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7"/>
  </p:notesMasterIdLst>
  <p:sldIdLst>
    <p:sldId id="256" r:id="rId3"/>
    <p:sldId id="357" r:id="rId4"/>
    <p:sldId id="358" r:id="rId5"/>
    <p:sldId id="359" r:id="rId6"/>
    <p:sldId id="361" r:id="rId7"/>
    <p:sldId id="366" r:id="rId8"/>
    <p:sldId id="363" r:id="rId9"/>
    <p:sldId id="364" r:id="rId10"/>
    <p:sldId id="365" r:id="rId11"/>
    <p:sldId id="412" r:id="rId12"/>
    <p:sldId id="372" r:id="rId13"/>
    <p:sldId id="369" r:id="rId14"/>
    <p:sldId id="370" r:id="rId15"/>
    <p:sldId id="371" r:id="rId16"/>
    <p:sldId id="471" r:id="rId17"/>
    <p:sldId id="473" r:id="rId18"/>
    <p:sldId id="472" r:id="rId19"/>
    <p:sldId id="273" r:id="rId20"/>
    <p:sldId id="275" r:id="rId21"/>
    <p:sldId id="373" r:id="rId22"/>
    <p:sldId id="341" r:id="rId23"/>
    <p:sldId id="342" r:id="rId24"/>
    <p:sldId id="388" r:id="rId25"/>
    <p:sldId id="435" r:id="rId26"/>
    <p:sldId id="391" r:id="rId27"/>
    <p:sldId id="392" r:id="rId28"/>
    <p:sldId id="393" r:id="rId29"/>
    <p:sldId id="411" r:id="rId30"/>
    <p:sldId id="396" r:id="rId31"/>
    <p:sldId id="397" r:id="rId32"/>
    <p:sldId id="398" r:id="rId33"/>
    <p:sldId id="399" r:id="rId34"/>
    <p:sldId id="400" r:id="rId35"/>
    <p:sldId id="402" r:id="rId36"/>
    <p:sldId id="401" r:id="rId37"/>
    <p:sldId id="410" r:id="rId38"/>
    <p:sldId id="403" r:id="rId39"/>
    <p:sldId id="442" r:id="rId40"/>
    <p:sldId id="443" r:id="rId41"/>
    <p:sldId id="444" r:id="rId42"/>
    <p:sldId id="445" r:id="rId43"/>
    <p:sldId id="447" r:id="rId44"/>
    <p:sldId id="448" r:id="rId45"/>
    <p:sldId id="449" r:id="rId46"/>
    <p:sldId id="450" r:id="rId47"/>
    <p:sldId id="451" r:id="rId48"/>
    <p:sldId id="452" r:id="rId49"/>
    <p:sldId id="453" r:id="rId50"/>
    <p:sldId id="454" r:id="rId51"/>
    <p:sldId id="455" r:id="rId52"/>
    <p:sldId id="456" r:id="rId53"/>
    <p:sldId id="457" r:id="rId54"/>
    <p:sldId id="458" r:id="rId55"/>
    <p:sldId id="459" r:id="rId56"/>
    <p:sldId id="460" r:id="rId57"/>
    <p:sldId id="461" r:id="rId58"/>
    <p:sldId id="462" r:id="rId59"/>
    <p:sldId id="463" r:id="rId60"/>
    <p:sldId id="464" r:id="rId61"/>
    <p:sldId id="465" r:id="rId62"/>
    <p:sldId id="466" r:id="rId63"/>
    <p:sldId id="467" r:id="rId64"/>
    <p:sldId id="468" r:id="rId65"/>
    <p:sldId id="469" r:id="rId66"/>
    <p:sldId id="470" r:id="rId67"/>
    <p:sldId id="474" r:id="rId68"/>
    <p:sldId id="287" r:id="rId69"/>
    <p:sldId id="441" r:id="rId70"/>
    <p:sldId id="294" r:id="rId71"/>
    <p:sldId id="414" r:id="rId72"/>
    <p:sldId id="425" r:id="rId73"/>
    <p:sldId id="310" r:id="rId74"/>
    <p:sldId id="426" r:id="rId75"/>
    <p:sldId id="427" r:id="rId76"/>
    <p:sldId id="309" r:id="rId77"/>
    <p:sldId id="307" r:id="rId78"/>
    <p:sldId id="418" r:id="rId79"/>
    <p:sldId id="419" r:id="rId80"/>
    <p:sldId id="420" r:id="rId81"/>
    <p:sldId id="431" r:id="rId82"/>
    <p:sldId id="432" r:id="rId83"/>
    <p:sldId id="433" r:id="rId84"/>
    <p:sldId id="434" r:id="rId85"/>
    <p:sldId id="430" r:id="rId86"/>
    <p:sldId id="429" r:id="rId87"/>
    <p:sldId id="428" r:id="rId88"/>
    <p:sldId id="436" r:id="rId89"/>
    <p:sldId id="354" r:id="rId90"/>
    <p:sldId id="298" r:id="rId91"/>
    <p:sldId id="407" r:id="rId92"/>
    <p:sldId id="318" r:id="rId93"/>
    <p:sldId id="351" r:id="rId94"/>
    <p:sldId id="348" r:id="rId95"/>
    <p:sldId id="349" r:id="rId96"/>
    <p:sldId id="350" r:id="rId97"/>
    <p:sldId id="343" r:id="rId98"/>
    <p:sldId id="344" r:id="rId99"/>
    <p:sldId id="345" r:id="rId100"/>
    <p:sldId id="437" r:id="rId101"/>
    <p:sldId id="438" r:id="rId102"/>
    <p:sldId id="439" r:id="rId103"/>
    <p:sldId id="440" r:id="rId104"/>
    <p:sldId id="346" r:id="rId105"/>
    <p:sldId id="35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sorterViewPr>
    <p:cViewPr>
      <p:scale>
        <a:sx n="100" d="100"/>
        <a:sy n="100" d="100"/>
      </p:scale>
      <p:origin x="0" y="99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462A0-1024-41AD-B6B0-D0E475EDB389}"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923965A3-D692-41E8-8124-69A3A7A9727A}">
      <dgm:prSet phldrT="[Text]" custT="1"/>
      <dgm:spPr/>
      <dgm:t>
        <a:bodyPr/>
        <a:lstStyle/>
        <a:p>
          <a:r>
            <a:rPr lang="en-US" sz="1600" smtClean="0"/>
            <a:t>Tasks</a:t>
          </a:r>
          <a:endParaRPr lang="en-US" sz="1600" dirty="0"/>
        </a:p>
      </dgm:t>
    </dgm:pt>
    <dgm:pt modelId="{8C0A21D2-6021-42FA-A159-B8705139FF7F}" type="parTrans" cxnId="{E56D5DA4-942E-4477-AFE4-4CC2525E4E8B}">
      <dgm:prSet/>
      <dgm:spPr/>
      <dgm:t>
        <a:bodyPr/>
        <a:lstStyle/>
        <a:p>
          <a:endParaRPr lang="en-US"/>
        </a:p>
      </dgm:t>
    </dgm:pt>
    <dgm:pt modelId="{33589F01-7FD3-45A7-8C85-A6AF42FD6600}" type="sibTrans" cxnId="{E56D5DA4-942E-4477-AFE4-4CC2525E4E8B}">
      <dgm:prSet/>
      <dgm:spPr/>
      <dgm:t>
        <a:bodyPr/>
        <a:lstStyle/>
        <a:p>
          <a:endParaRPr lang="en-US"/>
        </a:p>
      </dgm:t>
    </dgm:pt>
    <dgm:pt modelId="{70123F00-983C-43C3-955C-9258370235F0}">
      <dgm:prSet phldrT="[Text]" custT="1"/>
      <dgm:spPr/>
      <dgm:t>
        <a:bodyPr/>
        <a:lstStyle/>
        <a:p>
          <a:r>
            <a:rPr lang="en-US" sz="1200" dirty="0" smtClean="0"/>
            <a:t>Math assessment and curriculum individualization</a:t>
          </a:r>
          <a:endParaRPr lang="en-US" sz="1200" dirty="0"/>
        </a:p>
      </dgm:t>
    </dgm:pt>
    <dgm:pt modelId="{6B937B5C-3DE9-48E8-A897-ABA807C15D75}" type="parTrans" cxnId="{B572BFE2-3FB2-4440-A657-BA81AE182CA0}">
      <dgm:prSet/>
      <dgm:spPr/>
      <dgm:t>
        <a:bodyPr/>
        <a:lstStyle/>
        <a:p>
          <a:endParaRPr lang="en-US"/>
        </a:p>
      </dgm:t>
    </dgm:pt>
    <dgm:pt modelId="{4FEC9186-2A16-4CFE-A655-DC8332A11899}" type="sibTrans" cxnId="{B572BFE2-3FB2-4440-A657-BA81AE182CA0}">
      <dgm:prSet/>
      <dgm:spPr/>
      <dgm:t>
        <a:bodyPr/>
        <a:lstStyle/>
        <a:p>
          <a:endParaRPr lang="en-US"/>
        </a:p>
      </dgm:t>
    </dgm:pt>
    <dgm:pt modelId="{05B286B0-E6CC-4060-8845-E1013F09448F}">
      <dgm:prSet phldrT="[Text]" custT="1"/>
      <dgm:spPr/>
      <dgm:t>
        <a:bodyPr/>
        <a:lstStyle/>
        <a:p>
          <a:r>
            <a:rPr lang="en-US" sz="1600" smtClean="0"/>
            <a:t>Review </a:t>
          </a:r>
        </a:p>
        <a:p>
          <a:r>
            <a:rPr lang="en-US" sz="1600" smtClean="0"/>
            <a:t>Date</a:t>
          </a:r>
          <a:endParaRPr lang="en-US" sz="1600" dirty="0"/>
        </a:p>
      </dgm:t>
    </dgm:pt>
    <dgm:pt modelId="{06C7F91A-151B-4F51-A241-596D7C62A84D}" type="parTrans" cxnId="{55B03A6F-A35C-403F-A226-348AEE2F7C0C}">
      <dgm:prSet/>
      <dgm:spPr/>
      <dgm:t>
        <a:bodyPr/>
        <a:lstStyle/>
        <a:p>
          <a:endParaRPr lang="en-US"/>
        </a:p>
      </dgm:t>
    </dgm:pt>
    <dgm:pt modelId="{2F0EA2F1-03C6-4BAD-8E70-0431350EFE94}" type="sibTrans" cxnId="{55B03A6F-A35C-403F-A226-348AEE2F7C0C}">
      <dgm:prSet/>
      <dgm:spPr/>
      <dgm:t>
        <a:bodyPr/>
        <a:lstStyle/>
        <a:p>
          <a:endParaRPr lang="en-US"/>
        </a:p>
      </dgm:t>
    </dgm:pt>
    <dgm:pt modelId="{DCBA7AA4-2249-4C89-9BB9-3458E09B1C76}">
      <dgm:prSet phldrT="[Text]" custT="1"/>
      <dgm:spPr/>
      <dgm:t>
        <a:bodyPr/>
        <a:lstStyle/>
        <a:p>
          <a:r>
            <a:rPr lang="en-US" sz="1600" smtClean="0"/>
            <a:t>Evaluation Decision</a:t>
          </a:r>
          <a:endParaRPr lang="en-US" sz="1600" dirty="0" smtClean="0"/>
        </a:p>
      </dgm:t>
    </dgm:pt>
    <dgm:pt modelId="{8C57A664-3ACA-4271-A27D-290DBE82D8D4}" type="parTrans" cxnId="{B4FF22CB-961F-4AC4-9542-9B9CE6237E9B}">
      <dgm:prSet/>
      <dgm:spPr/>
      <dgm:t>
        <a:bodyPr/>
        <a:lstStyle/>
        <a:p>
          <a:endParaRPr lang="en-US"/>
        </a:p>
      </dgm:t>
    </dgm:pt>
    <dgm:pt modelId="{CC0286CF-627C-4BB0-9489-9C27D0B3A59A}" type="sibTrans" cxnId="{B4FF22CB-961F-4AC4-9542-9B9CE6237E9B}">
      <dgm:prSet/>
      <dgm:spPr/>
      <dgm:t>
        <a:bodyPr/>
        <a:lstStyle/>
        <a:p>
          <a:endParaRPr lang="en-US"/>
        </a:p>
      </dgm:t>
    </dgm:pt>
    <dgm:pt modelId="{A24406A0-BE43-4B32-BCC6-6354B7E877A7}">
      <dgm:prSet phldrT="[Text]"/>
      <dgm:spPr/>
      <dgm:t>
        <a:bodyPr/>
        <a:lstStyle/>
        <a:p>
          <a:endParaRPr lang="en-US" dirty="0"/>
        </a:p>
      </dgm:t>
    </dgm:pt>
    <dgm:pt modelId="{29E9DE9E-8578-4102-ADF0-A3118AB6FE87}" type="parTrans" cxnId="{72A5BBA6-8668-44C7-B4A8-AE3B818A538F}">
      <dgm:prSet/>
      <dgm:spPr/>
      <dgm:t>
        <a:bodyPr/>
        <a:lstStyle/>
        <a:p>
          <a:endParaRPr lang="en-US"/>
        </a:p>
      </dgm:t>
    </dgm:pt>
    <dgm:pt modelId="{D841175C-D226-450E-8540-C2B2EF2613FC}" type="sibTrans" cxnId="{72A5BBA6-8668-44C7-B4A8-AE3B818A538F}">
      <dgm:prSet/>
      <dgm:spPr/>
      <dgm:t>
        <a:bodyPr/>
        <a:lstStyle/>
        <a:p>
          <a:endParaRPr lang="en-US"/>
        </a:p>
      </dgm:t>
    </dgm:pt>
    <dgm:pt modelId="{2BF0B491-0804-4015-9357-E115D11CD11C}">
      <dgm:prSet phldrT="[Text]"/>
      <dgm:spPr/>
      <dgm:t>
        <a:bodyPr/>
        <a:lstStyle/>
        <a:p>
          <a:r>
            <a:rPr lang="en-US" dirty="0" smtClean="0"/>
            <a:t>Monitor</a:t>
          </a:r>
          <a:endParaRPr lang="en-US" dirty="0"/>
        </a:p>
      </dgm:t>
    </dgm:pt>
    <dgm:pt modelId="{20976465-A81A-4FBD-B158-334C3B26283E}" type="parTrans" cxnId="{07F16755-FF06-4F2C-B6F3-2CA551BFAC81}">
      <dgm:prSet/>
      <dgm:spPr/>
      <dgm:t>
        <a:bodyPr/>
        <a:lstStyle/>
        <a:p>
          <a:endParaRPr lang="en-US"/>
        </a:p>
      </dgm:t>
    </dgm:pt>
    <dgm:pt modelId="{6EE41B9C-5608-40A8-99E9-51D2F5BA0516}" type="sibTrans" cxnId="{07F16755-FF06-4F2C-B6F3-2CA551BFAC81}">
      <dgm:prSet/>
      <dgm:spPr/>
      <dgm:t>
        <a:bodyPr/>
        <a:lstStyle/>
        <a:p>
          <a:endParaRPr lang="en-US"/>
        </a:p>
      </dgm:t>
    </dgm:pt>
    <dgm:pt modelId="{7114461A-0508-466D-BA09-D85EBE192139}">
      <dgm:prSet/>
      <dgm:spPr/>
      <dgm:t>
        <a:bodyPr/>
        <a:lstStyle/>
        <a:p>
          <a:endParaRPr lang="en-US"/>
        </a:p>
      </dgm:t>
    </dgm:pt>
    <dgm:pt modelId="{4622E87B-251D-455B-84A2-C81C67D6CF0E}" type="parTrans" cxnId="{90947E2B-C6FC-498E-A84C-2E6B9E3E9BD8}">
      <dgm:prSet/>
      <dgm:spPr/>
      <dgm:t>
        <a:bodyPr/>
        <a:lstStyle/>
        <a:p>
          <a:endParaRPr lang="en-US"/>
        </a:p>
      </dgm:t>
    </dgm:pt>
    <dgm:pt modelId="{A0E53BCC-653C-4DB4-A3EE-2F2C9371C562}" type="sibTrans" cxnId="{90947E2B-C6FC-498E-A84C-2E6B9E3E9BD8}">
      <dgm:prSet/>
      <dgm:spPr/>
      <dgm:t>
        <a:bodyPr/>
        <a:lstStyle/>
        <a:p>
          <a:endParaRPr lang="en-US"/>
        </a:p>
      </dgm:t>
    </dgm:pt>
    <dgm:pt modelId="{03BA383F-2DBC-457D-B6D2-E18F89A59C2A}">
      <dgm:prSet/>
      <dgm:spPr/>
      <dgm:t>
        <a:bodyPr/>
        <a:lstStyle/>
        <a:p>
          <a:endParaRPr lang="en-US"/>
        </a:p>
      </dgm:t>
    </dgm:pt>
    <dgm:pt modelId="{F72E468F-5199-4064-B786-D3A2261898E7}" type="parTrans" cxnId="{86FD9AE6-9BED-4940-97DB-8F4314A3C369}">
      <dgm:prSet/>
      <dgm:spPr/>
      <dgm:t>
        <a:bodyPr/>
        <a:lstStyle/>
        <a:p>
          <a:endParaRPr lang="en-US"/>
        </a:p>
      </dgm:t>
    </dgm:pt>
    <dgm:pt modelId="{6D67657F-838E-4231-B9F1-DD486BF47B26}" type="sibTrans" cxnId="{86FD9AE6-9BED-4940-97DB-8F4314A3C369}">
      <dgm:prSet/>
      <dgm:spPr/>
      <dgm:t>
        <a:bodyPr/>
        <a:lstStyle/>
        <a:p>
          <a:endParaRPr lang="en-US"/>
        </a:p>
      </dgm:t>
    </dgm:pt>
    <dgm:pt modelId="{D05EEAFD-DFBF-4C77-9F6E-FB4B08FB1AEB}">
      <dgm:prSet phldrT="[Text]" custT="1"/>
      <dgm:spPr/>
      <dgm:t>
        <a:bodyPr/>
        <a:lstStyle/>
        <a:p>
          <a:r>
            <a:rPr lang="en-US" sz="1200" dirty="0" smtClean="0"/>
            <a:t>Design behavior card and “coupons” to communicate to all relevant adults how the behavior card will be used</a:t>
          </a:r>
          <a:endParaRPr lang="en-US" sz="1200" dirty="0"/>
        </a:p>
      </dgm:t>
    </dgm:pt>
    <dgm:pt modelId="{12AC8264-09A2-4A97-9E39-4E029BC34597}" type="parTrans" cxnId="{E8389318-EDF9-4709-972E-E2D20179D5BE}">
      <dgm:prSet/>
      <dgm:spPr/>
      <dgm:t>
        <a:bodyPr/>
        <a:lstStyle/>
        <a:p>
          <a:endParaRPr lang="en-US"/>
        </a:p>
      </dgm:t>
    </dgm:pt>
    <dgm:pt modelId="{F8F5E656-72BB-44F6-B80D-52B83CAE1960}" type="sibTrans" cxnId="{E8389318-EDF9-4709-972E-E2D20179D5BE}">
      <dgm:prSet/>
      <dgm:spPr/>
      <dgm:t>
        <a:bodyPr/>
        <a:lstStyle/>
        <a:p>
          <a:endParaRPr lang="en-US"/>
        </a:p>
      </dgm:t>
    </dgm:pt>
    <dgm:pt modelId="{7428CF84-AD49-41D1-AE68-E92480885D08}">
      <dgm:prSet phldrT="[Text]" custT="1"/>
      <dgm:spPr/>
      <dgm:t>
        <a:bodyPr/>
        <a:lstStyle/>
        <a:p>
          <a:endParaRPr lang="en-US" sz="500" dirty="0"/>
        </a:p>
      </dgm:t>
    </dgm:pt>
    <dgm:pt modelId="{36E367F2-3CA4-4A06-A313-BC7EF5C4F503}" type="parTrans" cxnId="{255BBA2D-3733-4701-98DC-E17AA128A215}">
      <dgm:prSet/>
      <dgm:spPr/>
      <dgm:t>
        <a:bodyPr/>
        <a:lstStyle/>
        <a:p>
          <a:endParaRPr lang="en-US"/>
        </a:p>
      </dgm:t>
    </dgm:pt>
    <dgm:pt modelId="{097BB89E-A1BD-467B-B279-FCDC74A1BEE9}" type="sibTrans" cxnId="{255BBA2D-3733-4701-98DC-E17AA128A215}">
      <dgm:prSet/>
      <dgm:spPr/>
      <dgm:t>
        <a:bodyPr/>
        <a:lstStyle/>
        <a:p>
          <a:endParaRPr lang="en-US"/>
        </a:p>
      </dgm:t>
    </dgm:pt>
    <dgm:pt modelId="{C0251209-380D-4073-AD28-441C8E75750A}">
      <dgm:prSet phldrT="[Text]" custT="1"/>
      <dgm:spPr/>
      <dgm:t>
        <a:bodyPr/>
        <a:lstStyle/>
        <a:p>
          <a:r>
            <a:rPr lang="en-US" sz="1200" dirty="0" smtClean="0"/>
            <a:t>Role-play how to make appropriate requests for help</a:t>
          </a:r>
          <a:endParaRPr lang="en-US" sz="1200" dirty="0"/>
        </a:p>
      </dgm:t>
    </dgm:pt>
    <dgm:pt modelId="{647A6EEB-FC16-4B9E-BCBE-1C1834DC1ADC}" type="parTrans" cxnId="{B88CA215-9870-48DD-9062-0049E08EB7F8}">
      <dgm:prSet/>
      <dgm:spPr/>
      <dgm:t>
        <a:bodyPr/>
        <a:lstStyle/>
        <a:p>
          <a:endParaRPr lang="en-US"/>
        </a:p>
      </dgm:t>
    </dgm:pt>
    <dgm:pt modelId="{D908CE13-F4BE-4BDF-9233-ABCC4D3500F0}" type="sibTrans" cxnId="{B88CA215-9870-48DD-9062-0049E08EB7F8}">
      <dgm:prSet/>
      <dgm:spPr/>
      <dgm:t>
        <a:bodyPr/>
        <a:lstStyle/>
        <a:p>
          <a:endParaRPr lang="en-US"/>
        </a:p>
      </dgm:t>
    </dgm:pt>
    <dgm:pt modelId="{6894D2B2-03D9-4DF0-88E1-950E4BDC1CB3}">
      <dgm:prSet phldrT="[Text]" custT="1"/>
      <dgm:spPr/>
      <dgm:t>
        <a:bodyPr/>
        <a:lstStyle/>
        <a:p>
          <a:endParaRPr lang="en-US" sz="500" dirty="0"/>
        </a:p>
      </dgm:t>
    </dgm:pt>
    <dgm:pt modelId="{36F2762A-3DDB-4C7C-AF5C-39BEF2D3AE1C}" type="parTrans" cxnId="{298E911A-F0EF-401B-9CC6-FFFC333B7A6F}">
      <dgm:prSet/>
      <dgm:spPr/>
      <dgm:t>
        <a:bodyPr/>
        <a:lstStyle/>
        <a:p>
          <a:endParaRPr lang="en-US"/>
        </a:p>
      </dgm:t>
    </dgm:pt>
    <dgm:pt modelId="{48CF189F-B3B7-4036-A271-42B2950F1C47}" type="sibTrans" cxnId="{298E911A-F0EF-401B-9CC6-FFFC333B7A6F}">
      <dgm:prSet/>
      <dgm:spPr/>
      <dgm:t>
        <a:bodyPr/>
        <a:lstStyle/>
        <a:p>
          <a:endParaRPr lang="en-US"/>
        </a:p>
      </dgm:t>
    </dgm:pt>
    <dgm:pt modelId="{949E08E9-E349-44AE-89D9-45ADA724DBC1}">
      <dgm:prSet phldrT="[Text]" custT="1"/>
      <dgm:spPr/>
      <dgm:t>
        <a:bodyPr/>
        <a:lstStyle/>
        <a:p>
          <a:r>
            <a:rPr lang="en-US" sz="1200" dirty="0" smtClean="0"/>
            <a:t>Allow Tom to earn “coupons” to trade in at school store or for 5 minutes of art time as a reward for appropriate behavior throughout the class period</a:t>
          </a:r>
          <a:endParaRPr lang="en-US" sz="1200" dirty="0"/>
        </a:p>
      </dgm:t>
    </dgm:pt>
    <dgm:pt modelId="{2A1D8E58-5B6F-442B-B036-71D4AAB6F36C}" type="parTrans" cxnId="{95E2C7A7-3238-4A32-9D97-63906892642D}">
      <dgm:prSet/>
      <dgm:spPr/>
      <dgm:t>
        <a:bodyPr/>
        <a:lstStyle/>
        <a:p>
          <a:endParaRPr lang="en-US"/>
        </a:p>
      </dgm:t>
    </dgm:pt>
    <dgm:pt modelId="{9AE52D33-6EE2-4B95-A8DF-0E51F0C509BA}" type="sibTrans" cxnId="{95E2C7A7-3238-4A32-9D97-63906892642D}">
      <dgm:prSet/>
      <dgm:spPr/>
      <dgm:t>
        <a:bodyPr/>
        <a:lstStyle/>
        <a:p>
          <a:endParaRPr lang="en-US"/>
        </a:p>
      </dgm:t>
    </dgm:pt>
    <dgm:pt modelId="{E392CE81-3604-46F6-B9F1-CD7A66042D37}">
      <dgm:prSet phldrT="[Text]" custT="1"/>
      <dgm:spPr/>
      <dgm:t>
        <a:bodyPr/>
        <a:lstStyle/>
        <a:p>
          <a:endParaRPr lang="en-US" sz="500" dirty="0"/>
        </a:p>
      </dgm:t>
    </dgm:pt>
    <dgm:pt modelId="{E850F592-563E-46B6-8595-51F94191C864}" type="parTrans" cxnId="{CF3B413B-6FA5-4152-AC77-6B8A96633E13}">
      <dgm:prSet/>
      <dgm:spPr/>
      <dgm:t>
        <a:bodyPr/>
        <a:lstStyle/>
        <a:p>
          <a:endParaRPr lang="en-US"/>
        </a:p>
      </dgm:t>
    </dgm:pt>
    <dgm:pt modelId="{5775E5A3-C0C4-411C-A7C2-CA3503D6E829}" type="sibTrans" cxnId="{CF3B413B-6FA5-4152-AC77-6B8A96633E13}">
      <dgm:prSet/>
      <dgm:spPr/>
      <dgm:t>
        <a:bodyPr/>
        <a:lstStyle/>
        <a:p>
          <a:endParaRPr lang="en-US"/>
        </a:p>
      </dgm:t>
    </dgm:pt>
    <dgm:pt modelId="{E57A1ED3-6C9C-45FD-B624-E860EBA46AF4}">
      <dgm:prSet phldrT="[Text]" custT="1"/>
      <dgm:spPr/>
      <dgm:t>
        <a:bodyPr/>
        <a:lstStyle/>
        <a:p>
          <a:r>
            <a:rPr lang="en-US" sz="1200" dirty="0" smtClean="0"/>
            <a:t>Explain behavior support plan to student</a:t>
          </a:r>
          <a:endParaRPr lang="en-US" sz="1200" dirty="0"/>
        </a:p>
      </dgm:t>
    </dgm:pt>
    <dgm:pt modelId="{A79D2794-0175-4340-8AEF-94147488A30F}" type="parTrans" cxnId="{3ED1B26F-A1B5-4764-9827-430F1EA32FBE}">
      <dgm:prSet/>
      <dgm:spPr/>
      <dgm:t>
        <a:bodyPr/>
        <a:lstStyle/>
        <a:p>
          <a:endParaRPr lang="en-US"/>
        </a:p>
      </dgm:t>
    </dgm:pt>
    <dgm:pt modelId="{32DAA5C0-2AE2-4839-9358-D3DAD3FB03B8}" type="sibTrans" cxnId="{3ED1B26F-A1B5-4764-9827-430F1EA32FBE}">
      <dgm:prSet/>
      <dgm:spPr/>
      <dgm:t>
        <a:bodyPr/>
        <a:lstStyle/>
        <a:p>
          <a:endParaRPr lang="en-US"/>
        </a:p>
      </dgm:t>
    </dgm:pt>
    <dgm:pt modelId="{3C0B5099-6380-46E7-AB6F-12670FAEC3F2}">
      <dgm:prSet phldrT="[Text]" custT="1"/>
      <dgm:spPr/>
      <dgm:t>
        <a:bodyPr/>
        <a:lstStyle/>
        <a:p>
          <a:endParaRPr lang="en-US" sz="500" dirty="0"/>
        </a:p>
      </dgm:t>
    </dgm:pt>
    <dgm:pt modelId="{9953D620-69B6-4355-8B42-3F1C11655452}" type="parTrans" cxnId="{38F174E8-0CC5-4B77-BD3C-0FDE6C201C5E}">
      <dgm:prSet/>
      <dgm:spPr/>
      <dgm:t>
        <a:bodyPr/>
        <a:lstStyle/>
        <a:p>
          <a:endParaRPr lang="en-US"/>
        </a:p>
      </dgm:t>
    </dgm:pt>
    <dgm:pt modelId="{58E71024-3795-447F-B17D-00EBED13FA15}" type="sibTrans" cxnId="{38F174E8-0CC5-4B77-BD3C-0FDE6C201C5E}">
      <dgm:prSet/>
      <dgm:spPr/>
      <dgm:t>
        <a:bodyPr/>
        <a:lstStyle/>
        <a:p>
          <a:endParaRPr lang="en-US"/>
        </a:p>
      </dgm:t>
    </dgm:pt>
    <dgm:pt modelId="{7EB65F4F-79E2-4843-B2BB-5B27428B4B49}">
      <dgm:prSet phldrT="[Text]"/>
      <dgm:spPr/>
      <dgm:t>
        <a:bodyPr/>
        <a:lstStyle/>
        <a:p>
          <a:endParaRPr lang="en-US" sz="1300" dirty="0"/>
        </a:p>
      </dgm:t>
    </dgm:pt>
    <dgm:pt modelId="{D85657F7-AC0D-4EDA-944D-A61F5C09E1AE}" type="parTrans" cxnId="{D7574927-E4CE-4A66-B1C9-875121D92AEA}">
      <dgm:prSet/>
      <dgm:spPr/>
      <dgm:t>
        <a:bodyPr/>
        <a:lstStyle/>
        <a:p>
          <a:endParaRPr lang="en-US"/>
        </a:p>
      </dgm:t>
    </dgm:pt>
    <dgm:pt modelId="{39F64059-D25F-4612-9A2A-272485C2300C}" type="sibTrans" cxnId="{D7574927-E4CE-4A66-B1C9-875121D92AEA}">
      <dgm:prSet/>
      <dgm:spPr/>
      <dgm:t>
        <a:bodyPr/>
        <a:lstStyle/>
        <a:p>
          <a:endParaRPr lang="en-US"/>
        </a:p>
      </dgm:t>
    </dgm:pt>
    <dgm:pt modelId="{211DE18B-0B19-4AD8-9F54-E8B6C3111512}">
      <dgm:prSet phldrT="[Text]" custT="1"/>
      <dgm:spPr/>
      <dgm:t>
        <a:bodyPr/>
        <a:lstStyle/>
        <a:p>
          <a:r>
            <a:rPr lang="en-US" sz="1400" dirty="0" smtClean="0"/>
            <a:t>2-3 weeks (11/8)</a:t>
          </a:r>
          <a:endParaRPr lang="en-US" sz="1400" dirty="0"/>
        </a:p>
      </dgm:t>
    </dgm:pt>
    <dgm:pt modelId="{60BD1276-7D4B-47F5-A9B8-257AA8AD2AFB}" type="parTrans" cxnId="{B21BBE56-A7EF-4CEA-AEFD-4F3C09C30A3B}">
      <dgm:prSet/>
      <dgm:spPr/>
      <dgm:t>
        <a:bodyPr/>
        <a:lstStyle/>
        <a:p>
          <a:endParaRPr lang="en-US"/>
        </a:p>
      </dgm:t>
    </dgm:pt>
    <dgm:pt modelId="{B8855BAB-37C2-4776-B626-86985F9A9287}" type="sibTrans" cxnId="{B21BBE56-A7EF-4CEA-AEFD-4F3C09C30A3B}">
      <dgm:prSet/>
      <dgm:spPr/>
      <dgm:t>
        <a:bodyPr/>
        <a:lstStyle/>
        <a:p>
          <a:endParaRPr lang="en-US"/>
        </a:p>
      </dgm:t>
    </dgm:pt>
    <dgm:pt modelId="{7DD15CBD-53AB-4AF4-8F0F-3F8DBCA40E72}">
      <dgm:prSet phldrT="[Text]"/>
      <dgm:spPr/>
      <dgm:t>
        <a:bodyPr/>
        <a:lstStyle/>
        <a:p>
          <a:endParaRPr lang="en-US" sz="1300" dirty="0"/>
        </a:p>
      </dgm:t>
    </dgm:pt>
    <dgm:pt modelId="{89282BF6-BAFB-406F-81A2-C0CE5D76810A}" type="parTrans" cxnId="{6467ED4E-AAFD-4D3B-864E-228BBEBCCEC7}">
      <dgm:prSet/>
      <dgm:spPr/>
      <dgm:t>
        <a:bodyPr/>
        <a:lstStyle/>
        <a:p>
          <a:endParaRPr lang="en-US"/>
        </a:p>
      </dgm:t>
    </dgm:pt>
    <dgm:pt modelId="{17C6F71E-AF6A-48DC-85CB-22A6D24FC996}" type="sibTrans" cxnId="{6467ED4E-AAFD-4D3B-864E-228BBEBCCEC7}">
      <dgm:prSet/>
      <dgm:spPr/>
      <dgm:t>
        <a:bodyPr/>
        <a:lstStyle/>
        <a:p>
          <a:endParaRPr lang="en-US"/>
        </a:p>
      </dgm:t>
    </dgm:pt>
    <dgm:pt modelId="{D894C286-E48B-46C6-A853-AFD89A38D64E}">
      <dgm:prSet phldrT="[Text]"/>
      <dgm:spPr/>
      <dgm:t>
        <a:bodyPr/>
        <a:lstStyle/>
        <a:p>
          <a:endParaRPr lang="en-US" sz="1300" dirty="0"/>
        </a:p>
      </dgm:t>
    </dgm:pt>
    <dgm:pt modelId="{0AED9C93-01FA-4012-AA94-84F236951B98}" type="parTrans" cxnId="{9741C495-45FC-4711-972F-F9F6F28EE388}">
      <dgm:prSet/>
      <dgm:spPr/>
      <dgm:t>
        <a:bodyPr/>
        <a:lstStyle/>
        <a:p>
          <a:endParaRPr lang="en-US"/>
        </a:p>
      </dgm:t>
    </dgm:pt>
    <dgm:pt modelId="{5506B4F3-C844-4D38-B143-54BFC294F3C2}" type="sibTrans" cxnId="{9741C495-45FC-4711-972F-F9F6F28EE388}">
      <dgm:prSet/>
      <dgm:spPr/>
      <dgm:t>
        <a:bodyPr/>
        <a:lstStyle/>
        <a:p>
          <a:endParaRPr lang="en-US"/>
        </a:p>
      </dgm:t>
    </dgm:pt>
    <dgm:pt modelId="{80C49705-2136-4795-9461-0B5F3ECFFA62}">
      <dgm:prSet phldrT="[Text]" custT="1"/>
      <dgm:spPr/>
      <dgm:t>
        <a:bodyPr/>
        <a:lstStyle/>
        <a:p>
          <a:r>
            <a:rPr lang="en-US" sz="1400" dirty="0" smtClean="0"/>
            <a:t>11/8</a:t>
          </a:r>
          <a:endParaRPr lang="en-US" sz="1400" dirty="0"/>
        </a:p>
      </dgm:t>
    </dgm:pt>
    <dgm:pt modelId="{6D08C877-3E5D-4227-AE1F-ACCC89BF5B15}" type="parTrans" cxnId="{E4E75C60-2F17-4A28-9A5E-3CEC327979EE}">
      <dgm:prSet/>
      <dgm:spPr/>
      <dgm:t>
        <a:bodyPr/>
        <a:lstStyle/>
        <a:p>
          <a:endParaRPr lang="en-US"/>
        </a:p>
      </dgm:t>
    </dgm:pt>
    <dgm:pt modelId="{EDA278BA-1920-49EA-82E0-05BF94D606E0}" type="sibTrans" cxnId="{E4E75C60-2F17-4A28-9A5E-3CEC327979EE}">
      <dgm:prSet/>
      <dgm:spPr/>
      <dgm:t>
        <a:bodyPr/>
        <a:lstStyle/>
        <a:p>
          <a:endParaRPr lang="en-US"/>
        </a:p>
      </dgm:t>
    </dgm:pt>
    <dgm:pt modelId="{822C43F3-9363-44FC-BACC-297D3EDBDFE1}">
      <dgm:prSet phldrT="[Text]" custT="1"/>
      <dgm:spPr/>
      <dgm:t>
        <a:bodyPr/>
        <a:lstStyle/>
        <a:p>
          <a:endParaRPr lang="en-US" sz="1400" dirty="0"/>
        </a:p>
      </dgm:t>
    </dgm:pt>
    <dgm:pt modelId="{7ECE699A-16CE-4CD0-A462-3438AE29F049}" type="parTrans" cxnId="{3BD6226B-70A1-4341-8C89-A8692B00ACFF}">
      <dgm:prSet/>
      <dgm:spPr/>
      <dgm:t>
        <a:bodyPr/>
        <a:lstStyle/>
        <a:p>
          <a:endParaRPr lang="en-US"/>
        </a:p>
      </dgm:t>
    </dgm:pt>
    <dgm:pt modelId="{59F00550-41C9-46FB-80DC-71CF7DC433F1}" type="sibTrans" cxnId="{3BD6226B-70A1-4341-8C89-A8692B00ACFF}">
      <dgm:prSet/>
      <dgm:spPr/>
      <dgm:t>
        <a:bodyPr/>
        <a:lstStyle/>
        <a:p>
          <a:endParaRPr lang="en-US"/>
        </a:p>
      </dgm:t>
    </dgm:pt>
    <dgm:pt modelId="{6C1ACE41-EFB2-46C3-B6C8-5FDFBD6C6359}">
      <dgm:prSet phldrT="[Text]" custT="1"/>
      <dgm:spPr/>
      <dgm:t>
        <a:bodyPr/>
        <a:lstStyle/>
        <a:p>
          <a:endParaRPr lang="en-US" sz="1400" dirty="0"/>
        </a:p>
      </dgm:t>
    </dgm:pt>
    <dgm:pt modelId="{4A96E9A3-3E6C-4C42-AB46-10F99E934329}" type="parTrans" cxnId="{27E32F0D-B2E3-4E87-8EB6-26FF9D92B7E1}">
      <dgm:prSet/>
      <dgm:spPr/>
      <dgm:t>
        <a:bodyPr/>
        <a:lstStyle/>
        <a:p>
          <a:endParaRPr lang="en-US"/>
        </a:p>
      </dgm:t>
    </dgm:pt>
    <dgm:pt modelId="{BC1F3055-EF4F-47FE-8FBA-79385D10C3B0}" type="sibTrans" cxnId="{27E32F0D-B2E3-4E87-8EB6-26FF9D92B7E1}">
      <dgm:prSet/>
      <dgm:spPr/>
      <dgm:t>
        <a:bodyPr/>
        <a:lstStyle/>
        <a:p>
          <a:endParaRPr lang="en-US"/>
        </a:p>
      </dgm:t>
    </dgm:pt>
    <dgm:pt modelId="{DFBC66D1-D06A-4765-84B9-A12117444DBB}">
      <dgm:prSet phldrT="[Text]" custT="1"/>
      <dgm:spPr/>
      <dgm:t>
        <a:bodyPr/>
        <a:lstStyle/>
        <a:p>
          <a:endParaRPr lang="en-US" sz="1400" dirty="0"/>
        </a:p>
      </dgm:t>
    </dgm:pt>
    <dgm:pt modelId="{63AE7600-E900-4A0C-87A9-A84C13B91918}" type="parTrans" cxnId="{9890EA54-3914-4FB9-9BE6-7C75F3C4AF30}">
      <dgm:prSet/>
      <dgm:spPr/>
      <dgm:t>
        <a:bodyPr/>
        <a:lstStyle/>
        <a:p>
          <a:endParaRPr lang="en-US"/>
        </a:p>
      </dgm:t>
    </dgm:pt>
    <dgm:pt modelId="{17D5CCCD-D447-4AE4-B345-5EB499052769}" type="sibTrans" cxnId="{9890EA54-3914-4FB9-9BE6-7C75F3C4AF30}">
      <dgm:prSet/>
      <dgm:spPr/>
      <dgm:t>
        <a:bodyPr/>
        <a:lstStyle/>
        <a:p>
          <a:endParaRPr lang="en-US"/>
        </a:p>
      </dgm:t>
    </dgm:pt>
    <dgm:pt modelId="{84434896-85CF-4090-8793-73BC3A0805FF}">
      <dgm:prSet phldrT="[Text]" custT="1"/>
      <dgm:spPr/>
      <dgm:t>
        <a:bodyPr/>
        <a:lstStyle/>
        <a:p>
          <a:r>
            <a:rPr lang="en-US" sz="1400" dirty="0" smtClean="0"/>
            <a:t>11/8</a:t>
          </a:r>
          <a:endParaRPr lang="en-US" sz="1400" dirty="0"/>
        </a:p>
      </dgm:t>
    </dgm:pt>
    <dgm:pt modelId="{29678843-6FB0-48E7-B406-C3F2AFDB5533}" type="parTrans" cxnId="{E4044A12-74E8-4AD4-904D-53D3A94D3858}">
      <dgm:prSet/>
      <dgm:spPr/>
      <dgm:t>
        <a:bodyPr/>
        <a:lstStyle/>
        <a:p>
          <a:endParaRPr lang="en-US"/>
        </a:p>
      </dgm:t>
    </dgm:pt>
    <dgm:pt modelId="{5CA468B6-A482-45E2-AD80-A8A290C5B8F6}" type="sibTrans" cxnId="{E4044A12-74E8-4AD4-904D-53D3A94D3858}">
      <dgm:prSet/>
      <dgm:spPr/>
      <dgm:t>
        <a:bodyPr/>
        <a:lstStyle/>
        <a:p>
          <a:endParaRPr lang="en-US"/>
        </a:p>
      </dgm:t>
    </dgm:pt>
    <dgm:pt modelId="{9DBB0D78-480A-4D95-B0F6-036CCC2958F7}">
      <dgm:prSet phldrT="[Text]" custT="1"/>
      <dgm:spPr/>
      <dgm:t>
        <a:bodyPr/>
        <a:lstStyle/>
        <a:p>
          <a:endParaRPr lang="en-US" sz="1400" dirty="0"/>
        </a:p>
      </dgm:t>
    </dgm:pt>
    <dgm:pt modelId="{F87974C3-27BE-4C6C-8D72-12D1DB02875E}" type="parTrans" cxnId="{1795CA51-38A1-4260-863E-A7C6E72A5198}">
      <dgm:prSet/>
      <dgm:spPr/>
      <dgm:t>
        <a:bodyPr/>
        <a:lstStyle/>
        <a:p>
          <a:endParaRPr lang="en-US"/>
        </a:p>
      </dgm:t>
    </dgm:pt>
    <dgm:pt modelId="{04F06F2B-341A-4ED3-81C5-8B0124997133}" type="sibTrans" cxnId="{1795CA51-38A1-4260-863E-A7C6E72A5198}">
      <dgm:prSet/>
      <dgm:spPr/>
      <dgm:t>
        <a:bodyPr/>
        <a:lstStyle/>
        <a:p>
          <a:endParaRPr lang="en-US"/>
        </a:p>
      </dgm:t>
    </dgm:pt>
    <dgm:pt modelId="{351DF846-900D-465C-BA31-895D3447CFCA}">
      <dgm:prSet phldrT="[Text]" custT="1"/>
      <dgm:spPr/>
      <dgm:t>
        <a:bodyPr/>
        <a:lstStyle/>
        <a:p>
          <a:endParaRPr lang="en-US" sz="1400" dirty="0"/>
        </a:p>
      </dgm:t>
    </dgm:pt>
    <dgm:pt modelId="{E3271EB5-D0C1-4614-96FB-15F03199BD0B}" type="parTrans" cxnId="{73EDDBAA-D716-4779-B372-651D8869584A}">
      <dgm:prSet/>
      <dgm:spPr/>
      <dgm:t>
        <a:bodyPr/>
        <a:lstStyle/>
        <a:p>
          <a:endParaRPr lang="en-US"/>
        </a:p>
      </dgm:t>
    </dgm:pt>
    <dgm:pt modelId="{7181F5E0-EF19-46E2-97EE-05BDB92A04EB}" type="sibTrans" cxnId="{73EDDBAA-D716-4779-B372-651D8869584A}">
      <dgm:prSet/>
      <dgm:spPr/>
      <dgm:t>
        <a:bodyPr/>
        <a:lstStyle/>
        <a:p>
          <a:endParaRPr lang="en-US"/>
        </a:p>
      </dgm:t>
    </dgm:pt>
    <dgm:pt modelId="{2CC1896B-CDB3-44A7-915D-6C097BB225DC}">
      <dgm:prSet phldrT="[Text]" custT="1"/>
      <dgm:spPr/>
      <dgm:t>
        <a:bodyPr/>
        <a:lstStyle/>
        <a:p>
          <a:endParaRPr lang="en-US" sz="1400" dirty="0"/>
        </a:p>
      </dgm:t>
    </dgm:pt>
    <dgm:pt modelId="{D7E4040E-226F-41DC-9629-2697887552B7}" type="parTrans" cxnId="{C0B5C21A-6993-49BA-94CE-C281D88F3704}">
      <dgm:prSet/>
      <dgm:spPr/>
      <dgm:t>
        <a:bodyPr/>
        <a:lstStyle/>
        <a:p>
          <a:endParaRPr lang="en-US"/>
        </a:p>
      </dgm:t>
    </dgm:pt>
    <dgm:pt modelId="{1C44F3D2-1F1E-4A92-AB05-1E8AB8684EC5}" type="sibTrans" cxnId="{C0B5C21A-6993-49BA-94CE-C281D88F3704}">
      <dgm:prSet/>
      <dgm:spPr/>
      <dgm:t>
        <a:bodyPr/>
        <a:lstStyle/>
        <a:p>
          <a:endParaRPr lang="en-US"/>
        </a:p>
      </dgm:t>
    </dgm:pt>
    <dgm:pt modelId="{E86D93BD-33BE-43FC-AD0F-F5584E747362}">
      <dgm:prSet phldrT="[Text]" custT="1"/>
      <dgm:spPr/>
      <dgm:t>
        <a:bodyPr/>
        <a:lstStyle/>
        <a:p>
          <a:r>
            <a:rPr lang="en-US" sz="1400" dirty="0" smtClean="0"/>
            <a:t>11/8</a:t>
          </a:r>
          <a:endParaRPr lang="en-US" sz="1400" dirty="0"/>
        </a:p>
      </dgm:t>
    </dgm:pt>
    <dgm:pt modelId="{DC51911C-D05A-44D6-9A08-F4BD6491C9F9}" type="parTrans" cxnId="{B244B120-8C12-47D4-9D7D-9AAEA53E94BD}">
      <dgm:prSet/>
      <dgm:spPr/>
      <dgm:t>
        <a:bodyPr/>
        <a:lstStyle/>
        <a:p>
          <a:endParaRPr lang="en-US"/>
        </a:p>
      </dgm:t>
    </dgm:pt>
    <dgm:pt modelId="{026268D9-9150-45FD-944A-7D9C819565AC}" type="sibTrans" cxnId="{B244B120-8C12-47D4-9D7D-9AAEA53E94BD}">
      <dgm:prSet/>
      <dgm:spPr/>
      <dgm:t>
        <a:bodyPr/>
        <a:lstStyle/>
        <a:p>
          <a:endParaRPr lang="en-US"/>
        </a:p>
      </dgm:t>
    </dgm:pt>
    <dgm:pt modelId="{7722C5AA-6469-4F09-B62F-E6065D4FE292}">
      <dgm:prSet phldrT="[Text]" custT="1"/>
      <dgm:spPr/>
      <dgm:t>
        <a:bodyPr/>
        <a:lstStyle/>
        <a:p>
          <a:endParaRPr lang="en-US" sz="1400" dirty="0"/>
        </a:p>
      </dgm:t>
    </dgm:pt>
    <dgm:pt modelId="{F2651C40-5271-40CD-8F87-5618B4857BEE}" type="parTrans" cxnId="{11B1F23C-BB4D-44E1-9441-3312C998492E}">
      <dgm:prSet/>
      <dgm:spPr/>
      <dgm:t>
        <a:bodyPr/>
        <a:lstStyle/>
        <a:p>
          <a:endParaRPr lang="en-US"/>
        </a:p>
      </dgm:t>
    </dgm:pt>
    <dgm:pt modelId="{9773EAC5-791D-4A73-9A79-673EA658A7C6}" type="sibTrans" cxnId="{11B1F23C-BB4D-44E1-9441-3312C998492E}">
      <dgm:prSet/>
      <dgm:spPr/>
      <dgm:t>
        <a:bodyPr/>
        <a:lstStyle/>
        <a:p>
          <a:endParaRPr lang="en-US"/>
        </a:p>
      </dgm:t>
    </dgm:pt>
    <dgm:pt modelId="{1B9B1A85-9EEA-418E-BB9F-65612D877433}">
      <dgm:prSet phldrT="[Text]" custT="1"/>
      <dgm:spPr/>
      <dgm:t>
        <a:bodyPr/>
        <a:lstStyle/>
        <a:p>
          <a:endParaRPr lang="en-US" sz="1400" dirty="0"/>
        </a:p>
      </dgm:t>
    </dgm:pt>
    <dgm:pt modelId="{57354812-A335-4337-965F-26AFEECFC828}" type="parTrans" cxnId="{010F57A8-5AF4-4410-AE3E-518F2B7FD989}">
      <dgm:prSet/>
      <dgm:spPr/>
      <dgm:t>
        <a:bodyPr/>
        <a:lstStyle/>
        <a:p>
          <a:endParaRPr lang="en-US"/>
        </a:p>
      </dgm:t>
    </dgm:pt>
    <dgm:pt modelId="{A1A3DB09-A6A3-4862-8DDA-F0248DE177EC}" type="sibTrans" cxnId="{010F57A8-5AF4-4410-AE3E-518F2B7FD989}">
      <dgm:prSet/>
      <dgm:spPr/>
      <dgm:t>
        <a:bodyPr/>
        <a:lstStyle/>
        <a:p>
          <a:endParaRPr lang="en-US"/>
        </a:p>
      </dgm:t>
    </dgm:pt>
    <dgm:pt modelId="{980E7E0A-4428-4F6B-9BCF-DC1746E0B4AE}">
      <dgm:prSet phldrT="[Text]" custT="1"/>
      <dgm:spPr/>
      <dgm:t>
        <a:bodyPr/>
        <a:lstStyle/>
        <a:p>
          <a:endParaRPr lang="en-US" sz="1400" dirty="0"/>
        </a:p>
      </dgm:t>
    </dgm:pt>
    <dgm:pt modelId="{6CD87E46-9C25-4125-9E27-23441DA9451A}" type="parTrans" cxnId="{5853E39E-F111-44B7-A63C-443F2E3B2FAE}">
      <dgm:prSet/>
      <dgm:spPr/>
      <dgm:t>
        <a:bodyPr/>
        <a:lstStyle/>
        <a:p>
          <a:endParaRPr lang="en-US"/>
        </a:p>
      </dgm:t>
    </dgm:pt>
    <dgm:pt modelId="{67A5EC60-1E6D-4B85-8EFE-BD3135D25000}" type="sibTrans" cxnId="{5853E39E-F111-44B7-A63C-443F2E3B2FAE}">
      <dgm:prSet/>
      <dgm:spPr/>
      <dgm:t>
        <a:bodyPr/>
        <a:lstStyle/>
        <a:p>
          <a:endParaRPr lang="en-US"/>
        </a:p>
      </dgm:t>
    </dgm:pt>
    <dgm:pt modelId="{D7056748-E1D2-4CFB-8052-5BA5D24A22A0}">
      <dgm:prSet phldrT="[Text]" custT="1"/>
      <dgm:spPr/>
      <dgm:t>
        <a:bodyPr/>
        <a:lstStyle/>
        <a:p>
          <a:r>
            <a:rPr lang="en-US" sz="1400" dirty="0" smtClean="0"/>
            <a:t>11/8</a:t>
          </a:r>
          <a:endParaRPr lang="en-US" sz="1400" dirty="0"/>
        </a:p>
      </dgm:t>
    </dgm:pt>
    <dgm:pt modelId="{20C666F3-7E7D-4560-AE52-6B68B0902A9E}" type="parTrans" cxnId="{24F14B39-437A-429B-BB9E-2B76E0465443}">
      <dgm:prSet/>
      <dgm:spPr/>
      <dgm:t>
        <a:bodyPr/>
        <a:lstStyle/>
        <a:p>
          <a:endParaRPr lang="en-US"/>
        </a:p>
      </dgm:t>
    </dgm:pt>
    <dgm:pt modelId="{7BA99C58-40B7-4264-BB51-33FB133FFFE1}" type="sibTrans" cxnId="{24F14B39-437A-429B-BB9E-2B76E0465443}">
      <dgm:prSet/>
      <dgm:spPr/>
      <dgm:t>
        <a:bodyPr/>
        <a:lstStyle/>
        <a:p>
          <a:endParaRPr lang="en-US"/>
        </a:p>
      </dgm:t>
    </dgm:pt>
    <dgm:pt modelId="{85BE44F8-B371-4E9B-99DE-806AD0F756AA}">
      <dgm:prSet phldrT="[Text]" custT="1"/>
      <dgm:spPr/>
      <dgm:t>
        <a:bodyPr/>
        <a:lstStyle/>
        <a:p>
          <a:endParaRPr lang="en-US" sz="1400" dirty="0"/>
        </a:p>
      </dgm:t>
    </dgm:pt>
    <dgm:pt modelId="{921A9315-7667-4CC2-8FA7-3DCD08977403}" type="parTrans" cxnId="{1665659F-4E7F-4620-BCA5-89F060C5F51E}">
      <dgm:prSet/>
      <dgm:spPr/>
      <dgm:t>
        <a:bodyPr/>
        <a:lstStyle/>
        <a:p>
          <a:endParaRPr lang="en-US"/>
        </a:p>
      </dgm:t>
    </dgm:pt>
    <dgm:pt modelId="{5CF0160F-4910-4411-8E7E-143D43CA55EA}" type="sibTrans" cxnId="{1665659F-4E7F-4620-BCA5-89F060C5F51E}">
      <dgm:prSet/>
      <dgm:spPr/>
      <dgm:t>
        <a:bodyPr/>
        <a:lstStyle/>
        <a:p>
          <a:endParaRPr lang="en-US"/>
        </a:p>
      </dgm:t>
    </dgm:pt>
    <dgm:pt modelId="{DF6BC4A6-56DD-48E6-AA3A-CE7325676860}">
      <dgm:prSet phldrT="[Text]" custT="1"/>
      <dgm:spPr/>
      <dgm:t>
        <a:bodyPr/>
        <a:lstStyle/>
        <a:p>
          <a:endParaRPr lang="en-US" sz="1400" dirty="0"/>
        </a:p>
      </dgm:t>
    </dgm:pt>
    <dgm:pt modelId="{AB028F38-C42F-4058-97A5-7FBB1F62F2A1}" type="parTrans" cxnId="{9385569A-8095-4D62-87D7-C6BED091ABAE}">
      <dgm:prSet/>
      <dgm:spPr/>
      <dgm:t>
        <a:bodyPr/>
        <a:lstStyle/>
        <a:p>
          <a:endParaRPr lang="en-US"/>
        </a:p>
      </dgm:t>
    </dgm:pt>
    <dgm:pt modelId="{8CC5EB2E-A0FD-47FF-8CF8-9C5207932D6F}" type="sibTrans" cxnId="{9385569A-8095-4D62-87D7-C6BED091ABAE}">
      <dgm:prSet/>
      <dgm:spPr/>
      <dgm:t>
        <a:bodyPr/>
        <a:lstStyle/>
        <a:p>
          <a:endParaRPr lang="en-US"/>
        </a:p>
      </dgm:t>
    </dgm:pt>
    <dgm:pt modelId="{149BD743-B2CE-4ED5-AACE-5293CFCFC3C1}">
      <dgm:prSet phldrT="[Text]" custT="1"/>
      <dgm:spPr/>
      <dgm:t>
        <a:bodyPr/>
        <a:lstStyle/>
        <a:p>
          <a:endParaRPr lang="en-US" sz="1400" dirty="0"/>
        </a:p>
      </dgm:t>
    </dgm:pt>
    <dgm:pt modelId="{41D8ACCC-F198-4B93-A234-D2783A0EC86C}" type="parTrans" cxnId="{5045CC04-3ABD-47EF-BEBC-61FB6906F596}">
      <dgm:prSet/>
      <dgm:spPr/>
      <dgm:t>
        <a:bodyPr/>
        <a:lstStyle/>
        <a:p>
          <a:endParaRPr lang="en-US"/>
        </a:p>
      </dgm:t>
    </dgm:pt>
    <dgm:pt modelId="{80F1926B-7268-4614-8283-8CE45AAD0607}" type="sibTrans" cxnId="{5045CC04-3ABD-47EF-BEBC-61FB6906F596}">
      <dgm:prSet/>
      <dgm:spPr/>
      <dgm:t>
        <a:bodyPr/>
        <a:lstStyle/>
        <a:p>
          <a:endParaRPr lang="en-US"/>
        </a:p>
      </dgm:t>
    </dgm:pt>
    <dgm:pt modelId="{63B5670F-90C9-44BF-A68D-67DA64C3B534}">
      <dgm:prSet phldrT="[Text]"/>
      <dgm:spPr/>
      <dgm:t>
        <a:bodyPr/>
        <a:lstStyle/>
        <a:p>
          <a:r>
            <a:rPr lang="en-US" dirty="0" smtClean="0"/>
            <a:t>Modify</a:t>
          </a:r>
          <a:endParaRPr lang="en-US" dirty="0"/>
        </a:p>
      </dgm:t>
    </dgm:pt>
    <dgm:pt modelId="{4D9A3654-C502-4D34-8954-B44B1FE3698F}" type="parTrans" cxnId="{F8EE41F9-E19E-4C80-A4B3-ABD126A4C6DD}">
      <dgm:prSet/>
      <dgm:spPr/>
      <dgm:t>
        <a:bodyPr/>
        <a:lstStyle/>
        <a:p>
          <a:endParaRPr lang="en-US"/>
        </a:p>
      </dgm:t>
    </dgm:pt>
    <dgm:pt modelId="{B76A78D7-384F-4778-8E7B-6B275BB8F643}" type="sibTrans" cxnId="{F8EE41F9-E19E-4C80-A4B3-ABD126A4C6DD}">
      <dgm:prSet/>
      <dgm:spPr/>
      <dgm:t>
        <a:bodyPr/>
        <a:lstStyle/>
        <a:p>
          <a:endParaRPr lang="en-US"/>
        </a:p>
      </dgm:t>
    </dgm:pt>
    <dgm:pt modelId="{3BC22738-9F08-4C8F-967E-4F5EBF398F56}">
      <dgm:prSet phldrT="[Text]"/>
      <dgm:spPr/>
      <dgm:t>
        <a:bodyPr/>
        <a:lstStyle/>
        <a:p>
          <a:r>
            <a:rPr lang="en-US" dirty="0" smtClean="0"/>
            <a:t>Discontinue</a:t>
          </a:r>
          <a:endParaRPr lang="en-US" dirty="0"/>
        </a:p>
      </dgm:t>
    </dgm:pt>
    <dgm:pt modelId="{A29FB8B4-891F-49B9-AC2D-324078161016}" type="sibTrans" cxnId="{4594AF7F-3E7F-474E-8084-E4EB20FA9042}">
      <dgm:prSet/>
      <dgm:spPr/>
      <dgm:t>
        <a:bodyPr/>
        <a:lstStyle/>
        <a:p>
          <a:endParaRPr lang="en-US"/>
        </a:p>
      </dgm:t>
    </dgm:pt>
    <dgm:pt modelId="{5C69A7F9-D746-4920-99C4-5753952D1458}" type="parTrans" cxnId="{4594AF7F-3E7F-474E-8084-E4EB20FA9042}">
      <dgm:prSet/>
      <dgm:spPr/>
      <dgm:t>
        <a:bodyPr/>
        <a:lstStyle/>
        <a:p>
          <a:endParaRPr lang="en-US"/>
        </a:p>
      </dgm:t>
    </dgm:pt>
    <dgm:pt modelId="{F5FEAA5C-238D-43F8-9AD2-33273EA64548}" type="pres">
      <dgm:prSet presAssocID="{52A462A0-1024-41AD-B6B0-D0E475EDB389}" presName="Name0" presStyleCnt="0">
        <dgm:presLayoutVars>
          <dgm:dir/>
          <dgm:animLvl val="lvl"/>
          <dgm:resizeHandles val="exact"/>
        </dgm:presLayoutVars>
      </dgm:prSet>
      <dgm:spPr/>
      <dgm:t>
        <a:bodyPr/>
        <a:lstStyle/>
        <a:p>
          <a:endParaRPr lang="en-US"/>
        </a:p>
      </dgm:t>
    </dgm:pt>
    <dgm:pt modelId="{D5E535A1-FAC9-4886-AFCC-C52C751B7B2B}" type="pres">
      <dgm:prSet presAssocID="{923965A3-D692-41E8-8124-69A3A7A9727A}" presName="composite" presStyleCnt="0"/>
      <dgm:spPr/>
      <dgm:t>
        <a:bodyPr/>
        <a:lstStyle/>
        <a:p>
          <a:endParaRPr lang="en-US"/>
        </a:p>
      </dgm:t>
    </dgm:pt>
    <dgm:pt modelId="{FE22E5D1-AFF2-419C-919D-506D6EF00AA5}" type="pres">
      <dgm:prSet presAssocID="{923965A3-D692-41E8-8124-69A3A7A9727A}" presName="parTx" presStyleLbl="alignNode1" presStyleIdx="0" presStyleCnt="5" custLinFactNeighborX="-261" custLinFactNeighborY="-111">
        <dgm:presLayoutVars>
          <dgm:chMax val="0"/>
          <dgm:chPref val="0"/>
          <dgm:bulletEnabled val="1"/>
        </dgm:presLayoutVars>
      </dgm:prSet>
      <dgm:spPr/>
      <dgm:t>
        <a:bodyPr/>
        <a:lstStyle/>
        <a:p>
          <a:endParaRPr lang="en-US"/>
        </a:p>
      </dgm:t>
    </dgm:pt>
    <dgm:pt modelId="{17DA73C4-514A-4E41-8A5B-55F807387AEA}" type="pres">
      <dgm:prSet presAssocID="{923965A3-D692-41E8-8124-69A3A7A9727A}" presName="desTx" presStyleLbl="alignAccFollowNode1" presStyleIdx="0" presStyleCnt="5" custLinFactNeighborX="-261" custLinFactNeighborY="763">
        <dgm:presLayoutVars>
          <dgm:bulletEnabled val="1"/>
        </dgm:presLayoutVars>
      </dgm:prSet>
      <dgm:spPr/>
      <dgm:t>
        <a:bodyPr/>
        <a:lstStyle/>
        <a:p>
          <a:endParaRPr lang="en-US"/>
        </a:p>
      </dgm:t>
    </dgm:pt>
    <dgm:pt modelId="{EDE1B4E0-2804-4B72-8233-25E2A8949D92}" type="pres">
      <dgm:prSet presAssocID="{33589F01-7FD3-45A7-8C85-A6AF42FD6600}" presName="space" presStyleCnt="0"/>
      <dgm:spPr/>
      <dgm:t>
        <a:bodyPr/>
        <a:lstStyle/>
        <a:p>
          <a:endParaRPr lang="en-US"/>
        </a:p>
      </dgm:t>
    </dgm:pt>
    <dgm:pt modelId="{95C3B6EA-F8CF-424C-B5BB-2040EEEF4E1C}" type="pres">
      <dgm:prSet presAssocID="{7114461A-0508-466D-BA09-D85EBE192139}" presName="composite" presStyleCnt="0"/>
      <dgm:spPr/>
      <dgm:t>
        <a:bodyPr/>
        <a:lstStyle/>
        <a:p>
          <a:endParaRPr lang="en-US"/>
        </a:p>
      </dgm:t>
    </dgm:pt>
    <dgm:pt modelId="{B5D42E0E-0C96-4B73-9E19-D3A051A688FE}" type="pres">
      <dgm:prSet presAssocID="{7114461A-0508-466D-BA09-D85EBE192139}" presName="parTx" presStyleLbl="alignNode1" presStyleIdx="1" presStyleCnt="5">
        <dgm:presLayoutVars>
          <dgm:chMax val="0"/>
          <dgm:chPref val="0"/>
          <dgm:bulletEnabled val="1"/>
        </dgm:presLayoutVars>
      </dgm:prSet>
      <dgm:spPr/>
      <dgm:t>
        <a:bodyPr/>
        <a:lstStyle/>
        <a:p>
          <a:endParaRPr lang="en-US"/>
        </a:p>
      </dgm:t>
    </dgm:pt>
    <dgm:pt modelId="{16A8C60F-F41A-4CEB-BF87-00C948030899}" type="pres">
      <dgm:prSet presAssocID="{7114461A-0508-466D-BA09-D85EBE192139}" presName="desTx" presStyleLbl="alignAccFollowNode1" presStyleIdx="1" presStyleCnt="5">
        <dgm:presLayoutVars>
          <dgm:bulletEnabled val="1"/>
        </dgm:presLayoutVars>
      </dgm:prSet>
      <dgm:spPr/>
      <dgm:t>
        <a:bodyPr/>
        <a:lstStyle/>
        <a:p>
          <a:endParaRPr lang="en-US"/>
        </a:p>
      </dgm:t>
    </dgm:pt>
    <dgm:pt modelId="{9AA67DEC-FE93-44D1-BEA8-DC22A12F5295}" type="pres">
      <dgm:prSet presAssocID="{A0E53BCC-653C-4DB4-A3EE-2F2C9371C562}" presName="space" presStyleCnt="0"/>
      <dgm:spPr/>
      <dgm:t>
        <a:bodyPr/>
        <a:lstStyle/>
        <a:p>
          <a:endParaRPr lang="en-US"/>
        </a:p>
      </dgm:t>
    </dgm:pt>
    <dgm:pt modelId="{F5F5AB88-9C9B-4839-BEBE-6A4FCA1F054D}" type="pres">
      <dgm:prSet presAssocID="{03BA383F-2DBC-457D-B6D2-E18F89A59C2A}" presName="composite" presStyleCnt="0"/>
      <dgm:spPr/>
      <dgm:t>
        <a:bodyPr/>
        <a:lstStyle/>
        <a:p>
          <a:endParaRPr lang="en-US"/>
        </a:p>
      </dgm:t>
    </dgm:pt>
    <dgm:pt modelId="{B9A518C6-2101-483E-B3FE-EB4C2D2CF29E}" type="pres">
      <dgm:prSet presAssocID="{03BA383F-2DBC-457D-B6D2-E18F89A59C2A}" presName="parTx" presStyleLbl="alignNode1" presStyleIdx="2" presStyleCnt="5">
        <dgm:presLayoutVars>
          <dgm:chMax val="0"/>
          <dgm:chPref val="0"/>
          <dgm:bulletEnabled val="1"/>
        </dgm:presLayoutVars>
      </dgm:prSet>
      <dgm:spPr/>
      <dgm:t>
        <a:bodyPr/>
        <a:lstStyle/>
        <a:p>
          <a:endParaRPr lang="en-US"/>
        </a:p>
      </dgm:t>
    </dgm:pt>
    <dgm:pt modelId="{40EAFFCB-3AA8-4D50-8C63-887D935EE332}" type="pres">
      <dgm:prSet presAssocID="{03BA383F-2DBC-457D-B6D2-E18F89A59C2A}" presName="desTx" presStyleLbl="alignAccFollowNode1" presStyleIdx="2" presStyleCnt="5">
        <dgm:presLayoutVars>
          <dgm:bulletEnabled val="1"/>
        </dgm:presLayoutVars>
      </dgm:prSet>
      <dgm:spPr/>
      <dgm:t>
        <a:bodyPr/>
        <a:lstStyle/>
        <a:p>
          <a:endParaRPr lang="en-US"/>
        </a:p>
      </dgm:t>
    </dgm:pt>
    <dgm:pt modelId="{A0DAB448-302A-409D-A689-4575C0387A67}" type="pres">
      <dgm:prSet presAssocID="{6D67657F-838E-4231-B9F1-DD486BF47B26}" presName="space" presStyleCnt="0"/>
      <dgm:spPr/>
      <dgm:t>
        <a:bodyPr/>
        <a:lstStyle/>
        <a:p>
          <a:endParaRPr lang="en-US"/>
        </a:p>
      </dgm:t>
    </dgm:pt>
    <dgm:pt modelId="{95A28342-F6BB-40F4-9FDD-D1E285C8CE11}" type="pres">
      <dgm:prSet presAssocID="{05B286B0-E6CC-4060-8845-E1013F09448F}" presName="composite" presStyleCnt="0"/>
      <dgm:spPr/>
      <dgm:t>
        <a:bodyPr/>
        <a:lstStyle/>
        <a:p>
          <a:endParaRPr lang="en-US"/>
        </a:p>
      </dgm:t>
    </dgm:pt>
    <dgm:pt modelId="{2AD314EE-7035-4963-BB9D-FEFC6AB6C111}" type="pres">
      <dgm:prSet presAssocID="{05B286B0-E6CC-4060-8845-E1013F09448F}" presName="parTx" presStyleLbl="alignNode1" presStyleIdx="3" presStyleCnt="5">
        <dgm:presLayoutVars>
          <dgm:chMax val="0"/>
          <dgm:chPref val="0"/>
          <dgm:bulletEnabled val="1"/>
        </dgm:presLayoutVars>
      </dgm:prSet>
      <dgm:spPr/>
      <dgm:t>
        <a:bodyPr/>
        <a:lstStyle/>
        <a:p>
          <a:endParaRPr lang="en-US"/>
        </a:p>
      </dgm:t>
    </dgm:pt>
    <dgm:pt modelId="{89F4B9AB-A4C9-40F0-A8F7-206D1A4C410B}" type="pres">
      <dgm:prSet presAssocID="{05B286B0-E6CC-4060-8845-E1013F09448F}" presName="desTx" presStyleLbl="alignAccFollowNode1" presStyleIdx="3" presStyleCnt="5">
        <dgm:presLayoutVars>
          <dgm:bulletEnabled val="1"/>
        </dgm:presLayoutVars>
      </dgm:prSet>
      <dgm:spPr/>
      <dgm:t>
        <a:bodyPr/>
        <a:lstStyle/>
        <a:p>
          <a:endParaRPr lang="en-US"/>
        </a:p>
      </dgm:t>
    </dgm:pt>
    <dgm:pt modelId="{E72743D9-F8B3-4CCF-9D7A-2DED80438A25}" type="pres">
      <dgm:prSet presAssocID="{2F0EA2F1-03C6-4BAD-8E70-0431350EFE94}" presName="space" presStyleCnt="0"/>
      <dgm:spPr/>
      <dgm:t>
        <a:bodyPr/>
        <a:lstStyle/>
        <a:p>
          <a:endParaRPr lang="en-US"/>
        </a:p>
      </dgm:t>
    </dgm:pt>
    <dgm:pt modelId="{F4F4E508-46F0-4274-A83B-21428F3208A9}" type="pres">
      <dgm:prSet presAssocID="{DCBA7AA4-2249-4C89-9BB9-3458E09B1C76}" presName="composite" presStyleCnt="0"/>
      <dgm:spPr/>
      <dgm:t>
        <a:bodyPr/>
        <a:lstStyle/>
        <a:p>
          <a:endParaRPr lang="en-US"/>
        </a:p>
      </dgm:t>
    </dgm:pt>
    <dgm:pt modelId="{4F27ABA1-8A27-4107-B96F-38618F1476D0}" type="pres">
      <dgm:prSet presAssocID="{DCBA7AA4-2249-4C89-9BB9-3458E09B1C76}" presName="parTx" presStyleLbl="alignNode1" presStyleIdx="4" presStyleCnt="5" custLinFactNeighborX="-514" custLinFactNeighborY="-2905">
        <dgm:presLayoutVars>
          <dgm:chMax val="0"/>
          <dgm:chPref val="0"/>
          <dgm:bulletEnabled val="1"/>
        </dgm:presLayoutVars>
      </dgm:prSet>
      <dgm:spPr/>
      <dgm:t>
        <a:bodyPr/>
        <a:lstStyle/>
        <a:p>
          <a:endParaRPr lang="en-US"/>
        </a:p>
      </dgm:t>
    </dgm:pt>
    <dgm:pt modelId="{9949EAE8-7883-4CD2-B8AA-D361100AB514}" type="pres">
      <dgm:prSet presAssocID="{DCBA7AA4-2249-4C89-9BB9-3458E09B1C76}" presName="desTx" presStyleLbl="alignAccFollowNode1" presStyleIdx="4" presStyleCnt="5">
        <dgm:presLayoutVars>
          <dgm:bulletEnabled val="1"/>
        </dgm:presLayoutVars>
      </dgm:prSet>
      <dgm:spPr/>
      <dgm:t>
        <a:bodyPr/>
        <a:lstStyle/>
        <a:p>
          <a:endParaRPr lang="en-US"/>
        </a:p>
      </dgm:t>
    </dgm:pt>
  </dgm:ptLst>
  <dgm:cxnLst>
    <dgm:cxn modelId="{D7106AA3-0941-4C02-BC8A-22DCF49A9BD4}" type="presOf" srcId="{211DE18B-0B19-4AD8-9F54-E8B6C3111512}" destId="{89F4B9AB-A4C9-40F0-A8F7-206D1A4C410B}" srcOrd="0" destOrd="1" presId="urn:microsoft.com/office/officeart/2005/8/layout/hList1"/>
    <dgm:cxn modelId="{27E32F0D-B2E3-4E87-8EB6-26FF9D92B7E1}" srcId="{05B286B0-E6CC-4060-8845-E1013F09448F}" destId="{6C1ACE41-EFB2-46C3-B6C8-5FDFBD6C6359}" srcOrd="3" destOrd="0" parTransId="{4A96E9A3-3E6C-4C42-AB46-10F99E934329}" sibTransId="{BC1F3055-EF4F-47FE-8FBA-79385D10C3B0}"/>
    <dgm:cxn modelId="{AF21B8BD-3DF1-480E-BC45-FD123992B63B}" type="presOf" srcId="{6894D2B2-03D9-4DF0-88E1-950E4BDC1CB3}" destId="{17DA73C4-514A-4E41-8A5B-55F807387AEA}" srcOrd="0" destOrd="1" presId="urn:microsoft.com/office/officeart/2005/8/layout/hList1"/>
    <dgm:cxn modelId="{F6674426-8D45-4AC5-9444-4C7BB665CF43}" type="presOf" srcId="{E86D93BD-33BE-43FC-AD0F-F5584E747362}" destId="{89F4B9AB-A4C9-40F0-A8F7-206D1A4C410B}" srcOrd="0" destOrd="13" presId="urn:microsoft.com/office/officeart/2005/8/layout/hList1"/>
    <dgm:cxn modelId="{9385569A-8095-4D62-87D7-C6BED091ABAE}" srcId="{05B286B0-E6CC-4060-8845-E1013F09448F}" destId="{DF6BC4A6-56DD-48E6-AA3A-CE7325676860}" srcOrd="15" destOrd="0" parTransId="{AB028F38-C42F-4058-97A5-7FBB1F62F2A1}" sibTransId="{8CC5EB2E-A0FD-47FF-8CF8-9C5207932D6F}"/>
    <dgm:cxn modelId="{5045CC04-3ABD-47EF-BEBC-61FB6906F596}" srcId="{05B286B0-E6CC-4060-8845-E1013F09448F}" destId="{149BD743-B2CE-4ED5-AACE-5293CFCFC3C1}" srcOrd="16" destOrd="0" parTransId="{41D8ACCC-F198-4B93-A234-D2783A0EC86C}" sibTransId="{80F1926B-7268-4614-8283-8CE45AAD0607}"/>
    <dgm:cxn modelId="{42716E32-14A8-4CA4-B5DE-B82A77480204}" type="presOf" srcId="{7114461A-0508-466D-BA09-D85EBE192139}" destId="{B5D42E0E-0C96-4B73-9E19-D3A051A688FE}" srcOrd="0" destOrd="0" presId="urn:microsoft.com/office/officeart/2005/8/layout/hList1"/>
    <dgm:cxn modelId="{07F16755-FF06-4F2C-B6F3-2CA551BFAC81}" srcId="{DCBA7AA4-2249-4C89-9BB9-3458E09B1C76}" destId="{2BF0B491-0804-4015-9357-E115D11CD11C}" srcOrd="1" destOrd="0" parTransId="{20976465-A81A-4FBD-B158-334C3B26283E}" sibTransId="{6EE41B9C-5608-40A8-99E9-51D2F5BA0516}"/>
    <dgm:cxn modelId="{90947E2B-C6FC-498E-A84C-2E6B9E3E9BD8}" srcId="{52A462A0-1024-41AD-B6B0-D0E475EDB389}" destId="{7114461A-0508-466D-BA09-D85EBE192139}" srcOrd="1" destOrd="0" parTransId="{4622E87B-251D-455B-84A2-C81C67D6CF0E}" sibTransId="{A0E53BCC-653C-4DB4-A3EE-2F2C9371C562}"/>
    <dgm:cxn modelId="{9741C495-45FC-4711-972F-F9F6F28EE388}" srcId="{05B286B0-E6CC-4060-8845-E1013F09448F}" destId="{D894C286-E48B-46C6-A853-AFD89A38D64E}" srcOrd="18" destOrd="0" parTransId="{0AED9C93-01FA-4012-AA94-84F236951B98}" sibTransId="{5506B4F3-C844-4D38-B143-54BFC294F3C2}"/>
    <dgm:cxn modelId="{C5C82E53-F7DB-4F00-BF9E-6FBCB7C21F21}" type="presOf" srcId="{DFBC66D1-D06A-4765-84B9-A12117444DBB}" destId="{89F4B9AB-A4C9-40F0-A8F7-206D1A4C410B}" srcOrd="0" destOrd="4" presId="urn:microsoft.com/office/officeart/2005/8/layout/hList1"/>
    <dgm:cxn modelId="{59A511D1-FD52-408A-9E19-C1322ACBE73E}" type="presOf" srcId="{923965A3-D692-41E8-8124-69A3A7A9727A}" destId="{FE22E5D1-AFF2-419C-919D-506D6EF00AA5}" srcOrd="0" destOrd="0" presId="urn:microsoft.com/office/officeart/2005/8/layout/hList1"/>
    <dgm:cxn modelId="{D7574927-E4CE-4A66-B1C9-875121D92AEA}" srcId="{05B286B0-E6CC-4060-8845-E1013F09448F}" destId="{7EB65F4F-79E2-4843-B2BB-5B27428B4B49}" srcOrd="0" destOrd="0" parTransId="{D85657F7-AC0D-4EDA-944D-A61F5C09E1AE}" sibTransId="{39F64059-D25F-4612-9A2A-272485C2300C}"/>
    <dgm:cxn modelId="{010F57A8-5AF4-4410-AE3E-518F2B7FD989}" srcId="{05B286B0-E6CC-4060-8845-E1013F09448F}" destId="{1B9B1A85-9EEA-418E-BB9F-65612D877433}" srcOrd="11" destOrd="0" parTransId="{57354812-A335-4337-965F-26AFEECFC828}" sibTransId="{A1A3DB09-A6A3-4862-8DDA-F0248DE177EC}"/>
    <dgm:cxn modelId="{1665659F-4E7F-4620-BCA5-89F060C5F51E}" srcId="{05B286B0-E6CC-4060-8845-E1013F09448F}" destId="{85BE44F8-B371-4E9B-99DE-806AD0F756AA}" srcOrd="14" destOrd="0" parTransId="{921A9315-7667-4CC2-8FA7-3DCD08977403}" sibTransId="{5CF0160F-4910-4411-8E7E-143D43CA55EA}"/>
    <dgm:cxn modelId="{F56D4476-0C0B-4570-8947-68CF8CDAFBAE}" type="presOf" srcId="{D894C286-E48B-46C6-A853-AFD89A38D64E}" destId="{89F4B9AB-A4C9-40F0-A8F7-206D1A4C410B}" srcOrd="0" destOrd="18" presId="urn:microsoft.com/office/officeart/2005/8/layout/hList1"/>
    <dgm:cxn modelId="{3BD6226B-70A1-4341-8C89-A8692B00ACFF}" srcId="{05B286B0-E6CC-4060-8845-E1013F09448F}" destId="{822C43F3-9363-44FC-BACC-297D3EDBDFE1}" srcOrd="2" destOrd="0" parTransId="{7ECE699A-16CE-4CD0-A462-3438AE29F049}" sibTransId="{59F00550-41C9-46FB-80DC-71CF7DC433F1}"/>
    <dgm:cxn modelId="{CF3B413B-6FA5-4152-AC77-6B8A96633E13}" srcId="{923965A3-D692-41E8-8124-69A3A7A9727A}" destId="{E392CE81-3604-46F6-B9F1-CD7A66042D37}" srcOrd="3" destOrd="0" parTransId="{E850F592-563E-46B6-8595-51F94191C864}" sibTransId="{5775E5A3-C0C4-411C-A7C2-CA3503D6E829}"/>
    <dgm:cxn modelId="{38F174E8-0CC5-4B77-BD3C-0FDE6C201C5E}" srcId="{923965A3-D692-41E8-8124-69A3A7A9727A}" destId="{3C0B5099-6380-46E7-AB6F-12670FAEC3F2}" srcOrd="7" destOrd="0" parTransId="{9953D620-69B6-4355-8B42-3F1C11655452}" sibTransId="{58E71024-3795-447F-B17D-00EBED13FA15}"/>
    <dgm:cxn modelId="{255BBA2D-3733-4701-98DC-E17AA128A215}" srcId="{923965A3-D692-41E8-8124-69A3A7A9727A}" destId="{7428CF84-AD49-41D1-AE68-E92480885D08}" srcOrd="5" destOrd="0" parTransId="{36E367F2-3CA4-4A06-A313-BC7EF5C4F503}" sibTransId="{097BB89E-A1BD-467B-B279-FCDC74A1BEE9}"/>
    <dgm:cxn modelId="{9F55E57C-A213-4354-89A5-188E6753B702}" type="presOf" srcId="{3C0B5099-6380-46E7-AB6F-12670FAEC3F2}" destId="{17DA73C4-514A-4E41-8A5B-55F807387AEA}" srcOrd="0" destOrd="7" presId="urn:microsoft.com/office/officeart/2005/8/layout/hList1"/>
    <dgm:cxn modelId="{86FD9AE6-9BED-4940-97DB-8F4314A3C369}" srcId="{52A462A0-1024-41AD-B6B0-D0E475EDB389}" destId="{03BA383F-2DBC-457D-B6D2-E18F89A59C2A}" srcOrd="2" destOrd="0" parTransId="{F72E468F-5199-4064-B786-D3A2261898E7}" sibTransId="{6D67657F-838E-4231-B9F1-DD486BF47B26}"/>
    <dgm:cxn modelId="{4F40FA74-46D4-44DC-8498-C1C489503FF2}" type="presOf" srcId="{52A462A0-1024-41AD-B6B0-D0E475EDB389}" destId="{F5FEAA5C-238D-43F8-9AD2-33273EA64548}" srcOrd="0" destOrd="0" presId="urn:microsoft.com/office/officeart/2005/8/layout/hList1"/>
    <dgm:cxn modelId="{C757750B-C2B2-4A55-A055-FEBF6DB5A64D}" type="presOf" srcId="{DF6BC4A6-56DD-48E6-AA3A-CE7325676860}" destId="{89F4B9AB-A4C9-40F0-A8F7-206D1A4C410B}" srcOrd="0" destOrd="15" presId="urn:microsoft.com/office/officeart/2005/8/layout/hList1"/>
    <dgm:cxn modelId="{5853E39E-F111-44B7-A63C-443F2E3B2FAE}" srcId="{05B286B0-E6CC-4060-8845-E1013F09448F}" destId="{980E7E0A-4428-4F6B-9BCF-DC1746E0B4AE}" srcOrd="12" destOrd="0" parTransId="{6CD87E46-9C25-4125-9E27-23441DA9451A}" sibTransId="{67A5EC60-1E6D-4B85-8EFE-BD3135D25000}"/>
    <dgm:cxn modelId="{B29DC318-EC22-400F-96B5-44162E3BC509}" type="presOf" srcId="{03BA383F-2DBC-457D-B6D2-E18F89A59C2A}" destId="{B9A518C6-2101-483E-B3FE-EB4C2D2CF29E}" srcOrd="0" destOrd="0" presId="urn:microsoft.com/office/officeart/2005/8/layout/hList1"/>
    <dgm:cxn modelId="{C3627BCF-4B83-4AD1-B03F-99FFE61CF2C7}" type="presOf" srcId="{7722C5AA-6469-4F09-B62F-E6065D4FE292}" destId="{89F4B9AB-A4C9-40F0-A8F7-206D1A4C410B}" srcOrd="0" destOrd="10" presId="urn:microsoft.com/office/officeart/2005/8/layout/hList1"/>
    <dgm:cxn modelId="{064363CA-3B97-4472-BFDD-E5C406773828}" type="presOf" srcId="{A24406A0-BE43-4B32-BCC6-6354B7E877A7}" destId="{9949EAE8-7883-4CD2-B8AA-D361100AB514}" srcOrd="0" destOrd="0" presId="urn:microsoft.com/office/officeart/2005/8/layout/hList1"/>
    <dgm:cxn modelId="{131FB56E-7695-4235-92CD-2C989E0714A7}" type="presOf" srcId="{2BF0B491-0804-4015-9357-E115D11CD11C}" destId="{9949EAE8-7883-4CD2-B8AA-D361100AB514}" srcOrd="0" destOrd="1" presId="urn:microsoft.com/office/officeart/2005/8/layout/hList1"/>
    <dgm:cxn modelId="{4594AF7F-3E7F-474E-8084-E4EB20FA9042}" srcId="{DCBA7AA4-2249-4C89-9BB9-3458E09B1C76}" destId="{3BC22738-9F08-4C8F-967E-4F5EBF398F56}" srcOrd="3" destOrd="0" parTransId="{5C69A7F9-D746-4920-99C4-5753952D1458}" sibTransId="{A29FB8B4-891F-49B9-AC2D-324078161016}"/>
    <dgm:cxn modelId="{C87E97FB-A22A-4F0A-B000-924DD992CA9B}" type="presOf" srcId="{E57A1ED3-6C9C-45FD-B624-E860EBA46AF4}" destId="{17DA73C4-514A-4E41-8A5B-55F807387AEA}" srcOrd="0" destOrd="8" presId="urn:microsoft.com/office/officeart/2005/8/layout/hList1"/>
    <dgm:cxn modelId="{73EDDBAA-D716-4779-B372-651D8869584A}" srcId="{05B286B0-E6CC-4060-8845-E1013F09448F}" destId="{351DF846-900D-465C-BA31-895D3447CFCA}" srcOrd="7" destOrd="0" parTransId="{E3271EB5-D0C1-4614-96FB-15F03199BD0B}" sibTransId="{7181F5E0-EF19-46E2-97EE-05BDB92A04EB}"/>
    <dgm:cxn modelId="{C0B5C21A-6993-49BA-94CE-C281D88F3704}" srcId="{05B286B0-E6CC-4060-8845-E1013F09448F}" destId="{2CC1896B-CDB3-44A7-915D-6C097BB225DC}" srcOrd="8" destOrd="0" parTransId="{D7E4040E-226F-41DC-9629-2697887552B7}" sibTransId="{1C44F3D2-1F1E-4A92-AB05-1E8AB8684EC5}"/>
    <dgm:cxn modelId="{25D41A16-AD42-4859-9FDF-B3DEC9C70D5F}" type="presOf" srcId="{149BD743-B2CE-4ED5-AACE-5293CFCFC3C1}" destId="{89F4B9AB-A4C9-40F0-A8F7-206D1A4C410B}" srcOrd="0" destOrd="16" presId="urn:microsoft.com/office/officeart/2005/8/layout/hList1"/>
    <dgm:cxn modelId="{7E502128-E238-44AC-BC9C-FE5158096A0D}" type="presOf" srcId="{9DBB0D78-480A-4D95-B0F6-036CCC2958F7}" destId="{89F4B9AB-A4C9-40F0-A8F7-206D1A4C410B}" srcOrd="0" destOrd="6" presId="urn:microsoft.com/office/officeart/2005/8/layout/hList1"/>
    <dgm:cxn modelId="{3ED1B26F-A1B5-4764-9827-430F1EA32FBE}" srcId="{923965A3-D692-41E8-8124-69A3A7A9727A}" destId="{E57A1ED3-6C9C-45FD-B624-E860EBA46AF4}" srcOrd="8" destOrd="0" parTransId="{A79D2794-0175-4340-8AEF-94147488A30F}" sibTransId="{32DAA5C0-2AE2-4839-9358-D3DAD3FB03B8}"/>
    <dgm:cxn modelId="{EE4AA611-406A-46B9-BE46-39C81A9AD7CA}" type="presOf" srcId="{6C1ACE41-EFB2-46C3-B6C8-5FDFBD6C6359}" destId="{89F4B9AB-A4C9-40F0-A8F7-206D1A4C410B}" srcOrd="0" destOrd="3" presId="urn:microsoft.com/office/officeart/2005/8/layout/hList1"/>
    <dgm:cxn modelId="{A903BFF7-0DC5-4323-9E43-8C9ED1A4F813}" type="presOf" srcId="{1B9B1A85-9EEA-418E-BB9F-65612D877433}" destId="{89F4B9AB-A4C9-40F0-A8F7-206D1A4C410B}" srcOrd="0" destOrd="11" presId="urn:microsoft.com/office/officeart/2005/8/layout/hList1"/>
    <dgm:cxn modelId="{082A5F78-C760-4271-87FA-3EF2D47E41B1}" type="presOf" srcId="{949E08E9-E349-44AE-89D9-45ADA724DBC1}" destId="{17DA73C4-514A-4E41-8A5B-55F807387AEA}" srcOrd="0" destOrd="4" presId="urn:microsoft.com/office/officeart/2005/8/layout/hList1"/>
    <dgm:cxn modelId="{B88CA215-9870-48DD-9062-0049E08EB7F8}" srcId="{923965A3-D692-41E8-8124-69A3A7A9727A}" destId="{C0251209-380D-4073-AD28-441C8E75750A}" srcOrd="2" destOrd="0" parTransId="{647A6EEB-FC16-4B9E-BCBE-1C1834DC1ADC}" sibTransId="{D908CE13-F4BE-4BDF-9233-ABCC4D3500F0}"/>
    <dgm:cxn modelId="{B572BFE2-3FB2-4440-A657-BA81AE182CA0}" srcId="{923965A3-D692-41E8-8124-69A3A7A9727A}" destId="{70123F00-983C-43C3-955C-9258370235F0}" srcOrd="0" destOrd="0" parTransId="{6B937B5C-3DE9-48E8-A897-ABA807C15D75}" sibTransId="{4FEC9186-2A16-4CFE-A655-DC8332A11899}"/>
    <dgm:cxn modelId="{F6EF2CFB-0865-4029-B948-2F2BDD9A97CC}" type="presOf" srcId="{3BC22738-9F08-4C8F-967E-4F5EBF398F56}" destId="{9949EAE8-7883-4CD2-B8AA-D361100AB514}" srcOrd="0" destOrd="3" presId="urn:microsoft.com/office/officeart/2005/8/layout/hList1"/>
    <dgm:cxn modelId="{1C0FA859-D1B4-46FA-BD26-9C0102F749D3}" type="presOf" srcId="{84434896-85CF-4090-8793-73BC3A0805FF}" destId="{89F4B9AB-A4C9-40F0-A8F7-206D1A4C410B}" srcOrd="0" destOrd="9" presId="urn:microsoft.com/office/officeart/2005/8/layout/hList1"/>
    <dgm:cxn modelId="{9890EA54-3914-4FB9-9BE6-7C75F3C4AF30}" srcId="{05B286B0-E6CC-4060-8845-E1013F09448F}" destId="{DFBC66D1-D06A-4765-84B9-A12117444DBB}" srcOrd="4" destOrd="0" parTransId="{63AE7600-E900-4A0C-87A9-A84C13B91918}" sibTransId="{17D5CCCD-D447-4AE4-B345-5EB499052769}"/>
    <dgm:cxn modelId="{B21BBE56-A7EF-4CEA-AEFD-4F3C09C30A3B}" srcId="{05B286B0-E6CC-4060-8845-E1013F09448F}" destId="{211DE18B-0B19-4AD8-9F54-E8B6C3111512}" srcOrd="1" destOrd="0" parTransId="{60BD1276-7D4B-47F5-A9B8-257AA8AD2AFB}" sibTransId="{B8855BAB-37C2-4776-B626-86985F9A9287}"/>
    <dgm:cxn modelId="{55B03A6F-A35C-403F-A226-348AEE2F7C0C}" srcId="{52A462A0-1024-41AD-B6B0-D0E475EDB389}" destId="{05B286B0-E6CC-4060-8845-E1013F09448F}" srcOrd="3" destOrd="0" parTransId="{06C7F91A-151B-4F51-A241-596D7C62A84D}" sibTransId="{2F0EA2F1-03C6-4BAD-8E70-0431350EFE94}"/>
    <dgm:cxn modelId="{68D367EB-6EC4-4332-B1A2-CC1878BAD9AC}" type="presOf" srcId="{DCBA7AA4-2249-4C89-9BB9-3458E09B1C76}" destId="{4F27ABA1-8A27-4107-B96F-38618F1476D0}" srcOrd="0" destOrd="0" presId="urn:microsoft.com/office/officeart/2005/8/layout/hList1"/>
    <dgm:cxn modelId="{C149646C-C7DF-429F-8ED2-43B93C069EE6}" type="presOf" srcId="{85BE44F8-B371-4E9B-99DE-806AD0F756AA}" destId="{89F4B9AB-A4C9-40F0-A8F7-206D1A4C410B}" srcOrd="0" destOrd="14" presId="urn:microsoft.com/office/officeart/2005/8/layout/hList1"/>
    <dgm:cxn modelId="{11B1F23C-BB4D-44E1-9441-3312C998492E}" srcId="{05B286B0-E6CC-4060-8845-E1013F09448F}" destId="{7722C5AA-6469-4F09-B62F-E6065D4FE292}" srcOrd="10" destOrd="0" parTransId="{F2651C40-5271-40CD-8F87-5618B4857BEE}" sibTransId="{9773EAC5-791D-4A73-9A79-673EA658A7C6}"/>
    <dgm:cxn modelId="{2ECC6A2C-BBB0-46A8-984D-2D3D2024205F}" type="presOf" srcId="{351DF846-900D-465C-BA31-895D3447CFCA}" destId="{89F4B9AB-A4C9-40F0-A8F7-206D1A4C410B}" srcOrd="0" destOrd="7" presId="urn:microsoft.com/office/officeart/2005/8/layout/hList1"/>
    <dgm:cxn modelId="{E56D5DA4-942E-4477-AFE4-4CC2525E4E8B}" srcId="{52A462A0-1024-41AD-B6B0-D0E475EDB389}" destId="{923965A3-D692-41E8-8124-69A3A7A9727A}" srcOrd="0" destOrd="0" parTransId="{8C0A21D2-6021-42FA-A159-B8705139FF7F}" sibTransId="{33589F01-7FD3-45A7-8C85-A6AF42FD6600}"/>
    <dgm:cxn modelId="{95E2C7A7-3238-4A32-9D97-63906892642D}" srcId="{923965A3-D692-41E8-8124-69A3A7A9727A}" destId="{949E08E9-E349-44AE-89D9-45ADA724DBC1}" srcOrd="4" destOrd="0" parTransId="{2A1D8E58-5B6F-442B-B036-71D4AAB6F36C}" sibTransId="{9AE52D33-6EE2-4B95-A8DF-0E51F0C509BA}"/>
    <dgm:cxn modelId="{B4FF22CB-961F-4AC4-9542-9B9CE6237E9B}" srcId="{52A462A0-1024-41AD-B6B0-D0E475EDB389}" destId="{DCBA7AA4-2249-4C89-9BB9-3458E09B1C76}" srcOrd="4" destOrd="0" parTransId="{8C57A664-3ACA-4271-A27D-290DBE82D8D4}" sibTransId="{CC0286CF-627C-4BB0-9489-9C27D0B3A59A}"/>
    <dgm:cxn modelId="{E4044A12-74E8-4AD4-904D-53D3A94D3858}" srcId="{05B286B0-E6CC-4060-8845-E1013F09448F}" destId="{84434896-85CF-4090-8793-73BC3A0805FF}" srcOrd="9" destOrd="0" parTransId="{29678843-6FB0-48E7-B406-C3F2AFDB5533}" sibTransId="{5CA468B6-A482-45E2-AD80-A8A290C5B8F6}"/>
    <dgm:cxn modelId="{23E03231-D67B-4488-9FB9-70D7254433BB}" type="presOf" srcId="{63B5670F-90C9-44BF-A68D-67DA64C3B534}" destId="{9949EAE8-7883-4CD2-B8AA-D361100AB514}" srcOrd="0" destOrd="2" presId="urn:microsoft.com/office/officeart/2005/8/layout/hList1"/>
    <dgm:cxn modelId="{B244B120-8C12-47D4-9D7D-9AAEA53E94BD}" srcId="{05B286B0-E6CC-4060-8845-E1013F09448F}" destId="{E86D93BD-33BE-43FC-AD0F-F5584E747362}" srcOrd="13" destOrd="0" parTransId="{DC51911C-D05A-44D6-9A08-F4BD6491C9F9}" sibTransId="{026268D9-9150-45FD-944A-7D9C819565AC}"/>
    <dgm:cxn modelId="{A199D98B-878F-4AC7-9106-0F9D6ADC5F19}" type="presOf" srcId="{80C49705-2136-4795-9461-0B5F3ECFFA62}" destId="{89F4B9AB-A4C9-40F0-A8F7-206D1A4C410B}" srcOrd="0" destOrd="5" presId="urn:microsoft.com/office/officeart/2005/8/layout/hList1"/>
    <dgm:cxn modelId="{E4E75C60-2F17-4A28-9A5E-3CEC327979EE}" srcId="{05B286B0-E6CC-4060-8845-E1013F09448F}" destId="{80C49705-2136-4795-9461-0B5F3ECFFA62}" srcOrd="5" destOrd="0" parTransId="{6D08C877-3E5D-4227-AE1F-ACCC89BF5B15}" sibTransId="{EDA278BA-1920-49EA-82E0-05BF94D606E0}"/>
    <dgm:cxn modelId="{6467ED4E-AAFD-4D3B-864E-228BBEBCCEC7}" srcId="{05B286B0-E6CC-4060-8845-E1013F09448F}" destId="{7DD15CBD-53AB-4AF4-8F0F-3F8DBCA40E72}" srcOrd="19" destOrd="0" parTransId="{89282BF6-BAFB-406F-81A2-C0CE5D76810A}" sibTransId="{17C6F71E-AF6A-48DC-85CB-22A6D24FC996}"/>
    <dgm:cxn modelId="{82952FC5-A955-45A8-A80A-599E36AD9BB5}" type="presOf" srcId="{980E7E0A-4428-4F6B-9BCF-DC1746E0B4AE}" destId="{89F4B9AB-A4C9-40F0-A8F7-206D1A4C410B}" srcOrd="0" destOrd="12" presId="urn:microsoft.com/office/officeart/2005/8/layout/hList1"/>
    <dgm:cxn modelId="{57372497-EEC0-4FC1-A0B8-080517FD38A8}" type="presOf" srcId="{05B286B0-E6CC-4060-8845-E1013F09448F}" destId="{2AD314EE-7035-4963-BB9D-FEFC6AB6C111}" srcOrd="0" destOrd="0" presId="urn:microsoft.com/office/officeart/2005/8/layout/hList1"/>
    <dgm:cxn modelId="{875A47DC-034A-4723-8189-BC0074851F0C}" type="presOf" srcId="{2CC1896B-CDB3-44A7-915D-6C097BB225DC}" destId="{89F4B9AB-A4C9-40F0-A8F7-206D1A4C410B}" srcOrd="0" destOrd="8" presId="urn:microsoft.com/office/officeart/2005/8/layout/hList1"/>
    <dgm:cxn modelId="{E8389318-EDF9-4709-972E-E2D20179D5BE}" srcId="{923965A3-D692-41E8-8124-69A3A7A9727A}" destId="{D05EEAFD-DFBF-4C77-9F6E-FB4B08FB1AEB}" srcOrd="6" destOrd="0" parTransId="{12AC8264-09A2-4A97-9E39-4E029BC34597}" sibTransId="{F8F5E656-72BB-44F6-B80D-52B83CAE1960}"/>
    <dgm:cxn modelId="{0734B54B-12B5-478E-9F00-47C31EC8DEF5}" type="presOf" srcId="{C0251209-380D-4073-AD28-441C8E75750A}" destId="{17DA73C4-514A-4E41-8A5B-55F807387AEA}" srcOrd="0" destOrd="2" presId="urn:microsoft.com/office/officeart/2005/8/layout/hList1"/>
    <dgm:cxn modelId="{24F14B39-437A-429B-BB9E-2B76E0465443}" srcId="{05B286B0-E6CC-4060-8845-E1013F09448F}" destId="{D7056748-E1D2-4CFB-8052-5BA5D24A22A0}" srcOrd="17" destOrd="0" parTransId="{20C666F3-7E7D-4560-AE52-6B68B0902A9E}" sibTransId="{7BA99C58-40B7-4264-BB51-33FB133FFFE1}"/>
    <dgm:cxn modelId="{375C57F2-4C6C-4E4D-8570-E7945BB2051B}" type="presOf" srcId="{7DD15CBD-53AB-4AF4-8F0F-3F8DBCA40E72}" destId="{89F4B9AB-A4C9-40F0-A8F7-206D1A4C410B}" srcOrd="0" destOrd="19" presId="urn:microsoft.com/office/officeart/2005/8/layout/hList1"/>
    <dgm:cxn modelId="{72A5BBA6-8668-44C7-B4A8-AE3B818A538F}" srcId="{DCBA7AA4-2249-4C89-9BB9-3458E09B1C76}" destId="{A24406A0-BE43-4B32-BCC6-6354B7E877A7}" srcOrd="0" destOrd="0" parTransId="{29E9DE9E-8578-4102-ADF0-A3118AB6FE87}" sibTransId="{D841175C-D226-450E-8540-C2B2EF2613FC}"/>
    <dgm:cxn modelId="{A8B5E0A0-AF9B-4446-8377-60A9FD4A5838}" type="presOf" srcId="{70123F00-983C-43C3-955C-9258370235F0}" destId="{17DA73C4-514A-4E41-8A5B-55F807387AEA}" srcOrd="0" destOrd="0" presId="urn:microsoft.com/office/officeart/2005/8/layout/hList1"/>
    <dgm:cxn modelId="{6652A941-E79D-4AB3-9A5E-D4BC783AE0E5}" type="presOf" srcId="{7EB65F4F-79E2-4843-B2BB-5B27428B4B49}" destId="{89F4B9AB-A4C9-40F0-A8F7-206D1A4C410B}" srcOrd="0" destOrd="0" presId="urn:microsoft.com/office/officeart/2005/8/layout/hList1"/>
    <dgm:cxn modelId="{298E911A-F0EF-401B-9CC6-FFFC333B7A6F}" srcId="{923965A3-D692-41E8-8124-69A3A7A9727A}" destId="{6894D2B2-03D9-4DF0-88E1-950E4BDC1CB3}" srcOrd="1" destOrd="0" parTransId="{36F2762A-3DDB-4C7C-AF5C-39BEF2D3AE1C}" sibTransId="{48CF189F-B3B7-4036-A271-42B2950F1C47}"/>
    <dgm:cxn modelId="{F8EE41F9-E19E-4C80-A4B3-ABD126A4C6DD}" srcId="{DCBA7AA4-2249-4C89-9BB9-3458E09B1C76}" destId="{63B5670F-90C9-44BF-A68D-67DA64C3B534}" srcOrd="2" destOrd="0" parTransId="{4D9A3654-C502-4D34-8954-B44B1FE3698F}" sibTransId="{B76A78D7-384F-4778-8E7B-6B275BB8F643}"/>
    <dgm:cxn modelId="{86E83DA1-9B87-4A5E-AC37-654A0A82412B}" type="presOf" srcId="{D7056748-E1D2-4CFB-8052-5BA5D24A22A0}" destId="{89F4B9AB-A4C9-40F0-A8F7-206D1A4C410B}" srcOrd="0" destOrd="17" presId="urn:microsoft.com/office/officeart/2005/8/layout/hList1"/>
    <dgm:cxn modelId="{E05E1975-9EA1-410E-8A05-507E8249D0D8}" type="presOf" srcId="{7428CF84-AD49-41D1-AE68-E92480885D08}" destId="{17DA73C4-514A-4E41-8A5B-55F807387AEA}" srcOrd="0" destOrd="5" presId="urn:microsoft.com/office/officeart/2005/8/layout/hList1"/>
    <dgm:cxn modelId="{FBFB52E8-63C1-43B4-9B68-663C7E2155B4}" type="presOf" srcId="{822C43F3-9363-44FC-BACC-297D3EDBDFE1}" destId="{89F4B9AB-A4C9-40F0-A8F7-206D1A4C410B}" srcOrd="0" destOrd="2" presId="urn:microsoft.com/office/officeart/2005/8/layout/hList1"/>
    <dgm:cxn modelId="{1795CA51-38A1-4260-863E-A7C6E72A5198}" srcId="{05B286B0-E6CC-4060-8845-E1013F09448F}" destId="{9DBB0D78-480A-4D95-B0F6-036CCC2958F7}" srcOrd="6" destOrd="0" parTransId="{F87974C3-27BE-4C6C-8D72-12D1DB02875E}" sibTransId="{04F06F2B-341A-4ED3-81C5-8B0124997133}"/>
    <dgm:cxn modelId="{33F73915-D0F8-470A-81B3-3C185531D618}" type="presOf" srcId="{D05EEAFD-DFBF-4C77-9F6E-FB4B08FB1AEB}" destId="{17DA73C4-514A-4E41-8A5B-55F807387AEA}" srcOrd="0" destOrd="6" presId="urn:microsoft.com/office/officeart/2005/8/layout/hList1"/>
    <dgm:cxn modelId="{31DED73A-C1A0-48A6-BD50-516E1C1C643C}" type="presOf" srcId="{E392CE81-3604-46F6-B9F1-CD7A66042D37}" destId="{17DA73C4-514A-4E41-8A5B-55F807387AEA}" srcOrd="0" destOrd="3" presId="urn:microsoft.com/office/officeart/2005/8/layout/hList1"/>
    <dgm:cxn modelId="{CED74775-F79F-4224-80F0-08148199AABD}" type="presParOf" srcId="{F5FEAA5C-238D-43F8-9AD2-33273EA64548}" destId="{D5E535A1-FAC9-4886-AFCC-C52C751B7B2B}" srcOrd="0" destOrd="0" presId="urn:microsoft.com/office/officeart/2005/8/layout/hList1"/>
    <dgm:cxn modelId="{D623F48F-9DD0-434B-8C13-E8ABFD35E41C}" type="presParOf" srcId="{D5E535A1-FAC9-4886-AFCC-C52C751B7B2B}" destId="{FE22E5D1-AFF2-419C-919D-506D6EF00AA5}" srcOrd="0" destOrd="0" presId="urn:microsoft.com/office/officeart/2005/8/layout/hList1"/>
    <dgm:cxn modelId="{5BF0B61A-9904-47FF-A3A7-940354F215AC}" type="presParOf" srcId="{D5E535A1-FAC9-4886-AFCC-C52C751B7B2B}" destId="{17DA73C4-514A-4E41-8A5B-55F807387AEA}" srcOrd="1" destOrd="0" presId="urn:microsoft.com/office/officeart/2005/8/layout/hList1"/>
    <dgm:cxn modelId="{7212C35D-5E48-4CED-898B-E33F07045D36}" type="presParOf" srcId="{F5FEAA5C-238D-43F8-9AD2-33273EA64548}" destId="{EDE1B4E0-2804-4B72-8233-25E2A8949D92}" srcOrd="1" destOrd="0" presId="urn:microsoft.com/office/officeart/2005/8/layout/hList1"/>
    <dgm:cxn modelId="{63BFB4F9-B5B1-41D0-8AF6-056448F9375D}" type="presParOf" srcId="{F5FEAA5C-238D-43F8-9AD2-33273EA64548}" destId="{95C3B6EA-F8CF-424C-B5BB-2040EEEF4E1C}" srcOrd="2" destOrd="0" presId="urn:microsoft.com/office/officeart/2005/8/layout/hList1"/>
    <dgm:cxn modelId="{5BDB3126-6F11-421D-B929-0FD41A45DE21}" type="presParOf" srcId="{95C3B6EA-F8CF-424C-B5BB-2040EEEF4E1C}" destId="{B5D42E0E-0C96-4B73-9E19-D3A051A688FE}" srcOrd="0" destOrd="0" presId="urn:microsoft.com/office/officeart/2005/8/layout/hList1"/>
    <dgm:cxn modelId="{39F27015-C8F8-48EE-A674-59DB9FA84429}" type="presParOf" srcId="{95C3B6EA-F8CF-424C-B5BB-2040EEEF4E1C}" destId="{16A8C60F-F41A-4CEB-BF87-00C948030899}" srcOrd="1" destOrd="0" presId="urn:microsoft.com/office/officeart/2005/8/layout/hList1"/>
    <dgm:cxn modelId="{4F735FA2-BF52-4AD4-981D-BA0ACAAA9BCC}" type="presParOf" srcId="{F5FEAA5C-238D-43F8-9AD2-33273EA64548}" destId="{9AA67DEC-FE93-44D1-BEA8-DC22A12F5295}" srcOrd="3" destOrd="0" presId="urn:microsoft.com/office/officeart/2005/8/layout/hList1"/>
    <dgm:cxn modelId="{732841C0-7597-4474-8612-EC7B8A1426B2}" type="presParOf" srcId="{F5FEAA5C-238D-43F8-9AD2-33273EA64548}" destId="{F5F5AB88-9C9B-4839-BEBE-6A4FCA1F054D}" srcOrd="4" destOrd="0" presId="urn:microsoft.com/office/officeart/2005/8/layout/hList1"/>
    <dgm:cxn modelId="{FF06B90A-DA95-4BF3-8BEB-6A4A974690CE}" type="presParOf" srcId="{F5F5AB88-9C9B-4839-BEBE-6A4FCA1F054D}" destId="{B9A518C6-2101-483E-B3FE-EB4C2D2CF29E}" srcOrd="0" destOrd="0" presId="urn:microsoft.com/office/officeart/2005/8/layout/hList1"/>
    <dgm:cxn modelId="{185B6BE1-4AF7-478C-8E63-7893A3F20CF1}" type="presParOf" srcId="{F5F5AB88-9C9B-4839-BEBE-6A4FCA1F054D}" destId="{40EAFFCB-3AA8-4D50-8C63-887D935EE332}" srcOrd="1" destOrd="0" presId="urn:microsoft.com/office/officeart/2005/8/layout/hList1"/>
    <dgm:cxn modelId="{56D26A3F-9D42-434C-8A5E-4CF1A543475A}" type="presParOf" srcId="{F5FEAA5C-238D-43F8-9AD2-33273EA64548}" destId="{A0DAB448-302A-409D-A689-4575C0387A67}" srcOrd="5" destOrd="0" presId="urn:microsoft.com/office/officeart/2005/8/layout/hList1"/>
    <dgm:cxn modelId="{80800B14-D4D3-438E-ACA3-CF6D45246CFF}" type="presParOf" srcId="{F5FEAA5C-238D-43F8-9AD2-33273EA64548}" destId="{95A28342-F6BB-40F4-9FDD-D1E285C8CE11}" srcOrd="6" destOrd="0" presId="urn:microsoft.com/office/officeart/2005/8/layout/hList1"/>
    <dgm:cxn modelId="{537A931A-88FD-477A-AEA7-57E230AFF12C}" type="presParOf" srcId="{95A28342-F6BB-40F4-9FDD-D1E285C8CE11}" destId="{2AD314EE-7035-4963-BB9D-FEFC6AB6C111}" srcOrd="0" destOrd="0" presId="urn:microsoft.com/office/officeart/2005/8/layout/hList1"/>
    <dgm:cxn modelId="{E66724FA-F631-4F5C-85DC-8E91239BEBF2}" type="presParOf" srcId="{95A28342-F6BB-40F4-9FDD-D1E285C8CE11}" destId="{89F4B9AB-A4C9-40F0-A8F7-206D1A4C410B}" srcOrd="1" destOrd="0" presId="urn:microsoft.com/office/officeart/2005/8/layout/hList1"/>
    <dgm:cxn modelId="{63AABC55-48EA-4712-8DDE-EE5C7C8F086D}" type="presParOf" srcId="{F5FEAA5C-238D-43F8-9AD2-33273EA64548}" destId="{E72743D9-F8B3-4CCF-9D7A-2DED80438A25}" srcOrd="7" destOrd="0" presId="urn:microsoft.com/office/officeart/2005/8/layout/hList1"/>
    <dgm:cxn modelId="{3571AB08-1545-49EF-A5DE-382F100779CA}" type="presParOf" srcId="{F5FEAA5C-238D-43F8-9AD2-33273EA64548}" destId="{F4F4E508-46F0-4274-A83B-21428F3208A9}" srcOrd="8" destOrd="0" presId="urn:microsoft.com/office/officeart/2005/8/layout/hList1"/>
    <dgm:cxn modelId="{EE9F2AE4-AF29-427C-AFEB-40F60C40AF41}" type="presParOf" srcId="{F4F4E508-46F0-4274-A83B-21428F3208A9}" destId="{4F27ABA1-8A27-4107-B96F-38618F1476D0}" srcOrd="0" destOrd="0" presId="urn:microsoft.com/office/officeart/2005/8/layout/hList1"/>
    <dgm:cxn modelId="{6486DF38-B420-4FE3-A201-B983556D14A3}" type="presParOf" srcId="{F4F4E508-46F0-4274-A83B-21428F3208A9}" destId="{9949EAE8-7883-4CD2-B8AA-D361100AB5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2E5D1-AFF2-419C-919D-506D6EF00AA5}">
      <dsp:nvSpPr>
        <dsp:cNvPr id="0" name=""/>
        <dsp:cNvSpPr/>
      </dsp:nvSpPr>
      <dsp:spPr>
        <a:xfrm>
          <a:off x="0" y="756454"/>
          <a:ext cx="1643062" cy="5781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smtClean="0"/>
            <a:t>Tasks</a:t>
          </a:r>
          <a:endParaRPr lang="en-US" sz="1600" kern="1200" dirty="0"/>
        </a:p>
      </dsp:txBody>
      <dsp:txXfrm>
        <a:off x="0" y="756454"/>
        <a:ext cx="1643062" cy="578144"/>
      </dsp:txXfrm>
    </dsp:sp>
    <dsp:sp modelId="{17DA73C4-514A-4E41-8A5B-55F807387AEA}">
      <dsp:nvSpPr>
        <dsp:cNvPr id="0" name=""/>
        <dsp:cNvSpPr/>
      </dsp:nvSpPr>
      <dsp:spPr>
        <a:xfrm>
          <a:off x="0" y="1371602"/>
          <a:ext cx="1643062" cy="476566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Math assessment and curriculum individualization</a:t>
          </a:r>
          <a:endParaRPr lang="en-US" sz="1200" kern="1200" dirty="0"/>
        </a:p>
        <a:p>
          <a:pPr marL="57150" lvl="1" indent="-57150" algn="l" defTabSz="222250">
            <a:lnSpc>
              <a:spcPct val="90000"/>
            </a:lnSpc>
            <a:spcBef>
              <a:spcPct val="0"/>
            </a:spcBef>
            <a:spcAft>
              <a:spcPct val="15000"/>
            </a:spcAft>
            <a:buChar char="••"/>
          </a:pPr>
          <a:endParaRPr lang="en-US" sz="500" kern="1200" dirty="0"/>
        </a:p>
        <a:p>
          <a:pPr marL="114300" lvl="1" indent="-114300" algn="l" defTabSz="533400">
            <a:lnSpc>
              <a:spcPct val="90000"/>
            </a:lnSpc>
            <a:spcBef>
              <a:spcPct val="0"/>
            </a:spcBef>
            <a:spcAft>
              <a:spcPct val="15000"/>
            </a:spcAft>
            <a:buChar char="••"/>
          </a:pPr>
          <a:r>
            <a:rPr lang="en-US" sz="1200" kern="1200" dirty="0" smtClean="0"/>
            <a:t>Role-play how to make appropriate requests for help</a:t>
          </a:r>
          <a:endParaRPr lang="en-US" sz="1200" kern="1200" dirty="0"/>
        </a:p>
        <a:p>
          <a:pPr marL="57150" lvl="1" indent="-57150" algn="l" defTabSz="222250">
            <a:lnSpc>
              <a:spcPct val="90000"/>
            </a:lnSpc>
            <a:spcBef>
              <a:spcPct val="0"/>
            </a:spcBef>
            <a:spcAft>
              <a:spcPct val="15000"/>
            </a:spcAft>
            <a:buChar char="••"/>
          </a:pPr>
          <a:endParaRPr lang="en-US" sz="500" kern="1200" dirty="0"/>
        </a:p>
        <a:p>
          <a:pPr marL="114300" lvl="1" indent="-114300" algn="l" defTabSz="533400">
            <a:lnSpc>
              <a:spcPct val="90000"/>
            </a:lnSpc>
            <a:spcBef>
              <a:spcPct val="0"/>
            </a:spcBef>
            <a:spcAft>
              <a:spcPct val="15000"/>
            </a:spcAft>
            <a:buChar char="••"/>
          </a:pPr>
          <a:r>
            <a:rPr lang="en-US" sz="1200" kern="1200" dirty="0" smtClean="0"/>
            <a:t>Allow Tom to earn “coupons” to trade in at school store or for 5 minutes of art time as a reward for appropriate behavior throughout the class period</a:t>
          </a:r>
          <a:endParaRPr lang="en-US" sz="1200" kern="1200" dirty="0"/>
        </a:p>
        <a:p>
          <a:pPr marL="57150" lvl="1" indent="-57150" algn="l" defTabSz="222250">
            <a:lnSpc>
              <a:spcPct val="90000"/>
            </a:lnSpc>
            <a:spcBef>
              <a:spcPct val="0"/>
            </a:spcBef>
            <a:spcAft>
              <a:spcPct val="15000"/>
            </a:spcAft>
            <a:buChar char="••"/>
          </a:pPr>
          <a:endParaRPr lang="en-US" sz="500" kern="1200" dirty="0"/>
        </a:p>
        <a:p>
          <a:pPr marL="114300" lvl="1" indent="-114300" algn="l" defTabSz="533400">
            <a:lnSpc>
              <a:spcPct val="90000"/>
            </a:lnSpc>
            <a:spcBef>
              <a:spcPct val="0"/>
            </a:spcBef>
            <a:spcAft>
              <a:spcPct val="15000"/>
            </a:spcAft>
            <a:buChar char="••"/>
          </a:pPr>
          <a:r>
            <a:rPr lang="en-US" sz="1200" kern="1200" dirty="0" smtClean="0"/>
            <a:t>Design behavior card and “coupons” to communicate to all relevant adults how the behavior card will be used</a:t>
          </a:r>
          <a:endParaRPr lang="en-US" sz="1200" kern="1200" dirty="0"/>
        </a:p>
        <a:p>
          <a:pPr marL="57150" lvl="1" indent="-57150" algn="l" defTabSz="222250">
            <a:lnSpc>
              <a:spcPct val="90000"/>
            </a:lnSpc>
            <a:spcBef>
              <a:spcPct val="0"/>
            </a:spcBef>
            <a:spcAft>
              <a:spcPct val="15000"/>
            </a:spcAft>
            <a:buChar char="••"/>
          </a:pPr>
          <a:endParaRPr lang="en-US" sz="500" kern="1200" dirty="0"/>
        </a:p>
        <a:p>
          <a:pPr marL="114300" lvl="1" indent="-114300" algn="l" defTabSz="533400">
            <a:lnSpc>
              <a:spcPct val="90000"/>
            </a:lnSpc>
            <a:spcBef>
              <a:spcPct val="0"/>
            </a:spcBef>
            <a:spcAft>
              <a:spcPct val="15000"/>
            </a:spcAft>
            <a:buChar char="••"/>
          </a:pPr>
          <a:r>
            <a:rPr lang="en-US" sz="1200" kern="1200" dirty="0" smtClean="0"/>
            <a:t>Explain behavior support plan to student</a:t>
          </a:r>
          <a:endParaRPr lang="en-US" sz="1200" kern="1200" dirty="0"/>
        </a:p>
      </dsp:txBody>
      <dsp:txXfrm>
        <a:off x="0" y="1371602"/>
        <a:ext cx="1643062" cy="4765663"/>
      </dsp:txXfrm>
    </dsp:sp>
    <dsp:sp modelId="{B5D42E0E-0C96-4B73-9E19-D3A051A688FE}">
      <dsp:nvSpPr>
        <dsp:cNvPr id="0" name=""/>
        <dsp:cNvSpPr/>
      </dsp:nvSpPr>
      <dsp:spPr>
        <a:xfrm>
          <a:off x="1877377" y="757096"/>
          <a:ext cx="1643062" cy="5781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endParaRPr lang="en-US" sz="1900" kern="1200"/>
        </a:p>
      </dsp:txBody>
      <dsp:txXfrm>
        <a:off x="1877377" y="757096"/>
        <a:ext cx="1643062" cy="578144"/>
      </dsp:txXfrm>
    </dsp:sp>
    <dsp:sp modelId="{16A8C60F-F41A-4CEB-BF87-00C948030899}">
      <dsp:nvSpPr>
        <dsp:cNvPr id="0" name=""/>
        <dsp:cNvSpPr/>
      </dsp:nvSpPr>
      <dsp:spPr>
        <a:xfrm>
          <a:off x="1877377" y="1335240"/>
          <a:ext cx="1643062" cy="476566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A518C6-2101-483E-B3FE-EB4C2D2CF29E}">
      <dsp:nvSpPr>
        <dsp:cNvPr id="0" name=""/>
        <dsp:cNvSpPr/>
      </dsp:nvSpPr>
      <dsp:spPr>
        <a:xfrm>
          <a:off x="3750468" y="757096"/>
          <a:ext cx="1643062" cy="5781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endParaRPr lang="en-US" sz="1900" kern="1200"/>
        </a:p>
      </dsp:txBody>
      <dsp:txXfrm>
        <a:off x="3750468" y="757096"/>
        <a:ext cx="1643062" cy="578144"/>
      </dsp:txXfrm>
    </dsp:sp>
    <dsp:sp modelId="{40EAFFCB-3AA8-4D50-8C63-887D935EE332}">
      <dsp:nvSpPr>
        <dsp:cNvPr id="0" name=""/>
        <dsp:cNvSpPr/>
      </dsp:nvSpPr>
      <dsp:spPr>
        <a:xfrm>
          <a:off x="3750468" y="1335240"/>
          <a:ext cx="1643062" cy="476566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D314EE-7035-4963-BB9D-FEFC6AB6C111}">
      <dsp:nvSpPr>
        <dsp:cNvPr id="0" name=""/>
        <dsp:cNvSpPr/>
      </dsp:nvSpPr>
      <dsp:spPr>
        <a:xfrm>
          <a:off x="5623560" y="757096"/>
          <a:ext cx="1643062" cy="5781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smtClean="0"/>
            <a:t>Review </a:t>
          </a:r>
        </a:p>
        <a:p>
          <a:pPr lvl="0" algn="ctr" defTabSz="711200">
            <a:lnSpc>
              <a:spcPct val="90000"/>
            </a:lnSpc>
            <a:spcBef>
              <a:spcPct val="0"/>
            </a:spcBef>
            <a:spcAft>
              <a:spcPct val="35000"/>
            </a:spcAft>
          </a:pPr>
          <a:r>
            <a:rPr lang="en-US" sz="1600" kern="1200" smtClean="0"/>
            <a:t>Date</a:t>
          </a:r>
          <a:endParaRPr lang="en-US" sz="1600" kern="1200" dirty="0"/>
        </a:p>
      </dsp:txBody>
      <dsp:txXfrm>
        <a:off x="5623560" y="757096"/>
        <a:ext cx="1643062" cy="578144"/>
      </dsp:txXfrm>
    </dsp:sp>
    <dsp:sp modelId="{89F4B9AB-A4C9-40F0-A8F7-206D1A4C410B}">
      <dsp:nvSpPr>
        <dsp:cNvPr id="0" name=""/>
        <dsp:cNvSpPr/>
      </dsp:nvSpPr>
      <dsp:spPr>
        <a:xfrm>
          <a:off x="5623560" y="1335240"/>
          <a:ext cx="1643062" cy="476566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622300">
            <a:lnSpc>
              <a:spcPct val="90000"/>
            </a:lnSpc>
            <a:spcBef>
              <a:spcPct val="0"/>
            </a:spcBef>
            <a:spcAft>
              <a:spcPct val="15000"/>
            </a:spcAft>
            <a:buChar char="••"/>
          </a:pPr>
          <a:r>
            <a:rPr lang="en-US" sz="1400" kern="1200" dirty="0" smtClean="0"/>
            <a:t>2-3 weeks (11/8)</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11/8</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11/8</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11/8</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11/8</a:t>
          </a:r>
          <a:endParaRPr lang="en-US" sz="14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623560" y="1335240"/>
        <a:ext cx="1643062" cy="4765663"/>
      </dsp:txXfrm>
    </dsp:sp>
    <dsp:sp modelId="{4F27ABA1-8A27-4107-B96F-38618F1476D0}">
      <dsp:nvSpPr>
        <dsp:cNvPr id="0" name=""/>
        <dsp:cNvSpPr/>
      </dsp:nvSpPr>
      <dsp:spPr>
        <a:xfrm>
          <a:off x="7488205" y="740301"/>
          <a:ext cx="1643062" cy="5781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smtClean="0"/>
            <a:t>Evaluation Decision</a:t>
          </a:r>
          <a:endParaRPr lang="en-US" sz="1600" kern="1200" dirty="0" smtClean="0"/>
        </a:p>
      </dsp:txBody>
      <dsp:txXfrm>
        <a:off x="7488205" y="740301"/>
        <a:ext cx="1643062" cy="578144"/>
      </dsp:txXfrm>
    </dsp:sp>
    <dsp:sp modelId="{9949EAE8-7883-4CD2-B8AA-D361100AB514}">
      <dsp:nvSpPr>
        <dsp:cNvPr id="0" name=""/>
        <dsp:cNvSpPr/>
      </dsp:nvSpPr>
      <dsp:spPr>
        <a:xfrm>
          <a:off x="7496651" y="1335240"/>
          <a:ext cx="1643062" cy="476566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smtClean="0"/>
            <a:t>Monitor</a:t>
          </a:r>
          <a:endParaRPr lang="en-US" sz="1900" kern="1200" dirty="0"/>
        </a:p>
        <a:p>
          <a:pPr marL="171450" lvl="1" indent="-171450" algn="l" defTabSz="844550">
            <a:lnSpc>
              <a:spcPct val="90000"/>
            </a:lnSpc>
            <a:spcBef>
              <a:spcPct val="0"/>
            </a:spcBef>
            <a:spcAft>
              <a:spcPct val="15000"/>
            </a:spcAft>
            <a:buChar char="••"/>
          </a:pPr>
          <a:r>
            <a:rPr lang="en-US" sz="1900" kern="1200" dirty="0" smtClean="0"/>
            <a:t>Modify</a:t>
          </a:r>
          <a:endParaRPr lang="en-US" sz="1900" kern="1200" dirty="0"/>
        </a:p>
        <a:p>
          <a:pPr marL="171450" lvl="1" indent="-171450" algn="l" defTabSz="844550">
            <a:lnSpc>
              <a:spcPct val="90000"/>
            </a:lnSpc>
            <a:spcBef>
              <a:spcPct val="0"/>
            </a:spcBef>
            <a:spcAft>
              <a:spcPct val="15000"/>
            </a:spcAft>
            <a:buChar char="••"/>
          </a:pPr>
          <a:r>
            <a:rPr lang="en-US" sz="1900" kern="1200" dirty="0" smtClean="0"/>
            <a:t>Discontinue</a:t>
          </a:r>
          <a:endParaRPr lang="en-US" sz="1900" kern="1200" dirty="0"/>
        </a:p>
      </dsp:txBody>
      <dsp:txXfrm>
        <a:off x="7496651" y="1335240"/>
        <a:ext cx="1643062" cy="476566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B1762-9847-4E66-9DC8-673F69CEA377}" type="datetimeFigureOut">
              <a:rPr lang="en-US" smtClean="0"/>
              <a:t>9/3/2012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D9145-DC10-496F-BE0D-C4D58EE959E3}" type="slidenum">
              <a:rPr lang="en-US" smtClean="0"/>
              <a:t>‹#›</a:t>
            </a:fld>
            <a:endParaRPr lang="en-US"/>
          </a:p>
        </p:txBody>
      </p:sp>
    </p:spTree>
    <p:extLst>
      <p:ext uri="{BB962C8B-B14F-4D97-AF65-F5344CB8AC3E}">
        <p14:creationId xmlns:p14="http://schemas.microsoft.com/office/powerpoint/2010/main" val="11608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5ECA1-BBD6-4AB1-95C3-0B11FD02575B}"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2</a:t>
            </a:fld>
            <a:endParaRPr lang="en-US">
              <a:latin typeface="Arial" pitchFamily="-123" charset="0"/>
              <a:ea typeface="ＭＳ Ｐゴシック" pitchFamily="-123" charset="-128"/>
              <a:cs typeface="ＭＳ Ｐゴシック" pitchFamily="-123" charset="-128"/>
            </a:endParaRPr>
          </a:p>
        </p:txBody>
      </p:sp>
      <p:sp>
        <p:nvSpPr>
          <p:cNvPr id="18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E470FEBF-24BA-4600-91D9-293D764F3009}" type="slidenum">
              <a:rPr lang="en-US" sz="1200"/>
              <a:pPr algn="r" defTabSz="931863"/>
              <a:t>2</a:t>
            </a:fld>
            <a:endParaRPr lang="en-US" sz="120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smtClean="0">
                <a:latin typeface="Arial" pitchFamily="-123" charset="0"/>
              </a:rPr>
              <a:t>Verbal prompt: Limit/avoid sidebar conversations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A03A2394-8FCC-4BED-9547-F0DD73C6B8CB}" type="slidenum">
              <a:rPr lang="en-US" sz="1300"/>
              <a:pPr eaLnBrk="1" hangingPunct="1">
                <a:defRPr/>
              </a:pPr>
              <a:t>24</a:t>
            </a:fld>
            <a:endParaRPr lang="en-US" sz="13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Most simply stated, behavior typically occurs to get something or get away from something.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51FB72DB-D751-44DF-A29D-E8BE2E21DA3B}" type="slidenum">
              <a:rPr lang="en-US" sz="1300"/>
              <a:pPr eaLnBrk="1" hangingPunct="1">
                <a:defRPr/>
              </a:pPr>
              <a:t>26</a:t>
            </a:fld>
            <a:endParaRPr lang="en-US" sz="13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3158" y="4344025"/>
            <a:ext cx="5031685" cy="4112926"/>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Ideas of observable &amp; measurable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2876FAEF-7B09-47AE-B0AC-6FE01EA8E3AE}" type="slidenum">
              <a:rPr lang="en-US" sz="1300">
                <a:solidFill>
                  <a:srgbClr val="000000"/>
                </a:solidFill>
              </a:rPr>
              <a:pPr eaLnBrk="1" hangingPunct="1">
                <a:defRPr/>
              </a:pPr>
              <a:t>33</a:t>
            </a:fld>
            <a:endParaRPr lang="en-US" sz="130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A03A2394-8FCC-4BED-9547-F0DD73C6B8CB}" type="slidenum">
              <a:rPr lang="en-US" sz="1300"/>
              <a:pPr eaLnBrk="1" hangingPunct="1">
                <a:defRPr/>
              </a:pPr>
              <a:t>36</a:t>
            </a:fld>
            <a:endParaRPr lang="en-US" sz="13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Most simply stated, behavior typically occurs to get something or get away from something.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t>Activity set-up: Objective for the day is for facilitators to be fluent with the pathway. </a:t>
            </a:r>
          </a:p>
          <a:p>
            <a:pPr>
              <a:defRPr/>
            </a:pPr>
            <a:endParaRPr lang="en-US"/>
          </a:p>
          <a:p>
            <a:pPr>
              <a:defRPr/>
            </a:pPr>
            <a:r>
              <a:rPr lang="en-US"/>
              <a:t> It will help identify the needs of the group.</a:t>
            </a:r>
          </a:p>
          <a:p>
            <a:pPr>
              <a:defRPr/>
            </a:pPr>
            <a:endParaRPr lang="en-US"/>
          </a:p>
          <a:p>
            <a:pPr>
              <a:defRPr/>
            </a:pPr>
            <a:r>
              <a:rPr lang="en-US"/>
              <a:t>Need to have chart paper with Setting Event, Antecedent, Problem Behavior, and Maintaining Consequence.</a:t>
            </a:r>
          </a:p>
        </p:txBody>
      </p:sp>
      <p:sp>
        <p:nvSpPr>
          <p:cNvPr id="1105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A1FD505E-139C-4634-876D-5F25B6C0F5A0}" type="slidenum">
              <a:rPr lang="en-US" sz="1300"/>
              <a:pPr eaLnBrk="1" hangingPunct="1">
                <a:defRPr/>
              </a:pPr>
              <a:t>37</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32621920-2C0B-4C39-86E1-21BE2919B156}" type="slidenum">
              <a:rPr lang="en-US" sz="1300"/>
              <a:pPr eaLnBrk="1" hangingPunct="1">
                <a:defRPr/>
              </a:pPr>
              <a:t>41</a:t>
            </a:fld>
            <a:endParaRPr lang="en-US" sz="13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This describes/defines the FACTS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t>Trainer present a step and then provide time at tables to generate questions.  Have them share out to learn from one another.</a:t>
            </a:r>
          </a:p>
        </p:txBody>
      </p:sp>
      <p:sp>
        <p:nvSpPr>
          <p:cNvPr id="131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988B0F82-7BAA-44AD-B958-CF0E83B0DB24}" type="slidenum">
              <a:rPr lang="en-US" sz="1300"/>
              <a:pPr eaLnBrk="1" hangingPunct="1">
                <a:defRPr/>
              </a:pPr>
              <a:t>42</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A932D8B5-C8B1-44F0-AA78-D2A2C1636709}" type="slidenum">
              <a:rPr lang="en-US" sz="1300"/>
              <a:pPr eaLnBrk="1" hangingPunct="1">
                <a:defRPr/>
              </a:pPr>
              <a:t>43</a:t>
            </a:fld>
            <a:endParaRPr lang="en-US" sz="13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charset="-128"/>
              </a:rPr>
              <a:t>Match the Steps to the FACTS tool</a:t>
            </a:r>
          </a:p>
          <a:p>
            <a:pPr eaLnBrk="1" hangingPunct="1">
              <a:defRPr/>
            </a:pPr>
            <a:r>
              <a:rPr lang="en-US" smtClean="0">
                <a:latin typeface="Arial" pitchFamily="34" charset="0"/>
                <a:ea typeface="ＭＳ Ｐゴシック" charset="-128"/>
              </a:rPr>
              <a:t>It looks like we are skipping numbers;  but we are skipping the steps that are things like…</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enter student name</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a:t>
            </a:r>
            <a:endParaRPr lang="en-US" smtClean="0">
              <a:latin typeface="Arial" pitchFamily="34"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CD92F7DA-FB67-48D1-BC55-83E51744E1FD}" type="slidenum">
              <a:rPr lang="en-US" sz="1300"/>
              <a:pPr eaLnBrk="1" hangingPunct="1">
                <a:defRPr/>
              </a:pPr>
              <a:t>44</a:t>
            </a:fld>
            <a:endParaRPr lang="en-US" sz="13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smtClean="0">
                <a:latin typeface="Arial" pitchFamily="34" charset="0"/>
                <a:ea typeface="ＭＳ Ｐゴシック" charset="-128"/>
              </a:rPr>
              <a:t>Teachers and Staff are first asked vague questions about the behavior. Behaviors on this list are not specific (operational) enough to create a FBA around…but they are probably the types of behavior on the mind of the referring adult. In Part B of FACTS, the selected behavior/s will be more precisely defined.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32BB576D-49AA-474C-A721-52C9D1787DFA}" type="slidenum">
              <a:rPr lang="en-US" sz="1300"/>
              <a:pPr eaLnBrk="1" hangingPunct="1">
                <a:defRPr/>
              </a:pPr>
              <a:t>45</a:t>
            </a:fld>
            <a:endParaRPr lang="en-US" sz="13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Can use SWIS data to assist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F3BBD-ABE7-4132-A24A-46E86CD5709E}"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3</a:t>
            </a:fld>
            <a:endParaRPr lang="en-US">
              <a:latin typeface="Arial" pitchFamily="-123" charset="0"/>
              <a:ea typeface="ＭＳ Ｐゴシック" pitchFamily="-123" charset="-128"/>
              <a:cs typeface="ＭＳ Ｐゴシック" pitchFamily="-123" charset="-128"/>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12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7EBC9488-0E23-4B77-B493-0D9C4770156B}" type="slidenum">
              <a:rPr lang="en-US" sz="1300"/>
              <a:pPr eaLnBrk="1" hangingPunct="1">
                <a:defRPr/>
              </a:pPr>
              <a:t>46</a:t>
            </a:fld>
            <a:endParaRPr lang="en-US" sz="1300"/>
          </a:p>
        </p:txBody>
      </p:sp>
      <p:sp>
        <p:nvSpPr>
          <p:cNvPr id="133123"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0275" eaLnBrk="0" hangingPunct="0">
              <a:defRPr>
                <a:solidFill>
                  <a:schemeClr val="tx1"/>
                </a:solidFill>
                <a:latin typeface="Arial" pitchFamily="34" charset="0"/>
                <a:ea typeface="ＭＳ Ｐゴシック" pitchFamily="34" charset="-128"/>
              </a:defRPr>
            </a:lvl1pPr>
            <a:lvl2pPr marL="742950" indent="-285750" defTabSz="930275" eaLnBrk="0" hangingPunct="0">
              <a:defRPr>
                <a:solidFill>
                  <a:schemeClr val="tx1"/>
                </a:solidFill>
                <a:latin typeface="Arial" pitchFamily="34" charset="0"/>
                <a:ea typeface="ＭＳ Ｐゴシック" pitchFamily="34" charset="-128"/>
              </a:defRPr>
            </a:lvl2pPr>
            <a:lvl3pPr marL="1143000" indent="-228600" defTabSz="930275" eaLnBrk="0" hangingPunct="0">
              <a:defRPr>
                <a:solidFill>
                  <a:schemeClr val="tx1"/>
                </a:solidFill>
                <a:latin typeface="Arial" pitchFamily="34" charset="0"/>
                <a:ea typeface="ＭＳ Ｐゴシック" pitchFamily="34" charset="-128"/>
              </a:defRPr>
            </a:lvl3pPr>
            <a:lvl4pPr marL="1600200" indent="-228600" defTabSz="930275" eaLnBrk="0" hangingPunct="0">
              <a:defRPr>
                <a:solidFill>
                  <a:schemeClr val="tx1"/>
                </a:solidFill>
                <a:latin typeface="Arial" pitchFamily="34" charset="0"/>
                <a:ea typeface="ＭＳ Ｐゴシック" pitchFamily="34" charset="-128"/>
              </a:defRPr>
            </a:lvl4pPr>
            <a:lvl5pPr marL="2057400" indent="-228600" defTabSz="930275" eaLnBrk="0" hangingPunct="0">
              <a:defRPr>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7D0FA2D-660C-48FE-8A4F-4ED9AB90C7ED}" type="slidenum">
              <a:rPr lang="en-US" sz="1300">
                <a:cs typeface="Arial" pitchFamily="34" charset="0"/>
              </a:rPr>
              <a:pPr algn="r" eaLnBrk="1" hangingPunct="1"/>
              <a:t>46</a:t>
            </a:fld>
            <a:endParaRPr lang="en-US" sz="1300">
              <a:cs typeface="Arial" pitchFamily="34"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1" tIns="45710" rIns="91421" bIns="45710"/>
          <a:lstStyle/>
          <a:p>
            <a:pPr eaLnBrk="1" hangingPunct="1">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E78CD3A8-2340-4A23-B573-556028330C42}" type="slidenum">
              <a:rPr lang="en-US" sz="1300"/>
              <a:pPr eaLnBrk="1" hangingPunct="1">
                <a:defRPr/>
              </a:pPr>
              <a:t>47</a:t>
            </a:fld>
            <a:endParaRPr lang="en-US" sz="130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Can use SWIS data to assist.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27DEADED-A492-4B12-9EC8-DCBD6236E89E}" type="slidenum">
              <a:rPr lang="en-US" sz="1300"/>
              <a:pPr eaLnBrk="1" hangingPunct="1">
                <a:defRPr/>
              </a:pPr>
              <a:t>48</a:t>
            </a:fld>
            <a:endParaRPr lang="en-US" sz="1300"/>
          </a:p>
        </p:txBody>
      </p:sp>
      <p:sp>
        <p:nvSpPr>
          <p:cNvPr id="135171"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0275" eaLnBrk="0" hangingPunct="0">
              <a:defRPr>
                <a:solidFill>
                  <a:schemeClr val="tx1"/>
                </a:solidFill>
                <a:latin typeface="Arial" pitchFamily="34" charset="0"/>
                <a:ea typeface="ＭＳ Ｐゴシック" pitchFamily="34" charset="-128"/>
              </a:defRPr>
            </a:lvl1pPr>
            <a:lvl2pPr marL="742950" indent="-285750" defTabSz="930275" eaLnBrk="0" hangingPunct="0">
              <a:defRPr>
                <a:solidFill>
                  <a:schemeClr val="tx1"/>
                </a:solidFill>
                <a:latin typeface="Arial" pitchFamily="34" charset="0"/>
                <a:ea typeface="ＭＳ Ｐゴシック" pitchFamily="34" charset="-128"/>
              </a:defRPr>
            </a:lvl2pPr>
            <a:lvl3pPr marL="1143000" indent="-228600" defTabSz="930275" eaLnBrk="0" hangingPunct="0">
              <a:defRPr>
                <a:solidFill>
                  <a:schemeClr val="tx1"/>
                </a:solidFill>
                <a:latin typeface="Arial" pitchFamily="34" charset="0"/>
                <a:ea typeface="ＭＳ Ｐゴシック" pitchFamily="34" charset="-128"/>
              </a:defRPr>
            </a:lvl3pPr>
            <a:lvl4pPr marL="1600200" indent="-228600" defTabSz="930275" eaLnBrk="0" hangingPunct="0">
              <a:defRPr>
                <a:solidFill>
                  <a:schemeClr val="tx1"/>
                </a:solidFill>
                <a:latin typeface="Arial" pitchFamily="34" charset="0"/>
                <a:ea typeface="ＭＳ Ｐゴシック" pitchFamily="34" charset="-128"/>
              </a:defRPr>
            </a:lvl4pPr>
            <a:lvl5pPr marL="2057400" indent="-228600" defTabSz="930275" eaLnBrk="0" hangingPunct="0">
              <a:defRPr>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117FAD5-D5D6-49ED-BDE7-0BC49AB5944A}" type="slidenum">
              <a:rPr lang="en-US" sz="1300">
                <a:cs typeface="Arial" pitchFamily="34" charset="0"/>
              </a:rPr>
              <a:pPr algn="r" eaLnBrk="1" hangingPunct="1"/>
              <a:t>48</a:t>
            </a:fld>
            <a:endParaRPr lang="en-US" sz="1300">
              <a:cs typeface="Arial" pitchFamily="34"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1" tIns="45710" rIns="91421" bIns="45710"/>
          <a:lstStyle/>
          <a:p>
            <a:pPr eaLnBrk="1" hangingPunct="1">
              <a:defRPr/>
            </a:pPr>
            <a:r>
              <a:rPr lang="en-US" b="1"/>
              <a:t>Erase step 3.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D428B89C-788C-4452-8C7F-10479CBB1E29}" type="slidenum">
              <a:rPr lang="en-US" sz="1300"/>
              <a:pPr eaLnBrk="1" hangingPunct="1">
                <a:defRPr/>
              </a:pPr>
              <a:t>49</a:t>
            </a:fld>
            <a:endParaRPr lang="en-US" sz="1300"/>
          </a:p>
        </p:txBody>
      </p:sp>
      <p:sp>
        <p:nvSpPr>
          <p:cNvPr id="136195"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eaLnBrk="0" hangingPunct="0">
              <a:defRPr>
                <a:solidFill>
                  <a:schemeClr val="tx1"/>
                </a:solidFill>
                <a:latin typeface="Arial" pitchFamily="34" charset="0"/>
                <a:ea typeface="ＭＳ Ｐゴシック" pitchFamily="34" charset="-128"/>
              </a:defRPr>
            </a:lvl1pPr>
            <a:lvl2pPr marL="742950" indent="-285750" defTabSz="931863" eaLnBrk="0" hangingPunct="0">
              <a:defRPr>
                <a:solidFill>
                  <a:schemeClr val="tx1"/>
                </a:solidFill>
                <a:latin typeface="Arial" pitchFamily="34" charset="0"/>
                <a:ea typeface="ＭＳ Ｐゴシック" pitchFamily="34" charset="-128"/>
              </a:defRPr>
            </a:lvl2pPr>
            <a:lvl3pPr marL="1143000" indent="-228600" defTabSz="931863" eaLnBrk="0" hangingPunct="0">
              <a:defRPr>
                <a:solidFill>
                  <a:schemeClr val="tx1"/>
                </a:solidFill>
                <a:latin typeface="Arial" pitchFamily="34" charset="0"/>
                <a:ea typeface="ＭＳ Ｐゴシック" pitchFamily="34" charset="-128"/>
              </a:defRPr>
            </a:lvl3pPr>
            <a:lvl4pPr marL="1600200" indent="-228600" defTabSz="931863" eaLnBrk="0" hangingPunct="0">
              <a:defRPr>
                <a:solidFill>
                  <a:schemeClr val="tx1"/>
                </a:solidFill>
                <a:latin typeface="Arial" pitchFamily="34" charset="0"/>
                <a:ea typeface="ＭＳ Ｐゴシック" pitchFamily="34" charset="-128"/>
              </a:defRPr>
            </a:lvl4pPr>
            <a:lvl5pPr marL="2057400" indent="-228600" defTabSz="931863" eaLnBrk="0" hangingPunct="0">
              <a:defRPr>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F46AB8BF-A265-48A3-8DAD-51CD91FB898A}" type="slidenum">
              <a:rPr lang="en-US" sz="1300">
                <a:cs typeface="Arial" pitchFamily="34" charset="0"/>
              </a:rPr>
              <a:pPr algn="r" eaLnBrk="1" hangingPunct="1"/>
              <a:t>49</a:t>
            </a:fld>
            <a:endParaRPr lang="en-US" sz="1300">
              <a:cs typeface="Arial" pitchFamily="34"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smtClean="0">
                <a:latin typeface="Arial" pitchFamily="34" charset="0"/>
                <a:ea typeface="ＭＳ Ｐゴシック" charset="-128"/>
              </a:rPr>
              <a:t>Example of how you can use youth</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s DPRs from lower-level interventions to help determine a) problem behavior &amp; b) time of day/antecedents</a:t>
            </a:r>
          </a:p>
          <a:p>
            <a:pPr eaLnBrk="1" hangingPunct="1">
              <a:spcBef>
                <a:spcPct val="0"/>
              </a:spcBef>
              <a:defRPr/>
            </a:pPr>
            <a:r>
              <a:rPr lang="en-US" smtClean="0">
                <a:latin typeface="Arial" pitchFamily="34" charset="0"/>
                <a:ea typeface="ＭＳ Ｐゴシック" charset="-128"/>
              </a:rPr>
              <a:t>We may want to add how cico swis graph would give idea of response to lower level intervention</a:t>
            </a:r>
          </a:p>
          <a:p>
            <a:pPr eaLnBrk="1" hangingPunct="1">
              <a:spcBef>
                <a:spcPct val="0"/>
              </a:spcBef>
              <a:defRPr/>
            </a:pPr>
            <a:endParaRPr lang="en-US" smtClean="0">
              <a:latin typeface="Arial" pitchFamily="34"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1E03DABC-0493-4DD0-9F01-D3B93F634638}" type="slidenum">
              <a:rPr lang="en-US" sz="1300"/>
              <a:pPr eaLnBrk="1" hangingPunct="1">
                <a:defRPr/>
              </a:pPr>
              <a:t>50</a:t>
            </a:fld>
            <a:endParaRPr lang="en-US" sz="13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84803CA7-9A6B-4F71-8F1A-CDE0C843D9C9}" type="slidenum">
              <a:rPr lang="en-US" sz="1300"/>
              <a:pPr eaLnBrk="1" hangingPunct="1">
                <a:defRPr/>
              </a:pPr>
              <a:t>51</a:t>
            </a:fld>
            <a:endParaRPr lang="en-US" sz="1300"/>
          </a:p>
        </p:txBody>
      </p:sp>
      <p:sp>
        <p:nvSpPr>
          <p:cNvPr id="138243"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0275" eaLnBrk="0" hangingPunct="0">
              <a:defRPr>
                <a:solidFill>
                  <a:schemeClr val="tx1"/>
                </a:solidFill>
                <a:latin typeface="Arial" pitchFamily="34" charset="0"/>
                <a:ea typeface="ＭＳ Ｐゴシック" pitchFamily="34" charset="-128"/>
              </a:defRPr>
            </a:lvl1pPr>
            <a:lvl2pPr marL="742950" indent="-285750" defTabSz="930275" eaLnBrk="0" hangingPunct="0">
              <a:defRPr>
                <a:solidFill>
                  <a:schemeClr val="tx1"/>
                </a:solidFill>
                <a:latin typeface="Arial" pitchFamily="34" charset="0"/>
                <a:ea typeface="ＭＳ Ｐゴシック" pitchFamily="34" charset="-128"/>
              </a:defRPr>
            </a:lvl2pPr>
            <a:lvl3pPr marL="1143000" indent="-228600" defTabSz="930275" eaLnBrk="0" hangingPunct="0">
              <a:defRPr>
                <a:solidFill>
                  <a:schemeClr val="tx1"/>
                </a:solidFill>
                <a:latin typeface="Arial" pitchFamily="34" charset="0"/>
                <a:ea typeface="ＭＳ Ｐゴシック" pitchFamily="34" charset="-128"/>
              </a:defRPr>
            </a:lvl3pPr>
            <a:lvl4pPr marL="1600200" indent="-228600" defTabSz="930275" eaLnBrk="0" hangingPunct="0">
              <a:defRPr>
                <a:solidFill>
                  <a:schemeClr val="tx1"/>
                </a:solidFill>
                <a:latin typeface="Arial" pitchFamily="34" charset="0"/>
                <a:ea typeface="ＭＳ Ｐゴシック" pitchFamily="34" charset="-128"/>
              </a:defRPr>
            </a:lvl4pPr>
            <a:lvl5pPr marL="2057400" indent="-228600" defTabSz="930275" eaLnBrk="0" hangingPunct="0">
              <a:defRPr>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5296250-A4D8-4642-96B4-40684EAC9D3C}" type="slidenum">
              <a:rPr lang="en-US" sz="1300">
                <a:cs typeface="Arial" pitchFamily="34" charset="0"/>
              </a:rPr>
              <a:pPr algn="r" eaLnBrk="1" hangingPunct="1"/>
              <a:t>51</a:t>
            </a:fld>
            <a:endParaRPr lang="en-US" sz="1300">
              <a:cs typeface="Arial" pitchFamily="34"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1" tIns="45710" rIns="91421" bIns="45710"/>
          <a:lstStyle/>
          <a:p>
            <a:pPr eaLnBrk="1" hangingPunct="1">
              <a:defRPr/>
            </a:pPr>
            <a:r>
              <a:rPr lang="en-US" b="1"/>
              <a:t>Try to erase 1</a:t>
            </a:r>
            <a:r>
              <a:rPr lang="en-US" b="1" baseline="30000"/>
              <a:t>st</a:t>
            </a:r>
            <a:r>
              <a:rPr lang="en-US" b="1"/>
              <a:t> section, </a:t>
            </a:r>
            <a:r>
              <a:rPr lang="en-US" b="1" u="sng"/>
              <a:t>Step 5 is 2</a:t>
            </a:r>
            <a:r>
              <a:rPr lang="en-US" b="1" u="sng" baseline="30000"/>
              <a:t>nd</a:t>
            </a:r>
            <a:r>
              <a:rPr lang="en-US" b="1" u="sng"/>
              <a:t> section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B1A6086F-B646-4ED6-8D6E-1F35F8C09B7B}" type="slidenum">
              <a:rPr lang="en-US" sz="1300"/>
              <a:pPr eaLnBrk="1" hangingPunct="1">
                <a:defRPr/>
              </a:pPr>
              <a:t>52</a:t>
            </a:fld>
            <a:endParaRPr lang="en-US" sz="13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Now you define behavior much more precisely. </a:t>
            </a:r>
          </a:p>
          <a:p>
            <a:pPr eaLnBrk="1" hangingPunct="1">
              <a:defRPr/>
            </a:pPr>
            <a:r>
              <a:rPr lang="en-US"/>
              <a:t>Making behavior more observable, more specific.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F6FDB6E0-6B25-4644-A1F0-9188A6823837}" type="slidenum">
              <a:rPr lang="en-US" sz="1300"/>
              <a:pPr eaLnBrk="1" hangingPunct="1">
                <a:defRPr/>
              </a:pPr>
              <a:t>53</a:t>
            </a:fld>
            <a:endParaRPr lang="en-US" sz="13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We are talking about both setting events &amp; triggers;</a:t>
            </a:r>
          </a:p>
          <a:p>
            <a:pPr eaLnBrk="1" hangingPunct="1">
              <a:defRPr/>
            </a:pPr>
            <a:r>
              <a:rPr lang="en-US"/>
              <a:t>There are two things that come before problem behavior  (they are both referred to as antecedents)</a:t>
            </a:r>
          </a:p>
          <a:p>
            <a:pPr eaLnBrk="1" hangingPunct="1">
              <a:defRPr/>
            </a:pPr>
            <a:r>
              <a:rPr lang="en-US"/>
              <a:t>Slow trigger: setting event</a:t>
            </a:r>
          </a:p>
          <a:p>
            <a:pPr eaLnBrk="1" hangingPunct="1">
              <a:defRPr/>
            </a:pPr>
            <a:r>
              <a:rPr lang="en-US"/>
              <a:t>Fast trigger:  antecedent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03AB7DB4-C706-4DB9-9C4E-463BC3FA2FD6}" type="slidenum">
              <a:rPr lang="en-US" sz="1300"/>
              <a:pPr eaLnBrk="1" hangingPunct="1">
                <a:defRPr/>
              </a:pPr>
              <a:t>54</a:t>
            </a:fld>
            <a:endParaRPr lang="en-US" sz="13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Can use SWIS to assist.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C46FA9C8-5BFF-4C5F-AB90-B8C9C0BB38EB}" type="slidenum">
              <a:rPr lang="en-US" sz="1300"/>
              <a:pPr eaLnBrk="1" hangingPunct="1">
                <a:defRPr/>
              </a:pPr>
              <a:t>56</a:t>
            </a:fld>
            <a:endParaRPr lang="en-US" sz="1300"/>
          </a:p>
        </p:txBody>
      </p:sp>
      <p:sp>
        <p:nvSpPr>
          <p:cNvPr id="142339"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0275" eaLnBrk="0" hangingPunct="0">
              <a:defRPr>
                <a:solidFill>
                  <a:schemeClr val="tx1"/>
                </a:solidFill>
                <a:latin typeface="Arial" pitchFamily="34" charset="0"/>
                <a:ea typeface="ＭＳ Ｐゴシック" pitchFamily="34" charset="-128"/>
              </a:defRPr>
            </a:lvl1pPr>
            <a:lvl2pPr marL="742950" indent="-285750" defTabSz="930275" eaLnBrk="0" hangingPunct="0">
              <a:defRPr>
                <a:solidFill>
                  <a:schemeClr val="tx1"/>
                </a:solidFill>
                <a:latin typeface="Arial" pitchFamily="34" charset="0"/>
                <a:ea typeface="ＭＳ Ｐゴシック" pitchFamily="34" charset="-128"/>
              </a:defRPr>
            </a:lvl2pPr>
            <a:lvl3pPr marL="1143000" indent="-228600" defTabSz="930275" eaLnBrk="0" hangingPunct="0">
              <a:defRPr>
                <a:solidFill>
                  <a:schemeClr val="tx1"/>
                </a:solidFill>
                <a:latin typeface="Arial" pitchFamily="34" charset="0"/>
                <a:ea typeface="ＭＳ Ｐゴシック" pitchFamily="34" charset="-128"/>
              </a:defRPr>
            </a:lvl3pPr>
            <a:lvl4pPr marL="1600200" indent="-228600" defTabSz="930275" eaLnBrk="0" hangingPunct="0">
              <a:defRPr>
                <a:solidFill>
                  <a:schemeClr val="tx1"/>
                </a:solidFill>
                <a:latin typeface="Arial" pitchFamily="34" charset="0"/>
                <a:ea typeface="ＭＳ Ｐゴシック" pitchFamily="34" charset="-128"/>
              </a:defRPr>
            </a:lvl4pPr>
            <a:lvl5pPr marL="2057400" indent="-228600" defTabSz="930275" eaLnBrk="0" hangingPunct="0">
              <a:defRPr>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432DD67-7987-4071-A163-9D339FB2F3CE}" type="slidenum">
              <a:rPr lang="en-US" sz="1300">
                <a:cs typeface="Arial" pitchFamily="34" charset="0"/>
              </a:rPr>
              <a:pPr algn="r" eaLnBrk="1" hangingPunct="1"/>
              <a:t>56</a:t>
            </a:fld>
            <a:endParaRPr lang="en-US" sz="1300">
              <a:cs typeface="Arial" pitchFamily="34"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1" tIns="45710" rIns="91421" bIns="45710"/>
          <a:lstStyle/>
          <a:p>
            <a:pPr eaLnBrk="1" hangingPunct="1">
              <a:defRPr/>
            </a:pPr>
            <a:r>
              <a:rPr lang="en-US"/>
              <a:t>Something that makes the antecedent more likely to cause the problem behavior</a:t>
            </a:r>
          </a:p>
          <a:p>
            <a:pPr eaLnBrk="1" hangingPunct="1">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B889FE-9026-4142-99F7-B6175E772AD9}"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7</a:t>
            </a:fld>
            <a:endParaRPr lang="en-US">
              <a:latin typeface="Arial" pitchFamily="-123" charset="0"/>
              <a:ea typeface="ＭＳ Ｐゴシック" pitchFamily="-123" charset="-128"/>
              <a:cs typeface="ＭＳ Ｐゴシック" pitchFamily="-123" charset="-128"/>
            </a:endParaRPr>
          </a:p>
        </p:txBody>
      </p:sp>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625EBAF6-44C9-449F-AEEC-3F64CF607D9B}" type="slidenum">
              <a:rPr lang="en-US" sz="1200"/>
              <a:pPr algn="r" defTabSz="931863"/>
              <a:t>7</a:t>
            </a:fld>
            <a:endParaRPr lang="en-US" sz="120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latin typeface="Arial" pitchFamily="-123" charset="0"/>
              </a:rPr>
              <a:t>Important points:</a:t>
            </a:r>
          </a:p>
          <a:p>
            <a:pPr lvl="1">
              <a:spcBef>
                <a:spcPct val="0"/>
              </a:spcBef>
              <a:buFontTx/>
              <a:buChar char="•"/>
            </a:pPr>
            <a:r>
              <a:rPr lang="en-US" smtClean="0">
                <a:latin typeface="Arial" pitchFamily="-123" charset="0"/>
              </a:rPr>
              <a:t>Family engagement at all three tiers (ex. Universal: parent volunteers using school reinforcer; Secondary:  pushing teams to think about more than just consent but helping parents/families understand and be engaged in the intervention; Tertiary: Families need to be active member on the team</a:t>
            </a:r>
          </a:p>
          <a:p>
            <a:pPr lvl="1">
              <a:spcBef>
                <a:spcPct val="0"/>
              </a:spcBef>
              <a:buFontTx/>
              <a:buChar char="•"/>
            </a:pPr>
            <a:r>
              <a:rPr lang="en-US" smtClean="0">
                <a:latin typeface="Arial" pitchFamily="-123" charset="0"/>
              </a:rPr>
              <a:t>School population (race, free/reduced lunch, urban/rural, large/small buildings) Regardless of student population the percentage breakdowns remain the same.  Any behavior that is impacting more than 20% of the student body is a universal issue.  </a:t>
            </a:r>
          </a:p>
          <a:p>
            <a:pPr lvl="1">
              <a:spcBef>
                <a:spcPct val="0"/>
              </a:spcBef>
              <a:buFontTx/>
              <a:buChar char="•"/>
            </a:pPr>
            <a:r>
              <a:rPr lang="en-US" smtClean="0">
                <a:latin typeface="Arial" pitchFamily="-123" charset="0"/>
              </a:rPr>
              <a:t>Universal team/all students, Secondary team/small groups/generic problem solving team/Tertiary team/formed for individual student</a:t>
            </a:r>
          </a:p>
          <a:p>
            <a:pPr lvl="1">
              <a:spcBef>
                <a:spcPct val="0"/>
              </a:spcBef>
              <a:buFontTx/>
              <a:buChar char="•"/>
            </a:pPr>
            <a:r>
              <a:rPr lang="en-US" smtClean="0">
                <a:latin typeface="Arial" pitchFamily="-123" charset="0"/>
              </a:rPr>
              <a:t>Discuss importance of mental health, mental wellness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A4BA78F0-45B7-471C-9429-7C38A15DCE8C}" type="slidenum">
              <a:rPr lang="en-US" sz="1300"/>
              <a:pPr eaLnBrk="1" hangingPunct="1">
                <a:defRPr/>
              </a:pPr>
              <a:t>57</a:t>
            </a:fld>
            <a:endParaRPr lang="en-US" sz="13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This and next two slides come from Terry Scott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747D92CF-07AC-4D57-BC08-3D253C724A95}" type="slidenum">
              <a:rPr lang="en-US" sz="1300"/>
              <a:pPr eaLnBrk="1" hangingPunct="1">
                <a:defRPr/>
              </a:pPr>
              <a:t>59</a:t>
            </a:fld>
            <a:endParaRPr lang="en-US" sz="13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smtClean="0">
                <a:latin typeface="Arial" pitchFamily="34" charset="0"/>
                <a:ea typeface="ＭＳ Ｐゴシック" charset="-128"/>
              </a:rPr>
              <a:t>Diagnosis is NOT a Setting Event. Rob Horner defines SE as event that </a:t>
            </a:r>
            <a:r>
              <a:rPr lang="ja-JP" altLang="en-US" b="1" smtClean="0">
                <a:latin typeface="Arial" pitchFamily="34" charset="0"/>
                <a:ea typeface="ＭＳ Ｐゴシック" charset="-128"/>
              </a:rPr>
              <a:t>‘</a:t>
            </a:r>
            <a:r>
              <a:rPr lang="en-US" altLang="ja-JP" b="1" smtClean="0">
                <a:latin typeface="Arial" pitchFamily="34" charset="0"/>
                <a:ea typeface="ＭＳ Ｐゴシック" charset="-128"/>
              </a:rPr>
              <a:t>temporarily changes the affect of the consequence</a:t>
            </a:r>
            <a:r>
              <a:rPr lang="ja-JP" altLang="en-US" b="1" smtClean="0">
                <a:latin typeface="Arial" pitchFamily="34" charset="0"/>
                <a:ea typeface="ＭＳ Ｐゴシック" charset="-128"/>
              </a:rPr>
              <a:t>”</a:t>
            </a:r>
            <a:r>
              <a:rPr lang="en-US" altLang="ja-JP" b="1" smtClean="0">
                <a:latin typeface="Arial" pitchFamily="34" charset="0"/>
                <a:ea typeface="ＭＳ Ｐゴシック" charset="-128"/>
              </a:rPr>
              <a:t> (or power of the consequence…ie..if not hungry then food isn</a:t>
            </a:r>
            <a:r>
              <a:rPr lang="ja-JP" altLang="en-US" b="1" smtClean="0">
                <a:latin typeface="Arial" pitchFamily="34" charset="0"/>
                <a:ea typeface="ＭＳ Ｐゴシック" charset="-128"/>
              </a:rPr>
              <a:t>’</a:t>
            </a:r>
            <a:r>
              <a:rPr lang="en-US" altLang="ja-JP" b="1" smtClean="0">
                <a:latin typeface="Arial" pitchFamily="34" charset="0"/>
                <a:ea typeface="ＭＳ Ｐゴシック" charset="-128"/>
              </a:rPr>
              <a:t>t as reinforcing as when you are hungry). Diagnosis is not </a:t>
            </a:r>
            <a:r>
              <a:rPr lang="ja-JP" altLang="en-US" b="1" smtClean="0">
                <a:latin typeface="Arial" pitchFamily="34" charset="0"/>
                <a:ea typeface="ＭＳ Ｐゴシック" charset="-128"/>
              </a:rPr>
              <a:t>‘</a:t>
            </a:r>
            <a:r>
              <a:rPr lang="en-US" altLang="ja-JP" b="1" smtClean="0">
                <a:latin typeface="Arial" pitchFamily="34" charset="0"/>
                <a:ea typeface="ＭＳ Ｐゴシック" charset="-128"/>
              </a:rPr>
              <a:t>temporary</a:t>
            </a:r>
            <a:r>
              <a:rPr lang="ja-JP" altLang="en-US" b="1" smtClean="0">
                <a:latin typeface="Arial" pitchFamily="34" charset="0"/>
                <a:ea typeface="ＭＳ Ｐゴシック" charset="-128"/>
              </a:rPr>
              <a:t>’</a:t>
            </a:r>
            <a:r>
              <a:rPr lang="en-US" altLang="ja-JP" b="1" smtClean="0">
                <a:latin typeface="Arial" pitchFamily="34" charset="0"/>
                <a:ea typeface="ＭＳ Ｐゴシック" charset="-128"/>
              </a:rPr>
              <a:t>.</a:t>
            </a:r>
            <a:endParaRPr lang="en-US" b="1" smtClean="0">
              <a:latin typeface="Arial" pitchFamily="34" charset="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537CEFA7-EF2E-4D0D-A470-938BF0EDA203}" type="slidenum">
              <a:rPr lang="en-US" sz="1300"/>
              <a:pPr eaLnBrk="1" hangingPunct="1">
                <a:defRPr/>
              </a:pPr>
              <a:t>61</a:t>
            </a:fld>
            <a:endParaRPr lang="en-US" sz="1300"/>
          </a:p>
        </p:txBody>
      </p:sp>
      <p:sp>
        <p:nvSpPr>
          <p:cNvPr id="145411"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0275" eaLnBrk="0" hangingPunct="0">
              <a:defRPr>
                <a:solidFill>
                  <a:schemeClr val="tx1"/>
                </a:solidFill>
                <a:latin typeface="Arial" pitchFamily="34" charset="0"/>
                <a:ea typeface="ＭＳ Ｐゴシック" pitchFamily="34" charset="-128"/>
              </a:defRPr>
            </a:lvl1pPr>
            <a:lvl2pPr marL="742950" indent="-285750" defTabSz="930275" eaLnBrk="0" hangingPunct="0">
              <a:defRPr>
                <a:solidFill>
                  <a:schemeClr val="tx1"/>
                </a:solidFill>
                <a:latin typeface="Arial" pitchFamily="34" charset="0"/>
                <a:ea typeface="ＭＳ Ｐゴシック" pitchFamily="34" charset="-128"/>
              </a:defRPr>
            </a:lvl2pPr>
            <a:lvl3pPr marL="1143000" indent="-228600" defTabSz="930275" eaLnBrk="0" hangingPunct="0">
              <a:defRPr>
                <a:solidFill>
                  <a:schemeClr val="tx1"/>
                </a:solidFill>
                <a:latin typeface="Arial" pitchFamily="34" charset="0"/>
                <a:ea typeface="ＭＳ Ｐゴシック" pitchFamily="34" charset="-128"/>
              </a:defRPr>
            </a:lvl3pPr>
            <a:lvl4pPr marL="1600200" indent="-228600" defTabSz="930275" eaLnBrk="0" hangingPunct="0">
              <a:defRPr>
                <a:solidFill>
                  <a:schemeClr val="tx1"/>
                </a:solidFill>
                <a:latin typeface="Arial" pitchFamily="34" charset="0"/>
                <a:ea typeface="ＭＳ Ｐゴシック" pitchFamily="34" charset="-128"/>
              </a:defRPr>
            </a:lvl4pPr>
            <a:lvl5pPr marL="2057400" indent="-228600" defTabSz="930275" eaLnBrk="0" hangingPunct="0">
              <a:defRPr>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C2E44EE-B03A-4E75-AC64-D965492BBD54}" type="slidenum">
              <a:rPr lang="en-US" sz="1300">
                <a:cs typeface="Arial" pitchFamily="34" charset="0"/>
              </a:rPr>
              <a:pPr algn="r" eaLnBrk="1" hangingPunct="1"/>
              <a:t>61</a:t>
            </a:fld>
            <a:endParaRPr lang="en-US" sz="1300">
              <a:cs typeface="Arial" pitchFamily="34"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1" tIns="45710" rIns="91421" bIns="45710"/>
          <a:lstStyle/>
          <a:p>
            <a:pPr eaLnBrk="1" hangingPunct="1">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1826AE2B-5975-4AD5-8712-78EA09A2D25D}" type="slidenum">
              <a:rPr lang="en-US" sz="1300"/>
              <a:pPr eaLnBrk="1" hangingPunct="1">
                <a:defRPr/>
              </a:pPr>
              <a:t>62</a:t>
            </a:fld>
            <a:endParaRPr lang="en-US" sz="13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Most simply stated, behavior typically occurs to get something or get away from something.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37" eaLnBrk="0" hangingPunct="0">
              <a:defRPr sz="2400">
                <a:solidFill>
                  <a:schemeClr val="tx1"/>
                </a:solidFill>
                <a:latin typeface="Arial" pitchFamily="34" charset="0"/>
                <a:ea typeface="ＭＳ Ｐゴシック" charset="-128"/>
              </a:defRPr>
            </a:lvl1pPr>
            <a:lvl2pPr marL="729057" indent="-280406" defTabSz="914437" eaLnBrk="0" hangingPunct="0">
              <a:defRPr sz="2400">
                <a:solidFill>
                  <a:schemeClr val="tx1"/>
                </a:solidFill>
                <a:latin typeface="Arial" pitchFamily="34" charset="0"/>
                <a:ea typeface="ＭＳ Ｐゴシック" charset="-128"/>
              </a:defRPr>
            </a:lvl2pPr>
            <a:lvl3pPr marL="1121626" indent="-224325" defTabSz="914437" eaLnBrk="0" hangingPunct="0">
              <a:defRPr sz="2400">
                <a:solidFill>
                  <a:schemeClr val="tx1"/>
                </a:solidFill>
                <a:latin typeface="Arial" pitchFamily="34" charset="0"/>
                <a:ea typeface="ＭＳ Ｐゴシック" charset="-128"/>
              </a:defRPr>
            </a:lvl3pPr>
            <a:lvl4pPr marL="1570276" indent="-224325" defTabSz="914437" eaLnBrk="0" hangingPunct="0">
              <a:defRPr sz="2400">
                <a:solidFill>
                  <a:schemeClr val="tx1"/>
                </a:solidFill>
                <a:latin typeface="Arial" pitchFamily="34" charset="0"/>
                <a:ea typeface="ＭＳ Ｐゴシック" charset="-128"/>
              </a:defRPr>
            </a:lvl4pPr>
            <a:lvl5pPr marL="2018927" indent="-224325" defTabSz="914437" eaLnBrk="0" hangingPunct="0">
              <a:defRPr sz="2400">
                <a:solidFill>
                  <a:schemeClr val="tx1"/>
                </a:solidFill>
                <a:latin typeface="Arial" pitchFamily="34" charset="0"/>
                <a:ea typeface="ＭＳ Ｐゴシック"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CEC5F3F3-B010-4573-9312-E2C4410D94DA}" type="slidenum">
              <a:rPr lang="en-US" sz="1300"/>
              <a:pPr eaLnBrk="1" hangingPunct="1">
                <a:defRPr/>
              </a:pPr>
              <a:t>63</a:t>
            </a:fld>
            <a:endParaRPr lang="en-US" sz="1300"/>
          </a:p>
        </p:txBody>
      </p:sp>
      <p:sp>
        <p:nvSpPr>
          <p:cNvPr id="149507" name="Slide Image Placeholder 1"/>
          <p:cNvSpPr>
            <a:spLocks noGrp="1" noRot="1" noChangeAspect="1" noTextEdit="1"/>
          </p:cNvSpPr>
          <p:nvPr>
            <p:ph type="sldImg"/>
          </p:nvPr>
        </p:nvSpPr>
        <p:spPr>
          <a:ln/>
        </p:spPr>
      </p:sp>
      <p:sp>
        <p:nvSpPr>
          <p:cNvPr id="149508"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9720" tIns="44860" rIns="89720" bIns="44860"/>
          <a:lstStyle/>
          <a:p>
            <a:pPr eaLnBrk="1" hangingPunct="1">
              <a:defRPr/>
            </a:pPr>
            <a:endParaRPr lang="en-US"/>
          </a:p>
        </p:txBody>
      </p:sp>
      <p:sp>
        <p:nvSpPr>
          <p:cNvPr id="147461"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0" tIns="44860" rIns="89720" bIns="44860" anchor="b"/>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BF6E8B5-3193-4ABA-8748-3A41297EA82E}" type="slidenum">
              <a:rPr lang="en-US" sz="1300">
                <a:cs typeface="Arial" pitchFamily="34" charset="0"/>
              </a:rPr>
              <a:pPr algn="r" eaLnBrk="1" hangingPunct="1"/>
              <a:t>63</a:t>
            </a:fld>
            <a:endParaRPr lang="en-US" sz="130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B2887EA7-17BE-48B5-97E7-4B300011638A}" type="slidenum">
              <a:rPr lang="en-US" sz="1200" smtClean="0"/>
              <a:pPr eaLnBrk="1" hangingPunct="1">
                <a:defRPr/>
              </a:pPr>
              <a:t>70</a:t>
            </a:fld>
            <a:endParaRPr lang="en-US" sz="1200"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charset="-128"/>
              </a:rPr>
              <a:t>Complex (and Brief) BIPs should have 1 or more strategies in each of these sections…and should be multiple stakeholders implementing strategies (not just teacher)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8C59F10C-FA53-4D96-B5A9-E244E19BE613}" type="slidenum">
              <a:rPr lang="en-US" smtClean="0">
                <a:solidFill>
                  <a:prstClr val="black"/>
                </a:solidFill>
              </a:rPr>
              <a:pPr eaLnBrk="1" hangingPunct="1"/>
              <a:t>74</a:t>
            </a:fld>
            <a:endParaRPr lang="en-US" smtClean="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5294" y="4343703"/>
            <a:ext cx="5027414" cy="4115405"/>
          </a:xfrm>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smtClean="0"/>
              <a:t>From Crone and Horner</a:t>
            </a:r>
          </a:p>
        </p:txBody>
      </p:sp>
      <p:sp>
        <p:nvSpPr>
          <p:cNvPr id="99332" name="Slide Number Placeholder 3"/>
          <p:cNvSpPr>
            <a:spLocks noGrp="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2135BE0A-62ED-4B7A-BA65-05378776D63B}" type="slidenum">
              <a:rPr lang="en-US" smtClean="0">
                <a:solidFill>
                  <a:prstClr val="black"/>
                </a:solidFill>
              </a:rPr>
              <a:pPr eaLnBrk="1" hangingPunct="1"/>
              <a:t>82</a:t>
            </a:fld>
            <a:endParaRPr lang="en-US"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1FC3C951-7CE6-489F-91C4-BA60426EA891}" type="slidenum">
              <a:rPr lang="en-US" smtClean="0">
                <a:solidFill>
                  <a:prstClr val="black"/>
                </a:solidFill>
              </a:rPr>
              <a:pPr eaLnBrk="1" hangingPunct="1"/>
              <a:t>87</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smtClean="0"/>
              <a:t>10-15 minutes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406772D2-82B8-47C7-A853-43B7AA67BEE8}" type="slidenum">
              <a:rPr lang="en-US" smtClean="0">
                <a:solidFill>
                  <a:prstClr val="black"/>
                </a:solidFill>
              </a:rPr>
              <a:pPr eaLnBrk="1" hangingPunct="1"/>
              <a:t>93</a:t>
            </a:fld>
            <a:endParaRPr lang="en-US" smtClean="0">
              <a:solidFill>
                <a:prstClr val="black"/>
              </a:solidFill>
            </a:endParaRPr>
          </a:p>
        </p:txBody>
      </p:sp>
      <p:sp>
        <p:nvSpPr>
          <p:cNvPr id="8499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58407054-3E92-4FB1-A75E-2FC40A6EDA79}" type="slidenum">
              <a:rPr lang="en-US" sz="1100">
                <a:solidFill>
                  <a:prstClr val="black"/>
                </a:solidFill>
              </a:rPr>
              <a:pPr algn="r" eaLnBrk="1" fontAlgn="base" hangingPunct="1">
                <a:spcBef>
                  <a:spcPct val="0"/>
                </a:spcBef>
                <a:spcAft>
                  <a:spcPct val="0"/>
                </a:spcAft>
              </a:pPr>
              <a:t>93</a:t>
            </a:fld>
            <a:endParaRPr lang="en-US" sz="1100">
              <a:solidFill>
                <a:prstClr val="black"/>
              </a:solidFill>
            </a:endParaRPr>
          </a:p>
        </p:txBody>
      </p:sp>
      <p:sp>
        <p:nvSpPr>
          <p:cNvPr id="84996"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fontAlgn="base">
              <a:spcBef>
                <a:spcPct val="0"/>
              </a:spcBef>
              <a:spcAft>
                <a:spcPct val="0"/>
              </a:spcAft>
            </a:pPr>
            <a:fld id="{5D1B4A44-7DB2-4342-99EF-356F34D47785}" type="slidenum">
              <a:rPr lang="en-US" sz="1100">
                <a:solidFill>
                  <a:prstClr val="black"/>
                </a:solidFill>
                <a:ea typeface="ＭＳ Ｐゴシック" pitchFamily="34" charset="-128"/>
              </a:rPr>
              <a:pPr algn="r" fontAlgn="base">
                <a:spcBef>
                  <a:spcPct val="0"/>
                </a:spcBef>
                <a:spcAft>
                  <a:spcPct val="0"/>
                </a:spcAft>
              </a:pPr>
              <a:t>93</a:t>
            </a:fld>
            <a:endParaRPr lang="en-US" sz="1100">
              <a:solidFill>
                <a:prstClr val="black"/>
              </a:solidFill>
              <a:ea typeface="ＭＳ Ｐゴシック" pitchFamily="34" charset="-128"/>
            </a:endParaRPr>
          </a:p>
        </p:txBody>
      </p:sp>
      <p:sp>
        <p:nvSpPr>
          <p:cNvPr id="84997" name="Rectangle 2"/>
          <p:cNvSpPr>
            <a:spLocks noGrp="1" noRot="1" noChangeAspect="1" noChangeArrowheads="1" noTextEdit="1"/>
          </p:cNvSpPr>
          <p:nvPr>
            <p:ph type="sldImg"/>
          </p:nvPr>
        </p:nvSpPr>
        <p:spPr>
          <a:solidFill>
            <a:srgbClr val="FFFFFF"/>
          </a:solidFill>
          <a:ln/>
        </p:spPr>
      </p:sp>
      <p:sp>
        <p:nvSpPr>
          <p:cNvPr id="84998" name="Rectangle 3"/>
          <p:cNvSpPr>
            <a:spLocks noGrp="1" noChangeArrowheads="1"/>
          </p:cNvSpPr>
          <p:nvPr>
            <p:ph type="body" idx="1"/>
          </p:nvPr>
        </p:nvSpPr>
        <p:spPr>
          <a:xfrm>
            <a:off x="915294" y="4343703"/>
            <a:ext cx="5027414" cy="4115405"/>
          </a:xfrm>
          <a:solidFill>
            <a:srgbClr val="FFFFFF"/>
          </a:solidFill>
          <a:ln>
            <a:solidFill>
              <a:srgbClr val="000000"/>
            </a:solidFill>
            <a:miter lim="800000"/>
            <a:headEnd/>
            <a:tailEnd/>
          </a:ln>
        </p:spPr>
        <p:txBody>
          <a:bodyPr lIns="91405" tIns="45703" rIns="91405" bIns="45703"/>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8E861-F9F3-4819-9597-8D6E70BC4045}"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8</a:t>
            </a:fld>
            <a:endParaRPr lang="en-US">
              <a:latin typeface="Arial" pitchFamily="-123" charset="0"/>
              <a:ea typeface="ＭＳ Ｐゴシック" pitchFamily="-123" charset="-128"/>
              <a:cs typeface="ＭＳ Ｐゴシック" pitchFamily="-123" charset="-128"/>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You can use the all, some, few description for this triangle and also talk about the layering of interventions that this represents.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CEE00271-F364-43CB-9F83-86C5EF250CE9}" type="slidenum">
              <a:rPr lang="en-US" smtClean="0">
                <a:solidFill>
                  <a:prstClr val="black"/>
                </a:solidFill>
              </a:rPr>
              <a:pPr eaLnBrk="1" hangingPunct="1"/>
              <a:t>94</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mtClean="0"/>
              <a:t>You are (should be) the Problem-Solving Team for your school.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A5F3A6AE-42CC-4690-8307-D08742616F0C}" type="slidenum">
              <a:rPr lang="en-US" smtClean="0">
                <a:solidFill>
                  <a:prstClr val="black"/>
                </a:solidFill>
              </a:rPr>
              <a:pPr eaLnBrk="1" hangingPunct="1"/>
              <a:t>95</a:t>
            </a:fld>
            <a:endParaRPr 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smtClean="0"/>
              <a:t>Focus on red section of slide which is role of Problem-solving team (which includes the fba/bip facilitator)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14407" eaLnBrk="0" hangingPunct="0">
              <a:defRPr>
                <a:solidFill>
                  <a:schemeClr val="tx1"/>
                </a:solidFill>
                <a:latin typeface="Arial" pitchFamily="34" charset="0"/>
              </a:defRPr>
            </a:lvl1pPr>
            <a:lvl2pPr marL="734035" indent="-282321" defTabSz="914407" eaLnBrk="0" hangingPunct="0">
              <a:defRPr>
                <a:solidFill>
                  <a:schemeClr val="tx1"/>
                </a:solidFill>
                <a:latin typeface="Arial" pitchFamily="34" charset="0"/>
              </a:defRPr>
            </a:lvl2pPr>
            <a:lvl3pPr marL="1129284" indent="-225857" defTabSz="914407" eaLnBrk="0" hangingPunct="0">
              <a:defRPr>
                <a:solidFill>
                  <a:schemeClr val="tx1"/>
                </a:solidFill>
                <a:latin typeface="Arial" pitchFamily="34" charset="0"/>
              </a:defRPr>
            </a:lvl3pPr>
            <a:lvl4pPr marL="1580998" indent="-225857" defTabSz="914407" eaLnBrk="0" hangingPunct="0">
              <a:defRPr>
                <a:solidFill>
                  <a:schemeClr val="tx1"/>
                </a:solidFill>
                <a:latin typeface="Arial" pitchFamily="34" charset="0"/>
              </a:defRPr>
            </a:lvl4pPr>
            <a:lvl5pPr marL="2032711" indent="-225857" defTabSz="914407" eaLnBrk="0" hangingPunct="0">
              <a:defRPr>
                <a:solidFill>
                  <a:schemeClr val="tx1"/>
                </a:solidFill>
                <a:latin typeface="Arial" pitchFamily="34" charset="0"/>
              </a:defRPr>
            </a:lvl5pPr>
            <a:lvl6pPr marL="2484425" indent="-225857" defTabSz="914407" eaLnBrk="0" fontAlgn="base" hangingPunct="0">
              <a:spcBef>
                <a:spcPct val="0"/>
              </a:spcBef>
              <a:spcAft>
                <a:spcPct val="0"/>
              </a:spcAft>
              <a:defRPr>
                <a:solidFill>
                  <a:schemeClr val="tx1"/>
                </a:solidFill>
                <a:latin typeface="Arial" pitchFamily="34" charset="0"/>
              </a:defRPr>
            </a:lvl6pPr>
            <a:lvl7pPr marL="2936138" indent="-225857" defTabSz="914407" eaLnBrk="0" fontAlgn="base" hangingPunct="0">
              <a:spcBef>
                <a:spcPct val="0"/>
              </a:spcBef>
              <a:spcAft>
                <a:spcPct val="0"/>
              </a:spcAft>
              <a:defRPr>
                <a:solidFill>
                  <a:schemeClr val="tx1"/>
                </a:solidFill>
                <a:latin typeface="Arial" pitchFamily="34" charset="0"/>
              </a:defRPr>
            </a:lvl7pPr>
            <a:lvl8pPr marL="3387852" indent="-225857" defTabSz="914407" eaLnBrk="0" fontAlgn="base" hangingPunct="0">
              <a:spcBef>
                <a:spcPct val="0"/>
              </a:spcBef>
              <a:spcAft>
                <a:spcPct val="0"/>
              </a:spcAft>
              <a:defRPr>
                <a:solidFill>
                  <a:schemeClr val="tx1"/>
                </a:solidFill>
                <a:latin typeface="Arial" pitchFamily="34" charset="0"/>
              </a:defRPr>
            </a:lvl8pPr>
            <a:lvl9pPr marL="3839566" indent="-225857" defTabSz="914407" eaLnBrk="0" fontAlgn="base" hangingPunct="0">
              <a:spcBef>
                <a:spcPct val="0"/>
              </a:spcBef>
              <a:spcAft>
                <a:spcPct val="0"/>
              </a:spcAft>
              <a:defRPr>
                <a:solidFill>
                  <a:schemeClr val="tx1"/>
                </a:solidFill>
                <a:latin typeface="Arial" pitchFamily="34" charset="0"/>
              </a:defRPr>
            </a:lvl9pPr>
          </a:lstStyle>
          <a:p>
            <a:pPr eaLnBrk="1" hangingPunct="1"/>
            <a:fld id="{B3C5845A-1BA3-4030-BFD4-F62A7BE92ADA}" type="slidenum">
              <a:rPr lang="en-US" smtClean="0"/>
              <a:pPr eaLnBrk="1" hangingPunct="1"/>
              <a:t>98</a:t>
            </a:fld>
            <a:endParaRPr lang="en-US" smtClean="0"/>
          </a:p>
        </p:txBody>
      </p:sp>
      <p:sp>
        <p:nvSpPr>
          <p:cNvPr id="116739" name="Rectangle 7"/>
          <p:cNvSpPr txBox="1">
            <a:spLocks noGrp="1" noChangeArrowheads="1"/>
          </p:cNvSpPr>
          <p:nvPr/>
        </p:nvSpPr>
        <p:spPr bwMode="auto">
          <a:xfrm>
            <a:off x="3883748" y="8685308"/>
            <a:ext cx="2972686"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defTabSz="925513" eaLnBrk="0" hangingPunct="0">
              <a:defRPr>
                <a:solidFill>
                  <a:schemeClr val="tx1"/>
                </a:solidFill>
                <a:latin typeface="Arial" pitchFamily="34" charset="0"/>
              </a:defRPr>
            </a:lvl1pPr>
            <a:lvl2pPr marL="742950" indent="-285750" defTabSz="925513" eaLnBrk="0" hangingPunct="0">
              <a:defRPr>
                <a:solidFill>
                  <a:schemeClr val="tx1"/>
                </a:solidFill>
                <a:latin typeface="Arial" pitchFamily="34" charset="0"/>
              </a:defRPr>
            </a:lvl2pPr>
            <a:lvl3pPr marL="1143000" indent="-228600" defTabSz="925513" eaLnBrk="0" hangingPunct="0">
              <a:defRPr>
                <a:solidFill>
                  <a:schemeClr val="tx1"/>
                </a:solidFill>
                <a:latin typeface="Arial" pitchFamily="34" charset="0"/>
              </a:defRPr>
            </a:lvl3pPr>
            <a:lvl4pPr marL="1600200" indent="-228600" defTabSz="925513" eaLnBrk="0" hangingPunct="0">
              <a:defRPr>
                <a:solidFill>
                  <a:schemeClr val="tx1"/>
                </a:solidFill>
                <a:latin typeface="Arial" pitchFamily="34" charset="0"/>
              </a:defRPr>
            </a:lvl4pPr>
            <a:lvl5pPr marL="2057400" indent="-228600" defTabSz="925513" eaLnBrk="0" hangingPunct="0">
              <a:defRPr>
                <a:solidFill>
                  <a:schemeClr val="tx1"/>
                </a:solidFill>
                <a:latin typeface="Arial" pitchFamily="34" charset="0"/>
              </a:defRPr>
            </a:lvl5pPr>
            <a:lvl6pPr marL="2514600" indent="-228600" defTabSz="925513" eaLnBrk="0" fontAlgn="base" hangingPunct="0">
              <a:spcBef>
                <a:spcPct val="0"/>
              </a:spcBef>
              <a:spcAft>
                <a:spcPct val="0"/>
              </a:spcAft>
              <a:defRPr>
                <a:solidFill>
                  <a:schemeClr val="tx1"/>
                </a:solidFill>
                <a:latin typeface="Arial" pitchFamily="34" charset="0"/>
              </a:defRPr>
            </a:lvl6pPr>
            <a:lvl7pPr marL="2971800" indent="-228600" defTabSz="925513" eaLnBrk="0" fontAlgn="base" hangingPunct="0">
              <a:spcBef>
                <a:spcPct val="0"/>
              </a:spcBef>
              <a:spcAft>
                <a:spcPct val="0"/>
              </a:spcAft>
              <a:defRPr>
                <a:solidFill>
                  <a:schemeClr val="tx1"/>
                </a:solidFill>
                <a:latin typeface="Arial" pitchFamily="34" charset="0"/>
              </a:defRPr>
            </a:lvl7pPr>
            <a:lvl8pPr marL="3429000" indent="-228600" defTabSz="925513" eaLnBrk="0" fontAlgn="base" hangingPunct="0">
              <a:spcBef>
                <a:spcPct val="0"/>
              </a:spcBef>
              <a:spcAft>
                <a:spcPct val="0"/>
              </a:spcAft>
              <a:defRPr>
                <a:solidFill>
                  <a:schemeClr val="tx1"/>
                </a:solidFill>
                <a:latin typeface="Arial" pitchFamily="34" charset="0"/>
              </a:defRPr>
            </a:lvl8pPr>
            <a:lvl9pPr marL="3886200" indent="-228600" defTabSz="925513" eaLnBrk="0" fontAlgn="base" hangingPunct="0">
              <a:spcBef>
                <a:spcPct val="0"/>
              </a:spcBef>
              <a:spcAft>
                <a:spcPct val="0"/>
              </a:spcAft>
              <a:defRPr>
                <a:solidFill>
                  <a:schemeClr val="tx1"/>
                </a:solidFill>
                <a:latin typeface="Arial" pitchFamily="34" charset="0"/>
              </a:defRPr>
            </a:lvl9pPr>
          </a:lstStyle>
          <a:p>
            <a:pPr algn="r" eaLnBrk="1" hangingPunct="1"/>
            <a:fld id="{85917013-CEB9-45B3-97CE-BB807323C3C8}" type="slidenum">
              <a:rPr lang="en-US" sz="1200"/>
              <a:pPr algn="r" eaLnBrk="1" hangingPunct="1"/>
              <a:t>98</a:t>
            </a:fld>
            <a:endParaRPr lang="en-US" sz="120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pPr eaLnBrk="1" hangingPunct="1"/>
            <a:r>
              <a:rPr lang="en-US" smtClean="0">
                <a:latin typeface="Arial" pitchFamily="34" charset="0"/>
              </a:rPr>
              <a:t>We recommend DPR…others are all other possibilities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D9F7D61D-D041-4235-B2E8-E3680C3C683A}" type="slidenum">
              <a:rPr lang="en-US" smtClean="0">
                <a:solidFill>
                  <a:prstClr val="black"/>
                </a:solidFill>
              </a:rPr>
              <a:pPr eaLnBrk="1" hangingPunct="1"/>
              <a:t>99</a:t>
            </a:fld>
            <a:endParaRPr lang="en-US" smtClean="0">
              <a:solidFill>
                <a:prstClr val="black"/>
              </a:solidFill>
            </a:endParaRPr>
          </a:p>
        </p:txBody>
      </p:sp>
      <p:sp>
        <p:nvSpPr>
          <p:cNvPr id="10035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81DA3484-C263-4E62-90A5-5C3F062371FF}" type="slidenum">
              <a:rPr lang="en-US" sz="1100">
                <a:solidFill>
                  <a:prstClr val="black"/>
                </a:solidFill>
              </a:rPr>
              <a:pPr algn="r" eaLnBrk="1" fontAlgn="base" hangingPunct="1">
                <a:spcBef>
                  <a:spcPct val="0"/>
                </a:spcBef>
                <a:spcAft>
                  <a:spcPct val="0"/>
                </a:spcAft>
              </a:pPr>
              <a:t>99</a:t>
            </a:fld>
            <a:endParaRPr lang="en-US" sz="1100">
              <a:solidFill>
                <a:prstClr val="black"/>
              </a:solidFill>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pPr eaLnBrk="1" hangingPunct="1">
              <a:spcBef>
                <a:spcPct val="0"/>
              </a:spcBef>
            </a:pPr>
            <a:r>
              <a:rPr lang="en-US" smtClean="0"/>
              <a:t>Example of how you can use youth’s DPRs from lower-level interventions to help determine a) problem behavior &amp; b) time of day/antecedents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cs typeface="Arial" charset="0"/>
              </a:defRPr>
            </a:lvl1pPr>
            <a:lvl2pPr marL="702756" indent="-270291" defTabSz="914485" eaLnBrk="0" hangingPunct="0">
              <a:defRPr>
                <a:solidFill>
                  <a:schemeClr val="tx1"/>
                </a:solidFill>
                <a:latin typeface="Arial" charset="0"/>
                <a:cs typeface="Arial" charset="0"/>
              </a:defRPr>
            </a:lvl2pPr>
            <a:lvl3pPr marL="1081164" indent="-216233" defTabSz="914485" eaLnBrk="0" hangingPunct="0">
              <a:defRPr>
                <a:solidFill>
                  <a:schemeClr val="tx1"/>
                </a:solidFill>
                <a:latin typeface="Arial" charset="0"/>
                <a:cs typeface="Arial" charset="0"/>
              </a:defRPr>
            </a:lvl3pPr>
            <a:lvl4pPr marL="1513629" indent="-216233" defTabSz="914485" eaLnBrk="0" hangingPunct="0">
              <a:defRPr>
                <a:solidFill>
                  <a:schemeClr val="tx1"/>
                </a:solidFill>
                <a:latin typeface="Arial" charset="0"/>
                <a:cs typeface="Arial" charset="0"/>
              </a:defRPr>
            </a:lvl4pPr>
            <a:lvl5pPr marL="1946095" indent="-216233" defTabSz="914485" eaLnBrk="0" hangingPunct="0">
              <a:defRPr>
                <a:solidFill>
                  <a:schemeClr val="tx1"/>
                </a:solidFill>
                <a:latin typeface="Arial" charset="0"/>
                <a:cs typeface="Arial" charset="0"/>
              </a:defRPr>
            </a:lvl5pPr>
            <a:lvl6pPr marL="2378560" indent="-216233" defTabSz="914485" eaLnBrk="0" fontAlgn="base" hangingPunct="0">
              <a:spcBef>
                <a:spcPct val="0"/>
              </a:spcBef>
              <a:spcAft>
                <a:spcPct val="0"/>
              </a:spcAft>
              <a:defRPr>
                <a:solidFill>
                  <a:schemeClr val="tx1"/>
                </a:solidFill>
                <a:latin typeface="Arial" charset="0"/>
                <a:cs typeface="Arial" charset="0"/>
              </a:defRPr>
            </a:lvl6pPr>
            <a:lvl7pPr marL="2811026" indent="-216233" defTabSz="914485" eaLnBrk="0" fontAlgn="base" hangingPunct="0">
              <a:spcBef>
                <a:spcPct val="0"/>
              </a:spcBef>
              <a:spcAft>
                <a:spcPct val="0"/>
              </a:spcAft>
              <a:defRPr>
                <a:solidFill>
                  <a:schemeClr val="tx1"/>
                </a:solidFill>
                <a:latin typeface="Arial" charset="0"/>
                <a:cs typeface="Arial" charset="0"/>
              </a:defRPr>
            </a:lvl7pPr>
            <a:lvl8pPr marL="3243491" indent="-216233" defTabSz="914485" eaLnBrk="0" fontAlgn="base" hangingPunct="0">
              <a:spcBef>
                <a:spcPct val="0"/>
              </a:spcBef>
              <a:spcAft>
                <a:spcPct val="0"/>
              </a:spcAft>
              <a:defRPr>
                <a:solidFill>
                  <a:schemeClr val="tx1"/>
                </a:solidFill>
                <a:latin typeface="Arial" charset="0"/>
                <a:cs typeface="Arial" charset="0"/>
              </a:defRPr>
            </a:lvl8pPr>
            <a:lvl9pPr marL="3675957" indent="-216233" defTabSz="914485" eaLnBrk="0" fontAlgn="base" hangingPunct="0">
              <a:spcBef>
                <a:spcPct val="0"/>
              </a:spcBef>
              <a:spcAft>
                <a:spcPct val="0"/>
              </a:spcAft>
              <a:defRPr>
                <a:solidFill>
                  <a:schemeClr val="tx1"/>
                </a:solidFill>
                <a:latin typeface="Arial" charset="0"/>
                <a:cs typeface="Arial" charset="0"/>
              </a:defRPr>
            </a:lvl9pPr>
          </a:lstStyle>
          <a:p>
            <a:pPr eaLnBrk="1" hangingPunct="1"/>
            <a:fld id="{AD33F950-6FDC-4226-B89C-B5F85CEC1D22}" type="slidenum">
              <a:rPr lang="en-US" smtClean="0">
                <a:solidFill>
                  <a:prstClr val="black"/>
                </a:solidFill>
              </a:rPr>
              <a:pPr eaLnBrk="1" hangingPunct="1"/>
              <a:t>10</a:t>
            </a:fld>
            <a:endParaRPr lang="en-US" smtClean="0">
              <a:solidFill>
                <a:prstClr val="black"/>
              </a:solidFill>
            </a:endParaRPr>
          </a:p>
        </p:txBody>
      </p:sp>
      <p:sp>
        <p:nvSpPr>
          <p:cNvPr id="89091"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0F2C4067-4165-47E6-8B64-AC751128FC83}" type="slidenum">
              <a:rPr lang="en-US" sz="1100">
                <a:solidFill>
                  <a:prstClr val="black"/>
                </a:solidFill>
              </a:rPr>
              <a:pPr algn="r" eaLnBrk="1" fontAlgn="base" hangingPunct="1">
                <a:spcBef>
                  <a:spcPct val="0"/>
                </a:spcBef>
                <a:spcAft>
                  <a:spcPct val="0"/>
                </a:spcAft>
              </a:pPr>
              <a:t>10</a:t>
            </a:fld>
            <a:endParaRPr lang="en-US" sz="1100">
              <a:solidFill>
                <a:prstClr val="black"/>
              </a:solidFill>
            </a:endParaRPr>
          </a:p>
        </p:txBody>
      </p:sp>
      <p:sp>
        <p:nvSpPr>
          <p:cNvPr id="89092" name="Rectangle 2"/>
          <p:cNvSpPr>
            <a:spLocks noGrp="1" noRot="1" noChangeAspect="1" noChangeArrowheads="1" noTextEdit="1"/>
          </p:cNvSpPr>
          <p:nvPr>
            <p:ph type="sldImg"/>
          </p:nvPr>
        </p:nvSpPr>
        <p:spPr>
          <a:xfrm>
            <a:off x="1152525" y="681038"/>
            <a:ext cx="4554538" cy="3417887"/>
          </a:xfrm>
          <a:ln/>
        </p:spPr>
      </p:sp>
      <p:sp>
        <p:nvSpPr>
          <p:cNvPr id="89093" name="Rectangle 3"/>
          <p:cNvSpPr>
            <a:spLocks noGrp="1" noChangeArrowheads="1"/>
          </p:cNvSpPr>
          <p:nvPr>
            <p:ph type="body" idx="1"/>
          </p:nvPr>
        </p:nvSpPr>
        <p:spPr>
          <a:xfrm>
            <a:off x="915294" y="4325560"/>
            <a:ext cx="5027414" cy="4098773"/>
          </a:xfrm>
          <a:noFill/>
        </p:spPr>
        <p:txBody>
          <a:bodyPr lIns="89912" tIns="44955" rIns="89912" bIns="44955"/>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152E5A00-A2E0-4C65-90DD-1CD099F3E05A}" type="slidenum">
              <a:rPr lang="en-US" sz="1200" smtClean="0"/>
              <a:pPr eaLnBrk="1" hangingPunct="1">
                <a:defRPr/>
              </a:pPr>
              <a:t>12</a:t>
            </a:fld>
            <a:endParaRPr lang="en-US" sz="1200"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rPr>
              <a:t>If you are sitting with a generic team, you are doing secondary work;  focused </a:t>
            </a:r>
            <a:r>
              <a:rPr lang="en-US" dirty="0" smtClean="0">
                <a:latin typeface="Arial" charset="0"/>
              </a:rPr>
              <a:t>on one </a:t>
            </a:r>
            <a:r>
              <a:rPr lang="en-US" dirty="0">
                <a:latin typeface="Arial" charset="0"/>
              </a:rPr>
              <a:t>behavior and one setting with brief </a:t>
            </a:r>
            <a:r>
              <a:rPr lang="en-US" dirty="0" smtClean="0">
                <a:ea typeface="ＭＳ Ｐゴシック" charset="-128"/>
              </a:rPr>
              <a:t>FBA/BIP</a:t>
            </a:r>
            <a:r>
              <a:rPr lang="en-US" dirty="0" smtClean="0">
                <a:latin typeface="Arial" charset="0"/>
              </a:rPr>
              <a:t>.  </a:t>
            </a:r>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F4583FD3-B49B-43F3-82E8-853888A2775E}" type="slidenum">
              <a:rPr lang="en-US" sz="1200" smtClean="0"/>
              <a:pPr eaLnBrk="1" hangingPunct="1">
                <a:defRPr/>
              </a:pPr>
              <a:t>13</a:t>
            </a:fld>
            <a:endParaRPr lang="en-US" sz="1200"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charset="-128"/>
              </a:rPr>
              <a:t>With complex still focused on the school setting;  probably different behaviors, in different settings and with different teachers.  It</a:t>
            </a:r>
            <a:r>
              <a:rPr lang="ja-JP" altLang="en-US" dirty="0" smtClean="0">
                <a:ea typeface="ＭＳ Ｐゴシック" charset="-128"/>
              </a:rPr>
              <a:t>’</a:t>
            </a:r>
            <a:r>
              <a:rPr lang="en-US" altLang="ja-JP" dirty="0" smtClean="0">
                <a:ea typeface="ＭＳ Ｐゴシック" charset="-128"/>
              </a:rPr>
              <a:t>s okay for the team to focus on one behavior and then the individualized team comes back to the table to do another FBA/BIP.  </a:t>
            </a:r>
            <a:endParaRPr lang="en-US"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D8C063DD-1A9F-4C6E-9250-92FE15EE34B9}" type="slidenum">
              <a:rPr lang="en-US" sz="1200" smtClean="0"/>
              <a:pPr eaLnBrk="1" hangingPunct="1">
                <a:defRPr/>
              </a:pPr>
              <a:t>14</a:t>
            </a:fld>
            <a:endParaRPr lang="en-US" sz="1200"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charset="-128"/>
              </a:rPr>
              <a:t>Dean Fixen </a:t>
            </a:r>
            <a:r>
              <a:rPr lang="ja-JP" altLang="en-US" dirty="0" smtClean="0">
                <a:ea typeface="ＭＳ Ｐゴシック" charset="-128"/>
              </a:rPr>
              <a:t>“</a:t>
            </a:r>
            <a:r>
              <a:rPr lang="en-US" altLang="ja-JP" dirty="0" smtClean="0">
                <a:ea typeface="ＭＳ Ｐゴシック" charset="-128"/>
              </a:rPr>
              <a:t>kids can</a:t>
            </a:r>
            <a:r>
              <a:rPr lang="ja-JP" altLang="en-US" dirty="0" smtClean="0">
                <a:ea typeface="ＭＳ Ｐゴシック" charset="-128"/>
              </a:rPr>
              <a:t>’</a:t>
            </a:r>
            <a:r>
              <a:rPr lang="en-US" altLang="ja-JP" dirty="0" smtClean="0">
                <a:ea typeface="ＭＳ Ｐゴシック" charset="-128"/>
              </a:rPr>
              <a:t>t benefit from interventions they don</a:t>
            </a:r>
            <a:r>
              <a:rPr lang="ja-JP" altLang="en-US" dirty="0" smtClean="0">
                <a:ea typeface="ＭＳ Ｐゴシック" charset="-128"/>
              </a:rPr>
              <a:t>’</a:t>
            </a:r>
            <a:r>
              <a:rPr lang="en-US" altLang="ja-JP" dirty="0" smtClean="0">
                <a:ea typeface="ＭＳ Ｐゴシック" charset="-128"/>
              </a:rPr>
              <a:t>t receive</a:t>
            </a:r>
            <a:r>
              <a:rPr lang="ja-JP" altLang="en-US" dirty="0" smtClean="0">
                <a:ea typeface="ＭＳ Ｐゴシック" charset="-128"/>
              </a:rPr>
              <a:t>”</a:t>
            </a:r>
            <a:r>
              <a:rPr lang="en-US" altLang="ja-JP" dirty="0" smtClean="0">
                <a:ea typeface="ＭＳ Ｐゴシック" charset="-128"/>
              </a:rPr>
              <a:t>;  this is relevant because the more conversations we have early on in the process, the fewer kids we are going to be able to get to serve.  If you talk about function too soon, you aren</a:t>
            </a:r>
            <a:r>
              <a:rPr lang="ja-JP" altLang="en-US" dirty="0" smtClean="0">
                <a:ea typeface="ＭＳ Ｐゴシック" charset="-128"/>
              </a:rPr>
              <a:t>’</a:t>
            </a:r>
            <a:r>
              <a:rPr lang="en-US" altLang="ja-JP" dirty="0" smtClean="0">
                <a:ea typeface="ＭＳ Ｐゴシック" charset="-128"/>
              </a:rPr>
              <a:t>t going to be able to get to all the kids who need interventions.  Any kid you are considering for tertiary, put in CICO immediately.  For both types you use some very basic forms of data.  All data points don</a:t>
            </a:r>
            <a:r>
              <a:rPr lang="ja-JP" altLang="en-US" dirty="0" smtClean="0">
                <a:ea typeface="ＭＳ Ｐゴシック" charset="-128"/>
              </a:rPr>
              <a:t>’</a:t>
            </a:r>
            <a:r>
              <a:rPr lang="en-US" altLang="ja-JP" dirty="0" smtClean="0">
                <a:ea typeface="ＭＳ Ｐゴシック" charset="-128"/>
              </a:rPr>
              <a:t>t have to be highly individualized.  You don</a:t>
            </a:r>
            <a:r>
              <a:rPr lang="ja-JP" altLang="en-US" dirty="0" smtClean="0">
                <a:ea typeface="ＭＳ Ｐゴシック" charset="-128"/>
              </a:rPr>
              <a:t>’</a:t>
            </a:r>
            <a:r>
              <a:rPr lang="en-US" altLang="ja-JP" dirty="0" smtClean="0">
                <a:ea typeface="ＭＳ Ｐゴシック" charset="-128"/>
              </a:rPr>
              <a:t>t want to say </a:t>
            </a:r>
            <a:r>
              <a:rPr lang="ja-JP" altLang="en-US" dirty="0" smtClean="0">
                <a:ea typeface="ＭＳ Ｐゴシック" charset="-128"/>
              </a:rPr>
              <a:t>“</a:t>
            </a:r>
            <a:r>
              <a:rPr lang="en-US" altLang="ja-JP" dirty="0" smtClean="0">
                <a:ea typeface="ＭＳ Ｐゴシック" charset="-128"/>
              </a:rPr>
              <a:t>all of these tools have to be completed</a:t>
            </a:r>
            <a:r>
              <a:rPr lang="ja-JP" altLang="en-US" dirty="0" smtClean="0">
                <a:ea typeface="ＭＳ Ｐゴシック" charset="-128"/>
              </a:rPr>
              <a:t>”</a:t>
            </a:r>
            <a:r>
              <a:rPr lang="en-US" altLang="ja-JP" dirty="0" smtClean="0">
                <a:ea typeface="ＭＳ Ｐゴシック" charset="-128"/>
              </a:rPr>
              <a:t> for an </a:t>
            </a:r>
            <a:r>
              <a:rPr lang="en-US" dirty="0" smtClean="0">
                <a:ea typeface="ＭＳ Ｐゴシック" charset="-128"/>
              </a:rPr>
              <a:t>FBA/BIP</a:t>
            </a:r>
            <a:r>
              <a:rPr lang="en-US" altLang="ja-JP" dirty="0" smtClean="0">
                <a:ea typeface="ＭＳ Ｐゴシック" charset="-128"/>
              </a:rPr>
              <a:t>.  You use the tools to answer questions that aren</a:t>
            </a:r>
            <a:r>
              <a:rPr lang="ja-JP" altLang="en-US" dirty="0" smtClean="0">
                <a:ea typeface="ＭＳ Ｐゴシック" charset="-128"/>
              </a:rPr>
              <a:t>’</a:t>
            </a:r>
            <a:r>
              <a:rPr lang="en-US" altLang="ja-JP" dirty="0" smtClean="0">
                <a:ea typeface="ＭＳ Ｐゴシック" charset="-128"/>
              </a:rPr>
              <a:t>t answered.  </a:t>
            </a:r>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5AC84C59-DBA9-4CAF-AE42-1D24406076A6}" type="slidenum">
              <a:rPr lang="en-US" sz="1200" smtClean="0"/>
              <a:pPr eaLnBrk="1" hangingPunct="1">
                <a:defRPr/>
              </a:pPr>
              <a:t>16</a:t>
            </a:fld>
            <a:endParaRPr lang="en-US" sz="1200"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p:nvPr/>
        </p:nvSpPr>
        <p:spPr>
          <a:xfrm>
            <a:off x="4343400" y="6324600"/>
            <a:ext cx="4114800" cy="254000"/>
          </a:xfrm>
          <a:prstGeom prst="rect">
            <a:avLst/>
          </a:prstGeom>
          <a:noFill/>
        </p:spPr>
        <p:txBody>
          <a:bodyPr>
            <a:spAutoFit/>
          </a:bodyPr>
          <a:lstStyle/>
          <a:p>
            <a:pPr algn="r" fontAlgn="base">
              <a:spcBef>
                <a:spcPct val="0"/>
              </a:spcBef>
              <a:spcAft>
                <a:spcPct val="0"/>
              </a:spcAft>
              <a:defRPr/>
            </a:pPr>
            <a:r>
              <a:rPr lang="en-US" sz="1050" i="1" dirty="0">
                <a:solidFill>
                  <a:srgbClr val="F4D387"/>
                </a:solidFill>
                <a:latin typeface="Candara" pitchFamily="34" charset="0"/>
                <a:cs typeface="Arial" charset="0"/>
              </a:rPr>
              <a:t>.</a:t>
            </a:r>
          </a:p>
        </p:txBody>
      </p:sp>
      <p:sp>
        <p:nvSpPr>
          <p:cNvPr id="2" name="Title 1"/>
          <p:cNvSpPr>
            <a:spLocks noGrp="1"/>
          </p:cNvSpPr>
          <p:nvPr>
            <p:ph type="ctrTitle"/>
          </p:nvPr>
        </p:nvSpPr>
        <p:spPr>
          <a:xfrm>
            <a:off x="685800" y="1447800"/>
            <a:ext cx="8077200" cy="3505200"/>
          </a:xfrm>
        </p:spPr>
        <p:txBody>
          <a:bodyPr>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5257800"/>
            <a:ext cx="6400800" cy="9144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1219200" y="685800"/>
            <a:ext cx="7543800" cy="381000"/>
          </a:xfrm>
        </p:spPr>
        <p:txBody>
          <a:bodyPr>
            <a:normAutofit/>
          </a:bodyPr>
          <a:lstStyle>
            <a:lvl1pPr marL="0" indent="0">
              <a:buFontTx/>
              <a:buNone/>
              <a:defRPr sz="1800" i="1">
                <a:solidFill>
                  <a:schemeClr val="accent1"/>
                </a:solidFill>
                <a:latin typeface="Calibri" pitchFamily="34" charset="0"/>
                <a:cs typeface="Calibri" pitchFamily="34" charset="0"/>
              </a:defRPr>
            </a:lvl1pPr>
          </a:lstStyle>
          <a:p>
            <a:pPr lvl="0"/>
            <a:r>
              <a:rPr lang="en-US" smtClean="0"/>
              <a:t>Click to edit Master text styles</a:t>
            </a:r>
          </a:p>
        </p:txBody>
      </p:sp>
    </p:spTree>
    <p:extLst>
      <p:ext uri="{BB962C8B-B14F-4D97-AF65-F5344CB8AC3E}">
        <p14:creationId xmlns:p14="http://schemas.microsoft.com/office/powerpoint/2010/main" val="249009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DF1983-9C60-4281-BC34-D31F8C298993}" type="datetimeFigureOut">
              <a:rPr lang="en-US">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C77E771-1160-457A-A95A-E8B85543FE4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986663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E68BE0-3C33-4C7D-8F63-83BDC120A58C}" type="datetimeFigureOut">
              <a:rPr lang="en-US">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6AD6018-539E-465F-92E5-C29A9ACE2C1B}"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88464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077200" cy="3886200"/>
          </a:xfrm>
        </p:spPr>
        <p:txBody>
          <a:bodyPr>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5638800"/>
            <a:ext cx="6400800" cy="9906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1219200" y="685800"/>
            <a:ext cx="7543800" cy="381000"/>
          </a:xfrm>
        </p:spPr>
        <p:txBody>
          <a:bodyPr>
            <a:normAutofit/>
          </a:bodyPr>
          <a:lstStyle>
            <a:lvl1pPr marL="0" indent="0">
              <a:buFontTx/>
              <a:buNone/>
              <a:defRPr sz="1800" i="1">
                <a:solidFill>
                  <a:schemeClr val="accent1"/>
                </a:solidFill>
                <a:latin typeface="Calibri" pitchFamily="34" charset="0"/>
                <a:cs typeface="Calibri" pitchFamily="34" charset="0"/>
              </a:defRPr>
            </a:lvl1pPr>
          </a:lstStyle>
          <a:p>
            <a:pPr lvl="0"/>
            <a:r>
              <a:rPr lang="en-US" smtClean="0"/>
              <a:t>Click to edit Master text styles</a:t>
            </a:r>
          </a:p>
        </p:txBody>
      </p:sp>
    </p:spTree>
    <p:extLst>
      <p:ext uri="{BB962C8B-B14F-4D97-AF65-F5344CB8AC3E}">
        <p14:creationId xmlns:p14="http://schemas.microsoft.com/office/powerpoint/2010/main" val="131022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a:xfrm>
            <a:off x="838200" y="6356350"/>
            <a:ext cx="1752600" cy="365125"/>
          </a:xfrm>
          <a:prstGeom prst="rect">
            <a:avLst/>
          </a:prstGeom>
        </p:spPr>
        <p:txBody>
          <a:bodyPr/>
          <a:lstStyle>
            <a:lvl1pPr>
              <a:defRPr/>
            </a:lvl1pPr>
          </a:lstStyle>
          <a:p>
            <a:pPr>
              <a:defRPr/>
            </a:pPr>
            <a:fld id="{9E13DDAB-BD8F-4741-8CFC-49F8E5E93D72}" type="datetimeFigureOut">
              <a:rPr lang="en-US">
                <a:solidFill>
                  <a:srgbClr val="000000"/>
                </a:solidFill>
                <a:latin typeface="Arial" charset="0"/>
                <a:ea typeface="+mn-ea"/>
                <a:cs typeface="+mn-cs"/>
              </a:rPr>
              <a:pPr>
                <a:defRPr/>
              </a:pPr>
              <a:t>9/3/2012</a:t>
            </a:fld>
            <a:endParaRPr lang="en-US" dirty="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xfrm>
            <a:off x="6553200" y="6356350"/>
            <a:ext cx="1752600" cy="365125"/>
          </a:xfrm>
          <a:prstGeom prst="rect">
            <a:avLst/>
          </a:prstGeom>
        </p:spPr>
        <p:txBody>
          <a:bodyPr/>
          <a:lstStyle>
            <a:lvl1pPr>
              <a:defRPr/>
            </a:lvl1pPr>
          </a:lstStyle>
          <a:p>
            <a:pPr>
              <a:defRPr/>
            </a:pPr>
            <a:fld id="{A3B1EE9C-C861-4E50-8CFB-211F22AB70E2}"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80367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fontAlgn="base">
              <a:spcBef>
                <a:spcPct val="0"/>
              </a:spcBef>
              <a:spcAft>
                <a:spcPct val="0"/>
              </a:spcAft>
              <a:defRPr/>
            </a:pPr>
            <a:fld id="{1F96A4D6-4697-44D5-A23A-55D90E057C3F}" type="datetimeFigureOut">
              <a:rPr lang="en-US" smtClean="0">
                <a:solidFill>
                  <a:srgbClr val="000000">
                    <a:tint val="75000"/>
                  </a:srgbClr>
                </a:solidFill>
                <a:latin typeface="Arial" charset="0"/>
                <a:cs typeface="Arial" charset="0"/>
              </a:rPr>
              <a:pPr fontAlgn="base">
                <a:spcBef>
                  <a:spcPct val="0"/>
                </a:spcBef>
                <a:spcAft>
                  <a:spcPct val="0"/>
                </a:spcAft>
                <a:defRPr/>
              </a:pPr>
              <a:t>9/3/2012</a:t>
            </a:fld>
            <a:endParaRPr lang="en-US">
              <a:solidFill>
                <a:srgbClr val="000000">
                  <a:tint val="75000"/>
                </a:srgbClr>
              </a:solidFill>
              <a:latin typeface="Arial" charset="0"/>
              <a:cs typeface="Arial" charset="0"/>
            </a:endParaRPr>
          </a:p>
        </p:txBody>
      </p:sp>
      <p:sp>
        <p:nvSpPr>
          <p:cNvPr id="20" name="Footer Placeholder 19"/>
          <p:cNvSpPr>
            <a:spLocks noGrp="1"/>
          </p:cNvSpPr>
          <p:nvPr>
            <p:ph type="ftr" sz="quarter" idx="11"/>
          </p:nvPr>
        </p:nvSpPr>
        <p:spPr/>
        <p:txBody>
          <a:bodyPr/>
          <a:lstStyle>
            <a:extLst/>
          </a:lstStyle>
          <a:p>
            <a:pPr fontAlgn="base">
              <a:spcBef>
                <a:spcPct val="0"/>
              </a:spcBef>
              <a:spcAft>
                <a:spcPct val="0"/>
              </a:spcAft>
              <a:defRPr/>
            </a:pPr>
            <a:endParaRPr lang="en-US">
              <a:solidFill>
                <a:srgbClr val="000000">
                  <a:tint val="75000"/>
                </a:srgbClr>
              </a:solidFill>
              <a:latin typeface="Arial" charset="0"/>
              <a:cs typeface="Arial" charset="0"/>
            </a:endParaRPr>
          </a:p>
        </p:txBody>
      </p:sp>
      <p:sp>
        <p:nvSpPr>
          <p:cNvPr id="10" name="Slide Number Placeholder 9"/>
          <p:cNvSpPr>
            <a:spLocks noGrp="1"/>
          </p:cNvSpPr>
          <p:nvPr>
            <p:ph type="sldNum" sz="quarter" idx="12"/>
          </p:nvPr>
        </p:nvSpPr>
        <p:spPr/>
        <p:txBody>
          <a:bodyPr/>
          <a:lstStyle>
            <a:extLst/>
          </a:lstStyle>
          <a:p>
            <a:pPr fontAlgn="base">
              <a:spcBef>
                <a:spcPct val="0"/>
              </a:spcBef>
              <a:spcAft>
                <a:spcPct val="0"/>
              </a:spcAft>
              <a:defRPr/>
            </a:pPr>
            <a:fld id="{40100116-2525-47C4-A313-8D8B8C6BE16F}" type="slidenum">
              <a:rPr lang="en-US" smtClean="0">
                <a:solidFill>
                  <a:srgbClr val="000000">
                    <a:tint val="75000"/>
                  </a:srgbClr>
                </a:solidFill>
                <a:latin typeface="Arial" charset="0"/>
                <a:cs typeface="Arial" charset="0"/>
              </a:rPr>
              <a:pPr fontAlgn="base">
                <a:spcBef>
                  <a:spcPct val="0"/>
                </a:spcBef>
                <a:spcAft>
                  <a:spcPct val="0"/>
                </a:spcAft>
                <a:defRPr/>
              </a:pPr>
              <a:t>‹#›</a:t>
            </a:fld>
            <a:endParaRPr lang="en-US">
              <a:solidFill>
                <a:srgbClr val="000000">
                  <a:tint val="75000"/>
                </a:srgbClr>
              </a:solidFill>
              <a:latin typeface="Arial" charset="0"/>
              <a:cs typeface="Arial" charset="0"/>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F3BA08C-FB53-4782-99C5-FE352D7324B0}"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extLst/>
          </a:lstStyle>
          <a:p>
            <a:pPr>
              <a:defRPr/>
            </a:pPr>
            <a:fld id="{ACFC84C3-4DC4-4812-B9EB-79722F7AA4C5}"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fontAlgn="base">
              <a:spcBef>
                <a:spcPct val="0"/>
              </a:spcBef>
              <a:spcAft>
                <a:spcPct val="0"/>
              </a:spcAft>
              <a:defRPr/>
            </a:pPr>
            <a:fld id="{1F96A4D6-4697-44D5-A23A-55D90E057C3F}" type="datetimeFigureOut">
              <a:rPr lang="en-US" smtClean="0">
                <a:solidFill>
                  <a:srgbClr val="000000">
                    <a:tint val="75000"/>
                  </a:srgbClr>
                </a:solidFill>
                <a:latin typeface="Arial" charset="0"/>
                <a:cs typeface="Arial" charset="0"/>
              </a:rPr>
              <a:pPr fontAlgn="base">
                <a:spcBef>
                  <a:spcPct val="0"/>
                </a:spcBef>
                <a:spcAft>
                  <a:spcPct val="0"/>
                </a:spcAft>
                <a:defRPr/>
              </a:pPr>
              <a:t>9/3/2012</a:t>
            </a:fld>
            <a:endParaRPr lang="en-US">
              <a:solidFill>
                <a:srgbClr val="000000">
                  <a:tint val="75000"/>
                </a:srgbClr>
              </a:solidFill>
              <a:latin typeface="Arial" charset="0"/>
              <a:cs typeface="Arial" charset="0"/>
            </a:endParaRPr>
          </a:p>
        </p:txBody>
      </p:sp>
      <p:sp>
        <p:nvSpPr>
          <p:cNvPr id="5" name="Footer Placeholder 4"/>
          <p:cNvSpPr>
            <a:spLocks noGrp="1"/>
          </p:cNvSpPr>
          <p:nvPr>
            <p:ph type="ftr" sz="quarter" idx="11"/>
          </p:nvPr>
        </p:nvSpPr>
        <p:spPr/>
        <p:txBody>
          <a:bodyPr/>
          <a:lstStyle>
            <a:extLst/>
          </a:lstStyle>
          <a:p>
            <a:pPr fontAlgn="base">
              <a:spcBef>
                <a:spcPct val="0"/>
              </a:spcBef>
              <a:spcAft>
                <a:spcPct val="0"/>
              </a:spcAft>
              <a:defRPr/>
            </a:pPr>
            <a:endParaRPr lang="en-US">
              <a:solidFill>
                <a:srgbClr val="000000">
                  <a:tint val="75000"/>
                </a:srgbClr>
              </a:solidFill>
              <a:latin typeface="Arial" charset="0"/>
              <a:cs typeface="Arial" charset="0"/>
            </a:endParaRPr>
          </a:p>
        </p:txBody>
      </p:sp>
      <p:sp>
        <p:nvSpPr>
          <p:cNvPr id="6" name="Slide Number Placeholder 5"/>
          <p:cNvSpPr>
            <a:spLocks noGrp="1"/>
          </p:cNvSpPr>
          <p:nvPr>
            <p:ph type="sldNum" sz="quarter" idx="12"/>
          </p:nvPr>
        </p:nvSpPr>
        <p:spPr/>
        <p:txBody>
          <a:bodyPr/>
          <a:lstStyle>
            <a:extLst/>
          </a:lstStyle>
          <a:p>
            <a:pPr fontAlgn="base">
              <a:spcBef>
                <a:spcPct val="0"/>
              </a:spcBef>
              <a:spcAft>
                <a:spcPct val="0"/>
              </a:spcAft>
              <a:defRPr/>
            </a:pPr>
            <a:fld id="{40100116-2525-47C4-A313-8D8B8C6BE16F}" type="slidenum">
              <a:rPr lang="en-US" smtClean="0">
                <a:solidFill>
                  <a:srgbClr val="000000">
                    <a:tint val="75000"/>
                  </a:srgbClr>
                </a:solidFill>
                <a:latin typeface="Arial" charset="0"/>
                <a:cs typeface="Arial" charset="0"/>
              </a:rPr>
              <a:pPr fontAlgn="base">
                <a:spcBef>
                  <a:spcPct val="0"/>
                </a:spcBef>
                <a:spcAft>
                  <a:spcPct val="0"/>
                </a:spcAft>
                <a:defRPr/>
              </a:pPr>
              <a:t>‹#›</a:t>
            </a:fld>
            <a:endParaRPr lang="en-US">
              <a:solidFill>
                <a:srgbClr val="000000">
                  <a:tint val="75000"/>
                </a:srgbClr>
              </a:solidFill>
              <a:latin typeface="Arial" charset="0"/>
              <a:cs typeface="Arial" charset="0"/>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03450E33-A33B-4E02-B8E0-6CD4D0FBBC48}"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extLst/>
          </a:lstStyle>
          <a:p>
            <a:pPr>
              <a:defRPr/>
            </a:pPr>
            <a:fld id="{ED196D64-0377-466C-BE55-F95580E30462}"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652EEE24-B267-4B85-A7D5-22415BC866A3}"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extLst/>
          </a:lstStyle>
          <a:p>
            <a:pPr>
              <a:defRPr/>
            </a:pPr>
            <a:fld id="{3B051C85-88D5-47CA-B41C-B32722E368F9}"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AB550092-253E-4148-AFA2-6AB9E7125714}"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extLst/>
          </a:lstStyle>
          <a:p>
            <a:pPr>
              <a:defRPr/>
            </a:pPr>
            <a:fld id="{5C2524AC-1C3A-4A8F-9B2F-5C761FED5F5C}"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600200"/>
            <a:ext cx="7772400" cy="4525963"/>
          </a:xfrm>
        </p:spPr>
        <p:txBody>
          <a:bodyPr/>
          <a:lstStyle>
            <a:lvl1pPr marL="342900" indent="-342900">
              <a:buClr>
                <a:srgbClr val="F4D387"/>
              </a:buClr>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3BA08C-FB53-4782-99C5-FE352D7324B0}" type="datetimeFigureOut">
              <a:rPr lang="en-US">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CFC84C3-4DC4-4812-B9EB-79722F7AA4C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044002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C1B979CA-199E-4EDC-AC73-33262EE24109}"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extLst/>
          </a:lstStyle>
          <a:p>
            <a:pPr>
              <a:defRPr/>
            </a:pPr>
            <a:fld id="{5EA9743E-4246-4337-9D66-65E37D9AC128}" type="slidenum">
              <a:rPr lang="en-US" smtClean="0">
                <a:solidFill>
                  <a:srgbClr val="000000">
                    <a:tint val="75000"/>
                  </a:srgbClr>
                </a:solidFill>
              </a:rPr>
              <a:pPr>
                <a:defRPr/>
              </a:pPr>
              <a:t>‹#›</a:t>
            </a:fld>
            <a:endParaRPr lang="en-US">
              <a:solidFill>
                <a:srgbClr val="000000">
                  <a:tint val="75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BE936153-1B2A-43DF-90B9-11A4EB43E4AF}"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extLst/>
          </a:lstStyle>
          <a:p>
            <a:pPr>
              <a:defRPr/>
            </a:pPr>
            <a:fld id="{CC075735-1A92-48CE-8F41-904B162F931D}"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7F57231F-1B50-43C1-9751-29BEDB644157}"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extLst/>
          </a:lstStyle>
          <a:p>
            <a:pPr>
              <a:defRPr/>
            </a:pPr>
            <a:fld id="{D3649C57-8D04-4995-92F3-28CC9BF13C30}" type="slidenum">
              <a:rPr lang="en-US" smtClean="0">
                <a:solidFill>
                  <a:srgbClr val="000000">
                    <a:tint val="75000"/>
                  </a:srgbClr>
                </a:solidFill>
              </a:rPr>
              <a:pPr>
                <a:defRPr/>
              </a:pPr>
              <a:t>‹#›</a:t>
            </a:fld>
            <a:endParaRPr lang="en-US">
              <a:solidFill>
                <a:srgbClr val="000000">
                  <a:tint val="75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19FFFFE-3872-451C-B1EE-51A027AC6F30}"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extLst/>
          </a:lstStyle>
          <a:p>
            <a:pPr>
              <a:defRPr/>
            </a:pPr>
            <a:fld id="{35957A12-12C2-4E52-AC2A-7D576DA97AA5}"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1DF1983-9C60-4281-BC34-D31F8C298993}" type="datetimeFigureOut">
              <a:rPr lang="en-US" smtClean="0">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extLst/>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extLst/>
          </a:lstStyle>
          <a:p>
            <a:pPr>
              <a:defRPr/>
            </a:pPr>
            <a:fld id="{7C77E771-1160-457A-A95A-E8B85543FE49}" type="slidenum">
              <a:rPr lang="en-US" smtClean="0">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450E33-A33B-4E02-B8E0-6CD4D0FBBC48}" type="datetimeFigureOut">
              <a:rPr lang="en-US">
                <a:solidFill>
                  <a:srgbClr val="000000">
                    <a:tint val="75000"/>
                  </a:srgbClr>
                </a:solidFill>
              </a:rPr>
              <a:pPr>
                <a:defRPr/>
              </a:pPr>
              <a:t>9/3/2012</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D196D64-0377-466C-BE55-F95580E3046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68490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200" y="1535113"/>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174875"/>
            <a:ext cx="3811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2EEE24-B267-4B85-A7D5-22415BC866A3}" type="datetimeFigureOut">
              <a:rPr lang="en-US">
                <a:solidFill>
                  <a:srgbClr val="000000">
                    <a:tint val="75000"/>
                  </a:srgbClr>
                </a:solidFill>
              </a:rPr>
              <a:pPr>
                <a:defRPr/>
              </a:pPr>
              <a:t>9/3/2012</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3B051C85-88D5-47CA-B41C-B32722E368F9}"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98543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550092-253E-4148-AFA2-6AB9E7125714}" type="datetimeFigureOut">
              <a:rPr lang="en-US">
                <a:solidFill>
                  <a:srgbClr val="000000">
                    <a:tint val="75000"/>
                  </a:srgbClr>
                </a:solidFill>
              </a:rPr>
              <a:pPr>
                <a:defRPr/>
              </a:pPr>
              <a:t>9/3/2012</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C2524AC-1C3A-4A8F-9B2F-5C761FED5F5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84907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B979CA-199E-4EDC-AC73-33262EE24109}" type="datetimeFigureOut">
              <a:rPr lang="en-US">
                <a:solidFill>
                  <a:srgbClr val="000000">
                    <a:tint val="75000"/>
                  </a:srgbClr>
                </a:solidFill>
              </a:rPr>
              <a:pPr>
                <a:defRPr/>
              </a:pPr>
              <a:t>9/3/2012</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5EA9743E-4246-4337-9D66-65E37D9AC128}"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19105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2819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91000" y="273050"/>
            <a:ext cx="4495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936153-1B2A-43DF-90B9-11A4EB43E4AF}" type="datetimeFigureOut">
              <a:rPr lang="en-US">
                <a:solidFill>
                  <a:srgbClr val="000000">
                    <a:tint val="75000"/>
                  </a:srgbClr>
                </a:solidFill>
              </a:rPr>
              <a:pPr>
                <a:defRPr/>
              </a:pPr>
              <a:t>9/3/2012</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C075735-1A92-48CE-8F41-904B162F931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23521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57231F-1B50-43C1-9751-29BEDB644157}" type="datetimeFigureOut">
              <a:rPr lang="en-US">
                <a:solidFill>
                  <a:srgbClr val="000000">
                    <a:tint val="75000"/>
                  </a:srgbClr>
                </a:solidFill>
              </a:rPr>
              <a:pPr>
                <a:defRPr/>
              </a:pPr>
              <a:t>9/3/2012</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3649C57-8D04-4995-92F3-28CC9BF13C3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6337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FFFFE-3872-451C-B1EE-51A027AC6F30}" type="datetimeFigureOut">
              <a:rPr lang="en-US">
                <a:solidFill>
                  <a:srgbClr val="000000">
                    <a:tint val="75000"/>
                  </a:srgbClr>
                </a:solidFill>
              </a:rPr>
              <a:pPr>
                <a:defRPr/>
              </a:pPr>
              <a:t>9/3/2012</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57A12-12C2-4E52-AC2A-7D576DA97AA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86130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DCF"/>
        </a:solidFill>
        <a:effectLst/>
      </p:bgPr>
    </p:bg>
    <p:spTree>
      <p:nvGrpSpPr>
        <p:cNvPr id="1" name=""/>
        <p:cNvGrpSpPr/>
        <p:nvPr/>
      </p:nvGrpSpPr>
      <p:grpSpPr>
        <a:xfrm>
          <a:off x="0" y="0"/>
          <a:ext cx="0" cy="0"/>
          <a:chOff x="0" y="0"/>
          <a:chExt cx="0" cy="0"/>
        </a:xfrm>
      </p:grpSpPr>
      <p:sp>
        <p:nvSpPr>
          <p:cNvPr id="27" name="Rectangle 26"/>
          <p:cNvSpPr/>
          <p:nvPr/>
        </p:nvSpPr>
        <p:spPr>
          <a:xfrm>
            <a:off x="8831263" y="0"/>
            <a:ext cx="312737"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 name="Rectangle 9"/>
          <p:cNvSpPr/>
          <p:nvPr/>
        </p:nvSpPr>
        <p:spPr>
          <a:xfrm>
            <a:off x="0" y="0"/>
            <a:ext cx="627063"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28" name="Title Placeholder 1"/>
          <p:cNvSpPr>
            <a:spLocks noGrp="1"/>
          </p:cNvSpPr>
          <p:nvPr>
            <p:ph type="title"/>
          </p:nvPr>
        </p:nvSpPr>
        <p:spPr bwMode="auto">
          <a:xfrm>
            <a:off x="1287463" y="274638"/>
            <a:ext cx="7399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838200" y="16002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1752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F96A4D6-4697-44D5-A23A-55D90E057C3F}" type="datetimeFigureOut">
              <a:rPr lang="en-US">
                <a:solidFill>
                  <a:srgbClr val="000000">
                    <a:tint val="75000"/>
                  </a:srgbClr>
                </a:solidFill>
                <a:latin typeface="Arial" charset="0"/>
                <a:cs typeface="Arial" charset="0"/>
              </a:rPr>
              <a:pPr fontAlgn="base">
                <a:spcBef>
                  <a:spcPct val="0"/>
                </a:spcBef>
                <a:spcAft>
                  <a:spcPct val="0"/>
                </a:spcAft>
                <a:defRPr/>
              </a:pPr>
              <a:t>9/3/2012</a:t>
            </a:fld>
            <a:endParaRPr lang="en-US">
              <a:solidFill>
                <a:srgbClr val="000000">
                  <a:tint val="75000"/>
                </a:srgb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tint val="75000"/>
                </a:srgbClr>
              </a:solidFill>
              <a:latin typeface="Arial" charset="0"/>
              <a:cs typeface="Arial" charset="0"/>
            </a:endParaRPr>
          </a:p>
        </p:txBody>
      </p:sp>
      <p:sp>
        <p:nvSpPr>
          <p:cNvPr id="6" name="Slide Number Placeholder 5"/>
          <p:cNvSpPr>
            <a:spLocks noGrp="1"/>
          </p:cNvSpPr>
          <p:nvPr>
            <p:ph type="sldNum" sz="quarter" idx="4"/>
          </p:nvPr>
        </p:nvSpPr>
        <p:spPr>
          <a:xfrm>
            <a:off x="6553200" y="6356350"/>
            <a:ext cx="1752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0100116-2525-47C4-A313-8D8B8C6BE16F}" type="slidenum">
              <a:rPr lang="en-US">
                <a:solidFill>
                  <a:srgbClr val="000000">
                    <a:tint val="75000"/>
                  </a:srgbClr>
                </a:solidFill>
                <a:latin typeface="Arial" charset="0"/>
                <a:cs typeface="Arial" charset="0"/>
              </a:rPr>
              <a:pPr fontAlgn="base">
                <a:spcBef>
                  <a:spcPct val="0"/>
                </a:spcBef>
                <a:spcAft>
                  <a:spcPct val="0"/>
                </a:spcAft>
                <a:defRPr/>
              </a:pPr>
              <a:t>‹#›</a:t>
            </a:fld>
            <a:endParaRPr lang="en-US">
              <a:solidFill>
                <a:srgbClr val="000000">
                  <a:tint val="75000"/>
                </a:srgbClr>
              </a:solidFill>
              <a:latin typeface="Arial" charset="0"/>
              <a:cs typeface="Arial" charset="0"/>
            </a:endParaRPr>
          </a:p>
        </p:txBody>
      </p:sp>
      <p:sp>
        <p:nvSpPr>
          <p:cNvPr id="14" name="Oval 13"/>
          <p:cNvSpPr/>
          <p:nvPr/>
        </p:nvSpPr>
        <p:spPr>
          <a:xfrm>
            <a:off x="152400" y="304800"/>
            <a:ext cx="1135063" cy="1135063"/>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 name="Oval 19"/>
          <p:cNvSpPr/>
          <p:nvPr/>
        </p:nvSpPr>
        <p:spPr>
          <a:xfrm>
            <a:off x="304800" y="447675"/>
            <a:ext cx="847725" cy="847725"/>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1035" name="Picture 2" descr="white st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9763"/>
            <a:ext cx="5270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 name="Oval 22"/>
          <p:cNvSpPr/>
          <p:nvPr/>
        </p:nvSpPr>
        <p:spPr>
          <a:xfrm>
            <a:off x="8424863" y="6124575"/>
            <a:ext cx="566737" cy="566738"/>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501063" y="6196013"/>
            <a:ext cx="423862" cy="423862"/>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5" name="Rectangle 14"/>
          <p:cNvSpPr/>
          <p:nvPr/>
        </p:nvSpPr>
        <p:spPr>
          <a:xfrm>
            <a:off x="8831263" y="0"/>
            <a:ext cx="312737"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6" name="Rectangle 15"/>
          <p:cNvSpPr/>
          <p:nvPr/>
        </p:nvSpPr>
        <p:spPr>
          <a:xfrm>
            <a:off x="0" y="0"/>
            <a:ext cx="627063"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7" name="Oval 16"/>
          <p:cNvSpPr/>
          <p:nvPr/>
        </p:nvSpPr>
        <p:spPr>
          <a:xfrm>
            <a:off x="152400" y="304800"/>
            <a:ext cx="1135063" cy="1135063"/>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Oval 18"/>
          <p:cNvSpPr/>
          <p:nvPr/>
        </p:nvSpPr>
        <p:spPr>
          <a:xfrm>
            <a:off x="304800" y="447675"/>
            <a:ext cx="847725" cy="847725"/>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1042" name="Picture 2" descr="white st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9763"/>
            <a:ext cx="5270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Oval 21"/>
          <p:cNvSpPr/>
          <p:nvPr/>
        </p:nvSpPr>
        <p:spPr>
          <a:xfrm>
            <a:off x="8424863" y="6124575"/>
            <a:ext cx="566737" cy="566738"/>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501063" y="6196013"/>
            <a:ext cx="423862" cy="423862"/>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Rectangle 25"/>
          <p:cNvSpPr/>
          <p:nvPr/>
        </p:nvSpPr>
        <p:spPr>
          <a:xfrm>
            <a:off x="8831263" y="0"/>
            <a:ext cx="312737"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Rectangle 27"/>
          <p:cNvSpPr/>
          <p:nvPr/>
        </p:nvSpPr>
        <p:spPr>
          <a:xfrm>
            <a:off x="0" y="0"/>
            <a:ext cx="627063"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9" name="Oval 28"/>
          <p:cNvSpPr/>
          <p:nvPr/>
        </p:nvSpPr>
        <p:spPr>
          <a:xfrm>
            <a:off x="152400" y="304800"/>
            <a:ext cx="1135063" cy="1135063"/>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0" name="Oval 29"/>
          <p:cNvSpPr/>
          <p:nvPr/>
        </p:nvSpPr>
        <p:spPr>
          <a:xfrm>
            <a:off x="304800" y="447675"/>
            <a:ext cx="847725" cy="847725"/>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1049" name="Picture 2" descr="white st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9763"/>
            <a:ext cx="5270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2" name="Oval 31"/>
          <p:cNvSpPr/>
          <p:nvPr/>
        </p:nvSpPr>
        <p:spPr>
          <a:xfrm>
            <a:off x="8424863" y="6124575"/>
            <a:ext cx="566737" cy="566738"/>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3" name="Oval 32"/>
          <p:cNvSpPr/>
          <p:nvPr/>
        </p:nvSpPr>
        <p:spPr>
          <a:xfrm>
            <a:off x="8501063" y="6196013"/>
            <a:ext cx="423862" cy="423862"/>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30088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rgbClr val="3A54A5"/>
          </a:solidFill>
          <a:latin typeface="Cambria" pitchFamily="18" charset="0"/>
          <a:ea typeface="+mj-ea"/>
          <a:cs typeface="+mj-cs"/>
        </a:defRPr>
      </a:lvl1pPr>
      <a:lvl2pPr algn="l" rtl="0" eaLnBrk="0" fontAlgn="base" hangingPunct="0">
        <a:spcBef>
          <a:spcPct val="0"/>
        </a:spcBef>
        <a:spcAft>
          <a:spcPct val="0"/>
        </a:spcAft>
        <a:defRPr sz="4400">
          <a:solidFill>
            <a:srgbClr val="3A54A5"/>
          </a:solidFill>
          <a:latin typeface="Cambria" pitchFamily="18" charset="0"/>
        </a:defRPr>
      </a:lvl2pPr>
      <a:lvl3pPr algn="l" rtl="0" eaLnBrk="0" fontAlgn="base" hangingPunct="0">
        <a:spcBef>
          <a:spcPct val="0"/>
        </a:spcBef>
        <a:spcAft>
          <a:spcPct val="0"/>
        </a:spcAft>
        <a:defRPr sz="4400">
          <a:solidFill>
            <a:srgbClr val="3A54A5"/>
          </a:solidFill>
          <a:latin typeface="Cambria" pitchFamily="18" charset="0"/>
        </a:defRPr>
      </a:lvl3pPr>
      <a:lvl4pPr algn="l" rtl="0" eaLnBrk="0" fontAlgn="base" hangingPunct="0">
        <a:spcBef>
          <a:spcPct val="0"/>
        </a:spcBef>
        <a:spcAft>
          <a:spcPct val="0"/>
        </a:spcAft>
        <a:defRPr sz="4400">
          <a:solidFill>
            <a:srgbClr val="3A54A5"/>
          </a:solidFill>
          <a:latin typeface="Cambria" pitchFamily="18" charset="0"/>
        </a:defRPr>
      </a:lvl4pPr>
      <a:lvl5pPr algn="l" rtl="0" eaLnBrk="0" fontAlgn="base" hangingPunct="0">
        <a:spcBef>
          <a:spcPct val="0"/>
        </a:spcBef>
        <a:spcAft>
          <a:spcPct val="0"/>
        </a:spcAft>
        <a:defRPr sz="4400">
          <a:solidFill>
            <a:srgbClr val="3A54A5"/>
          </a:solidFill>
          <a:latin typeface="Cambria" pitchFamily="18" charset="0"/>
        </a:defRPr>
      </a:lvl5pPr>
      <a:lvl6pPr marL="457200" algn="l" rtl="0" fontAlgn="base">
        <a:spcBef>
          <a:spcPct val="0"/>
        </a:spcBef>
        <a:spcAft>
          <a:spcPct val="0"/>
        </a:spcAft>
        <a:defRPr sz="4400">
          <a:solidFill>
            <a:srgbClr val="3A54A5"/>
          </a:solidFill>
          <a:latin typeface="Cambria" pitchFamily="18" charset="0"/>
        </a:defRPr>
      </a:lvl6pPr>
      <a:lvl7pPr marL="914400" algn="l" rtl="0" fontAlgn="base">
        <a:spcBef>
          <a:spcPct val="0"/>
        </a:spcBef>
        <a:spcAft>
          <a:spcPct val="0"/>
        </a:spcAft>
        <a:defRPr sz="4400">
          <a:solidFill>
            <a:srgbClr val="3A54A5"/>
          </a:solidFill>
          <a:latin typeface="Cambria" pitchFamily="18" charset="0"/>
        </a:defRPr>
      </a:lvl7pPr>
      <a:lvl8pPr marL="1371600" algn="l" rtl="0" fontAlgn="base">
        <a:spcBef>
          <a:spcPct val="0"/>
        </a:spcBef>
        <a:spcAft>
          <a:spcPct val="0"/>
        </a:spcAft>
        <a:defRPr sz="4400">
          <a:solidFill>
            <a:srgbClr val="3A54A5"/>
          </a:solidFill>
          <a:latin typeface="Cambria" pitchFamily="18" charset="0"/>
        </a:defRPr>
      </a:lvl8pPr>
      <a:lvl9pPr marL="1828800" algn="l" rtl="0" fontAlgn="base">
        <a:spcBef>
          <a:spcPct val="0"/>
        </a:spcBef>
        <a:spcAft>
          <a:spcPct val="0"/>
        </a:spcAft>
        <a:defRPr sz="4400">
          <a:solidFill>
            <a:srgbClr val="3A54A5"/>
          </a:solidFill>
          <a:latin typeface="Cambria" pitchFamily="18" charset="0"/>
        </a:defRPr>
      </a:lvl9pPr>
    </p:titleStyle>
    <p:bodyStyle>
      <a:lvl1pPr marL="342900" indent="-342900" algn="l" rtl="0" eaLnBrk="0" fontAlgn="base" hangingPunct="0">
        <a:spcBef>
          <a:spcPct val="20000"/>
        </a:spcBef>
        <a:spcAft>
          <a:spcPct val="0"/>
        </a:spcAft>
        <a:buClr>
          <a:srgbClr val="F4D387"/>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4D387"/>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fld id="{1F96A4D6-4697-44D5-A23A-55D90E057C3F}" type="datetimeFigureOut">
              <a:rPr lang="en-US" smtClean="0">
                <a:solidFill>
                  <a:srgbClr val="000000">
                    <a:tint val="75000"/>
                  </a:srgbClr>
                </a:solidFill>
                <a:latin typeface="Arial" charset="0"/>
                <a:cs typeface="Arial" charset="0"/>
              </a:rPr>
              <a:pPr fontAlgn="base">
                <a:spcBef>
                  <a:spcPct val="0"/>
                </a:spcBef>
                <a:spcAft>
                  <a:spcPct val="0"/>
                </a:spcAft>
                <a:defRPr/>
              </a:pPr>
              <a:t>9/3/2012</a:t>
            </a:fld>
            <a:endParaRPr lang="en-US">
              <a:solidFill>
                <a:srgbClr val="000000">
                  <a:tint val="75000"/>
                </a:srgbClr>
              </a:solidFill>
              <a:latin typeface="Arial" charset="0"/>
              <a:cs typeface="Arial" charset="0"/>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endParaRPr lang="en-US">
              <a:solidFill>
                <a:srgbClr val="000000">
                  <a:tint val="75000"/>
                </a:srgbClr>
              </a:solidFill>
              <a:latin typeface="Arial" charset="0"/>
              <a:cs typeface="Arial" charset="0"/>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fontAlgn="base">
              <a:spcBef>
                <a:spcPct val="0"/>
              </a:spcBef>
              <a:spcAft>
                <a:spcPct val="0"/>
              </a:spcAft>
              <a:defRPr/>
            </a:pPr>
            <a:fld id="{40100116-2525-47C4-A313-8D8B8C6BE16F}" type="slidenum">
              <a:rPr lang="en-US" smtClean="0">
                <a:solidFill>
                  <a:srgbClr val="000000">
                    <a:tint val="75000"/>
                  </a:srgbClr>
                </a:solidFill>
                <a:latin typeface="Arial" charset="0"/>
                <a:cs typeface="Arial" charset="0"/>
              </a:rPr>
              <a:pPr fontAlgn="base">
                <a:spcBef>
                  <a:spcPct val="0"/>
                </a:spcBef>
                <a:spcAft>
                  <a:spcPct val="0"/>
                </a:spcAft>
                <a:defRPr/>
              </a:pPr>
              <a:t>‹#›</a:t>
            </a:fld>
            <a:endParaRPr lang="en-US">
              <a:solidFill>
                <a:srgbClr val="000000">
                  <a:tint val="75000"/>
                </a:srgbClr>
              </a:solidFill>
              <a:latin typeface="Arial" charset="0"/>
              <a:cs typeface="Arial" charset="0"/>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7772400" cy="1470025"/>
          </a:xfrm>
        </p:spPr>
        <p:txBody>
          <a:bodyPr/>
          <a:lstStyle/>
          <a:p>
            <a:pPr algn="ctr"/>
            <a:r>
              <a:rPr lang="en-US" dirty="0" smtClean="0"/>
              <a:t>Expanding the Power of FBA</a:t>
            </a:r>
            <a:br>
              <a:rPr lang="en-US" dirty="0" smtClean="0"/>
            </a:br>
            <a:r>
              <a:rPr lang="en-US" dirty="0" smtClean="0"/>
              <a:t> for all Students</a:t>
            </a:r>
            <a:endParaRPr lang="en-US" dirty="0"/>
          </a:p>
        </p:txBody>
      </p:sp>
      <p:sp>
        <p:nvSpPr>
          <p:cNvPr id="3" name="Subtitle 2"/>
          <p:cNvSpPr>
            <a:spLocks noGrp="1"/>
          </p:cNvSpPr>
          <p:nvPr>
            <p:ph type="subTitle" idx="1"/>
          </p:nvPr>
        </p:nvSpPr>
        <p:spPr/>
        <p:txBody>
          <a:bodyPr/>
          <a:lstStyle/>
          <a:p>
            <a:endParaRPr lang="en-US" dirty="0" smtClean="0"/>
          </a:p>
          <a:p>
            <a:r>
              <a:rPr lang="en-US" dirty="0" smtClean="0"/>
              <a:t>Ami Flammini, LCSW</a:t>
            </a:r>
          </a:p>
          <a:p>
            <a:r>
              <a:rPr lang="en-US" dirty="0" smtClean="0"/>
              <a:t>Ami.flammini@pbisillinois.org</a:t>
            </a:r>
            <a:endParaRPr lang="en-US" dirty="0"/>
          </a:p>
        </p:txBody>
      </p:sp>
    </p:spTree>
    <p:extLst>
      <p:ext uri="{BB962C8B-B14F-4D97-AF65-F5344CB8AC3E}">
        <p14:creationId xmlns:p14="http://schemas.microsoft.com/office/powerpoint/2010/main" val="3062619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solidFill>
                  <a:schemeClr val="accent1"/>
                </a:solidFill>
              </a:rPr>
              <a:t>A Context for </a:t>
            </a:r>
            <a:br>
              <a:rPr lang="en-US">
                <a:solidFill>
                  <a:schemeClr val="accent1"/>
                </a:solidFill>
              </a:rPr>
            </a:br>
            <a:r>
              <a:rPr lang="en-US">
                <a:solidFill>
                  <a:schemeClr val="accent1"/>
                </a:solidFill>
              </a:rPr>
              <a:t>Positive Behavior Support</a:t>
            </a:r>
          </a:p>
        </p:txBody>
      </p:sp>
      <p:sp>
        <p:nvSpPr>
          <p:cNvPr id="26627" name="Rectangle 3"/>
          <p:cNvSpPr>
            <a:spLocks noGrp="1" noChangeArrowheads="1"/>
          </p:cNvSpPr>
          <p:nvPr>
            <p:ph idx="1"/>
          </p:nvPr>
        </p:nvSpPr>
        <p:spPr>
          <a:xfrm>
            <a:off x="533400" y="1676400"/>
            <a:ext cx="8229600" cy="4525963"/>
          </a:xfrm>
        </p:spPr>
        <p:txBody>
          <a:bodyPr rtlCol="0">
            <a:normAutofit/>
          </a:bodyPr>
          <a:lstStyle/>
          <a:p>
            <a:pPr eaLnBrk="1" fontAlgn="auto" hangingPunct="1">
              <a:spcAft>
                <a:spcPts val="0"/>
              </a:spcAft>
              <a:buFontTx/>
              <a:buNone/>
              <a:defRPr/>
            </a:pPr>
            <a:endParaRPr lang="en-US" sz="2800" dirty="0" smtClean="0">
              <a:solidFill>
                <a:schemeClr val="accent2"/>
              </a:solidFill>
            </a:endParaRPr>
          </a:p>
          <a:p>
            <a:pPr eaLnBrk="1" fontAlgn="auto" hangingPunct="1">
              <a:spcAft>
                <a:spcPts val="0"/>
              </a:spcAft>
              <a:buFont typeface="Arial" pitchFamily="34" charset="0"/>
              <a:buChar char="•"/>
              <a:defRPr/>
            </a:pPr>
            <a:r>
              <a:rPr lang="en-US" dirty="0" smtClean="0"/>
              <a:t>A</a:t>
            </a:r>
            <a:r>
              <a:rPr lang="en-US" dirty="0" smtClean="0">
                <a:solidFill>
                  <a:schemeClr val="accent2"/>
                </a:solidFill>
              </a:rPr>
              <a:t> </a:t>
            </a:r>
            <a:r>
              <a:rPr lang="en-US" b="1" dirty="0" smtClean="0">
                <a:solidFill>
                  <a:schemeClr val="accent6"/>
                </a:solidFill>
              </a:rPr>
              <a:t>redesign of environments</a:t>
            </a:r>
            <a:r>
              <a:rPr lang="en-US" dirty="0" smtClean="0"/>
              <a:t>, not the redesign of individuals</a:t>
            </a:r>
          </a:p>
          <a:p>
            <a:pPr eaLnBrk="1" fontAlgn="auto" hangingPunct="1">
              <a:spcAft>
                <a:spcPts val="0"/>
              </a:spcAft>
              <a:buFont typeface="Arial" pitchFamily="34" charset="0"/>
              <a:buChar char="•"/>
              <a:defRPr/>
            </a:pPr>
            <a:r>
              <a:rPr lang="en-US" dirty="0" smtClean="0"/>
              <a:t>Plan describes what </a:t>
            </a:r>
            <a:r>
              <a:rPr lang="en-US" b="1" dirty="0" smtClean="0">
                <a:solidFill>
                  <a:schemeClr val="accent6"/>
                </a:solidFill>
              </a:rPr>
              <a:t>we</a:t>
            </a:r>
            <a:r>
              <a:rPr lang="en-US" dirty="0" smtClean="0"/>
              <a:t> will do differently</a:t>
            </a:r>
          </a:p>
          <a:p>
            <a:pPr eaLnBrk="1" fontAlgn="auto" hangingPunct="1">
              <a:spcAft>
                <a:spcPts val="0"/>
              </a:spcAft>
              <a:buFont typeface="Arial" pitchFamily="34" charset="0"/>
              <a:buChar char="•"/>
              <a:defRPr/>
            </a:pPr>
            <a:r>
              <a:rPr lang="en-US" dirty="0" smtClean="0"/>
              <a:t>Plan is based on identification of the </a:t>
            </a:r>
            <a:r>
              <a:rPr lang="en-US" b="1" dirty="0" smtClean="0">
                <a:solidFill>
                  <a:schemeClr val="accent6"/>
                </a:solidFill>
              </a:rPr>
              <a:t>behavioral function </a:t>
            </a:r>
            <a:r>
              <a:rPr lang="en-US" dirty="0" smtClean="0"/>
              <a:t>of problem behaviors and the </a:t>
            </a:r>
            <a:r>
              <a:rPr lang="en-US" b="1" dirty="0" smtClean="0">
                <a:solidFill>
                  <a:schemeClr val="accent6"/>
                </a:solidFill>
              </a:rPr>
              <a:t>lifestyle goals </a:t>
            </a:r>
            <a:r>
              <a:rPr lang="en-US" dirty="0" smtClean="0"/>
              <a:t>of an individual</a:t>
            </a:r>
            <a:endParaRPr lang="en-US" dirty="0" smtClean="0">
              <a:solidFill>
                <a:schemeClr val="accent2"/>
              </a:solidFill>
            </a:endParaRPr>
          </a:p>
          <a:p>
            <a:pPr eaLnBrk="1" fontAlgn="auto" hangingPunct="1">
              <a:spcAft>
                <a:spcPts val="0"/>
              </a:spcAft>
              <a:defRPr/>
            </a:pPr>
            <a:endParaRPr lang="en-US" dirty="0" smtClean="0"/>
          </a:p>
        </p:txBody>
      </p:sp>
    </p:spTree>
    <p:extLst>
      <p:ext uri="{BB962C8B-B14F-4D97-AF65-F5344CB8AC3E}">
        <p14:creationId xmlns:p14="http://schemas.microsoft.com/office/powerpoint/2010/main" val="28661657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381000"/>
            <a:ext cx="7620000" cy="868363"/>
          </a:xfrm>
        </p:spPr>
        <p:txBody>
          <a:bodyPr rtlCol="0">
            <a:normAutofit fontScale="90000"/>
          </a:bodyPr>
          <a:lstStyle/>
          <a:p>
            <a:pPr eaLnBrk="1" fontAlgn="auto" hangingPunct="1">
              <a:spcAft>
                <a:spcPts val="0"/>
              </a:spcAft>
              <a:defRPr/>
            </a:pPr>
            <a:r>
              <a:rPr lang="en-US" dirty="0">
                <a:solidFill>
                  <a:schemeClr val="accent1"/>
                </a:solidFill>
              </a:rPr>
              <a:t>Replacement Behaviors Reflected in Daily Progress Report (DPR)</a:t>
            </a:r>
          </a:p>
        </p:txBody>
      </p:sp>
      <p:sp>
        <p:nvSpPr>
          <p:cNvPr id="60419" name="Rectangle 3"/>
          <p:cNvSpPr>
            <a:spLocks noGrp="1" noChangeArrowheads="1"/>
          </p:cNvSpPr>
          <p:nvPr>
            <p:ph idx="1"/>
          </p:nvPr>
        </p:nvSpPr>
        <p:spPr>
          <a:xfrm>
            <a:off x="609600" y="1676400"/>
            <a:ext cx="8229600" cy="5486400"/>
          </a:xfrm>
        </p:spPr>
        <p:txBody>
          <a:bodyPr/>
          <a:lstStyle/>
          <a:p>
            <a:pPr eaLnBrk="1" hangingPunct="1">
              <a:buFont typeface="Arial" charset="0"/>
              <a:buChar char="•"/>
            </a:pPr>
            <a:r>
              <a:rPr lang="en-US" smtClean="0"/>
              <a:t>Prompting of Replacement Behaviors</a:t>
            </a:r>
          </a:p>
          <a:p>
            <a:pPr eaLnBrk="1" hangingPunct="1">
              <a:buFont typeface="Arial" charset="0"/>
              <a:buChar char="•"/>
            </a:pPr>
            <a:endParaRPr lang="en-US" sz="1400" smtClean="0"/>
          </a:p>
          <a:p>
            <a:pPr eaLnBrk="1" hangingPunct="1">
              <a:buFont typeface="Arial" charset="0"/>
              <a:buChar char="•"/>
            </a:pPr>
            <a:r>
              <a:rPr lang="en-US" smtClean="0"/>
              <a:t>Facilitate transference and generalization of new skills being taught</a:t>
            </a:r>
          </a:p>
          <a:p>
            <a:pPr eaLnBrk="1" hangingPunct="1">
              <a:buFont typeface="Arial" charset="0"/>
              <a:buChar char="•"/>
            </a:pPr>
            <a:endParaRPr lang="en-US" sz="1400" smtClean="0"/>
          </a:p>
          <a:p>
            <a:pPr eaLnBrk="1" hangingPunct="1">
              <a:buFont typeface="Arial" charset="0"/>
              <a:buChar char="•"/>
            </a:pPr>
            <a:r>
              <a:rPr lang="en-US" smtClean="0"/>
              <a:t>To monitor progress</a:t>
            </a:r>
          </a:p>
          <a:p>
            <a:pPr eaLnBrk="1" hangingPunct="1">
              <a:buFont typeface="Arial" charset="0"/>
              <a:buChar char="•"/>
            </a:pPr>
            <a:endParaRPr lang="en-US" sz="1400" smtClean="0"/>
          </a:p>
          <a:p>
            <a:pPr eaLnBrk="1" hangingPunct="1">
              <a:buFont typeface="Arial" charset="0"/>
              <a:buChar char="•"/>
            </a:pPr>
            <a:r>
              <a:rPr lang="en-US" smtClean="0"/>
              <a:t>Reinforcement connected to use of new skills</a:t>
            </a:r>
          </a:p>
          <a:p>
            <a:pPr eaLnBrk="1" hangingPunct="1">
              <a:buFontTx/>
              <a:buNone/>
            </a:pPr>
            <a:endParaRPr lang="en-US" smtClean="0"/>
          </a:p>
          <a:p>
            <a:pPr eaLnBrk="1" hangingPunct="1"/>
            <a:endParaRPr lang="en-US" smtClean="0"/>
          </a:p>
        </p:txBody>
      </p:sp>
    </p:spTree>
    <p:extLst>
      <p:ext uri="{BB962C8B-B14F-4D97-AF65-F5344CB8AC3E}">
        <p14:creationId xmlns:p14="http://schemas.microsoft.com/office/powerpoint/2010/main" val="29650454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43000" y="274638"/>
            <a:ext cx="7696200" cy="1143000"/>
          </a:xfrm>
        </p:spPr>
        <p:txBody>
          <a:bodyPr/>
          <a:lstStyle/>
          <a:p>
            <a:pPr eaLnBrk="1" hangingPunct="1"/>
            <a:r>
              <a:rPr lang="en-US" sz="3800" smtClean="0">
                <a:solidFill>
                  <a:schemeClr val="accent1"/>
                </a:solidFill>
              </a:rPr>
              <a:t>Data Used for Ongoing Progress Monitoring</a:t>
            </a:r>
          </a:p>
        </p:txBody>
      </p:sp>
      <p:sp>
        <p:nvSpPr>
          <p:cNvPr id="61443" name="Rectangle 3"/>
          <p:cNvSpPr>
            <a:spLocks noGrp="1" noChangeArrowheads="1"/>
          </p:cNvSpPr>
          <p:nvPr>
            <p:ph idx="1"/>
          </p:nvPr>
        </p:nvSpPr>
        <p:spPr/>
        <p:txBody>
          <a:bodyPr/>
          <a:lstStyle/>
          <a:p>
            <a:pPr eaLnBrk="1" hangingPunct="1">
              <a:buFont typeface="Arial" charset="0"/>
              <a:buChar char="•"/>
            </a:pPr>
            <a:r>
              <a:rPr lang="en-US" smtClean="0"/>
              <a:t>DPR points </a:t>
            </a:r>
          </a:p>
          <a:p>
            <a:pPr eaLnBrk="1" hangingPunct="1">
              <a:buFont typeface="Arial" charset="0"/>
              <a:buChar char="•"/>
            </a:pPr>
            <a:r>
              <a:rPr lang="en-US" smtClean="0"/>
              <a:t>SWIS (ODRs, suspensions)</a:t>
            </a:r>
          </a:p>
          <a:p>
            <a:pPr eaLnBrk="1" hangingPunct="1">
              <a:buFont typeface="Arial" charset="0"/>
              <a:buChar char="•"/>
            </a:pPr>
            <a:r>
              <a:rPr lang="en-US" smtClean="0"/>
              <a:t>Attendance</a:t>
            </a:r>
          </a:p>
          <a:p>
            <a:pPr eaLnBrk="1" hangingPunct="1">
              <a:buFont typeface="Arial" charset="0"/>
              <a:buChar char="•"/>
            </a:pPr>
            <a:r>
              <a:rPr lang="en-US" smtClean="0"/>
              <a:t>Grades</a:t>
            </a:r>
          </a:p>
          <a:p>
            <a:pPr eaLnBrk="1" hangingPunct="1"/>
            <a:endParaRPr lang="en-US" smtClean="0"/>
          </a:p>
          <a:p>
            <a:pPr eaLnBrk="1" hangingPunct="1">
              <a:buFontTx/>
              <a:buNone/>
            </a:pPr>
            <a:r>
              <a:rPr lang="en-US" b="1" smtClean="0"/>
              <a:t>   Same data used to monitor lower level Secondary interventions</a:t>
            </a:r>
          </a:p>
        </p:txBody>
      </p:sp>
    </p:spTree>
    <p:extLst>
      <p:ext uri="{BB962C8B-B14F-4D97-AF65-F5344CB8AC3E}">
        <p14:creationId xmlns:p14="http://schemas.microsoft.com/office/powerpoint/2010/main" val="21026926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1295400" y="0"/>
            <a:ext cx="7848600" cy="1143000"/>
          </a:xfrm>
        </p:spPr>
        <p:txBody>
          <a:bodyPr rtlCol="0">
            <a:normAutofit fontScale="90000"/>
          </a:bodyPr>
          <a:lstStyle/>
          <a:p>
            <a:pPr eaLnBrk="1" fontAlgn="auto" hangingPunct="1">
              <a:spcAft>
                <a:spcPts val="0"/>
              </a:spcAft>
              <a:defRPr/>
            </a:pPr>
            <a:r>
              <a:rPr lang="en-US" dirty="0">
                <a:solidFill>
                  <a:schemeClr val="accent1"/>
                </a:solidFill>
              </a:rPr>
              <a:t>Sample: Assessing Implementation</a:t>
            </a:r>
          </a:p>
        </p:txBody>
      </p:sp>
      <p:sp>
        <p:nvSpPr>
          <p:cNvPr id="62467" name="Content Placeholder 2"/>
          <p:cNvSpPr>
            <a:spLocks noGrp="1"/>
          </p:cNvSpPr>
          <p:nvPr>
            <p:ph idx="4294967295"/>
          </p:nvPr>
        </p:nvSpPr>
        <p:spPr>
          <a:xfrm>
            <a:off x="1066800" y="1198563"/>
            <a:ext cx="8077200" cy="5583237"/>
          </a:xfrm>
        </p:spPr>
        <p:txBody>
          <a:bodyPr/>
          <a:lstStyle/>
          <a:p>
            <a:pPr marL="365125" indent="-255588" eaLnBrk="1" hangingPunct="1">
              <a:lnSpc>
                <a:spcPct val="80000"/>
              </a:lnSpc>
              <a:buFontTx/>
              <a:buNone/>
            </a:pPr>
            <a:r>
              <a:rPr lang="en-US" sz="1900" b="1" smtClean="0"/>
              <a:t>Behavior Support Plan Weekly Assessment</a:t>
            </a:r>
            <a:endParaRPr lang="en-US" sz="1900" smtClean="0"/>
          </a:p>
          <a:p>
            <a:pPr marL="365125" indent="-255588" eaLnBrk="1" hangingPunct="1">
              <a:lnSpc>
                <a:spcPct val="80000"/>
              </a:lnSpc>
              <a:buFontTx/>
              <a:buNone/>
            </a:pPr>
            <a:r>
              <a:rPr lang="en-US" sz="1900" smtClean="0"/>
              <a:t>Student:_________________________    Week: ______________________</a:t>
            </a:r>
          </a:p>
          <a:p>
            <a:pPr marL="365125" indent="-255588" eaLnBrk="1" hangingPunct="1">
              <a:lnSpc>
                <a:spcPct val="80000"/>
              </a:lnSpc>
              <a:buFontTx/>
              <a:buNone/>
            </a:pPr>
            <a:r>
              <a:rPr lang="en-US" sz="1900" smtClean="0"/>
              <a:t> </a:t>
            </a:r>
          </a:p>
          <a:p>
            <a:pPr marL="365125" indent="-255588" eaLnBrk="1" hangingPunct="1">
              <a:lnSpc>
                <a:spcPct val="80000"/>
              </a:lnSpc>
              <a:buFontTx/>
              <a:buNone/>
            </a:pPr>
            <a:r>
              <a:rPr lang="en-US" sz="2400" b="1" u="sng" smtClean="0"/>
              <a:t>To what level did we implement the plan we proposed</a:t>
            </a:r>
            <a:endParaRPr lang="en-US" sz="1900" smtClean="0"/>
          </a:p>
          <a:p>
            <a:pPr marL="365125" indent="-255588" eaLnBrk="1" hangingPunct="1">
              <a:lnSpc>
                <a:spcPct val="80000"/>
              </a:lnSpc>
              <a:buFontTx/>
              <a:buNone/>
            </a:pPr>
            <a:r>
              <a:rPr lang="en-US" sz="1900" smtClean="0"/>
              <a:t>Low                                             Moderate                                               High</a:t>
            </a:r>
          </a:p>
          <a:p>
            <a:pPr marL="365125" indent="-255588" eaLnBrk="1" hangingPunct="1">
              <a:lnSpc>
                <a:spcPct val="80000"/>
              </a:lnSpc>
              <a:buFontTx/>
              <a:buNone/>
            </a:pPr>
            <a:r>
              <a:rPr lang="en-US" sz="1900" smtClean="0"/>
              <a:t> </a:t>
            </a:r>
          </a:p>
          <a:p>
            <a:pPr marL="365125" indent="-255588" eaLnBrk="1" hangingPunct="1">
              <a:lnSpc>
                <a:spcPct val="80000"/>
              </a:lnSpc>
              <a:buFontTx/>
              <a:buNone/>
            </a:pPr>
            <a:r>
              <a:rPr lang="en-US" sz="1900" smtClean="0"/>
              <a:t> 1                    2                    3                    4                       5                       6</a:t>
            </a:r>
          </a:p>
          <a:p>
            <a:pPr marL="365125" indent="-255588" eaLnBrk="1" hangingPunct="1">
              <a:lnSpc>
                <a:spcPct val="80000"/>
              </a:lnSpc>
              <a:buFontTx/>
              <a:buNone/>
            </a:pPr>
            <a:endParaRPr lang="en-US" sz="1900" smtClean="0"/>
          </a:p>
          <a:p>
            <a:pPr marL="365125" indent="-255588" eaLnBrk="1" hangingPunct="1">
              <a:lnSpc>
                <a:spcPct val="80000"/>
              </a:lnSpc>
              <a:buFontTx/>
              <a:buNone/>
            </a:pPr>
            <a:r>
              <a:rPr lang="en-US" sz="1900" smtClean="0"/>
              <a:t> </a:t>
            </a:r>
          </a:p>
          <a:p>
            <a:pPr marL="365125" indent="-255588" eaLnBrk="1" hangingPunct="1">
              <a:lnSpc>
                <a:spcPct val="80000"/>
              </a:lnSpc>
              <a:buFontTx/>
              <a:buNone/>
            </a:pPr>
            <a:r>
              <a:rPr lang="en-US" sz="2400" b="1" u="sng" smtClean="0"/>
              <a:t>To what degree is the plan having a positive impact on the student</a:t>
            </a:r>
            <a:r>
              <a:rPr lang="en-US" sz="2400" b="1" smtClean="0"/>
              <a:t>?</a:t>
            </a:r>
            <a:endParaRPr lang="en-US" sz="2400" smtClean="0"/>
          </a:p>
          <a:p>
            <a:pPr marL="365125" indent="-255588" eaLnBrk="1" hangingPunct="1">
              <a:lnSpc>
                <a:spcPct val="80000"/>
              </a:lnSpc>
              <a:buFontTx/>
              <a:buNone/>
            </a:pPr>
            <a:r>
              <a:rPr lang="en-US" sz="1900" smtClean="0"/>
              <a:t> </a:t>
            </a:r>
          </a:p>
          <a:p>
            <a:pPr marL="365125" indent="-255588" eaLnBrk="1" hangingPunct="1">
              <a:lnSpc>
                <a:spcPct val="80000"/>
              </a:lnSpc>
              <a:buFontTx/>
              <a:buNone/>
            </a:pPr>
            <a:r>
              <a:rPr lang="en-US" sz="1900" smtClean="0"/>
              <a:t> Low                                              Moderate                                                 High</a:t>
            </a:r>
          </a:p>
          <a:p>
            <a:pPr marL="365125" indent="-255588" eaLnBrk="1" hangingPunct="1">
              <a:lnSpc>
                <a:spcPct val="80000"/>
              </a:lnSpc>
              <a:buFontTx/>
              <a:buNone/>
            </a:pPr>
            <a:endParaRPr lang="en-US" sz="1900" smtClean="0"/>
          </a:p>
          <a:p>
            <a:pPr marL="365125" indent="-255588" eaLnBrk="1" hangingPunct="1">
              <a:lnSpc>
                <a:spcPct val="80000"/>
              </a:lnSpc>
              <a:buFontTx/>
              <a:buNone/>
            </a:pPr>
            <a:r>
              <a:rPr lang="en-US" sz="1900" smtClean="0"/>
              <a:t> 1                        2                   3                     4                    5                       6</a:t>
            </a:r>
          </a:p>
          <a:p>
            <a:pPr marL="365125" indent="-255588" eaLnBrk="1" hangingPunct="1">
              <a:lnSpc>
                <a:spcPct val="80000"/>
              </a:lnSpc>
              <a:buFontTx/>
              <a:buNone/>
            </a:pPr>
            <a:r>
              <a:rPr lang="en-US" sz="1500" smtClean="0"/>
              <a:t> </a:t>
            </a:r>
          </a:p>
          <a:p>
            <a:pPr marL="365125" indent="-255588" eaLnBrk="1" hangingPunct="1">
              <a:lnSpc>
                <a:spcPct val="80000"/>
              </a:lnSpc>
            </a:pPr>
            <a:endParaRPr lang="en-US" sz="1500" smtClean="0"/>
          </a:p>
        </p:txBody>
      </p:sp>
    </p:spTree>
    <p:extLst>
      <p:ext uri="{BB962C8B-B14F-4D97-AF65-F5344CB8AC3E}">
        <p14:creationId xmlns:p14="http://schemas.microsoft.com/office/powerpoint/2010/main" val="37643036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19200" y="228600"/>
            <a:ext cx="7696200" cy="1143000"/>
          </a:xfrm>
        </p:spPr>
        <p:txBody>
          <a:bodyPr rtlCol="0">
            <a:normAutofit fontScale="90000"/>
          </a:bodyPr>
          <a:lstStyle/>
          <a:p>
            <a:pPr eaLnBrk="1" fontAlgn="auto" hangingPunct="1">
              <a:spcAft>
                <a:spcPts val="0"/>
              </a:spcAft>
              <a:defRPr/>
            </a:pPr>
            <a:r>
              <a:rPr lang="en-US" dirty="0"/>
              <a:t>Using Data to Drive </a:t>
            </a:r>
            <a:r>
              <a:rPr lang="en-US" dirty="0" smtClean="0"/>
              <a:t/>
            </a:r>
            <a:br>
              <a:rPr lang="en-US" dirty="0" smtClean="0"/>
            </a:br>
            <a:r>
              <a:rPr lang="en-US" dirty="0" smtClean="0"/>
              <a:t>Decision-Making </a:t>
            </a:r>
            <a:endParaRPr lang="en-US" dirty="0"/>
          </a:p>
        </p:txBody>
      </p:sp>
      <p:sp>
        <p:nvSpPr>
          <p:cNvPr id="70659" name="Rectangle 3"/>
          <p:cNvSpPr>
            <a:spLocks noGrp="1" noChangeArrowheads="1"/>
          </p:cNvSpPr>
          <p:nvPr>
            <p:ph idx="1"/>
          </p:nvPr>
        </p:nvSpPr>
        <p:spPr>
          <a:xfrm>
            <a:off x="609600" y="1752600"/>
            <a:ext cx="8229600" cy="4724400"/>
          </a:xfrm>
        </p:spPr>
        <p:txBody>
          <a:bodyPr rtlCol="0">
            <a:normAutofit/>
          </a:bodyPr>
          <a:lstStyle/>
          <a:p>
            <a:pPr lvl="1" eaLnBrk="1" fontAlgn="auto" hangingPunct="1">
              <a:spcAft>
                <a:spcPts val="0"/>
              </a:spcAft>
              <a:buFontTx/>
              <a:buNone/>
              <a:defRPr/>
            </a:pPr>
            <a:r>
              <a:rPr lang="en-US" b="1" u="sng" dirty="0" smtClean="0"/>
              <a:t>Tools for Complex FBA/BIP</a:t>
            </a:r>
            <a:r>
              <a:rPr lang="en-US" b="1" dirty="0" smtClean="0"/>
              <a:t>:</a:t>
            </a:r>
          </a:p>
          <a:p>
            <a:pPr lvl="1" eaLnBrk="1" fontAlgn="auto" hangingPunct="1">
              <a:spcAft>
                <a:spcPts val="0"/>
              </a:spcAft>
              <a:buClr>
                <a:schemeClr val="tx1"/>
              </a:buClr>
              <a:defRPr/>
            </a:pPr>
            <a:r>
              <a:rPr lang="en-US" dirty="0" smtClean="0"/>
              <a:t>Student Disposition Tool (SD-T)</a:t>
            </a:r>
          </a:p>
          <a:p>
            <a:pPr lvl="1" eaLnBrk="1" fontAlgn="auto" hangingPunct="1">
              <a:spcAft>
                <a:spcPts val="0"/>
              </a:spcAft>
              <a:buClr>
                <a:schemeClr val="tx1"/>
              </a:buClr>
              <a:defRPr/>
            </a:pPr>
            <a:r>
              <a:rPr lang="en-US" dirty="0" smtClean="0"/>
              <a:t>Educational Information Tool (EI-T)</a:t>
            </a:r>
          </a:p>
          <a:p>
            <a:pPr lvl="1" eaLnBrk="1" fontAlgn="auto" hangingPunct="1">
              <a:spcAft>
                <a:spcPts val="0"/>
              </a:spcAft>
              <a:buClr>
                <a:schemeClr val="tx1"/>
              </a:buClr>
              <a:buFont typeface="Wingdings" pitchFamily="2" charset="2"/>
              <a:buNone/>
              <a:defRPr/>
            </a:pPr>
            <a:endParaRPr lang="en-US" dirty="0" smtClean="0"/>
          </a:p>
          <a:p>
            <a:pPr lvl="1" eaLnBrk="1" fontAlgn="auto" hangingPunct="1">
              <a:spcAft>
                <a:spcPts val="0"/>
              </a:spcAft>
              <a:buClr>
                <a:schemeClr val="tx1"/>
              </a:buClr>
              <a:buFont typeface="Wingdings" pitchFamily="2" charset="2"/>
              <a:buNone/>
              <a:defRPr/>
            </a:pPr>
            <a:r>
              <a:rPr lang="en-US" b="1" u="sng" dirty="0" smtClean="0">
                <a:solidFill>
                  <a:schemeClr val="accent6"/>
                </a:solidFill>
              </a:rPr>
              <a:t>Additional</a:t>
            </a:r>
            <a:r>
              <a:rPr lang="en-US" b="1" u="sng" dirty="0" smtClean="0"/>
              <a:t> Tool for Wraparound: </a:t>
            </a:r>
          </a:p>
          <a:p>
            <a:pPr lvl="1" eaLnBrk="1" fontAlgn="auto" hangingPunct="1">
              <a:spcAft>
                <a:spcPts val="0"/>
              </a:spcAft>
              <a:buClr>
                <a:schemeClr val="tx1"/>
              </a:buClr>
              <a:defRPr/>
            </a:pPr>
            <a:r>
              <a:rPr lang="en-US" dirty="0" smtClean="0"/>
              <a:t>Home, School, Community Tool (HSC-T)</a:t>
            </a:r>
            <a:endParaRPr lang="en-US" b="1" u="sng" dirty="0" smtClean="0"/>
          </a:p>
          <a:p>
            <a:pPr eaLnBrk="1" fontAlgn="auto" hangingPunct="1">
              <a:spcAft>
                <a:spcPts val="0"/>
              </a:spcAft>
              <a:defRPr/>
            </a:pPr>
            <a:endParaRPr lang="en-US" sz="2000" dirty="0" smtClean="0"/>
          </a:p>
        </p:txBody>
      </p:sp>
    </p:spTree>
    <p:extLst>
      <p:ext uri="{BB962C8B-B14F-4D97-AF65-F5344CB8AC3E}">
        <p14:creationId xmlns:p14="http://schemas.microsoft.com/office/powerpoint/2010/main" val="16454301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solidFill>
                  <a:schemeClr val="accent1"/>
                </a:solidFill>
              </a:rPr>
              <a:t>Acknowledgements</a:t>
            </a:r>
          </a:p>
        </p:txBody>
      </p:sp>
      <p:sp>
        <p:nvSpPr>
          <p:cNvPr id="5123" name="Rectangle 3"/>
          <p:cNvSpPr>
            <a:spLocks noGrp="1" noChangeArrowheads="1"/>
          </p:cNvSpPr>
          <p:nvPr>
            <p:ph idx="1"/>
          </p:nvPr>
        </p:nvSpPr>
        <p:spPr/>
        <p:txBody>
          <a:bodyPr/>
          <a:lstStyle/>
          <a:p>
            <a:pPr eaLnBrk="1" hangingPunct="1">
              <a:buFont typeface="Arial" charset="0"/>
              <a:buChar char="•"/>
            </a:pPr>
            <a:r>
              <a:rPr lang="en-US" smtClean="0"/>
              <a:t>Terry Scott</a:t>
            </a:r>
          </a:p>
          <a:p>
            <a:pPr lvl="1" eaLnBrk="1" hangingPunct="1"/>
            <a:r>
              <a:rPr lang="en-US" smtClean="0"/>
              <a:t>University of Louisville</a:t>
            </a:r>
          </a:p>
          <a:p>
            <a:pPr eaLnBrk="1" hangingPunct="1">
              <a:buFont typeface="Arial" charset="0"/>
              <a:buChar char="•"/>
            </a:pPr>
            <a:r>
              <a:rPr lang="en-US" smtClean="0"/>
              <a:t>Cindy Anderson</a:t>
            </a:r>
          </a:p>
          <a:p>
            <a:pPr lvl="1" eaLnBrk="1" hangingPunct="1"/>
            <a:r>
              <a:rPr lang="en-US" smtClean="0"/>
              <a:t>University of Oregon</a:t>
            </a:r>
          </a:p>
          <a:p>
            <a:pPr eaLnBrk="1" hangingPunct="1">
              <a:buFont typeface="Arial" charset="0"/>
              <a:buChar char="•"/>
            </a:pPr>
            <a:r>
              <a:rPr lang="en-US" smtClean="0"/>
              <a:t>Rob Horner</a:t>
            </a:r>
          </a:p>
          <a:p>
            <a:pPr lvl="1" eaLnBrk="1" hangingPunct="1"/>
            <a:r>
              <a:rPr lang="en-US" smtClean="0"/>
              <a:t>University of Oregon</a:t>
            </a:r>
          </a:p>
        </p:txBody>
      </p:sp>
    </p:spTree>
    <p:extLst>
      <p:ext uri="{BB962C8B-B14F-4D97-AF65-F5344CB8AC3E}">
        <p14:creationId xmlns:p14="http://schemas.microsoft.com/office/powerpoint/2010/main" val="243628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609600"/>
            <a:ext cx="5503879" cy="830997"/>
          </a:xfrm>
          <a:prstGeom prst="rect">
            <a:avLst/>
          </a:prstGeom>
          <a:noFill/>
        </p:spPr>
        <p:txBody>
          <a:bodyPr wrap="none" rtlCol="0">
            <a:spAutoFit/>
          </a:bodyPr>
          <a:lstStyle/>
          <a:p>
            <a:r>
              <a:rPr lang="en-US" sz="2400" b="1" dirty="0" smtClean="0">
                <a:solidFill>
                  <a:schemeClr val="accent1"/>
                </a:solidFill>
              </a:rPr>
              <a:t>What’s the difference </a:t>
            </a:r>
          </a:p>
          <a:p>
            <a:r>
              <a:rPr lang="en-US" sz="2400" b="1" dirty="0" smtClean="0">
                <a:solidFill>
                  <a:schemeClr val="accent1"/>
                </a:solidFill>
              </a:rPr>
              <a:t>between brief and complex FBA/BIP</a:t>
            </a:r>
            <a:r>
              <a:rPr lang="en-US" b="1" dirty="0" smtClean="0">
                <a:solidFill>
                  <a:schemeClr val="accent1"/>
                </a:solidFill>
              </a:rPr>
              <a:t>?</a:t>
            </a:r>
            <a:endParaRPr lang="en-US" b="1" dirty="0">
              <a:solidFill>
                <a:schemeClr val="accent1"/>
              </a:solidFill>
            </a:endParaRPr>
          </a:p>
        </p:txBody>
      </p:sp>
      <p:pic>
        <p:nvPicPr>
          <p:cNvPr id="2050" name="Picture 2" descr="C:\Users\Ami\AppData\Local\Microsoft\Windows\Temporary Internet Files\Content.IE5\DNN2WEBW\MC9004352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2724150"/>
            <a:ext cx="2032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39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152400"/>
            <a:ext cx="7543800" cy="838200"/>
          </a:xfrm>
        </p:spPr>
        <p:txBody>
          <a:bodyPr/>
          <a:lstStyle/>
          <a:p>
            <a:pPr eaLnBrk="1" hangingPunct="1"/>
            <a:r>
              <a:rPr lang="en-US" smtClean="0">
                <a:solidFill>
                  <a:schemeClr val="accent1"/>
                </a:solidFill>
              </a:rPr>
              <a:t>Brief vs. Complex FBA/BIP </a:t>
            </a:r>
          </a:p>
        </p:txBody>
      </p:sp>
      <p:sp>
        <p:nvSpPr>
          <p:cNvPr id="28675" name="Rectangle 3"/>
          <p:cNvSpPr>
            <a:spLocks noGrp="1" noChangeArrowheads="1"/>
          </p:cNvSpPr>
          <p:nvPr>
            <p:ph sz="half" idx="1"/>
          </p:nvPr>
        </p:nvSpPr>
        <p:spPr>
          <a:xfrm>
            <a:off x="609600" y="1447800"/>
            <a:ext cx="4038600" cy="5267325"/>
          </a:xfrm>
        </p:spPr>
        <p:txBody>
          <a:bodyPr rtlCol="0">
            <a:normAutofit/>
          </a:bodyPr>
          <a:lstStyle/>
          <a:p>
            <a:pPr marL="533400" indent="-533400" algn="ctr" eaLnBrk="1" fontAlgn="auto" hangingPunct="1">
              <a:spcAft>
                <a:spcPts val="0"/>
              </a:spcAft>
              <a:buFontTx/>
              <a:buNone/>
              <a:defRPr/>
            </a:pPr>
            <a:r>
              <a:rPr lang="en-US" u="sng" dirty="0"/>
              <a:t>Brief</a:t>
            </a:r>
          </a:p>
          <a:p>
            <a:pPr marL="533400" indent="-533400" eaLnBrk="1" fontAlgn="auto" hangingPunct="1">
              <a:spcAft>
                <a:spcPts val="0"/>
              </a:spcAft>
              <a:defRPr/>
            </a:pPr>
            <a:r>
              <a:rPr lang="en-US" dirty="0">
                <a:solidFill>
                  <a:schemeClr val="accent6"/>
                </a:solidFill>
              </a:rPr>
              <a:t>Generic</a:t>
            </a:r>
            <a:r>
              <a:rPr lang="en-US" dirty="0"/>
              <a:t> Individual Problem solving Team</a:t>
            </a:r>
          </a:p>
          <a:p>
            <a:pPr marL="533400" indent="-533400" eaLnBrk="1" fontAlgn="auto" hangingPunct="1">
              <a:spcAft>
                <a:spcPts val="0"/>
              </a:spcAft>
              <a:defRPr/>
            </a:pPr>
            <a:endParaRPr lang="en-US" dirty="0"/>
          </a:p>
          <a:p>
            <a:pPr marL="533400" indent="-533400" eaLnBrk="1" fontAlgn="auto" hangingPunct="1">
              <a:spcAft>
                <a:spcPts val="0"/>
              </a:spcAft>
              <a:defRPr/>
            </a:pPr>
            <a:r>
              <a:rPr lang="en-US" dirty="0"/>
              <a:t>Meeting time/day usually already determined</a:t>
            </a:r>
          </a:p>
          <a:p>
            <a:pPr marL="533400" indent="-533400" eaLnBrk="1" fontAlgn="auto" hangingPunct="1">
              <a:spcAft>
                <a:spcPts val="0"/>
              </a:spcAft>
              <a:buFontTx/>
              <a:buNone/>
              <a:defRPr/>
            </a:pPr>
            <a:endParaRPr lang="en-US" dirty="0"/>
          </a:p>
          <a:p>
            <a:pPr marL="533400" indent="-533400" eaLnBrk="1" fontAlgn="auto" hangingPunct="1">
              <a:spcAft>
                <a:spcPts val="0"/>
              </a:spcAft>
              <a:defRPr/>
            </a:pPr>
            <a:r>
              <a:rPr lang="en-US" dirty="0"/>
              <a:t>Plan developed quickly/easily </a:t>
            </a:r>
          </a:p>
          <a:p>
            <a:pPr marL="533400" indent="-533400" eaLnBrk="1" fontAlgn="auto" hangingPunct="1">
              <a:spcAft>
                <a:spcPts val="0"/>
              </a:spcAft>
              <a:defRPr/>
            </a:pPr>
            <a:endParaRPr lang="en-US" dirty="0"/>
          </a:p>
        </p:txBody>
      </p:sp>
      <p:sp>
        <p:nvSpPr>
          <p:cNvPr id="28676" name="Rectangle 4"/>
          <p:cNvSpPr>
            <a:spLocks noGrp="1" noChangeArrowheads="1"/>
          </p:cNvSpPr>
          <p:nvPr>
            <p:ph sz="half" idx="2"/>
          </p:nvPr>
        </p:nvSpPr>
        <p:spPr>
          <a:xfrm>
            <a:off x="4648200" y="1447800"/>
            <a:ext cx="4038600" cy="5172075"/>
          </a:xfrm>
        </p:spPr>
        <p:txBody>
          <a:bodyPr rtlCol="0">
            <a:normAutofit/>
          </a:bodyPr>
          <a:lstStyle/>
          <a:p>
            <a:pPr algn="ctr" eaLnBrk="1" fontAlgn="auto" hangingPunct="1">
              <a:spcAft>
                <a:spcPts val="0"/>
              </a:spcAft>
              <a:buFontTx/>
              <a:buNone/>
              <a:defRPr/>
            </a:pPr>
            <a:r>
              <a:rPr lang="en-US" u="sng" dirty="0"/>
              <a:t>Complex</a:t>
            </a:r>
          </a:p>
          <a:p>
            <a:pPr eaLnBrk="1" fontAlgn="auto" hangingPunct="1">
              <a:spcAft>
                <a:spcPts val="0"/>
              </a:spcAft>
              <a:defRPr/>
            </a:pPr>
            <a:r>
              <a:rPr lang="en-US" dirty="0">
                <a:solidFill>
                  <a:schemeClr val="accent6"/>
                </a:solidFill>
              </a:rPr>
              <a:t>Individualized</a:t>
            </a:r>
            <a:r>
              <a:rPr lang="en-US" dirty="0"/>
              <a:t> Youth FBA/BIP Team</a:t>
            </a:r>
          </a:p>
          <a:p>
            <a:pPr eaLnBrk="1" fontAlgn="auto" hangingPunct="1">
              <a:spcAft>
                <a:spcPts val="0"/>
              </a:spcAft>
              <a:buFontTx/>
              <a:buNone/>
              <a:defRPr/>
            </a:pPr>
            <a:endParaRPr lang="en-US" dirty="0"/>
          </a:p>
          <a:p>
            <a:pPr eaLnBrk="1" fontAlgn="auto" hangingPunct="1">
              <a:spcAft>
                <a:spcPts val="0"/>
              </a:spcAft>
              <a:defRPr/>
            </a:pPr>
            <a:r>
              <a:rPr lang="en-US" dirty="0"/>
              <a:t>Meeting time/day decided by individualized team</a:t>
            </a:r>
          </a:p>
          <a:p>
            <a:pPr eaLnBrk="1" fontAlgn="auto" hangingPunct="1">
              <a:spcAft>
                <a:spcPts val="0"/>
              </a:spcAft>
              <a:defRPr/>
            </a:pPr>
            <a:endParaRPr lang="en-US" dirty="0"/>
          </a:p>
          <a:p>
            <a:pPr eaLnBrk="1" fontAlgn="auto" hangingPunct="1">
              <a:spcAft>
                <a:spcPts val="0"/>
              </a:spcAft>
              <a:defRPr/>
            </a:pPr>
            <a:r>
              <a:rPr lang="en-US" dirty="0"/>
              <a:t>Interventions are highly </a:t>
            </a:r>
            <a:r>
              <a:rPr lang="en-US" dirty="0">
                <a:solidFill>
                  <a:schemeClr val="accent6"/>
                </a:solidFill>
              </a:rPr>
              <a:t>individualized</a:t>
            </a:r>
            <a:r>
              <a:rPr lang="en-US" dirty="0">
                <a:solidFill>
                  <a:srgbClr val="008000"/>
                </a:solidFill>
              </a:rPr>
              <a:t> </a:t>
            </a:r>
          </a:p>
        </p:txBody>
      </p:sp>
    </p:spTree>
    <p:extLst>
      <p:ext uri="{BB962C8B-B14F-4D97-AF65-F5344CB8AC3E}">
        <p14:creationId xmlns:p14="http://schemas.microsoft.com/office/powerpoint/2010/main" val="147497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3000" y="228600"/>
            <a:ext cx="7315200" cy="762000"/>
          </a:xfrm>
        </p:spPr>
        <p:txBody>
          <a:bodyPr/>
          <a:lstStyle/>
          <a:p>
            <a:pPr eaLnBrk="1" hangingPunct="1"/>
            <a:r>
              <a:rPr lang="en-US" smtClean="0">
                <a:solidFill>
                  <a:schemeClr val="accent1"/>
                </a:solidFill>
              </a:rPr>
              <a:t>Brief vs. Complex FBA/BIP</a:t>
            </a:r>
          </a:p>
        </p:txBody>
      </p:sp>
      <p:sp>
        <p:nvSpPr>
          <p:cNvPr id="44035" name="Rectangle 3"/>
          <p:cNvSpPr>
            <a:spLocks noGrp="1" noChangeArrowheads="1"/>
          </p:cNvSpPr>
          <p:nvPr>
            <p:ph sz="half" idx="1"/>
          </p:nvPr>
        </p:nvSpPr>
        <p:spPr>
          <a:xfrm>
            <a:off x="838200" y="1524000"/>
            <a:ext cx="4038600" cy="5135563"/>
          </a:xfrm>
        </p:spPr>
        <p:txBody>
          <a:bodyPr/>
          <a:lstStyle/>
          <a:p>
            <a:pPr algn="ctr" eaLnBrk="1" hangingPunct="1">
              <a:buFontTx/>
              <a:buNone/>
            </a:pPr>
            <a:r>
              <a:rPr lang="en-US" u="sng" smtClean="0"/>
              <a:t>Brief</a:t>
            </a:r>
          </a:p>
          <a:p>
            <a:pPr eaLnBrk="1" hangingPunct="1"/>
            <a:r>
              <a:rPr lang="en-US" smtClean="0"/>
              <a:t>Every school has this type of meeting</a:t>
            </a:r>
          </a:p>
          <a:p>
            <a:pPr eaLnBrk="1" hangingPunct="1">
              <a:buFontTx/>
              <a:buNone/>
            </a:pPr>
            <a:endParaRPr lang="en-US" smtClean="0"/>
          </a:p>
          <a:p>
            <a:pPr eaLnBrk="1" hangingPunct="1">
              <a:buFont typeface="Symbol" pitchFamily="18" charset="2"/>
              <a:buChar char=""/>
            </a:pPr>
            <a:r>
              <a:rPr lang="en-US" smtClean="0"/>
              <a:t>Behavior intervention plans address only one behavior, typically only in one setting.</a:t>
            </a:r>
          </a:p>
          <a:p>
            <a:pPr eaLnBrk="1" hangingPunct="1">
              <a:buFontTx/>
              <a:buNone/>
            </a:pPr>
            <a:endParaRPr lang="en-US" smtClean="0"/>
          </a:p>
          <a:p>
            <a:pPr eaLnBrk="1" hangingPunct="1"/>
            <a:endParaRPr lang="en-US" sz="2400" smtClean="0"/>
          </a:p>
          <a:p>
            <a:pPr eaLnBrk="1" hangingPunct="1"/>
            <a:endParaRPr lang="en-US" smtClean="0"/>
          </a:p>
        </p:txBody>
      </p:sp>
      <p:sp>
        <p:nvSpPr>
          <p:cNvPr id="44036" name="Rectangle 4"/>
          <p:cNvSpPr>
            <a:spLocks noGrp="1" noChangeArrowheads="1"/>
          </p:cNvSpPr>
          <p:nvPr>
            <p:ph sz="half" idx="2"/>
          </p:nvPr>
        </p:nvSpPr>
        <p:spPr>
          <a:xfrm>
            <a:off x="4800600" y="1524000"/>
            <a:ext cx="4038600" cy="5211763"/>
          </a:xfrm>
        </p:spPr>
        <p:txBody>
          <a:bodyPr/>
          <a:lstStyle/>
          <a:p>
            <a:pPr algn="ctr" eaLnBrk="1" hangingPunct="1">
              <a:buFontTx/>
              <a:buNone/>
            </a:pPr>
            <a:r>
              <a:rPr lang="en-US" u="sng" smtClean="0"/>
              <a:t>Complex</a:t>
            </a:r>
          </a:p>
          <a:p>
            <a:pPr eaLnBrk="1" hangingPunct="1"/>
            <a:r>
              <a:rPr lang="en-US" smtClean="0"/>
              <a:t>May be a new type of meeting for schools. </a:t>
            </a:r>
          </a:p>
          <a:p>
            <a:pPr eaLnBrk="1" hangingPunct="1"/>
            <a:endParaRPr lang="en-US" smtClean="0"/>
          </a:p>
          <a:p>
            <a:pPr eaLnBrk="1" hangingPunct="1"/>
            <a:r>
              <a:rPr lang="en-US" smtClean="0"/>
              <a:t>Interventions/</a:t>
            </a:r>
            <a:r>
              <a:rPr lang="en-US" sz="2400" smtClean="0"/>
              <a:t>strategies </a:t>
            </a:r>
            <a:r>
              <a:rPr lang="en-US" smtClean="0"/>
              <a:t>address multiple settings and/or behaviors </a:t>
            </a:r>
          </a:p>
          <a:p>
            <a:pPr eaLnBrk="1" hangingPunct="1"/>
            <a:endParaRPr lang="en-US" smtClean="0"/>
          </a:p>
        </p:txBody>
      </p:sp>
    </p:spTree>
    <p:extLst>
      <p:ext uri="{BB962C8B-B14F-4D97-AF65-F5344CB8AC3E}">
        <p14:creationId xmlns:p14="http://schemas.microsoft.com/office/powerpoint/2010/main" val="3841948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19200" y="152400"/>
            <a:ext cx="8229600" cy="990600"/>
          </a:xfrm>
        </p:spPr>
        <p:txBody>
          <a:bodyPr/>
          <a:lstStyle/>
          <a:p>
            <a:pPr eaLnBrk="1" hangingPunct="1"/>
            <a:r>
              <a:rPr lang="en-US" smtClean="0">
                <a:solidFill>
                  <a:schemeClr val="accent1"/>
                </a:solidFill>
              </a:rPr>
              <a:t>Brief vs. Complex FBA/BIP</a:t>
            </a:r>
          </a:p>
        </p:txBody>
      </p:sp>
      <p:sp>
        <p:nvSpPr>
          <p:cNvPr id="30723" name="Rectangle 3"/>
          <p:cNvSpPr>
            <a:spLocks noGrp="1" noChangeArrowheads="1"/>
          </p:cNvSpPr>
          <p:nvPr>
            <p:ph sz="half" idx="1"/>
          </p:nvPr>
        </p:nvSpPr>
        <p:spPr>
          <a:xfrm>
            <a:off x="685800" y="1276350"/>
            <a:ext cx="4038600" cy="5562600"/>
          </a:xfrm>
        </p:spPr>
        <p:txBody>
          <a:bodyPr rtlCol="0">
            <a:normAutofit/>
          </a:bodyPr>
          <a:lstStyle/>
          <a:p>
            <a:pPr algn="ctr" eaLnBrk="1" fontAlgn="auto" hangingPunct="1">
              <a:spcAft>
                <a:spcPts val="0"/>
              </a:spcAft>
              <a:buFontTx/>
              <a:buNone/>
              <a:defRPr/>
            </a:pPr>
            <a:r>
              <a:rPr lang="en-US" u="sng" dirty="0"/>
              <a:t>Brief</a:t>
            </a:r>
          </a:p>
          <a:p>
            <a:pPr eaLnBrk="1" fontAlgn="auto" hangingPunct="1">
              <a:spcAft>
                <a:spcPts val="0"/>
              </a:spcAft>
              <a:defRPr/>
            </a:pPr>
            <a:r>
              <a:rPr lang="en-US" sz="2400" dirty="0"/>
              <a:t>SWIS data, Daily Progress Report (DPR) points, Functional Assessment interviews</a:t>
            </a:r>
          </a:p>
          <a:p>
            <a:pPr eaLnBrk="1" fontAlgn="auto" hangingPunct="1">
              <a:spcAft>
                <a:spcPts val="0"/>
              </a:spcAft>
              <a:defRPr/>
            </a:pPr>
            <a:endParaRPr lang="en-US" sz="1500" dirty="0"/>
          </a:p>
          <a:p>
            <a:pPr eaLnBrk="1" fontAlgn="auto" hangingPunct="1">
              <a:spcAft>
                <a:spcPts val="0"/>
              </a:spcAft>
              <a:defRPr/>
            </a:pPr>
            <a:r>
              <a:rPr lang="en-US" sz="2400" dirty="0"/>
              <a:t>Effectiveness of system monitored by </a:t>
            </a:r>
            <a:r>
              <a:rPr lang="en-US" sz="2400" dirty="0">
                <a:solidFill>
                  <a:schemeClr val="accent6"/>
                </a:solidFill>
              </a:rPr>
              <a:t>Secondary</a:t>
            </a:r>
            <a:r>
              <a:rPr lang="en-US" sz="2400" dirty="0">
                <a:solidFill>
                  <a:srgbClr val="008000"/>
                </a:solidFill>
              </a:rPr>
              <a:t> </a:t>
            </a:r>
            <a:r>
              <a:rPr lang="en-US" sz="2400" dirty="0"/>
              <a:t>Systems Planning Team</a:t>
            </a:r>
          </a:p>
          <a:p>
            <a:pPr eaLnBrk="1" fontAlgn="auto" hangingPunct="1">
              <a:spcAft>
                <a:spcPts val="0"/>
              </a:spcAft>
              <a:defRPr/>
            </a:pPr>
            <a:endParaRPr lang="en-US" sz="1500" dirty="0"/>
          </a:p>
          <a:p>
            <a:pPr eaLnBrk="1" fontAlgn="auto" hangingPunct="1">
              <a:spcAft>
                <a:spcPts val="0"/>
              </a:spcAft>
              <a:defRPr/>
            </a:pPr>
            <a:r>
              <a:rPr lang="en-US" sz="2400" dirty="0"/>
              <a:t>Data reviewed at least every other week</a:t>
            </a:r>
          </a:p>
          <a:p>
            <a:pPr eaLnBrk="1" fontAlgn="auto" hangingPunct="1">
              <a:spcAft>
                <a:spcPts val="0"/>
              </a:spcAft>
              <a:defRPr/>
            </a:pPr>
            <a:endParaRPr lang="en-US" sz="2400" dirty="0"/>
          </a:p>
        </p:txBody>
      </p:sp>
      <p:sp>
        <p:nvSpPr>
          <p:cNvPr id="30724" name="Rectangle 4"/>
          <p:cNvSpPr>
            <a:spLocks noGrp="1" noChangeArrowheads="1"/>
          </p:cNvSpPr>
          <p:nvPr>
            <p:ph sz="half" idx="2"/>
          </p:nvPr>
        </p:nvSpPr>
        <p:spPr>
          <a:xfrm>
            <a:off x="4648200" y="1219200"/>
            <a:ext cx="4191000" cy="5562600"/>
          </a:xfrm>
        </p:spPr>
        <p:txBody>
          <a:bodyPr rtlCol="0">
            <a:normAutofit/>
          </a:bodyPr>
          <a:lstStyle/>
          <a:p>
            <a:pPr algn="ctr" eaLnBrk="1" fontAlgn="auto" hangingPunct="1">
              <a:spcAft>
                <a:spcPts val="0"/>
              </a:spcAft>
              <a:buFontTx/>
              <a:buNone/>
              <a:defRPr/>
            </a:pPr>
            <a:r>
              <a:rPr lang="en-US" u="sng" dirty="0"/>
              <a:t>Complex</a:t>
            </a:r>
          </a:p>
          <a:p>
            <a:pPr eaLnBrk="1" fontAlgn="auto" hangingPunct="1">
              <a:spcAft>
                <a:spcPts val="0"/>
              </a:spcAft>
              <a:defRPr/>
            </a:pPr>
            <a:r>
              <a:rPr lang="en-US" sz="2400" dirty="0"/>
              <a:t>SWIS data, Daily Progress Report (DPR) points, Functional Assessment interviews, </a:t>
            </a:r>
            <a:r>
              <a:rPr lang="en-US" sz="2400" dirty="0">
                <a:solidFill>
                  <a:schemeClr val="accent5"/>
                </a:solidFill>
              </a:rPr>
              <a:t>SIMEO Data, direct observation data, additional tools as needed</a:t>
            </a:r>
          </a:p>
          <a:p>
            <a:pPr eaLnBrk="1" fontAlgn="auto" hangingPunct="1">
              <a:spcAft>
                <a:spcPts val="0"/>
              </a:spcAft>
              <a:defRPr/>
            </a:pPr>
            <a:endParaRPr lang="en-US" sz="1500" dirty="0"/>
          </a:p>
          <a:p>
            <a:pPr eaLnBrk="1" fontAlgn="auto" hangingPunct="1">
              <a:spcAft>
                <a:spcPts val="0"/>
              </a:spcAft>
              <a:defRPr/>
            </a:pPr>
            <a:r>
              <a:rPr lang="en-US" sz="2400" dirty="0"/>
              <a:t>Effectiveness of system monitored by </a:t>
            </a:r>
            <a:r>
              <a:rPr lang="en-US" sz="2400" dirty="0">
                <a:solidFill>
                  <a:schemeClr val="accent6"/>
                </a:solidFill>
              </a:rPr>
              <a:t>Tertiary</a:t>
            </a:r>
            <a:r>
              <a:rPr lang="en-US" sz="2400" dirty="0">
                <a:solidFill>
                  <a:srgbClr val="FF0000"/>
                </a:solidFill>
              </a:rPr>
              <a:t> </a:t>
            </a:r>
            <a:r>
              <a:rPr lang="en-US" sz="2400" dirty="0"/>
              <a:t>Systems Planning Team</a:t>
            </a:r>
          </a:p>
          <a:p>
            <a:pPr eaLnBrk="1" fontAlgn="auto" hangingPunct="1">
              <a:spcAft>
                <a:spcPts val="0"/>
              </a:spcAft>
              <a:buFontTx/>
              <a:buNone/>
              <a:defRPr/>
            </a:pPr>
            <a:endParaRPr lang="en-US" sz="1500" dirty="0"/>
          </a:p>
          <a:p>
            <a:pPr eaLnBrk="1" fontAlgn="auto" hangingPunct="1">
              <a:spcAft>
                <a:spcPts val="0"/>
              </a:spcAft>
              <a:defRPr/>
            </a:pPr>
            <a:r>
              <a:rPr lang="en-US" sz="2400" dirty="0"/>
              <a:t>Data reviewed </a:t>
            </a:r>
            <a:r>
              <a:rPr lang="en-US" sz="2400" dirty="0" smtClean="0"/>
              <a:t>at least </a:t>
            </a:r>
            <a:r>
              <a:rPr lang="en-US" sz="2400" dirty="0"/>
              <a:t>weekly</a:t>
            </a:r>
          </a:p>
        </p:txBody>
      </p:sp>
    </p:spTree>
    <p:extLst>
      <p:ext uri="{BB962C8B-B14F-4D97-AF65-F5344CB8AC3E}">
        <p14:creationId xmlns:p14="http://schemas.microsoft.com/office/powerpoint/2010/main" val="3388077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solidFill>
                  <a:schemeClr val="accent1"/>
                </a:solidFill>
              </a:rPr>
              <a:t>Brief FBA</a:t>
            </a:r>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Tx/>
              <a:buNone/>
              <a:defRPr/>
            </a:pPr>
            <a:r>
              <a:rPr lang="en-US" u="sng" dirty="0" smtClean="0">
                <a:solidFill>
                  <a:schemeClr val="accent6"/>
                </a:solidFill>
              </a:rPr>
              <a:t>Minimum Key Components: </a:t>
            </a:r>
          </a:p>
          <a:p>
            <a:pPr marL="0" indent="0" algn="ctr" eaLnBrk="1" fontAlgn="auto" hangingPunct="1">
              <a:spcAft>
                <a:spcPts val="0"/>
              </a:spcAft>
              <a:buFontTx/>
              <a:buNone/>
              <a:defRPr/>
            </a:pPr>
            <a:r>
              <a:rPr lang="en-US" dirty="0" smtClean="0">
                <a:solidFill>
                  <a:schemeClr val="accent6"/>
                </a:solidFill>
              </a:rPr>
              <a:t>Teacher(s) Interview, Observable Problem Behavior and Summary Statement, </a:t>
            </a:r>
          </a:p>
          <a:p>
            <a:pPr marL="0" indent="0" algn="ctr" eaLnBrk="1" fontAlgn="auto" hangingPunct="1">
              <a:spcAft>
                <a:spcPts val="0"/>
              </a:spcAft>
              <a:buFontTx/>
              <a:buNone/>
              <a:defRPr/>
            </a:pPr>
            <a:r>
              <a:rPr lang="en-US" dirty="0" smtClean="0">
                <a:solidFill>
                  <a:schemeClr val="accent6"/>
                </a:solidFill>
              </a:rPr>
              <a:t>Student Interview, Family Interview </a:t>
            </a:r>
          </a:p>
          <a:p>
            <a:pPr marL="0" indent="0" algn="ctr" eaLnBrk="1" fontAlgn="auto" hangingPunct="1">
              <a:spcAft>
                <a:spcPts val="0"/>
              </a:spcAft>
              <a:buFontTx/>
              <a:buNone/>
              <a:defRPr/>
            </a:pPr>
            <a:endParaRPr lang="en-US" dirty="0" smtClean="0">
              <a:solidFill>
                <a:schemeClr val="accent6"/>
              </a:solidFill>
            </a:endParaRPr>
          </a:p>
          <a:p>
            <a:pPr marL="0" indent="0" algn="ctr" eaLnBrk="1" fontAlgn="auto" hangingPunct="1">
              <a:spcAft>
                <a:spcPts val="0"/>
              </a:spcAft>
              <a:buFontTx/>
              <a:buNone/>
              <a:defRPr/>
            </a:pPr>
            <a:r>
              <a:rPr lang="en-US" dirty="0" smtClean="0">
                <a:solidFill>
                  <a:schemeClr val="accent6"/>
                </a:solidFill>
              </a:rPr>
              <a:t>Continue data gathering until key components are in place.</a:t>
            </a:r>
          </a:p>
          <a:p>
            <a:pPr marL="0" indent="0" algn="ctr" eaLnBrk="1" fontAlgn="auto" hangingPunct="1">
              <a:spcAft>
                <a:spcPts val="0"/>
              </a:spcAft>
              <a:buFontTx/>
              <a:buNone/>
              <a:defRPr/>
            </a:pPr>
            <a:endParaRPr lang="en-US" dirty="0" smtClean="0">
              <a:solidFill>
                <a:srgbClr val="0070C0"/>
              </a:solidFill>
            </a:endParaRPr>
          </a:p>
          <a:p>
            <a:pPr marL="0" indent="0" algn="ctr" eaLnBrk="1" fontAlgn="auto" hangingPunct="1">
              <a:spcAft>
                <a:spcPts val="0"/>
              </a:spcAft>
              <a:buFontTx/>
              <a:buNone/>
              <a:defRPr/>
            </a:pPr>
            <a:endParaRPr lang="en-US" dirty="0">
              <a:solidFill>
                <a:srgbClr val="0070C0"/>
              </a:solidFill>
            </a:endParaRPr>
          </a:p>
          <a:p>
            <a:pPr marL="0" indent="0" algn="ctr" eaLnBrk="1" fontAlgn="auto" hangingPunct="1">
              <a:spcAft>
                <a:spcPts val="0"/>
              </a:spcAft>
              <a:buFontTx/>
              <a:buNone/>
              <a:defRPr/>
            </a:pPr>
            <a:endParaRPr lang="en-US" dirty="0">
              <a:solidFill>
                <a:srgbClr val="0070C0"/>
              </a:solidFill>
            </a:endParaRPr>
          </a:p>
        </p:txBody>
      </p:sp>
    </p:spTree>
    <p:extLst>
      <p:ext uri="{BB962C8B-B14F-4D97-AF65-F5344CB8AC3E}">
        <p14:creationId xmlns:p14="http://schemas.microsoft.com/office/powerpoint/2010/main" val="3471347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0" y="228600"/>
            <a:ext cx="7620000" cy="1295400"/>
          </a:xfrm>
        </p:spPr>
        <p:txBody>
          <a:bodyPr/>
          <a:lstStyle/>
          <a:p>
            <a:pPr eaLnBrk="1" hangingPunct="1"/>
            <a:r>
              <a:rPr lang="en-US" smtClean="0">
                <a:solidFill>
                  <a:schemeClr val="accent1"/>
                </a:solidFill>
              </a:rPr>
              <a:t>Additional Data Tools Used for </a:t>
            </a:r>
            <a:br>
              <a:rPr lang="en-US" smtClean="0">
                <a:solidFill>
                  <a:schemeClr val="accent1"/>
                </a:solidFill>
              </a:rPr>
            </a:br>
            <a:r>
              <a:rPr lang="en-US" smtClean="0">
                <a:solidFill>
                  <a:schemeClr val="accent1"/>
                </a:solidFill>
              </a:rPr>
              <a:t>Complex FBA/BIP</a:t>
            </a:r>
          </a:p>
        </p:txBody>
      </p:sp>
      <p:sp>
        <p:nvSpPr>
          <p:cNvPr id="50179" name="Rectangle 3"/>
          <p:cNvSpPr>
            <a:spLocks noGrp="1" noChangeArrowheads="1"/>
          </p:cNvSpPr>
          <p:nvPr>
            <p:ph idx="1"/>
          </p:nvPr>
        </p:nvSpPr>
        <p:spPr>
          <a:xfrm>
            <a:off x="762000" y="1524000"/>
            <a:ext cx="8077200" cy="5105400"/>
          </a:xfrm>
        </p:spPr>
        <p:txBody>
          <a:bodyPr/>
          <a:lstStyle/>
          <a:p>
            <a:pPr eaLnBrk="1" hangingPunct="1">
              <a:buFont typeface="Arial" pitchFamily="34" charset="0"/>
              <a:buChar char="•"/>
            </a:pPr>
            <a:r>
              <a:rPr lang="en-US" smtClean="0"/>
              <a:t>SIMEO</a:t>
            </a:r>
          </a:p>
          <a:p>
            <a:pPr lvl="1" eaLnBrk="1" hangingPunct="1"/>
            <a:r>
              <a:rPr lang="en-US" smtClean="0"/>
              <a:t>Educational Information Tool</a:t>
            </a:r>
          </a:p>
          <a:p>
            <a:pPr lvl="1" eaLnBrk="1" hangingPunct="1"/>
            <a:r>
              <a:rPr lang="en-US" smtClean="0"/>
              <a:t>Student Disposition Tool</a:t>
            </a:r>
          </a:p>
          <a:p>
            <a:pPr eaLnBrk="1" hangingPunct="1">
              <a:buFont typeface="Arial" pitchFamily="34" charset="0"/>
              <a:buChar char="•"/>
            </a:pPr>
            <a:r>
              <a:rPr lang="en-US" smtClean="0"/>
              <a:t>Problem-Behavior Questionnaire</a:t>
            </a:r>
          </a:p>
          <a:p>
            <a:pPr eaLnBrk="1" hangingPunct="1">
              <a:buFont typeface="Arial" pitchFamily="34" charset="0"/>
              <a:buChar char="•"/>
            </a:pPr>
            <a:r>
              <a:rPr lang="en-US" smtClean="0"/>
              <a:t>Forced-Choice Reinforcement Menu</a:t>
            </a:r>
          </a:p>
          <a:p>
            <a:pPr eaLnBrk="1" hangingPunct="1">
              <a:buFont typeface="Arial" pitchFamily="34" charset="0"/>
              <a:buChar char="•"/>
            </a:pPr>
            <a:r>
              <a:rPr lang="en-US" smtClean="0"/>
              <a:t>Complex FBA Family-Directed Interview</a:t>
            </a:r>
          </a:p>
          <a:p>
            <a:pPr eaLnBrk="1" hangingPunct="1">
              <a:buFont typeface="Arial" pitchFamily="34" charset="0"/>
              <a:buChar char="•"/>
            </a:pPr>
            <a:r>
              <a:rPr lang="en-US" smtClean="0"/>
              <a:t>Direct observation</a:t>
            </a:r>
          </a:p>
          <a:p>
            <a:pPr eaLnBrk="1" hangingPunct="1">
              <a:buFont typeface="Arial" pitchFamily="34" charset="0"/>
              <a:buChar char="•"/>
            </a:pPr>
            <a:r>
              <a:rPr lang="en-US" smtClean="0"/>
              <a:t>Setting-specific data (Scatter Plot, ABC chart)</a:t>
            </a:r>
          </a:p>
        </p:txBody>
      </p:sp>
    </p:spTree>
    <p:extLst>
      <p:ext uri="{BB962C8B-B14F-4D97-AF65-F5344CB8AC3E}">
        <p14:creationId xmlns:p14="http://schemas.microsoft.com/office/powerpoint/2010/main" val="2498202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19200" y="228600"/>
            <a:ext cx="7391400" cy="1143000"/>
          </a:xfrm>
        </p:spPr>
        <p:txBody>
          <a:bodyPr/>
          <a:lstStyle/>
          <a:p>
            <a:pPr eaLnBrk="1" hangingPunct="1"/>
            <a:r>
              <a:rPr lang="en-US" smtClean="0">
                <a:solidFill>
                  <a:schemeClr val="accent1"/>
                </a:solidFill>
              </a:rPr>
              <a:t>Tier 3 Behavior Intervention Planning</a:t>
            </a:r>
          </a:p>
        </p:txBody>
      </p:sp>
      <p:sp>
        <p:nvSpPr>
          <p:cNvPr id="53251" name="Rectangle 3"/>
          <p:cNvSpPr>
            <a:spLocks noGrp="1" noChangeArrowheads="1"/>
          </p:cNvSpPr>
          <p:nvPr>
            <p:ph idx="1"/>
          </p:nvPr>
        </p:nvSpPr>
        <p:spPr>
          <a:xfrm>
            <a:off x="685800" y="1600200"/>
            <a:ext cx="7772400" cy="4800600"/>
          </a:xfrm>
        </p:spPr>
        <p:txBody>
          <a:bodyPr/>
          <a:lstStyle/>
          <a:p>
            <a:pPr eaLnBrk="1" hangingPunct="1">
              <a:buFont typeface="Arial" pitchFamily="34" charset="0"/>
              <a:buChar char="•"/>
            </a:pPr>
            <a:r>
              <a:rPr lang="en-US" u="sng" smtClean="0"/>
              <a:t>All areas</a:t>
            </a:r>
            <a:r>
              <a:rPr lang="en-US" smtClean="0"/>
              <a:t> must be addressed:</a:t>
            </a:r>
          </a:p>
          <a:p>
            <a:pPr lvl="1" eaLnBrk="1" hangingPunct="1"/>
            <a:r>
              <a:rPr lang="en-US" smtClean="0"/>
              <a:t>Setting Events</a:t>
            </a:r>
          </a:p>
          <a:p>
            <a:pPr lvl="1" eaLnBrk="1" hangingPunct="1"/>
            <a:r>
              <a:rPr lang="en-US" smtClean="0"/>
              <a:t>Triggering Antecedents</a:t>
            </a:r>
          </a:p>
          <a:p>
            <a:pPr lvl="1" eaLnBrk="1" hangingPunct="1"/>
            <a:r>
              <a:rPr lang="en-US" smtClean="0"/>
              <a:t>Behavior or skills</a:t>
            </a:r>
          </a:p>
          <a:p>
            <a:pPr lvl="1" eaLnBrk="1" hangingPunct="1"/>
            <a:r>
              <a:rPr lang="en-US" smtClean="0"/>
              <a:t>Consequences</a:t>
            </a:r>
          </a:p>
          <a:p>
            <a:pPr eaLnBrk="1" hangingPunct="1">
              <a:buFont typeface="Arial" pitchFamily="34" charset="0"/>
              <a:buChar char="•"/>
            </a:pPr>
            <a:r>
              <a:rPr lang="en-US" u="sng" smtClean="0"/>
              <a:t>All individuals</a:t>
            </a:r>
            <a:r>
              <a:rPr lang="en-US" smtClean="0"/>
              <a:t> must be involved:</a:t>
            </a:r>
          </a:p>
          <a:p>
            <a:pPr lvl="1" eaLnBrk="1" hangingPunct="1"/>
            <a:r>
              <a:rPr lang="en-US" smtClean="0"/>
              <a:t>Family</a:t>
            </a:r>
          </a:p>
          <a:p>
            <a:pPr lvl="1" eaLnBrk="1" hangingPunct="1"/>
            <a:r>
              <a:rPr lang="en-US" smtClean="0"/>
              <a:t>Non-teaching staff/bus drivers etc.</a:t>
            </a:r>
          </a:p>
          <a:p>
            <a:pPr lvl="1" eaLnBrk="1" hangingPunct="1"/>
            <a:r>
              <a:rPr lang="en-US" smtClean="0"/>
              <a:t>Teachers/administrators</a:t>
            </a:r>
          </a:p>
        </p:txBody>
      </p:sp>
    </p:spTree>
    <p:extLst>
      <p:ext uri="{BB962C8B-B14F-4D97-AF65-F5344CB8AC3E}">
        <p14:creationId xmlns:p14="http://schemas.microsoft.com/office/powerpoint/2010/main" val="207923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There is a difference between FBA/BIP</a:t>
            </a:r>
          </a:p>
          <a:p>
            <a:pPr lvl="1"/>
            <a:r>
              <a:rPr lang="en-US" dirty="0" smtClean="0"/>
              <a:t>Only access if have an IEP</a:t>
            </a:r>
          </a:p>
          <a:p>
            <a:pPr lvl="1"/>
            <a:r>
              <a:rPr lang="en-US" dirty="0" smtClean="0"/>
              <a:t>Put in drawer</a:t>
            </a:r>
          </a:p>
          <a:p>
            <a:pPr lvl="1"/>
            <a:r>
              <a:rPr lang="en-US" dirty="0" smtClean="0"/>
              <a:t>Written without stakeholders</a:t>
            </a:r>
          </a:p>
          <a:p>
            <a:pPr lvl="1"/>
            <a:r>
              <a:rPr lang="en-US" dirty="0" smtClean="0"/>
              <a:t>Problem Statement</a:t>
            </a:r>
          </a:p>
          <a:p>
            <a:pPr lvl="1"/>
            <a:r>
              <a:rPr lang="en-US" dirty="0" smtClean="0"/>
              <a:t>Narrow view of setting event</a:t>
            </a:r>
          </a:p>
          <a:p>
            <a:pPr lvl="1"/>
            <a:r>
              <a:rPr lang="en-US" dirty="0" smtClean="0"/>
              <a:t>Using FBA/BIP when need higher level intervention</a:t>
            </a:r>
          </a:p>
          <a:p>
            <a:pPr lvl="1"/>
            <a:r>
              <a:rPr lang="en-US" dirty="0" smtClean="0"/>
              <a:t>Safety Plans aren’t really safety plans</a:t>
            </a:r>
          </a:p>
          <a:p>
            <a:pPr lvl="1"/>
            <a:r>
              <a:rPr lang="en-US" dirty="0" smtClean="0"/>
              <a:t>It’s about changing the environment around the student</a:t>
            </a:r>
          </a:p>
          <a:p>
            <a:pPr lvl="1"/>
            <a:endParaRPr lang="en-US" dirty="0" smtClean="0"/>
          </a:p>
        </p:txBody>
      </p:sp>
    </p:spTree>
    <p:extLst>
      <p:ext uri="{BB962C8B-B14F-4D97-AF65-F5344CB8AC3E}">
        <p14:creationId xmlns:p14="http://schemas.microsoft.com/office/powerpoint/2010/main" val="1590138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76200"/>
            <a:ext cx="7696200" cy="1219200"/>
          </a:xfrm>
        </p:spPr>
        <p:txBody>
          <a:bodyPr rtlCol="0">
            <a:normAutofit fontScale="90000"/>
          </a:bodyPr>
          <a:lstStyle/>
          <a:p>
            <a:pPr eaLnBrk="1" fontAlgn="auto" hangingPunct="1">
              <a:spcAft>
                <a:spcPts val="0"/>
              </a:spcAft>
              <a:defRPr/>
            </a:pPr>
            <a:r>
              <a:rPr lang="en-US" dirty="0">
                <a:solidFill>
                  <a:schemeClr val="accent1"/>
                </a:solidFill>
              </a:rPr>
              <a:t>Based on Research and Practical Experience…</a:t>
            </a:r>
          </a:p>
        </p:txBody>
      </p:sp>
      <p:sp>
        <p:nvSpPr>
          <p:cNvPr id="11267" name="Rectangle 3"/>
          <p:cNvSpPr>
            <a:spLocks noGrp="1" noChangeArrowheads="1"/>
          </p:cNvSpPr>
          <p:nvPr>
            <p:ph idx="1"/>
          </p:nvPr>
        </p:nvSpPr>
        <p:spPr>
          <a:xfrm>
            <a:off x="609600" y="1524000"/>
            <a:ext cx="8153400" cy="5181600"/>
          </a:xfrm>
        </p:spPr>
        <p:txBody>
          <a:bodyPr/>
          <a:lstStyle/>
          <a:p>
            <a:pPr eaLnBrk="1" hangingPunct="1">
              <a:buFont typeface="Arial" charset="0"/>
              <a:buChar char="•"/>
            </a:pPr>
            <a:r>
              <a:rPr lang="en-US" sz="2800" dirty="0" smtClean="0"/>
              <a:t>By the time youth access FBA/BIP intervention, they are already at high-risk of placement change</a:t>
            </a:r>
          </a:p>
          <a:p>
            <a:pPr eaLnBrk="1" hangingPunct="1">
              <a:buFont typeface="Arial" charset="0"/>
              <a:buChar char="•"/>
            </a:pPr>
            <a:endParaRPr lang="en-US" sz="2000" dirty="0" smtClean="0"/>
          </a:p>
          <a:p>
            <a:pPr eaLnBrk="1" hangingPunct="1">
              <a:buFont typeface="Arial" charset="0"/>
              <a:buChar char="•"/>
            </a:pPr>
            <a:r>
              <a:rPr lang="en-US" sz="2800" dirty="0" smtClean="0"/>
              <a:t>More youth need FBA/BIP sooner. </a:t>
            </a:r>
          </a:p>
          <a:p>
            <a:pPr eaLnBrk="1" hangingPunct="1">
              <a:buFont typeface="Arial" charset="0"/>
              <a:buChar char="•"/>
            </a:pPr>
            <a:endParaRPr lang="en-US" sz="2000" dirty="0" smtClean="0"/>
          </a:p>
          <a:p>
            <a:pPr marL="0" indent="0" eaLnBrk="1" hangingPunct="1">
              <a:buNone/>
            </a:pPr>
            <a:endParaRPr lang="en-US" sz="2000" dirty="0" smtClean="0"/>
          </a:p>
          <a:p>
            <a:pPr eaLnBrk="1" hangingPunct="1">
              <a:buFont typeface="Arial" charset="0"/>
              <a:buChar char="•"/>
            </a:pPr>
            <a:r>
              <a:rPr lang="en-US" sz="2800" dirty="0" smtClean="0"/>
              <a:t>Many BIPs focus only on rewarding youth for appropriate behavior, omitting supports that         make appropriate behavior more likely</a:t>
            </a:r>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p:txBody>
      </p:sp>
    </p:spTree>
    <p:extLst>
      <p:ext uri="{BB962C8B-B14F-4D97-AF65-F5344CB8AC3E}">
        <p14:creationId xmlns:p14="http://schemas.microsoft.com/office/powerpoint/2010/main" val="2615349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98500"/>
          </a:xfrm>
        </p:spPr>
        <p:txBody>
          <a:bodyPr rtlCol="0">
            <a:normAutofit fontScale="90000"/>
          </a:bodyPr>
          <a:lstStyle/>
          <a:p>
            <a:pPr algn="ctr" fontAlgn="auto">
              <a:spcAft>
                <a:spcPts val="0"/>
              </a:spcAft>
              <a:defRPr/>
            </a:pPr>
            <a:r>
              <a:rPr lang="en-US" dirty="0">
                <a:solidFill>
                  <a:schemeClr val="accent1"/>
                </a:solidFill>
                <a:ea typeface="+mj-ea"/>
                <a:cs typeface="+mj-cs"/>
              </a:rPr>
              <a:t>Training Behavioral Expectations</a:t>
            </a:r>
          </a:p>
        </p:txBody>
      </p:sp>
      <p:graphicFrame>
        <p:nvGraphicFramePr>
          <p:cNvPr id="5143" name="Group 23"/>
          <p:cNvGraphicFramePr>
            <a:graphicFrameLocks noGrp="1"/>
          </p:cNvGraphicFramePr>
          <p:nvPr>
            <p:ph type="tbl" idx="1"/>
            <p:extLst>
              <p:ext uri="{D42A27DB-BD31-4B8C-83A1-F6EECF244321}">
                <p14:modId xmlns:p14="http://schemas.microsoft.com/office/powerpoint/2010/main" val="3274393686"/>
              </p:ext>
            </p:extLst>
          </p:nvPr>
        </p:nvGraphicFramePr>
        <p:xfrm>
          <a:off x="304800" y="1268759"/>
          <a:ext cx="8458200" cy="5528628"/>
        </p:xfrm>
        <a:graphic>
          <a:graphicData uri="http://schemas.openxmlformats.org/drawingml/2006/table">
            <a:tbl>
              <a:tblPr/>
              <a:tblGrid>
                <a:gridCol w="2438400"/>
                <a:gridCol w="6019800"/>
              </a:tblGrid>
              <a:tr h="3616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mj-lt"/>
                          <a:cs typeface="Times New Roman" pitchFamily="18" charset="0"/>
                        </a:rPr>
                        <a:t>EXPECTATION</a:t>
                      </a:r>
                      <a:endParaRPr kumimoji="0" lang="en-US" sz="20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mj-lt"/>
                          <a:cs typeface="Times New Roman" pitchFamily="18" charset="0"/>
                        </a:rPr>
                        <a:t>TRAINING SITE</a:t>
                      </a:r>
                      <a:endParaRPr kumimoji="0" lang="en-US" sz="20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4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cs typeface="Times New Roman" pitchFamily="18" charset="0"/>
                        </a:rPr>
                        <a:t>BE RESPONSIBLE</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tab pos="457200" algn="l"/>
                        </a:tabLst>
                      </a:pPr>
                      <a:endParaRPr kumimoji="0" lang="en-US" sz="1800" b="0" i="0" u="none" strike="noStrike" cap="none" normalizeH="0" baseline="0" dirty="0" smtClean="0">
                        <a:ln>
                          <a:noFill/>
                        </a:ln>
                        <a:solidFill>
                          <a:schemeClr val="tx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rgbClr val="000000"/>
                          </a:solidFill>
                          <a:effectLst/>
                          <a:latin typeface="+mj-lt"/>
                          <a:cs typeface="Times New Roman" pitchFamily="18" charset="0"/>
                        </a:rPr>
                        <a:t>Make yourself </a:t>
                      </a:r>
                      <a:r>
                        <a:rPr kumimoji="0" lang="en-US" sz="1800" b="0" i="0" u="none" strike="noStrike" cap="none" normalizeH="0" baseline="0" dirty="0" smtClean="0">
                          <a:ln>
                            <a:noFill/>
                          </a:ln>
                          <a:solidFill>
                            <a:schemeClr val="accent6"/>
                          </a:solidFill>
                          <a:effectLst/>
                          <a:latin typeface="+mj-lt"/>
                          <a:cs typeface="Times New Roman" pitchFamily="18" charset="0"/>
                        </a:rPr>
                        <a:t>comfortable</a:t>
                      </a:r>
                      <a:r>
                        <a:rPr kumimoji="0" lang="en-US" sz="1800" b="0" i="0" u="none" strike="noStrike" cap="none" normalizeH="0" baseline="0" dirty="0" smtClean="0">
                          <a:ln>
                            <a:noFill/>
                          </a:ln>
                          <a:solidFill>
                            <a:srgbClr val="FF0000"/>
                          </a:solidFill>
                          <a:effectLst/>
                          <a:latin typeface="+mj-lt"/>
                          <a:cs typeface="Times New Roman" pitchFamily="18" charset="0"/>
                        </a:rPr>
                        <a:t> </a:t>
                      </a:r>
                      <a:r>
                        <a:rPr kumimoji="0" lang="en-US" sz="1800" b="0" i="0" u="none" strike="noStrike" cap="none" normalizeH="0" baseline="0" dirty="0" smtClean="0">
                          <a:ln>
                            <a:noFill/>
                          </a:ln>
                          <a:solidFill>
                            <a:srgbClr val="000000"/>
                          </a:solidFill>
                          <a:effectLst/>
                          <a:latin typeface="+mj-lt"/>
                          <a:cs typeface="Times New Roman" pitchFamily="18" charset="0"/>
                        </a:rPr>
                        <a:t>&amp; take care of your needs</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tab pos="457200" algn="l"/>
                        </a:tabLst>
                      </a:pPr>
                      <a:endParaRPr kumimoji="0" lang="en-US" sz="1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rgbClr val="000000"/>
                          </a:solidFill>
                          <a:effectLst/>
                          <a:latin typeface="+mj-lt"/>
                          <a:cs typeface="Times New Roman" pitchFamily="18" charset="0"/>
                        </a:rPr>
                        <a:t>Address question/activity in group time </a:t>
                      </a:r>
                      <a:r>
                        <a:rPr kumimoji="0" lang="en-US" sz="1800" b="0" i="0" u="none" strike="noStrike" cap="none" normalizeH="0" baseline="0" dirty="0" smtClean="0">
                          <a:ln>
                            <a:noFill/>
                          </a:ln>
                          <a:solidFill>
                            <a:schemeClr val="accent6"/>
                          </a:solidFill>
                          <a:effectLst/>
                          <a:latin typeface="+mj-lt"/>
                          <a:cs typeface="Times New Roman" pitchFamily="18" charset="0"/>
                        </a:rPr>
                        <a:t>before</a:t>
                      </a:r>
                      <a:r>
                        <a:rPr kumimoji="0" lang="en-US" sz="1800" b="0" i="0" u="none" strike="noStrike" cap="none" normalizeH="0" baseline="0" dirty="0" smtClean="0">
                          <a:ln>
                            <a:noFill/>
                          </a:ln>
                          <a:solidFill>
                            <a:srgbClr val="000000"/>
                          </a:solidFill>
                          <a:effectLst/>
                          <a:latin typeface="+mj-lt"/>
                          <a:cs typeface="Times New Roman" pitchFamily="18" charset="0"/>
                        </a:rPr>
                        <a:t> discussing “other” topics</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accent6"/>
                          </a:solidFill>
                          <a:effectLst/>
                          <a:latin typeface="+mj-lt"/>
                          <a:cs typeface="Times New Roman" pitchFamily="18" charset="0"/>
                        </a:rPr>
                        <a:t>Ask questions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73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cs typeface="Times New Roman" pitchFamily="18" charset="0"/>
                        </a:rPr>
                        <a:t>BE RESPECTFUL</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rgbClr val="000000"/>
                          </a:solidFill>
                          <a:effectLst/>
                          <a:latin typeface="+mj-lt"/>
                          <a:cs typeface="Times New Roman" pitchFamily="18" charset="0"/>
                        </a:rPr>
                        <a:t>Turn </a:t>
                      </a:r>
                      <a:r>
                        <a:rPr kumimoji="0" lang="en-US" sz="1800" b="0" i="0" u="none" strike="noStrike" cap="none" normalizeH="0" baseline="0" dirty="0" smtClean="0">
                          <a:ln>
                            <a:noFill/>
                          </a:ln>
                          <a:solidFill>
                            <a:schemeClr val="accent6"/>
                          </a:solidFill>
                          <a:effectLst/>
                          <a:latin typeface="+mj-lt"/>
                          <a:cs typeface="Times New Roman" pitchFamily="18" charset="0"/>
                        </a:rPr>
                        <a:t>cell phones</a:t>
                      </a:r>
                      <a:r>
                        <a:rPr kumimoji="0" lang="en-US" sz="1800" b="0" i="0" u="none" strike="noStrike" cap="none" normalizeH="0" baseline="0" dirty="0" smtClean="0">
                          <a:ln>
                            <a:noFill/>
                          </a:ln>
                          <a:solidFill>
                            <a:srgbClr val="000000"/>
                          </a:solidFill>
                          <a:effectLst/>
                          <a:latin typeface="+mj-lt"/>
                          <a:cs typeface="Times New Roman" pitchFamily="18" charset="0"/>
                        </a:rPr>
                        <a:t>, beepers, and pagers “off” or to “vibrate”</a:t>
                      </a:r>
                      <a:endParaRPr kumimoji="0" lang="en-US" sz="1800" b="0" i="0" u="none" strike="noStrike" cap="none" normalizeH="0" baseline="0" dirty="0" smtClean="0">
                        <a:ln>
                          <a:noFill/>
                        </a:ln>
                        <a:solidFill>
                          <a:srgbClr val="FF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rgbClr val="FF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accent6"/>
                          </a:solidFill>
                          <a:effectLst/>
                          <a:latin typeface="+mj-lt"/>
                          <a:cs typeface="Times New Roman" pitchFamily="18" charset="0"/>
                        </a:rPr>
                        <a:t>Contribute</a:t>
                      </a:r>
                      <a:r>
                        <a:rPr kumimoji="0" lang="en-US" sz="1800" b="0" i="0" u="none" strike="noStrike" cap="none" normalizeH="0" baseline="0" dirty="0" smtClean="0">
                          <a:ln>
                            <a:noFill/>
                          </a:ln>
                          <a:solidFill>
                            <a:srgbClr val="FF0000"/>
                          </a:solidFill>
                          <a:effectLst/>
                          <a:latin typeface="+mj-lt"/>
                          <a:cs typeface="Times New Roman" pitchFamily="18" charset="0"/>
                        </a:rPr>
                        <a:t> </a:t>
                      </a:r>
                      <a:r>
                        <a:rPr kumimoji="0" lang="en-US" sz="1800" b="0" i="0" u="none" strike="noStrike" cap="none" normalizeH="0" baseline="0" dirty="0" smtClean="0">
                          <a:ln>
                            <a:noFill/>
                          </a:ln>
                          <a:solidFill>
                            <a:schemeClr val="tx1"/>
                          </a:solidFill>
                          <a:effectLst/>
                          <a:latin typeface="+mj-lt"/>
                          <a:cs typeface="Times New Roman" pitchFamily="18" charset="0"/>
                        </a:rPr>
                        <a:t>where possible</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chemeClr val="tx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latin typeface="+mj-lt"/>
                          <a:cs typeface="Times New Roman" pitchFamily="18" charset="0"/>
                        </a:rPr>
                        <a:t>Save talking with your neighbor/s until </a:t>
                      </a:r>
                      <a:r>
                        <a:rPr kumimoji="0" lang="en-US" sz="1800" b="0" i="0" u="none" strike="noStrike" cap="none" normalizeH="0" baseline="0" dirty="0" smtClean="0">
                          <a:ln>
                            <a:noFill/>
                          </a:ln>
                          <a:solidFill>
                            <a:schemeClr val="accent6"/>
                          </a:solidFill>
                          <a:effectLst/>
                          <a:latin typeface="+mj-lt"/>
                          <a:cs typeface="Times New Roman" pitchFamily="18" charset="0"/>
                        </a:rPr>
                        <a:t>team time</a:t>
                      </a:r>
                      <a:r>
                        <a:rPr kumimoji="0" lang="en-US" sz="1800" b="0" i="0" u="none" strike="noStrike" cap="none" normalizeH="0" baseline="0" dirty="0" smtClean="0">
                          <a:ln>
                            <a:noFill/>
                          </a:ln>
                          <a:solidFill>
                            <a:schemeClr val="accent6">
                              <a:lumMod val="75000"/>
                            </a:schemeClr>
                          </a:solidFill>
                          <a:effectLst/>
                          <a:latin typeface="+mj-lt"/>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6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cs typeface="Times New Roman" pitchFamily="18" charset="0"/>
                        </a:rPr>
                        <a:t>BE PREPARED</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tab pos="457200" algn="l"/>
                        </a:tabLst>
                      </a:pPr>
                      <a:endParaRPr kumimoji="0" lang="en-US" sz="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accent6"/>
                          </a:solidFill>
                          <a:effectLst/>
                          <a:latin typeface="+mj-lt"/>
                          <a:cs typeface="Times New Roman" pitchFamily="18" charset="0"/>
                        </a:rPr>
                        <a:t>Follow up </a:t>
                      </a:r>
                      <a:r>
                        <a:rPr kumimoji="0" lang="en-US" sz="1800" b="0" i="0" u="none" strike="noStrike" cap="none" normalizeH="0" baseline="0" dirty="0" smtClean="0">
                          <a:ln>
                            <a:noFill/>
                          </a:ln>
                          <a:solidFill>
                            <a:srgbClr val="000000"/>
                          </a:solidFill>
                          <a:effectLst/>
                          <a:latin typeface="+mj-lt"/>
                          <a:cs typeface="Times New Roman" pitchFamily="18" charset="0"/>
                        </a:rPr>
                        <a:t>on tasks for next training day</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latin typeface="+mj-lt"/>
                          <a:cs typeface="Times New Roman" pitchFamily="18" charset="0"/>
                        </a:rPr>
                        <a:t>Take (and Pass) notes</a:t>
                      </a:r>
                      <a:r>
                        <a:rPr kumimoji="0" lang="en-US" sz="1800" b="0" i="0" u="none" strike="noStrike" cap="none" normalizeH="0" baseline="0" dirty="0" smtClean="0">
                          <a:ln>
                            <a:noFill/>
                          </a:ln>
                          <a:solidFill>
                            <a:srgbClr val="FF0000"/>
                          </a:solidFill>
                          <a:effectLst/>
                          <a:latin typeface="+mj-lt"/>
                          <a:cs typeface="Times New Roman" pitchFamily="18" charset="0"/>
                        </a:rPr>
                        <a:t> </a:t>
                      </a:r>
                      <a:r>
                        <a:rPr kumimoji="0" lang="en-US" sz="1800" b="0" i="0" u="none" strike="noStrike" cap="none" normalizeH="0" baseline="0" dirty="0" smtClean="0">
                          <a:ln>
                            <a:noFill/>
                          </a:ln>
                          <a:solidFill>
                            <a:schemeClr val="accent6"/>
                          </a:solidFill>
                          <a:effectLst/>
                          <a:latin typeface="+mj-lt"/>
                          <a:cs typeface="Times New Roman" pitchFamily="18" charset="0"/>
                        </a:rPr>
                        <a:t>(use Action Plan throughout 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4475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What other challenges have you faced</a:t>
            </a:r>
          </a:p>
          <a:p>
            <a:r>
              <a:rPr lang="en-US" dirty="0" smtClean="0"/>
              <a:t>What solutions have you found</a:t>
            </a:r>
          </a:p>
          <a:p>
            <a:pPr marL="82296" indent="0">
              <a:buNone/>
            </a:pPr>
            <a:endParaRPr lang="en-US" dirty="0"/>
          </a:p>
        </p:txBody>
      </p:sp>
    </p:spTree>
    <p:extLst>
      <p:ext uri="{BB962C8B-B14F-4D97-AF65-F5344CB8AC3E}">
        <p14:creationId xmlns:p14="http://schemas.microsoft.com/office/powerpoint/2010/main" val="1659208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304800"/>
            <a:ext cx="7772400" cy="944563"/>
          </a:xfrm>
        </p:spPr>
        <p:txBody>
          <a:bodyPr rtlCol="0">
            <a:normAutofit/>
          </a:bodyPr>
          <a:lstStyle/>
          <a:p>
            <a:pPr eaLnBrk="1" fontAlgn="auto" hangingPunct="1">
              <a:spcAft>
                <a:spcPts val="0"/>
              </a:spcAft>
              <a:defRPr/>
            </a:pPr>
            <a:r>
              <a:rPr lang="en-US" dirty="0" smtClean="0">
                <a:solidFill>
                  <a:schemeClr val="accent1"/>
                </a:solidFill>
              </a:rPr>
              <a:t>The Bottom Line</a:t>
            </a:r>
            <a:endParaRPr lang="en-US" dirty="0">
              <a:solidFill>
                <a:schemeClr val="accent1"/>
              </a:solidFill>
            </a:endParaRPr>
          </a:p>
        </p:txBody>
      </p:sp>
      <p:sp>
        <p:nvSpPr>
          <p:cNvPr id="23555" name="Rectangle 3"/>
          <p:cNvSpPr>
            <a:spLocks noGrp="1" noChangeArrowheads="1"/>
          </p:cNvSpPr>
          <p:nvPr>
            <p:ph idx="1"/>
          </p:nvPr>
        </p:nvSpPr>
        <p:spPr/>
        <p:txBody>
          <a:bodyPr/>
          <a:lstStyle/>
          <a:p>
            <a:pPr eaLnBrk="1" hangingPunct="1">
              <a:buFont typeface="Arial" charset="0"/>
              <a:buChar char="•"/>
            </a:pPr>
            <a:r>
              <a:rPr lang="en-US" smtClean="0"/>
              <a:t>Behavior intervention plans built from functional  assessment are more effective.</a:t>
            </a:r>
          </a:p>
          <a:p>
            <a:pPr eaLnBrk="1" hangingPunct="1">
              <a:buFont typeface="Arial" charset="0"/>
              <a:buChar char="•"/>
            </a:pPr>
            <a:endParaRPr lang="en-US" smtClean="0"/>
          </a:p>
          <a:p>
            <a:pPr eaLnBrk="1" hangingPunct="1">
              <a:buFont typeface="Arial" charset="0"/>
              <a:buChar char="•"/>
            </a:pPr>
            <a:endParaRPr lang="en-US" smtClean="0"/>
          </a:p>
          <a:p>
            <a:pPr eaLnBrk="1" hangingPunct="1">
              <a:buFont typeface="Arial" charset="0"/>
              <a:buChar char="•"/>
            </a:pPr>
            <a:r>
              <a:rPr lang="en-US" smtClean="0"/>
              <a:t>Research indicates clearly that an effective intervention is tied to function.</a:t>
            </a:r>
          </a:p>
        </p:txBody>
      </p:sp>
    </p:spTree>
    <p:extLst>
      <p:ext uri="{BB962C8B-B14F-4D97-AF65-F5344CB8AC3E}">
        <p14:creationId xmlns:p14="http://schemas.microsoft.com/office/powerpoint/2010/main" val="91619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0"/>
            <a:ext cx="7848600" cy="1066800"/>
          </a:xfrm>
        </p:spPr>
        <p:txBody>
          <a:bodyPr rtlCol="0">
            <a:noAutofit/>
          </a:bodyPr>
          <a:lstStyle/>
          <a:p>
            <a:pPr eaLnBrk="1" fontAlgn="auto" hangingPunct="1">
              <a:spcAft>
                <a:spcPts val="0"/>
              </a:spcAft>
              <a:defRPr/>
            </a:pPr>
            <a:r>
              <a:rPr lang="en-US" sz="3400" dirty="0" smtClean="0">
                <a:solidFill>
                  <a:schemeClr val="accent6"/>
                </a:solidFill>
              </a:rPr>
              <a:t>Activity: </a:t>
            </a:r>
            <a:r>
              <a:rPr lang="en-US" sz="3400" dirty="0" smtClean="0">
                <a:solidFill>
                  <a:schemeClr val="accent1"/>
                </a:solidFill>
              </a:rPr>
              <a:t>Reflecting on Current Practices…</a:t>
            </a:r>
          </a:p>
        </p:txBody>
      </p:sp>
      <p:sp>
        <p:nvSpPr>
          <p:cNvPr id="24579" name="Rectangle 3"/>
          <p:cNvSpPr>
            <a:spLocks noGrp="1" noChangeArrowheads="1"/>
          </p:cNvSpPr>
          <p:nvPr>
            <p:ph idx="1"/>
          </p:nvPr>
        </p:nvSpPr>
        <p:spPr>
          <a:xfrm>
            <a:off x="881063" y="1295400"/>
            <a:ext cx="7958137" cy="5410200"/>
          </a:xfrm>
        </p:spPr>
        <p:txBody>
          <a:bodyPr/>
          <a:lstStyle/>
          <a:p>
            <a:pPr eaLnBrk="1" hangingPunct="1">
              <a:lnSpc>
                <a:spcPct val="90000"/>
              </a:lnSpc>
              <a:buFont typeface="Arial" charset="0"/>
              <a:buChar char="•"/>
            </a:pPr>
            <a:r>
              <a:rPr lang="en-US" sz="2800" dirty="0" smtClean="0"/>
              <a:t>Do your current generic individual problem solving team meetings result in effective behavior support plans for kids?</a:t>
            </a:r>
          </a:p>
          <a:p>
            <a:pPr eaLnBrk="1" hangingPunct="1">
              <a:lnSpc>
                <a:spcPct val="90000"/>
              </a:lnSpc>
              <a:buFont typeface="Arial" charset="0"/>
              <a:buChar char="•"/>
            </a:pPr>
            <a:endParaRPr lang="en-US" sz="1600" dirty="0" smtClean="0"/>
          </a:p>
          <a:p>
            <a:pPr eaLnBrk="1" hangingPunct="1">
              <a:lnSpc>
                <a:spcPct val="90000"/>
              </a:lnSpc>
              <a:buFont typeface="Arial" charset="0"/>
              <a:buChar char="•"/>
            </a:pPr>
            <a:r>
              <a:rPr lang="en-US" sz="2800" dirty="0" smtClean="0"/>
              <a:t>Do your current FBA/BIPs prevent problem behavior from occurring? Are youth responding to these supports?</a:t>
            </a:r>
          </a:p>
          <a:p>
            <a:pPr eaLnBrk="1" hangingPunct="1">
              <a:lnSpc>
                <a:spcPct val="90000"/>
              </a:lnSpc>
              <a:buFont typeface="Arial" charset="0"/>
              <a:buChar char="•"/>
            </a:pPr>
            <a:endParaRPr lang="en-US" sz="1600" dirty="0" smtClean="0"/>
          </a:p>
          <a:p>
            <a:pPr eaLnBrk="1" hangingPunct="1">
              <a:lnSpc>
                <a:spcPct val="90000"/>
              </a:lnSpc>
              <a:buFont typeface="Arial" charset="0"/>
              <a:buChar char="•"/>
            </a:pPr>
            <a:r>
              <a:rPr lang="en-US" sz="2800" dirty="0" smtClean="0"/>
              <a:t>Do the interventions seem to be applied with integrity?</a:t>
            </a:r>
          </a:p>
          <a:p>
            <a:pPr eaLnBrk="1" hangingPunct="1">
              <a:lnSpc>
                <a:spcPct val="90000"/>
              </a:lnSpc>
              <a:buFont typeface="Arial" charset="0"/>
              <a:buChar char="•"/>
            </a:pPr>
            <a:endParaRPr lang="en-US" sz="1600" dirty="0" smtClean="0"/>
          </a:p>
          <a:p>
            <a:pPr eaLnBrk="1" hangingPunct="1">
              <a:lnSpc>
                <a:spcPct val="90000"/>
              </a:lnSpc>
              <a:buFont typeface="Arial" charset="0"/>
              <a:buChar char="•"/>
            </a:pPr>
            <a:r>
              <a:rPr lang="en-US" sz="2800" dirty="0" smtClean="0"/>
              <a:t>Does special education eligibility affect which students have access to FBA/BIP?</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Tree>
    <p:extLst>
      <p:ext uri="{BB962C8B-B14F-4D97-AF65-F5344CB8AC3E}">
        <p14:creationId xmlns:p14="http://schemas.microsoft.com/office/powerpoint/2010/main" val="272517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FBA</a:t>
            </a:r>
            <a:endParaRPr lang="en-US" dirty="0"/>
          </a:p>
        </p:txBody>
      </p:sp>
      <p:sp>
        <p:nvSpPr>
          <p:cNvPr id="4" name="TextBox 3"/>
          <p:cNvSpPr txBox="1"/>
          <p:nvPr/>
        </p:nvSpPr>
        <p:spPr>
          <a:xfrm>
            <a:off x="1371600" y="1828800"/>
            <a:ext cx="7086600" cy="646331"/>
          </a:xfrm>
          <a:prstGeom prst="rect">
            <a:avLst/>
          </a:prstGeom>
          <a:noFill/>
        </p:spPr>
        <p:txBody>
          <a:bodyPr wrap="square" rtlCol="0">
            <a:spAutoFit/>
          </a:bodyPr>
          <a:lstStyle/>
          <a:p>
            <a:r>
              <a:rPr lang="en-US" dirty="0"/>
              <a:t>Function is identified through structured interviews focusing on the problem behavior, antecedents, consequences, and setting </a:t>
            </a:r>
            <a:r>
              <a:rPr lang="en-US" dirty="0" smtClean="0"/>
              <a:t>events,</a:t>
            </a:r>
            <a:endParaRPr lang="en-US" dirty="0"/>
          </a:p>
        </p:txBody>
      </p:sp>
    </p:spTree>
    <p:extLst>
      <p:ext uri="{BB962C8B-B14F-4D97-AF65-F5344CB8AC3E}">
        <p14:creationId xmlns:p14="http://schemas.microsoft.com/office/powerpoint/2010/main" val="1379658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371600" y="171450"/>
            <a:ext cx="7772400" cy="1143000"/>
          </a:xfrm>
        </p:spPr>
        <p:txBody>
          <a:bodyPr/>
          <a:lstStyle/>
          <a:p>
            <a:pPr eaLnBrk="1" hangingPunct="1"/>
            <a:r>
              <a:rPr lang="en-US" smtClean="0">
                <a:solidFill>
                  <a:schemeClr val="accent1"/>
                </a:solidFill>
              </a:rPr>
              <a:t>Functions</a:t>
            </a:r>
          </a:p>
        </p:txBody>
      </p:sp>
      <p:sp>
        <p:nvSpPr>
          <p:cNvPr id="32771" name="Rectangle 3"/>
          <p:cNvSpPr>
            <a:spLocks noChangeArrowheads="1"/>
          </p:cNvSpPr>
          <p:nvPr/>
        </p:nvSpPr>
        <p:spPr bwMode="auto">
          <a:xfrm>
            <a:off x="0" y="129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2" name="Object 2"/>
          <p:cNvGraphicFramePr>
            <a:graphicFrameLocks noChangeAspect="1"/>
          </p:cNvGraphicFramePr>
          <p:nvPr/>
        </p:nvGraphicFramePr>
        <p:xfrm>
          <a:off x="2362200" y="1447800"/>
          <a:ext cx="4456113" cy="4953000"/>
        </p:xfrm>
        <a:graphic>
          <a:graphicData uri="http://schemas.openxmlformats.org/presentationml/2006/ole">
            <mc:AlternateContent xmlns:mc="http://schemas.openxmlformats.org/markup-compatibility/2006">
              <mc:Choice xmlns:v="urn:schemas-microsoft-com:vml" Requires="v">
                <p:oleObj spid="_x0000_s8197" name="Visio" r:id="rId4" imgW="3247034" imgH="3610051" progId="">
                  <p:embed/>
                </p:oleObj>
              </mc:Choice>
              <mc:Fallback>
                <p:oleObj name="Visio" r:id="rId4" imgW="3247034" imgH="361005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456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7" name="AutoShape 5"/>
          <p:cNvSpPr>
            <a:spLocks noChangeArrowheads="1"/>
          </p:cNvSpPr>
          <p:nvPr/>
        </p:nvSpPr>
        <p:spPr bwMode="auto">
          <a:xfrm>
            <a:off x="1295400" y="2971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algn="ctr"/>
            <a:r>
              <a:rPr lang="en-US">
                <a:cs typeface="Arial" pitchFamily="34" charset="0"/>
              </a:rPr>
              <a:t>Pos Reinf</a:t>
            </a:r>
          </a:p>
        </p:txBody>
      </p:sp>
      <p:sp>
        <p:nvSpPr>
          <p:cNvPr id="59398" name="AutoShape 6"/>
          <p:cNvSpPr>
            <a:spLocks noChangeArrowheads="1"/>
          </p:cNvSpPr>
          <p:nvPr/>
        </p:nvSpPr>
        <p:spPr bwMode="auto">
          <a:xfrm rot="10800000">
            <a:off x="6400800" y="2971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rot="10800000" wrap="none" anchor="ctr"/>
          <a:lstStyle/>
          <a:p>
            <a:pPr algn="ctr"/>
            <a:r>
              <a:rPr lang="en-US">
                <a:cs typeface="Arial" pitchFamily="34" charset="0"/>
              </a:rPr>
              <a:t>Neg Reinf</a:t>
            </a:r>
          </a:p>
        </p:txBody>
      </p:sp>
    </p:spTree>
    <p:extLst>
      <p:ext uri="{BB962C8B-B14F-4D97-AF65-F5344CB8AC3E}">
        <p14:creationId xmlns:p14="http://schemas.microsoft.com/office/powerpoint/2010/main" val="2790955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363" y="2463800"/>
            <a:ext cx="1516062" cy="1851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958975" y="2463800"/>
            <a:ext cx="1514475" cy="1851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3840163" y="2463800"/>
            <a:ext cx="1514475" cy="1851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630863" y="2463800"/>
            <a:ext cx="1514475" cy="1851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7461250" y="2463800"/>
            <a:ext cx="1514475" cy="1851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4445000" y="565150"/>
            <a:ext cx="1943100" cy="14081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807200" y="565150"/>
            <a:ext cx="1944688" cy="14081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3641725" y="4960938"/>
            <a:ext cx="1943100" cy="140811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320675" y="565150"/>
            <a:ext cx="2998788" cy="14081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Arrow Connector 17"/>
          <p:cNvCxnSpPr>
            <a:stCxn id="3" idx="3"/>
            <a:endCxn id="8" idx="1"/>
          </p:cNvCxnSpPr>
          <p:nvPr/>
        </p:nvCxnSpPr>
        <p:spPr>
          <a:xfrm>
            <a:off x="1622425" y="3389313"/>
            <a:ext cx="33655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3"/>
            <a:endCxn id="9" idx="1"/>
          </p:cNvCxnSpPr>
          <p:nvPr/>
        </p:nvCxnSpPr>
        <p:spPr>
          <a:xfrm>
            <a:off x="3473450" y="3389313"/>
            <a:ext cx="36671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9" idx="3"/>
            <a:endCxn id="10" idx="1"/>
          </p:cNvCxnSpPr>
          <p:nvPr/>
        </p:nvCxnSpPr>
        <p:spPr>
          <a:xfrm>
            <a:off x="5354638" y="3389313"/>
            <a:ext cx="27622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9718" idx="2"/>
            <a:endCxn id="15" idx="1"/>
          </p:cNvCxnSpPr>
          <p:nvPr/>
        </p:nvCxnSpPr>
        <p:spPr>
          <a:xfrm>
            <a:off x="2732088" y="4591050"/>
            <a:ext cx="909637" cy="107315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5" idx="3"/>
          </p:cNvCxnSpPr>
          <p:nvPr/>
        </p:nvCxnSpPr>
        <p:spPr>
          <a:xfrm flipV="1">
            <a:off x="5584825" y="4800600"/>
            <a:ext cx="663575" cy="8651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2" idx="1"/>
          </p:cNvCxnSpPr>
          <p:nvPr/>
        </p:nvCxnSpPr>
        <p:spPr>
          <a:xfrm flipV="1">
            <a:off x="2732088" y="1270000"/>
            <a:ext cx="1712912" cy="1193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3"/>
            <a:endCxn id="14" idx="1"/>
          </p:cNvCxnSpPr>
          <p:nvPr/>
        </p:nvCxnSpPr>
        <p:spPr>
          <a:xfrm>
            <a:off x="6388100" y="1270000"/>
            <a:ext cx="4191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714" name="TextBox 35"/>
          <p:cNvSpPr txBox="1">
            <a:spLocks noChangeArrowheads="1"/>
          </p:cNvSpPr>
          <p:nvPr/>
        </p:nvSpPr>
        <p:spPr bwMode="auto">
          <a:xfrm>
            <a:off x="320675" y="642938"/>
            <a:ext cx="2189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u="sng">
                <a:latin typeface="Times New Roman" pitchFamily="18" charset="0"/>
              </a:rPr>
              <a:t>Student Strengths</a:t>
            </a:r>
          </a:p>
        </p:txBody>
      </p:sp>
      <p:sp>
        <p:nvSpPr>
          <p:cNvPr id="29715" name="TextBox 36"/>
          <p:cNvSpPr txBox="1">
            <a:spLocks noChangeArrowheads="1"/>
          </p:cNvSpPr>
          <p:nvPr/>
        </p:nvSpPr>
        <p:spPr bwMode="auto">
          <a:xfrm>
            <a:off x="4445000" y="1973263"/>
            <a:ext cx="194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Desired Behavior</a:t>
            </a:r>
          </a:p>
        </p:txBody>
      </p:sp>
      <p:sp>
        <p:nvSpPr>
          <p:cNvPr id="29716" name="TextBox 37"/>
          <p:cNvSpPr txBox="1">
            <a:spLocks noChangeArrowheads="1"/>
          </p:cNvSpPr>
          <p:nvPr/>
        </p:nvSpPr>
        <p:spPr bwMode="auto">
          <a:xfrm>
            <a:off x="6807200" y="1971675"/>
            <a:ext cx="1944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Current Consequence</a:t>
            </a:r>
          </a:p>
        </p:txBody>
      </p:sp>
      <p:sp>
        <p:nvSpPr>
          <p:cNvPr id="29717" name="TextBox 38"/>
          <p:cNvSpPr txBox="1">
            <a:spLocks noChangeArrowheads="1"/>
          </p:cNvSpPr>
          <p:nvPr/>
        </p:nvSpPr>
        <p:spPr bwMode="auto">
          <a:xfrm>
            <a:off x="106363" y="4329113"/>
            <a:ext cx="1516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Setting Event</a:t>
            </a:r>
          </a:p>
        </p:txBody>
      </p:sp>
      <p:sp>
        <p:nvSpPr>
          <p:cNvPr id="29718" name="TextBox 22"/>
          <p:cNvSpPr txBox="1">
            <a:spLocks noChangeArrowheads="1"/>
          </p:cNvSpPr>
          <p:nvPr/>
        </p:nvSpPr>
        <p:spPr bwMode="auto">
          <a:xfrm>
            <a:off x="1820863" y="4314825"/>
            <a:ext cx="182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Trigger/Antecedent</a:t>
            </a:r>
          </a:p>
        </p:txBody>
      </p:sp>
      <p:sp>
        <p:nvSpPr>
          <p:cNvPr id="29719" name="TextBox 28"/>
          <p:cNvSpPr txBox="1">
            <a:spLocks noChangeArrowheads="1"/>
          </p:cNvSpPr>
          <p:nvPr/>
        </p:nvSpPr>
        <p:spPr bwMode="auto">
          <a:xfrm>
            <a:off x="3779838" y="4327525"/>
            <a:ext cx="1744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Problem Behavior(s)</a:t>
            </a:r>
          </a:p>
        </p:txBody>
      </p:sp>
      <p:sp>
        <p:nvSpPr>
          <p:cNvPr id="29720" name="TextBox 30"/>
          <p:cNvSpPr txBox="1">
            <a:spLocks noChangeArrowheads="1"/>
          </p:cNvSpPr>
          <p:nvPr/>
        </p:nvSpPr>
        <p:spPr bwMode="auto">
          <a:xfrm>
            <a:off x="5462588" y="4327525"/>
            <a:ext cx="1876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Maintaining Consequence</a:t>
            </a:r>
          </a:p>
        </p:txBody>
      </p:sp>
      <p:sp>
        <p:nvSpPr>
          <p:cNvPr id="29721" name="TextBox 39"/>
          <p:cNvSpPr txBox="1">
            <a:spLocks noChangeArrowheads="1"/>
          </p:cNvSpPr>
          <p:nvPr/>
        </p:nvSpPr>
        <p:spPr bwMode="auto">
          <a:xfrm>
            <a:off x="7461250" y="4341813"/>
            <a:ext cx="1514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Function</a:t>
            </a:r>
          </a:p>
        </p:txBody>
      </p:sp>
      <p:sp>
        <p:nvSpPr>
          <p:cNvPr id="29722" name="TextBox 41"/>
          <p:cNvSpPr txBox="1">
            <a:spLocks noChangeArrowheads="1"/>
          </p:cNvSpPr>
          <p:nvPr/>
        </p:nvSpPr>
        <p:spPr bwMode="auto">
          <a:xfrm>
            <a:off x="3641725" y="6373813"/>
            <a:ext cx="194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b="1">
                <a:latin typeface="Times New Roman" pitchFamily="18" charset="0"/>
              </a:rPr>
              <a:t>Replacement Behavior</a:t>
            </a:r>
          </a:p>
        </p:txBody>
      </p:sp>
      <p:sp>
        <p:nvSpPr>
          <p:cNvPr id="29723" name="Rectangle 20"/>
          <p:cNvSpPr>
            <a:spLocks noChangeArrowheads="1"/>
          </p:cNvSpPr>
          <p:nvPr/>
        </p:nvSpPr>
        <p:spPr bwMode="auto">
          <a:xfrm>
            <a:off x="-31750" y="6583363"/>
            <a:ext cx="510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cs typeface="Arial" pitchFamily="34" charset="0"/>
              </a:rPr>
              <a:t>Adapted from Sugai, G., Lewis-Palmer, T., &amp; Hagan-Burke, S., 2000</a:t>
            </a:r>
          </a:p>
        </p:txBody>
      </p:sp>
      <p:sp>
        <p:nvSpPr>
          <p:cNvPr id="29724" name="Text Box 19"/>
          <p:cNvSpPr txBox="1">
            <a:spLocks noChangeArrowheads="1"/>
          </p:cNvSpPr>
          <p:nvPr/>
        </p:nvSpPr>
        <p:spPr bwMode="auto">
          <a:xfrm>
            <a:off x="150813" y="19050"/>
            <a:ext cx="87995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US" sz="3000">
                <a:solidFill>
                  <a:schemeClr val="accent1"/>
                </a:solidFill>
                <a:latin typeface="Cambria" pitchFamily="18" charset="0"/>
                <a:cs typeface="Arial" pitchFamily="34" charset="0"/>
              </a:rPr>
              <a:t>FBA/BIP Competing Behavior Pathway</a:t>
            </a:r>
          </a:p>
        </p:txBody>
      </p:sp>
      <p:sp>
        <p:nvSpPr>
          <p:cNvPr id="29725" name="TextBox 47"/>
          <p:cNvSpPr txBox="1">
            <a:spLocks noChangeArrowheads="1"/>
          </p:cNvSpPr>
          <p:nvPr/>
        </p:nvSpPr>
        <p:spPr bwMode="auto">
          <a:xfrm>
            <a:off x="4445000" y="1677988"/>
            <a:ext cx="3286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5</a:t>
            </a:r>
          </a:p>
        </p:txBody>
      </p:sp>
      <p:sp>
        <p:nvSpPr>
          <p:cNvPr id="29726" name="TextBox 48"/>
          <p:cNvSpPr txBox="1">
            <a:spLocks noChangeArrowheads="1"/>
          </p:cNvSpPr>
          <p:nvPr/>
        </p:nvSpPr>
        <p:spPr bwMode="auto">
          <a:xfrm>
            <a:off x="6831013" y="1692275"/>
            <a:ext cx="33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6</a:t>
            </a:r>
          </a:p>
        </p:txBody>
      </p:sp>
      <p:sp>
        <p:nvSpPr>
          <p:cNvPr id="29727" name="TextBox 49"/>
          <p:cNvSpPr txBox="1">
            <a:spLocks noChangeArrowheads="1"/>
          </p:cNvSpPr>
          <p:nvPr/>
        </p:nvSpPr>
        <p:spPr bwMode="auto">
          <a:xfrm>
            <a:off x="7461250" y="4016375"/>
            <a:ext cx="328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8</a:t>
            </a:r>
          </a:p>
        </p:txBody>
      </p:sp>
      <p:sp>
        <p:nvSpPr>
          <p:cNvPr id="29728" name="TextBox 50"/>
          <p:cNvSpPr txBox="1">
            <a:spLocks noChangeArrowheads="1"/>
          </p:cNvSpPr>
          <p:nvPr/>
        </p:nvSpPr>
        <p:spPr bwMode="auto">
          <a:xfrm>
            <a:off x="5630863" y="4032250"/>
            <a:ext cx="3286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3</a:t>
            </a:r>
          </a:p>
        </p:txBody>
      </p:sp>
      <p:sp>
        <p:nvSpPr>
          <p:cNvPr id="29729" name="TextBox 51"/>
          <p:cNvSpPr txBox="1">
            <a:spLocks noChangeArrowheads="1"/>
          </p:cNvSpPr>
          <p:nvPr/>
        </p:nvSpPr>
        <p:spPr bwMode="auto">
          <a:xfrm>
            <a:off x="3870325" y="4032250"/>
            <a:ext cx="33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1</a:t>
            </a:r>
          </a:p>
        </p:txBody>
      </p:sp>
      <p:sp>
        <p:nvSpPr>
          <p:cNvPr id="29730" name="TextBox 52"/>
          <p:cNvSpPr txBox="1">
            <a:spLocks noChangeArrowheads="1"/>
          </p:cNvSpPr>
          <p:nvPr/>
        </p:nvSpPr>
        <p:spPr bwMode="auto">
          <a:xfrm>
            <a:off x="1958975" y="4016375"/>
            <a:ext cx="328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2</a:t>
            </a:r>
          </a:p>
        </p:txBody>
      </p:sp>
      <p:sp>
        <p:nvSpPr>
          <p:cNvPr id="29731" name="TextBox 53"/>
          <p:cNvSpPr txBox="1">
            <a:spLocks noChangeArrowheads="1"/>
          </p:cNvSpPr>
          <p:nvPr/>
        </p:nvSpPr>
        <p:spPr bwMode="auto">
          <a:xfrm>
            <a:off x="106363" y="4032250"/>
            <a:ext cx="33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4</a:t>
            </a:r>
          </a:p>
        </p:txBody>
      </p:sp>
      <p:sp>
        <p:nvSpPr>
          <p:cNvPr id="29732" name="TextBox 54"/>
          <p:cNvSpPr txBox="1">
            <a:spLocks noChangeArrowheads="1"/>
          </p:cNvSpPr>
          <p:nvPr/>
        </p:nvSpPr>
        <p:spPr bwMode="auto">
          <a:xfrm>
            <a:off x="3641725" y="6096000"/>
            <a:ext cx="328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b="1">
                <a:latin typeface="Times New Roman" pitchFamily="18" charset="0"/>
              </a:rPr>
              <a:t>7</a:t>
            </a:r>
          </a:p>
        </p:txBody>
      </p:sp>
      <p:grpSp>
        <p:nvGrpSpPr>
          <p:cNvPr id="29733" name="Group 4"/>
          <p:cNvGrpSpPr>
            <a:grpSpLocks/>
          </p:cNvGrpSpPr>
          <p:nvPr/>
        </p:nvGrpSpPr>
        <p:grpSpPr bwMode="auto">
          <a:xfrm>
            <a:off x="7213600" y="3352800"/>
            <a:ext cx="177800" cy="76200"/>
            <a:chOff x="7213600" y="3276600"/>
            <a:chExt cx="177800" cy="76200"/>
          </a:xfrm>
        </p:grpSpPr>
        <p:cxnSp>
          <p:nvCxnSpPr>
            <p:cNvPr id="4" name="Straight Connector 3"/>
            <p:cNvCxnSpPr/>
            <p:nvPr/>
          </p:nvCxnSpPr>
          <p:spPr>
            <a:xfrm>
              <a:off x="7213600" y="3276600"/>
              <a:ext cx="17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213600" y="3352800"/>
              <a:ext cx="17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5712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274638"/>
            <a:ext cx="7620000" cy="944562"/>
          </a:xfrm>
        </p:spPr>
        <p:txBody>
          <a:bodyPr rtlCol="0">
            <a:normAutofit fontScale="90000"/>
          </a:bodyPr>
          <a:lstStyle/>
          <a:p>
            <a:pPr eaLnBrk="1" fontAlgn="auto" hangingPunct="1">
              <a:spcAft>
                <a:spcPts val="0"/>
              </a:spcAft>
              <a:defRPr/>
            </a:pPr>
            <a:r>
              <a:rPr lang="en-US" sz="4600" dirty="0" smtClean="0">
                <a:solidFill>
                  <a:schemeClr val="accent1"/>
                </a:solidFill>
              </a:rPr>
              <a:t>Defining Problem Behavior </a:t>
            </a:r>
            <a:r>
              <a:rPr lang="en-US" sz="3600" dirty="0" smtClean="0"/>
              <a:t/>
            </a:r>
            <a:br>
              <a:rPr lang="en-US" sz="3600" dirty="0" smtClean="0"/>
            </a:br>
            <a:r>
              <a:rPr lang="en-US" sz="3600" dirty="0" smtClean="0">
                <a:solidFill>
                  <a:schemeClr val="accent6"/>
                </a:solidFill>
              </a:rPr>
              <a:t>Observable and Measurable</a:t>
            </a:r>
          </a:p>
        </p:txBody>
      </p:sp>
      <p:sp>
        <p:nvSpPr>
          <p:cNvPr id="309251" name="Rectangle 3"/>
          <p:cNvSpPr>
            <a:spLocks noGrp="1" noChangeArrowheads="1"/>
          </p:cNvSpPr>
          <p:nvPr>
            <p:ph sz="half" idx="1"/>
          </p:nvPr>
        </p:nvSpPr>
        <p:spPr>
          <a:xfrm>
            <a:off x="1066800" y="1600200"/>
            <a:ext cx="2865438" cy="5257800"/>
          </a:xfrm>
        </p:spPr>
        <p:txBody>
          <a:bodyPr rtlCol="0">
            <a:normAutofit/>
          </a:bodyPr>
          <a:lstStyle/>
          <a:p>
            <a:pPr marL="533400" indent="-533400" eaLnBrk="1" fontAlgn="auto" hangingPunct="1">
              <a:spcAft>
                <a:spcPts val="0"/>
              </a:spcAft>
              <a:buFont typeface="Monotype Sorts" pitchFamily="1" charset="2"/>
              <a:buNone/>
              <a:defRPr/>
            </a:pPr>
            <a:r>
              <a:rPr lang="en-US" u="sng" dirty="0" smtClean="0">
                <a:solidFill>
                  <a:schemeClr val="accent6"/>
                </a:solidFill>
              </a:rPr>
              <a:t>Non-Examples</a:t>
            </a:r>
          </a:p>
          <a:p>
            <a:pPr eaLnBrk="1" fontAlgn="auto" hangingPunct="1">
              <a:spcAft>
                <a:spcPts val="0"/>
              </a:spcAft>
              <a:buFont typeface="Arial" pitchFamily="34" charset="0"/>
              <a:buChar char="•"/>
              <a:defRPr/>
            </a:pPr>
            <a:r>
              <a:rPr lang="en-US" dirty="0" smtClean="0">
                <a:solidFill>
                  <a:schemeClr val="accent6"/>
                </a:solidFill>
              </a:rPr>
              <a:t>Hyperactive</a:t>
            </a:r>
          </a:p>
          <a:p>
            <a:pPr eaLnBrk="1" fontAlgn="auto" hangingPunct="1">
              <a:spcAft>
                <a:spcPts val="0"/>
              </a:spcAft>
              <a:buFont typeface="Arial" pitchFamily="34" charset="0"/>
              <a:buChar char="•"/>
              <a:defRPr/>
            </a:pPr>
            <a:endParaRPr lang="en-US" dirty="0" smtClean="0">
              <a:solidFill>
                <a:schemeClr val="accent6"/>
              </a:solidFill>
            </a:endParaRPr>
          </a:p>
          <a:p>
            <a:pPr eaLnBrk="1" fontAlgn="auto" hangingPunct="1">
              <a:spcAft>
                <a:spcPts val="0"/>
              </a:spcAft>
              <a:buFont typeface="Arial" pitchFamily="34" charset="0"/>
              <a:buChar char="•"/>
              <a:defRPr/>
            </a:pPr>
            <a:r>
              <a:rPr lang="en-US" dirty="0" smtClean="0">
                <a:solidFill>
                  <a:schemeClr val="accent6"/>
                </a:solidFill>
              </a:rPr>
              <a:t>Aggressive</a:t>
            </a:r>
          </a:p>
          <a:p>
            <a:pPr eaLnBrk="1" fontAlgn="auto" hangingPunct="1">
              <a:spcAft>
                <a:spcPts val="0"/>
              </a:spcAft>
              <a:buFont typeface="Arial" pitchFamily="34" charset="0"/>
              <a:buChar char="•"/>
              <a:defRPr/>
            </a:pPr>
            <a:endParaRPr lang="en-US" dirty="0" smtClean="0">
              <a:solidFill>
                <a:schemeClr val="accent6"/>
              </a:solidFill>
            </a:endParaRPr>
          </a:p>
          <a:p>
            <a:pPr eaLnBrk="1" fontAlgn="auto" hangingPunct="1">
              <a:spcAft>
                <a:spcPts val="0"/>
              </a:spcAft>
              <a:buFont typeface="Arial" pitchFamily="34" charset="0"/>
              <a:buChar char="•"/>
              <a:defRPr/>
            </a:pPr>
            <a:r>
              <a:rPr lang="en-US" dirty="0" smtClean="0">
                <a:solidFill>
                  <a:schemeClr val="accent6"/>
                </a:solidFill>
              </a:rPr>
              <a:t>Delinquent</a:t>
            </a:r>
          </a:p>
          <a:p>
            <a:pPr eaLnBrk="1" fontAlgn="auto" hangingPunct="1">
              <a:spcAft>
                <a:spcPts val="0"/>
              </a:spcAft>
              <a:buFont typeface="Arial" pitchFamily="34" charset="0"/>
              <a:buChar char="•"/>
              <a:defRPr/>
            </a:pPr>
            <a:endParaRPr lang="en-US" dirty="0" smtClean="0">
              <a:solidFill>
                <a:schemeClr val="accent6"/>
              </a:solidFill>
            </a:endParaRPr>
          </a:p>
          <a:p>
            <a:pPr eaLnBrk="1" fontAlgn="auto" hangingPunct="1">
              <a:spcAft>
                <a:spcPts val="0"/>
              </a:spcAft>
              <a:buFont typeface="Arial" pitchFamily="34" charset="0"/>
              <a:buChar char="•"/>
              <a:defRPr/>
            </a:pPr>
            <a:r>
              <a:rPr lang="en-US" dirty="0" smtClean="0">
                <a:solidFill>
                  <a:schemeClr val="accent6"/>
                </a:solidFill>
              </a:rPr>
              <a:t>Psychotic</a:t>
            </a:r>
          </a:p>
          <a:p>
            <a:pPr eaLnBrk="1" fontAlgn="auto" hangingPunct="1">
              <a:spcAft>
                <a:spcPts val="0"/>
              </a:spcAft>
              <a:buFont typeface="Arial" pitchFamily="34" charset="0"/>
              <a:buChar char="•"/>
              <a:defRPr/>
            </a:pPr>
            <a:endParaRPr lang="en-US" dirty="0" smtClean="0">
              <a:solidFill>
                <a:schemeClr val="accent6"/>
              </a:solidFill>
            </a:endParaRPr>
          </a:p>
          <a:p>
            <a:pPr eaLnBrk="1" fontAlgn="auto" hangingPunct="1">
              <a:spcAft>
                <a:spcPts val="0"/>
              </a:spcAft>
              <a:buFont typeface="Arial" pitchFamily="34" charset="0"/>
              <a:buChar char="•"/>
              <a:defRPr/>
            </a:pPr>
            <a:r>
              <a:rPr lang="en-US" dirty="0" smtClean="0">
                <a:solidFill>
                  <a:schemeClr val="accent6"/>
                </a:solidFill>
              </a:rPr>
              <a:t>Irresponsible</a:t>
            </a:r>
          </a:p>
        </p:txBody>
      </p:sp>
      <p:sp>
        <p:nvSpPr>
          <p:cNvPr id="309252" name="Rectangle 4"/>
          <p:cNvSpPr>
            <a:spLocks noGrp="1" noChangeArrowheads="1"/>
          </p:cNvSpPr>
          <p:nvPr>
            <p:ph sz="half" idx="2"/>
          </p:nvPr>
        </p:nvSpPr>
        <p:spPr>
          <a:xfrm>
            <a:off x="4191000" y="1600200"/>
            <a:ext cx="4830763" cy="5257800"/>
          </a:xfrm>
        </p:spPr>
        <p:txBody>
          <a:bodyPr rtlCol="0">
            <a:normAutofit/>
          </a:bodyPr>
          <a:lstStyle/>
          <a:p>
            <a:pPr marL="533400" indent="-533400" eaLnBrk="1" fontAlgn="auto" hangingPunct="1">
              <a:spcAft>
                <a:spcPts val="0"/>
              </a:spcAft>
              <a:buFont typeface="Monotype Sorts" pitchFamily="1" charset="2"/>
              <a:buNone/>
              <a:defRPr/>
            </a:pPr>
            <a:r>
              <a:rPr lang="en-US" u="sng" dirty="0" smtClean="0">
                <a:solidFill>
                  <a:schemeClr val="accent6"/>
                </a:solidFill>
              </a:rPr>
              <a:t>Examples</a:t>
            </a:r>
          </a:p>
          <a:p>
            <a:pPr eaLnBrk="1" fontAlgn="auto" hangingPunct="1">
              <a:spcAft>
                <a:spcPts val="0"/>
              </a:spcAft>
              <a:buFont typeface="Arial" pitchFamily="34" charset="0"/>
              <a:buChar char="•"/>
              <a:defRPr/>
            </a:pPr>
            <a:r>
              <a:rPr lang="en-US" dirty="0">
                <a:solidFill>
                  <a:schemeClr val="accent6"/>
                </a:solidFill>
              </a:rPr>
              <a:t>Out of seat and walking around the room touching other student’s things</a:t>
            </a:r>
          </a:p>
          <a:p>
            <a:pPr eaLnBrk="1" fontAlgn="auto" hangingPunct="1">
              <a:spcAft>
                <a:spcPts val="0"/>
              </a:spcAft>
              <a:buFont typeface="Arial" pitchFamily="34" charset="0"/>
              <a:buChar char="•"/>
              <a:defRPr/>
            </a:pPr>
            <a:r>
              <a:rPr lang="en-US" dirty="0" smtClean="0">
                <a:solidFill>
                  <a:schemeClr val="accent6"/>
                </a:solidFill>
              </a:rPr>
              <a:t>Hits with hands and kicks peers</a:t>
            </a:r>
          </a:p>
          <a:p>
            <a:pPr eaLnBrk="1" fontAlgn="auto" hangingPunct="1">
              <a:spcAft>
                <a:spcPts val="0"/>
              </a:spcAft>
              <a:buFont typeface="Arial" pitchFamily="34" charset="0"/>
              <a:buChar char="•"/>
              <a:defRPr/>
            </a:pPr>
            <a:r>
              <a:rPr lang="en-US" dirty="0" smtClean="0">
                <a:solidFill>
                  <a:schemeClr val="accent6"/>
                </a:solidFill>
              </a:rPr>
              <a:t>Steals valuable items from peers</a:t>
            </a:r>
          </a:p>
          <a:p>
            <a:pPr eaLnBrk="1" fontAlgn="auto" hangingPunct="1">
              <a:spcAft>
                <a:spcPts val="0"/>
              </a:spcAft>
              <a:buFont typeface="Arial" pitchFamily="34" charset="0"/>
              <a:buChar char="•"/>
              <a:defRPr/>
            </a:pPr>
            <a:r>
              <a:rPr lang="en-US" dirty="0" smtClean="0">
                <a:solidFill>
                  <a:schemeClr val="accent6"/>
                </a:solidFill>
              </a:rPr>
              <a:t>Reports seeing monsters</a:t>
            </a:r>
          </a:p>
          <a:p>
            <a:pPr eaLnBrk="1" fontAlgn="auto" hangingPunct="1">
              <a:spcAft>
                <a:spcPts val="0"/>
              </a:spcAft>
              <a:buFont typeface="Arial" pitchFamily="34" charset="0"/>
              <a:buChar char="•"/>
              <a:defRPr/>
            </a:pPr>
            <a:r>
              <a:rPr lang="en-US" dirty="0" smtClean="0">
                <a:solidFill>
                  <a:schemeClr val="accent6"/>
                </a:solidFill>
              </a:rPr>
              <a:t>Arrives to class                    late 75% of the time</a:t>
            </a:r>
          </a:p>
          <a:p>
            <a:pPr marL="533400" indent="-533400" eaLnBrk="1" fontAlgn="auto" hangingPunct="1">
              <a:spcAft>
                <a:spcPts val="0"/>
              </a:spcAft>
              <a:defRPr/>
            </a:pPr>
            <a:endParaRPr lang="en-US" dirty="0" smtClean="0"/>
          </a:p>
        </p:txBody>
      </p:sp>
    </p:spTree>
    <p:extLst>
      <p:ext uri="{BB962C8B-B14F-4D97-AF65-F5344CB8AC3E}">
        <p14:creationId xmlns:p14="http://schemas.microsoft.com/office/powerpoint/2010/main" val="27679766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219200" y="152400"/>
            <a:ext cx="7315200" cy="1143000"/>
          </a:xfrm>
        </p:spPr>
        <p:txBody>
          <a:bodyPr/>
          <a:lstStyle/>
          <a:p>
            <a:pPr eaLnBrk="1" hangingPunct="1"/>
            <a:r>
              <a:rPr lang="en-US" smtClean="0">
                <a:solidFill>
                  <a:schemeClr val="accent1"/>
                </a:solidFill>
              </a:rPr>
              <a:t>Antecedent (fast trigger)</a:t>
            </a:r>
          </a:p>
        </p:txBody>
      </p:sp>
      <p:sp>
        <p:nvSpPr>
          <p:cNvPr id="17411" name="Text Placeholder 4"/>
          <p:cNvSpPr>
            <a:spLocks noGrp="1"/>
          </p:cNvSpPr>
          <p:nvPr>
            <p:ph type="body" idx="1"/>
          </p:nvPr>
        </p:nvSpPr>
        <p:spPr>
          <a:xfrm>
            <a:off x="836613" y="1447800"/>
            <a:ext cx="4040187" cy="639763"/>
          </a:xfrm>
        </p:spPr>
        <p:txBody>
          <a:bodyPr rtlCol="0">
            <a:normAutofit/>
          </a:bodyPr>
          <a:lstStyle/>
          <a:p>
            <a:pPr eaLnBrk="1" fontAlgn="auto" hangingPunct="1">
              <a:spcAft>
                <a:spcPts val="0"/>
              </a:spcAft>
              <a:defRPr/>
            </a:pPr>
            <a:r>
              <a:rPr lang="en-US" b="0" u="sng" dirty="0" smtClean="0">
                <a:solidFill>
                  <a:schemeClr val="accent6"/>
                </a:solidFill>
              </a:rPr>
              <a:t>Non-Examples</a:t>
            </a:r>
            <a:r>
              <a:rPr lang="en-US" dirty="0" smtClean="0"/>
              <a:t>	</a:t>
            </a:r>
          </a:p>
        </p:txBody>
      </p:sp>
      <p:sp>
        <p:nvSpPr>
          <p:cNvPr id="17412" name="Content Placeholder 5"/>
          <p:cNvSpPr>
            <a:spLocks noGrp="1"/>
          </p:cNvSpPr>
          <p:nvPr>
            <p:ph sz="half" idx="2"/>
          </p:nvPr>
        </p:nvSpPr>
        <p:spPr>
          <a:xfrm>
            <a:off x="836613" y="2133600"/>
            <a:ext cx="4040187" cy="3951288"/>
          </a:xfrm>
        </p:spPr>
        <p:txBody>
          <a:bodyPr/>
          <a:lstStyle/>
          <a:p>
            <a:pPr marL="0" indent="0" eaLnBrk="1" hangingPunct="1">
              <a:buFontTx/>
              <a:buNone/>
              <a:defRPr/>
            </a:pPr>
            <a:r>
              <a:rPr lang="ja-JP" altLang="en-US" dirty="0" smtClean="0">
                <a:latin typeface="+mj-lt"/>
              </a:rPr>
              <a:t>“</a:t>
            </a:r>
            <a:r>
              <a:rPr lang="en-US" altLang="ja-JP" dirty="0" smtClean="0">
                <a:latin typeface="+mj-lt"/>
              </a:rPr>
              <a:t>Sue wants control</a:t>
            </a:r>
            <a:r>
              <a:rPr lang="ja-JP" altLang="en-US" dirty="0" smtClean="0">
                <a:latin typeface="+mj-lt"/>
              </a:rPr>
              <a:t>”</a:t>
            </a:r>
            <a:endParaRPr lang="en-US" altLang="ja-JP" dirty="0" smtClean="0">
              <a:latin typeface="+mj-lt"/>
            </a:endParaRPr>
          </a:p>
          <a:p>
            <a:pPr marL="0" indent="0" eaLnBrk="1" hangingPunct="1">
              <a:buFontTx/>
              <a:buNone/>
              <a:defRPr/>
            </a:pPr>
            <a:endParaRPr lang="en-US" dirty="0" smtClean="0">
              <a:latin typeface="+mj-lt"/>
              <a:ea typeface="ＭＳ Ｐゴシック" pitchFamily="34" charset="-128"/>
            </a:endParaRPr>
          </a:p>
          <a:p>
            <a:pPr marL="0" indent="0" eaLnBrk="1" hangingPunct="1">
              <a:buFontTx/>
              <a:buNone/>
              <a:defRPr/>
            </a:pPr>
            <a:r>
              <a:rPr lang="ja-JP" altLang="en-US" dirty="0" smtClean="0">
                <a:latin typeface="+mj-lt"/>
              </a:rPr>
              <a:t>“</a:t>
            </a:r>
            <a:r>
              <a:rPr lang="en-US" altLang="ja-JP" dirty="0" smtClean="0">
                <a:latin typeface="+mj-lt"/>
              </a:rPr>
              <a:t>Student has low self-esteem and has missed 11 days so far this year</a:t>
            </a:r>
            <a:r>
              <a:rPr lang="ja-JP" altLang="en-US" dirty="0" smtClean="0">
                <a:latin typeface="+mj-lt"/>
              </a:rPr>
              <a:t>”</a:t>
            </a:r>
            <a:endParaRPr lang="en-US" altLang="ja-JP" dirty="0" smtClean="0">
              <a:latin typeface="+mj-lt"/>
            </a:endParaRPr>
          </a:p>
          <a:p>
            <a:pPr marL="0" indent="0" eaLnBrk="1" hangingPunct="1">
              <a:defRPr/>
            </a:pPr>
            <a:endParaRPr lang="en-US" dirty="0" smtClean="0">
              <a:latin typeface="+mj-lt"/>
              <a:ea typeface="ＭＳ Ｐゴシック" pitchFamily="34" charset="-128"/>
            </a:endParaRPr>
          </a:p>
          <a:p>
            <a:pPr marL="0" indent="0" eaLnBrk="1" hangingPunct="1">
              <a:buFontTx/>
              <a:buNone/>
              <a:defRPr/>
            </a:pPr>
            <a:r>
              <a:rPr lang="ja-JP" altLang="en-US" dirty="0" smtClean="0">
                <a:latin typeface="+mj-lt"/>
              </a:rPr>
              <a:t>“</a:t>
            </a:r>
            <a:r>
              <a:rPr lang="en-US" altLang="ja-JP" dirty="0" smtClean="0">
                <a:latin typeface="+mj-lt"/>
              </a:rPr>
              <a:t>Student refuses to listen</a:t>
            </a:r>
            <a:r>
              <a:rPr lang="ja-JP" altLang="en-US" dirty="0" smtClean="0">
                <a:latin typeface="+mj-lt"/>
              </a:rPr>
              <a:t>”</a:t>
            </a:r>
            <a:endParaRPr lang="en-US" altLang="ja-JP" dirty="0" smtClean="0">
              <a:latin typeface="+mj-lt"/>
            </a:endParaRPr>
          </a:p>
          <a:p>
            <a:pPr marL="0" indent="0" eaLnBrk="1" hangingPunct="1">
              <a:buFontTx/>
              <a:buNone/>
              <a:defRPr/>
            </a:pPr>
            <a:endParaRPr lang="en-US" dirty="0" smtClean="0">
              <a:latin typeface="+mj-lt"/>
              <a:ea typeface="ＭＳ Ｐゴシック" pitchFamily="34" charset="-128"/>
            </a:endParaRPr>
          </a:p>
          <a:p>
            <a:pPr marL="0" indent="0" eaLnBrk="1" hangingPunct="1">
              <a:buFontTx/>
              <a:buNone/>
              <a:defRPr/>
            </a:pPr>
            <a:r>
              <a:rPr lang="ja-JP" altLang="en-US" dirty="0" smtClean="0">
                <a:latin typeface="+mj-lt"/>
              </a:rPr>
              <a:t>“</a:t>
            </a:r>
            <a:r>
              <a:rPr lang="en-US" altLang="ja-JP" dirty="0" smtClean="0">
                <a:latin typeface="+mj-lt"/>
              </a:rPr>
              <a:t>There are no triggers</a:t>
            </a:r>
            <a:r>
              <a:rPr lang="ja-JP" altLang="en-US" dirty="0" smtClean="0">
                <a:latin typeface="+mj-lt"/>
              </a:rPr>
              <a:t>”</a:t>
            </a:r>
            <a:endParaRPr lang="en-US" dirty="0" smtClean="0">
              <a:latin typeface="+mj-lt"/>
              <a:ea typeface="ＭＳ Ｐゴシック" pitchFamily="34" charset="-128"/>
            </a:endParaRPr>
          </a:p>
        </p:txBody>
      </p:sp>
      <p:sp>
        <p:nvSpPr>
          <p:cNvPr id="17413" name="Text Placeholder 6"/>
          <p:cNvSpPr>
            <a:spLocks noGrp="1"/>
          </p:cNvSpPr>
          <p:nvPr>
            <p:ph type="body" sz="quarter" idx="3"/>
          </p:nvPr>
        </p:nvSpPr>
        <p:spPr>
          <a:xfrm>
            <a:off x="4873625" y="1447800"/>
            <a:ext cx="4041775" cy="639763"/>
          </a:xfrm>
        </p:spPr>
        <p:txBody>
          <a:bodyPr rtlCol="0">
            <a:normAutofit/>
          </a:bodyPr>
          <a:lstStyle/>
          <a:p>
            <a:pPr eaLnBrk="1" fontAlgn="auto" hangingPunct="1">
              <a:spcAft>
                <a:spcPts val="0"/>
              </a:spcAft>
              <a:defRPr/>
            </a:pPr>
            <a:r>
              <a:rPr lang="en-US" b="0" u="sng" dirty="0" smtClean="0">
                <a:solidFill>
                  <a:schemeClr val="accent6"/>
                </a:solidFill>
              </a:rPr>
              <a:t>Examples</a:t>
            </a:r>
          </a:p>
        </p:txBody>
      </p:sp>
      <p:sp>
        <p:nvSpPr>
          <p:cNvPr id="17414" name="Content Placeholder 7"/>
          <p:cNvSpPr>
            <a:spLocks noGrp="1"/>
          </p:cNvSpPr>
          <p:nvPr>
            <p:ph sz="quarter" idx="4"/>
          </p:nvPr>
        </p:nvSpPr>
        <p:spPr>
          <a:xfrm>
            <a:off x="4873625" y="2133600"/>
            <a:ext cx="4041775" cy="3951288"/>
          </a:xfrm>
        </p:spPr>
        <p:txBody>
          <a:bodyPr/>
          <a:lstStyle/>
          <a:p>
            <a:pPr marL="0" indent="0" eaLnBrk="1" hangingPunct="1">
              <a:buFontTx/>
              <a:buNone/>
              <a:defRPr/>
            </a:pPr>
            <a:r>
              <a:rPr lang="ja-JP" altLang="en-US" dirty="0" smtClean="0">
                <a:latin typeface="+mj-lt"/>
              </a:rPr>
              <a:t>“</a:t>
            </a:r>
            <a:r>
              <a:rPr lang="en-US" altLang="ja-JP" dirty="0" smtClean="0">
                <a:latin typeface="+mj-lt"/>
              </a:rPr>
              <a:t>Request to do something, request to work on assignments</a:t>
            </a:r>
            <a:r>
              <a:rPr lang="ja-JP" altLang="en-US" dirty="0" smtClean="0">
                <a:latin typeface="+mj-lt"/>
              </a:rPr>
              <a:t>”</a:t>
            </a:r>
            <a:endParaRPr lang="en-US" altLang="ja-JP" dirty="0" smtClean="0">
              <a:latin typeface="+mj-lt"/>
            </a:endParaRPr>
          </a:p>
          <a:p>
            <a:pPr marL="0" indent="0" eaLnBrk="1" hangingPunct="1">
              <a:buFontTx/>
              <a:buNone/>
              <a:defRPr/>
            </a:pPr>
            <a:endParaRPr lang="en-US" sz="1200" dirty="0" smtClean="0">
              <a:latin typeface="+mj-lt"/>
              <a:ea typeface="ＭＳ Ｐゴシック" pitchFamily="34" charset="-128"/>
            </a:endParaRPr>
          </a:p>
          <a:p>
            <a:pPr marL="0" indent="0" eaLnBrk="1" hangingPunct="1">
              <a:buFontTx/>
              <a:buNone/>
              <a:defRPr/>
            </a:pPr>
            <a:r>
              <a:rPr lang="ja-JP" altLang="en-US" dirty="0" smtClean="0">
                <a:latin typeface="+mj-lt"/>
              </a:rPr>
              <a:t>“</a:t>
            </a:r>
            <a:r>
              <a:rPr lang="en-US" altLang="ja-JP" dirty="0" smtClean="0">
                <a:latin typeface="+mj-lt"/>
              </a:rPr>
              <a:t>Sitting in large group</a:t>
            </a:r>
            <a:r>
              <a:rPr lang="ja-JP" altLang="en-US" dirty="0" smtClean="0">
                <a:latin typeface="+mj-lt"/>
              </a:rPr>
              <a:t>”</a:t>
            </a:r>
            <a:endParaRPr lang="en-US" altLang="ja-JP" dirty="0" smtClean="0">
              <a:latin typeface="+mj-lt"/>
            </a:endParaRPr>
          </a:p>
          <a:p>
            <a:pPr marL="0" indent="0" eaLnBrk="1" hangingPunct="1">
              <a:buFontTx/>
              <a:buNone/>
              <a:defRPr/>
            </a:pPr>
            <a:endParaRPr lang="en-US" sz="1200" dirty="0" smtClean="0">
              <a:latin typeface="+mj-lt"/>
              <a:ea typeface="ＭＳ Ｐゴシック" pitchFamily="34" charset="-128"/>
            </a:endParaRPr>
          </a:p>
          <a:p>
            <a:pPr marL="0" indent="0" eaLnBrk="1" hangingPunct="1">
              <a:buFontTx/>
              <a:buNone/>
              <a:defRPr/>
            </a:pPr>
            <a:r>
              <a:rPr lang="ja-JP" altLang="en-US" dirty="0" smtClean="0">
                <a:latin typeface="+mj-lt"/>
              </a:rPr>
              <a:t>“</a:t>
            </a:r>
            <a:r>
              <a:rPr lang="en-US" altLang="ja-JP" dirty="0" smtClean="0">
                <a:latin typeface="+mj-lt"/>
              </a:rPr>
              <a:t>When corrected or redirected by staff</a:t>
            </a:r>
            <a:r>
              <a:rPr lang="ja-JP" altLang="en-US" dirty="0" smtClean="0">
                <a:latin typeface="+mj-lt"/>
              </a:rPr>
              <a:t>”</a:t>
            </a:r>
            <a:endParaRPr lang="en-US" altLang="ja-JP" dirty="0" smtClean="0">
              <a:latin typeface="+mj-lt"/>
            </a:endParaRPr>
          </a:p>
          <a:p>
            <a:pPr marL="0" indent="0" eaLnBrk="1" hangingPunct="1">
              <a:buFontTx/>
              <a:buNone/>
              <a:defRPr/>
            </a:pPr>
            <a:endParaRPr lang="en-US" sz="1200" dirty="0" smtClean="0">
              <a:latin typeface="+mj-lt"/>
              <a:ea typeface="ＭＳ Ｐゴシック" pitchFamily="34" charset="-128"/>
            </a:endParaRPr>
          </a:p>
          <a:p>
            <a:pPr marL="0" indent="0" eaLnBrk="1" hangingPunct="1">
              <a:buFontTx/>
              <a:buNone/>
              <a:defRPr/>
            </a:pPr>
            <a:r>
              <a:rPr lang="ja-JP" altLang="en-US" dirty="0" smtClean="0">
                <a:latin typeface="+mj-lt"/>
              </a:rPr>
              <a:t>“</a:t>
            </a:r>
            <a:r>
              <a:rPr lang="en-US" altLang="ja-JP" dirty="0" smtClean="0">
                <a:latin typeface="+mj-lt"/>
              </a:rPr>
              <a:t>Physical place, such as games like </a:t>
            </a:r>
            <a:r>
              <a:rPr lang="ja-JP" altLang="en-US" dirty="0" smtClean="0">
                <a:latin typeface="+mj-lt"/>
              </a:rPr>
              <a:t>“</a:t>
            </a:r>
            <a:r>
              <a:rPr lang="en-US" altLang="ja-JP" dirty="0" smtClean="0">
                <a:latin typeface="+mj-lt"/>
              </a:rPr>
              <a:t>tag</a:t>
            </a:r>
            <a:r>
              <a:rPr lang="ja-JP" altLang="en-US" dirty="0" smtClean="0">
                <a:latin typeface="+mj-lt"/>
              </a:rPr>
              <a:t>”</a:t>
            </a:r>
            <a:r>
              <a:rPr lang="en-US" altLang="ja-JP" dirty="0" smtClean="0">
                <a:latin typeface="+mj-lt"/>
              </a:rPr>
              <a:t> at recess</a:t>
            </a:r>
            <a:r>
              <a:rPr lang="ja-JP" altLang="en-US" dirty="0" smtClean="0">
                <a:latin typeface="+mj-lt"/>
              </a:rPr>
              <a:t>”</a:t>
            </a:r>
            <a:endParaRPr lang="en-US" altLang="ja-JP" dirty="0" smtClean="0">
              <a:latin typeface="+mj-lt"/>
            </a:endParaRPr>
          </a:p>
          <a:p>
            <a:pPr marL="0" indent="0" eaLnBrk="1" hangingPunct="1">
              <a:buFontTx/>
              <a:buNone/>
              <a:defRPr/>
            </a:pPr>
            <a:endParaRPr lang="en-US" dirty="0" smtClean="0">
              <a:solidFill>
                <a:srgbClr val="2D2D8A"/>
              </a:solidFill>
              <a:ea typeface="ＭＳ Ｐゴシック" pitchFamily="34" charset="-128"/>
            </a:endParaRPr>
          </a:p>
          <a:p>
            <a:pPr marL="0" indent="0" eaLnBrk="1" hangingPunct="1">
              <a:buFontTx/>
              <a:buNone/>
              <a:defRPr/>
            </a:pPr>
            <a:endParaRPr lang="en-US" altLang="ja-JP" dirty="0" smtClean="0">
              <a:solidFill>
                <a:srgbClr val="2D2D8A"/>
              </a:solidFill>
            </a:endParaRPr>
          </a:p>
          <a:p>
            <a:pPr marL="0" indent="0" eaLnBrk="1" hangingPunct="1">
              <a:buFontTx/>
              <a:buNone/>
              <a:defRPr/>
            </a:pPr>
            <a:endParaRPr lang="en-US" dirty="0" smtClean="0">
              <a:solidFill>
                <a:srgbClr val="2D2D8A"/>
              </a:solidFill>
              <a:ea typeface="ＭＳ Ｐゴシック" pitchFamily="34" charset="-128"/>
            </a:endParaRPr>
          </a:p>
          <a:p>
            <a:pPr marL="0" indent="0" eaLnBrk="1" hangingPunct="1">
              <a:buFontTx/>
              <a:buNone/>
              <a:defRPr/>
            </a:pPr>
            <a:endParaRPr lang="en-US" dirty="0" smtClean="0">
              <a:solidFill>
                <a:srgbClr val="2D2D8A"/>
              </a:solidFill>
              <a:ea typeface="ＭＳ Ｐゴシック" pitchFamily="34" charset="-128"/>
            </a:endParaRPr>
          </a:p>
          <a:p>
            <a:pPr marL="0" indent="0" eaLnBrk="1" hangingPunct="1">
              <a:buFontTx/>
              <a:buNone/>
              <a:defRPr/>
            </a:pPr>
            <a:endParaRPr lang="en-US" dirty="0" smtClean="0">
              <a:solidFill>
                <a:srgbClr val="2D2D8A"/>
              </a:solidFill>
              <a:ea typeface="ＭＳ Ｐゴシック" pitchFamily="34" charset="-128"/>
            </a:endParaRPr>
          </a:p>
        </p:txBody>
      </p:sp>
    </p:spTree>
    <p:extLst>
      <p:ext uri="{BB962C8B-B14F-4D97-AF65-F5344CB8AC3E}">
        <p14:creationId xmlns:p14="http://schemas.microsoft.com/office/powerpoint/2010/main" val="2670271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xEl>
                                              <p:pRg st="0" end="0"/>
                                            </p:txEl>
                                          </p:spTgt>
                                        </p:tgtEl>
                                        <p:attrNameLst>
                                          <p:attrName>style.visibility</p:attrName>
                                        </p:attrNameLst>
                                      </p:cBhvr>
                                      <p:to>
                                        <p:strVal val="visible"/>
                                      </p:to>
                                    </p:set>
                                    <p:anim calcmode="lin" valueType="num">
                                      <p:cBhvr additive="base">
                                        <p:cTn id="13"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 calcmode="lin" valueType="num">
                                      <p:cBhvr additive="base">
                                        <p:cTn id="17"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2">
                                            <p:txEl>
                                              <p:pRg st="4" end="4"/>
                                            </p:txEl>
                                          </p:spTgt>
                                        </p:tgtEl>
                                        <p:attrNameLst>
                                          <p:attrName>style.visibility</p:attrName>
                                        </p:attrNameLst>
                                      </p:cBhvr>
                                      <p:to>
                                        <p:strVal val="visible"/>
                                      </p:to>
                                    </p:set>
                                    <p:anim calcmode="lin" valueType="num">
                                      <p:cBhvr additive="base">
                                        <p:cTn id="21"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12">
                                            <p:txEl>
                                              <p:pRg st="6" end="6"/>
                                            </p:txEl>
                                          </p:spTgt>
                                        </p:tgtEl>
                                        <p:attrNameLst>
                                          <p:attrName>style.visibility</p:attrName>
                                        </p:attrNameLst>
                                      </p:cBhvr>
                                      <p:to>
                                        <p:strVal val="visible"/>
                                      </p:to>
                                    </p:set>
                                    <p:anim calcmode="lin" valueType="num">
                                      <p:cBhvr additive="base">
                                        <p:cTn id="25"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3">
                                            <p:txEl>
                                              <p:pRg st="0" end="0"/>
                                            </p:txEl>
                                          </p:spTgt>
                                        </p:tgtEl>
                                        <p:attrNameLst>
                                          <p:attrName>style.visibility</p:attrName>
                                        </p:attrNameLst>
                                      </p:cBhvr>
                                      <p:to>
                                        <p:strVal val="visible"/>
                                      </p:to>
                                    </p:set>
                                    <p:anim calcmode="lin" valueType="num">
                                      <p:cBhvr additive="base">
                                        <p:cTn id="31"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14">
                                            <p:txEl>
                                              <p:pRg st="0" end="0"/>
                                            </p:txEl>
                                          </p:spTgt>
                                        </p:tgtEl>
                                        <p:attrNameLst>
                                          <p:attrName>style.visibility</p:attrName>
                                        </p:attrNameLst>
                                      </p:cBhvr>
                                      <p:to>
                                        <p:strVal val="visible"/>
                                      </p:to>
                                    </p:set>
                                    <p:anim calcmode="lin" valueType="num">
                                      <p:cBhvr additive="base">
                                        <p:cTn id="37"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414">
                                            <p:txEl>
                                              <p:pRg st="2" end="2"/>
                                            </p:txEl>
                                          </p:spTgt>
                                        </p:tgtEl>
                                        <p:attrNameLst>
                                          <p:attrName>style.visibility</p:attrName>
                                        </p:attrNameLst>
                                      </p:cBhvr>
                                      <p:to>
                                        <p:strVal val="visible"/>
                                      </p:to>
                                    </p:set>
                                    <p:anim calcmode="lin" valueType="num">
                                      <p:cBhvr additive="base">
                                        <p:cTn id="41" dur="5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14">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414">
                                            <p:txEl>
                                              <p:pRg st="4" end="4"/>
                                            </p:txEl>
                                          </p:spTgt>
                                        </p:tgtEl>
                                        <p:attrNameLst>
                                          <p:attrName>style.visibility</p:attrName>
                                        </p:attrNameLst>
                                      </p:cBhvr>
                                      <p:to>
                                        <p:strVal val="visible"/>
                                      </p:to>
                                    </p:set>
                                    <p:anim calcmode="lin" valueType="num">
                                      <p:cBhvr additive="base">
                                        <p:cTn id="45" dur="500" fill="hold"/>
                                        <p:tgtEl>
                                          <p:spTgt spid="1741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4">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414">
                                            <p:txEl>
                                              <p:pRg st="6" end="6"/>
                                            </p:txEl>
                                          </p:spTgt>
                                        </p:tgtEl>
                                        <p:attrNameLst>
                                          <p:attrName>style.visibility</p:attrName>
                                        </p:attrNameLst>
                                      </p:cBhvr>
                                      <p:to>
                                        <p:strVal val="visible"/>
                                      </p:to>
                                    </p:set>
                                    <p:anim calcmode="lin" valueType="num">
                                      <p:cBhvr additive="base">
                                        <p:cTn id="49" dur="500" fill="hold"/>
                                        <p:tgtEl>
                                          <p:spTgt spid="1741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Consequence</a:t>
            </a:r>
            <a:endParaRPr lang="en-US" dirty="0"/>
          </a:p>
        </p:txBody>
      </p:sp>
    </p:spTree>
    <p:extLst>
      <p:ext uri="{BB962C8B-B14F-4D97-AF65-F5344CB8AC3E}">
        <p14:creationId xmlns:p14="http://schemas.microsoft.com/office/powerpoint/2010/main" val="272884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219200" y="152400"/>
            <a:ext cx="8229600" cy="1143000"/>
          </a:xfrm>
        </p:spPr>
        <p:txBody>
          <a:bodyPr/>
          <a:lstStyle/>
          <a:p>
            <a:pPr eaLnBrk="1" hangingPunct="1"/>
            <a:r>
              <a:rPr lang="en-US" smtClean="0">
                <a:solidFill>
                  <a:schemeClr val="accent1"/>
                </a:solidFill>
              </a:rPr>
              <a:t>Setting Event</a:t>
            </a:r>
          </a:p>
        </p:txBody>
      </p:sp>
      <p:sp>
        <p:nvSpPr>
          <p:cNvPr id="34819" name="Content Placeholder 2"/>
          <p:cNvSpPr>
            <a:spLocks noGrp="1"/>
          </p:cNvSpPr>
          <p:nvPr>
            <p:ph idx="4294967295"/>
          </p:nvPr>
        </p:nvSpPr>
        <p:spPr>
          <a:xfrm>
            <a:off x="609600" y="1600200"/>
            <a:ext cx="8229600" cy="4525963"/>
          </a:xfrm>
        </p:spPr>
        <p:txBody>
          <a:bodyPr rtlCol="0">
            <a:normAutofit/>
          </a:bodyPr>
          <a:lstStyle/>
          <a:p>
            <a:pPr eaLnBrk="1" fontAlgn="auto" hangingPunct="1">
              <a:spcAft>
                <a:spcPts val="0"/>
              </a:spcAft>
              <a:buFont typeface="Arial" pitchFamily="34" charset="0"/>
              <a:buChar char="•"/>
              <a:defRPr/>
            </a:pPr>
            <a:r>
              <a:rPr lang="ja-JP" altLang="en-US" dirty="0" smtClean="0"/>
              <a:t>“</a:t>
            </a:r>
            <a:r>
              <a:rPr lang="en-US" altLang="ja-JP" dirty="0" smtClean="0"/>
              <a:t>Setting event, plus discriminative stimulus, set the occasion for a response that is maintained by a </a:t>
            </a:r>
            <a:r>
              <a:rPr lang="en-US" altLang="ja-JP" dirty="0" err="1" smtClean="0"/>
              <a:t>reinforcer</a:t>
            </a:r>
            <a:r>
              <a:rPr lang="ja-JP" altLang="en-US" dirty="0" smtClean="0"/>
              <a:t>”</a:t>
            </a:r>
            <a:endParaRPr lang="en-US" altLang="ja-JP" sz="2800" i="1" dirty="0" smtClean="0"/>
          </a:p>
          <a:p>
            <a:pPr eaLnBrk="1" fontAlgn="auto" hangingPunct="1">
              <a:spcAft>
                <a:spcPts val="0"/>
              </a:spcAft>
              <a:defRPr/>
            </a:pPr>
            <a:endParaRPr lang="en-US" i="1" dirty="0" smtClean="0">
              <a:ea typeface="ＭＳ Ｐゴシック" charset="-128"/>
            </a:endParaRPr>
          </a:p>
          <a:p>
            <a:pPr algn="ctr" eaLnBrk="1" fontAlgn="auto" hangingPunct="1">
              <a:spcAft>
                <a:spcPts val="0"/>
              </a:spcAft>
              <a:buFontTx/>
              <a:buNone/>
              <a:defRPr/>
            </a:pPr>
            <a:r>
              <a:rPr lang="en-US" dirty="0" smtClean="0">
                <a:solidFill>
                  <a:schemeClr val="accent6"/>
                </a:solidFill>
                <a:ea typeface="ＭＳ Ｐゴシック" charset="-128"/>
              </a:rPr>
              <a:t>Or you could say…</a:t>
            </a:r>
          </a:p>
          <a:p>
            <a:pPr algn="ctr" eaLnBrk="1" fontAlgn="auto" hangingPunct="1">
              <a:spcAft>
                <a:spcPts val="0"/>
              </a:spcAft>
              <a:buFontTx/>
              <a:buNone/>
              <a:defRPr/>
            </a:pPr>
            <a:endParaRPr lang="en-US" dirty="0" smtClean="0">
              <a:ea typeface="ＭＳ Ｐゴシック" charset="-128"/>
            </a:endParaRPr>
          </a:p>
          <a:p>
            <a:pPr eaLnBrk="1" fontAlgn="auto" hangingPunct="1">
              <a:spcAft>
                <a:spcPts val="0"/>
              </a:spcAft>
              <a:buFont typeface="Arial" pitchFamily="34" charset="0"/>
              <a:buChar char="•"/>
              <a:defRPr/>
            </a:pPr>
            <a:r>
              <a:rPr lang="ja-JP" altLang="en-US" dirty="0" smtClean="0"/>
              <a:t>“</a:t>
            </a:r>
            <a:r>
              <a:rPr lang="en-US" altLang="ja-JP" dirty="0" smtClean="0"/>
              <a:t>Setting events make triggers more likely to cause problem behavior</a:t>
            </a:r>
            <a:r>
              <a:rPr lang="ja-JP" altLang="en-US" dirty="0" smtClean="0"/>
              <a:t>”</a:t>
            </a:r>
            <a:endParaRPr lang="en-US" sz="2800" i="1" dirty="0" smtClean="0">
              <a:solidFill>
                <a:srgbClr val="FF0000"/>
              </a:solidFill>
              <a:ea typeface="ＭＳ Ｐゴシック" charset="-128"/>
            </a:endParaRPr>
          </a:p>
        </p:txBody>
      </p:sp>
    </p:spTree>
    <p:extLst>
      <p:ext uri="{BB962C8B-B14F-4D97-AF65-F5344CB8AC3E}">
        <p14:creationId xmlns:p14="http://schemas.microsoft.com/office/powerpoint/2010/main" val="2136093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143000" y="0"/>
            <a:ext cx="6553200" cy="1143000"/>
          </a:xfrm>
        </p:spPr>
        <p:txBody>
          <a:bodyPr/>
          <a:lstStyle/>
          <a:p>
            <a:r>
              <a:rPr lang="en-US" dirty="0" smtClean="0">
                <a:solidFill>
                  <a:schemeClr val="accent1"/>
                </a:solidFill>
              </a:rPr>
              <a:t>Objectives</a:t>
            </a:r>
          </a:p>
        </p:txBody>
      </p:sp>
      <p:sp>
        <p:nvSpPr>
          <p:cNvPr id="7171" name="Rectangle 3"/>
          <p:cNvSpPr>
            <a:spLocks noGrp="1" noChangeArrowheads="1"/>
          </p:cNvSpPr>
          <p:nvPr>
            <p:ph idx="1"/>
          </p:nvPr>
        </p:nvSpPr>
        <p:spPr>
          <a:xfrm>
            <a:off x="685800" y="1295400"/>
            <a:ext cx="8077200" cy="4953000"/>
          </a:xfrm>
        </p:spPr>
        <p:txBody>
          <a:bodyPr rtlCol="0">
            <a:normAutofit lnSpcReduction="10000"/>
          </a:bodyPr>
          <a:lstStyle/>
          <a:p>
            <a:pPr marL="0" indent="0" fontAlgn="auto">
              <a:spcAft>
                <a:spcPts val="0"/>
              </a:spcAft>
              <a:buNone/>
              <a:defRPr/>
            </a:pPr>
            <a:r>
              <a:rPr lang="en-US" sz="2800" dirty="0" smtClean="0"/>
              <a:t>1.  Understand where the process can fit within a PBIS framework</a:t>
            </a:r>
          </a:p>
          <a:p>
            <a:pPr marL="0" indent="0" fontAlgn="auto">
              <a:spcAft>
                <a:spcPts val="0"/>
              </a:spcAft>
              <a:buNone/>
              <a:defRPr/>
            </a:pPr>
            <a:r>
              <a:rPr lang="en-US" sz="2800" dirty="0" smtClean="0"/>
              <a:t>2.   </a:t>
            </a:r>
            <a:r>
              <a:rPr lang="en-US" sz="2800" dirty="0" smtClean="0"/>
              <a:t>Understand </a:t>
            </a:r>
            <a:r>
              <a:rPr lang="en-US" sz="2800" dirty="0"/>
              <a:t>t</a:t>
            </a:r>
            <a:r>
              <a:rPr lang="en-US" sz="2800" dirty="0" smtClean="0"/>
              <a:t>he </a:t>
            </a:r>
            <a:r>
              <a:rPr lang="en-US" sz="2800" dirty="0" smtClean="0"/>
              <a:t>difference between brief and </a:t>
            </a:r>
            <a:r>
              <a:rPr lang="en-US" sz="2800" dirty="0" smtClean="0"/>
              <a:t>complex FBA/BIP</a:t>
            </a:r>
            <a:endParaRPr lang="en-US" sz="2800" dirty="0" smtClean="0"/>
          </a:p>
          <a:p>
            <a:pPr marL="0" indent="0" fontAlgn="auto">
              <a:spcAft>
                <a:spcPts val="0"/>
              </a:spcAft>
              <a:buNone/>
              <a:defRPr/>
            </a:pPr>
            <a:r>
              <a:rPr lang="en-US" sz="2800" dirty="0"/>
              <a:t>3</a:t>
            </a:r>
            <a:r>
              <a:rPr lang="en-US" sz="2800" dirty="0" smtClean="0"/>
              <a:t>.  Review current challenges of implementation</a:t>
            </a:r>
          </a:p>
          <a:p>
            <a:pPr marL="0" indent="0" fontAlgn="auto">
              <a:spcAft>
                <a:spcPts val="0"/>
              </a:spcAft>
              <a:buNone/>
              <a:defRPr/>
            </a:pPr>
            <a:r>
              <a:rPr lang="en-US" sz="2800" dirty="0"/>
              <a:t>4</a:t>
            </a:r>
            <a:r>
              <a:rPr lang="en-US" sz="2800" dirty="0" smtClean="0"/>
              <a:t>.  Review and Understand the key components of FBA/BIP</a:t>
            </a:r>
          </a:p>
          <a:p>
            <a:pPr marL="0" indent="0" fontAlgn="auto">
              <a:spcAft>
                <a:spcPts val="0"/>
              </a:spcAft>
              <a:buNone/>
              <a:defRPr/>
            </a:pPr>
            <a:r>
              <a:rPr lang="en-US" sz="2800" dirty="0" smtClean="0"/>
              <a:t>5</a:t>
            </a:r>
            <a:r>
              <a:rPr lang="en-US" sz="2800" dirty="0" smtClean="0">
                <a:ea typeface="+mn-ea"/>
                <a:cs typeface="+mn-cs"/>
              </a:rPr>
              <a:t>.  </a:t>
            </a:r>
            <a:r>
              <a:rPr lang="en-US" sz="2800" dirty="0" smtClean="0"/>
              <a:t>Review tools to support FBA</a:t>
            </a:r>
          </a:p>
          <a:p>
            <a:pPr marL="0" indent="0" fontAlgn="auto">
              <a:spcAft>
                <a:spcPts val="0"/>
              </a:spcAft>
              <a:buNone/>
              <a:defRPr/>
            </a:pPr>
            <a:r>
              <a:rPr lang="en-US" sz="2800" dirty="0" smtClean="0"/>
              <a:t>6</a:t>
            </a:r>
            <a:r>
              <a:rPr lang="en-US" sz="2800" dirty="0" smtClean="0"/>
              <a:t>.  Structures to Consider</a:t>
            </a:r>
          </a:p>
          <a:p>
            <a:pPr marL="0" indent="0" fontAlgn="auto">
              <a:spcAft>
                <a:spcPts val="0"/>
              </a:spcAft>
              <a:buNone/>
              <a:defRPr/>
            </a:pPr>
            <a:r>
              <a:rPr lang="en-US" sz="2800" dirty="0"/>
              <a:t>7</a:t>
            </a:r>
            <a:r>
              <a:rPr lang="en-US" sz="2800" dirty="0" smtClean="0">
                <a:ea typeface="+mn-ea"/>
                <a:cs typeface="+mn-cs"/>
              </a:rPr>
              <a:t>.  Data </a:t>
            </a:r>
          </a:p>
          <a:p>
            <a:pPr marL="609600" indent="-609600" fontAlgn="auto">
              <a:spcAft>
                <a:spcPts val="0"/>
              </a:spcAft>
              <a:buFont typeface="Arial" pitchFamily="34" charset="0"/>
              <a:buNone/>
              <a:defRPr/>
            </a:pPr>
            <a:r>
              <a:rPr lang="en-US" sz="2800" dirty="0" smtClean="0">
                <a:ea typeface="+mn-ea"/>
                <a:cs typeface="+mn-cs"/>
              </a:rPr>
              <a:t> </a:t>
            </a:r>
          </a:p>
        </p:txBody>
      </p:sp>
    </p:spTree>
    <p:extLst>
      <p:ext uri="{BB962C8B-B14F-4D97-AF65-F5344CB8AC3E}">
        <p14:creationId xmlns:p14="http://schemas.microsoft.com/office/powerpoint/2010/main" val="51225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smtClean="0">
                <a:solidFill>
                  <a:schemeClr val="accent1"/>
                </a:solidFill>
              </a:rPr>
              <a:t>Setting Event (slow trigger)</a:t>
            </a:r>
          </a:p>
        </p:txBody>
      </p:sp>
      <p:sp>
        <p:nvSpPr>
          <p:cNvPr id="20483" name="Text Placeholder 4"/>
          <p:cNvSpPr>
            <a:spLocks noGrp="1"/>
          </p:cNvSpPr>
          <p:nvPr>
            <p:ph type="body" idx="1"/>
          </p:nvPr>
        </p:nvSpPr>
        <p:spPr>
          <a:xfrm>
            <a:off x="760413" y="1295400"/>
            <a:ext cx="4040187" cy="639763"/>
          </a:xfrm>
        </p:spPr>
        <p:txBody>
          <a:bodyPr rtlCol="0">
            <a:normAutofit/>
          </a:bodyPr>
          <a:lstStyle/>
          <a:p>
            <a:pPr eaLnBrk="1" fontAlgn="auto" hangingPunct="1">
              <a:spcAft>
                <a:spcPts val="0"/>
              </a:spcAft>
              <a:defRPr/>
            </a:pPr>
            <a:r>
              <a:rPr lang="en-US" b="0" u="sng" dirty="0" smtClean="0">
                <a:solidFill>
                  <a:schemeClr val="accent6"/>
                </a:solidFill>
              </a:rPr>
              <a:t>Non-Examples</a:t>
            </a:r>
          </a:p>
        </p:txBody>
      </p:sp>
      <p:sp>
        <p:nvSpPr>
          <p:cNvPr id="20484" name="Content Placeholder 5"/>
          <p:cNvSpPr>
            <a:spLocks noGrp="1"/>
          </p:cNvSpPr>
          <p:nvPr>
            <p:ph sz="half" idx="2"/>
          </p:nvPr>
        </p:nvSpPr>
        <p:spPr>
          <a:xfrm>
            <a:off x="684213" y="1981200"/>
            <a:ext cx="4040187" cy="3951288"/>
          </a:xfrm>
        </p:spPr>
        <p:txBody>
          <a:bodyPr/>
          <a:lstStyle/>
          <a:p>
            <a:pPr marL="0" indent="0" eaLnBrk="1" hangingPunct="1">
              <a:buFontTx/>
              <a:buNone/>
            </a:pPr>
            <a:r>
              <a:rPr lang="ja-JP" altLang="en-US" smtClean="0"/>
              <a:t>“</a:t>
            </a:r>
            <a:r>
              <a:rPr lang="en-US" altLang="ja-JP" smtClean="0"/>
              <a:t>History of academic failure</a:t>
            </a:r>
            <a:r>
              <a:rPr lang="ja-JP" altLang="en-US" smtClean="0"/>
              <a:t>”</a:t>
            </a:r>
            <a:endParaRPr lang="en-US" altLang="ja-JP" smtClean="0"/>
          </a:p>
          <a:p>
            <a:pPr marL="0" indent="0" eaLnBrk="1" hangingPunct="1">
              <a:buFontTx/>
              <a:buNone/>
            </a:pPr>
            <a:endParaRPr lang="en-US" smtClean="0">
              <a:ea typeface="ＭＳ Ｐゴシック" pitchFamily="34" charset="-128"/>
            </a:endParaRPr>
          </a:p>
          <a:p>
            <a:pPr marL="0" indent="0" eaLnBrk="1" hangingPunct="1">
              <a:buFontTx/>
              <a:buNone/>
            </a:pPr>
            <a:r>
              <a:rPr lang="ja-JP" altLang="en-US" smtClean="0"/>
              <a:t>“</a:t>
            </a:r>
            <a:r>
              <a:rPr lang="en-US" altLang="ja-JP" smtClean="0"/>
              <a:t>ADHD</a:t>
            </a:r>
            <a:r>
              <a:rPr lang="ja-JP" altLang="en-US" smtClean="0"/>
              <a:t>”</a:t>
            </a:r>
            <a:endParaRPr lang="en-US" altLang="ja-JP" smtClean="0"/>
          </a:p>
          <a:p>
            <a:pPr marL="0" indent="0" eaLnBrk="1" hangingPunct="1">
              <a:buFontTx/>
              <a:buNone/>
            </a:pPr>
            <a:endParaRPr lang="en-US" smtClean="0">
              <a:ea typeface="ＭＳ Ｐゴシック" pitchFamily="34" charset="-128"/>
            </a:endParaRPr>
          </a:p>
          <a:p>
            <a:pPr marL="0" indent="0" eaLnBrk="1" hangingPunct="1">
              <a:buFontTx/>
              <a:buNone/>
            </a:pPr>
            <a:r>
              <a:rPr lang="ja-JP" altLang="en-US" smtClean="0"/>
              <a:t>“</a:t>
            </a:r>
            <a:r>
              <a:rPr lang="en-US" altLang="ja-JP" smtClean="0"/>
              <a:t>Parents divorce</a:t>
            </a:r>
            <a:r>
              <a:rPr lang="ja-JP" altLang="en-US" smtClean="0"/>
              <a:t>”</a:t>
            </a:r>
            <a:endParaRPr lang="en-US" altLang="ja-JP" smtClean="0"/>
          </a:p>
          <a:p>
            <a:pPr marL="0" indent="0" eaLnBrk="1" hangingPunct="1">
              <a:buFontTx/>
              <a:buNone/>
            </a:pPr>
            <a:endParaRPr lang="en-US" smtClean="0">
              <a:ea typeface="ＭＳ Ｐゴシック" pitchFamily="34" charset="-128"/>
            </a:endParaRPr>
          </a:p>
          <a:p>
            <a:pPr marL="0" indent="0" eaLnBrk="1" hangingPunct="1">
              <a:buFontTx/>
              <a:buNone/>
            </a:pPr>
            <a:r>
              <a:rPr lang="ja-JP" altLang="en-US" smtClean="0"/>
              <a:t>“</a:t>
            </a:r>
            <a:r>
              <a:rPr lang="en-US" altLang="ja-JP" smtClean="0"/>
              <a:t>Premature</a:t>
            </a:r>
            <a:r>
              <a:rPr lang="ja-JP" altLang="en-US" smtClean="0"/>
              <a:t>”</a:t>
            </a:r>
            <a:endParaRPr lang="en-US" altLang="ja-JP" smtClean="0"/>
          </a:p>
          <a:p>
            <a:pPr marL="0" indent="0" eaLnBrk="1" hangingPunct="1">
              <a:buFontTx/>
              <a:buNone/>
            </a:pPr>
            <a:endParaRPr lang="en-US" smtClean="0">
              <a:solidFill>
                <a:srgbClr val="2D2D8A"/>
              </a:solidFill>
              <a:ea typeface="ＭＳ Ｐゴシック" pitchFamily="34" charset="-128"/>
            </a:endParaRPr>
          </a:p>
          <a:p>
            <a:pPr marL="0" indent="0" eaLnBrk="1" hangingPunct="1">
              <a:buFontTx/>
              <a:buNone/>
            </a:pPr>
            <a:endParaRPr lang="en-US" smtClean="0">
              <a:solidFill>
                <a:srgbClr val="2D2D8A"/>
              </a:solidFill>
              <a:ea typeface="ＭＳ Ｐゴシック" pitchFamily="34" charset="-128"/>
            </a:endParaRPr>
          </a:p>
        </p:txBody>
      </p:sp>
      <p:sp>
        <p:nvSpPr>
          <p:cNvPr id="20485" name="Text Placeholder 6"/>
          <p:cNvSpPr>
            <a:spLocks noGrp="1"/>
          </p:cNvSpPr>
          <p:nvPr>
            <p:ph type="body" sz="quarter" idx="3"/>
          </p:nvPr>
        </p:nvSpPr>
        <p:spPr>
          <a:xfrm>
            <a:off x="4949825" y="1295400"/>
            <a:ext cx="4041775" cy="639763"/>
          </a:xfrm>
        </p:spPr>
        <p:txBody>
          <a:bodyPr rtlCol="0">
            <a:normAutofit/>
          </a:bodyPr>
          <a:lstStyle/>
          <a:p>
            <a:pPr eaLnBrk="1" fontAlgn="auto" hangingPunct="1">
              <a:spcAft>
                <a:spcPts val="0"/>
              </a:spcAft>
              <a:defRPr/>
            </a:pPr>
            <a:r>
              <a:rPr lang="en-US" b="0" u="sng" dirty="0" smtClean="0">
                <a:solidFill>
                  <a:schemeClr val="accent6"/>
                </a:solidFill>
              </a:rPr>
              <a:t>Examples</a:t>
            </a:r>
          </a:p>
        </p:txBody>
      </p:sp>
      <p:sp>
        <p:nvSpPr>
          <p:cNvPr id="20486" name="Content Placeholder 7"/>
          <p:cNvSpPr>
            <a:spLocks noGrp="1"/>
          </p:cNvSpPr>
          <p:nvPr>
            <p:ph sz="quarter" idx="4"/>
          </p:nvPr>
        </p:nvSpPr>
        <p:spPr>
          <a:xfrm>
            <a:off x="4873625" y="2057400"/>
            <a:ext cx="4041775" cy="3951288"/>
          </a:xfrm>
        </p:spPr>
        <p:txBody>
          <a:bodyPr rtlCol="0">
            <a:normAutofit lnSpcReduction="10000"/>
          </a:bodyPr>
          <a:lstStyle/>
          <a:p>
            <a:pPr marL="0" indent="0" eaLnBrk="1" fontAlgn="auto" hangingPunct="1">
              <a:spcAft>
                <a:spcPts val="0"/>
              </a:spcAft>
              <a:buFontTx/>
              <a:buNone/>
              <a:defRPr/>
            </a:pPr>
            <a:r>
              <a:rPr lang="ja-JP" altLang="en-US" dirty="0"/>
              <a:t>“</a:t>
            </a:r>
            <a:r>
              <a:rPr lang="en-US" altLang="ja-JP" dirty="0"/>
              <a:t>Academic frustration, build up of peer conflict (real or perceived)</a:t>
            </a:r>
            <a:r>
              <a:rPr lang="ja-JP" altLang="en-US" dirty="0" smtClean="0"/>
              <a:t>”</a:t>
            </a:r>
            <a:endParaRPr lang="en-US" altLang="ja-JP" dirty="0"/>
          </a:p>
          <a:p>
            <a:pPr marL="0" indent="0" eaLnBrk="1" fontAlgn="auto" hangingPunct="1">
              <a:spcAft>
                <a:spcPts val="0"/>
              </a:spcAft>
              <a:buFontTx/>
              <a:buNone/>
              <a:defRPr/>
            </a:pPr>
            <a:endParaRPr lang="en-US" altLang="ja-JP" dirty="0"/>
          </a:p>
          <a:p>
            <a:pPr marL="0" indent="0" eaLnBrk="1" fontAlgn="auto" hangingPunct="1">
              <a:spcAft>
                <a:spcPts val="0"/>
              </a:spcAft>
              <a:buFontTx/>
              <a:buNone/>
              <a:defRPr/>
            </a:pPr>
            <a:r>
              <a:rPr lang="ja-JP" altLang="en-US" dirty="0" smtClean="0"/>
              <a:t>“</a:t>
            </a:r>
            <a:r>
              <a:rPr lang="en-US" altLang="ja-JP" dirty="0" smtClean="0"/>
              <a:t>Unstructured times, such as the hall, special classes</a:t>
            </a:r>
            <a:r>
              <a:rPr lang="ja-JP" altLang="en-US" dirty="0" smtClean="0"/>
              <a:t>”</a:t>
            </a:r>
            <a:endParaRPr lang="en-US" altLang="ja-JP" dirty="0" smtClean="0"/>
          </a:p>
          <a:p>
            <a:pPr marL="0" indent="0" eaLnBrk="1" fontAlgn="auto" hangingPunct="1">
              <a:spcAft>
                <a:spcPts val="0"/>
              </a:spcAft>
              <a:buFontTx/>
              <a:buNone/>
              <a:defRPr/>
            </a:pPr>
            <a:endParaRPr lang="en-US" dirty="0" smtClean="0">
              <a:ea typeface="ＭＳ Ｐゴシック" charset="-128"/>
            </a:endParaRPr>
          </a:p>
          <a:p>
            <a:pPr marL="0" indent="0" eaLnBrk="1" fontAlgn="auto" hangingPunct="1">
              <a:spcAft>
                <a:spcPts val="0"/>
              </a:spcAft>
              <a:buFontTx/>
              <a:buNone/>
              <a:defRPr/>
            </a:pPr>
            <a:r>
              <a:rPr lang="ja-JP" altLang="en-US" dirty="0" smtClean="0"/>
              <a:t>“</a:t>
            </a:r>
            <a:r>
              <a:rPr lang="en-US" altLang="ja-JP" dirty="0" smtClean="0"/>
              <a:t>Transitions</a:t>
            </a:r>
            <a:r>
              <a:rPr lang="ja-JP" altLang="en-US" dirty="0" smtClean="0"/>
              <a:t>”</a:t>
            </a:r>
            <a:endParaRPr lang="en-US" altLang="ja-JP" dirty="0" smtClean="0"/>
          </a:p>
          <a:p>
            <a:pPr marL="0" indent="0" eaLnBrk="1" fontAlgn="auto" hangingPunct="1">
              <a:spcAft>
                <a:spcPts val="0"/>
              </a:spcAft>
              <a:buFontTx/>
              <a:buNone/>
              <a:defRPr/>
            </a:pPr>
            <a:endParaRPr lang="en-US" dirty="0" smtClean="0">
              <a:ea typeface="ＭＳ Ｐゴシック" charset="-128"/>
            </a:endParaRPr>
          </a:p>
          <a:p>
            <a:pPr marL="0" indent="0" eaLnBrk="1" fontAlgn="auto" hangingPunct="1">
              <a:spcAft>
                <a:spcPts val="0"/>
              </a:spcAft>
              <a:buFontTx/>
              <a:buNone/>
              <a:defRPr/>
            </a:pPr>
            <a:r>
              <a:rPr lang="ja-JP" altLang="en-US" dirty="0" smtClean="0"/>
              <a:t>“</a:t>
            </a:r>
            <a:r>
              <a:rPr lang="en-US" altLang="ja-JP" dirty="0" smtClean="0"/>
              <a:t>Tardy to school</a:t>
            </a:r>
            <a:r>
              <a:rPr lang="ja-JP" altLang="en-US" dirty="0" smtClean="0"/>
              <a:t>”</a:t>
            </a:r>
            <a:endParaRPr lang="en-US" altLang="ja-JP" dirty="0" smtClean="0"/>
          </a:p>
          <a:p>
            <a:pPr marL="0" indent="0" eaLnBrk="1" fontAlgn="auto" hangingPunct="1">
              <a:spcAft>
                <a:spcPts val="0"/>
              </a:spcAft>
              <a:buFontTx/>
              <a:buNone/>
              <a:defRPr/>
            </a:pPr>
            <a:endParaRPr lang="en-US" dirty="0" smtClean="0">
              <a:solidFill>
                <a:srgbClr val="2D2D8A"/>
              </a:solidFill>
              <a:ea typeface="ＭＳ Ｐゴシック" charset="-128"/>
            </a:endParaRPr>
          </a:p>
        </p:txBody>
      </p:sp>
    </p:spTree>
    <p:extLst>
      <p:ext uri="{BB962C8B-B14F-4D97-AF65-F5344CB8AC3E}">
        <p14:creationId xmlns:p14="http://schemas.microsoft.com/office/powerpoint/2010/main" val="3553351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 calcmode="lin" valueType="num">
                                      <p:cBhvr additive="base">
                                        <p:cTn id="13"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4" end="4"/>
                                            </p:txEl>
                                          </p:spTgt>
                                        </p:tgtEl>
                                        <p:attrNameLst>
                                          <p:attrName>style.visibility</p:attrName>
                                        </p:attrNameLst>
                                      </p:cBhvr>
                                      <p:to>
                                        <p:strVal val="visible"/>
                                      </p:to>
                                    </p:set>
                                    <p:anim calcmode="lin" valueType="num">
                                      <p:cBhvr additive="base">
                                        <p:cTn id="25"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4">
                                            <p:txEl>
                                              <p:pRg st="6" end="6"/>
                                            </p:txEl>
                                          </p:spTgt>
                                        </p:tgtEl>
                                        <p:attrNameLst>
                                          <p:attrName>style.visibility</p:attrName>
                                        </p:attrNameLst>
                                      </p:cBhvr>
                                      <p:to>
                                        <p:strVal val="visible"/>
                                      </p:to>
                                    </p:set>
                                    <p:anim calcmode="lin" valueType="num">
                                      <p:cBhvr additive="base">
                                        <p:cTn id="31"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0485">
                                            <p:txEl>
                                              <p:pRg st="0" end="0"/>
                                            </p:txEl>
                                          </p:spTgt>
                                        </p:tgtEl>
                                        <p:attrNameLst>
                                          <p:attrName>style.visibility</p:attrName>
                                        </p:attrNameLst>
                                      </p:cBhvr>
                                      <p:to>
                                        <p:strVal val="visible"/>
                                      </p:to>
                                    </p:set>
                                    <p:anim calcmode="lin" valueType="num">
                                      <p:cBhvr additive="base">
                                        <p:cTn id="3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486">
                                            <p:txEl>
                                              <p:pRg st="2" end="2"/>
                                            </p:txEl>
                                          </p:spTgt>
                                        </p:tgtEl>
                                        <p:attrNameLst>
                                          <p:attrName>style.visibility</p:attrName>
                                        </p:attrNameLst>
                                      </p:cBhvr>
                                      <p:to>
                                        <p:strVal val="visible"/>
                                      </p:to>
                                    </p:set>
                                    <p:anim calcmode="lin" valueType="num">
                                      <p:cBhvr additive="base">
                                        <p:cTn id="43" dur="500" fill="hold"/>
                                        <p:tgtEl>
                                          <p:spTgt spid="2048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0486">
                                            <p:txEl>
                                              <p:pRg st="0" end="0"/>
                                            </p:txEl>
                                          </p:spTgt>
                                        </p:tgtEl>
                                        <p:attrNameLst>
                                          <p:attrName>style.visibility</p:attrName>
                                        </p:attrNameLst>
                                      </p:cBhvr>
                                      <p:to>
                                        <p:strVal val="visible"/>
                                      </p:to>
                                    </p:set>
                                    <p:anim calcmode="lin" valueType="num">
                                      <p:cBhvr additive="base">
                                        <p:cTn id="49"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486">
                                            <p:txEl>
                                              <p:pRg st="4" end="4"/>
                                            </p:txEl>
                                          </p:spTgt>
                                        </p:tgtEl>
                                        <p:attrNameLst>
                                          <p:attrName>style.visibility</p:attrName>
                                        </p:attrNameLst>
                                      </p:cBhvr>
                                      <p:to>
                                        <p:strVal val="visible"/>
                                      </p:to>
                                    </p:set>
                                    <p:anim calcmode="lin" valueType="num">
                                      <p:cBhvr additive="base">
                                        <p:cTn id="55" dur="500" fill="hold"/>
                                        <p:tgtEl>
                                          <p:spTgt spid="2048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0486">
                                            <p:txEl>
                                              <p:pRg st="6" end="6"/>
                                            </p:txEl>
                                          </p:spTgt>
                                        </p:tgtEl>
                                        <p:attrNameLst>
                                          <p:attrName>style.visibility</p:attrName>
                                        </p:attrNameLst>
                                      </p:cBhvr>
                                      <p:to>
                                        <p:strVal val="visible"/>
                                      </p:to>
                                    </p:set>
                                    <p:anim calcmode="lin" valueType="num">
                                      <p:cBhvr additive="base">
                                        <p:cTn id="61" dur="500" fill="hold"/>
                                        <p:tgtEl>
                                          <p:spTgt spid="20486">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04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solidFill>
                  <a:schemeClr val="accent1"/>
                </a:solidFill>
              </a:rPr>
              <a:t>Desired Behavior</a:t>
            </a:r>
          </a:p>
        </p:txBody>
      </p:sp>
      <p:pic>
        <p:nvPicPr>
          <p:cNvPr id="36867" name="Picture 3" descr="C:\Documents and Settings\SASED 3121\Local Settings\Temporary Internet Files\Content.IE5\LEMRLOLQ\MP9004445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472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51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solidFill>
                  <a:schemeClr val="accent1"/>
                </a:solidFill>
              </a:rPr>
              <a:t>Current</a:t>
            </a:r>
            <a:r>
              <a:rPr lang="en-US" dirty="0" smtClean="0">
                <a:solidFill>
                  <a:schemeClr val="accent1"/>
                </a:solidFill>
              </a:rPr>
              <a:t> </a:t>
            </a:r>
            <a:r>
              <a:rPr lang="en-US" dirty="0" smtClean="0">
                <a:solidFill>
                  <a:schemeClr val="accent1"/>
                </a:solidFill>
              </a:rPr>
              <a:t>Consequence</a:t>
            </a:r>
          </a:p>
        </p:txBody>
      </p:sp>
      <p:sp>
        <p:nvSpPr>
          <p:cNvPr id="37891" name="Content Placeholder 2"/>
          <p:cNvSpPr>
            <a:spLocks noGrp="1"/>
          </p:cNvSpPr>
          <p:nvPr>
            <p:ph idx="1"/>
          </p:nvPr>
        </p:nvSpPr>
        <p:spPr/>
        <p:txBody>
          <a:bodyPr/>
          <a:lstStyle/>
          <a:p>
            <a:pPr marL="0" indent="0" algn="ctr" eaLnBrk="1" hangingPunct="1">
              <a:buFontTx/>
              <a:buNone/>
            </a:pPr>
            <a:r>
              <a:rPr lang="en-US" smtClean="0">
                <a:ea typeface="ＭＳ Ｐゴシック" pitchFamily="34" charset="-128"/>
              </a:rPr>
              <a:t>Consider what most peers obtain from desired behavior</a:t>
            </a:r>
          </a:p>
          <a:p>
            <a:pPr marL="0" indent="0" algn="ctr" eaLnBrk="1" hangingPunct="1">
              <a:buFontTx/>
              <a:buNone/>
            </a:pPr>
            <a:endParaRPr lang="en-US" smtClean="0">
              <a:ea typeface="ＭＳ Ｐゴシック" pitchFamily="34" charset="-128"/>
            </a:endParaRPr>
          </a:p>
          <a:p>
            <a:pPr marL="0" indent="0" algn="ctr" eaLnBrk="1" hangingPunct="1">
              <a:buFontTx/>
              <a:buNone/>
            </a:pPr>
            <a:r>
              <a:rPr lang="en-US" smtClean="0">
                <a:ea typeface="ＭＳ Ｐゴシック" pitchFamily="34" charset="-128"/>
              </a:rPr>
              <a:t>Example: </a:t>
            </a:r>
          </a:p>
          <a:p>
            <a:pPr marL="0" indent="0" algn="ctr" eaLnBrk="1" hangingPunct="1">
              <a:buFontTx/>
              <a:buNone/>
            </a:pPr>
            <a:r>
              <a:rPr lang="en-US" sz="2800" smtClean="0">
                <a:ea typeface="ＭＳ Ｐゴシック" pitchFamily="34" charset="-128"/>
              </a:rPr>
              <a:t>Desired Behavior: </a:t>
            </a:r>
            <a:r>
              <a:rPr lang="ja-JP" altLang="en-US" sz="2400" smtClean="0"/>
              <a:t>“</a:t>
            </a:r>
            <a:r>
              <a:rPr lang="en-US" altLang="ja-JP" sz="2400" smtClean="0"/>
              <a:t>on task and complete homework</a:t>
            </a:r>
            <a:r>
              <a:rPr lang="ja-JP" altLang="en-US" sz="2400" smtClean="0"/>
              <a:t>”</a:t>
            </a:r>
            <a:endParaRPr lang="en-US" altLang="ja-JP" sz="2400" smtClean="0"/>
          </a:p>
          <a:p>
            <a:pPr marL="0" indent="0" algn="ctr" eaLnBrk="1" hangingPunct="1">
              <a:buFontTx/>
              <a:buNone/>
            </a:pPr>
            <a:endParaRPr lang="en-US" sz="2400" smtClean="0">
              <a:ea typeface="ＭＳ Ｐゴシック" pitchFamily="34" charset="-128"/>
            </a:endParaRPr>
          </a:p>
          <a:p>
            <a:pPr marL="0" indent="0" algn="ctr" eaLnBrk="1" hangingPunct="1">
              <a:buFontTx/>
              <a:buNone/>
            </a:pPr>
            <a:r>
              <a:rPr lang="en-US" sz="2800" smtClean="0">
                <a:ea typeface="ＭＳ Ｐゴシック" pitchFamily="34" charset="-128"/>
              </a:rPr>
              <a:t>Maintaining Consequence</a:t>
            </a:r>
            <a:r>
              <a:rPr lang="en-US" sz="2400" smtClean="0">
                <a:ea typeface="ＭＳ Ｐゴシック" pitchFamily="34" charset="-128"/>
              </a:rPr>
              <a:t>: </a:t>
            </a:r>
            <a:r>
              <a:rPr lang="ja-JP" altLang="en-US" sz="2400" smtClean="0"/>
              <a:t>“</a:t>
            </a:r>
            <a:r>
              <a:rPr lang="en-US" altLang="ja-JP" sz="2400" smtClean="0"/>
              <a:t>passing grades, decreased office referral</a:t>
            </a:r>
            <a:r>
              <a:rPr lang="ja-JP" altLang="en-US" sz="2400" smtClean="0"/>
              <a:t>”</a:t>
            </a:r>
            <a:endParaRPr lang="en-US" altLang="ja-JP" sz="2400" smtClean="0"/>
          </a:p>
          <a:p>
            <a:pPr marL="0" indent="0" eaLnBrk="1" hangingPunct="1">
              <a:buFontTx/>
              <a:buNone/>
            </a:pPr>
            <a:endParaRPr lang="en-US" smtClean="0">
              <a:ea typeface="ＭＳ Ｐゴシック" pitchFamily="34" charset="-128"/>
            </a:endParaRPr>
          </a:p>
        </p:txBody>
      </p:sp>
    </p:spTree>
    <p:extLst>
      <p:ext uri="{BB962C8B-B14F-4D97-AF65-F5344CB8AC3E}">
        <p14:creationId xmlns:p14="http://schemas.microsoft.com/office/powerpoint/2010/main" val="2078716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dirty="0">
                <a:solidFill>
                  <a:schemeClr val="accent1"/>
                </a:solidFill>
              </a:rPr>
              <a:t>“</a:t>
            </a:r>
            <a:r>
              <a:rPr lang="en-US" altLang="ja-JP" dirty="0">
                <a:solidFill>
                  <a:schemeClr val="accent1"/>
                </a:solidFill>
              </a:rPr>
              <a:t>Alternative</a:t>
            </a:r>
            <a:r>
              <a:rPr lang="ja-JP" altLang="en-US" dirty="0">
                <a:solidFill>
                  <a:schemeClr val="accent1"/>
                </a:solidFill>
              </a:rPr>
              <a:t>”</a:t>
            </a:r>
            <a:r>
              <a:rPr lang="en-US" altLang="ja-JP" dirty="0">
                <a:solidFill>
                  <a:schemeClr val="accent1"/>
                </a:solidFill>
              </a:rPr>
              <a:t> or </a:t>
            </a:r>
            <a:r>
              <a:rPr lang="ja-JP" altLang="en-US" dirty="0">
                <a:solidFill>
                  <a:schemeClr val="accent1"/>
                </a:solidFill>
              </a:rPr>
              <a:t>“</a:t>
            </a:r>
            <a:r>
              <a:rPr lang="en-US" altLang="ja-JP" dirty="0">
                <a:solidFill>
                  <a:schemeClr val="accent1"/>
                </a:solidFill>
              </a:rPr>
              <a:t>Replacement</a:t>
            </a:r>
            <a:r>
              <a:rPr lang="ja-JP" altLang="en-US" dirty="0">
                <a:solidFill>
                  <a:schemeClr val="accent1"/>
                </a:solidFill>
              </a:rPr>
              <a:t>”</a:t>
            </a:r>
            <a:r>
              <a:rPr lang="en-US" altLang="ja-JP" dirty="0">
                <a:solidFill>
                  <a:schemeClr val="accent1"/>
                </a:solidFill>
              </a:rPr>
              <a:t> Behavior(s)</a:t>
            </a:r>
            <a:endParaRPr lang="en-US" dirty="0">
              <a:solidFill>
                <a:schemeClr val="accent1"/>
              </a:solidFill>
            </a:endParaRPr>
          </a:p>
        </p:txBody>
      </p:sp>
      <p:sp>
        <p:nvSpPr>
          <p:cNvPr id="38915" name="Rectangle 3"/>
          <p:cNvSpPr>
            <a:spLocks noGrp="1" noChangeArrowheads="1"/>
          </p:cNvSpPr>
          <p:nvPr>
            <p:ph idx="1"/>
          </p:nvPr>
        </p:nvSpPr>
        <p:spPr>
          <a:xfrm>
            <a:off x="685800" y="2743200"/>
            <a:ext cx="7772400" cy="3962400"/>
          </a:xfrm>
        </p:spPr>
        <p:txBody>
          <a:bodyPr rtlCol="0">
            <a:normAutofit/>
          </a:bodyPr>
          <a:lstStyle/>
          <a:p>
            <a:pPr eaLnBrk="1" fontAlgn="auto" hangingPunct="1">
              <a:spcAft>
                <a:spcPts val="0"/>
              </a:spcAft>
              <a:buFontTx/>
              <a:buNone/>
              <a:defRPr/>
            </a:pPr>
            <a:r>
              <a:rPr lang="en-US" dirty="0"/>
              <a:t>		Replacement behaviors must </a:t>
            </a:r>
            <a:r>
              <a:rPr lang="en-US" dirty="0">
                <a:solidFill>
                  <a:schemeClr val="accent6"/>
                </a:solidFill>
              </a:rPr>
              <a:t>maintain the same function</a:t>
            </a:r>
            <a:r>
              <a:rPr lang="en-US" dirty="0">
                <a:solidFill>
                  <a:srgbClr val="008000"/>
                </a:solidFill>
              </a:rPr>
              <a:t> </a:t>
            </a:r>
            <a:r>
              <a:rPr lang="en-US" dirty="0"/>
              <a:t>for the student with the same </a:t>
            </a:r>
            <a:r>
              <a:rPr lang="en-US" dirty="0">
                <a:solidFill>
                  <a:schemeClr val="accent6"/>
                </a:solidFill>
              </a:rPr>
              <a:t>accuracy</a:t>
            </a:r>
            <a:r>
              <a:rPr lang="en-US" dirty="0"/>
              <a:t> and </a:t>
            </a:r>
            <a:r>
              <a:rPr lang="en-US" dirty="0">
                <a:solidFill>
                  <a:schemeClr val="accent6"/>
                </a:solidFill>
              </a:rPr>
              <a:t>efficiency</a:t>
            </a:r>
            <a:r>
              <a:rPr lang="en-US" dirty="0"/>
              <a:t> as the problem behavior.</a:t>
            </a:r>
          </a:p>
        </p:txBody>
      </p:sp>
    </p:spTree>
    <p:extLst>
      <p:ext uri="{BB962C8B-B14F-4D97-AF65-F5344CB8AC3E}">
        <p14:creationId xmlns:p14="http://schemas.microsoft.com/office/powerpoint/2010/main" val="1447170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r>
              <a:rPr lang="en-US" smtClean="0">
                <a:solidFill>
                  <a:schemeClr val="accent1"/>
                </a:solidFill>
              </a:rPr>
              <a:t>Replacement Behaviors</a:t>
            </a:r>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b="0" u="sng" dirty="0" smtClean="0">
                <a:solidFill>
                  <a:schemeClr val="accent6"/>
                </a:solidFill>
              </a:rPr>
              <a:t>Non Examples</a:t>
            </a:r>
            <a:endParaRPr lang="en-US" b="0" u="sng" dirty="0">
              <a:solidFill>
                <a:schemeClr val="accent6"/>
              </a:solidFill>
            </a:endParaRPr>
          </a:p>
        </p:txBody>
      </p:sp>
      <p:sp>
        <p:nvSpPr>
          <p:cNvPr id="6" name="Content Placeholder 5"/>
          <p:cNvSpPr>
            <a:spLocks noGrp="1"/>
          </p:cNvSpPr>
          <p:nvPr>
            <p:ph sz="half" idx="2"/>
          </p:nvPr>
        </p:nvSpPr>
        <p:spPr/>
        <p:txBody>
          <a:bodyPr rtlCol="0">
            <a:normAutofit fontScale="92500" lnSpcReduction="10000"/>
          </a:bodyPr>
          <a:lstStyle/>
          <a:p>
            <a:pPr marL="0" indent="0" eaLnBrk="1" fontAlgn="auto" hangingPunct="1">
              <a:spcAft>
                <a:spcPts val="0"/>
              </a:spcAft>
              <a:buFontTx/>
              <a:buNone/>
              <a:defRPr/>
            </a:pPr>
            <a:r>
              <a:rPr lang="ja-JP" altLang="en-US" dirty="0" smtClean="0"/>
              <a:t>“</a:t>
            </a:r>
            <a:r>
              <a:rPr lang="en-US" altLang="ja-JP" dirty="0" smtClean="0"/>
              <a:t>Sit quietly at desk</a:t>
            </a:r>
            <a:r>
              <a:rPr lang="ja-JP" altLang="en-US" dirty="0" smtClean="0"/>
              <a:t>”</a:t>
            </a:r>
            <a:endParaRPr lang="en-US" altLang="ja-JP" dirty="0" smtClean="0"/>
          </a:p>
          <a:p>
            <a:pPr marL="0" indent="0" eaLnBrk="1" fontAlgn="auto" hangingPunct="1">
              <a:spcAft>
                <a:spcPts val="0"/>
              </a:spcAft>
              <a:buFontTx/>
              <a:buNone/>
              <a:defRPr/>
            </a:pPr>
            <a:endParaRPr lang="en-US" dirty="0" smtClean="0">
              <a:ea typeface="ＭＳ Ｐゴシック" charset="-128"/>
            </a:endParaRPr>
          </a:p>
          <a:p>
            <a:pPr marL="0" indent="0" eaLnBrk="1" fontAlgn="auto" hangingPunct="1">
              <a:spcAft>
                <a:spcPts val="0"/>
              </a:spcAft>
              <a:buFontTx/>
              <a:buNone/>
              <a:defRPr/>
            </a:pPr>
            <a:r>
              <a:rPr lang="ja-JP" altLang="en-US" dirty="0" smtClean="0"/>
              <a:t>“</a:t>
            </a:r>
            <a:r>
              <a:rPr lang="en-US" altLang="ja-JP" dirty="0" smtClean="0"/>
              <a:t>Student will create and maintain relationships with peers and staff that do not result in conflict or negative actions (ODRs)</a:t>
            </a:r>
            <a:r>
              <a:rPr lang="ja-JP" altLang="en-US" dirty="0" smtClean="0"/>
              <a:t>”</a:t>
            </a:r>
            <a:endParaRPr lang="en-US" altLang="ja-JP" dirty="0" smtClean="0"/>
          </a:p>
          <a:p>
            <a:pPr marL="0" indent="0" eaLnBrk="1" fontAlgn="auto" hangingPunct="1">
              <a:spcAft>
                <a:spcPts val="0"/>
              </a:spcAft>
              <a:buFontTx/>
              <a:buNone/>
              <a:defRPr/>
            </a:pPr>
            <a:endParaRPr lang="en-US" dirty="0" smtClean="0">
              <a:ea typeface="ＭＳ Ｐゴシック" charset="-128"/>
            </a:endParaRPr>
          </a:p>
          <a:p>
            <a:pPr marL="0" indent="0" eaLnBrk="1" fontAlgn="auto" hangingPunct="1">
              <a:spcAft>
                <a:spcPts val="0"/>
              </a:spcAft>
              <a:buFontTx/>
              <a:buNone/>
              <a:defRPr/>
            </a:pPr>
            <a:r>
              <a:rPr lang="ja-JP" altLang="en-US" dirty="0" smtClean="0"/>
              <a:t>“</a:t>
            </a:r>
            <a:r>
              <a:rPr lang="en-US" altLang="ja-JP" dirty="0" smtClean="0"/>
              <a:t>Student will develop impulse control and behavioral self control</a:t>
            </a:r>
            <a:r>
              <a:rPr lang="ja-JP" altLang="en-US" dirty="0" smtClean="0"/>
              <a:t>”</a:t>
            </a:r>
            <a:endParaRPr lang="en-US" altLang="ja-JP" dirty="0" smtClean="0"/>
          </a:p>
          <a:p>
            <a:pPr marL="0" indent="0" eaLnBrk="1" fontAlgn="auto" hangingPunct="1">
              <a:spcAft>
                <a:spcPts val="0"/>
              </a:spcAft>
              <a:defRPr/>
            </a:pPr>
            <a:endParaRPr lang="en-US" dirty="0" smtClean="0">
              <a:solidFill>
                <a:srgbClr val="2D2D8A"/>
              </a:solidFill>
              <a:ea typeface="ＭＳ Ｐゴシック" charset="-128"/>
            </a:endParaRPr>
          </a:p>
        </p:txBody>
      </p:sp>
      <p:sp>
        <p:nvSpPr>
          <p:cNvPr id="7" name="Text Placeholder 6"/>
          <p:cNvSpPr>
            <a:spLocks noGrp="1"/>
          </p:cNvSpPr>
          <p:nvPr>
            <p:ph type="body" sz="quarter" idx="3"/>
          </p:nvPr>
        </p:nvSpPr>
        <p:spPr/>
        <p:txBody>
          <a:bodyPr rtlCol="0">
            <a:normAutofit/>
          </a:bodyPr>
          <a:lstStyle/>
          <a:p>
            <a:pPr eaLnBrk="1" fontAlgn="auto" hangingPunct="1">
              <a:spcAft>
                <a:spcPts val="0"/>
              </a:spcAft>
              <a:defRPr/>
            </a:pPr>
            <a:r>
              <a:rPr lang="en-US" b="0" u="sng" dirty="0" smtClean="0">
                <a:solidFill>
                  <a:schemeClr val="accent6"/>
                </a:solidFill>
              </a:rPr>
              <a:t>Examples</a:t>
            </a:r>
            <a:endParaRPr lang="en-US" b="0" u="sng" dirty="0">
              <a:solidFill>
                <a:schemeClr val="accent6"/>
              </a:solidFill>
            </a:endParaRPr>
          </a:p>
        </p:txBody>
      </p:sp>
      <p:sp>
        <p:nvSpPr>
          <p:cNvPr id="8" name="Content Placeholder 7"/>
          <p:cNvSpPr>
            <a:spLocks noGrp="1"/>
          </p:cNvSpPr>
          <p:nvPr>
            <p:ph sz="quarter" idx="4"/>
          </p:nvPr>
        </p:nvSpPr>
        <p:spPr/>
        <p:txBody>
          <a:bodyPr rtlCol="0">
            <a:normAutofit/>
          </a:bodyPr>
          <a:lstStyle/>
          <a:p>
            <a:pPr marL="0" indent="0" eaLnBrk="1" fontAlgn="auto" hangingPunct="1">
              <a:spcAft>
                <a:spcPts val="0"/>
              </a:spcAft>
              <a:buFontTx/>
              <a:buNone/>
              <a:defRPr/>
            </a:pPr>
            <a:r>
              <a:rPr lang="ja-JP" altLang="en-US" dirty="0" smtClean="0"/>
              <a:t>“</a:t>
            </a:r>
            <a:r>
              <a:rPr lang="en-US" altLang="ja-JP" dirty="0" smtClean="0"/>
              <a:t>When teacher puts hand over mouth the student will raise hand and teacher will call on student next (function: attention)</a:t>
            </a:r>
            <a:r>
              <a:rPr lang="ja-JP" altLang="en-US" dirty="0" smtClean="0"/>
              <a:t>”</a:t>
            </a:r>
            <a:endParaRPr lang="en-US" altLang="ja-JP" dirty="0" smtClean="0"/>
          </a:p>
          <a:p>
            <a:pPr marL="0" indent="0" eaLnBrk="1" fontAlgn="auto" hangingPunct="1">
              <a:spcAft>
                <a:spcPts val="0"/>
              </a:spcAft>
              <a:buFontTx/>
              <a:buNone/>
              <a:defRPr/>
            </a:pPr>
            <a:endParaRPr lang="en-US" dirty="0" smtClean="0">
              <a:solidFill>
                <a:srgbClr val="2D2D8A"/>
              </a:solidFill>
              <a:ea typeface="ＭＳ Ｐゴシック" charset="-128"/>
            </a:endParaRPr>
          </a:p>
          <a:p>
            <a:pPr marL="0" indent="0" eaLnBrk="1" fontAlgn="auto" hangingPunct="1">
              <a:spcAft>
                <a:spcPts val="0"/>
              </a:spcAft>
              <a:buFontTx/>
              <a:buNone/>
              <a:defRPr/>
            </a:pPr>
            <a:r>
              <a:rPr lang="en-US" dirty="0" smtClean="0">
                <a:solidFill>
                  <a:schemeClr val="accent6"/>
                </a:solidFill>
              </a:rPr>
              <a:t>“Student </a:t>
            </a:r>
            <a:r>
              <a:rPr lang="en-US" dirty="0">
                <a:solidFill>
                  <a:schemeClr val="accent6"/>
                </a:solidFill>
              </a:rPr>
              <a:t>will do 3 problems, then use a break card. (function: escape from classwork)”</a:t>
            </a:r>
          </a:p>
          <a:p>
            <a:pPr marL="0" indent="0" eaLnBrk="1" fontAlgn="auto" hangingPunct="1">
              <a:spcAft>
                <a:spcPts val="0"/>
              </a:spcAft>
              <a:defRPr/>
            </a:pPr>
            <a:endParaRPr lang="en-US" sz="2000" dirty="0" smtClean="0">
              <a:solidFill>
                <a:srgbClr val="2D2D8A"/>
              </a:solidFill>
              <a:ea typeface="ＭＳ Ｐゴシック" charset="-128"/>
            </a:endParaRPr>
          </a:p>
          <a:p>
            <a:pPr marL="0" indent="0" eaLnBrk="1" fontAlgn="auto" hangingPunct="1">
              <a:spcAft>
                <a:spcPts val="0"/>
              </a:spcAft>
              <a:buFontTx/>
              <a:buNone/>
              <a:defRPr/>
            </a:pPr>
            <a:endParaRPr lang="en-US" sz="2000" dirty="0" smtClean="0">
              <a:ea typeface="ＭＳ Ｐゴシック" charset="-128"/>
            </a:endParaRPr>
          </a:p>
        </p:txBody>
      </p:sp>
    </p:spTree>
    <p:extLst>
      <p:ext uri="{BB962C8B-B14F-4D97-AF65-F5344CB8AC3E}">
        <p14:creationId xmlns:p14="http://schemas.microsoft.com/office/powerpoint/2010/main" val="2114589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19200" y="228600"/>
            <a:ext cx="5791200" cy="1143000"/>
          </a:xfrm>
        </p:spPr>
        <p:txBody>
          <a:bodyPr rtlCol="0">
            <a:normAutofit fontScale="90000"/>
          </a:bodyPr>
          <a:lstStyle/>
          <a:p>
            <a:pPr eaLnBrk="1" fontAlgn="auto" hangingPunct="1">
              <a:spcAft>
                <a:spcPts val="0"/>
              </a:spcAft>
              <a:defRPr/>
            </a:pPr>
            <a:r>
              <a:rPr lang="en-US" dirty="0">
                <a:solidFill>
                  <a:schemeClr val="accent1"/>
                </a:solidFill>
              </a:rPr>
              <a:t>What Skill(s) </a:t>
            </a:r>
            <a:r>
              <a:rPr lang="en-US" dirty="0" smtClean="0">
                <a:solidFill>
                  <a:schemeClr val="accent1"/>
                </a:solidFill>
              </a:rPr>
              <a:t>Does this </a:t>
            </a:r>
            <a:br>
              <a:rPr lang="en-US" dirty="0" smtClean="0">
                <a:solidFill>
                  <a:schemeClr val="accent1"/>
                </a:solidFill>
              </a:rPr>
            </a:br>
            <a:r>
              <a:rPr lang="en-US" dirty="0" smtClean="0">
                <a:solidFill>
                  <a:schemeClr val="accent1"/>
                </a:solidFill>
              </a:rPr>
              <a:t>Student </a:t>
            </a:r>
            <a:r>
              <a:rPr lang="en-US" dirty="0">
                <a:solidFill>
                  <a:schemeClr val="accent1"/>
                </a:solidFill>
              </a:rPr>
              <a:t>Need</a:t>
            </a:r>
            <a:r>
              <a:rPr lang="en-US" dirty="0" smtClean="0">
                <a:solidFill>
                  <a:schemeClr val="accent1"/>
                </a:solidFill>
              </a:rPr>
              <a:t>?</a:t>
            </a:r>
            <a:endParaRPr lang="en-US" dirty="0">
              <a:solidFill>
                <a:schemeClr val="accent1"/>
              </a:solidFill>
            </a:endParaRPr>
          </a:p>
        </p:txBody>
      </p:sp>
      <p:sp>
        <p:nvSpPr>
          <p:cNvPr id="39939" name="Rectangle 3"/>
          <p:cNvSpPr>
            <a:spLocks noGrp="1" noChangeArrowheads="1"/>
          </p:cNvSpPr>
          <p:nvPr>
            <p:ph idx="1"/>
          </p:nvPr>
        </p:nvSpPr>
        <p:spPr>
          <a:xfrm>
            <a:off x="685800" y="1828800"/>
            <a:ext cx="7772400" cy="4114800"/>
          </a:xfrm>
        </p:spPr>
        <p:txBody>
          <a:bodyPr rtlCol="0">
            <a:normAutofit/>
          </a:bodyPr>
          <a:lstStyle/>
          <a:p>
            <a:pPr eaLnBrk="1" fontAlgn="auto" hangingPunct="1">
              <a:spcAft>
                <a:spcPts val="0"/>
              </a:spcAft>
              <a:buFont typeface="Arial" pitchFamily="34" charset="0"/>
              <a:buChar char="•"/>
              <a:defRPr/>
            </a:pPr>
            <a:r>
              <a:rPr lang="en-US" dirty="0"/>
              <a:t>What does he </a:t>
            </a:r>
            <a:r>
              <a:rPr lang="en-US" dirty="0">
                <a:solidFill>
                  <a:schemeClr val="accent6"/>
                </a:solidFill>
              </a:rPr>
              <a:t>need/want/get</a:t>
            </a:r>
            <a:r>
              <a:rPr lang="en-US" dirty="0"/>
              <a:t> from his inappropriate behavior?</a:t>
            </a:r>
          </a:p>
          <a:p>
            <a:pPr eaLnBrk="1" fontAlgn="auto" hangingPunct="1">
              <a:spcAft>
                <a:spcPts val="0"/>
              </a:spcAft>
              <a:buFont typeface="Arial" pitchFamily="34" charset="0"/>
              <a:buChar char="•"/>
              <a:defRPr/>
            </a:pPr>
            <a:r>
              <a:rPr lang="en-US" dirty="0"/>
              <a:t>How is the current behavior </a:t>
            </a:r>
            <a:r>
              <a:rPr lang="en-US" dirty="0">
                <a:solidFill>
                  <a:schemeClr val="accent6"/>
                </a:solidFill>
              </a:rPr>
              <a:t>reinforced</a:t>
            </a:r>
            <a:r>
              <a:rPr lang="en-US" dirty="0"/>
              <a:t>?</a:t>
            </a:r>
          </a:p>
          <a:p>
            <a:pPr eaLnBrk="1" fontAlgn="auto" hangingPunct="1">
              <a:spcAft>
                <a:spcPts val="0"/>
              </a:spcAft>
              <a:buFont typeface="Arial" pitchFamily="34" charset="0"/>
              <a:buChar char="•"/>
              <a:defRPr/>
            </a:pPr>
            <a:r>
              <a:rPr lang="en-US" dirty="0"/>
              <a:t>What new behavior does he </a:t>
            </a:r>
            <a:r>
              <a:rPr lang="en-US" dirty="0">
                <a:solidFill>
                  <a:schemeClr val="accent6"/>
                </a:solidFill>
              </a:rPr>
              <a:t>need to learn</a:t>
            </a:r>
            <a:r>
              <a:rPr lang="en-US" dirty="0"/>
              <a:t>?</a:t>
            </a:r>
          </a:p>
          <a:p>
            <a:pPr eaLnBrk="1" fontAlgn="auto" hangingPunct="1">
              <a:spcAft>
                <a:spcPts val="0"/>
              </a:spcAft>
              <a:buFont typeface="Arial" pitchFamily="34" charset="0"/>
              <a:buChar char="•"/>
              <a:defRPr/>
            </a:pPr>
            <a:r>
              <a:rPr lang="en-US" dirty="0"/>
              <a:t>How will the new/appropriate behavior be </a:t>
            </a:r>
            <a:r>
              <a:rPr lang="en-US" dirty="0">
                <a:solidFill>
                  <a:schemeClr val="accent6"/>
                </a:solidFill>
              </a:rPr>
              <a:t>reinforced</a:t>
            </a:r>
            <a:r>
              <a:rPr lang="en-US" dirty="0"/>
              <a:t>?</a:t>
            </a:r>
          </a:p>
        </p:txBody>
      </p:sp>
    </p:spTree>
    <p:extLst>
      <p:ext uri="{BB962C8B-B14F-4D97-AF65-F5344CB8AC3E}">
        <p14:creationId xmlns:p14="http://schemas.microsoft.com/office/powerpoint/2010/main" val="3319600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371600" y="171450"/>
            <a:ext cx="7772400" cy="1143000"/>
          </a:xfrm>
        </p:spPr>
        <p:txBody>
          <a:bodyPr/>
          <a:lstStyle/>
          <a:p>
            <a:pPr eaLnBrk="1" hangingPunct="1"/>
            <a:r>
              <a:rPr lang="en-US" smtClean="0">
                <a:solidFill>
                  <a:schemeClr val="accent1"/>
                </a:solidFill>
              </a:rPr>
              <a:t>Functions</a:t>
            </a:r>
          </a:p>
        </p:txBody>
      </p:sp>
      <p:sp>
        <p:nvSpPr>
          <p:cNvPr id="32771" name="Rectangle 3"/>
          <p:cNvSpPr>
            <a:spLocks noChangeArrowheads="1"/>
          </p:cNvSpPr>
          <p:nvPr/>
        </p:nvSpPr>
        <p:spPr bwMode="auto">
          <a:xfrm>
            <a:off x="0" y="129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772" name="Object 2"/>
          <p:cNvGraphicFramePr>
            <a:graphicFrameLocks noChangeAspect="1"/>
          </p:cNvGraphicFramePr>
          <p:nvPr/>
        </p:nvGraphicFramePr>
        <p:xfrm>
          <a:off x="2362200" y="1447800"/>
          <a:ext cx="4456113" cy="4953000"/>
        </p:xfrm>
        <a:graphic>
          <a:graphicData uri="http://schemas.openxmlformats.org/presentationml/2006/ole">
            <mc:AlternateContent xmlns:mc="http://schemas.openxmlformats.org/markup-compatibility/2006">
              <mc:Choice xmlns:v="urn:schemas-microsoft-com:vml" Requires="v">
                <p:oleObj spid="_x0000_s5127" name="Visio" r:id="rId4" imgW="3247034" imgH="3610051" progId="">
                  <p:embed/>
                </p:oleObj>
              </mc:Choice>
              <mc:Fallback>
                <p:oleObj name="Visio" r:id="rId4" imgW="3247034" imgH="361005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456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7" name="AutoShape 5"/>
          <p:cNvSpPr>
            <a:spLocks noChangeArrowheads="1"/>
          </p:cNvSpPr>
          <p:nvPr/>
        </p:nvSpPr>
        <p:spPr bwMode="auto">
          <a:xfrm>
            <a:off x="1295400" y="2971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algn="ctr"/>
            <a:r>
              <a:rPr lang="en-US">
                <a:cs typeface="Arial" pitchFamily="34" charset="0"/>
              </a:rPr>
              <a:t>Pos Reinf</a:t>
            </a:r>
          </a:p>
        </p:txBody>
      </p:sp>
      <p:sp>
        <p:nvSpPr>
          <p:cNvPr id="59398" name="AutoShape 6"/>
          <p:cNvSpPr>
            <a:spLocks noChangeArrowheads="1"/>
          </p:cNvSpPr>
          <p:nvPr/>
        </p:nvSpPr>
        <p:spPr bwMode="auto">
          <a:xfrm rot="10800000">
            <a:off x="6400800" y="2971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rot="10800000" wrap="none" anchor="ctr"/>
          <a:lstStyle/>
          <a:p>
            <a:pPr algn="ctr"/>
            <a:r>
              <a:rPr lang="en-US">
                <a:cs typeface="Arial" pitchFamily="34" charset="0"/>
              </a:rPr>
              <a:t>Neg Reinf</a:t>
            </a:r>
          </a:p>
        </p:txBody>
      </p:sp>
    </p:spTree>
    <p:extLst>
      <p:ext uri="{BB962C8B-B14F-4D97-AF65-F5344CB8AC3E}">
        <p14:creationId xmlns:p14="http://schemas.microsoft.com/office/powerpoint/2010/main" val="3106006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solidFill>
                  <a:schemeClr val="accent1"/>
                </a:solidFill>
              </a:rPr>
              <a:t>Competing Behavior Pathway Reflection</a:t>
            </a:r>
          </a:p>
        </p:txBody>
      </p:sp>
      <p:sp>
        <p:nvSpPr>
          <p:cNvPr id="15363" name="Content Placeholder 2"/>
          <p:cNvSpPr>
            <a:spLocks noGrp="1"/>
          </p:cNvSpPr>
          <p:nvPr>
            <p:ph idx="1"/>
          </p:nvPr>
        </p:nvSpPr>
        <p:spPr>
          <a:xfrm>
            <a:off x="838200" y="1646238"/>
            <a:ext cx="7772400" cy="4525962"/>
          </a:xfrm>
        </p:spPr>
        <p:txBody>
          <a:bodyPr rtlCol="0">
            <a:normAutofit/>
          </a:bodyPr>
          <a:lstStyle/>
          <a:p>
            <a:pPr marL="514350" indent="-514350" eaLnBrk="1" fontAlgn="auto" hangingPunct="1">
              <a:spcAft>
                <a:spcPts val="0"/>
              </a:spcAft>
              <a:buClrTx/>
              <a:buFontTx/>
              <a:buAutoNum type="arabicPeriod"/>
              <a:defRPr/>
            </a:pPr>
            <a:r>
              <a:rPr lang="en-US" sz="2800" dirty="0" smtClean="0">
                <a:solidFill>
                  <a:schemeClr val="accent6"/>
                </a:solidFill>
              </a:rPr>
              <a:t>Identify which box(s) </a:t>
            </a:r>
            <a:r>
              <a:rPr lang="en-US" sz="2800" dirty="0">
                <a:solidFill>
                  <a:schemeClr val="accent6"/>
                </a:solidFill>
              </a:rPr>
              <a:t>o</a:t>
            </a:r>
            <a:r>
              <a:rPr lang="en-US" sz="2800" dirty="0" smtClean="0">
                <a:solidFill>
                  <a:schemeClr val="accent6"/>
                </a:solidFill>
              </a:rPr>
              <a:t>n the pathway would be most challenging for you to explain to another staff member? Family member?</a:t>
            </a:r>
          </a:p>
          <a:p>
            <a:pPr marL="514350" indent="-514350" eaLnBrk="1" fontAlgn="auto" hangingPunct="1">
              <a:spcAft>
                <a:spcPts val="0"/>
              </a:spcAft>
              <a:buClrTx/>
              <a:buFontTx/>
              <a:buAutoNum type="arabicPeriod"/>
              <a:defRPr/>
            </a:pPr>
            <a:endParaRPr lang="en-US" sz="1500" dirty="0" smtClean="0">
              <a:solidFill>
                <a:schemeClr val="accent6"/>
              </a:solidFill>
            </a:endParaRPr>
          </a:p>
          <a:p>
            <a:pPr marL="514350" indent="-514350" eaLnBrk="1" fontAlgn="auto" hangingPunct="1">
              <a:spcAft>
                <a:spcPts val="0"/>
              </a:spcAft>
              <a:buClrTx/>
              <a:buFontTx/>
              <a:buAutoNum type="arabicPeriod"/>
              <a:defRPr/>
            </a:pPr>
            <a:r>
              <a:rPr lang="en-US" sz="2800" dirty="0" smtClean="0">
                <a:solidFill>
                  <a:schemeClr val="accent6"/>
                </a:solidFill>
              </a:rPr>
              <a:t>What questions would you need answered to better understand and explain that box?</a:t>
            </a:r>
          </a:p>
          <a:p>
            <a:pPr marL="514350" indent="-514350" eaLnBrk="1" fontAlgn="auto" hangingPunct="1">
              <a:spcAft>
                <a:spcPts val="0"/>
              </a:spcAft>
              <a:buClrTx/>
              <a:buFontTx/>
              <a:buAutoNum type="arabicPeriod"/>
              <a:defRPr/>
            </a:pPr>
            <a:endParaRPr lang="en-US" sz="1500" dirty="0" smtClean="0">
              <a:solidFill>
                <a:schemeClr val="accent6"/>
              </a:solidFill>
            </a:endParaRPr>
          </a:p>
          <a:p>
            <a:pPr marL="514350" indent="-514350" eaLnBrk="1" fontAlgn="auto" hangingPunct="1">
              <a:spcAft>
                <a:spcPts val="0"/>
              </a:spcAft>
              <a:buClrTx/>
              <a:buFontTx/>
              <a:buAutoNum type="arabicPeriod"/>
              <a:defRPr/>
            </a:pPr>
            <a:r>
              <a:rPr lang="en-US" sz="2800" dirty="0" smtClean="0">
                <a:solidFill>
                  <a:schemeClr val="accent6"/>
                </a:solidFill>
              </a:rPr>
              <a:t>Place questions on chart paper under appropriate heading(s). </a:t>
            </a:r>
          </a:p>
          <a:p>
            <a:pPr marL="0" indent="0" eaLnBrk="1" fontAlgn="auto" hangingPunct="1">
              <a:spcAft>
                <a:spcPts val="0"/>
              </a:spcAft>
              <a:buFontTx/>
              <a:buNone/>
              <a:defRPr/>
            </a:pPr>
            <a:endParaRPr lang="en-US" dirty="0" smtClean="0"/>
          </a:p>
          <a:p>
            <a:pPr marL="514350" indent="-514350" eaLnBrk="1" fontAlgn="auto" hangingPunct="1">
              <a:spcAft>
                <a:spcPts val="0"/>
              </a:spcAft>
              <a:buFontTx/>
              <a:buAutoNum type="arabicPeriod"/>
              <a:defRPr/>
            </a:pPr>
            <a:endParaRPr lang="en-US" dirty="0" smtClean="0"/>
          </a:p>
          <a:p>
            <a:pPr marL="514350" indent="-514350" eaLnBrk="1" fontAlgn="auto" hangingPunct="1">
              <a:spcAft>
                <a:spcPts val="0"/>
              </a:spcAft>
              <a:buFontTx/>
              <a:buAutoNum type="arabicPeriod"/>
              <a:defRPr/>
            </a:pPr>
            <a:endParaRPr lang="en-US" dirty="0" smtClean="0"/>
          </a:p>
          <a:p>
            <a:pPr marL="514350" indent="-514350" eaLnBrk="1" fontAlgn="auto" hangingPunct="1">
              <a:spcAft>
                <a:spcPts val="0"/>
              </a:spcAft>
              <a:buFontTx/>
              <a:buAutoNum type="arabicPeriod"/>
              <a:defRPr/>
            </a:pPr>
            <a:endParaRPr lang="en-US" dirty="0" smtClean="0"/>
          </a:p>
        </p:txBody>
      </p:sp>
    </p:spTree>
    <p:extLst>
      <p:ext uri="{BB962C8B-B14F-4D97-AF65-F5344CB8AC3E}">
        <p14:creationId xmlns:p14="http://schemas.microsoft.com/office/powerpoint/2010/main" val="1237266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pic>
        <p:nvPicPr>
          <p:cNvPr id="9218" name="Picture 2" descr="C:\Users\Ami\AppData\Local\Microsoft\Windows\Temporary Internet Files\Content.IE5\DNN2WEBW\MP9004485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4572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98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Questionnaire, Interview (indirect) Tools</a:t>
            </a:r>
          </a:p>
        </p:txBody>
      </p:sp>
      <p:sp>
        <p:nvSpPr>
          <p:cNvPr id="8" name="Content Placeholder 7"/>
          <p:cNvSpPr>
            <a:spLocks noGrp="1"/>
          </p:cNvSpPr>
          <p:nvPr>
            <p:ph idx="1"/>
          </p:nvPr>
        </p:nvSpPr>
        <p:spPr>
          <a:xfrm>
            <a:off x="609600" y="1676400"/>
            <a:ext cx="8229600" cy="4525963"/>
          </a:xfrm>
        </p:spPr>
        <p:txBody>
          <a:bodyPr rtlCol="0">
            <a:normAutofit/>
          </a:bodyPr>
          <a:lstStyle/>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5"/>
                </a:solidFill>
                <a:ea typeface="Times New Roman"/>
              </a:rPr>
              <a:t>FACTS Function Assessment Checklist for Teachers and Staff</a:t>
            </a: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FBA </a:t>
            </a:r>
            <a:r>
              <a:rPr lang="en-US" sz="2800" dirty="0">
                <a:solidFill>
                  <a:schemeClr val="accent6"/>
                </a:solidFill>
                <a:ea typeface="Times New Roman"/>
              </a:rPr>
              <a:t>Family-directed interview </a:t>
            </a:r>
            <a:endParaRPr lang="en-US" sz="2800" dirty="0" smtClean="0">
              <a:solidFill>
                <a:schemeClr val="accent6"/>
              </a:solidFill>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Student directed Interview                            </a:t>
            </a:r>
            <a:endParaRPr lang="en-US" sz="2800" dirty="0" smtClean="0">
              <a:solidFill>
                <a:schemeClr val="accent6"/>
              </a:solidFill>
              <a:latin typeface="Times New Roman"/>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Assessing </a:t>
            </a:r>
            <a:r>
              <a:rPr lang="en-US" sz="2800" dirty="0">
                <a:solidFill>
                  <a:schemeClr val="accent6"/>
                </a:solidFill>
                <a:ea typeface="Times New Roman"/>
              </a:rPr>
              <a:t>activity routines</a:t>
            </a:r>
            <a:endParaRPr lang="en-US" sz="2800" dirty="0" smtClean="0">
              <a:solidFill>
                <a:schemeClr val="accent6"/>
              </a:solidFill>
              <a:latin typeface="Times New Roman"/>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Problem-behavior questionnaire</a:t>
            </a:r>
            <a:endParaRPr lang="en-US" sz="2800" dirty="0">
              <a:solidFill>
                <a:schemeClr val="accent6"/>
              </a:solidFill>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Forced-choice </a:t>
            </a:r>
            <a:r>
              <a:rPr lang="en-US" sz="2800" dirty="0">
                <a:solidFill>
                  <a:schemeClr val="accent6"/>
                </a:solidFill>
                <a:ea typeface="Times New Roman"/>
              </a:rPr>
              <a:t>reinforcement menu</a:t>
            </a:r>
            <a:endParaRPr lang="en-US" sz="2800" dirty="0" smtClean="0">
              <a:solidFill>
                <a:schemeClr val="accent6"/>
              </a:solidFill>
              <a:latin typeface="Times New Roman"/>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Setting </a:t>
            </a:r>
            <a:r>
              <a:rPr lang="en-US" sz="2800" dirty="0">
                <a:solidFill>
                  <a:schemeClr val="accent6"/>
                </a:solidFill>
                <a:ea typeface="Times New Roman"/>
              </a:rPr>
              <a:t>event checklist </a:t>
            </a:r>
            <a:endParaRPr lang="en-US" sz="2800" dirty="0" smtClean="0">
              <a:solidFill>
                <a:schemeClr val="accent6"/>
              </a:solidFill>
              <a:latin typeface="Times New Roman"/>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SIMEO</a:t>
            </a:r>
            <a:r>
              <a:rPr lang="en-US" sz="2800" dirty="0">
                <a:solidFill>
                  <a:schemeClr val="accent6"/>
                </a:solidFill>
                <a:ea typeface="Times New Roman"/>
              </a:rPr>
              <a:t>: SD-T (shortened version for FBA)</a:t>
            </a:r>
            <a:endParaRPr lang="en-US" sz="2800" dirty="0" smtClean="0">
              <a:solidFill>
                <a:schemeClr val="accent6"/>
              </a:solidFill>
              <a:latin typeface="Times New Roman"/>
              <a:ea typeface="Times New Roman"/>
            </a:endParaRPr>
          </a:p>
          <a:p>
            <a:pPr eaLnBrk="1" fontAlgn="auto" hangingPunct="1">
              <a:spcBef>
                <a:spcPts val="0"/>
              </a:spcBef>
              <a:spcAft>
                <a:spcPts val="0"/>
              </a:spcAft>
              <a:buFont typeface="Arial" pitchFamily="34" charset="0"/>
              <a:buChar char="•"/>
              <a:tabLst>
                <a:tab pos="914400" algn="l"/>
              </a:tabLst>
              <a:defRPr/>
            </a:pPr>
            <a:r>
              <a:rPr lang="en-US" sz="2800" dirty="0" smtClean="0">
                <a:solidFill>
                  <a:schemeClr val="accent6"/>
                </a:solidFill>
                <a:ea typeface="Times New Roman"/>
              </a:rPr>
              <a:t>SIMEO</a:t>
            </a:r>
            <a:r>
              <a:rPr lang="en-US" sz="2800" dirty="0">
                <a:solidFill>
                  <a:schemeClr val="accent6"/>
                </a:solidFill>
                <a:ea typeface="Times New Roman"/>
              </a:rPr>
              <a:t>: EI-T</a:t>
            </a:r>
            <a:endParaRPr lang="en-US" sz="2800" dirty="0">
              <a:solidFill>
                <a:schemeClr val="accent6"/>
              </a:solidFill>
              <a:latin typeface="Times New Roman"/>
              <a:ea typeface="Times New Roman"/>
            </a:endParaRPr>
          </a:p>
        </p:txBody>
      </p:sp>
    </p:spTree>
    <p:extLst>
      <p:ext uri="{BB962C8B-B14F-4D97-AF65-F5344CB8AC3E}">
        <p14:creationId xmlns:p14="http://schemas.microsoft.com/office/powerpoint/2010/main" val="125197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 few notes before we begin…</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Assumptions re: today</a:t>
            </a:r>
          </a:p>
          <a:p>
            <a:r>
              <a:rPr lang="en-US" dirty="0" smtClean="0"/>
              <a:t>A </a:t>
            </a:r>
            <a:r>
              <a:rPr lang="en-US" dirty="0" smtClean="0"/>
              <a:t>way, not THE way</a:t>
            </a:r>
          </a:p>
          <a:p>
            <a:r>
              <a:rPr lang="en-US" dirty="0" smtClean="0"/>
              <a:t>Action Plan at the End of each Activity</a:t>
            </a:r>
          </a:p>
          <a:p>
            <a:r>
              <a:rPr lang="en-US" dirty="0" smtClean="0"/>
              <a:t>Keeper of the information from today</a:t>
            </a:r>
            <a:endParaRPr lang="en-US" dirty="0"/>
          </a:p>
        </p:txBody>
      </p:sp>
    </p:spTree>
    <p:extLst>
      <p:ext uri="{BB962C8B-B14F-4D97-AF65-F5344CB8AC3E}">
        <p14:creationId xmlns:p14="http://schemas.microsoft.com/office/powerpoint/2010/main" val="619863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solidFill>
                  <a:schemeClr val="accent1"/>
                </a:solidFill>
              </a:rPr>
              <a:t>Observation (direct) Tools</a:t>
            </a:r>
          </a:p>
        </p:txBody>
      </p:sp>
      <p:sp>
        <p:nvSpPr>
          <p:cNvPr id="62467" name="Content Placeholder 2"/>
          <p:cNvSpPr>
            <a:spLocks noGrp="1"/>
          </p:cNvSpPr>
          <p:nvPr>
            <p:ph idx="1"/>
          </p:nvPr>
        </p:nvSpPr>
        <p:spPr>
          <a:xfrm>
            <a:off x="685800" y="1600200"/>
            <a:ext cx="8153400" cy="4525963"/>
          </a:xfrm>
        </p:spPr>
        <p:txBody>
          <a:bodyPr/>
          <a:lstStyle/>
          <a:p>
            <a:pPr eaLnBrk="1" hangingPunct="1">
              <a:spcBef>
                <a:spcPct val="0"/>
              </a:spcBef>
              <a:buFont typeface="Arial" pitchFamily="34" charset="0"/>
              <a:buChar char="•"/>
              <a:tabLst>
                <a:tab pos="914400" algn="l"/>
              </a:tabLst>
              <a:defRPr/>
            </a:pPr>
            <a:r>
              <a:rPr lang="en-US" sz="3500" dirty="0" smtClean="0">
                <a:solidFill>
                  <a:schemeClr val="accent5"/>
                </a:solidFill>
                <a:latin typeface="+mj-lt"/>
                <a:cs typeface="Times New Roman" pitchFamily="18" charset="0"/>
              </a:rPr>
              <a:t>Scatter plot</a:t>
            </a:r>
          </a:p>
          <a:p>
            <a:pPr eaLnBrk="1" hangingPunct="1">
              <a:spcBef>
                <a:spcPct val="0"/>
              </a:spcBef>
              <a:buFont typeface="Arial" pitchFamily="34" charset="0"/>
              <a:buChar char="•"/>
              <a:tabLst>
                <a:tab pos="914400" algn="l"/>
              </a:tabLst>
              <a:defRPr/>
            </a:pPr>
            <a:endParaRPr lang="en-US" sz="3500" dirty="0" smtClean="0">
              <a:solidFill>
                <a:schemeClr val="accent5"/>
              </a:solidFill>
              <a:latin typeface="+mj-lt"/>
              <a:cs typeface="Times New Roman" pitchFamily="18" charset="0"/>
            </a:endParaRPr>
          </a:p>
          <a:p>
            <a:pPr eaLnBrk="1" hangingPunct="1">
              <a:spcBef>
                <a:spcPct val="0"/>
              </a:spcBef>
              <a:buFont typeface="Arial" pitchFamily="34" charset="0"/>
              <a:buChar char="•"/>
              <a:tabLst>
                <a:tab pos="914400" algn="l"/>
              </a:tabLst>
              <a:defRPr/>
            </a:pPr>
            <a:r>
              <a:rPr lang="en-US" sz="3500" dirty="0" smtClean="0">
                <a:solidFill>
                  <a:schemeClr val="accent5"/>
                </a:solidFill>
                <a:latin typeface="+mj-lt"/>
                <a:cs typeface="Times New Roman" pitchFamily="18" charset="0"/>
              </a:rPr>
              <a:t>ABC chart</a:t>
            </a:r>
          </a:p>
          <a:p>
            <a:pPr eaLnBrk="1" hangingPunct="1">
              <a:spcBef>
                <a:spcPct val="0"/>
              </a:spcBef>
              <a:buFont typeface="Arial" pitchFamily="34" charset="0"/>
              <a:buChar char="•"/>
              <a:tabLst>
                <a:tab pos="914400" algn="l"/>
              </a:tabLst>
              <a:defRPr/>
            </a:pPr>
            <a:endParaRPr lang="en-US" sz="3500" dirty="0" smtClean="0">
              <a:solidFill>
                <a:schemeClr val="accent5"/>
              </a:solidFill>
              <a:latin typeface="+mj-lt"/>
              <a:cs typeface="Times New Roman" pitchFamily="18" charset="0"/>
            </a:endParaRPr>
          </a:p>
          <a:p>
            <a:pPr eaLnBrk="1" hangingPunct="1">
              <a:spcBef>
                <a:spcPct val="0"/>
              </a:spcBef>
              <a:buFont typeface="Arial" pitchFamily="34" charset="0"/>
              <a:buChar char="•"/>
              <a:tabLst>
                <a:tab pos="914400" algn="l"/>
              </a:tabLst>
              <a:defRPr/>
            </a:pPr>
            <a:r>
              <a:rPr lang="en-US" sz="3500" dirty="0" smtClean="0">
                <a:solidFill>
                  <a:schemeClr val="accent5"/>
                </a:solidFill>
                <a:latin typeface="+mj-lt"/>
                <a:cs typeface="Times New Roman" pitchFamily="18" charset="0"/>
              </a:rPr>
              <a:t>Functional Assessment Observation Form</a:t>
            </a:r>
          </a:p>
          <a:p>
            <a:pPr eaLnBrk="1" hangingPunct="1">
              <a:spcBef>
                <a:spcPct val="0"/>
              </a:spcBef>
              <a:buFont typeface="Arial" pitchFamily="34" charset="0"/>
              <a:buChar char="•"/>
              <a:tabLst>
                <a:tab pos="914400" algn="l"/>
              </a:tabLst>
              <a:defRPr/>
            </a:pPr>
            <a:endParaRPr lang="en-US" sz="3500" dirty="0" smtClean="0">
              <a:solidFill>
                <a:schemeClr val="accent5"/>
              </a:solidFill>
              <a:latin typeface="+mj-lt"/>
              <a:cs typeface="Times New Roman" pitchFamily="18" charset="0"/>
            </a:endParaRPr>
          </a:p>
          <a:p>
            <a:pPr eaLnBrk="1" hangingPunct="1">
              <a:spcBef>
                <a:spcPct val="0"/>
              </a:spcBef>
              <a:buFont typeface="Arial" pitchFamily="34" charset="0"/>
              <a:buChar char="•"/>
              <a:tabLst>
                <a:tab pos="914400" algn="l"/>
              </a:tabLst>
              <a:defRPr/>
            </a:pPr>
            <a:r>
              <a:rPr lang="en-US" sz="3500" dirty="0" smtClean="0">
                <a:solidFill>
                  <a:schemeClr val="accent5"/>
                </a:solidFill>
                <a:latin typeface="+mj-lt"/>
                <a:cs typeface="Times New Roman" pitchFamily="18" charset="0"/>
              </a:rPr>
              <a:t>DPR Card</a:t>
            </a:r>
          </a:p>
          <a:p>
            <a:pPr eaLnBrk="1" hangingPunct="1">
              <a:tabLst>
                <a:tab pos="914400" algn="l"/>
              </a:tabLst>
              <a:defRPr/>
            </a:pPr>
            <a:endParaRPr lang="en-US" dirty="0" smtClean="0"/>
          </a:p>
        </p:txBody>
      </p:sp>
    </p:spTree>
    <p:extLst>
      <p:ext uri="{BB962C8B-B14F-4D97-AF65-F5344CB8AC3E}">
        <p14:creationId xmlns:p14="http://schemas.microsoft.com/office/powerpoint/2010/main" val="312316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 calcmode="lin" valueType="num">
                                      <p:cBhvr additive="base">
                                        <p:cTn id="19"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2467">
                                            <p:txEl>
                                              <p:pRg st="6" end="6"/>
                                            </p:txEl>
                                          </p:spTgt>
                                        </p:tgtEl>
                                        <p:attrNameLst>
                                          <p:attrName>style.visibility</p:attrName>
                                        </p:attrNameLst>
                                      </p:cBhvr>
                                      <p:to>
                                        <p:strVal val="visible"/>
                                      </p:to>
                                    </p:set>
                                    <p:anim calcmode="lin" valueType="num">
                                      <p:cBhvr additive="base">
                                        <p:cTn id="25" dur="500" fill="hold"/>
                                        <p:tgtEl>
                                          <p:spTgt spid="624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66800" y="533400"/>
            <a:ext cx="7848600" cy="914400"/>
          </a:xfrm>
        </p:spPr>
        <p:txBody>
          <a:bodyPr rtlCol="0">
            <a:normAutofit fontScale="90000"/>
          </a:bodyPr>
          <a:lstStyle/>
          <a:p>
            <a:pPr eaLnBrk="1" fontAlgn="auto" hangingPunct="1">
              <a:spcAft>
                <a:spcPts val="0"/>
              </a:spcAft>
              <a:defRPr/>
            </a:pPr>
            <a:r>
              <a:rPr lang="en-US" dirty="0">
                <a:solidFill>
                  <a:schemeClr val="accent1"/>
                </a:solidFill>
              </a:rPr>
              <a:t>Using the FACTS</a:t>
            </a:r>
            <a:br>
              <a:rPr lang="en-US" dirty="0">
                <a:solidFill>
                  <a:schemeClr val="accent1"/>
                </a:solidFill>
              </a:rPr>
            </a:br>
            <a:r>
              <a:rPr lang="en-US" dirty="0">
                <a:solidFill>
                  <a:schemeClr val="accent1"/>
                </a:solidFill>
              </a:rPr>
              <a:t>Functional Assessment Checklist </a:t>
            </a:r>
            <a:r>
              <a:rPr lang="en-US" dirty="0" smtClean="0">
                <a:solidFill>
                  <a:schemeClr val="accent1"/>
                </a:solidFill>
              </a:rPr>
              <a:t>   for Teachers </a:t>
            </a:r>
            <a:r>
              <a:rPr lang="en-US" dirty="0">
                <a:solidFill>
                  <a:schemeClr val="accent1"/>
                </a:solidFill>
              </a:rPr>
              <a:t>&amp; Staff</a:t>
            </a:r>
          </a:p>
        </p:txBody>
      </p:sp>
      <p:sp>
        <p:nvSpPr>
          <p:cNvPr id="63491" name="Rectangle 3"/>
          <p:cNvSpPr>
            <a:spLocks noGrp="1" noChangeArrowheads="1"/>
          </p:cNvSpPr>
          <p:nvPr>
            <p:ph idx="1"/>
          </p:nvPr>
        </p:nvSpPr>
        <p:spPr>
          <a:xfrm>
            <a:off x="685800" y="2133600"/>
            <a:ext cx="8153400" cy="3810000"/>
          </a:xfrm>
        </p:spPr>
        <p:txBody>
          <a:bodyPr rtlCol="0">
            <a:normAutofit/>
          </a:bodyPr>
          <a:lstStyle/>
          <a:p>
            <a:pPr eaLnBrk="1" fontAlgn="auto" hangingPunct="1">
              <a:spcAft>
                <a:spcPts val="0"/>
              </a:spcAft>
              <a:buFont typeface="Arial" pitchFamily="34" charset="0"/>
              <a:buChar char="•"/>
              <a:defRPr/>
            </a:pPr>
            <a:r>
              <a:rPr lang="en-US" sz="2800" dirty="0" smtClean="0">
                <a:solidFill>
                  <a:schemeClr val="accent6"/>
                </a:solidFill>
              </a:rPr>
              <a:t>Structured interview questions used with teachers and staff.</a:t>
            </a:r>
          </a:p>
          <a:p>
            <a:pPr eaLnBrk="1" fontAlgn="auto" hangingPunct="1">
              <a:spcAft>
                <a:spcPts val="0"/>
              </a:spcAft>
              <a:buFont typeface="Arial" pitchFamily="34" charset="0"/>
              <a:buChar char="•"/>
              <a:defRPr/>
            </a:pPr>
            <a:endParaRPr lang="en-US" sz="2800" dirty="0" smtClean="0">
              <a:solidFill>
                <a:schemeClr val="accent6"/>
              </a:solidFill>
            </a:endParaRPr>
          </a:p>
          <a:p>
            <a:pPr eaLnBrk="1" fontAlgn="auto" hangingPunct="1">
              <a:spcAft>
                <a:spcPts val="0"/>
              </a:spcAft>
              <a:buFont typeface="Arial" pitchFamily="34" charset="0"/>
              <a:buChar char="•"/>
              <a:defRPr/>
            </a:pPr>
            <a:r>
              <a:rPr lang="en-US" sz="2800" dirty="0" smtClean="0">
                <a:solidFill>
                  <a:schemeClr val="accent6"/>
                </a:solidFill>
              </a:rPr>
              <a:t>Guides interviewee to think specifically about components of the Competing Behavior Pathway.</a:t>
            </a:r>
          </a:p>
          <a:p>
            <a:pPr eaLnBrk="1" fontAlgn="auto" hangingPunct="1">
              <a:spcAft>
                <a:spcPts val="0"/>
              </a:spcAft>
              <a:defRPr/>
            </a:pPr>
            <a:endParaRPr lang="en-US" sz="2800" dirty="0" smtClean="0">
              <a:solidFill>
                <a:schemeClr val="accent6"/>
              </a:solidFill>
            </a:endParaRPr>
          </a:p>
          <a:p>
            <a:pPr eaLnBrk="1" fontAlgn="auto" hangingPunct="1">
              <a:spcAft>
                <a:spcPts val="0"/>
              </a:spcAft>
              <a:buFontTx/>
              <a:buNone/>
              <a:defRPr/>
            </a:pPr>
            <a:endParaRPr lang="en-US" sz="2800" dirty="0" smtClean="0"/>
          </a:p>
          <a:p>
            <a:pPr eaLnBrk="1" fontAlgn="auto" hangingPunct="1">
              <a:spcAft>
                <a:spcPts val="0"/>
              </a:spcAft>
              <a:defRPr/>
            </a:pPr>
            <a:endParaRPr lang="en-US" dirty="0" smtClean="0"/>
          </a:p>
        </p:txBody>
      </p:sp>
    </p:spTree>
    <p:extLst>
      <p:ext uri="{BB962C8B-B14F-4D97-AF65-F5344CB8AC3E}">
        <p14:creationId xmlns:p14="http://schemas.microsoft.com/office/powerpoint/2010/main" val="84041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solidFill>
                  <a:schemeClr val="accent1"/>
                </a:solidFill>
              </a:rPr>
              <a:t>Exploring the FACTs</a:t>
            </a:r>
          </a:p>
        </p:txBody>
      </p:sp>
      <p:sp>
        <p:nvSpPr>
          <p:cNvPr id="3" name="Content Placeholder 2"/>
          <p:cNvSpPr>
            <a:spLocks noGrp="1"/>
          </p:cNvSpPr>
          <p:nvPr>
            <p:ph idx="1"/>
          </p:nvPr>
        </p:nvSpPr>
        <p:spPr/>
        <p:txBody>
          <a:bodyPr rtlCol="0">
            <a:normAutofit/>
          </a:bodyPr>
          <a:lstStyle/>
          <a:p>
            <a:pPr marL="514350" indent="-514350" eaLnBrk="1" fontAlgn="auto" hangingPunct="1">
              <a:spcAft>
                <a:spcPts val="0"/>
              </a:spcAft>
              <a:buClr>
                <a:schemeClr val="accent5"/>
              </a:buClr>
              <a:buFontTx/>
              <a:buAutoNum type="arabicPeriod"/>
              <a:defRPr/>
            </a:pPr>
            <a:r>
              <a:rPr lang="en-US" dirty="0" smtClean="0">
                <a:solidFill>
                  <a:schemeClr val="accent5"/>
                </a:solidFill>
                <a:ea typeface="ＭＳ Ｐゴシック" charset="-128"/>
              </a:rPr>
              <a:t>Find FACTs interview in folder.</a:t>
            </a:r>
          </a:p>
          <a:p>
            <a:pPr marL="514350" indent="-514350" eaLnBrk="1" fontAlgn="auto" hangingPunct="1">
              <a:spcAft>
                <a:spcPts val="0"/>
              </a:spcAft>
              <a:buClr>
                <a:schemeClr val="accent5"/>
              </a:buClr>
              <a:buFontTx/>
              <a:buAutoNum type="arabicPeriod"/>
              <a:defRPr/>
            </a:pPr>
            <a:r>
              <a:rPr lang="en-US" dirty="0" smtClean="0">
                <a:solidFill>
                  <a:schemeClr val="accent5"/>
                </a:solidFill>
                <a:ea typeface="ＭＳ Ｐゴシック" charset="-128"/>
              </a:rPr>
              <a:t>Each step will be described and then at your table brainstorm possible questions you would ask a teacher to gather information necessary to complete FBA.</a:t>
            </a:r>
          </a:p>
          <a:p>
            <a:pPr marL="514350" indent="-514350" eaLnBrk="1" fontAlgn="auto" hangingPunct="1">
              <a:spcAft>
                <a:spcPts val="0"/>
              </a:spcAft>
              <a:buFontTx/>
              <a:buNone/>
              <a:defRPr/>
            </a:pPr>
            <a:endParaRPr lang="en-US" dirty="0" smtClean="0">
              <a:solidFill>
                <a:schemeClr val="accent5"/>
              </a:solidFill>
              <a:ea typeface="ＭＳ Ｐゴシック" charset="-128"/>
            </a:endParaRPr>
          </a:p>
          <a:p>
            <a:pPr marL="514350" indent="-514350" eaLnBrk="1" fontAlgn="auto" hangingPunct="1">
              <a:spcAft>
                <a:spcPts val="0"/>
              </a:spcAft>
              <a:buFontTx/>
              <a:buNone/>
              <a:defRPr/>
            </a:pPr>
            <a:r>
              <a:rPr lang="en-US" dirty="0" smtClean="0">
                <a:solidFill>
                  <a:schemeClr val="accent5"/>
                </a:solidFill>
                <a:ea typeface="ＭＳ Ｐゴシック" charset="-128"/>
              </a:rPr>
              <a:t>Example:  Step #2: Student’s Strengths</a:t>
            </a:r>
          </a:p>
          <a:p>
            <a:pPr marL="514350" indent="-514350" eaLnBrk="1" fontAlgn="auto" hangingPunct="1">
              <a:spcAft>
                <a:spcPts val="0"/>
              </a:spcAft>
              <a:buFontTx/>
              <a:buNone/>
              <a:defRPr/>
            </a:pPr>
            <a:r>
              <a:rPr lang="ja-JP" altLang="en-US" i="1" dirty="0" smtClean="0">
                <a:solidFill>
                  <a:schemeClr val="accent6"/>
                </a:solidFill>
              </a:rPr>
              <a:t>“ </a:t>
            </a:r>
            <a:r>
              <a:rPr lang="en-US" i="1" dirty="0" smtClean="0">
                <a:solidFill>
                  <a:schemeClr val="accent6"/>
                </a:solidFill>
              </a:rPr>
              <a:t>What </a:t>
            </a:r>
            <a:r>
              <a:rPr lang="en-US" i="1" dirty="0">
                <a:solidFill>
                  <a:schemeClr val="accent6"/>
                </a:solidFill>
              </a:rPr>
              <a:t>are the student’s strengths</a:t>
            </a:r>
            <a:r>
              <a:rPr lang="en-US" altLang="ja-JP" i="1" dirty="0" smtClean="0">
                <a:solidFill>
                  <a:schemeClr val="accent6"/>
                </a:solidFill>
              </a:rPr>
              <a:t>?</a:t>
            </a:r>
            <a:r>
              <a:rPr lang="ja-JP" altLang="en-US" i="1" dirty="0" smtClean="0">
                <a:solidFill>
                  <a:schemeClr val="accent6"/>
                </a:solidFill>
              </a:rPr>
              <a:t>”</a:t>
            </a:r>
            <a:endParaRPr lang="en-US" i="1" dirty="0" smtClean="0">
              <a:solidFill>
                <a:schemeClr val="accent6"/>
              </a:solidFill>
              <a:ea typeface="ＭＳ Ｐゴシック" charset="-128"/>
            </a:endParaRPr>
          </a:p>
        </p:txBody>
      </p:sp>
    </p:spTree>
    <p:extLst>
      <p:ext uri="{BB962C8B-B14F-4D97-AF65-F5344CB8AC3E}">
        <p14:creationId xmlns:p14="http://schemas.microsoft.com/office/powerpoint/2010/main" val="18827719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19200" y="152400"/>
            <a:ext cx="7620000" cy="1143000"/>
          </a:xfrm>
        </p:spPr>
        <p:txBody>
          <a:bodyPr rtlCol="0">
            <a:normAutofit fontScale="90000"/>
          </a:bodyPr>
          <a:lstStyle/>
          <a:p>
            <a:pPr eaLnBrk="1" fontAlgn="auto" hangingPunct="1">
              <a:spcAft>
                <a:spcPts val="0"/>
              </a:spcAft>
              <a:defRPr/>
            </a:pPr>
            <a:r>
              <a:rPr lang="en-US" dirty="0">
                <a:solidFill>
                  <a:schemeClr val="accent1"/>
                </a:solidFill>
              </a:rPr>
              <a:t>FACTS Step #</a:t>
            </a:r>
            <a:r>
              <a:rPr lang="en-US" dirty="0" smtClean="0">
                <a:solidFill>
                  <a:schemeClr val="accent1"/>
                </a:solidFill>
              </a:rPr>
              <a:t>2: Identify </a:t>
            </a:r>
            <a:r>
              <a:rPr lang="en-US" dirty="0">
                <a:solidFill>
                  <a:schemeClr val="accent1"/>
                </a:solidFill>
              </a:rPr>
              <a:t>Strengths</a:t>
            </a:r>
          </a:p>
        </p:txBody>
      </p:sp>
      <p:sp>
        <p:nvSpPr>
          <p:cNvPr id="66563" name="Rectangle 3"/>
          <p:cNvSpPr>
            <a:spLocks noGrp="1" noChangeArrowheads="1"/>
          </p:cNvSpPr>
          <p:nvPr>
            <p:ph idx="1"/>
          </p:nvPr>
        </p:nvSpPr>
        <p:spPr>
          <a:xfrm>
            <a:off x="685800" y="1295400"/>
            <a:ext cx="8153400" cy="5105400"/>
          </a:xfrm>
        </p:spPr>
        <p:txBody>
          <a:bodyPr>
            <a:normAutofit lnSpcReduction="10000"/>
          </a:bodyPr>
          <a:lstStyle/>
          <a:p>
            <a:pPr eaLnBrk="1" hangingPunct="1">
              <a:buFont typeface="Arial" pitchFamily="34" charset="0"/>
              <a:buChar char="•"/>
            </a:pPr>
            <a:r>
              <a:rPr lang="en-US" smtClean="0"/>
              <a:t>Identify at least three strengths or contributions that the student brings to school</a:t>
            </a:r>
          </a:p>
          <a:p>
            <a:pPr eaLnBrk="1" hangingPunct="1">
              <a:buFont typeface="Arial" pitchFamily="34" charset="0"/>
              <a:buChar char="•"/>
            </a:pPr>
            <a:endParaRPr lang="en-US" sz="1600" smtClean="0"/>
          </a:p>
          <a:p>
            <a:pPr eaLnBrk="1" hangingPunct="1">
              <a:buFont typeface="Arial" pitchFamily="34" charset="0"/>
              <a:buChar char="•"/>
            </a:pPr>
            <a:r>
              <a:rPr lang="en-US" smtClean="0"/>
              <a:t>Important for developing an effective support plan</a:t>
            </a:r>
          </a:p>
          <a:p>
            <a:pPr lvl="1" eaLnBrk="1" hangingPunct="1"/>
            <a:r>
              <a:rPr lang="en-US" smtClean="0"/>
              <a:t>Makes it more likely that youth will find strategies appropriate, and buy-in to the plan</a:t>
            </a:r>
          </a:p>
          <a:p>
            <a:pPr lvl="1" eaLnBrk="1" hangingPunct="1"/>
            <a:r>
              <a:rPr lang="en-US" smtClean="0"/>
              <a:t>Makes it more likely youth will be successful (i.e. learn replacement behavior quickly) </a:t>
            </a:r>
          </a:p>
          <a:p>
            <a:pPr lvl="1" eaLnBrk="1" hangingPunct="1"/>
            <a:r>
              <a:rPr lang="en-US" smtClean="0"/>
              <a:t>New behaviors more likely to be sustained</a:t>
            </a:r>
          </a:p>
          <a:p>
            <a:pPr eaLnBrk="1" hangingPunct="1"/>
            <a:endParaRPr lang="en-US" smtClean="0"/>
          </a:p>
          <a:p>
            <a:pPr eaLnBrk="1" hangingPunct="1">
              <a:buFontTx/>
              <a:buNone/>
            </a:pPr>
            <a:endParaRPr lang="en-US" smtClean="0"/>
          </a:p>
        </p:txBody>
      </p:sp>
    </p:spTree>
    <p:extLst>
      <p:ext uri="{BB962C8B-B14F-4D97-AF65-F5344CB8AC3E}">
        <p14:creationId xmlns:p14="http://schemas.microsoft.com/office/powerpoint/2010/main" val="1339784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FACTS Step #3: </a:t>
            </a:r>
            <a:br>
              <a:rPr lang="en-US" dirty="0">
                <a:solidFill>
                  <a:schemeClr val="accent1"/>
                </a:solidFill>
              </a:rPr>
            </a:br>
            <a:r>
              <a:rPr lang="en-US" dirty="0">
                <a:solidFill>
                  <a:schemeClr val="accent1"/>
                </a:solidFill>
              </a:rPr>
              <a:t>Identify Problem Behavior</a:t>
            </a:r>
          </a:p>
        </p:txBody>
      </p:sp>
      <p:pic>
        <p:nvPicPr>
          <p:cNvPr id="156160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4343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1681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61604"/>
                                        </p:tgtEl>
                                        <p:attrNameLst>
                                          <p:attrName>style.visibility</p:attrName>
                                        </p:attrNameLst>
                                      </p:cBhvr>
                                      <p:to>
                                        <p:strVal val="visible"/>
                                      </p:to>
                                    </p:set>
                                    <p:anim calcmode="lin" valueType="num">
                                      <p:cBhvr additive="base">
                                        <p:cTn id="7" dur="500" fill="hold"/>
                                        <p:tgtEl>
                                          <p:spTgt spid="1561604"/>
                                        </p:tgtEl>
                                        <p:attrNameLst>
                                          <p:attrName>ppt_x</p:attrName>
                                        </p:attrNameLst>
                                      </p:cBhvr>
                                      <p:tavLst>
                                        <p:tav tm="0">
                                          <p:val>
                                            <p:strVal val="#ppt_x"/>
                                          </p:val>
                                        </p:tav>
                                        <p:tav tm="100000">
                                          <p:val>
                                            <p:strVal val="#ppt_x"/>
                                          </p:val>
                                        </p:tav>
                                      </p:tavLst>
                                    </p:anim>
                                    <p:anim calcmode="lin" valueType="num">
                                      <p:cBhvr additive="base">
                                        <p:cTn id="8" dur="500" fill="hold"/>
                                        <p:tgtEl>
                                          <p:spTgt spid="1561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Referrals by Problem Behavior</a:t>
            </a:r>
          </a:p>
        </p:txBody>
      </p:sp>
      <p:graphicFrame>
        <p:nvGraphicFramePr>
          <p:cNvPr id="68611" name="Object 3"/>
          <p:cNvGraphicFramePr>
            <a:graphicFrameLocks noGrp="1" noChangeAspect="1"/>
          </p:cNvGraphicFramePr>
          <p:nvPr>
            <p:ph idx="1"/>
          </p:nvPr>
        </p:nvGraphicFramePr>
        <p:xfrm>
          <a:off x="1119188" y="1295400"/>
          <a:ext cx="7132637" cy="5486400"/>
        </p:xfrm>
        <a:graphic>
          <a:graphicData uri="http://schemas.openxmlformats.org/presentationml/2006/ole">
            <mc:AlternateContent xmlns:mc="http://schemas.openxmlformats.org/markup-compatibility/2006">
              <mc:Choice xmlns:v="urn:schemas-microsoft-com:vml" Requires="v">
                <p:oleObj spid="_x0000_s10244" name="Chart" r:id="rId4" imgW="2971800" imgH="2286000" progId="QuattroPro.Chart.7">
                  <p:embed/>
                </p:oleObj>
              </mc:Choice>
              <mc:Fallback>
                <p:oleObj name="Chart" r:id="rId4" imgW="2971800" imgH="2286000" progId="QuattroPro.Chart.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295400"/>
                        <a:ext cx="713263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015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914400" y="152400"/>
            <a:ext cx="8229600" cy="1143000"/>
          </a:xfrm>
        </p:spPr>
        <p:txBody>
          <a:bodyPr rtlCol="0">
            <a:normAutofit fontScale="90000"/>
          </a:bodyPr>
          <a:lstStyle/>
          <a:p>
            <a:pPr eaLnBrk="1" fontAlgn="auto" hangingPunct="1">
              <a:spcAft>
                <a:spcPts val="0"/>
              </a:spcAft>
              <a:defRPr/>
            </a:pPr>
            <a:r>
              <a:rPr lang="en-US" dirty="0">
                <a:solidFill>
                  <a:schemeClr val="accent1"/>
                </a:solidFill>
              </a:rPr>
              <a:t>FACTS Step # 4:  Routines </a:t>
            </a:r>
            <a:r>
              <a:rPr lang="en-US" dirty="0" smtClean="0">
                <a:solidFill>
                  <a:schemeClr val="accent1"/>
                </a:solidFill>
              </a:rPr>
              <a:t>Analysis</a:t>
            </a:r>
            <a:endParaRPr lang="en-US" dirty="0">
              <a:solidFill>
                <a:schemeClr val="accent1"/>
              </a:solidFill>
            </a:endParaRPr>
          </a:p>
        </p:txBody>
      </p:sp>
      <p:sp>
        <p:nvSpPr>
          <p:cNvPr id="1516547" name="Rectangle 3"/>
          <p:cNvSpPr>
            <a:spLocks noGrp="1" noChangeArrowheads="1"/>
          </p:cNvSpPr>
          <p:nvPr>
            <p:ph idx="4294967295"/>
          </p:nvPr>
        </p:nvSpPr>
        <p:spPr>
          <a:xfrm>
            <a:off x="914400" y="1295400"/>
            <a:ext cx="8229600" cy="5410200"/>
          </a:xfrm>
        </p:spPr>
        <p:txBody>
          <a:bodyPr/>
          <a:lstStyle/>
          <a:p>
            <a:pPr eaLnBrk="1" hangingPunct="1">
              <a:buFont typeface="Arial" pitchFamily="34" charset="0"/>
              <a:buChar char="•"/>
            </a:pPr>
            <a:r>
              <a:rPr lang="en-US" smtClean="0"/>
              <a:t>Routines to identify</a:t>
            </a:r>
          </a:p>
          <a:p>
            <a:pPr lvl="1" eaLnBrk="1" hangingPunct="1"/>
            <a:r>
              <a:rPr lang="en-US" smtClean="0"/>
              <a:t>Context in which the problem behavior does and does not occur</a:t>
            </a:r>
          </a:p>
          <a:p>
            <a:pPr lvl="1" eaLnBrk="1" hangingPunct="1">
              <a:buFontTx/>
              <a:buNone/>
            </a:pPr>
            <a:endParaRPr lang="en-US" smtClean="0"/>
          </a:p>
          <a:p>
            <a:pPr eaLnBrk="1" hangingPunct="1">
              <a:buFont typeface="Arial" pitchFamily="34" charset="0"/>
              <a:buChar char="•"/>
            </a:pPr>
            <a:r>
              <a:rPr lang="en-US" smtClean="0"/>
              <a:t>Identifying routines</a:t>
            </a:r>
          </a:p>
          <a:p>
            <a:pPr lvl="1" eaLnBrk="1" hangingPunct="1"/>
            <a:r>
              <a:rPr lang="en-US" smtClean="0"/>
              <a:t>Obtain student schedule and rating of frequency of problem behavior</a:t>
            </a:r>
          </a:p>
          <a:p>
            <a:pPr lvl="1" eaLnBrk="1" hangingPunct="1">
              <a:buFontTx/>
              <a:buNone/>
            </a:pPr>
            <a:endParaRPr lang="en-US" smtClean="0"/>
          </a:p>
          <a:p>
            <a:pPr lvl="1" eaLnBrk="1" hangingPunct="1"/>
            <a:r>
              <a:rPr lang="en-US" smtClean="0"/>
              <a:t>Look for similarities in context across similar activities</a:t>
            </a:r>
          </a:p>
          <a:p>
            <a:pPr lvl="2" eaLnBrk="1" hangingPunct="1">
              <a:buFontTx/>
              <a:buNone/>
            </a:pPr>
            <a:endParaRPr lang="en-US" smtClean="0"/>
          </a:p>
          <a:p>
            <a:pPr lvl="1" eaLnBrk="1" hangingPunct="1"/>
            <a:endParaRPr lang="en-US" smtClean="0"/>
          </a:p>
          <a:p>
            <a:pPr lvl="1" eaLnBrk="1" hangingPunct="1"/>
            <a:endParaRPr lang="en-US" smtClean="0"/>
          </a:p>
          <a:p>
            <a:pPr lvl="1" eaLnBrk="1" hangingPunct="1"/>
            <a:endParaRPr lang="en-US" smtClean="0"/>
          </a:p>
        </p:txBody>
      </p:sp>
      <p:sp>
        <p:nvSpPr>
          <p:cNvPr id="69636" name="Slide Number Placeholder 5"/>
          <p:cNvSpPr txBox="1">
            <a:spLocks noGrp="1"/>
          </p:cNvSpPr>
          <p:nvPr/>
        </p:nvSpPr>
        <p:spPr bwMode="auto">
          <a:xfrm>
            <a:off x="739140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sz="1400">
              <a:cs typeface="Arial" pitchFamily="34" charset="0"/>
            </a:endParaRPr>
          </a:p>
        </p:txBody>
      </p:sp>
    </p:spTree>
    <p:extLst>
      <p:ext uri="{BB962C8B-B14F-4D97-AF65-F5344CB8AC3E}">
        <p14:creationId xmlns:p14="http://schemas.microsoft.com/office/powerpoint/2010/main" val="3894702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6547">
                                            <p:txEl>
                                              <p:pRg st="0" end="0"/>
                                            </p:txEl>
                                          </p:spTgt>
                                        </p:tgtEl>
                                        <p:attrNameLst>
                                          <p:attrName>style.visibility</p:attrName>
                                        </p:attrNameLst>
                                      </p:cBhvr>
                                      <p:to>
                                        <p:strVal val="visible"/>
                                      </p:to>
                                    </p:set>
                                    <p:animEffect transition="in" filter="wipe(down)">
                                      <p:cBhvr>
                                        <p:cTn id="7" dur="500"/>
                                        <p:tgtEl>
                                          <p:spTgt spid="151654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16547">
                                            <p:txEl>
                                              <p:pRg st="1" end="1"/>
                                            </p:txEl>
                                          </p:spTgt>
                                        </p:tgtEl>
                                        <p:attrNameLst>
                                          <p:attrName>style.visibility</p:attrName>
                                        </p:attrNameLst>
                                      </p:cBhvr>
                                      <p:to>
                                        <p:strVal val="visible"/>
                                      </p:to>
                                    </p:set>
                                    <p:animEffect transition="in" filter="wipe(down)">
                                      <p:cBhvr>
                                        <p:cTn id="10" dur="500"/>
                                        <p:tgtEl>
                                          <p:spTgt spid="151654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16547">
                                            <p:txEl>
                                              <p:pRg st="3" end="3"/>
                                            </p:txEl>
                                          </p:spTgt>
                                        </p:tgtEl>
                                        <p:attrNameLst>
                                          <p:attrName>style.visibility</p:attrName>
                                        </p:attrNameLst>
                                      </p:cBhvr>
                                      <p:to>
                                        <p:strVal val="visible"/>
                                      </p:to>
                                    </p:set>
                                    <p:animEffect transition="in" filter="wipe(down)">
                                      <p:cBhvr>
                                        <p:cTn id="15" dur="500"/>
                                        <p:tgtEl>
                                          <p:spTgt spid="1516547">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16547">
                                            <p:txEl>
                                              <p:pRg st="4" end="4"/>
                                            </p:txEl>
                                          </p:spTgt>
                                        </p:tgtEl>
                                        <p:attrNameLst>
                                          <p:attrName>style.visibility</p:attrName>
                                        </p:attrNameLst>
                                      </p:cBhvr>
                                      <p:to>
                                        <p:strVal val="visible"/>
                                      </p:to>
                                    </p:set>
                                    <p:animEffect transition="in" filter="wipe(down)">
                                      <p:cBhvr>
                                        <p:cTn id="18" dur="500"/>
                                        <p:tgtEl>
                                          <p:spTgt spid="1516547">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16547">
                                            <p:txEl>
                                              <p:pRg st="6" end="6"/>
                                            </p:txEl>
                                          </p:spTgt>
                                        </p:tgtEl>
                                        <p:attrNameLst>
                                          <p:attrName>style.visibility</p:attrName>
                                        </p:attrNameLst>
                                      </p:cBhvr>
                                      <p:to>
                                        <p:strVal val="visible"/>
                                      </p:to>
                                    </p:set>
                                    <p:animEffect transition="in" filter="wipe(down)">
                                      <p:cBhvr>
                                        <p:cTn id="21" dur="500"/>
                                        <p:tgtEl>
                                          <p:spTgt spid="1516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4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en-US" smtClean="0"/>
          </a:p>
        </p:txBody>
      </p:sp>
      <p:sp>
        <p:nvSpPr>
          <p:cNvPr id="70659" name="Rectangle 3"/>
          <p:cNvSpPr>
            <a:spLocks noGrp="1" noChangeArrowheads="1"/>
          </p:cNvSpPr>
          <p:nvPr>
            <p:ph idx="1"/>
          </p:nvPr>
        </p:nvSpPr>
        <p:spPr/>
        <p:txBody>
          <a:bodyPr/>
          <a:lstStyle/>
          <a:p>
            <a:pPr eaLnBrk="1" hangingPunct="1"/>
            <a:endParaRPr lang="en-US" smtClean="0"/>
          </a:p>
        </p:txBody>
      </p:sp>
      <p:graphicFrame>
        <p:nvGraphicFramePr>
          <p:cNvPr id="70660"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268" name="Chart" r:id="rId4" imgW="2971800" imgH="2286000" progId="QuattroPro.Chart.7">
                  <p:embed/>
                </p:oleObj>
              </mc:Choice>
              <mc:Fallback>
                <p:oleObj name="Chart" r:id="rId4" imgW="2971800" imgH="2286000" progId="QuattroPro.Char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8610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txBox="1">
            <a:spLocks noGrp="1"/>
          </p:cNvSpPr>
          <p:nvPr/>
        </p:nvSpPr>
        <p:spPr bwMode="auto">
          <a:xfrm>
            <a:off x="739140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sz="1400">
              <a:cs typeface="Arial" pitchFamily="34" charset="0"/>
            </a:endParaRPr>
          </a:p>
        </p:txBody>
      </p:sp>
      <p:sp>
        <p:nvSpPr>
          <p:cNvPr id="71683" name="Rectangle 212"/>
          <p:cNvSpPr>
            <a:spLocks noChangeArrowheads="1"/>
          </p:cNvSpPr>
          <p:nvPr/>
        </p:nvSpPr>
        <p:spPr bwMode="auto">
          <a:xfrm>
            <a:off x="0" y="5634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pitchFamily="34" charset="0"/>
            </a:endParaRPr>
          </a:p>
        </p:txBody>
      </p:sp>
      <p:pic>
        <p:nvPicPr>
          <p:cNvPr id="71684" name="Picture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9067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85334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962025" y="-133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cs typeface="Arial" pitchFamily="34" charset="0"/>
            </a:endParaRPr>
          </a:p>
        </p:txBody>
      </p:sp>
      <p:sp>
        <p:nvSpPr>
          <p:cNvPr id="72707" name="Rectangle 6"/>
          <p:cNvSpPr>
            <a:spLocks noChangeArrowheads="1"/>
          </p:cNvSpPr>
          <p:nvPr/>
        </p:nvSpPr>
        <p:spPr bwMode="auto">
          <a:xfrm>
            <a:off x="-962025" y="-93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cs typeface="Arial" pitchFamily="34" charset="0"/>
            </a:endParaRPr>
          </a:p>
        </p:txBody>
      </p:sp>
      <p:sp>
        <p:nvSpPr>
          <p:cNvPr id="72708" name="Rectangle 7"/>
          <p:cNvSpPr>
            <a:spLocks noChangeArrowheads="1"/>
          </p:cNvSpPr>
          <p:nvPr/>
        </p:nvSpPr>
        <p:spPr bwMode="auto">
          <a:xfrm>
            <a:off x="762000" y="147638"/>
            <a:ext cx="7772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400">
                <a:solidFill>
                  <a:schemeClr val="accent1"/>
                </a:solidFill>
                <a:latin typeface="Cambria" pitchFamily="18" charset="0"/>
                <a:cs typeface="Arial" pitchFamily="34" charset="0"/>
              </a:rPr>
              <a:t>Example:  Student Daily Progress Report (from S/AIG)</a:t>
            </a:r>
          </a:p>
          <a:p>
            <a:pPr algn="ctr" eaLnBrk="0" hangingPunct="0"/>
            <a:endParaRPr lang="en-US" sz="1000">
              <a:cs typeface="Arial" pitchFamily="34" charset="0"/>
            </a:endParaRPr>
          </a:p>
          <a:p>
            <a:pPr algn="ctr" eaLnBrk="0" hangingPunct="0"/>
            <a:r>
              <a:rPr lang="en-US" sz="1000">
                <a:cs typeface="Arial" pitchFamily="34" charset="0"/>
              </a:rPr>
              <a:t>NAME:______________________  DATE:__________________</a:t>
            </a:r>
          </a:p>
          <a:p>
            <a:pPr algn="ctr" eaLnBrk="0" hangingPunct="0"/>
            <a:endParaRPr lang="en-US" sz="1000">
              <a:cs typeface="Arial" pitchFamily="34" charset="0"/>
            </a:endParaRPr>
          </a:p>
          <a:p>
            <a:pPr algn="ctr" eaLnBrk="0" hangingPunct="0"/>
            <a:r>
              <a:rPr lang="en-US" sz="1000">
                <a:cs typeface="Arial" pitchFamily="34" charset="0"/>
              </a:rPr>
              <a:t>Teachers please indicate YES (2), SO-SO (1), or NO (0) regarding the student</a:t>
            </a:r>
            <a:r>
              <a:rPr lang="ja-JP" altLang="en-US" sz="1000">
                <a:cs typeface="Arial" pitchFamily="34" charset="0"/>
              </a:rPr>
              <a:t>’</a:t>
            </a:r>
            <a:r>
              <a:rPr lang="en-US" altLang="ja-JP" sz="1000">
                <a:cs typeface="Arial" pitchFamily="34" charset="0"/>
              </a:rPr>
              <a:t>s achievement to the following goals</a:t>
            </a:r>
            <a:r>
              <a:rPr lang="en-US" altLang="ja-JP" sz="900">
                <a:cs typeface="Arial" pitchFamily="34" charset="0"/>
              </a:rPr>
              <a:t>.</a:t>
            </a:r>
            <a:endParaRPr lang="en-US">
              <a:cs typeface="Arial" pitchFamily="34" charset="0"/>
            </a:endParaRPr>
          </a:p>
        </p:txBody>
      </p:sp>
      <p:graphicFrame>
        <p:nvGraphicFramePr>
          <p:cNvPr id="336951" name="Group 55"/>
          <p:cNvGraphicFramePr>
            <a:graphicFrameLocks noGrp="1"/>
          </p:cNvGraphicFramePr>
          <p:nvPr/>
        </p:nvGraphicFramePr>
        <p:xfrm>
          <a:off x="533400" y="1443038"/>
          <a:ext cx="8153400" cy="5110163"/>
        </p:xfrm>
        <a:graphic>
          <a:graphicData uri="http://schemas.openxmlformats.org/drawingml/2006/table">
            <a:tbl>
              <a:tblPr/>
              <a:tblGrid>
                <a:gridCol w="1851025"/>
                <a:gridCol w="1574800"/>
                <a:gridCol w="1574800"/>
                <a:gridCol w="1574800"/>
                <a:gridCol w="1577975"/>
              </a:tblGrid>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EXPECTATIONS</a:t>
                      </a:r>
                      <a:endParaRPr kumimoji="0" 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cs typeface="Arial" pitchFamily="34" charset="0"/>
                        </a:rPr>
                        <a:t>1 st block</a:t>
                      </a:r>
                      <a:endParaRPr kumimoji="0" lang="en-US" sz="1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cs typeface="Arial" pitchFamily="34" charset="0"/>
                        </a:rPr>
                        <a:t>2</a:t>
                      </a:r>
                      <a:r>
                        <a:rPr kumimoji="0" lang="en-US" sz="900" b="1" i="0" u="none" strike="noStrike" cap="none" normalizeH="0" baseline="30000" smtClean="0">
                          <a:ln>
                            <a:noFill/>
                          </a:ln>
                          <a:solidFill>
                            <a:schemeClr val="tx1"/>
                          </a:solidFill>
                          <a:effectLst/>
                          <a:latin typeface="Arial" pitchFamily="34" charset="0"/>
                          <a:ea typeface="ＭＳ Ｐゴシック" charset="-128"/>
                          <a:cs typeface="Arial" pitchFamily="34" charset="0"/>
                        </a:rPr>
                        <a:t> </a:t>
                      </a:r>
                      <a:r>
                        <a:rPr kumimoji="0" lang="en-US" sz="900" b="1" i="0" u="none" strike="noStrike" cap="none" normalizeH="0" baseline="0" smtClean="0">
                          <a:ln>
                            <a:noFill/>
                          </a:ln>
                          <a:solidFill>
                            <a:schemeClr val="tx1"/>
                          </a:solidFill>
                          <a:effectLst/>
                          <a:latin typeface="Arial" pitchFamily="34" charset="0"/>
                          <a:ea typeface="ＭＳ Ｐゴシック" charset="-128"/>
                          <a:cs typeface="Arial" pitchFamily="34" charset="0"/>
                        </a:rPr>
                        <a:t>nd block</a:t>
                      </a:r>
                      <a:endParaRPr kumimoji="0" lang="en-US" sz="1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cs typeface="Arial" pitchFamily="34" charset="0"/>
                        </a:rPr>
                        <a:t>3 rd block</a:t>
                      </a:r>
                      <a:endParaRPr kumimoji="0" lang="en-US" sz="1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ＭＳ Ｐゴシック" charset="-128"/>
                          <a:cs typeface="Arial" pitchFamily="34" charset="0"/>
                        </a:rPr>
                        <a:t>4 th block</a:t>
                      </a:r>
                      <a:endParaRPr kumimoji="0" lang="en-US" sz="1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955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Be Safe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Use your words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Use deep breathing</a:t>
                      </a:r>
                      <a:r>
                        <a:rPr kumimoji="0" lang="en-US" sz="1400" b="1" i="0" u="none" strike="noStrike" cap="none" normalizeH="0" baseline="0" dirty="0" smtClean="0">
                          <a:ln>
                            <a:noFill/>
                          </a:ln>
                          <a:solidFill>
                            <a:srgbClr val="FF0000"/>
                          </a:solidFill>
                          <a:effectLst/>
                          <a:latin typeface="Arial" pitchFamily="34" charset="0"/>
                          <a:ea typeface="ＭＳ Ｐゴシック" charset="-128"/>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2      1      </a:t>
                      </a: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2      1      </a:t>
                      </a: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2      1      </a:t>
                      </a: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2      1      </a:t>
                      </a: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69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Be Respectful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Keep arm</a:t>
                      </a:r>
                      <a:r>
                        <a:rPr kumimoji="0" lang="ja-JP" alt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a:t>
                      </a:r>
                      <a:r>
                        <a:rPr kumimoji="0" lang="en-US" altLang="ja-JP"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s distance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Use #2 voice level when upset</a:t>
                      </a:r>
                      <a:endPar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2      1      </a:t>
                      </a: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2 </a:t>
                      </a: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2 </a:t>
                      </a: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        </a:t>
                      </a:r>
                      <a:r>
                        <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1</a:t>
                      </a:r>
                      <a:r>
                        <a:rPr kumimoji="0" lang="en-US" sz="1400" b="0" i="0" u="none" strike="noStrike" cap="none" normalizeH="0" baseline="0" dirty="0" smtClean="0">
                          <a:ln>
                            <a:noFill/>
                          </a:ln>
                          <a:solidFill>
                            <a:srgbClr val="FF3300"/>
                          </a:solidFill>
                          <a:effectLst/>
                          <a:latin typeface="Arial" pitchFamily="34" charset="0"/>
                          <a:ea typeface="ＭＳ Ｐゴシック" charset="-128"/>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8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Be Responsible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Ask for breaks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Self-monitor with DPR</a:t>
                      </a:r>
                      <a:endPar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charset="-128"/>
                          <a:cs typeface="Arial" pitchFamily="34" charset="0"/>
                        </a:rPr>
                        <a:t>2      1      </a:t>
                      </a:r>
                      <a:r>
                        <a:rPr kumimoji="0" lang="en-US" sz="1400" b="1"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2</a:t>
                      </a:r>
                      <a:r>
                        <a:rPr kumimoji="0" lang="en-US" sz="1400" b="0" i="0" u="none" strike="noStrike" cap="none" normalizeH="0" baseline="0" dirty="0" smtClean="0">
                          <a:ln>
                            <a:noFill/>
                          </a:ln>
                          <a:solidFill>
                            <a:srgbClr val="FF3300"/>
                          </a:solidFill>
                          <a:effectLst/>
                          <a:latin typeface="Arial" pitchFamily="34" charset="0"/>
                          <a:ea typeface="ＭＳ Ｐゴシック" charset="-128"/>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2        </a:t>
                      </a:r>
                      <a:r>
                        <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1</a:t>
                      </a: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6"/>
                          </a:solidFill>
                          <a:effectLst/>
                          <a:latin typeface="Arial" pitchFamily="34" charset="0"/>
                          <a:ea typeface="ＭＳ Ｐゴシック" charset="-128"/>
                          <a:cs typeface="Arial" pitchFamily="34" charset="0"/>
                        </a:rPr>
                        <a:t>2</a:t>
                      </a:r>
                      <a:r>
                        <a:rPr kumimoji="0" lang="en-US" sz="1400" b="0" i="0" u="none" strike="noStrike" cap="none" normalizeH="0" baseline="0" dirty="0" smtClean="0">
                          <a:ln>
                            <a:noFill/>
                          </a:ln>
                          <a:solidFill>
                            <a:srgbClr val="FF3300"/>
                          </a:solidFill>
                          <a:effectLst/>
                          <a:latin typeface="Arial" pitchFamily="34" charset="0"/>
                          <a:ea typeface="ＭＳ Ｐゴシック" charset="-128"/>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cs typeface="Arial" pitchFamily="34" charset="0"/>
                        </a:rPr>
                        <a:t>Total Points</a:t>
                      </a:r>
                      <a:endParaRPr kumimoji="0" lang="en-US" sz="1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ea typeface="ＭＳ Ｐゴシック" charset="-128"/>
                          <a:cs typeface="Arial" pitchFamily="34" charset="0"/>
                        </a:rPr>
                        <a:t>Teacher Initials</a:t>
                      </a:r>
                      <a:endParaRPr kumimoji="0" lang="en-US" sz="1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753" name="Rectangle 52"/>
          <p:cNvSpPr>
            <a:spLocks noChangeArrowheads="1"/>
          </p:cNvSpPr>
          <p:nvPr/>
        </p:nvSpPr>
        <p:spPr bwMode="auto">
          <a:xfrm>
            <a:off x="152400" y="5989638"/>
            <a:ext cx="9088438"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en-US" sz="900">
              <a:latin typeface="Calibri" pitchFamily="34" charset="0"/>
              <a:cs typeface="Times New Roman" pitchFamily="18" charset="0"/>
            </a:endParaRPr>
          </a:p>
          <a:p>
            <a:pPr algn="ctr"/>
            <a:endParaRPr lang="en-US" sz="900">
              <a:latin typeface="Calibri" pitchFamily="34" charset="0"/>
              <a:cs typeface="Times New Roman" pitchFamily="18" charset="0"/>
            </a:endParaRPr>
          </a:p>
          <a:p>
            <a:pPr algn="ctr"/>
            <a:endParaRPr lang="en-US" sz="900">
              <a:latin typeface="Calibri" pitchFamily="34" charset="0"/>
              <a:cs typeface="Times New Roman" pitchFamily="18" charset="0"/>
            </a:endParaRPr>
          </a:p>
          <a:p>
            <a:pPr algn="ctr"/>
            <a:endParaRPr lang="en-US" sz="900">
              <a:latin typeface="Calibri" pitchFamily="34" charset="0"/>
              <a:cs typeface="Times New Roman" pitchFamily="18" charset="0"/>
            </a:endParaRPr>
          </a:p>
          <a:p>
            <a:pPr algn="ctr"/>
            <a:r>
              <a:rPr lang="en-US" sz="900">
                <a:latin typeface="Calibri" pitchFamily="34" charset="0"/>
                <a:cs typeface="Times New Roman" pitchFamily="18" charset="0"/>
              </a:rPr>
              <a:t>					</a:t>
            </a:r>
            <a:r>
              <a:rPr lang="en-US" sz="900">
                <a:latin typeface="Comic Sans MS" pitchFamily="66" charset="0"/>
                <a:cs typeface="Times New Roman" pitchFamily="18" charset="0"/>
              </a:rPr>
              <a:t>									           </a:t>
            </a:r>
            <a:endParaRPr lang="en-US" sz="900">
              <a:latin typeface="Calibri" pitchFamily="34" charset="0"/>
              <a:cs typeface="Arial" pitchFamily="34" charset="0"/>
            </a:endParaRPr>
          </a:p>
          <a:p>
            <a:pPr eaLnBrk="0" hangingPunct="0"/>
            <a:endParaRPr lang="en-US">
              <a:latin typeface="Calibri" pitchFamily="34" charset="0"/>
              <a:cs typeface="Arial" pitchFamily="34" charset="0"/>
            </a:endParaRPr>
          </a:p>
        </p:txBody>
      </p:sp>
      <p:sp>
        <p:nvSpPr>
          <p:cNvPr id="72754" name="Rectangle 53"/>
          <p:cNvSpPr>
            <a:spLocks noChangeArrowheads="1"/>
          </p:cNvSpPr>
          <p:nvPr/>
        </p:nvSpPr>
        <p:spPr bwMode="auto">
          <a:xfrm>
            <a:off x="-962025" y="7969250"/>
            <a:ext cx="5883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900">
                <a:latin typeface="Calibri" pitchFamily="34" charset="0"/>
                <a:cs typeface="Times New Roman" pitchFamily="18" charset="0"/>
              </a:rPr>
              <a:t>Adapted from </a:t>
            </a:r>
            <a:r>
              <a:rPr lang="en-US" sz="900" i="1">
                <a:latin typeface="Calibri" pitchFamily="34" charset="0"/>
                <a:cs typeface="Times New Roman" pitchFamily="18" charset="0"/>
              </a:rPr>
              <a:t>Responding to Problem Behavior in Schools: The Behavior Education Program</a:t>
            </a:r>
            <a:r>
              <a:rPr lang="en-US" sz="900">
                <a:latin typeface="Calibri" pitchFamily="34" charset="0"/>
                <a:cs typeface="Times New Roman" pitchFamily="18" charset="0"/>
              </a:rPr>
              <a:t> by Crone, Horner, and Hawken</a:t>
            </a:r>
            <a:endParaRPr lang="en-US">
              <a:latin typeface="Calibri" pitchFamily="34" charset="0"/>
              <a:cs typeface="Arial" pitchFamily="34" charset="0"/>
            </a:endParaRPr>
          </a:p>
        </p:txBody>
      </p:sp>
    </p:spTree>
    <p:extLst>
      <p:ext uri="{BB962C8B-B14F-4D97-AF65-F5344CB8AC3E}">
        <p14:creationId xmlns:p14="http://schemas.microsoft.com/office/powerpoint/2010/main" val="20332545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Grounding Activity</a:t>
            </a:r>
          </a:p>
        </p:txBody>
      </p:sp>
      <p:pic>
        <p:nvPicPr>
          <p:cNvPr id="12290" name="Picture 2" descr="C:\Users\Ami\AppData\Local\Microsoft\Windows\Temporary Internet Files\Content.IE5\0736J39Y\MP9001753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18944"/>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40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solidFill>
                  <a:schemeClr val="accent1"/>
                </a:solidFill>
              </a:rPr>
              <a:t>FACTS Step 5: </a:t>
            </a:r>
          </a:p>
        </p:txBody>
      </p:sp>
      <p:sp>
        <p:nvSpPr>
          <p:cNvPr id="73731" name="Rectangle 3"/>
          <p:cNvSpPr>
            <a:spLocks noGrp="1" noChangeArrowheads="1"/>
          </p:cNvSpPr>
          <p:nvPr>
            <p:ph idx="1"/>
          </p:nvPr>
        </p:nvSpPr>
        <p:spPr/>
        <p:txBody>
          <a:bodyPr/>
          <a:lstStyle/>
          <a:p>
            <a:pPr eaLnBrk="1" hangingPunct="1">
              <a:buFont typeface="Arial" pitchFamily="34" charset="0"/>
              <a:buChar char="•"/>
            </a:pPr>
            <a:r>
              <a:rPr lang="en-US" smtClean="0"/>
              <a:t>List the Routines in order of Priority for Behavior Support</a:t>
            </a:r>
          </a:p>
          <a:p>
            <a:pPr eaLnBrk="1" hangingPunct="1">
              <a:buFont typeface="Arial" pitchFamily="34" charset="0"/>
              <a:buChar char="•"/>
            </a:pPr>
            <a:endParaRPr lang="en-US" smtClean="0"/>
          </a:p>
          <a:p>
            <a:pPr eaLnBrk="1" hangingPunct="1">
              <a:buFont typeface="Arial" pitchFamily="34" charset="0"/>
              <a:buChar char="•"/>
            </a:pPr>
            <a:r>
              <a:rPr lang="en-US" smtClean="0"/>
              <a:t>FACTS Part B will be used for each routine/behavior you list here (may be sooner or later)</a:t>
            </a:r>
          </a:p>
        </p:txBody>
      </p:sp>
    </p:spTree>
    <p:extLst>
      <p:ext uri="{BB962C8B-B14F-4D97-AF65-F5344CB8AC3E}">
        <p14:creationId xmlns:p14="http://schemas.microsoft.com/office/powerpoint/2010/main" val="2325645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txBox="1">
            <a:spLocks noGrp="1"/>
          </p:cNvSpPr>
          <p:nvPr/>
        </p:nvSpPr>
        <p:spPr bwMode="auto">
          <a:xfrm>
            <a:off x="739140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sz="1400">
              <a:cs typeface="Arial" pitchFamily="34" charset="0"/>
            </a:endParaRP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86802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3000" y="381000"/>
            <a:ext cx="7772400" cy="1143000"/>
          </a:xfrm>
        </p:spPr>
        <p:txBody>
          <a:bodyPr rtlCol="0">
            <a:normAutofit fontScale="90000"/>
          </a:bodyPr>
          <a:lstStyle/>
          <a:p>
            <a:pPr eaLnBrk="1" fontAlgn="auto" hangingPunct="1">
              <a:spcAft>
                <a:spcPts val="0"/>
              </a:spcAft>
              <a:defRPr/>
            </a:pPr>
            <a:r>
              <a:rPr lang="en-US" dirty="0">
                <a:solidFill>
                  <a:schemeClr val="accent1"/>
                </a:solidFill>
              </a:rPr>
              <a:t>FACTS Step 7: (Part B) </a:t>
            </a:r>
            <a:br>
              <a:rPr lang="en-US" dirty="0">
                <a:solidFill>
                  <a:schemeClr val="accent1"/>
                </a:solidFill>
              </a:rPr>
            </a:br>
            <a:r>
              <a:rPr lang="en-US" dirty="0">
                <a:solidFill>
                  <a:schemeClr val="accent1"/>
                </a:solidFill>
              </a:rPr>
              <a:t>Make Sure You Can See the Behavior! </a:t>
            </a:r>
          </a:p>
        </p:txBody>
      </p:sp>
      <p:pic>
        <p:nvPicPr>
          <p:cNvPr id="1288199"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2736850"/>
            <a:ext cx="7772400" cy="22526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52824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8199"/>
                                        </p:tgtEl>
                                        <p:attrNameLst>
                                          <p:attrName>style.visibility</p:attrName>
                                        </p:attrNameLst>
                                      </p:cBhvr>
                                      <p:to>
                                        <p:strVal val="visible"/>
                                      </p:to>
                                    </p:set>
                                    <p:anim calcmode="lin" valueType="num">
                                      <p:cBhvr additive="base">
                                        <p:cTn id="7" dur="500" fill="hold"/>
                                        <p:tgtEl>
                                          <p:spTgt spid="1288199"/>
                                        </p:tgtEl>
                                        <p:attrNameLst>
                                          <p:attrName>ppt_x</p:attrName>
                                        </p:attrNameLst>
                                      </p:cBhvr>
                                      <p:tavLst>
                                        <p:tav tm="0">
                                          <p:val>
                                            <p:strVal val="#ppt_x"/>
                                          </p:val>
                                        </p:tav>
                                        <p:tav tm="100000">
                                          <p:val>
                                            <p:strVal val="#ppt_x"/>
                                          </p:val>
                                        </p:tav>
                                      </p:tavLst>
                                    </p:anim>
                                    <p:anim calcmode="lin" valueType="num">
                                      <p:cBhvr additive="base">
                                        <p:cTn id="8" dur="500" fill="hold"/>
                                        <p:tgtEl>
                                          <p:spTgt spid="128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19200" y="152400"/>
            <a:ext cx="7467600" cy="914400"/>
          </a:xfrm>
        </p:spPr>
        <p:txBody>
          <a:bodyPr rtlCol="0">
            <a:normAutofit fontScale="90000"/>
          </a:bodyPr>
          <a:lstStyle/>
          <a:p>
            <a:pPr eaLnBrk="1" fontAlgn="auto" hangingPunct="1">
              <a:spcAft>
                <a:spcPts val="0"/>
              </a:spcAft>
              <a:defRPr/>
            </a:pPr>
            <a:r>
              <a:rPr lang="en-US" dirty="0">
                <a:solidFill>
                  <a:schemeClr val="accent1"/>
                </a:solidFill>
              </a:rPr>
              <a:t>FACTS Step #8: Identifying Antecedents/Triggers</a:t>
            </a:r>
          </a:p>
        </p:txBody>
      </p:sp>
      <p:sp>
        <p:nvSpPr>
          <p:cNvPr id="75779" name="Rectangle 3"/>
          <p:cNvSpPr>
            <a:spLocks noGrp="1" noChangeArrowheads="1"/>
          </p:cNvSpPr>
          <p:nvPr>
            <p:ph idx="1"/>
          </p:nvPr>
        </p:nvSpPr>
        <p:spPr>
          <a:xfrm>
            <a:off x="685800" y="1524000"/>
            <a:ext cx="8153400" cy="4724400"/>
          </a:xfrm>
        </p:spPr>
        <p:txBody>
          <a:bodyPr>
            <a:normAutofit lnSpcReduction="10000"/>
          </a:bodyPr>
          <a:lstStyle/>
          <a:p>
            <a:pPr eaLnBrk="1" hangingPunct="1">
              <a:lnSpc>
                <a:spcPct val="80000"/>
              </a:lnSpc>
              <a:buSzPct val="90000"/>
              <a:buFont typeface="Arial" pitchFamily="34" charset="0"/>
              <a:buChar char="•"/>
              <a:defRPr/>
            </a:pPr>
            <a:r>
              <a:rPr lang="en-US" sz="2800" dirty="0" smtClean="0">
                <a:solidFill>
                  <a:schemeClr val="tx2"/>
                </a:solidFill>
              </a:rPr>
              <a:t>Response occurs </a:t>
            </a:r>
            <a:r>
              <a:rPr lang="en-US" sz="2800" i="1" dirty="0" smtClean="0">
                <a:solidFill>
                  <a:schemeClr val="tx2"/>
                </a:solidFill>
              </a:rPr>
              <a:t>much</a:t>
            </a:r>
            <a:r>
              <a:rPr lang="en-US" sz="2800" dirty="0" smtClean="0">
                <a:solidFill>
                  <a:schemeClr val="tx2"/>
                </a:solidFill>
              </a:rPr>
              <a:t> more often in presence then absence</a:t>
            </a:r>
          </a:p>
          <a:p>
            <a:pPr eaLnBrk="1" hangingPunct="1">
              <a:lnSpc>
                <a:spcPct val="80000"/>
              </a:lnSpc>
              <a:buFont typeface="Arial" pitchFamily="34" charset="0"/>
              <a:buChar char="•"/>
              <a:defRPr/>
            </a:pPr>
            <a:endParaRPr lang="en-US" sz="2800" dirty="0" smtClean="0"/>
          </a:p>
          <a:p>
            <a:pPr eaLnBrk="1" hangingPunct="1">
              <a:lnSpc>
                <a:spcPct val="80000"/>
              </a:lnSpc>
              <a:buFont typeface="Arial" pitchFamily="34" charset="0"/>
              <a:buChar char="•"/>
              <a:defRPr/>
            </a:pPr>
            <a:r>
              <a:rPr lang="en-US" sz="2800" dirty="0" smtClean="0"/>
              <a:t>What happens immediately before the behavior?</a:t>
            </a:r>
          </a:p>
          <a:p>
            <a:pPr eaLnBrk="1" hangingPunct="1">
              <a:lnSpc>
                <a:spcPct val="80000"/>
              </a:lnSpc>
              <a:buSzPct val="90000"/>
              <a:buFont typeface="Arial" pitchFamily="34" charset="0"/>
              <a:buChar char="•"/>
              <a:defRPr/>
            </a:pPr>
            <a:endParaRPr lang="en-US" sz="2800" dirty="0" smtClean="0">
              <a:solidFill>
                <a:schemeClr val="tx2"/>
              </a:solidFill>
            </a:endParaRPr>
          </a:p>
          <a:p>
            <a:pPr eaLnBrk="1" hangingPunct="1">
              <a:lnSpc>
                <a:spcPct val="80000"/>
              </a:lnSpc>
              <a:buFont typeface="Arial" pitchFamily="34" charset="0"/>
              <a:buChar char="•"/>
              <a:defRPr/>
            </a:pPr>
            <a:r>
              <a:rPr lang="en-US" sz="2800" dirty="0" smtClean="0"/>
              <a:t>Very specific: where, when, with whom the problem behavior occurs?</a:t>
            </a:r>
          </a:p>
          <a:p>
            <a:pPr eaLnBrk="1" hangingPunct="1">
              <a:lnSpc>
                <a:spcPct val="80000"/>
              </a:lnSpc>
              <a:buFont typeface="Arial" pitchFamily="34" charset="0"/>
              <a:buChar char="•"/>
              <a:defRPr/>
            </a:pPr>
            <a:endParaRPr lang="en-US" sz="2800" dirty="0" smtClean="0"/>
          </a:p>
          <a:p>
            <a:pPr eaLnBrk="1" hangingPunct="1">
              <a:lnSpc>
                <a:spcPct val="80000"/>
              </a:lnSpc>
              <a:buFont typeface="Arial" pitchFamily="34" charset="0"/>
              <a:buChar char="•"/>
              <a:defRPr/>
            </a:pPr>
            <a:r>
              <a:rPr lang="en-US" sz="2800" dirty="0" smtClean="0"/>
              <a:t>Where, when, with whom </a:t>
            </a:r>
            <a:r>
              <a:rPr lang="en-US" sz="2800" dirty="0" smtClean="0">
                <a:solidFill>
                  <a:schemeClr val="accent6"/>
                </a:solidFill>
              </a:rPr>
              <a:t>desirable behavior </a:t>
            </a:r>
            <a:r>
              <a:rPr lang="en-US" sz="2800" dirty="0" smtClean="0"/>
              <a:t>is more likely to occur?</a:t>
            </a:r>
          </a:p>
          <a:p>
            <a:pPr eaLnBrk="1" hangingPunct="1">
              <a:lnSpc>
                <a:spcPct val="80000"/>
              </a:lnSpc>
              <a:buFontTx/>
              <a:buNone/>
              <a:defRPr/>
            </a:pPr>
            <a:endParaRPr lang="en-US" sz="2800" dirty="0" smtClean="0"/>
          </a:p>
          <a:p>
            <a:pPr eaLnBrk="1" hangingPunct="1">
              <a:lnSpc>
                <a:spcPct val="80000"/>
              </a:lnSpc>
              <a:buFontTx/>
              <a:buNone/>
              <a:defRPr/>
            </a:pPr>
            <a:endParaRPr lang="en-US" sz="2400" dirty="0" smtClean="0"/>
          </a:p>
          <a:p>
            <a:pPr eaLnBrk="1" hangingPunct="1">
              <a:lnSpc>
                <a:spcPct val="80000"/>
              </a:lnSpc>
              <a:buFontTx/>
              <a:buNone/>
              <a:defRPr/>
            </a:pPr>
            <a:r>
              <a:rPr lang="en-US" sz="2400" dirty="0" smtClean="0"/>
              <a:t>	</a:t>
            </a:r>
          </a:p>
          <a:p>
            <a:pPr eaLnBrk="1" hangingPunct="1">
              <a:lnSpc>
                <a:spcPct val="80000"/>
              </a:lnSpc>
              <a:defRPr/>
            </a:pPr>
            <a:endParaRPr lang="en-US" sz="2400" dirty="0" smtClean="0"/>
          </a:p>
          <a:p>
            <a:pPr eaLnBrk="1" hangingPunct="1">
              <a:lnSpc>
                <a:spcPct val="80000"/>
              </a:lnSpc>
              <a:defRPr/>
            </a:pPr>
            <a:endParaRPr lang="en-US" sz="2400" dirty="0" smtClean="0"/>
          </a:p>
        </p:txBody>
      </p:sp>
    </p:spTree>
    <p:extLst>
      <p:ext uri="{BB962C8B-B14F-4D97-AF65-F5344CB8AC3E}">
        <p14:creationId xmlns:p14="http://schemas.microsoft.com/office/powerpoint/2010/main" val="2651964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solidFill>
                  <a:schemeClr val="accent1"/>
                </a:solidFill>
              </a:rPr>
              <a:t>Referrals by Time of Day</a:t>
            </a:r>
          </a:p>
        </p:txBody>
      </p:sp>
      <p:graphicFrame>
        <p:nvGraphicFramePr>
          <p:cNvPr id="77827" name="Object 3"/>
          <p:cNvGraphicFramePr>
            <a:graphicFrameLocks noGrp="1" noChangeAspect="1"/>
          </p:cNvGraphicFramePr>
          <p:nvPr>
            <p:ph idx="1"/>
          </p:nvPr>
        </p:nvGraphicFramePr>
        <p:xfrm>
          <a:off x="1066800" y="1371600"/>
          <a:ext cx="7162800" cy="5510213"/>
        </p:xfrm>
        <a:graphic>
          <a:graphicData uri="http://schemas.openxmlformats.org/presentationml/2006/ole">
            <mc:AlternateContent xmlns:mc="http://schemas.openxmlformats.org/markup-compatibility/2006">
              <mc:Choice xmlns:v="urn:schemas-microsoft-com:vml" Requires="v">
                <p:oleObj spid="_x0000_s12292" name="Chart" r:id="rId4" imgW="2971800" imgH="2286000" progId="QuattroPro.Chart.7">
                  <p:embed/>
                </p:oleObj>
              </mc:Choice>
              <mc:Fallback>
                <p:oleObj name="Chart" r:id="rId4" imgW="2971800" imgH="2286000" progId="QuattroPro.Chart.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71600"/>
                        <a:ext cx="71628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4696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66800" y="228600"/>
            <a:ext cx="7467600" cy="990600"/>
          </a:xfrm>
        </p:spPr>
        <p:txBody>
          <a:bodyPr rtlCol="0">
            <a:normAutofit fontScale="90000"/>
          </a:bodyPr>
          <a:lstStyle/>
          <a:p>
            <a:pPr eaLnBrk="1" fontAlgn="auto" hangingPunct="1">
              <a:spcAft>
                <a:spcPts val="0"/>
              </a:spcAft>
              <a:defRPr/>
            </a:pPr>
            <a:r>
              <a:rPr lang="en-US" dirty="0">
                <a:solidFill>
                  <a:schemeClr val="accent1"/>
                </a:solidFill>
              </a:rPr>
              <a:t>FACTS Step #8: Identifying Antecedents/Triggers (Cont.)</a:t>
            </a:r>
          </a:p>
        </p:txBody>
      </p:sp>
      <p:sp>
        <p:nvSpPr>
          <p:cNvPr id="78851" name="Rectangle 3"/>
          <p:cNvSpPr>
            <a:spLocks noGrp="1" noChangeArrowheads="1"/>
          </p:cNvSpPr>
          <p:nvPr>
            <p:ph idx="1"/>
          </p:nvPr>
        </p:nvSpPr>
        <p:spPr>
          <a:xfrm>
            <a:off x="609600" y="1371600"/>
            <a:ext cx="8229600" cy="5486400"/>
          </a:xfrm>
        </p:spPr>
        <p:txBody>
          <a:bodyPr/>
          <a:lstStyle/>
          <a:p>
            <a:pPr eaLnBrk="1" hangingPunct="1">
              <a:lnSpc>
                <a:spcPct val="80000"/>
              </a:lnSpc>
              <a:buFont typeface="Arial" pitchFamily="34" charset="0"/>
              <a:buChar char="•"/>
            </a:pPr>
            <a:r>
              <a:rPr lang="en-US" sz="2800" smtClean="0"/>
              <a:t>What events, contexts, demands, tasks, people reliably trigger/precede the behavior?</a:t>
            </a:r>
          </a:p>
          <a:p>
            <a:pPr eaLnBrk="1" hangingPunct="1">
              <a:lnSpc>
                <a:spcPct val="80000"/>
              </a:lnSpc>
              <a:buFont typeface="Arial" pitchFamily="34" charset="0"/>
              <a:buChar char="•"/>
            </a:pPr>
            <a:endParaRPr lang="en-US" sz="2800" smtClean="0"/>
          </a:p>
          <a:p>
            <a:pPr eaLnBrk="1" hangingPunct="1">
              <a:lnSpc>
                <a:spcPct val="80000"/>
              </a:lnSpc>
              <a:buFont typeface="Arial" pitchFamily="34" charset="0"/>
              <a:buChar char="•"/>
            </a:pPr>
            <a:r>
              <a:rPr lang="en-US" sz="2800" smtClean="0"/>
              <a:t>Can you identify events you could change that would prevent the problem?</a:t>
            </a:r>
          </a:p>
          <a:p>
            <a:pPr eaLnBrk="1" hangingPunct="1">
              <a:lnSpc>
                <a:spcPct val="80000"/>
              </a:lnSpc>
              <a:buFont typeface="Arial" pitchFamily="34" charset="0"/>
              <a:buChar char="•"/>
            </a:pPr>
            <a:endParaRPr lang="en-US" sz="2800" smtClean="0"/>
          </a:p>
          <a:p>
            <a:pPr eaLnBrk="1" hangingPunct="1">
              <a:lnSpc>
                <a:spcPct val="80000"/>
              </a:lnSpc>
              <a:buFont typeface="Arial" pitchFamily="34" charset="0"/>
              <a:buChar char="•"/>
            </a:pPr>
            <a:r>
              <a:rPr lang="en-US" sz="2800" smtClean="0"/>
              <a:t>Do you clearly understand what does and does not evoke the problem behavior?</a:t>
            </a:r>
          </a:p>
          <a:p>
            <a:pPr eaLnBrk="1" hangingPunct="1">
              <a:lnSpc>
                <a:spcPct val="80000"/>
              </a:lnSpc>
              <a:buFont typeface="Arial" pitchFamily="34" charset="0"/>
              <a:buChar char="•"/>
            </a:pPr>
            <a:endParaRPr lang="en-US" sz="2800" smtClean="0"/>
          </a:p>
          <a:p>
            <a:pPr eaLnBrk="1" hangingPunct="1">
              <a:lnSpc>
                <a:spcPct val="80000"/>
              </a:lnSpc>
              <a:buFont typeface="Arial" pitchFamily="34" charset="0"/>
              <a:buChar char="•"/>
            </a:pPr>
            <a:r>
              <a:rPr lang="en-US" sz="2800" smtClean="0"/>
              <a:t>Probe question</a:t>
            </a:r>
          </a:p>
          <a:p>
            <a:pPr lvl="1" eaLnBrk="1" hangingPunct="1">
              <a:lnSpc>
                <a:spcPct val="80000"/>
              </a:lnSpc>
            </a:pPr>
            <a:r>
              <a:rPr lang="en-US" sz="2400" smtClean="0"/>
              <a:t>If you were going to do one thing to make it REALLY likely the problem happened, what would it be?</a:t>
            </a:r>
          </a:p>
          <a:p>
            <a:pPr lvl="1" eaLnBrk="1" hangingPunct="1">
              <a:lnSpc>
                <a:spcPct val="80000"/>
              </a:lnSpc>
            </a:pPr>
            <a:r>
              <a:rPr lang="en-US" sz="2400" smtClean="0"/>
              <a:t>If I did _____________ ten times, how many times would problem behavior occur? </a:t>
            </a:r>
          </a:p>
          <a:p>
            <a:pPr eaLnBrk="1" hangingPunct="1">
              <a:lnSpc>
                <a:spcPct val="80000"/>
              </a:lnSpc>
            </a:pPr>
            <a:endParaRPr lang="en-US" sz="2800" smtClean="0"/>
          </a:p>
        </p:txBody>
      </p:sp>
    </p:spTree>
    <p:extLst>
      <p:ext uri="{BB962C8B-B14F-4D97-AF65-F5344CB8AC3E}">
        <p14:creationId xmlns:p14="http://schemas.microsoft.com/office/powerpoint/2010/main" val="3158225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txBox="1">
            <a:spLocks noGrp="1"/>
          </p:cNvSpPr>
          <p:nvPr/>
        </p:nvSpPr>
        <p:spPr bwMode="auto">
          <a:xfrm>
            <a:off x="739140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515AECE4-0AA1-4098-9452-5EFF59AC07EB}" type="slidenum">
              <a:rPr lang="en-US" sz="1400">
                <a:cs typeface="Arial" pitchFamily="34" charset="0"/>
              </a:rPr>
              <a:pPr algn="r"/>
              <a:t>56</a:t>
            </a:fld>
            <a:endParaRPr lang="en-US" sz="1400">
              <a:cs typeface="Arial" pitchFamily="34" charset="0"/>
            </a:endParaRPr>
          </a:p>
        </p:txBody>
      </p:sp>
      <p:pic>
        <p:nvPicPr>
          <p:cNvPr id="79875" name="Picture 2"/>
          <p:cNvPicPr>
            <a:picLocks noChangeAspect="1" noChangeArrowheads="1"/>
          </p:cNvPicPr>
          <p:nvPr/>
        </p:nvPicPr>
        <p:blipFill>
          <a:blip r:embed="rId3">
            <a:extLst>
              <a:ext uri="{28A0092B-C50C-407E-A947-70E740481C1C}">
                <a14:useLocalDpi xmlns:a14="http://schemas.microsoft.com/office/drawing/2010/main" val="0"/>
              </a:ext>
            </a:extLst>
          </a:blip>
          <a:srcRect t="4031" b="4031"/>
          <a:stretch>
            <a:fillRect/>
          </a:stretch>
        </p:blipFill>
        <p:spPr bwMode="auto">
          <a:xfrm>
            <a:off x="76200" y="812800"/>
            <a:ext cx="90678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Grp="1" noChangeArrowheads="1"/>
          </p:cNvSpPr>
          <p:nvPr>
            <p:ph type="title"/>
          </p:nvPr>
        </p:nvSpPr>
        <p:spPr>
          <a:xfrm>
            <a:off x="762000" y="0"/>
            <a:ext cx="7696200" cy="914400"/>
          </a:xfrm>
        </p:spPr>
        <p:txBody>
          <a:bodyPr/>
          <a:lstStyle/>
          <a:p>
            <a:pPr eaLnBrk="1" hangingPunct="1"/>
            <a:r>
              <a:rPr lang="en-US" sz="4100" smtClean="0">
                <a:solidFill>
                  <a:schemeClr val="accent1"/>
                </a:solidFill>
              </a:rPr>
              <a:t>Step 9: Identifying Setting Events</a:t>
            </a:r>
          </a:p>
        </p:txBody>
      </p:sp>
    </p:spTree>
    <p:extLst>
      <p:ext uri="{BB962C8B-B14F-4D97-AF65-F5344CB8AC3E}">
        <p14:creationId xmlns:p14="http://schemas.microsoft.com/office/powerpoint/2010/main" val="371985211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447800" y="304800"/>
            <a:ext cx="7696200" cy="914400"/>
          </a:xfrm>
        </p:spPr>
        <p:txBody>
          <a:bodyPr/>
          <a:lstStyle/>
          <a:p>
            <a:pPr eaLnBrk="1" hangingPunct="1"/>
            <a:r>
              <a:rPr lang="en-US" smtClean="0">
                <a:solidFill>
                  <a:schemeClr val="accent1"/>
                </a:solidFill>
              </a:rPr>
              <a:t>Environmental Setting Events</a:t>
            </a:r>
          </a:p>
        </p:txBody>
      </p:sp>
      <p:sp>
        <p:nvSpPr>
          <p:cNvPr id="80899" name="Rectangle 3"/>
          <p:cNvSpPr>
            <a:spLocks noGrp="1" noChangeArrowheads="1"/>
          </p:cNvSpPr>
          <p:nvPr>
            <p:ph type="body" idx="4294967295"/>
          </p:nvPr>
        </p:nvSpPr>
        <p:spPr>
          <a:xfrm>
            <a:off x="2133600" y="1371600"/>
            <a:ext cx="7010400" cy="5334000"/>
          </a:xfrm>
        </p:spPr>
        <p:txBody>
          <a:bodyPr/>
          <a:lstStyle/>
          <a:p>
            <a:pPr eaLnBrk="1" hangingPunct="1">
              <a:lnSpc>
                <a:spcPct val="90000"/>
              </a:lnSpc>
              <a:buFont typeface="Arial" pitchFamily="34" charset="0"/>
              <a:buChar char="•"/>
            </a:pPr>
            <a:r>
              <a:rPr lang="en-US" smtClean="0"/>
              <a:t>Neighborhood</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Quality of Life</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Interactions/Reactions</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Home Environment</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Level of Curriculum</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Instructional Arrangements</a:t>
            </a:r>
          </a:p>
          <a:p>
            <a:pPr eaLnBrk="1" hangingPunct="1">
              <a:lnSpc>
                <a:spcPct val="90000"/>
              </a:lnSpc>
              <a:buFontTx/>
              <a:buNone/>
            </a:pPr>
            <a:endParaRPr lang="en-US" smtClean="0"/>
          </a:p>
        </p:txBody>
      </p:sp>
    </p:spTree>
    <p:extLst>
      <p:ext uri="{BB962C8B-B14F-4D97-AF65-F5344CB8AC3E}">
        <p14:creationId xmlns:p14="http://schemas.microsoft.com/office/powerpoint/2010/main" val="238975776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914400" y="76200"/>
            <a:ext cx="8229600" cy="1219200"/>
          </a:xfrm>
        </p:spPr>
        <p:txBody>
          <a:bodyPr rtlCol="0">
            <a:normAutofit fontScale="90000"/>
          </a:bodyPr>
          <a:lstStyle/>
          <a:p>
            <a:pPr eaLnBrk="1" fontAlgn="auto" hangingPunct="1">
              <a:spcAft>
                <a:spcPts val="0"/>
              </a:spcAft>
              <a:defRPr/>
            </a:pPr>
            <a:r>
              <a:rPr lang="en-US" dirty="0">
                <a:solidFill>
                  <a:schemeClr val="accent1"/>
                </a:solidFill>
              </a:rPr>
              <a:t>Behavioral Learning Styles as </a:t>
            </a:r>
            <a:br>
              <a:rPr lang="en-US" dirty="0">
                <a:solidFill>
                  <a:schemeClr val="accent1"/>
                </a:solidFill>
              </a:rPr>
            </a:br>
            <a:r>
              <a:rPr lang="en-US" dirty="0">
                <a:solidFill>
                  <a:schemeClr val="accent1"/>
                </a:solidFill>
              </a:rPr>
              <a:t>Setting Events</a:t>
            </a:r>
          </a:p>
        </p:txBody>
      </p:sp>
      <p:sp>
        <p:nvSpPr>
          <p:cNvPr id="81923" name="Rectangle 3"/>
          <p:cNvSpPr>
            <a:spLocks noGrp="1" noChangeArrowheads="1"/>
          </p:cNvSpPr>
          <p:nvPr>
            <p:ph type="body" idx="4294967295"/>
          </p:nvPr>
        </p:nvSpPr>
        <p:spPr>
          <a:xfrm>
            <a:off x="1295400" y="1524000"/>
            <a:ext cx="7848600" cy="4953000"/>
          </a:xfrm>
        </p:spPr>
        <p:txBody>
          <a:bodyPr/>
          <a:lstStyle/>
          <a:p>
            <a:pPr eaLnBrk="1" hangingPunct="1">
              <a:lnSpc>
                <a:spcPct val="80000"/>
              </a:lnSpc>
              <a:buFont typeface="Arial" pitchFamily="34" charset="0"/>
              <a:buChar char="•"/>
            </a:pPr>
            <a:r>
              <a:rPr lang="en-US" smtClean="0"/>
              <a:t>Preferred Activities</a:t>
            </a:r>
          </a:p>
          <a:p>
            <a:pPr eaLnBrk="1" hangingPunct="1">
              <a:lnSpc>
                <a:spcPct val="80000"/>
              </a:lnSpc>
              <a:buFont typeface="Arial" pitchFamily="34" charset="0"/>
              <a:buChar char="•"/>
            </a:pPr>
            <a:endParaRPr lang="en-US" sz="1500" smtClean="0"/>
          </a:p>
          <a:p>
            <a:pPr eaLnBrk="1" hangingPunct="1">
              <a:lnSpc>
                <a:spcPct val="80000"/>
              </a:lnSpc>
              <a:buFont typeface="Arial" pitchFamily="34" charset="0"/>
              <a:buChar char="•"/>
            </a:pPr>
            <a:r>
              <a:rPr lang="en-US" smtClean="0"/>
              <a:t>Length of Task</a:t>
            </a:r>
          </a:p>
          <a:p>
            <a:pPr eaLnBrk="1" hangingPunct="1">
              <a:lnSpc>
                <a:spcPct val="80000"/>
              </a:lnSpc>
              <a:buFont typeface="Arial" pitchFamily="34" charset="0"/>
              <a:buChar char="•"/>
            </a:pPr>
            <a:endParaRPr lang="en-US" sz="1500" smtClean="0"/>
          </a:p>
          <a:p>
            <a:pPr eaLnBrk="1" hangingPunct="1">
              <a:lnSpc>
                <a:spcPct val="80000"/>
              </a:lnSpc>
              <a:buFont typeface="Arial" pitchFamily="34" charset="0"/>
              <a:buChar char="•"/>
            </a:pPr>
            <a:r>
              <a:rPr lang="en-US" smtClean="0"/>
              <a:t>Modality</a:t>
            </a:r>
          </a:p>
          <a:p>
            <a:pPr eaLnBrk="1" hangingPunct="1">
              <a:lnSpc>
                <a:spcPct val="80000"/>
              </a:lnSpc>
              <a:buFont typeface="Arial" pitchFamily="34" charset="0"/>
              <a:buChar char="•"/>
            </a:pPr>
            <a:endParaRPr lang="en-US" sz="1500" smtClean="0"/>
          </a:p>
          <a:p>
            <a:pPr eaLnBrk="1" hangingPunct="1">
              <a:lnSpc>
                <a:spcPct val="80000"/>
              </a:lnSpc>
              <a:buFont typeface="Arial" pitchFamily="34" charset="0"/>
              <a:buChar char="•"/>
            </a:pPr>
            <a:r>
              <a:rPr lang="en-US" smtClean="0"/>
              <a:t>Multiple Intelligence</a:t>
            </a:r>
          </a:p>
          <a:p>
            <a:pPr eaLnBrk="1" hangingPunct="1">
              <a:lnSpc>
                <a:spcPct val="80000"/>
              </a:lnSpc>
              <a:buFont typeface="Arial" pitchFamily="34" charset="0"/>
              <a:buChar char="•"/>
            </a:pPr>
            <a:endParaRPr lang="en-US" sz="1500" smtClean="0"/>
          </a:p>
          <a:p>
            <a:pPr eaLnBrk="1" hangingPunct="1">
              <a:lnSpc>
                <a:spcPct val="80000"/>
              </a:lnSpc>
              <a:buFont typeface="Arial" pitchFamily="34" charset="0"/>
              <a:buChar char="•"/>
            </a:pPr>
            <a:r>
              <a:rPr lang="en-US" smtClean="0"/>
              <a:t>Choice Making</a:t>
            </a:r>
          </a:p>
          <a:p>
            <a:pPr eaLnBrk="1" hangingPunct="1">
              <a:lnSpc>
                <a:spcPct val="80000"/>
              </a:lnSpc>
              <a:buFont typeface="Arial" pitchFamily="34" charset="0"/>
              <a:buChar char="•"/>
            </a:pPr>
            <a:endParaRPr lang="en-US" sz="1500" smtClean="0"/>
          </a:p>
          <a:p>
            <a:pPr eaLnBrk="1" hangingPunct="1">
              <a:lnSpc>
                <a:spcPct val="80000"/>
              </a:lnSpc>
              <a:buFont typeface="Arial" pitchFamily="34" charset="0"/>
              <a:buChar char="•"/>
            </a:pPr>
            <a:r>
              <a:rPr lang="en-US" smtClean="0"/>
              <a:t>Skill Level</a:t>
            </a:r>
          </a:p>
          <a:p>
            <a:pPr eaLnBrk="1" hangingPunct="1">
              <a:lnSpc>
                <a:spcPct val="80000"/>
              </a:lnSpc>
              <a:buFont typeface="Arial" pitchFamily="34" charset="0"/>
              <a:buChar char="•"/>
            </a:pPr>
            <a:endParaRPr lang="en-US" sz="1500" smtClean="0"/>
          </a:p>
          <a:p>
            <a:pPr eaLnBrk="1" hangingPunct="1">
              <a:lnSpc>
                <a:spcPct val="80000"/>
              </a:lnSpc>
              <a:buFont typeface="Arial" pitchFamily="34" charset="0"/>
              <a:buChar char="•"/>
            </a:pPr>
            <a:r>
              <a:rPr lang="en-US" smtClean="0"/>
              <a:t>Level of Activity</a:t>
            </a:r>
          </a:p>
        </p:txBody>
      </p:sp>
    </p:spTree>
    <p:extLst>
      <p:ext uri="{BB962C8B-B14F-4D97-AF65-F5344CB8AC3E}">
        <p14:creationId xmlns:p14="http://schemas.microsoft.com/office/powerpoint/2010/main" val="240808304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914400" y="381000"/>
            <a:ext cx="8229600" cy="685800"/>
          </a:xfrm>
        </p:spPr>
        <p:txBody>
          <a:bodyPr rtlCol="0">
            <a:normAutofit fontScale="90000"/>
          </a:bodyPr>
          <a:lstStyle/>
          <a:p>
            <a:pPr eaLnBrk="1" fontAlgn="auto" hangingPunct="1">
              <a:spcAft>
                <a:spcPts val="0"/>
              </a:spcAft>
              <a:defRPr/>
            </a:pPr>
            <a:r>
              <a:rPr lang="en-US" dirty="0">
                <a:solidFill>
                  <a:schemeClr val="accent1"/>
                </a:solidFill>
              </a:rPr>
              <a:t>Personal Factors as Setting Events</a:t>
            </a:r>
          </a:p>
        </p:txBody>
      </p:sp>
      <p:sp>
        <p:nvSpPr>
          <p:cNvPr id="82947" name="Rectangle 3"/>
          <p:cNvSpPr>
            <a:spLocks noGrp="1" noChangeArrowheads="1"/>
          </p:cNvSpPr>
          <p:nvPr>
            <p:ph type="body" idx="4294967295"/>
          </p:nvPr>
        </p:nvSpPr>
        <p:spPr>
          <a:xfrm>
            <a:off x="0" y="1447800"/>
            <a:ext cx="7543800" cy="4876800"/>
          </a:xfrm>
        </p:spPr>
        <p:txBody>
          <a:bodyPr/>
          <a:lstStyle/>
          <a:p>
            <a:pPr eaLnBrk="1" hangingPunct="1">
              <a:lnSpc>
                <a:spcPct val="90000"/>
              </a:lnSpc>
              <a:buFont typeface="Arial" pitchFamily="34" charset="0"/>
              <a:buChar char="•"/>
            </a:pPr>
            <a:r>
              <a:rPr lang="en-US" smtClean="0"/>
              <a:t>Medications</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Sleep</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Chronic Illness</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Nutrition</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Arousal</a:t>
            </a:r>
          </a:p>
          <a:p>
            <a:pPr eaLnBrk="1" hangingPunct="1">
              <a:lnSpc>
                <a:spcPct val="90000"/>
              </a:lnSpc>
              <a:buFont typeface="Arial" pitchFamily="34" charset="0"/>
              <a:buChar char="•"/>
            </a:pPr>
            <a:endParaRPr lang="en-US" sz="1600" smtClean="0"/>
          </a:p>
          <a:p>
            <a:pPr eaLnBrk="1" hangingPunct="1">
              <a:lnSpc>
                <a:spcPct val="90000"/>
              </a:lnSpc>
              <a:buFont typeface="Arial" pitchFamily="34" charset="0"/>
              <a:buChar char="•"/>
            </a:pPr>
            <a:r>
              <a:rPr lang="en-US" smtClean="0"/>
              <a:t>Sensory Sensitivity</a:t>
            </a:r>
          </a:p>
        </p:txBody>
      </p:sp>
    </p:spTree>
    <p:extLst>
      <p:ext uri="{BB962C8B-B14F-4D97-AF65-F5344CB8AC3E}">
        <p14:creationId xmlns:p14="http://schemas.microsoft.com/office/powerpoint/2010/main" val="29439854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Where does FBA/BIP fit?</a:t>
            </a:r>
            <a:endParaRPr lang="en-US" dirty="0">
              <a:solidFill>
                <a:schemeClr val="accent1"/>
              </a:solidFill>
            </a:endParaRPr>
          </a:p>
        </p:txBody>
      </p:sp>
      <p:grpSp>
        <p:nvGrpSpPr>
          <p:cNvPr id="3" name="Group 2"/>
          <p:cNvGrpSpPr>
            <a:grpSpLocks/>
          </p:cNvGrpSpPr>
          <p:nvPr/>
        </p:nvGrpSpPr>
        <p:grpSpPr bwMode="auto">
          <a:xfrm>
            <a:off x="2324100" y="1171575"/>
            <a:ext cx="4495800" cy="4514850"/>
            <a:chOff x="1824" y="633"/>
            <a:chExt cx="2834" cy="2849"/>
          </a:xfrm>
        </p:grpSpPr>
        <p:sp>
          <p:nvSpPr>
            <p:cNvPr id="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49721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914400" y="304800"/>
            <a:ext cx="8382000" cy="838200"/>
          </a:xfrm>
        </p:spPr>
        <p:txBody>
          <a:bodyPr rtlCol="0">
            <a:normAutofit fontScale="90000"/>
          </a:bodyPr>
          <a:lstStyle/>
          <a:p>
            <a:pPr eaLnBrk="1" fontAlgn="auto" hangingPunct="1">
              <a:spcAft>
                <a:spcPts val="0"/>
              </a:spcAft>
              <a:defRPr/>
            </a:pPr>
            <a:r>
              <a:rPr lang="en-US" dirty="0">
                <a:solidFill>
                  <a:schemeClr val="accent1"/>
                </a:solidFill>
              </a:rPr>
              <a:t/>
            </a:r>
            <a:br>
              <a:rPr lang="en-US" dirty="0">
                <a:solidFill>
                  <a:schemeClr val="accent1"/>
                </a:solidFill>
              </a:rPr>
            </a:br>
            <a:r>
              <a:rPr lang="en-US" dirty="0" smtClean="0">
                <a:solidFill>
                  <a:schemeClr val="accent1"/>
                </a:solidFill>
              </a:rPr>
              <a:t>  FACTS </a:t>
            </a:r>
            <a:r>
              <a:rPr lang="en-US" dirty="0">
                <a:solidFill>
                  <a:schemeClr val="accent1"/>
                </a:solidFill>
              </a:rPr>
              <a:t>Step #10: </a:t>
            </a:r>
            <a:br>
              <a:rPr lang="en-US" dirty="0">
                <a:solidFill>
                  <a:schemeClr val="accent1"/>
                </a:solidFill>
              </a:rPr>
            </a:br>
            <a:r>
              <a:rPr lang="en-US" dirty="0">
                <a:solidFill>
                  <a:schemeClr val="accent1"/>
                </a:solidFill>
              </a:rPr>
              <a:t>Identifying Consequence &amp;</a:t>
            </a:r>
            <a:r>
              <a:rPr lang="en-US" dirty="0" smtClean="0">
                <a:solidFill>
                  <a:schemeClr val="accent1"/>
                </a:solidFill>
              </a:rPr>
              <a:t> </a:t>
            </a:r>
            <a:r>
              <a:rPr lang="en-US" dirty="0">
                <a:solidFill>
                  <a:schemeClr val="accent1"/>
                </a:solidFill>
              </a:rPr>
              <a:t>Function</a:t>
            </a:r>
          </a:p>
        </p:txBody>
      </p:sp>
      <p:sp>
        <p:nvSpPr>
          <p:cNvPr id="83971" name="Rectangle 3"/>
          <p:cNvSpPr>
            <a:spLocks noGrp="1" noChangeArrowheads="1"/>
          </p:cNvSpPr>
          <p:nvPr>
            <p:ph idx="1"/>
          </p:nvPr>
        </p:nvSpPr>
        <p:spPr>
          <a:xfrm>
            <a:off x="609600" y="1828800"/>
            <a:ext cx="8305800" cy="4876800"/>
          </a:xfrm>
        </p:spPr>
        <p:txBody>
          <a:bodyPr/>
          <a:lstStyle/>
          <a:p>
            <a:pPr eaLnBrk="1" hangingPunct="1">
              <a:lnSpc>
                <a:spcPct val="90000"/>
              </a:lnSpc>
              <a:buFont typeface="Arial" pitchFamily="34" charset="0"/>
              <a:buChar char="•"/>
            </a:pPr>
            <a:r>
              <a:rPr lang="en-US" smtClean="0"/>
              <a:t>What happens immediately after the problem behavior? </a:t>
            </a:r>
          </a:p>
          <a:p>
            <a:pPr lvl="1" eaLnBrk="1" hangingPunct="1">
              <a:lnSpc>
                <a:spcPct val="90000"/>
              </a:lnSpc>
            </a:pPr>
            <a:r>
              <a:rPr lang="en-US" smtClean="0"/>
              <a:t>How do adults respond?</a:t>
            </a:r>
          </a:p>
          <a:p>
            <a:pPr lvl="1" eaLnBrk="1" hangingPunct="1">
              <a:lnSpc>
                <a:spcPct val="90000"/>
              </a:lnSpc>
            </a:pPr>
            <a:r>
              <a:rPr lang="en-US" smtClean="0"/>
              <a:t>How do peers respond?</a:t>
            </a:r>
          </a:p>
          <a:p>
            <a:pPr lvl="1" eaLnBrk="1" hangingPunct="1">
              <a:lnSpc>
                <a:spcPct val="90000"/>
              </a:lnSpc>
            </a:pPr>
            <a:r>
              <a:rPr lang="en-US" smtClean="0"/>
              <a:t>What does the student start or stop doing?</a:t>
            </a:r>
          </a:p>
          <a:p>
            <a:pPr eaLnBrk="1" hangingPunct="1">
              <a:lnSpc>
                <a:spcPct val="90000"/>
              </a:lnSpc>
              <a:buFont typeface="Arial" pitchFamily="34" charset="0"/>
              <a:buChar char="•"/>
            </a:pPr>
            <a:r>
              <a:rPr lang="en-US" smtClean="0"/>
              <a:t>Do I understand how the behavior is paying off/why the student is doing this?</a:t>
            </a:r>
          </a:p>
          <a:p>
            <a:pPr eaLnBrk="1" hangingPunct="1">
              <a:lnSpc>
                <a:spcPct val="90000"/>
              </a:lnSpc>
              <a:buFont typeface="Arial" pitchFamily="34" charset="0"/>
              <a:buChar char="•"/>
            </a:pPr>
            <a:r>
              <a:rPr lang="en-US" smtClean="0"/>
              <a:t>Probes: </a:t>
            </a:r>
          </a:p>
          <a:p>
            <a:pPr lvl="1" eaLnBrk="1" hangingPunct="1">
              <a:lnSpc>
                <a:spcPct val="90000"/>
              </a:lnSpc>
            </a:pPr>
            <a:r>
              <a:rPr lang="en-US" smtClean="0"/>
              <a:t>Think of the last 10 times this behavior                           happened; how many times did X follow?</a:t>
            </a:r>
          </a:p>
          <a:p>
            <a:pPr lvl="1" eaLnBrk="1" hangingPunct="1">
              <a:lnSpc>
                <a:spcPct val="90000"/>
              </a:lnSpc>
              <a:buFontTx/>
              <a:buNone/>
            </a:pPr>
            <a:endParaRPr lang="en-US" smtClean="0"/>
          </a:p>
          <a:p>
            <a:pPr eaLnBrk="1" hangingPunct="1">
              <a:lnSpc>
                <a:spcPct val="90000"/>
              </a:lnSpc>
            </a:pPr>
            <a:endParaRPr lang="en-US" sz="2800" smtClean="0"/>
          </a:p>
        </p:txBody>
      </p:sp>
    </p:spTree>
    <p:extLst>
      <p:ext uri="{BB962C8B-B14F-4D97-AF65-F5344CB8AC3E}">
        <p14:creationId xmlns:p14="http://schemas.microsoft.com/office/powerpoint/2010/main" val="42941515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txBox="1">
            <a:spLocks noGrp="1"/>
          </p:cNvSpPr>
          <p:nvPr/>
        </p:nvSpPr>
        <p:spPr bwMode="auto">
          <a:xfrm>
            <a:off x="7391400" y="640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endParaRPr lang="en-US" sz="1400">
              <a:cs typeface="Arial" pitchFamily="34" charset="0"/>
            </a:endParaRP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5650"/>
            <a:ext cx="9144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67866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2133600" y="171450"/>
            <a:ext cx="7010400" cy="1143000"/>
          </a:xfrm>
        </p:spPr>
        <p:txBody>
          <a:bodyPr/>
          <a:lstStyle/>
          <a:p>
            <a:pPr eaLnBrk="1" hangingPunct="1"/>
            <a:r>
              <a:rPr lang="en-US" smtClean="0">
                <a:solidFill>
                  <a:schemeClr val="accent1"/>
                </a:solidFill>
              </a:rPr>
              <a:t>Functions</a:t>
            </a:r>
          </a:p>
        </p:txBody>
      </p:sp>
      <p:sp>
        <p:nvSpPr>
          <p:cNvPr id="86019" name="Rectangle 3"/>
          <p:cNvSpPr>
            <a:spLocks noChangeArrowheads="1"/>
          </p:cNvSpPr>
          <p:nvPr/>
        </p:nvSpPr>
        <p:spPr bwMode="auto">
          <a:xfrm>
            <a:off x="0" y="129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6020" name="Object 2"/>
          <p:cNvGraphicFramePr>
            <a:graphicFrameLocks noChangeAspect="1"/>
          </p:cNvGraphicFramePr>
          <p:nvPr/>
        </p:nvGraphicFramePr>
        <p:xfrm>
          <a:off x="2362200" y="1447800"/>
          <a:ext cx="4456113" cy="4953000"/>
        </p:xfrm>
        <a:graphic>
          <a:graphicData uri="http://schemas.openxmlformats.org/presentationml/2006/ole">
            <mc:AlternateContent xmlns:mc="http://schemas.openxmlformats.org/markup-compatibility/2006">
              <mc:Choice xmlns:v="urn:schemas-microsoft-com:vml" Requires="v">
                <p:oleObj spid="_x0000_s13316" name="Visio" r:id="rId4" imgW="3247034" imgH="3610051" progId="">
                  <p:embed/>
                </p:oleObj>
              </mc:Choice>
              <mc:Fallback>
                <p:oleObj name="Visio" r:id="rId4" imgW="3247034" imgH="361005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456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7" name="AutoShape 5"/>
          <p:cNvSpPr>
            <a:spLocks noChangeArrowheads="1"/>
          </p:cNvSpPr>
          <p:nvPr/>
        </p:nvSpPr>
        <p:spPr bwMode="auto">
          <a:xfrm>
            <a:off x="1295400" y="2971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algn="ctr"/>
            <a:r>
              <a:rPr lang="en-US">
                <a:cs typeface="Arial" pitchFamily="34" charset="0"/>
              </a:rPr>
              <a:t>Pos Reinf</a:t>
            </a:r>
          </a:p>
        </p:txBody>
      </p:sp>
      <p:sp>
        <p:nvSpPr>
          <p:cNvPr id="59398" name="AutoShape 6"/>
          <p:cNvSpPr>
            <a:spLocks noChangeArrowheads="1"/>
          </p:cNvSpPr>
          <p:nvPr/>
        </p:nvSpPr>
        <p:spPr bwMode="auto">
          <a:xfrm rot="10800000">
            <a:off x="6400800" y="29718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rot="10800000" wrap="none" anchor="ctr"/>
          <a:lstStyle/>
          <a:p>
            <a:pPr algn="ctr"/>
            <a:r>
              <a:rPr lang="en-US">
                <a:cs typeface="Arial" pitchFamily="34" charset="0"/>
              </a:rPr>
              <a:t>Neg Reinf</a:t>
            </a:r>
          </a:p>
        </p:txBody>
      </p:sp>
    </p:spTree>
    <p:extLst>
      <p:ext uri="{BB962C8B-B14F-4D97-AF65-F5344CB8AC3E}">
        <p14:creationId xmlns:p14="http://schemas.microsoft.com/office/powerpoint/2010/main" val="3355544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6"/>
          <p:cNvSpPr>
            <a:spLocks noChangeArrowheads="1"/>
          </p:cNvSpPr>
          <p:nvPr/>
        </p:nvSpPr>
        <p:spPr bwMode="auto">
          <a:xfrm>
            <a:off x="2362200" y="3352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endParaRPr lang="en-US">
              <a:cs typeface="Arial" pitchFamily="34" charset="0"/>
            </a:endParaRPr>
          </a:p>
        </p:txBody>
      </p:sp>
      <p:sp>
        <p:nvSpPr>
          <p:cNvPr id="87043" name="AutoShape 7"/>
          <p:cNvSpPr>
            <a:spLocks noChangeArrowheads="1"/>
          </p:cNvSpPr>
          <p:nvPr/>
        </p:nvSpPr>
        <p:spPr bwMode="auto">
          <a:xfrm>
            <a:off x="6629400" y="3352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endParaRPr lang="en-US">
              <a:cs typeface="Arial" pitchFamily="34" charset="0"/>
            </a:endParaRPr>
          </a:p>
        </p:txBody>
      </p:sp>
      <p:sp>
        <p:nvSpPr>
          <p:cNvPr id="87044" name="AutoShape 8"/>
          <p:cNvSpPr>
            <a:spLocks noChangeArrowheads="1"/>
          </p:cNvSpPr>
          <p:nvPr/>
        </p:nvSpPr>
        <p:spPr bwMode="auto">
          <a:xfrm>
            <a:off x="4419600" y="3352800"/>
            <a:ext cx="457200" cy="381000"/>
          </a:xfrm>
          <a:prstGeom prst="rightArrow">
            <a:avLst>
              <a:gd name="adj1" fmla="val 50000"/>
              <a:gd name="adj2" fmla="val 30000"/>
            </a:avLst>
          </a:prstGeom>
          <a:solidFill>
            <a:srgbClr val="FFFF00"/>
          </a:solidFill>
          <a:ln w="9525">
            <a:solidFill>
              <a:schemeClr val="tx1"/>
            </a:solidFill>
            <a:miter lim="800000"/>
            <a:headEnd/>
            <a:tailEnd/>
          </a:ln>
        </p:spPr>
        <p:txBody>
          <a:bodyPr wrap="none" anchor="ctr"/>
          <a:lstStyle/>
          <a:p>
            <a:endParaRPr lang="en-US">
              <a:cs typeface="Arial" pitchFamily="34" charset="0"/>
            </a:endParaRPr>
          </a:p>
        </p:txBody>
      </p:sp>
      <p:sp>
        <p:nvSpPr>
          <p:cNvPr id="86029" name="Text Box 13"/>
          <p:cNvSpPr txBox="1">
            <a:spLocks noChangeArrowheads="1"/>
          </p:cNvSpPr>
          <p:nvPr/>
        </p:nvSpPr>
        <p:spPr bwMode="auto">
          <a:xfrm>
            <a:off x="1066800" y="152400"/>
            <a:ext cx="7772400" cy="14462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defTabSz="914400" eaLnBrk="1" latinLnBrk="0" hangingPunct="1">
              <a:buNone/>
              <a:defRPr sz="4400">
                <a:solidFill>
                  <a:schemeClr val="accent1"/>
                </a:solidFill>
                <a:latin typeface="Cambria" pitchFamily="18" charset="0"/>
                <a:ea typeface="+mj-ea"/>
                <a:cs typeface="+mj-cs"/>
              </a:defRPr>
            </a:lvl1pPr>
          </a:lstStyle>
          <a:p>
            <a:pPr>
              <a:defRPr/>
            </a:pPr>
            <a:r>
              <a:rPr lang="en-US" dirty="0"/>
              <a:t> FACTS Step 11: (Last Step) </a:t>
            </a:r>
          </a:p>
          <a:p>
            <a:pPr>
              <a:defRPr/>
            </a:pPr>
            <a:r>
              <a:rPr lang="en-US" dirty="0"/>
              <a:t>Summary Statement</a:t>
            </a:r>
          </a:p>
        </p:txBody>
      </p:sp>
      <p:grpSp>
        <p:nvGrpSpPr>
          <p:cNvPr id="87046" name="Group 2"/>
          <p:cNvGrpSpPr>
            <a:grpSpLocks/>
          </p:cNvGrpSpPr>
          <p:nvPr/>
        </p:nvGrpSpPr>
        <p:grpSpPr bwMode="auto">
          <a:xfrm>
            <a:off x="7086600" y="2590800"/>
            <a:ext cx="1600200" cy="2133600"/>
            <a:chOff x="7239000" y="2590800"/>
            <a:chExt cx="1600200" cy="2133600"/>
          </a:xfrm>
        </p:grpSpPr>
        <p:sp>
          <p:nvSpPr>
            <p:cNvPr id="87059" name="Rectangle 5"/>
            <p:cNvSpPr>
              <a:spLocks noChangeArrowheads="1"/>
            </p:cNvSpPr>
            <p:nvPr/>
          </p:nvSpPr>
          <p:spPr bwMode="auto">
            <a:xfrm>
              <a:off x="7239000" y="2590800"/>
              <a:ext cx="1600200" cy="2133600"/>
            </a:xfrm>
            <a:prstGeom prst="rect">
              <a:avLst/>
            </a:prstGeom>
            <a:solidFill>
              <a:schemeClr val="bg1"/>
            </a:solidFill>
            <a:ln w="9525">
              <a:solidFill>
                <a:schemeClr val="tx1"/>
              </a:solidFill>
              <a:miter lim="800000"/>
              <a:headEnd/>
              <a:tailEnd/>
            </a:ln>
          </p:spPr>
          <p:txBody>
            <a:bodyPr wrap="none" anchor="ctr"/>
            <a:lstStyle/>
            <a:p>
              <a:endParaRPr lang="en-US">
                <a:cs typeface="Arial" pitchFamily="34" charset="0"/>
              </a:endParaRPr>
            </a:p>
          </p:txBody>
        </p:sp>
        <p:sp>
          <p:nvSpPr>
            <p:cNvPr id="87060" name="Text Box 11"/>
            <p:cNvSpPr txBox="1">
              <a:spLocks noChangeArrowheads="1"/>
            </p:cNvSpPr>
            <p:nvPr/>
          </p:nvSpPr>
          <p:spPr bwMode="auto">
            <a:xfrm>
              <a:off x="7375525" y="2667000"/>
              <a:ext cx="1366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a:cs typeface="Arial" pitchFamily="34" charset="0"/>
                </a:rPr>
                <a:t>Maintaining</a:t>
              </a:r>
            </a:p>
            <a:p>
              <a:pPr algn="ctr" eaLnBrk="1" hangingPunct="1"/>
              <a:r>
                <a:rPr lang="en-US" sz="1400">
                  <a:cs typeface="Arial" pitchFamily="34" charset="0"/>
                </a:rPr>
                <a:t>Consequences</a:t>
              </a:r>
            </a:p>
          </p:txBody>
        </p:sp>
        <p:sp>
          <p:nvSpPr>
            <p:cNvPr id="87061" name="Text Box 14"/>
            <p:cNvSpPr txBox="1">
              <a:spLocks noChangeArrowheads="1"/>
            </p:cNvSpPr>
            <p:nvPr/>
          </p:nvSpPr>
          <p:spPr bwMode="auto">
            <a:xfrm>
              <a:off x="7391400" y="3200400"/>
              <a:ext cx="1371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solidFill>
                    <a:srgbClr val="008000"/>
                  </a:solidFill>
                  <a:cs typeface="Arial" pitchFamily="34" charset="0"/>
                </a:rPr>
                <a:t>Following events that maintain behaviors of concern</a:t>
              </a:r>
            </a:p>
          </p:txBody>
        </p:sp>
      </p:grpSp>
      <p:grpSp>
        <p:nvGrpSpPr>
          <p:cNvPr id="87047" name="Group 4"/>
          <p:cNvGrpSpPr>
            <a:grpSpLocks/>
          </p:cNvGrpSpPr>
          <p:nvPr/>
        </p:nvGrpSpPr>
        <p:grpSpPr bwMode="auto">
          <a:xfrm>
            <a:off x="2819400" y="2590800"/>
            <a:ext cx="1600200" cy="2133600"/>
            <a:chOff x="2667000" y="2590800"/>
            <a:chExt cx="1600200" cy="2133600"/>
          </a:xfrm>
        </p:grpSpPr>
        <p:sp>
          <p:nvSpPr>
            <p:cNvPr id="87056" name="Rectangle 3"/>
            <p:cNvSpPr>
              <a:spLocks noChangeArrowheads="1"/>
            </p:cNvSpPr>
            <p:nvPr/>
          </p:nvSpPr>
          <p:spPr bwMode="auto">
            <a:xfrm>
              <a:off x="2667000" y="2590800"/>
              <a:ext cx="1600200" cy="2133600"/>
            </a:xfrm>
            <a:prstGeom prst="rect">
              <a:avLst/>
            </a:prstGeom>
            <a:solidFill>
              <a:schemeClr val="bg1"/>
            </a:solidFill>
            <a:ln w="9525">
              <a:solidFill>
                <a:schemeClr val="tx1"/>
              </a:solidFill>
              <a:miter lim="800000"/>
              <a:headEnd/>
              <a:tailEnd/>
            </a:ln>
          </p:spPr>
          <p:txBody>
            <a:bodyPr wrap="none" anchor="ctr"/>
            <a:lstStyle/>
            <a:p>
              <a:endParaRPr lang="en-US">
                <a:cs typeface="Arial" pitchFamily="34" charset="0"/>
              </a:endParaRPr>
            </a:p>
          </p:txBody>
        </p:sp>
        <p:sp>
          <p:nvSpPr>
            <p:cNvPr id="87057" name="Text Box 10"/>
            <p:cNvSpPr txBox="1">
              <a:spLocks noChangeArrowheads="1"/>
            </p:cNvSpPr>
            <p:nvPr/>
          </p:nvSpPr>
          <p:spPr bwMode="auto">
            <a:xfrm>
              <a:off x="2854325" y="2667000"/>
              <a:ext cx="12557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a:cs typeface="Arial" pitchFamily="34" charset="0"/>
                </a:rPr>
                <a:t>Antecedent</a:t>
              </a:r>
            </a:p>
            <a:p>
              <a:pPr algn="ctr" eaLnBrk="1" hangingPunct="1"/>
              <a:r>
                <a:rPr lang="en-US" sz="1400">
                  <a:cs typeface="Arial" pitchFamily="34" charset="0"/>
                </a:rPr>
                <a:t>(Fast Trigger)</a:t>
              </a:r>
            </a:p>
          </p:txBody>
        </p:sp>
        <p:sp>
          <p:nvSpPr>
            <p:cNvPr id="87058" name="Text Box 15"/>
            <p:cNvSpPr txBox="1">
              <a:spLocks noChangeArrowheads="1"/>
            </p:cNvSpPr>
            <p:nvPr/>
          </p:nvSpPr>
          <p:spPr bwMode="auto">
            <a:xfrm>
              <a:off x="2819400" y="3352800"/>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solidFill>
                    <a:srgbClr val="008000"/>
                  </a:solidFill>
                  <a:cs typeface="Arial" pitchFamily="34" charset="0"/>
                </a:rPr>
                <a:t>Preceding events that trigger or occasion</a:t>
              </a:r>
            </a:p>
          </p:txBody>
        </p:sp>
      </p:grpSp>
      <p:grpSp>
        <p:nvGrpSpPr>
          <p:cNvPr id="87048" name="Group 3"/>
          <p:cNvGrpSpPr>
            <a:grpSpLocks/>
          </p:cNvGrpSpPr>
          <p:nvPr/>
        </p:nvGrpSpPr>
        <p:grpSpPr bwMode="auto">
          <a:xfrm>
            <a:off x="4876800" y="2590800"/>
            <a:ext cx="1752600" cy="2133600"/>
            <a:chOff x="4876800" y="2590800"/>
            <a:chExt cx="1752600" cy="2133600"/>
          </a:xfrm>
        </p:grpSpPr>
        <p:sp>
          <p:nvSpPr>
            <p:cNvPr id="87053" name="Rectangle 4"/>
            <p:cNvSpPr>
              <a:spLocks noChangeArrowheads="1"/>
            </p:cNvSpPr>
            <p:nvPr/>
          </p:nvSpPr>
          <p:spPr bwMode="auto">
            <a:xfrm>
              <a:off x="4876800" y="2590800"/>
              <a:ext cx="1752600" cy="2133600"/>
            </a:xfrm>
            <a:prstGeom prst="rect">
              <a:avLst/>
            </a:prstGeom>
            <a:solidFill>
              <a:schemeClr val="bg1"/>
            </a:solidFill>
            <a:ln w="9525">
              <a:solidFill>
                <a:schemeClr val="tx1"/>
              </a:solidFill>
              <a:miter lim="800000"/>
              <a:headEnd/>
              <a:tailEnd/>
            </a:ln>
          </p:spPr>
          <p:txBody>
            <a:bodyPr wrap="none" anchor="ctr"/>
            <a:lstStyle/>
            <a:p>
              <a:endParaRPr lang="en-US">
                <a:cs typeface="Arial" pitchFamily="34" charset="0"/>
              </a:endParaRPr>
            </a:p>
          </p:txBody>
        </p:sp>
        <p:sp>
          <p:nvSpPr>
            <p:cNvPr id="87054" name="Text Box 12"/>
            <p:cNvSpPr txBox="1">
              <a:spLocks noChangeArrowheads="1"/>
            </p:cNvSpPr>
            <p:nvPr/>
          </p:nvSpPr>
          <p:spPr bwMode="auto">
            <a:xfrm>
              <a:off x="5140325" y="2667000"/>
              <a:ext cx="1120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a:cs typeface="Arial" pitchFamily="34" charset="0"/>
                </a:rPr>
                <a:t>Challenging</a:t>
              </a:r>
            </a:p>
            <a:p>
              <a:pPr algn="ctr" eaLnBrk="1" hangingPunct="1"/>
              <a:r>
                <a:rPr lang="en-US" sz="1400">
                  <a:cs typeface="Arial" pitchFamily="34" charset="0"/>
                </a:rPr>
                <a:t>Behavior</a:t>
              </a:r>
            </a:p>
          </p:txBody>
        </p:sp>
        <p:sp>
          <p:nvSpPr>
            <p:cNvPr id="87055" name="Text Box 16"/>
            <p:cNvSpPr txBox="1">
              <a:spLocks noChangeArrowheads="1"/>
            </p:cNvSpPr>
            <p:nvPr/>
          </p:nvSpPr>
          <p:spPr bwMode="auto">
            <a:xfrm>
              <a:off x="5105400" y="3352800"/>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solidFill>
                    <a:srgbClr val="008000"/>
                  </a:solidFill>
                  <a:cs typeface="Arial" pitchFamily="34" charset="0"/>
                </a:rPr>
                <a:t>Set of related behaviors of concern</a:t>
              </a:r>
            </a:p>
          </p:txBody>
        </p:sp>
      </p:grpSp>
      <p:grpSp>
        <p:nvGrpSpPr>
          <p:cNvPr id="87049" name="Group 1"/>
          <p:cNvGrpSpPr>
            <a:grpSpLocks/>
          </p:cNvGrpSpPr>
          <p:nvPr/>
        </p:nvGrpSpPr>
        <p:grpSpPr bwMode="auto">
          <a:xfrm>
            <a:off x="762000" y="2590800"/>
            <a:ext cx="1600200" cy="2133600"/>
            <a:chOff x="381000" y="2590800"/>
            <a:chExt cx="1600200" cy="2133600"/>
          </a:xfrm>
        </p:grpSpPr>
        <p:sp>
          <p:nvSpPr>
            <p:cNvPr id="87050" name="Rectangle 2"/>
            <p:cNvSpPr>
              <a:spLocks noChangeArrowheads="1"/>
            </p:cNvSpPr>
            <p:nvPr/>
          </p:nvSpPr>
          <p:spPr bwMode="auto">
            <a:xfrm>
              <a:off x="381000" y="2590800"/>
              <a:ext cx="1600200" cy="2133600"/>
            </a:xfrm>
            <a:prstGeom prst="rect">
              <a:avLst/>
            </a:prstGeom>
            <a:solidFill>
              <a:schemeClr val="bg1"/>
            </a:solidFill>
            <a:ln w="9525">
              <a:solidFill>
                <a:schemeClr val="tx1"/>
              </a:solidFill>
              <a:miter lim="800000"/>
              <a:headEnd/>
              <a:tailEnd/>
            </a:ln>
          </p:spPr>
          <p:txBody>
            <a:bodyPr wrap="none" anchor="ctr"/>
            <a:lstStyle/>
            <a:p>
              <a:endParaRPr lang="en-US">
                <a:cs typeface="Arial" pitchFamily="34" charset="0"/>
              </a:endParaRPr>
            </a:p>
          </p:txBody>
        </p:sp>
        <p:sp>
          <p:nvSpPr>
            <p:cNvPr id="87051" name="Text Box 9"/>
            <p:cNvSpPr txBox="1">
              <a:spLocks noChangeArrowheads="1"/>
            </p:cNvSpPr>
            <p:nvPr/>
          </p:nvSpPr>
          <p:spPr bwMode="auto">
            <a:xfrm>
              <a:off x="533400" y="2667000"/>
              <a:ext cx="1328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a:cs typeface="Arial" pitchFamily="34" charset="0"/>
                </a:rPr>
                <a:t>Setting Events</a:t>
              </a:r>
            </a:p>
          </p:txBody>
        </p:sp>
        <p:sp>
          <p:nvSpPr>
            <p:cNvPr id="87052" name="Text Box 17"/>
            <p:cNvSpPr txBox="1">
              <a:spLocks noChangeArrowheads="1"/>
            </p:cNvSpPr>
            <p:nvPr/>
          </p:nvSpPr>
          <p:spPr bwMode="auto">
            <a:xfrm>
              <a:off x="457200" y="3124200"/>
              <a:ext cx="1371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a:solidFill>
                    <a:srgbClr val="008000"/>
                  </a:solidFill>
                  <a:cs typeface="Arial" pitchFamily="34" charset="0"/>
                </a:rPr>
                <a:t>Infrequent events that affect value of maint. conseq.</a:t>
              </a:r>
            </a:p>
          </p:txBody>
        </p:sp>
      </p:grpSp>
    </p:spTree>
    <p:extLst>
      <p:ext uri="{BB962C8B-B14F-4D97-AF65-F5344CB8AC3E}">
        <p14:creationId xmlns:p14="http://schemas.microsoft.com/office/powerpoint/2010/main" val="144099022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accent1"/>
                </a:solidFill>
              </a:rPr>
              <a:t>Student-Directed </a:t>
            </a:r>
            <a:br>
              <a:rPr lang="en-US" dirty="0">
                <a:solidFill>
                  <a:schemeClr val="accent1"/>
                </a:solidFill>
              </a:rPr>
            </a:br>
            <a:r>
              <a:rPr lang="en-US" dirty="0">
                <a:solidFill>
                  <a:schemeClr val="accent1"/>
                </a:solidFill>
              </a:rPr>
              <a:t>Functional Assessment Interview</a:t>
            </a:r>
          </a:p>
        </p:txBody>
      </p:sp>
      <p:sp>
        <p:nvSpPr>
          <p:cNvPr id="88067" name="Rectangle 3"/>
          <p:cNvSpPr>
            <a:spLocks noGrp="1" noChangeArrowheads="1"/>
          </p:cNvSpPr>
          <p:nvPr>
            <p:ph idx="1"/>
          </p:nvPr>
        </p:nvSpPr>
        <p:spPr/>
        <p:txBody>
          <a:bodyPr/>
          <a:lstStyle/>
          <a:p>
            <a:pPr marL="812800" indent="-812800" eaLnBrk="1" hangingPunct="1">
              <a:lnSpc>
                <a:spcPct val="90000"/>
              </a:lnSpc>
              <a:buFontTx/>
              <a:buNone/>
            </a:pPr>
            <a:r>
              <a:rPr lang="en-US" sz="2800" b="1" smtClean="0">
                <a:ea typeface="ＭＳ Ｐゴシック" pitchFamily="34" charset="-128"/>
              </a:rPr>
              <a:t>Define the behaviors of concern.</a:t>
            </a:r>
            <a:r>
              <a:rPr lang="en-US" sz="2800" smtClean="0">
                <a:ea typeface="ＭＳ Ｐゴシック" pitchFamily="34" charset="-128"/>
              </a:rPr>
              <a:t> * </a:t>
            </a:r>
            <a:r>
              <a:rPr lang="ja-JP" altLang="en-US" sz="2800" i="1" smtClean="0"/>
              <a:t>“ </a:t>
            </a:r>
            <a:r>
              <a:rPr lang="en-US" altLang="ja-JP" sz="2800" i="1" smtClean="0"/>
              <a:t>What are the things you do that get you in trouble or are a problem?</a:t>
            </a:r>
            <a:r>
              <a:rPr lang="ja-JP" altLang="en-US" sz="2800" i="1" smtClean="0"/>
              <a:t>”</a:t>
            </a:r>
            <a:r>
              <a:rPr lang="en-US" altLang="ja-JP" sz="2800" i="1" smtClean="0"/>
              <a:t> (Prompts: Late to class? Talk out in class? Don</a:t>
            </a:r>
            <a:r>
              <a:rPr lang="ja-JP" altLang="en-US" sz="2800" i="1" smtClean="0"/>
              <a:t>’</a:t>
            </a:r>
            <a:r>
              <a:rPr lang="en-US" altLang="ja-JP" sz="2800" i="1" smtClean="0"/>
              <a:t>t get work done? Fighting?)</a:t>
            </a:r>
          </a:p>
          <a:p>
            <a:pPr marL="812800" indent="-812800" eaLnBrk="1" hangingPunct="1">
              <a:lnSpc>
                <a:spcPct val="90000"/>
              </a:lnSpc>
              <a:buFontTx/>
              <a:buNone/>
            </a:pPr>
            <a:endParaRPr lang="en-US" sz="2800" b="1" smtClean="0">
              <a:ea typeface="ＭＳ Ｐゴシック" pitchFamily="34" charset="-128"/>
            </a:endParaRPr>
          </a:p>
          <a:p>
            <a:pPr marL="812800" indent="-812800" eaLnBrk="1" hangingPunct="1">
              <a:lnSpc>
                <a:spcPct val="90000"/>
              </a:lnSpc>
              <a:buFontTx/>
              <a:buNone/>
            </a:pPr>
            <a:r>
              <a:rPr lang="en-US" sz="2800" b="1" smtClean="0">
                <a:ea typeface="ＭＳ Ｐゴシック" pitchFamily="34" charset="-128"/>
              </a:rPr>
              <a:t>Complete student schedule.</a:t>
            </a:r>
            <a:r>
              <a:rPr lang="en-US" sz="2800" smtClean="0">
                <a:ea typeface="ＭＳ Ｐゴシック" pitchFamily="34" charset="-128"/>
              </a:rPr>
              <a:t>  </a:t>
            </a:r>
            <a:r>
              <a:rPr lang="en-US" sz="2800" i="1" smtClean="0">
                <a:ea typeface="ＭＳ Ｐゴシック" pitchFamily="34" charset="-128"/>
              </a:rPr>
              <a:t>Use the </a:t>
            </a:r>
            <a:r>
              <a:rPr lang="ja-JP" altLang="en-US" sz="2800" i="1" smtClean="0"/>
              <a:t>“ </a:t>
            </a:r>
            <a:r>
              <a:rPr lang="en-US" altLang="ja-JP" sz="2800" i="1" smtClean="0"/>
              <a:t>Student Daily Schedule</a:t>
            </a:r>
            <a:r>
              <a:rPr lang="ja-JP" altLang="en-US" sz="2800" i="1" smtClean="0"/>
              <a:t>”</a:t>
            </a:r>
            <a:r>
              <a:rPr lang="en-US" altLang="ja-JP" sz="2800" i="1" smtClean="0"/>
              <a:t> matrix to identify the times and classes in which the student performs problem behavior.  Focus the interview on those times that are </a:t>
            </a:r>
            <a:r>
              <a:rPr lang="en-US" altLang="ja-JP" sz="2800" b="1" i="1" smtClean="0"/>
              <a:t>most likely</a:t>
            </a:r>
            <a:r>
              <a:rPr lang="en-US" altLang="ja-JP" sz="2800" i="1" smtClean="0"/>
              <a:t> to result in problem behavior.</a:t>
            </a:r>
            <a:endParaRPr lang="en-US" sz="2800" i="1" smtClean="0">
              <a:ea typeface="ＭＳ Ｐゴシック" pitchFamily="34" charset="-128"/>
            </a:endParaRPr>
          </a:p>
        </p:txBody>
      </p:sp>
    </p:spTree>
    <p:extLst>
      <p:ext uri="{BB962C8B-B14F-4D97-AF65-F5344CB8AC3E}">
        <p14:creationId xmlns:p14="http://schemas.microsoft.com/office/powerpoint/2010/main" val="1896532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43000" y="152400"/>
            <a:ext cx="7696200" cy="1143000"/>
          </a:xfrm>
        </p:spPr>
        <p:txBody>
          <a:bodyPr rtlCol="0">
            <a:normAutofit fontScale="90000"/>
          </a:bodyPr>
          <a:lstStyle/>
          <a:p>
            <a:pPr eaLnBrk="1" fontAlgn="auto" hangingPunct="1">
              <a:spcAft>
                <a:spcPts val="0"/>
              </a:spcAft>
              <a:defRPr/>
            </a:pPr>
            <a:r>
              <a:rPr lang="en-US" dirty="0">
                <a:solidFill>
                  <a:schemeClr val="accent1"/>
                </a:solidFill>
              </a:rPr>
              <a:t>Family-Directed </a:t>
            </a:r>
            <a:br>
              <a:rPr lang="en-US" dirty="0">
                <a:solidFill>
                  <a:schemeClr val="accent1"/>
                </a:solidFill>
              </a:rPr>
            </a:br>
            <a:r>
              <a:rPr lang="en-US" dirty="0">
                <a:solidFill>
                  <a:schemeClr val="accent1"/>
                </a:solidFill>
              </a:rPr>
              <a:t>Functional Assessment Interview</a:t>
            </a:r>
          </a:p>
        </p:txBody>
      </p:sp>
      <p:sp>
        <p:nvSpPr>
          <p:cNvPr id="89091" name="Rectangle 3"/>
          <p:cNvSpPr>
            <a:spLocks noGrp="1" noChangeArrowheads="1"/>
          </p:cNvSpPr>
          <p:nvPr>
            <p:ph idx="1"/>
          </p:nvPr>
        </p:nvSpPr>
        <p:spPr>
          <a:xfrm>
            <a:off x="685800" y="1524000"/>
            <a:ext cx="8229600" cy="5181600"/>
          </a:xfrm>
        </p:spPr>
        <p:txBody>
          <a:bodyPr/>
          <a:lstStyle/>
          <a:p>
            <a:pPr marL="812800" indent="-812800" eaLnBrk="1" hangingPunct="1">
              <a:lnSpc>
                <a:spcPct val="90000"/>
              </a:lnSpc>
              <a:buFontTx/>
              <a:buNone/>
            </a:pPr>
            <a:r>
              <a:rPr lang="en-US" sz="2400" i="1" smtClean="0">
                <a:ea typeface="ＭＳ Ｐゴシック" pitchFamily="34" charset="-128"/>
              </a:rPr>
              <a:t>a. What are the things that ______________ does that</a:t>
            </a:r>
          </a:p>
          <a:p>
            <a:pPr marL="812800" indent="-812800" eaLnBrk="1" hangingPunct="1">
              <a:lnSpc>
                <a:spcPct val="90000"/>
              </a:lnSpc>
              <a:buFontTx/>
              <a:buNone/>
            </a:pPr>
            <a:r>
              <a:rPr lang="en-US" sz="2400" i="1" smtClean="0">
                <a:ea typeface="ＭＳ Ｐゴシック" pitchFamily="34" charset="-128"/>
              </a:rPr>
              <a:t>	tend to get him/her into trouble at school? Specifically, what would you say is the </a:t>
            </a:r>
            <a:r>
              <a:rPr lang="ja-JP" altLang="en-US" sz="2400" i="1" smtClean="0"/>
              <a:t>‘</a:t>
            </a:r>
            <a:r>
              <a:rPr lang="en-US" altLang="ja-JP" sz="2400" i="1" smtClean="0"/>
              <a:t>problem behavior</a:t>
            </a:r>
            <a:r>
              <a:rPr lang="ja-JP" altLang="en-US" sz="2400" i="1" smtClean="0"/>
              <a:t>’</a:t>
            </a:r>
            <a:r>
              <a:rPr lang="en-US" altLang="ja-JP" sz="2400" i="1" smtClean="0"/>
              <a:t> at school? </a:t>
            </a:r>
          </a:p>
          <a:p>
            <a:pPr marL="812800" indent="-812800" eaLnBrk="1" hangingPunct="1">
              <a:lnSpc>
                <a:spcPct val="90000"/>
              </a:lnSpc>
            </a:pPr>
            <a:endParaRPr lang="en-US" sz="2400" smtClean="0">
              <a:ea typeface="ＭＳ Ｐゴシック" pitchFamily="34" charset="-128"/>
            </a:endParaRPr>
          </a:p>
          <a:p>
            <a:pPr marL="812800" indent="-812800" eaLnBrk="1" hangingPunct="1">
              <a:lnSpc>
                <a:spcPct val="90000"/>
              </a:lnSpc>
              <a:buFontTx/>
              <a:buNone/>
            </a:pPr>
            <a:r>
              <a:rPr lang="en-US" sz="2400" i="1" smtClean="0">
                <a:ea typeface="ＭＳ Ｐゴシック" pitchFamily="34" charset="-128"/>
              </a:rPr>
              <a:t>b. What do you think is happening at school that </a:t>
            </a:r>
            <a:r>
              <a:rPr lang="en-US" sz="2400" b="1" i="1" smtClean="0">
                <a:ea typeface="ＭＳ Ｐゴシック" pitchFamily="34" charset="-128"/>
              </a:rPr>
              <a:t>leads</a:t>
            </a:r>
            <a:r>
              <a:rPr lang="en-US" sz="2400" i="1" smtClean="0">
                <a:ea typeface="ＭＳ Ｐゴシック" pitchFamily="34" charset="-128"/>
              </a:rPr>
              <a:t> _____________into getting into trouble/having difficulty? (What happens </a:t>
            </a:r>
            <a:r>
              <a:rPr lang="en-US" sz="2400" b="1" i="1" smtClean="0">
                <a:ea typeface="ＭＳ Ｐゴシック" pitchFamily="34" charset="-128"/>
              </a:rPr>
              <a:t>before</a:t>
            </a:r>
            <a:r>
              <a:rPr lang="en-US" sz="2400" i="1" smtClean="0">
                <a:ea typeface="ＭＳ Ｐゴシック" pitchFamily="34" charset="-128"/>
              </a:rPr>
              <a:t>, makes him/her upset or makes the problem more likely to happen?)   </a:t>
            </a:r>
            <a:endParaRPr lang="en-US" sz="2400" smtClean="0">
              <a:ea typeface="ＭＳ Ｐゴシック" pitchFamily="34" charset="-128"/>
            </a:endParaRPr>
          </a:p>
          <a:p>
            <a:pPr marL="812800" indent="-812800" eaLnBrk="1" hangingPunct="1">
              <a:lnSpc>
                <a:spcPct val="90000"/>
              </a:lnSpc>
              <a:buFontTx/>
              <a:buNone/>
            </a:pPr>
            <a:endParaRPr lang="en-US" sz="2400" i="1" smtClean="0">
              <a:ea typeface="ＭＳ Ｐゴシック" pitchFamily="34" charset="-128"/>
            </a:endParaRPr>
          </a:p>
          <a:p>
            <a:pPr marL="812800" indent="-812800" eaLnBrk="1" hangingPunct="1">
              <a:lnSpc>
                <a:spcPct val="90000"/>
              </a:lnSpc>
              <a:buFontTx/>
              <a:buNone/>
            </a:pPr>
            <a:r>
              <a:rPr lang="en-US" sz="2400" i="1" smtClean="0">
                <a:ea typeface="ＭＳ Ｐゴシック" pitchFamily="34" charset="-128"/>
              </a:rPr>
              <a:t>c. In general, do you have any thoughts as to why/how this is happening? Is_________ trying to get something or avoid something? Is he/she being triggered or set off by something at school?</a:t>
            </a:r>
            <a:endParaRPr lang="en-US" sz="2400" smtClean="0">
              <a:ea typeface="ＭＳ Ｐゴシック" pitchFamily="34" charset="-128"/>
            </a:endParaRPr>
          </a:p>
        </p:txBody>
      </p:sp>
    </p:spTree>
    <p:extLst>
      <p:ext uri="{BB962C8B-B14F-4D97-AF65-F5344CB8AC3E}">
        <p14:creationId xmlns:p14="http://schemas.microsoft.com/office/powerpoint/2010/main" val="3012577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on FACTS</a:t>
            </a:r>
            <a:endParaRPr lang="en-US" dirty="0"/>
          </a:p>
        </p:txBody>
      </p:sp>
      <p:sp>
        <p:nvSpPr>
          <p:cNvPr id="3" name="Content Placeholder 2"/>
          <p:cNvSpPr>
            <a:spLocks noGrp="1"/>
          </p:cNvSpPr>
          <p:nvPr>
            <p:ph idx="1"/>
          </p:nvPr>
        </p:nvSpPr>
        <p:spPr/>
        <p:txBody>
          <a:bodyPr/>
          <a:lstStyle/>
          <a:p>
            <a:r>
              <a:rPr lang="en-US" dirty="0" smtClean="0"/>
              <a:t>What do you currently use?</a:t>
            </a:r>
          </a:p>
          <a:p>
            <a:r>
              <a:rPr lang="en-US" dirty="0" smtClean="0"/>
              <a:t>What do you like about it?  Don’t like about it?</a:t>
            </a:r>
          </a:p>
          <a:p>
            <a:r>
              <a:rPr lang="en-US" dirty="0" smtClean="0"/>
              <a:t>What are your thoughts on using the FACTS?  Student/Parent Interview?</a:t>
            </a:r>
          </a:p>
        </p:txBody>
      </p:sp>
    </p:spTree>
    <p:extLst>
      <p:ext uri="{BB962C8B-B14F-4D97-AF65-F5344CB8AC3E}">
        <p14:creationId xmlns:p14="http://schemas.microsoft.com/office/powerpoint/2010/main" val="4230358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a:xfrm>
            <a:off x="228600" y="2130425"/>
            <a:ext cx="8915400" cy="1470025"/>
          </a:xfrm>
        </p:spPr>
        <p:txBody>
          <a:bodyPr/>
          <a:lstStyle/>
          <a:p>
            <a:pPr algn="ctr" eaLnBrk="1" hangingPunct="1"/>
            <a:r>
              <a:rPr lang="en-US" smtClean="0">
                <a:solidFill>
                  <a:schemeClr val="accent1"/>
                </a:solidFill>
              </a:rPr>
              <a:t>Linking the FBA to Interventions:</a:t>
            </a:r>
            <a:br>
              <a:rPr lang="en-US" smtClean="0">
                <a:solidFill>
                  <a:schemeClr val="accent1"/>
                </a:solidFill>
              </a:rPr>
            </a:br>
            <a:r>
              <a:rPr lang="en-US" smtClean="0">
                <a:solidFill>
                  <a:schemeClr val="accent1"/>
                </a:solidFill>
              </a:rPr>
              <a:t>Behavior Intervention Plans</a:t>
            </a:r>
          </a:p>
        </p:txBody>
      </p:sp>
    </p:spTree>
    <p:extLst>
      <p:ext uri="{BB962C8B-B14F-4D97-AF65-F5344CB8AC3E}">
        <p14:creationId xmlns:p14="http://schemas.microsoft.com/office/powerpoint/2010/main" val="24822868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838200" y="533400"/>
            <a:ext cx="7848600" cy="5821363"/>
          </a:xfrm>
        </p:spPr>
        <p:txBody>
          <a:bodyPr rtlCol="0">
            <a:normAutofit lnSpcReduction="10000"/>
          </a:bodyPr>
          <a:lstStyle/>
          <a:p>
            <a:pPr marL="609600" indent="-609600" eaLnBrk="1" fontAlgn="auto" hangingPunct="1">
              <a:lnSpc>
                <a:spcPct val="80000"/>
              </a:lnSpc>
              <a:spcAft>
                <a:spcPts val="0"/>
              </a:spcAft>
              <a:buFontTx/>
              <a:buNone/>
              <a:defRPr/>
            </a:pPr>
            <a:r>
              <a:rPr lang="en-US" sz="2400" b="1" dirty="0" smtClean="0">
                <a:solidFill>
                  <a:srgbClr val="0000FF"/>
                </a:solidFill>
              </a:rPr>
              <a:t>        </a:t>
            </a:r>
            <a:r>
              <a:rPr lang="en-US" sz="3600" dirty="0" smtClean="0">
                <a:solidFill>
                  <a:schemeClr val="accent1"/>
                </a:solidFill>
                <a:latin typeface="Cambria" pitchFamily="18" charset="0"/>
              </a:rPr>
              <a:t>BIP </a:t>
            </a:r>
            <a:r>
              <a:rPr lang="en-US" sz="3600" dirty="0">
                <a:solidFill>
                  <a:schemeClr val="accent1"/>
                </a:solidFill>
                <a:latin typeface="Cambria" pitchFamily="18" charset="0"/>
              </a:rPr>
              <a:t>includes: </a:t>
            </a:r>
            <a:endParaRPr lang="en-US" sz="3600" dirty="0" smtClean="0">
              <a:solidFill>
                <a:schemeClr val="accent1"/>
              </a:solidFill>
              <a:latin typeface="Cambria" pitchFamily="18" charset="0"/>
            </a:endParaRPr>
          </a:p>
          <a:p>
            <a:pPr marL="609600" indent="-609600" eaLnBrk="1" fontAlgn="auto" hangingPunct="1">
              <a:lnSpc>
                <a:spcPct val="80000"/>
              </a:lnSpc>
              <a:spcAft>
                <a:spcPts val="0"/>
              </a:spcAft>
              <a:buFontTx/>
              <a:buNone/>
              <a:defRPr/>
            </a:pPr>
            <a:endParaRPr lang="en-US" sz="2400" b="1" u="sng" dirty="0">
              <a:solidFill>
                <a:srgbClr val="0000FF"/>
              </a:solidFill>
            </a:endParaRPr>
          </a:p>
          <a:p>
            <a:pPr eaLnBrk="1" fontAlgn="auto" hangingPunct="1">
              <a:lnSpc>
                <a:spcPct val="80000"/>
              </a:lnSpc>
              <a:spcAft>
                <a:spcPts val="0"/>
              </a:spcAft>
              <a:buFont typeface="Arial" pitchFamily="34" charset="0"/>
              <a:buChar char="•"/>
              <a:defRPr/>
            </a:pPr>
            <a:r>
              <a:rPr lang="en-US" sz="2400" dirty="0">
                <a:solidFill>
                  <a:srgbClr val="000000"/>
                </a:solidFill>
              </a:rPr>
              <a:t>Operational definition of problem behavior (or attached FBA that included the operational definition)</a:t>
            </a:r>
          </a:p>
          <a:p>
            <a:pPr eaLnBrk="1" fontAlgn="auto" hangingPunct="1">
              <a:lnSpc>
                <a:spcPct val="80000"/>
              </a:lnSpc>
              <a:spcAft>
                <a:spcPts val="0"/>
              </a:spcAft>
              <a:buFont typeface="Arial" pitchFamily="34" charset="0"/>
              <a:buChar char="•"/>
              <a:defRPr/>
            </a:pPr>
            <a:r>
              <a:rPr lang="en-US" sz="2400" dirty="0">
                <a:solidFill>
                  <a:srgbClr val="000000"/>
                </a:solidFill>
              </a:rPr>
              <a:t>Statement about the </a:t>
            </a:r>
            <a:r>
              <a:rPr lang="en-US" sz="2400" dirty="0">
                <a:solidFill>
                  <a:schemeClr val="accent6"/>
                </a:solidFill>
              </a:rPr>
              <a:t>relation</a:t>
            </a:r>
            <a:r>
              <a:rPr lang="en-US" sz="2400" dirty="0">
                <a:solidFill>
                  <a:srgbClr val="FF0000"/>
                </a:solidFill>
              </a:rPr>
              <a:t> </a:t>
            </a:r>
            <a:r>
              <a:rPr lang="en-US" sz="2400" dirty="0">
                <a:solidFill>
                  <a:srgbClr val="000000"/>
                </a:solidFill>
              </a:rPr>
              <a:t>between FBA results and the BIP</a:t>
            </a:r>
          </a:p>
          <a:p>
            <a:pPr eaLnBrk="1" fontAlgn="auto" hangingPunct="1">
              <a:lnSpc>
                <a:spcPct val="80000"/>
              </a:lnSpc>
              <a:spcAft>
                <a:spcPts val="0"/>
              </a:spcAft>
              <a:buFont typeface="Arial" pitchFamily="34" charset="0"/>
              <a:buChar char="•"/>
              <a:defRPr/>
            </a:pPr>
            <a:r>
              <a:rPr lang="en-US" sz="2400" dirty="0">
                <a:solidFill>
                  <a:srgbClr val="000000"/>
                </a:solidFill>
              </a:rPr>
              <a:t>Statement that identifies at least 1 strategy for </a:t>
            </a:r>
            <a:r>
              <a:rPr lang="en-US" sz="2400" dirty="0">
                <a:solidFill>
                  <a:schemeClr val="accent6"/>
                </a:solidFill>
              </a:rPr>
              <a:t>preventing</a:t>
            </a:r>
            <a:r>
              <a:rPr lang="en-US" sz="2400" dirty="0">
                <a:solidFill>
                  <a:srgbClr val="008000"/>
                </a:solidFill>
              </a:rPr>
              <a:t> </a:t>
            </a:r>
            <a:r>
              <a:rPr lang="en-US" sz="2400" dirty="0">
                <a:solidFill>
                  <a:srgbClr val="000000"/>
                </a:solidFill>
              </a:rPr>
              <a:t>the problem behavior</a:t>
            </a:r>
          </a:p>
          <a:p>
            <a:pPr eaLnBrk="1" fontAlgn="auto" hangingPunct="1">
              <a:lnSpc>
                <a:spcPct val="80000"/>
              </a:lnSpc>
              <a:spcAft>
                <a:spcPts val="0"/>
              </a:spcAft>
              <a:buFont typeface="Arial" pitchFamily="34" charset="0"/>
              <a:buChar char="•"/>
              <a:defRPr/>
            </a:pPr>
            <a:r>
              <a:rPr lang="en-US" sz="2400" dirty="0">
                <a:solidFill>
                  <a:srgbClr val="000000"/>
                </a:solidFill>
              </a:rPr>
              <a:t>At least 1 strategy for </a:t>
            </a:r>
            <a:r>
              <a:rPr lang="en-US" sz="2400" dirty="0">
                <a:solidFill>
                  <a:schemeClr val="accent6"/>
                </a:solidFill>
              </a:rPr>
              <a:t>minimizing reinforcement </a:t>
            </a:r>
            <a:r>
              <a:rPr lang="en-US" sz="2400" dirty="0">
                <a:solidFill>
                  <a:srgbClr val="000000"/>
                </a:solidFill>
              </a:rPr>
              <a:t>of problem behavior</a:t>
            </a:r>
          </a:p>
          <a:p>
            <a:pPr eaLnBrk="1" fontAlgn="auto" hangingPunct="1">
              <a:lnSpc>
                <a:spcPct val="80000"/>
              </a:lnSpc>
              <a:spcAft>
                <a:spcPts val="0"/>
              </a:spcAft>
              <a:buFont typeface="Arial" pitchFamily="34" charset="0"/>
              <a:buChar char="•"/>
              <a:defRPr/>
            </a:pPr>
            <a:r>
              <a:rPr lang="en-US" sz="2400" dirty="0">
                <a:solidFill>
                  <a:srgbClr val="000000"/>
                </a:solidFill>
              </a:rPr>
              <a:t>At least 1strategy for </a:t>
            </a:r>
            <a:r>
              <a:rPr lang="en-US" sz="2400" dirty="0">
                <a:solidFill>
                  <a:schemeClr val="accent6"/>
                </a:solidFill>
              </a:rPr>
              <a:t>reinforcing</a:t>
            </a:r>
            <a:r>
              <a:rPr lang="en-US" sz="2400" dirty="0">
                <a:solidFill>
                  <a:srgbClr val="008000"/>
                </a:solidFill>
              </a:rPr>
              <a:t> </a:t>
            </a:r>
            <a:r>
              <a:rPr lang="en-US" sz="2400" dirty="0">
                <a:solidFill>
                  <a:srgbClr val="000000"/>
                </a:solidFill>
              </a:rPr>
              <a:t>the use of the desired/</a:t>
            </a:r>
            <a:r>
              <a:rPr lang="en-US" sz="2400" dirty="0">
                <a:solidFill>
                  <a:schemeClr val="accent6"/>
                </a:solidFill>
              </a:rPr>
              <a:t>alternative</a:t>
            </a:r>
            <a:r>
              <a:rPr lang="en-US" sz="2400" dirty="0">
                <a:solidFill>
                  <a:srgbClr val="008000"/>
                </a:solidFill>
              </a:rPr>
              <a:t> </a:t>
            </a:r>
            <a:r>
              <a:rPr lang="en-US" sz="2400" dirty="0">
                <a:solidFill>
                  <a:srgbClr val="000000"/>
                </a:solidFill>
              </a:rPr>
              <a:t>behaviors</a:t>
            </a:r>
          </a:p>
          <a:p>
            <a:pPr eaLnBrk="1" fontAlgn="auto" hangingPunct="1">
              <a:lnSpc>
                <a:spcPct val="80000"/>
              </a:lnSpc>
              <a:spcAft>
                <a:spcPts val="0"/>
              </a:spcAft>
              <a:buFont typeface="Arial" pitchFamily="34" charset="0"/>
              <a:buChar char="•"/>
              <a:defRPr/>
            </a:pPr>
            <a:r>
              <a:rPr lang="en-US" sz="2400" dirty="0">
                <a:solidFill>
                  <a:srgbClr val="000000"/>
                </a:solidFill>
              </a:rPr>
              <a:t>Identifies a </a:t>
            </a:r>
            <a:r>
              <a:rPr lang="en-US" sz="2400" dirty="0">
                <a:solidFill>
                  <a:schemeClr val="accent6"/>
                </a:solidFill>
              </a:rPr>
              <a:t>safety plan </a:t>
            </a:r>
            <a:r>
              <a:rPr lang="en-US" sz="2400" dirty="0">
                <a:solidFill>
                  <a:srgbClr val="000000"/>
                </a:solidFill>
              </a:rPr>
              <a:t>for preventing physical harm to self or others </a:t>
            </a:r>
          </a:p>
          <a:p>
            <a:pPr eaLnBrk="1" fontAlgn="auto" hangingPunct="1">
              <a:lnSpc>
                <a:spcPct val="80000"/>
              </a:lnSpc>
              <a:spcAft>
                <a:spcPts val="0"/>
              </a:spcAft>
              <a:buFont typeface="Arial" pitchFamily="34" charset="0"/>
              <a:buChar char="•"/>
              <a:defRPr/>
            </a:pPr>
            <a:r>
              <a:rPr lang="en-US" sz="2400" dirty="0">
                <a:solidFill>
                  <a:srgbClr val="000000"/>
                </a:solidFill>
              </a:rPr>
              <a:t>A formal and regular (at least twice a month) system for assessing the </a:t>
            </a:r>
            <a:r>
              <a:rPr lang="en-US" sz="2400" dirty="0">
                <a:solidFill>
                  <a:schemeClr val="accent6"/>
                </a:solidFill>
              </a:rPr>
              <a:t>fidelity</a:t>
            </a:r>
            <a:r>
              <a:rPr lang="en-US" sz="2400" dirty="0">
                <a:solidFill>
                  <a:srgbClr val="FF0000"/>
                </a:solidFill>
              </a:rPr>
              <a:t> </a:t>
            </a:r>
            <a:r>
              <a:rPr lang="en-US" sz="2400" dirty="0">
                <a:solidFill>
                  <a:srgbClr val="000000"/>
                </a:solidFill>
              </a:rPr>
              <a:t>with which the plan of support is being implemented</a:t>
            </a:r>
          </a:p>
          <a:p>
            <a:pPr eaLnBrk="1" fontAlgn="auto" hangingPunct="1">
              <a:lnSpc>
                <a:spcPct val="80000"/>
              </a:lnSpc>
              <a:spcAft>
                <a:spcPts val="0"/>
              </a:spcAft>
              <a:buFont typeface="Arial" pitchFamily="34" charset="0"/>
              <a:buChar char="•"/>
              <a:defRPr/>
            </a:pPr>
            <a:r>
              <a:rPr lang="en-US" sz="2400" dirty="0">
                <a:solidFill>
                  <a:srgbClr val="000000"/>
                </a:solidFill>
              </a:rPr>
              <a:t>A formal and regular (at least twice a month) system for assessing the </a:t>
            </a:r>
            <a:r>
              <a:rPr lang="en-US" sz="2400" dirty="0">
                <a:solidFill>
                  <a:schemeClr val="accent6"/>
                </a:solidFill>
              </a:rPr>
              <a:t>impact of the plan </a:t>
            </a:r>
            <a:r>
              <a:rPr lang="en-US" sz="2400" dirty="0">
                <a:solidFill>
                  <a:srgbClr val="000000"/>
                </a:solidFill>
              </a:rPr>
              <a:t>on student outcome.       </a:t>
            </a:r>
          </a:p>
        </p:txBody>
      </p:sp>
    </p:spTree>
    <p:extLst>
      <p:ext uri="{BB962C8B-B14F-4D97-AF65-F5344CB8AC3E}">
        <p14:creationId xmlns:p14="http://schemas.microsoft.com/office/powerpoint/2010/main" val="31412131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914400" y="228600"/>
            <a:ext cx="8229600" cy="1066800"/>
          </a:xfrm>
        </p:spPr>
        <p:txBody>
          <a:bodyPr rtlCol="0">
            <a:normAutofit fontScale="90000"/>
          </a:bodyPr>
          <a:lstStyle/>
          <a:p>
            <a:pPr eaLnBrk="1" fontAlgn="auto" hangingPunct="1">
              <a:spcAft>
                <a:spcPts val="0"/>
              </a:spcAft>
              <a:defRPr/>
            </a:pPr>
            <a:r>
              <a:rPr lang="en-US" dirty="0">
                <a:solidFill>
                  <a:schemeClr val="accent1"/>
                </a:solidFill>
              </a:rPr>
              <a:t>Using FBA to Design Effective Support</a:t>
            </a:r>
            <a:r>
              <a:rPr lang="en-US" dirty="0" smtClean="0">
                <a:solidFill>
                  <a:schemeClr val="accent1"/>
                </a:solidFill>
              </a:rPr>
              <a:t>: The </a:t>
            </a:r>
            <a:r>
              <a:rPr lang="en-US" dirty="0">
                <a:solidFill>
                  <a:schemeClr val="accent1"/>
                </a:solidFill>
              </a:rPr>
              <a:t>Simple BIP</a:t>
            </a:r>
          </a:p>
        </p:txBody>
      </p:sp>
      <p:sp>
        <p:nvSpPr>
          <p:cNvPr id="3" name="Content Placeholder 2"/>
          <p:cNvSpPr>
            <a:spLocks noGrp="1"/>
          </p:cNvSpPr>
          <p:nvPr>
            <p:ph idx="4294967295"/>
          </p:nvPr>
        </p:nvSpPr>
        <p:spPr>
          <a:xfrm>
            <a:off x="838200" y="1524000"/>
            <a:ext cx="8305800" cy="5278438"/>
          </a:xfrm>
        </p:spPr>
        <p:txBody>
          <a:bodyPr rtlCol="0">
            <a:normAutofit/>
          </a:bodyPr>
          <a:lstStyle/>
          <a:p>
            <a:pPr marL="566737" indent="-457200" eaLnBrk="1" fontAlgn="auto" hangingPunct="1">
              <a:spcAft>
                <a:spcPts val="0"/>
              </a:spcAft>
              <a:buFont typeface="Arial" pitchFamily="34" charset="0"/>
              <a:buChar char="•"/>
              <a:defRPr/>
            </a:pPr>
            <a:r>
              <a:rPr lang="en-US" sz="2800" dirty="0" smtClean="0"/>
              <a:t>How can we </a:t>
            </a:r>
            <a:r>
              <a:rPr lang="en-US" sz="2800" b="1" dirty="0" smtClean="0"/>
              <a:t>prevent</a:t>
            </a:r>
            <a:r>
              <a:rPr lang="en-US" sz="2800" dirty="0" smtClean="0"/>
              <a:t> problem situations?</a:t>
            </a:r>
          </a:p>
          <a:p>
            <a:pPr marL="566737" indent="-457200" eaLnBrk="1" fontAlgn="auto" hangingPunct="1">
              <a:spcAft>
                <a:spcPts val="0"/>
              </a:spcAft>
              <a:buFont typeface="Arial" pitchFamily="34" charset="0"/>
              <a:buChar char="•"/>
              <a:defRPr/>
            </a:pPr>
            <a:r>
              <a:rPr lang="en-US" sz="2800" dirty="0" smtClean="0"/>
              <a:t>What should we </a:t>
            </a:r>
            <a:r>
              <a:rPr lang="en-US" sz="2800" b="1" dirty="0" smtClean="0"/>
              <a:t>teach</a:t>
            </a:r>
            <a:r>
              <a:rPr lang="en-US" sz="2800" dirty="0" smtClean="0"/>
              <a:t> as a replacement behavior?</a:t>
            </a:r>
          </a:p>
          <a:p>
            <a:pPr marL="566737" indent="-457200" eaLnBrk="1" fontAlgn="auto" hangingPunct="1">
              <a:spcAft>
                <a:spcPts val="0"/>
              </a:spcAft>
              <a:buFont typeface="Arial" pitchFamily="34" charset="0"/>
              <a:buChar char="•"/>
              <a:defRPr/>
            </a:pPr>
            <a:r>
              <a:rPr lang="en-US" sz="2800" dirty="0" smtClean="0"/>
              <a:t>How to increase </a:t>
            </a:r>
            <a:r>
              <a:rPr lang="en-US" sz="2800" b="1" dirty="0" smtClean="0"/>
              <a:t>reward</a:t>
            </a:r>
            <a:r>
              <a:rPr lang="en-US" sz="2800" dirty="0" smtClean="0"/>
              <a:t> of appropriate behavior?</a:t>
            </a:r>
          </a:p>
          <a:p>
            <a:pPr marL="566737" indent="-457200" eaLnBrk="1" fontAlgn="auto" hangingPunct="1">
              <a:spcAft>
                <a:spcPts val="0"/>
              </a:spcAft>
              <a:buFont typeface="Arial" pitchFamily="34" charset="0"/>
              <a:buChar char="•"/>
              <a:defRPr/>
            </a:pPr>
            <a:r>
              <a:rPr lang="en-US" sz="2800" dirty="0" smtClean="0"/>
              <a:t>How to </a:t>
            </a:r>
            <a:r>
              <a:rPr lang="en-US" sz="2800" b="1" dirty="0" smtClean="0"/>
              <a:t>minimize reward </a:t>
            </a:r>
            <a:r>
              <a:rPr lang="en-US" sz="2800" dirty="0" smtClean="0"/>
              <a:t>of problem behavior?</a:t>
            </a:r>
          </a:p>
          <a:p>
            <a:pPr marL="566737" indent="-457200" eaLnBrk="1" fontAlgn="auto" hangingPunct="1">
              <a:spcAft>
                <a:spcPts val="0"/>
              </a:spcAft>
              <a:buFont typeface="Arial" pitchFamily="34" charset="0"/>
              <a:buChar char="•"/>
              <a:defRPr/>
            </a:pPr>
            <a:r>
              <a:rPr lang="en-US" sz="2800" dirty="0" smtClean="0"/>
              <a:t>Are </a:t>
            </a:r>
            <a:r>
              <a:rPr lang="en-US" sz="2800" b="1" dirty="0" smtClean="0"/>
              <a:t>negative consequences </a:t>
            </a:r>
            <a:r>
              <a:rPr lang="en-US" sz="2800" dirty="0" smtClean="0"/>
              <a:t>for problem behavior needed?</a:t>
            </a:r>
          </a:p>
          <a:p>
            <a:pPr marL="566737" indent="-457200" eaLnBrk="1" fontAlgn="auto" hangingPunct="1">
              <a:spcAft>
                <a:spcPts val="0"/>
              </a:spcAft>
              <a:buFont typeface="Arial" pitchFamily="34" charset="0"/>
              <a:buChar char="•"/>
              <a:defRPr/>
            </a:pPr>
            <a:r>
              <a:rPr lang="en-US" sz="2800" dirty="0" smtClean="0"/>
              <a:t>Are </a:t>
            </a:r>
            <a:r>
              <a:rPr lang="en-US" sz="2800" b="1" dirty="0" smtClean="0"/>
              <a:t>safety</a:t>
            </a:r>
            <a:r>
              <a:rPr lang="en-US" sz="2800" dirty="0" smtClean="0"/>
              <a:t> routines needed?</a:t>
            </a:r>
          </a:p>
          <a:p>
            <a:pPr marL="566737" indent="-457200" eaLnBrk="1" fontAlgn="auto" hangingPunct="1">
              <a:spcAft>
                <a:spcPts val="0"/>
              </a:spcAft>
              <a:buFont typeface="Arial" pitchFamily="34" charset="0"/>
              <a:buChar char="•"/>
              <a:defRPr/>
            </a:pPr>
            <a:r>
              <a:rPr lang="en-US" sz="2800" dirty="0" smtClean="0"/>
              <a:t>What </a:t>
            </a:r>
            <a:r>
              <a:rPr lang="en-US" sz="2800" b="1" dirty="0" smtClean="0"/>
              <a:t>data</a:t>
            </a:r>
            <a:r>
              <a:rPr lang="en-US" sz="2800" dirty="0" smtClean="0"/>
              <a:t> to collect?</a:t>
            </a:r>
          </a:p>
          <a:p>
            <a:pPr marL="657225" lvl="1" indent="-246063" eaLnBrk="1" fontAlgn="auto" hangingPunct="1">
              <a:spcAft>
                <a:spcPts val="0"/>
              </a:spcAft>
              <a:defRPr/>
            </a:pPr>
            <a:r>
              <a:rPr lang="en-US" dirty="0" smtClean="0">
                <a:solidFill>
                  <a:schemeClr val="accent5"/>
                </a:solidFill>
              </a:rPr>
              <a:t>Are we doing the plan?</a:t>
            </a:r>
          </a:p>
          <a:p>
            <a:pPr marL="657225" lvl="1" indent="-246063" eaLnBrk="1" fontAlgn="auto" hangingPunct="1">
              <a:spcAft>
                <a:spcPts val="0"/>
              </a:spcAft>
              <a:defRPr/>
            </a:pPr>
            <a:r>
              <a:rPr lang="en-US" dirty="0" smtClean="0">
                <a:solidFill>
                  <a:schemeClr val="accent5"/>
                </a:solidFill>
              </a:rPr>
              <a:t>Is the plan working?</a:t>
            </a:r>
          </a:p>
        </p:txBody>
      </p:sp>
    </p:spTree>
    <p:extLst>
      <p:ext uri="{BB962C8B-B14F-4D97-AF65-F5344CB8AC3E}">
        <p14:creationId xmlns:p14="http://schemas.microsoft.com/office/powerpoint/2010/main" val="609202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09600" y="1920875"/>
            <a:ext cx="3757613" cy="974725"/>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ea typeface="Arial" pitchFamily="-123" charset="0"/>
                <a:cs typeface="Arial" pitchFamily="-123" charset="0"/>
              </a:rPr>
              <a:t>Tier 3/Tertiary Interventions	</a:t>
            </a:r>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1-5%</a:t>
            </a:r>
            <a:endParaRPr lang="en-US" sz="1600" b="1">
              <a:latin typeface="Arial Narrow" pitchFamily="-123" charset="0"/>
              <a:ea typeface="Arial" pitchFamily="-123" charset="0"/>
              <a:cs typeface="Arial" pitchFamily="-123" charset="0"/>
            </a:endParaRPr>
          </a:p>
          <a:p>
            <a:pPr eaLnBrk="0" hangingPunct="0">
              <a:buFontTx/>
              <a:buChar char="•"/>
            </a:pPr>
            <a:r>
              <a:rPr lang="en-US" sz="1400">
                <a:latin typeface="Arial Narrow" pitchFamily="-123" charset="0"/>
                <a:ea typeface="Arial" pitchFamily="-123" charset="0"/>
                <a:cs typeface="Arial" pitchFamily="-123" charset="0"/>
              </a:rPr>
              <a:t>Individual students</a:t>
            </a:r>
          </a:p>
          <a:p>
            <a:pPr eaLnBrk="0" hangingPunct="0">
              <a:buFontTx/>
              <a:buChar char="•"/>
            </a:pPr>
            <a:r>
              <a:rPr lang="en-US" sz="1400">
                <a:latin typeface="Arial Narrow" pitchFamily="-123" charset="0"/>
                <a:ea typeface="Arial" pitchFamily="-123" charset="0"/>
                <a:cs typeface="Arial" pitchFamily="-123" charset="0"/>
              </a:rPr>
              <a:t>Assessment-based</a:t>
            </a:r>
          </a:p>
          <a:p>
            <a:pPr eaLnBrk="0" hangingPunct="0">
              <a:buFontTx/>
              <a:buChar char="•"/>
            </a:pPr>
            <a:r>
              <a:rPr lang="en-US" sz="1400">
                <a:latin typeface="Arial Narrow" pitchFamily="-123" charset="0"/>
                <a:ea typeface="Arial" pitchFamily="-123" charset="0"/>
                <a:cs typeface="Arial" pitchFamily="-123" charset="0"/>
              </a:rPr>
              <a:t>High intensity</a:t>
            </a:r>
          </a:p>
        </p:txBody>
      </p:sp>
      <p:sp>
        <p:nvSpPr>
          <p:cNvPr id="27650" name="Text Box 3"/>
          <p:cNvSpPr txBox="1">
            <a:spLocks noChangeArrowheads="1"/>
          </p:cNvSpPr>
          <p:nvPr/>
        </p:nvSpPr>
        <p:spPr bwMode="auto">
          <a:xfrm>
            <a:off x="4529138" y="1920875"/>
            <a:ext cx="4354512" cy="974725"/>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1-5%		Tier 3/Tertiary Interventions</a:t>
            </a:r>
            <a:endParaRPr lang="en-US" sz="1600" b="1">
              <a:latin typeface="Arial Narrow" pitchFamily="-123" charset="0"/>
              <a:ea typeface="Arial" pitchFamily="-123" charset="0"/>
              <a:cs typeface="Arial" pitchFamily="-123" charset="0"/>
            </a:endParaRPr>
          </a:p>
          <a:p>
            <a:pPr lvl="4" eaLnBrk="0" hangingPunct="0">
              <a:buFontTx/>
              <a:buChar char="•"/>
            </a:pPr>
            <a:r>
              <a:rPr lang="en-US" sz="1400">
                <a:latin typeface="Arial Narrow" pitchFamily="-123" charset="0"/>
                <a:ea typeface="Arial" pitchFamily="-123" charset="0"/>
                <a:cs typeface="Arial" pitchFamily="-123" charset="0"/>
              </a:rPr>
              <a:t>Individual students</a:t>
            </a:r>
          </a:p>
          <a:p>
            <a:pPr lvl="4" eaLnBrk="0" hangingPunct="0">
              <a:buFontTx/>
              <a:buChar char="•"/>
            </a:pPr>
            <a:r>
              <a:rPr lang="en-US" sz="1400">
                <a:latin typeface="Arial Narrow" pitchFamily="-123" charset="0"/>
                <a:ea typeface="Arial" pitchFamily="-123" charset="0"/>
                <a:cs typeface="Arial" pitchFamily="-123" charset="0"/>
              </a:rPr>
              <a:t>Assessment-based</a:t>
            </a:r>
          </a:p>
          <a:p>
            <a:pPr lvl="4" eaLnBrk="0" hangingPunct="0">
              <a:buFontTx/>
              <a:buChar char="•"/>
            </a:pPr>
            <a:r>
              <a:rPr lang="en-US" sz="1400">
                <a:latin typeface="Arial Narrow" pitchFamily="-123" charset="0"/>
                <a:ea typeface="Arial" pitchFamily="-123" charset="0"/>
                <a:cs typeface="Arial" pitchFamily="-123" charset="0"/>
              </a:rPr>
              <a:t>Intense, durable procedures</a:t>
            </a:r>
          </a:p>
        </p:txBody>
      </p:sp>
      <p:sp>
        <p:nvSpPr>
          <p:cNvPr id="27651" name="Text Box 4"/>
          <p:cNvSpPr txBox="1">
            <a:spLocks noChangeArrowheads="1"/>
          </p:cNvSpPr>
          <p:nvPr/>
        </p:nvSpPr>
        <p:spPr bwMode="auto">
          <a:xfrm>
            <a:off x="609600" y="2974975"/>
            <a:ext cx="3476625" cy="1825625"/>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ea typeface="Arial" pitchFamily="-123" charset="0"/>
                <a:cs typeface="Arial" pitchFamily="-123" charset="0"/>
              </a:rPr>
              <a:t>Tier 2/Secondary Interventions</a:t>
            </a:r>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 5-15%</a:t>
            </a:r>
            <a:endParaRPr lang="en-US" sz="1600" b="1">
              <a:latin typeface="Arial Narrow" pitchFamily="-123" charset="0"/>
              <a:ea typeface="Arial" pitchFamily="-123" charset="0"/>
              <a:cs typeface="Arial" pitchFamily="-123" charset="0"/>
            </a:endParaRPr>
          </a:p>
          <a:p>
            <a:pPr eaLnBrk="0" hangingPunct="0">
              <a:buFontTx/>
              <a:buChar char="•"/>
            </a:pPr>
            <a:r>
              <a:rPr lang="en-US" sz="1400">
                <a:latin typeface="Arial Narrow" pitchFamily="-123" charset="0"/>
                <a:ea typeface="Arial" pitchFamily="-123" charset="0"/>
                <a:cs typeface="Arial" pitchFamily="-123" charset="0"/>
              </a:rPr>
              <a:t>Some students (at-risk)</a:t>
            </a:r>
          </a:p>
          <a:p>
            <a:pPr eaLnBrk="0" hangingPunct="0">
              <a:buFontTx/>
              <a:buChar char="•"/>
            </a:pPr>
            <a:r>
              <a:rPr lang="en-US" sz="1400">
                <a:latin typeface="Arial Narrow" pitchFamily="-123" charset="0"/>
                <a:ea typeface="Arial" pitchFamily="-123" charset="0"/>
                <a:cs typeface="Arial" pitchFamily="-123" charset="0"/>
              </a:rPr>
              <a:t>High efficiency</a:t>
            </a:r>
          </a:p>
          <a:p>
            <a:pPr eaLnBrk="0" hangingPunct="0">
              <a:buFontTx/>
              <a:buChar char="•"/>
            </a:pPr>
            <a:r>
              <a:rPr lang="en-US" sz="1400">
                <a:latin typeface="Arial Narrow" pitchFamily="-123" charset="0"/>
                <a:ea typeface="Arial" pitchFamily="-123" charset="0"/>
                <a:cs typeface="Arial" pitchFamily="-123" charset="0"/>
              </a:rPr>
              <a:t>Rapid response</a:t>
            </a:r>
          </a:p>
          <a:p>
            <a:pPr eaLnBrk="0" hangingPunct="0">
              <a:buFontTx/>
              <a:buChar char="•"/>
            </a:pPr>
            <a:r>
              <a:rPr lang="en-US" sz="1400">
                <a:latin typeface="Arial Narrow" pitchFamily="-123" charset="0"/>
                <a:ea typeface="Arial" pitchFamily="-123" charset="0"/>
                <a:cs typeface="Arial" pitchFamily="-123" charset="0"/>
              </a:rPr>
              <a:t>Small group interventions</a:t>
            </a:r>
          </a:p>
          <a:p>
            <a:pPr eaLnBrk="0" hangingPunct="0">
              <a:buFontTx/>
              <a:buChar char="•"/>
            </a:pPr>
            <a:r>
              <a:rPr lang="en-US" sz="1400">
                <a:latin typeface="Arial Narrow" pitchFamily="-123" charset="0"/>
                <a:ea typeface="Arial" pitchFamily="-123" charset="0"/>
                <a:cs typeface="Arial" pitchFamily="-123" charset="0"/>
              </a:rPr>
              <a:t> Some individualizing</a:t>
            </a:r>
          </a:p>
          <a:p>
            <a:pPr eaLnBrk="0" hangingPunct="0">
              <a:buFontTx/>
              <a:buChar char="•"/>
            </a:pPr>
            <a:endParaRPr lang="en-US" sz="1400">
              <a:latin typeface="Arial Narrow" pitchFamily="-123" charset="0"/>
              <a:ea typeface="Arial" pitchFamily="-123" charset="0"/>
              <a:cs typeface="Arial" pitchFamily="-123" charset="0"/>
            </a:endParaRPr>
          </a:p>
          <a:p>
            <a:pPr eaLnBrk="0" hangingPunct="0"/>
            <a:endParaRPr lang="en-US" sz="1400">
              <a:latin typeface="Arial Narrow" pitchFamily="-123" charset="0"/>
              <a:ea typeface="Arial" pitchFamily="-123" charset="0"/>
              <a:cs typeface="Arial" pitchFamily="-123" charset="0"/>
            </a:endParaRPr>
          </a:p>
        </p:txBody>
      </p:sp>
      <p:sp>
        <p:nvSpPr>
          <p:cNvPr id="27652" name="Text Box 5"/>
          <p:cNvSpPr txBox="1">
            <a:spLocks noChangeArrowheads="1"/>
          </p:cNvSpPr>
          <p:nvPr/>
        </p:nvSpPr>
        <p:spPr bwMode="auto">
          <a:xfrm>
            <a:off x="4529138" y="2971800"/>
            <a:ext cx="4354512" cy="1612900"/>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5-15%	 </a:t>
            </a:r>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Tier 2/Secondary Interventions</a:t>
            </a:r>
            <a:endParaRPr lang="en-US" sz="1600" b="1">
              <a:latin typeface="Arial Narrow" pitchFamily="-123" charset="0"/>
              <a:ea typeface="Arial" pitchFamily="-123" charset="0"/>
              <a:cs typeface="Arial" pitchFamily="-123" charset="0"/>
            </a:endParaRPr>
          </a:p>
          <a:p>
            <a:pPr lvl="4" eaLnBrk="0" hangingPunct="0">
              <a:buFontTx/>
              <a:buChar char="•"/>
            </a:pPr>
            <a:r>
              <a:rPr lang="en-US" sz="1400">
                <a:latin typeface="Arial Narrow" pitchFamily="-123" charset="0"/>
                <a:ea typeface="Arial" pitchFamily="-123" charset="0"/>
                <a:cs typeface="Arial" pitchFamily="-123" charset="0"/>
              </a:rPr>
              <a:t>Some students (at-risk)</a:t>
            </a:r>
          </a:p>
          <a:p>
            <a:pPr lvl="4" eaLnBrk="0" hangingPunct="0">
              <a:buFontTx/>
              <a:buChar char="•"/>
            </a:pPr>
            <a:r>
              <a:rPr lang="en-US" sz="1400">
                <a:latin typeface="Arial Narrow" pitchFamily="-123" charset="0"/>
                <a:ea typeface="Arial" pitchFamily="-123" charset="0"/>
                <a:cs typeface="Arial" pitchFamily="-123" charset="0"/>
              </a:rPr>
              <a:t>High efficiency</a:t>
            </a:r>
          </a:p>
          <a:p>
            <a:pPr lvl="4" eaLnBrk="0" hangingPunct="0">
              <a:buFontTx/>
              <a:buChar char="•"/>
            </a:pPr>
            <a:r>
              <a:rPr lang="en-US" sz="1400">
                <a:latin typeface="Arial Narrow" pitchFamily="-123" charset="0"/>
                <a:ea typeface="Arial" pitchFamily="-123" charset="0"/>
                <a:cs typeface="Arial" pitchFamily="-123" charset="0"/>
              </a:rPr>
              <a:t>Rapid response</a:t>
            </a:r>
          </a:p>
          <a:p>
            <a:pPr lvl="4" eaLnBrk="0" hangingPunct="0">
              <a:buFontTx/>
              <a:buChar char="•"/>
            </a:pPr>
            <a:r>
              <a:rPr lang="en-US" sz="1400">
                <a:latin typeface="Arial Narrow" pitchFamily="-123" charset="0"/>
                <a:ea typeface="Arial" pitchFamily="-123" charset="0"/>
                <a:cs typeface="Arial" pitchFamily="-123" charset="0"/>
              </a:rPr>
              <a:t>Small group interventions</a:t>
            </a:r>
          </a:p>
          <a:p>
            <a:pPr lvl="4" eaLnBrk="0" hangingPunct="0">
              <a:buFontTx/>
              <a:buChar char="•"/>
            </a:pPr>
            <a:r>
              <a:rPr lang="en-US" sz="1400">
                <a:latin typeface="Arial Narrow" pitchFamily="-123" charset="0"/>
                <a:ea typeface="Arial" pitchFamily="-123" charset="0"/>
                <a:cs typeface="Arial" pitchFamily="-123" charset="0"/>
              </a:rPr>
              <a:t>Some individualizing</a:t>
            </a:r>
          </a:p>
          <a:p>
            <a:pPr eaLnBrk="0" hangingPunct="0"/>
            <a:endParaRPr lang="en-US" sz="1400">
              <a:latin typeface="Arial Narrow" pitchFamily="-123" charset="0"/>
              <a:ea typeface="Arial" pitchFamily="-123" charset="0"/>
              <a:cs typeface="Arial" pitchFamily="-123" charset="0"/>
            </a:endParaRPr>
          </a:p>
        </p:txBody>
      </p:sp>
      <p:sp>
        <p:nvSpPr>
          <p:cNvPr id="27653" name="Text Box 6"/>
          <p:cNvSpPr txBox="1">
            <a:spLocks noChangeArrowheads="1"/>
          </p:cNvSpPr>
          <p:nvPr/>
        </p:nvSpPr>
        <p:spPr bwMode="auto">
          <a:xfrm>
            <a:off x="533400" y="4619625"/>
            <a:ext cx="3276600" cy="762000"/>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ea typeface="Arial" pitchFamily="-123" charset="0"/>
                <a:cs typeface="Arial" pitchFamily="-123" charset="0"/>
              </a:rPr>
              <a:t>Tier 1/Universal Interventions  80-90%</a:t>
            </a:r>
            <a:endParaRPr lang="en-US" sz="1600" b="1">
              <a:latin typeface="Arial Narrow" pitchFamily="-123" charset="0"/>
              <a:ea typeface="Arial" pitchFamily="-123" charset="0"/>
              <a:cs typeface="Arial" pitchFamily="-123" charset="0"/>
            </a:endParaRPr>
          </a:p>
          <a:p>
            <a:pPr eaLnBrk="0" hangingPunct="0">
              <a:buFontTx/>
              <a:buChar char="•"/>
            </a:pPr>
            <a:r>
              <a:rPr lang="en-US" sz="1400">
                <a:latin typeface="Arial Narrow" pitchFamily="-123" charset="0"/>
                <a:ea typeface="Arial" pitchFamily="-123" charset="0"/>
                <a:cs typeface="Arial" pitchFamily="-123" charset="0"/>
              </a:rPr>
              <a:t>All students</a:t>
            </a:r>
          </a:p>
          <a:p>
            <a:pPr eaLnBrk="0" hangingPunct="0">
              <a:buFontTx/>
              <a:buChar char="•"/>
            </a:pPr>
            <a:r>
              <a:rPr lang="en-US" sz="1400">
                <a:latin typeface="Arial Narrow" pitchFamily="-123" charset="0"/>
                <a:ea typeface="Arial" pitchFamily="-123" charset="0"/>
                <a:cs typeface="Arial" pitchFamily="-123" charset="0"/>
              </a:rPr>
              <a:t>Preventive, proactive</a:t>
            </a:r>
          </a:p>
        </p:txBody>
      </p:sp>
      <p:sp>
        <p:nvSpPr>
          <p:cNvPr id="27654" name="Text Box 7"/>
          <p:cNvSpPr txBox="1">
            <a:spLocks noChangeArrowheads="1"/>
          </p:cNvSpPr>
          <p:nvPr/>
        </p:nvSpPr>
        <p:spPr bwMode="auto">
          <a:xfrm>
            <a:off x="4529138" y="4619625"/>
            <a:ext cx="4354512" cy="762000"/>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80-90%	Tier 1/Universal Interventions</a:t>
            </a:r>
            <a:endParaRPr lang="en-US" sz="1600" b="1">
              <a:latin typeface="Arial Narrow" pitchFamily="-123" charset="0"/>
              <a:ea typeface="Arial" pitchFamily="-123" charset="0"/>
              <a:cs typeface="Arial" pitchFamily="-123" charset="0"/>
            </a:endParaRPr>
          </a:p>
          <a:p>
            <a:pPr lvl="4" eaLnBrk="0" hangingPunct="0">
              <a:buFontTx/>
              <a:buChar char="•"/>
            </a:pPr>
            <a:r>
              <a:rPr lang="en-US" sz="1400">
                <a:latin typeface="Arial Narrow" pitchFamily="-123" charset="0"/>
                <a:ea typeface="Arial" pitchFamily="-123" charset="0"/>
                <a:cs typeface="Arial" pitchFamily="-123" charset="0"/>
              </a:rPr>
              <a:t>All settings, all students</a:t>
            </a:r>
          </a:p>
          <a:p>
            <a:pPr lvl="4" eaLnBrk="0" hangingPunct="0">
              <a:buFontTx/>
              <a:buChar char="•"/>
            </a:pPr>
            <a:r>
              <a:rPr lang="en-US" sz="1400">
                <a:latin typeface="Arial Narrow" pitchFamily="-123" charset="0"/>
                <a:ea typeface="Arial" pitchFamily="-123" charset="0"/>
                <a:cs typeface="Arial" pitchFamily="-123" charset="0"/>
              </a:rPr>
              <a:t>Preventive, proactive</a:t>
            </a:r>
          </a:p>
        </p:txBody>
      </p:sp>
      <p:sp>
        <p:nvSpPr>
          <p:cNvPr id="23560" name="Rectangle 8"/>
          <p:cNvSpPr>
            <a:spLocks noGrp="1" noChangeArrowheads="1"/>
          </p:cNvSpPr>
          <p:nvPr>
            <p:ph type="title"/>
          </p:nvPr>
        </p:nvSpPr>
        <p:spPr>
          <a:xfrm>
            <a:off x="1219200" y="152400"/>
            <a:ext cx="7467600" cy="914400"/>
          </a:xfrm>
        </p:spPr>
        <p:txBody>
          <a:bodyPr rtlCol="0">
            <a:normAutofit fontScale="90000"/>
          </a:bodyPr>
          <a:lstStyle/>
          <a:p>
            <a:pPr fontAlgn="auto">
              <a:spcAft>
                <a:spcPts val="0"/>
              </a:spcAft>
              <a:defRPr/>
            </a:pPr>
            <a:r>
              <a:rPr lang="en-US" sz="3200" smtClean="0">
                <a:ea typeface="+mj-ea"/>
                <a:cs typeface="+mj-cs"/>
              </a:rPr>
              <a:t>School-Wide Systems for Student Success: A Response to Intervention (RtI) Model</a:t>
            </a:r>
          </a:p>
        </p:txBody>
      </p:sp>
      <p:sp>
        <p:nvSpPr>
          <p:cNvPr id="27656" name="Text Box 9"/>
          <p:cNvSpPr txBox="1">
            <a:spLocks noChangeArrowheads="1"/>
          </p:cNvSpPr>
          <p:nvPr/>
        </p:nvSpPr>
        <p:spPr bwMode="auto">
          <a:xfrm>
            <a:off x="762000" y="1354138"/>
            <a:ext cx="2546350" cy="396875"/>
          </a:xfrm>
          <a:prstGeom prst="rect">
            <a:avLst/>
          </a:prstGeom>
          <a:noFill/>
          <a:ln w="9525">
            <a:noFill/>
            <a:miter lim="800000"/>
            <a:headEnd/>
            <a:tailEnd/>
          </a:ln>
        </p:spPr>
        <p:txBody>
          <a:bodyPr wrap="none">
            <a:prstTxWarp prst="textNoShape">
              <a:avLst/>
            </a:prstTxWarp>
            <a:spAutoFit/>
          </a:bodyPr>
          <a:lstStyle/>
          <a:p>
            <a:r>
              <a:rPr lang="en-US" sz="2000" b="1">
                <a:latin typeface="Century Gothic" pitchFamily="-123" charset="0"/>
                <a:ea typeface="Arial" pitchFamily="-123" charset="0"/>
                <a:cs typeface="Arial" pitchFamily="-123" charset="0"/>
              </a:rPr>
              <a:t>Academic Systems</a:t>
            </a:r>
          </a:p>
        </p:txBody>
      </p:sp>
      <p:sp>
        <p:nvSpPr>
          <p:cNvPr id="27657" name="Text Box 10"/>
          <p:cNvSpPr txBox="1">
            <a:spLocks noChangeArrowheads="1"/>
          </p:cNvSpPr>
          <p:nvPr/>
        </p:nvSpPr>
        <p:spPr bwMode="auto">
          <a:xfrm>
            <a:off x="6096000" y="1371600"/>
            <a:ext cx="2541588" cy="396875"/>
          </a:xfrm>
          <a:prstGeom prst="rect">
            <a:avLst/>
          </a:prstGeom>
          <a:noFill/>
          <a:ln w="9525">
            <a:noFill/>
            <a:miter lim="800000"/>
            <a:headEnd/>
            <a:tailEnd/>
          </a:ln>
        </p:spPr>
        <p:txBody>
          <a:bodyPr wrap="none">
            <a:prstTxWarp prst="textNoShape">
              <a:avLst/>
            </a:prstTxWarp>
            <a:spAutoFit/>
          </a:bodyPr>
          <a:lstStyle/>
          <a:p>
            <a:r>
              <a:rPr lang="en-US" sz="2000" b="1">
                <a:latin typeface="Century Gothic" pitchFamily="-123" charset="0"/>
                <a:ea typeface="Arial" pitchFamily="-123" charset="0"/>
                <a:cs typeface="Arial" pitchFamily="-123" charset="0"/>
              </a:rPr>
              <a:t>Behavioral Systems</a:t>
            </a:r>
          </a:p>
        </p:txBody>
      </p:sp>
      <p:grpSp>
        <p:nvGrpSpPr>
          <p:cNvPr id="27658" name="Group 11"/>
          <p:cNvGrpSpPr>
            <a:grpSpLocks/>
          </p:cNvGrpSpPr>
          <p:nvPr/>
        </p:nvGrpSpPr>
        <p:grpSpPr bwMode="auto">
          <a:xfrm>
            <a:off x="3157538" y="1952625"/>
            <a:ext cx="2667000" cy="4448175"/>
            <a:chOff x="1989" y="1230"/>
            <a:chExt cx="1680" cy="2802"/>
          </a:xfrm>
        </p:grpSpPr>
        <p:grpSp>
          <p:nvGrpSpPr>
            <p:cNvPr id="27660" name="Group 12"/>
            <p:cNvGrpSpPr>
              <a:grpSpLocks/>
            </p:cNvGrpSpPr>
            <p:nvPr/>
          </p:nvGrpSpPr>
          <p:grpSpPr bwMode="auto">
            <a:xfrm>
              <a:off x="1989" y="1230"/>
              <a:ext cx="1680" cy="2802"/>
              <a:chOff x="1989" y="1230"/>
              <a:chExt cx="1680" cy="2802"/>
            </a:xfrm>
          </p:grpSpPr>
          <p:sp>
            <p:nvSpPr>
              <p:cNvPr id="27662" name="AutoShape 13"/>
              <p:cNvSpPr>
                <a:spLocks noChangeArrowheads="1"/>
              </p:cNvSpPr>
              <p:nvPr/>
            </p:nvSpPr>
            <p:spPr bwMode="auto">
              <a:xfrm>
                <a:off x="2751" y="1230"/>
                <a:ext cx="156" cy="259"/>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3"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4"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5"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6"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prstTxWarp prst="textNoShape">
                  <a:avLst/>
                </a:prstTxWarp>
              </a:bodyPr>
              <a:lstStyle/>
              <a:p>
                <a:endParaRPr lang="en-US">
                  <a:latin typeface="Calibri" pitchFamily="-123" charset="0"/>
                </a:endParaRPr>
              </a:p>
            </p:txBody>
          </p:sp>
        </p:grpSp>
        <p:sp>
          <p:nvSpPr>
            <p:cNvPr id="27661"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grpSp>
      <p:sp>
        <p:nvSpPr>
          <p:cNvPr id="27659" name="Text Box 19"/>
          <p:cNvSpPr txBox="1">
            <a:spLocks noChangeArrowheads="1"/>
          </p:cNvSpPr>
          <p:nvPr/>
        </p:nvSpPr>
        <p:spPr bwMode="auto">
          <a:xfrm>
            <a:off x="5867400" y="5638800"/>
            <a:ext cx="1828800" cy="947738"/>
          </a:xfrm>
          <a:prstGeom prst="rect">
            <a:avLst/>
          </a:prstGeom>
          <a:noFill/>
          <a:ln w="9525">
            <a:noFill/>
            <a:miter lim="800000"/>
            <a:headEnd/>
            <a:tailEnd/>
          </a:ln>
        </p:spPr>
        <p:txBody>
          <a:bodyPr>
            <a:prstTxWarp prst="textNoShape">
              <a:avLst/>
            </a:prstTxWarp>
            <a:spAutoFit/>
          </a:bodyPr>
          <a:lstStyle/>
          <a:p>
            <a:pPr>
              <a:spcBef>
                <a:spcPct val="50000"/>
              </a:spcBef>
            </a:pPr>
            <a:r>
              <a:rPr lang="en-US" sz="800" i="1">
                <a:latin typeface="Century Gothic" pitchFamily="-123" charset="0"/>
                <a:ea typeface="Arial" pitchFamily="-123" charset="0"/>
                <a:cs typeface="Arial" pitchFamily="-123" charset="0"/>
              </a:rPr>
              <a:t>Illinois PBIS Network, Revised May 15, 2008. Adapted from “What is school-wide PBS?” OSEP Technical Assistance Center on Positive Behavioral Interventions and Supports.  Accessed at http://pbis.org/schoolwide.htm</a:t>
            </a:r>
          </a:p>
        </p:txBody>
      </p:sp>
    </p:spTree>
    <p:extLst>
      <p:ext uri="{BB962C8B-B14F-4D97-AF65-F5344CB8AC3E}">
        <p14:creationId xmlns:p14="http://schemas.microsoft.com/office/powerpoint/2010/main" val="163980572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3400" y="609600"/>
            <a:ext cx="1981200"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52227" name="Rectangle 3"/>
          <p:cNvSpPr>
            <a:spLocks noChangeArrowheads="1"/>
          </p:cNvSpPr>
          <p:nvPr/>
        </p:nvSpPr>
        <p:spPr bwMode="auto">
          <a:xfrm>
            <a:off x="2667000" y="609600"/>
            <a:ext cx="1981200"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52228" name="Rectangle 4"/>
          <p:cNvSpPr>
            <a:spLocks noChangeArrowheads="1"/>
          </p:cNvSpPr>
          <p:nvPr/>
        </p:nvSpPr>
        <p:spPr bwMode="auto">
          <a:xfrm>
            <a:off x="4800600" y="609600"/>
            <a:ext cx="2057400"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52229" name="Rectangle 5"/>
          <p:cNvSpPr>
            <a:spLocks noChangeArrowheads="1"/>
          </p:cNvSpPr>
          <p:nvPr/>
        </p:nvSpPr>
        <p:spPr bwMode="auto">
          <a:xfrm>
            <a:off x="7010400" y="609600"/>
            <a:ext cx="1828800"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cs typeface="Arial" pitchFamily="34" charset="0"/>
            </a:endParaRPr>
          </a:p>
        </p:txBody>
      </p:sp>
      <p:sp>
        <p:nvSpPr>
          <p:cNvPr id="39942" name="Text Box 6"/>
          <p:cNvSpPr txBox="1">
            <a:spLocks noChangeArrowheads="1"/>
          </p:cNvSpPr>
          <p:nvPr/>
        </p:nvSpPr>
        <p:spPr bwMode="auto">
          <a:xfrm>
            <a:off x="774700" y="609600"/>
            <a:ext cx="156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defRPr/>
            </a:pPr>
            <a:r>
              <a:rPr lang="en-US" b="1" dirty="0" smtClean="0">
                <a:solidFill>
                  <a:schemeClr val="accent6"/>
                </a:solidFill>
                <a:latin typeface="+mj-lt"/>
                <a:cs typeface="Arial" pitchFamily="34" charset="0"/>
              </a:rPr>
              <a:t>Setting Event</a:t>
            </a:r>
          </a:p>
          <a:p>
            <a:pPr algn="ctr" eaLnBrk="1" hangingPunct="1">
              <a:defRPr/>
            </a:pPr>
            <a:r>
              <a:rPr lang="en-US" b="1" dirty="0" smtClean="0">
                <a:solidFill>
                  <a:schemeClr val="accent6"/>
                </a:solidFill>
                <a:latin typeface="+mj-lt"/>
                <a:cs typeface="Arial" pitchFamily="34" charset="0"/>
              </a:rPr>
              <a:t>Manipulations</a:t>
            </a:r>
          </a:p>
        </p:txBody>
      </p:sp>
      <p:sp>
        <p:nvSpPr>
          <p:cNvPr id="39943" name="Text Box 7"/>
          <p:cNvSpPr txBox="1">
            <a:spLocks noChangeArrowheads="1"/>
          </p:cNvSpPr>
          <p:nvPr/>
        </p:nvSpPr>
        <p:spPr bwMode="auto">
          <a:xfrm>
            <a:off x="2940050" y="609600"/>
            <a:ext cx="156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defRPr/>
            </a:pPr>
            <a:r>
              <a:rPr lang="en-US" b="1" dirty="0" smtClean="0">
                <a:solidFill>
                  <a:schemeClr val="accent6"/>
                </a:solidFill>
                <a:latin typeface="+mj-lt"/>
                <a:cs typeface="Arial" pitchFamily="34" charset="0"/>
              </a:rPr>
              <a:t>Antecedent</a:t>
            </a:r>
          </a:p>
          <a:p>
            <a:pPr algn="ctr" eaLnBrk="1" hangingPunct="1">
              <a:defRPr/>
            </a:pPr>
            <a:r>
              <a:rPr lang="en-US" b="1" dirty="0" smtClean="0">
                <a:solidFill>
                  <a:schemeClr val="accent6"/>
                </a:solidFill>
                <a:latin typeface="+mj-lt"/>
                <a:cs typeface="Arial" pitchFamily="34" charset="0"/>
              </a:rPr>
              <a:t>Manipulations</a:t>
            </a:r>
          </a:p>
        </p:txBody>
      </p:sp>
      <p:sp>
        <p:nvSpPr>
          <p:cNvPr id="39944" name="Text Box 8"/>
          <p:cNvSpPr txBox="1">
            <a:spLocks noChangeArrowheads="1"/>
          </p:cNvSpPr>
          <p:nvPr/>
        </p:nvSpPr>
        <p:spPr bwMode="auto">
          <a:xfrm>
            <a:off x="7215188" y="609600"/>
            <a:ext cx="156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defRPr/>
            </a:pPr>
            <a:r>
              <a:rPr lang="en-US" b="1" dirty="0" smtClean="0">
                <a:solidFill>
                  <a:schemeClr val="accent6"/>
                </a:solidFill>
                <a:latin typeface="+mj-lt"/>
                <a:cs typeface="Arial" pitchFamily="34" charset="0"/>
              </a:rPr>
              <a:t>Consequence</a:t>
            </a:r>
          </a:p>
          <a:p>
            <a:pPr algn="ctr" eaLnBrk="1" hangingPunct="1">
              <a:defRPr/>
            </a:pPr>
            <a:r>
              <a:rPr lang="en-US" b="1" dirty="0" smtClean="0">
                <a:solidFill>
                  <a:schemeClr val="accent6"/>
                </a:solidFill>
                <a:latin typeface="+mj-lt"/>
                <a:cs typeface="Arial" pitchFamily="34" charset="0"/>
              </a:rPr>
              <a:t>Manipulations</a:t>
            </a:r>
          </a:p>
        </p:txBody>
      </p:sp>
      <p:sp>
        <p:nvSpPr>
          <p:cNvPr id="39945" name="Text Box 9"/>
          <p:cNvSpPr txBox="1">
            <a:spLocks noChangeArrowheads="1"/>
          </p:cNvSpPr>
          <p:nvPr/>
        </p:nvSpPr>
        <p:spPr bwMode="auto">
          <a:xfrm>
            <a:off x="4994275" y="609600"/>
            <a:ext cx="156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charset="-128"/>
              </a:defRPr>
            </a:lvl1pPr>
            <a:lvl2pPr marL="742950" indent="-285750" eaLnBrk="0" hangingPunct="0">
              <a:defRPr>
                <a:solidFill>
                  <a:schemeClr val="tx1"/>
                </a:solidFill>
                <a:latin typeface="Arial" pitchFamily="34" charset="0"/>
                <a:ea typeface="ＭＳ Ｐゴシック" charset="-128"/>
              </a:defRPr>
            </a:lvl2pPr>
            <a:lvl3pPr marL="1143000" indent="-228600" eaLnBrk="0" hangingPunct="0">
              <a:defRPr>
                <a:solidFill>
                  <a:schemeClr val="tx1"/>
                </a:solidFill>
                <a:latin typeface="Arial" pitchFamily="34" charset="0"/>
                <a:ea typeface="ＭＳ Ｐゴシック" charset="-128"/>
              </a:defRPr>
            </a:lvl3pPr>
            <a:lvl4pPr marL="1600200" indent="-228600" eaLnBrk="0" hangingPunct="0">
              <a:defRPr>
                <a:solidFill>
                  <a:schemeClr val="tx1"/>
                </a:solidFill>
                <a:latin typeface="Arial" pitchFamily="34" charset="0"/>
                <a:ea typeface="ＭＳ Ｐゴシック" charset="-128"/>
              </a:defRPr>
            </a:lvl4pPr>
            <a:lvl5pPr marL="2057400" indent="-228600" eaLnBrk="0" hangingPunct="0">
              <a:defRPr>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charset="-128"/>
              </a:defRPr>
            </a:lvl9pPr>
          </a:lstStyle>
          <a:p>
            <a:pPr algn="ctr" eaLnBrk="1" hangingPunct="1">
              <a:defRPr/>
            </a:pPr>
            <a:r>
              <a:rPr lang="en-US" b="1" dirty="0" smtClean="0">
                <a:solidFill>
                  <a:schemeClr val="accent6"/>
                </a:solidFill>
                <a:latin typeface="+mj-lt"/>
                <a:cs typeface="Arial" pitchFamily="34" charset="0"/>
              </a:rPr>
              <a:t>Behavior</a:t>
            </a:r>
          </a:p>
          <a:p>
            <a:pPr algn="ctr" eaLnBrk="1" hangingPunct="1">
              <a:defRPr/>
            </a:pPr>
            <a:r>
              <a:rPr lang="en-US" b="1" dirty="0" smtClean="0">
                <a:solidFill>
                  <a:schemeClr val="accent6"/>
                </a:solidFill>
                <a:latin typeface="+mj-lt"/>
                <a:cs typeface="Arial" pitchFamily="34" charset="0"/>
              </a:rPr>
              <a:t>Manipulations</a:t>
            </a:r>
          </a:p>
        </p:txBody>
      </p:sp>
      <p:sp>
        <p:nvSpPr>
          <p:cNvPr id="52234" name="Text Box 13"/>
          <p:cNvSpPr txBox="1">
            <a:spLocks noChangeArrowheads="1"/>
          </p:cNvSpPr>
          <p:nvPr/>
        </p:nvSpPr>
        <p:spPr bwMode="auto">
          <a:xfrm>
            <a:off x="7010400" y="12954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i="1">
              <a:latin typeface="Times New Roman" pitchFamily="18" charset="0"/>
              <a:cs typeface="Arial" pitchFamily="34" charset="0"/>
            </a:endParaRPr>
          </a:p>
        </p:txBody>
      </p:sp>
    </p:spTree>
    <p:extLst>
      <p:ext uri="{BB962C8B-B14F-4D97-AF65-F5344CB8AC3E}">
        <p14:creationId xmlns:p14="http://schemas.microsoft.com/office/powerpoint/2010/main" val="22266175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3400" y="609600"/>
            <a:ext cx="19812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47" name="Rectangle 3"/>
          <p:cNvSpPr>
            <a:spLocks noChangeArrowheads="1"/>
          </p:cNvSpPr>
          <p:nvPr/>
        </p:nvSpPr>
        <p:spPr bwMode="auto">
          <a:xfrm>
            <a:off x="2667000" y="609600"/>
            <a:ext cx="19812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48" name="Rectangle 4"/>
          <p:cNvSpPr>
            <a:spLocks noChangeArrowheads="1"/>
          </p:cNvSpPr>
          <p:nvPr/>
        </p:nvSpPr>
        <p:spPr bwMode="auto">
          <a:xfrm>
            <a:off x="4800600" y="609600"/>
            <a:ext cx="20574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49" name="Rectangle 5"/>
          <p:cNvSpPr>
            <a:spLocks noChangeArrowheads="1"/>
          </p:cNvSpPr>
          <p:nvPr/>
        </p:nvSpPr>
        <p:spPr bwMode="auto">
          <a:xfrm>
            <a:off x="7010400" y="609600"/>
            <a:ext cx="1828800"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0" name="Text Box 6"/>
          <p:cNvSpPr txBox="1">
            <a:spLocks noChangeArrowheads="1"/>
          </p:cNvSpPr>
          <p:nvPr/>
        </p:nvSpPr>
        <p:spPr bwMode="auto">
          <a:xfrm>
            <a:off x="698500" y="609600"/>
            <a:ext cx="172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chemeClr val="accent1"/>
                </a:solidFill>
                <a:latin typeface="Cambria" pitchFamily="18" charset="0"/>
              </a:rPr>
              <a:t>Setting Event</a:t>
            </a:r>
          </a:p>
          <a:p>
            <a:pPr algn="ctr" eaLnBrk="1" hangingPunct="1"/>
            <a:r>
              <a:rPr lang="en-US" b="1">
                <a:solidFill>
                  <a:schemeClr val="accent1"/>
                </a:solidFill>
                <a:latin typeface="Cambria" pitchFamily="18" charset="0"/>
              </a:rPr>
              <a:t>Manipulations</a:t>
            </a:r>
          </a:p>
        </p:txBody>
      </p:sp>
      <p:sp>
        <p:nvSpPr>
          <p:cNvPr id="31751" name="Text Box 7"/>
          <p:cNvSpPr txBox="1">
            <a:spLocks noChangeArrowheads="1"/>
          </p:cNvSpPr>
          <p:nvPr/>
        </p:nvSpPr>
        <p:spPr bwMode="auto">
          <a:xfrm>
            <a:off x="2863850" y="609600"/>
            <a:ext cx="172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chemeClr val="accent1"/>
                </a:solidFill>
                <a:latin typeface="Cambria" pitchFamily="18" charset="0"/>
              </a:rPr>
              <a:t>Antecedent</a:t>
            </a:r>
          </a:p>
          <a:p>
            <a:pPr algn="ctr" eaLnBrk="1" hangingPunct="1"/>
            <a:r>
              <a:rPr lang="en-US" b="1">
                <a:solidFill>
                  <a:schemeClr val="accent1"/>
                </a:solidFill>
                <a:latin typeface="Cambria" pitchFamily="18" charset="0"/>
              </a:rPr>
              <a:t>Manipulations</a:t>
            </a:r>
          </a:p>
        </p:txBody>
      </p:sp>
      <p:sp>
        <p:nvSpPr>
          <p:cNvPr id="31752" name="Text Box 8"/>
          <p:cNvSpPr txBox="1">
            <a:spLocks noChangeArrowheads="1"/>
          </p:cNvSpPr>
          <p:nvPr/>
        </p:nvSpPr>
        <p:spPr bwMode="auto">
          <a:xfrm>
            <a:off x="7138988" y="609600"/>
            <a:ext cx="172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chemeClr val="accent1"/>
                </a:solidFill>
                <a:latin typeface="Cambria" pitchFamily="18" charset="0"/>
              </a:rPr>
              <a:t>Consequence</a:t>
            </a:r>
          </a:p>
          <a:p>
            <a:pPr algn="ctr" eaLnBrk="1" hangingPunct="1"/>
            <a:r>
              <a:rPr lang="en-US" b="1">
                <a:solidFill>
                  <a:schemeClr val="accent1"/>
                </a:solidFill>
                <a:latin typeface="Cambria" pitchFamily="18" charset="0"/>
              </a:rPr>
              <a:t>Manipulations</a:t>
            </a:r>
          </a:p>
        </p:txBody>
      </p:sp>
      <p:sp>
        <p:nvSpPr>
          <p:cNvPr id="31753" name="Text Box 9"/>
          <p:cNvSpPr txBox="1">
            <a:spLocks noChangeArrowheads="1"/>
          </p:cNvSpPr>
          <p:nvPr/>
        </p:nvSpPr>
        <p:spPr bwMode="auto">
          <a:xfrm>
            <a:off x="4918075" y="609600"/>
            <a:ext cx="172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chemeClr val="accent1"/>
                </a:solidFill>
                <a:latin typeface="Cambria" pitchFamily="18" charset="0"/>
              </a:rPr>
              <a:t>Behavior</a:t>
            </a:r>
          </a:p>
          <a:p>
            <a:pPr algn="ctr" eaLnBrk="1" hangingPunct="1"/>
            <a:r>
              <a:rPr lang="en-US" b="1">
                <a:solidFill>
                  <a:schemeClr val="accent1"/>
                </a:solidFill>
                <a:latin typeface="Cambria" pitchFamily="18" charset="0"/>
              </a:rPr>
              <a:t>Manipulations</a:t>
            </a:r>
          </a:p>
        </p:txBody>
      </p:sp>
      <p:sp>
        <p:nvSpPr>
          <p:cNvPr id="29706" name="Text Box 10"/>
          <p:cNvSpPr txBox="1">
            <a:spLocks noChangeArrowheads="1"/>
          </p:cNvSpPr>
          <p:nvPr/>
        </p:nvSpPr>
        <p:spPr bwMode="auto">
          <a:xfrm>
            <a:off x="4953000" y="1600200"/>
            <a:ext cx="1905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i="1" dirty="0" smtClean="0">
                <a:latin typeface="+mj-lt"/>
              </a:rPr>
              <a:t>Teach expectations</a:t>
            </a:r>
          </a:p>
          <a:p>
            <a:pPr>
              <a:defRPr/>
            </a:pPr>
            <a:endParaRPr lang="en-US" i="1" dirty="0" smtClean="0">
              <a:latin typeface="+mj-lt"/>
            </a:endParaRPr>
          </a:p>
          <a:p>
            <a:pPr>
              <a:defRPr/>
            </a:pPr>
            <a:r>
              <a:rPr lang="en-US" i="1" dirty="0" smtClean="0">
                <a:latin typeface="+mj-lt"/>
              </a:rPr>
              <a:t>Teach about reward system</a:t>
            </a:r>
          </a:p>
          <a:p>
            <a:pPr>
              <a:defRPr/>
            </a:pPr>
            <a:endParaRPr lang="en-US" i="1" dirty="0" smtClean="0">
              <a:latin typeface="+mj-lt"/>
            </a:endParaRPr>
          </a:p>
          <a:p>
            <a:pPr>
              <a:defRPr/>
            </a:pPr>
            <a:r>
              <a:rPr lang="en-US" i="1" dirty="0" smtClean="0">
                <a:latin typeface="+mj-lt"/>
              </a:rPr>
              <a:t>Teach to ask for help through role playing</a:t>
            </a:r>
          </a:p>
        </p:txBody>
      </p:sp>
      <p:sp>
        <p:nvSpPr>
          <p:cNvPr id="29707" name="Text Box 11"/>
          <p:cNvSpPr txBox="1">
            <a:spLocks noChangeArrowheads="1"/>
          </p:cNvSpPr>
          <p:nvPr/>
        </p:nvSpPr>
        <p:spPr bwMode="auto">
          <a:xfrm>
            <a:off x="609600" y="1600200"/>
            <a:ext cx="1752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i="1" dirty="0" smtClean="0">
                <a:latin typeface="+mj-lt"/>
              </a:rPr>
              <a:t>Assess if math</a:t>
            </a:r>
          </a:p>
          <a:p>
            <a:pPr>
              <a:defRPr/>
            </a:pPr>
            <a:r>
              <a:rPr lang="en-US" i="1" dirty="0" smtClean="0">
                <a:latin typeface="+mj-lt"/>
              </a:rPr>
              <a:t>curriculum is at appropriate </a:t>
            </a:r>
          </a:p>
          <a:p>
            <a:pPr>
              <a:defRPr/>
            </a:pPr>
            <a:r>
              <a:rPr lang="en-US" i="1" dirty="0" smtClean="0">
                <a:latin typeface="+mj-lt"/>
              </a:rPr>
              <a:t>level</a:t>
            </a:r>
          </a:p>
          <a:p>
            <a:pPr>
              <a:defRPr/>
            </a:pPr>
            <a:endParaRPr lang="en-US" i="1" dirty="0" smtClean="0">
              <a:latin typeface="+mj-lt"/>
            </a:endParaRPr>
          </a:p>
          <a:p>
            <a:pPr>
              <a:defRPr/>
            </a:pPr>
            <a:r>
              <a:rPr lang="en-US" i="1" dirty="0" smtClean="0">
                <a:latin typeface="+mj-lt"/>
              </a:rPr>
              <a:t>Additional instruction in math</a:t>
            </a:r>
          </a:p>
          <a:p>
            <a:pPr>
              <a:defRPr/>
            </a:pPr>
            <a:endParaRPr lang="en-US" i="1" dirty="0" smtClean="0">
              <a:latin typeface="+mj-lt"/>
            </a:endParaRPr>
          </a:p>
          <a:p>
            <a:pPr>
              <a:defRPr/>
            </a:pPr>
            <a:r>
              <a:rPr lang="en-US" i="1" dirty="0" smtClean="0">
                <a:latin typeface="+mj-lt"/>
              </a:rPr>
              <a:t>1:1 instruction in math</a:t>
            </a:r>
          </a:p>
          <a:p>
            <a:pPr>
              <a:defRPr/>
            </a:pPr>
            <a:endParaRPr lang="en-US" i="1" dirty="0" smtClean="0"/>
          </a:p>
        </p:txBody>
      </p:sp>
      <p:sp>
        <p:nvSpPr>
          <p:cNvPr id="29708" name="Text Box 12"/>
          <p:cNvSpPr txBox="1">
            <a:spLocks noChangeArrowheads="1"/>
          </p:cNvSpPr>
          <p:nvPr/>
        </p:nvSpPr>
        <p:spPr bwMode="auto">
          <a:xfrm>
            <a:off x="2819400" y="1600200"/>
            <a:ext cx="1752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i="1" dirty="0" smtClean="0">
                <a:latin typeface="+mj-lt"/>
              </a:rPr>
              <a:t>Define expectations</a:t>
            </a:r>
          </a:p>
          <a:p>
            <a:pPr>
              <a:defRPr/>
            </a:pPr>
            <a:endParaRPr lang="en-US" i="1" dirty="0" smtClean="0">
              <a:latin typeface="+mj-lt"/>
            </a:endParaRPr>
          </a:p>
          <a:p>
            <a:pPr>
              <a:defRPr/>
            </a:pPr>
            <a:r>
              <a:rPr lang="en-US" i="1" dirty="0" smtClean="0">
                <a:latin typeface="+mj-lt"/>
              </a:rPr>
              <a:t>Divide one long recess into two short recesses that occur earlier</a:t>
            </a:r>
          </a:p>
          <a:p>
            <a:pPr>
              <a:defRPr/>
            </a:pPr>
            <a:endParaRPr lang="en-US" i="1" dirty="0" smtClean="0">
              <a:latin typeface="+mj-lt"/>
            </a:endParaRPr>
          </a:p>
          <a:p>
            <a:pPr>
              <a:defRPr/>
            </a:pPr>
            <a:r>
              <a:rPr lang="en-US" i="1" dirty="0" err="1" smtClean="0">
                <a:latin typeface="+mj-lt"/>
              </a:rPr>
              <a:t>Precorrect</a:t>
            </a:r>
            <a:endParaRPr lang="en-US" i="1" dirty="0" smtClean="0">
              <a:latin typeface="+mj-lt"/>
            </a:endParaRPr>
          </a:p>
          <a:p>
            <a:pPr>
              <a:defRPr/>
            </a:pPr>
            <a:endParaRPr lang="en-US" i="1" dirty="0" smtClean="0"/>
          </a:p>
        </p:txBody>
      </p:sp>
      <p:sp>
        <p:nvSpPr>
          <p:cNvPr id="29709" name="Text Box 13"/>
          <p:cNvSpPr txBox="1">
            <a:spLocks noChangeArrowheads="1"/>
          </p:cNvSpPr>
          <p:nvPr/>
        </p:nvSpPr>
        <p:spPr bwMode="auto">
          <a:xfrm>
            <a:off x="7010400" y="1600200"/>
            <a:ext cx="1752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i="1" dirty="0" smtClean="0">
                <a:latin typeface="+mj-lt"/>
              </a:rPr>
              <a:t>Reward expectations</a:t>
            </a:r>
          </a:p>
          <a:p>
            <a:pPr>
              <a:defRPr/>
            </a:pPr>
            <a:endParaRPr lang="en-US" i="1" dirty="0" smtClean="0">
              <a:latin typeface="+mj-lt"/>
            </a:endParaRPr>
          </a:p>
          <a:p>
            <a:pPr>
              <a:defRPr/>
            </a:pPr>
            <a:r>
              <a:rPr lang="en-US" i="1" dirty="0" smtClean="0">
                <a:latin typeface="+mj-lt"/>
              </a:rPr>
              <a:t>Ignore inappropriate behavior</a:t>
            </a:r>
          </a:p>
          <a:p>
            <a:pPr>
              <a:defRPr/>
            </a:pPr>
            <a:endParaRPr lang="en-US" i="1" dirty="0" smtClean="0">
              <a:latin typeface="+mj-lt"/>
            </a:endParaRPr>
          </a:p>
          <a:p>
            <a:pPr>
              <a:defRPr/>
            </a:pPr>
            <a:r>
              <a:rPr lang="en-US" i="1" dirty="0" smtClean="0">
                <a:latin typeface="+mj-lt"/>
              </a:rPr>
              <a:t>Earn “attention tickets”</a:t>
            </a:r>
          </a:p>
          <a:p>
            <a:pPr>
              <a:defRPr/>
            </a:pPr>
            <a:endParaRPr lang="en-US" i="1" dirty="0" smtClean="0">
              <a:latin typeface="+mj-lt"/>
            </a:endParaRPr>
          </a:p>
          <a:p>
            <a:pPr>
              <a:defRPr/>
            </a:pPr>
            <a:r>
              <a:rPr lang="en-US" i="1" dirty="0" smtClean="0">
                <a:latin typeface="+mj-lt"/>
              </a:rPr>
              <a:t>Earn other tangibles-e.g., art supplies or time to work on art projects</a:t>
            </a:r>
          </a:p>
        </p:txBody>
      </p:sp>
    </p:spTree>
    <p:extLst>
      <p:ext uri="{BB962C8B-B14F-4D97-AF65-F5344CB8AC3E}">
        <p14:creationId xmlns:p14="http://schemas.microsoft.com/office/powerpoint/2010/main" val="55236311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1066800" y="152400"/>
            <a:ext cx="7772400" cy="1143000"/>
          </a:xfrm>
        </p:spPr>
        <p:txBody>
          <a:bodyPr/>
          <a:lstStyle/>
          <a:p>
            <a:pPr eaLnBrk="1" hangingPunct="1"/>
            <a:r>
              <a:rPr lang="en-US" smtClean="0">
                <a:solidFill>
                  <a:schemeClr val="accent1"/>
                </a:solidFill>
              </a:rPr>
              <a:t>Behavior Teaching Strategies</a:t>
            </a:r>
          </a:p>
        </p:txBody>
      </p:sp>
      <p:sp>
        <p:nvSpPr>
          <p:cNvPr id="17411" name="Text Placeholder 4"/>
          <p:cNvSpPr>
            <a:spLocks noGrp="1"/>
          </p:cNvSpPr>
          <p:nvPr>
            <p:ph type="body" idx="1"/>
          </p:nvPr>
        </p:nvSpPr>
        <p:spPr>
          <a:xfrm>
            <a:off x="684213" y="1143000"/>
            <a:ext cx="4040187" cy="639763"/>
          </a:xfrm>
        </p:spPr>
        <p:txBody>
          <a:bodyPr rtlCol="0">
            <a:normAutofit/>
          </a:bodyPr>
          <a:lstStyle/>
          <a:p>
            <a:pPr eaLnBrk="1" fontAlgn="auto" hangingPunct="1">
              <a:spcAft>
                <a:spcPts val="0"/>
              </a:spcAft>
              <a:defRPr/>
            </a:pPr>
            <a:r>
              <a:rPr lang="en-US" dirty="0" smtClean="0">
                <a:solidFill>
                  <a:schemeClr val="accent6"/>
                </a:solidFill>
              </a:rPr>
              <a:t>Non-Examples	</a:t>
            </a:r>
          </a:p>
        </p:txBody>
      </p:sp>
      <p:sp>
        <p:nvSpPr>
          <p:cNvPr id="2" name="Content Placeholder 1"/>
          <p:cNvSpPr>
            <a:spLocks noGrp="1"/>
          </p:cNvSpPr>
          <p:nvPr>
            <p:ph sz="half" idx="2"/>
          </p:nvPr>
        </p:nvSpPr>
        <p:spPr>
          <a:xfrm>
            <a:off x="684213" y="1828800"/>
            <a:ext cx="4040187" cy="3951288"/>
          </a:xfrm>
        </p:spPr>
        <p:txBody>
          <a:bodyPr/>
          <a:lstStyle/>
          <a:p>
            <a:pPr marL="0" indent="0" eaLnBrk="1" hangingPunct="1">
              <a:buFontTx/>
              <a:buNone/>
            </a:pPr>
            <a:r>
              <a:rPr lang="en-US" sz="2000" smtClean="0"/>
              <a:t>“Parents will work with school to help change her behaviors”</a:t>
            </a:r>
          </a:p>
          <a:p>
            <a:pPr marL="0" indent="0" eaLnBrk="1" hangingPunct="1">
              <a:buFontTx/>
              <a:buNone/>
            </a:pPr>
            <a:endParaRPr lang="en-US" sz="2000" smtClean="0"/>
          </a:p>
          <a:p>
            <a:pPr marL="0" indent="0" eaLnBrk="1" hangingPunct="1">
              <a:buFontTx/>
              <a:buNone/>
            </a:pPr>
            <a:r>
              <a:rPr lang="en-US" sz="2000" smtClean="0"/>
              <a:t>Most plans do not have a specific teaching strategy.  </a:t>
            </a:r>
          </a:p>
        </p:txBody>
      </p:sp>
      <p:sp>
        <p:nvSpPr>
          <p:cNvPr id="17413" name="Text Placeholder 6"/>
          <p:cNvSpPr>
            <a:spLocks noGrp="1"/>
          </p:cNvSpPr>
          <p:nvPr>
            <p:ph type="body" sz="quarter" idx="3"/>
          </p:nvPr>
        </p:nvSpPr>
        <p:spPr>
          <a:xfrm>
            <a:off x="4648200" y="1143000"/>
            <a:ext cx="4041775" cy="639763"/>
          </a:xfrm>
        </p:spPr>
        <p:txBody>
          <a:bodyPr rtlCol="0">
            <a:normAutofit/>
          </a:bodyPr>
          <a:lstStyle/>
          <a:p>
            <a:pPr eaLnBrk="1" fontAlgn="auto" hangingPunct="1">
              <a:spcAft>
                <a:spcPts val="0"/>
              </a:spcAft>
              <a:defRPr/>
            </a:pPr>
            <a:r>
              <a:rPr lang="en-US" dirty="0" smtClean="0">
                <a:solidFill>
                  <a:schemeClr val="accent6"/>
                </a:solidFill>
              </a:rPr>
              <a:t>Examples</a:t>
            </a:r>
          </a:p>
        </p:txBody>
      </p:sp>
      <p:sp>
        <p:nvSpPr>
          <p:cNvPr id="17414" name="Content Placeholder 7"/>
          <p:cNvSpPr>
            <a:spLocks noGrp="1"/>
          </p:cNvSpPr>
          <p:nvPr>
            <p:ph sz="quarter" idx="4"/>
          </p:nvPr>
        </p:nvSpPr>
        <p:spPr>
          <a:xfrm>
            <a:off x="4648200" y="1752600"/>
            <a:ext cx="4041775" cy="4343400"/>
          </a:xfrm>
        </p:spPr>
        <p:txBody>
          <a:bodyPr rtlCol="0">
            <a:normAutofit lnSpcReduction="10000"/>
          </a:bodyPr>
          <a:lstStyle/>
          <a:p>
            <a:pPr marL="0" indent="0" eaLnBrk="1" fontAlgn="auto" hangingPunct="1">
              <a:spcAft>
                <a:spcPts val="0"/>
              </a:spcAft>
              <a:buFontTx/>
              <a:buNone/>
              <a:defRPr/>
            </a:pPr>
            <a:r>
              <a:rPr lang="en-US" sz="1800" dirty="0" smtClean="0"/>
              <a:t>“Student will read a social story with the social worker to teach him replacement behavior and expectations”</a:t>
            </a:r>
          </a:p>
          <a:p>
            <a:pPr marL="0" indent="0" eaLnBrk="1" fontAlgn="auto" hangingPunct="1">
              <a:spcAft>
                <a:spcPts val="0"/>
              </a:spcAft>
              <a:buFontTx/>
              <a:buNone/>
              <a:defRPr/>
            </a:pPr>
            <a:endParaRPr lang="en-US" sz="1500" dirty="0"/>
          </a:p>
          <a:p>
            <a:pPr marL="0" indent="0" eaLnBrk="1" fontAlgn="auto" hangingPunct="1">
              <a:spcAft>
                <a:spcPts val="0"/>
              </a:spcAft>
              <a:buFontTx/>
              <a:buNone/>
              <a:defRPr/>
            </a:pPr>
            <a:r>
              <a:rPr lang="en-US" sz="1800" dirty="0" smtClean="0"/>
              <a:t>“The counselor, parent, psychologist, and assistant principal spoke to the student about behavior plan”</a:t>
            </a:r>
          </a:p>
          <a:p>
            <a:pPr marL="0" indent="0" eaLnBrk="1" fontAlgn="auto" hangingPunct="1">
              <a:spcAft>
                <a:spcPts val="0"/>
              </a:spcAft>
              <a:buFontTx/>
              <a:buNone/>
              <a:defRPr/>
            </a:pPr>
            <a:endParaRPr lang="en-US" sz="1500" dirty="0"/>
          </a:p>
          <a:p>
            <a:pPr marL="0" indent="0" eaLnBrk="1" fontAlgn="auto" hangingPunct="1">
              <a:spcAft>
                <a:spcPts val="0"/>
              </a:spcAft>
              <a:buFontTx/>
              <a:buNone/>
              <a:defRPr/>
            </a:pPr>
            <a:r>
              <a:rPr lang="en-US" sz="1800" dirty="0" smtClean="0"/>
              <a:t>“Student participates in SAIG group”</a:t>
            </a:r>
          </a:p>
          <a:p>
            <a:pPr marL="0" indent="0" eaLnBrk="1" fontAlgn="auto" hangingPunct="1">
              <a:spcAft>
                <a:spcPts val="0"/>
              </a:spcAft>
              <a:buFontTx/>
              <a:buNone/>
              <a:defRPr/>
            </a:pPr>
            <a:endParaRPr lang="en-US" sz="1500" dirty="0"/>
          </a:p>
          <a:p>
            <a:pPr marL="0" indent="0" eaLnBrk="1" fontAlgn="auto" hangingPunct="1">
              <a:spcAft>
                <a:spcPts val="0"/>
              </a:spcAft>
              <a:buFontTx/>
              <a:buNone/>
              <a:defRPr/>
            </a:pPr>
            <a:r>
              <a:rPr lang="en-US" sz="1800" dirty="0" smtClean="0"/>
              <a:t>“Social worker will go into the classroom 3 days per week during the plan or centers time and will use a teach and model approach to encourage turn taking and appropriate play”</a:t>
            </a:r>
          </a:p>
          <a:p>
            <a:pPr marL="0" indent="0" eaLnBrk="1" fontAlgn="auto" hangingPunct="1">
              <a:spcAft>
                <a:spcPts val="0"/>
              </a:spcAft>
              <a:buFontTx/>
              <a:buNone/>
              <a:defRPr/>
            </a:pPr>
            <a:endParaRPr lang="en-US" dirty="0" smtClean="0">
              <a:solidFill>
                <a:schemeClr val="accent6"/>
              </a:solidFill>
            </a:endParaRPr>
          </a:p>
          <a:p>
            <a:pPr marL="0" indent="0" eaLnBrk="1" fontAlgn="auto" hangingPunct="1">
              <a:spcAft>
                <a:spcPts val="0"/>
              </a:spcAft>
              <a:buFontTx/>
              <a:buNone/>
              <a:defRPr/>
            </a:pPr>
            <a:endParaRPr lang="en-US" dirty="0" smtClean="0">
              <a:solidFill>
                <a:schemeClr val="accent6"/>
              </a:solidFill>
            </a:endParaRPr>
          </a:p>
          <a:p>
            <a:pPr marL="0" indent="0" eaLnBrk="1" fontAlgn="auto" hangingPunct="1">
              <a:spcAft>
                <a:spcPts val="0"/>
              </a:spcAft>
              <a:buFontTx/>
              <a:buNone/>
              <a:defRPr/>
            </a:pPr>
            <a:endParaRPr lang="en-US" dirty="0">
              <a:solidFill>
                <a:schemeClr val="accent6"/>
              </a:solidFill>
            </a:endParaRPr>
          </a:p>
          <a:p>
            <a:pPr marL="0" indent="0" eaLnBrk="1" fontAlgn="auto" hangingPunct="1">
              <a:spcAft>
                <a:spcPts val="0"/>
              </a:spcAft>
              <a:buFontTx/>
              <a:buNone/>
              <a:defRPr/>
            </a:pPr>
            <a:endParaRPr lang="en-US" dirty="0" smtClean="0">
              <a:solidFill>
                <a:schemeClr val="accent6"/>
              </a:solidFill>
            </a:endParaRPr>
          </a:p>
        </p:txBody>
      </p:sp>
    </p:spTree>
    <p:extLst>
      <p:ext uri="{BB962C8B-B14F-4D97-AF65-F5344CB8AC3E}">
        <p14:creationId xmlns:p14="http://schemas.microsoft.com/office/powerpoint/2010/main" val="3197126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3">
                                            <p:txEl>
                                              <p:pRg st="0" end="0"/>
                                            </p:txEl>
                                          </p:spTgt>
                                        </p:tgtEl>
                                        <p:attrNameLst>
                                          <p:attrName>style.visibility</p:attrName>
                                        </p:attrNameLst>
                                      </p:cBhvr>
                                      <p:to>
                                        <p:strVal val="visible"/>
                                      </p:to>
                                    </p:set>
                                    <p:anim calcmode="lin" valueType="num">
                                      <p:cBhvr additive="base">
                                        <p:cTn id="25"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4">
                                            <p:txEl>
                                              <p:pRg st="0" end="0"/>
                                            </p:txEl>
                                          </p:spTgt>
                                        </p:tgtEl>
                                        <p:attrNameLst>
                                          <p:attrName>style.visibility</p:attrName>
                                        </p:attrNameLst>
                                      </p:cBhvr>
                                      <p:to>
                                        <p:strVal val="visible"/>
                                      </p:to>
                                    </p:set>
                                    <p:anim calcmode="lin" valueType="num">
                                      <p:cBhvr additive="base">
                                        <p:cTn id="31"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4">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414">
                                            <p:txEl>
                                              <p:pRg st="2" end="2"/>
                                            </p:txEl>
                                          </p:spTgt>
                                        </p:tgtEl>
                                        <p:attrNameLst>
                                          <p:attrName>style.visibility</p:attrName>
                                        </p:attrNameLst>
                                      </p:cBhvr>
                                      <p:to>
                                        <p:strVal val="visible"/>
                                      </p:to>
                                    </p:set>
                                    <p:anim calcmode="lin" valueType="num">
                                      <p:cBhvr additive="base">
                                        <p:cTn id="35" dur="5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4">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414">
                                            <p:txEl>
                                              <p:pRg st="4" end="4"/>
                                            </p:txEl>
                                          </p:spTgt>
                                        </p:tgtEl>
                                        <p:attrNameLst>
                                          <p:attrName>style.visibility</p:attrName>
                                        </p:attrNameLst>
                                      </p:cBhvr>
                                      <p:to>
                                        <p:strVal val="visible"/>
                                      </p:to>
                                    </p:set>
                                    <p:anim calcmode="lin" valueType="num">
                                      <p:cBhvr additive="base">
                                        <p:cTn id="39" dur="500" fill="hold"/>
                                        <p:tgtEl>
                                          <p:spTgt spid="1741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41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414">
                                            <p:txEl>
                                              <p:pRg st="6" end="6"/>
                                            </p:txEl>
                                          </p:spTgt>
                                        </p:tgtEl>
                                        <p:attrNameLst>
                                          <p:attrName>style.visibility</p:attrName>
                                        </p:attrNameLst>
                                      </p:cBhvr>
                                      <p:to>
                                        <p:strVal val="visible"/>
                                      </p:to>
                                    </p:set>
                                    <p:anim calcmode="lin" valueType="num">
                                      <p:cBhvr additive="base">
                                        <p:cTn id="43" dur="500" fill="hold"/>
                                        <p:tgtEl>
                                          <p:spTgt spid="174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idx="4294967295"/>
          </p:nvPr>
        </p:nvSpPr>
        <p:spPr>
          <a:xfrm>
            <a:off x="1371600" y="76200"/>
            <a:ext cx="7772400" cy="838200"/>
          </a:xfrm>
        </p:spPr>
        <p:txBody>
          <a:bodyPr/>
          <a:lstStyle/>
          <a:p>
            <a:pPr eaLnBrk="1" hangingPunct="1"/>
            <a:r>
              <a:rPr lang="en-US" smtClean="0">
                <a:solidFill>
                  <a:schemeClr val="accent1"/>
                </a:solidFill>
              </a:rPr>
              <a:t>Replacement Behavior Needs:</a:t>
            </a:r>
          </a:p>
        </p:txBody>
      </p:sp>
      <p:sp>
        <p:nvSpPr>
          <p:cNvPr id="40963" name="Rectangle 1027"/>
          <p:cNvSpPr>
            <a:spLocks noGrp="1" noChangeArrowheads="1"/>
          </p:cNvSpPr>
          <p:nvPr>
            <p:ph type="body" idx="4294967295"/>
          </p:nvPr>
        </p:nvSpPr>
        <p:spPr>
          <a:xfrm>
            <a:off x="1676400" y="914400"/>
            <a:ext cx="7467600" cy="5943600"/>
          </a:xfrm>
        </p:spPr>
        <p:txBody>
          <a:bodyPr/>
          <a:lstStyle/>
          <a:p>
            <a:pPr eaLnBrk="1" hangingPunct="1">
              <a:buFontTx/>
              <a:buNone/>
            </a:pPr>
            <a:r>
              <a:rPr lang="en-US" sz="2800" i="1" smtClean="0"/>
              <a:t>Teach student how to communicate need for:</a:t>
            </a:r>
          </a:p>
          <a:p>
            <a:pPr eaLnBrk="1" hangingPunct="1">
              <a:buFont typeface="Arial" charset="0"/>
              <a:buChar char="•"/>
            </a:pPr>
            <a:r>
              <a:rPr lang="en-US" smtClean="0"/>
              <a:t>Help</a:t>
            </a:r>
          </a:p>
          <a:p>
            <a:pPr eaLnBrk="1" hangingPunct="1">
              <a:buFont typeface="Arial" charset="0"/>
              <a:buChar char="•"/>
            </a:pPr>
            <a:r>
              <a:rPr lang="en-US" smtClean="0"/>
              <a:t>A break </a:t>
            </a:r>
          </a:p>
          <a:p>
            <a:pPr eaLnBrk="1" hangingPunct="1">
              <a:buFont typeface="Arial" charset="0"/>
              <a:buChar char="•"/>
            </a:pPr>
            <a:r>
              <a:rPr lang="en-US" smtClean="0"/>
              <a:t>Interaction</a:t>
            </a:r>
          </a:p>
          <a:p>
            <a:pPr eaLnBrk="1" hangingPunct="1">
              <a:buFont typeface="Arial" charset="0"/>
              <a:buChar char="•"/>
            </a:pPr>
            <a:r>
              <a:rPr lang="en-US" smtClean="0"/>
              <a:t>Attention </a:t>
            </a:r>
          </a:p>
          <a:p>
            <a:pPr eaLnBrk="1" hangingPunct="1">
              <a:buFont typeface="Arial" charset="0"/>
              <a:buChar char="•"/>
            </a:pPr>
            <a:r>
              <a:rPr lang="en-US" smtClean="0"/>
              <a:t>Time alone </a:t>
            </a:r>
          </a:p>
          <a:p>
            <a:pPr eaLnBrk="1" hangingPunct="1">
              <a:buFont typeface="Arial" charset="0"/>
              <a:buChar char="•"/>
            </a:pPr>
            <a:r>
              <a:rPr lang="en-US" smtClean="0"/>
              <a:t>Reduced demands</a:t>
            </a:r>
          </a:p>
          <a:p>
            <a:pPr eaLnBrk="1" hangingPunct="1">
              <a:buFont typeface="Arial" charset="0"/>
              <a:buChar char="•"/>
            </a:pPr>
            <a:r>
              <a:rPr lang="en-US" smtClean="0"/>
              <a:t>Alternative assignment</a:t>
            </a:r>
          </a:p>
          <a:p>
            <a:pPr eaLnBrk="1" hangingPunct="1">
              <a:buFont typeface="Arial" charset="0"/>
              <a:buChar char="•"/>
            </a:pPr>
            <a:r>
              <a:rPr lang="en-US" smtClean="0"/>
              <a:t>More time to finish </a:t>
            </a:r>
          </a:p>
          <a:p>
            <a:pPr eaLnBrk="1" hangingPunct="1">
              <a:buFont typeface="Arial" charset="0"/>
              <a:buChar char="•"/>
            </a:pPr>
            <a:r>
              <a:rPr lang="en-US" smtClean="0"/>
              <a:t>Movement</a:t>
            </a:r>
          </a:p>
          <a:p>
            <a:pPr eaLnBrk="1" hangingPunct="1">
              <a:buFontTx/>
              <a:buNone/>
            </a:pPr>
            <a:endParaRPr lang="en-US" smtClean="0"/>
          </a:p>
          <a:p>
            <a:pPr eaLnBrk="1" hangingPunct="1"/>
            <a:endParaRPr lang="en-US" sz="2800" smtClean="0"/>
          </a:p>
        </p:txBody>
      </p:sp>
    </p:spTree>
    <p:extLst>
      <p:ext uri="{BB962C8B-B14F-4D97-AF65-F5344CB8AC3E}">
        <p14:creationId xmlns:p14="http://schemas.microsoft.com/office/powerpoint/2010/main" val="245104469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19200" y="228600"/>
            <a:ext cx="8001000" cy="1219200"/>
          </a:xfrm>
        </p:spPr>
        <p:txBody>
          <a:bodyPr rtlCol="0">
            <a:normAutofit fontScale="90000"/>
          </a:bodyPr>
          <a:lstStyle/>
          <a:p>
            <a:pPr eaLnBrk="1" fontAlgn="auto" hangingPunct="1">
              <a:spcAft>
                <a:spcPts val="0"/>
              </a:spcAft>
              <a:defRPr/>
            </a:pPr>
            <a:r>
              <a:rPr lang="en-US" dirty="0">
                <a:solidFill>
                  <a:schemeClr val="accent1"/>
                </a:solidFill>
              </a:rPr>
              <a:t>Replacement Behaviors Must Be:</a:t>
            </a:r>
          </a:p>
        </p:txBody>
      </p:sp>
      <p:sp>
        <p:nvSpPr>
          <p:cNvPr id="38915" name="Rectangle 3"/>
          <p:cNvSpPr>
            <a:spLocks noGrp="1" noChangeArrowheads="1"/>
          </p:cNvSpPr>
          <p:nvPr>
            <p:ph idx="1"/>
          </p:nvPr>
        </p:nvSpPr>
        <p:spPr/>
        <p:txBody>
          <a:bodyPr/>
          <a:lstStyle/>
          <a:p>
            <a:pPr algn="ctr" eaLnBrk="1" hangingPunct="1">
              <a:buFont typeface="Arial" charset="0"/>
              <a:buChar char="•"/>
            </a:pPr>
            <a:r>
              <a:rPr lang="en-US" smtClean="0"/>
              <a:t>Do-able</a:t>
            </a:r>
          </a:p>
          <a:p>
            <a:pPr algn="ctr" eaLnBrk="1" hangingPunct="1">
              <a:buFont typeface="Arial" charset="0"/>
              <a:buChar char="•"/>
            </a:pPr>
            <a:r>
              <a:rPr lang="en-US" smtClean="0"/>
              <a:t>Efficient</a:t>
            </a:r>
          </a:p>
          <a:p>
            <a:pPr algn="ctr" eaLnBrk="1" hangingPunct="1">
              <a:buFont typeface="Arial" charset="0"/>
              <a:buChar char="•"/>
            </a:pPr>
            <a:r>
              <a:rPr lang="en-US" smtClean="0"/>
              <a:t>Serve the same function</a:t>
            </a:r>
          </a:p>
          <a:p>
            <a:pPr algn="ctr" eaLnBrk="1" hangingPunct="1">
              <a:buFont typeface="Arial" charset="0"/>
              <a:buChar char="•"/>
            </a:pPr>
            <a:r>
              <a:rPr lang="en-US" smtClean="0"/>
              <a:t>Socially appropriate</a:t>
            </a:r>
          </a:p>
          <a:p>
            <a:pPr algn="ctr" eaLnBrk="1" hangingPunct="1"/>
            <a:endParaRPr lang="en-US" smtClean="0"/>
          </a:p>
        </p:txBody>
      </p:sp>
      <p:sp>
        <p:nvSpPr>
          <p:cNvPr id="321540" name="Rectangle 4"/>
          <p:cNvSpPr>
            <a:spLocks noChangeArrowheads="1"/>
          </p:cNvSpPr>
          <p:nvPr/>
        </p:nvSpPr>
        <p:spPr bwMode="auto">
          <a:xfrm>
            <a:off x="1295400" y="4267200"/>
            <a:ext cx="7086600" cy="12192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eaLnBrk="0" fontAlgn="base" hangingPunct="0">
              <a:spcBef>
                <a:spcPct val="0"/>
              </a:spcBef>
              <a:spcAft>
                <a:spcPct val="0"/>
              </a:spcAft>
              <a:defRPr/>
            </a:pPr>
            <a:r>
              <a:rPr lang="en-US" sz="3200">
                <a:solidFill>
                  <a:srgbClr val="000000"/>
                </a:solidFill>
                <a:latin typeface="Arial Unicode MS" pitchFamily="34" charset="-128"/>
                <a:ea typeface="Arial Unicode MS" pitchFamily="34" charset="-128"/>
                <a:cs typeface="Arial Unicode MS" pitchFamily="34" charset="-128"/>
              </a:rPr>
              <a:t>These skills have to be directly taught</a:t>
            </a:r>
            <a:endParaRPr lang="en-US" sz="240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540813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1540"/>
                                        </p:tgtEl>
                                        <p:attrNameLst>
                                          <p:attrName>style.visibility</p:attrName>
                                        </p:attrNameLst>
                                      </p:cBhvr>
                                      <p:to>
                                        <p:strVal val="visible"/>
                                      </p:to>
                                    </p:set>
                                    <p:anim to="" calcmode="lin" valueType="num">
                                      <p:cBhvr>
                                        <p:cTn id="7" dur="1" fill="hold"/>
                                        <p:tgtEl>
                                          <p:spTgt spid="3215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1143000" y="152400"/>
            <a:ext cx="7467600" cy="1143000"/>
          </a:xfrm>
        </p:spPr>
        <p:txBody>
          <a:bodyPr rtlCol="0">
            <a:normAutofit fontScale="90000"/>
          </a:bodyPr>
          <a:lstStyle/>
          <a:p>
            <a:pPr eaLnBrk="1" fontAlgn="auto" hangingPunct="1">
              <a:spcAft>
                <a:spcPts val="0"/>
              </a:spcAft>
              <a:defRPr/>
            </a:pPr>
            <a:r>
              <a:rPr lang="en-US" dirty="0">
                <a:solidFill>
                  <a:schemeClr val="accent1"/>
                </a:solidFill>
              </a:rPr>
              <a:t>Strategies to Prevent </a:t>
            </a:r>
            <a:br>
              <a:rPr lang="en-US" dirty="0">
                <a:solidFill>
                  <a:schemeClr val="accent1"/>
                </a:solidFill>
              </a:rPr>
            </a:br>
            <a:r>
              <a:rPr lang="en-US" dirty="0">
                <a:solidFill>
                  <a:schemeClr val="accent1"/>
                </a:solidFill>
              </a:rPr>
              <a:t>Problem Behavior</a:t>
            </a:r>
          </a:p>
        </p:txBody>
      </p:sp>
      <p:sp>
        <p:nvSpPr>
          <p:cNvPr id="17411" name="Text Placeholder 4"/>
          <p:cNvSpPr>
            <a:spLocks noGrp="1"/>
          </p:cNvSpPr>
          <p:nvPr>
            <p:ph type="body" idx="1"/>
          </p:nvPr>
        </p:nvSpPr>
        <p:spPr>
          <a:xfrm>
            <a:off x="836613" y="1447800"/>
            <a:ext cx="4040187" cy="639763"/>
          </a:xfrm>
        </p:spPr>
        <p:txBody>
          <a:bodyPr rtlCol="0">
            <a:normAutofit/>
          </a:bodyPr>
          <a:lstStyle/>
          <a:p>
            <a:pPr eaLnBrk="1" fontAlgn="auto" hangingPunct="1">
              <a:spcAft>
                <a:spcPts val="0"/>
              </a:spcAft>
              <a:defRPr/>
            </a:pPr>
            <a:r>
              <a:rPr lang="en-US" dirty="0" smtClean="0">
                <a:solidFill>
                  <a:schemeClr val="accent6"/>
                </a:solidFill>
              </a:rPr>
              <a:t>Non-Examples</a:t>
            </a:r>
            <a:r>
              <a:rPr lang="en-US" dirty="0" smtClean="0"/>
              <a:t>	</a:t>
            </a:r>
          </a:p>
        </p:txBody>
      </p:sp>
      <p:sp>
        <p:nvSpPr>
          <p:cNvPr id="17412" name="Content Placeholder 5"/>
          <p:cNvSpPr>
            <a:spLocks noGrp="1"/>
          </p:cNvSpPr>
          <p:nvPr>
            <p:ph sz="half" idx="2"/>
          </p:nvPr>
        </p:nvSpPr>
        <p:spPr/>
        <p:txBody>
          <a:bodyPr rtlCol="0">
            <a:normAutofit/>
          </a:bodyPr>
          <a:lstStyle/>
          <a:p>
            <a:pPr marL="0" indent="0" eaLnBrk="1" fontAlgn="auto" hangingPunct="1">
              <a:spcAft>
                <a:spcPts val="0"/>
              </a:spcAft>
              <a:buFontTx/>
              <a:buNone/>
              <a:defRPr/>
            </a:pPr>
            <a:r>
              <a:rPr lang="en-US" sz="1800" dirty="0" smtClean="0"/>
              <a:t>“When student earns a total of 100 points he will receive rewards where he can spend alone time with his mom in order to gain adult approval”</a:t>
            </a:r>
          </a:p>
          <a:p>
            <a:pPr marL="0" indent="0" eaLnBrk="1" fontAlgn="auto" hangingPunct="1">
              <a:spcAft>
                <a:spcPts val="0"/>
              </a:spcAft>
              <a:buFontTx/>
              <a:buNone/>
              <a:defRPr/>
            </a:pPr>
            <a:endParaRPr lang="en-US" sz="1800" dirty="0"/>
          </a:p>
          <a:p>
            <a:pPr marL="0" indent="0" eaLnBrk="1" fontAlgn="auto" hangingPunct="1">
              <a:spcAft>
                <a:spcPts val="0"/>
              </a:spcAft>
              <a:buFontTx/>
              <a:buNone/>
              <a:defRPr/>
            </a:pPr>
            <a:r>
              <a:rPr lang="en-US" sz="1800" dirty="0" smtClean="0"/>
              <a:t>“Token system”</a:t>
            </a:r>
          </a:p>
          <a:p>
            <a:pPr marL="0" indent="0" eaLnBrk="1" fontAlgn="auto" hangingPunct="1">
              <a:spcAft>
                <a:spcPts val="0"/>
              </a:spcAft>
              <a:buFontTx/>
              <a:buNone/>
              <a:defRPr/>
            </a:pPr>
            <a:endParaRPr lang="en-US" sz="1800" dirty="0">
              <a:solidFill>
                <a:schemeClr val="accent6"/>
              </a:solidFill>
            </a:endParaRPr>
          </a:p>
          <a:p>
            <a:pPr marL="0" indent="0" eaLnBrk="1" fontAlgn="auto" hangingPunct="1">
              <a:spcAft>
                <a:spcPts val="0"/>
              </a:spcAft>
              <a:buFontTx/>
              <a:buNone/>
              <a:defRPr/>
            </a:pPr>
            <a:endParaRPr lang="en-US" sz="1800" dirty="0" smtClean="0">
              <a:solidFill>
                <a:schemeClr val="accent6"/>
              </a:solidFill>
            </a:endParaRPr>
          </a:p>
          <a:p>
            <a:pPr marL="0" indent="0" eaLnBrk="1" fontAlgn="auto" hangingPunct="1">
              <a:spcAft>
                <a:spcPts val="0"/>
              </a:spcAft>
              <a:buFontTx/>
              <a:buNone/>
              <a:defRPr/>
            </a:pPr>
            <a:endParaRPr lang="en-US" sz="1800" dirty="0">
              <a:solidFill>
                <a:schemeClr val="accent6"/>
              </a:solidFill>
            </a:endParaRPr>
          </a:p>
        </p:txBody>
      </p:sp>
      <p:sp>
        <p:nvSpPr>
          <p:cNvPr id="17413" name="Text Placeholder 6"/>
          <p:cNvSpPr>
            <a:spLocks noGrp="1"/>
          </p:cNvSpPr>
          <p:nvPr>
            <p:ph type="body" sz="quarter" idx="3"/>
          </p:nvPr>
        </p:nvSpPr>
        <p:spPr>
          <a:xfrm>
            <a:off x="4721225" y="1447800"/>
            <a:ext cx="4041775" cy="639763"/>
          </a:xfrm>
        </p:spPr>
        <p:txBody>
          <a:bodyPr rtlCol="0">
            <a:normAutofit/>
          </a:bodyPr>
          <a:lstStyle/>
          <a:p>
            <a:pPr eaLnBrk="1" fontAlgn="auto" hangingPunct="1">
              <a:spcAft>
                <a:spcPts val="0"/>
              </a:spcAft>
              <a:defRPr/>
            </a:pPr>
            <a:r>
              <a:rPr lang="en-US" dirty="0" smtClean="0">
                <a:solidFill>
                  <a:schemeClr val="accent6"/>
                </a:solidFill>
              </a:rPr>
              <a:t>Examples</a:t>
            </a:r>
          </a:p>
        </p:txBody>
      </p:sp>
      <p:sp>
        <p:nvSpPr>
          <p:cNvPr id="2" name="Content Placeholder 1"/>
          <p:cNvSpPr>
            <a:spLocks noGrp="1"/>
          </p:cNvSpPr>
          <p:nvPr>
            <p:ph sz="quarter" idx="4"/>
          </p:nvPr>
        </p:nvSpPr>
        <p:spPr>
          <a:xfrm>
            <a:off x="4648200" y="2133600"/>
            <a:ext cx="4041775" cy="3951288"/>
          </a:xfrm>
        </p:spPr>
        <p:txBody>
          <a:bodyPr rtlCol="0">
            <a:normAutofit lnSpcReduction="10000"/>
          </a:bodyPr>
          <a:lstStyle/>
          <a:p>
            <a:pPr marL="0" indent="0" eaLnBrk="1" fontAlgn="auto" hangingPunct="1">
              <a:spcAft>
                <a:spcPts val="0"/>
              </a:spcAft>
              <a:buFontTx/>
              <a:buNone/>
              <a:defRPr/>
            </a:pPr>
            <a:r>
              <a:rPr lang="en-US" dirty="0" smtClean="0"/>
              <a:t>“</a:t>
            </a:r>
            <a:r>
              <a:rPr lang="en-US" sz="1800" dirty="0" err="1" smtClean="0"/>
              <a:t>Precorrect</a:t>
            </a:r>
            <a:r>
              <a:rPr lang="en-US" sz="1800" dirty="0" smtClean="0"/>
              <a:t> for blurt outs”</a:t>
            </a:r>
          </a:p>
          <a:p>
            <a:pPr marL="0" indent="0" eaLnBrk="1" fontAlgn="auto" hangingPunct="1">
              <a:spcAft>
                <a:spcPts val="0"/>
              </a:spcAft>
              <a:buFontTx/>
              <a:buNone/>
              <a:defRPr/>
            </a:pPr>
            <a:endParaRPr lang="en-US" sz="1800" dirty="0"/>
          </a:p>
          <a:p>
            <a:pPr marL="0" indent="0" eaLnBrk="1" fontAlgn="auto" hangingPunct="1">
              <a:spcAft>
                <a:spcPts val="0"/>
              </a:spcAft>
              <a:buFontTx/>
              <a:buNone/>
              <a:defRPr/>
            </a:pPr>
            <a:r>
              <a:rPr lang="en-US" sz="1800" dirty="0" smtClean="0"/>
              <a:t>“Teacher will give student an option of which academic station he wants to start out at”</a:t>
            </a:r>
          </a:p>
          <a:p>
            <a:pPr marL="0" indent="0" eaLnBrk="1" fontAlgn="auto" hangingPunct="1">
              <a:spcAft>
                <a:spcPts val="0"/>
              </a:spcAft>
              <a:buFontTx/>
              <a:buNone/>
              <a:defRPr/>
            </a:pPr>
            <a:endParaRPr lang="en-US" sz="1800" dirty="0"/>
          </a:p>
          <a:p>
            <a:pPr marL="0" indent="0" eaLnBrk="1" fontAlgn="auto" hangingPunct="1">
              <a:spcAft>
                <a:spcPts val="0"/>
              </a:spcAft>
              <a:buFontTx/>
              <a:buNone/>
              <a:defRPr/>
            </a:pPr>
            <a:r>
              <a:rPr lang="en-US" sz="1800" dirty="0" smtClean="0"/>
              <a:t>“Allow student more time to transition between activities”</a:t>
            </a:r>
          </a:p>
          <a:p>
            <a:pPr marL="0" indent="0" eaLnBrk="1" fontAlgn="auto" hangingPunct="1">
              <a:spcAft>
                <a:spcPts val="0"/>
              </a:spcAft>
              <a:buFontTx/>
              <a:buNone/>
              <a:defRPr/>
            </a:pPr>
            <a:endParaRPr lang="en-US" sz="1800" dirty="0"/>
          </a:p>
          <a:p>
            <a:pPr marL="0" indent="0" eaLnBrk="1" fontAlgn="auto" hangingPunct="1">
              <a:spcAft>
                <a:spcPts val="0"/>
              </a:spcAft>
              <a:buFontTx/>
              <a:buNone/>
              <a:defRPr/>
            </a:pPr>
            <a:r>
              <a:rPr lang="en-US" sz="1800" dirty="0" smtClean="0"/>
              <a:t>“Provide tasks nonverbally”</a:t>
            </a:r>
          </a:p>
          <a:p>
            <a:pPr marL="0" indent="0" eaLnBrk="1" fontAlgn="auto" hangingPunct="1">
              <a:spcAft>
                <a:spcPts val="0"/>
              </a:spcAft>
              <a:buFontTx/>
              <a:buNone/>
              <a:defRPr/>
            </a:pPr>
            <a:endParaRPr lang="en-US" sz="1500" dirty="0"/>
          </a:p>
          <a:p>
            <a:pPr marL="0" indent="0" eaLnBrk="1" fontAlgn="auto" hangingPunct="1">
              <a:spcAft>
                <a:spcPts val="0"/>
              </a:spcAft>
              <a:buFontTx/>
              <a:buNone/>
              <a:defRPr/>
            </a:pPr>
            <a:r>
              <a:rPr lang="en-US" sz="1800" dirty="0" smtClean="0"/>
              <a:t>“Create a laminated sub plan for each teacher to leave in sub folder”</a:t>
            </a:r>
            <a:endParaRPr lang="en-US" sz="1800" dirty="0"/>
          </a:p>
        </p:txBody>
      </p:sp>
    </p:spTree>
    <p:extLst>
      <p:ext uri="{BB962C8B-B14F-4D97-AF65-F5344CB8AC3E}">
        <p14:creationId xmlns:p14="http://schemas.microsoft.com/office/powerpoint/2010/main" val="112544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xEl>
                                              <p:pRg st="0" end="0"/>
                                            </p:txEl>
                                          </p:spTgt>
                                        </p:tgtEl>
                                        <p:attrNameLst>
                                          <p:attrName>style.visibility</p:attrName>
                                        </p:attrNameLst>
                                      </p:cBhvr>
                                      <p:to>
                                        <p:strVal val="visible"/>
                                      </p:to>
                                    </p:set>
                                    <p:anim calcmode="lin" valueType="num">
                                      <p:cBhvr additive="base">
                                        <p:cTn id="13"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3">
                                            <p:txEl>
                                              <p:pRg st="0" end="0"/>
                                            </p:txEl>
                                          </p:spTgt>
                                        </p:tgtEl>
                                        <p:attrNameLst>
                                          <p:attrName>style.visibility</p:attrName>
                                        </p:attrNameLst>
                                      </p:cBhvr>
                                      <p:to>
                                        <p:strVal val="visible"/>
                                      </p:to>
                                    </p:set>
                                    <p:anim calcmode="lin" valueType="num">
                                      <p:cBhvr additive="base">
                                        <p:cTn id="25"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371600" y="304800"/>
            <a:ext cx="7772400" cy="609600"/>
          </a:xfrm>
        </p:spPr>
        <p:txBody>
          <a:bodyPr rtlCol="0">
            <a:normAutofit fontScale="90000"/>
          </a:bodyPr>
          <a:lstStyle/>
          <a:p>
            <a:pPr eaLnBrk="1" fontAlgn="auto" hangingPunct="1">
              <a:spcAft>
                <a:spcPts val="0"/>
              </a:spcAft>
              <a:defRPr/>
            </a:pPr>
            <a:r>
              <a:rPr lang="en-US" dirty="0" smtClean="0">
                <a:solidFill>
                  <a:schemeClr val="accent1"/>
                </a:solidFill>
              </a:rPr>
              <a:t>Examples </a:t>
            </a:r>
            <a:r>
              <a:rPr lang="en-US" dirty="0">
                <a:solidFill>
                  <a:schemeClr val="accent1"/>
                </a:solidFill>
              </a:rPr>
              <a:t>of Preventive Strategies </a:t>
            </a:r>
          </a:p>
        </p:txBody>
      </p:sp>
      <p:sp>
        <p:nvSpPr>
          <p:cNvPr id="47107" name="Rectangle 3"/>
          <p:cNvSpPr>
            <a:spLocks noGrp="1" noChangeArrowheads="1"/>
          </p:cNvSpPr>
          <p:nvPr>
            <p:ph type="body" idx="4294967295"/>
          </p:nvPr>
        </p:nvSpPr>
        <p:spPr>
          <a:xfrm>
            <a:off x="685800" y="1295400"/>
            <a:ext cx="8458200" cy="5334000"/>
          </a:xfrm>
        </p:spPr>
        <p:txBody>
          <a:bodyPr/>
          <a:lstStyle/>
          <a:p>
            <a:pPr eaLnBrk="1" hangingPunct="1">
              <a:lnSpc>
                <a:spcPct val="90000"/>
              </a:lnSpc>
              <a:buFont typeface="Arial" charset="0"/>
              <a:buChar char="•"/>
            </a:pPr>
            <a:r>
              <a:rPr lang="en-US" sz="2800" smtClean="0"/>
              <a:t>Modify the curriculum (interest preferences, choice, sequence).</a:t>
            </a:r>
          </a:p>
          <a:p>
            <a:pPr eaLnBrk="1" hangingPunct="1">
              <a:lnSpc>
                <a:spcPct val="90000"/>
              </a:lnSpc>
              <a:buFont typeface="Arial" charset="0"/>
              <a:buChar char="•"/>
            </a:pPr>
            <a:endParaRPr lang="en-US" sz="2800" smtClean="0"/>
          </a:p>
          <a:p>
            <a:pPr eaLnBrk="1" hangingPunct="1">
              <a:lnSpc>
                <a:spcPct val="90000"/>
              </a:lnSpc>
              <a:buFont typeface="Arial" charset="0"/>
              <a:buChar char="•"/>
            </a:pPr>
            <a:r>
              <a:rPr lang="en-US" sz="2800" smtClean="0"/>
              <a:t>Modify the demands (quantity, difficulty, input, output, groupings, alternative tasks).</a:t>
            </a:r>
          </a:p>
          <a:p>
            <a:pPr eaLnBrk="1" hangingPunct="1">
              <a:lnSpc>
                <a:spcPct val="90000"/>
              </a:lnSpc>
              <a:buFont typeface="Arial" charset="0"/>
              <a:buChar char="•"/>
            </a:pPr>
            <a:endParaRPr lang="en-US" sz="2800" smtClean="0"/>
          </a:p>
          <a:p>
            <a:pPr eaLnBrk="1" hangingPunct="1">
              <a:lnSpc>
                <a:spcPct val="90000"/>
              </a:lnSpc>
              <a:buFont typeface="Arial" charset="0"/>
              <a:buChar char="•"/>
            </a:pPr>
            <a:r>
              <a:rPr lang="en-US" sz="2800" smtClean="0"/>
              <a:t>Cool Tools for entire class/grade/school focusing on prevention.</a:t>
            </a:r>
          </a:p>
          <a:p>
            <a:pPr algn="ctr" eaLnBrk="1" hangingPunct="1">
              <a:lnSpc>
                <a:spcPct val="90000"/>
              </a:lnSpc>
              <a:buFont typeface="Arial" charset="0"/>
              <a:buChar char="•"/>
            </a:pPr>
            <a:endParaRPr lang="en-US" sz="2800" smtClean="0"/>
          </a:p>
          <a:p>
            <a:pPr eaLnBrk="1" hangingPunct="1">
              <a:lnSpc>
                <a:spcPct val="90000"/>
              </a:lnSpc>
              <a:buFont typeface="Arial" charset="0"/>
              <a:buChar char="•"/>
            </a:pPr>
            <a:r>
              <a:rPr lang="en-US" sz="2800" smtClean="0"/>
              <a:t>Reorganize the physical &amp; interactional setting (have supplies available, pair seats, independent seats).</a:t>
            </a:r>
          </a:p>
          <a:p>
            <a:pPr eaLnBrk="1" hangingPunct="1">
              <a:lnSpc>
                <a:spcPct val="90000"/>
              </a:lnSpc>
            </a:pPr>
            <a:endParaRPr lang="en-US" sz="2800" smtClean="0"/>
          </a:p>
        </p:txBody>
      </p:sp>
    </p:spTree>
    <p:extLst>
      <p:ext uri="{BB962C8B-B14F-4D97-AF65-F5344CB8AC3E}">
        <p14:creationId xmlns:p14="http://schemas.microsoft.com/office/powerpoint/2010/main" val="234285279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304800"/>
            <a:ext cx="7696200" cy="1143000"/>
          </a:xfrm>
        </p:spPr>
        <p:txBody>
          <a:bodyPr/>
          <a:lstStyle/>
          <a:p>
            <a:pPr eaLnBrk="1" hangingPunct="1"/>
            <a:r>
              <a:rPr lang="en-US" sz="3900" smtClean="0">
                <a:solidFill>
                  <a:schemeClr val="accent1"/>
                </a:solidFill>
              </a:rPr>
              <a:t>Using Cool Tools (Direct Instruction) as Prevention Support</a:t>
            </a:r>
          </a:p>
        </p:txBody>
      </p:sp>
      <p:sp>
        <p:nvSpPr>
          <p:cNvPr id="46083" name="Rectangle 3"/>
          <p:cNvSpPr>
            <a:spLocks noGrp="1" noChangeArrowheads="1"/>
          </p:cNvSpPr>
          <p:nvPr>
            <p:ph idx="1"/>
          </p:nvPr>
        </p:nvSpPr>
        <p:spPr>
          <a:xfrm>
            <a:off x="304800" y="1981200"/>
            <a:ext cx="8534400" cy="4648200"/>
          </a:xfrm>
        </p:spPr>
        <p:txBody>
          <a:bodyPr/>
          <a:lstStyle/>
          <a:p>
            <a:pPr lvl="1" eaLnBrk="1" hangingPunct="1"/>
            <a:r>
              <a:rPr lang="en-US" smtClean="0"/>
              <a:t> Teach new routines &amp; physical arrangements to support student</a:t>
            </a:r>
          </a:p>
          <a:p>
            <a:pPr lvl="2" eaLnBrk="1" hangingPunct="1"/>
            <a:r>
              <a:rPr lang="en-US" smtClean="0"/>
              <a:t>For example, teaching all students how to transition to class when arrive to school late.</a:t>
            </a:r>
          </a:p>
          <a:p>
            <a:pPr lvl="1" eaLnBrk="1" hangingPunct="1">
              <a:buFontTx/>
              <a:buNone/>
            </a:pPr>
            <a:endParaRPr lang="en-US" smtClean="0"/>
          </a:p>
          <a:p>
            <a:pPr lvl="1" eaLnBrk="1" hangingPunct="1"/>
            <a:r>
              <a:rPr lang="en-US" smtClean="0"/>
              <a:t>Cool Tools that target thinking process, beliefs, etc..</a:t>
            </a:r>
          </a:p>
          <a:p>
            <a:pPr lvl="2" eaLnBrk="1" hangingPunct="1"/>
            <a:r>
              <a:rPr lang="en-US" smtClean="0"/>
              <a:t>For example, teaching all students that we all work at different speeds and that’s ok.</a:t>
            </a:r>
          </a:p>
          <a:p>
            <a:pPr lvl="1" eaLnBrk="1" hangingPunct="1">
              <a:buFontTx/>
              <a:buNone/>
            </a:pPr>
            <a:endParaRPr lang="en-US" smtClean="0"/>
          </a:p>
          <a:p>
            <a:pPr lvl="1" eaLnBrk="1" hangingPunct="1"/>
            <a:endParaRPr lang="en-US" smtClean="0"/>
          </a:p>
          <a:p>
            <a:pPr lvl="1" eaLnBrk="1" hangingPunct="1"/>
            <a:endParaRPr lang="en-US" smtClean="0"/>
          </a:p>
          <a:p>
            <a:pPr lvl="1" eaLnBrk="1" hangingPunct="1"/>
            <a:endParaRPr lang="en-US" smtClean="0"/>
          </a:p>
          <a:p>
            <a:pPr eaLnBrk="1" hangingPunct="1"/>
            <a:endParaRPr lang="en-US" smtClean="0"/>
          </a:p>
        </p:txBody>
      </p:sp>
    </p:spTree>
    <p:extLst>
      <p:ext uri="{BB962C8B-B14F-4D97-AF65-F5344CB8AC3E}">
        <p14:creationId xmlns:p14="http://schemas.microsoft.com/office/powerpoint/2010/main" val="24912185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43000" y="0"/>
            <a:ext cx="7391400" cy="1066800"/>
          </a:xfrm>
        </p:spPr>
        <p:txBody>
          <a:bodyPr/>
          <a:lstStyle/>
          <a:p>
            <a:pPr eaLnBrk="1" hangingPunct="1"/>
            <a:r>
              <a:rPr lang="en-US" smtClean="0">
                <a:solidFill>
                  <a:schemeClr val="accent1"/>
                </a:solidFill>
              </a:rPr>
              <a:t>Consequence Strategies</a:t>
            </a:r>
          </a:p>
        </p:txBody>
      </p:sp>
      <p:sp>
        <p:nvSpPr>
          <p:cNvPr id="52227" name="Rectangle 3"/>
          <p:cNvSpPr>
            <a:spLocks noGrp="1" noChangeArrowheads="1"/>
          </p:cNvSpPr>
          <p:nvPr>
            <p:ph idx="1"/>
          </p:nvPr>
        </p:nvSpPr>
        <p:spPr>
          <a:xfrm>
            <a:off x="609600" y="1295400"/>
            <a:ext cx="8229600" cy="5562600"/>
          </a:xfrm>
        </p:spPr>
        <p:txBody>
          <a:bodyPr/>
          <a:lstStyle/>
          <a:p>
            <a:pPr eaLnBrk="1" hangingPunct="1">
              <a:buFont typeface="Arial" charset="0"/>
              <a:buChar char="•"/>
            </a:pPr>
            <a:r>
              <a:rPr lang="en-US" sz="2800" smtClean="0"/>
              <a:t>Must match maintaining consequence of problem behavior (function) </a:t>
            </a:r>
          </a:p>
          <a:p>
            <a:pPr eaLnBrk="1" hangingPunct="1">
              <a:buFont typeface="Arial" charset="0"/>
              <a:buChar char="•"/>
            </a:pPr>
            <a:endParaRPr lang="en-US" sz="1800" smtClean="0"/>
          </a:p>
          <a:p>
            <a:pPr eaLnBrk="1" hangingPunct="1">
              <a:buFont typeface="Arial" charset="0"/>
              <a:buChar char="•"/>
            </a:pPr>
            <a:r>
              <a:rPr lang="en-US" sz="2800" smtClean="0"/>
              <a:t>Reinforce and reward replacement behaviors and response to prevention strategies </a:t>
            </a:r>
          </a:p>
          <a:p>
            <a:pPr eaLnBrk="1" hangingPunct="1">
              <a:buFont typeface="Arial" charset="0"/>
              <a:buChar char="•"/>
            </a:pPr>
            <a:endParaRPr lang="en-US" sz="1800" smtClean="0"/>
          </a:p>
          <a:p>
            <a:pPr eaLnBrk="1" hangingPunct="1">
              <a:buFont typeface="Arial" charset="0"/>
              <a:buChar char="•"/>
            </a:pPr>
            <a:r>
              <a:rPr lang="en-US" sz="2800" smtClean="0"/>
              <a:t>Minimize reinforcement of problem behaviors </a:t>
            </a:r>
          </a:p>
          <a:p>
            <a:pPr eaLnBrk="1" hangingPunct="1">
              <a:buFont typeface="Arial" charset="0"/>
              <a:buChar char="•"/>
            </a:pPr>
            <a:endParaRPr lang="en-US" sz="1800" smtClean="0"/>
          </a:p>
          <a:p>
            <a:pPr eaLnBrk="1" hangingPunct="1">
              <a:buFont typeface="Arial" charset="0"/>
              <a:buChar char="•"/>
            </a:pPr>
            <a:r>
              <a:rPr lang="en-US" sz="2800" smtClean="0"/>
              <a:t>Include strategies that reinforce entire class/grade (larger population) for using skills taught through cool tools. This contributes to the more supportive environment.</a:t>
            </a:r>
          </a:p>
          <a:p>
            <a:pPr eaLnBrk="1" hangingPunct="1"/>
            <a:endParaRPr lang="en-US" smtClean="0"/>
          </a:p>
        </p:txBody>
      </p:sp>
    </p:spTree>
    <p:extLst>
      <p:ext uri="{BB962C8B-B14F-4D97-AF65-F5344CB8AC3E}">
        <p14:creationId xmlns:p14="http://schemas.microsoft.com/office/powerpoint/2010/main" val="4909337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1143000" y="304800"/>
            <a:ext cx="7696200" cy="1143000"/>
          </a:xfrm>
        </p:spPr>
        <p:txBody>
          <a:bodyPr rtlCol="0">
            <a:normAutofit fontScale="90000"/>
          </a:bodyPr>
          <a:lstStyle/>
          <a:p>
            <a:pPr eaLnBrk="1" fontAlgn="auto" hangingPunct="1">
              <a:spcAft>
                <a:spcPts val="0"/>
              </a:spcAft>
              <a:defRPr/>
            </a:pPr>
            <a:r>
              <a:rPr lang="en-US" dirty="0">
                <a:solidFill>
                  <a:schemeClr val="accent1"/>
                </a:solidFill>
              </a:rPr>
              <a:t>Strategies for </a:t>
            </a:r>
            <a:r>
              <a:rPr lang="en-US" dirty="0" smtClean="0">
                <a:solidFill>
                  <a:schemeClr val="accent1"/>
                </a:solidFill>
              </a:rPr>
              <a:t>Minimizing Reinforcement </a:t>
            </a:r>
            <a:r>
              <a:rPr lang="en-US" dirty="0">
                <a:solidFill>
                  <a:schemeClr val="accent1"/>
                </a:solidFill>
              </a:rPr>
              <a:t>of the </a:t>
            </a:r>
            <a:r>
              <a:rPr lang="en-US" dirty="0" smtClean="0">
                <a:solidFill>
                  <a:schemeClr val="accent1"/>
                </a:solidFill>
              </a:rPr>
              <a:t>Problem Behavior</a:t>
            </a:r>
            <a:endParaRPr lang="en-US" dirty="0">
              <a:solidFill>
                <a:schemeClr val="accent1"/>
              </a:solidFill>
            </a:endParaRPr>
          </a:p>
        </p:txBody>
      </p:sp>
      <p:sp>
        <p:nvSpPr>
          <p:cNvPr id="17411" name="Text Placeholder 4"/>
          <p:cNvSpPr>
            <a:spLocks noGrp="1"/>
          </p:cNvSpPr>
          <p:nvPr>
            <p:ph type="body" idx="1"/>
          </p:nvPr>
        </p:nvSpPr>
        <p:spPr>
          <a:xfrm>
            <a:off x="912813" y="1798638"/>
            <a:ext cx="3811587" cy="639762"/>
          </a:xfrm>
        </p:spPr>
        <p:txBody>
          <a:bodyPr rtlCol="0">
            <a:normAutofit/>
          </a:bodyPr>
          <a:lstStyle/>
          <a:p>
            <a:pPr eaLnBrk="1" fontAlgn="auto" hangingPunct="1">
              <a:spcAft>
                <a:spcPts val="0"/>
              </a:spcAft>
              <a:defRPr/>
            </a:pPr>
            <a:r>
              <a:rPr lang="en-US" dirty="0" smtClean="0">
                <a:solidFill>
                  <a:schemeClr val="accent6"/>
                </a:solidFill>
              </a:rPr>
              <a:t>Non-Examples	</a:t>
            </a:r>
          </a:p>
        </p:txBody>
      </p:sp>
      <p:sp>
        <p:nvSpPr>
          <p:cNvPr id="17412" name="Content Placeholder 5"/>
          <p:cNvSpPr>
            <a:spLocks noGrp="1"/>
          </p:cNvSpPr>
          <p:nvPr>
            <p:ph sz="half" idx="2"/>
          </p:nvPr>
        </p:nvSpPr>
        <p:spPr>
          <a:xfrm>
            <a:off x="912813" y="2479675"/>
            <a:ext cx="4040187" cy="2244725"/>
          </a:xfrm>
        </p:spPr>
        <p:txBody>
          <a:bodyPr rtlCol="0">
            <a:normAutofit/>
          </a:bodyPr>
          <a:lstStyle/>
          <a:p>
            <a:pPr marL="0" indent="0" eaLnBrk="1" fontAlgn="auto" hangingPunct="1">
              <a:spcAft>
                <a:spcPts val="0"/>
              </a:spcAft>
              <a:buFontTx/>
              <a:buNone/>
              <a:defRPr/>
            </a:pPr>
            <a:r>
              <a:rPr lang="en-US" sz="2000" dirty="0" smtClean="0"/>
              <a:t>“Minimize reinforcement of problem behavior by providing the opportunity to go to the computer lab before school and allowing him to be dismissed early from class to check out and help in early childhood” </a:t>
            </a:r>
          </a:p>
          <a:p>
            <a:pPr marL="0" indent="0" eaLnBrk="1" fontAlgn="auto" hangingPunct="1">
              <a:spcAft>
                <a:spcPts val="0"/>
              </a:spcAft>
              <a:buFontTx/>
              <a:buNone/>
              <a:defRPr/>
            </a:pPr>
            <a:endParaRPr lang="en-US" sz="2000" dirty="0">
              <a:solidFill>
                <a:schemeClr val="accent6"/>
              </a:solidFill>
            </a:endParaRPr>
          </a:p>
          <a:p>
            <a:pPr marL="0" indent="0" eaLnBrk="1" fontAlgn="auto" hangingPunct="1">
              <a:spcAft>
                <a:spcPts val="0"/>
              </a:spcAft>
              <a:buFontTx/>
              <a:buNone/>
              <a:defRPr/>
            </a:pPr>
            <a:endParaRPr lang="en-US" sz="2000" dirty="0">
              <a:solidFill>
                <a:schemeClr val="accent6"/>
              </a:solidFill>
            </a:endParaRPr>
          </a:p>
        </p:txBody>
      </p:sp>
      <p:sp>
        <p:nvSpPr>
          <p:cNvPr id="17413" name="Text Placeholder 6"/>
          <p:cNvSpPr>
            <a:spLocks noGrp="1"/>
          </p:cNvSpPr>
          <p:nvPr>
            <p:ph type="body" sz="quarter" idx="3"/>
          </p:nvPr>
        </p:nvSpPr>
        <p:spPr>
          <a:xfrm>
            <a:off x="5105400" y="1798638"/>
            <a:ext cx="3886200" cy="639762"/>
          </a:xfrm>
        </p:spPr>
        <p:txBody>
          <a:bodyPr rtlCol="0">
            <a:normAutofit/>
          </a:bodyPr>
          <a:lstStyle/>
          <a:p>
            <a:pPr eaLnBrk="1" fontAlgn="auto" hangingPunct="1">
              <a:spcAft>
                <a:spcPts val="0"/>
              </a:spcAft>
              <a:defRPr/>
            </a:pPr>
            <a:r>
              <a:rPr lang="en-US" dirty="0" smtClean="0">
                <a:solidFill>
                  <a:schemeClr val="accent6"/>
                </a:solidFill>
              </a:rPr>
              <a:t>Examples</a:t>
            </a:r>
          </a:p>
        </p:txBody>
      </p:sp>
      <p:sp>
        <p:nvSpPr>
          <p:cNvPr id="17414" name="Content Placeholder 7"/>
          <p:cNvSpPr>
            <a:spLocks noGrp="1"/>
          </p:cNvSpPr>
          <p:nvPr>
            <p:ph sz="quarter" idx="4"/>
          </p:nvPr>
        </p:nvSpPr>
        <p:spPr>
          <a:xfrm>
            <a:off x="5178425" y="2514600"/>
            <a:ext cx="3660775" cy="1752600"/>
          </a:xfrm>
        </p:spPr>
        <p:txBody>
          <a:bodyPr rtlCol="0">
            <a:normAutofit/>
          </a:bodyPr>
          <a:lstStyle/>
          <a:p>
            <a:pPr marL="0" indent="0" eaLnBrk="1" fontAlgn="auto" hangingPunct="1">
              <a:spcAft>
                <a:spcPts val="0"/>
              </a:spcAft>
              <a:buFontTx/>
              <a:buNone/>
              <a:defRPr/>
            </a:pPr>
            <a:r>
              <a:rPr lang="en-US" sz="2000" dirty="0" smtClean="0"/>
              <a:t>“Limit attention”</a:t>
            </a:r>
            <a:endParaRPr lang="en-US" sz="2000" dirty="0"/>
          </a:p>
          <a:p>
            <a:pPr marL="0" indent="0" eaLnBrk="1" fontAlgn="auto" hangingPunct="1">
              <a:spcAft>
                <a:spcPts val="0"/>
              </a:spcAft>
              <a:buFontTx/>
              <a:buNone/>
              <a:defRPr/>
            </a:pPr>
            <a:endParaRPr lang="en-US" sz="2000" dirty="0" smtClean="0"/>
          </a:p>
          <a:p>
            <a:pPr marL="0" indent="0" eaLnBrk="1" fontAlgn="auto" hangingPunct="1">
              <a:spcAft>
                <a:spcPts val="0"/>
              </a:spcAft>
              <a:buFontTx/>
              <a:buNone/>
              <a:defRPr/>
            </a:pPr>
            <a:r>
              <a:rPr lang="en-US" sz="2000" dirty="0" smtClean="0"/>
              <a:t>“Ignore problem behavior when there is no danger”</a:t>
            </a:r>
            <a:endParaRPr lang="en-US" dirty="0" smtClean="0"/>
          </a:p>
          <a:p>
            <a:pPr marL="0" indent="0" eaLnBrk="1" fontAlgn="auto" hangingPunct="1">
              <a:spcAft>
                <a:spcPts val="0"/>
              </a:spcAft>
              <a:buFontTx/>
              <a:buNone/>
              <a:defRPr/>
            </a:pPr>
            <a:endParaRPr lang="en-US" dirty="0">
              <a:solidFill>
                <a:schemeClr val="accent6"/>
              </a:solidFill>
            </a:endParaRPr>
          </a:p>
          <a:p>
            <a:pPr marL="0" indent="0" eaLnBrk="1" fontAlgn="auto" hangingPunct="1">
              <a:spcAft>
                <a:spcPts val="0"/>
              </a:spcAft>
              <a:buFontTx/>
              <a:buNone/>
              <a:defRPr/>
            </a:pPr>
            <a:endParaRPr lang="en-US" dirty="0" smtClean="0">
              <a:solidFill>
                <a:schemeClr val="accent6"/>
              </a:solidFill>
            </a:endParaRPr>
          </a:p>
        </p:txBody>
      </p:sp>
      <p:sp>
        <p:nvSpPr>
          <p:cNvPr id="2" name="TextBox 1"/>
          <p:cNvSpPr txBox="1"/>
          <p:nvPr/>
        </p:nvSpPr>
        <p:spPr>
          <a:xfrm>
            <a:off x="685800" y="5105400"/>
            <a:ext cx="8153400" cy="584200"/>
          </a:xfrm>
          <a:prstGeom prst="rect">
            <a:avLst/>
          </a:prstGeom>
          <a:noFill/>
        </p:spPr>
        <p:txBody>
          <a:bodyPr>
            <a:spAutoFit/>
          </a:bodyPr>
          <a:lstStyle/>
          <a:p>
            <a:pPr fontAlgn="base">
              <a:spcBef>
                <a:spcPct val="0"/>
              </a:spcBef>
              <a:spcAft>
                <a:spcPct val="0"/>
              </a:spcAft>
              <a:defRPr/>
            </a:pPr>
            <a:r>
              <a:rPr lang="en-US" sz="3200" dirty="0">
                <a:solidFill>
                  <a:srgbClr val="009999"/>
                </a:solidFill>
                <a:cs typeface="Arial" charset="0"/>
              </a:rPr>
              <a:t>Most Plans do NOT address this strategy</a:t>
            </a:r>
          </a:p>
        </p:txBody>
      </p:sp>
    </p:spTree>
    <p:extLst>
      <p:ext uri="{BB962C8B-B14F-4D97-AF65-F5344CB8AC3E}">
        <p14:creationId xmlns:p14="http://schemas.microsoft.com/office/powerpoint/2010/main" val="3296402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xEl>
                                              <p:pRg st="0" end="0"/>
                                            </p:txEl>
                                          </p:spTgt>
                                        </p:tgtEl>
                                        <p:attrNameLst>
                                          <p:attrName>style.visibility</p:attrName>
                                        </p:attrNameLst>
                                      </p:cBhvr>
                                      <p:to>
                                        <p:strVal val="visible"/>
                                      </p:to>
                                    </p:set>
                                    <p:anim calcmode="lin" valueType="num">
                                      <p:cBhvr additive="base">
                                        <p:cTn id="13"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3">
                                            <p:txEl>
                                              <p:pRg st="0" end="0"/>
                                            </p:txEl>
                                          </p:spTgt>
                                        </p:tgtEl>
                                        <p:attrNameLst>
                                          <p:attrName>style.visibility</p:attrName>
                                        </p:attrNameLst>
                                      </p:cBhvr>
                                      <p:to>
                                        <p:strVal val="visible"/>
                                      </p:to>
                                    </p:set>
                                    <p:anim calcmode="lin" valueType="num">
                                      <p:cBhvr additive="base">
                                        <p:cTn id="19"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4">
                                            <p:txEl>
                                              <p:pRg st="0" end="0"/>
                                            </p:txEl>
                                          </p:spTgt>
                                        </p:tgtEl>
                                        <p:attrNameLst>
                                          <p:attrName>style.visibility</p:attrName>
                                        </p:attrNameLst>
                                      </p:cBhvr>
                                      <p:to>
                                        <p:strVal val="visible"/>
                                      </p:to>
                                    </p:set>
                                    <p:anim calcmode="lin" valueType="num">
                                      <p:cBhvr additive="base">
                                        <p:cTn id="25"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414">
                                            <p:txEl>
                                              <p:pRg st="2" end="2"/>
                                            </p:txEl>
                                          </p:spTgt>
                                        </p:tgtEl>
                                        <p:attrNameLst>
                                          <p:attrName>style.visibility</p:attrName>
                                        </p:attrNameLst>
                                      </p:cBhvr>
                                      <p:to>
                                        <p:strVal val="visible"/>
                                      </p:to>
                                    </p:set>
                                    <p:anim calcmode="lin" valueType="num">
                                      <p:cBhvr additive="base">
                                        <p:cTn id="29" dur="5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ChangeArrowheads="1"/>
          </p:cNvSpPr>
          <p:nvPr/>
        </p:nvSpPr>
        <p:spPr bwMode="auto">
          <a:xfrm>
            <a:off x="3200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latin typeface="Georgia" pitchFamily="-123" charset="0"/>
            </a:endParaRPr>
          </a:p>
        </p:txBody>
      </p:sp>
      <p:sp>
        <p:nvSpPr>
          <p:cNvPr id="3379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Georgia" pitchFamily="-123" charset="0"/>
            </a:endParaRPr>
          </a:p>
        </p:txBody>
      </p:sp>
      <p:sp>
        <p:nvSpPr>
          <p:cNvPr id="33796" name="AutoShape 4"/>
          <p:cNvSpPr>
            <a:spLocks noChangeArrowheads="1"/>
          </p:cNvSpPr>
          <p:nvPr/>
        </p:nvSpPr>
        <p:spPr bwMode="auto">
          <a:xfrm>
            <a:off x="4830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latin typeface="Georgia" pitchFamily="-123" charset="0"/>
            </a:endParaRPr>
          </a:p>
        </p:txBody>
      </p:sp>
      <p:sp>
        <p:nvSpPr>
          <p:cNvPr id="32772"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p:spPr>
        <p:txBody>
          <a:bodyPr wrap="none" anchor="ctr">
            <a:prstTxWarp prst="textNoShape">
              <a:avLst/>
            </a:prstTxWarp>
          </a:bodyPr>
          <a:lstStyle/>
          <a:p>
            <a:endParaRPr lang="en-US">
              <a:latin typeface="Georgia" pitchFamily="-123" charset="0"/>
            </a:endParaRPr>
          </a:p>
        </p:txBody>
      </p:sp>
      <p:sp>
        <p:nvSpPr>
          <p:cNvPr id="32773" name="Text Box 6"/>
          <p:cNvSpPr txBox="1">
            <a:spLocks noChangeArrowheads="1"/>
          </p:cNvSpPr>
          <p:nvPr/>
        </p:nvSpPr>
        <p:spPr bwMode="auto">
          <a:xfrm>
            <a:off x="1108075" y="2967038"/>
            <a:ext cx="2200275" cy="1474787"/>
          </a:xfrm>
          <a:prstGeom prst="rect">
            <a:avLst/>
          </a:prstGeom>
          <a:noFill/>
          <a:ln w="9525">
            <a:solidFill>
              <a:schemeClr val="tx2"/>
            </a:solidFill>
            <a:miter lim="800000"/>
            <a:headEnd/>
            <a:tailEnd/>
          </a:ln>
        </p:spPr>
        <p:txBody>
          <a:bodyPr wrap="none">
            <a:prstTxWarp prst="textNoShape">
              <a:avLst/>
            </a:prstTxWarp>
            <a:spAutoFit/>
          </a:bodyPr>
          <a:lstStyle/>
          <a:p>
            <a:pPr algn="ctr"/>
            <a:r>
              <a:rPr lang="en-US"/>
              <a:t>Primary Prevention:</a:t>
            </a:r>
          </a:p>
          <a:p>
            <a:pPr algn="ctr"/>
            <a:r>
              <a:rPr lang="en-US"/>
              <a:t>School-/Classroom-</a:t>
            </a:r>
          </a:p>
          <a:p>
            <a:pPr algn="ctr"/>
            <a:r>
              <a:rPr lang="en-US"/>
              <a:t>Wide Systems for</a:t>
            </a:r>
          </a:p>
          <a:p>
            <a:pPr algn="ctr"/>
            <a:r>
              <a:rPr lang="en-US"/>
              <a:t>All Students,</a:t>
            </a:r>
          </a:p>
          <a:p>
            <a:pPr algn="ctr"/>
            <a:r>
              <a:rPr lang="en-US"/>
              <a:t>Staff, &amp; Settings</a:t>
            </a:r>
          </a:p>
        </p:txBody>
      </p:sp>
      <p:sp>
        <p:nvSpPr>
          <p:cNvPr id="3379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p:spPr>
        <p:txBody>
          <a:bodyPr wrap="none" anchor="ctr">
            <a:prstTxWarp prst="textNoShape">
              <a:avLst/>
            </a:prstTxWarp>
          </a:bodyPr>
          <a:lstStyle/>
          <a:p>
            <a:endParaRPr lang="en-US">
              <a:latin typeface="Georgia" pitchFamily="-123" charset="0"/>
            </a:endParaRPr>
          </a:p>
        </p:txBody>
      </p:sp>
      <p:sp>
        <p:nvSpPr>
          <p:cNvPr id="3380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p:spPr>
        <p:txBody>
          <a:bodyPr wrap="none" anchor="ctr">
            <a:prstTxWarp prst="textNoShape">
              <a:avLst/>
            </a:prstTxWarp>
          </a:bodyPr>
          <a:lstStyle/>
          <a:p>
            <a:endParaRPr lang="en-US">
              <a:latin typeface="Georgia" pitchFamily="-123" charset="0"/>
            </a:endParaRPr>
          </a:p>
        </p:txBody>
      </p:sp>
      <p:sp>
        <p:nvSpPr>
          <p:cNvPr id="33801" name="Text Box 9"/>
          <p:cNvSpPr txBox="1">
            <a:spLocks noChangeArrowheads="1"/>
          </p:cNvSpPr>
          <p:nvPr/>
        </p:nvSpPr>
        <p:spPr bwMode="auto">
          <a:xfrm>
            <a:off x="5999163" y="1905000"/>
            <a:ext cx="2687637" cy="1200150"/>
          </a:xfrm>
          <a:prstGeom prst="rect">
            <a:avLst/>
          </a:prstGeom>
          <a:noFill/>
          <a:ln w="9525">
            <a:solidFill>
              <a:schemeClr val="tx2"/>
            </a:solidFill>
            <a:miter lim="800000"/>
            <a:headEnd/>
            <a:tailEnd/>
          </a:ln>
        </p:spPr>
        <p:txBody>
          <a:bodyPr>
            <a:prstTxWarp prst="textNoShape">
              <a:avLst/>
            </a:prstTxWarp>
            <a:spAutoFit/>
          </a:bodyPr>
          <a:lstStyle/>
          <a:p>
            <a:pPr algn="ctr"/>
            <a:r>
              <a:rPr lang="en-US"/>
              <a:t>Secondary Prevention:</a:t>
            </a:r>
          </a:p>
          <a:p>
            <a:pPr algn="ctr"/>
            <a:r>
              <a:rPr lang="en-US"/>
              <a:t>Specialized Group</a:t>
            </a:r>
          </a:p>
          <a:p>
            <a:pPr algn="ctr"/>
            <a:r>
              <a:rPr lang="en-US"/>
              <a:t>Systems for Students with At-Risk Behavior</a:t>
            </a:r>
          </a:p>
        </p:txBody>
      </p:sp>
      <p:sp>
        <p:nvSpPr>
          <p:cNvPr id="33802" name="Text Box 10"/>
          <p:cNvSpPr txBox="1">
            <a:spLocks noChangeArrowheads="1"/>
          </p:cNvSpPr>
          <p:nvPr/>
        </p:nvSpPr>
        <p:spPr bwMode="auto">
          <a:xfrm>
            <a:off x="6019800" y="304800"/>
            <a:ext cx="2667000" cy="1474788"/>
          </a:xfrm>
          <a:prstGeom prst="rect">
            <a:avLst/>
          </a:prstGeom>
          <a:noFill/>
          <a:ln w="9525">
            <a:solidFill>
              <a:schemeClr val="tx2"/>
            </a:solidFill>
            <a:miter lim="800000"/>
            <a:headEnd/>
            <a:tailEnd/>
          </a:ln>
        </p:spPr>
        <p:txBody>
          <a:bodyPr>
            <a:prstTxWarp prst="textNoShape">
              <a:avLst/>
            </a:prstTxWarp>
            <a:spAutoFit/>
          </a:bodyPr>
          <a:lstStyle/>
          <a:p>
            <a:pPr algn="ctr"/>
            <a:r>
              <a:rPr lang="en-US"/>
              <a:t>Tertiary Prevention:</a:t>
            </a:r>
          </a:p>
          <a:p>
            <a:pPr algn="ctr"/>
            <a:r>
              <a:rPr lang="en-US"/>
              <a:t>Specialized </a:t>
            </a:r>
          </a:p>
          <a:p>
            <a:pPr algn="ctr"/>
            <a:r>
              <a:rPr lang="en-US"/>
              <a:t>Individualized</a:t>
            </a:r>
          </a:p>
          <a:p>
            <a:pPr algn="ctr"/>
            <a:r>
              <a:rPr lang="en-US"/>
              <a:t>Systems for Students with High-Risk Behavior</a:t>
            </a:r>
          </a:p>
        </p:txBody>
      </p:sp>
      <p:sp>
        <p:nvSpPr>
          <p:cNvPr id="32778" name="Text Box 11"/>
          <p:cNvSpPr txBox="1">
            <a:spLocks noChangeArrowheads="1"/>
          </p:cNvSpPr>
          <p:nvPr/>
        </p:nvSpPr>
        <p:spPr bwMode="auto">
          <a:xfrm>
            <a:off x="3886200" y="5943600"/>
            <a:ext cx="2362200" cy="366713"/>
          </a:xfrm>
          <a:prstGeom prst="rect">
            <a:avLst/>
          </a:prstGeom>
          <a:noFill/>
          <a:ln w="9525">
            <a:noFill/>
            <a:miter lim="800000"/>
            <a:headEnd/>
            <a:tailEnd/>
          </a:ln>
        </p:spPr>
        <p:txBody>
          <a:bodyPr>
            <a:prstTxWarp prst="textNoShape">
              <a:avLst/>
            </a:prstTxWarp>
            <a:spAutoFit/>
          </a:bodyPr>
          <a:lstStyle/>
          <a:p>
            <a:pPr algn="ctr"/>
            <a:r>
              <a:rPr lang="en-US"/>
              <a:t>~80% of Students</a:t>
            </a:r>
          </a:p>
        </p:txBody>
      </p:sp>
      <p:sp>
        <p:nvSpPr>
          <p:cNvPr id="33804" name="Text Box 12"/>
          <p:cNvSpPr txBox="1">
            <a:spLocks noChangeArrowheads="1"/>
          </p:cNvSpPr>
          <p:nvPr/>
        </p:nvSpPr>
        <p:spPr bwMode="auto">
          <a:xfrm>
            <a:off x="4627563" y="2057400"/>
            <a:ext cx="838200" cy="366713"/>
          </a:xfrm>
          <a:prstGeom prst="rect">
            <a:avLst/>
          </a:prstGeom>
          <a:noFill/>
          <a:ln w="9525">
            <a:noFill/>
            <a:miter lim="800000"/>
            <a:headEnd/>
            <a:tailEnd/>
          </a:ln>
        </p:spPr>
        <p:txBody>
          <a:bodyPr>
            <a:prstTxWarp prst="textNoShape">
              <a:avLst/>
            </a:prstTxWarp>
            <a:spAutoFit/>
          </a:bodyPr>
          <a:lstStyle/>
          <a:p>
            <a:pPr algn="ctr"/>
            <a:r>
              <a:rPr lang="en-US"/>
              <a:t>~15% </a:t>
            </a:r>
          </a:p>
        </p:txBody>
      </p:sp>
      <p:sp>
        <p:nvSpPr>
          <p:cNvPr id="33805" name="Text Box 13"/>
          <p:cNvSpPr txBox="1">
            <a:spLocks noChangeArrowheads="1"/>
          </p:cNvSpPr>
          <p:nvPr/>
        </p:nvSpPr>
        <p:spPr bwMode="auto">
          <a:xfrm>
            <a:off x="4616450" y="1295400"/>
            <a:ext cx="838200" cy="366713"/>
          </a:xfrm>
          <a:prstGeom prst="rect">
            <a:avLst/>
          </a:prstGeom>
          <a:noFill/>
          <a:ln w="9525">
            <a:noFill/>
            <a:miter lim="800000"/>
            <a:headEnd/>
            <a:tailEnd/>
          </a:ln>
        </p:spPr>
        <p:txBody>
          <a:bodyPr>
            <a:prstTxWarp prst="textNoShape">
              <a:avLst/>
            </a:prstTxWarp>
            <a:spAutoFit/>
          </a:bodyPr>
          <a:lstStyle/>
          <a:p>
            <a:pPr algn="ctr"/>
            <a:r>
              <a:rPr lang="en-US"/>
              <a:t>~5% </a:t>
            </a:r>
          </a:p>
        </p:txBody>
      </p:sp>
      <p:sp>
        <p:nvSpPr>
          <p:cNvPr id="32781" name="Text Box 14"/>
          <p:cNvSpPr txBox="1">
            <a:spLocks noChangeArrowheads="1"/>
          </p:cNvSpPr>
          <p:nvPr/>
        </p:nvSpPr>
        <p:spPr bwMode="auto">
          <a:xfrm>
            <a:off x="1219200" y="127000"/>
            <a:ext cx="2895600" cy="2030413"/>
          </a:xfrm>
          <a:prstGeom prst="rect">
            <a:avLst/>
          </a:prstGeom>
          <a:solidFill>
            <a:srgbClr val="FFCC99"/>
          </a:solidFill>
          <a:ln w="19050">
            <a:solidFill>
              <a:srgbClr val="FFCC99"/>
            </a:solidFill>
            <a:miter lim="800000"/>
            <a:headEnd/>
            <a:tailEnd/>
          </a:ln>
        </p:spPr>
        <p:txBody>
          <a:bodyPr>
            <a:prstTxWarp prst="textNoShape">
              <a:avLst/>
            </a:prstTxWarp>
            <a:spAutoFit/>
          </a:bodyPr>
          <a:lstStyle/>
          <a:p>
            <a:pPr algn="ctr"/>
            <a:r>
              <a:rPr lang="en-US" b="1">
                <a:solidFill>
                  <a:srgbClr val="3333CC"/>
                </a:solidFill>
              </a:rPr>
              <a:t>SCHOOL-WIDE </a:t>
            </a:r>
          </a:p>
          <a:p>
            <a:pPr algn="ctr"/>
            <a:r>
              <a:rPr lang="en-US" b="1">
                <a:solidFill>
                  <a:srgbClr val="3333CC"/>
                </a:solidFill>
              </a:rPr>
              <a:t>POSITIVE BEHAVIOR</a:t>
            </a:r>
          </a:p>
          <a:p>
            <a:pPr algn="ctr"/>
            <a:r>
              <a:rPr lang="en-US" b="1">
                <a:solidFill>
                  <a:srgbClr val="3333CC"/>
                </a:solidFill>
              </a:rPr>
              <a:t>SUPPORT: </a:t>
            </a:r>
          </a:p>
          <a:p>
            <a:pPr algn="ctr"/>
            <a:r>
              <a:rPr lang="en-US" sz="2400" b="1" i="1">
                <a:solidFill>
                  <a:srgbClr val="3333CC"/>
                </a:solidFill>
              </a:rPr>
              <a:t>What is meant by “layering” interventions?</a:t>
            </a:r>
          </a:p>
        </p:txBody>
      </p:sp>
    </p:spTree>
    <p:extLst>
      <p:ext uri="{BB962C8B-B14F-4D97-AF65-F5344CB8AC3E}">
        <p14:creationId xmlns:p14="http://schemas.microsoft.com/office/powerpoint/2010/main" val="225129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9" grpId="0" animBg="1"/>
      <p:bldP spid="33800" grpId="0" animBg="1"/>
      <p:bldP spid="33801" grpId="0" animBg="1"/>
      <p:bldP spid="33802" grpId="0" animBg="1"/>
      <p:bldP spid="33804" grpId="0"/>
      <p:bldP spid="3380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81000"/>
            <a:ext cx="3587842" cy="769441"/>
          </a:xfrm>
          <a:prstGeom prst="rect">
            <a:avLst/>
          </a:prstGeom>
          <a:noFill/>
        </p:spPr>
        <p:txBody>
          <a:bodyPr wrap="none" rtlCol="0">
            <a:spAutoFit/>
          </a:bodyPr>
          <a:lstStyle/>
          <a:p>
            <a:r>
              <a:rPr lang="en-US" sz="4400" dirty="0" smtClean="0"/>
              <a:t>SAFETY PLAN</a:t>
            </a:r>
            <a:endParaRPr lang="en-US" sz="4400" dirty="0"/>
          </a:p>
        </p:txBody>
      </p:sp>
      <p:pic>
        <p:nvPicPr>
          <p:cNvPr id="6146" name="Picture 2" descr="C:\Users\Ami\AppData\Local\Microsoft\Windows\Temporary Internet Files\Content.IE5\0736J39Y\MP9003852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74332"/>
            <a:ext cx="4572000" cy="435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874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solidFill>
                  <a:schemeClr val="accent1"/>
                </a:solidFill>
              </a:rPr>
              <a:t>Safety Plan?</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Tx/>
              <a:buNone/>
              <a:defRPr/>
            </a:pPr>
            <a:r>
              <a:rPr lang="en-US" b="1" dirty="0" smtClean="0">
                <a:solidFill>
                  <a:schemeClr val="accent6"/>
                </a:solidFill>
              </a:rPr>
              <a:t>Non-example: </a:t>
            </a:r>
          </a:p>
          <a:p>
            <a:pPr marL="0" indent="0" eaLnBrk="1" fontAlgn="auto" hangingPunct="1">
              <a:spcAft>
                <a:spcPts val="0"/>
              </a:spcAft>
              <a:buFontTx/>
              <a:buNone/>
              <a:defRPr/>
            </a:pPr>
            <a:r>
              <a:rPr lang="en-US" sz="2400" dirty="0" smtClean="0"/>
              <a:t>“If student becomes too disruptive the principal, assistant principal, psychologist, and/or social worker will be called to assist”</a:t>
            </a:r>
          </a:p>
          <a:p>
            <a:pPr marL="0" indent="0" eaLnBrk="1" fontAlgn="auto" hangingPunct="1">
              <a:spcAft>
                <a:spcPts val="0"/>
              </a:spcAft>
              <a:buFontTx/>
              <a:buNone/>
              <a:defRPr/>
            </a:pPr>
            <a:endParaRPr lang="en-US" sz="2400" dirty="0" smtClean="0"/>
          </a:p>
          <a:p>
            <a:pPr marL="0" indent="0" eaLnBrk="1" fontAlgn="auto" hangingPunct="1">
              <a:spcAft>
                <a:spcPts val="0"/>
              </a:spcAft>
              <a:buFontTx/>
              <a:buNone/>
              <a:defRPr/>
            </a:pPr>
            <a:r>
              <a:rPr lang="en-US" sz="2400" dirty="0" smtClean="0"/>
              <a:t>“Student is removed”</a:t>
            </a:r>
          </a:p>
          <a:p>
            <a:pPr marL="0" indent="0" eaLnBrk="1" fontAlgn="auto" hangingPunct="1">
              <a:spcAft>
                <a:spcPts val="0"/>
              </a:spcAft>
              <a:buFontTx/>
              <a:buNone/>
              <a:defRPr/>
            </a:pPr>
            <a:endParaRPr lang="en-US" sz="2400" dirty="0" smtClean="0"/>
          </a:p>
          <a:p>
            <a:pPr marL="0" indent="0" eaLnBrk="1" fontAlgn="auto" hangingPunct="1">
              <a:spcAft>
                <a:spcPts val="0"/>
              </a:spcAft>
              <a:buFontTx/>
              <a:buNone/>
              <a:defRPr/>
            </a:pPr>
            <a:r>
              <a:rPr lang="en-US" sz="2400" dirty="0" smtClean="0"/>
              <a:t>“In the event of physical aggression notify the office”</a:t>
            </a:r>
          </a:p>
        </p:txBody>
      </p:sp>
    </p:spTree>
    <p:extLst>
      <p:ext uri="{BB962C8B-B14F-4D97-AF65-F5344CB8AC3E}">
        <p14:creationId xmlns:p14="http://schemas.microsoft.com/office/powerpoint/2010/main" val="24862773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43000" y="228600"/>
            <a:ext cx="7467600" cy="1143000"/>
          </a:xfrm>
        </p:spPr>
        <p:txBody>
          <a:bodyPr/>
          <a:lstStyle/>
          <a:p>
            <a:pPr eaLnBrk="1" hangingPunct="1"/>
            <a:r>
              <a:rPr lang="en-US" smtClean="0">
                <a:solidFill>
                  <a:schemeClr val="accent1"/>
                </a:solidFill>
              </a:rPr>
              <a:t>Safety Plan Example</a:t>
            </a:r>
          </a:p>
        </p:txBody>
      </p:sp>
      <p:sp>
        <p:nvSpPr>
          <p:cNvPr id="57347" name="Content Placeholder 2"/>
          <p:cNvSpPr>
            <a:spLocks noGrp="1"/>
          </p:cNvSpPr>
          <p:nvPr>
            <p:ph idx="1"/>
          </p:nvPr>
        </p:nvSpPr>
        <p:spPr/>
        <p:txBody>
          <a:bodyPr/>
          <a:lstStyle/>
          <a:p>
            <a:pPr marL="514350" indent="-514350" eaLnBrk="1" hangingPunct="1">
              <a:buClrTx/>
              <a:buFontTx/>
              <a:buAutoNum type="arabicPeriod"/>
            </a:pPr>
            <a:r>
              <a:rPr lang="en-US" sz="2000" smtClean="0"/>
              <a:t>Be aware of cues that student is upset.</a:t>
            </a:r>
          </a:p>
          <a:p>
            <a:pPr marL="514350" indent="-514350" eaLnBrk="1" hangingPunct="1">
              <a:buClrTx/>
              <a:buFontTx/>
              <a:buAutoNum type="arabicPeriod"/>
            </a:pPr>
            <a:r>
              <a:rPr lang="en-US" sz="2000" smtClean="0"/>
              <a:t>Try to calm student.  Separate student from peers if possible.</a:t>
            </a:r>
          </a:p>
          <a:p>
            <a:pPr marL="514350" indent="-514350" eaLnBrk="1" hangingPunct="1">
              <a:buClrTx/>
              <a:buFontTx/>
              <a:buAutoNum type="arabicPeriod"/>
            </a:pPr>
            <a:r>
              <a:rPr lang="en-US" sz="2000" smtClean="0"/>
              <a:t>If problem gets worse, notify school principal.</a:t>
            </a:r>
          </a:p>
          <a:p>
            <a:pPr marL="514350" indent="-514350" eaLnBrk="1" hangingPunct="1">
              <a:buClrTx/>
              <a:buFontTx/>
              <a:buAutoNum type="arabicPeriod"/>
            </a:pPr>
            <a:r>
              <a:rPr lang="en-US" sz="2000" smtClean="0"/>
              <a:t>School counselor will cover gym teacher’s class.</a:t>
            </a:r>
          </a:p>
          <a:p>
            <a:pPr marL="514350" indent="-514350" eaLnBrk="1" hangingPunct="1">
              <a:buClrTx/>
              <a:buFontTx/>
              <a:buAutoNum type="arabicPeriod"/>
            </a:pPr>
            <a:r>
              <a:rPr lang="en-US" sz="2000" smtClean="0"/>
              <a:t>Gym teacher will come to talk with student and escort him to gym.</a:t>
            </a:r>
          </a:p>
          <a:p>
            <a:pPr marL="514350" indent="-514350" eaLnBrk="1" hangingPunct="1">
              <a:buClrTx/>
              <a:buFontTx/>
              <a:buAutoNum type="arabicPeriod"/>
            </a:pPr>
            <a:r>
              <a:rPr lang="en-US" sz="2000" smtClean="0"/>
              <a:t>Student takes a 10 minute time-out outside of gym.</a:t>
            </a:r>
          </a:p>
          <a:p>
            <a:pPr marL="514350" indent="-514350" eaLnBrk="1" hangingPunct="1">
              <a:buClrTx/>
              <a:buFontTx/>
              <a:buAutoNum type="arabicPeriod"/>
            </a:pPr>
            <a:r>
              <a:rPr lang="en-US" sz="2000" smtClean="0"/>
              <a:t>Student is verbally praised for calming himself and taking time-out appropriately.</a:t>
            </a:r>
          </a:p>
          <a:p>
            <a:pPr marL="514350" indent="-514350" eaLnBrk="1" hangingPunct="1">
              <a:buClrTx/>
              <a:buFontTx/>
              <a:buAutoNum type="arabicPeriod"/>
            </a:pPr>
            <a:r>
              <a:rPr lang="en-US" sz="2000" smtClean="0"/>
              <a:t>The gym teacher reminds student of expectations upon return.</a:t>
            </a:r>
          </a:p>
          <a:p>
            <a:pPr marL="514350" indent="-514350" eaLnBrk="1" hangingPunct="1">
              <a:buClrTx/>
              <a:buFontTx/>
              <a:buAutoNum type="arabicPeriod"/>
            </a:pPr>
            <a:r>
              <a:rPr lang="en-US" sz="2000" smtClean="0"/>
              <a:t>The gym teacher (or other adult) escorts student back to class.</a:t>
            </a:r>
          </a:p>
          <a:p>
            <a:pPr marL="514350" indent="-514350" eaLnBrk="1" hangingPunct="1">
              <a:buFontTx/>
              <a:buAutoNum type="arabicPeriod"/>
            </a:pPr>
            <a:endParaRPr lang="en-US" sz="2400" smtClean="0"/>
          </a:p>
        </p:txBody>
      </p:sp>
    </p:spTree>
    <p:extLst>
      <p:ext uri="{BB962C8B-B14F-4D97-AF65-F5344CB8AC3E}">
        <p14:creationId xmlns:p14="http://schemas.microsoft.com/office/powerpoint/2010/main" val="2328826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smtClean="0"/>
              <a:t>Talk to your neighbor about the most recent safety plan you read in a BIP.</a:t>
            </a:r>
          </a:p>
          <a:p>
            <a:pPr marL="0" indent="0">
              <a:buNone/>
            </a:pPr>
            <a:endParaRPr lang="en-US" dirty="0"/>
          </a:p>
          <a:p>
            <a:pPr marL="0" indent="0">
              <a:buNone/>
            </a:pPr>
            <a:r>
              <a:rPr lang="en-US" dirty="0" smtClean="0"/>
              <a:t>What was done well?</a:t>
            </a:r>
          </a:p>
          <a:p>
            <a:pPr marL="0" indent="0">
              <a:buNone/>
            </a:pPr>
            <a:r>
              <a:rPr lang="en-US" dirty="0" smtClean="0"/>
              <a:t>What needed improvement?</a:t>
            </a:r>
          </a:p>
          <a:p>
            <a:pPr marL="0" indent="0">
              <a:buNone/>
            </a:pPr>
            <a:r>
              <a:rPr lang="en-US" dirty="0" smtClean="0"/>
              <a:t>Ideas on how to bring about change?</a:t>
            </a:r>
            <a:endParaRPr lang="en-US" dirty="0"/>
          </a:p>
        </p:txBody>
      </p:sp>
    </p:spTree>
    <p:extLst>
      <p:ext uri="{BB962C8B-B14F-4D97-AF65-F5344CB8AC3E}">
        <p14:creationId xmlns:p14="http://schemas.microsoft.com/office/powerpoint/2010/main" val="40119103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mi\AppData\Local\Microsoft\Windows\Temporary Internet Files\Content.IE5\0736J39Y\MC9000787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6424" y="1461847"/>
            <a:ext cx="2751151" cy="39343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381000"/>
            <a:ext cx="6023572" cy="584775"/>
          </a:xfrm>
          <a:prstGeom prst="rect">
            <a:avLst/>
          </a:prstGeom>
          <a:noFill/>
        </p:spPr>
        <p:txBody>
          <a:bodyPr wrap="none" rtlCol="0">
            <a:spAutoFit/>
          </a:bodyPr>
          <a:lstStyle/>
          <a:p>
            <a:r>
              <a:rPr lang="en-US" sz="3200" b="1" dirty="0" smtClean="0"/>
              <a:t>Plan for implementing the BIP</a:t>
            </a:r>
            <a:endParaRPr lang="en-US" sz="3200" b="1" dirty="0"/>
          </a:p>
        </p:txBody>
      </p:sp>
    </p:spTree>
    <p:extLst>
      <p:ext uri="{BB962C8B-B14F-4D97-AF65-F5344CB8AC3E}">
        <p14:creationId xmlns:p14="http://schemas.microsoft.com/office/powerpoint/2010/main" val="2697198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47800" y="152400"/>
            <a:ext cx="7696200" cy="990600"/>
          </a:xfrm>
        </p:spPr>
        <p:txBody>
          <a:bodyPr/>
          <a:lstStyle/>
          <a:p>
            <a:pPr eaLnBrk="1" hangingPunct="1"/>
            <a:r>
              <a:rPr lang="en-US" sz="3800" smtClean="0">
                <a:solidFill>
                  <a:schemeClr val="accent1"/>
                </a:solidFill>
              </a:rPr>
              <a:t>Plan for Implementation of the BIP</a:t>
            </a:r>
          </a:p>
        </p:txBody>
      </p:sp>
      <p:sp>
        <p:nvSpPr>
          <p:cNvPr id="21507" name="Rectangle 3"/>
          <p:cNvSpPr>
            <a:spLocks noGrp="1" noChangeArrowheads="1"/>
          </p:cNvSpPr>
          <p:nvPr>
            <p:ph type="body" idx="4294967295"/>
          </p:nvPr>
        </p:nvSpPr>
        <p:spPr>
          <a:xfrm>
            <a:off x="1076325" y="1295400"/>
            <a:ext cx="8067675" cy="5257800"/>
          </a:xfrm>
        </p:spPr>
        <p:txBody>
          <a:bodyPr/>
          <a:lstStyle/>
          <a:p>
            <a:pPr eaLnBrk="1" hangingPunct="1">
              <a:buFont typeface="Arial" charset="0"/>
              <a:buChar char="•"/>
            </a:pPr>
            <a:r>
              <a:rPr lang="en-US" smtClean="0"/>
              <a:t>Transform ideas for BIP elements into a formal plan for implementation</a:t>
            </a:r>
          </a:p>
          <a:p>
            <a:pPr lvl="1" eaLnBrk="1" hangingPunct="1"/>
            <a:r>
              <a:rPr lang="en-US" smtClean="0"/>
              <a:t>Who will do what, when, and how will we know?</a:t>
            </a:r>
          </a:p>
          <a:p>
            <a:pPr eaLnBrk="1" hangingPunct="1">
              <a:buFont typeface="Arial" charset="0"/>
              <a:buChar char="•"/>
            </a:pPr>
            <a:r>
              <a:rPr lang="en-US" smtClean="0"/>
              <a:t>Logistical arrangements</a:t>
            </a:r>
          </a:p>
          <a:p>
            <a:pPr lvl="1" eaLnBrk="1" hangingPunct="1"/>
            <a:r>
              <a:rPr lang="en-US" smtClean="0"/>
              <a:t>Who needs to know?</a:t>
            </a:r>
          </a:p>
          <a:p>
            <a:pPr lvl="1" eaLnBrk="1" hangingPunct="1"/>
            <a:r>
              <a:rPr lang="en-US" smtClean="0"/>
              <a:t>What materials are needed?</a:t>
            </a:r>
          </a:p>
          <a:p>
            <a:pPr lvl="1" eaLnBrk="1" hangingPunct="1"/>
            <a:r>
              <a:rPr lang="en-US" smtClean="0"/>
              <a:t>Who will tell the student?</a:t>
            </a:r>
          </a:p>
          <a:p>
            <a:pPr lvl="1" eaLnBrk="1" hangingPunct="1"/>
            <a:r>
              <a:rPr lang="en-US" smtClean="0"/>
              <a:t>Plan for substitutes?</a:t>
            </a:r>
          </a:p>
          <a:p>
            <a:pPr lvl="1" eaLnBrk="1" hangingPunct="1"/>
            <a:r>
              <a:rPr lang="en-US" smtClean="0"/>
              <a:t>Do you need a crisis plan?</a:t>
            </a:r>
          </a:p>
          <a:p>
            <a:pPr lvl="1" eaLnBrk="1" hangingPunct="1"/>
            <a:endParaRPr lang="en-US" sz="3200" smtClean="0"/>
          </a:p>
          <a:p>
            <a:pPr lvl="1" eaLnBrk="1" hangingPunct="1">
              <a:buFontTx/>
              <a:buNone/>
            </a:pPr>
            <a:endParaRPr lang="en-US" smtClean="0"/>
          </a:p>
        </p:txBody>
      </p:sp>
    </p:spTree>
    <p:extLst>
      <p:ext uri="{BB962C8B-B14F-4D97-AF65-F5344CB8AC3E}">
        <p14:creationId xmlns:p14="http://schemas.microsoft.com/office/powerpoint/2010/main" val="252725419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22463" y="736600"/>
            <a:ext cx="1524000" cy="584200"/>
          </a:xfrm>
          <a:prstGeom prst="rect">
            <a:avLst/>
          </a:prstGeom>
          <a:noFill/>
        </p:spPr>
        <p:txBody>
          <a:bodyPr>
            <a:spAutoFit/>
          </a:bodyPr>
          <a:lstStyle/>
          <a:p>
            <a:pPr algn="ctr" fontAlgn="base">
              <a:spcBef>
                <a:spcPct val="0"/>
              </a:spcBef>
              <a:spcAft>
                <a:spcPct val="0"/>
              </a:spcAft>
              <a:defRPr/>
            </a:pPr>
            <a:r>
              <a:rPr lang="en-US" sz="1600" dirty="0">
                <a:solidFill>
                  <a:srgbClr val="000000"/>
                </a:solidFill>
                <a:cs typeface="Arial" pitchFamily="34" charset="0"/>
              </a:rPr>
              <a:t>Person Responsible</a:t>
            </a:r>
          </a:p>
        </p:txBody>
      </p:sp>
      <p:sp>
        <p:nvSpPr>
          <p:cNvPr id="5" name="TextBox 4"/>
          <p:cNvSpPr txBox="1"/>
          <p:nvPr/>
        </p:nvSpPr>
        <p:spPr>
          <a:xfrm>
            <a:off x="3810000" y="715963"/>
            <a:ext cx="1524000" cy="584200"/>
          </a:xfrm>
          <a:prstGeom prst="rect">
            <a:avLst/>
          </a:prstGeom>
          <a:noFill/>
        </p:spPr>
        <p:txBody>
          <a:bodyPr>
            <a:spAutoFit/>
          </a:bodyPr>
          <a:lstStyle/>
          <a:p>
            <a:pPr algn="ctr" fontAlgn="base">
              <a:spcBef>
                <a:spcPct val="0"/>
              </a:spcBef>
              <a:spcAft>
                <a:spcPct val="0"/>
              </a:spcAft>
              <a:defRPr/>
            </a:pPr>
            <a:r>
              <a:rPr lang="en-US" sz="1600" dirty="0">
                <a:solidFill>
                  <a:srgbClr val="000000"/>
                </a:solidFill>
                <a:cs typeface="Arial" pitchFamily="34" charset="0"/>
              </a:rPr>
              <a:t>By </a:t>
            </a:r>
          </a:p>
          <a:p>
            <a:pPr algn="ctr" fontAlgn="base">
              <a:spcBef>
                <a:spcPct val="0"/>
              </a:spcBef>
              <a:spcAft>
                <a:spcPct val="0"/>
              </a:spcAft>
              <a:defRPr/>
            </a:pPr>
            <a:r>
              <a:rPr lang="en-US" sz="1600" dirty="0">
                <a:solidFill>
                  <a:srgbClr val="000000"/>
                </a:solidFill>
                <a:cs typeface="Arial" pitchFamily="34" charset="0"/>
              </a:rPr>
              <a:t>When</a:t>
            </a:r>
          </a:p>
        </p:txBody>
      </p:sp>
      <p:sp>
        <p:nvSpPr>
          <p:cNvPr id="6" name="TextBox 5"/>
          <p:cNvSpPr txBox="1"/>
          <p:nvPr/>
        </p:nvSpPr>
        <p:spPr>
          <a:xfrm>
            <a:off x="1884363" y="1600200"/>
            <a:ext cx="1600200" cy="3324225"/>
          </a:xfrm>
          <a:prstGeom prst="rect">
            <a:avLst/>
          </a:prstGeom>
          <a:noFill/>
        </p:spPr>
        <p:txBody>
          <a:bodyPr>
            <a:spAutoFit/>
          </a:bodyPr>
          <a:lstStyle/>
          <a:p>
            <a:pPr marL="285750" indent="-285750" fontAlgn="base">
              <a:spcBef>
                <a:spcPct val="0"/>
              </a:spcBef>
              <a:spcAft>
                <a:spcPct val="0"/>
              </a:spcAft>
              <a:buFont typeface="Arial" pitchFamily="34" charset="0"/>
              <a:buChar char="•"/>
              <a:defRPr/>
            </a:pPr>
            <a:r>
              <a:rPr lang="en-US" sz="1400" dirty="0">
                <a:solidFill>
                  <a:srgbClr val="000000"/>
                </a:solidFill>
                <a:cs typeface="Arial" pitchFamily="34" charset="0"/>
              </a:rPr>
              <a:t>Math Resource teacher</a:t>
            </a:r>
          </a:p>
          <a:p>
            <a:pPr fontAlgn="base">
              <a:spcBef>
                <a:spcPct val="0"/>
              </a:spcBef>
              <a:spcAft>
                <a:spcPct val="0"/>
              </a:spcAft>
              <a:defRPr/>
            </a:pPr>
            <a:endParaRPr lang="en-US" sz="1400" dirty="0">
              <a:solidFill>
                <a:srgbClr val="000000"/>
              </a:solidFill>
              <a:cs typeface="Arial" pitchFamily="34" charset="0"/>
            </a:endParaRPr>
          </a:p>
          <a:p>
            <a:pPr marL="285750" indent="-285750" fontAlgn="base">
              <a:spcBef>
                <a:spcPct val="0"/>
              </a:spcBef>
              <a:spcAft>
                <a:spcPct val="0"/>
              </a:spcAft>
              <a:buFont typeface="Arial" pitchFamily="34" charset="0"/>
              <a:buChar char="•"/>
              <a:defRPr/>
            </a:pPr>
            <a:r>
              <a:rPr lang="en-US" sz="1400" dirty="0">
                <a:solidFill>
                  <a:srgbClr val="000000"/>
                </a:solidFill>
                <a:cs typeface="Arial" pitchFamily="34" charset="0"/>
              </a:rPr>
              <a:t>School Psychologist</a:t>
            </a:r>
          </a:p>
          <a:p>
            <a:pPr marL="285750" indent="-285750" fontAlgn="base">
              <a:spcBef>
                <a:spcPct val="0"/>
              </a:spcBef>
              <a:spcAft>
                <a:spcPct val="0"/>
              </a:spcAft>
              <a:buFont typeface="Arial" pitchFamily="34" charset="0"/>
              <a:buChar char="•"/>
              <a:defRPr/>
            </a:pPr>
            <a:endParaRPr lang="en-US" sz="1400" dirty="0">
              <a:solidFill>
                <a:srgbClr val="000000"/>
              </a:solidFill>
              <a:cs typeface="Arial" pitchFamily="34" charset="0"/>
            </a:endParaRPr>
          </a:p>
          <a:p>
            <a:pPr marL="285750" indent="-285750" fontAlgn="base">
              <a:spcBef>
                <a:spcPct val="0"/>
              </a:spcBef>
              <a:spcAft>
                <a:spcPct val="0"/>
              </a:spcAft>
              <a:buFont typeface="Arial" pitchFamily="34" charset="0"/>
              <a:buChar char="•"/>
              <a:defRPr/>
            </a:pPr>
            <a:endParaRPr lang="en-US" sz="1400" dirty="0">
              <a:solidFill>
                <a:srgbClr val="000000"/>
              </a:solidFill>
              <a:cs typeface="Arial" pitchFamily="34" charset="0"/>
            </a:endParaRPr>
          </a:p>
          <a:p>
            <a:pPr marL="285750" indent="-285750" fontAlgn="base">
              <a:spcBef>
                <a:spcPct val="0"/>
              </a:spcBef>
              <a:spcAft>
                <a:spcPct val="0"/>
              </a:spcAft>
              <a:buFont typeface="Arial" pitchFamily="34" charset="0"/>
              <a:buChar char="•"/>
              <a:defRPr/>
            </a:pPr>
            <a:r>
              <a:rPr lang="en-US" sz="1400" dirty="0">
                <a:solidFill>
                  <a:srgbClr val="000000"/>
                </a:solidFill>
                <a:cs typeface="Arial" pitchFamily="34" charset="0"/>
              </a:rPr>
              <a:t>Teacher</a:t>
            </a:r>
          </a:p>
          <a:p>
            <a:pPr marL="285750" indent="-285750" fontAlgn="base">
              <a:spcBef>
                <a:spcPct val="0"/>
              </a:spcBef>
              <a:spcAft>
                <a:spcPct val="0"/>
              </a:spcAft>
              <a:buFont typeface="Arial" pitchFamily="34" charset="0"/>
              <a:buChar char="•"/>
              <a:defRPr/>
            </a:pPr>
            <a:endParaRPr lang="en-US" sz="1400" dirty="0">
              <a:solidFill>
                <a:srgbClr val="FFFFFF"/>
              </a:solidFill>
              <a:cs typeface="Arial" pitchFamily="34" charset="0"/>
            </a:endParaRPr>
          </a:p>
          <a:p>
            <a:pPr marL="285750" indent="-285750" fontAlgn="base">
              <a:spcBef>
                <a:spcPct val="0"/>
              </a:spcBef>
              <a:spcAft>
                <a:spcPct val="0"/>
              </a:spcAft>
              <a:buFont typeface="Arial" pitchFamily="34" charset="0"/>
              <a:buChar char="•"/>
              <a:defRPr/>
            </a:pPr>
            <a:endParaRPr lang="en-US" sz="1400" dirty="0">
              <a:solidFill>
                <a:srgbClr val="000000"/>
              </a:solidFill>
              <a:cs typeface="Arial" pitchFamily="34" charset="0"/>
            </a:endParaRPr>
          </a:p>
          <a:p>
            <a:pPr marL="285750" indent="-285750" fontAlgn="base">
              <a:spcBef>
                <a:spcPct val="0"/>
              </a:spcBef>
              <a:spcAft>
                <a:spcPct val="0"/>
              </a:spcAft>
              <a:buFont typeface="Arial" pitchFamily="34" charset="0"/>
              <a:buChar char="•"/>
              <a:defRPr/>
            </a:pPr>
            <a:r>
              <a:rPr lang="en-US" sz="1400" dirty="0">
                <a:solidFill>
                  <a:srgbClr val="000000"/>
                </a:solidFill>
                <a:cs typeface="Arial" pitchFamily="34" charset="0"/>
              </a:rPr>
              <a:t>School Psychologist</a:t>
            </a:r>
          </a:p>
          <a:p>
            <a:pPr marL="285750" indent="-285750" fontAlgn="base">
              <a:spcBef>
                <a:spcPct val="0"/>
              </a:spcBef>
              <a:spcAft>
                <a:spcPct val="0"/>
              </a:spcAft>
              <a:buFont typeface="Arial" pitchFamily="34" charset="0"/>
              <a:buChar char="•"/>
              <a:defRPr/>
            </a:pPr>
            <a:endParaRPr lang="en-US" sz="1400" dirty="0">
              <a:solidFill>
                <a:srgbClr val="000000"/>
              </a:solidFill>
              <a:cs typeface="Arial" pitchFamily="34" charset="0"/>
            </a:endParaRPr>
          </a:p>
          <a:p>
            <a:pPr marL="285750" indent="-285750" fontAlgn="base">
              <a:spcBef>
                <a:spcPct val="0"/>
              </a:spcBef>
              <a:spcAft>
                <a:spcPct val="0"/>
              </a:spcAft>
              <a:buFont typeface="Arial" pitchFamily="34" charset="0"/>
              <a:buChar char="•"/>
              <a:defRPr/>
            </a:pPr>
            <a:endParaRPr lang="en-US" sz="1400" dirty="0">
              <a:solidFill>
                <a:srgbClr val="000000"/>
              </a:solidFill>
              <a:cs typeface="Arial" pitchFamily="34" charset="0"/>
            </a:endParaRPr>
          </a:p>
          <a:p>
            <a:pPr marL="285750" indent="-285750" fontAlgn="base">
              <a:spcBef>
                <a:spcPct val="0"/>
              </a:spcBef>
              <a:spcAft>
                <a:spcPct val="0"/>
              </a:spcAft>
              <a:buFont typeface="Arial" pitchFamily="34" charset="0"/>
              <a:buChar char="•"/>
              <a:defRPr/>
            </a:pPr>
            <a:r>
              <a:rPr lang="en-US" sz="1400" dirty="0">
                <a:solidFill>
                  <a:srgbClr val="000000"/>
                </a:solidFill>
                <a:cs typeface="Arial" pitchFamily="34" charset="0"/>
              </a:rPr>
              <a:t>Teacher</a:t>
            </a:r>
          </a:p>
        </p:txBody>
      </p:sp>
      <p:sp>
        <p:nvSpPr>
          <p:cNvPr id="30726" name="TextBox 6"/>
          <p:cNvSpPr txBox="1">
            <a:spLocks noChangeArrowheads="1"/>
          </p:cNvSpPr>
          <p:nvPr/>
        </p:nvSpPr>
        <p:spPr bwMode="auto">
          <a:xfrm>
            <a:off x="3733800" y="1447800"/>
            <a:ext cx="16764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defRPr/>
            </a:pPr>
            <a:r>
              <a:rPr lang="en-US" sz="1400" dirty="0" smtClean="0">
                <a:solidFill>
                  <a:srgbClr val="000000"/>
                </a:solidFill>
                <a:latin typeface="Calibri"/>
              </a:rPr>
              <a:t>Two weeks-11/1</a:t>
            </a: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r>
              <a:rPr lang="en-US" sz="1400" dirty="0" smtClean="0">
                <a:solidFill>
                  <a:srgbClr val="000000"/>
                </a:solidFill>
                <a:latin typeface="Calibri"/>
              </a:rPr>
              <a:t>By 10/25</a:t>
            </a: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r>
              <a:rPr lang="en-US" sz="1400" dirty="0" smtClean="0">
                <a:solidFill>
                  <a:srgbClr val="000000"/>
                </a:solidFill>
                <a:latin typeface="Calibri"/>
              </a:rPr>
              <a:t>Begin 10/22</a:t>
            </a: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r>
              <a:rPr lang="en-US" sz="1400" dirty="0" smtClean="0">
                <a:solidFill>
                  <a:srgbClr val="000000"/>
                </a:solidFill>
                <a:latin typeface="Calibri"/>
              </a:rPr>
              <a:t>10/21</a:t>
            </a: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endParaRPr lang="en-US" sz="1400" dirty="0" smtClean="0">
              <a:solidFill>
                <a:srgbClr val="000000"/>
              </a:solidFill>
              <a:latin typeface="Calibri"/>
            </a:endParaRPr>
          </a:p>
          <a:p>
            <a:pPr eaLnBrk="1" fontAlgn="base" hangingPunct="1">
              <a:spcBef>
                <a:spcPct val="0"/>
              </a:spcBef>
              <a:spcAft>
                <a:spcPct val="0"/>
              </a:spcAft>
              <a:buFont typeface="Arial" charset="0"/>
              <a:buChar char="•"/>
              <a:defRPr/>
            </a:pPr>
            <a:r>
              <a:rPr lang="en-US" sz="1400" dirty="0" smtClean="0">
                <a:solidFill>
                  <a:srgbClr val="000000"/>
                </a:solidFill>
                <a:latin typeface="Calibri"/>
              </a:rPr>
              <a:t>10/21</a:t>
            </a:r>
          </a:p>
        </p:txBody>
      </p:sp>
    </p:spTree>
    <p:extLst>
      <p:ext uri="{BB962C8B-B14F-4D97-AF65-F5344CB8AC3E}">
        <p14:creationId xmlns:p14="http://schemas.microsoft.com/office/powerpoint/2010/main" val="35777175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Autofit/>
          </a:bodyPr>
          <a:lstStyle/>
          <a:p>
            <a:pPr eaLnBrk="1" fontAlgn="auto" hangingPunct="1">
              <a:spcAft>
                <a:spcPts val="0"/>
              </a:spcAft>
              <a:defRPr/>
            </a:pPr>
            <a:r>
              <a:rPr lang="en-US" sz="3600" dirty="0" smtClean="0">
                <a:solidFill>
                  <a:schemeClr val="accent6"/>
                </a:solidFill>
              </a:rPr>
              <a:t>Activity:</a:t>
            </a:r>
            <a:r>
              <a:rPr lang="en-US" sz="3600" dirty="0" smtClean="0">
                <a:solidFill>
                  <a:srgbClr val="FF0000"/>
                </a:solidFill>
              </a:rPr>
              <a:t> </a:t>
            </a:r>
            <a:br>
              <a:rPr lang="en-US" sz="3600" dirty="0" smtClean="0">
                <a:solidFill>
                  <a:srgbClr val="FF0000"/>
                </a:solidFill>
              </a:rPr>
            </a:br>
            <a:r>
              <a:rPr lang="en-US" sz="3600" dirty="0" smtClean="0">
                <a:solidFill>
                  <a:schemeClr val="accent1"/>
                </a:solidFill>
              </a:rPr>
              <a:t>Layering Interventions for Efficiency</a:t>
            </a:r>
          </a:p>
        </p:txBody>
      </p:sp>
      <p:sp>
        <p:nvSpPr>
          <p:cNvPr id="55299" name="Rectangle 3"/>
          <p:cNvSpPr>
            <a:spLocks noGrp="1" noChangeArrowheads="1"/>
          </p:cNvSpPr>
          <p:nvPr>
            <p:ph idx="1"/>
          </p:nvPr>
        </p:nvSpPr>
        <p:spPr>
          <a:xfrm>
            <a:off x="838200" y="1951038"/>
            <a:ext cx="7772400" cy="4525962"/>
          </a:xfrm>
        </p:spPr>
        <p:txBody>
          <a:bodyPr/>
          <a:lstStyle/>
          <a:p>
            <a:pPr eaLnBrk="1" hangingPunct="1">
              <a:buFont typeface="Arial" charset="0"/>
              <a:buChar char="•"/>
            </a:pPr>
            <a:r>
              <a:rPr lang="en-US" smtClean="0"/>
              <a:t>What interventions do you already have in-place in your school that could be used as part of BIPs to address Setting Events – Consequence modifications? </a:t>
            </a:r>
          </a:p>
          <a:p>
            <a:pPr lvl="1" eaLnBrk="1" hangingPunct="1"/>
            <a:r>
              <a:rPr lang="en-US" smtClean="0"/>
              <a:t>Ex. CICO, After-school re-teaching of expectations, Classroom Cool Tools…</a:t>
            </a:r>
          </a:p>
        </p:txBody>
      </p:sp>
    </p:spTree>
    <p:extLst>
      <p:ext uri="{BB962C8B-B14F-4D97-AF65-F5344CB8AC3E}">
        <p14:creationId xmlns:p14="http://schemas.microsoft.com/office/powerpoint/2010/main" val="20350699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85800"/>
            <a:ext cx="6629400" cy="1446550"/>
          </a:xfrm>
          <a:prstGeom prst="rect">
            <a:avLst/>
          </a:prstGeom>
          <a:noFill/>
        </p:spPr>
        <p:txBody>
          <a:bodyPr wrap="square" rtlCol="0">
            <a:spAutoFit/>
          </a:bodyPr>
          <a:lstStyle/>
          <a:p>
            <a:r>
              <a:rPr lang="en-US" sz="4400" dirty="0" smtClean="0"/>
              <a:t>How can we help expand the power of this process?</a:t>
            </a:r>
            <a:endParaRPr lang="en-US" sz="4400" dirty="0"/>
          </a:p>
        </p:txBody>
      </p:sp>
    </p:spTree>
    <p:extLst>
      <p:ext uri="{BB962C8B-B14F-4D97-AF65-F5344CB8AC3E}">
        <p14:creationId xmlns:p14="http://schemas.microsoft.com/office/powerpoint/2010/main" val="9803836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524000" y="228600"/>
            <a:ext cx="7620000" cy="1143000"/>
          </a:xfrm>
        </p:spPr>
        <p:txBody>
          <a:bodyPr rtlCol="0">
            <a:normAutofit fontScale="90000"/>
          </a:bodyPr>
          <a:lstStyle/>
          <a:p>
            <a:pPr eaLnBrk="1" fontAlgn="auto" hangingPunct="1">
              <a:spcAft>
                <a:spcPts val="0"/>
              </a:spcAft>
              <a:defRPr/>
            </a:pPr>
            <a:r>
              <a:rPr lang="en-US" dirty="0" smtClean="0">
                <a:solidFill>
                  <a:schemeClr val="accent1"/>
                </a:solidFill>
              </a:rPr>
              <a:t>Remember </a:t>
            </a:r>
            <a:r>
              <a:rPr lang="en-US" dirty="0">
                <a:solidFill>
                  <a:schemeClr val="accent1"/>
                </a:solidFill>
              </a:rPr>
              <a:t>Strengths-Based Planning</a:t>
            </a:r>
          </a:p>
        </p:txBody>
      </p:sp>
      <p:sp>
        <p:nvSpPr>
          <p:cNvPr id="37891" name="Rectangle 3"/>
          <p:cNvSpPr>
            <a:spLocks noGrp="1" noChangeArrowheads="1"/>
          </p:cNvSpPr>
          <p:nvPr>
            <p:ph type="body" idx="4294967295"/>
          </p:nvPr>
        </p:nvSpPr>
        <p:spPr>
          <a:xfrm>
            <a:off x="1143000" y="1676400"/>
            <a:ext cx="8001000" cy="5029200"/>
          </a:xfrm>
        </p:spPr>
        <p:txBody>
          <a:bodyPr/>
          <a:lstStyle/>
          <a:p>
            <a:pPr eaLnBrk="1" hangingPunct="1">
              <a:buFontTx/>
              <a:buNone/>
            </a:pPr>
            <a:r>
              <a:rPr lang="en-US" smtClean="0"/>
              <a:t>What does the student like or enjoy?</a:t>
            </a:r>
          </a:p>
          <a:p>
            <a:pPr eaLnBrk="1" hangingPunct="1">
              <a:buFontTx/>
              <a:buNone/>
            </a:pPr>
            <a:r>
              <a:rPr lang="en-US" smtClean="0"/>
              <a:t>What is the student interested in?</a:t>
            </a:r>
          </a:p>
          <a:p>
            <a:pPr eaLnBrk="1" hangingPunct="1">
              <a:buFontTx/>
              <a:buNone/>
            </a:pPr>
            <a:r>
              <a:rPr lang="en-US" smtClean="0"/>
              <a:t>What does the student like to talk about?</a:t>
            </a:r>
          </a:p>
          <a:p>
            <a:pPr eaLnBrk="1" hangingPunct="1">
              <a:buFontTx/>
              <a:buNone/>
            </a:pPr>
            <a:r>
              <a:rPr lang="en-US" smtClean="0"/>
              <a:t>Read about? Draw about? Write about? Play with?</a:t>
            </a:r>
          </a:p>
          <a:p>
            <a:pPr eaLnBrk="1" hangingPunct="1">
              <a:buFontTx/>
              <a:buNone/>
            </a:pPr>
            <a:endParaRPr lang="en-US" smtClean="0"/>
          </a:p>
          <a:p>
            <a:pPr eaLnBrk="1" hangingPunct="1">
              <a:buFont typeface="Arial" charset="0"/>
              <a:buChar char="•"/>
            </a:pPr>
            <a:r>
              <a:rPr lang="en-US" smtClean="0"/>
              <a:t>Identify where, when, with whom the student IS successful.</a:t>
            </a:r>
          </a:p>
          <a:p>
            <a:pPr eaLnBrk="1" hangingPunct="1">
              <a:buFontTx/>
              <a:buNone/>
            </a:pPr>
            <a:endParaRPr lang="en-US" smtClean="0"/>
          </a:p>
        </p:txBody>
      </p:sp>
    </p:spTree>
    <p:extLst>
      <p:ext uri="{BB962C8B-B14F-4D97-AF65-F5344CB8AC3E}">
        <p14:creationId xmlns:p14="http://schemas.microsoft.com/office/powerpoint/2010/main" val="33741435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5"/>
          <p:cNvSpPr>
            <a:spLocks noChangeArrowheads="1"/>
          </p:cNvSpPr>
          <p:nvPr/>
        </p:nvSpPr>
        <p:spPr bwMode="auto">
          <a:xfrm flipV="1">
            <a:off x="1793875" y="2400300"/>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prstTxWarp prst="textNoShape">
              <a:avLst/>
            </a:prstTxWarp>
          </a:bodyPr>
          <a:lstStyle/>
          <a:p>
            <a:pPr algn="ctr" eaLnBrk="0" hangingPunct="0"/>
            <a:r>
              <a:rPr lang="en-US" sz="2400">
                <a:latin typeface="Times" pitchFamily="-123" charset="0"/>
                <a:cs typeface="MS PGothic" charset="0"/>
              </a:rPr>
              <a:t> </a:t>
            </a:r>
          </a:p>
        </p:txBody>
      </p:sp>
      <p:sp>
        <p:nvSpPr>
          <p:cNvPr id="34818" name="Rectangle 6"/>
          <p:cNvSpPr>
            <a:spLocks noChangeArrowheads="1"/>
          </p:cNvSpPr>
          <p:nvPr/>
        </p:nvSpPr>
        <p:spPr bwMode="auto">
          <a:xfrm>
            <a:off x="1301750" y="1333500"/>
            <a:ext cx="6470650" cy="1022350"/>
          </a:xfrm>
          <a:prstGeom prst="rect">
            <a:avLst/>
          </a:prstGeom>
          <a:solidFill>
            <a:srgbClr val="009900"/>
          </a:solidFill>
          <a:ln w="19050">
            <a:solidFill>
              <a:schemeClr val="tx1"/>
            </a:solidFill>
            <a:miter lim="800000"/>
            <a:headEnd/>
            <a:tailEnd/>
          </a:ln>
        </p:spPr>
        <p:txBody>
          <a:bodyPr lIns="90487" tIns="44450" rIns="90487" bIns="44450">
            <a:prstTxWarp prst="textNoShape">
              <a:avLst/>
            </a:prstTxWarp>
            <a:spAutoFit/>
          </a:bodyPr>
          <a:lstStyle/>
          <a:p>
            <a:pPr algn="ctr" eaLnBrk="0" hangingPunct="0"/>
            <a:r>
              <a:rPr lang="en-US" sz="2400" b="1">
                <a:latin typeface="Century Gothic" pitchFamily="-123" charset="0"/>
                <a:cs typeface="MS PGothic" charset="0"/>
              </a:rPr>
              <a:t>Tier 1/Universal</a:t>
            </a:r>
            <a:r>
              <a:rPr lang="en-US" sz="2800">
                <a:solidFill>
                  <a:srgbClr val="010464"/>
                </a:solidFill>
                <a:latin typeface="Century Gothic" pitchFamily="-123" charset="0"/>
                <a:cs typeface="MS PGothic" charset="0"/>
              </a:rPr>
              <a:t> </a:t>
            </a:r>
          </a:p>
          <a:p>
            <a:pPr algn="ctr" eaLnBrk="0" hangingPunct="0"/>
            <a:endParaRPr lang="en-US" sz="400">
              <a:solidFill>
                <a:srgbClr val="010464"/>
              </a:solidFill>
              <a:latin typeface="Century Gothic" pitchFamily="-123" charset="0"/>
              <a:cs typeface="MS PGothic" charset="0"/>
            </a:endParaRPr>
          </a:p>
          <a:p>
            <a:pPr algn="ctr" eaLnBrk="0" hangingPunct="0"/>
            <a:r>
              <a:rPr lang="en-US" sz="1600" i="1">
                <a:solidFill>
                  <a:schemeClr val="bg1"/>
                </a:solidFill>
                <a:latin typeface="Century Gothic" pitchFamily="-123" charset="0"/>
                <a:cs typeface="MS PGothic" charset="0"/>
              </a:rPr>
              <a:t>School-Wide Assessment</a:t>
            </a:r>
          </a:p>
          <a:p>
            <a:pPr algn="ctr" eaLnBrk="0" hangingPunct="0"/>
            <a:r>
              <a:rPr lang="en-US" sz="1600" i="1">
                <a:solidFill>
                  <a:schemeClr val="bg1"/>
                </a:solidFill>
                <a:latin typeface="Century Gothic" pitchFamily="-123" charset="0"/>
                <a:cs typeface="MS PGothic" charset="0"/>
              </a:rPr>
              <a:t>School-Wide Prevention Systems</a:t>
            </a:r>
            <a:endParaRPr lang="en-US" sz="1600">
              <a:solidFill>
                <a:schemeClr val="bg1"/>
              </a:solidFill>
              <a:latin typeface="Century Gothic" pitchFamily="-123" charset="0"/>
              <a:cs typeface="MS PGothic" charset="0"/>
            </a:endParaRPr>
          </a:p>
        </p:txBody>
      </p:sp>
      <p:sp>
        <p:nvSpPr>
          <p:cNvPr id="34819" name="Text Box 7"/>
          <p:cNvSpPr txBox="1">
            <a:spLocks noChangeArrowheads="1"/>
          </p:cNvSpPr>
          <p:nvPr/>
        </p:nvSpPr>
        <p:spPr bwMode="auto">
          <a:xfrm>
            <a:off x="2743200" y="6134100"/>
            <a:ext cx="1676400" cy="48736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i="1">
                <a:solidFill>
                  <a:srgbClr val="800000"/>
                </a:solidFill>
                <a:cs typeface="MS PGothic" charset="0"/>
              </a:rPr>
              <a:t>SIMEO Tools:    </a:t>
            </a:r>
            <a:br>
              <a:rPr lang="en-US" sz="1400" i="1">
                <a:solidFill>
                  <a:srgbClr val="800000"/>
                </a:solidFill>
                <a:cs typeface="MS PGothic" charset="0"/>
              </a:rPr>
            </a:br>
            <a:r>
              <a:rPr lang="en-US" sz="1200" i="1">
                <a:solidFill>
                  <a:srgbClr val="800000"/>
                </a:solidFill>
                <a:cs typeface="MS PGothic" charset="0"/>
              </a:rPr>
              <a:t>HSC-T, RD-T, EI-T</a:t>
            </a:r>
            <a:endParaRPr lang="en-US" sz="1200">
              <a:solidFill>
                <a:srgbClr val="800000"/>
              </a:solidFill>
              <a:cs typeface="MS PGothic" charset="0"/>
            </a:endParaRPr>
          </a:p>
        </p:txBody>
      </p:sp>
      <p:sp>
        <p:nvSpPr>
          <p:cNvPr id="34820" name="Text Box 8"/>
          <p:cNvSpPr txBox="1">
            <a:spLocks noChangeArrowheads="1"/>
          </p:cNvSpPr>
          <p:nvPr/>
        </p:nvSpPr>
        <p:spPr bwMode="auto">
          <a:xfrm>
            <a:off x="7026275" y="2781300"/>
            <a:ext cx="1660525" cy="5175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a:solidFill>
                  <a:srgbClr val="800000"/>
                </a:solidFill>
                <a:cs typeface="MS PGothic" charset="0"/>
              </a:rPr>
              <a:t>   Check-in/ Check-out (CICO)</a:t>
            </a:r>
            <a:endParaRPr lang="en-US" sz="1400">
              <a:solidFill>
                <a:srgbClr val="800000"/>
              </a:solidFill>
              <a:latin typeface="Times" pitchFamily="-123" charset="0"/>
              <a:cs typeface="MS PGothic" charset="0"/>
            </a:endParaRPr>
          </a:p>
        </p:txBody>
      </p:sp>
      <p:sp>
        <p:nvSpPr>
          <p:cNvPr id="34821" name="Text Box 9"/>
          <p:cNvSpPr txBox="1">
            <a:spLocks noChangeArrowheads="1"/>
          </p:cNvSpPr>
          <p:nvPr/>
        </p:nvSpPr>
        <p:spPr bwMode="auto">
          <a:xfrm>
            <a:off x="6172200" y="4114800"/>
            <a:ext cx="2667000" cy="942975"/>
          </a:xfrm>
          <a:prstGeom prst="rect">
            <a:avLst/>
          </a:prstGeom>
          <a:noFill/>
          <a:ln w="9525">
            <a:noFill/>
            <a:miter lim="800000"/>
            <a:headEnd/>
            <a:tailEnd/>
          </a:ln>
        </p:spPr>
        <p:txBody>
          <a:bodyPr>
            <a:prstTxWarp prst="textNoShape">
              <a:avLst/>
            </a:prstTxWarp>
            <a:spAutoFit/>
          </a:bodyPr>
          <a:lstStyle/>
          <a:p>
            <a:pPr eaLnBrk="0" hangingPunct="0"/>
            <a:r>
              <a:rPr lang="en-US" sz="1400">
                <a:solidFill>
                  <a:srgbClr val="800000"/>
                </a:solidFill>
              </a:rPr>
              <a:t>Group Intervention with Individualized Feature                 (e.g., Check and Connect -CnC and Mentoring)</a:t>
            </a:r>
            <a:endParaRPr lang="en-US">
              <a:solidFill>
                <a:srgbClr val="800000"/>
              </a:solidFill>
              <a:cs typeface="MS PGothic" charset="0"/>
            </a:endParaRPr>
          </a:p>
        </p:txBody>
      </p:sp>
      <p:sp>
        <p:nvSpPr>
          <p:cNvPr id="34822" name="Text Box 10"/>
          <p:cNvSpPr txBox="1">
            <a:spLocks noChangeArrowheads="1"/>
          </p:cNvSpPr>
          <p:nvPr/>
        </p:nvSpPr>
        <p:spPr bwMode="auto">
          <a:xfrm>
            <a:off x="5576888" y="5183188"/>
            <a:ext cx="3455987" cy="517525"/>
          </a:xfrm>
          <a:prstGeom prst="rect">
            <a:avLst/>
          </a:prstGeom>
          <a:noFill/>
          <a:ln w="9525">
            <a:noFill/>
            <a:miter lim="800000"/>
            <a:headEnd/>
            <a:tailEnd/>
          </a:ln>
        </p:spPr>
        <p:txBody>
          <a:bodyPr wrap="none">
            <a:prstTxWarp prst="textNoShape">
              <a:avLst/>
            </a:prstTxWarp>
            <a:spAutoFit/>
          </a:bodyPr>
          <a:lstStyle/>
          <a:p>
            <a:pPr eaLnBrk="0" hangingPunct="0"/>
            <a:r>
              <a:rPr lang="en-US" sz="1400">
                <a:solidFill>
                  <a:srgbClr val="800000"/>
                </a:solidFill>
                <a:cs typeface="MS PGothic" charset="0"/>
              </a:rPr>
              <a:t>Brief Functional Behavior Assessment/</a:t>
            </a:r>
          </a:p>
          <a:p>
            <a:pPr eaLnBrk="0" hangingPunct="0"/>
            <a:r>
              <a:rPr lang="en-US" sz="1400">
                <a:solidFill>
                  <a:srgbClr val="800000"/>
                </a:solidFill>
                <a:cs typeface="MS PGothic" charset="0"/>
              </a:rPr>
              <a:t>Behavior Intervention Planning (FBA/BIP)</a:t>
            </a:r>
          </a:p>
        </p:txBody>
      </p:sp>
      <p:sp>
        <p:nvSpPr>
          <p:cNvPr id="34823" name="Text Box 11"/>
          <p:cNvSpPr txBox="1">
            <a:spLocks noChangeArrowheads="1"/>
          </p:cNvSpPr>
          <p:nvPr/>
        </p:nvSpPr>
        <p:spPr bwMode="auto">
          <a:xfrm>
            <a:off x="5181600" y="5803900"/>
            <a:ext cx="3128963" cy="304800"/>
          </a:xfrm>
          <a:prstGeom prst="rect">
            <a:avLst/>
          </a:prstGeom>
          <a:noFill/>
          <a:ln w="9525">
            <a:noFill/>
            <a:miter lim="800000"/>
            <a:headEnd/>
            <a:tailEnd/>
          </a:ln>
        </p:spPr>
        <p:txBody>
          <a:bodyPr wrap="none">
            <a:prstTxWarp prst="textNoShape">
              <a:avLst/>
            </a:prstTxWarp>
            <a:spAutoFit/>
          </a:bodyPr>
          <a:lstStyle/>
          <a:p>
            <a:pPr eaLnBrk="0" hangingPunct="0"/>
            <a:r>
              <a:rPr lang="en-US" sz="1400">
                <a:solidFill>
                  <a:srgbClr val="800000"/>
                </a:solidFill>
                <a:cs typeface="MS PGothic" charset="0"/>
              </a:rPr>
              <a:t>Complex or Multiple-domain FBA/BIP</a:t>
            </a:r>
          </a:p>
        </p:txBody>
      </p:sp>
      <p:sp>
        <p:nvSpPr>
          <p:cNvPr id="34824" name="Text Box 12"/>
          <p:cNvSpPr txBox="1">
            <a:spLocks noChangeArrowheads="1"/>
          </p:cNvSpPr>
          <p:nvPr/>
        </p:nvSpPr>
        <p:spPr bwMode="auto">
          <a:xfrm>
            <a:off x="4876800" y="6281738"/>
            <a:ext cx="1162050" cy="304800"/>
          </a:xfrm>
          <a:prstGeom prst="rect">
            <a:avLst/>
          </a:prstGeom>
          <a:noFill/>
          <a:ln w="9525">
            <a:noFill/>
            <a:miter lim="800000"/>
            <a:headEnd/>
            <a:tailEnd/>
          </a:ln>
        </p:spPr>
        <p:txBody>
          <a:bodyPr wrap="none">
            <a:prstTxWarp prst="textNoShape">
              <a:avLst/>
            </a:prstTxWarp>
            <a:spAutoFit/>
          </a:bodyPr>
          <a:lstStyle/>
          <a:p>
            <a:pPr eaLnBrk="0" hangingPunct="0"/>
            <a:r>
              <a:rPr lang="en-US" sz="1400">
                <a:solidFill>
                  <a:srgbClr val="800000"/>
                </a:solidFill>
                <a:cs typeface="MS PGothic" charset="0"/>
              </a:rPr>
              <a:t>Wraparound</a:t>
            </a:r>
          </a:p>
        </p:txBody>
      </p:sp>
      <p:sp>
        <p:nvSpPr>
          <p:cNvPr id="34825" name="Text Box 13"/>
          <p:cNvSpPr txBox="1">
            <a:spLocks noChangeArrowheads="1"/>
          </p:cNvSpPr>
          <p:nvPr/>
        </p:nvSpPr>
        <p:spPr bwMode="auto">
          <a:xfrm>
            <a:off x="762000" y="2705100"/>
            <a:ext cx="1752600" cy="9429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a:solidFill>
                  <a:srgbClr val="800000"/>
                </a:solidFill>
                <a:cs typeface="MS PGothic" charset="0"/>
              </a:rPr>
              <a:t>       ODRs, </a:t>
            </a:r>
            <a:br>
              <a:rPr lang="en-US" sz="1400">
                <a:solidFill>
                  <a:srgbClr val="800000"/>
                </a:solidFill>
                <a:cs typeface="MS PGothic" charset="0"/>
              </a:rPr>
            </a:br>
            <a:r>
              <a:rPr lang="en-US" sz="1400">
                <a:solidFill>
                  <a:srgbClr val="800000"/>
                </a:solidFill>
                <a:cs typeface="MS PGothic" charset="0"/>
              </a:rPr>
              <a:t>   Attendance, </a:t>
            </a:r>
            <a:br>
              <a:rPr lang="en-US" sz="1400">
                <a:solidFill>
                  <a:srgbClr val="800000"/>
                </a:solidFill>
                <a:cs typeface="MS PGothic" charset="0"/>
              </a:rPr>
            </a:br>
            <a:r>
              <a:rPr lang="en-US" sz="1400">
                <a:solidFill>
                  <a:srgbClr val="800000"/>
                </a:solidFill>
                <a:cs typeface="MS PGothic" charset="0"/>
              </a:rPr>
              <a:t>Tardies, Grades, </a:t>
            </a:r>
            <a:br>
              <a:rPr lang="en-US" sz="1400">
                <a:solidFill>
                  <a:srgbClr val="800000"/>
                </a:solidFill>
                <a:cs typeface="MS PGothic" charset="0"/>
              </a:rPr>
            </a:br>
            <a:r>
              <a:rPr lang="en-US" sz="1400">
                <a:solidFill>
                  <a:srgbClr val="800000"/>
                </a:solidFill>
                <a:cs typeface="MS PGothic" charset="0"/>
              </a:rPr>
              <a:t>         DIBELS, etc.</a:t>
            </a:r>
            <a:endParaRPr lang="en-US" sz="1400" b="1">
              <a:solidFill>
                <a:srgbClr val="800000"/>
              </a:solidFill>
              <a:latin typeface="Times" pitchFamily="-123" charset="0"/>
              <a:cs typeface="MS PGothic" charset="0"/>
            </a:endParaRPr>
          </a:p>
        </p:txBody>
      </p:sp>
      <p:sp>
        <p:nvSpPr>
          <p:cNvPr id="34826" name="Text Box 14"/>
          <p:cNvSpPr txBox="1">
            <a:spLocks noChangeArrowheads="1"/>
          </p:cNvSpPr>
          <p:nvPr/>
        </p:nvSpPr>
        <p:spPr bwMode="auto">
          <a:xfrm>
            <a:off x="1295400" y="3848100"/>
            <a:ext cx="1905000" cy="9144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a:solidFill>
                  <a:srgbClr val="800000"/>
                </a:solidFill>
                <a:cs typeface="MS PGothic" charset="0"/>
              </a:rPr>
              <a:t>Daily Progress </a:t>
            </a:r>
            <a:br>
              <a:rPr lang="en-US" sz="1400">
                <a:solidFill>
                  <a:srgbClr val="800000"/>
                </a:solidFill>
                <a:cs typeface="MS PGothic" charset="0"/>
              </a:rPr>
            </a:br>
            <a:r>
              <a:rPr lang="en-US" sz="1400">
                <a:solidFill>
                  <a:srgbClr val="800000"/>
                </a:solidFill>
                <a:cs typeface="MS PGothic" charset="0"/>
              </a:rPr>
              <a:t>    Report (DPR)</a:t>
            </a:r>
            <a:r>
              <a:rPr lang="en-US" sz="1600">
                <a:solidFill>
                  <a:srgbClr val="800000"/>
                </a:solidFill>
                <a:cs typeface="MS PGothic" charset="0"/>
              </a:rPr>
              <a:t> </a:t>
            </a:r>
            <a:br>
              <a:rPr lang="en-US" sz="1600">
                <a:solidFill>
                  <a:srgbClr val="800000"/>
                </a:solidFill>
                <a:cs typeface="MS PGothic" charset="0"/>
              </a:rPr>
            </a:br>
            <a:r>
              <a:rPr lang="en-US" sz="1600">
                <a:solidFill>
                  <a:srgbClr val="800000"/>
                </a:solidFill>
                <a:cs typeface="MS PGothic" charset="0"/>
              </a:rPr>
              <a:t>          </a:t>
            </a:r>
            <a:r>
              <a:rPr lang="en-US" sz="1000">
                <a:solidFill>
                  <a:srgbClr val="800000"/>
                </a:solidFill>
                <a:cs typeface="MS PGothic" charset="0"/>
              </a:rPr>
              <a:t>(Behavior and </a:t>
            </a:r>
            <a:br>
              <a:rPr lang="en-US" sz="1000">
                <a:solidFill>
                  <a:srgbClr val="800000"/>
                </a:solidFill>
                <a:cs typeface="MS PGothic" charset="0"/>
              </a:rPr>
            </a:br>
            <a:r>
              <a:rPr lang="en-US" sz="1000">
                <a:solidFill>
                  <a:srgbClr val="800000"/>
                </a:solidFill>
                <a:cs typeface="MS PGothic" charset="0"/>
              </a:rPr>
              <a:t>                   Academic Goals) </a:t>
            </a:r>
            <a:endParaRPr lang="en-US" sz="1000" b="1">
              <a:solidFill>
                <a:srgbClr val="800000"/>
              </a:solidFill>
              <a:cs typeface="MS PGothic" charset="0"/>
            </a:endParaRPr>
          </a:p>
        </p:txBody>
      </p:sp>
      <p:sp>
        <p:nvSpPr>
          <p:cNvPr id="34827" name="Text Box 15"/>
          <p:cNvSpPr txBox="1">
            <a:spLocks noChangeArrowheads="1"/>
          </p:cNvSpPr>
          <p:nvPr/>
        </p:nvSpPr>
        <p:spPr bwMode="auto">
          <a:xfrm>
            <a:off x="1524000" y="4991100"/>
            <a:ext cx="2390775" cy="942975"/>
          </a:xfrm>
          <a:prstGeom prst="rect">
            <a:avLst/>
          </a:prstGeom>
          <a:noFill/>
          <a:ln w="9525">
            <a:noFill/>
            <a:miter lim="800000"/>
            <a:headEnd/>
            <a:tailEnd/>
          </a:ln>
        </p:spPr>
        <p:txBody>
          <a:bodyPr>
            <a:prstTxWarp prst="textNoShape">
              <a:avLst/>
            </a:prstTxWarp>
            <a:spAutoFit/>
          </a:bodyPr>
          <a:lstStyle/>
          <a:p>
            <a:r>
              <a:rPr lang="en-US" sz="1400">
                <a:solidFill>
                  <a:srgbClr val="800000"/>
                </a:solidFill>
                <a:cs typeface="MS PGothic" charset="0"/>
              </a:rPr>
              <a:t>Competing Behavior        </a:t>
            </a:r>
            <a:br>
              <a:rPr lang="en-US" sz="1400">
                <a:solidFill>
                  <a:srgbClr val="800000"/>
                </a:solidFill>
                <a:cs typeface="MS PGothic" charset="0"/>
              </a:rPr>
            </a:br>
            <a:r>
              <a:rPr lang="en-US" sz="1400">
                <a:solidFill>
                  <a:srgbClr val="800000"/>
                </a:solidFill>
                <a:cs typeface="MS PGothic" charset="0"/>
              </a:rPr>
              <a:t>   Pathway, Functional </a:t>
            </a:r>
            <a:br>
              <a:rPr lang="en-US" sz="1400">
                <a:solidFill>
                  <a:srgbClr val="800000"/>
                </a:solidFill>
                <a:cs typeface="MS PGothic" charset="0"/>
              </a:rPr>
            </a:br>
            <a:r>
              <a:rPr lang="en-US" sz="1400">
                <a:solidFill>
                  <a:srgbClr val="800000"/>
                </a:solidFill>
                <a:cs typeface="MS PGothic" charset="0"/>
              </a:rPr>
              <a:t>    Assessment Interview, </a:t>
            </a:r>
            <a:br>
              <a:rPr lang="en-US" sz="1400">
                <a:solidFill>
                  <a:srgbClr val="800000"/>
                </a:solidFill>
                <a:cs typeface="MS PGothic" charset="0"/>
              </a:rPr>
            </a:br>
            <a:r>
              <a:rPr lang="en-US" sz="1400">
                <a:solidFill>
                  <a:srgbClr val="800000"/>
                </a:solidFill>
                <a:cs typeface="MS PGothic" charset="0"/>
              </a:rPr>
              <a:t>               Scatter Plots, etc.</a:t>
            </a:r>
          </a:p>
        </p:txBody>
      </p:sp>
      <p:sp>
        <p:nvSpPr>
          <p:cNvPr id="34828" name="Text Box 16"/>
          <p:cNvSpPr txBox="1">
            <a:spLocks noChangeArrowheads="1"/>
          </p:cNvSpPr>
          <p:nvPr/>
        </p:nvSpPr>
        <p:spPr bwMode="auto">
          <a:xfrm>
            <a:off x="6553200" y="3495675"/>
            <a:ext cx="2362200" cy="730250"/>
          </a:xfrm>
          <a:prstGeom prst="rect">
            <a:avLst/>
          </a:prstGeom>
          <a:noFill/>
          <a:ln w="9525">
            <a:noFill/>
            <a:miter lim="800000"/>
            <a:headEnd/>
            <a:tailEnd/>
          </a:ln>
        </p:spPr>
        <p:txBody>
          <a:bodyPr>
            <a:prstTxWarp prst="textNoShape">
              <a:avLst/>
            </a:prstTxWarp>
            <a:spAutoFit/>
          </a:bodyPr>
          <a:lstStyle/>
          <a:p>
            <a:pPr eaLnBrk="0" hangingPunct="0"/>
            <a:r>
              <a:rPr lang="en-US" sz="1400">
                <a:solidFill>
                  <a:srgbClr val="800000"/>
                </a:solidFill>
                <a:cs typeface="MS PGothic" charset="0"/>
              </a:rPr>
              <a:t>  Social/Academic Instructional Groups (SAIG)</a:t>
            </a:r>
          </a:p>
        </p:txBody>
      </p:sp>
      <p:sp>
        <p:nvSpPr>
          <p:cNvPr id="34829" name="Rectangle 24"/>
          <p:cNvSpPr>
            <a:spLocks noChangeArrowheads="1"/>
          </p:cNvSpPr>
          <p:nvPr/>
        </p:nvSpPr>
        <p:spPr bwMode="auto">
          <a:xfrm>
            <a:off x="0" y="228600"/>
            <a:ext cx="9144000" cy="914400"/>
          </a:xfrm>
          <a:prstGeom prst="rect">
            <a:avLst/>
          </a:prstGeom>
          <a:noFill/>
          <a:ln w="9525">
            <a:noFill/>
            <a:miter lim="800000"/>
            <a:headEnd/>
            <a:tailEnd/>
          </a:ln>
        </p:spPr>
        <p:txBody>
          <a:bodyPr anchor="ctr">
            <a:prstTxWarp prst="textNoShape">
              <a:avLst/>
            </a:prstTxWarp>
          </a:bodyPr>
          <a:lstStyle/>
          <a:p>
            <a:pPr algn="ctr"/>
            <a:r>
              <a:rPr lang="en-US" sz="2600" b="1" u="sng">
                <a:solidFill>
                  <a:srgbClr val="3333CC"/>
                </a:solidFill>
                <a:latin typeface="Calibri" pitchFamily="-123" charset="0"/>
              </a:rPr>
              <a:t>Positive Behavior Interventions &amp; Supports:</a:t>
            </a:r>
            <a:br>
              <a:rPr lang="en-US" sz="2600" b="1" u="sng">
                <a:solidFill>
                  <a:srgbClr val="3333CC"/>
                </a:solidFill>
                <a:latin typeface="Calibri" pitchFamily="-123" charset="0"/>
              </a:rPr>
            </a:br>
            <a:r>
              <a:rPr lang="en-US" sz="2600" b="1" u="sng">
                <a:solidFill>
                  <a:srgbClr val="3333CC"/>
                </a:solidFill>
                <a:latin typeface="Calibri" pitchFamily="-123" charset="0"/>
              </a:rPr>
              <a:t>A Response to Intervention (RtI) Model</a:t>
            </a:r>
          </a:p>
        </p:txBody>
      </p:sp>
      <p:sp>
        <p:nvSpPr>
          <p:cNvPr id="34830" name="Text Box 25"/>
          <p:cNvSpPr txBox="1">
            <a:spLocks noChangeArrowheads="1"/>
          </p:cNvSpPr>
          <p:nvPr/>
        </p:nvSpPr>
        <p:spPr bwMode="auto">
          <a:xfrm>
            <a:off x="304800" y="6324600"/>
            <a:ext cx="2279650" cy="336550"/>
          </a:xfrm>
          <a:prstGeom prst="rect">
            <a:avLst/>
          </a:prstGeom>
          <a:noFill/>
          <a:ln w="9525">
            <a:noFill/>
            <a:miter lim="800000"/>
            <a:headEnd/>
            <a:tailEnd/>
          </a:ln>
        </p:spPr>
        <p:txBody>
          <a:bodyPr wrap="none">
            <a:prstTxWarp prst="textNoShape">
              <a:avLst/>
            </a:prstTxWarp>
            <a:spAutoFit/>
          </a:bodyPr>
          <a:lstStyle/>
          <a:p>
            <a:r>
              <a:rPr lang="en-US" sz="800" i="1">
                <a:solidFill>
                  <a:schemeClr val="accent2"/>
                </a:solidFill>
                <a:latin typeface="Century Gothic" pitchFamily="-123" charset="0"/>
                <a:cs typeface="MS PGothic" charset="0"/>
              </a:rPr>
              <a:t>Illinois PBIS Network, Revised October  2009</a:t>
            </a:r>
          </a:p>
          <a:p>
            <a:r>
              <a:rPr lang="en-US" sz="800" i="1">
                <a:solidFill>
                  <a:schemeClr val="accent2"/>
                </a:solidFill>
                <a:latin typeface="Century Gothic" pitchFamily="-123" charset="0"/>
                <a:cs typeface="MS PGothic" charset="0"/>
              </a:rPr>
              <a:t>Adapted from T. Scott, 2004</a:t>
            </a:r>
          </a:p>
        </p:txBody>
      </p:sp>
      <p:sp>
        <p:nvSpPr>
          <p:cNvPr id="34831" name="Rectangle 26"/>
          <p:cNvSpPr>
            <a:spLocks noChangeArrowheads="1"/>
          </p:cNvSpPr>
          <p:nvPr/>
        </p:nvSpPr>
        <p:spPr bwMode="auto">
          <a:xfrm>
            <a:off x="3394075" y="2743200"/>
            <a:ext cx="2286000" cy="2362200"/>
          </a:xfrm>
          <a:prstGeom prst="rect">
            <a:avLst/>
          </a:prstGeom>
          <a:noFill/>
          <a:ln w="9525">
            <a:noFill/>
            <a:miter lim="800000"/>
            <a:headEnd/>
            <a:tailEnd/>
          </a:ln>
        </p:spPr>
        <p:txBody>
          <a:bodyPr>
            <a:prstTxWarp prst="textNoShape">
              <a:avLst/>
            </a:prstTxWarp>
          </a:bodyPr>
          <a:lstStyle/>
          <a:p>
            <a:pPr algn="ctr">
              <a:spcBef>
                <a:spcPct val="20000"/>
              </a:spcBef>
            </a:pPr>
            <a:r>
              <a:rPr lang="en-US" sz="2400" b="1">
                <a:latin typeface="Century Gothic" pitchFamily="-123" charset="0"/>
              </a:rPr>
              <a:t>Tier 2/</a:t>
            </a:r>
            <a:br>
              <a:rPr lang="en-US" sz="2400" b="1">
                <a:latin typeface="Century Gothic" pitchFamily="-123" charset="0"/>
              </a:rPr>
            </a:br>
            <a:r>
              <a:rPr lang="en-US" sz="2400" b="1">
                <a:latin typeface="Century Gothic" pitchFamily="-123" charset="0"/>
              </a:rPr>
              <a:t>Secondary  </a:t>
            </a:r>
          </a:p>
          <a:p>
            <a:pPr algn="ctr">
              <a:spcBef>
                <a:spcPct val="20000"/>
              </a:spcBef>
            </a:pPr>
            <a:endParaRPr lang="en-US" sz="2400" b="1">
              <a:latin typeface="Century Gothic" pitchFamily="-123" charset="0"/>
            </a:endParaRPr>
          </a:p>
          <a:p>
            <a:pPr algn="ctr">
              <a:spcBef>
                <a:spcPct val="20000"/>
              </a:spcBef>
            </a:pPr>
            <a:endParaRPr lang="en-US" sz="2400" b="1">
              <a:latin typeface="Century Gothic" pitchFamily="-123" charset="0"/>
            </a:endParaRPr>
          </a:p>
          <a:p>
            <a:pPr algn="ctr">
              <a:spcBef>
                <a:spcPct val="20000"/>
              </a:spcBef>
            </a:pPr>
            <a:r>
              <a:rPr lang="en-US" sz="2400" b="1">
                <a:latin typeface="Century Gothic" pitchFamily="-123" charset="0"/>
              </a:rPr>
              <a:t>Tier 3/</a:t>
            </a:r>
          </a:p>
          <a:p>
            <a:pPr algn="ctr">
              <a:spcBef>
                <a:spcPct val="20000"/>
              </a:spcBef>
            </a:pPr>
            <a:r>
              <a:rPr lang="en-US" sz="2400" b="1">
                <a:latin typeface="Century Gothic" pitchFamily="-123" charset="0"/>
              </a:rPr>
              <a:t>Tertiary</a:t>
            </a:r>
            <a:endParaRPr lang="en-US" sz="2400">
              <a:latin typeface="Century Gothic" pitchFamily="-123" charset="0"/>
            </a:endParaRPr>
          </a:p>
        </p:txBody>
      </p:sp>
      <p:sp>
        <p:nvSpPr>
          <p:cNvPr id="34832" name="Text Box 27"/>
          <p:cNvSpPr txBox="1">
            <a:spLocks noChangeArrowheads="1"/>
          </p:cNvSpPr>
          <p:nvPr/>
        </p:nvSpPr>
        <p:spPr bwMode="auto">
          <a:xfrm rot="-3363358">
            <a:off x="5029200" y="3443288"/>
            <a:ext cx="21336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a:solidFill>
                  <a:srgbClr val="990000"/>
                </a:solidFill>
                <a:latin typeface="Century Gothic" pitchFamily="-123" charset="0"/>
                <a:cs typeface="MS PGothic" charset="0"/>
              </a:rPr>
              <a:t>Intervention</a:t>
            </a:r>
          </a:p>
        </p:txBody>
      </p:sp>
      <p:sp>
        <p:nvSpPr>
          <p:cNvPr id="34833" name="Text Box 28"/>
          <p:cNvSpPr txBox="1">
            <a:spLocks noChangeArrowheads="1"/>
          </p:cNvSpPr>
          <p:nvPr/>
        </p:nvSpPr>
        <p:spPr bwMode="auto">
          <a:xfrm rot="3429989">
            <a:off x="1905000" y="3452813"/>
            <a:ext cx="21336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a:solidFill>
                  <a:srgbClr val="990000"/>
                </a:solidFill>
                <a:latin typeface="Century Gothic" pitchFamily="-123" charset="0"/>
                <a:cs typeface="MS PGothic" charset="0"/>
              </a:rPr>
              <a:t>Assessment</a:t>
            </a:r>
            <a:endParaRPr lang="en-US" sz="2400">
              <a:solidFill>
                <a:srgbClr val="990000"/>
              </a:solidFill>
              <a:latin typeface="Century Gothic" pitchFamily="-123" charset="0"/>
              <a:cs typeface="MS PGothic" charset="0"/>
            </a:endParaRPr>
          </a:p>
        </p:txBody>
      </p:sp>
    </p:spTree>
    <p:extLst>
      <p:ext uri="{BB962C8B-B14F-4D97-AF65-F5344CB8AC3E}">
        <p14:creationId xmlns:p14="http://schemas.microsoft.com/office/powerpoint/2010/main" val="17805204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89025" y="304800"/>
            <a:ext cx="6607175" cy="1143000"/>
          </a:xfrm>
        </p:spPr>
        <p:txBody>
          <a:bodyPr/>
          <a:lstStyle/>
          <a:p>
            <a:pPr eaLnBrk="1" hangingPunct="1"/>
            <a:r>
              <a:rPr lang="en-US" sz="3800" dirty="0" smtClean="0">
                <a:solidFill>
                  <a:schemeClr val="accent1"/>
                </a:solidFill>
              </a:rPr>
              <a:t>WATCH OUT FOR…</a:t>
            </a:r>
            <a:endParaRPr lang="en-US" sz="3800" dirty="0" smtClean="0">
              <a:solidFill>
                <a:schemeClr val="accent1"/>
              </a:solidFill>
            </a:endParaRPr>
          </a:p>
        </p:txBody>
      </p:sp>
      <p:sp>
        <p:nvSpPr>
          <p:cNvPr id="33795" name="Content Placeholder 2"/>
          <p:cNvSpPr>
            <a:spLocks noGrp="1"/>
          </p:cNvSpPr>
          <p:nvPr>
            <p:ph idx="1"/>
          </p:nvPr>
        </p:nvSpPr>
        <p:spPr>
          <a:xfrm>
            <a:off x="685800" y="2286000"/>
            <a:ext cx="8229600" cy="4230688"/>
          </a:xfrm>
        </p:spPr>
        <p:txBody>
          <a:bodyPr/>
          <a:lstStyle/>
          <a:p>
            <a:pPr eaLnBrk="1" hangingPunct="1">
              <a:buFont typeface="Arial" pitchFamily="34" charset="0"/>
              <a:buChar char="•"/>
            </a:pPr>
            <a:r>
              <a:rPr lang="en-US" smtClean="0"/>
              <a:t>Dual function</a:t>
            </a:r>
          </a:p>
          <a:p>
            <a:pPr lvl="1" eaLnBrk="1" hangingPunct="1"/>
            <a:r>
              <a:rPr lang="en-US" smtClean="0"/>
              <a:t>Focus on primary for brief FBA</a:t>
            </a:r>
          </a:p>
          <a:p>
            <a:pPr eaLnBrk="1" hangingPunct="1">
              <a:buFont typeface="Arial" pitchFamily="34" charset="0"/>
              <a:buChar char="•"/>
            </a:pPr>
            <a:r>
              <a:rPr lang="en-US" smtClean="0"/>
              <a:t>One function as maintaining consequence and another under function</a:t>
            </a:r>
          </a:p>
          <a:p>
            <a:pPr lvl="1" eaLnBrk="1" hangingPunct="1"/>
            <a:r>
              <a:rPr lang="en-US" smtClean="0"/>
              <a:t>Maintaining Consequence IS Function</a:t>
            </a:r>
          </a:p>
          <a:p>
            <a:pPr eaLnBrk="1" hangingPunct="1">
              <a:buFont typeface="Arial" pitchFamily="34" charset="0"/>
              <a:buChar char="•"/>
            </a:pPr>
            <a:r>
              <a:rPr lang="en-US" smtClean="0"/>
              <a:t>Control, Power, Revenge as Function</a:t>
            </a:r>
          </a:p>
          <a:p>
            <a:pPr lvl="1" eaLnBrk="1" hangingPunct="1"/>
            <a:r>
              <a:rPr lang="en-US" smtClean="0"/>
              <a:t>To obtain, to escape</a:t>
            </a:r>
          </a:p>
        </p:txBody>
      </p:sp>
      <p:sp>
        <p:nvSpPr>
          <p:cNvPr id="33796" name="Litebulb"/>
          <p:cNvSpPr>
            <a:spLocks noEditPoints="1" noChangeArrowheads="1"/>
          </p:cNvSpPr>
          <p:nvPr/>
        </p:nvSpPr>
        <p:spPr bwMode="auto">
          <a:xfrm>
            <a:off x="7772400" y="315913"/>
            <a:ext cx="852488" cy="12842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en-US"/>
          </a:p>
        </p:txBody>
      </p:sp>
      <p:pic>
        <p:nvPicPr>
          <p:cNvPr id="33797" name="Picture 3" descr="C:\Users\Michele Collins\AppData\Local\Microsoft\Windows\Temporary Internet Files\Content.IE5\DNN2WEBW\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988" y="-76200"/>
            <a:ext cx="1547812"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Ami\AppData\Local\Microsoft\Windows\Temporary Internet Files\Content.IE5\0736J39Y\MC9004377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08986"/>
            <a:ext cx="1854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885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solidFill>
                  <a:schemeClr val="accent1"/>
                </a:solidFill>
              </a:rPr>
              <a:t>Evaluation Plan</a:t>
            </a:r>
          </a:p>
        </p:txBody>
      </p:sp>
      <p:sp>
        <p:nvSpPr>
          <p:cNvPr id="58371" name="Content Placeholder 2"/>
          <p:cNvSpPr>
            <a:spLocks noGrp="1"/>
          </p:cNvSpPr>
          <p:nvPr>
            <p:ph idx="1"/>
          </p:nvPr>
        </p:nvSpPr>
        <p:spPr/>
        <p:txBody>
          <a:bodyPr/>
          <a:lstStyle/>
          <a:p>
            <a:pPr eaLnBrk="1" hangingPunct="1">
              <a:buFont typeface="Arial" charset="0"/>
              <a:buChar char="•"/>
            </a:pPr>
            <a:r>
              <a:rPr lang="en-US" smtClean="0"/>
              <a:t>A formal and regular (at least twice a month) system for assessing the fidelity with which the plan of support is being implemented.</a:t>
            </a:r>
          </a:p>
          <a:p>
            <a:pPr eaLnBrk="1" hangingPunct="1">
              <a:buFont typeface="Arial" charset="0"/>
              <a:buChar char="•"/>
            </a:pPr>
            <a:endParaRPr lang="en-US" smtClean="0"/>
          </a:p>
          <a:p>
            <a:pPr eaLnBrk="1" hangingPunct="1">
              <a:buFont typeface="Arial" charset="0"/>
              <a:buChar char="•"/>
            </a:pPr>
            <a:r>
              <a:rPr lang="en-US" smtClean="0"/>
              <a:t>A formal and regular (at least twice a month) system for assessing the impact of the plan on student outcomes.</a:t>
            </a:r>
          </a:p>
        </p:txBody>
      </p:sp>
    </p:spTree>
    <p:extLst>
      <p:ext uri="{BB962C8B-B14F-4D97-AF65-F5344CB8AC3E}">
        <p14:creationId xmlns:p14="http://schemas.microsoft.com/office/powerpoint/2010/main" val="9718377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00200"/>
            <a:ext cx="6381106" cy="923330"/>
          </a:xfrm>
          <a:prstGeom prst="rect">
            <a:avLst/>
          </a:prstGeom>
          <a:noFill/>
        </p:spPr>
        <p:txBody>
          <a:bodyPr wrap="none" rtlCol="0">
            <a:spAutoFit/>
          </a:bodyPr>
          <a:lstStyle/>
          <a:p>
            <a:r>
              <a:rPr lang="en-US" sz="5400" dirty="0" smtClean="0"/>
              <a:t>Structures to consider</a:t>
            </a:r>
            <a:endParaRPr lang="en-US" sz="5400" dirty="0"/>
          </a:p>
        </p:txBody>
      </p:sp>
    </p:spTree>
    <p:extLst>
      <p:ext uri="{BB962C8B-B14F-4D97-AF65-F5344CB8AC3E}">
        <p14:creationId xmlns:p14="http://schemas.microsoft.com/office/powerpoint/2010/main" val="22806314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52400"/>
            <a:ext cx="71628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pPr>
            <a:r>
              <a:rPr lang="en-US" sz="2800" b="1" u="sng">
                <a:solidFill>
                  <a:srgbClr val="0000CC"/>
                </a:solidFill>
                <a:ea typeface="ＭＳ Ｐゴシック" pitchFamily="34" charset="-128"/>
              </a:rPr>
              <a:t>3-Tiered System of Support </a:t>
            </a:r>
          </a:p>
          <a:p>
            <a:pPr algn="ctr" fontAlgn="base">
              <a:spcBef>
                <a:spcPct val="50000"/>
              </a:spcBef>
              <a:spcAft>
                <a:spcPct val="0"/>
              </a:spcAft>
            </a:pPr>
            <a:r>
              <a:rPr lang="en-US" sz="2800" b="1" u="sng">
                <a:solidFill>
                  <a:srgbClr val="0000CC"/>
                </a:solidFill>
                <a:ea typeface="ＭＳ Ｐゴシック" pitchFamily="34" charset="-128"/>
              </a:rPr>
              <a:t>Necessary Conversations (Teams)</a:t>
            </a:r>
            <a:endParaRPr lang="en-US" u="sng">
              <a:solidFill>
                <a:srgbClr val="0000CC"/>
              </a:solidFill>
              <a:ea typeface="ＭＳ Ｐゴシック" pitchFamily="34" charset="-128"/>
            </a:endParaRPr>
          </a:p>
        </p:txBody>
      </p:sp>
      <p:sp>
        <p:nvSpPr>
          <p:cNvPr id="16387" name="Line 10"/>
          <p:cNvSpPr>
            <a:spLocks noChangeShapeType="1"/>
          </p:cNvSpPr>
          <p:nvPr/>
        </p:nvSpPr>
        <p:spPr bwMode="auto">
          <a:xfrm flipH="1">
            <a:off x="28956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388" name="Text Box 14"/>
          <p:cNvSpPr txBox="1">
            <a:spLocks noChangeArrowheads="1"/>
          </p:cNvSpPr>
          <p:nvPr/>
        </p:nvSpPr>
        <p:spPr bwMode="auto">
          <a:xfrm>
            <a:off x="2362200" y="4114800"/>
            <a:ext cx="990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000" b="1">
                <a:solidFill>
                  <a:srgbClr val="000000"/>
                </a:solidFill>
                <a:latin typeface="Times New Roman" pitchFamily="18" charset="0"/>
                <a:ea typeface="ＭＳ Ｐゴシック" pitchFamily="34" charset="-128"/>
              </a:rPr>
              <a:t> CICO</a:t>
            </a:r>
            <a:endParaRPr lang="en-US" sz="2400" b="1">
              <a:solidFill>
                <a:srgbClr val="000000"/>
              </a:solidFill>
              <a:latin typeface="Times New Roman" pitchFamily="18" charset="0"/>
              <a:ea typeface="ＭＳ Ｐゴシック" pitchFamily="34" charset="-128"/>
            </a:endParaRPr>
          </a:p>
        </p:txBody>
      </p:sp>
      <p:sp>
        <p:nvSpPr>
          <p:cNvPr id="16389" name="Text Box 15"/>
          <p:cNvSpPr txBox="1">
            <a:spLocks noChangeArrowheads="1"/>
          </p:cNvSpPr>
          <p:nvPr/>
        </p:nvSpPr>
        <p:spPr bwMode="auto">
          <a:xfrm>
            <a:off x="2362200" y="4648200"/>
            <a:ext cx="990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pPr>
            <a:r>
              <a:rPr lang="en-US" sz="2000" b="1">
                <a:solidFill>
                  <a:srgbClr val="000000"/>
                </a:solidFill>
                <a:latin typeface="Times New Roman" pitchFamily="18" charset="0"/>
                <a:ea typeface="ＭＳ Ｐゴシック" pitchFamily="34" charset="-128"/>
              </a:rPr>
              <a:t>SAIG</a:t>
            </a:r>
            <a:endParaRPr lang="en-US" sz="2400" b="1">
              <a:solidFill>
                <a:srgbClr val="000000"/>
              </a:solidFill>
              <a:latin typeface="Times New Roman" pitchFamily="18" charset="0"/>
              <a:ea typeface="ＭＳ Ｐゴシック" pitchFamily="34" charset="-128"/>
            </a:endParaRPr>
          </a:p>
        </p:txBody>
      </p:sp>
      <p:sp>
        <p:nvSpPr>
          <p:cNvPr id="16390" name="Text Box 16"/>
          <p:cNvSpPr txBox="1">
            <a:spLocks noChangeArrowheads="1"/>
          </p:cNvSpPr>
          <p:nvPr/>
        </p:nvSpPr>
        <p:spPr bwMode="auto">
          <a:xfrm>
            <a:off x="2362200" y="5181600"/>
            <a:ext cx="990600" cy="687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300" b="1">
                <a:solidFill>
                  <a:srgbClr val="000000"/>
                </a:solidFill>
              </a:rPr>
              <a:t>Group w. individual</a:t>
            </a:r>
          </a:p>
          <a:p>
            <a:pPr algn="ctr" fontAlgn="base">
              <a:spcBef>
                <a:spcPct val="0"/>
              </a:spcBef>
              <a:spcAft>
                <a:spcPct val="0"/>
              </a:spcAft>
            </a:pPr>
            <a:r>
              <a:rPr lang="en-US" sz="1300" b="1">
                <a:solidFill>
                  <a:srgbClr val="000000"/>
                </a:solidFill>
              </a:rPr>
              <a:t>feature</a:t>
            </a:r>
            <a:endParaRPr lang="en-US" sz="1300" b="1">
              <a:solidFill>
                <a:srgbClr val="000000"/>
              </a:solidFill>
              <a:latin typeface="Times New Roman" pitchFamily="18" charset="0"/>
              <a:ea typeface="ＭＳ Ｐゴシック" pitchFamily="34" charset="-128"/>
            </a:endParaRPr>
          </a:p>
        </p:txBody>
      </p:sp>
      <p:sp>
        <p:nvSpPr>
          <p:cNvPr id="16391" name="Text Box 18"/>
          <p:cNvSpPr txBox="1">
            <a:spLocks noChangeArrowheads="1"/>
          </p:cNvSpPr>
          <p:nvPr/>
        </p:nvSpPr>
        <p:spPr bwMode="auto">
          <a:xfrm>
            <a:off x="6400800" y="4648200"/>
            <a:ext cx="1219200" cy="709613"/>
          </a:xfrm>
          <a:prstGeom prst="rect">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25000"/>
              </a:spcBef>
              <a:spcAft>
                <a:spcPct val="0"/>
              </a:spcAft>
            </a:pPr>
            <a:r>
              <a:rPr lang="en-US" b="1">
                <a:solidFill>
                  <a:srgbClr val="FFFFFF"/>
                </a:solidFill>
                <a:latin typeface="Times New Roman" pitchFamily="18" charset="0"/>
                <a:ea typeface="ＭＳ Ｐゴシック" pitchFamily="34" charset="-128"/>
              </a:rPr>
              <a:t>Complex</a:t>
            </a:r>
          </a:p>
          <a:p>
            <a:pPr algn="ctr" fontAlgn="base">
              <a:spcBef>
                <a:spcPct val="25000"/>
              </a:spcBef>
              <a:spcAft>
                <a:spcPct val="0"/>
              </a:spcAft>
            </a:pPr>
            <a:r>
              <a:rPr lang="en-US" b="1">
                <a:solidFill>
                  <a:srgbClr val="FFFFFF"/>
                </a:solidFill>
                <a:latin typeface="Times New Roman" pitchFamily="18" charset="0"/>
                <a:ea typeface="ＭＳ Ｐゴシック" pitchFamily="34" charset="-128"/>
              </a:rPr>
              <a:t>FBA/BIP</a:t>
            </a:r>
          </a:p>
        </p:txBody>
      </p:sp>
      <p:sp>
        <p:nvSpPr>
          <p:cNvPr id="16392" name="Line 31"/>
          <p:cNvSpPr>
            <a:spLocks noChangeShapeType="1"/>
          </p:cNvSpPr>
          <p:nvPr/>
        </p:nvSpPr>
        <p:spPr bwMode="auto">
          <a:xfrm>
            <a:off x="8382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393"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en-US" sz="2400">
              <a:solidFill>
                <a:srgbClr val="000000"/>
              </a:solidFill>
              <a:ea typeface="ＭＳ Ｐゴシック" pitchFamily="34" charset="-128"/>
            </a:endParaRPr>
          </a:p>
        </p:txBody>
      </p:sp>
      <p:sp>
        <p:nvSpPr>
          <p:cNvPr id="16394" name="Text Box 38"/>
          <p:cNvSpPr txBox="1">
            <a:spLocks noChangeArrowheads="1"/>
          </p:cNvSpPr>
          <p:nvPr/>
        </p:nvSpPr>
        <p:spPr bwMode="auto">
          <a:xfrm>
            <a:off x="4267200" y="1524000"/>
            <a:ext cx="1905000" cy="64135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b="1">
                <a:solidFill>
                  <a:srgbClr val="000000"/>
                </a:solidFill>
                <a:latin typeface="Times New Roman" pitchFamily="18" charset="0"/>
              </a:rPr>
              <a:t>Problem Solving Team</a:t>
            </a:r>
          </a:p>
        </p:txBody>
      </p:sp>
      <p:sp>
        <p:nvSpPr>
          <p:cNvPr id="16395" name="Text Box 39"/>
          <p:cNvSpPr txBox="1">
            <a:spLocks noChangeArrowheads="1"/>
          </p:cNvSpPr>
          <p:nvPr/>
        </p:nvSpPr>
        <p:spPr bwMode="auto">
          <a:xfrm>
            <a:off x="6934200" y="1524000"/>
            <a:ext cx="1752600" cy="641350"/>
          </a:xfrm>
          <a:prstGeom prst="rect">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b="1">
                <a:solidFill>
                  <a:srgbClr val="FFFFFF"/>
                </a:solidFill>
                <a:latin typeface="Times New Roman" pitchFamily="18" charset="0"/>
              </a:rPr>
              <a:t>Tertiary Systems Team</a:t>
            </a:r>
          </a:p>
        </p:txBody>
      </p:sp>
      <p:sp>
        <p:nvSpPr>
          <p:cNvPr id="16396" name="Text Box 42"/>
          <p:cNvSpPr txBox="1">
            <a:spLocks noChangeArrowheads="1"/>
          </p:cNvSpPr>
          <p:nvPr/>
        </p:nvSpPr>
        <p:spPr bwMode="auto">
          <a:xfrm>
            <a:off x="4648200" y="4419600"/>
            <a:ext cx="838200" cy="1025525"/>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40000"/>
              </a:spcBef>
              <a:spcAft>
                <a:spcPct val="0"/>
              </a:spcAft>
            </a:pPr>
            <a:r>
              <a:rPr lang="en-US" b="1">
                <a:solidFill>
                  <a:srgbClr val="000000"/>
                </a:solidFill>
                <a:latin typeface="Times New Roman" pitchFamily="18" charset="0"/>
              </a:rPr>
              <a:t>Brief </a:t>
            </a:r>
          </a:p>
          <a:p>
            <a:pPr algn="ctr" eaLnBrk="1" fontAlgn="base" hangingPunct="1">
              <a:spcBef>
                <a:spcPct val="40000"/>
              </a:spcBef>
              <a:spcAft>
                <a:spcPct val="0"/>
              </a:spcAft>
            </a:pPr>
            <a:r>
              <a:rPr lang="en-US" b="1">
                <a:solidFill>
                  <a:srgbClr val="000000"/>
                </a:solidFill>
                <a:latin typeface="Times New Roman" pitchFamily="18" charset="0"/>
              </a:rPr>
              <a:t>FBA/BIP</a:t>
            </a:r>
          </a:p>
        </p:txBody>
      </p:sp>
      <p:sp>
        <p:nvSpPr>
          <p:cNvPr id="16397" name="Line 28"/>
          <p:cNvSpPr>
            <a:spLocks noChangeShapeType="1"/>
          </p:cNvSpPr>
          <p:nvPr/>
        </p:nvSpPr>
        <p:spPr bwMode="auto">
          <a:xfrm>
            <a:off x="5105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398" name="Line 47"/>
          <p:cNvSpPr>
            <a:spLocks noChangeShapeType="1"/>
          </p:cNvSpPr>
          <p:nvPr/>
        </p:nvSpPr>
        <p:spPr bwMode="auto">
          <a:xfrm>
            <a:off x="6705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16399" name="Line 28"/>
          <p:cNvSpPr>
            <a:spLocks noChangeShapeType="1"/>
          </p:cNvSpPr>
          <p:nvPr/>
        </p:nvSpPr>
        <p:spPr bwMode="auto">
          <a:xfrm>
            <a:off x="7696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400" name="Text Box 16"/>
          <p:cNvSpPr txBox="1">
            <a:spLocks noChangeArrowheads="1"/>
          </p:cNvSpPr>
          <p:nvPr/>
        </p:nvSpPr>
        <p:spPr bwMode="auto">
          <a:xfrm>
            <a:off x="2286000" y="6019800"/>
            <a:ext cx="1143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b="1">
                <a:solidFill>
                  <a:srgbClr val="000000"/>
                </a:solidFill>
                <a:latin typeface="Times New Roman" pitchFamily="18" charset="0"/>
                <a:ea typeface="ＭＳ Ｐゴシック" pitchFamily="34" charset="-128"/>
              </a:rPr>
              <a:t>Brief FBA/BIP</a:t>
            </a:r>
          </a:p>
        </p:txBody>
      </p:sp>
      <p:sp>
        <p:nvSpPr>
          <p:cNvPr id="16401" name="Text Box 18"/>
          <p:cNvSpPr txBox="1">
            <a:spLocks noChangeArrowheads="1"/>
          </p:cNvSpPr>
          <p:nvPr/>
        </p:nvSpPr>
        <p:spPr bwMode="auto">
          <a:xfrm>
            <a:off x="7772400" y="4648200"/>
            <a:ext cx="1219200" cy="709613"/>
          </a:xfrm>
          <a:prstGeom prst="rect">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25000"/>
              </a:spcBef>
              <a:spcAft>
                <a:spcPct val="0"/>
              </a:spcAft>
            </a:pPr>
            <a:r>
              <a:rPr lang="en-US" b="1">
                <a:solidFill>
                  <a:srgbClr val="FFFFFF"/>
                </a:solidFill>
                <a:latin typeface="Times New Roman" pitchFamily="18" charset="0"/>
                <a:ea typeface="ＭＳ Ｐゴシック" pitchFamily="34" charset="-128"/>
              </a:rPr>
              <a:t>WRAP</a:t>
            </a:r>
          </a:p>
          <a:p>
            <a:pPr algn="ctr" fontAlgn="base">
              <a:spcBef>
                <a:spcPct val="25000"/>
              </a:spcBef>
              <a:spcAft>
                <a:spcPct val="0"/>
              </a:spcAft>
            </a:pPr>
            <a:endParaRPr lang="en-US">
              <a:solidFill>
                <a:srgbClr val="000000"/>
              </a:solidFill>
              <a:latin typeface="Times New Roman" pitchFamily="18" charset="0"/>
              <a:ea typeface="ＭＳ Ｐゴシック" pitchFamily="34" charset="-128"/>
            </a:endParaRPr>
          </a:p>
        </p:txBody>
      </p:sp>
      <p:sp>
        <p:nvSpPr>
          <p:cNvPr id="16402" name="Text Box 36"/>
          <p:cNvSpPr txBox="1">
            <a:spLocks noChangeArrowheads="1"/>
          </p:cNvSpPr>
          <p:nvPr/>
        </p:nvSpPr>
        <p:spPr bwMode="auto">
          <a:xfrm>
            <a:off x="2133600" y="1524000"/>
            <a:ext cx="1676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b="1">
                <a:solidFill>
                  <a:srgbClr val="000000"/>
                </a:solidFill>
                <a:latin typeface="Times New Roman" pitchFamily="18" charset="0"/>
              </a:rPr>
              <a:t>Secondary Systems Team</a:t>
            </a:r>
          </a:p>
        </p:txBody>
      </p:sp>
      <p:sp>
        <p:nvSpPr>
          <p:cNvPr id="16403" name="Line 63"/>
          <p:cNvSpPr>
            <a:spLocks noChangeShapeType="1"/>
          </p:cNvSpPr>
          <p:nvPr/>
        </p:nvSpPr>
        <p:spPr bwMode="auto">
          <a:xfrm>
            <a:off x="1600200" y="18288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16404" name="Line 64"/>
          <p:cNvSpPr>
            <a:spLocks noChangeShapeType="1"/>
          </p:cNvSpPr>
          <p:nvPr/>
        </p:nvSpPr>
        <p:spPr bwMode="auto">
          <a:xfrm>
            <a:off x="3886200" y="18288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16405" name="Line 65"/>
          <p:cNvSpPr>
            <a:spLocks noChangeShapeType="1"/>
          </p:cNvSpPr>
          <p:nvPr/>
        </p:nvSpPr>
        <p:spPr bwMode="auto">
          <a:xfrm>
            <a:off x="6248400" y="190500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16406" name="AutoShape 67"/>
          <p:cNvSpPr>
            <a:spLocks noChangeArrowheads="1"/>
          </p:cNvSpPr>
          <p:nvPr/>
        </p:nvSpPr>
        <p:spPr bwMode="auto">
          <a:xfrm>
            <a:off x="2133600" y="4343400"/>
            <a:ext cx="228600" cy="6858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407" name="AutoShape 69"/>
          <p:cNvSpPr>
            <a:spLocks noChangeArrowheads="1"/>
          </p:cNvSpPr>
          <p:nvPr/>
        </p:nvSpPr>
        <p:spPr bwMode="auto">
          <a:xfrm>
            <a:off x="2057400" y="4343400"/>
            <a:ext cx="304800" cy="12192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408" name="Text Box 77"/>
          <p:cNvSpPr txBox="1">
            <a:spLocks noChangeArrowheads="1"/>
          </p:cNvSpPr>
          <p:nvPr/>
        </p:nvSpPr>
        <p:spPr bwMode="auto">
          <a:xfrm>
            <a:off x="5334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a:solidFill>
                <a:srgbClr val="000000"/>
              </a:solidFill>
            </a:endParaRPr>
          </a:p>
        </p:txBody>
      </p:sp>
      <p:sp>
        <p:nvSpPr>
          <p:cNvPr id="16409" name="Text Box 78"/>
          <p:cNvSpPr txBox="1">
            <a:spLocks noChangeArrowheads="1"/>
          </p:cNvSpPr>
          <p:nvPr/>
        </p:nvSpPr>
        <p:spPr bwMode="auto">
          <a:xfrm>
            <a:off x="381000" y="23622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15000"/>
              </a:spcBef>
              <a:spcAft>
                <a:spcPct val="0"/>
              </a:spcAft>
            </a:pPr>
            <a:r>
              <a:rPr lang="en-US" sz="1400">
                <a:solidFill>
                  <a:srgbClr val="000000"/>
                </a:solidFill>
              </a:rPr>
              <a:t>Plans SW &amp; Class-wide supports</a:t>
            </a:r>
          </a:p>
        </p:txBody>
      </p:sp>
      <p:sp>
        <p:nvSpPr>
          <p:cNvPr id="16410" name="Rectangle 79"/>
          <p:cNvSpPr>
            <a:spLocks noChangeArrowheads="1"/>
          </p:cNvSpPr>
          <p:nvPr/>
        </p:nvSpPr>
        <p:spPr bwMode="auto">
          <a:xfrm>
            <a:off x="3048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411" name="Text Box 80"/>
          <p:cNvSpPr txBox="1">
            <a:spLocks noChangeArrowheads="1"/>
          </p:cNvSpPr>
          <p:nvPr/>
        </p:nvSpPr>
        <p:spPr bwMode="auto">
          <a:xfrm>
            <a:off x="2057400" y="22860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15000"/>
              </a:spcBef>
              <a:spcAft>
                <a:spcPct val="0"/>
              </a:spcAft>
            </a:pPr>
            <a:r>
              <a:rPr lang="en-US" sz="1400">
                <a:solidFill>
                  <a:srgbClr val="000000"/>
                </a:solidFill>
              </a:rPr>
              <a:t>Uses Process data; determines overall intervention effectiveness</a:t>
            </a:r>
          </a:p>
        </p:txBody>
      </p:sp>
      <p:sp>
        <p:nvSpPr>
          <p:cNvPr id="16412" name="Text Box 81"/>
          <p:cNvSpPr txBox="1">
            <a:spLocks noChangeArrowheads="1"/>
          </p:cNvSpPr>
          <p:nvPr/>
        </p:nvSpPr>
        <p:spPr bwMode="auto">
          <a:xfrm>
            <a:off x="4267200" y="2362200"/>
            <a:ext cx="190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15000"/>
              </a:spcBef>
              <a:spcAft>
                <a:spcPct val="0"/>
              </a:spcAft>
            </a:pPr>
            <a:r>
              <a:rPr lang="en-US" sz="1400">
                <a:solidFill>
                  <a:srgbClr val="000000"/>
                </a:solidFill>
              </a:rPr>
              <a:t>Standing team; uses FBA/BIP process for one youth at a time</a:t>
            </a:r>
          </a:p>
        </p:txBody>
      </p:sp>
      <p:sp>
        <p:nvSpPr>
          <p:cNvPr id="16413" name="Text Box 82"/>
          <p:cNvSpPr txBox="1">
            <a:spLocks noChangeArrowheads="1"/>
          </p:cNvSpPr>
          <p:nvPr/>
        </p:nvSpPr>
        <p:spPr bwMode="auto">
          <a:xfrm>
            <a:off x="6934200" y="22098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15000"/>
              </a:spcBef>
              <a:spcAft>
                <a:spcPct val="0"/>
              </a:spcAft>
            </a:pPr>
            <a:r>
              <a:rPr lang="en-US" sz="1400">
                <a:solidFill>
                  <a:srgbClr val="000000"/>
                </a:solidFill>
              </a:rPr>
              <a:t>Uses Process data; determines overall intervention effectiveness</a:t>
            </a:r>
          </a:p>
        </p:txBody>
      </p:sp>
      <p:sp>
        <p:nvSpPr>
          <p:cNvPr id="16414" name="Rectangle 83"/>
          <p:cNvSpPr>
            <a:spLocks noChangeArrowheads="1"/>
          </p:cNvSpPr>
          <p:nvPr/>
        </p:nvSpPr>
        <p:spPr bwMode="auto">
          <a:xfrm>
            <a:off x="2057400" y="2209800"/>
            <a:ext cx="16764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415" name="Rectangle 84"/>
          <p:cNvSpPr>
            <a:spLocks noChangeArrowheads="1"/>
          </p:cNvSpPr>
          <p:nvPr/>
        </p:nvSpPr>
        <p:spPr bwMode="auto">
          <a:xfrm>
            <a:off x="4191000" y="23622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6416" name="Rectangle 85"/>
          <p:cNvSpPr>
            <a:spLocks noChangeArrowheads="1"/>
          </p:cNvSpPr>
          <p:nvPr/>
        </p:nvSpPr>
        <p:spPr bwMode="auto">
          <a:xfrm>
            <a:off x="6934200" y="2209800"/>
            <a:ext cx="17526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45" name="Striped Right Arrow 44"/>
          <p:cNvSpPr/>
          <p:nvPr/>
        </p:nvSpPr>
        <p:spPr>
          <a:xfrm>
            <a:off x="1600200" y="41910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6" name="Curved Up Arrow 45"/>
          <p:cNvSpPr/>
          <p:nvPr/>
        </p:nvSpPr>
        <p:spPr>
          <a:xfrm>
            <a:off x="5029200" y="5486400"/>
            <a:ext cx="20574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47" name="Curved Up Arrow 46"/>
          <p:cNvSpPr/>
          <p:nvPr/>
        </p:nvSpPr>
        <p:spPr>
          <a:xfrm>
            <a:off x="5029200" y="5486400"/>
            <a:ext cx="3505200" cy="7318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2" name="Curved Up Arrow 45"/>
          <p:cNvSpPr/>
          <p:nvPr/>
        </p:nvSpPr>
        <p:spPr>
          <a:xfrm>
            <a:off x="3352800" y="5486400"/>
            <a:ext cx="1371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000000"/>
              </a:solidFill>
            </a:endParaRPr>
          </a:p>
        </p:txBody>
      </p:sp>
      <p:sp>
        <p:nvSpPr>
          <p:cNvPr id="3" name="Curved Up Arrow 45"/>
          <p:cNvSpPr>
            <a:spLocks noChangeArrowheads="1"/>
          </p:cNvSpPr>
          <p:nvPr/>
        </p:nvSpPr>
        <p:spPr bwMode="auto">
          <a:xfrm rot="21570218" flipV="1">
            <a:off x="3351213" y="4494213"/>
            <a:ext cx="1371600" cy="304800"/>
          </a:xfrm>
          <a:prstGeom prst="curvedUpArrow">
            <a:avLst>
              <a:gd name="adj1" fmla="val 20833"/>
              <a:gd name="adj2" fmla="val 41667"/>
              <a:gd name="adj3" fmla="val 25000"/>
            </a:avLst>
          </a:prstGeom>
          <a:solidFill>
            <a:schemeClr val="accent1"/>
          </a:solidFill>
          <a:ln w="25400" algn="ctr">
            <a:solidFill>
              <a:srgbClr val="89A4A7"/>
            </a:solidFill>
            <a:miter lim="800000"/>
            <a:headEnd/>
            <a:tailEnd/>
          </a:ln>
        </p:spPr>
        <p:txBody>
          <a:bodyPr rot="10800000" anchor="ctr"/>
          <a:lstStyle/>
          <a:p>
            <a:pPr algn="ctr" fontAlgn="base">
              <a:spcBef>
                <a:spcPct val="0"/>
              </a:spcBef>
              <a:spcAft>
                <a:spcPct val="0"/>
              </a:spcAft>
              <a:defRPr/>
            </a:pPr>
            <a:endParaRPr lang="en-US">
              <a:solidFill>
                <a:srgbClr val="000000"/>
              </a:solidFill>
              <a:cs typeface="Arial" charset="0"/>
            </a:endParaRPr>
          </a:p>
        </p:txBody>
      </p:sp>
      <p:sp>
        <p:nvSpPr>
          <p:cNvPr id="16422" name="Text Box 38"/>
          <p:cNvSpPr txBox="1">
            <a:spLocks noChangeArrowheads="1"/>
          </p:cNvSpPr>
          <p:nvPr/>
        </p:nvSpPr>
        <p:spPr bwMode="auto">
          <a:xfrm>
            <a:off x="0" y="6613525"/>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1000" i="1">
                <a:solidFill>
                  <a:srgbClr val="000000"/>
                </a:solidFill>
                <a:latin typeface="Times New Roman" pitchFamily="18" charset="0"/>
              </a:rPr>
              <a:t>Sept. 1, 2009</a:t>
            </a:r>
          </a:p>
        </p:txBody>
      </p:sp>
      <p:sp>
        <p:nvSpPr>
          <p:cNvPr id="16423" name="Text Box 39"/>
          <p:cNvSpPr txBox="1">
            <a:spLocks noChangeArrowheads="1"/>
          </p:cNvSpPr>
          <p:nvPr/>
        </p:nvSpPr>
        <p:spPr bwMode="auto">
          <a:xfrm>
            <a:off x="304800" y="1524000"/>
            <a:ext cx="1219200" cy="6413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b="1">
                <a:solidFill>
                  <a:srgbClr val="FFFFFF"/>
                </a:solidFill>
                <a:latin typeface="Times New Roman" pitchFamily="18" charset="0"/>
              </a:rPr>
              <a:t>Universal</a:t>
            </a:r>
            <a:br>
              <a:rPr lang="en-US" b="1">
                <a:solidFill>
                  <a:srgbClr val="FFFFFF"/>
                </a:solidFill>
                <a:latin typeface="Times New Roman" pitchFamily="18" charset="0"/>
              </a:rPr>
            </a:br>
            <a:r>
              <a:rPr lang="en-US" b="1">
                <a:solidFill>
                  <a:srgbClr val="FFFFFF"/>
                </a:solidFill>
                <a:latin typeface="Times New Roman" pitchFamily="18" charset="0"/>
              </a:rPr>
              <a:t>Team</a:t>
            </a:r>
          </a:p>
        </p:txBody>
      </p:sp>
      <p:sp>
        <p:nvSpPr>
          <p:cNvPr id="16424" name="Text Box 39"/>
          <p:cNvSpPr txBox="1">
            <a:spLocks noChangeArrowheads="1"/>
          </p:cNvSpPr>
          <p:nvPr/>
        </p:nvSpPr>
        <p:spPr bwMode="auto">
          <a:xfrm>
            <a:off x="228600" y="4191000"/>
            <a:ext cx="1219200" cy="6413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b="1">
                <a:solidFill>
                  <a:srgbClr val="FFFFFF"/>
                </a:solidFill>
                <a:latin typeface="Times New Roman" pitchFamily="18" charset="0"/>
              </a:rPr>
              <a:t>Universal Support</a:t>
            </a:r>
          </a:p>
        </p:txBody>
      </p:sp>
    </p:spTree>
    <p:extLst>
      <p:ext uri="{BB962C8B-B14F-4D97-AF65-F5344CB8AC3E}">
        <p14:creationId xmlns:p14="http://schemas.microsoft.com/office/powerpoint/2010/main" val="2208981325"/>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0"/>
            <a:ext cx="7086600" cy="1066800"/>
          </a:xfrm>
        </p:spPr>
        <p:txBody>
          <a:bodyPr/>
          <a:lstStyle/>
          <a:p>
            <a:pPr eaLnBrk="1" hangingPunct="1"/>
            <a:r>
              <a:rPr lang="en-US" smtClean="0">
                <a:solidFill>
                  <a:schemeClr val="accent1"/>
                </a:solidFill>
              </a:rPr>
              <a:t>Teaming at Tier 2</a:t>
            </a:r>
          </a:p>
        </p:txBody>
      </p:sp>
      <p:sp>
        <p:nvSpPr>
          <p:cNvPr id="15363" name="Rectangle 3"/>
          <p:cNvSpPr>
            <a:spLocks noGrp="1" noChangeArrowheads="1"/>
          </p:cNvSpPr>
          <p:nvPr>
            <p:ph idx="1"/>
          </p:nvPr>
        </p:nvSpPr>
        <p:spPr>
          <a:xfrm>
            <a:off x="609600" y="1295400"/>
            <a:ext cx="8153400" cy="5562600"/>
          </a:xfrm>
        </p:spPr>
        <p:txBody>
          <a:bodyPr rtlCol="0">
            <a:normAutofit fontScale="92500"/>
          </a:bodyPr>
          <a:lstStyle/>
          <a:p>
            <a:pPr eaLnBrk="1" fontAlgn="auto" hangingPunct="1">
              <a:spcAft>
                <a:spcPts val="0"/>
              </a:spcAft>
              <a:buFont typeface="Arial" pitchFamily="34" charset="0"/>
              <a:buChar char="•"/>
              <a:defRPr/>
            </a:pPr>
            <a:r>
              <a:rPr lang="en-US" dirty="0" smtClean="0"/>
              <a:t>Secondary Systems Planning Team</a:t>
            </a:r>
          </a:p>
          <a:p>
            <a:pPr marL="990600" lvl="1" indent="-533400" eaLnBrk="1" fontAlgn="auto" hangingPunct="1">
              <a:spcAft>
                <a:spcPts val="0"/>
              </a:spcAft>
              <a:defRPr/>
            </a:pPr>
            <a:r>
              <a:rPr lang="en-US" dirty="0" smtClean="0"/>
              <a:t>Uses </a:t>
            </a:r>
            <a:r>
              <a:rPr lang="en-US" u="sng" dirty="0" smtClean="0"/>
              <a:t>process</a:t>
            </a:r>
            <a:r>
              <a:rPr lang="en-US" dirty="0" smtClean="0"/>
              <a:t> data from CICO, S/AIG, Simple Individualized Secondary &amp; Brief FBA/BIP supports to:</a:t>
            </a:r>
          </a:p>
          <a:p>
            <a:pPr marL="1371600" lvl="2" indent="-457200" eaLnBrk="1" fontAlgn="auto" hangingPunct="1">
              <a:spcAft>
                <a:spcPts val="0"/>
              </a:spcAft>
              <a:buClrTx/>
              <a:buFontTx/>
              <a:buAutoNum type="alphaLcParenR"/>
              <a:defRPr/>
            </a:pPr>
            <a:r>
              <a:rPr lang="en-US" dirty="0" smtClean="0"/>
              <a:t>determine overall intervention effectiveness for each,</a:t>
            </a:r>
          </a:p>
          <a:p>
            <a:pPr marL="1371600" lvl="2" indent="-457200" eaLnBrk="1" fontAlgn="auto" hangingPunct="1">
              <a:spcAft>
                <a:spcPts val="0"/>
              </a:spcAft>
              <a:buClrTx/>
              <a:buFontTx/>
              <a:buAutoNum type="alphaLcParenR"/>
              <a:defRPr/>
            </a:pPr>
            <a:r>
              <a:rPr lang="en-US" dirty="0" smtClean="0"/>
              <a:t>improve integrity, fidelity, procedures etc. for each,</a:t>
            </a:r>
          </a:p>
          <a:p>
            <a:pPr marL="1371600" lvl="2" indent="-457200" eaLnBrk="1" fontAlgn="auto" hangingPunct="1">
              <a:spcAft>
                <a:spcPts val="0"/>
              </a:spcAft>
              <a:buClrTx/>
              <a:buFontTx/>
              <a:buAutoNum type="alphaLcParenR"/>
              <a:defRPr/>
            </a:pPr>
            <a:r>
              <a:rPr lang="en-US" dirty="0" smtClean="0"/>
              <a:t>create interventions that are missing from continuum</a:t>
            </a:r>
          </a:p>
          <a:p>
            <a:pPr eaLnBrk="1" fontAlgn="auto" hangingPunct="1">
              <a:spcAft>
                <a:spcPts val="0"/>
              </a:spcAft>
              <a:buFont typeface="Arial" pitchFamily="34" charset="0"/>
              <a:buChar char="•"/>
              <a:defRPr/>
            </a:pPr>
            <a:r>
              <a:rPr lang="en-US" dirty="0" smtClean="0"/>
              <a:t>Secondary Problem Solving Team </a:t>
            </a:r>
          </a:p>
          <a:p>
            <a:pPr marL="990600" lvl="1" indent="-533400" eaLnBrk="1" fontAlgn="auto" hangingPunct="1">
              <a:spcAft>
                <a:spcPts val="0"/>
              </a:spcAft>
              <a:defRPr/>
            </a:pPr>
            <a:r>
              <a:rPr lang="en-US" dirty="0" smtClean="0"/>
              <a:t>Develops plans for one student at a time</a:t>
            </a:r>
          </a:p>
          <a:p>
            <a:pPr marL="990600" lvl="1" indent="-533400" eaLnBrk="1" fontAlgn="auto" hangingPunct="1">
              <a:spcAft>
                <a:spcPts val="0"/>
              </a:spcAft>
              <a:defRPr/>
            </a:pPr>
            <a:r>
              <a:rPr lang="en-US" dirty="0" smtClean="0"/>
              <a:t>Every school has this type of meeting</a:t>
            </a:r>
          </a:p>
          <a:p>
            <a:pPr marL="990600" lvl="1" indent="-533400" eaLnBrk="1" fontAlgn="auto" hangingPunct="1">
              <a:spcAft>
                <a:spcPts val="0"/>
              </a:spcAft>
              <a:defRPr/>
            </a:pPr>
            <a:r>
              <a:rPr lang="en-US" dirty="0" smtClean="0"/>
              <a:t>Teachers and family are part of student’s               team</a:t>
            </a:r>
          </a:p>
          <a:p>
            <a:pPr marL="609600" indent="-609600" eaLnBrk="1" fontAlgn="auto" hangingPunct="1">
              <a:spcAft>
                <a:spcPts val="0"/>
              </a:spcAft>
              <a:defRPr/>
            </a:pPr>
            <a:endParaRPr lang="en-US" dirty="0" smtClean="0"/>
          </a:p>
        </p:txBody>
      </p:sp>
    </p:spTree>
    <p:extLst>
      <p:ext uri="{BB962C8B-B14F-4D97-AF65-F5344CB8AC3E}">
        <p14:creationId xmlns:p14="http://schemas.microsoft.com/office/powerpoint/2010/main" val="34214736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0"/>
            <a:ext cx="7696200" cy="1143000"/>
          </a:xfrm>
        </p:spPr>
        <p:txBody>
          <a:bodyPr/>
          <a:lstStyle/>
          <a:p>
            <a:pPr eaLnBrk="1" hangingPunct="1"/>
            <a:r>
              <a:rPr lang="en-US" sz="3800" smtClean="0">
                <a:solidFill>
                  <a:schemeClr val="accent1"/>
                </a:solidFill>
              </a:rPr>
              <a:t>FBA/BIP Facilitator &amp; Team Process</a:t>
            </a:r>
          </a:p>
        </p:txBody>
      </p:sp>
      <p:sp>
        <p:nvSpPr>
          <p:cNvPr id="17411" name="Rectangle 3"/>
          <p:cNvSpPr>
            <a:spLocks noGrp="1" noChangeArrowheads="1"/>
          </p:cNvSpPr>
          <p:nvPr>
            <p:ph idx="1"/>
          </p:nvPr>
        </p:nvSpPr>
        <p:spPr>
          <a:xfrm>
            <a:off x="762000" y="1295400"/>
            <a:ext cx="8077200" cy="5562600"/>
          </a:xfrm>
        </p:spPr>
        <p:txBody>
          <a:bodyPr rtlCol="0">
            <a:normAutofit/>
          </a:bodyPr>
          <a:lstStyle/>
          <a:p>
            <a:pPr eaLnBrk="1" fontAlgn="auto" hangingPunct="1">
              <a:lnSpc>
                <a:spcPct val="80000"/>
              </a:lnSpc>
              <a:spcAft>
                <a:spcPts val="0"/>
              </a:spcAft>
              <a:buFontTx/>
              <a:buNone/>
              <a:defRPr/>
            </a:pPr>
            <a:r>
              <a:rPr lang="en-US" sz="2400" dirty="0" smtClean="0"/>
              <a:t>a) Illustrates FBA to the rest of the team through the Competing Behavior Pathway; including hypothesized function; and shares data sources and process used; including interviews that were done. </a:t>
            </a:r>
          </a:p>
          <a:p>
            <a:pPr eaLnBrk="1" fontAlgn="auto" hangingPunct="1">
              <a:lnSpc>
                <a:spcPct val="80000"/>
              </a:lnSpc>
              <a:spcAft>
                <a:spcPts val="0"/>
              </a:spcAft>
              <a:buFontTx/>
              <a:buNone/>
              <a:defRPr/>
            </a:pPr>
            <a:r>
              <a:rPr lang="en-US" sz="2400" dirty="0" smtClean="0"/>
              <a:t>b) Leads the team in </a:t>
            </a:r>
            <a:r>
              <a:rPr lang="en-US" sz="2400" b="1" dirty="0" smtClean="0">
                <a:solidFill>
                  <a:schemeClr val="accent6"/>
                </a:solidFill>
              </a:rPr>
              <a:t>creating a BIP</a:t>
            </a:r>
            <a:r>
              <a:rPr lang="en-US" sz="2400" dirty="0" smtClean="0"/>
              <a:t>; making sure all stakeholders give input and agree with aspects of the plan that require their action.</a:t>
            </a:r>
            <a:endParaRPr lang="en-US" sz="2400" u="sng" dirty="0" smtClean="0"/>
          </a:p>
          <a:p>
            <a:pPr eaLnBrk="1" fontAlgn="auto" hangingPunct="1">
              <a:lnSpc>
                <a:spcPct val="80000"/>
              </a:lnSpc>
              <a:spcAft>
                <a:spcPts val="0"/>
              </a:spcAft>
              <a:buFontTx/>
              <a:buNone/>
              <a:defRPr/>
            </a:pPr>
            <a:endParaRPr lang="en-US" sz="2400" u="sng" dirty="0" smtClean="0"/>
          </a:p>
          <a:p>
            <a:pPr eaLnBrk="1" fontAlgn="auto" hangingPunct="1">
              <a:lnSpc>
                <a:spcPct val="80000"/>
              </a:lnSpc>
              <a:spcAft>
                <a:spcPts val="0"/>
              </a:spcAft>
              <a:buFontTx/>
              <a:buNone/>
              <a:defRPr/>
            </a:pPr>
            <a:r>
              <a:rPr lang="en-US" sz="2400" b="1" u="sng" dirty="0" smtClean="0">
                <a:solidFill>
                  <a:schemeClr val="accent6"/>
                </a:solidFill>
              </a:rPr>
              <a:t>Other team members/Stakeholders</a:t>
            </a:r>
            <a:r>
              <a:rPr lang="en-US" sz="2400" b="1" dirty="0" smtClean="0">
                <a:solidFill>
                  <a:schemeClr val="accent6"/>
                </a:solidFill>
              </a:rPr>
              <a:t>: </a:t>
            </a:r>
          </a:p>
          <a:p>
            <a:pPr eaLnBrk="1" fontAlgn="auto" hangingPunct="1">
              <a:lnSpc>
                <a:spcPct val="80000"/>
              </a:lnSpc>
              <a:spcAft>
                <a:spcPts val="0"/>
              </a:spcAft>
              <a:buFontTx/>
              <a:buNone/>
              <a:defRPr/>
            </a:pPr>
            <a:r>
              <a:rPr lang="en-US" sz="2400" dirty="0" smtClean="0"/>
              <a:t>a) Ask questions for clarification on FBA &amp; come to consensus on hypothesized function or briefly brainstorm alternative function together with FBA/BIP Facilitator.</a:t>
            </a:r>
          </a:p>
          <a:p>
            <a:pPr eaLnBrk="1" fontAlgn="auto" hangingPunct="1">
              <a:lnSpc>
                <a:spcPct val="80000"/>
              </a:lnSpc>
              <a:spcAft>
                <a:spcPts val="0"/>
              </a:spcAft>
              <a:buFontTx/>
              <a:buNone/>
              <a:defRPr/>
            </a:pPr>
            <a:r>
              <a:rPr lang="en-US" sz="2400" dirty="0" smtClean="0"/>
              <a:t>b) Work with FBA/BIP Facilitator in creating the BIP; contributing as an ‘implementer’ for parts of BIP where needed (ex. SW may add student to group counseling, Special Education teacher may see youth for after-school tutoring, Counselor may add youth to CICO). </a:t>
            </a:r>
          </a:p>
        </p:txBody>
      </p:sp>
    </p:spTree>
    <p:extLst>
      <p:ext uri="{BB962C8B-B14F-4D97-AF65-F5344CB8AC3E}">
        <p14:creationId xmlns:p14="http://schemas.microsoft.com/office/powerpoint/2010/main" val="5916597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295400"/>
            <a:ext cx="1365758" cy="769441"/>
          </a:xfrm>
          <a:prstGeom prst="rect">
            <a:avLst/>
          </a:prstGeom>
          <a:noFill/>
        </p:spPr>
        <p:txBody>
          <a:bodyPr wrap="none" rtlCol="0">
            <a:spAutoFit/>
          </a:bodyPr>
          <a:lstStyle/>
          <a:p>
            <a:r>
              <a:rPr lang="en-US" sz="4400" dirty="0" smtClean="0"/>
              <a:t>DATA</a:t>
            </a:r>
            <a:endParaRPr lang="en-US" sz="4400" dirty="0"/>
          </a:p>
        </p:txBody>
      </p:sp>
    </p:spTree>
    <p:extLst>
      <p:ext uri="{BB962C8B-B14F-4D97-AF65-F5344CB8AC3E}">
        <p14:creationId xmlns:p14="http://schemas.microsoft.com/office/powerpoint/2010/main" val="21632115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Data-Based Decision Rules: </a:t>
            </a:r>
            <a:br>
              <a:rPr lang="en-US"/>
            </a:br>
            <a:r>
              <a:rPr lang="en-US"/>
              <a:t>Tertiary Sample to Consider</a:t>
            </a:r>
          </a:p>
        </p:txBody>
      </p:sp>
      <p:sp>
        <p:nvSpPr>
          <p:cNvPr id="80899" name="Rectangle 3"/>
          <p:cNvSpPr>
            <a:spLocks noGrp="1" noChangeArrowheads="1"/>
          </p:cNvSpPr>
          <p:nvPr>
            <p:ph idx="1"/>
          </p:nvPr>
        </p:nvSpPr>
        <p:spPr>
          <a:xfrm>
            <a:off x="762000" y="1828800"/>
            <a:ext cx="8229600" cy="4800600"/>
          </a:xfrm>
        </p:spPr>
        <p:txBody>
          <a:bodyPr/>
          <a:lstStyle/>
          <a:p>
            <a:pPr eaLnBrk="1" hangingPunct="1">
              <a:lnSpc>
                <a:spcPct val="80000"/>
              </a:lnSpc>
              <a:buFontTx/>
              <a:buNone/>
            </a:pPr>
            <a:r>
              <a:rPr lang="en-US" sz="2800" u="sng" smtClean="0"/>
              <a:t>Identification</a:t>
            </a:r>
            <a:r>
              <a:rPr lang="en-US" sz="2800" smtClean="0"/>
              <a:t> for Complex FBA/BIP:</a:t>
            </a:r>
          </a:p>
          <a:p>
            <a:pPr lvl="1" eaLnBrk="1" hangingPunct="1">
              <a:lnSpc>
                <a:spcPct val="80000"/>
              </a:lnSpc>
            </a:pPr>
            <a:r>
              <a:rPr lang="en-US" sz="2400" smtClean="0"/>
              <a:t>Youth is identified by Secondary Problem Solving Team because not responding to Brief FBA/BIP</a:t>
            </a:r>
          </a:p>
          <a:p>
            <a:pPr eaLnBrk="1" hangingPunct="1">
              <a:lnSpc>
                <a:spcPct val="80000"/>
              </a:lnSpc>
              <a:buFontTx/>
              <a:buNone/>
            </a:pPr>
            <a:r>
              <a:rPr lang="en-US" sz="2800" u="sng" smtClean="0"/>
              <a:t>Progress-monitoring</a:t>
            </a:r>
            <a:r>
              <a:rPr lang="en-US" sz="2800" smtClean="0"/>
              <a:t>:</a:t>
            </a:r>
          </a:p>
          <a:p>
            <a:pPr lvl="1" eaLnBrk="1" hangingPunct="1">
              <a:lnSpc>
                <a:spcPct val="80000"/>
              </a:lnSpc>
            </a:pPr>
            <a:r>
              <a:rPr lang="en-US" sz="2400" smtClean="0"/>
              <a:t>Outcome data (i.e. ODRs, attendance) is reviewed by FBA Facilitator weekly.</a:t>
            </a:r>
          </a:p>
          <a:p>
            <a:pPr lvl="1" eaLnBrk="1" hangingPunct="1">
              <a:lnSpc>
                <a:spcPct val="80000"/>
              </a:lnSpc>
            </a:pPr>
            <a:r>
              <a:rPr lang="en-US" sz="2400" smtClean="0"/>
              <a:t>SIMEO data is collected &amp; reviewed by each FBA/BIP team at least once a month. </a:t>
            </a:r>
          </a:p>
          <a:p>
            <a:pPr eaLnBrk="1" hangingPunct="1">
              <a:lnSpc>
                <a:spcPct val="80000"/>
              </a:lnSpc>
              <a:buFontTx/>
              <a:buNone/>
            </a:pPr>
            <a:r>
              <a:rPr lang="en-US" sz="2800" u="sng" smtClean="0"/>
              <a:t>Exiting/transitioning</a:t>
            </a:r>
            <a:r>
              <a:rPr lang="en-US" sz="2800" smtClean="0"/>
              <a:t>:</a:t>
            </a:r>
          </a:p>
          <a:p>
            <a:pPr lvl="1" eaLnBrk="1" hangingPunct="1">
              <a:lnSpc>
                <a:spcPct val="80000"/>
              </a:lnSpc>
            </a:pPr>
            <a:r>
              <a:rPr lang="en-US" sz="2400" smtClean="0"/>
              <a:t> Outcome data (i.e. ODRs etc.) shows improvement (aka response to intervention)</a:t>
            </a:r>
          </a:p>
          <a:p>
            <a:pPr lvl="1" eaLnBrk="1" hangingPunct="1">
              <a:lnSpc>
                <a:spcPct val="80000"/>
              </a:lnSpc>
            </a:pPr>
            <a:r>
              <a:rPr lang="en-US" sz="2400" smtClean="0"/>
              <a:t>FBA/BIP team agrees interventions can be faded                and team is no longer needed </a:t>
            </a:r>
          </a:p>
        </p:txBody>
      </p:sp>
    </p:spTree>
    <p:extLst>
      <p:ext uri="{BB962C8B-B14F-4D97-AF65-F5344CB8AC3E}">
        <p14:creationId xmlns:p14="http://schemas.microsoft.com/office/powerpoint/2010/main" val="4416607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152400"/>
            <a:ext cx="7696200" cy="1143000"/>
          </a:xfrm>
        </p:spPr>
        <p:txBody>
          <a:bodyPr>
            <a:normAutofit fontScale="90000"/>
          </a:bodyPr>
          <a:lstStyle/>
          <a:p>
            <a:pPr eaLnBrk="1" hangingPunct="1"/>
            <a:r>
              <a:rPr lang="en-US" sz="3600" smtClean="0">
                <a:solidFill>
                  <a:schemeClr val="accent1"/>
                </a:solidFill>
              </a:rPr>
              <a:t>Data Used to Identify Youth Ready for Exiting/Transitioning Out of Support </a:t>
            </a:r>
          </a:p>
        </p:txBody>
      </p:sp>
      <p:sp>
        <p:nvSpPr>
          <p:cNvPr id="71683" name="Rectangle 3"/>
          <p:cNvSpPr>
            <a:spLocks noGrp="1" noChangeArrowheads="1"/>
          </p:cNvSpPr>
          <p:nvPr>
            <p:ph idx="1"/>
          </p:nvPr>
        </p:nvSpPr>
        <p:spPr>
          <a:xfrm>
            <a:off x="685800" y="1524000"/>
            <a:ext cx="8229600" cy="4876800"/>
          </a:xfrm>
        </p:spPr>
        <p:txBody>
          <a:bodyPr rtlCol="0">
            <a:normAutofit/>
          </a:bodyPr>
          <a:lstStyle/>
          <a:p>
            <a:pPr eaLnBrk="1" fontAlgn="auto" hangingPunct="1">
              <a:spcAft>
                <a:spcPts val="0"/>
              </a:spcAft>
              <a:buFont typeface="Arial" pitchFamily="34" charset="0"/>
              <a:buChar char="•"/>
              <a:defRPr/>
            </a:pPr>
            <a:r>
              <a:rPr lang="en-US" sz="2800" dirty="0" smtClean="0">
                <a:solidFill>
                  <a:schemeClr val="accent6"/>
                </a:solidFill>
              </a:rPr>
              <a:t>DPR</a:t>
            </a:r>
            <a:r>
              <a:rPr lang="en-US" sz="2800" dirty="0" smtClean="0">
                <a:solidFill>
                  <a:srgbClr val="FF0000"/>
                </a:solidFill>
              </a:rPr>
              <a:t> </a:t>
            </a:r>
            <a:r>
              <a:rPr lang="en-US" sz="2800" dirty="0" smtClean="0"/>
              <a:t>(Daily Progress Report) points earned each day (data entered into Excel or SWIS)</a:t>
            </a:r>
          </a:p>
          <a:p>
            <a:pPr eaLnBrk="1" fontAlgn="auto" hangingPunct="1">
              <a:spcAft>
                <a:spcPts val="0"/>
              </a:spcAft>
              <a:buFont typeface="Arial" pitchFamily="34" charset="0"/>
              <a:buChar char="•"/>
              <a:defRPr/>
            </a:pPr>
            <a:r>
              <a:rPr lang="en-US" sz="2800" dirty="0" smtClean="0"/>
              <a:t>Office Discipline Referrals</a:t>
            </a:r>
          </a:p>
          <a:p>
            <a:pPr eaLnBrk="1" fontAlgn="auto" hangingPunct="1">
              <a:spcAft>
                <a:spcPts val="0"/>
              </a:spcAft>
              <a:buFont typeface="Arial" pitchFamily="34" charset="0"/>
              <a:buChar char="•"/>
              <a:defRPr/>
            </a:pPr>
            <a:r>
              <a:rPr lang="en-US" sz="2800" dirty="0" smtClean="0"/>
              <a:t>Suspensions</a:t>
            </a:r>
          </a:p>
          <a:p>
            <a:pPr eaLnBrk="1" fontAlgn="auto" hangingPunct="1">
              <a:spcAft>
                <a:spcPts val="0"/>
              </a:spcAft>
              <a:buFont typeface="Arial" pitchFamily="34" charset="0"/>
              <a:buChar char="•"/>
              <a:defRPr/>
            </a:pPr>
            <a:r>
              <a:rPr lang="en-US" sz="2800" dirty="0" smtClean="0"/>
              <a:t>Attendance</a:t>
            </a:r>
          </a:p>
          <a:p>
            <a:pPr eaLnBrk="1" fontAlgn="auto" hangingPunct="1">
              <a:spcAft>
                <a:spcPts val="0"/>
              </a:spcAft>
              <a:buFont typeface="Arial" pitchFamily="34" charset="0"/>
              <a:buChar char="•"/>
              <a:defRPr/>
            </a:pPr>
            <a:r>
              <a:rPr lang="en-US" sz="2800" dirty="0" err="1" smtClean="0"/>
              <a:t>Tardies</a:t>
            </a:r>
            <a:endParaRPr lang="en-US" sz="2800" dirty="0" smtClean="0"/>
          </a:p>
          <a:p>
            <a:pPr eaLnBrk="1" fontAlgn="auto" hangingPunct="1">
              <a:spcAft>
                <a:spcPts val="0"/>
              </a:spcAft>
              <a:buFont typeface="Arial" pitchFamily="34" charset="0"/>
              <a:buChar char="•"/>
              <a:defRPr/>
            </a:pPr>
            <a:r>
              <a:rPr lang="en-US" sz="2800" dirty="0" smtClean="0"/>
              <a:t>Follow-up questionnaire for teachers, family member, or student who made referral</a:t>
            </a:r>
          </a:p>
          <a:p>
            <a:pPr eaLnBrk="1" fontAlgn="auto" hangingPunct="1">
              <a:spcAft>
                <a:spcPts val="0"/>
              </a:spcAft>
              <a:buFont typeface="Arial" pitchFamily="34" charset="0"/>
              <a:buChar char="•"/>
              <a:defRPr/>
            </a:pPr>
            <a:r>
              <a:rPr lang="en-US" sz="2800" dirty="0" smtClean="0">
                <a:solidFill>
                  <a:schemeClr val="accent6"/>
                </a:solidFill>
              </a:rPr>
              <a:t>Recommendation:</a:t>
            </a:r>
            <a:r>
              <a:rPr lang="en-US" sz="2800" dirty="0" smtClean="0"/>
              <a:t> SIMEO (Student Information Management of Educational Outcomes)</a:t>
            </a:r>
          </a:p>
          <a:p>
            <a:pPr eaLnBrk="1" fontAlgn="auto" hangingPunct="1">
              <a:spcAft>
                <a:spcPts val="0"/>
              </a:spcAft>
              <a:defRPr/>
            </a:pPr>
            <a:endParaRPr lang="en-US" sz="2800" dirty="0" smtClean="0"/>
          </a:p>
          <a:p>
            <a:pPr eaLnBrk="1" fontAlgn="auto" hangingPunct="1">
              <a:spcAft>
                <a:spcPts val="0"/>
              </a:spcAft>
              <a:defRPr/>
            </a:pPr>
            <a:endParaRPr lang="en-US" sz="2800" dirty="0" smtClean="0"/>
          </a:p>
        </p:txBody>
      </p:sp>
    </p:spTree>
    <p:extLst>
      <p:ext uri="{BB962C8B-B14F-4D97-AF65-F5344CB8AC3E}">
        <p14:creationId xmlns:p14="http://schemas.microsoft.com/office/powerpoint/2010/main" val="70777444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962025" y="-1339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cs typeface="Arial" charset="0"/>
            </a:endParaRPr>
          </a:p>
        </p:txBody>
      </p:sp>
      <p:sp>
        <p:nvSpPr>
          <p:cNvPr id="59395" name="Rectangle 6"/>
          <p:cNvSpPr>
            <a:spLocks noChangeArrowheads="1"/>
          </p:cNvSpPr>
          <p:nvPr/>
        </p:nvSpPr>
        <p:spPr bwMode="auto">
          <a:xfrm>
            <a:off x="-962025" y="-93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000000"/>
              </a:solidFill>
              <a:cs typeface="Arial" charset="0"/>
            </a:endParaRPr>
          </a:p>
        </p:txBody>
      </p:sp>
      <p:sp>
        <p:nvSpPr>
          <p:cNvPr id="59396" name="Rectangle 7"/>
          <p:cNvSpPr>
            <a:spLocks noChangeArrowheads="1"/>
          </p:cNvSpPr>
          <p:nvPr/>
        </p:nvSpPr>
        <p:spPr bwMode="auto">
          <a:xfrm>
            <a:off x="304800" y="228600"/>
            <a:ext cx="861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sz="2800">
                <a:solidFill>
                  <a:srgbClr val="3A54A5"/>
                </a:solidFill>
                <a:latin typeface="Cambria" pitchFamily="18" charset="0"/>
                <a:cs typeface="Arial" charset="0"/>
              </a:rPr>
              <a:t>Example: Individual Student Daily Progress Report</a:t>
            </a:r>
          </a:p>
          <a:p>
            <a:pPr algn="ctr" eaLnBrk="0" fontAlgn="base" hangingPunct="0">
              <a:spcBef>
                <a:spcPct val="0"/>
              </a:spcBef>
              <a:spcAft>
                <a:spcPct val="0"/>
              </a:spcAft>
            </a:pPr>
            <a:r>
              <a:rPr lang="en-US" sz="1000">
                <a:solidFill>
                  <a:srgbClr val="000000"/>
                </a:solidFill>
                <a:latin typeface="Arial" charset="0"/>
                <a:cs typeface="Arial" charset="0"/>
              </a:rPr>
              <a:t>NAME:______________________  DATE:__________________</a:t>
            </a:r>
          </a:p>
          <a:p>
            <a:pPr algn="ctr" eaLnBrk="0" fontAlgn="base" hangingPunct="0">
              <a:spcBef>
                <a:spcPct val="0"/>
              </a:spcBef>
              <a:spcAft>
                <a:spcPct val="0"/>
              </a:spcAft>
            </a:pPr>
            <a:endParaRPr lang="en-US" sz="1000">
              <a:solidFill>
                <a:srgbClr val="000000"/>
              </a:solidFill>
              <a:latin typeface="Arial" charset="0"/>
              <a:cs typeface="Arial" charset="0"/>
            </a:endParaRPr>
          </a:p>
          <a:p>
            <a:pPr algn="ctr" eaLnBrk="0" fontAlgn="base" hangingPunct="0">
              <a:spcBef>
                <a:spcPct val="0"/>
              </a:spcBef>
              <a:spcAft>
                <a:spcPct val="0"/>
              </a:spcAft>
            </a:pPr>
            <a:r>
              <a:rPr lang="en-US" sz="1000">
                <a:solidFill>
                  <a:srgbClr val="000000"/>
                </a:solidFill>
                <a:latin typeface="Arial" charset="0"/>
                <a:cs typeface="Arial" charset="0"/>
              </a:rPr>
              <a:t>Teachers please indicate YES (2), SO-SO (1), or NO (0) regarding the student’s achievement to the following goals</a:t>
            </a:r>
            <a:r>
              <a:rPr lang="en-US" sz="900">
                <a:solidFill>
                  <a:srgbClr val="000000"/>
                </a:solidFill>
                <a:latin typeface="Arial" charset="0"/>
                <a:cs typeface="Arial" charset="0"/>
              </a:rPr>
              <a:t>.</a:t>
            </a:r>
            <a:endParaRPr lang="en-US">
              <a:solidFill>
                <a:srgbClr val="000000"/>
              </a:solidFill>
              <a:latin typeface="Arial" charset="0"/>
              <a:cs typeface="Arial" charset="0"/>
            </a:endParaRPr>
          </a:p>
        </p:txBody>
      </p:sp>
      <p:graphicFrame>
        <p:nvGraphicFramePr>
          <p:cNvPr id="466949" name="Group 5"/>
          <p:cNvGraphicFramePr>
            <a:graphicFrameLocks noGrp="1"/>
          </p:cNvGraphicFramePr>
          <p:nvPr/>
        </p:nvGraphicFramePr>
        <p:xfrm>
          <a:off x="228600" y="1443038"/>
          <a:ext cx="8686800" cy="5110163"/>
        </p:xfrm>
        <a:graphic>
          <a:graphicData uri="http://schemas.openxmlformats.org/drawingml/2006/table">
            <a:tbl>
              <a:tblPr/>
              <a:tblGrid>
                <a:gridCol w="1972628"/>
                <a:gridCol w="1678132"/>
                <a:gridCol w="1676486"/>
                <a:gridCol w="1678132"/>
                <a:gridCol w="1681422"/>
              </a:tblGrid>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EXPECTATIONS</a:t>
                      </a:r>
                      <a:endParaRPr kumimoji="0" lang="en-US" sz="16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1st block</a:t>
                      </a:r>
                      <a:endParaRPr kumimoji="0" lang="en-US" sz="16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2</a:t>
                      </a:r>
                      <a:r>
                        <a:rPr kumimoji="0" lang="en-US" sz="1600" b="1" i="0" u="none" strike="noStrike" cap="none" normalizeH="0" baseline="30000" dirty="0" smtClean="0">
                          <a:ln>
                            <a:noFill/>
                          </a:ln>
                          <a:solidFill>
                            <a:schemeClr val="tx1"/>
                          </a:solidFill>
                          <a:effectLst/>
                          <a:latin typeface="+mj-lt"/>
                          <a:cs typeface="Times New Roman" pitchFamily="18" charset="0"/>
                        </a:rPr>
                        <a:t>n</a:t>
                      </a:r>
                      <a:r>
                        <a:rPr kumimoji="0" lang="en-US" sz="1600" b="1" i="0" u="none" strike="noStrike" cap="none" normalizeH="0" baseline="0" dirty="0" smtClean="0">
                          <a:ln>
                            <a:noFill/>
                          </a:ln>
                          <a:solidFill>
                            <a:schemeClr val="tx1"/>
                          </a:solidFill>
                          <a:effectLst/>
                          <a:latin typeface="+mj-lt"/>
                          <a:cs typeface="Times New Roman" pitchFamily="18" charset="0"/>
                        </a:rPr>
                        <a:t>d block</a:t>
                      </a:r>
                      <a:endParaRPr kumimoji="0" lang="en-US" sz="16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3rd block</a:t>
                      </a:r>
                      <a:endParaRPr kumimoji="0" lang="en-US" sz="16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Times New Roman" pitchFamily="18" charset="0"/>
                        </a:rPr>
                        <a:t>4th block</a:t>
                      </a:r>
                      <a:endParaRPr kumimoji="0" lang="en-US" sz="16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r>
              <a:tr h="10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cs typeface="Times New Roman" pitchFamily="18" charset="0"/>
                        </a:rPr>
                        <a:t>Be Safe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mj-lt"/>
                          <a:cs typeface="Times New Roman" pitchFamily="18" charset="0"/>
                        </a:rPr>
                        <a:t>Use your words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mj-lt"/>
                          <a:cs typeface="Times New Roman" pitchFamily="18" charset="0"/>
                        </a:rPr>
                        <a:t>Use deep breathing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2      1      </a:t>
                      </a:r>
                      <a:r>
                        <a:rPr kumimoji="0" lang="en-US" sz="1400" b="1" i="0" u="none" strike="noStrike" cap="none" normalizeH="0" baseline="0" dirty="0" smtClean="0">
                          <a:ln>
                            <a:noFill/>
                          </a:ln>
                          <a:solidFill>
                            <a:schemeClr val="accent6"/>
                          </a:solidFill>
                          <a:effectLst/>
                          <a:latin typeface="Comic Sans MS" pitchFamily="66" charset="0"/>
                          <a:cs typeface="Times New Roman" pitchFamily="18" charset="0"/>
                        </a:rPr>
                        <a:t>0</a:t>
                      </a:r>
                      <a:endParaRPr kumimoji="0" lang="en-US" sz="1400" b="1" i="0" u="none" strike="noStrike" cap="none" normalizeH="0" baseline="0" dirty="0" smtClean="0">
                        <a:ln>
                          <a:noFill/>
                        </a:ln>
                        <a:solidFill>
                          <a:schemeClr val="accent6"/>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2      1      </a:t>
                      </a:r>
                      <a:r>
                        <a:rPr kumimoji="0" lang="en-US" sz="1400" b="1" i="0" u="none" strike="noStrike" cap="none" normalizeH="0" baseline="0" dirty="0" smtClean="0">
                          <a:ln>
                            <a:noFill/>
                          </a:ln>
                          <a:solidFill>
                            <a:schemeClr val="accent6"/>
                          </a:solidFill>
                          <a:effectLst/>
                          <a:latin typeface="Comic Sans MS" pitchFamily="66"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2      1      </a:t>
                      </a:r>
                      <a:r>
                        <a:rPr kumimoji="0" lang="en-US" sz="1400" b="1" i="0" u="none" strike="noStrike" cap="none" normalizeH="0" baseline="0" dirty="0" smtClean="0">
                          <a:ln>
                            <a:noFill/>
                          </a:ln>
                          <a:solidFill>
                            <a:schemeClr val="accent6"/>
                          </a:solidFill>
                          <a:effectLst/>
                          <a:latin typeface="Comic Sans MS" pitchFamily="66"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2      1      </a:t>
                      </a:r>
                      <a:r>
                        <a:rPr kumimoji="0" lang="en-US" sz="1400" b="1" i="0" u="none" strike="noStrike" cap="none" normalizeH="0" baseline="0" dirty="0" smtClean="0">
                          <a:ln>
                            <a:noFill/>
                          </a:ln>
                          <a:solidFill>
                            <a:schemeClr val="accent6"/>
                          </a:solidFill>
                          <a:effectLst/>
                          <a:latin typeface="Comic Sans MS" pitchFamily="66"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3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cs typeface="Times New Roman" pitchFamily="18" charset="0"/>
                        </a:rPr>
                        <a:t>Be Respectful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mj-lt"/>
                          <a:cs typeface="Times New Roman" pitchFamily="18" charset="0"/>
                        </a:rPr>
                        <a:t>Keep arm’s distance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mj-lt"/>
                          <a:cs typeface="Times New Roman" pitchFamily="18" charset="0"/>
                        </a:rPr>
                        <a:t>Use #2 voice level when upset</a:t>
                      </a:r>
                      <a:endParaRPr kumimoji="0" lang="en-US" sz="1400" b="0" i="0" u="none" strike="noStrike" cap="none" normalizeH="0" baseline="0" dirty="0" smtClean="0">
                        <a:ln>
                          <a:noFill/>
                        </a:ln>
                        <a:solidFill>
                          <a:schemeClr val="accent6"/>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2      1      </a:t>
                      </a:r>
                      <a:r>
                        <a:rPr kumimoji="0" lang="en-US" sz="1400" b="1" i="0" u="none" strike="noStrike" cap="none" normalizeH="0" baseline="0" dirty="0" smtClean="0">
                          <a:ln>
                            <a:noFill/>
                          </a:ln>
                          <a:solidFill>
                            <a:schemeClr val="accent6"/>
                          </a:solidFill>
                          <a:effectLst/>
                          <a:latin typeface="Comic Sans MS" pitchFamily="66"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2        1        0</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2        1        0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2        1        0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03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j-lt"/>
                          <a:cs typeface="Times New Roman" pitchFamily="18" charset="0"/>
                        </a:rPr>
                        <a:t>Be Responsible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mj-lt"/>
                          <a:cs typeface="Times New Roman" pitchFamily="18" charset="0"/>
                        </a:rPr>
                        <a:t>Ask for breaks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mj-lt"/>
                          <a:cs typeface="Times New Roman" pitchFamily="18" charset="0"/>
                        </a:rPr>
                        <a:t>Self-monitor with DPR</a:t>
                      </a:r>
                      <a:endParaRPr kumimoji="0" lang="en-US" sz="1400" b="0" i="0" u="none" strike="noStrike" cap="none" normalizeH="0" baseline="0" dirty="0" smtClean="0">
                        <a:ln>
                          <a:noFill/>
                        </a:ln>
                        <a:solidFill>
                          <a:schemeClr val="accent6"/>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mic Sans MS" pitchFamily="66" charset="0"/>
                          <a:cs typeface="Times New Roman" pitchFamily="18" charset="0"/>
                        </a:rPr>
                        <a:t>2      1     </a:t>
                      </a:r>
                      <a:r>
                        <a:rPr kumimoji="0" lang="en-US" sz="1400" b="1" i="0" u="none" strike="noStrike" cap="none" normalizeH="0" baseline="0" dirty="0" smtClean="0">
                          <a:ln>
                            <a:noFill/>
                          </a:ln>
                          <a:solidFill>
                            <a:srgbClr val="008000"/>
                          </a:solidFill>
                          <a:effectLst/>
                          <a:latin typeface="Comic Sans MS" pitchFamily="66" charset="0"/>
                          <a:cs typeface="Times New Roman" pitchFamily="18" charset="0"/>
                        </a:rPr>
                        <a:t> </a:t>
                      </a:r>
                      <a:r>
                        <a:rPr kumimoji="0" lang="en-US" sz="1400" b="1" i="0" u="none" strike="noStrike" cap="none" normalizeH="0" baseline="0" dirty="0" smtClean="0">
                          <a:ln>
                            <a:noFill/>
                          </a:ln>
                          <a:solidFill>
                            <a:schemeClr val="accent6"/>
                          </a:solidFill>
                          <a:effectLst/>
                          <a:latin typeface="Comic Sans MS" pitchFamily="66"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2        1        0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2        1        0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mic Sans MS" pitchFamily="66" charset="0"/>
                          <a:cs typeface="Times New Roman" pitchFamily="18" charset="0"/>
                        </a:rPr>
                        <a:t>2        1        0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Times New Roman" pitchFamily="18" charset="0"/>
                        </a:rPr>
                        <a:t>Total Points</a:t>
                      </a:r>
                      <a:endParaRPr kumimoji="0" lang="en-US" sz="14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j-lt"/>
                          <a:cs typeface="Times New Roman" pitchFamily="18" charset="0"/>
                        </a:rPr>
                        <a:t>Teacher Initials</a:t>
                      </a:r>
                      <a:endParaRPr kumimoji="0" lang="en-US" sz="1400" b="0" i="0" u="none" strike="noStrike" cap="none" normalizeH="0" baseline="0" dirty="0" smtClean="0">
                        <a:ln>
                          <a:noFill/>
                        </a:ln>
                        <a:solidFill>
                          <a:schemeClr val="tx1"/>
                        </a:solidFill>
                        <a:effectLst/>
                        <a:latin typeface="+mj-lt"/>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9441" name="Rectangle 53"/>
          <p:cNvSpPr>
            <a:spLocks noChangeArrowheads="1"/>
          </p:cNvSpPr>
          <p:nvPr/>
        </p:nvSpPr>
        <p:spPr bwMode="auto">
          <a:xfrm>
            <a:off x="-962025" y="7969250"/>
            <a:ext cx="5883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sz="900">
                <a:solidFill>
                  <a:srgbClr val="000000"/>
                </a:solidFill>
                <a:cs typeface="Times New Roman" pitchFamily="18" charset="0"/>
              </a:rPr>
              <a:t>Adapted from </a:t>
            </a:r>
            <a:r>
              <a:rPr lang="en-US" sz="900" i="1">
                <a:solidFill>
                  <a:srgbClr val="000000"/>
                </a:solidFill>
                <a:cs typeface="Times New Roman" pitchFamily="18" charset="0"/>
              </a:rPr>
              <a:t>Responding to Problem Behavior in Schools: The Behavior Education Program</a:t>
            </a:r>
            <a:r>
              <a:rPr lang="en-US" sz="900">
                <a:solidFill>
                  <a:srgbClr val="000000"/>
                </a:solidFill>
                <a:cs typeface="Times New Roman" pitchFamily="18" charset="0"/>
              </a:rPr>
              <a:t> by Crone, Horner, and Hawken</a:t>
            </a:r>
            <a:endParaRPr lang="en-US">
              <a:solidFill>
                <a:srgbClr val="000000"/>
              </a:solidFill>
              <a:cs typeface="Arial" charset="0"/>
            </a:endParaRPr>
          </a:p>
        </p:txBody>
      </p:sp>
    </p:spTree>
    <p:extLst>
      <p:ext uri="{BB962C8B-B14F-4D97-AF65-F5344CB8AC3E}">
        <p14:creationId xmlns:p14="http://schemas.microsoft.com/office/powerpoint/2010/main" val="1289932193"/>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NetworkTemplateColors">
      <a:dk1>
        <a:srgbClr val="000000"/>
      </a:dk1>
      <a:lt1>
        <a:srgbClr val="FFFFFF"/>
      </a:lt1>
      <a:dk2>
        <a:srgbClr val="000000"/>
      </a:dk2>
      <a:lt2>
        <a:srgbClr val="808080"/>
      </a:lt2>
      <a:accent1>
        <a:srgbClr val="3A54A5"/>
      </a:accent1>
      <a:accent2>
        <a:srgbClr val="F4D387"/>
      </a:accent2>
      <a:accent3>
        <a:srgbClr val="2D2DB9"/>
      </a:accent3>
      <a:accent4>
        <a:srgbClr val="000000"/>
      </a:accent4>
      <a:accent5>
        <a:srgbClr val="009999"/>
      </a:accent5>
      <a:accent6>
        <a:srgbClr val="9966FF"/>
      </a:accent6>
      <a:hlink>
        <a:srgbClr val="3333CC"/>
      </a:hlink>
      <a:folHlink>
        <a:srgbClr val="3333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5302</Words>
  <Application>Microsoft Office PowerPoint</Application>
  <PresentationFormat>On-screen Show (4:3)</PresentationFormat>
  <Paragraphs>1029</Paragraphs>
  <Slides>104</Slides>
  <Notes>43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104</vt:i4>
      </vt:variant>
    </vt:vector>
  </HeadingPairs>
  <TitlesOfParts>
    <vt:vector size="108" baseType="lpstr">
      <vt:lpstr>Theme1</vt:lpstr>
      <vt:lpstr>Solstice</vt:lpstr>
      <vt:lpstr>Visio</vt:lpstr>
      <vt:lpstr>Chart</vt:lpstr>
      <vt:lpstr>Expanding the Power of FBA  for all Students</vt:lpstr>
      <vt:lpstr>Training Behavioral Expectations</vt:lpstr>
      <vt:lpstr>Objectives</vt:lpstr>
      <vt:lpstr>A few notes before we begin…</vt:lpstr>
      <vt:lpstr>Grounding Activity</vt:lpstr>
      <vt:lpstr>Where does FBA/BIP fit?</vt:lpstr>
      <vt:lpstr>School-Wide Systems for Student Success: A Response to Intervention (RtI) Model</vt:lpstr>
      <vt:lpstr>PowerPoint Presentation</vt:lpstr>
      <vt:lpstr>PowerPoint Presentation</vt:lpstr>
      <vt:lpstr>A Context for  Positive Behavior Support</vt:lpstr>
      <vt:lpstr>PowerPoint Presentation</vt:lpstr>
      <vt:lpstr>Brief vs. Complex FBA/BIP </vt:lpstr>
      <vt:lpstr>Brief vs. Complex FBA/BIP</vt:lpstr>
      <vt:lpstr>Brief vs. Complex FBA/BIP</vt:lpstr>
      <vt:lpstr>Brief FBA</vt:lpstr>
      <vt:lpstr>Additional Data Tools Used for  Complex FBA/BIP</vt:lpstr>
      <vt:lpstr>Tier 3 Behavior Intervention Planning</vt:lpstr>
      <vt:lpstr>Challenges</vt:lpstr>
      <vt:lpstr>Based on Research and Practical Experience…</vt:lpstr>
      <vt:lpstr>Activity</vt:lpstr>
      <vt:lpstr>The Bottom Line</vt:lpstr>
      <vt:lpstr>Activity: Reflecting on Current Practices…</vt:lpstr>
      <vt:lpstr>FBA</vt:lpstr>
      <vt:lpstr>Functions</vt:lpstr>
      <vt:lpstr>PowerPoint Presentation</vt:lpstr>
      <vt:lpstr>Defining Problem Behavior  Observable and Measurable</vt:lpstr>
      <vt:lpstr>Antecedent (fast trigger)</vt:lpstr>
      <vt:lpstr>Maintaining Consequence</vt:lpstr>
      <vt:lpstr>Setting Event</vt:lpstr>
      <vt:lpstr>Setting Event (slow trigger)</vt:lpstr>
      <vt:lpstr>Desired Behavior</vt:lpstr>
      <vt:lpstr>Current Consequence</vt:lpstr>
      <vt:lpstr>“Alternative” or “Replacement” Behavior(s)</vt:lpstr>
      <vt:lpstr>Replacement Behaviors</vt:lpstr>
      <vt:lpstr>What Skill(s) Does this  Student Need?</vt:lpstr>
      <vt:lpstr>Functions</vt:lpstr>
      <vt:lpstr>Competing Behavior Pathway Reflection</vt:lpstr>
      <vt:lpstr>Tools</vt:lpstr>
      <vt:lpstr>Questionnaire, Interview (indirect) Tools</vt:lpstr>
      <vt:lpstr>Observation (direct) Tools</vt:lpstr>
      <vt:lpstr>Using the FACTS Functional Assessment Checklist    for Teachers &amp; Staff</vt:lpstr>
      <vt:lpstr>Exploring the FACTs</vt:lpstr>
      <vt:lpstr>FACTS Step #2: Identify Strengths</vt:lpstr>
      <vt:lpstr>FACTS Step #3:  Identify Problem Behavior</vt:lpstr>
      <vt:lpstr>Referrals by Problem Behavior</vt:lpstr>
      <vt:lpstr>FACTS Step # 4:  Routines Analysis</vt:lpstr>
      <vt:lpstr>PowerPoint Presentation</vt:lpstr>
      <vt:lpstr>PowerPoint Presentation</vt:lpstr>
      <vt:lpstr>PowerPoint Presentation</vt:lpstr>
      <vt:lpstr>FACTS Step 5: </vt:lpstr>
      <vt:lpstr>PowerPoint Presentation</vt:lpstr>
      <vt:lpstr>FACTS Step 7: (Part B)  Make Sure You Can See the Behavior! </vt:lpstr>
      <vt:lpstr>FACTS Step #8: Identifying Antecedents/Triggers</vt:lpstr>
      <vt:lpstr>Referrals by Time of Day</vt:lpstr>
      <vt:lpstr>FACTS Step #8: Identifying Antecedents/Triggers (Cont.)</vt:lpstr>
      <vt:lpstr>Step 9: Identifying Setting Events</vt:lpstr>
      <vt:lpstr>Environmental Setting Events</vt:lpstr>
      <vt:lpstr>Behavioral Learning Styles as  Setting Events</vt:lpstr>
      <vt:lpstr>Personal Factors as Setting Events</vt:lpstr>
      <vt:lpstr>   FACTS Step #10:  Identifying Consequence &amp; Function</vt:lpstr>
      <vt:lpstr>PowerPoint Presentation</vt:lpstr>
      <vt:lpstr>Functions</vt:lpstr>
      <vt:lpstr>PowerPoint Presentation</vt:lpstr>
      <vt:lpstr>Student-Directed  Functional Assessment Interview</vt:lpstr>
      <vt:lpstr>Family-Directed  Functional Assessment Interview</vt:lpstr>
      <vt:lpstr>Reflection on FACTS</vt:lpstr>
      <vt:lpstr>Linking the FBA to Interventions: Behavior Intervention Plans</vt:lpstr>
      <vt:lpstr>PowerPoint Presentation</vt:lpstr>
      <vt:lpstr>Using FBA to Design Effective Support: The Simple BIP</vt:lpstr>
      <vt:lpstr>PowerPoint Presentation</vt:lpstr>
      <vt:lpstr>PowerPoint Presentation</vt:lpstr>
      <vt:lpstr>Behavior Teaching Strategies</vt:lpstr>
      <vt:lpstr>Replacement Behavior Needs:</vt:lpstr>
      <vt:lpstr>Replacement Behaviors Must Be:</vt:lpstr>
      <vt:lpstr>Strategies to Prevent  Problem Behavior</vt:lpstr>
      <vt:lpstr>Examples of Preventive Strategies </vt:lpstr>
      <vt:lpstr>Using Cool Tools (Direct Instruction) as Prevention Support</vt:lpstr>
      <vt:lpstr>Consequence Strategies</vt:lpstr>
      <vt:lpstr>Strategies for Minimizing Reinforcement of the Problem Behavior</vt:lpstr>
      <vt:lpstr>PowerPoint Presentation</vt:lpstr>
      <vt:lpstr>Safety Plan?</vt:lpstr>
      <vt:lpstr>Safety Plan Example</vt:lpstr>
      <vt:lpstr>Activity</vt:lpstr>
      <vt:lpstr>PowerPoint Presentation</vt:lpstr>
      <vt:lpstr>Plan for Implementation of the BIP</vt:lpstr>
      <vt:lpstr>PowerPoint Presentation</vt:lpstr>
      <vt:lpstr>Activity:  Layering Interventions for Efficiency</vt:lpstr>
      <vt:lpstr>PowerPoint Presentation</vt:lpstr>
      <vt:lpstr>Remember Strengths-Based Planning</vt:lpstr>
      <vt:lpstr>WATCH OUT FOR…</vt:lpstr>
      <vt:lpstr>Evaluation Plan</vt:lpstr>
      <vt:lpstr>PowerPoint Presentation</vt:lpstr>
      <vt:lpstr>PowerPoint Presentation</vt:lpstr>
      <vt:lpstr>Teaming at Tier 2</vt:lpstr>
      <vt:lpstr>FBA/BIP Facilitator &amp; Team Process</vt:lpstr>
      <vt:lpstr>PowerPoint Presentation</vt:lpstr>
      <vt:lpstr>Data-Based Decision Rules:  Tertiary Sample to Consider</vt:lpstr>
      <vt:lpstr>Data Used to Identify Youth Ready for Exiting/Transitioning Out of Support </vt:lpstr>
      <vt:lpstr>PowerPoint Presentation</vt:lpstr>
      <vt:lpstr>Replacement Behaviors Reflected in Daily Progress Report (DPR)</vt:lpstr>
      <vt:lpstr>Data Used for Ongoing Progress Monitoring</vt:lpstr>
      <vt:lpstr>Sample: Assessing Implementation</vt:lpstr>
      <vt:lpstr>Using Data to Drive  Decision-Making </vt:lpstr>
      <vt:lpstr>Acknowledgements</vt:lpstr>
    </vt:vector>
  </TitlesOfParts>
  <Company>Illinois PBIS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 Flammini</dc:creator>
  <cp:lastModifiedBy>Ami</cp:lastModifiedBy>
  <cp:revision>19</cp:revision>
  <dcterms:created xsi:type="dcterms:W3CDTF">2012-06-21T00:42:11Z</dcterms:created>
  <dcterms:modified xsi:type="dcterms:W3CDTF">2012-09-04T05:40:57Z</dcterms:modified>
</cp:coreProperties>
</file>