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67"/>
  </p:notesMasterIdLst>
  <p:sldIdLst>
    <p:sldId id="256" r:id="rId2"/>
    <p:sldId id="257" r:id="rId3"/>
    <p:sldId id="259" r:id="rId4"/>
    <p:sldId id="423" r:id="rId5"/>
    <p:sldId id="260" r:id="rId6"/>
    <p:sldId id="262" r:id="rId7"/>
    <p:sldId id="266" r:id="rId8"/>
    <p:sldId id="263" r:id="rId9"/>
    <p:sldId id="268" r:id="rId10"/>
    <p:sldId id="417" r:id="rId11"/>
    <p:sldId id="394" r:id="rId12"/>
    <p:sldId id="393" r:id="rId13"/>
    <p:sldId id="411" r:id="rId14"/>
    <p:sldId id="400" r:id="rId15"/>
    <p:sldId id="401" r:id="rId16"/>
    <p:sldId id="415" r:id="rId17"/>
    <p:sldId id="374" r:id="rId18"/>
    <p:sldId id="437" r:id="rId19"/>
    <p:sldId id="412" r:id="rId20"/>
    <p:sldId id="395" r:id="rId21"/>
    <p:sldId id="418" r:id="rId22"/>
    <p:sldId id="284" r:id="rId23"/>
    <p:sldId id="408" r:id="rId24"/>
    <p:sldId id="270" r:id="rId25"/>
    <p:sldId id="419" r:id="rId26"/>
    <p:sldId id="421" r:id="rId27"/>
    <p:sldId id="420" r:id="rId28"/>
    <p:sldId id="414" r:id="rId29"/>
    <p:sldId id="274" r:id="rId30"/>
    <p:sldId id="424" r:id="rId31"/>
    <p:sldId id="271" r:id="rId32"/>
    <p:sldId id="273" r:id="rId33"/>
    <p:sldId id="285" r:id="rId34"/>
    <p:sldId id="422" r:id="rId35"/>
    <p:sldId id="425" r:id="rId36"/>
    <p:sldId id="278" r:id="rId37"/>
    <p:sldId id="279" r:id="rId38"/>
    <p:sldId id="375" r:id="rId39"/>
    <p:sldId id="376" r:id="rId40"/>
    <p:sldId id="286" r:id="rId41"/>
    <p:sldId id="427" r:id="rId42"/>
    <p:sldId id="288" r:id="rId43"/>
    <p:sldId id="289" r:id="rId44"/>
    <p:sldId id="397" r:id="rId45"/>
    <p:sldId id="297" r:id="rId46"/>
    <p:sldId id="428" r:id="rId47"/>
    <p:sldId id="326" r:id="rId48"/>
    <p:sldId id="388" r:id="rId49"/>
    <p:sldId id="431" r:id="rId50"/>
    <p:sldId id="434" r:id="rId51"/>
    <p:sldId id="432" r:id="rId52"/>
    <p:sldId id="436" r:id="rId53"/>
    <p:sldId id="433" r:id="rId54"/>
    <p:sldId id="333" r:id="rId55"/>
    <p:sldId id="334" r:id="rId56"/>
    <p:sldId id="317" r:id="rId57"/>
    <p:sldId id="380" r:id="rId58"/>
    <p:sldId id="381" r:id="rId59"/>
    <p:sldId id="361" r:id="rId60"/>
    <p:sldId id="438" r:id="rId61"/>
    <p:sldId id="377" r:id="rId62"/>
    <p:sldId id="378" r:id="rId63"/>
    <p:sldId id="323" r:id="rId64"/>
    <p:sldId id="367" r:id="rId65"/>
    <p:sldId id="368"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kern="1200">
        <a:solidFill>
          <a:schemeClr val="tx1"/>
        </a:solidFill>
        <a:latin typeface="Arial" pitchFamily="-123" charset="0"/>
        <a:ea typeface="ＭＳ Ｐゴシック" pitchFamily="-123" charset="-128"/>
        <a:cs typeface="ＭＳ Ｐゴシック" pitchFamily="-123"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128" y="-8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70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7A5F35-332D-4A02-B07F-9B6794FF76A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2EC419E-4E14-434C-8295-F4883DA39D6B}">
      <dgm:prSet phldrT="[Text]"/>
      <dgm:spPr/>
      <dgm:t>
        <a:bodyPr/>
        <a:lstStyle/>
        <a:p>
          <a:r>
            <a:rPr lang="en-US" u="none" dirty="0" smtClean="0"/>
            <a:t>Success for </a:t>
          </a:r>
          <a:r>
            <a:rPr lang="en-US" b="1" u="none" dirty="0" smtClean="0"/>
            <a:t>all</a:t>
          </a:r>
          <a:r>
            <a:rPr lang="en-US" u="none" dirty="0" smtClean="0"/>
            <a:t> Youth</a:t>
          </a:r>
        </a:p>
        <a:p>
          <a:r>
            <a:rPr lang="en-US" u="none" dirty="0" smtClean="0"/>
            <a:t> INCLUDING those who are MOST Vulnerable</a:t>
          </a:r>
          <a:endParaRPr lang="en-US" u="none" dirty="0"/>
        </a:p>
      </dgm:t>
    </dgm:pt>
    <dgm:pt modelId="{7BCCD671-07BF-41E1-998F-0F8E6202EC0A}" type="parTrans" cxnId="{A1EBD332-2855-4F43-99ED-EB18E6968D9F}">
      <dgm:prSet/>
      <dgm:spPr/>
      <dgm:t>
        <a:bodyPr/>
        <a:lstStyle/>
        <a:p>
          <a:endParaRPr lang="en-US"/>
        </a:p>
      </dgm:t>
    </dgm:pt>
    <dgm:pt modelId="{97959FB4-D171-4FF2-91BE-5DC4C43A1F1D}" type="sibTrans" cxnId="{A1EBD332-2855-4F43-99ED-EB18E6968D9F}">
      <dgm:prSet/>
      <dgm:spPr/>
      <dgm:t>
        <a:bodyPr/>
        <a:lstStyle/>
        <a:p>
          <a:endParaRPr lang="en-US"/>
        </a:p>
      </dgm:t>
    </dgm:pt>
    <dgm:pt modelId="{9A5CBDB7-8B9F-46E4-8CC4-4C22230CF99E}">
      <dgm:prSet phldrT="[Text]"/>
      <dgm:spPr/>
      <dgm:t>
        <a:bodyPr/>
        <a:lstStyle/>
        <a:p>
          <a:r>
            <a:rPr lang="en-US" dirty="0" smtClean="0"/>
            <a:t>Culture Change	</a:t>
          </a:r>
          <a:endParaRPr lang="en-US" dirty="0"/>
        </a:p>
      </dgm:t>
    </dgm:pt>
    <dgm:pt modelId="{43ED31BF-9228-4046-8E34-3C08760BFC62}" type="parTrans" cxnId="{2E138CF0-D05A-4483-AF06-987372EC449F}">
      <dgm:prSet/>
      <dgm:spPr/>
      <dgm:t>
        <a:bodyPr/>
        <a:lstStyle/>
        <a:p>
          <a:endParaRPr lang="en-US"/>
        </a:p>
      </dgm:t>
    </dgm:pt>
    <dgm:pt modelId="{75F7EEEA-2D0F-46B9-9122-17B4C2216AE3}" type="sibTrans" cxnId="{2E138CF0-D05A-4483-AF06-987372EC449F}">
      <dgm:prSet/>
      <dgm:spPr/>
      <dgm:t>
        <a:bodyPr/>
        <a:lstStyle/>
        <a:p>
          <a:endParaRPr lang="en-US"/>
        </a:p>
      </dgm:t>
    </dgm:pt>
    <dgm:pt modelId="{3B707801-1B9B-4383-A417-6310BFC181A3}">
      <dgm:prSet phldrT="[Text]"/>
      <dgm:spPr/>
      <dgm:t>
        <a:bodyPr/>
        <a:lstStyle/>
        <a:p>
          <a:r>
            <a:rPr lang="en-US" dirty="0" smtClean="0"/>
            <a:t>Seamless System of Support</a:t>
          </a:r>
          <a:endParaRPr lang="en-US" dirty="0"/>
        </a:p>
      </dgm:t>
    </dgm:pt>
    <dgm:pt modelId="{6E09AF60-3245-47CE-84F2-6D3D358E35C6}" type="parTrans" cxnId="{E0CE18F2-8A24-4D66-8CD1-3E8CB146260F}">
      <dgm:prSet/>
      <dgm:spPr/>
      <dgm:t>
        <a:bodyPr/>
        <a:lstStyle/>
        <a:p>
          <a:endParaRPr lang="en-US"/>
        </a:p>
      </dgm:t>
    </dgm:pt>
    <dgm:pt modelId="{AD3E1A87-2559-412F-AB4D-7495DDAAA0E4}" type="sibTrans" cxnId="{E0CE18F2-8A24-4D66-8CD1-3E8CB146260F}">
      <dgm:prSet/>
      <dgm:spPr/>
      <dgm:t>
        <a:bodyPr/>
        <a:lstStyle/>
        <a:p>
          <a:endParaRPr lang="en-US"/>
        </a:p>
      </dgm:t>
    </dgm:pt>
    <dgm:pt modelId="{2E1B53B8-8EAC-4114-A669-8BCC07DF5CA3}" type="pres">
      <dgm:prSet presAssocID="{817A5F35-332D-4A02-B07F-9B6794FF76A9}" presName="hierChild1" presStyleCnt="0">
        <dgm:presLayoutVars>
          <dgm:orgChart val="1"/>
          <dgm:chPref val="1"/>
          <dgm:dir/>
          <dgm:animOne val="branch"/>
          <dgm:animLvl val="lvl"/>
          <dgm:resizeHandles/>
        </dgm:presLayoutVars>
      </dgm:prSet>
      <dgm:spPr/>
      <dgm:t>
        <a:bodyPr/>
        <a:lstStyle/>
        <a:p>
          <a:endParaRPr lang="en-US"/>
        </a:p>
      </dgm:t>
    </dgm:pt>
    <dgm:pt modelId="{17F74665-FDBB-4974-BF19-DE82F4968E20}" type="pres">
      <dgm:prSet presAssocID="{D2EC419E-4E14-434C-8295-F4883DA39D6B}" presName="hierRoot1" presStyleCnt="0">
        <dgm:presLayoutVars>
          <dgm:hierBranch val="init"/>
        </dgm:presLayoutVars>
      </dgm:prSet>
      <dgm:spPr/>
    </dgm:pt>
    <dgm:pt modelId="{6BD1FD2E-2951-4FF9-A216-5C4EB79B689A}" type="pres">
      <dgm:prSet presAssocID="{D2EC419E-4E14-434C-8295-F4883DA39D6B}" presName="rootComposite1" presStyleCnt="0"/>
      <dgm:spPr/>
    </dgm:pt>
    <dgm:pt modelId="{CF138ECA-3B85-4DD6-9621-D5AE7580E4E8}" type="pres">
      <dgm:prSet presAssocID="{D2EC419E-4E14-434C-8295-F4883DA39D6B}" presName="rootText1" presStyleLbl="node0" presStyleIdx="0" presStyleCnt="1" custScaleX="253144">
        <dgm:presLayoutVars>
          <dgm:chPref val="3"/>
        </dgm:presLayoutVars>
      </dgm:prSet>
      <dgm:spPr/>
      <dgm:t>
        <a:bodyPr/>
        <a:lstStyle/>
        <a:p>
          <a:endParaRPr lang="en-US"/>
        </a:p>
      </dgm:t>
    </dgm:pt>
    <dgm:pt modelId="{59944953-99D1-41BA-B48B-A9197BC65300}" type="pres">
      <dgm:prSet presAssocID="{D2EC419E-4E14-434C-8295-F4883DA39D6B}" presName="rootConnector1" presStyleLbl="node1" presStyleIdx="0" presStyleCnt="0"/>
      <dgm:spPr/>
      <dgm:t>
        <a:bodyPr/>
        <a:lstStyle/>
        <a:p>
          <a:endParaRPr lang="en-US"/>
        </a:p>
      </dgm:t>
    </dgm:pt>
    <dgm:pt modelId="{4EE9EB98-58F6-4B05-95ED-75EDD7F20ED4}" type="pres">
      <dgm:prSet presAssocID="{D2EC419E-4E14-434C-8295-F4883DA39D6B}" presName="hierChild2" presStyleCnt="0"/>
      <dgm:spPr/>
    </dgm:pt>
    <dgm:pt modelId="{8881CD5A-3387-49FF-9796-245CE7849D7E}" type="pres">
      <dgm:prSet presAssocID="{43ED31BF-9228-4046-8E34-3C08760BFC62}" presName="Name37" presStyleLbl="parChTrans1D2" presStyleIdx="0" presStyleCnt="2"/>
      <dgm:spPr/>
      <dgm:t>
        <a:bodyPr/>
        <a:lstStyle/>
        <a:p>
          <a:endParaRPr lang="en-US"/>
        </a:p>
      </dgm:t>
    </dgm:pt>
    <dgm:pt modelId="{21C67FEC-C2A4-4C8B-BC13-09FEBA43018C}" type="pres">
      <dgm:prSet presAssocID="{9A5CBDB7-8B9F-46E4-8CC4-4C22230CF99E}" presName="hierRoot2" presStyleCnt="0">
        <dgm:presLayoutVars>
          <dgm:hierBranch val="init"/>
        </dgm:presLayoutVars>
      </dgm:prSet>
      <dgm:spPr/>
    </dgm:pt>
    <dgm:pt modelId="{F7E15B96-22E0-4C82-99EE-BA7477993047}" type="pres">
      <dgm:prSet presAssocID="{9A5CBDB7-8B9F-46E4-8CC4-4C22230CF99E}" presName="rootComposite" presStyleCnt="0"/>
      <dgm:spPr/>
    </dgm:pt>
    <dgm:pt modelId="{DB459981-BFAE-4CC4-8FC8-D5CD4D55D19A}" type="pres">
      <dgm:prSet presAssocID="{9A5CBDB7-8B9F-46E4-8CC4-4C22230CF99E}" presName="rootText" presStyleLbl="node2" presStyleIdx="0" presStyleCnt="2">
        <dgm:presLayoutVars>
          <dgm:chPref val="3"/>
        </dgm:presLayoutVars>
      </dgm:prSet>
      <dgm:spPr/>
      <dgm:t>
        <a:bodyPr/>
        <a:lstStyle/>
        <a:p>
          <a:endParaRPr lang="en-US"/>
        </a:p>
      </dgm:t>
    </dgm:pt>
    <dgm:pt modelId="{A48C9489-9724-4FB3-89B3-9C01DC627445}" type="pres">
      <dgm:prSet presAssocID="{9A5CBDB7-8B9F-46E4-8CC4-4C22230CF99E}" presName="rootConnector" presStyleLbl="node2" presStyleIdx="0" presStyleCnt="2"/>
      <dgm:spPr/>
      <dgm:t>
        <a:bodyPr/>
        <a:lstStyle/>
        <a:p>
          <a:endParaRPr lang="en-US"/>
        </a:p>
      </dgm:t>
    </dgm:pt>
    <dgm:pt modelId="{0306A70B-F1A4-45A0-AF3E-0A29F17D28BB}" type="pres">
      <dgm:prSet presAssocID="{9A5CBDB7-8B9F-46E4-8CC4-4C22230CF99E}" presName="hierChild4" presStyleCnt="0"/>
      <dgm:spPr/>
    </dgm:pt>
    <dgm:pt modelId="{A53D8918-8213-4AA1-B8DB-6C26C86D4BC8}" type="pres">
      <dgm:prSet presAssocID="{9A5CBDB7-8B9F-46E4-8CC4-4C22230CF99E}" presName="hierChild5" presStyleCnt="0"/>
      <dgm:spPr/>
    </dgm:pt>
    <dgm:pt modelId="{C69978AF-78F7-4511-B746-FBDF0691C189}" type="pres">
      <dgm:prSet presAssocID="{6E09AF60-3245-47CE-84F2-6D3D358E35C6}" presName="Name37" presStyleLbl="parChTrans1D2" presStyleIdx="1" presStyleCnt="2"/>
      <dgm:spPr/>
      <dgm:t>
        <a:bodyPr/>
        <a:lstStyle/>
        <a:p>
          <a:endParaRPr lang="en-US"/>
        </a:p>
      </dgm:t>
    </dgm:pt>
    <dgm:pt modelId="{0F91935D-2811-493B-A827-BBD45B5DA38F}" type="pres">
      <dgm:prSet presAssocID="{3B707801-1B9B-4383-A417-6310BFC181A3}" presName="hierRoot2" presStyleCnt="0">
        <dgm:presLayoutVars>
          <dgm:hierBranch val="init"/>
        </dgm:presLayoutVars>
      </dgm:prSet>
      <dgm:spPr/>
    </dgm:pt>
    <dgm:pt modelId="{E7B23F0F-EC21-445B-9262-D532042FC3FB}" type="pres">
      <dgm:prSet presAssocID="{3B707801-1B9B-4383-A417-6310BFC181A3}" presName="rootComposite" presStyleCnt="0"/>
      <dgm:spPr/>
    </dgm:pt>
    <dgm:pt modelId="{BA93D823-6C04-4331-9060-4F8C5B72AE0C}" type="pres">
      <dgm:prSet presAssocID="{3B707801-1B9B-4383-A417-6310BFC181A3}" presName="rootText" presStyleLbl="node2" presStyleIdx="1" presStyleCnt="2">
        <dgm:presLayoutVars>
          <dgm:chPref val="3"/>
        </dgm:presLayoutVars>
      </dgm:prSet>
      <dgm:spPr/>
      <dgm:t>
        <a:bodyPr/>
        <a:lstStyle/>
        <a:p>
          <a:endParaRPr lang="en-US"/>
        </a:p>
      </dgm:t>
    </dgm:pt>
    <dgm:pt modelId="{536D12F6-3C50-4998-ABC3-B70FDE02CC00}" type="pres">
      <dgm:prSet presAssocID="{3B707801-1B9B-4383-A417-6310BFC181A3}" presName="rootConnector" presStyleLbl="node2" presStyleIdx="1" presStyleCnt="2"/>
      <dgm:spPr/>
      <dgm:t>
        <a:bodyPr/>
        <a:lstStyle/>
        <a:p>
          <a:endParaRPr lang="en-US"/>
        </a:p>
      </dgm:t>
    </dgm:pt>
    <dgm:pt modelId="{4F53040E-A13F-4212-9D9F-C983257CAA38}" type="pres">
      <dgm:prSet presAssocID="{3B707801-1B9B-4383-A417-6310BFC181A3}" presName="hierChild4" presStyleCnt="0"/>
      <dgm:spPr/>
    </dgm:pt>
    <dgm:pt modelId="{243E4CBA-AA2A-4EDA-8260-E4DC9356AD48}" type="pres">
      <dgm:prSet presAssocID="{3B707801-1B9B-4383-A417-6310BFC181A3}" presName="hierChild5" presStyleCnt="0"/>
      <dgm:spPr/>
    </dgm:pt>
    <dgm:pt modelId="{36A1427D-77C0-448F-9994-58C9AADD862C}" type="pres">
      <dgm:prSet presAssocID="{D2EC419E-4E14-434C-8295-F4883DA39D6B}" presName="hierChild3" presStyleCnt="0"/>
      <dgm:spPr/>
    </dgm:pt>
  </dgm:ptLst>
  <dgm:cxnLst>
    <dgm:cxn modelId="{E0CE18F2-8A24-4D66-8CD1-3E8CB146260F}" srcId="{D2EC419E-4E14-434C-8295-F4883DA39D6B}" destId="{3B707801-1B9B-4383-A417-6310BFC181A3}" srcOrd="1" destOrd="0" parTransId="{6E09AF60-3245-47CE-84F2-6D3D358E35C6}" sibTransId="{AD3E1A87-2559-412F-AB4D-7495DDAAA0E4}"/>
    <dgm:cxn modelId="{555F11CD-6D70-4998-B463-795AE0A607BD}" type="presOf" srcId="{9A5CBDB7-8B9F-46E4-8CC4-4C22230CF99E}" destId="{A48C9489-9724-4FB3-89B3-9C01DC627445}" srcOrd="1" destOrd="0" presId="urn:microsoft.com/office/officeart/2005/8/layout/orgChart1"/>
    <dgm:cxn modelId="{58E9DFB1-15CA-4C06-AD5A-933197F88D08}" type="presOf" srcId="{43ED31BF-9228-4046-8E34-3C08760BFC62}" destId="{8881CD5A-3387-49FF-9796-245CE7849D7E}" srcOrd="0" destOrd="0" presId="urn:microsoft.com/office/officeart/2005/8/layout/orgChart1"/>
    <dgm:cxn modelId="{94594A22-821E-4DE0-BCB2-FC56BDD5AD08}" type="presOf" srcId="{817A5F35-332D-4A02-B07F-9B6794FF76A9}" destId="{2E1B53B8-8EAC-4114-A669-8BCC07DF5CA3}" srcOrd="0" destOrd="0" presId="urn:microsoft.com/office/officeart/2005/8/layout/orgChart1"/>
    <dgm:cxn modelId="{5C7ED413-ADFE-40EC-AC17-4A6F311B4059}" type="presOf" srcId="{D2EC419E-4E14-434C-8295-F4883DA39D6B}" destId="{59944953-99D1-41BA-B48B-A9197BC65300}" srcOrd="1" destOrd="0" presId="urn:microsoft.com/office/officeart/2005/8/layout/orgChart1"/>
    <dgm:cxn modelId="{A1EBD332-2855-4F43-99ED-EB18E6968D9F}" srcId="{817A5F35-332D-4A02-B07F-9B6794FF76A9}" destId="{D2EC419E-4E14-434C-8295-F4883DA39D6B}" srcOrd="0" destOrd="0" parTransId="{7BCCD671-07BF-41E1-998F-0F8E6202EC0A}" sibTransId="{97959FB4-D171-4FF2-91BE-5DC4C43A1F1D}"/>
    <dgm:cxn modelId="{2E138CF0-D05A-4483-AF06-987372EC449F}" srcId="{D2EC419E-4E14-434C-8295-F4883DA39D6B}" destId="{9A5CBDB7-8B9F-46E4-8CC4-4C22230CF99E}" srcOrd="0" destOrd="0" parTransId="{43ED31BF-9228-4046-8E34-3C08760BFC62}" sibTransId="{75F7EEEA-2D0F-46B9-9122-17B4C2216AE3}"/>
    <dgm:cxn modelId="{AA224B62-030C-45D1-82CA-4DC19C5C35AD}" type="presOf" srcId="{9A5CBDB7-8B9F-46E4-8CC4-4C22230CF99E}" destId="{DB459981-BFAE-4CC4-8FC8-D5CD4D55D19A}" srcOrd="0" destOrd="0" presId="urn:microsoft.com/office/officeart/2005/8/layout/orgChart1"/>
    <dgm:cxn modelId="{A1F2CCBD-C4DD-486D-895C-66AA88F3AF88}" type="presOf" srcId="{D2EC419E-4E14-434C-8295-F4883DA39D6B}" destId="{CF138ECA-3B85-4DD6-9621-D5AE7580E4E8}" srcOrd="0" destOrd="0" presId="urn:microsoft.com/office/officeart/2005/8/layout/orgChart1"/>
    <dgm:cxn modelId="{ED27927A-4C45-4CA1-90FC-A9B9F3F35924}" type="presOf" srcId="{3B707801-1B9B-4383-A417-6310BFC181A3}" destId="{BA93D823-6C04-4331-9060-4F8C5B72AE0C}" srcOrd="0" destOrd="0" presId="urn:microsoft.com/office/officeart/2005/8/layout/orgChart1"/>
    <dgm:cxn modelId="{DF67E7E6-D0F3-47D3-A3A4-3188862577CC}" type="presOf" srcId="{3B707801-1B9B-4383-A417-6310BFC181A3}" destId="{536D12F6-3C50-4998-ABC3-B70FDE02CC00}" srcOrd="1" destOrd="0" presId="urn:microsoft.com/office/officeart/2005/8/layout/orgChart1"/>
    <dgm:cxn modelId="{C1145527-1461-4097-8DB8-25E766B8F7B9}" type="presOf" srcId="{6E09AF60-3245-47CE-84F2-6D3D358E35C6}" destId="{C69978AF-78F7-4511-B746-FBDF0691C189}" srcOrd="0" destOrd="0" presId="urn:microsoft.com/office/officeart/2005/8/layout/orgChart1"/>
    <dgm:cxn modelId="{B9E0C60E-C49D-4E92-B561-A6B603976B2D}" type="presParOf" srcId="{2E1B53B8-8EAC-4114-A669-8BCC07DF5CA3}" destId="{17F74665-FDBB-4974-BF19-DE82F4968E20}" srcOrd="0" destOrd="0" presId="urn:microsoft.com/office/officeart/2005/8/layout/orgChart1"/>
    <dgm:cxn modelId="{383F4DAA-CC5B-4269-9097-06A6483B2D74}" type="presParOf" srcId="{17F74665-FDBB-4974-BF19-DE82F4968E20}" destId="{6BD1FD2E-2951-4FF9-A216-5C4EB79B689A}" srcOrd="0" destOrd="0" presId="urn:microsoft.com/office/officeart/2005/8/layout/orgChart1"/>
    <dgm:cxn modelId="{CDEF4827-5DF7-471F-8ECA-76E16ECF00A0}" type="presParOf" srcId="{6BD1FD2E-2951-4FF9-A216-5C4EB79B689A}" destId="{CF138ECA-3B85-4DD6-9621-D5AE7580E4E8}" srcOrd="0" destOrd="0" presId="urn:microsoft.com/office/officeart/2005/8/layout/orgChart1"/>
    <dgm:cxn modelId="{52F1942E-3389-45BF-BCB9-8BF41E659507}" type="presParOf" srcId="{6BD1FD2E-2951-4FF9-A216-5C4EB79B689A}" destId="{59944953-99D1-41BA-B48B-A9197BC65300}" srcOrd="1" destOrd="0" presId="urn:microsoft.com/office/officeart/2005/8/layout/orgChart1"/>
    <dgm:cxn modelId="{3A52F9C9-7E9D-4A7E-A1F0-5BEB9F2F4FA8}" type="presParOf" srcId="{17F74665-FDBB-4974-BF19-DE82F4968E20}" destId="{4EE9EB98-58F6-4B05-95ED-75EDD7F20ED4}" srcOrd="1" destOrd="0" presId="urn:microsoft.com/office/officeart/2005/8/layout/orgChart1"/>
    <dgm:cxn modelId="{6F076324-7E83-4058-9B27-F0D462947634}" type="presParOf" srcId="{4EE9EB98-58F6-4B05-95ED-75EDD7F20ED4}" destId="{8881CD5A-3387-49FF-9796-245CE7849D7E}" srcOrd="0" destOrd="0" presId="urn:microsoft.com/office/officeart/2005/8/layout/orgChart1"/>
    <dgm:cxn modelId="{39983A96-30C6-4763-9B2A-93672A39F841}" type="presParOf" srcId="{4EE9EB98-58F6-4B05-95ED-75EDD7F20ED4}" destId="{21C67FEC-C2A4-4C8B-BC13-09FEBA43018C}" srcOrd="1" destOrd="0" presId="urn:microsoft.com/office/officeart/2005/8/layout/orgChart1"/>
    <dgm:cxn modelId="{9BC355DB-54C6-4AD0-83B7-4510DE0D6EFA}" type="presParOf" srcId="{21C67FEC-C2A4-4C8B-BC13-09FEBA43018C}" destId="{F7E15B96-22E0-4C82-99EE-BA7477993047}" srcOrd="0" destOrd="0" presId="urn:microsoft.com/office/officeart/2005/8/layout/orgChart1"/>
    <dgm:cxn modelId="{8EEA01A6-9A19-4F05-801C-8771EB443357}" type="presParOf" srcId="{F7E15B96-22E0-4C82-99EE-BA7477993047}" destId="{DB459981-BFAE-4CC4-8FC8-D5CD4D55D19A}" srcOrd="0" destOrd="0" presId="urn:microsoft.com/office/officeart/2005/8/layout/orgChart1"/>
    <dgm:cxn modelId="{3C076163-9843-48C8-9947-3FF2CD3A9184}" type="presParOf" srcId="{F7E15B96-22E0-4C82-99EE-BA7477993047}" destId="{A48C9489-9724-4FB3-89B3-9C01DC627445}" srcOrd="1" destOrd="0" presId="urn:microsoft.com/office/officeart/2005/8/layout/orgChart1"/>
    <dgm:cxn modelId="{1D175C47-B405-42E0-88AB-A162121C6179}" type="presParOf" srcId="{21C67FEC-C2A4-4C8B-BC13-09FEBA43018C}" destId="{0306A70B-F1A4-45A0-AF3E-0A29F17D28BB}" srcOrd="1" destOrd="0" presId="urn:microsoft.com/office/officeart/2005/8/layout/orgChart1"/>
    <dgm:cxn modelId="{4E0AC5F4-C21B-43AE-97F1-C5A7C386F2DC}" type="presParOf" srcId="{21C67FEC-C2A4-4C8B-BC13-09FEBA43018C}" destId="{A53D8918-8213-4AA1-B8DB-6C26C86D4BC8}" srcOrd="2" destOrd="0" presId="urn:microsoft.com/office/officeart/2005/8/layout/orgChart1"/>
    <dgm:cxn modelId="{358B3787-2339-4600-B752-1AE33824AE66}" type="presParOf" srcId="{4EE9EB98-58F6-4B05-95ED-75EDD7F20ED4}" destId="{C69978AF-78F7-4511-B746-FBDF0691C189}" srcOrd="2" destOrd="0" presId="urn:microsoft.com/office/officeart/2005/8/layout/orgChart1"/>
    <dgm:cxn modelId="{17D311BB-AF56-4B1A-A4A4-52EA30FD313A}" type="presParOf" srcId="{4EE9EB98-58F6-4B05-95ED-75EDD7F20ED4}" destId="{0F91935D-2811-493B-A827-BBD45B5DA38F}" srcOrd="3" destOrd="0" presId="urn:microsoft.com/office/officeart/2005/8/layout/orgChart1"/>
    <dgm:cxn modelId="{46633A05-A34A-4FB9-843F-1DC3076B0EFA}" type="presParOf" srcId="{0F91935D-2811-493B-A827-BBD45B5DA38F}" destId="{E7B23F0F-EC21-445B-9262-D532042FC3FB}" srcOrd="0" destOrd="0" presId="urn:microsoft.com/office/officeart/2005/8/layout/orgChart1"/>
    <dgm:cxn modelId="{16A94837-4CAF-4A37-918E-C0B5CB2EA531}" type="presParOf" srcId="{E7B23F0F-EC21-445B-9262-D532042FC3FB}" destId="{BA93D823-6C04-4331-9060-4F8C5B72AE0C}" srcOrd="0" destOrd="0" presId="urn:microsoft.com/office/officeart/2005/8/layout/orgChart1"/>
    <dgm:cxn modelId="{92E76C59-415B-46E4-B1B1-ACB40CE582D1}" type="presParOf" srcId="{E7B23F0F-EC21-445B-9262-D532042FC3FB}" destId="{536D12F6-3C50-4998-ABC3-B70FDE02CC00}" srcOrd="1" destOrd="0" presId="urn:microsoft.com/office/officeart/2005/8/layout/orgChart1"/>
    <dgm:cxn modelId="{5DBC3186-4167-48B2-A6FE-5E5F9FA25A1A}" type="presParOf" srcId="{0F91935D-2811-493B-A827-BBD45B5DA38F}" destId="{4F53040E-A13F-4212-9D9F-C983257CAA38}" srcOrd="1" destOrd="0" presId="urn:microsoft.com/office/officeart/2005/8/layout/orgChart1"/>
    <dgm:cxn modelId="{F35EE1D9-FDFD-41CC-9091-166197D14096}" type="presParOf" srcId="{0F91935D-2811-493B-A827-BBD45B5DA38F}" destId="{243E4CBA-AA2A-4EDA-8260-E4DC9356AD48}" srcOrd="2" destOrd="0" presId="urn:microsoft.com/office/officeart/2005/8/layout/orgChart1"/>
    <dgm:cxn modelId="{71F5CFA3-1680-46E9-A750-2E045C7D1EE0}" type="presParOf" srcId="{17F74665-FDBB-4974-BF19-DE82F4968E20}" destId="{36A1427D-77C0-448F-9994-58C9AADD862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6692F4-7DF9-4F4F-BC11-EF35F30BE697}" type="doc">
      <dgm:prSet loTypeId="urn:microsoft.com/office/officeart/2005/8/layout/chevronAccent+Icon" loCatId="process" qsTypeId="urn:microsoft.com/office/officeart/2005/8/quickstyle/simple1" qsCatId="simple" csTypeId="urn:microsoft.com/office/officeart/2005/8/colors/accent1_2#2" csCatId="accent1" phldr="1"/>
      <dgm:spPr/>
    </dgm:pt>
    <dgm:pt modelId="{0726D310-C424-46A4-9610-476EA901D117}">
      <dgm:prSet phldrT="[Text]"/>
      <dgm:spPr/>
      <dgm:t>
        <a:bodyPr/>
        <a:lstStyle/>
        <a:p>
          <a:r>
            <a:rPr lang="en-US" dirty="0" smtClean="0"/>
            <a:t>Identify Students</a:t>
          </a:r>
        </a:p>
        <a:p>
          <a:r>
            <a:rPr lang="en-US" dirty="0" smtClean="0"/>
            <a:t>“In”</a:t>
          </a:r>
          <a:endParaRPr lang="en-US" dirty="0"/>
        </a:p>
      </dgm:t>
    </dgm:pt>
    <dgm:pt modelId="{286593D3-DE55-4A38-B0EE-D27EBEE1AAA5}" type="parTrans" cxnId="{EEDBD8C1-ACF9-405A-949A-9188BDF1196C}">
      <dgm:prSet/>
      <dgm:spPr/>
      <dgm:t>
        <a:bodyPr/>
        <a:lstStyle/>
        <a:p>
          <a:endParaRPr lang="en-US"/>
        </a:p>
      </dgm:t>
    </dgm:pt>
    <dgm:pt modelId="{0B69DCD6-B65F-44C9-A7EF-95D585F6CFCD}" type="sibTrans" cxnId="{EEDBD8C1-ACF9-405A-949A-9188BDF1196C}">
      <dgm:prSet/>
      <dgm:spPr/>
      <dgm:t>
        <a:bodyPr/>
        <a:lstStyle/>
        <a:p>
          <a:endParaRPr lang="en-US"/>
        </a:p>
      </dgm:t>
    </dgm:pt>
    <dgm:pt modelId="{C5868410-0C3E-4D97-8EAA-BD6032616808}">
      <dgm:prSet phldrT="[Text]"/>
      <dgm:spPr/>
      <dgm:t>
        <a:bodyPr/>
        <a:lstStyle/>
        <a:p>
          <a:r>
            <a:rPr lang="en-US" dirty="0" smtClean="0"/>
            <a:t>Progress Monitor</a:t>
          </a:r>
        </a:p>
        <a:p>
          <a:r>
            <a:rPr lang="en-US" dirty="0" smtClean="0"/>
            <a:t>“On”</a:t>
          </a:r>
          <a:endParaRPr lang="en-US" dirty="0"/>
        </a:p>
      </dgm:t>
    </dgm:pt>
    <dgm:pt modelId="{82FD6CC1-9399-4FB3-A830-B8F9D8B1DDF3}" type="parTrans" cxnId="{A766CBC1-AB40-4ECC-8F8C-C6BACD480CCB}">
      <dgm:prSet/>
      <dgm:spPr/>
      <dgm:t>
        <a:bodyPr/>
        <a:lstStyle/>
        <a:p>
          <a:endParaRPr lang="en-US"/>
        </a:p>
      </dgm:t>
    </dgm:pt>
    <dgm:pt modelId="{8DB07E53-EB97-41D9-9DE9-9FCF7C8758BF}" type="sibTrans" cxnId="{A766CBC1-AB40-4ECC-8F8C-C6BACD480CCB}">
      <dgm:prSet/>
      <dgm:spPr/>
      <dgm:t>
        <a:bodyPr/>
        <a:lstStyle/>
        <a:p>
          <a:endParaRPr lang="en-US"/>
        </a:p>
      </dgm:t>
    </dgm:pt>
    <dgm:pt modelId="{A2A1880A-B789-42A3-B86C-8AB46DC387F2}">
      <dgm:prSet phldrT="[Text]"/>
      <dgm:spPr/>
      <dgm:t>
        <a:bodyPr/>
        <a:lstStyle/>
        <a:p>
          <a:endParaRPr lang="en-US" dirty="0" smtClean="0"/>
        </a:p>
        <a:p>
          <a:r>
            <a:rPr lang="en-US" dirty="0" smtClean="0"/>
            <a:t>Transition</a:t>
          </a:r>
        </a:p>
        <a:p>
          <a:r>
            <a:rPr lang="en-US" dirty="0" smtClean="0"/>
            <a:t>“Out”</a:t>
          </a:r>
          <a:endParaRPr lang="en-US" dirty="0"/>
        </a:p>
      </dgm:t>
    </dgm:pt>
    <dgm:pt modelId="{B8ACD9FA-95B1-43CE-B0D9-19E826E387D8}" type="parTrans" cxnId="{24BE82E3-BC58-44D8-AF85-38A8A40ED4D8}">
      <dgm:prSet/>
      <dgm:spPr/>
      <dgm:t>
        <a:bodyPr/>
        <a:lstStyle/>
        <a:p>
          <a:endParaRPr lang="en-US"/>
        </a:p>
      </dgm:t>
    </dgm:pt>
    <dgm:pt modelId="{D216BD3D-771B-4231-B076-DDC024940A04}" type="sibTrans" cxnId="{24BE82E3-BC58-44D8-AF85-38A8A40ED4D8}">
      <dgm:prSet/>
      <dgm:spPr/>
      <dgm:t>
        <a:bodyPr/>
        <a:lstStyle/>
        <a:p>
          <a:endParaRPr lang="en-US"/>
        </a:p>
      </dgm:t>
    </dgm:pt>
    <dgm:pt modelId="{8AD9EDA0-53AA-4E24-912B-06C582CE11FD}" type="pres">
      <dgm:prSet presAssocID="{016692F4-7DF9-4F4F-BC11-EF35F30BE697}" presName="Name0" presStyleCnt="0">
        <dgm:presLayoutVars>
          <dgm:dir/>
          <dgm:resizeHandles val="exact"/>
        </dgm:presLayoutVars>
      </dgm:prSet>
      <dgm:spPr/>
    </dgm:pt>
    <dgm:pt modelId="{62E2344A-A63A-4AEF-A71F-79EA891697DF}" type="pres">
      <dgm:prSet presAssocID="{0726D310-C424-46A4-9610-476EA901D117}" presName="composite" presStyleCnt="0"/>
      <dgm:spPr/>
    </dgm:pt>
    <dgm:pt modelId="{71701DAE-D6DC-476A-A9B7-FB03B1CF441C}" type="pres">
      <dgm:prSet presAssocID="{0726D310-C424-46A4-9610-476EA901D117}" presName="bgChev" presStyleLbl="node1" presStyleIdx="0" presStyleCnt="3"/>
      <dgm:spPr/>
    </dgm:pt>
    <dgm:pt modelId="{1BA1E3A7-D98E-4AF2-893F-20B7FE2EE9C2}" type="pres">
      <dgm:prSet presAssocID="{0726D310-C424-46A4-9610-476EA901D117}" presName="txNode" presStyleLbl="fgAcc1" presStyleIdx="0" presStyleCnt="3">
        <dgm:presLayoutVars>
          <dgm:bulletEnabled val="1"/>
        </dgm:presLayoutVars>
      </dgm:prSet>
      <dgm:spPr/>
      <dgm:t>
        <a:bodyPr/>
        <a:lstStyle/>
        <a:p>
          <a:endParaRPr lang="en-US"/>
        </a:p>
      </dgm:t>
    </dgm:pt>
    <dgm:pt modelId="{44201103-CA0E-4D3B-888A-8BAB2707D53B}" type="pres">
      <dgm:prSet presAssocID="{0B69DCD6-B65F-44C9-A7EF-95D585F6CFCD}" presName="compositeSpace" presStyleCnt="0"/>
      <dgm:spPr/>
    </dgm:pt>
    <dgm:pt modelId="{DDB386D7-F357-47D1-8E04-8A5F460C0038}" type="pres">
      <dgm:prSet presAssocID="{C5868410-0C3E-4D97-8EAA-BD6032616808}" presName="composite" presStyleCnt="0"/>
      <dgm:spPr/>
    </dgm:pt>
    <dgm:pt modelId="{F2B8A9AE-E1A9-452C-878E-A491D7D88275}" type="pres">
      <dgm:prSet presAssocID="{C5868410-0C3E-4D97-8EAA-BD6032616808}" presName="bgChev" presStyleLbl="node1" presStyleIdx="1" presStyleCnt="3"/>
      <dgm:spPr/>
    </dgm:pt>
    <dgm:pt modelId="{ED358AA8-B1A0-4E7B-A26B-9DB566644C80}" type="pres">
      <dgm:prSet presAssocID="{C5868410-0C3E-4D97-8EAA-BD6032616808}" presName="txNode" presStyleLbl="fgAcc1" presStyleIdx="1" presStyleCnt="3">
        <dgm:presLayoutVars>
          <dgm:bulletEnabled val="1"/>
        </dgm:presLayoutVars>
      </dgm:prSet>
      <dgm:spPr/>
      <dgm:t>
        <a:bodyPr/>
        <a:lstStyle/>
        <a:p>
          <a:endParaRPr lang="en-US"/>
        </a:p>
      </dgm:t>
    </dgm:pt>
    <dgm:pt modelId="{A0F7A973-5504-454D-894E-6F33DB3A26F2}" type="pres">
      <dgm:prSet presAssocID="{8DB07E53-EB97-41D9-9DE9-9FCF7C8758BF}" presName="compositeSpace" presStyleCnt="0"/>
      <dgm:spPr/>
    </dgm:pt>
    <dgm:pt modelId="{A8B6F495-8DC6-4E12-BC70-5D3A9BE94B94}" type="pres">
      <dgm:prSet presAssocID="{A2A1880A-B789-42A3-B86C-8AB46DC387F2}" presName="composite" presStyleCnt="0"/>
      <dgm:spPr/>
    </dgm:pt>
    <dgm:pt modelId="{4529098C-4CF2-4B97-AD39-F44235F385CB}" type="pres">
      <dgm:prSet presAssocID="{A2A1880A-B789-42A3-B86C-8AB46DC387F2}" presName="bgChev" presStyleLbl="node1" presStyleIdx="2" presStyleCnt="3"/>
      <dgm:spPr/>
    </dgm:pt>
    <dgm:pt modelId="{734C392D-9DA8-4C8B-AFF5-8BEA3B1D00C1}" type="pres">
      <dgm:prSet presAssocID="{A2A1880A-B789-42A3-B86C-8AB46DC387F2}" presName="txNode" presStyleLbl="fgAcc1" presStyleIdx="2" presStyleCnt="3">
        <dgm:presLayoutVars>
          <dgm:bulletEnabled val="1"/>
        </dgm:presLayoutVars>
      </dgm:prSet>
      <dgm:spPr/>
      <dgm:t>
        <a:bodyPr/>
        <a:lstStyle/>
        <a:p>
          <a:endParaRPr lang="en-US"/>
        </a:p>
      </dgm:t>
    </dgm:pt>
  </dgm:ptLst>
  <dgm:cxnLst>
    <dgm:cxn modelId="{2FF6490B-CC4E-4368-A01C-7665EC026C56}" type="presOf" srcId="{0726D310-C424-46A4-9610-476EA901D117}" destId="{1BA1E3A7-D98E-4AF2-893F-20B7FE2EE9C2}" srcOrd="0" destOrd="0" presId="urn:microsoft.com/office/officeart/2005/8/layout/chevronAccent+Icon"/>
    <dgm:cxn modelId="{24BE82E3-BC58-44D8-AF85-38A8A40ED4D8}" srcId="{016692F4-7DF9-4F4F-BC11-EF35F30BE697}" destId="{A2A1880A-B789-42A3-B86C-8AB46DC387F2}" srcOrd="2" destOrd="0" parTransId="{B8ACD9FA-95B1-43CE-B0D9-19E826E387D8}" sibTransId="{D216BD3D-771B-4231-B076-DDC024940A04}"/>
    <dgm:cxn modelId="{8E0069F4-14AA-4CE5-AFC5-7E9D2EBC6881}" type="presOf" srcId="{C5868410-0C3E-4D97-8EAA-BD6032616808}" destId="{ED358AA8-B1A0-4E7B-A26B-9DB566644C80}" srcOrd="0" destOrd="0" presId="urn:microsoft.com/office/officeart/2005/8/layout/chevronAccent+Icon"/>
    <dgm:cxn modelId="{EBD10784-F159-4810-BDB9-1AD1BE4852EA}" type="presOf" srcId="{016692F4-7DF9-4F4F-BC11-EF35F30BE697}" destId="{8AD9EDA0-53AA-4E24-912B-06C582CE11FD}" srcOrd="0" destOrd="0" presId="urn:microsoft.com/office/officeart/2005/8/layout/chevronAccent+Icon"/>
    <dgm:cxn modelId="{A766CBC1-AB40-4ECC-8F8C-C6BACD480CCB}" srcId="{016692F4-7DF9-4F4F-BC11-EF35F30BE697}" destId="{C5868410-0C3E-4D97-8EAA-BD6032616808}" srcOrd="1" destOrd="0" parTransId="{82FD6CC1-9399-4FB3-A830-B8F9D8B1DDF3}" sibTransId="{8DB07E53-EB97-41D9-9DE9-9FCF7C8758BF}"/>
    <dgm:cxn modelId="{EEDBD8C1-ACF9-405A-949A-9188BDF1196C}" srcId="{016692F4-7DF9-4F4F-BC11-EF35F30BE697}" destId="{0726D310-C424-46A4-9610-476EA901D117}" srcOrd="0" destOrd="0" parTransId="{286593D3-DE55-4A38-B0EE-D27EBEE1AAA5}" sibTransId="{0B69DCD6-B65F-44C9-A7EF-95D585F6CFCD}"/>
    <dgm:cxn modelId="{3B01A840-EB9A-4C1A-A59A-A4E9CBE7624A}" type="presOf" srcId="{A2A1880A-B789-42A3-B86C-8AB46DC387F2}" destId="{734C392D-9DA8-4C8B-AFF5-8BEA3B1D00C1}" srcOrd="0" destOrd="0" presId="urn:microsoft.com/office/officeart/2005/8/layout/chevronAccent+Icon"/>
    <dgm:cxn modelId="{808A1074-92A9-43F5-90A7-1CAF2D230D02}" type="presParOf" srcId="{8AD9EDA0-53AA-4E24-912B-06C582CE11FD}" destId="{62E2344A-A63A-4AEF-A71F-79EA891697DF}" srcOrd="0" destOrd="0" presId="urn:microsoft.com/office/officeart/2005/8/layout/chevronAccent+Icon"/>
    <dgm:cxn modelId="{267DA162-B5A7-4FB9-9D71-435583AEEEA1}" type="presParOf" srcId="{62E2344A-A63A-4AEF-A71F-79EA891697DF}" destId="{71701DAE-D6DC-476A-A9B7-FB03B1CF441C}" srcOrd="0" destOrd="0" presId="urn:microsoft.com/office/officeart/2005/8/layout/chevronAccent+Icon"/>
    <dgm:cxn modelId="{A2C78F7D-E353-45DA-9AE0-7A4DB105FAD5}" type="presParOf" srcId="{62E2344A-A63A-4AEF-A71F-79EA891697DF}" destId="{1BA1E3A7-D98E-4AF2-893F-20B7FE2EE9C2}" srcOrd="1" destOrd="0" presId="urn:microsoft.com/office/officeart/2005/8/layout/chevronAccent+Icon"/>
    <dgm:cxn modelId="{5380CD51-52B6-447C-99BC-134AE1509C73}" type="presParOf" srcId="{8AD9EDA0-53AA-4E24-912B-06C582CE11FD}" destId="{44201103-CA0E-4D3B-888A-8BAB2707D53B}" srcOrd="1" destOrd="0" presId="urn:microsoft.com/office/officeart/2005/8/layout/chevronAccent+Icon"/>
    <dgm:cxn modelId="{41D0C9D4-2B06-4C25-A1BF-82D66CFDCA00}" type="presParOf" srcId="{8AD9EDA0-53AA-4E24-912B-06C582CE11FD}" destId="{DDB386D7-F357-47D1-8E04-8A5F460C0038}" srcOrd="2" destOrd="0" presId="urn:microsoft.com/office/officeart/2005/8/layout/chevronAccent+Icon"/>
    <dgm:cxn modelId="{BFFE8CBB-FD30-49E4-99DB-4A672EA363F6}" type="presParOf" srcId="{DDB386D7-F357-47D1-8E04-8A5F460C0038}" destId="{F2B8A9AE-E1A9-452C-878E-A491D7D88275}" srcOrd="0" destOrd="0" presId="urn:microsoft.com/office/officeart/2005/8/layout/chevronAccent+Icon"/>
    <dgm:cxn modelId="{EEAD5206-9962-4C7E-93C6-8C9ED1F7E8A7}" type="presParOf" srcId="{DDB386D7-F357-47D1-8E04-8A5F460C0038}" destId="{ED358AA8-B1A0-4E7B-A26B-9DB566644C80}" srcOrd="1" destOrd="0" presId="urn:microsoft.com/office/officeart/2005/8/layout/chevronAccent+Icon"/>
    <dgm:cxn modelId="{5485FA06-3564-4B74-B995-E2D27D77291C}" type="presParOf" srcId="{8AD9EDA0-53AA-4E24-912B-06C582CE11FD}" destId="{A0F7A973-5504-454D-894E-6F33DB3A26F2}" srcOrd="3" destOrd="0" presId="urn:microsoft.com/office/officeart/2005/8/layout/chevronAccent+Icon"/>
    <dgm:cxn modelId="{74FF8627-72C3-4728-8595-E8A442AF669C}" type="presParOf" srcId="{8AD9EDA0-53AA-4E24-912B-06C582CE11FD}" destId="{A8B6F495-8DC6-4E12-BC70-5D3A9BE94B94}" srcOrd="4" destOrd="0" presId="urn:microsoft.com/office/officeart/2005/8/layout/chevronAccent+Icon"/>
    <dgm:cxn modelId="{3B9CE666-932A-4E98-B610-E31A5BCAF6E3}" type="presParOf" srcId="{A8B6F495-8DC6-4E12-BC70-5D3A9BE94B94}" destId="{4529098C-4CF2-4B97-AD39-F44235F385CB}" srcOrd="0" destOrd="0" presId="urn:microsoft.com/office/officeart/2005/8/layout/chevronAccent+Icon"/>
    <dgm:cxn modelId="{119282A0-65DF-4001-BA8E-87451D729BB3}" type="presParOf" srcId="{A8B6F495-8DC6-4E12-BC70-5D3A9BE94B94}" destId="{734C392D-9DA8-4C8B-AFF5-8BEA3B1D00C1}"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FC07B6-D163-4EF6-894A-C7DDBF15D35B}" type="doc">
      <dgm:prSet loTypeId="urn:microsoft.com/office/officeart/2005/8/layout/lProcess3" loCatId="process" qsTypeId="urn:microsoft.com/office/officeart/2005/8/quickstyle/simple1" qsCatId="simple" csTypeId="urn:microsoft.com/office/officeart/2005/8/colors/accent1_2#3" csCatId="accent1" phldr="1"/>
      <dgm:spPr/>
      <dgm:t>
        <a:bodyPr/>
        <a:lstStyle/>
        <a:p>
          <a:endParaRPr lang="en-US"/>
        </a:p>
      </dgm:t>
    </dgm:pt>
    <dgm:pt modelId="{C9D4E925-BA59-4DE8-8C3C-AB82C656E3C9}">
      <dgm:prSet phldrT="[Text]"/>
      <dgm:spPr/>
      <dgm:t>
        <a:bodyPr/>
        <a:lstStyle/>
        <a:p>
          <a:r>
            <a:rPr lang="en-US" dirty="0" smtClean="0"/>
            <a:t>to monitor</a:t>
          </a:r>
          <a:endParaRPr lang="en-US" dirty="0"/>
        </a:p>
      </dgm:t>
    </dgm:pt>
    <dgm:pt modelId="{1F149BDD-9708-467B-B71D-C50D831D9961}" type="parTrans" cxnId="{9C041B2A-E57A-451A-8FDF-E9A9EC312198}">
      <dgm:prSet/>
      <dgm:spPr/>
      <dgm:t>
        <a:bodyPr/>
        <a:lstStyle/>
        <a:p>
          <a:endParaRPr lang="en-US"/>
        </a:p>
      </dgm:t>
    </dgm:pt>
    <dgm:pt modelId="{71B137EB-019B-4E40-8AE3-2B250F12F46D}" type="sibTrans" cxnId="{9C041B2A-E57A-451A-8FDF-E9A9EC312198}">
      <dgm:prSet/>
      <dgm:spPr/>
      <dgm:t>
        <a:bodyPr/>
        <a:lstStyle/>
        <a:p>
          <a:endParaRPr lang="en-US"/>
        </a:p>
      </dgm:t>
    </dgm:pt>
    <dgm:pt modelId="{A6424D70-1E76-44CC-8D3B-69EF80E87160}">
      <dgm:prSet phldrT="[Text]"/>
      <dgm:spPr/>
      <dgm:t>
        <a:bodyPr/>
        <a:lstStyle/>
        <a:p>
          <a:r>
            <a:rPr lang="en-US" dirty="0" smtClean="0"/>
            <a:t>the effectiveness</a:t>
          </a:r>
          <a:endParaRPr lang="en-US" dirty="0"/>
        </a:p>
      </dgm:t>
    </dgm:pt>
    <dgm:pt modelId="{2B9609E6-95CD-4494-9897-A6CC6F723220}" type="parTrans" cxnId="{176D4FDE-18B4-4B6A-816D-6F847479E213}">
      <dgm:prSet/>
      <dgm:spPr/>
      <dgm:t>
        <a:bodyPr/>
        <a:lstStyle/>
        <a:p>
          <a:endParaRPr lang="en-US"/>
        </a:p>
      </dgm:t>
    </dgm:pt>
    <dgm:pt modelId="{56E90589-599D-4CEF-BA0E-EDD54ED941D4}" type="sibTrans" cxnId="{176D4FDE-18B4-4B6A-816D-6F847479E213}">
      <dgm:prSet/>
      <dgm:spPr/>
      <dgm:t>
        <a:bodyPr/>
        <a:lstStyle/>
        <a:p>
          <a:endParaRPr lang="en-US"/>
        </a:p>
      </dgm:t>
    </dgm:pt>
    <dgm:pt modelId="{2F357198-6D99-4579-AFF3-54F47F18B45C}">
      <dgm:prSet phldrT="[Text]"/>
      <dgm:spPr/>
      <dgm:t>
        <a:bodyPr/>
        <a:lstStyle/>
        <a:p>
          <a:r>
            <a:rPr lang="en-US" dirty="0" smtClean="0"/>
            <a:t>of the intervention</a:t>
          </a:r>
          <a:endParaRPr lang="en-US" dirty="0"/>
        </a:p>
      </dgm:t>
    </dgm:pt>
    <dgm:pt modelId="{622BA854-1F7E-4383-8841-59EEA33DDDA5}" type="parTrans" cxnId="{578986C2-F397-4ED4-8240-9AF9E7FDD8C2}">
      <dgm:prSet/>
      <dgm:spPr/>
      <dgm:t>
        <a:bodyPr/>
        <a:lstStyle/>
        <a:p>
          <a:endParaRPr lang="en-US"/>
        </a:p>
      </dgm:t>
    </dgm:pt>
    <dgm:pt modelId="{8237D669-CC5B-4869-BAD9-3CE5AC9022A9}" type="sibTrans" cxnId="{578986C2-F397-4ED4-8240-9AF9E7FDD8C2}">
      <dgm:prSet/>
      <dgm:spPr/>
      <dgm:t>
        <a:bodyPr/>
        <a:lstStyle/>
        <a:p>
          <a:endParaRPr lang="en-US"/>
        </a:p>
      </dgm:t>
    </dgm:pt>
    <dgm:pt modelId="{4B11E2E2-5FB3-47D1-95D5-0B66A972D71B}">
      <dgm:prSet phldrT="[Text]"/>
      <dgm:spPr/>
      <dgm:t>
        <a:bodyPr/>
        <a:lstStyle/>
        <a:p>
          <a:r>
            <a:rPr lang="en-US" dirty="0" smtClean="0"/>
            <a:t>To make decisions</a:t>
          </a:r>
          <a:endParaRPr lang="en-US" dirty="0"/>
        </a:p>
      </dgm:t>
    </dgm:pt>
    <dgm:pt modelId="{8C3C7D03-7896-4404-9110-522E22080DEA}" type="parTrans" cxnId="{C2277339-28F2-4DD6-9997-77BD8EDA0EED}">
      <dgm:prSet/>
      <dgm:spPr/>
      <dgm:t>
        <a:bodyPr/>
        <a:lstStyle/>
        <a:p>
          <a:endParaRPr lang="en-US"/>
        </a:p>
      </dgm:t>
    </dgm:pt>
    <dgm:pt modelId="{4C3CC47C-D762-4ED8-AE3F-045924447018}" type="sibTrans" cxnId="{C2277339-28F2-4DD6-9997-77BD8EDA0EED}">
      <dgm:prSet/>
      <dgm:spPr/>
      <dgm:t>
        <a:bodyPr/>
        <a:lstStyle/>
        <a:p>
          <a:endParaRPr lang="en-US"/>
        </a:p>
      </dgm:t>
    </dgm:pt>
    <dgm:pt modelId="{F670C0A4-A3EA-49B0-A6BD-8BB578E0254C}">
      <dgm:prSet phldrT="[Text]"/>
      <dgm:spPr/>
      <dgm:t>
        <a:bodyPr/>
        <a:lstStyle/>
        <a:p>
          <a:r>
            <a:rPr lang="en-US" dirty="0" smtClean="0"/>
            <a:t>regarding the continuum</a:t>
          </a:r>
          <a:endParaRPr lang="en-US" dirty="0"/>
        </a:p>
      </dgm:t>
    </dgm:pt>
    <dgm:pt modelId="{A80D13DE-20D3-480D-BF60-D55B8AB953A6}" type="parTrans" cxnId="{5828FEB6-E3E5-41F7-AA96-3461F1F07EA8}">
      <dgm:prSet/>
      <dgm:spPr/>
      <dgm:t>
        <a:bodyPr/>
        <a:lstStyle/>
        <a:p>
          <a:endParaRPr lang="en-US"/>
        </a:p>
      </dgm:t>
    </dgm:pt>
    <dgm:pt modelId="{E6ACB4D5-7CC7-4018-ADB6-0A90CCF77D1B}" type="sibTrans" cxnId="{5828FEB6-E3E5-41F7-AA96-3461F1F07EA8}">
      <dgm:prSet/>
      <dgm:spPr/>
      <dgm:t>
        <a:bodyPr/>
        <a:lstStyle/>
        <a:p>
          <a:endParaRPr lang="en-US"/>
        </a:p>
      </dgm:t>
    </dgm:pt>
    <dgm:pt modelId="{C572693B-5BC6-4404-A669-87B45795C3DC}">
      <dgm:prSet phldrT="[Text]"/>
      <dgm:spPr/>
      <dgm:t>
        <a:bodyPr/>
        <a:lstStyle/>
        <a:p>
          <a:r>
            <a:rPr lang="en-US" dirty="0" smtClean="0"/>
            <a:t>of Interventions</a:t>
          </a:r>
          <a:endParaRPr lang="en-US" dirty="0"/>
        </a:p>
      </dgm:t>
    </dgm:pt>
    <dgm:pt modelId="{A6C2F130-584E-4887-9A68-21E1F0AD9B1F}" type="parTrans" cxnId="{C19042CD-091C-48E4-88B9-0EDFA7BEF0F7}">
      <dgm:prSet/>
      <dgm:spPr/>
      <dgm:t>
        <a:bodyPr/>
        <a:lstStyle/>
        <a:p>
          <a:endParaRPr lang="en-US"/>
        </a:p>
      </dgm:t>
    </dgm:pt>
    <dgm:pt modelId="{1BF8C7AA-DFB5-42A2-A2DE-C1A37342FCBC}" type="sibTrans" cxnId="{C19042CD-091C-48E4-88B9-0EDFA7BEF0F7}">
      <dgm:prSet/>
      <dgm:spPr/>
      <dgm:t>
        <a:bodyPr/>
        <a:lstStyle/>
        <a:p>
          <a:endParaRPr lang="en-US"/>
        </a:p>
      </dgm:t>
    </dgm:pt>
    <dgm:pt modelId="{F1DCD7E4-9A89-4D95-BDA2-C2F3E10FAF27}">
      <dgm:prSet phldrT="[Text]"/>
      <dgm:spPr/>
      <dgm:t>
        <a:bodyPr/>
        <a:lstStyle/>
        <a:p>
          <a:r>
            <a:rPr lang="en-US" dirty="0" smtClean="0"/>
            <a:t>Intervention Integrity data</a:t>
          </a:r>
          <a:endParaRPr lang="en-US" dirty="0"/>
        </a:p>
      </dgm:t>
    </dgm:pt>
    <dgm:pt modelId="{8DC23E5F-FD74-4D5E-99F8-2D1FEBAEBD0C}" type="parTrans" cxnId="{1ACFB6A1-D4D5-43C1-8163-2FD78560DE6B}">
      <dgm:prSet/>
      <dgm:spPr/>
      <dgm:t>
        <a:bodyPr/>
        <a:lstStyle/>
        <a:p>
          <a:endParaRPr lang="en-US"/>
        </a:p>
      </dgm:t>
    </dgm:pt>
    <dgm:pt modelId="{F787EF4C-9EE2-44ED-B425-35DFC0016AAD}" type="sibTrans" cxnId="{1ACFB6A1-D4D5-43C1-8163-2FD78560DE6B}">
      <dgm:prSet/>
      <dgm:spPr/>
      <dgm:t>
        <a:bodyPr/>
        <a:lstStyle/>
        <a:p>
          <a:endParaRPr lang="en-US"/>
        </a:p>
      </dgm:t>
    </dgm:pt>
    <dgm:pt modelId="{113047E4-2E33-4364-998C-B35800B23300}">
      <dgm:prSet phldrT="[Text]"/>
      <dgm:spPr/>
      <dgm:t>
        <a:bodyPr/>
        <a:lstStyle/>
        <a:p>
          <a:r>
            <a:rPr lang="en-US" dirty="0" smtClean="0"/>
            <a:t>Is monitored </a:t>
          </a:r>
          <a:endParaRPr lang="en-US" dirty="0"/>
        </a:p>
      </dgm:t>
    </dgm:pt>
    <dgm:pt modelId="{04C82443-CB38-4163-973D-FBA860CFCDF9}" type="parTrans" cxnId="{C1BA689C-C4FE-49DB-8308-A999E96E1B99}">
      <dgm:prSet/>
      <dgm:spPr/>
      <dgm:t>
        <a:bodyPr/>
        <a:lstStyle/>
        <a:p>
          <a:endParaRPr lang="en-US"/>
        </a:p>
      </dgm:t>
    </dgm:pt>
    <dgm:pt modelId="{1AE3C931-0CEC-463F-8833-E16BF810016C}" type="sibTrans" cxnId="{C1BA689C-C4FE-49DB-8308-A999E96E1B99}">
      <dgm:prSet/>
      <dgm:spPr/>
      <dgm:t>
        <a:bodyPr/>
        <a:lstStyle/>
        <a:p>
          <a:endParaRPr lang="en-US"/>
        </a:p>
      </dgm:t>
    </dgm:pt>
    <dgm:pt modelId="{8616F2E4-C328-4254-8685-CD3E0AA277CB}">
      <dgm:prSet phldrT="[Text]"/>
      <dgm:spPr/>
      <dgm:t>
        <a:bodyPr/>
        <a:lstStyle/>
        <a:p>
          <a:r>
            <a:rPr lang="en-US" dirty="0" smtClean="0"/>
            <a:t>by the Tier 2 Systems Team</a:t>
          </a:r>
          <a:endParaRPr lang="en-US" dirty="0"/>
        </a:p>
      </dgm:t>
    </dgm:pt>
    <dgm:pt modelId="{BB8DAC22-AAC7-49E5-8352-F90F07E198FA}" type="parTrans" cxnId="{F9CB6B42-A37A-4FFB-B071-23D102D73355}">
      <dgm:prSet/>
      <dgm:spPr/>
      <dgm:t>
        <a:bodyPr/>
        <a:lstStyle/>
        <a:p>
          <a:endParaRPr lang="en-US"/>
        </a:p>
      </dgm:t>
    </dgm:pt>
    <dgm:pt modelId="{5EE1B400-0F78-4BE6-86C2-2520D66101C1}" type="sibTrans" cxnId="{F9CB6B42-A37A-4FFB-B071-23D102D73355}">
      <dgm:prSet/>
      <dgm:spPr/>
      <dgm:t>
        <a:bodyPr/>
        <a:lstStyle/>
        <a:p>
          <a:endParaRPr lang="en-US"/>
        </a:p>
      </dgm:t>
    </dgm:pt>
    <dgm:pt modelId="{5C831CFB-9C9E-4F15-A6A1-1B5A97E2300E}" type="pres">
      <dgm:prSet presAssocID="{61FC07B6-D163-4EF6-894A-C7DDBF15D35B}" presName="Name0" presStyleCnt="0">
        <dgm:presLayoutVars>
          <dgm:chPref val="3"/>
          <dgm:dir/>
          <dgm:animLvl val="lvl"/>
          <dgm:resizeHandles/>
        </dgm:presLayoutVars>
      </dgm:prSet>
      <dgm:spPr/>
      <dgm:t>
        <a:bodyPr/>
        <a:lstStyle/>
        <a:p>
          <a:endParaRPr lang="en-US"/>
        </a:p>
      </dgm:t>
    </dgm:pt>
    <dgm:pt modelId="{30A6049D-6024-41AA-AE27-FE6CD7171B5D}" type="pres">
      <dgm:prSet presAssocID="{C9D4E925-BA59-4DE8-8C3C-AB82C656E3C9}" presName="horFlow" presStyleCnt="0"/>
      <dgm:spPr/>
    </dgm:pt>
    <dgm:pt modelId="{3493B917-B8FA-4B44-B211-452F2B3FE25D}" type="pres">
      <dgm:prSet presAssocID="{C9D4E925-BA59-4DE8-8C3C-AB82C656E3C9}" presName="bigChev" presStyleLbl="node1" presStyleIdx="0" presStyleCnt="3"/>
      <dgm:spPr/>
      <dgm:t>
        <a:bodyPr/>
        <a:lstStyle/>
        <a:p>
          <a:endParaRPr lang="en-US"/>
        </a:p>
      </dgm:t>
    </dgm:pt>
    <dgm:pt modelId="{2C48FC7D-B1A9-470F-BA75-00DF7D4862A0}" type="pres">
      <dgm:prSet presAssocID="{2B9609E6-95CD-4494-9897-A6CC6F723220}" presName="parTrans" presStyleCnt="0"/>
      <dgm:spPr/>
    </dgm:pt>
    <dgm:pt modelId="{BA19C5B7-3FD4-4BFA-A4D3-7B3FC652B334}" type="pres">
      <dgm:prSet presAssocID="{A6424D70-1E76-44CC-8D3B-69EF80E87160}" presName="node" presStyleLbl="alignAccFollowNode1" presStyleIdx="0" presStyleCnt="6">
        <dgm:presLayoutVars>
          <dgm:bulletEnabled val="1"/>
        </dgm:presLayoutVars>
      </dgm:prSet>
      <dgm:spPr/>
      <dgm:t>
        <a:bodyPr/>
        <a:lstStyle/>
        <a:p>
          <a:endParaRPr lang="en-US"/>
        </a:p>
      </dgm:t>
    </dgm:pt>
    <dgm:pt modelId="{DD21ECC0-4EA4-4FAF-852E-6AFFBA892045}" type="pres">
      <dgm:prSet presAssocID="{56E90589-599D-4CEF-BA0E-EDD54ED941D4}" presName="sibTrans" presStyleCnt="0"/>
      <dgm:spPr/>
    </dgm:pt>
    <dgm:pt modelId="{0A10075E-A63E-4D41-93B6-9C8534A7AA01}" type="pres">
      <dgm:prSet presAssocID="{2F357198-6D99-4579-AFF3-54F47F18B45C}" presName="node" presStyleLbl="alignAccFollowNode1" presStyleIdx="1" presStyleCnt="6">
        <dgm:presLayoutVars>
          <dgm:bulletEnabled val="1"/>
        </dgm:presLayoutVars>
      </dgm:prSet>
      <dgm:spPr/>
      <dgm:t>
        <a:bodyPr/>
        <a:lstStyle/>
        <a:p>
          <a:endParaRPr lang="en-US"/>
        </a:p>
      </dgm:t>
    </dgm:pt>
    <dgm:pt modelId="{E2A4B137-7251-4CC9-AE01-000FD54D03F9}" type="pres">
      <dgm:prSet presAssocID="{C9D4E925-BA59-4DE8-8C3C-AB82C656E3C9}" presName="vSp" presStyleCnt="0"/>
      <dgm:spPr/>
    </dgm:pt>
    <dgm:pt modelId="{4B7238DC-A48B-4573-93DE-D07BE73C88A8}" type="pres">
      <dgm:prSet presAssocID="{4B11E2E2-5FB3-47D1-95D5-0B66A972D71B}" presName="horFlow" presStyleCnt="0"/>
      <dgm:spPr/>
    </dgm:pt>
    <dgm:pt modelId="{4FEF734B-6F9D-49F9-8D96-50AA526307F3}" type="pres">
      <dgm:prSet presAssocID="{4B11E2E2-5FB3-47D1-95D5-0B66A972D71B}" presName="bigChev" presStyleLbl="node1" presStyleIdx="1" presStyleCnt="3"/>
      <dgm:spPr/>
      <dgm:t>
        <a:bodyPr/>
        <a:lstStyle/>
        <a:p>
          <a:endParaRPr lang="en-US"/>
        </a:p>
      </dgm:t>
    </dgm:pt>
    <dgm:pt modelId="{1916F795-3AFA-47AD-B3C5-7A7FF2ECE981}" type="pres">
      <dgm:prSet presAssocID="{A80D13DE-20D3-480D-BF60-D55B8AB953A6}" presName="parTrans" presStyleCnt="0"/>
      <dgm:spPr/>
    </dgm:pt>
    <dgm:pt modelId="{24E2DF1E-D64A-460F-B7B0-88984E3C3EB0}" type="pres">
      <dgm:prSet presAssocID="{F670C0A4-A3EA-49B0-A6BD-8BB578E0254C}" presName="node" presStyleLbl="alignAccFollowNode1" presStyleIdx="2" presStyleCnt="6">
        <dgm:presLayoutVars>
          <dgm:bulletEnabled val="1"/>
        </dgm:presLayoutVars>
      </dgm:prSet>
      <dgm:spPr/>
      <dgm:t>
        <a:bodyPr/>
        <a:lstStyle/>
        <a:p>
          <a:endParaRPr lang="en-US"/>
        </a:p>
      </dgm:t>
    </dgm:pt>
    <dgm:pt modelId="{3AD48D53-78F1-483F-B7A0-5FE31DAC2673}" type="pres">
      <dgm:prSet presAssocID="{E6ACB4D5-7CC7-4018-ADB6-0A90CCF77D1B}" presName="sibTrans" presStyleCnt="0"/>
      <dgm:spPr/>
    </dgm:pt>
    <dgm:pt modelId="{CA7BB979-EE16-4C1C-B985-78830D91A770}" type="pres">
      <dgm:prSet presAssocID="{C572693B-5BC6-4404-A669-87B45795C3DC}" presName="node" presStyleLbl="alignAccFollowNode1" presStyleIdx="3" presStyleCnt="6">
        <dgm:presLayoutVars>
          <dgm:bulletEnabled val="1"/>
        </dgm:presLayoutVars>
      </dgm:prSet>
      <dgm:spPr/>
      <dgm:t>
        <a:bodyPr/>
        <a:lstStyle/>
        <a:p>
          <a:endParaRPr lang="en-US"/>
        </a:p>
      </dgm:t>
    </dgm:pt>
    <dgm:pt modelId="{DC2FEDC7-F7A7-4D15-96AA-FA8A010DC482}" type="pres">
      <dgm:prSet presAssocID="{4B11E2E2-5FB3-47D1-95D5-0B66A972D71B}" presName="vSp" presStyleCnt="0"/>
      <dgm:spPr/>
    </dgm:pt>
    <dgm:pt modelId="{B886C9AF-8C2D-425F-A26E-2468B8760F36}" type="pres">
      <dgm:prSet presAssocID="{F1DCD7E4-9A89-4D95-BDA2-C2F3E10FAF27}" presName="horFlow" presStyleCnt="0"/>
      <dgm:spPr/>
    </dgm:pt>
    <dgm:pt modelId="{9193F698-0C49-4320-8983-6B1F1ABE9492}" type="pres">
      <dgm:prSet presAssocID="{F1DCD7E4-9A89-4D95-BDA2-C2F3E10FAF27}" presName="bigChev" presStyleLbl="node1" presStyleIdx="2" presStyleCnt="3"/>
      <dgm:spPr/>
      <dgm:t>
        <a:bodyPr/>
        <a:lstStyle/>
        <a:p>
          <a:endParaRPr lang="en-US"/>
        </a:p>
      </dgm:t>
    </dgm:pt>
    <dgm:pt modelId="{33BB0DB6-EB96-4845-8DDC-FF25972A4334}" type="pres">
      <dgm:prSet presAssocID="{04C82443-CB38-4163-973D-FBA860CFCDF9}" presName="parTrans" presStyleCnt="0"/>
      <dgm:spPr/>
    </dgm:pt>
    <dgm:pt modelId="{73EAA6DA-A38B-4EFA-974C-DD2980B47500}" type="pres">
      <dgm:prSet presAssocID="{113047E4-2E33-4364-998C-B35800B23300}" presName="node" presStyleLbl="alignAccFollowNode1" presStyleIdx="4" presStyleCnt="6">
        <dgm:presLayoutVars>
          <dgm:bulletEnabled val="1"/>
        </dgm:presLayoutVars>
      </dgm:prSet>
      <dgm:spPr/>
      <dgm:t>
        <a:bodyPr/>
        <a:lstStyle/>
        <a:p>
          <a:endParaRPr lang="en-US"/>
        </a:p>
      </dgm:t>
    </dgm:pt>
    <dgm:pt modelId="{6BBD5F1B-45EA-4579-93E4-F4AC451868BD}" type="pres">
      <dgm:prSet presAssocID="{1AE3C931-0CEC-463F-8833-E16BF810016C}" presName="sibTrans" presStyleCnt="0"/>
      <dgm:spPr/>
    </dgm:pt>
    <dgm:pt modelId="{BF03CDD8-A461-4875-B776-55D042A6DDB3}" type="pres">
      <dgm:prSet presAssocID="{8616F2E4-C328-4254-8685-CD3E0AA277CB}" presName="node" presStyleLbl="alignAccFollowNode1" presStyleIdx="5" presStyleCnt="6">
        <dgm:presLayoutVars>
          <dgm:bulletEnabled val="1"/>
        </dgm:presLayoutVars>
      </dgm:prSet>
      <dgm:spPr/>
      <dgm:t>
        <a:bodyPr/>
        <a:lstStyle/>
        <a:p>
          <a:endParaRPr lang="en-US"/>
        </a:p>
      </dgm:t>
    </dgm:pt>
  </dgm:ptLst>
  <dgm:cxnLst>
    <dgm:cxn modelId="{5480930D-8310-4A52-AE58-2CE3D649AE20}" type="presOf" srcId="{2F357198-6D99-4579-AFF3-54F47F18B45C}" destId="{0A10075E-A63E-4D41-93B6-9C8534A7AA01}" srcOrd="0" destOrd="0" presId="urn:microsoft.com/office/officeart/2005/8/layout/lProcess3"/>
    <dgm:cxn modelId="{176D4FDE-18B4-4B6A-816D-6F847479E213}" srcId="{C9D4E925-BA59-4DE8-8C3C-AB82C656E3C9}" destId="{A6424D70-1E76-44CC-8D3B-69EF80E87160}" srcOrd="0" destOrd="0" parTransId="{2B9609E6-95CD-4494-9897-A6CC6F723220}" sibTransId="{56E90589-599D-4CEF-BA0E-EDD54ED941D4}"/>
    <dgm:cxn modelId="{AF741CFD-C4F2-451F-A792-6EDA2A83F6A2}" type="presOf" srcId="{F1DCD7E4-9A89-4D95-BDA2-C2F3E10FAF27}" destId="{9193F698-0C49-4320-8983-6B1F1ABE9492}" srcOrd="0" destOrd="0" presId="urn:microsoft.com/office/officeart/2005/8/layout/lProcess3"/>
    <dgm:cxn modelId="{D0C68BD0-77B9-47F8-B898-A7A9654CABD7}" type="presOf" srcId="{C9D4E925-BA59-4DE8-8C3C-AB82C656E3C9}" destId="{3493B917-B8FA-4B44-B211-452F2B3FE25D}" srcOrd="0" destOrd="0" presId="urn:microsoft.com/office/officeart/2005/8/layout/lProcess3"/>
    <dgm:cxn modelId="{F1AB7216-1489-4B07-B512-3C7D197FE930}" type="presOf" srcId="{113047E4-2E33-4364-998C-B35800B23300}" destId="{73EAA6DA-A38B-4EFA-974C-DD2980B47500}" srcOrd="0" destOrd="0" presId="urn:microsoft.com/office/officeart/2005/8/layout/lProcess3"/>
    <dgm:cxn modelId="{1ACFB6A1-D4D5-43C1-8163-2FD78560DE6B}" srcId="{61FC07B6-D163-4EF6-894A-C7DDBF15D35B}" destId="{F1DCD7E4-9A89-4D95-BDA2-C2F3E10FAF27}" srcOrd="2" destOrd="0" parTransId="{8DC23E5F-FD74-4D5E-99F8-2D1FEBAEBD0C}" sibTransId="{F787EF4C-9EE2-44ED-B425-35DFC0016AAD}"/>
    <dgm:cxn modelId="{CB26AF93-6B6D-4052-B01E-331BE8C6CE60}" type="presOf" srcId="{C572693B-5BC6-4404-A669-87B45795C3DC}" destId="{CA7BB979-EE16-4C1C-B985-78830D91A770}" srcOrd="0" destOrd="0" presId="urn:microsoft.com/office/officeart/2005/8/layout/lProcess3"/>
    <dgm:cxn modelId="{9C041B2A-E57A-451A-8FDF-E9A9EC312198}" srcId="{61FC07B6-D163-4EF6-894A-C7DDBF15D35B}" destId="{C9D4E925-BA59-4DE8-8C3C-AB82C656E3C9}" srcOrd="0" destOrd="0" parTransId="{1F149BDD-9708-467B-B71D-C50D831D9961}" sibTransId="{71B137EB-019B-4E40-8AE3-2B250F12F46D}"/>
    <dgm:cxn modelId="{D49A3345-6F9A-47BC-A5F8-B7E87CACFB09}" type="presOf" srcId="{8616F2E4-C328-4254-8685-CD3E0AA277CB}" destId="{BF03CDD8-A461-4875-B776-55D042A6DDB3}" srcOrd="0" destOrd="0" presId="urn:microsoft.com/office/officeart/2005/8/layout/lProcess3"/>
    <dgm:cxn modelId="{C2277339-28F2-4DD6-9997-77BD8EDA0EED}" srcId="{61FC07B6-D163-4EF6-894A-C7DDBF15D35B}" destId="{4B11E2E2-5FB3-47D1-95D5-0B66A972D71B}" srcOrd="1" destOrd="0" parTransId="{8C3C7D03-7896-4404-9110-522E22080DEA}" sibTransId="{4C3CC47C-D762-4ED8-AE3F-045924447018}"/>
    <dgm:cxn modelId="{C19042CD-091C-48E4-88B9-0EDFA7BEF0F7}" srcId="{4B11E2E2-5FB3-47D1-95D5-0B66A972D71B}" destId="{C572693B-5BC6-4404-A669-87B45795C3DC}" srcOrd="1" destOrd="0" parTransId="{A6C2F130-584E-4887-9A68-21E1F0AD9B1F}" sibTransId="{1BF8C7AA-DFB5-42A2-A2DE-C1A37342FCBC}"/>
    <dgm:cxn modelId="{C1BA689C-C4FE-49DB-8308-A999E96E1B99}" srcId="{F1DCD7E4-9A89-4D95-BDA2-C2F3E10FAF27}" destId="{113047E4-2E33-4364-998C-B35800B23300}" srcOrd="0" destOrd="0" parTransId="{04C82443-CB38-4163-973D-FBA860CFCDF9}" sibTransId="{1AE3C931-0CEC-463F-8833-E16BF810016C}"/>
    <dgm:cxn modelId="{F9CB6B42-A37A-4FFB-B071-23D102D73355}" srcId="{F1DCD7E4-9A89-4D95-BDA2-C2F3E10FAF27}" destId="{8616F2E4-C328-4254-8685-CD3E0AA277CB}" srcOrd="1" destOrd="0" parTransId="{BB8DAC22-AAC7-49E5-8352-F90F07E198FA}" sibTransId="{5EE1B400-0F78-4BE6-86C2-2520D66101C1}"/>
    <dgm:cxn modelId="{578986C2-F397-4ED4-8240-9AF9E7FDD8C2}" srcId="{C9D4E925-BA59-4DE8-8C3C-AB82C656E3C9}" destId="{2F357198-6D99-4579-AFF3-54F47F18B45C}" srcOrd="1" destOrd="0" parTransId="{622BA854-1F7E-4383-8841-59EEA33DDDA5}" sibTransId="{8237D669-CC5B-4869-BAD9-3CE5AC9022A9}"/>
    <dgm:cxn modelId="{E51719FE-19A0-4600-836B-24259EB0F946}" type="presOf" srcId="{A6424D70-1E76-44CC-8D3B-69EF80E87160}" destId="{BA19C5B7-3FD4-4BFA-A4D3-7B3FC652B334}" srcOrd="0" destOrd="0" presId="urn:microsoft.com/office/officeart/2005/8/layout/lProcess3"/>
    <dgm:cxn modelId="{106B5D02-1D24-44FA-AA26-02F6C549575F}" type="presOf" srcId="{61FC07B6-D163-4EF6-894A-C7DDBF15D35B}" destId="{5C831CFB-9C9E-4F15-A6A1-1B5A97E2300E}" srcOrd="0" destOrd="0" presId="urn:microsoft.com/office/officeart/2005/8/layout/lProcess3"/>
    <dgm:cxn modelId="{FFC6D0EB-AD7B-456C-9CFC-3E7A9B5E5CF9}" type="presOf" srcId="{4B11E2E2-5FB3-47D1-95D5-0B66A972D71B}" destId="{4FEF734B-6F9D-49F9-8D96-50AA526307F3}" srcOrd="0" destOrd="0" presId="urn:microsoft.com/office/officeart/2005/8/layout/lProcess3"/>
    <dgm:cxn modelId="{5828FEB6-E3E5-41F7-AA96-3461F1F07EA8}" srcId="{4B11E2E2-5FB3-47D1-95D5-0B66A972D71B}" destId="{F670C0A4-A3EA-49B0-A6BD-8BB578E0254C}" srcOrd="0" destOrd="0" parTransId="{A80D13DE-20D3-480D-BF60-D55B8AB953A6}" sibTransId="{E6ACB4D5-7CC7-4018-ADB6-0A90CCF77D1B}"/>
    <dgm:cxn modelId="{B286E78E-FBBC-47E2-BDD4-A084BB1D00C6}" type="presOf" srcId="{F670C0A4-A3EA-49B0-A6BD-8BB578E0254C}" destId="{24E2DF1E-D64A-460F-B7B0-88984E3C3EB0}" srcOrd="0" destOrd="0" presId="urn:microsoft.com/office/officeart/2005/8/layout/lProcess3"/>
    <dgm:cxn modelId="{F2380322-BAC1-4354-A9E9-06FAA24C9ABD}" type="presParOf" srcId="{5C831CFB-9C9E-4F15-A6A1-1B5A97E2300E}" destId="{30A6049D-6024-41AA-AE27-FE6CD7171B5D}" srcOrd="0" destOrd="0" presId="urn:microsoft.com/office/officeart/2005/8/layout/lProcess3"/>
    <dgm:cxn modelId="{D192F547-9B35-4AEB-BEFA-12F6B9A71FB8}" type="presParOf" srcId="{30A6049D-6024-41AA-AE27-FE6CD7171B5D}" destId="{3493B917-B8FA-4B44-B211-452F2B3FE25D}" srcOrd="0" destOrd="0" presId="urn:microsoft.com/office/officeart/2005/8/layout/lProcess3"/>
    <dgm:cxn modelId="{6094C9A7-DF87-4492-8F60-8493A1222BD6}" type="presParOf" srcId="{30A6049D-6024-41AA-AE27-FE6CD7171B5D}" destId="{2C48FC7D-B1A9-470F-BA75-00DF7D4862A0}" srcOrd="1" destOrd="0" presId="urn:microsoft.com/office/officeart/2005/8/layout/lProcess3"/>
    <dgm:cxn modelId="{569A8527-1BC5-42F3-A28F-D66EF9E76483}" type="presParOf" srcId="{30A6049D-6024-41AA-AE27-FE6CD7171B5D}" destId="{BA19C5B7-3FD4-4BFA-A4D3-7B3FC652B334}" srcOrd="2" destOrd="0" presId="urn:microsoft.com/office/officeart/2005/8/layout/lProcess3"/>
    <dgm:cxn modelId="{0848A873-073F-4A6B-932C-740858AEE960}" type="presParOf" srcId="{30A6049D-6024-41AA-AE27-FE6CD7171B5D}" destId="{DD21ECC0-4EA4-4FAF-852E-6AFFBA892045}" srcOrd="3" destOrd="0" presId="urn:microsoft.com/office/officeart/2005/8/layout/lProcess3"/>
    <dgm:cxn modelId="{210D1439-63F0-4977-BC4A-B52C72281BF3}" type="presParOf" srcId="{30A6049D-6024-41AA-AE27-FE6CD7171B5D}" destId="{0A10075E-A63E-4D41-93B6-9C8534A7AA01}" srcOrd="4" destOrd="0" presId="urn:microsoft.com/office/officeart/2005/8/layout/lProcess3"/>
    <dgm:cxn modelId="{FFC1BA58-9576-4BA0-A801-ED46613122C4}" type="presParOf" srcId="{5C831CFB-9C9E-4F15-A6A1-1B5A97E2300E}" destId="{E2A4B137-7251-4CC9-AE01-000FD54D03F9}" srcOrd="1" destOrd="0" presId="urn:microsoft.com/office/officeart/2005/8/layout/lProcess3"/>
    <dgm:cxn modelId="{852321B1-A157-43D4-A439-3F1A94C3267A}" type="presParOf" srcId="{5C831CFB-9C9E-4F15-A6A1-1B5A97E2300E}" destId="{4B7238DC-A48B-4573-93DE-D07BE73C88A8}" srcOrd="2" destOrd="0" presId="urn:microsoft.com/office/officeart/2005/8/layout/lProcess3"/>
    <dgm:cxn modelId="{04F0EACB-3E27-42B8-8703-BFDD2E226663}" type="presParOf" srcId="{4B7238DC-A48B-4573-93DE-D07BE73C88A8}" destId="{4FEF734B-6F9D-49F9-8D96-50AA526307F3}" srcOrd="0" destOrd="0" presId="urn:microsoft.com/office/officeart/2005/8/layout/lProcess3"/>
    <dgm:cxn modelId="{19B529B9-9AA2-4A49-A622-39749BBCB572}" type="presParOf" srcId="{4B7238DC-A48B-4573-93DE-D07BE73C88A8}" destId="{1916F795-3AFA-47AD-B3C5-7A7FF2ECE981}" srcOrd="1" destOrd="0" presId="urn:microsoft.com/office/officeart/2005/8/layout/lProcess3"/>
    <dgm:cxn modelId="{5B2B65B8-A3A4-431D-BC1D-F8E9A74DC22C}" type="presParOf" srcId="{4B7238DC-A48B-4573-93DE-D07BE73C88A8}" destId="{24E2DF1E-D64A-460F-B7B0-88984E3C3EB0}" srcOrd="2" destOrd="0" presId="urn:microsoft.com/office/officeart/2005/8/layout/lProcess3"/>
    <dgm:cxn modelId="{481D9E72-5424-4CC2-9663-02DA221A0260}" type="presParOf" srcId="{4B7238DC-A48B-4573-93DE-D07BE73C88A8}" destId="{3AD48D53-78F1-483F-B7A0-5FE31DAC2673}" srcOrd="3" destOrd="0" presId="urn:microsoft.com/office/officeart/2005/8/layout/lProcess3"/>
    <dgm:cxn modelId="{B7D16B5B-D582-4B83-8E8C-25BC68C05C4B}" type="presParOf" srcId="{4B7238DC-A48B-4573-93DE-D07BE73C88A8}" destId="{CA7BB979-EE16-4C1C-B985-78830D91A770}" srcOrd="4" destOrd="0" presId="urn:microsoft.com/office/officeart/2005/8/layout/lProcess3"/>
    <dgm:cxn modelId="{61654B92-F4B5-4613-9B5A-A02D9362094B}" type="presParOf" srcId="{5C831CFB-9C9E-4F15-A6A1-1B5A97E2300E}" destId="{DC2FEDC7-F7A7-4D15-96AA-FA8A010DC482}" srcOrd="3" destOrd="0" presId="urn:microsoft.com/office/officeart/2005/8/layout/lProcess3"/>
    <dgm:cxn modelId="{1ED21320-5F0B-4DC8-9B94-2395311D0DC8}" type="presParOf" srcId="{5C831CFB-9C9E-4F15-A6A1-1B5A97E2300E}" destId="{B886C9AF-8C2D-425F-A26E-2468B8760F36}" srcOrd="4" destOrd="0" presId="urn:microsoft.com/office/officeart/2005/8/layout/lProcess3"/>
    <dgm:cxn modelId="{80AD6459-CF59-47BE-BB01-34BA86E6A8EC}" type="presParOf" srcId="{B886C9AF-8C2D-425F-A26E-2468B8760F36}" destId="{9193F698-0C49-4320-8983-6B1F1ABE9492}" srcOrd="0" destOrd="0" presId="urn:microsoft.com/office/officeart/2005/8/layout/lProcess3"/>
    <dgm:cxn modelId="{03DD91EF-A12B-4622-9117-51DCED3B1AF4}" type="presParOf" srcId="{B886C9AF-8C2D-425F-A26E-2468B8760F36}" destId="{33BB0DB6-EB96-4845-8DDC-FF25972A4334}" srcOrd="1" destOrd="0" presId="urn:microsoft.com/office/officeart/2005/8/layout/lProcess3"/>
    <dgm:cxn modelId="{18C4E084-2A5F-45D6-9129-A64146346843}" type="presParOf" srcId="{B886C9AF-8C2D-425F-A26E-2468B8760F36}" destId="{73EAA6DA-A38B-4EFA-974C-DD2980B47500}" srcOrd="2" destOrd="0" presId="urn:microsoft.com/office/officeart/2005/8/layout/lProcess3"/>
    <dgm:cxn modelId="{C093CCC1-867D-4436-A708-02DBCD74420B}" type="presParOf" srcId="{B886C9AF-8C2D-425F-A26E-2468B8760F36}" destId="{6BBD5F1B-45EA-4579-93E4-F4AC451868BD}" srcOrd="3" destOrd="0" presId="urn:microsoft.com/office/officeart/2005/8/layout/lProcess3"/>
    <dgm:cxn modelId="{E66548DF-59ED-4723-9682-032C80CFFEE6}" type="presParOf" srcId="{B886C9AF-8C2D-425F-A26E-2468B8760F36}" destId="{BF03CDD8-A461-4875-B776-55D042A6DDB3}"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978AF-78F7-4511-B746-FBDF0691C189}">
      <dsp:nvSpPr>
        <dsp:cNvPr id="0" name=""/>
        <dsp:cNvSpPr/>
      </dsp:nvSpPr>
      <dsp:spPr>
        <a:xfrm>
          <a:off x="4392488" y="2336037"/>
          <a:ext cx="2098844" cy="728524"/>
        </a:xfrm>
        <a:custGeom>
          <a:avLst/>
          <a:gdLst/>
          <a:ahLst/>
          <a:cxnLst/>
          <a:rect l="0" t="0" r="0" b="0"/>
          <a:pathLst>
            <a:path>
              <a:moveTo>
                <a:pt x="0" y="0"/>
              </a:moveTo>
              <a:lnTo>
                <a:pt x="0" y="364262"/>
              </a:lnTo>
              <a:lnTo>
                <a:pt x="2098844" y="364262"/>
              </a:lnTo>
              <a:lnTo>
                <a:pt x="2098844" y="728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81CD5A-3387-49FF-9796-245CE7849D7E}">
      <dsp:nvSpPr>
        <dsp:cNvPr id="0" name=""/>
        <dsp:cNvSpPr/>
      </dsp:nvSpPr>
      <dsp:spPr>
        <a:xfrm>
          <a:off x="2293643" y="2336037"/>
          <a:ext cx="2098844" cy="728524"/>
        </a:xfrm>
        <a:custGeom>
          <a:avLst/>
          <a:gdLst/>
          <a:ahLst/>
          <a:cxnLst/>
          <a:rect l="0" t="0" r="0" b="0"/>
          <a:pathLst>
            <a:path>
              <a:moveTo>
                <a:pt x="2098844" y="0"/>
              </a:moveTo>
              <a:lnTo>
                <a:pt x="2098844" y="364262"/>
              </a:lnTo>
              <a:lnTo>
                <a:pt x="0" y="364262"/>
              </a:lnTo>
              <a:lnTo>
                <a:pt x="0" y="7285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138ECA-3B85-4DD6-9621-D5AE7580E4E8}">
      <dsp:nvSpPr>
        <dsp:cNvPr id="0" name=""/>
        <dsp:cNvSpPr/>
      </dsp:nvSpPr>
      <dsp:spPr>
        <a:xfrm>
          <a:off x="1496" y="601454"/>
          <a:ext cx="8781982" cy="1734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u="none" kern="1200" dirty="0" smtClean="0"/>
            <a:t>Success for </a:t>
          </a:r>
          <a:r>
            <a:rPr lang="en-US" sz="3700" b="1" u="none" kern="1200" dirty="0" smtClean="0"/>
            <a:t>all</a:t>
          </a:r>
          <a:r>
            <a:rPr lang="en-US" sz="3700" u="none" kern="1200" dirty="0" smtClean="0"/>
            <a:t> Youth</a:t>
          </a:r>
        </a:p>
        <a:p>
          <a:pPr lvl="0" algn="ctr" defTabSz="1644650">
            <a:lnSpc>
              <a:spcPct val="90000"/>
            </a:lnSpc>
            <a:spcBef>
              <a:spcPct val="0"/>
            </a:spcBef>
            <a:spcAft>
              <a:spcPct val="35000"/>
            </a:spcAft>
          </a:pPr>
          <a:r>
            <a:rPr lang="en-US" sz="3700" u="none" kern="1200" dirty="0" smtClean="0"/>
            <a:t> INCLUDING those who are MOST Vulnerable</a:t>
          </a:r>
          <a:endParaRPr lang="en-US" sz="3700" u="none" kern="1200" dirty="0"/>
        </a:p>
      </dsp:txBody>
      <dsp:txXfrm>
        <a:off x="1496" y="601454"/>
        <a:ext cx="8781982" cy="1734582"/>
      </dsp:txXfrm>
    </dsp:sp>
    <dsp:sp modelId="{DB459981-BFAE-4CC4-8FC8-D5CD4D55D19A}">
      <dsp:nvSpPr>
        <dsp:cNvPr id="0" name=""/>
        <dsp:cNvSpPr/>
      </dsp:nvSpPr>
      <dsp:spPr>
        <a:xfrm>
          <a:off x="559060" y="3064561"/>
          <a:ext cx="3469164" cy="1734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smtClean="0"/>
            <a:t>Culture Change	</a:t>
          </a:r>
          <a:endParaRPr lang="en-US" sz="3700" kern="1200" dirty="0"/>
        </a:p>
      </dsp:txBody>
      <dsp:txXfrm>
        <a:off x="559060" y="3064561"/>
        <a:ext cx="3469164" cy="1734582"/>
      </dsp:txXfrm>
    </dsp:sp>
    <dsp:sp modelId="{BA93D823-6C04-4331-9060-4F8C5B72AE0C}">
      <dsp:nvSpPr>
        <dsp:cNvPr id="0" name=""/>
        <dsp:cNvSpPr/>
      </dsp:nvSpPr>
      <dsp:spPr>
        <a:xfrm>
          <a:off x="4756750" y="3064561"/>
          <a:ext cx="3469164" cy="1734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smtClean="0"/>
            <a:t>Seamless System of Support</a:t>
          </a:r>
          <a:endParaRPr lang="en-US" sz="3700" kern="1200" dirty="0"/>
        </a:p>
      </dsp:txBody>
      <dsp:txXfrm>
        <a:off x="4756750" y="3064561"/>
        <a:ext cx="3469164" cy="17345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B1907E3-53D9-4192-AA34-FB365EBFA098}" type="datetimeFigureOut">
              <a:rPr lang="en-US"/>
              <a:pPr>
                <a:defRPr/>
              </a:pPr>
              <a:t>9/6/2012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AFE7168C-1D2F-43E2-A4CA-30255AC3ACD1}" type="slidenum">
              <a:rPr lang="en-US"/>
              <a:pPr>
                <a:defRPr/>
              </a:pPr>
              <a:t>‹#›</a:t>
            </a:fld>
            <a:endParaRPr lang="en-US"/>
          </a:p>
        </p:txBody>
      </p:sp>
    </p:spTree>
    <p:extLst>
      <p:ext uri="{BB962C8B-B14F-4D97-AF65-F5344CB8AC3E}">
        <p14:creationId xmlns:p14="http://schemas.microsoft.com/office/powerpoint/2010/main" val="7958300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fontAlgn="base">
      <a:spcBef>
        <a:spcPct val="30000"/>
      </a:spcBef>
      <a:spcAft>
        <a:spcPct val="0"/>
      </a:spcAft>
      <a:defRPr sz="1200" kern="1200">
        <a:solidFill>
          <a:schemeClr val="tx1"/>
        </a:solidFill>
        <a:latin typeface="+mn-lt"/>
        <a:ea typeface="ＭＳ Ｐゴシック" pitchFamily="-123"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23"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23"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85ECA1-BBD6-4AB1-95C3-0B11FD02575B}"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2</a:t>
            </a:fld>
            <a:endParaRPr lang="en-US">
              <a:latin typeface="Arial" pitchFamily="-123" charset="0"/>
              <a:ea typeface="ＭＳ Ｐゴシック" pitchFamily="-123" charset="-128"/>
              <a:cs typeface="ＭＳ Ｐゴシック" pitchFamily="-123" charset="-128"/>
            </a:endParaRPr>
          </a:p>
        </p:txBody>
      </p:sp>
      <p:sp>
        <p:nvSpPr>
          <p:cNvPr id="1843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a:fld id="{E470FEBF-24BA-4600-91D9-293D764F3009}" type="slidenum">
              <a:rPr lang="en-US" sz="1200"/>
              <a:pPr algn="r" defTabSz="931863"/>
              <a:t>2</a:t>
            </a:fld>
            <a:endParaRPr lang="en-US" sz="1200"/>
          </a:p>
        </p:txBody>
      </p:sp>
      <p:sp>
        <p:nvSpPr>
          <p:cNvPr id="184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6"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a:spcBef>
                <a:spcPct val="0"/>
              </a:spcBef>
            </a:pPr>
            <a:r>
              <a:rPr lang="en-US" smtClean="0">
                <a:latin typeface="Arial" pitchFamily="-123" charset="0"/>
              </a:rPr>
              <a:t>Verbal prompt: Limit/avoid sidebar conversations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F465B8-937F-4D89-B3DB-4ECFAE402C62}"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24</a:t>
            </a:fld>
            <a:endParaRPr lang="en-US">
              <a:latin typeface="Arial" pitchFamily="-123" charset="0"/>
              <a:ea typeface="ＭＳ Ｐゴシック" pitchFamily="-123" charset="-128"/>
              <a:cs typeface="ＭＳ Ｐゴシック" pitchFamily="-123" charset="-128"/>
            </a:endParaRPr>
          </a:p>
        </p:txBody>
      </p:sp>
      <p:sp>
        <p:nvSpPr>
          <p:cNvPr id="368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a:fld id="{29D40311-CE3F-4B82-85C8-828B43E471C6}" type="slidenum">
              <a:rPr lang="en-US" sz="1200">
                <a:ea typeface="Arial" pitchFamily="-123" charset="0"/>
                <a:cs typeface="Arial" pitchFamily="-123" charset="0"/>
              </a:rPr>
              <a:pPr algn="r" defTabSz="931863"/>
              <a:t>24</a:t>
            </a:fld>
            <a:endParaRPr lang="en-US" sz="1200">
              <a:ea typeface="Arial" pitchFamily="-123" charset="0"/>
              <a:cs typeface="Arial" pitchFamily="-123" charset="0"/>
            </a:endParaRPr>
          </a:p>
        </p:txBody>
      </p:sp>
      <p:sp>
        <p:nvSpPr>
          <p:cNvPr id="3686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eaLnBrk="0" hangingPunct="0"/>
            <a:fld id="{AE36E4B1-410D-417F-8E92-DB61FF590682}" type="slidenum">
              <a:rPr lang="en-US" sz="1200">
                <a:cs typeface="MS PGothic" charset="0"/>
              </a:rPr>
              <a:pPr algn="r" defTabSz="931863" eaLnBrk="0" hangingPunct="0"/>
              <a:t>24</a:t>
            </a:fld>
            <a:endParaRPr lang="en-US" sz="1200">
              <a:cs typeface="MS PGothic" charset="0"/>
            </a:endParaRPr>
          </a:p>
        </p:txBody>
      </p:sp>
      <p:sp>
        <p:nvSpPr>
          <p:cNvPr id="3686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6869"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a:spcBef>
                <a:spcPct val="0"/>
              </a:spcBef>
            </a:pPr>
            <a:endParaRPr lang="en-US" smtClean="0">
              <a:latin typeface="Arial" pitchFamily="-123"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B843E5-5EA2-4343-87E6-908490DD485C}"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29</a:t>
            </a:fld>
            <a:endParaRPr lang="en-US">
              <a:latin typeface="Arial" pitchFamily="-123" charset="0"/>
              <a:ea typeface="ＭＳ Ｐゴシック" pitchFamily="-123" charset="-128"/>
              <a:cs typeface="ＭＳ Ｐゴシック" pitchFamily="-123" charset="-128"/>
            </a:endParaRPr>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pitchFamily="-123"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3BFDE0-20FF-4BF8-ABCF-0B3C43A5AFF6}"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32</a:t>
            </a:fld>
            <a:endParaRPr lang="en-US">
              <a:latin typeface="Arial" pitchFamily="-123" charset="0"/>
              <a:ea typeface="ＭＳ Ｐゴシック" pitchFamily="-123" charset="-128"/>
              <a:cs typeface="ＭＳ Ｐゴシック" pitchFamily="-123" charset="-128"/>
            </a:endParaRPr>
          </a:p>
        </p:txBody>
      </p:sp>
      <p:sp>
        <p:nvSpPr>
          <p:cNvPr id="419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a:fld id="{2803B100-4440-4D38-A6E2-756ABD994F11}" type="slidenum">
              <a:rPr lang="en-US" sz="1200">
                <a:ea typeface="Arial" pitchFamily="-123" charset="0"/>
                <a:cs typeface="Arial" pitchFamily="-123" charset="0"/>
              </a:rPr>
              <a:pPr algn="r" defTabSz="931863"/>
              <a:t>32</a:t>
            </a:fld>
            <a:endParaRPr lang="en-US" sz="1200">
              <a:ea typeface="Arial" pitchFamily="-123" charset="0"/>
              <a:cs typeface="Arial" pitchFamily="-123"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latin typeface="Arial" pitchFamily="-123"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48C33D-96A4-4ABC-B17D-64E284B187CC}"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36</a:t>
            </a:fld>
            <a:endParaRPr lang="en-US">
              <a:latin typeface="Arial" pitchFamily="-123" charset="0"/>
              <a:ea typeface="ＭＳ Ｐゴシック" pitchFamily="-123" charset="-128"/>
              <a:cs typeface="ＭＳ Ｐゴシック" pitchFamily="-123" charset="-128"/>
            </a:endParaRPr>
          </a:p>
        </p:txBody>
      </p:sp>
      <p:sp>
        <p:nvSpPr>
          <p:cNvPr id="542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a:fld id="{4F864F69-2A00-439B-88D0-E22738475FB1}" type="slidenum">
              <a:rPr lang="en-US" sz="1200"/>
              <a:pPr algn="r" defTabSz="931863"/>
              <a:t>36</a:t>
            </a:fld>
            <a:endParaRPr lang="en-US" sz="120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latin typeface="Arial" pitchFamily="-123"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D77584-03AB-41D8-AA34-11646072F5E9}"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40</a:t>
            </a:fld>
            <a:endParaRPr lang="en-US">
              <a:latin typeface="Arial" pitchFamily="-123" charset="0"/>
              <a:ea typeface="ＭＳ Ｐゴシック" pitchFamily="-123" charset="-128"/>
              <a:cs typeface="ＭＳ Ｐゴシック" pitchFamily="-123" charset="-128"/>
            </a:endParaRPr>
          </a:p>
        </p:txBody>
      </p:sp>
      <p:sp>
        <p:nvSpPr>
          <p:cNvPr id="624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a:fld id="{A0ADD37F-5CFD-4269-AD62-2952ED641C99}" type="slidenum">
              <a:rPr lang="en-US" sz="1200"/>
              <a:pPr algn="r" defTabSz="931863"/>
              <a:t>40</a:t>
            </a:fld>
            <a:endParaRPr lang="en-US" sz="120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123" charset="0"/>
              </a:rPr>
              <a:t>We are beginning with description/examples of ways we will identify students who are in need of Secondary Support/s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7E7A53-AE5E-47B0-89E2-C44BFD5C7F9E}"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41</a:t>
            </a:fld>
            <a:endParaRPr lang="en-US">
              <a:latin typeface="Arial" pitchFamily="-123" charset="0"/>
              <a:ea typeface="ＭＳ Ｐゴシック" pitchFamily="-123" charset="-128"/>
              <a:cs typeface="ＭＳ Ｐゴシック" pitchFamily="-123" charset="-128"/>
            </a:endParaRPr>
          </a:p>
        </p:txBody>
      </p:sp>
      <p:sp>
        <p:nvSpPr>
          <p:cNvPr id="645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a:fld id="{332908F7-28FB-4380-B10D-DC1D92C6694B}" type="slidenum">
              <a:rPr lang="en-US" sz="1200"/>
              <a:pPr algn="r" defTabSz="931863"/>
              <a:t>41</a:t>
            </a:fld>
            <a:endParaRPr lang="en-US" sz="120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pitchFamily="-123"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123" charset="0"/>
              </a:rPr>
              <a:t>Summary of four points covered in slide 5</a:t>
            </a:r>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6D1EEF-CF91-43D7-9AB9-82539FC20052}"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45</a:t>
            </a:fld>
            <a:endParaRPr lang="en-US">
              <a:latin typeface="Arial" pitchFamily="-123" charset="0"/>
              <a:ea typeface="ＭＳ Ｐゴシック" pitchFamily="-123" charset="-128"/>
              <a:cs typeface="ＭＳ Ｐゴシック" pitchFamily="-12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F24E4F-5EBB-451C-B43E-A1502E57A430}"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48</a:t>
            </a:fld>
            <a:endParaRPr lang="en-US">
              <a:latin typeface="Arial" pitchFamily="-123" charset="0"/>
              <a:ea typeface="ＭＳ Ｐゴシック" pitchFamily="-123" charset="-128"/>
              <a:cs typeface="ＭＳ Ｐゴシック" pitchFamily="-123" charset="-128"/>
            </a:endParaRPr>
          </a:p>
        </p:txBody>
      </p:sp>
      <p:sp>
        <p:nvSpPr>
          <p:cNvPr id="1126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a:fld id="{3397E9D5-8E8D-460A-8475-147785285E5C}" type="slidenum">
              <a:rPr lang="en-US" sz="1200">
                <a:ea typeface="Arial" pitchFamily="-123" charset="0"/>
                <a:cs typeface="Arial" pitchFamily="-123" charset="0"/>
              </a:rPr>
              <a:pPr algn="r" defTabSz="931863"/>
              <a:t>48</a:t>
            </a:fld>
            <a:endParaRPr lang="en-US" sz="1200">
              <a:ea typeface="Arial" pitchFamily="-123" charset="0"/>
              <a:cs typeface="Arial" pitchFamily="-123"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123" charset="0"/>
              </a:rPr>
              <a:t>Remind teams that at each level, Univ, Sec, Tert, there should be a division of duties among team members to avoid one person being the “expert” or carrying all of the PBIS responsibilities.  </a:t>
            </a:r>
          </a:p>
          <a:p>
            <a:pPr>
              <a:spcBef>
                <a:spcPct val="0"/>
              </a:spcBef>
            </a:pPr>
            <a:r>
              <a:rPr lang="en-US" smtClean="0">
                <a:latin typeface="Arial" pitchFamily="-123" charset="0"/>
              </a:rPr>
              <a:t>Family members:  reminder we are not talking about individual students, this is a system meeting, no worries about confidentiality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B98435-FC34-4A4A-9326-72E40CB5AAD2}"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54</a:t>
            </a:fld>
            <a:endParaRPr lang="en-US">
              <a:latin typeface="Arial" pitchFamily="-123" charset="0"/>
              <a:ea typeface="ＭＳ Ｐゴシック" pitchFamily="-123" charset="-128"/>
              <a:cs typeface="ＭＳ Ｐゴシック" pitchFamily="-123" charset="-128"/>
            </a:endParaRPr>
          </a:p>
        </p:txBody>
      </p:sp>
      <p:sp>
        <p:nvSpPr>
          <p:cNvPr id="116738" name="Rectangle 7"/>
          <p:cNvSpPr txBox="1">
            <a:spLocks noGrp="1" noChangeArrowheads="1"/>
          </p:cNvSpPr>
          <p:nvPr/>
        </p:nvSpPr>
        <p:spPr bwMode="auto">
          <a:xfrm>
            <a:off x="3883025" y="8685213"/>
            <a:ext cx="2973388" cy="457200"/>
          </a:xfrm>
          <a:prstGeom prst="rect">
            <a:avLst/>
          </a:prstGeom>
          <a:noFill/>
          <a:ln w="9525">
            <a:noFill/>
            <a:miter lim="800000"/>
            <a:headEnd/>
            <a:tailEnd/>
          </a:ln>
        </p:spPr>
        <p:txBody>
          <a:bodyPr lIns="91424" tIns="45713" rIns="91424" bIns="45713" anchor="b">
            <a:prstTxWarp prst="textNoShape">
              <a:avLst/>
            </a:prstTxWarp>
          </a:bodyPr>
          <a:lstStyle/>
          <a:p>
            <a:pPr algn="r" defTabSz="925513"/>
            <a:fld id="{E75D7584-1541-4D19-8471-48D48E718CD3}" type="slidenum">
              <a:rPr lang="en-US" sz="1200"/>
              <a:pPr algn="r" defTabSz="925513"/>
              <a:t>54</a:t>
            </a:fld>
            <a:endParaRPr lang="en-US" sz="1200"/>
          </a:p>
        </p:txBody>
      </p:sp>
      <p:sp>
        <p:nvSpPr>
          <p:cNvPr id="1167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67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123" charset="0"/>
              </a:rPr>
              <a:t>Please emphasize/point out that this is exact wording from earlier slide..we’re using redundancy to build fluency and put focus now on individual student data (not TT)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DAF3BBD-ABE7-4132-A24A-46E86CD5709E}"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3</a:t>
            </a:fld>
            <a:endParaRPr lang="en-US">
              <a:latin typeface="Arial" pitchFamily="-123" charset="0"/>
              <a:ea typeface="ＭＳ Ｐゴシック" pitchFamily="-123" charset="-128"/>
              <a:cs typeface="ＭＳ Ｐゴシック" pitchFamily="-123" charset="-128"/>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latin typeface="Arial" pitchFamily="-123"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FD8A53-6CDD-4525-BEB7-C0A204A31E91}"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5</a:t>
            </a:fld>
            <a:endParaRPr lang="en-US">
              <a:latin typeface="Arial" pitchFamily="-123" charset="0"/>
              <a:ea typeface="ＭＳ Ｐゴシック" pitchFamily="-123" charset="-128"/>
              <a:cs typeface="ＭＳ Ｐゴシック" pitchFamily="-123" charset="-128"/>
            </a:endParaRPr>
          </a:p>
        </p:txBody>
      </p:sp>
      <p:sp>
        <p:nvSpPr>
          <p:cNvPr id="235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a:fld id="{FFC42C95-6C55-480F-B2E9-E8B8AA75EBFD}" type="slidenum">
              <a:rPr lang="en-US" sz="1200"/>
              <a:pPr algn="r" defTabSz="931863"/>
              <a:t>5</a:t>
            </a:fld>
            <a:endParaRPr lang="en-US" sz="1200"/>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pitchFamily="-12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0B0EC87-E47E-4828-9E25-127CA8107F63}"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7</a:t>
            </a:fld>
            <a:endParaRPr lang="en-US">
              <a:latin typeface="Arial" pitchFamily="-123" charset="0"/>
              <a:ea typeface="ＭＳ Ｐゴシック" pitchFamily="-123" charset="-128"/>
              <a:cs typeface="ＭＳ Ｐゴシック" pitchFamily="-123" charset="-128"/>
            </a:endParaRPr>
          </a:p>
        </p:txBody>
      </p:sp>
      <p:sp>
        <p:nvSpPr>
          <p:cNvPr id="317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a:fld id="{FB037B50-53C2-44E0-A79B-C0A41A0E3580}" type="slidenum">
              <a:rPr lang="en-US" sz="1200"/>
              <a:pPr algn="r" defTabSz="931863"/>
              <a:t>7</a:t>
            </a:fld>
            <a:endParaRPr lang="en-US" sz="120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123" charset="0"/>
              </a:rPr>
              <a:t>2 types of data: Individual Student outcome data and process data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B889FE-9026-4142-99F7-B6175E772AD9}"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8</a:t>
            </a:fld>
            <a:endParaRPr lang="en-US">
              <a:latin typeface="Arial" pitchFamily="-123" charset="0"/>
              <a:ea typeface="ＭＳ Ｐゴシック" pitchFamily="-123" charset="-128"/>
              <a:cs typeface="ＭＳ Ｐゴシック" pitchFamily="-123" charset="-128"/>
            </a:endParaRPr>
          </a:p>
        </p:txBody>
      </p:sp>
      <p:sp>
        <p:nvSpPr>
          <p:cNvPr id="286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8" rIns="91435" bIns="45718" anchor="b">
            <a:prstTxWarp prst="textNoShape">
              <a:avLst/>
            </a:prstTxWarp>
          </a:bodyPr>
          <a:lstStyle/>
          <a:p>
            <a:pPr algn="r" defTabSz="931863"/>
            <a:fld id="{625EBAF6-44C9-449F-AEEC-3F64CF607D9B}" type="slidenum">
              <a:rPr lang="en-US" sz="1200"/>
              <a:pPr algn="r" defTabSz="931863"/>
              <a:t>8</a:t>
            </a:fld>
            <a:endParaRPr lang="en-US" sz="1200"/>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buFontTx/>
              <a:buChar char="•"/>
            </a:pPr>
            <a:r>
              <a:rPr lang="en-US" smtClean="0">
                <a:latin typeface="Arial" pitchFamily="-123" charset="0"/>
              </a:rPr>
              <a:t>Important points:</a:t>
            </a:r>
          </a:p>
          <a:p>
            <a:pPr lvl="1">
              <a:spcBef>
                <a:spcPct val="0"/>
              </a:spcBef>
              <a:buFontTx/>
              <a:buChar char="•"/>
            </a:pPr>
            <a:r>
              <a:rPr lang="en-US" smtClean="0">
                <a:latin typeface="Arial" pitchFamily="-123" charset="0"/>
              </a:rPr>
              <a:t>Family engagement at all three tiers (ex. Universal: parent volunteers using school reinforcer; Secondary:  pushing teams to think about more than just consent but helping parents/families understand and be engaged in the intervention; Tertiary: Families need to be active member on the team</a:t>
            </a:r>
          </a:p>
          <a:p>
            <a:pPr lvl="1">
              <a:spcBef>
                <a:spcPct val="0"/>
              </a:spcBef>
              <a:buFontTx/>
              <a:buChar char="•"/>
            </a:pPr>
            <a:r>
              <a:rPr lang="en-US" smtClean="0">
                <a:latin typeface="Arial" pitchFamily="-123" charset="0"/>
              </a:rPr>
              <a:t>School population (race, free/reduced lunch, urban/rural, large/small buildings) Regardless of student population the percentage breakdowns remain the same.  Any behavior that is impacting more than 20% of the student body is a universal issue.  </a:t>
            </a:r>
          </a:p>
          <a:p>
            <a:pPr lvl="1">
              <a:spcBef>
                <a:spcPct val="0"/>
              </a:spcBef>
              <a:buFontTx/>
              <a:buChar char="•"/>
            </a:pPr>
            <a:r>
              <a:rPr lang="en-US" smtClean="0">
                <a:latin typeface="Arial" pitchFamily="-123" charset="0"/>
              </a:rPr>
              <a:t>Universal team/all students, Secondary team/small groups/generic problem solving team/Tertiary team/formed for individual student</a:t>
            </a:r>
          </a:p>
          <a:p>
            <a:pPr lvl="1">
              <a:spcBef>
                <a:spcPct val="0"/>
              </a:spcBef>
              <a:buFontTx/>
              <a:buChar char="•"/>
            </a:pPr>
            <a:r>
              <a:rPr lang="en-US" smtClean="0">
                <a:latin typeface="Arial" pitchFamily="-123" charset="0"/>
              </a:rPr>
              <a:t>Discuss importance of mental health, mental wellness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F8E861-F9F3-4819-9597-8D6E70BC4045}" type="slidenum">
              <a:rPr lang="en-US">
                <a:latin typeface="Arial" pitchFamily="-123" charset="0"/>
                <a:ea typeface="ＭＳ Ｐゴシック" pitchFamily="-123" charset="-128"/>
                <a:cs typeface="ＭＳ Ｐゴシック" pitchFamily="-123" charset="-128"/>
              </a:rPr>
              <a:pPr fontAlgn="base">
                <a:spcBef>
                  <a:spcPct val="0"/>
                </a:spcBef>
                <a:spcAft>
                  <a:spcPct val="0"/>
                </a:spcAft>
              </a:pPr>
              <a:t>9</a:t>
            </a:fld>
            <a:endParaRPr lang="en-US">
              <a:latin typeface="Arial" pitchFamily="-123" charset="0"/>
              <a:ea typeface="ＭＳ Ｐゴシック" pitchFamily="-123" charset="-128"/>
              <a:cs typeface="ＭＳ Ｐゴシック" pitchFamily="-123" charset="-128"/>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pitchFamily="-123" charset="0"/>
              </a:rPr>
              <a:t>You can use the all, some, few description for this triangle and also talk about the layering of interventions that this represents.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42E3D6-9B6F-4B47-90A1-DAFA50ABD36E}" type="slidenum">
              <a:rPr lang="en-US"/>
              <a:pPr/>
              <a:t>14</a:t>
            </a:fld>
            <a:endParaRPr lang="en-US"/>
          </a:p>
        </p:txBody>
      </p:sp>
      <p:sp>
        <p:nvSpPr>
          <p:cNvPr id="78850" name="Rectangle 2"/>
          <p:cNvSpPr>
            <a:spLocks noGrp="1" noRot="1" noChangeAspect="1" noChangeArrowheads="1" noTextEdit="1"/>
          </p:cNvSpPr>
          <p:nvPr>
            <p:ph type="sldImg"/>
          </p:nvPr>
        </p:nvSpPr>
        <p:spPr>
          <a:xfrm>
            <a:off x="1144588" y="685800"/>
            <a:ext cx="4572000" cy="3429000"/>
          </a:xfrm>
          <a:ln/>
        </p:spPr>
      </p:sp>
      <p:sp>
        <p:nvSpPr>
          <p:cNvPr id="78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A32285-460F-4BD5-89C6-4262FA00F077}" type="slidenum">
              <a:rPr lang="en-US"/>
              <a:pPr/>
              <a:t>15</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A6941A-68A9-45F3-996F-87017F2D1E3C}" type="slidenum">
              <a:rPr lang="en-US">
                <a:ea typeface="ＭＳ Ｐゴシック" pitchFamily="-123" charset="-128"/>
                <a:cs typeface="ＭＳ Ｐゴシック" pitchFamily="-123" charset="-128"/>
              </a:rPr>
              <a:pPr fontAlgn="base">
                <a:spcBef>
                  <a:spcPct val="0"/>
                </a:spcBef>
                <a:spcAft>
                  <a:spcPct val="0"/>
                </a:spcAft>
              </a:pPr>
              <a:t>20</a:t>
            </a:fld>
            <a:endParaRPr lang="en-US">
              <a:ea typeface="ＭＳ Ｐゴシック" pitchFamily="-123" charset="-128"/>
              <a:cs typeface="ＭＳ Ｐゴシック" pitchFamily="-123" charset="-128"/>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t>This is a startup activity...do to plan to finish</a:t>
            </a:r>
          </a:p>
          <a:p>
            <a:pPr>
              <a:spcBef>
                <a:spcPct val="0"/>
              </a:spcBef>
            </a:pPr>
            <a:r>
              <a:rPr lang="en-US"/>
              <a:t>Add levels of support, not replace or supplement</a:t>
            </a:r>
          </a:p>
          <a:p>
            <a:pPr>
              <a:spcBef>
                <a:spcPct val="0"/>
              </a:spcBef>
            </a:pPr>
            <a:r>
              <a:rPr lang="en-US"/>
              <a:t>Purpose of tier one-prevent new problem behaviors from occurring-tier two reduce the frequency of problem behaviors-tier three reduce the intensity of problem behaviors</a:t>
            </a:r>
          </a:p>
          <a:p>
            <a:pPr>
              <a:spcBef>
                <a:spcPct val="0"/>
              </a:spcBef>
            </a:pPr>
            <a:r>
              <a:rPr lang="en-US"/>
              <a:t>Model measures ODRs, does not take into account internalizes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8077200" cy="3886200"/>
          </a:xfrm>
        </p:spPr>
        <p:txBody>
          <a:bodyPr>
            <a:normAutofit/>
          </a:bodyPr>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5638800"/>
            <a:ext cx="6400800" cy="990600"/>
          </a:xfrm>
        </p:spPr>
        <p:txBody>
          <a:bodyPr>
            <a:normAutofit/>
          </a:bodyPr>
          <a:lstStyle>
            <a:lvl1pPr marL="0" indent="0" algn="ctr">
              <a:buNone/>
              <a:defRPr sz="24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p:nvPr>
        </p:nvSpPr>
        <p:spPr>
          <a:xfrm>
            <a:off x="1219200" y="685800"/>
            <a:ext cx="7543800" cy="381000"/>
          </a:xfrm>
        </p:spPr>
        <p:txBody>
          <a:bodyPr>
            <a:normAutofit/>
          </a:bodyPr>
          <a:lstStyle>
            <a:lvl1pPr marL="0" indent="0">
              <a:buFontTx/>
              <a:buNone/>
              <a:defRPr sz="1800" i="1">
                <a:solidFill>
                  <a:schemeClr val="accent1"/>
                </a:solidFill>
                <a:latin typeface="Calibri" pitchFamily="34" charset="0"/>
                <a:cs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454514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1752600" cy="365125"/>
          </a:xfrm>
          <a:prstGeom prst="rect">
            <a:avLst/>
          </a:prstGeom>
        </p:spPr>
        <p:txBody>
          <a:bodyPr/>
          <a:lstStyle>
            <a:lvl1pPr>
              <a:defRPr/>
            </a:lvl1pPr>
          </a:lstStyle>
          <a:p>
            <a:pPr>
              <a:defRPr/>
            </a:pPr>
            <a:fld id="{8C8064EB-B0D4-4138-A57D-DA230474757E}" type="datetimeFigureOut">
              <a:rPr lang="en-US">
                <a:solidFill>
                  <a:srgbClr val="000000"/>
                </a:solidFill>
                <a:latin typeface="Arial" charset="0"/>
                <a:ea typeface="+mn-ea"/>
                <a:cs typeface="+mn-cs"/>
              </a:rPr>
              <a:pPr>
                <a:defRPr/>
              </a:pPr>
              <a:t>9/6/2012</a:t>
            </a:fld>
            <a:endParaRPr lang="en-US" dirty="0">
              <a:solidFill>
                <a:srgbClr val="000000"/>
              </a:solidFill>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a:xfrm>
            <a:off x="6553200" y="6356350"/>
            <a:ext cx="1752600" cy="365125"/>
          </a:xfrm>
          <a:prstGeom prst="rect">
            <a:avLst/>
          </a:prstGeom>
        </p:spPr>
        <p:txBody>
          <a:bodyPr/>
          <a:lstStyle>
            <a:lvl1pPr>
              <a:defRPr/>
            </a:lvl1pPr>
          </a:lstStyle>
          <a:p>
            <a:pPr>
              <a:defRPr/>
            </a:pPr>
            <a:fld id="{284F92C2-6DDA-4D42-9101-3828E9CF7280}" type="slidenum">
              <a:rPr lang="en-US">
                <a:solidFill>
                  <a:srgbClr val="000000"/>
                </a:solidFill>
                <a:latin typeface="Arial" charset="0"/>
                <a:ea typeface="+mn-ea"/>
                <a:cs typeface="+mn-cs"/>
              </a:rPr>
              <a:pPr>
                <a:defRPr/>
              </a:pPr>
              <a:t>‹#›</a:t>
            </a:fld>
            <a:endParaRPr lang="en-US" dirty="0">
              <a:solidFill>
                <a:srgbClr val="000000"/>
              </a:solidFill>
              <a:latin typeface="Arial" charset="0"/>
              <a:ea typeface="+mn-ea"/>
              <a:cs typeface="+mn-cs"/>
            </a:endParaRPr>
          </a:p>
        </p:txBody>
      </p:sp>
    </p:spTree>
    <p:extLst>
      <p:ext uri="{BB962C8B-B14F-4D97-AF65-F5344CB8AC3E}">
        <p14:creationId xmlns:p14="http://schemas.microsoft.com/office/powerpoint/2010/main" val="134164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838200" y="6356350"/>
            <a:ext cx="1752600" cy="365125"/>
          </a:xfrm>
          <a:prstGeom prst="rect">
            <a:avLst/>
          </a:prstGeom>
        </p:spPr>
        <p:txBody>
          <a:bodyPr/>
          <a:lstStyle>
            <a:lvl1pPr>
              <a:defRPr/>
            </a:lvl1pPr>
          </a:lstStyle>
          <a:p>
            <a:pPr>
              <a:defRPr/>
            </a:pPr>
            <a:fld id="{5F7C241D-8DEF-4772-8FC7-0E4496F141E8}" type="datetimeFigureOut">
              <a:rPr lang="en-US">
                <a:solidFill>
                  <a:srgbClr val="000000"/>
                </a:solidFill>
                <a:latin typeface="Arial" charset="0"/>
                <a:ea typeface="+mn-ea"/>
                <a:cs typeface="+mn-cs"/>
              </a:rPr>
              <a:pPr>
                <a:defRPr/>
              </a:pPr>
              <a:t>9/6/2012</a:t>
            </a:fld>
            <a:endParaRPr lang="en-US" dirty="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Rectangle 6"/>
          <p:cNvSpPr>
            <a:spLocks noGrp="1" noChangeArrowheads="1"/>
          </p:cNvSpPr>
          <p:nvPr>
            <p:ph type="sldNum" sz="quarter" idx="12"/>
          </p:nvPr>
        </p:nvSpPr>
        <p:spPr>
          <a:xfrm>
            <a:off x="6553200" y="6356350"/>
            <a:ext cx="1752600" cy="365125"/>
          </a:xfrm>
          <a:prstGeom prst="rect">
            <a:avLst/>
          </a:prstGeom>
        </p:spPr>
        <p:txBody>
          <a:bodyPr/>
          <a:lstStyle>
            <a:lvl1pPr>
              <a:defRPr/>
            </a:lvl1pPr>
          </a:lstStyle>
          <a:p>
            <a:pPr>
              <a:defRPr/>
            </a:pPr>
            <a:fld id="{5557BFB3-E4BE-45F6-B225-130F6EABA296}" type="slidenum">
              <a:rPr lang="en-US">
                <a:solidFill>
                  <a:srgbClr val="000000"/>
                </a:solidFill>
                <a:latin typeface="Arial" charset="0"/>
                <a:ea typeface="+mn-ea"/>
                <a:cs typeface="+mn-cs"/>
              </a:rPr>
              <a:pPr>
                <a:defRPr/>
              </a:pPr>
              <a:t>‹#›</a:t>
            </a:fld>
            <a:endParaRPr lang="en-US" dirty="0">
              <a:solidFill>
                <a:srgbClr val="000000"/>
              </a:solidFill>
              <a:latin typeface="Arial" charset="0"/>
              <a:ea typeface="+mn-ea"/>
              <a:cs typeface="+mn-cs"/>
            </a:endParaRPr>
          </a:p>
        </p:txBody>
      </p:sp>
    </p:spTree>
    <p:extLst>
      <p:ext uri="{BB962C8B-B14F-4D97-AF65-F5344CB8AC3E}">
        <p14:creationId xmlns:p14="http://schemas.microsoft.com/office/powerpoint/2010/main" val="396345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a:xfrm>
            <a:off x="838200" y="6356350"/>
            <a:ext cx="1752600" cy="365125"/>
          </a:xfrm>
          <a:prstGeom prst="rect">
            <a:avLst/>
          </a:prstGeom>
        </p:spPr>
        <p:txBody>
          <a:bodyPr/>
          <a:lstStyle>
            <a:lvl1pPr>
              <a:defRPr/>
            </a:lvl1pPr>
          </a:lstStyle>
          <a:p>
            <a:pPr>
              <a:defRPr/>
            </a:pPr>
            <a:fld id="{9E13DDAB-BD8F-4741-8CFC-49F8E5E93D72}" type="datetimeFigureOut">
              <a:rPr lang="en-US">
                <a:solidFill>
                  <a:srgbClr val="000000"/>
                </a:solidFill>
                <a:latin typeface="Arial" charset="0"/>
                <a:ea typeface="+mn-ea"/>
                <a:cs typeface="+mn-cs"/>
              </a:rPr>
              <a:pPr>
                <a:defRPr/>
              </a:pPr>
              <a:t>9/6/2012</a:t>
            </a:fld>
            <a:endParaRPr lang="en-US" dirty="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Rectangle 6"/>
          <p:cNvSpPr>
            <a:spLocks noGrp="1" noChangeArrowheads="1"/>
          </p:cNvSpPr>
          <p:nvPr>
            <p:ph type="sldNum" sz="quarter" idx="12"/>
          </p:nvPr>
        </p:nvSpPr>
        <p:spPr>
          <a:xfrm>
            <a:off x="6553200" y="6356350"/>
            <a:ext cx="1752600" cy="365125"/>
          </a:xfrm>
          <a:prstGeom prst="rect">
            <a:avLst/>
          </a:prstGeom>
        </p:spPr>
        <p:txBody>
          <a:bodyPr/>
          <a:lstStyle>
            <a:lvl1pPr>
              <a:defRPr/>
            </a:lvl1pPr>
          </a:lstStyle>
          <a:p>
            <a:pPr>
              <a:defRPr/>
            </a:pPr>
            <a:fld id="{A3B1EE9C-C861-4E50-8CFB-211F22AB70E2}" type="slidenum">
              <a:rPr lang="en-US">
                <a:solidFill>
                  <a:srgbClr val="000000"/>
                </a:solidFill>
                <a:latin typeface="Arial" charset="0"/>
                <a:ea typeface="+mn-ea"/>
                <a:cs typeface="+mn-cs"/>
              </a:rPr>
              <a:pPr>
                <a:defRPr/>
              </a:pPr>
              <a:t>‹#›</a:t>
            </a:fld>
            <a:endParaRPr lang="en-US" dirty="0">
              <a:solidFill>
                <a:srgbClr val="000000"/>
              </a:solidFill>
              <a:latin typeface="Arial" charset="0"/>
              <a:ea typeface="+mn-ea"/>
              <a:cs typeface="+mn-cs"/>
            </a:endParaRPr>
          </a:p>
        </p:txBody>
      </p:sp>
    </p:spTree>
    <p:extLst>
      <p:ext uri="{BB962C8B-B14F-4D97-AF65-F5344CB8AC3E}">
        <p14:creationId xmlns:p14="http://schemas.microsoft.com/office/powerpoint/2010/main" val="587485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US" noProof="0" dirty="0" smtClean="0"/>
          </a:p>
        </p:txBody>
      </p:sp>
      <p:sp>
        <p:nvSpPr>
          <p:cNvPr id="4" name="Rectangle 4"/>
          <p:cNvSpPr>
            <a:spLocks noGrp="1" noChangeArrowheads="1"/>
          </p:cNvSpPr>
          <p:nvPr>
            <p:ph type="dt" sz="half" idx="10"/>
          </p:nvPr>
        </p:nvSpPr>
        <p:spPr>
          <a:xfrm>
            <a:off x="838200" y="6356350"/>
            <a:ext cx="1752600" cy="365125"/>
          </a:xfrm>
          <a:prstGeom prst="rect">
            <a:avLst/>
          </a:prstGeom>
        </p:spPr>
        <p:txBody>
          <a:bodyPr/>
          <a:lstStyle>
            <a:lvl1pPr>
              <a:defRPr/>
            </a:lvl1pPr>
          </a:lstStyle>
          <a:p>
            <a:pPr>
              <a:defRPr/>
            </a:pPr>
            <a:fld id="{68B81075-607F-45D1-908A-957D762B6AF3}" type="datetimeFigureOut">
              <a:rPr lang="en-US">
                <a:solidFill>
                  <a:srgbClr val="000000"/>
                </a:solidFill>
                <a:latin typeface="Arial" charset="0"/>
                <a:ea typeface="+mn-ea"/>
                <a:cs typeface="+mn-cs"/>
              </a:rPr>
              <a:pPr>
                <a:defRPr/>
              </a:pPr>
              <a:t>9/6/2012</a:t>
            </a:fld>
            <a:endParaRPr lang="en-US" dirty="0">
              <a:solidFill>
                <a:srgbClr val="000000"/>
              </a:solidFill>
              <a:latin typeface="Arial" charset="0"/>
              <a:ea typeface="+mn-ea"/>
              <a:cs typeface="+mn-cs"/>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Rectangle 6"/>
          <p:cNvSpPr>
            <a:spLocks noGrp="1" noChangeArrowheads="1"/>
          </p:cNvSpPr>
          <p:nvPr>
            <p:ph type="sldNum" sz="quarter" idx="12"/>
          </p:nvPr>
        </p:nvSpPr>
        <p:spPr>
          <a:xfrm>
            <a:off x="6553200" y="6356350"/>
            <a:ext cx="1752600" cy="365125"/>
          </a:xfrm>
          <a:prstGeom prst="rect">
            <a:avLst/>
          </a:prstGeom>
        </p:spPr>
        <p:txBody>
          <a:bodyPr/>
          <a:lstStyle>
            <a:lvl1pPr>
              <a:defRPr/>
            </a:lvl1pPr>
          </a:lstStyle>
          <a:p>
            <a:pPr>
              <a:defRPr/>
            </a:pPr>
            <a:fld id="{BF09331A-545F-4483-BE36-D8247AEA13A8}" type="slidenum">
              <a:rPr lang="en-US">
                <a:solidFill>
                  <a:srgbClr val="000000"/>
                </a:solidFill>
                <a:latin typeface="Arial" charset="0"/>
                <a:ea typeface="+mn-ea"/>
                <a:cs typeface="+mn-cs"/>
              </a:rPr>
              <a:pPr>
                <a:defRPr/>
              </a:pPr>
              <a:t>‹#›</a:t>
            </a:fld>
            <a:endParaRPr lang="en-US" dirty="0">
              <a:solidFill>
                <a:srgbClr val="000000"/>
              </a:solidFill>
              <a:latin typeface="Arial" charset="0"/>
              <a:ea typeface="+mn-ea"/>
              <a:cs typeface="+mn-cs"/>
            </a:endParaRPr>
          </a:p>
        </p:txBody>
      </p:sp>
    </p:spTree>
    <p:extLst>
      <p:ext uri="{BB962C8B-B14F-4D97-AF65-F5344CB8AC3E}">
        <p14:creationId xmlns:p14="http://schemas.microsoft.com/office/powerpoint/2010/main" val="3576412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838200" y="6356350"/>
            <a:ext cx="1752600" cy="365125"/>
          </a:xfrm>
          <a:prstGeom prst="rect">
            <a:avLst/>
          </a:prstGeom>
        </p:spPr>
        <p:txBody>
          <a:bodyPr/>
          <a:lstStyle>
            <a:lvl1pPr>
              <a:defRPr/>
            </a:lvl1pPr>
          </a:lstStyle>
          <a:p>
            <a:pPr>
              <a:defRPr/>
            </a:pPr>
            <a:fld id="{A7B26AC5-80B3-47C5-900B-931B1572C5B5}" type="datetimeFigureOut">
              <a:rPr lang="en-US">
                <a:solidFill>
                  <a:srgbClr val="000000"/>
                </a:solidFill>
                <a:latin typeface="Arial" charset="0"/>
                <a:ea typeface="+mn-ea"/>
                <a:cs typeface="+mn-cs"/>
              </a:rPr>
              <a:pPr>
                <a:defRPr/>
              </a:pPr>
              <a:t>9/6/2012</a:t>
            </a:fld>
            <a:endParaRPr lang="en-US" dirty="0">
              <a:solidFill>
                <a:srgbClr val="000000"/>
              </a:solidFill>
              <a:latin typeface="Arial" charset="0"/>
              <a:ea typeface="+mn-ea"/>
              <a:cs typeface="+mn-cs"/>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noChangeArrowheads="1"/>
          </p:cNvSpPr>
          <p:nvPr>
            <p:ph type="sldNum" sz="quarter" idx="12"/>
          </p:nvPr>
        </p:nvSpPr>
        <p:spPr>
          <a:xfrm>
            <a:off x="6553200" y="6356350"/>
            <a:ext cx="1752600" cy="365125"/>
          </a:xfrm>
          <a:prstGeom prst="rect">
            <a:avLst/>
          </a:prstGeom>
        </p:spPr>
        <p:txBody>
          <a:bodyPr/>
          <a:lstStyle>
            <a:lvl1pPr>
              <a:defRPr/>
            </a:lvl1pPr>
          </a:lstStyle>
          <a:p>
            <a:pPr>
              <a:defRPr/>
            </a:pPr>
            <a:fld id="{7610610F-7F31-48C1-9B78-849A976EBA65}" type="slidenum">
              <a:rPr lang="en-US">
                <a:solidFill>
                  <a:srgbClr val="000000"/>
                </a:solidFill>
                <a:latin typeface="Arial" charset="0"/>
                <a:ea typeface="+mn-ea"/>
                <a:cs typeface="+mn-cs"/>
              </a:rPr>
              <a:pPr>
                <a:defRPr/>
              </a:pPr>
              <a:t>‹#›</a:t>
            </a:fld>
            <a:endParaRPr lang="en-US" dirty="0">
              <a:solidFill>
                <a:srgbClr val="000000"/>
              </a:solidFill>
              <a:latin typeface="Arial" charset="0"/>
              <a:ea typeface="+mn-ea"/>
              <a:cs typeface="+mn-cs"/>
            </a:endParaRPr>
          </a:p>
        </p:txBody>
      </p:sp>
    </p:spTree>
    <p:extLst>
      <p:ext uri="{BB962C8B-B14F-4D97-AF65-F5344CB8AC3E}">
        <p14:creationId xmlns:p14="http://schemas.microsoft.com/office/powerpoint/2010/main" val="285606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600200"/>
            <a:ext cx="7772400" cy="4525963"/>
          </a:xfrm>
        </p:spPr>
        <p:txBody>
          <a:bodyPr/>
          <a:lstStyle>
            <a:lvl1pPr marL="342900" indent="-342900">
              <a:buClr>
                <a:srgbClr val="F4D387"/>
              </a:buClr>
              <a:buFont typeface="Wingdings" pitchFamily="2" charset="2"/>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1752600" cy="365125"/>
          </a:xfrm>
          <a:prstGeom prst="rect">
            <a:avLst/>
          </a:prstGeom>
        </p:spPr>
        <p:txBody>
          <a:bodyPr/>
          <a:lstStyle>
            <a:lvl1pPr>
              <a:defRPr/>
            </a:lvl1pPr>
          </a:lstStyle>
          <a:p>
            <a:pPr>
              <a:defRPr/>
            </a:pPr>
            <a:fld id="{F185EF51-A261-4EAD-8C4E-28F5D646A245}" type="datetimeFigureOut">
              <a:rPr lang="en-US">
                <a:solidFill>
                  <a:srgbClr val="000000"/>
                </a:solidFill>
                <a:latin typeface="Arial" charset="0"/>
                <a:ea typeface="+mn-ea"/>
                <a:cs typeface="+mn-cs"/>
              </a:rPr>
              <a:pPr>
                <a:defRPr/>
              </a:pPr>
              <a:t>9/6/2012</a:t>
            </a:fld>
            <a:endParaRPr lang="en-US" dirty="0">
              <a:solidFill>
                <a:srgbClr val="000000"/>
              </a:solidFill>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a:xfrm>
            <a:off x="6553200" y="6356350"/>
            <a:ext cx="1752600" cy="365125"/>
          </a:xfrm>
          <a:prstGeom prst="rect">
            <a:avLst/>
          </a:prstGeom>
        </p:spPr>
        <p:txBody>
          <a:bodyPr/>
          <a:lstStyle>
            <a:lvl1pPr>
              <a:defRPr/>
            </a:lvl1pPr>
          </a:lstStyle>
          <a:p>
            <a:pPr>
              <a:defRPr/>
            </a:pPr>
            <a:fld id="{15677DE7-CCB7-4B20-ADC7-F24225CF229B}" type="slidenum">
              <a:rPr lang="en-US">
                <a:solidFill>
                  <a:srgbClr val="000000"/>
                </a:solidFill>
                <a:latin typeface="Arial" charset="0"/>
                <a:ea typeface="+mn-ea"/>
                <a:cs typeface="+mn-cs"/>
              </a:rPr>
              <a:pPr>
                <a:defRPr/>
              </a:pPr>
              <a:t>‹#›</a:t>
            </a:fld>
            <a:endParaRPr lang="en-US" dirty="0">
              <a:solidFill>
                <a:srgbClr val="000000"/>
              </a:solidFill>
              <a:latin typeface="Arial" charset="0"/>
              <a:ea typeface="+mn-ea"/>
              <a:cs typeface="+mn-cs"/>
            </a:endParaRPr>
          </a:p>
        </p:txBody>
      </p:sp>
    </p:spTree>
    <p:extLst>
      <p:ext uri="{BB962C8B-B14F-4D97-AF65-F5344CB8AC3E}">
        <p14:creationId xmlns:p14="http://schemas.microsoft.com/office/powerpoint/2010/main" val="56045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00200"/>
            <a:ext cx="3886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1752600" cy="365125"/>
          </a:xfrm>
          <a:prstGeom prst="rect">
            <a:avLst/>
          </a:prstGeom>
        </p:spPr>
        <p:txBody>
          <a:bodyPr/>
          <a:lstStyle>
            <a:lvl1pPr>
              <a:defRPr/>
            </a:lvl1pPr>
          </a:lstStyle>
          <a:p>
            <a:pPr>
              <a:defRPr/>
            </a:pPr>
            <a:fld id="{D80D224D-E446-4289-8511-CF6C218CA8FC}" type="datetimeFigureOut">
              <a:rPr lang="en-US">
                <a:solidFill>
                  <a:srgbClr val="000000"/>
                </a:solidFill>
                <a:latin typeface="Arial" charset="0"/>
                <a:ea typeface="+mn-ea"/>
                <a:cs typeface="+mn-cs"/>
              </a:rPr>
              <a:pPr>
                <a:defRPr/>
              </a:pPr>
              <a:t>9/6/2012</a:t>
            </a:fld>
            <a:endParaRPr lang="en-US" dirty="0">
              <a:solidFill>
                <a:srgbClr val="000000"/>
              </a:solidFill>
              <a:latin typeface="Arial" charset="0"/>
              <a:ea typeface="+mn-ea"/>
              <a:cs typeface="+mn-cs"/>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a:xfrm>
            <a:off x="6553200" y="6356350"/>
            <a:ext cx="1752600" cy="365125"/>
          </a:xfrm>
          <a:prstGeom prst="rect">
            <a:avLst/>
          </a:prstGeom>
        </p:spPr>
        <p:txBody>
          <a:bodyPr/>
          <a:lstStyle>
            <a:lvl1pPr>
              <a:defRPr/>
            </a:lvl1pPr>
          </a:lstStyle>
          <a:p>
            <a:pPr>
              <a:defRPr/>
            </a:pPr>
            <a:fld id="{285860A6-0C50-4BD4-BE81-1E7E5335039F}" type="slidenum">
              <a:rPr lang="en-US">
                <a:solidFill>
                  <a:srgbClr val="000000"/>
                </a:solidFill>
                <a:latin typeface="Arial" charset="0"/>
                <a:ea typeface="+mn-ea"/>
                <a:cs typeface="+mn-cs"/>
              </a:rPr>
              <a:pPr>
                <a:defRPr/>
              </a:pPr>
              <a:t>‹#›</a:t>
            </a:fld>
            <a:endParaRPr lang="en-US" dirty="0">
              <a:solidFill>
                <a:srgbClr val="000000"/>
              </a:solidFill>
              <a:latin typeface="Arial" charset="0"/>
              <a:ea typeface="+mn-ea"/>
              <a:cs typeface="+mn-cs"/>
            </a:endParaRPr>
          </a:p>
        </p:txBody>
      </p:sp>
    </p:spTree>
    <p:extLst>
      <p:ext uri="{BB962C8B-B14F-4D97-AF65-F5344CB8AC3E}">
        <p14:creationId xmlns:p14="http://schemas.microsoft.com/office/powerpoint/2010/main" val="2560549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38200" y="1535113"/>
            <a:ext cx="38115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8200" y="2174875"/>
            <a:ext cx="38115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006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1752600" cy="365125"/>
          </a:xfrm>
          <a:prstGeom prst="rect">
            <a:avLst/>
          </a:prstGeom>
        </p:spPr>
        <p:txBody>
          <a:bodyPr/>
          <a:lstStyle>
            <a:lvl1pPr>
              <a:defRPr/>
            </a:lvl1pPr>
          </a:lstStyle>
          <a:p>
            <a:pPr>
              <a:defRPr/>
            </a:pPr>
            <a:fld id="{868D0D94-40C0-4706-9608-EB6EAA17102A}" type="datetimeFigureOut">
              <a:rPr lang="en-US">
                <a:solidFill>
                  <a:srgbClr val="000000"/>
                </a:solidFill>
                <a:latin typeface="Arial" charset="0"/>
                <a:ea typeface="+mn-ea"/>
                <a:cs typeface="+mn-cs"/>
              </a:rPr>
              <a:pPr>
                <a:defRPr/>
              </a:pPr>
              <a:t>9/6/2012</a:t>
            </a:fld>
            <a:endParaRPr lang="en-US" dirty="0">
              <a:solidFill>
                <a:srgbClr val="000000"/>
              </a:solidFill>
              <a:latin typeface="Arial" charset="0"/>
              <a:ea typeface="+mn-ea"/>
              <a:cs typeface="+mn-cs"/>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9" name="Slide Number Placeholder 8"/>
          <p:cNvSpPr>
            <a:spLocks noGrp="1"/>
          </p:cNvSpPr>
          <p:nvPr>
            <p:ph type="sldNum" sz="quarter" idx="12"/>
          </p:nvPr>
        </p:nvSpPr>
        <p:spPr>
          <a:xfrm>
            <a:off x="6553200" y="6356350"/>
            <a:ext cx="1752600" cy="365125"/>
          </a:xfrm>
          <a:prstGeom prst="rect">
            <a:avLst/>
          </a:prstGeom>
        </p:spPr>
        <p:txBody>
          <a:bodyPr/>
          <a:lstStyle>
            <a:lvl1pPr>
              <a:defRPr/>
            </a:lvl1pPr>
          </a:lstStyle>
          <a:p>
            <a:pPr>
              <a:defRPr/>
            </a:pPr>
            <a:fld id="{5DCA494A-1F0E-47EF-B5B4-40867DBC80C5}" type="slidenum">
              <a:rPr lang="en-US">
                <a:solidFill>
                  <a:srgbClr val="000000"/>
                </a:solidFill>
                <a:latin typeface="Arial" charset="0"/>
                <a:ea typeface="+mn-ea"/>
                <a:cs typeface="+mn-cs"/>
              </a:rPr>
              <a:pPr>
                <a:defRPr/>
              </a:pPr>
              <a:t>‹#›</a:t>
            </a:fld>
            <a:endParaRPr lang="en-US" dirty="0">
              <a:solidFill>
                <a:srgbClr val="000000"/>
              </a:solidFill>
              <a:latin typeface="Arial" charset="0"/>
              <a:ea typeface="+mn-ea"/>
              <a:cs typeface="+mn-cs"/>
            </a:endParaRPr>
          </a:p>
        </p:txBody>
      </p:sp>
    </p:spTree>
    <p:extLst>
      <p:ext uri="{BB962C8B-B14F-4D97-AF65-F5344CB8AC3E}">
        <p14:creationId xmlns:p14="http://schemas.microsoft.com/office/powerpoint/2010/main" val="524787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1752600" cy="365125"/>
          </a:xfrm>
          <a:prstGeom prst="rect">
            <a:avLst/>
          </a:prstGeom>
        </p:spPr>
        <p:txBody>
          <a:bodyPr/>
          <a:lstStyle>
            <a:lvl1pPr>
              <a:defRPr/>
            </a:lvl1pPr>
          </a:lstStyle>
          <a:p>
            <a:pPr>
              <a:defRPr/>
            </a:pPr>
            <a:fld id="{AC2241AD-0F2B-460A-BF89-13090BA5FBF2}" type="datetimeFigureOut">
              <a:rPr lang="en-US">
                <a:solidFill>
                  <a:srgbClr val="000000"/>
                </a:solidFill>
                <a:latin typeface="Arial" charset="0"/>
                <a:ea typeface="+mn-ea"/>
                <a:cs typeface="+mn-cs"/>
              </a:rPr>
              <a:pPr>
                <a:defRPr/>
              </a:pPr>
              <a:t>9/6/2012</a:t>
            </a:fld>
            <a:endParaRPr lang="en-US" dirty="0">
              <a:solidFill>
                <a:srgbClr val="000000"/>
              </a:solidFill>
              <a:latin typeface="Arial" charset="0"/>
              <a:ea typeface="+mn-ea"/>
              <a:cs typeface="+mn-cs"/>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5" name="Slide Number Placeholder 4"/>
          <p:cNvSpPr>
            <a:spLocks noGrp="1"/>
          </p:cNvSpPr>
          <p:nvPr>
            <p:ph type="sldNum" sz="quarter" idx="12"/>
          </p:nvPr>
        </p:nvSpPr>
        <p:spPr>
          <a:xfrm>
            <a:off x="6553200" y="6356350"/>
            <a:ext cx="1752600" cy="365125"/>
          </a:xfrm>
          <a:prstGeom prst="rect">
            <a:avLst/>
          </a:prstGeom>
        </p:spPr>
        <p:txBody>
          <a:bodyPr/>
          <a:lstStyle>
            <a:lvl1pPr>
              <a:defRPr/>
            </a:lvl1pPr>
          </a:lstStyle>
          <a:p>
            <a:pPr>
              <a:defRPr/>
            </a:pPr>
            <a:fld id="{29DF8F42-13DE-4840-A33D-A550155BA6E6}" type="slidenum">
              <a:rPr lang="en-US">
                <a:solidFill>
                  <a:srgbClr val="000000"/>
                </a:solidFill>
                <a:latin typeface="Arial" charset="0"/>
                <a:ea typeface="+mn-ea"/>
                <a:cs typeface="+mn-cs"/>
              </a:rPr>
              <a:pPr>
                <a:defRPr/>
              </a:pPr>
              <a:t>‹#›</a:t>
            </a:fld>
            <a:endParaRPr lang="en-US" dirty="0">
              <a:solidFill>
                <a:srgbClr val="000000"/>
              </a:solidFill>
              <a:latin typeface="Arial" charset="0"/>
              <a:ea typeface="+mn-ea"/>
              <a:cs typeface="+mn-cs"/>
            </a:endParaRPr>
          </a:p>
        </p:txBody>
      </p:sp>
    </p:spTree>
    <p:extLst>
      <p:ext uri="{BB962C8B-B14F-4D97-AF65-F5344CB8AC3E}">
        <p14:creationId xmlns:p14="http://schemas.microsoft.com/office/powerpoint/2010/main" val="257631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1752600" cy="365125"/>
          </a:xfrm>
          <a:prstGeom prst="rect">
            <a:avLst/>
          </a:prstGeom>
        </p:spPr>
        <p:txBody>
          <a:bodyPr/>
          <a:lstStyle>
            <a:lvl1pPr>
              <a:defRPr/>
            </a:lvl1pPr>
          </a:lstStyle>
          <a:p>
            <a:pPr>
              <a:defRPr/>
            </a:pPr>
            <a:fld id="{8118DC64-BC11-4C61-95B9-7E530B2CC7EB}" type="datetimeFigureOut">
              <a:rPr lang="en-US">
                <a:solidFill>
                  <a:srgbClr val="000000"/>
                </a:solidFill>
                <a:latin typeface="Arial" charset="0"/>
                <a:ea typeface="+mn-ea"/>
                <a:cs typeface="+mn-cs"/>
              </a:rPr>
              <a:pPr>
                <a:defRPr/>
              </a:pPr>
              <a:t>9/6/2012</a:t>
            </a:fld>
            <a:endParaRPr lang="en-US" dirty="0">
              <a:solidFill>
                <a:srgbClr val="000000"/>
              </a:solidFill>
              <a:latin typeface="Arial" charset="0"/>
              <a:ea typeface="+mn-ea"/>
              <a:cs typeface="+mn-cs"/>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4" name="Slide Number Placeholder 3"/>
          <p:cNvSpPr>
            <a:spLocks noGrp="1"/>
          </p:cNvSpPr>
          <p:nvPr>
            <p:ph type="sldNum" sz="quarter" idx="12"/>
          </p:nvPr>
        </p:nvSpPr>
        <p:spPr>
          <a:xfrm>
            <a:off x="6553200" y="6356350"/>
            <a:ext cx="1752600" cy="365125"/>
          </a:xfrm>
          <a:prstGeom prst="rect">
            <a:avLst/>
          </a:prstGeom>
        </p:spPr>
        <p:txBody>
          <a:bodyPr/>
          <a:lstStyle>
            <a:lvl1pPr>
              <a:defRPr/>
            </a:lvl1pPr>
          </a:lstStyle>
          <a:p>
            <a:pPr>
              <a:defRPr/>
            </a:pPr>
            <a:fld id="{AE2EE853-EDBE-434B-9565-7304CAC63F26}" type="slidenum">
              <a:rPr lang="en-US">
                <a:solidFill>
                  <a:srgbClr val="000000"/>
                </a:solidFill>
                <a:latin typeface="Arial" charset="0"/>
                <a:ea typeface="+mn-ea"/>
                <a:cs typeface="+mn-cs"/>
              </a:rPr>
              <a:pPr>
                <a:defRPr/>
              </a:pPr>
              <a:t>‹#›</a:t>
            </a:fld>
            <a:endParaRPr lang="en-US" dirty="0">
              <a:solidFill>
                <a:srgbClr val="000000"/>
              </a:solidFill>
              <a:latin typeface="Arial" charset="0"/>
              <a:ea typeface="+mn-ea"/>
              <a:cs typeface="+mn-cs"/>
            </a:endParaRPr>
          </a:p>
        </p:txBody>
      </p:sp>
    </p:spTree>
    <p:extLst>
      <p:ext uri="{BB962C8B-B14F-4D97-AF65-F5344CB8AC3E}">
        <p14:creationId xmlns:p14="http://schemas.microsoft.com/office/powerpoint/2010/main" val="82317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281940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91000" y="273050"/>
            <a:ext cx="44958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0" y="1435100"/>
            <a:ext cx="28194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1752600" cy="365125"/>
          </a:xfrm>
          <a:prstGeom prst="rect">
            <a:avLst/>
          </a:prstGeom>
        </p:spPr>
        <p:txBody>
          <a:bodyPr/>
          <a:lstStyle>
            <a:lvl1pPr>
              <a:defRPr/>
            </a:lvl1pPr>
          </a:lstStyle>
          <a:p>
            <a:pPr>
              <a:defRPr/>
            </a:pPr>
            <a:fld id="{B6B623CA-0A6E-4883-ADA6-ED47DC339C2B}" type="datetimeFigureOut">
              <a:rPr lang="en-US">
                <a:solidFill>
                  <a:srgbClr val="000000"/>
                </a:solidFill>
                <a:latin typeface="Arial" charset="0"/>
                <a:ea typeface="+mn-ea"/>
                <a:cs typeface="+mn-cs"/>
              </a:rPr>
              <a:pPr>
                <a:defRPr/>
              </a:pPr>
              <a:t>9/6/2012</a:t>
            </a:fld>
            <a:endParaRPr lang="en-US" dirty="0">
              <a:solidFill>
                <a:srgbClr val="000000"/>
              </a:solidFill>
              <a:latin typeface="Arial" charset="0"/>
              <a:ea typeface="+mn-ea"/>
              <a:cs typeface="+mn-cs"/>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a:xfrm>
            <a:off x="6553200" y="6356350"/>
            <a:ext cx="1752600" cy="365125"/>
          </a:xfrm>
          <a:prstGeom prst="rect">
            <a:avLst/>
          </a:prstGeom>
        </p:spPr>
        <p:txBody>
          <a:bodyPr/>
          <a:lstStyle>
            <a:lvl1pPr>
              <a:defRPr/>
            </a:lvl1pPr>
          </a:lstStyle>
          <a:p>
            <a:pPr>
              <a:defRPr/>
            </a:pPr>
            <a:fld id="{349A090B-9B6C-4B6E-80A7-FF5D5E61D665}" type="slidenum">
              <a:rPr lang="en-US">
                <a:solidFill>
                  <a:srgbClr val="000000"/>
                </a:solidFill>
                <a:latin typeface="Arial" charset="0"/>
                <a:ea typeface="+mn-ea"/>
                <a:cs typeface="+mn-cs"/>
              </a:rPr>
              <a:pPr>
                <a:defRPr/>
              </a:pPr>
              <a:t>‹#›</a:t>
            </a:fld>
            <a:endParaRPr lang="en-US" dirty="0">
              <a:solidFill>
                <a:srgbClr val="000000"/>
              </a:solidFill>
              <a:latin typeface="Arial" charset="0"/>
              <a:ea typeface="+mn-ea"/>
              <a:cs typeface="+mn-cs"/>
            </a:endParaRPr>
          </a:p>
        </p:txBody>
      </p:sp>
    </p:spTree>
    <p:extLst>
      <p:ext uri="{BB962C8B-B14F-4D97-AF65-F5344CB8AC3E}">
        <p14:creationId xmlns:p14="http://schemas.microsoft.com/office/powerpoint/2010/main" val="1016428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1752600" cy="365125"/>
          </a:xfrm>
          <a:prstGeom prst="rect">
            <a:avLst/>
          </a:prstGeom>
        </p:spPr>
        <p:txBody>
          <a:bodyPr/>
          <a:lstStyle>
            <a:lvl1pPr>
              <a:defRPr/>
            </a:lvl1pPr>
          </a:lstStyle>
          <a:p>
            <a:pPr>
              <a:defRPr/>
            </a:pPr>
            <a:fld id="{0213445D-B857-4AE7-BA6E-7892465D73EE}" type="datetimeFigureOut">
              <a:rPr lang="en-US">
                <a:solidFill>
                  <a:srgbClr val="000000"/>
                </a:solidFill>
                <a:latin typeface="Arial" charset="0"/>
                <a:ea typeface="+mn-ea"/>
                <a:cs typeface="+mn-cs"/>
              </a:rPr>
              <a:pPr>
                <a:defRPr/>
              </a:pPr>
              <a:t>9/6/2012</a:t>
            </a:fld>
            <a:endParaRPr lang="en-US" dirty="0">
              <a:solidFill>
                <a:srgbClr val="000000"/>
              </a:solidFill>
              <a:latin typeface="Arial" charset="0"/>
              <a:ea typeface="+mn-ea"/>
              <a:cs typeface="+mn-cs"/>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7" name="Slide Number Placeholder 6"/>
          <p:cNvSpPr>
            <a:spLocks noGrp="1"/>
          </p:cNvSpPr>
          <p:nvPr>
            <p:ph type="sldNum" sz="quarter" idx="12"/>
          </p:nvPr>
        </p:nvSpPr>
        <p:spPr>
          <a:xfrm>
            <a:off x="6553200" y="6356350"/>
            <a:ext cx="1752600" cy="365125"/>
          </a:xfrm>
          <a:prstGeom prst="rect">
            <a:avLst/>
          </a:prstGeom>
        </p:spPr>
        <p:txBody>
          <a:bodyPr/>
          <a:lstStyle>
            <a:lvl1pPr>
              <a:defRPr/>
            </a:lvl1pPr>
          </a:lstStyle>
          <a:p>
            <a:pPr>
              <a:defRPr/>
            </a:pPr>
            <a:fld id="{C36D026C-7711-44E2-91EC-289A83EAA17E}" type="slidenum">
              <a:rPr lang="en-US">
                <a:solidFill>
                  <a:srgbClr val="000000"/>
                </a:solidFill>
                <a:latin typeface="Arial" charset="0"/>
                <a:ea typeface="+mn-ea"/>
                <a:cs typeface="+mn-cs"/>
              </a:rPr>
              <a:pPr>
                <a:defRPr/>
              </a:pPr>
              <a:t>‹#›</a:t>
            </a:fld>
            <a:endParaRPr lang="en-US" dirty="0">
              <a:solidFill>
                <a:srgbClr val="000000"/>
              </a:solidFill>
              <a:latin typeface="Arial" charset="0"/>
              <a:ea typeface="+mn-ea"/>
              <a:cs typeface="+mn-cs"/>
            </a:endParaRPr>
          </a:p>
        </p:txBody>
      </p:sp>
    </p:spTree>
    <p:extLst>
      <p:ext uri="{BB962C8B-B14F-4D97-AF65-F5344CB8AC3E}">
        <p14:creationId xmlns:p14="http://schemas.microsoft.com/office/powerpoint/2010/main" val="4111632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1752600" cy="365125"/>
          </a:xfrm>
          <a:prstGeom prst="rect">
            <a:avLst/>
          </a:prstGeom>
        </p:spPr>
        <p:txBody>
          <a:bodyPr/>
          <a:lstStyle>
            <a:lvl1pPr>
              <a:defRPr/>
            </a:lvl1pPr>
          </a:lstStyle>
          <a:p>
            <a:pPr>
              <a:defRPr/>
            </a:pPr>
            <a:fld id="{374D2281-6BC8-494E-B815-E126A9EC7E89}" type="datetimeFigureOut">
              <a:rPr lang="en-US">
                <a:solidFill>
                  <a:srgbClr val="000000"/>
                </a:solidFill>
                <a:latin typeface="Arial" charset="0"/>
                <a:ea typeface="+mn-ea"/>
                <a:cs typeface="+mn-cs"/>
              </a:rPr>
              <a:pPr>
                <a:defRPr/>
              </a:pPr>
              <a:t>9/6/2012</a:t>
            </a:fld>
            <a:endParaRPr lang="en-US" dirty="0">
              <a:solidFill>
                <a:srgbClr val="000000"/>
              </a:solidFill>
              <a:latin typeface="Arial" charset="0"/>
              <a:ea typeface="+mn-ea"/>
              <a:cs typeface="+mn-cs"/>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000000">
                  <a:tint val="75000"/>
                </a:srgbClr>
              </a:solidFill>
            </a:endParaRPr>
          </a:p>
        </p:txBody>
      </p:sp>
      <p:sp>
        <p:nvSpPr>
          <p:cNvPr id="6" name="Slide Number Placeholder 5"/>
          <p:cNvSpPr>
            <a:spLocks noGrp="1"/>
          </p:cNvSpPr>
          <p:nvPr>
            <p:ph type="sldNum" sz="quarter" idx="12"/>
          </p:nvPr>
        </p:nvSpPr>
        <p:spPr>
          <a:xfrm>
            <a:off x="6553200" y="6356350"/>
            <a:ext cx="1752600" cy="365125"/>
          </a:xfrm>
          <a:prstGeom prst="rect">
            <a:avLst/>
          </a:prstGeom>
        </p:spPr>
        <p:txBody>
          <a:bodyPr/>
          <a:lstStyle>
            <a:lvl1pPr>
              <a:defRPr/>
            </a:lvl1pPr>
          </a:lstStyle>
          <a:p>
            <a:pPr>
              <a:defRPr/>
            </a:pPr>
            <a:fld id="{9CA313F3-35DD-4DBE-9E9F-BCEBEC18D526}" type="slidenum">
              <a:rPr lang="en-US">
                <a:solidFill>
                  <a:srgbClr val="000000"/>
                </a:solidFill>
                <a:latin typeface="Arial" charset="0"/>
                <a:ea typeface="+mn-ea"/>
                <a:cs typeface="+mn-cs"/>
              </a:rPr>
              <a:pPr>
                <a:defRPr/>
              </a:pPr>
              <a:t>‹#›</a:t>
            </a:fld>
            <a:endParaRPr lang="en-US" dirty="0">
              <a:solidFill>
                <a:srgbClr val="000000"/>
              </a:solidFill>
              <a:latin typeface="Arial" charset="0"/>
              <a:ea typeface="+mn-ea"/>
              <a:cs typeface="+mn-cs"/>
            </a:endParaRPr>
          </a:p>
        </p:txBody>
      </p:sp>
    </p:spTree>
    <p:extLst>
      <p:ext uri="{BB962C8B-B14F-4D97-AF65-F5344CB8AC3E}">
        <p14:creationId xmlns:p14="http://schemas.microsoft.com/office/powerpoint/2010/main" val="152844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BEDCF"/>
        </a:solidFill>
        <a:effectLst/>
      </p:bgPr>
    </p:bg>
    <p:spTree>
      <p:nvGrpSpPr>
        <p:cNvPr id="1" name=""/>
        <p:cNvGrpSpPr/>
        <p:nvPr/>
      </p:nvGrpSpPr>
      <p:grpSpPr>
        <a:xfrm>
          <a:off x="0" y="0"/>
          <a:ext cx="0" cy="0"/>
          <a:chOff x="0" y="0"/>
          <a:chExt cx="0" cy="0"/>
        </a:xfrm>
      </p:grpSpPr>
      <p:sp>
        <p:nvSpPr>
          <p:cNvPr id="27" name="Rectangle 26"/>
          <p:cNvSpPr/>
          <p:nvPr/>
        </p:nvSpPr>
        <p:spPr>
          <a:xfrm>
            <a:off x="8831263" y="0"/>
            <a:ext cx="312737" cy="6858000"/>
          </a:xfrm>
          <a:prstGeom prst="rect">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 name="Rectangle 9"/>
          <p:cNvSpPr/>
          <p:nvPr/>
        </p:nvSpPr>
        <p:spPr>
          <a:xfrm>
            <a:off x="0" y="0"/>
            <a:ext cx="627063" cy="6858000"/>
          </a:xfrm>
          <a:prstGeom prst="rect">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028" name="Title Placeholder 1"/>
          <p:cNvSpPr>
            <a:spLocks noGrp="1"/>
          </p:cNvSpPr>
          <p:nvPr>
            <p:ph type="title"/>
          </p:nvPr>
        </p:nvSpPr>
        <p:spPr bwMode="auto">
          <a:xfrm>
            <a:off x="1287463" y="274638"/>
            <a:ext cx="73993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2"/>
          <p:cNvSpPr>
            <a:spLocks noGrp="1"/>
          </p:cNvSpPr>
          <p:nvPr>
            <p:ph type="body" idx="1"/>
          </p:nvPr>
        </p:nvSpPr>
        <p:spPr bwMode="auto">
          <a:xfrm>
            <a:off x="838200" y="1600200"/>
            <a:ext cx="784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srgbClr val="000000">
                  <a:tint val="75000"/>
                </a:srgbClr>
              </a:solidFill>
              <a:latin typeface="Arial" charset="0"/>
              <a:ea typeface="+mn-ea"/>
              <a:cs typeface="+mn-cs"/>
            </a:endParaRPr>
          </a:p>
        </p:txBody>
      </p:sp>
      <p:sp>
        <p:nvSpPr>
          <p:cNvPr id="14" name="Oval 13"/>
          <p:cNvSpPr/>
          <p:nvPr/>
        </p:nvSpPr>
        <p:spPr>
          <a:xfrm>
            <a:off x="152400" y="304800"/>
            <a:ext cx="1135063" cy="1135063"/>
          </a:xfrm>
          <a:prstGeom prst="ellipse">
            <a:avLst/>
          </a:prstGeom>
          <a:solidFill>
            <a:srgbClr val="FBED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0" name="Oval 19"/>
          <p:cNvSpPr/>
          <p:nvPr/>
        </p:nvSpPr>
        <p:spPr>
          <a:xfrm>
            <a:off x="304800" y="447675"/>
            <a:ext cx="847725" cy="847725"/>
          </a:xfrm>
          <a:prstGeom prst="ellipse">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1033" name="Picture 2" descr="white sta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639763"/>
            <a:ext cx="527050"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3" name="Oval 22"/>
          <p:cNvSpPr/>
          <p:nvPr/>
        </p:nvSpPr>
        <p:spPr>
          <a:xfrm>
            <a:off x="8424863" y="6124575"/>
            <a:ext cx="566737" cy="566738"/>
          </a:xfrm>
          <a:prstGeom prst="ellipse">
            <a:avLst/>
          </a:prstGeom>
          <a:solidFill>
            <a:srgbClr val="FBED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4" name="Oval 23"/>
          <p:cNvSpPr/>
          <p:nvPr/>
        </p:nvSpPr>
        <p:spPr>
          <a:xfrm>
            <a:off x="8501063" y="6196013"/>
            <a:ext cx="423862" cy="423862"/>
          </a:xfrm>
          <a:prstGeom prst="ellipse">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5" name="Rectangle 14"/>
          <p:cNvSpPr/>
          <p:nvPr/>
        </p:nvSpPr>
        <p:spPr>
          <a:xfrm>
            <a:off x="8831263" y="0"/>
            <a:ext cx="312737" cy="6858000"/>
          </a:xfrm>
          <a:prstGeom prst="rect">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6" name="Rectangle 15"/>
          <p:cNvSpPr/>
          <p:nvPr/>
        </p:nvSpPr>
        <p:spPr>
          <a:xfrm>
            <a:off x="0" y="0"/>
            <a:ext cx="627063" cy="6858000"/>
          </a:xfrm>
          <a:prstGeom prst="rect">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7" name="Oval 16"/>
          <p:cNvSpPr/>
          <p:nvPr/>
        </p:nvSpPr>
        <p:spPr>
          <a:xfrm>
            <a:off x="152400" y="304800"/>
            <a:ext cx="1135063" cy="1135063"/>
          </a:xfrm>
          <a:prstGeom prst="ellipse">
            <a:avLst/>
          </a:prstGeom>
          <a:solidFill>
            <a:srgbClr val="FBED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19" name="Oval 18"/>
          <p:cNvSpPr/>
          <p:nvPr/>
        </p:nvSpPr>
        <p:spPr>
          <a:xfrm>
            <a:off x="304800" y="447675"/>
            <a:ext cx="847725" cy="847725"/>
          </a:xfrm>
          <a:prstGeom prst="ellipse">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1040" name="Picture 2" descr="white sta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7200" y="639763"/>
            <a:ext cx="527050"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2" name="Oval 21"/>
          <p:cNvSpPr/>
          <p:nvPr/>
        </p:nvSpPr>
        <p:spPr>
          <a:xfrm>
            <a:off x="8424863" y="6124575"/>
            <a:ext cx="566737" cy="566738"/>
          </a:xfrm>
          <a:prstGeom prst="ellipse">
            <a:avLst/>
          </a:prstGeom>
          <a:solidFill>
            <a:srgbClr val="FBED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5" name="Oval 24"/>
          <p:cNvSpPr/>
          <p:nvPr/>
        </p:nvSpPr>
        <p:spPr>
          <a:xfrm>
            <a:off x="8501063" y="6196013"/>
            <a:ext cx="423862" cy="423862"/>
          </a:xfrm>
          <a:prstGeom prst="ellipse">
            <a:avLst/>
          </a:prstGeom>
          <a:solidFill>
            <a:srgbClr val="F4D38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Tree>
    <p:extLst>
      <p:ext uri="{BB962C8B-B14F-4D97-AF65-F5344CB8AC3E}">
        <p14:creationId xmlns:p14="http://schemas.microsoft.com/office/powerpoint/2010/main" val="168745088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iming>
    <p:tnLst>
      <p:par>
        <p:cTn id="1" dur="indefinite" restart="never" nodeType="tmRoot"/>
      </p:par>
    </p:tnLst>
  </p:timing>
  <p:txStyles>
    <p:titleStyle>
      <a:lvl1pPr algn="l" rtl="0" eaLnBrk="0" fontAlgn="base" hangingPunct="0">
        <a:spcBef>
          <a:spcPct val="0"/>
        </a:spcBef>
        <a:spcAft>
          <a:spcPct val="0"/>
        </a:spcAft>
        <a:defRPr sz="4400" kern="1200">
          <a:solidFill>
            <a:srgbClr val="3A54A5"/>
          </a:solidFill>
          <a:latin typeface="Cambria" pitchFamily="18" charset="0"/>
          <a:ea typeface="+mj-ea"/>
          <a:cs typeface="+mj-cs"/>
        </a:defRPr>
      </a:lvl1pPr>
      <a:lvl2pPr algn="l" rtl="0" eaLnBrk="0" fontAlgn="base" hangingPunct="0">
        <a:spcBef>
          <a:spcPct val="0"/>
        </a:spcBef>
        <a:spcAft>
          <a:spcPct val="0"/>
        </a:spcAft>
        <a:defRPr sz="4400">
          <a:solidFill>
            <a:srgbClr val="3A54A5"/>
          </a:solidFill>
          <a:latin typeface="Cambria" pitchFamily="18" charset="0"/>
        </a:defRPr>
      </a:lvl2pPr>
      <a:lvl3pPr algn="l" rtl="0" eaLnBrk="0" fontAlgn="base" hangingPunct="0">
        <a:spcBef>
          <a:spcPct val="0"/>
        </a:spcBef>
        <a:spcAft>
          <a:spcPct val="0"/>
        </a:spcAft>
        <a:defRPr sz="4400">
          <a:solidFill>
            <a:srgbClr val="3A54A5"/>
          </a:solidFill>
          <a:latin typeface="Cambria" pitchFamily="18" charset="0"/>
        </a:defRPr>
      </a:lvl3pPr>
      <a:lvl4pPr algn="l" rtl="0" eaLnBrk="0" fontAlgn="base" hangingPunct="0">
        <a:spcBef>
          <a:spcPct val="0"/>
        </a:spcBef>
        <a:spcAft>
          <a:spcPct val="0"/>
        </a:spcAft>
        <a:defRPr sz="4400">
          <a:solidFill>
            <a:srgbClr val="3A54A5"/>
          </a:solidFill>
          <a:latin typeface="Cambria" pitchFamily="18" charset="0"/>
        </a:defRPr>
      </a:lvl4pPr>
      <a:lvl5pPr algn="l" rtl="0" eaLnBrk="0" fontAlgn="base" hangingPunct="0">
        <a:spcBef>
          <a:spcPct val="0"/>
        </a:spcBef>
        <a:spcAft>
          <a:spcPct val="0"/>
        </a:spcAft>
        <a:defRPr sz="4400">
          <a:solidFill>
            <a:srgbClr val="3A54A5"/>
          </a:solidFill>
          <a:latin typeface="Cambria" pitchFamily="18" charset="0"/>
        </a:defRPr>
      </a:lvl5pPr>
      <a:lvl6pPr marL="457200" algn="l" rtl="0" fontAlgn="base">
        <a:spcBef>
          <a:spcPct val="0"/>
        </a:spcBef>
        <a:spcAft>
          <a:spcPct val="0"/>
        </a:spcAft>
        <a:defRPr sz="4400">
          <a:solidFill>
            <a:srgbClr val="3A54A5"/>
          </a:solidFill>
          <a:latin typeface="Cambria" pitchFamily="18" charset="0"/>
        </a:defRPr>
      </a:lvl6pPr>
      <a:lvl7pPr marL="914400" algn="l" rtl="0" fontAlgn="base">
        <a:spcBef>
          <a:spcPct val="0"/>
        </a:spcBef>
        <a:spcAft>
          <a:spcPct val="0"/>
        </a:spcAft>
        <a:defRPr sz="4400">
          <a:solidFill>
            <a:srgbClr val="3A54A5"/>
          </a:solidFill>
          <a:latin typeface="Cambria" pitchFamily="18" charset="0"/>
        </a:defRPr>
      </a:lvl7pPr>
      <a:lvl8pPr marL="1371600" algn="l" rtl="0" fontAlgn="base">
        <a:spcBef>
          <a:spcPct val="0"/>
        </a:spcBef>
        <a:spcAft>
          <a:spcPct val="0"/>
        </a:spcAft>
        <a:defRPr sz="4400">
          <a:solidFill>
            <a:srgbClr val="3A54A5"/>
          </a:solidFill>
          <a:latin typeface="Cambria" pitchFamily="18" charset="0"/>
        </a:defRPr>
      </a:lvl8pPr>
      <a:lvl9pPr marL="1828800" algn="l" rtl="0" fontAlgn="base">
        <a:spcBef>
          <a:spcPct val="0"/>
        </a:spcBef>
        <a:spcAft>
          <a:spcPct val="0"/>
        </a:spcAft>
        <a:defRPr sz="4400">
          <a:solidFill>
            <a:srgbClr val="3A54A5"/>
          </a:solidFill>
          <a:latin typeface="Cambria" pitchFamily="18" charset="0"/>
        </a:defRPr>
      </a:lvl9pPr>
    </p:titleStyle>
    <p:bodyStyle>
      <a:lvl1pPr marL="342900" indent="-342900" algn="l" rtl="0" eaLnBrk="0" fontAlgn="base" hangingPunct="0">
        <a:spcBef>
          <a:spcPct val="20000"/>
        </a:spcBef>
        <a:spcAft>
          <a:spcPct val="0"/>
        </a:spcAft>
        <a:buClr>
          <a:srgbClr val="F4D387"/>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F4D387"/>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www/"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85800" y="1219200"/>
            <a:ext cx="7772400" cy="409600"/>
          </a:xfrm>
        </p:spPr>
        <p:txBody>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solidFill>
                  <a:schemeClr val="tx1"/>
                </a:solidFill>
              </a:rPr>
              <a:t>Building Tier 2/3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Creating a</a:t>
            </a:r>
            <a:br>
              <a:rPr lang="en-US" dirty="0" smtClean="0">
                <a:solidFill>
                  <a:schemeClr val="tx1"/>
                </a:solidFill>
              </a:rPr>
            </a:br>
            <a:r>
              <a:rPr lang="en-US" dirty="0" smtClean="0">
                <a:solidFill>
                  <a:schemeClr val="tx1"/>
                </a:solidFill>
              </a:rPr>
              <a:t>Seamless System of Support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379364915"/>
              </p:ext>
            </p:extLst>
          </p:nvPr>
        </p:nvGraphicFramePr>
        <p:xfrm>
          <a:off x="179512" y="836712"/>
          <a:ext cx="8784976" cy="5400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50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dirty="0" smtClean="0"/>
              <a:t>Effective PBIS =</a:t>
            </a:r>
            <a:br>
              <a:rPr lang="en-US" dirty="0" smtClean="0"/>
            </a:br>
            <a:r>
              <a:rPr lang="en-US" dirty="0" smtClean="0">
                <a:solidFill>
                  <a:schemeClr val="tx2"/>
                </a:solidFill>
              </a:rPr>
              <a:t>Changing a Culture</a:t>
            </a:r>
          </a:p>
        </p:txBody>
      </p:sp>
      <p:sp>
        <p:nvSpPr>
          <p:cNvPr id="3" name="Content Placeholder 2"/>
          <p:cNvSpPr>
            <a:spLocks noGrp="1"/>
          </p:cNvSpPr>
          <p:nvPr>
            <p:ph idx="1"/>
          </p:nvPr>
        </p:nvSpPr>
        <p:spPr>
          <a:xfrm>
            <a:off x="457200" y="2362200"/>
            <a:ext cx="8229600" cy="4525963"/>
          </a:xfrm>
        </p:spPr>
        <p:txBody>
          <a:bodyPr rtlCol="0">
            <a:normAutofit fontScale="92500" lnSpcReduction="20000"/>
          </a:bodyPr>
          <a:lstStyle/>
          <a:p>
            <a:pPr marL="0" indent="0" fontAlgn="auto">
              <a:spcAft>
                <a:spcPts val="0"/>
              </a:spcAft>
              <a:buFont typeface="Arial" pitchFamily="34" charset="0"/>
              <a:buNone/>
              <a:defRPr/>
            </a:pPr>
            <a:r>
              <a:rPr lang="en-US" dirty="0" smtClean="0">
                <a:ea typeface="+mn-ea"/>
                <a:cs typeface="+mn-cs"/>
              </a:rPr>
              <a:t>- The physical space of the building</a:t>
            </a:r>
          </a:p>
          <a:p>
            <a:pPr marL="0" indent="0" fontAlgn="auto">
              <a:spcAft>
                <a:spcPts val="0"/>
              </a:spcAft>
              <a:buFont typeface="Arial" pitchFamily="34" charset="0"/>
              <a:buNone/>
              <a:defRPr/>
            </a:pPr>
            <a:r>
              <a:rPr lang="en-US" dirty="0" smtClean="0">
                <a:ea typeface="+mn-ea"/>
                <a:cs typeface="+mn-cs"/>
              </a:rPr>
              <a:t>- The daily schedule</a:t>
            </a:r>
          </a:p>
          <a:p>
            <a:pPr marL="0" indent="0" fontAlgn="auto">
              <a:spcAft>
                <a:spcPts val="0"/>
              </a:spcAft>
              <a:buFont typeface="Arial" pitchFamily="34" charset="0"/>
              <a:buNone/>
              <a:defRPr/>
            </a:pPr>
            <a:r>
              <a:rPr lang="en-US" dirty="0" smtClean="0">
                <a:ea typeface="+mn-ea"/>
                <a:cs typeface="+mn-cs"/>
              </a:rPr>
              <a:t>- The roles of personnel in the building</a:t>
            </a:r>
          </a:p>
          <a:p>
            <a:pPr marL="0" indent="0" fontAlgn="auto">
              <a:spcAft>
                <a:spcPts val="0"/>
              </a:spcAft>
              <a:buFont typeface="Arial" pitchFamily="34" charset="0"/>
              <a:buNone/>
              <a:defRPr/>
            </a:pPr>
            <a:r>
              <a:rPr lang="en-US" dirty="0">
                <a:ea typeface="+mn-ea"/>
                <a:cs typeface="+mn-cs"/>
              </a:rPr>
              <a:t>	</a:t>
            </a:r>
            <a:r>
              <a:rPr lang="en-US" sz="2800" dirty="0" smtClean="0">
                <a:ea typeface="+mn-ea"/>
                <a:cs typeface="+mn-cs"/>
              </a:rPr>
              <a:t>- hidden talents</a:t>
            </a:r>
          </a:p>
          <a:p>
            <a:pPr marL="0" indent="0" fontAlgn="auto">
              <a:spcAft>
                <a:spcPts val="0"/>
              </a:spcAft>
              <a:buFont typeface="Arial" pitchFamily="34" charset="0"/>
              <a:buNone/>
              <a:defRPr/>
            </a:pPr>
            <a:r>
              <a:rPr lang="en-US" sz="2800" dirty="0">
                <a:ea typeface="+mn-ea"/>
                <a:cs typeface="+mn-cs"/>
              </a:rPr>
              <a:t>	</a:t>
            </a:r>
            <a:r>
              <a:rPr lang="en-US" sz="2800" dirty="0" smtClean="0">
                <a:ea typeface="+mn-ea"/>
                <a:cs typeface="+mn-cs"/>
              </a:rPr>
              <a:t>- building capacity</a:t>
            </a:r>
          </a:p>
          <a:p>
            <a:pPr marL="0" indent="0" fontAlgn="auto">
              <a:spcAft>
                <a:spcPts val="0"/>
              </a:spcAft>
              <a:buFont typeface="Arial" pitchFamily="34" charset="0"/>
              <a:buNone/>
              <a:defRPr/>
            </a:pPr>
            <a:r>
              <a:rPr lang="en-US" sz="2800" dirty="0">
                <a:ea typeface="+mn-ea"/>
                <a:cs typeface="+mn-cs"/>
              </a:rPr>
              <a:t>	</a:t>
            </a:r>
            <a:r>
              <a:rPr lang="en-US" sz="2800" dirty="0" smtClean="0">
                <a:ea typeface="+mn-ea"/>
                <a:cs typeface="+mn-cs"/>
              </a:rPr>
              <a:t>- changing roles</a:t>
            </a:r>
          </a:p>
          <a:p>
            <a:pPr fontAlgn="auto">
              <a:spcAft>
                <a:spcPts val="0"/>
              </a:spcAft>
              <a:buFontTx/>
              <a:buChar char="-"/>
              <a:defRPr/>
            </a:pPr>
            <a:r>
              <a:rPr lang="en-US" dirty="0" smtClean="0">
                <a:ea typeface="+mn-ea"/>
                <a:cs typeface="+mn-cs"/>
              </a:rPr>
              <a:t>Having a </a:t>
            </a:r>
            <a:r>
              <a:rPr lang="en-US" i="1" dirty="0" smtClean="0">
                <a:ea typeface="+mn-ea"/>
                <a:cs typeface="+mn-cs"/>
              </a:rPr>
              <a:t>global</a:t>
            </a:r>
            <a:r>
              <a:rPr lang="en-US" dirty="0" smtClean="0">
                <a:ea typeface="+mn-ea"/>
                <a:cs typeface="+mn-cs"/>
              </a:rPr>
              <a:t> vision</a:t>
            </a:r>
          </a:p>
          <a:p>
            <a:pPr fontAlgn="auto">
              <a:spcAft>
                <a:spcPts val="0"/>
              </a:spcAft>
              <a:buFontTx/>
              <a:buChar char="-"/>
              <a:defRPr/>
            </a:pPr>
            <a:r>
              <a:rPr lang="en-US" dirty="0" smtClean="0">
                <a:ea typeface="+mn-ea"/>
                <a:cs typeface="+mn-cs"/>
              </a:rPr>
              <a:t>The blending of Initiatives and Interventions</a:t>
            </a:r>
          </a:p>
          <a:p>
            <a:pPr lvl="1" fontAlgn="auto">
              <a:spcAft>
                <a:spcPts val="0"/>
              </a:spcAft>
              <a:buFontTx/>
              <a:buChar char="-"/>
              <a:defRPr/>
            </a:pPr>
            <a:r>
              <a:rPr lang="en-US" dirty="0" smtClean="0">
                <a:ea typeface="+mn-ea"/>
              </a:rPr>
              <a:t>Knowing what the rest of the team is doing</a:t>
            </a:r>
          </a:p>
          <a:p>
            <a:pPr lvl="1" fontAlgn="auto">
              <a:spcAft>
                <a:spcPts val="0"/>
              </a:spcAft>
              <a:buFontTx/>
              <a:buChar char="-"/>
              <a:defRPr/>
            </a:pPr>
            <a:r>
              <a:rPr lang="en-US" dirty="0">
                <a:ea typeface="+mn-ea"/>
              </a:rPr>
              <a:t>P</a:t>
            </a:r>
            <a:r>
              <a:rPr lang="en-US" dirty="0" smtClean="0">
                <a:ea typeface="+mn-ea"/>
              </a:rPr>
              <a:t>utting it all on a “MAP” – visual representation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dirty="0" smtClean="0">
                <a:solidFill>
                  <a:schemeClr val="tx1"/>
                </a:solidFill>
              </a:rPr>
              <a:t>Creating a Seamless System</a:t>
            </a:r>
          </a:p>
        </p:txBody>
      </p:sp>
      <p:sp>
        <p:nvSpPr>
          <p:cNvPr id="34819" name="Rectangle 3"/>
          <p:cNvSpPr>
            <a:spLocks noGrp="1" noChangeArrowheads="1"/>
          </p:cNvSpPr>
          <p:nvPr>
            <p:ph idx="1"/>
          </p:nvPr>
        </p:nvSpPr>
        <p:spPr/>
        <p:txBody>
          <a:bodyPr rtlCol="0">
            <a:normAutofit fontScale="85000" lnSpcReduction="20000"/>
          </a:bodyPr>
          <a:lstStyle/>
          <a:p>
            <a:pPr fontAlgn="auto">
              <a:lnSpc>
                <a:spcPct val="90000"/>
              </a:lnSpc>
              <a:spcAft>
                <a:spcPts val="0"/>
              </a:spcAft>
              <a:buFont typeface="Arial" pitchFamily="34" charset="0"/>
              <a:buChar char="•"/>
              <a:defRPr/>
            </a:pPr>
            <a:r>
              <a:rPr lang="en-US" dirty="0" smtClean="0">
                <a:solidFill>
                  <a:srgbClr val="0070C0"/>
                </a:solidFill>
                <a:ea typeface="+mn-ea"/>
                <a:cs typeface="+mn-cs"/>
              </a:rPr>
              <a:t>Belief</a:t>
            </a:r>
            <a:r>
              <a:rPr lang="en-US" dirty="0" smtClean="0">
                <a:ea typeface="+mn-ea"/>
                <a:cs typeface="+mn-cs"/>
              </a:rPr>
              <a:t>:</a:t>
            </a:r>
          </a:p>
          <a:p>
            <a:pPr lvl="1" fontAlgn="auto">
              <a:lnSpc>
                <a:spcPct val="90000"/>
              </a:lnSpc>
              <a:spcAft>
                <a:spcPts val="0"/>
              </a:spcAft>
              <a:buFont typeface="Arial" pitchFamily="34" charset="0"/>
              <a:buChar char="–"/>
              <a:defRPr/>
            </a:pPr>
            <a:r>
              <a:rPr lang="en-US" dirty="0" smtClean="0">
                <a:ea typeface="+mn-ea"/>
              </a:rPr>
              <a:t>Common </a:t>
            </a:r>
            <a:r>
              <a:rPr lang="en-US" dirty="0" smtClean="0">
                <a:solidFill>
                  <a:srgbClr val="00B050"/>
                </a:solidFill>
                <a:ea typeface="+mn-ea"/>
              </a:rPr>
              <a:t>understanding</a:t>
            </a:r>
            <a:r>
              <a:rPr lang="en-US" dirty="0" smtClean="0">
                <a:ea typeface="+mn-ea"/>
              </a:rPr>
              <a:t> and recognition of </a:t>
            </a:r>
            <a:r>
              <a:rPr lang="en-US" dirty="0" smtClean="0">
                <a:solidFill>
                  <a:srgbClr val="00B050"/>
                </a:solidFill>
                <a:ea typeface="+mn-ea"/>
              </a:rPr>
              <a:t>importance</a:t>
            </a:r>
            <a:r>
              <a:rPr lang="en-US" dirty="0" smtClean="0">
                <a:ea typeface="+mn-ea"/>
              </a:rPr>
              <a:t> of PBIS and other RTI systems and interventions within the building</a:t>
            </a:r>
          </a:p>
          <a:p>
            <a:pPr fontAlgn="auto">
              <a:lnSpc>
                <a:spcPct val="90000"/>
              </a:lnSpc>
              <a:spcAft>
                <a:spcPts val="0"/>
              </a:spcAft>
              <a:buFont typeface="Arial" pitchFamily="34" charset="0"/>
              <a:buChar char="•"/>
              <a:defRPr/>
            </a:pPr>
            <a:r>
              <a:rPr lang="en-US" dirty="0" smtClean="0">
                <a:solidFill>
                  <a:srgbClr val="0070C0"/>
                </a:solidFill>
                <a:ea typeface="+mn-ea"/>
                <a:cs typeface="+mn-cs"/>
              </a:rPr>
              <a:t>Needs</a:t>
            </a:r>
            <a:r>
              <a:rPr lang="en-US" dirty="0" smtClean="0">
                <a:ea typeface="+mn-ea"/>
                <a:cs typeface="+mn-cs"/>
              </a:rPr>
              <a:t>:</a:t>
            </a:r>
          </a:p>
          <a:p>
            <a:pPr lvl="1" fontAlgn="auto">
              <a:lnSpc>
                <a:spcPct val="90000"/>
              </a:lnSpc>
              <a:spcAft>
                <a:spcPts val="0"/>
              </a:spcAft>
              <a:buFont typeface="Arial" pitchFamily="34" charset="0"/>
              <a:buChar char="–"/>
              <a:defRPr/>
            </a:pPr>
            <a:r>
              <a:rPr lang="en-US" dirty="0" smtClean="0">
                <a:ea typeface="+mn-ea"/>
              </a:rPr>
              <a:t>Show that PBIS is not just </a:t>
            </a:r>
            <a:r>
              <a:rPr lang="en-US" i="1" dirty="0" smtClean="0">
                <a:ea typeface="+mn-ea"/>
              </a:rPr>
              <a:t>wanted </a:t>
            </a:r>
            <a:r>
              <a:rPr lang="en-US" dirty="0" smtClean="0">
                <a:ea typeface="+mn-ea"/>
              </a:rPr>
              <a:t>but </a:t>
            </a:r>
            <a:r>
              <a:rPr lang="en-US" i="1" dirty="0" smtClean="0">
                <a:ea typeface="+mn-ea"/>
              </a:rPr>
              <a:t>needed</a:t>
            </a:r>
            <a:r>
              <a:rPr lang="en-US" dirty="0" smtClean="0">
                <a:ea typeface="+mn-ea"/>
              </a:rPr>
              <a:t> at your school; </a:t>
            </a:r>
            <a:r>
              <a:rPr lang="en-US" dirty="0" smtClean="0">
                <a:solidFill>
                  <a:srgbClr val="00B050"/>
                </a:solidFill>
                <a:ea typeface="+mn-ea"/>
              </a:rPr>
              <a:t>Identify the needs </a:t>
            </a:r>
            <a:r>
              <a:rPr lang="en-US" dirty="0" smtClean="0">
                <a:ea typeface="+mn-ea"/>
              </a:rPr>
              <a:t>in your building</a:t>
            </a:r>
          </a:p>
          <a:p>
            <a:pPr fontAlgn="auto">
              <a:lnSpc>
                <a:spcPct val="90000"/>
              </a:lnSpc>
              <a:spcAft>
                <a:spcPts val="0"/>
              </a:spcAft>
              <a:buFont typeface="Arial" pitchFamily="34" charset="0"/>
              <a:buChar char="•"/>
              <a:defRPr/>
            </a:pPr>
            <a:r>
              <a:rPr lang="en-US" dirty="0" smtClean="0">
                <a:solidFill>
                  <a:srgbClr val="0070C0"/>
                </a:solidFill>
                <a:ea typeface="+mn-ea"/>
                <a:cs typeface="+mn-cs"/>
              </a:rPr>
              <a:t>Passion</a:t>
            </a:r>
            <a:r>
              <a:rPr lang="en-US" dirty="0" smtClean="0">
                <a:ea typeface="+mn-ea"/>
                <a:cs typeface="+mn-cs"/>
              </a:rPr>
              <a:t>:</a:t>
            </a:r>
          </a:p>
          <a:p>
            <a:pPr lvl="1" fontAlgn="auto">
              <a:lnSpc>
                <a:spcPct val="90000"/>
              </a:lnSpc>
              <a:spcAft>
                <a:spcPts val="0"/>
              </a:spcAft>
              <a:buFont typeface="Arial" pitchFamily="34" charset="0"/>
              <a:buChar char="–"/>
              <a:defRPr/>
            </a:pPr>
            <a:r>
              <a:rPr lang="en-US" dirty="0" smtClean="0">
                <a:ea typeface="+mn-ea"/>
              </a:rPr>
              <a:t>Harnessing individuals that are </a:t>
            </a:r>
            <a:r>
              <a:rPr lang="en-US" dirty="0" smtClean="0">
                <a:solidFill>
                  <a:srgbClr val="00B050"/>
                </a:solidFill>
                <a:ea typeface="+mn-ea"/>
              </a:rPr>
              <a:t>passionate</a:t>
            </a:r>
            <a:r>
              <a:rPr lang="en-US" dirty="0" smtClean="0">
                <a:ea typeface="+mn-ea"/>
              </a:rPr>
              <a:t> about the program and want to continue to help build capacity</a:t>
            </a:r>
          </a:p>
          <a:p>
            <a:pPr fontAlgn="auto">
              <a:lnSpc>
                <a:spcPct val="90000"/>
              </a:lnSpc>
              <a:spcAft>
                <a:spcPts val="0"/>
              </a:spcAft>
              <a:buFont typeface="Arial" pitchFamily="34" charset="0"/>
              <a:buChar char="•"/>
              <a:defRPr/>
            </a:pPr>
            <a:r>
              <a:rPr lang="en-US" dirty="0" smtClean="0">
                <a:solidFill>
                  <a:srgbClr val="0070C0"/>
                </a:solidFill>
                <a:ea typeface="+mn-ea"/>
                <a:cs typeface="+mn-cs"/>
              </a:rPr>
              <a:t>Willingness to Overcome Roadblocks:</a:t>
            </a:r>
          </a:p>
          <a:p>
            <a:pPr lvl="1" fontAlgn="auto">
              <a:lnSpc>
                <a:spcPct val="90000"/>
              </a:lnSpc>
              <a:spcAft>
                <a:spcPts val="0"/>
              </a:spcAft>
              <a:buFont typeface="Arial" pitchFamily="34" charset="0"/>
              <a:buChar char="–"/>
              <a:defRPr/>
            </a:pPr>
            <a:r>
              <a:rPr lang="en-US" dirty="0" smtClean="0">
                <a:ea typeface="+mn-ea"/>
              </a:rPr>
              <a:t>Difficulties will arise—have to keep going!  Bring on people and programs that will go the distance</a:t>
            </a:r>
          </a:p>
          <a:p>
            <a:pPr fontAlgn="auto">
              <a:lnSpc>
                <a:spcPct val="90000"/>
              </a:lnSpc>
              <a:spcAft>
                <a:spcPts val="0"/>
              </a:spcAft>
              <a:buFont typeface="Arial" pitchFamily="34" charset="0"/>
              <a:buChar char="•"/>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District Level</a:t>
            </a:r>
            <a:endParaRPr lang="en-US" dirty="0">
              <a:solidFill>
                <a:schemeClr val="tx1"/>
              </a:solidFill>
            </a:endParaRPr>
          </a:p>
        </p:txBody>
      </p:sp>
      <p:pic>
        <p:nvPicPr>
          <p:cNvPr id="1027" name="Picture 3" descr="C:\Users\Ami\AppData\Local\Microsoft\Windows\Temporary Internet Files\Content.IE5\0736J39Y\MP90042789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75459"/>
            <a:ext cx="3854152" cy="47971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08512" y="2681610"/>
            <a:ext cx="4201172" cy="830997"/>
          </a:xfrm>
          <a:prstGeom prst="rect">
            <a:avLst/>
          </a:prstGeom>
          <a:noFill/>
        </p:spPr>
        <p:txBody>
          <a:bodyPr wrap="square" rtlCol="0">
            <a:spAutoFit/>
          </a:bodyPr>
          <a:lstStyle/>
          <a:p>
            <a:r>
              <a:rPr lang="en-US" sz="4800" dirty="0" smtClean="0">
                <a:latin typeface="Brush Script MT" pitchFamily="66" charset="0"/>
              </a:rPr>
              <a:t>The Balcony View</a:t>
            </a:r>
            <a:endParaRPr lang="en-US" sz="4800" dirty="0">
              <a:latin typeface="Brush Script MT" pitchFamily="66" charset="0"/>
            </a:endParaRPr>
          </a:p>
        </p:txBody>
      </p:sp>
    </p:spTree>
    <p:extLst>
      <p:ext uri="{BB962C8B-B14F-4D97-AF65-F5344CB8AC3E}">
        <p14:creationId xmlns:p14="http://schemas.microsoft.com/office/powerpoint/2010/main" val="28420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District Leadership Team</a:t>
            </a:r>
            <a:endParaRPr lang="en-US" dirty="0">
              <a:solidFill>
                <a:schemeClr val="tx1"/>
              </a:solidFill>
            </a:endParaRPr>
          </a:p>
        </p:txBody>
      </p:sp>
      <p:sp>
        <p:nvSpPr>
          <p:cNvPr id="77827" name="Rectangle 3"/>
          <p:cNvSpPr>
            <a:spLocks noGrp="1" noChangeArrowheads="1"/>
          </p:cNvSpPr>
          <p:nvPr>
            <p:ph idx="1"/>
          </p:nvPr>
        </p:nvSpPr>
        <p:spPr>
          <a:xfrm>
            <a:off x="457200" y="1196752"/>
            <a:ext cx="8229600" cy="5400600"/>
          </a:xfrm>
        </p:spPr>
        <p:txBody>
          <a:bodyPr/>
          <a:lstStyle/>
          <a:p>
            <a:pPr marL="609600" indent="-609600">
              <a:lnSpc>
                <a:spcPct val="80000"/>
              </a:lnSpc>
            </a:pPr>
            <a:endParaRPr lang="en-US" sz="2000" dirty="0"/>
          </a:p>
          <a:p>
            <a:pPr marL="609600" indent="-609600">
              <a:lnSpc>
                <a:spcPct val="80000"/>
              </a:lnSpc>
            </a:pPr>
            <a:r>
              <a:rPr lang="en-US" sz="2000" dirty="0"/>
              <a:t>Team is configured to address district leadership and coordination. </a:t>
            </a:r>
          </a:p>
          <a:p>
            <a:pPr marL="609600" indent="-609600">
              <a:lnSpc>
                <a:spcPct val="80000"/>
              </a:lnSpc>
            </a:pPr>
            <a:endParaRPr lang="en-US" sz="2000" dirty="0"/>
          </a:p>
          <a:p>
            <a:pPr marL="609600" indent="-609600">
              <a:lnSpc>
                <a:spcPct val="80000"/>
              </a:lnSpc>
            </a:pPr>
            <a:r>
              <a:rPr lang="en-US" sz="2000" dirty="0"/>
              <a:t>Team is established with representation from appropriate range of stakeholders (special education, general education, families, mental health, administration, etc.).</a:t>
            </a:r>
          </a:p>
          <a:p>
            <a:pPr marL="609600" indent="-609600">
              <a:lnSpc>
                <a:spcPct val="80000"/>
              </a:lnSpc>
              <a:buFontTx/>
              <a:buNone/>
            </a:pPr>
            <a:endParaRPr lang="en-US" sz="2000" dirty="0"/>
          </a:p>
          <a:p>
            <a:pPr marL="609600" indent="-609600">
              <a:lnSpc>
                <a:spcPct val="80000"/>
              </a:lnSpc>
            </a:pPr>
            <a:r>
              <a:rPr lang="en-US" sz="2000" dirty="0"/>
              <a:t>Team completes self-assessment at least annually.</a:t>
            </a:r>
          </a:p>
          <a:p>
            <a:pPr marL="609600" indent="-609600">
              <a:lnSpc>
                <a:spcPct val="80000"/>
              </a:lnSpc>
              <a:buFontTx/>
              <a:buNone/>
            </a:pPr>
            <a:endParaRPr lang="en-US" sz="2000" dirty="0"/>
          </a:p>
          <a:p>
            <a:pPr marL="609600" indent="-609600">
              <a:lnSpc>
                <a:spcPct val="80000"/>
              </a:lnSpc>
            </a:pPr>
            <a:r>
              <a:rPr lang="en-US" sz="2000" dirty="0"/>
              <a:t>Team completes a 3-5 year prevention-based action plan.</a:t>
            </a:r>
          </a:p>
          <a:p>
            <a:pPr marL="609600" indent="-609600">
              <a:lnSpc>
                <a:spcPct val="80000"/>
              </a:lnSpc>
              <a:buFontTx/>
              <a:buNone/>
            </a:pPr>
            <a:endParaRPr lang="en-US" sz="2000" dirty="0"/>
          </a:p>
          <a:p>
            <a:pPr marL="609600" indent="-609600">
              <a:lnSpc>
                <a:spcPct val="80000"/>
              </a:lnSpc>
            </a:pPr>
            <a:r>
              <a:rPr lang="en-US" sz="2000" dirty="0"/>
              <a:t>Team establishes quarterly meeting schedule &amp; meeting process (agenda, minutes, dissemination).</a:t>
            </a:r>
          </a:p>
          <a:p>
            <a:pPr marL="609600" indent="-609600">
              <a:lnSpc>
                <a:spcPct val="80000"/>
              </a:lnSpc>
            </a:pPr>
            <a:endParaRPr lang="en-US" sz="2000" dirty="0"/>
          </a:p>
          <a:p>
            <a:pPr marL="609600" indent="-609600">
              <a:lnSpc>
                <a:spcPct val="80000"/>
              </a:lnSpc>
            </a:pPr>
            <a:r>
              <a:rPr lang="en-US" sz="2000" dirty="0"/>
              <a:t>Team has established individuals with adequate &amp; designated time to manage day-to-day operations.</a:t>
            </a:r>
          </a:p>
          <a:p>
            <a:pPr marL="609600" indent="-609600">
              <a:lnSpc>
                <a:spcPct val="80000"/>
              </a:lnSpc>
            </a:pPr>
            <a:endParaRPr lang="en-US" sz="2000" dirty="0"/>
          </a:p>
          <a:p>
            <a:pPr marL="609600" indent="-609600">
              <a:lnSpc>
                <a:spcPct val="80000"/>
              </a:lnSpc>
            </a:pPr>
            <a:r>
              <a:rPr lang="en-US" sz="2000" dirty="0"/>
              <a:t>Team has established individuals who put policy &amp; action planning into practice.</a:t>
            </a:r>
          </a:p>
          <a:p>
            <a:pPr marL="609600" indent="-609600">
              <a:lnSpc>
                <a:spcPct val="80000"/>
              </a:lnSpc>
              <a:buFontTx/>
              <a:buNone/>
            </a:pPr>
            <a:endParaRPr lang="en-US" sz="2000" dirty="0"/>
          </a:p>
          <a:p>
            <a:pPr marL="609600" indent="-609600">
              <a:lnSpc>
                <a:spcPct val="80000"/>
              </a:lnSpc>
            </a:pPr>
            <a:endParaRPr lang="en-US" sz="2000" dirty="0"/>
          </a:p>
          <a:p>
            <a:pPr marL="609600" indent="-609600">
              <a:lnSpc>
                <a:spcPct val="80000"/>
              </a:lnSpc>
              <a:buFontTx/>
              <a:buNone/>
            </a:pPr>
            <a:endParaRPr lang="en-US" sz="2000" dirty="0"/>
          </a:p>
          <a:p>
            <a:pPr marL="609600" indent="-609600">
              <a:lnSpc>
                <a:spcPct val="80000"/>
              </a:lnSpc>
              <a:buFontTx/>
              <a:buNone/>
            </a:pPr>
            <a:endParaRPr lang="en-US" sz="2000" dirty="0"/>
          </a:p>
        </p:txBody>
      </p:sp>
    </p:spTree>
    <p:extLst>
      <p:ext uri="{BB962C8B-B14F-4D97-AF65-F5344CB8AC3E}">
        <p14:creationId xmlns:p14="http://schemas.microsoft.com/office/powerpoint/2010/main" val="2821116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animEffect transition="in" filter="fade">
                                      <p:cBhvr>
                                        <p:cTn id="7" dur="2000"/>
                                        <p:tgtEl>
                                          <p:spTgt spid="7782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7827">
                                            <p:txEl>
                                              <p:pRg st="3" end="3"/>
                                            </p:txEl>
                                          </p:spTgt>
                                        </p:tgtEl>
                                        <p:attrNameLst>
                                          <p:attrName>style.visibility</p:attrName>
                                        </p:attrNameLst>
                                      </p:cBhvr>
                                      <p:to>
                                        <p:strVal val="visible"/>
                                      </p:to>
                                    </p:set>
                                    <p:animEffect transition="in" filter="fade">
                                      <p:cBhvr>
                                        <p:cTn id="12" dur="2000"/>
                                        <p:tgtEl>
                                          <p:spTgt spid="7782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7827">
                                            <p:txEl>
                                              <p:pRg st="5" end="5"/>
                                            </p:txEl>
                                          </p:spTgt>
                                        </p:tgtEl>
                                        <p:attrNameLst>
                                          <p:attrName>style.visibility</p:attrName>
                                        </p:attrNameLst>
                                      </p:cBhvr>
                                      <p:to>
                                        <p:strVal val="visible"/>
                                      </p:to>
                                    </p:set>
                                    <p:animEffect transition="in" filter="fade">
                                      <p:cBhvr>
                                        <p:cTn id="17" dur="2000"/>
                                        <p:tgtEl>
                                          <p:spTgt spid="77827">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7827">
                                            <p:txEl>
                                              <p:pRg st="7" end="7"/>
                                            </p:txEl>
                                          </p:spTgt>
                                        </p:tgtEl>
                                        <p:attrNameLst>
                                          <p:attrName>style.visibility</p:attrName>
                                        </p:attrNameLst>
                                      </p:cBhvr>
                                      <p:to>
                                        <p:strVal val="visible"/>
                                      </p:to>
                                    </p:set>
                                    <p:animEffect transition="in" filter="fade">
                                      <p:cBhvr>
                                        <p:cTn id="22" dur="2000"/>
                                        <p:tgtEl>
                                          <p:spTgt spid="77827">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7827">
                                            <p:txEl>
                                              <p:pRg st="9" end="9"/>
                                            </p:txEl>
                                          </p:spTgt>
                                        </p:tgtEl>
                                        <p:attrNameLst>
                                          <p:attrName>style.visibility</p:attrName>
                                        </p:attrNameLst>
                                      </p:cBhvr>
                                      <p:to>
                                        <p:strVal val="visible"/>
                                      </p:to>
                                    </p:set>
                                    <p:animEffect transition="in" filter="fade">
                                      <p:cBhvr>
                                        <p:cTn id="27" dur="2000"/>
                                        <p:tgtEl>
                                          <p:spTgt spid="77827">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7827">
                                            <p:txEl>
                                              <p:pRg st="11" end="11"/>
                                            </p:txEl>
                                          </p:spTgt>
                                        </p:tgtEl>
                                        <p:attrNameLst>
                                          <p:attrName>style.visibility</p:attrName>
                                        </p:attrNameLst>
                                      </p:cBhvr>
                                      <p:to>
                                        <p:strVal val="visible"/>
                                      </p:to>
                                    </p:set>
                                    <p:animEffect transition="in" filter="fade">
                                      <p:cBhvr>
                                        <p:cTn id="32" dur="2000"/>
                                        <p:tgtEl>
                                          <p:spTgt spid="77827">
                                            <p:txEl>
                                              <p:pRg st="11" end="1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7827">
                                            <p:txEl>
                                              <p:pRg st="13" end="13"/>
                                            </p:txEl>
                                          </p:spTgt>
                                        </p:tgtEl>
                                        <p:attrNameLst>
                                          <p:attrName>style.visibility</p:attrName>
                                        </p:attrNameLst>
                                      </p:cBhvr>
                                      <p:to>
                                        <p:strVal val="visible"/>
                                      </p:to>
                                    </p:set>
                                    <p:animEffect transition="in" filter="fade">
                                      <p:cBhvr>
                                        <p:cTn id="37" dur="2000"/>
                                        <p:tgtEl>
                                          <p:spTgt spid="7782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sz="4000" b="1" dirty="0">
                <a:solidFill>
                  <a:schemeClr val="tx1"/>
                </a:solidFill>
              </a:rPr>
              <a:t>SWPBS Implementers’ </a:t>
            </a:r>
            <a:br>
              <a:rPr lang="en-US" sz="4000" b="1" dirty="0">
                <a:solidFill>
                  <a:schemeClr val="tx1"/>
                </a:solidFill>
              </a:rPr>
            </a:br>
            <a:r>
              <a:rPr lang="en-US" sz="4000" b="1" dirty="0">
                <a:solidFill>
                  <a:schemeClr val="tx1"/>
                </a:solidFill>
              </a:rPr>
              <a:t>Blueprint Elements</a:t>
            </a:r>
          </a:p>
        </p:txBody>
      </p:sp>
      <p:pic>
        <p:nvPicPr>
          <p:cNvPr id="542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524000" y="1524000"/>
            <a:ext cx="6270625" cy="4672013"/>
          </a:xfrm>
          <a:noFill/>
          <a:ln/>
        </p:spPr>
      </p:pic>
      <p:sp>
        <p:nvSpPr>
          <p:cNvPr id="54276" name="Rectangle 4"/>
          <p:cNvSpPr>
            <a:spLocks noChangeArrowheads="1"/>
          </p:cNvSpPr>
          <p:nvPr/>
        </p:nvSpPr>
        <p:spPr bwMode="auto">
          <a:xfrm>
            <a:off x="6400800" y="6172200"/>
            <a:ext cx="247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Arial" charset="0"/>
              <a:buNone/>
            </a:pPr>
            <a:r>
              <a:rPr lang="en-US">
                <a:solidFill>
                  <a:srgbClr val="000000"/>
                </a:solidFill>
              </a:rPr>
              <a:t>OSEP Center on PBIS</a:t>
            </a:r>
          </a:p>
        </p:txBody>
      </p:sp>
    </p:spTree>
    <p:extLst>
      <p:ext uri="{BB962C8B-B14F-4D97-AF65-F5344CB8AC3E}">
        <p14:creationId xmlns:p14="http://schemas.microsoft.com/office/powerpoint/2010/main" val="23619095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At your Table</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What is already in place at the district level?</a:t>
            </a:r>
          </a:p>
          <a:p>
            <a:r>
              <a:rPr lang="en-US" dirty="0" smtClean="0"/>
              <a:t>Make up of team</a:t>
            </a:r>
          </a:p>
          <a:p>
            <a:r>
              <a:rPr lang="en-US" dirty="0" smtClean="0"/>
              <a:t>Data</a:t>
            </a:r>
          </a:p>
          <a:p>
            <a:r>
              <a:rPr lang="en-US" dirty="0" smtClean="0"/>
              <a:t>Community Voice</a:t>
            </a:r>
          </a:p>
          <a:p>
            <a:r>
              <a:rPr lang="en-US" dirty="0" smtClean="0"/>
              <a:t>Parent Voice</a:t>
            </a:r>
          </a:p>
          <a:p>
            <a:r>
              <a:rPr lang="en-US" dirty="0" smtClean="0"/>
              <a:t>Student Voice</a:t>
            </a:r>
            <a:endParaRPr lang="en-US" dirty="0"/>
          </a:p>
        </p:txBody>
      </p:sp>
    </p:spTree>
    <p:extLst>
      <p:ext uri="{BB962C8B-B14F-4D97-AF65-F5344CB8AC3E}">
        <p14:creationId xmlns:p14="http://schemas.microsoft.com/office/powerpoint/2010/main" val="58014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5"/>
          <p:cNvSpPr>
            <a:spLocks noChangeArrowheads="1"/>
          </p:cNvSpPr>
          <p:nvPr/>
        </p:nvSpPr>
        <p:spPr bwMode="auto">
          <a:xfrm flipV="1">
            <a:off x="1793875" y="2400300"/>
            <a:ext cx="5486400" cy="4229100"/>
          </a:xfrm>
          <a:prstGeom prst="triangle">
            <a:avLst>
              <a:gd name="adj" fmla="val 50000"/>
            </a:avLst>
          </a:prstGeom>
          <a:gradFill rotWithShape="0">
            <a:gsLst>
              <a:gs pos="0">
                <a:srgbClr val="FFFF00"/>
              </a:gs>
              <a:gs pos="100000">
                <a:srgbClr val="CC0000"/>
              </a:gs>
            </a:gsLst>
            <a:lin ang="5400000" scaled="1"/>
          </a:gradFill>
          <a:ln w="19050">
            <a:solidFill>
              <a:schemeClr val="tx1"/>
            </a:solidFill>
            <a:miter lim="800000"/>
            <a:headEnd/>
            <a:tailEnd/>
          </a:ln>
        </p:spPr>
        <p:txBody>
          <a:bodyPr rot="10800000" wrap="none" anchor="ctr">
            <a:prstTxWarp prst="textNoShape">
              <a:avLst/>
            </a:prstTxWarp>
          </a:bodyPr>
          <a:lstStyle/>
          <a:p>
            <a:pPr algn="ctr" eaLnBrk="0" hangingPunct="0"/>
            <a:r>
              <a:rPr lang="en-US" sz="2400">
                <a:latin typeface="Times" pitchFamily="-123" charset="0"/>
                <a:cs typeface="MS PGothic" charset="0"/>
              </a:rPr>
              <a:t> </a:t>
            </a:r>
          </a:p>
        </p:txBody>
      </p:sp>
      <p:sp>
        <p:nvSpPr>
          <p:cNvPr id="34818" name="Rectangle 6"/>
          <p:cNvSpPr>
            <a:spLocks noChangeArrowheads="1"/>
          </p:cNvSpPr>
          <p:nvPr/>
        </p:nvSpPr>
        <p:spPr bwMode="auto">
          <a:xfrm>
            <a:off x="1301750" y="1333500"/>
            <a:ext cx="6470650" cy="1022350"/>
          </a:xfrm>
          <a:prstGeom prst="rect">
            <a:avLst/>
          </a:prstGeom>
          <a:solidFill>
            <a:srgbClr val="009900"/>
          </a:solidFill>
          <a:ln w="19050">
            <a:solidFill>
              <a:schemeClr val="tx1"/>
            </a:solidFill>
            <a:miter lim="800000"/>
            <a:headEnd/>
            <a:tailEnd/>
          </a:ln>
        </p:spPr>
        <p:txBody>
          <a:bodyPr lIns="90487" tIns="44450" rIns="90487" bIns="44450">
            <a:prstTxWarp prst="textNoShape">
              <a:avLst/>
            </a:prstTxWarp>
            <a:spAutoFit/>
          </a:bodyPr>
          <a:lstStyle/>
          <a:p>
            <a:pPr algn="ctr" eaLnBrk="0" hangingPunct="0"/>
            <a:r>
              <a:rPr lang="en-US" sz="2400" b="1">
                <a:latin typeface="Century Gothic" pitchFamily="-123" charset="0"/>
                <a:cs typeface="MS PGothic" charset="0"/>
              </a:rPr>
              <a:t>Tier 1/Universal</a:t>
            </a:r>
            <a:r>
              <a:rPr lang="en-US" sz="2800">
                <a:solidFill>
                  <a:srgbClr val="010464"/>
                </a:solidFill>
                <a:latin typeface="Century Gothic" pitchFamily="-123" charset="0"/>
                <a:cs typeface="MS PGothic" charset="0"/>
              </a:rPr>
              <a:t> </a:t>
            </a:r>
          </a:p>
          <a:p>
            <a:pPr algn="ctr" eaLnBrk="0" hangingPunct="0"/>
            <a:endParaRPr lang="en-US" sz="400">
              <a:solidFill>
                <a:srgbClr val="010464"/>
              </a:solidFill>
              <a:latin typeface="Century Gothic" pitchFamily="-123" charset="0"/>
              <a:cs typeface="MS PGothic" charset="0"/>
            </a:endParaRPr>
          </a:p>
          <a:p>
            <a:pPr algn="ctr" eaLnBrk="0" hangingPunct="0"/>
            <a:r>
              <a:rPr lang="en-US" sz="1600" i="1">
                <a:solidFill>
                  <a:schemeClr val="bg1"/>
                </a:solidFill>
                <a:latin typeface="Century Gothic" pitchFamily="-123" charset="0"/>
                <a:cs typeface="MS PGothic" charset="0"/>
              </a:rPr>
              <a:t>School-Wide Assessment</a:t>
            </a:r>
          </a:p>
          <a:p>
            <a:pPr algn="ctr" eaLnBrk="0" hangingPunct="0"/>
            <a:r>
              <a:rPr lang="en-US" sz="1600" i="1">
                <a:solidFill>
                  <a:schemeClr val="bg1"/>
                </a:solidFill>
                <a:latin typeface="Century Gothic" pitchFamily="-123" charset="0"/>
                <a:cs typeface="MS PGothic" charset="0"/>
              </a:rPr>
              <a:t>School-Wide Prevention Systems</a:t>
            </a:r>
            <a:endParaRPr lang="en-US" sz="1600">
              <a:solidFill>
                <a:schemeClr val="bg1"/>
              </a:solidFill>
              <a:latin typeface="Century Gothic" pitchFamily="-123" charset="0"/>
              <a:cs typeface="MS PGothic" charset="0"/>
            </a:endParaRPr>
          </a:p>
        </p:txBody>
      </p:sp>
      <p:sp>
        <p:nvSpPr>
          <p:cNvPr id="34819" name="Text Box 7"/>
          <p:cNvSpPr txBox="1">
            <a:spLocks noChangeArrowheads="1"/>
          </p:cNvSpPr>
          <p:nvPr/>
        </p:nvSpPr>
        <p:spPr bwMode="auto">
          <a:xfrm>
            <a:off x="2743200" y="6134100"/>
            <a:ext cx="1676400" cy="487363"/>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400" i="1">
                <a:solidFill>
                  <a:srgbClr val="800000"/>
                </a:solidFill>
                <a:cs typeface="MS PGothic" charset="0"/>
              </a:rPr>
              <a:t>SIMEO Tools:    </a:t>
            </a:r>
            <a:br>
              <a:rPr lang="en-US" sz="1400" i="1">
                <a:solidFill>
                  <a:srgbClr val="800000"/>
                </a:solidFill>
                <a:cs typeface="MS PGothic" charset="0"/>
              </a:rPr>
            </a:br>
            <a:r>
              <a:rPr lang="en-US" sz="1200" i="1">
                <a:solidFill>
                  <a:srgbClr val="800000"/>
                </a:solidFill>
                <a:cs typeface="MS PGothic" charset="0"/>
              </a:rPr>
              <a:t>HSC-T, RD-T, EI-T</a:t>
            </a:r>
            <a:endParaRPr lang="en-US" sz="1200">
              <a:solidFill>
                <a:srgbClr val="800000"/>
              </a:solidFill>
              <a:cs typeface="MS PGothic" charset="0"/>
            </a:endParaRPr>
          </a:p>
        </p:txBody>
      </p:sp>
      <p:sp>
        <p:nvSpPr>
          <p:cNvPr id="34820" name="Text Box 8"/>
          <p:cNvSpPr txBox="1">
            <a:spLocks noChangeArrowheads="1"/>
          </p:cNvSpPr>
          <p:nvPr/>
        </p:nvSpPr>
        <p:spPr bwMode="auto">
          <a:xfrm>
            <a:off x="7026275" y="2781300"/>
            <a:ext cx="1660525" cy="51752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400">
                <a:solidFill>
                  <a:srgbClr val="800000"/>
                </a:solidFill>
                <a:cs typeface="MS PGothic" charset="0"/>
              </a:rPr>
              <a:t>   Check-in/ Check-out (CICO)</a:t>
            </a:r>
            <a:endParaRPr lang="en-US" sz="1400">
              <a:solidFill>
                <a:srgbClr val="800000"/>
              </a:solidFill>
              <a:latin typeface="Times" pitchFamily="-123" charset="0"/>
              <a:cs typeface="MS PGothic" charset="0"/>
            </a:endParaRPr>
          </a:p>
        </p:txBody>
      </p:sp>
      <p:sp>
        <p:nvSpPr>
          <p:cNvPr id="34821" name="Text Box 9"/>
          <p:cNvSpPr txBox="1">
            <a:spLocks noChangeArrowheads="1"/>
          </p:cNvSpPr>
          <p:nvPr/>
        </p:nvSpPr>
        <p:spPr bwMode="auto">
          <a:xfrm>
            <a:off x="6172200" y="4114800"/>
            <a:ext cx="2667000" cy="942975"/>
          </a:xfrm>
          <a:prstGeom prst="rect">
            <a:avLst/>
          </a:prstGeom>
          <a:noFill/>
          <a:ln w="9525">
            <a:noFill/>
            <a:miter lim="800000"/>
            <a:headEnd/>
            <a:tailEnd/>
          </a:ln>
        </p:spPr>
        <p:txBody>
          <a:bodyPr>
            <a:prstTxWarp prst="textNoShape">
              <a:avLst/>
            </a:prstTxWarp>
            <a:spAutoFit/>
          </a:bodyPr>
          <a:lstStyle/>
          <a:p>
            <a:pPr eaLnBrk="0" hangingPunct="0"/>
            <a:r>
              <a:rPr lang="en-US" sz="1400">
                <a:solidFill>
                  <a:srgbClr val="800000"/>
                </a:solidFill>
              </a:rPr>
              <a:t>Group Intervention with Individualized Feature                 (e.g., Check and Connect -CnC and Mentoring)</a:t>
            </a:r>
            <a:endParaRPr lang="en-US">
              <a:solidFill>
                <a:srgbClr val="800000"/>
              </a:solidFill>
              <a:cs typeface="MS PGothic" charset="0"/>
            </a:endParaRPr>
          </a:p>
        </p:txBody>
      </p:sp>
      <p:sp>
        <p:nvSpPr>
          <p:cNvPr id="34822" name="Text Box 10"/>
          <p:cNvSpPr txBox="1">
            <a:spLocks noChangeArrowheads="1"/>
          </p:cNvSpPr>
          <p:nvPr/>
        </p:nvSpPr>
        <p:spPr bwMode="auto">
          <a:xfrm>
            <a:off x="5576888" y="5183188"/>
            <a:ext cx="3455987" cy="517525"/>
          </a:xfrm>
          <a:prstGeom prst="rect">
            <a:avLst/>
          </a:prstGeom>
          <a:noFill/>
          <a:ln w="9525">
            <a:noFill/>
            <a:miter lim="800000"/>
            <a:headEnd/>
            <a:tailEnd/>
          </a:ln>
        </p:spPr>
        <p:txBody>
          <a:bodyPr wrap="none">
            <a:prstTxWarp prst="textNoShape">
              <a:avLst/>
            </a:prstTxWarp>
            <a:spAutoFit/>
          </a:bodyPr>
          <a:lstStyle/>
          <a:p>
            <a:pPr eaLnBrk="0" hangingPunct="0"/>
            <a:r>
              <a:rPr lang="en-US" sz="1400">
                <a:solidFill>
                  <a:srgbClr val="800000"/>
                </a:solidFill>
                <a:cs typeface="MS PGothic" charset="0"/>
              </a:rPr>
              <a:t>Brief Functional Behavior Assessment/</a:t>
            </a:r>
          </a:p>
          <a:p>
            <a:pPr eaLnBrk="0" hangingPunct="0"/>
            <a:r>
              <a:rPr lang="en-US" sz="1400">
                <a:solidFill>
                  <a:srgbClr val="800000"/>
                </a:solidFill>
                <a:cs typeface="MS PGothic" charset="0"/>
              </a:rPr>
              <a:t>Behavior Intervention Planning (FBA/BIP)</a:t>
            </a:r>
          </a:p>
        </p:txBody>
      </p:sp>
      <p:sp>
        <p:nvSpPr>
          <p:cNvPr id="34823" name="Text Box 11"/>
          <p:cNvSpPr txBox="1">
            <a:spLocks noChangeArrowheads="1"/>
          </p:cNvSpPr>
          <p:nvPr/>
        </p:nvSpPr>
        <p:spPr bwMode="auto">
          <a:xfrm>
            <a:off x="5181600" y="5803900"/>
            <a:ext cx="3128963" cy="304800"/>
          </a:xfrm>
          <a:prstGeom prst="rect">
            <a:avLst/>
          </a:prstGeom>
          <a:noFill/>
          <a:ln w="9525">
            <a:noFill/>
            <a:miter lim="800000"/>
            <a:headEnd/>
            <a:tailEnd/>
          </a:ln>
        </p:spPr>
        <p:txBody>
          <a:bodyPr wrap="none">
            <a:prstTxWarp prst="textNoShape">
              <a:avLst/>
            </a:prstTxWarp>
            <a:spAutoFit/>
          </a:bodyPr>
          <a:lstStyle/>
          <a:p>
            <a:pPr eaLnBrk="0" hangingPunct="0"/>
            <a:r>
              <a:rPr lang="en-US" sz="1400">
                <a:solidFill>
                  <a:srgbClr val="800000"/>
                </a:solidFill>
                <a:cs typeface="MS PGothic" charset="0"/>
              </a:rPr>
              <a:t>Complex or Multiple-domain FBA/BIP</a:t>
            </a:r>
          </a:p>
        </p:txBody>
      </p:sp>
      <p:sp>
        <p:nvSpPr>
          <p:cNvPr id="34824" name="Text Box 12"/>
          <p:cNvSpPr txBox="1">
            <a:spLocks noChangeArrowheads="1"/>
          </p:cNvSpPr>
          <p:nvPr/>
        </p:nvSpPr>
        <p:spPr bwMode="auto">
          <a:xfrm>
            <a:off x="4876800" y="6281738"/>
            <a:ext cx="1162050" cy="304800"/>
          </a:xfrm>
          <a:prstGeom prst="rect">
            <a:avLst/>
          </a:prstGeom>
          <a:noFill/>
          <a:ln w="9525">
            <a:noFill/>
            <a:miter lim="800000"/>
            <a:headEnd/>
            <a:tailEnd/>
          </a:ln>
        </p:spPr>
        <p:txBody>
          <a:bodyPr wrap="none">
            <a:prstTxWarp prst="textNoShape">
              <a:avLst/>
            </a:prstTxWarp>
            <a:spAutoFit/>
          </a:bodyPr>
          <a:lstStyle/>
          <a:p>
            <a:pPr eaLnBrk="0" hangingPunct="0"/>
            <a:r>
              <a:rPr lang="en-US" sz="1400">
                <a:solidFill>
                  <a:srgbClr val="800000"/>
                </a:solidFill>
                <a:cs typeface="MS PGothic" charset="0"/>
              </a:rPr>
              <a:t>Wraparound</a:t>
            </a:r>
          </a:p>
        </p:txBody>
      </p:sp>
      <p:sp>
        <p:nvSpPr>
          <p:cNvPr id="34825" name="Text Box 13"/>
          <p:cNvSpPr txBox="1">
            <a:spLocks noChangeArrowheads="1"/>
          </p:cNvSpPr>
          <p:nvPr/>
        </p:nvSpPr>
        <p:spPr bwMode="auto">
          <a:xfrm>
            <a:off x="762000" y="2705100"/>
            <a:ext cx="1752600" cy="9429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400">
                <a:solidFill>
                  <a:srgbClr val="800000"/>
                </a:solidFill>
                <a:cs typeface="MS PGothic" charset="0"/>
              </a:rPr>
              <a:t>       ODRs, </a:t>
            </a:r>
            <a:br>
              <a:rPr lang="en-US" sz="1400">
                <a:solidFill>
                  <a:srgbClr val="800000"/>
                </a:solidFill>
                <a:cs typeface="MS PGothic" charset="0"/>
              </a:rPr>
            </a:br>
            <a:r>
              <a:rPr lang="en-US" sz="1400">
                <a:solidFill>
                  <a:srgbClr val="800000"/>
                </a:solidFill>
                <a:cs typeface="MS PGothic" charset="0"/>
              </a:rPr>
              <a:t>   Attendance, </a:t>
            </a:r>
            <a:br>
              <a:rPr lang="en-US" sz="1400">
                <a:solidFill>
                  <a:srgbClr val="800000"/>
                </a:solidFill>
                <a:cs typeface="MS PGothic" charset="0"/>
              </a:rPr>
            </a:br>
            <a:r>
              <a:rPr lang="en-US" sz="1400">
                <a:solidFill>
                  <a:srgbClr val="800000"/>
                </a:solidFill>
                <a:cs typeface="MS PGothic" charset="0"/>
              </a:rPr>
              <a:t>Tardies, Grades, </a:t>
            </a:r>
            <a:br>
              <a:rPr lang="en-US" sz="1400">
                <a:solidFill>
                  <a:srgbClr val="800000"/>
                </a:solidFill>
                <a:cs typeface="MS PGothic" charset="0"/>
              </a:rPr>
            </a:br>
            <a:r>
              <a:rPr lang="en-US" sz="1400">
                <a:solidFill>
                  <a:srgbClr val="800000"/>
                </a:solidFill>
                <a:cs typeface="MS PGothic" charset="0"/>
              </a:rPr>
              <a:t>         DIBELS, etc.</a:t>
            </a:r>
            <a:endParaRPr lang="en-US" sz="1400" b="1">
              <a:solidFill>
                <a:srgbClr val="800000"/>
              </a:solidFill>
              <a:latin typeface="Times" pitchFamily="-123" charset="0"/>
              <a:cs typeface="MS PGothic" charset="0"/>
            </a:endParaRPr>
          </a:p>
        </p:txBody>
      </p:sp>
      <p:sp>
        <p:nvSpPr>
          <p:cNvPr id="34826" name="Text Box 14"/>
          <p:cNvSpPr txBox="1">
            <a:spLocks noChangeArrowheads="1"/>
          </p:cNvSpPr>
          <p:nvPr/>
        </p:nvSpPr>
        <p:spPr bwMode="auto">
          <a:xfrm>
            <a:off x="1295400" y="3848100"/>
            <a:ext cx="1905000" cy="91440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400">
                <a:solidFill>
                  <a:srgbClr val="800000"/>
                </a:solidFill>
                <a:cs typeface="MS PGothic" charset="0"/>
              </a:rPr>
              <a:t>Daily Progress </a:t>
            </a:r>
            <a:br>
              <a:rPr lang="en-US" sz="1400">
                <a:solidFill>
                  <a:srgbClr val="800000"/>
                </a:solidFill>
                <a:cs typeface="MS PGothic" charset="0"/>
              </a:rPr>
            </a:br>
            <a:r>
              <a:rPr lang="en-US" sz="1400">
                <a:solidFill>
                  <a:srgbClr val="800000"/>
                </a:solidFill>
                <a:cs typeface="MS PGothic" charset="0"/>
              </a:rPr>
              <a:t>    Report (DPR)</a:t>
            </a:r>
            <a:r>
              <a:rPr lang="en-US" sz="1600">
                <a:solidFill>
                  <a:srgbClr val="800000"/>
                </a:solidFill>
                <a:cs typeface="MS PGothic" charset="0"/>
              </a:rPr>
              <a:t> </a:t>
            </a:r>
            <a:br>
              <a:rPr lang="en-US" sz="1600">
                <a:solidFill>
                  <a:srgbClr val="800000"/>
                </a:solidFill>
                <a:cs typeface="MS PGothic" charset="0"/>
              </a:rPr>
            </a:br>
            <a:r>
              <a:rPr lang="en-US" sz="1600">
                <a:solidFill>
                  <a:srgbClr val="800000"/>
                </a:solidFill>
                <a:cs typeface="MS PGothic" charset="0"/>
              </a:rPr>
              <a:t>          </a:t>
            </a:r>
            <a:r>
              <a:rPr lang="en-US" sz="1000">
                <a:solidFill>
                  <a:srgbClr val="800000"/>
                </a:solidFill>
                <a:cs typeface="MS PGothic" charset="0"/>
              </a:rPr>
              <a:t>(Behavior and </a:t>
            </a:r>
            <a:br>
              <a:rPr lang="en-US" sz="1000">
                <a:solidFill>
                  <a:srgbClr val="800000"/>
                </a:solidFill>
                <a:cs typeface="MS PGothic" charset="0"/>
              </a:rPr>
            </a:br>
            <a:r>
              <a:rPr lang="en-US" sz="1000">
                <a:solidFill>
                  <a:srgbClr val="800000"/>
                </a:solidFill>
                <a:cs typeface="MS PGothic" charset="0"/>
              </a:rPr>
              <a:t>                   Academic Goals) </a:t>
            </a:r>
            <a:endParaRPr lang="en-US" sz="1000" b="1">
              <a:solidFill>
                <a:srgbClr val="800000"/>
              </a:solidFill>
              <a:cs typeface="MS PGothic" charset="0"/>
            </a:endParaRPr>
          </a:p>
        </p:txBody>
      </p:sp>
      <p:sp>
        <p:nvSpPr>
          <p:cNvPr id="34827" name="Text Box 15"/>
          <p:cNvSpPr txBox="1">
            <a:spLocks noChangeArrowheads="1"/>
          </p:cNvSpPr>
          <p:nvPr/>
        </p:nvSpPr>
        <p:spPr bwMode="auto">
          <a:xfrm>
            <a:off x="1524000" y="4991100"/>
            <a:ext cx="2390775" cy="942975"/>
          </a:xfrm>
          <a:prstGeom prst="rect">
            <a:avLst/>
          </a:prstGeom>
          <a:noFill/>
          <a:ln w="9525">
            <a:noFill/>
            <a:miter lim="800000"/>
            <a:headEnd/>
            <a:tailEnd/>
          </a:ln>
        </p:spPr>
        <p:txBody>
          <a:bodyPr>
            <a:prstTxWarp prst="textNoShape">
              <a:avLst/>
            </a:prstTxWarp>
            <a:spAutoFit/>
          </a:bodyPr>
          <a:lstStyle/>
          <a:p>
            <a:r>
              <a:rPr lang="en-US" sz="1400">
                <a:solidFill>
                  <a:srgbClr val="800000"/>
                </a:solidFill>
                <a:cs typeface="MS PGothic" charset="0"/>
              </a:rPr>
              <a:t>Competing Behavior        </a:t>
            </a:r>
            <a:br>
              <a:rPr lang="en-US" sz="1400">
                <a:solidFill>
                  <a:srgbClr val="800000"/>
                </a:solidFill>
                <a:cs typeface="MS PGothic" charset="0"/>
              </a:rPr>
            </a:br>
            <a:r>
              <a:rPr lang="en-US" sz="1400">
                <a:solidFill>
                  <a:srgbClr val="800000"/>
                </a:solidFill>
                <a:cs typeface="MS PGothic" charset="0"/>
              </a:rPr>
              <a:t>   Pathway, Functional </a:t>
            </a:r>
            <a:br>
              <a:rPr lang="en-US" sz="1400">
                <a:solidFill>
                  <a:srgbClr val="800000"/>
                </a:solidFill>
                <a:cs typeface="MS PGothic" charset="0"/>
              </a:rPr>
            </a:br>
            <a:r>
              <a:rPr lang="en-US" sz="1400">
                <a:solidFill>
                  <a:srgbClr val="800000"/>
                </a:solidFill>
                <a:cs typeface="MS PGothic" charset="0"/>
              </a:rPr>
              <a:t>    Assessment Interview, </a:t>
            </a:r>
            <a:br>
              <a:rPr lang="en-US" sz="1400">
                <a:solidFill>
                  <a:srgbClr val="800000"/>
                </a:solidFill>
                <a:cs typeface="MS PGothic" charset="0"/>
              </a:rPr>
            </a:br>
            <a:r>
              <a:rPr lang="en-US" sz="1400">
                <a:solidFill>
                  <a:srgbClr val="800000"/>
                </a:solidFill>
                <a:cs typeface="MS PGothic" charset="0"/>
              </a:rPr>
              <a:t>               Scatter Plots, etc.</a:t>
            </a:r>
          </a:p>
        </p:txBody>
      </p:sp>
      <p:sp>
        <p:nvSpPr>
          <p:cNvPr id="34828" name="Text Box 16"/>
          <p:cNvSpPr txBox="1">
            <a:spLocks noChangeArrowheads="1"/>
          </p:cNvSpPr>
          <p:nvPr/>
        </p:nvSpPr>
        <p:spPr bwMode="auto">
          <a:xfrm>
            <a:off x="6553200" y="3495675"/>
            <a:ext cx="2362200" cy="730250"/>
          </a:xfrm>
          <a:prstGeom prst="rect">
            <a:avLst/>
          </a:prstGeom>
          <a:noFill/>
          <a:ln w="9525">
            <a:noFill/>
            <a:miter lim="800000"/>
            <a:headEnd/>
            <a:tailEnd/>
          </a:ln>
        </p:spPr>
        <p:txBody>
          <a:bodyPr>
            <a:prstTxWarp prst="textNoShape">
              <a:avLst/>
            </a:prstTxWarp>
            <a:spAutoFit/>
          </a:bodyPr>
          <a:lstStyle/>
          <a:p>
            <a:pPr eaLnBrk="0" hangingPunct="0"/>
            <a:r>
              <a:rPr lang="en-US" sz="1400">
                <a:solidFill>
                  <a:srgbClr val="800000"/>
                </a:solidFill>
                <a:cs typeface="MS PGothic" charset="0"/>
              </a:rPr>
              <a:t>  Social/Academic Instructional Groups (SAIG)</a:t>
            </a:r>
          </a:p>
        </p:txBody>
      </p:sp>
      <p:sp>
        <p:nvSpPr>
          <p:cNvPr id="34829" name="Rectangle 24"/>
          <p:cNvSpPr>
            <a:spLocks noChangeArrowheads="1"/>
          </p:cNvSpPr>
          <p:nvPr/>
        </p:nvSpPr>
        <p:spPr bwMode="auto">
          <a:xfrm>
            <a:off x="0" y="228600"/>
            <a:ext cx="9144000" cy="914400"/>
          </a:xfrm>
          <a:prstGeom prst="rect">
            <a:avLst/>
          </a:prstGeom>
          <a:noFill/>
          <a:ln w="9525">
            <a:noFill/>
            <a:miter lim="800000"/>
            <a:headEnd/>
            <a:tailEnd/>
          </a:ln>
        </p:spPr>
        <p:txBody>
          <a:bodyPr anchor="ctr">
            <a:prstTxWarp prst="textNoShape">
              <a:avLst/>
            </a:prstTxWarp>
          </a:bodyPr>
          <a:lstStyle/>
          <a:p>
            <a:pPr algn="ctr"/>
            <a:r>
              <a:rPr lang="en-US" sz="2600" b="1" u="sng">
                <a:solidFill>
                  <a:srgbClr val="3333CC"/>
                </a:solidFill>
                <a:latin typeface="Calibri" pitchFamily="-123" charset="0"/>
              </a:rPr>
              <a:t>Positive Behavior Interventions &amp; Supports:</a:t>
            </a:r>
            <a:br>
              <a:rPr lang="en-US" sz="2600" b="1" u="sng">
                <a:solidFill>
                  <a:srgbClr val="3333CC"/>
                </a:solidFill>
                <a:latin typeface="Calibri" pitchFamily="-123" charset="0"/>
              </a:rPr>
            </a:br>
            <a:r>
              <a:rPr lang="en-US" sz="2600" b="1" u="sng">
                <a:solidFill>
                  <a:srgbClr val="3333CC"/>
                </a:solidFill>
                <a:latin typeface="Calibri" pitchFamily="-123" charset="0"/>
              </a:rPr>
              <a:t>A Response to Intervention (RtI) Model</a:t>
            </a:r>
          </a:p>
        </p:txBody>
      </p:sp>
      <p:sp>
        <p:nvSpPr>
          <p:cNvPr id="34830" name="Text Box 25"/>
          <p:cNvSpPr txBox="1">
            <a:spLocks noChangeArrowheads="1"/>
          </p:cNvSpPr>
          <p:nvPr/>
        </p:nvSpPr>
        <p:spPr bwMode="auto">
          <a:xfrm>
            <a:off x="304800" y="6324600"/>
            <a:ext cx="2279650" cy="336550"/>
          </a:xfrm>
          <a:prstGeom prst="rect">
            <a:avLst/>
          </a:prstGeom>
          <a:noFill/>
          <a:ln w="9525">
            <a:noFill/>
            <a:miter lim="800000"/>
            <a:headEnd/>
            <a:tailEnd/>
          </a:ln>
        </p:spPr>
        <p:txBody>
          <a:bodyPr wrap="none">
            <a:prstTxWarp prst="textNoShape">
              <a:avLst/>
            </a:prstTxWarp>
            <a:spAutoFit/>
          </a:bodyPr>
          <a:lstStyle/>
          <a:p>
            <a:r>
              <a:rPr lang="en-US" sz="800" i="1">
                <a:solidFill>
                  <a:schemeClr val="accent2"/>
                </a:solidFill>
                <a:latin typeface="Century Gothic" pitchFamily="-123" charset="0"/>
                <a:cs typeface="MS PGothic" charset="0"/>
              </a:rPr>
              <a:t>Illinois PBIS Network, Revised October  2009</a:t>
            </a:r>
          </a:p>
          <a:p>
            <a:r>
              <a:rPr lang="en-US" sz="800" i="1">
                <a:solidFill>
                  <a:schemeClr val="accent2"/>
                </a:solidFill>
                <a:latin typeface="Century Gothic" pitchFamily="-123" charset="0"/>
                <a:cs typeface="MS PGothic" charset="0"/>
              </a:rPr>
              <a:t>Adapted from T. Scott, 2004</a:t>
            </a:r>
          </a:p>
        </p:txBody>
      </p:sp>
      <p:sp>
        <p:nvSpPr>
          <p:cNvPr id="34831" name="Rectangle 26"/>
          <p:cNvSpPr>
            <a:spLocks noChangeArrowheads="1"/>
          </p:cNvSpPr>
          <p:nvPr/>
        </p:nvSpPr>
        <p:spPr bwMode="auto">
          <a:xfrm>
            <a:off x="3394075" y="2743200"/>
            <a:ext cx="2286000" cy="2362200"/>
          </a:xfrm>
          <a:prstGeom prst="rect">
            <a:avLst/>
          </a:prstGeom>
          <a:noFill/>
          <a:ln w="9525">
            <a:noFill/>
            <a:miter lim="800000"/>
            <a:headEnd/>
            <a:tailEnd/>
          </a:ln>
        </p:spPr>
        <p:txBody>
          <a:bodyPr>
            <a:prstTxWarp prst="textNoShape">
              <a:avLst/>
            </a:prstTxWarp>
          </a:bodyPr>
          <a:lstStyle/>
          <a:p>
            <a:pPr algn="ctr">
              <a:spcBef>
                <a:spcPct val="20000"/>
              </a:spcBef>
            </a:pPr>
            <a:r>
              <a:rPr lang="en-US" sz="2400" b="1">
                <a:latin typeface="Century Gothic" pitchFamily="-123" charset="0"/>
              </a:rPr>
              <a:t>Tier 2/</a:t>
            </a:r>
            <a:br>
              <a:rPr lang="en-US" sz="2400" b="1">
                <a:latin typeface="Century Gothic" pitchFamily="-123" charset="0"/>
              </a:rPr>
            </a:br>
            <a:r>
              <a:rPr lang="en-US" sz="2400" b="1">
                <a:latin typeface="Century Gothic" pitchFamily="-123" charset="0"/>
              </a:rPr>
              <a:t>Secondary  </a:t>
            </a:r>
          </a:p>
          <a:p>
            <a:pPr algn="ctr">
              <a:spcBef>
                <a:spcPct val="20000"/>
              </a:spcBef>
            </a:pPr>
            <a:endParaRPr lang="en-US" sz="2400" b="1">
              <a:latin typeface="Century Gothic" pitchFamily="-123" charset="0"/>
            </a:endParaRPr>
          </a:p>
          <a:p>
            <a:pPr algn="ctr">
              <a:spcBef>
                <a:spcPct val="20000"/>
              </a:spcBef>
            </a:pPr>
            <a:endParaRPr lang="en-US" sz="2400" b="1">
              <a:latin typeface="Century Gothic" pitchFamily="-123" charset="0"/>
            </a:endParaRPr>
          </a:p>
          <a:p>
            <a:pPr algn="ctr">
              <a:spcBef>
                <a:spcPct val="20000"/>
              </a:spcBef>
            </a:pPr>
            <a:r>
              <a:rPr lang="en-US" sz="2400" b="1">
                <a:latin typeface="Century Gothic" pitchFamily="-123" charset="0"/>
              </a:rPr>
              <a:t>Tier 3/</a:t>
            </a:r>
          </a:p>
          <a:p>
            <a:pPr algn="ctr">
              <a:spcBef>
                <a:spcPct val="20000"/>
              </a:spcBef>
            </a:pPr>
            <a:r>
              <a:rPr lang="en-US" sz="2400" b="1">
                <a:latin typeface="Century Gothic" pitchFamily="-123" charset="0"/>
              </a:rPr>
              <a:t>Tertiary</a:t>
            </a:r>
            <a:endParaRPr lang="en-US" sz="2400">
              <a:latin typeface="Century Gothic" pitchFamily="-123" charset="0"/>
            </a:endParaRPr>
          </a:p>
        </p:txBody>
      </p:sp>
      <p:sp>
        <p:nvSpPr>
          <p:cNvPr id="34832" name="Text Box 27"/>
          <p:cNvSpPr txBox="1">
            <a:spLocks noChangeArrowheads="1"/>
          </p:cNvSpPr>
          <p:nvPr/>
        </p:nvSpPr>
        <p:spPr bwMode="auto">
          <a:xfrm rot="-3363358">
            <a:off x="5029200" y="3443288"/>
            <a:ext cx="2133600" cy="45720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400" b="1">
                <a:solidFill>
                  <a:srgbClr val="990000"/>
                </a:solidFill>
                <a:latin typeface="Century Gothic" pitchFamily="-123" charset="0"/>
                <a:cs typeface="MS PGothic" charset="0"/>
              </a:rPr>
              <a:t>Intervention</a:t>
            </a:r>
          </a:p>
        </p:txBody>
      </p:sp>
      <p:sp>
        <p:nvSpPr>
          <p:cNvPr id="34833" name="Text Box 28"/>
          <p:cNvSpPr txBox="1">
            <a:spLocks noChangeArrowheads="1"/>
          </p:cNvSpPr>
          <p:nvPr/>
        </p:nvSpPr>
        <p:spPr bwMode="auto">
          <a:xfrm rot="3429989">
            <a:off x="1905000" y="3452813"/>
            <a:ext cx="2133600" cy="457200"/>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n-US" sz="2400" b="1">
                <a:solidFill>
                  <a:srgbClr val="990000"/>
                </a:solidFill>
                <a:latin typeface="Century Gothic" pitchFamily="-123" charset="0"/>
                <a:cs typeface="MS PGothic" charset="0"/>
              </a:rPr>
              <a:t>Assessment</a:t>
            </a:r>
            <a:endParaRPr lang="en-US" sz="2400">
              <a:solidFill>
                <a:srgbClr val="990000"/>
              </a:solidFill>
              <a:latin typeface="Century Gothic" pitchFamily="-123" charset="0"/>
              <a:cs typeface="MS PGothic"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59832" y="42284"/>
            <a:ext cx="3459601" cy="707886"/>
          </a:xfrm>
          <a:prstGeom prst="rect">
            <a:avLst/>
          </a:prstGeom>
          <a:noFill/>
        </p:spPr>
        <p:txBody>
          <a:bodyPr wrap="none" rtlCol="0">
            <a:spAutoFit/>
          </a:bodyPr>
          <a:lstStyle/>
          <a:p>
            <a:pPr algn="ctr"/>
            <a:r>
              <a:rPr lang="en-US" sz="4000" b="1" dirty="0" smtClean="0"/>
              <a:t>ON THE SIDE</a:t>
            </a:r>
            <a:endParaRPr lang="en-US" sz="4000" b="1" dirty="0"/>
          </a:p>
        </p:txBody>
      </p:sp>
      <p:pic>
        <p:nvPicPr>
          <p:cNvPr id="8194" name="Picture 2" descr="C:\Users\Ami\AppData\Local\Microsoft\Windows\Temporary Internet Files\Content.IE5\DNN2WEBW\MP9004441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980728"/>
            <a:ext cx="3487316" cy="41490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12160" y="2455103"/>
            <a:ext cx="2808312" cy="1569660"/>
          </a:xfrm>
          <a:prstGeom prst="rect">
            <a:avLst/>
          </a:prstGeom>
          <a:noFill/>
        </p:spPr>
        <p:txBody>
          <a:bodyPr wrap="square" rtlCol="0">
            <a:spAutoFit/>
          </a:bodyPr>
          <a:lstStyle/>
          <a:p>
            <a:pPr algn="ctr"/>
            <a:r>
              <a:rPr lang="en-US" sz="2400" b="1" dirty="0" smtClean="0"/>
              <a:t>How do you distinguish between</a:t>
            </a:r>
          </a:p>
          <a:p>
            <a:pPr algn="ctr"/>
            <a:r>
              <a:rPr lang="en-US" sz="2400" b="1" dirty="0" smtClean="0"/>
              <a:t> Tier 2 and Tier 3?</a:t>
            </a:r>
            <a:endParaRPr lang="en-US" sz="2400" b="1" dirty="0"/>
          </a:p>
        </p:txBody>
      </p:sp>
    </p:spTree>
    <p:extLst>
      <p:ext uri="{BB962C8B-B14F-4D97-AF65-F5344CB8AC3E}">
        <p14:creationId xmlns:p14="http://schemas.microsoft.com/office/powerpoint/2010/main" val="1044019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75656" y="274638"/>
            <a:ext cx="7668344" cy="3874442"/>
          </a:xfrm>
        </p:spPr>
        <p:txBody>
          <a:bodyPr/>
          <a:lstStyle/>
          <a:p>
            <a:r>
              <a:rPr lang="en-US" dirty="0" smtClean="0"/>
              <a:t>Activity</a:t>
            </a:r>
            <a:br>
              <a:rPr lang="en-US" dirty="0" smtClean="0"/>
            </a:br>
            <a:r>
              <a:rPr lang="en-US" dirty="0" smtClean="0"/>
              <a:t>Blank Triangle</a:t>
            </a:r>
            <a:br>
              <a:rPr lang="en-US" dirty="0" smtClean="0"/>
            </a:br>
            <a:r>
              <a:rPr lang="en-US" dirty="0" smtClean="0"/>
              <a:t/>
            </a:r>
            <a:br>
              <a:rPr lang="en-US" dirty="0" smtClean="0"/>
            </a:br>
            <a:r>
              <a:rPr lang="en-US" sz="3600" dirty="0" smtClean="0"/>
              <a:t>What do you already have in place?</a:t>
            </a:r>
            <a:br>
              <a:rPr lang="en-US" sz="3600" dirty="0" smtClean="0"/>
            </a:br>
            <a:endParaRPr lang="en-US" sz="3600" dirty="0"/>
          </a:p>
        </p:txBody>
      </p:sp>
    </p:spTree>
    <p:extLst>
      <p:ext uri="{BB962C8B-B14F-4D97-AF65-F5344CB8AC3E}">
        <p14:creationId xmlns:p14="http://schemas.microsoft.com/office/powerpoint/2010/main" val="372285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152400"/>
            <a:ext cx="8229600" cy="698500"/>
          </a:xfrm>
        </p:spPr>
        <p:txBody>
          <a:bodyPr rtlCol="0">
            <a:normAutofit fontScale="90000"/>
          </a:bodyPr>
          <a:lstStyle/>
          <a:p>
            <a:pPr algn="ctr" fontAlgn="auto">
              <a:spcAft>
                <a:spcPts val="0"/>
              </a:spcAft>
              <a:defRPr/>
            </a:pPr>
            <a:r>
              <a:rPr lang="en-US" dirty="0">
                <a:solidFill>
                  <a:schemeClr val="tx1"/>
                </a:solidFill>
                <a:ea typeface="+mj-ea"/>
                <a:cs typeface="+mj-cs"/>
              </a:rPr>
              <a:t>Training Behavioral Expectations</a:t>
            </a:r>
          </a:p>
        </p:txBody>
      </p:sp>
      <p:graphicFrame>
        <p:nvGraphicFramePr>
          <p:cNvPr id="5143" name="Group 23"/>
          <p:cNvGraphicFramePr>
            <a:graphicFrameLocks noGrp="1"/>
          </p:cNvGraphicFramePr>
          <p:nvPr>
            <p:ph type="tbl" idx="1"/>
            <p:extLst>
              <p:ext uri="{D42A27DB-BD31-4B8C-83A1-F6EECF244321}">
                <p14:modId xmlns:p14="http://schemas.microsoft.com/office/powerpoint/2010/main" val="2394411567"/>
              </p:ext>
            </p:extLst>
          </p:nvPr>
        </p:nvGraphicFramePr>
        <p:xfrm>
          <a:off x="304800" y="1268759"/>
          <a:ext cx="8458200" cy="5528628"/>
        </p:xfrm>
        <a:graphic>
          <a:graphicData uri="http://schemas.openxmlformats.org/drawingml/2006/table">
            <a:tbl>
              <a:tblPr/>
              <a:tblGrid>
                <a:gridCol w="2438400"/>
                <a:gridCol w="6019800"/>
              </a:tblGrid>
              <a:tr h="36160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solidFill>
                            <a:srgbClr val="000000"/>
                          </a:solidFill>
                          <a:effectLst/>
                          <a:latin typeface="+mj-lt"/>
                          <a:cs typeface="Times New Roman" pitchFamily="18" charset="0"/>
                        </a:rPr>
                        <a:t>EXPECTATION</a:t>
                      </a:r>
                      <a:endParaRPr kumimoji="0" lang="en-US" sz="20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sng" strike="noStrike" cap="none" normalizeH="0" baseline="0" dirty="0" smtClean="0">
                          <a:ln>
                            <a:noFill/>
                          </a:ln>
                          <a:solidFill>
                            <a:srgbClr val="000000"/>
                          </a:solidFill>
                          <a:effectLst/>
                          <a:latin typeface="+mj-lt"/>
                          <a:cs typeface="Times New Roman" pitchFamily="18" charset="0"/>
                        </a:rPr>
                        <a:t>TRAINING SITE</a:t>
                      </a:r>
                      <a:endParaRPr kumimoji="0" lang="en-US" sz="20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84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j-lt"/>
                          <a:cs typeface="Times New Roman" pitchFamily="18" charset="0"/>
                        </a:rPr>
                        <a:t>BE RESPONSIBLE</a:t>
                      </a:r>
                      <a:endParaRPr kumimoji="0" lang="en-US" sz="18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tab pos="457200" algn="l"/>
                        </a:tabLst>
                      </a:pPr>
                      <a:endParaRPr kumimoji="0" lang="en-US" sz="1800" b="0" i="0" u="none" strike="noStrike" cap="none" normalizeH="0" baseline="0" dirty="0" smtClean="0">
                        <a:ln>
                          <a:noFill/>
                        </a:ln>
                        <a:solidFill>
                          <a:schemeClr val="tx1"/>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r>
                        <a:rPr kumimoji="0" lang="en-US" sz="1800" b="0" i="0" u="none" strike="noStrike" cap="none" normalizeH="0" baseline="0" dirty="0" smtClean="0">
                          <a:ln>
                            <a:noFill/>
                          </a:ln>
                          <a:solidFill>
                            <a:srgbClr val="000000"/>
                          </a:solidFill>
                          <a:effectLst/>
                          <a:latin typeface="+mj-lt"/>
                          <a:cs typeface="Times New Roman" pitchFamily="18" charset="0"/>
                        </a:rPr>
                        <a:t>Make yourself </a:t>
                      </a:r>
                      <a:r>
                        <a:rPr kumimoji="0" lang="en-US" sz="1800" b="0" i="0" u="none" strike="noStrike" cap="none" normalizeH="0" baseline="0" dirty="0" smtClean="0">
                          <a:ln>
                            <a:noFill/>
                          </a:ln>
                          <a:solidFill>
                            <a:schemeClr val="accent6"/>
                          </a:solidFill>
                          <a:effectLst/>
                          <a:latin typeface="+mj-lt"/>
                          <a:cs typeface="Times New Roman" pitchFamily="18" charset="0"/>
                        </a:rPr>
                        <a:t>comfortable</a:t>
                      </a:r>
                      <a:r>
                        <a:rPr kumimoji="0" lang="en-US" sz="1800" b="0" i="0" u="none" strike="noStrike" cap="none" normalizeH="0" baseline="0" dirty="0" smtClean="0">
                          <a:ln>
                            <a:noFill/>
                          </a:ln>
                          <a:solidFill>
                            <a:srgbClr val="FF0000"/>
                          </a:solidFill>
                          <a:effectLst/>
                          <a:latin typeface="+mj-lt"/>
                          <a:cs typeface="Times New Roman" pitchFamily="18" charset="0"/>
                        </a:rPr>
                        <a:t> </a:t>
                      </a:r>
                      <a:r>
                        <a:rPr kumimoji="0" lang="en-US" sz="1800" b="0" i="0" u="none" strike="noStrike" cap="none" normalizeH="0" baseline="0" dirty="0" smtClean="0">
                          <a:ln>
                            <a:noFill/>
                          </a:ln>
                          <a:solidFill>
                            <a:srgbClr val="000000"/>
                          </a:solidFill>
                          <a:effectLst/>
                          <a:latin typeface="+mj-lt"/>
                          <a:cs typeface="Times New Roman" pitchFamily="18" charset="0"/>
                        </a:rPr>
                        <a:t>&amp; take care of your needs</a:t>
                      </a: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tab pos="457200" algn="l"/>
                        </a:tabLst>
                      </a:pPr>
                      <a:endParaRPr kumimoji="0" lang="en-US" sz="1800" b="0" i="0" u="none" strike="noStrike" cap="none" normalizeH="0" baseline="0" dirty="0" smtClean="0">
                        <a:ln>
                          <a:noFill/>
                        </a:ln>
                        <a:solidFill>
                          <a:srgbClr val="000000"/>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r>
                        <a:rPr kumimoji="0" lang="en-US" sz="1800" b="0" i="0" u="none" strike="noStrike" cap="none" normalizeH="0" baseline="0" dirty="0" smtClean="0">
                          <a:ln>
                            <a:noFill/>
                          </a:ln>
                          <a:solidFill>
                            <a:srgbClr val="000000"/>
                          </a:solidFill>
                          <a:effectLst/>
                          <a:latin typeface="+mj-lt"/>
                          <a:cs typeface="Times New Roman" pitchFamily="18" charset="0"/>
                        </a:rPr>
                        <a:t>Address question/activity in group time </a:t>
                      </a:r>
                      <a:r>
                        <a:rPr kumimoji="0" lang="en-US" sz="1800" b="0" i="0" u="none" strike="noStrike" cap="none" normalizeH="0" baseline="0" dirty="0" smtClean="0">
                          <a:ln>
                            <a:noFill/>
                          </a:ln>
                          <a:solidFill>
                            <a:schemeClr val="accent6"/>
                          </a:solidFill>
                          <a:effectLst/>
                          <a:latin typeface="+mj-lt"/>
                          <a:cs typeface="Times New Roman" pitchFamily="18" charset="0"/>
                        </a:rPr>
                        <a:t>before</a:t>
                      </a:r>
                      <a:r>
                        <a:rPr kumimoji="0" lang="en-US" sz="1800" b="0" i="0" u="none" strike="noStrike" cap="none" normalizeH="0" baseline="0" dirty="0" smtClean="0">
                          <a:ln>
                            <a:noFill/>
                          </a:ln>
                          <a:solidFill>
                            <a:srgbClr val="000000"/>
                          </a:solidFill>
                          <a:effectLst/>
                          <a:latin typeface="+mj-lt"/>
                          <a:cs typeface="Times New Roman" pitchFamily="18" charset="0"/>
                        </a:rPr>
                        <a:t> discussing “other” topics</a:t>
                      </a: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endParaRPr kumimoji="0" lang="en-US" sz="1800" b="0" i="0" u="none" strike="noStrike" cap="none" normalizeH="0" baseline="0" dirty="0" smtClean="0">
                        <a:ln>
                          <a:noFill/>
                        </a:ln>
                        <a:solidFill>
                          <a:srgbClr val="000000"/>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r>
                        <a:rPr kumimoji="0" lang="en-US" sz="1800" b="0" i="0" u="none" strike="noStrike" cap="none" normalizeH="0" baseline="0" dirty="0" smtClean="0">
                          <a:ln>
                            <a:noFill/>
                          </a:ln>
                          <a:solidFill>
                            <a:schemeClr val="accent6"/>
                          </a:solidFill>
                          <a:effectLst/>
                          <a:latin typeface="+mj-lt"/>
                          <a:cs typeface="Times New Roman" pitchFamily="18" charset="0"/>
                        </a:rPr>
                        <a:t>Ask questions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3736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j-lt"/>
                          <a:cs typeface="Times New Roman" pitchFamily="18" charset="0"/>
                        </a:rPr>
                        <a:t>BE RESPECTFUL</a:t>
                      </a:r>
                      <a:endParaRPr kumimoji="0" lang="en-US" sz="18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1"/>
                        </a:buClr>
                        <a:buSzTx/>
                        <a:buFont typeface="Symbol" pitchFamily="18" charset="2"/>
                        <a:buChar char=""/>
                        <a:tabLst>
                          <a:tab pos="457200" algn="l"/>
                        </a:tabLst>
                      </a:pPr>
                      <a:r>
                        <a:rPr kumimoji="0" lang="en-US" sz="1800" b="0" i="0" u="none" strike="noStrike" cap="none" normalizeH="0" baseline="0" dirty="0" smtClean="0">
                          <a:ln>
                            <a:noFill/>
                          </a:ln>
                          <a:solidFill>
                            <a:srgbClr val="000000"/>
                          </a:solidFill>
                          <a:effectLst/>
                          <a:latin typeface="+mj-lt"/>
                          <a:cs typeface="Times New Roman" pitchFamily="18" charset="0"/>
                        </a:rPr>
                        <a:t>Turn </a:t>
                      </a:r>
                      <a:r>
                        <a:rPr kumimoji="0" lang="en-US" sz="1800" b="0" i="0" u="none" strike="noStrike" cap="none" normalizeH="0" baseline="0" dirty="0" smtClean="0">
                          <a:ln>
                            <a:noFill/>
                          </a:ln>
                          <a:solidFill>
                            <a:schemeClr val="accent6"/>
                          </a:solidFill>
                          <a:effectLst/>
                          <a:latin typeface="+mj-lt"/>
                          <a:cs typeface="Times New Roman" pitchFamily="18" charset="0"/>
                        </a:rPr>
                        <a:t>cell phones</a:t>
                      </a:r>
                      <a:r>
                        <a:rPr kumimoji="0" lang="en-US" sz="1800" b="0" i="0" u="none" strike="noStrike" cap="none" normalizeH="0" baseline="0" dirty="0" smtClean="0">
                          <a:ln>
                            <a:noFill/>
                          </a:ln>
                          <a:solidFill>
                            <a:srgbClr val="000000"/>
                          </a:solidFill>
                          <a:effectLst/>
                          <a:latin typeface="+mj-lt"/>
                          <a:cs typeface="Times New Roman" pitchFamily="18" charset="0"/>
                        </a:rPr>
                        <a:t>, beepers, and pagers “off” or to “vibrate”</a:t>
                      </a:r>
                      <a:endParaRPr kumimoji="0" lang="en-US" sz="1800" b="0" i="0" u="none" strike="noStrike" cap="none" normalizeH="0" baseline="0" dirty="0" smtClean="0">
                        <a:ln>
                          <a:noFill/>
                        </a:ln>
                        <a:solidFill>
                          <a:srgbClr val="FF0000"/>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endParaRPr kumimoji="0" lang="en-US" sz="1800" b="0" i="0" u="none" strike="noStrike" cap="none" normalizeH="0" baseline="0" dirty="0" smtClean="0">
                        <a:ln>
                          <a:noFill/>
                        </a:ln>
                        <a:solidFill>
                          <a:srgbClr val="FF0000"/>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r>
                        <a:rPr kumimoji="0" lang="en-US" sz="1800" b="0" i="0" u="none" strike="noStrike" cap="none" normalizeH="0" baseline="0" dirty="0" smtClean="0">
                          <a:ln>
                            <a:noFill/>
                          </a:ln>
                          <a:solidFill>
                            <a:schemeClr val="accent6"/>
                          </a:solidFill>
                          <a:effectLst/>
                          <a:latin typeface="+mj-lt"/>
                          <a:cs typeface="Times New Roman" pitchFamily="18" charset="0"/>
                        </a:rPr>
                        <a:t>Contribute</a:t>
                      </a:r>
                      <a:r>
                        <a:rPr kumimoji="0" lang="en-US" sz="1800" b="0" i="0" u="none" strike="noStrike" cap="none" normalizeH="0" baseline="0" dirty="0" smtClean="0">
                          <a:ln>
                            <a:noFill/>
                          </a:ln>
                          <a:solidFill>
                            <a:srgbClr val="FF0000"/>
                          </a:solidFill>
                          <a:effectLst/>
                          <a:latin typeface="+mj-lt"/>
                          <a:cs typeface="Times New Roman" pitchFamily="18" charset="0"/>
                        </a:rPr>
                        <a:t> </a:t>
                      </a:r>
                      <a:r>
                        <a:rPr kumimoji="0" lang="en-US" sz="1800" b="0" i="0" u="none" strike="noStrike" cap="none" normalizeH="0" baseline="0" dirty="0" smtClean="0">
                          <a:ln>
                            <a:noFill/>
                          </a:ln>
                          <a:solidFill>
                            <a:schemeClr val="tx1"/>
                          </a:solidFill>
                          <a:effectLst/>
                          <a:latin typeface="+mj-lt"/>
                          <a:cs typeface="Times New Roman" pitchFamily="18" charset="0"/>
                        </a:rPr>
                        <a:t>where possible</a:t>
                      </a: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endParaRPr kumimoji="0" lang="en-US" sz="1800" b="0" i="0" u="none" strike="noStrike" cap="none" normalizeH="0" baseline="0" dirty="0" smtClean="0">
                        <a:ln>
                          <a:noFill/>
                        </a:ln>
                        <a:solidFill>
                          <a:schemeClr val="tx1"/>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r>
                        <a:rPr kumimoji="0" lang="en-US" sz="1800" b="0" i="0" u="none" strike="noStrike" cap="none" normalizeH="0" baseline="0" dirty="0" smtClean="0">
                          <a:ln>
                            <a:noFill/>
                          </a:ln>
                          <a:solidFill>
                            <a:schemeClr val="tx1"/>
                          </a:solidFill>
                          <a:effectLst/>
                          <a:latin typeface="+mj-lt"/>
                          <a:cs typeface="Times New Roman" pitchFamily="18" charset="0"/>
                        </a:rPr>
                        <a:t>Save talking with your neighbor/s until </a:t>
                      </a:r>
                      <a:r>
                        <a:rPr kumimoji="0" lang="en-US" sz="1800" b="0" i="0" u="none" strike="noStrike" cap="none" normalizeH="0" baseline="0" dirty="0" smtClean="0">
                          <a:ln>
                            <a:noFill/>
                          </a:ln>
                          <a:solidFill>
                            <a:schemeClr val="accent6"/>
                          </a:solidFill>
                          <a:effectLst/>
                          <a:latin typeface="+mj-lt"/>
                          <a:cs typeface="Times New Roman" pitchFamily="18" charset="0"/>
                        </a:rPr>
                        <a:t>team time</a:t>
                      </a:r>
                      <a:r>
                        <a:rPr kumimoji="0" lang="en-US" sz="1800" b="0" i="0" u="none" strike="noStrike" cap="none" normalizeH="0" baseline="0" dirty="0" smtClean="0">
                          <a:ln>
                            <a:noFill/>
                          </a:ln>
                          <a:solidFill>
                            <a:schemeClr val="accent6">
                              <a:lumMod val="75000"/>
                            </a:schemeClr>
                          </a:solidFill>
                          <a:effectLst/>
                          <a:latin typeface="+mj-lt"/>
                          <a:cs typeface="Times New Roman"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064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mj-lt"/>
                          <a:cs typeface="Times New Roman" pitchFamily="18" charset="0"/>
                        </a:rPr>
                        <a:t>BE PREPARED</a:t>
                      </a:r>
                      <a:endParaRPr kumimoji="0" lang="en-US" sz="1800" b="0" i="0" u="none" strike="noStrike" cap="none" normalizeH="0" baseline="0" dirty="0" smtClean="0">
                        <a:ln>
                          <a:noFill/>
                        </a:ln>
                        <a:solidFill>
                          <a:schemeClr val="tx1"/>
                        </a:solidFill>
                        <a:effectLst/>
                        <a:latin typeface="+mj-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None/>
                        <a:tabLst>
                          <a:tab pos="457200" algn="l"/>
                        </a:tabLst>
                      </a:pPr>
                      <a:endParaRPr kumimoji="0" lang="en-US" sz="800" b="0" i="0" u="none" strike="noStrike" cap="none" normalizeH="0" baseline="0" dirty="0" smtClean="0">
                        <a:ln>
                          <a:noFill/>
                        </a:ln>
                        <a:solidFill>
                          <a:srgbClr val="000000"/>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r>
                        <a:rPr kumimoji="0" lang="en-US" sz="1800" b="0" i="0" u="none" strike="noStrike" cap="none" normalizeH="0" baseline="0" dirty="0" smtClean="0">
                          <a:ln>
                            <a:noFill/>
                          </a:ln>
                          <a:solidFill>
                            <a:schemeClr val="accent6"/>
                          </a:solidFill>
                          <a:effectLst/>
                          <a:latin typeface="+mj-lt"/>
                          <a:cs typeface="Times New Roman" pitchFamily="18" charset="0"/>
                        </a:rPr>
                        <a:t>Follow up </a:t>
                      </a:r>
                      <a:r>
                        <a:rPr kumimoji="0" lang="en-US" sz="1800" b="0" i="0" u="none" strike="noStrike" cap="none" normalizeH="0" baseline="0" dirty="0" smtClean="0">
                          <a:ln>
                            <a:noFill/>
                          </a:ln>
                          <a:solidFill>
                            <a:srgbClr val="000000"/>
                          </a:solidFill>
                          <a:effectLst/>
                          <a:latin typeface="+mj-lt"/>
                          <a:cs typeface="Times New Roman" pitchFamily="18" charset="0"/>
                        </a:rPr>
                        <a:t>on tasks for next training day</a:t>
                      </a: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endParaRPr kumimoji="0" lang="en-US" sz="1800" b="0" i="0" u="none" strike="noStrike" cap="none" normalizeH="0" baseline="0" dirty="0" smtClean="0">
                        <a:ln>
                          <a:noFill/>
                        </a:ln>
                        <a:solidFill>
                          <a:srgbClr val="000000"/>
                        </a:solidFill>
                        <a:effectLst/>
                        <a:latin typeface="+mj-lt"/>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1"/>
                        </a:buClr>
                        <a:buSzTx/>
                        <a:buFont typeface="Symbol" pitchFamily="18" charset="2"/>
                        <a:buChar char=""/>
                        <a:tabLst>
                          <a:tab pos="457200" algn="l"/>
                        </a:tabLst>
                      </a:pPr>
                      <a:r>
                        <a:rPr kumimoji="0" lang="en-US" sz="1800" b="0" i="0" u="none" strike="noStrike" cap="none" normalizeH="0" baseline="0" dirty="0" smtClean="0">
                          <a:ln>
                            <a:noFill/>
                          </a:ln>
                          <a:solidFill>
                            <a:schemeClr val="tx1"/>
                          </a:solidFill>
                          <a:effectLst/>
                          <a:latin typeface="+mj-lt"/>
                          <a:cs typeface="Times New Roman" pitchFamily="18" charset="0"/>
                        </a:rPr>
                        <a:t>Take (and Pass) notes</a:t>
                      </a:r>
                      <a:r>
                        <a:rPr kumimoji="0" lang="en-US" sz="1800" b="0" i="0" u="none" strike="noStrike" cap="none" normalizeH="0" baseline="0" dirty="0" smtClean="0">
                          <a:ln>
                            <a:noFill/>
                          </a:ln>
                          <a:solidFill>
                            <a:srgbClr val="FF0000"/>
                          </a:solidFill>
                          <a:effectLst/>
                          <a:latin typeface="+mj-lt"/>
                          <a:cs typeface="Times New Roman" pitchFamily="18" charset="0"/>
                        </a:rPr>
                        <a:t> </a:t>
                      </a:r>
                      <a:r>
                        <a:rPr kumimoji="0" lang="en-US" sz="1800" b="0" i="0" u="none" strike="noStrike" cap="none" normalizeH="0" baseline="0" dirty="0" smtClean="0">
                          <a:ln>
                            <a:noFill/>
                          </a:ln>
                          <a:solidFill>
                            <a:schemeClr val="accent6"/>
                          </a:solidFill>
                          <a:effectLst/>
                          <a:latin typeface="+mj-lt"/>
                          <a:cs typeface="Times New Roman" pitchFamily="18" charset="0"/>
                        </a:rPr>
                        <a:t>(use Action Plan throughout day)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2"/>
          <p:cNvSpPr txBox="1">
            <a:spLocks noChangeArrowheads="1"/>
          </p:cNvSpPr>
          <p:nvPr/>
        </p:nvSpPr>
        <p:spPr bwMode="auto">
          <a:xfrm>
            <a:off x="352425" y="1920875"/>
            <a:ext cx="4343400" cy="974725"/>
          </a:xfrm>
          <a:prstGeom prst="rect">
            <a:avLst/>
          </a:prstGeom>
          <a:noFill/>
          <a:ln w="9525">
            <a:noFill/>
            <a:miter lim="800000"/>
            <a:headEnd/>
            <a:tailEnd/>
          </a:ln>
        </p:spPr>
        <p:txBody>
          <a:bodyPr>
            <a:prstTxWarp prst="textNoShape">
              <a:avLst/>
            </a:prstTxWarp>
            <a:spAutoFit/>
          </a:bodyPr>
          <a:lstStyle/>
          <a:p>
            <a:pPr eaLnBrk="0" hangingPunct="0"/>
            <a:r>
              <a:rPr lang="en-US" sz="1600" b="1" u="sng">
                <a:latin typeface="Arial Narrow" pitchFamily="-123" charset="0"/>
              </a:rPr>
              <a:t>Tier 3/Tertiary Interventions	</a:t>
            </a:r>
            <a:r>
              <a:rPr lang="en-US" sz="1600" b="1">
                <a:latin typeface="Arial Narrow" pitchFamily="-123" charset="0"/>
              </a:rPr>
              <a:t>               </a:t>
            </a:r>
            <a:r>
              <a:rPr lang="en-US" sz="1600" b="1" u="sng">
                <a:latin typeface="Arial Narrow" pitchFamily="-123" charset="0"/>
              </a:rPr>
              <a:t>1-5%</a:t>
            </a:r>
            <a:endParaRPr lang="en-US" sz="1600" b="1">
              <a:latin typeface="Arial Narrow" pitchFamily="-123" charset="0"/>
            </a:endParaRPr>
          </a:p>
          <a:p>
            <a:pPr eaLnBrk="0" hangingPunct="0">
              <a:buFontTx/>
              <a:buChar char="•"/>
            </a:pPr>
            <a:r>
              <a:rPr lang="en-US" sz="1400">
                <a:latin typeface="Arial Narrow" pitchFamily="-123" charset="0"/>
              </a:rPr>
              <a:t>_____________________</a:t>
            </a:r>
          </a:p>
          <a:p>
            <a:pPr eaLnBrk="0" hangingPunct="0">
              <a:buFontTx/>
              <a:buChar char="•"/>
            </a:pPr>
            <a:r>
              <a:rPr lang="en-US" sz="1400">
                <a:latin typeface="Arial Narrow" pitchFamily="-123" charset="0"/>
              </a:rPr>
              <a:t>_____________________</a:t>
            </a:r>
          </a:p>
          <a:p>
            <a:pPr eaLnBrk="0" hangingPunct="0">
              <a:buFontTx/>
              <a:buChar char="•"/>
            </a:pPr>
            <a:r>
              <a:rPr lang="en-US" sz="1400">
                <a:latin typeface="Arial Narrow" pitchFamily="-123" charset="0"/>
              </a:rPr>
              <a:t>_____________________</a:t>
            </a:r>
          </a:p>
        </p:txBody>
      </p:sp>
      <p:sp>
        <p:nvSpPr>
          <p:cNvPr id="45058" name="Text Box 3"/>
          <p:cNvSpPr txBox="1">
            <a:spLocks noChangeArrowheads="1"/>
          </p:cNvSpPr>
          <p:nvPr/>
        </p:nvSpPr>
        <p:spPr bwMode="auto">
          <a:xfrm>
            <a:off x="4529138" y="1920875"/>
            <a:ext cx="4354512" cy="974725"/>
          </a:xfrm>
          <a:prstGeom prst="rect">
            <a:avLst/>
          </a:prstGeom>
          <a:noFill/>
          <a:ln w="9525">
            <a:noFill/>
            <a:miter lim="800000"/>
            <a:headEnd/>
            <a:tailEnd/>
          </a:ln>
        </p:spPr>
        <p:txBody>
          <a:bodyPr>
            <a:prstTxWarp prst="textNoShape">
              <a:avLst/>
            </a:prstTxWarp>
            <a:spAutoFit/>
          </a:bodyPr>
          <a:lstStyle/>
          <a:p>
            <a:pPr eaLnBrk="0" hangingPunct="0"/>
            <a:r>
              <a:rPr lang="en-US" sz="1600" b="1">
                <a:latin typeface="Arial Narrow" pitchFamily="-123" charset="0"/>
              </a:rPr>
              <a:t>  </a:t>
            </a:r>
            <a:r>
              <a:rPr lang="en-US" sz="1600" b="1" u="sng">
                <a:latin typeface="Arial Narrow" pitchFamily="-123" charset="0"/>
              </a:rPr>
              <a:t>1-5%		Tier 3/Tertiary Interventions</a:t>
            </a:r>
            <a:endParaRPr lang="en-US" sz="1600" b="1">
              <a:latin typeface="Arial Narrow" pitchFamily="-123" charset="0"/>
            </a:endParaRPr>
          </a:p>
          <a:p>
            <a:pPr lvl="4" eaLnBrk="0" hangingPunct="0">
              <a:buFontTx/>
              <a:buChar char="•"/>
            </a:pPr>
            <a:r>
              <a:rPr lang="en-US" sz="1400">
                <a:latin typeface="Arial Narrow" pitchFamily="-123" charset="0"/>
              </a:rPr>
              <a:t>___________________________</a:t>
            </a:r>
          </a:p>
          <a:p>
            <a:pPr lvl="4" eaLnBrk="0" hangingPunct="0">
              <a:buFontTx/>
              <a:buChar char="•"/>
            </a:pPr>
            <a:r>
              <a:rPr lang="en-US" sz="1400">
                <a:latin typeface="Arial Narrow" pitchFamily="-123" charset="0"/>
              </a:rPr>
              <a:t>___________________________</a:t>
            </a:r>
          </a:p>
          <a:p>
            <a:pPr lvl="4" eaLnBrk="0" hangingPunct="0">
              <a:buFontTx/>
              <a:buChar char="•"/>
            </a:pPr>
            <a:r>
              <a:rPr lang="en-US" sz="1400">
                <a:latin typeface="Arial Narrow" pitchFamily="-123" charset="0"/>
              </a:rPr>
              <a:t>___________________________</a:t>
            </a:r>
          </a:p>
        </p:txBody>
      </p:sp>
      <p:sp>
        <p:nvSpPr>
          <p:cNvPr id="45059" name="Text Box 4"/>
          <p:cNvSpPr txBox="1">
            <a:spLocks noChangeArrowheads="1"/>
          </p:cNvSpPr>
          <p:nvPr/>
        </p:nvSpPr>
        <p:spPr bwMode="auto">
          <a:xfrm>
            <a:off x="352425" y="2974975"/>
            <a:ext cx="3733800" cy="1612900"/>
          </a:xfrm>
          <a:prstGeom prst="rect">
            <a:avLst/>
          </a:prstGeom>
          <a:noFill/>
          <a:ln w="9525">
            <a:noFill/>
            <a:miter lim="800000"/>
            <a:headEnd/>
            <a:tailEnd/>
          </a:ln>
        </p:spPr>
        <p:txBody>
          <a:bodyPr>
            <a:prstTxWarp prst="textNoShape">
              <a:avLst/>
            </a:prstTxWarp>
            <a:spAutoFit/>
          </a:bodyPr>
          <a:lstStyle/>
          <a:p>
            <a:pPr eaLnBrk="0" hangingPunct="0"/>
            <a:r>
              <a:rPr lang="en-US" sz="1600" b="1" u="sng">
                <a:latin typeface="Arial Narrow" pitchFamily="-123" charset="0"/>
              </a:rPr>
              <a:t>Tier 2/Secondary Interventions	</a:t>
            </a:r>
            <a:r>
              <a:rPr lang="en-US" sz="1600" b="1">
                <a:latin typeface="Arial Narrow" pitchFamily="-123" charset="0"/>
              </a:rPr>
              <a:t>      </a:t>
            </a:r>
            <a:r>
              <a:rPr lang="en-US" sz="1600" b="1" u="sng">
                <a:latin typeface="Arial Narrow" pitchFamily="-123" charset="0"/>
              </a:rPr>
              <a:t>5-15%</a:t>
            </a:r>
            <a:endParaRPr lang="en-US" sz="1600" b="1">
              <a:latin typeface="Arial Narrow" pitchFamily="-123" charset="0"/>
            </a:endParaRPr>
          </a:p>
          <a:p>
            <a:pPr eaLnBrk="0" hangingPunct="0">
              <a:buFontTx/>
              <a:buChar char="•"/>
            </a:pPr>
            <a:r>
              <a:rPr lang="en-US" sz="1400">
                <a:latin typeface="Arial Narrow" pitchFamily="-123" charset="0"/>
              </a:rPr>
              <a:t>___________________________</a:t>
            </a:r>
          </a:p>
          <a:p>
            <a:pPr eaLnBrk="0" hangingPunct="0">
              <a:buFontTx/>
              <a:buChar char="•"/>
            </a:pPr>
            <a:r>
              <a:rPr lang="en-US" sz="1400">
                <a:latin typeface="Arial Narrow" pitchFamily="-123" charset="0"/>
              </a:rPr>
              <a:t>___________________________</a:t>
            </a:r>
          </a:p>
          <a:p>
            <a:pPr eaLnBrk="0" hangingPunct="0">
              <a:buFontTx/>
              <a:buChar char="•"/>
            </a:pPr>
            <a:r>
              <a:rPr lang="en-US" sz="1400">
                <a:latin typeface="Arial Narrow" pitchFamily="-123" charset="0"/>
              </a:rPr>
              <a:t>___________________________</a:t>
            </a:r>
          </a:p>
          <a:p>
            <a:pPr eaLnBrk="0" hangingPunct="0">
              <a:buFontTx/>
              <a:buChar char="•"/>
            </a:pPr>
            <a:r>
              <a:rPr lang="en-US" sz="1400">
                <a:latin typeface="Arial Narrow" pitchFamily="-123" charset="0"/>
              </a:rPr>
              <a:t>___________________________</a:t>
            </a:r>
          </a:p>
          <a:p>
            <a:pPr eaLnBrk="0" hangingPunct="0">
              <a:buFontTx/>
              <a:buChar char="•"/>
            </a:pPr>
            <a:r>
              <a:rPr lang="en-US" sz="1400">
                <a:latin typeface="Arial Narrow" pitchFamily="-123" charset="0"/>
              </a:rPr>
              <a:t>___________________________</a:t>
            </a:r>
          </a:p>
          <a:p>
            <a:pPr eaLnBrk="0" hangingPunct="0">
              <a:buFontTx/>
              <a:buChar char="•"/>
            </a:pPr>
            <a:r>
              <a:rPr lang="en-US" sz="1400">
                <a:latin typeface="Arial Narrow" pitchFamily="-123" charset="0"/>
              </a:rPr>
              <a:t>___________________________</a:t>
            </a:r>
          </a:p>
        </p:txBody>
      </p:sp>
      <p:sp>
        <p:nvSpPr>
          <p:cNvPr id="45060" name="Text Box 5"/>
          <p:cNvSpPr txBox="1">
            <a:spLocks noChangeArrowheads="1"/>
          </p:cNvSpPr>
          <p:nvPr/>
        </p:nvSpPr>
        <p:spPr bwMode="auto">
          <a:xfrm>
            <a:off x="4529138" y="2971800"/>
            <a:ext cx="4583112" cy="1825625"/>
          </a:xfrm>
          <a:prstGeom prst="rect">
            <a:avLst/>
          </a:prstGeom>
          <a:noFill/>
          <a:ln w="9525">
            <a:noFill/>
            <a:miter lim="800000"/>
            <a:headEnd/>
            <a:tailEnd/>
          </a:ln>
        </p:spPr>
        <p:txBody>
          <a:bodyPr>
            <a:prstTxWarp prst="textNoShape">
              <a:avLst/>
            </a:prstTxWarp>
            <a:spAutoFit/>
          </a:bodyPr>
          <a:lstStyle/>
          <a:p>
            <a:pPr eaLnBrk="0" hangingPunct="0"/>
            <a:r>
              <a:rPr lang="en-US" sz="1600" b="1">
                <a:latin typeface="Arial Narrow" pitchFamily="-123" charset="0"/>
              </a:rPr>
              <a:t>         </a:t>
            </a:r>
            <a:r>
              <a:rPr lang="en-US" sz="1600" b="1" u="sng">
                <a:latin typeface="Arial Narrow" pitchFamily="-123" charset="0"/>
              </a:rPr>
              <a:t>5-15%		Tier 2/Secondary Interventions</a:t>
            </a:r>
            <a:endParaRPr lang="en-US" sz="1600" b="1">
              <a:latin typeface="Arial Narrow" pitchFamily="-123" charset="0"/>
            </a:endParaRPr>
          </a:p>
          <a:p>
            <a:pPr lvl="4" eaLnBrk="0" hangingPunct="0">
              <a:buFontTx/>
              <a:buChar char="•"/>
            </a:pPr>
            <a:r>
              <a:rPr lang="en-US" sz="1400">
                <a:latin typeface="Arial Narrow" pitchFamily="-123" charset="0"/>
              </a:rPr>
              <a:t>____________________________</a:t>
            </a:r>
          </a:p>
          <a:p>
            <a:pPr lvl="4" eaLnBrk="0" hangingPunct="0">
              <a:buFontTx/>
              <a:buChar char="•"/>
            </a:pPr>
            <a:r>
              <a:rPr lang="en-US" sz="1400">
                <a:latin typeface="Arial Narrow" pitchFamily="-123" charset="0"/>
              </a:rPr>
              <a:t>____________________________</a:t>
            </a:r>
          </a:p>
          <a:p>
            <a:pPr lvl="4" eaLnBrk="0" hangingPunct="0">
              <a:buFontTx/>
              <a:buChar char="•"/>
            </a:pPr>
            <a:r>
              <a:rPr lang="en-US" sz="1400">
                <a:latin typeface="Arial Narrow" pitchFamily="-123" charset="0"/>
              </a:rPr>
              <a:t>____________________________</a:t>
            </a:r>
          </a:p>
          <a:p>
            <a:pPr lvl="4" eaLnBrk="0" hangingPunct="0">
              <a:buFontTx/>
              <a:buChar char="•"/>
            </a:pPr>
            <a:r>
              <a:rPr lang="en-US" sz="1400">
                <a:latin typeface="Arial Narrow" pitchFamily="-123" charset="0"/>
              </a:rPr>
              <a:t>____________________________</a:t>
            </a:r>
          </a:p>
          <a:p>
            <a:pPr lvl="4" eaLnBrk="0" hangingPunct="0">
              <a:buFontTx/>
              <a:buChar char="•"/>
            </a:pPr>
            <a:r>
              <a:rPr lang="en-US" sz="1400">
                <a:latin typeface="Arial Narrow" pitchFamily="-123" charset="0"/>
              </a:rPr>
              <a:t>____________________________</a:t>
            </a:r>
          </a:p>
          <a:p>
            <a:pPr lvl="4" eaLnBrk="0" hangingPunct="0">
              <a:buFontTx/>
              <a:buChar char="•"/>
            </a:pPr>
            <a:r>
              <a:rPr lang="en-US" sz="1400">
                <a:latin typeface="Arial Narrow" pitchFamily="-123" charset="0"/>
              </a:rPr>
              <a:t>____________________________</a:t>
            </a:r>
          </a:p>
          <a:p>
            <a:pPr eaLnBrk="0" hangingPunct="0"/>
            <a:endParaRPr lang="en-US" sz="1400">
              <a:latin typeface="Arial Narrow" pitchFamily="-123" charset="0"/>
            </a:endParaRPr>
          </a:p>
        </p:txBody>
      </p:sp>
      <p:sp>
        <p:nvSpPr>
          <p:cNvPr id="45061" name="Text Box 6"/>
          <p:cNvSpPr txBox="1">
            <a:spLocks noChangeArrowheads="1"/>
          </p:cNvSpPr>
          <p:nvPr/>
        </p:nvSpPr>
        <p:spPr bwMode="auto">
          <a:xfrm>
            <a:off x="349250" y="4619625"/>
            <a:ext cx="3536950" cy="1803400"/>
          </a:xfrm>
          <a:prstGeom prst="rect">
            <a:avLst/>
          </a:prstGeom>
          <a:noFill/>
          <a:ln w="9525">
            <a:noFill/>
            <a:miter lim="800000"/>
            <a:headEnd/>
            <a:tailEnd/>
          </a:ln>
        </p:spPr>
        <p:txBody>
          <a:bodyPr>
            <a:prstTxWarp prst="textNoShape">
              <a:avLst/>
            </a:prstTxWarp>
            <a:spAutoFit/>
          </a:bodyPr>
          <a:lstStyle/>
          <a:p>
            <a:pPr eaLnBrk="0" hangingPunct="0"/>
            <a:r>
              <a:rPr lang="en-US" sz="1600" b="1" u="sng">
                <a:latin typeface="Arial Narrow" pitchFamily="-123" charset="0"/>
              </a:rPr>
              <a:t>Tier 1/Universal Interventions</a:t>
            </a:r>
            <a:r>
              <a:rPr lang="en-US" sz="1600" b="1">
                <a:latin typeface="Arial Narrow" pitchFamily="-123" charset="0"/>
              </a:rPr>
              <a:t>   </a:t>
            </a:r>
            <a:r>
              <a:rPr lang="en-US" sz="1600" b="1" u="sng">
                <a:latin typeface="Arial Narrow" pitchFamily="-123" charset="0"/>
              </a:rPr>
              <a:t>80-90%</a:t>
            </a:r>
          </a:p>
          <a:p>
            <a:pPr eaLnBrk="0" hangingPunct="0">
              <a:buFontTx/>
              <a:buChar char="•"/>
            </a:pPr>
            <a:r>
              <a:rPr lang="en-US" sz="1600" b="1">
                <a:latin typeface="Arial Narrow" pitchFamily="-123" charset="0"/>
              </a:rPr>
              <a:t>________________________</a:t>
            </a:r>
          </a:p>
          <a:p>
            <a:pPr eaLnBrk="0" hangingPunct="0">
              <a:buFontTx/>
              <a:buChar char="•"/>
            </a:pPr>
            <a:r>
              <a:rPr lang="en-US" sz="1600" b="1">
                <a:latin typeface="Arial Narrow" pitchFamily="-123" charset="0"/>
              </a:rPr>
              <a:t>________________________</a:t>
            </a:r>
          </a:p>
          <a:p>
            <a:pPr eaLnBrk="0" hangingPunct="0">
              <a:buFontTx/>
              <a:buChar char="•"/>
            </a:pPr>
            <a:r>
              <a:rPr lang="en-US" sz="1600" b="1">
                <a:latin typeface="Arial Narrow" pitchFamily="-123" charset="0"/>
              </a:rPr>
              <a:t>________________________</a:t>
            </a:r>
          </a:p>
          <a:p>
            <a:pPr eaLnBrk="0" hangingPunct="0">
              <a:buFontTx/>
              <a:buChar char="•"/>
            </a:pPr>
            <a:r>
              <a:rPr lang="en-US" sz="1600" b="1">
                <a:latin typeface="Arial Narrow" pitchFamily="-123" charset="0"/>
              </a:rPr>
              <a:t>________________________</a:t>
            </a:r>
          </a:p>
          <a:p>
            <a:pPr eaLnBrk="0" hangingPunct="0">
              <a:buFontTx/>
              <a:buChar char="•"/>
            </a:pPr>
            <a:r>
              <a:rPr lang="en-US" sz="1600" b="1">
                <a:latin typeface="Arial Narrow" pitchFamily="-123" charset="0"/>
              </a:rPr>
              <a:t>________________________</a:t>
            </a:r>
          </a:p>
          <a:p>
            <a:pPr eaLnBrk="0" hangingPunct="0">
              <a:buFontTx/>
              <a:buChar char="•"/>
            </a:pPr>
            <a:r>
              <a:rPr lang="en-US" sz="1600" b="1">
                <a:latin typeface="Arial Narrow" pitchFamily="-123" charset="0"/>
              </a:rPr>
              <a:t>________________________</a:t>
            </a:r>
          </a:p>
        </p:txBody>
      </p:sp>
      <p:sp>
        <p:nvSpPr>
          <p:cNvPr id="45062" name="Text Box 7"/>
          <p:cNvSpPr txBox="1">
            <a:spLocks noChangeArrowheads="1"/>
          </p:cNvSpPr>
          <p:nvPr/>
        </p:nvSpPr>
        <p:spPr bwMode="auto">
          <a:xfrm>
            <a:off x="4529138" y="4619625"/>
            <a:ext cx="4354512" cy="1400175"/>
          </a:xfrm>
          <a:prstGeom prst="rect">
            <a:avLst/>
          </a:prstGeom>
          <a:noFill/>
          <a:ln w="9525">
            <a:noFill/>
            <a:miter lim="800000"/>
            <a:headEnd/>
            <a:tailEnd/>
          </a:ln>
        </p:spPr>
        <p:txBody>
          <a:bodyPr>
            <a:prstTxWarp prst="textNoShape">
              <a:avLst/>
            </a:prstTxWarp>
            <a:spAutoFit/>
          </a:bodyPr>
          <a:lstStyle/>
          <a:p>
            <a:pPr eaLnBrk="0" hangingPunct="0"/>
            <a:r>
              <a:rPr lang="en-US" sz="1600" b="1">
                <a:latin typeface="Arial Narrow" pitchFamily="-123" charset="0"/>
              </a:rPr>
              <a:t>	</a:t>
            </a:r>
            <a:r>
              <a:rPr lang="en-US" sz="1600" b="1" u="sng">
                <a:latin typeface="Arial Narrow" pitchFamily="-123" charset="0"/>
              </a:rPr>
              <a:t>80-90%	Tier 1/Universal Interventions</a:t>
            </a:r>
            <a:endParaRPr lang="en-US" sz="1600" b="1">
              <a:latin typeface="Arial Narrow" pitchFamily="-123" charset="0"/>
            </a:endParaRPr>
          </a:p>
          <a:p>
            <a:pPr lvl="4" eaLnBrk="0" hangingPunct="0">
              <a:buFontTx/>
              <a:buChar char="•"/>
            </a:pPr>
            <a:r>
              <a:rPr lang="en-US" sz="1400">
                <a:latin typeface="Arial Narrow" pitchFamily="-123" charset="0"/>
              </a:rPr>
              <a:t>____________________________</a:t>
            </a:r>
          </a:p>
          <a:p>
            <a:pPr lvl="4" eaLnBrk="0" hangingPunct="0">
              <a:buFontTx/>
              <a:buChar char="•"/>
            </a:pPr>
            <a:r>
              <a:rPr lang="en-US" sz="1400">
                <a:latin typeface="Arial Narrow" pitchFamily="-123" charset="0"/>
              </a:rPr>
              <a:t>____________________________</a:t>
            </a:r>
          </a:p>
          <a:p>
            <a:pPr lvl="4" eaLnBrk="0" hangingPunct="0">
              <a:buFontTx/>
              <a:buChar char="•"/>
            </a:pPr>
            <a:r>
              <a:rPr lang="en-US" sz="1400">
                <a:latin typeface="Arial Narrow" pitchFamily="-123" charset="0"/>
              </a:rPr>
              <a:t>____________________________</a:t>
            </a:r>
          </a:p>
          <a:p>
            <a:pPr lvl="4" eaLnBrk="0" hangingPunct="0">
              <a:buFontTx/>
              <a:buChar char="•"/>
            </a:pPr>
            <a:r>
              <a:rPr lang="en-US" sz="1400">
                <a:latin typeface="Arial Narrow" pitchFamily="-123" charset="0"/>
              </a:rPr>
              <a:t>____________________________</a:t>
            </a:r>
          </a:p>
          <a:p>
            <a:pPr lvl="4" eaLnBrk="0" hangingPunct="0">
              <a:buFontTx/>
              <a:buChar char="•"/>
            </a:pPr>
            <a:r>
              <a:rPr lang="en-US" sz="1400">
                <a:latin typeface="Arial Narrow" pitchFamily="-123" charset="0"/>
              </a:rPr>
              <a:t>____________________________</a:t>
            </a:r>
          </a:p>
        </p:txBody>
      </p:sp>
      <p:sp>
        <p:nvSpPr>
          <p:cNvPr id="3080" name="Rectangle 8"/>
          <p:cNvSpPr>
            <a:spLocks noGrp="1" noChangeArrowheads="1"/>
          </p:cNvSpPr>
          <p:nvPr>
            <p:ph type="title"/>
          </p:nvPr>
        </p:nvSpPr>
        <p:spPr>
          <a:xfrm>
            <a:off x="457200" y="152400"/>
            <a:ext cx="8229600" cy="914400"/>
          </a:xfrm>
        </p:spPr>
        <p:txBody>
          <a:bodyPr rtlCol="0">
            <a:normAutofit fontScale="90000"/>
          </a:bodyPr>
          <a:lstStyle/>
          <a:p>
            <a:pPr fontAlgn="auto">
              <a:spcAft>
                <a:spcPts val="0"/>
              </a:spcAft>
              <a:defRPr/>
            </a:pPr>
            <a:r>
              <a:rPr lang="en-US" sz="2800">
                <a:latin typeface="Century Gothic" pitchFamily="34" charset="0"/>
                <a:ea typeface="+mj-ea"/>
                <a:cs typeface="+mj-cs"/>
              </a:rPr>
              <a:t>School-Wide Systems for Student Success:</a:t>
            </a:r>
            <a:br>
              <a:rPr lang="en-US" sz="2800">
                <a:latin typeface="Century Gothic" pitchFamily="34" charset="0"/>
                <a:ea typeface="+mj-ea"/>
                <a:cs typeface="+mj-cs"/>
              </a:rPr>
            </a:br>
            <a:r>
              <a:rPr lang="en-US" sz="2800">
                <a:latin typeface="Century Gothic" pitchFamily="34" charset="0"/>
                <a:ea typeface="+mj-ea"/>
                <a:cs typeface="+mj-cs"/>
              </a:rPr>
              <a:t>A Response to Intervention (RtI) Model</a:t>
            </a:r>
          </a:p>
        </p:txBody>
      </p:sp>
      <p:sp>
        <p:nvSpPr>
          <p:cNvPr id="45064" name="Text Box 9"/>
          <p:cNvSpPr txBox="1">
            <a:spLocks noChangeArrowheads="1"/>
          </p:cNvSpPr>
          <p:nvPr/>
        </p:nvSpPr>
        <p:spPr bwMode="auto">
          <a:xfrm>
            <a:off x="1066800" y="1371600"/>
            <a:ext cx="2546350" cy="396875"/>
          </a:xfrm>
          <a:prstGeom prst="rect">
            <a:avLst/>
          </a:prstGeom>
          <a:noFill/>
          <a:ln w="9525">
            <a:noFill/>
            <a:miter lim="800000"/>
            <a:headEnd/>
            <a:tailEnd/>
          </a:ln>
        </p:spPr>
        <p:txBody>
          <a:bodyPr wrap="none">
            <a:prstTxWarp prst="textNoShape">
              <a:avLst/>
            </a:prstTxWarp>
            <a:spAutoFit/>
          </a:bodyPr>
          <a:lstStyle/>
          <a:p>
            <a:r>
              <a:rPr lang="en-US" sz="2000" b="1">
                <a:latin typeface="Century Gothic" pitchFamily="-123" charset="0"/>
              </a:rPr>
              <a:t>Academic Systems</a:t>
            </a:r>
          </a:p>
        </p:txBody>
      </p:sp>
      <p:sp>
        <p:nvSpPr>
          <p:cNvPr id="45065" name="Text Box 10"/>
          <p:cNvSpPr txBox="1">
            <a:spLocks noChangeArrowheads="1"/>
          </p:cNvSpPr>
          <p:nvPr/>
        </p:nvSpPr>
        <p:spPr bwMode="auto">
          <a:xfrm>
            <a:off x="5715000" y="1355725"/>
            <a:ext cx="2541588" cy="396875"/>
          </a:xfrm>
          <a:prstGeom prst="rect">
            <a:avLst/>
          </a:prstGeom>
          <a:noFill/>
          <a:ln w="9525">
            <a:noFill/>
            <a:miter lim="800000"/>
            <a:headEnd/>
            <a:tailEnd/>
          </a:ln>
        </p:spPr>
        <p:txBody>
          <a:bodyPr wrap="none">
            <a:prstTxWarp prst="textNoShape">
              <a:avLst/>
            </a:prstTxWarp>
            <a:spAutoFit/>
          </a:bodyPr>
          <a:lstStyle/>
          <a:p>
            <a:r>
              <a:rPr lang="en-US" sz="2000" b="1">
                <a:latin typeface="Century Gothic" pitchFamily="-123" charset="0"/>
              </a:rPr>
              <a:t>Behavioral Systems</a:t>
            </a:r>
          </a:p>
        </p:txBody>
      </p:sp>
      <p:grpSp>
        <p:nvGrpSpPr>
          <p:cNvPr id="45066" name="Group 11"/>
          <p:cNvGrpSpPr>
            <a:grpSpLocks/>
          </p:cNvGrpSpPr>
          <p:nvPr/>
        </p:nvGrpSpPr>
        <p:grpSpPr bwMode="auto">
          <a:xfrm>
            <a:off x="3157538" y="1952625"/>
            <a:ext cx="2667000" cy="4448175"/>
            <a:chOff x="1989" y="1230"/>
            <a:chExt cx="1680" cy="2802"/>
          </a:xfrm>
        </p:grpSpPr>
        <p:grpSp>
          <p:nvGrpSpPr>
            <p:cNvPr id="45068" name="Group 12"/>
            <p:cNvGrpSpPr>
              <a:grpSpLocks/>
            </p:cNvGrpSpPr>
            <p:nvPr/>
          </p:nvGrpSpPr>
          <p:grpSpPr bwMode="auto">
            <a:xfrm>
              <a:off x="1989" y="1230"/>
              <a:ext cx="1680" cy="2802"/>
              <a:chOff x="1989" y="1230"/>
              <a:chExt cx="1680" cy="2802"/>
            </a:xfrm>
          </p:grpSpPr>
          <p:sp>
            <p:nvSpPr>
              <p:cNvPr id="45070" name="AutoShape 13"/>
              <p:cNvSpPr>
                <a:spLocks noChangeArrowheads="1"/>
              </p:cNvSpPr>
              <p:nvPr/>
            </p:nvSpPr>
            <p:spPr bwMode="auto">
              <a:xfrm>
                <a:off x="2751" y="1230"/>
                <a:ext cx="156" cy="259"/>
              </a:xfrm>
              <a:prstGeom prst="triangle">
                <a:avLst>
                  <a:gd name="adj" fmla="val 50000"/>
                </a:avLst>
              </a:prstGeom>
              <a:solidFill>
                <a:srgbClr val="FF0000"/>
              </a:solidFill>
              <a:ln w="9525">
                <a:noFill/>
                <a:miter lim="800000"/>
                <a:headEnd/>
                <a:tailEnd/>
              </a:ln>
            </p:spPr>
            <p:txBody>
              <a:bodyPr wrap="none" anchor="ctr">
                <a:prstTxWarp prst="textNoShape">
                  <a:avLst/>
                </a:prstTxWarp>
              </a:bodyPr>
              <a:lstStyle/>
              <a:p>
                <a:endParaRPr lang="en-US">
                  <a:latin typeface="Calibri" pitchFamily="-123" charset="0"/>
                </a:endParaRPr>
              </a:p>
            </p:txBody>
          </p:sp>
          <p:sp>
            <p:nvSpPr>
              <p:cNvPr id="45071" name="AutoShape 14"/>
              <p:cNvSpPr>
                <a:spLocks noChangeArrowheads="1"/>
              </p:cNvSpPr>
              <p:nvPr/>
            </p:nvSpPr>
            <p:spPr bwMode="auto">
              <a:xfrm flipV="1">
                <a:off x="1989" y="2112"/>
                <a:ext cx="1680" cy="1920"/>
              </a:xfrm>
              <a:custGeom>
                <a:avLst/>
                <a:gdLst>
                  <a:gd name="T0" fmla="*/ 1392 w 21600"/>
                  <a:gd name="T1" fmla="*/ 960 h 21600"/>
                  <a:gd name="T2" fmla="*/ 840 w 21600"/>
                  <a:gd name="T3" fmla="*/ 1920 h 21600"/>
                  <a:gd name="T4" fmla="*/ 288 w 21600"/>
                  <a:gd name="T5" fmla="*/ 960 h 21600"/>
                  <a:gd name="T6" fmla="*/ 84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close/>
                  </a:path>
                </a:pathLst>
              </a:custGeom>
              <a:solidFill>
                <a:srgbClr val="009900"/>
              </a:solidFill>
              <a:ln w="9525">
                <a:noFill/>
                <a:miter lim="800000"/>
                <a:headEnd/>
                <a:tailEnd/>
              </a:ln>
            </p:spPr>
            <p:txBody>
              <a:bodyPr wrap="none" anchor="ctr">
                <a:prstTxWarp prst="textNoShape">
                  <a:avLst/>
                </a:prstTxWarp>
              </a:bodyPr>
              <a:lstStyle/>
              <a:p>
                <a:endParaRPr lang="en-US">
                  <a:latin typeface="Calibri" pitchFamily="-123" charset="0"/>
                </a:endParaRPr>
              </a:p>
            </p:txBody>
          </p:sp>
          <p:sp>
            <p:nvSpPr>
              <p:cNvPr id="45072" name="AutoShape 15"/>
              <p:cNvSpPr>
                <a:spLocks noChangeArrowheads="1"/>
              </p:cNvSpPr>
              <p:nvPr/>
            </p:nvSpPr>
            <p:spPr bwMode="auto">
              <a:xfrm flipV="1">
                <a:off x="2552" y="1872"/>
                <a:ext cx="555" cy="286"/>
              </a:xfrm>
              <a:custGeom>
                <a:avLst/>
                <a:gdLst>
                  <a:gd name="T0" fmla="*/ 513 w 21600"/>
                  <a:gd name="T1" fmla="*/ 143 h 21600"/>
                  <a:gd name="T2" fmla="*/ 278 w 21600"/>
                  <a:gd name="T3" fmla="*/ 286 h 21600"/>
                  <a:gd name="T4" fmla="*/ 42 w 21600"/>
                  <a:gd name="T5" fmla="*/ 143 h 21600"/>
                  <a:gd name="T6" fmla="*/ 278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close/>
                  </a:path>
                </a:pathLst>
              </a:custGeom>
              <a:gradFill rotWithShape="1">
                <a:gsLst>
                  <a:gs pos="0">
                    <a:srgbClr val="009900"/>
                  </a:gs>
                  <a:gs pos="100000">
                    <a:srgbClr val="FFFF00"/>
                  </a:gs>
                </a:gsLst>
                <a:lin ang="5400000" scaled="1"/>
              </a:gradFill>
              <a:ln w="9525">
                <a:noFill/>
                <a:miter lim="800000"/>
                <a:headEnd/>
                <a:tailEnd/>
              </a:ln>
            </p:spPr>
            <p:txBody>
              <a:bodyPr wrap="none" anchor="ctr">
                <a:prstTxWarp prst="textNoShape">
                  <a:avLst/>
                </a:prstTxWarp>
              </a:bodyPr>
              <a:lstStyle/>
              <a:p>
                <a:endParaRPr lang="en-US">
                  <a:latin typeface="Calibri" pitchFamily="-123" charset="0"/>
                </a:endParaRPr>
              </a:p>
            </p:txBody>
          </p:sp>
          <p:sp>
            <p:nvSpPr>
              <p:cNvPr id="45073" name="AutoShape 16"/>
              <p:cNvSpPr>
                <a:spLocks noChangeArrowheads="1"/>
              </p:cNvSpPr>
              <p:nvPr/>
            </p:nvSpPr>
            <p:spPr bwMode="auto">
              <a:xfrm flipV="1">
                <a:off x="2636" y="1680"/>
                <a:ext cx="387" cy="192"/>
              </a:xfrm>
              <a:custGeom>
                <a:avLst/>
                <a:gdLst>
                  <a:gd name="T0" fmla="*/ 359 w 21600"/>
                  <a:gd name="T1" fmla="*/ 96 h 21600"/>
                  <a:gd name="T2" fmla="*/ 194 w 21600"/>
                  <a:gd name="T3" fmla="*/ 192 h 21600"/>
                  <a:gd name="T4" fmla="*/ 28 w 21600"/>
                  <a:gd name="T5" fmla="*/ 96 h 21600"/>
                  <a:gd name="T6" fmla="*/ 194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close/>
                  </a:path>
                </a:pathLst>
              </a:custGeom>
              <a:solidFill>
                <a:srgbClr val="FFFF00"/>
              </a:solidFill>
              <a:ln w="9525">
                <a:noFill/>
                <a:miter lim="800000"/>
                <a:headEnd/>
                <a:tailEnd/>
              </a:ln>
            </p:spPr>
            <p:txBody>
              <a:bodyPr wrap="none" anchor="ctr">
                <a:prstTxWarp prst="textNoShape">
                  <a:avLst/>
                </a:prstTxWarp>
              </a:bodyPr>
              <a:lstStyle/>
              <a:p>
                <a:endParaRPr lang="en-US">
                  <a:latin typeface="Calibri" pitchFamily="-123" charset="0"/>
                </a:endParaRPr>
              </a:p>
            </p:txBody>
          </p:sp>
          <p:sp>
            <p:nvSpPr>
              <p:cNvPr id="45074" name="AutoShape 17"/>
              <p:cNvSpPr>
                <a:spLocks noChangeArrowheads="1"/>
              </p:cNvSpPr>
              <p:nvPr/>
            </p:nvSpPr>
            <p:spPr bwMode="auto">
              <a:xfrm flipV="1">
                <a:off x="2692" y="1488"/>
                <a:ext cx="273" cy="192"/>
              </a:xfrm>
              <a:custGeom>
                <a:avLst/>
                <a:gdLst>
                  <a:gd name="T0" fmla="*/ 244 w 21600"/>
                  <a:gd name="T1" fmla="*/ 96 h 21600"/>
                  <a:gd name="T2" fmla="*/ 137 w 21600"/>
                  <a:gd name="T3" fmla="*/ 192 h 21600"/>
                  <a:gd name="T4" fmla="*/ 29 w 21600"/>
                  <a:gd name="T5" fmla="*/ 96 h 21600"/>
                  <a:gd name="T6" fmla="*/ 137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close/>
                  </a:path>
                </a:pathLst>
              </a:custGeom>
              <a:gradFill rotWithShape="1">
                <a:gsLst>
                  <a:gs pos="0">
                    <a:srgbClr val="FFFF00"/>
                  </a:gs>
                  <a:gs pos="100000">
                    <a:srgbClr val="FF0000"/>
                  </a:gs>
                </a:gsLst>
                <a:lin ang="5400000" scaled="1"/>
              </a:gradFill>
              <a:ln w="9525">
                <a:noFill/>
                <a:miter lim="800000"/>
                <a:headEnd/>
                <a:tailEnd/>
              </a:ln>
            </p:spPr>
            <p:txBody>
              <a:bodyPr wrap="none" anchor="ctr">
                <a:prstTxWarp prst="textNoShape">
                  <a:avLst/>
                </a:prstTxWarp>
              </a:bodyPr>
              <a:lstStyle/>
              <a:p>
                <a:endParaRPr lang="en-US">
                  <a:latin typeface="Calibri" pitchFamily="-123" charset="0"/>
                </a:endParaRPr>
              </a:p>
            </p:txBody>
          </p:sp>
        </p:grpSp>
        <p:sp>
          <p:nvSpPr>
            <p:cNvPr id="45069"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p:spPr>
          <p:txBody>
            <a:bodyPr wrap="none" anchor="ctr">
              <a:prstTxWarp prst="textNoShape">
                <a:avLst/>
              </a:prstTxWarp>
            </a:bodyPr>
            <a:lstStyle/>
            <a:p>
              <a:endParaRPr lang="en-US">
                <a:latin typeface="Calibri" pitchFamily="-123" charset="0"/>
              </a:endParaRPr>
            </a:p>
          </p:txBody>
        </p:sp>
      </p:grpSp>
      <p:sp>
        <p:nvSpPr>
          <p:cNvPr id="45067" name="Text Box 19"/>
          <p:cNvSpPr txBox="1">
            <a:spLocks noChangeArrowheads="1"/>
          </p:cNvSpPr>
          <p:nvPr/>
        </p:nvSpPr>
        <p:spPr bwMode="auto">
          <a:xfrm>
            <a:off x="6553200" y="5926138"/>
            <a:ext cx="2438400" cy="703262"/>
          </a:xfrm>
          <a:prstGeom prst="rect">
            <a:avLst/>
          </a:prstGeom>
          <a:noFill/>
          <a:ln w="9525">
            <a:noFill/>
            <a:miter lim="800000"/>
            <a:headEnd/>
            <a:tailEnd/>
          </a:ln>
        </p:spPr>
        <p:txBody>
          <a:bodyPr>
            <a:prstTxWarp prst="textNoShape">
              <a:avLst/>
            </a:prstTxWarp>
            <a:spAutoFit/>
          </a:bodyPr>
          <a:lstStyle/>
          <a:p>
            <a:pPr>
              <a:spcBef>
                <a:spcPct val="50000"/>
              </a:spcBef>
            </a:pPr>
            <a:r>
              <a:rPr lang="en-US" sz="800" i="1">
                <a:latin typeface="Century Gothic" pitchFamily="-123" charset="0"/>
              </a:rPr>
              <a:t>Illinois PBIS Network, Revised May 15, 2008. Adapted from “What is school-wide PBS?” OSEP Technical Assistance Center on Positive Behavioral Interventions and Supports.  Accessed at http://pbis.org/school-wide.htm</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74638"/>
            <a:ext cx="6059016" cy="1143000"/>
          </a:xfrm>
        </p:spPr>
        <p:txBody>
          <a:bodyPr/>
          <a:lstStyle/>
          <a:p>
            <a:r>
              <a:rPr lang="en-US" dirty="0" smtClean="0"/>
              <a:t>Let’s Talk NUMBERS</a:t>
            </a:r>
            <a:endParaRPr lang="en-US" dirty="0"/>
          </a:p>
        </p:txBody>
      </p:sp>
      <p:pic>
        <p:nvPicPr>
          <p:cNvPr id="2051" name="Picture 3" descr="C:\Users\Ami\AppData\Local\Microsoft\Windows\Temporary Internet Files\Content.IE5\BH2YY3PZ\MP9004011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87" y="0"/>
            <a:ext cx="2496312" cy="177281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83567" y="2204864"/>
            <a:ext cx="8452645" cy="3046988"/>
          </a:xfrm>
          <a:prstGeom prst="rect">
            <a:avLst/>
          </a:prstGeom>
        </p:spPr>
        <p:txBody>
          <a:bodyPr wrap="square">
            <a:spAutoFit/>
          </a:bodyPr>
          <a:lstStyle/>
          <a:p>
            <a:pPr fontAlgn="auto">
              <a:spcAft>
                <a:spcPts val="0"/>
              </a:spcAft>
              <a:buFont typeface="Arial" pitchFamily="34" charset="0"/>
              <a:buChar char="•"/>
              <a:defRPr/>
            </a:pPr>
            <a:r>
              <a:rPr lang="en-US" sz="2400" dirty="0">
                <a:solidFill>
                  <a:schemeClr val="accent5"/>
                </a:solidFill>
              </a:rPr>
              <a:t>7-15</a:t>
            </a:r>
            <a:r>
              <a:rPr lang="en-US" sz="2400" dirty="0"/>
              <a:t>%: Percent of total population expected to need and be supported by Tier 2 </a:t>
            </a:r>
            <a:r>
              <a:rPr lang="en-US" sz="2400" dirty="0" smtClean="0"/>
              <a:t>interventions</a:t>
            </a:r>
          </a:p>
          <a:p>
            <a:pPr fontAlgn="auto">
              <a:spcAft>
                <a:spcPts val="0"/>
              </a:spcAft>
              <a:defRPr/>
            </a:pPr>
            <a:endParaRPr lang="en-US" sz="2400" dirty="0"/>
          </a:p>
          <a:p>
            <a:pPr fontAlgn="auto">
              <a:spcAft>
                <a:spcPts val="0"/>
              </a:spcAft>
              <a:buFont typeface="Arial" pitchFamily="34" charset="0"/>
              <a:buChar char="•"/>
              <a:defRPr/>
            </a:pPr>
            <a:r>
              <a:rPr lang="en-US" sz="2400" dirty="0">
                <a:solidFill>
                  <a:schemeClr val="accent5"/>
                </a:solidFill>
              </a:rPr>
              <a:t>1-5</a:t>
            </a:r>
            <a:r>
              <a:rPr lang="en-US" sz="2400" dirty="0"/>
              <a:t>%: Percent of total population expected to need and be supported by Tier 3 </a:t>
            </a:r>
            <a:r>
              <a:rPr lang="en-US" sz="2400" dirty="0" smtClean="0"/>
              <a:t>interventions</a:t>
            </a:r>
          </a:p>
          <a:p>
            <a:pPr fontAlgn="auto">
              <a:spcAft>
                <a:spcPts val="0"/>
              </a:spcAft>
              <a:defRPr/>
            </a:pPr>
            <a:endParaRPr lang="en-US" sz="2400" dirty="0"/>
          </a:p>
          <a:p>
            <a:pPr fontAlgn="auto">
              <a:spcAft>
                <a:spcPts val="0"/>
              </a:spcAft>
              <a:buFont typeface="Arial" pitchFamily="34" charset="0"/>
              <a:buChar char="•"/>
              <a:defRPr/>
            </a:pPr>
            <a:r>
              <a:rPr lang="en-US" sz="2400" dirty="0">
                <a:solidFill>
                  <a:schemeClr val="accent5"/>
                </a:solidFill>
              </a:rPr>
              <a:t>70</a:t>
            </a:r>
            <a:r>
              <a:rPr lang="en-US" sz="2400" dirty="0"/>
              <a:t>%: Percent of youth (receiving intervention “X”) that should be responding to </a:t>
            </a:r>
            <a:r>
              <a:rPr lang="en-US" sz="2400" dirty="0" smtClean="0"/>
              <a:t>intervention</a:t>
            </a:r>
          </a:p>
        </p:txBody>
      </p:sp>
    </p:spTree>
    <p:extLst>
      <p:ext uri="{BB962C8B-B14F-4D97-AF65-F5344CB8AC3E}">
        <p14:creationId xmlns:p14="http://schemas.microsoft.com/office/powerpoint/2010/main" val="2041335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sz="4000" dirty="0" smtClean="0"/>
              <a:t> ACTIVITY</a:t>
            </a:r>
            <a:r>
              <a:rPr lang="en-US" sz="4000" dirty="0"/>
              <a:t/>
            </a:r>
            <a:br>
              <a:rPr lang="en-US" sz="4000" dirty="0"/>
            </a:br>
            <a:r>
              <a:rPr lang="en-US" sz="4000" dirty="0"/>
              <a:t>What are we </a:t>
            </a:r>
            <a:r>
              <a:rPr lang="en-US" sz="4000" dirty="0">
                <a:solidFill>
                  <a:schemeClr val="hlink"/>
                </a:solidFill>
              </a:rPr>
              <a:t>REALLY</a:t>
            </a:r>
            <a:r>
              <a:rPr lang="en-US" sz="4000" dirty="0"/>
              <a:t> talking about?</a:t>
            </a:r>
          </a:p>
        </p:txBody>
      </p:sp>
      <p:sp>
        <p:nvSpPr>
          <p:cNvPr id="45059" name="Rectangle 3"/>
          <p:cNvSpPr>
            <a:spLocks noGrp="1" noChangeArrowheads="1"/>
          </p:cNvSpPr>
          <p:nvPr>
            <p:ph idx="1"/>
          </p:nvPr>
        </p:nvSpPr>
        <p:spPr>
          <a:xfrm>
            <a:off x="762000" y="1874838"/>
            <a:ext cx="8229600" cy="4373562"/>
          </a:xfrm>
        </p:spPr>
        <p:txBody>
          <a:bodyPr rtlCol="0">
            <a:normAutofit/>
          </a:bodyPr>
          <a:lstStyle/>
          <a:p>
            <a:pPr fontAlgn="auto">
              <a:lnSpc>
                <a:spcPct val="80000"/>
              </a:lnSpc>
              <a:spcAft>
                <a:spcPts val="0"/>
              </a:spcAft>
              <a:buFontTx/>
              <a:buNone/>
              <a:defRPr/>
            </a:pPr>
            <a:r>
              <a:rPr lang="en-US" sz="2000" dirty="0" smtClean="0">
                <a:ea typeface="+mn-ea"/>
                <a:cs typeface="+mn-cs"/>
              </a:rPr>
              <a:t>1) What is your total building population?</a:t>
            </a:r>
          </a:p>
          <a:p>
            <a:pPr fontAlgn="auto">
              <a:lnSpc>
                <a:spcPct val="80000"/>
              </a:lnSpc>
              <a:spcAft>
                <a:spcPts val="0"/>
              </a:spcAft>
              <a:buFontTx/>
              <a:buNone/>
              <a:defRPr/>
            </a:pPr>
            <a:endParaRPr lang="en-US" sz="2000" dirty="0" smtClean="0">
              <a:ea typeface="+mn-ea"/>
              <a:cs typeface="+mn-cs"/>
            </a:endParaRPr>
          </a:p>
          <a:p>
            <a:pPr fontAlgn="auto">
              <a:lnSpc>
                <a:spcPct val="80000"/>
              </a:lnSpc>
              <a:spcAft>
                <a:spcPts val="0"/>
              </a:spcAft>
              <a:buFontTx/>
              <a:buNone/>
              <a:defRPr/>
            </a:pPr>
            <a:r>
              <a:rPr lang="en-US" sz="2000" dirty="0" smtClean="0">
                <a:ea typeface="+mn-ea"/>
                <a:cs typeface="+mn-cs"/>
              </a:rPr>
              <a:t>2) What would 5% of your building population be?  What would 15% be?  Consider these two numbers for a range of students who should be receiving  Secondary Interventions</a:t>
            </a:r>
          </a:p>
          <a:p>
            <a:pPr fontAlgn="auto">
              <a:lnSpc>
                <a:spcPct val="80000"/>
              </a:lnSpc>
              <a:spcAft>
                <a:spcPts val="0"/>
              </a:spcAft>
              <a:buFontTx/>
              <a:buNone/>
              <a:defRPr/>
            </a:pPr>
            <a:endParaRPr lang="en-US" sz="2000" dirty="0" smtClean="0">
              <a:ea typeface="+mn-ea"/>
              <a:cs typeface="+mn-cs"/>
            </a:endParaRPr>
          </a:p>
          <a:p>
            <a:pPr fontAlgn="auto">
              <a:lnSpc>
                <a:spcPct val="80000"/>
              </a:lnSpc>
              <a:spcAft>
                <a:spcPts val="0"/>
              </a:spcAft>
              <a:buFontTx/>
              <a:buNone/>
              <a:defRPr/>
            </a:pPr>
            <a:r>
              <a:rPr lang="en-US" sz="2000" dirty="0" smtClean="0">
                <a:ea typeface="+mn-ea"/>
                <a:cs typeface="+mn-cs"/>
              </a:rPr>
              <a:t>3) What would 1% of your building population be?  5%?  Consider these two numbers for a range of students who should be receiving Tertiary Interventions. </a:t>
            </a:r>
          </a:p>
          <a:p>
            <a:pPr fontAlgn="auto">
              <a:lnSpc>
                <a:spcPct val="80000"/>
              </a:lnSpc>
              <a:spcAft>
                <a:spcPts val="0"/>
              </a:spcAft>
              <a:buFontTx/>
              <a:buNone/>
              <a:defRPr/>
            </a:pPr>
            <a:endParaRPr lang="en-US" sz="2000" dirty="0" smtClean="0">
              <a:ea typeface="+mn-ea"/>
              <a:cs typeface="+mn-cs"/>
            </a:endParaRPr>
          </a:p>
          <a:p>
            <a:pPr fontAlgn="auto">
              <a:lnSpc>
                <a:spcPct val="80000"/>
              </a:lnSpc>
              <a:spcAft>
                <a:spcPts val="0"/>
              </a:spcAft>
              <a:buFontTx/>
              <a:buNone/>
              <a:defRPr/>
            </a:pPr>
            <a:r>
              <a:rPr lang="en-US" sz="2000" dirty="0" smtClean="0">
                <a:ea typeface="+mn-ea"/>
                <a:cs typeface="+mn-cs"/>
              </a:rPr>
              <a:t>4) Using these calculations, what are the potential number of students your building could be serving at each Tier 2 and Tier 3 intervention?</a:t>
            </a:r>
          </a:p>
          <a:p>
            <a:pPr fontAlgn="auto">
              <a:lnSpc>
                <a:spcPct val="80000"/>
              </a:lnSpc>
              <a:spcAft>
                <a:spcPts val="0"/>
              </a:spcAft>
              <a:buFont typeface="Arial" pitchFamily="34" charset="0"/>
              <a:buChar char="•"/>
              <a:defRPr/>
            </a:pPr>
            <a:endParaRPr lang="en-US" sz="2000" dirty="0" smtClean="0">
              <a:ea typeface="+mn-ea"/>
              <a:cs typeface="+mn-cs"/>
            </a:endParaRPr>
          </a:p>
          <a:p>
            <a:pPr fontAlgn="auto">
              <a:lnSpc>
                <a:spcPct val="80000"/>
              </a:lnSpc>
              <a:spcAft>
                <a:spcPts val="0"/>
              </a:spcAft>
              <a:buFontTx/>
              <a:buNone/>
              <a:defRPr/>
            </a:pPr>
            <a:r>
              <a:rPr lang="en-US" sz="2000" dirty="0" smtClean="0">
                <a:ea typeface="+mn-ea"/>
                <a:cs typeface="+mn-cs"/>
              </a:rPr>
              <a:t>5) What are some steps your building can take to prepare to serve these students? </a:t>
            </a:r>
          </a:p>
          <a:p>
            <a:pPr marL="0" indent="0" algn="ctr" fontAlgn="auto">
              <a:lnSpc>
                <a:spcPct val="80000"/>
              </a:lnSpc>
              <a:spcAft>
                <a:spcPts val="0"/>
              </a:spcAft>
              <a:buNone/>
              <a:defRPr/>
            </a:pPr>
            <a:endParaRPr lang="en-US" sz="2000" dirty="0">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Ami\AppData\Local\Microsoft\Windows\Temporary Internet Files\Content.IE5\BH2YY3PZ\MP9004230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628800"/>
            <a:ext cx="6858000" cy="50578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smtClean="0"/>
              <a:t>NECESSARY CONVERSATIONS</a:t>
            </a:r>
            <a:endParaRPr lang="en-US" dirty="0"/>
          </a:p>
        </p:txBody>
      </p:sp>
    </p:spTree>
    <p:extLst>
      <p:ext uri="{BB962C8B-B14F-4D97-AF65-F5344CB8AC3E}">
        <p14:creationId xmlns:p14="http://schemas.microsoft.com/office/powerpoint/2010/main" val="1165852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1331640" y="152400"/>
            <a:ext cx="7355160" cy="1169988"/>
          </a:xfrm>
          <a:prstGeom prst="rect">
            <a:avLst/>
          </a:prstGeom>
          <a:noFill/>
          <a:ln w="9525">
            <a:solidFill>
              <a:schemeClr val="tx1"/>
            </a:solidFill>
            <a:miter lim="800000"/>
            <a:headEnd/>
            <a:tailEnd/>
          </a:ln>
        </p:spPr>
        <p:txBody>
          <a:bodyPr wrap="square">
            <a:prstTxWarp prst="textNoShape">
              <a:avLst/>
            </a:prstTxWarp>
            <a:spAutoFit/>
          </a:bodyPr>
          <a:lstStyle/>
          <a:p>
            <a:pPr algn="ctr" eaLnBrk="0" hangingPunct="0">
              <a:spcBef>
                <a:spcPct val="50000"/>
              </a:spcBef>
            </a:pPr>
            <a:r>
              <a:rPr lang="en-US" sz="2800" b="1" dirty="0">
                <a:latin typeface="Times New Roman" pitchFamily="-123" charset="0"/>
                <a:cs typeface="MS PGothic" charset="0"/>
              </a:rPr>
              <a:t>3-Tiered System of Support </a:t>
            </a:r>
          </a:p>
          <a:p>
            <a:pPr algn="ctr" eaLnBrk="0" hangingPunct="0">
              <a:spcBef>
                <a:spcPct val="50000"/>
              </a:spcBef>
            </a:pPr>
            <a:r>
              <a:rPr lang="en-US" sz="2800" b="1" dirty="0">
                <a:latin typeface="Times New Roman" pitchFamily="-123" charset="0"/>
                <a:cs typeface="MS PGothic" charset="0"/>
              </a:rPr>
              <a:t>Necessary </a:t>
            </a:r>
            <a:r>
              <a:rPr lang="en-US" sz="2800" b="1" i="1" dirty="0">
                <a:latin typeface="Times New Roman" pitchFamily="-123" charset="0"/>
                <a:cs typeface="MS PGothic" charset="0"/>
              </a:rPr>
              <a:t>Conversations</a:t>
            </a:r>
            <a:r>
              <a:rPr lang="en-US" sz="2800" b="1" dirty="0">
                <a:latin typeface="Times New Roman" pitchFamily="-123" charset="0"/>
                <a:cs typeface="MS PGothic" charset="0"/>
              </a:rPr>
              <a:t> (Teams)</a:t>
            </a:r>
            <a:endParaRPr lang="en-US" dirty="0">
              <a:latin typeface="Times New Roman" pitchFamily="-123" charset="0"/>
              <a:cs typeface="MS PGothic" charset="0"/>
            </a:endParaRPr>
          </a:p>
        </p:txBody>
      </p:sp>
      <p:sp>
        <p:nvSpPr>
          <p:cNvPr id="35842" name="Line 10"/>
          <p:cNvSpPr>
            <a:spLocks noChangeShapeType="1"/>
          </p:cNvSpPr>
          <p:nvPr/>
        </p:nvSpPr>
        <p:spPr bwMode="auto">
          <a:xfrm flipH="1">
            <a:off x="2895600" y="3200400"/>
            <a:ext cx="0" cy="914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5843" name="Text Box 14"/>
          <p:cNvSpPr txBox="1">
            <a:spLocks noChangeArrowheads="1"/>
          </p:cNvSpPr>
          <p:nvPr/>
        </p:nvSpPr>
        <p:spPr bwMode="auto">
          <a:xfrm>
            <a:off x="2362200" y="4114800"/>
            <a:ext cx="990600" cy="396875"/>
          </a:xfrm>
          <a:prstGeom prst="rect">
            <a:avLst/>
          </a:prstGeom>
          <a:solidFill>
            <a:srgbClr val="FFFF00"/>
          </a:solidFill>
          <a:ln w="9525">
            <a:noFill/>
            <a:miter lim="800000"/>
            <a:headEnd/>
            <a:tailEnd/>
          </a:ln>
        </p:spPr>
        <p:txBody>
          <a:bodyPr>
            <a:prstTxWarp prst="textNoShape">
              <a:avLst/>
            </a:prstTxWarp>
            <a:spAutoFit/>
          </a:bodyPr>
          <a:lstStyle/>
          <a:p>
            <a:pPr eaLnBrk="0" hangingPunct="0">
              <a:spcBef>
                <a:spcPct val="50000"/>
              </a:spcBef>
            </a:pPr>
            <a:r>
              <a:rPr lang="en-US" sz="2000" b="1">
                <a:latin typeface="Times New Roman" pitchFamily="-123" charset="0"/>
                <a:cs typeface="MS PGothic" charset="0"/>
              </a:rPr>
              <a:t> CICO</a:t>
            </a:r>
            <a:endParaRPr lang="en-US" sz="2400" b="1">
              <a:latin typeface="Times New Roman" pitchFamily="-123" charset="0"/>
              <a:cs typeface="MS PGothic" charset="0"/>
            </a:endParaRPr>
          </a:p>
        </p:txBody>
      </p:sp>
      <p:sp>
        <p:nvSpPr>
          <p:cNvPr id="35844" name="Text Box 15"/>
          <p:cNvSpPr txBox="1">
            <a:spLocks noChangeArrowheads="1"/>
          </p:cNvSpPr>
          <p:nvPr/>
        </p:nvSpPr>
        <p:spPr bwMode="auto">
          <a:xfrm>
            <a:off x="2362200" y="4648200"/>
            <a:ext cx="990600" cy="396875"/>
          </a:xfrm>
          <a:prstGeom prst="rect">
            <a:avLst/>
          </a:prstGeom>
          <a:solidFill>
            <a:srgbClr val="FFFF00"/>
          </a:solidFill>
          <a:ln w="9525">
            <a:noFill/>
            <a:miter lim="800000"/>
            <a:headEnd/>
            <a:tailEnd/>
          </a:ln>
        </p:spPr>
        <p:txBody>
          <a:bodyPr>
            <a:prstTxWarp prst="textNoShape">
              <a:avLst/>
            </a:prstTxWarp>
            <a:spAutoFit/>
          </a:bodyPr>
          <a:lstStyle/>
          <a:p>
            <a:pPr algn="ctr" eaLnBrk="0" hangingPunct="0">
              <a:spcBef>
                <a:spcPct val="50000"/>
              </a:spcBef>
            </a:pPr>
            <a:r>
              <a:rPr lang="en-US" sz="2000" b="1">
                <a:latin typeface="Times New Roman" pitchFamily="-123" charset="0"/>
                <a:cs typeface="MS PGothic" charset="0"/>
              </a:rPr>
              <a:t>SAIG</a:t>
            </a:r>
            <a:endParaRPr lang="en-US" sz="2400" b="1">
              <a:latin typeface="Times New Roman" pitchFamily="-123" charset="0"/>
              <a:cs typeface="MS PGothic" charset="0"/>
            </a:endParaRPr>
          </a:p>
        </p:txBody>
      </p:sp>
      <p:sp>
        <p:nvSpPr>
          <p:cNvPr id="35845" name="Text Box 16"/>
          <p:cNvSpPr txBox="1">
            <a:spLocks noChangeArrowheads="1"/>
          </p:cNvSpPr>
          <p:nvPr/>
        </p:nvSpPr>
        <p:spPr bwMode="auto">
          <a:xfrm>
            <a:off x="2362200" y="5181600"/>
            <a:ext cx="990600" cy="687388"/>
          </a:xfrm>
          <a:prstGeom prst="rect">
            <a:avLst/>
          </a:prstGeom>
          <a:solidFill>
            <a:srgbClr val="FFFF00"/>
          </a:solidFill>
          <a:ln w="9525">
            <a:noFill/>
            <a:miter lim="800000"/>
            <a:headEnd/>
            <a:tailEnd/>
          </a:ln>
        </p:spPr>
        <p:txBody>
          <a:bodyPr>
            <a:prstTxWarp prst="textNoShape">
              <a:avLst/>
            </a:prstTxWarp>
            <a:spAutoFit/>
          </a:bodyPr>
          <a:lstStyle/>
          <a:p>
            <a:pPr algn="ctr" eaLnBrk="0" hangingPunct="0"/>
            <a:r>
              <a:rPr lang="en-US" sz="1300" b="1">
                <a:ea typeface="Arial" pitchFamily="-123" charset="0"/>
                <a:cs typeface="Arial" pitchFamily="-123" charset="0"/>
              </a:rPr>
              <a:t>Group w. individual</a:t>
            </a:r>
          </a:p>
          <a:p>
            <a:pPr algn="ctr" eaLnBrk="0" hangingPunct="0"/>
            <a:r>
              <a:rPr lang="en-US" sz="1300" b="1">
                <a:ea typeface="Arial" pitchFamily="-123" charset="0"/>
                <a:cs typeface="Arial" pitchFamily="-123" charset="0"/>
              </a:rPr>
              <a:t>feature</a:t>
            </a:r>
            <a:endParaRPr lang="en-US" sz="1300" b="1">
              <a:latin typeface="Times New Roman" pitchFamily="-123" charset="0"/>
              <a:cs typeface="MS PGothic" charset="0"/>
            </a:endParaRPr>
          </a:p>
        </p:txBody>
      </p:sp>
      <p:sp>
        <p:nvSpPr>
          <p:cNvPr id="35846" name="Text Box 18"/>
          <p:cNvSpPr txBox="1">
            <a:spLocks noChangeArrowheads="1"/>
          </p:cNvSpPr>
          <p:nvPr/>
        </p:nvSpPr>
        <p:spPr bwMode="auto">
          <a:xfrm>
            <a:off x="6400800" y="4648200"/>
            <a:ext cx="1219200" cy="709613"/>
          </a:xfrm>
          <a:prstGeom prst="rect">
            <a:avLst/>
          </a:prstGeom>
          <a:solidFill>
            <a:srgbClr val="FF0000"/>
          </a:solidFill>
          <a:ln w="9525">
            <a:noFill/>
            <a:miter lim="800000"/>
            <a:headEnd/>
            <a:tailEnd/>
          </a:ln>
        </p:spPr>
        <p:txBody>
          <a:bodyPr>
            <a:prstTxWarp prst="textNoShape">
              <a:avLst/>
            </a:prstTxWarp>
            <a:spAutoFit/>
          </a:bodyPr>
          <a:lstStyle/>
          <a:p>
            <a:pPr algn="ctr" eaLnBrk="0" hangingPunct="0">
              <a:spcBef>
                <a:spcPct val="25000"/>
              </a:spcBef>
            </a:pPr>
            <a:r>
              <a:rPr lang="en-US" b="1">
                <a:solidFill>
                  <a:schemeClr val="bg1"/>
                </a:solidFill>
                <a:latin typeface="Times New Roman" pitchFamily="-123" charset="0"/>
                <a:cs typeface="MS PGothic" charset="0"/>
              </a:rPr>
              <a:t>Complex</a:t>
            </a:r>
          </a:p>
          <a:p>
            <a:pPr algn="ctr" eaLnBrk="0" hangingPunct="0">
              <a:spcBef>
                <a:spcPct val="25000"/>
              </a:spcBef>
            </a:pPr>
            <a:r>
              <a:rPr lang="en-US" b="1">
                <a:solidFill>
                  <a:schemeClr val="bg1"/>
                </a:solidFill>
                <a:latin typeface="Times New Roman" pitchFamily="-123" charset="0"/>
                <a:cs typeface="MS PGothic" charset="0"/>
              </a:rPr>
              <a:t>FBA/BIP</a:t>
            </a:r>
          </a:p>
        </p:txBody>
      </p:sp>
      <p:sp>
        <p:nvSpPr>
          <p:cNvPr id="35847" name="Line 31"/>
          <p:cNvSpPr>
            <a:spLocks noChangeShapeType="1"/>
          </p:cNvSpPr>
          <p:nvPr/>
        </p:nvSpPr>
        <p:spPr bwMode="auto">
          <a:xfrm>
            <a:off x="838200" y="3200400"/>
            <a:ext cx="0" cy="9144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5848" name="Text Box 32"/>
          <p:cNvSpPr txBox="1">
            <a:spLocks noChangeArrowheads="1"/>
          </p:cNvSpPr>
          <p:nvPr/>
        </p:nvSpPr>
        <p:spPr bwMode="auto">
          <a:xfrm>
            <a:off x="441325" y="1038225"/>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sz="2400">
              <a:cs typeface="MS PGothic" charset="0"/>
            </a:endParaRPr>
          </a:p>
        </p:txBody>
      </p:sp>
      <p:sp>
        <p:nvSpPr>
          <p:cNvPr id="35849" name="Text Box 38"/>
          <p:cNvSpPr txBox="1">
            <a:spLocks noChangeArrowheads="1"/>
          </p:cNvSpPr>
          <p:nvPr/>
        </p:nvSpPr>
        <p:spPr bwMode="auto">
          <a:xfrm>
            <a:off x="4267200" y="1524000"/>
            <a:ext cx="1905000" cy="641350"/>
          </a:xfrm>
          <a:prstGeom prst="rect">
            <a:avLst/>
          </a:prstGeom>
          <a:solidFill>
            <a:srgbClr val="FFCC00">
              <a:alpha val="50195"/>
            </a:srgbClr>
          </a:solidFill>
          <a:ln w="9525">
            <a:noFill/>
            <a:miter lim="800000"/>
            <a:headEnd/>
            <a:tailEnd/>
          </a:ln>
        </p:spPr>
        <p:txBody>
          <a:bodyPr>
            <a:prstTxWarp prst="textNoShape">
              <a:avLst/>
            </a:prstTxWarp>
            <a:spAutoFit/>
          </a:bodyPr>
          <a:lstStyle/>
          <a:p>
            <a:pPr algn="ctr">
              <a:spcBef>
                <a:spcPct val="50000"/>
              </a:spcBef>
            </a:pPr>
            <a:r>
              <a:rPr lang="en-US" b="1">
                <a:latin typeface="Times New Roman" pitchFamily="-123" charset="0"/>
                <a:ea typeface="Arial" pitchFamily="-123" charset="0"/>
                <a:cs typeface="Arial" pitchFamily="-123" charset="0"/>
              </a:rPr>
              <a:t>Problem Solving Team</a:t>
            </a:r>
          </a:p>
        </p:txBody>
      </p:sp>
      <p:sp>
        <p:nvSpPr>
          <p:cNvPr id="35850" name="Text Box 39"/>
          <p:cNvSpPr txBox="1">
            <a:spLocks noChangeArrowheads="1"/>
          </p:cNvSpPr>
          <p:nvPr/>
        </p:nvSpPr>
        <p:spPr bwMode="auto">
          <a:xfrm>
            <a:off x="6934200" y="1524000"/>
            <a:ext cx="1752600" cy="641350"/>
          </a:xfrm>
          <a:prstGeom prst="rect">
            <a:avLst/>
          </a:prstGeom>
          <a:solidFill>
            <a:srgbClr val="FF0000"/>
          </a:solidFill>
          <a:ln w="9525">
            <a:noFill/>
            <a:miter lim="800000"/>
            <a:headEnd/>
            <a:tailEnd/>
          </a:ln>
        </p:spPr>
        <p:txBody>
          <a:bodyPr>
            <a:prstTxWarp prst="textNoShape">
              <a:avLst/>
            </a:prstTxWarp>
            <a:spAutoFit/>
          </a:bodyPr>
          <a:lstStyle/>
          <a:p>
            <a:pPr algn="ctr">
              <a:spcBef>
                <a:spcPct val="50000"/>
              </a:spcBef>
            </a:pPr>
            <a:r>
              <a:rPr lang="en-US" b="1">
                <a:solidFill>
                  <a:schemeClr val="bg1"/>
                </a:solidFill>
                <a:latin typeface="Times New Roman" pitchFamily="-123" charset="0"/>
                <a:ea typeface="Arial" pitchFamily="-123" charset="0"/>
                <a:cs typeface="Arial" pitchFamily="-123" charset="0"/>
              </a:rPr>
              <a:t>Tertiary Systems Team</a:t>
            </a:r>
          </a:p>
        </p:txBody>
      </p:sp>
      <p:sp>
        <p:nvSpPr>
          <p:cNvPr id="35851" name="Text Box 42"/>
          <p:cNvSpPr txBox="1">
            <a:spLocks noChangeArrowheads="1"/>
          </p:cNvSpPr>
          <p:nvPr/>
        </p:nvSpPr>
        <p:spPr bwMode="auto">
          <a:xfrm>
            <a:off x="4648200" y="4419600"/>
            <a:ext cx="838200" cy="1025525"/>
          </a:xfrm>
          <a:prstGeom prst="rect">
            <a:avLst/>
          </a:prstGeom>
          <a:solidFill>
            <a:srgbClr val="FFCC00">
              <a:alpha val="50195"/>
            </a:srgbClr>
          </a:solidFill>
          <a:ln w="9525">
            <a:noFill/>
            <a:miter lim="800000"/>
            <a:headEnd/>
            <a:tailEnd/>
          </a:ln>
        </p:spPr>
        <p:txBody>
          <a:bodyPr>
            <a:prstTxWarp prst="textNoShape">
              <a:avLst/>
            </a:prstTxWarp>
            <a:spAutoFit/>
          </a:bodyPr>
          <a:lstStyle/>
          <a:p>
            <a:pPr algn="ctr">
              <a:spcBef>
                <a:spcPct val="40000"/>
              </a:spcBef>
            </a:pPr>
            <a:r>
              <a:rPr lang="en-US" b="1">
                <a:latin typeface="Times New Roman" pitchFamily="-123" charset="0"/>
                <a:ea typeface="Arial" pitchFamily="-123" charset="0"/>
                <a:cs typeface="Arial" pitchFamily="-123" charset="0"/>
              </a:rPr>
              <a:t>Brief </a:t>
            </a:r>
          </a:p>
          <a:p>
            <a:pPr algn="ctr">
              <a:spcBef>
                <a:spcPct val="40000"/>
              </a:spcBef>
            </a:pPr>
            <a:r>
              <a:rPr lang="en-US" b="1">
                <a:latin typeface="Times New Roman" pitchFamily="-123" charset="0"/>
                <a:ea typeface="Arial" pitchFamily="-123" charset="0"/>
                <a:cs typeface="Arial" pitchFamily="-123" charset="0"/>
              </a:rPr>
              <a:t>FBA/BIP</a:t>
            </a:r>
          </a:p>
        </p:txBody>
      </p:sp>
      <p:sp>
        <p:nvSpPr>
          <p:cNvPr id="35852" name="Line 28"/>
          <p:cNvSpPr>
            <a:spLocks noChangeShapeType="1"/>
          </p:cNvSpPr>
          <p:nvPr/>
        </p:nvSpPr>
        <p:spPr bwMode="auto">
          <a:xfrm>
            <a:off x="5105400" y="3276600"/>
            <a:ext cx="0" cy="11430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5853" name="Line 47"/>
          <p:cNvSpPr>
            <a:spLocks noChangeShapeType="1"/>
          </p:cNvSpPr>
          <p:nvPr/>
        </p:nvSpPr>
        <p:spPr bwMode="auto">
          <a:xfrm>
            <a:off x="6705600" y="4572000"/>
            <a:ext cx="1981200"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5854" name="Line 28"/>
          <p:cNvSpPr>
            <a:spLocks noChangeShapeType="1"/>
          </p:cNvSpPr>
          <p:nvPr/>
        </p:nvSpPr>
        <p:spPr bwMode="auto">
          <a:xfrm>
            <a:off x="7696200" y="3124200"/>
            <a:ext cx="0" cy="14478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5855" name="Text Box 16"/>
          <p:cNvSpPr txBox="1">
            <a:spLocks noChangeArrowheads="1"/>
          </p:cNvSpPr>
          <p:nvPr/>
        </p:nvSpPr>
        <p:spPr bwMode="auto">
          <a:xfrm>
            <a:off x="2286000" y="6019800"/>
            <a:ext cx="1143000" cy="641350"/>
          </a:xfrm>
          <a:prstGeom prst="rect">
            <a:avLst/>
          </a:prstGeom>
          <a:solidFill>
            <a:srgbClr val="FFFF00"/>
          </a:solidFill>
          <a:ln w="9525">
            <a:noFill/>
            <a:miter lim="800000"/>
            <a:headEnd/>
            <a:tailEnd/>
          </a:ln>
        </p:spPr>
        <p:txBody>
          <a:bodyPr>
            <a:prstTxWarp prst="textNoShape">
              <a:avLst/>
            </a:prstTxWarp>
            <a:spAutoFit/>
          </a:bodyPr>
          <a:lstStyle/>
          <a:p>
            <a:pPr algn="ctr" eaLnBrk="0" hangingPunct="0"/>
            <a:r>
              <a:rPr lang="en-US" b="1">
                <a:latin typeface="Times New Roman" pitchFamily="-123" charset="0"/>
                <a:cs typeface="MS PGothic" charset="0"/>
              </a:rPr>
              <a:t>Brief FBA/BIP</a:t>
            </a:r>
          </a:p>
        </p:txBody>
      </p:sp>
      <p:sp>
        <p:nvSpPr>
          <p:cNvPr id="35856" name="Text Box 18"/>
          <p:cNvSpPr txBox="1">
            <a:spLocks noChangeArrowheads="1"/>
          </p:cNvSpPr>
          <p:nvPr/>
        </p:nvSpPr>
        <p:spPr bwMode="auto">
          <a:xfrm>
            <a:off x="7772400" y="4648200"/>
            <a:ext cx="1219200" cy="709613"/>
          </a:xfrm>
          <a:prstGeom prst="rect">
            <a:avLst/>
          </a:prstGeom>
          <a:solidFill>
            <a:srgbClr val="FF0000"/>
          </a:solidFill>
          <a:ln w="9525">
            <a:noFill/>
            <a:miter lim="800000"/>
            <a:headEnd/>
            <a:tailEnd/>
          </a:ln>
        </p:spPr>
        <p:txBody>
          <a:bodyPr>
            <a:prstTxWarp prst="textNoShape">
              <a:avLst/>
            </a:prstTxWarp>
            <a:spAutoFit/>
          </a:bodyPr>
          <a:lstStyle/>
          <a:p>
            <a:pPr algn="ctr" eaLnBrk="0" hangingPunct="0">
              <a:spcBef>
                <a:spcPct val="25000"/>
              </a:spcBef>
            </a:pPr>
            <a:r>
              <a:rPr lang="en-US" b="1">
                <a:solidFill>
                  <a:schemeClr val="bg1"/>
                </a:solidFill>
                <a:latin typeface="Times New Roman" pitchFamily="-123" charset="0"/>
                <a:cs typeface="MS PGothic" charset="0"/>
              </a:rPr>
              <a:t>WRAP</a:t>
            </a:r>
          </a:p>
          <a:p>
            <a:pPr algn="ctr" eaLnBrk="0" hangingPunct="0">
              <a:spcBef>
                <a:spcPct val="25000"/>
              </a:spcBef>
            </a:pPr>
            <a:endParaRPr lang="en-US">
              <a:latin typeface="Times New Roman" pitchFamily="-123" charset="0"/>
              <a:cs typeface="MS PGothic" charset="0"/>
            </a:endParaRPr>
          </a:p>
        </p:txBody>
      </p:sp>
      <p:sp>
        <p:nvSpPr>
          <p:cNvPr id="35857" name="Text Box 36"/>
          <p:cNvSpPr txBox="1">
            <a:spLocks noChangeArrowheads="1"/>
          </p:cNvSpPr>
          <p:nvPr/>
        </p:nvSpPr>
        <p:spPr bwMode="auto">
          <a:xfrm>
            <a:off x="2133600" y="1524000"/>
            <a:ext cx="1676400" cy="641350"/>
          </a:xfrm>
          <a:prstGeom prst="rect">
            <a:avLst/>
          </a:prstGeom>
          <a:solidFill>
            <a:srgbClr val="FFFF00"/>
          </a:solidFill>
          <a:ln w="9525">
            <a:noFill/>
            <a:miter lim="800000"/>
            <a:headEnd/>
            <a:tailEnd/>
          </a:ln>
        </p:spPr>
        <p:txBody>
          <a:bodyPr>
            <a:prstTxWarp prst="textNoShape">
              <a:avLst/>
            </a:prstTxWarp>
            <a:spAutoFit/>
          </a:bodyPr>
          <a:lstStyle/>
          <a:p>
            <a:pPr algn="ctr">
              <a:spcBef>
                <a:spcPct val="50000"/>
              </a:spcBef>
            </a:pPr>
            <a:r>
              <a:rPr lang="en-US" b="1">
                <a:latin typeface="Times New Roman" pitchFamily="-123" charset="0"/>
                <a:ea typeface="Arial" pitchFamily="-123" charset="0"/>
                <a:cs typeface="Arial" pitchFamily="-123" charset="0"/>
              </a:rPr>
              <a:t>Secondary Systems Team</a:t>
            </a:r>
          </a:p>
        </p:txBody>
      </p:sp>
      <p:sp>
        <p:nvSpPr>
          <p:cNvPr id="35858" name="Line 63"/>
          <p:cNvSpPr>
            <a:spLocks noChangeShapeType="1"/>
          </p:cNvSpPr>
          <p:nvPr/>
        </p:nvSpPr>
        <p:spPr bwMode="auto">
          <a:xfrm>
            <a:off x="1600200" y="1828800"/>
            <a:ext cx="457200"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5859" name="Line 64"/>
          <p:cNvSpPr>
            <a:spLocks noChangeShapeType="1"/>
          </p:cNvSpPr>
          <p:nvPr/>
        </p:nvSpPr>
        <p:spPr bwMode="auto">
          <a:xfrm>
            <a:off x="3886200" y="1828800"/>
            <a:ext cx="304800"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5860" name="Line 65"/>
          <p:cNvSpPr>
            <a:spLocks noChangeShapeType="1"/>
          </p:cNvSpPr>
          <p:nvPr/>
        </p:nvSpPr>
        <p:spPr bwMode="auto">
          <a:xfrm>
            <a:off x="6248400" y="1905000"/>
            <a:ext cx="609600" cy="0"/>
          </a:xfrm>
          <a:prstGeom prst="line">
            <a:avLst/>
          </a:prstGeom>
          <a:noFill/>
          <a:ln w="9525">
            <a:solidFill>
              <a:schemeClr val="tx1"/>
            </a:solidFill>
            <a:round/>
            <a:headEnd type="triangle" w="med" len="med"/>
            <a:tailEnd type="triangle" w="med" len="med"/>
          </a:ln>
        </p:spPr>
        <p:txBody>
          <a:bodyPr>
            <a:prstTxWarp prst="textNoShape">
              <a:avLst/>
            </a:prstTxWarp>
          </a:bodyPr>
          <a:lstStyle/>
          <a:p>
            <a:endParaRPr lang="en-US"/>
          </a:p>
        </p:txBody>
      </p:sp>
      <p:sp>
        <p:nvSpPr>
          <p:cNvPr id="35861" name="AutoShape 67"/>
          <p:cNvSpPr>
            <a:spLocks noChangeArrowheads="1"/>
          </p:cNvSpPr>
          <p:nvPr/>
        </p:nvSpPr>
        <p:spPr bwMode="auto">
          <a:xfrm>
            <a:off x="2133600" y="4343400"/>
            <a:ext cx="228600" cy="685800"/>
          </a:xfrm>
          <a:prstGeom prst="curvedRightArrow">
            <a:avLst>
              <a:gd name="adj1" fmla="val 36333"/>
              <a:gd name="adj2" fmla="val 148222"/>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latin typeface="Calibri" pitchFamily="-123" charset="0"/>
              <a:ea typeface="Arial" pitchFamily="-123" charset="0"/>
              <a:cs typeface="Arial" pitchFamily="-123" charset="0"/>
            </a:endParaRPr>
          </a:p>
        </p:txBody>
      </p:sp>
      <p:sp>
        <p:nvSpPr>
          <p:cNvPr id="35862" name="AutoShape 69"/>
          <p:cNvSpPr>
            <a:spLocks noChangeArrowheads="1"/>
          </p:cNvSpPr>
          <p:nvPr/>
        </p:nvSpPr>
        <p:spPr bwMode="auto">
          <a:xfrm>
            <a:off x="2057400" y="4343400"/>
            <a:ext cx="304800" cy="1219200"/>
          </a:xfrm>
          <a:prstGeom prst="curvedRightArrow">
            <a:avLst>
              <a:gd name="adj1" fmla="val 36333"/>
              <a:gd name="adj2" fmla="val 148222"/>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latin typeface="Calibri" pitchFamily="-123" charset="0"/>
              <a:ea typeface="Arial" pitchFamily="-123" charset="0"/>
              <a:cs typeface="Arial" pitchFamily="-123" charset="0"/>
            </a:endParaRPr>
          </a:p>
        </p:txBody>
      </p:sp>
      <p:sp>
        <p:nvSpPr>
          <p:cNvPr id="35863" name="Text Box 77"/>
          <p:cNvSpPr txBox="1">
            <a:spLocks noChangeArrowheads="1"/>
          </p:cNvSpPr>
          <p:nvPr/>
        </p:nvSpPr>
        <p:spPr bwMode="auto">
          <a:xfrm>
            <a:off x="533400" y="2362200"/>
            <a:ext cx="10668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a:ea typeface="Arial" pitchFamily="-123" charset="0"/>
              <a:cs typeface="Arial" pitchFamily="-123" charset="0"/>
            </a:endParaRPr>
          </a:p>
        </p:txBody>
      </p:sp>
      <p:sp>
        <p:nvSpPr>
          <p:cNvPr id="35864" name="Text Box 78"/>
          <p:cNvSpPr txBox="1">
            <a:spLocks noChangeArrowheads="1"/>
          </p:cNvSpPr>
          <p:nvPr/>
        </p:nvSpPr>
        <p:spPr bwMode="auto">
          <a:xfrm>
            <a:off x="381000" y="2362200"/>
            <a:ext cx="1219200" cy="730250"/>
          </a:xfrm>
          <a:prstGeom prst="rect">
            <a:avLst/>
          </a:prstGeom>
          <a:noFill/>
          <a:ln w="9525">
            <a:noFill/>
            <a:miter lim="800000"/>
            <a:headEnd/>
            <a:tailEnd/>
          </a:ln>
        </p:spPr>
        <p:txBody>
          <a:bodyPr>
            <a:prstTxWarp prst="textNoShape">
              <a:avLst/>
            </a:prstTxWarp>
            <a:spAutoFit/>
          </a:bodyPr>
          <a:lstStyle/>
          <a:p>
            <a:pPr algn="ctr">
              <a:spcBef>
                <a:spcPct val="15000"/>
              </a:spcBef>
            </a:pPr>
            <a:r>
              <a:rPr lang="en-US" sz="1400">
                <a:ea typeface="Arial" pitchFamily="-123" charset="0"/>
                <a:cs typeface="Arial" pitchFamily="-123" charset="0"/>
              </a:rPr>
              <a:t>Plans SW &amp; Class-wide supports</a:t>
            </a:r>
          </a:p>
        </p:txBody>
      </p:sp>
      <p:sp>
        <p:nvSpPr>
          <p:cNvPr id="35865" name="Rectangle 79"/>
          <p:cNvSpPr>
            <a:spLocks noChangeArrowheads="1"/>
          </p:cNvSpPr>
          <p:nvPr/>
        </p:nvSpPr>
        <p:spPr bwMode="auto">
          <a:xfrm>
            <a:off x="304800" y="2286000"/>
            <a:ext cx="1295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123" charset="0"/>
              <a:ea typeface="Arial" pitchFamily="-123" charset="0"/>
              <a:cs typeface="Arial" pitchFamily="-123" charset="0"/>
            </a:endParaRPr>
          </a:p>
        </p:txBody>
      </p:sp>
      <p:sp>
        <p:nvSpPr>
          <p:cNvPr id="35866" name="Text Box 80"/>
          <p:cNvSpPr txBox="1">
            <a:spLocks noChangeArrowheads="1"/>
          </p:cNvSpPr>
          <p:nvPr/>
        </p:nvSpPr>
        <p:spPr bwMode="auto">
          <a:xfrm>
            <a:off x="2057400" y="2286000"/>
            <a:ext cx="1752600" cy="942975"/>
          </a:xfrm>
          <a:prstGeom prst="rect">
            <a:avLst/>
          </a:prstGeom>
          <a:noFill/>
          <a:ln w="9525">
            <a:noFill/>
            <a:miter lim="800000"/>
            <a:headEnd/>
            <a:tailEnd/>
          </a:ln>
        </p:spPr>
        <p:txBody>
          <a:bodyPr>
            <a:prstTxWarp prst="textNoShape">
              <a:avLst/>
            </a:prstTxWarp>
            <a:spAutoFit/>
          </a:bodyPr>
          <a:lstStyle/>
          <a:p>
            <a:pPr algn="ctr">
              <a:spcBef>
                <a:spcPct val="15000"/>
              </a:spcBef>
            </a:pPr>
            <a:r>
              <a:rPr lang="en-US" sz="1400">
                <a:ea typeface="Arial" pitchFamily="-123" charset="0"/>
                <a:cs typeface="Arial" pitchFamily="-123" charset="0"/>
              </a:rPr>
              <a:t>Uses Process data; determines overall intervention effectiveness</a:t>
            </a:r>
          </a:p>
        </p:txBody>
      </p:sp>
      <p:sp>
        <p:nvSpPr>
          <p:cNvPr id="35867" name="Text Box 81"/>
          <p:cNvSpPr txBox="1">
            <a:spLocks noChangeArrowheads="1"/>
          </p:cNvSpPr>
          <p:nvPr/>
        </p:nvSpPr>
        <p:spPr bwMode="auto">
          <a:xfrm>
            <a:off x="4267200" y="2362200"/>
            <a:ext cx="1905000" cy="730250"/>
          </a:xfrm>
          <a:prstGeom prst="rect">
            <a:avLst/>
          </a:prstGeom>
          <a:noFill/>
          <a:ln w="9525">
            <a:noFill/>
            <a:miter lim="800000"/>
            <a:headEnd/>
            <a:tailEnd/>
          </a:ln>
        </p:spPr>
        <p:txBody>
          <a:bodyPr>
            <a:prstTxWarp prst="textNoShape">
              <a:avLst/>
            </a:prstTxWarp>
            <a:spAutoFit/>
          </a:bodyPr>
          <a:lstStyle/>
          <a:p>
            <a:pPr algn="ctr">
              <a:spcBef>
                <a:spcPct val="15000"/>
              </a:spcBef>
            </a:pPr>
            <a:r>
              <a:rPr lang="en-US" sz="1400">
                <a:ea typeface="Arial" pitchFamily="-123" charset="0"/>
                <a:cs typeface="Arial" pitchFamily="-123" charset="0"/>
              </a:rPr>
              <a:t>Standing team; uses FBA/BIP process for one youth at a time</a:t>
            </a:r>
          </a:p>
        </p:txBody>
      </p:sp>
      <p:sp>
        <p:nvSpPr>
          <p:cNvPr id="35868" name="Text Box 82"/>
          <p:cNvSpPr txBox="1">
            <a:spLocks noChangeArrowheads="1"/>
          </p:cNvSpPr>
          <p:nvPr/>
        </p:nvSpPr>
        <p:spPr bwMode="auto">
          <a:xfrm>
            <a:off x="6934200" y="2209800"/>
            <a:ext cx="1752600" cy="942975"/>
          </a:xfrm>
          <a:prstGeom prst="rect">
            <a:avLst/>
          </a:prstGeom>
          <a:noFill/>
          <a:ln w="9525">
            <a:noFill/>
            <a:miter lim="800000"/>
            <a:headEnd/>
            <a:tailEnd/>
          </a:ln>
        </p:spPr>
        <p:txBody>
          <a:bodyPr>
            <a:prstTxWarp prst="textNoShape">
              <a:avLst/>
            </a:prstTxWarp>
            <a:spAutoFit/>
          </a:bodyPr>
          <a:lstStyle/>
          <a:p>
            <a:pPr algn="ctr">
              <a:spcBef>
                <a:spcPct val="15000"/>
              </a:spcBef>
            </a:pPr>
            <a:r>
              <a:rPr lang="en-US" sz="1400">
                <a:ea typeface="Arial" pitchFamily="-123" charset="0"/>
                <a:cs typeface="Arial" pitchFamily="-123" charset="0"/>
              </a:rPr>
              <a:t>Uses Process data; determines overall intervention effectiveness</a:t>
            </a:r>
          </a:p>
        </p:txBody>
      </p:sp>
      <p:sp>
        <p:nvSpPr>
          <p:cNvPr id="35869" name="Rectangle 83"/>
          <p:cNvSpPr>
            <a:spLocks noChangeArrowheads="1"/>
          </p:cNvSpPr>
          <p:nvPr/>
        </p:nvSpPr>
        <p:spPr bwMode="auto">
          <a:xfrm>
            <a:off x="2057400" y="2209800"/>
            <a:ext cx="1676400" cy="9906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123" charset="0"/>
              <a:ea typeface="Arial" pitchFamily="-123" charset="0"/>
              <a:cs typeface="Arial" pitchFamily="-123" charset="0"/>
            </a:endParaRPr>
          </a:p>
        </p:txBody>
      </p:sp>
      <p:sp>
        <p:nvSpPr>
          <p:cNvPr id="35870" name="Rectangle 84"/>
          <p:cNvSpPr>
            <a:spLocks noChangeArrowheads="1"/>
          </p:cNvSpPr>
          <p:nvPr/>
        </p:nvSpPr>
        <p:spPr bwMode="auto">
          <a:xfrm>
            <a:off x="4191000" y="2362200"/>
            <a:ext cx="20574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123" charset="0"/>
              <a:ea typeface="Arial" pitchFamily="-123" charset="0"/>
              <a:cs typeface="Arial" pitchFamily="-123" charset="0"/>
            </a:endParaRPr>
          </a:p>
        </p:txBody>
      </p:sp>
      <p:sp>
        <p:nvSpPr>
          <p:cNvPr id="35871" name="Rectangle 85"/>
          <p:cNvSpPr>
            <a:spLocks noChangeArrowheads="1"/>
          </p:cNvSpPr>
          <p:nvPr/>
        </p:nvSpPr>
        <p:spPr bwMode="auto">
          <a:xfrm>
            <a:off x="6934200" y="2209800"/>
            <a:ext cx="1752600" cy="914400"/>
          </a:xfrm>
          <a:prstGeom prst="rect">
            <a:avLst/>
          </a:prstGeom>
          <a:noFill/>
          <a:ln w="9525">
            <a:solidFill>
              <a:schemeClr val="tx1"/>
            </a:solidFill>
            <a:miter lim="800000"/>
            <a:headEnd/>
            <a:tailEnd/>
          </a:ln>
        </p:spPr>
        <p:txBody>
          <a:bodyPr wrap="none" anchor="ctr">
            <a:prstTxWarp prst="textNoShape">
              <a:avLst/>
            </a:prstTxWarp>
          </a:bodyPr>
          <a:lstStyle/>
          <a:p>
            <a:endParaRPr lang="en-US">
              <a:latin typeface="Calibri" pitchFamily="-123" charset="0"/>
              <a:ea typeface="Arial" pitchFamily="-123" charset="0"/>
              <a:cs typeface="Arial" pitchFamily="-123" charset="0"/>
            </a:endParaRPr>
          </a:p>
        </p:txBody>
      </p:sp>
      <p:sp>
        <p:nvSpPr>
          <p:cNvPr id="45" name="Striped Right Arrow 44"/>
          <p:cNvSpPr/>
          <p:nvPr/>
        </p:nvSpPr>
        <p:spPr>
          <a:xfrm>
            <a:off x="1600200" y="4191000"/>
            <a:ext cx="5334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6" name="Curved Up Arrow 45"/>
          <p:cNvSpPr/>
          <p:nvPr/>
        </p:nvSpPr>
        <p:spPr>
          <a:xfrm>
            <a:off x="5029200" y="5486400"/>
            <a:ext cx="2057400" cy="381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47" name="Curved Up Arrow 46"/>
          <p:cNvSpPr/>
          <p:nvPr/>
        </p:nvSpPr>
        <p:spPr>
          <a:xfrm>
            <a:off x="5029200" y="5486400"/>
            <a:ext cx="3505200" cy="73183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2" name="Curved Up Arrow 45"/>
          <p:cNvSpPr/>
          <p:nvPr/>
        </p:nvSpPr>
        <p:spPr>
          <a:xfrm>
            <a:off x="3352800" y="5486400"/>
            <a:ext cx="1371600" cy="304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35876" name="Curved Up Arrow 45"/>
          <p:cNvSpPr>
            <a:spLocks noChangeArrowheads="1"/>
          </p:cNvSpPr>
          <p:nvPr/>
        </p:nvSpPr>
        <p:spPr bwMode="auto">
          <a:xfrm rot="21570218" flipV="1">
            <a:off x="3351213" y="4494213"/>
            <a:ext cx="1371600" cy="304800"/>
          </a:xfrm>
          <a:prstGeom prst="curvedUpArrow">
            <a:avLst>
              <a:gd name="adj1" fmla="val 20833"/>
              <a:gd name="adj2" fmla="val 41667"/>
              <a:gd name="adj3" fmla="val 25000"/>
            </a:avLst>
          </a:prstGeom>
          <a:solidFill>
            <a:schemeClr val="accent1"/>
          </a:solidFill>
          <a:ln w="25400">
            <a:solidFill>
              <a:srgbClr val="89A4A7"/>
            </a:solidFill>
            <a:miter lim="800000"/>
            <a:headEnd/>
            <a:tailEnd/>
          </a:ln>
        </p:spPr>
        <p:txBody>
          <a:bodyPr rot="10800000" anchor="ctr">
            <a:prstTxWarp prst="textNoShape">
              <a:avLst/>
            </a:prstTxWarp>
          </a:bodyPr>
          <a:lstStyle/>
          <a:p>
            <a:pPr algn="ctr"/>
            <a:endParaRPr lang="en-US">
              <a:latin typeface="Calibri" pitchFamily="-123" charset="0"/>
            </a:endParaRPr>
          </a:p>
        </p:txBody>
      </p:sp>
      <p:sp>
        <p:nvSpPr>
          <p:cNvPr id="35877" name="Text Box 38"/>
          <p:cNvSpPr txBox="1">
            <a:spLocks noChangeArrowheads="1"/>
          </p:cNvSpPr>
          <p:nvPr/>
        </p:nvSpPr>
        <p:spPr bwMode="auto">
          <a:xfrm>
            <a:off x="0" y="6613525"/>
            <a:ext cx="10668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i="1">
                <a:latin typeface="Times New Roman" pitchFamily="-123" charset="0"/>
                <a:ea typeface="Arial" pitchFamily="-123" charset="0"/>
                <a:cs typeface="Arial" pitchFamily="-123" charset="0"/>
              </a:rPr>
              <a:t>Sept. 1, 2009</a:t>
            </a:r>
          </a:p>
        </p:txBody>
      </p:sp>
      <p:sp>
        <p:nvSpPr>
          <p:cNvPr id="35878" name="Text Box 39"/>
          <p:cNvSpPr txBox="1">
            <a:spLocks noChangeArrowheads="1"/>
          </p:cNvSpPr>
          <p:nvPr/>
        </p:nvSpPr>
        <p:spPr bwMode="auto">
          <a:xfrm>
            <a:off x="304800" y="1524000"/>
            <a:ext cx="1219200" cy="641350"/>
          </a:xfrm>
          <a:prstGeom prst="rect">
            <a:avLst/>
          </a:prstGeom>
          <a:solidFill>
            <a:srgbClr val="008000"/>
          </a:solidFill>
          <a:ln w="9525">
            <a:noFill/>
            <a:miter lim="800000"/>
            <a:headEnd/>
            <a:tailEnd/>
          </a:ln>
        </p:spPr>
        <p:txBody>
          <a:bodyPr>
            <a:prstTxWarp prst="textNoShape">
              <a:avLst/>
            </a:prstTxWarp>
            <a:spAutoFit/>
          </a:bodyPr>
          <a:lstStyle/>
          <a:p>
            <a:pPr algn="ctr">
              <a:spcBef>
                <a:spcPct val="50000"/>
              </a:spcBef>
            </a:pPr>
            <a:r>
              <a:rPr lang="en-US" b="1">
                <a:solidFill>
                  <a:schemeClr val="bg1"/>
                </a:solidFill>
                <a:latin typeface="Times New Roman" pitchFamily="-123" charset="0"/>
                <a:ea typeface="Arial" pitchFamily="-123" charset="0"/>
                <a:cs typeface="Arial" pitchFamily="-123" charset="0"/>
              </a:rPr>
              <a:t>Universal</a:t>
            </a:r>
            <a:br>
              <a:rPr lang="en-US" b="1">
                <a:solidFill>
                  <a:schemeClr val="bg1"/>
                </a:solidFill>
                <a:latin typeface="Times New Roman" pitchFamily="-123" charset="0"/>
                <a:ea typeface="Arial" pitchFamily="-123" charset="0"/>
                <a:cs typeface="Arial" pitchFamily="-123" charset="0"/>
              </a:rPr>
            </a:br>
            <a:r>
              <a:rPr lang="en-US" b="1">
                <a:solidFill>
                  <a:schemeClr val="bg1"/>
                </a:solidFill>
                <a:latin typeface="Times New Roman" pitchFamily="-123" charset="0"/>
                <a:ea typeface="Arial" pitchFamily="-123" charset="0"/>
                <a:cs typeface="Arial" pitchFamily="-123" charset="0"/>
              </a:rPr>
              <a:t>Team</a:t>
            </a:r>
          </a:p>
        </p:txBody>
      </p:sp>
      <p:sp>
        <p:nvSpPr>
          <p:cNvPr id="35879" name="Text Box 39"/>
          <p:cNvSpPr txBox="1">
            <a:spLocks noChangeArrowheads="1"/>
          </p:cNvSpPr>
          <p:nvPr/>
        </p:nvSpPr>
        <p:spPr bwMode="auto">
          <a:xfrm>
            <a:off x="228600" y="4191000"/>
            <a:ext cx="1219200" cy="641350"/>
          </a:xfrm>
          <a:prstGeom prst="rect">
            <a:avLst/>
          </a:prstGeom>
          <a:solidFill>
            <a:srgbClr val="008000"/>
          </a:solidFill>
          <a:ln w="9525">
            <a:noFill/>
            <a:miter lim="800000"/>
            <a:headEnd/>
            <a:tailEnd/>
          </a:ln>
        </p:spPr>
        <p:txBody>
          <a:bodyPr>
            <a:prstTxWarp prst="textNoShape">
              <a:avLst/>
            </a:prstTxWarp>
            <a:spAutoFit/>
          </a:bodyPr>
          <a:lstStyle/>
          <a:p>
            <a:pPr algn="ctr">
              <a:spcBef>
                <a:spcPct val="50000"/>
              </a:spcBef>
            </a:pPr>
            <a:r>
              <a:rPr lang="en-US" b="1">
                <a:solidFill>
                  <a:schemeClr val="bg1"/>
                </a:solidFill>
                <a:latin typeface="Times New Roman" pitchFamily="-123" charset="0"/>
                <a:ea typeface="Arial" pitchFamily="-123" charset="0"/>
                <a:cs typeface="Arial" pitchFamily="-123" charset="0"/>
              </a:rPr>
              <a:t>Universal Support</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1880" y="620688"/>
            <a:ext cx="2441759" cy="369332"/>
          </a:xfrm>
          <a:prstGeom prst="rect">
            <a:avLst/>
          </a:prstGeom>
          <a:noFill/>
        </p:spPr>
        <p:txBody>
          <a:bodyPr wrap="none" rtlCol="0">
            <a:spAutoFit/>
          </a:bodyPr>
          <a:lstStyle/>
          <a:p>
            <a:r>
              <a:rPr lang="en-US" dirty="0" smtClean="0"/>
              <a:t>Conversations Activity</a:t>
            </a:r>
            <a:endParaRPr lang="en-US" dirty="0"/>
          </a:p>
        </p:txBody>
      </p:sp>
      <p:grpSp>
        <p:nvGrpSpPr>
          <p:cNvPr id="3" name="Group 2"/>
          <p:cNvGrpSpPr/>
          <p:nvPr/>
        </p:nvGrpSpPr>
        <p:grpSpPr>
          <a:xfrm>
            <a:off x="152400" y="152400"/>
            <a:ext cx="8811895" cy="6664325"/>
            <a:chOff x="0" y="0"/>
            <a:chExt cx="8811949" cy="6664335"/>
          </a:xfrm>
        </p:grpSpPr>
        <p:sp>
          <p:nvSpPr>
            <p:cNvPr id="4" name="Text Box 2"/>
            <p:cNvSpPr txBox="1">
              <a:spLocks noChangeArrowheads="1"/>
            </p:cNvSpPr>
            <p:nvPr/>
          </p:nvSpPr>
          <p:spPr bwMode="auto">
            <a:xfrm>
              <a:off x="457184" y="0"/>
              <a:ext cx="8000999" cy="13455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marL="0" marR="0" algn="ctr" fontAlgn="base">
                <a:spcBef>
                  <a:spcPts val="1680"/>
                </a:spcBef>
                <a:spcAft>
                  <a:spcPts val="0"/>
                </a:spcAft>
              </a:pPr>
              <a:r>
                <a:rPr lang="en-US" sz="2800" b="1" kern="1200" dirty="0">
                  <a:solidFill>
                    <a:srgbClr val="000000"/>
                  </a:solidFill>
                  <a:effectLst/>
                  <a:latin typeface="Times New Roman"/>
                  <a:ea typeface="MS PGothic"/>
                  <a:cs typeface="Arial"/>
                </a:rPr>
                <a:t>3-Tiered System of Support </a:t>
              </a:r>
              <a:endParaRPr lang="en-US" sz="1200" dirty="0">
                <a:effectLst/>
                <a:latin typeface="Times New Roman"/>
                <a:ea typeface="Times New Roman"/>
              </a:endParaRPr>
            </a:p>
            <a:p>
              <a:pPr marL="0" marR="0" algn="ctr" fontAlgn="base">
                <a:spcBef>
                  <a:spcPts val="1680"/>
                </a:spcBef>
                <a:spcAft>
                  <a:spcPts val="0"/>
                </a:spcAft>
              </a:pPr>
              <a:r>
                <a:rPr lang="en-US" sz="2800" b="1" kern="1200" dirty="0">
                  <a:solidFill>
                    <a:srgbClr val="000000"/>
                  </a:solidFill>
                  <a:effectLst/>
                  <a:latin typeface="Times New Roman"/>
                  <a:ea typeface="MS PGothic"/>
                  <a:cs typeface="Arial"/>
                </a:rPr>
                <a:t>Necessary Conversations (Teams)</a:t>
              </a:r>
              <a:endParaRPr lang="en-US" sz="1200" dirty="0">
                <a:effectLst/>
                <a:latin typeface="Times New Roman"/>
                <a:ea typeface="Times New Roman"/>
              </a:endParaRPr>
            </a:p>
          </p:txBody>
        </p:sp>
        <p:cxnSp>
          <p:nvCxnSpPr>
            <p:cNvPr id="5" name="Line 10"/>
            <p:cNvCxnSpPr/>
            <p:nvPr/>
          </p:nvCxnSpPr>
          <p:spPr bwMode="auto">
            <a:xfrm flipH="1">
              <a:off x="2573482" y="3014489"/>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6" name="Text Box 14"/>
            <p:cNvSpPr txBox="1">
              <a:spLocks noChangeArrowheads="1"/>
            </p:cNvSpPr>
            <p:nvPr/>
          </p:nvSpPr>
          <p:spPr bwMode="auto">
            <a:xfrm>
              <a:off x="2133523" y="3962210"/>
              <a:ext cx="990600" cy="53337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7" name="Text Box 15"/>
            <p:cNvSpPr txBox="1">
              <a:spLocks noChangeArrowheads="1"/>
            </p:cNvSpPr>
            <p:nvPr/>
          </p:nvSpPr>
          <p:spPr bwMode="auto">
            <a:xfrm>
              <a:off x="2133523" y="4617526"/>
              <a:ext cx="990600" cy="51645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fontAlgn="base">
                <a:spcBef>
                  <a:spcPts val="1200"/>
                </a:spcBef>
                <a:spcAft>
                  <a:spcPts val="0"/>
                </a:spcAft>
              </a:pPr>
              <a:r>
                <a:rPr lang="en-US" sz="1200">
                  <a:effectLst/>
                  <a:latin typeface="Times New Roman"/>
                  <a:ea typeface="Times New Roman"/>
                </a:rPr>
                <a:t> </a:t>
              </a:r>
            </a:p>
          </p:txBody>
        </p:sp>
        <p:sp>
          <p:nvSpPr>
            <p:cNvPr id="8" name="Text Box 16"/>
            <p:cNvSpPr txBox="1">
              <a:spLocks noChangeArrowheads="1"/>
            </p:cNvSpPr>
            <p:nvPr/>
          </p:nvSpPr>
          <p:spPr bwMode="auto">
            <a:xfrm>
              <a:off x="2133523" y="5191132"/>
              <a:ext cx="990600" cy="67598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algn="ctr" fontAlgn="base">
                <a:spcBef>
                  <a:spcPts val="1200"/>
                </a:spcBef>
                <a:spcAft>
                  <a:spcPts val="0"/>
                </a:spcAft>
              </a:pPr>
              <a:r>
                <a:rPr lang="en-US" sz="1200">
                  <a:effectLst/>
                  <a:latin typeface="Times New Roman"/>
                  <a:ea typeface="Times New Roman"/>
                </a:rPr>
                <a:t> </a:t>
              </a:r>
            </a:p>
          </p:txBody>
        </p:sp>
        <p:sp>
          <p:nvSpPr>
            <p:cNvPr id="9" name="Text Box 18"/>
            <p:cNvSpPr txBox="1">
              <a:spLocks noChangeArrowheads="1"/>
            </p:cNvSpPr>
            <p:nvPr/>
          </p:nvSpPr>
          <p:spPr bwMode="auto">
            <a:xfrm>
              <a:off x="6171927" y="4495584"/>
              <a:ext cx="1219207" cy="646431"/>
            </a:xfrm>
            <a:prstGeom prst="rect">
              <a:avLst/>
            </a:prstGeom>
            <a:solidFill>
              <a:srgbClr val="FF0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fontAlgn="base">
                <a:spcBef>
                  <a:spcPts val="0"/>
                </a:spcBef>
                <a:spcAft>
                  <a:spcPts val="0"/>
                </a:spcAft>
              </a:pPr>
              <a:r>
                <a:rPr lang="en-US" sz="1300" b="1" kern="1200">
                  <a:solidFill>
                    <a:srgbClr val="000000"/>
                  </a:solidFill>
                  <a:effectLst/>
                  <a:latin typeface="Arial"/>
                  <a:ea typeface="Times New Roman"/>
                </a:rPr>
                <a:t> </a:t>
              </a:r>
              <a:endParaRPr lang="en-US" sz="1200">
                <a:effectLst/>
                <a:latin typeface="Times New Roman"/>
                <a:ea typeface="Times New Roman"/>
              </a:endParaRPr>
            </a:p>
            <a:p>
              <a:pPr marL="0" marR="0" fontAlgn="base">
                <a:spcBef>
                  <a:spcPts val="0"/>
                </a:spcBef>
                <a:spcAft>
                  <a:spcPts val="0"/>
                </a:spcAft>
              </a:pPr>
              <a:r>
                <a:rPr lang="en-US" sz="1300" b="1" kern="1200">
                  <a:solidFill>
                    <a:srgbClr val="000000"/>
                  </a:solidFill>
                  <a:effectLst/>
                  <a:latin typeface="Arial"/>
                  <a:ea typeface="Times New Roman"/>
                </a:rPr>
                <a:t> </a:t>
              </a:r>
              <a:endParaRPr lang="en-US" sz="1200">
                <a:effectLst/>
                <a:latin typeface="Times New Roman"/>
                <a:ea typeface="Times New Roman"/>
              </a:endParaRPr>
            </a:p>
            <a:p>
              <a:pPr marL="0" marR="0" fontAlgn="base">
                <a:spcBef>
                  <a:spcPts val="0"/>
                </a:spcBef>
                <a:spcAft>
                  <a:spcPts val="0"/>
                </a:spcAft>
              </a:pPr>
              <a:r>
                <a:rPr lang="en-US" sz="1200">
                  <a:effectLst/>
                  <a:latin typeface="Times New Roman"/>
                  <a:ea typeface="Times New Roman"/>
                </a:rPr>
                <a:t> </a:t>
              </a:r>
            </a:p>
          </p:txBody>
        </p:sp>
        <p:cxnSp>
          <p:nvCxnSpPr>
            <p:cNvPr id="10" name="Line 31"/>
            <p:cNvCxnSpPr/>
            <p:nvPr/>
          </p:nvCxnSpPr>
          <p:spPr bwMode="auto">
            <a:xfrm>
              <a:off x="589559" y="3014489"/>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 name="Text Box 38"/>
            <p:cNvSpPr txBox="1">
              <a:spLocks noChangeArrowheads="1"/>
            </p:cNvSpPr>
            <p:nvPr/>
          </p:nvSpPr>
          <p:spPr bwMode="auto">
            <a:xfrm>
              <a:off x="4038454" y="1371534"/>
              <a:ext cx="1905000" cy="579117"/>
            </a:xfrm>
            <a:prstGeom prst="rect">
              <a:avLst/>
            </a:prstGeom>
            <a:solidFill>
              <a:srgbClr val="FFCC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3" name="Text Box 39"/>
            <p:cNvSpPr txBox="1">
              <a:spLocks noChangeArrowheads="1"/>
            </p:cNvSpPr>
            <p:nvPr/>
          </p:nvSpPr>
          <p:spPr bwMode="auto">
            <a:xfrm>
              <a:off x="6705322" y="1371532"/>
              <a:ext cx="1752600" cy="579119"/>
            </a:xfrm>
            <a:prstGeom prst="rect">
              <a:avLst/>
            </a:prstGeom>
            <a:solidFill>
              <a:srgbClr val="FF0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14" name="Text Box 42"/>
            <p:cNvSpPr txBox="1">
              <a:spLocks noChangeArrowheads="1"/>
            </p:cNvSpPr>
            <p:nvPr/>
          </p:nvSpPr>
          <p:spPr bwMode="auto">
            <a:xfrm>
              <a:off x="4419433" y="4266995"/>
              <a:ext cx="838204" cy="403861"/>
            </a:xfrm>
            <a:prstGeom prst="rect">
              <a:avLst/>
            </a:prstGeom>
            <a:solidFill>
              <a:srgbClr val="FFCC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fontAlgn="base">
                <a:spcBef>
                  <a:spcPts val="1080"/>
                </a:spcBef>
                <a:spcAft>
                  <a:spcPts val="0"/>
                </a:spcAft>
              </a:pPr>
              <a:r>
                <a:rPr lang="en-US" sz="1200">
                  <a:effectLst/>
                  <a:latin typeface="Times New Roman"/>
                  <a:ea typeface="Times New Roman"/>
                </a:rPr>
                <a:t> </a:t>
              </a:r>
            </a:p>
          </p:txBody>
        </p:sp>
        <p:cxnSp>
          <p:nvCxnSpPr>
            <p:cNvPr id="15" name="Line 28"/>
            <p:cNvCxnSpPr/>
            <p:nvPr/>
          </p:nvCxnSpPr>
          <p:spPr bwMode="auto">
            <a:xfrm>
              <a:off x="4706169" y="3090695"/>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Line 47"/>
            <p:cNvCxnSpPr/>
            <p:nvPr/>
          </p:nvCxnSpPr>
          <p:spPr bwMode="auto">
            <a:xfrm>
              <a:off x="6477000" y="4419600"/>
              <a:ext cx="1981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 name="Line 28"/>
            <p:cNvCxnSpPr/>
            <p:nvPr/>
          </p:nvCxnSpPr>
          <p:spPr bwMode="auto">
            <a:xfrm>
              <a:off x="7206099" y="2944989"/>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8" name="Text Box 16"/>
            <p:cNvSpPr txBox="1">
              <a:spLocks noChangeArrowheads="1"/>
            </p:cNvSpPr>
            <p:nvPr/>
          </p:nvSpPr>
          <p:spPr bwMode="auto">
            <a:xfrm>
              <a:off x="2057326" y="5962659"/>
              <a:ext cx="1143000" cy="43942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fontAlgn="base">
                <a:spcBef>
                  <a:spcPts val="1080"/>
                </a:spcBef>
                <a:spcAft>
                  <a:spcPts val="0"/>
                </a:spcAft>
              </a:pPr>
              <a:r>
                <a:rPr lang="en-US" sz="1200">
                  <a:effectLst/>
                  <a:latin typeface="Times New Roman"/>
                  <a:ea typeface="Times New Roman"/>
                </a:rPr>
                <a:t> </a:t>
              </a:r>
            </a:p>
          </p:txBody>
        </p:sp>
        <p:sp>
          <p:nvSpPr>
            <p:cNvPr id="19" name="Text Box 18"/>
            <p:cNvSpPr txBox="1">
              <a:spLocks noChangeArrowheads="1"/>
            </p:cNvSpPr>
            <p:nvPr/>
          </p:nvSpPr>
          <p:spPr bwMode="auto">
            <a:xfrm>
              <a:off x="7543528" y="4495584"/>
              <a:ext cx="1219200" cy="579120"/>
            </a:xfrm>
            <a:prstGeom prst="rect">
              <a:avLst/>
            </a:prstGeom>
            <a:solidFill>
              <a:srgbClr val="FF0000">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marR="0" fontAlgn="base">
                <a:spcBef>
                  <a:spcPts val="865"/>
                </a:spcBef>
                <a:spcAft>
                  <a:spcPts val="0"/>
                </a:spcAft>
              </a:pPr>
              <a:r>
                <a:rPr lang="en-US" sz="1200">
                  <a:effectLst/>
                  <a:latin typeface="Times New Roman"/>
                  <a:ea typeface="Times New Roman"/>
                </a:rPr>
                <a:t> </a:t>
              </a:r>
            </a:p>
          </p:txBody>
        </p:sp>
        <p:sp>
          <p:nvSpPr>
            <p:cNvPr id="20" name="Text Box 36"/>
            <p:cNvSpPr txBox="1">
              <a:spLocks noChangeArrowheads="1"/>
            </p:cNvSpPr>
            <p:nvPr/>
          </p:nvSpPr>
          <p:spPr bwMode="auto">
            <a:xfrm>
              <a:off x="1904927" y="1371534"/>
              <a:ext cx="1676409" cy="60325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cxnSp>
          <p:nvCxnSpPr>
            <p:cNvPr id="21" name="Line 63"/>
            <p:cNvCxnSpPr/>
            <p:nvPr/>
          </p:nvCxnSpPr>
          <p:spPr bwMode="auto">
            <a:xfrm>
              <a:off x="1371600" y="1676400"/>
              <a:ext cx="4572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2" name="Line 64"/>
            <p:cNvCxnSpPr/>
            <p:nvPr/>
          </p:nvCxnSpPr>
          <p:spPr bwMode="auto">
            <a:xfrm>
              <a:off x="3657600" y="1676400"/>
              <a:ext cx="3048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3" name="Line 65"/>
            <p:cNvCxnSpPr/>
            <p:nvPr/>
          </p:nvCxnSpPr>
          <p:spPr bwMode="auto">
            <a:xfrm>
              <a:off x="6019800" y="1752600"/>
              <a:ext cx="6096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24" name="AutoShape 67"/>
            <p:cNvSpPr>
              <a:spLocks noChangeArrowheads="1"/>
            </p:cNvSpPr>
            <p:nvPr/>
          </p:nvSpPr>
          <p:spPr bwMode="auto">
            <a:xfrm>
              <a:off x="1904931" y="4190799"/>
              <a:ext cx="274319" cy="685799"/>
            </a:xfrm>
            <a:prstGeom prst="curvedRightArrow">
              <a:avLst>
                <a:gd name="adj1" fmla="val 36333"/>
                <a:gd name="adj2" fmla="val 148222"/>
                <a:gd name="adj3" fmla="val 33333"/>
              </a:avLst>
            </a:prstGeom>
            <a:solidFill>
              <a:schemeClr val="accent1"/>
            </a:solidFill>
            <a:ln w="9525">
              <a:solidFill>
                <a:schemeClr val="tx1"/>
              </a:solidFill>
              <a:miter lim="800000"/>
              <a:headEnd/>
              <a:tailEnd/>
            </a:ln>
          </p:spPr>
          <p:txBody>
            <a:bodyPr wrap="none" anchor="ct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25" name="AutoShape 69"/>
            <p:cNvSpPr>
              <a:spLocks noChangeArrowheads="1"/>
            </p:cNvSpPr>
            <p:nvPr/>
          </p:nvSpPr>
          <p:spPr bwMode="auto">
            <a:xfrm>
              <a:off x="1828734" y="4190799"/>
              <a:ext cx="274319" cy="1219199"/>
            </a:xfrm>
            <a:prstGeom prst="curvedRightArrow">
              <a:avLst>
                <a:gd name="adj1" fmla="val 36333"/>
                <a:gd name="adj2" fmla="val 148222"/>
                <a:gd name="adj3" fmla="val 33333"/>
              </a:avLst>
            </a:prstGeom>
            <a:solidFill>
              <a:schemeClr val="accent1"/>
            </a:solidFill>
            <a:ln w="9525">
              <a:solidFill>
                <a:schemeClr val="tx1"/>
              </a:solidFill>
              <a:miter lim="800000"/>
              <a:headEnd/>
              <a:tailEnd/>
            </a:ln>
          </p:spPr>
          <p:txBody>
            <a:bodyPr wrap="none" anchor="ct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26" name="Text Box 77"/>
            <p:cNvSpPr txBox="1">
              <a:spLocks noChangeArrowheads="1"/>
            </p:cNvSpPr>
            <p:nvPr/>
          </p:nvSpPr>
          <p:spPr bwMode="auto">
            <a:xfrm>
              <a:off x="304789" y="2209694"/>
              <a:ext cx="1066806" cy="44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algn="ctr" fontAlgn="base">
                <a:spcBef>
                  <a:spcPts val="0"/>
                </a:spcBef>
                <a:spcAft>
                  <a:spcPts val="0"/>
                </a:spcAft>
              </a:pPr>
              <a:r>
                <a:rPr lang="en-US" sz="1200" b="1" kern="1200">
                  <a:solidFill>
                    <a:srgbClr val="000000"/>
                  </a:solidFill>
                  <a:effectLst/>
                  <a:latin typeface="Times New Roman"/>
                  <a:ea typeface="MS PGothic"/>
                  <a:cs typeface="Arial"/>
                </a:rPr>
                <a:t>Brief FBA/BIP</a:t>
              </a:r>
              <a:endParaRPr lang="en-US" sz="1200">
                <a:effectLst/>
                <a:latin typeface="Times New Roman"/>
                <a:ea typeface="Times New Roman"/>
              </a:endParaRPr>
            </a:p>
          </p:txBody>
        </p:sp>
        <p:sp>
          <p:nvSpPr>
            <p:cNvPr id="27" name="Text Box 78"/>
            <p:cNvSpPr txBox="1">
              <a:spLocks noChangeArrowheads="1"/>
            </p:cNvSpPr>
            <p:nvPr/>
          </p:nvSpPr>
          <p:spPr bwMode="auto">
            <a:xfrm>
              <a:off x="152399" y="2209797"/>
              <a:ext cx="1219207" cy="335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algn="ctr" fontAlgn="base">
                <a:spcBef>
                  <a:spcPts val="540"/>
                </a:spcBef>
                <a:spcAft>
                  <a:spcPts val="0"/>
                </a:spcAft>
              </a:pPr>
              <a:r>
                <a:rPr lang="en-US" sz="1200" b="1" kern="1200">
                  <a:solidFill>
                    <a:srgbClr val="FFFFFF"/>
                  </a:solidFill>
                  <a:effectLst/>
                  <a:latin typeface="Times New Roman"/>
                  <a:ea typeface="MS PGothic"/>
                  <a:cs typeface="Arial"/>
                </a:rPr>
                <a:t>WRAP</a:t>
              </a:r>
              <a:endParaRPr lang="en-US" sz="1200">
                <a:effectLst/>
                <a:latin typeface="Times New Roman"/>
                <a:ea typeface="Times New Roman"/>
              </a:endParaRPr>
            </a:p>
          </p:txBody>
        </p:sp>
        <p:sp>
          <p:nvSpPr>
            <p:cNvPr id="28" name="Text Box 80"/>
            <p:cNvSpPr txBox="1">
              <a:spLocks noChangeArrowheads="1"/>
            </p:cNvSpPr>
            <p:nvPr/>
          </p:nvSpPr>
          <p:spPr bwMode="auto">
            <a:xfrm>
              <a:off x="1828724" y="2133494"/>
              <a:ext cx="1752609" cy="26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29" name="Text Box 82"/>
            <p:cNvSpPr txBox="1">
              <a:spLocks noChangeArrowheads="1"/>
            </p:cNvSpPr>
            <p:nvPr/>
          </p:nvSpPr>
          <p:spPr bwMode="auto">
            <a:xfrm>
              <a:off x="6705250" y="2057291"/>
              <a:ext cx="1753244" cy="26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30" name="Rectangle 29"/>
            <p:cNvSpPr>
              <a:spLocks noChangeArrowheads="1"/>
            </p:cNvSpPr>
            <p:nvPr/>
          </p:nvSpPr>
          <p:spPr bwMode="auto">
            <a:xfrm>
              <a:off x="1828714" y="2057295"/>
              <a:ext cx="274319" cy="9905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31" name="Rectangle 30"/>
            <p:cNvSpPr>
              <a:spLocks noChangeArrowheads="1"/>
            </p:cNvSpPr>
            <p:nvPr/>
          </p:nvSpPr>
          <p:spPr bwMode="auto">
            <a:xfrm>
              <a:off x="3962215" y="2209688"/>
              <a:ext cx="274319" cy="9143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32" name="Rectangle 31"/>
            <p:cNvSpPr>
              <a:spLocks noChangeArrowheads="1"/>
            </p:cNvSpPr>
            <p:nvPr/>
          </p:nvSpPr>
          <p:spPr bwMode="auto">
            <a:xfrm>
              <a:off x="6705358" y="2057301"/>
              <a:ext cx="274319" cy="9143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33" name="Striped Right Arrow 32"/>
            <p:cNvSpPr/>
            <p:nvPr/>
          </p:nvSpPr>
          <p:spPr>
            <a:xfrm>
              <a:off x="1371600" y="4038600"/>
              <a:ext cx="5334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spcBef>
                  <a:spcPts val="0"/>
                </a:spcBef>
                <a:spcAft>
                  <a:spcPts val="0"/>
                </a:spcAft>
              </a:pPr>
              <a:r>
                <a:rPr lang="en-US" sz="1100">
                  <a:effectLst/>
                  <a:ea typeface="Times New Roman"/>
                  <a:cs typeface="Times New Roman"/>
                </a:rPr>
                <a:t> </a:t>
              </a:r>
              <a:endParaRPr lang="en-US" sz="1100">
                <a:effectLst/>
                <a:ea typeface="Calibri"/>
                <a:cs typeface="Times New Roman"/>
              </a:endParaRPr>
            </a:p>
          </p:txBody>
        </p:sp>
        <p:sp>
          <p:nvSpPr>
            <p:cNvPr id="34" name="Curved Up Arrow 33"/>
            <p:cNvSpPr/>
            <p:nvPr/>
          </p:nvSpPr>
          <p:spPr>
            <a:xfrm>
              <a:off x="4800600" y="5334000"/>
              <a:ext cx="2057400" cy="381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fontAlgn="base">
                <a:spcBef>
                  <a:spcPts val="250"/>
                </a:spcBef>
                <a:spcAft>
                  <a:spcPts val="0"/>
                </a:spcAft>
              </a:pPr>
              <a:r>
                <a:rPr lang="en-US" sz="1200">
                  <a:effectLst/>
                  <a:latin typeface="Times New Roman"/>
                  <a:ea typeface="Times New Roman"/>
                </a:rPr>
                <a:t> </a:t>
              </a:r>
            </a:p>
          </p:txBody>
        </p:sp>
        <p:sp>
          <p:nvSpPr>
            <p:cNvPr id="35" name="Curved Up Arrow 34"/>
            <p:cNvSpPr/>
            <p:nvPr/>
          </p:nvSpPr>
          <p:spPr>
            <a:xfrm>
              <a:off x="4800600" y="5334000"/>
              <a:ext cx="3505200" cy="73183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spcBef>
                  <a:spcPts val="0"/>
                </a:spcBef>
                <a:spcAft>
                  <a:spcPts val="0"/>
                </a:spcAft>
              </a:pPr>
              <a:r>
                <a:rPr lang="en-US" sz="1100">
                  <a:effectLst/>
                  <a:ea typeface="Times New Roman"/>
                  <a:cs typeface="Times New Roman"/>
                </a:rPr>
                <a:t> </a:t>
              </a:r>
              <a:endParaRPr lang="en-US" sz="1100">
                <a:effectLst/>
                <a:ea typeface="Calibri"/>
                <a:cs typeface="Times New Roman"/>
              </a:endParaRPr>
            </a:p>
          </p:txBody>
        </p:sp>
        <p:sp>
          <p:nvSpPr>
            <p:cNvPr id="36" name="Curved Up Arrow 35"/>
            <p:cNvSpPr/>
            <p:nvPr/>
          </p:nvSpPr>
          <p:spPr>
            <a:xfrm>
              <a:off x="3124200" y="5334000"/>
              <a:ext cx="1371600" cy="304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algn="ctr" fontAlgn="base">
                <a:spcBef>
                  <a:spcPts val="250"/>
                </a:spcBef>
                <a:spcAft>
                  <a:spcPts val="0"/>
                </a:spcAft>
              </a:pPr>
              <a:r>
                <a:rPr lang="en-US" sz="1200">
                  <a:effectLst/>
                  <a:latin typeface="Times New Roman"/>
                  <a:ea typeface="Times New Roman"/>
                </a:rPr>
                <a:t> </a:t>
              </a:r>
            </a:p>
          </p:txBody>
        </p:sp>
        <p:sp>
          <p:nvSpPr>
            <p:cNvPr id="37" name="Curved Up Arrow 36"/>
            <p:cNvSpPr>
              <a:spLocks noChangeArrowheads="1"/>
            </p:cNvSpPr>
            <p:nvPr/>
          </p:nvSpPr>
          <p:spPr bwMode="auto">
            <a:xfrm rot="21570218" flipV="1">
              <a:off x="3122613" y="4341813"/>
              <a:ext cx="1371600" cy="304800"/>
            </a:xfrm>
            <a:prstGeom prst="curvedUpArrow">
              <a:avLst>
                <a:gd name="adj1" fmla="val 20833"/>
                <a:gd name="adj2" fmla="val 41667"/>
                <a:gd name="adj3" fmla="val 25000"/>
              </a:avLst>
            </a:prstGeom>
            <a:solidFill>
              <a:schemeClr val="accent1"/>
            </a:solidFill>
            <a:ln w="25400" algn="ctr">
              <a:solidFill>
                <a:srgbClr val="89A4A7"/>
              </a:solidFill>
              <a:miter lim="800000"/>
              <a:headEnd/>
              <a:tailEnd/>
            </a:ln>
          </p:spPr>
          <p:txBody>
            <a:bodyPr rot="10800000" anchor="ctr"/>
            <a:lstStyle/>
            <a:p>
              <a:pPr marL="0" marR="0" algn="ctr" fontAlgn="base">
                <a:spcBef>
                  <a:spcPts val="250"/>
                </a:spcBef>
                <a:spcAft>
                  <a:spcPts val="0"/>
                </a:spcAft>
              </a:pPr>
              <a:r>
                <a:rPr lang="en-US" sz="1200">
                  <a:effectLst/>
                  <a:latin typeface="Times New Roman"/>
                  <a:ea typeface="Times New Roman"/>
                </a:rPr>
                <a:t> </a:t>
              </a:r>
            </a:p>
          </p:txBody>
        </p:sp>
        <p:sp>
          <p:nvSpPr>
            <p:cNvPr id="38" name="Text Box 39"/>
            <p:cNvSpPr txBox="1">
              <a:spLocks noChangeArrowheads="1"/>
            </p:cNvSpPr>
            <p:nvPr/>
          </p:nvSpPr>
          <p:spPr bwMode="auto">
            <a:xfrm>
              <a:off x="76197" y="1371534"/>
              <a:ext cx="1219207" cy="603251"/>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39" name="Text Box 39"/>
            <p:cNvSpPr txBox="1">
              <a:spLocks noChangeArrowheads="1"/>
            </p:cNvSpPr>
            <p:nvPr/>
          </p:nvSpPr>
          <p:spPr bwMode="auto">
            <a:xfrm>
              <a:off x="0" y="4038406"/>
              <a:ext cx="1219207" cy="262255"/>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sp>
          <p:nvSpPr>
            <p:cNvPr id="40" name="Text Box 41"/>
            <p:cNvSpPr txBox="1">
              <a:spLocks noChangeArrowheads="1"/>
            </p:cNvSpPr>
            <p:nvPr/>
          </p:nvSpPr>
          <p:spPr bwMode="auto">
            <a:xfrm>
              <a:off x="7516542" y="6402080"/>
              <a:ext cx="1295407" cy="262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a:spcBef>
                  <a:spcPts val="0"/>
                </a:spcBef>
                <a:spcAft>
                  <a:spcPts val="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grpSp>
      <p:sp>
        <p:nvSpPr>
          <p:cNvPr id="41" name="Text Box 1"/>
          <p:cNvSpPr txBox="1"/>
          <p:nvPr/>
        </p:nvSpPr>
        <p:spPr>
          <a:xfrm>
            <a:off x="228600" y="2285365"/>
            <a:ext cx="1218565" cy="9144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effectLst/>
                <a:ea typeface="Times New Roman"/>
                <a:cs typeface="Times New Roman"/>
              </a:rPr>
              <a:t> </a:t>
            </a:r>
            <a:endParaRPr lang="en-US" sz="1100">
              <a:effectLst/>
              <a:ea typeface="Calibri"/>
              <a:cs typeface="Times New Roman"/>
            </a:endParaRPr>
          </a:p>
        </p:txBody>
      </p:sp>
      <p:sp>
        <p:nvSpPr>
          <p:cNvPr id="42" name="Text Box 42"/>
          <p:cNvSpPr txBox="1"/>
          <p:nvPr/>
        </p:nvSpPr>
        <p:spPr>
          <a:xfrm>
            <a:off x="1980565" y="2209165"/>
            <a:ext cx="1751965" cy="9906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effectLst/>
                <a:ea typeface="Times New Roman"/>
                <a:cs typeface="Times New Roman"/>
              </a:rPr>
              <a:t> </a:t>
            </a:r>
            <a:endParaRPr lang="en-US" sz="1100">
              <a:effectLst/>
              <a:ea typeface="Calibri"/>
              <a:cs typeface="Times New Roman"/>
            </a:endParaRPr>
          </a:p>
        </p:txBody>
      </p:sp>
      <p:sp>
        <p:nvSpPr>
          <p:cNvPr id="43" name="Text Box 44"/>
          <p:cNvSpPr txBox="1"/>
          <p:nvPr/>
        </p:nvSpPr>
        <p:spPr>
          <a:xfrm>
            <a:off x="4114165" y="2209800"/>
            <a:ext cx="1980565" cy="10661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effectLst/>
                <a:ea typeface="Times New Roman"/>
                <a:cs typeface="Times New Roman"/>
              </a:rPr>
              <a:t> </a:t>
            </a:r>
            <a:endParaRPr lang="en-US" sz="1100">
              <a:effectLst/>
              <a:ea typeface="Calibri"/>
              <a:cs typeface="Times New Roman"/>
            </a:endParaRPr>
          </a:p>
        </p:txBody>
      </p:sp>
      <p:sp>
        <p:nvSpPr>
          <p:cNvPr id="44" name="Text Box 45"/>
          <p:cNvSpPr txBox="1"/>
          <p:nvPr/>
        </p:nvSpPr>
        <p:spPr>
          <a:xfrm>
            <a:off x="6857365" y="2209800"/>
            <a:ext cx="1752600" cy="105346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effectLst/>
                <a:ea typeface="Times New Roman"/>
                <a:cs typeface="Times New Roman"/>
              </a:rPr>
              <a:t> </a:t>
            </a:r>
            <a:endParaRPr lang="en-US" sz="1100">
              <a:effectLst/>
              <a:ea typeface="Calibri"/>
              <a:cs typeface="Times New Roman"/>
            </a:endParaRPr>
          </a:p>
        </p:txBody>
      </p:sp>
      <p:cxnSp>
        <p:nvCxnSpPr>
          <p:cNvPr id="45" name="Straight Arrow Connector 44"/>
          <p:cNvCxnSpPr/>
          <p:nvPr/>
        </p:nvCxnSpPr>
        <p:spPr>
          <a:xfrm>
            <a:off x="4953000" y="3409950"/>
            <a:ext cx="0" cy="932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667625" y="3343275"/>
            <a:ext cx="1270" cy="11449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732405" y="3263265"/>
            <a:ext cx="0" cy="79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85800" y="3267075"/>
            <a:ext cx="9525" cy="79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Rectangle 4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632342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476672"/>
            <a:ext cx="5370957" cy="707886"/>
          </a:xfrm>
          <a:prstGeom prst="rect">
            <a:avLst/>
          </a:prstGeom>
          <a:noFill/>
        </p:spPr>
        <p:txBody>
          <a:bodyPr wrap="none" rtlCol="0">
            <a:spAutoFit/>
          </a:bodyPr>
          <a:lstStyle/>
          <a:p>
            <a:r>
              <a:rPr lang="en-US" sz="4000" dirty="0" smtClean="0"/>
              <a:t>Voices to REMEMBER</a:t>
            </a:r>
            <a:endParaRPr lang="en-US" sz="4000" dirty="0"/>
          </a:p>
        </p:txBody>
      </p:sp>
      <p:pic>
        <p:nvPicPr>
          <p:cNvPr id="4098" name="Picture 2" descr="C:\Users\Ami\AppData\Local\Microsoft\Windows\Temporary Internet Files\Content.IE5\BH2YY3PZ\MP90044875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484784"/>
            <a:ext cx="6192688"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8651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703004"/>
            <a:ext cx="7848872" cy="4893647"/>
          </a:xfrm>
          <a:prstGeom prst="rect">
            <a:avLst/>
          </a:prstGeom>
          <a:noFill/>
        </p:spPr>
        <p:txBody>
          <a:bodyPr wrap="square" rtlCol="0">
            <a:spAutoFit/>
          </a:bodyPr>
          <a:lstStyle/>
          <a:p>
            <a:pPr algn="ctr"/>
            <a:r>
              <a:rPr lang="en-US" sz="3600" dirty="0" smtClean="0"/>
              <a:t>FAMILY VOICE</a:t>
            </a:r>
          </a:p>
          <a:p>
            <a:pPr marL="571500" indent="-571500">
              <a:buFont typeface="Arial" pitchFamily="34" charset="0"/>
              <a:buChar char="•"/>
            </a:pPr>
            <a:r>
              <a:rPr lang="en-US" sz="2800" dirty="0" smtClean="0"/>
              <a:t>Who?</a:t>
            </a:r>
          </a:p>
          <a:p>
            <a:pPr marL="571500" indent="-571500">
              <a:buFont typeface="Arial" pitchFamily="34" charset="0"/>
              <a:buChar char="•"/>
            </a:pPr>
            <a:r>
              <a:rPr lang="en-US" sz="2800" dirty="0" smtClean="0"/>
              <a:t>How many?</a:t>
            </a:r>
          </a:p>
          <a:p>
            <a:pPr marL="571500" indent="-571500">
              <a:buFont typeface="Arial" pitchFamily="34" charset="0"/>
              <a:buChar char="•"/>
            </a:pPr>
            <a:r>
              <a:rPr lang="en-US" sz="2800" dirty="0" smtClean="0"/>
              <a:t>When?</a:t>
            </a:r>
          </a:p>
          <a:p>
            <a:pPr marL="571500" indent="-571500">
              <a:buFont typeface="Arial" pitchFamily="34" charset="0"/>
              <a:buChar char="•"/>
            </a:pPr>
            <a:r>
              <a:rPr lang="en-US" sz="2800" dirty="0" smtClean="0"/>
              <a:t>Confidentiality?</a:t>
            </a:r>
          </a:p>
          <a:p>
            <a:pPr marL="571500" indent="-571500">
              <a:buFont typeface="Arial" pitchFamily="34" charset="0"/>
              <a:buChar char="•"/>
            </a:pPr>
            <a:r>
              <a:rPr lang="en-US" sz="2800" dirty="0" smtClean="0"/>
              <a:t>Resistance</a:t>
            </a:r>
          </a:p>
          <a:p>
            <a:pPr marL="571500" indent="-571500">
              <a:buFont typeface="Arial" pitchFamily="34" charset="0"/>
              <a:buChar char="•"/>
            </a:pPr>
            <a:r>
              <a:rPr lang="en-US" sz="2800" dirty="0" smtClean="0"/>
              <a:t>Benefits</a:t>
            </a:r>
          </a:p>
          <a:p>
            <a:pPr algn="ctr"/>
            <a:endParaRPr lang="en-US" sz="3600" dirty="0"/>
          </a:p>
          <a:p>
            <a:pPr algn="ctr"/>
            <a:endParaRPr lang="en-US" sz="3600" dirty="0" smtClean="0"/>
          </a:p>
          <a:p>
            <a:pPr algn="ctr"/>
            <a:endParaRPr lang="en-US" sz="3600" dirty="0"/>
          </a:p>
        </p:txBody>
      </p:sp>
    </p:spTree>
    <p:extLst>
      <p:ext uri="{BB962C8B-B14F-4D97-AF65-F5344CB8AC3E}">
        <p14:creationId xmlns:p14="http://schemas.microsoft.com/office/powerpoint/2010/main" val="1640579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Student Voice</a:t>
            </a:r>
            <a:endParaRPr lang="en-US" sz="3600" dirty="0"/>
          </a:p>
        </p:txBody>
      </p:sp>
      <p:sp>
        <p:nvSpPr>
          <p:cNvPr id="3" name="Content Placeholder 2"/>
          <p:cNvSpPr>
            <a:spLocks noGrp="1"/>
          </p:cNvSpPr>
          <p:nvPr>
            <p:ph sz="half" idx="1"/>
          </p:nvPr>
        </p:nvSpPr>
        <p:spPr>
          <a:xfrm>
            <a:off x="457200" y="1412776"/>
            <a:ext cx="4038600" cy="4525963"/>
          </a:xfrm>
        </p:spPr>
        <p:txBody>
          <a:bodyPr/>
          <a:lstStyle/>
          <a:p>
            <a:r>
              <a:rPr lang="en-US" sz="2800" dirty="0" smtClean="0">
                <a:solidFill>
                  <a:srgbClr val="0070C0"/>
                </a:solidFill>
              </a:rPr>
              <a:t>Systems</a:t>
            </a:r>
          </a:p>
          <a:p>
            <a:pPr lvl="1"/>
            <a:r>
              <a:rPr lang="en-US" sz="2400" dirty="0" smtClean="0"/>
              <a:t>Team Meetings</a:t>
            </a:r>
          </a:p>
          <a:p>
            <a:pPr lvl="2"/>
            <a:r>
              <a:rPr lang="en-US" sz="1800" dirty="0" smtClean="0"/>
              <a:t>District Leadership Team</a:t>
            </a:r>
          </a:p>
          <a:p>
            <a:pPr lvl="2"/>
            <a:r>
              <a:rPr lang="en-US" sz="1800" dirty="0" smtClean="0"/>
              <a:t>Tier 1 Universal</a:t>
            </a:r>
          </a:p>
          <a:p>
            <a:pPr lvl="2"/>
            <a:r>
              <a:rPr lang="en-US" sz="1800" dirty="0" smtClean="0"/>
              <a:t>Tier 2 Secondary</a:t>
            </a:r>
          </a:p>
          <a:p>
            <a:pPr lvl="2"/>
            <a:r>
              <a:rPr lang="en-US" sz="1800" dirty="0" smtClean="0"/>
              <a:t>Tier 3 Tertiary</a:t>
            </a:r>
          </a:p>
          <a:p>
            <a:r>
              <a:rPr lang="en-US" sz="2800" dirty="0" smtClean="0">
                <a:solidFill>
                  <a:srgbClr val="0070C0"/>
                </a:solidFill>
              </a:rPr>
              <a:t>Practices</a:t>
            </a:r>
          </a:p>
          <a:p>
            <a:pPr lvl="1"/>
            <a:r>
              <a:rPr lang="en-US" sz="2400" dirty="0" smtClean="0"/>
              <a:t>Tier 1</a:t>
            </a:r>
          </a:p>
          <a:p>
            <a:pPr lvl="2"/>
            <a:r>
              <a:rPr lang="en-US" sz="2000" dirty="0" smtClean="0"/>
              <a:t>“</a:t>
            </a:r>
            <a:r>
              <a:rPr lang="en-US" dirty="0" smtClean="0"/>
              <a:t>Behavioral Lessons</a:t>
            </a:r>
            <a:r>
              <a:rPr lang="en-US" sz="2000" dirty="0" smtClean="0"/>
              <a:t>”</a:t>
            </a:r>
          </a:p>
          <a:p>
            <a:pPr lvl="2"/>
            <a:r>
              <a:rPr lang="en-US" sz="2000" dirty="0" smtClean="0"/>
              <a:t>Matrix Creation</a:t>
            </a:r>
          </a:p>
          <a:p>
            <a:pPr lvl="1"/>
            <a:r>
              <a:rPr lang="en-US" sz="2400" dirty="0" smtClean="0"/>
              <a:t>Tier 2</a:t>
            </a:r>
          </a:p>
          <a:p>
            <a:pPr lvl="2"/>
            <a:r>
              <a:rPr lang="en-US" sz="2000" dirty="0" smtClean="0"/>
              <a:t>Mentoring Programs</a:t>
            </a:r>
          </a:p>
          <a:p>
            <a:endParaRPr lang="en-US" dirty="0" smtClean="0"/>
          </a:p>
        </p:txBody>
      </p:sp>
      <p:sp>
        <p:nvSpPr>
          <p:cNvPr id="4" name="Content Placeholder 3"/>
          <p:cNvSpPr>
            <a:spLocks noGrp="1"/>
          </p:cNvSpPr>
          <p:nvPr>
            <p:ph sz="half" idx="2"/>
          </p:nvPr>
        </p:nvSpPr>
        <p:spPr>
          <a:xfrm>
            <a:off x="4648200" y="1412776"/>
            <a:ext cx="4038600" cy="4525963"/>
          </a:xfrm>
        </p:spPr>
        <p:txBody>
          <a:bodyPr/>
          <a:lstStyle/>
          <a:p>
            <a:r>
              <a:rPr lang="en-US" dirty="0">
                <a:solidFill>
                  <a:srgbClr val="0070C0"/>
                </a:solidFill>
              </a:rPr>
              <a:t>Data</a:t>
            </a:r>
          </a:p>
          <a:p>
            <a:pPr lvl="1"/>
            <a:r>
              <a:rPr lang="en-US" sz="2000" dirty="0"/>
              <a:t>Assisting with informed decision making on </a:t>
            </a:r>
            <a:r>
              <a:rPr lang="en-US" sz="2000" dirty="0" smtClean="0"/>
              <a:t>teams</a:t>
            </a:r>
          </a:p>
          <a:p>
            <a:pPr lvl="2"/>
            <a:r>
              <a:rPr lang="en-US" sz="1800" dirty="0" smtClean="0"/>
              <a:t>Student Handbook</a:t>
            </a:r>
            <a:r>
              <a:rPr lang="en-US" sz="1600" dirty="0"/>
              <a:t/>
            </a:r>
            <a:br>
              <a:rPr lang="en-US" sz="1600" dirty="0"/>
            </a:br>
            <a:endParaRPr lang="en-US" sz="1600" dirty="0"/>
          </a:p>
          <a:p>
            <a:endParaRPr lang="en-US" dirty="0" smtClean="0"/>
          </a:p>
          <a:p>
            <a:r>
              <a:rPr lang="en-US" dirty="0" smtClean="0">
                <a:solidFill>
                  <a:srgbClr val="00B050"/>
                </a:solidFill>
              </a:rPr>
              <a:t>Culture Change</a:t>
            </a:r>
          </a:p>
          <a:p>
            <a:pPr lvl="1"/>
            <a:r>
              <a:rPr lang="en-US" dirty="0" smtClean="0"/>
              <a:t>Visual Input</a:t>
            </a:r>
          </a:p>
          <a:p>
            <a:pPr lvl="2"/>
            <a:r>
              <a:rPr lang="en-US" dirty="0" smtClean="0"/>
              <a:t>Posters, shirts, tickets, etc.</a:t>
            </a:r>
          </a:p>
          <a:p>
            <a:pPr lvl="1"/>
            <a:r>
              <a:rPr lang="en-US" dirty="0" smtClean="0"/>
              <a:t>Audio Input</a:t>
            </a:r>
          </a:p>
          <a:p>
            <a:pPr lvl="2"/>
            <a:r>
              <a:rPr lang="en-US" dirty="0" smtClean="0"/>
              <a:t>Announcements, songs, music in the hallway, etc. </a:t>
            </a:r>
          </a:p>
          <a:p>
            <a:pPr marL="457200" lvl="1" indent="0">
              <a:buNone/>
            </a:pPr>
            <a:endParaRPr lang="en-US" dirty="0"/>
          </a:p>
        </p:txBody>
      </p:sp>
    </p:spTree>
    <p:extLst>
      <p:ext uri="{BB962C8B-B14F-4D97-AF65-F5344CB8AC3E}">
        <p14:creationId xmlns:p14="http://schemas.microsoft.com/office/powerpoint/2010/main" val="967811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rtlCol="0">
            <a:noAutofit/>
          </a:bodyPr>
          <a:lstStyle/>
          <a:p>
            <a:pPr fontAlgn="auto">
              <a:spcAft>
                <a:spcPts val="0"/>
              </a:spcAft>
              <a:defRPr/>
            </a:pPr>
            <a:r>
              <a:rPr lang="en-US" sz="3600" dirty="0" smtClean="0">
                <a:ea typeface="+mj-ea"/>
                <a:cs typeface="+mj-cs"/>
              </a:rPr>
              <a:t>Community Voice</a:t>
            </a:r>
            <a:br>
              <a:rPr lang="en-US" sz="3600" dirty="0" smtClean="0">
                <a:ea typeface="+mj-ea"/>
                <a:cs typeface="+mj-cs"/>
              </a:rPr>
            </a:br>
            <a:endParaRPr lang="en-US" sz="3600" dirty="0" smtClean="0">
              <a:ea typeface="+mj-ea"/>
              <a:cs typeface="+mj-cs"/>
            </a:endParaRPr>
          </a:p>
        </p:txBody>
      </p:sp>
      <p:sp>
        <p:nvSpPr>
          <p:cNvPr id="20483" name="Rectangle 3"/>
          <p:cNvSpPr>
            <a:spLocks noGrp="1" noChangeArrowheads="1"/>
          </p:cNvSpPr>
          <p:nvPr>
            <p:ph idx="1"/>
          </p:nvPr>
        </p:nvSpPr>
        <p:spPr/>
        <p:txBody>
          <a:bodyPr rtlCol="0">
            <a:normAutofit lnSpcReduction="10000"/>
          </a:bodyPr>
          <a:lstStyle/>
          <a:p>
            <a:pPr fontAlgn="auto">
              <a:spcAft>
                <a:spcPts val="0"/>
              </a:spcAft>
              <a:buFont typeface="Arial" pitchFamily="34" charset="0"/>
              <a:buChar char="•"/>
              <a:defRPr/>
            </a:pPr>
            <a:endParaRPr lang="en-US" sz="2400" dirty="0" smtClean="0">
              <a:ea typeface="+mn-ea"/>
              <a:cs typeface="+mn-cs"/>
            </a:endParaRPr>
          </a:p>
          <a:p>
            <a:pPr fontAlgn="auto">
              <a:spcAft>
                <a:spcPts val="0"/>
              </a:spcAft>
              <a:buFont typeface="Arial" pitchFamily="34" charset="0"/>
              <a:buChar char="•"/>
              <a:defRPr/>
            </a:pPr>
            <a:r>
              <a:rPr lang="en-US" sz="2400" dirty="0" smtClean="0">
                <a:ea typeface="+mn-ea"/>
                <a:cs typeface="+mn-cs"/>
              </a:rPr>
              <a:t>Participate as member of systems team and/or problem solving teams. </a:t>
            </a:r>
          </a:p>
          <a:p>
            <a:pPr fontAlgn="auto">
              <a:spcAft>
                <a:spcPts val="0"/>
              </a:spcAft>
              <a:buFont typeface="Arial" pitchFamily="34" charset="0"/>
              <a:buChar char="•"/>
              <a:defRPr/>
            </a:pPr>
            <a:r>
              <a:rPr lang="en-US" sz="2400" dirty="0" smtClean="0">
                <a:ea typeface="+mn-ea"/>
                <a:cs typeface="+mn-cs"/>
              </a:rPr>
              <a:t>Contribute to </a:t>
            </a:r>
            <a:r>
              <a:rPr lang="en-US" sz="2400" u="sng" dirty="0" smtClean="0">
                <a:ea typeface="+mn-ea"/>
                <a:cs typeface="+mn-cs"/>
              </a:rPr>
              <a:t>Social/Academic Instructional Groups</a:t>
            </a:r>
            <a:r>
              <a:rPr lang="en-US" sz="2400" dirty="0" smtClean="0">
                <a:ea typeface="+mn-ea"/>
                <a:cs typeface="+mn-cs"/>
              </a:rPr>
              <a:t> development and/or facilitate </a:t>
            </a:r>
            <a:r>
              <a:rPr lang="en-US" sz="2400" u="sng" dirty="0" smtClean="0">
                <a:ea typeface="+mn-ea"/>
                <a:cs typeface="+mn-cs"/>
              </a:rPr>
              <a:t>S</a:t>
            </a:r>
            <a:r>
              <a:rPr lang="en-US" sz="2400" dirty="0" smtClean="0">
                <a:ea typeface="+mn-ea"/>
                <a:cs typeface="+mn-cs"/>
              </a:rPr>
              <a:t>/AIG’s. (</a:t>
            </a:r>
            <a:r>
              <a:rPr lang="en-US" sz="2000" dirty="0" smtClean="0">
                <a:ea typeface="+mn-ea"/>
                <a:cs typeface="+mn-cs"/>
              </a:rPr>
              <a:t>ex: DPR and classroom generalization techniques.)</a:t>
            </a:r>
            <a:r>
              <a:rPr lang="en-US" sz="2400" dirty="0" smtClean="0">
                <a:ea typeface="+mn-ea"/>
                <a:cs typeface="+mn-cs"/>
              </a:rPr>
              <a:t> </a:t>
            </a:r>
          </a:p>
          <a:p>
            <a:pPr fontAlgn="auto">
              <a:spcAft>
                <a:spcPts val="0"/>
              </a:spcAft>
              <a:buFont typeface="Arial" pitchFamily="34" charset="0"/>
              <a:buChar char="•"/>
              <a:defRPr/>
            </a:pPr>
            <a:r>
              <a:rPr lang="en-US" sz="2400" dirty="0" smtClean="0">
                <a:ea typeface="+mn-ea"/>
                <a:cs typeface="+mn-cs"/>
              </a:rPr>
              <a:t>Useful resource for community-based service linkage and referrals.</a:t>
            </a:r>
          </a:p>
          <a:p>
            <a:pPr fontAlgn="auto">
              <a:spcAft>
                <a:spcPts val="0"/>
              </a:spcAft>
              <a:buFont typeface="Arial" pitchFamily="34" charset="0"/>
              <a:buChar char="•"/>
              <a:defRPr/>
            </a:pPr>
            <a:r>
              <a:rPr lang="en-US" sz="2400" dirty="0" smtClean="0">
                <a:ea typeface="+mn-ea"/>
                <a:cs typeface="+mn-cs"/>
              </a:rPr>
              <a:t>Skill-based clinicians can contribute to BIP techniques.</a:t>
            </a:r>
          </a:p>
          <a:p>
            <a:pPr fontAlgn="auto">
              <a:spcAft>
                <a:spcPts val="0"/>
              </a:spcAft>
              <a:buFont typeface="Arial" pitchFamily="34" charset="0"/>
              <a:buChar char="•"/>
              <a:defRPr/>
            </a:pPr>
            <a:r>
              <a:rPr lang="en-US" sz="2400" dirty="0" smtClean="0">
                <a:ea typeface="+mn-ea"/>
                <a:cs typeface="+mn-cs"/>
              </a:rPr>
              <a:t>Provide trainings and individual teacher support. </a:t>
            </a:r>
            <a:r>
              <a:rPr lang="en-US" sz="2000" dirty="0" smtClean="0">
                <a:ea typeface="+mn-ea"/>
                <a:cs typeface="+mn-cs"/>
              </a:rPr>
              <a:t>(ex: homelessness, trauma, communication techniques, classroom management, etc..)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143000" y="0"/>
            <a:ext cx="6553200" cy="1143000"/>
          </a:xfrm>
        </p:spPr>
        <p:txBody>
          <a:bodyPr/>
          <a:lstStyle/>
          <a:p>
            <a:r>
              <a:rPr lang="en-US" dirty="0" smtClean="0">
                <a:solidFill>
                  <a:schemeClr val="tx1"/>
                </a:solidFill>
              </a:rPr>
              <a:t>Objectives</a:t>
            </a:r>
          </a:p>
        </p:txBody>
      </p:sp>
      <p:sp>
        <p:nvSpPr>
          <p:cNvPr id="7171" name="Rectangle 3"/>
          <p:cNvSpPr>
            <a:spLocks noGrp="1" noChangeArrowheads="1"/>
          </p:cNvSpPr>
          <p:nvPr>
            <p:ph idx="1"/>
          </p:nvPr>
        </p:nvSpPr>
        <p:spPr>
          <a:xfrm>
            <a:off x="685800" y="1295400"/>
            <a:ext cx="8077200" cy="4953000"/>
          </a:xfrm>
        </p:spPr>
        <p:txBody>
          <a:bodyPr rtlCol="0">
            <a:normAutofit fontScale="85000" lnSpcReduction="20000"/>
          </a:bodyPr>
          <a:lstStyle/>
          <a:p>
            <a:pPr marL="609600" indent="-609600" fontAlgn="auto">
              <a:spcAft>
                <a:spcPts val="0"/>
              </a:spcAft>
              <a:buFontTx/>
              <a:buNone/>
              <a:defRPr/>
            </a:pPr>
            <a:r>
              <a:rPr lang="en-US" sz="2800" dirty="0" smtClean="0">
                <a:ea typeface="+mn-ea"/>
                <a:cs typeface="+mn-cs"/>
              </a:rPr>
              <a:t>1. Create a Tier 2/3  System</a:t>
            </a:r>
          </a:p>
          <a:p>
            <a:pPr marL="990600" lvl="1" indent="-533400" fontAlgn="auto">
              <a:spcAft>
                <a:spcPts val="0"/>
              </a:spcAft>
              <a:buFont typeface="Arial" pitchFamily="34" charset="0"/>
              <a:buChar char="–"/>
              <a:defRPr/>
            </a:pPr>
            <a:r>
              <a:rPr lang="en-US" sz="2400" dirty="0" smtClean="0">
                <a:ea typeface="+mn-ea"/>
              </a:rPr>
              <a:t>Tier 2 and Tier 3 System Team </a:t>
            </a:r>
          </a:p>
          <a:p>
            <a:pPr marL="990600" lvl="1" indent="-533400" fontAlgn="auto">
              <a:spcAft>
                <a:spcPts val="0"/>
              </a:spcAft>
              <a:buFont typeface="Arial" pitchFamily="34" charset="0"/>
              <a:buChar char="–"/>
              <a:defRPr/>
            </a:pPr>
            <a:r>
              <a:rPr lang="en-US" sz="2400" dirty="0" smtClean="0">
                <a:ea typeface="+mn-ea"/>
              </a:rPr>
              <a:t>Team members' roles and responsibilities    </a:t>
            </a:r>
          </a:p>
          <a:p>
            <a:pPr marL="609600" indent="-609600" fontAlgn="auto">
              <a:spcAft>
                <a:spcPts val="0"/>
              </a:spcAft>
              <a:buFontTx/>
              <a:buNone/>
              <a:defRPr/>
            </a:pPr>
            <a:r>
              <a:rPr lang="en-US" sz="2800" dirty="0" smtClean="0">
                <a:ea typeface="+mn-ea"/>
                <a:cs typeface="+mn-cs"/>
              </a:rPr>
              <a:t>2. Using Data for decision making and on-going progress monitoring  </a:t>
            </a:r>
          </a:p>
          <a:p>
            <a:pPr marL="609600" indent="-609600" fontAlgn="auto">
              <a:spcAft>
                <a:spcPts val="0"/>
              </a:spcAft>
              <a:buFont typeface="Arial" pitchFamily="34" charset="0"/>
              <a:buNone/>
              <a:defRPr/>
            </a:pPr>
            <a:r>
              <a:rPr lang="en-US" sz="2800" dirty="0" smtClean="0">
                <a:ea typeface="+mn-ea"/>
                <a:cs typeface="+mn-cs"/>
              </a:rPr>
              <a:t>3.  </a:t>
            </a:r>
            <a:r>
              <a:rPr lang="en-US" sz="2800" dirty="0">
                <a:ea typeface="+mn-ea"/>
                <a:cs typeface="+mn-cs"/>
              </a:rPr>
              <a:t>Design a process for effective communication and data sharing between Secondary and Tertiary Team including  the use of Secondary data and other referral sources to identify students in need of Tertiary  Level </a:t>
            </a:r>
            <a:r>
              <a:rPr lang="en-US" sz="2800" dirty="0" smtClean="0">
                <a:ea typeface="+mn-ea"/>
                <a:cs typeface="+mn-cs"/>
              </a:rPr>
              <a:t>Interventions</a:t>
            </a:r>
          </a:p>
          <a:p>
            <a:pPr marL="609600" indent="-609600" fontAlgn="auto">
              <a:spcAft>
                <a:spcPts val="0"/>
              </a:spcAft>
              <a:buFont typeface="Arial" pitchFamily="34" charset="0"/>
              <a:buNone/>
              <a:defRPr/>
            </a:pPr>
            <a:r>
              <a:rPr lang="en-US" sz="2800" dirty="0" smtClean="0">
                <a:ea typeface="+mn-ea"/>
                <a:cs typeface="+mn-cs"/>
              </a:rPr>
              <a:t>4.  Understand the Tracking Tool and the Systems Response Tool for  assessing the building’s system for responding to youth needing tier 2/3 interventions. </a:t>
            </a:r>
            <a:endParaRPr lang="en-US" sz="2800" dirty="0">
              <a:ea typeface="+mn-ea"/>
              <a:cs typeface="+mn-cs"/>
            </a:endParaRPr>
          </a:p>
          <a:p>
            <a:pPr marL="609600" indent="-609600" fontAlgn="auto">
              <a:spcAft>
                <a:spcPts val="0"/>
              </a:spcAft>
              <a:buFontTx/>
              <a:buNone/>
              <a:defRPr/>
            </a:pPr>
            <a:endParaRPr lang="en-US" sz="2800" dirty="0" smtClean="0">
              <a:ea typeface="+mn-ea"/>
              <a:cs typeface="+mn-cs"/>
            </a:endParaRPr>
          </a:p>
          <a:p>
            <a:pPr marL="609600" indent="-609600" fontAlgn="auto">
              <a:spcAft>
                <a:spcPts val="0"/>
              </a:spcAft>
              <a:buFontTx/>
              <a:buNone/>
              <a:defRPr/>
            </a:pPr>
            <a:endParaRPr lang="en-US" sz="2800" dirty="0" smtClean="0">
              <a:solidFill>
                <a:srgbClr val="FF0000"/>
              </a:solidFill>
              <a:ea typeface="+mn-ea"/>
              <a:cs typeface="+mn-cs"/>
            </a:endParaRPr>
          </a:p>
          <a:p>
            <a:pPr marL="609600" indent="-609600" algn="ctr" fontAlgn="auto">
              <a:spcAft>
                <a:spcPts val="0"/>
              </a:spcAft>
              <a:buFontTx/>
              <a:buNone/>
              <a:defRPr/>
            </a:pPr>
            <a:r>
              <a:rPr lang="en-US" sz="2800" dirty="0" smtClean="0">
                <a:solidFill>
                  <a:schemeClr val="accent6"/>
                </a:solidFill>
                <a:ea typeface="+mn-ea"/>
                <a:cs typeface="+mn-cs"/>
              </a:rPr>
              <a:t>Action Plan</a:t>
            </a:r>
            <a:r>
              <a:rPr lang="en-US" sz="2800" dirty="0" smtClean="0">
                <a:ea typeface="+mn-ea"/>
                <a:cs typeface="+mn-cs"/>
              </a:rPr>
              <a:t>: Teams will design their Tier 2/3 System </a:t>
            </a:r>
          </a:p>
          <a:p>
            <a:pPr marL="609600" indent="-609600" algn="ctr" fontAlgn="auto">
              <a:spcAft>
                <a:spcPts val="0"/>
              </a:spcAft>
              <a:buFontTx/>
              <a:buNone/>
              <a:defRPr/>
            </a:pPr>
            <a:endParaRPr lang="en-US" sz="2800" dirty="0" smtClean="0">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focus on Tier 2 Systems</a:t>
            </a:r>
            <a:endParaRPr lang="en-US" dirty="0"/>
          </a:p>
        </p:txBody>
      </p:sp>
      <p:pic>
        <p:nvPicPr>
          <p:cNvPr id="6146" name="Picture 2" descr="C:\Users\Ami\AppData\Local\Microsoft\Windows\Temporary Internet Files\Content.IE5\QIBMB860\MP9004393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10640"/>
            <a:ext cx="6400800" cy="423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711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1331640" y="76200"/>
            <a:ext cx="7812360" cy="1066800"/>
          </a:xfrm>
        </p:spPr>
        <p:txBody>
          <a:bodyPr/>
          <a:lstStyle/>
          <a:p>
            <a:pPr algn="ctr"/>
            <a:r>
              <a:rPr lang="en-US" dirty="0" smtClean="0">
                <a:solidFill>
                  <a:schemeClr val="tx1"/>
                </a:solidFill>
              </a:rPr>
              <a:t>Conversations/Teaming    </a:t>
            </a:r>
          </a:p>
        </p:txBody>
      </p:sp>
      <p:sp>
        <p:nvSpPr>
          <p:cNvPr id="37890" name="Rectangle 3"/>
          <p:cNvSpPr>
            <a:spLocks noGrp="1" noChangeArrowheads="1"/>
          </p:cNvSpPr>
          <p:nvPr>
            <p:ph idx="1"/>
          </p:nvPr>
        </p:nvSpPr>
        <p:spPr>
          <a:xfrm>
            <a:off x="609600" y="1295400"/>
            <a:ext cx="8229600" cy="5562600"/>
          </a:xfrm>
        </p:spPr>
        <p:txBody>
          <a:bodyPr/>
          <a:lstStyle/>
          <a:p>
            <a:r>
              <a:rPr lang="en-US" b="1" u="sng" smtClean="0"/>
              <a:t>Secondary Systems Planning ‘conversation’</a:t>
            </a:r>
          </a:p>
          <a:p>
            <a:pPr lvl="1"/>
            <a:r>
              <a:rPr lang="en-US" smtClean="0"/>
              <a:t>Monitors effectiveness of CICO, S/AIG, Mentoring,  and Brief FBA/BIP supports</a:t>
            </a:r>
          </a:p>
          <a:p>
            <a:pPr lvl="1"/>
            <a:r>
              <a:rPr lang="en-US" smtClean="0"/>
              <a:t>Review data to make decisions on improvements to the </a:t>
            </a:r>
            <a:r>
              <a:rPr lang="en-US" b="1" smtClean="0"/>
              <a:t>interventions</a:t>
            </a:r>
          </a:p>
          <a:p>
            <a:pPr lvl="1"/>
            <a:r>
              <a:rPr lang="en-US" smtClean="0"/>
              <a:t>Individual students are </a:t>
            </a:r>
            <a:r>
              <a:rPr lang="en-US" b="1" smtClean="0"/>
              <a:t>NOT</a:t>
            </a:r>
            <a:r>
              <a:rPr lang="en-US" smtClean="0"/>
              <a:t> discussed </a:t>
            </a:r>
          </a:p>
          <a:p>
            <a:r>
              <a:rPr lang="en-US" b="1" u="sng" smtClean="0"/>
              <a:t>Problem Solving Team ‘conversation’</a:t>
            </a:r>
          </a:p>
          <a:p>
            <a:pPr lvl="1"/>
            <a:r>
              <a:rPr lang="en-US" smtClean="0"/>
              <a:t>Develops plans for one student at a time</a:t>
            </a:r>
          </a:p>
          <a:p>
            <a:pPr lvl="1"/>
            <a:r>
              <a:rPr lang="en-US" smtClean="0"/>
              <a:t>Every school has this type of meeting </a:t>
            </a:r>
          </a:p>
          <a:p>
            <a:pPr lvl="1"/>
            <a:r>
              <a:rPr lang="en-US" smtClean="0"/>
              <a:t>Teachers and family are typically invited</a:t>
            </a:r>
          </a:p>
          <a:p>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990600" y="0"/>
            <a:ext cx="7696200" cy="1143000"/>
          </a:xfrm>
        </p:spPr>
        <p:txBody>
          <a:bodyPr/>
          <a:lstStyle/>
          <a:p>
            <a:pPr algn="ctr"/>
            <a:r>
              <a:rPr lang="en-US" dirty="0"/>
              <a:t> </a:t>
            </a:r>
            <a:r>
              <a:rPr lang="en-US" dirty="0">
                <a:solidFill>
                  <a:schemeClr val="tx1"/>
                </a:solidFill>
              </a:rPr>
              <a:t>Secondary Systems </a:t>
            </a:r>
            <a:r>
              <a:rPr lang="en-US" dirty="0" smtClean="0">
                <a:solidFill>
                  <a:schemeClr val="tx1"/>
                </a:solidFill>
              </a:rPr>
              <a:t/>
            </a:r>
            <a:br>
              <a:rPr lang="en-US" dirty="0" smtClean="0">
                <a:solidFill>
                  <a:schemeClr val="tx1"/>
                </a:solidFill>
              </a:rPr>
            </a:br>
            <a:r>
              <a:rPr lang="en-US" dirty="0" smtClean="0">
                <a:solidFill>
                  <a:schemeClr val="tx1"/>
                </a:solidFill>
              </a:rPr>
              <a:t>Team </a:t>
            </a:r>
            <a:r>
              <a:rPr lang="en-US" dirty="0">
                <a:solidFill>
                  <a:schemeClr val="tx1"/>
                </a:solidFill>
              </a:rPr>
              <a:t>Roles</a:t>
            </a:r>
          </a:p>
        </p:txBody>
      </p:sp>
      <p:sp>
        <p:nvSpPr>
          <p:cNvPr id="19459" name="Rectangle 3"/>
          <p:cNvSpPr>
            <a:spLocks noGrp="1" noChangeArrowheads="1"/>
          </p:cNvSpPr>
          <p:nvPr>
            <p:ph idx="1"/>
          </p:nvPr>
        </p:nvSpPr>
        <p:spPr>
          <a:xfrm>
            <a:off x="609600" y="1371600"/>
            <a:ext cx="8077200" cy="5334000"/>
          </a:xfrm>
        </p:spPr>
        <p:txBody>
          <a:bodyPr rtlCol="0">
            <a:normAutofit fontScale="92500" lnSpcReduction="20000"/>
          </a:bodyPr>
          <a:lstStyle/>
          <a:p>
            <a:pPr fontAlgn="auto">
              <a:spcAft>
                <a:spcPts val="0"/>
              </a:spcAft>
              <a:buFont typeface="Arial" pitchFamily="34" charset="0"/>
              <a:buChar char="•"/>
              <a:defRPr/>
            </a:pPr>
            <a:r>
              <a:rPr lang="en-US" sz="2800" dirty="0" smtClean="0">
                <a:solidFill>
                  <a:schemeClr val="accent6"/>
                </a:solidFill>
                <a:ea typeface="+mn-ea"/>
                <a:cs typeface="+mn-cs"/>
              </a:rPr>
              <a:t>Team Leader: </a:t>
            </a:r>
            <a:r>
              <a:rPr lang="en-US" sz="2800" dirty="0" smtClean="0">
                <a:ea typeface="+mn-ea"/>
                <a:cs typeface="+mn-cs"/>
              </a:rPr>
              <a:t>responsible for agenda &amp; facilitation of meeting</a:t>
            </a:r>
          </a:p>
          <a:p>
            <a:pPr fontAlgn="auto">
              <a:spcAft>
                <a:spcPts val="0"/>
              </a:spcAft>
              <a:buFont typeface="Arial" pitchFamily="34" charset="0"/>
              <a:buChar char="•"/>
              <a:defRPr/>
            </a:pPr>
            <a:r>
              <a:rPr lang="en-US" sz="2800" dirty="0" smtClean="0">
                <a:solidFill>
                  <a:schemeClr val="accent6"/>
                </a:solidFill>
                <a:ea typeface="+mn-ea"/>
                <a:cs typeface="+mn-cs"/>
              </a:rPr>
              <a:t>Intervention Coordinators (CICO, S/AIG community agencies who may be providing or facilitating interventions, etc.): </a:t>
            </a:r>
            <a:r>
              <a:rPr lang="en-US" sz="2800" dirty="0" smtClean="0">
                <a:ea typeface="+mn-ea"/>
                <a:cs typeface="+mn-cs"/>
              </a:rPr>
              <a:t>report out on aggregate student data from interventions they facilitate (ex. “50 youth in CICO, 40 are responding”)</a:t>
            </a:r>
          </a:p>
          <a:p>
            <a:pPr fontAlgn="auto">
              <a:spcAft>
                <a:spcPts val="0"/>
              </a:spcAft>
              <a:buFont typeface="Arial" pitchFamily="34" charset="0"/>
              <a:buChar char="•"/>
              <a:defRPr/>
            </a:pPr>
            <a:r>
              <a:rPr lang="en-US" sz="2800" dirty="0" smtClean="0">
                <a:solidFill>
                  <a:schemeClr val="accent6"/>
                </a:solidFill>
                <a:ea typeface="+mn-ea"/>
                <a:cs typeface="+mn-cs"/>
              </a:rPr>
              <a:t>Action Plan Recorder: </a:t>
            </a:r>
            <a:r>
              <a:rPr lang="en-US" sz="2800" dirty="0" smtClean="0">
                <a:ea typeface="+mn-ea"/>
                <a:cs typeface="+mn-cs"/>
              </a:rPr>
              <a:t>a.k.a. note taker</a:t>
            </a:r>
            <a:endParaRPr lang="en-US" sz="2800" dirty="0" smtClean="0">
              <a:solidFill>
                <a:srgbClr val="FF0000"/>
              </a:solidFill>
              <a:ea typeface="+mn-ea"/>
              <a:cs typeface="+mn-cs"/>
            </a:endParaRPr>
          </a:p>
          <a:p>
            <a:pPr fontAlgn="auto">
              <a:spcAft>
                <a:spcPts val="0"/>
              </a:spcAft>
              <a:buFont typeface="Arial" pitchFamily="34" charset="0"/>
              <a:buChar char="•"/>
              <a:defRPr/>
            </a:pPr>
            <a:r>
              <a:rPr lang="en-US" sz="2800" dirty="0" smtClean="0">
                <a:solidFill>
                  <a:schemeClr val="accent6"/>
                </a:solidFill>
                <a:ea typeface="+mn-ea"/>
                <a:cs typeface="+mn-cs"/>
              </a:rPr>
              <a:t>Time Keeper </a:t>
            </a:r>
          </a:p>
          <a:p>
            <a:pPr fontAlgn="auto">
              <a:spcAft>
                <a:spcPts val="0"/>
              </a:spcAft>
              <a:buFont typeface="Arial" pitchFamily="34" charset="0"/>
              <a:buChar char="•"/>
              <a:defRPr/>
            </a:pPr>
            <a:r>
              <a:rPr lang="en-US" sz="2800" dirty="0" smtClean="0">
                <a:solidFill>
                  <a:schemeClr val="accent6"/>
                </a:solidFill>
                <a:ea typeface="+mn-ea"/>
                <a:cs typeface="+mn-cs"/>
              </a:rPr>
              <a:t>Family Representative</a:t>
            </a:r>
            <a:endParaRPr lang="en-US" sz="2800" dirty="0">
              <a:solidFill>
                <a:schemeClr val="accent6"/>
              </a:solidFill>
              <a:ea typeface="+mn-ea"/>
              <a:cs typeface="+mn-cs"/>
            </a:endParaRPr>
          </a:p>
          <a:p>
            <a:pPr fontAlgn="auto">
              <a:spcAft>
                <a:spcPts val="0"/>
              </a:spcAft>
              <a:buFont typeface="Arial" pitchFamily="34" charset="0"/>
              <a:buChar char="•"/>
              <a:defRPr/>
            </a:pPr>
            <a:r>
              <a:rPr lang="en-US" sz="2800" dirty="0" smtClean="0">
                <a:solidFill>
                  <a:schemeClr val="accent6"/>
                </a:solidFill>
                <a:ea typeface="+mn-ea"/>
                <a:cs typeface="+mn-cs"/>
              </a:rPr>
              <a:t>Community</a:t>
            </a:r>
          </a:p>
          <a:p>
            <a:pPr fontAlgn="auto">
              <a:spcAft>
                <a:spcPts val="0"/>
              </a:spcAft>
              <a:buFont typeface="Arial" pitchFamily="34" charset="0"/>
              <a:buChar char="•"/>
              <a:defRPr/>
            </a:pPr>
            <a:r>
              <a:rPr lang="en-US" sz="2800" dirty="0" smtClean="0">
                <a:solidFill>
                  <a:schemeClr val="accent6"/>
                </a:solidFill>
                <a:ea typeface="+mn-ea"/>
                <a:cs typeface="+mn-cs"/>
              </a:rPr>
              <a:t>Administrator</a:t>
            </a:r>
          </a:p>
          <a:p>
            <a:pPr fontAlgn="auto">
              <a:spcAft>
                <a:spcPts val="0"/>
              </a:spcAft>
              <a:buFont typeface="Arial" pitchFamily="34" charset="0"/>
              <a:buChar char="•"/>
              <a:defRPr/>
            </a:pPr>
            <a:r>
              <a:rPr lang="en-US" sz="2800" dirty="0" smtClean="0">
                <a:solidFill>
                  <a:schemeClr val="accent6"/>
                </a:solidFill>
                <a:ea typeface="+mn-ea"/>
                <a:cs typeface="+mn-cs"/>
              </a:rPr>
              <a:t>CICO Facilitator: </a:t>
            </a:r>
            <a:r>
              <a:rPr lang="en-US" sz="2800" dirty="0" smtClean="0">
                <a:ea typeface="+mn-ea"/>
                <a:cs typeface="+mn-cs"/>
              </a:rPr>
              <a:t>adult who checks students in and out in the morning and afternoon</a:t>
            </a:r>
          </a:p>
          <a:p>
            <a:pPr fontAlgn="auto">
              <a:spcAft>
                <a:spcPts val="0"/>
              </a:spcAft>
              <a:buFont typeface="Arial" pitchFamily="34" charset="0"/>
              <a:buChar char="•"/>
              <a:defRPr/>
            </a:pPr>
            <a:endParaRPr lang="en-US" sz="2800" dirty="0" smtClean="0">
              <a:ea typeface="+mn-ea"/>
              <a:cs typeface="+mn-cs"/>
            </a:endParaRPr>
          </a:p>
          <a:p>
            <a:pPr fontAlgn="auto">
              <a:spcAft>
                <a:spcPts val="0"/>
              </a:spcAft>
              <a:buFontTx/>
              <a:buNone/>
              <a:defRPr/>
            </a:pPr>
            <a:endParaRPr lang="en-US" sz="2800" dirty="0" smtClean="0">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19200" y="274638"/>
            <a:ext cx="7772400" cy="1143000"/>
          </a:xfrm>
        </p:spPr>
        <p:txBody>
          <a:bodyPr rtlCol="0">
            <a:normAutofit fontScale="90000"/>
          </a:bodyPr>
          <a:lstStyle/>
          <a:p>
            <a:pPr algn="ctr" fontAlgn="auto">
              <a:spcAft>
                <a:spcPts val="0"/>
              </a:spcAft>
              <a:defRPr/>
            </a:pPr>
            <a:r>
              <a:rPr lang="en-US" dirty="0">
                <a:ea typeface="+mj-ea"/>
                <a:cs typeface="+mj-cs"/>
              </a:rPr>
              <a:t/>
            </a:r>
            <a:br>
              <a:rPr lang="en-US" dirty="0">
                <a:ea typeface="+mj-ea"/>
                <a:cs typeface="+mj-cs"/>
              </a:rPr>
            </a:br>
            <a:r>
              <a:rPr lang="en-US" dirty="0">
                <a:solidFill>
                  <a:schemeClr val="tx1"/>
                </a:solidFill>
                <a:ea typeface="+mj-ea"/>
                <a:cs typeface="+mj-cs"/>
              </a:rPr>
              <a:t>Review Tier 2 </a:t>
            </a:r>
            <a:r>
              <a:rPr lang="en-US" dirty="0" smtClean="0">
                <a:solidFill>
                  <a:schemeClr val="tx1"/>
                </a:solidFill>
                <a:ea typeface="+mj-ea"/>
                <a:cs typeface="+mj-cs"/>
              </a:rPr>
              <a:t/>
            </a:r>
            <a:br>
              <a:rPr lang="en-US" dirty="0" smtClean="0">
                <a:solidFill>
                  <a:schemeClr val="tx1"/>
                </a:solidFill>
                <a:ea typeface="+mj-ea"/>
                <a:cs typeface="+mj-cs"/>
              </a:rPr>
            </a:br>
            <a:r>
              <a:rPr lang="en-US" dirty="0" smtClean="0">
                <a:solidFill>
                  <a:schemeClr val="tx1"/>
                </a:solidFill>
                <a:ea typeface="+mj-ea"/>
                <a:cs typeface="+mj-cs"/>
              </a:rPr>
              <a:t>Systems </a:t>
            </a:r>
            <a:r>
              <a:rPr lang="en-US" dirty="0">
                <a:solidFill>
                  <a:schemeClr val="tx1"/>
                </a:solidFill>
                <a:ea typeface="+mj-ea"/>
                <a:cs typeface="+mj-cs"/>
              </a:rPr>
              <a:t>Team Agenda </a:t>
            </a:r>
          </a:p>
        </p:txBody>
      </p:sp>
      <p:sp>
        <p:nvSpPr>
          <p:cNvPr id="60418" name="Rectangle 3"/>
          <p:cNvSpPr>
            <a:spLocks noGrp="1" noChangeArrowheads="1"/>
          </p:cNvSpPr>
          <p:nvPr>
            <p:ph idx="1"/>
          </p:nvPr>
        </p:nvSpPr>
        <p:spPr>
          <a:xfrm>
            <a:off x="609600" y="1981200"/>
            <a:ext cx="8077200" cy="4525963"/>
          </a:xfrm>
        </p:spPr>
        <p:txBody>
          <a:bodyPr/>
          <a:lstStyle/>
          <a:p>
            <a:r>
              <a:rPr lang="en-US" smtClean="0"/>
              <a:t>See your folder for the Sample Tier 2 Systems Team Agenda</a:t>
            </a:r>
          </a:p>
          <a:p>
            <a:r>
              <a:rPr lang="en-US" smtClean="0"/>
              <a:t>Compare the tracking tool and the secondary systems team agenda</a:t>
            </a:r>
          </a:p>
          <a:p>
            <a:r>
              <a:rPr lang="en-US" smtClean="0"/>
              <a:t>Discuss at your table how you think the meeting should go? </a:t>
            </a:r>
          </a:p>
          <a:p>
            <a:endParaRPr 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Activity </a:t>
            </a:r>
            <a:br>
              <a:rPr lang="en-US" dirty="0" smtClean="0">
                <a:solidFill>
                  <a:schemeClr val="tx1"/>
                </a:solidFill>
              </a:rPr>
            </a:br>
            <a:r>
              <a:rPr lang="en-US" dirty="0" smtClean="0">
                <a:solidFill>
                  <a:schemeClr val="tx1"/>
                </a:solidFill>
              </a:rPr>
              <a:t>TIER 2</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Return to your Building Conversations </a:t>
            </a:r>
          </a:p>
          <a:p>
            <a:r>
              <a:rPr lang="en-US" dirty="0" smtClean="0"/>
              <a:t>Who is or who could have these conversations (systems conversation and problem solving)</a:t>
            </a:r>
          </a:p>
          <a:p>
            <a:pPr marL="0" indent="0">
              <a:buNone/>
            </a:pPr>
            <a:endParaRPr lang="en-US" dirty="0" smtClean="0"/>
          </a:p>
          <a:p>
            <a:r>
              <a:rPr lang="en-US" dirty="0" smtClean="0"/>
              <a:t>Where do the 3 “voices to remember” currently fit and where could they fit at TIER 2.</a:t>
            </a:r>
          </a:p>
          <a:p>
            <a:r>
              <a:rPr lang="en-US" dirty="0" smtClean="0"/>
              <a:t>When could they meet?  How often?  Where?</a:t>
            </a:r>
          </a:p>
          <a:p>
            <a:pPr marL="0" indent="0">
              <a:buNone/>
            </a:pPr>
            <a:endParaRPr lang="en-US" dirty="0"/>
          </a:p>
        </p:txBody>
      </p:sp>
    </p:spTree>
    <p:extLst>
      <p:ext uri="{BB962C8B-B14F-4D97-AF65-F5344CB8AC3E}">
        <p14:creationId xmlns:p14="http://schemas.microsoft.com/office/powerpoint/2010/main" val="3866946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DATA </a:t>
            </a:r>
            <a:endParaRPr lang="en-US" dirty="0">
              <a:solidFill>
                <a:schemeClr val="tx1"/>
              </a:solidFill>
            </a:endParaRPr>
          </a:p>
        </p:txBody>
      </p:sp>
      <p:pic>
        <p:nvPicPr>
          <p:cNvPr id="5123" name="Picture 3" descr="C:\Users\Ami\AppData\Local\Microsoft\Windows\Temporary Internet Files\Content.IE5\DNN2WEBW\MC9004393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00808"/>
            <a:ext cx="6400800"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4653136"/>
            <a:ext cx="1313180" cy="369332"/>
          </a:xfrm>
          <a:prstGeom prst="rect">
            <a:avLst/>
          </a:prstGeom>
          <a:noFill/>
        </p:spPr>
        <p:txBody>
          <a:bodyPr wrap="none" rtlCol="0">
            <a:spAutoFit/>
          </a:bodyPr>
          <a:lstStyle/>
          <a:p>
            <a:r>
              <a:rPr lang="en-US" dirty="0" smtClean="0"/>
              <a:t>PROCESS</a:t>
            </a:r>
            <a:endParaRPr lang="en-US" dirty="0"/>
          </a:p>
        </p:txBody>
      </p:sp>
      <p:sp>
        <p:nvSpPr>
          <p:cNvPr id="6" name="TextBox 5"/>
          <p:cNvSpPr txBox="1"/>
          <p:nvPr/>
        </p:nvSpPr>
        <p:spPr>
          <a:xfrm>
            <a:off x="7092280" y="4653136"/>
            <a:ext cx="1364476" cy="369332"/>
          </a:xfrm>
          <a:prstGeom prst="rect">
            <a:avLst/>
          </a:prstGeom>
          <a:noFill/>
        </p:spPr>
        <p:txBody>
          <a:bodyPr wrap="none" rtlCol="0">
            <a:spAutoFit/>
          </a:bodyPr>
          <a:lstStyle/>
          <a:p>
            <a:r>
              <a:rPr lang="en-US" dirty="0" smtClean="0"/>
              <a:t>OUTCOME</a:t>
            </a:r>
            <a:endParaRPr lang="en-US" dirty="0"/>
          </a:p>
        </p:txBody>
      </p:sp>
    </p:spTree>
    <p:extLst>
      <p:ext uri="{BB962C8B-B14F-4D97-AF65-F5344CB8AC3E}">
        <p14:creationId xmlns:p14="http://schemas.microsoft.com/office/powerpoint/2010/main" val="3214970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Student Outcome Data</a:t>
            </a:r>
            <a:endParaRPr lang="en-US" dirty="0">
              <a:solidFill>
                <a:schemeClr val="tx1"/>
              </a:solidFill>
            </a:endParaRPr>
          </a:p>
        </p:txBody>
      </p:sp>
      <p:sp>
        <p:nvSpPr>
          <p:cNvPr id="25603" name="Rectangle 3"/>
          <p:cNvSpPr>
            <a:spLocks noGrp="1" noChangeArrowheads="1"/>
          </p:cNvSpPr>
          <p:nvPr>
            <p:ph idx="1"/>
          </p:nvPr>
        </p:nvSpPr>
        <p:spPr>
          <a:xfrm>
            <a:off x="914400" y="1981200"/>
            <a:ext cx="7467600" cy="1676400"/>
          </a:xfrm>
        </p:spPr>
        <p:txBody>
          <a:bodyPr rtlCol="0">
            <a:normAutofit/>
          </a:bodyPr>
          <a:lstStyle/>
          <a:p>
            <a:pPr fontAlgn="auto">
              <a:spcAft>
                <a:spcPts val="0"/>
              </a:spcAft>
              <a:buFontTx/>
              <a:buNone/>
              <a:defRPr/>
            </a:pPr>
            <a:endParaRPr lang="en-US" b="1" u="sng" dirty="0" smtClean="0">
              <a:ea typeface="+mn-ea"/>
              <a:cs typeface="+mn-cs"/>
            </a:endParaRPr>
          </a:p>
          <a:p>
            <a:pPr fontAlgn="auto">
              <a:spcAft>
                <a:spcPts val="0"/>
              </a:spcAft>
              <a:buFontTx/>
              <a:buNone/>
              <a:defRPr/>
            </a:pPr>
            <a:r>
              <a:rPr lang="en-US" b="1" u="sng" dirty="0" smtClean="0">
                <a:ea typeface="+mn-ea"/>
                <a:cs typeface="+mn-cs"/>
              </a:rPr>
              <a:t>1) Student outcome data</a:t>
            </a:r>
            <a:r>
              <a:rPr lang="en-US" dirty="0" smtClean="0">
                <a:ea typeface="+mn-ea"/>
                <a:cs typeface="+mn-cs"/>
              </a:rPr>
              <a:t> is used to:</a:t>
            </a:r>
          </a:p>
          <a:p>
            <a:pPr lvl="1" fontAlgn="auto">
              <a:spcAft>
                <a:spcPts val="0"/>
              </a:spcAft>
              <a:buFontTx/>
              <a:buNone/>
              <a:defRPr/>
            </a:pPr>
            <a:endParaRPr lang="en-US" dirty="0" smtClean="0">
              <a:solidFill>
                <a:srgbClr val="FF0000"/>
              </a:solidFill>
              <a:ea typeface="+mn-ea"/>
            </a:endParaRPr>
          </a:p>
          <a:p>
            <a:pPr lvl="1" fontAlgn="auto">
              <a:spcAft>
                <a:spcPts val="0"/>
              </a:spcAft>
              <a:buFontTx/>
              <a:buNone/>
              <a:defRPr/>
            </a:pPr>
            <a:endParaRPr lang="en-US" dirty="0" smtClean="0">
              <a:solidFill>
                <a:srgbClr val="FF0000"/>
              </a:solidFill>
              <a:ea typeface="+mn-ea"/>
            </a:endParaRPr>
          </a:p>
          <a:p>
            <a:pPr fontAlgn="auto">
              <a:spcAft>
                <a:spcPts val="0"/>
              </a:spcAft>
              <a:buFont typeface="Arial" pitchFamily="34" charset="0"/>
              <a:buChar char="•"/>
              <a:defRPr/>
            </a:pPr>
            <a:endParaRPr lang="en-US" dirty="0" smtClean="0">
              <a:ea typeface="+mn-ea"/>
              <a:cs typeface="+mn-cs"/>
            </a:endParaRPr>
          </a:p>
          <a:p>
            <a:pPr marL="0" indent="0" fontAlgn="auto">
              <a:spcAft>
                <a:spcPts val="0"/>
              </a:spcAft>
              <a:buFontTx/>
              <a:buNone/>
              <a:defRPr/>
            </a:pPr>
            <a:endParaRPr lang="en-US" dirty="0" smtClean="0">
              <a:ea typeface="+mn-ea"/>
              <a:cs typeface="+mn-cs"/>
            </a:endParaRPr>
          </a:p>
        </p:txBody>
      </p:sp>
      <p:graphicFrame>
        <p:nvGraphicFramePr>
          <p:cNvPr id="2" name="Diagram 1"/>
          <p:cNvGraphicFramePr/>
          <p:nvPr>
            <p:extLst>
              <p:ext uri="{D42A27DB-BD31-4B8C-83A1-F6EECF244321}">
                <p14:modId xmlns:p14="http://schemas.microsoft.com/office/powerpoint/2010/main" val="1456108699"/>
              </p:ext>
            </p:extLst>
          </p:nvPr>
        </p:nvGraphicFramePr>
        <p:xfrm>
          <a:off x="107504" y="1412776"/>
          <a:ext cx="8686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1143000" y="0"/>
            <a:ext cx="7696200" cy="1143000"/>
          </a:xfrm>
        </p:spPr>
        <p:txBody>
          <a:bodyPr/>
          <a:lstStyle/>
          <a:p>
            <a:r>
              <a:rPr lang="en-US" dirty="0" smtClean="0">
                <a:solidFill>
                  <a:schemeClr val="tx1"/>
                </a:solidFill>
              </a:rPr>
              <a:t>Process Data</a:t>
            </a:r>
          </a:p>
        </p:txBody>
      </p:sp>
      <p:sp>
        <p:nvSpPr>
          <p:cNvPr id="55298" name="Rectangle 3"/>
          <p:cNvSpPr>
            <a:spLocks noGrp="1" noChangeArrowheads="1"/>
          </p:cNvSpPr>
          <p:nvPr>
            <p:ph idx="1"/>
          </p:nvPr>
        </p:nvSpPr>
        <p:spPr>
          <a:xfrm>
            <a:off x="609600" y="1371600"/>
            <a:ext cx="8229600" cy="4906963"/>
          </a:xfrm>
        </p:spPr>
        <p:txBody>
          <a:bodyPr/>
          <a:lstStyle/>
          <a:p>
            <a:pPr>
              <a:buFontTx/>
              <a:buNone/>
            </a:pPr>
            <a:r>
              <a:rPr lang="en-US" b="1" u="sng" smtClean="0"/>
              <a:t>2) Intervention Integrity or Process Data</a:t>
            </a:r>
            <a:r>
              <a:rPr lang="en-US" smtClean="0"/>
              <a:t> is used:</a:t>
            </a:r>
            <a:r>
              <a:rPr lang="en-US" i="1" smtClean="0">
                <a:solidFill>
                  <a:srgbClr val="FF0000"/>
                </a:solidFill>
              </a:rPr>
              <a:t> </a:t>
            </a:r>
          </a:p>
          <a:p>
            <a:pPr>
              <a:buFontTx/>
              <a:buNone/>
            </a:pPr>
            <a:endParaRPr lang="en-US" i="1" smtClean="0">
              <a:solidFill>
                <a:srgbClr val="FF0000"/>
              </a:solidFill>
            </a:endParaRPr>
          </a:p>
          <a:p>
            <a:endParaRPr lang="en-US" smtClean="0"/>
          </a:p>
        </p:txBody>
      </p:sp>
      <p:graphicFrame>
        <p:nvGraphicFramePr>
          <p:cNvPr id="2" name="Diagram 1"/>
          <p:cNvGraphicFramePr/>
          <p:nvPr/>
        </p:nvGraphicFramePr>
        <p:xfrm>
          <a:off x="381000" y="2438400"/>
          <a:ext cx="81534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p:cNvPicPr>
            <a:picLocks noChangeAspect="1" noChangeArrowheads="1"/>
          </p:cNvPicPr>
          <p:nvPr/>
        </p:nvPicPr>
        <p:blipFill>
          <a:blip r:embed="rId2"/>
          <a:srcRect/>
          <a:stretch>
            <a:fillRect/>
          </a:stretch>
        </p:blipFill>
        <p:spPr bwMode="auto">
          <a:xfrm>
            <a:off x="122238" y="0"/>
            <a:ext cx="8869362" cy="6858000"/>
          </a:xfrm>
          <a:prstGeom prst="rect">
            <a:avLst/>
          </a:prstGeom>
          <a:noFill/>
          <a:ln w="9525">
            <a:noFill/>
            <a:miter lim="800000"/>
            <a:headEnd/>
            <a:tailEnd/>
          </a:ln>
        </p:spPr>
      </p:pic>
      <p:sp>
        <p:nvSpPr>
          <p:cNvPr id="2" name="TextBox 1"/>
          <p:cNvSpPr txBox="1"/>
          <p:nvPr/>
        </p:nvSpPr>
        <p:spPr>
          <a:xfrm>
            <a:off x="419018" y="75982"/>
            <a:ext cx="1984261" cy="369332"/>
          </a:xfrm>
          <a:prstGeom prst="rect">
            <a:avLst/>
          </a:prstGeom>
          <a:noFill/>
        </p:spPr>
        <p:txBody>
          <a:bodyPr wrap="none" rtlCol="0">
            <a:spAutoFit/>
          </a:bodyPr>
          <a:lstStyle/>
          <a:p>
            <a:r>
              <a:rPr lang="en-US" b="1" dirty="0" smtClean="0">
                <a:solidFill>
                  <a:srgbClr val="00B050"/>
                </a:solidFill>
              </a:rPr>
              <a:t>PROCESS DATA</a:t>
            </a:r>
            <a:endParaRPr lang="en-US" b="1" dirty="0">
              <a:solidFill>
                <a:srgbClr val="00B05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ChangeAspect="1" noChangeArrowheads="1"/>
          </p:cNvPicPr>
          <p:nvPr/>
        </p:nvPicPr>
        <p:blipFill>
          <a:blip r:embed="rId2"/>
          <a:srcRect/>
          <a:stretch>
            <a:fillRect/>
          </a:stretch>
        </p:blipFill>
        <p:spPr bwMode="auto">
          <a:xfrm>
            <a:off x="122238" y="0"/>
            <a:ext cx="886936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 few notes before we begin…</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A way, not THE way</a:t>
            </a:r>
          </a:p>
          <a:p>
            <a:r>
              <a:rPr lang="en-US" dirty="0" smtClean="0"/>
              <a:t>Action Plan at the End of each Activity</a:t>
            </a:r>
          </a:p>
          <a:p>
            <a:r>
              <a:rPr lang="en-US" dirty="0" smtClean="0"/>
              <a:t>Keeper of the information from today</a:t>
            </a:r>
            <a:endParaRPr lang="en-US" dirty="0"/>
          </a:p>
        </p:txBody>
      </p:sp>
    </p:spTree>
    <p:extLst>
      <p:ext uri="{BB962C8B-B14F-4D97-AF65-F5344CB8AC3E}">
        <p14:creationId xmlns:p14="http://schemas.microsoft.com/office/powerpoint/2010/main" val="17113126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15616" y="304800"/>
            <a:ext cx="7632848" cy="1143000"/>
          </a:xfrm>
        </p:spPr>
        <p:txBody>
          <a:bodyPr rtlCol="0">
            <a:normAutofit fontScale="90000"/>
          </a:bodyPr>
          <a:lstStyle/>
          <a:p>
            <a:pPr fontAlgn="auto">
              <a:spcAft>
                <a:spcPts val="0"/>
              </a:spcAft>
              <a:defRPr/>
            </a:pPr>
            <a:r>
              <a:rPr lang="en-US" dirty="0">
                <a:ea typeface="+mj-ea"/>
                <a:cs typeface="+mj-cs"/>
              </a:rPr>
              <a:t>Data Used to Identify Students                         in Need of a Simple Secondary Intervention</a:t>
            </a:r>
          </a:p>
        </p:txBody>
      </p:sp>
      <p:sp>
        <p:nvSpPr>
          <p:cNvPr id="61442" name="Rectangle 3"/>
          <p:cNvSpPr>
            <a:spLocks noGrp="1" noChangeArrowheads="1"/>
          </p:cNvSpPr>
          <p:nvPr>
            <p:ph idx="1"/>
          </p:nvPr>
        </p:nvSpPr>
        <p:spPr>
          <a:xfrm>
            <a:off x="685800" y="2027238"/>
            <a:ext cx="8001000" cy="4525962"/>
          </a:xfrm>
        </p:spPr>
        <p:txBody>
          <a:bodyPr/>
          <a:lstStyle/>
          <a:p>
            <a:pPr>
              <a:buFontTx/>
              <a:buNone/>
            </a:pPr>
            <a:r>
              <a:rPr lang="en-US" smtClean="0"/>
              <a:t>Student outcome data:</a:t>
            </a:r>
          </a:p>
          <a:p>
            <a:pPr lvl="1"/>
            <a:r>
              <a:rPr lang="en-US" smtClean="0"/>
              <a:t>Office Discipline Referrals</a:t>
            </a:r>
          </a:p>
          <a:p>
            <a:pPr lvl="1"/>
            <a:r>
              <a:rPr lang="en-US" smtClean="0"/>
              <a:t>Suspensions</a:t>
            </a:r>
          </a:p>
          <a:p>
            <a:pPr lvl="1"/>
            <a:r>
              <a:rPr lang="en-US" smtClean="0"/>
              <a:t>Attendance</a:t>
            </a:r>
          </a:p>
          <a:p>
            <a:pPr lvl="1"/>
            <a:r>
              <a:rPr lang="en-US" smtClean="0"/>
              <a:t>Tardies</a:t>
            </a:r>
          </a:p>
          <a:p>
            <a:pPr lvl="1"/>
            <a:r>
              <a:rPr lang="en-US" smtClean="0"/>
              <a:t>Credits</a:t>
            </a:r>
          </a:p>
          <a:p>
            <a:r>
              <a:rPr lang="en-US" smtClean="0"/>
              <a:t>Universal Screeners (SSBD, BESS etc.)</a:t>
            </a:r>
          </a:p>
          <a:p>
            <a:r>
              <a:rPr lang="en-US" smtClean="0"/>
              <a:t>Requests for Assistance made by teachers, family members and/or students</a:t>
            </a:r>
            <a:endParaRPr lang="en-US" smtClean="0">
              <a:solidFill>
                <a:srgbClr val="FF0000"/>
              </a:solidFill>
            </a:endParaRPr>
          </a:p>
          <a:p>
            <a:endParaRPr lang="en-US"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ctrTitle"/>
          </p:nvPr>
        </p:nvSpPr>
        <p:spPr>
          <a:xfrm>
            <a:off x="1187624" y="836712"/>
            <a:ext cx="7264152" cy="1470025"/>
          </a:xfrm>
        </p:spPr>
        <p:txBody>
          <a:bodyPr/>
          <a:lstStyle/>
          <a:p>
            <a:r>
              <a:rPr lang="en-US" dirty="0" smtClean="0">
                <a:solidFill>
                  <a:schemeClr val="tx1"/>
                </a:solidFill>
              </a:rPr>
              <a:t>Request for Assistance Tools</a:t>
            </a:r>
            <a:br>
              <a:rPr lang="en-US" dirty="0" smtClean="0">
                <a:solidFill>
                  <a:schemeClr val="tx1"/>
                </a:solidFill>
              </a:rPr>
            </a:br>
            <a:r>
              <a:rPr lang="en-US" dirty="0" smtClean="0">
                <a:solidFill>
                  <a:schemeClr val="tx1"/>
                </a:solidFill>
              </a:rPr>
              <a:t>RFA and RRFA</a:t>
            </a:r>
          </a:p>
        </p:txBody>
      </p:sp>
      <p:sp>
        <p:nvSpPr>
          <p:cNvPr id="45059" name="Rectangle 3"/>
          <p:cNvSpPr>
            <a:spLocks noGrp="1" noChangeArrowheads="1"/>
          </p:cNvSpPr>
          <p:nvPr>
            <p:ph type="subTitle" idx="1"/>
          </p:nvPr>
        </p:nvSpPr>
        <p:spPr>
          <a:xfrm>
            <a:off x="1752600" y="2438400"/>
            <a:ext cx="5486400" cy="2362200"/>
          </a:xfrm>
        </p:spPr>
        <p:txBody>
          <a:bodyPr rtlCol="0">
            <a:normAutofit/>
          </a:bodyPr>
          <a:lstStyle/>
          <a:p>
            <a:pPr algn="l" fontAlgn="auto">
              <a:lnSpc>
                <a:spcPct val="90000"/>
              </a:lnSpc>
              <a:spcAft>
                <a:spcPts val="0"/>
              </a:spcAft>
              <a:buFont typeface="Arial" pitchFamily="34" charset="0"/>
              <a:buNone/>
              <a:defRPr/>
            </a:pPr>
            <a:endParaRPr lang="en-US" dirty="0" smtClean="0">
              <a:solidFill>
                <a:schemeClr val="accent6"/>
              </a:solidFill>
              <a:ea typeface="+mn-ea"/>
              <a:cs typeface="+mn-cs"/>
            </a:endParaRPr>
          </a:p>
          <a:p>
            <a:pPr algn="l" fontAlgn="auto">
              <a:lnSpc>
                <a:spcPct val="90000"/>
              </a:lnSpc>
              <a:spcAft>
                <a:spcPts val="0"/>
              </a:spcAft>
              <a:buFont typeface="Arial" pitchFamily="34" charset="0"/>
              <a:buNone/>
              <a:defRPr/>
            </a:pPr>
            <a:r>
              <a:rPr lang="en-US" dirty="0">
                <a:solidFill>
                  <a:schemeClr val="accent6"/>
                </a:solidFill>
                <a:ea typeface="+mn-ea"/>
                <a:cs typeface="+mn-cs"/>
              </a:rPr>
              <a:t>1</a:t>
            </a:r>
            <a:r>
              <a:rPr lang="en-US" dirty="0" smtClean="0">
                <a:solidFill>
                  <a:schemeClr val="accent6"/>
                </a:solidFill>
                <a:ea typeface="+mn-ea"/>
                <a:cs typeface="+mn-cs"/>
              </a:rPr>
              <a:t>. Discuss</a:t>
            </a:r>
          </a:p>
          <a:p>
            <a:pPr algn="l" fontAlgn="auto">
              <a:lnSpc>
                <a:spcPct val="90000"/>
              </a:lnSpc>
              <a:spcAft>
                <a:spcPts val="0"/>
              </a:spcAft>
              <a:buFont typeface="Arial" pitchFamily="34" charset="0"/>
              <a:buNone/>
              <a:defRPr/>
            </a:pPr>
            <a:r>
              <a:rPr lang="en-US" dirty="0">
                <a:solidFill>
                  <a:schemeClr val="accent6"/>
                </a:solidFill>
                <a:ea typeface="+mn-ea"/>
                <a:cs typeface="+mn-cs"/>
              </a:rPr>
              <a:t>2</a:t>
            </a:r>
            <a:r>
              <a:rPr lang="en-US" dirty="0" smtClean="0">
                <a:solidFill>
                  <a:schemeClr val="accent6"/>
                </a:solidFill>
                <a:ea typeface="+mn-ea"/>
                <a:cs typeface="+mn-cs"/>
              </a:rPr>
              <a:t>. Plan to modify if needed</a:t>
            </a:r>
            <a:endParaRPr lang="en-US" sz="2800" dirty="0" smtClean="0">
              <a:solidFill>
                <a:schemeClr val="accent6"/>
              </a:solidFill>
              <a:ea typeface="+mn-ea"/>
              <a:cs typeface="+mn-cs"/>
            </a:endParaRPr>
          </a:p>
        </p:txBody>
      </p:sp>
    </p:spTree>
    <p:extLst>
      <p:ext uri="{BB962C8B-B14F-4D97-AF65-F5344CB8AC3E}">
        <p14:creationId xmlns:p14="http://schemas.microsoft.com/office/powerpoint/2010/main" val="3158570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ctrTitle"/>
          </p:nvPr>
        </p:nvSpPr>
        <p:spPr/>
        <p:txBody>
          <a:bodyPr/>
          <a:lstStyle/>
          <a:p>
            <a:r>
              <a:rPr lang="en-US" dirty="0" smtClean="0">
                <a:solidFill>
                  <a:schemeClr val="tx1"/>
                </a:solidFill>
              </a:rPr>
              <a:t>Universal Screening Implementation Summary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solidFill>
                  <a:schemeClr val="tx1"/>
                </a:solidFill>
                <a:ea typeface="+mj-ea"/>
                <a:cs typeface="+mj-cs"/>
              </a:rPr>
              <a:t>Purpose of Universal Screening for Behavior</a:t>
            </a:r>
          </a:p>
        </p:txBody>
      </p:sp>
      <p:sp>
        <p:nvSpPr>
          <p:cNvPr id="66562" name="Content Placeholder 2"/>
          <p:cNvSpPr>
            <a:spLocks noGrp="1"/>
          </p:cNvSpPr>
          <p:nvPr>
            <p:ph idx="1"/>
          </p:nvPr>
        </p:nvSpPr>
        <p:spPr>
          <a:xfrm>
            <a:off x="838200" y="1874838"/>
            <a:ext cx="7772400" cy="4525962"/>
          </a:xfrm>
        </p:spPr>
        <p:txBody>
          <a:bodyPr/>
          <a:lstStyle/>
          <a:p>
            <a:r>
              <a:rPr lang="en-US" dirty="0" smtClean="0"/>
              <a:t>Universal screening for behavior is integral to the Response to Intervention (</a:t>
            </a:r>
            <a:r>
              <a:rPr lang="en-US" dirty="0" err="1" smtClean="0"/>
              <a:t>RtI</a:t>
            </a:r>
            <a:r>
              <a:rPr lang="en-US" dirty="0" smtClean="0"/>
              <a:t>) model</a:t>
            </a:r>
          </a:p>
          <a:p>
            <a:pPr lvl="1"/>
            <a:r>
              <a:rPr lang="en-US" dirty="0" smtClean="0"/>
              <a:t>Emphasis on </a:t>
            </a:r>
            <a:r>
              <a:rPr lang="en-US" dirty="0" smtClean="0">
                <a:solidFill>
                  <a:schemeClr val="hlink"/>
                </a:solidFill>
              </a:rPr>
              <a:t>prevention</a:t>
            </a:r>
            <a:r>
              <a:rPr lang="en-US" dirty="0" smtClean="0"/>
              <a:t> versus </a:t>
            </a:r>
            <a:r>
              <a:rPr lang="en-US" dirty="0" smtClean="0">
                <a:solidFill>
                  <a:schemeClr val="hlink"/>
                </a:solidFill>
              </a:rPr>
              <a:t>intervention</a:t>
            </a:r>
            <a:endParaRPr lang="en-US" dirty="0" smtClean="0"/>
          </a:p>
          <a:p>
            <a:pPr lvl="2"/>
            <a:r>
              <a:rPr lang="en-US" dirty="0" smtClean="0"/>
              <a:t>Use an evidence-based instrument to identify:</a:t>
            </a:r>
          </a:p>
          <a:p>
            <a:pPr lvl="3"/>
            <a:r>
              <a:rPr lang="en-US" sz="2400" dirty="0" smtClean="0"/>
              <a:t> Risk factors for emotional/behavioral   </a:t>
            </a:r>
            <a:br>
              <a:rPr lang="en-US" sz="2400" dirty="0" smtClean="0"/>
            </a:br>
            <a:r>
              <a:rPr lang="en-US" sz="2400" dirty="0" smtClean="0"/>
              <a:t> difficulties</a:t>
            </a:r>
          </a:p>
          <a:p>
            <a:pPr lvl="3"/>
            <a:r>
              <a:rPr lang="en-US" sz="2400" dirty="0" smtClean="0"/>
              <a:t>Social-emotional strengths and needs</a:t>
            </a:r>
          </a:p>
          <a:p>
            <a:pPr lvl="4"/>
            <a:r>
              <a:rPr lang="en-US" sz="2400" dirty="0" smtClean="0"/>
              <a:t>Casts a ‘wider net’ than just using office discipline data (Identify students who don’t typically receive referrals)- “</a:t>
            </a:r>
            <a:r>
              <a:rPr lang="en-US" sz="2400" dirty="0" err="1" smtClean="0"/>
              <a:t>internalizers</a:t>
            </a:r>
            <a:r>
              <a:rPr lang="en-US" sz="2400" dirty="0" smtClean="0"/>
              <a:t>”</a:t>
            </a: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p:cNvSpPr>
          <p:nvPr>
            <p:ph type="title"/>
          </p:nvPr>
        </p:nvSpPr>
        <p:spPr/>
        <p:txBody>
          <a:bodyPr/>
          <a:lstStyle/>
          <a:p>
            <a:r>
              <a:rPr lang="en-US" sz="4000" dirty="0">
                <a:solidFill>
                  <a:schemeClr val="tx1"/>
                </a:solidFill>
              </a:rPr>
              <a:t>Universal Screening &amp; </a:t>
            </a:r>
            <a:br>
              <a:rPr lang="en-US" sz="4000" dirty="0">
                <a:solidFill>
                  <a:schemeClr val="tx1"/>
                </a:solidFill>
              </a:rPr>
            </a:br>
            <a:r>
              <a:rPr lang="en-US" sz="3200" dirty="0">
                <a:solidFill>
                  <a:schemeClr val="tx1"/>
                </a:solidFill>
              </a:rPr>
              <a:t>the Importance of the Preparation Process</a:t>
            </a:r>
            <a:endParaRPr lang="en-US" sz="4000" dirty="0">
              <a:solidFill>
                <a:schemeClr val="tx1"/>
              </a:solidFill>
            </a:endParaRPr>
          </a:p>
        </p:txBody>
      </p:sp>
      <p:sp>
        <p:nvSpPr>
          <p:cNvPr id="155651" name="Rectangle 3"/>
          <p:cNvSpPr>
            <a:spLocks noGrp="1"/>
          </p:cNvSpPr>
          <p:nvPr>
            <p:ph idx="1"/>
          </p:nvPr>
        </p:nvSpPr>
        <p:spPr/>
        <p:txBody>
          <a:bodyPr/>
          <a:lstStyle/>
          <a:p>
            <a:r>
              <a:rPr lang="en-US"/>
              <a:t>District-level commitment</a:t>
            </a:r>
          </a:p>
          <a:p>
            <a:r>
              <a:rPr lang="en-US"/>
              <a:t>Secondary PBIS system in place</a:t>
            </a:r>
            <a:endParaRPr lang="en-US" sz="2800"/>
          </a:p>
          <a:p>
            <a:pPr lvl="1"/>
            <a:r>
              <a:rPr lang="en-US"/>
              <a:t>Provides seamless transition from screening to intervention</a:t>
            </a:r>
          </a:p>
          <a:p>
            <a:r>
              <a:rPr lang="en-US"/>
              <a:t>Logistics of preparation</a:t>
            </a:r>
          </a:p>
          <a:p>
            <a:pPr lvl="2"/>
            <a:r>
              <a:rPr lang="en-US"/>
              <a:t>Screening Coordinator</a:t>
            </a:r>
          </a:p>
          <a:p>
            <a:pPr lvl="2"/>
            <a:r>
              <a:rPr lang="en-US"/>
              <a:t>Overview for all staff</a:t>
            </a:r>
          </a:p>
          <a:p>
            <a:pPr lvl="2"/>
            <a:r>
              <a:rPr lang="en-US"/>
              <a:t>Schedule &amp; organize ‘day of administration’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Down Arrow 4"/>
          <p:cNvSpPr>
            <a:spLocks noChangeArrowheads="1"/>
          </p:cNvSpPr>
          <p:nvPr/>
        </p:nvSpPr>
        <p:spPr bwMode="auto">
          <a:xfrm>
            <a:off x="1600200" y="1600200"/>
            <a:ext cx="6400800" cy="1524000"/>
          </a:xfrm>
          <a:prstGeom prst="downArrow">
            <a:avLst>
              <a:gd name="adj1" fmla="val 50000"/>
              <a:gd name="adj2" fmla="val 50000"/>
            </a:avLst>
          </a:prstGeom>
          <a:noFill/>
          <a:ln w="9525">
            <a:solidFill>
              <a:srgbClr val="000090"/>
            </a:solidFill>
            <a:round/>
            <a:headEnd/>
            <a:tailEnd/>
          </a:ln>
        </p:spPr>
        <p:txBody>
          <a:bodyPr>
            <a:prstTxWarp prst="textNoShape">
              <a:avLst/>
            </a:prstTxWarp>
          </a:bodyPr>
          <a:lstStyle/>
          <a:p>
            <a:endParaRPr lang="en-US">
              <a:latin typeface="Calibri" pitchFamily="-123" charset="0"/>
            </a:endParaRPr>
          </a:p>
        </p:txBody>
      </p:sp>
      <p:sp>
        <p:nvSpPr>
          <p:cNvPr id="44035" name="TextBox 7"/>
          <p:cNvSpPr txBox="1">
            <a:spLocks noChangeArrowheads="1"/>
          </p:cNvSpPr>
          <p:nvPr/>
        </p:nvSpPr>
        <p:spPr bwMode="auto">
          <a:xfrm>
            <a:off x="1273175" y="0"/>
            <a:ext cx="8078788" cy="1524000"/>
          </a:xfrm>
          <a:prstGeom prst="rect">
            <a:avLst/>
          </a:prstGeom>
          <a:extLst/>
        </p:spPr>
        <p:txBody>
          <a:bodyPr anchor="ctr">
            <a:normAutofit lnSpcReduction="10000"/>
          </a:bodyPr>
          <a:lstStyle>
            <a:lvl1pPr defTabSz="914400" eaLnBrk="1" latinLnBrk="0" hangingPunct="1">
              <a:buNone/>
              <a:defRPr sz="4400">
                <a:solidFill>
                  <a:srgbClr val="3A54A5"/>
                </a:solidFill>
                <a:latin typeface="Cambria" pitchFamily="18" charset="0"/>
                <a:ea typeface="+mj-ea"/>
                <a:cs typeface="+mj-cs"/>
              </a:defRPr>
            </a:lvl1pPr>
          </a:lstStyle>
          <a:p>
            <a:pPr fontAlgn="auto">
              <a:spcBef>
                <a:spcPts val="0"/>
              </a:spcBef>
              <a:spcAft>
                <a:spcPts val="0"/>
              </a:spcAft>
              <a:defRPr/>
            </a:pPr>
            <a:r>
              <a:rPr lang="en-US" sz="3900" dirty="0"/>
              <a:t>Implementation Process Summary:</a:t>
            </a:r>
          </a:p>
          <a:p>
            <a:pPr fontAlgn="auto">
              <a:spcBef>
                <a:spcPts val="0"/>
              </a:spcBef>
              <a:spcAft>
                <a:spcPts val="0"/>
              </a:spcAft>
              <a:defRPr/>
            </a:pPr>
            <a:r>
              <a:rPr lang="en-US" sz="3900" dirty="0"/>
              <a:t>Multiple Gating Procedure </a:t>
            </a:r>
          </a:p>
          <a:p>
            <a:pPr fontAlgn="auto">
              <a:spcBef>
                <a:spcPts val="0"/>
              </a:spcBef>
              <a:spcAft>
                <a:spcPts val="0"/>
              </a:spcAft>
              <a:defRPr/>
            </a:pPr>
            <a:r>
              <a:rPr lang="en-US" sz="2600" dirty="0"/>
              <a:t>(Adapted from Severson et al. 2007)</a:t>
            </a:r>
          </a:p>
        </p:txBody>
      </p:sp>
      <p:sp>
        <p:nvSpPr>
          <p:cNvPr id="77827" name="TextBox 8"/>
          <p:cNvSpPr txBox="1">
            <a:spLocks noChangeArrowheads="1"/>
          </p:cNvSpPr>
          <p:nvPr/>
        </p:nvSpPr>
        <p:spPr bwMode="auto">
          <a:xfrm>
            <a:off x="3200400" y="1600200"/>
            <a:ext cx="3200400" cy="1190625"/>
          </a:xfrm>
          <a:prstGeom prst="rect">
            <a:avLst/>
          </a:prstGeom>
          <a:noFill/>
          <a:ln w="9525">
            <a:noFill/>
            <a:miter lim="800000"/>
            <a:headEnd/>
            <a:tailEnd/>
          </a:ln>
        </p:spPr>
        <p:txBody>
          <a:bodyPr>
            <a:prstTxWarp prst="textNoShape">
              <a:avLst/>
            </a:prstTxWarp>
            <a:spAutoFit/>
          </a:bodyPr>
          <a:lstStyle/>
          <a:p>
            <a:pPr algn="ctr"/>
            <a:r>
              <a:rPr lang="en-US">
                <a:ea typeface="MS PGothic" charset="0"/>
                <a:cs typeface="MS PGothic" charset="0"/>
              </a:rPr>
              <a:t>Teachers Rank Order           then Select Top </a:t>
            </a:r>
            <a:r>
              <a:rPr lang="en-US" b="1">
                <a:ea typeface="MS PGothic" charset="0"/>
                <a:cs typeface="MS PGothic" charset="0"/>
              </a:rPr>
              <a:t>3 </a:t>
            </a:r>
            <a:r>
              <a:rPr lang="en-US">
                <a:ea typeface="MS PGothic" charset="0"/>
                <a:cs typeface="MS PGothic" charset="0"/>
              </a:rPr>
              <a:t>Students on Each Dimension                      (Externalizing &amp; Internalizing)</a:t>
            </a:r>
          </a:p>
        </p:txBody>
      </p:sp>
      <p:sp>
        <p:nvSpPr>
          <p:cNvPr id="77828" name="Down Arrow 9"/>
          <p:cNvSpPr>
            <a:spLocks noChangeArrowheads="1"/>
          </p:cNvSpPr>
          <p:nvPr/>
        </p:nvSpPr>
        <p:spPr bwMode="auto">
          <a:xfrm>
            <a:off x="1608138" y="3927475"/>
            <a:ext cx="6400800" cy="2016125"/>
          </a:xfrm>
          <a:prstGeom prst="downArrow">
            <a:avLst>
              <a:gd name="adj1" fmla="val 50000"/>
              <a:gd name="adj2" fmla="val 50000"/>
            </a:avLst>
          </a:prstGeom>
          <a:noFill/>
          <a:ln w="9525">
            <a:solidFill>
              <a:srgbClr val="000090"/>
            </a:solidFill>
            <a:round/>
            <a:headEnd/>
            <a:tailEnd/>
          </a:ln>
        </p:spPr>
        <p:txBody>
          <a:bodyPr>
            <a:prstTxWarp prst="textNoShape">
              <a:avLst/>
            </a:prstTxWarp>
          </a:bodyPr>
          <a:lstStyle/>
          <a:p>
            <a:pPr algn="ctr"/>
            <a:r>
              <a:rPr lang="en-US">
                <a:latin typeface="Calibri" pitchFamily="-123" charset="0"/>
              </a:rPr>
              <a:t>Teachers Rate Top 3 Students in Each Dimension (Externalizing &amp; Internalizing)</a:t>
            </a:r>
          </a:p>
          <a:p>
            <a:pPr algn="ctr"/>
            <a:r>
              <a:rPr lang="en-US">
                <a:latin typeface="Calibri" pitchFamily="-123" charset="0"/>
              </a:rPr>
              <a:t>Using a Research-Validated Tool (e.g., SSBD, BASC-2/BESS, SDQ)</a:t>
            </a:r>
          </a:p>
        </p:txBody>
      </p:sp>
      <p:sp>
        <p:nvSpPr>
          <p:cNvPr id="77829" name="TextBox 10"/>
          <p:cNvSpPr txBox="1">
            <a:spLocks noChangeArrowheads="1"/>
          </p:cNvSpPr>
          <p:nvPr/>
        </p:nvSpPr>
        <p:spPr bwMode="auto">
          <a:xfrm>
            <a:off x="762000" y="1676400"/>
            <a:ext cx="869950" cy="366713"/>
          </a:xfrm>
          <a:prstGeom prst="rect">
            <a:avLst/>
          </a:prstGeom>
          <a:noFill/>
          <a:ln w="9525">
            <a:noFill/>
            <a:miter lim="800000"/>
            <a:headEnd/>
            <a:tailEnd/>
          </a:ln>
        </p:spPr>
        <p:txBody>
          <a:bodyPr wrap="none">
            <a:prstTxWarp prst="textNoShape">
              <a:avLst/>
            </a:prstTxWarp>
            <a:spAutoFit/>
          </a:bodyPr>
          <a:lstStyle/>
          <a:p>
            <a:r>
              <a:rPr lang="en-US">
                <a:solidFill>
                  <a:srgbClr val="000090"/>
                </a:solidFill>
                <a:ea typeface="MS PGothic" charset="0"/>
                <a:cs typeface="MS PGothic" charset="0"/>
              </a:rPr>
              <a:t>Gate</a:t>
            </a:r>
            <a:r>
              <a:rPr lang="en-US">
                <a:ea typeface="MS PGothic" charset="0"/>
                <a:cs typeface="MS PGothic" charset="0"/>
              </a:rPr>
              <a:t> 1</a:t>
            </a:r>
          </a:p>
        </p:txBody>
      </p:sp>
      <p:sp>
        <p:nvSpPr>
          <p:cNvPr id="77830" name="TextBox 11"/>
          <p:cNvSpPr txBox="1">
            <a:spLocks noChangeArrowheads="1"/>
          </p:cNvSpPr>
          <p:nvPr/>
        </p:nvSpPr>
        <p:spPr bwMode="auto">
          <a:xfrm>
            <a:off x="838200" y="3886200"/>
            <a:ext cx="869950" cy="366713"/>
          </a:xfrm>
          <a:prstGeom prst="rect">
            <a:avLst/>
          </a:prstGeom>
          <a:noFill/>
          <a:ln w="9525">
            <a:noFill/>
            <a:miter lim="800000"/>
            <a:headEnd/>
            <a:tailEnd/>
          </a:ln>
        </p:spPr>
        <p:txBody>
          <a:bodyPr wrap="none">
            <a:prstTxWarp prst="textNoShape">
              <a:avLst/>
            </a:prstTxWarp>
            <a:spAutoFit/>
          </a:bodyPr>
          <a:lstStyle/>
          <a:p>
            <a:r>
              <a:rPr lang="en-US">
                <a:solidFill>
                  <a:srgbClr val="000090"/>
                </a:solidFill>
                <a:ea typeface="MS PGothic" charset="0"/>
                <a:cs typeface="MS PGothic" charset="0"/>
              </a:rPr>
              <a:t>Gate</a:t>
            </a:r>
            <a:r>
              <a:rPr lang="en-US">
                <a:ea typeface="MS PGothic" charset="0"/>
                <a:cs typeface="MS PGothic" charset="0"/>
              </a:rPr>
              <a:t> 2</a:t>
            </a:r>
          </a:p>
        </p:txBody>
      </p:sp>
      <p:sp>
        <p:nvSpPr>
          <p:cNvPr id="77831" name="TextBox 12"/>
          <p:cNvSpPr txBox="1">
            <a:spLocks noChangeArrowheads="1"/>
          </p:cNvSpPr>
          <p:nvPr/>
        </p:nvSpPr>
        <p:spPr bwMode="auto">
          <a:xfrm>
            <a:off x="4038600" y="3276600"/>
            <a:ext cx="1441450" cy="366713"/>
          </a:xfrm>
          <a:prstGeom prst="rect">
            <a:avLst/>
          </a:prstGeom>
          <a:noFill/>
          <a:ln w="9525">
            <a:noFill/>
            <a:miter lim="800000"/>
            <a:headEnd/>
            <a:tailEnd/>
          </a:ln>
        </p:spPr>
        <p:txBody>
          <a:bodyPr wrap="none">
            <a:prstTxWarp prst="textNoShape">
              <a:avLst/>
            </a:prstTxWarp>
            <a:spAutoFit/>
          </a:bodyPr>
          <a:lstStyle/>
          <a:p>
            <a:r>
              <a:rPr lang="en-US">
                <a:ea typeface="MS PGothic" charset="0"/>
                <a:cs typeface="MS PGothic" charset="0"/>
              </a:rPr>
              <a:t>Pass Gate 1</a:t>
            </a:r>
          </a:p>
        </p:txBody>
      </p:sp>
      <p:sp>
        <p:nvSpPr>
          <p:cNvPr id="77832" name="TextBox 15"/>
          <p:cNvSpPr txBox="1">
            <a:spLocks noChangeArrowheads="1"/>
          </p:cNvSpPr>
          <p:nvPr/>
        </p:nvSpPr>
        <p:spPr bwMode="auto">
          <a:xfrm>
            <a:off x="3733800" y="5943600"/>
            <a:ext cx="1441450" cy="366713"/>
          </a:xfrm>
          <a:prstGeom prst="rect">
            <a:avLst/>
          </a:prstGeom>
          <a:noFill/>
          <a:ln w="9525">
            <a:noFill/>
            <a:miter lim="800000"/>
            <a:headEnd/>
            <a:tailEnd/>
          </a:ln>
        </p:spPr>
        <p:txBody>
          <a:bodyPr wrap="none">
            <a:prstTxWarp prst="textNoShape">
              <a:avLst/>
            </a:prstTxWarp>
            <a:spAutoFit/>
          </a:bodyPr>
          <a:lstStyle/>
          <a:p>
            <a:r>
              <a:rPr lang="en-US">
                <a:ea typeface="MS PGothic" charset="0"/>
                <a:cs typeface="MS PGothic" charset="0"/>
              </a:rPr>
              <a:t>Pass Gate 2</a:t>
            </a:r>
          </a:p>
        </p:txBody>
      </p:sp>
      <p:sp>
        <p:nvSpPr>
          <p:cNvPr id="44042" name="Right Arrow 17"/>
          <p:cNvSpPr>
            <a:spLocks noChangeArrowheads="1"/>
          </p:cNvSpPr>
          <p:nvPr/>
        </p:nvSpPr>
        <p:spPr bwMode="auto">
          <a:xfrm>
            <a:off x="5192713" y="6019800"/>
            <a:ext cx="1447800" cy="228600"/>
          </a:xfrm>
          <a:prstGeom prst="rightArrow">
            <a:avLst>
              <a:gd name="adj1" fmla="val 50000"/>
              <a:gd name="adj2" fmla="val 49992"/>
            </a:avLst>
          </a:prstGeom>
          <a:solidFill>
            <a:schemeClr val="accent6"/>
          </a:solidFill>
          <a:ln w="9525">
            <a:solidFill>
              <a:schemeClr val="tx1"/>
            </a:solidFill>
            <a:round/>
            <a:headEnd/>
            <a:tailEnd/>
          </a:ln>
        </p:spPr>
        <p:txBody>
          <a:bodyPr/>
          <a:lstStyle/>
          <a:p>
            <a:pPr fontAlgn="auto">
              <a:spcBef>
                <a:spcPts val="0"/>
              </a:spcBef>
              <a:spcAft>
                <a:spcPts val="0"/>
              </a:spcAft>
              <a:defRPr/>
            </a:pPr>
            <a:endParaRPr lang="en-US" dirty="0">
              <a:solidFill>
                <a:schemeClr val="accent6"/>
              </a:solidFill>
              <a:latin typeface="+mn-lt"/>
              <a:ea typeface="+mn-ea"/>
              <a:cs typeface="+mn-cs"/>
            </a:endParaRPr>
          </a:p>
        </p:txBody>
      </p:sp>
      <p:sp>
        <p:nvSpPr>
          <p:cNvPr id="44043" name="TextBox 18"/>
          <p:cNvSpPr txBox="1">
            <a:spLocks noChangeArrowheads="1"/>
          </p:cNvSpPr>
          <p:nvPr/>
        </p:nvSpPr>
        <p:spPr bwMode="auto">
          <a:xfrm>
            <a:off x="6705600" y="5807075"/>
            <a:ext cx="1752600" cy="654050"/>
          </a:xfrm>
          <a:prstGeom prst="rect">
            <a:avLst/>
          </a:prstGeom>
          <a:noFill/>
          <a:ln w="12700">
            <a:solidFill>
              <a:schemeClr val="accent6"/>
            </a:solidFill>
            <a:miter lim="800000"/>
            <a:headEnd/>
            <a:tailEnd/>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0"/>
              </a:spcBef>
              <a:spcAft>
                <a:spcPts val="0"/>
              </a:spcAft>
              <a:defRPr/>
            </a:pPr>
            <a:r>
              <a:rPr lang="en-US" dirty="0" smtClean="0">
                <a:ea typeface="MS PGothic" pitchFamily="34" charset="-128"/>
                <a:cs typeface="+mn-cs"/>
              </a:rPr>
              <a:t>Tier 2</a:t>
            </a:r>
          </a:p>
          <a:p>
            <a:pPr algn="ctr" eaLnBrk="1" fontAlgn="auto" hangingPunct="1">
              <a:spcBef>
                <a:spcPts val="0"/>
              </a:spcBef>
              <a:spcAft>
                <a:spcPts val="0"/>
              </a:spcAft>
              <a:defRPr/>
            </a:pPr>
            <a:r>
              <a:rPr lang="en-US" dirty="0" smtClean="0">
                <a:ea typeface="MS PGothic" pitchFamily="34" charset="-128"/>
                <a:cs typeface="+mn-cs"/>
              </a:rPr>
              <a:t>Intervention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Let’s focus on Tier 3 Systems</a:t>
            </a:r>
            <a:endParaRPr lang="en-US" dirty="0">
              <a:solidFill>
                <a:schemeClr val="tx1"/>
              </a:solidFill>
            </a:endParaRPr>
          </a:p>
        </p:txBody>
      </p:sp>
      <p:pic>
        <p:nvPicPr>
          <p:cNvPr id="6146" name="Picture 2" descr="C:\Users\Ami\AppData\Local\Microsoft\Windows\Temporary Internet Files\Content.IE5\QIBMB860\MP90043937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10640"/>
            <a:ext cx="6400800" cy="4236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588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457200" y="0"/>
            <a:ext cx="8229600" cy="1066800"/>
          </a:xfrm>
        </p:spPr>
        <p:txBody>
          <a:bodyPr/>
          <a:lstStyle/>
          <a:p>
            <a:pPr algn="ctr"/>
            <a:r>
              <a:rPr lang="en-US" sz="4000" b="1" dirty="0" smtClean="0">
                <a:solidFill>
                  <a:schemeClr val="tx1"/>
                </a:solidFill>
              </a:rPr>
              <a:t>Conversations at Tier 3</a:t>
            </a:r>
          </a:p>
        </p:txBody>
      </p:sp>
      <p:sp>
        <p:nvSpPr>
          <p:cNvPr id="103426" name="Rectangle 3"/>
          <p:cNvSpPr>
            <a:spLocks noGrp="1" noChangeArrowheads="1"/>
          </p:cNvSpPr>
          <p:nvPr>
            <p:ph idx="1"/>
          </p:nvPr>
        </p:nvSpPr>
        <p:spPr>
          <a:xfrm>
            <a:off x="0" y="1219200"/>
            <a:ext cx="9144000" cy="5867400"/>
          </a:xfrm>
        </p:spPr>
        <p:txBody>
          <a:bodyPr/>
          <a:lstStyle/>
          <a:p>
            <a:r>
              <a:rPr lang="en-US" u="sng" dirty="0" smtClean="0"/>
              <a:t>Tertiary Systems Planning ‘conversation’</a:t>
            </a:r>
          </a:p>
          <a:p>
            <a:pPr lvl="1"/>
            <a:r>
              <a:rPr lang="en-US" dirty="0" smtClean="0"/>
              <a:t>Monitors effectiveness of Complex FBA/BIP &amp; Wraparound supports</a:t>
            </a:r>
          </a:p>
          <a:p>
            <a:pPr lvl="1"/>
            <a:r>
              <a:rPr lang="en-US" dirty="0" smtClean="0"/>
              <a:t>Review data in aggregate to make decisions on improvements to the interventions themselves</a:t>
            </a:r>
          </a:p>
          <a:p>
            <a:pPr lvl="1"/>
            <a:r>
              <a:rPr lang="en-US" dirty="0" smtClean="0"/>
              <a:t>Students are NOT discussed </a:t>
            </a:r>
          </a:p>
          <a:p>
            <a:r>
              <a:rPr lang="en-US" u="sng" dirty="0" smtClean="0"/>
              <a:t>Individual Student Teams</a:t>
            </a:r>
          </a:p>
          <a:p>
            <a:pPr lvl="1"/>
            <a:r>
              <a:rPr lang="en-US" i="1" dirty="0" smtClean="0"/>
              <a:t>FBA/BIP Team per student</a:t>
            </a:r>
          </a:p>
          <a:p>
            <a:pPr lvl="1"/>
            <a:r>
              <a:rPr lang="en-US" i="1" dirty="0" smtClean="0"/>
              <a:t>Wraparound Team per student</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990600" y="0"/>
            <a:ext cx="7696200" cy="1143000"/>
          </a:xfrm>
        </p:spPr>
        <p:txBody>
          <a:bodyPr/>
          <a:lstStyle/>
          <a:p>
            <a:r>
              <a:rPr lang="en-US" dirty="0"/>
              <a:t> </a:t>
            </a:r>
            <a:r>
              <a:rPr lang="en-US" dirty="0">
                <a:solidFill>
                  <a:schemeClr val="tx1"/>
                </a:solidFill>
              </a:rPr>
              <a:t>Tertiary Systems Team Roles</a:t>
            </a:r>
          </a:p>
        </p:txBody>
      </p:sp>
      <p:sp>
        <p:nvSpPr>
          <p:cNvPr id="19459" name="Rectangle 3"/>
          <p:cNvSpPr>
            <a:spLocks noGrp="1" noChangeArrowheads="1"/>
          </p:cNvSpPr>
          <p:nvPr>
            <p:ph idx="1"/>
          </p:nvPr>
        </p:nvSpPr>
        <p:spPr>
          <a:xfrm>
            <a:off x="609600" y="1371600"/>
            <a:ext cx="8077200" cy="5334000"/>
          </a:xfrm>
        </p:spPr>
        <p:txBody>
          <a:bodyPr rtlCol="0">
            <a:normAutofit fontScale="92500" lnSpcReduction="10000"/>
          </a:bodyPr>
          <a:lstStyle/>
          <a:p>
            <a:pPr fontAlgn="auto">
              <a:spcAft>
                <a:spcPts val="0"/>
              </a:spcAft>
              <a:buFont typeface="Arial" pitchFamily="34" charset="0"/>
              <a:buChar char="•"/>
              <a:defRPr/>
            </a:pPr>
            <a:r>
              <a:rPr lang="en-US" sz="2800" dirty="0" smtClean="0">
                <a:solidFill>
                  <a:schemeClr val="accent6"/>
                </a:solidFill>
                <a:ea typeface="+mn-ea"/>
                <a:cs typeface="+mn-cs"/>
              </a:rPr>
              <a:t>Team Leader: </a:t>
            </a:r>
            <a:r>
              <a:rPr lang="en-US" sz="2800" dirty="0" smtClean="0">
                <a:ea typeface="+mn-ea"/>
                <a:cs typeface="+mn-cs"/>
              </a:rPr>
              <a:t>responsible for agenda &amp; facilitation of meeting</a:t>
            </a:r>
          </a:p>
          <a:p>
            <a:pPr fontAlgn="auto">
              <a:spcAft>
                <a:spcPts val="0"/>
              </a:spcAft>
              <a:buFont typeface="Arial" pitchFamily="34" charset="0"/>
              <a:buChar char="•"/>
              <a:defRPr/>
            </a:pPr>
            <a:r>
              <a:rPr lang="en-US" sz="2800" dirty="0" smtClean="0">
                <a:solidFill>
                  <a:schemeClr val="accent6"/>
                </a:solidFill>
                <a:ea typeface="+mn-ea"/>
                <a:cs typeface="+mn-cs"/>
              </a:rPr>
              <a:t>Intervention Coordinators (FBA/BIP and wraparound): </a:t>
            </a:r>
            <a:r>
              <a:rPr lang="en-US" sz="2800" dirty="0" smtClean="0">
                <a:ea typeface="+mn-ea"/>
                <a:cs typeface="+mn-cs"/>
              </a:rPr>
              <a:t>report out on aggregate student data from interventions they facilitate (ex. “5 youth are in FBA/BIP 4 are responding”)</a:t>
            </a:r>
          </a:p>
          <a:p>
            <a:pPr fontAlgn="auto">
              <a:spcAft>
                <a:spcPts val="0"/>
              </a:spcAft>
              <a:buFont typeface="Arial" pitchFamily="34" charset="0"/>
              <a:buChar char="•"/>
              <a:defRPr/>
            </a:pPr>
            <a:r>
              <a:rPr lang="en-US" sz="2800" dirty="0" smtClean="0">
                <a:solidFill>
                  <a:schemeClr val="accent6"/>
                </a:solidFill>
                <a:ea typeface="+mn-ea"/>
                <a:cs typeface="+mn-cs"/>
              </a:rPr>
              <a:t>Action Plan Recorder: </a:t>
            </a:r>
            <a:r>
              <a:rPr lang="en-US" sz="2800" dirty="0" smtClean="0">
                <a:ea typeface="+mn-ea"/>
                <a:cs typeface="+mn-cs"/>
              </a:rPr>
              <a:t>a.k.a. note taker</a:t>
            </a:r>
            <a:endParaRPr lang="en-US" sz="2800" dirty="0" smtClean="0">
              <a:solidFill>
                <a:srgbClr val="FF0000"/>
              </a:solidFill>
              <a:ea typeface="+mn-ea"/>
              <a:cs typeface="+mn-cs"/>
            </a:endParaRPr>
          </a:p>
          <a:p>
            <a:pPr fontAlgn="auto">
              <a:spcAft>
                <a:spcPts val="0"/>
              </a:spcAft>
              <a:buFont typeface="Arial" pitchFamily="34" charset="0"/>
              <a:buChar char="•"/>
              <a:defRPr/>
            </a:pPr>
            <a:r>
              <a:rPr lang="en-US" sz="2800" dirty="0" smtClean="0">
                <a:solidFill>
                  <a:schemeClr val="accent6"/>
                </a:solidFill>
                <a:ea typeface="+mn-ea"/>
                <a:cs typeface="+mn-cs"/>
              </a:rPr>
              <a:t>Time Keeper: </a:t>
            </a:r>
          </a:p>
          <a:p>
            <a:pPr fontAlgn="auto">
              <a:spcAft>
                <a:spcPts val="0"/>
              </a:spcAft>
              <a:buFont typeface="Arial" pitchFamily="34" charset="0"/>
              <a:buChar char="•"/>
              <a:defRPr/>
            </a:pPr>
            <a:r>
              <a:rPr lang="en-US" sz="2800" dirty="0" smtClean="0">
                <a:solidFill>
                  <a:schemeClr val="accent6"/>
                </a:solidFill>
                <a:ea typeface="+mn-ea"/>
                <a:cs typeface="+mn-cs"/>
              </a:rPr>
              <a:t>Family Representative: </a:t>
            </a:r>
          </a:p>
          <a:p>
            <a:pPr fontAlgn="auto">
              <a:spcAft>
                <a:spcPts val="0"/>
              </a:spcAft>
              <a:buFont typeface="Arial" pitchFamily="34" charset="0"/>
              <a:buChar char="•"/>
              <a:defRPr/>
            </a:pPr>
            <a:r>
              <a:rPr lang="en-US" sz="2800" dirty="0" smtClean="0">
                <a:solidFill>
                  <a:schemeClr val="accent6"/>
                </a:solidFill>
                <a:ea typeface="+mn-ea"/>
                <a:cs typeface="+mn-cs"/>
              </a:rPr>
              <a:t>Community</a:t>
            </a:r>
          </a:p>
          <a:p>
            <a:pPr fontAlgn="auto">
              <a:spcAft>
                <a:spcPts val="0"/>
              </a:spcAft>
              <a:buFont typeface="Arial" pitchFamily="34" charset="0"/>
              <a:buChar char="•"/>
              <a:defRPr/>
            </a:pPr>
            <a:r>
              <a:rPr lang="en-US" sz="2800" dirty="0" smtClean="0">
                <a:solidFill>
                  <a:schemeClr val="accent6"/>
                </a:solidFill>
                <a:ea typeface="+mn-ea"/>
                <a:cs typeface="+mn-cs"/>
              </a:rPr>
              <a:t>Administrator</a:t>
            </a:r>
          </a:p>
          <a:p>
            <a:pPr fontAlgn="auto">
              <a:spcAft>
                <a:spcPts val="0"/>
              </a:spcAft>
              <a:buFont typeface="Arial" pitchFamily="34" charset="0"/>
              <a:buChar char="•"/>
              <a:defRPr/>
            </a:pPr>
            <a:r>
              <a:rPr lang="en-US" sz="2800" dirty="0" smtClean="0">
                <a:solidFill>
                  <a:schemeClr val="accent6"/>
                </a:solidFill>
                <a:ea typeface="+mn-ea"/>
                <a:cs typeface="+mn-cs"/>
              </a:rPr>
              <a:t>FBA/BIP and wraparound facilitators: </a:t>
            </a:r>
            <a:r>
              <a:rPr lang="en-US" sz="2800" dirty="0" smtClean="0">
                <a:ea typeface="+mn-ea"/>
                <a:cs typeface="+mn-cs"/>
              </a:rPr>
              <a:t>Staff with clinical expertise to facilitate the process of tier 3 interventions</a:t>
            </a:r>
          </a:p>
          <a:p>
            <a:pPr fontAlgn="auto">
              <a:spcAft>
                <a:spcPts val="0"/>
              </a:spcAft>
              <a:buFont typeface="Arial" pitchFamily="34" charset="0"/>
              <a:buChar char="•"/>
              <a:defRPr/>
            </a:pPr>
            <a:endParaRPr lang="en-US" sz="2800" dirty="0" smtClean="0">
              <a:ea typeface="+mn-ea"/>
              <a:cs typeface="+mn-cs"/>
            </a:endParaRPr>
          </a:p>
          <a:p>
            <a:pPr fontAlgn="auto">
              <a:spcAft>
                <a:spcPts val="0"/>
              </a:spcAft>
              <a:buFontTx/>
              <a:buNone/>
              <a:defRPr/>
            </a:pPr>
            <a:endParaRPr lang="en-US" sz="2800" dirty="0" smtClean="0">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31640" y="188640"/>
            <a:ext cx="7124328" cy="1143000"/>
          </a:xfrm>
        </p:spPr>
        <p:txBody>
          <a:bodyPr rtlCol="0">
            <a:normAutofit fontScale="90000"/>
          </a:bodyPr>
          <a:lstStyle/>
          <a:p>
            <a:pPr fontAlgn="auto">
              <a:spcAft>
                <a:spcPts val="0"/>
              </a:spcAft>
              <a:defRPr/>
            </a:pPr>
            <a:r>
              <a:rPr lang="en-US" dirty="0">
                <a:ea typeface="+mj-ea"/>
                <a:cs typeface="+mj-cs"/>
              </a:rPr>
              <a:t/>
            </a:r>
            <a:br>
              <a:rPr lang="en-US" dirty="0">
                <a:ea typeface="+mj-ea"/>
                <a:cs typeface="+mj-cs"/>
              </a:rPr>
            </a:br>
            <a:r>
              <a:rPr lang="en-US" dirty="0">
                <a:solidFill>
                  <a:schemeClr val="tx1"/>
                </a:solidFill>
                <a:ea typeface="+mj-ea"/>
                <a:cs typeface="+mj-cs"/>
              </a:rPr>
              <a:t>Review </a:t>
            </a:r>
            <a:r>
              <a:rPr lang="en-US" dirty="0" smtClean="0">
                <a:solidFill>
                  <a:schemeClr val="tx1"/>
                </a:solidFill>
                <a:ea typeface="+mj-ea"/>
                <a:cs typeface="+mj-cs"/>
              </a:rPr>
              <a:t>Tier 3 </a:t>
            </a:r>
            <a:br>
              <a:rPr lang="en-US" dirty="0" smtClean="0">
                <a:solidFill>
                  <a:schemeClr val="tx1"/>
                </a:solidFill>
                <a:ea typeface="+mj-ea"/>
                <a:cs typeface="+mj-cs"/>
              </a:rPr>
            </a:br>
            <a:r>
              <a:rPr lang="en-US" dirty="0" smtClean="0">
                <a:solidFill>
                  <a:schemeClr val="tx1"/>
                </a:solidFill>
                <a:ea typeface="+mj-ea"/>
                <a:cs typeface="+mj-cs"/>
              </a:rPr>
              <a:t>Systems </a:t>
            </a:r>
            <a:r>
              <a:rPr lang="en-US" dirty="0">
                <a:solidFill>
                  <a:schemeClr val="tx1"/>
                </a:solidFill>
                <a:ea typeface="+mj-ea"/>
                <a:cs typeface="+mj-cs"/>
              </a:rPr>
              <a:t>Team Agenda </a:t>
            </a:r>
          </a:p>
        </p:txBody>
      </p:sp>
      <p:sp>
        <p:nvSpPr>
          <p:cNvPr id="60418" name="Rectangle 3"/>
          <p:cNvSpPr>
            <a:spLocks noGrp="1" noChangeArrowheads="1"/>
          </p:cNvSpPr>
          <p:nvPr>
            <p:ph idx="1"/>
          </p:nvPr>
        </p:nvSpPr>
        <p:spPr>
          <a:xfrm>
            <a:off x="609600" y="1981200"/>
            <a:ext cx="8077200" cy="4525963"/>
          </a:xfrm>
        </p:spPr>
        <p:txBody>
          <a:bodyPr/>
          <a:lstStyle/>
          <a:p>
            <a:r>
              <a:rPr lang="en-US" dirty="0" smtClean="0"/>
              <a:t>See your folder for the Sample Tier </a:t>
            </a:r>
            <a:r>
              <a:rPr lang="en-US" dirty="0"/>
              <a:t>3</a:t>
            </a:r>
            <a:r>
              <a:rPr lang="en-US" dirty="0" smtClean="0"/>
              <a:t> Systems Team Agenda</a:t>
            </a:r>
          </a:p>
          <a:p>
            <a:r>
              <a:rPr lang="en-US" dirty="0" smtClean="0"/>
              <a:t>Compare the tracking tool and the tertiary systems team agenda</a:t>
            </a:r>
          </a:p>
          <a:p>
            <a:r>
              <a:rPr lang="en-US" dirty="0" smtClean="0"/>
              <a:t>Discuss at your table how you think the meeting should go? </a:t>
            </a:r>
          </a:p>
          <a:p>
            <a:endParaRPr lang="en-US" dirty="0" smtClean="0"/>
          </a:p>
        </p:txBody>
      </p:sp>
    </p:spTree>
    <p:extLst>
      <p:ext uri="{BB962C8B-B14F-4D97-AF65-F5344CB8AC3E}">
        <p14:creationId xmlns:p14="http://schemas.microsoft.com/office/powerpoint/2010/main" val="2804359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219200" y="0"/>
            <a:ext cx="3733800" cy="838200"/>
          </a:xfrm>
        </p:spPr>
        <p:txBody>
          <a:bodyPr/>
          <a:lstStyle/>
          <a:p>
            <a:r>
              <a:rPr lang="en-US" dirty="0" smtClean="0">
                <a:solidFill>
                  <a:schemeClr val="tx1"/>
                </a:solidFill>
              </a:rPr>
              <a:t>Agenda</a:t>
            </a:r>
          </a:p>
        </p:txBody>
      </p:sp>
      <p:sp>
        <p:nvSpPr>
          <p:cNvPr id="22530" name="Rectangle 3"/>
          <p:cNvSpPr>
            <a:spLocks noGrp="1" noChangeArrowheads="1"/>
          </p:cNvSpPr>
          <p:nvPr>
            <p:ph idx="1"/>
          </p:nvPr>
        </p:nvSpPr>
        <p:spPr>
          <a:xfrm>
            <a:off x="1066800" y="1143000"/>
            <a:ext cx="7924800" cy="5715000"/>
          </a:xfrm>
        </p:spPr>
        <p:txBody>
          <a:bodyPr/>
          <a:lstStyle/>
          <a:p>
            <a:pPr>
              <a:lnSpc>
                <a:spcPct val="80000"/>
              </a:lnSpc>
              <a:spcBef>
                <a:spcPct val="10000"/>
              </a:spcBef>
              <a:buFontTx/>
              <a:buNone/>
            </a:pPr>
            <a:r>
              <a:rPr lang="en-US" sz="1800" dirty="0" smtClean="0"/>
              <a:t>8:30-10:00 	Secondary Systems introduction and key features</a:t>
            </a:r>
          </a:p>
          <a:p>
            <a:pPr>
              <a:lnSpc>
                <a:spcPct val="80000"/>
              </a:lnSpc>
              <a:spcBef>
                <a:spcPct val="10000"/>
              </a:spcBef>
              <a:buFontTx/>
              <a:buNone/>
            </a:pPr>
            <a:endParaRPr lang="en-US" sz="1800" dirty="0" smtClean="0"/>
          </a:p>
          <a:p>
            <a:pPr>
              <a:lnSpc>
                <a:spcPct val="80000"/>
              </a:lnSpc>
              <a:spcBef>
                <a:spcPct val="10000"/>
              </a:spcBef>
              <a:buFontTx/>
              <a:buNone/>
            </a:pPr>
            <a:endParaRPr lang="en-US" sz="200" dirty="0" smtClean="0"/>
          </a:p>
          <a:p>
            <a:pPr>
              <a:lnSpc>
                <a:spcPct val="80000"/>
              </a:lnSpc>
              <a:spcBef>
                <a:spcPct val="10000"/>
              </a:spcBef>
              <a:buFontTx/>
              <a:buNone/>
            </a:pPr>
            <a:r>
              <a:rPr lang="en-US" sz="1800" dirty="0" smtClean="0"/>
              <a:t>10:00-10:15           	Break</a:t>
            </a:r>
          </a:p>
          <a:p>
            <a:pPr>
              <a:lnSpc>
                <a:spcPct val="80000"/>
              </a:lnSpc>
              <a:spcBef>
                <a:spcPct val="10000"/>
              </a:spcBef>
              <a:buFontTx/>
              <a:buNone/>
            </a:pPr>
            <a:r>
              <a:rPr lang="en-US" sz="1800" dirty="0" smtClean="0"/>
              <a:t>	 </a:t>
            </a:r>
          </a:p>
          <a:p>
            <a:pPr>
              <a:lnSpc>
                <a:spcPct val="80000"/>
              </a:lnSpc>
              <a:spcBef>
                <a:spcPct val="10000"/>
              </a:spcBef>
              <a:buFontTx/>
              <a:buNone/>
            </a:pPr>
            <a:endParaRPr lang="en-US" sz="200" dirty="0" smtClean="0"/>
          </a:p>
          <a:p>
            <a:pPr>
              <a:lnSpc>
                <a:spcPct val="80000"/>
              </a:lnSpc>
              <a:spcBef>
                <a:spcPct val="30000"/>
              </a:spcBef>
              <a:buFontTx/>
              <a:buNone/>
            </a:pPr>
            <a:r>
              <a:rPr lang="en-US" sz="1800" dirty="0" smtClean="0"/>
              <a:t>10:15-11:00             Secondary Data and Building your Secondary System</a:t>
            </a:r>
          </a:p>
          <a:p>
            <a:pPr>
              <a:lnSpc>
                <a:spcPct val="80000"/>
              </a:lnSpc>
              <a:spcBef>
                <a:spcPct val="30000"/>
              </a:spcBef>
              <a:buFontTx/>
              <a:buNone/>
            </a:pPr>
            <a:endParaRPr lang="en-US" sz="1800" dirty="0" smtClean="0"/>
          </a:p>
          <a:p>
            <a:pPr>
              <a:lnSpc>
                <a:spcPct val="80000"/>
              </a:lnSpc>
              <a:spcBef>
                <a:spcPct val="30000"/>
              </a:spcBef>
              <a:buFontTx/>
              <a:buNone/>
            </a:pPr>
            <a:r>
              <a:rPr lang="en-US" sz="1800" dirty="0" smtClean="0"/>
              <a:t>11:00-11:30	Exploring Universal Screening</a:t>
            </a:r>
          </a:p>
          <a:p>
            <a:pPr>
              <a:lnSpc>
                <a:spcPct val="80000"/>
              </a:lnSpc>
              <a:spcBef>
                <a:spcPct val="30000"/>
              </a:spcBef>
              <a:buFontTx/>
              <a:buNone/>
            </a:pPr>
            <a:r>
              <a:rPr lang="en-US" sz="1800" dirty="0"/>
              <a:t>	</a:t>
            </a:r>
            <a:r>
              <a:rPr lang="en-US" sz="1800" dirty="0" smtClean="0"/>
              <a:t>		Critical Features of Secondary Interventions</a:t>
            </a:r>
          </a:p>
          <a:p>
            <a:pPr>
              <a:lnSpc>
                <a:spcPct val="80000"/>
              </a:lnSpc>
              <a:spcBef>
                <a:spcPct val="30000"/>
              </a:spcBef>
              <a:buFontTx/>
              <a:buNone/>
            </a:pPr>
            <a:endParaRPr lang="en-US" sz="1800" dirty="0" smtClean="0"/>
          </a:p>
          <a:p>
            <a:pPr>
              <a:lnSpc>
                <a:spcPct val="80000"/>
              </a:lnSpc>
              <a:spcBef>
                <a:spcPct val="30000"/>
              </a:spcBef>
              <a:buFontTx/>
              <a:buNone/>
            </a:pPr>
            <a:r>
              <a:rPr lang="en-US" sz="1800" dirty="0" smtClean="0"/>
              <a:t>11:30-12:15    	Lunch</a:t>
            </a:r>
          </a:p>
          <a:p>
            <a:pPr>
              <a:lnSpc>
                <a:spcPct val="80000"/>
              </a:lnSpc>
              <a:spcBef>
                <a:spcPct val="30000"/>
              </a:spcBef>
              <a:buFontTx/>
              <a:buNone/>
            </a:pPr>
            <a:endParaRPr lang="en-US" sz="1800" dirty="0" smtClean="0"/>
          </a:p>
          <a:p>
            <a:pPr>
              <a:lnSpc>
                <a:spcPct val="80000"/>
              </a:lnSpc>
              <a:spcBef>
                <a:spcPct val="30000"/>
              </a:spcBef>
              <a:buFontTx/>
              <a:buNone/>
            </a:pPr>
            <a:r>
              <a:rPr lang="en-US" sz="1800" dirty="0" smtClean="0"/>
              <a:t>12:15-12:45	Tertiary Systems Introduction and Key Features</a:t>
            </a:r>
          </a:p>
          <a:p>
            <a:pPr>
              <a:lnSpc>
                <a:spcPct val="80000"/>
              </a:lnSpc>
              <a:spcBef>
                <a:spcPct val="30000"/>
              </a:spcBef>
              <a:buFontTx/>
              <a:buNone/>
            </a:pPr>
            <a:r>
              <a:rPr lang="en-US" sz="1800" dirty="0" smtClean="0"/>
              <a:t>	</a:t>
            </a:r>
          </a:p>
          <a:p>
            <a:pPr>
              <a:lnSpc>
                <a:spcPct val="80000"/>
              </a:lnSpc>
              <a:spcBef>
                <a:spcPct val="30000"/>
              </a:spcBef>
            </a:pPr>
            <a:endParaRPr lang="en-US" sz="200" dirty="0" smtClean="0"/>
          </a:p>
          <a:p>
            <a:pPr>
              <a:lnSpc>
                <a:spcPct val="80000"/>
              </a:lnSpc>
              <a:spcBef>
                <a:spcPct val="10000"/>
              </a:spcBef>
              <a:buFontTx/>
              <a:buNone/>
            </a:pPr>
            <a:r>
              <a:rPr lang="en-US" sz="1800" dirty="0" smtClean="0"/>
              <a:t>12:45-1:45 	Tertiary Tools and Interventions</a:t>
            </a:r>
          </a:p>
          <a:p>
            <a:pPr>
              <a:lnSpc>
                <a:spcPct val="80000"/>
              </a:lnSpc>
              <a:spcBef>
                <a:spcPct val="10000"/>
              </a:spcBef>
              <a:buFontTx/>
              <a:buNone/>
            </a:pPr>
            <a:r>
              <a:rPr lang="en-US" sz="1800" dirty="0" smtClean="0"/>
              <a:t>		</a:t>
            </a:r>
          </a:p>
          <a:p>
            <a:pPr>
              <a:lnSpc>
                <a:spcPct val="80000"/>
              </a:lnSpc>
              <a:spcBef>
                <a:spcPct val="10000"/>
              </a:spcBef>
              <a:buFontTx/>
              <a:buNone/>
            </a:pPr>
            <a:endParaRPr lang="en-US" sz="1800" dirty="0" smtClean="0"/>
          </a:p>
          <a:p>
            <a:pPr>
              <a:lnSpc>
                <a:spcPct val="80000"/>
              </a:lnSpc>
              <a:spcBef>
                <a:spcPct val="10000"/>
              </a:spcBef>
              <a:buFontTx/>
              <a:buNone/>
            </a:pPr>
            <a:r>
              <a:rPr lang="en-US" sz="1800" dirty="0" smtClean="0"/>
              <a:t>1:45-2:00	</a:t>
            </a:r>
            <a:r>
              <a:rPr lang="en-US" sz="1800" dirty="0"/>
              <a:t>	</a:t>
            </a:r>
            <a:r>
              <a:rPr lang="en-US" sz="1800" dirty="0" smtClean="0"/>
              <a:t>Break</a:t>
            </a:r>
          </a:p>
          <a:p>
            <a:pPr>
              <a:lnSpc>
                <a:spcPct val="80000"/>
              </a:lnSpc>
              <a:spcBef>
                <a:spcPct val="30000"/>
              </a:spcBef>
              <a:buFontTx/>
              <a:buNone/>
            </a:pPr>
            <a:endParaRPr lang="en-US" sz="1800" dirty="0" smtClean="0"/>
          </a:p>
          <a:p>
            <a:pPr>
              <a:lnSpc>
                <a:spcPct val="80000"/>
              </a:lnSpc>
              <a:spcBef>
                <a:spcPct val="30000"/>
              </a:spcBef>
              <a:buFontTx/>
              <a:buNone/>
            </a:pPr>
            <a:r>
              <a:rPr lang="en-US" sz="1800" dirty="0" smtClean="0"/>
              <a:t>2:00-3:00		Building your Secondary and Tertiary Systems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1331640" y="0"/>
            <a:ext cx="7355160" cy="1143000"/>
          </a:xfrm>
        </p:spPr>
        <p:txBody>
          <a:bodyPr/>
          <a:lstStyle/>
          <a:p>
            <a:r>
              <a:rPr lang="en-US" sz="4000" b="1" dirty="0" smtClean="0">
                <a:solidFill>
                  <a:schemeClr val="tx1"/>
                </a:solidFill>
              </a:rPr>
              <a:t>Student-Specific Teams</a:t>
            </a:r>
          </a:p>
        </p:txBody>
      </p:sp>
      <p:sp>
        <p:nvSpPr>
          <p:cNvPr id="104450" name="Rectangle 3"/>
          <p:cNvSpPr>
            <a:spLocks noGrp="1" noChangeArrowheads="1"/>
          </p:cNvSpPr>
          <p:nvPr>
            <p:ph idx="1"/>
          </p:nvPr>
        </p:nvSpPr>
        <p:spPr>
          <a:xfrm>
            <a:off x="457200" y="990600"/>
            <a:ext cx="8229600" cy="5486400"/>
          </a:xfrm>
        </p:spPr>
        <p:txBody>
          <a:bodyPr/>
          <a:lstStyle/>
          <a:p>
            <a:pPr>
              <a:lnSpc>
                <a:spcPct val="90000"/>
              </a:lnSpc>
            </a:pPr>
            <a:r>
              <a:rPr lang="en-US" sz="2800" u="sng" smtClean="0"/>
              <a:t>Wraparound Team</a:t>
            </a:r>
            <a:r>
              <a:rPr lang="en-US" sz="2800" smtClean="0"/>
              <a:t>:</a:t>
            </a:r>
          </a:p>
          <a:p>
            <a:pPr lvl="1">
              <a:lnSpc>
                <a:spcPct val="90000"/>
              </a:lnSpc>
            </a:pPr>
            <a:r>
              <a:rPr lang="en-US" sz="2400" smtClean="0"/>
              <a:t>Family of child and all relevant stakeholders invited by family. Wrap facilitators are trained to effectively engage families so that they will see that these teams are created by and for the family, and therefore will want to have a team and actively participate. School staff involved are informed that their presence is uniquely important for this youth and invited to participate. </a:t>
            </a:r>
          </a:p>
          <a:p>
            <a:pPr>
              <a:lnSpc>
                <a:spcPct val="90000"/>
              </a:lnSpc>
            </a:pPr>
            <a:r>
              <a:rPr lang="en-US" sz="2800" u="sng" smtClean="0"/>
              <a:t>Individual Youth FBA/BIP Team</a:t>
            </a:r>
            <a:r>
              <a:rPr lang="en-US" sz="2800" smtClean="0"/>
              <a:t>: </a:t>
            </a:r>
          </a:p>
          <a:p>
            <a:pPr lvl="1">
              <a:lnSpc>
                <a:spcPct val="90000"/>
              </a:lnSpc>
            </a:pPr>
            <a:r>
              <a:rPr lang="en-US" sz="2400" smtClean="0"/>
              <a:t>Like the wraparound team, this team is uniquely created for each individual child in need of comprehensive planning and the families are critical members of the team. All relevant individuals/staff         are invited. </a:t>
            </a:r>
          </a:p>
        </p:txBody>
      </p:sp>
    </p:spTree>
    <p:extLst>
      <p:ext uri="{BB962C8B-B14F-4D97-AF65-F5344CB8AC3E}">
        <p14:creationId xmlns:p14="http://schemas.microsoft.com/office/powerpoint/2010/main" val="15449061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Activity </a:t>
            </a:r>
            <a:br>
              <a:rPr lang="en-US" dirty="0" smtClean="0">
                <a:solidFill>
                  <a:schemeClr val="tx1"/>
                </a:solidFill>
              </a:rPr>
            </a:br>
            <a:r>
              <a:rPr lang="en-US" dirty="0" smtClean="0">
                <a:solidFill>
                  <a:schemeClr val="tx1"/>
                </a:solidFill>
              </a:rPr>
              <a:t>TIER 3</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Return to your Building Conversations </a:t>
            </a:r>
          </a:p>
          <a:p>
            <a:r>
              <a:rPr lang="en-US" dirty="0" smtClean="0"/>
              <a:t>Who is or who could have this tier 3 systems conversation</a:t>
            </a:r>
          </a:p>
          <a:p>
            <a:pPr marL="0" indent="0">
              <a:buNone/>
            </a:pPr>
            <a:endParaRPr lang="en-US" dirty="0" smtClean="0"/>
          </a:p>
          <a:p>
            <a:r>
              <a:rPr lang="en-US" dirty="0" smtClean="0"/>
              <a:t>Where do the 3 “voices to remember” currently fit and where could they fit at TIER 3.</a:t>
            </a:r>
          </a:p>
          <a:p>
            <a:pPr marL="0" indent="0">
              <a:buNone/>
            </a:pPr>
            <a:endParaRPr lang="en-US" dirty="0" smtClean="0"/>
          </a:p>
          <a:p>
            <a:r>
              <a:rPr lang="en-US" dirty="0" smtClean="0"/>
              <a:t>When could they meet?  How often?  Where?</a:t>
            </a:r>
          </a:p>
          <a:p>
            <a:pPr marL="0" indent="0">
              <a:buNone/>
            </a:pPr>
            <a:endParaRPr lang="en-US" dirty="0"/>
          </a:p>
        </p:txBody>
      </p:sp>
    </p:spTree>
    <p:extLst>
      <p:ext uri="{BB962C8B-B14F-4D97-AF65-F5344CB8AC3E}">
        <p14:creationId xmlns:p14="http://schemas.microsoft.com/office/powerpoint/2010/main" val="6501078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Activity </a:t>
            </a:r>
            <a:br>
              <a:rPr lang="en-US" dirty="0" smtClean="0">
                <a:solidFill>
                  <a:schemeClr val="tx1"/>
                </a:solidFill>
              </a:rPr>
            </a:br>
            <a:r>
              <a:rPr lang="en-US" dirty="0" smtClean="0">
                <a:solidFill>
                  <a:schemeClr val="tx1"/>
                </a:solidFill>
              </a:rPr>
              <a:t>TIER 3</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t>Who could facilitate tier 3 interventions?</a:t>
            </a:r>
          </a:p>
          <a:p>
            <a:pPr lvl="1"/>
            <a:r>
              <a:rPr lang="en-US" dirty="0" smtClean="0"/>
              <a:t>Wraparound</a:t>
            </a:r>
          </a:p>
          <a:p>
            <a:pPr lvl="1"/>
            <a:r>
              <a:rPr lang="en-US" dirty="0" smtClean="0"/>
              <a:t>Complex FBA</a:t>
            </a:r>
            <a:endParaRPr lang="en-US" dirty="0"/>
          </a:p>
        </p:txBody>
      </p:sp>
    </p:spTree>
    <p:extLst>
      <p:ext uri="{BB962C8B-B14F-4D97-AF65-F5344CB8AC3E}">
        <p14:creationId xmlns:p14="http://schemas.microsoft.com/office/powerpoint/2010/main" val="1908776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DATA </a:t>
            </a:r>
            <a:endParaRPr lang="en-US" dirty="0">
              <a:solidFill>
                <a:schemeClr val="tx1"/>
              </a:solidFill>
            </a:endParaRPr>
          </a:p>
        </p:txBody>
      </p:sp>
      <p:pic>
        <p:nvPicPr>
          <p:cNvPr id="5123" name="Picture 3" descr="C:\Users\Ami\AppData\Local\Microsoft\Windows\Temporary Internet Files\Content.IE5\DNN2WEBW\MC90043934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00808"/>
            <a:ext cx="6400800"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4653136"/>
            <a:ext cx="1313180" cy="369332"/>
          </a:xfrm>
          <a:prstGeom prst="rect">
            <a:avLst/>
          </a:prstGeom>
          <a:noFill/>
        </p:spPr>
        <p:txBody>
          <a:bodyPr wrap="none" rtlCol="0">
            <a:spAutoFit/>
          </a:bodyPr>
          <a:lstStyle/>
          <a:p>
            <a:r>
              <a:rPr lang="en-US" dirty="0" smtClean="0"/>
              <a:t>PROCESS</a:t>
            </a:r>
            <a:endParaRPr lang="en-US" dirty="0"/>
          </a:p>
        </p:txBody>
      </p:sp>
      <p:sp>
        <p:nvSpPr>
          <p:cNvPr id="6" name="TextBox 5"/>
          <p:cNvSpPr txBox="1"/>
          <p:nvPr/>
        </p:nvSpPr>
        <p:spPr>
          <a:xfrm>
            <a:off x="7092280" y="4653136"/>
            <a:ext cx="1364476" cy="369332"/>
          </a:xfrm>
          <a:prstGeom prst="rect">
            <a:avLst/>
          </a:prstGeom>
          <a:noFill/>
        </p:spPr>
        <p:txBody>
          <a:bodyPr wrap="none" rtlCol="0">
            <a:spAutoFit/>
          </a:bodyPr>
          <a:lstStyle/>
          <a:p>
            <a:r>
              <a:rPr lang="en-US" dirty="0" smtClean="0"/>
              <a:t>OUTCOME</a:t>
            </a:r>
            <a:endParaRPr lang="en-US" dirty="0"/>
          </a:p>
        </p:txBody>
      </p:sp>
    </p:spTree>
    <p:extLst>
      <p:ext uri="{BB962C8B-B14F-4D97-AF65-F5344CB8AC3E}">
        <p14:creationId xmlns:p14="http://schemas.microsoft.com/office/powerpoint/2010/main" val="3895679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28600"/>
            <a:ext cx="8229600" cy="533400"/>
          </a:xfrm>
        </p:spPr>
        <p:txBody>
          <a:bodyPr rtlCol="0">
            <a:normAutofit fontScale="90000"/>
          </a:bodyPr>
          <a:lstStyle/>
          <a:p>
            <a:pPr algn="ctr" fontAlgn="auto">
              <a:spcAft>
                <a:spcPts val="0"/>
              </a:spcAft>
              <a:defRPr/>
            </a:pPr>
            <a:r>
              <a:rPr lang="en-US" sz="4000" b="1" dirty="0" smtClean="0">
                <a:solidFill>
                  <a:schemeClr val="tx1"/>
                </a:solidFill>
                <a:ea typeface="+mj-ea"/>
                <a:cs typeface="+mj-cs"/>
              </a:rPr>
              <a:t>Student Outcome Data</a:t>
            </a:r>
          </a:p>
        </p:txBody>
      </p:sp>
      <p:sp>
        <p:nvSpPr>
          <p:cNvPr id="115714" name="Rectangle 3"/>
          <p:cNvSpPr>
            <a:spLocks noGrp="1" noChangeArrowheads="1"/>
          </p:cNvSpPr>
          <p:nvPr>
            <p:ph idx="1"/>
          </p:nvPr>
        </p:nvSpPr>
        <p:spPr>
          <a:xfrm>
            <a:off x="228600" y="1447800"/>
            <a:ext cx="8686800" cy="4419600"/>
          </a:xfrm>
        </p:spPr>
        <p:txBody>
          <a:bodyPr/>
          <a:lstStyle/>
          <a:p>
            <a:pPr>
              <a:buFontTx/>
              <a:buNone/>
            </a:pPr>
            <a:r>
              <a:rPr lang="en-US" dirty="0" smtClean="0"/>
              <a:t>Student outcome data is used :</a:t>
            </a:r>
          </a:p>
          <a:p>
            <a:pPr lvl="1">
              <a:buFontTx/>
              <a:buNone/>
            </a:pPr>
            <a:r>
              <a:rPr lang="en-US" dirty="0" smtClean="0"/>
              <a:t>a) To identify youth in need of support and to identify appropriate intervention</a:t>
            </a:r>
          </a:p>
          <a:p>
            <a:pPr lvl="1">
              <a:buFontTx/>
              <a:buNone/>
            </a:pPr>
            <a:r>
              <a:rPr lang="en-US" dirty="0" smtClean="0"/>
              <a:t>b) For on-going progress-monitoring of response to intervention</a:t>
            </a:r>
          </a:p>
          <a:p>
            <a:pPr lvl="1">
              <a:buFontTx/>
              <a:buNone/>
            </a:pPr>
            <a:r>
              <a:rPr lang="en-US" dirty="0" smtClean="0"/>
              <a:t>c) To transition youth out of interventions at the appropriate time</a:t>
            </a:r>
          </a:p>
          <a:p>
            <a:pPr lvl="1"/>
            <a:endParaRPr lang="en-US" dirty="0" smtClean="0">
              <a:solidFill>
                <a:srgbClr val="FF0000"/>
              </a:solidFill>
            </a:endParaRPr>
          </a:p>
          <a:p>
            <a:pPr lvl="1">
              <a:buFontTx/>
              <a:buNone/>
            </a:pPr>
            <a:endParaRPr lang="en-US" i="1" dirty="0" smtClean="0">
              <a:solidFill>
                <a:srgbClr val="FF0000"/>
              </a:solidFill>
            </a:endParaRPr>
          </a:p>
          <a:p>
            <a:pPr lvl="1">
              <a:buFontTx/>
              <a:buNone/>
            </a:pPr>
            <a:endParaRPr lang="en-US" dirty="0" smtClean="0">
              <a:solidFill>
                <a:srgbClr val="FF0000"/>
              </a:solidFill>
            </a:endParaRP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0"/>
            <a:ext cx="8229600" cy="1143000"/>
          </a:xfrm>
        </p:spPr>
        <p:txBody>
          <a:bodyPr rtlCol="0">
            <a:normAutofit fontScale="90000"/>
          </a:bodyPr>
          <a:lstStyle/>
          <a:p>
            <a:pPr algn="ctr" fontAlgn="auto">
              <a:spcAft>
                <a:spcPts val="0"/>
              </a:spcAft>
              <a:defRPr/>
            </a:pPr>
            <a:r>
              <a:rPr lang="en-US" sz="3600" b="1" dirty="0" smtClean="0">
                <a:solidFill>
                  <a:schemeClr val="tx1"/>
                </a:solidFill>
                <a:ea typeface="+mj-ea"/>
                <a:cs typeface="+mj-cs"/>
              </a:rPr>
              <a:t>Data Used to Identify Youth in Need of Tertiary Support</a:t>
            </a:r>
            <a:endParaRPr lang="en-US" sz="4000" b="1" dirty="0" smtClean="0">
              <a:solidFill>
                <a:schemeClr val="tx1"/>
              </a:solidFill>
              <a:ea typeface="+mj-ea"/>
              <a:cs typeface="+mj-cs"/>
            </a:endParaRPr>
          </a:p>
        </p:txBody>
      </p:sp>
      <p:sp>
        <p:nvSpPr>
          <p:cNvPr id="38915" name="Rectangle 3"/>
          <p:cNvSpPr>
            <a:spLocks noGrp="1" noChangeArrowheads="1"/>
          </p:cNvSpPr>
          <p:nvPr>
            <p:ph idx="1"/>
          </p:nvPr>
        </p:nvSpPr>
        <p:spPr>
          <a:xfrm>
            <a:off x="457200" y="1219200"/>
            <a:ext cx="8229600" cy="5410200"/>
          </a:xfrm>
        </p:spPr>
        <p:txBody>
          <a:bodyPr>
            <a:normAutofit/>
          </a:bodyPr>
          <a:lstStyle/>
          <a:p>
            <a:pPr>
              <a:lnSpc>
                <a:spcPct val="90000"/>
              </a:lnSpc>
            </a:pPr>
            <a:r>
              <a:rPr lang="en-US" dirty="0" smtClean="0"/>
              <a:t>Universal Data by Student (ODR’s, # of absences, # of ISS or OSS, Credits)</a:t>
            </a:r>
          </a:p>
          <a:p>
            <a:pPr>
              <a:lnSpc>
                <a:spcPct val="90000"/>
              </a:lnSpc>
            </a:pPr>
            <a:r>
              <a:rPr lang="en-US" dirty="0" smtClean="0"/>
              <a:t>Universal Screening Data – SSBD, etc.</a:t>
            </a:r>
          </a:p>
          <a:p>
            <a:pPr>
              <a:lnSpc>
                <a:spcPct val="90000"/>
              </a:lnSpc>
            </a:pPr>
            <a:r>
              <a:rPr lang="en-US" dirty="0" smtClean="0"/>
              <a:t>Request by Family Member, Teacher or Student</a:t>
            </a:r>
          </a:p>
          <a:p>
            <a:pPr>
              <a:lnSpc>
                <a:spcPct val="90000"/>
              </a:lnSpc>
            </a:pPr>
            <a:endParaRPr lang="en-US" dirty="0" smtClean="0"/>
          </a:p>
          <a:p>
            <a:pPr>
              <a:lnSpc>
                <a:spcPct val="90000"/>
              </a:lnSpc>
            </a:pPr>
            <a:r>
              <a:rPr lang="en-US" dirty="0" smtClean="0">
                <a:solidFill>
                  <a:srgbClr val="F79646"/>
                </a:solidFill>
              </a:rPr>
              <a:t>Recommended: </a:t>
            </a:r>
            <a:r>
              <a:rPr lang="en-US" dirty="0" smtClean="0"/>
              <a:t>referral to Tertiary Systems Team from Secondary Problem Solving team after Brief FBA/BIP was not successful</a:t>
            </a:r>
          </a:p>
          <a:p>
            <a:pPr>
              <a:lnSpc>
                <a:spcPct val="90000"/>
              </a:lnSpc>
              <a:buFontTx/>
              <a:buNone/>
            </a:pPr>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304800"/>
            <a:ext cx="8229600" cy="1756048"/>
          </a:xfrm>
        </p:spPr>
        <p:txBody>
          <a:bodyPr rtlCol="0">
            <a:normAutofit/>
          </a:bodyPr>
          <a:lstStyle/>
          <a:p>
            <a:pPr algn="ctr" fontAlgn="auto">
              <a:spcAft>
                <a:spcPts val="0"/>
              </a:spcAft>
              <a:defRPr/>
            </a:pPr>
            <a:r>
              <a:rPr lang="en-US" sz="4000" dirty="0" smtClean="0">
                <a:solidFill>
                  <a:schemeClr val="tx1"/>
                </a:solidFill>
                <a:ea typeface="+mj-ea"/>
                <a:cs typeface="+mj-cs"/>
              </a:rPr>
              <a:t>Systems-Response Tool</a:t>
            </a:r>
            <a:br>
              <a:rPr lang="en-US" sz="4000" dirty="0" smtClean="0">
                <a:solidFill>
                  <a:schemeClr val="tx1"/>
                </a:solidFill>
                <a:ea typeface="+mj-ea"/>
                <a:cs typeface="+mj-cs"/>
              </a:rPr>
            </a:br>
            <a:r>
              <a:rPr lang="en-US" sz="2800" dirty="0" smtClean="0">
                <a:solidFill>
                  <a:schemeClr val="tx1"/>
                </a:solidFill>
                <a:ea typeface="+mj-ea"/>
                <a:cs typeface="+mj-cs"/>
              </a:rPr>
              <a:t>“Finding” Students in Need of Tertiary Supports</a:t>
            </a:r>
          </a:p>
        </p:txBody>
      </p:sp>
      <p:sp>
        <p:nvSpPr>
          <p:cNvPr id="90114" name="Rectangle 3"/>
          <p:cNvSpPr>
            <a:spLocks noGrp="1" noChangeArrowheads="1"/>
          </p:cNvSpPr>
          <p:nvPr>
            <p:ph type="body" idx="4294967295"/>
          </p:nvPr>
        </p:nvSpPr>
        <p:spPr>
          <a:xfrm>
            <a:off x="0" y="2103438"/>
            <a:ext cx="8229600" cy="4525962"/>
          </a:xfrm>
        </p:spPr>
        <p:txBody>
          <a:bodyPr/>
          <a:lstStyle/>
          <a:p>
            <a:r>
              <a:rPr lang="en-US" sz="2800" smtClean="0"/>
              <a:t>Records the “system’s response” to youth behavior/circumstance</a:t>
            </a:r>
          </a:p>
          <a:p>
            <a:pPr>
              <a:buFontTx/>
              <a:buNone/>
            </a:pPr>
            <a:endParaRPr lang="en-US" sz="2800" smtClean="0"/>
          </a:p>
          <a:p>
            <a:r>
              <a:rPr lang="en-US" sz="2800" smtClean="0"/>
              <a:t>Administrators and team members need to find the #s of youth that meet each criteria</a:t>
            </a:r>
          </a:p>
          <a:p>
            <a:pPr lvl="1"/>
            <a:r>
              <a:rPr lang="en-US" sz="2400" smtClean="0"/>
              <a:t>Using the tool IS engaging in a ‘systems-reflection’</a:t>
            </a:r>
          </a:p>
          <a:p>
            <a:pPr lvl="1"/>
            <a:r>
              <a:rPr lang="en-US" sz="2400" smtClean="0"/>
              <a:t>Prevents the hiding or mis-labeling of youth (ex. “We don’t have any kids that need Wraparound”)</a:t>
            </a:r>
          </a:p>
          <a:p>
            <a:endParaRPr lang="en-US" sz="2800" smtClean="0"/>
          </a:p>
          <a:p>
            <a:pPr>
              <a:buFontTx/>
              <a:buNone/>
            </a:pPr>
            <a:endParaRPr lang="en-US" sz="2800" i="1"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3"/>
          <p:cNvPicPr>
            <a:picLocks noChangeAspect="1" noChangeArrowheads="1"/>
          </p:cNvPicPr>
          <p:nvPr/>
        </p:nvPicPr>
        <p:blipFill>
          <a:blip r:embed="rId2"/>
          <a:srcRect l="4008" r="5721"/>
          <a:stretch>
            <a:fillRect/>
          </a:stretch>
        </p:blipFill>
        <p:spPr bwMode="auto">
          <a:xfrm>
            <a:off x="0" y="0"/>
            <a:ext cx="9144000"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3"/>
          <p:cNvPicPr>
            <a:picLocks noChangeAspect="1" noChangeArrowheads="1"/>
          </p:cNvPicPr>
          <p:nvPr/>
        </p:nvPicPr>
        <p:blipFill>
          <a:blip r:embed="rId2"/>
          <a:srcRect l="3847" r="5608" b="4411"/>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a:xfrm>
            <a:off x="304800" y="381000"/>
            <a:ext cx="8458200" cy="1143000"/>
          </a:xfrm>
        </p:spPr>
        <p:txBody>
          <a:bodyPr/>
          <a:lstStyle/>
          <a:p>
            <a:pPr algn="ctr"/>
            <a:r>
              <a:rPr lang="en-US" sz="3600" b="1" dirty="0" smtClean="0">
                <a:solidFill>
                  <a:schemeClr val="tx1"/>
                </a:solidFill>
              </a:rPr>
              <a:t>Student Outcome Data Tools</a:t>
            </a:r>
            <a:endParaRPr lang="en-US" sz="2200" dirty="0" smtClean="0">
              <a:solidFill>
                <a:schemeClr val="tx1"/>
              </a:solidFill>
              <a:latin typeface="Comic Sans MS" pitchFamily="-123" charset="0"/>
            </a:endParaRPr>
          </a:p>
        </p:txBody>
      </p:sp>
      <p:sp>
        <p:nvSpPr>
          <p:cNvPr id="65539" name="Rectangle 3"/>
          <p:cNvSpPr>
            <a:spLocks noGrp="1" noChangeArrowheads="1"/>
          </p:cNvSpPr>
          <p:nvPr>
            <p:ph idx="1"/>
          </p:nvPr>
        </p:nvSpPr>
        <p:spPr>
          <a:xfrm>
            <a:off x="457200" y="1600200"/>
            <a:ext cx="8229600" cy="4724400"/>
          </a:xfrm>
        </p:spPr>
        <p:txBody>
          <a:bodyPr rtlCol="0">
            <a:normAutofit/>
          </a:bodyPr>
          <a:lstStyle/>
          <a:p>
            <a:pPr lvl="1" fontAlgn="auto">
              <a:spcAft>
                <a:spcPts val="0"/>
              </a:spcAft>
              <a:buFontTx/>
              <a:buNone/>
              <a:defRPr/>
            </a:pPr>
            <a:r>
              <a:rPr lang="en-US" b="1" u="sng" dirty="0" smtClean="0">
                <a:ea typeface="+mn-ea"/>
              </a:rPr>
              <a:t>Tools for Complex FBA/BIP</a:t>
            </a:r>
            <a:r>
              <a:rPr lang="en-US" b="1" dirty="0" smtClean="0">
                <a:ea typeface="+mn-ea"/>
              </a:rPr>
              <a:t>:</a:t>
            </a:r>
          </a:p>
          <a:p>
            <a:pPr lvl="1" fontAlgn="auto">
              <a:spcAft>
                <a:spcPts val="0"/>
              </a:spcAft>
              <a:buClr>
                <a:schemeClr val="tx1"/>
              </a:buClr>
              <a:buFont typeface="Wingdings" pitchFamily="2" charset="2"/>
              <a:buChar char="§"/>
              <a:defRPr/>
            </a:pPr>
            <a:r>
              <a:rPr lang="en-US" dirty="0" smtClean="0">
                <a:ea typeface="+mn-ea"/>
              </a:rPr>
              <a:t>Referral Disposition Tool (RD-T)</a:t>
            </a:r>
          </a:p>
          <a:p>
            <a:pPr lvl="1" fontAlgn="auto">
              <a:spcAft>
                <a:spcPts val="0"/>
              </a:spcAft>
              <a:buClr>
                <a:schemeClr val="tx1"/>
              </a:buClr>
              <a:buFont typeface="Wingdings" pitchFamily="2" charset="2"/>
              <a:buChar char="§"/>
              <a:defRPr/>
            </a:pPr>
            <a:r>
              <a:rPr lang="en-US" dirty="0" smtClean="0">
                <a:ea typeface="+mn-ea"/>
              </a:rPr>
              <a:t>Educational Information Tool (EI-T)</a:t>
            </a:r>
          </a:p>
          <a:p>
            <a:pPr lvl="1" fontAlgn="auto">
              <a:spcAft>
                <a:spcPts val="0"/>
              </a:spcAft>
              <a:buClr>
                <a:schemeClr val="tx1"/>
              </a:buClr>
              <a:buFont typeface="Wingdings" pitchFamily="2" charset="2"/>
              <a:buNone/>
              <a:defRPr/>
            </a:pPr>
            <a:endParaRPr lang="en-US" dirty="0" smtClean="0">
              <a:ea typeface="+mn-ea"/>
            </a:endParaRPr>
          </a:p>
          <a:p>
            <a:pPr lvl="1" fontAlgn="auto">
              <a:spcAft>
                <a:spcPts val="0"/>
              </a:spcAft>
              <a:buClr>
                <a:schemeClr val="tx1"/>
              </a:buClr>
              <a:buFont typeface="Wingdings" pitchFamily="2" charset="2"/>
              <a:buNone/>
              <a:defRPr/>
            </a:pPr>
            <a:r>
              <a:rPr lang="en-US" b="1" u="sng" dirty="0" smtClean="0">
                <a:solidFill>
                  <a:schemeClr val="accent6"/>
                </a:solidFill>
                <a:ea typeface="+mn-ea"/>
              </a:rPr>
              <a:t>Additional</a:t>
            </a:r>
            <a:r>
              <a:rPr lang="en-US" b="1" u="sng" dirty="0" smtClean="0">
                <a:ea typeface="+mn-ea"/>
              </a:rPr>
              <a:t> Tool for Wraparound: </a:t>
            </a:r>
          </a:p>
          <a:p>
            <a:pPr lvl="1" fontAlgn="auto">
              <a:spcAft>
                <a:spcPts val="0"/>
              </a:spcAft>
              <a:buClr>
                <a:schemeClr val="tx1"/>
              </a:buClr>
              <a:buFont typeface="Wingdings" pitchFamily="2" charset="2"/>
              <a:buChar char="§"/>
              <a:defRPr/>
            </a:pPr>
            <a:r>
              <a:rPr lang="en-US" dirty="0" smtClean="0">
                <a:ea typeface="+mn-ea"/>
              </a:rPr>
              <a:t>Home, School, Community Tool (HSC-T)</a:t>
            </a:r>
          </a:p>
          <a:p>
            <a:pPr lvl="1" fontAlgn="auto">
              <a:spcAft>
                <a:spcPts val="0"/>
              </a:spcAft>
              <a:buClr>
                <a:schemeClr val="tx1"/>
              </a:buClr>
              <a:buFont typeface="Wingdings" pitchFamily="2" charset="2"/>
              <a:buChar char="§"/>
              <a:defRPr/>
            </a:pPr>
            <a:endParaRPr lang="en-US" b="1" u="sng" dirty="0" smtClean="0">
              <a:ea typeface="+mn-ea"/>
            </a:endParaRPr>
          </a:p>
          <a:p>
            <a:pPr lvl="1" fontAlgn="auto">
              <a:spcAft>
                <a:spcPts val="0"/>
              </a:spcAft>
              <a:buClr>
                <a:schemeClr val="tx1"/>
              </a:buClr>
              <a:buFont typeface="Wingdings" pitchFamily="2" charset="2"/>
              <a:buChar char="§"/>
              <a:defRPr/>
            </a:pPr>
            <a:r>
              <a:rPr lang="en-US" b="1" u="sng" dirty="0" smtClean="0">
                <a:ea typeface="+mn-ea"/>
              </a:rPr>
              <a:t>Review copies of the tools</a:t>
            </a:r>
          </a:p>
          <a:p>
            <a:pPr fontAlgn="auto">
              <a:spcAft>
                <a:spcPts val="0"/>
              </a:spcAft>
              <a:buFont typeface="Arial" pitchFamily="34" charset="0"/>
              <a:buChar char="•"/>
              <a:defRPr/>
            </a:pPr>
            <a:endParaRPr lang="en-US" sz="2000" dirty="0" smtClean="0">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mtClean="0"/>
              <a:t>Grounding Activity</a:t>
            </a:r>
          </a:p>
        </p:txBody>
      </p:sp>
      <p:pic>
        <p:nvPicPr>
          <p:cNvPr id="12290" name="Picture 2" descr="C:\Users\Ami\AppData\Local\Microsoft\Windows\Temporary Internet Files\Content.IE5\0736J39Y\MP90017538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218944"/>
            <a:ext cx="3657600" cy="2420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rtlCol="0">
            <a:normAutofit fontScale="90000"/>
          </a:bodyPr>
          <a:lstStyle/>
          <a:p>
            <a:pPr fontAlgn="auto">
              <a:spcAft>
                <a:spcPts val="0"/>
              </a:spcAft>
              <a:defRPr/>
            </a:pPr>
            <a:r>
              <a:rPr lang="en-US" sz="4000" b="1" dirty="0" smtClean="0">
                <a:solidFill>
                  <a:schemeClr val="tx1"/>
                </a:solidFill>
                <a:ea typeface="+mj-ea"/>
                <a:cs typeface="+mj-cs"/>
              </a:rPr>
              <a:t>Data-Based Decision Rules: </a:t>
            </a:r>
            <a:br>
              <a:rPr lang="en-US" sz="4000" b="1" dirty="0" smtClean="0">
                <a:solidFill>
                  <a:schemeClr val="tx1"/>
                </a:solidFill>
                <a:ea typeface="+mj-ea"/>
                <a:cs typeface="+mj-cs"/>
              </a:rPr>
            </a:br>
            <a:r>
              <a:rPr lang="en-US" sz="4000" b="1" dirty="0" smtClean="0">
                <a:solidFill>
                  <a:schemeClr val="tx1"/>
                </a:solidFill>
                <a:ea typeface="+mj-ea"/>
                <a:cs typeface="+mj-cs"/>
              </a:rPr>
              <a:t>Tertiary </a:t>
            </a:r>
            <a:r>
              <a:rPr lang="en-US" sz="4000" b="1" i="1" dirty="0" smtClean="0">
                <a:solidFill>
                  <a:schemeClr val="tx1"/>
                </a:solidFill>
                <a:ea typeface="+mj-ea"/>
                <a:cs typeface="+mj-cs"/>
              </a:rPr>
              <a:t>Sample</a:t>
            </a:r>
            <a:r>
              <a:rPr lang="en-US" sz="4000" b="1" dirty="0" smtClean="0">
                <a:solidFill>
                  <a:schemeClr val="tx1"/>
                </a:solidFill>
                <a:ea typeface="+mj-ea"/>
                <a:cs typeface="+mj-cs"/>
              </a:rPr>
              <a:t> to Consider</a:t>
            </a:r>
          </a:p>
        </p:txBody>
      </p:sp>
      <p:sp>
        <p:nvSpPr>
          <p:cNvPr id="142338" name="Rectangle 3"/>
          <p:cNvSpPr>
            <a:spLocks noGrp="1" noChangeArrowheads="1"/>
          </p:cNvSpPr>
          <p:nvPr>
            <p:ph idx="1"/>
          </p:nvPr>
        </p:nvSpPr>
        <p:spPr>
          <a:xfrm>
            <a:off x="457200" y="1828800"/>
            <a:ext cx="8229600" cy="4800600"/>
          </a:xfrm>
        </p:spPr>
        <p:txBody>
          <a:bodyPr/>
          <a:lstStyle/>
          <a:p>
            <a:pPr>
              <a:lnSpc>
                <a:spcPct val="80000"/>
              </a:lnSpc>
              <a:buFontTx/>
              <a:buNone/>
            </a:pPr>
            <a:r>
              <a:rPr lang="en-US" sz="2800" u="sng" smtClean="0"/>
              <a:t>Identification</a:t>
            </a:r>
            <a:r>
              <a:rPr lang="en-US" sz="2800" smtClean="0"/>
              <a:t> for Complex FBA/BIP:</a:t>
            </a:r>
          </a:p>
          <a:p>
            <a:pPr lvl="1">
              <a:lnSpc>
                <a:spcPct val="80000"/>
              </a:lnSpc>
            </a:pPr>
            <a:r>
              <a:rPr lang="en-US" sz="2400" smtClean="0"/>
              <a:t>Youth is identified by Secondary Problem Solving Team because not responding to Brief FBA/BIP</a:t>
            </a:r>
          </a:p>
          <a:p>
            <a:pPr>
              <a:lnSpc>
                <a:spcPct val="80000"/>
              </a:lnSpc>
              <a:buFontTx/>
              <a:buNone/>
            </a:pPr>
            <a:r>
              <a:rPr lang="en-US" sz="2800" u="sng" smtClean="0"/>
              <a:t>Progress-monitoring</a:t>
            </a:r>
            <a:r>
              <a:rPr lang="en-US" sz="2800" smtClean="0"/>
              <a:t>:</a:t>
            </a:r>
          </a:p>
          <a:p>
            <a:pPr lvl="1">
              <a:lnSpc>
                <a:spcPct val="80000"/>
              </a:lnSpc>
            </a:pPr>
            <a:r>
              <a:rPr lang="en-US" sz="2400" smtClean="0"/>
              <a:t>Outcome data (i.e. ODRs, attendance) is reviewed by FBA Facilitator weekly.</a:t>
            </a:r>
          </a:p>
          <a:p>
            <a:pPr lvl="1">
              <a:lnSpc>
                <a:spcPct val="80000"/>
              </a:lnSpc>
            </a:pPr>
            <a:r>
              <a:rPr lang="en-US" sz="2400" smtClean="0"/>
              <a:t>SIMEO data is collected &amp; reviewed by each FBA/BIP team at least once a month. </a:t>
            </a:r>
          </a:p>
          <a:p>
            <a:pPr>
              <a:lnSpc>
                <a:spcPct val="80000"/>
              </a:lnSpc>
              <a:buFontTx/>
              <a:buNone/>
            </a:pPr>
            <a:r>
              <a:rPr lang="en-US" sz="2800" u="sng" smtClean="0"/>
              <a:t>Exiting/transitioning</a:t>
            </a:r>
            <a:r>
              <a:rPr lang="en-US" sz="2800" smtClean="0"/>
              <a:t>:</a:t>
            </a:r>
          </a:p>
          <a:p>
            <a:pPr lvl="1">
              <a:lnSpc>
                <a:spcPct val="80000"/>
              </a:lnSpc>
            </a:pPr>
            <a:r>
              <a:rPr lang="en-US" sz="2400" smtClean="0"/>
              <a:t> Outcome data (i.e. ODRs etc.) shows improvement (aka response to intervention)</a:t>
            </a:r>
          </a:p>
          <a:p>
            <a:pPr lvl="1">
              <a:lnSpc>
                <a:spcPct val="80000"/>
              </a:lnSpc>
            </a:pPr>
            <a:r>
              <a:rPr lang="en-US" sz="2400" smtClean="0"/>
              <a:t>FBA/BIP team agrees interventions can be faded                and team is no longer needed </a:t>
            </a:r>
          </a:p>
        </p:txBody>
      </p:sp>
    </p:spTree>
    <p:extLst>
      <p:ext uri="{BB962C8B-B14F-4D97-AF65-F5344CB8AC3E}">
        <p14:creationId xmlns:p14="http://schemas.microsoft.com/office/powerpoint/2010/main" val="9025530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2"/>
          <p:cNvPicPr>
            <a:picLocks noChangeAspect="1" noChangeArrowheads="1"/>
          </p:cNvPicPr>
          <p:nvPr/>
        </p:nvPicPr>
        <p:blipFill>
          <a:blip r:embed="rId2"/>
          <a:srcRect/>
          <a:stretch>
            <a:fillRect/>
          </a:stretch>
        </p:blipFill>
        <p:spPr bwMode="auto">
          <a:xfrm>
            <a:off x="122238" y="0"/>
            <a:ext cx="886936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ChangeAspect="1" noChangeArrowheads="1"/>
          </p:cNvPicPr>
          <p:nvPr/>
        </p:nvPicPr>
        <p:blipFill>
          <a:blip r:embed="rId2"/>
          <a:srcRect/>
          <a:stretch>
            <a:fillRect/>
          </a:stretch>
        </p:blipFill>
        <p:spPr bwMode="auto">
          <a:xfrm>
            <a:off x="122238" y="0"/>
            <a:ext cx="886936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ChangeArrowheads="1"/>
          </p:cNvSpPr>
          <p:nvPr>
            <p:ph type="title"/>
          </p:nvPr>
        </p:nvSpPr>
        <p:spPr/>
        <p:txBody>
          <a:bodyPr/>
          <a:lstStyle/>
          <a:p>
            <a:pPr algn="ctr"/>
            <a:r>
              <a:rPr lang="en-US" dirty="0" smtClean="0">
                <a:solidFill>
                  <a:schemeClr val="tx1"/>
                </a:solidFill>
              </a:rPr>
              <a:t>SRT Activity</a:t>
            </a:r>
          </a:p>
        </p:txBody>
      </p:sp>
      <p:sp>
        <p:nvSpPr>
          <p:cNvPr id="101378" name="Rectangle 3"/>
          <p:cNvSpPr>
            <a:spLocks noGrp="1" noChangeArrowheads="1"/>
          </p:cNvSpPr>
          <p:nvPr>
            <p:ph idx="1"/>
          </p:nvPr>
        </p:nvSpPr>
        <p:spPr>
          <a:xfrm>
            <a:off x="457200" y="1295400"/>
            <a:ext cx="8229600" cy="4830763"/>
          </a:xfrm>
        </p:spPr>
        <p:txBody>
          <a:bodyPr/>
          <a:lstStyle/>
          <a:p>
            <a:pPr>
              <a:lnSpc>
                <a:spcPct val="90000"/>
              </a:lnSpc>
              <a:buFont typeface="Arial" pitchFamily="-123" charset="0"/>
              <a:buNone/>
            </a:pPr>
            <a:endParaRPr lang="en-US" sz="2800" smtClean="0"/>
          </a:p>
          <a:p>
            <a:pPr>
              <a:lnSpc>
                <a:spcPct val="90000"/>
              </a:lnSpc>
            </a:pPr>
            <a:r>
              <a:rPr lang="en-US" smtClean="0"/>
              <a:t>What are your best guesses on some of the data in each category for your building?</a:t>
            </a:r>
            <a:br>
              <a:rPr lang="en-US" smtClean="0"/>
            </a:br>
            <a:endParaRPr lang="en-US" smtClean="0"/>
          </a:p>
          <a:p>
            <a:pPr>
              <a:lnSpc>
                <a:spcPct val="90000"/>
              </a:lnSpc>
            </a:pPr>
            <a:r>
              <a:rPr lang="en-US" smtClean="0"/>
              <a:t>What might be your strengths and needs?</a:t>
            </a:r>
            <a:br>
              <a:rPr lang="en-US" smtClean="0"/>
            </a:br>
            <a:endParaRPr lang="en-US" smtClean="0"/>
          </a:p>
          <a:p>
            <a:pPr>
              <a:lnSpc>
                <a:spcPct val="90000"/>
              </a:lnSpc>
            </a:pPr>
            <a:r>
              <a:rPr lang="en-US" smtClean="0"/>
              <a:t>Who is the “keeper” of this data?</a:t>
            </a:r>
            <a:br>
              <a:rPr lang="en-US" smtClean="0"/>
            </a:br>
            <a:endParaRPr lang="en-US" smtClean="0"/>
          </a:p>
          <a:p>
            <a:pPr>
              <a:lnSpc>
                <a:spcPct val="90000"/>
              </a:lnSpc>
            </a:pPr>
            <a:r>
              <a:rPr lang="en-US" smtClean="0"/>
              <a:t>How will you go about gathering this information?</a:t>
            </a:r>
            <a:endParaRPr lang="en-US" sz="280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4"/>
          <p:cNvSpPr>
            <a:spLocks noGrp="1" noChangeArrowheads="1"/>
          </p:cNvSpPr>
          <p:nvPr>
            <p:ph type="ctrTitle"/>
          </p:nvPr>
        </p:nvSpPr>
        <p:spPr>
          <a:xfrm>
            <a:off x="1597360" y="620688"/>
            <a:ext cx="6254080" cy="1470025"/>
          </a:xfrm>
        </p:spPr>
        <p:txBody>
          <a:bodyPr/>
          <a:lstStyle/>
          <a:p>
            <a:pPr algn="ctr"/>
            <a:r>
              <a:rPr lang="en-US" b="1" dirty="0" smtClean="0">
                <a:solidFill>
                  <a:schemeClr val="tx1"/>
                </a:solidFill>
              </a:rPr>
              <a:t>Report Out  </a:t>
            </a:r>
            <a:br>
              <a:rPr lang="en-US" b="1" dirty="0" smtClean="0">
                <a:solidFill>
                  <a:schemeClr val="tx1"/>
                </a:solidFill>
              </a:rPr>
            </a:br>
            <a:r>
              <a:rPr lang="en-US" b="1" dirty="0" smtClean="0">
                <a:solidFill>
                  <a:schemeClr val="tx1"/>
                </a:solidFill>
              </a:rPr>
              <a:t>Progress &amp; Next Steps</a:t>
            </a:r>
          </a:p>
        </p:txBody>
      </p:sp>
      <p:pic>
        <p:nvPicPr>
          <p:cNvPr id="145410" name="Picture 8" descr="MPj04392390000[1]"/>
          <p:cNvPicPr>
            <a:picLocks noChangeAspect="1" noChangeArrowheads="1"/>
          </p:cNvPicPr>
          <p:nvPr/>
        </p:nvPicPr>
        <p:blipFill>
          <a:blip r:embed="rId2"/>
          <a:srcRect/>
          <a:stretch>
            <a:fillRect/>
          </a:stretch>
        </p:blipFill>
        <p:spPr bwMode="auto">
          <a:xfrm>
            <a:off x="2895600" y="2209800"/>
            <a:ext cx="36576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ctrTitle"/>
          </p:nvPr>
        </p:nvSpPr>
        <p:spPr/>
        <p:txBody>
          <a:bodyPr rtlCol="0">
            <a:normAutofit fontScale="90000"/>
          </a:bodyPr>
          <a:lstStyle/>
          <a:p>
            <a:pPr fontAlgn="auto">
              <a:spcAft>
                <a:spcPts val="0"/>
              </a:spcAft>
              <a:defRPr/>
            </a:pPr>
            <a:r>
              <a:rPr lang="en-US" sz="4000" b="1" u="sng" smtClean="0">
                <a:solidFill>
                  <a:srgbClr val="3333CC"/>
                </a:solidFill>
                <a:ea typeface="+mj-ea"/>
                <a:cs typeface="+mj-cs"/>
              </a:rPr>
              <a:t>Resources available at:</a:t>
            </a:r>
            <a:r>
              <a:rPr lang="en-US" sz="4000" smtClean="0">
                <a:solidFill>
                  <a:srgbClr val="002060"/>
                </a:solidFill>
                <a:ea typeface="+mj-ea"/>
                <a:cs typeface="+mj-cs"/>
              </a:rPr>
              <a:t/>
            </a:r>
            <a:br>
              <a:rPr lang="en-US" sz="4000" smtClean="0">
                <a:solidFill>
                  <a:srgbClr val="002060"/>
                </a:solidFill>
                <a:ea typeface="+mj-ea"/>
                <a:cs typeface="+mj-cs"/>
              </a:rPr>
            </a:br>
            <a:r>
              <a:rPr lang="en-US" sz="4000" smtClean="0">
                <a:solidFill>
                  <a:srgbClr val="002060"/>
                </a:solidFill>
                <a:ea typeface="+mj-ea"/>
                <a:cs typeface="+mj-cs"/>
              </a:rPr>
              <a:t/>
            </a:r>
            <a:br>
              <a:rPr lang="en-US" sz="4000" smtClean="0">
                <a:solidFill>
                  <a:srgbClr val="002060"/>
                </a:solidFill>
                <a:ea typeface="+mj-ea"/>
                <a:cs typeface="+mj-cs"/>
              </a:rPr>
            </a:br>
            <a:r>
              <a:rPr lang="en-US" sz="4000" smtClean="0">
                <a:ea typeface="+mj-ea"/>
                <a:cs typeface="+mj-cs"/>
              </a:rPr>
              <a:t>www.pbisillinois.org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7" name="Text Box 9"/>
          <p:cNvSpPr txBox="1">
            <a:spLocks noChangeArrowheads="1"/>
          </p:cNvSpPr>
          <p:nvPr/>
        </p:nvSpPr>
        <p:spPr bwMode="auto">
          <a:xfrm>
            <a:off x="644525" y="2819400"/>
            <a:ext cx="2098675" cy="2647950"/>
          </a:xfrm>
          <a:prstGeom prst="rect">
            <a:avLst/>
          </a:prstGeom>
          <a:noFill/>
          <a:ln w="9525">
            <a:noFill/>
            <a:miter lim="800000"/>
            <a:headEnd/>
            <a:tailEnd/>
          </a:ln>
        </p:spPr>
        <p:txBody>
          <a:bodyPr>
            <a:prstTxWarp prst="textNoShape">
              <a:avLst/>
            </a:prstTxWarp>
            <a:spAutoFit/>
          </a:bodyPr>
          <a:lstStyle/>
          <a:p>
            <a:pPr algn="ctr" eaLnBrk="0" hangingPunct="0"/>
            <a:r>
              <a:rPr lang="en-US" sz="2400"/>
              <a:t>Supporting</a:t>
            </a:r>
          </a:p>
          <a:p>
            <a:pPr algn="ctr" eaLnBrk="0" hangingPunct="0"/>
            <a:r>
              <a:rPr lang="en-US" sz="2400"/>
              <a:t>Staff Behavior</a:t>
            </a:r>
          </a:p>
          <a:p>
            <a:pPr algn="ctr" eaLnBrk="0" hangingPunct="0"/>
            <a:endParaRPr lang="en-US" sz="2400"/>
          </a:p>
          <a:p>
            <a:pPr algn="ctr" eaLnBrk="0" hangingPunct="0"/>
            <a:endParaRPr lang="en-US" sz="2400"/>
          </a:p>
          <a:p>
            <a:pPr algn="ctr" eaLnBrk="0" hangingPunct="0"/>
            <a:endParaRPr lang="en-US" sz="2400"/>
          </a:p>
          <a:p>
            <a:pPr algn="ctr" eaLnBrk="0" hangingPunct="0"/>
            <a:endParaRPr lang="en-US" sz="2400"/>
          </a:p>
          <a:p>
            <a:pPr algn="ctr" eaLnBrk="0" hangingPunct="0"/>
            <a:endParaRPr lang="en-US" sz="2400"/>
          </a:p>
        </p:txBody>
      </p:sp>
      <p:sp>
        <p:nvSpPr>
          <p:cNvPr id="211978" name="Text Box 10"/>
          <p:cNvSpPr txBox="1">
            <a:spLocks noChangeArrowheads="1"/>
          </p:cNvSpPr>
          <p:nvPr/>
        </p:nvSpPr>
        <p:spPr bwMode="auto">
          <a:xfrm>
            <a:off x="7104063" y="2667000"/>
            <a:ext cx="1658937" cy="3013075"/>
          </a:xfrm>
          <a:prstGeom prst="rect">
            <a:avLst/>
          </a:prstGeom>
          <a:noFill/>
          <a:ln w="9525">
            <a:noFill/>
            <a:miter lim="800000"/>
            <a:headEnd/>
            <a:tailEnd/>
          </a:ln>
        </p:spPr>
        <p:txBody>
          <a:bodyPr wrap="none">
            <a:prstTxWarp prst="textNoShape">
              <a:avLst/>
            </a:prstTxWarp>
            <a:spAutoFit/>
          </a:bodyPr>
          <a:lstStyle/>
          <a:p>
            <a:pPr algn="ctr" eaLnBrk="0" hangingPunct="0"/>
            <a:r>
              <a:rPr lang="en-US" sz="2400"/>
              <a:t>Supporting</a:t>
            </a:r>
          </a:p>
          <a:p>
            <a:pPr algn="ctr" eaLnBrk="0" hangingPunct="0"/>
            <a:r>
              <a:rPr lang="en-US" sz="2400"/>
              <a:t>Decision</a:t>
            </a:r>
          </a:p>
          <a:p>
            <a:pPr algn="ctr" eaLnBrk="0" hangingPunct="0"/>
            <a:r>
              <a:rPr lang="en-US" sz="2400"/>
              <a:t>Making</a:t>
            </a:r>
          </a:p>
          <a:p>
            <a:pPr algn="ctr" eaLnBrk="0" hangingPunct="0"/>
            <a:endParaRPr lang="en-US" sz="2400"/>
          </a:p>
          <a:p>
            <a:pPr algn="ctr" eaLnBrk="0" hangingPunct="0"/>
            <a:endParaRPr lang="en-US" sz="2400"/>
          </a:p>
          <a:p>
            <a:pPr algn="ctr" eaLnBrk="0" hangingPunct="0"/>
            <a:endParaRPr lang="en-US" sz="2400"/>
          </a:p>
          <a:p>
            <a:pPr algn="ctr" eaLnBrk="0" hangingPunct="0"/>
            <a:endParaRPr lang="en-US" sz="2400"/>
          </a:p>
          <a:p>
            <a:pPr algn="ctr" eaLnBrk="0" hangingPunct="0"/>
            <a:endParaRPr lang="en-US" sz="2400"/>
          </a:p>
        </p:txBody>
      </p:sp>
      <p:sp>
        <p:nvSpPr>
          <p:cNvPr id="211979" name="Text Box 11"/>
          <p:cNvSpPr txBox="1">
            <a:spLocks noChangeArrowheads="1"/>
          </p:cNvSpPr>
          <p:nvPr/>
        </p:nvSpPr>
        <p:spPr bwMode="auto">
          <a:xfrm>
            <a:off x="3802063" y="5883275"/>
            <a:ext cx="2522537" cy="822325"/>
          </a:xfrm>
          <a:prstGeom prst="rect">
            <a:avLst/>
          </a:prstGeom>
          <a:noFill/>
          <a:ln w="9525">
            <a:noFill/>
            <a:miter lim="800000"/>
            <a:headEnd/>
            <a:tailEnd/>
          </a:ln>
        </p:spPr>
        <p:txBody>
          <a:bodyPr wrap="none">
            <a:prstTxWarp prst="textNoShape">
              <a:avLst/>
            </a:prstTxWarp>
            <a:spAutoFit/>
          </a:bodyPr>
          <a:lstStyle/>
          <a:p>
            <a:pPr algn="ctr" eaLnBrk="0" hangingPunct="0"/>
            <a:r>
              <a:rPr lang="en-US" sz="2400"/>
              <a:t>Supporting</a:t>
            </a:r>
          </a:p>
          <a:p>
            <a:pPr algn="ctr" eaLnBrk="0" hangingPunct="0"/>
            <a:r>
              <a:rPr lang="en-US" sz="2400"/>
              <a:t>Student Behavior</a:t>
            </a:r>
          </a:p>
        </p:txBody>
      </p:sp>
      <p:sp>
        <p:nvSpPr>
          <p:cNvPr id="30724" name="Text Box 12"/>
          <p:cNvSpPr txBox="1">
            <a:spLocks noChangeArrowheads="1"/>
          </p:cNvSpPr>
          <p:nvPr/>
        </p:nvSpPr>
        <p:spPr bwMode="auto">
          <a:xfrm>
            <a:off x="1204913" y="227013"/>
            <a:ext cx="1933575" cy="1563687"/>
          </a:xfrm>
          <a:prstGeom prst="rect">
            <a:avLst/>
          </a:prstGeom>
          <a:noFill/>
          <a:ln w="9525">
            <a:solidFill>
              <a:schemeClr val="tx1"/>
            </a:solidFill>
            <a:miter lim="800000"/>
            <a:headEnd/>
            <a:tailEnd/>
          </a:ln>
        </p:spPr>
        <p:txBody>
          <a:bodyPr wrap="none">
            <a:prstTxWarp prst="textNoShape">
              <a:avLst/>
            </a:prstTxWarp>
            <a:spAutoFit/>
          </a:bodyPr>
          <a:lstStyle/>
          <a:p>
            <a:pPr algn="ctr" eaLnBrk="0" hangingPunct="0"/>
            <a:r>
              <a:rPr lang="en-US" sz="3200" b="1">
                <a:solidFill>
                  <a:srgbClr val="3333CC"/>
                </a:solidFill>
              </a:rPr>
              <a:t>Positive</a:t>
            </a:r>
          </a:p>
          <a:p>
            <a:pPr algn="ctr" eaLnBrk="0" hangingPunct="0"/>
            <a:r>
              <a:rPr lang="en-US" sz="3200" b="1">
                <a:solidFill>
                  <a:srgbClr val="3333CC"/>
                </a:solidFill>
              </a:rPr>
              <a:t>Behavior</a:t>
            </a:r>
          </a:p>
          <a:p>
            <a:pPr algn="ctr" eaLnBrk="0" hangingPunct="0"/>
            <a:r>
              <a:rPr lang="en-US" sz="3200" b="1">
                <a:solidFill>
                  <a:srgbClr val="3333CC"/>
                </a:solidFill>
              </a:rPr>
              <a:t>Support</a:t>
            </a:r>
          </a:p>
        </p:txBody>
      </p:sp>
      <p:grpSp>
        <p:nvGrpSpPr>
          <p:cNvPr id="30725" name="Group 1"/>
          <p:cNvGrpSpPr>
            <a:grpSpLocks/>
          </p:cNvGrpSpPr>
          <p:nvPr/>
        </p:nvGrpSpPr>
        <p:grpSpPr bwMode="auto">
          <a:xfrm>
            <a:off x="2819400" y="1371600"/>
            <a:ext cx="4267200" cy="4511675"/>
            <a:chOff x="2438400" y="1371600"/>
            <a:chExt cx="4267200" cy="4511675"/>
          </a:xfrm>
        </p:grpSpPr>
        <p:sp>
          <p:nvSpPr>
            <p:cNvPr id="30729" name="Oval 2"/>
            <p:cNvSpPr>
              <a:spLocks noChangeArrowheads="1"/>
            </p:cNvSpPr>
            <p:nvPr/>
          </p:nvSpPr>
          <p:spPr bwMode="auto">
            <a:xfrm>
              <a:off x="3352800" y="3292475"/>
              <a:ext cx="2362200" cy="2209800"/>
            </a:xfrm>
            <a:prstGeom prst="ellipse">
              <a:avLst/>
            </a:prstGeom>
            <a:noFill/>
            <a:ln w="63500">
              <a:solidFill>
                <a:srgbClr val="99CC00"/>
              </a:solidFill>
              <a:round/>
              <a:headEnd/>
              <a:tailEnd/>
            </a:ln>
          </p:spPr>
          <p:txBody>
            <a:bodyPr wrap="none" anchor="ctr">
              <a:prstTxWarp prst="textNoShape">
                <a:avLst/>
              </a:prstTxWarp>
            </a:bodyPr>
            <a:lstStyle/>
            <a:p>
              <a:pPr algn="ctr" eaLnBrk="0" hangingPunct="0"/>
              <a:endParaRPr lang="en-US" sz="2400">
                <a:latin typeface="Calibri" pitchFamily="-123" charset="0"/>
              </a:endParaRPr>
            </a:p>
          </p:txBody>
        </p:sp>
        <p:sp>
          <p:nvSpPr>
            <p:cNvPr id="30730" name="Oval 3"/>
            <p:cNvSpPr>
              <a:spLocks noChangeArrowheads="1"/>
            </p:cNvSpPr>
            <p:nvPr/>
          </p:nvSpPr>
          <p:spPr bwMode="auto">
            <a:xfrm>
              <a:off x="4038600" y="2149475"/>
              <a:ext cx="2286000" cy="2209800"/>
            </a:xfrm>
            <a:prstGeom prst="ellipse">
              <a:avLst/>
            </a:prstGeom>
            <a:noFill/>
            <a:ln w="63500">
              <a:solidFill>
                <a:srgbClr val="FF99CC"/>
              </a:solidFill>
              <a:round/>
              <a:headEnd/>
              <a:tailEnd/>
            </a:ln>
          </p:spPr>
          <p:txBody>
            <a:bodyPr wrap="none" anchor="ctr">
              <a:prstTxWarp prst="textNoShape">
                <a:avLst/>
              </a:prstTxWarp>
            </a:bodyPr>
            <a:lstStyle/>
            <a:p>
              <a:endParaRPr lang="en-US">
                <a:latin typeface="Calibri" pitchFamily="-123" charset="0"/>
              </a:endParaRPr>
            </a:p>
          </p:txBody>
        </p:sp>
        <p:sp>
          <p:nvSpPr>
            <p:cNvPr id="30731" name="Oval 4"/>
            <p:cNvSpPr>
              <a:spLocks noChangeArrowheads="1"/>
            </p:cNvSpPr>
            <p:nvPr/>
          </p:nvSpPr>
          <p:spPr bwMode="auto">
            <a:xfrm>
              <a:off x="2438400" y="1371600"/>
              <a:ext cx="4267200" cy="4511675"/>
            </a:xfrm>
            <a:prstGeom prst="ellipse">
              <a:avLst/>
            </a:prstGeom>
            <a:noFill/>
            <a:ln w="63500">
              <a:solidFill>
                <a:srgbClr val="333399"/>
              </a:solidFill>
              <a:round/>
              <a:headEnd/>
              <a:tailEnd/>
            </a:ln>
          </p:spPr>
          <p:txBody>
            <a:bodyPr wrap="none" anchor="ctr">
              <a:prstTxWarp prst="textNoShape">
                <a:avLst/>
              </a:prstTxWarp>
            </a:bodyPr>
            <a:lstStyle/>
            <a:p>
              <a:endParaRPr lang="en-US">
                <a:latin typeface="Calibri" pitchFamily="-123" charset="0"/>
              </a:endParaRPr>
            </a:p>
          </p:txBody>
        </p:sp>
        <p:sp>
          <p:nvSpPr>
            <p:cNvPr id="30732" name="Oval 5"/>
            <p:cNvSpPr>
              <a:spLocks noChangeArrowheads="1"/>
            </p:cNvSpPr>
            <p:nvPr/>
          </p:nvSpPr>
          <p:spPr bwMode="auto">
            <a:xfrm>
              <a:off x="2743200" y="2149475"/>
              <a:ext cx="2209800" cy="2209800"/>
            </a:xfrm>
            <a:prstGeom prst="ellipse">
              <a:avLst/>
            </a:prstGeom>
            <a:noFill/>
            <a:ln w="63500">
              <a:solidFill>
                <a:srgbClr val="00FFCC"/>
              </a:solidFill>
              <a:round/>
              <a:headEnd/>
              <a:tailEnd/>
            </a:ln>
          </p:spPr>
          <p:txBody>
            <a:bodyPr wrap="none" anchor="ctr">
              <a:prstTxWarp prst="textNoShape">
                <a:avLst/>
              </a:prstTxWarp>
            </a:bodyPr>
            <a:lstStyle/>
            <a:p>
              <a:endParaRPr lang="en-US">
                <a:latin typeface="Calibri" pitchFamily="-123" charset="0"/>
              </a:endParaRPr>
            </a:p>
          </p:txBody>
        </p:sp>
        <p:sp>
          <p:nvSpPr>
            <p:cNvPr id="30733" name="Text Box 6"/>
            <p:cNvSpPr txBox="1">
              <a:spLocks noChangeArrowheads="1"/>
            </p:cNvSpPr>
            <p:nvPr/>
          </p:nvSpPr>
          <p:spPr bwMode="auto">
            <a:xfrm rot="-3258865">
              <a:off x="2684462" y="2889251"/>
              <a:ext cx="1641475" cy="457200"/>
            </a:xfrm>
            <a:prstGeom prst="rect">
              <a:avLst/>
            </a:prstGeom>
            <a:noFill/>
            <a:ln w="9525">
              <a:noFill/>
              <a:miter lim="800000"/>
              <a:headEnd/>
              <a:tailEnd/>
            </a:ln>
          </p:spPr>
          <p:txBody>
            <a:bodyPr wrap="none">
              <a:prstTxWarp prst="textNoShape">
                <a:avLst/>
              </a:prstTxWarp>
              <a:spAutoFit/>
            </a:bodyPr>
            <a:lstStyle/>
            <a:p>
              <a:pPr eaLnBrk="0" hangingPunct="0"/>
              <a:r>
                <a:rPr lang="en-US" sz="2400"/>
                <a:t>SYSTEMS</a:t>
              </a:r>
            </a:p>
          </p:txBody>
        </p:sp>
        <p:sp>
          <p:nvSpPr>
            <p:cNvPr id="30734" name="Text Box 7"/>
            <p:cNvSpPr txBox="1">
              <a:spLocks noChangeArrowheads="1"/>
            </p:cNvSpPr>
            <p:nvPr/>
          </p:nvSpPr>
          <p:spPr bwMode="auto">
            <a:xfrm>
              <a:off x="3568700" y="4594225"/>
              <a:ext cx="1928813" cy="457200"/>
            </a:xfrm>
            <a:prstGeom prst="rect">
              <a:avLst/>
            </a:prstGeom>
            <a:noFill/>
            <a:ln w="9525">
              <a:noFill/>
              <a:miter lim="800000"/>
              <a:headEnd/>
              <a:tailEnd/>
            </a:ln>
          </p:spPr>
          <p:txBody>
            <a:bodyPr wrap="none">
              <a:prstTxWarp prst="textNoShape">
                <a:avLst/>
              </a:prstTxWarp>
              <a:spAutoFit/>
            </a:bodyPr>
            <a:lstStyle/>
            <a:p>
              <a:pPr eaLnBrk="0" hangingPunct="0"/>
              <a:r>
                <a:rPr lang="en-US" sz="2400"/>
                <a:t>PRACTICES</a:t>
              </a:r>
            </a:p>
          </p:txBody>
        </p:sp>
        <p:sp>
          <p:nvSpPr>
            <p:cNvPr id="30735" name="Text Box 8"/>
            <p:cNvSpPr txBox="1">
              <a:spLocks noChangeArrowheads="1"/>
            </p:cNvSpPr>
            <p:nvPr/>
          </p:nvSpPr>
          <p:spPr bwMode="auto">
            <a:xfrm rot="2905354">
              <a:off x="4987925" y="2822575"/>
              <a:ext cx="996950" cy="457200"/>
            </a:xfrm>
            <a:prstGeom prst="rect">
              <a:avLst/>
            </a:prstGeom>
            <a:noFill/>
            <a:ln w="9525">
              <a:noFill/>
              <a:miter lim="800000"/>
              <a:headEnd/>
              <a:tailEnd/>
            </a:ln>
          </p:spPr>
          <p:txBody>
            <a:bodyPr wrap="none">
              <a:prstTxWarp prst="textNoShape">
                <a:avLst/>
              </a:prstTxWarp>
              <a:spAutoFit/>
            </a:bodyPr>
            <a:lstStyle/>
            <a:p>
              <a:pPr eaLnBrk="0" hangingPunct="0"/>
              <a:r>
                <a:rPr lang="en-US" sz="2400"/>
                <a:t>DATA</a:t>
              </a:r>
            </a:p>
          </p:txBody>
        </p:sp>
        <p:sp>
          <p:nvSpPr>
            <p:cNvPr id="30736" name="Text Box 13"/>
            <p:cNvSpPr txBox="1">
              <a:spLocks noChangeArrowheads="1"/>
            </p:cNvSpPr>
            <p:nvPr/>
          </p:nvSpPr>
          <p:spPr bwMode="auto">
            <a:xfrm>
              <a:off x="3541713" y="1600200"/>
              <a:ext cx="1944687" cy="457200"/>
            </a:xfrm>
            <a:prstGeom prst="rect">
              <a:avLst/>
            </a:prstGeom>
            <a:noFill/>
            <a:ln w="9525">
              <a:noFill/>
              <a:miter lim="800000"/>
              <a:headEnd/>
              <a:tailEnd/>
            </a:ln>
          </p:spPr>
          <p:txBody>
            <a:bodyPr wrap="none">
              <a:prstTxWarp prst="textNoShape">
                <a:avLst/>
              </a:prstTxWarp>
              <a:spAutoFit/>
            </a:bodyPr>
            <a:lstStyle/>
            <a:p>
              <a:pPr eaLnBrk="0" hangingPunct="0"/>
              <a:r>
                <a:rPr lang="en-US" sz="2400"/>
                <a:t>OUTCOMES</a:t>
              </a:r>
            </a:p>
          </p:txBody>
        </p:sp>
      </p:grpSp>
      <p:sp>
        <p:nvSpPr>
          <p:cNvPr id="211982" name="Text Box 14"/>
          <p:cNvSpPr txBox="1">
            <a:spLocks noChangeArrowheads="1"/>
          </p:cNvSpPr>
          <p:nvPr/>
        </p:nvSpPr>
        <p:spPr bwMode="auto">
          <a:xfrm>
            <a:off x="3260725" y="228600"/>
            <a:ext cx="3368675" cy="822325"/>
          </a:xfrm>
          <a:prstGeom prst="rect">
            <a:avLst/>
          </a:prstGeom>
          <a:noFill/>
          <a:ln w="9525">
            <a:noFill/>
            <a:miter lim="800000"/>
            <a:headEnd/>
            <a:tailEnd/>
          </a:ln>
        </p:spPr>
        <p:txBody>
          <a:bodyPr wrap="none">
            <a:prstTxWarp prst="textNoShape">
              <a:avLst/>
            </a:prstTxWarp>
            <a:spAutoFit/>
          </a:bodyPr>
          <a:lstStyle/>
          <a:p>
            <a:pPr algn="ctr" eaLnBrk="0" hangingPunct="0"/>
            <a:r>
              <a:rPr lang="en-US" sz="2400"/>
              <a:t>Social Competence &amp;</a:t>
            </a:r>
          </a:p>
          <a:p>
            <a:pPr algn="ctr" eaLnBrk="0" hangingPunct="0"/>
            <a:r>
              <a:rPr lang="en-US" sz="2400"/>
              <a:t>Academic Achievement</a:t>
            </a:r>
          </a:p>
        </p:txBody>
      </p:sp>
      <p:sp>
        <p:nvSpPr>
          <p:cNvPr id="30727" name="Text Box 15"/>
          <p:cNvSpPr txBox="1">
            <a:spLocks noChangeArrowheads="1"/>
          </p:cNvSpPr>
          <p:nvPr/>
        </p:nvSpPr>
        <p:spPr bwMode="auto">
          <a:xfrm>
            <a:off x="8229600" y="0"/>
            <a:ext cx="501650" cy="1616075"/>
          </a:xfrm>
          <a:prstGeom prst="rect">
            <a:avLst/>
          </a:prstGeom>
          <a:noFill/>
          <a:ln w="9525">
            <a:noFill/>
            <a:miter lim="800000"/>
            <a:headEnd/>
            <a:tailEnd/>
          </a:ln>
        </p:spPr>
        <p:txBody>
          <a:bodyPr wrap="none">
            <a:prstTxWarp prst="textNoShape">
              <a:avLst/>
            </a:prstTxWarp>
            <a:spAutoFit/>
          </a:bodyPr>
          <a:lstStyle/>
          <a:p>
            <a:r>
              <a:rPr lang="en-US" sz="10000">
                <a:solidFill>
                  <a:srgbClr val="FF0000"/>
                </a:solidFill>
                <a:latin typeface="Times New Roman" pitchFamily="-123" charset="0"/>
                <a:ea typeface="Times New Roman" pitchFamily="-123" charset="0"/>
                <a:cs typeface="Times New Roman" pitchFamily="-123" charset="0"/>
              </a:rPr>
              <a:t>٭</a:t>
            </a:r>
          </a:p>
        </p:txBody>
      </p:sp>
      <p:sp>
        <p:nvSpPr>
          <p:cNvPr id="30728" name="Text Box 16"/>
          <p:cNvSpPr txBox="1">
            <a:spLocks noChangeArrowheads="1"/>
          </p:cNvSpPr>
          <p:nvPr/>
        </p:nvSpPr>
        <p:spPr bwMode="auto">
          <a:xfrm>
            <a:off x="609600" y="4838700"/>
            <a:ext cx="2230438" cy="1917700"/>
          </a:xfrm>
          <a:prstGeom prst="rect">
            <a:avLst/>
          </a:prstGeom>
          <a:noFill/>
          <a:ln w="9525">
            <a:noFill/>
            <a:miter lim="800000"/>
            <a:headEnd/>
            <a:tailEnd/>
          </a:ln>
        </p:spPr>
        <p:txBody>
          <a:bodyPr>
            <a:prstTxWarp prst="textNoShape">
              <a:avLst/>
            </a:prstTxWarp>
            <a:spAutoFit/>
          </a:bodyPr>
          <a:lstStyle/>
          <a:p>
            <a:r>
              <a:rPr lang="en-US" sz="1200"/>
              <a:t>Adapted from “What is a systems Approach in school-wide PBS?”OSEP Technical Assistance on Positive Behavioral Interventions and Supports. Accessed at </a:t>
            </a:r>
            <a:r>
              <a:rPr lang="en-US" sz="1200" u="sng">
                <a:solidFill>
                  <a:srgbClr val="3333CC"/>
                </a:solidFill>
                <a:hlinkClick r:id="rId3"/>
              </a:rPr>
              <a:t>http://www</a:t>
            </a:r>
            <a:r>
              <a:rPr lang="en-US" sz="1200" u="sng">
                <a:solidFill>
                  <a:srgbClr val="3333CC"/>
                </a:solidFill>
              </a:rPr>
              <a:t>.Pbis.org/schoolwide.htm </a:t>
            </a:r>
          </a:p>
          <a:p>
            <a:endParaRPr lang="en-US" sz="1200"/>
          </a:p>
          <a:p>
            <a:endParaRPr lang="en-US" sz="1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1982"/>
                                        </p:tgtEl>
                                        <p:attrNameLst>
                                          <p:attrName>style.visibility</p:attrName>
                                        </p:attrNameLst>
                                      </p:cBhvr>
                                      <p:to>
                                        <p:strVal val="visible"/>
                                      </p:to>
                                    </p:set>
                                    <p:anim calcmode="lin" valueType="num">
                                      <p:cBhvr>
                                        <p:cTn id="7" dur="500" fill="hold"/>
                                        <p:tgtEl>
                                          <p:spTgt spid="211982"/>
                                        </p:tgtEl>
                                        <p:attrNameLst>
                                          <p:attrName>ppt_w</p:attrName>
                                        </p:attrNameLst>
                                      </p:cBhvr>
                                      <p:tavLst>
                                        <p:tav tm="0">
                                          <p:val>
                                            <p:fltVal val="0"/>
                                          </p:val>
                                        </p:tav>
                                        <p:tav tm="100000">
                                          <p:val>
                                            <p:strVal val="#ppt_w"/>
                                          </p:val>
                                        </p:tav>
                                      </p:tavLst>
                                    </p:anim>
                                    <p:anim calcmode="lin" valueType="num">
                                      <p:cBhvr>
                                        <p:cTn id="8" dur="500" fill="hold"/>
                                        <p:tgtEl>
                                          <p:spTgt spid="21198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11978"/>
                                        </p:tgtEl>
                                        <p:attrNameLst>
                                          <p:attrName>style.visibility</p:attrName>
                                        </p:attrNameLst>
                                      </p:cBhvr>
                                      <p:to>
                                        <p:strVal val="visible"/>
                                      </p:to>
                                    </p:set>
                                    <p:anim calcmode="lin" valueType="num">
                                      <p:cBhvr>
                                        <p:cTn id="13" dur="500" fill="hold"/>
                                        <p:tgtEl>
                                          <p:spTgt spid="211978"/>
                                        </p:tgtEl>
                                        <p:attrNameLst>
                                          <p:attrName>ppt_w</p:attrName>
                                        </p:attrNameLst>
                                      </p:cBhvr>
                                      <p:tavLst>
                                        <p:tav tm="0">
                                          <p:val>
                                            <p:fltVal val="0"/>
                                          </p:val>
                                        </p:tav>
                                        <p:tav tm="100000">
                                          <p:val>
                                            <p:strVal val="#ppt_w"/>
                                          </p:val>
                                        </p:tav>
                                      </p:tavLst>
                                    </p:anim>
                                    <p:anim calcmode="lin" valueType="num">
                                      <p:cBhvr>
                                        <p:cTn id="14" dur="500" fill="hold"/>
                                        <p:tgtEl>
                                          <p:spTgt spid="211978"/>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11977"/>
                                        </p:tgtEl>
                                        <p:attrNameLst>
                                          <p:attrName>style.visibility</p:attrName>
                                        </p:attrNameLst>
                                      </p:cBhvr>
                                      <p:to>
                                        <p:strVal val="visible"/>
                                      </p:to>
                                    </p:set>
                                    <p:anim calcmode="lin" valueType="num">
                                      <p:cBhvr>
                                        <p:cTn id="19" dur="500" fill="hold"/>
                                        <p:tgtEl>
                                          <p:spTgt spid="211977"/>
                                        </p:tgtEl>
                                        <p:attrNameLst>
                                          <p:attrName>ppt_w</p:attrName>
                                        </p:attrNameLst>
                                      </p:cBhvr>
                                      <p:tavLst>
                                        <p:tav tm="0">
                                          <p:val>
                                            <p:fltVal val="0"/>
                                          </p:val>
                                        </p:tav>
                                        <p:tav tm="100000">
                                          <p:val>
                                            <p:strVal val="#ppt_w"/>
                                          </p:val>
                                        </p:tav>
                                      </p:tavLst>
                                    </p:anim>
                                    <p:anim calcmode="lin" valueType="num">
                                      <p:cBhvr>
                                        <p:cTn id="20" dur="500" fill="hold"/>
                                        <p:tgtEl>
                                          <p:spTgt spid="211977"/>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11979"/>
                                        </p:tgtEl>
                                        <p:attrNameLst>
                                          <p:attrName>style.visibility</p:attrName>
                                        </p:attrNameLst>
                                      </p:cBhvr>
                                      <p:to>
                                        <p:strVal val="visible"/>
                                      </p:to>
                                    </p:set>
                                    <p:anim calcmode="lin" valueType="num">
                                      <p:cBhvr>
                                        <p:cTn id="25" dur="500" fill="hold"/>
                                        <p:tgtEl>
                                          <p:spTgt spid="211979"/>
                                        </p:tgtEl>
                                        <p:attrNameLst>
                                          <p:attrName>ppt_w</p:attrName>
                                        </p:attrNameLst>
                                      </p:cBhvr>
                                      <p:tavLst>
                                        <p:tav tm="0">
                                          <p:val>
                                            <p:fltVal val="0"/>
                                          </p:val>
                                        </p:tav>
                                        <p:tav tm="100000">
                                          <p:val>
                                            <p:strVal val="#ppt_w"/>
                                          </p:val>
                                        </p:tav>
                                      </p:tavLst>
                                    </p:anim>
                                    <p:anim calcmode="lin" valueType="num">
                                      <p:cBhvr>
                                        <p:cTn id="26" dur="500" fill="hold"/>
                                        <p:tgtEl>
                                          <p:spTgt spid="21197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7" grpId="0" autoUpdateAnimBg="0"/>
      <p:bldP spid="211978" grpId="0" autoUpdateAnimBg="0"/>
      <p:bldP spid="211979" grpId="0" autoUpdateAnimBg="0"/>
      <p:bldP spid="21198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609600" y="1920875"/>
            <a:ext cx="3757613" cy="974725"/>
          </a:xfrm>
          <a:prstGeom prst="rect">
            <a:avLst/>
          </a:prstGeom>
          <a:noFill/>
          <a:ln w="9525">
            <a:noFill/>
            <a:miter lim="800000"/>
            <a:headEnd/>
            <a:tailEnd/>
          </a:ln>
        </p:spPr>
        <p:txBody>
          <a:bodyPr>
            <a:prstTxWarp prst="textNoShape">
              <a:avLst/>
            </a:prstTxWarp>
            <a:spAutoFit/>
          </a:bodyPr>
          <a:lstStyle/>
          <a:p>
            <a:pPr eaLnBrk="0" hangingPunct="0"/>
            <a:r>
              <a:rPr lang="en-US" sz="1600" b="1" u="sng">
                <a:latin typeface="Arial Narrow" pitchFamily="-123" charset="0"/>
                <a:ea typeface="Arial" pitchFamily="-123" charset="0"/>
                <a:cs typeface="Arial" pitchFamily="-123" charset="0"/>
              </a:rPr>
              <a:t>Tier 3/Tertiary Interventions	</a:t>
            </a:r>
            <a:r>
              <a:rPr lang="en-US" sz="1600" b="1">
                <a:latin typeface="Arial Narrow" pitchFamily="-123" charset="0"/>
                <a:ea typeface="Arial" pitchFamily="-123" charset="0"/>
                <a:cs typeface="Arial" pitchFamily="-123" charset="0"/>
              </a:rPr>
              <a:t>         </a:t>
            </a:r>
            <a:r>
              <a:rPr lang="en-US" sz="1600" b="1" u="sng">
                <a:latin typeface="Arial Narrow" pitchFamily="-123" charset="0"/>
                <a:ea typeface="Arial" pitchFamily="-123" charset="0"/>
                <a:cs typeface="Arial" pitchFamily="-123" charset="0"/>
              </a:rPr>
              <a:t>1-5%</a:t>
            </a:r>
            <a:endParaRPr lang="en-US" sz="1600" b="1">
              <a:latin typeface="Arial Narrow" pitchFamily="-123" charset="0"/>
              <a:ea typeface="Arial" pitchFamily="-123" charset="0"/>
              <a:cs typeface="Arial" pitchFamily="-123" charset="0"/>
            </a:endParaRPr>
          </a:p>
          <a:p>
            <a:pPr eaLnBrk="0" hangingPunct="0">
              <a:buFontTx/>
              <a:buChar char="•"/>
            </a:pPr>
            <a:r>
              <a:rPr lang="en-US" sz="1400">
                <a:latin typeface="Arial Narrow" pitchFamily="-123" charset="0"/>
                <a:ea typeface="Arial" pitchFamily="-123" charset="0"/>
                <a:cs typeface="Arial" pitchFamily="-123" charset="0"/>
              </a:rPr>
              <a:t>Individual students</a:t>
            </a:r>
          </a:p>
          <a:p>
            <a:pPr eaLnBrk="0" hangingPunct="0">
              <a:buFontTx/>
              <a:buChar char="•"/>
            </a:pPr>
            <a:r>
              <a:rPr lang="en-US" sz="1400">
                <a:latin typeface="Arial Narrow" pitchFamily="-123" charset="0"/>
                <a:ea typeface="Arial" pitchFamily="-123" charset="0"/>
                <a:cs typeface="Arial" pitchFamily="-123" charset="0"/>
              </a:rPr>
              <a:t>Assessment-based</a:t>
            </a:r>
          </a:p>
          <a:p>
            <a:pPr eaLnBrk="0" hangingPunct="0">
              <a:buFontTx/>
              <a:buChar char="•"/>
            </a:pPr>
            <a:r>
              <a:rPr lang="en-US" sz="1400">
                <a:latin typeface="Arial Narrow" pitchFamily="-123" charset="0"/>
                <a:ea typeface="Arial" pitchFamily="-123" charset="0"/>
                <a:cs typeface="Arial" pitchFamily="-123" charset="0"/>
              </a:rPr>
              <a:t>High intensity</a:t>
            </a:r>
          </a:p>
        </p:txBody>
      </p:sp>
      <p:sp>
        <p:nvSpPr>
          <p:cNvPr id="27650" name="Text Box 3"/>
          <p:cNvSpPr txBox="1">
            <a:spLocks noChangeArrowheads="1"/>
          </p:cNvSpPr>
          <p:nvPr/>
        </p:nvSpPr>
        <p:spPr bwMode="auto">
          <a:xfrm>
            <a:off x="4529138" y="1920875"/>
            <a:ext cx="4354512" cy="974725"/>
          </a:xfrm>
          <a:prstGeom prst="rect">
            <a:avLst/>
          </a:prstGeom>
          <a:noFill/>
          <a:ln w="9525">
            <a:noFill/>
            <a:miter lim="800000"/>
            <a:headEnd/>
            <a:tailEnd/>
          </a:ln>
        </p:spPr>
        <p:txBody>
          <a:bodyPr>
            <a:prstTxWarp prst="textNoShape">
              <a:avLst/>
            </a:prstTxWarp>
            <a:spAutoFit/>
          </a:bodyPr>
          <a:lstStyle/>
          <a:p>
            <a:pPr eaLnBrk="0" hangingPunct="0"/>
            <a:r>
              <a:rPr lang="en-US" sz="1600" b="1">
                <a:latin typeface="Arial Narrow" pitchFamily="-123" charset="0"/>
                <a:ea typeface="Arial" pitchFamily="-123" charset="0"/>
                <a:cs typeface="Arial" pitchFamily="-123" charset="0"/>
              </a:rPr>
              <a:t>  </a:t>
            </a:r>
            <a:r>
              <a:rPr lang="en-US" sz="1600" b="1" u="sng">
                <a:latin typeface="Arial Narrow" pitchFamily="-123" charset="0"/>
                <a:ea typeface="Arial" pitchFamily="-123" charset="0"/>
                <a:cs typeface="Arial" pitchFamily="-123" charset="0"/>
              </a:rPr>
              <a:t>1-5%		Tier 3/Tertiary Interventions</a:t>
            </a:r>
            <a:endParaRPr lang="en-US" sz="1600" b="1">
              <a:latin typeface="Arial Narrow" pitchFamily="-123" charset="0"/>
              <a:ea typeface="Arial" pitchFamily="-123" charset="0"/>
              <a:cs typeface="Arial" pitchFamily="-123" charset="0"/>
            </a:endParaRPr>
          </a:p>
          <a:p>
            <a:pPr lvl="4" eaLnBrk="0" hangingPunct="0">
              <a:buFontTx/>
              <a:buChar char="•"/>
            </a:pPr>
            <a:r>
              <a:rPr lang="en-US" sz="1400">
                <a:latin typeface="Arial Narrow" pitchFamily="-123" charset="0"/>
                <a:ea typeface="Arial" pitchFamily="-123" charset="0"/>
                <a:cs typeface="Arial" pitchFamily="-123" charset="0"/>
              </a:rPr>
              <a:t>Individual students</a:t>
            </a:r>
          </a:p>
          <a:p>
            <a:pPr lvl="4" eaLnBrk="0" hangingPunct="0">
              <a:buFontTx/>
              <a:buChar char="•"/>
            </a:pPr>
            <a:r>
              <a:rPr lang="en-US" sz="1400">
                <a:latin typeface="Arial Narrow" pitchFamily="-123" charset="0"/>
                <a:ea typeface="Arial" pitchFamily="-123" charset="0"/>
                <a:cs typeface="Arial" pitchFamily="-123" charset="0"/>
              </a:rPr>
              <a:t>Assessment-based</a:t>
            </a:r>
          </a:p>
          <a:p>
            <a:pPr lvl="4" eaLnBrk="0" hangingPunct="0">
              <a:buFontTx/>
              <a:buChar char="•"/>
            </a:pPr>
            <a:r>
              <a:rPr lang="en-US" sz="1400">
                <a:latin typeface="Arial Narrow" pitchFamily="-123" charset="0"/>
                <a:ea typeface="Arial" pitchFamily="-123" charset="0"/>
                <a:cs typeface="Arial" pitchFamily="-123" charset="0"/>
              </a:rPr>
              <a:t>Intense, durable procedures</a:t>
            </a:r>
          </a:p>
        </p:txBody>
      </p:sp>
      <p:sp>
        <p:nvSpPr>
          <p:cNvPr id="27651" name="Text Box 4"/>
          <p:cNvSpPr txBox="1">
            <a:spLocks noChangeArrowheads="1"/>
          </p:cNvSpPr>
          <p:nvPr/>
        </p:nvSpPr>
        <p:spPr bwMode="auto">
          <a:xfrm>
            <a:off x="609600" y="2974975"/>
            <a:ext cx="3476625" cy="1825625"/>
          </a:xfrm>
          <a:prstGeom prst="rect">
            <a:avLst/>
          </a:prstGeom>
          <a:noFill/>
          <a:ln w="9525">
            <a:noFill/>
            <a:miter lim="800000"/>
            <a:headEnd/>
            <a:tailEnd/>
          </a:ln>
        </p:spPr>
        <p:txBody>
          <a:bodyPr>
            <a:prstTxWarp prst="textNoShape">
              <a:avLst/>
            </a:prstTxWarp>
            <a:spAutoFit/>
          </a:bodyPr>
          <a:lstStyle/>
          <a:p>
            <a:pPr eaLnBrk="0" hangingPunct="0"/>
            <a:r>
              <a:rPr lang="en-US" sz="1600" b="1" u="sng">
                <a:latin typeface="Arial Narrow" pitchFamily="-123" charset="0"/>
                <a:ea typeface="Arial" pitchFamily="-123" charset="0"/>
                <a:cs typeface="Arial" pitchFamily="-123" charset="0"/>
              </a:rPr>
              <a:t>Tier 2/Secondary Interventions</a:t>
            </a:r>
            <a:r>
              <a:rPr lang="en-US" sz="1600" b="1">
                <a:latin typeface="Arial Narrow" pitchFamily="-123" charset="0"/>
                <a:ea typeface="Arial" pitchFamily="-123" charset="0"/>
                <a:cs typeface="Arial" pitchFamily="-123" charset="0"/>
              </a:rPr>
              <a:t>     </a:t>
            </a:r>
            <a:r>
              <a:rPr lang="en-US" sz="1600" b="1" u="sng">
                <a:latin typeface="Arial Narrow" pitchFamily="-123" charset="0"/>
                <a:ea typeface="Arial" pitchFamily="-123" charset="0"/>
                <a:cs typeface="Arial" pitchFamily="-123" charset="0"/>
              </a:rPr>
              <a:t> 5-15%</a:t>
            </a:r>
            <a:endParaRPr lang="en-US" sz="1600" b="1">
              <a:latin typeface="Arial Narrow" pitchFamily="-123" charset="0"/>
              <a:ea typeface="Arial" pitchFamily="-123" charset="0"/>
              <a:cs typeface="Arial" pitchFamily="-123" charset="0"/>
            </a:endParaRPr>
          </a:p>
          <a:p>
            <a:pPr eaLnBrk="0" hangingPunct="0">
              <a:buFontTx/>
              <a:buChar char="•"/>
            </a:pPr>
            <a:r>
              <a:rPr lang="en-US" sz="1400">
                <a:latin typeface="Arial Narrow" pitchFamily="-123" charset="0"/>
                <a:ea typeface="Arial" pitchFamily="-123" charset="0"/>
                <a:cs typeface="Arial" pitchFamily="-123" charset="0"/>
              </a:rPr>
              <a:t>Some students (at-risk)</a:t>
            </a:r>
          </a:p>
          <a:p>
            <a:pPr eaLnBrk="0" hangingPunct="0">
              <a:buFontTx/>
              <a:buChar char="•"/>
            </a:pPr>
            <a:r>
              <a:rPr lang="en-US" sz="1400">
                <a:latin typeface="Arial Narrow" pitchFamily="-123" charset="0"/>
                <a:ea typeface="Arial" pitchFamily="-123" charset="0"/>
                <a:cs typeface="Arial" pitchFamily="-123" charset="0"/>
              </a:rPr>
              <a:t>High efficiency</a:t>
            </a:r>
          </a:p>
          <a:p>
            <a:pPr eaLnBrk="0" hangingPunct="0">
              <a:buFontTx/>
              <a:buChar char="•"/>
            </a:pPr>
            <a:r>
              <a:rPr lang="en-US" sz="1400">
                <a:latin typeface="Arial Narrow" pitchFamily="-123" charset="0"/>
                <a:ea typeface="Arial" pitchFamily="-123" charset="0"/>
                <a:cs typeface="Arial" pitchFamily="-123" charset="0"/>
              </a:rPr>
              <a:t>Rapid response</a:t>
            </a:r>
          </a:p>
          <a:p>
            <a:pPr eaLnBrk="0" hangingPunct="0">
              <a:buFontTx/>
              <a:buChar char="•"/>
            </a:pPr>
            <a:r>
              <a:rPr lang="en-US" sz="1400">
                <a:latin typeface="Arial Narrow" pitchFamily="-123" charset="0"/>
                <a:ea typeface="Arial" pitchFamily="-123" charset="0"/>
                <a:cs typeface="Arial" pitchFamily="-123" charset="0"/>
              </a:rPr>
              <a:t>Small group interventions</a:t>
            </a:r>
          </a:p>
          <a:p>
            <a:pPr eaLnBrk="0" hangingPunct="0">
              <a:buFontTx/>
              <a:buChar char="•"/>
            </a:pPr>
            <a:r>
              <a:rPr lang="en-US" sz="1400">
                <a:latin typeface="Arial Narrow" pitchFamily="-123" charset="0"/>
                <a:ea typeface="Arial" pitchFamily="-123" charset="0"/>
                <a:cs typeface="Arial" pitchFamily="-123" charset="0"/>
              </a:rPr>
              <a:t> Some individualizing</a:t>
            </a:r>
          </a:p>
          <a:p>
            <a:pPr eaLnBrk="0" hangingPunct="0">
              <a:buFontTx/>
              <a:buChar char="•"/>
            </a:pPr>
            <a:endParaRPr lang="en-US" sz="1400">
              <a:latin typeface="Arial Narrow" pitchFamily="-123" charset="0"/>
              <a:ea typeface="Arial" pitchFamily="-123" charset="0"/>
              <a:cs typeface="Arial" pitchFamily="-123" charset="0"/>
            </a:endParaRPr>
          </a:p>
          <a:p>
            <a:pPr eaLnBrk="0" hangingPunct="0"/>
            <a:endParaRPr lang="en-US" sz="1400">
              <a:latin typeface="Arial Narrow" pitchFamily="-123" charset="0"/>
              <a:ea typeface="Arial" pitchFamily="-123" charset="0"/>
              <a:cs typeface="Arial" pitchFamily="-123" charset="0"/>
            </a:endParaRPr>
          </a:p>
        </p:txBody>
      </p:sp>
      <p:sp>
        <p:nvSpPr>
          <p:cNvPr id="27652" name="Text Box 5"/>
          <p:cNvSpPr txBox="1">
            <a:spLocks noChangeArrowheads="1"/>
          </p:cNvSpPr>
          <p:nvPr/>
        </p:nvSpPr>
        <p:spPr bwMode="auto">
          <a:xfrm>
            <a:off x="4529138" y="2971800"/>
            <a:ext cx="4354512" cy="1612900"/>
          </a:xfrm>
          <a:prstGeom prst="rect">
            <a:avLst/>
          </a:prstGeom>
          <a:noFill/>
          <a:ln w="9525">
            <a:noFill/>
            <a:miter lim="800000"/>
            <a:headEnd/>
            <a:tailEnd/>
          </a:ln>
        </p:spPr>
        <p:txBody>
          <a:bodyPr>
            <a:prstTxWarp prst="textNoShape">
              <a:avLst/>
            </a:prstTxWarp>
            <a:spAutoFit/>
          </a:bodyPr>
          <a:lstStyle/>
          <a:p>
            <a:pPr eaLnBrk="0" hangingPunct="0"/>
            <a:r>
              <a:rPr lang="en-US" sz="1600" b="1">
                <a:latin typeface="Arial Narrow" pitchFamily="-123" charset="0"/>
                <a:ea typeface="Arial" pitchFamily="-123" charset="0"/>
                <a:cs typeface="Arial" pitchFamily="-123" charset="0"/>
              </a:rPr>
              <a:t>         </a:t>
            </a:r>
            <a:r>
              <a:rPr lang="en-US" sz="1600" b="1" u="sng">
                <a:latin typeface="Arial Narrow" pitchFamily="-123" charset="0"/>
                <a:ea typeface="Arial" pitchFamily="-123" charset="0"/>
                <a:cs typeface="Arial" pitchFamily="-123" charset="0"/>
              </a:rPr>
              <a:t>5-15%	 </a:t>
            </a:r>
            <a:r>
              <a:rPr lang="en-US" sz="1600" b="1">
                <a:latin typeface="Arial Narrow" pitchFamily="-123" charset="0"/>
                <a:ea typeface="Arial" pitchFamily="-123" charset="0"/>
                <a:cs typeface="Arial" pitchFamily="-123" charset="0"/>
              </a:rPr>
              <a:t>                </a:t>
            </a:r>
            <a:r>
              <a:rPr lang="en-US" sz="1600" b="1" u="sng">
                <a:latin typeface="Arial Narrow" pitchFamily="-123" charset="0"/>
                <a:ea typeface="Arial" pitchFamily="-123" charset="0"/>
                <a:cs typeface="Arial" pitchFamily="-123" charset="0"/>
              </a:rPr>
              <a:t>Tier 2/Secondary Interventions</a:t>
            </a:r>
            <a:endParaRPr lang="en-US" sz="1600" b="1">
              <a:latin typeface="Arial Narrow" pitchFamily="-123" charset="0"/>
              <a:ea typeface="Arial" pitchFamily="-123" charset="0"/>
              <a:cs typeface="Arial" pitchFamily="-123" charset="0"/>
            </a:endParaRPr>
          </a:p>
          <a:p>
            <a:pPr lvl="4" eaLnBrk="0" hangingPunct="0">
              <a:buFontTx/>
              <a:buChar char="•"/>
            </a:pPr>
            <a:r>
              <a:rPr lang="en-US" sz="1400">
                <a:latin typeface="Arial Narrow" pitchFamily="-123" charset="0"/>
                <a:ea typeface="Arial" pitchFamily="-123" charset="0"/>
                <a:cs typeface="Arial" pitchFamily="-123" charset="0"/>
              </a:rPr>
              <a:t>Some students (at-risk)</a:t>
            </a:r>
          </a:p>
          <a:p>
            <a:pPr lvl="4" eaLnBrk="0" hangingPunct="0">
              <a:buFontTx/>
              <a:buChar char="•"/>
            </a:pPr>
            <a:r>
              <a:rPr lang="en-US" sz="1400">
                <a:latin typeface="Arial Narrow" pitchFamily="-123" charset="0"/>
                <a:ea typeface="Arial" pitchFamily="-123" charset="0"/>
                <a:cs typeface="Arial" pitchFamily="-123" charset="0"/>
              </a:rPr>
              <a:t>High efficiency</a:t>
            </a:r>
          </a:p>
          <a:p>
            <a:pPr lvl="4" eaLnBrk="0" hangingPunct="0">
              <a:buFontTx/>
              <a:buChar char="•"/>
            </a:pPr>
            <a:r>
              <a:rPr lang="en-US" sz="1400">
                <a:latin typeface="Arial Narrow" pitchFamily="-123" charset="0"/>
                <a:ea typeface="Arial" pitchFamily="-123" charset="0"/>
                <a:cs typeface="Arial" pitchFamily="-123" charset="0"/>
              </a:rPr>
              <a:t>Rapid response</a:t>
            </a:r>
          </a:p>
          <a:p>
            <a:pPr lvl="4" eaLnBrk="0" hangingPunct="0">
              <a:buFontTx/>
              <a:buChar char="•"/>
            </a:pPr>
            <a:r>
              <a:rPr lang="en-US" sz="1400">
                <a:latin typeface="Arial Narrow" pitchFamily="-123" charset="0"/>
                <a:ea typeface="Arial" pitchFamily="-123" charset="0"/>
                <a:cs typeface="Arial" pitchFamily="-123" charset="0"/>
              </a:rPr>
              <a:t>Small group interventions</a:t>
            </a:r>
          </a:p>
          <a:p>
            <a:pPr lvl="4" eaLnBrk="0" hangingPunct="0">
              <a:buFontTx/>
              <a:buChar char="•"/>
            </a:pPr>
            <a:r>
              <a:rPr lang="en-US" sz="1400">
                <a:latin typeface="Arial Narrow" pitchFamily="-123" charset="0"/>
                <a:ea typeface="Arial" pitchFamily="-123" charset="0"/>
                <a:cs typeface="Arial" pitchFamily="-123" charset="0"/>
              </a:rPr>
              <a:t>Some individualizing</a:t>
            </a:r>
          </a:p>
          <a:p>
            <a:pPr eaLnBrk="0" hangingPunct="0"/>
            <a:endParaRPr lang="en-US" sz="1400">
              <a:latin typeface="Arial Narrow" pitchFamily="-123" charset="0"/>
              <a:ea typeface="Arial" pitchFamily="-123" charset="0"/>
              <a:cs typeface="Arial" pitchFamily="-123" charset="0"/>
            </a:endParaRPr>
          </a:p>
        </p:txBody>
      </p:sp>
      <p:sp>
        <p:nvSpPr>
          <p:cNvPr id="27653" name="Text Box 6"/>
          <p:cNvSpPr txBox="1">
            <a:spLocks noChangeArrowheads="1"/>
          </p:cNvSpPr>
          <p:nvPr/>
        </p:nvSpPr>
        <p:spPr bwMode="auto">
          <a:xfrm>
            <a:off x="533400" y="4619625"/>
            <a:ext cx="3276600" cy="762000"/>
          </a:xfrm>
          <a:prstGeom prst="rect">
            <a:avLst/>
          </a:prstGeom>
          <a:noFill/>
          <a:ln w="9525">
            <a:noFill/>
            <a:miter lim="800000"/>
            <a:headEnd/>
            <a:tailEnd/>
          </a:ln>
        </p:spPr>
        <p:txBody>
          <a:bodyPr>
            <a:prstTxWarp prst="textNoShape">
              <a:avLst/>
            </a:prstTxWarp>
            <a:spAutoFit/>
          </a:bodyPr>
          <a:lstStyle/>
          <a:p>
            <a:pPr eaLnBrk="0" hangingPunct="0"/>
            <a:r>
              <a:rPr lang="en-US" sz="1600" b="1" u="sng">
                <a:latin typeface="Arial Narrow" pitchFamily="-123" charset="0"/>
                <a:ea typeface="Arial" pitchFamily="-123" charset="0"/>
                <a:cs typeface="Arial" pitchFamily="-123" charset="0"/>
              </a:rPr>
              <a:t>Tier 1/Universal Interventions  80-90%</a:t>
            </a:r>
            <a:endParaRPr lang="en-US" sz="1600" b="1">
              <a:latin typeface="Arial Narrow" pitchFamily="-123" charset="0"/>
              <a:ea typeface="Arial" pitchFamily="-123" charset="0"/>
              <a:cs typeface="Arial" pitchFamily="-123" charset="0"/>
            </a:endParaRPr>
          </a:p>
          <a:p>
            <a:pPr eaLnBrk="0" hangingPunct="0">
              <a:buFontTx/>
              <a:buChar char="•"/>
            </a:pPr>
            <a:r>
              <a:rPr lang="en-US" sz="1400">
                <a:latin typeface="Arial Narrow" pitchFamily="-123" charset="0"/>
                <a:ea typeface="Arial" pitchFamily="-123" charset="0"/>
                <a:cs typeface="Arial" pitchFamily="-123" charset="0"/>
              </a:rPr>
              <a:t>All students</a:t>
            </a:r>
          </a:p>
          <a:p>
            <a:pPr eaLnBrk="0" hangingPunct="0">
              <a:buFontTx/>
              <a:buChar char="•"/>
            </a:pPr>
            <a:r>
              <a:rPr lang="en-US" sz="1400">
                <a:latin typeface="Arial Narrow" pitchFamily="-123" charset="0"/>
                <a:ea typeface="Arial" pitchFamily="-123" charset="0"/>
                <a:cs typeface="Arial" pitchFamily="-123" charset="0"/>
              </a:rPr>
              <a:t>Preventive, proactive</a:t>
            </a:r>
          </a:p>
        </p:txBody>
      </p:sp>
      <p:sp>
        <p:nvSpPr>
          <p:cNvPr id="27654" name="Text Box 7"/>
          <p:cNvSpPr txBox="1">
            <a:spLocks noChangeArrowheads="1"/>
          </p:cNvSpPr>
          <p:nvPr/>
        </p:nvSpPr>
        <p:spPr bwMode="auto">
          <a:xfrm>
            <a:off x="4529138" y="4619625"/>
            <a:ext cx="4354512" cy="762000"/>
          </a:xfrm>
          <a:prstGeom prst="rect">
            <a:avLst/>
          </a:prstGeom>
          <a:noFill/>
          <a:ln w="9525">
            <a:noFill/>
            <a:miter lim="800000"/>
            <a:headEnd/>
            <a:tailEnd/>
          </a:ln>
        </p:spPr>
        <p:txBody>
          <a:bodyPr>
            <a:prstTxWarp prst="textNoShape">
              <a:avLst/>
            </a:prstTxWarp>
            <a:spAutoFit/>
          </a:bodyPr>
          <a:lstStyle/>
          <a:p>
            <a:pPr eaLnBrk="0" hangingPunct="0"/>
            <a:r>
              <a:rPr lang="en-US" sz="1600" b="1">
                <a:latin typeface="Arial Narrow" pitchFamily="-123" charset="0"/>
                <a:ea typeface="Arial" pitchFamily="-123" charset="0"/>
                <a:cs typeface="Arial" pitchFamily="-123" charset="0"/>
              </a:rPr>
              <a:t>	</a:t>
            </a:r>
            <a:r>
              <a:rPr lang="en-US" sz="1600" b="1" u="sng">
                <a:latin typeface="Arial Narrow" pitchFamily="-123" charset="0"/>
                <a:ea typeface="Arial" pitchFamily="-123" charset="0"/>
                <a:cs typeface="Arial" pitchFamily="-123" charset="0"/>
              </a:rPr>
              <a:t>80-90%	Tier 1/Universal Interventions</a:t>
            </a:r>
            <a:endParaRPr lang="en-US" sz="1600" b="1">
              <a:latin typeface="Arial Narrow" pitchFamily="-123" charset="0"/>
              <a:ea typeface="Arial" pitchFamily="-123" charset="0"/>
              <a:cs typeface="Arial" pitchFamily="-123" charset="0"/>
            </a:endParaRPr>
          </a:p>
          <a:p>
            <a:pPr lvl="4" eaLnBrk="0" hangingPunct="0">
              <a:buFontTx/>
              <a:buChar char="•"/>
            </a:pPr>
            <a:r>
              <a:rPr lang="en-US" sz="1400">
                <a:latin typeface="Arial Narrow" pitchFamily="-123" charset="0"/>
                <a:ea typeface="Arial" pitchFamily="-123" charset="0"/>
                <a:cs typeface="Arial" pitchFamily="-123" charset="0"/>
              </a:rPr>
              <a:t>All settings, all students</a:t>
            </a:r>
          </a:p>
          <a:p>
            <a:pPr lvl="4" eaLnBrk="0" hangingPunct="0">
              <a:buFontTx/>
              <a:buChar char="•"/>
            </a:pPr>
            <a:r>
              <a:rPr lang="en-US" sz="1400">
                <a:latin typeface="Arial Narrow" pitchFamily="-123" charset="0"/>
                <a:ea typeface="Arial" pitchFamily="-123" charset="0"/>
                <a:cs typeface="Arial" pitchFamily="-123" charset="0"/>
              </a:rPr>
              <a:t>Preventive, proactive</a:t>
            </a:r>
          </a:p>
        </p:txBody>
      </p:sp>
      <p:sp>
        <p:nvSpPr>
          <p:cNvPr id="23560" name="Rectangle 8"/>
          <p:cNvSpPr>
            <a:spLocks noGrp="1" noChangeArrowheads="1"/>
          </p:cNvSpPr>
          <p:nvPr>
            <p:ph type="title"/>
          </p:nvPr>
        </p:nvSpPr>
        <p:spPr>
          <a:xfrm>
            <a:off x="1219200" y="152400"/>
            <a:ext cx="7467600" cy="914400"/>
          </a:xfrm>
        </p:spPr>
        <p:txBody>
          <a:bodyPr rtlCol="0">
            <a:normAutofit fontScale="90000"/>
          </a:bodyPr>
          <a:lstStyle/>
          <a:p>
            <a:pPr fontAlgn="auto">
              <a:spcAft>
                <a:spcPts val="0"/>
              </a:spcAft>
              <a:defRPr/>
            </a:pPr>
            <a:r>
              <a:rPr lang="en-US" sz="3200" smtClean="0">
                <a:ea typeface="+mj-ea"/>
                <a:cs typeface="+mj-cs"/>
              </a:rPr>
              <a:t>School-Wide Systems for Student Success: A Response to Intervention (RtI) Model</a:t>
            </a:r>
          </a:p>
        </p:txBody>
      </p:sp>
      <p:sp>
        <p:nvSpPr>
          <p:cNvPr id="27656" name="Text Box 9"/>
          <p:cNvSpPr txBox="1">
            <a:spLocks noChangeArrowheads="1"/>
          </p:cNvSpPr>
          <p:nvPr/>
        </p:nvSpPr>
        <p:spPr bwMode="auto">
          <a:xfrm>
            <a:off x="762000" y="1354138"/>
            <a:ext cx="2546350" cy="396875"/>
          </a:xfrm>
          <a:prstGeom prst="rect">
            <a:avLst/>
          </a:prstGeom>
          <a:noFill/>
          <a:ln w="9525">
            <a:noFill/>
            <a:miter lim="800000"/>
            <a:headEnd/>
            <a:tailEnd/>
          </a:ln>
        </p:spPr>
        <p:txBody>
          <a:bodyPr wrap="none">
            <a:prstTxWarp prst="textNoShape">
              <a:avLst/>
            </a:prstTxWarp>
            <a:spAutoFit/>
          </a:bodyPr>
          <a:lstStyle/>
          <a:p>
            <a:r>
              <a:rPr lang="en-US" sz="2000" b="1">
                <a:latin typeface="Century Gothic" pitchFamily="-123" charset="0"/>
                <a:ea typeface="Arial" pitchFamily="-123" charset="0"/>
                <a:cs typeface="Arial" pitchFamily="-123" charset="0"/>
              </a:rPr>
              <a:t>Academic Systems</a:t>
            </a:r>
          </a:p>
        </p:txBody>
      </p:sp>
      <p:sp>
        <p:nvSpPr>
          <p:cNvPr id="27657" name="Text Box 10"/>
          <p:cNvSpPr txBox="1">
            <a:spLocks noChangeArrowheads="1"/>
          </p:cNvSpPr>
          <p:nvPr/>
        </p:nvSpPr>
        <p:spPr bwMode="auto">
          <a:xfrm>
            <a:off x="6096000" y="1371600"/>
            <a:ext cx="2541588" cy="396875"/>
          </a:xfrm>
          <a:prstGeom prst="rect">
            <a:avLst/>
          </a:prstGeom>
          <a:noFill/>
          <a:ln w="9525">
            <a:noFill/>
            <a:miter lim="800000"/>
            <a:headEnd/>
            <a:tailEnd/>
          </a:ln>
        </p:spPr>
        <p:txBody>
          <a:bodyPr wrap="none">
            <a:prstTxWarp prst="textNoShape">
              <a:avLst/>
            </a:prstTxWarp>
            <a:spAutoFit/>
          </a:bodyPr>
          <a:lstStyle/>
          <a:p>
            <a:r>
              <a:rPr lang="en-US" sz="2000" b="1">
                <a:latin typeface="Century Gothic" pitchFamily="-123" charset="0"/>
                <a:ea typeface="Arial" pitchFamily="-123" charset="0"/>
                <a:cs typeface="Arial" pitchFamily="-123" charset="0"/>
              </a:rPr>
              <a:t>Behavioral Systems</a:t>
            </a:r>
          </a:p>
        </p:txBody>
      </p:sp>
      <p:grpSp>
        <p:nvGrpSpPr>
          <p:cNvPr id="27658" name="Group 11"/>
          <p:cNvGrpSpPr>
            <a:grpSpLocks/>
          </p:cNvGrpSpPr>
          <p:nvPr/>
        </p:nvGrpSpPr>
        <p:grpSpPr bwMode="auto">
          <a:xfrm>
            <a:off x="3157538" y="1952625"/>
            <a:ext cx="2667000" cy="4448175"/>
            <a:chOff x="1989" y="1230"/>
            <a:chExt cx="1680" cy="2802"/>
          </a:xfrm>
        </p:grpSpPr>
        <p:grpSp>
          <p:nvGrpSpPr>
            <p:cNvPr id="27660" name="Group 12"/>
            <p:cNvGrpSpPr>
              <a:grpSpLocks/>
            </p:cNvGrpSpPr>
            <p:nvPr/>
          </p:nvGrpSpPr>
          <p:grpSpPr bwMode="auto">
            <a:xfrm>
              <a:off x="1989" y="1230"/>
              <a:ext cx="1680" cy="2802"/>
              <a:chOff x="1989" y="1230"/>
              <a:chExt cx="1680" cy="2802"/>
            </a:xfrm>
          </p:grpSpPr>
          <p:sp>
            <p:nvSpPr>
              <p:cNvPr id="27662" name="AutoShape 13"/>
              <p:cNvSpPr>
                <a:spLocks noChangeArrowheads="1"/>
              </p:cNvSpPr>
              <p:nvPr/>
            </p:nvSpPr>
            <p:spPr bwMode="auto">
              <a:xfrm>
                <a:off x="2751" y="1230"/>
                <a:ext cx="156" cy="259"/>
              </a:xfrm>
              <a:prstGeom prst="triangle">
                <a:avLst>
                  <a:gd name="adj" fmla="val 50000"/>
                </a:avLst>
              </a:prstGeom>
              <a:solidFill>
                <a:srgbClr val="FF0000"/>
              </a:solidFill>
              <a:ln w="9525">
                <a:noFill/>
                <a:miter lim="800000"/>
                <a:headEnd/>
                <a:tailEnd/>
              </a:ln>
            </p:spPr>
            <p:txBody>
              <a:bodyPr wrap="none" anchor="ctr">
                <a:prstTxWarp prst="textNoShape">
                  <a:avLst/>
                </a:prstTxWarp>
              </a:bodyPr>
              <a:lstStyle/>
              <a:p>
                <a:endParaRPr lang="en-US">
                  <a:latin typeface="Calibri" pitchFamily="-123" charset="0"/>
                </a:endParaRPr>
              </a:p>
            </p:txBody>
          </p:sp>
          <p:sp>
            <p:nvSpPr>
              <p:cNvPr id="27663" name="AutoShape 14"/>
              <p:cNvSpPr>
                <a:spLocks noChangeArrowheads="1"/>
              </p:cNvSpPr>
              <p:nvPr/>
            </p:nvSpPr>
            <p:spPr bwMode="auto">
              <a:xfrm flipV="1">
                <a:off x="1989" y="2112"/>
                <a:ext cx="1680" cy="192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5503 w 21600"/>
                  <a:gd name="T13" fmla="*/ 5501 h 21600"/>
                  <a:gd name="T14" fmla="*/ 16097 w 21600"/>
                  <a:gd name="T15" fmla="*/ 16099 h 21600"/>
                </a:gdLst>
                <a:ahLst/>
                <a:cxnLst>
                  <a:cxn ang="T8">
                    <a:pos x="T0" y="T1"/>
                  </a:cxn>
                  <a:cxn ang="T9">
                    <a:pos x="T2" y="T3"/>
                  </a:cxn>
                  <a:cxn ang="T10">
                    <a:pos x="T4" y="T5"/>
                  </a:cxn>
                  <a:cxn ang="T11">
                    <a:pos x="T6" y="T7"/>
                  </a:cxn>
                </a:cxnLst>
                <a:rect l="T12" t="T13" r="T14" b="T15"/>
                <a:pathLst>
                  <a:path w="21600" h="21600">
                    <a:moveTo>
                      <a:pt x="0" y="0"/>
                    </a:moveTo>
                    <a:lnTo>
                      <a:pt x="7405" y="21600"/>
                    </a:lnTo>
                    <a:lnTo>
                      <a:pt x="14195" y="21600"/>
                    </a:lnTo>
                    <a:lnTo>
                      <a:pt x="21600" y="0"/>
                    </a:lnTo>
                    <a:lnTo>
                      <a:pt x="0" y="0"/>
                    </a:lnTo>
                    <a:close/>
                  </a:path>
                </a:pathLst>
              </a:custGeom>
              <a:solidFill>
                <a:srgbClr val="009900"/>
              </a:solidFill>
              <a:ln w="9525">
                <a:noFill/>
                <a:miter lim="800000"/>
                <a:headEnd/>
                <a:tailEnd/>
              </a:ln>
            </p:spPr>
            <p:txBody>
              <a:bodyPr wrap="none" anchor="ctr">
                <a:prstTxWarp prst="textNoShape">
                  <a:avLst/>
                </a:prstTxWarp>
              </a:bodyPr>
              <a:lstStyle/>
              <a:p>
                <a:endParaRPr lang="en-US">
                  <a:latin typeface="Calibri" pitchFamily="-123" charset="0"/>
                </a:endParaRPr>
              </a:p>
            </p:txBody>
          </p:sp>
          <p:sp>
            <p:nvSpPr>
              <p:cNvPr id="27664" name="AutoShape 15"/>
              <p:cNvSpPr>
                <a:spLocks noChangeArrowheads="1"/>
              </p:cNvSpPr>
              <p:nvPr/>
            </p:nvSpPr>
            <p:spPr bwMode="auto">
              <a:xfrm flipV="1">
                <a:off x="2552" y="1872"/>
                <a:ext cx="555" cy="28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464 w 21600"/>
                  <a:gd name="T13" fmla="*/ 3474 h 21600"/>
                  <a:gd name="T14" fmla="*/ 18136 w 21600"/>
                  <a:gd name="T15" fmla="*/ 18126 h 21600"/>
                </a:gdLst>
                <a:ahLst/>
                <a:cxnLst>
                  <a:cxn ang="T8">
                    <a:pos x="T0" y="T1"/>
                  </a:cxn>
                  <a:cxn ang="T9">
                    <a:pos x="T2" y="T3"/>
                  </a:cxn>
                  <a:cxn ang="T10">
                    <a:pos x="T4" y="T5"/>
                  </a:cxn>
                  <a:cxn ang="T11">
                    <a:pos x="T6" y="T7"/>
                  </a:cxn>
                </a:cxnLst>
                <a:rect l="T12" t="T13" r="T14" b="T15"/>
                <a:pathLst>
                  <a:path w="21600" h="21600">
                    <a:moveTo>
                      <a:pt x="0" y="0"/>
                    </a:moveTo>
                    <a:lnTo>
                      <a:pt x="3308" y="21600"/>
                    </a:lnTo>
                    <a:lnTo>
                      <a:pt x="18292" y="21600"/>
                    </a:lnTo>
                    <a:lnTo>
                      <a:pt x="21600" y="0"/>
                    </a:lnTo>
                    <a:lnTo>
                      <a:pt x="0" y="0"/>
                    </a:lnTo>
                    <a:close/>
                  </a:path>
                </a:pathLst>
              </a:custGeom>
              <a:gradFill rotWithShape="1">
                <a:gsLst>
                  <a:gs pos="0">
                    <a:srgbClr val="009900"/>
                  </a:gs>
                  <a:gs pos="100000">
                    <a:srgbClr val="FFFF00"/>
                  </a:gs>
                </a:gsLst>
                <a:lin ang="5400000" scaled="1"/>
              </a:gradFill>
              <a:ln w="9525">
                <a:noFill/>
                <a:miter lim="800000"/>
                <a:headEnd/>
                <a:tailEnd/>
              </a:ln>
            </p:spPr>
            <p:txBody>
              <a:bodyPr wrap="none" anchor="ctr">
                <a:prstTxWarp prst="textNoShape">
                  <a:avLst/>
                </a:prstTxWarp>
              </a:bodyPr>
              <a:lstStyle/>
              <a:p>
                <a:endParaRPr lang="en-US">
                  <a:latin typeface="Calibri" pitchFamily="-123" charset="0"/>
                </a:endParaRPr>
              </a:p>
            </p:txBody>
          </p:sp>
          <p:sp>
            <p:nvSpPr>
              <p:cNvPr id="27665" name="AutoShape 16"/>
              <p:cNvSpPr>
                <a:spLocks noChangeArrowheads="1"/>
              </p:cNvSpPr>
              <p:nvPr/>
            </p:nvSpPr>
            <p:spPr bwMode="auto">
              <a:xfrm flipV="1">
                <a:off x="2636" y="1680"/>
                <a:ext cx="387"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49 w 21600"/>
                  <a:gd name="T13" fmla="*/ 3375 h 21600"/>
                  <a:gd name="T14" fmla="*/ 18251 w 21600"/>
                  <a:gd name="T15" fmla="*/ 18225 h 21600"/>
                </a:gdLst>
                <a:ahLst/>
                <a:cxnLst>
                  <a:cxn ang="T8">
                    <a:pos x="T0" y="T1"/>
                  </a:cxn>
                  <a:cxn ang="T9">
                    <a:pos x="T2" y="T3"/>
                  </a:cxn>
                  <a:cxn ang="T10">
                    <a:pos x="T4" y="T5"/>
                  </a:cxn>
                  <a:cxn ang="T11">
                    <a:pos x="T6" y="T7"/>
                  </a:cxn>
                </a:cxnLst>
                <a:rect l="T12" t="T13" r="T14" b="T15"/>
                <a:pathLst>
                  <a:path w="21600" h="21600">
                    <a:moveTo>
                      <a:pt x="0" y="0"/>
                    </a:moveTo>
                    <a:lnTo>
                      <a:pt x="3125" y="21600"/>
                    </a:lnTo>
                    <a:lnTo>
                      <a:pt x="18475" y="21600"/>
                    </a:lnTo>
                    <a:lnTo>
                      <a:pt x="21600" y="0"/>
                    </a:lnTo>
                    <a:lnTo>
                      <a:pt x="0" y="0"/>
                    </a:lnTo>
                    <a:close/>
                  </a:path>
                </a:pathLst>
              </a:custGeom>
              <a:solidFill>
                <a:srgbClr val="FFFF00"/>
              </a:solidFill>
              <a:ln w="9525">
                <a:noFill/>
                <a:miter lim="800000"/>
                <a:headEnd/>
                <a:tailEnd/>
              </a:ln>
            </p:spPr>
            <p:txBody>
              <a:bodyPr wrap="none" anchor="ctr">
                <a:prstTxWarp prst="textNoShape">
                  <a:avLst/>
                </a:prstTxWarp>
              </a:bodyPr>
              <a:lstStyle/>
              <a:p>
                <a:endParaRPr lang="en-US">
                  <a:latin typeface="Calibri" pitchFamily="-123" charset="0"/>
                </a:endParaRPr>
              </a:p>
            </p:txBody>
          </p:sp>
          <p:sp>
            <p:nvSpPr>
              <p:cNvPr id="27666" name="AutoShape 17"/>
              <p:cNvSpPr>
                <a:spLocks noChangeArrowheads="1"/>
              </p:cNvSpPr>
              <p:nvPr/>
            </p:nvSpPr>
            <p:spPr bwMode="auto">
              <a:xfrm flipV="1">
                <a:off x="2692" y="1488"/>
                <a:ext cx="273" cy="19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114 w 21600"/>
                  <a:gd name="T13" fmla="*/ 4050 h 21600"/>
                  <a:gd name="T14" fmla="*/ 17486 w 21600"/>
                  <a:gd name="T15" fmla="*/ 17550 h 21600"/>
                </a:gdLst>
                <a:ahLst/>
                <a:cxnLst>
                  <a:cxn ang="T8">
                    <a:pos x="T0" y="T1"/>
                  </a:cxn>
                  <a:cxn ang="T9">
                    <a:pos x="T2" y="T3"/>
                  </a:cxn>
                  <a:cxn ang="T10">
                    <a:pos x="T4" y="T5"/>
                  </a:cxn>
                  <a:cxn ang="T11">
                    <a:pos x="T6" y="T7"/>
                  </a:cxn>
                </a:cxnLst>
                <a:rect l="T12" t="T13" r="T14" b="T15"/>
                <a:pathLst>
                  <a:path w="21600" h="21600">
                    <a:moveTo>
                      <a:pt x="0" y="0"/>
                    </a:moveTo>
                    <a:lnTo>
                      <a:pt x="4589" y="21600"/>
                    </a:lnTo>
                    <a:lnTo>
                      <a:pt x="17011" y="21600"/>
                    </a:lnTo>
                    <a:lnTo>
                      <a:pt x="21600" y="0"/>
                    </a:lnTo>
                    <a:lnTo>
                      <a:pt x="0" y="0"/>
                    </a:lnTo>
                    <a:close/>
                  </a:path>
                </a:pathLst>
              </a:custGeom>
              <a:gradFill rotWithShape="1">
                <a:gsLst>
                  <a:gs pos="0">
                    <a:srgbClr val="FFFF00"/>
                  </a:gs>
                  <a:gs pos="100000">
                    <a:srgbClr val="FF0000"/>
                  </a:gs>
                </a:gsLst>
                <a:lin ang="5400000" scaled="1"/>
              </a:gradFill>
              <a:ln w="9525">
                <a:noFill/>
                <a:miter lim="800000"/>
                <a:headEnd/>
                <a:tailEnd/>
              </a:ln>
            </p:spPr>
            <p:txBody>
              <a:bodyPr wrap="none" anchor="ctr">
                <a:prstTxWarp prst="textNoShape">
                  <a:avLst/>
                </a:prstTxWarp>
              </a:bodyPr>
              <a:lstStyle/>
              <a:p>
                <a:endParaRPr lang="en-US">
                  <a:latin typeface="Calibri" pitchFamily="-123" charset="0"/>
                </a:endParaRPr>
              </a:p>
            </p:txBody>
          </p:sp>
        </p:grpSp>
        <p:sp>
          <p:nvSpPr>
            <p:cNvPr id="27661" name="AutoShape 18"/>
            <p:cNvSpPr>
              <a:spLocks noChangeArrowheads="1"/>
            </p:cNvSpPr>
            <p:nvPr/>
          </p:nvSpPr>
          <p:spPr bwMode="auto">
            <a:xfrm>
              <a:off x="1989" y="1242"/>
              <a:ext cx="1680" cy="2784"/>
            </a:xfrm>
            <a:prstGeom prst="triangle">
              <a:avLst>
                <a:gd name="adj" fmla="val 50000"/>
              </a:avLst>
            </a:prstGeom>
            <a:noFill/>
            <a:ln w="25400">
              <a:solidFill>
                <a:schemeClr val="tx1"/>
              </a:solidFill>
              <a:miter lim="800000"/>
              <a:headEnd/>
              <a:tailEnd/>
            </a:ln>
          </p:spPr>
          <p:txBody>
            <a:bodyPr wrap="none" anchor="ctr">
              <a:prstTxWarp prst="textNoShape">
                <a:avLst/>
              </a:prstTxWarp>
            </a:bodyPr>
            <a:lstStyle/>
            <a:p>
              <a:endParaRPr lang="en-US">
                <a:latin typeface="Calibri" pitchFamily="-123" charset="0"/>
              </a:endParaRPr>
            </a:p>
          </p:txBody>
        </p:sp>
      </p:grpSp>
      <p:sp>
        <p:nvSpPr>
          <p:cNvPr id="27659" name="Text Box 19"/>
          <p:cNvSpPr txBox="1">
            <a:spLocks noChangeArrowheads="1"/>
          </p:cNvSpPr>
          <p:nvPr/>
        </p:nvSpPr>
        <p:spPr bwMode="auto">
          <a:xfrm>
            <a:off x="5867400" y="5638800"/>
            <a:ext cx="1828800" cy="947738"/>
          </a:xfrm>
          <a:prstGeom prst="rect">
            <a:avLst/>
          </a:prstGeom>
          <a:noFill/>
          <a:ln w="9525">
            <a:noFill/>
            <a:miter lim="800000"/>
            <a:headEnd/>
            <a:tailEnd/>
          </a:ln>
        </p:spPr>
        <p:txBody>
          <a:bodyPr>
            <a:prstTxWarp prst="textNoShape">
              <a:avLst/>
            </a:prstTxWarp>
            <a:spAutoFit/>
          </a:bodyPr>
          <a:lstStyle/>
          <a:p>
            <a:pPr>
              <a:spcBef>
                <a:spcPct val="50000"/>
              </a:spcBef>
            </a:pPr>
            <a:r>
              <a:rPr lang="en-US" sz="800" i="1">
                <a:latin typeface="Century Gothic" pitchFamily="-123" charset="0"/>
                <a:ea typeface="Arial" pitchFamily="-123" charset="0"/>
                <a:cs typeface="Arial" pitchFamily="-123" charset="0"/>
              </a:rPr>
              <a:t>Illinois PBIS Network, Revised May 15, 2008. Adapted from “What is school-wide PBS?” OSEP Technical Assistance Center on Positive Behavioral Interventions and Supports.  Accessed at http://pbis.org/schoolwide.htm</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AutoShape 2"/>
          <p:cNvSpPr>
            <a:spLocks noChangeArrowheads="1"/>
          </p:cNvSpPr>
          <p:nvPr/>
        </p:nvSpPr>
        <p:spPr bwMode="auto">
          <a:xfrm>
            <a:off x="3200400" y="1143000"/>
            <a:ext cx="3657600" cy="5257800"/>
          </a:xfrm>
          <a:prstGeom prst="triangle">
            <a:avLst>
              <a:gd name="adj" fmla="val 50000"/>
            </a:avLst>
          </a:prstGeom>
          <a:solidFill>
            <a:srgbClr val="339966"/>
          </a:solidFill>
          <a:ln w="9525">
            <a:solidFill>
              <a:schemeClr val="tx1"/>
            </a:solidFill>
            <a:miter lim="800000"/>
            <a:headEnd/>
            <a:tailEnd/>
          </a:ln>
        </p:spPr>
        <p:txBody>
          <a:bodyPr wrap="none" anchor="ctr">
            <a:prstTxWarp prst="textNoShape">
              <a:avLst/>
            </a:prstTxWarp>
          </a:bodyPr>
          <a:lstStyle/>
          <a:p>
            <a:endParaRPr lang="en-US">
              <a:latin typeface="Georgia" pitchFamily="-123" charset="0"/>
            </a:endParaRPr>
          </a:p>
        </p:txBody>
      </p:sp>
      <p:sp>
        <p:nvSpPr>
          <p:cNvPr id="33795" name="AutoShape 3"/>
          <p:cNvSpPr>
            <a:spLocks noChangeArrowheads="1"/>
          </p:cNvSpPr>
          <p:nvPr/>
        </p:nvSpPr>
        <p:spPr bwMode="auto">
          <a:xfrm>
            <a:off x="4572000" y="1066800"/>
            <a:ext cx="914400" cy="1371600"/>
          </a:xfrm>
          <a:prstGeom prst="triangle">
            <a:avLst>
              <a:gd name="adj" fmla="val 50000"/>
            </a:avLst>
          </a:prstGeom>
          <a:solidFill>
            <a:srgbClr val="FFFF00"/>
          </a:solidFill>
          <a:ln w="9525">
            <a:solidFill>
              <a:schemeClr val="tx1"/>
            </a:solidFill>
            <a:miter lim="800000"/>
            <a:headEnd/>
            <a:tailEnd/>
          </a:ln>
        </p:spPr>
        <p:txBody>
          <a:bodyPr wrap="none" anchor="ctr">
            <a:prstTxWarp prst="textNoShape">
              <a:avLst/>
            </a:prstTxWarp>
          </a:bodyPr>
          <a:lstStyle/>
          <a:p>
            <a:endParaRPr lang="en-US">
              <a:latin typeface="Georgia" pitchFamily="-123" charset="0"/>
            </a:endParaRPr>
          </a:p>
        </p:txBody>
      </p:sp>
      <p:sp>
        <p:nvSpPr>
          <p:cNvPr id="33796" name="AutoShape 4"/>
          <p:cNvSpPr>
            <a:spLocks noChangeArrowheads="1"/>
          </p:cNvSpPr>
          <p:nvPr/>
        </p:nvSpPr>
        <p:spPr bwMode="auto">
          <a:xfrm>
            <a:off x="4830763" y="1066800"/>
            <a:ext cx="406400" cy="609600"/>
          </a:xfrm>
          <a:prstGeom prst="triangle">
            <a:avLst>
              <a:gd name="adj" fmla="val 50000"/>
            </a:avLst>
          </a:prstGeom>
          <a:solidFill>
            <a:srgbClr val="FF0000"/>
          </a:solidFill>
          <a:ln w="9525">
            <a:solidFill>
              <a:schemeClr val="tx1"/>
            </a:solidFill>
            <a:miter lim="800000"/>
            <a:headEnd/>
            <a:tailEnd/>
          </a:ln>
        </p:spPr>
        <p:txBody>
          <a:bodyPr wrap="none" anchor="ctr">
            <a:prstTxWarp prst="textNoShape">
              <a:avLst/>
            </a:prstTxWarp>
          </a:bodyPr>
          <a:lstStyle/>
          <a:p>
            <a:endParaRPr lang="en-US">
              <a:latin typeface="Georgia" pitchFamily="-123" charset="0"/>
            </a:endParaRPr>
          </a:p>
        </p:txBody>
      </p:sp>
      <p:sp>
        <p:nvSpPr>
          <p:cNvPr id="32772" name="AutoShape 5"/>
          <p:cNvSpPr>
            <a:spLocks/>
          </p:cNvSpPr>
          <p:nvPr/>
        </p:nvSpPr>
        <p:spPr bwMode="auto">
          <a:xfrm rot="1068829">
            <a:off x="3581400" y="838200"/>
            <a:ext cx="457200" cy="5673725"/>
          </a:xfrm>
          <a:prstGeom prst="leftBrace">
            <a:avLst>
              <a:gd name="adj1" fmla="val 103414"/>
              <a:gd name="adj2" fmla="val 50000"/>
            </a:avLst>
          </a:prstGeom>
          <a:noFill/>
          <a:ln w="19050">
            <a:solidFill>
              <a:schemeClr val="tx1"/>
            </a:solidFill>
            <a:round/>
            <a:headEnd/>
            <a:tailEnd/>
          </a:ln>
        </p:spPr>
        <p:txBody>
          <a:bodyPr wrap="none" anchor="ctr">
            <a:prstTxWarp prst="textNoShape">
              <a:avLst/>
            </a:prstTxWarp>
          </a:bodyPr>
          <a:lstStyle/>
          <a:p>
            <a:endParaRPr lang="en-US">
              <a:latin typeface="Georgia" pitchFamily="-123" charset="0"/>
            </a:endParaRPr>
          </a:p>
        </p:txBody>
      </p:sp>
      <p:sp>
        <p:nvSpPr>
          <p:cNvPr id="32773" name="Text Box 6"/>
          <p:cNvSpPr txBox="1">
            <a:spLocks noChangeArrowheads="1"/>
          </p:cNvSpPr>
          <p:nvPr/>
        </p:nvSpPr>
        <p:spPr bwMode="auto">
          <a:xfrm>
            <a:off x="1108075" y="2967038"/>
            <a:ext cx="2200275" cy="1474787"/>
          </a:xfrm>
          <a:prstGeom prst="rect">
            <a:avLst/>
          </a:prstGeom>
          <a:noFill/>
          <a:ln w="9525">
            <a:solidFill>
              <a:schemeClr val="tx2"/>
            </a:solidFill>
            <a:miter lim="800000"/>
            <a:headEnd/>
            <a:tailEnd/>
          </a:ln>
        </p:spPr>
        <p:txBody>
          <a:bodyPr wrap="none">
            <a:prstTxWarp prst="textNoShape">
              <a:avLst/>
            </a:prstTxWarp>
            <a:spAutoFit/>
          </a:bodyPr>
          <a:lstStyle/>
          <a:p>
            <a:pPr algn="ctr"/>
            <a:r>
              <a:rPr lang="en-US"/>
              <a:t>Primary Prevention:</a:t>
            </a:r>
          </a:p>
          <a:p>
            <a:pPr algn="ctr"/>
            <a:r>
              <a:rPr lang="en-US"/>
              <a:t>School-/Classroom-</a:t>
            </a:r>
          </a:p>
          <a:p>
            <a:pPr algn="ctr"/>
            <a:r>
              <a:rPr lang="en-US"/>
              <a:t>Wide Systems for</a:t>
            </a:r>
          </a:p>
          <a:p>
            <a:pPr algn="ctr"/>
            <a:r>
              <a:rPr lang="en-US"/>
              <a:t>All Students,</a:t>
            </a:r>
          </a:p>
          <a:p>
            <a:pPr algn="ctr"/>
            <a:r>
              <a:rPr lang="en-US"/>
              <a:t>Staff, &amp; Settings</a:t>
            </a:r>
          </a:p>
        </p:txBody>
      </p:sp>
      <p:sp>
        <p:nvSpPr>
          <p:cNvPr id="33799" name="AutoShape 7"/>
          <p:cNvSpPr>
            <a:spLocks/>
          </p:cNvSpPr>
          <p:nvPr/>
        </p:nvSpPr>
        <p:spPr bwMode="auto">
          <a:xfrm rot="-1184886">
            <a:off x="5562600" y="990600"/>
            <a:ext cx="304800" cy="609600"/>
          </a:xfrm>
          <a:prstGeom prst="rightBrace">
            <a:avLst>
              <a:gd name="adj1" fmla="val 16667"/>
              <a:gd name="adj2" fmla="val 50000"/>
            </a:avLst>
          </a:prstGeom>
          <a:noFill/>
          <a:ln w="19050">
            <a:solidFill>
              <a:schemeClr val="tx1"/>
            </a:solidFill>
            <a:round/>
            <a:headEnd/>
            <a:tailEnd/>
          </a:ln>
        </p:spPr>
        <p:txBody>
          <a:bodyPr wrap="none" anchor="ctr">
            <a:prstTxWarp prst="textNoShape">
              <a:avLst/>
            </a:prstTxWarp>
          </a:bodyPr>
          <a:lstStyle/>
          <a:p>
            <a:endParaRPr lang="en-US">
              <a:latin typeface="Georgia" pitchFamily="-123" charset="0"/>
            </a:endParaRPr>
          </a:p>
        </p:txBody>
      </p:sp>
      <p:sp>
        <p:nvSpPr>
          <p:cNvPr id="33800" name="AutoShape 8"/>
          <p:cNvSpPr>
            <a:spLocks/>
          </p:cNvSpPr>
          <p:nvPr/>
        </p:nvSpPr>
        <p:spPr bwMode="auto">
          <a:xfrm rot="-1243991">
            <a:off x="5384800" y="935038"/>
            <a:ext cx="304800" cy="1447800"/>
          </a:xfrm>
          <a:prstGeom prst="rightBrace">
            <a:avLst>
              <a:gd name="adj1" fmla="val 39583"/>
              <a:gd name="adj2" fmla="val 79222"/>
            </a:avLst>
          </a:prstGeom>
          <a:noFill/>
          <a:ln w="19050">
            <a:solidFill>
              <a:schemeClr val="tx1"/>
            </a:solidFill>
            <a:round/>
            <a:headEnd/>
            <a:tailEnd/>
          </a:ln>
        </p:spPr>
        <p:txBody>
          <a:bodyPr wrap="none" anchor="ctr">
            <a:prstTxWarp prst="textNoShape">
              <a:avLst/>
            </a:prstTxWarp>
          </a:bodyPr>
          <a:lstStyle/>
          <a:p>
            <a:endParaRPr lang="en-US">
              <a:latin typeface="Georgia" pitchFamily="-123" charset="0"/>
            </a:endParaRPr>
          </a:p>
        </p:txBody>
      </p:sp>
      <p:sp>
        <p:nvSpPr>
          <p:cNvPr id="33801" name="Text Box 9"/>
          <p:cNvSpPr txBox="1">
            <a:spLocks noChangeArrowheads="1"/>
          </p:cNvSpPr>
          <p:nvPr/>
        </p:nvSpPr>
        <p:spPr bwMode="auto">
          <a:xfrm>
            <a:off x="5999163" y="1905000"/>
            <a:ext cx="2687637" cy="1200150"/>
          </a:xfrm>
          <a:prstGeom prst="rect">
            <a:avLst/>
          </a:prstGeom>
          <a:noFill/>
          <a:ln w="9525">
            <a:solidFill>
              <a:schemeClr val="tx2"/>
            </a:solidFill>
            <a:miter lim="800000"/>
            <a:headEnd/>
            <a:tailEnd/>
          </a:ln>
        </p:spPr>
        <p:txBody>
          <a:bodyPr>
            <a:prstTxWarp prst="textNoShape">
              <a:avLst/>
            </a:prstTxWarp>
            <a:spAutoFit/>
          </a:bodyPr>
          <a:lstStyle/>
          <a:p>
            <a:pPr algn="ctr"/>
            <a:r>
              <a:rPr lang="en-US"/>
              <a:t>Secondary Prevention:</a:t>
            </a:r>
          </a:p>
          <a:p>
            <a:pPr algn="ctr"/>
            <a:r>
              <a:rPr lang="en-US"/>
              <a:t>Specialized Group</a:t>
            </a:r>
          </a:p>
          <a:p>
            <a:pPr algn="ctr"/>
            <a:r>
              <a:rPr lang="en-US"/>
              <a:t>Systems for Students with At-Risk Behavior</a:t>
            </a:r>
          </a:p>
        </p:txBody>
      </p:sp>
      <p:sp>
        <p:nvSpPr>
          <p:cNvPr id="33802" name="Text Box 10"/>
          <p:cNvSpPr txBox="1">
            <a:spLocks noChangeArrowheads="1"/>
          </p:cNvSpPr>
          <p:nvPr/>
        </p:nvSpPr>
        <p:spPr bwMode="auto">
          <a:xfrm>
            <a:off x="6019800" y="304800"/>
            <a:ext cx="2667000" cy="1474788"/>
          </a:xfrm>
          <a:prstGeom prst="rect">
            <a:avLst/>
          </a:prstGeom>
          <a:noFill/>
          <a:ln w="9525">
            <a:solidFill>
              <a:schemeClr val="tx2"/>
            </a:solidFill>
            <a:miter lim="800000"/>
            <a:headEnd/>
            <a:tailEnd/>
          </a:ln>
        </p:spPr>
        <p:txBody>
          <a:bodyPr>
            <a:prstTxWarp prst="textNoShape">
              <a:avLst/>
            </a:prstTxWarp>
            <a:spAutoFit/>
          </a:bodyPr>
          <a:lstStyle/>
          <a:p>
            <a:pPr algn="ctr"/>
            <a:r>
              <a:rPr lang="en-US"/>
              <a:t>Tertiary Prevention:</a:t>
            </a:r>
          </a:p>
          <a:p>
            <a:pPr algn="ctr"/>
            <a:r>
              <a:rPr lang="en-US"/>
              <a:t>Specialized </a:t>
            </a:r>
          </a:p>
          <a:p>
            <a:pPr algn="ctr"/>
            <a:r>
              <a:rPr lang="en-US"/>
              <a:t>Individualized</a:t>
            </a:r>
          </a:p>
          <a:p>
            <a:pPr algn="ctr"/>
            <a:r>
              <a:rPr lang="en-US"/>
              <a:t>Systems for Students with High-Risk Behavior</a:t>
            </a:r>
          </a:p>
        </p:txBody>
      </p:sp>
      <p:sp>
        <p:nvSpPr>
          <p:cNvPr id="32778" name="Text Box 11"/>
          <p:cNvSpPr txBox="1">
            <a:spLocks noChangeArrowheads="1"/>
          </p:cNvSpPr>
          <p:nvPr/>
        </p:nvSpPr>
        <p:spPr bwMode="auto">
          <a:xfrm>
            <a:off x="3886200" y="5943600"/>
            <a:ext cx="2362200" cy="366713"/>
          </a:xfrm>
          <a:prstGeom prst="rect">
            <a:avLst/>
          </a:prstGeom>
          <a:noFill/>
          <a:ln w="9525">
            <a:noFill/>
            <a:miter lim="800000"/>
            <a:headEnd/>
            <a:tailEnd/>
          </a:ln>
        </p:spPr>
        <p:txBody>
          <a:bodyPr>
            <a:prstTxWarp prst="textNoShape">
              <a:avLst/>
            </a:prstTxWarp>
            <a:spAutoFit/>
          </a:bodyPr>
          <a:lstStyle/>
          <a:p>
            <a:pPr algn="ctr"/>
            <a:r>
              <a:rPr lang="en-US"/>
              <a:t>~80% of Students</a:t>
            </a:r>
          </a:p>
        </p:txBody>
      </p:sp>
      <p:sp>
        <p:nvSpPr>
          <p:cNvPr id="33804" name="Text Box 12"/>
          <p:cNvSpPr txBox="1">
            <a:spLocks noChangeArrowheads="1"/>
          </p:cNvSpPr>
          <p:nvPr/>
        </p:nvSpPr>
        <p:spPr bwMode="auto">
          <a:xfrm>
            <a:off x="4627563" y="2057400"/>
            <a:ext cx="838200" cy="366713"/>
          </a:xfrm>
          <a:prstGeom prst="rect">
            <a:avLst/>
          </a:prstGeom>
          <a:noFill/>
          <a:ln w="9525">
            <a:noFill/>
            <a:miter lim="800000"/>
            <a:headEnd/>
            <a:tailEnd/>
          </a:ln>
        </p:spPr>
        <p:txBody>
          <a:bodyPr>
            <a:prstTxWarp prst="textNoShape">
              <a:avLst/>
            </a:prstTxWarp>
            <a:spAutoFit/>
          </a:bodyPr>
          <a:lstStyle/>
          <a:p>
            <a:pPr algn="ctr"/>
            <a:r>
              <a:rPr lang="en-US"/>
              <a:t>~15% </a:t>
            </a:r>
          </a:p>
        </p:txBody>
      </p:sp>
      <p:sp>
        <p:nvSpPr>
          <p:cNvPr id="33805" name="Text Box 13"/>
          <p:cNvSpPr txBox="1">
            <a:spLocks noChangeArrowheads="1"/>
          </p:cNvSpPr>
          <p:nvPr/>
        </p:nvSpPr>
        <p:spPr bwMode="auto">
          <a:xfrm>
            <a:off x="4616450" y="1295400"/>
            <a:ext cx="838200" cy="366713"/>
          </a:xfrm>
          <a:prstGeom prst="rect">
            <a:avLst/>
          </a:prstGeom>
          <a:noFill/>
          <a:ln w="9525">
            <a:noFill/>
            <a:miter lim="800000"/>
            <a:headEnd/>
            <a:tailEnd/>
          </a:ln>
        </p:spPr>
        <p:txBody>
          <a:bodyPr>
            <a:prstTxWarp prst="textNoShape">
              <a:avLst/>
            </a:prstTxWarp>
            <a:spAutoFit/>
          </a:bodyPr>
          <a:lstStyle/>
          <a:p>
            <a:pPr algn="ctr"/>
            <a:r>
              <a:rPr lang="en-US"/>
              <a:t>~5% </a:t>
            </a:r>
          </a:p>
        </p:txBody>
      </p:sp>
      <p:sp>
        <p:nvSpPr>
          <p:cNvPr id="32781" name="Text Box 14"/>
          <p:cNvSpPr txBox="1">
            <a:spLocks noChangeArrowheads="1"/>
          </p:cNvSpPr>
          <p:nvPr/>
        </p:nvSpPr>
        <p:spPr bwMode="auto">
          <a:xfrm>
            <a:off x="1219200" y="127000"/>
            <a:ext cx="2895600" cy="2030413"/>
          </a:xfrm>
          <a:prstGeom prst="rect">
            <a:avLst/>
          </a:prstGeom>
          <a:solidFill>
            <a:srgbClr val="FFCC99"/>
          </a:solidFill>
          <a:ln w="19050">
            <a:solidFill>
              <a:srgbClr val="FFCC99"/>
            </a:solidFill>
            <a:miter lim="800000"/>
            <a:headEnd/>
            <a:tailEnd/>
          </a:ln>
        </p:spPr>
        <p:txBody>
          <a:bodyPr>
            <a:prstTxWarp prst="textNoShape">
              <a:avLst/>
            </a:prstTxWarp>
            <a:spAutoFit/>
          </a:bodyPr>
          <a:lstStyle/>
          <a:p>
            <a:pPr algn="ctr"/>
            <a:r>
              <a:rPr lang="en-US" b="1">
                <a:solidFill>
                  <a:srgbClr val="3333CC"/>
                </a:solidFill>
              </a:rPr>
              <a:t>SCHOOL-WIDE </a:t>
            </a:r>
          </a:p>
          <a:p>
            <a:pPr algn="ctr"/>
            <a:r>
              <a:rPr lang="en-US" b="1">
                <a:solidFill>
                  <a:srgbClr val="3333CC"/>
                </a:solidFill>
              </a:rPr>
              <a:t>POSITIVE BEHAVIOR</a:t>
            </a:r>
          </a:p>
          <a:p>
            <a:pPr algn="ctr"/>
            <a:r>
              <a:rPr lang="en-US" b="1">
                <a:solidFill>
                  <a:srgbClr val="3333CC"/>
                </a:solidFill>
              </a:rPr>
              <a:t>SUPPORT: </a:t>
            </a:r>
          </a:p>
          <a:p>
            <a:pPr algn="ctr"/>
            <a:r>
              <a:rPr lang="en-US" sz="2400" b="1" i="1">
                <a:solidFill>
                  <a:srgbClr val="3333CC"/>
                </a:solidFill>
              </a:rPr>
              <a:t>What is meant by “layering” interventions?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8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8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80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8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animBg="1"/>
      <p:bldP spid="33799" grpId="0" animBg="1"/>
      <p:bldP spid="33800" grpId="0" animBg="1"/>
      <p:bldP spid="33801" grpId="0" animBg="1"/>
      <p:bldP spid="33802" grpId="0" animBg="1"/>
      <p:bldP spid="33804" grpId="0"/>
      <p:bldP spid="33805" grpId="0"/>
    </p:bldLst>
  </p:timing>
</p:sld>
</file>

<file path=ppt/theme/theme1.xml><?xml version="1.0" encoding="utf-8"?>
<a:theme xmlns:a="http://schemas.openxmlformats.org/drawingml/2006/main" name="Theme1">
  <a:themeElements>
    <a:clrScheme name="NetworkTemplateColors">
      <a:dk1>
        <a:srgbClr val="000000"/>
      </a:dk1>
      <a:lt1>
        <a:srgbClr val="FFFFFF"/>
      </a:lt1>
      <a:dk2>
        <a:srgbClr val="000000"/>
      </a:dk2>
      <a:lt2>
        <a:srgbClr val="808080"/>
      </a:lt2>
      <a:accent1>
        <a:srgbClr val="3A54A5"/>
      </a:accent1>
      <a:accent2>
        <a:srgbClr val="F4D387"/>
      </a:accent2>
      <a:accent3>
        <a:srgbClr val="2D2DB9"/>
      </a:accent3>
      <a:accent4>
        <a:srgbClr val="000000"/>
      </a:accent4>
      <a:accent5>
        <a:srgbClr val="009999"/>
      </a:accent5>
      <a:accent6>
        <a:srgbClr val="9966FF"/>
      </a:accent6>
      <a:hlink>
        <a:srgbClr val="3333CC"/>
      </a:hlink>
      <a:folHlink>
        <a:srgbClr val="3333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TotalTime>
  <Words>2674</Words>
  <Application>Microsoft Office PowerPoint</Application>
  <PresentationFormat>On-screen Show (4:3)</PresentationFormat>
  <Paragraphs>602</Paragraphs>
  <Slides>65</Slides>
  <Notes>18</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Theme1</vt:lpstr>
      <vt:lpstr>      Building Tier 2/3   Creating a Seamless System of Support</vt:lpstr>
      <vt:lpstr>Training Behavioral Expectations</vt:lpstr>
      <vt:lpstr>Objectives</vt:lpstr>
      <vt:lpstr>A few notes before we begin…</vt:lpstr>
      <vt:lpstr>Agenda</vt:lpstr>
      <vt:lpstr>Grounding Activity</vt:lpstr>
      <vt:lpstr>PowerPoint Presentation</vt:lpstr>
      <vt:lpstr>School-Wide Systems for Student Success: A Response to Intervention (RtI) Model</vt:lpstr>
      <vt:lpstr>PowerPoint Presentation</vt:lpstr>
      <vt:lpstr>PowerPoint Presentation</vt:lpstr>
      <vt:lpstr>Effective PBIS = Changing a Culture</vt:lpstr>
      <vt:lpstr>Creating a Seamless System</vt:lpstr>
      <vt:lpstr>District Level</vt:lpstr>
      <vt:lpstr>District Leadership Team</vt:lpstr>
      <vt:lpstr>SWPBS Implementers’  Blueprint Elements</vt:lpstr>
      <vt:lpstr>At your Table</vt:lpstr>
      <vt:lpstr>PowerPoint Presentation</vt:lpstr>
      <vt:lpstr>PowerPoint Presentation</vt:lpstr>
      <vt:lpstr>Activity Blank Triangle  What do you already have in place? </vt:lpstr>
      <vt:lpstr>School-Wide Systems for Student Success: A Response to Intervention (RtI) Model</vt:lpstr>
      <vt:lpstr>Let’s Talk NUMBERS</vt:lpstr>
      <vt:lpstr> ACTIVITY What are we REALLY talking about?</vt:lpstr>
      <vt:lpstr>NECESSARY CONVERSATIONS</vt:lpstr>
      <vt:lpstr>PowerPoint Presentation</vt:lpstr>
      <vt:lpstr>PowerPoint Presentation</vt:lpstr>
      <vt:lpstr>PowerPoint Presentation</vt:lpstr>
      <vt:lpstr>PowerPoint Presentation</vt:lpstr>
      <vt:lpstr>Student Voice</vt:lpstr>
      <vt:lpstr>Community Voice </vt:lpstr>
      <vt:lpstr>Let’s focus on Tier 2 Systems</vt:lpstr>
      <vt:lpstr>Conversations/Teaming    </vt:lpstr>
      <vt:lpstr> Secondary Systems  Team Roles</vt:lpstr>
      <vt:lpstr> Review Tier 2  Systems Team Agenda </vt:lpstr>
      <vt:lpstr>Activity  TIER 2</vt:lpstr>
      <vt:lpstr>DATA </vt:lpstr>
      <vt:lpstr>Student Outcome Data</vt:lpstr>
      <vt:lpstr>Process Data</vt:lpstr>
      <vt:lpstr>PowerPoint Presentation</vt:lpstr>
      <vt:lpstr>PowerPoint Presentation</vt:lpstr>
      <vt:lpstr>Data Used to Identify Students                         in Need of a Simple Secondary Intervention</vt:lpstr>
      <vt:lpstr>Request for Assistance Tools RFA and RRFA</vt:lpstr>
      <vt:lpstr>Universal Screening Implementation Summary</vt:lpstr>
      <vt:lpstr>Purpose of Universal Screening for Behavior</vt:lpstr>
      <vt:lpstr>Universal Screening &amp;  the Importance of the Preparation Process</vt:lpstr>
      <vt:lpstr>PowerPoint Presentation</vt:lpstr>
      <vt:lpstr>Let’s focus on Tier 3 Systems</vt:lpstr>
      <vt:lpstr>Conversations at Tier 3</vt:lpstr>
      <vt:lpstr> Tertiary Systems Team Roles</vt:lpstr>
      <vt:lpstr> Review Tier 3  Systems Team Agenda </vt:lpstr>
      <vt:lpstr>Student-Specific Teams</vt:lpstr>
      <vt:lpstr>Activity  TIER 3</vt:lpstr>
      <vt:lpstr>Activity  TIER 3</vt:lpstr>
      <vt:lpstr>DATA </vt:lpstr>
      <vt:lpstr>Student Outcome Data</vt:lpstr>
      <vt:lpstr>Data Used to Identify Youth in Need of Tertiary Support</vt:lpstr>
      <vt:lpstr>Systems-Response Tool “Finding” Students in Need of Tertiary Supports</vt:lpstr>
      <vt:lpstr>PowerPoint Presentation</vt:lpstr>
      <vt:lpstr>PowerPoint Presentation</vt:lpstr>
      <vt:lpstr>Student Outcome Data Tools</vt:lpstr>
      <vt:lpstr>Data-Based Decision Rules:  Tertiary Sample to Consider</vt:lpstr>
      <vt:lpstr>PowerPoint Presentation</vt:lpstr>
      <vt:lpstr>PowerPoint Presentation</vt:lpstr>
      <vt:lpstr>SRT Activity</vt:lpstr>
      <vt:lpstr>Report Out   Progress &amp; Next Steps</vt:lpstr>
      <vt:lpstr>Resources available at:  www.pbisillinois.org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Tier 2/3 Supports:  Creating a Seamless System for High Schools</dc:title>
  <dc:creator>Sheri Luecking</dc:creator>
  <cp:lastModifiedBy>Rebecca Hegger</cp:lastModifiedBy>
  <cp:revision>46</cp:revision>
  <dcterms:created xsi:type="dcterms:W3CDTF">2006-08-16T00:00:00Z</dcterms:created>
  <dcterms:modified xsi:type="dcterms:W3CDTF">2012-09-06T20:50:42Z</dcterms:modified>
</cp:coreProperties>
</file>