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1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8D3B7-626F-483E-9253-5739989B90B2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D9FF56-3ADC-4347-A666-33807380D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43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3CE6B1-B09E-46AC-B2BF-62672521611E}" type="slidenum">
              <a:rPr lang="en-US"/>
              <a:pPr/>
              <a:t>1</a:t>
            </a:fld>
            <a:endParaRPr lang="en-US"/>
          </a:p>
        </p:txBody>
      </p:sp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7238" indent="-292100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5225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30363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97088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42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14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86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58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033F2526-A3C5-41AA-8148-5038BE153CA2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3CE6B1-B09E-46AC-B2BF-62672521611E}" type="slidenum">
              <a:rPr lang="en-US"/>
              <a:pPr/>
              <a:t>2</a:t>
            </a:fld>
            <a:endParaRPr lang="en-US"/>
          </a:p>
        </p:txBody>
      </p:sp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7238" indent="-292100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5225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30363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97088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42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14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86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58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033F2526-A3C5-41AA-8148-5038BE153CA2}" type="slidenum">
              <a:rPr lang="en-US" sz="1200"/>
              <a:pPr algn="r" eaLnBrk="1" hangingPunct="1"/>
              <a:t>2</a:t>
            </a:fld>
            <a:endParaRPr 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3CE6B1-B09E-46AC-B2BF-62672521611E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7238" indent="-292100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5225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30363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97088" indent="-233363" defTabSz="9318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42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14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86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5888" indent="-233363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033F2526-A3C5-41AA-8148-5038BE153CA2}" type="slidenum">
              <a:rPr lang="en-US" sz="1200"/>
              <a:pPr algn="r" eaLnBrk="1" hangingPunct="1"/>
              <a:t>3</a:t>
            </a:fld>
            <a:endParaRPr 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64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3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7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5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3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6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53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9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2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6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AEB0E-E057-43EE-ABB9-E4FD5F7B025D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A8D22-9021-4772-B857-7684B6129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9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-962025" y="-1339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-962025" y="-939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168509" y="77942"/>
            <a:ext cx="4895892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  <a:t>Daily </a:t>
            </a:r>
            <a:r>
              <a:rPr lang="en-US" sz="2400" b="1" u="sng" dirty="0">
                <a:solidFill>
                  <a:srgbClr val="3333CC"/>
                </a:solidFill>
                <a:cs typeface="Times New Roman" pitchFamily="18" charset="0"/>
              </a:rPr>
              <a:t>Progress </a:t>
            </a:r>
            <a: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  <a:t>Report (DPR) Sample</a:t>
            </a:r>
            <a:b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</a:br>
            <a:endParaRPr lang="en-US" sz="900" b="1" u="sng" dirty="0">
              <a:solidFill>
                <a:srgbClr val="3333CC"/>
              </a:solidFill>
            </a:endParaRPr>
          </a:p>
          <a:p>
            <a:pPr algn="ctr" eaLnBrk="0" hangingPunct="0"/>
            <a:r>
              <a:rPr lang="en-US" sz="1000" dirty="0">
                <a:latin typeface="Comic Sans MS" pitchFamily="66" charset="0"/>
                <a:cs typeface="Times New Roman" pitchFamily="18" charset="0"/>
              </a:rPr>
              <a:t>NAME:______________________  DATE:__________________</a:t>
            </a:r>
          </a:p>
          <a:p>
            <a:pPr algn="ctr" eaLnBrk="0" hangingPunct="0"/>
            <a:endParaRPr lang="en-US" sz="1000" dirty="0"/>
          </a:p>
          <a:p>
            <a:pPr algn="ctr" eaLnBrk="0" hangingPunct="0"/>
            <a:r>
              <a:rPr lang="en-US" sz="1000" dirty="0">
                <a:cs typeface="Times New Roman" pitchFamily="18" charset="0"/>
              </a:rPr>
              <a:t>Teachers please indicate YES (2), SO-SO (1), or NO (0) regarding the student’s </a:t>
            </a:r>
            <a:r>
              <a:rPr lang="en-US" sz="1000" dirty="0" smtClean="0">
                <a:cs typeface="Times New Roman" pitchFamily="18" charset="0"/>
              </a:rPr>
              <a:t>achievement</a:t>
            </a:r>
            <a:br>
              <a:rPr lang="en-US" sz="1000" dirty="0" smtClean="0">
                <a:cs typeface="Times New Roman" pitchFamily="18" charset="0"/>
              </a:rPr>
            </a:br>
            <a:r>
              <a:rPr lang="en-US" sz="1000" dirty="0" smtClean="0">
                <a:cs typeface="Times New Roman" pitchFamily="18" charset="0"/>
              </a:rPr>
              <a:t> in relation to the following sets of expectations/behaviors</a:t>
            </a:r>
            <a:r>
              <a:rPr lang="en-US" sz="900" dirty="0" smtClean="0">
                <a:latin typeface="Comic Sans MS" pitchFamily="66" charset="0"/>
                <a:cs typeface="Times New Roman" pitchFamily="18" charset="0"/>
              </a:rPr>
              <a:t>.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23604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286847"/>
              </p:ext>
            </p:extLst>
          </p:nvPr>
        </p:nvGraphicFramePr>
        <p:xfrm>
          <a:off x="533400" y="1443038"/>
          <a:ext cx="8153400" cy="4576446"/>
        </p:xfrm>
        <a:graphic>
          <a:graphicData uri="http://schemas.openxmlformats.org/drawingml/2006/table">
            <a:tbl>
              <a:tblPr/>
              <a:tblGrid>
                <a:gridCol w="1851025"/>
                <a:gridCol w="1574800"/>
                <a:gridCol w="1574800"/>
                <a:gridCol w="1574800"/>
                <a:gridCol w="1577975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EXPECTATIONS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st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9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nd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rd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 th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909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Safe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2      1      0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Respectful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Responsible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Total Points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Teacher Initials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4" name="Rectangle 52"/>
          <p:cNvSpPr>
            <a:spLocks noChangeArrowheads="1"/>
          </p:cNvSpPr>
          <p:nvPr/>
        </p:nvSpPr>
        <p:spPr bwMode="auto">
          <a:xfrm>
            <a:off x="-4343400" y="5867400"/>
            <a:ext cx="908843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en-US" sz="900">
                <a:latin typeface="Calibri" pitchFamily="34" charset="0"/>
                <a:cs typeface="Times New Roman" pitchFamily="18" charset="0"/>
              </a:rPr>
              <a:t>					</a:t>
            </a:r>
            <a:r>
              <a:rPr lang="en-US" sz="1400">
                <a:cs typeface="Times New Roman" pitchFamily="18" charset="0"/>
              </a:rPr>
              <a:t>Adapted from Grant Middle School STAR CLUB</a:t>
            </a:r>
            <a:endParaRPr lang="en-US" sz="1400"/>
          </a:p>
          <a:p>
            <a:pPr eaLnBrk="0" hangingPunct="0"/>
            <a:r>
              <a:rPr lang="en-US" sz="900">
                <a:latin typeface="Comic Sans MS" pitchFamily="66" charset="0"/>
                <a:cs typeface="Times New Roman" pitchFamily="18" charset="0"/>
              </a:rPr>
              <a:t>									           </a:t>
            </a:r>
            <a:endParaRPr lang="en-US" sz="900">
              <a:latin typeface="Calibri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23602" name="Rectangle 53"/>
          <p:cNvSpPr>
            <a:spLocks noChangeArrowheads="1"/>
          </p:cNvSpPr>
          <p:nvPr/>
        </p:nvSpPr>
        <p:spPr bwMode="auto">
          <a:xfrm>
            <a:off x="-962025" y="7969250"/>
            <a:ext cx="58832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900">
                <a:latin typeface="Calibri" pitchFamily="34" charset="0"/>
                <a:cs typeface="Times New Roman" pitchFamily="18" charset="0"/>
              </a:rPr>
              <a:t>Adapted from </a:t>
            </a:r>
            <a:r>
              <a:rPr lang="en-US" sz="900" i="1">
                <a:latin typeface="Calibri" pitchFamily="34" charset="0"/>
                <a:cs typeface="Times New Roman" pitchFamily="18" charset="0"/>
              </a:rPr>
              <a:t>Responding to Problem Behavior in Schools: The Behavior Education Program</a:t>
            </a:r>
            <a:r>
              <a:rPr lang="en-US" sz="900">
                <a:latin typeface="Calibri" pitchFamily="34" charset="0"/>
                <a:cs typeface="Times New Roman" pitchFamily="18" charset="0"/>
              </a:rPr>
              <a:t> by Crone, Horner, and Hawken</a:t>
            </a:r>
            <a:endParaRPr 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501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-962025" y="-1339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-962025" y="-939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168509" y="77942"/>
            <a:ext cx="4895892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  <a:t>Daily </a:t>
            </a:r>
            <a:r>
              <a:rPr lang="en-US" sz="2400" b="1" u="sng" dirty="0">
                <a:solidFill>
                  <a:srgbClr val="3333CC"/>
                </a:solidFill>
                <a:cs typeface="Times New Roman" pitchFamily="18" charset="0"/>
              </a:rPr>
              <a:t>Progress </a:t>
            </a:r>
            <a: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  <a:t>Report (DPR) Sample</a:t>
            </a:r>
            <a:b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</a:br>
            <a:endParaRPr lang="en-US" sz="900" b="1" u="sng" dirty="0">
              <a:solidFill>
                <a:srgbClr val="3333CC"/>
              </a:solidFill>
            </a:endParaRPr>
          </a:p>
          <a:p>
            <a:pPr algn="ctr" eaLnBrk="0" hangingPunct="0"/>
            <a:r>
              <a:rPr lang="en-US" sz="1000" dirty="0">
                <a:latin typeface="Comic Sans MS" pitchFamily="66" charset="0"/>
                <a:cs typeface="Times New Roman" pitchFamily="18" charset="0"/>
              </a:rPr>
              <a:t>NAME:______________________  DATE:__________________</a:t>
            </a:r>
          </a:p>
          <a:p>
            <a:pPr algn="ctr" eaLnBrk="0" hangingPunct="0"/>
            <a:endParaRPr lang="en-US" sz="1000" dirty="0"/>
          </a:p>
          <a:p>
            <a:pPr algn="ctr" eaLnBrk="0" hangingPunct="0"/>
            <a:r>
              <a:rPr lang="en-US" sz="1000" dirty="0">
                <a:cs typeface="Times New Roman" pitchFamily="18" charset="0"/>
              </a:rPr>
              <a:t>Teachers please indicate YES (2), SO-SO (1), or NO (0) regarding the student’s </a:t>
            </a:r>
            <a:r>
              <a:rPr lang="en-US" sz="1000" dirty="0" smtClean="0">
                <a:cs typeface="Times New Roman" pitchFamily="18" charset="0"/>
              </a:rPr>
              <a:t>achievement</a:t>
            </a:r>
            <a:br>
              <a:rPr lang="en-US" sz="1000" dirty="0" smtClean="0">
                <a:cs typeface="Times New Roman" pitchFamily="18" charset="0"/>
              </a:rPr>
            </a:br>
            <a:r>
              <a:rPr lang="en-US" sz="1000" dirty="0" smtClean="0">
                <a:cs typeface="Times New Roman" pitchFamily="18" charset="0"/>
              </a:rPr>
              <a:t> in relation to the following sets of expectations/behaviors</a:t>
            </a:r>
            <a:r>
              <a:rPr lang="en-US" sz="900" dirty="0" smtClean="0">
                <a:latin typeface="Comic Sans MS" pitchFamily="66" charset="0"/>
                <a:cs typeface="Times New Roman" pitchFamily="18" charset="0"/>
              </a:rPr>
              <a:t>.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23604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696254"/>
              </p:ext>
            </p:extLst>
          </p:nvPr>
        </p:nvGraphicFramePr>
        <p:xfrm>
          <a:off x="533400" y="1443038"/>
          <a:ext cx="8153400" cy="4576446"/>
        </p:xfrm>
        <a:graphic>
          <a:graphicData uri="http://schemas.openxmlformats.org/drawingml/2006/table">
            <a:tbl>
              <a:tblPr/>
              <a:tblGrid>
                <a:gridCol w="1851025"/>
                <a:gridCol w="1574800"/>
                <a:gridCol w="1574800"/>
                <a:gridCol w="1574800"/>
                <a:gridCol w="1577975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EXPECTATIONS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st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9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nd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rd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 th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909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Safe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2      1      0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Respectful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Responsible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Total Points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Teacher Initials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4" name="Rectangle 52"/>
          <p:cNvSpPr>
            <a:spLocks noChangeArrowheads="1"/>
          </p:cNvSpPr>
          <p:nvPr/>
        </p:nvSpPr>
        <p:spPr bwMode="auto">
          <a:xfrm>
            <a:off x="-4343400" y="5867400"/>
            <a:ext cx="908843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en-US" sz="900">
                <a:latin typeface="Calibri" pitchFamily="34" charset="0"/>
                <a:cs typeface="Times New Roman" pitchFamily="18" charset="0"/>
              </a:rPr>
              <a:t>					</a:t>
            </a:r>
            <a:r>
              <a:rPr lang="en-US" sz="1400">
                <a:cs typeface="Times New Roman" pitchFamily="18" charset="0"/>
              </a:rPr>
              <a:t>Adapted from Grant Middle School STAR CLUB</a:t>
            </a:r>
            <a:endParaRPr lang="en-US" sz="1400"/>
          </a:p>
          <a:p>
            <a:pPr eaLnBrk="0" hangingPunct="0"/>
            <a:r>
              <a:rPr lang="en-US" sz="900">
                <a:latin typeface="Comic Sans MS" pitchFamily="66" charset="0"/>
                <a:cs typeface="Times New Roman" pitchFamily="18" charset="0"/>
              </a:rPr>
              <a:t>									           </a:t>
            </a:r>
            <a:endParaRPr lang="en-US" sz="900">
              <a:latin typeface="Calibri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23602" name="Rectangle 53"/>
          <p:cNvSpPr>
            <a:spLocks noChangeArrowheads="1"/>
          </p:cNvSpPr>
          <p:nvPr/>
        </p:nvSpPr>
        <p:spPr bwMode="auto">
          <a:xfrm>
            <a:off x="-962025" y="7969250"/>
            <a:ext cx="58832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900">
                <a:latin typeface="Calibri" pitchFamily="34" charset="0"/>
                <a:cs typeface="Times New Roman" pitchFamily="18" charset="0"/>
              </a:rPr>
              <a:t>Adapted from </a:t>
            </a:r>
            <a:r>
              <a:rPr lang="en-US" sz="900" i="1">
                <a:latin typeface="Calibri" pitchFamily="34" charset="0"/>
                <a:cs typeface="Times New Roman" pitchFamily="18" charset="0"/>
              </a:rPr>
              <a:t>Responding to Problem Behavior in Schools: The Behavior Education Program</a:t>
            </a:r>
            <a:r>
              <a:rPr lang="en-US" sz="900">
                <a:latin typeface="Calibri" pitchFamily="34" charset="0"/>
                <a:cs typeface="Times New Roman" pitchFamily="18" charset="0"/>
              </a:rPr>
              <a:t> by Crone, Horner, and Hawken</a:t>
            </a:r>
            <a:endParaRPr lang="en-US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347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“Social &amp; Academic Instructional Groups”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2499" y="2286000"/>
            <a:ext cx="18288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/>
            <a: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  <a:t>Walk to class</a:t>
            </a:r>
            <a:b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</a:br>
            <a: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  <a:t>Keep hands to self</a:t>
            </a:r>
            <a:b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</a:br>
            <a:endParaRPr lang="en-US" sz="1300" b="1" dirty="0">
              <a:solidFill>
                <a:srgbClr val="00B050"/>
              </a:solidFill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3224413"/>
            <a:ext cx="18288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/>
            <a: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  <a:t>Use appropriate  language</a:t>
            </a:r>
            <a:b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</a:br>
            <a: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  <a:t>Raise hand to speak</a:t>
            </a:r>
            <a:endParaRPr lang="en-US" sz="13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2499" y="4212272"/>
            <a:ext cx="18288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/>
            <a: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  <a:t>Bring materials </a:t>
            </a:r>
            <a:b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</a:br>
            <a:r>
              <a:rPr lang="en-US" sz="1300" b="1" dirty="0" smtClean="0">
                <a:solidFill>
                  <a:srgbClr val="00B050"/>
                </a:solidFill>
                <a:cs typeface="Times New Roman" pitchFamily="18" charset="0"/>
              </a:rPr>
              <a:t>Fill out assignment notebook</a:t>
            </a:r>
            <a:endParaRPr lang="en-US" sz="1300" dirty="0">
              <a:solidFill>
                <a:srgbClr val="00B05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087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-962025" y="-1339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-962025" y="-939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168509" y="77942"/>
            <a:ext cx="4895892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  <a:t>Daily </a:t>
            </a:r>
            <a:r>
              <a:rPr lang="en-US" sz="2400" b="1" u="sng" dirty="0">
                <a:solidFill>
                  <a:srgbClr val="3333CC"/>
                </a:solidFill>
                <a:cs typeface="Times New Roman" pitchFamily="18" charset="0"/>
              </a:rPr>
              <a:t>Progress </a:t>
            </a:r>
            <a: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  <a:t>Report (DPR) Sample</a:t>
            </a:r>
            <a:br>
              <a:rPr lang="en-US" sz="2400" b="1" u="sng" dirty="0" smtClean="0">
                <a:solidFill>
                  <a:srgbClr val="3333CC"/>
                </a:solidFill>
                <a:cs typeface="Times New Roman" pitchFamily="18" charset="0"/>
              </a:rPr>
            </a:br>
            <a:endParaRPr lang="en-US" sz="900" b="1" u="sng" dirty="0">
              <a:solidFill>
                <a:srgbClr val="3333CC"/>
              </a:solidFill>
            </a:endParaRPr>
          </a:p>
          <a:p>
            <a:pPr algn="ctr" eaLnBrk="0" hangingPunct="0"/>
            <a:r>
              <a:rPr lang="en-US" sz="1000" dirty="0">
                <a:latin typeface="Comic Sans MS" pitchFamily="66" charset="0"/>
                <a:cs typeface="Times New Roman" pitchFamily="18" charset="0"/>
              </a:rPr>
              <a:t>NAME:______________________  DATE:__________________</a:t>
            </a:r>
          </a:p>
          <a:p>
            <a:pPr algn="ctr" eaLnBrk="0" hangingPunct="0"/>
            <a:endParaRPr lang="en-US" sz="1000" dirty="0"/>
          </a:p>
          <a:p>
            <a:pPr algn="ctr" eaLnBrk="0" hangingPunct="0"/>
            <a:r>
              <a:rPr lang="en-US" sz="1000" dirty="0">
                <a:cs typeface="Times New Roman" pitchFamily="18" charset="0"/>
              </a:rPr>
              <a:t>Teachers please indicate YES (2), SO-SO (1), or NO (0) regarding the student’s </a:t>
            </a:r>
            <a:r>
              <a:rPr lang="en-US" sz="1000" dirty="0" smtClean="0">
                <a:cs typeface="Times New Roman" pitchFamily="18" charset="0"/>
              </a:rPr>
              <a:t>achievement</a:t>
            </a:r>
            <a:br>
              <a:rPr lang="en-US" sz="1000" dirty="0" smtClean="0">
                <a:cs typeface="Times New Roman" pitchFamily="18" charset="0"/>
              </a:rPr>
            </a:br>
            <a:r>
              <a:rPr lang="en-US" sz="1000" dirty="0" smtClean="0">
                <a:cs typeface="Times New Roman" pitchFamily="18" charset="0"/>
              </a:rPr>
              <a:t> in relation to the following sets of expectations/behaviors</a:t>
            </a:r>
            <a:r>
              <a:rPr lang="en-US" sz="900" dirty="0" smtClean="0">
                <a:latin typeface="Comic Sans MS" pitchFamily="66" charset="0"/>
                <a:cs typeface="Times New Roman" pitchFamily="18" charset="0"/>
              </a:rPr>
              <a:t>.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23604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696254"/>
              </p:ext>
            </p:extLst>
          </p:nvPr>
        </p:nvGraphicFramePr>
        <p:xfrm>
          <a:off x="533400" y="1443038"/>
          <a:ext cx="8153400" cy="4576446"/>
        </p:xfrm>
        <a:graphic>
          <a:graphicData uri="http://schemas.openxmlformats.org/drawingml/2006/table">
            <a:tbl>
              <a:tblPr/>
              <a:tblGrid>
                <a:gridCol w="1851025"/>
                <a:gridCol w="1574800"/>
                <a:gridCol w="1574800"/>
                <a:gridCol w="1574800"/>
                <a:gridCol w="1577975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EXPECTATIONS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st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9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nd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rd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 th 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909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Safe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2      1      0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Respectful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 Responsible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2        1        0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Total Points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Teacher Initials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84" name="Rectangle 52"/>
          <p:cNvSpPr>
            <a:spLocks noChangeArrowheads="1"/>
          </p:cNvSpPr>
          <p:nvPr/>
        </p:nvSpPr>
        <p:spPr bwMode="auto">
          <a:xfrm>
            <a:off x="-4343400" y="5867400"/>
            <a:ext cx="908843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endParaRPr lang="en-US" sz="900"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en-US" sz="900">
                <a:latin typeface="Calibri" pitchFamily="34" charset="0"/>
                <a:cs typeface="Times New Roman" pitchFamily="18" charset="0"/>
              </a:rPr>
              <a:t>					</a:t>
            </a:r>
            <a:r>
              <a:rPr lang="en-US" sz="1400">
                <a:cs typeface="Times New Roman" pitchFamily="18" charset="0"/>
              </a:rPr>
              <a:t>Adapted from Grant Middle School STAR CLUB</a:t>
            </a:r>
            <a:endParaRPr lang="en-US" sz="1400"/>
          </a:p>
          <a:p>
            <a:pPr eaLnBrk="0" hangingPunct="0"/>
            <a:r>
              <a:rPr lang="en-US" sz="900">
                <a:latin typeface="Comic Sans MS" pitchFamily="66" charset="0"/>
                <a:cs typeface="Times New Roman" pitchFamily="18" charset="0"/>
              </a:rPr>
              <a:t>									           </a:t>
            </a:r>
            <a:endParaRPr lang="en-US" sz="900">
              <a:latin typeface="Calibri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23602" name="Rectangle 53"/>
          <p:cNvSpPr>
            <a:spLocks noChangeArrowheads="1"/>
          </p:cNvSpPr>
          <p:nvPr/>
        </p:nvSpPr>
        <p:spPr bwMode="auto">
          <a:xfrm>
            <a:off x="-962025" y="7969250"/>
            <a:ext cx="58832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900">
                <a:latin typeface="Calibri" pitchFamily="34" charset="0"/>
                <a:cs typeface="Times New Roman" pitchFamily="18" charset="0"/>
              </a:rPr>
              <a:t>Adapted from </a:t>
            </a:r>
            <a:r>
              <a:rPr lang="en-US" sz="900" i="1">
                <a:latin typeface="Calibri" pitchFamily="34" charset="0"/>
                <a:cs typeface="Times New Roman" pitchFamily="18" charset="0"/>
              </a:rPr>
              <a:t>Responding to Problem Behavior in Schools: The Behavior Education Program</a:t>
            </a:r>
            <a:r>
              <a:rPr lang="en-US" sz="900">
                <a:latin typeface="Calibri" pitchFamily="34" charset="0"/>
                <a:cs typeface="Times New Roman" pitchFamily="18" charset="0"/>
              </a:rPr>
              <a:t> by Crone, Horner, and Hawken</a:t>
            </a:r>
            <a:endParaRPr lang="en-US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2286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/>
            <a:r>
              <a:rPr lang="en-US" sz="1400" b="1" dirty="0">
                <a:solidFill>
                  <a:srgbClr val="FF0000"/>
                </a:solidFill>
                <a:cs typeface="Times New Roman" pitchFamily="18" charset="0"/>
              </a:rPr>
              <a:t>Use your words</a:t>
            </a:r>
          </a:p>
          <a:p>
            <a:pPr lvl="0" algn="ctr" eaLnBrk="1" hangingPunct="1"/>
            <a:r>
              <a:rPr lang="en-US" sz="1400" b="1" dirty="0">
                <a:solidFill>
                  <a:srgbClr val="FF0000"/>
                </a:solidFill>
                <a:cs typeface="Times New Roman" pitchFamily="18" charset="0"/>
              </a:rPr>
              <a:t>Use deep breathing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193703"/>
            <a:ext cx="18288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/>
            <a:r>
              <a:rPr lang="en-US" sz="1300" b="1" dirty="0">
                <a:solidFill>
                  <a:srgbClr val="FF0000"/>
                </a:solidFill>
                <a:cs typeface="Times New Roman" pitchFamily="18" charset="0"/>
              </a:rPr>
              <a:t>Keep arm’s distance</a:t>
            </a:r>
          </a:p>
          <a:p>
            <a:pPr lvl="0" algn="ctr" eaLnBrk="1" hangingPunct="1"/>
            <a:r>
              <a:rPr lang="en-US" sz="1300" b="1" dirty="0">
                <a:solidFill>
                  <a:srgbClr val="FF0000"/>
                </a:solidFill>
                <a:cs typeface="Times New Roman" pitchFamily="18" charset="0"/>
              </a:rPr>
              <a:t>Use #2 voice level when upset</a:t>
            </a:r>
            <a:endParaRPr lang="en-US" sz="13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214336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/>
            <a:r>
              <a:rPr lang="en-US" sz="1400" b="1" dirty="0">
                <a:solidFill>
                  <a:srgbClr val="FF0000"/>
                </a:solidFill>
                <a:cs typeface="Times New Roman" pitchFamily="18" charset="0"/>
              </a:rPr>
              <a:t>Ask for breaks</a:t>
            </a:r>
          </a:p>
          <a:p>
            <a:pPr lvl="0" algn="ctr" eaLnBrk="1" hangingPunct="1"/>
            <a:r>
              <a:rPr lang="en-US" sz="1400" b="1" dirty="0">
                <a:solidFill>
                  <a:srgbClr val="FF0000"/>
                </a:solidFill>
                <a:cs typeface="Times New Roman" pitchFamily="18" charset="0"/>
              </a:rPr>
              <a:t>Self-monitor with DPR</a:t>
            </a:r>
            <a:endParaRPr lang="en-US" sz="14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91400" y="18871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“Individualized Student Card After FBA/BIP"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087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308</Words>
  <Application>Microsoft Office PowerPoint</Application>
  <PresentationFormat>On-screen Show (4:3)</PresentationFormat>
  <Paragraphs>119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Hearn</dc:creator>
  <cp:lastModifiedBy>Rebecca Hegger</cp:lastModifiedBy>
  <cp:revision>5</cp:revision>
  <dcterms:created xsi:type="dcterms:W3CDTF">2012-01-16T21:52:21Z</dcterms:created>
  <dcterms:modified xsi:type="dcterms:W3CDTF">2012-09-20T14:33:57Z</dcterms:modified>
</cp:coreProperties>
</file>