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48" r:id="rId2"/>
    <p:sldMasterId id="2147483652" r:id="rId3"/>
  </p:sldMasterIdLst>
  <p:notesMasterIdLst>
    <p:notesMasterId r:id="rId43"/>
  </p:notesMasterIdLst>
  <p:handoutMasterIdLst>
    <p:handoutMasterId r:id="rId44"/>
  </p:handoutMasterIdLst>
  <p:sldIdLst>
    <p:sldId id="257" r:id="rId4"/>
    <p:sldId id="256" r:id="rId5"/>
    <p:sldId id="258" r:id="rId6"/>
    <p:sldId id="306" r:id="rId7"/>
    <p:sldId id="309" r:id="rId8"/>
    <p:sldId id="310" r:id="rId9"/>
    <p:sldId id="304" r:id="rId10"/>
    <p:sldId id="344" r:id="rId11"/>
    <p:sldId id="346" r:id="rId12"/>
    <p:sldId id="347" r:id="rId13"/>
    <p:sldId id="278" r:id="rId14"/>
    <p:sldId id="307" r:id="rId15"/>
    <p:sldId id="299" r:id="rId16"/>
    <p:sldId id="311" r:id="rId17"/>
    <p:sldId id="312" r:id="rId18"/>
    <p:sldId id="305" r:id="rId19"/>
    <p:sldId id="337" r:id="rId20"/>
    <p:sldId id="338" r:id="rId21"/>
    <p:sldId id="279" r:id="rId22"/>
    <p:sldId id="320" r:id="rId23"/>
    <p:sldId id="341" r:id="rId24"/>
    <p:sldId id="328" r:id="rId25"/>
    <p:sldId id="329" r:id="rId26"/>
    <p:sldId id="330" r:id="rId27"/>
    <p:sldId id="331" r:id="rId28"/>
    <p:sldId id="339" r:id="rId29"/>
    <p:sldId id="342" r:id="rId30"/>
    <p:sldId id="340" r:id="rId31"/>
    <p:sldId id="322" r:id="rId32"/>
    <p:sldId id="323" r:id="rId33"/>
    <p:sldId id="348" r:id="rId34"/>
    <p:sldId id="282" r:id="rId35"/>
    <p:sldId id="324" r:id="rId36"/>
    <p:sldId id="265" r:id="rId37"/>
    <p:sldId id="268" r:id="rId38"/>
    <p:sldId id="333" r:id="rId39"/>
    <p:sldId id="334" r:id="rId40"/>
    <p:sldId id="335" r:id="rId41"/>
    <p:sldId id="336" r:id="rId4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cezar" initials="bc" lastIdx="14" clrIdx="0">
    <p:extLst/>
  </p:cmAuthor>
  <p:cmAuthor id="2" name="ds" initials="ds" lastIdx="5" clrIdx="1">
    <p:extLst/>
  </p:cmAuthor>
  <p:cmAuthor id="3" name="Office of Behavioral Research &amp; Eval" initials="OoBR&amp;E" lastIdx="1" clrIdx="2">
    <p:extLst/>
  </p:cmAuthor>
  <p:cmAuthor id="4" name="Rebecca Hegger" initials="RH" lastIdx="10" clrIdx="3">
    <p:extLst/>
  </p:cmAuthor>
  <p:cmAuthor id="5" name="suzanne.knowles@arkansas.gov" initials="s" lastIdx="3" clrIdx="4">
    <p:extLst/>
  </p:cmAuthor>
  <p:cmAuthor id="6" name="suzanne.knowles@arkansas.gov" initials="s [2]" lastIdx="1" clrIdx="5">
    <p:extLst/>
  </p:cmAuthor>
  <p:cmAuthor id="7" name="suzanne.knowles@arkansas.gov" initials="s [3]" lastIdx="1" clrIdx="6">
    <p:extLst/>
  </p:cmAuthor>
  <p:cmAuthor id="8" name="suzanne.knowles@arkansas.gov" initials="s [4]" lastIdx="1" clrIdx="7">
    <p:extLst/>
  </p:cmAuthor>
  <p:cmAuthor id="9" name="suzanne.knowles@arkansas.gov" initials="s [5]" lastIdx="1" clrIdx="8">
    <p:extLst/>
  </p:cmAuthor>
  <p:cmAuthor id="10" name="suzanne.knowles@arkansas.gov" initials="s [6]" lastIdx="1" clrIdx="9">
    <p:extLst/>
  </p:cmAuthor>
  <p:cmAuthor id="11" name="suzanne.knowles@arkansas.gov" initials="s [7]" lastIdx="1" clrIdx="10">
    <p:extLst/>
  </p:cmAuthor>
  <p:cmAuthor id="12" name="suzanne.knowles@arkansas.gov" initials="s [8]" lastIdx="1" clrIdx="11">
    <p:extLst/>
  </p:cmAuthor>
  <p:cmAuthor id="13" name="suzanne.knowles@arkansas.gov" initials="s [9]" lastIdx="1" clrIdx="12">
    <p:extLst/>
  </p:cmAuthor>
  <p:cmAuthor id="14" name="suzanne.knowles@arkansas.gov" initials="s [10]" lastIdx="1" clrIdx="13">
    <p:extLst/>
  </p:cmAuthor>
  <p:cmAuthor id="15" name="suzanne.knowles@arkansas.gov" initials="s [11]" lastIdx="1" clrIdx="14">
    <p:extLst/>
  </p:cmAuthor>
  <p:cmAuthor id="16" name="suzanne.knowles@arkansas.gov" initials="s [12]" lastIdx="1" clrIdx="15">
    <p:extLst/>
  </p:cmAuthor>
  <p:cmAuthor id="17" name="suzanne.knowles@arkansas.gov" initials="s [13]" lastIdx="1" clrIdx="16">
    <p:extLst/>
  </p:cmAuthor>
  <p:cmAuthor id="18" name="suzanne.knowles@arkansas.gov" initials="s [14]" lastIdx="1" clrIdx="17">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a:srgbClr val="6666FF"/>
    <a:srgbClr val="101FBC"/>
    <a:srgbClr val="CC0033"/>
    <a:srgbClr val="000000"/>
    <a:srgbClr val="DF0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27" autoAdjust="0"/>
    <p:restoredTop sz="87406" autoAdjust="0"/>
  </p:normalViewPr>
  <p:slideViewPr>
    <p:cSldViewPr snapToGrid="0">
      <p:cViewPr varScale="1">
        <p:scale>
          <a:sx n="94" d="100"/>
          <a:sy n="94" d="100"/>
        </p:scale>
        <p:origin x="1050" y="9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FED56-B315-454E-BB9F-C41224C74AF2}"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6D2D7053-0F89-487F-A3E9-78C19085D287}">
      <dgm:prSet phldrT="[Text]" custT="1"/>
      <dgm:spPr>
        <a:solidFill>
          <a:srgbClr val="FFC000"/>
        </a:solidFill>
      </dgm:spPr>
      <dgm:t>
        <a:bodyPr/>
        <a:lstStyle/>
        <a:p>
          <a:r>
            <a:rPr lang="en-US" sz="2000" b="1" baseline="0" dirty="0"/>
            <a:t>Safety</a:t>
          </a:r>
          <a:endParaRPr lang="en-US" sz="1200" b="1" baseline="0" dirty="0"/>
        </a:p>
      </dgm:t>
    </dgm:pt>
    <dgm:pt modelId="{1D270A35-605A-443C-A075-89F5B2AE839D}" type="parTrans" cxnId="{0E8F498D-F08F-4AC1-B18A-831FA4F118E4}">
      <dgm:prSet/>
      <dgm:spPr/>
      <dgm:t>
        <a:bodyPr/>
        <a:lstStyle/>
        <a:p>
          <a:endParaRPr lang="en-US"/>
        </a:p>
      </dgm:t>
    </dgm:pt>
    <dgm:pt modelId="{E1FBD3DC-9809-40CA-BB45-8139EEB6444A}" type="sibTrans" cxnId="{0E8F498D-F08F-4AC1-B18A-831FA4F118E4}">
      <dgm:prSet/>
      <dgm:spPr/>
      <dgm:t>
        <a:bodyPr/>
        <a:lstStyle/>
        <a:p>
          <a:endParaRPr lang="en-US"/>
        </a:p>
      </dgm:t>
    </dgm:pt>
    <dgm:pt modelId="{F997C1A8-01CE-4288-A582-8C1AEEA0D344}">
      <dgm:prSet phldrT="[Text]" custT="1"/>
      <dgm:spPr>
        <a:solidFill>
          <a:schemeClr val="accent4">
            <a:lumMod val="40000"/>
            <a:lumOff val="60000"/>
            <a:alpha val="90000"/>
          </a:schemeClr>
        </a:solidFill>
        <a:ln>
          <a:solidFill>
            <a:schemeClr val="accent4">
              <a:lumMod val="40000"/>
              <a:lumOff val="60000"/>
            </a:schemeClr>
          </a:solidFill>
        </a:ln>
      </dgm:spPr>
      <dgm:t>
        <a:bodyPr/>
        <a:lstStyle/>
        <a:p>
          <a:pPr algn="l"/>
          <a:r>
            <a:rPr lang="en-US" sz="1200" b="1" dirty="0"/>
            <a:t>Rules and Norms</a:t>
          </a:r>
        </a:p>
      </dgm:t>
    </dgm:pt>
    <dgm:pt modelId="{5C5931D9-6F21-44D8-9FE9-5685E983FFE8}" type="parTrans" cxnId="{C43078AB-EA56-4CFA-AE3F-710DFFF63384}">
      <dgm:prSet/>
      <dgm:spPr/>
      <dgm:t>
        <a:bodyPr/>
        <a:lstStyle/>
        <a:p>
          <a:endParaRPr lang="en-US"/>
        </a:p>
      </dgm:t>
    </dgm:pt>
    <dgm:pt modelId="{3449ACEA-9492-40D3-83C1-B9A2C07149FD}" type="sibTrans" cxnId="{C43078AB-EA56-4CFA-AE3F-710DFFF63384}">
      <dgm:prSet/>
      <dgm:spPr/>
      <dgm:t>
        <a:bodyPr/>
        <a:lstStyle/>
        <a:p>
          <a:endParaRPr lang="en-US"/>
        </a:p>
      </dgm:t>
    </dgm:pt>
    <dgm:pt modelId="{39CCAA6B-49E3-4239-8D3E-6E8032ADE7AD}">
      <dgm:prSet phldrT="[Text]" custT="1"/>
      <dgm:spPr>
        <a:solidFill>
          <a:schemeClr val="accent6">
            <a:lumMod val="75000"/>
          </a:schemeClr>
        </a:solidFill>
      </dgm:spPr>
      <dgm:t>
        <a:bodyPr/>
        <a:lstStyle/>
        <a:p>
          <a:r>
            <a:rPr lang="en-US" sz="1400" b="1" dirty="0"/>
            <a:t>Teaching &amp; Learning</a:t>
          </a:r>
        </a:p>
      </dgm:t>
    </dgm:pt>
    <dgm:pt modelId="{6BEF60CD-51D1-47DC-AF27-638DA01DB7A4}" type="parTrans" cxnId="{7E71D6F7-42E9-440F-AD41-0C6B612C434E}">
      <dgm:prSet/>
      <dgm:spPr/>
      <dgm:t>
        <a:bodyPr/>
        <a:lstStyle/>
        <a:p>
          <a:endParaRPr lang="en-US"/>
        </a:p>
      </dgm:t>
    </dgm:pt>
    <dgm:pt modelId="{85AF12C9-BA5C-4ADB-BC64-01CC6F256FB6}" type="sibTrans" cxnId="{7E71D6F7-42E9-440F-AD41-0C6B612C434E}">
      <dgm:prSet/>
      <dgm:spPr/>
      <dgm:t>
        <a:bodyPr/>
        <a:lstStyle/>
        <a:p>
          <a:endParaRPr lang="en-US"/>
        </a:p>
      </dgm:t>
    </dgm:pt>
    <dgm:pt modelId="{2FBD92A6-9BEB-4E89-928E-7F242B8D212D}">
      <dgm:prSet phldrT="[Text]" custT="1"/>
      <dgm:spPr>
        <a:solidFill>
          <a:schemeClr val="accent6">
            <a:lumMod val="40000"/>
            <a:lumOff val="60000"/>
            <a:alpha val="90000"/>
          </a:schemeClr>
        </a:solidFill>
        <a:ln>
          <a:solidFill>
            <a:schemeClr val="accent6">
              <a:lumMod val="40000"/>
              <a:lumOff val="60000"/>
            </a:schemeClr>
          </a:solidFill>
        </a:ln>
      </dgm:spPr>
      <dgm:t>
        <a:bodyPr/>
        <a:lstStyle/>
        <a:p>
          <a:pPr algn="r"/>
          <a:r>
            <a:rPr lang="en-US" sz="1200" b="1" dirty="0"/>
            <a:t>Support for Learning</a:t>
          </a:r>
        </a:p>
      </dgm:t>
    </dgm:pt>
    <dgm:pt modelId="{4DFE0F00-60E0-4599-929E-2B0A92C6746F}" type="parTrans" cxnId="{40D9E60F-1DED-4CDB-ABC7-9065BC124043}">
      <dgm:prSet/>
      <dgm:spPr/>
      <dgm:t>
        <a:bodyPr/>
        <a:lstStyle/>
        <a:p>
          <a:endParaRPr lang="en-US"/>
        </a:p>
      </dgm:t>
    </dgm:pt>
    <dgm:pt modelId="{DFE4BAA2-D298-4013-92B8-D6AF21130054}" type="sibTrans" cxnId="{40D9E60F-1DED-4CDB-ABC7-9065BC124043}">
      <dgm:prSet/>
      <dgm:spPr/>
      <dgm:t>
        <a:bodyPr/>
        <a:lstStyle/>
        <a:p>
          <a:endParaRPr lang="en-US"/>
        </a:p>
      </dgm:t>
    </dgm:pt>
    <dgm:pt modelId="{ADF31334-DE44-4F45-9A83-25C0544395EE}">
      <dgm:prSet phldrT="[Text]" custT="1"/>
      <dgm:spPr>
        <a:solidFill>
          <a:srgbClr val="C00000"/>
        </a:solidFill>
      </dgm:spPr>
      <dgm:t>
        <a:bodyPr/>
        <a:lstStyle/>
        <a:p>
          <a:r>
            <a:rPr lang="en-US" sz="1200" b="1" dirty="0"/>
            <a:t>Institutional Environment</a:t>
          </a:r>
        </a:p>
      </dgm:t>
    </dgm:pt>
    <dgm:pt modelId="{5B5B399F-9AD5-4B84-BB64-00A0B131B0A2}" type="parTrans" cxnId="{8E88F110-7ED1-4C7B-8D0D-EFBC22107656}">
      <dgm:prSet/>
      <dgm:spPr/>
      <dgm:t>
        <a:bodyPr/>
        <a:lstStyle/>
        <a:p>
          <a:endParaRPr lang="en-US"/>
        </a:p>
      </dgm:t>
    </dgm:pt>
    <dgm:pt modelId="{34FCCDD2-2DB9-4E1D-8998-20F18880DB8B}" type="sibTrans" cxnId="{8E88F110-7ED1-4C7B-8D0D-EFBC22107656}">
      <dgm:prSet/>
      <dgm:spPr/>
      <dgm:t>
        <a:bodyPr/>
        <a:lstStyle/>
        <a:p>
          <a:endParaRPr lang="en-US"/>
        </a:p>
      </dgm:t>
    </dgm:pt>
    <dgm:pt modelId="{F623A929-8B2D-46E3-A400-8943136FD99F}">
      <dgm:prSet phldrT="[Text]" custT="1"/>
      <dgm:spPr>
        <a:solidFill>
          <a:schemeClr val="accent2">
            <a:lumMod val="40000"/>
            <a:lumOff val="60000"/>
            <a:alpha val="90000"/>
          </a:schemeClr>
        </a:solidFill>
        <a:ln>
          <a:solidFill>
            <a:schemeClr val="accent2">
              <a:lumMod val="20000"/>
              <a:lumOff val="80000"/>
            </a:schemeClr>
          </a:solidFill>
        </a:ln>
      </dgm:spPr>
      <dgm:t>
        <a:bodyPr/>
        <a:lstStyle/>
        <a:p>
          <a:pPr algn="r"/>
          <a:r>
            <a:rPr lang="en-US" sz="1100" b="1" dirty="0"/>
            <a:t>Physical Surroundings</a:t>
          </a:r>
        </a:p>
      </dgm:t>
    </dgm:pt>
    <dgm:pt modelId="{04ED7805-C369-43D1-8B69-2FB1BC44B5A3}" type="parTrans" cxnId="{048C7761-D723-473E-BD38-EC5980AB5E08}">
      <dgm:prSet/>
      <dgm:spPr/>
      <dgm:t>
        <a:bodyPr/>
        <a:lstStyle/>
        <a:p>
          <a:endParaRPr lang="en-US"/>
        </a:p>
      </dgm:t>
    </dgm:pt>
    <dgm:pt modelId="{BADE43DE-37B4-4C0B-ABE8-17A69E914C39}" type="sibTrans" cxnId="{048C7761-D723-473E-BD38-EC5980AB5E08}">
      <dgm:prSet/>
      <dgm:spPr/>
      <dgm:t>
        <a:bodyPr/>
        <a:lstStyle/>
        <a:p>
          <a:endParaRPr lang="en-US"/>
        </a:p>
      </dgm:t>
    </dgm:pt>
    <dgm:pt modelId="{B2DD8A96-6234-4A4F-AC9F-97F006C6B0BD}">
      <dgm:prSet phldrT="[Text]" custT="1"/>
      <dgm:spPr>
        <a:solidFill>
          <a:schemeClr val="accent1">
            <a:lumMod val="75000"/>
          </a:schemeClr>
        </a:solidFill>
      </dgm:spPr>
      <dgm:t>
        <a:bodyPr/>
        <a:lstStyle/>
        <a:p>
          <a:r>
            <a:rPr lang="en-US" sz="1100" b="1" dirty="0"/>
            <a:t>Interpersonal Relationships</a:t>
          </a:r>
        </a:p>
      </dgm:t>
    </dgm:pt>
    <dgm:pt modelId="{2AA3E7B5-C1B1-485C-BEC0-10E4652E3288}" type="parTrans" cxnId="{95EA718F-F0A7-47CE-BCDD-CF90C75B1D60}">
      <dgm:prSet/>
      <dgm:spPr/>
      <dgm:t>
        <a:bodyPr/>
        <a:lstStyle/>
        <a:p>
          <a:endParaRPr lang="en-US"/>
        </a:p>
      </dgm:t>
    </dgm:pt>
    <dgm:pt modelId="{17687D86-6F00-4A65-91DA-16155AE589D2}" type="sibTrans" cxnId="{95EA718F-F0A7-47CE-BCDD-CF90C75B1D60}">
      <dgm:prSet/>
      <dgm:spPr/>
      <dgm:t>
        <a:bodyPr/>
        <a:lstStyle/>
        <a:p>
          <a:endParaRPr lang="en-US"/>
        </a:p>
      </dgm:t>
    </dgm:pt>
    <dgm:pt modelId="{1BBE519B-0322-48AE-9EED-06635DA6C519}">
      <dgm:prSet phldrT="[Text]" custT="1"/>
      <dgm:spPr>
        <a:solidFill>
          <a:schemeClr val="accent1">
            <a:lumMod val="40000"/>
            <a:lumOff val="60000"/>
            <a:alpha val="90000"/>
          </a:schemeClr>
        </a:solidFill>
        <a:ln>
          <a:solidFill>
            <a:schemeClr val="accent1">
              <a:lumMod val="40000"/>
              <a:lumOff val="60000"/>
            </a:schemeClr>
          </a:solidFill>
        </a:ln>
      </dgm:spPr>
      <dgm:t>
        <a:bodyPr/>
        <a:lstStyle/>
        <a:p>
          <a:pPr algn="l"/>
          <a:r>
            <a:rPr lang="en-US" sz="1100" b="1" dirty="0"/>
            <a:t>Respect for Diversity</a:t>
          </a:r>
        </a:p>
      </dgm:t>
    </dgm:pt>
    <dgm:pt modelId="{A16460E9-62E2-4811-B18F-AB5B1C2866C5}" type="parTrans" cxnId="{EF06D885-1632-412B-8465-0050702504DE}">
      <dgm:prSet/>
      <dgm:spPr/>
      <dgm:t>
        <a:bodyPr/>
        <a:lstStyle/>
        <a:p>
          <a:endParaRPr lang="en-US"/>
        </a:p>
      </dgm:t>
    </dgm:pt>
    <dgm:pt modelId="{45BB41E1-8DAE-4BA4-8A64-C20E13B57020}" type="sibTrans" cxnId="{EF06D885-1632-412B-8465-0050702504DE}">
      <dgm:prSet/>
      <dgm:spPr/>
      <dgm:t>
        <a:bodyPr/>
        <a:lstStyle/>
        <a:p>
          <a:endParaRPr lang="en-US"/>
        </a:p>
      </dgm:t>
    </dgm:pt>
    <dgm:pt modelId="{EFFCEB28-6664-4783-8F75-1B25B7D78A33}">
      <dgm:prSet phldrT="[Text]"/>
      <dgm:spPr>
        <a:solidFill>
          <a:schemeClr val="accent2">
            <a:lumMod val="40000"/>
            <a:lumOff val="60000"/>
            <a:alpha val="90000"/>
          </a:schemeClr>
        </a:solidFill>
        <a:ln>
          <a:solidFill>
            <a:schemeClr val="accent2">
              <a:lumMod val="20000"/>
              <a:lumOff val="80000"/>
            </a:schemeClr>
          </a:solidFill>
        </a:ln>
      </dgm:spPr>
      <dgm:t>
        <a:bodyPr/>
        <a:lstStyle/>
        <a:p>
          <a:pPr algn="r"/>
          <a:endParaRPr lang="en-US" sz="900" b="1"/>
        </a:p>
      </dgm:t>
    </dgm:pt>
    <dgm:pt modelId="{459588A7-8B3F-4AC3-8D50-A00426F9D1BA}" type="parTrans" cxnId="{675D38C6-BC41-4DBF-AF11-CF495763D521}">
      <dgm:prSet/>
      <dgm:spPr/>
      <dgm:t>
        <a:bodyPr/>
        <a:lstStyle/>
        <a:p>
          <a:endParaRPr lang="en-US"/>
        </a:p>
      </dgm:t>
    </dgm:pt>
    <dgm:pt modelId="{03EFD473-5756-4776-8845-11C6AA0D4628}" type="sibTrans" cxnId="{675D38C6-BC41-4DBF-AF11-CF495763D521}">
      <dgm:prSet/>
      <dgm:spPr/>
      <dgm:t>
        <a:bodyPr/>
        <a:lstStyle/>
        <a:p>
          <a:endParaRPr lang="en-US"/>
        </a:p>
      </dgm:t>
    </dgm:pt>
    <dgm:pt modelId="{24F206DD-BF51-4269-AA48-5263EA9A1BC6}">
      <dgm:prSet phldrT="[Text]"/>
      <dgm:spPr>
        <a:solidFill>
          <a:schemeClr val="accent2">
            <a:lumMod val="40000"/>
            <a:lumOff val="60000"/>
            <a:alpha val="90000"/>
          </a:schemeClr>
        </a:solidFill>
        <a:ln>
          <a:solidFill>
            <a:schemeClr val="accent2">
              <a:lumMod val="20000"/>
              <a:lumOff val="80000"/>
            </a:schemeClr>
          </a:solidFill>
        </a:ln>
      </dgm:spPr>
      <dgm:t>
        <a:bodyPr/>
        <a:lstStyle/>
        <a:p>
          <a:pPr algn="r"/>
          <a:endParaRPr lang="en-US" sz="900" b="1"/>
        </a:p>
      </dgm:t>
    </dgm:pt>
    <dgm:pt modelId="{6EE26DA7-0D14-4FCA-A3C1-A244A83644F2}" type="parTrans" cxnId="{562EEC6E-845E-4079-9C7E-EF8373C3447D}">
      <dgm:prSet/>
      <dgm:spPr/>
      <dgm:t>
        <a:bodyPr/>
        <a:lstStyle/>
        <a:p>
          <a:endParaRPr lang="en-US"/>
        </a:p>
      </dgm:t>
    </dgm:pt>
    <dgm:pt modelId="{32F52281-0D61-48BD-9DD1-4AB253726B37}" type="sibTrans" cxnId="{562EEC6E-845E-4079-9C7E-EF8373C3447D}">
      <dgm:prSet/>
      <dgm:spPr/>
      <dgm:t>
        <a:bodyPr/>
        <a:lstStyle/>
        <a:p>
          <a:endParaRPr lang="en-US"/>
        </a:p>
      </dgm:t>
    </dgm:pt>
    <dgm:pt modelId="{9C4B288F-2EA6-48E0-8685-F98A425AA420}">
      <dgm:prSet phldrT="[Text]" custT="1"/>
      <dgm:spPr>
        <a:solidFill>
          <a:schemeClr val="accent1">
            <a:lumMod val="40000"/>
            <a:lumOff val="60000"/>
            <a:alpha val="90000"/>
          </a:schemeClr>
        </a:solidFill>
        <a:ln>
          <a:solidFill>
            <a:schemeClr val="accent1">
              <a:lumMod val="40000"/>
              <a:lumOff val="60000"/>
            </a:schemeClr>
          </a:solidFill>
        </a:ln>
      </dgm:spPr>
      <dgm:t>
        <a:bodyPr/>
        <a:lstStyle/>
        <a:p>
          <a:pPr algn="l"/>
          <a:endParaRPr lang="en-US" sz="900" b="1"/>
        </a:p>
      </dgm:t>
    </dgm:pt>
    <dgm:pt modelId="{31B43334-3769-48AE-97D5-D46EA8F12581}" type="parTrans" cxnId="{F2E92242-CF1D-4169-ABD0-696F68F536BE}">
      <dgm:prSet/>
      <dgm:spPr/>
      <dgm:t>
        <a:bodyPr/>
        <a:lstStyle/>
        <a:p>
          <a:endParaRPr lang="en-US"/>
        </a:p>
      </dgm:t>
    </dgm:pt>
    <dgm:pt modelId="{A04F8407-571C-424B-8739-9144FFBC3CAB}" type="sibTrans" cxnId="{F2E92242-CF1D-4169-ABD0-696F68F536BE}">
      <dgm:prSet/>
      <dgm:spPr/>
      <dgm:t>
        <a:bodyPr/>
        <a:lstStyle/>
        <a:p>
          <a:endParaRPr lang="en-US"/>
        </a:p>
      </dgm:t>
    </dgm:pt>
    <dgm:pt modelId="{43D8BE4E-F84D-4762-A894-D3EF0301ACE9}">
      <dgm:prSet phldrT="[Text]" custT="1"/>
      <dgm:spPr>
        <a:solidFill>
          <a:schemeClr val="accent1">
            <a:lumMod val="40000"/>
            <a:lumOff val="60000"/>
            <a:alpha val="90000"/>
          </a:schemeClr>
        </a:solidFill>
        <a:ln>
          <a:solidFill>
            <a:schemeClr val="accent1">
              <a:lumMod val="40000"/>
              <a:lumOff val="60000"/>
            </a:schemeClr>
          </a:solidFill>
        </a:ln>
      </dgm:spPr>
      <dgm:t>
        <a:bodyPr/>
        <a:lstStyle/>
        <a:p>
          <a:pPr algn="l"/>
          <a:endParaRPr lang="en-US" sz="900" b="1"/>
        </a:p>
      </dgm:t>
    </dgm:pt>
    <dgm:pt modelId="{E5D328B2-15BD-4AD7-879F-18CE996C5FCE}" type="parTrans" cxnId="{AC834772-D79B-4F90-B5A6-88F09CA501A5}">
      <dgm:prSet/>
      <dgm:spPr/>
      <dgm:t>
        <a:bodyPr/>
        <a:lstStyle/>
        <a:p>
          <a:endParaRPr lang="en-US"/>
        </a:p>
      </dgm:t>
    </dgm:pt>
    <dgm:pt modelId="{C38F8998-8077-4F17-8C1B-1D008B6F41BD}" type="sibTrans" cxnId="{AC834772-D79B-4F90-B5A6-88F09CA501A5}">
      <dgm:prSet/>
      <dgm:spPr/>
      <dgm:t>
        <a:bodyPr/>
        <a:lstStyle/>
        <a:p>
          <a:endParaRPr lang="en-US"/>
        </a:p>
      </dgm:t>
    </dgm:pt>
    <dgm:pt modelId="{54E415C6-7D64-465B-BF31-D55E38DB32F8}">
      <dgm:prSet phldrT="[Text]" custT="1"/>
      <dgm:spPr>
        <a:solidFill>
          <a:schemeClr val="accent1">
            <a:lumMod val="40000"/>
            <a:lumOff val="60000"/>
            <a:alpha val="90000"/>
          </a:schemeClr>
        </a:solidFill>
        <a:ln>
          <a:solidFill>
            <a:schemeClr val="accent1">
              <a:lumMod val="40000"/>
              <a:lumOff val="60000"/>
            </a:schemeClr>
          </a:solidFill>
        </a:ln>
      </dgm:spPr>
      <dgm:t>
        <a:bodyPr/>
        <a:lstStyle/>
        <a:p>
          <a:pPr algn="l"/>
          <a:endParaRPr lang="en-US" sz="900" b="1"/>
        </a:p>
      </dgm:t>
    </dgm:pt>
    <dgm:pt modelId="{24842A71-FD4B-45FA-A9DC-4BF5B5C2A250}" type="parTrans" cxnId="{6D8206BA-C9E5-48AB-BF04-69BE230405FD}">
      <dgm:prSet/>
      <dgm:spPr/>
      <dgm:t>
        <a:bodyPr/>
        <a:lstStyle/>
        <a:p>
          <a:endParaRPr lang="en-US"/>
        </a:p>
      </dgm:t>
    </dgm:pt>
    <dgm:pt modelId="{98596066-1ABC-4932-B522-F673A2C55FDD}" type="sibTrans" cxnId="{6D8206BA-C9E5-48AB-BF04-69BE230405FD}">
      <dgm:prSet/>
      <dgm:spPr/>
      <dgm:t>
        <a:bodyPr/>
        <a:lstStyle/>
        <a:p>
          <a:endParaRPr lang="en-US"/>
        </a:p>
      </dgm:t>
    </dgm:pt>
    <dgm:pt modelId="{97B909E1-0BC3-4637-AEA5-D2BFD7E9EDC8}">
      <dgm:prSet phldrT="[Text]"/>
      <dgm:spPr>
        <a:solidFill>
          <a:schemeClr val="accent2">
            <a:lumMod val="40000"/>
            <a:lumOff val="60000"/>
            <a:alpha val="90000"/>
          </a:schemeClr>
        </a:solidFill>
        <a:ln>
          <a:solidFill>
            <a:schemeClr val="accent2">
              <a:lumMod val="20000"/>
              <a:lumOff val="80000"/>
            </a:schemeClr>
          </a:solidFill>
        </a:ln>
      </dgm:spPr>
      <dgm:t>
        <a:bodyPr/>
        <a:lstStyle/>
        <a:p>
          <a:pPr algn="r"/>
          <a:endParaRPr lang="en-US" sz="900" b="1" dirty="0"/>
        </a:p>
      </dgm:t>
    </dgm:pt>
    <dgm:pt modelId="{A8615879-F84A-4CE4-8BF4-3A494DD365B4}" type="sibTrans" cxnId="{BED2CA60-81FF-42E7-8F0A-80FD7C1BFBF6}">
      <dgm:prSet/>
      <dgm:spPr/>
      <dgm:t>
        <a:bodyPr/>
        <a:lstStyle/>
        <a:p>
          <a:endParaRPr lang="en-US"/>
        </a:p>
      </dgm:t>
    </dgm:pt>
    <dgm:pt modelId="{EEEC4CCC-733F-41C7-81E6-92CCA8551F79}" type="parTrans" cxnId="{BED2CA60-81FF-42E7-8F0A-80FD7C1BFBF6}">
      <dgm:prSet/>
      <dgm:spPr/>
      <dgm:t>
        <a:bodyPr/>
        <a:lstStyle/>
        <a:p>
          <a:endParaRPr lang="en-US"/>
        </a:p>
      </dgm:t>
    </dgm:pt>
    <dgm:pt modelId="{2D2B0268-0317-486A-9ED9-CB6F984BCE30}">
      <dgm:prSet phldrT="[Text]" custT="1"/>
      <dgm:spPr>
        <a:solidFill>
          <a:schemeClr val="accent6">
            <a:lumMod val="40000"/>
            <a:lumOff val="60000"/>
            <a:alpha val="90000"/>
          </a:schemeClr>
        </a:solidFill>
        <a:ln>
          <a:solidFill>
            <a:schemeClr val="accent6">
              <a:lumMod val="40000"/>
              <a:lumOff val="60000"/>
            </a:schemeClr>
          </a:solidFill>
        </a:ln>
      </dgm:spPr>
      <dgm:t>
        <a:bodyPr/>
        <a:lstStyle/>
        <a:p>
          <a:pPr algn="r"/>
          <a:r>
            <a:rPr lang="en-US" sz="1200" b="1" dirty="0"/>
            <a:t>Social and Civil Learning</a:t>
          </a:r>
        </a:p>
      </dgm:t>
    </dgm:pt>
    <dgm:pt modelId="{9BD92E4A-6360-463D-8FAD-56F93C5921F4}" type="sibTrans" cxnId="{B42A7DA1-B7C0-4D71-AFDC-9E6650CE697E}">
      <dgm:prSet/>
      <dgm:spPr/>
      <dgm:t>
        <a:bodyPr/>
        <a:lstStyle/>
        <a:p>
          <a:endParaRPr lang="en-US"/>
        </a:p>
      </dgm:t>
    </dgm:pt>
    <dgm:pt modelId="{C73DC7F6-8784-4DE5-A719-F0C904A9843C}" type="parTrans" cxnId="{B42A7DA1-B7C0-4D71-AFDC-9E6650CE697E}">
      <dgm:prSet/>
      <dgm:spPr/>
      <dgm:t>
        <a:bodyPr/>
        <a:lstStyle/>
        <a:p>
          <a:endParaRPr lang="en-US"/>
        </a:p>
      </dgm:t>
    </dgm:pt>
    <dgm:pt modelId="{472E1AD2-C6FF-446C-8F43-28683E87AF52}">
      <dgm:prSet phldrT="[Text]" custT="1"/>
      <dgm:spPr>
        <a:solidFill>
          <a:schemeClr val="accent2">
            <a:lumMod val="40000"/>
            <a:lumOff val="60000"/>
            <a:alpha val="90000"/>
          </a:schemeClr>
        </a:solidFill>
        <a:ln>
          <a:solidFill>
            <a:schemeClr val="accent2">
              <a:lumMod val="20000"/>
              <a:lumOff val="80000"/>
            </a:schemeClr>
          </a:solidFill>
        </a:ln>
      </dgm:spPr>
      <dgm:t>
        <a:bodyPr/>
        <a:lstStyle/>
        <a:p>
          <a:pPr algn="r"/>
          <a:r>
            <a:rPr lang="en-US" sz="1100" b="1" dirty="0"/>
            <a:t>School Connectedness/Engagement</a:t>
          </a:r>
        </a:p>
      </dgm:t>
    </dgm:pt>
    <dgm:pt modelId="{42528F93-50B9-4727-93F0-9656D0095972}" type="sibTrans" cxnId="{8491763F-6DED-4420-8DA8-A566BF9A8220}">
      <dgm:prSet/>
      <dgm:spPr/>
      <dgm:t>
        <a:bodyPr/>
        <a:lstStyle/>
        <a:p>
          <a:endParaRPr lang="en-US"/>
        </a:p>
      </dgm:t>
    </dgm:pt>
    <dgm:pt modelId="{5FD1F9E2-57A5-4098-A599-A3FE92858EF7}" type="parTrans" cxnId="{8491763F-6DED-4420-8DA8-A566BF9A8220}">
      <dgm:prSet/>
      <dgm:spPr/>
      <dgm:t>
        <a:bodyPr/>
        <a:lstStyle/>
        <a:p>
          <a:endParaRPr lang="en-US"/>
        </a:p>
      </dgm:t>
    </dgm:pt>
    <dgm:pt modelId="{80CF6956-A9DC-4709-A4C7-16A1818F2D47}">
      <dgm:prSet phldrT="[Text]" custT="1"/>
      <dgm:spPr>
        <a:solidFill>
          <a:schemeClr val="accent1">
            <a:lumMod val="40000"/>
            <a:lumOff val="60000"/>
            <a:alpha val="90000"/>
          </a:schemeClr>
        </a:solidFill>
        <a:ln>
          <a:solidFill>
            <a:schemeClr val="accent1">
              <a:lumMod val="40000"/>
              <a:lumOff val="60000"/>
            </a:schemeClr>
          </a:solidFill>
        </a:ln>
      </dgm:spPr>
      <dgm:t>
        <a:bodyPr/>
        <a:lstStyle/>
        <a:p>
          <a:pPr algn="l"/>
          <a:r>
            <a:rPr lang="en-US" sz="1100" b="1" dirty="0"/>
            <a:t>Social Support - Students</a:t>
          </a:r>
        </a:p>
      </dgm:t>
    </dgm:pt>
    <dgm:pt modelId="{33E4CE11-BC67-482D-9AB0-33585CA591D6}" type="sibTrans" cxnId="{27316D7B-EDF1-4279-94AF-DAB837990C05}">
      <dgm:prSet/>
      <dgm:spPr/>
      <dgm:t>
        <a:bodyPr/>
        <a:lstStyle/>
        <a:p>
          <a:endParaRPr lang="en-US"/>
        </a:p>
      </dgm:t>
    </dgm:pt>
    <dgm:pt modelId="{8D57A903-2A15-45DD-A15D-C27B9E9B7D00}" type="parTrans" cxnId="{27316D7B-EDF1-4279-94AF-DAB837990C05}">
      <dgm:prSet/>
      <dgm:spPr/>
      <dgm:t>
        <a:bodyPr/>
        <a:lstStyle/>
        <a:p>
          <a:endParaRPr lang="en-US"/>
        </a:p>
      </dgm:t>
    </dgm:pt>
    <dgm:pt modelId="{0B5BC783-34B0-4631-A96D-C9183643993A}">
      <dgm:prSet phldrT="[Text]" custT="1"/>
      <dgm:spPr>
        <a:solidFill>
          <a:schemeClr val="accent1">
            <a:lumMod val="40000"/>
            <a:lumOff val="60000"/>
            <a:alpha val="90000"/>
          </a:schemeClr>
        </a:solidFill>
        <a:ln>
          <a:solidFill>
            <a:schemeClr val="accent1">
              <a:lumMod val="40000"/>
              <a:lumOff val="60000"/>
            </a:schemeClr>
          </a:solidFill>
        </a:ln>
      </dgm:spPr>
      <dgm:t>
        <a:bodyPr/>
        <a:lstStyle/>
        <a:p>
          <a:pPr algn="l"/>
          <a:r>
            <a:rPr lang="en-US" sz="1100" b="1" dirty="0"/>
            <a:t>Social Support - Adults</a:t>
          </a:r>
        </a:p>
      </dgm:t>
    </dgm:pt>
    <dgm:pt modelId="{BDC90A41-18DD-4B01-A363-4CA6B0BC8957}" type="sibTrans" cxnId="{57A26CA5-9287-4144-B94B-9B92465F1FAE}">
      <dgm:prSet/>
      <dgm:spPr/>
      <dgm:t>
        <a:bodyPr/>
        <a:lstStyle/>
        <a:p>
          <a:endParaRPr lang="en-US"/>
        </a:p>
      </dgm:t>
    </dgm:pt>
    <dgm:pt modelId="{5BDB3E4A-706B-4741-B91E-AF83EDC0C151}" type="parTrans" cxnId="{57A26CA5-9287-4144-B94B-9B92465F1FAE}">
      <dgm:prSet/>
      <dgm:spPr/>
      <dgm:t>
        <a:bodyPr/>
        <a:lstStyle/>
        <a:p>
          <a:endParaRPr lang="en-US"/>
        </a:p>
      </dgm:t>
    </dgm:pt>
    <dgm:pt modelId="{5AAD2DF7-7E87-4D8A-B74D-1FF97204D43A}">
      <dgm:prSet phldrT="[Text]" custT="1"/>
      <dgm:spPr>
        <a:solidFill>
          <a:schemeClr val="accent4">
            <a:lumMod val="40000"/>
            <a:lumOff val="60000"/>
            <a:alpha val="90000"/>
          </a:schemeClr>
        </a:solidFill>
        <a:ln>
          <a:solidFill>
            <a:schemeClr val="accent4">
              <a:lumMod val="40000"/>
              <a:lumOff val="60000"/>
            </a:schemeClr>
          </a:solidFill>
        </a:ln>
      </dgm:spPr>
      <dgm:t>
        <a:bodyPr/>
        <a:lstStyle/>
        <a:p>
          <a:pPr algn="l"/>
          <a:r>
            <a:rPr lang="en-US" sz="1200" b="1" dirty="0"/>
            <a:t>Physical Safety</a:t>
          </a:r>
        </a:p>
      </dgm:t>
    </dgm:pt>
    <dgm:pt modelId="{DA5CD541-7621-4D76-8C40-814AFCF9DCDE}" type="sibTrans" cxnId="{5A3F6A51-4D03-47C6-AC53-AE1E15A16CC5}">
      <dgm:prSet/>
      <dgm:spPr/>
      <dgm:t>
        <a:bodyPr/>
        <a:lstStyle/>
        <a:p>
          <a:endParaRPr lang="en-US"/>
        </a:p>
      </dgm:t>
    </dgm:pt>
    <dgm:pt modelId="{5F3891F4-010E-48B0-B7A4-62879311E765}" type="parTrans" cxnId="{5A3F6A51-4D03-47C6-AC53-AE1E15A16CC5}">
      <dgm:prSet/>
      <dgm:spPr/>
      <dgm:t>
        <a:bodyPr/>
        <a:lstStyle/>
        <a:p>
          <a:endParaRPr lang="en-US"/>
        </a:p>
      </dgm:t>
    </dgm:pt>
    <dgm:pt modelId="{2C49B3E5-39F5-414E-BC4C-6EFEDE1DB54D}">
      <dgm:prSet phldrT="[Text]" custT="1"/>
      <dgm:spPr>
        <a:solidFill>
          <a:schemeClr val="accent4">
            <a:lumMod val="40000"/>
            <a:lumOff val="60000"/>
            <a:alpha val="90000"/>
          </a:schemeClr>
        </a:solidFill>
        <a:ln>
          <a:solidFill>
            <a:schemeClr val="accent4">
              <a:lumMod val="40000"/>
              <a:lumOff val="60000"/>
            </a:schemeClr>
          </a:solidFill>
        </a:ln>
      </dgm:spPr>
      <dgm:t>
        <a:bodyPr/>
        <a:lstStyle/>
        <a:p>
          <a:pPr algn="l"/>
          <a:r>
            <a:rPr lang="en-US" sz="1200" b="1" dirty="0"/>
            <a:t>Social and Emotional Security</a:t>
          </a:r>
        </a:p>
      </dgm:t>
    </dgm:pt>
    <dgm:pt modelId="{A3CF32F6-1C3D-4B7C-8960-974179A68EC3}" type="sibTrans" cxnId="{21325AAE-C693-421D-83B5-32ED49B1ABFB}">
      <dgm:prSet/>
      <dgm:spPr/>
      <dgm:t>
        <a:bodyPr/>
        <a:lstStyle/>
        <a:p>
          <a:endParaRPr lang="en-US"/>
        </a:p>
      </dgm:t>
    </dgm:pt>
    <dgm:pt modelId="{7AC32D01-6D18-45B6-AB66-53BD320E71AE}" type="parTrans" cxnId="{21325AAE-C693-421D-83B5-32ED49B1ABFB}">
      <dgm:prSet/>
      <dgm:spPr/>
      <dgm:t>
        <a:bodyPr/>
        <a:lstStyle/>
        <a:p>
          <a:endParaRPr lang="en-US"/>
        </a:p>
      </dgm:t>
    </dgm:pt>
    <dgm:pt modelId="{EAC16145-9F9A-4C76-966A-CD8857E9FA59}" type="pres">
      <dgm:prSet presAssocID="{112FED56-B315-454E-BB9F-C41224C74AF2}" presName="cycleMatrixDiagram" presStyleCnt="0">
        <dgm:presLayoutVars>
          <dgm:chMax val="1"/>
          <dgm:dir/>
          <dgm:animLvl val="lvl"/>
          <dgm:resizeHandles val="exact"/>
        </dgm:presLayoutVars>
      </dgm:prSet>
      <dgm:spPr/>
      <dgm:t>
        <a:bodyPr/>
        <a:lstStyle/>
        <a:p>
          <a:endParaRPr lang="en-US"/>
        </a:p>
      </dgm:t>
    </dgm:pt>
    <dgm:pt modelId="{0120DE9E-6EE9-46F7-89F8-87FBF28C5C54}" type="pres">
      <dgm:prSet presAssocID="{112FED56-B315-454E-BB9F-C41224C74AF2}" presName="children" presStyleCnt="0"/>
      <dgm:spPr/>
    </dgm:pt>
    <dgm:pt modelId="{64A20428-3FC9-4768-9358-6574F0FF2440}" type="pres">
      <dgm:prSet presAssocID="{112FED56-B315-454E-BB9F-C41224C74AF2}" presName="child1group" presStyleCnt="0"/>
      <dgm:spPr/>
    </dgm:pt>
    <dgm:pt modelId="{C37714A5-20B4-4659-95FC-0B261FE0E3BE}" type="pres">
      <dgm:prSet presAssocID="{112FED56-B315-454E-BB9F-C41224C74AF2}" presName="child1" presStyleLbl="bgAcc1" presStyleIdx="0" presStyleCnt="4" custScaleX="158760" custScaleY="133577" custLinFactNeighborX="-595" custLinFactNeighborY="34903"/>
      <dgm:spPr/>
      <dgm:t>
        <a:bodyPr/>
        <a:lstStyle/>
        <a:p>
          <a:endParaRPr lang="en-US"/>
        </a:p>
      </dgm:t>
    </dgm:pt>
    <dgm:pt modelId="{5972D53D-66E2-480F-9503-B2FDF8891FB1}" type="pres">
      <dgm:prSet presAssocID="{112FED56-B315-454E-BB9F-C41224C74AF2}" presName="child1Text" presStyleLbl="bgAcc1" presStyleIdx="0" presStyleCnt="4">
        <dgm:presLayoutVars>
          <dgm:bulletEnabled val="1"/>
        </dgm:presLayoutVars>
      </dgm:prSet>
      <dgm:spPr/>
      <dgm:t>
        <a:bodyPr/>
        <a:lstStyle/>
        <a:p>
          <a:endParaRPr lang="en-US"/>
        </a:p>
      </dgm:t>
    </dgm:pt>
    <dgm:pt modelId="{0C2FD107-68C6-47D4-A0E7-3D9FED9016E9}" type="pres">
      <dgm:prSet presAssocID="{112FED56-B315-454E-BB9F-C41224C74AF2}" presName="child2group" presStyleCnt="0"/>
      <dgm:spPr/>
    </dgm:pt>
    <dgm:pt modelId="{CFADC28D-0346-494B-80D1-A123A6C93337}" type="pres">
      <dgm:prSet presAssocID="{112FED56-B315-454E-BB9F-C41224C74AF2}" presName="child2" presStyleLbl="bgAcc1" presStyleIdx="1" presStyleCnt="4" custScaleX="169816" custScaleY="133794" custLinFactNeighborX="590" custLinFactNeighborY="33701"/>
      <dgm:spPr/>
      <dgm:t>
        <a:bodyPr/>
        <a:lstStyle/>
        <a:p>
          <a:endParaRPr lang="en-US"/>
        </a:p>
      </dgm:t>
    </dgm:pt>
    <dgm:pt modelId="{5704B848-2717-40A8-A189-02FC6D25E968}" type="pres">
      <dgm:prSet presAssocID="{112FED56-B315-454E-BB9F-C41224C74AF2}" presName="child2Text" presStyleLbl="bgAcc1" presStyleIdx="1" presStyleCnt="4">
        <dgm:presLayoutVars>
          <dgm:bulletEnabled val="1"/>
        </dgm:presLayoutVars>
      </dgm:prSet>
      <dgm:spPr/>
      <dgm:t>
        <a:bodyPr/>
        <a:lstStyle/>
        <a:p>
          <a:endParaRPr lang="en-US"/>
        </a:p>
      </dgm:t>
    </dgm:pt>
    <dgm:pt modelId="{ED3BD7CA-9562-4D59-A3FF-0076FCE8FE17}" type="pres">
      <dgm:prSet presAssocID="{112FED56-B315-454E-BB9F-C41224C74AF2}" presName="child3group" presStyleCnt="0"/>
      <dgm:spPr/>
    </dgm:pt>
    <dgm:pt modelId="{77C649D0-7097-4899-93C8-492EEEBDDEA6}" type="pres">
      <dgm:prSet presAssocID="{112FED56-B315-454E-BB9F-C41224C74AF2}" presName="child3" presStyleLbl="bgAcc1" presStyleIdx="2" presStyleCnt="4" custScaleX="173407" custScaleY="131830" custLinFactNeighborX="606" custLinFactNeighborY="-34757"/>
      <dgm:spPr/>
      <dgm:t>
        <a:bodyPr/>
        <a:lstStyle/>
        <a:p>
          <a:endParaRPr lang="en-US"/>
        </a:p>
      </dgm:t>
    </dgm:pt>
    <dgm:pt modelId="{69C2488B-9A55-4C2A-98F5-54AC811ECBCA}" type="pres">
      <dgm:prSet presAssocID="{112FED56-B315-454E-BB9F-C41224C74AF2}" presName="child3Text" presStyleLbl="bgAcc1" presStyleIdx="2" presStyleCnt="4">
        <dgm:presLayoutVars>
          <dgm:bulletEnabled val="1"/>
        </dgm:presLayoutVars>
      </dgm:prSet>
      <dgm:spPr/>
      <dgm:t>
        <a:bodyPr/>
        <a:lstStyle/>
        <a:p>
          <a:endParaRPr lang="en-US"/>
        </a:p>
      </dgm:t>
    </dgm:pt>
    <dgm:pt modelId="{CECAB3AA-3C56-48A5-A7FF-47F8ADDAB55C}" type="pres">
      <dgm:prSet presAssocID="{112FED56-B315-454E-BB9F-C41224C74AF2}" presName="child4group" presStyleCnt="0"/>
      <dgm:spPr/>
    </dgm:pt>
    <dgm:pt modelId="{74E956FE-9D9E-46E2-9A99-417FAEEEBB71}" type="pres">
      <dgm:prSet presAssocID="{112FED56-B315-454E-BB9F-C41224C74AF2}" presName="child4" presStyleLbl="bgAcc1" presStyleIdx="3" presStyleCnt="4" custScaleX="158329" custScaleY="130882" custLinFactNeighborX="-1" custLinFactNeighborY="-35711"/>
      <dgm:spPr/>
      <dgm:t>
        <a:bodyPr/>
        <a:lstStyle/>
        <a:p>
          <a:endParaRPr lang="en-US"/>
        </a:p>
      </dgm:t>
    </dgm:pt>
    <dgm:pt modelId="{B8B8215A-3C53-4100-A97E-94EDB446F867}" type="pres">
      <dgm:prSet presAssocID="{112FED56-B315-454E-BB9F-C41224C74AF2}" presName="child4Text" presStyleLbl="bgAcc1" presStyleIdx="3" presStyleCnt="4">
        <dgm:presLayoutVars>
          <dgm:bulletEnabled val="1"/>
        </dgm:presLayoutVars>
      </dgm:prSet>
      <dgm:spPr/>
      <dgm:t>
        <a:bodyPr/>
        <a:lstStyle/>
        <a:p>
          <a:endParaRPr lang="en-US"/>
        </a:p>
      </dgm:t>
    </dgm:pt>
    <dgm:pt modelId="{47CF5925-A76A-47F6-92C8-904592F6DCF3}" type="pres">
      <dgm:prSet presAssocID="{112FED56-B315-454E-BB9F-C41224C74AF2}" presName="childPlaceholder" presStyleCnt="0"/>
      <dgm:spPr/>
    </dgm:pt>
    <dgm:pt modelId="{5AC64B54-50CE-4207-B49A-6E9B66087120}" type="pres">
      <dgm:prSet presAssocID="{112FED56-B315-454E-BB9F-C41224C74AF2}" presName="circle" presStyleCnt="0"/>
      <dgm:spPr/>
    </dgm:pt>
    <dgm:pt modelId="{A961736C-FDB9-4CB5-A56B-438A4FB0E3AD}" type="pres">
      <dgm:prSet presAssocID="{112FED56-B315-454E-BB9F-C41224C74AF2}" presName="quadrant1" presStyleLbl="node1" presStyleIdx="0" presStyleCnt="4">
        <dgm:presLayoutVars>
          <dgm:chMax val="1"/>
          <dgm:bulletEnabled val="1"/>
        </dgm:presLayoutVars>
      </dgm:prSet>
      <dgm:spPr/>
      <dgm:t>
        <a:bodyPr/>
        <a:lstStyle/>
        <a:p>
          <a:endParaRPr lang="en-US"/>
        </a:p>
      </dgm:t>
    </dgm:pt>
    <dgm:pt modelId="{91D83156-ADB0-423B-85D9-E79F6F424C9C}" type="pres">
      <dgm:prSet presAssocID="{112FED56-B315-454E-BB9F-C41224C74AF2}" presName="quadrant2" presStyleLbl="node1" presStyleIdx="1" presStyleCnt="4">
        <dgm:presLayoutVars>
          <dgm:chMax val="1"/>
          <dgm:bulletEnabled val="1"/>
        </dgm:presLayoutVars>
      </dgm:prSet>
      <dgm:spPr/>
      <dgm:t>
        <a:bodyPr/>
        <a:lstStyle/>
        <a:p>
          <a:endParaRPr lang="en-US"/>
        </a:p>
      </dgm:t>
    </dgm:pt>
    <dgm:pt modelId="{6C9B5CD9-5048-4C1D-8011-32C06237C4B0}" type="pres">
      <dgm:prSet presAssocID="{112FED56-B315-454E-BB9F-C41224C74AF2}" presName="quadrant3" presStyleLbl="node1" presStyleIdx="2" presStyleCnt="4">
        <dgm:presLayoutVars>
          <dgm:chMax val="1"/>
          <dgm:bulletEnabled val="1"/>
        </dgm:presLayoutVars>
      </dgm:prSet>
      <dgm:spPr/>
      <dgm:t>
        <a:bodyPr/>
        <a:lstStyle/>
        <a:p>
          <a:endParaRPr lang="en-US"/>
        </a:p>
      </dgm:t>
    </dgm:pt>
    <dgm:pt modelId="{A11EF720-26F1-40E7-B3B5-0A4072C8B5C1}" type="pres">
      <dgm:prSet presAssocID="{112FED56-B315-454E-BB9F-C41224C74AF2}" presName="quadrant4" presStyleLbl="node1" presStyleIdx="3" presStyleCnt="4">
        <dgm:presLayoutVars>
          <dgm:chMax val="1"/>
          <dgm:bulletEnabled val="1"/>
        </dgm:presLayoutVars>
      </dgm:prSet>
      <dgm:spPr/>
      <dgm:t>
        <a:bodyPr/>
        <a:lstStyle/>
        <a:p>
          <a:endParaRPr lang="en-US"/>
        </a:p>
      </dgm:t>
    </dgm:pt>
    <dgm:pt modelId="{6FACA0DC-C21D-4244-8E1F-5A0FBB77E4BD}" type="pres">
      <dgm:prSet presAssocID="{112FED56-B315-454E-BB9F-C41224C74AF2}" presName="quadrantPlaceholder" presStyleCnt="0"/>
      <dgm:spPr/>
    </dgm:pt>
    <dgm:pt modelId="{F431B700-1D24-45A8-8CCE-7041BC94386B}" type="pres">
      <dgm:prSet presAssocID="{112FED56-B315-454E-BB9F-C41224C74AF2}" presName="center1" presStyleLbl="fgShp" presStyleIdx="0" presStyleCnt="2"/>
      <dgm:spPr>
        <a:solidFill>
          <a:schemeClr val="bg1"/>
        </a:solidFill>
      </dgm:spPr>
    </dgm:pt>
    <dgm:pt modelId="{87397C44-D23A-40C6-974E-2E46ACE887D4}" type="pres">
      <dgm:prSet presAssocID="{112FED56-B315-454E-BB9F-C41224C74AF2}" presName="center2" presStyleLbl="fgShp" presStyleIdx="1" presStyleCnt="2"/>
      <dgm:spPr>
        <a:solidFill>
          <a:schemeClr val="bg1"/>
        </a:solidFill>
      </dgm:spPr>
    </dgm:pt>
  </dgm:ptLst>
  <dgm:cxnLst>
    <dgm:cxn modelId="{B42A7DA1-B7C0-4D71-AFDC-9E6650CE697E}" srcId="{39CCAA6B-49E3-4239-8D3E-6E8032ADE7AD}" destId="{2D2B0268-0317-486A-9ED9-CB6F984BCE30}" srcOrd="1" destOrd="0" parTransId="{C73DC7F6-8784-4DE5-A719-F0C904A9843C}" sibTransId="{9BD92E4A-6360-463D-8FAD-56F93C5921F4}"/>
    <dgm:cxn modelId="{AD099CF4-696D-4195-81B4-76F5F3B5A169}" type="presOf" srcId="{F623A929-8B2D-46E3-A400-8943136FD99F}" destId="{69C2488B-9A55-4C2A-98F5-54AC811ECBCA}" srcOrd="1" destOrd="3" presId="urn:microsoft.com/office/officeart/2005/8/layout/cycle4"/>
    <dgm:cxn modelId="{7E71D6F7-42E9-440F-AD41-0C6B612C434E}" srcId="{112FED56-B315-454E-BB9F-C41224C74AF2}" destId="{39CCAA6B-49E3-4239-8D3E-6E8032ADE7AD}" srcOrd="1" destOrd="0" parTransId="{6BEF60CD-51D1-47DC-AF27-638DA01DB7A4}" sibTransId="{85AF12C9-BA5C-4ADB-BC64-01CC6F256FB6}"/>
    <dgm:cxn modelId="{F2AF151A-65BC-4346-B3F7-5B950959FE83}" type="presOf" srcId="{5AAD2DF7-7E87-4D8A-B74D-1FF97204D43A}" destId="{C37714A5-20B4-4659-95FC-0B261FE0E3BE}" srcOrd="0" destOrd="1" presId="urn:microsoft.com/office/officeart/2005/8/layout/cycle4"/>
    <dgm:cxn modelId="{57E3469F-9057-46BB-87D5-53D32E431AF9}" type="presOf" srcId="{EFFCEB28-6664-4783-8F75-1B25B7D78A33}" destId="{77C649D0-7097-4899-93C8-492EEEBDDEA6}" srcOrd="0" destOrd="0" presId="urn:microsoft.com/office/officeart/2005/8/layout/cycle4"/>
    <dgm:cxn modelId="{CB6BA342-563D-4211-B39A-A4ECCF96FD0A}" type="presOf" srcId="{9C4B288F-2EA6-48E0-8685-F98A425AA420}" destId="{B8B8215A-3C53-4100-A97E-94EDB446F867}" srcOrd="1" destOrd="0" presId="urn:microsoft.com/office/officeart/2005/8/layout/cycle4"/>
    <dgm:cxn modelId="{6D8206BA-C9E5-48AB-BF04-69BE230405FD}" srcId="{B2DD8A96-6234-4A4F-AC9F-97F006C6B0BD}" destId="{54E415C6-7D64-465B-BF31-D55E38DB32F8}" srcOrd="2" destOrd="0" parTransId="{24842A71-FD4B-45FA-A9DC-4BF5B5C2A250}" sibTransId="{98596066-1ABC-4932-B522-F673A2C55FDD}"/>
    <dgm:cxn modelId="{83EB224D-0108-440E-A430-17FEF5C18473}" type="presOf" srcId="{43D8BE4E-F84D-4762-A894-D3EF0301ACE9}" destId="{74E956FE-9D9E-46E2-9A99-417FAEEEBB71}" srcOrd="0" destOrd="1" presId="urn:microsoft.com/office/officeart/2005/8/layout/cycle4"/>
    <dgm:cxn modelId="{1230CBBA-6E16-42D2-94F9-5C482A447971}" type="presOf" srcId="{2FBD92A6-9BEB-4E89-928E-7F242B8D212D}" destId="{CFADC28D-0346-494B-80D1-A123A6C93337}" srcOrd="0" destOrd="0" presId="urn:microsoft.com/office/officeart/2005/8/layout/cycle4"/>
    <dgm:cxn modelId="{077EFC7C-EDF8-410E-8A2C-AC0485318521}" type="presOf" srcId="{2C49B3E5-39F5-414E-BC4C-6EFEDE1DB54D}" destId="{C37714A5-20B4-4659-95FC-0B261FE0E3BE}" srcOrd="0" destOrd="2" presId="urn:microsoft.com/office/officeart/2005/8/layout/cycle4"/>
    <dgm:cxn modelId="{40D9E60F-1DED-4CDB-ABC7-9065BC124043}" srcId="{39CCAA6B-49E3-4239-8D3E-6E8032ADE7AD}" destId="{2FBD92A6-9BEB-4E89-928E-7F242B8D212D}" srcOrd="0" destOrd="0" parTransId="{4DFE0F00-60E0-4599-929E-2B0A92C6746F}" sibTransId="{DFE4BAA2-D298-4013-92B8-D6AF21130054}"/>
    <dgm:cxn modelId="{EF06D885-1632-412B-8465-0050702504DE}" srcId="{B2DD8A96-6234-4A4F-AC9F-97F006C6B0BD}" destId="{1BBE519B-0322-48AE-9EED-06635DA6C519}" srcOrd="3" destOrd="0" parTransId="{A16460E9-62E2-4811-B18F-AB5B1C2866C5}" sibTransId="{45BB41E1-8DAE-4BA4-8A64-C20E13B57020}"/>
    <dgm:cxn modelId="{0E8F498D-F08F-4AC1-B18A-831FA4F118E4}" srcId="{112FED56-B315-454E-BB9F-C41224C74AF2}" destId="{6D2D7053-0F89-487F-A3E9-78C19085D287}" srcOrd="0" destOrd="0" parTransId="{1D270A35-605A-443C-A075-89F5B2AE839D}" sibTransId="{E1FBD3DC-9809-40CA-BB45-8139EEB6444A}"/>
    <dgm:cxn modelId="{8E88F110-7ED1-4C7B-8D0D-EFBC22107656}" srcId="{112FED56-B315-454E-BB9F-C41224C74AF2}" destId="{ADF31334-DE44-4F45-9A83-25C0544395EE}" srcOrd="2" destOrd="0" parTransId="{5B5B399F-9AD5-4B84-BB64-00A0B131B0A2}" sibTransId="{34FCCDD2-2DB9-4E1D-8998-20F18880DB8B}"/>
    <dgm:cxn modelId="{D889175A-E02C-4CD3-AFBC-E51047092734}" type="presOf" srcId="{2C49B3E5-39F5-414E-BC4C-6EFEDE1DB54D}" destId="{5972D53D-66E2-480F-9503-B2FDF8891FB1}" srcOrd="1" destOrd="2" presId="urn:microsoft.com/office/officeart/2005/8/layout/cycle4"/>
    <dgm:cxn modelId="{B299AC18-511B-49E3-B1F3-F9BB6D1251CE}" type="presOf" srcId="{F623A929-8B2D-46E3-A400-8943136FD99F}" destId="{77C649D0-7097-4899-93C8-492EEEBDDEA6}" srcOrd="0" destOrd="3" presId="urn:microsoft.com/office/officeart/2005/8/layout/cycle4"/>
    <dgm:cxn modelId="{048C7761-D723-473E-BD38-EC5980AB5E08}" srcId="{ADF31334-DE44-4F45-9A83-25C0544395EE}" destId="{F623A929-8B2D-46E3-A400-8943136FD99F}" srcOrd="3" destOrd="0" parTransId="{04ED7805-C369-43D1-8B69-2FB1BC44B5A3}" sibTransId="{BADE43DE-37B4-4C0B-ABE8-17A69E914C39}"/>
    <dgm:cxn modelId="{AC834772-D79B-4F90-B5A6-88F09CA501A5}" srcId="{B2DD8A96-6234-4A4F-AC9F-97F006C6B0BD}" destId="{43D8BE4E-F84D-4762-A894-D3EF0301ACE9}" srcOrd="1" destOrd="0" parTransId="{E5D328B2-15BD-4AD7-879F-18CE996C5FCE}" sibTransId="{C38F8998-8077-4F17-8C1B-1D008B6F41BD}"/>
    <dgm:cxn modelId="{745B016C-7C7B-447F-A5C8-56C41F879B7C}" type="presOf" srcId="{24F206DD-BF51-4269-AA48-5263EA9A1BC6}" destId="{77C649D0-7097-4899-93C8-492EEEBDDEA6}" srcOrd="0" destOrd="1" presId="urn:microsoft.com/office/officeart/2005/8/layout/cycle4"/>
    <dgm:cxn modelId="{2BBC77A9-44E5-4C8B-AF77-E8A40CBC3F5A}" type="presOf" srcId="{F997C1A8-01CE-4288-A582-8C1AEEA0D344}" destId="{C37714A5-20B4-4659-95FC-0B261FE0E3BE}" srcOrd="0" destOrd="0" presId="urn:microsoft.com/office/officeart/2005/8/layout/cycle4"/>
    <dgm:cxn modelId="{BED2CA60-81FF-42E7-8F0A-80FD7C1BFBF6}" srcId="{ADF31334-DE44-4F45-9A83-25C0544395EE}" destId="{97B909E1-0BC3-4637-AEA5-D2BFD7E9EDC8}" srcOrd="2" destOrd="0" parTransId="{EEEC4CCC-733F-41C7-81E6-92CCA8551F79}" sibTransId="{A8615879-F84A-4CE4-8BF4-3A494DD365B4}"/>
    <dgm:cxn modelId="{562EEC6E-845E-4079-9C7E-EF8373C3447D}" srcId="{ADF31334-DE44-4F45-9A83-25C0544395EE}" destId="{24F206DD-BF51-4269-AA48-5263EA9A1BC6}" srcOrd="1" destOrd="0" parTransId="{6EE26DA7-0D14-4FCA-A3C1-A244A83644F2}" sibTransId="{32F52281-0D61-48BD-9DD1-4AB253726B37}"/>
    <dgm:cxn modelId="{675D38C6-BC41-4DBF-AF11-CF495763D521}" srcId="{ADF31334-DE44-4F45-9A83-25C0544395EE}" destId="{EFFCEB28-6664-4783-8F75-1B25B7D78A33}" srcOrd="0" destOrd="0" parTransId="{459588A7-8B3F-4AC3-8D50-A00426F9D1BA}" sibTransId="{03EFD473-5756-4776-8845-11C6AA0D4628}"/>
    <dgm:cxn modelId="{3E67EE2E-2B32-4737-ACCE-0AD071908C6D}" type="presOf" srcId="{EFFCEB28-6664-4783-8F75-1B25B7D78A33}" destId="{69C2488B-9A55-4C2A-98F5-54AC811ECBCA}" srcOrd="1" destOrd="0" presId="urn:microsoft.com/office/officeart/2005/8/layout/cycle4"/>
    <dgm:cxn modelId="{BC53C81D-CE64-4CED-90FE-FF969D67F01C}" type="presOf" srcId="{0B5BC783-34B0-4631-A96D-C9183643993A}" destId="{74E956FE-9D9E-46E2-9A99-417FAEEEBB71}" srcOrd="0" destOrd="5" presId="urn:microsoft.com/office/officeart/2005/8/layout/cycle4"/>
    <dgm:cxn modelId="{57A26CA5-9287-4144-B94B-9B92465F1FAE}" srcId="{B2DD8A96-6234-4A4F-AC9F-97F006C6B0BD}" destId="{0B5BC783-34B0-4631-A96D-C9183643993A}" srcOrd="5" destOrd="0" parTransId="{5BDB3E4A-706B-4741-B91E-AF83EDC0C151}" sibTransId="{BDC90A41-18DD-4B01-A363-4CA6B0BC8957}"/>
    <dgm:cxn modelId="{1C125AC8-02B6-48C2-93A2-34854B99CE25}" type="presOf" srcId="{2D2B0268-0317-486A-9ED9-CB6F984BCE30}" destId="{CFADC28D-0346-494B-80D1-A123A6C93337}" srcOrd="0" destOrd="1" presId="urn:microsoft.com/office/officeart/2005/8/layout/cycle4"/>
    <dgm:cxn modelId="{C35389EA-8279-4712-9E2C-B83D4A96292D}" type="presOf" srcId="{80CF6956-A9DC-4709-A4C7-16A1818F2D47}" destId="{B8B8215A-3C53-4100-A97E-94EDB446F867}" srcOrd="1" destOrd="4" presId="urn:microsoft.com/office/officeart/2005/8/layout/cycle4"/>
    <dgm:cxn modelId="{1466A926-77C3-4672-B5EF-CB65B7FB38CF}" type="presOf" srcId="{24F206DD-BF51-4269-AA48-5263EA9A1BC6}" destId="{69C2488B-9A55-4C2A-98F5-54AC811ECBCA}" srcOrd="1" destOrd="1" presId="urn:microsoft.com/office/officeart/2005/8/layout/cycle4"/>
    <dgm:cxn modelId="{3475C137-3D1F-4A32-B359-9DDDB11F1B2B}" type="presOf" srcId="{2D2B0268-0317-486A-9ED9-CB6F984BCE30}" destId="{5704B848-2717-40A8-A189-02FC6D25E968}" srcOrd="1" destOrd="1" presId="urn:microsoft.com/office/officeart/2005/8/layout/cycle4"/>
    <dgm:cxn modelId="{0787B352-0873-438B-9CC3-38FB3322EFC2}" type="presOf" srcId="{43D8BE4E-F84D-4762-A894-D3EF0301ACE9}" destId="{B8B8215A-3C53-4100-A97E-94EDB446F867}" srcOrd="1" destOrd="1" presId="urn:microsoft.com/office/officeart/2005/8/layout/cycle4"/>
    <dgm:cxn modelId="{B56D072A-607A-47F7-9852-5100DC031777}" type="presOf" srcId="{97B909E1-0BC3-4637-AEA5-D2BFD7E9EDC8}" destId="{77C649D0-7097-4899-93C8-492EEEBDDEA6}" srcOrd="0" destOrd="2" presId="urn:microsoft.com/office/officeart/2005/8/layout/cycle4"/>
    <dgm:cxn modelId="{3E298E2F-C44E-46D7-AE79-2DF1A7EB457F}" type="presOf" srcId="{9C4B288F-2EA6-48E0-8685-F98A425AA420}" destId="{74E956FE-9D9E-46E2-9A99-417FAEEEBB71}" srcOrd="0" destOrd="0" presId="urn:microsoft.com/office/officeart/2005/8/layout/cycle4"/>
    <dgm:cxn modelId="{206BDB9F-4F61-4DF9-8D6E-EBFA440AF96F}" type="presOf" srcId="{97B909E1-0BC3-4637-AEA5-D2BFD7E9EDC8}" destId="{69C2488B-9A55-4C2A-98F5-54AC811ECBCA}" srcOrd="1" destOrd="2" presId="urn:microsoft.com/office/officeart/2005/8/layout/cycle4"/>
    <dgm:cxn modelId="{A92E566C-EB77-429B-9984-A9D3B7D959D2}" type="presOf" srcId="{54E415C6-7D64-465B-BF31-D55E38DB32F8}" destId="{74E956FE-9D9E-46E2-9A99-417FAEEEBB71}" srcOrd="0" destOrd="2" presId="urn:microsoft.com/office/officeart/2005/8/layout/cycle4"/>
    <dgm:cxn modelId="{E468B15B-7C0C-4887-BE4E-DB1444CA4D3C}" type="presOf" srcId="{54E415C6-7D64-465B-BF31-D55E38DB32F8}" destId="{B8B8215A-3C53-4100-A97E-94EDB446F867}" srcOrd="1" destOrd="2" presId="urn:microsoft.com/office/officeart/2005/8/layout/cycle4"/>
    <dgm:cxn modelId="{C43078AB-EA56-4CFA-AE3F-710DFFF63384}" srcId="{6D2D7053-0F89-487F-A3E9-78C19085D287}" destId="{F997C1A8-01CE-4288-A582-8C1AEEA0D344}" srcOrd="0" destOrd="0" parTransId="{5C5931D9-6F21-44D8-9FE9-5685E983FFE8}" sibTransId="{3449ACEA-9492-40D3-83C1-B9A2C07149FD}"/>
    <dgm:cxn modelId="{8491763F-6DED-4420-8DA8-A566BF9A8220}" srcId="{ADF31334-DE44-4F45-9A83-25C0544395EE}" destId="{472E1AD2-C6FF-446C-8F43-28683E87AF52}" srcOrd="4" destOrd="0" parTransId="{5FD1F9E2-57A5-4098-A599-A3FE92858EF7}" sibTransId="{42528F93-50B9-4727-93F0-9656D0095972}"/>
    <dgm:cxn modelId="{95EA718F-F0A7-47CE-BCDD-CF90C75B1D60}" srcId="{112FED56-B315-454E-BB9F-C41224C74AF2}" destId="{B2DD8A96-6234-4A4F-AC9F-97F006C6B0BD}" srcOrd="3" destOrd="0" parTransId="{2AA3E7B5-C1B1-485C-BEC0-10E4652E3288}" sibTransId="{17687D86-6F00-4A65-91DA-16155AE589D2}"/>
    <dgm:cxn modelId="{F2E92242-CF1D-4169-ABD0-696F68F536BE}" srcId="{B2DD8A96-6234-4A4F-AC9F-97F006C6B0BD}" destId="{9C4B288F-2EA6-48E0-8685-F98A425AA420}" srcOrd="0" destOrd="0" parTransId="{31B43334-3769-48AE-97D5-D46EA8F12581}" sibTransId="{A04F8407-571C-424B-8739-9144FFBC3CAB}"/>
    <dgm:cxn modelId="{2A942782-0090-45B4-B45C-5D94470C386A}" type="presOf" srcId="{2FBD92A6-9BEB-4E89-928E-7F242B8D212D}" destId="{5704B848-2717-40A8-A189-02FC6D25E968}" srcOrd="1" destOrd="0" presId="urn:microsoft.com/office/officeart/2005/8/layout/cycle4"/>
    <dgm:cxn modelId="{41BA7B28-3A99-4684-9840-49EC0E3C7304}" type="presOf" srcId="{80CF6956-A9DC-4709-A4C7-16A1818F2D47}" destId="{74E956FE-9D9E-46E2-9A99-417FAEEEBB71}" srcOrd="0" destOrd="4" presId="urn:microsoft.com/office/officeart/2005/8/layout/cycle4"/>
    <dgm:cxn modelId="{C4CC4566-2D3B-4510-85E7-C27DE727BCEC}" type="presOf" srcId="{0B5BC783-34B0-4631-A96D-C9183643993A}" destId="{B8B8215A-3C53-4100-A97E-94EDB446F867}" srcOrd="1" destOrd="5" presId="urn:microsoft.com/office/officeart/2005/8/layout/cycle4"/>
    <dgm:cxn modelId="{27316D7B-EDF1-4279-94AF-DAB837990C05}" srcId="{B2DD8A96-6234-4A4F-AC9F-97F006C6B0BD}" destId="{80CF6956-A9DC-4709-A4C7-16A1818F2D47}" srcOrd="4" destOrd="0" parTransId="{8D57A903-2A15-45DD-A15D-C27B9E9B7D00}" sibTransId="{33E4CE11-BC67-482D-9AB0-33585CA591D6}"/>
    <dgm:cxn modelId="{DC0F4567-8FE3-43C4-BEC2-FDBDFAF09E25}" type="presOf" srcId="{1BBE519B-0322-48AE-9EED-06635DA6C519}" destId="{B8B8215A-3C53-4100-A97E-94EDB446F867}" srcOrd="1" destOrd="3" presId="urn:microsoft.com/office/officeart/2005/8/layout/cycle4"/>
    <dgm:cxn modelId="{21325AAE-C693-421D-83B5-32ED49B1ABFB}" srcId="{6D2D7053-0F89-487F-A3E9-78C19085D287}" destId="{2C49B3E5-39F5-414E-BC4C-6EFEDE1DB54D}" srcOrd="2" destOrd="0" parTransId="{7AC32D01-6D18-45B6-AB66-53BD320E71AE}" sibTransId="{A3CF32F6-1C3D-4B7C-8960-974179A68EC3}"/>
    <dgm:cxn modelId="{BD23C5BD-DE7A-4AEF-B576-2FA2EF4C0CB1}" type="presOf" srcId="{6D2D7053-0F89-487F-A3E9-78C19085D287}" destId="{A961736C-FDB9-4CB5-A56B-438A4FB0E3AD}" srcOrd="0" destOrd="0" presId="urn:microsoft.com/office/officeart/2005/8/layout/cycle4"/>
    <dgm:cxn modelId="{8F2C1C45-0B3F-47E2-B6E9-95546761BF05}" type="presOf" srcId="{39CCAA6B-49E3-4239-8D3E-6E8032ADE7AD}" destId="{91D83156-ADB0-423B-85D9-E79F6F424C9C}" srcOrd="0" destOrd="0" presId="urn:microsoft.com/office/officeart/2005/8/layout/cycle4"/>
    <dgm:cxn modelId="{A9DDE934-35F3-469F-B6BE-FA8974261992}" type="presOf" srcId="{472E1AD2-C6FF-446C-8F43-28683E87AF52}" destId="{77C649D0-7097-4899-93C8-492EEEBDDEA6}" srcOrd="0" destOrd="4" presId="urn:microsoft.com/office/officeart/2005/8/layout/cycle4"/>
    <dgm:cxn modelId="{0EC9EBE9-EC8C-47C5-9DB4-8D6992462913}" type="presOf" srcId="{B2DD8A96-6234-4A4F-AC9F-97F006C6B0BD}" destId="{A11EF720-26F1-40E7-B3B5-0A4072C8B5C1}" srcOrd="0" destOrd="0" presId="urn:microsoft.com/office/officeart/2005/8/layout/cycle4"/>
    <dgm:cxn modelId="{5DD190A7-DEE8-4E24-821D-EFA6537C709F}" type="presOf" srcId="{5AAD2DF7-7E87-4D8A-B74D-1FF97204D43A}" destId="{5972D53D-66E2-480F-9503-B2FDF8891FB1}" srcOrd="1" destOrd="1" presId="urn:microsoft.com/office/officeart/2005/8/layout/cycle4"/>
    <dgm:cxn modelId="{DB5036BE-464A-4BBC-937E-867AE18003B2}" type="presOf" srcId="{ADF31334-DE44-4F45-9A83-25C0544395EE}" destId="{6C9B5CD9-5048-4C1D-8011-32C06237C4B0}" srcOrd="0" destOrd="0" presId="urn:microsoft.com/office/officeart/2005/8/layout/cycle4"/>
    <dgm:cxn modelId="{DC1602D5-6AE4-4398-8141-52F051E3DB46}" type="presOf" srcId="{112FED56-B315-454E-BB9F-C41224C74AF2}" destId="{EAC16145-9F9A-4C76-966A-CD8857E9FA59}" srcOrd="0" destOrd="0" presId="urn:microsoft.com/office/officeart/2005/8/layout/cycle4"/>
    <dgm:cxn modelId="{A5C81B8E-D9F3-470F-818F-4926EAFBA16E}" type="presOf" srcId="{F997C1A8-01CE-4288-A582-8C1AEEA0D344}" destId="{5972D53D-66E2-480F-9503-B2FDF8891FB1}" srcOrd="1" destOrd="0" presId="urn:microsoft.com/office/officeart/2005/8/layout/cycle4"/>
    <dgm:cxn modelId="{FE231A22-89A3-4160-A1EF-56D2B6B1F6A4}" type="presOf" srcId="{1BBE519B-0322-48AE-9EED-06635DA6C519}" destId="{74E956FE-9D9E-46E2-9A99-417FAEEEBB71}" srcOrd="0" destOrd="3" presId="urn:microsoft.com/office/officeart/2005/8/layout/cycle4"/>
    <dgm:cxn modelId="{2CE4B99D-4DC9-42D2-BEB6-22617737A9B9}" type="presOf" srcId="{472E1AD2-C6FF-446C-8F43-28683E87AF52}" destId="{69C2488B-9A55-4C2A-98F5-54AC811ECBCA}" srcOrd="1" destOrd="4" presId="urn:microsoft.com/office/officeart/2005/8/layout/cycle4"/>
    <dgm:cxn modelId="{5A3F6A51-4D03-47C6-AC53-AE1E15A16CC5}" srcId="{6D2D7053-0F89-487F-A3E9-78C19085D287}" destId="{5AAD2DF7-7E87-4D8A-B74D-1FF97204D43A}" srcOrd="1" destOrd="0" parTransId="{5F3891F4-010E-48B0-B7A4-62879311E765}" sibTransId="{DA5CD541-7621-4D76-8C40-814AFCF9DCDE}"/>
    <dgm:cxn modelId="{18BED6C9-DE5A-44CB-8F3C-7236C8C27E04}" type="presParOf" srcId="{EAC16145-9F9A-4C76-966A-CD8857E9FA59}" destId="{0120DE9E-6EE9-46F7-89F8-87FBF28C5C54}" srcOrd="0" destOrd="0" presId="urn:microsoft.com/office/officeart/2005/8/layout/cycle4"/>
    <dgm:cxn modelId="{F9907032-CAFE-41B3-89B5-E27994AAA9FF}" type="presParOf" srcId="{0120DE9E-6EE9-46F7-89F8-87FBF28C5C54}" destId="{64A20428-3FC9-4768-9358-6574F0FF2440}" srcOrd="0" destOrd="0" presId="urn:microsoft.com/office/officeart/2005/8/layout/cycle4"/>
    <dgm:cxn modelId="{22D13EF0-FDCD-4B5D-8300-C12E75A7DB1E}" type="presParOf" srcId="{64A20428-3FC9-4768-9358-6574F0FF2440}" destId="{C37714A5-20B4-4659-95FC-0B261FE0E3BE}" srcOrd="0" destOrd="0" presId="urn:microsoft.com/office/officeart/2005/8/layout/cycle4"/>
    <dgm:cxn modelId="{9299FDA7-341B-4B79-B538-3EF329BB467C}" type="presParOf" srcId="{64A20428-3FC9-4768-9358-6574F0FF2440}" destId="{5972D53D-66E2-480F-9503-B2FDF8891FB1}" srcOrd="1" destOrd="0" presId="urn:microsoft.com/office/officeart/2005/8/layout/cycle4"/>
    <dgm:cxn modelId="{E9E773EE-37CA-4415-8C67-81D5C9F6A389}" type="presParOf" srcId="{0120DE9E-6EE9-46F7-89F8-87FBF28C5C54}" destId="{0C2FD107-68C6-47D4-A0E7-3D9FED9016E9}" srcOrd="1" destOrd="0" presId="urn:microsoft.com/office/officeart/2005/8/layout/cycle4"/>
    <dgm:cxn modelId="{94DB041B-DF38-436A-805C-4CED92FA55B4}" type="presParOf" srcId="{0C2FD107-68C6-47D4-A0E7-3D9FED9016E9}" destId="{CFADC28D-0346-494B-80D1-A123A6C93337}" srcOrd="0" destOrd="0" presId="urn:microsoft.com/office/officeart/2005/8/layout/cycle4"/>
    <dgm:cxn modelId="{255C3909-B0C2-46C7-B4AD-FC79E30717D5}" type="presParOf" srcId="{0C2FD107-68C6-47D4-A0E7-3D9FED9016E9}" destId="{5704B848-2717-40A8-A189-02FC6D25E968}" srcOrd="1" destOrd="0" presId="urn:microsoft.com/office/officeart/2005/8/layout/cycle4"/>
    <dgm:cxn modelId="{167FCB37-2B71-4AEE-B0CB-9AAE57B7088B}" type="presParOf" srcId="{0120DE9E-6EE9-46F7-89F8-87FBF28C5C54}" destId="{ED3BD7CA-9562-4D59-A3FF-0076FCE8FE17}" srcOrd="2" destOrd="0" presId="urn:microsoft.com/office/officeart/2005/8/layout/cycle4"/>
    <dgm:cxn modelId="{D4592C6A-2D87-46CF-A507-7B49689D8278}" type="presParOf" srcId="{ED3BD7CA-9562-4D59-A3FF-0076FCE8FE17}" destId="{77C649D0-7097-4899-93C8-492EEEBDDEA6}" srcOrd="0" destOrd="0" presId="urn:microsoft.com/office/officeart/2005/8/layout/cycle4"/>
    <dgm:cxn modelId="{B43AAE29-53E5-411F-883D-8FA768B28E12}" type="presParOf" srcId="{ED3BD7CA-9562-4D59-A3FF-0076FCE8FE17}" destId="{69C2488B-9A55-4C2A-98F5-54AC811ECBCA}" srcOrd="1" destOrd="0" presId="urn:microsoft.com/office/officeart/2005/8/layout/cycle4"/>
    <dgm:cxn modelId="{A3B55259-9F0D-490B-8F1B-7F7DB2F6032C}" type="presParOf" srcId="{0120DE9E-6EE9-46F7-89F8-87FBF28C5C54}" destId="{CECAB3AA-3C56-48A5-A7FF-47F8ADDAB55C}" srcOrd="3" destOrd="0" presId="urn:microsoft.com/office/officeart/2005/8/layout/cycle4"/>
    <dgm:cxn modelId="{944FABD8-5B19-42E0-B654-D533021A8A45}" type="presParOf" srcId="{CECAB3AA-3C56-48A5-A7FF-47F8ADDAB55C}" destId="{74E956FE-9D9E-46E2-9A99-417FAEEEBB71}" srcOrd="0" destOrd="0" presId="urn:microsoft.com/office/officeart/2005/8/layout/cycle4"/>
    <dgm:cxn modelId="{5EE1E137-4557-40BD-A235-8AD2C795BA4A}" type="presParOf" srcId="{CECAB3AA-3C56-48A5-A7FF-47F8ADDAB55C}" destId="{B8B8215A-3C53-4100-A97E-94EDB446F867}" srcOrd="1" destOrd="0" presId="urn:microsoft.com/office/officeart/2005/8/layout/cycle4"/>
    <dgm:cxn modelId="{D0FE5758-6E3B-4802-8205-8AF9E9EF41A8}" type="presParOf" srcId="{0120DE9E-6EE9-46F7-89F8-87FBF28C5C54}" destId="{47CF5925-A76A-47F6-92C8-904592F6DCF3}" srcOrd="4" destOrd="0" presId="urn:microsoft.com/office/officeart/2005/8/layout/cycle4"/>
    <dgm:cxn modelId="{9699223F-019E-428E-9862-5A6B5590B31E}" type="presParOf" srcId="{EAC16145-9F9A-4C76-966A-CD8857E9FA59}" destId="{5AC64B54-50CE-4207-B49A-6E9B66087120}" srcOrd="1" destOrd="0" presId="urn:microsoft.com/office/officeart/2005/8/layout/cycle4"/>
    <dgm:cxn modelId="{4824E2EE-4296-4CD8-B342-5B009E01C2BC}" type="presParOf" srcId="{5AC64B54-50CE-4207-B49A-6E9B66087120}" destId="{A961736C-FDB9-4CB5-A56B-438A4FB0E3AD}" srcOrd="0" destOrd="0" presId="urn:microsoft.com/office/officeart/2005/8/layout/cycle4"/>
    <dgm:cxn modelId="{A2360AF1-EB4A-41F3-80C6-B2DC7EC82ADD}" type="presParOf" srcId="{5AC64B54-50CE-4207-B49A-6E9B66087120}" destId="{91D83156-ADB0-423B-85D9-E79F6F424C9C}" srcOrd="1" destOrd="0" presId="urn:microsoft.com/office/officeart/2005/8/layout/cycle4"/>
    <dgm:cxn modelId="{3E2BDB3C-64CD-4BD0-80AD-81492ACD8C6C}" type="presParOf" srcId="{5AC64B54-50CE-4207-B49A-6E9B66087120}" destId="{6C9B5CD9-5048-4C1D-8011-32C06237C4B0}" srcOrd="2" destOrd="0" presId="urn:microsoft.com/office/officeart/2005/8/layout/cycle4"/>
    <dgm:cxn modelId="{E9980F5E-E3D1-40AB-B895-1E8A022FDE9C}" type="presParOf" srcId="{5AC64B54-50CE-4207-B49A-6E9B66087120}" destId="{A11EF720-26F1-40E7-B3B5-0A4072C8B5C1}" srcOrd="3" destOrd="0" presId="urn:microsoft.com/office/officeart/2005/8/layout/cycle4"/>
    <dgm:cxn modelId="{59AC1E08-EF76-4524-AA18-A13F08D0C80B}" type="presParOf" srcId="{5AC64B54-50CE-4207-B49A-6E9B66087120}" destId="{6FACA0DC-C21D-4244-8E1F-5A0FBB77E4BD}" srcOrd="4" destOrd="0" presId="urn:microsoft.com/office/officeart/2005/8/layout/cycle4"/>
    <dgm:cxn modelId="{4E63AB0E-84EA-4B59-9B25-F7D3EB1C1C15}" type="presParOf" srcId="{EAC16145-9F9A-4C76-966A-CD8857E9FA59}" destId="{F431B700-1D24-45A8-8CCE-7041BC94386B}" srcOrd="2" destOrd="0" presId="urn:microsoft.com/office/officeart/2005/8/layout/cycle4"/>
    <dgm:cxn modelId="{0FBF710C-C0D7-4392-8145-BA52B7662476}" type="presParOf" srcId="{EAC16145-9F9A-4C76-966A-CD8857E9FA59}" destId="{87397C44-D23A-40C6-974E-2E46ACE887D4}"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3829636-EEBA-4E1D-8D2A-E8830F5C276F}" type="datetimeFigureOut">
              <a:rPr lang="en-US" smtClean="0"/>
              <a:t>10/28/2019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13ADA0B-F7E2-4A99-8071-AF6F4EC3DFC5}" type="slidenum">
              <a:rPr lang="en-US" smtClean="0"/>
              <a:t>‹#›</a:t>
            </a:fld>
            <a:endParaRPr lang="en-US"/>
          </a:p>
        </p:txBody>
      </p:sp>
    </p:spTree>
    <p:extLst>
      <p:ext uri="{BB962C8B-B14F-4D97-AF65-F5344CB8AC3E}">
        <p14:creationId xmlns:p14="http://schemas.microsoft.com/office/powerpoint/2010/main" val="3255447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8DD757-56B2-4289-8223-EB968175346C}" type="datetimeFigureOut">
              <a:rPr lang="en-US" smtClean="0"/>
              <a:t>10/28/2019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F375BF7-40E4-4F89-B0A2-93977CFA6C4C}" type="slidenum">
              <a:rPr lang="en-US" smtClean="0"/>
              <a:t>‹#›</a:t>
            </a:fld>
            <a:endParaRPr lang="en-US"/>
          </a:p>
        </p:txBody>
      </p:sp>
    </p:spTree>
    <p:extLst>
      <p:ext uri="{BB962C8B-B14F-4D97-AF65-F5344CB8AC3E}">
        <p14:creationId xmlns:p14="http://schemas.microsoft.com/office/powerpoint/2010/main" val="4153276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a:p>
        </p:txBody>
      </p:sp>
    </p:spTree>
    <p:extLst>
      <p:ext uri="{BB962C8B-B14F-4D97-AF65-F5344CB8AC3E}">
        <p14:creationId xmlns:p14="http://schemas.microsoft.com/office/powerpoint/2010/main" val="2120699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14</a:t>
            </a:fld>
            <a:endParaRPr lang="en-US"/>
          </a:p>
        </p:txBody>
      </p:sp>
    </p:spTree>
    <p:extLst>
      <p:ext uri="{BB962C8B-B14F-4D97-AF65-F5344CB8AC3E}">
        <p14:creationId xmlns:p14="http://schemas.microsoft.com/office/powerpoint/2010/main" val="1751500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p>
          <a:p>
            <a:r>
              <a:rPr lang="en-US" dirty="0" smtClean="0"/>
              <a:t>PBIS </a:t>
            </a:r>
            <a:r>
              <a:rPr lang="en-US" dirty="0"/>
              <a:t>is a proactive, preventive approach that supports all students, with increasing levels of prevention. Everyone receives </a:t>
            </a:r>
            <a:r>
              <a:rPr lang="en-US" dirty="0" smtClean="0"/>
              <a:t>“general education” </a:t>
            </a:r>
            <a:r>
              <a:rPr lang="en-US" dirty="0"/>
              <a:t>in expected behavior, along with acknowledgments for following the expected behavior. Some students need more teaching, and a few students may need intensive support. Developing consistency in prevention and also response to misbehavior is a big part of PBIS. Data are used to make decisions about all aspects of </a:t>
            </a:r>
            <a:r>
              <a:rPr lang="en-US" dirty="0" smtClean="0"/>
              <a:t>PBIS (e.g</a:t>
            </a:r>
            <a:r>
              <a:rPr lang="en-US" dirty="0"/>
              <a:t>., </a:t>
            </a:r>
            <a:r>
              <a:rPr lang="en-US" dirty="0" smtClean="0"/>
              <a:t>what, when,</a:t>
            </a:r>
            <a:r>
              <a:rPr lang="en-US" baseline="0" dirty="0" smtClean="0"/>
              <a:t> and</a:t>
            </a:r>
            <a:r>
              <a:rPr lang="en-US" dirty="0" smtClean="0"/>
              <a:t> </a:t>
            </a:r>
            <a:r>
              <a:rPr lang="en-US" dirty="0"/>
              <a:t>how to teach and </a:t>
            </a:r>
            <a:r>
              <a:rPr lang="en-US" dirty="0" smtClean="0"/>
              <a:t>acknowledge; </a:t>
            </a:r>
            <a:r>
              <a:rPr lang="en-US" dirty="0"/>
              <a:t>progress monitoring </a:t>
            </a:r>
            <a:r>
              <a:rPr lang="en-US" dirty="0" smtClean="0"/>
              <a:t>school-wide </a:t>
            </a:r>
            <a:r>
              <a:rPr lang="en-US" dirty="0"/>
              <a:t>as well as in </a:t>
            </a:r>
            <a:r>
              <a:rPr lang="en-US" dirty="0" smtClean="0"/>
              <a:t>classrooms).</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16</a:t>
            </a:fld>
            <a:endParaRPr lang="en-US"/>
          </a:p>
        </p:txBody>
      </p:sp>
    </p:spTree>
    <p:extLst>
      <p:ext uri="{BB962C8B-B14F-4D97-AF65-F5344CB8AC3E}">
        <p14:creationId xmlns:p14="http://schemas.microsoft.com/office/powerpoint/2010/main" val="2808245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 </a:t>
            </a:r>
          </a:p>
          <a:p>
            <a:r>
              <a:rPr lang="en-US" dirty="0"/>
              <a:t>This is a</a:t>
            </a:r>
            <a:r>
              <a:rPr lang="en-US" baseline="0" dirty="0"/>
              <a:t> </a:t>
            </a:r>
            <a:r>
              <a:rPr lang="en-US" dirty="0"/>
              <a:t>pyramid</a:t>
            </a:r>
            <a:r>
              <a:rPr lang="en-US" baseline="0" dirty="0"/>
              <a:t> graphic that describes the </a:t>
            </a:r>
            <a:r>
              <a:rPr lang="en-US" baseline="0" dirty="0" smtClean="0"/>
              <a:t>three </a:t>
            </a:r>
            <a:r>
              <a:rPr lang="en-US" baseline="0" dirty="0"/>
              <a:t>tiers of intervention for PBIS (same for RTI, in general). This pyramid has become an iconic symbol in PBIS </a:t>
            </a:r>
            <a:r>
              <a:rPr lang="en-US" baseline="0" dirty="0" smtClean="0"/>
              <a:t>implementation</a:t>
            </a:r>
            <a:r>
              <a:rPr lang="en-US" baseline="0" dirty="0" smtClean="0">
                <a:sym typeface="Wingdings" panose="05000000000000000000" pitchFamily="2" charset="2"/>
              </a:rPr>
              <a:t>. </a:t>
            </a:r>
            <a:r>
              <a:rPr lang="en-US" baseline="0" dirty="0">
                <a:sym typeface="Wingdings" panose="05000000000000000000" pitchFamily="2" charset="2"/>
              </a:rPr>
              <a:t>We call these levels of prevention because the goal is to prevent students from making more mistakes or escalating in behavior. Note how the tiers overlap – they are not separate. Students receiving Tier II or Tier III interventions are still receiving Tier I support.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7526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PBIS Framework provides </a:t>
            </a:r>
            <a:r>
              <a:rPr lang="en-US" dirty="0" smtClean="0"/>
              <a:t>three </a:t>
            </a:r>
            <a:r>
              <a:rPr lang="en-US" dirty="0"/>
              <a:t>levels</a:t>
            </a:r>
            <a:r>
              <a:rPr lang="en-US" baseline="0" dirty="0"/>
              <a:t> of </a:t>
            </a:r>
            <a:r>
              <a:rPr lang="en-US" baseline="0" dirty="0" smtClean="0"/>
              <a:t>interventions, </a:t>
            </a:r>
            <a:r>
              <a:rPr lang="en-US" baseline="0" dirty="0"/>
              <a:t>which is ideal for giving students the best opportunity to succeed. Not all students that are making mistakes need individual or intensive interventions. PBIS provides a continuum of interventions matched to the needs of the students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EE4C59-6B4D-4257-B6C0-9595DADADA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187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smtClean="0"/>
              <a:t>This </a:t>
            </a:r>
            <a:r>
              <a:rPr lang="en-US" dirty="0"/>
              <a:t>illustration</a:t>
            </a:r>
            <a:r>
              <a:rPr lang="en-US" baseline="0" dirty="0"/>
              <a:t> shows how everything works together in the PBIS process. The combination of systems, </a:t>
            </a:r>
            <a:r>
              <a:rPr lang="en-US" baseline="0" dirty="0" smtClean="0"/>
              <a:t>practices, </a:t>
            </a:r>
            <a:r>
              <a:rPr lang="en-US" baseline="0" dirty="0"/>
              <a:t>and data-based decision making </a:t>
            </a:r>
            <a:r>
              <a:rPr lang="en-US" baseline="0" dirty="0" smtClean="0"/>
              <a:t>works </a:t>
            </a:r>
            <a:r>
              <a:rPr lang="en-US" baseline="0" dirty="0"/>
              <a:t>towards the desired outcomes of social and academic success for students. Systems (e.g., PBIS </a:t>
            </a:r>
            <a:r>
              <a:rPr lang="en-US" baseline="0" dirty="0" smtClean="0"/>
              <a:t>team</a:t>
            </a:r>
            <a:r>
              <a:rPr lang="en-US" baseline="0" dirty="0"/>
              <a:t>) support the staff so that they can efficiently and effectively provide supports for students, and decisions about these systems and practices are guided by collecting and analyzing school data.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EE4C59-6B4D-4257-B6C0-9595DADADA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617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These are the components that will need to be developed to implement PBIS with fidelity. In order to </a:t>
            </a:r>
            <a:r>
              <a:rPr lang="en-US" dirty="0" smtClean="0"/>
              <a:t>prepare, </a:t>
            </a:r>
            <a:r>
              <a:rPr lang="en-US" dirty="0"/>
              <a:t>to create your team and prepare for </a:t>
            </a:r>
            <a:r>
              <a:rPr lang="en-US" dirty="0" smtClean="0"/>
              <a:t>training, </a:t>
            </a:r>
            <a:r>
              <a:rPr lang="en-US" dirty="0"/>
              <a:t>consider these components and think about personnel that have skills in these areas. </a:t>
            </a:r>
          </a:p>
        </p:txBody>
      </p:sp>
      <p:sp>
        <p:nvSpPr>
          <p:cNvPr id="4" name="Slide Number Placeholder 3"/>
          <p:cNvSpPr>
            <a:spLocks noGrp="1"/>
          </p:cNvSpPr>
          <p:nvPr>
            <p:ph type="sldNum" sz="quarter" idx="10"/>
          </p:nvPr>
        </p:nvSpPr>
        <p:spPr/>
        <p:txBody>
          <a:bodyPr/>
          <a:lstStyle/>
          <a:p>
            <a:fld id="{DF375BF7-40E4-4F89-B0A2-93977CFA6C4C}" type="slidenum">
              <a:rPr lang="en-US" smtClean="0"/>
              <a:t>20</a:t>
            </a:fld>
            <a:endParaRPr lang="en-US"/>
          </a:p>
        </p:txBody>
      </p:sp>
    </p:spTree>
    <p:extLst>
      <p:ext uri="{BB962C8B-B14F-4D97-AF65-F5344CB8AC3E}">
        <p14:creationId xmlns:p14="http://schemas.microsoft.com/office/powerpoint/2010/main" val="1344877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21</a:t>
            </a:fld>
            <a:endParaRPr lang="en-US"/>
          </a:p>
        </p:txBody>
      </p:sp>
    </p:spTree>
    <p:extLst>
      <p:ext uri="{BB962C8B-B14F-4D97-AF65-F5344CB8AC3E}">
        <p14:creationId xmlns:p14="http://schemas.microsoft.com/office/powerpoint/2010/main" val="996376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Notes:</a:t>
            </a:r>
          </a:p>
          <a:p>
            <a:r>
              <a:rPr lang="en-US" dirty="0" smtClean="0"/>
              <a:t>PBIS </a:t>
            </a:r>
            <a:r>
              <a:rPr lang="en-US" dirty="0"/>
              <a:t>is </a:t>
            </a:r>
            <a:r>
              <a:rPr lang="en-US" dirty="0" smtClean="0"/>
              <a:t>about</a:t>
            </a:r>
            <a:r>
              <a:rPr lang="en-US" baseline="0" dirty="0" smtClean="0"/>
              <a:t> planning </a:t>
            </a:r>
            <a:r>
              <a:rPr lang="en-US" dirty="0" smtClean="0"/>
              <a:t>— you </a:t>
            </a:r>
            <a:r>
              <a:rPr lang="en-US" dirty="0"/>
              <a:t>must decide</a:t>
            </a:r>
            <a:r>
              <a:rPr lang="en-US" baseline="0" dirty="0"/>
              <a:t> what you want to see as outcomes before you start because you will be addressing behaviors related to those outcomes first. </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22</a:t>
            </a:fld>
            <a:endParaRPr lang="en-US"/>
          </a:p>
        </p:txBody>
      </p:sp>
    </p:spTree>
    <p:extLst>
      <p:ext uri="{BB962C8B-B14F-4D97-AF65-F5344CB8AC3E}">
        <p14:creationId xmlns:p14="http://schemas.microsoft.com/office/powerpoint/2010/main" val="406988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23</a:t>
            </a:fld>
            <a:endParaRPr lang="en-US"/>
          </a:p>
        </p:txBody>
      </p:sp>
    </p:spTree>
    <p:extLst>
      <p:ext uri="{BB962C8B-B14F-4D97-AF65-F5344CB8AC3E}">
        <p14:creationId xmlns:p14="http://schemas.microsoft.com/office/powerpoint/2010/main" val="568514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24</a:t>
            </a:fld>
            <a:endParaRPr lang="en-US"/>
          </a:p>
        </p:txBody>
      </p:sp>
    </p:spTree>
    <p:extLst>
      <p:ext uri="{BB962C8B-B14F-4D97-AF65-F5344CB8AC3E}">
        <p14:creationId xmlns:p14="http://schemas.microsoft.com/office/powerpoint/2010/main" val="99238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Some schools have more challenges than </a:t>
            </a:r>
            <a:r>
              <a:rPr lang="en-US" dirty="0" smtClean="0"/>
              <a:t>others, </a:t>
            </a:r>
            <a:r>
              <a:rPr lang="en-US" dirty="0"/>
              <a:t>b</a:t>
            </a:r>
            <a:r>
              <a:rPr lang="en-US" dirty="0" smtClean="0"/>
              <a:t>ut </a:t>
            </a:r>
            <a:r>
              <a:rPr lang="en-US" dirty="0"/>
              <a:t>all schools are under </a:t>
            </a:r>
            <a:r>
              <a:rPr lang="en-US" dirty="0" smtClean="0"/>
              <a:t>pressure</a:t>
            </a:r>
            <a:r>
              <a:rPr lang="en-US" baseline="0" dirty="0" smtClean="0"/>
              <a:t> b</a:t>
            </a:r>
            <a:r>
              <a:rPr lang="en-US" dirty="0" smtClean="0"/>
              <a:t>eing </a:t>
            </a:r>
            <a:r>
              <a:rPr lang="en-US" dirty="0"/>
              <a:t>assessed and held accountable for student outcomes while dealing with increasing challenges like the ones above.</a:t>
            </a:r>
          </a:p>
        </p:txBody>
      </p:sp>
      <p:sp>
        <p:nvSpPr>
          <p:cNvPr id="4" name="Slide Number Placeholder 3"/>
          <p:cNvSpPr>
            <a:spLocks noGrp="1"/>
          </p:cNvSpPr>
          <p:nvPr>
            <p:ph type="sldNum" sz="quarter" idx="10"/>
          </p:nvPr>
        </p:nvSpPr>
        <p:spPr/>
        <p:txBody>
          <a:bodyPr/>
          <a:lstStyle/>
          <a:p>
            <a:fld id="{DF375BF7-40E4-4F89-B0A2-93977CFA6C4C}" type="slidenum">
              <a:rPr lang="en-US" smtClean="0"/>
              <a:t>4</a:t>
            </a:fld>
            <a:endParaRPr lang="en-US"/>
          </a:p>
        </p:txBody>
      </p:sp>
    </p:spTree>
    <p:extLst>
      <p:ext uri="{BB962C8B-B14F-4D97-AF65-F5344CB8AC3E}">
        <p14:creationId xmlns:p14="http://schemas.microsoft.com/office/powerpoint/2010/main" val="2512356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25</a:t>
            </a:fld>
            <a:endParaRPr lang="en-US"/>
          </a:p>
        </p:txBody>
      </p:sp>
    </p:spTree>
    <p:extLst>
      <p:ext uri="{BB962C8B-B14F-4D97-AF65-F5344CB8AC3E}">
        <p14:creationId xmlns:p14="http://schemas.microsoft.com/office/powerpoint/2010/main" val="748194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26</a:t>
            </a:fld>
            <a:endParaRPr lang="en-US"/>
          </a:p>
        </p:txBody>
      </p:sp>
    </p:spTree>
    <p:extLst>
      <p:ext uri="{BB962C8B-B14F-4D97-AF65-F5344CB8AC3E}">
        <p14:creationId xmlns:p14="http://schemas.microsoft.com/office/powerpoint/2010/main" val="344708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This leads into the </a:t>
            </a:r>
            <a:r>
              <a:rPr lang="en-US" baseline="0" dirty="0"/>
              <a:t>next slide to talk about stages of implementation (mentioned in </a:t>
            </a:r>
            <a:r>
              <a:rPr lang="en-US" baseline="0" dirty="0" smtClean="0"/>
              <a:t>second </a:t>
            </a:r>
            <a:r>
              <a:rPr lang="en-US" baseline="0" dirty="0"/>
              <a:t>major </a:t>
            </a:r>
            <a:r>
              <a:rPr lang="en-US" baseline="0" dirty="0" smtClean="0"/>
              <a:t>bullet point).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28</a:t>
            </a:fld>
            <a:endParaRPr lang="en-US"/>
          </a:p>
        </p:txBody>
      </p:sp>
    </p:spTree>
    <p:extLst>
      <p:ext uri="{BB962C8B-B14F-4D97-AF65-F5344CB8AC3E}">
        <p14:creationId xmlns:p14="http://schemas.microsoft.com/office/powerpoint/2010/main" val="3697959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PBIS implementation is done in stages. You are in the first stage – exploration. You are looking at your current school situation – climate, behavior, academics, attendance, </a:t>
            </a:r>
            <a:r>
              <a:rPr lang="en-US" dirty="0" smtClean="0"/>
              <a:t>etc. </a:t>
            </a:r>
            <a:r>
              <a:rPr lang="en-US" dirty="0"/>
              <a:t>– to make decisions about where you want to go and if PBIS is the process you want to adopt. Notice that as you continue through the process, you will be developing systems and practices and looking at data. You will need to be prepared to commit time and resources to this process.</a:t>
            </a:r>
          </a:p>
        </p:txBody>
      </p:sp>
      <p:sp>
        <p:nvSpPr>
          <p:cNvPr id="4" name="Slide Number Placeholder 3"/>
          <p:cNvSpPr>
            <a:spLocks noGrp="1"/>
          </p:cNvSpPr>
          <p:nvPr>
            <p:ph type="sldNum" sz="quarter" idx="10"/>
          </p:nvPr>
        </p:nvSpPr>
        <p:spPr/>
        <p:txBody>
          <a:bodyPr/>
          <a:lstStyle/>
          <a:p>
            <a:fld id="{0809061C-EE51-46B8-B04D-6724D3CFDB2F}" type="slidenum">
              <a:rPr lang="en-US" smtClean="0"/>
              <a:t>29</a:t>
            </a:fld>
            <a:endParaRPr lang="en-US"/>
          </a:p>
        </p:txBody>
      </p:sp>
    </p:spTree>
    <p:extLst>
      <p:ext uri="{BB962C8B-B14F-4D97-AF65-F5344CB8AC3E}">
        <p14:creationId xmlns:p14="http://schemas.microsoft.com/office/powerpoint/2010/main" val="3547172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District Capacity Assessment (DCA) is a tool to determine whether a district can start something new. “</a:t>
            </a:r>
            <a:r>
              <a:rPr lang="en-US" sz="1200" b="0" i="0" kern="1200" dirty="0">
                <a:solidFill>
                  <a:schemeClr val="tx1"/>
                </a:solidFill>
                <a:effectLst/>
                <a:latin typeface="+mn-lt"/>
                <a:ea typeface="+mn-ea"/>
                <a:cs typeface="+mn-cs"/>
              </a:rPr>
              <a:t>The DCA is an action assessment designed to help educational district leaders and staff better align resources with intended outcomes and develop action plans to support the use of effective innovations. Both the training and tool are available online.” </a:t>
            </a:r>
            <a:r>
              <a:rPr lang="en-US" dirty="0" smtClean="0"/>
              <a:t>This </a:t>
            </a:r>
            <a:r>
              <a:rPr lang="en-US" dirty="0"/>
              <a:t>assessment can be found at AI Hub (The National Implementation Research Network’s Active Implementation Hub</a:t>
            </a:r>
            <a:r>
              <a:rPr lang="en-US" dirty="0" smtClean="0"/>
              <a:t>): </a:t>
            </a:r>
            <a:r>
              <a:rPr lang="en-US" dirty="0"/>
              <a:t>https://implementation.fpg.unc.edu/resources/district-capacity-assessment-dca</a:t>
            </a:r>
          </a:p>
        </p:txBody>
      </p:sp>
      <p:sp>
        <p:nvSpPr>
          <p:cNvPr id="4" name="Slide Number Placeholder 3"/>
          <p:cNvSpPr>
            <a:spLocks noGrp="1"/>
          </p:cNvSpPr>
          <p:nvPr>
            <p:ph type="sldNum" sz="quarter" idx="10"/>
          </p:nvPr>
        </p:nvSpPr>
        <p:spPr/>
        <p:txBody>
          <a:bodyPr/>
          <a:lstStyle/>
          <a:p>
            <a:fld id="{DF375BF7-40E4-4F89-B0A2-93977CFA6C4C}" type="slidenum">
              <a:rPr lang="en-US" smtClean="0"/>
              <a:t>30</a:t>
            </a:fld>
            <a:endParaRPr lang="en-US"/>
          </a:p>
        </p:txBody>
      </p:sp>
    </p:spTree>
    <p:extLst>
      <p:ext uri="{BB962C8B-B14F-4D97-AF65-F5344CB8AC3E}">
        <p14:creationId xmlns:p14="http://schemas.microsoft.com/office/powerpoint/2010/main" val="3948812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This was adapted from Missouri SW-PBS – see citation on slide.</a:t>
            </a:r>
          </a:p>
        </p:txBody>
      </p:sp>
      <p:sp>
        <p:nvSpPr>
          <p:cNvPr id="4" name="Slide Number Placeholder 3"/>
          <p:cNvSpPr>
            <a:spLocks noGrp="1"/>
          </p:cNvSpPr>
          <p:nvPr>
            <p:ph type="sldNum" sz="quarter" idx="10"/>
          </p:nvPr>
        </p:nvSpPr>
        <p:spPr/>
        <p:txBody>
          <a:bodyPr/>
          <a:lstStyle/>
          <a:p>
            <a:fld id="{DF375BF7-40E4-4F89-B0A2-93977CFA6C4C}" type="slidenum">
              <a:rPr lang="en-US" smtClean="0"/>
              <a:t>31</a:t>
            </a:fld>
            <a:endParaRPr lang="en-US"/>
          </a:p>
        </p:txBody>
      </p:sp>
    </p:spTree>
    <p:extLst>
      <p:ext uri="{BB962C8B-B14F-4D97-AF65-F5344CB8AC3E}">
        <p14:creationId xmlns:p14="http://schemas.microsoft.com/office/powerpoint/2010/main" val="1310832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For any organization to</a:t>
            </a:r>
            <a:r>
              <a:rPr lang="en-US" baseline="0" dirty="0"/>
              <a:t> be successful, the stakeholders have to be on board with the same goals. Schools need to have these conversations among all </a:t>
            </a:r>
            <a:r>
              <a:rPr lang="en-US" baseline="0" dirty="0" smtClean="0"/>
              <a:t>staff; </a:t>
            </a:r>
            <a:r>
              <a:rPr lang="en-US" baseline="0" dirty="0"/>
              <a:t>decide what staff will be committed to achieving. This is the first step in beginning to develop the PBIS action plan. </a:t>
            </a:r>
            <a:r>
              <a:rPr lang="en-US" sz="1200" dirty="0" smtClean="0">
                <a:solidFill>
                  <a:schemeClr val="tx1"/>
                </a:solidFill>
              </a:rPr>
              <a:t>Work </a:t>
            </a:r>
            <a:r>
              <a:rPr lang="en-US" sz="1200" dirty="0">
                <a:solidFill>
                  <a:schemeClr val="tx1"/>
                </a:solidFill>
              </a:rPr>
              <a:t>as hard on what you want to see as on what you don’t want to see</a:t>
            </a:r>
            <a:r>
              <a:rPr lang="en-US" sz="1200" dirty="0" smtClean="0">
                <a:solidFill>
                  <a:schemeClr val="tx1"/>
                </a:solidFill>
              </a:rPr>
              <a:t>.</a:t>
            </a:r>
            <a:endParaRPr lang="en-US" sz="120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FC8A-EC72-4D16-8145-029D66DD4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616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br>
              <a:rPr lang="en-US" dirty="0"/>
            </a:br>
            <a:r>
              <a:rPr lang="en-US" dirty="0"/>
              <a:t>The last few slides highlighted the process and elements that are involved in implementing PBIS. Teams will need administrative support for the time and resources necessary to develop the core components of PBIS and provide training and communication to staff, students, parents, and the community. </a:t>
            </a:r>
            <a:r>
              <a:rPr lang="en-US" dirty="0" smtClean="0"/>
              <a:t>Most </a:t>
            </a:r>
            <a:r>
              <a:rPr lang="en-US" dirty="0"/>
              <a:t>importantly, you will need broad support from staff to be successful in implementation. Staff are going to be highly involved in carrying out </a:t>
            </a:r>
            <a:r>
              <a:rPr lang="en-US" dirty="0" smtClean="0"/>
              <a:t>practices, </a:t>
            </a:r>
            <a:r>
              <a:rPr lang="en-US" dirty="0"/>
              <a:t>and it will not work well if only a small percentage of staff are participating. Consistency is crucial to making an impactful change</a:t>
            </a:r>
            <a:r>
              <a:rPr lang="en-US" dirty="0" smtClean="0"/>
              <a:t>. </a:t>
            </a:r>
            <a:r>
              <a:rPr lang="en-US" dirty="0"/>
              <a:t>Training</a:t>
            </a:r>
            <a:r>
              <a:rPr lang="en-US" baseline="0" dirty="0"/>
              <a:t> is critical for consistency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33</a:t>
            </a:fld>
            <a:endParaRPr lang="en-US"/>
          </a:p>
        </p:txBody>
      </p:sp>
    </p:spTree>
    <p:extLst>
      <p:ext uri="{BB962C8B-B14F-4D97-AF65-F5344CB8AC3E}">
        <p14:creationId xmlns:p14="http://schemas.microsoft.com/office/powerpoint/2010/main" val="1678944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Notes:</a:t>
            </a:r>
          </a:p>
          <a:p>
            <a:r>
              <a:rPr lang="en-US" dirty="0" smtClean="0"/>
              <a:t>Links </a:t>
            </a:r>
            <a:r>
              <a:rPr lang="en-US" dirty="0"/>
              <a:t>to </a:t>
            </a:r>
            <a:r>
              <a:rPr lang="en-US" dirty="0" smtClean="0"/>
              <a:t>resources:</a:t>
            </a:r>
            <a:r>
              <a:rPr lang="en-US" baseline="0" dirty="0" smtClean="0"/>
              <a:t> </a:t>
            </a:r>
            <a:r>
              <a:rPr lang="en-US" dirty="0" smtClean="0"/>
              <a:t>TESS</a:t>
            </a:r>
            <a:r>
              <a:rPr lang="en-US" dirty="0"/>
              <a:t>: http://</a:t>
            </a:r>
            <a:r>
              <a:rPr lang="en-US" dirty="0" smtClean="0"/>
              <a:t>www.esc4.net/Assets/rubric-overview.pdf, LEADS</a:t>
            </a:r>
            <a:r>
              <a:rPr lang="en-US" dirty="0"/>
              <a:t>: http://</a:t>
            </a:r>
            <a:r>
              <a:rPr lang="en-US" dirty="0" smtClean="0"/>
              <a:t>www.arkansased.gov/public/userfiles/HR_and_Educator_Effectiveness/Principal_Evaluation/LEADS%20Forms/Form%20A_AR%20LEADS%20Principal%20Rubric.pdf, and</a:t>
            </a:r>
            <a:r>
              <a:rPr lang="en-US" baseline="0" dirty="0" smtClean="0"/>
              <a:t> a</a:t>
            </a:r>
            <a:r>
              <a:rPr lang="en-US" dirty="0" smtClean="0"/>
              <a:t>nother </a:t>
            </a:r>
            <a:r>
              <a:rPr lang="en-US" dirty="0"/>
              <a:t>reference – Brown University study: https://</a:t>
            </a:r>
            <a:r>
              <a:rPr lang="en-US" dirty="0" smtClean="0"/>
              <a:t>www.sciencedaily.com/releases/2016/10/161026170323.htm.</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35</a:t>
            </a:fld>
            <a:endParaRPr lang="en-US"/>
          </a:p>
        </p:txBody>
      </p:sp>
    </p:spTree>
    <p:extLst>
      <p:ext uri="{BB962C8B-B14F-4D97-AF65-F5344CB8AC3E}">
        <p14:creationId xmlns:p14="http://schemas.microsoft.com/office/powerpoint/2010/main" val="2420789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36</a:t>
            </a:fld>
            <a:endParaRPr lang="en-US"/>
          </a:p>
        </p:txBody>
      </p:sp>
    </p:spTree>
    <p:extLst>
      <p:ext uri="{BB962C8B-B14F-4D97-AF65-F5344CB8AC3E}">
        <p14:creationId xmlns:p14="http://schemas.microsoft.com/office/powerpoint/2010/main" val="676646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a:t>
            </a:r>
            <a:r>
              <a:rPr lang="en-US" dirty="0" smtClean="0"/>
              <a:t>Notes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comments on this slide were taken from a survey of staff members in an Arkansas school.</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5</a:t>
            </a:fld>
            <a:endParaRPr lang="en-US"/>
          </a:p>
        </p:txBody>
      </p:sp>
    </p:spTree>
    <p:extLst>
      <p:ext uri="{BB962C8B-B14F-4D97-AF65-F5344CB8AC3E}">
        <p14:creationId xmlns:p14="http://schemas.microsoft.com/office/powerpoint/2010/main" val="425883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a:t>
            </a:r>
            <a:r>
              <a:rPr lang="en-US" dirty="0" smtClean="0"/>
              <a:t>Notes</a:t>
            </a:r>
            <a:r>
              <a:rPr lang="en-US" dirty="0"/>
              <a:t>:</a:t>
            </a:r>
          </a:p>
          <a:p>
            <a:r>
              <a:rPr lang="en-US" sz="1200" b="0" i="0" kern="1200" dirty="0">
                <a:solidFill>
                  <a:schemeClr val="tx1"/>
                </a:solidFill>
                <a:effectLst/>
                <a:latin typeface="+mn-lt"/>
                <a:ea typeface="+mn-ea"/>
                <a:cs typeface="+mn-cs"/>
              </a:rPr>
              <a:t>A common assumption is that students who receive a suspension will be less likely to engage in problem behavior in the future</a:t>
            </a:r>
            <a:r>
              <a:rPr lang="en-US" sz="1200" b="0" i="0" kern="1200" dirty="0" smtClean="0">
                <a:solidFill>
                  <a:schemeClr val="tx1"/>
                </a:solidFill>
                <a:effectLst/>
                <a:latin typeface="+mn-lt"/>
                <a:ea typeface="+mn-ea"/>
                <a:cs typeface="+mn-cs"/>
              </a:rPr>
              <a:t>.</a:t>
            </a:r>
            <a:r>
              <a:rPr lang="en-US" sz="1200" b="0" i="0" kern="1200" dirty="0">
                <a:solidFill>
                  <a:schemeClr val="tx1"/>
                </a:solidFill>
                <a:effectLst/>
                <a:latin typeface="+mn-lt"/>
                <a:ea typeface="+mn-ea"/>
                <a:cs typeface="+mn-cs"/>
              </a:rPr>
              <a:t> See </a:t>
            </a:r>
            <a:r>
              <a:rPr lang="en-US" sz="1200" b="0" i="1" kern="1200" dirty="0">
                <a:solidFill>
                  <a:schemeClr val="tx1"/>
                </a:solidFill>
                <a:effectLst/>
                <a:latin typeface="+mn-lt"/>
                <a:ea typeface="+mn-ea"/>
                <a:cs typeface="+mn-cs"/>
              </a:rPr>
              <a:t>Do Out-of-School Suspensions Prevent Future Exclusionary Discipline?</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by Michelle M. </a:t>
            </a:r>
            <a:r>
              <a:rPr lang="en-US" sz="1200" b="0" i="0" kern="1200" dirty="0" err="1">
                <a:solidFill>
                  <a:schemeClr val="tx1"/>
                </a:solidFill>
                <a:effectLst/>
                <a:latin typeface="+mn-lt"/>
                <a:ea typeface="+mn-ea"/>
                <a:cs typeface="+mn-cs"/>
              </a:rPr>
              <a:t>Massar</a:t>
            </a:r>
            <a:r>
              <a:rPr lang="en-US" sz="1200" b="0" i="0" kern="1200" dirty="0">
                <a:solidFill>
                  <a:schemeClr val="tx1"/>
                </a:solidFill>
                <a:effectLst/>
                <a:latin typeface="+mn-lt"/>
                <a:ea typeface="+mn-ea"/>
                <a:cs typeface="+mn-cs"/>
              </a:rPr>
              <a:t>, Kent McIntosh and Bert M. </a:t>
            </a:r>
            <a:r>
              <a:rPr lang="en-US" sz="1200" b="0" i="0" kern="1200" dirty="0" err="1">
                <a:solidFill>
                  <a:schemeClr val="tx1"/>
                </a:solidFill>
                <a:effectLst/>
                <a:latin typeface="+mn-lt"/>
                <a:ea typeface="+mn-ea"/>
                <a:cs typeface="+mn-cs"/>
              </a:rPr>
              <a:t>Eliason</a:t>
            </a:r>
            <a:r>
              <a:rPr lang="en-US" sz="1200" b="0" i="0" kern="1200" dirty="0">
                <a:solidFill>
                  <a:schemeClr val="tx1"/>
                </a:solidFill>
                <a:effectLst/>
                <a:latin typeface="+mn-lt"/>
                <a:ea typeface="+mn-ea"/>
                <a:cs typeface="+mn-cs"/>
              </a:rPr>
              <a:t>; https://</a:t>
            </a:r>
            <a:r>
              <a:rPr lang="en-US" sz="1200" b="0" i="0" kern="1200" dirty="0" smtClean="0">
                <a:solidFill>
                  <a:schemeClr val="tx1"/>
                </a:solidFill>
                <a:effectLst/>
                <a:latin typeface="+mn-lt"/>
                <a:ea typeface="+mn-ea"/>
                <a:cs typeface="+mn-cs"/>
              </a:rPr>
              <a:t>www.pbis.org/evaluation/evaluation-briefs/suspensions-and-future</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6</a:t>
            </a:fld>
            <a:endParaRPr lang="en-US"/>
          </a:p>
        </p:txBody>
      </p:sp>
    </p:spTree>
    <p:extLst>
      <p:ext uri="{BB962C8B-B14F-4D97-AF65-F5344CB8AC3E}">
        <p14:creationId xmlns:p14="http://schemas.microsoft.com/office/powerpoint/2010/main" val="2352315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Beginning in the 1990’s, zero tolerance was adopted by schools all over the country, but this led to students being suspended or expelled for behavior that didn’t require this extreme consequence</a:t>
            </a:r>
            <a:r>
              <a:rPr lang="en-US" baseline="0" dirty="0"/>
              <a:t>. </a:t>
            </a:r>
            <a:r>
              <a:rPr lang="en-US" baseline="0" dirty="0" smtClean="0"/>
              <a:t>Now, </a:t>
            </a:r>
            <a:r>
              <a:rPr lang="en-US" baseline="0" dirty="0"/>
              <a:t>compare that to a student doing something wrong academically. Do we exclude the student</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FC8A-EC72-4D16-8145-029D66DD49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78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9</a:t>
            </a:fld>
            <a:endParaRPr lang="en-US"/>
          </a:p>
        </p:txBody>
      </p:sp>
    </p:spTree>
    <p:extLst>
      <p:ext uri="{BB962C8B-B14F-4D97-AF65-F5344CB8AC3E}">
        <p14:creationId xmlns:p14="http://schemas.microsoft.com/office/powerpoint/2010/main" val="110657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PBIS</a:t>
            </a:r>
            <a:r>
              <a:rPr lang="en-US" baseline="0" dirty="0"/>
              <a:t> starts with a change in the way </a:t>
            </a:r>
            <a:r>
              <a:rPr lang="en-US" b="1" u="sng" baseline="0" dirty="0" smtClean="0"/>
              <a:t>adults</a:t>
            </a:r>
            <a:r>
              <a:rPr lang="en-US" b="0" u="none" baseline="0" dirty="0" smtClean="0"/>
              <a:t> </a:t>
            </a:r>
            <a:r>
              <a:rPr lang="en-US" b="0" u="none" baseline="0" dirty="0"/>
              <a:t>approach discipline</a:t>
            </a:r>
            <a:r>
              <a:rPr lang="en-US" baseline="0" dirty="0" smtClean="0"/>
              <a:t>. </a:t>
            </a:r>
            <a:r>
              <a:rPr lang="en-US" baseline="0" dirty="0"/>
              <a:t>Instead of just giving students a handbook of rules and a list of things </a:t>
            </a:r>
            <a:r>
              <a:rPr lang="en-US" baseline="0" dirty="0" smtClean="0"/>
              <a:t>“not </a:t>
            </a:r>
            <a:r>
              <a:rPr lang="en-US" baseline="0" dirty="0"/>
              <a:t>to </a:t>
            </a:r>
            <a:r>
              <a:rPr lang="en-US" baseline="0" dirty="0" smtClean="0"/>
              <a:t>do” </a:t>
            </a:r>
            <a:r>
              <a:rPr lang="en-US" baseline="0" dirty="0"/>
              <a:t>and waiting for them to make mistakes, PBIS is about having </a:t>
            </a:r>
            <a:r>
              <a:rPr lang="en-US" baseline="0" dirty="0" smtClean="0"/>
              <a:t>expectations </a:t>
            </a:r>
            <a:r>
              <a:rPr lang="en-US" baseline="0" dirty="0"/>
              <a:t>for behavior, teaching and modeling that behavior, and encouraging that behavior.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EE4C59-6B4D-4257-B6C0-9595DADADA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2898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The word discipline is often used as a synonym for punishment, instead of the original idea that it is learning</a:t>
            </a:r>
            <a:r>
              <a:rPr lang="en-US" baseline="0" dirty="0"/>
              <a:t> and education</a:t>
            </a:r>
            <a:r>
              <a:rPr lang="en-US" dirty="0"/>
              <a:t>. PBIS adheres more truly to this definition through </a:t>
            </a:r>
            <a:r>
              <a:rPr lang="en-US" dirty="0" smtClean="0"/>
              <a:t>teaching, modeling,</a:t>
            </a:r>
            <a:r>
              <a:rPr lang="en-US" baseline="0" dirty="0" smtClean="0"/>
              <a:t> and</a:t>
            </a:r>
            <a:r>
              <a:rPr lang="en-US" dirty="0" smtClean="0"/>
              <a:t> </a:t>
            </a:r>
            <a:r>
              <a:rPr lang="en-US" dirty="0"/>
              <a:t>encouraging appropriate </a:t>
            </a:r>
            <a:r>
              <a:rPr lang="en-US" dirty="0" smtClean="0"/>
              <a:t>behavior, </a:t>
            </a:r>
            <a:r>
              <a:rPr lang="en-US" dirty="0"/>
              <a:t>and encouraging students to continue to do it. This process should lead to students developing and using the behavior without needing the extrinsic ‘rewards’ that were used when first learning the behavior.</a:t>
            </a:r>
          </a:p>
        </p:txBody>
      </p:sp>
      <p:sp>
        <p:nvSpPr>
          <p:cNvPr id="4" name="Slide Number Placeholder 3"/>
          <p:cNvSpPr>
            <a:spLocks noGrp="1"/>
          </p:cNvSpPr>
          <p:nvPr>
            <p:ph type="sldNum" sz="quarter" idx="10"/>
          </p:nvPr>
        </p:nvSpPr>
        <p:spPr/>
        <p:txBody>
          <a:bodyPr/>
          <a:lstStyle/>
          <a:p>
            <a:fld id="{DF375BF7-40E4-4F89-B0A2-93977CFA6C4C}" type="slidenum">
              <a:rPr lang="en-US" smtClean="0"/>
              <a:t>12</a:t>
            </a:fld>
            <a:endParaRPr lang="en-US"/>
          </a:p>
        </p:txBody>
      </p:sp>
    </p:spTree>
    <p:extLst>
      <p:ext uri="{BB962C8B-B14F-4D97-AF65-F5344CB8AC3E}">
        <p14:creationId xmlns:p14="http://schemas.microsoft.com/office/powerpoint/2010/main" val="422280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a:t>
            </a:r>
            <a:r>
              <a:rPr lang="en-US" dirty="0" smtClean="0"/>
              <a:t>Notes</a:t>
            </a:r>
            <a:r>
              <a:rPr lang="en-US" dirty="0"/>
              <a:t>:</a:t>
            </a:r>
          </a:p>
          <a:p>
            <a:r>
              <a:rPr lang="en-US" dirty="0"/>
              <a:t>This is a quote from Tom </a:t>
            </a:r>
            <a:r>
              <a:rPr lang="en-US" dirty="0" err="1"/>
              <a:t>Herner</a:t>
            </a:r>
            <a:r>
              <a:rPr lang="en-US" dirty="0"/>
              <a:t>, President of NASDE, 1998. We can’t just expect students to know what behavior to use if we don’t teach them first. </a:t>
            </a:r>
          </a:p>
        </p:txBody>
      </p:sp>
      <p:sp>
        <p:nvSpPr>
          <p:cNvPr id="4" name="Slide Number Placeholder 3"/>
          <p:cNvSpPr>
            <a:spLocks noGrp="1"/>
          </p:cNvSpPr>
          <p:nvPr>
            <p:ph type="sldNum" sz="quarter" idx="10"/>
          </p:nvPr>
        </p:nvSpPr>
        <p:spPr/>
        <p:txBody>
          <a:bodyPr/>
          <a:lstStyle/>
          <a:p>
            <a:fld id="{0809061C-EE51-46B8-B04D-6724D3CFDB2F}" type="slidenum">
              <a:rPr lang="en-US" smtClean="0"/>
              <a:t>13</a:t>
            </a:fld>
            <a:endParaRPr lang="en-US"/>
          </a:p>
        </p:txBody>
      </p:sp>
    </p:spTree>
    <p:extLst>
      <p:ext uri="{BB962C8B-B14F-4D97-AF65-F5344CB8AC3E}">
        <p14:creationId xmlns:p14="http://schemas.microsoft.com/office/powerpoint/2010/main" val="3635415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6169795"/>
            <a:ext cx="12192000" cy="688205"/>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74439" y="2277053"/>
            <a:ext cx="8956713" cy="1325563"/>
          </a:xfrm>
          <a:prstGeom prst="rect">
            <a:avLst/>
          </a:prstGeom>
        </p:spPr>
        <p:txBody>
          <a:bodyPr/>
          <a:lstStyle/>
          <a:p>
            <a:r>
              <a:rPr lang="en-US"/>
              <a:t>Click to edit Master title style</a:t>
            </a:r>
          </a:p>
        </p:txBody>
      </p:sp>
      <p:pic>
        <p:nvPicPr>
          <p:cNvPr id="4" name="Picture 3"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822"/>
          <a:stretch/>
        </p:blipFill>
        <p:spPr bwMode="auto">
          <a:xfrm>
            <a:off x="328100" y="6191295"/>
            <a:ext cx="952526" cy="661892"/>
          </a:xfrm>
          <a:prstGeom prst="rect">
            <a:avLst/>
          </a:prstGeom>
          <a:solidFill>
            <a:schemeClr val="bg1"/>
          </a:solidFill>
          <a:extLst/>
        </p:spPr>
      </p:pic>
      <p:pic>
        <p:nvPicPr>
          <p:cNvPr id="6" name="Shape 109"/>
          <p:cNvPicPr/>
          <p:nvPr userDrawn="1"/>
        </p:nvPicPr>
        <p:blipFill rotWithShape="1">
          <a:blip r:embed="rId4">
            <a:alphaModFix/>
          </a:blip>
          <a:srcRect/>
          <a:stretch/>
        </p:blipFill>
        <p:spPr>
          <a:xfrm>
            <a:off x="8955514" y="6266371"/>
            <a:ext cx="3077845" cy="474980"/>
          </a:xfrm>
          <a:prstGeom prst="rect">
            <a:avLst/>
          </a:prstGeom>
          <a:solidFill>
            <a:schemeClr val="bg1"/>
          </a:solidFill>
          <a:ln>
            <a:noFill/>
          </a:ln>
        </p:spPr>
      </p:pic>
      <p:sp>
        <p:nvSpPr>
          <p:cNvPr id="8" name="Rectangle 7"/>
          <p:cNvSpPr/>
          <p:nvPr userDrawn="1"/>
        </p:nvSpPr>
        <p:spPr>
          <a:xfrm>
            <a:off x="0" y="6085417"/>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77500"/>
            <a:ext cx="12192000" cy="956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extLst>
      <p:ext uri="{BB962C8B-B14F-4D97-AF65-F5344CB8AC3E}">
        <p14:creationId xmlns:p14="http://schemas.microsoft.com/office/powerpoint/2010/main" val="315220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ctrTitle"/>
          </p:nvPr>
        </p:nvSpPr>
        <p:spPr>
          <a:xfrm>
            <a:off x="1416424" y="315540"/>
            <a:ext cx="9144000" cy="1271213"/>
          </a:xfrm>
          <a:prstGeom prst="rect">
            <a:avLst/>
          </a:prstGeom>
        </p:spPr>
        <p:txBody>
          <a:bodyPr anchor="b"/>
          <a:lstStyle>
            <a:lvl1pPr algn="ctr">
              <a:defRPr sz="6000"/>
            </a:lvl1pPr>
          </a:lstStyle>
          <a:p>
            <a:r>
              <a:rPr lang="en-US" dirty="0"/>
              <a:t>Click to edit Master title style</a:t>
            </a:r>
          </a:p>
        </p:txBody>
      </p:sp>
      <p:sp>
        <p:nvSpPr>
          <p:cNvPr id="4" name="Content Placeholder 3"/>
          <p:cNvSpPr>
            <a:spLocks noGrp="1"/>
          </p:cNvSpPr>
          <p:nvPr>
            <p:ph sz="quarter" idx="10"/>
          </p:nvPr>
        </p:nvSpPr>
        <p:spPr>
          <a:xfrm>
            <a:off x="1416050" y="1917700"/>
            <a:ext cx="9144000" cy="33258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84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96598" y="365125"/>
            <a:ext cx="8956713" cy="1325563"/>
          </a:xfrm>
        </p:spPr>
        <p:txBody>
          <a:bodyPr/>
          <a:lstStyle/>
          <a:p>
            <a:r>
              <a:rPr lang="en-US"/>
              <a:t>Click to edit Master title style</a:t>
            </a:r>
          </a:p>
        </p:txBody>
      </p:sp>
    </p:spTree>
    <p:extLst>
      <p:ext uri="{BB962C8B-B14F-4D97-AF65-F5344CB8AC3E}">
        <p14:creationId xmlns:p14="http://schemas.microsoft.com/office/powerpoint/2010/main" val="381520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BCB163-1B14-42F9-BCC2-CA54DC66EE3B}"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2E2CA-E544-4230-A16B-E6346E32F982}" type="slidenum">
              <a:rPr lang="en-US" smtClean="0"/>
              <a:t>‹#›</a:t>
            </a:fld>
            <a:endParaRPr lang="en-US"/>
          </a:p>
        </p:txBody>
      </p:sp>
    </p:spTree>
    <p:extLst>
      <p:ext uri="{BB962C8B-B14F-4D97-AF65-F5344CB8AC3E}">
        <p14:creationId xmlns:p14="http://schemas.microsoft.com/office/powerpoint/2010/main" val="307857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2267" y="2535448"/>
            <a:ext cx="10515600" cy="1325563"/>
          </a:xfrm>
          <a:prstGeom prst="rect">
            <a:avLst/>
          </a:prstGeom>
        </p:spPr>
        <p:txBody>
          <a:bodyPr/>
          <a:lstStyle/>
          <a:p>
            <a:r>
              <a:rPr lang="en-US" dirty="0"/>
              <a:t>Click to edit Master title style</a:t>
            </a:r>
          </a:p>
        </p:txBody>
      </p:sp>
      <p:sp>
        <p:nvSpPr>
          <p:cNvPr id="3" name="Rectangle 2"/>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5" name="Picture 4"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6"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2245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5EF2D-A09D-412D-A2EA-24A4DEA38B0B}" type="datetimeFigureOut">
              <a:rPr lang="en-US" smtClean="0"/>
              <a:t>10/28/2019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DDED3-02CF-4E46-9514-B579A25C59A2}" type="slidenum">
              <a:rPr lang="en-US" smtClean="0"/>
              <a:t>‹#›</a:t>
            </a:fld>
            <a:endParaRPr lang="en-US"/>
          </a:p>
        </p:txBody>
      </p:sp>
    </p:spTree>
    <p:extLst>
      <p:ext uri="{BB962C8B-B14F-4D97-AF65-F5344CB8AC3E}">
        <p14:creationId xmlns:p14="http://schemas.microsoft.com/office/powerpoint/2010/main" val="399411736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id:image002.png@01D16AFF.B10E1570"/>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a:extLst/>
        </p:spPr>
      </p:pic>
      <p:sp>
        <p:nvSpPr>
          <p:cNvPr id="9" name="Rectangle 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Users\amerten\Downloads\RTI Arkansas Logo (2).png"/>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3" name="Shape 109"/>
          <p:cNvPicPr/>
          <p:nvPr userDrawn="1"/>
        </p:nvPicPr>
        <p:blipFill rotWithShape="1">
          <a:blip r:embed="rId7">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7696531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1B986-9AC3-4D9B-AB17-00E753187AA4}" type="datetimeFigureOut">
              <a:rPr lang="en-US" smtClean="0"/>
              <a:t>10/28/2019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3575-510E-4702-9CBC-585D3F69EF44}" type="slidenum">
              <a:rPr lang="en-US" smtClean="0"/>
              <a:t>‹#›</a:t>
            </a:fld>
            <a:endParaRPr lang="en-US"/>
          </a:p>
        </p:txBody>
      </p:sp>
    </p:spTree>
    <p:extLst>
      <p:ext uri="{BB962C8B-B14F-4D97-AF65-F5344CB8AC3E}">
        <p14:creationId xmlns:p14="http://schemas.microsoft.com/office/powerpoint/2010/main" val="73035355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rdictionary.com/Lati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pbis.org/school/swpbis-for-beginners" TargetMode="External"/><Relationship Id="rId2" Type="http://schemas.openxmlformats.org/officeDocument/2006/relationships/hyperlink" Target="http://cce.astate.edu/pbis/about-pbis/" TargetMode="External"/><Relationship Id="rId1" Type="http://schemas.openxmlformats.org/officeDocument/2006/relationships/slideLayout" Target="../slideLayouts/slideLayout2.xml"/><Relationship Id="rId4" Type="http://schemas.openxmlformats.org/officeDocument/2006/relationships/hyperlink" Target="http://pbismissouri.org/wp-content/uploads/2018/08/Tier-1-2018_Ch.-1.pdf?x30198"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0vPpo9Zg2BA&amp;t=31s" TargetMode="External"/><Relationship Id="rId2" Type="http://schemas.openxmlformats.org/officeDocument/2006/relationships/hyperlink" Target="https://www.youtube.com/watch?v=Vc-Tjqm20cU#action=share" TargetMode="External"/><Relationship Id="rId1" Type="http://schemas.openxmlformats.org/officeDocument/2006/relationships/slideLayout" Target="../slideLayouts/slideLayout2.xml"/><Relationship Id="rId4" Type="http://schemas.openxmlformats.org/officeDocument/2006/relationships/hyperlink" Target="https://www.youtube.com/watch?v=VxyxywShewI&amp;t=10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7053"/>
            <a:ext cx="12191999" cy="1325563"/>
          </a:xfrm>
        </p:spPr>
        <p:txBody>
          <a:bodyPr>
            <a:normAutofit/>
          </a:bodyPr>
          <a:lstStyle/>
          <a:p>
            <a:pPr algn="ctr">
              <a:spcBef>
                <a:spcPts val="1000"/>
              </a:spcBef>
            </a:pPr>
            <a:r>
              <a:rPr lang="en-US" sz="6000" dirty="0">
                <a:latin typeface="+mn-lt"/>
              </a:rPr>
              <a:t>Philosophy a</a:t>
            </a:r>
            <a:r>
              <a:rPr lang="en-US" sz="6000" dirty="0" smtClean="0">
                <a:latin typeface="+mn-lt"/>
              </a:rPr>
              <a:t>nd </a:t>
            </a:r>
            <a:r>
              <a:rPr lang="en-US" sz="6000" dirty="0">
                <a:latin typeface="+mn-lt"/>
              </a:rPr>
              <a:t>Overview o</a:t>
            </a:r>
            <a:r>
              <a:rPr lang="en-US" sz="6000" dirty="0" smtClean="0">
                <a:latin typeface="+mn-lt"/>
              </a:rPr>
              <a:t>f PBIS</a:t>
            </a:r>
            <a:endParaRPr lang="en-US" sz="6000" dirty="0">
              <a:latin typeface="+mn-lt"/>
            </a:endParaRPr>
          </a:p>
        </p:txBody>
      </p:sp>
      <p:sp>
        <p:nvSpPr>
          <p:cNvPr id="3" name="TextBox 2"/>
          <p:cNvSpPr txBox="1"/>
          <p:nvPr/>
        </p:nvSpPr>
        <p:spPr>
          <a:xfrm>
            <a:off x="3748012" y="6400800"/>
            <a:ext cx="4695974" cy="246221"/>
          </a:xfrm>
          <a:prstGeom prst="rect">
            <a:avLst/>
          </a:prstGeom>
          <a:noFill/>
        </p:spPr>
        <p:txBody>
          <a:bodyPr wrap="square" rtlCol="0">
            <a:spAutoFit/>
          </a:bodyPr>
          <a:lstStyle/>
          <a:p>
            <a:r>
              <a:rPr lang="en-US" sz="1000" dirty="0" smtClean="0">
                <a:solidFill>
                  <a:schemeClr val="bg1"/>
                </a:solidFill>
              </a:rPr>
              <a:t>Images in this module were obtained at google.com/images unless otherwise specified.</a:t>
            </a:r>
            <a:endParaRPr lang="en-US" sz="1000" dirty="0">
              <a:solidFill>
                <a:schemeClr val="bg1"/>
              </a:solidFill>
            </a:endParaRPr>
          </a:p>
        </p:txBody>
      </p:sp>
    </p:spTree>
    <p:extLst>
      <p:ext uri="{BB962C8B-B14F-4D97-AF65-F5344CB8AC3E}">
        <p14:creationId xmlns:p14="http://schemas.microsoft.com/office/powerpoint/2010/main" val="3808014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16424" y="752475"/>
            <a:ext cx="9144000" cy="914400"/>
          </a:xfrm>
        </p:spPr>
        <p:txBody>
          <a:bodyPr/>
          <a:lstStyle/>
          <a:p>
            <a:r>
              <a:rPr lang="en-US" sz="5400" dirty="0">
                <a:latin typeface="+mn-lt"/>
              </a:rPr>
              <a:t>Basic School Climate Model</a:t>
            </a: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3640255023"/>
              </p:ext>
            </p:extLst>
          </p:nvPr>
        </p:nvGraphicFramePr>
        <p:xfrm>
          <a:off x="1229388" y="1834403"/>
          <a:ext cx="9518072" cy="3774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4612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24621"/>
            <a:ext cx="12192000" cy="1392407"/>
          </a:xfrm>
        </p:spPr>
        <p:txBody>
          <a:bodyPr>
            <a:noAutofit/>
          </a:bodyPr>
          <a:lstStyle/>
          <a:p>
            <a:r>
              <a:rPr lang="en-US" sz="5400" dirty="0">
                <a:latin typeface="+mn-lt"/>
              </a:rPr>
              <a:t>Changing Climate </a:t>
            </a:r>
            <a:r>
              <a:rPr lang="en-US" sz="5400" dirty="0" smtClean="0">
                <a:latin typeface="+mn-lt"/>
              </a:rPr>
              <a:t>And </a:t>
            </a:r>
            <a:r>
              <a:rPr lang="en-US" sz="5400" dirty="0">
                <a:latin typeface="+mn-lt"/>
              </a:rPr>
              <a:t>Culture Require A</a:t>
            </a:r>
            <a:r>
              <a:rPr lang="en-US" sz="5400" dirty="0" smtClean="0">
                <a:latin typeface="+mn-lt"/>
              </a:rPr>
              <a:t> </a:t>
            </a:r>
            <a:r>
              <a:rPr lang="en-US" sz="5400" dirty="0">
                <a:latin typeface="+mn-lt"/>
              </a:rPr>
              <a:t>Different Philosophy</a:t>
            </a:r>
          </a:p>
        </p:txBody>
      </p:sp>
      <p:sp>
        <p:nvSpPr>
          <p:cNvPr id="3" name="Content Placeholder 2"/>
          <p:cNvSpPr>
            <a:spLocks noGrp="1"/>
          </p:cNvSpPr>
          <p:nvPr>
            <p:ph sz="quarter" idx="10"/>
          </p:nvPr>
        </p:nvSpPr>
        <p:spPr>
          <a:xfrm>
            <a:off x="1273850" y="2217028"/>
            <a:ext cx="9644299" cy="2888371"/>
          </a:xfrm>
        </p:spPr>
        <p:txBody>
          <a:bodyPr/>
          <a:lstStyle/>
          <a:p>
            <a:endParaRPr lang="en-US" dirty="0" smtClean="0"/>
          </a:p>
          <a:p>
            <a:r>
              <a:rPr lang="en-US" dirty="0" smtClean="0"/>
              <a:t>How </a:t>
            </a:r>
            <a:r>
              <a:rPr lang="en-US" dirty="0"/>
              <a:t>about preventing problems before they happen?</a:t>
            </a:r>
          </a:p>
          <a:p>
            <a:r>
              <a:rPr lang="en-US" dirty="0"/>
              <a:t>How about a </a:t>
            </a:r>
            <a:r>
              <a:rPr lang="en-US" i="1" u="sng" dirty="0"/>
              <a:t>proactive and positive approach to discipline?</a:t>
            </a:r>
            <a:r>
              <a:rPr lang="en-US" dirty="0"/>
              <a:t> </a:t>
            </a:r>
          </a:p>
          <a:p>
            <a:r>
              <a:rPr lang="en-US" dirty="0"/>
              <a:t>Remember what discipline is about</a:t>
            </a:r>
            <a:r>
              <a:rPr lang="en-US" dirty="0" smtClean="0"/>
              <a:t>…</a:t>
            </a:r>
            <a:endParaRPr lang="en-US" dirty="0"/>
          </a:p>
        </p:txBody>
      </p:sp>
    </p:spTree>
    <p:extLst>
      <p:ext uri="{BB962C8B-B14F-4D97-AF65-F5344CB8AC3E}">
        <p14:creationId xmlns:p14="http://schemas.microsoft.com/office/powerpoint/2010/main" val="4214780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A0089F-9323-47E0-9447-35EB38ECA92C}"/>
              </a:ext>
            </a:extLst>
          </p:cNvPr>
          <p:cNvSpPr>
            <a:spLocks noGrp="1"/>
          </p:cNvSpPr>
          <p:nvPr>
            <p:ph type="title"/>
          </p:nvPr>
        </p:nvSpPr>
        <p:spPr>
          <a:xfrm>
            <a:off x="0" y="680937"/>
            <a:ext cx="12192000" cy="758757"/>
          </a:xfrm>
        </p:spPr>
        <p:txBody>
          <a:bodyPr/>
          <a:lstStyle/>
          <a:p>
            <a:pPr algn="ctr"/>
            <a:r>
              <a:rPr lang="en-US" sz="5400" dirty="0">
                <a:latin typeface="+mn-lt"/>
              </a:rPr>
              <a:t>What </a:t>
            </a:r>
            <a:r>
              <a:rPr lang="en-US" sz="5400" dirty="0" smtClean="0">
                <a:latin typeface="+mn-lt"/>
              </a:rPr>
              <a:t>Is </a:t>
            </a:r>
            <a:r>
              <a:rPr lang="en-US" sz="5400" dirty="0">
                <a:latin typeface="+mn-lt"/>
              </a:rPr>
              <a:t>D</a:t>
            </a:r>
            <a:r>
              <a:rPr lang="en-US" sz="5400" dirty="0" smtClean="0">
                <a:latin typeface="+mn-lt"/>
              </a:rPr>
              <a:t>iscipline</a:t>
            </a:r>
            <a:r>
              <a:rPr lang="en-US" sz="5400" dirty="0">
                <a:latin typeface="+mn-lt"/>
              </a:rPr>
              <a:t>?</a:t>
            </a:r>
          </a:p>
        </p:txBody>
      </p:sp>
      <p:sp>
        <p:nvSpPr>
          <p:cNvPr id="3" name="Rectangle 2">
            <a:extLst>
              <a:ext uri="{FF2B5EF4-FFF2-40B4-BE49-F238E27FC236}">
                <a16:creationId xmlns:a16="http://schemas.microsoft.com/office/drawing/2014/main" xmlns="" id="{5E7FE722-C58C-4651-84A3-68AA396F0AFA}"/>
              </a:ext>
            </a:extLst>
          </p:cNvPr>
          <p:cNvSpPr/>
          <p:nvPr/>
        </p:nvSpPr>
        <p:spPr>
          <a:xfrm>
            <a:off x="1487358" y="1793655"/>
            <a:ext cx="8599768" cy="2800767"/>
          </a:xfrm>
          <a:prstGeom prst="rect">
            <a:avLst/>
          </a:prstGeom>
        </p:spPr>
        <p:txBody>
          <a:bodyPr wrap="square">
            <a:spAutoFit/>
          </a:bodyPr>
          <a:lstStyle/>
          <a:p>
            <a:r>
              <a:rPr lang="en-US" sz="3200" dirty="0" err="1"/>
              <a:t>Dis•ci•pline</a:t>
            </a:r>
            <a:r>
              <a:rPr lang="en-US" sz="3600" dirty="0"/>
              <a:t>: </a:t>
            </a:r>
            <a:r>
              <a:rPr lang="en-US" sz="2800" dirty="0"/>
              <a:t>From </a:t>
            </a:r>
            <a:r>
              <a:rPr lang="en-US" sz="2800" dirty="0">
                <a:hlinkClick r:id="rId3"/>
              </a:rPr>
              <a:t>Latin</a:t>
            </a:r>
            <a:r>
              <a:rPr lang="en-US" sz="2800" dirty="0"/>
              <a:t> </a:t>
            </a:r>
            <a:r>
              <a:rPr lang="en-US" sz="2800" i="1" dirty="0" err="1"/>
              <a:t>disciplina</a:t>
            </a:r>
            <a:r>
              <a:rPr lang="en-US" sz="2800" dirty="0"/>
              <a:t> (“instruction”) and </a:t>
            </a:r>
            <a:r>
              <a:rPr lang="en-US" sz="2800" i="1" dirty="0" err="1"/>
              <a:t>discipulus</a:t>
            </a:r>
            <a:r>
              <a:rPr lang="en-US" sz="2800" dirty="0"/>
              <a:t> (“pupil”), from </a:t>
            </a:r>
            <a:r>
              <a:rPr lang="en-US" sz="2800" i="1" dirty="0" err="1"/>
              <a:t>discere</a:t>
            </a:r>
            <a:r>
              <a:rPr lang="en-US" sz="2800" dirty="0"/>
              <a:t> (“to learn”)* </a:t>
            </a:r>
          </a:p>
          <a:p>
            <a:endParaRPr lang="en-US" sz="2800" dirty="0"/>
          </a:p>
          <a:p>
            <a:pPr marL="225425" indent="-225425">
              <a:buFont typeface="Arial" panose="020B0604020202020204" pitchFamily="34" charset="0"/>
              <a:buChar char="•"/>
            </a:pPr>
            <a:r>
              <a:rPr lang="en-US" sz="2800" dirty="0"/>
              <a:t>It is a branch of knowledge or </a:t>
            </a:r>
            <a:r>
              <a:rPr lang="en-US" sz="2800" dirty="0" smtClean="0"/>
              <a:t>learning.**</a:t>
            </a:r>
            <a:endParaRPr lang="en-US" sz="2800" dirty="0"/>
          </a:p>
          <a:p>
            <a:pPr marL="225425" indent="-225425">
              <a:buFont typeface="Arial" panose="020B0604020202020204" pitchFamily="34" charset="0"/>
              <a:buChar char="•"/>
            </a:pPr>
            <a:r>
              <a:rPr lang="en-US" sz="2800" dirty="0"/>
              <a:t>It is training that develops self-control, character, or orderliness and </a:t>
            </a:r>
            <a:r>
              <a:rPr lang="en-US" sz="2800" dirty="0" smtClean="0"/>
              <a:t>efficiency.**</a:t>
            </a:r>
            <a:endParaRPr lang="en-US" sz="2800" dirty="0"/>
          </a:p>
        </p:txBody>
      </p:sp>
      <p:sp>
        <p:nvSpPr>
          <p:cNvPr id="4" name="TextBox 3"/>
          <p:cNvSpPr txBox="1"/>
          <p:nvPr/>
        </p:nvSpPr>
        <p:spPr>
          <a:xfrm>
            <a:off x="3933861" y="6302477"/>
            <a:ext cx="3706762" cy="400110"/>
          </a:xfrm>
          <a:prstGeom prst="rect">
            <a:avLst/>
          </a:prstGeom>
          <a:noFill/>
        </p:spPr>
        <p:txBody>
          <a:bodyPr wrap="square" rtlCol="0">
            <a:spAutoFit/>
          </a:bodyPr>
          <a:lstStyle/>
          <a:p>
            <a:r>
              <a:rPr lang="en-US" sz="1000" dirty="0" smtClean="0">
                <a:solidFill>
                  <a:schemeClr val="bg1"/>
                </a:solidFill>
              </a:rPr>
              <a:t>*http</a:t>
            </a:r>
            <a:r>
              <a:rPr lang="en-US" sz="1000" dirty="0">
                <a:solidFill>
                  <a:schemeClr val="bg1"/>
                </a:solidFill>
              </a:rPr>
              <a:t>://</a:t>
            </a:r>
            <a:r>
              <a:rPr lang="en-US" sz="1000" dirty="0" smtClean="0">
                <a:solidFill>
                  <a:schemeClr val="bg1"/>
                </a:solidFill>
              </a:rPr>
              <a:t>www.yourdictionary.com</a:t>
            </a:r>
          </a:p>
          <a:p>
            <a:r>
              <a:rPr lang="en-US" sz="1000" dirty="0" smtClean="0">
                <a:solidFill>
                  <a:schemeClr val="bg1"/>
                </a:solidFill>
              </a:rPr>
              <a:t>**</a:t>
            </a:r>
            <a:r>
              <a:rPr lang="en-US" sz="1000" dirty="0">
                <a:solidFill>
                  <a:schemeClr val="bg1"/>
                </a:solidFill>
              </a:rPr>
              <a:t>Webster's New World College Dictionary, Fifth Edition</a:t>
            </a:r>
            <a:endParaRPr lang="en-US" sz="1000" i="1" dirty="0">
              <a:solidFill>
                <a:schemeClr val="bg1"/>
              </a:solidFill>
            </a:endParaRPr>
          </a:p>
        </p:txBody>
      </p:sp>
    </p:spTree>
    <p:extLst>
      <p:ext uri="{BB962C8B-B14F-4D97-AF65-F5344CB8AC3E}">
        <p14:creationId xmlns:p14="http://schemas.microsoft.com/office/powerpoint/2010/main" val="545007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4A5B6-C2C7-45A6-8970-1808FA0250D7}"/>
              </a:ext>
            </a:extLst>
          </p:cNvPr>
          <p:cNvSpPr>
            <a:spLocks noGrp="1"/>
          </p:cNvSpPr>
          <p:nvPr>
            <p:ph type="title"/>
          </p:nvPr>
        </p:nvSpPr>
        <p:spPr>
          <a:xfrm>
            <a:off x="0" y="749030"/>
            <a:ext cx="12192000" cy="941658"/>
          </a:xfrm>
        </p:spPr>
        <p:txBody>
          <a:bodyPr/>
          <a:lstStyle/>
          <a:p>
            <a:pPr algn="ctr"/>
            <a:r>
              <a:rPr lang="en-US" sz="5400" dirty="0">
                <a:latin typeface="+mn-lt"/>
              </a:rPr>
              <a:t>Think </a:t>
            </a:r>
            <a:r>
              <a:rPr lang="en-US" sz="5400" dirty="0" smtClean="0">
                <a:latin typeface="+mn-lt"/>
              </a:rPr>
              <a:t>About </a:t>
            </a:r>
            <a:r>
              <a:rPr lang="en-US" sz="5400" dirty="0">
                <a:latin typeface="+mn-lt"/>
              </a:rPr>
              <a:t>T</a:t>
            </a:r>
            <a:r>
              <a:rPr lang="en-US" sz="5400" dirty="0" smtClean="0">
                <a:latin typeface="+mn-lt"/>
              </a:rPr>
              <a:t>his</a:t>
            </a:r>
            <a:r>
              <a:rPr lang="en-US" sz="5400" dirty="0">
                <a:latin typeface="+mn-lt"/>
              </a:rPr>
              <a:t>…</a:t>
            </a:r>
          </a:p>
        </p:txBody>
      </p:sp>
      <p:sp>
        <p:nvSpPr>
          <p:cNvPr id="3" name="Shape 239">
            <a:extLst>
              <a:ext uri="{FF2B5EF4-FFF2-40B4-BE49-F238E27FC236}">
                <a16:creationId xmlns:a16="http://schemas.microsoft.com/office/drawing/2014/main" xmlns="" id="{AB898816-AAC1-48B5-9C0F-105E2547686D}"/>
              </a:ext>
            </a:extLst>
          </p:cNvPr>
          <p:cNvSpPr/>
          <p:nvPr/>
        </p:nvSpPr>
        <p:spPr>
          <a:xfrm>
            <a:off x="226143" y="1690688"/>
            <a:ext cx="11631560" cy="3825209"/>
          </a:xfrm>
          <a:prstGeom prst="rect">
            <a:avLst/>
          </a:prstGeom>
          <a:noFill/>
          <a:ln>
            <a:noFill/>
          </a:ln>
        </p:spPr>
        <p:txBody>
          <a:bodyPr wrap="square" lIns="91425" tIns="45700" rIns="91425" bIns="45700" anchor="t" anchorCtr="0">
            <a:noAutofit/>
          </a:bodyPr>
          <a:lstStyle/>
          <a:p>
            <a:pPr marL="173990" marR="0" indent="-173990" algn="ctr">
              <a:spcBef>
                <a:spcPts val="0"/>
              </a:spcBef>
              <a:spcAft>
                <a:spcPts val="0"/>
              </a:spcAft>
            </a:pPr>
            <a:r>
              <a:rPr lang="en-US" sz="2800" dirty="0">
                <a:effectLst/>
                <a:ea typeface="Arial" panose="020B0604020202020204" pitchFamily="34" charset="0"/>
              </a:rPr>
              <a:t>“If a child doesn’t know how to read, </a:t>
            </a:r>
            <a:r>
              <a:rPr lang="en-US" sz="2800" i="1" dirty="0">
                <a:effectLst/>
                <a:ea typeface="Arial" panose="020B0604020202020204" pitchFamily="34" charset="0"/>
              </a:rPr>
              <a:t>we teach</a:t>
            </a:r>
            <a:r>
              <a:rPr lang="en-US" sz="2800" dirty="0">
                <a:effectLst/>
                <a:ea typeface="Arial" panose="020B0604020202020204" pitchFamily="34" charset="0"/>
              </a:rPr>
              <a:t>.”</a:t>
            </a:r>
            <a:endParaRPr lang="en-US" sz="2800" dirty="0">
              <a:effectLst/>
              <a:ea typeface="Times New Roman" panose="02020603050405020304" pitchFamily="18" charset="0"/>
            </a:endParaRPr>
          </a:p>
          <a:p>
            <a:pPr marL="173990" marR="0" indent="-173990" algn="ctr">
              <a:spcBef>
                <a:spcPts val="900"/>
              </a:spcBef>
              <a:spcAft>
                <a:spcPts val="0"/>
              </a:spcAft>
            </a:pPr>
            <a:r>
              <a:rPr lang="en-US" sz="2800" dirty="0">
                <a:effectLst/>
                <a:ea typeface="Arial" panose="020B0604020202020204" pitchFamily="34" charset="0"/>
              </a:rPr>
              <a:t>“If a child doesn’t know how to swim, </a:t>
            </a:r>
            <a:r>
              <a:rPr lang="en-US" sz="2800" i="1" dirty="0">
                <a:effectLst/>
                <a:ea typeface="Arial" panose="020B0604020202020204" pitchFamily="34" charset="0"/>
              </a:rPr>
              <a:t>we teach</a:t>
            </a:r>
            <a:r>
              <a:rPr lang="en-US" sz="2800" dirty="0">
                <a:effectLst/>
                <a:ea typeface="Arial" panose="020B0604020202020204" pitchFamily="34" charset="0"/>
              </a:rPr>
              <a:t>.”</a:t>
            </a:r>
            <a:endParaRPr lang="en-US" sz="2800" dirty="0">
              <a:effectLst/>
              <a:ea typeface="Times New Roman" panose="02020603050405020304" pitchFamily="18" charset="0"/>
            </a:endParaRPr>
          </a:p>
          <a:p>
            <a:pPr marL="173990" marR="0" indent="-173990" algn="ctr">
              <a:spcBef>
                <a:spcPts val="900"/>
              </a:spcBef>
              <a:spcAft>
                <a:spcPts val="0"/>
              </a:spcAft>
            </a:pPr>
            <a:r>
              <a:rPr lang="en-US" sz="2800" dirty="0">
                <a:effectLst/>
                <a:ea typeface="Arial" panose="020B0604020202020204" pitchFamily="34" charset="0"/>
              </a:rPr>
              <a:t>“If a child doesn’t know how to multiply, </a:t>
            </a:r>
            <a:r>
              <a:rPr lang="en-US" sz="2800" i="1" dirty="0">
                <a:effectLst/>
                <a:ea typeface="Arial" panose="020B0604020202020204" pitchFamily="34" charset="0"/>
              </a:rPr>
              <a:t>we teach</a:t>
            </a:r>
            <a:r>
              <a:rPr lang="en-US" sz="2800" dirty="0">
                <a:effectLst/>
                <a:ea typeface="Arial" panose="020B0604020202020204" pitchFamily="34" charset="0"/>
              </a:rPr>
              <a:t>.”</a:t>
            </a:r>
            <a:endParaRPr lang="en-US" sz="2800" dirty="0">
              <a:effectLst/>
              <a:ea typeface="Times New Roman" panose="02020603050405020304" pitchFamily="18" charset="0"/>
            </a:endParaRPr>
          </a:p>
          <a:p>
            <a:pPr marL="173990" marR="0" indent="-173990" algn="ctr">
              <a:spcBef>
                <a:spcPts val="900"/>
              </a:spcBef>
              <a:spcAft>
                <a:spcPts val="0"/>
              </a:spcAft>
            </a:pPr>
            <a:r>
              <a:rPr lang="en-US" sz="2800" dirty="0">
                <a:effectLst/>
                <a:ea typeface="Arial" panose="020B0604020202020204" pitchFamily="34" charset="0"/>
              </a:rPr>
              <a:t>“If a child doesn’t know how to drive, </a:t>
            </a:r>
            <a:r>
              <a:rPr lang="en-US" sz="2800" i="1" dirty="0">
                <a:effectLst/>
                <a:ea typeface="Arial" panose="020B0604020202020204" pitchFamily="34" charset="0"/>
              </a:rPr>
              <a:t>we teach.”</a:t>
            </a:r>
            <a:endParaRPr lang="en-US" sz="2800" dirty="0">
              <a:effectLst/>
              <a:ea typeface="Times New Roman" panose="02020603050405020304" pitchFamily="18" charset="0"/>
            </a:endParaRPr>
          </a:p>
          <a:p>
            <a:pPr marL="173990" marR="0" indent="-173990" algn="ctr">
              <a:spcBef>
                <a:spcPts val="900"/>
              </a:spcBef>
              <a:spcAft>
                <a:spcPts val="0"/>
              </a:spcAft>
            </a:pPr>
            <a:r>
              <a:rPr lang="en-US" sz="2800" dirty="0">
                <a:effectLst/>
                <a:ea typeface="Arial" panose="020B0604020202020204" pitchFamily="34" charset="0"/>
              </a:rPr>
              <a:t>“If a child doesn’t know how to behave, </a:t>
            </a:r>
            <a:r>
              <a:rPr lang="en-US" sz="2800" i="1" dirty="0">
                <a:effectLst/>
                <a:ea typeface="Arial" panose="020B0604020202020204" pitchFamily="34" charset="0"/>
              </a:rPr>
              <a:t>we…</a:t>
            </a:r>
            <a:br>
              <a:rPr lang="en-US" sz="2800" i="1" dirty="0">
                <a:effectLst/>
                <a:ea typeface="Arial" panose="020B0604020202020204" pitchFamily="34" charset="0"/>
              </a:rPr>
            </a:br>
            <a:r>
              <a:rPr lang="en-US" sz="2800" i="1" dirty="0">
                <a:effectLst/>
                <a:ea typeface="Arial" panose="020B0604020202020204" pitchFamily="34" charset="0"/>
              </a:rPr>
              <a:t>…teach?  	…punish?”</a:t>
            </a:r>
            <a:endParaRPr lang="en-US" sz="2800" dirty="0">
              <a:effectLst/>
              <a:ea typeface="Times New Roman" panose="02020603050405020304" pitchFamily="18" charset="0"/>
            </a:endParaRPr>
          </a:p>
          <a:p>
            <a:pPr marL="173990" marR="0" indent="-173990" algn="ctr">
              <a:spcBef>
                <a:spcPts val="900"/>
              </a:spcBef>
              <a:spcAft>
                <a:spcPts val="0"/>
              </a:spcAft>
            </a:pPr>
            <a:r>
              <a:rPr lang="en-US" sz="2800" dirty="0">
                <a:effectLst/>
                <a:ea typeface="Arial" panose="020B0604020202020204" pitchFamily="34" charset="0"/>
              </a:rPr>
              <a:t> “Why can’t we finish the last sentence as automatically as we do the others</a:t>
            </a:r>
            <a:r>
              <a:rPr lang="en-US" sz="2800" dirty="0" smtClean="0">
                <a:effectLst/>
                <a:ea typeface="Arial" panose="020B0604020202020204" pitchFamily="34" charset="0"/>
              </a:rPr>
              <a:t>?”</a:t>
            </a:r>
            <a:endParaRPr lang="en-US" sz="2800" dirty="0">
              <a:effectLst/>
              <a:ea typeface="Arial" panose="020B0604020202020204" pitchFamily="34" charset="0"/>
            </a:endParaRPr>
          </a:p>
        </p:txBody>
      </p:sp>
      <p:sp>
        <p:nvSpPr>
          <p:cNvPr id="5" name="TextBox 4"/>
          <p:cNvSpPr txBox="1"/>
          <p:nvPr/>
        </p:nvSpPr>
        <p:spPr>
          <a:xfrm>
            <a:off x="5392993" y="6351639"/>
            <a:ext cx="1406013" cy="246221"/>
          </a:xfrm>
          <a:prstGeom prst="rect">
            <a:avLst/>
          </a:prstGeom>
          <a:noFill/>
        </p:spPr>
        <p:txBody>
          <a:bodyPr wrap="square" rtlCol="0">
            <a:spAutoFit/>
          </a:bodyPr>
          <a:lstStyle/>
          <a:p>
            <a:pPr marL="173990" marR="0" indent="-173990">
              <a:spcBef>
                <a:spcPts val="900"/>
              </a:spcBef>
              <a:spcAft>
                <a:spcPts val="0"/>
              </a:spcAft>
            </a:pPr>
            <a:r>
              <a:rPr lang="en-US" sz="1000" dirty="0">
                <a:solidFill>
                  <a:schemeClr val="bg1"/>
                </a:solidFill>
              </a:rPr>
              <a:t>Tom </a:t>
            </a:r>
            <a:r>
              <a:rPr lang="en-US" sz="1000" dirty="0" err="1">
                <a:solidFill>
                  <a:schemeClr val="bg1"/>
                </a:solidFill>
              </a:rPr>
              <a:t>Herner</a:t>
            </a:r>
            <a:r>
              <a:rPr lang="en-US" sz="1000" dirty="0">
                <a:solidFill>
                  <a:schemeClr val="bg1"/>
                </a:solidFill>
              </a:rPr>
              <a:t> (1998)</a:t>
            </a:r>
            <a:endParaRPr lang="en-US" sz="10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67898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16424" y="471948"/>
            <a:ext cx="9144000" cy="1114805"/>
          </a:xfrm>
        </p:spPr>
        <p:txBody>
          <a:bodyPr/>
          <a:lstStyle/>
          <a:p>
            <a:r>
              <a:rPr lang="en-US" sz="5400" dirty="0">
                <a:latin typeface="+mn-lt"/>
              </a:rPr>
              <a:t>The PBIS Philosophy</a:t>
            </a:r>
          </a:p>
        </p:txBody>
      </p:sp>
      <p:sp>
        <p:nvSpPr>
          <p:cNvPr id="4" name="Content Placeholder 3"/>
          <p:cNvSpPr>
            <a:spLocks noGrp="1"/>
          </p:cNvSpPr>
          <p:nvPr>
            <p:ph sz="quarter" idx="10"/>
          </p:nvPr>
        </p:nvSpPr>
        <p:spPr>
          <a:xfrm>
            <a:off x="757084" y="1586753"/>
            <a:ext cx="10825316" cy="4214279"/>
          </a:xfrm>
        </p:spPr>
        <p:txBody>
          <a:bodyPr/>
          <a:lstStyle/>
          <a:p>
            <a:r>
              <a:rPr lang="en-US" u="sng" dirty="0"/>
              <a:t>Adults must stop…</a:t>
            </a:r>
          </a:p>
          <a:p>
            <a:pPr lvl="1">
              <a:spcBef>
                <a:spcPts val="1000"/>
              </a:spcBef>
            </a:pPr>
            <a:r>
              <a:rPr lang="en-US" sz="2600" dirty="0"/>
              <a:t>t</a:t>
            </a:r>
            <a:r>
              <a:rPr lang="en-US" sz="2600" dirty="0" smtClean="0"/>
              <a:t>rying </a:t>
            </a:r>
            <a:r>
              <a:rPr lang="en-US" sz="2600" dirty="0"/>
              <a:t>to get </a:t>
            </a:r>
            <a:r>
              <a:rPr lang="en-US" sz="2600" dirty="0" smtClean="0"/>
              <a:t>tougher; </a:t>
            </a:r>
            <a:r>
              <a:rPr lang="en-US" sz="2600" dirty="0"/>
              <a:t>it will just anger and alienate children and leads to </a:t>
            </a:r>
            <a:r>
              <a:rPr lang="en-US" sz="2600" dirty="0" smtClean="0"/>
              <a:t>frustration.</a:t>
            </a:r>
            <a:endParaRPr lang="en-US" sz="2600" dirty="0"/>
          </a:p>
          <a:p>
            <a:pPr lvl="1">
              <a:spcBef>
                <a:spcPts val="1000"/>
              </a:spcBef>
            </a:pPr>
            <a:r>
              <a:rPr lang="en-US" sz="2600" dirty="0"/>
              <a:t>b</a:t>
            </a:r>
            <a:r>
              <a:rPr lang="en-US" sz="2600" dirty="0" smtClean="0"/>
              <a:t>eing reactive; </a:t>
            </a:r>
            <a:r>
              <a:rPr lang="en-US" sz="2600" dirty="0"/>
              <a:t>it just keeps you angry because it doesn’t </a:t>
            </a:r>
            <a:r>
              <a:rPr lang="en-US" sz="2600" dirty="0" smtClean="0"/>
              <a:t>work.</a:t>
            </a:r>
            <a:endParaRPr lang="en-US" sz="2600" dirty="0"/>
          </a:p>
          <a:p>
            <a:pPr lvl="1">
              <a:spcBef>
                <a:spcPts val="1000"/>
              </a:spcBef>
            </a:pPr>
            <a:r>
              <a:rPr lang="en-US" sz="2600" dirty="0"/>
              <a:t>a</a:t>
            </a:r>
            <a:r>
              <a:rPr lang="en-US" sz="2600" dirty="0" smtClean="0"/>
              <a:t>ssuming </a:t>
            </a:r>
            <a:r>
              <a:rPr lang="en-US" sz="2600" dirty="0"/>
              <a:t>children all know </a:t>
            </a:r>
            <a:r>
              <a:rPr lang="en-US" sz="2600" dirty="0" smtClean="0"/>
              <a:t>“how </a:t>
            </a:r>
            <a:r>
              <a:rPr lang="en-US" sz="2600" dirty="0"/>
              <a:t>to </a:t>
            </a:r>
            <a:r>
              <a:rPr lang="en-US" sz="2600" dirty="0" smtClean="0"/>
              <a:t>behave”.</a:t>
            </a:r>
            <a:endParaRPr lang="en-US" sz="2600" dirty="0"/>
          </a:p>
          <a:p>
            <a:r>
              <a:rPr lang="en-US" u="sng" dirty="0"/>
              <a:t>Adults must start…</a:t>
            </a:r>
          </a:p>
          <a:p>
            <a:pPr lvl="1">
              <a:spcBef>
                <a:spcPts val="1000"/>
              </a:spcBef>
            </a:pPr>
            <a:r>
              <a:rPr lang="en-US" sz="2600" dirty="0"/>
              <a:t>a</a:t>
            </a:r>
            <a:r>
              <a:rPr lang="en-US" sz="2600" dirty="0" smtClean="0"/>
              <a:t>cknowledging </a:t>
            </a:r>
            <a:r>
              <a:rPr lang="en-US" sz="2600" dirty="0"/>
              <a:t>children when they do well (just like grades in academics</a:t>
            </a:r>
            <a:r>
              <a:rPr lang="en-US" sz="2600" dirty="0" smtClean="0"/>
              <a:t>).</a:t>
            </a:r>
            <a:endParaRPr lang="en-US" sz="2600" dirty="0"/>
          </a:p>
          <a:p>
            <a:pPr lvl="1">
              <a:spcBef>
                <a:spcPts val="1000"/>
              </a:spcBef>
            </a:pPr>
            <a:r>
              <a:rPr lang="en-US" sz="2600" dirty="0"/>
              <a:t>p</a:t>
            </a:r>
            <a:r>
              <a:rPr lang="en-US" sz="2600" dirty="0" smtClean="0"/>
              <a:t>reventing </a:t>
            </a:r>
            <a:r>
              <a:rPr lang="en-US" sz="2600" dirty="0"/>
              <a:t>problems by </a:t>
            </a:r>
            <a:r>
              <a:rPr lang="en-US" sz="2600" dirty="0" smtClean="0"/>
              <a:t>planning and being proactive.</a:t>
            </a:r>
            <a:endParaRPr lang="en-US" sz="2600" dirty="0"/>
          </a:p>
          <a:p>
            <a:pPr lvl="1">
              <a:spcBef>
                <a:spcPts val="1000"/>
              </a:spcBef>
            </a:pPr>
            <a:r>
              <a:rPr lang="en-US" sz="2600" dirty="0"/>
              <a:t>t</a:t>
            </a:r>
            <a:r>
              <a:rPr lang="en-US" sz="2600" dirty="0" smtClean="0"/>
              <a:t>eaching </a:t>
            </a:r>
            <a:r>
              <a:rPr lang="en-US" sz="2600" dirty="0"/>
              <a:t>children what you want them to </a:t>
            </a:r>
            <a:r>
              <a:rPr lang="en-US" sz="2600" dirty="0" smtClean="0"/>
              <a:t>do.</a:t>
            </a:r>
            <a:endParaRPr lang="en-US" sz="2600" dirty="0"/>
          </a:p>
        </p:txBody>
      </p:sp>
    </p:spTree>
    <p:extLst>
      <p:ext uri="{BB962C8B-B14F-4D97-AF65-F5344CB8AC3E}">
        <p14:creationId xmlns:p14="http://schemas.microsoft.com/office/powerpoint/2010/main" val="5375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06592" y="727588"/>
            <a:ext cx="9144000" cy="924232"/>
          </a:xfrm>
        </p:spPr>
        <p:txBody>
          <a:bodyPr/>
          <a:lstStyle/>
          <a:p>
            <a:r>
              <a:rPr lang="en-US" sz="5400" dirty="0">
                <a:latin typeface="+mn-lt"/>
              </a:rPr>
              <a:t>Really? Will </a:t>
            </a:r>
            <a:r>
              <a:rPr lang="en-US" sz="5400" dirty="0" smtClean="0">
                <a:latin typeface="+mn-lt"/>
              </a:rPr>
              <a:t>That Work</a:t>
            </a:r>
            <a:r>
              <a:rPr lang="en-US" sz="5400" dirty="0">
                <a:latin typeface="+mn-lt"/>
              </a:rPr>
              <a:t>?</a:t>
            </a:r>
          </a:p>
        </p:txBody>
      </p:sp>
      <p:sp>
        <p:nvSpPr>
          <p:cNvPr id="4" name="Content Placeholder 3"/>
          <p:cNvSpPr>
            <a:spLocks noGrp="1"/>
          </p:cNvSpPr>
          <p:nvPr>
            <p:ph sz="quarter" idx="10"/>
          </p:nvPr>
        </p:nvSpPr>
        <p:spPr>
          <a:xfrm>
            <a:off x="638947" y="1960379"/>
            <a:ext cx="10679289" cy="3325813"/>
          </a:xfrm>
        </p:spPr>
        <p:txBody>
          <a:bodyPr/>
          <a:lstStyle/>
          <a:p>
            <a:r>
              <a:rPr lang="en-US" dirty="0"/>
              <a:t>Don’t you like being acknowledged when you do </a:t>
            </a:r>
            <a:r>
              <a:rPr lang="en-US" dirty="0" smtClean="0"/>
              <a:t>“good”?</a:t>
            </a:r>
            <a:endParaRPr lang="en-US" dirty="0"/>
          </a:p>
          <a:p>
            <a:pPr lvl="1">
              <a:spcBef>
                <a:spcPts val="1000"/>
              </a:spcBef>
            </a:pPr>
            <a:r>
              <a:rPr lang="en-US" sz="2600" dirty="0"/>
              <a:t>What is it when you say </a:t>
            </a:r>
            <a:r>
              <a:rPr lang="en-US" sz="2600" dirty="0" smtClean="0"/>
              <a:t>“thank you”?</a:t>
            </a:r>
            <a:endParaRPr lang="en-US" sz="2600" dirty="0"/>
          </a:p>
          <a:p>
            <a:pPr lvl="1">
              <a:spcBef>
                <a:spcPts val="1000"/>
              </a:spcBef>
            </a:pPr>
            <a:r>
              <a:rPr lang="en-US" sz="2600" dirty="0"/>
              <a:t>Why do hotels, airlines, credit cards, etc. give </a:t>
            </a:r>
            <a:r>
              <a:rPr lang="en-US" sz="2600" dirty="0" smtClean="0"/>
              <a:t>“reward points”?</a:t>
            </a:r>
            <a:endParaRPr lang="en-US" sz="2600" dirty="0"/>
          </a:p>
          <a:p>
            <a:r>
              <a:rPr lang="en-US" dirty="0"/>
              <a:t>Students want respect just like you </a:t>
            </a:r>
            <a:r>
              <a:rPr lang="en-US" dirty="0" smtClean="0"/>
              <a:t>do, and they </a:t>
            </a:r>
            <a:r>
              <a:rPr lang="en-US" dirty="0"/>
              <a:t>respond to </a:t>
            </a:r>
            <a:r>
              <a:rPr lang="en-US" dirty="0" smtClean="0"/>
              <a:t>it.</a:t>
            </a:r>
            <a:endParaRPr lang="en-US" dirty="0"/>
          </a:p>
          <a:p>
            <a:r>
              <a:rPr lang="en-US" dirty="0" smtClean="0"/>
              <a:t>“Consequences” </a:t>
            </a:r>
            <a:r>
              <a:rPr lang="en-US" dirty="0"/>
              <a:t>are not ignored, but teaching comes </a:t>
            </a:r>
            <a:r>
              <a:rPr lang="en-US" dirty="0" smtClean="0"/>
              <a:t>first.</a:t>
            </a:r>
          </a:p>
        </p:txBody>
      </p:sp>
    </p:spTree>
    <p:extLst>
      <p:ext uri="{BB962C8B-B14F-4D97-AF65-F5344CB8AC3E}">
        <p14:creationId xmlns:p14="http://schemas.microsoft.com/office/powerpoint/2010/main" val="584279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481F19B-2351-4566-B6A3-3E24AEB908ED}"/>
              </a:ext>
            </a:extLst>
          </p:cNvPr>
          <p:cNvSpPr>
            <a:spLocks noGrp="1"/>
          </p:cNvSpPr>
          <p:nvPr>
            <p:ph type="ctrTitle"/>
          </p:nvPr>
        </p:nvSpPr>
        <p:spPr>
          <a:xfrm>
            <a:off x="0" y="680936"/>
            <a:ext cx="12192000" cy="864253"/>
          </a:xfrm>
        </p:spPr>
        <p:txBody>
          <a:bodyPr/>
          <a:lstStyle/>
          <a:p>
            <a:r>
              <a:rPr lang="en-US" sz="5400" dirty="0" smtClean="0">
                <a:latin typeface="+mn-lt"/>
              </a:rPr>
              <a:t>The </a:t>
            </a:r>
            <a:r>
              <a:rPr lang="en-US" sz="5400" dirty="0">
                <a:latin typeface="+mn-lt"/>
              </a:rPr>
              <a:t>PBIS Approach</a:t>
            </a:r>
          </a:p>
        </p:txBody>
      </p:sp>
      <p:sp>
        <p:nvSpPr>
          <p:cNvPr id="4" name="Content Placeholder 3">
            <a:extLst>
              <a:ext uri="{FF2B5EF4-FFF2-40B4-BE49-F238E27FC236}">
                <a16:creationId xmlns:a16="http://schemas.microsoft.com/office/drawing/2014/main" xmlns="" id="{376725D0-3F7F-4618-9A8A-CFEF4B61FEFB}"/>
              </a:ext>
            </a:extLst>
          </p:cNvPr>
          <p:cNvSpPr>
            <a:spLocks noGrp="1"/>
          </p:cNvSpPr>
          <p:nvPr>
            <p:ph sz="quarter" idx="10"/>
          </p:nvPr>
        </p:nvSpPr>
        <p:spPr>
          <a:xfrm>
            <a:off x="855406" y="1768960"/>
            <a:ext cx="10481187" cy="3325813"/>
          </a:xfrm>
        </p:spPr>
        <p:txBody>
          <a:bodyPr/>
          <a:lstStyle/>
          <a:p>
            <a:pPr marL="0" indent="0">
              <a:buNone/>
            </a:pPr>
            <a:r>
              <a:rPr lang="en-US" b="1" u="sng" dirty="0"/>
              <a:t>What is the approach?</a:t>
            </a:r>
          </a:p>
          <a:p>
            <a:r>
              <a:rPr lang="en-US" dirty="0"/>
              <a:t>Using a multi-tiered system of support model</a:t>
            </a:r>
          </a:p>
          <a:p>
            <a:r>
              <a:rPr lang="en-US" dirty="0"/>
              <a:t>Developing consistency in defining, teaching, modeling, and encouraging expected appropriate behavior</a:t>
            </a:r>
          </a:p>
          <a:p>
            <a:r>
              <a:rPr lang="en-US" dirty="0"/>
              <a:t>Developing consistency in responding to problem behavior</a:t>
            </a:r>
          </a:p>
          <a:p>
            <a:r>
              <a:rPr lang="en-US" dirty="0"/>
              <a:t>Using data to guide implementation and progress</a:t>
            </a:r>
          </a:p>
        </p:txBody>
      </p:sp>
    </p:spTree>
    <p:extLst>
      <p:ext uri="{BB962C8B-B14F-4D97-AF65-F5344CB8AC3E}">
        <p14:creationId xmlns:p14="http://schemas.microsoft.com/office/powerpoint/2010/main" val="4050682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49030"/>
            <a:ext cx="12192000" cy="691488"/>
          </a:xfrm>
        </p:spPr>
        <p:txBody>
          <a:bodyPr>
            <a:noAutofit/>
          </a:bodyPr>
          <a:lstStyle/>
          <a:p>
            <a:pPr algn="ctr"/>
            <a:r>
              <a:rPr lang="en-US" dirty="0">
                <a:latin typeface="+mn-lt"/>
              </a:rPr>
              <a:t>A Continuum </a:t>
            </a:r>
            <a:r>
              <a:rPr lang="en-US" dirty="0" smtClean="0">
                <a:latin typeface="+mn-lt"/>
              </a:rPr>
              <a:t>Of </a:t>
            </a:r>
            <a:r>
              <a:rPr lang="en-US" dirty="0">
                <a:latin typeface="+mn-lt"/>
              </a:rPr>
              <a:t>Practices: 3 Levels </a:t>
            </a:r>
            <a:r>
              <a:rPr lang="en-US" dirty="0" smtClean="0">
                <a:latin typeface="+mn-lt"/>
              </a:rPr>
              <a:t>Of </a:t>
            </a:r>
            <a:r>
              <a:rPr lang="en-US" dirty="0">
                <a:latin typeface="+mn-lt"/>
              </a:rPr>
              <a:t>Prevention</a:t>
            </a:r>
            <a:br>
              <a:rPr lang="en-US" dirty="0">
                <a:latin typeface="+mn-lt"/>
              </a:rPr>
            </a:br>
            <a:endParaRPr lang="en-US" dirty="0">
              <a:latin typeface="+mn-lt"/>
            </a:endParaRPr>
          </a:p>
        </p:txBody>
      </p:sp>
      <p:sp>
        <p:nvSpPr>
          <p:cNvPr id="4" name="Content Placeholder 3"/>
          <p:cNvSpPr>
            <a:spLocks noGrp="1"/>
          </p:cNvSpPr>
          <p:nvPr>
            <p:ph sz="half" idx="4294967295"/>
          </p:nvPr>
        </p:nvSpPr>
        <p:spPr>
          <a:xfrm>
            <a:off x="6925651" y="1656825"/>
            <a:ext cx="3824690" cy="4433220"/>
          </a:xfrm>
          <a:prstGeom prst="rect">
            <a:avLst/>
          </a:prstGeom>
        </p:spPr>
        <p:txBody>
          <a:bodyPr anchor="t">
            <a:normAutofit lnSpcReduction="10000"/>
          </a:bodyPr>
          <a:lstStyle/>
          <a:p>
            <a:r>
              <a:rPr lang="en-US" b="1" u="sng" dirty="0">
                <a:solidFill>
                  <a:srgbClr val="FF0000"/>
                </a:solidFill>
              </a:rPr>
              <a:t>Tier III</a:t>
            </a:r>
            <a:r>
              <a:rPr lang="en-US" b="1" dirty="0">
                <a:solidFill>
                  <a:srgbClr val="FF0000"/>
                </a:solidFill>
              </a:rPr>
              <a:t>: Individualized supports for a few students.</a:t>
            </a:r>
          </a:p>
          <a:p>
            <a:endParaRPr lang="en-US" b="1" dirty="0">
              <a:solidFill>
                <a:srgbClr val="FF0000"/>
              </a:solidFill>
            </a:endParaRPr>
          </a:p>
          <a:p>
            <a:r>
              <a:rPr lang="en-US" b="1" u="sng" dirty="0">
                <a:solidFill>
                  <a:srgbClr val="FFC000"/>
                </a:solidFill>
              </a:rPr>
              <a:t>Tier II</a:t>
            </a:r>
            <a:r>
              <a:rPr lang="en-US" b="1" dirty="0">
                <a:solidFill>
                  <a:srgbClr val="FFC000"/>
                </a:solidFill>
              </a:rPr>
              <a:t>: Targeted supports for small groups of students. </a:t>
            </a:r>
          </a:p>
          <a:p>
            <a:endParaRPr lang="en-US" b="1" dirty="0">
              <a:solidFill>
                <a:srgbClr val="FFC000"/>
              </a:solidFill>
            </a:endParaRPr>
          </a:p>
          <a:p>
            <a:r>
              <a:rPr lang="en-US" b="1" u="sng" dirty="0">
                <a:solidFill>
                  <a:schemeClr val="accent6"/>
                </a:solidFill>
              </a:rPr>
              <a:t>Tier 1</a:t>
            </a:r>
            <a:r>
              <a:rPr lang="en-US" b="1" dirty="0">
                <a:solidFill>
                  <a:schemeClr val="accent6"/>
                </a:solidFill>
              </a:rPr>
              <a:t>: Core instruction for all students. </a:t>
            </a:r>
          </a:p>
          <a:p>
            <a:endParaRPr lang="en-US" b="1" dirty="0">
              <a:effectLst>
                <a:outerShdw blurRad="38100" dist="38100" dir="2700000" algn="tl">
                  <a:srgbClr val="000000">
                    <a:alpha val="43137"/>
                  </a:srgbClr>
                </a:outerShdw>
              </a:effectLst>
            </a:endParaRPr>
          </a:p>
        </p:txBody>
      </p:sp>
      <p:sp>
        <p:nvSpPr>
          <p:cNvPr id="3" name="TextBox 2"/>
          <p:cNvSpPr txBox="1"/>
          <p:nvPr/>
        </p:nvSpPr>
        <p:spPr>
          <a:xfrm>
            <a:off x="5799117" y="5403273"/>
            <a:ext cx="42751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Shape 214">
            <a:extLst>
              <a:ext uri="{FF2B5EF4-FFF2-40B4-BE49-F238E27FC236}">
                <a16:creationId xmlns:a16="http://schemas.microsoft.com/office/drawing/2014/main" xmlns="" id="{A41483FC-2D31-4AB2-9380-8E3E30DCA2DC}"/>
              </a:ext>
            </a:extLst>
          </p:cNvPr>
          <p:cNvPicPr/>
          <p:nvPr/>
        </p:nvPicPr>
        <p:blipFill rotWithShape="1">
          <a:blip r:embed="rId3" cstate="print">
            <a:alphaModFix/>
            <a:extLst>
              <a:ext uri="{28A0092B-C50C-407E-A947-70E740481C1C}">
                <a14:useLocalDpi xmlns:a14="http://schemas.microsoft.com/office/drawing/2010/main" val="0"/>
              </a:ext>
            </a:extLst>
          </a:blip>
          <a:srcRect/>
          <a:stretch/>
        </p:blipFill>
        <p:spPr>
          <a:xfrm>
            <a:off x="1425677" y="1440518"/>
            <a:ext cx="5230937" cy="4527663"/>
          </a:xfrm>
          <a:prstGeom prst="rect">
            <a:avLst/>
          </a:prstGeom>
          <a:noFill/>
          <a:ln>
            <a:noFill/>
          </a:ln>
        </p:spPr>
      </p:pic>
    </p:spTree>
    <p:extLst>
      <p:ext uri="{BB962C8B-B14F-4D97-AF65-F5344CB8AC3E}">
        <p14:creationId xmlns:p14="http://schemas.microsoft.com/office/powerpoint/2010/main" val="130370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7755"/>
            <a:ext cx="12192000" cy="868998"/>
          </a:xfrm>
        </p:spPr>
        <p:txBody>
          <a:bodyPr>
            <a:normAutofit fontScale="90000"/>
          </a:bodyPr>
          <a:lstStyle/>
          <a:p>
            <a:r>
              <a:rPr lang="en-US" dirty="0">
                <a:latin typeface="+mn-lt"/>
              </a:rPr>
              <a:t>Levels, </a:t>
            </a:r>
            <a:r>
              <a:rPr lang="en-US" dirty="0" smtClean="0">
                <a:latin typeface="+mn-lt"/>
              </a:rPr>
              <a:t>Or Tiers, </a:t>
            </a:r>
            <a:r>
              <a:rPr lang="en-US" dirty="0">
                <a:latin typeface="+mn-lt"/>
              </a:rPr>
              <a:t>O</a:t>
            </a:r>
            <a:r>
              <a:rPr lang="en-US" dirty="0" smtClean="0">
                <a:latin typeface="+mn-lt"/>
              </a:rPr>
              <a:t>f Interventions</a:t>
            </a:r>
            <a:endParaRPr lang="en-US" dirty="0">
              <a:latin typeface="+mn-lt"/>
            </a:endParaRPr>
          </a:p>
        </p:txBody>
      </p:sp>
      <p:sp>
        <p:nvSpPr>
          <p:cNvPr id="3" name="Content Placeholder 2"/>
          <p:cNvSpPr>
            <a:spLocks noGrp="1"/>
          </p:cNvSpPr>
          <p:nvPr>
            <p:ph sz="quarter" idx="10"/>
          </p:nvPr>
        </p:nvSpPr>
        <p:spPr>
          <a:xfrm>
            <a:off x="773289" y="1973781"/>
            <a:ext cx="10413999" cy="3325813"/>
          </a:xfrm>
        </p:spPr>
        <p:txBody>
          <a:bodyPr>
            <a:normAutofit/>
          </a:bodyPr>
          <a:lstStyle/>
          <a:p>
            <a:pPr marL="0" indent="0">
              <a:lnSpc>
                <a:spcPct val="100000"/>
              </a:lnSpc>
              <a:buNone/>
            </a:pPr>
            <a:r>
              <a:rPr lang="en-US" dirty="0"/>
              <a:t>PBIS is for </a:t>
            </a:r>
            <a:r>
              <a:rPr lang="en-US" b="1" u="sng" cap="all" dirty="0"/>
              <a:t>all</a:t>
            </a:r>
            <a:r>
              <a:rPr lang="en-US" dirty="0"/>
              <a:t> students (even those needing Tier 3 services</a:t>
            </a:r>
            <a:r>
              <a:rPr lang="en-US" dirty="0" smtClean="0"/>
              <a:t>).</a:t>
            </a:r>
            <a:endParaRPr lang="en-US" dirty="0"/>
          </a:p>
          <a:p>
            <a:pPr marL="0" indent="0">
              <a:lnSpc>
                <a:spcPct val="100000"/>
              </a:lnSpc>
              <a:buNone/>
            </a:pPr>
            <a:endParaRPr lang="en-US" dirty="0"/>
          </a:p>
          <a:p>
            <a:pPr>
              <a:lnSpc>
                <a:spcPct val="100000"/>
              </a:lnSpc>
            </a:pPr>
            <a:r>
              <a:rPr lang="en-US" cap="all" dirty="0"/>
              <a:t>Everyone</a:t>
            </a:r>
            <a:r>
              <a:rPr lang="en-US" dirty="0"/>
              <a:t> receives instruction in </a:t>
            </a:r>
            <a:r>
              <a:rPr lang="en-US" dirty="0" smtClean="0"/>
              <a:t>behavior.</a:t>
            </a:r>
            <a:endParaRPr lang="en-US" dirty="0"/>
          </a:p>
          <a:p>
            <a:pPr marL="0" indent="0">
              <a:lnSpc>
                <a:spcPct val="100000"/>
              </a:lnSpc>
              <a:buNone/>
            </a:pPr>
            <a:endParaRPr lang="en-US" dirty="0"/>
          </a:p>
          <a:p>
            <a:pPr>
              <a:lnSpc>
                <a:spcPct val="100000"/>
              </a:lnSpc>
            </a:pPr>
            <a:r>
              <a:rPr lang="en-US" dirty="0"/>
              <a:t>Some students may need more (Tiers 2 and 3</a:t>
            </a:r>
            <a:r>
              <a:rPr lang="en-US" dirty="0" smtClean="0"/>
              <a:t>), </a:t>
            </a:r>
            <a:r>
              <a:rPr lang="en-US" i="1" dirty="0" smtClean="0"/>
              <a:t>but</a:t>
            </a:r>
            <a:r>
              <a:rPr lang="en-US" dirty="0" smtClean="0"/>
              <a:t> </a:t>
            </a:r>
            <a:r>
              <a:rPr lang="en-US" dirty="0"/>
              <a:t>they still get Tier 1 instruction and </a:t>
            </a:r>
            <a:r>
              <a:rPr lang="en-US" dirty="0" smtClean="0"/>
              <a:t>support.</a:t>
            </a:r>
            <a:endParaRPr lang="en-US" dirty="0"/>
          </a:p>
        </p:txBody>
      </p:sp>
    </p:spTree>
    <p:extLst>
      <p:ext uri="{BB962C8B-B14F-4D97-AF65-F5344CB8AC3E}">
        <p14:creationId xmlns:p14="http://schemas.microsoft.com/office/powerpoint/2010/main" val="157022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794702" y="479182"/>
            <a:ext cx="546267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a:ln>
                  <a:noFill/>
                </a:ln>
                <a:solidFill>
                  <a:prstClr val="black"/>
                </a:solidFill>
                <a:effectLst/>
                <a:uLnTx/>
                <a:uFillTx/>
                <a:latin typeface="Calibri" panose="020F0502020204030204"/>
                <a:ea typeface="+mn-ea"/>
                <a:cs typeface="+mn-cs"/>
              </a:rPr>
              <a:t>Desired Outcomes</a:t>
            </a:r>
            <a:r>
              <a:rPr kumimoji="0" lang="en-US" sz="2000" b="0" i="1" u="sng"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Social Competence </a:t>
            </a:r>
            <a:endParaRPr lang="en-US" sz="20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Academic Achievement</a:t>
            </a:r>
          </a:p>
        </p:txBody>
      </p:sp>
      <p:sp>
        <p:nvSpPr>
          <p:cNvPr id="18" name="TextBox 17"/>
          <p:cNvSpPr txBox="1"/>
          <p:nvPr/>
        </p:nvSpPr>
        <p:spPr>
          <a:xfrm>
            <a:off x="8508794" y="2387899"/>
            <a:ext cx="29209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a:ln>
                  <a:noFill/>
                </a:ln>
                <a:solidFill>
                  <a:prstClr val="black"/>
                </a:solidFill>
                <a:effectLst/>
                <a:uLnTx/>
                <a:uFillTx/>
                <a:latin typeface="Calibri" panose="020F0502020204030204"/>
                <a:ea typeface="+mn-ea"/>
                <a:cs typeface="+mn-cs"/>
              </a:rPr>
              <a:t>Supporting Data-based Decision Making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How will you know if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things are working?</a:t>
            </a:r>
          </a:p>
        </p:txBody>
      </p:sp>
      <p:sp>
        <p:nvSpPr>
          <p:cNvPr id="19" name="TextBox 18"/>
          <p:cNvSpPr txBox="1"/>
          <p:nvPr/>
        </p:nvSpPr>
        <p:spPr>
          <a:xfrm>
            <a:off x="1948203" y="2294362"/>
            <a:ext cx="2595084"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a:ln>
                  <a:noFill/>
                </a:ln>
                <a:solidFill>
                  <a:prstClr val="black"/>
                </a:solidFill>
                <a:effectLst/>
                <a:uLnTx/>
                <a:uFillTx/>
                <a:latin typeface="Calibri" panose="020F0502020204030204"/>
                <a:ea typeface="+mn-ea"/>
                <a:cs typeface="+mn-cs"/>
              </a:rPr>
              <a:t>Supporting Staff Behavior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How will you support staff so they can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support students?</a:t>
            </a:r>
          </a:p>
        </p:txBody>
      </p:sp>
      <p:sp>
        <p:nvSpPr>
          <p:cNvPr id="20" name="TextBox 19"/>
          <p:cNvSpPr txBox="1"/>
          <p:nvPr/>
        </p:nvSpPr>
        <p:spPr>
          <a:xfrm>
            <a:off x="5083895" y="4762531"/>
            <a:ext cx="28842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a:ln>
                  <a:noFill/>
                </a:ln>
                <a:solidFill>
                  <a:prstClr val="black"/>
                </a:solidFill>
                <a:effectLst/>
                <a:uLnTx/>
                <a:uFillTx/>
                <a:latin typeface="Calibri" panose="020F0502020204030204"/>
                <a:ea typeface="+mn-ea"/>
                <a:cs typeface="+mn-cs"/>
              </a:rPr>
              <a:t>Supporting Student Behavior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What practices will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support students?</a:t>
            </a:r>
          </a:p>
        </p:txBody>
      </p:sp>
      <p:grpSp>
        <p:nvGrpSpPr>
          <p:cNvPr id="22" name="Group 21"/>
          <p:cNvGrpSpPr/>
          <p:nvPr/>
        </p:nvGrpSpPr>
        <p:grpSpPr>
          <a:xfrm>
            <a:off x="4666674" y="1457410"/>
            <a:ext cx="3718733" cy="3305121"/>
            <a:chOff x="3039291" y="745002"/>
            <a:chExt cx="4589418" cy="4245009"/>
          </a:xfrm>
        </p:grpSpPr>
        <p:sp>
          <p:nvSpPr>
            <p:cNvPr id="9" name="Oval 8"/>
            <p:cNvSpPr/>
            <p:nvPr/>
          </p:nvSpPr>
          <p:spPr>
            <a:xfrm>
              <a:off x="4985522" y="1454036"/>
              <a:ext cx="2185851" cy="2185851"/>
            </a:xfrm>
            <a:prstGeom prst="ellipse">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4282710" y="2555670"/>
              <a:ext cx="2203268" cy="2203269"/>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3484585" y="1419201"/>
              <a:ext cx="2299063" cy="222068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3611955" y="2064270"/>
              <a:ext cx="9408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Systems</a:t>
              </a:r>
            </a:p>
          </p:txBody>
        </p:sp>
        <p:sp>
          <p:nvSpPr>
            <p:cNvPr id="14" name="TextBox 13"/>
            <p:cNvSpPr txBox="1"/>
            <p:nvPr/>
          </p:nvSpPr>
          <p:spPr>
            <a:xfrm>
              <a:off x="5935924" y="2063893"/>
              <a:ext cx="835615" cy="4743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a:t>
              </a:r>
            </a:p>
          </p:txBody>
        </p:sp>
        <p:sp>
          <p:nvSpPr>
            <p:cNvPr id="15" name="TextBox 14"/>
            <p:cNvSpPr txBox="1"/>
            <p:nvPr/>
          </p:nvSpPr>
          <p:spPr>
            <a:xfrm>
              <a:off x="4706848" y="3839728"/>
              <a:ext cx="1512742" cy="4743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Practices</a:t>
              </a:r>
            </a:p>
          </p:txBody>
        </p:sp>
        <p:sp>
          <p:nvSpPr>
            <p:cNvPr id="16" name="TextBox 15"/>
            <p:cNvSpPr txBox="1"/>
            <p:nvPr/>
          </p:nvSpPr>
          <p:spPr>
            <a:xfrm>
              <a:off x="3860347" y="805734"/>
              <a:ext cx="3048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Outcomes </a:t>
              </a:r>
            </a:p>
          </p:txBody>
        </p:sp>
        <p:sp>
          <p:nvSpPr>
            <p:cNvPr id="21" name="Oval 20"/>
            <p:cNvSpPr/>
            <p:nvPr/>
          </p:nvSpPr>
          <p:spPr>
            <a:xfrm>
              <a:off x="3039291" y="745002"/>
              <a:ext cx="4589418" cy="424500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
          <p:cNvSpPr txBox="1"/>
          <p:nvPr/>
        </p:nvSpPr>
        <p:spPr>
          <a:xfrm>
            <a:off x="524159" y="725144"/>
            <a:ext cx="3558817" cy="923330"/>
          </a:xfrm>
          <a:prstGeom prst="rect">
            <a:avLst/>
          </a:prstGeom>
          <a:noFill/>
        </p:spPr>
        <p:txBody>
          <a:bodyPr wrap="square" rtlCol="0">
            <a:spAutoFit/>
          </a:bodyPr>
          <a:lstStyle/>
          <a:p>
            <a:r>
              <a:rPr lang="en-US" sz="5400" dirty="0"/>
              <a:t>PBIS Model</a:t>
            </a:r>
          </a:p>
        </p:txBody>
      </p:sp>
    </p:spTree>
    <p:extLst>
      <p:ext uri="{BB962C8B-B14F-4D97-AF65-F5344CB8AC3E}">
        <p14:creationId xmlns:p14="http://schemas.microsoft.com/office/powerpoint/2010/main" val="4158649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0664"/>
            <a:ext cx="12192000" cy="896089"/>
          </a:xfrm>
        </p:spPr>
        <p:txBody>
          <a:bodyPr/>
          <a:lstStyle/>
          <a:p>
            <a:r>
              <a:rPr lang="en-US" sz="5400" dirty="0">
                <a:latin typeface="+mn-lt"/>
              </a:rPr>
              <a:t>Context</a:t>
            </a:r>
          </a:p>
        </p:txBody>
      </p:sp>
      <p:sp>
        <p:nvSpPr>
          <p:cNvPr id="3" name="Content Placeholder 2"/>
          <p:cNvSpPr>
            <a:spLocks noGrp="1"/>
          </p:cNvSpPr>
          <p:nvPr>
            <p:ph sz="quarter" idx="10"/>
          </p:nvPr>
        </p:nvSpPr>
        <p:spPr>
          <a:xfrm>
            <a:off x="1186301" y="2190075"/>
            <a:ext cx="9819397" cy="1963636"/>
          </a:xfrm>
        </p:spPr>
        <p:txBody>
          <a:bodyPr/>
          <a:lstStyle/>
          <a:p>
            <a:r>
              <a:rPr lang="en-US" dirty="0"/>
              <a:t>Philosophy of PBIS  </a:t>
            </a:r>
          </a:p>
          <a:p>
            <a:r>
              <a:rPr lang="en-US" dirty="0"/>
              <a:t>Steps in starting PBIS</a:t>
            </a:r>
          </a:p>
          <a:p>
            <a:r>
              <a:rPr lang="en-US" dirty="0"/>
              <a:t>Before you begin PBIS trainings</a:t>
            </a:r>
          </a:p>
        </p:txBody>
      </p:sp>
    </p:spTree>
    <p:extLst>
      <p:ext uri="{BB962C8B-B14F-4D97-AF65-F5344CB8AC3E}">
        <p14:creationId xmlns:p14="http://schemas.microsoft.com/office/powerpoint/2010/main" val="1182961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8E80FF4-BB0B-43D5-BC56-40E409A6B191}"/>
              </a:ext>
            </a:extLst>
          </p:cNvPr>
          <p:cNvSpPr>
            <a:spLocks noGrp="1"/>
          </p:cNvSpPr>
          <p:nvPr>
            <p:ph type="ctrTitle"/>
          </p:nvPr>
        </p:nvSpPr>
        <p:spPr>
          <a:xfrm>
            <a:off x="0" y="678426"/>
            <a:ext cx="12192000" cy="908327"/>
          </a:xfrm>
        </p:spPr>
        <p:txBody>
          <a:bodyPr/>
          <a:lstStyle/>
          <a:p>
            <a:r>
              <a:rPr lang="en-US" sz="5400" dirty="0">
                <a:latin typeface="+mn-lt"/>
              </a:rPr>
              <a:t>Tier I Components</a:t>
            </a:r>
          </a:p>
        </p:txBody>
      </p:sp>
      <p:sp>
        <p:nvSpPr>
          <p:cNvPr id="5" name="Content Placeholder 4">
            <a:extLst>
              <a:ext uri="{FF2B5EF4-FFF2-40B4-BE49-F238E27FC236}">
                <a16:creationId xmlns:a16="http://schemas.microsoft.com/office/drawing/2014/main" xmlns="" id="{F2EDE04A-9769-4C4B-BC22-6D289A20C2AC}"/>
              </a:ext>
            </a:extLst>
          </p:cNvPr>
          <p:cNvSpPr>
            <a:spLocks noGrp="1"/>
          </p:cNvSpPr>
          <p:nvPr>
            <p:ph sz="quarter" idx="10"/>
          </p:nvPr>
        </p:nvSpPr>
        <p:spPr>
          <a:xfrm>
            <a:off x="969923" y="1744069"/>
            <a:ext cx="10252153" cy="3919312"/>
          </a:xfrm>
        </p:spPr>
        <p:txBody>
          <a:bodyPr/>
          <a:lstStyle/>
          <a:p>
            <a:r>
              <a:rPr lang="en-US" dirty="0"/>
              <a:t>Developing </a:t>
            </a:r>
            <a:r>
              <a:rPr lang="en-US" dirty="0" smtClean="0"/>
              <a:t>behavioral </a:t>
            </a:r>
            <a:r>
              <a:rPr lang="en-US" dirty="0"/>
              <a:t>e</a:t>
            </a:r>
            <a:r>
              <a:rPr lang="en-US" dirty="0" smtClean="0"/>
              <a:t>xpectations</a:t>
            </a:r>
            <a:endParaRPr lang="en-US" dirty="0"/>
          </a:p>
          <a:p>
            <a:r>
              <a:rPr lang="en-US" dirty="0"/>
              <a:t>Teaching expected behaviors</a:t>
            </a:r>
          </a:p>
          <a:p>
            <a:r>
              <a:rPr lang="en-US" dirty="0"/>
              <a:t>Acknowledging appropriate behavior</a:t>
            </a:r>
          </a:p>
          <a:p>
            <a:r>
              <a:rPr lang="en-US" dirty="0"/>
              <a:t>Consistent responses to inappropriate behavior</a:t>
            </a:r>
          </a:p>
          <a:p>
            <a:r>
              <a:rPr lang="en-US" dirty="0"/>
              <a:t>Data-based decision making</a:t>
            </a:r>
          </a:p>
          <a:p>
            <a:r>
              <a:rPr lang="en-US" dirty="0"/>
              <a:t>Assessment</a:t>
            </a:r>
          </a:p>
          <a:p>
            <a:r>
              <a:rPr lang="en-US" dirty="0"/>
              <a:t>Classroom PBIS</a:t>
            </a:r>
          </a:p>
        </p:txBody>
      </p:sp>
    </p:spTree>
    <p:extLst>
      <p:ext uri="{BB962C8B-B14F-4D97-AF65-F5344CB8AC3E}">
        <p14:creationId xmlns:p14="http://schemas.microsoft.com/office/powerpoint/2010/main" val="3797589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0818"/>
            <a:ext cx="12192000" cy="1325563"/>
          </a:xfrm>
        </p:spPr>
        <p:txBody>
          <a:bodyPr>
            <a:normAutofit/>
          </a:bodyPr>
          <a:lstStyle/>
          <a:p>
            <a:r>
              <a:rPr lang="en-US" sz="6000" dirty="0">
                <a:solidFill>
                  <a:schemeClr val="bg1"/>
                </a:solidFill>
                <a:latin typeface="+mn-lt"/>
              </a:rPr>
              <a:t>Steps in Starting PBIS</a:t>
            </a:r>
          </a:p>
        </p:txBody>
      </p:sp>
    </p:spTree>
    <p:extLst>
      <p:ext uri="{BB962C8B-B14F-4D97-AF65-F5344CB8AC3E}">
        <p14:creationId xmlns:p14="http://schemas.microsoft.com/office/powerpoint/2010/main" val="964338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7C142B7-8284-4995-A2D3-0CEFF883E0A8}"/>
              </a:ext>
            </a:extLst>
          </p:cNvPr>
          <p:cNvSpPr>
            <a:spLocks noGrp="1"/>
          </p:cNvSpPr>
          <p:nvPr>
            <p:ph type="ctrTitle"/>
          </p:nvPr>
        </p:nvSpPr>
        <p:spPr>
          <a:xfrm>
            <a:off x="0" y="698090"/>
            <a:ext cx="12192000" cy="888663"/>
          </a:xfrm>
        </p:spPr>
        <p:txBody>
          <a:bodyPr/>
          <a:lstStyle/>
          <a:p>
            <a:r>
              <a:rPr lang="en-US" sz="5400" dirty="0">
                <a:latin typeface="+mn-lt"/>
              </a:rPr>
              <a:t>Outcomes</a:t>
            </a:r>
          </a:p>
        </p:txBody>
      </p:sp>
      <p:sp>
        <p:nvSpPr>
          <p:cNvPr id="7" name="Content Placeholder 6">
            <a:extLst>
              <a:ext uri="{FF2B5EF4-FFF2-40B4-BE49-F238E27FC236}">
                <a16:creationId xmlns:a16="http://schemas.microsoft.com/office/drawing/2014/main" xmlns="" id="{9789FEB6-5F2A-426D-AEB2-2C67FA54D5B4}"/>
              </a:ext>
            </a:extLst>
          </p:cNvPr>
          <p:cNvSpPr>
            <a:spLocks noGrp="1"/>
          </p:cNvSpPr>
          <p:nvPr>
            <p:ph sz="quarter" idx="10"/>
          </p:nvPr>
        </p:nvSpPr>
        <p:spPr>
          <a:xfrm>
            <a:off x="757084" y="1714500"/>
            <a:ext cx="10750105" cy="3529013"/>
          </a:xfrm>
        </p:spPr>
        <p:txBody>
          <a:bodyPr/>
          <a:lstStyle/>
          <a:p>
            <a:pPr marL="0" indent="0">
              <a:buNone/>
            </a:pPr>
            <a:r>
              <a:rPr lang="en-US" u="sng" dirty="0">
                <a:solidFill>
                  <a:prstClr val="black"/>
                </a:solidFill>
              </a:rPr>
              <a:t>Step 1</a:t>
            </a:r>
            <a:r>
              <a:rPr lang="en-US" dirty="0">
                <a:solidFill>
                  <a:prstClr val="black"/>
                </a:solidFill>
              </a:rPr>
              <a:t> is to decide on what outcomes you want to see.</a:t>
            </a:r>
          </a:p>
          <a:p>
            <a:pPr marL="0" indent="0">
              <a:buNone/>
            </a:pPr>
            <a:endParaRPr lang="en-US" dirty="0">
              <a:solidFill>
                <a:prstClr val="black"/>
              </a:solidFill>
            </a:endParaRPr>
          </a:p>
          <a:p>
            <a:r>
              <a:rPr lang="en-US" dirty="0">
                <a:solidFill>
                  <a:prstClr val="black"/>
                </a:solidFill>
              </a:rPr>
              <a:t>What are your priority </a:t>
            </a:r>
            <a:r>
              <a:rPr lang="en-US" dirty="0" smtClean="0">
                <a:solidFill>
                  <a:prstClr val="black"/>
                </a:solidFill>
              </a:rPr>
              <a:t>areas?</a:t>
            </a:r>
          </a:p>
          <a:p>
            <a:pPr lvl="1">
              <a:spcBef>
                <a:spcPts val="1000"/>
              </a:spcBef>
            </a:pPr>
            <a:r>
              <a:rPr lang="en-US" sz="2600" dirty="0">
                <a:solidFill>
                  <a:prstClr val="black"/>
                </a:solidFill>
              </a:rPr>
              <a:t>I</a:t>
            </a:r>
            <a:r>
              <a:rPr lang="en-US" sz="2600" dirty="0" smtClean="0">
                <a:solidFill>
                  <a:prstClr val="black"/>
                </a:solidFill>
              </a:rPr>
              <a:t>f </a:t>
            </a:r>
            <a:r>
              <a:rPr lang="en-US" sz="2600" dirty="0">
                <a:solidFill>
                  <a:prstClr val="black"/>
                </a:solidFill>
              </a:rPr>
              <a:t>behavior isn’t one, don’t </a:t>
            </a:r>
            <a:r>
              <a:rPr lang="en-US" sz="2600" dirty="0" smtClean="0">
                <a:solidFill>
                  <a:prstClr val="black"/>
                </a:solidFill>
              </a:rPr>
              <a:t>continue</a:t>
            </a:r>
            <a:r>
              <a:rPr lang="en-US" sz="2600" dirty="0">
                <a:solidFill>
                  <a:prstClr val="black"/>
                </a:solidFill>
              </a:rPr>
              <a:t>.</a:t>
            </a:r>
          </a:p>
          <a:p>
            <a:r>
              <a:rPr lang="en-US" dirty="0" smtClean="0">
                <a:solidFill>
                  <a:prstClr val="black"/>
                </a:solidFill>
              </a:rPr>
              <a:t>What </a:t>
            </a:r>
            <a:r>
              <a:rPr lang="en-US" dirty="0">
                <a:solidFill>
                  <a:prstClr val="black"/>
                </a:solidFill>
              </a:rPr>
              <a:t>are your behavior goals?</a:t>
            </a:r>
          </a:p>
          <a:p>
            <a:pPr lvl="1">
              <a:spcBef>
                <a:spcPts val="1000"/>
              </a:spcBef>
            </a:pPr>
            <a:r>
              <a:rPr lang="en-US" sz="2600" dirty="0"/>
              <a:t>Use your school and district data to see what is </a:t>
            </a:r>
            <a:r>
              <a:rPr lang="en-US" sz="2600" dirty="0" smtClean="0"/>
              <a:t>needed.</a:t>
            </a:r>
            <a:endParaRPr lang="en-US" sz="2600" dirty="0"/>
          </a:p>
          <a:p>
            <a:pPr lvl="2">
              <a:spcBef>
                <a:spcPts val="1000"/>
              </a:spcBef>
            </a:pPr>
            <a:r>
              <a:rPr lang="en-US" altLang="ja-JP" sz="2400" dirty="0" smtClean="0"/>
              <a:t>Example: </a:t>
            </a:r>
            <a:r>
              <a:rPr lang="en-US" altLang="ja-JP" sz="2400" dirty="0"/>
              <a:t>25% reduction in out of school </a:t>
            </a:r>
            <a:r>
              <a:rPr lang="en-US" altLang="ja-JP" sz="2400" dirty="0" smtClean="0"/>
              <a:t>suspensions.</a:t>
            </a:r>
            <a:endParaRPr lang="en-US" altLang="ja-JP" sz="2400" dirty="0"/>
          </a:p>
        </p:txBody>
      </p:sp>
    </p:spTree>
    <p:extLst>
      <p:ext uri="{BB962C8B-B14F-4D97-AF65-F5344CB8AC3E}">
        <p14:creationId xmlns:p14="http://schemas.microsoft.com/office/powerpoint/2010/main" val="1183184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698089"/>
            <a:ext cx="12192000" cy="856255"/>
          </a:xfrm>
        </p:spPr>
        <p:txBody>
          <a:bodyPr/>
          <a:lstStyle/>
          <a:p>
            <a:r>
              <a:rPr lang="en-US" sz="5400" dirty="0">
                <a:latin typeface="+mn-lt"/>
              </a:rPr>
              <a:t>Systems</a:t>
            </a:r>
          </a:p>
        </p:txBody>
      </p:sp>
      <p:sp>
        <p:nvSpPr>
          <p:cNvPr id="4" name="Content Placeholder 3"/>
          <p:cNvSpPr>
            <a:spLocks noGrp="1"/>
          </p:cNvSpPr>
          <p:nvPr>
            <p:ph sz="quarter" idx="10"/>
          </p:nvPr>
        </p:nvSpPr>
        <p:spPr>
          <a:xfrm>
            <a:off x="786580" y="1554344"/>
            <a:ext cx="10579509" cy="4118869"/>
          </a:xfrm>
        </p:spPr>
        <p:txBody>
          <a:bodyPr/>
          <a:lstStyle/>
          <a:p>
            <a:pPr marL="0" indent="0">
              <a:buNone/>
            </a:pPr>
            <a:r>
              <a:rPr lang="en-US" u="sng" dirty="0"/>
              <a:t>Step 2</a:t>
            </a:r>
            <a:r>
              <a:rPr lang="en-US" dirty="0"/>
              <a:t> in PBIS is to establish a </a:t>
            </a:r>
            <a:r>
              <a:rPr lang="en-US" dirty="0" smtClean="0"/>
              <a:t>team.</a:t>
            </a:r>
          </a:p>
          <a:p>
            <a:r>
              <a:rPr lang="en-US" sz="2600" dirty="0" smtClean="0"/>
              <a:t>The team is the </a:t>
            </a:r>
            <a:r>
              <a:rPr lang="en-US" sz="2600" dirty="0"/>
              <a:t>basis for a PBIS system </a:t>
            </a:r>
            <a:r>
              <a:rPr lang="en-US" sz="2600" dirty="0" smtClean="0"/>
              <a:t>to </a:t>
            </a:r>
            <a:r>
              <a:rPr lang="en-US" sz="2600" dirty="0"/>
              <a:t>facilitate </a:t>
            </a:r>
            <a:r>
              <a:rPr lang="en-US" sz="2600" dirty="0" smtClean="0"/>
              <a:t>implementation.</a:t>
            </a:r>
            <a:endParaRPr lang="en-US" sz="2600" dirty="0"/>
          </a:p>
          <a:p>
            <a:pPr lvl="1">
              <a:spcBef>
                <a:spcPts val="1000"/>
              </a:spcBef>
            </a:pPr>
            <a:r>
              <a:rPr lang="en-US" dirty="0"/>
              <a:t>Team needs to represent school (e.g., teachers, staff</a:t>
            </a:r>
            <a:r>
              <a:rPr lang="en-US" dirty="0" smtClean="0"/>
              <a:t>)</a:t>
            </a:r>
            <a:endParaRPr lang="en-US" dirty="0"/>
          </a:p>
          <a:p>
            <a:pPr lvl="1">
              <a:spcBef>
                <a:spcPts val="1000"/>
              </a:spcBef>
            </a:pPr>
            <a:r>
              <a:rPr lang="en-US" dirty="0"/>
              <a:t>Team needs a coach (positive, active coordinator</a:t>
            </a:r>
            <a:r>
              <a:rPr lang="en-US" dirty="0" smtClean="0"/>
              <a:t>)</a:t>
            </a:r>
            <a:endParaRPr lang="en-US" dirty="0"/>
          </a:p>
          <a:p>
            <a:pPr marL="0" indent="0">
              <a:buNone/>
            </a:pPr>
            <a:endParaRPr lang="en-US" dirty="0" smtClean="0"/>
          </a:p>
          <a:p>
            <a:r>
              <a:rPr lang="en-US" sz="2600" dirty="0" smtClean="0"/>
              <a:t>The </a:t>
            </a:r>
            <a:r>
              <a:rPr lang="en-US" sz="2600" dirty="0"/>
              <a:t>school also needs a data system to collect and collate behavioral </a:t>
            </a:r>
            <a:r>
              <a:rPr lang="en-US" sz="2600" dirty="0" smtClean="0"/>
              <a:t>information.</a:t>
            </a:r>
            <a:endParaRPr lang="en-US" sz="2600" dirty="0"/>
          </a:p>
          <a:p>
            <a:pPr lvl="1">
              <a:spcBef>
                <a:spcPts val="1000"/>
              </a:spcBef>
            </a:pPr>
            <a:r>
              <a:rPr lang="en-US" dirty="0"/>
              <a:t>Team needs a data person</a:t>
            </a:r>
          </a:p>
          <a:p>
            <a:pPr lvl="1">
              <a:spcBef>
                <a:spcPts val="1000"/>
              </a:spcBef>
            </a:pPr>
            <a:r>
              <a:rPr lang="en-US" dirty="0"/>
              <a:t>Team needs to present data to stakeholders</a:t>
            </a:r>
          </a:p>
        </p:txBody>
      </p:sp>
    </p:spTree>
    <p:extLst>
      <p:ext uri="{BB962C8B-B14F-4D97-AF65-F5344CB8AC3E}">
        <p14:creationId xmlns:p14="http://schemas.microsoft.com/office/powerpoint/2010/main" val="612453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43790" y="619432"/>
            <a:ext cx="9144000" cy="855407"/>
          </a:xfrm>
        </p:spPr>
        <p:txBody>
          <a:bodyPr/>
          <a:lstStyle/>
          <a:p>
            <a:r>
              <a:rPr lang="en-US" sz="5400" dirty="0">
                <a:latin typeface="+mn-lt"/>
              </a:rPr>
              <a:t>Practices</a:t>
            </a:r>
          </a:p>
        </p:txBody>
      </p:sp>
      <p:sp>
        <p:nvSpPr>
          <p:cNvPr id="4" name="Content Placeholder 3"/>
          <p:cNvSpPr>
            <a:spLocks noGrp="1"/>
          </p:cNvSpPr>
          <p:nvPr>
            <p:ph sz="quarter" idx="10"/>
          </p:nvPr>
        </p:nvSpPr>
        <p:spPr>
          <a:xfrm>
            <a:off x="807520" y="1474839"/>
            <a:ext cx="10616539" cy="4493341"/>
          </a:xfrm>
        </p:spPr>
        <p:txBody>
          <a:bodyPr/>
          <a:lstStyle/>
          <a:p>
            <a:pPr marL="0" indent="0">
              <a:buNone/>
            </a:pPr>
            <a:r>
              <a:rPr lang="en-US" u="sng" dirty="0"/>
              <a:t>Step 3</a:t>
            </a:r>
            <a:r>
              <a:rPr lang="en-US" dirty="0"/>
              <a:t> is to identify expectations for student </a:t>
            </a:r>
            <a:r>
              <a:rPr lang="en-US" dirty="0" smtClean="0"/>
              <a:t>behavior.</a:t>
            </a:r>
            <a:endParaRPr lang="en-US" dirty="0"/>
          </a:p>
          <a:p>
            <a:pPr lvl="1">
              <a:spcBef>
                <a:spcPts val="1000"/>
              </a:spcBef>
            </a:pPr>
            <a:r>
              <a:rPr lang="en-US" sz="2800" dirty="0"/>
              <a:t>Expectations must be positively stated (e.g., respect), not a listing of </a:t>
            </a:r>
            <a:r>
              <a:rPr lang="en-US" sz="2800" dirty="0" smtClean="0"/>
              <a:t>violations.</a:t>
            </a:r>
            <a:endParaRPr lang="en-US" sz="2800" dirty="0"/>
          </a:p>
          <a:p>
            <a:pPr lvl="1">
              <a:spcBef>
                <a:spcPts val="1000"/>
              </a:spcBef>
            </a:pPr>
            <a:r>
              <a:rPr lang="en-US" sz="2800" dirty="0"/>
              <a:t>Expectations must encompass what the data say need changed in your school(s</a:t>
            </a:r>
            <a:r>
              <a:rPr lang="en-US" sz="2800" dirty="0" smtClean="0"/>
              <a:t>).</a:t>
            </a:r>
            <a:endParaRPr lang="en-US" sz="2800" dirty="0"/>
          </a:p>
          <a:p>
            <a:pPr lvl="1">
              <a:spcBef>
                <a:spcPts val="1000"/>
              </a:spcBef>
            </a:pPr>
            <a:r>
              <a:rPr lang="en-US" sz="2800" dirty="0"/>
              <a:t>Expectations need to be defined by specific </a:t>
            </a:r>
            <a:r>
              <a:rPr lang="en-US" sz="2800" dirty="0" smtClean="0"/>
              <a:t>behaviors.</a:t>
            </a:r>
            <a:endParaRPr lang="en-US" sz="2800" dirty="0"/>
          </a:p>
          <a:p>
            <a:pPr lvl="1">
              <a:spcBef>
                <a:spcPts val="1000"/>
              </a:spcBef>
            </a:pPr>
            <a:r>
              <a:rPr lang="en-US" sz="2800" dirty="0"/>
              <a:t>Expectations need to be defined for specific areas of school (e.g., cafeteria, hallway</a:t>
            </a:r>
            <a:r>
              <a:rPr lang="en-US" sz="2800" dirty="0" smtClean="0"/>
              <a:t>).</a:t>
            </a:r>
            <a:endParaRPr lang="en-US" sz="2800" dirty="0"/>
          </a:p>
          <a:p>
            <a:pPr lvl="1">
              <a:spcBef>
                <a:spcPts val="1000"/>
              </a:spcBef>
            </a:pPr>
            <a:r>
              <a:rPr lang="en-US" sz="2800" dirty="0"/>
              <a:t>Lesson plans need to </a:t>
            </a:r>
            <a:r>
              <a:rPr lang="en-US" sz="2800" dirty="0" smtClean="0"/>
              <a:t>be developed </a:t>
            </a:r>
            <a:r>
              <a:rPr lang="en-US" sz="2800" dirty="0"/>
              <a:t>to teach the expectations in </a:t>
            </a:r>
            <a:r>
              <a:rPr lang="en-US" sz="2800" dirty="0" smtClean="0"/>
              <a:t>context.</a:t>
            </a:r>
            <a:endParaRPr lang="en-US" sz="2800" dirty="0"/>
          </a:p>
        </p:txBody>
      </p:sp>
    </p:spTree>
    <p:extLst>
      <p:ext uri="{BB962C8B-B14F-4D97-AF65-F5344CB8AC3E}">
        <p14:creationId xmlns:p14="http://schemas.microsoft.com/office/powerpoint/2010/main" val="2621637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27587"/>
            <a:ext cx="12192000" cy="859166"/>
          </a:xfrm>
        </p:spPr>
        <p:txBody>
          <a:bodyPr/>
          <a:lstStyle/>
          <a:p>
            <a:r>
              <a:rPr lang="en-US" sz="5400" dirty="0">
                <a:latin typeface="+mn-lt"/>
              </a:rPr>
              <a:t>Practices </a:t>
            </a:r>
            <a:r>
              <a:rPr lang="en-US" sz="5400" dirty="0" smtClean="0">
                <a:latin typeface="+mn-lt"/>
              </a:rPr>
              <a:t>Cont’d</a:t>
            </a:r>
            <a:endParaRPr lang="en-US" sz="5400" dirty="0">
              <a:latin typeface="+mn-lt"/>
            </a:endParaRPr>
          </a:p>
        </p:txBody>
      </p:sp>
      <p:sp>
        <p:nvSpPr>
          <p:cNvPr id="4" name="Content Placeholder 3"/>
          <p:cNvSpPr>
            <a:spLocks noGrp="1"/>
          </p:cNvSpPr>
          <p:nvPr>
            <p:ph sz="quarter" idx="10"/>
          </p:nvPr>
        </p:nvSpPr>
        <p:spPr>
          <a:xfrm>
            <a:off x="709843" y="1582212"/>
            <a:ext cx="10557162" cy="4395801"/>
          </a:xfrm>
        </p:spPr>
        <p:txBody>
          <a:bodyPr/>
          <a:lstStyle/>
          <a:p>
            <a:pPr marL="0" indent="0">
              <a:buNone/>
            </a:pPr>
            <a:r>
              <a:rPr lang="en-US" u="sng" dirty="0"/>
              <a:t>Step 4</a:t>
            </a:r>
            <a:r>
              <a:rPr lang="en-US" dirty="0"/>
              <a:t> is to make PBIS part of the </a:t>
            </a:r>
            <a:r>
              <a:rPr lang="en-US" dirty="0" smtClean="0"/>
              <a:t>culture.</a:t>
            </a:r>
            <a:endParaRPr lang="en-US" dirty="0"/>
          </a:p>
          <a:p>
            <a:pPr lvl="1">
              <a:spcBef>
                <a:spcPts val="1000"/>
              </a:spcBef>
            </a:pPr>
            <a:r>
              <a:rPr lang="en-US" sz="2800" dirty="0"/>
              <a:t>An acknowledgement process for students needs to be </a:t>
            </a:r>
            <a:r>
              <a:rPr lang="en-US" sz="2800" dirty="0" smtClean="0"/>
              <a:t>developed.</a:t>
            </a:r>
            <a:endParaRPr lang="en-US" sz="2800" dirty="0"/>
          </a:p>
          <a:p>
            <a:pPr lvl="1">
              <a:spcBef>
                <a:spcPts val="1000"/>
              </a:spcBef>
            </a:pPr>
            <a:r>
              <a:rPr lang="en-US" sz="2800" dirty="0"/>
              <a:t>Responses to inappropriate behavior need to be examined and made </a:t>
            </a:r>
            <a:r>
              <a:rPr lang="en-US" sz="2800" dirty="0" smtClean="0"/>
              <a:t>consistent.</a:t>
            </a:r>
            <a:endParaRPr lang="en-US" sz="2800" dirty="0"/>
          </a:p>
          <a:p>
            <a:pPr lvl="1">
              <a:spcBef>
                <a:spcPts val="1000"/>
              </a:spcBef>
            </a:pPr>
            <a:r>
              <a:rPr lang="en-US" sz="2800" dirty="0"/>
              <a:t>An acknowledgement process for TEACHERS needs to be </a:t>
            </a:r>
            <a:r>
              <a:rPr lang="en-US" sz="2800" dirty="0" smtClean="0"/>
              <a:t>developed.</a:t>
            </a:r>
            <a:endParaRPr lang="en-US" sz="2800" dirty="0"/>
          </a:p>
          <a:p>
            <a:pPr lvl="1">
              <a:spcBef>
                <a:spcPts val="1000"/>
              </a:spcBef>
            </a:pPr>
            <a:r>
              <a:rPr lang="en-US" sz="2800" dirty="0"/>
              <a:t>Roll-out and boosters for behavior need to be </a:t>
            </a:r>
            <a:r>
              <a:rPr lang="en-US" sz="2800" dirty="0" smtClean="0"/>
              <a:t>developed.</a:t>
            </a:r>
            <a:endParaRPr lang="en-US" sz="2800" dirty="0"/>
          </a:p>
          <a:p>
            <a:pPr lvl="1">
              <a:spcBef>
                <a:spcPts val="1000"/>
              </a:spcBef>
            </a:pPr>
            <a:r>
              <a:rPr lang="en-US" sz="2800" dirty="0"/>
              <a:t>Data distribution practices to stakeholders are needed.</a:t>
            </a:r>
          </a:p>
          <a:p>
            <a:pPr lvl="1">
              <a:spcBef>
                <a:spcPts val="1000"/>
              </a:spcBef>
            </a:pPr>
            <a:r>
              <a:rPr lang="en-US" sz="2800" dirty="0"/>
              <a:t>Plans to identify successes and revisit needs have to be developed.</a:t>
            </a:r>
          </a:p>
        </p:txBody>
      </p:sp>
    </p:spTree>
    <p:extLst>
      <p:ext uri="{BB962C8B-B14F-4D97-AF65-F5344CB8AC3E}">
        <p14:creationId xmlns:p14="http://schemas.microsoft.com/office/powerpoint/2010/main" val="3844548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17755"/>
            <a:ext cx="12192000" cy="868998"/>
          </a:xfrm>
        </p:spPr>
        <p:txBody>
          <a:bodyPr/>
          <a:lstStyle/>
          <a:p>
            <a:r>
              <a:rPr lang="en-US" sz="5400" dirty="0">
                <a:latin typeface="+mn-lt"/>
              </a:rPr>
              <a:t>Tiers 2 </a:t>
            </a:r>
            <a:r>
              <a:rPr lang="en-US" sz="5400" dirty="0" smtClean="0">
                <a:latin typeface="+mn-lt"/>
              </a:rPr>
              <a:t>And </a:t>
            </a:r>
            <a:r>
              <a:rPr lang="en-US" sz="5400" dirty="0">
                <a:latin typeface="+mn-lt"/>
              </a:rPr>
              <a:t>3</a:t>
            </a:r>
          </a:p>
        </p:txBody>
      </p:sp>
      <p:sp>
        <p:nvSpPr>
          <p:cNvPr id="4" name="Content Placeholder 3"/>
          <p:cNvSpPr>
            <a:spLocks noGrp="1"/>
          </p:cNvSpPr>
          <p:nvPr>
            <p:ph sz="quarter" idx="10"/>
          </p:nvPr>
        </p:nvSpPr>
        <p:spPr>
          <a:xfrm>
            <a:off x="546266" y="1586753"/>
            <a:ext cx="11198430" cy="4194921"/>
          </a:xfrm>
        </p:spPr>
        <p:txBody>
          <a:bodyPr/>
          <a:lstStyle/>
          <a:p>
            <a:r>
              <a:rPr lang="en-US" dirty="0"/>
              <a:t>Where do Tiers 2 and 3 fit?</a:t>
            </a:r>
          </a:p>
          <a:p>
            <a:pPr lvl="1">
              <a:spcBef>
                <a:spcPts val="1000"/>
              </a:spcBef>
            </a:pPr>
            <a:r>
              <a:rPr lang="en-US" sz="2600" dirty="0"/>
              <a:t>PBIS is about prevention first and </a:t>
            </a:r>
            <a:r>
              <a:rPr lang="en-US" sz="2600" dirty="0" smtClean="0"/>
              <a:t>foremost.</a:t>
            </a:r>
            <a:endParaRPr lang="en-US" sz="2600" dirty="0"/>
          </a:p>
          <a:p>
            <a:pPr lvl="1">
              <a:spcBef>
                <a:spcPts val="1000"/>
              </a:spcBef>
            </a:pPr>
            <a:r>
              <a:rPr lang="en-US" sz="2600" dirty="0"/>
              <a:t>Tier 1 must be established and working effectively before even thinking about Tiers 2 or </a:t>
            </a:r>
            <a:r>
              <a:rPr lang="en-US" sz="2600" dirty="0" smtClean="0"/>
              <a:t>3.</a:t>
            </a:r>
            <a:endParaRPr lang="en-US" sz="2600" dirty="0"/>
          </a:p>
          <a:p>
            <a:r>
              <a:rPr lang="en-US" dirty="0"/>
              <a:t>But what about the students needing more support now?</a:t>
            </a:r>
          </a:p>
          <a:p>
            <a:pPr lvl="1">
              <a:spcBef>
                <a:spcPts val="1000"/>
              </a:spcBef>
            </a:pPr>
            <a:r>
              <a:rPr lang="en-US" sz="2600" dirty="0"/>
              <a:t>You already have processes in place that you will continue to </a:t>
            </a:r>
            <a:r>
              <a:rPr lang="en-US" sz="2600" dirty="0" smtClean="0"/>
              <a:t>use.</a:t>
            </a:r>
            <a:endParaRPr lang="en-US" sz="2600" dirty="0"/>
          </a:p>
          <a:p>
            <a:pPr lvl="1">
              <a:spcBef>
                <a:spcPts val="1000"/>
              </a:spcBef>
            </a:pPr>
            <a:r>
              <a:rPr lang="en-US" sz="2600" dirty="0"/>
              <a:t>You must first reduce problem behaviors before attempting to institute greater </a:t>
            </a:r>
            <a:r>
              <a:rPr lang="en-US" sz="2600" dirty="0" smtClean="0"/>
              <a:t>supports.</a:t>
            </a:r>
            <a:endParaRPr lang="en-US" sz="2600" dirty="0"/>
          </a:p>
          <a:p>
            <a:pPr lvl="1">
              <a:spcBef>
                <a:spcPts val="1000"/>
              </a:spcBef>
            </a:pPr>
            <a:r>
              <a:rPr lang="en-US" sz="2600" dirty="0"/>
              <a:t>You must develop the infrastructure for upper tiers before starting </a:t>
            </a:r>
            <a:r>
              <a:rPr lang="en-US" sz="2600" dirty="0" smtClean="0"/>
              <a:t>them.</a:t>
            </a:r>
            <a:endParaRPr lang="en-US" sz="2600" dirty="0"/>
          </a:p>
        </p:txBody>
      </p:sp>
    </p:spTree>
    <p:extLst>
      <p:ext uri="{BB962C8B-B14F-4D97-AF65-F5344CB8AC3E}">
        <p14:creationId xmlns:p14="http://schemas.microsoft.com/office/powerpoint/2010/main" val="3737925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0818"/>
            <a:ext cx="12192000" cy="1325563"/>
          </a:xfrm>
        </p:spPr>
        <p:txBody>
          <a:bodyPr>
            <a:normAutofit/>
          </a:bodyPr>
          <a:lstStyle/>
          <a:p>
            <a:r>
              <a:rPr lang="en-US" sz="6000" dirty="0">
                <a:solidFill>
                  <a:schemeClr val="bg1"/>
                </a:solidFill>
                <a:latin typeface="+mn-lt"/>
              </a:rPr>
              <a:t>Before </a:t>
            </a:r>
            <a:r>
              <a:rPr lang="en-US" sz="6000" dirty="0" smtClean="0">
                <a:solidFill>
                  <a:schemeClr val="bg1"/>
                </a:solidFill>
                <a:latin typeface="+mn-lt"/>
              </a:rPr>
              <a:t>You </a:t>
            </a:r>
            <a:r>
              <a:rPr lang="en-US" sz="6000" dirty="0">
                <a:solidFill>
                  <a:schemeClr val="bg1"/>
                </a:solidFill>
                <a:latin typeface="+mn-lt"/>
              </a:rPr>
              <a:t>Begin PBIS Trainings</a:t>
            </a:r>
          </a:p>
        </p:txBody>
      </p:sp>
    </p:spTree>
    <p:extLst>
      <p:ext uri="{BB962C8B-B14F-4D97-AF65-F5344CB8AC3E}">
        <p14:creationId xmlns:p14="http://schemas.microsoft.com/office/powerpoint/2010/main" val="1043269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17755"/>
            <a:ext cx="12192000" cy="983226"/>
          </a:xfrm>
        </p:spPr>
        <p:txBody>
          <a:bodyPr/>
          <a:lstStyle/>
          <a:p>
            <a:r>
              <a:rPr lang="en-US" sz="5400" dirty="0">
                <a:latin typeface="+mn-lt"/>
              </a:rPr>
              <a:t>Where </a:t>
            </a:r>
            <a:r>
              <a:rPr lang="en-US" sz="5400" dirty="0" smtClean="0">
                <a:latin typeface="+mn-lt"/>
              </a:rPr>
              <a:t>To </a:t>
            </a:r>
            <a:r>
              <a:rPr lang="en-US" sz="5400" dirty="0">
                <a:latin typeface="+mn-lt"/>
              </a:rPr>
              <a:t>B</a:t>
            </a:r>
            <a:r>
              <a:rPr lang="en-US" sz="5400" dirty="0" smtClean="0">
                <a:latin typeface="+mn-lt"/>
              </a:rPr>
              <a:t>egin</a:t>
            </a:r>
            <a:r>
              <a:rPr lang="en-US" sz="5400" dirty="0">
                <a:latin typeface="+mn-lt"/>
              </a:rPr>
              <a:t>?</a:t>
            </a:r>
          </a:p>
        </p:txBody>
      </p:sp>
      <p:sp>
        <p:nvSpPr>
          <p:cNvPr id="4" name="Content Placeholder 3"/>
          <p:cNvSpPr>
            <a:spLocks noGrp="1"/>
          </p:cNvSpPr>
          <p:nvPr>
            <p:ph sz="quarter" idx="10"/>
          </p:nvPr>
        </p:nvSpPr>
        <p:spPr>
          <a:xfrm>
            <a:off x="835742" y="1927533"/>
            <a:ext cx="10520516" cy="3325813"/>
          </a:xfrm>
        </p:spPr>
        <p:txBody>
          <a:bodyPr/>
          <a:lstStyle/>
          <a:p>
            <a:r>
              <a:rPr lang="en-US" dirty="0" smtClean="0"/>
              <a:t>Implement </a:t>
            </a:r>
            <a:r>
              <a:rPr lang="en-US" dirty="0"/>
              <a:t>systematically</a:t>
            </a:r>
          </a:p>
          <a:p>
            <a:pPr lvl="1">
              <a:spcBef>
                <a:spcPts val="1000"/>
              </a:spcBef>
            </a:pPr>
            <a:r>
              <a:rPr lang="en-US" sz="2600" dirty="0"/>
              <a:t>Are you just starting? Do you need to explore first?</a:t>
            </a:r>
          </a:p>
          <a:p>
            <a:pPr lvl="1">
              <a:spcBef>
                <a:spcPts val="1000"/>
              </a:spcBef>
            </a:pPr>
            <a:r>
              <a:rPr lang="en-US" sz="2600" dirty="0"/>
              <a:t>Do you already know you need to do this and you’re ready to install a new approach?</a:t>
            </a:r>
          </a:p>
          <a:p>
            <a:r>
              <a:rPr lang="en-US" dirty="0"/>
              <a:t>Determine how ready your district or school is to implement something </a:t>
            </a:r>
            <a:r>
              <a:rPr lang="en-US" dirty="0" smtClean="0"/>
              <a:t>new.</a:t>
            </a:r>
            <a:endParaRPr lang="en-US" dirty="0"/>
          </a:p>
          <a:p>
            <a:pPr lvl="1">
              <a:spcBef>
                <a:spcPts val="1000"/>
              </a:spcBef>
            </a:pPr>
            <a:r>
              <a:rPr lang="en-US" sz="2600" dirty="0"/>
              <a:t>A</a:t>
            </a:r>
            <a:r>
              <a:rPr lang="en-US" sz="2600" dirty="0" smtClean="0"/>
              <a:t>t </a:t>
            </a:r>
            <a:r>
              <a:rPr lang="en-US" sz="2600" dirty="0"/>
              <a:t>what stage of readiness are you</a:t>
            </a:r>
            <a:r>
              <a:rPr lang="en-US" sz="2600" dirty="0" smtClean="0"/>
              <a:t>?</a:t>
            </a:r>
            <a:endParaRPr lang="en-US" sz="2600" dirty="0"/>
          </a:p>
        </p:txBody>
      </p:sp>
    </p:spTree>
    <p:extLst>
      <p:ext uri="{BB962C8B-B14F-4D97-AF65-F5344CB8AC3E}">
        <p14:creationId xmlns:p14="http://schemas.microsoft.com/office/powerpoint/2010/main" val="786033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F94CD6-0087-4908-BB98-ED4B4E1F451D}"/>
              </a:ext>
            </a:extLst>
          </p:cNvPr>
          <p:cNvSpPr>
            <a:spLocks noGrp="1"/>
          </p:cNvSpPr>
          <p:nvPr>
            <p:ph type="title"/>
          </p:nvPr>
        </p:nvSpPr>
        <p:spPr>
          <a:xfrm>
            <a:off x="0" y="269547"/>
            <a:ext cx="12192000" cy="675105"/>
          </a:xfrm>
        </p:spPr>
        <p:txBody>
          <a:bodyPr>
            <a:noAutofit/>
          </a:bodyPr>
          <a:lstStyle/>
          <a:p>
            <a:pPr algn="ctr"/>
            <a:r>
              <a:rPr lang="en-US" sz="4800" dirty="0">
                <a:latin typeface="+mn-lt"/>
              </a:rPr>
              <a:t>Stages </a:t>
            </a:r>
            <a:r>
              <a:rPr lang="en-US" sz="4800" dirty="0" smtClean="0">
                <a:latin typeface="+mn-lt"/>
              </a:rPr>
              <a:t>Of </a:t>
            </a:r>
            <a:r>
              <a:rPr lang="en-US" sz="4800" dirty="0">
                <a:latin typeface="+mn-lt"/>
              </a:rPr>
              <a:t>Implementation</a:t>
            </a:r>
          </a:p>
        </p:txBody>
      </p:sp>
      <p:pic>
        <p:nvPicPr>
          <p:cNvPr id="3" name="table">
            <a:extLst>
              <a:ext uri="{FF2B5EF4-FFF2-40B4-BE49-F238E27FC236}">
                <a16:creationId xmlns:a16="http://schemas.microsoft.com/office/drawing/2014/main" xmlns="" id="{0E080DBD-9C85-40F8-9A03-2BFFC999E204}"/>
              </a:ext>
            </a:extLst>
          </p:cNvPr>
          <p:cNvPicPr/>
          <p:nvPr/>
        </p:nvPicPr>
        <p:blipFill>
          <a:blip r:embed="rId3">
            <a:extLst>
              <a:ext uri="{28A0092B-C50C-407E-A947-70E740481C1C}">
                <a14:useLocalDpi xmlns:a14="http://schemas.microsoft.com/office/drawing/2010/main" val="0"/>
              </a:ext>
            </a:extLst>
          </a:blip>
          <a:stretch>
            <a:fillRect/>
          </a:stretch>
        </p:blipFill>
        <p:spPr>
          <a:xfrm>
            <a:off x="1503947" y="1008146"/>
            <a:ext cx="9387277" cy="5107520"/>
          </a:xfrm>
          <a:prstGeom prst="rect">
            <a:avLst/>
          </a:prstGeom>
        </p:spPr>
      </p:pic>
      <p:sp>
        <p:nvSpPr>
          <p:cNvPr id="4" name="TextBox 6">
            <a:extLst>
              <a:ext uri="{FF2B5EF4-FFF2-40B4-BE49-F238E27FC236}">
                <a16:creationId xmlns:a16="http://schemas.microsoft.com/office/drawing/2014/main" xmlns="" id="{6D8F667C-29A5-4CEF-9023-C5A138CC8317}"/>
              </a:ext>
            </a:extLst>
          </p:cNvPr>
          <p:cNvSpPr txBox="1"/>
          <p:nvPr/>
        </p:nvSpPr>
        <p:spPr>
          <a:xfrm rot="5400000">
            <a:off x="2110011" y="4747372"/>
            <a:ext cx="992505" cy="1422400"/>
          </a:xfrm>
          <a:prstGeom prst="rightArrow">
            <a:avLst>
              <a:gd name="adj1" fmla="val 67406"/>
              <a:gd name="adj2" fmla="val 46244"/>
            </a:avLst>
          </a:prstGeom>
          <a:gradFill flip="none" rotWithShape="1">
            <a:gsLst>
              <a:gs pos="20000">
                <a:srgbClr val="FF00FF"/>
              </a:gs>
              <a:gs pos="100000">
                <a:prstClr val="white"/>
              </a:gs>
            </a:gsLst>
            <a:lin ang="13260000" scaled="0"/>
            <a:tileRect/>
          </a:gradFill>
          <a:ln>
            <a:solidFill>
              <a:srgbClr val="000000"/>
            </a:solidFill>
          </a:ln>
          <a:effectLst>
            <a:outerShdw blurRad="50800" dist="38100" dir="2700000" algn="tl" rotWithShape="0">
              <a:srgbClr val="000000">
                <a:alpha val="43000"/>
              </a:srgbClr>
            </a:outerShdw>
          </a:effectLst>
        </p:spPr>
        <p:txBody>
          <a:bodyPr vert="vert270" lIns="0" rIns="0" anchor="ctr" anchorCtr="1"/>
          <a:lstStyle/>
          <a:p>
            <a:pPr marL="0" marR="0" algn="ctr">
              <a:spcBef>
                <a:spcPts val="0"/>
              </a:spcBef>
              <a:spcAft>
                <a:spcPts val="0"/>
              </a:spcAft>
            </a:pPr>
            <a:r>
              <a:rPr lang="en-US" sz="1350" kern="1200" dirty="0">
                <a:solidFill>
                  <a:srgbClr val="000000"/>
                </a:solidFill>
                <a:effectLst/>
                <a:latin typeface="Arial" panose="020B0604020202020204" pitchFamily="34" charset="0"/>
                <a:ea typeface="MS PGothic" panose="020B0600070205080204" pitchFamily="34" charset="-128"/>
              </a:rPr>
              <a:t>Work to do it right!</a:t>
            </a:r>
            <a:endParaRPr lang="en-US" sz="1200" dirty="0">
              <a:effectLst/>
              <a:latin typeface="Times New Roman" panose="02020603050405020304" pitchFamily="18" charset="0"/>
              <a:ea typeface="Times New Roman" panose="02020603050405020304" pitchFamily="18" charset="0"/>
            </a:endParaRPr>
          </a:p>
        </p:txBody>
      </p:sp>
      <p:sp>
        <p:nvSpPr>
          <p:cNvPr id="5" name="TextBox 9">
            <a:extLst>
              <a:ext uri="{FF2B5EF4-FFF2-40B4-BE49-F238E27FC236}">
                <a16:creationId xmlns:a16="http://schemas.microsoft.com/office/drawing/2014/main" xmlns="" id="{7BE3F43F-E519-4846-8828-8BC9C29BC2EC}"/>
              </a:ext>
            </a:extLst>
          </p:cNvPr>
          <p:cNvSpPr txBox="1"/>
          <p:nvPr/>
        </p:nvSpPr>
        <p:spPr>
          <a:xfrm rot="5400000">
            <a:off x="2170005" y="1554028"/>
            <a:ext cx="864235" cy="1422400"/>
          </a:xfrm>
          <a:prstGeom prst="rightArrow">
            <a:avLst>
              <a:gd name="adj1" fmla="val 67406"/>
              <a:gd name="adj2" fmla="val 46244"/>
            </a:avLst>
          </a:prstGeom>
          <a:gradFill flip="none" rotWithShape="1">
            <a:gsLst>
              <a:gs pos="20000">
                <a:srgbClr val="FF00FF"/>
              </a:gs>
              <a:gs pos="100000">
                <a:prstClr val="white"/>
              </a:gs>
            </a:gsLst>
            <a:lin ang="13260000" scaled="0"/>
            <a:tileRect/>
          </a:gradFill>
          <a:ln>
            <a:solidFill>
              <a:srgbClr val="000000"/>
            </a:solidFill>
          </a:ln>
          <a:effectLst>
            <a:outerShdw blurRad="50800" dist="38100" dir="2700000" algn="tl" rotWithShape="0">
              <a:srgbClr val="000000">
                <a:alpha val="43000"/>
              </a:srgbClr>
            </a:outerShdw>
          </a:effectLst>
        </p:spPr>
        <p:txBody>
          <a:bodyPr vert="vert270" lIns="0" rIns="0" anchor="ctr" anchorCtr="1"/>
          <a:lstStyle/>
          <a:p>
            <a:pPr marL="0" marR="0" algn="ctr">
              <a:spcBef>
                <a:spcPts val="0"/>
              </a:spcBef>
              <a:spcAft>
                <a:spcPts val="0"/>
              </a:spcAft>
            </a:pPr>
            <a:r>
              <a:rPr lang="en-US" sz="1350" kern="1200" dirty="0">
                <a:solidFill>
                  <a:srgbClr val="000000"/>
                </a:solidFill>
                <a:effectLst/>
                <a:latin typeface="Arial" panose="020B0604020202020204" pitchFamily="34" charset="0"/>
                <a:ea typeface="MS PGothic" panose="020B0600070205080204" pitchFamily="34" charset="-128"/>
              </a:rPr>
              <a:t>Should we do it?</a:t>
            </a:r>
            <a:endParaRPr lang="en-US" sz="1200" dirty="0">
              <a:effectLst/>
              <a:latin typeface="Times New Roman" panose="02020603050405020304" pitchFamily="18" charset="0"/>
              <a:ea typeface="Times New Roman" panose="02020603050405020304" pitchFamily="18" charset="0"/>
            </a:endParaRPr>
          </a:p>
        </p:txBody>
      </p:sp>
      <p:sp>
        <p:nvSpPr>
          <p:cNvPr id="6" name="TextBox 8">
            <a:extLst>
              <a:ext uri="{FF2B5EF4-FFF2-40B4-BE49-F238E27FC236}">
                <a16:creationId xmlns:a16="http://schemas.microsoft.com/office/drawing/2014/main" xmlns="" id="{9B6E3B10-4140-4641-932A-F7BEBB37A8AA}"/>
              </a:ext>
            </a:extLst>
          </p:cNvPr>
          <p:cNvSpPr txBox="1"/>
          <p:nvPr/>
        </p:nvSpPr>
        <p:spPr>
          <a:xfrm rot="5400000">
            <a:off x="2112716" y="3209349"/>
            <a:ext cx="956945" cy="1422400"/>
          </a:xfrm>
          <a:prstGeom prst="rightArrow">
            <a:avLst>
              <a:gd name="adj1" fmla="val 67406"/>
              <a:gd name="adj2" fmla="val 46244"/>
            </a:avLst>
          </a:prstGeom>
          <a:gradFill flip="none" rotWithShape="1">
            <a:gsLst>
              <a:gs pos="20000">
                <a:srgbClr val="FF00FF"/>
              </a:gs>
              <a:gs pos="100000">
                <a:prstClr val="white"/>
              </a:gs>
            </a:gsLst>
            <a:lin ang="13260000" scaled="0"/>
            <a:tileRect/>
          </a:gradFill>
          <a:ln>
            <a:solidFill>
              <a:srgbClr val="000000"/>
            </a:solidFill>
          </a:ln>
          <a:effectLst>
            <a:outerShdw blurRad="50800" dist="38100" dir="2700000" algn="tl" rotWithShape="0">
              <a:srgbClr val="000000">
                <a:alpha val="43000"/>
              </a:srgbClr>
            </a:outerShdw>
          </a:effectLst>
        </p:spPr>
        <p:txBody>
          <a:bodyPr vert="vert270" lIns="0" rIns="0" anchor="ctr" anchorCtr="1"/>
          <a:lstStyle/>
          <a:p>
            <a:pPr marL="0" marR="0" algn="ctr">
              <a:spcBef>
                <a:spcPts val="0"/>
              </a:spcBef>
              <a:spcAft>
                <a:spcPts val="0"/>
              </a:spcAft>
            </a:pPr>
            <a:r>
              <a:rPr lang="en-US" sz="1350" kern="1200" dirty="0">
                <a:solidFill>
                  <a:srgbClr val="000000"/>
                </a:solidFill>
                <a:effectLst/>
                <a:latin typeface="Arial" panose="020B0604020202020204" pitchFamily="34" charset="0"/>
                <a:ea typeface="MS PGothic" panose="020B0600070205080204" pitchFamily="34" charset="-128"/>
              </a:rPr>
              <a:t>Work to do it better!</a:t>
            </a:r>
            <a:endParaRPr lang="en-US" sz="1200" dirty="0">
              <a:effectLst/>
              <a:latin typeface="Times New Roman" panose="02020603050405020304" pitchFamily="18" charset="0"/>
              <a:ea typeface="Times New Roman" panose="02020603050405020304" pitchFamily="18" charset="0"/>
            </a:endParaRPr>
          </a:p>
        </p:txBody>
      </p:sp>
      <p:sp>
        <p:nvSpPr>
          <p:cNvPr id="7" name="TextBox 7">
            <a:extLst>
              <a:ext uri="{FF2B5EF4-FFF2-40B4-BE49-F238E27FC236}">
                <a16:creationId xmlns:a16="http://schemas.microsoft.com/office/drawing/2014/main" xmlns="" id="{B04ED9A2-E3A9-4AFB-8069-27CE961B917A}"/>
              </a:ext>
            </a:extLst>
          </p:cNvPr>
          <p:cNvSpPr txBox="1">
            <a:spLocks noChangeArrowheads="1"/>
          </p:cNvSpPr>
          <p:nvPr/>
        </p:nvSpPr>
        <p:spPr bwMode="auto">
          <a:xfrm>
            <a:off x="6096000" y="1959390"/>
            <a:ext cx="4084320" cy="54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fontAlgn="base">
              <a:spcBef>
                <a:spcPts val="0"/>
              </a:spcBef>
              <a:spcAft>
                <a:spcPts val="0"/>
              </a:spcAft>
            </a:pPr>
            <a:r>
              <a:rPr lang="en-US" sz="1600" b="1" kern="1200" dirty="0">
                <a:solidFill>
                  <a:srgbClr val="000000"/>
                </a:solidFill>
                <a:effectLst/>
                <a:latin typeface="Arial" panose="020B0604020202020204" pitchFamily="34" charset="0"/>
                <a:ea typeface="Arial" panose="020B0604020202020204" pitchFamily="34" charset="0"/>
              </a:rPr>
              <a:t>Do we need to improve school climate?                         </a:t>
            </a:r>
            <a:endParaRPr lang="en-US" sz="1200" dirty="0">
              <a:effectLst/>
              <a:latin typeface="Times New Roman" panose="02020603050405020304" pitchFamily="18" charset="0"/>
              <a:ea typeface="Times New Roman" panose="02020603050405020304" pitchFamily="18" charset="0"/>
            </a:endParaRPr>
          </a:p>
        </p:txBody>
      </p:sp>
      <p:sp>
        <p:nvSpPr>
          <p:cNvPr id="8" name="TextBox 11">
            <a:extLst>
              <a:ext uri="{FF2B5EF4-FFF2-40B4-BE49-F238E27FC236}">
                <a16:creationId xmlns:a16="http://schemas.microsoft.com/office/drawing/2014/main" xmlns="" id="{E836106F-87F4-4616-B0BB-F1747C33D785}"/>
              </a:ext>
            </a:extLst>
          </p:cNvPr>
          <p:cNvSpPr txBox="1">
            <a:spLocks noChangeArrowheads="1"/>
          </p:cNvSpPr>
          <p:nvPr/>
        </p:nvSpPr>
        <p:spPr bwMode="auto">
          <a:xfrm>
            <a:off x="5975536" y="3053397"/>
            <a:ext cx="455676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fontAlgn="base">
              <a:spcBef>
                <a:spcPts val="0"/>
              </a:spcBef>
              <a:spcAft>
                <a:spcPts val="0"/>
              </a:spcAft>
            </a:pPr>
            <a:r>
              <a:rPr lang="en-US" sz="1200" b="1" kern="1200" dirty="0">
                <a:solidFill>
                  <a:srgbClr val="000000"/>
                </a:solidFill>
                <a:effectLst/>
                <a:latin typeface="Arial" panose="020B0604020202020204" pitchFamily="34" charset="0"/>
                <a:ea typeface="Arial" panose="020B0604020202020204" pitchFamily="34" charset="0"/>
              </a:rPr>
              <a:t>Establish team, create behavior expectations, lesson plans, and acknowledgement systems, set up data collection system…</a:t>
            </a:r>
            <a:endParaRPr lang="en-US" sz="1200" dirty="0">
              <a:effectLst/>
              <a:latin typeface="Times New Roman" panose="02020603050405020304" pitchFamily="18" charset="0"/>
              <a:ea typeface="Times New Roman" panose="02020603050405020304" pitchFamily="18" charset="0"/>
            </a:endParaRPr>
          </a:p>
        </p:txBody>
      </p:sp>
      <p:sp>
        <p:nvSpPr>
          <p:cNvPr id="9" name="TextBox 14">
            <a:extLst>
              <a:ext uri="{FF2B5EF4-FFF2-40B4-BE49-F238E27FC236}">
                <a16:creationId xmlns:a16="http://schemas.microsoft.com/office/drawing/2014/main" xmlns="" id="{8DA5CAD2-689A-4E19-8348-F1DE991F6B09}"/>
              </a:ext>
            </a:extLst>
          </p:cNvPr>
          <p:cNvSpPr txBox="1">
            <a:spLocks noChangeArrowheads="1"/>
          </p:cNvSpPr>
          <p:nvPr/>
        </p:nvSpPr>
        <p:spPr bwMode="auto">
          <a:xfrm>
            <a:off x="5945056" y="4057624"/>
            <a:ext cx="4587240" cy="28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fontAlgn="base">
              <a:spcBef>
                <a:spcPts val="0"/>
              </a:spcBef>
              <a:spcAft>
                <a:spcPts val="0"/>
              </a:spcAft>
            </a:pPr>
            <a:r>
              <a:rPr lang="en-US" sz="1350" b="1" kern="1200" dirty="0">
                <a:solidFill>
                  <a:srgbClr val="000000"/>
                </a:solidFill>
                <a:effectLst/>
                <a:latin typeface="Arial" panose="020B0604020202020204" pitchFamily="34" charset="0"/>
                <a:ea typeface="Arial" panose="020B0604020202020204" pitchFamily="34" charset="0"/>
              </a:rPr>
              <a:t>Kick-off assembly, teach lessons, monitor behavior</a:t>
            </a:r>
            <a:endParaRPr lang="en-US" sz="1200" dirty="0">
              <a:effectLst/>
              <a:latin typeface="Times New Roman" panose="02020603050405020304" pitchFamily="18" charset="0"/>
              <a:ea typeface="Times New Roman" panose="02020603050405020304" pitchFamily="18" charset="0"/>
            </a:endParaRPr>
          </a:p>
        </p:txBody>
      </p:sp>
      <p:sp>
        <p:nvSpPr>
          <p:cNvPr id="11" name="Google Shape;257;p38">
            <a:extLst>
              <a:ext uri="{FF2B5EF4-FFF2-40B4-BE49-F238E27FC236}">
                <a16:creationId xmlns:a16="http://schemas.microsoft.com/office/drawing/2014/main" xmlns="" id="{6C08BBD1-BDF4-4186-9190-2A6856C58F17}"/>
              </a:ext>
            </a:extLst>
          </p:cNvPr>
          <p:cNvSpPr txBox="1">
            <a:spLocks/>
          </p:cNvSpPr>
          <p:nvPr/>
        </p:nvSpPr>
        <p:spPr>
          <a:xfrm>
            <a:off x="2143432" y="6201922"/>
            <a:ext cx="6408462" cy="632400"/>
          </a:xfrm>
          <a:prstGeom prst="rect">
            <a:avLst/>
          </a:prstGeom>
          <a:no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chemeClr val="dk1"/>
              </a:buClr>
              <a:buSzPts val="1400"/>
              <a:buFont typeface="Arial"/>
              <a:buNone/>
            </a:pPr>
            <a:r>
              <a:rPr lang="en-US" sz="1000" dirty="0">
                <a:solidFill>
                  <a:schemeClr val="bg1"/>
                </a:solidFill>
                <a:ea typeface="Arial"/>
                <a:cs typeface="Arial"/>
                <a:sym typeface="Arial"/>
              </a:rPr>
              <a:t>Van Dyke, M.K. (2013). the science and practice of integrating science into practice:  Active implementation frameworks.  [Power point slides]. Retrieved fromhttp://gic.globalimplementation.org/wp-content/uploads/2015-presentation-slides/IA_Van_Dyke_Melissa_Full.pdf</a:t>
            </a:r>
            <a:endParaRPr lang="en-US" sz="1000" dirty="0">
              <a:solidFill>
                <a:schemeClr val="bg1"/>
              </a:solidFill>
            </a:endParaRPr>
          </a:p>
          <a:p>
            <a:pPr algn="ctr">
              <a:buClr>
                <a:schemeClr val="dk1"/>
              </a:buClr>
              <a:buSzPts val="1400"/>
              <a:buFont typeface="Arial"/>
              <a:buNone/>
            </a:pPr>
            <a:endParaRPr lang="en-US" sz="1000" dirty="0">
              <a:solidFill>
                <a:schemeClr val="bg1"/>
              </a:solidFill>
              <a:ea typeface="Arial"/>
              <a:cs typeface="Arial"/>
              <a:sym typeface="Arial"/>
            </a:endParaRPr>
          </a:p>
          <a:p>
            <a:pPr algn="ctr">
              <a:buClr>
                <a:schemeClr val="dk1"/>
              </a:buClr>
              <a:buSzPts val="1400"/>
              <a:buFont typeface="Arial"/>
              <a:buNone/>
            </a:pPr>
            <a:endParaRPr lang="en-US" sz="1000" dirty="0">
              <a:solidFill>
                <a:schemeClr val="bg1"/>
              </a:solidFill>
              <a:ea typeface="Arial"/>
              <a:cs typeface="Arial"/>
              <a:sym typeface="Arial"/>
            </a:endParaRPr>
          </a:p>
        </p:txBody>
      </p:sp>
    </p:spTree>
    <p:extLst>
      <p:ext uri="{BB962C8B-B14F-4D97-AF65-F5344CB8AC3E}">
        <p14:creationId xmlns:p14="http://schemas.microsoft.com/office/powerpoint/2010/main" val="3288988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0818"/>
            <a:ext cx="12192000" cy="1325563"/>
          </a:xfrm>
        </p:spPr>
        <p:txBody>
          <a:bodyPr>
            <a:normAutofit/>
          </a:bodyPr>
          <a:lstStyle/>
          <a:p>
            <a:pPr>
              <a:spcBef>
                <a:spcPts val="1000"/>
              </a:spcBef>
            </a:pPr>
            <a:r>
              <a:rPr lang="en-US" sz="6000" dirty="0">
                <a:solidFill>
                  <a:schemeClr val="bg1"/>
                </a:solidFill>
                <a:latin typeface="+mn-lt"/>
              </a:rPr>
              <a:t>Philosophy of PBIS</a:t>
            </a:r>
          </a:p>
        </p:txBody>
      </p:sp>
    </p:spTree>
    <p:extLst>
      <p:ext uri="{BB962C8B-B14F-4D97-AF65-F5344CB8AC3E}">
        <p14:creationId xmlns:p14="http://schemas.microsoft.com/office/powerpoint/2010/main" val="2133960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07923"/>
            <a:ext cx="12192000" cy="878830"/>
          </a:xfrm>
        </p:spPr>
        <p:txBody>
          <a:bodyPr/>
          <a:lstStyle/>
          <a:p>
            <a:r>
              <a:rPr lang="en-US" sz="5400" dirty="0">
                <a:latin typeface="+mn-lt"/>
              </a:rPr>
              <a:t>Exploration</a:t>
            </a:r>
          </a:p>
        </p:txBody>
      </p:sp>
      <p:sp>
        <p:nvSpPr>
          <p:cNvPr id="4" name="Content Placeholder 3"/>
          <p:cNvSpPr>
            <a:spLocks noGrp="1"/>
          </p:cNvSpPr>
          <p:nvPr>
            <p:ph sz="quarter" idx="10"/>
          </p:nvPr>
        </p:nvSpPr>
        <p:spPr>
          <a:xfrm>
            <a:off x="747251" y="1721055"/>
            <a:ext cx="10697497" cy="4256958"/>
          </a:xfrm>
        </p:spPr>
        <p:txBody>
          <a:bodyPr/>
          <a:lstStyle/>
          <a:p>
            <a:r>
              <a:rPr lang="en-US" dirty="0"/>
              <a:t>What do you already have in place?</a:t>
            </a:r>
          </a:p>
          <a:p>
            <a:pPr lvl="1">
              <a:spcBef>
                <a:spcPts val="1000"/>
              </a:spcBef>
            </a:pPr>
            <a:r>
              <a:rPr lang="en-US" sz="2600" dirty="0"/>
              <a:t>Initiatives</a:t>
            </a:r>
          </a:p>
          <a:p>
            <a:pPr lvl="1">
              <a:spcBef>
                <a:spcPts val="1000"/>
              </a:spcBef>
            </a:pPr>
            <a:r>
              <a:rPr lang="en-US" sz="2600" dirty="0"/>
              <a:t>Committees, </a:t>
            </a:r>
            <a:r>
              <a:rPr lang="en-US" sz="2600" dirty="0" smtClean="0"/>
              <a:t>groups</a:t>
            </a:r>
            <a:endParaRPr lang="en-US" sz="2600" dirty="0"/>
          </a:p>
          <a:p>
            <a:pPr lvl="1">
              <a:spcBef>
                <a:spcPts val="1000"/>
              </a:spcBef>
            </a:pPr>
            <a:r>
              <a:rPr lang="en-US" sz="2600" dirty="0"/>
              <a:t>Resources </a:t>
            </a:r>
            <a:r>
              <a:rPr lang="en-US" sz="2600" dirty="0" smtClean="0"/>
              <a:t>available</a:t>
            </a:r>
            <a:endParaRPr lang="en-US" sz="2600" dirty="0"/>
          </a:p>
          <a:p>
            <a:r>
              <a:rPr lang="en-US" dirty="0"/>
              <a:t>Do you have the capacity to begin?</a:t>
            </a:r>
          </a:p>
          <a:p>
            <a:pPr lvl="1">
              <a:spcBef>
                <a:spcPts val="1000"/>
              </a:spcBef>
            </a:pPr>
            <a:r>
              <a:rPr lang="en-US" sz="2600" dirty="0"/>
              <a:t>e.g., </a:t>
            </a:r>
            <a:r>
              <a:rPr lang="en-US" sz="2600" dirty="0" smtClean="0"/>
              <a:t>use </a:t>
            </a:r>
            <a:r>
              <a:rPr lang="en-US" sz="2600" dirty="0"/>
              <a:t>the District Capacity Assessment</a:t>
            </a:r>
          </a:p>
          <a:p>
            <a:r>
              <a:rPr lang="en-US" dirty="0"/>
              <a:t>Are you ready to begin?</a:t>
            </a:r>
          </a:p>
          <a:p>
            <a:pPr lvl="1">
              <a:spcBef>
                <a:spcPts val="1000"/>
              </a:spcBef>
            </a:pPr>
            <a:r>
              <a:rPr lang="en-US" sz="2600" dirty="0"/>
              <a:t>Sample readiness questions on next </a:t>
            </a:r>
            <a:r>
              <a:rPr lang="en-US" sz="2600" dirty="0" smtClean="0"/>
              <a:t>page</a:t>
            </a:r>
            <a:endParaRPr lang="en-US" sz="2600" dirty="0"/>
          </a:p>
        </p:txBody>
      </p:sp>
      <p:sp>
        <p:nvSpPr>
          <p:cNvPr id="5" name="Rectangle 4">
            <a:extLst>
              <a:ext uri="{FF2B5EF4-FFF2-40B4-BE49-F238E27FC236}">
                <a16:creationId xmlns:a16="http://schemas.microsoft.com/office/drawing/2014/main" xmlns="" id="{65B6EC7C-96BD-4461-B115-11F6D1619B16}"/>
              </a:ext>
            </a:extLst>
          </p:cNvPr>
          <p:cNvSpPr/>
          <p:nvPr/>
        </p:nvSpPr>
        <p:spPr>
          <a:xfrm>
            <a:off x="3725454" y="6398482"/>
            <a:ext cx="4741090" cy="246221"/>
          </a:xfrm>
          <a:prstGeom prst="rect">
            <a:avLst/>
          </a:prstGeom>
        </p:spPr>
        <p:txBody>
          <a:bodyPr wrap="square">
            <a:spAutoFit/>
          </a:bodyPr>
          <a:lstStyle/>
          <a:p>
            <a:r>
              <a:rPr lang="en-US" sz="1000" dirty="0">
                <a:solidFill>
                  <a:schemeClr val="bg1"/>
                </a:solidFill>
              </a:rPr>
              <a:t>https://implementation.fpg.unc.edu/resources/district-capacity-assessment-dca</a:t>
            </a:r>
          </a:p>
        </p:txBody>
      </p:sp>
    </p:spTree>
    <p:extLst>
      <p:ext uri="{BB962C8B-B14F-4D97-AF65-F5344CB8AC3E}">
        <p14:creationId xmlns:p14="http://schemas.microsoft.com/office/powerpoint/2010/main" val="2855908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16421" y="315540"/>
            <a:ext cx="8678071" cy="791365"/>
          </a:xfrm>
        </p:spPr>
        <p:txBody>
          <a:bodyPr/>
          <a:lstStyle/>
          <a:p>
            <a:r>
              <a:rPr lang="en-US" sz="5400" dirty="0">
                <a:latin typeface="+mn-lt"/>
              </a:rPr>
              <a:t>Sample Readiness Form</a:t>
            </a:r>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3262723922"/>
              </p:ext>
            </p:extLst>
          </p:nvPr>
        </p:nvGraphicFramePr>
        <p:xfrm>
          <a:off x="1337187" y="1106905"/>
          <a:ext cx="8841527" cy="4910436"/>
        </p:xfrm>
        <a:graphic>
          <a:graphicData uri="http://schemas.openxmlformats.org/drawingml/2006/table">
            <a:tbl>
              <a:tblPr>
                <a:tableStyleId>{5C22544A-7EE6-4342-B048-85BDC9FD1C3A}</a:tableStyleId>
              </a:tblPr>
              <a:tblGrid>
                <a:gridCol w="933578">
                  <a:extLst>
                    <a:ext uri="{9D8B030D-6E8A-4147-A177-3AD203B41FA5}">
                      <a16:colId xmlns:a16="http://schemas.microsoft.com/office/drawing/2014/main" xmlns="" val="3892624969"/>
                    </a:ext>
                  </a:extLst>
                </a:gridCol>
                <a:gridCol w="4173639">
                  <a:extLst>
                    <a:ext uri="{9D8B030D-6E8A-4147-A177-3AD203B41FA5}">
                      <a16:colId xmlns:a16="http://schemas.microsoft.com/office/drawing/2014/main" xmlns="" val="318792347"/>
                    </a:ext>
                  </a:extLst>
                </a:gridCol>
                <a:gridCol w="3734310">
                  <a:extLst>
                    <a:ext uri="{9D8B030D-6E8A-4147-A177-3AD203B41FA5}">
                      <a16:colId xmlns:a16="http://schemas.microsoft.com/office/drawing/2014/main" xmlns="" val="2896446810"/>
                    </a:ext>
                  </a:extLst>
                </a:gridCol>
              </a:tblGrid>
              <a:tr h="582314">
                <a:tc>
                  <a:txBody>
                    <a:bodyPr/>
                    <a:lstStyle/>
                    <a:p>
                      <a:pPr marL="0" marR="0">
                        <a:spcBef>
                          <a:spcPts val="0"/>
                        </a:spcBef>
                        <a:spcAft>
                          <a:spcPts val="0"/>
                        </a:spcAft>
                        <a:tabLst>
                          <a:tab pos="285750" algn="l"/>
                        </a:tabLst>
                      </a:pPr>
                      <a:r>
                        <a:rPr lang="en-US" sz="1000" dirty="0">
                          <a:effectLst/>
                        </a:rPr>
                        <a:t>Documents / </a:t>
                      </a:r>
                      <a:r>
                        <a:rPr lang="en-US" sz="1000" dirty="0" smtClean="0">
                          <a:effectLst/>
                        </a:rPr>
                        <a:t>Evidence</a:t>
                      </a:r>
                      <a:r>
                        <a:rPr lang="en-US" sz="1000" baseline="0" dirty="0" smtClean="0">
                          <a:effectLst/>
                        </a:rPr>
                        <a:t> </a:t>
                      </a:r>
                      <a:r>
                        <a:rPr lang="en-US" sz="1000" dirty="0" smtClean="0">
                          <a:effectLst/>
                        </a:rPr>
                        <a:t>Complete</a:t>
                      </a:r>
                      <a:r>
                        <a:rPr lang="en-US" sz="1000" dirty="0">
                          <a:effectLst/>
                        </a:rPr>
                        <a:t>?</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tc>
                <a:tc>
                  <a:txBody>
                    <a:bodyPr/>
                    <a:lstStyle/>
                    <a:p>
                      <a:pPr marL="45720" marR="0" algn="ctr">
                        <a:spcBef>
                          <a:spcPts val="0"/>
                        </a:spcBef>
                        <a:spcAft>
                          <a:spcPts val="0"/>
                        </a:spcAft>
                        <a:tabLst>
                          <a:tab pos="285750" algn="l"/>
                        </a:tabLst>
                      </a:pPr>
                      <a:r>
                        <a:rPr lang="en-US" sz="1000" dirty="0">
                          <a:effectLst/>
                        </a:rPr>
                        <a:t>Items to Complete Prior to PBIS Training</a:t>
                      </a:r>
                      <a:endParaRPr lang="en-US" sz="1000" dirty="0">
                        <a:effectLst/>
                        <a:latin typeface="Times New Roman" panose="02020603050405020304" pitchFamily="18" charset="0"/>
                        <a:ea typeface="Times New Roman" panose="02020603050405020304" pitchFamily="18" charset="0"/>
                      </a:endParaRPr>
                    </a:p>
                  </a:txBody>
                  <a:tcPr marL="52200" marR="52200" marT="0" marB="0" anchor="ctr"/>
                </a:tc>
                <a:tc>
                  <a:txBody>
                    <a:bodyPr/>
                    <a:lstStyle/>
                    <a:p>
                      <a:pPr marL="45720" marR="0" algn="ctr">
                        <a:spcBef>
                          <a:spcPts val="0"/>
                        </a:spcBef>
                        <a:spcAft>
                          <a:spcPts val="0"/>
                        </a:spcAft>
                        <a:tabLst>
                          <a:tab pos="285750" algn="l"/>
                        </a:tabLst>
                      </a:pPr>
                      <a:r>
                        <a:rPr lang="en-US" sz="1000" dirty="0">
                          <a:effectLst/>
                        </a:rPr>
                        <a:t>Notes</a:t>
                      </a:r>
                      <a:endParaRPr lang="en-US" sz="1000" dirty="0">
                        <a:effectLst/>
                        <a:latin typeface="Times New Roman" panose="02020603050405020304" pitchFamily="18" charset="0"/>
                        <a:ea typeface="Times New Roman" panose="02020603050405020304" pitchFamily="18" charset="0"/>
                      </a:endParaRPr>
                    </a:p>
                  </a:txBody>
                  <a:tcPr marL="52200" marR="52200" marT="0" marB="0" anchor="ctr"/>
                </a:tc>
                <a:extLst>
                  <a:ext uri="{0D108BD9-81ED-4DB2-BD59-A6C34878D82A}">
                    <a16:rowId xmlns:a16="http://schemas.microsoft.com/office/drawing/2014/main" xmlns="" val="2106791836"/>
                  </a:ext>
                </a:extLst>
              </a:tr>
              <a:tr h="565189">
                <a:tc>
                  <a:txBody>
                    <a:bodyPr/>
                    <a:lstStyle/>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YES  </a:t>
                      </a:r>
                    </a:p>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 NO</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45720" marR="0">
                        <a:spcBef>
                          <a:spcPts val="0"/>
                        </a:spcBef>
                        <a:spcAft>
                          <a:spcPts val="0"/>
                        </a:spcAft>
                        <a:tabLst>
                          <a:tab pos="45720" algn="l"/>
                        </a:tabLst>
                      </a:pPr>
                      <a:r>
                        <a:rPr lang="en-US" sz="1000" dirty="0">
                          <a:effectLst/>
                        </a:rPr>
                        <a:t>1. A school improvement plan exists that includes improving behavior support systems (i.e., behavior, school safety, school climate) as one of the top school goals.  </a:t>
                      </a:r>
                      <a:endParaRPr lang="en-US" sz="1000" dirty="0">
                        <a:effectLst/>
                        <a:latin typeface="Times New Roman" panose="02020603050405020304" pitchFamily="18" charset="0"/>
                        <a:ea typeface="Times New Roman" panose="02020603050405020304" pitchFamily="18" charset="0"/>
                      </a:endParaRPr>
                    </a:p>
                  </a:txBody>
                  <a:tcPr marL="52200" marR="52200" marT="0" marB="0" anchor="ctr"/>
                </a:tc>
                <a:tc>
                  <a:txBody>
                    <a:bodyPr/>
                    <a:lstStyle/>
                    <a:p>
                      <a:pPr marL="0" marR="0">
                        <a:spcBef>
                          <a:spcPts val="0"/>
                        </a:spcBef>
                        <a:spcAft>
                          <a:spcPts val="0"/>
                        </a:spcAft>
                        <a:tabLst>
                          <a:tab pos="285750" algn="l"/>
                        </a:tabLst>
                      </a:pPr>
                      <a:r>
                        <a:rPr lang="en-US" sz="1000">
                          <a:effectLst/>
                        </a:rPr>
                        <a:t>Attach copy of goal(s). The entire plan is not needed, just the page indicating the goal(s) linked to improving school-wide behavior.</a:t>
                      </a:r>
                      <a:endParaRPr lang="en-US" sz="1000">
                        <a:effectLst/>
                        <a:latin typeface="Times New Roman" panose="02020603050405020304" pitchFamily="18" charset="0"/>
                        <a:ea typeface="Times New Roman" panose="02020603050405020304" pitchFamily="18" charset="0"/>
                      </a:endParaRPr>
                    </a:p>
                  </a:txBody>
                  <a:tcPr marL="52200" marR="52200" marT="0" marB="0" anchor="ctr"/>
                </a:tc>
                <a:extLst>
                  <a:ext uri="{0D108BD9-81ED-4DB2-BD59-A6C34878D82A}">
                    <a16:rowId xmlns:a16="http://schemas.microsoft.com/office/drawing/2014/main" xmlns="" val="1006497210"/>
                  </a:ext>
                </a:extLst>
              </a:tr>
              <a:tr h="565189">
                <a:tc>
                  <a:txBody>
                    <a:bodyPr/>
                    <a:lstStyle/>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YES</a:t>
                      </a:r>
                    </a:p>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 NO</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45720" marR="0">
                        <a:spcBef>
                          <a:spcPts val="0"/>
                        </a:spcBef>
                        <a:spcAft>
                          <a:spcPts val="0"/>
                        </a:spcAft>
                        <a:tabLst>
                          <a:tab pos="45720" algn="l"/>
                        </a:tabLst>
                      </a:pPr>
                      <a:r>
                        <a:rPr lang="en-US" sz="1000" dirty="0">
                          <a:effectLst/>
                        </a:rPr>
                        <a:t>2. A school-wide Positive Behavior Support (PBIS) Team is formed with broad </a:t>
                      </a:r>
                      <a:r>
                        <a:rPr lang="en-US" sz="1000" dirty="0" smtClean="0">
                          <a:effectLst/>
                        </a:rPr>
                        <a:t>representation (</a:t>
                      </a:r>
                      <a:r>
                        <a:rPr lang="en-US" sz="1000" dirty="0">
                          <a:effectLst/>
                        </a:rPr>
                        <a:t>e.g., administrator, general and special education teachers, professional </a:t>
                      </a:r>
                      <a:r>
                        <a:rPr lang="en-US" sz="1000" dirty="0" smtClean="0">
                          <a:effectLst/>
                        </a:rPr>
                        <a:t>staff). </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0" marR="0">
                        <a:spcBef>
                          <a:spcPts val="0"/>
                        </a:spcBef>
                        <a:spcAft>
                          <a:spcPts val="0"/>
                        </a:spcAft>
                        <a:tabLst>
                          <a:tab pos="285750" algn="l"/>
                        </a:tabLst>
                      </a:pPr>
                      <a:r>
                        <a:rPr lang="en-US" sz="1000" dirty="0">
                          <a:effectLst/>
                        </a:rPr>
                        <a:t>Prior to your first training, your PBIS Consultant at A-State will request a list of your team members and contact information.</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extLst>
                  <a:ext uri="{0D108BD9-81ED-4DB2-BD59-A6C34878D82A}">
                    <a16:rowId xmlns:a16="http://schemas.microsoft.com/office/drawing/2014/main" xmlns="" val="2036450368"/>
                  </a:ext>
                </a:extLst>
              </a:tr>
              <a:tr h="565189">
                <a:tc>
                  <a:txBody>
                    <a:bodyPr/>
                    <a:lstStyle/>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YES  </a:t>
                      </a:r>
                    </a:p>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 NO</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45720" marR="0">
                        <a:spcBef>
                          <a:spcPts val="0"/>
                        </a:spcBef>
                        <a:spcAft>
                          <a:spcPts val="0"/>
                        </a:spcAft>
                        <a:tabLst>
                          <a:tab pos="45720" algn="l"/>
                        </a:tabLst>
                      </a:pPr>
                      <a:r>
                        <a:rPr lang="en-US" sz="1000" dirty="0">
                          <a:effectLst/>
                        </a:rPr>
                        <a:t>3. Administrator(s) who is responsible for making discipline decisions is an active participant on PBIS Team and agrees to attend all days of PBIS Trainings. </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0" marR="0">
                        <a:spcBef>
                          <a:spcPts val="0"/>
                        </a:spcBef>
                        <a:spcAft>
                          <a:spcPts val="0"/>
                        </a:spcAft>
                        <a:tabLst>
                          <a:tab pos="285750" algn="l"/>
                        </a:tabLst>
                      </a:pPr>
                      <a:r>
                        <a:rPr lang="en-US" sz="1000" dirty="0">
                          <a:effectLst/>
                        </a:rPr>
                        <a:t>List primary Administrator:                                    </a:t>
                      </a:r>
                    </a:p>
                    <a:p>
                      <a:pPr marL="0" marR="0">
                        <a:spcBef>
                          <a:spcPts val="0"/>
                        </a:spcBef>
                        <a:spcAft>
                          <a:spcPts val="0"/>
                        </a:spcAft>
                        <a:tabLst>
                          <a:tab pos="285750" algn="l"/>
                        </a:tabLst>
                      </a:pPr>
                      <a:r>
                        <a:rPr lang="en-US" sz="1000" dirty="0">
                          <a:effectLst/>
                        </a:rPr>
                        <a:t>Phone number:                               </a:t>
                      </a:r>
                    </a:p>
                    <a:p>
                      <a:pPr marL="0" marR="0">
                        <a:spcBef>
                          <a:spcPts val="0"/>
                        </a:spcBef>
                        <a:spcAft>
                          <a:spcPts val="0"/>
                        </a:spcAft>
                        <a:tabLst>
                          <a:tab pos="285750" algn="l"/>
                        </a:tabLst>
                      </a:pPr>
                      <a:r>
                        <a:rPr lang="en-US" sz="1000" dirty="0">
                          <a:effectLst/>
                        </a:rPr>
                        <a:t>Email:   </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extLst>
                  <a:ext uri="{0D108BD9-81ED-4DB2-BD59-A6C34878D82A}">
                    <a16:rowId xmlns:a16="http://schemas.microsoft.com/office/drawing/2014/main" xmlns="" val="2561003233"/>
                  </a:ext>
                </a:extLst>
              </a:tr>
              <a:tr h="565189">
                <a:tc>
                  <a:txBody>
                    <a:bodyPr/>
                    <a:lstStyle/>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YES  </a:t>
                      </a:r>
                    </a:p>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 NO</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45720" marR="0">
                        <a:spcBef>
                          <a:spcPts val="0"/>
                        </a:spcBef>
                        <a:spcAft>
                          <a:spcPts val="0"/>
                        </a:spcAft>
                        <a:tabLst>
                          <a:tab pos="45720" algn="l"/>
                        </a:tabLst>
                      </a:pPr>
                      <a:r>
                        <a:rPr lang="en-US" sz="1000">
                          <a:effectLst/>
                        </a:rPr>
                        <a:t>4. Principal commits to PBIS and is aware that PBIS is a 3 to 5 year process that may require ongoing training and/or revisions of school’s PBIS Plan.  </a:t>
                      </a:r>
                      <a:endParaRPr lang="en-US" sz="10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0" marR="0">
                        <a:spcBef>
                          <a:spcPts val="0"/>
                        </a:spcBef>
                        <a:spcAft>
                          <a:spcPts val="0"/>
                        </a:spcAft>
                        <a:tabLst>
                          <a:tab pos="285750" algn="l"/>
                        </a:tabLst>
                      </a:pPr>
                      <a:r>
                        <a:rPr lang="en-US" sz="1000" dirty="0">
                          <a:effectLst/>
                        </a:rPr>
                        <a:t>Please provide Principal signature(s) on School Commitment Sheet (Form D) and attach.</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extLst>
                  <a:ext uri="{0D108BD9-81ED-4DB2-BD59-A6C34878D82A}">
                    <a16:rowId xmlns:a16="http://schemas.microsoft.com/office/drawing/2014/main" xmlns="" val="357131604"/>
                  </a:ext>
                </a:extLst>
              </a:tr>
              <a:tr h="411047">
                <a:tc>
                  <a:txBody>
                    <a:bodyPr/>
                    <a:lstStyle/>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YES  </a:t>
                      </a:r>
                    </a:p>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 NO</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45720" marR="0">
                        <a:spcBef>
                          <a:spcPts val="0"/>
                        </a:spcBef>
                        <a:spcAft>
                          <a:spcPts val="0"/>
                        </a:spcAft>
                        <a:tabLst>
                          <a:tab pos="45720" algn="l"/>
                        </a:tabLst>
                      </a:pPr>
                      <a:r>
                        <a:rPr lang="en-US" sz="1000">
                          <a:effectLst/>
                        </a:rPr>
                        <a:t>5. PBIS Team commits to meet at least once a month to analyze and problem-solve school-wide data.</a:t>
                      </a:r>
                      <a:endParaRPr lang="en-US" sz="10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0" marR="0">
                        <a:spcBef>
                          <a:spcPts val="0"/>
                        </a:spcBef>
                        <a:spcAft>
                          <a:spcPts val="0"/>
                        </a:spcAft>
                        <a:tabLst>
                          <a:tab pos="285750" algn="l"/>
                        </a:tabLst>
                      </a:pPr>
                      <a:r>
                        <a:rPr lang="en-US" sz="1000" dirty="0">
                          <a:effectLst/>
                        </a:rPr>
                        <a:t>During your first training, your PBIS Consultant at A-State will request the dates/times of your PBIS Team meetings.</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extLst>
                  <a:ext uri="{0D108BD9-81ED-4DB2-BD59-A6C34878D82A}">
                    <a16:rowId xmlns:a16="http://schemas.microsoft.com/office/drawing/2014/main" xmlns="" val="4078841548"/>
                  </a:ext>
                </a:extLst>
              </a:tr>
              <a:tr h="411047">
                <a:tc>
                  <a:txBody>
                    <a:bodyPr/>
                    <a:lstStyle/>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YES</a:t>
                      </a:r>
                    </a:p>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 NO</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45720" marR="0">
                        <a:spcBef>
                          <a:spcPts val="0"/>
                        </a:spcBef>
                        <a:spcAft>
                          <a:spcPts val="0"/>
                        </a:spcAft>
                        <a:tabLst>
                          <a:tab pos="45720" algn="l"/>
                        </a:tabLst>
                      </a:pPr>
                      <a:r>
                        <a:rPr lang="en-US" sz="1000">
                          <a:effectLst/>
                        </a:rPr>
                        <a:t>6. At least 80% of your faculty, staff, and administration are interested in implementing PBIS.</a:t>
                      </a:r>
                      <a:endParaRPr lang="en-US" sz="10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0" marR="0">
                        <a:spcBef>
                          <a:spcPts val="0"/>
                        </a:spcBef>
                        <a:spcAft>
                          <a:spcPts val="0"/>
                        </a:spcAft>
                        <a:tabLst>
                          <a:tab pos="285750" algn="l"/>
                        </a:tabLst>
                      </a:pPr>
                      <a:r>
                        <a:rPr lang="en-US" sz="1000" dirty="0">
                          <a:effectLst/>
                        </a:rPr>
                        <a:t>Attach recent procedure/assessment/survey disseminated and results (i.e., percentage or range of faculty committed).</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extLst>
                  <a:ext uri="{0D108BD9-81ED-4DB2-BD59-A6C34878D82A}">
                    <a16:rowId xmlns:a16="http://schemas.microsoft.com/office/drawing/2014/main" xmlns="" val="3822691298"/>
                  </a:ext>
                </a:extLst>
              </a:tr>
              <a:tr h="411047">
                <a:tc>
                  <a:txBody>
                    <a:bodyPr/>
                    <a:lstStyle/>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YES  </a:t>
                      </a:r>
                    </a:p>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 NO</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45720" marR="0">
                        <a:spcBef>
                          <a:spcPts val="0"/>
                        </a:spcBef>
                        <a:spcAft>
                          <a:spcPts val="0"/>
                        </a:spcAft>
                        <a:tabLst>
                          <a:tab pos="45720" algn="l"/>
                        </a:tabLst>
                      </a:pPr>
                      <a:r>
                        <a:rPr lang="en-US" sz="1000">
                          <a:effectLst/>
                        </a:rPr>
                        <a:t>7. School has allocated or secured funding from their district to support their school-wide initiatives.</a:t>
                      </a:r>
                      <a:endParaRPr lang="en-US" sz="10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160020" marR="0" indent="-160020">
                        <a:spcBef>
                          <a:spcPts val="0"/>
                        </a:spcBef>
                        <a:spcAft>
                          <a:spcPts val="0"/>
                        </a:spcAft>
                        <a:tabLst>
                          <a:tab pos="285750" algn="l"/>
                        </a:tabLst>
                      </a:pPr>
                      <a:r>
                        <a:rPr lang="en-US" sz="1000" dirty="0">
                          <a:effectLst/>
                        </a:rPr>
                        <a:t>Identify funding source:</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extLst>
                  <a:ext uri="{0D108BD9-81ED-4DB2-BD59-A6C34878D82A}">
                    <a16:rowId xmlns:a16="http://schemas.microsoft.com/office/drawing/2014/main" xmlns="" val="157363931"/>
                  </a:ext>
                </a:extLst>
              </a:tr>
              <a:tr h="411047">
                <a:tc>
                  <a:txBody>
                    <a:bodyPr/>
                    <a:lstStyle/>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YES  </a:t>
                      </a:r>
                    </a:p>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 NO</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45720" indent="0">
                        <a:spcBef>
                          <a:spcPts val="0"/>
                        </a:spcBef>
                        <a:spcAft>
                          <a:spcPts val="0"/>
                        </a:spcAft>
                        <a:tabLst>
                          <a:tab pos="45720" algn="l"/>
                        </a:tabLst>
                      </a:pPr>
                      <a:r>
                        <a:rPr lang="en-US" sz="1000">
                          <a:effectLst/>
                        </a:rPr>
                        <a:t>8. A PBIS Internal Coach has been identified to receive additional training and participate in the school-wide initiatives.</a:t>
                      </a:r>
                      <a:endParaRPr lang="en-US" sz="1000">
                        <a:effectLst/>
                        <a:latin typeface="Times New Roman" panose="02020603050405020304" pitchFamily="18" charset="0"/>
                        <a:ea typeface="Times New Roman" panose="02020603050405020304" pitchFamily="18" charset="0"/>
                      </a:endParaRPr>
                    </a:p>
                  </a:txBody>
                  <a:tcPr marL="52200" marR="52200" marT="0" marB="0" anchor="ctr"/>
                </a:tc>
                <a:tc>
                  <a:txBody>
                    <a:bodyPr/>
                    <a:lstStyle/>
                    <a:p>
                      <a:pPr marL="260985" indent="-260985">
                        <a:spcBef>
                          <a:spcPts val="0"/>
                        </a:spcBef>
                        <a:spcAft>
                          <a:spcPts val="0"/>
                        </a:spcAft>
                        <a:tabLst>
                          <a:tab pos="285750" algn="l"/>
                        </a:tabLst>
                      </a:pPr>
                      <a:r>
                        <a:rPr lang="en-US" sz="1000" dirty="0">
                          <a:effectLst/>
                        </a:rPr>
                        <a:t> </a:t>
                      </a:r>
                      <a:endParaRPr lang="en-US" sz="1000" dirty="0">
                        <a:effectLst/>
                        <a:latin typeface="Times New Roman" panose="02020603050405020304" pitchFamily="18" charset="0"/>
                        <a:ea typeface="Times New Roman" panose="02020603050405020304" pitchFamily="18" charset="0"/>
                      </a:endParaRPr>
                    </a:p>
                  </a:txBody>
                  <a:tcPr marL="52200" marR="52200" marT="0" marB="0" anchor="ctr"/>
                </a:tc>
                <a:extLst>
                  <a:ext uri="{0D108BD9-81ED-4DB2-BD59-A6C34878D82A}">
                    <a16:rowId xmlns:a16="http://schemas.microsoft.com/office/drawing/2014/main" xmlns="" val="1372646545"/>
                  </a:ext>
                </a:extLst>
              </a:tr>
              <a:tr h="423178">
                <a:tc>
                  <a:txBody>
                    <a:bodyPr/>
                    <a:lstStyle/>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YES  </a:t>
                      </a:r>
                    </a:p>
                    <a:p>
                      <a:pPr marL="342900" marR="0" lvl="0" indent="-342900">
                        <a:spcBef>
                          <a:spcPts val="0"/>
                        </a:spcBef>
                        <a:spcAft>
                          <a:spcPts val="0"/>
                        </a:spcAft>
                        <a:buSzPts val="800"/>
                        <a:buFont typeface="Wingdings" panose="05000000000000000000" pitchFamily="2" charset="2"/>
                        <a:buChar char=""/>
                        <a:tabLst>
                          <a:tab pos="285750" algn="l"/>
                        </a:tabLst>
                      </a:pPr>
                      <a:r>
                        <a:rPr lang="en-US" sz="900">
                          <a:effectLst/>
                        </a:rPr>
                        <a:t> NO</a:t>
                      </a:r>
                      <a:endParaRPr lang="en-US" sz="9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45720" marR="0">
                        <a:spcBef>
                          <a:spcPts val="0"/>
                        </a:spcBef>
                        <a:spcAft>
                          <a:spcPts val="0"/>
                        </a:spcAft>
                        <a:tabLst>
                          <a:tab pos="45720" algn="l"/>
                        </a:tabLst>
                      </a:pPr>
                      <a:r>
                        <a:rPr lang="en-US" sz="1000">
                          <a:effectLst/>
                        </a:rPr>
                        <a:t>9. The school is committed to use of a behavior data collection system.</a:t>
                      </a:r>
                      <a:endParaRPr lang="en-US" sz="100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tc>
                  <a:txBody>
                    <a:bodyPr/>
                    <a:lstStyle/>
                    <a:p>
                      <a:pPr marL="0" marR="0">
                        <a:spcBef>
                          <a:spcPts val="0"/>
                        </a:spcBef>
                        <a:spcAft>
                          <a:spcPts val="0"/>
                        </a:spcAft>
                        <a:tabLst>
                          <a:tab pos="0" algn="l"/>
                        </a:tabLst>
                      </a:pPr>
                      <a:r>
                        <a:rPr lang="en-US" sz="1000" dirty="0">
                          <a:effectLst/>
                        </a:rPr>
                        <a:t>A final copy of a discipline referral developed during training (if none currently exists) is submitted to your PBIS Consultant.</a:t>
                      </a:r>
                      <a:endParaRPr lang="en-US"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52200" marR="52200" marT="0" marB="0" anchor="ctr"/>
                </a:tc>
                <a:extLst>
                  <a:ext uri="{0D108BD9-81ED-4DB2-BD59-A6C34878D82A}">
                    <a16:rowId xmlns:a16="http://schemas.microsoft.com/office/drawing/2014/main" xmlns="" val="1996036786"/>
                  </a:ext>
                </a:extLst>
              </a:tr>
            </a:tbl>
          </a:graphicData>
        </a:graphic>
      </p:graphicFrame>
      <p:sp>
        <p:nvSpPr>
          <p:cNvPr id="2" name="Rectangle 1">
            <a:extLst>
              <a:ext uri="{FF2B5EF4-FFF2-40B4-BE49-F238E27FC236}">
                <a16:creationId xmlns:a16="http://schemas.microsoft.com/office/drawing/2014/main" xmlns="" id="{3892F66D-5C0A-4BAB-A50D-64FEC7977EF8}"/>
              </a:ext>
            </a:extLst>
          </p:cNvPr>
          <p:cNvSpPr/>
          <p:nvPr/>
        </p:nvSpPr>
        <p:spPr>
          <a:xfrm>
            <a:off x="2794329" y="6359152"/>
            <a:ext cx="5922253" cy="246221"/>
          </a:xfrm>
          <a:prstGeom prst="rect">
            <a:avLst/>
          </a:prstGeom>
        </p:spPr>
        <p:txBody>
          <a:bodyPr wrap="square">
            <a:spAutoFit/>
          </a:bodyPr>
          <a:lstStyle/>
          <a:p>
            <a:r>
              <a:rPr lang="en-US" sz="1000" dirty="0">
                <a:solidFill>
                  <a:schemeClr val="bg1"/>
                </a:solidFill>
              </a:rPr>
              <a:t>Adapted from Missouri MO SW-PBS PBS Tier I Readiness Indicators: http://pbismissouri.org/tier-1-readiness/</a:t>
            </a:r>
          </a:p>
        </p:txBody>
      </p:sp>
    </p:spTree>
    <p:extLst>
      <p:ext uri="{BB962C8B-B14F-4D97-AF65-F5344CB8AC3E}">
        <p14:creationId xmlns:p14="http://schemas.microsoft.com/office/powerpoint/2010/main" val="1906383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10119"/>
            <a:ext cx="12192000" cy="876634"/>
          </a:xfrm>
        </p:spPr>
        <p:txBody>
          <a:bodyPr/>
          <a:lstStyle/>
          <a:p>
            <a:r>
              <a:rPr lang="en-US" sz="5400" dirty="0">
                <a:latin typeface="+mn-lt"/>
              </a:rPr>
              <a:t>Make </a:t>
            </a:r>
            <a:r>
              <a:rPr lang="en-US" sz="5400" dirty="0" smtClean="0">
                <a:latin typeface="+mn-lt"/>
              </a:rPr>
              <a:t>A Commitment </a:t>
            </a:r>
            <a:r>
              <a:rPr lang="en-US" sz="5400" dirty="0">
                <a:latin typeface="+mn-lt"/>
              </a:rPr>
              <a:t>T</a:t>
            </a:r>
            <a:r>
              <a:rPr lang="en-US" sz="5400" dirty="0" smtClean="0">
                <a:latin typeface="+mn-lt"/>
              </a:rPr>
              <a:t>o</a:t>
            </a:r>
            <a:r>
              <a:rPr lang="en-US" sz="5400" dirty="0">
                <a:latin typeface="+mn-lt"/>
              </a:rPr>
              <a:t>…</a:t>
            </a:r>
          </a:p>
        </p:txBody>
      </p:sp>
      <p:sp>
        <p:nvSpPr>
          <p:cNvPr id="3" name="Content Placeholder 2"/>
          <p:cNvSpPr>
            <a:spLocks noGrp="1"/>
          </p:cNvSpPr>
          <p:nvPr>
            <p:ph sz="quarter" idx="10"/>
          </p:nvPr>
        </p:nvSpPr>
        <p:spPr>
          <a:xfrm>
            <a:off x="703006" y="1713734"/>
            <a:ext cx="10785987" cy="3988976"/>
          </a:xfrm>
        </p:spPr>
        <p:txBody>
          <a:bodyPr/>
          <a:lstStyle/>
          <a:p>
            <a:r>
              <a:rPr lang="en-US" dirty="0"/>
              <a:t>A positive, inclusive, collaborative environment</a:t>
            </a:r>
          </a:p>
          <a:p>
            <a:pPr lvl="1">
              <a:spcBef>
                <a:spcPts val="1000"/>
              </a:spcBef>
            </a:pPr>
            <a:r>
              <a:rPr lang="en-US" sz="2600" dirty="0"/>
              <a:t>Focus on expected </a:t>
            </a:r>
            <a:r>
              <a:rPr lang="en-US" sz="2600" dirty="0" smtClean="0"/>
              <a:t>outcomes.</a:t>
            </a:r>
            <a:endParaRPr lang="en-US" sz="2600" dirty="0"/>
          </a:p>
          <a:p>
            <a:r>
              <a:rPr lang="en-US" dirty="0"/>
              <a:t>Preventive, proactive discipline</a:t>
            </a:r>
          </a:p>
          <a:p>
            <a:pPr lvl="1">
              <a:spcBef>
                <a:spcPts val="1000"/>
              </a:spcBef>
            </a:pPr>
            <a:r>
              <a:rPr lang="en-US" sz="2600" dirty="0"/>
              <a:t>Children respond to their environment—make it a predictable and positive </a:t>
            </a:r>
            <a:r>
              <a:rPr lang="en-US" sz="2600" dirty="0" smtClean="0"/>
              <a:t>one.</a:t>
            </a:r>
            <a:endParaRPr lang="en-US" sz="2600" dirty="0"/>
          </a:p>
          <a:p>
            <a:r>
              <a:rPr lang="en-US" dirty="0"/>
              <a:t>Consistency in procedures and practices</a:t>
            </a:r>
          </a:p>
          <a:p>
            <a:pPr lvl="1">
              <a:spcBef>
                <a:spcPts val="1000"/>
              </a:spcBef>
            </a:pPr>
            <a:r>
              <a:rPr lang="en-US" sz="2600" dirty="0"/>
              <a:t>Teacher morale is improved by consistency in responses to children’s </a:t>
            </a:r>
            <a:r>
              <a:rPr lang="en-US" sz="2600" dirty="0" smtClean="0"/>
              <a:t>behavior.</a:t>
            </a:r>
            <a:endParaRPr lang="en-US" sz="2600" dirty="0"/>
          </a:p>
        </p:txBody>
      </p:sp>
    </p:spTree>
    <p:extLst>
      <p:ext uri="{BB962C8B-B14F-4D97-AF65-F5344CB8AC3E}">
        <p14:creationId xmlns:p14="http://schemas.microsoft.com/office/powerpoint/2010/main" val="319223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697316-3EA7-4D9B-9A9D-3FE94F370639}"/>
              </a:ext>
            </a:extLst>
          </p:cNvPr>
          <p:cNvSpPr>
            <a:spLocks noGrp="1"/>
          </p:cNvSpPr>
          <p:nvPr>
            <p:ph type="ctrTitle"/>
          </p:nvPr>
        </p:nvSpPr>
        <p:spPr>
          <a:xfrm>
            <a:off x="0" y="698090"/>
            <a:ext cx="12192000" cy="888663"/>
          </a:xfrm>
        </p:spPr>
        <p:txBody>
          <a:bodyPr/>
          <a:lstStyle/>
          <a:p>
            <a:r>
              <a:rPr lang="en-US" sz="5400" dirty="0">
                <a:latin typeface="+mn-lt"/>
              </a:rPr>
              <a:t>What </a:t>
            </a:r>
            <a:r>
              <a:rPr lang="en-US" sz="5400" dirty="0" smtClean="0">
                <a:latin typeface="+mn-lt"/>
              </a:rPr>
              <a:t>Is </a:t>
            </a:r>
            <a:r>
              <a:rPr lang="en-US" sz="5400" dirty="0">
                <a:latin typeface="+mn-lt"/>
              </a:rPr>
              <a:t>N</a:t>
            </a:r>
            <a:r>
              <a:rPr lang="en-US" sz="5400" dirty="0" smtClean="0">
                <a:latin typeface="+mn-lt"/>
              </a:rPr>
              <a:t>eeded</a:t>
            </a:r>
            <a:r>
              <a:rPr lang="en-US" sz="5400" dirty="0">
                <a:latin typeface="+mn-lt"/>
              </a:rPr>
              <a:t>?</a:t>
            </a:r>
          </a:p>
        </p:txBody>
      </p:sp>
      <p:sp>
        <p:nvSpPr>
          <p:cNvPr id="3" name="Content Placeholder 2">
            <a:extLst>
              <a:ext uri="{FF2B5EF4-FFF2-40B4-BE49-F238E27FC236}">
                <a16:creationId xmlns:a16="http://schemas.microsoft.com/office/drawing/2014/main" xmlns="" id="{3C4A6862-6585-4474-A387-B5B848BC4626}"/>
              </a:ext>
            </a:extLst>
          </p:cNvPr>
          <p:cNvSpPr>
            <a:spLocks noGrp="1"/>
          </p:cNvSpPr>
          <p:nvPr>
            <p:ph sz="quarter" idx="10"/>
          </p:nvPr>
        </p:nvSpPr>
        <p:spPr>
          <a:xfrm>
            <a:off x="722671" y="1868540"/>
            <a:ext cx="10746658" cy="3332725"/>
          </a:xfrm>
        </p:spPr>
        <p:txBody>
          <a:bodyPr/>
          <a:lstStyle/>
          <a:p>
            <a:r>
              <a:rPr lang="en-US" dirty="0"/>
              <a:t>District approval and support</a:t>
            </a:r>
          </a:p>
          <a:p>
            <a:r>
              <a:rPr lang="en-US" dirty="0"/>
              <a:t>Administrative support in the school</a:t>
            </a:r>
          </a:p>
          <a:p>
            <a:r>
              <a:rPr lang="en-US" dirty="0"/>
              <a:t>A representative team to drive implementation</a:t>
            </a:r>
          </a:p>
          <a:p>
            <a:r>
              <a:rPr lang="en-US" dirty="0"/>
              <a:t>Majority of staff (80% recommended) </a:t>
            </a:r>
            <a:r>
              <a:rPr lang="en-US" dirty="0" smtClean="0"/>
              <a:t>agree/commit </a:t>
            </a:r>
            <a:r>
              <a:rPr lang="en-US" dirty="0"/>
              <a:t>to implement </a:t>
            </a:r>
            <a:r>
              <a:rPr lang="en-US" dirty="0" smtClean="0"/>
              <a:t>PBIS.</a:t>
            </a:r>
            <a:endParaRPr lang="en-US" dirty="0"/>
          </a:p>
          <a:p>
            <a:r>
              <a:rPr lang="en-US" dirty="0"/>
              <a:t>With everything in place, training is </a:t>
            </a:r>
            <a:r>
              <a:rPr lang="en-US" dirty="0" smtClean="0"/>
              <a:t>needed.</a:t>
            </a:r>
            <a:endParaRPr lang="en-US" dirty="0"/>
          </a:p>
        </p:txBody>
      </p:sp>
    </p:spTree>
    <p:extLst>
      <p:ext uri="{BB962C8B-B14F-4D97-AF65-F5344CB8AC3E}">
        <p14:creationId xmlns:p14="http://schemas.microsoft.com/office/powerpoint/2010/main" val="5051120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7FCFB3-BB02-46E7-8D3F-86C914D57B0F}"/>
              </a:ext>
            </a:extLst>
          </p:cNvPr>
          <p:cNvSpPr>
            <a:spLocks noGrp="1"/>
          </p:cNvSpPr>
          <p:nvPr>
            <p:ph type="title"/>
          </p:nvPr>
        </p:nvSpPr>
        <p:spPr>
          <a:xfrm>
            <a:off x="0" y="2535448"/>
            <a:ext cx="12192000" cy="1325563"/>
          </a:xfrm>
        </p:spPr>
        <p:txBody>
          <a:bodyPr>
            <a:normAutofit/>
          </a:bodyPr>
          <a:lstStyle/>
          <a:p>
            <a:r>
              <a:rPr lang="en-US" sz="6000" dirty="0">
                <a:solidFill>
                  <a:schemeClr val="bg1"/>
                </a:solidFill>
                <a:latin typeface="+mn-lt"/>
              </a:rPr>
              <a:t>Summary and Resources</a:t>
            </a:r>
          </a:p>
        </p:txBody>
      </p:sp>
    </p:spTree>
    <p:extLst>
      <p:ext uri="{BB962C8B-B14F-4D97-AF65-F5344CB8AC3E}">
        <p14:creationId xmlns:p14="http://schemas.microsoft.com/office/powerpoint/2010/main" val="4080021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A91124-D3A4-48F9-911E-7FB6B4468765}"/>
              </a:ext>
            </a:extLst>
          </p:cNvPr>
          <p:cNvSpPr>
            <a:spLocks noGrp="1"/>
          </p:cNvSpPr>
          <p:nvPr>
            <p:ph type="ctrTitle"/>
          </p:nvPr>
        </p:nvSpPr>
        <p:spPr>
          <a:xfrm>
            <a:off x="0" y="710119"/>
            <a:ext cx="12192000" cy="813881"/>
          </a:xfrm>
        </p:spPr>
        <p:txBody>
          <a:bodyPr/>
          <a:lstStyle/>
          <a:p>
            <a:r>
              <a:rPr lang="en-US" sz="5400" dirty="0">
                <a:latin typeface="+mn-lt"/>
              </a:rPr>
              <a:t>Summary</a:t>
            </a:r>
          </a:p>
        </p:txBody>
      </p:sp>
      <p:sp>
        <p:nvSpPr>
          <p:cNvPr id="3" name="Content Placeholder 2">
            <a:extLst>
              <a:ext uri="{FF2B5EF4-FFF2-40B4-BE49-F238E27FC236}">
                <a16:creationId xmlns:a16="http://schemas.microsoft.com/office/drawing/2014/main" xmlns="" id="{5BB9FC28-3F69-4AF1-B3F5-2911AF9A65D5}"/>
              </a:ext>
            </a:extLst>
          </p:cNvPr>
          <p:cNvSpPr>
            <a:spLocks noGrp="1"/>
          </p:cNvSpPr>
          <p:nvPr>
            <p:ph sz="quarter" idx="10"/>
          </p:nvPr>
        </p:nvSpPr>
        <p:spPr>
          <a:xfrm>
            <a:off x="570271" y="1523999"/>
            <a:ext cx="11051458" cy="4100053"/>
          </a:xfrm>
        </p:spPr>
        <p:txBody>
          <a:bodyPr/>
          <a:lstStyle/>
          <a:p>
            <a:r>
              <a:rPr lang="en-US" dirty="0"/>
              <a:t>PBIS is a preventive, proactive process that starts with a change in the adults’ approach to </a:t>
            </a:r>
            <a:r>
              <a:rPr lang="en-US" dirty="0" smtClean="0"/>
              <a:t>behavior.</a:t>
            </a:r>
            <a:endParaRPr lang="en-US" dirty="0"/>
          </a:p>
          <a:p>
            <a:r>
              <a:rPr lang="en-US" dirty="0"/>
              <a:t>Schools need to commit to this philosophy before </a:t>
            </a:r>
            <a:r>
              <a:rPr lang="en-US" dirty="0" smtClean="0"/>
              <a:t>implementation.</a:t>
            </a:r>
            <a:endParaRPr lang="en-US" dirty="0"/>
          </a:p>
          <a:p>
            <a:r>
              <a:rPr lang="en-US" dirty="0"/>
              <a:t>Administrative support and an implementation team are necessary to drive the implementation </a:t>
            </a:r>
            <a:r>
              <a:rPr lang="en-US" dirty="0" smtClean="0"/>
              <a:t>process.</a:t>
            </a:r>
            <a:endParaRPr lang="en-US" dirty="0"/>
          </a:p>
          <a:p>
            <a:r>
              <a:rPr lang="en-US" dirty="0"/>
              <a:t>A safe, positive climate is widely recommended for better student </a:t>
            </a:r>
            <a:r>
              <a:rPr lang="en-US" dirty="0" smtClean="0"/>
              <a:t>achievement. </a:t>
            </a:r>
            <a:r>
              <a:rPr lang="en-US" dirty="0"/>
              <a:t>TESS says an excellent </a:t>
            </a:r>
            <a:r>
              <a:rPr lang="en-US" dirty="0" smtClean="0"/>
              <a:t>teacher “creates </a:t>
            </a:r>
            <a:r>
              <a:rPr lang="en-US" dirty="0"/>
              <a:t>the best environment for student learning”; LEADS says to </a:t>
            </a:r>
            <a:r>
              <a:rPr lang="en-US" dirty="0" smtClean="0"/>
              <a:t>“build </a:t>
            </a:r>
            <a:r>
              <a:rPr lang="en-US" dirty="0"/>
              <a:t>and maintain positive relationships with families and caregivers</a:t>
            </a:r>
            <a:r>
              <a:rPr lang="en-US" dirty="0" smtClean="0"/>
              <a:t>.”</a:t>
            </a:r>
            <a:endParaRPr lang="en-US" dirty="0"/>
          </a:p>
        </p:txBody>
      </p:sp>
      <p:sp>
        <p:nvSpPr>
          <p:cNvPr id="4" name="TextBox 3"/>
          <p:cNvSpPr txBox="1"/>
          <p:nvPr/>
        </p:nvSpPr>
        <p:spPr>
          <a:xfrm>
            <a:off x="3696929" y="6223819"/>
            <a:ext cx="4798141" cy="553998"/>
          </a:xfrm>
          <a:prstGeom prst="rect">
            <a:avLst/>
          </a:prstGeom>
          <a:noFill/>
        </p:spPr>
        <p:txBody>
          <a:bodyPr wrap="square" rtlCol="0">
            <a:spAutoFit/>
          </a:bodyPr>
          <a:lstStyle/>
          <a:p>
            <a:pPr algn="ctr"/>
            <a:r>
              <a:rPr lang="en-US" sz="1000" dirty="0">
                <a:solidFill>
                  <a:schemeClr val="bg1"/>
                </a:solidFill>
              </a:rPr>
              <a:t>http://</a:t>
            </a:r>
            <a:r>
              <a:rPr lang="en-US" sz="1000" dirty="0" smtClean="0">
                <a:solidFill>
                  <a:schemeClr val="bg1"/>
                </a:solidFill>
              </a:rPr>
              <a:t>www.esc4.net/Assets/rubric-overview.pdf</a:t>
            </a:r>
          </a:p>
          <a:p>
            <a:pPr algn="ctr"/>
            <a:r>
              <a:rPr lang="en-US" sz="1000" dirty="0">
                <a:solidFill>
                  <a:schemeClr val="bg1"/>
                </a:solidFill>
              </a:rPr>
              <a:t>http://www.arkansased.gov/public/userfiles/HR_and_Educator_Effectiveness/Principal_Evaluation/LEADS%20Forms/Form%20A_AR%20LEADS%20Principal%20Rubric.pdf</a:t>
            </a:r>
          </a:p>
        </p:txBody>
      </p:sp>
    </p:spTree>
    <p:extLst>
      <p:ext uri="{BB962C8B-B14F-4D97-AF65-F5344CB8AC3E}">
        <p14:creationId xmlns:p14="http://schemas.microsoft.com/office/powerpoint/2010/main" val="2436342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F7AC8F-2C62-4AB5-8170-4DAC0FA566AD}"/>
              </a:ext>
            </a:extLst>
          </p:cNvPr>
          <p:cNvSpPr>
            <a:spLocks noGrp="1"/>
          </p:cNvSpPr>
          <p:nvPr>
            <p:ph type="ctrTitle"/>
          </p:nvPr>
        </p:nvSpPr>
        <p:spPr>
          <a:xfrm>
            <a:off x="0" y="698090"/>
            <a:ext cx="12192000" cy="888663"/>
          </a:xfrm>
        </p:spPr>
        <p:txBody>
          <a:bodyPr/>
          <a:lstStyle/>
          <a:p>
            <a:r>
              <a:rPr lang="en-US" sz="5400" dirty="0">
                <a:latin typeface="+mn-lt"/>
              </a:rPr>
              <a:t>Summary </a:t>
            </a:r>
            <a:r>
              <a:rPr lang="en-US" sz="5400" dirty="0" smtClean="0">
                <a:latin typeface="+mn-lt"/>
              </a:rPr>
              <a:t>Cont’d</a:t>
            </a:r>
            <a:endParaRPr lang="en-US" sz="5400" dirty="0">
              <a:latin typeface="+mn-lt"/>
            </a:endParaRPr>
          </a:p>
        </p:txBody>
      </p:sp>
      <p:sp>
        <p:nvSpPr>
          <p:cNvPr id="3" name="Content Placeholder 2">
            <a:extLst>
              <a:ext uri="{FF2B5EF4-FFF2-40B4-BE49-F238E27FC236}">
                <a16:creationId xmlns:a16="http://schemas.microsoft.com/office/drawing/2014/main" xmlns="" id="{637A2F6E-E963-426F-B6D1-6DE5213D4F22}"/>
              </a:ext>
            </a:extLst>
          </p:cNvPr>
          <p:cNvSpPr>
            <a:spLocks noGrp="1"/>
          </p:cNvSpPr>
          <p:nvPr>
            <p:ph sz="quarter" idx="10"/>
          </p:nvPr>
        </p:nvSpPr>
        <p:spPr>
          <a:xfrm>
            <a:off x="791496" y="1848874"/>
            <a:ext cx="10609007" cy="3578533"/>
          </a:xfrm>
        </p:spPr>
        <p:txBody>
          <a:bodyPr/>
          <a:lstStyle/>
          <a:p>
            <a:pPr marL="0" indent="0">
              <a:buNone/>
            </a:pPr>
            <a:r>
              <a:rPr lang="en-US" dirty="0"/>
              <a:t>To start: </a:t>
            </a:r>
          </a:p>
          <a:p>
            <a:pPr lvl="1">
              <a:spcBef>
                <a:spcPts val="1000"/>
              </a:spcBef>
            </a:pPr>
            <a:r>
              <a:rPr lang="en-US" sz="2800" dirty="0"/>
              <a:t>Assess what you already </a:t>
            </a:r>
            <a:r>
              <a:rPr lang="en-US" sz="2800" dirty="0" smtClean="0"/>
              <a:t>have.</a:t>
            </a:r>
            <a:endParaRPr lang="en-US" sz="2800" dirty="0"/>
          </a:p>
          <a:p>
            <a:pPr lvl="1">
              <a:spcBef>
                <a:spcPts val="1000"/>
              </a:spcBef>
            </a:pPr>
            <a:r>
              <a:rPr lang="en-US" sz="2800" dirty="0"/>
              <a:t>Create a representative implementation </a:t>
            </a:r>
            <a:r>
              <a:rPr lang="en-US" sz="2800" dirty="0" smtClean="0"/>
              <a:t>team.</a:t>
            </a:r>
            <a:endParaRPr lang="en-US" sz="2800" dirty="0"/>
          </a:p>
          <a:p>
            <a:pPr lvl="1">
              <a:spcBef>
                <a:spcPts val="1000"/>
              </a:spcBef>
            </a:pPr>
            <a:r>
              <a:rPr lang="en-US" sz="2800" dirty="0"/>
              <a:t>Get input and feedback from </a:t>
            </a:r>
            <a:r>
              <a:rPr lang="en-US" sz="2800" dirty="0" smtClean="0"/>
              <a:t>staff.</a:t>
            </a:r>
            <a:endParaRPr lang="en-US" sz="2800" dirty="0"/>
          </a:p>
          <a:p>
            <a:pPr lvl="1">
              <a:spcBef>
                <a:spcPts val="1000"/>
              </a:spcBef>
            </a:pPr>
            <a:r>
              <a:rPr lang="en-US" sz="2800" dirty="0"/>
              <a:t>Get support from staff (80% recommended) before beginning the PBIS implementation </a:t>
            </a:r>
            <a:r>
              <a:rPr lang="en-US" sz="2800" dirty="0" smtClean="0"/>
              <a:t>process.</a:t>
            </a:r>
            <a:endParaRPr lang="en-US" sz="2800" dirty="0"/>
          </a:p>
          <a:p>
            <a:pPr lvl="1">
              <a:spcBef>
                <a:spcPts val="1000"/>
              </a:spcBef>
            </a:pPr>
            <a:r>
              <a:rPr lang="en-US" sz="2800" dirty="0"/>
              <a:t>Develop outcomes, systems, and </a:t>
            </a:r>
            <a:r>
              <a:rPr lang="en-US" sz="2800" dirty="0" smtClean="0"/>
              <a:t>practices.</a:t>
            </a:r>
            <a:endParaRPr lang="en-US" sz="2800" dirty="0"/>
          </a:p>
        </p:txBody>
      </p:sp>
    </p:spTree>
    <p:extLst>
      <p:ext uri="{BB962C8B-B14F-4D97-AF65-F5344CB8AC3E}">
        <p14:creationId xmlns:p14="http://schemas.microsoft.com/office/powerpoint/2010/main" val="2776171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727586"/>
            <a:ext cx="12192000" cy="1543665"/>
          </a:xfrm>
        </p:spPr>
        <p:txBody>
          <a:bodyPr/>
          <a:lstStyle/>
          <a:p>
            <a:r>
              <a:rPr lang="en-US" sz="5400" dirty="0">
                <a:latin typeface="+mn-lt"/>
              </a:rPr>
              <a:t>Essential Primer </a:t>
            </a:r>
            <a:r>
              <a:rPr lang="en-US" sz="5400" dirty="0" smtClean="0">
                <a:latin typeface="+mn-lt"/>
              </a:rPr>
              <a:t>And </a:t>
            </a:r>
            <a:r>
              <a:rPr lang="en-US" sz="5400" dirty="0">
                <a:latin typeface="+mn-lt"/>
              </a:rPr>
              <a:t>Resource</a:t>
            </a:r>
            <a:br>
              <a:rPr lang="en-US" sz="5400" dirty="0">
                <a:latin typeface="+mn-lt"/>
              </a:rPr>
            </a:br>
            <a:r>
              <a:rPr lang="en-US" sz="5400" dirty="0">
                <a:latin typeface="+mn-lt"/>
              </a:rPr>
              <a:t> </a:t>
            </a:r>
            <a:r>
              <a:rPr lang="en-US" sz="5400" dirty="0" smtClean="0">
                <a:latin typeface="+mn-lt"/>
              </a:rPr>
              <a:t>For </a:t>
            </a:r>
            <a:r>
              <a:rPr lang="en-US" sz="5400" dirty="0">
                <a:latin typeface="+mn-lt"/>
              </a:rPr>
              <a:t>PBIS</a:t>
            </a:r>
          </a:p>
        </p:txBody>
      </p:sp>
      <p:sp>
        <p:nvSpPr>
          <p:cNvPr id="4" name="Content Placeholder 3"/>
          <p:cNvSpPr>
            <a:spLocks noGrp="1"/>
          </p:cNvSpPr>
          <p:nvPr>
            <p:ph sz="quarter" idx="10"/>
          </p:nvPr>
        </p:nvSpPr>
        <p:spPr>
          <a:xfrm>
            <a:off x="1524000" y="2694039"/>
            <a:ext cx="9144000" cy="2588803"/>
          </a:xfrm>
        </p:spPr>
        <p:txBody>
          <a:bodyPr/>
          <a:lstStyle/>
          <a:p>
            <a:r>
              <a:rPr lang="en-US" dirty="0"/>
              <a:t>Simonson, B., </a:t>
            </a:r>
            <a:r>
              <a:rPr lang="en-US" dirty="0" err="1"/>
              <a:t>Sugai</a:t>
            </a:r>
            <a:r>
              <a:rPr lang="en-US" dirty="0"/>
              <a:t>, G., &amp; Negron, M. (2008). </a:t>
            </a:r>
            <a:r>
              <a:rPr lang="en-US" dirty="0" err="1"/>
              <a:t>Schoolwide</a:t>
            </a:r>
            <a:r>
              <a:rPr lang="en-US" dirty="0"/>
              <a:t> positive behavior supports. </a:t>
            </a:r>
            <a:r>
              <a:rPr lang="en-US" i="1" dirty="0"/>
              <a:t>TEACHING Exceptional Children, </a:t>
            </a:r>
            <a:r>
              <a:rPr lang="en-US" i="1" dirty="0" smtClean="0"/>
              <a:t>Vol</a:t>
            </a:r>
            <a:r>
              <a:rPr lang="en-US" i="1" dirty="0"/>
              <a:t>. 40, </a:t>
            </a:r>
            <a:r>
              <a:rPr lang="en-US" i="1" dirty="0" smtClean="0"/>
              <a:t>No</a:t>
            </a:r>
            <a:r>
              <a:rPr lang="en-US" i="1" dirty="0"/>
              <a:t>. 6</a:t>
            </a:r>
            <a:r>
              <a:rPr lang="en-US" dirty="0"/>
              <a:t>, </a:t>
            </a:r>
            <a:r>
              <a:rPr lang="en-US" i="1" dirty="0" smtClean="0"/>
              <a:t>32-40</a:t>
            </a:r>
            <a:r>
              <a:rPr lang="en-US" i="1" dirty="0"/>
              <a:t>.</a:t>
            </a:r>
          </a:p>
        </p:txBody>
      </p:sp>
    </p:spTree>
    <p:extLst>
      <p:ext uri="{BB962C8B-B14F-4D97-AF65-F5344CB8AC3E}">
        <p14:creationId xmlns:p14="http://schemas.microsoft.com/office/powerpoint/2010/main" val="3834126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6878FE6-3CE0-45BC-9C83-BCA15F7E0DC0}"/>
              </a:ext>
            </a:extLst>
          </p:cNvPr>
          <p:cNvSpPr>
            <a:spLocks noGrp="1"/>
          </p:cNvSpPr>
          <p:nvPr>
            <p:ph type="ctrTitle"/>
          </p:nvPr>
        </p:nvSpPr>
        <p:spPr>
          <a:xfrm>
            <a:off x="0" y="707923"/>
            <a:ext cx="12192000" cy="878830"/>
          </a:xfrm>
        </p:spPr>
        <p:txBody>
          <a:bodyPr/>
          <a:lstStyle/>
          <a:p>
            <a:r>
              <a:rPr lang="en-US" sz="5400" dirty="0">
                <a:latin typeface="+mn-lt"/>
              </a:rPr>
              <a:t>Links </a:t>
            </a:r>
            <a:r>
              <a:rPr lang="en-US" sz="5400" dirty="0" smtClean="0">
                <a:latin typeface="+mn-lt"/>
              </a:rPr>
              <a:t>To </a:t>
            </a:r>
            <a:r>
              <a:rPr lang="en-US" sz="5400" dirty="0">
                <a:latin typeface="+mn-lt"/>
              </a:rPr>
              <a:t>Resources</a:t>
            </a:r>
          </a:p>
        </p:txBody>
      </p:sp>
      <p:sp>
        <p:nvSpPr>
          <p:cNvPr id="4" name="Content Placeholder 3">
            <a:extLst>
              <a:ext uri="{FF2B5EF4-FFF2-40B4-BE49-F238E27FC236}">
                <a16:creationId xmlns:a16="http://schemas.microsoft.com/office/drawing/2014/main" xmlns="" id="{D8D74FBC-2AA7-4B90-B820-1384971E5844}"/>
              </a:ext>
            </a:extLst>
          </p:cNvPr>
          <p:cNvSpPr>
            <a:spLocks noGrp="1"/>
          </p:cNvSpPr>
          <p:nvPr>
            <p:ph sz="quarter" idx="10"/>
          </p:nvPr>
        </p:nvSpPr>
        <p:spPr>
          <a:xfrm>
            <a:off x="668594" y="1760384"/>
            <a:ext cx="10736825" cy="3981655"/>
          </a:xfrm>
        </p:spPr>
        <p:txBody>
          <a:bodyPr/>
          <a:lstStyle/>
          <a:p>
            <a:r>
              <a:rPr lang="en-US" dirty="0"/>
              <a:t>Some general resources from A-State:</a:t>
            </a:r>
          </a:p>
          <a:p>
            <a:pPr marL="0" indent="0">
              <a:buNone/>
            </a:pPr>
            <a:r>
              <a:rPr lang="en-US" dirty="0">
                <a:hlinkClick r:id="rId2"/>
              </a:rPr>
              <a:t>http://cce.astate.edu/pbis/about-pbis/</a:t>
            </a:r>
            <a:endParaRPr lang="en-US" dirty="0"/>
          </a:p>
          <a:p>
            <a:r>
              <a:rPr lang="en-US" dirty="0"/>
              <a:t>PBIS Technical Assistance Center – SWPBIS for Beginners: </a:t>
            </a:r>
          </a:p>
          <a:p>
            <a:pPr marL="0" indent="0">
              <a:buNone/>
            </a:pPr>
            <a:r>
              <a:rPr lang="en-US" dirty="0">
                <a:hlinkClick r:id="rId3"/>
              </a:rPr>
              <a:t>https://www.pbis.org/school/swpbis-for-beginners</a:t>
            </a:r>
            <a:endParaRPr lang="en-US" dirty="0"/>
          </a:p>
          <a:p>
            <a:r>
              <a:rPr lang="en-US" dirty="0"/>
              <a:t>Missouri PBIS Website – Common Philosophy: </a:t>
            </a:r>
            <a:r>
              <a:rPr lang="en-US" b="1" dirty="0"/>
              <a:t> </a:t>
            </a:r>
            <a:endParaRPr lang="en-US" dirty="0"/>
          </a:p>
          <a:p>
            <a:pPr marL="0" indent="0">
              <a:buNone/>
            </a:pPr>
            <a:r>
              <a:rPr lang="en-US" dirty="0">
                <a:hlinkClick r:id="rId4"/>
              </a:rPr>
              <a:t>http://pbismissouri.org/wp-content/uploads/2018/08/Tier-1-2018_Ch.-1.pdf?x30198</a:t>
            </a:r>
            <a:endParaRPr lang="en-US" dirty="0"/>
          </a:p>
          <a:p>
            <a:pPr marL="0" indent="0">
              <a:buNone/>
            </a:pPr>
            <a:endParaRPr lang="en-US" dirty="0"/>
          </a:p>
        </p:txBody>
      </p:sp>
    </p:spTree>
    <p:extLst>
      <p:ext uri="{BB962C8B-B14F-4D97-AF65-F5344CB8AC3E}">
        <p14:creationId xmlns:p14="http://schemas.microsoft.com/office/powerpoint/2010/main" val="783171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1D17DF-DC7D-4DA1-A4E1-5AB108B5850B}"/>
              </a:ext>
            </a:extLst>
          </p:cNvPr>
          <p:cNvSpPr>
            <a:spLocks noGrp="1"/>
          </p:cNvSpPr>
          <p:nvPr>
            <p:ph type="ctrTitle"/>
          </p:nvPr>
        </p:nvSpPr>
        <p:spPr>
          <a:xfrm>
            <a:off x="0" y="717755"/>
            <a:ext cx="12192000" cy="868998"/>
          </a:xfrm>
        </p:spPr>
        <p:txBody>
          <a:bodyPr/>
          <a:lstStyle/>
          <a:p>
            <a:r>
              <a:rPr lang="en-US" sz="5400" dirty="0">
                <a:latin typeface="+mn-lt"/>
              </a:rPr>
              <a:t>Links </a:t>
            </a:r>
            <a:r>
              <a:rPr lang="en-US" sz="5400" dirty="0" smtClean="0">
                <a:latin typeface="+mn-lt"/>
              </a:rPr>
              <a:t>To </a:t>
            </a:r>
            <a:r>
              <a:rPr lang="en-US" sz="5400" dirty="0">
                <a:latin typeface="+mn-lt"/>
              </a:rPr>
              <a:t>Videos</a:t>
            </a:r>
          </a:p>
        </p:txBody>
      </p:sp>
      <p:sp>
        <p:nvSpPr>
          <p:cNvPr id="3" name="Content Placeholder 2">
            <a:extLst>
              <a:ext uri="{FF2B5EF4-FFF2-40B4-BE49-F238E27FC236}">
                <a16:creationId xmlns:a16="http://schemas.microsoft.com/office/drawing/2014/main" xmlns="" id="{A11F54C2-D3F1-4745-A0FD-8E33F0C7B1FF}"/>
              </a:ext>
            </a:extLst>
          </p:cNvPr>
          <p:cNvSpPr>
            <a:spLocks noGrp="1"/>
          </p:cNvSpPr>
          <p:nvPr>
            <p:ph sz="quarter" idx="10"/>
          </p:nvPr>
        </p:nvSpPr>
        <p:spPr>
          <a:xfrm>
            <a:off x="521110" y="1750552"/>
            <a:ext cx="11149780" cy="4030816"/>
          </a:xfrm>
        </p:spPr>
        <p:txBody>
          <a:bodyPr/>
          <a:lstStyle/>
          <a:p>
            <a:r>
              <a:rPr lang="en-US" dirty="0"/>
              <a:t>A general video on the impact of PBIS on a school (Creating the Culture of Positive Behavior Supports): </a:t>
            </a:r>
          </a:p>
          <a:p>
            <a:pPr marL="0" indent="0">
              <a:buNone/>
            </a:pPr>
            <a:r>
              <a:rPr lang="en-US" u="sng" dirty="0">
                <a:hlinkClick r:id="rId2"/>
              </a:rPr>
              <a:t>https://www.youtube.com/watch?v=Vc-Tjqm20cU#action=share</a:t>
            </a:r>
            <a:r>
              <a:rPr lang="en-US" b="1" dirty="0"/>
              <a:t> </a:t>
            </a:r>
            <a:endParaRPr lang="en-US" dirty="0"/>
          </a:p>
          <a:p>
            <a:r>
              <a:rPr lang="en-US" dirty="0"/>
              <a:t>Mona Shores High School example: </a:t>
            </a:r>
          </a:p>
          <a:p>
            <a:pPr marL="0" indent="0">
              <a:buNone/>
            </a:pPr>
            <a:r>
              <a:rPr lang="en-US" u="sng" dirty="0">
                <a:hlinkClick r:id="rId3"/>
              </a:rPr>
              <a:t>https://www.youtube.com/watch?v=0vPpo9Zg2BA&amp;t=31s</a:t>
            </a:r>
            <a:endParaRPr lang="en-US" u="sng" dirty="0"/>
          </a:p>
          <a:p>
            <a:r>
              <a:rPr lang="en-US" dirty="0"/>
              <a:t>A general idea of school climate (Every Opportunity):</a:t>
            </a:r>
          </a:p>
          <a:p>
            <a:pPr marL="0" indent="0">
              <a:buNone/>
            </a:pPr>
            <a:r>
              <a:rPr lang="en-US" dirty="0"/>
              <a:t> </a:t>
            </a:r>
            <a:r>
              <a:rPr lang="en-US" u="sng" dirty="0">
                <a:hlinkClick r:id="rId4"/>
              </a:rPr>
              <a:t>https://www.youtube.com/watch?v=VxyxywShewI&amp;t=10s</a:t>
            </a:r>
            <a:r>
              <a:rPr lang="en-US" b="1" dirty="0"/>
              <a:t> </a:t>
            </a:r>
            <a:endParaRPr lang="en-US" dirty="0"/>
          </a:p>
        </p:txBody>
      </p:sp>
    </p:spTree>
    <p:extLst>
      <p:ext uri="{BB962C8B-B14F-4D97-AF65-F5344CB8AC3E}">
        <p14:creationId xmlns:p14="http://schemas.microsoft.com/office/powerpoint/2010/main" val="2722432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D861A81-F046-487B-B9BD-B9603D140236}"/>
              </a:ext>
            </a:extLst>
          </p:cNvPr>
          <p:cNvSpPr>
            <a:spLocks noGrp="1"/>
          </p:cNvSpPr>
          <p:nvPr>
            <p:ph type="ctrTitle"/>
          </p:nvPr>
        </p:nvSpPr>
        <p:spPr>
          <a:xfrm>
            <a:off x="0" y="700391"/>
            <a:ext cx="12192000" cy="886362"/>
          </a:xfrm>
        </p:spPr>
        <p:txBody>
          <a:bodyPr/>
          <a:lstStyle/>
          <a:p>
            <a:r>
              <a:rPr lang="en-US" sz="5400" dirty="0">
                <a:latin typeface="+mn-lt"/>
              </a:rPr>
              <a:t>Challenges </a:t>
            </a:r>
            <a:r>
              <a:rPr lang="en-US" sz="5400" dirty="0" smtClean="0">
                <a:latin typeface="+mn-lt"/>
              </a:rPr>
              <a:t>For Schools</a:t>
            </a:r>
            <a:endParaRPr lang="en-US" sz="5400" dirty="0">
              <a:latin typeface="+mn-lt"/>
            </a:endParaRPr>
          </a:p>
        </p:txBody>
      </p:sp>
      <p:sp>
        <p:nvSpPr>
          <p:cNvPr id="4" name="Content Placeholder 3">
            <a:extLst>
              <a:ext uri="{FF2B5EF4-FFF2-40B4-BE49-F238E27FC236}">
                <a16:creationId xmlns:a16="http://schemas.microsoft.com/office/drawing/2014/main" xmlns="" id="{5B776C93-BFF9-41AC-87F3-FD0A7234F179}"/>
              </a:ext>
            </a:extLst>
          </p:cNvPr>
          <p:cNvSpPr>
            <a:spLocks noGrp="1"/>
          </p:cNvSpPr>
          <p:nvPr>
            <p:ph sz="quarter" idx="10"/>
          </p:nvPr>
        </p:nvSpPr>
        <p:spPr>
          <a:xfrm>
            <a:off x="1533525" y="1907973"/>
            <a:ext cx="8953499" cy="3675704"/>
          </a:xfrm>
        </p:spPr>
        <p:txBody>
          <a:bodyPr/>
          <a:lstStyle/>
          <a:p>
            <a:r>
              <a:rPr lang="en-US" dirty="0"/>
              <a:t>Student mobility</a:t>
            </a:r>
          </a:p>
          <a:p>
            <a:r>
              <a:rPr lang="en-US" dirty="0"/>
              <a:t>Perceived incivility</a:t>
            </a:r>
          </a:p>
          <a:p>
            <a:r>
              <a:rPr lang="en-US" dirty="0"/>
              <a:t>Inappropriate behavior</a:t>
            </a:r>
          </a:p>
          <a:p>
            <a:r>
              <a:rPr lang="en-US" dirty="0"/>
              <a:t>Student failure &amp; dropouts</a:t>
            </a:r>
          </a:p>
          <a:p>
            <a:r>
              <a:rPr lang="en-US" dirty="0"/>
              <a:t>Changes at </a:t>
            </a:r>
            <a:r>
              <a:rPr lang="en-US" dirty="0" smtClean="0"/>
              <a:t>home &amp; in </a:t>
            </a:r>
            <a:r>
              <a:rPr lang="en-US" dirty="0"/>
              <a:t>family</a:t>
            </a:r>
          </a:p>
          <a:p>
            <a:r>
              <a:rPr lang="en-US" dirty="0"/>
              <a:t>Ever-increasing accountability </a:t>
            </a:r>
          </a:p>
        </p:txBody>
      </p:sp>
    </p:spTree>
    <p:extLst>
      <p:ext uri="{BB962C8B-B14F-4D97-AF65-F5344CB8AC3E}">
        <p14:creationId xmlns:p14="http://schemas.microsoft.com/office/powerpoint/2010/main" val="2665141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16424" y="495300"/>
            <a:ext cx="9144000" cy="1091453"/>
          </a:xfrm>
        </p:spPr>
        <p:txBody>
          <a:bodyPr/>
          <a:lstStyle/>
          <a:p>
            <a:r>
              <a:rPr lang="en-US" sz="5400" dirty="0">
                <a:latin typeface="+mn-lt"/>
              </a:rPr>
              <a:t>What Some Teachers Say</a:t>
            </a:r>
          </a:p>
        </p:txBody>
      </p:sp>
      <p:sp>
        <p:nvSpPr>
          <p:cNvPr id="4" name="Content Placeholder 3"/>
          <p:cNvSpPr>
            <a:spLocks noGrp="1"/>
          </p:cNvSpPr>
          <p:nvPr>
            <p:ph sz="quarter" idx="10"/>
          </p:nvPr>
        </p:nvSpPr>
        <p:spPr/>
        <p:txBody>
          <a:bodyPr/>
          <a:lstStyle/>
          <a:p>
            <a:r>
              <a:rPr lang="en-US" dirty="0"/>
              <a:t>“Students don’t really have any consequences. They do whatever they want. Teachers feel helpless. Teachers are made to feel small and disrespectful.”</a:t>
            </a:r>
          </a:p>
          <a:p>
            <a:r>
              <a:rPr lang="en-US" dirty="0"/>
              <a:t>“Children need IMMEDIATE consequences…They get more out of control every day.”</a:t>
            </a:r>
          </a:p>
          <a:p>
            <a:r>
              <a:rPr lang="en-US" dirty="0" smtClean="0"/>
              <a:t>[We </a:t>
            </a:r>
            <a:r>
              <a:rPr lang="en-US" dirty="0"/>
              <a:t>need to] “… revert back to real discipline and send them home</a:t>
            </a:r>
            <a:r>
              <a:rPr lang="en-US" dirty="0" smtClean="0"/>
              <a:t>!!”</a:t>
            </a:r>
            <a:endParaRPr lang="en-US" dirty="0"/>
          </a:p>
        </p:txBody>
      </p:sp>
      <p:sp>
        <p:nvSpPr>
          <p:cNvPr id="5" name="TextBox 4"/>
          <p:cNvSpPr txBox="1"/>
          <p:nvPr/>
        </p:nvSpPr>
        <p:spPr>
          <a:xfrm>
            <a:off x="4968875" y="6381750"/>
            <a:ext cx="2038350" cy="246221"/>
          </a:xfrm>
          <a:prstGeom prst="rect">
            <a:avLst/>
          </a:prstGeom>
          <a:noFill/>
        </p:spPr>
        <p:txBody>
          <a:bodyPr wrap="square" rtlCol="0">
            <a:spAutoFit/>
          </a:bodyPr>
          <a:lstStyle/>
          <a:p>
            <a:r>
              <a:rPr lang="en-US" sz="1000" dirty="0">
                <a:solidFill>
                  <a:schemeClr val="bg1"/>
                </a:solidFill>
              </a:rPr>
              <a:t>Teacher survey responses, 2018</a:t>
            </a:r>
          </a:p>
        </p:txBody>
      </p:sp>
    </p:spTree>
    <p:extLst>
      <p:ext uri="{BB962C8B-B14F-4D97-AF65-F5344CB8AC3E}">
        <p14:creationId xmlns:p14="http://schemas.microsoft.com/office/powerpoint/2010/main" val="696507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416424" y="495300"/>
            <a:ext cx="9144000" cy="1091453"/>
          </a:xfrm>
        </p:spPr>
        <p:txBody>
          <a:bodyPr/>
          <a:lstStyle/>
          <a:p>
            <a:r>
              <a:rPr lang="en-US" sz="5400" dirty="0">
                <a:latin typeface="+mn-lt"/>
              </a:rPr>
              <a:t>What Should </a:t>
            </a:r>
            <a:r>
              <a:rPr lang="en-US" sz="5400" dirty="0" smtClean="0">
                <a:latin typeface="+mn-lt"/>
              </a:rPr>
              <a:t>A </a:t>
            </a:r>
            <a:r>
              <a:rPr lang="en-US" sz="5400" dirty="0">
                <a:latin typeface="+mn-lt"/>
              </a:rPr>
              <a:t>School Do?</a:t>
            </a:r>
          </a:p>
        </p:txBody>
      </p:sp>
      <p:sp>
        <p:nvSpPr>
          <p:cNvPr id="4" name="Content Placeholder 3"/>
          <p:cNvSpPr>
            <a:spLocks noGrp="1"/>
          </p:cNvSpPr>
          <p:nvPr>
            <p:ph sz="quarter" idx="10"/>
          </p:nvPr>
        </p:nvSpPr>
        <p:spPr>
          <a:xfrm>
            <a:off x="1416050" y="1917700"/>
            <a:ext cx="9144000" cy="3928918"/>
          </a:xfrm>
        </p:spPr>
        <p:txBody>
          <a:bodyPr/>
          <a:lstStyle/>
          <a:p>
            <a:r>
              <a:rPr lang="en-US" dirty="0"/>
              <a:t>Should it increase in-school and out-of-school suspensions?</a:t>
            </a:r>
          </a:p>
          <a:p>
            <a:pPr lvl="1">
              <a:spcBef>
                <a:spcPts val="1000"/>
              </a:spcBef>
            </a:pPr>
            <a:r>
              <a:rPr lang="en-US" sz="2600" dirty="0"/>
              <a:t>Is the goal to get rid of children, even temporarily?</a:t>
            </a:r>
          </a:p>
          <a:p>
            <a:pPr lvl="1">
              <a:spcBef>
                <a:spcPts val="1000"/>
              </a:spcBef>
            </a:pPr>
            <a:r>
              <a:rPr lang="en-US" sz="2600" dirty="0"/>
              <a:t>What does that do to their learning?</a:t>
            </a:r>
          </a:p>
          <a:p>
            <a:pPr lvl="1">
              <a:spcBef>
                <a:spcPts val="1000"/>
              </a:spcBef>
            </a:pPr>
            <a:r>
              <a:rPr lang="en-US" sz="2600" dirty="0"/>
              <a:t>What does that do for their behavior?</a:t>
            </a:r>
          </a:p>
          <a:p>
            <a:r>
              <a:rPr lang="en-US" dirty="0"/>
              <a:t>Should it increase expulsion?</a:t>
            </a:r>
          </a:p>
          <a:p>
            <a:pPr lvl="1">
              <a:spcBef>
                <a:spcPts val="1000"/>
              </a:spcBef>
            </a:pPr>
            <a:r>
              <a:rPr lang="en-US" sz="2600" dirty="0"/>
              <a:t>How many can you expel?</a:t>
            </a:r>
          </a:p>
          <a:p>
            <a:pPr lvl="1">
              <a:spcBef>
                <a:spcPts val="1000"/>
              </a:spcBef>
            </a:pPr>
            <a:r>
              <a:rPr lang="en-US" sz="2600" dirty="0"/>
              <a:t>How does that foster their achievement?</a:t>
            </a:r>
          </a:p>
        </p:txBody>
      </p:sp>
    </p:spTree>
    <p:extLst>
      <p:ext uri="{BB962C8B-B14F-4D97-AF65-F5344CB8AC3E}">
        <p14:creationId xmlns:p14="http://schemas.microsoft.com/office/powerpoint/2010/main" val="1949226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0664"/>
            <a:ext cx="12192000" cy="896089"/>
          </a:xfrm>
        </p:spPr>
        <p:txBody>
          <a:bodyPr/>
          <a:lstStyle/>
          <a:p>
            <a:r>
              <a:rPr lang="en-US" sz="5400" dirty="0">
                <a:latin typeface="+mn-lt"/>
              </a:rPr>
              <a:t>What </a:t>
            </a:r>
            <a:r>
              <a:rPr lang="en-US" sz="5400" dirty="0" smtClean="0">
                <a:latin typeface="+mn-lt"/>
              </a:rPr>
              <a:t>Hasn’t </a:t>
            </a:r>
            <a:r>
              <a:rPr lang="en-US" sz="5400" dirty="0">
                <a:latin typeface="+mn-lt"/>
              </a:rPr>
              <a:t>W</a:t>
            </a:r>
            <a:r>
              <a:rPr lang="en-US" sz="5400" dirty="0" smtClean="0">
                <a:latin typeface="+mn-lt"/>
              </a:rPr>
              <a:t>orked</a:t>
            </a:r>
            <a:r>
              <a:rPr lang="en-US" sz="5400" dirty="0">
                <a:latin typeface="+mn-lt"/>
              </a:rPr>
              <a:t>?</a:t>
            </a:r>
          </a:p>
        </p:txBody>
      </p:sp>
      <p:sp>
        <p:nvSpPr>
          <p:cNvPr id="3" name="Content Placeholder 2"/>
          <p:cNvSpPr>
            <a:spLocks noGrp="1"/>
          </p:cNvSpPr>
          <p:nvPr>
            <p:ph sz="quarter" idx="10"/>
          </p:nvPr>
        </p:nvSpPr>
        <p:spPr>
          <a:xfrm>
            <a:off x="1328501" y="1917701"/>
            <a:ext cx="9144000" cy="3587749"/>
          </a:xfrm>
        </p:spPr>
        <p:txBody>
          <a:bodyPr/>
          <a:lstStyle/>
          <a:p>
            <a:r>
              <a:rPr lang="en-US" sz="3200" dirty="0"/>
              <a:t> </a:t>
            </a:r>
            <a:r>
              <a:rPr lang="en-US" dirty="0"/>
              <a:t>Zero tolerance policies &amp; </a:t>
            </a:r>
            <a:r>
              <a:rPr lang="en-US" dirty="0" smtClean="0"/>
              <a:t>exclusion…</a:t>
            </a:r>
            <a:endParaRPr lang="en-US" sz="3200" dirty="0"/>
          </a:p>
          <a:p>
            <a:pPr lvl="1">
              <a:spcBef>
                <a:spcPts val="1000"/>
              </a:spcBef>
            </a:pPr>
            <a:r>
              <a:rPr lang="en-US" sz="2600" dirty="0"/>
              <a:t>o</a:t>
            </a:r>
            <a:r>
              <a:rPr lang="en-US" sz="2600" dirty="0" smtClean="0"/>
              <a:t>ften </a:t>
            </a:r>
            <a:r>
              <a:rPr lang="en-US" sz="2600" dirty="0"/>
              <a:t>lead to worse </a:t>
            </a:r>
            <a:r>
              <a:rPr lang="en-US" sz="2600" dirty="0" smtClean="0"/>
              <a:t>behavior.</a:t>
            </a:r>
            <a:endParaRPr lang="en-US" sz="2600" dirty="0"/>
          </a:p>
          <a:p>
            <a:pPr lvl="1">
              <a:spcBef>
                <a:spcPts val="1000"/>
              </a:spcBef>
            </a:pPr>
            <a:r>
              <a:rPr lang="en-US" sz="2600" dirty="0"/>
              <a:t>r</a:t>
            </a:r>
            <a:r>
              <a:rPr lang="en-US" sz="2600" dirty="0" smtClean="0"/>
              <a:t>esult </a:t>
            </a:r>
            <a:r>
              <a:rPr lang="en-US" sz="2600" dirty="0"/>
              <a:t>in loss of learning </a:t>
            </a:r>
            <a:r>
              <a:rPr lang="en-US" sz="2600" dirty="0" smtClean="0"/>
              <a:t>time.</a:t>
            </a:r>
            <a:endParaRPr lang="en-US" sz="2600" dirty="0"/>
          </a:p>
          <a:p>
            <a:pPr lvl="1">
              <a:spcBef>
                <a:spcPts val="1000"/>
              </a:spcBef>
            </a:pPr>
            <a:r>
              <a:rPr lang="en-US" sz="2600" dirty="0"/>
              <a:t>d</a:t>
            </a:r>
            <a:r>
              <a:rPr lang="en-US" sz="2600" dirty="0" smtClean="0"/>
              <a:t>on’t </a:t>
            </a:r>
            <a:r>
              <a:rPr lang="en-US" sz="2600" dirty="0"/>
              <a:t>help the </a:t>
            </a:r>
            <a:r>
              <a:rPr lang="en-US" sz="2600" dirty="0" smtClean="0"/>
              <a:t>student.</a:t>
            </a:r>
            <a:endParaRPr lang="en-US" sz="2600" dirty="0"/>
          </a:p>
          <a:p>
            <a:pPr lvl="1">
              <a:spcBef>
                <a:spcPts val="1000"/>
              </a:spcBef>
            </a:pPr>
            <a:r>
              <a:rPr lang="en-US" sz="2600" dirty="0"/>
              <a:t>r</a:t>
            </a:r>
            <a:r>
              <a:rPr lang="en-US" sz="2600" dirty="0" smtClean="0"/>
              <a:t>eward </a:t>
            </a:r>
            <a:r>
              <a:rPr lang="en-US" sz="2600" dirty="0"/>
              <a:t>student with </a:t>
            </a:r>
            <a:r>
              <a:rPr lang="en-US" sz="2600" dirty="0" smtClean="0"/>
              <a:t>vacation.</a:t>
            </a:r>
            <a:endParaRPr lang="en-US" sz="2600" dirty="0"/>
          </a:p>
          <a:p>
            <a:pPr lvl="1">
              <a:spcBef>
                <a:spcPts val="1000"/>
              </a:spcBef>
            </a:pPr>
            <a:endParaRPr lang="en-US" sz="2800" dirty="0"/>
          </a:p>
          <a:p>
            <a:r>
              <a:rPr lang="en-US" sz="3200" dirty="0"/>
              <a:t> </a:t>
            </a:r>
            <a:r>
              <a:rPr lang="en-US" dirty="0"/>
              <a:t>How many things have schools tried</a:t>
            </a:r>
            <a:r>
              <a:rPr lang="en-US" dirty="0" smtClean="0"/>
              <a:t>?</a:t>
            </a:r>
            <a:endParaRPr lang="en-US" dirty="0"/>
          </a:p>
        </p:txBody>
      </p:sp>
      <p:pic>
        <p:nvPicPr>
          <p:cNvPr id="5" name="Picture 4">
            <a:extLst>
              <a:ext uri="{FF2B5EF4-FFF2-40B4-BE49-F238E27FC236}">
                <a16:creationId xmlns:a16="http://schemas.microsoft.com/office/drawing/2014/main" xmlns="" id="{10F6F5D5-5E06-4BDD-826A-7BF12FA86E43}"/>
              </a:ext>
            </a:extLst>
          </p:cNvPr>
          <p:cNvPicPr>
            <a:picLocks noChangeAspect="1"/>
          </p:cNvPicPr>
          <p:nvPr/>
        </p:nvPicPr>
        <p:blipFill>
          <a:blip r:embed="rId3"/>
          <a:stretch>
            <a:fillRect/>
          </a:stretch>
        </p:blipFill>
        <p:spPr>
          <a:xfrm>
            <a:off x="8458349" y="2551589"/>
            <a:ext cx="2319972" cy="2319972"/>
          </a:xfrm>
          <a:prstGeom prst="rect">
            <a:avLst/>
          </a:prstGeom>
        </p:spPr>
      </p:pic>
    </p:spTree>
    <p:extLst>
      <p:ext uri="{BB962C8B-B14F-4D97-AF65-F5344CB8AC3E}">
        <p14:creationId xmlns:p14="http://schemas.microsoft.com/office/powerpoint/2010/main" val="482209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3" y="669200"/>
            <a:ext cx="11420475" cy="718347"/>
          </a:xfrm>
        </p:spPr>
        <p:txBody>
          <a:bodyPr>
            <a:noAutofit/>
          </a:bodyPr>
          <a:lstStyle/>
          <a:p>
            <a:pPr algn="ctr"/>
            <a:r>
              <a:rPr lang="en-US" sz="5400" dirty="0">
                <a:latin typeface="+mn-lt"/>
              </a:rPr>
              <a:t>Coercive Cycles </a:t>
            </a:r>
            <a:r>
              <a:rPr lang="en-US" sz="5400" dirty="0" smtClean="0">
                <a:latin typeface="+mn-lt"/>
              </a:rPr>
              <a:t>Are </a:t>
            </a:r>
            <a:r>
              <a:rPr lang="en-US" sz="5400" dirty="0">
                <a:latin typeface="+mn-lt"/>
              </a:rPr>
              <a:t>A</a:t>
            </a:r>
            <a:r>
              <a:rPr lang="en-US" sz="5400" dirty="0" smtClean="0">
                <a:latin typeface="+mn-lt"/>
              </a:rPr>
              <a:t> </a:t>
            </a:r>
            <a:r>
              <a:rPr lang="en-US" sz="5400" dirty="0">
                <a:latin typeface="+mn-lt"/>
              </a:rPr>
              <a:t>Problem</a:t>
            </a:r>
          </a:p>
        </p:txBody>
      </p:sp>
      <p:pic>
        <p:nvPicPr>
          <p:cNvPr id="13" name="Content Placeholder 12" descr="http://education.ky.gov/school/stratclsgap/envsupp/Documents/Screen%20Shot%202015-08-04%20at%2010.19.34%20PM.png"/>
          <p:cNvPicPr>
            <a:picLocks noGrp="1"/>
          </p:cNvPicPr>
          <p:nvPr>
            <p:ph idx="1"/>
          </p:nvPr>
        </p:nvPicPr>
        <p:blipFill rotWithShape="1">
          <a:blip r:embed="rId2">
            <a:extLst>
              <a:ext uri="{28A0092B-C50C-407E-A947-70E740481C1C}">
                <a14:useLocalDpi xmlns:a14="http://schemas.microsoft.com/office/drawing/2010/main" val="0"/>
              </a:ext>
            </a:extLst>
          </a:blip>
          <a:srcRect t="1009" b="2199"/>
          <a:stretch/>
        </p:blipFill>
        <p:spPr bwMode="auto">
          <a:xfrm>
            <a:off x="2965676" y="1435509"/>
            <a:ext cx="6041571" cy="4601497"/>
          </a:xfrm>
          <a:prstGeom prst="rect">
            <a:avLst/>
          </a:prstGeom>
          <a:noFill/>
          <a:ln>
            <a:noFill/>
          </a:ln>
        </p:spPr>
      </p:pic>
    </p:spTree>
    <p:extLst>
      <p:ext uri="{BB962C8B-B14F-4D97-AF65-F5344CB8AC3E}">
        <p14:creationId xmlns:p14="http://schemas.microsoft.com/office/powerpoint/2010/main" val="3752340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46837"/>
            <a:ext cx="12191999" cy="1470533"/>
          </a:xfrm>
        </p:spPr>
        <p:txBody>
          <a:bodyPr>
            <a:noAutofit/>
          </a:bodyPr>
          <a:lstStyle/>
          <a:p>
            <a:pPr algn="ctr"/>
            <a:r>
              <a:rPr lang="en-US" sz="5400" dirty="0">
                <a:latin typeface="+mn-lt"/>
              </a:rPr>
              <a:t>So Now What?  </a:t>
            </a:r>
            <a:br>
              <a:rPr lang="en-US" sz="5400" dirty="0">
                <a:latin typeface="+mn-lt"/>
              </a:rPr>
            </a:br>
            <a:r>
              <a:rPr lang="en-US" sz="5400" dirty="0">
                <a:latin typeface="+mn-lt"/>
              </a:rPr>
              <a:t>You Should Change </a:t>
            </a:r>
            <a:r>
              <a:rPr lang="en-US" sz="5400" dirty="0" smtClean="0">
                <a:latin typeface="+mn-lt"/>
              </a:rPr>
              <a:t>The </a:t>
            </a:r>
            <a:r>
              <a:rPr lang="en-US" sz="5400" dirty="0">
                <a:latin typeface="+mn-lt"/>
              </a:rPr>
              <a:t>School Culture!</a:t>
            </a:r>
          </a:p>
        </p:txBody>
      </p:sp>
      <p:pic>
        <p:nvPicPr>
          <p:cNvPr id="4" name="Content Placeholder 3" descr="Image result for school climate"/>
          <p:cNvPicPr>
            <a:picLocks noGrp="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1420149" y="2164189"/>
            <a:ext cx="3617826" cy="3630821"/>
          </a:xfrm>
          <a:prstGeom prst="rect">
            <a:avLst/>
          </a:prstGeom>
          <a:noFill/>
          <a:ln>
            <a:noFill/>
          </a:ln>
        </p:spPr>
      </p:pic>
      <p:pic>
        <p:nvPicPr>
          <p:cNvPr id="5" name="Picture 4" descr="Image result for school climate"/>
          <p:cNvPicPr/>
          <p:nvPr/>
        </p:nvPicPr>
        <p:blipFill>
          <a:blip r:embed="rId4">
            <a:extLst>
              <a:ext uri="{28A0092B-C50C-407E-A947-70E740481C1C}">
                <a14:useLocalDpi xmlns:a14="http://schemas.microsoft.com/office/drawing/2010/main" val="0"/>
              </a:ext>
            </a:extLst>
          </a:blip>
          <a:srcRect/>
          <a:stretch>
            <a:fillRect/>
          </a:stretch>
        </p:blipFill>
        <p:spPr bwMode="auto">
          <a:xfrm>
            <a:off x="5867399" y="2637336"/>
            <a:ext cx="5222421" cy="2684526"/>
          </a:xfrm>
          <a:prstGeom prst="rect">
            <a:avLst/>
          </a:prstGeom>
          <a:noFill/>
          <a:ln>
            <a:noFill/>
          </a:ln>
        </p:spPr>
      </p:pic>
    </p:spTree>
    <p:extLst>
      <p:ext uri="{BB962C8B-B14F-4D97-AF65-F5344CB8AC3E}">
        <p14:creationId xmlns:p14="http://schemas.microsoft.com/office/powerpoint/2010/main" val="124216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cky's commentsModule 1 - Philosphy &amp; Overview of PBIS DRAFT 7-10-18" id="{84C73B0B-E78E-7448-8C05-85CFAD39AB14}" vid="{1D152906-C0E3-0E4F-917F-D5B54D903C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cky's commentsModule 1 - Philosphy &amp; Overview of PBIS DRAFT 7-10-18" id="{84C73B0B-E78E-7448-8C05-85CFAD39AB14}" vid="{50D0C13A-FDE4-F148-B3E9-4E16EDD9AD05}"/>
    </a:ext>
  </a:extLst>
</a:theme>
</file>

<file path=ppt/theme/theme3.xml><?xml version="1.0" encoding="utf-8"?>
<a:theme xmlns:a="http://schemas.openxmlformats.org/drawingml/2006/main" name="Sec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cky's commentsModule 1 - Philosphy &amp; Overview of PBIS DRAFT 7-10-18" id="{84C73B0B-E78E-7448-8C05-85CFAD39AB14}" vid="{EBA11217-B83F-7244-9518-95DB68B6C4F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Becky's commentsModule 1 - Philosphy  Overview of PBIS DRAFT 7-10-18</Template>
  <TotalTime>2816</TotalTime>
  <Words>3129</Words>
  <Application>Microsoft Office PowerPoint</Application>
  <PresentationFormat>Widescreen</PresentationFormat>
  <Paragraphs>349</Paragraphs>
  <Slides>39</Slides>
  <Notes>29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39</vt:i4>
      </vt:variant>
    </vt:vector>
  </HeadingPairs>
  <TitlesOfParts>
    <vt:vector size="51" baseType="lpstr">
      <vt:lpstr>MS PGothic</vt:lpstr>
      <vt:lpstr>MS PGothic</vt:lpstr>
      <vt:lpstr>Arial</vt:lpstr>
      <vt:lpstr>Calibri</vt:lpstr>
      <vt:lpstr>Calibri Light</vt:lpstr>
      <vt:lpstr>Cambria</vt:lpstr>
      <vt:lpstr>Times New Roman</vt:lpstr>
      <vt:lpstr>Wingdings</vt:lpstr>
      <vt:lpstr>游ゴシック</vt:lpstr>
      <vt:lpstr>Title</vt:lpstr>
      <vt:lpstr>Office Theme</vt:lpstr>
      <vt:lpstr>Section</vt:lpstr>
      <vt:lpstr>Philosophy and Overview of PBIS</vt:lpstr>
      <vt:lpstr>Context</vt:lpstr>
      <vt:lpstr>Philosophy of PBIS</vt:lpstr>
      <vt:lpstr>Challenges For Schools</vt:lpstr>
      <vt:lpstr>What Some Teachers Say</vt:lpstr>
      <vt:lpstr>What Should A School Do?</vt:lpstr>
      <vt:lpstr>What Hasn’t Worked?</vt:lpstr>
      <vt:lpstr>Coercive Cycles Are A Problem</vt:lpstr>
      <vt:lpstr>So Now What?   You Should Change The School Culture!</vt:lpstr>
      <vt:lpstr>Basic School Climate Model</vt:lpstr>
      <vt:lpstr>Changing Climate And Culture Require A Different Philosophy</vt:lpstr>
      <vt:lpstr>What Is Discipline?</vt:lpstr>
      <vt:lpstr>Think About This…</vt:lpstr>
      <vt:lpstr>The PBIS Philosophy</vt:lpstr>
      <vt:lpstr>Really? Will That Work?</vt:lpstr>
      <vt:lpstr>The PBIS Approach</vt:lpstr>
      <vt:lpstr>A Continuum Of Practices: 3 Levels Of Prevention </vt:lpstr>
      <vt:lpstr>Levels, Or Tiers, Of Interventions</vt:lpstr>
      <vt:lpstr>PowerPoint Presentation</vt:lpstr>
      <vt:lpstr>Tier I Components</vt:lpstr>
      <vt:lpstr>Steps in Starting PBIS</vt:lpstr>
      <vt:lpstr>Outcomes</vt:lpstr>
      <vt:lpstr>Systems</vt:lpstr>
      <vt:lpstr>Practices</vt:lpstr>
      <vt:lpstr>Practices Cont’d</vt:lpstr>
      <vt:lpstr>Tiers 2 And 3</vt:lpstr>
      <vt:lpstr>Before You Begin PBIS Trainings</vt:lpstr>
      <vt:lpstr>Where To Begin?</vt:lpstr>
      <vt:lpstr>Stages Of Implementation</vt:lpstr>
      <vt:lpstr>Exploration</vt:lpstr>
      <vt:lpstr>Sample Readiness Form</vt:lpstr>
      <vt:lpstr>Make A Commitment To…</vt:lpstr>
      <vt:lpstr>What Is Needed?</vt:lpstr>
      <vt:lpstr>Summary and Resources</vt:lpstr>
      <vt:lpstr>Summary</vt:lpstr>
      <vt:lpstr>Summary Cont’d</vt:lpstr>
      <vt:lpstr>Essential Primer And Resource  For PBIS</vt:lpstr>
      <vt:lpstr>Links To Resources</vt:lpstr>
      <vt:lpstr>Links To Videos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Philosophy and Overview of PBIS</dc:title>
  <dc:creator>CCE</dc:creator>
  <cp:lastModifiedBy>Office of Behavioral Research &amp; Eval</cp:lastModifiedBy>
  <cp:revision>74</cp:revision>
  <cp:lastPrinted>2018-05-07T15:49:38Z</cp:lastPrinted>
  <dcterms:created xsi:type="dcterms:W3CDTF">2018-07-12T18:38:16Z</dcterms:created>
  <dcterms:modified xsi:type="dcterms:W3CDTF">2019-10-28T20:30:34Z</dcterms:modified>
</cp:coreProperties>
</file>