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45"/>
  </p:notesMasterIdLst>
  <p:handoutMasterIdLst>
    <p:handoutMasterId r:id="rId46"/>
  </p:handoutMasterIdLst>
  <p:sldIdLst>
    <p:sldId id="257" r:id="rId4"/>
    <p:sldId id="260" r:id="rId5"/>
    <p:sldId id="262" r:id="rId6"/>
    <p:sldId id="261" r:id="rId7"/>
    <p:sldId id="263" r:id="rId8"/>
    <p:sldId id="264" r:id="rId9"/>
    <p:sldId id="298"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05"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cezar" initials="bc" lastIdx="6" clrIdx="0">
    <p:extLst>
      <p:ext uri="{19B8F6BF-5375-455C-9EA6-DF929625EA0E}">
        <p15:presenceInfo xmlns:p15="http://schemas.microsoft.com/office/powerpoint/2012/main" userId="389b15f92423bf18" providerId="Windows Live"/>
      </p:ext>
    </p:extLst>
  </p:cmAuthor>
  <p:cmAuthor id="2" name="Rebecca Hegger" initials="RH" lastIdx="11" clrIdx="1">
    <p:extLst>
      <p:ext uri="{19B8F6BF-5375-455C-9EA6-DF929625EA0E}">
        <p15:presenceInfo xmlns:p15="http://schemas.microsoft.com/office/powerpoint/2012/main" userId="1ae0273c735cb329" providerId="Windows Live"/>
      </p:ext>
    </p:extLst>
  </p:cmAuthor>
  <p:cmAuthor id="3" name="Rodney Ford (ADE)" initials="RF(" lastIdx="2" clrIdx="2">
    <p:extLst>
      <p:ext uri="{19B8F6BF-5375-455C-9EA6-DF929625EA0E}">
        <p15:presenceInfo xmlns:p15="http://schemas.microsoft.com/office/powerpoint/2012/main" userId="S-1-5-21-2258110698-522341403-3667143834-11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85439" autoAdjust="0"/>
  </p:normalViewPr>
  <p:slideViewPr>
    <p:cSldViewPr snapToGrid="0">
      <p:cViewPr varScale="1">
        <p:scale>
          <a:sx n="89" d="100"/>
          <a:sy n="89" d="100"/>
        </p:scale>
        <p:origin x="978" y="84"/>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10/29/2019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In </a:t>
            </a:r>
            <a:r>
              <a:rPr lang="en-US" dirty="0"/>
              <a:t>this training, we will begin by discussing the role of the team and the team members, as well as the foundational components that will make meetings more efficient and effective. </a:t>
            </a:r>
            <a:r>
              <a:rPr lang="en-US" dirty="0" smtClean="0"/>
              <a:t>Then, </a:t>
            </a:r>
            <a:r>
              <a:rPr lang="en-US" dirty="0"/>
              <a:t>we will spend a large chunk of this training discussing the </a:t>
            </a:r>
            <a:r>
              <a:rPr lang="en-US" dirty="0" smtClean="0"/>
              <a:t>problem-solving </a:t>
            </a:r>
            <a:r>
              <a:rPr lang="en-US" dirty="0"/>
              <a:t>process that will be the main focus of the meeting. Also included in the </a:t>
            </a:r>
            <a:r>
              <a:rPr lang="en-US" dirty="0" smtClean="0"/>
              <a:t>problem-solving </a:t>
            </a:r>
            <a:r>
              <a:rPr lang="en-US" dirty="0"/>
              <a:t>process is evaluating the implementation and impact of action plans that are developed. We will also talk briefly about communicating to stakeholders, and we will view a video example of a PBIS team meeting.</a:t>
            </a:r>
          </a:p>
        </p:txBody>
      </p:sp>
      <p:sp>
        <p:nvSpPr>
          <p:cNvPr id="4" name="Slide Number Placeholder 3"/>
          <p:cNvSpPr>
            <a:spLocks noGrp="1"/>
          </p:cNvSpPr>
          <p:nvPr>
            <p:ph type="sldNum" sz="quarter" idx="10"/>
          </p:nvPr>
        </p:nvSpPr>
        <p:spPr/>
        <p:txBody>
          <a:bodyPr/>
          <a:lstStyle/>
          <a:p>
            <a:fld id="{FBB42597-1829-4FA1-9051-661984EE0EFE}" type="slidenum">
              <a:rPr lang="en-US" smtClean="0"/>
              <a:t>2</a:t>
            </a:fld>
            <a:endParaRPr lang="en-US"/>
          </a:p>
        </p:txBody>
      </p:sp>
    </p:spTree>
    <p:extLst>
      <p:ext uri="{BB962C8B-B14F-4D97-AF65-F5344CB8AC3E}">
        <p14:creationId xmlns:p14="http://schemas.microsoft.com/office/powerpoint/2010/main" val="202731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data analyst is responsible for providing the team with current behavior data trends. We will go into more detail about precision problems later in this presentation. The current discipline data need to be given to the facilitator before the meeting so they can be added to the agenda. Also, the data analyst needs to be prepared to show or generate other data reports as needed during the meeting. Data need to be available to show the current progress of action plans. </a:t>
            </a:r>
          </a:p>
        </p:txBody>
      </p:sp>
      <p:sp>
        <p:nvSpPr>
          <p:cNvPr id="4" name="Slide Number Placeholder 3"/>
          <p:cNvSpPr>
            <a:spLocks noGrp="1"/>
          </p:cNvSpPr>
          <p:nvPr>
            <p:ph type="sldNum" sz="quarter" idx="10"/>
          </p:nvPr>
        </p:nvSpPr>
        <p:spPr/>
        <p:txBody>
          <a:bodyPr/>
          <a:lstStyle/>
          <a:p>
            <a:fld id="{142FA240-7FF4-459E-8CC2-CD8F7FCADD98}" type="slidenum">
              <a:rPr lang="en-US" smtClean="0"/>
              <a:t>11</a:t>
            </a:fld>
            <a:endParaRPr lang="en-US"/>
          </a:p>
        </p:txBody>
      </p:sp>
    </p:spTree>
    <p:extLst>
      <p:ext uri="{BB962C8B-B14F-4D97-AF65-F5344CB8AC3E}">
        <p14:creationId xmlns:p14="http://schemas.microsoft.com/office/powerpoint/2010/main" val="1497876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Active team members are expected to be involved in the </a:t>
            </a:r>
            <a:r>
              <a:rPr lang="en-US" dirty="0" smtClean="0"/>
              <a:t>problem-solving process, </a:t>
            </a:r>
            <a:r>
              <a:rPr lang="en-US" dirty="0"/>
              <a:t>and may be tasked with providing updates on items from the action plan. There may be items that they want to put into the agenda, so they need to get those to the </a:t>
            </a:r>
            <a:r>
              <a:rPr lang="en-US" dirty="0" smtClean="0"/>
              <a:t>facilitator </a:t>
            </a:r>
            <a:r>
              <a:rPr lang="en-US" dirty="0"/>
              <a:t>ahead of the meeting. All team members need to respond to the data reports and determine if there is a problem around which they need to action plan. Plans that are already in action need to be monitored, so team members need to look at progress data and make determinations about the continuation of those action plans.</a:t>
            </a:r>
          </a:p>
        </p:txBody>
      </p:sp>
      <p:sp>
        <p:nvSpPr>
          <p:cNvPr id="4" name="Slide Number Placeholder 3"/>
          <p:cNvSpPr>
            <a:spLocks noGrp="1"/>
          </p:cNvSpPr>
          <p:nvPr>
            <p:ph type="sldNum" sz="quarter" idx="10"/>
          </p:nvPr>
        </p:nvSpPr>
        <p:spPr/>
        <p:txBody>
          <a:bodyPr/>
          <a:lstStyle/>
          <a:p>
            <a:fld id="{142FA240-7FF4-459E-8CC2-CD8F7FCADD98}" type="slidenum">
              <a:rPr lang="en-US" smtClean="0"/>
              <a:t>12</a:t>
            </a:fld>
            <a:endParaRPr lang="en-US"/>
          </a:p>
        </p:txBody>
      </p:sp>
    </p:spTree>
    <p:extLst>
      <p:ext uri="{BB962C8B-B14F-4D97-AF65-F5344CB8AC3E}">
        <p14:creationId xmlns:p14="http://schemas.microsoft.com/office/powerpoint/2010/main" val="403065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In order to conduct efficient and effective meetings, it’s important to have a good foundation. Agree on a purpose for your team, and agree on things like when and where you’ll meet, what your meeting norms will be, and attendance requirements. Make sure your team represents your school well, and members have specific roles outlined. It’s important to always have an </a:t>
            </a:r>
            <a:r>
              <a:rPr lang="en-US" dirty="0" smtClean="0"/>
              <a:t>agenda </a:t>
            </a:r>
            <a:r>
              <a:rPr lang="en-US" dirty="0"/>
              <a:t>and to stick to it. Have a schedule for when data will be collected and entered into your data system, and when you will generate reports for your team meetings, or to progress monitor.</a:t>
            </a:r>
          </a:p>
        </p:txBody>
      </p:sp>
      <p:sp>
        <p:nvSpPr>
          <p:cNvPr id="4" name="Slide Number Placeholder 3"/>
          <p:cNvSpPr>
            <a:spLocks noGrp="1"/>
          </p:cNvSpPr>
          <p:nvPr>
            <p:ph type="sldNum" sz="quarter" idx="10"/>
          </p:nvPr>
        </p:nvSpPr>
        <p:spPr/>
        <p:txBody>
          <a:bodyPr/>
          <a:lstStyle/>
          <a:p>
            <a:fld id="{FBB42597-1829-4FA1-9051-661984EE0EFE}" type="slidenum">
              <a:rPr lang="en-US" smtClean="0"/>
              <a:t>13</a:t>
            </a:fld>
            <a:endParaRPr lang="en-US"/>
          </a:p>
        </p:txBody>
      </p:sp>
    </p:spTree>
    <p:extLst>
      <p:ext uri="{BB962C8B-B14F-4D97-AF65-F5344CB8AC3E}">
        <p14:creationId xmlns:p14="http://schemas.microsoft.com/office/powerpoint/2010/main" val="379957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slide and the next </a:t>
            </a:r>
            <a:r>
              <a:rPr lang="en-US" dirty="0" smtClean="0"/>
              <a:t>two </a:t>
            </a:r>
            <a:r>
              <a:rPr lang="en-US" dirty="0"/>
              <a:t>are examples of team purpose, agreements, meeting schedule, and data schedule.</a:t>
            </a:r>
          </a:p>
        </p:txBody>
      </p:sp>
      <p:sp>
        <p:nvSpPr>
          <p:cNvPr id="4" name="Slide Number Placeholder 3"/>
          <p:cNvSpPr>
            <a:spLocks noGrp="1"/>
          </p:cNvSpPr>
          <p:nvPr>
            <p:ph type="sldNum" sz="quarter" idx="10"/>
          </p:nvPr>
        </p:nvSpPr>
        <p:spPr/>
        <p:txBody>
          <a:bodyPr/>
          <a:lstStyle/>
          <a:p>
            <a:fld id="{FBB42597-1829-4FA1-9051-661984EE0EFE}" type="slidenum">
              <a:rPr lang="en-US" smtClean="0"/>
              <a:t>14</a:t>
            </a:fld>
            <a:endParaRPr lang="en-US"/>
          </a:p>
        </p:txBody>
      </p:sp>
    </p:spTree>
    <p:extLst>
      <p:ext uri="{BB962C8B-B14F-4D97-AF65-F5344CB8AC3E}">
        <p14:creationId xmlns:p14="http://schemas.microsoft.com/office/powerpoint/2010/main" val="360983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Here is an example of an agenda form (from </a:t>
            </a:r>
            <a:r>
              <a:rPr lang="en-US" dirty="0" smtClean="0"/>
              <a:t>pbis.org, </a:t>
            </a:r>
            <a:r>
              <a:rPr lang="en-US" dirty="0"/>
              <a:t>called TIPS, or </a:t>
            </a:r>
            <a:r>
              <a:rPr lang="en-US" dirty="0" smtClean="0"/>
              <a:t>Team-Initiated </a:t>
            </a:r>
            <a:r>
              <a:rPr lang="en-US" dirty="0"/>
              <a:t>Problem Solving)</a:t>
            </a:r>
            <a:r>
              <a:rPr lang="en-US" baseline="0" dirty="0"/>
              <a:t> that includes locations for </a:t>
            </a:r>
            <a:r>
              <a:rPr lang="en-US" dirty="0"/>
              <a:t>taking minutes, with all relevant information – meeting info, member info, agenda </a:t>
            </a:r>
            <a:r>
              <a:rPr lang="en-US" dirty="0" smtClean="0"/>
              <a:t>items, </a:t>
            </a:r>
            <a:r>
              <a:rPr lang="en-US" dirty="0"/>
              <a:t>and a current systems overview.</a:t>
            </a:r>
          </a:p>
        </p:txBody>
      </p:sp>
      <p:sp>
        <p:nvSpPr>
          <p:cNvPr id="4" name="Slide Number Placeholder 3"/>
          <p:cNvSpPr>
            <a:spLocks noGrp="1"/>
          </p:cNvSpPr>
          <p:nvPr>
            <p:ph type="sldNum" sz="quarter" idx="10"/>
          </p:nvPr>
        </p:nvSpPr>
        <p:spPr/>
        <p:txBody>
          <a:bodyPr/>
          <a:lstStyle/>
          <a:p>
            <a:fld id="{FBB42597-1829-4FA1-9051-661984EE0EFE}" type="slidenum">
              <a:rPr lang="en-US" smtClean="0"/>
              <a:t>16</a:t>
            </a:fld>
            <a:endParaRPr lang="en-US"/>
          </a:p>
        </p:txBody>
      </p:sp>
    </p:spTree>
    <p:extLst>
      <p:ext uri="{BB962C8B-B14F-4D97-AF65-F5344CB8AC3E}">
        <p14:creationId xmlns:p14="http://schemas.microsoft.com/office/powerpoint/2010/main" val="212408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first section gives the minute taker an efficient way to note both today’s meeting info and info for the next meeting. The team member area can be pre-filled so that only an x by each name is necessary. Substitute members can be added as needed. The agenda items will be filled before the meeting (facilitator will provide these), and next meeting’s agenda items will be filled during the course of the meeting.</a:t>
            </a:r>
          </a:p>
        </p:txBody>
      </p:sp>
      <p:sp>
        <p:nvSpPr>
          <p:cNvPr id="4" name="Slide Number Placeholder 3"/>
          <p:cNvSpPr>
            <a:spLocks noGrp="1"/>
          </p:cNvSpPr>
          <p:nvPr>
            <p:ph type="sldNum" sz="quarter" idx="10"/>
          </p:nvPr>
        </p:nvSpPr>
        <p:spPr/>
        <p:txBody>
          <a:bodyPr/>
          <a:lstStyle/>
          <a:p>
            <a:fld id="{FBB42597-1829-4FA1-9051-661984EE0EFE}" type="slidenum">
              <a:rPr lang="en-US" smtClean="0"/>
              <a:t>17</a:t>
            </a:fld>
            <a:endParaRPr lang="en-US"/>
          </a:p>
        </p:txBody>
      </p:sp>
    </p:spTree>
    <p:extLst>
      <p:ext uri="{BB962C8B-B14F-4D97-AF65-F5344CB8AC3E}">
        <p14:creationId xmlns:p14="http://schemas.microsoft.com/office/powerpoint/2010/main" val="628574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Bottom section of page </a:t>
            </a:r>
            <a:r>
              <a:rPr lang="en-US" dirty="0" smtClean="0"/>
              <a:t>one. </a:t>
            </a:r>
            <a:r>
              <a:rPr lang="en-US" dirty="0"/>
              <a:t>This is where the team can see an update on progress of previous problems and action plans. From time to time, teams will do a fidelity check (we will discuss a tool for that later – the Tiered Fidelity Inventory or TFI), and the current status will be recorded here. The data analyst can provide current data using </a:t>
            </a:r>
            <a:r>
              <a:rPr lang="en-US" dirty="0" err="1" smtClean="0"/>
              <a:t>studentGPS</a:t>
            </a:r>
            <a:r>
              <a:rPr lang="en-US" dirty="0" smtClean="0"/>
              <a:t> </a:t>
            </a:r>
            <a:r>
              <a:rPr lang="en-US" dirty="0"/>
              <a:t>or alternatively, School-wide Information System at </a:t>
            </a:r>
            <a:r>
              <a:rPr lang="en-US" dirty="0" smtClean="0"/>
              <a:t>www.pbisapps.org.</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18</a:t>
            </a:fld>
            <a:endParaRPr lang="en-US"/>
          </a:p>
        </p:txBody>
      </p:sp>
    </p:spTree>
    <p:extLst>
      <p:ext uri="{BB962C8B-B14F-4D97-AF65-F5344CB8AC3E}">
        <p14:creationId xmlns:p14="http://schemas.microsoft.com/office/powerpoint/2010/main" val="1496358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main </a:t>
            </a:r>
            <a:r>
              <a:rPr lang="en-US" dirty="0" smtClean="0"/>
              <a:t>focus, </a:t>
            </a:r>
            <a:r>
              <a:rPr lang="en-US" dirty="0"/>
              <a:t>the biggest chunk of time in the meeting, will be on team problem </a:t>
            </a:r>
            <a:r>
              <a:rPr lang="en-US" dirty="0" smtClean="0"/>
              <a:t>solving </a:t>
            </a:r>
            <a:r>
              <a:rPr lang="en-US" dirty="0"/>
              <a:t>using current behavior data.</a:t>
            </a:r>
          </a:p>
        </p:txBody>
      </p:sp>
      <p:sp>
        <p:nvSpPr>
          <p:cNvPr id="4" name="Slide Number Placeholder 3"/>
          <p:cNvSpPr>
            <a:spLocks noGrp="1"/>
          </p:cNvSpPr>
          <p:nvPr>
            <p:ph type="sldNum" sz="quarter" idx="10"/>
          </p:nvPr>
        </p:nvSpPr>
        <p:spPr/>
        <p:txBody>
          <a:bodyPr/>
          <a:lstStyle/>
          <a:p>
            <a:fld id="{FBB42597-1829-4FA1-9051-661984EE0EFE}" type="slidenum">
              <a:rPr lang="en-US" smtClean="0"/>
              <a:t>19</a:t>
            </a:fld>
            <a:endParaRPr lang="en-US"/>
          </a:p>
        </p:txBody>
      </p:sp>
    </p:spTree>
    <p:extLst>
      <p:ext uri="{BB962C8B-B14F-4D97-AF65-F5344CB8AC3E}">
        <p14:creationId xmlns:p14="http://schemas.microsoft.com/office/powerpoint/2010/main" val="377111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a:t>
            </a:r>
            <a:r>
              <a:rPr lang="en-US" dirty="0" smtClean="0"/>
              <a:t>Notes</a:t>
            </a:r>
            <a:r>
              <a:rPr lang="en-US" dirty="0"/>
              <a:t>:</a:t>
            </a:r>
            <a:br>
              <a:rPr lang="en-US" dirty="0"/>
            </a:br>
            <a:r>
              <a:rPr lang="en-US" dirty="0" smtClean="0"/>
              <a:t>The</a:t>
            </a:r>
            <a:r>
              <a:rPr lang="en-US" baseline="0" dirty="0" smtClean="0"/>
              <a:t> </a:t>
            </a:r>
            <a:r>
              <a:rPr lang="en-US" dirty="0" smtClean="0"/>
              <a:t>Tiered </a:t>
            </a:r>
            <a:r>
              <a:rPr lang="en-US" dirty="0"/>
              <a:t>Fidelity </a:t>
            </a:r>
            <a:r>
              <a:rPr lang="en-US" dirty="0" smtClean="0"/>
              <a:t>Inventory (TFI) </a:t>
            </a:r>
            <a:r>
              <a:rPr lang="en-US" dirty="0"/>
              <a:t>is a PBIS Assessment used for determining fidelity of implementation of all </a:t>
            </a:r>
            <a:r>
              <a:rPr lang="en-US" dirty="0" smtClean="0"/>
              <a:t>three </a:t>
            </a:r>
            <a:r>
              <a:rPr lang="en-US" dirty="0"/>
              <a:t>t</a:t>
            </a:r>
            <a:r>
              <a:rPr lang="en-US" dirty="0" smtClean="0"/>
              <a:t>iers </a:t>
            </a:r>
            <a:r>
              <a:rPr lang="en-US" dirty="0"/>
              <a:t>of </a:t>
            </a:r>
            <a:r>
              <a:rPr lang="en-US" dirty="0" smtClean="0"/>
              <a:t>PBIS. </a:t>
            </a:r>
            <a:r>
              <a:rPr lang="en-US" dirty="0" err="1" smtClean="0"/>
              <a:t>StudentGPS</a:t>
            </a:r>
            <a:r>
              <a:rPr lang="en-US" sz="1200" b="0" i="0" kern="1200" baseline="0" dirty="0" smtClean="0">
                <a:solidFill>
                  <a:schemeClr val="tx1"/>
                </a:solidFill>
                <a:effectLst/>
                <a:latin typeface="+mn-lt"/>
                <a:ea typeface="+mn-ea"/>
                <a:cs typeface="+mn-cs"/>
              </a:rPr>
              <a:t> is a system that</a:t>
            </a:r>
            <a:r>
              <a:rPr lang="en-US" sz="1200" b="0" i="0" kern="1200" dirty="0" smtClean="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provides access to academic dashboards that serve as an early warning </a:t>
            </a:r>
            <a:r>
              <a:rPr lang="en-US" sz="1200" b="0" i="0" kern="1200" dirty="0" smtClean="0">
                <a:solidFill>
                  <a:schemeClr val="tx1"/>
                </a:solidFill>
                <a:effectLst/>
                <a:latin typeface="+mn-lt"/>
                <a:ea typeface="+mn-ea"/>
                <a:cs typeface="+mn-cs"/>
              </a:rPr>
              <a:t>system, </a:t>
            </a:r>
            <a:r>
              <a:rPr lang="en-US" sz="1200" b="0" i="0" kern="1200" dirty="0">
                <a:solidFill>
                  <a:schemeClr val="tx1"/>
                </a:solidFill>
                <a:effectLst/>
                <a:latin typeface="+mn-lt"/>
                <a:ea typeface="+mn-ea"/>
                <a:cs typeface="+mn-cs"/>
              </a:rPr>
              <a:t>helping teachers and administrators ensure every student reaches his/her </a:t>
            </a:r>
            <a:r>
              <a:rPr lang="en-US" sz="1200" b="0" i="0" kern="1200" dirty="0" smtClean="0">
                <a:solidFill>
                  <a:schemeClr val="tx1"/>
                </a:solidFill>
                <a:effectLst/>
                <a:latin typeface="+mn-lt"/>
                <a:ea typeface="+mn-ea"/>
                <a:cs typeface="+mn-cs"/>
              </a:rPr>
              <a:t>potential</a:t>
            </a:r>
            <a:r>
              <a:rPr lang="en-US" sz="1200" b="0" i="0" kern="1200" baseline="0" dirty="0" smtClean="0">
                <a:solidFill>
                  <a:schemeClr val="tx1"/>
                </a:solidFill>
                <a:effectLst/>
                <a:latin typeface="+mn-lt"/>
                <a:ea typeface="+mn-ea"/>
                <a:cs typeface="+mn-cs"/>
              </a:rPr>
              <a:t> (m</a:t>
            </a:r>
            <a:r>
              <a:rPr lang="en-US" sz="1200" b="0" i="0" kern="1200" dirty="0" smtClean="0">
                <a:solidFill>
                  <a:schemeClr val="tx1"/>
                </a:solidFill>
                <a:effectLst/>
                <a:latin typeface="+mn-lt"/>
                <a:ea typeface="+mn-ea"/>
                <a:cs typeface="+mn-cs"/>
              </a:rPr>
              <a:t>ore </a:t>
            </a:r>
            <a:r>
              <a:rPr lang="en-US" sz="1200" b="0" i="0" kern="1200" dirty="0">
                <a:solidFill>
                  <a:schemeClr val="tx1"/>
                </a:solidFill>
                <a:effectLst/>
                <a:latin typeface="+mn-lt"/>
                <a:ea typeface="+mn-ea"/>
                <a:cs typeface="+mn-cs"/>
              </a:rPr>
              <a:t>info at https://adedata.arkansas.gov/sgps</a:t>
            </a:r>
            <a:r>
              <a:rPr lang="en-US" sz="1200" b="0" i="0" kern="1200" dirty="0" smtClean="0">
                <a:solidFill>
                  <a:schemeClr val="tx1"/>
                </a:solidFill>
                <a:effectLst/>
                <a:latin typeface="+mn-lt"/>
                <a:ea typeface="+mn-ea"/>
                <a:cs typeface="+mn-cs"/>
              </a:rPr>
              <a:t>/). An alternative to </a:t>
            </a:r>
            <a:r>
              <a:rPr lang="en-US" sz="1200" b="0" i="0" kern="1200" dirty="0" err="1" smtClean="0">
                <a:solidFill>
                  <a:schemeClr val="tx1"/>
                </a:solidFill>
                <a:effectLst/>
                <a:latin typeface="+mn-lt"/>
                <a:ea typeface="+mn-ea"/>
                <a:cs typeface="+mn-cs"/>
              </a:rPr>
              <a:t>studentGPS</a:t>
            </a:r>
            <a:r>
              <a:rPr lang="en-US" sz="1200" b="0" i="0" kern="1200" dirty="0" smtClean="0">
                <a:solidFill>
                  <a:schemeClr val="tx1"/>
                </a:solidFill>
                <a:effectLst/>
                <a:latin typeface="+mn-lt"/>
                <a:ea typeface="+mn-ea"/>
                <a:cs typeface="+mn-cs"/>
              </a:rPr>
              <a:t> is</a:t>
            </a:r>
            <a:r>
              <a:rPr lang="en-US" dirty="0" smtClean="0"/>
              <a:t> School-wide Information System (SWIS), a data collection and analysis system created by the PBIS national center, which can be found at https://www.pbisapps.org/Applications/Pages/SWIS-Suite.aspx.</a:t>
            </a:r>
            <a:r>
              <a:rPr lang="en-US" sz="1200" b="0" i="0" kern="1200" dirty="0" smtClean="0">
                <a:solidFill>
                  <a:schemeClr val="tx1"/>
                </a:solidFill>
                <a:effectLst/>
                <a:latin typeface="+mn-lt"/>
                <a:ea typeface="+mn-ea"/>
                <a:cs typeface="+mn-cs"/>
              </a:rPr>
              <a:t> The </a:t>
            </a:r>
            <a:r>
              <a:rPr lang="en-US" sz="1200" b="0" i="0" kern="1200" dirty="0">
                <a:solidFill>
                  <a:schemeClr val="tx1"/>
                </a:solidFill>
                <a:effectLst/>
                <a:latin typeface="+mn-lt"/>
                <a:ea typeface="+mn-ea"/>
                <a:cs typeface="+mn-cs"/>
              </a:rPr>
              <a:t>Dynamic Indicators of Basic Early Literacy </a:t>
            </a:r>
            <a:r>
              <a:rPr lang="en-US" sz="1200" b="0" i="0" kern="1200" dirty="0" smtClean="0">
                <a:solidFill>
                  <a:schemeClr val="tx1"/>
                </a:solidFill>
                <a:effectLst/>
                <a:latin typeface="+mn-lt"/>
                <a:ea typeface="+mn-ea"/>
                <a:cs typeface="+mn-cs"/>
              </a:rPr>
              <a:t>Skills (DIBELS) is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a:t>
            </a:r>
            <a:r>
              <a:rPr lang="en-US" sz="1200" b="0" i="0" kern="1200" dirty="0">
                <a:solidFill>
                  <a:schemeClr val="tx1"/>
                </a:solidFill>
                <a:effectLst/>
                <a:latin typeface="+mn-lt"/>
                <a:ea typeface="+mn-ea"/>
                <a:cs typeface="+mn-cs"/>
              </a:rPr>
              <a:t>set of procedures and measures for assessing the acquisition of early literacy skills from kindergarten through sixth </a:t>
            </a:r>
            <a:r>
              <a:rPr lang="en-US" sz="1200" b="0" i="0" kern="1200" dirty="0" smtClean="0">
                <a:solidFill>
                  <a:schemeClr val="tx1"/>
                </a:solidFill>
                <a:effectLst/>
                <a:latin typeface="+mn-lt"/>
                <a:ea typeface="+mn-ea"/>
                <a:cs typeface="+mn-cs"/>
              </a:rPr>
              <a:t>grade.</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20</a:t>
            </a:fld>
            <a:endParaRPr lang="en-US"/>
          </a:p>
        </p:txBody>
      </p:sp>
    </p:spTree>
    <p:extLst>
      <p:ext uri="{BB962C8B-B14F-4D97-AF65-F5344CB8AC3E}">
        <p14:creationId xmlns:p14="http://schemas.microsoft.com/office/powerpoint/2010/main" val="3323464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Again, the main goal with PBIS is to help students be more successful, academically and behaviorally/socially. So the main focus when meeting will be to identify and address any problems that are barriers to that success. </a:t>
            </a:r>
            <a:r>
              <a:rPr lang="en-US" dirty="0" smtClean="0"/>
              <a:t>Data </a:t>
            </a:r>
            <a:r>
              <a:rPr lang="en-US" dirty="0"/>
              <a:t>are used to address the problems and make decisions</a:t>
            </a:r>
            <a:r>
              <a:rPr lang="en-US"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61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p>
          <a:p>
            <a:r>
              <a:rPr lang="en-US" sz="1200" dirty="0"/>
              <a:t>The responsibilities of the school or building-level PBIS team are to: </a:t>
            </a:r>
            <a:r>
              <a:rPr lang="en-US" sz="1200" dirty="0" smtClean="0"/>
              <a:t>develop </a:t>
            </a:r>
            <a:r>
              <a:rPr lang="en-US" sz="1200" dirty="0"/>
              <a:t>a school-wide PBIS action plan; </a:t>
            </a:r>
            <a:r>
              <a:rPr lang="en-US" sz="1200" dirty="0" smtClean="0"/>
              <a:t>hold </a:t>
            </a:r>
            <a:r>
              <a:rPr lang="en-US" sz="1200" dirty="0"/>
              <a:t>regular team meetings (monthly, optimally) where they </a:t>
            </a:r>
            <a:r>
              <a:rPr lang="en-US" sz="1200" dirty="0" smtClean="0"/>
              <a:t>monitor and </a:t>
            </a:r>
            <a:r>
              <a:rPr lang="en-US" sz="1200" dirty="0"/>
              <a:t>evaluate behavior </a:t>
            </a:r>
            <a:r>
              <a:rPr lang="en-US" sz="1200" dirty="0" smtClean="0"/>
              <a:t>data, develop </a:t>
            </a:r>
            <a:r>
              <a:rPr lang="en-US" sz="1200" dirty="0"/>
              <a:t>action plans based on data, and </a:t>
            </a:r>
            <a:r>
              <a:rPr lang="en-US" sz="1200" dirty="0" smtClean="0"/>
              <a:t>monitor and </a:t>
            </a:r>
            <a:r>
              <a:rPr lang="en-US" sz="1200" dirty="0"/>
              <a:t>evaluate progress; </a:t>
            </a:r>
            <a:r>
              <a:rPr lang="en-US" sz="1200" dirty="0" smtClean="0"/>
              <a:t>maintain </a:t>
            </a:r>
            <a:r>
              <a:rPr lang="en-US" sz="1200" dirty="0"/>
              <a:t>communication with staff </a:t>
            </a:r>
            <a:r>
              <a:rPr lang="en-US" sz="1200" dirty="0" smtClean="0"/>
              <a:t>and the </a:t>
            </a:r>
            <a:r>
              <a:rPr lang="en-US" sz="1200" dirty="0"/>
              <a:t>coach</a:t>
            </a:r>
            <a:r>
              <a:rPr lang="en-US" sz="1200" dirty="0" smtClean="0"/>
              <a:t>; and report </a:t>
            </a:r>
            <a:r>
              <a:rPr lang="en-US" sz="1200" dirty="0"/>
              <a:t>outcomes to stakeholders (staff, students, parents, community, district, school board, etc</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237224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latin typeface="+mn-lt"/>
              </a:rPr>
              <a:t>Arkansas </a:t>
            </a:r>
            <a:r>
              <a:rPr lang="en-US" dirty="0" smtClean="0">
                <a:latin typeface="+mn-lt"/>
              </a:rPr>
              <a:t>Division</a:t>
            </a:r>
            <a:r>
              <a:rPr lang="en-US" baseline="0" dirty="0" smtClean="0">
                <a:latin typeface="+mn-lt"/>
              </a:rPr>
              <a:t> of Elementary and Secondary Education </a:t>
            </a:r>
            <a:r>
              <a:rPr lang="en-US" baseline="0" dirty="0">
                <a:latin typeface="+mn-lt"/>
              </a:rPr>
              <a:t>supports the use of </a:t>
            </a:r>
            <a:r>
              <a:rPr lang="en-US" dirty="0">
                <a:latin typeface="+mn-lt"/>
              </a:rPr>
              <a:t>Judy </a:t>
            </a:r>
            <a:r>
              <a:rPr lang="en-US" dirty="0" smtClean="0">
                <a:latin typeface="+mn-lt"/>
              </a:rPr>
              <a:t>Elliott’s</a:t>
            </a:r>
            <a:r>
              <a:rPr lang="en-US" sz="1200" b="0" i="0" kern="1200" dirty="0" smtClean="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four-step problem solving process to make data-based decisions in RTI</a:t>
            </a:r>
            <a:r>
              <a:rPr lang="en-US" sz="1200" b="0" i="0" kern="1200" dirty="0" smtClean="0">
                <a:solidFill>
                  <a:schemeClr val="tx1"/>
                </a:solidFill>
                <a:effectLst/>
                <a:latin typeface="+mn-lt"/>
                <a:ea typeface="+mn-ea"/>
                <a:cs typeface="+mn-cs"/>
              </a:rPr>
              <a:t>. </a:t>
            </a:r>
            <a:r>
              <a:rPr lang="en-US" dirty="0">
                <a:latin typeface="+mn-lt"/>
              </a:rPr>
              <a:t>Judy Elliott (2015) describes the </a:t>
            </a:r>
            <a:r>
              <a:rPr lang="en-US" dirty="0" smtClean="0">
                <a:latin typeface="+mn-lt"/>
              </a:rPr>
              <a:t>problem-solving </a:t>
            </a:r>
            <a:r>
              <a:rPr lang="en-US" dirty="0">
                <a:latin typeface="+mn-lt"/>
              </a:rPr>
              <a:t>process in RTI as</a:t>
            </a:r>
            <a:r>
              <a:rPr lang="en-US" baseline="0" dirty="0">
                <a:latin typeface="+mn-lt"/>
              </a:rPr>
              <a:t> having </a:t>
            </a:r>
            <a:r>
              <a:rPr lang="en-US" baseline="0" dirty="0" smtClean="0">
                <a:latin typeface="+mn-lt"/>
              </a:rPr>
              <a:t>four</a:t>
            </a:r>
            <a:r>
              <a:rPr lang="en-US" dirty="0" smtClean="0">
                <a:latin typeface="+mn-lt"/>
              </a:rPr>
              <a:t> </a:t>
            </a:r>
            <a:r>
              <a:rPr lang="en-US" dirty="0">
                <a:latin typeface="+mn-lt"/>
              </a:rPr>
              <a:t>simple </a:t>
            </a:r>
            <a:r>
              <a:rPr lang="en-US" dirty="0" smtClean="0">
                <a:latin typeface="+mn-lt"/>
              </a:rPr>
              <a:t>steps:</a:t>
            </a:r>
            <a:r>
              <a:rPr lang="en-US" baseline="0" dirty="0" smtClean="0">
                <a:latin typeface="+mn-lt"/>
              </a:rPr>
              <a:t> 1</a:t>
            </a:r>
            <a:r>
              <a:rPr lang="en-US" baseline="0" dirty="0">
                <a:latin typeface="+mn-lt"/>
              </a:rPr>
              <a:t>. </a:t>
            </a:r>
            <a:r>
              <a:rPr lang="en-US" b="1" baseline="0" dirty="0">
                <a:latin typeface="+mn-lt"/>
              </a:rPr>
              <a:t>Define the problem </a:t>
            </a:r>
            <a:r>
              <a:rPr lang="en-US" baseline="0" dirty="0">
                <a:latin typeface="+mn-lt"/>
              </a:rPr>
              <a:t>- </a:t>
            </a:r>
            <a:r>
              <a:rPr lang="en-US" sz="1200" b="0" i="0" u="none" strike="noStrike" kern="1200" baseline="0" dirty="0">
                <a:solidFill>
                  <a:schemeClr val="tx1"/>
                </a:solidFill>
                <a:latin typeface="+mn-lt"/>
                <a:ea typeface="ＭＳ Ｐゴシック" pitchFamily="-48" charset="-128"/>
                <a:cs typeface="ＭＳ Ｐゴシック"/>
              </a:rPr>
              <a:t>Determine the goal.  What is the </a:t>
            </a:r>
            <a:r>
              <a:rPr lang="en-US" sz="1200" b="0" i="0" u="none" strike="noStrike" kern="1200" baseline="0" dirty="0" smtClean="0">
                <a:solidFill>
                  <a:schemeClr val="tx1"/>
                </a:solidFill>
                <a:latin typeface="+mn-lt"/>
                <a:ea typeface="ＭＳ Ｐゴシック" pitchFamily="-48" charset="-128"/>
                <a:cs typeface="ＭＳ Ｐゴシック"/>
              </a:rPr>
              <a:t>difference </a:t>
            </a:r>
            <a:r>
              <a:rPr lang="en-US" sz="1200" b="0" i="0" u="none" strike="noStrike" kern="1200" baseline="0" dirty="0">
                <a:solidFill>
                  <a:schemeClr val="tx1"/>
                </a:solidFill>
                <a:latin typeface="+mn-lt"/>
                <a:ea typeface="ＭＳ Ｐゴシック" pitchFamily="-48" charset="-128"/>
                <a:cs typeface="ＭＳ Ｐゴシック"/>
              </a:rPr>
              <a:t>between the expectation and what is actually occurring in terms of student performance? </a:t>
            </a:r>
            <a:r>
              <a:rPr lang="en-US" sz="1200" b="0" i="0" u="none" strike="noStrike" kern="1200" baseline="0" dirty="0">
                <a:solidFill>
                  <a:schemeClr val="tx1"/>
                </a:solidFill>
                <a:latin typeface="+mn-lt"/>
                <a:ea typeface="ＭＳ Ｐゴシック" pitchFamily="-48" charset="-128"/>
              </a:rPr>
              <a:t>2. </a:t>
            </a:r>
            <a:r>
              <a:rPr lang="en-US" sz="1200" b="1" i="0" u="none" strike="noStrike" kern="1200" baseline="0" dirty="0">
                <a:solidFill>
                  <a:schemeClr val="tx1"/>
                </a:solidFill>
                <a:latin typeface="+mn-lt"/>
                <a:ea typeface="ＭＳ Ｐゴシック" pitchFamily="-48" charset="-128"/>
              </a:rPr>
              <a:t>Analyze the problem </a:t>
            </a:r>
            <a:r>
              <a:rPr lang="en-US" sz="1200" b="0" i="0" u="none" strike="noStrike" kern="1200" baseline="0" dirty="0">
                <a:solidFill>
                  <a:schemeClr val="tx1"/>
                </a:solidFill>
                <a:latin typeface="+mn-lt"/>
                <a:ea typeface="ＭＳ Ｐゴシック" pitchFamily="-48" charset="-128"/>
              </a:rPr>
              <a:t>– Why is it occurring? Hypothesize possible root causes of why the problem is occurring</a:t>
            </a:r>
            <a:r>
              <a:rPr lang="en-US" sz="1200" b="0" i="0" u="none" strike="noStrike" kern="1200" baseline="0" dirty="0" smtClean="0">
                <a:solidFill>
                  <a:schemeClr val="tx1"/>
                </a:solidFill>
                <a:latin typeface="+mn-lt"/>
                <a:ea typeface="ＭＳ Ｐゴシック" pitchFamily="-48" charset="-128"/>
              </a:rPr>
              <a:t>. </a:t>
            </a:r>
            <a:r>
              <a:rPr lang="en-US" sz="1200" b="0" i="0" u="none" strike="noStrike" kern="1200" baseline="0" dirty="0">
                <a:solidFill>
                  <a:schemeClr val="tx1"/>
                </a:solidFill>
                <a:latin typeface="+mn-lt"/>
                <a:ea typeface="ＭＳ Ｐゴシック" pitchFamily="-48" charset="-128"/>
              </a:rPr>
              <a:t>Carefully analyze additional data to support or refute each </a:t>
            </a:r>
            <a:r>
              <a:rPr lang="en-US" sz="1200" b="0" i="0" u="none" strike="noStrike" kern="1200" baseline="0" dirty="0" smtClean="0">
                <a:solidFill>
                  <a:schemeClr val="tx1"/>
                </a:solidFill>
                <a:latin typeface="+mn-lt"/>
                <a:ea typeface="ＭＳ Ｐゴシック" pitchFamily="-48" charset="-128"/>
              </a:rPr>
              <a:t>hypothesis. </a:t>
            </a:r>
            <a:r>
              <a:rPr lang="en-US" sz="1200" b="0" i="0" u="none" strike="noStrike" kern="1200" baseline="0" dirty="0">
                <a:solidFill>
                  <a:schemeClr val="tx1"/>
                </a:solidFill>
                <a:latin typeface="+mn-lt"/>
                <a:ea typeface="ＭＳ Ｐゴシック" pitchFamily="-48" charset="-128"/>
              </a:rPr>
              <a:t>3. </a:t>
            </a:r>
            <a:r>
              <a:rPr lang="en-US" b="1" dirty="0">
                <a:latin typeface="+mn-lt"/>
              </a:rPr>
              <a:t>Implement the plan </a:t>
            </a:r>
            <a:r>
              <a:rPr lang="en-US" dirty="0">
                <a:latin typeface="+mn-lt"/>
              </a:rPr>
              <a:t>– </a:t>
            </a:r>
            <a:r>
              <a:rPr lang="en-US" dirty="0" smtClean="0">
                <a:latin typeface="+mn-lt"/>
              </a:rPr>
              <a:t>With </a:t>
            </a:r>
            <a:r>
              <a:rPr lang="en-US" dirty="0">
                <a:latin typeface="+mn-lt"/>
              </a:rPr>
              <a:t>your </a:t>
            </a:r>
            <a:r>
              <a:rPr lang="en-US" dirty="0" smtClean="0">
                <a:latin typeface="+mn-lt"/>
              </a:rPr>
              <a:t>team, </a:t>
            </a:r>
            <a:r>
              <a:rPr lang="en-US" dirty="0">
                <a:latin typeface="+mn-lt"/>
              </a:rPr>
              <a:t>determine what can be done to solve</a:t>
            </a:r>
            <a:r>
              <a:rPr lang="en-US" baseline="0" dirty="0">
                <a:latin typeface="+mn-lt"/>
              </a:rPr>
              <a:t> the problem</a:t>
            </a:r>
            <a:r>
              <a:rPr lang="en-US"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ＭＳ Ｐゴシック" pitchFamily="-48" charset="-128"/>
                <a:cs typeface="ＭＳ Ｐゴシック"/>
              </a:rPr>
              <a:t>Your team may want to brainstorm and select the intervention(s) or strategies that could be put in place to address the </a:t>
            </a:r>
            <a:r>
              <a:rPr lang="en-US" sz="1200" b="0" i="0" u="none" strike="noStrike" kern="1200" baseline="0" dirty="0" smtClean="0">
                <a:solidFill>
                  <a:schemeClr val="tx1"/>
                </a:solidFill>
                <a:latin typeface="+mn-lt"/>
                <a:ea typeface="ＭＳ Ｐゴシック" pitchFamily="-48" charset="-128"/>
                <a:cs typeface="ＭＳ Ｐゴシック"/>
              </a:rPr>
              <a:t>problem. </a:t>
            </a:r>
            <a:r>
              <a:rPr lang="en-US" sz="1200" b="0" i="0" u="none" strike="noStrike" kern="1200" baseline="0" dirty="0">
                <a:solidFill>
                  <a:schemeClr val="tx1"/>
                </a:solidFill>
                <a:latin typeface="+mn-lt"/>
                <a:ea typeface="ＭＳ Ｐゴシック" pitchFamily="-48" charset="-128"/>
              </a:rPr>
              <a:t>4. Finally, </a:t>
            </a:r>
            <a:r>
              <a:rPr lang="en-US" sz="1200" b="1" i="0" u="none" strike="noStrike" kern="1200" baseline="0" dirty="0">
                <a:solidFill>
                  <a:schemeClr val="tx1"/>
                </a:solidFill>
                <a:latin typeface="+mn-lt"/>
                <a:ea typeface="ＭＳ Ｐゴシック" pitchFamily="-48" charset="-128"/>
              </a:rPr>
              <a:t>evaluate the plan </a:t>
            </a:r>
            <a:r>
              <a:rPr lang="en-US" sz="1200" b="0" i="0" u="none" strike="noStrike" kern="1200" baseline="0" dirty="0">
                <a:solidFill>
                  <a:schemeClr val="tx1"/>
                </a:solidFill>
                <a:latin typeface="+mn-lt"/>
                <a:ea typeface="ＭＳ Ｐゴシック" pitchFamily="-48" charset="-128"/>
              </a:rPr>
              <a:t>to determine if it worked or if further assessment or changes are </a:t>
            </a:r>
            <a:r>
              <a:rPr lang="en-US" sz="1200" b="0" i="0" u="none" strike="noStrike" kern="1200" baseline="0" dirty="0" smtClean="0">
                <a:solidFill>
                  <a:schemeClr val="tx1"/>
                </a:solidFill>
                <a:latin typeface="+mn-lt"/>
                <a:ea typeface="ＭＳ Ｐゴシック" pitchFamily="-48" charset="-128"/>
              </a:rPr>
              <a:t>needed. </a:t>
            </a:r>
            <a:r>
              <a:rPr lang="en-US" sz="1200" b="0" i="0" u="none" strike="noStrike" kern="1200" baseline="0" dirty="0">
                <a:solidFill>
                  <a:schemeClr val="tx1"/>
                </a:solidFill>
                <a:latin typeface="+mn-lt"/>
                <a:ea typeface="ＭＳ Ｐゴシック" pitchFamily="-48" charset="-128"/>
                <a:cs typeface="ＭＳ Ｐゴシック"/>
              </a:rPr>
              <a:t>Collect and use school-wide, small group, and individual student data to determine if the plan is working to address the problem </a:t>
            </a:r>
            <a:r>
              <a:rPr lang="en-US" sz="1200" b="0" i="0" u="none" strike="noStrike" kern="1200" baseline="0" dirty="0" smtClean="0">
                <a:solidFill>
                  <a:schemeClr val="tx1"/>
                </a:solidFill>
                <a:latin typeface="+mn-lt"/>
                <a:ea typeface="ＭＳ Ｐゴシック" pitchFamily="-48" charset="-128"/>
                <a:cs typeface="ＭＳ Ｐゴシック"/>
              </a:rPr>
              <a:t>identified. </a:t>
            </a:r>
            <a:r>
              <a:rPr lang="en-US" sz="1200" b="0" i="0" u="none" strike="noStrike" kern="1200" baseline="0" dirty="0">
                <a:solidFill>
                  <a:schemeClr val="tx1"/>
                </a:solidFill>
                <a:latin typeface="+mn-lt"/>
                <a:ea typeface="ＭＳ Ｐゴシック" pitchFamily="-48" charset="-128"/>
                <a:cs typeface="ＭＳ Ｐゴシック"/>
              </a:rPr>
              <a:t>Progress monitor and modify, if </a:t>
            </a:r>
            <a:r>
              <a:rPr lang="en-US" sz="1200" b="0" i="0" u="none" strike="noStrike" kern="1200" baseline="0" dirty="0" smtClean="0">
                <a:solidFill>
                  <a:schemeClr val="tx1"/>
                </a:solidFill>
                <a:latin typeface="+mn-lt"/>
                <a:ea typeface="ＭＳ Ｐゴシック" pitchFamily="-48" charset="-128"/>
                <a:cs typeface="ＭＳ Ｐゴシック"/>
              </a:rPr>
              <a:t>necessary. </a:t>
            </a:r>
            <a:r>
              <a:rPr lang="en-US" sz="1200" b="0" i="0" u="none" strike="noStrike" kern="1200" baseline="0" dirty="0">
                <a:solidFill>
                  <a:schemeClr val="tx1"/>
                </a:solidFill>
                <a:latin typeface="+mn-lt"/>
                <a:ea typeface="ＭＳ Ｐゴシック" pitchFamily="-48" charset="-128"/>
                <a:cs typeface="ＭＳ Ｐゴシック"/>
              </a:rPr>
              <a:t>Evaluate the </a:t>
            </a:r>
            <a:r>
              <a:rPr lang="en-US" sz="1200" b="0" i="0" u="none" strike="noStrike" kern="1200" baseline="0" dirty="0" smtClean="0">
                <a:solidFill>
                  <a:schemeClr val="tx1"/>
                </a:solidFill>
                <a:latin typeface="+mn-lt"/>
                <a:ea typeface="ＭＳ Ｐゴシック" pitchFamily="-48" charset="-128"/>
                <a:cs typeface="ＭＳ Ｐゴシック"/>
              </a:rPr>
              <a:t>response as being </a:t>
            </a:r>
            <a:r>
              <a:rPr lang="en-US" sz="1200" b="0" i="0" u="none" strike="noStrike" kern="1200" baseline="0" dirty="0">
                <a:solidFill>
                  <a:schemeClr val="tx1"/>
                </a:solidFill>
                <a:latin typeface="+mn-lt"/>
                <a:ea typeface="ＭＳ Ｐゴシック" pitchFamily="-48" charset="-128"/>
                <a:cs typeface="ＭＳ Ｐゴシック"/>
              </a:rPr>
              <a:t>good, questionable</a:t>
            </a:r>
            <a:r>
              <a:rPr lang="en-US" sz="1200" b="0" i="0" u="none" strike="noStrike" kern="1200" baseline="0" dirty="0" smtClean="0">
                <a:solidFill>
                  <a:schemeClr val="tx1"/>
                </a:solidFill>
                <a:latin typeface="+mn-lt"/>
                <a:ea typeface="ＭＳ Ｐゴシック" pitchFamily="-48" charset="-128"/>
                <a:cs typeface="ＭＳ Ｐゴシック"/>
              </a:rPr>
              <a:t>, or </a:t>
            </a:r>
            <a:r>
              <a:rPr lang="en-US" sz="1200" b="0" i="0" u="none" strike="noStrike" kern="1200" baseline="0" dirty="0">
                <a:solidFill>
                  <a:schemeClr val="tx1"/>
                </a:solidFill>
                <a:latin typeface="+mn-lt"/>
                <a:ea typeface="ＭＳ Ｐゴシック" pitchFamily="-48" charset="-128"/>
                <a:cs typeface="ＭＳ Ｐゴシック"/>
              </a:rPr>
              <a:t>poor. </a:t>
            </a:r>
            <a:r>
              <a:rPr lang="en-US" sz="1200" b="0" i="0" u="none" strike="noStrike" kern="1200" baseline="0" dirty="0" smtClean="0">
                <a:solidFill>
                  <a:schemeClr val="tx1"/>
                </a:solidFill>
                <a:latin typeface="+mn-lt"/>
                <a:ea typeface="ＭＳ Ｐゴシック" pitchFamily="-48" charset="-128"/>
              </a:rPr>
              <a:t>Let’s </a:t>
            </a:r>
            <a:r>
              <a:rPr lang="en-US" sz="1200" b="0" i="0" u="none" strike="noStrike" kern="1200" baseline="0" dirty="0">
                <a:solidFill>
                  <a:schemeClr val="tx1"/>
                </a:solidFill>
                <a:latin typeface="+mn-lt"/>
                <a:ea typeface="ＭＳ Ｐゴシック" pitchFamily="-48" charset="-128"/>
              </a:rPr>
              <a:t>look at how we can best implement </a:t>
            </a:r>
            <a:r>
              <a:rPr lang="en-US" sz="1200" b="0" i="0" u="none" strike="noStrike" kern="1200" baseline="0" dirty="0" smtClean="0">
                <a:solidFill>
                  <a:schemeClr val="tx1"/>
                </a:solidFill>
                <a:latin typeface="+mn-lt"/>
                <a:ea typeface="ＭＳ Ｐゴシック" pitchFamily="-48" charset="-128"/>
              </a:rPr>
              <a:t>each </a:t>
            </a:r>
            <a:r>
              <a:rPr lang="en-US" sz="1200" b="0" i="0" u="none" strike="noStrike" kern="1200" baseline="0" dirty="0">
                <a:solidFill>
                  <a:schemeClr val="tx1"/>
                </a:solidFill>
                <a:latin typeface="+mn-lt"/>
                <a:ea typeface="ＭＳ Ｐゴシック" pitchFamily="-48" charset="-128"/>
              </a:rPr>
              <a:t>step. </a:t>
            </a:r>
            <a:r>
              <a:rPr lang="en-US" sz="1200" b="0" i="0" u="none" strike="noStrike" kern="1200" baseline="0" dirty="0" smtClean="0">
                <a:solidFill>
                  <a:schemeClr val="tx1"/>
                </a:solidFill>
                <a:latin typeface="+mn-lt"/>
                <a:ea typeface="ＭＳ Ｐゴシック" pitchFamily="-48" charset="-128"/>
              </a:rPr>
              <a:t>(Image </a:t>
            </a:r>
            <a:r>
              <a:rPr lang="en-US" sz="1200" b="0" i="0" u="none" strike="noStrike" kern="1200" baseline="0" dirty="0">
                <a:solidFill>
                  <a:schemeClr val="tx1"/>
                </a:solidFill>
                <a:latin typeface="+mn-lt"/>
                <a:ea typeface="ＭＳ Ｐゴシック" pitchFamily="-48" charset="-128"/>
              </a:rPr>
              <a:t>taken from Elliott, 2015 AASCD Presentation</a:t>
            </a:r>
            <a:r>
              <a:rPr lang="en-US" sz="1200" b="0" i="0" u="none" strike="noStrike" kern="1200" baseline="0" dirty="0" smtClean="0">
                <a:solidFill>
                  <a:schemeClr val="tx1"/>
                </a:solidFill>
                <a:latin typeface="+mn-lt"/>
                <a:ea typeface="ＭＳ Ｐゴシック" pitchFamily="-48" charset="-128"/>
              </a:rPr>
              <a:t>.)</a:t>
            </a:r>
            <a:endParaRPr lang="en-US" dirty="0">
              <a:latin typeface="+mn-lt"/>
            </a:endParaRPr>
          </a:p>
        </p:txBody>
      </p:sp>
      <p:sp>
        <p:nvSpPr>
          <p:cNvPr id="4" name="Slide Number Placeholder 3"/>
          <p:cNvSpPr>
            <a:spLocks noGrp="1"/>
          </p:cNvSpPr>
          <p:nvPr>
            <p:ph type="sldNum" sz="quarter" idx="10"/>
          </p:nvPr>
        </p:nvSpPr>
        <p:spPr/>
        <p:txBody>
          <a:bodyPr/>
          <a:lstStyle/>
          <a:p>
            <a:fld id="{FBB42597-1829-4FA1-9051-661984EE0EFE}" type="slidenum">
              <a:rPr lang="en-US" smtClean="0"/>
              <a:t>22</a:t>
            </a:fld>
            <a:endParaRPr lang="en-US"/>
          </a:p>
        </p:txBody>
      </p:sp>
    </p:spTree>
    <p:extLst>
      <p:ext uri="{BB962C8B-B14F-4D97-AF65-F5344CB8AC3E}">
        <p14:creationId xmlns:p14="http://schemas.microsoft.com/office/powerpoint/2010/main" val="4076273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is a summation of the last slide – the continuous process of problem solving. Data are looked at throughout the process</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23</a:t>
            </a:fld>
            <a:endParaRPr lang="en-US"/>
          </a:p>
        </p:txBody>
      </p:sp>
    </p:spTree>
    <p:extLst>
      <p:ext uri="{BB962C8B-B14F-4D97-AF65-F5344CB8AC3E}">
        <p14:creationId xmlns:p14="http://schemas.microsoft.com/office/powerpoint/2010/main" val="89744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obtained f</a:t>
            </a:r>
            <a:r>
              <a:rPr lang="en-US" dirty="0" smtClean="0"/>
              <a:t>rom </a:t>
            </a:r>
            <a:r>
              <a:rPr lang="en-US" dirty="0"/>
              <a:t>http://</a:t>
            </a:r>
            <a:r>
              <a:rPr lang="en-US" dirty="0" smtClean="0"/>
              <a:t>www.floridarti.usf.edu/resources/pl_modules/intensive_interventions/days4&amp;5/GeneralSession/ICEL%20RIOT%20Matrix.pdf.</a:t>
            </a:r>
            <a:r>
              <a:rPr lang="en-US" baseline="0" dirty="0" smtClean="0"/>
              <a:t> </a:t>
            </a:r>
            <a:r>
              <a:rPr lang="en-US" dirty="0" smtClean="0"/>
              <a:t>This </a:t>
            </a:r>
            <a:r>
              <a:rPr lang="en-US" dirty="0"/>
              <a:t>framework helps educators to verify that they have asked the right questions and sampled from a sufficiently broad range of data sources to increase the probability that they will correctly understand the student’s presenting concern(s). Viewed in this way, the matrix is not a rigid approach but rather serves as a flexible framework for exploratory </a:t>
            </a:r>
            <a:r>
              <a:rPr lang="en-US" dirty="0" smtClean="0"/>
              <a:t>problem</a:t>
            </a:r>
            <a:r>
              <a:rPr lang="en-US" baseline="0" dirty="0" smtClean="0"/>
              <a:t> </a:t>
            </a:r>
            <a:r>
              <a:rPr lang="en-US" dirty="0" smtClean="0"/>
              <a:t>solving</a:t>
            </a:r>
            <a:r>
              <a:rPr lang="en-US" dirty="0"/>
              <a:t>. </a:t>
            </a:r>
            <a:r>
              <a:rPr lang="en-US" dirty="0" smtClean="0"/>
              <a:t>There </a:t>
            </a:r>
            <a:r>
              <a:rPr lang="en-US" dirty="0"/>
              <a:t>is an </a:t>
            </a:r>
            <a:r>
              <a:rPr lang="en-US" u="none" dirty="0">
                <a:effectLst/>
              </a:rPr>
              <a:t>additional resource called </a:t>
            </a:r>
            <a:r>
              <a:rPr lang="en-US" u="none" baseline="0" dirty="0">
                <a:effectLst/>
              </a:rPr>
              <a:t>TIPS (</a:t>
            </a:r>
            <a:r>
              <a:rPr lang="en-US" u="none" baseline="0" dirty="0" smtClean="0">
                <a:effectLst/>
              </a:rPr>
              <a:t>Team-Initiated </a:t>
            </a:r>
            <a:r>
              <a:rPr lang="en-US" u="none" baseline="0" dirty="0">
                <a:effectLst/>
              </a:rPr>
              <a:t>Problem Solving), developed by the PBIS Technical Assistance Center</a:t>
            </a:r>
            <a:r>
              <a:rPr lang="en-US" baseline="0" dirty="0"/>
              <a:t>. There is special training for this available, but the major focus is on conducting an efficient, effective problem solving team meeting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3410946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Trainer </a:t>
            </a:r>
            <a:r>
              <a:rPr lang="en-US" baseline="0" dirty="0" smtClean="0"/>
              <a:t>Notes</a:t>
            </a:r>
            <a:r>
              <a:rPr lang="en-US" baseline="0" dirty="0"/>
              <a:t>:</a:t>
            </a:r>
          </a:p>
          <a:p>
            <a:r>
              <a:rPr lang="en-US" baseline="0" dirty="0"/>
              <a:t>The main thing to remember is that you want to look at a precise problem – a focused problem that can be addressed that will make a big impact without requiring a lot of resources and time invested. Just start with one of the above questions and dig down! WHY is it happening? Motivation is important in developing effective solutions. You want to make it more rewarding to use appropriate behavior.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106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endParaRPr lang="en-US" dirty="0" smtClean="0"/>
          </a:p>
          <a:p>
            <a:r>
              <a:rPr lang="en-US" dirty="0" smtClean="0"/>
              <a:t>This </a:t>
            </a:r>
            <a:r>
              <a:rPr lang="en-US" dirty="0"/>
              <a:t>is</a:t>
            </a:r>
            <a:r>
              <a:rPr lang="en-US" baseline="0" dirty="0"/>
              <a:t> an example of a precise problem that was obtained by digging into data</a:t>
            </a:r>
            <a:r>
              <a:rPr lang="en-US" dirty="0"/>
              <a:t>.</a:t>
            </a:r>
            <a:r>
              <a:rPr lang="en-US" baseline="0" dirty="0"/>
              <a:t> It started by looking at only referrals for fighting; within that group, we looked only for those on the playground, and from those, only the ones between 9:15 and 10:15, then only those from 3</a:t>
            </a:r>
            <a:r>
              <a:rPr lang="en-US" baseline="30000" dirty="0"/>
              <a:t>rd</a:t>
            </a:r>
            <a:r>
              <a:rPr lang="en-US" baseline="0" dirty="0"/>
              <a:t> and 4</a:t>
            </a:r>
            <a:r>
              <a:rPr lang="en-US" baseline="30000" dirty="0"/>
              <a:t>th</a:t>
            </a:r>
            <a:r>
              <a:rPr lang="en-US" baseline="0" dirty="0"/>
              <a:t> grade. A good thing to note here is that the motivation might spark additional observation to see if something can be done to the environment, such as adding more equipment or changing the schedule, in addition to re-teaching students the expectations. You want to find lasting solutions. Getting into the practice of looking at motivation will help teams build function of behavior assessment skills that will be increasingly used in Tiers 2 and 3.</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41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baseline="0" dirty="0"/>
              <a:t>You know what the data look like now. So where do you WANT the data to be? What is an acceptable level? When will it cease to be a concern? The goal needs to include a time period – how soon do you feel the goal should be achieved</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993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Besides being specific, make sure the goal is something you can measure with data, and make sure it is actually achievable. Also, it needs to be something relevant – something that will actually create an impact that you can see. Always have a </a:t>
            </a:r>
            <a:r>
              <a:rPr lang="en-US" dirty="0" smtClean="0"/>
              <a:t>timeline; </a:t>
            </a:r>
            <a:r>
              <a:rPr lang="en-US" dirty="0"/>
              <a:t>make sure it is reasonable, but not too lengthy</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28</a:t>
            </a:fld>
            <a:endParaRPr lang="en-US"/>
          </a:p>
        </p:txBody>
      </p:sp>
    </p:spTree>
    <p:extLst>
      <p:ext uri="{BB962C8B-B14F-4D97-AF65-F5344CB8AC3E}">
        <p14:creationId xmlns:p14="http://schemas.microsoft.com/office/powerpoint/2010/main" val="2531623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Does</a:t>
            </a:r>
            <a:r>
              <a:rPr lang="en-US" baseline="0" dirty="0"/>
              <a:t> it seem achievable to see a 75% reduction in playground fighting? If we look at all playground fighting, what percent fall into the category we defined in our precise problem statement? If we address those students only, is it reasonable to expect a reduction this large in a month’s time?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088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ITC Franklin Gothic Std Bk Cd"/>
                <a:ea typeface="ＭＳ Ｐゴシック" pitchFamily="-48" charset="-128"/>
                <a:cs typeface="ＭＳ Ｐゴシック"/>
              </a:rPr>
              <a:t>Trainer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Notes</a:t>
            </a:r>
            <a:r>
              <a:rPr lang="en-US" sz="1200" b="0" i="0" u="none" strike="noStrike" kern="1200" baseline="0" dirty="0">
                <a:solidFill>
                  <a:schemeClr val="tx1"/>
                </a:solidFill>
                <a:latin typeface="ITC Franklin Gothic Std Bk Cd"/>
                <a:ea typeface="ＭＳ Ｐゴシック" pitchFamily="-48" charset="-128"/>
                <a:cs typeface="ＭＳ Ｐゴシック"/>
              </a:rPr>
              <a:t>:</a:t>
            </a:r>
          </a:p>
          <a:p>
            <a:r>
              <a:rPr lang="en-US" sz="1200" b="0" i="0" u="none" strike="noStrike" kern="1200" baseline="0" dirty="0" smtClean="0">
                <a:solidFill>
                  <a:schemeClr val="tx1"/>
                </a:solidFill>
                <a:latin typeface="ITC Franklin Gothic Std Bk Cd"/>
                <a:ea typeface="ＭＳ Ｐゴシック" pitchFamily="-48" charset="-128"/>
                <a:cs typeface="ＭＳ Ｐゴシック"/>
              </a:rPr>
              <a:t>Your </a:t>
            </a:r>
            <a:r>
              <a:rPr lang="en-US" sz="1200" b="0" i="0" u="none" strike="noStrike" kern="1200" baseline="0" dirty="0">
                <a:solidFill>
                  <a:schemeClr val="tx1"/>
                </a:solidFill>
                <a:latin typeface="ITC Franklin Gothic Std Bk Cd"/>
                <a:ea typeface="ＭＳ Ｐゴシック" pitchFamily="-48" charset="-128"/>
                <a:cs typeface="ＭＳ Ｐゴシック"/>
              </a:rPr>
              <a:t>team will want to identify possible root causes of the problem and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gather </a:t>
            </a:r>
            <a:r>
              <a:rPr lang="en-US" sz="1200" b="0" i="0" u="none" strike="noStrike" kern="1200" baseline="0" dirty="0">
                <a:solidFill>
                  <a:schemeClr val="tx1"/>
                </a:solidFill>
                <a:latin typeface="ITC Franklin Gothic Std Bk Cd"/>
                <a:ea typeface="ＭＳ Ｐゴシック" pitchFamily="-48" charset="-128"/>
                <a:cs typeface="ＭＳ Ｐゴシック"/>
              </a:rPr>
              <a:t>more data to analyze and validate their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hypothesis. </a:t>
            </a:r>
            <a:r>
              <a:rPr lang="en-US" sz="1200" b="0" i="0" u="none" strike="noStrike" kern="1200" baseline="0" dirty="0">
                <a:solidFill>
                  <a:schemeClr val="tx1"/>
                </a:solidFill>
                <a:latin typeface="ITC Franklin Gothic Std Bk Cd"/>
                <a:ea typeface="ＭＳ Ｐゴシック" pitchFamily="-48" charset="-128"/>
                <a:cs typeface="ＭＳ Ｐゴシック"/>
              </a:rPr>
              <a:t>S</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upplemental </a:t>
            </a:r>
            <a:r>
              <a:rPr lang="en-US" sz="1200" b="0" i="0" u="none" strike="noStrike" kern="1200" baseline="0" dirty="0">
                <a:solidFill>
                  <a:schemeClr val="tx1"/>
                </a:solidFill>
                <a:latin typeface="ITC Franklin Gothic Std Bk Cd"/>
                <a:ea typeface="ＭＳ Ｐゴシック" pitchFamily="-48" charset="-128"/>
                <a:cs typeface="ＭＳ Ｐゴシック"/>
              </a:rPr>
              <a:t>data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will </a:t>
            </a:r>
            <a:r>
              <a:rPr lang="en-US" sz="1200" b="0" i="0" u="none" strike="noStrike" kern="1200" baseline="0" dirty="0">
                <a:solidFill>
                  <a:schemeClr val="tx1"/>
                </a:solidFill>
                <a:latin typeface="ITC Franklin Gothic Std Bk Cd"/>
                <a:ea typeface="ＭＳ Ｐゴシック" pitchFamily="-48" charset="-128"/>
                <a:cs typeface="ＭＳ Ｐゴシック"/>
              </a:rPr>
              <a:t>either support or refute each </a:t>
            </a:r>
            <a:r>
              <a:rPr lang="en-US" sz="1200" b="0" i="0" u="none" strike="noStrike" kern="1200" baseline="0" dirty="0" smtClean="0">
                <a:solidFill>
                  <a:schemeClr val="tx1"/>
                </a:solidFill>
                <a:latin typeface="ITC Franklin Gothic Std Bk Cd"/>
                <a:ea typeface="ＭＳ Ｐゴシック" pitchFamily="-48" charset="-128"/>
                <a:cs typeface="ＭＳ Ｐゴシック"/>
              </a:rPr>
              <a:t>hypothesis.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3768158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Basically, your solution needs to include strategies for bringing about change, as well as changing anything that might currently be a barrier to success. The next slide goes into more detail.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5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a:t>
            </a:r>
            <a:r>
              <a:rPr lang="en-US" dirty="0" smtClean="0"/>
              <a:t>Notes</a:t>
            </a:r>
            <a:r>
              <a:rPr lang="en-US" dirty="0"/>
              <a:t>: </a:t>
            </a:r>
          </a:p>
          <a:p>
            <a:pPr marL="0" indent="0">
              <a:buNone/>
            </a:pPr>
            <a:r>
              <a:rPr lang="en-US" dirty="0"/>
              <a:t>School teams should be representative of: </a:t>
            </a:r>
            <a:r>
              <a:rPr lang="en-US" dirty="0" smtClean="0"/>
              <a:t>grade </a:t>
            </a:r>
            <a:r>
              <a:rPr lang="en-US" dirty="0"/>
              <a:t>levels and/or regions of school (there could be </a:t>
            </a:r>
            <a:r>
              <a:rPr lang="en-US" dirty="0" smtClean="0"/>
              <a:t>one </a:t>
            </a:r>
            <a:r>
              <a:rPr lang="en-US" dirty="0"/>
              <a:t>representative from each grade, or </a:t>
            </a:r>
            <a:r>
              <a:rPr lang="en-US" dirty="0" smtClean="0"/>
              <a:t>one </a:t>
            </a:r>
            <a:r>
              <a:rPr lang="en-US" dirty="0"/>
              <a:t>person could represent </a:t>
            </a:r>
            <a:r>
              <a:rPr lang="en-US" dirty="0" smtClean="0"/>
              <a:t>two </a:t>
            </a:r>
            <a:r>
              <a:rPr lang="en-US" dirty="0"/>
              <a:t>or </a:t>
            </a:r>
            <a:r>
              <a:rPr lang="en-US" dirty="0" smtClean="0"/>
              <a:t>three </a:t>
            </a:r>
            <a:r>
              <a:rPr lang="en-US" dirty="0"/>
              <a:t>grades</a:t>
            </a:r>
            <a:r>
              <a:rPr lang="en-US" dirty="0" smtClean="0"/>
              <a:t>), </a:t>
            </a:r>
            <a:r>
              <a:rPr lang="en-US" dirty="0"/>
              <a:t>various cultures (each school needs to define the major cultures of the school</a:t>
            </a:r>
            <a:r>
              <a:rPr lang="en-US" dirty="0" smtClean="0"/>
              <a:t>), and school community (consider </a:t>
            </a:r>
            <a:r>
              <a:rPr lang="en-US" dirty="0"/>
              <a:t>including a student, a parent, someone from the community, non-faculty staff such as bus driver, librarian, cafeteria worker, custodian, etc</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4</a:t>
            </a:fld>
            <a:endParaRPr lang="en-US"/>
          </a:p>
        </p:txBody>
      </p:sp>
    </p:spTree>
    <p:extLst>
      <p:ext uri="{BB962C8B-B14F-4D97-AF65-F5344CB8AC3E}">
        <p14:creationId xmlns:p14="http://schemas.microsoft.com/office/powerpoint/2010/main" val="789630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Trainer </a:t>
            </a:r>
            <a:r>
              <a:rPr lang="en-US" sz="1200" dirty="0" smtClean="0"/>
              <a:t>Notes: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a:t>
            </a:r>
            <a:r>
              <a:rPr lang="en-US" sz="1200" baseline="0" dirty="0" smtClean="0"/>
              <a:t> your plan, you want to k</a:t>
            </a:r>
            <a:r>
              <a:rPr lang="en-US" sz="1200" dirty="0" smtClean="0"/>
              <a:t>eep </a:t>
            </a:r>
            <a:r>
              <a:rPr lang="en-US" sz="1200" dirty="0"/>
              <a:t>the behavior from happening (remove barriers such as crowded areas at certain times, not enough equipment on playground, etc.), teach or re-teach expectations and behaviors</a:t>
            </a:r>
            <a:r>
              <a:rPr lang="en-US" sz="1200" dirty="0" smtClean="0"/>
              <a:t>, and </a:t>
            </a:r>
            <a:r>
              <a:rPr lang="en-US" sz="1200" dirty="0"/>
              <a:t>increase acknowledgements around a certain behavior you want students to learn. Extinction = prevent the problem behavior from being rewarded; </a:t>
            </a:r>
            <a:r>
              <a:rPr lang="en-US" sz="1200" dirty="0" smtClean="0"/>
              <a:t>consequences </a:t>
            </a:r>
            <a:r>
              <a:rPr lang="en-US" sz="1200" dirty="0"/>
              <a:t>should be </a:t>
            </a:r>
            <a:r>
              <a:rPr lang="en-US" sz="1200" dirty="0" smtClean="0"/>
              <a:t>efficient</a:t>
            </a:r>
            <a:r>
              <a:rPr lang="en-US" sz="1200" baseline="0" dirty="0" smtClean="0"/>
              <a:t> and</a:t>
            </a:r>
            <a:r>
              <a:rPr lang="en-US" sz="1200" dirty="0" smtClean="0"/>
              <a:t> </a:t>
            </a:r>
            <a:r>
              <a:rPr lang="en-US" sz="1200" dirty="0"/>
              <a:t>consistent. </a:t>
            </a:r>
            <a:r>
              <a:rPr lang="en-US" dirty="0"/>
              <a:t>Evaluation plan = when and how you will monitor progress.</a:t>
            </a:r>
          </a:p>
        </p:txBody>
      </p:sp>
      <p:sp>
        <p:nvSpPr>
          <p:cNvPr id="4" name="Slide Number Placeholder 3"/>
          <p:cNvSpPr>
            <a:spLocks noGrp="1"/>
          </p:cNvSpPr>
          <p:nvPr>
            <p:ph type="sldNum" sz="quarter" idx="10"/>
          </p:nvPr>
        </p:nvSpPr>
        <p:spPr/>
        <p:txBody>
          <a:bodyPr/>
          <a:lstStyle/>
          <a:p>
            <a:fld id="{FBB42597-1829-4FA1-9051-661984EE0EFE}" type="slidenum">
              <a:rPr lang="en-US" smtClean="0"/>
              <a:t>32</a:t>
            </a:fld>
            <a:endParaRPr lang="en-US"/>
          </a:p>
        </p:txBody>
      </p:sp>
    </p:spTree>
    <p:extLst>
      <p:ext uri="{BB962C8B-B14F-4D97-AF65-F5344CB8AC3E}">
        <p14:creationId xmlns:p14="http://schemas.microsoft.com/office/powerpoint/2010/main" val="1846657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Here is an example of a complete plan, using all the solution strategies </a:t>
            </a:r>
            <a:r>
              <a:rPr lang="en-US" dirty="0" smtClean="0"/>
              <a:t>from the </a:t>
            </a:r>
            <a:r>
              <a:rPr lang="en-US" dirty="0"/>
              <a:t>last slide. Click for </a:t>
            </a:r>
            <a:r>
              <a:rPr lang="en-US" dirty="0" smtClean="0"/>
              <a:t>a zoom </a:t>
            </a:r>
            <a:r>
              <a:rPr lang="en-US" dirty="0"/>
              <a:t>of each section.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468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Go back to your data to see if you</a:t>
            </a:r>
            <a:r>
              <a:rPr lang="en-US" baseline="0" dirty="0"/>
              <a:t> are seeing results. At the end of the determined timeline have a data report ready to discuss with team members. The team will then decide whether this problem has been </a:t>
            </a:r>
            <a:r>
              <a:rPr lang="en-US" baseline="0" dirty="0" smtClean="0"/>
              <a:t>solved </a:t>
            </a:r>
            <a:r>
              <a:rPr lang="en-US" baseline="0" dirty="0"/>
              <a:t>or if the plan needs revising.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638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Now that you have implemented your plan, done a fidelity check, and looked at data to monitor progress, what is the next step? Did you make progress, but not quite hit your goal? What can you change?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188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plan</a:t>
            </a:r>
            <a:r>
              <a:rPr lang="en-US" baseline="0" dirty="0"/>
              <a:t> should always include a method for checking the fidelity of implementing the plan. If you are going to ask people to carry out tasks, have a method for them to report what they have done. For example, if you ask all classroom teachers to re-teach an expectation daily for </a:t>
            </a:r>
            <a:r>
              <a:rPr lang="en-US" baseline="0" dirty="0" smtClean="0"/>
              <a:t>two </a:t>
            </a:r>
            <a:r>
              <a:rPr lang="en-US" baseline="0" dirty="0"/>
              <a:t>weeks, give them a simple way of reporting back to you that they did this – maybe a checklist that they will return to someone’s mailbox at the end of the </a:t>
            </a:r>
            <a:r>
              <a:rPr lang="en-US" baseline="0" dirty="0" smtClean="0"/>
              <a:t>two </a:t>
            </a:r>
            <a:r>
              <a:rPr lang="en-US" baseline="0" dirty="0"/>
              <a:t>weeks.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236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team is also tasked with keeping others informed of what is happening with PBIS, what action plans are being implemented, and what impact they’re having</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37</a:t>
            </a:fld>
            <a:endParaRPr lang="en-US"/>
          </a:p>
        </p:txBody>
      </p:sp>
    </p:spTree>
    <p:extLst>
      <p:ext uri="{BB962C8B-B14F-4D97-AF65-F5344CB8AC3E}">
        <p14:creationId xmlns:p14="http://schemas.microsoft.com/office/powerpoint/2010/main" val="1140557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a:t>is a 12 minute video showing all of the procedures learned</a:t>
            </a:r>
            <a:r>
              <a:rPr lang="en-US" baseline="0" dirty="0"/>
              <a:t> in the </a:t>
            </a:r>
            <a:r>
              <a:rPr lang="en-US" baseline="0" dirty="0" smtClean="0"/>
              <a:t>PowerPoint</a:t>
            </a:r>
            <a:r>
              <a:rPr lang="en-US" baseline="0" dirty="0"/>
              <a:t>. It would be optimal to pause the video at various places to point out some of the key elements in conducting an effective </a:t>
            </a:r>
            <a:r>
              <a:rPr lang="en-US" baseline="0" dirty="0" smtClean="0"/>
              <a:t>meeting (e.g</a:t>
            </a:r>
            <a:r>
              <a:rPr lang="en-US" baseline="0" dirty="0"/>
              <a:t>., at about 6:00, the principal asks some of the team members to do specific tasks at upcoming meetings; at 7:00 they talk about doing something with acknowledgments on the bus to really reinforce the positive </a:t>
            </a:r>
            <a:r>
              <a:rPr lang="en-US" baseline="0" dirty="0" smtClean="0"/>
              <a:t>behavior). Team </a:t>
            </a:r>
            <a:r>
              <a:rPr lang="en-US" baseline="0" dirty="0"/>
              <a:t>meeting examples at: https://</a:t>
            </a:r>
            <a:r>
              <a:rPr lang="en-US" baseline="0" dirty="0" smtClean="0"/>
              <a:t>www.pbis.org/training-video/team-meeting-videos.</a:t>
            </a:r>
            <a:r>
              <a:rPr lang="en-US" baseline="0" dirty="0"/>
              <a:t> </a:t>
            </a:r>
            <a:r>
              <a:rPr lang="en-US" i="1" baseline="0" dirty="0" smtClean="0"/>
              <a:t>Note:</a:t>
            </a:r>
            <a:r>
              <a:rPr lang="en-US" baseline="0" dirty="0" smtClean="0"/>
              <a:t> </a:t>
            </a:r>
            <a:r>
              <a:rPr lang="en-US" i="1" baseline="0" dirty="0" smtClean="0"/>
              <a:t>You </a:t>
            </a:r>
            <a:r>
              <a:rPr lang="en-US" i="1" baseline="0" dirty="0"/>
              <a:t>may have to wait for the video to download when in slideshow mode. </a:t>
            </a:r>
            <a:r>
              <a:rPr lang="en-US" i="1" baseline="0" dirty="0" smtClean="0"/>
              <a:t>You </a:t>
            </a:r>
            <a:r>
              <a:rPr lang="en-US" i="1" baseline="0" dirty="0"/>
              <a:t>will need to be connected to the internet</a:t>
            </a:r>
            <a:r>
              <a:rPr lang="en-US" i="1" baseline="0" dirty="0" smtClean="0"/>
              <a:t>.</a:t>
            </a:r>
            <a:endParaRPr lang="en-US" i="1" baseline="0" dirty="0"/>
          </a:p>
        </p:txBody>
      </p:sp>
      <p:sp>
        <p:nvSpPr>
          <p:cNvPr id="4" name="Slide Number Placeholder 3"/>
          <p:cNvSpPr>
            <a:spLocks noGrp="1"/>
          </p:cNvSpPr>
          <p:nvPr>
            <p:ph type="sldNum" sz="quarter" idx="10"/>
          </p:nvPr>
        </p:nvSpPr>
        <p:spPr/>
        <p:txBody>
          <a:bodyPr/>
          <a:lstStyle/>
          <a:p>
            <a:fld id="{FBB42597-1829-4FA1-9051-661984EE0EFE}" type="slidenum">
              <a:rPr lang="en-US" smtClean="0"/>
              <a:t>38</a:t>
            </a:fld>
            <a:endParaRPr lang="en-US"/>
          </a:p>
        </p:txBody>
      </p:sp>
    </p:spTree>
    <p:extLst>
      <p:ext uri="{BB962C8B-B14F-4D97-AF65-F5344CB8AC3E}">
        <p14:creationId xmlns:p14="http://schemas.microsoft.com/office/powerpoint/2010/main" val="2599599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an important tool in the PBIS implementation process. It can be used in the development stage, and then used in an </a:t>
            </a:r>
            <a:r>
              <a:rPr lang="en-US" dirty="0" smtClean="0"/>
              <a:t>ongoing </a:t>
            </a:r>
            <a:r>
              <a:rPr lang="en-US" dirty="0"/>
              <a:t>manner to ensure all core features are in place. The TFI highlights each critical component of PBIS</a:t>
            </a:r>
            <a:r>
              <a:rPr lang="en-US" dirty="0" smtClean="0"/>
              <a:t>.</a:t>
            </a:r>
            <a:endParaRPr lang="en-US" dirty="0"/>
          </a:p>
        </p:txBody>
      </p:sp>
      <p:sp>
        <p:nvSpPr>
          <p:cNvPr id="4" name="Slide Number Placeholder 3"/>
          <p:cNvSpPr>
            <a:spLocks noGrp="1"/>
          </p:cNvSpPr>
          <p:nvPr>
            <p:ph type="sldNum" sz="quarter" idx="10"/>
          </p:nvPr>
        </p:nvSpPr>
        <p:spPr/>
        <p:txBody>
          <a:bodyPr/>
          <a:lstStyle/>
          <a:p>
            <a:fld id="{B4815EE4-6152-4476-ABE1-770A9F61DB71}" type="slidenum">
              <a:rPr lang="en-US" smtClean="0"/>
              <a:t>39</a:t>
            </a:fld>
            <a:endParaRPr lang="en-US"/>
          </a:p>
        </p:txBody>
      </p:sp>
    </p:spTree>
    <p:extLst>
      <p:ext uri="{BB962C8B-B14F-4D97-AF65-F5344CB8AC3E}">
        <p14:creationId xmlns:p14="http://schemas.microsoft.com/office/powerpoint/2010/main" val="3456164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40</a:t>
            </a:fld>
            <a:endParaRPr lang="en-US"/>
          </a:p>
        </p:txBody>
      </p:sp>
    </p:spTree>
    <p:extLst>
      <p:ext uri="{BB962C8B-B14F-4D97-AF65-F5344CB8AC3E}">
        <p14:creationId xmlns:p14="http://schemas.microsoft.com/office/powerpoint/2010/main" val="517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If possible, try to have parent and community representation on the team. Teachers and staff don’t always live in the communities where they work, so it’s good to have local perspective and input to make sure there is understanding and relevancy in problem solving and action planning. At the very least, reach out to your parents and community for input and feedback, and always share your data, action </a:t>
            </a:r>
            <a:r>
              <a:rPr lang="en-US" dirty="0" smtClean="0"/>
              <a:t>plans, </a:t>
            </a:r>
            <a:r>
              <a:rPr lang="en-US" dirty="0"/>
              <a:t>and outcomes</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5</a:t>
            </a:fld>
            <a:endParaRPr lang="en-US"/>
          </a:p>
        </p:txBody>
      </p:sp>
    </p:spTree>
    <p:extLst>
      <p:ext uri="{BB962C8B-B14F-4D97-AF65-F5344CB8AC3E}">
        <p14:creationId xmlns:p14="http://schemas.microsoft.com/office/powerpoint/2010/main" val="141554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At</a:t>
            </a:r>
            <a:r>
              <a:rPr lang="en-US" baseline="0" dirty="0" smtClean="0"/>
              <a:t> </a:t>
            </a:r>
            <a:r>
              <a:rPr lang="en-US" baseline="0" dirty="0"/>
              <a:t>the secondary level, students can be enlisted to help with PBIS implementation. They can help choose incentives/rewards that will appeal to their peers, </a:t>
            </a:r>
            <a:r>
              <a:rPr lang="en-US" baseline="0" dirty="0" smtClean="0"/>
              <a:t>make </a:t>
            </a:r>
            <a:r>
              <a:rPr lang="en-US" baseline="0" dirty="0"/>
              <a:t>sure that behavioral expectations are stated in student-friendly language, </a:t>
            </a:r>
            <a:r>
              <a:rPr lang="en-US" baseline="0" dirty="0" smtClean="0"/>
              <a:t>and help with developing </a:t>
            </a:r>
            <a:r>
              <a:rPr lang="en-US" baseline="0" dirty="0"/>
              <a:t>(and teaching) behavior lessons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6</a:t>
            </a:fld>
            <a:endParaRPr lang="en-US"/>
          </a:p>
        </p:txBody>
      </p:sp>
    </p:spTree>
    <p:extLst>
      <p:ext uri="{BB962C8B-B14F-4D97-AF65-F5344CB8AC3E}">
        <p14:creationId xmlns:p14="http://schemas.microsoft.com/office/powerpoint/2010/main" val="238590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Besides being representative of the school’s makeup, it’s important to have these types of skills and abilities in your team members.</a:t>
            </a:r>
          </a:p>
        </p:txBody>
      </p:sp>
      <p:sp>
        <p:nvSpPr>
          <p:cNvPr id="4" name="Slide Number Placeholder 3"/>
          <p:cNvSpPr>
            <a:spLocks noGrp="1"/>
          </p:cNvSpPr>
          <p:nvPr>
            <p:ph type="sldNum" sz="quarter" idx="10"/>
          </p:nvPr>
        </p:nvSpPr>
        <p:spPr/>
        <p:txBody>
          <a:bodyPr/>
          <a:lstStyle/>
          <a:p>
            <a:fld id="{DF375BF7-40E4-4F89-B0A2-93977CFA6C4C}" type="slidenum">
              <a:rPr lang="en-US" smtClean="0"/>
              <a:t>7</a:t>
            </a:fld>
            <a:endParaRPr lang="en-US"/>
          </a:p>
        </p:txBody>
      </p:sp>
    </p:spTree>
    <p:extLst>
      <p:ext uri="{BB962C8B-B14F-4D97-AF65-F5344CB8AC3E}">
        <p14:creationId xmlns:p14="http://schemas.microsoft.com/office/powerpoint/2010/main" val="2416268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These are the main roles of</a:t>
            </a:r>
            <a:r>
              <a:rPr lang="en-US" baseline="0" dirty="0"/>
              <a:t> the team members. Everyone participates and problem solves together. More specific descriptions are provided on the next </a:t>
            </a:r>
            <a:r>
              <a:rPr lang="en-US" baseline="0" dirty="0" smtClean="0"/>
              <a:t>four </a:t>
            </a:r>
            <a:r>
              <a:rPr lang="en-US" baseline="0" dirty="0"/>
              <a:t>slides.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24702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These are the responsibilities of the facilitator. Agenda is </a:t>
            </a:r>
            <a:r>
              <a:rPr lang="en-US" dirty="0" smtClean="0"/>
              <a:t>bolded </a:t>
            </a:r>
            <a:r>
              <a:rPr lang="en-US" dirty="0"/>
              <a:t>because it is the responsibility of the facilitator to get the agenda items to the minute taker ahead of the meeting. The facilitator basically is the person who keeps the meeting on time and on topic by providing prompts as needed</a:t>
            </a:r>
            <a:r>
              <a:rPr lang="en-US" dirty="0" smtClean="0"/>
              <a:t>.</a:t>
            </a:r>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9</a:t>
            </a:fld>
            <a:endParaRPr lang="en-US"/>
          </a:p>
        </p:txBody>
      </p:sp>
    </p:spTree>
    <p:extLst>
      <p:ext uri="{BB962C8B-B14F-4D97-AF65-F5344CB8AC3E}">
        <p14:creationId xmlns:p14="http://schemas.microsoft.com/office/powerpoint/2010/main" val="300861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minute taker has the responsibility for collecting accurate information from team meetings. The minute taker is tasked with contemporaneous clarification of the information they are recording in the official minutes. The minute taker is also responsible for getting a copy of the minutes to all team members within </a:t>
            </a:r>
            <a:r>
              <a:rPr lang="en-US" dirty="0" smtClean="0"/>
              <a:t>one </a:t>
            </a:r>
            <a:r>
              <a:rPr lang="en-US" dirty="0"/>
              <a:t>day of the </a:t>
            </a:r>
            <a:r>
              <a:rPr lang="en-US" dirty="0" smtClean="0"/>
              <a:t>meeting </a:t>
            </a:r>
            <a:r>
              <a:rPr lang="en-US" dirty="0"/>
              <a:t>and keeping copies of all meeting minutes.</a:t>
            </a:r>
          </a:p>
        </p:txBody>
      </p:sp>
      <p:sp>
        <p:nvSpPr>
          <p:cNvPr id="4" name="Slide Number Placeholder 3"/>
          <p:cNvSpPr>
            <a:spLocks noGrp="1"/>
          </p:cNvSpPr>
          <p:nvPr>
            <p:ph type="sldNum" sz="quarter" idx="10"/>
          </p:nvPr>
        </p:nvSpPr>
        <p:spPr/>
        <p:txBody>
          <a:bodyPr/>
          <a:lstStyle/>
          <a:p>
            <a:fld id="{142FA240-7FF4-459E-8CC2-CD8F7FCADD98}" type="slidenum">
              <a:rPr lang="en-US" smtClean="0"/>
              <a:t>10</a:t>
            </a:fld>
            <a:endParaRPr lang="en-US"/>
          </a:p>
        </p:txBody>
      </p:sp>
    </p:spTree>
    <p:extLst>
      <p:ext uri="{BB962C8B-B14F-4D97-AF65-F5344CB8AC3E}">
        <p14:creationId xmlns:p14="http://schemas.microsoft.com/office/powerpoint/2010/main" val="4124098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6598" y="365125"/>
            <a:ext cx="8956713" cy="1325563"/>
          </a:xfrm>
        </p:spPr>
        <p:txBody>
          <a:bodyPr/>
          <a:lstStyle/>
          <a:p>
            <a:r>
              <a:rPr lang="en-US"/>
              <a:t>Click to edit Master title style</a:t>
            </a:r>
          </a:p>
        </p:txBody>
      </p:sp>
    </p:spTree>
    <p:extLst>
      <p:ext uri="{BB962C8B-B14F-4D97-AF65-F5344CB8AC3E}">
        <p14:creationId xmlns:p14="http://schemas.microsoft.com/office/powerpoint/2010/main" val="231290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10/29/2019</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01995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a:prstGeom prst="rect">
            <a:avLst/>
          </a:prstGeo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673508" y="6507316"/>
            <a:ext cx="209459"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56052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6518" y="2055813"/>
            <a:ext cx="10966449" cy="3470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32449920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9">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www.youtube.com/embed/5CH5Ca5hDmc" TargetMode="Externa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359393"/>
            <a:ext cx="12192000" cy="1271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latin typeface="+mn-lt"/>
              </a:rPr>
              <a:t>The PBIS Team Meeting</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rPr>
              <a:t>Images in this module were obtained at google.com/images unless otherwise specified.</a:t>
            </a:r>
            <a:endParaRPr lang="en-US" sz="1000" dirty="0">
              <a:solidFill>
                <a:schemeClr val="bg1"/>
              </a:solidFill>
            </a:endParaRPr>
          </a:p>
        </p:txBody>
      </p:sp>
    </p:spTree>
    <p:extLst>
      <p:ext uri="{BB962C8B-B14F-4D97-AF65-F5344CB8AC3E}">
        <p14:creationId xmlns:p14="http://schemas.microsoft.com/office/powerpoint/2010/main" val="38080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40854732"/>
              </p:ext>
            </p:extLst>
          </p:nvPr>
        </p:nvGraphicFramePr>
        <p:xfrm>
          <a:off x="70338" y="70338"/>
          <a:ext cx="12037925" cy="6710346"/>
        </p:xfrm>
        <a:graphic>
          <a:graphicData uri="http://schemas.openxmlformats.org/drawingml/2006/table">
            <a:tbl>
              <a:tblPr firstRow="1" firstCol="1" lastRow="1" lastCol="1" bandRow="1" bandCol="1"/>
              <a:tblGrid>
                <a:gridCol w="12037925">
                  <a:extLst>
                    <a:ext uri="{9D8B030D-6E8A-4147-A177-3AD203B41FA5}">
                      <a16:colId xmlns:a16="http://schemas.microsoft.com/office/drawing/2014/main" xmlns="" val="2797638970"/>
                    </a:ext>
                  </a:extLst>
                </a:gridCol>
              </a:tblGrid>
              <a:tr h="475991">
                <a:tc>
                  <a:txBody>
                    <a:bodyPr/>
                    <a:lstStyle/>
                    <a:p>
                      <a:pPr marL="0" marR="0" algn="ctr">
                        <a:lnSpc>
                          <a:spcPct val="115000"/>
                        </a:lnSpc>
                        <a:spcBef>
                          <a:spcPts val="0"/>
                        </a:spcBef>
                        <a:spcAft>
                          <a:spcPts val="1000"/>
                        </a:spcAft>
                      </a:pPr>
                      <a:r>
                        <a:rPr lang="en-US" sz="5400" b="1" dirty="0">
                          <a:effectLst/>
                          <a:latin typeface="Calibri" panose="020F0502020204030204" pitchFamily="34" charset="0"/>
                          <a:ea typeface="Calibri" panose="020F0502020204030204" pitchFamily="34" charset="0"/>
                          <a:cs typeface="Times New Roman" panose="02020603050405020304" pitchFamily="18" charset="0"/>
                        </a:rPr>
                        <a:t>Minute Taker Responsibilities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803656501"/>
                  </a:ext>
                </a:extLst>
              </a:tr>
              <a:tr h="5763942">
                <a:tc>
                  <a:txBody>
                    <a:bodyPr/>
                    <a:lstStyle/>
                    <a:p>
                      <a:pPr marL="342900" marR="0" lvl="0" indent="-342900">
                        <a:lnSpc>
                          <a:spcPct val="100000"/>
                        </a:lnSpc>
                        <a:spcBef>
                          <a:spcPts val="0"/>
                        </a:spcBef>
                        <a:spcAft>
                          <a:spcPts val="0"/>
                        </a:spcAft>
                        <a:buFont typeface="+mj-lt"/>
                        <a:buAutoNum type="arabicParenR"/>
                        <a:tabLst>
                          <a:tab pos="228600" algn="l"/>
                        </a:tabLst>
                      </a:pPr>
                      <a:r>
                        <a:rPr lang="en-US" sz="2600" i="0"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2600" dirty="0">
                          <a:effectLst/>
                          <a:latin typeface="Calibri" panose="020F0502020204030204" pitchFamily="34" charset="0"/>
                          <a:ea typeface="Calibri" panose="020F0502020204030204" pitchFamily="34" charset="0"/>
                          <a:cs typeface="Times New Roman" panose="02020603050405020304" pitchFamily="18" charset="0"/>
                        </a:rPr>
                        <a:t> meeting</a:t>
                      </a:r>
                    </a:p>
                    <a:p>
                      <a:pPr marL="742950" marR="0" lvl="1" indent="-285750">
                        <a:lnSpc>
                          <a:spcPct val="100000"/>
                        </a:lnSpc>
                        <a:spcBef>
                          <a:spcPts val="0"/>
                        </a:spcBef>
                        <a:spcAft>
                          <a:spcPts val="0"/>
                        </a:spcAft>
                        <a:buFont typeface="+mj-lt"/>
                        <a:buAutoNum type="alphaLcParenR"/>
                        <a:tabLst>
                          <a:tab pos="457200" algn="l"/>
                        </a:tabLs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Collects </a:t>
                      </a: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agenda</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items from </a:t>
                      </a:r>
                      <a:r>
                        <a:rPr lang="en-US"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facilitator</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arenR"/>
                        <a:tabLst>
                          <a:tab pos="457200" algn="l"/>
                        </a:tabLs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Prepares </a:t>
                      </a:r>
                      <a:r>
                        <a:rPr lang="en-US"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Meeting Minutes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t>
                      </a:r>
                    </a:p>
                    <a:p>
                      <a:pPr marL="742950" marR="0" lvl="1" indent="-285750">
                        <a:lnSpc>
                          <a:spcPct val="100000"/>
                        </a:lnSpc>
                        <a:spcBef>
                          <a:spcPts val="0"/>
                        </a:spcBef>
                        <a:spcAft>
                          <a:spcPts val="0"/>
                        </a:spcAft>
                        <a:buFont typeface="+mj-lt"/>
                        <a:buAutoNum type="alphaLcParenR"/>
                        <a:tabLst>
                          <a:tab pos="457200" algn="l"/>
                        </a:tabLst>
                      </a:pP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Prints copies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the </a:t>
                      </a:r>
                      <a:r>
                        <a:rPr lang="en-US"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Meeting Minutes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Problem-Solving Action Plan form for each team member, </a:t>
                      </a: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prepared to </a:t>
                      </a: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project form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via LCD</a:t>
                      </a:r>
                    </a:p>
                    <a:p>
                      <a:pPr marL="742950" marR="0" lvl="1" indent="-285750">
                        <a:lnSpc>
                          <a:spcPct val="100000"/>
                        </a:lnSpc>
                        <a:spcBef>
                          <a:spcPts val="0"/>
                        </a:spcBef>
                        <a:spcAft>
                          <a:spcPts val="0"/>
                        </a:spcAft>
                        <a:buFont typeface="+mj-lt"/>
                        <a:buAutoNum type="alphaLcParenR"/>
                        <a:tabLst>
                          <a:tab pos="457200" algn="l"/>
                        </a:tabLs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Set up room for meeting, table, chairs, internet connection, LCD/document camera connection</a:t>
                      </a:r>
                    </a:p>
                    <a:p>
                      <a:pPr marL="742950" marR="0" lvl="1" indent="-285750">
                        <a:lnSpc>
                          <a:spcPct val="100000"/>
                        </a:lnSpc>
                        <a:spcBef>
                          <a:spcPts val="0"/>
                        </a:spcBef>
                        <a:spcAft>
                          <a:spcPts val="0"/>
                        </a:spcAft>
                        <a:buFont typeface="+mj-lt"/>
                        <a:buAutoNum type="alphaLcParenR"/>
                        <a:tabLst>
                          <a:tab pos="457200" algn="l"/>
                        </a:tabLs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documents needed for the meeting (previous meeting minutes and a saved copy with current meeting date, data access as needed)</a:t>
                      </a:r>
                    </a:p>
                    <a:p>
                      <a:pPr marL="342900" marR="0" lvl="0" indent="-342900">
                        <a:lnSpc>
                          <a:spcPct val="100000"/>
                        </a:lnSpc>
                        <a:spcBef>
                          <a:spcPts val="0"/>
                        </a:spcBef>
                        <a:spcAft>
                          <a:spcPts val="0"/>
                        </a:spcAft>
                        <a:buFont typeface="+mj-lt"/>
                        <a:buAutoNum type="arabicParenR"/>
                        <a:tabLst>
                          <a:tab pos="228600" algn="l"/>
                        </a:tabLst>
                      </a:pPr>
                      <a:r>
                        <a:rPr lang="en-US" sz="2600" i="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meeting, asks for </a:t>
                      </a:r>
                      <a:r>
                        <a:rPr lang="en-US" sz="2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clarification</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tasks/decisions to be recorded in </a:t>
                      </a:r>
                      <a:r>
                        <a:rPr lang="en-US" sz="2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meeting </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
                      </a:r>
                      <a:r>
                        <a:rPr lang="en-US" sz="2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inutes</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necessary</a:t>
                      </a:r>
                    </a:p>
                    <a:p>
                      <a:pPr marL="742950" marR="0" lvl="1" indent="-285750">
                        <a:lnSpc>
                          <a:spcPct val="100000"/>
                        </a:lnSpc>
                        <a:spcBef>
                          <a:spcPts val="0"/>
                        </a:spcBef>
                        <a:spcAft>
                          <a:spcPts val="0"/>
                        </a:spcAft>
                        <a:buFont typeface="+mj-lt"/>
                        <a:buAutoNum type="alphaLcParenR"/>
                        <a:tabLst>
                          <a:tab pos="457200" algn="l"/>
                        </a:tabLs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active participant in meeting</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arenR"/>
                        <a:tabLst>
                          <a:tab pos="228600" algn="l"/>
                        </a:tabLst>
                      </a:pPr>
                      <a:r>
                        <a:rPr lang="en-US" sz="2600" i="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After</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meeting </a:t>
                      </a:r>
                    </a:p>
                    <a:p>
                      <a:pPr marL="742950" marR="0" lvl="1" indent="-285750">
                        <a:lnSpc>
                          <a:spcPct val="100000"/>
                        </a:lnSpc>
                        <a:spcBef>
                          <a:spcPts val="0"/>
                        </a:spcBef>
                        <a:spcAft>
                          <a:spcPts val="0"/>
                        </a:spcAft>
                        <a:buFont typeface="+mj-lt"/>
                        <a:buAutoNum type="alphaLcParenR"/>
                        <a:tabLst>
                          <a:tab pos="457200" algn="l"/>
                        </a:tabLst>
                      </a:pP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Disseminates copy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complete</a:t>
                      </a:r>
                      <a:r>
                        <a:rPr lang="en-US" sz="2400" dirty="0">
                          <a:effectLst/>
                          <a:latin typeface="Calibri" panose="020F0502020204030204" pitchFamily="34" charset="0"/>
                          <a:ea typeface="Calibri" panose="020F0502020204030204" pitchFamily="34" charset="0"/>
                          <a:cs typeface="Times New Roman" panose="02020603050405020304" pitchFamily="18" charset="0"/>
                        </a:rPr>
                        <a:t>d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meeting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m</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inutes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all team members within 24 hours</a:t>
                      </a:r>
                    </a:p>
                    <a:p>
                      <a:pPr marL="742950" marR="0" lvl="1" indent="-285750">
                        <a:lnSpc>
                          <a:spcPct val="100000"/>
                        </a:lnSpc>
                        <a:spcBef>
                          <a:spcPts val="0"/>
                        </a:spcBef>
                        <a:spcAft>
                          <a:spcPts val="0"/>
                        </a:spcAft>
                        <a:buFont typeface="+mj-lt"/>
                        <a:buAutoNum type="alphaLcParen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Maintains electronic file of team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33737928"/>
                  </a:ext>
                </a:extLst>
              </a:tr>
            </a:tbl>
          </a:graphicData>
        </a:graphic>
      </p:graphicFrame>
    </p:spTree>
    <p:extLst>
      <p:ext uri="{BB962C8B-B14F-4D97-AF65-F5344CB8AC3E}">
        <p14:creationId xmlns:p14="http://schemas.microsoft.com/office/powerpoint/2010/main" val="1674260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47554588"/>
              </p:ext>
            </p:extLst>
          </p:nvPr>
        </p:nvGraphicFramePr>
        <p:xfrm>
          <a:off x="142351" y="70432"/>
          <a:ext cx="11861800" cy="6768084"/>
        </p:xfrm>
        <a:graphic>
          <a:graphicData uri="http://schemas.openxmlformats.org/drawingml/2006/table">
            <a:tbl>
              <a:tblPr firstRow="1" firstCol="1" lastRow="1" lastCol="1" bandRow="1" bandCol="1"/>
              <a:tblGrid>
                <a:gridCol w="11861800">
                  <a:extLst>
                    <a:ext uri="{9D8B030D-6E8A-4147-A177-3AD203B41FA5}">
                      <a16:colId xmlns:a16="http://schemas.microsoft.com/office/drawing/2014/main" xmlns="" val="1362080347"/>
                    </a:ext>
                  </a:extLst>
                </a:gridCol>
              </a:tblGrid>
              <a:tr h="447781">
                <a:tc>
                  <a:txBody>
                    <a:bodyPr/>
                    <a:lstStyle/>
                    <a:p>
                      <a:pPr marL="0" marR="0" algn="ctr">
                        <a:lnSpc>
                          <a:spcPct val="115000"/>
                        </a:lnSpc>
                        <a:spcBef>
                          <a:spcPts val="0"/>
                        </a:spcBef>
                        <a:spcAft>
                          <a:spcPts val="1000"/>
                        </a:spcAft>
                      </a:pPr>
                      <a:r>
                        <a:rPr lang="en-US" sz="5400" b="1" dirty="0">
                          <a:effectLst/>
                          <a:latin typeface="Calibri" panose="020F0502020204030204" pitchFamily="34" charset="0"/>
                          <a:ea typeface="Calibri" panose="020F0502020204030204" pitchFamily="34" charset="0"/>
                          <a:cs typeface="Times New Roman" panose="02020603050405020304" pitchFamily="18" charset="0"/>
                        </a:rPr>
                        <a:t>Data Analyst Responsibilities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25354165"/>
                  </a:ext>
                </a:extLst>
              </a:tr>
              <a:tr h="5445019">
                <a:tc>
                  <a:txBody>
                    <a:bodyPr/>
                    <a:lstStyle/>
                    <a:p>
                      <a:pPr marL="342900" marR="0" lvl="0" indent="-342900">
                        <a:lnSpc>
                          <a:spcPct val="100000"/>
                        </a:lnSpc>
                        <a:spcBef>
                          <a:spcPts val="0"/>
                        </a:spcBef>
                        <a:spcAft>
                          <a:spcPts val="0"/>
                        </a:spcAft>
                        <a:buFont typeface="+mj-lt"/>
                        <a:buAutoNum type="arabicParenR"/>
                        <a:tabLst>
                          <a:tab pos="228600" algn="l"/>
                        </a:tabLst>
                      </a:pPr>
                      <a:r>
                        <a:rPr lang="en-US" sz="2800" i="0"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2800" dirty="0">
                          <a:effectLst/>
                          <a:latin typeface="Calibri" panose="020F0502020204030204" pitchFamily="34" charset="0"/>
                          <a:ea typeface="Calibri" panose="020F0502020204030204" pitchFamily="34" charset="0"/>
                          <a:cs typeface="Times New Roman" panose="02020603050405020304" pitchFamily="18" charset="0"/>
                        </a:rPr>
                        <a:t> meeting, reviews school-wide</a:t>
                      </a:r>
                      <a:r>
                        <a:rPr lang="en-US" sz="2800" baseline="0" dirty="0">
                          <a:effectLst/>
                          <a:latin typeface="Calibri" panose="020F0502020204030204" pitchFamily="34" charset="0"/>
                          <a:ea typeface="Calibri" panose="020F0502020204030204" pitchFamily="34" charset="0"/>
                          <a:cs typeface="Times New Roman" panose="02020603050405020304" pitchFamily="18" charset="0"/>
                        </a:rPr>
                        <a:t> discipline</a:t>
                      </a:r>
                      <a:r>
                        <a:rPr lang="en-US" sz="2800" dirty="0">
                          <a:effectLst/>
                          <a:latin typeface="Calibri" panose="020F0502020204030204" pitchFamily="34" charset="0"/>
                          <a:ea typeface="Calibri" panose="020F0502020204030204" pitchFamily="34" charset="0"/>
                          <a:cs typeface="Times New Roman" panose="02020603050405020304" pitchFamily="18" charset="0"/>
                        </a:rPr>
                        <a:t> data</a:t>
                      </a:r>
                    </a:p>
                    <a:p>
                      <a:pPr marL="742950" marR="0" lvl="1" indent="-285750">
                        <a:lnSpc>
                          <a:spcPct val="100000"/>
                        </a:lnSpc>
                        <a:spcBef>
                          <a:spcPts val="0"/>
                        </a:spcBef>
                        <a:spcAft>
                          <a:spcPts val="0"/>
                        </a:spcAft>
                        <a:buFont typeface="+mj-lt"/>
                        <a:buAutoNum type="alphaLcParenR"/>
                        <a:tabLst>
                          <a:tab pos="4572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Identifies </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potential </a:t>
                      </a:r>
                      <a:r>
                        <a:rPr lang="en-US" sz="2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new problems with precision</a:t>
                      </a:r>
                    </a:p>
                    <a:p>
                      <a:pPr marL="742950" marR="0" lvl="1" indent="-285750">
                        <a:lnSpc>
                          <a:spcPct val="100000"/>
                        </a:lnSpc>
                        <a:spcBef>
                          <a:spcPts val="0"/>
                        </a:spcBef>
                        <a:spcAft>
                          <a:spcPts val="0"/>
                        </a:spcAft>
                        <a:buFont typeface="+mj-lt"/>
                        <a:buAutoNum type="alphaLcParenR"/>
                        <a:tabLst>
                          <a:tab pos="457200" algn="l"/>
                        </a:tabLst>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Asks </a:t>
                      </a:r>
                      <a:r>
                        <a:rPr lang="en-US" sz="2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facilitator </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add potential new </a:t>
                      </a:r>
                      <a:r>
                        <a:rPr lang="en-US" sz="2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problems </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list of </a:t>
                      </a:r>
                      <a:r>
                        <a:rPr lang="en-US" sz="2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agenda</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items for upcoming meeting</a:t>
                      </a:r>
                    </a:p>
                    <a:p>
                      <a:pPr marL="342900" marR="0" lvl="0" indent="-342900">
                        <a:lnSpc>
                          <a:spcPct val="100000"/>
                        </a:lnSpc>
                        <a:spcBef>
                          <a:spcPts val="0"/>
                        </a:spcBef>
                        <a:spcAft>
                          <a:spcPts val="0"/>
                        </a:spcAft>
                        <a:buFont typeface="+mj-lt"/>
                        <a:buAutoNum type="arabicParenR"/>
                        <a:tabLst>
                          <a:tab pos="228600" algn="l"/>
                        </a:tabLst>
                      </a:pPr>
                      <a:r>
                        <a:rPr lang="en-US" sz="2800" i="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meeting, makes the following available, as appropriate</a:t>
                      </a:r>
                    </a:p>
                    <a:p>
                      <a:pPr marL="742950" marR="0" lvl="1" indent="-285750">
                        <a:lnSpc>
                          <a:spcPct val="100000"/>
                        </a:lnSpc>
                        <a:spcBef>
                          <a:spcPts val="0"/>
                        </a:spcBef>
                        <a:spcAft>
                          <a:spcPts val="0"/>
                        </a:spcAft>
                        <a:buFont typeface="+mj-lt"/>
                        <a:buAutoNum type="alphaLcParenR"/>
                        <a:tabLst>
                          <a:tab pos="457200" algn="l"/>
                        </a:tabLst>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Report on office discipline referrals (ODRs) per day per month and “Big 5” reports – what, who, where, when, why (potential new problems at broad/macro level)</a:t>
                      </a:r>
                    </a:p>
                    <a:p>
                      <a:pPr marL="742950" marR="0" lvl="1" indent="-285750">
                        <a:lnSpc>
                          <a:spcPct val="100000"/>
                        </a:lnSpc>
                        <a:spcBef>
                          <a:spcPts val="0"/>
                        </a:spcBef>
                        <a:spcAft>
                          <a:spcPts val="0"/>
                        </a:spcAft>
                        <a:buFont typeface="+mj-lt"/>
                        <a:buAutoNum type="alphaLcParenR"/>
                        <a:tabLst>
                          <a:tab pos="457200" algn="l"/>
                        </a:tabLst>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Custom or other reports to:</a:t>
                      </a:r>
                    </a:p>
                    <a:p>
                      <a:pPr marL="1143000" marR="0" lvl="2" indent="-228600">
                        <a:lnSpc>
                          <a:spcPct val="100000"/>
                        </a:lnSpc>
                        <a:spcBef>
                          <a:spcPts val="0"/>
                        </a:spcBef>
                        <a:spcAft>
                          <a:spcPts val="0"/>
                        </a:spcAft>
                        <a:buFont typeface="+mj-lt"/>
                        <a:buAutoNum type="romanLcParenR"/>
                        <a:tabLst>
                          <a:tab pos="685800" algn="l"/>
                        </a:tabLs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Identify/show potential </a:t>
                      </a: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new problems at precise/micro level</a:t>
                      </a:r>
                    </a:p>
                    <a:p>
                      <a:pPr marL="1143000" marR="0" lvl="2" indent="-228600">
                        <a:lnSpc>
                          <a:spcPct val="100000"/>
                        </a:lnSpc>
                        <a:spcBef>
                          <a:spcPts val="0"/>
                        </a:spcBef>
                        <a:spcAft>
                          <a:spcPts val="0"/>
                        </a:spcAft>
                        <a:buFont typeface="+mj-lt"/>
                        <a:buAutoNum type="romanLcParenR"/>
                        <a:tabLst>
                          <a:tab pos="685800" algn="l"/>
                        </a:tabLs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Confirm/disconfirm inferences regarding new problems</a:t>
                      </a:r>
                    </a:p>
                    <a:p>
                      <a:pPr marL="1143000" marR="0" lvl="2" indent="-228600">
                        <a:lnSpc>
                          <a:spcPct val="100000"/>
                        </a:lnSpc>
                        <a:spcBef>
                          <a:spcPts val="0"/>
                        </a:spcBef>
                        <a:spcAft>
                          <a:spcPts val="0"/>
                        </a:spcAft>
                        <a:buFont typeface="+mj-lt"/>
                        <a:buAutoNum type="romanLcParenR"/>
                        <a:tabLst>
                          <a:tab pos="685800" algn="l"/>
                        </a:tabLs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Show “pre-solution” data for identified problems that </a:t>
                      </a:r>
                      <a:r>
                        <a:rPr lang="en-US"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not</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currently have    implemented solution actions (items you are </a:t>
                      </a:r>
                      <a:r>
                        <a:rPr lang="en-US"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watching)</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spcAft>
                          <a:spcPts val="0"/>
                        </a:spcAft>
                        <a:buFont typeface="+mj-lt"/>
                        <a:buAutoNum type="romanLcParenR"/>
                        <a:tabLst>
                          <a:tab pos="685800" algn="l"/>
                        </a:tabLs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Show </a:t>
                      </a: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progress data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problems that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do</a:t>
                      </a:r>
                      <a:r>
                        <a:rPr lang="en-US" sz="2400" dirty="0">
                          <a:effectLst/>
                          <a:latin typeface="Calibri" panose="020F0502020204030204" pitchFamily="34" charset="0"/>
                          <a:ea typeface="Calibri" panose="020F0502020204030204" pitchFamily="34" charset="0"/>
                          <a:cs typeface="Times New Roman" panose="02020603050405020304" pitchFamily="18" charset="0"/>
                        </a:rPr>
                        <a:t> have currently implemented solution actions</a:t>
                      </a:r>
                    </a:p>
                    <a:p>
                      <a:pPr marL="742950" marR="0" lvl="1" indent="-285750">
                        <a:lnSpc>
                          <a:spcPct val="100000"/>
                        </a:lnSpc>
                        <a:spcBef>
                          <a:spcPts val="0"/>
                        </a:spcBef>
                        <a:spcAft>
                          <a:spcPts val="0"/>
                        </a:spcAft>
                        <a:buFont typeface="+mj-lt"/>
                        <a:buAutoNum type="alphaLcParenR"/>
                        <a:tabLst>
                          <a:tab pos="4572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Is active participant in meeting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82555136"/>
                  </a:ext>
                </a:extLst>
              </a:tr>
            </a:tbl>
          </a:graphicData>
        </a:graphic>
      </p:graphicFrame>
    </p:spTree>
    <p:extLst>
      <p:ext uri="{BB962C8B-B14F-4D97-AF65-F5344CB8AC3E}">
        <p14:creationId xmlns:p14="http://schemas.microsoft.com/office/powerpoint/2010/main" val="2013099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50263375"/>
              </p:ext>
            </p:extLst>
          </p:nvPr>
        </p:nvGraphicFramePr>
        <p:xfrm>
          <a:off x="149629" y="268474"/>
          <a:ext cx="11862262" cy="6395864"/>
        </p:xfrm>
        <a:graphic>
          <a:graphicData uri="http://schemas.openxmlformats.org/drawingml/2006/table">
            <a:tbl>
              <a:tblPr firstRow="1" firstCol="1" lastRow="1" lastCol="1" bandRow="1" bandCol="1"/>
              <a:tblGrid>
                <a:gridCol w="11862262">
                  <a:extLst>
                    <a:ext uri="{9D8B030D-6E8A-4147-A177-3AD203B41FA5}">
                      <a16:colId xmlns:a16="http://schemas.microsoft.com/office/drawing/2014/main" xmlns="" val="3935799874"/>
                    </a:ext>
                  </a:extLst>
                </a:gridCol>
              </a:tblGrid>
              <a:tr h="452576">
                <a:tc>
                  <a:txBody>
                    <a:bodyPr/>
                    <a:lstStyle/>
                    <a:p>
                      <a:pPr marL="0" marR="0" algn="ctr">
                        <a:lnSpc>
                          <a:spcPct val="115000"/>
                        </a:lnSpc>
                        <a:spcBef>
                          <a:spcPts val="0"/>
                        </a:spcBef>
                        <a:spcAft>
                          <a:spcPts val="1000"/>
                        </a:spcAft>
                      </a:pPr>
                      <a:r>
                        <a:rPr lang="en-US" sz="5400" b="1" dirty="0">
                          <a:effectLst/>
                          <a:latin typeface="Calibri" panose="020F0502020204030204" pitchFamily="34" charset="0"/>
                          <a:ea typeface="Calibri" panose="020F0502020204030204" pitchFamily="34" charset="0"/>
                          <a:cs typeface="Times New Roman" panose="02020603050405020304" pitchFamily="18" charset="0"/>
                        </a:rPr>
                        <a:t>Team Member Responsibilities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405604902"/>
                  </a:ext>
                </a:extLst>
              </a:tr>
              <a:tr h="5449460">
                <a:tc>
                  <a:txBody>
                    <a:bodyPr/>
                    <a:lstStyle/>
                    <a:p>
                      <a:pPr marL="342900" marR="0" lvl="0" indent="-342900">
                        <a:lnSpc>
                          <a:spcPct val="100000"/>
                        </a:lnSpc>
                        <a:spcBef>
                          <a:spcPts val="0"/>
                        </a:spcBef>
                        <a:spcAft>
                          <a:spcPts val="0"/>
                        </a:spcAft>
                        <a:buFont typeface="+mj-lt"/>
                        <a:buAutoNum type="arabicParenR"/>
                      </a:pPr>
                      <a:r>
                        <a:rPr lang="en-US" sz="2800" i="0"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meeting, recommends </a:t>
                      </a:r>
                      <a:r>
                        <a:rPr lang="en-US" sz="2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agenda</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items to </a:t>
                      </a:r>
                      <a:r>
                        <a:rPr lang="en-US" sz="2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facilitator</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arenR"/>
                      </a:pPr>
                      <a:r>
                        <a:rPr lang="en-US" sz="2800" i="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meeting, responds to agenda items and </a:t>
                      </a:r>
                    </a:p>
                    <a:p>
                      <a:pPr marL="742950" marR="0" lvl="1" indent="-285750">
                        <a:lnSpc>
                          <a:spcPct val="100000"/>
                        </a:lnSpc>
                        <a:spcBef>
                          <a:spcPts val="0"/>
                        </a:spcBef>
                        <a:spcAft>
                          <a:spcPts val="0"/>
                        </a:spcAft>
                        <a:buFont typeface="+mj-lt"/>
                        <a:buAutoNum type="alphaLcParenR"/>
                      </a:pPr>
                      <a:r>
                        <a:rPr lang="en-US" sz="2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Analyzes/interprets data</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determines if a new problem exists</a:t>
                      </a:r>
                    </a:p>
                    <a:p>
                      <a:pPr marL="742950" marR="0" lvl="1" indent="-285750">
                        <a:lnSpc>
                          <a:spcPct val="100000"/>
                        </a:lnSpc>
                        <a:spcBef>
                          <a:spcPts val="0"/>
                        </a:spcBef>
                        <a:spcAft>
                          <a:spcPts val="0"/>
                        </a:spcAft>
                        <a:buFont typeface="+mj-lt"/>
                        <a:buAutoNum type="alphaLcParenR"/>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Ensures new problems are defined with precision </a:t>
                      </a:r>
                      <a:r>
                        <a:rPr lang="en-US" sz="2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who, where, when, why)</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arenR"/>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Discusses/selects </a:t>
                      </a:r>
                      <a:r>
                        <a:rPr lang="en-US" sz="2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solutions</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new problems</a:t>
                      </a:r>
                    </a:p>
                    <a:p>
                      <a:pPr marL="742950" marR="0" lvl="1" indent="-285750">
                        <a:lnSpc>
                          <a:spcPct val="100000"/>
                        </a:lnSpc>
                        <a:spcBef>
                          <a:spcPts val="0"/>
                        </a:spcBef>
                        <a:spcAft>
                          <a:spcPts val="0"/>
                        </a:spcAft>
                        <a:buFont typeface="+mj-lt"/>
                        <a:buAutoNum type="alphaLcParenR"/>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problems with existing solution actions</a:t>
                      </a:r>
                    </a:p>
                    <a:p>
                      <a:pPr marL="1143000" marR="0" lvl="2" indent="-228600">
                        <a:lnSpc>
                          <a:spcPct val="100000"/>
                        </a:lnSpc>
                        <a:spcBef>
                          <a:spcPts val="0"/>
                        </a:spcBef>
                        <a:spcAft>
                          <a:spcPts val="0"/>
                        </a:spcAft>
                        <a:buFont typeface="+mj-lt"/>
                        <a:buAutoNum type="romanLcParenR"/>
                        <a:tabLst>
                          <a:tab pos="685800" algn="l"/>
                        </a:tabLst>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Reports on implementation </a:t>
                      </a:r>
                      <a:r>
                        <a:rPr lang="en-US" sz="2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a:t>
                      </a:r>
                      <a:r>
                        <a:rPr lang="en-US" sz="2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t>
                      </a:r>
                      <a:r>
                        <a:rPr lang="en-US" sz="2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started</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Partially implemented? Implemented with fidelity? Completed?</a:t>
                      </a:r>
                    </a:p>
                    <a:p>
                      <a:pPr marL="1143000" marR="0" lvl="2" indent="-228600">
                        <a:lnSpc>
                          <a:spcPct val="100000"/>
                        </a:lnSpc>
                        <a:spcBef>
                          <a:spcPts val="0"/>
                        </a:spcBef>
                        <a:spcAft>
                          <a:spcPts val="0"/>
                        </a:spcAft>
                        <a:buFont typeface="+mj-lt"/>
                        <a:buAutoNum type="romanLcParenR"/>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Suggests how implementation of solution actions could be </a:t>
                      </a:r>
                      <a:r>
                        <a:rPr lang="en-US" sz="2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improved</a:t>
                      </a:r>
                    </a:p>
                    <a:p>
                      <a:pPr marL="1143000" marR="0" lvl="2" indent="-228600">
                        <a:lnSpc>
                          <a:spcPct val="100000"/>
                        </a:lnSpc>
                        <a:spcBef>
                          <a:spcPts val="0"/>
                        </a:spcBef>
                        <a:spcAft>
                          <a:spcPts val="0"/>
                        </a:spcAft>
                        <a:buFont typeface="+mj-lt"/>
                        <a:buAutoNum type="romanLcParenR"/>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Analyzes/interprets data to determine whether implemented solution actions are working (i.e., reducing the rate/frequency of the targeted problem to our </a:t>
                      </a:r>
                      <a:r>
                        <a:rPr lang="en-US" sz="2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t>
                      </a:r>
                      <a:r>
                        <a:rPr lang="en-US" sz="2600" b="1"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oal </a:t>
                      </a:r>
                      <a:r>
                        <a:rPr lang="en-US" sz="2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level)?</a:t>
                      </a:r>
                    </a:p>
                    <a:p>
                      <a:pPr marL="742950" marR="0" lvl="1" indent="-285750">
                        <a:lnSpc>
                          <a:spcPct val="100000"/>
                        </a:lnSpc>
                        <a:spcBef>
                          <a:spcPts val="0"/>
                        </a:spcBef>
                        <a:spcAft>
                          <a:spcPts val="0"/>
                        </a:spcAft>
                        <a:buFont typeface="+mj-lt"/>
                        <a:buAutoNum type="alphaLcParenR"/>
                      </a:pPr>
                      <a:r>
                        <a:rPr lang="en-US" sz="2600" dirty="0">
                          <a:effectLst/>
                          <a:latin typeface="Calibri" panose="020F0502020204030204" pitchFamily="34" charset="0"/>
                          <a:ea typeface="Calibri" panose="020F0502020204030204" pitchFamily="34" charset="0"/>
                          <a:cs typeface="Times New Roman" panose="02020603050405020304" pitchFamily="18" charset="0"/>
                        </a:rPr>
                        <a:t>Is active participant in meeting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50857470"/>
                  </a:ext>
                </a:extLst>
              </a:tr>
            </a:tbl>
          </a:graphicData>
        </a:graphic>
      </p:graphicFrame>
    </p:spTree>
    <p:extLst>
      <p:ext uri="{BB962C8B-B14F-4D97-AF65-F5344CB8AC3E}">
        <p14:creationId xmlns:p14="http://schemas.microsoft.com/office/powerpoint/2010/main" val="3741763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7E57B-2304-4548-9AAC-4F69D29B9AE3}"/>
              </a:ext>
            </a:extLst>
          </p:cNvPr>
          <p:cNvSpPr>
            <a:spLocks noGrp="1"/>
          </p:cNvSpPr>
          <p:nvPr>
            <p:ph type="ctrTitle"/>
          </p:nvPr>
        </p:nvSpPr>
        <p:spPr>
          <a:xfrm>
            <a:off x="0" y="698269"/>
            <a:ext cx="12192000" cy="888484"/>
          </a:xfrm>
        </p:spPr>
        <p:txBody>
          <a:bodyPr/>
          <a:lstStyle/>
          <a:p>
            <a:r>
              <a:rPr lang="en-US" sz="5400" dirty="0">
                <a:latin typeface="+mn-lt"/>
              </a:rPr>
              <a:t>The PBIS Team Meeting</a:t>
            </a:r>
          </a:p>
        </p:txBody>
      </p:sp>
      <p:sp>
        <p:nvSpPr>
          <p:cNvPr id="3" name="Content Placeholder 2">
            <a:extLst>
              <a:ext uri="{FF2B5EF4-FFF2-40B4-BE49-F238E27FC236}">
                <a16:creationId xmlns:a16="http://schemas.microsoft.com/office/drawing/2014/main" xmlns="" id="{CE80B1F5-8231-4432-A101-6378CF2A1781}"/>
              </a:ext>
            </a:extLst>
          </p:cNvPr>
          <p:cNvSpPr>
            <a:spLocks noGrp="1"/>
          </p:cNvSpPr>
          <p:nvPr>
            <p:ph sz="quarter" idx="10"/>
          </p:nvPr>
        </p:nvSpPr>
        <p:spPr>
          <a:xfrm>
            <a:off x="633045" y="1950951"/>
            <a:ext cx="10882365" cy="3716319"/>
          </a:xfrm>
        </p:spPr>
        <p:txBody>
          <a:bodyPr/>
          <a:lstStyle/>
          <a:p>
            <a:pPr marL="0" indent="0">
              <a:buNone/>
            </a:pPr>
            <a:r>
              <a:rPr lang="en-US" b="1" u="sng" dirty="0"/>
              <a:t>Foundations</a:t>
            </a:r>
          </a:p>
          <a:p>
            <a:pPr lvl="1">
              <a:spcBef>
                <a:spcPts val="1000"/>
              </a:spcBef>
            </a:pPr>
            <a:r>
              <a:rPr lang="en-US" sz="2600" dirty="0" smtClean="0"/>
              <a:t>Purpose &amp; </a:t>
            </a:r>
            <a:r>
              <a:rPr lang="en-US" sz="2600" dirty="0"/>
              <a:t>agreements</a:t>
            </a:r>
          </a:p>
          <a:p>
            <a:pPr lvl="1">
              <a:spcBef>
                <a:spcPts val="1000"/>
              </a:spcBef>
            </a:pPr>
            <a:r>
              <a:rPr lang="en-US" sz="2600" dirty="0"/>
              <a:t>Membership</a:t>
            </a:r>
          </a:p>
          <a:p>
            <a:pPr lvl="1">
              <a:spcBef>
                <a:spcPts val="1000"/>
              </a:spcBef>
            </a:pPr>
            <a:r>
              <a:rPr lang="en-US" sz="2600" dirty="0"/>
              <a:t>Meeting </a:t>
            </a:r>
            <a:r>
              <a:rPr lang="en-US" sz="2600" dirty="0" smtClean="0"/>
              <a:t>schedule </a:t>
            </a:r>
            <a:r>
              <a:rPr lang="en-US" sz="2600" dirty="0"/>
              <a:t>(including location)</a:t>
            </a:r>
          </a:p>
          <a:p>
            <a:pPr lvl="1">
              <a:spcBef>
                <a:spcPts val="1000"/>
              </a:spcBef>
            </a:pPr>
            <a:r>
              <a:rPr lang="en-US" sz="2600" dirty="0"/>
              <a:t>Agenda </a:t>
            </a:r>
          </a:p>
          <a:p>
            <a:pPr lvl="1">
              <a:spcBef>
                <a:spcPts val="1000"/>
              </a:spcBef>
            </a:pPr>
            <a:r>
              <a:rPr lang="en-US" sz="2600" dirty="0"/>
              <a:t>Data </a:t>
            </a:r>
            <a:r>
              <a:rPr lang="en-US" sz="2600" dirty="0" smtClean="0"/>
              <a:t>collection &amp; </a:t>
            </a:r>
            <a:r>
              <a:rPr lang="en-US" sz="2600" dirty="0"/>
              <a:t>data entry schedule</a:t>
            </a:r>
          </a:p>
          <a:p>
            <a:pPr lvl="1">
              <a:spcBef>
                <a:spcPts val="1000"/>
              </a:spcBef>
            </a:pPr>
            <a:r>
              <a:rPr lang="en-US" sz="2600" dirty="0"/>
              <a:t>Data reporting schedule</a:t>
            </a:r>
          </a:p>
          <a:p>
            <a:endParaRPr lang="en-US" dirty="0"/>
          </a:p>
        </p:txBody>
      </p:sp>
      <p:pic>
        <p:nvPicPr>
          <p:cNvPr id="5122" name="Picture 2" descr="Image result for team meeting">
            <a:extLst>
              <a:ext uri="{FF2B5EF4-FFF2-40B4-BE49-F238E27FC236}">
                <a16:creationId xmlns:a16="http://schemas.microsoft.com/office/drawing/2014/main" xmlns="" id="{AD9E3B58-310D-4244-BDBA-7A5BC7E327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5773" y="2969428"/>
            <a:ext cx="3206059" cy="167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82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41A4458-DD3B-401E-908E-CA7D1533B68E}"/>
              </a:ext>
            </a:extLst>
          </p:cNvPr>
          <p:cNvSpPr>
            <a:spLocks noGrp="1"/>
          </p:cNvSpPr>
          <p:nvPr>
            <p:ph type="title"/>
          </p:nvPr>
        </p:nvSpPr>
        <p:spPr>
          <a:xfrm>
            <a:off x="0" y="677333"/>
            <a:ext cx="12192000" cy="704427"/>
          </a:xfrm>
        </p:spPr>
        <p:txBody>
          <a:bodyPr/>
          <a:lstStyle/>
          <a:p>
            <a:pPr algn="ctr"/>
            <a:r>
              <a:rPr lang="en-US" sz="5400" dirty="0">
                <a:latin typeface="+mn-lt"/>
              </a:rPr>
              <a:t>Examples </a:t>
            </a:r>
          </a:p>
        </p:txBody>
      </p:sp>
      <p:graphicFrame>
        <p:nvGraphicFramePr>
          <p:cNvPr id="8" name="Table 7">
            <a:extLst>
              <a:ext uri="{FF2B5EF4-FFF2-40B4-BE49-F238E27FC236}">
                <a16:creationId xmlns:a16="http://schemas.microsoft.com/office/drawing/2014/main" xmlns="" id="{61ED13DB-7284-47D0-9AEF-967A2182F2B6}"/>
              </a:ext>
            </a:extLst>
          </p:cNvPr>
          <p:cNvGraphicFramePr>
            <a:graphicFrameLocks noGrp="1"/>
          </p:cNvGraphicFramePr>
          <p:nvPr>
            <p:extLst>
              <p:ext uri="{D42A27DB-BD31-4B8C-83A1-F6EECF244321}">
                <p14:modId xmlns:p14="http://schemas.microsoft.com/office/powerpoint/2010/main" val="2723090797"/>
              </p:ext>
            </p:extLst>
          </p:nvPr>
        </p:nvGraphicFramePr>
        <p:xfrm>
          <a:off x="1333224" y="1686560"/>
          <a:ext cx="9525551" cy="4094480"/>
        </p:xfrm>
        <a:graphic>
          <a:graphicData uri="http://schemas.openxmlformats.org/drawingml/2006/table">
            <a:tbl>
              <a:tblPr firstRow="1" firstCol="1" bandRow="1">
                <a:tableStyleId>{073A0DAA-6AF3-43AB-8588-CEC1D06C72B9}</a:tableStyleId>
              </a:tblPr>
              <a:tblGrid>
                <a:gridCol w="4776462">
                  <a:extLst>
                    <a:ext uri="{9D8B030D-6E8A-4147-A177-3AD203B41FA5}">
                      <a16:colId xmlns:a16="http://schemas.microsoft.com/office/drawing/2014/main" xmlns="" val="817024254"/>
                    </a:ext>
                  </a:extLst>
                </a:gridCol>
                <a:gridCol w="4749089">
                  <a:extLst>
                    <a:ext uri="{9D8B030D-6E8A-4147-A177-3AD203B41FA5}">
                      <a16:colId xmlns:a16="http://schemas.microsoft.com/office/drawing/2014/main" xmlns="" val="2347721584"/>
                    </a:ext>
                  </a:extLst>
                </a:gridCol>
              </a:tblGrid>
              <a:tr h="459254">
                <a:tc>
                  <a:txBody>
                    <a:bodyPr/>
                    <a:lstStyle/>
                    <a:p>
                      <a:pPr marL="0" marR="0" algn="ctr">
                        <a:spcBef>
                          <a:spcPts val="1200"/>
                        </a:spcBef>
                        <a:spcAft>
                          <a:spcPts val="300"/>
                        </a:spcAft>
                      </a:pPr>
                      <a:r>
                        <a:rPr lang="en-US" sz="2800" kern="1600" dirty="0">
                          <a:effectLst/>
                        </a:rPr>
                        <a:t>Team Purpose</a:t>
                      </a:r>
                      <a:endParaRPr lang="en-US" sz="2800" b="1" kern="1600" dirty="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1200"/>
                        </a:spcBef>
                        <a:spcAft>
                          <a:spcPts val="300"/>
                        </a:spcAft>
                      </a:pPr>
                      <a:r>
                        <a:rPr lang="en-US" sz="2800" kern="1600" dirty="0">
                          <a:effectLst/>
                        </a:rPr>
                        <a:t>Team Agreements</a:t>
                      </a:r>
                      <a:endParaRPr lang="en-US" sz="2800" b="1" kern="1600" dirty="0">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690848236"/>
                  </a:ext>
                </a:extLst>
              </a:tr>
              <a:tr h="3635226">
                <a:tc>
                  <a:txBody>
                    <a:bodyPr/>
                    <a:lstStyle/>
                    <a:p>
                      <a:pPr marL="342900" marR="0" lvl="0" indent="-342900">
                        <a:spcBef>
                          <a:spcPts val="0"/>
                        </a:spcBef>
                        <a:spcAft>
                          <a:spcPts val="0"/>
                        </a:spcAft>
                        <a:buFont typeface="Symbol" panose="05050102010706020507" pitchFamily="18" charset="2"/>
                        <a:buChar char=""/>
                      </a:pPr>
                      <a:r>
                        <a:rPr lang="en-US" sz="2800" b="0" dirty="0">
                          <a:effectLst/>
                        </a:rPr>
                        <a:t>Coordinate </a:t>
                      </a:r>
                      <a:r>
                        <a:rPr lang="en-US" sz="2800" b="0" dirty="0" smtClean="0">
                          <a:effectLst/>
                        </a:rPr>
                        <a:t>implementation </a:t>
                      </a:r>
                      <a:r>
                        <a:rPr lang="en-US" sz="2800" b="0" dirty="0">
                          <a:effectLst/>
                        </a:rPr>
                        <a:t>of Tier I </a:t>
                      </a:r>
                      <a:r>
                        <a:rPr lang="en-US" sz="2800" b="0" dirty="0" smtClean="0">
                          <a:effectLst/>
                        </a:rPr>
                        <a:t>systems </a:t>
                      </a:r>
                      <a:r>
                        <a:rPr lang="en-US" sz="2800" b="0" dirty="0">
                          <a:effectLst/>
                        </a:rPr>
                        <a:t>and </a:t>
                      </a:r>
                      <a:r>
                        <a:rPr lang="en-US" sz="2800" b="0" dirty="0" smtClean="0">
                          <a:effectLst/>
                        </a:rPr>
                        <a:t>supports</a:t>
                      </a:r>
                    </a:p>
                    <a:p>
                      <a:pPr marL="342900" marR="0" lvl="0" indent="-342900">
                        <a:spcBef>
                          <a:spcPts val="0"/>
                        </a:spcBef>
                        <a:spcAft>
                          <a:spcPts val="0"/>
                        </a:spcAft>
                        <a:buFont typeface="Symbol" panose="05050102010706020507" pitchFamily="18" charset="2"/>
                        <a:buChar char=""/>
                      </a:pPr>
                      <a:r>
                        <a:rPr lang="en-US" sz="2800" b="0" dirty="0" smtClean="0">
                          <a:effectLst/>
                        </a:rPr>
                        <a:t>Monitor </a:t>
                      </a:r>
                      <a:r>
                        <a:rPr lang="en-US" sz="2800" b="0" dirty="0">
                          <a:effectLst/>
                        </a:rPr>
                        <a:t>f</a:t>
                      </a:r>
                      <a:r>
                        <a:rPr lang="en-US" sz="2800" b="0" dirty="0" smtClean="0">
                          <a:effectLst/>
                        </a:rPr>
                        <a:t>idelity </a:t>
                      </a:r>
                      <a:r>
                        <a:rPr lang="en-US" sz="2800" b="0" dirty="0">
                          <a:effectLst/>
                        </a:rPr>
                        <a:t>of </a:t>
                      </a:r>
                      <a:r>
                        <a:rPr lang="en-US" sz="2800" b="0" dirty="0" smtClean="0">
                          <a:effectLst/>
                        </a:rPr>
                        <a:t>implementation </a:t>
                      </a:r>
                      <a:r>
                        <a:rPr lang="en-US" sz="2800" b="0" dirty="0">
                          <a:effectLst/>
                        </a:rPr>
                        <a:t>and </a:t>
                      </a:r>
                      <a:r>
                        <a:rPr lang="en-US" sz="2800" b="0" dirty="0" smtClean="0">
                          <a:effectLst/>
                        </a:rPr>
                        <a:t>overall </a:t>
                      </a:r>
                      <a:r>
                        <a:rPr lang="en-US" sz="2800" b="0" dirty="0">
                          <a:effectLst/>
                        </a:rPr>
                        <a:t>s</a:t>
                      </a:r>
                      <a:r>
                        <a:rPr lang="en-US" sz="2800" b="0" dirty="0" smtClean="0">
                          <a:effectLst/>
                        </a:rPr>
                        <a:t>tatus </a:t>
                      </a:r>
                      <a:r>
                        <a:rPr lang="en-US" sz="2800" b="0" dirty="0">
                          <a:effectLst/>
                        </a:rPr>
                        <a:t>of progress towards </a:t>
                      </a:r>
                      <a:r>
                        <a:rPr lang="en-US" sz="2800" b="0" dirty="0" smtClean="0">
                          <a:effectLst/>
                        </a:rPr>
                        <a:t>goals</a:t>
                      </a:r>
                      <a:endParaRPr lang="en-US" sz="2800" b="0" dirty="0">
                        <a:effectLst/>
                      </a:endParaRPr>
                    </a:p>
                    <a:p>
                      <a:pPr marL="0" marR="0">
                        <a:spcBef>
                          <a:spcPts val="0"/>
                        </a:spcBef>
                        <a:spcAft>
                          <a:spcPts val="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2800" dirty="0">
                          <a:effectLst/>
                        </a:rPr>
                        <a:t>Inform facilitator of absence/tardy before meeting</a:t>
                      </a:r>
                    </a:p>
                    <a:p>
                      <a:pPr marL="342900" marR="0" lvl="0" indent="-342900">
                        <a:spcBef>
                          <a:spcPts val="0"/>
                        </a:spcBef>
                        <a:spcAft>
                          <a:spcPts val="0"/>
                        </a:spcAft>
                        <a:buFont typeface="Symbol" panose="05050102010706020507" pitchFamily="18" charset="2"/>
                        <a:buChar char=""/>
                      </a:pPr>
                      <a:r>
                        <a:rPr lang="en-US" sz="2800" dirty="0">
                          <a:effectLst/>
                        </a:rPr>
                        <a:t>Avoid side talk</a:t>
                      </a:r>
                    </a:p>
                    <a:p>
                      <a:pPr marL="342900" marR="0" lvl="0" indent="-342900">
                        <a:spcBef>
                          <a:spcPts val="0"/>
                        </a:spcBef>
                        <a:spcAft>
                          <a:spcPts val="0"/>
                        </a:spcAft>
                        <a:buFont typeface="Symbol" panose="05050102010706020507" pitchFamily="18" charset="2"/>
                        <a:buChar char=""/>
                      </a:pPr>
                      <a:r>
                        <a:rPr lang="en-US" sz="2800" dirty="0">
                          <a:effectLst/>
                        </a:rPr>
                        <a:t>Stay focused </a:t>
                      </a:r>
                      <a:r>
                        <a:rPr lang="en-US" sz="2800" dirty="0" smtClean="0">
                          <a:effectLst/>
                        </a:rPr>
                        <a:t>and </a:t>
                      </a:r>
                      <a:r>
                        <a:rPr lang="en-US" sz="2800" dirty="0">
                          <a:effectLst/>
                        </a:rPr>
                        <a:t>active</a:t>
                      </a:r>
                    </a:p>
                    <a:p>
                      <a:pPr marL="342900" marR="0" lvl="0" indent="-342900">
                        <a:spcBef>
                          <a:spcPts val="0"/>
                        </a:spcBef>
                        <a:spcAft>
                          <a:spcPts val="0"/>
                        </a:spcAft>
                        <a:buFont typeface="Symbol" panose="05050102010706020507" pitchFamily="18" charset="2"/>
                        <a:buChar char=""/>
                      </a:pPr>
                      <a:r>
                        <a:rPr lang="en-US" sz="2800" dirty="0">
                          <a:effectLst/>
                        </a:rPr>
                        <a:t>Start and end on time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0913326"/>
                  </a:ext>
                </a:extLst>
              </a:tr>
            </a:tbl>
          </a:graphicData>
        </a:graphic>
      </p:graphicFrame>
    </p:spTree>
    <p:extLst>
      <p:ext uri="{BB962C8B-B14F-4D97-AF65-F5344CB8AC3E}">
        <p14:creationId xmlns:p14="http://schemas.microsoft.com/office/powerpoint/2010/main" val="1109107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72EE1-F08C-4099-85EA-4257651896B8}"/>
              </a:ext>
            </a:extLst>
          </p:cNvPr>
          <p:cNvSpPr>
            <a:spLocks noGrp="1"/>
          </p:cNvSpPr>
          <p:nvPr>
            <p:ph type="title"/>
          </p:nvPr>
        </p:nvSpPr>
        <p:spPr>
          <a:xfrm>
            <a:off x="0" y="719667"/>
            <a:ext cx="12192000" cy="795866"/>
          </a:xfrm>
        </p:spPr>
        <p:txBody>
          <a:bodyPr/>
          <a:lstStyle/>
          <a:p>
            <a:pPr algn="ctr"/>
            <a:r>
              <a:rPr lang="en-US" sz="5400" dirty="0">
                <a:latin typeface="+mn-lt"/>
              </a:rPr>
              <a:t>Example: Team Meeting Schedule</a:t>
            </a:r>
          </a:p>
        </p:txBody>
      </p:sp>
      <p:graphicFrame>
        <p:nvGraphicFramePr>
          <p:cNvPr id="3" name="Table 2">
            <a:extLst>
              <a:ext uri="{FF2B5EF4-FFF2-40B4-BE49-F238E27FC236}">
                <a16:creationId xmlns:a16="http://schemas.microsoft.com/office/drawing/2014/main" xmlns="" id="{917AC0A2-6D8A-457B-AAA1-0539E6438784}"/>
              </a:ext>
            </a:extLst>
          </p:cNvPr>
          <p:cNvGraphicFramePr>
            <a:graphicFrameLocks noGrp="1"/>
          </p:cNvGraphicFramePr>
          <p:nvPr>
            <p:extLst>
              <p:ext uri="{D42A27DB-BD31-4B8C-83A1-F6EECF244321}">
                <p14:modId xmlns:p14="http://schemas.microsoft.com/office/powerpoint/2010/main" val="2061299736"/>
              </p:ext>
            </p:extLst>
          </p:nvPr>
        </p:nvGraphicFramePr>
        <p:xfrm>
          <a:off x="1145540" y="1837266"/>
          <a:ext cx="9900920" cy="3874347"/>
        </p:xfrm>
        <a:graphic>
          <a:graphicData uri="http://schemas.openxmlformats.org/drawingml/2006/table">
            <a:tbl>
              <a:tblPr firstRow="1" firstCol="1" bandRow="1"/>
              <a:tblGrid>
                <a:gridCol w="2703382">
                  <a:extLst>
                    <a:ext uri="{9D8B030D-6E8A-4147-A177-3AD203B41FA5}">
                      <a16:colId xmlns:a16="http://schemas.microsoft.com/office/drawing/2014/main" xmlns="" val="2723906165"/>
                    </a:ext>
                  </a:extLst>
                </a:gridCol>
                <a:gridCol w="2290125">
                  <a:extLst>
                    <a:ext uri="{9D8B030D-6E8A-4147-A177-3AD203B41FA5}">
                      <a16:colId xmlns:a16="http://schemas.microsoft.com/office/drawing/2014/main" xmlns="" val="1501084968"/>
                    </a:ext>
                  </a:extLst>
                </a:gridCol>
                <a:gridCol w="1997403">
                  <a:extLst>
                    <a:ext uri="{9D8B030D-6E8A-4147-A177-3AD203B41FA5}">
                      <a16:colId xmlns:a16="http://schemas.microsoft.com/office/drawing/2014/main" xmlns="" val="3904895745"/>
                    </a:ext>
                  </a:extLst>
                </a:gridCol>
                <a:gridCol w="2910010">
                  <a:extLst>
                    <a:ext uri="{9D8B030D-6E8A-4147-A177-3AD203B41FA5}">
                      <a16:colId xmlns:a16="http://schemas.microsoft.com/office/drawing/2014/main" xmlns="" val="3712880822"/>
                    </a:ext>
                  </a:extLst>
                </a:gridCol>
              </a:tblGrid>
              <a:tr h="1145195">
                <a:tc gridSpan="4">
                  <a:txBody>
                    <a:bodyPr/>
                    <a:lstStyle/>
                    <a:p>
                      <a:pPr marL="11430" marR="0" indent="-11430" algn="ctr">
                        <a:spcBef>
                          <a:spcPts val="0"/>
                        </a:spcBef>
                        <a:spcAft>
                          <a:spcPts val="0"/>
                        </a:spcAft>
                      </a:pPr>
                      <a:r>
                        <a:rPr lang="en-US" sz="3600" b="1" dirty="0">
                          <a:effectLst/>
                          <a:latin typeface="+mn-lt"/>
                          <a:ea typeface="Times New Roman" panose="02020603050405020304" pitchFamily="18" charset="0"/>
                          <a:cs typeface="Times New Roman" panose="02020603050405020304" pitchFamily="18" charset="0"/>
                        </a:rPr>
                        <a:t> Team Meeting Schedule</a:t>
                      </a:r>
                      <a:endParaRPr lang="en-US" sz="3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3039474"/>
                  </a:ext>
                </a:extLst>
              </a:tr>
              <a:tr h="1091661">
                <a:tc>
                  <a:txBody>
                    <a:bodyPr/>
                    <a:lstStyle/>
                    <a:p>
                      <a:pPr marL="0" marR="0" algn="ctr">
                        <a:spcBef>
                          <a:spcPts val="0"/>
                        </a:spcBef>
                        <a:spcAft>
                          <a:spcPts val="0"/>
                        </a:spcAft>
                      </a:pPr>
                      <a:r>
                        <a:rPr lang="en-US" sz="2800" b="1" dirty="0">
                          <a:effectLst/>
                          <a:latin typeface="+mn-lt"/>
                          <a:ea typeface="Times New Roman" panose="02020603050405020304" pitchFamily="18" charset="0"/>
                          <a:cs typeface="Times New Roman" panose="02020603050405020304" pitchFamily="18" charset="0"/>
                        </a:rPr>
                        <a:t>When</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effectLst/>
                          <a:latin typeface="+mn-lt"/>
                          <a:ea typeface="Times New Roman" panose="02020603050405020304" pitchFamily="18" charset="0"/>
                          <a:cs typeface="Times New Roman" panose="02020603050405020304" pitchFamily="18" charset="0"/>
                        </a:rPr>
                        <a:t>Where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effectLst/>
                          <a:latin typeface="+mn-lt"/>
                          <a:ea typeface="Times New Roman" panose="02020603050405020304" pitchFamily="18" charset="0"/>
                          <a:cs typeface="Times New Roman" panose="02020603050405020304" pitchFamily="18" charset="0"/>
                        </a:rPr>
                        <a:t>Start/End Time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0" indent="-11430" algn="ctr">
                        <a:spcBef>
                          <a:spcPts val="0"/>
                        </a:spcBef>
                        <a:spcAft>
                          <a:spcPts val="0"/>
                        </a:spcAft>
                      </a:pPr>
                      <a:r>
                        <a:rPr lang="en-US" sz="2800" b="1" dirty="0">
                          <a:effectLst/>
                          <a:latin typeface="+mn-lt"/>
                          <a:ea typeface="Times New Roman" panose="02020603050405020304" pitchFamily="18" charset="0"/>
                          <a:cs typeface="Times New Roman" panose="02020603050405020304" pitchFamily="18" charset="0"/>
                        </a:rPr>
                        <a:t>Meeting Minute Location</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0813154"/>
                  </a:ext>
                </a:extLst>
              </a:tr>
              <a:tr h="1637491">
                <a:tc>
                  <a:txBody>
                    <a:bodyPr/>
                    <a:lstStyle/>
                    <a:p>
                      <a:pPr marL="0" marR="0">
                        <a:spcBef>
                          <a:spcPts val="0"/>
                        </a:spcBef>
                        <a:spcAft>
                          <a:spcPts val="0"/>
                        </a:spcAft>
                      </a:pPr>
                      <a:r>
                        <a:rPr lang="en-US" sz="2800" dirty="0">
                          <a:effectLst/>
                          <a:latin typeface="+mn-lt"/>
                          <a:ea typeface="Times New Roman" panose="02020603050405020304" pitchFamily="18" charset="0"/>
                          <a:cs typeface="Times New Roman" panose="02020603050405020304" pitchFamily="18" charset="0"/>
                        </a:rPr>
                        <a:t>3</a:t>
                      </a:r>
                      <a:r>
                        <a:rPr lang="en-US" sz="2800" baseline="30000" dirty="0">
                          <a:effectLst/>
                          <a:latin typeface="+mn-lt"/>
                          <a:ea typeface="Times New Roman" panose="02020603050405020304" pitchFamily="18" charset="0"/>
                          <a:cs typeface="Times New Roman" panose="02020603050405020304" pitchFamily="18" charset="0"/>
                        </a:rPr>
                        <a:t>rd</a:t>
                      </a:r>
                      <a:r>
                        <a:rPr lang="en-US" sz="2800" dirty="0">
                          <a:effectLst/>
                          <a:latin typeface="+mn-lt"/>
                          <a:ea typeface="Times New Roman" panose="02020603050405020304" pitchFamily="18" charset="0"/>
                          <a:cs typeface="Times New Roman" panose="02020603050405020304" pitchFamily="18" charset="0"/>
                        </a:rPr>
                        <a:t> Thursdays, monthly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mn-lt"/>
                          <a:ea typeface="Times New Roman" panose="02020603050405020304" pitchFamily="18" charset="0"/>
                          <a:cs typeface="Times New Roman" panose="02020603050405020304" pitchFamily="18" charset="0"/>
                        </a:rPr>
                        <a:t>Room 103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mn-lt"/>
                          <a:ea typeface="Times New Roman" panose="02020603050405020304" pitchFamily="18" charset="0"/>
                          <a:cs typeface="Times New Roman" panose="02020603050405020304" pitchFamily="18" charset="0"/>
                        </a:rPr>
                        <a:t>2:45-3:45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mn-lt"/>
                          <a:ea typeface="Times New Roman" panose="02020603050405020304" pitchFamily="18" charset="0"/>
                          <a:cs typeface="Times New Roman" panose="02020603050405020304" pitchFamily="18" charset="0"/>
                        </a:rPr>
                        <a:t>Tier I Meeting Minute </a:t>
                      </a:r>
                      <a:r>
                        <a:rPr lang="en-US" sz="2800" dirty="0" smtClean="0">
                          <a:effectLst/>
                          <a:latin typeface="+mn-lt"/>
                          <a:ea typeface="Times New Roman" panose="02020603050405020304" pitchFamily="18" charset="0"/>
                          <a:cs typeface="Times New Roman" panose="02020603050405020304" pitchFamily="18" charset="0"/>
                        </a:rPr>
                        <a:t>folder </a:t>
                      </a:r>
                      <a:r>
                        <a:rPr lang="en-US" sz="2800" dirty="0">
                          <a:effectLst/>
                          <a:latin typeface="+mn-lt"/>
                          <a:ea typeface="Times New Roman" panose="02020603050405020304" pitchFamily="18" charset="0"/>
                          <a:cs typeface="Times New Roman" panose="02020603050405020304" pitchFamily="18" charset="0"/>
                        </a:rPr>
                        <a:t>on shared drive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8365600"/>
                  </a:ext>
                </a:extLst>
              </a:tr>
            </a:tbl>
          </a:graphicData>
        </a:graphic>
      </p:graphicFrame>
    </p:spTree>
    <p:extLst>
      <p:ext uri="{BB962C8B-B14F-4D97-AF65-F5344CB8AC3E}">
        <p14:creationId xmlns:p14="http://schemas.microsoft.com/office/powerpoint/2010/main" val="861028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9650"/>
            <a:ext cx="12191999" cy="501726"/>
          </a:xfrm>
        </p:spPr>
        <p:txBody>
          <a:bodyPr/>
          <a:lstStyle/>
          <a:p>
            <a:pPr algn="ctr"/>
            <a:r>
              <a:rPr lang="en-US" sz="5400" dirty="0">
                <a:latin typeface="+mn-lt"/>
              </a:rPr>
              <a:t>Example: Meeting Minutes Guide</a:t>
            </a:r>
          </a:p>
        </p:txBody>
      </p:sp>
      <p:pic>
        <p:nvPicPr>
          <p:cNvPr id="5" name="Picture 4">
            <a:extLst>
              <a:ext uri="{FF2B5EF4-FFF2-40B4-BE49-F238E27FC236}">
                <a16:creationId xmlns:a16="http://schemas.microsoft.com/office/drawing/2014/main" xmlns="" id="{24185730-C6EA-4090-B3C9-E303026781BD}"/>
              </a:ext>
            </a:extLst>
          </p:cNvPr>
          <p:cNvPicPr/>
          <p:nvPr/>
        </p:nvPicPr>
        <p:blipFill rotWithShape="1">
          <a:blip r:embed="rId3"/>
          <a:srcRect l="16431" t="7730" r="17971" b="12381"/>
          <a:stretch/>
        </p:blipFill>
        <p:spPr bwMode="auto">
          <a:xfrm>
            <a:off x="2020642" y="1597688"/>
            <a:ext cx="8150713" cy="43609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8746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F50BC4E-6E99-4E5B-9D10-F8080BF71A48}"/>
              </a:ext>
            </a:extLst>
          </p:cNvPr>
          <p:cNvPicPr/>
          <p:nvPr/>
        </p:nvPicPr>
        <p:blipFill rotWithShape="1">
          <a:blip r:embed="rId3"/>
          <a:srcRect l="16431" t="7730" r="17971" b="62326"/>
          <a:stretch/>
        </p:blipFill>
        <p:spPr bwMode="auto">
          <a:xfrm>
            <a:off x="-1" y="286973"/>
            <a:ext cx="12076771" cy="5723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4071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217C6FC-1F04-42D0-A6AC-6D28F0050810}"/>
              </a:ext>
            </a:extLst>
          </p:cNvPr>
          <p:cNvPicPr/>
          <p:nvPr/>
        </p:nvPicPr>
        <p:blipFill rotWithShape="1">
          <a:blip r:embed="rId3"/>
          <a:srcRect l="16431" t="37674" r="17971" b="12381"/>
          <a:stretch/>
        </p:blipFill>
        <p:spPr bwMode="auto">
          <a:xfrm>
            <a:off x="0" y="278779"/>
            <a:ext cx="12192000" cy="57540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2508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quarter" idx="10"/>
          </p:nvPr>
        </p:nvSpPr>
        <p:spPr>
          <a:xfrm>
            <a:off x="1523998" y="4363683"/>
            <a:ext cx="9144000" cy="1534699"/>
          </a:xfrm>
          <a:prstGeom prst="rect">
            <a:avLst/>
          </a:prstGeom>
        </p:spPr>
        <p:txBody>
          <a:bodyPr/>
          <a:lstStyle/>
          <a:p>
            <a:pPr marL="0" indent="0" algn="ctr">
              <a:buNone/>
            </a:pPr>
            <a:r>
              <a:rPr lang="en-US" sz="5400" dirty="0" smtClean="0"/>
              <a:t>The Main Focus Of The PBIS Team Meeting</a:t>
            </a:r>
            <a:endParaRPr lang="en-US" sz="5400" dirty="0"/>
          </a:p>
        </p:txBody>
      </p:sp>
      <p:pic>
        <p:nvPicPr>
          <p:cNvPr id="10242" name="Picture 2" descr="Image result for problem solving">
            <a:extLst>
              <a:ext uri="{FF2B5EF4-FFF2-40B4-BE49-F238E27FC236}">
                <a16:creationId xmlns:a16="http://schemas.microsoft.com/office/drawing/2014/main" xmlns="" id="{86BDFE38-2A49-47A4-9F17-2088E706A2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42"/>
          <a:stretch/>
        </p:blipFill>
        <p:spPr bwMode="auto">
          <a:xfrm>
            <a:off x="2777316" y="509935"/>
            <a:ext cx="6637365" cy="372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629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BF0606-D5A4-4F31-B034-F0CAD0DE1649}"/>
              </a:ext>
            </a:extLst>
          </p:cNvPr>
          <p:cNvSpPr>
            <a:spLocks noGrp="1"/>
          </p:cNvSpPr>
          <p:nvPr>
            <p:ph type="ctrTitle"/>
          </p:nvPr>
        </p:nvSpPr>
        <p:spPr>
          <a:xfrm>
            <a:off x="0" y="685800"/>
            <a:ext cx="12192000" cy="900953"/>
          </a:xfrm>
        </p:spPr>
        <p:txBody>
          <a:bodyPr/>
          <a:lstStyle/>
          <a:p>
            <a:r>
              <a:rPr lang="en-US" sz="5400" dirty="0">
                <a:latin typeface="+mn-lt"/>
              </a:rPr>
              <a:t>Context </a:t>
            </a:r>
            <a:r>
              <a:rPr lang="en-US" sz="5400" dirty="0" smtClean="0">
                <a:latin typeface="+mn-lt"/>
              </a:rPr>
              <a:t>For </a:t>
            </a:r>
            <a:r>
              <a:rPr lang="en-US" sz="5400" dirty="0">
                <a:latin typeface="+mn-lt"/>
              </a:rPr>
              <a:t>T</a:t>
            </a:r>
            <a:r>
              <a:rPr lang="en-US" sz="5400" dirty="0" smtClean="0">
                <a:latin typeface="+mn-lt"/>
              </a:rPr>
              <a:t>he </a:t>
            </a:r>
            <a:r>
              <a:rPr lang="en-US" sz="5400" dirty="0">
                <a:latin typeface="+mn-lt"/>
              </a:rPr>
              <a:t>Team</a:t>
            </a:r>
          </a:p>
        </p:txBody>
      </p:sp>
      <p:sp>
        <p:nvSpPr>
          <p:cNvPr id="3" name="Content Placeholder 2">
            <a:extLst>
              <a:ext uri="{FF2B5EF4-FFF2-40B4-BE49-F238E27FC236}">
                <a16:creationId xmlns:a16="http://schemas.microsoft.com/office/drawing/2014/main" xmlns="" id="{EB44FB2B-7BBB-4F04-8C27-3FDEACB8F7DA}"/>
              </a:ext>
            </a:extLst>
          </p:cNvPr>
          <p:cNvSpPr>
            <a:spLocks noGrp="1"/>
          </p:cNvSpPr>
          <p:nvPr>
            <p:ph sz="quarter" idx="10"/>
          </p:nvPr>
        </p:nvSpPr>
        <p:spPr>
          <a:xfrm>
            <a:off x="783771" y="1942901"/>
            <a:ext cx="10751737" cy="3325813"/>
          </a:xfrm>
        </p:spPr>
        <p:txBody>
          <a:bodyPr/>
          <a:lstStyle/>
          <a:p>
            <a:r>
              <a:rPr lang="en-US" dirty="0"/>
              <a:t>The PBIS </a:t>
            </a:r>
            <a:r>
              <a:rPr lang="en-US" dirty="0" smtClean="0"/>
              <a:t>team</a:t>
            </a:r>
            <a:endParaRPr lang="en-US" dirty="0"/>
          </a:p>
          <a:p>
            <a:r>
              <a:rPr lang="en-US" dirty="0"/>
              <a:t>Meeting </a:t>
            </a:r>
            <a:r>
              <a:rPr lang="en-US" dirty="0" smtClean="0"/>
              <a:t>foundations</a:t>
            </a:r>
            <a:endParaRPr lang="en-US" dirty="0"/>
          </a:p>
          <a:p>
            <a:r>
              <a:rPr lang="en-US" dirty="0"/>
              <a:t>Problem </a:t>
            </a:r>
            <a:r>
              <a:rPr lang="en-US" dirty="0" smtClean="0"/>
              <a:t>solving</a:t>
            </a:r>
            <a:endParaRPr lang="en-US" dirty="0"/>
          </a:p>
          <a:p>
            <a:r>
              <a:rPr lang="en-US" dirty="0"/>
              <a:t>Evaluation</a:t>
            </a:r>
          </a:p>
          <a:p>
            <a:r>
              <a:rPr lang="en-US" dirty="0"/>
              <a:t>Communication</a:t>
            </a:r>
          </a:p>
          <a:p>
            <a:pPr marL="0" indent="0">
              <a:buNone/>
            </a:pPr>
            <a:endParaRPr lang="en-US" dirty="0"/>
          </a:p>
        </p:txBody>
      </p:sp>
    </p:spTree>
    <p:extLst>
      <p:ext uri="{BB962C8B-B14F-4D97-AF65-F5344CB8AC3E}">
        <p14:creationId xmlns:p14="http://schemas.microsoft.com/office/powerpoint/2010/main" val="786538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0DEAA5-5151-41A7-B61D-50F8F9FB9A45}"/>
              </a:ext>
            </a:extLst>
          </p:cNvPr>
          <p:cNvSpPr>
            <a:spLocks noGrp="1"/>
          </p:cNvSpPr>
          <p:nvPr>
            <p:ph type="title"/>
          </p:nvPr>
        </p:nvSpPr>
        <p:spPr>
          <a:xfrm>
            <a:off x="0" y="724950"/>
            <a:ext cx="12192001" cy="685113"/>
          </a:xfrm>
        </p:spPr>
        <p:txBody>
          <a:bodyPr>
            <a:noAutofit/>
          </a:bodyPr>
          <a:lstStyle/>
          <a:p>
            <a:pPr algn="ctr"/>
            <a:r>
              <a:rPr lang="en-US" sz="5400" dirty="0" smtClean="0">
                <a:latin typeface="+mn-lt"/>
              </a:rPr>
              <a:t>Examples: </a:t>
            </a:r>
            <a:r>
              <a:rPr lang="en-US" sz="5400" dirty="0">
                <a:latin typeface="+mn-lt"/>
              </a:rPr>
              <a:t>Data &amp; Reporting Schedules </a:t>
            </a:r>
          </a:p>
        </p:txBody>
      </p:sp>
      <p:graphicFrame>
        <p:nvGraphicFramePr>
          <p:cNvPr id="4" name="Table 3">
            <a:extLst>
              <a:ext uri="{FF2B5EF4-FFF2-40B4-BE49-F238E27FC236}">
                <a16:creationId xmlns:a16="http://schemas.microsoft.com/office/drawing/2014/main" xmlns="" id="{86015BD6-DC09-4B79-B780-F780705DDC4A}"/>
              </a:ext>
            </a:extLst>
          </p:cNvPr>
          <p:cNvGraphicFramePr>
            <a:graphicFrameLocks noGrp="1"/>
          </p:cNvGraphicFramePr>
          <p:nvPr>
            <p:extLst>
              <p:ext uri="{D42A27DB-BD31-4B8C-83A1-F6EECF244321}">
                <p14:modId xmlns:p14="http://schemas.microsoft.com/office/powerpoint/2010/main" val="2988512425"/>
              </p:ext>
            </p:extLst>
          </p:nvPr>
        </p:nvGraphicFramePr>
        <p:xfrm>
          <a:off x="118533" y="1540692"/>
          <a:ext cx="11954933" cy="4463770"/>
        </p:xfrm>
        <a:graphic>
          <a:graphicData uri="http://schemas.openxmlformats.org/drawingml/2006/table">
            <a:tbl>
              <a:tblPr firstRow="1" firstCol="1" bandRow="1"/>
              <a:tblGrid>
                <a:gridCol w="2663755">
                  <a:extLst>
                    <a:ext uri="{9D8B030D-6E8A-4147-A177-3AD203B41FA5}">
                      <a16:colId xmlns:a16="http://schemas.microsoft.com/office/drawing/2014/main" xmlns="" val="2498836174"/>
                    </a:ext>
                  </a:extLst>
                </a:gridCol>
                <a:gridCol w="3707947">
                  <a:extLst>
                    <a:ext uri="{9D8B030D-6E8A-4147-A177-3AD203B41FA5}">
                      <a16:colId xmlns:a16="http://schemas.microsoft.com/office/drawing/2014/main" xmlns="" val="3357424785"/>
                    </a:ext>
                  </a:extLst>
                </a:gridCol>
                <a:gridCol w="5583231">
                  <a:extLst>
                    <a:ext uri="{9D8B030D-6E8A-4147-A177-3AD203B41FA5}">
                      <a16:colId xmlns:a16="http://schemas.microsoft.com/office/drawing/2014/main" xmlns="" val="1466402363"/>
                    </a:ext>
                  </a:extLst>
                </a:gridCol>
              </a:tblGrid>
              <a:tr h="1138789">
                <a:tc>
                  <a:txBody>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Question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Data Collection &amp;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Data Entry Schedule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What, Who &amp; When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Report Generation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 marR="0" indent="-11430" algn="ctr">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What, Who &amp; When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776057041"/>
                  </a:ext>
                </a:extLst>
              </a:tr>
              <a:tr h="1861941">
                <a:tc>
                  <a:txBody>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Fidelity of Implementation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TFI Nov, Feb, April -  Tier I Team completes during meeting</a:t>
                      </a:r>
                    </a:p>
                    <a:p>
                      <a:pPr marL="342900" marR="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Teacher surveys as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Use sub-scale Reports and raw data to determine implementation plan</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Tier I team reviews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802936649"/>
                  </a:ext>
                </a:extLst>
              </a:tr>
              <a:tr h="1427298">
                <a:tc>
                  <a:txBody>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Student Outcomes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Student GPS Data</a:t>
                      </a:r>
                    </a:p>
                    <a:p>
                      <a:pPr marL="342900" marR="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Attendance Data</a:t>
                      </a:r>
                    </a:p>
                    <a:p>
                      <a:pPr marL="342900" marR="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DIBELS</a:t>
                      </a:r>
                    </a:p>
                    <a:p>
                      <a:pPr marL="0" marR="0" indent="0">
                        <a:spcBef>
                          <a:spcPts val="0"/>
                        </a:spcBef>
                        <a:spcAft>
                          <a:spcPts val="0"/>
                        </a:spcAft>
                        <a:buFont typeface="Arial" panose="020B0604020202020204" pitchFamily="34" charse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Quarterly</a:t>
                      </a:r>
                    </a:p>
                    <a:p>
                      <a:pPr marL="342900" marR="0" indent="-342900">
                        <a:spcBef>
                          <a:spcPts val="0"/>
                        </a:spcBef>
                        <a:spcAft>
                          <a:spcPts val="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Fall Winter Spring</a:t>
                      </a:r>
                    </a:p>
                    <a:p>
                      <a:pPr marL="342900" marR="0" indent="-342900">
                        <a:spcBef>
                          <a:spcPts val="0"/>
                        </a:spcBef>
                        <a:spcAft>
                          <a:spcPts val="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724940308"/>
                  </a:ext>
                </a:extLst>
              </a:tr>
            </a:tbl>
          </a:graphicData>
        </a:graphic>
      </p:graphicFrame>
    </p:spTree>
    <p:extLst>
      <p:ext uri="{BB962C8B-B14F-4D97-AF65-F5344CB8AC3E}">
        <p14:creationId xmlns:p14="http://schemas.microsoft.com/office/powerpoint/2010/main" val="3305254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4267"/>
            <a:ext cx="12192000" cy="892486"/>
          </a:xfrm>
        </p:spPr>
        <p:txBody>
          <a:bodyPr/>
          <a:lstStyle/>
          <a:p>
            <a:r>
              <a:rPr lang="en-US" sz="5400" dirty="0">
                <a:latin typeface="+mn-lt"/>
              </a:rPr>
              <a:t>Meeting Goals</a:t>
            </a:r>
          </a:p>
        </p:txBody>
      </p:sp>
      <p:sp>
        <p:nvSpPr>
          <p:cNvPr id="3" name="Content Placeholder 2"/>
          <p:cNvSpPr>
            <a:spLocks noGrp="1"/>
          </p:cNvSpPr>
          <p:nvPr>
            <p:ph sz="quarter" idx="10"/>
          </p:nvPr>
        </p:nvSpPr>
        <p:spPr>
          <a:xfrm>
            <a:off x="516467" y="1934634"/>
            <a:ext cx="11159066" cy="2324100"/>
          </a:xfrm>
        </p:spPr>
        <p:txBody>
          <a:bodyPr>
            <a:normAutofit/>
          </a:bodyPr>
          <a:lstStyle/>
          <a:p>
            <a:pPr lvl="1">
              <a:spcBef>
                <a:spcPts val="1000"/>
              </a:spcBef>
            </a:pPr>
            <a:r>
              <a:rPr lang="en-US" sz="2800" dirty="0"/>
              <a:t>Identify, address, </a:t>
            </a:r>
            <a:r>
              <a:rPr lang="en-US" sz="2800" dirty="0" smtClean="0"/>
              <a:t>and </a:t>
            </a:r>
            <a:r>
              <a:rPr lang="en-US" sz="2800" dirty="0"/>
              <a:t>resolve students' social </a:t>
            </a:r>
            <a:r>
              <a:rPr lang="en-US" sz="2800" dirty="0" smtClean="0"/>
              <a:t>and </a:t>
            </a:r>
            <a:r>
              <a:rPr lang="en-US" sz="2800" dirty="0"/>
              <a:t>academic behavior </a:t>
            </a:r>
            <a:r>
              <a:rPr lang="en-US" sz="2800" dirty="0" smtClean="0"/>
              <a:t>problems.</a:t>
            </a:r>
            <a:endParaRPr lang="en-US" sz="2800" dirty="0"/>
          </a:p>
          <a:p>
            <a:pPr lvl="1">
              <a:spcBef>
                <a:spcPts val="1000"/>
              </a:spcBef>
            </a:pPr>
            <a:endParaRPr lang="en-US" sz="2800" dirty="0"/>
          </a:p>
          <a:p>
            <a:pPr lvl="1">
              <a:spcBef>
                <a:spcPts val="1000"/>
              </a:spcBef>
            </a:pPr>
            <a:r>
              <a:rPr lang="en-US" sz="2800" dirty="0"/>
              <a:t>Use data to inform decision </a:t>
            </a:r>
            <a:r>
              <a:rPr lang="en-US" sz="2800" dirty="0" smtClean="0"/>
              <a:t>making.</a:t>
            </a:r>
            <a:endParaRPr lang="en-US" sz="2800" dirty="0"/>
          </a:p>
        </p:txBody>
      </p:sp>
      <p:pic>
        <p:nvPicPr>
          <p:cNvPr id="5" name="Picture 4">
            <a:extLst>
              <a:ext uri="{FF2B5EF4-FFF2-40B4-BE49-F238E27FC236}">
                <a16:creationId xmlns:a16="http://schemas.microsoft.com/office/drawing/2014/main" xmlns="" id="{136D2A97-5D0A-46CD-A5DC-07A36E77302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83" b="89674" l="2182" r="97455">
                        <a14:foregroundMark x1="2545" y1="40217" x2="12727" y2="39130"/>
                        <a14:foregroundMark x1="81455" y1="38587" x2="97455" y2="38587"/>
                        <a14:foregroundMark x1="73091" y1="64130" x2="73818" y2="49457"/>
                        <a14:foregroundMark x1="61818" y1="69022" x2="63273" y2="47283"/>
                      </a14:backgroundRemoval>
                    </a14:imgEffect>
                  </a14:imgLayer>
                </a14:imgProps>
              </a:ext>
            </a:extLst>
          </a:blip>
          <a:stretch>
            <a:fillRect/>
          </a:stretch>
        </p:blipFill>
        <p:spPr>
          <a:xfrm>
            <a:off x="4249192" y="3867776"/>
            <a:ext cx="3693615" cy="2471364"/>
          </a:xfrm>
          <a:prstGeom prst="rect">
            <a:avLst/>
          </a:prstGeom>
        </p:spPr>
      </p:pic>
    </p:spTree>
    <p:extLst>
      <p:ext uri="{BB962C8B-B14F-4D97-AF65-F5344CB8AC3E}">
        <p14:creationId xmlns:p14="http://schemas.microsoft.com/office/powerpoint/2010/main" val="157904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996" y="1615532"/>
            <a:ext cx="11696007" cy="645530"/>
          </a:xfrm>
        </p:spPr>
        <p:txBody>
          <a:bodyPr/>
          <a:lstStyle/>
          <a:p>
            <a:pPr marL="0" indent="0">
              <a:buNone/>
            </a:pPr>
            <a:r>
              <a:rPr lang="en-US" dirty="0" smtClean="0"/>
              <a:t>DESE </a:t>
            </a:r>
            <a:r>
              <a:rPr lang="en-US" dirty="0"/>
              <a:t>is using Judy Elliott’s </a:t>
            </a:r>
            <a:r>
              <a:rPr lang="en-US" dirty="0" smtClean="0"/>
              <a:t>four-stage </a:t>
            </a:r>
            <a:r>
              <a:rPr lang="en-US" dirty="0"/>
              <a:t>problem solving process for all RTI</a:t>
            </a:r>
            <a:r>
              <a:rPr lang="en-US" dirty="0" smtClean="0"/>
              <a:t>:</a:t>
            </a:r>
            <a:endParaRPr lang="en-US" dirty="0"/>
          </a:p>
          <a:p>
            <a:endParaRPr lang="en-US" dirty="0"/>
          </a:p>
        </p:txBody>
      </p:sp>
      <p:sp>
        <p:nvSpPr>
          <p:cNvPr id="2" name="Title 1"/>
          <p:cNvSpPr>
            <a:spLocks noGrp="1"/>
          </p:cNvSpPr>
          <p:nvPr>
            <p:ph type="title"/>
          </p:nvPr>
        </p:nvSpPr>
        <p:spPr>
          <a:xfrm>
            <a:off x="0" y="681644"/>
            <a:ext cx="12192000" cy="1009044"/>
          </a:xfrm>
        </p:spPr>
        <p:txBody>
          <a:bodyPr>
            <a:normAutofit/>
          </a:bodyPr>
          <a:lstStyle/>
          <a:p>
            <a:pPr algn="ctr"/>
            <a:r>
              <a:rPr lang="en-US" sz="5400" dirty="0">
                <a:latin typeface="+mn-lt"/>
              </a:rPr>
              <a:t>Judy Elliott’s Problem-Solving Process</a:t>
            </a:r>
          </a:p>
        </p:txBody>
      </p:sp>
      <p:sp>
        <p:nvSpPr>
          <p:cNvPr id="4" name="Content Placeholder 1"/>
          <p:cNvSpPr txBox="1">
            <a:spLocks/>
          </p:cNvSpPr>
          <p:nvPr/>
        </p:nvSpPr>
        <p:spPr>
          <a:xfrm>
            <a:off x="951135" y="2404841"/>
            <a:ext cx="4363244" cy="32770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b="1" dirty="0"/>
              <a:t>Define</a:t>
            </a:r>
            <a:r>
              <a:rPr lang="en-US" dirty="0"/>
              <a:t> the problem and </a:t>
            </a:r>
            <a:r>
              <a:rPr lang="en-US" dirty="0" smtClean="0"/>
              <a:t>set a goal.</a:t>
            </a:r>
            <a:endParaRPr lang="en-US" dirty="0"/>
          </a:p>
          <a:p>
            <a:pPr marL="457200" indent="-457200">
              <a:buFont typeface="Arial" panose="020B0604020202020204" pitchFamily="34" charset="0"/>
              <a:buAutoNum type="arabicPeriod"/>
            </a:pPr>
            <a:r>
              <a:rPr lang="en-US" b="1" dirty="0"/>
              <a:t>Analyze</a:t>
            </a:r>
            <a:r>
              <a:rPr lang="en-US" dirty="0"/>
              <a:t> the problem and </a:t>
            </a:r>
            <a:r>
              <a:rPr lang="en-US" dirty="0" smtClean="0"/>
              <a:t>hypothesize.</a:t>
            </a:r>
            <a:endParaRPr lang="en-US" dirty="0"/>
          </a:p>
          <a:p>
            <a:pPr marL="457200" indent="-457200">
              <a:buFont typeface="Arial" panose="020B0604020202020204" pitchFamily="34" charset="0"/>
              <a:buAutoNum type="arabicPeriod"/>
            </a:pPr>
            <a:r>
              <a:rPr lang="en-US" b="1" dirty="0"/>
              <a:t>Develop and implement </a:t>
            </a:r>
            <a:r>
              <a:rPr lang="en-US" dirty="0"/>
              <a:t>the </a:t>
            </a:r>
            <a:r>
              <a:rPr lang="en-US" dirty="0" smtClean="0"/>
              <a:t>plan.</a:t>
            </a:r>
            <a:endParaRPr lang="en-US" dirty="0"/>
          </a:p>
          <a:p>
            <a:pPr marL="457200" indent="-457200">
              <a:buFont typeface="Arial" panose="020B0604020202020204" pitchFamily="34" charset="0"/>
              <a:buAutoNum type="arabicPeriod"/>
            </a:pPr>
            <a:r>
              <a:rPr lang="en-US" b="1" dirty="0"/>
              <a:t>Evaluate</a:t>
            </a:r>
            <a:r>
              <a:rPr lang="en-US" dirty="0"/>
              <a:t> the </a:t>
            </a:r>
            <a:r>
              <a:rPr lang="en-US" dirty="0" smtClean="0"/>
              <a:t>plan.</a:t>
            </a:r>
            <a:endParaRPr lang="en-US" dirty="0"/>
          </a:p>
        </p:txBody>
      </p:sp>
      <p:pic>
        <p:nvPicPr>
          <p:cNvPr id="5" name="Content Placeholder 5"/>
          <p:cNvPicPr>
            <a:picLocks noChangeAspect="1"/>
          </p:cNvPicPr>
          <p:nvPr/>
        </p:nvPicPr>
        <p:blipFill>
          <a:blip r:embed="rId3"/>
          <a:stretch>
            <a:fillRect/>
          </a:stretch>
        </p:blipFill>
        <p:spPr bwMode="gray">
          <a:xfrm>
            <a:off x="5798911" y="2290954"/>
            <a:ext cx="5145780" cy="3590943"/>
          </a:xfrm>
          <a:prstGeom prst="rect">
            <a:avLst/>
          </a:prstGeom>
          <a:noFill/>
          <a:ln w="9525">
            <a:noFill/>
            <a:miter lim="800000"/>
            <a:headEnd/>
            <a:tailEnd/>
          </a:ln>
        </p:spPr>
      </p:pic>
      <p:sp>
        <p:nvSpPr>
          <p:cNvPr id="6" name="TextBox 5"/>
          <p:cNvSpPr txBox="1"/>
          <p:nvPr/>
        </p:nvSpPr>
        <p:spPr>
          <a:xfrm>
            <a:off x="5605420" y="6405323"/>
            <a:ext cx="981158" cy="246221"/>
          </a:xfrm>
          <a:prstGeom prst="rect">
            <a:avLst/>
          </a:prstGeom>
          <a:noFill/>
        </p:spPr>
        <p:txBody>
          <a:bodyPr wrap="square" rtlCol="0">
            <a:spAutoFit/>
          </a:bodyPr>
          <a:lstStyle/>
          <a:p>
            <a:r>
              <a:rPr lang="en-US" sz="1000" dirty="0">
                <a:solidFill>
                  <a:schemeClr val="bg1"/>
                </a:solidFill>
              </a:rPr>
              <a:t>Elliott, 2015</a:t>
            </a:r>
          </a:p>
        </p:txBody>
      </p:sp>
    </p:spTree>
    <p:extLst>
      <p:ext uri="{BB962C8B-B14F-4D97-AF65-F5344CB8AC3E}">
        <p14:creationId xmlns:p14="http://schemas.microsoft.com/office/powerpoint/2010/main" val="3355467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723207"/>
            <a:ext cx="12192000" cy="825446"/>
          </a:xfrm>
        </p:spPr>
        <p:txBody>
          <a:bodyPr>
            <a:normAutofit fontScale="90000"/>
          </a:bodyPr>
          <a:lstStyle/>
          <a:p>
            <a:r>
              <a:rPr lang="en-US" dirty="0">
                <a:latin typeface="+mn-lt"/>
              </a:rPr>
              <a:t>Judy Elliott - Tier 1 Problem Solving</a:t>
            </a:r>
          </a:p>
        </p:txBody>
      </p:sp>
      <p:sp>
        <p:nvSpPr>
          <p:cNvPr id="6" name="Content Placeholder 5"/>
          <p:cNvSpPr>
            <a:spLocks noGrp="1"/>
          </p:cNvSpPr>
          <p:nvPr>
            <p:ph sz="quarter" idx="10"/>
          </p:nvPr>
        </p:nvSpPr>
        <p:spPr>
          <a:xfrm>
            <a:off x="539261" y="1639089"/>
            <a:ext cx="11113477" cy="4148762"/>
          </a:xfrm>
        </p:spPr>
        <p:txBody>
          <a:bodyPr/>
          <a:lstStyle/>
          <a:p>
            <a:pPr marL="461963" indent="-461963">
              <a:buFont typeface="+mj-lt"/>
              <a:buAutoNum type="arabicPeriod"/>
            </a:pPr>
            <a:r>
              <a:rPr lang="en-US" dirty="0" smtClean="0"/>
              <a:t>Define/identify precise problem</a:t>
            </a:r>
          </a:p>
          <a:p>
            <a:pPr lvl="1">
              <a:spcBef>
                <a:spcPts val="1000"/>
              </a:spcBef>
            </a:pPr>
            <a:r>
              <a:rPr lang="en-US" sz="2600" dirty="0" smtClean="0"/>
              <a:t>What </a:t>
            </a:r>
            <a:r>
              <a:rPr lang="en-US" sz="2600" dirty="0"/>
              <a:t>are the behavioral problems in </a:t>
            </a:r>
            <a:r>
              <a:rPr lang="en-US" sz="2600" dirty="0" smtClean="0"/>
              <a:t>the school?</a:t>
            </a:r>
          </a:p>
          <a:p>
            <a:pPr lvl="1">
              <a:spcBef>
                <a:spcPts val="1000"/>
              </a:spcBef>
            </a:pPr>
            <a:r>
              <a:rPr lang="en-US" sz="2600" dirty="0" smtClean="0"/>
              <a:t>Identify </a:t>
            </a:r>
            <a:r>
              <a:rPr lang="en-US" sz="2600" dirty="0"/>
              <a:t>goal for change</a:t>
            </a:r>
          </a:p>
          <a:p>
            <a:pPr marL="461963" indent="-461963">
              <a:buFont typeface="+mj-lt"/>
              <a:buAutoNum type="arabicPeriod"/>
            </a:pPr>
            <a:r>
              <a:rPr lang="en-US" dirty="0" smtClean="0"/>
              <a:t>Hypothesize </a:t>
            </a:r>
            <a:r>
              <a:rPr lang="en-US" dirty="0"/>
              <a:t>reason for problem and </a:t>
            </a:r>
            <a:r>
              <a:rPr lang="en-US" dirty="0" smtClean="0"/>
              <a:t>solution</a:t>
            </a:r>
            <a:endParaRPr lang="en-US" dirty="0"/>
          </a:p>
          <a:p>
            <a:pPr marL="461963" indent="-461963">
              <a:buFont typeface="+mj-lt"/>
              <a:buAutoNum type="arabicPeriod"/>
            </a:pPr>
            <a:r>
              <a:rPr lang="en-US" dirty="0" smtClean="0"/>
              <a:t>Implement </a:t>
            </a:r>
            <a:r>
              <a:rPr lang="en-US" dirty="0"/>
              <a:t>solution with integrity</a:t>
            </a:r>
          </a:p>
          <a:p>
            <a:pPr marL="461963" indent="-461963">
              <a:buFont typeface="+mj-lt"/>
              <a:buAutoNum type="arabicPeriod"/>
            </a:pPr>
            <a:r>
              <a:rPr lang="en-US" dirty="0" smtClean="0"/>
              <a:t>Evaluate </a:t>
            </a:r>
            <a:r>
              <a:rPr lang="en-US" dirty="0"/>
              <a:t>the impact of solution</a:t>
            </a:r>
          </a:p>
          <a:p>
            <a:pPr lvl="1">
              <a:spcBef>
                <a:spcPts val="1000"/>
              </a:spcBef>
            </a:pPr>
            <a:r>
              <a:rPr lang="en-US" sz="2600" dirty="0"/>
              <a:t>Compare with goal</a:t>
            </a:r>
          </a:p>
          <a:p>
            <a:pPr lvl="1">
              <a:spcBef>
                <a:spcPts val="1000"/>
              </a:spcBef>
            </a:pPr>
            <a:r>
              <a:rPr lang="en-US" sz="2600" dirty="0"/>
              <a:t>Make summative evaluation decision</a:t>
            </a:r>
          </a:p>
        </p:txBody>
      </p:sp>
    </p:spTree>
    <p:extLst>
      <p:ext uri="{BB962C8B-B14F-4D97-AF65-F5344CB8AC3E}">
        <p14:creationId xmlns:p14="http://schemas.microsoft.com/office/powerpoint/2010/main" val="1514695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2626541-7E5C-4C96-BD92-0B452E2993A9}"/>
              </a:ext>
            </a:extLst>
          </p:cNvPr>
          <p:cNvPicPr/>
          <p:nvPr/>
        </p:nvPicPr>
        <p:blipFill rotWithShape="1">
          <a:blip r:embed="rId3"/>
          <a:srcRect l="18703" t="8889" r="19630" b="10452"/>
          <a:stretch/>
        </p:blipFill>
        <p:spPr bwMode="auto">
          <a:xfrm>
            <a:off x="301451" y="361741"/>
            <a:ext cx="11033090" cy="55265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7814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4895"/>
            <a:ext cx="12192000" cy="871858"/>
          </a:xfrm>
        </p:spPr>
        <p:txBody>
          <a:bodyPr>
            <a:normAutofit fontScale="90000"/>
          </a:bodyPr>
          <a:lstStyle/>
          <a:p>
            <a:r>
              <a:rPr lang="en-US" dirty="0">
                <a:latin typeface="+mn-lt"/>
              </a:rPr>
              <a:t>Step 1. </a:t>
            </a:r>
            <a:r>
              <a:rPr lang="en-US" dirty="0" smtClean="0">
                <a:latin typeface="+mn-lt"/>
              </a:rPr>
              <a:t>Identify </a:t>
            </a:r>
            <a:r>
              <a:rPr lang="en-US" dirty="0">
                <a:latin typeface="+mn-lt"/>
              </a:rPr>
              <a:t>A</a:t>
            </a:r>
            <a:r>
              <a:rPr lang="en-US" dirty="0" smtClean="0">
                <a:latin typeface="+mn-lt"/>
              </a:rPr>
              <a:t> </a:t>
            </a:r>
            <a:r>
              <a:rPr lang="en-US" b="1" u="sng" dirty="0">
                <a:latin typeface="+mn-lt"/>
              </a:rPr>
              <a:t>P</a:t>
            </a:r>
            <a:r>
              <a:rPr lang="en-US" b="1" u="sng" dirty="0" smtClean="0">
                <a:latin typeface="+mn-lt"/>
              </a:rPr>
              <a:t>recise</a:t>
            </a:r>
            <a:r>
              <a:rPr lang="en-US" dirty="0" smtClean="0">
                <a:latin typeface="+mn-lt"/>
              </a:rPr>
              <a:t> </a:t>
            </a:r>
            <a:r>
              <a:rPr lang="en-US" dirty="0">
                <a:latin typeface="+mn-lt"/>
              </a:rPr>
              <a:t>P</a:t>
            </a:r>
            <a:r>
              <a:rPr lang="en-US" dirty="0" smtClean="0">
                <a:latin typeface="+mn-lt"/>
              </a:rPr>
              <a:t>roblem</a:t>
            </a:r>
            <a:endParaRPr lang="en-US" dirty="0">
              <a:latin typeface="+mn-lt"/>
            </a:endParaRPr>
          </a:p>
        </p:txBody>
      </p:sp>
      <p:sp>
        <p:nvSpPr>
          <p:cNvPr id="3" name="Content Placeholder 2"/>
          <p:cNvSpPr>
            <a:spLocks noGrp="1"/>
          </p:cNvSpPr>
          <p:nvPr>
            <p:ph sz="quarter" idx="10"/>
          </p:nvPr>
        </p:nvSpPr>
        <p:spPr>
          <a:xfrm>
            <a:off x="1611283" y="2532186"/>
            <a:ext cx="8969433" cy="2743200"/>
          </a:xfrm>
        </p:spPr>
        <p:txBody>
          <a:bodyPr/>
          <a:lstStyle/>
          <a:p>
            <a:pPr lvl="6">
              <a:spcBef>
                <a:spcPts val="1000"/>
              </a:spcBef>
            </a:pPr>
            <a:r>
              <a:rPr lang="en-US" sz="2800" dirty="0"/>
              <a:t>What is the behavior?</a:t>
            </a:r>
          </a:p>
          <a:p>
            <a:pPr lvl="6">
              <a:spcBef>
                <a:spcPts val="1000"/>
              </a:spcBef>
            </a:pPr>
            <a:r>
              <a:rPr lang="en-US" sz="2800" dirty="0"/>
              <a:t>Where is it happening?</a:t>
            </a:r>
          </a:p>
          <a:p>
            <a:pPr lvl="6">
              <a:spcBef>
                <a:spcPts val="1000"/>
              </a:spcBef>
            </a:pPr>
            <a:r>
              <a:rPr lang="en-US" sz="2800" dirty="0"/>
              <a:t>When is it happening?</a:t>
            </a:r>
          </a:p>
          <a:p>
            <a:pPr lvl="6">
              <a:spcBef>
                <a:spcPts val="1000"/>
              </a:spcBef>
            </a:pPr>
            <a:r>
              <a:rPr lang="en-US" sz="2800" dirty="0"/>
              <a:t>Who is involved?</a:t>
            </a:r>
          </a:p>
          <a:p>
            <a:pPr lvl="6">
              <a:spcBef>
                <a:spcPts val="1000"/>
              </a:spcBef>
            </a:pPr>
            <a:r>
              <a:rPr lang="en-US" sz="2800" dirty="0"/>
              <a:t>Why? What is the motivation?</a:t>
            </a:r>
          </a:p>
        </p:txBody>
      </p:sp>
      <p:pic>
        <p:nvPicPr>
          <p:cNvPr id="12290" name="Picture 2" descr="Image result for precise">
            <a:extLst>
              <a:ext uri="{FF2B5EF4-FFF2-40B4-BE49-F238E27FC236}">
                <a16:creationId xmlns:a16="http://schemas.microsoft.com/office/drawing/2014/main" xmlns="" id="{DC400BAC-7D39-4893-AA30-AAD7A90FB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6771"/>
            <a:ext cx="3351008" cy="251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93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8269"/>
            <a:ext cx="12192000" cy="888484"/>
          </a:xfrm>
        </p:spPr>
        <p:txBody>
          <a:bodyPr>
            <a:normAutofit/>
          </a:bodyPr>
          <a:lstStyle/>
          <a:p>
            <a:r>
              <a:rPr lang="en-US" sz="5400" dirty="0">
                <a:latin typeface="+mn-lt"/>
              </a:rPr>
              <a:t>Example </a:t>
            </a:r>
            <a:r>
              <a:rPr lang="en-US" sz="5400" dirty="0" smtClean="0">
                <a:latin typeface="+mn-lt"/>
              </a:rPr>
              <a:t>Of </a:t>
            </a:r>
            <a:r>
              <a:rPr lang="en-US" sz="5400" dirty="0">
                <a:latin typeface="+mn-lt"/>
              </a:rPr>
              <a:t>A</a:t>
            </a:r>
            <a:r>
              <a:rPr lang="en-US" sz="5400" dirty="0" smtClean="0">
                <a:latin typeface="+mn-lt"/>
              </a:rPr>
              <a:t> </a:t>
            </a:r>
            <a:r>
              <a:rPr lang="en-US" sz="5400" b="1" u="sng" dirty="0">
                <a:latin typeface="+mn-lt"/>
              </a:rPr>
              <a:t>Precise Problem Statement</a:t>
            </a:r>
          </a:p>
        </p:txBody>
      </p:sp>
      <p:sp>
        <p:nvSpPr>
          <p:cNvPr id="3" name="Content Placeholder 2"/>
          <p:cNvSpPr>
            <a:spLocks noGrp="1"/>
          </p:cNvSpPr>
          <p:nvPr>
            <p:ph sz="quarter" idx="10"/>
          </p:nvPr>
        </p:nvSpPr>
        <p:spPr>
          <a:xfrm>
            <a:off x="592852" y="2219499"/>
            <a:ext cx="10952703" cy="1950568"/>
          </a:xfrm>
        </p:spPr>
        <p:txBody>
          <a:bodyPr/>
          <a:lstStyle/>
          <a:p>
            <a:pPr marL="0" indent="0">
              <a:buNone/>
            </a:pPr>
            <a:r>
              <a:rPr lang="en-US" dirty="0"/>
              <a:t>There are many referrals for </a:t>
            </a:r>
            <a:r>
              <a:rPr lang="en-US" b="1" u="sng" dirty="0"/>
              <a:t>fighting</a:t>
            </a:r>
            <a:r>
              <a:rPr lang="en-US" dirty="0"/>
              <a:t> on the </a:t>
            </a:r>
            <a:r>
              <a:rPr lang="en-US" b="1" u="sng" dirty="0"/>
              <a:t>playground</a:t>
            </a:r>
            <a:r>
              <a:rPr lang="en-US" dirty="0"/>
              <a:t>. Most of these referrals are happening </a:t>
            </a:r>
            <a:r>
              <a:rPr lang="en-US" b="1" u="sng" dirty="0"/>
              <a:t>between 9:15 and 10:15 am</a:t>
            </a:r>
            <a:r>
              <a:rPr lang="en-US" dirty="0"/>
              <a:t> among </a:t>
            </a:r>
            <a:r>
              <a:rPr lang="en-US" b="1" u="sng" dirty="0"/>
              <a:t>3</a:t>
            </a:r>
            <a:r>
              <a:rPr lang="en-US" b="1" u="sng" baseline="30000" dirty="0"/>
              <a:t>rd</a:t>
            </a:r>
            <a:r>
              <a:rPr lang="en-US" b="1" u="sng" dirty="0"/>
              <a:t> and 4</a:t>
            </a:r>
            <a:r>
              <a:rPr lang="en-US" b="1" u="sng" baseline="30000" dirty="0"/>
              <a:t>th</a:t>
            </a:r>
            <a:r>
              <a:rPr lang="en-US" b="1" u="sng" dirty="0"/>
              <a:t> graders</a:t>
            </a:r>
            <a:r>
              <a:rPr lang="en-US" dirty="0"/>
              <a:t>. The motivation appears to be wanting to </a:t>
            </a:r>
            <a:r>
              <a:rPr lang="en-US" b="1" u="sng" dirty="0"/>
              <a:t>obtain sports equipment</a:t>
            </a:r>
            <a:r>
              <a:rPr lang="en-US" dirty="0"/>
              <a:t>. </a:t>
            </a:r>
          </a:p>
        </p:txBody>
      </p:sp>
    </p:spTree>
    <p:extLst>
      <p:ext uri="{BB962C8B-B14F-4D97-AF65-F5344CB8AC3E}">
        <p14:creationId xmlns:p14="http://schemas.microsoft.com/office/powerpoint/2010/main" val="4271331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6582"/>
            <a:ext cx="12192000" cy="880171"/>
          </a:xfrm>
        </p:spPr>
        <p:txBody>
          <a:bodyPr/>
          <a:lstStyle/>
          <a:p>
            <a:r>
              <a:rPr lang="en-US" sz="5400" dirty="0">
                <a:latin typeface="+mn-lt"/>
              </a:rPr>
              <a:t>Identify </a:t>
            </a:r>
            <a:r>
              <a:rPr lang="en-US" sz="5400" dirty="0" smtClean="0">
                <a:latin typeface="+mn-lt"/>
              </a:rPr>
              <a:t>A </a:t>
            </a:r>
            <a:r>
              <a:rPr lang="en-US" sz="5400" dirty="0">
                <a:latin typeface="+mn-lt"/>
              </a:rPr>
              <a:t>Goal </a:t>
            </a:r>
            <a:r>
              <a:rPr lang="en-US" sz="5400" dirty="0" smtClean="0">
                <a:latin typeface="+mn-lt"/>
              </a:rPr>
              <a:t>For </a:t>
            </a:r>
            <a:r>
              <a:rPr lang="en-US" sz="5400" dirty="0">
                <a:latin typeface="+mn-lt"/>
              </a:rPr>
              <a:t>Change</a:t>
            </a:r>
          </a:p>
        </p:txBody>
      </p:sp>
      <p:sp>
        <p:nvSpPr>
          <p:cNvPr id="3" name="Content Placeholder 2"/>
          <p:cNvSpPr>
            <a:spLocks noGrp="1"/>
          </p:cNvSpPr>
          <p:nvPr>
            <p:ph sz="quarter" idx="10"/>
          </p:nvPr>
        </p:nvSpPr>
        <p:spPr>
          <a:xfrm>
            <a:off x="763675" y="2133831"/>
            <a:ext cx="10631156" cy="2986809"/>
          </a:xfrm>
        </p:spPr>
        <p:txBody>
          <a:bodyPr>
            <a:noAutofit/>
          </a:bodyPr>
          <a:lstStyle/>
          <a:p>
            <a:pPr marL="0" indent="0">
              <a:buNone/>
            </a:pPr>
            <a:r>
              <a:rPr lang="en-US" b="1" dirty="0"/>
              <a:t>Goal</a:t>
            </a:r>
            <a:r>
              <a:rPr lang="en-US" dirty="0"/>
              <a:t>: </a:t>
            </a:r>
            <a:r>
              <a:rPr lang="en-US" u="sng" dirty="0"/>
              <a:t>definition of success</a:t>
            </a:r>
            <a:endParaRPr lang="en-US" dirty="0"/>
          </a:p>
          <a:p>
            <a:pPr lvl="1">
              <a:spcBef>
                <a:spcPts val="1000"/>
              </a:spcBef>
            </a:pPr>
            <a:r>
              <a:rPr lang="en-US" sz="2600" dirty="0"/>
              <a:t>Detailed, with timeline</a:t>
            </a:r>
            <a:endParaRPr lang="en-US" sz="2600" b="1" dirty="0"/>
          </a:p>
          <a:p>
            <a:pPr lvl="2">
              <a:spcBef>
                <a:spcPts val="1000"/>
              </a:spcBef>
            </a:pPr>
            <a:r>
              <a:rPr lang="en-US" sz="2400" dirty="0"/>
              <a:t>At what point is the identified problem no longer a concern?</a:t>
            </a:r>
          </a:p>
          <a:p>
            <a:pPr lvl="2">
              <a:spcBef>
                <a:spcPts val="1000"/>
              </a:spcBef>
            </a:pPr>
            <a:r>
              <a:rPr lang="en-US" sz="2400" dirty="0"/>
              <a:t>At what point are the frequency </a:t>
            </a:r>
            <a:r>
              <a:rPr lang="en-US" sz="2400" dirty="0" smtClean="0"/>
              <a:t>and </a:t>
            </a:r>
            <a:r>
              <a:rPr lang="en-US" sz="2400" dirty="0"/>
              <a:t>duration of the behavior at acceptable levels?</a:t>
            </a:r>
          </a:p>
        </p:txBody>
      </p:sp>
    </p:spTree>
    <p:extLst>
      <p:ext uri="{BB962C8B-B14F-4D97-AF65-F5344CB8AC3E}">
        <p14:creationId xmlns:p14="http://schemas.microsoft.com/office/powerpoint/2010/main" val="125729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61D73-6BAB-4437-A45A-76B127A81708}"/>
              </a:ext>
            </a:extLst>
          </p:cNvPr>
          <p:cNvSpPr>
            <a:spLocks noGrp="1"/>
          </p:cNvSpPr>
          <p:nvPr>
            <p:ph type="ctrTitle"/>
          </p:nvPr>
        </p:nvSpPr>
        <p:spPr>
          <a:xfrm>
            <a:off x="0" y="693884"/>
            <a:ext cx="12192000" cy="731520"/>
          </a:xfrm>
        </p:spPr>
        <p:txBody>
          <a:bodyPr>
            <a:normAutofit fontScale="90000"/>
          </a:bodyPr>
          <a:lstStyle/>
          <a:p>
            <a:r>
              <a:rPr lang="en-US" dirty="0">
                <a:latin typeface="+mn-lt"/>
              </a:rPr>
              <a:t>Have </a:t>
            </a:r>
            <a:r>
              <a:rPr lang="en-US" dirty="0" smtClean="0">
                <a:latin typeface="+mn-lt"/>
              </a:rPr>
              <a:t>A </a:t>
            </a:r>
            <a:r>
              <a:rPr lang="en-US" dirty="0">
                <a:latin typeface="+mn-lt"/>
              </a:rPr>
              <a:t>SMART Goal</a:t>
            </a:r>
          </a:p>
        </p:txBody>
      </p:sp>
      <p:pic>
        <p:nvPicPr>
          <p:cNvPr id="13314" name="Picture 2" descr="Related image">
            <a:extLst>
              <a:ext uri="{FF2B5EF4-FFF2-40B4-BE49-F238E27FC236}">
                <a16:creationId xmlns:a16="http://schemas.microsoft.com/office/drawing/2014/main" xmlns="" id="{50726E7A-28FE-4D16-9E25-73FAFD796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473" y="1425404"/>
            <a:ext cx="9211053" cy="460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369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8269"/>
            <a:ext cx="12192000" cy="888484"/>
          </a:xfrm>
        </p:spPr>
        <p:txBody>
          <a:bodyPr>
            <a:normAutofit fontScale="90000"/>
          </a:bodyPr>
          <a:lstStyle/>
          <a:p>
            <a:r>
              <a:rPr lang="en-US" dirty="0">
                <a:latin typeface="+mn-lt"/>
              </a:rPr>
              <a:t>Example </a:t>
            </a:r>
            <a:r>
              <a:rPr lang="en-US" dirty="0" smtClean="0">
                <a:latin typeface="+mn-lt"/>
              </a:rPr>
              <a:t>Of </a:t>
            </a:r>
            <a:r>
              <a:rPr lang="en-US" dirty="0">
                <a:latin typeface="+mn-lt"/>
              </a:rPr>
              <a:t>A</a:t>
            </a:r>
            <a:r>
              <a:rPr lang="en-US" dirty="0" smtClean="0">
                <a:latin typeface="+mn-lt"/>
              </a:rPr>
              <a:t> </a:t>
            </a:r>
            <a:r>
              <a:rPr lang="en-US" u="sng" dirty="0">
                <a:latin typeface="+mn-lt"/>
              </a:rPr>
              <a:t>Goal With Timeline</a:t>
            </a:r>
          </a:p>
        </p:txBody>
      </p:sp>
      <p:sp>
        <p:nvSpPr>
          <p:cNvPr id="3" name="Content Placeholder 2"/>
          <p:cNvSpPr>
            <a:spLocks noGrp="1"/>
          </p:cNvSpPr>
          <p:nvPr>
            <p:ph sz="quarter" idx="10"/>
          </p:nvPr>
        </p:nvSpPr>
        <p:spPr>
          <a:xfrm>
            <a:off x="633045" y="2175396"/>
            <a:ext cx="10952703" cy="1924332"/>
          </a:xfrm>
        </p:spPr>
        <p:txBody>
          <a:bodyPr>
            <a:normAutofit/>
          </a:bodyPr>
          <a:lstStyle/>
          <a:p>
            <a:pPr marL="0" indent="0">
              <a:buNone/>
            </a:pPr>
            <a:r>
              <a:rPr lang="en-US" dirty="0"/>
              <a:t>Using the precise problem statement from earlier:</a:t>
            </a:r>
          </a:p>
          <a:p>
            <a:pPr marL="0" indent="0">
              <a:buNone/>
            </a:pPr>
            <a:endParaRPr lang="en-US" dirty="0"/>
          </a:p>
          <a:p>
            <a:pPr marL="0" indent="0">
              <a:buNone/>
            </a:pPr>
            <a:r>
              <a:rPr lang="en-US" dirty="0"/>
              <a:t>Goal: 75% reduction in referrals for playground fighting within one month.</a:t>
            </a:r>
          </a:p>
        </p:txBody>
      </p:sp>
    </p:spTree>
    <p:extLst>
      <p:ext uri="{BB962C8B-B14F-4D97-AF65-F5344CB8AC3E}">
        <p14:creationId xmlns:p14="http://schemas.microsoft.com/office/powerpoint/2010/main" val="1512781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651933"/>
            <a:ext cx="12192000" cy="838200"/>
          </a:xfrm>
        </p:spPr>
        <p:txBody>
          <a:bodyPr/>
          <a:lstStyle/>
          <a:p>
            <a:r>
              <a:rPr lang="en-US" sz="5400" dirty="0">
                <a:latin typeface="+mn-lt"/>
              </a:rPr>
              <a:t>School Team Responsibilities</a:t>
            </a:r>
          </a:p>
        </p:txBody>
      </p:sp>
      <p:sp>
        <p:nvSpPr>
          <p:cNvPr id="2" name="Content Placeholder 1"/>
          <p:cNvSpPr>
            <a:spLocks noGrp="1"/>
          </p:cNvSpPr>
          <p:nvPr>
            <p:ph sz="quarter" idx="10"/>
          </p:nvPr>
        </p:nvSpPr>
        <p:spPr>
          <a:xfrm>
            <a:off x="663191" y="1976967"/>
            <a:ext cx="10761785" cy="3325813"/>
          </a:xfrm>
        </p:spPr>
        <p:txBody>
          <a:bodyPr/>
          <a:lstStyle/>
          <a:p>
            <a:r>
              <a:rPr lang="en-US" dirty="0"/>
              <a:t>School-wide PBIS action plan</a:t>
            </a:r>
          </a:p>
          <a:p>
            <a:r>
              <a:rPr lang="en-US" dirty="0"/>
              <a:t>Regular team meetings</a:t>
            </a:r>
          </a:p>
          <a:p>
            <a:r>
              <a:rPr lang="en-US" dirty="0"/>
              <a:t>Communication with staff &amp; coach</a:t>
            </a:r>
          </a:p>
          <a:p>
            <a:r>
              <a:rPr lang="en-US" dirty="0"/>
              <a:t>Reporting outcomes to stakeholders</a:t>
            </a:r>
          </a:p>
        </p:txBody>
      </p:sp>
    </p:spTree>
    <p:extLst>
      <p:ext uri="{BB962C8B-B14F-4D97-AF65-F5344CB8AC3E}">
        <p14:creationId xmlns:p14="http://schemas.microsoft.com/office/powerpoint/2010/main" val="24150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1403" y="2524305"/>
            <a:ext cx="10889191" cy="1816583"/>
          </a:xfrm>
        </p:spPr>
        <p:txBody>
          <a:bodyPr/>
          <a:lstStyle/>
          <a:p>
            <a:r>
              <a:rPr lang="en-US" dirty="0">
                <a:solidFill>
                  <a:schemeClr val="tx1"/>
                </a:solidFill>
              </a:rPr>
              <a:t>Developing informed statements about </a:t>
            </a:r>
            <a:r>
              <a:rPr lang="en-US" b="1" i="1" dirty="0">
                <a:solidFill>
                  <a:schemeClr val="tx1"/>
                </a:solidFill>
              </a:rPr>
              <a:t>why </a:t>
            </a:r>
            <a:r>
              <a:rPr lang="en-US" dirty="0">
                <a:solidFill>
                  <a:schemeClr val="tx1"/>
                </a:solidFill>
              </a:rPr>
              <a:t>the desired behavior(s) is not occurring</a:t>
            </a:r>
          </a:p>
          <a:p>
            <a:r>
              <a:rPr lang="en-US" dirty="0">
                <a:solidFill>
                  <a:schemeClr val="tx1"/>
                </a:solidFill>
              </a:rPr>
              <a:t>The (desired behavior) is not occurring because…</a:t>
            </a:r>
          </a:p>
        </p:txBody>
      </p:sp>
      <p:sp>
        <p:nvSpPr>
          <p:cNvPr id="3" name="Title 2"/>
          <p:cNvSpPr>
            <a:spLocks noGrp="1"/>
          </p:cNvSpPr>
          <p:nvPr>
            <p:ph type="title"/>
          </p:nvPr>
        </p:nvSpPr>
        <p:spPr>
          <a:xfrm>
            <a:off x="0" y="718369"/>
            <a:ext cx="12191999" cy="1516831"/>
          </a:xfrm>
        </p:spPr>
        <p:txBody>
          <a:bodyPr>
            <a:noAutofit/>
          </a:bodyPr>
          <a:lstStyle/>
          <a:p>
            <a:pPr algn="ctr"/>
            <a:r>
              <a:rPr lang="en-US" sz="5400" dirty="0">
                <a:latin typeface="+mn-lt"/>
              </a:rPr>
              <a:t>Step 2</a:t>
            </a:r>
            <a:r>
              <a:rPr lang="en-US" sz="5400" dirty="0" smtClean="0">
                <a:latin typeface="+mn-lt"/>
              </a:rPr>
              <a:t>. </a:t>
            </a:r>
            <a:r>
              <a:rPr lang="en-US" sz="5400" dirty="0">
                <a:latin typeface="+mn-lt"/>
              </a:rPr>
              <a:t>Analyze </a:t>
            </a:r>
            <a:r>
              <a:rPr lang="en-US" sz="5400" dirty="0" smtClean="0">
                <a:latin typeface="+mn-lt"/>
              </a:rPr>
              <a:t>The </a:t>
            </a:r>
            <a:r>
              <a:rPr lang="en-US" sz="5400" dirty="0">
                <a:latin typeface="+mn-lt"/>
              </a:rPr>
              <a:t>Problem &amp; Develop Hypothesis </a:t>
            </a:r>
          </a:p>
        </p:txBody>
      </p:sp>
      <p:sp>
        <p:nvSpPr>
          <p:cNvPr id="4" name="TextBox 3"/>
          <p:cNvSpPr txBox="1"/>
          <p:nvPr/>
        </p:nvSpPr>
        <p:spPr>
          <a:xfrm>
            <a:off x="5619667" y="6379537"/>
            <a:ext cx="952662" cy="246221"/>
          </a:xfrm>
          <a:prstGeom prst="rect">
            <a:avLst/>
          </a:prstGeom>
          <a:noFill/>
        </p:spPr>
        <p:txBody>
          <a:bodyPr wrap="square" rtlCol="0">
            <a:spAutoFit/>
          </a:bodyPr>
          <a:lstStyle/>
          <a:p>
            <a:r>
              <a:rPr lang="en-US" sz="1000" dirty="0">
                <a:solidFill>
                  <a:schemeClr val="bg1"/>
                </a:solidFill>
              </a:rPr>
              <a:t>Elliott, 2015</a:t>
            </a:r>
          </a:p>
        </p:txBody>
      </p:sp>
    </p:spTree>
    <p:extLst>
      <p:ext uri="{BB962C8B-B14F-4D97-AF65-F5344CB8AC3E}">
        <p14:creationId xmlns:p14="http://schemas.microsoft.com/office/powerpoint/2010/main" val="456345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8269"/>
            <a:ext cx="12192000" cy="888484"/>
          </a:xfrm>
        </p:spPr>
        <p:txBody>
          <a:bodyPr>
            <a:noAutofit/>
          </a:bodyPr>
          <a:lstStyle/>
          <a:p>
            <a:r>
              <a:rPr lang="en-US" sz="5400" dirty="0">
                <a:latin typeface="+mn-lt"/>
              </a:rPr>
              <a:t>Step 3</a:t>
            </a:r>
            <a:r>
              <a:rPr lang="en-US" sz="5400" dirty="0" smtClean="0">
                <a:latin typeface="+mn-lt"/>
              </a:rPr>
              <a:t>. </a:t>
            </a:r>
            <a:r>
              <a:rPr lang="en-US" sz="5400" dirty="0">
                <a:latin typeface="+mn-lt"/>
              </a:rPr>
              <a:t>Identify </a:t>
            </a:r>
            <a:r>
              <a:rPr lang="en-US" sz="5400" dirty="0" smtClean="0">
                <a:latin typeface="+mn-lt"/>
              </a:rPr>
              <a:t>A </a:t>
            </a:r>
            <a:r>
              <a:rPr lang="en-US" sz="5400" dirty="0">
                <a:latin typeface="+mn-lt"/>
              </a:rPr>
              <a:t>Solution, Create </a:t>
            </a:r>
            <a:r>
              <a:rPr lang="en-US" sz="5400" dirty="0" smtClean="0">
                <a:latin typeface="+mn-lt"/>
              </a:rPr>
              <a:t>A </a:t>
            </a:r>
            <a:r>
              <a:rPr lang="en-US" sz="5400" dirty="0">
                <a:latin typeface="+mn-lt"/>
              </a:rPr>
              <a:t>Plan</a:t>
            </a:r>
          </a:p>
        </p:txBody>
      </p:sp>
      <p:sp>
        <p:nvSpPr>
          <p:cNvPr id="3" name="Content Placeholder 2"/>
          <p:cNvSpPr>
            <a:spLocks noGrp="1"/>
          </p:cNvSpPr>
          <p:nvPr>
            <p:ph sz="quarter" idx="10"/>
          </p:nvPr>
        </p:nvSpPr>
        <p:spPr>
          <a:xfrm>
            <a:off x="703384" y="2025766"/>
            <a:ext cx="10832123" cy="3385820"/>
          </a:xfrm>
        </p:spPr>
        <p:txBody>
          <a:bodyPr>
            <a:normAutofit/>
          </a:bodyPr>
          <a:lstStyle/>
          <a:p>
            <a:pPr marL="0" indent="0">
              <a:buNone/>
            </a:pPr>
            <a:r>
              <a:rPr lang="en-US" b="1" u="sng" dirty="0"/>
              <a:t>Guiding questions:</a:t>
            </a:r>
          </a:p>
          <a:p>
            <a:pPr marL="0" indent="0">
              <a:buNone/>
            </a:pPr>
            <a:endParaRPr lang="en-US" dirty="0"/>
          </a:p>
          <a:p>
            <a:r>
              <a:rPr lang="en-US" dirty="0"/>
              <a:t>What are you going to do to bring about the desired change?</a:t>
            </a:r>
          </a:p>
          <a:p>
            <a:endParaRPr lang="en-US" dirty="0"/>
          </a:p>
          <a:p>
            <a:r>
              <a:rPr lang="en-US" dirty="0"/>
              <a:t>What will remove the barriers to success?</a:t>
            </a:r>
          </a:p>
        </p:txBody>
      </p:sp>
    </p:spTree>
    <p:extLst>
      <p:ext uri="{BB962C8B-B14F-4D97-AF65-F5344CB8AC3E}">
        <p14:creationId xmlns:p14="http://schemas.microsoft.com/office/powerpoint/2010/main" val="3452698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2865"/>
            <a:ext cx="12192000" cy="893500"/>
          </a:xfrm>
        </p:spPr>
        <p:txBody>
          <a:bodyPr>
            <a:noAutofit/>
          </a:bodyPr>
          <a:lstStyle/>
          <a:p>
            <a:r>
              <a:rPr lang="en-US" sz="5400" dirty="0">
                <a:latin typeface="+mn-lt"/>
              </a:rPr>
              <a:t>Creating </a:t>
            </a:r>
            <a:r>
              <a:rPr lang="en-US" sz="5400" dirty="0" smtClean="0">
                <a:latin typeface="+mn-lt"/>
              </a:rPr>
              <a:t>A </a:t>
            </a:r>
            <a:r>
              <a:rPr lang="en-US" sz="5400" dirty="0">
                <a:latin typeface="+mn-lt"/>
              </a:rPr>
              <a:t>Plan</a:t>
            </a:r>
          </a:p>
        </p:txBody>
      </p:sp>
      <p:sp>
        <p:nvSpPr>
          <p:cNvPr id="3" name="Content Placeholder 2"/>
          <p:cNvSpPr>
            <a:spLocks noGrp="1"/>
          </p:cNvSpPr>
          <p:nvPr>
            <p:ph sz="quarter" idx="10"/>
          </p:nvPr>
        </p:nvSpPr>
        <p:spPr>
          <a:xfrm>
            <a:off x="1175657" y="1979355"/>
            <a:ext cx="5099761" cy="3365730"/>
          </a:xfrm>
        </p:spPr>
        <p:txBody>
          <a:bodyPr/>
          <a:lstStyle/>
          <a:p>
            <a:pPr marL="0" indent="0">
              <a:buNone/>
            </a:pPr>
            <a:r>
              <a:rPr lang="en-US" dirty="0"/>
              <a:t>Solution strategies: </a:t>
            </a:r>
          </a:p>
          <a:p>
            <a:pPr lvl="1">
              <a:spcBef>
                <a:spcPts val="1000"/>
              </a:spcBef>
            </a:pPr>
            <a:r>
              <a:rPr lang="en-US" sz="2800" dirty="0"/>
              <a:t>Prevention </a:t>
            </a:r>
          </a:p>
          <a:p>
            <a:pPr lvl="1">
              <a:spcBef>
                <a:spcPts val="1000"/>
              </a:spcBef>
            </a:pPr>
            <a:r>
              <a:rPr lang="en-US" sz="2800" dirty="0"/>
              <a:t>Teaching </a:t>
            </a:r>
          </a:p>
          <a:p>
            <a:pPr lvl="1">
              <a:spcBef>
                <a:spcPts val="1000"/>
              </a:spcBef>
            </a:pPr>
            <a:r>
              <a:rPr lang="en-US" sz="2800" dirty="0"/>
              <a:t>Recognition </a:t>
            </a:r>
          </a:p>
          <a:p>
            <a:pPr lvl="1">
              <a:spcBef>
                <a:spcPts val="1000"/>
              </a:spcBef>
            </a:pPr>
            <a:r>
              <a:rPr lang="en-US" sz="2800" dirty="0"/>
              <a:t>Extinction</a:t>
            </a:r>
          </a:p>
          <a:p>
            <a:pPr lvl="1">
              <a:spcBef>
                <a:spcPts val="1000"/>
              </a:spcBef>
            </a:pPr>
            <a:r>
              <a:rPr lang="en-US" sz="2800" dirty="0"/>
              <a:t>Consequences </a:t>
            </a:r>
          </a:p>
        </p:txBody>
      </p:sp>
      <p:sp>
        <p:nvSpPr>
          <p:cNvPr id="4" name="Content Placeholder 2">
            <a:extLst>
              <a:ext uri="{FF2B5EF4-FFF2-40B4-BE49-F238E27FC236}">
                <a16:creationId xmlns:a16="http://schemas.microsoft.com/office/drawing/2014/main" xmlns="" id="{0AD50C8D-C59D-4538-A9EC-10EB2514A7B5}"/>
              </a:ext>
            </a:extLst>
          </p:cNvPr>
          <p:cNvSpPr txBox="1">
            <a:spLocks/>
          </p:cNvSpPr>
          <p:nvPr/>
        </p:nvSpPr>
        <p:spPr>
          <a:xfrm>
            <a:off x="6275417" y="1979355"/>
            <a:ext cx="5139509" cy="33657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Also, plan should include</a:t>
            </a:r>
          </a:p>
          <a:p>
            <a:pPr lvl="1">
              <a:spcBef>
                <a:spcPts val="1000"/>
              </a:spcBef>
            </a:pPr>
            <a:r>
              <a:rPr lang="en-US" sz="2800" dirty="0"/>
              <a:t>WHO will do WHAT by WHEN </a:t>
            </a:r>
          </a:p>
          <a:p>
            <a:pPr lvl="1">
              <a:spcBef>
                <a:spcPts val="1000"/>
              </a:spcBef>
            </a:pPr>
            <a:r>
              <a:rPr lang="en-US" sz="2800" dirty="0"/>
              <a:t>Evaluation plan</a:t>
            </a:r>
          </a:p>
        </p:txBody>
      </p:sp>
    </p:spTree>
    <p:extLst>
      <p:ext uri="{BB962C8B-B14F-4D97-AF65-F5344CB8AC3E}">
        <p14:creationId xmlns:p14="http://schemas.microsoft.com/office/powerpoint/2010/main" val="5385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a:stretch>
            <a:fillRect/>
          </a:stretch>
        </p:blipFill>
        <p:spPr>
          <a:xfrm>
            <a:off x="482599" y="0"/>
            <a:ext cx="11060355" cy="6817043"/>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xmlns="" id="{56C98B09-DAB9-41BD-96F4-C0D7431DEA14}"/>
              </a:ext>
            </a:extLst>
          </p:cNvPr>
          <p:cNvSpPr txBox="1">
            <a:spLocks/>
          </p:cNvSpPr>
          <p:nvPr/>
        </p:nvSpPr>
        <p:spPr>
          <a:xfrm rot="20174709">
            <a:off x="-126300" y="4276638"/>
            <a:ext cx="2743200" cy="65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mn-lt"/>
              </a:rPr>
              <a:t>Example</a:t>
            </a:r>
          </a:p>
        </p:txBody>
      </p:sp>
      <p:pic>
        <p:nvPicPr>
          <p:cNvPr id="17" name="Content Placeholder 3">
            <a:extLst>
              <a:ext uri="{FF2B5EF4-FFF2-40B4-BE49-F238E27FC236}">
                <a16:creationId xmlns:a16="http://schemas.microsoft.com/office/drawing/2014/main" xmlns="" id="{EFDC6F91-6620-488E-B7FC-C53A4804550E}"/>
              </a:ext>
            </a:extLst>
          </p:cNvPr>
          <p:cNvPicPr>
            <a:picLocks noChangeAspect="1"/>
          </p:cNvPicPr>
          <p:nvPr/>
        </p:nvPicPr>
        <p:blipFill rotWithShape="1">
          <a:blip r:embed="rId3"/>
          <a:srcRect l="4023" t="11484" r="79105" b="50254"/>
          <a:stretch/>
        </p:blipFill>
        <p:spPr>
          <a:xfrm>
            <a:off x="64257" y="719496"/>
            <a:ext cx="3579371" cy="5419006"/>
          </a:xfrm>
          <a:prstGeom prst="rect">
            <a:avLst/>
          </a:prstGeom>
          <a:ln>
            <a:noFill/>
          </a:ln>
          <a:effectLst>
            <a:outerShdw blurRad="292100" dist="139700" dir="2700000" algn="tl" rotWithShape="0">
              <a:srgbClr val="333333">
                <a:alpha val="65000"/>
              </a:srgbClr>
            </a:outerShdw>
          </a:effectLst>
        </p:spPr>
      </p:pic>
      <p:grpSp>
        <p:nvGrpSpPr>
          <p:cNvPr id="25" name="Group 24">
            <a:extLst>
              <a:ext uri="{FF2B5EF4-FFF2-40B4-BE49-F238E27FC236}">
                <a16:creationId xmlns:a16="http://schemas.microsoft.com/office/drawing/2014/main" xmlns="" id="{D4D47869-83A9-4B55-9C9E-C9A8B357D7DB}"/>
              </a:ext>
            </a:extLst>
          </p:cNvPr>
          <p:cNvGrpSpPr/>
          <p:nvPr/>
        </p:nvGrpSpPr>
        <p:grpSpPr>
          <a:xfrm>
            <a:off x="1193800" y="19975"/>
            <a:ext cx="3259674" cy="6797068"/>
            <a:chOff x="1135499" y="19975"/>
            <a:chExt cx="3317975" cy="6852202"/>
          </a:xfrm>
        </p:grpSpPr>
        <p:pic>
          <p:nvPicPr>
            <p:cNvPr id="18" name="Content Placeholder 3">
              <a:extLst>
                <a:ext uri="{FF2B5EF4-FFF2-40B4-BE49-F238E27FC236}">
                  <a16:creationId xmlns:a16="http://schemas.microsoft.com/office/drawing/2014/main" xmlns="" id="{C1974F48-A893-4CD2-B3CE-6F5B027BE283}"/>
                </a:ext>
              </a:extLst>
            </p:cNvPr>
            <p:cNvPicPr>
              <a:picLocks noChangeAspect="1"/>
            </p:cNvPicPr>
            <p:nvPr/>
          </p:nvPicPr>
          <p:blipFill rotWithShape="1">
            <a:blip r:embed="rId3"/>
            <a:srcRect l="20608" t="22994" r="57822" b="4734"/>
            <a:stretch/>
          </p:blipFill>
          <p:spPr>
            <a:xfrm>
              <a:off x="1135499" y="19975"/>
              <a:ext cx="3317975" cy="6852202"/>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xmlns="" id="{C70BDC04-F2CA-406F-8CEC-7205D7D61303}"/>
                </a:ext>
              </a:extLst>
            </p:cNvPr>
            <p:cNvSpPr txBox="1"/>
            <p:nvPr/>
          </p:nvSpPr>
          <p:spPr>
            <a:xfrm>
              <a:off x="1594624" y="1717288"/>
              <a:ext cx="2156388" cy="369332"/>
            </a:xfrm>
            <a:prstGeom prst="rect">
              <a:avLst/>
            </a:prstGeom>
            <a:noFill/>
            <a:ln w="19050">
              <a:solidFill>
                <a:srgbClr val="CC0033"/>
              </a:solidFill>
            </a:ln>
          </p:spPr>
          <p:txBody>
            <a:bodyPr wrap="square" rtlCol="0">
              <a:spAutoFit/>
            </a:bodyPr>
            <a:lstStyle/>
            <a:p>
              <a:r>
                <a:rPr lang="en-US" b="1" dirty="0">
                  <a:solidFill>
                    <a:srgbClr val="C00000"/>
                  </a:solidFill>
                </a:rPr>
                <a:t>Solution Strategies</a:t>
              </a:r>
            </a:p>
          </p:txBody>
        </p:sp>
      </p:grpSp>
      <p:grpSp>
        <p:nvGrpSpPr>
          <p:cNvPr id="26" name="Group 25">
            <a:extLst>
              <a:ext uri="{FF2B5EF4-FFF2-40B4-BE49-F238E27FC236}">
                <a16:creationId xmlns:a16="http://schemas.microsoft.com/office/drawing/2014/main" xmlns="" id="{79E6B21A-EF09-4DA5-8480-0D2E1C948A93}"/>
              </a:ext>
            </a:extLst>
          </p:cNvPr>
          <p:cNvGrpSpPr/>
          <p:nvPr/>
        </p:nvGrpSpPr>
        <p:grpSpPr>
          <a:xfrm>
            <a:off x="4597399" y="44318"/>
            <a:ext cx="2804299" cy="6772725"/>
            <a:chOff x="4549405" y="44318"/>
            <a:chExt cx="2852294" cy="6827859"/>
          </a:xfrm>
        </p:grpSpPr>
        <p:pic>
          <p:nvPicPr>
            <p:cNvPr id="19" name="Content Placeholder 3">
              <a:extLst>
                <a:ext uri="{FF2B5EF4-FFF2-40B4-BE49-F238E27FC236}">
                  <a16:creationId xmlns:a16="http://schemas.microsoft.com/office/drawing/2014/main" xmlns="" id="{EA0C2F77-F912-4264-9041-BE23A55D0766}"/>
                </a:ext>
              </a:extLst>
            </p:cNvPr>
            <p:cNvPicPr>
              <a:picLocks noChangeAspect="1"/>
            </p:cNvPicPr>
            <p:nvPr/>
          </p:nvPicPr>
          <p:blipFill rotWithShape="1">
            <a:blip r:embed="rId3"/>
            <a:srcRect l="42465" t="22762" r="37882" b="3050"/>
            <a:stretch/>
          </p:blipFill>
          <p:spPr>
            <a:xfrm>
              <a:off x="4549405" y="44318"/>
              <a:ext cx="2852294" cy="6827859"/>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xmlns="" id="{1B110E8A-2033-4C6D-9193-C06B396FB03B}"/>
                </a:ext>
              </a:extLst>
            </p:cNvPr>
            <p:cNvSpPr txBox="1"/>
            <p:nvPr/>
          </p:nvSpPr>
          <p:spPr>
            <a:xfrm>
              <a:off x="4998361" y="1795917"/>
              <a:ext cx="1655469" cy="646331"/>
            </a:xfrm>
            <a:prstGeom prst="rect">
              <a:avLst/>
            </a:prstGeom>
            <a:noFill/>
            <a:ln w="19050">
              <a:solidFill>
                <a:srgbClr val="CC0033"/>
              </a:solidFill>
            </a:ln>
          </p:spPr>
          <p:txBody>
            <a:bodyPr wrap="square" rtlCol="0">
              <a:spAutoFit/>
            </a:bodyPr>
            <a:lstStyle/>
            <a:p>
              <a:pPr algn="ctr"/>
              <a:r>
                <a:rPr lang="en-US" b="1" dirty="0">
                  <a:solidFill>
                    <a:srgbClr val="C00000"/>
                  </a:solidFill>
                </a:rPr>
                <a:t>Who is Responsible?</a:t>
              </a:r>
            </a:p>
          </p:txBody>
        </p:sp>
      </p:grpSp>
      <p:grpSp>
        <p:nvGrpSpPr>
          <p:cNvPr id="27" name="Group 26">
            <a:extLst>
              <a:ext uri="{FF2B5EF4-FFF2-40B4-BE49-F238E27FC236}">
                <a16:creationId xmlns:a16="http://schemas.microsoft.com/office/drawing/2014/main" xmlns="" id="{FF92BC59-61EA-400E-A653-C04246803C8D}"/>
              </a:ext>
            </a:extLst>
          </p:cNvPr>
          <p:cNvGrpSpPr/>
          <p:nvPr/>
        </p:nvGrpSpPr>
        <p:grpSpPr>
          <a:xfrm>
            <a:off x="7497630" y="-8180"/>
            <a:ext cx="2337763" cy="6621553"/>
            <a:chOff x="7497630" y="-8180"/>
            <a:chExt cx="2337763" cy="6621553"/>
          </a:xfrm>
        </p:grpSpPr>
        <p:pic>
          <p:nvPicPr>
            <p:cNvPr id="20" name="Content Placeholder 3">
              <a:extLst>
                <a:ext uri="{FF2B5EF4-FFF2-40B4-BE49-F238E27FC236}">
                  <a16:creationId xmlns:a16="http://schemas.microsoft.com/office/drawing/2014/main" xmlns="" id="{3FF10A12-733C-4B4E-90C9-E30426BDDAA2}"/>
                </a:ext>
              </a:extLst>
            </p:cNvPr>
            <p:cNvPicPr>
              <a:picLocks noChangeAspect="1"/>
            </p:cNvPicPr>
            <p:nvPr/>
          </p:nvPicPr>
          <p:blipFill rotWithShape="1">
            <a:blip r:embed="rId3"/>
            <a:srcRect l="61759" t="21731" r="22551" b="6166"/>
            <a:stretch/>
          </p:blipFill>
          <p:spPr>
            <a:xfrm>
              <a:off x="7497630" y="-8180"/>
              <a:ext cx="2337763" cy="6621553"/>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xmlns="" id="{1368387D-CFE0-4155-9CCF-EC54D856E6D7}"/>
                </a:ext>
              </a:extLst>
            </p:cNvPr>
            <p:cNvSpPr txBox="1"/>
            <p:nvPr/>
          </p:nvSpPr>
          <p:spPr>
            <a:xfrm>
              <a:off x="7850655" y="1717288"/>
              <a:ext cx="1516369" cy="369332"/>
            </a:xfrm>
            <a:prstGeom prst="rect">
              <a:avLst/>
            </a:prstGeom>
            <a:noFill/>
            <a:ln w="19050">
              <a:solidFill>
                <a:srgbClr val="CC0033"/>
              </a:solidFill>
            </a:ln>
          </p:spPr>
          <p:txBody>
            <a:bodyPr wrap="square" rtlCol="0">
              <a:spAutoFit/>
            </a:bodyPr>
            <a:lstStyle/>
            <a:p>
              <a:pPr algn="ctr"/>
              <a:r>
                <a:rPr lang="en-US" b="1" dirty="0">
                  <a:solidFill>
                    <a:srgbClr val="C00000"/>
                  </a:solidFill>
                </a:rPr>
                <a:t>When?</a:t>
              </a:r>
            </a:p>
          </p:txBody>
        </p:sp>
      </p:grpSp>
      <p:pic>
        <p:nvPicPr>
          <p:cNvPr id="28" name="Content Placeholder 3">
            <a:extLst>
              <a:ext uri="{FF2B5EF4-FFF2-40B4-BE49-F238E27FC236}">
                <a16:creationId xmlns:a16="http://schemas.microsoft.com/office/drawing/2014/main" xmlns="" id="{3538FCE8-AE83-4C08-B026-26FA8D3EAD1F}"/>
              </a:ext>
            </a:extLst>
          </p:cNvPr>
          <p:cNvPicPr>
            <a:picLocks noChangeAspect="1"/>
          </p:cNvPicPr>
          <p:nvPr/>
        </p:nvPicPr>
        <p:blipFill rotWithShape="1">
          <a:blip r:embed="rId3"/>
          <a:srcRect l="77247" t="8839" r="4803" b="46211"/>
          <a:stretch/>
        </p:blipFill>
        <p:spPr>
          <a:xfrm>
            <a:off x="8284595" y="490726"/>
            <a:ext cx="3807645" cy="5876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16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9820"/>
            <a:ext cx="12192000" cy="856933"/>
          </a:xfrm>
        </p:spPr>
        <p:txBody>
          <a:bodyPr>
            <a:normAutofit fontScale="90000"/>
          </a:bodyPr>
          <a:lstStyle/>
          <a:p>
            <a:r>
              <a:rPr lang="en-US" dirty="0">
                <a:latin typeface="+mn-lt"/>
              </a:rPr>
              <a:t>Step 4</a:t>
            </a:r>
            <a:r>
              <a:rPr lang="en-US" dirty="0" smtClean="0">
                <a:latin typeface="+mn-lt"/>
              </a:rPr>
              <a:t>. </a:t>
            </a:r>
            <a:r>
              <a:rPr lang="en-US" dirty="0">
                <a:latin typeface="+mn-lt"/>
              </a:rPr>
              <a:t>Monitor </a:t>
            </a:r>
            <a:r>
              <a:rPr lang="en-US" dirty="0" smtClean="0">
                <a:latin typeface="+mn-lt"/>
              </a:rPr>
              <a:t>The </a:t>
            </a:r>
            <a:r>
              <a:rPr lang="en-US" dirty="0">
                <a:latin typeface="+mn-lt"/>
              </a:rPr>
              <a:t>Impact </a:t>
            </a:r>
          </a:p>
        </p:txBody>
      </p:sp>
      <p:sp>
        <p:nvSpPr>
          <p:cNvPr id="3" name="Content Placeholder 2"/>
          <p:cNvSpPr>
            <a:spLocks noGrp="1"/>
          </p:cNvSpPr>
          <p:nvPr>
            <p:ph sz="quarter" idx="10"/>
          </p:nvPr>
        </p:nvSpPr>
        <p:spPr>
          <a:xfrm>
            <a:off x="931486" y="2139436"/>
            <a:ext cx="9144000" cy="3477260"/>
          </a:xfrm>
        </p:spPr>
        <p:txBody>
          <a:bodyPr/>
          <a:lstStyle/>
          <a:p>
            <a:pPr marL="0" indent="0">
              <a:buNone/>
            </a:pPr>
            <a:r>
              <a:rPr lang="en-US" dirty="0"/>
              <a:t>Evaluate your plan:</a:t>
            </a:r>
          </a:p>
          <a:p>
            <a:r>
              <a:rPr lang="en-US" dirty="0"/>
              <a:t>Did it work? Are we solving the problem?</a:t>
            </a:r>
          </a:p>
          <a:p>
            <a:r>
              <a:rPr lang="en-US" dirty="0"/>
              <a:t>Has the desired goal been achieved?</a:t>
            </a:r>
          </a:p>
          <a:p>
            <a:r>
              <a:rPr lang="en-US" dirty="0"/>
              <a:t>Use data to determine the impact.</a:t>
            </a:r>
          </a:p>
        </p:txBody>
      </p:sp>
      <p:pic>
        <p:nvPicPr>
          <p:cNvPr id="14338" name="Picture 2" descr="Image result for evaluation">
            <a:extLst>
              <a:ext uri="{FF2B5EF4-FFF2-40B4-BE49-F238E27FC236}">
                <a16:creationId xmlns:a16="http://schemas.microsoft.com/office/drawing/2014/main" xmlns="" id="{D8DCDF0C-CF71-42B0-B67E-5FE15BEDE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7474" y="2568990"/>
            <a:ext cx="2618152" cy="261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07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6582"/>
            <a:ext cx="12192000" cy="880171"/>
          </a:xfrm>
        </p:spPr>
        <p:txBody>
          <a:bodyPr>
            <a:normAutofit fontScale="90000"/>
          </a:bodyPr>
          <a:lstStyle/>
          <a:p>
            <a:r>
              <a:rPr lang="en-US" dirty="0">
                <a:latin typeface="+mn-lt"/>
              </a:rPr>
              <a:t>Make </a:t>
            </a:r>
            <a:r>
              <a:rPr lang="en-US" dirty="0" smtClean="0">
                <a:latin typeface="+mn-lt"/>
              </a:rPr>
              <a:t>A </a:t>
            </a:r>
            <a:r>
              <a:rPr lang="en-US" dirty="0">
                <a:latin typeface="+mn-lt"/>
              </a:rPr>
              <a:t>Decision</a:t>
            </a:r>
          </a:p>
        </p:txBody>
      </p:sp>
      <p:sp>
        <p:nvSpPr>
          <p:cNvPr id="3" name="Content Placeholder 2"/>
          <p:cNvSpPr>
            <a:spLocks noGrp="1"/>
          </p:cNvSpPr>
          <p:nvPr>
            <p:ph sz="quarter" idx="10"/>
          </p:nvPr>
        </p:nvSpPr>
        <p:spPr>
          <a:xfrm>
            <a:off x="663191" y="1959429"/>
            <a:ext cx="10942655" cy="3400463"/>
          </a:xfrm>
        </p:spPr>
        <p:txBody>
          <a:bodyPr/>
          <a:lstStyle/>
          <a:p>
            <a:pPr marL="0" indent="0">
              <a:buNone/>
            </a:pPr>
            <a:r>
              <a:rPr lang="en-US" dirty="0"/>
              <a:t>What next?</a:t>
            </a:r>
          </a:p>
          <a:p>
            <a:pPr lvl="1">
              <a:spcBef>
                <a:spcPts val="1000"/>
              </a:spcBef>
            </a:pPr>
            <a:r>
              <a:rPr lang="en-US" sz="2600" dirty="0"/>
              <a:t>Modify strategy?</a:t>
            </a:r>
          </a:p>
          <a:p>
            <a:pPr lvl="1">
              <a:spcBef>
                <a:spcPts val="1000"/>
              </a:spcBef>
            </a:pPr>
            <a:r>
              <a:rPr lang="en-US" sz="2600" dirty="0"/>
              <a:t>Maintain the goal? How?</a:t>
            </a:r>
          </a:p>
          <a:p>
            <a:pPr lvl="1">
              <a:spcBef>
                <a:spcPts val="1000"/>
              </a:spcBef>
            </a:pPr>
            <a:r>
              <a:rPr lang="en-US" sz="2600" dirty="0"/>
              <a:t>Revise the goal?</a:t>
            </a:r>
          </a:p>
          <a:p>
            <a:pPr lvl="1">
              <a:spcBef>
                <a:spcPts val="1000"/>
              </a:spcBef>
            </a:pPr>
            <a:r>
              <a:rPr lang="en-US" sz="2600" dirty="0"/>
              <a:t>Reconsider feasibility?</a:t>
            </a:r>
          </a:p>
          <a:p>
            <a:pPr lvl="1">
              <a:spcBef>
                <a:spcPts val="1000"/>
              </a:spcBef>
            </a:pPr>
            <a:r>
              <a:rPr lang="en-US" sz="2600" dirty="0"/>
              <a:t>Redefine the precise problem?</a:t>
            </a:r>
          </a:p>
          <a:p>
            <a:pPr lvl="1">
              <a:spcBef>
                <a:spcPts val="1000"/>
              </a:spcBef>
            </a:pPr>
            <a:endParaRPr lang="en-US" sz="2800" dirty="0"/>
          </a:p>
        </p:txBody>
      </p:sp>
    </p:spTree>
    <p:extLst>
      <p:ext uri="{BB962C8B-B14F-4D97-AF65-F5344CB8AC3E}">
        <p14:creationId xmlns:p14="http://schemas.microsoft.com/office/powerpoint/2010/main" val="312316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8269"/>
            <a:ext cx="12192000" cy="888484"/>
          </a:xfrm>
        </p:spPr>
        <p:txBody>
          <a:bodyPr>
            <a:normAutofit fontScale="90000"/>
          </a:bodyPr>
          <a:lstStyle/>
          <a:p>
            <a:r>
              <a:rPr lang="en-US" dirty="0">
                <a:latin typeface="+mn-lt"/>
              </a:rPr>
              <a:t>Implement With Integrity</a:t>
            </a:r>
          </a:p>
        </p:txBody>
      </p:sp>
      <p:sp>
        <p:nvSpPr>
          <p:cNvPr id="3" name="Content Placeholder 2"/>
          <p:cNvSpPr>
            <a:spLocks noGrp="1"/>
          </p:cNvSpPr>
          <p:nvPr>
            <p:ph sz="quarter" idx="10"/>
          </p:nvPr>
        </p:nvSpPr>
        <p:spPr>
          <a:xfrm>
            <a:off x="713433" y="2441401"/>
            <a:ext cx="10741688" cy="1798089"/>
          </a:xfrm>
        </p:spPr>
        <p:txBody>
          <a:bodyPr/>
          <a:lstStyle/>
          <a:p>
            <a:pPr marL="0" indent="0">
              <a:buNone/>
            </a:pPr>
            <a:r>
              <a:rPr lang="en-US" dirty="0"/>
              <a:t>Was the plan implemented correctly?</a:t>
            </a:r>
          </a:p>
          <a:p>
            <a:pPr marL="0" indent="0">
              <a:buNone/>
            </a:pPr>
            <a:endParaRPr lang="en-US" dirty="0"/>
          </a:p>
          <a:p>
            <a:r>
              <a:rPr lang="en-US" dirty="0"/>
              <a:t>Use data from previously determined sources (e.g., checklist)</a:t>
            </a:r>
          </a:p>
        </p:txBody>
      </p:sp>
    </p:spTree>
    <p:extLst>
      <p:ext uri="{BB962C8B-B14F-4D97-AF65-F5344CB8AC3E}">
        <p14:creationId xmlns:p14="http://schemas.microsoft.com/office/powerpoint/2010/main" val="2218064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DCB21-AB71-4BA7-8DF5-86BA5421F741}"/>
              </a:ext>
            </a:extLst>
          </p:cNvPr>
          <p:cNvSpPr>
            <a:spLocks noGrp="1"/>
          </p:cNvSpPr>
          <p:nvPr>
            <p:ph type="ctrTitle"/>
          </p:nvPr>
        </p:nvSpPr>
        <p:spPr>
          <a:xfrm>
            <a:off x="0" y="723207"/>
            <a:ext cx="12192000" cy="863546"/>
          </a:xfrm>
        </p:spPr>
        <p:txBody>
          <a:bodyPr/>
          <a:lstStyle/>
          <a:p>
            <a:r>
              <a:rPr lang="en-US" sz="5400" dirty="0">
                <a:latin typeface="+mn-lt"/>
              </a:rPr>
              <a:t>Communication </a:t>
            </a:r>
          </a:p>
        </p:txBody>
      </p:sp>
      <p:sp>
        <p:nvSpPr>
          <p:cNvPr id="3" name="Content Placeholder 2">
            <a:extLst>
              <a:ext uri="{FF2B5EF4-FFF2-40B4-BE49-F238E27FC236}">
                <a16:creationId xmlns:a16="http://schemas.microsoft.com/office/drawing/2014/main" xmlns="" id="{E0775AF2-2D64-4858-BDD6-69EC8EF0F004}"/>
              </a:ext>
            </a:extLst>
          </p:cNvPr>
          <p:cNvSpPr>
            <a:spLocks noGrp="1"/>
          </p:cNvSpPr>
          <p:nvPr>
            <p:ph sz="quarter" idx="10"/>
          </p:nvPr>
        </p:nvSpPr>
        <p:spPr>
          <a:xfrm>
            <a:off x="485024" y="2140299"/>
            <a:ext cx="11213490" cy="3262974"/>
          </a:xfrm>
        </p:spPr>
        <p:txBody>
          <a:bodyPr/>
          <a:lstStyle/>
          <a:p>
            <a:r>
              <a:rPr lang="en-US" dirty="0"/>
              <a:t>Share data with staff &amp; district coach</a:t>
            </a:r>
          </a:p>
          <a:p>
            <a:r>
              <a:rPr lang="en-US" dirty="0"/>
              <a:t>Provide annual update to school board</a:t>
            </a:r>
          </a:p>
          <a:p>
            <a:r>
              <a:rPr lang="en-US" dirty="0"/>
              <a:t>Conduct surveys to gain input </a:t>
            </a:r>
          </a:p>
          <a:p>
            <a:r>
              <a:rPr lang="en-US" dirty="0"/>
              <a:t>Provide info on website</a:t>
            </a:r>
          </a:p>
          <a:p>
            <a:r>
              <a:rPr lang="en-US" dirty="0"/>
              <a:t>Involve local media </a:t>
            </a:r>
          </a:p>
          <a:p>
            <a:r>
              <a:rPr lang="en-US" dirty="0"/>
              <a:t>Provide newsletters to parents &amp; others</a:t>
            </a:r>
          </a:p>
        </p:txBody>
      </p:sp>
      <p:pic>
        <p:nvPicPr>
          <p:cNvPr id="15364" name="Picture 4" descr="Related image">
            <a:extLst>
              <a:ext uri="{FF2B5EF4-FFF2-40B4-BE49-F238E27FC236}">
                <a16:creationId xmlns:a16="http://schemas.microsoft.com/office/drawing/2014/main" xmlns="" id="{92A77310-9109-4903-96E9-9EEA15701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014" y="2438286"/>
            <a:ext cx="3238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387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0B03E40-48D7-4224-8E27-57EBBA3C0C47}"/>
              </a:ext>
            </a:extLst>
          </p:cNvPr>
          <p:cNvSpPr>
            <a:spLocks noGrp="1"/>
          </p:cNvSpPr>
          <p:nvPr>
            <p:ph type="ctrTitle"/>
          </p:nvPr>
        </p:nvSpPr>
        <p:spPr>
          <a:xfrm>
            <a:off x="0" y="724326"/>
            <a:ext cx="12192000" cy="767645"/>
          </a:xfrm>
        </p:spPr>
        <p:txBody>
          <a:bodyPr>
            <a:noAutofit/>
          </a:bodyPr>
          <a:lstStyle/>
          <a:p>
            <a:r>
              <a:rPr lang="en-US" sz="5400" dirty="0">
                <a:latin typeface="+mn-lt"/>
              </a:rPr>
              <a:t>Example </a:t>
            </a:r>
            <a:r>
              <a:rPr lang="en-US" sz="5400" dirty="0" smtClean="0">
                <a:latin typeface="+mn-lt"/>
              </a:rPr>
              <a:t>Of </a:t>
            </a:r>
            <a:r>
              <a:rPr lang="en-US" sz="5400" dirty="0">
                <a:latin typeface="+mn-lt"/>
              </a:rPr>
              <a:t>A</a:t>
            </a:r>
            <a:r>
              <a:rPr lang="en-US" sz="5400" dirty="0" smtClean="0">
                <a:latin typeface="+mn-lt"/>
              </a:rPr>
              <a:t>n </a:t>
            </a:r>
            <a:r>
              <a:rPr lang="en-US" sz="5400" dirty="0">
                <a:latin typeface="+mn-lt"/>
              </a:rPr>
              <a:t>Effective Team Meeting</a:t>
            </a:r>
          </a:p>
        </p:txBody>
      </p:sp>
      <p:pic>
        <p:nvPicPr>
          <p:cNvPr id="5" name="Online Media 4">
            <a:hlinkClick r:id="" action="ppaction://media"/>
            <a:extLst>
              <a:ext uri="{FF2B5EF4-FFF2-40B4-BE49-F238E27FC236}">
                <a16:creationId xmlns:a16="http://schemas.microsoft.com/office/drawing/2014/main" xmlns="" id="{C6F92FBE-6156-4FA9-817C-410FA8793AFE}"/>
              </a:ext>
            </a:extLst>
          </p:cNvPr>
          <p:cNvPicPr>
            <a:picLocks noGrp="1" noRot="1" noChangeAspect="1"/>
          </p:cNvPicPr>
          <p:nvPr>
            <p:ph sz="quarter" idx="10"/>
            <a:videoFile r:link="rId1"/>
          </p:nvPr>
        </p:nvPicPr>
        <p:blipFill>
          <a:blip r:embed="rId4"/>
          <a:stretch>
            <a:fillRect/>
          </a:stretch>
        </p:blipFill>
        <p:spPr>
          <a:xfrm>
            <a:off x="1425106" y="1491971"/>
            <a:ext cx="9341787" cy="5254756"/>
          </a:xfrm>
          <a:prstGeom prst="rect">
            <a:avLst/>
          </a:prstGeom>
        </p:spPr>
      </p:pic>
    </p:spTree>
    <p:extLst>
      <p:ext uri="{BB962C8B-B14F-4D97-AF65-F5344CB8AC3E}">
        <p14:creationId xmlns:p14="http://schemas.microsoft.com/office/powerpoint/2010/main" val="3412595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FC40321-4DD8-429A-9979-21692EB51CB1}"/>
              </a:ext>
            </a:extLst>
          </p:cNvPr>
          <p:cNvSpPr>
            <a:spLocks noGrp="1"/>
          </p:cNvSpPr>
          <p:nvPr>
            <p:ph type="ctrTitle"/>
          </p:nvPr>
        </p:nvSpPr>
        <p:spPr>
          <a:xfrm>
            <a:off x="0" y="714895"/>
            <a:ext cx="12192000" cy="871858"/>
          </a:xfrm>
        </p:spPr>
        <p:txBody>
          <a:bodyPr/>
          <a:lstStyle/>
          <a:p>
            <a:r>
              <a:rPr lang="en-US" sz="5400" dirty="0">
                <a:latin typeface="+mn-lt"/>
              </a:rPr>
              <a:t>Do It With Fidelity!</a:t>
            </a:r>
          </a:p>
        </p:txBody>
      </p:sp>
      <p:sp>
        <p:nvSpPr>
          <p:cNvPr id="4" name="Content Placeholder 3">
            <a:extLst>
              <a:ext uri="{FF2B5EF4-FFF2-40B4-BE49-F238E27FC236}">
                <a16:creationId xmlns:a16="http://schemas.microsoft.com/office/drawing/2014/main" xmlns="" id="{6BCAE4D3-3D87-4527-BFC6-47C033A41A4D}"/>
              </a:ext>
            </a:extLst>
          </p:cNvPr>
          <p:cNvSpPr>
            <a:spLocks noGrp="1"/>
          </p:cNvSpPr>
          <p:nvPr>
            <p:ph sz="quarter" idx="10"/>
          </p:nvPr>
        </p:nvSpPr>
        <p:spPr>
          <a:xfrm>
            <a:off x="572755" y="2034080"/>
            <a:ext cx="11113477" cy="2953558"/>
          </a:xfrm>
        </p:spPr>
        <p:txBody>
          <a:bodyPr/>
          <a:lstStyle/>
          <a:p>
            <a:pPr marL="0" indent="0">
              <a:buNone/>
            </a:pPr>
            <a:r>
              <a:rPr lang="en-US" b="1" u="sng" dirty="0"/>
              <a:t>Tiered Fidelity Inventory (TFI)</a:t>
            </a:r>
          </a:p>
          <a:p>
            <a:pPr marL="0" indent="0">
              <a:buNone/>
            </a:pPr>
            <a:endParaRPr lang="en-US" dirty="0"/>
          </a:p>
          <a:p>
            <a:r>
              <a:rPr lang="en-US" dirty="0"/>
              <a:t>Efficient, valid index of extent to which PBIS core features are in place</a:t>
            </a:r>
          </a:p>
          <a:p>
            <a:r>
              <a:rPr lang="en-US" dirty="0"/>
              <a:t>Section 1.2 Team Operating Procedures</a:t>
            </a:r>
          </a:p>
        </p:txBody>
      </p:sp>
    </p:spTree>
    <p:extLst>
      <p:ext uri="{BB962C8B-B14F-4D97-AF65-F5344CB8AC3E}">
        <p14:creationId xmlns:p14="http://schemas.microsoft.com/office/powerpoint/2010/main" val="2310566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FE6A86-FD7E-4A22-A705-EF4B53A032D2}"/>
              </a:ext>
            </a:extLst>
          </p:cNvPr>
          <p:cNvSpPr>
            <a:spLocks noGrp="1"/>
          </p:cNvSpPr>
          <p:nvPr>
            <p:ph type="ctrTitle"/>
          </p:nvPr>
        </p:nvSpPr>
        <p:spPr>
          <a:xfrm>
            <a:off x="0" y="711200"/>
            <a:ext cx="12192000" cy="875553"/>
          </a:xfrm>
        </p:spPr>
        <p:txBody>
          <a:bodyPr/>
          <a:lstStyle/>
          <a:p>
            <a:r>
              <a:rPr lang="en-US" sz="5400" dirty="0">
                <a:latin typeface="+mn-lt"/>
              </a:rPr>
              <a:t>The PBIS Team </a:t>
            </a:r>
          </a:p>
        </p:txBody>
      </p:sp>
      <p:sp>
        <p:nvSpPr>
          <p:cNvPr id="3" name="Content Placeholder 2">
            <a:extLst>
              <a:ext uri="{FF2B5EF4-FFF2-40B4-BE49-F238E27FC236}">
                <a16:creationId xmlns:a16="http://schemas.microsoft.com/office/drawing/2014/main" xmlns="" id="{EA0FF7BB-4FF7-47C6-93EB-4AE3B536053F}"/>
              </a:ext>
            </a:extLst>
          </p:cNvPr>
          <p:cNvSpPr>
            <a:spLocks noGrp="1"/>
          </p:cNvSpPr>
          <p:nvPr>
            <p:ph sz="quarter" idx="10"/>
          </p:nvPr>
        </p:nvSpPr>
        <p:spPr>
          <a:xfrm>
            <a:off x="723481" y="2078264"/>
            <a:ext cx="7043894" cy="2680305"/>
          </a:xfrm>
        </p:spPr>
        <p:txBody>
          <a:bodyPr/>
          <a:lstStyle/>
          <a:p>
            <a:pPr marL="0" indent="0">
              <a:buNone/>
            </a:pPr>
            <a:r>
              <a:rPr lang="en-US" dirty="0" smtClean="0"/>
              <a:t>The PBIS team represents:</a:t>
            </a:r>
            <a:endParaRPr lang="en-US" dirty="0"/>
          </a:p>
          <a:p>
            <a:pPr lvl="1">
              <a:spcBef>
                <a:spcPts val="1000"/>
              </a:spcBef>
            </a:pPr>
            <a:r>
              <a:rPr lang="en-US" sz="2600" dirty="0"/>
              <a:t>Grade levels across </a:t>
            </a:r>
            <a:r>
              <a:rPr lang="en-US" sz="2600" dirty="0" smtClean="0"/>
              <a:t>the school</a:t>
            </a:r>
            <a:endParaRPr lang="en-US" sz="2600" dirty="0"/>
          </a:p>
          <a:p>
            <a:pPr lvl="1">
              <a:spcBef>
                <a:spcPts val="1000"/>
              </a:spcBef>
            </a:pPr>
            <a:r>
              <a:rPr lang="en-US" sz="2600" dirty="0"/>
              <a:t>Different cultures </a:t>
            </a:r>
            <a:r>
              <a:rPr lang="en-US" sz="2600" dirty="0" smtClean="0"/>
              <a:t>across the </a:t>
            </a:r>
            <a:r>
              <a:rPr lang="en-US" sz="2600" dirty="0"/>
              <a:t>school</a:t>
            </a:r>
          </a:p>
          <a:p>
            <a:pPr lvl="1">
              <a:spcBef>
                <a:spcPts val="1000"/>
              </a:spcBef>
            </a:pPr>
            <a:r>
              <a:rPr lang="en-US" sz="2600" dirty="0"/>
              <a:t>Specialty and special </a:t>
            </a:r>
            <a:r>
              <a:rPr lang="en-US" sz="2600" dirty="0" smtClean="0"/>
              <a:t>education </a:t>
            </a:r>
            <a:r>
              <a:rPr lang="en-US" sz="2600" dirty="0"/>
              <a:t>classes</a:t>
            </a:r>
          </a:p>
          <a:p>
            <a:pPr lvl="1">
              <a:spcBef>
                <a:spcPts val="1000"/>
              </a:spcBef>
            </a:pPr>
            <a:r>
              <a:rPr lang="en-US" sz="2600" dirty="0"/>
              <a:t>The school community</a:t>
            </a:r>
          </a:p>
        </p:txBody>
      </p:sp>
      <p:pic>
        <p:nvPicPr>
          <p:cNvPr id="9218" name="Picture 2" descr="Related image">
            <a:extLst>
              <a:ext uri="{FF2B5EF4-FFF2-40B4-BE49-F238E27FC236}">
                <a16:creationId xmlns:a16="http://schemas.microsoft.com/office/drawing/2014/main" xmlns="" id="{8B2CB3BB-39F3-434D-89F8-0A680863D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734" y="2162630"/>
            <a:ext cx="2511574" cy="251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8112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41362"/>
            <a:ext cx="12192000" cy="728161"/>
          </a:xfrm>
        </p:spPr>
        <p:txBody>
          <a:bodyPr>
            <a:noAutofit/>
          </a:bodyPr>
          <a:lstStyle/>
          <a:p>
            <a:pPr algn="ctr"/>
            <a:r>
              <a:rPr lang="en-US" sz="5400" dirty="0">
                <a:latin typeface="+mn-lt"/>
              </a:rPr>
              <a:t>1.2 Team Operating Procedures</a:t>
            </a:r>
          </a:p>
        </p:txBody>
      </p:sp>
      <p:graphicFrame>
        <p:nvGraphicFramePr>
          <p:cNvPr id="5" name="Table 4"/>
          <p:cNvGraphicFramePr>
            <a:graphicFrameLocks noGrp="1"/>
          </p:cNvGraphicFramePr>
          <p:nvPr>
            <p:extLst>
              <p:ext uri="{D42A27DB-BD31-4B8C-83A1-F6EECF244321}">
                <p14:modId xmlns:p14="http://schemas.microsoft.com/office/powerpoint/2010/main" val="3000826729"/>
              </p:ext>
            </p:extLst>
          </p:nvPr>
        </p:nvGraphicFramePr>
        <p:xfrm>
          <a:off x="191273" y="1593669"/>
          <a:ext cx="11823148" cy="1127760"/>
        </p:xfrm>
        <a:graphic>
          <a:graphicData uri="http://schemas.openxmlformats.org/drawingml/2006/table">
            <a:tbl>
              <a:tblPr firstRow="1" firstCol="1" bandRow="1"/>
              <a:tblGrid>
                <a:gridCol w="4360407">
                  <a:extLst>
                    <a:ext uri="{9D8B030D-6E8A-4147-A177-3AD203B41FA5}">
                      <a16:colId xmlns:a16="http://schemas.microsoft.com/office/drawing/2014/main" xmlns="" val="20000"/>
                    </a:ext>
                  </a:extLst>
                </a:gridCol>
                <a:gridCol w="2733040">
                  <a:extLst>
                    <a:ext uri="{9D8B030D-6E8A-4147-A177-3AD203B41FA5}">
                      <a16:colId xmlns:a16="http://schemas.microsoft.com/office/drawing/2014/main" xmlns="" val="20001"/>
                    </a:ext>
                  </a:extLst>
                </a:gridCol>
                <a:gridCol w="4729701">
                  <a:extLst>
                    <a:ext uri="{9D8B030D-6E8A-4147-A177-3AD203B41FA5}">
                      <a16:colId xmlns:a16="http://schemas.microsoft.com/office/drawing/2014/main" xmlns="" val="20002"/>
                    </a:ext>
                  </a:extLst>
                </a:gridCol>
              </a:tblGrid>
              <a:tr h="297892">
                <a:tc rowSpan="2">
                  <a:txBody>
                    <a:bodyPr/>
                    <a:lstStyle/>
                    <a:p>
                      <a:pPr marL="328930" marR="0" indent="-283210" algn="ctr">
                        <a:spcBef>
                          <a:spcPts val="0"/>
                        </a:spcBef>
                        <a:spcAft>
                          <a:spcPts val="0"/>
                        </a:spcAft>
                      </a:pPr>
                      <a:r>
                        <a:rPr lang="en-US" sz="2400" b="1" dirty="0">
                          <a:effectLst/>
                          <a:latin typeface="+mn-lt"/>
                        </a:rPr>
                        <a:t>Feature</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400" b="1" dirty="0">
                          <a:effectLst/>
                          <a:latin typeface="+mn-lt"/>
                        </a:rPr>
                        <a:t>Data Sources</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dirty="0">
                          <a:effectLst/>
                          <a:latin typeface="+mn-lt"/>
                        </a:rPr>
                        <a:t>Scoring Criteria</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77125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936160708"/>
              </p:ext>
            </p:extLst>
          </p:nvPr>
        </p:nvGraphicFramePr>
        <p:xfrm>
          <a:off x="191273" y="2721429"/>
          <a:ext cx="11823148" cy="3287485"/>
        </p:xfrm>
        <a:graphic>
          <a:graphicData uri="http://schemas.openxmlformats.org/drawingml/2006/table">
            <a:tbl>
              <a:tblPr firstRow="1" firstCol="1" bandRow="1"/>
              <a:tblGrid>
                <a:gridCol w="4350247">
                  <a:extLst>
                    <a:ext uri="{9D8B030D-6E8A-4147-A177-3AD203B41FA5}">
                      <a16:colId xmlns:a16="http://schemas.microsoft.com/office/drawing/2014/main" xmlns="" val="20000"/>
                    </a:ext>
                  </a:extLst>
                </a:gridCol>
                <a:gridCol w="2753360">
                  <a:extLst>
                    <a:ext uri="{9D8B030D-6E8A-4147-A177-3AD203B41FA5}">
                      <a16:colId xmlns:a16="http://schemas.microsoft.com/office/drawing/2014/main" xmlns="" val="20001"/>
                    </a:ext>
                  </a:extLst>
                </a:gridCol>
                <a:gridCol w="4719541">
                  <a:extLst>
                    <a:ext uri="{9D8B030D-6E8A-4147-A177-3AD203B41FA5}">
                      <a16:colId xmlns:a16="http://schemas.microsoft.com/office/drawing/2014/main" xmlns="" val="20002"/>
                    </a:ext>
                  </a:extLst>
                </a:gridCol>
              </a:tblGrid>
              <a:tr h="3287485">
                <a:tc>
                  <a:txBody>
                    <a:bodyPr/>
                    <a:lstStyle/>
                    <a:p>
                      <a:pPr marL="0" marR="0" lvl="0" indent="0" algn="l">
                        <a:lnSpc>
                          <a:spcPct val="115000"/>
                        </a:lnSpc>
                        <a:spcBef>
                          <a:spcPts val="0"/>
                        </a:spcBef>
                        <a:spcAft>
                          <a:spcPts val="0"/>
                        </a:spcAft>
                        <a:buFont typeface="+mj-lt"/>
                        <a:buNone/>
                      </a:pPr>
                      <a:r>
                        <a:rPr lang="en-US" sz="2000" b="1" dirty="0">
                          <a:effectLst/>
                          <a:latin typeface="+mn-lt"/>
                          <a:ea typeface="Times New Roman"/>
                          <a:cs typeface="Times New Roman"/>
                        </a:rPr>
                        <a:t>1.2 Team Operating Procedures</a:t>
                      </a:r>
                      <a:r>
                        <a:rPr lang="en-US" sz="2000" dirty="0">
                          <a:effectLst/>
                          <a:latin typeface="+mn-lt"/>
                          <a:ea typeface="Times New Roman"/>
                          <a:cs typeface="Times New Roman"/>
                        </a:rPr>
                        <a:t>: Tier I team meets at least monthly and has (a) regular meeting format/agenda, (b) minutes, (c) defined meeting roles, and (d) a current action plan.</a:t>
                      </a:r>
                      <a:endParaRPr lang="en-US" sz="20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2000" dirty="0">
                          <a:effectLst/>
                          <a:latin typeface="+mn-lt"/>
                          <a:ea typeface="Calibri"/>
                          <a:cs typeface="Times New Roman"/>
                        </a:rPr>
                        <a:t>Tier I team meeting agendas and minutes</a:t>
                      </a:r>
                    </a:p>
                    <a:p>
                      <a:pPr marL="342900" marR="0" lvl="0" indent="-342900" algn="l">
                        <a:spcBef>
                          <a:spcPts val="0"/>
                        </a:spcBef>
                        <a:spcAft>
                          <a:spcPts val="0"/>
                        </a:spcAft>
                        <a:buFont typeface="Symbol"/>
                        <a:buChar char=""/>
                      </a:pPr>
                      <a:r>
                        <a:rPr lang="en-US" sz="2000" dirty="0">
                          <a:effectLst/>
                          <a:latin typeface="+mn-lt"/>
                        </a:rPr>
                        <a:t>Tier I meeting roles descriptions</a:t>
                      </a:r>
                    </a:p>
                    <a:p>
                      <a:pPr marL="342900" marR="0" lvl="0" indent="-342900" algn="l">
                        <a:spcBef>
                          <a:spcPts val="0"/>
                        </a:spcBef>
                        <a:spcAft>
                          <a:spcPts val="0"/>
                        </a:spcAft>
                        <a:buFont typeface="Symbol"/>
                        <a:buChar char=""/>
                      </a:pPr>
                      <a:r>
                        <a:rPr lang="en-US" sz="2000" dirty="0">
                          <a:effectLst/>
                          <a:latin typeface="+mn-lt"/>
                        </a:rPr>
                        <a:t>Tier I action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2000" dirty="0">
                          <a:effectLst/>
                          <a:latin typeface="+mn-lt"/>
                          <a:ea typeface="Calibri"/>
                          <a:cs typeface="Times New Roman"/>
                        </a:rPr>
                        <a:t>0 = Tier I team does not use regular meeting format/agenda, minutes, defined roles, or a current action </a:t>
                      </a:r>
                      <a:r>
                        <a:rPr lang="en-US" sz="2000" dirty="0" smtClean="0">
                          <a:effectLst/>
                          <a:latin typeface="+mn-lt"/>
                          <a:ea typeface="Calibri"/>
                          <a:cs typeface="Times New Roman"/>
                        </a:rPr>
                        <a:t>plan.</a:t>
                      </a:r>
                      <a:endParaRPr lang="en-US" sz="2000" dirty="0">
                        <a:effectLst/>
                        <a:latin typeface="+mn-lt"/>
                        <a:ea typeface="Calibri"/>
                        <a:cs typeface="Times New Roman"/>
                      </a:endParaRPr>
                    </a:p>
                    <a:p>
                      <a:pPr marL="255270" marR="0" indent="-228600" algn="l">
                        <a:spcBef>
                          <a:spcPts val="0"/>
                        </a:spcBef>
                        <a:spcAft>
                          <a:spcPts val="1200"/>
                        </a:spcAft>
                      </a:pPr>
                      <a:r>
                        <a:rPr lang="en-US" sz="2000" dirty="0">
                          <a:effectLst/>
                          <a:latin typeface="+mn-lt"/>
                          <a:ea typeface="Calibri"/>
                          <a:cs typeface="Times New Roman"/>
                        </a:rPr>
                        <a:t>1= Tier I team has at least </a:t>
                      </a:r>
                      <a:r>
                        <a:rPr lang="en-US" sz="2000" dirty="0" smtClean="0">
                          <a:effectLst/>
                          <a:latin typeface="+mn-lt"/>
                          <a:ea typeface="Calibri"/>
                          <a:cs typeface="Times New Roman"/>
                        </a:rPr>
                        <a:t>two </a:t>
                      </a:r>
                      <a:r>
                        <a:rPr lang="en-US" sz="2000" dirty="0">
                          <a:effectLst/>
                          <a:latin typeface="+mn-lt"/>
                          <a:ea typeface="Calibri"/>
                          <a:cs typeface="Times New Roman"/>
                        </a:rPr>
                        <a:t>but not all </a:t>
                      </a:r>
                      <a:r>
                        <a:rPr lang="en-US" sz="2000" dirty="0" smtClean="0">
                          <a:effectLst/>
                          <a:latin typeface="+mn-lt"/>
                          <a:ea typeface="Calibri"/>
                          <a:cs typeface="Times New Roman"/>
                        </a:rPr>
                        <a:t>four features.</a:t>
                      </a:r>
                      <a:endParaRPr lang="en-US" sz="2000" dirty="0">
                        <a:effectLst/>
                        <a:latin typeface="+mn-lt"/>
                        <a:ea typeface="Calibri"/>
                        <a:cs typeface="Times New Roman"/>
                      </a:endParaRPr>
                    </a:p>
                    <a:p>
                      <a:pPr marL="255270" marR="0" indent="-228600" algn="l">
                        <a:spcBef>
                          <a:spcPts val="0"/>
                        </a:spcBef>
                        <a:spcAft>
                          <a:spcPts val="1200"/>
                        </a:spcAft>
                      </a:pPr>
                      <a:r>
                        <a:rPr lang="en-US" sz="2000" dirty="0">
                          <a:effectLst/>
                          <a:latin typeface="+mn-lt"/>
                          <a:ea typeface="Calibri"/>
                          <a:cs typeface="Times New Roman"/>
                        </a:rPr>
                        <a:t>2 = Tier I team meets at least monthly and uses regular meeting format/agenda, minutes, defined roles, AND has a current action </a:t>
                      </a:r>
                      <a:r>
                        <a:rPr lang="en-US" sz="2000" dirty="0" smtClean="0">
                          <a:effectLst/>
                          <a:latin typeface="+mn-lt"/>
                          <a:ea typeface="Calibri"/>
                          <a:cs typeface="Times New Roman"/>
                        </a:rPr>
                        <a:t>plan.</a:t>
                      </a:r>
                      <a:endParaRPr lang="en-US" sz="20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3" name="Rectangle 2"/>
          <p:cNvSpPr/>
          <p:nvPr/>
        </p:nvSpPr>
        <p:spPr>
          <a:xfrm>
            <a:off x="1416611" y="4486327"/>
            <a:ext cx="5419698" cy="14285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Main Idea: </a:t>
            </a:r>
            <a:r>
              <a:rPr lang="en-US" sz="2400" dirty="0"/>
              <a:t>Specific features are necessary to ensure meetings are effective for action planning and tracking progress.</a:t>
            </a:r>
          </a:p>
        </p:txBody>
      </p:sp>
      <p:sp>
        <p:nvSpPr>
          <p:cNvPr id="7" name="TextBox 6"/>
          <p:cNvSpPr txBox="1"/>
          <p:nvPr/>
        </p:nvSpPr>
        <p:spPr>
          <a:xfrm>
            <a:off x="10308628" y="1246405"/>
            <a:ext cx="1705793"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Teams</a:t>
            </a:r>
          </a:p>
        </p:txBody>
      </p:sp>
    </p:spTree>
    <p:extLst>
      <p:ext uri="{BB962C8B-B14F-4D97-AF65-F5344CB8AC3E}">
        <p14:creationId xmlns:p14="http://schemas.microsoft.com/office/powerpoint/2010/main" val="224885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A5A68BE-7719-4B2D-A399-8ABDABCA5309}"/>
              </a:ext>
            </a:extLst>
          </p:cNvPr>
          <p:cNvSpPr>
            <a:spLocks noGrp="1"/>
          </p:cNvSpPr>
          <p:nvPr>
            <p:ph type="ctrTitle"/>
          </p:nvPr>
        </p:nvSpPr>
        <p:spPr>
          <a:xfrm>
            <a:off x="0" y="714895"/>
            <a:ext cx="12192000" cy="789709"/>
          </a:xfrm>
        </p:spPr>
        <p:txBody>
          <a:bodyPr/>
          <a:lstStyle/>
          <a:p>
            <a:r>
              <a:rPr lang="en-US" sz="5400" dirty="0">
                <a:latin typeface="+mn-lt"/>
              </a:rPr>
              <a:t>Summary</a:t>
            </a:r>
          </a:p>
        </p:txBody>
      </p:sp>
      <p:sp>
        <p:nvSpPr>
          <p:cNvPr id="4" name="Content Placeholder 3">
            <a:extLst>
              <a:ext uri="{FF2B5EF4-FFF2-40B4-BE49-F238E27FC236}">
                <a16:creationId xmlns:a16="http://schemas.microsoft.com/office/drawing/2014/main" xmlns="" id="{C7E63D73-2300-4440-9CCA-5DEDB3CE443A}"/>
              </a:ext>
            </a:extLst>
          </p:cNvPr>
          <p:cNvSpPr>
            <a:spLocks noGrp="1"/>
          </p:cNvSpPr>
          <p:nvPr>
            <p:ph sz="quarter" idx="10"/>
          </p:nvPr>
        </p:nvSpPr>
        <p:spPr>
          <a:xfrm>
            <a:off x="633046" y="1967576"/>
            <a:ext cx="10972800" cy="2684811"/>
          </a:xfrm>
        </p:spPr>
        <p:txBody>
          <a:bodyPr/>
          <a:lstStyle/>
          <a:p>
            <a:r>
              <a:rPr lang="en-US" dirty="0"/>
              <a:t>Create a good foundation for efficient/effective meetings</a:t>
            </a:r>
          </a:p>
          <a:p>
            <a:r>
              <a:rPr lang="en-US" dirty="0"/>
              <a:t>Focus on data-based, precise problem solving</a:t>
            </a:r>
          </a:p>
          <a:p>
            <a:r>
              <a:rPr lang="en-US" dirty="0"/>
              <a:t>Develop complete action plans</a:t>
            </a:r>
          </a:p>
          <a:p>
            <a:r>
              <a:rPr lang="en-US" dirty="0"/>
              <a:t>Monitor and evaluate progress of action plans</a:t>
            </a:r>
          </a:p>
        </p:txBody>
      </p:sp>
    </p:spTree>
    <p:extLst>
      <p:ext uri="{BB962C8B-B14F-4D97-AF65-F5344CB8AC3E}">
        <p14:creationId xmlns:p14="http://schemas.microsoft.com/office/powerpoint/2010/main" val="3914031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19C82-82D8-4679-B2BD-924164F1B6AA}"/>
              </a:ext>
            </a:extLst>
          </p:cNvPr>
          <p:cNvSpPr>
            <a:spLocks noGrp="1"/>
          </p:cNvSpPr>
          <p:nvPr>
            <p:ph type="ctrTitle"/>
          </p:nvPr>
        </p:nvSpPr>
        <p:spPr>
          <a:xfrm>
            <a:off x="0" y="723207"/>
            <a:ext cx="12192000" cy="863546"/>
          </a:xfrm>
        </p:spPr>
        <p:txBody>
          <a:bodyPr>
            <a:normAutofit fontScale="90000"/>
          </a:bodyPr>
          <a:lstStyle/>
          <a:p>
            <a:r>
              <a:rPr lang="en-US" dirty="0">
                <a:latin typeface="+mn-lt"/>
              </a:rPr>
              <a:t>Parent/Community Involvement</a:t>
            </a:r>
          </a:p>
        </p:txBody>
      </p:sp>
      <p:sp>
        <p:nvSpPr>
          <p:cNvPr id="3" name="Content Placeholder 2">
            <a:extLst>
              <a:ext uri="{FF2B5EF4-FFF2-40B4-BE49-F238E27FC236}">
                <a16:creationId xmlns:a16="http://schemas.microsoft.com/office/drawing/2014/main" xmlns="" id="{110F2E15-95E8-421F-A54F-7F67DF397570}"/>
              </a:ext>
            </a:extLst>
          </p:cNvPr>
          <p:cNvSpPr>
            <a:spLocks noGrp="1"/>
          </p:cNvSpPr>
          <p:nvPr>
            <p:ph sz="quarter" idx="10"/>
          </p:nvPr>
        </p:nvSpPr>
        <p:spPr>
          <a:xfrm>
            <a:off x="834013" y="2059017"/>
            <a:ext cx="10560818" cy="2462742"/>
          </a:xfrm>
        </p:spPr>
        <p:txBody>
          <a:bodyPr/>
          <a:lstStyle/>
          <a:p>
            <a:r>
              <a:rPr lang="en-US" dirty="0"/>
              <a:t>Consider having parent representation on the </a:t>
            </a:r>
            <a:r>
              <a:rPr lang="en-US" dirty="0" smtClean="0"/>
              <a:t>team.</a:t>
            </a:r>
            <a:endParaRPr lang="en-US" dirty="0"/>
          </a:p>
          <a:p>
            <a:r>
              <a:rPr lang="en-US" dirty="0"/>
              <a:t>Consider having a community member on the </a:t>
            </a:r>
            <a:r>
              <a:rPr lang="en-US" dirty="0" smtClean="0"/>
              <a:t>team.</a:t>
            </a:r>
            <a:endParaRPr lang="en-US" dirty="0"/>
          </a:p>
          <a:p>
            <a:r>
              <a:rPr lang="en-US" dirty="0"/>
              <a:t>Get input/feedback from parents and </a:t>
            </a:r>
            <a:r>
              <a:rPr lang="en-US" dirty="0" smtClean="0"/>
              <a:t>community.</a:t>
            </a:r>
            <a:endParaRPr lang="en-US" dirty="0"/>
          </a:p>
          <a:p>
            <a:r>
              <a:rPr lang="en-US" dirty="0"/>
              <a:t>Share action </a:t>
            </a:r>
            <a:r>
              <a:rPr lang="en-US" dirty="0" smtClean="0"/>
              <a:t>plans </a:t>
            </a:r>
            <a:r>
              <a:rPr lang="en-US" dirty="0"/>
              <a:t>and </a:t>
            </a:r>
            <a:r>
              <a:rPr lang="en-US" dirty="0" smtClean="0"/>
              <a:t>outcomes.</a:t>
            </a:r>
            <a:endParaRPr lang="en-US" dirty="0"/>
          </a:p>
        </p:txBody>
      </p:sp>
    </p:spTree>
    <p:extLst>
      <p:ext uri="{BB962C8B-B14F-4D97-AF65-F5344CB8AC3E}">
        <p14:creationId xmlns:p14="http://schemas.microsoft.com/office/powerpoint/2010/main" val="872635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8269"/>
            <a:ext cx="12192000" cy="888484"/>
          </a:xfrm>
        </p:spPr>
        <p:txBody>
          <a:bodyPr/>
          <a:lstStyle/>
          <a:p>
            <a:r>
              <a:rPr lang="en-US" sz="5400" dirty="0">
                <a:latin typeface="+mn-lt"/>
              </a:rPr>
              <a:t>Student Voice</a:t>
            </a:r>
          </a:p>
        </p:txBody>
      </p:sp>
      <p:sp>
        <p:nvSpPr>
          <p:cNvPr id="3" name="Content Placeholder 2"/>
          <p:cNvSpPr>
            <a:spLocks noGrp="1"/>
          </p:cNvSpPr>
          <p:nvPr>
            <p:ph sz="quarter" idx="10"/>
          </p:nvPr>
        </p:nvSpPr>
        <p:spPr>
          <a:xfrm>
            <a:off x="693335" y="1984202"/>
            <a:ext cx="10711543" cy="2738523"/>
          </a:xfrm>
        </p:spPr>
        <p:txBody>
          <a:bodyPr/>
          <a:lstStyle/>
          <a:p>
            <a:r>
              <a:rPr lang="en-US" dirty="0"/>
              <a:t>At the secondary level, consider having at least one student on the team.</a:t>
            </a:r>
          </a:p>
          <a:p>
            <a:r>
              <a:rPr lang="en-US" dirty="0"/>
              <a:t>Student representation increases likelihood of student buy-in.</a:t>
            </a:r>
          </a:p>
          <a:p>
            <a:r>
              <a:rPr lang="en-US" dirty="0"/>
              <a:t>Students can help with both planning and implementation.</a:t>
            </a:r>
          </a:p>
        </p:txBody>
      </p:sp>
    </p:spTree>
    <p:extLst>
      <p:ext uri="{BB962C8B-B14F-4D97-AF65-F5344CB8AC3E}">
        <p14:creationId xmlns:p14="http://schemas.microsoft.com/office/powerpoint/2010/main" val="415656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8906F66-AFFD-433A-B57A-1014DE01447E}"/>
              </a:ext>
            </a:extLst>
          </p:cNvPr>
          <p:cNvSpPr>
            <a:spLocks noGrp="1"/>
          </p:cNvSpPr>
          <p:nvPr>
            <p:ph type="ctrTitle"/>
          </p:nvPr>
        </p:nvSpPr>
        <p:spPr>
          <a:xfrm>
            <a:off x="0" y="713433"/>
            <a:ext cx="12192000" cy="984738"/>
          </a:xfrm>
        </p:spPr>
        <p:txBody>
          <a:bodyPr/>
          <a:lstStyle/>
          <a:p>
            <a:r>
              <a:rPr lang="en-US" sz="5400" dirty="0">
                <a:latin typeface="+mn-lt"/>
              </a:rPr>
              <a:t>Other Considerations</a:t>
            </a:r>
          </a:p>
        </p:txBody>
      </p:sp>
      <p:sp>
        <p:nvSpPr>
          <p:cNvPr id="4" name="Content Placeholder 3">
            <a:extLst>
              <a:ext uri="{FF2B5EF4-FFF2-40B4-BE49-F238E27FC236}">
                <a16:creationId xmlns:a16="http://schemas.microsoft.com/office/drawing/2014/main" xmlns="" id="{AA832505-6E14-4B6E-9CA9-6153079B27B3}"/>
              </a:ext>
            </a:extLst>
          </p:cNvPr>
          <p:cNvSpPr>
            <a:spLocks noGrp="1"/>
          </p:cNvSpPr>
          <p:nvPr>
            <p:ph sz="quarter" idx="10"/>
          </p:nvPr>
        </p:nvSpPr>
        <p:spPr>
          <a:xfrm>
            <a:off x="823965" y="1917700"/>
            <a:ext cx="10530672" cy="3325813"/>
          </a:xfrm>
        </p:spPr>
        <p:txBody>
          <a:bodyPr/>
          <a:lstStyle/>
          <a:p>
            <a:pPr marL="0" indent="0">
              <a:buNone/>
            </a:pPr>
            <a:r>
              <a:rPr lang="en-US" dirty="0"/>
              <a:t>Team members </a:t>
            </a:r>
            <a:r>
              <a:rPr lang="en-US" dirty="0" smtClean="0"/>
              <a:t>must:</a:t>
            </a:r>
            <a:endParaRPr lang="en-US" dirty="0"/>
          </a:p>
          <a:p>
            <a:r>
              <a:rPr lang="en-US" dirty="0"/>
              <a:t>Be respected in the school</a:t>
            </a:r>
          </a:p>
          <a:p>
            <a:r>
              <a:rPr lang="en-US" dirty="0" smtClean="0"/>
              <a:t>Be good </a:t>
            </a:r>
            <a:r>
              <a:rPr lang="en-US" dirty="0"/>
              <a:t>communicators</a:t>
            </a:r>
          </a:p>
          <a:p>
            <a:r>
              <a:rPr lang="en-US" dirty="0"/>
              <a:t>Have positive attitude</a:t>
            </a:r>
          </a:p>
          <a:p>
            <a:r>
              <a:rPr lang="en-US" dirty="0"/>
              <a:t>Be relationship builders</a:t>
            </a:r>
          </a:p>
        </p:txBody>
      </p:sp>
    </p:spTree>
    <p:extLst>
      <p:ext uri="{BB962C8B-B14F-4D97-AF65-F5344CB8AC3E}">
        <p14:creationId xmlns:p14="http://schemas.microsoft.com/office/powerpoint/2010/main" val="2898659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3207"/>
            <a:ext cx="12192000" cy="863546"/>
          </a:xfrm>
        </p:spPr>
        <p:txBody>
          <a:bodyPr/>
          <a:lstStyle/>
          <a:p>
            <a:r>
              <a:rPr lang="en-US" sz="5400" dirty="0">
                <a:latin typeface="+mn-lt"/>
              </a:rPr>
              <a:t>Assigned Team Roles </a:t>
            </a:r>
          </a:p>
        </p:txBody>
      </p:sp>
      <p:sp>
        <p:nvSpPr>
          <p:cNvPr id="3" name="Content Placeholder 2"/>
          <p:cNvSpPr>
            <a:spLocks noGrp="1"/>
          </p:cNvSpPr>
          <p:nvPr>
            <p:ph sz="quarter" idx="10"/>
          </p:nvPr>
        </p:nvSpPr>
        <p:spPr>
          <a:xfrm>
            <a:off x="773723" y="1942638"/>
            <a:ext cx="10560818" cy="3325813"/>
          </a:xfrm>
        </p:spPr>
        <p:txBody>
          <a:bodyPr/>
          <a:lstStyle/>
          <a:p>
            <a:r>
              <a:rPr lang="en-US" dirty="0"/>
              <a:t>Facilitator – keep meeting on topic, on task</a:t>
            </a:r>
          </a:p>
          <a:p>
            <a:r>
              <a:rPr lang="en-US" dirty="0"/>
              <a:t>Minute taker – record &amp; distribute minutes</a:t>
            </a:r>
          </a:p>
          <a:p>
            <a:r>
              <a:rPr lang="en-US" dirty="0"/>
              <a:t>Data analyst – bring data reports to meetings</a:t>
            </a:r>
          </a:p>
          <a:p>
            <a:r>
              <a:rPr lang="en-US" dirty="0"/>
              <a:t>Active team members – problem solve; input, feedback</a:t>
            </a:r>
          </a:p>
        </p:txBody>
      </p:sp>
    </p:spTree>
    <p:extLst>
      <p:ext uri="{BB962C8B-B14F-4D97-AF65-F5344CB8AC3E}">
        <p14:creationId xmlns:p14="http://schemas.microsoft.com/office/powerpoint/2010/main" val="1701255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p:cNvGraphicFramePr>
            <a:graphicFrameLocks/>
          </p:cNvGraphicFramePr>
          <p:nvPr>
            <p:extLst>
              <p:ext uri="{D42A27DB-BD31-4B8C-83A1-F6EECF244321}">
                <p14:modId xmlns:p14="http://schemas.microsoft.com/office/powerpoint/2010/main" val="165489786"/>
              </p:ext>
            </p:extLst>
          </p:nvPr>
        </p:nvGraphicFramePr>
        <p:xfrm>
          <a:off x="188087" y="87238"/>
          <a:ext cx="11853950" cy="6653569"/>
        </p:xfrm>
        <a:graphic>
          <a:graphicData uri="http://schemas.openxmlformats.org/drawingml/2006/table">
            <a:tbl>
              <a:tblPr firstRow="1" firstCol="1" lastRow="1" lastCol="1" bandRow="1" bandCol="1"/>
              <a:tblGrid>
                <a:gridCol w="11853950">
                  <a:extLst>
                    <a:ext uri="{9D8B030D-6E8A-4147-A177-3AD203B41FA5}">
                      <a16:colId xmlns:a16="http://schemas.microsoft.com/office/drawing/2014/main" xmlns="" val="602581820"/>
                    </a:ext>
                  </a:extLst>
                </a:gridCol>
              </a:tblGrid>
              <a:tr h="469191">
                <a:tc>
                  <a:txBody>
                    <a:bodyPr/>
                    <a:lstStyle/>
                    <a:p>
                      <a:pPr marL="0" marR="0" algn="ctr">
                        <a:lnSpc>
                          <a:spcPct val="115000"/>
                        </a:lnSpc>
                        <a:spcBef>
                          <a:spcPts val="0"/>
                        </a:spcBef>
                        <a:spcAft>
                          <a:spcPts val="1000"/>
                        </a:spcAft>
                      </a:pPr>
                      <a:r>
                        <a:rPr lang="en-US" sz="5400" b="1" dirty="0">
                          <a:effectLst/>
                          <a:latin typeface="Calibri" panose="020F0502020204030204" pitchFamily="34" charset="0"/>
                          <a:ea typeface="Calibri" panose="020F0502020204030204" pitchFamily="34" charset="0"/>
                          <a:cs typeface="Times New Roman" panose="02020603050405020304" pitchFamily="18" charset="0"/>
                        </a:rPr>
                        <a:t>Facilitator Responsibilities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txBody>
                  <a:tcPr marL="68256" marR="6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702195924"/>
                  </a:ext>
                </a:extLst>
              </a:tr>
              <a:tr h="5707165">
                <a:tc>
                  <a:txBody>
                    <a:bodyPr/>
                    <a:lstStyle/>
                    <a:p>
                      <a:pPr marL="342900" marR="0" lvl="0" indent="-342900">
                        <a:lnSpc>
                          <a:spcPct val="100000"/>
                        </a:lnSpc>
                        <a:spcBef>
                          <a:spcPts val="0"/>
                        </a:spcBef>
                        <a:spcAft>
                          <a:spcPts val="0"/>
                        </a:spcAft>
                        <a:buFont typeface="+mj-lt"/>
                        <a:buAutoNum type="arabicParenR"/>
                        <a:tabLst>
                          <a:tab pos="228600" algn="l"/>
                        </a:tabLst>
                      </a:pPr>
                      <a:r>
                        <a:rPr lang="en-US" sz="2800" i="0"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2800" dirty="0">
                          <a:effectLst/>
                          <a:latin typeface="Calibri" panose="020F0502020204030204" pitchFamily="34" charset="0"/>
                          <a:ea typeface="Calibri" panose="020F0502020204030204" pitchFamily="34" charset="0"/>
                          <a:cs typeface="Times New Roman" panose="02020603050405020304" pitchFamily="18" charset="0"/>
                        </a:rPr>
                        <a:t> meeting, provides </a:t>
                      </a:r>
                      <a:r>
                        <a:rPr lang="en-US" sz="28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agenda</a:t>
                      </a:r>
                      <a:r>
                        <a:rPr lang="en-US" sz="2800" dirty="0">
                          <a:effectLst/>
                          <a:latin typeface="Calibri" panose="020F0502020204030204" pitchFamily="34" charset="0"/>
                          <a:ea typeface="Calibri" panose="020F0502020204030204" pitchFamily="34" charset="0"/>
                          <a:cs typeface="Times New Roman" panose="02020603050405020304" pitchFamily="18" charset="0"/>
                        </a:rPr>
                        <a:t> items to </a:t>
                      </a: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minute </a:t>
                      </a:r>
                      <a:r>
                        <a:rPr lang="en-US" sz="2800" dirty="0">
                          <a:effectLst/>
                          <a:latin typeface="Calibri" panose="020F0502020204030204" pitchFamily="34" charset="0"/>
                          <a:ea typeface="Calibri" panose="020F0502020204030204" pitchFamily="34" charset="0"/>
                          <a:cs typeface="Times New Roman" panose="02020603050405020304" pitchFamily="18" charset="0"/>
                        </a:rPr>
                        <a:t>t</a:t>
                      </a: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aker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arenR"/>
                        <a:tabLst>
                          <a:tab pos="2286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Starts meeting on time</a:t>
                      </a:r>
                    </a:p>
                    <a:p>
                      <a:pPr marL="342900" marR="0" lvl="0" indent="-342900">
                        <a:lnSpc>
                          <a:spcPct val="100000"/>
                        </a:lnSpc>
                        <a:spcBef>
                          <a:spcPts val="0"/>
                        </a:spcBef>
                        <a:spcAft>
                          <a:spcPts val="0"/>
                        </a:spcAft>
                        <a:buFont typeface="+mj-lt"/>
                        <a:buAutoNum type="arabicParenR"/>
                        <a:tabLst>
                          <a:tab pos="2286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Determines date, time, and location of next meeting</a:t>
                      </a:r>
                    </a:p>
                    <a:p>
                      <a:pPr marL="342900" marR="0" lvl="0" indent="-342900">
                        <a:lnSpc>
                          <a:spcPct val="100000"/>
                        </a:lnSpc>
                        <a:spcBef>
                          <a:spcPts val="0"/>
                        </a:spcBef>
                        <a:spcAft>
                          <a:spcPts val="0"/>
                        </a:spcAft>
                        <a:buFont typeface="+mj-lt"/>
                        <a:buAutoNum type="arabicParenR"/>
                        <a:tabLst>
                          <a:tab pos="228600" algn="l"/>
                        </a:tabLst>
                      </a:pPr>
                      <a:r>
                        <a:rPr lang="en-US" sz="2800" i="0" u="sng" dirty="0">
                          <a:effectLst/>
                          <a:latin typeface="Calibri" panose="020F0502020204030204" pitchFamily="34" charset="0"/>
                          <a:ea typeface="Calibri" panose="020F0502020204030204" pitchFamily="34" charset="0"/>
                          <a:cs typeface="Times New Roman" panose="02020603050405020304" pitchFamily="18" charset="0"/>
                        </a:rPr>
                        <a:t>At</a:t>
                      </a:r>
                      <a:r>
                        <a:rPr lang="en-US" sz="2800" i="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meeting, manages the “flow” of meeting by adhering to the agenda</a:t>
                      </a:r>
                    </a:p>
                    <a:p>
                      <a:pPr marL="742950" marR="0" lvl="1" indent="-285750">
                        <a:lnSpc>
                          <a:spcPct val="100000"/>
                        </a:lnSpc>
                        <a:spcBef>
                          <a:spcPts val="0"/>
                        </a:spcBef>
                        <a:spcAft>
                          <a:spcPts val="0"/>
                        </a:spcAft>
                        <a:buFont typeface="+mj-lt"/>
                        <a:buAutoNum type="alphaLcParenR"/>
                        <a:tabLst>
                          <a:tab pos="457200" algn="l"/>
                        </a:tabLst>
                      </a:pPr>
                      <a:r>
                        <a:rPr lang="en-US" sz="26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Prompts</a:t>
                      </a:r>
                      <a:r>
                        <a:rPr lang="en-US" sz="2600" dirty="0">
                          <a:effectLst/>
                          <a:latin typeface="Calibri" panose="020F0502020204030204" pitchFamily="34" charset="0"/>
                          <a:ea typeface="Calibri" panose="020F0502020204030204" pitchFamily="34" charset="0"/>
                          <a:cs typeface="Times New Roman" panose="02020603050405020304" pitchFamily="18" charset="0"/>
                        </a:rPr>
                        <a:t> team members (as necessary) with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problem</a:t>
                      </a:r>
                      <a:r>
                        <a:rPr lang="en-US" sz="26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solving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spcAft>
                          <a:spcPts val="0"/>
                        </a:spcAft>
                        <a:buFont typeface="+mj-lt"/>
                        <a:buAutoNum type="romanLcParenR"/>
                        <a:tabLst>
                          <a:tab pos="6858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Do we have a problem</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spcAft>
                          <a:spcPts val="0"/>
                        </a:spcAft>
                        <a:buFont typeface="+mj-lt"/>
                        <a:buAutoNum type="romanLcParenR"/>
                        <a:tabLst>
                          <a:tab pos="6858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is the precise nature of the problem?</a:t>
                      </a:r>
                    </a:p>
                    <a:p>
                      <a:pPr marL="1143000" marR="0" lvl="2" indent="-228600">
                        <a:lnSpc>
                          <a:spcPct val="100000"/>
                        </a:lnSpc>
                        <a:spcBef>
                          <a:spcPts val="0"/>
                        </a:spcBef>
                        <a:spcAft>
                          <a:spcPts val="0"/>
                        </a:spcAft>
                        <a:buFont typeface="+mj-lt"/>
                        <a:buAutoNum type="romanLcParenR"/>
                        <a:tabLst>
                          <a:tab pos="6858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Why does the problem exist, and what can we do about it</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spcAft>
                          <a:spcPts val="0"/>
                        </a:spcAft>
                        <a:buFont typeface="+mj-lt"/>
                        <a:buAutoNum type="romanLcParenR"/>
                        <a:tabLst>
                          <a:tab pos="6858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For problems with existing solution actions</a:t>
                      </a:r>
                    </a:p>
                    <a:p>
                      <a:pPr marL="1600200" marR="0" lvl="3" indent="-228600">
                        <a:lnSpc>
                          <a:spcPct val="100000"/>
                        </a:lnSpc>
                        <a:spcBef>
                          <a:spcPts val="0"/>
                        </a:spcBef>
                        <a:spcAft>
                          <a:spcPts val="0"/>
                        </a:spcAft>
                        <a:buFont typeface="+mj-lt"/>
                        <a:buAutoNum type="arabicParenBoth"/>
                        <a:tabLst>
                          <a:tab pos="9144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What is the implementation status of our solution actions - Not </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started</a:t>
                      </a:r>
                      <a:r>
                        <a:rPr lang="en-US" sz="2200" dirty="0">
                          <a:effectLst/>
                          <a:latin typeface="Calibri" panose="020F0502020204030204" pitchFamily="34" charset="0"/>
                          <a:ea typeface="Calibri" panose="020F0502020204030204" pitchFamily="34" charset="0"/>
                          <a:cs typeface="Times New Roman" panose="02020603050405020304" pitchFamily="18" charset="0"/>
                        </a:rPr>
                        <a:t>? Partially implemented? Implemented with fidelity? Completed?</a:t>
                      </a:r>
                    </a:p>
                    <a:p>
                      <a:pPr marL="1600200" marR="0" lvl="3" indent="-228600">
                        <a:lnSpc>
                          <a:spcPct val="100000"/>
                        </a:lnSpc>
                        <a:spcBef>
                          <a:spcPts val="0"/>
                        </a:spcBef>
                        <a:spcAft>
                          <a:spcPts val="0"/>
                        </a:spcAft>
                        <a:buFont typeface="+mj-lt"/>
                        <a:buAutoNum type="arabicParenBoth"/>
                        <a:tabLst>
                          <a:tab pos="9144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What will we do to improve implementation of our solution actions?</a:t>
                      </a:r>
                    </a:p>
                    <a:p>
                      <a:pPr marL="1600200" marR="0" lvl="3" indent="-228600">
                        <a:lnSpc>
                          <a:spcPct val="100000"/>
                        </a:lnSpc>
                        <a:spcBef>
                          <a:spcPts val="0"/>
                        </a:spcBef>
                        <a:spcAft>
                          <a:spcPts val="0"/>
                        </a:spcAft>
                        <a:buFont typeface="+mj-lt"/>
                        <a:buAutoNum type="arabicParenBoth"/>
                        <a:tabLst>
                          <a:tab pos="9144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Are implemented solution actions “working” (i.e., reducing the rate/frequency of the targeted problem to our </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goal </a:t>
                      </a:r>
                      <a:r>
                        <a:rPr lang="en-US" sz="2200" dirty="0">
                          <a:effectLst/>
                          <a:latin typeface="Calibri" panose="020F0502020204030204" pitchFamily="34" charset="0"/>
                          <a:ea typeface="Calibri" panose="020F0502020204030204" pitchFamily="34" charset="0"/>
                          <a:cs typeface="Times New Roman" panose="02020603050405020304" pitchFamily="18" charset="0"/>
                        </a:rPr>
                        <a:t>level)?</a:t>
                      </a:r>
                    </a:p>
                    <a:p>
                      <a:pPr marL="742950" marR="0" lvl="1" indent="-285750">
                        <a:lnSpc>
                          <a:spcPct val="100000"/>
                        </a:lnSpc>
                        <a:spcBef>
                          <a:spcPts val="0"/>
                        </a:spcBef>
                        <a:spcAft>
                          <a:spcPts val="0"/>
                        </a:spcAft>
                        <a:buFont typeface="+mj-lt"/>
                        <a:buAutoNum type="alphaLcParenR"/>
                        <a:tabLst>
                          <a:tab pos="4572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Is active participant in meeting</a:t>
                      </a:r>
                    </a:p>
                  </a:txBody>
                  <a:tcPr marL="68256" marR="68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351191825"/>
                  </a:ext>
                </a:extLst>
              </a:tr>
            </a:tbl>
          </a:graphicData>
        </a:graphic>
      </p:graphicFrame>
    </p:spTree>
    <p:extLst>
      <p:ext uri="{BB962C8B-B14F-4D97-AF65-F5344CB8AC3E}">
        <p14:creationId xmlns:p14="http://schemas.microsoft.com/office/powerpoint/2010/main" val="458458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3856</Words>
  <Application>Microsoft Office PowerPoint</Application>
  <PresentationFormat>Widescreen</PresentationFormat>
  <Paragraphs>359</Paragraphs>
  <Slides>41</Slides>
  <Notes>38</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MS Gothic</vt:lpstr>
      <vt:lpstr>ＭＳ Ｐゴシック</vt:lpstr>
      <vt:lpstr>Arial</vt:lpstr>
      <vt:lpstr>Calibri</vt:lpstr>
      <vt:lpstr>Calibri Light</vt:lpstr>
      <vt:lpstr>Franklin Gothic Book</vt:lpstr>
      <vt:lpstr>ITC Franklin Gothic Std Bk Cd</vt:lpstr>
      <vt:lpstr>Symbol</vt:lpstr>
      <vt:lpstr>Times New Roman</vt:lpstr>
      <vt:lpstr>Title</vt:lpstr>
      <vt:lpstr>Office Theme</vt:lpstr>
      <vt:lpstr>Section</vt:lpstr>
      <vt:lpstr>PowerPoint Presentation</vt:lpstr>
      <vt:lpstr>Context For The Team</vt:lpstr>
      <vt:lpstr>School Team Responsibilities</vt:lpstr>
      <vt:lpstr>The PBIS Team </vt:lpstr>
      <vt:lpstr>Parent/Community Involvement</vt:lpstr>
      <vt:lpstr>Student Voice</vt:lpstr>
      <vt:lpstr>Other Considerations</vt:lpstr>
      <vt:lpstr>Assigned Team Roles </vt:lpstr>
      <vt:lpstr>PowerPoint Presentation</vt:lpstr>
      <vt:lpstr>PowerPoint Presentation</vt:lpstr>
      <vt:lpstr>PowerPoint Presentation</vt:lpstr>
      <vt:lpstr>PowerPoint Presentation</vt:lpstr>
      <vt:lpstr>The PBIS Team Meeting</vt:lpstr>
      <vt:lpstr>Examples </vt:lpstr>
      <vt:lpstr>Example: Team Meeting Schedule</vt:lpstr>
      <vt:lpstr>Example: Meeting Minutes Guide</vt:lpstr>
      <vt:lpstr>PowerPoint Presentation</vt:lpstr>
      <vt:lpstr>PowerPoint Presentation</vt:lpstr>
      <vt:lpstr>PowerPoint Presentation</vt:lpstr>
      <vt:lpstr>Examples: Data &amp; Reporting Schedules </vt:lpstr>
      <vt:lpstr>Meeting Goals</vt:lpstr>
      <vt:lpstr>Judy Elliott’s Problem-Solving Process</vt:lpstr>
      <vt:lpstr>Judy Elliott - Tier 1 Problem Solving</vt:lpstr>
      <vt:lpstr>PowerPoint Presentation</vt:lpstr>
      <vt:lpstr>Step 1. Identify A Precise Problem</vt:lpstr>
      <vt:lpstr>Example Of A Precise Problem Statement</vt:lpstr>
      <vt:lpstr>Identify A Goal For Change</vt:lpstr>
      <vt:lpstr>Have A SMART Goal</vt:lpstr>
      <vt:lpstr>Example Of A Goal With Timeline</vt:lpstr>
      <vt:lpstr>Step 2. Analyze The Problem &amp; Develop Hypothesis </vt:lpstr>
      <vt:lpstr>Step 3. Identify A Solution, Create A Plan</vt:lpstr>
      <vt:lpstr>Creating A Plan</vt:lpstr>
      <vt:lpstr>PowerPoint Presentation</vt:lpstr>
      <vt:lpstr>Step 4. Monitor The Impact </vt:lpstr>
      <vt:lpstr>Make A Decision</vt:lpstr>
      <vt:lpstr>Implement With Integrity</vt:lpstr>
      <vt:lpstr>Communication </vt:lpstr>
      <vt:lpstr>Example Of An Effective Team Meeting</vt:lpstr>
      <vt:lpstr>Do It With Fidelity!</vt:lpstr>
      <vt:lpstr>1.2 Team Operating Procedures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Office of Behavioral Research &amp; Eval</cp:lastModifiedBy>
  <cp:revision>70</cp:revision>
  <cp:lastPrinted>2018-05-07T15:49:38Z</cp:lastPrinted>
  <dcterms:created xsi:type="dcterms:W3CDTF">2017-02-07T17:36:58Z</dcterms:created>
  <dcterms:modified xsi:type="dcterms:W3CDTF">2019-10-29T20:25:57Z</dcterms:modified>
</cp:coreProperties>
</file>