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45"/>
  </p:notesMasterIdLst>
  <p:handoutMasterIdLst>
    <p:handoutMasterId r:id="rId46"/>
  </p:handoutMasterIdLst>
  <p:sldIdLst>
    <p:sldId id="257" r:id="rId4"/>
    <p:sldId id="295" r:id="rId5"/>
    <p:sldId id="323" r:id="rId6"/>
    <p:sldId id="267" r:id="rId7"/>
    <p:sldId id="296" r:id="rId8"/>
    <p:sldId id="290" r:id="rId9"/>
    <p:sldId id="281" r:id="rId10"/>
    <p:sldId id="282" r:id="rId11"/>
    <p:sldId id="280" r:id="rId12"/>
    <p:sldId id="304" r:id="rId13"/>
    <p:sldId id="268" r:id="rId14"/>
    <p:sldId id="321" r:id="rId15"/>
    <p:sldId id="298" r:id="rId16"/>
    <p:sldId id="318" r:id="rId17"/>
    <p:sldId id="305" r:id="rId18"/>
    <p:sldId id="306" r:id="rId19"/>
    <p:sldId id="299" r:id="rId20"/>
    <p:sldId id="447" r:id="rId21"/>
    <p:sldId id="322" r:id="rId22"/>
    <p:sldId id="308" r:id="rId23"/>
    <p:sldId id="315" r:id="rId24"/>
    <p:sldId id="309" r:id="rId25"/>
    <p:sldId id="310" r:id="rId26"/>
    <p:sldId id="311" r:id="rId27"/>
    <p:sldId id="320" r:id="rId28"/>
    <p:sldId id="319" r:id="rId29"/>
    <p:sldId id="262" r:id="rId30"/>
    <p:sldId id="302" r:id="rId31"/>
    <p:sldId id="260" r:id="rId32"/>
    <p:sldId id="258" r:id="rId33"/>
    <p:sldId id="274" r:id="rId34"/>
    <p:sldId id="275" r:id="rId35"/>
    <p:sldId id="276" r:id="rId36"/>
    <p:sldId id="277" r:id="rId37"/>
    <p:sldId id="445" r:id="rId38"/>
    <p:sldId id="444" r:id="rId39"/>
    <p:sldId id="266" r:id="rId40"/>
    <p:sldId id="443" r:id="rId41"/>
    <p:sldId id="442" r:id="rId42"/>
    <p:sldId id="273" r:id="rId43"/>
    <p:sldId id="446"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of Behavioral Research &amp; Eval" initials="OoBR&amp;E" lastIdx="3" clrIdx="0">
    <p:extLst/>
  </p:cmAuthor>
  <p:cmAuthor id="2" name="becky cezar" initials="bc" lastIdx="2" clrIdx="1">
    <p:extLst/>
  </p:cmAuthor>
  <p:cmAuthor id="3" name="Rodney Ford (ADE)" initials="RF("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FBC"/>
    <a:srgbClr val="CC0033"/>
    <a:srgbClr val="2E4488"/>
    <a:srgbClr val="7476DA"/>
    <a:srgbClr val="6666FF"/>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29" autoAdjust="0"/>
    <p:restoredTop sz="84186" autoAdjust="0"/>
  </p:normalViewPr>
  <p:slideViewPr>
    <p:cSldViewPr snapToGrid="0">
      <p:cViewPr varScale="1">
        <p:scale>
          <a:sx n="91" d="100"/>
          <a:sy n="91" d="100"/>
        </p:scale>
        <p:origin x="930" y="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10/29/2019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Image</a:t>
            </a:r>
            <a:r>
              <a:rPr lang="en-US" baseline="0" dirty="0" smtClean="0"/>
              <a:t> is considered public domain and was found at </a:t>
            </a:r>
            <a:r>
              <a:rPr lang="en-US" dirty="0" smtClean="0"/>
              <a:t>http://www.picturequotes.com/dmca.</a:t>
            </a:r>
          </a:p>
        </p:txBody>
      </p:sp>
      <p:sp>
        <p:nvSpPr>
          <p:cNvPr id="4" name="Slide Number Placeholder 3"/>
          <p:cNvSpPr>
            <a:spLocks noGrp="1"/>
          </p:cNvSpPr>
          <p:nvPr>
            <p:ph type="sldNum" sz="quarter" idx="10"/>
          </p:nvPr>
        </p:nvSpPr>
        <p:spPr/>
        <p:txBody>
          <a:bodyPr/>
          <a:lstStyle/>
          <a:p>
            <a:fld id="{142FA240-7FF4-459E-8CC2-CD8F7FCADD98}" type="slidenum">
              <a:rPr lang="en-US" smtClean="0"/>
              <a:t>4</a:t>
            </a:fld>
            <a:endParaRPr lang="en-US"/>
          </a:p>
        </p:txBody>
      </p:sp>
    </p:spTree>
    <p:extLst>
      <p:ext uri="{BB962C8B-B14F-4D97-AF65-F5344CB8AC3E}">
        <p14:creationId xmlns:p14="http://schemas.microsoft.com/office/powerpoint/2010/main" val="4292104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smtClean="0"/>
              <a:t>Commit to listening by making </a:t>
            </a:r>
            <a:r>
              <a:rPr lang="en-US" dirty="0"/>
              <a:t>sure that </a:t>
            </a:r>
            <a:r>
              <a:rPr lang="en-US" dirty="0" smtClean="0"/>
              <a:t>your </a:t>
            </a:r>
            <a:r>
              <a:rPr lang="en-US" dirty="0"/>
              <a:t>body</a:t>
            </a:r>
            <a:r>
              <a:rPr lang="en-US" baseline="0" dirty="0"/>
              <a:t> language mirrors </a:t>
            </a:r>
            <a:r>
              <a:rPr lang="en-US" baseline="0" dirty="0" smtClean="0"/>
              <a:t>your partner’s, making </a:t>
            </a:r>
            <a:r>
              <a:rPr lang="en-US" baseline="0" dirty="0"/>
              <a:t>eye </a:t>
            </a:r>
            <a:r>
              <a:rPr lang="en-US" baseline="0" dirty="0" smtClean="0"/>
              <a:t>contact, showing appreciation (by making </a:t>
            </a:r>
            <a:r>
              <a:rPr lang="en-US" baseline="0" dirty="0"/>
              <a:t>sounds that show you’re listening</a:t>
            </a:r>
            <a:r>
              <a:rPr lang="en-US" baseline="0" dirty="0" smtClean="0"/>
              <a:t>), and summarizing </a:t>
            </a:r>
            <a:r>
              <a:rPr lang="en-US" baseline="0" dirty="0"/>
              <a:t>or </a:t>
            </a:r>
            <a:r>
              <a:rPr lang="en-US" baseline="0" dirty="0" smtClean="0"/>
              <a:t>paraphrasing </a:t>
            </a:r>
            <a:r>
              <a:rPr lang="en-US" baseline="0" dirty="0"/>
              <a:t>back what </a:t>
            </a:r>
            <a:r>
              <a:rPr lang="en-US" baseline="0" dirty="0" smtClean="0"/>
              <a:t>you </a:t>
            </a:r>
            <a:r>
              <a:rPr lang="en-US" baseline="0" dirty="0"/>
              <a:t>hear. </a:t>
            </a:r>
            <a:r>
              <a:rPr lang="en-US" baseline="0" dirty="0" smtClean="0"/>
              <a:t>Be sure to ask </a:t>
            </a:r>
            <a:r>
              <a:rPr lang="en-US" baseline="0" dirty="0"/>
              <a:t>questions.</a:t>
            </a:r>
            <a:endParaRPr lang="en-US" dirty="0"/>
          </a:p>
        </p:txBody>
      </p:sp>
      <p:sp>
        <p:nvSpPr>
          <p:cNvPr id="4" name="Slide Number Placeholder 3"/>
          <p:cNvSpPr>
            <a:spLocks noGrp="1"/>
          </p:cNvSpPr>
          <p:nvPr>
            <p:ph type="sldNum" sz="quarter" idx="10"/>
          </p:nvPr>
        </p:nvSpPr>
        <p:spPr/>
        <p:txBody>
          <a:bodyPr/>
          <a:lstStyle/>
          <a:p>
            <a:fld id="{07D5B8AD-6501-40DB-AF6F-8DF648C963D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338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Use the constructive word “</a:t>
            </a:r>
            <a:r>
              <a:rPr lang="en-US" i="1" dirty="0"/>
              <a:t>and</a:t>
            </a:r>
            <a:r>
              <a:rPr lang="en-US" dirty="0"/>
              <a:t>” rather</a:t>
            </a:r>
            <a:r>
              <a:rPr lang="en-US" baseline="0" dirty="0"/>
              <a:t> than “</a:t>
            </a:r>
            <a:r>
              <a:rPr lang="en-US" i="1" baseline="0" dirty="0" smtClean="0"/>
              <a:t>but</a:t>
            </a:r>
            <a:r>
              <a:rPr lang="en-US" baseline="0" dirty="0" smtClean="0"/>
              <a:t>”.  </a:t>
            </a:r>
            <a:r>
              <a:rPr lang="en-US" baseline="0" dirty="0"/>
              <a:t>This builds on, rather than blocks out, what has just been said</a:t>
            </a:r>
            <a:r>
              <a:rPr lang="en-US" baseline="0" dirty="0" smtClean="0"/>
              <a:t>. </a:t>
            </a:r>
            <a:r>
              <a:rPr lang="en-US" baseline="0" dirty="0"/>
              <a:t>It advances discussions rather than anchoring them in </a:t>
            </a:r>
            <a:r>
              <a:rPr lang="en-US" baseline="0" dirty="0" smtClean="0"/>
              <a:t>argument. Avoid </a:t>
            </a:r>
            <a:r>
              <a:rPr lang="en-US" baseline="0" dirty="0"/>
              <a:t>words that carry negative emotional implications, </a:t>
            </a:r>
            <a:r>
              <a:rPr lang="en-US" baseline="0" dirty="0" smtClean="0"/>
              <a:t>such as </a:t>
            </a:r>
            <a:r>
              <a:rPr lang="en-US" i="1" baseline="0" dirty="0"/>
              <a:t>careless, dishonest, lazy </a:t>
            </a:r>
            <a:r>
              <a:rPr lang="en-US" baseline="0" dirty="0"/>
              <a:t>and </a:t>
            </a:r>
            <a:r>
              <a:rPr lang="en-US" i="1" baseline="0" dirty="0"/>
              <a:t>unprofessional</a:t>
            </a:r>
            <a:r>
              <a:rPr lang="en-US" baseline="0" dirty="0"/>
              <a:t> </a:t>
            </a:r>
            <a:r>
              <a:rPr lang="en-US" baseline="0" dirty="0" smtClean="0"/>
              <a:t>because they can </a:t>
            </a:r>
            <a:r>
              <a:rPr lang="en-US" baseline="0" dirty="0"/>
              <a:t>be very divisive when directed at others – even when they are used indirectly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7D5B8AD-6501-40DB-AF6F-8DF648C963D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4141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a:t>
            </a:r>
            <a:r>
              <a:rPr lang="en-US" dirty="0" smtClean="0"/>
              <a:t>Notes</a:t>
            </a:r>
            <a:r>
              <a:rPr lang="en-US" dirty="0"/>
              <a:t>:</a:t>
            </a:r>
            <a:br>
              <a:rPr lang="en-US" dirty="0"/>
            </a:br>
            <a:r>
              <a:rPr lang="en-US" dirty="0"/>
              <a:t>PBIS represents a change in philosophy. Instead of telling someone what they did wrong, tell them what they can do to be better</a:t>
            </a:r>
            <a:r>
              <a:rPr lang="en-US" dirty="0" smtClean="0"/>
              <a:t>.</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16</a:t>
            </a:fld>
            <a:endParaRPr lang="en-US"/>
          </a:p>
        </p:txBody>
      </p:sp>
    </p:spTree>
    <p:extLst>
      <p:ext uri="{BB962C8B-B14F-4D97-AF65-F5344CB8AC3E}">
        <p14:creationId xmlns:p14="http://schemas.microsoft.com/office/powerpoint/2010/main" val="236106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Coaches need to know about the philosophy behind systems change and multi-tiered systems of support</a:t>
            </a:r>
            <a:r>
              <a:rPr lang="en-US" dirty="0" smtClean="0"/>
              <a:t>.</a:t>
            </a:r>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17</a:t>
            </a:fld>
            <a:endParaRPr lang="en-US"/>
          </a:p>
        </p:txBody>
      </p:sp>
    </p:spTree>
    <p:extLst>
      <p:ext uri="{BB962C8B-B14F-4D97-AF65-F5344CB8AC3E}">
        <p14:creationId xmlns:p14="http://schemas.microsoft.com/office/powerpoint/2010/main" val="1512014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Coaches </a:t>
            </a:r>
            <a:r>
              <a:rPr lang="en-US" dirty="0"/>
              <a:t>need to be able to guide teams through the </a:t>
            </a:r>
            <a:r>
              <a:rPr lang="en-US" dirty="0" smtClean="0"/>
              <a:t>problem-solving </a:t>
            </a:r>
            <a:r>
              <a:rPr lang="en-US" dirty="0"/>
              <a:t>process at monthly meetings. This starts with guiding the data analyst in identifying a precise problem in the school’s discipline data, then moves to the team process of developing a plan to respond to the problem, and following up with evaluation to progress monitor the plan</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159173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Coaches</a:t>
            </a:r>
            <a:r>
              <a:rPr lang="en-US" baseline="0" dirty="0"/>
              <a:t> are just starting down the road to gaining skills and competencies. This slide and the next few are questions that can help guide coaches throughout their training so that they are mindful of the skills that they need to be effective coaches</a:t>
            </a:r>
            <a:r>
              <a:rPr lang="en-US" baseline="0" dirty="0" smtClean="0"/>
              <a:t>. Questions: </a:t>
            </a:r>
            <a:r>
              <a:rPr lang="en-US" dirty="0"/>
              <a:t>Do I have the skills to effectively </a:t>
            </a:r>
            <a:r>
              <a:rPr lang="en-US" dirty="0" smtClean="0"/>
              <a:t>and </a:t>
            </a:r>
            <a:r>
              <a:rPr lang="en-US" dirty="0"/>
              <a:t>constructively communicate with others? Do I actively participate in team meetings </a:t>
            </a:r>
            <a:r>
              <a:rPr lang="en-US" dirty="0" smtClean="0"/>
              <a:t>and </a:t>
            </a:r>
            <a:r>
              <a:rPr lang="en-US" dirty="0"/>
              <a:t>other activities? Do I consistently </a:t>
            </a:r>
            <a:r>
              <a:rPr lang="en-US" dirty="0" smtClean="0"/>
              <a:t>and </a:t>
            </a:r>
            <a:r>
              <a:rPr lang="en-US" dirty="0"/>
              <a:t>accurately follow through on commitments? Am I a collaborative </a:t>
            </a:r>
            <a:r>
              <a:rPr lang="en-US" dirty="0" smtClean="0"/>
              <a:t>and </a:t>
            </a:r>
            <a:r>
              <a:rPr lang="en-US" dirty="0"/>
              <a:t>cooperative team member? Am I able to adapt to ever-changing situations</a:t>
            </a:r>
            <a:r>
              <a:rPr lang="en-US" dirty="0" smtClean="0"/>
              <a:t>?</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20</a:t>
            </a:fld>
            <a:endParaRPr lang="en-US"/>
          </a:p>
        </p:txBody>
      </p:sp>
    </p:spTree>
    <p:extLst>
      <p:ext uri="{BB962C8B-B14F-4D97-AF65-F5344CB8AC3E}">
        <p14:creationId xmlns:p14="http://schemas.microsoft.com/office/powerpoint/2010/main" val="375154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a:t>
            </a:r>
            <a:r>
              <a:rPr lang="en-US" dirty="0" smtClean="0"/>
              <a:t>Notes</a:t>
            </a:r>
            <a:r>
              <a:rPr lang="en-US" dirty="0"/>
              <a:t>:</a:t>
            </a:r>
            <a:br>
              <a:rPr lang="en-US" dirty="0"/>
            </a:br>
            <a:r>
              <a:rPr lang="en-US" dirty="0" smtClean="0"/>
              <a:t>Questions: </a:t>
            </a:r>
            <a:r>
              <a:rPr lang="en-US" dirty="0"/>
              <a:t>Do I have the skills to facilitate meetings? Do I have the skills to efficiently </a:t>
            </a:r>
            <a:r>
              <a:rPr lang="en-US" dirty="0" smtClean="0"/>
              <a:t>and </a:t>
            </a:r>
            <a:r>
              <a:rPr lang="en-US" dirty="0"/>
              <a:t>effectively collaborate with diverse groups? Do I have the skills to effectively distribute data to all key stakeholders? Do I have the skills to engage in collaborative problem solving? Do I have the skills to conduct trainings for school staff and families</a:t>
            </a:r>
            <a:r>
              <a:rPr lang="en-US" dirty="0" smtClean="0"/>
              <a:t>?</a:t>
            </a:r>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21</a:t>
            </a:fld>
            <a:endParaRPr lang="en-US"/>
          </a:p>
        </p:txBody>
      </p:sp>
    </p:spTree>
    <p:extLst>
      <p:ext uri="{BB962C8B-B14F-4D97-AF65-F5344CB8AC3E}">
        <p14:creationId xmlns:p14="http://schemas.microsoft.com/office/powerpoint/2010/main" val="3037870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smtClean="0"/>
              <a:t>Questions: Do </a:t>
            </a:r>
            <a:r>
              <a:rPr lang="en-US" dirty="0"/>
              <a:t>I understand the need for a shared vision, collaborative communication, structured </a:t>
            </a:r>
            <a:r>
              <a:rPr lang="en-US" dirty="0" smtClean="0"/>
              <a:t>planning,</a:t>
            </a:r>
            <a:r>
              <a:rPr lang="en-US" baseline="0" dirty="0" smtClean="0"/>
              <a:t> and</a:t>
            </a:r>
            <a:r>
              <a:rPr lang="en-US" dirty="0" smtClean="0"/>
              <a:t> </a:t>
            </a:r>
            <a:r>
              <a:rPr lang="en-US" dirty="0"/>
              <a:t>problem-solving to lead to systems change? </a:t>
            </a:r>
            <a:r>
              <a:rPr lang="en-US" dirty="0" smtClean="0"/>
              <a:t>Do </a:t>
            </a:r>
            <a:r>
              <a:rPr lang="en-US" dirty="0"/>
              <a:t>I understand the critical elements of Tier 1 PBIS? </a:t>
            </a:r>
            <a:r>
              <a:rPr lang="en-US" dirty="0" smtClean="0"/>
              <a:t>Do </a:t>
            </a:r>
            <a:r>
              <a:rPr lang="en-US" dirty="0"/>
              <a:t>I understand the basic principles of behavior </a:t>
            </a:r>
            <a:r>
              <a:rPr lang="en-US" dirty="0" smtClean="0"/>
              <a:t>and </a:t>
            </a:r>
            <a:r>
              <a:rPr lang="en-US" dirty="0"/>
              <a:t>am I able to apply them within the Tier 1 core curriculum? </a:t>
            </a:r>
            <a:r>
              <a:rPr lang="en-US" dirty="0" smtClean="0"/>
              <a:t>Am </a:t>
            </a:r>
            <a:r>
              <a:rPr lang="en-US" dirty="0"/>
              <a:t>I familiar with the discipline policies </a:t>
            </a:r>
            <a:r>
              <a:rPr lang="en-US" dirty="0" smtClean="0"/>
              <a:t>and </a:t>
            </a:r>
            <a:r>
              <a:rPr lang="en-US" dirty="0"/>
              <a:t>procedures at my school? </a:t>
            </a:r>
            <a:r>
              <a:rPr lang="en-US" dirty="0" smtClean="0"/>
              <a:t>Do </a:t>
            </a:r>
            <a:r>
              <a:rPr lang="en-US" dirty="0"/>
              <a:t>I understand classroom behavior management strategies</a:t>
            </a:r>
            <a:r>
              <a:rPr lang="en-US" dirty="0" smtClean="0"/>
              <a:t>?</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22</a:t>
            </a:fld>
            <a:endParaRPr lang="en-US"/>
          </a:p>
        </p:txBody>
      </p:sp>
    </p:spTree>
    <p:extLst>
      <p:ext uri="{BB962C8B-B14F-4D97-AF65-F5344CB8AC3E}">
        <p14:creationId xmlns:p14="http://schemas.microsoft.com/office/powerpoint/2010/main" val="2006941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Again</a:t>
            </a:r>
            <a:r>
              <a:rPr lang="en-US" dirty="0"/>
              <a:t>, these are critical questions to keep in mind as coaches</a:t>
            </a:r>
            <a:r>
              <a:rPr lang="en-US" baseline="0" dirty="0"/>
              <a:t> continue through training. Problem solving is especially critical for the PBIS team. It is their primary </a:t>
            </a:r>
            <a:r>
              <a:rPr lang="en-US" baseline="0" dirty="0" smtClean="0"/>
              <a:t>function. Questions: </a:t>
            </a:r>
            <a:r>
              <a:rPr lang="en-US" dirty="0" smtClean="0"/>
              <a:t>Do </a:t>
            </a:r>
            <a:r>
              <a:rPr lang="en-US" dirty="0"/>
              <a:t>I understand the problem-solving process? Am I able to fluently facilitate the structured problem-solving process at Tier </a:t>
            </a:r>
            <a:r>
              <a:rPr lang="en-US" dirty="0" smtClean="0"/>
              <a:t>1?</a:t>
            </a:r>
            <a:r>
              <a:rPr lang="en-US" baseline="0" dirty="0" smtClean="0"/>
              <a:t> </a:t>
            </a:r>
            <a:r>
              <a:rPr lang="en-US" dirty="0" smtClean="0"/>
              <a:t>Do </a:t>
            </a:r>
            <a:r>
              <a:rPr lang="en-US" dirty="0"/>
              <a:t>I have the skills to analyze Tier 1 behavior data for effective decision making? </a:t>
            </a:r>
            <a:r>
              <a:rPr lang="en-US" dirty="0" smtClean="0"/>
              <a:t>Do </a:t>
            </a:r>
            <a:r>
              <a:rPr lang="en-US" dirty="0"/>
              <a:t>I have the skills </a:t>
            </a:r>
            <a:r>
              <a:rPr lang="en-US" dirty="0" smtClean="0"/>
              <a:t>and </a:t>
            </a:r>
            <a:r>
              <a:rPr lang="en-US" dirty="0"/>
              <a:t>knowledge to select evidence-based interventions based on problem </a:t>
            </a:r>
            <a:r>
              <a:rPr lang="en-US" dirty="0" smtClean="0"/>
              <a:t>analysis?</a:t>
            </a:r>
            <a:r>
              <a:rPr lang="en-US" baseline="0" dirty="0" smtClean="0"/>
              <a:t> </a:t>
            </a:r>
            <a:r>
              <a:rPr lang="en-US" dirty="0" smtClean="0"/>
              <a:t>Do </a:t>
            </a:r>
            <a:r>
              <a:rPr lang="en-US" dirty="0"/>
              <a:t>I have the skills </a:t>
            </a:r>
            <a:r>
              <a:rPr lang="en-US" dirty="0" smtClean="0"/>
              <a:t>and </a:t>
            </a:r>
            <a:r>
              <a:rPr lang="en-US" dirty="0"/>
              <a:t>knowledge to evaluate implementation fidelity </a:t>
            </a:r>
            <a:r>
              <a:rPr lang="en-US" dirty="0" smtClean="0"/>
              <a:t>and </a:t>
            </a:r>
            <a:r>
              <a:rPr lang="en-US" dirty="0"/>
              <a:t>student outcomes</a:t>
            </a:r>
            <a:r>
              <a:rPr lang="en-US" dirty="0" smtClean="0"/>
              <a:t>?</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23</a:t>
            </a:fld>
            <a:endParaRPr lang="en-US"/>
          </a:p>
        </p:txBody>
      </p:sp>
    </p:spTree>
    <p:extLst>
      <p:ext uri="{BB962C8B-B14F-4D97-AF65-F5344CB8AC3E}">
        <p14:creationId xmlns:p14="http://schemas.microsoft.com/office/powerpoint/2010/main" val="2620839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These </a:t>
            </a:r>
            <a:r>
              <a:rPr lang="en-US" dirty="0"/>
              <a:t>questions are about the </a:t>
            </a:r>
            <a:r>
              <a:rPr lang="en-US" dirty="0" smtClean="0"/>
              <a:t>coach’s </a:t>
            </a:r>
            <a:r>
              <a:rPr lang="en-US" dirty="0"/>
              <a:t>commitment to continuing</a:t>
            </a:r>
            <a:r>
              <a:rPr lang="en-US" baseline="0" dirty="0"/>
              <a:t> education and </a:t>
            </a:r>
            <a:r>
              <a:rPr lang="en-US" baseline="0" dirty="0" smtClean="0"/>
              <a:t>skill-building. Questions: </a:t>
            </a:r>
            <a:r>
              <a:rPr lang="en-US" dirty="0" smtClean="0"/>
              <a:t>Am </a:t>
            </a:r>
            <a:r>
              <a:rPr lang="en-US" dirty="0"/>
              <a:t>I able to attend all trainings with the PBIS team? Am I able to attend monthly school-based PBIS team meetings? Am I able to attend the coaching meetings in my district? </a:t>
            </a:r>
            <a:r>
              <a:rPr lang="en-US" dirty="0" smtClean="0"/>
              <a:t>Am </a:t>
            </a:r>
            <a:r>
              <a:rPr lang="en-US" dirty="0"/>
              <a:t>I able to attend professional development trainings specifically designed to enhance my coaching skills?</a:t>
            </a:r>
          </a:p>
          <a:p>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24</a:t>
            </a:fld>
            <a:endParaRPr lang="en-US"/>
          </a:p>
        </p:txBody>
      </p:sp>
    </p:spTree>
    <p:extLst>
      <p:ext uri="{BB962C8B-B14F-4D97-AF65-F5344CB8AC3E}">
        <p14:creationId xmlns:p14="http://schemas.microsoft.com/office/powerpoint/2010/main" val="263214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a:t>
            </a:r>
            <a:r>
              <a:rPr lang="en-US" sz="1200" dirty="0" smtClean="0"/>
              <a:t>Notes</a:t>
            </a:r>
            <a:r>
              <a:rPr lang="en-US" sz="1200" dirty="0"/>
              <a:t>:</a:t>
            </a:r>
          </a:p>
          <a:p>
            <a:r>
              <a:rPr lang="en-US" sz="1200" dirty="0"/>
              <a:t>It’s important to invest in coaching so that teams have guidance and encouragement to ensure fidelity of </a:t>
            </a:r>
            <a:r>
              <a:rPr lang="en-US" sz="1200" dirty="0" smtClean="0"/>
              <a:t>implementation</a:t>
            </a:r>
            <a:r>
              <a:rPr lang="en-US" sz="1200" baseline="0" dirty="0" smtClean="0"/>
              <a:t> and</a:t>
            </a:r>
            <a:r>
              <a:rPr lang="en-US" sz="1200" dirty="0" smtClean="0"/>
              <a:t> </a:t>
            </a:r>
            <a:r>
              <a:rPr lang="en-US" sz="1200" dirty="0"/>
              <a:t>interventions using evidence based practices, </a:t>
            </a:r>
            <a:r>
              <a:rPr lang="en-US" sz="1200" dirty="0" smtClean="0"/>
              <a:t>and to</a:t>
            </a:r>
            <a:r>
              <a:rPr lang="en-US" sz="1200" baseline="0" dirty="0" smtClean="0"/>
              <a:t> ensure</a:t>
            </a:r>
            <a:r>
              <a:rPr lang="en-US" sz="1200" dirty="0" smtClean="0"/>
              <a:t> </a:t>
            </a:r>
            <a:r>
              <a:rPr lang="en-US" sz="1200" dirty="0"/>
              <a:t>systems are in place to support and sustain implementation. Coaches also serve</a:t>
            </a:r>
            <a:r>
              <a:rPr lang="en-US" sz="1200" baseline="0" dirty="0"/>
              <a:t> as an onsite resource for staff members</a:t>
            </a:r>
            <a:r>
              <a:rPr lang="en-US" sz="1200" baseline="0" dirty="0" smtClean="0"/>
              <a:t>.</a:t>
            </a:r>
            <a:endParaRPr lang="en-US" sz="1200" dirty="0"/>
          </a:p>
        </p:txBody>
      </p:sp>
      <p:sp>
        <p:nvSpPr>
          <p:cNvPr id="4" name="Slide Number Placeholder 3"/>
          <p:cNvSpPr>
            <a:spLocks noGrp="1"/>
          </p:cNvSpPr>
          <p:nvPr>
            <p:ph type="sldNum" sz="quarter" idx="10"/>
          </p:nvPr>
        </p:nvSpPr>
        <p:spPr/>
        <p:txBody>
          <a:bodyPr/>
          <a:lstStyle/>
          <a:p>
            <a:fld id="{40656620-5A67-4726-A407-853667814B43}" type="slidenum">
              <a:rPr lang="en-US" smtClean="0"/>
              <a:t>5</a:t>
            </a:fld>
            <a:endParaRPr lang="en-US"/>
          </a:p>
        </p:txBody>
      </p:sp>
    </p:spTree>
    <p:extLst>
      <p:ext uri="{BB962C8B-B14F-4D97-AF65-F5344CB8AC3E}">
        <p14:creationId xmlns:p14="http://schemas.microsoft.com/office/powerpoint/2010/main" val="1402792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These are the general categories of roles and responsibilities that building coaches have. More detail </a:t>
            </a:r>
            <a:r>
              <a:rPr lang="en-US" dirty="0" smtClean="0"/>
              <a:t>will be</a:t>
            </a:r>
            <a:r>
              <a:rPr lang="en-US" baseline="0" dirty="0" smtClean="0"/>
              <a:t> given </a:t>
            </a:r>
            <a:r>
              <a:rPr lang="en-US" dirty="0" smtClean="0"/>
              <a:t>on the following </a:t>
            </a:r>
            <a:r>
              <a:rPr lang="en-US" dirty="0"/>
              <a:t>slides.</a:t>
            </a:r>
          </a:p>
        </p:txBody>
      </p:sp>
      <p:sp>
        <p:nvSpPr>
          <p:cNvPr id="4" name="Slide Number Placeholder 3"/>
          <p:cNvSpPr>
            <a:spLocks noGrp="1"/>
          </p:cNvSpPr>
          <p:nvPr>
            <p:ph type="sldNum" sz="quarter" idx="10"/>
          </p:nvPr>
        </p:nvSpPr>
        <p:spPr/>
        <p:txBody>
          <a:bodyPr/>
          <a:lstStyle/>
          <a:p>
            <a:fld id="{142FA240-7FF4-459E-8CC2-CD8F7FCADD98}" type="slidenum">
              <a:rPr lang="en-US" smtClean="0"/>
              <a:t>26</a:t>
            </a:fld>
            <a:endParaRPr lang="en-US"/>
          </a:p>
        </p:txBody>
      </p:sp>
    </p:spTree>
    <p:extLst>
      <p:ext uri="{BB962C8B-B14F-4D97-AF65-F5344CB8AC3E}">
        <p14:creationId xmlns:p14="http://schemas.microsoft.com/office/powerpoint/2010/main" val="2445236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dirty="0"/>
              <a:t>The biggest role the coach plays is making sure PBIS</a:t>
            </a:r>
            <a:r>
              <a:rPr lang="en-US" baseline="0" dirty="0"/>
              <a:t> is being implemented with </a:t>
            </a:r>
            <a:r>
              <a:rPr lang="en-US" baseline="0" dirty="0" smtClean="0"/>
              <a:t>fidelity, </a:t>
            </a:r>
            <a:r>
              <a:rPr lang="en-US" baseline="0" dirty="0"/>
              <a:t>b</a:t>
            </a:r>
            <a:r>
              <a:rPr lang="en-US" baseline="0" dirty="0" smtClean="0"/>
              <a:t>ut </a:t>
            </a:r>
            <a:r>
              <a:rPr lang="en-US" baseline="0" dirty="0"/>
              <a:t>it’s also important to ensure a positive experience for the team. </a:t>
            </a:r>
            <a:r>
              <a:rPr lang="en-US" baseline="0" dirty="0" smtClean="0"/>
              <a:t>The c</a:t>
            </a:r>
            <a:r>
              <a:rPr lang="en-US" dirty="0" smtClean="0"/>
              <a:t>oach </a:t>
            </a:r>
            <a:r>
              <a:rPr lang="en-US" dirty="0"/>
              <a:t>doesn’t</a:t>
            </a:r>
            <a:r>
              <a:rPr lang="en-US" baseline="0" dirty="0"/>
              <a:t> HAVE to be the </a:t>
            </a:r>
            <a:r>
              <a:rPr lang="en-US" baseline="0" dirty="0" smtClean="0"/>
              <a:t>facilitator, this </a:t>
            </a:r>
            <a:r>
              <a:rPr lang="en-US" baseline="0" dirty="0"/>
              <a:t>is just an </a:t>
            </a:r>
            <a:r>
              <a:rPr lang="en-US" baseline="0" dirty="0" smtClean="0"/>
              <a:t>option. The coach </a:t>
            </a:r>
            <a:r>
              <a:rPr lang="en-US" baseline="0" dirty="0"/>
              <a:t>can help build this skill with others and let someone else become facilitator. Another important job is connecting with the district and other coaches </a:t>
            </a:r>
            <a:r>
              <a:rPr lang="en-US" baseline="0" dirty="0" smtClean="0"/>
              <a:t>to </a:t>
            </a:r>
            <a:r>
              <a:rPr lang="en-US" baseline="0" dirty="0"/>
              <a:t>represent your school team, report outcomes and needs, etc.</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27</a:t>
            </a:fld>
            <a:endParaRPr lang="en-US"/>
          </a:p>
        </p:txBody>
      </p:sp>
    </p:spTree>
    <p:extLst>
      <p:ext uri="{BB962C8B-B14F-4D97-AF65-F5344CB8AC3E}">
        <p14:creationId xmlns:p14="http://schemas.microsoft.com/office/powerpoint/2010/main" val="1716629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dirty="0" smtClean="0"/>
              <a:t>The</a:t>
            </a:r>
            <a:r>
              <a:rPr lang="en-US" baseline="0" dirty="0" smtClean="0"/>
              <a:t> c</a:t>
            </a:r>
            <a:r>
              <a:rPr lang="en-US" dirty="0" smtClean="0"/>
              <a:t>oach </a:t>
            </a:r>
            <a:r>
              <a:rPr lang="en-US" dirty="0"/>
              <a:t>will help</a:t>
            </a:r>
            <a:r>
              <a:rPr lang="en-US" baseline="0" dirty="0"/>
              <a:t> build skills in others and prompt them along the </a:t>
            </a:r>
            <a:r>
              <a:rPr lang="en-US" baseline="0" dirty="0" smtClean="0"/>
              <a:t>way,</a:t>
            </a:r>
            <a:r>
              <a:rPr lang="en-US" dirty="0" smtClean="0"/>
              <a:t> </a:t>
            </a:r>
            <a:r>
              <a:rPr lang="en-US" dirty="0"/>
              <a:t>and guide the team through problem solving and evaluation activities. </a:t>
            </a:r>
            <a:r>
              <a:rPr lang="en-US" dirty="0" smtClean="0"/>
              <a:t>The</a:t>
            </a:r>
            <a:r>
              <a:rPr lang="en-US" baseline="0" dirty="0" smtClean="0"/>
              <a:t> coach should also e</a:t>
            </a:r>
            <a:r>
              <a:rPr lang="en-US" dirty="0" smtClean="0"/>
              <a:t>nsure </a:t>
            </a:r>
            <a:r>
              <a:rPr lang="en-US" dirty="0"/>
              <a:t>fidelity of </a:t>
            </a:r>
            <a:r>
              <a:rPr lang="en-US" dirty="0" smtClean="0"/>
              <a:t>implementation, </a:t>
            </a:r>
            <a:r>
              <a:rPr lang="en-US" dirty="0"/>
              <a:t>p</a:t>
            </a:r>
            <a:r>
              <a:rPr lang="en-US" dirty="0" smtClean="0"/>
              <a:t>ass </a:t>
            </a:r>
            <a:r>
              <a:rPr lang="en-US" dirty="0"/>
              <a:t>on skills to create </a:t>
            </a:r>
            <a:r>
              <a:rPr lang="en-US" dirty="0" smtClean="0"/>
              <a:t>sustainability, and</a:t>
            </a:r>
            <a:r>
              <a:rPr lang="en-US" baseline="0" dirty="0" smtClean="0"/>
              <a:t> a</a:t>
            </a:r>
            <a:r>
              <a:rPr lang="en-US" dirty="0" smtClean="0"/>
              <a:t>ssist the team </a:t>
            </a:r>
            <a:r>
              <a:rPr lang="en-US" dirty="0"/>
              <a:t>in action planning through gaining expertise in:</a:t>
            </a:r>
            <a:r>
              <a:rPr lang="en-US" baseline="0" dirty="0"/>
              <a:t> d</a:t>
            </a:r>
            <a:r>
              <a:rPr lang="en-US" dirty="0" smtClean="0"/>
              <a:t>ata analysis, </a:t>
            </a:r>
            <a:r>
              <a:rPr lang="en-US" dirty="0"/>
              <a:t>d</a:t>
            </a:r>
            <a:r>
              <a:rPr lang="en-US" dirty="0" smtClean="0"/>
              <a:t>efining </a:t>
            </a:r>
            <a:r>
              <a:rPr lang="en-US" dirty="0"/>
              <a:t>measurable </a:t>
            </a:r>
            <a:r>
              <a:rPr lang="en-US" dirty="0" smtClean="0"/>
              <a:t>outcomes,</a:t>
            </a:r>
            <a:r>
              <a:rPr lang="en-US" baseline="0" dirty="0" smtClean="0"/>
              <a:t> s</a:t>
            </a:r>
            <a:r>
              <a:rPr lang="en-US" dirty="0" smtClean="0"/>
              <a:t>etting </a:t>
            </a:r>
            <a:r>
              <a:rPr lang="en-US" dirty="0"/>
              <a:t>goals to achieve </a:t>
            </a:r>
            <a:r>
              <a:rPr lang="en-US" dirty="0" smtClean="0"/>
              <a:t>outcomes,</a:t>
            </a:r>
            <a:r>
              <a:rPr lang="en-US" baseline="0" dirty="0" smtClean="0"/>
              <a:t> d</a:t>
            </a:r>
            <a:r>
              <a:rPr lang="en-US" dirty="0" smtClean="0"/>
              <a:t>eveloping </a:t>
            </a:r>
            <a:r>
              <a:rPr lang="en-US" dirty="0"/>
              <a:t>strategies </a:t>
            </a:r>
            <a:r>
              <a:rPr lang="en-US" dirty="0" smtClean="0"/>
              <a:t>and </a:t>
            </a:r>
            <a:r>
              <a:rPr lang="en-US" dirty="0"/>
              <a:t>activities to reach </a:t>
            </a:r>
            <a:r>
              <a:rPr lang="en-US" dirty="0" smtClean="0"/>
              <a:t>goals,</a:t>
            </a:r>
            <a:r>
              <a:rPr lang="en-US" baseline="0" dirty="0" smtClean="0"/>
              <a:t> and p</a:t>
            </a:r>
            <a:r>
              <a:rPr lang="en-US" dirty="0" smtClean="0"/>
              <a:t>rogress monitoring.</a:t>
            </a:r>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28</a:t>
            </a:fld>
            <a:endParaRPr lang="en-US"/>
          </a:p>
        </p:txBody>
      </p:sp>
    </p:spTree>
    <p:extLst>
      <p:ext uri="{BB962C8B-B14F-4D97-AF65-F5344CB8AC3E}">
        <p14:creationId xmlns:p14="http://schemas.microsoft.com/office/powerpoint/2010/main" val="4096278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Trainer </a:t>
            </a:r>
            <a:r>
              <a:rPr lang="en-US" dirty="0" smtClean="0"/>
              <a:t>Notes</a:t>
            </a:r>
            <a:r>
              <a:rPr lang="en-US" dirty="0"/>
              <a:t>:</a:t>
            </a:r>
          </a:p>
          <a:p>
            <a:pPr>
              <a:lnSpc>
                <a:spcPct val="100000"/>
              </a:lnSpc>
            </a:pPr>
            <a:r>
              <a:rPr lang="en-US" dirty="0"/>
              <a:t>The coach needs to be ahead of the team in</a:t>
            </a:r>
            <a:r>
              <a:rPr lang="en-US" baseline="0" dirty="0"/>
              <a:t> </a:t>
            </a:r>
            <a:r>
              <a:rPr lang="en-US" baseline="0" dirty="0" smtClean="0"/>
              <a:t>u</a:t>
            </a:r>
            <a:r>
              <a:rPr lang="en-US" dirty="0" smtClean="0"/>
              <a:t>nderstanding </a:t>
            </a:r>
            <a:r>
              <a:rPr lang="en-US" dirty="0"/>
              <a:t>the essential features of </a:t>
            </a:r>
            <a:r>
              <a:rPr lang="en-US" dirty="0" smtClean="0"/>
              <a:t>PBIS</a:t>
            </a:r>
            <a:r>
              <a:rPr lang="en-US" baseline="0" dirty="0" smtClean="0"/>
              <a:t> and</a:t>
            </a:r>
            <a:r>
              <a:rPr lang="en-US" dirty="0" smtClean="0"/>
              <a:t> be skilled </a:t>
            </a:r>
            <a:r>
              <a:rPr lang="en-US" dirty="0"/>
              <a:t>at problem solving and the school improvement process. Also, it’s important that the coach has credibility and positive relationships with other </a:t>
            </a:r>
            <a:r>
              <a:rPr lang="en-US" dirty="0" smtClean="0"/>
              <a:t>staff, </a:t>
            </a:r>
            <a:r>
              <a:rPr lang="en-US" dirty="0"/>
              <a:t>is able to work </a:t>
            </a:r>
            <a:r>
              <a:rPr lang="en-US" dirty="0" smtClean="0"/>
              <a:t>collaboratively,</a:t>
            </a:r>
            <a:r>
              <a:rPr lang="en-US" baseline="0" dirty="0" smtClean="0"/>
              <a:t> can </a:t>
            </a:r>
            <a:r>
              <a:rPr lang="en-US" dirty="0" smtClean="0"/>
              <a:t>attend meetings</a:t>
            </a:r>
            <a:r>
              <a:rPr lang="en-US" baseline="0" dirty="0" smtClean="0"/>
              <a:t> with the </a:t>
            </a:r>
            <a:r>
              <a:rPr lang="en-US" dirty="0" smtClean="0"/>
              <a:t>building team</a:t>
            </a:r>
            <a:r>
              <a:rPr lang="en-US" baseline="0" dirty="0" smtClean="0"/>
              <a:t> and</a:t>
            </a:r>
            <a:r>
              <a:rPr lang="en-US" dirty="0" smtClean="0"/>
              <a:t> district/network, </a:t>
            </a:r>
            <a:r>
              <a:rPr lang="en-US" dirty="0"/>
              <a:t>and </a:t>
            </a:r>
            <a:r>
              <a:rPr lang="en-US" dirty="0" smtClean="0"/>
              <a:t>can attend any </a:t>
            </a:r>
            <a:r>
              <a:rPr lang="en-US" dirty="0"/>
              <a:t>advanced training that may be necessary</a:t>
            </a:r>
            <a:r>
              <a:rPr lang="en-US" dirty="0" smtClean="0"/>
              <a:t>.</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29</a:t>
            </a:fld>
            <a:endParaRPr lang="en-US"/>
          </a:p>
        </p:txBody>
      </p:sp>
    </p:spTree>
    <p:extLst>
      <p:ext uri="{BB962C8B-B14F-4D97-AF65-F5344CB8AC3E}">
        <p14:creationId xmlns:p14="http://schemas.microsoft.com/office/powerpoint/2010/main" val="321499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Phase one is</a:t>
            </a:r>
            <a:r>
              <a:rPr lang="en-US" baseline="0" dirty="0" smtClean="0"/>
              <a:t> the t</a:t>
            </a:r>
            <a:r>
              <a:rPr lang="en-US" dirty="0" smtClean="0"/>
              <a:t>eaching/transfer of a </a:t>
            </a:r>
            <a:r>
              <a:rPr lang="en-US" dirty="0"/>
              <a:t>new skill set. </a:t>
            </a:r>
            <a:r>
              <a:rPr lang="en-US" dirty="0" smtClean="0"/>
              <a:t>The</a:t>
            </a:r>
            <a:r>
              <a:rPr lang="en-US" baseline="0" dirty="0" smtClean="0"/>
              <a:t> c</a:t>
            </a:r>
            <a:r>
              <a:rPr lang="en-US" dirty="0" smtClean="0"/>
              <a:t>oach </a:t>
            </a:r>
            <a:r>
              <a:rPr lang="en-US" dirty="0"/>
              <a:t>is highly involved in this </a:t>
            </a:r>
            <a:r>
              <a:rPr lang="en-US" dirty="0" smtClean="0"/>
              <a:t>phase.</a:t>
            </a:r>
            <a:r>
              <a:rPr lang="en-US" baseline="0" dirty="0" smtClean="0"/>
              <a:t> The coach d</a:t>
            </a:r>
            <a:r>
              <a:rPr lang="en-US" dirty="0" smtClean="0"/>
              <a:t>efines </a:t>
            </a:r>
            <a:r>
              <a:rPr lang="en-US" dirty="0"/>
              <a:t>the roles and tasks of the team and </a:t>
            </a:r>
            <a:r>
              <a:rPr lang="en-US" dirty="0" smtClean="0"/>
              <a:t>supervises </a:t>
            </a:r>
            <a:r>
              <a:rPr lang="en-US" dirty="0"/>
              <a:t>them closely. </a:t>
            </a:r>
            <a:r>
              <a:rPr lang="en-US" dirty="0" smtClean="0"/>
              <a:t>Decisions </a:t>
            </a:r>
            <a:r>
              <a:rPr lang="en-US" dirty="0"/>
              <a:t>are made by the coach/facilitator and announced, so communication is largely </a:t>
            </a:r>
            <a:r>
              <a:rPr lang="en-US" dirty="0" smtClean="0"/>
              <a:t>one</a:t>
            </a:r>
            <a:r>
              <a:rPr lang="en-US" baseline="0" dirty="0" smtClean="0"/>
              <a:t> </a:t>
            </a:r>
            <a:r>
              <a:rPr lang="en-US" dirty="0" smtClean="0"/>
              <a:t>way</a:t>
            </a:r>
            <a:r>
              <a:rPr lang="en-US" dirty="0"/>
              <a:t>. </a:t>
            </a:r>
            <a:r>
              <a:rPr lang="en-US" dirty="0" smtClean="0"/>
              <a:t>The team </a:t>
            </a:r>
            <a:r>
              <a:rPr lang="en-US" dirty="0"/>
              <a:t>will lack </a:t>
            </a:r>
            <a:r>
              <a:rPr lang="en-US" dirty="0" smtClean="0"/>
              <a:t>fluency, </a:t>
            </a:r>
            <a:r>
              <a:rPr lang="en-US" dirty="0"/>
              <a:t>but are enthusiastic and committed. They need direction and supervision to get them started</a:t>
            </a:r>
            <a:r>
              <a:rPr lang="en-US" dirty="0" smtClean="0"/>
              <a:t>.</a:t>
            </a:r>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31</a:t>
            </a:fld>
            <a:endParaRPr lang="en-US"/>
          </a:p>
        </p:txBody>
      </p:sp>
    </p:spTree>
    <p:extLst>
      <p:ext uri="{BB962C8B-B14F-4D97-AF65-F5344CB8AC3E}">
        <p14:creationId xmlns:p14="http://schemas.microsoft.com/office/powerpoint/2010/main" val="1841494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Trainer </a:t>
            </a:r>
            <a:r>
              <a:rPr lang="en-US" dirty="0" smtClean="0"/>
              <a:t>Notes:</a:t>
            </a:r>
          </a:p>
          <a:p>
            <a:pPr lvl="0"/>
            <a:r>
              <a:rPr lang="en-US" baseline="0" dirty="0" smtClean="0"/>
              <a:t>In p</a:t>
            </a:r>
            <a:r>
              <a:rPr lang="en-US" dirty="0" smtClean="0"/>
              <a:t>hase two the </a:t>
            </a:r>
            <a:r>
              <a:rPr lang="en-US" dirty="0"/>
              <a:t>coach is still highly involved, but begins to ask for input from </a:t>
            </a:r>
            <a:r>
              <a:rPr lang="en-US" dirty="0" smtClean="0"/>
              <a:t>the team. The</a:t>
            </a:r>
            <a:r>
              <a:rPr lang="en-US" baseline="0" dirty="0" smtClean="0"/>
              <a:t> c</a:t>
            </a:r>
            <a:r>
              <a:rPr lang="en-US" dirty="0" smtClean="0"/>
              <a:t>oach </a:t>
            </a:r>
            <a:r>
              <a:rPr lang="en-US" dirty="0"/>
              <a:t>still defines roles and tasks, but seeks ideas and suggestions from the team. Communication is much more </a:t>
            </a:r>
            <a:r>
              <a:rPr lang="en-US" dirty="0" smtClean="0"/>
              <a:t>two</a:t>
            </a:r>
            <a:r>
              <a:rPr lang="en-US" baseline="0" dirty="0" smtClean="0"/>
              <a:t> </a:t>
            </a:r>
            <a:r>
              <a:rPr lang="en-US" dirty="0" smtClean="0"/>
              <a:t>way</a:t>
            </a:r>
            <a:r>
              <a:rPr lang="en-US" dirty="0"/>
              <a:t>. </a:t>
            </a:r>
            <a:r>
              <a:rPr lang="en-US" dirty="0" smtClean="0"/>
              <a:t>The team </a:t>
            </a:r>
            <a:r>
              <a:rPr lang="en-US" dirty="0"/>
              <a:t>will have some competence, but may lack commitment. They need direction and supervision because they are still relatively inexperienced. They also need support and praise to build their </a:t>
            </a:r>
            <a:r>
              <a:rPr lang="en-US" dirty="0" smtClean="0"/>
              <a:t>self-efficacy </a:t>
            </a:r>
            <a:r>
              <a:rPr lang="en-US" dirty="0"/>
              <a:t>and involvement in </a:t>
            </a:r>
            <a:r>
              <a:rPr lang="en-US" dirty="0" smtClean="0"/>
              <a:t>decision</a:t>
            </a:r>
            <a:r>
              <a:rPr lang="en-US" baseline="0" dirty="0" smtClean="0"/>
              <a:t> </a:t>
            </a:r>
            <a:r>
              <a:rPr lang="en-US" dirty="0" smtClean="0"/>
              <a:t>making </a:t>
            </a:r>
            <a:r>
              <a:rPr lang="en-US" dirty="0"/>
              <a:t>to restore their commitment.</a:t>
            </a:r>
          </a:p>
          <a:p>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32</a:t>
            </a:fld>
            <a:endParaRPr lang="en-US"/>
          </a:p>
        </p:txBody>
      </p:sp>
    </p:spTree>
    <p:extLst>
      <p:ext uri="{BB962C8B-B14F-4D97-AF65-F5344CB8AC3E}">
        <p14:creationId xmlns:p14="http://schemas.microsoft.com/office/powerpoint/2010/main" val="3411206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Trainer </a:t>
            </a:r>
            <a:r>
              <a:rPr lang="en-US" dirty="0" smtClean="0"/>
              <a:t>Notes:</a:t>
            </a:r>
          </a:p>
          <a:p>
            <a:pPr lvl="0"/>
            <a:r>
              <a:rPr lang="en-US" dirty="0" smtClean="0"/>
              <a:t>In</a:t>
            </a:r>
            <a:r>
              <a:rPr lang="en-US" baseline="0" dirty="0" smtClean="0"/>
              <a:t> p</a:t>
            </a:r>
            <a:r>
              <a:rPr lang="en-US" dirty="0" smtClean="0"/>
              <a:t>hase three the</a:t>
            </a:r>
            <a:r>
              <a:rPr lang="en-US" baseline="0" dirty="0" smtClean="0"/>
              <a:t> c</a:t>
            </a:r>
            <a:r>
              <a:rPr lang="en-US" dirty="0" smtClean="0"/>
              <a:t>oach </a:t>
            </a:r>
            <a:r>
              <a:rPr lang="en-US" dirty="0"/>
              <a:t>is less involved with decisions, but still provides a lot of support and </a:t>
            </a:r>
            <a:r>
              <a:rPr lang="en-US" dirty="0" smtClean="0"/>
              <a:t>encouragement.</a:t>
            </a:r>
            <a:r>
              <a:rPr lang="en-US" baseline="0" dirty="0" smtClean="0"/>
              <a:t> The c</a:t>
            </a:r>
            <a:r>
              <a:rPr lang="en-US" dirty="0" smtClean="0"/>
              <a:t>oach </a:t>
            </a:r>
            <a:r>
              <a:rPr lang="en-US" dirty="0"/>
              <a:t>passes day-to-day decisions, such as task allocation and processes, to the team. The leader facilitates and takes part in decisions, but control is with the team. </a:t>
            </a:r>
            <a:r>
              <a:rPr lang="en-US" dirty="0" smtClean="0"/>
              <a:t>Team </a:t>
            </a:r>
            <a:r>
              <a:rPr lang="en-US" dirty="0"/>
              <a:t>members now have competence, but may still lack confidence or motivation. They do not need much direction because of their skills, but support is necessary to bolster their confidence and motivation</a:t>
            </a:r>
            <a:r>
              <a:rPr lang="en-US" dirty="0" smtClean="0"/>
              <a:t>.</a:t>
            </a:r>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33</a:t>
            </a:fld>
            <a:endParaRPr lang="en-US"/>
          </a:p>
        </p:txBody>
      </p:sp>
    </p:spTree>
    <p:extLst>
      <p:ext uri="{BB962C8B-B14F-4D97-AF65-F5344CB8AC3E}">
        <p14:creationId xmlns:p14="http://schemas.microsoft.com/office/powerpoint/2010/main" val="4020621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Trainer </a:t>
            </a:r>
            <a:r>
              <a:rPr lang="en-US" dirty="0" smtClean="0"/>
              <a:t>Notes</a:t>
            </a:r>
            <a:r>
              <a:rPr lang="en-US" dirty="0"/>
              <a:t>:</a:t>
            </a:r>
          </a:p>
          <a:p>
            <a:pPr lvl="0"/>
            <a:r>
              <a:rPr lang="en-US" dirty="0" smtClean="0"/>
              <a:t>The</a:t>
            </a:r>
            <a:r>
              <a:rPr lang="en-US" baseline="0" dirty="0" smtClean="0"/>
              <a:t> c</a:t>
            </a:r>
            <a:r>
              <a:rPr lang="en-US" dirty="0" smtClean="0"/>
              <a:t>oach is still </a:t>
            </a:r>
            <a:r>
              <a:rPr lang="en-US" dirty="0"/>
              <a:t>involved in decisions and </a:t>
            </a:r>
            <a:r>
              <a:rPr lang="en-US" dirty="0" smtClean="0"/>
              <a:t>problem</a:t>
            </a:r>
            <a:r>
              <a:rPr lang="en-US" baseline="0" dirty="0" smtClean="0"/>
              <a:t> </a:t>
            </a:r>
            <a:r>
              <a:rPr lang="en-US" dirty="0" smtClean="0"/>
              <a:t>solving</a:t>
            </a:r>
            <a:r>
              <a:rPr lang="en-US" dirty="0"/>
              <a:t>, but control is with the team. The team decides when and how the coach will be involved. </a:t>
            </a:r>
            <a:r>
              <a:rPr lang="en-US" dirty="0" smtClean="0"/>
              <a:t>Team </a:t>
            </a:r>
            <a:r>
              <a:rPr lang="en-US" dirty="0"/>
              <a:t>members will have both competence and commitment - they are able and willing to work on a project by themselves with little supervision or support</a:t>
            </a:r>
            <a:r>
              <a:rPr lang="en-US" dirty="0" smtClean="0"/>
              <a:t>.</a:t>
            </a:r>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34</a:t>
            </a:fld>
            <a:endParaRPr lang="en-US"/>
          </a:p>
        </p:txBody>
      </p:sp>
    </p:spTree>
    <p:extLst>
      <p:ext uri="{BB962C8B-B14F-4D97-AF65-F5344CB8AC3E}">
        <p14:creationId xmlns:p14="http://schemas.microsoft.com/office/powerpoint/2010/main" val="3743498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In order to stay focused and organized throughout the year, this </a:t>
            </a:r>
            <a:r>
              <a:rPr lang="en-US" dirty="0" smtClean="0"/>
              <a:t>tool, </a:t>
            </a:r>
            <a:r>
              <a:rPr lang="en-US" dirty="0"/>
              <a:t>Year at a </a:t>
            </a:r>
            <a:r>
              <a:rPr lang="en-US" dirty="0" smtClean="0"/>
              <a:t>Glance, </a:t>
            </a:r>
            <a:r>
              <a:rPr lang="en-US" dirty="0"/>
              <a:t>will help </a:t>
            </a:r>
            <a:r>
              <a:rPr lang="en-US" dirty="0" smtClean="0"/>
              <a:t>the</a:t>
            </a:r>
            <a:r>
              <a:rPr lang="en-US" baseline="0" dirty="0" smtClean="0"/>
              <a:t> c</a:t>
            </a:r>
            <a:r>
              <a:rPr lang="en-US" dirty="0" smtClean="0"/>
              <a:t>oach </a:t>
            </a:r>
            <a:r>
              <a:rPr lang="en-US" dirty="0"/>
              <a:t>plan tasks that need to take place to support </a:t>
            </a:r>
            <a:r>
              <a:rPr lang="en-US" dirty="0" smtClean="0"/>
              <a:t>the implementation </a:t>
            </a:r>
            <a:r>
              <a:rPr lang="en-US" dirty="0"/>
              <a:t>of </a:t>
            </a:r>
            <a:r>
              <a:rPr lang="en-US" dirty="0" smtClean="0"/>
              <a:t>PBIS: </a:t>
            </a:r>
            <a:r>
              <a:rPr lang="en-US" dirty="0"/>
              <a:t>data, systems, practices </a:t>
            </a:r>
            <a:r>
              <a:rPr lang="en-US" dirty="0" smtClean="0"/>
              <a:t>and </a:t>
            </a:r>
            <a:r>
              <a:rPr lang="en-US" dirty="0"/>
              <a:t>communication.</a:t>
            </a:r>
          </a:p>
        </p:txBody>
      </p:sp>
      <p:sp>
        <p:nvSpPr>
          <p:cNvPr id="4" name="Slide Number Placeholder 3"/>
          <p:cNvSpPr>
            <a:spLocks noGrp="1"/>
          </p:cNvSpPr>
          <p:nvPr>
            <p:ph type="sldNum" sz="quarter" idx="10"/>
          </p:nvPr>
        </p:nvSpPr>
        <p:spPr/>
        <p:txBody>
          <a:bodyPr/>
          <a:lstStyle/>
          <a:p>
            <a:fld id="{DF375BF7-40E4-4F89-B0A2-93977CFA6C4C}" type="slidenum">
              <a:rPr lang="en-US" smtClean="0"/>
              <a:t>35</a:t>
            </a:fld>
            <a:endParaRPr lang="en-US"/>
          </a:p>
        </p:txBody>
      </p:sp>
    </p:spTree>
    <p:extLst>
      <p:ext uri="{BB962C8B-B14F-4D97-AF65-F5344CB8AC3E}">
        <p14:creationId xmlns:p14="http://schemas.microsoft.com/office/powerpoint/2010/main" val="3291666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Trainer’s </a:t>
            </a:r>
            <a:r>
              <a:rPr lang="en-US" dirty="0" smtClean="0"/>
              <a:t>Notes</a:t>
            </a:r>
            <a:r>
              <a:rPr lang="en-US" dirty="0"/>
              <a:t>:</a:t>
            </a:r>
            <a:br>
              <a:rPr lang="en-US" dirty="0"/>
            </a:br>
            <a:r>
              <a:rPr lang="en-US" dirty="0"/>
              <a:t>Here is an example of tasks that might be scheduled in each category. This would be completed for each month of the year. By scheduling tasks for the entire year, the coach will be able to prompt the team regularly.</a:t>
            </a:r>
          </a:p>
        </p:txBody>
      </p:sp>
      <p:sp>
        <p:nvSpPr>
          <p:cNvPr id="4" name="Slide Number Placeholder 3"/>
          <p:cNvSpPr>
            <a:spLocks noGrp="1"/>
          </p:cNvSpPr>
          <p:nvPr>
            <p:ph type="sldNum" sz="quarter" idx="10"/>
          </p:nvPr>
        </p:nvSpPr>
        <p:spPr/>
        <p:txBody>
          <a:bodyPr/>
          <a:lstStyle/>
          <a:p>
            <a:fld id="{DF375BF7-40E4-4F89-B0A2-93977CFA6C4C}" type="slidenum">
              <a:rPr lang="en-US" smtClean="0"/>
              <a:t>36</a:t>
            </a:fld>
            <a:endParaRPr lang="en-US"/>
          </a:p>
        </p:txBody>
      </p:sp>
    </p:spTree>
    <p:extLst>
      <p:ext uri="{BB962C8B-B14F-4D97-AF65-F5344CB8AC3E}">
        <p14:creationId xmlns:p14="http://schemas.microsoft.com/office/powerpoint/2010/main" val="322027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A5AB11-681D-45E2-928D-A6B353F62BCC}" type="slidenum">
              <a:rPr kumimoji="0" lang="en-US" alt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dirty="0"/>
              <a:t>Trainer </a:t>
            </a:r>
            <a:r>
              <a:rPr lang="en-US" altLang="en-US" dirty="0" smtClean="0"/>
              <a:t>Notes</a:t>
            </a:r>
            <a:r>
              <a:rPr lang="en-US" altLang="en-US" dirty="0"/>
              <a:t>:</a:t>
            </a:r>
          </a:p>
          <a:p>
            <a:r>
              <a:rPr lang="en-US" altLang="en-US" dirty="0"/>
              <a:t>Coaching</a:t>
            </a:r>
            <a:r>
              <a:rPr lang="en-US" altLang="en-US" baseline="0" dirty="0"/>
              <a:t> is about guiding someone in developing skills. This is why a coach not only needs experience with these skills, but needs to be viewed as credible. Coaching is only done after the team has had training, and is done in real time, such as during team meetings. As the team begins to develop skills, the level of coaching is adjusted to meet the needs of the team.</a:t>
            </a:r>
            <a:endParaRPr lang="en-US" altLang="en-US" dirty="0"/>
          </a:p>
        </p:txBody>
      </p:sp>
    </p:spTree>
    <p:extLst>
      <p:ext uri="{BB962C8B-B14F-4D97-AF65-F5344CB8AC3E}">
        <p14:creationId xmlns:p14="http://schemas.microsoft.com/office/powerpoint/2010/main" val="99451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a:t>
            </a:r>
            <a:r>
              <a:rPr lang="en-US" dirty="0" smtClean="0"/>
              <a:t>Notes</a:t>
            </a:r>
            <a:r>
              <a:rPr lang="en-US" dirty="0"/>
              <a:t>:</a:t>
            </a:r>
            <a:br>
              <a:rPr lang="en-US" dirty="0"/>
            </a:br>
            <a:r>
              <a:rPr lang="en-US" dirty="0"/>
              <a:t>Things </a:t>
            </a:r>
            <a:r>
              <a:rPr lang="en-US" dirty="0" smtClean="0"/>
              <a:t>the coach </a:t>
            </a:r>
            <a:r>
              <a:rPr lang="en-US" dirty="0"/>
              <a:t>can do to help sustain PBIS: </a:t>
            </a:r>
            <a:r>
              <a:rPr lang="en-US" dirty="0" smtClean="0"/>
              <a:t>be </a:t>
            </a:r>
            <a:r>
              <a:rPr lang="en-US" dirty="0"/>
              <a:t>honest about issues and concerns in your </a:t>
            </a:r>
            <a:r>
              <a:rPr lang="en-US" dirty="0" smtClean="0"/>
              <a:t>building, </a:t>
            </a:r>
            <a:r>
              <a:rPr lang="en-US" dirty="0"/>
              <a:t>c</a:t>
            </a:r>
            <a:r>
              <a:rPr lang="en-US" dirty="0" smtClean="0"/>
              <a:t>oncentrate </a:t>
            </a:r>
            <a:r>
              <a:rPr lang="en-US" dirty="0"/>
              <a:t>on </a:t>
            </a:r>
            <a:r>
              <a:rPr lang="en-US" dirty="0" smtClean="0"/>
              <a:t>precise problems for</a:t>
            </a:r>
            <a:r>
              <a:rPr lang="en-US" baseline="0" dirty="0" smtClean="0"/>
              <a:t> the</a:t>
            </a:r>
            <a:r>
              <a:rPr lang="en-US" dirty="0" smtClean="0"/>
              <a:t> </a:t>
            </a:r>
            <a:r>
              <a:rPr lang="en-US" dirty="0"/>
              <a:t>biggest </a:t>
            </a:r>
            <a:r>
              <a:rPr lang="en-US" dirty="0" smtClean="0"/>
              <a:t>impact</a:t>
            </a:r>
            <a:r>
              <a:rPr lang="en-US" baseline="0" dirty="0" smtClean="0"/>
              <a:t> with the</a:t>
            </a:r>
            <a:r>
              <a:rPr lang="en-US" dirty="0" smtClean="0"/>
              <a:t> </a:t>
            </a:r>
            <a:r>
              <a:rPr lang="en-US" dirty="0"/>
              <a:t>smallest </a:t>
            </a:r>
            <a:r>
              <a:rPr lang="en-US" dirty="0" smtClean="0"/>
              <a:t>effort,</a:t>
            </a:r>
            <a:r>
              <a:rPr lang="en-US" baseline="0" dirty="0" smtClean="0"/>
              <a:t> h</a:t>
            </a:r>
            <a:r>
              <a:rPr lang="en-US" dirty="0" smtClean="0"/>
              <a:t>ave clear</a:t>
            </a:r>
            <a:r>
              <a:rPr lang="en-US" baseline="0" dirty="0" smtClean="0"/>
              <a:t> and</a:t>
            </a:r>
            <a:r>
              <a:rPr lang="en-US" dirty="0" smtClean="0"/>
              <a:t> </a:t>
            </a:r>
            <a:r>
              <a:rPr lang="en-US" dirty="0"/>
              <a:t>coherent discipline procedures (known by all staff</a:t>
            </a:r>
            <a:r>
              <a:rPr lang="en-US" dirty="0" smtClean="0"/>
              <a:t>), </a:t>
            </a:r>
            <a:r>
              <a:rPr lang="en-US" dirty="0"/>
              <a:t>h</a:t>
            </a:r>
            <a:r>
              <a:rPr lang="en-US" dirty="0" smtClean="0"/>
              <a:t>elp </a:t>
            </a:r>
            <a:r>
              <a:rPr lang="en-US" dirty="0"/>
              <a:t>your team become more efficient and </a:t>
            </a:r>
            <a:r>
              <a:rPr lang="en-US" dirty="0" smtClean="0"/>
              <a:t>effective,</a:t>
            </a:r>
            <a:r>
              <a:rPr lang="en-US" baseline="0" dirty="0" smtClean="0"/>
              <a:t> i</a:t>
            </a:r>
            <a:r>
              <a:rPr lang="en-US" dirty="0" smtClean="0"/>
              <a:t>ntegrate </a:t>
            </a:r>
            <a:r>
              <a:rPr lang="en-US" dirty="0"/>
              <a:t>coaching functions into job descriptions of key personnel (e.g. school psychologist, school counselor, behavioral specialist, etc</a:t>
            </a:r>
            <a:r>
              <a:rPr lang="en-US" dirty="0" smtClean="0"/>
              <a:t>.),</a:t>
            </a:r>
            <a:r>
              <a:rPr lang="en-US" baseline="0" dirty="0" smtClean="0"/>
              <a:t> and</a:t>
            </a:r>
            <a:r>
              <a:rPr lang="en-US" dirty="0" smtClean="0"/>
              <a:t> </a:t>
            </a:r>
            <a:r>
              <a:rPr lang="en-US" dirty="0"/>
              <a:t>r</a:t>
            </a:r>
            <a:r>
              <a:rPr lang="en-US" dirty="0" smtClean="0"/>
              <a:t>ecommit </a:t>
            </a:r>
            <a:r>
              <a:rPr lang="en-US" dirty="0"/>
              <a:t>to PBIS every year</a:t>
            </a:r>
            <a:r>
              <a:rPr lang="en-US" dirty="0" smtClean="0"/>
              <a:t>!</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37</a:t>
            </a:fld>
            <a:endParaRPr lang="en-US"/>
          </a:p>
        </p:txBody>
      </p:sp>
    </p:spTree>
    <p:extLst>
      <p:ext uri="{BB962C8B-B14F-4D97-AF65-F5344CB8AC3E}">
        <p14:creationId xmlns:p14="http://schemas.microsoft.com/office/powerpoint/2010/main" val="2633245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tool in the PBIS implementation process. It can be used in the development </a:t>
            </a:r>
            <a:r>
              <a:rPr lang="en-US" dirty="0" smtClean="0"/>
              <a:t>stage </a:t>
            </a:r>
            <a:r>
              <a:rPr lang="en-US" dirty="0"/>
              <a:t>and then used in an </a:t>
            </a:r>
            <a:r>
              <a:rPr lang="en-US" dirty="0" smtClean="0"/>
              <a:t>ongoing </a:t>
            </a:r>
            <a:r>
              <a:rPr lang="en-US" dirty="0"/>
              <a:t>manner to ensure all core features are in place. The TFI highlights each critical component of PBIS. Section 1.1 outlines the team composition. Note on the next slide that this includes </a:t>
            </a:r>
            <a:r>
              <a:rPr lang="en-US" dirty="0" smtClean="0"/>
              <a:t>coaching </a:t>
            </a:r>
            <a:r>
              <a:rPr lang="en-US" dirty="0"/>
              <a:t>e</a:t>
            </a:r>
            <a:r>
              <a:rPr lang="en-US" dirty="0" smtClean="0"/>
              <a:t>xpertise</a:t>
            </a:r>
            <a:r>
              <a:rPr lang="en-US" dirty="0"/>
              <a:t>. Coaches need to be familiar with the TFI and able to use this </a:t>
            </a:r>
            <a:r>
              <a:rPr lang="en-US" dirty="0" smtClean="0"/>
              <a:t>tool, </a:t>
            </a:r>
            <a:r>
              <a:rPr lang="en-US" dirty="0"/>
              <a:t>which includes a walkthrough </a:t>
            </a:r>
            <a:r>
              <a:rPr lang="en-US" dirty="0" smtClean="0"/>
              <a:t>tool, </a:t>
            </a:r>
            <a:r>
              <a:rPr lang="en-US" dirty="0"/>
              <a:t>and be able to guide the team in getting more fluent in using it regularly</a:t>
            </a:r>
            <a:r>
              <a:rPr lang="en-US"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38</a:t>
            </a:fld>
            <a:endParaRPr lang="en-US"/>
          </a:p>
        </p:txBody>
      </p:sp>
    </p:spTree>
    <p:extLst>
      <p:ext uri="{BB962C8B-B14F-4D97-AF65-F5344CB8AC3E}">
        <p14:creationId xmlns:p14="http://schemas.microsoft.com/office/powerpoint/2010/main" val="80253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Trainer </a:t>
            </a:r>
            <a:r>
              <a:rPr lang="en-US" sz="1200" b="0" i="0" u="none" strike="noStrike" kern="1200" baseline="0" dirty="0" smtClean="0">
                <a:solidFill>
                  <a:schemeClr val="tx1"/>
                </a:solidFill>
                <a:latin typeface="+mn-lt"/>
                <a:ea typeface="+mn-ea"/>
                <a:cs typeface="+mn-cs"/>
              </a:rPr>
              <a:t>Notes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Research regarding training outcomes related to training components found that trainees were more successful in all areas, especially in applying skills in the classroom, if they had coaching, administration </a:t>
            </a:r>
            <a:r>
              <a:rPr lang="en-US" sz="1200" b="0" i="0" u="none" strike="noStrike" kern="1200" baseline="0" dirty="0" smtClean="0">
                <a:solidFill>
                  <a:schemeClr val="tx1"/>
                </a:solidFill>
                <a:latin typeface="+mn-lt"/>
                <a:ea typeface="+mn-ea"/>
                <a:cs typeface="+mn-cs"/>
              </a:rPr>
              <a:t>support, </a:t>
            </a:r>
            <a:r>
              <a:rPr lang="en-US" sz="1200" b="0" i="0" u="none" strike="noStrike" kern="1200" baseline="0" dirty="0">
                <a:solidFill>
                  <a:schemeClr val="tx1"/>
                </a:solidFill>
                <a:latin typeface="+mn-lt"/>
                <a:ea typeface="+mn-ea"/>
                <a:cs typeface="+mn-cs"/>
              </a:rPr>
              <a:t>and data feedback. Teams will be more successful with </a:t>
            </a:r>
            <a:r>
              <a:rPr lang="en-US" sz="1200" b="0" i="0" u="none" strike="noStrike" kern="1200" baseline="0" dirty="0" smtClean="0">
                <a:solidFill>
                  <a:schemeClr val="tx1"/>
                </a:solidFill>
                <a:latin typeface="+mn-lt"/>
                <a:ea typeface="+mn-ea"/>
                <a:cs typeface="+mn-cs"/>
              </a:rPr>
              <a:t>coaching. However, </a:t>
            </a:r>
            <a:r>
              <a:rPr lang="en-US" sz="1200" b="0" i="0" u="none" strike="noStrike" kern="1200" baseline="0" dirty="0">
                <a:solidFill>
                  <a:schemeClr val="tx1"/>
                </a:solidFill>
                <a:latin typeface="+mn-lt"/>
                <a:ea typeface="+mn-ea"/>
                <a:cs typeface="+mn-cs"/>
              </a:rPr>
              <a:t>PBIS team members </a:t>
            </a:r>
            <a:r>
              <a:rPr lang="en-US" sz="1200" b="0" i="0" u="none" strike="noStrike" kern="1200" baseline="0" dirty="0" smtClean="0">
                <a:solidFill>
                  <a:schemeClr val="tx1"/>
                </a:solidFill>
                <a:latin typeface="+mn-lt"/>
                <a:ea typeface="+mn-ea"/>
                <a:cs typeface="+mn-cs"/>
              </a:rPr>
              <a:t>should also </a:t>
            </a:r>
            <a:r>
              <a:rPr lang="en-US" sz="1200" b="0" i="0" u="none" strike="noStrike" kern="1200" baseline="0" dirty="0">
                <a:solidFill>
                  <a:schemeClr val="tx1"/>
                </a:solidFill>
                <a:latin typeface="+mn-lt"/>
                <a:ea typeface="+mn-ea"/>
                <a:cs typeface="+mn-cs"/>
              </a:rPr>
              <a:t>view themselves as </a:t>
            </a:r>
            <a:r>
              <a:rPr lang="en-US" sz="1200" b="0" i="0" u="none" strike="noStrike" kern="1200" baseline="0" dirty="0" smtClean="0">
                <a:solidFill>
                  <a:schemeClr val="tx1"/>
                </a:solidFill>
                <a:latin typeface="+mn-lt"/>
                <a:ea typeface="+mn-ea"/>
                <a:cs typeface="+mn-cs"/>
              </a:rPr>
              <a:t>“coaches” </a:t>
            </a:r>
            <a:r>
              <a:rPr lang="en-US" sz="1200" b="0" i="0" u="none" strike="noStrike" kern="1200" baseline="0" dirty="0">
                <a:solidFill>
                  <a:schemeClr val="tx1"/>
                </a:solidFill>
                <a:latin typeface="+mn-lt"/>
                <a:ea typeface="+mn-ea"/>
                <a:cs typeface="+mn-cs"/>
              </a:rPr>
              <a:t>who are available to assist teachers, staff, family members, students, etc</a:t>
            </a:r>
            <a:r>
              <a:rPr lang="en-US" sz="1200" b="0" i="0"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with implementing PBIS and providing the necessary feedback to enhance acquisition and application across the school setting</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7</a:t>
            </a:fld>
            <a:endParaRPr lang="en-US"/>
          </a:p>
        </p:txBody>
      </p:sp>
    </p:spTree>
    <p:extLst>
      <p:ext uri="{BB962C8B-B14F-4D97-AF65-F5344CB8AC3E}">
        <p14:creationId xmlns:p14="http://schemas.microsoft.com/office/powerpoint/2010/main" val="132621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Trainer </a:t>
            </a:r>
            <a:r>
              <a:rPr lang="en-US" dirty="0" smtClean="0"/>
              <a:t>Notes</a:t>
            </a:r>
            <a:r>
              <a:rPr lang="en-US" dirty="0"/>
              <a:t>:</a:t>
            </a:r>
            <a:br>
              <a:rPr lang="en-US" dirty="0"/>
            </a:br>
            <a:r>
              <a:rPr lang="en-US" sz="2800" dirty="0">
                <a:latin typeface="Arial" panose="020B0604020202020204" pitchFamily="34" charset="0"/>
                <a:cs typeface="Arial" panose="020B0604020202020204" pitchFamily="34" charset="0"/>
              </a:rPr>
              <a:t>Build local capacity </a:t>
            </a:r>
            <a:r>
              <a:rPr lang="en-US" sz="2800" dirty="0" smtClean="0">
                <a:latin typeface="Arial" panose="020B0604020202020204" pitchFamily="34" charset="0"/>
                <a:cs typeface="Arial" panose="020B0604020202020204" pitchFamily="34" charset="0"/>
              </a:rPr>
              <a:t>so</a:t>
            </a:r>
            <a:r>
              <a:rPr lang="en-US" sz="2800" baseline="0" dirty="0" smtClean="0">
                <a:latin typeface="Arial" panose="020B0604020202020204" pitchFamily="34" charset="0"/>
                <a:cs typeface="Arial" panose="020B0604020202020204" pitchFamily="34" charset="0"/>
              </a:rPr>
              <a:t> that you</a:t>
            </a:r>
            <a:r>
              <a:rPr lang="en-US" sz="28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ecome </a:t>
            </a:r>
            <a:r>
              <a:rPr lang="en-US" sz="2100" dirty="0">
                <a:latin typeface="Arial" panose="020B0604020202020204" pitchFamily="34" charset="0"/>
                <a:cs typeface="Arial" panose="020B0604020202020204" pitchFamily="34" charset="0"/>
              </a:rPr>
              <a:t>unnecessary, but </a:t>
            </a:r>
            <a:r>
              <a:rPr lang="en-US" sz="2100" b="1" u="sng" dirty="0">
                <a:latin typeface="Arial" panose="020B0604020202020204" pitchFamily="34" charset="0"/>
                <a:cs typeface="Arial" panose="020B0604020202020204" pitchFamily="34" charset="0"/>
              </a:rPr>
              <a:t>remain </a:t>
            </a:r>
            <a:r>
              <a:rPr lang="en-US" sz="2100" b="1" u="sng" dirty="0" smtClean="0">
                <a:latin typeface="Arial" panose="020B0604020202020204" pitchFamily="34" charset="0"/>
                <a:cs typeface="Arial" panose="020B0604020202020204" pitchFamily="34" charset="0"/>
              </a:rPr>
              <a:t>available</a:t>
            </a:r>
            <a:r>
              <a:rPr lang="en-US" sz="2100" b="0" u="none" dirty="0">
                <a:latin typeface="Arial" panose="020B0604020202020204" pitchFamily="34" charset="0"/>
                <a:cs typeface="Arial" panose="020B0604020202020204" pitchFamily="34" charset="0"/>
              </a:rPr>
              <a:t>.</a:t>
            </a:r>
            <a:r>
              <a:rPr lang="en-US" sz="2100" b="1" u="none" dirty="0" smtClean="0">
                <a:latin typeface="Arial" panose="020B0604020202020204" pitchFamily="34" charset="0"/>
                <a:cs typeface="Arial" panose="020B0604020202020204" pitchFamily="34" charset="0"/>
              </a:rPr>
              <a:t> </a:t>
            </a:r>
            <a:r>
              <a:rPr lang="en-US" sz="2800" b="0" u="none" dirty="0">
                <a:latin typeface="Arial" panose="020B0604020202020204" pitchFamily="34" charset="0"/>
                <a:cs typeface="Arial" panose="020B0604020202020204" pitchFamily="34" charset="0"/>
              </a:rPr>
              <a:t>M</a:t>
            </a:r>
            <a:r>
              <a:rPr lang="en-US" sz="2800" dirty="0" smtClean="0">
                <a:latin typeface="Arial" panose="020B0604020202020204" pitchFamily="34" charset="0"/>
                <a:cs typeface="Arial" panose="020B0604020202020204" pitchFamily="34" charset="0"/>
              </a:rPr>
              <a:t>aximize </a:t>
            </a:r>
            <a:r>
              <a:rPr lang="en-US" sz="2800" dirty="0">
                <a:latin typeface="Arial" panose="020B0604020202020204" pitchFamily="34" charset="0"/>
                <a:cs typeface="Arial" panose="020B0604020202020204" pitchFamily="34" charset="0"/>
              </a:rPr>
              <a:t>current </a:t>
            </a:r>
            <a:r>
              <a:rPr lang="en-US" sz="2800" dirty="0" smtClean="0">
                <a:latin typeface="Arial" panose="020B0604020202020204" pitchFamily="34" charset="0"/>
                <a:cs typeface="Arial" panose="020B0604020202020204" pitchFamily="34" charset="0"/>
              </a:rPr>
              <a:t>competence; </a:t>
            </a:r>
            <a:r>
              <a:rPr lang="en-US" sz="2100" dirty="0">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on’t </a:t>
            </a:r>
            <a:r>
              <a:rPr lang="en-US" sz="2100" dirty="0">
                <a:latin typeface="Arial" panose="020B0604020202020204" pitchFamily="34" charset="0"/>
                <a:cs typeface="Arial" panose="020B0604020202020204" pitchFamily="34" charset="0"/>
              </a:rPr>
              <a:t>fix it if it’s not broken! Make the </a:t>
            </a:r>
            <a:r>
              <a:rPr lang="en-US" sz="2100" b="1" u="sng" dirty="0">
                <a:latin typeface="Arial" panose="020B0604020202020204" pitchFamily="34" charset="0"/>
                <a:cs typeface="Arial" panose="020B0604020202020204" pitchFamily="34" charset="0"/>
              </a:rPr>
              <a:t>smallest change </a:t>
            </a:r>
            <a:r>
              <a:rPr lang="en-US" sz="2100" dirty="0">
                <a:latin typeface="Arial" panose="020B0604020202020204" pitchFamily="34" charset="0"/>
                <a:cs typeface="Arial" panose="020B0604020202020204" pitchFamily="34" charset="0"/>
              </a:rPr>
              <a:t>that will have the </a:t>
            </a:r>
            <a:r>
              <a:rPr lang="en-US" sz="2100" b="1" u="sng" dirty="0">
                <a:latin typeface="Arial" panose="020B0604020202020204" pitchFamily="34" charset="0"/>
                <a:cs typeface="Arial" panose="020B0604020202020204" pitchFamily="34" charset="0"/>
              </a:rPr>
              <a:t>biggest </a:t>
            </a:r>
            <a:r>
              <a:rPr lang="en-US" sz="2100" b="0" u="none" dirty="0" smtClean="0">
                <a:effectLst/>
                <a:latin typeface="Arial" panose="020B0604020202020204" pitchFamily="34" charset="0"/>
                <a:cs typeface="Arial" panose="020B0604020202020204" pitchFamily="34" charset="0"/>
              </a:rPr>
              <a:t>impact.</a:t>
            </a:r>
            <a:r>
              <a:rPr lang="en-US" sz="2100" b="0" u="none" baseline="0" dirty="0" smtClean="0">
                <a:effectLst/>
                <a:latin typeface="Arial" panose="020B0604020202020204" pitchFamily="34" charset="0"/>
                <a:cs typeface="Arial" panose="020B0604020202020204" pitchFamily="34" charset="0"/>
              </a:rPr>
              <a:t> </a:t>
            </a:r>
            <a:r>
              <a:rPr lang="en-US" sz="2800" b="0" u="none" dirty="0" smtClean="0">
                <a:effectLst/>
                <a:latin typeface="Arial" panose="020B0604020202020204" pitchFamily="34" charset="0"/>
                <a:cs typeface="Arial" panose="020B0604020202020204" pitchFamily="34" charset="0"/>
              </a:rPr>
              <a:t>Focus</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on valued </a:t>
            </a:r>
            <a:r>
              <a:rPr lang="en-US" sz="2800" dirty="0" smtClean="0">
                <a:latin typeface="Arial" panose="020B0604020202020204" pitchFamily="34" charset="0"/>
                <a:cs typeface="Arial" panose="020B0604020202020204" pitchFamily="34" charset="0"/>
              </a:rPr>
              <a:t>outcomes; </a:t>
            </a:r>
            <a:r>
              <a:rPr lang="en-US" sz="2100" b="1" u="sng" dirty="0">
                <a:latin typeface="Arial" panose="020B0604020202020204" pitchFamily="34" charset="0"/>
                <a:cs typeface="Arial" panose="020B0604020202020204" pitchFamily="34" charset="0"/>
              </a:rPr>
              <a:t>t</a:t>
            </a:r>
            <a:r>
              <a:rPr lang="en-US" sz="2100" b="1" u="sng" dirty="0" smtClean="0">
                <a:latin typeface="Arial" panose="020B0604020202020204" pitchFamily="34" charset="0"/>
                <a:cs typeface="Arial" panose="020B0604020202020204" pitchFamily="34" charset="0"/>
              </a:rPr>
              <a:t>ie </a:t>
            </a:r>
            <a:r>
              <a:rPr lang="en-US" sz="2100" b="1" u="sng" dirty="0">
                <a:latin typeface="Arial" panose="020B0604020202020204" pitchFamily="34" charset="0"/>
                <a:cs typeface="Arial" panose="020B0604020202020204" pitchFamily="34" charset="0"/>
              </a:rPr>
              <a:t>all efforts to the benefits for </a:t>
            </a:r>
            <a:r>
              <a:rPr lang="en-US" sz="2100" b="1" u="sng" dirty="0" smtClean="0">
                <a:latin typeface="Arial" panose="020B0604020202020204" pitchFamily="34" charset="0"/>
                <a:cs typeface="Arial" panose="020B0604020202020204" pitchFamily="34" charset="0"/>
              </a:rPr>
              <a:t>children</a:t>
            </a:r>
            <a:r>
              <a:rPr lang="en-US" sz="2100" u="none" dirty="0" smtClean="0">
                <a:latin typeface="Arial" panose="020B0604020202020204" pitchFamily="34" charset="0"/>
                <a:cs typeface="Arial" panose="020B0604020202020204" pitchFamily="34" charset="0"/>
              </a:rPr>
              <a:t>.</a:t>
            </a:r>
            <a:r>
              <a:rPr lang="en-US" sz="2100" u="none" baseline="0" dirty="0" smtClean="0">
                <a:latin typeface="Arial" panose="020B0604020202020204" pitchFamily="34" charset="0"/>
                <a:cs typeface="Arial" panose="020B0604020202020204" pitchFamily="34" charset="0"/>
              </a:rPr>
              <a:t> </a:t>
            </a:r>
            <a:r>
              <a:rPr lang="en-US" sz="2800" u="none" dirty="0" smtClean="0">
                <a:latin typeface="Arial" panose="020B0604020202020204" pitchFamily="34" charset="0"/>
                <a:cs typeface="Arial" panose="020B0604020202020204" pitchFamily="34" charset="0"/>
              </a:rPr>
              <a:t>Emphasize</a:t>
            </a:r>
            <a:r>
              <a:rPr lang="en-US" sz="2800" dirty="0" smtClean="0">
                <a:latin typeface="Arial" panose="020B0604020202020204" pitchFamily="34" charset="0"/>
                <a:cs typeface="Arial" panose="020B0604020202020204" pitchFamily="34" charset="0"/>
              </a:rPr>
              <a:t> accountability</a:t>
            </a:r>
            <a:r>
              <a:rPr lang="en-US" sz="2800" dirty="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100" b="1" u="sng" dirty="0">
                <a:latin typeface="Arial" panose="020B0604020202020204" pitchFamily="34" charset="0"/>
                <a:cs typeface="Arial" panose="020B0604020202020204" pitchFamily="34" charset="0"/>
              </a:rPr>
              <a:t>m</a:t>
            </a:r>
            <a:r>
              <a:rPr lang="en-US" sz="2100" b="1" u="sng" dirty="0" smtClean="0">
                <a:latin typeface="Arial" panose="020B0604020202020204" pitchFamily="34" charset="0"/>
                <a:cs typeface="Arial" panose="020B0604020202020204" pitchFamily="34" charset="0"/>
              </a:rPr>
              <a:t>easure </a:t>
            </a:r>
            <a:r>
              <a:rPr lang="en-US" sz="2100" b="1" u="sng" dirty="0">
                <a:latin typeface="Arial" panose="020B0604020202020204" pitchFamily="34" charset="0"/>
                <a:cs typeface="Arial" panose="020B0604020202020204" pitchFamily="34" charset="0"/>
              </a:rPr>
              <a:t>and report</a:t>
            </a:r>
            <a:r>
              <a:rPr lang="en-US" sz="2100" dirty="0">
                <a:latin typeface="Arial" panose="020B0604020202020204" pitchFamily="34" charset="0"/>
                <a:cs typeface="Arial" panose="020B0604020202020204" pitchFamily="34" charset="0"/>
              </a:rPr>
              <a:t>! (A good way to absorb this is to think of another context – sports coaching. Think, for instance, how a baseball hitting coach might approach his/her job, using the principles above. </a:t>
            </a:r>
            <a:r>
              <a:rPr lang="en-US" sz="2100" dirty="0" smtClean="0">
                <a:latin typeface="Arial" panose="020B0604020202020204" pitchFamily="34" charset="0"/>
                <a:cs typeface="Arial" panose="020B0604020202020204" pitchFamily="34" charset="0"/>
              </a:rPr>
              <a:t>Now, </a:t>
            </a:r>
            <a:r>
              <a:rPr lang="en-US" sz="2100" dirty="0">
                <a:latin typeface="Arial" panose="020B0604020202020204" pitchFamily="34" charset="0"/>
                <a:cs typeface="Arial" panose="020B0604020202020204" pitchFamily="34" charset="0"/>
              </a:rPr>
              <a:t>think how this is applied to a PBIS team member learning data-based problem solving</a:t>
            </a:r>
            <a:r>
              <a:rPr lang="en-US" sz="2100" dirty="0" smtClean="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0656620-5A67-4726-A407-853667814B43}" type="slidenum">
              <a:rPr lang="en-US" smtClean="0"/>
              <a:t>8</a:t>
            </a:fld>
            <a:endParaRPr lang="en-US"/>
          </a:p>
        </p:txBody>
      </p:sp>
    </p:spTree>
    <p:extLst>
      <p:ext uri="{BB962C8B-B14F-4D97-AF65-F5344CB8AC3E}">
        <p14:creationId xmlns:p14="http://schemas.microsoft.com/office/powerpoint/2010/main" val="400359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2CBAD-C508-49D3-A85C-C590E8672C25}" type="slidenum">
              <a:rPr lang="en-US" altLang="en-US"/>
              <a:pPr/>
              <a:t>9</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dirty="0"/>
              <a:t>Trainer </a:t>
            </a:r>
            <a:r>
              <a:rPr lang="en-US" altLang="en-US" dirty="0" smtClean="0"/>
              <a:t>Notes</a:t>
            </a:r>
            <a:r>
              <a:rPr lang="en-US" altLang="en-US" dirty="0"/>
              <a:t>:</a:t>
            </a:r>
          </a:p>
          <a:p>
            <a:r>
              <a:rPr lang="en-US" altLang="en-US" dirty="0"/>
              <a:t>As</a:t>
            </a:r>
            <a:r>
              <a:rPr lang="en-US" altLang="en-US" baseline="0" dirty="0"/>
              <a:t> coaching proceeds, teams gain skills and become fluent in them. The fluency leads to the team’s ability to use and adapt the skills to solve local problems. Coaches can point out misapplications </a:t>
            </a:r>
            <a:r>
              <a:rPr lang="en-US" altLang="en-US" baseline="0" dirty="0" smtClean="0"/>
              <a:t>immediately </a:t>
            </a:r>
            <a:r>
              <a:rPr lang="en-US" altLang="en-US" baseline="0" dirty="0"/>
              <a:t>and redirect to appropriate applications, helping teams gain knowledge and skills more quickly. Active, ongoing coaching results in teams being more efficient, more effective, and more likely to continue implementing PBIS.</a:t>
            </a:r>
            <a:endParaRPr lang="en-US" altLang="en-US" dirty="0"/>
          </a:p>
        </p:txBody>
      </p:sp>
    </p:spTree>
    <p:extLst>
      <p:ext uri="{BB962C8B-B14F-4D97-AF65-F5344CB8AC3E}">
        <p14:creationId xmlns:p14="http://schemas.microsoft.com/office/powerpoint/2010/main" val="18309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A coach</a:t>
            </a:r>
            <a:r>
              <a:rPr lang="en-US" baseline="0" dirty="0"/>
              <a:t> serves many roles, but, in general, a coach is there to guide others in developing the skills they need to do the best job possible! A coach doesn’t do all the work, but instead teaches the team, then guides them as they gain fluency with the skills the coach has taught them.</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10</a:t>
            </a:fld>
            <a:endParaRPr lang="en-US"/>
          </a:p>
        </p:txBody>
      </p:sp>
    </p:spTree>
    <p:extLst>
      <p:ext uri="{BB962C8B-B14F-4D97-AF65-F5344CB8AC3E}">
        <p14:creationId xmlns:p14="http://schemas.microsoft.com/office/powerpoint/2010/main" val="239282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This</a:t>
            </a:r>
            <a:r>
              <a:rPr lang="en-US" baseline="0" dirty="0" smtClean="0"/>
              <a:t> image is f</a:t>
            </a:r>
            <a:r>
              <a:rPr lang="en-US" dirty="0" smtClean="0"/>
              <a:t>rom </a:t>
            </a:r>
            <a:r>
              <a:rPr lang="en-US" dirty="0"/>
              <a:t>the book </a:t>
            </a:r>
            <a:r>
              <a:rPr lang="en-US" i="1" dirty="0"/>
              <a:t>The Coaching Toolkit </a:t>
            </a:r>
            <a:r>
              <a:rPr lang="en-US" dirty="0"/>
              <a:t>by Shaun Allison, 2009.</a:t>
            </a:r>
          </a:p>
        </p:txBody>
      </p:sp>
      <p:sp>
        <p:nvSpPr>
          <p:cNvPr id="4" name="Slide Number Placeholder 3"/>
          <p:cNvSpPr>
            <a:spLocks noGrp="1"/>
          </p:cNvSpPr>
          <p:nvPr>
            <p:ph type="sldNum" sz="quarter" idx="10"/>
          </p:nvPr>
        </p:nvSpPr>
        <p:spPr/>
        <p:txBody>
          <a:bodyPr/>
          <a:lstStyle/>
          <a:p>
            <a:fld id="{40656620-5A67-4726-A407-853667814B43}" type="slidenum">
              <a:rPr lang="en-US" smtClean="0"/>
              <a:t>11</a:t>
            </a:fld>
            <a:endParaRPr lang="en-US"/>
          </a:p>
        </p:txBody>
      </p:sp>
    </p:spTree>
    <p:extLst>
      <p:ext uri="{BB962C8B-B14F-4D97-AF65-F5344CB8AC3E}">
        <p14:creationId xmlns:p14="http://schemas.microsoft.com/office/powerpoint/2010/main" val="294011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dirty="0"/>
              <a:t>These are skills that will be very important to the developing PBIS coach. </a:t>
            </a:r>
          </a:p>
        </p:txBody>
      </p:sp>
      <p:sp>
        <p:nvSpPr>
          <p:cNvPr id="4" name="Slide Number Placeholder 3"/>
          <p:cNvSpPr>
            <a:spLocks noGrp="1"/>
          </p:cNvSpPr>
          <p:nvPr>
            <p:ph type="sldNum" sz="quarter" idx="10"/>
          </p:nvPr>
        </p:nvSpPr>
        <p:spPr/>
        <p:txBody>
          <a:bodyPr/>
          <a:lstStyle/>
          <a:p>
            <a:fld id="{40656620-5A67-4726-A407-853667814B43}" type="slidenum">
              <a:rPr lang="en-US" smtClean="0"/>
              <a:t>13</a:t>
            </a:fld>
            <a:endParaRPr lang="en-US"/>
          </a:p>
        </p:txBody>
      </p:sp>
    </p:spTree>
    <p:extLst>
      <p:ext uri="{BB962C8B-B14F-4D97-AF65-F5344CB8AC3E}">
        <p14:creationId xmlns:p14="http://schemas.microsoft.com/office/powerpoint/2010/main" val="945660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675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6598" y="365125"/>
            <a:ext cx="8956713" cy="1325563"/>
          </a:xfrm>
        </p:spPr>
        <p:txBody>
          <a:bodyPr/>
          <a:lstStyle/>
          <a:p>
            <a:r>
              <a:rPr lang="en-US"/>
              <a:t>Click to edit Master title style</a:t>
            </a:r>
          </a:p>
        </p:txBody>
      </p:sp>
    </p:spTree>
    <p:extLst>
      <p:ext uri="{BB962C8B-B14F-4D97-AF65-F5344CB8AC3E}">
        <p14:creationId xmlns:p14="http://schemas.microsoft.com/office/powerpoint/2010/main" val="230017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6611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8">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idwestpbis.org/coaches/podcasts" TargetMode="External"/><Relationship Id="rId2" Type="http://schemas.openxmlformats.org/officeDocument/2006/relationships/hyperlink" Target="http://www.pbis.org/training/coach-and-train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7053"/>
            <a:ext cx="12191999" cy="1325563"/>
          </a:xfrm>
        </p:spPr>
        <p:txBody>
          <a:bodyPr>
            <a:normAutofit/>
          </a:bodyPr>
          <a:lstStyle/>
          <a:p>
            <a:pPr algn="ctr"/>
            <a:r>
              <a:rPr lang="en-US" sz="6000" dirty="0">
                <a:latin typeface="+mn-lt"/>
              </a:rPr>
              <a:t>Coaching in PBIS</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rPr>
              <a:t>Images in this module were obtained at google.com/images unless otherwise specified.</a:t>
            </a:r>
            <a:endParaRPr lang="en-US" sz="1000" dirty="0">
              <a:solidFill>
                <a:schemeClr val="bg1"/>
              </a:solidFill>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2644"/>
            <a:ext cx="12192000" cy="884109"/>
          </a:xfrm>
        </p:spPr>
        <p:txBody>
          <a:bodyPr/>
          <a:lstStyle/>
          <a:p>
            <a:r>
              <a:rPr lang="en-US" sz="5400" dirty="0">
                <a:latin typeface="+mn-lt"/>
              </a:rPr>
              <a:t>What </a:t>
            </a:r>
            <a:r>
              <a:rPr lang="en-US" sz="5400" dirty="0" smtClean="0">
                <a:latin typeface="+mn-lt"/>
              </a:rPr>
              <a:t>Is </a:t>
            </a:r>
            <a:r>
              <a:rPr lang="en-US" sz="5400" dirty="0">
                <a:latin typeface="+mn-lt"/>
              </a:rPr>
              <a:t>A</a:t>
            </a:r>
            <a:r>
              <a:rPr lang="en-US" sz="5400" dirty="0" smtClean="0">
                <a:latin typeface="+mn-lt"/>
              </a:rPr>
              <a:t> </a:t>
            </a:r>
            <a:r>
              <a:rPr lang="en-US" sz="5400" dirty="0">
                <a:latin typeface="+mn-lt"/>
              </a:rPr>
              <a:t>C</a:t>
            </a:r>
            <a:r>
              <a:rPr lang="en-US" sz="5400" dirty="0" smtClean="0">
                <a:latin typeface="+mn-lt"/>
              </a:rPr>
              <a:t>oach</a:t>
            </a:r>
            <a:r>
              <a:rPr lang="en-US" sz="5400" dirty="0">
                <a:latin typeface="+mn-lt"/>
              </a:rPr>
              <a:t>?</a:t>
            </a:r>
          </a:p>
        </p:txBody>
      </p:sp>
      <p:sp>
        <p:nvSpPr>
          <p:cNvPr id="3" name="Content Placeholder 2"/>
          <p:cNvSpPr>
            <a:spLocks noGrp="1"/>
          </p:cNvSpPr>
          <p:nvPr>
            <p:ph sz="quarter" idx="10"/>
          </p:nvPr>
        </p:nvSpPr>
        <p:spPr>
          <a:xfrm>
            <a:off x="2326682" y="2159367"/>
            <a:ext cx="4539123" cy="2786981"/>
          </a:xfrm>
        </p:spPr>
        <p:txBody>
          <a:bodyPr>
            <a:normAutofit/>
          </a:bodyPr>
          <a:lstStyle/>
          <a:p>
            <a:r>
              <a:rPr lang="en-US" dirty="0"/>
              <a:t>Supporter </a:t>
            </a:r>
          </a:p>
          <a:p>
            <a:r>
              <a:rPr lang="en-US" dirty="0"/>
              <a:t>Partner </a:t>
            </a:r>
          </a:p>
          <a:p>
            <a:r>
              <a:rPr lang="en-US" dirty="0"/>
              <a:t>Resource </a:t>
            </a:r>
          </a:p>
          <a:p>
            <a:r>
              <a:rPr lang="en-US" dirty="0"/>
              <a:t>Liaison </a:t>
            </a:r>
          </a:p>
          <a:p>
            <a:r>
              <a:rPr lang="en-US" dirty="0"/>
              <a:t>Facilitator </a:t>
            </a:r>
          </a:p>
        </p:txBody>
      </p:sp>
      <p:pic>
        <p:nvPicPr>
          <p:cNvPr id="6" name="Content Placeholder 5"/>
          <p:cNvPicPr>
            <a:picLocks noGrp="1" noChangeAspect="1"/>
          </p:cNvPicPr>
          <p:nvPr>
            <p:ph sz="half" idx="4294967295"/>
          </p:nvPr>
        </p:nvPicPr>
        <p:blipFill>
          <a:blip r:embed="rId3"/>
          <a:stretch>
            <a:fillRect/>
          </a:stretch>
        </p:blipFill>
        <p:spPr>
          <a:xfrm>
            <a:off x="6865805" y="2333658"/>
            <a:ext cx="3894137"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0838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3502" r="4202"/>
          <a:stretch/>
        </p:blipFill>
        <p:spPr>
          <a:xfrm>
            <a:off x="3010328" y="399632"/>
            <a:ext cx="6057619" cy="553899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xmlns="" id="{0496B4E5-0A96-494D-B040-9F75FA5EEADF}"/>
              </a:ext>
            </a:extLst>
          </p:cNvPr>
          <p:cNvSpPr/>
          <p:nvPr/>
        </p:nvSpPr>
        <p:spPr>
          <a:xfrm>
            <a:off x="4149569" y="6380414"/>
            <a:ext cx="3334389" cy="246221"/>
          </a:xfrm>
          <a:prstGeom prst="rect">
            <a:avLst/>
          </a:prstGeom>
        </p:spPr>
        <p:txBody>
          <a:bodyPr wrap="square">
            <a:spAutoFit/>
          </a:bodyPr>
          <a:lstStyle/>
          <a:p>
            <a:pPr algn="ctr"/>
            <a:r>
              <a:rPr lang="en-US" sz="1000" dirty="0" smtClean="0">
                <a:solidFill>
                  <a:schemeClr val="bg1"/>
                </a:solidFill>
              </a:rPr>
              <a:t>From </a:t>
            </a:r>
            <a:r>
              <a:rPr lang="en-US" sz="1000" dirty="0">
                <a:solidFill>
                  <a:schemeClr val="bg1"/>
                </a:solidFill>
              </a:rPr>
              <a:t>the book </a:t>
            </a:r>
            <a:r>
              <a:rPr lang="en-US" sz="1000" u="sng" dirty="0">
                <a:solidFill>
                  <a:schemeClr val="bg1"/>
                </a:solidFill>
              </a:rPr>
              <a:t>The Coaching Toolkit</a:t>
            </a:r>
            <a:r>
              <a:rPr lang="en-US" sz="1000" dirty="0">
                <a:solidFill>
                  <a:schemeClr val="bg1"/>
                </a:solidFill>
              </a:rPr>
              <a:t> by Shaun Allison, </a:t>
            </a:r>
            <a:r>
              <a:rPr lang="en-US" sz="1000" dirty="0" smtClean="0">
                <a:solidFill>
                  <a:schemeClr val="bg1"/>
                </a:solidFill>
              </a:rPr>
              <a:t>2009.</a:t>
            </a:r>
            <a:endParaRPr lang="en-US" sz="1000" dirty="0">
              <a:solidFill>
                <a:schemeClr val="bg1"/>
              </a:solidFill>
            </a:endParaRPr>
          </a:p>
        </p:txBody>
      </p:sp>
    </p:spTree>
    <p:extLst>
      <p:ext uri="{BB962C8B-B14F-4D97-AF65-F5344CB8AC3E}">
        <p14:creationId xmlns:p14="http://schemas.microsoft.com/office/powerpoint/2010/main" val="2048873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CB410-FBEF-4895-900E-D723479FA67C}"/>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Coaching Skills</a:t>
            </a:r>
          </a:p>
        </p:txBody>
      </p:sp>
    </p:spTree>
    <p:extLst>
      <p:ext uri="{BB962C8B-B14F-4D97-AF65-F5344CB8AC3E}">
        <p14:creationId xmlns:p14="http://schemas.microsoft.com/office/powerpoint/2010/main" val="789952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683057"/>
            <a:ext cx="12192000" cy="903696"/>
          </a:xfrm>
        </p:spPr>
        <p:txBody>
          <a:bodyPr>
            <a:normAutofit fontScale="90000"/>
          </a:bodyPr>
          <a:lstStyle/>
          <a:p>
            <a:r>
              <a:rPr lang="en-US" dirty="0">
                <a:latin typeface="+mn-lt"/>
              </a:rPr>
              <a:t>Effective Communication Skills</a:t>
            </a:r>
          </a:p>
        </p:txBody>
      </p:sp>
      <p:sp>
        <p:nvSpPr>
          <p:cNvPr id="6" name="Content Placeholder 5"/>
          <p:cNvSpPr>
            <a:spLocks noGrp="1"/>
          </p:cNvSpPr>
          <p:nvPr>
            <p:ph sz="quarter" idx="10"/>
          </p:nvPr>
        </p:nvSpPr>
        <p:spPr>
          <a:xfrm>
            <a:off x="729465" y="1917700"/>
            <a:ext cx="10828962" cy="3496781"/>
          </a:xfrm>
        </p:spPr>
        <p:txBody>
          <a:bodyPr/>
          <a:lstStyle/>
          <a:p>
            <a:r>
              <a:rPr lang="en-US" dirty="0"/>
              <a:t>Active listening</a:t>
            </a:r>
          </a:p>
          <a:p>
            <a:r>
              <a:rPr lang="en-US" dirty="0"/>
              <a:t>Summarizing </a:t>
            </a:r>
          </a:p>
          <a:p>
            <a:r>
              <a:rPr lang="en-US" dirty="0"/>
              <a:t>Questioning</a:t>
            </a:r>
          </a:p>
          <a:p>
            <a:r>
              <a:rPr lang="en-US" dirty="0"/>
              <a:t>Empathizing</a:t>
            </a:r>
          </a:p>
          <a:p>
            <a:r>
              <a:rPr lang="en-US" dirty="0"/>
              <a:t>Gaining consensus</a:t>
            </a:r>
          </a:p>
          <a:p>
            <a:r>
              <a:rPr lang="en-US" dirty="0"/>
              <a:t>Actively engaging stakeholders</a:t>
            </a:r>
          </a:p>
        </p:txBody>
      </p:sp>
      <p:pic>
        <p:nvPicPr>
          <p:cNvPr id="3" name="Picture 2">
            <a:extLst>
              <a:ext uri="{FF2B5EF4-FFF2-40B4-BE49-F238E27FC236}">
                <a16:creationId xmlns:a16="http://schemas.microsoft.com/office/drawing/2014/main" xmlns="" id="{946378B9-F373-4522-9E1B-B84D468669E8}"/>
              </a:ext>
            </a:extLst>
          </p:cNvPr>
          <p:cNvPicPr>
            <a:picLocks noChangeAspect="1"/>
          </p:cNvPicPr>
          <p:nvPr/>
        </p:nvPicPr>
        <p:blipFill>
          <a:blip r:embed="rId3"/>
          <a:stretch>
            <a:fillRect/>
          </a:stretch>
        </p:blipFill>
        <p:spPr>
          <a:xfrm>
            <a:off x="8125563" y="2708827"/>
            <a:ext cx="2390775" cy="1914525"/>
          </a:xfrm>
          <a:prstGeom prst="rect">
            <a:avLst/>
          </a:prstGeom>
        </p:spPr>
      </p:pic>
    </p:spTree>
    <p:extLst>
      <p:ext uri="{BB962C8B-B14F-4D97-AF65-F5344CB8AC3E}">
        <p14:creationId xmlns:p14="http://schemas.microsoft.com/office/powerpoint/2010/main" val="3782081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1910"/>
            <a:ext cx="12192000" cy="905134"/>
          </a:xfrm>
        </p:spPr>
        <p:txBody>
          <a:bodyPr/>
          <a:lstStyle/>
          <a:p>
            <a:r>
              <a:rPr lang="en-US" sz="5400" dirty="0">
                <a:latin typeface="+mn-lt"/>
              </a:rPr>
              <a:t>Commit </a:t>
            </a:r>
            <a:r>
              <a:rPr lang="en-US" sz="5400" dirty="0" smtClean="0">
                <a:latin typeface="+mn-lt"/>
              </a:rPr>
              <a:t>To </a:t>
            </a:r>
            <a:r>
              <a:rPr lang="en-US" sz="5400" dirty="0">
                <a:latin typeface="+mn-lt"/>
              </a:rPr>
              <a:t>Listening</a:t>
            </a:r>
          </a:p>
        </p:txBody>
      </p:sp>
      <p:sp>
        <p:nvSpPr>
          <p:cNvPr id="3" name="Content Placeholder 2"/>
          <p:cNvSpPr>
            <a:spLocks noGrp="1"/>
          </p:cNvSpPr>
          <p:nvPr>
            <p:ph sz="quarter" idx="10"/>
          </p:nvPr>
        </p:nvSpPr>
        <p:spPr>
          <a:xfrm>
            <a:off x="739739" y="1895498"/>
            <a:ext cx="10941978" cy="3570354"/>
          </a:xfrm>
        </p:spPr>
        <p:txBody>
          <a:bodyPr/>
          <a:lstStyle/>
          <a:p>
            <a:r>
              <a:rPr lang="en-US" dirty="0"/>
              <a:t>Make eye </a:t>
            </a:r>
            <a:r>
              <a:rPr lang="en-US" dirty="0" smtClean="0"/>
              <a:t>contact</a:t>
            </a:r>
            <a:endParaRPr lang="en-US" dirty="0"/>
          </a:p>
          <a:p>
            <a:r>
              <a:rPr lang="en-US" dirty="0" smtClean="0"/>
              <a:t>Acknowledge</a:t>
            </a:r>
            <a:endParaRPr lang="en-US" dirty="0"/>
          </a:p>
          <a:p>
            <a:r>
              <a:rPr lang="en-US" dirty="0"/>
              <a:t>Pause before you </a:t>
            </a:r>
            <a:r>
              <a:rPr lang="en-US" dirty="0" smtClean="0"/>
              <a:t>speak </a:t>
            </a:r>
            <a:r>
              <a:rPr lang="en-US" dirty="0"/>
              <a:t>and ask, </a:t>
            </a:r>
          </a:p>
        </p:txBody>
      </p:sp>
      <p:sp>
        <p:nvSpPr>
          <p:cNvPr id="6" name="Cloud Callout 5"/>
          <p:cNvSpPr/>
          <p:nvPr/>
        </p:nvSpPr>
        <p:spPr>
          <a:xfrm rot="565895">
            <a:off x="6420788" y="2962485"/>
            <a:ext cx="5090166" cy="2983643"/>
          </a:xfrm>
          <a:prstGeom prst="cloudCallout">
            <a:avLst>
              <a:gd name="adj1" fmla="val -62124"/>
              <a:gd name="adj2" fmla="val -2580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solidFill>
                <a:srgbClr val="3A54A5"/>
              </a:solidFill>
            </a:endParaRPr>
          </a:p>
        </p:txBody>
      </p:sp>
      <p:sp>
        <p:nvSpPr>
          <p:cNvPr id="7" name="TextBox 6"/>
          <p:cNvSpPr txBox="1"/>
          <p:nvPr/>
        </p:nvSpPr>
        <p:spPr>
          <a:xfrm>
            <a:off x="7400818" y="3546365"/>
            <a:ext cx="3629967" cy="1815882"/>
          </a:xfrm>
          <a:prstGeom prst="rect">
            <a:avLst/>
          </a:prstGeom>
          <a:noFill/>
        </p:spPr>
        <p:txBody>
          <a:bodyPr wrap="square" rtlCol="0">
            <a:spAutoFit/>
          </a:bodyPr>
          <a:lstStyle/>
          <a:p>
            <a:r>
              <a:rPr lang="en-US" sz="2800" dirty="0">
                <a:solidFill>
                  <a:srgbClr val="0070C0"/>
                </a:solidFill>
              </a:rPr>
              <a:t>“Will my comment open up or close down this conversation?”</a:t>
            </a:r>
          </a:p>
          <a:p>
            <a:endParaRPr lang="en-US" sz="2800" dirty="0">
              <a:solidFill>
                <a:srgbClr val="0070C0"/>
              </a:solidFill>
            </a:endParaRPr>
          </a:p>
        </p:txBody>
      </p:sp>
    </p:spTree>
    <p:extLst>
      <p:ext uri="{BB962C8B-B14F-4D97-AF65-F5344CB8AC3E}">
        <p14:creationId xmlns:p14="http://schemas.microsoft.com/office/powerpoint/2010/main" val="150370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2644"/>
            <a:ext cx="12192000" cy="991402"/>
          </a:xfrm>
        </p:spPr>
        <p:txBody>
          <a:bodyPr>
            <a:normAutofit/>
          </a:bodyPr>
          <a:lstStyle/>
          <a:p>
            <a:r>
              <a:rPr lang="en-US" sz="5400" dirty="0">
                <a:latin typeface="+mn-lt"/>
              </a:rPr>
              <a:t>Use Words That </a:t>
            </a:r>
            <a:r>
              <a:rPr lang="en-US" sz="5400" dirty="0" smtClean="0">
                <a:latin typeface="+mn-lt"/>
              </a:rPr>
              <a:t>Are </a:t>
            </a:r>
            <a:r>
              <a:rPr lang="en-US" sz="5400" dirty="0">
                <a:latin typeface="+mn-lt"/>
              </a:rPr>
              <a:t>Specific </a:t>
            </a:r>
            <a:r>
              <a:rPr lang="en-US" sz="5400" dirty="0" smtClean="0">
                <a:latin typeface="+mn-lt"/>
              </a:rPr>
              <a:t>And </a:t>
            </a:r>
            <a:r>
              <a:rPr lang="en-US" sz="5400" dirty="0">
                <a:latin typeface="+mn-lt"/>
              </a:rPr>
              <a:t>Positive</a:t>
            </a:r>
          </a:p>
        </p:txBody>
      </p:sp>
      <p:sp>
        <p:nvSpPr>
          <p:cNvPr id="5" name="Content Placeholder 4"/>
          <p:cNvSpPr>
            <a:spLocks noGrp="1"/>
          </p:cNvSpPr>
          <p:nvPr>
            <p:ph sz="quarter" idx="10"/>
          </p:nvPr>
        </p:nvSpPr>
        <p:spPr>
          <a:xfrm>
            <a:off x="586471" y="2077539"/>
            <a:ext cx="11019058" cy="2648574"/>
          </a:xfrm>
        </p:spPr>
        <p:txBody>
          <a:bodyPr/>
          <a:lstStyle/>
          <a:p>
            <a:pPr marL="0" indent="0">
              <a:buNone/>
            </a:pPr>
            <a:r>
              <a:rPr lang="en-US" dirty="0">
                <a:solidFill>
                  <a:schemeClr val="tx1">
                    <a:lumMod val="85000"/>
                    <a:lumOff val="15000"/>
                  </a:schemeClr>
                </a:solidFill>
              </a:rPr>
              <a:t>Use </a:t>
            </a:r>
            <a:r>
              <a:rPr lang="en-US" i="1" dirty="0">
                <a:solidFill>
                  <a:schemeClr val="tx1">
                    <a:lumMod val="85000"/>
                    <a:lumOff val="15000"/>
                  </a:schemeClr>
                </a:solidFill>
              </a:rPr>
              <a:t>and</a:t>
            </a:r>
            <a:r>
              <a:rPr lang="en-US" dirty="0">
                <a:solidFill>
                  <a:schemeClr val="tx1">
                    <a:lumMod val="85000"/>
                    <a:lumOff val="15000"/>
                  </a:schemeClr>
                </a:solidFill>
              </a:rPr>
              <a:t> rather than </a:t>
            </a:r>
            <a:r>
              <a:rPr lang="en-US" i="1" dirty="0">
                <a:solidFill>
                  <a:schemeClr val="tx1">
                    <a:lumMod val="85000"/>
                    <a:lumOff val="15000"/>
                  </a:schemeClr>
                </a:solidFill>
              </a:rPr>
              <a:t>but…</a:t>
            </a:r>
          </a:p>
          <a:p>
            <a:pPr marL="0" indent="0">
              <a:buNone/>
            </a:pPr>
            <a:endParaRPr lang="en-US" dirty="0">
              <a:solidFill>
                <a:schemeClr val="tx1">
                  <a:lumMod val="85000"/>
                  <a:lumOff val="15000"/>
                </a:schemeClr>
              </a:solidFill>
            </a:endParaRPr>
          </a:p>
          <a:p>
            <a:pPr marL="0" indent="0">
              <a:buNone/>
            </a:pPr>
            <a:r>
              <a:rPr lang="en-US" dirty="0">
                <a:solidFill>
                  <a:schemeClr val="tx1">
                    <a:lumMod val="85000"/>
                    <a:lumOff val="15000"/>
                  </a:schemeClr>
                </a:solidFill>
              </a:rPr>
              <a:t>“Emily I appreciate the way you analyzed our data into precise problem statements before our meeting </a:t>
            </a:r>
            <a:r>
              <a:rPr lang="en-US" b="1" dirty="0">
                <a:solidFill>
                  <a:schemeClr val="tx1">
                    <a:lumMod val="85000"/>
                    <a:lumOff val="15000"/>
                  </a:schemeClr>
                </a:solidFill>
              </a:rPr>
              <a:t>and </a:t>
            </a:r>
            <a:r>
              <a:rPr lang="en-US" dirty="0">
                <a:solidFill>
                  <a:schemeClr val="tx1">
                    <a:lumMod val="85000"/>
                    <a:lumOff val="15000"/>
                  </a:schemeClr>
                </a:solidFill>
              </a:rPr>
              <a:t>your analysis of our data kept our meeting focused</a:t>
            </a:r>
            <a:r>
              <a:rPr lang="en-US" dirty="0" smtClean="0">
                <a:solidFill>
                  <a:schemeClr val="tx1">
                    <a:lumMod val="85000"/>
                    <a:lumOff val="15000"/>
                  </a:schemeClr>
                </a:solidFill>
              </a:rPr>
              <a:t>.”</a:t>
            </a:r>
            <a:endParaRPr lang="en-US" dirty="0">
              <a:solidFill>
                <a:schemeClr val="tx1">
                  <a:lumMod val="85000"/>
                  <a:lumOff val="15000"/>
                </a:schemeClr>
              </a:solidFill>
            </a:endParaRPr>
          </a:p>
        </p:txBody>
      </p:sp>
      <p:sp>
        <p:nvSpPr>
          <p:cNvPr id="4" name="Content Placeholder 2"/>
          <p:cNvSpPr txBox="1">
            <a:spLocks/>
          </p:cNvSpPr>
          <p:nvPr/>
        </p:nvSpPr>
        <p:spPr>
          <a:xfrm>
            <a:off x="1676400" y="5105400"/>
            <a:ext cx="89916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solidFill>
                <a:srgbClr val="3A54A5"/>
              </a:solidFill>
            </a:endParaRPr>
          </a:p>
        </p:txBody>
      </p:sp>
    </p:spTree>
    <p:extLst>
      <p:ext uri="{BB962C8B-B14F-4D97-AF65-F5344CB8AC3E}">
        <p14:creationId xmlns:p14="http://schemas.microsoft.com/office/powerpoint/2010/main" val="1720292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45826" y="2007185"/>
            <a:ext cx="4066579" cy="2346314"/>
          </a:xfrm>
        </p:spPr>
        <p:txBody>
          <a:bodyPr>
            <a:noAutofit/>
          </a:bodyPr>
          <a:lstStyle/>
          <a:p>
            <a:r>
              <a:rPr lang="en-US" sz="5400" dirty="0">
                <a:latin typeface="+mn-lt"/>
              </a:rPr>
              <a:t>Example:  </a:t>
            </a:r>
            <a:r>
              <a:rPr lang="en-US" sz="5400" dirty="0" smtClean="0">
                <a:latin typeface="+mn-lt"/>
              </a:rPr>
              <a:t>Constructive </a:t>
            </a:r>
            <a:r>
              <a:rPr lang="en-US" sz="5400" dirty="0">
                <a:latin typeface="+mn-lt"/>
              </a:rPr>
              <a:t>F</a:t>
            </a:r>
            <a:r>
              <a:rPr lang="en-US" sz="5400" dirty="0" smtClean="0">
                <a:latin typeface="+mn-lt"/>
              </a:rPr>
              <a:t>eedback</a:t>
            </a:r>
            <a:endParaRPr lang="en-US" sz="5400" dirty="0">
              <a:latin typeface="+mn-lt"/>
            </a:endParaRPr>
          </a:p>
        </p:txBody>
      </p:sp>
      <p:pic>
        <p:nvPicPr>
          <p:cNvPr id="11" name="Content Placeholder 9"/>
          <p:cNvPicPr>
            <a:picLocks noGrp="1" noChangeAspect="1"/>
          </p:cNvPicPr>
          <p:nvPr>
            <p:ph sz="quarter" idx="10"/>
          </p:nvPr>
        </p:nvPicPr>
        <p:blipFill>
          <a:blip r:embed="rId3"/>
          <a:stretch>
            <a:fillRect/>
          </a:stretch>
        </p:blipFill>
        <p:spPr>
          <a:xfrm>
            <a:off x="4294597" y="271201"/>
            <a:ext cx="7702915" cy="5777185"/>
          </a:xfrm>
        </p:spPr>
      </p:pic>
      <p:sp>
        <p:nvSpPr>
          <p:cNvPr id="2" name="Multiplication Sign 1">
            <a:extLst>
              <a:ext uri="{FF2B5EF4-FFF2-40B4-BE49-F238E27FC236}">
                <a16:creationId xmlns:a16="http://schemas.microsoft.com/office/drawing/2014/main" xmlns="" id="{D9CD2893-DEDD-4E76-81BC-B1AB9716D7E7}"/>
              </a:ext>
            </a:extLst>
          </p:cNvPr>
          <p:cNvSpPr/>
          <p:nvPr/>
        </p:nvSpPr>
        <p:spPr>
          <a:xfrm>
            <a:off x="4058292" y="876771"/>
            <a:ext cx="7454293" cy="1197744"/>
          </a:xfrm>
          <a:prstGeom prst="mathMultiply">
            <a:avLst/>
          </a:prstGeom>
          <a:noFill/>
          <a:ln w="12700">
            <a:solidFill>
              <a:srgbClr val="101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xmlns="" id="{4075811B-536E-4D71-BDF2-36B5755AE710}"/>
              </a:ext>
            </a:extLst>
          </p:cNvPr>
          <p:cNvSpPr>
            <a:spLocks noChangeArrowheads="1"/>
          </p:cNvSpPr>
          <p:nvPr/>
        </p:nvSpPr>
        <p:spPr bwMode="auto">
          <a:xfrm>
            <a:off x="4212405" y="6161603"/>
            <a:ext cx="2545772" cy="553998"/>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u="none" strike="noStrike" cap="none" normalizeH="0" baseline="0" dirty="0">
                <a:ln>
                  <a:noFill/>
                </a:ln>
                <a:solidFill>
                  <a:schemeClr val="bg1"/>
                </a:solidFill>
                <a:effectLst/>
              </a:rPr>
              <a:t>Valerie R. Burton, M.Ed.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u="none" strike="noStrike" cap="none" normalizeH="0" baseline="0" dirty="0">
                <a:ln>
                  <a:noFill/>
                </a:ln>
                <a:solidFill>
                  <a:schemeClr val="bg1"/>
                </a:solidFill>
                <a:effectLst/>
              </a:rPr>
              <a:t>English/Language Arts Teacher at Jefferson Parish Public Schools </a:t>
            </a:r>
          </a:p>
        </p:txBody>
      </p:sp>
    </p:spTree>
    <p:extLst>
      <p:ext uri="{BB962C8B-B14F-4D97-AF65-F5344CB8AC3E}">
        <p14:creationId xmlns:p14="http://schemas.microsoft.com/office/powerpoint/2010/main" val="1668644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31520"/>
            <a:ext cx="12192000" cy="885524"/>
          </a:xfrm>
        </p:spPr>
        <p:txBody>
          <a:bodyPr/>
          <a:lstStyle/>
          <a:p>
            <a:r>
              <a:rPr lang="en-US" sz="5400" dirty="0">
                <a:latin typeface="+mn-lt"/>
              </a:rPr>
              <a:t>Content Knowledge Skills</a:t>
            </a:r>
          </a:p>
        </p:txBody>
      </p:sp>
      <p:sp>
        <p:nvSpPr>
          <p:cNvPr id="3" name="Content Placeholder 2"/>
          <p:cNvSpPr>
            <a:spLocks noGrp="1"/>
          </p:cNvSpPr>
          <p:nvPr>
            <p:ph sz="quarter" idx="10"/>
          </p:nvPr>
        </p:nvSpPr>
        <p:spPr>
          <a:xfrm>
            <a:off x="739740" y="2110205"/>
            <a:ext cx="10623478" cy="3016599"/>
          </a:xfrm>
        </p:spPr>
        <p:txBody>
          <a:bodyPr/>
          <a:lstStyle/>
          <a:p>
            <a:pPr marL="0" indent="0">
              <a:buNone/>
            </a:pPr>
            <a:r>
              <a:rPr lang="en-US" dirty="0"/>
              <a:t>Philosophy </a:t>
            </a:r>
            <a:r>
              <a:rPr lang="en-US" dirty="0" smtClean="0"/>
              <a:t>behind…</a:t>
            </a:r>
            <a:endParaRPr lang="en-US" dirty="0"/>
          </a:p>
          <a:p>
            <a:pPr lvl="1">
              <a:spcBef>
                <a:spcPts val="1000"/>
              </a:spcBef>
            </a:pPr>
            <a:r>
              <a:rPr lang="en-US" sz="2600" dirty="0"/>
              <a:t>Systems change</a:t>
            </a:r>
          </a:p>
          <a:p>
            <a:pPr lvl="1">
              <a:spcBef>
                <a:spcPts val="1000"/>
              </a:spcBef>
            </a:pPr>
            <a:r>
              <a:rPr lang="en-US" sz="2600" dirty="0"/>
              <a:t>RTI and </a:t>
            </a:r>
            <a:r>
              <a:rPr lang="en-US" sz="2600" dirty="0" smtClean="0"/>
              <a:t>multi-tiered </a:t>
            </a:r>
            <a:r>
              <a:rPr lang="en-US" sz="2600" dirty="0"/>
              <a:t>systems of support</a:t>
            </a:r>
          </a:p>
          <a:p>
            <a:pPr lvl="1">
              <a:spcBef>
                <a:spcPts val="1000"/>
              </a:spcBef>
            </a:pPr>
            <a:r>
              <a:rPr lang="en-US" sz="2600" dirty="0"/>
              <a:t>PBIS</a:t>
            </a:r>
          </a:p>
          <a:p>
            <a:pPr lvl="1">
              <a:spcBef>
                <a:spcPts val="1000"/>
              </a:spcBef>
            </a:pPr>
            <a:r>
              <a:rPr lang="en-US" sz="2600" dirty="0"/>
              <a:t>Principles of behavior</a:t>
            </a:r>
          </a:p>
        </p:txBody>
      </p:sp>
    </p:spTree>
    <p:extLst>
      <p:ext uri="{BB962C8B-B14F-4D97-AF65-F5344CB8AC3E}">
        <p14:creationId xmlns:p14="http://schemas.microsoft.com/office/powerpoint/2010/main" val="2704501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8917"/>
            <a:ext cx="12192000" cy="1130157"/>
          </a:xfrm>
        </p:spPr>
        <p:txBody>
          <a:bodyPr/>
          <a:lstStyle/>
          <a:p>
            <a:r>
              <a:rPr lang="en-US" sz="5400" dirty="0">
                <a:latin typeface="+mn-lt"/>
              </a:rPr>
              <a:t>Problem Solving Skills</a:t>
            </a:r>
            <a:br>
              <a:rPr lang="en-US" sz="5400" dirty="0">
                <a:latin typeface="+mn-lt"/>
              </a:rPr>
            </a:br>
            <a:r>
              <a:rPr lang="en-US" sz="2800" dirty="0" smtClean="0">
                <a:latin typeface="+mn-lt"/>
              </a:rPr>
              <a:t>(DESE recommends </a:t>
            </a:r>
            <a:r>
              <a:rPr lang="en-US" sz="2800" dirty="0">
                <a:latin typeface="+mn-lt"/>
              </a:rPr>
              <a:t>u</a:t>
            </a:r>
            <a:r>
              <a:rPr lang="en-US" sz="2800" dirty="0" smtClean="0">
                <a:latin typeface="+mn-lt"/>
              </a:rPr>
              <a:t>sing </a:t>
            </a:r>
            <a:r>
              <a:rPr lang="en-US" sz="2800" dirty="0">
                <a:latin typeface="+mn-lt"/>
              </a:rPr>
              <a:t>Judy Elliot’s </a:t>
            </a:r>
            <a:r>
              <a:rPr lang="en-US" sz="2800" dirty="0" smtClean="0">
                <a:latin typeface="+mn-lt"/>
              </a:rPr>
              <a:t>four-step </a:t>
            </a:r>
            <a:r>
              <a:rPr lang="en-US" sz="2800" dirty="0">
                <a:latin typeface="+mn-lt"/>
              </a:rPr>
              <a:t>a</a:t>
            </a:r>
            <a:r>
              <a:rPr lang="en-US" sz="2800" dirty="0" smtClean="0">
                <a:latin typeface="+mn-lt"/>
              </a:rPr>
              <a:t>pproach </a:t>
            </a:r>
            <a:r>
              <a:rPr lang="en-US" sz="2800" dirty="0">
                <a:latin typeface="+mn-lt"/>
              </a:rPr>
              <a:t>s</a:t>
            </a:r>
            <a:r>
              <a:rPr lang="en-US" sz="2800" dirty="0" smtClean="0">
                <a:latin typeface="+mn-lt"/>
              </a:rPr>
              <a:t>hown </a:t>
            </a:r>
            <a:r>
              <a:rPr lang="en-US" sz="2800" dirty="0">
                <a:latin typeface="+mn-lt"/>
              </a:rPr>
              <a:t>b</a:t>
            </a:r>
            <a:r>
              <a:rPr lang="en-US" sz="2800" dirty="0" smtClean="0">
                <a:latin typeface="+mn-lt"/>
              </a:rPr>
              <a:t>elow</a:t>
            </a:r>
            <a:r>
              <a:rPr lang="en-US" sz="2800" dirty="0">
                <a:latin typeface="+mn-lt"/>
              </a:rPr>
              <a:t>)</a:t>
            </a:r>
          </a:p>
        </p:txBody>
      </p:sp>
      <p:pic>
        <p:nvPicPr>
          <p:cNvPr id="4" name="Content Placeholder 3"/>
          <p:cNvPicPr>
            <a:picLocks noGrp="1" noChangeAspect="1"/>
          </p:cNvPicPr>
          <p:nvPr>
            <p:ph sz="quarter" idx="10"/>
          </p:nvPr>
        </p:nvPicPr>
        <p:blipFill>
          <a:blip r:embed="rId3"/>
          <a:stretch>
            <a:fillRect/>
          </a:stretch>
        </p:blipFill>
        <p:spPr>
          <a:xfrm>
            <a:off x="3432244" y="1839074"/>
            <a:ext cx="5327511" cy="4212405"/>
          </a:xfrm>
          <a:prstGeom prst="rect">
            <a:avLst/>
          </a:prstGeom>
        </p:spPr>
      </p:pic>
    </p:spTree>
    <p:extLst>
      <p:ext uri="{BB962C8B-B14F-4D97-AF65-F5344CB8AC3E}">
        <p14:creationId xmlns:p14="http://schemas.microsoft.com/office/powerpoint/2010/main" val="3366682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66C9E-227D-4DAC-8312-9EBEE6E013DE}"/>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Guiding Questions</a:t>
            </a:r>
          </a:p>
        </p:txBody>
      </p:sp>
    </p:spTree>
    <p:extLst>
      <p:ext uri="{BB962C8B-B14F-4D97-AF65-F5344CB8AC3E}">
        <p14:creationId xmlns:p14="http://schemas.microsoft.com/office/powerpoint/2010/main" val="1154818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9A183AC-0712-49E0-B95D-C8DEE4037626}"/>
              </a:ext>
            </a:extLst>
          </p:cNvPr>
          <p:cNvSpPr>
            <a:spLocks noGrp="1"/>
          </p:cNvSpPr>
          <p:nvPr>
            <p:ph type="ctrTitle"/>
          </p:nvPr>
        </p:nvSpPr>
        <p:spPr>
          <a:xfrm>
            <a:off x="0" y="702644"/>
            <a:ext cx="12192000" cy="884109"/>
          </a:xfrm>
        </p:spPr>
        <p:txBody>
          <a:bodyPr/>
          <a:lstStyle/>
          <a:p>
            <a:r>
              <a:rPr lang="en-US" sz="5400" dirty="0">
                <a:latin typeface="+mn-lt"/>
              </a:rPr>
              <a:t>Context</a:t>
            </a:r>
          </a:p>
        </p:txBody>
      </p:sp>
      <p:sp>
        <p:nvSpPr>
          <p:cNvPr id="4" name="Content Placeholder 3">
            <a:extLst>
              <a:ext uri="{FF2B5EF4-FFF2-40B4-BE49-F238E27FC236}">
                <a16:creationId xmlns:a16="http://schemas.microsoft.com/office/drawing/2014/main" xmlns="" id="{1BD3C071-5C51-4B83-8A43-F2C124660D24}"/>
              </a:ext>
            </a:extLst>
          </p:cNvPr>
          <p:cNvSpPr>
            <a:spLocks noGrp="1"/>
          </p:cNvSpPr>
          <p:nvPr>
            <p:ph sz="quarter" idx="10"/>
          </p:nvPr>
        </p:nvSpPr>
        <p:spPr>
          <a:xfrm>
            <a:off x="636998" y="1908075"/>
            <a:ext cx="10859784" cy="2931053"/>
          </a:xfrm>
        </p:spPr>
        <p:txBody>
          <a:bodyPr/>
          <a:lstStyle/>
          <a:p>
            <a:r>
              <a:rPr lang="en-US" dirty="0"/>
              <a:t>Why have a coach?</a:t>
            </a:r>
          </a:p>
          <a:p>
            <a:r>
              <a:rPr lang="en-US" dirty="0"/>
              <a:t>Coaching </a:t>
            </a:r>
            <a:r>
              <a:rPr lang="en-US" dirty="0" smtClean="0"/>
              <a:t>skills</a:t>
            </a:r>
            <a:endParaRPr lang="en-US" dirty="0"/>
          </a:p>
          <a:p>
            <a:r>
              <a:rPr lang="en-US" dirty="0"/>
              <a:t>Guiding </a:t>
            </a:r>
            <a:r>
              <a:rPr lang="en-US" dirty="0" smtClean="0"/>
              <a:t>questions</a:t>
            </a:r>
            <a:endParaRPr lang="en-US" dirty="0"/>
          </a:p>
          <a:p>
            <a:r>
              <a:rPr lang="en-US" dirty="0"/>
              <a:t>Responsibilities &amp; </a:t>
            </a:r>
            <a:r>
              <a:rPr lang="en-US" dirty="0" smtClean="0"/>
              <a:t>qualifications</a:t>
            </a:r>
            <a:endParaRPr lang="en-US" dirty="0"/>
          </a:p>
          <a:p>
            <a:r>
              <a:rPr lang="en-US" dirty="0"/>
              <a:t>Phases of </a:t>
            </a:r>
            <a:r>
              <a:rPr lang="en-US" dirty="0" smtClean="0"/>
              <a:t>coaching</a:t>
            </a:r>
            <a:endParaRPr lang="en-US" dirty="0"/>
          </a:p>
          <a:p>
            <a:endParaRPr lang="en-US" dirty="0"/>
          </a:p>
        </p:txBody>
      </p:sp>
    </p:spTree>
    <p:extLst>
      <p:ext uri="{BB962C8B-B14F-4D97-AF65-F5344CB8AC3E}">
        <p14:creationId xmlns:p14="http://schemas.microsoft.com/office/powerpoint/2010/main" val="2868305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269"/>
            <a:ext cx="12192000" cy="874484"/>
          </a:xfrm>
        </p:spPr>
        <p:txBody>
          <a:bodyPr>
            <a:normAutofit fontScale="90000"/>
          </a:bodyPr>
          <a:lstStyle/>
          <a:p>
            <a:r>
              <a:rPr lang="en-US" dirty="0">
                <a:latin typeface="+mn-lt"/>
              </a:rPr>
              <a:t>Communication Skills</a:t>
            </a:r>
          </a:p>
        </p:txBody>
      </p:sp>
      <p:sp>
        <p:nvSpPr>
          <p:cNvPr id="3" name="Content Placeholder 2"/>
          <p:cNvSpPr>
            <a:spLocks noGrp="1"/>
          </p:cNvSpPr>
          <p:nvPr>
            <p:ph sz="quarter" idx="10"/>
          </p:nvPr>
        </p:nvSpPr>
        <p:spPr>
          <a:xfrm>
            <a:off x="820220" y="1858760"/>
            <a:ext cx="10551559" cy="3699560"/>
          </a:xfrm>
        </p:spPr>
        <p:txBody>
          <a:bodyPr>
            <a:noAutofit/>
          </a:bodyPr>
          <a:lstStyle/>
          <a:p>
            <a:pPr marL="0" indent="0">
              <a:buNone/>
            </a:pPr>
            <a:r>
              <a:rPr lang="en-US" dirty="0"/>
              <a:t>Do I… </a:t>
            </a:r>
          </a:p>
          <a:p>
            <a:pPr lvl="1">
              <a:spcBef>
                <a:spcPts val="1000"/>
              </a:spcBef>
            </a:pPr>
            <a:r>
              <a:rPr lang="en-US" sz="2600" dirty="0"/>
              <a:t>have necessary communication skills? </a:t>
            </a:r>
          </a:p>
          <a:p>
            <a:pPr lvl="1">
              <a:spcBef>
                <a:spcPts val="1000"/>
              </a:spcBef>
            </a:pPr>
            <a:r>
              <a:rPr lang="en-US" sz="2600" dirty="0"/>
              <a:t>actively participate?</a:t>
            </a:r>
          </a:p>
          <a:p>
            <a:pPr lvl="1">
              <a:spcBef>
                <a:spcPts val="1000"/>
              </a:spcBef>
            </a:pPr>
            <a:r>
              <a:rPr lang="en-US" sz="2600" dirty="0"/>
              <a:t>follow through on commitments?</a:t>
            </a:r>
          </a:p>
          <a:p>
            <a:pPr marL="0" indent="0">
              <a:buNone/>
            </a:pPr>
            <a:r>
              <a:rPr lang="en-US" dirty="0"/>
              <a:t>Am I… </a:t>
            </a:r>
          </a:p>
          <a:p>
            <a:pPr lvl="1">
              <a:spcBef>
                <a:spcPts val="1000"/>
              </a:spcBef>
            </a:pPr>
            <a:r>
              <a:rPr lang="en-US" sz="2600" dirty="0"/>
              <a:t>collaborative </a:t>
            </a:r>
            <a:r>
              <a:rPr lang="en-US" sz="2600" dirty="0" smtClean="0"/>
              <a:t>and </a:t>
            </a:r>
            <a:r>
              <a:rPr lang="en-US" sz="2600" dirty="0"/>
              <a:t>cooperative?</a:t>
            </a:r>
          </a:p>
          <a:p>
            <a:pPr lvl="1">
              <a:spcBef>
                <a:spcPts val="1000"/>
              </a:spcBef>
            </a:pPr>
            <a:r>
              <a:rPr lang="en-US" sz="2600" dirty="0"/>
              <a:t>able to adapt to situations?</a:t>
            </a:r>
          </a:p>
        </p:txBody>
      </p:sp>
    </p:spTree>
    <p:extLst>
      <p:ext uri="{BB962C8B-B14F-4D97-AF65-F5344CB8AC3E}">
        <p14:creationId xmlns:p14="http://schemas.microsoft.com/office/powerpoint/2010/main" val="1412528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1F35475-70A7-4CD4-B12C-8C10C4E08101}"/>
              </a:ext>
            </a:extLst>
          </p:cNvPr>
          <p:cNvSpPr>
            <a:spLocks noGrp="1"/>
          </p:cNvSpPr>
          <p:nvPr>
            <p:ph type="ctrTitle"/>
          </p:nvPr>
        </p:nvSpPr>
        <p:spPr>
          <a:xfrm>
            <a:off x="0" y="731520"/>
            <a:ext cx="12192000" cy="981777"/>
          </a:xfrm>
        </p:spPr>
        <p:txBody>
          <a:bodyPr>
            <a:normAutofit/>
          </a:bodyPr>
          <a:lstStyle/>
          <a:p>
            <a:r>
              <a:rPr lang="en-US" sz="5400" dirty="0">
                <a:latin typeface="+mn-lt"/>
              </a:rPr>
              <a:t>Communication </a:t>
            </a:r>
            <a:r>
              <a:rPr lang="en-US" sz="5400" dirty="0" smtClean="0">
                <a:latin typeface="+mn-lt"/>
              </a:rPr>
              <a:t>Skills </a:t>
            </a:r>
            <a:r>
              <a:rPr lang="en-US" sz="5400" dirty="0">
                <a:latin typeface="+mn-lt"/>
              </a:rPr>
              <a:t>C</a:t>
            </a:r>
            <a:r>
              <a:rPr lang="en-US" sz="5400" dirty="0" smtClean="0">
                <a:latin typeface="+mn-lt"/>
              </a:rPr>
              <a:t>ont’d</a:t>
            </a:r>
            <a:endParaRPr lang="en-US" sz="5400" dirty="0">
              <a:latin typeface="+mn-lt"/>
            </a:endParaRPr>
          </a:p>
        </p:txBody>
      </p:sp>
      <p:sp>
        <p:nvSpPr>
          <p:cNvPr id="4" name="Content Placeholder 3">
            <a:extLst>
              <a:ext uri="{FF2B5EF4-FFF2-40B4-BE49-F238E27FC236}">
                <a16:creationId xmlns:a16="http://schemas.microsoft.com/office/drawing/2014/main" xmlns="" id="{75203883-4CF7-487E-81F8-3A4F83A87B9C}"/>
              </a:ext>
            </a:extLst>
          </p:cNvPr>
          <p:cNvSpPr>
            <a:spLocks noGrp="1"/>
          </p:cNvSpPr>
          <p:nvPr>
            <p:ph sz="quarter" idx="10"/>
          </p:nvPr>
        </p:nvSpPr>
        <p:spPr>
          <a:xfrm>
            <a:off x="667819" y="2054830"/>
            <a:ext cx="10993349" cy="3489321"/>
          </a:xfrm>
        </p:spPr>
        <p:txBody>
          <a:bodyPr/>
          <a:lstStyle/>
          <a:p>
            <a:pPr marL="0" indent="0">
              <a:buNone/>
            </a:pPr>
            <a:r>
              <a:rPr lang="en-US" dirty="0"/>
              <a:t>Do I have the skills to… </a:t>
            </a:r>
          </a:p>
          <a:p>
            <a:pPr lvl="1">
              <a:spcBef>
                <a:spcPts val="1000"/>
              </a:spcBef>
            </a:pPr>
            <a:r>
              <a:rPr lang="en-US" sz="2600" dirty="0"/>
              <a:t>facilitate meetings?</a:t>
            </a:r>
          </a:p>
          <a:p>
            <a:pPr lvl="1">
              <a:spcBef>
                <a:spcPts val="1000"/>
              </a:spcBef>
            </a:pPr>
            <a:r>
              <a:rPr lang="en-US" sz="2600" dirty="0"/>
              <a:t>collaborate with diverse groups?</a:t>
            </a:r>
          </a:p>
          <a:p>
            <a:pPr lvl="1">
              <a:spcBef>
                <a:spcPts val="1000"/>
              </a:spcBef>
            </a:pPr>
            <a:r>
              <a:rPr lang="en-US" sz="2600" dirty="0"/>
              <a:t>effectively distribute data?</a:t>
            </a:r>
          </a:p>
          <a:p>
            <a:pPr lvl="1">
              <a:spcBef>
                <a:spcPts val="1000"/>
              </a:spcBef>
            </a:pPr>
            <a:r>
              <a:rPr lang="en-US" sz="2600" dirty="0"/>
              <a:t>engage in problem solving?</a:t>
            </a:r>
          </a:p>
          <a:p>
            <a:pPr lvl="1">
              <a:spcBef>
                <a:spcPts val="1000"/>
              </a:spcBef>
            </a:pPr>
            <a:r>
              <a:rPr lang="en-US" sz="2600" dirty="0"/>
              <a:t>conduct trainings?</a:t>
            </a:r>
          </a:p>
          <a:p>
            <a:endParaRPr lang="en-US" dirty="0"/>
          </a:p>
        </p:txBody>
      </p:sp>
    </p:spTree>
    <p:extLst>
      <p:ext uri="{BB962C8B-B14F-4D97-AF65-F5344CB8AC3E}">
        <p14:creationId xmlns:p14="http://schemas.microsoft.com/office/powerpoint/2010/main" val="3025447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1895"/>
            <a:ext cx="12192000" cy="924025"/>
          </a:xfrm>
        </p:spPr>
        <p:txBody>
          <a:bodyPr>
            <a:normAutofit/>
          </a:bodyPr>
          <a:lstStyle/>
          <a:p>
            <a:r>
              <a:rPr lang="en-US" sz="5400" dirty="0">
                <a:latin typeface="+mn-lt"/>
              </a:rPr>
              <a:t>Content Knowledge</a:t>
            </a:r>
          </a:p>
        </p:txBody>
      </p:sp>
      <p:sp>
        <p:nvSpPr>
          <p:cNvPr id="3" name="Content Placeholder 2"/>
          <p:cNvSpPr>
            <a:spLocks noGrp="1"/>
          </p:cNvSpPr>
          <p:nvPr>
            <p:ph sz="quarter" idx="10"/>
          </p:nvPr>
        </p:nvSpPr>
        <p:spPr>
          <a:xfrm>
            <a:off x="554805" y="1908076"/>
            <a:ext cx="11034444" cy="3167358"/>
          </a:xfrm>
        </p:spPr>
        <p:txBody>
          <a:bodyPr>
            <a:normAutofit/>
          </a:bodyPr>
          <a:lstStyle/>
          <a:p>
            <a:pPr marL="0" indent="0">
              <a:buNone/>
            </a:pPr>
            <a:r>
              <a:rPr lang="en-US" dirty="0"/>
              <a:t>Do I understand… </a:t>
            </a:r>
          </a:p>
          <a:p>
            <a:pPr lvl="1">
              <a:spcBef>
                <a:spcPts val="1000"/>
              </a:spcBef>
            </a:pPr>
            <a:r>
              <a:rPr lang="en-US" sz="2600" dirty="0"/>
              <a:t>how to lead to systems change?</a:t>
            </a:r>
          </a:p>
          <a:p>
            <a:pPr lvl="1">
              <a:spcBef>
                <a:spcPts val="1000"/>
              </a:spcBef>
            </a:pPr>
            <a:r>
              <a:rPr lang="en-US" sz="2600" dirty="0"/>
              <a:t>the critical elements of Tier 1?</a:t>
            </a:r>
          </a:p>
          <a:p>
            <a:pPr lvl="1">
              <a:spcBef>
                <a:spcPts val="1000"/>
              </a:spcBef>
            </a:pPr>
            <a:r>
              <a:rPr lang="en-US" sz="2600" dirty="0"/>
              <a:t>basic principles of behavior </a:t>
            </a:r>
            <a:r>
              <a:rPr lang="en-US" sz="2600" dirty="0" smtClean="0"/>
              <a:t>and </a:t>
            </a:r>
            <a:r>
              <a:rPr lang="en-US" sz="2600" dirty="0"/>
              <a:t>how to apply them?</a:t>
            </a:r>
          </a:p>
          <a:p>
            <a:pPr lvl="1">
              <a:spcBef>
                <a:spcPts val="1000"/>
              </a:spcBef>
            </a:pPr>
            <a:r>
              <a:rPr lang="en-US" sz="2600" dirty="0"/>
              <a:t>classroom strategies?</a:t>
            </a:r>
          </a:p>
          <a:p>
            <a:pPr marL="0" indent="0">
              <a:buNone/>
            </a:pPr>
            <a:r>
              <a:rPr lang="en-US" dirty="0"/>
              <a:t>Am I familiar with discipline policies </a:t>
            </a:r>
            <a:r>
              <a:rPr lang="en-US" dirty="0" smtClean="0"/>
              <a:t>and </a:t>
            </a:r>
            <a:r>
              <a:rPr lang="en-US" dirty="0"/>
              <a:t>procedures?</a:t>
            </a:r>
          </a:p>
          <a:p>
            <a:endParaRPr lang="en-US" dirty="0"/>
          </a:p>
        </p:txBody>
      </p:sp>
    </p:spTree>
    <p:extLst>
      <p:ext uri="{BB962C8B-B14F-4D97-AF65-F5344CB8AC3E}">
        <p14:creationId xmlns:p14="http://schemas.microsoft.com/office/powerpoint/2010/main" val="2084050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1894"/>
            <a:ext cx="12192000" cy="924025"/>
          </a:xfrm>
        </p:spPr>
        <p:txBody>
          <a:bodyPr>
            <a:normAutofit/>
          </a:bodyPr>
          <a:lstStyle/>
          <a:p>
            <a:r>
              <a:rPr lang="en-US" sz="5400" dirty="0" smtClean="0">
                <a:latin typeface="+mn-lt"/>
              </a:rPr>
              <a:t>Data-Based </a:t>
            </a:r>
            <a:r>
              <a:rPr lang="en-US" sz="5400" dirty="0">
                <a:latin typeface="+mn-lt"/>
              </a:rPr>
              <a:t>Problem Solving</a:t>
            </a:r>
          </a:p>
        </p:txBody>
      </p:sp>
      <p:sp>
        <p:nvSpPr>
          <p:cNvPr id="3" name="Content Placeholder 2"/>
          <p:cNvSpPr>
            <a:spLocks noGrp="1"/>
          </p:cNvSpPr>
          <p:nvPr>
            <p:ph sz="quarter" idx="10"/>
          </p:nvPr>
        </p:nvSpPr>
        <p:spPr>
          <a:xfrm>
            <a:off x="657545" y="1859949"/>
            <a:ext cx="10921429" cy="3867083"/>
          </a:xfrm>
        </p:spPr>
        <p:txBody>
          <a:bodyPr>
            <a:noAutofit/>
          </a:bodyPr>
          <a:lstStyle/>
          <a:p>
            <a:pPr marL="0" indent="0">
              <a:buNone/>
            </a:pPr>
            <a:r>
              <a:rPr lang="en-US" dirty="0"/>
              <a:t>Do I understand the problem-solving process? </a:t>
            </a:r>
          </a:p>
          <a:p>
            <a:pPr marL="0" indent="0">
              <a:buNone/>
            </a:pPr>
            <a:r>
              <a:rPr lang="en-US" dirty="0"/>
              <a:t>Can I facilitate the problem-solving process?</a:t>
            </a:r>
          </a:p>
          <a:p>
            <a:pPr marL="0" indent="0">
              <a:buNone/>
            </a:pPr>
            <a:r>
              <a:rPr lang="en-US" dirty="0"/>
              <a:t>Do I have the skills to… </a:t>
            </a:r>
          </a:p>
          <a:p>
            <a:pPr lvl="1">
              <a:spcBef>
                <a:spcPts val="1000"/>
              </a:spcBef>
            </a:pPr>
            <a:r>
              <a:rPr lang="en-US" sz="2600" dirty="0"/>
              <a:t>analyze behavior data?</a:t>
            </a:r>
          </a:p>
          <a:p>
            <a:pPr lvl="1">
              <a:spcBef>
                <a:spcPts val="1000"/>
              </a:spcBef>
            </a:pPr>
            <a:r>
              <a:rPr lang="en-US" sz="2600" dirty="0"/>
              <a:t>select evidence-based interventions?</a:t>
            </a:r>
          </a:p>
          <a:p>
            <a:pPr lvl="1">
              <a:spcBef>
                <a:spcPts val="1000"/>
              </a:spcBef>
            </a:pPr>
            <a:r>
              <a:rPr lang="en-US" sz="2600" dirty="0"/>
              <a:t>evaluate implementation fidelity? </a:t>
            </a:r>
          </a:p>
          <a:p>
            <a:pPr lvl="1">
              <a:spcBef>
                <a:spcPts val="1000"/>
              </a:spcBef>
            </a:pPr>
            <a:r>
              <a:rPr lang="en-US" sz="2600" dirty="0"/>
              <a:t>evaluate student outcomes?</a:t>
            </a:r>
          </a:p>
          <a:p>
            <a:endParaRPr lang="en-US" dirty="0"/>
          </a:p>
        </p:txBody>
      </p:sp>
    </p:spTree>
    <p:extLst>
      <p:ext uri="{BB962C8B-B14F-4D97-AF65-F5344CB8AC3E}">
        <p14:creationId xmlns:p14="http://schemas.microsoft.com/office/powerpoint/2010/main" val="1078001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1895"/>
            <a:ext cx="12192000" cy="864858"/>
          </a:xfrm>
        </p:spPr>
        <p:txBody>
          <a:bodyPr>
            <a:noAutofit/>
          </a:bodyPr>
          <a:lstStyle/>
          <a:p>
            <a:r>
              <a:rPr lang="en-US" sz="5400" dirty="0">
                <a:latin typeface="+mn-lt"/>
              </a:rPr>
              <a:t>Training &amp; Professional Development</a:t>
            </a:r>
          </a:p>
        </p:txBody>
      </p:sp>
      <p:sp>
        <p:nvSpPr>
          <p:cNvPr id="3" name="Content Placeholder 2"/>
          <p:cNvSpPr>
            <a:spLocks noGrp="1"/>
          </p:cNvSpPr>
          <p:nvPr>
            <p:ph sz="quarter" idx="10"/>
          </p:nvPr>
        </p:nvSpPr>
        <p:spPr>
          <a:xfrm>
            <a:off x="554804" y="1965826"/>
            <a:ext cx="11147461" cy="3160978"/>
          </a:xfrm>
        </p:spPr>
        <p:txBody>
          <a:bodyPr>
            <a:noAutofit/>
          </a:bodyPr>
          <a:lstStyle/>
          <a:p>
            <a:pPr marL="0" indent="0">
              <a:buNone/>
            </a:pPr>
            <a:r>
              <a:rPr lang="en-US" dirty="0"/>
              <a:t>Am I able to attend…</a:t>
            </a:r>
          </a:p>
          <a:p>
            <a:pPr lvl="1">
              <a:spcBef>
                <a:spcPts val="1000"/>
              </a:spcBef>
            </a:pPr>
            <a:r>
              <a:rPr lang="en-US" sz="2600" dirty="0"/>
              <a:t>all trainings with the PBIS team?</a:t>
            </a:r>
          </a:p>
          <a:p>
            <a:pPr lvl="1">
              <a:spcBef>
                <a:spcPts val="1000"/>
              </a:spcBef>
            </a:pPr>
            <a:r>
              <a:rPr lang="en-US" sz="2600" dirty="0"/>
              <a:t>monthly PBIS team meetings?</a:t>
            </a:r>
          </a:p>
          <a:p>
            <a:pPr lvl="1">
              <a:spcBef>
                <a:spcPts val="1000"/>
              </a:spcBef>
            </a:pPr>
            <a:r>
              <a:rPr lang="en-US" sz="2600" dirty="0"/>
              <a:t>coaching meetings in my district? </a:t>
            </a:r>
          </a:p>
          <a:p>
            <a:pPr lvl="1">
              <a:spcBef>
                <a:spcPts val="1000"/>
              </a:spcBef>
            </a:pPr>
            <a:r>
              <a:rPr lang="en-US" sz="2600" dirty="0"/>
              <a:t>coaching professional development trainings?</a:t>
            </a:r>
          </a:p>
        </p:txBody>
      </p:sp>
    </p:spTree>
    <p:extLst>
      <p:ext uri="{BB962C8B-B14F-4D97-AF65-F5344CB8AC3E}">
        <p14:creationId xmlns:p14="http://schemas.microsoft.com/office/powerpoint/2010/main" val="4153960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10FF4-F3F3-458F-A7AE-EA972F735059}"/>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Responsibilities and Qualifications</a:t>
            </a:r>
          </a:p>
        </p:txBody>
      </p:sp>
    </p:spTree>
    <p:extLst>
      <p:ext uri="{BB962C8B-B14F-4D97-AF65-F5344CB8AC3E}">
        <p14:creationId xmlns:p14="http://schemas.microsoft.com/office/powerpoint/2010/main" val="1944281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CC0054-73AA-4BA0-A645-AC1DAA1DA7E8}"/>
              </a:ext>
            </a:extLst>
          </p:cNvPr>
          <p:cNvSpPr>
            <a:spLocks noGrp="1"/>
          </p:cNvSpPr>
          <p:nvPr>
            <p:ph type="ctrTitle"/>
          </p:nvPr>
        </p:nvSpPr>
        <p:spPr>
          <a:xfrm>
            <a:off x="0" y="712269"/>
            <a:ext cx="12192000" cy="874484"/>
          </a:xfrm>
        </p:spPr>
        <p:txBody>
          <a:bodyPr/>
          <a:lstStyle/>
          <a:p>
            <a:r>
              <a:rPr lang="en-US" sz="5400" dirty="0">
                <a:latin typeface="+mn-lt"/>
              </a:rPr>
              <a:t>Roles </a:t>
            </a:r>
            <a:r>
              <a:rPr lang="en-US" sz="5400" dirty="0" smtClean="0">
                <a:latin typeface="+mn-lt"/>
              </a:rPr>
              <a:t>And </a:t>
            </a:r>
            <a:r>
              <a:rPr lang="en-US" sz="5400" dirty="0">
                <a:latin typeface="+mn-lt"/>
              </a:rPr>
              <a:t>Responsibilities </a:t>
            </a:r>
          </a:p>
        </p:txBody>
      </p:sp>
      <p:sp>
        <p:nvSpPr>
          <p:cNvPr id="3" name="Content Placeholder 2">
            <a:extLst>
              <a:ext uri="{FF2B5EF4-FFF2-40B4-BE49-F238E27FC236}">
                <a16:creationId xmlns:a16="http://schemas.microsoft.com/office/drawing/2014/main" xmlns="" id="{8B42B1AB-8878-45FC-896F-708AFA72EE95}"/>
              </a:ext>
            </a:extLst>
          </p:cNvPr>
          <p:cNvSpPr>
            <a:spLocks noGrp="1"/>
          </p:cNvSpPr>
          <p:nvPr>
            <p:ph sz="quarter" idx="10"/>
          </p:nvPr>
        </p:nvSpPr>
        <p:spPr>
          <a:xfrm>
            <a:off x="1387174" y="2341213"/>
            <a:ext cx="9144000" cy="1881466"/>
          </a:xfrm>
        </p:spPr>
        <p:txBody>
          <a:bodyPr/>
          <a:lstStyle/>
          <a:p>
            <a:r>
              <a:rPr lang="en-US" dirty="0"/>
              <a:t>Facilitation</a:t>
            </a:r>
          </a:p>
          <a:p>
            <a:r>
              <a:rPr lang="en-US" dirty="0"/>
              <a:t>Monitoring</a:t>
            </a:r>
          </a:p>
          <a:p>
            <a:r>
              <a:rPr lang="en-US" dirty="0"/>
              <a:t>Coaching</a:t>
            </a:r>
          </a:p>
        </p:txBody>
      </p:sp>
      <p:pic>
        <p:nvPicPr>
          <p:cNvPr id="5122" name="Picture 2" descr="Related image">
            <a:extLst>
              <a:ext uri="{FF2B5EF4-FFF2-40B4-BE49-F238E27FC236}">
                <a16:creationId xmlns:a16="http://schemas.microsoft.com/office/drawing/2014/main" xmlns="" id="{C681AD51-D4D8-40C6-9B91-8CACAE8D7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174" y="1586753"/>
            <a:ext cx="4433343" cy="44460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12203E7-9FA0-41B4-9D2F-FD2712F66B41}"/>
              </a:ext>
            </a:extLst>
          </p:cNvPr>
          <p:cNvSpPr txBox="1"/>
          <p:nvPr/>
        </p:nvSpPr>
        <p:spPr>
          <a:xfrm>
            <a:off x="5443358" y="6375366"/>
            <a:ext cx="1031632" cy="246221"/>
          </a:xfrm>
          <a:prstGeom prst="rect">
            <a:avLst/>
          </a:prstGeom>
          <a:noFill/>
        </p:spPr>
        <p:txBody>
          <a:bodyPr wrap="square" rtlCol="0">
            <a:spAutoFit/>
          </a:bodyPr>
          <a:lstStyle/>
          <a:p>
            <a:r>
              <a:rPr lang="en-US" sz="1000" dirty="0" smtClean="0">
                <a:solidFill>
                  <a:schemeClr val="bg1"/>
                </a:solidFill>
              </a:rPr>
              <a:t>Charles </a:t>
            </a:r>
            <a:r>
              <a:rPr lang="en-US" sz="1000" dirty="0">
                <a:solidFill>
                  <a:schemeClr val="bg1"/>
                </a:solidFill>
              </a:rPr>
              <a:t>Schultz</a:t>
            </a:r>
          </a:p>
        </p:txBody>
      </p:sp>
    </p:spTree>
    <p:extLst>
      <p:ext uri="{BB962C8B-B14F-4D97-AF65-F5344CB8AC3E}">
        <p14:creationId xmlns:p14="http://schemas.microsoft.com/office/powerpoint/2010/main" val="2059384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70021"/>
            <a:ext cx="12192000" cy="816732"/>
          </a:xfrm>
        </p:spPr>
        <p:txBody>
          <a:bodyPr>
            <a:noAutofit/>
          </a:bodyPr>
          <a:lstStyle/>
          <a:p>
            <a:r>
              <a:rPr lang="en-US" sz="5400" dirty="0">
                <a:latin typeface="+mn-lt"/>
              </a:rPr>
              <a:t>Facilitation &amp; Monitoring</a:t>
            </a:r>
          </a:p>
        </p:txBody>
      </p:sp>
      <p:sp>
        <p:nvSpPr>
          <p:cNvPr id="3" name="Content Placeholder 2"/>
          <p:cNvSpPr>
            <a:spLocks noGrp="1"/>
          </p:cNvSpPr>
          <p:nvPr>
            <p:ph sz="quarter" idx="10"/>
          </p:nvPr>
        </p:nvSpPr>
        <p:spPr>
          <a:xfrm>
            <a:off x="585627" y="1898449"/>
            <a:ext cx="11106364" cy="3722704"/>
          </a:xfrm>
        </p:spPr>
        <p:txBody>
          <a:bodyPr>
            <a:normAutofit/>
          </a:bodyPr>
          <a:lstStyle/>
          <a:p>
            <a:pPr>
              <a:lnSpc>
                <a:spcPct val="110000"/>
              </a:lnSpc>
            </a:pPr>
            <a:r>
              <a:rPr lang="en-US" dirty="0" smtClean="0"/>
              <a:t>Create a </a:t>
            </a:r>
            <a:r>
              <a:rPr lang="en-US" dirty="0"/>
              <a:t>positive, supportive environment</a:t>
            </a:r>
          </a:p>
          <a:p>
            <a:pPr>
              <a:lnSpc>
                <a:spcPct val="110000"/>
              </a:lnSpc>
            </a:pPr>
            <a:r>
              <a:rPr lang="en-US" dirty="0"/>
              <a:t>Create &amp; ensure structure in school &amp; team system  </a:t>
            </a:r>
          </a:p>
          <a:p>
            <a:pPr>
              <a:lnSpc>
                <a:spcPct val="110000"/>
              </a:lnSpc>
            </a:pPr>
            <a:r>
              <a:rPr lang="en-US" dirty="0"/>
              <a:t>Facilitate meetings (optional)</a:t>
            </a:r>
          </a:p>
          <a:p>
            <a:pPr>
              <a:lnSpc>
                <a:spcPct val="110000"/>
              </a:lnSpc>
            </a:pPr>
            <a:r>
              <a:rPr lang="en-US" dirty="0"/>
              <a:t>Monitor action plans, outcomes</a:t>
            </a:r>
          </a:p>
          <a:p>
            <a:pPr>
              <a:lnSpc>
                <a:spcPct val="110000"/>
              </a:lnSpc>
            </a:pPr>
            <a:r>
              <a:rPr lang="en-US" dirty="0"/>
              <a:t>Network with other district PBIS coaches</a:t>
            </a:r>
          </a:p>
          <a:p>
            <a:pPr>
              <a:lnSpc>
                <a:spcPct val="110000"/>
              </a:lnSpc>
            </a:pPr>
            <a:r>
              <a:rPr lang="en-US" dirty="0"/>
              <a:t>Serve as liaison between school team and district leadership</a:t>
            </a:r>
          </a:p>
          <a:p>
            <a:pPr>
              <a:lnSpc>
                <a:spcPct val="110000"/>
              </a:lnSpc>
            </a:pPr>
            <a:endParaRPr lang="en-US" dirty="0"/>
          </a:p>
        </p:txBody>
      </p:sp>
    </p:spTree>
    <p:extLst>
      <p:ext uri="{BB962C8B-B14F-4D97-AF65-F5344CB8AC3E}">
        <p14:creationId xmlns:p14="http://schemas.microsoft.com/office/powerpoint/2010/main" val="1441492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688369" y="1705510"/>
            <a:ext cx="10664575" cy="4200714"/>
          </a:xfrm>
        </p:spPr>
        <p:txBody>
          <a:bodyPr/>
          <a:lstStyle/>
          <a:p>
            <a:r>
              <a:rPr lang="en-US" dirty="0"/>
              <a:t>Ensure fidelity of implementation</a:t>
            </a:r>
          </a:p>
          <a:p>
            <a:r>
              <a:rPr lang="en-US" dirty="0"/>
              <a:t>Pass on skills (sustainability)</a:t>
            </a:r>
          </a:p>
          <a:p>
            <a:r>
              <a:rPr lang="en-US" dirty="0"/>
              <a:t>Assist team in gaining expertise </a:t>
            </a:r>
            <a:r>
              <a:rPr lang="en-US" dirty="0" smtClean="0"/>
              <a:t>in…</a:t>
            </a:r>
            <a:endParaRPr lang="en-US" dirty="0"/>
          </a:p>
          <a:p>
            <a:pPr lvl="1">
              <a:spcBef>
                <a:spcPts val="1000"/>
              </a:spcBef>
            </a:pPr>
            <a:r>
              <a:rPr lang="en-US" sz="2600" dirty="0"/>
              <a:t>Data analysis</a:t>
            </a:r>
          </a:p>
          <a:p>
            <a:pPr lvl="1">
              <a:spcBef>
                <a:spcPts val="1000"/>
              </a:spcBef>
            </a:pPr>
            <a:r>
              <a:rPr lang="en-US" sz="2600" dirty="0"/>
              <a:t>Defining measurable outcomes </a:t>
            </a:r>
          </a:p>
          <a:p>
            <a:pPr lvl="1">
              <a:spcBef>
                <a:spcPts val="1000"/>
              </a:spcBef>
            </a:pPr>
            <a:r>
              <a:rPr lang="en-US" sz="2600" dirty="0"/>
              <a:t>Setting goals to achieve outcomes</a:t>
            </a:r>
          </a:p>
          <a:p>
            <a:pPr lvl="1">
              <a:spcBef>
                <a:spcPts val="1000"/>
              </a:spcBef>
            </a:pPr>
            <a:r>
              <a:rPr lang="en-US" sz="2600" dirty="0"/>
              <a:t>Developing strategies &amp; activities to reach goals</a:t>
            </a:r>
          </a:p>
          <a:p>
            <a:pPr lvl="1">
              <a:spcBef>
                <a:spcPts val="1000"/>
              </a:spcBef>
            </a:pPr>
            <a:r>
              <a:rPr lang="en-US" sz="2600" dirty="0"/>
              <a:t>Progress </a:t>
            </a:r>
            <a:r>
              <a:rPr lang="en-US" sz="2600" dirty="0" smtClean="0"/>
              <a:t>monitoring</a:t>
            </a:r>
            <a:endParaRPr lang="en-US" sz="2600" dirty="0"/>
          </a:p>
          <a:p>
            <a:endParaRPr lang="en-US" dirty="0"/>
          </a:p>
        </p:txBody>
      </p:sp>
      <p:sp>
        <p:nvSpPr>
          <p:cNvPr id="4" name="Title 3">
            <a:extLst>
              <a:ext uri="{FF2B5EF4-FFF2-40B4-BE49-F238E27FC236}">
                <a16:creationId xmlns:a16="http://schemas.microsoft.com/office/drawing/2014/main" xmlns="" id="{E20BBFC5-2F88-4A3F-A0CB-1850CE812B0D}"/>
              </a:ext>
            </a:extLst>
          </p:cNvPr>
          <p:cNvSpPr>
            <a:spLocks noGrp="1"/>
          </p:cNvSpPr>
          <p:nvPr>
            <p:ph type="ctrTitle"/>
          </p:nvPr>
        </p:nvSpPr>
        <p:spPr>
          <a:xfrm>
            <a:off x="0" y="683394"/>
            <a:ext cx="12192000" cy="903359"/>
          </a:xfrm>
        </p:spPr>
        <p:txBody>
          <a:bodyPr>
            <a:normAutofit fontScale="90000"/>
          </a:bodyPr>
          <a:lstStyle/>
          <a:p>
            <a:r>
              <a:rPr lang="en-US" dirty="0">
                <a:latin typeface="+mn-lt"/>
              </a:rPr>
              <a:t>Coaching</a:t>
            </a:r>
          </a:p>
        </p:txBody>
      </p:sp>
    </p:spTree>
    <p:extLst>
      <p:ext uri="{BB962C8B-B14F-4D97-AF65-F5344CB8AC3E}">
        <p14:creationId xmlns:p14="http://schemas.microsoft.com/office/powerpoint/2010/main" val="3189438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3019"/>
            <a:ext cx="12192000" cy="991402"/>
          </a:xfrm>
        </p:spPr>
        <p:txBody>
          <a:bodyPr>
            <a:normAutofit/>
          </a:bodyPr>
          <a:lstStyle/>
          <a:p>
            <a:r>
              <a:rPr lang="en-US" sz="5400" dirty="0">
                <a:latin typeface="+mn-lt"/>
              </a:rPr>
              <a:t>Qualifications</a:t>
            </a:r>
          </a:p>
        </p:txBody>
      </p:sp>
      <p:sp>
        <p:nvSpPr>
          <p:cNvPr id="3" name="Content Placeholder 2"/>
          <p:cNvSpPr>
            <a:spLocks noGrp="1"/>
          </p:cNvSpPr>
          <p:nvPr>
            <p:ph sz="quarter" idx="10"/>
          </p:nvPr>
        </p:nvSpPr>
        <p:spPr>
          <a:xfrm>
            <a:off x="595901" y="1898450"/>
            <a:ext cx="10993348" cy="3248904"/>
          </a:xfrm>
        </p:spPr>
        <p:txBody>
          <a:bodyPr>
            <a:normAutofit/>
          </a:bodyPr>
          <a:lstStyle/>
          <a:p>
            <a:pPr>
              <a:lnSpc>
                <a:spcPct val="110000"/>
              </a:lnSpc>
            </a:pPr>
            <a:r>
              <a:rPr lang="en-US" dirty="0"/>
              <a:t>Understands PBIS essentials in depth</a:t>
            </a:r>
          </a:p>
          <a:p>
            <a:pPr>
              <a:lnSpc>
                <a:spcPct val="110000"/>
              </a:lnSpc>
            </a:pPr>
            <a:r>
              <a:rPr lang="en-US" dirty="0"/>
              <a:t>Skilled at problem solving &amp; school improvement process</a:t>
            </a:r>
          </a:p>
          <a:p>
            <a:pPr>
              <a:lnSpc>
                <a:spcPct val="110000"/>
              </a:lnSpc>
            </a:pPr>
            <a:r>
              <a:rPr lang="en-US" dirty="0"/>
              <a:t>Has credible/positive relationships with staff</a:t>
            </a:r>
          </a:p>
          <a:p>
            <a:pPr>
              <a:lnSpc>
                <a:spcPct val="110000"/>
              </a:lnSpc>
            </a:pPr>
            <a:r>
              <a:rPr lang="en-US" dirty="0"/>
              <a:t>Works collaboratively and in groups</a:t>
            </a:r>
          </a:p>
          <a:p>
            <a:pPr>
              <a:lnSpc>
                <a:spcPct val="110000"/>
              </a:lnSpc>
            </a:pPr>
            <a:r>
              <a:rPr lang="en-US" dirty="0"/>
              <a:t>Can attend team/district/network meetings &amp; advanced training</a:t>
            </a:r>
          </a:p>
          <a:p>
            <a:pPr marL="0" indent="0">
              <a:lnSpc>
                <a:spcPct val="110000"/>
              </a:lnSpc>
              <a:buNone/>
            </a:pPr>
            <a:endParaRPr lang="en-US" dirty="0"/>
          </a:p>
        </p:txBody>
      </p:sp>
    </p:spTree>
    <p:extLst>
      <p:ext uri="{BB962C8B-B14F-4D97-AF65-F5344CB8AC3E}">
        <p14:creationId xmlns:p14="http://schemas.microsoft.com/office/powerpoint/2010/main" val="3747911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FCDE4-0059-4282-B39E-D058189DC04D}"/>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Why </a:t>
            </a:r>
            <a:r>
              <a:rPr lang="en-US" sz="6000" dirty="0" smtClean="0">
                <a:solidFill>
                  <a:schemeClr val="bg1"/>
                </a:solidFill>
                <a:latin typeface="+mn-lt"/>
              </a:rPr>
              <a:t>Have </a:t>
            </a:r>
            <a:r>
              <a:rPr lang="en-US" sz="6000" dirty="0">
                <a:solidFill>
                  <a:schemeClr val="bg1"/>
                </a:solidFill>
                <a:latin typeface="+mn-lt"/>
              </a:rPr>
              <a:t>a </a:t>
            </a:r>
            <a:r>
              <a:rPr lang="en-US" sz="6000" dirty="0" smtClean="0">
                <a:solidFill>
                  <a:schemeClr val="bg1"/>
                </a:solidFill>
                <a:latin typeface="+mn-lt"/>
              </a:rPr>
              <a:t>Coach</a:t>
            </a:r>
            <a:r>
              <a:rPr lang="en-US" sz="6000" dirty="0">
                <a:solidFill>
                  <a:schemeClr val="bg1"/>
                </a:solidFill>
                <a:latin typeface="+mn-lt"/>
              </a:rPr>
              <a:t>?</a:t>
            </a:r>
          </a:p>
        </p:txBody>
      </p:sp>
    </p:spTree>
    <p:extLst>
      <p:ext uri="{BB962C8B-B14F-4D97-AF65-F5344CB8AC3E}">
        <p14:creationId xmlns:p14="http://schemas.microsoft.com/office/powerpoint/2010/main" val="613712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Phases of Coaching</a:t>
            </a:r>
          </a:p>
        </p:txBody>
      </p:sp>
    </p:spTree>
    <p:extLst>
      <p:ext uri="{BB962C8B-B14F-4D97-AF65-F5344CB8AC3E}">
        <p14:creationId xmlns:p14="http://schemas.microsoft.com/office/powerpoint/2010/main" val="2133960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70021"/>
            <a:ext cx="12192000" cy="816732"/>
          </a:xfrm>
        </p:spPr>
        <p:txBody>
          <a:bodyPr>
            <a:noAutofit/>
          </a:bodyPr>
          <a:lstStyle/>
          <a:p>
            <a:r>
              <a:rPr lang="en-US" sz="5400" dirty="0">
                <a:latin typeface="+mn-lt"/>
              </a:rPr>
              <a:t>Phases </a:t>
            </a:r>
            <a:r>
              <a:rPr lang="en-US" sz="5400" dirty="0" smtClean="0">
                <a:latin typeface="+mn-lt"/>
              </a:rPr>
              <a:t>Of </a:t>
            </a:r>
            <a:r>
              <a:rPr lang="en-US" sz="5400" dirty="0">
                <a:latin typeface="+mn-lt"/>
              </a:rPr>
              <a:t>Coaching – Phase 1</a:t>
            </a:r>
          </a:p>
        </p:txBody>
      </p:sp>
      <p:sp>
        <p:nvSpPr>
          <p:cNvPr id="2" name="Content Placeholder 1"/>
          <p:cNvSpPr>
            <a:spLocks noGrp="1"/>
          </p:cNvSpPr>
          <p:nvPr>
            <p:ph sz="quarter" idx="10"/>
          </p:nvPr>
        </p:nvSpPr>
        <p:spPr>
          <a:xfrm>
            <a:off x="595901" y="1917701"/>
            <a:ext cx="11003623" cy="3311846"/>
          </a:xfrm>
        </p:spPr>
        <p:txBody>
          <a:bodyPr/>
          <a:lstStyle/>
          <a:p>
            <a:pPr marL="0" indent="0">
              <a:buNone/>
            </a:pPr>
            <a:r>
              <a:rPr lang="en-US" b="1" u="sng" dirty="0" smtClean="0"/>
              <a:t>Teaching/transfer </a:t>
            </a:r>
            <a:r>
              <a:rPr lang="en-US" b="1" u="sng" dirty="0"/>
              <a:t>of new skill </a:t>
            </a:r>
            <a:r>
              <a:rPr lang="en-US" b="1" u="sng" dirty="0" smtClean="0"/>
              <a:t>set</a:t>
            </a:r>
            <a:endParaRPr lang="en-US" dirty="0"/>
          </a:p>
          <a:p>
            <a:r>
              <a:rPr lang="en-US" dirty="0"/>
              <a:t>Define </a:t>
            </a:r>
            <a:r>
              <a:rPr lang="en-US" dirty="0" smtClean="0"/>
              <a:t>roles</a:t>
            </a:r>
            <a:r>
              <a:rPr lang="en-US" dirty="0"/>
              <a:t> </a:t>
            </a:r>
            <a:r>
              <a:rPr lang="en-US" dirty="0" smtClean="0"/>
              <a:t>&amp; tasks; </a:t>
            </a:r>
            <a:r>
              <a:rPr lang="en-US" dirty="0"/>
              <a:t>supervise closely </a:t>
            </a:r>
          </a:p>
          <a:p>
            <a:r>
              <a:rPr lang="en-US" dirty="0"/>
              <a:t>Decisions made by coach/facilitator; one-way communication</a:t>
            </a:r>
          </a:p>
          <a:p>
            <a:r>
              <a:rPr lang="en-US" dirty="0"/>
              <a:t>Team will need </a:t>
            </a:r>
            <a:r>
              <a:rPr lang="en-US" dirty="0" smtClean="0"/>
              <a:t>direction &amp; supervision</a:t>
            </a:r>
            <a:endParaRPr lang="en-US" i="1" dirty="0"/>
          </a:p>
        </p:txBody>
      </p:sp>
      <p:sp>
        <p:nvSpPr>
          <p:cNvPr id="5" name="TextBox 4"/>
          <p:cNvSpPr txBox="1"/>
          <p:nvPr/>
        </p:nvSpPr>
        <p:spPr>
          <a:xfrm>
            <a:off x="4436723" y="6349429"/>
            <a:ext cx="3318553" cy="246221"/>
          </a:xfrm>
          <a:prstGeom prst="rect">
            <a:avLst/>
          </a:prstGeom>
          <a:noFill/>
        </p:spPr>
        <p:txBody>
          <a:bodyPr wrap="square" rtlCol="0">
            <a:spAutoFit/>
          </a:bodyPr>
          <a:lstStyle/>
          <a:p>
            <a:r>
              <a:rPr lang="en-US" sz="1000" dirty="0">
                <a:solidFill>
                  <a:schemeClr val="bg1"/>
                </a:solidFill>
              </a:rPr>
              <a:t>A</a:t>
            </a:r>
            <a:r>
              <a:rPr lang="en-US" sz="1000" dirty="0" smtClean="0">
                <a:solidFill>
                  <a:schemeClr val="bg1"/>
                </a:solidFill>
              </a:rPr>
              <a:t>dapted </a:t>
            </a:r>
            <a:r>
              <a:rPr lang="en-US" sz="1000" dirty="0">
                <a:solidFill>
                  <a:schemeClr val="bg1"/>
                </a:solidFill>
              </a:rPr>
              <a:t>from Situational Leadership, Blanchard and Hersey</a:t>
            </a:r>
          </a:p>
        </p:txBody>
      </p:sp>
    </p:spTree>
    <p:extLst>
      <p:ext uri="{BB962C8B-B14F-4D97-AF65-F5344CB8AC3E}">
        <p14:creationId xmlns:p14="http://schemas.microsoft.com/office/powerpoint/2010/main" val="860228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03E62EE-2944-4812-9398-8B894B6C3253}"/>
              </a:ext>
            </a:extLst>
          </p:cNvPr>
          <p:cNvSpPr>
            <a:spLocks noGrp="1"/>
          </p:cNvSpPr>
          <p:nvPr>
            <p:ph type="ctrTitle"/>
          </p:nvPr>
        </p:nvSpPr>
        <p:spPr>
          <a:xfrm>
            <a:off x="0" y="693019"/>
            <a:ext cx="12192000" cy="893734"/>
          </a:xfrm>
        </p:spPr>
        <p:txBody>
          <a:bodyPr/>
          <a:lstStyle/>
          <a:p>
            <a:r>
              <a:rPr lang="en-US" sz="5400" dirty="0">
                <a:latin typeface="+mn-lt"/>
              </a:rPr>
              <a:t>Phase 2</a:t>
            </a:r>
          </a:p>
        </p:txBody>
      </p:sp>
      <p:sp>
        <p:nvSpPr>
          <p:cNvPr id="2" name="Content Placeholder 1"/>
          <p:cNvSpPr>
            <a:spLocks noGrp="1"/>
          </p:cNvSpPr>
          <p:nvPr>
            <p:ph sz="quarter" idx="10"/>
          </p:nvPr>
        </p:nvSpPr>
        <p:spPr>
          <a:xfrm>
            <a:off x="482885" y="1744446"/>
            <a:ext cx="11168009" cy="3300166"/>
          </a:xfrm>
        </p:spPr>
        <p:txBody>
          <a:bodyPr/>
          <a:lstStyle/>
          <a:p>
            <a:pPr marL="0" indent="0">
              <a:buNone/>
            </a:pPr>
            <a:r>
              <a:rPr lang="en-US" b="1" u="sng" dirty="0"/>
              <a:t>Coaching</a:t>
            </a:r>
            <a:r>
              <a:rPr lang="en-US" dirty="0"/>
              <a:t>: </a:t>
            </a:r>
          </a:p>
          <a:p>
            <a:pPr marL="0" indent="0">
              <a:buNone/>
            </a:pPr>
            <a:r>
              <a:rPr lang="en-US" dirty="0"/>
              <a:t>High task focus, high relationship focus</a:t>
            </a:r>
          </a:p>
          <a:p>
            <a:r>
              <a:rPr lang="en-US" dirty="0"/>
              <a:t>Defines roles &amp; tasks, but seeks </a:t>
            </a:r>
            <a:r>
              <a:rPr lang="en-US" dirty="0" smtClean="0"/>
              <a:t>input</a:t>
            </a:r>
            <a:endParaRPr lang="en-US" dirty="0"/>
          </a:p>
          <a:p>
            <a:r>
              <a:rPr lang="en-US" dirty="0"/>
              <a:t>More two-way </a:t>
            </a:r>
            <a:r>
              <a:rPr lang="en-US" dirty="0" smtClean="0"/>
              <a:t>communication</a:t>
            </a:r>
            <a:endParaRPr lang="en-US" dirty="0"/>
          </a:p>
          <a:p>
            <a:r>
              <a:rPr lang="en-US" dirty="0"/>
              <a:t>Team will need direction &amp; supervision; support &amp; praise; involvement in decisions</a:t>
            </a:r>
          </a:p>
          <a:p>
            <a:endParaRPr lang="en-US" dirty="0"/>
          </a:p>
        </p:txBody>
      </p:sp>
    </p:spTree>
    <p:extLst>
      <p:ext uri="{BB962C8B-B14F-4D97-AF65-F5344CB8AC3E}">
        <p14:creationId xmlns:p14="http://schemas.microsoft.com/office/powerpoint/2010/main" val="2231597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E4AFC81-287D-4275-AB69-DBD00BE1B420}"/>
              </a:ext>
            </a:extLst>
          </p:cNvPr>
          <p:cNvSpPr>
            <a:spLocks noGrp="1"/>
          </p:cNvSpPr>
          <p:nvPr>
            <p:ph type="ctrTitle"/>
          </p:nvPr>
        </p:nvSpPr>
        <p:spPr>
          <a:xfrm>
            <a:off x="0" y="702644"/>
            <a:ext cx="12192000" cy="884109"/>
          </a:xfrm>
        </p:spPr>
        <p:txBody>
          <a:bodyPr/>
          <a:lstStyle/>
          <a:p>
            <a:r>
              <a:rPr lang="en-US" sz="5400" dirty="0">
                <a:latin typeface="+mn-lt"/>
              </a:rPr>
              <a:t>Phase 3</a:t>
            </a:r>
          </a:p>
        </p:txBody>
      </p:sp>
      <p:sp>
        <p:nvSpPr>
          <p:cNvPr id="2" name="Content Placeholder 1"/>
          <p:cNvSpPr>
            <a:spLocks noGrp="1"/>
          </p:cNvSpPr>
          <p:nvPr>
            <p:ph sz="quarter" idx="10"/>
          </p:nvPr>
        </p:nvSpPr>
        <p:spPr>
          <a:xfrm>
            <a:off x="657547" y="1677068"/>
            <a:ext cx="10890606" cy="3223705"/>
          </a:xfrm>
        </p:spPr>
        <p:txBody>
          <a:bodyPr/>
          <a:lstStyle/>
          <a:p>
            <a:pPr marL="0" indent="0">
              <a:buNone/>
            </a:pPr>
            <a:r>
              <a:rPr lang="en-US" b="1" u="sng" dirty="0" smtClean="0"/>
              <a:t>Participating/supporting</a:t>
            </a:r>
            <a:r>
              <a:rPr lang="en-US" dirty="0"/>
              <a:t>: </a:t>
            </a:r>
          </a:p>
          <a:p>
            <a:pPr marL="0" indent="0">
              <a:buNone/>
            </a:pPr>
            <a:r>
              <a:rPr lang="en-US" dirty="0"/>
              <a:t>Low task focus, high relationship focus</a:t>
            </a:r>
          </a:p>
          <a:p>
            <a:r>
              <a:rPr lang="en-US" dirty="0"/>
              <a:t>Coach passes day-to-day decisions to </a:t>
            </a:r>
            <a:r>
              <a:rPr lang="en-US" dirty="0" smtClean="0"/>
              <a:t>team</a:t>
            </a:r>
            <a:endParaRPr lang="en-US" dirty="0"/>
          </a:p>
          <a:p>
            <a:r>
              <a:rPr lang="en-US" dirty="0" smtClean="0"/>
              <a:t>Decision-making </a:t>
            </a:r>
            <a:r>
              <a:rPr lang="en-US" dirty="0"/>
              <a:t>control is more with </a:t>
            </a:r>
            <a:r>
              <a:rPr lang="en-US" dirty="0" smtClean="0"/>
              <a:t>team</a:t>
            </a:r>
            <a:endParaRPr lang="en-US" dirty="0"/>
          </a:p>
          <a:p>
            <a:r>
              <a:rPr lang="en-US" dirty="0"/>
              <a:t>Team will not need much direction; bolster their confidence and </a:t>
            </a:r>
            <a:r>
              <a:rPr lang="en-US" dirty="0" smtClean="0"/>
              <a:t>motivation</a:t>
            </a:r>
            <a:endParaRPr lang="en-US" dirty="0"/>
          </a:p>
        </p:txBody>
      </p:sp>
    </p:spTree>
    <p:extLst>
      <p:ext uri="{BB962C8B-B14F-4D97-AF65-F5344CB8AC3E}">
        <p14:creationId xmlns:p14="http://schemas.microsoft.com/office/powerpoint/2010/main" val="1509508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50CC379-F1E0-47A5-97FC-26D70387F282}"/>
              </a:ext>
            </a:extLst>
          </p:cNvPr>
          <p:cNvSpPr>
            <a:spLocks noGrp="1"/>
          </p:cNvSpPr>
          <p:nvPr>
            <p:ph type="ctrTitle"/>
          </p:nvPr>
        </p:nvSpPr>
        <p:spPr>
          <a:xfrm>
            <a:off x="0" y="693019"/>
            <a:ext cx="12192000" cy="893734"/>
          </a:xfrm>
        </p:spPr>
        <p:txBody>
          <a:bodyPr/>
          <a:lstStyle/>
          <a:p>
            <a:r>
              <a:rPr lang="en-US" sz="5400" dirty="0">
                <a:latin typeface="+mn-lt"/>
              </a:rPr>
              <a:t>Phase 4</a:t>
            </a:r>
          </a:p>
        </p:txBody>
      </p:sp>
      <p:sp>
        <p:nvSpPr>
          <p:cNvPr id="2" name="Content Placeholder 1"/>
          <p:cNvSpPr>
            <a:spLocks noGrp="1"/>
          </p:cNvSpPr>
          <p:nvPr>
            <p:ph sz="quarter" idx="10"/>
          </p:nvPr>
        </p:nvSpPr>
        <p:spPr>
          <a:xfrm>
            <a:off x="606174" y="1725195"/>
            <a:ext cx="11024171" cy="3000917"/>
          </a:xfrm>
        </p:spPr>
        <p:txBody>
          <a:bodyPr/>
          <a:lstStyle/>
          <a:p>
            <a:pPr marL="0" indent="0">
              <a:buNone/>
            </a:pPr>
            <a:r>
              <a:rPr lang="en-US" b="1" u="sng" dirty="0"/>
              <a:t>Delegating</a:t>
            </a:r>
            <a:r>
              <a:rPr lang="en-US" dirty="0"/>
              <a:t>: </a:t>
            </a:r>
          </a:p>
          <a:p>
            <a:pPr marL="0" indent="0">
              <a:buNone/>
            </a:pPr>
            <a:r>
              <a:rPr lang="en-US" dirty="0"/>
              <a:t>Low task focus, low relationship focus</a:t>
            </a:r>
          </a:p>
          <a:p>
            <a:r>
              <a:rPr lang="en-US" dirty="0"/>
              <a:t>Coach still involved, but control is with </a:t>
            </a:r>
            <a:r>
              <a:rPr lang="en-US" dirty="0" smtClean="0"/>
              <a:t>team</a:t>
            </a:r>
            <a:endParaRPr lang="en-US" dirty="0"/>
          </a:p>
          <a:p>
            <a:r>
              <a:rPr lang="en-US" dirty="0"/>
              <a:t>Team decides how coach is </a:t>
            </a:r>
            <a:r>
              <a:rPr lang="en-US" dirty="0" smtClean="0"/>
              <a:t>involved</a:t>
            </a:r>
            <a:endParaRPr lang="en-US" dirty="0"/>
          </a:p>
          <a:p>
            <a:r>
              <a:rPr lang="en-US" dirty="0"/>
              <a:t>Team will be able, willing to work with little supervision, </a:t>
            </a:r>
            <a:r>
              <a:rPr lang="en-US" dirty="0" smtClean="0"/>
              <a:t>support</a:t>
            </a:r>
            <a:endParaRPr lang="en-US" dirty="0"/>
          </a:p>
          <a:p>
            <a:endParaRPr lang="en-US" dirty="0"/>
          </a:p>
        </p:txBody>
      </p:sp>
    </p:spTree>
    <p:extLst>
      <p:ext uri="{BB962C8B-B14F-4D97-AF65-F5344CB8AC3E}">
        <p14:creationId xmlns:p14="http://schemas.microsoft.com/office/powerpoint/2010/main" val="2251288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8B6321-5725-4FA8-BE6A-6F623B6D02C9}"/>
              </a:ext>
            </a:extLst>
          </p:cNvPr>
          <p:cNvSpPr>
            <a:spLocks noGrp="1"/>
          </p:cNvSpPr>
          <p:nvPr>
            <p:ph type="ctrTitle"/>
          </p:nvPr>
        </p:nvSpPr>
        <p:spPr>
          <a:xfrm>
            <a:off x="0" y="721895"/>
            <a:ext cx="12192000" cy="980361"/>
          </a:xfrm>
        </p:spPr>
        <p:txBody>
          <a:bodyPr/>
          <a:lstStyle/>
          <a:p>
            <a:r>
              <a:rPr lang="en-US" sz="5400" dirty="0">
                <a:latin typeface="+mn-lt"/>
              </a:rPr>
              <a:t>Example Tool </a:t>
            </a:r>
            <a:r>
              <a:rPr lang="en-US" sz="5400" dirty="0" smtClean="0">
                <a:latin typeface="+mn-lt"/>
              </a:rPr>
              <a:t>To </a:t>
            </a:r>
            <a:r>
              <a:rPr lang="en-US" sz="5400" dirty="0">
                <a:latin typeface="+mn-lt"/>
              </a:rPr>
              <a:t>Use: Year-at-a-Glance</a:t>
            </a:r>
          </a:p>
        </p:txBody>
      </p:sp>
      <p:sp>
        <p:nvSpPr>
          <p:cNvPr id="3" name="Content Placeholder 2">
            <a:extLst>
              <a:ext uri="{FF2B5EF4-FFF2-40B4-BE49-F238E27FC236}">
                <a16:creationId xmlns:a16="http://schemas.microsoft.com/office/drawing/2014/main" xmlns="" id="{4CC0A83E-9F37-47F3-8DDE-424FEB290EBB}"/>
              </a:ext>
            </a:extLst>
          </p:cNvPr>
          <p:cNvSpPr>
            <a:spLocks noGrp="1"/>
          </p:cNvSpPr>
          <p:nvPr>
            <p:ph sz="quarter" idx="10"/>
          </p:nvPr>
        </p:nvSpPr>
        <p:spPr>
          <a:xfrm>
            <a:off x="770561" y="2033203"/>
            <a:ext cx="10767317" cy="2251121"/>
          </a:xfrm>
        </p:spPr>
        <p:txBody>
          <a:bodyPr/>
          <a:lstStyle/>
          <a:p>
            <a:r>
              <a:rPr lang="en-US" dirty="0"/>
              <a:t>Keep the year organized</a:t>
            </a:r>
          </a:p>
          <a:p>
            <a:r>
              <a:rPr lang="en-US" dirty="0"/>
              <a:t>Tasks categorized: </a:t>
            </a:r>
            <a:r>
              <a:rPr lang="en-US" dirty="0" smtClean="0"/>
              <a:t>data</a:t>
            </a:r>
            <a:r>
              <a:rPr lang="en-US" dirty="0"/>
              <a:t>, </a:t>
            </a:r>
            <a:r>
              <a:rPr lang="en-US" dirty="0" smtClean="0"/>
              <a:t>systems</a:t>
            </a:r>
            <a:r>
              <a:rPr lang="en-US" dirty="0"/>
              <a:t>, </a:t>
            </a:r>
            <a:r>
              <a:rPr lang="en-US" dirty="0" smtClean="0"/>
              <a:t>practices</a:t>
            </a:r>
            <a:r>
              <a:rPr lang="en-US" dirty="0"/>
              <a:t>, </a:t>
            </a:r>
            <a:r>
              <a:rPr lang="en-US" dirty="0" smtClean="0"/>
              <a:t>communication</a:t>
            </a:r>
            <a:endParaRPr lang="en-US" dirty="0"/>
          </a:p>
          <a:p>
            <a:pPr marL="0" indent="0">
              <a:buNone/>
            </a:pPr>
            <a:endParaRPr lang="en-US" i="1" dirty="0" smtClean="0"/>
          </a:p>
          <a:p>
            <a:pPr marL="0" indent="0">
              <a:buNone/>
            </a:pPr>
            <a:r>
              <a:rPr lang="en-US" i="1" dirty="0" smtClean="0"/>
              <a:t>See </a:t>
            </a:r>
            <a:r>
              <a:rPr lang="en-US" i="1" dirty="0"/>
              <a:t>example on next slide.</a:t>
            </a:r>
          </a:p>
        </p:txBody>
      </p:sp>
    </p:spTree>
    <p:extLst>
      <p:ext uri="{BB962C8B-B14F-4D97-AF65-F5344CB8AC3E}">
        <p14:creationId xmlns:p14="http://schemas.microsoft.com/office/powerpoint/2010/main" val="3909952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050440D7-69CF-46F4-99B0-12261691FE84}"/>
              </a:ext>
            </a:extLst>
          </p:cNvPr>
          <p:cNvGraphicFramePr>
            <a:graphicFrameLocks noGrp="1"/>
          </p:cNvGraphicFramePr>
          <p:nvPr>
            <p:extLst>
              <p:ext uri="{D42A27DB-BD31-4B8C-83A1-F6EECF244321}">
                <p14:modId xmlns:p14="http://schemas.microsoft.com/office/powerpoint/2010/main" val="3162391612"/>
              </p:ext>
            </p:extLst>
          </p:nvPr>
        </p:nvGraphicFramePr>
        <p:xfrm>
          <a:off x="125778" y="390422"/>
          <a:ext cx="11983453" cy="5424751"/>
        </p:xfrm>
        <a:graphic>
          <a:graphicData uri="http://schemas.openxmlformats.org/drawingml/2006/table">
            <a:tbl>
              <a:tblPr>
                <a:tableStyleId>{5C22544A-7EE6-4342-B048-85BDC9FD1C3A}</a:tableStyleId>
              </a:tblPr>
              <a:tblGrid>
                <a:gridCol w="1123449">
                  <a:extLst>
                    <a:ext uri="{9D8B030D-6E8A-4147-A177-3AD203B41FA5}">
                      <a16:colId xmlns:a16="http://schemas.microsoft.com/office/drawing/2014/main" xmlns="" val="3318039708"/>
                    </a:ext>
                  </a:extLst>
                </a:gridCol>
                <a:gridCol w="1766878">
                  <a:extLst>
                    <a:ext uri="{9D8B030D-6E8A-4147-A177-3AD203B41FA5}">
                      <a16:colId xmlns:a16="http://schemas.microsoft.com/office/drawing/2014/main" xmlns="" val="501728152"/>
                    </a:ext>
                  </a:extLst>
                </a:gridCol>
                <a:gridCol w="3400986">
                  <a:extLst>
                    <a:ext uri="{9D8B030D-6E8A-4147-A177-3AD203B41FA5}">
                      <a16:colId xmlns:a16="http://schemas.microsoft.com/office/drawing/2014/main" xmlns="" val="2328235119"/>
                    </a:ext>
                  </a:extLst>
                </a:gridCol>
                <a:gridCol w="2747344">
                  <a:extLst>
                    <a:ext uri="{9D8B030D-6E8A-4147-A177-3AD203B41FA5}">
                      <a16:colId xmlns:a16="http://schemas.microsoft.com/office/drawing/2014/main" xmlns="" val="3939708794"/>
                    </a:ext>
                  </a:extLst>
                </a:gridCol>
                <a:gridCol w="2944796">
                  <a:extLst>
                    <a:ext uri="{9D8B030D-6E8A-4147-A177-3AD203B41FA5}">
                      <a16:colId xmlns:a16="http://schemas.microsoft.com/office/drawing/2014/main" xmlns="" val="3264238650"/>
                    </a:ext>
                  </a:extLst>
                </a:gridCol>
              </a:tblGrid>
              <a:tr h="1055101">
                <a:tc>
                  <a:txBody>
                    <a:bodyPr/>
                    <a:lstStyle/>
                    <a:p>
                      <a:pPr marL="0" marR="0" algn="ctr">
                        <a:spcBef>
                          <a:spcPts val="0"/>
                        </a:spcBef>
                        <a:spcAft>
                          <a:spcPts val="0"/>
                        </a:spcAft>
                      </a:pPr>
                      <a:r>
                        <a:rPr lang="en-US" sz="2000" b="1" kern="0" dirty="0">
                          <a:effectLst/>
                        </a:rPr>
                        <a:t> </a:t>
                      </a:r>
                    </a:p>
                    <a:p>
                      <a:pPr marL="0" marR="0" algn="ctr">
                        <a:spcBef>
                          <a:spcPts val="0"/>
                        </a:spcBef>
                        <a:spcAft>
                          <a:spcPts val="0"/>
                        </a:spcAft>
                      </a:pPr>
                      <a:r>
                        <a:rPr lang="en-US" sz="2000" b="1" kern="0" dirty="0">
                          <a:effectLst/>
                        </a:rPr>
                        <a:t>Month</a:t>
                      </a:r>
                      <a:endParaRPr lang="en-US" sz="2000" b="1" kern="0"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INFORMATION</a:t>
                      </a:r>
                    </a:p>
                    <a:p>
                      <a:pPr marL="0" marR="0" algn="ctr">
                        <a:spcBef>
                          <a:spcPts val="0"/>
                        </a:spcBef>
                        <a:spcAft>
                          <a:spcPts val="0"/>
                        </a:spcAft>
                      </a:pPr>
                      <a:r>
                        <a:rPr lang="en-US" sz="2000" b="1" dirty="0">
                          <a:effectLst/>
                        </a:rPr>
                        <a:t>(DATA)</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PLANNING </a:t>
                      </a:r>
                    </a:p>
                    <a:p>
                      <a:pPr marL="0" marR="0" algn="ctr">
                        <a:spcBef>
                          <a:spcPts val="0"/>
                        </a:spcBef>
                        <a:spcAft>
                          <a:spcPts val="0"/>
                        </a:spcAft>
                      </a:pPr>
                      <a:r>
                        <a:rPr lang="en-US" sz="2000" b="1" dirty="0">
                          <a:effectLst/>
                        </a:rPr>
                        <a:t>(SYSTEMS)</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IMPLEMENTATION</a:t>
                      </a:r>
                    </a:p>
                    <a:p>
                      <a:pPr marL="0" marR="0" algn="ctr">
                        <a:spcBef>
                          <a:spcPts val="0"/>
                        </a:spcBef>
                        <a:spcAft>
                          <a:spcPts val="0"/>
                        </a:spcAft>
                      </a:pPr>
                      <a:r>
                        <a:rPr lang="en-US" sz="2000" b="1" dirty="0">
                          <a:effectLst/>
                        </a:rPr>
                        <a:t> (PRACTICES)</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 COMMUNICATION WITH STAFF, PARENTS and </a:t>
                      </a:r>
                      <a:r>
                        <a:rPr lang="en-US" sz="2000" b="1" cap="all" dirty="0">
                          <a:effectLst/>
                        </a:rPr>
                        <a:t>Community</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3559205"/>
                  </a:ext>
                </a:extLst>
              </a:tr>
              <a:tr h="2335367">
                <a:tc>
                  <a:txBody>
                    <a:bodyPr/>
                    <a:lstStyle/>
                    <a:p>
                      <a:pPr marL="0" marR="0" algn="ctr">
                        <a:spcBef>
                          <a:spcPts val="0"/>
                        </a:spcBef>
                        <a:spcAft>
                          <a:spcPts val="0"/>
                        </a:spcAft>
                      </a:pPr>
                      <a:r>
                        <a:rPr lang="en-US" sz="1800" b="1" kern="0" dirty="0">
                          <a:effectLst/>
                        </a:rPr>
                        <a:t>August- before students return</a:t>
                      </a:r>
                      <a:endParaRPr lang="en-US" sz="1800" b="1" kern="0"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Font typeface="Symbol" panose="05050102010706020507" pitchFamily="18" charset="2"/>
                        <a:buChar char=""/>
                      </a:pPr>
                      <a:r>
                        <a:rPr lang="en-US" sz="2000" dirty="0">
                          <a:effectLst/>
                        </a:rPr>
                        <a:t>Review prior year’s data</a:t>
                      </a:r>
                    </a:p>
                    <a:p>
                      <a:pPr marL="0" marR="0" algn="l">
                        <a:lnSpc>
                          <a:spcPct val="90000"/>
                        </a:lnSpc>
                        <a:spcBef>
                          <a:spcPts val="100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Establish monthly Team </a:t>
                      </a:r>
                      <a:r>
                        <a:rPr lang="en-US" sz="2000" dirty="0" smtClean="0">
                          <a:effectLst/>
                        </a:rPr>
                        <a:t>meetings</a:t>
                      </a:r>
                      <a:endParaRPr lang="en-US" sz="2000" dirty="0">
                        <a:effectLst/>
                      </a:endParaRP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Establish schedule for reporting to &amp; celebrating with </a:t>
                      </a:r>
                      <a:r>
                        <a:rPr lang="en-US" sz="2000" dirty="0" smtClean="0">
                          <a:effectLst/>
                        </a:rPr>
                        <a:t>staff</a:t>
                      </a:r>
                      <a:endParaRPr lang="en-US" sz="2000" dirty="0">
                        <a:effectLst/>
                      </a:endParaRP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Plan for kick-offs</a:t>
                      </a:r>
                    </a:p>
                    <a:p>
                      <a:pPr marL="0" marR="0" algn="l">
                        <a:lnSpc>
                          <a:spcPct val="90000"/>
                        </a:lnSpc>
                        <a:spcBef>
                          <a:spcPts val="100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staff </a:t>
                      </a:r>
                      <a:r>
                        <a:rPr lang="en-US" sz="2000" dirty="0" smtClean="0">
                          <a:effectLst/>
                        </a:rPr>
                        <a:t>kick-off</a:t>
                      </a:r>
                      <a:endParaRPr lang="en-US" sz="2000" dirty="0">
                        <a:effectLst/>
                      </a:endParaRP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parent kick-off</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Staff </a:t>
                      </a:r>
                      <a:r>
                        <a:rPr lang="en-US" sz="2000" dirty="0" smtClean="0">
                          <a:effectLst/>
                        </a:rPr>
                        <a:t>kick-off</a:t>
                      </a:r>
                      <a:endParaRPr lang="en-US" sz="2000" dirty="0">
                        <a:effectLst/>
                      </a:endParaRP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Develop communication to explain PBIS to </a:t>
                      </a:r>
                      <a:r>
                        <a:rPr lang="en-US" sz="2000" dirty="0" smtClean="0"/>
                        <a:t>parents</a:t>
                      </a:r>
                      <a:endParaRPr lang="en-US" sz="2000" dirty="0"/>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Offer Parents opportunities to help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79466585"/>
                  </a:ext>
                </a:extLst>
              </a:tr>
              <a:tr h="2034283">
                <a:tc>
                  <a:txBody>
                    <a:bodyPr/>
                    <a:lstStyle/>
                    <a:p>
                      <a:pPr marL="0" marR="0" algn="ctr">
                        <a:spcBef>
                          <a:spcPts val="0"/>
                        </a:spcBef>
                        <a:spcAft>
                          <a:spcPts val="0"/>
                        </a:spcAft>
                      </a:pPr>
                      <a:r>
                        <a:rPr lang="en-US" sz="1800" b="1" dirty="0">
                          <a:effectLst/>
                        </a:rPr>
                        <a:t>August - 1</a:t>
                      </a:r>
                      <a:r>
                        <a:rPr lang="en-US" sz="1800" b="1" baseline="30000" dirty="0">
                          <a:effectLst/>
                        </a:rPr>
                        <a:t>st</a:t>
                      </a:r>
                      <a:r>
                        <a:rPr lang="en-US" sz="1800" b="1" dirty="0">
                          <a:effectLst/>
                        </a:rPr>
                        <a:t> </a:t>
                      </a:r>
                      <a:r>
                        <a:rPr lang="en-US" sz="1800" b="1" dirty="0" smtClean="0">
                          <a:effectLst/>
                        </a:rPr>
                        <a:t>week </a:t>
                      </a:r>
                      <a:r>
                        <a:rPr lang="en-US" sz="1800" b="1" dirty="0">
                          <a:effectLst/>
                        </a:rPr>
                        <a:t>of </a:t>
                      </a:r>
                      <a:r>
                        <a:rPr lang="en-US" sz="1800" b="1" dirty="0" smtClean="0">
                          <a:effectLst/>
                        </a:rPr>
                        <a:t>school</a:t>
                      </a:r>
                      <a:endParaRPr lang="en-US" sz="1800" b="1"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Font typeface="Symbol" panose="05050102010706020507" pitchFamily="18" charset="2"/>
                        <a:buChar char=""/>
                      </a:pPr>
                      <a:r>
                        <a:rPr lang="en-US" sz="2000" dirty="0"/>
                        <a:t>Review results of TFI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Familiarize yourself with the Tiered Fidelity Inventory (TFI</a:t>
                      </a:r>
                      <a:r>
                        <a:rPr lang="en-US" sz="2000" dirty="0" smtClean="0"/>
                        <a:t>)</a:t>
                      </a:r>
                      <a:endParaRPr lang="en-US" sz="2000" dirty="0"/>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 </a:t>
                      </a:r>
                      <a:r>
                        <a:rPr lang="en-US" sz="2000" dirty="0">
                          <a:effectLst/>
                        </a:rPr>
                        <a:t>Take pictures for stakeholder communication</a:t>
                      </a:r>
                    </a:p>
                    <a:p>
                      <a:pPr marL="0" marR="0" algn="l">
                        <a:lnSpc>
                          <a:spcPct val="90000"/>
                        </a:lnSpc>
                        <a:spcBef>
                          <a:spcPts val="100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student </a:t>
                      </a:r>
                      <a:r>
                        <a:rPr lang="en-US" sz="2000" dirty="0" smtClean="0">
                          <a:effectLst/>
                        </a:rPr>
                        <a:t>kick-off</a:t>
                      </a:r>
                      <a:endParaRPr lang="en-US" sz="2000" dirty="0">
                        <a:effectLst/>
                      </a:endParaRP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Administer kick-off evaluation </a:t>
                      </a:r>
                      <a:r>
                        <a:rPr lang="en-US" sz="2000" dirty="0" smtClean="0">
                          <a:effectLst/>
                        </a:rPr>
                        <a:t>survey</a:t>
                      </a:r>
                      <a:endParaRPr lang="en-US" sz="2000" dirty="0">
                        <a:effectLst/>
                      </a:endParaRP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school-wide celebration</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Send out good news stories to media</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90420674"/>
                  </a:ext>
                </a:extLst>
              </a:tr>
            </a:tbl>
          </a:graphicData>
        </a:graphic>
      </p:graphicFrame>
    </p:spTree>
    <p:extLst>
      <p:ext uri="{BB962C8B-B14F-4D97-AF65-F5344CB8AC3E}">
        <p14:creationId xmlns:p14="http://schemas.microsoft.com/office/powerpoint/2010/main" val="4225340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2644"/>
            <a:ext cx="12192000" cy="884109"/>
          </a:xfrm>
        </p:spPr>
        <p:txBody>
          <a:bodyPr/>
          <a:lstStyle/>
          <a:p>
            <a:r>
              <a:rPr lang="en-US" sz="5400" dirty="0">
                <a:latin typeface="+mn-lt"/>
              </a:rPr>
              <a:t>Sustainability</a:t>
            </a:r>
          </a:p>
        </p:txBody>
      </p:sp>
      <p:sp>
        <p:nvSpPr>
          <p:cNvPr id="3" name="Content Placeholder 2"/>
          <p:cNvSpPr>
            <a:spLocks noGrp="1"/>
          </p:cNvSpPr>
          <p:nvPr>
            <p:ph sz="quarter" idx="10"/>
          </p:nvPr>
        </p:nvSpPr>
        <p:spPr>
          <a:xfrm>
            <a:off x="678094" y="1917700"/>
            <a:ext cx="10695398" cy="3383765"/>
          </a:xfrm>
        </p:spPr>
        <p:txBody>
          <a:bodyPr>
            <a:normAutofit/>
          </a:bodyPr>
          <a:lstStyle/>
          <a:p>
            <a:r>
              <a:rPr lang="en-US" dirty="0"/>
              <a:t>Be honest about </a:t>
            </a:r>
            <a:r>
              <a:rPr lang="en-US" dirty="0" smtClean="0"/>
              <a:t>issues.</a:t>
            </a:r>
            <a:endParaRPr lang="en-US" dirty="0"/>
          </a:p>
          <a:p>
            <a:r>
              <a:rPr lang="en-US" dirty="0"/>
              <a:t>Concentrate on </a:t>
            </a:r>
            <a:r>
              <a:rPr lang="en-US" dirty="0" smtClean="0"/>
              <a:t>precise problems.</a:t>
            </a:r>
            <a:endParaRPr lang="en-US" dirty="0"/>
          </a:p>
          <a:p>
            <a:r>
              <a:rPr lang="en-US" dirty="0"/>
              <a:t>Have clear, coherent discipline </a:t>
            </a:r>
            <a:r>
              <a:rPr lang="en-US" dirty="0" smtClean="0"/>
              <a:t>procedures.</a:t>
            </a:r>
            <a:endParaRPr lang="en-US" dirty="0"/>
          </a:p>
          <a:p>
            <a:r>
              <a:rPr lang="en-US" dirty="0"/>
              <a:t>Help </a:t>
            </a:r>
            <a:r>
              <a:rPr lang="en-US" dirty="0" smtClean="0"/>
              <a:t>the team </a:t>
            </a:r>
            <a:r>
              <a:rPr lang="en-US" dirty="0"/>
              <a:t>be more </a:t>
            </a:r>
            <a:r>
              <a:rPr lang="en-US" dirty="0" smtClean="0"/>
              <a:t>efficient and effective.</a:t>
            </a:r>
            <a:endParaRPr lang="en-US" dirty="0"/>
          </a:p>
          <a:p>
            <a:r>
              <a:rPr lang="en-US" dirty="0"/>
              <a:t>Integrate coaching into key job </a:t>
            </a:r>
            <a:r>
              <a:rPr lang="en-US" dirty="0" smtClean="0"/>
              <a:t>descriptions.</a:t>
            </a:r>
            <a:endParaRPr lang="en-US" dirty="0"/>
          </a:p>
          <a:p>
            <a:r>
              <a:rPr lang="en-US" dirty="0"/>
              <a:t>Recommit to PBIS every year!</a:t>
            </a:r>
          </a:p>
        </p:txBody>
      </p:sp>
    </p:spTree>
    <p:extLst>
      <p:ext uri="{BB962C8B-B14F-4D97-AF65-F5344CB8AC3E}">
        <p14:creationId xmlns:p14="http://schemas.microsoft.com/office/powerpoint/2010/main" val="50077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D669-3385-4E42-9CEB-550AB40A4EB3}"/>
              </a:ext>
            </a:extLst>
          </p:cNvPr>
          <p:cNvSpPr>
            <a:spLocks noGrp="1"/>
          </p:cNvSpPr>
          <p:nvPr>
            <p:ph type="ctrTitle"/>
          </p:nvPr>
        </p:nvSpPr>
        <p:spPr>
          <a:xfrm>
            <a:off x="0" y="693019"/>
            <a:ext cx="12192000" cy="893734"/>
          </a:xfrm>
        </p:spPr>
        <p:txBody>
          <a:bodyPr/>
          <a:lstStyle/>
          <a:p>
            <a:r>
              <a:rPr lang="en-US" sz="5400" dirty="0">
                <a:latin typeface="+mn-lt"/>
              </a:rPr>
              <a:t>Do It With Fidelity!</a:t>
            </a:r>
          </a:p>
        </p:txBody>
      </p:sp>
      <p:sp>
        <p:nvSpPr>
          <p:cNvPr id="3" name="Content Placeholder 2">
            <a:extLst>
              <a:ext uri="{FF2B5EF4-FFF2-40B4-BE49-F238E27FC236}">
                <a16:creationId xmlns:a16="http://schemas.microsoft.com/office/drawing/2014/main" xmlns="" id="{21AB1448-156B-45D3-9D1B-6FB7748B5BE9}"/>
              </a:ext>
            </a:extLst>
          </p:cNvPr>
          <p:cNvSpPr>
            <a:spLocks noGrp="1"/>
          </p:cNvSpPr>
          <p:nvPr>
            <p:ph sz="quarter" idx="10"/>
          </p:nvPr>
        </p:nvSpPr>
        <p:spPr>
          <a:xfrm>
            <a:off x="667820" y="1908074"/>
            <a:ext cx="10972800" cy="2314605"/>
          </a:xfrm>
        </p:spPr>
        <p:txBody>
          <a:bodyPr/>
          <a:lstStyle/>
          <a:p>
            <a:pPr marL="0" indent="0">
              <a:buNone/>
            </a:pPr>
            <a:r>
              <a:rPr lang="en-US" b="1" u="sng" dirty="0"/>
              <a:t>Tiered Fidelity Inventory (TFI)</a:t>
            </a:r>
          </a:p>
          <a:p>
            <a:pPr marL="0" indent="0">
              <a:buNone/>
            </a:pPr>
            <a:endParaRPr lang="en-US" dirty="0"/>
          </a:p>
          <a:p>
            <a:r>
              <a:rPr lang="en-US" dirty="0"/>
              <a:t>Efficient, valid index of extent to which PBIS core features are in place</a:t>
            </a:r>
          </a:p>
          <a:p>
            <a:r>
              <a:rPr lang="en-US" dirty="0"/>
              <a:t>Section 1.1 Team Composition</a:t>
            </a:r>
          </a:p>
          <a:p>
            <a:endParaRPr lang="en-US" dirty="0"/>
          </a:p>
        </p:txBody>
      </p:sp>
    </p:spTree>
    <p:extLst>
      <p:ext uri="{BB962C8B-B14F-4D97-AF65-F5344CB8AC3E}">
        <p14:creationId xmlns:p14="http://schemas.microsoft.com/office/powerpoint/2010/main" val="3443179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601531"/>
            <a:ext cx="12192000" cy="799532"/>
          </a:xfrm>
        </p:spPr>
        <p:txBody>
          <a:bodyPr/>
          <a:lstStyle/>
          <a:p>
            <a:pPr algn="ctr"/>
            <a:r>
              <a:rPr lang="en-US" sz="5400" dirty="0">
                <a:latin typeface="+mn-lt"/>
              </a:rPr>
              <a:t>1.1 Team Composition</a:t>
            </a:r>
          </a:p>
        </p:txBody>
      </p:sp>
      <p:graphicFrame>
        <p:nvGraphicFramePr>
          <p:cNvPr id="5" name="Table 4"/>
          <p:cNvGraphicFramePr>
            <a:graphicFrameLocks noGrp="1"/>
          </p:cNvGraphicFramePr>
          <p:nvPr>
            <p:extLst>
              <p:ext uri="{D42A27DB-BD31-4B8C-83A1-F6EECF244321}">
                <p14:modId xmlns:p14="http://schemas.microsoft.com/office/powerpoint/2010/main" val="2270579899"/>
              </p:ext>
            </p:extLst>
          </p:nvPr>
        </p:nvGraphicFramePr>
        <p:xfrm>
          <a:off x="93518" y="1401063"/>
          <a:ext cx="12009341" cy="1105831"/>
        </p:xfrm>
        <a:graphic>
          <a:graphicData uri="http://schemas.openxmlformats.org/drawingml/2006/table">
            <a:tbl>
              <a:tblPr firstRow="1" firstCol="1" bandRow="1"/>
              <a:tblGrid>
                <a:gridCol w="4873337">
                  <a:extLst>
                    <a:ext uri="{9D8B030D-6E8A-4147-A177-3AD203B41FA5}">
                      <a16:colId xmlns:a16="http://schemas.microsoft.com/office/drawing/2014/main" xmlns="" val="20000"/>
                    </a:ext>
                  </a:extLst>
                </a:gridCol>
                <a:gridCol w="2878281">
                  <a:extLst>
                    <a:ext uri="{9D8B030D-6E8A-4147-A177-3AD203B41FA5}">
                      <a16:colId xmlns:a16="http://schemas.microsoft.com/office/drawing/2014/main" xmlns="" val="20001"/>
                    </a:ext>
                  </a:extLst>
                </a:gridCol>
                <a:gridCol w="4257723">
                  <a:extLst>
                    <a:ext uri="{9D8B030D-6E8A-4147-A177-3AD203B41FA5}">
                      <a16:colId xmlns:a16="http://schemas.microsoft.com/office/drawing/2014/main" xmlns="" val="20002"/>
                    </a:ext>
                  </a:extLst>
                </a:gridCol>
              </a:tblGrid>
              <a:tr h="326560">
                <a:tc rowSpan="2">
                  <a:txBody>
                    <a:bodyPr/>
                    <a:lstStyle/>
                    <a:p>
                      <a:pPr marL="328930" marR="0" indent="-283210" algn="ctr">
                        <a:spcBef>
                          <a:spcPts val="0"/>
                        </a:spcBef>
                        <a:spcAft>
                          <a:spcPts val="0"/>
                        </a:spcAft>
                      </a:pPr>
                      <a:r>
                        <a:rPr lang="en-US" sz="2000" b="1" dirty="0">
                          <a:effectLst/>
                          <a:latin typeface="+mn-lt"/>
                        </a:rPr>
                        <a:t>Feature</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000" b="1" dirty="0">
                          <a:effectLst/>
                          <a:latin typeface="+mn-lt"/>
                        </a:rPr>
                        <a:t>Data Sources</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1800" b="1" dirty="0">
                          <a:effectLst/>
                          <a:latin typeface="+mn-lt"/>
                        </a:rPr>
                        <a:t>Scoring Criteria</a:t>
                      </a:r>
                      <a:endParaRPr lang="en-US" sz="1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779271">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1280678972"/>
              </p:ext>
            </p:extLst>
          </p:nvPr>
        </p:nvGraphicFramePr>
        <p:xfrm>
          <a:off x="93518" y="2506894"/>
          <a:ext cx="12009341" cy="3524036"/>
        </p:xfrm>
        <a:graphic>
          <a:graphicData uri="http://schemas.openxmlformats.org/drawingml/2006/table">
            <a:tbl>
              <a:tblPr firstRow="1" firstCol="1" bandRow="1"/>
              <a:tblGrid>
                <a:gridCol w="4873337">
                  <a:extLst>
                    <a:ext uri="{9D8B030D-6E8A-4147-A177-3AD203B41FA5}">
                      <a16:colId xmlns:a16="http://schemas.microsoft.com/office/drawing/2014/main" xmlns="" val="20000"/>
                    </a:ext>
                  </a:extLst>
                </a:gridCol>
                <a:gridCol w="2888672">
                  <a:extLst>
                    <a:ext uri="{9D8B030D-6E8A-4147-A177-3AD203B41FA5}">
                      <a16:colId xmlns:a16="http://schemas.microsoft.com/office/drawing/2014/main" xmlns="" val="20001"/>
                    </a:ext>
                  </a:extLst>
                </a:gridCol>
                <a:gridCol w="4247332">
                  <a:extLst>
                    <a:ext uri="{9D8B030D-6E8A-4147-A177-3AD203B41FA5}">
                      <a16:colId xmlns:a16="http://schemas.microsoft.com/office/drawing/2014/main" xmlns="" val="20002"/>
                    </a:ext>
                  </a:extLst>
                </a:gridCol>
              </a:tblGrid>
              <a:tr h="3524036">
                <a:tc>
                  <a:txBody>
                    <a:bodyPr/>
                    <a:lstStyle/>
                    <a:p>
                      <a:pPr marL="0" marR="0" lvl="0" indent="0" algn="l">
                        <a:lnSpc>
                          <a:spcPct val="115000"/>
                        </a:lnSpc>
                        <a:spcBef>
                          <a:spcPts val="0"/>
                        </a:spcBef>
                        <a:spcAft>
                          <a:spcPts val="0"/>
                        </a:spcAft>
                        <a:buFont typeface="+mj-lt"/>
                        <a:buNone/>
                      </a:pPr>
                      <a:r>
                        <a:rPr lang="en-US" sz="1800" b="1" dirty="0">
                          <a:effectLst/>
                          <a:latin typeface="+mn-lt"/>
                          <a:ea typeface="Times New Roman"/>
                          <a:cs typeface="Times New Roman"/>
                        </a:rPr>
                        <a:t>1.1</a:t>
                      </a:r>
                      <a:r>
                        <a:rPr lang="en-US" sz="1800" b="1" baseline="0" dirty="0">
                          <a:effectLst/>
                          <a:latin typeface="+mn-lt"/>
                          <a:ea typeface="Times New Roman"/>
                          <a:cs typeface="Times New Roman"/>
                        </a:rPr>
                        <a:t> </a:t>
                      </a:r>
                      <a:r>
                        <a:rPr lang="en-US" sz="1800" b="1" dirty="0">
                          <a:effectLst/>
                          <a:latin typeface="+mn-lt"/>
                          <a:ea typeface="Times New Roman"/>
                          <a:cs typeface="Times New Roman"/>
                        </a:rPr>
                        <a:t>Team Composition</a:t>
                      </a:r>
                      <a:r>
                        <a:rPr lang="en-US" sz="1800" dirty="0">
                          <a:effectLst/>
                          <a:latin typeface="+mn-lt"/>
                          <a:ea typeface="Times New Roman"/>
                          <a:cs typeface="Times New Roman"/>
                        </a:rPr>
                        <a:t>: Team Composition: Tier I team includes a Tier I systems coordinator, a school administrator, a family member, and individuals able to provide (a) applied behavioral expertise, </a:t>
                      </a:r>
                      <a:r>
                        <a:rPr lang="en-US" sz="1800" b="1" u="sng" dirty="0">
                          <a:solidFill>
                            <a:srgbClr val="CC0033"/>
                          </a:solidFill>
                          <a:effectLst/>
                          <a:latin typeface="+mn-lt"/>
                          <a:ea typeface="Times New Roman"/>
                          <a:cs typeface="Times New Roman"/>
                        </a:rPr>
                        <a:t>(b) coaching expertise</a:t>
                      </a:r>
                      <a:r>
                        <a:rPr lang="en-US" sz="1800" dirty="0">
                          <a:effectLst/>
                          <a:latin typeface="+mn-lt"/>
                          <a:ea typeface="Times New Roman"/>
                          <a:cs typeface="Times New Roman"/>
                        </a:rPr>
                        <a:t>, (c) knowledge of student academic and behavior patterns, (d) knowledge about the operations of the school across grade levels and programs, and for high schools, (e) student representation.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800" dirty="0">
                          <a:effectLst/>
                          <a:latin typeface="+mn-lt"/>
                        </a:rPr>
                        <a:t>School organizational chart</a:t>
                      </a:r>
                    </a:p>
                    <a:p>
                      <a:pPr marL="342900" marR="0" lvl="0" indent="-342900" algn="l">
                        <a:spcBef>
                          <a:spcPts val="0"/>
                        </a:spcBef>
                        <a:spcAft>
                          <a:spcPts val="0"/>
                        </a:spcAft>
                        <a:buFont typeface="Symbol"/>
                        <a:buChar char=""/>
                      </a:pPr>
                      <a:r>
                        <a:rPr lang="en-US" sz="1800" dirty="0">
                          <a:effectLst/>
                          <a:latin typeface="+mn-lt"/>
                        </a:rPr>
                        <a:t>Tier I team meeting minutes</a:t>
                      </a:r>
                    </a:p>
                    <a:p>
                      <a:pPr marL="160655" marR="0" indent="0" algn="l">
                        <a:spcBef>
                          <a:spcPts val="0"/>
                        </a:spcBef>
                        <a:spcAft>
                          <a:spcPts val="0"/>
                        </a:spcAft>
                      </a:pPr>
                      <a:r>
                        <a:rPr lang="en-US" sz="1800" dirty="0">
                          <a:effectLst/>
                          <a:latin typeface="+mn-l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800" dirty="0">
                          <a:effectLst/>
                          <a:latin typeface="+mn-lt"/>
                          <a:ea typeface="Calibri"/>
                          <a:cs typeface="Times New Roman"/>
                        </a:rPr>
                        <a:t>0 = Tier I team does not exist or does not include coordinator, school administrator, or individuals with applied behavioral expertise </a:t>
                      </a:r>
                    </a:p>
                    <a:p>
                      <a:pPr marL="255270" marR="0" indent="-228600" algn="l">
                        <a:spcBef>
                          <a:spcPts val="0"/>
                        </a:spcBef>
                        <a:spcAft>
                          <a:spcPts val="1200"/>
                        </a:spcAft>
                      </a:pPr>
                      <a:r>
                        <a:rPr lang="en-US" sz="1800" dirty="0">
                          <a:effectLst/>
                          <a:latin typeface="+mn-lt"/>
                          <a:ea typeface="Calibri"/>
                          <a:cs typeface="Times New Roman"/>
                        </a:rPr>
                        <a:t>1 = Tier I team exists, but does not include all identified roles or attendance of these members is below 80%</a:t>
                      </a:r>
                    </a:p>
                    <a:p>
                      <a:pPr marL="255270" marR="0" indent="-228600" algn="l">
                        <a:spcBef>
                          <a:spcPts val="0"/>
                        </a:spcBef>
                        <a:spcAft>
                          <a:spcPts val="1200"/>
                        </a:spcAft>
                      </a:pPr>
                      <a:r>
                        <a:rPr lang="en-US" sz="1800" dirty="0">
                          <a:effectLst/>
                          <a:latin typeface="+mn-lt"/>
                        </a:rPr>
                        <a:t>2 = Tier I team exists with coordinator, administrator, and all identified roles represented, AND attendance of all roles is at or above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3" name="Rectangle 2"/>
          <p:cNvSpPr/>
          <p:nvPr/>
        </p:nvSpPr>
        <p:spPr>
          <a:xfrm>
            <a:off x="5081505" y="3760342"/>
            <a:ext cx="2577758" cy="21023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Teams need people with multiple skills and perspectives to implement PBIS well.</a:t>
            </a:r>
          </a:p>
        </p:txBody>
      </p:sp>
    </p:spTree>
    <p:extLst>
      <p:ext uri="{BB962C8B-B14F-4D97-AF65-F5344CB8AC3E}">
        <p14:creationId xmlns:p14="http://schemas.microsoft.com/office/powerpoint/2010/main" val="4453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t="19330" b="19330"/>
          <a:stretch/>
        </p:blipFill>
        <p:spPr>
          <a:xfrm>
            <a:off x="2430934" y="428399"/>
            <a:ext cx="6931759" cy="55342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4771794" y="6400800"/>
            <a:ext cx="2250041" cy="246221"/>
          </a:xfrm>
          <a:prstGeom prst="rect">
            <a:avLst/>
          </a:prstGeom>
          <a:noFill/>
        </p:spPr>
        <p:txBody>
          <a:bodyPr wrap="square" rtlCol="0">
            <a:spAutoFit/>
          </a:bodyPr>
          <a:lstStyle/>
          <a:p>
            <a:r>
              <a:rPr lang="en-US" sz="1000" dirty="0">
                <a:solidFill>
                  <a:schemeClr val="bg1"/>
                </a:solidFill>
              </a:rPr>
              <a:t>http://www.picturequotes.com/dmca</a:t>
            </a:r>
          </a:p>
        </p:txBody>
      </p:sp>
    </p:spTree>
    <p:extLst>
      <p:ext uri="{BB962C8B-B14F-4D97-AF65-F5344CB8AC3E}">
        <p14:creationId xmlns:p14="http://schemas.microsoft.com/office/powerpoint/2010/main" val="3332462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3394"/>
            <a:ext cx="12192000" cy="903359"/>
          </a:xfrm>
        </p:spPr>
        <p:txBody>
          <a:bodyPr/>
          <a:lstStyle/>
          <a:p>
            <a:r>
              <a:rPr lang="en-US" sz="5400" dirty="0">
                <a:latin typeface="+mn-lt"/>
              </a:rPr>
              <a:t>Summary</a:t>
            </a:r>
          </a:p>
        </p:txBody>
      </p:sp>
      <p:sp>
        <p:nvSpPr>
          <p:cNvPr id="4" name="Content Placeholder 3">
            <a:extLst>
              <a:ext uri="{FF2B5EF4-FFF2-40B4-BE49-F238E27FC236}">
                <a16:creationId xmlns:a16="http://schemas.microsoft.com/office/drawing/2014/main" xmlns="" id="{24070730-496D-4F5F-9DF2-D1733DC05746}"/>
              </a:ext>
            </a:extLst>
          </p:cNvPr>
          <p:cNvSpPr>
            <a:spLocks noGrp="1"/>
          </p:cNvSpPr>
          <p:nvPr>
            <p:ph sz="quarter" idx="10"/>
          </p:nvPr>
        </p:nvSpPr>
        <p:spPr>
          <a:xfrm>
            <a:off x="647272" y="1763486"/>
            <a:ext cx="10962526" cy="2849611"/>
          </a:xfrm>
        </p:spPr>
        <p:txBody>
          <a:bodyPr/>
          <a:lstStyle/>
          <a:p>
            <a:pPr marL="0" indent="0">
              <a:buNone/>
            </a:pPr>
            <a:r>
              <a:rPr lang="en-US" dirty="0"/>
              <a:t>Coaches need to…</a:t>
            </a:r>
          </a:p>
          <a:p>
            <a:r>
              <a:rPr lang="en-US" dirty="0"/>
              <a:t>b</a:t>
            </a:r>
            <a:r>
              <a:rPr lang="en-US" dirty="0" smtClean="0"/>
              <a:t>uild </a:t>
            </a:r>
            <a:r>
              <a:rPr lang="en-US" dirty="0"/>
              <a:t>their skills and fluency.</a:t>
            </a:r>
          </a:p>
          <a:p>
            <a:r>
              <a:rPr lang="en-US" dirty="0"/>
              <a:t>g</a:t>
            </a:r>
            <a:r>
              <a:rPr lang="en-US" dirty="0" smtClean="0"/>
              <a:t>uide </a:t>
            </a:r>
            <a:r>
              <a:rPr lang="en-US" dirty="0"/>
              <a:t>their team in building skills and fluency.</a:t>
            </a:r>
          </a:p>
          <a:p>
            <a:r>
              <a:rPr lang="en-US" dirty="0"/>
              <a:t>p</a:t>
            </a:r>
            <a:r>
              <a:rPr lang="en-US" dirty="0" smtClean="0"/>
              <a:t>hase </a:t>
            </a:r>
            <a:r>
              <a:rPr lang="en-US" dirty="0"/>
              <a:t>themselves out, but stay available.</a:t>
            </a:r>
          </a:p>
          <a:p>
            <a:r>
              <a:rPr lang="en-US" dirty="0"/>
              <a:t>s</a:t>
            </a:r>
            <a:r>
              <a:rPr lang="en-US" dirty="0" smtClean="0"/>
              <a:t>tay </a:t>
            </a:r>
            <a:r>
              <a:rPr lang="en-US" dirty="0"/>
              <a:t>organized! Create a schedule for the year.</a:t>
            </a:r>
          </a:p>
        </p:txBody>
      </p:sp>
    </p:spTree>
    <p:extLst>
      <p:ext uri="{BB962C8B-B14F-4D97-AF65-F5344CB8AC3E}">
        <p14:creationId xmlns:p14="http://schemas.microsoft.com/office/powerpoint/2010/main" val="3449498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32AACF-9314-4293-A35D-A4032621B52D}"/>
              </a:ext>
            </a:extLst>
          </p:cNvPr>
          <p:cNvSpPr>
            <a:spLocks noGrp="1"/>
          </p:cNvSpPr>
          <p:nvPr>
            <p:ph type="ctrTitle"/>
          </p:nvPr>
        </p:nvSpPr>
        <p:spPr>
          <a:xfrm>
            <a:off x="0" y="712269"/>
            <a:ext cx="12192000" cy="874484"/>
          </a:xfrm>
        </p:spPr>
        <p:txBody>
          <a:bodyPr/>
          <a:lstStyle/>
          <a:p>
            <a:r>
              <a:rPr lang="en-US" sz="5400" dirty="0">
                <a:latin typeface="+mn-lt"/>
              </a:rPr>
              <a:t>Resources </a:t>
            </a:r>
          </a:p>
        </p:txBody>
      </p:sp>
      <p:sp>
        <p:nvSpPr>
          <p:cNvPr id="3" name="Content Placeholder 2">
            <a:extLst>
              <a:ext uri="{FF2B5EF4-FFF2-40B4-BE49-F238E27FC236}">
                <a16:creationId xmlns:a16="http://schemas.microsoft.com/office/drawing/2014/main" xmlns="" id="{78554732-C862-41F3-90A1-50E5E5C5A875}"/>
              </a:ext>
            </a:extLst>
          </p:cNvPr>
          <p:cNvSpPr>
            <a:spLocks noGrp="1"/>
          </p:cNvSpPr>
          <p:nvPr>
            <p:ph sz="quarter" idx="10"/>
          </p:nvPr>
        </p:nvSpPr>
        <p:spPr>
          <a:xfrm>
            <a:off x="616449" y="1985078"/>
            <a:ext cx="10952251" cy="2268424"/>
          </a:xfrm>
        </p:spPr>
        <p:txBody>
          <a:bodyPr/>
          <a:lstStyle/>
          <a:p>
            <a:r>
              <a:rPr lang="en-US" dirty="0"/>
              <a:t>Resources for Coaches &amp; Trainers at OSEP Technical Assistance Center (pbis.org): </a:t>
            </a:r>
            <a:r>
              <a:rPr lang="en-US" dirty="0">
                <a:hlinkClick r:id="rId2"/>
              </a:rPr>
              <a:t>http://www.pbis.org/training/coach-and-trainer</a:t>
            </a:r>
            <a:r>
              <a:rPr lang="en-US" dirty="0"/>
              <a:t> </a:t>
            </a:r>
          </a:p>
          <a:p>
            <a:r>
              <a:rPr lang="en-US" dirty="0"/>
              <a:t>Podcast Resources for Coaches (Midwest PBIS Network): </a:t>
            </a:r>
            <a:r>
              <a:rPr lang="en-US" dirty="0">
                <a:hlinkClick r:id="rId3"/>
              </a:rPr>
              <a:t>http://www.midwestpbis.org/coaches/podcasts</a:t>
            </a:r>
            <a:endParaRPr lang="en-US" dirty="0"/>
          </a:p>
          <a:p>
            <a:endParaRPr lang="en-US" dirty="0"/>
          </a:p>
        </p:txBody>
      </p:sp>
    </p:spTree>
    <p:extLst>
      <p:ext uri="{BB962C8B-B14F-4D97-AF65-F5344CB8AC3E}">
        <p14:creationId xmlns:p14="http://schemas.microsoft.com/office/powerpoint/2010/main" val="1924492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1145"/>
            <a:ext cx="12192000" cy="845608"/>
          </a:xfrm>
        </p:spPr>
        <p:txBody>
          <a:bodyPr/>
          <a:lstStyle/>
          <a:p>
            <a:r>
              <a:rPr lang="en-US" sz="5400" dirty="0">
                <a:latin typeface="+mn-lt"/>
              </a:rPr>
              <a:t>Why </a:t>
            </a:r>
            <a:r>
              <a:rPr lang="en-US" sz="5400" dirty="0" smtClean="0">
                <a:latin typeface="+mn-lt"/>
              </a:rPr>
              <a:t>Invest </a:t>
            </a:r>
            <a:r>
              <a:rPr lang="en-US" sz="5400" dirty="0">
                <a:latin typeface="+mn-lt"/>
              </a:rPr>
              <a:t>I</a:t>
            </a:r>
            <a:r>
              <a:rPr lang="en-US" sz="5400" dirty="0" smtClean="0">
                <a:latin typeface="+mn-lt"/>
              </a:rPr>
              <a:t>n </a:t>
            </a:r>
            <a:r>
              <a:rPr lang="en-US" sz="5400" dirty="0">
                <a:latin typeface="+mn-lt"/>
              </a:rPr>
              <a:t>C</a:t>
            </a:r>
            <a:r>
              <a:rPr lang="en-US" sz="5400" dirty="0" smtClean="0">
                <a:latin typeface="+mn-lt"/>
              </a:rPr>
              <a:t>oaching</a:t>
            </a:r>
            <a:r>
              <a:rPr lang="en-US" sz="5400" dirty="0">
                <a:latin typeface="+mn-lt"/>
              </a:rPr>
              <a:t>?</a:t>
            </a:r>
          </a:p>
        </p:txBody>
      </p:sp>
      <p:sp>
        <p:nvSpPr>
          <p:cNvPr id="3" name="Content Placeholder 2"/>
          <p:cNvSpPr>
            <a:spLocks noGrp="1"/>
          </p:cNvSpPr>
          <p:nvPr>
            <p:ph sz="quarter" idx="10"/>
          </p:nvPr>
        </p:nvSpPr>
        <p:spPr>
          <a:xfrm>
            <a:off x="647272" y="1965826"/>
            <a:ext cx="10921429" cy="2647271"/>
          </a:xfrm>
        </p:spPr>
        <p:txBody>
          <a:bodyPr>
            <a:normAutofit/>
          </a:bodyPr>
          <a:lstStyle/>
          <a:p>
            <a:pPr>
              <a:lnSpc>
                <a:spcPct val="110000"/>
              </a:lnSpc>
            </a:pPr>
            <a:r>
              <a:rPr lang="en-US" dirty="0"/>
              <a:t>Ensures fidelity of implementation</a:t>
            </a:r>
          </a:p>
          <a:p>
            <a:pPr>
              <a:lnSpc>
                <a:spcPct val="110000"/>
              </a:lnSpc>
            </a:pPr>
            <a:r>
              <a:rPr lang="en-US" dirty="0"/>
              <a:t>Ensures fidelity of interventions</a:t>
            </a:r>
          </a:p>
          <a:p>
            <a:pPr>
              <a:lnSpc>
                <a:spcPct val="110000"/>
              </a:lnSpc>
            </a:pPr>
            <a:r>
              <a:rPr lang="en-US" dirty="0"/>
              <a:t>Ensures systems are in place</a:t>
            </a:r>
          </a:p>
          <a:p>
            <a:pPr>
              <a:lnSpc>
                <a:spcPct val="110000"/>
              </a:lnSpc>
            </a:pPr>
            <a:r>
              <a:rPr lang="en-US" dirty="0"/>
              <a:t>Provides staff with an onsite resource</a:t>
            </a:r>
          </a:p>
          <a:p>
            <a:pPr>
              <a:lnSpc>
                <a:spcPct val="110000"/>
              </a:lnSpc>
            </a:pPr>
            <a:endParaRPr lang="en-US" dirty="0"/>
          </a:p>
        </p:txBody>
      </p:sp>
    </p:spTree>
    <p:extLst>
      <p:ext uri="{BB962C8B-B14F-4D97-AF65-F5344CB8AC3E}">
        <p14:creationId xmlns:p14="http://schemas.microsoft.com/office/powerpoint/2010/main" val="184900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02644"/>
            <a:ext cx="12192000" cy="884109"/>
          </a:xfrm>
        </p:spPr>
        <p:txBody>
          <a:bodyPr>
            <a:normAutofit fontScale="90000"/>
          </a:bodyPr>
          <a:lstStyle/>
          <a:p>
            <a:r>
              <a:rPr lang="en-US" dirty="0">
                <a:latin typeface="+mn-lt"/>
              </a:rPr>
              <a:t>Coaching</a:t>
            </a:r>
          </a:p>
        </p:txBody>
      </p:sp>
      <p:sp>
        <p:nvSpPr>
          <p:cNvPr id="3" name="Content Placeholder 2"/>
          <p:cNvSpPr>
            <a:spLocks noGrp="1"/>
          </p:cNvSpPr>
          <p:nvPr>
            <p:ph sz="quarter" idx="10"/>
          </p:nvPr>
        </p:nvSpPr>
        <p:spPr>
          <a:xfrm>
            <a:off x="544529" y="1994702"/>
            <a:ext cx="11137187" cy="3325813"/>
          </a:xfrm>
        </p:spPr>
        <p:txBody>
          <a:bodyPr>
            <a:noAutofit/>
          </a:bodyPr>
          <a:lstStyle/>
          <a:p>
            <a:pPr marL="96679" indent="0">
              <a:buNone/>
            </a:pPr>
            <a:r>
              <a:rPr lang="en-US" altLang="en-US" dirty="0"/>
              <a:t>Coaching is </a:t>
            </a:r>
            <a:r>
              <a:rPr lang="en-US" altLang="en-US" dirty="0" smtClean="0"/>
              <a:t>done…</a:t>
            </a:r>
            <a:endParaRPr lang="en-US" altLang="en-US" dirty="0"/>
          </a:p>
          <a:p>
            <a:pPr marL="479822" lvl="1" indent="-177404">
              <a:spcBef>
                <a:spcPts val="1000"/>
              </a:spcBef>
            </a:pPr>
            <a:r>
              <a:rPr lang="en-US" altLang="en-US" sz="2600" dirty="0"/>
              <a:t>B</a:t>
            </a:r>
            <a:r>
              <a:rPr lang="en-US" altLang="en-US" sz="2600" dirty="0" smtClean="0"/>
              <a:t>y </a:t>
            </a:r>
            <a:r>
              <a:rPr lang="en-US" altLang="en-US" sz="2600" dirty="0"/>
              <a:t>a person with credibility &amp; experience </a:t>
            </a:r>
          </a:p>
          <a:p>
            <a:pPr marL="479822" lvl="1" indent="-177404">
              <a:spcBef>
                <a:spcPts val="1000"/>
              </a:spcBef>
            </a:pPr>
            <a:r>
              <a:rPr lang="en-US" altLang="en-US" sz="2600" dirty="0"/>
              <a:t>A</a:t>
            </a:r>
            <a:r>
              <a:rPr lang="en-US" altLang="en-US" sz="2600" dirty="0" smtClean="0"/>
              <a:t>fter </a:t>
            </a:r>
            <a:r>
              <a:rPr lang="en-US" altLang="en-US" sz="2600" dirty="0"/>
              <a:t>initial training</a:t>
            </a:r>
          </a:p>
          <a:p>
            <a:pPr marL="479822" lvl="1" indent="-177404">
              <a:spcBef>
                <a:spcPts val="1000"/>
              </a:spcBef>
            </a:pPr>
            <a:r>
              <a:rPr lang="en-US" altLang="en-US" sz="2600" dirty="0"/>
              <a:t>O</a:t>
            </a:r>
            <a:r>
              <a:rPr lang="en-US" altLang="en-US" sz="2600" dirty="0" smtClean="0"/>
              <a:t>n-site</a:t>
            </a:r>
            <a:r>
              <a:rPr lang="en-US" altLang="en-US" sz="2600" dirty="0"/>
              <a:t>, in real time </a:t>
            </a:r>
          </a:p>
          <a:p>
            <a:pPr marL="479822" lvl="1" indent="-177404">
              <a:spcBef>
                <a:spcPts val="1000"/>
              </a:spcBef>
            </a:pPr>
            <a:r>
              <a:rPr lang="en-US" altLang="en-US" sz="2600" dirty="0"/>
              <a:t>R</a:t>
            </a:r>
            <a:r>
              <a:rPr lang="en-US" altLang="en-US" sz="2600" dirty="0" smtClean="0"/>
              <a:t>epeatedly</a:t>
            </a:r>
            <a:r>
              <a:rPr lang="en-US" altLang="en-US" sz="2600" dirty="0"/>
              <a:t>, as needed</a:t>
            </a:r>
          </a:p>
        </p:txBody>
      </p:sp>
      <p:pic>
        <p:nvPicPr>
          <p:cNvPr id="1026" name="Picture 2" descr="Image result for team coaching">
            <a:extLst>
              <a:ext uri="{FF2B5EF4-FFF2-40B4-BE49-F238E27FC236}">
                <a16:creationId xmlns:a16="http://schemas.microsoft.com/office/drawing/2014/main" xmlns="" id="{C81AAAF8-D417-4E77-AF79-0A58C4D9F1E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250"/>
          <a:stretch/>
        </p:blipFill>
        <p:spPr bwMode="auto">
          <a:xfrm>
            <a:off x="7723563" y="2813569"/>
            <a:ext cx="3447870" cy="250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99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0107883"/>
              </p:ext>
            </p:extLst>
          </p:nvPr>
        </p:nvGraphicFramePr>
        <p:xfrm>
          <a:off x="1232897" y="341930"/>
          <a:ext cx="8326468" cy="5689001"/>
        </p:xfrm>
        <a:graphic>
          <a:graphicData uri="http://schemas.openxmlformats.org/drawingml/2006/table">
            <a:tbl>
              <a:tblPr>
                <a:tableStyleId>{8A107856-5554-42FB-B03E-39F5DBC370BA}</a:tableStyleId>
              </a:tblPr>
              <a:tblGrid>
                <a:gridCol w="2081617">
                  <a:extLst>
                    <a:ext uri="{9D8B030D-6E8A-4147-A177-3AD203B41FA5}">
                      <a16:colId xmlns:a16="http://schemas.microsoft.com/office/drawing/2014/main" xmlns="" val="20000"/>
                    </a:ext>
                  </a:extLst>
                </a:gridCol>
                <a:gridCol w="1990502">
                  <a:extLst>
                    <a:ext uri="{9D8B030D-6E8A-4147-A177-3AD203B41FA5}">
                      <a16:colId xmlns:a16="http://schemas.microsoft.com/office/drawing/2014/main" xmlns="" val="20001"/>
                    </a:ext>
                  </a:extLst>
                </a:gridCol>
                <a:gridCol w="2353209">
                  <a:extLst>
                    <a:ext uri="{9D8B030D-6E8A-4147-A177-3AD203B41FA5}">
                      <a16:colId xmlns:a16="http://schemas.microsoft.com/office/drawing/2014/main" xmlns="" val="20002"/>
                    </a:ext>
                  </a:extLst>
                </a:gridCol>
                <a:gridCol w="1901140">
                  <a:extLst>
                    <a:ext uri="{9D8B030D-6E8A-4147-A177-3AD203B41FA5}">
                      <a16:colId xmlns:a16="http://schemas.microsoft.com/office/drawing/2014/main" xmlns="" val="20003"/>
                    </a:ext>
                  </a:extLst>
                </a:gridCol>
              </a:tblGrid>
              <a:tr h="55814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Training Outcomes Related to Training Components</a:t>
                      </a:r>
                      <a:endParaRPr kumimoji="0" lang="en-US" sz="2400" b="1"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747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Training Outcomes</a:t>
                      </a:r>
                      <a:endParaRPr kumimoji="0" lang="en-US" sz="24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7449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Training Components</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Knowledge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of Content</a:t>
                      </a:r>
                      <a:endParaRPr kumimoji="0" lang="en-US" sz="20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Skill Implementation</a:t>
                      </a:r>
                      <a:endParaRPr kumimoji="0" lang="en-US" sz="20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Classroom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Application</a:t>
                      </a:r>
                      <a:endParaRPr kumimoji="0" lang="en-US" sz="20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extLst>
                  <a:ext uri="{0D108BD9-81ED-4DB2-BD59-A6C34878D82A}">
                    <a16:rowId xmlns:a16="http://schemas.microsoft.com/office/drawing/2014/main" xmlns="" val="10002"/>
                  </a:ext>
                </a:extLst>
              </a:tr>
              <a:tr h="929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Presentation/ Lecture</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10%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5%</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extLst>
                  <a:ext uri="{0D108BD9-81ED-4DB2-BD59-A6C34878D82A}">
                    <a16:rowId xmlns:a16="http://schemas.microsoft.com/office/drawing/2014/main" xmlns="" val="10003"/>
                  </a:ext>
                </a:extLst>
              </a:tr>
              <a:tr h="929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Plus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Demonstration</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30%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20%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extLst>
                  <a:ext uri="{0D108BD9-81ED-4DB2-BD59-A6C34878D82A}">
                    <a16:rowId xmlns:a16="http://schemas.microsoft.com/office/drawing/2014/main" xmlns="" val="10004"/>
                  </a:ext>
                </a:extLst>
              </a:tr>
              <a:tr h="929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Plus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Practice</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60%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60%</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5%</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extLst>
                  <a:ext uri="{0D108BD9-81ED-4DB2-BD59-A6C34878D82A}">
                    <a16:rowId xmlns:a16="http://schemas.microsoft.com/office/drawing/2014/main" xmlns="" val="10005"/>
                  </a:ext>
                </a:extLst>
              </a:tr>
              <a:tr h="1019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Plus Coaching/ Admin Support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Data Feedback</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95%</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95%</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charset="0"/>
                          <a:cs typeface="ＭＳ Ｐゴシック" charset="0"/>
                        </a:rPr>
                        <a:t>95%</a:t>
                      </a:r>
                      <a:endParaRPr kumimoji="0" lang="en-US" sz="1800" b="0" i="0" u="none" strike="noStrike" cap="none" normalizeH="0" baseline="0" dirty="0">
                        <a:ln>
                          <a:noFill/>
                        </a:ln>
                        <a:solidFill>
                          <a:srgbClr val="000000"/>
                        </a:solidFill>
                        <a:effectLst/>
                        <a:latin typeface="+mn-lt"/>
                        <a:ea typeface="ＭＳ Ｐゴシック" charset="0"/>
                        <a:cs typeface="ＭＳ Ｐゴシック" charset="0"/>
                      </a:endParaRPr>
                    </a:p>
                  </a:txBody>
                  <a:tcPr anchor="ctr" horzOverflow="overflow"/>
                </a:tc>
                <a:extLst>
                  <a:ext uri="{0D108BD9-81ED-4DB2-BD59-A6C34878D82A}">
                    <a16:rowId xmlns:a16="http://schemas.microsoft.com/office/drawing/2014/main" xmlns="" val="10006"/>
                  </a:ext>
                </a:extLst>
              </a:tr>
            </a:tbl>
          </a:graphicData>
        </a:graphic>
      </p:graphicFrame>
      <p:sp>
        <p:nvSpPr>
          <p:cNvPr id="21547" name="TextBox 8"/>
          <p:cNvSpPr txBox="1">
            <a:spLocks noChangeArrowheads="1"/>
          </p:cNvSpPr>
          <p:nvPr/>
        </p:nvSpPr>
        <p:spPr bwMode="auto">
          <a:xfrm>
            <a:off x="5212097" y="6400800"/>
            <a:ext cx="14982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charset="0"/>
                <a:ea typeface="ＭＳ Ｐゴシック" charset="0"/>
                <a:cs typeface="ＭＳ Ｐゴシック" charset="0"/>
              </a:defRPr>
            </a:lvl1pPr>
            <a:lvl2pPr marL="37931725" indent="-37474525">
              <a:defRPr>
                <a:solidFill>
                  <a:schemeClr val="tx1"/>
                </a:solidFill>
                <a:latin typeface="Gill Sans MT" charset="0"/>
                <a:ea typeface="ＭＳ Ｐゴシック" charset="0"/>
              </a:defRPr>
            </a:lvl2pPr>
            <a:lvl3pPr>
              <a:defRPr>
                <a:solidFill>
                  <a:schemeClr val="tx1"/>
                </a:solidFill>
                <a:latin typeface="Gill Sans MT" charset="0"/>
                <a:ea typeface="ＭＳ Ｐゴシック" charset="0"/>
              </a:defRPr>
            </a:lvl3pPr>
            <a:lvl4pPr>
              <a:defRPr>
                <a:solidFill>
                  <a:schemeClr val="tx1"/>
                </a:solidFill>
                <a:latin typeface="Gill Sans MT" charset="0"/>
                <a:ea typeface="ＭＳ Ｐゴシック" charset="0"/>
              </a:defRPr>
            </a:lvl4pPr>
            <a:lvl5pPr>
              <a:defRPr>
                <a:solidFill>
                  <a:schemeClr val="tx1"/>
                </a:solidFill>
                <a:latin typeface="Gill Sans MT" charset="0"/>
                <a:ea typeface="ＭＳ Ｐゴシック" charset="0"/>
              </a:defRPr>
            </a:lvl5pPr>
            <a:lvl6pPr marL="457200" fontAlgn="base">
              <a:spcBef>
                <a:spcPct val="0"/>
              </a:spcBef>
              <a:spcAft>
                <a:spcPct val="0"/>
              </a:spcAft>
              <a:defRPr>
                <a:solidFill>
                  <a:schemeClr val="tx1"/>
                </a:solidFill>
                <a:latin typeface="Gill Sans MT" charset="0"/>
                <a:ea typeface="ＭＳ Ｐゴシック" charset="0"/>
              </a:defRPr>
            </a:lvl6pPr>
            <a:lvl7pPr marL="914400" fontAlgn="base">
              <a:spcBef>
                <a:spcPct val="0"/>
              </a:spcBef>
              <a:spcAft>
                <a:spcPct val="0"/>
              </a:spcAft>
              <a:defRPr>
                <a:solidFill>
                  <a:schemeClr val="tx1"/>
                </a:solidFill>
                <a:latin typeface="Gill Sans MT" charset="0"/>
                <a:ea typeface="ＭＳ Ｐゴシック" charset="0"/>
              </a:defRPr>
            </a:lvl7pPr>
            <a:lvl8pPr marL="1371600" fontAlgn="base">
              <a:spcBef>
                <a:spcPct val="0"/>
              </a:spcBef>
              <a:spcAft>
                <a:spcPct val="0"/>
              </a:spcAft>
              <a:defRPr>
                <a:solidFill>
                  <a:schemeClr val="tx1"/>
                </a:solidFill>
                <a:latin typeface="Gill Sans MT" charset="0"/>
                <a:ea typeface="ＭＳ Ｐゴシック" charset="0"/>
              </a:defRPr>
            </a:lvl8pPr>
            <a:lvl9pPr marL="1828800" fontAlgn="base">
              <a:spcBef>
                <a:spcPct val="0"/>
              </a:spcBef>
              <a:spcAft>
                <a:spcPct val="0"/>
              </a:spcAft>
              <a:defRPr>
                <a:solidFill>
                  <a:schemeClr val="tx1"/>
                </a:solidFill>
                <a:latin typeface="Gill Sans MT" charset="0"/>
                <a:ea typeface="ＭＳ Ｐゴシック" charset="0"/>
              </a:defRPr>
            </a:lvl9pPr>
          </a:lstStyle>
          <a:p>
            <a:r>
              <a:rPr lang="en-US" sz="1000" dirty="0">
                <a:solidFill>
                  <a:schemeClr val="bg1"/>
                </a:solidFill>
                <a:latin typeface="+mn-lt"/>
              </a:rPr>
              <a:t>Joyce &amp; Showers, 2002</a:t>
            </a:r>
          </a:p>
        </p:txBody>
      </p:sp>
    </p:spTree>
    <p:extLst>
      <p:ext uri="{BB962C8B-B14F-4D97-AF65-F5344CB8AC3E}">
        <p14:creationId xmlns:p14="http://schemas.microsoft.com/office/powerpoint/2010/main" val="4244089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752520"/>
            <a:ext cx="12192000" cy="739730"/>
          </a:xfrm>
        </p:spPr>
        <p:txBody>
          <a:bodyPr>
            <a:noAutofit/>
          </a:bodyPr>
          <a:lstStyle/>
          <a:p>
            <a:pPr eaLnBrk="1" hangingPunct="1"/>
            <a:r>
              <a:rPr lang="en-US" sz="5400" dirty="0">
                <a:latin typeface="+mn-lt"/>
              </a:rPr>
              <a:t>Guiding Principles </a:t>
            </a:r>
            <a:r>
              <a:rPr lang="en-US" sz="5400" dirty="0" smtClean="0">
                <a:latin typeface="+mn-lt"/>
              </a:rPr>
              <a:t>For </a:t>
            </a:r>
            <a:r>
              <a:rPr lang="en-US" sz="5400" dirty="0">
                <a:latin typeface="+mn-lt"/>
              </a:rPr>
              <a:t>Effective Coaching</a:t>
            </a:r>
          </a:p>
        </p:txBody>
      </p:sp>
      <p:sp>
        <p:nvSpPr>
          <p:cNvPr id="22531" name="Rectangle 3"/>
          <p:cNvSpPr>
            <a:spLocks noGrp="1" noChangeArrowheads="1"/>
          </p:cNvSpPr>
          <p:nvPr>
            <p:ph sz="quarter" idx="10"/>
          </p:nvPr>
        </p:nvSpPr>
        <p:spPr>
          <a:xfrm>
            <a:off x="505435" y="1874226"/>
            <a:ext cx="5590565" cy="3386143"/>
          </a:xfrm>
        </p:spPr>
        <p:txBody>
          <a:bodyPr>
            <a:normAutofit/>
          </a:bodyPr>
          <a:lstStyle/>
          <a:p>
            <a:r>
              <a:rPr lang="en-US" dirty="0">
                <a:cs typeface="Arial" panose="020B0604020202020204" pitchFamily="34" charset="0"/>
              </a:rPr>
              <a:t>Build local capacity </a:t>
            </a:r>
          </a:p>
          <a:p>
            <a:r>
              <a:rPr lang="en-US" dirty="0">
                <a:cs typeface="Arial" panose="020B0604020202020204" pitchFamily="34" charset="0"/>
              </a:rPr>
              <a:t>Maximize current competence</a:t>
            </a:r>
          </a:p>
          <a:p>
            <a:r>
              <a:rPr lang="en-US" dirty="0">
                <a:cs typeface="Arial" panose="020B0604020202020204" pitchFamily="34" charset="0"/>
              </a:rPr>
              <a:t>Focus on valued outcomes</a:t>
            </a:r>
          </a:p>
          <a:p>
            <a:r>
              <a:rPr lang="en-US" dirty="0">
                <a:cs typeface="Arial" panose="020B0604020202020204" pitchFamily="34" charset="0"/>
              </a:rPr>
              <a:t>Emphasize </a:t>
            </a:r>
            <a:r>
              <a:rPr lang="en-US" dirty="0" smtClean="0">
                <a:cs typeface="Arial" panose="020B0604020202020204" pitchFamily="34" charset="0"/>
              </a:rPr>
              <a:t>accountability </a:t>
            </a:r>
            <a:endParaRPr lang="en-US" dirty="0">
              <a:cs typeface="Arial" panose="020B0604020202020204" pitchFamily="34" charset="0"/>
            </a:endParaRPr>
          </a:p>
          <a:p>
            <a:r>
              <a:rPr lang="en-US" dirty="0">
                <a:cs typeface="Arial" panose="020B0604020202020204" pitchFamily="34" charset="0"/>
              </a:rPr>
              <a:t>Pre-correct for </a:t>
            </a:r>
            <a:r>
              <a:rPr lang="en-US" dirty="0" smtClean="0">
                <a:cs typeface="Arial" panose="020B0604020202020204" pitchFamily="34" charset="0"/>
              </a:rPr>
              <a:t>success</a:t>
            </a:r>
            <a:endParaRPr lang="en-US" dirty="0"/>
          </a:p>
        </p:txBody>
      </p:sp>
      <p:sp>
        <p:nvSpPr>
          <p:cNvPr id="2" name="Content Placeholder 1"/>
          <p:cNvSpPr>
            <a:spLocks noGrp="1"/>
          </p:cNvSpPr>
          <p:nvPr>
            <p:ph sz="half" idx="4294967295"/>
          </p:nvPr>
        </p:nvSpPr>
        <p:spPr>
          <a:xfrm>
            <a:off x="6371924" y="1874226"/>
            <a:ext cx="5360377" cy="3386143"/>
          </a:xfrm>
        </p:spPr>
        <p:txBody>
          <a:bodyPr>
            <a:noAutofit/>
          </a:bodyPr>
          <a:lstStyle/>
          <a:p>
            <a:r>
              <a:rPr lang="en-US" dirty="0">
                <a:cs typeface="Arial" panose="020B0604020202020204" pitchFamily="34" charset="0"/>
              </a:rPr>
              <a:t>Build credibility </a:t>
            </a:r>
            <a:r>
              <a:rPr lang="en-US" dirty="0" smtClean="0">
                <a:cs typeface="Arial" panose="020B0604020202020204" pitchFamily="34" charset="0"/>
              </a:rPr>
              <a:t>through…</a:t>
            </a:r>
          </a:p>
          <a:p>
            <a:pPr lvl="1">
              <a:spcBef>
                <a:spcPts val="1000"/>
              </a:spcBef>
            </a:pPr>
            <a:r>
              <a:rPr lang="en-US" sz="2600" dirty="0">
                <a:cs typeface="Arial" panose="020B0604020202020204" pitchFamily="34" charset="0"/>
              </a:rPr>
              <a:t>C</a:t>
            </a:r>
            <a:r>
              <a:rPr lang="en-US" sz="2600" dirty="0" smtClean="0">
                <a:cs typeface="Arial" panose="020B0604020202020204" pitchFamily="34" charset="0"/>
              </a:rPr>
              <a:t>onsistency</a:t>
            </a:r>
            <a:endParaRPr lang="en-US" sz="2600" dirty="0">
              <a:cs typeface="Arial" panose="020B0604020202020204" pitchFamily="34" charset="0"/>
            </a:endParaRPr>
          </a:p>
          <a:p>
            <a:pPr lvl="1">
              <a:spcBef>
                <a:spcPts val="1000"/>
              </a:spcBef>
            </a:pPr>
            <a:r>
              <a:rPr lang="en-US" sz="2600" dirty="0">
                <a:cs typeface="Arial" panose="020B0604020202020204" pitchFamily="34" charset="0"/>
              </a:rPr>
              <a:t>C</a:t>
            </a:r>
            <a:r>
              <a:rPr lang="en-US" sz="2600" dirty="0" smtClean="0">
                <a:cs typeface="Arial" panose="020B0604020202020204" pitchFamily="34" charset="0"/>
              </a:rPr>
              <a:t>ompetence </a:t>
            </a:r>
            <a:r>
              <a:rPr lang="en-US" sz="2600" dirty="0">
                <a:cs typeface="Arial" panose="020B0604020202020204" pitchFamily="34" charset="0"/>
              </a:rPr>
              <a:t>with behavioral </a:t>
            </a:r>
            <a:r>
              <a:rPr lang="en-US" sz="2600" dirty="0" smtClean="0">
                <a:cs typeface="Arial" panose="020B0604020202020204" pitchFamily="34" charset="0"/>
              </a:rPr>
              <a:t>principles/practices</a:t>
            </a:r>
          </a:p>
          <a:p>
            <a:pPr lvl="1">
              <a:spcBef>
                <a:spcPts val="1000"/>
              </a:spcBef>
            </a:pPr>
            <a:r>
              <a:rPr lang="en-US" sz="2600" dirty="0">
                <a:cs typeface="Arial" panose="020B0604020202020204" pitchFamily="34" charset="0"/>
              </a:rPr>
              <a:t>R</a:t>
            </a:r>
            <a:r>
              <a:rPr lang="en-US" sz="2600" dirty="0" smtClean="0">
                <a:cs typeface="Arial" panose="020B0604020202020204" pitchFamily="34" charset="0"/>
              </a:rPr>
              <a:t>elationships</a:t>
            </a:r>
            <a:endParaRPr lang="en-US" sz="2600" dirty="0">
              <a:cs typeface="Arial" panose="020B0604020202020204" pitchFamily="34" charset="0"/>
            </a:endParaRPr>
          </a:p>
          <a:p>
            <a:pPr lvl="1">
              <a:spcBef>
                <a:spcPts val="1000"/>
              </a:spcBef>
            </a:pPr>
            <a:r>
              <a:rPr lang="en-US" sz="2600" dirty="0">
                <a:cs typeface="Arial" panose="020B0604020202020204" pitchFamily="34" charset="0"/>
              </a:rPr>
              <a:t>T</a:t>
            </a:r>
            <a:r>
              <a:rPr lang="en-US" sz="2600" dirty="0" smtClean="0">
                <a:cs typeface="Arial" panose="020B0604020202020204" pitchFamily="34" charset="0"/>
              </a:rPr>
              <a:t>ime investment</a:t>
            </a:r>
            <a:endParaRPr lang="en-US" sz="2600" dirty="0">
              <a:cs typeface="Arial" panose="020B0604020202020204" pitchFamily="34" charset="0"/>
            </a:endParaRPr>
          </a:p>
        </p:txBody>
      </p:sp>
    </p:spTree>
    <p:extLst>
      <p:ext uri="{BB962C8B-B14F-4D97-AF65-F5344CB8AC3E}">
        <p14:creationId xmlns:p14="http://schemas.microsoft.com/office/powerpoint/2010/main" val="3493993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fade">
                                      <p:cBhvr>
                                        <p:cTn id="14" dur="1000"/>
                                        <p:tgtEl>
                                          <p:spTgt spid="22531">
                                            <p:txEl>
                                              <p:pRg st="1" end="1"/>
                                            </p:txEl>
                                          </p:spTgt>
                                        </p:tgtEl>
                                      </p:cBhvr>
                                    </p:animEffect>
                                    <p:anim calcmode="lin" valueType="num">
                                      <p:cBhvr>
                                        <p:cTn id="15"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1000"/>
                                        <p:tgtEl>
                                          <p:spTgt spid="22531">
                                            <p:txEl>
                                              <p:pRg st="2" end="2"/>
                                            </p:txEl>
                                          </p:spTgt>
                                        </p:tgtEl>
                                      </p:cBhvr>
                                    </p:animEffect>
                                    <p:anim calcmode="lin" valueType="num">
                                      <p:cBhvr>
                                        <p:cTn id="22"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fade">
                                      <p:cBhvr>
                                        <p:cTn id="28" dur="1000"/>
                                        <p:tgtEl>
                                          <p:spTgt spid="22531">
                                            <p:txEl>
                                              <p:pRg st="3" end="3"/>
                                            </p:txEl>
                                          </p:spTgt>
                                        </p:tgtEl>
                                      </p:cBhvr>
                                    </p:animEffect>
                                    <p:anim calcmode="lin" valueType="num">
                                      <p:cBhvr>
                                        <p:cTn id="29"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Effect transition="in" filter="fade">
                                      <p:cBhvr>
                                        <p:cTn id="35" dur="1000"/>
                                        <p:tgtEl>
                                          <p:spTgt spid="22531">
                                            <p:txEl>
                                              <p:pRg st="4" end="4"/>
                                            </p:txEl>
                                          </p:spTgt>
                                        </p:tgtEl>
                                      </p:cBhvr>
                                    </p:animEffect>
                                    <p:anim calcmode="lin" valueType="num">
                                      <p:cBhvr>
                                        <p:cTn id="36"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1000"/>
                                        <p:tgtEl>
                                          <p:spTgt spid="2">
                                            <p:txEl>
                                              <p:pRg st="0" end="0"/>
                                            </p:txEl>
                                          </p:spTgt>
                                        </p:tgtEl>
                                      </p:cBhvr>
                                    </p:animEffect>
                                    <p:anim calcmode="lin" valueType="num">
                                      <p:cBhvr>
                                        <p:cTn id="4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fade">
                                      <p:cBhvr>
                                        <p:cTn id="49" dur="1000"/>
                                        <p:tgtEl>
                                          <p:spTgt spid="2">
                                            <p:txEl>
                                              <p:pRg st="1" end="1"/>
                                            </p:txEl>
                                          </p:spTgt>
                                        </p:tgtEl>
                                      </p:cBhvr>
                                    </p:animEffect>
                                    <p:anim calcmode="lin" valueType="num">
                                      <p:cBhvr>
                                        <p:cTn id="5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fade">
                                      <p:cBhvr>
                                        <p:cTn id="56" dur="1000"/>
                                        <p:tgtEl>
                                          <p:spTgt spid="2">
                                            <p:txEl>
                                              <p:pRg st="2" end="2"/>
                                            </p:txEl>
                                          </p:spTgt>
                                        </p:tgtEl>
                                      </p:cBhvr>
                                    </p:animEffect>
                                    <p:anim calcmode="lin" valueType="num">
                                      <p:cBhvr>
                                        <p:cTn id="5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Effect transition="in" filter="fade">
                                      <p:cBhvr>
                                        <p:cTn id="63" dur="1000"/>
                                        <p:tgtEl>
                                          <p:spTgt spid="2">
                                            <p:txEl>
                                              <p:pRg st="3" end="3"/>
                                            </p:txEl>
                                          </p:spTgt>
                                        </p:tgtEl>
                                      </p:cBhvr>
                                    </p:animEffect>
                                    <p:anim calcmode="lin" valueType="num">
                                      <p:cBhvr>
                                        <p:cTn id="6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4" end="4"/>
                                            </p:txEl>
                                          </p:spTgt>
                                        </p:tgtEl>
                                        <p:attrNameLst>
                                          <p:attrName>style.visibility</p:attrName>
                                        </p:attrNameLst>
                                      </p:cBhvr>
                                      <p:to>
                                        <p:strVal val="visible"/>
                                      </p:to>
                                    </p:set>
                                    <p:animEffect transition="in" filter="fade">
                                      <p:cBhvr>
                                        <p:cTn id="70" dur="1000"/>
                                        <p:tgtEl>
                                          <p:spTgt spid="2">
                                            <p:txEl>
                                              <p:pRg st="4" end="4"/>
                                            </p:txEl>
                                          </p:spTgt>
                                        </p:tgtEl>
                                      </p:cBhvr>
                                    </p:animEffect>
                                    <p:anim calcmode="lin" valueType="num">
                                      <p:cBhvr>
                                        <p:cTn id="7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02644"/>
            <a:ext cx="12192000" cy="884109"/>
          </a:xfrm>
        </p:spPr>
        <p:txBody>
          <a:bodyPr/>
          <a:lstStyle/>
          <a:p>
            <a:r>
              <a:rPr lang="en-US" sz="5400" dirty="0">
                <a:latin typeface="+mn-lt"/>
              </a:rPr>
              <a:t>Outcomes </a:t>
            </a:r>
            <a:r>
              <a:rPr lang="en-US" sz="5400" dirty="0" smtClean="0">
                <a:latin typeface="+mn-lt"/>
              </a:rPr>
              <a:t>Of </a:t>
            </a:r>
            <a:r>
              <a:rPr lang="en-US" sz="5400" dirty="0">
                <a:latin typeface="+mn-lt"/>
              </a:rPr>
              <a:t>Coaching</a:t>
            </a:r>
          </a:p>
        </p:txBody>
      </p:sp>
      <p:sp>
        <p:nvSpPr>
          <p:cNvPr id="3" name="Content Placeholder 2"/>
          <p:cNvSpPr>
            <a:spLocks noGrp="1"/>
          </p:cNvSpPr>
          <p:nvPr>
            <p:ph sz="quarter" idx="10"/>
          </p:nvPr>
        </p:nvSpPr>
        <p:spPr>
          <a:xfrm>
            <a:off x="688369" y="1879199"/>
            <a:ext cx="10962525" cy="2836639"/>
          </a:xfrm>
        </p:spPr>
        <p:txBody>
          <a:bodyPr>
            <a:normAutofit/>
          </a:bodyPr>
          <a:lstStyle/>
          <a:p>
            <a:pPr marL="273844" indent="-211931"/>
            <a:r>
              <a:rPr lang="en-US" altLang="en-US" dirty="0"/>
              <a:t>Fluency with trained skills</a:t>
            </a:r>
          </a:p>
          <a:p>
            <a:pPr marL="273844" indent="-211931"/>
            <a:r>
              <a:rPr lang="en-US" altLang="en-US" dirty="0"/>
              <a:t>Adaptation of skills locally</a:t>
            </a:r>
          </a:p>
          <a:p>
            <a:pPr marL="273844" indent="-211931"/>
            <a:r>
              <a:rPr lang="en-US" altLang="en-US" dirty="0"/>
              <a:t>Rapid redirection from misapplications</a:t>
            </a:r>
          </a:p>
          <a:p>
            <a:pPr marL="273844" indent="-211931"/>
            <a:r>
              <a:rPr lang="en-US" altLang="en-US" dirty="0"/>
              <a:t>Increased fidelity of overall implementation</a:t>
            </a:r>
          </a:p>
          <a:p>
            <a:pPr marL="273844" indent="-211931"/>
            <a:r>
              <a:rPr lang="en-US" altLang="en-US" dirty="0"/>
              <a:t>Improved sustainability</a:t>
            </a:r>
          </a:p>
        </p:txBody>
      </p:sp>
    </p:spTree>
    <p:extLst>
      <p:ext uri="{BB962C8B-B14F-4D97-AF65-F5344CB8AC3E}">
        <p14:creationId xmlns:p14="http://schemas.microsoft.com/office/powerpoint/2010/main" val="1445423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TotalTime>
  <Words>2890</Words>
  <Application>Microsoft Office PowerPoint</Application>
  <PresentationFormat>Widescreen</PresentationFormat>
  <Paragraphs>345</Paragraphs>
  <Slides>41</Slides>
  <Notes>31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ＭＳ Ｐゴシック</vt:lpstr>
      <vt:lpstr>Arial</vt:lpstr>
      <vt:lpstr>Calibri</vt:lpstr>
      <vt:lpstr>Calibri Light</vt:lpstr>
      <vt:lpstr>Gill Sans MT</vt:lpstr>
      <vt:lpstr>ITC Franklin Gothic Std Bk Cd</vt:lpstr>
      <vt:lpstr>Symbol</vt:lpstr>
      <vt:lpstr>Times New Roman</vt:lpstr>
      <vt:lpstr>Title</vt:lpstr>
      <vt:lpstr>Office Theme</vt:lpstr>
      <vt:lpstr>Section</vt:lpstr>
      <vt:lpstr>Coaching in PBIS</vt:lpstr>
      <vt:lpstr>Context</vt:lpstr>
      <vt:lpstr>Why Have a Coach?</vt:lpstr>
      <vt:lpstr>PowerPoint Presentation</vt:lpstr>
      <vt:lpstr>Why Invest In Coaching?</vt:lpstr>
      <vt:lpstr>Coaching</vt:lpstr>
      <vt:lpstr>PowerPoint Presentation</vt:lpstr>
      <vt:lpstr>Guiding Principles For Effective Coaching</vt:lpstr>
      <vt:lpstr>Outcomes Of Coaching</vt:lpstr>
      <vt:lpstr>What Is A Coach?</vt:lpstr>
      <vt:lpstr>PowerPoint Presentation</vt:lpstr>
      <vt:lpstr>Coaching Skills</vt:lpstr>
      <vt:lpstr>Effective Communication Skills</vt:lpstr>
      <vt:lpstr>Commit To Listening</vt:lpstr>
      <vt:lpstr>Use Words That Are Specific And Positive</vt:lpstr>
      <vt:lpstr>Example:  Constructive Feedback</vt:lpstr>
      <vt:lpstr>Content Knowledge Skills</vt:lpstr>
      <vt:lpstr>Problem Solving Skills (DESE recommends using Judy Elliot’s four-step approach shown below)</vt:lpstr>
      <vt:lpstr>Guiding Questions</vt:lpstr>
      <vt:lpstr>Communication Skills</vt:lpstr>
      <vt:lpstr>Communication Skills Cont’d</vt:lpstr>
      <vt:lpstr>Content Knowledge</vt:lpstr>
      <vt:lpstr>Data-Based Problem Solving</vt:lpstr>
      <vt:lpstr>Training &amp; Professional Development</vt:lpstr>
      <vt:lpstr>Responsibilities and Qualifications</vt:lpstr>
      <vt:lpstr>Roles And Responsibilities </vt:lpstr>
      <vt:lpstr>Facilitation &amp; Monitoring</vt:lpstr>
      <vt:lpstr>Coaching</vt:lpstr>
      <vt:lpstr>Qualifications</vt:lpstr>
      <vt:lpstr>Phases of Coaching</vt:lpstr>
      <vt:lpstr>Phases Of Coaching – Phase 1</vt:lpstr>
      <vt:lpstr>Phase 2</vt:lpstr>
      <vt:lpstr>Phase 3</vt:lpstr>
      <vt:lpstr>Phase 4</vt:lpstr>
      <vt:lpstr>Example Tool To Use: Year-at-a-Glance</vt:lpstr>
      <vt:lpstr>PowerPoint Presentation</vt:lpstr>
      <vt:lpstr>Sustainability</vt:lpstr>
      <vt:lpstr>Do It With Fidelity!</vt:lpstr>
      <vt:lpstr>1.1 Team Composition</vt:lpstr>
      <vt:lpstr>Summary</vt:lpstr>
      <vt:lpstr>Resources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Office of Behavioral Research &amp; Eval</cp:lastModifiedBy>
  <cp:revision>94</cp:revision>
  <cp:lastPrinted>2018-05-07T15:49:38Z</cp:lastPrinted>
  <dcterms:created xsi:type="dcterms:W3CDTF">2017-02-07T17:36:58Z</dcterms:created>
  <dcterms:modified xsi:type="dcterms:W3CDTF">2019-10-29T20:42:44Z</dcterms:modified>
</cp:coreProperties>
</file>