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46"/>
  </p:notesMasterIdLst>
  <p:sldIdLst>
    <p:sldId id="256" r:id="rId4"/>
    <p:sldId id="293" r:id="rId5"/>
    <p:sldId id="257" r:id="rId6"/>
    <p:sldId id="292" r:id="rId7"/>
    <p:sldId id="259" r:id="rId8"/>
    <p:sldId id="258" r:id="rId9"/>
    <p:sldId id="673" r:id="rId10"/>
    <p:sldId id="261" r:id="rId11"/>
    <p:sldId id="264" r:id="rId12"/>
    <p:sldId id="266" r:id="rId13"/>
    <p:sldId id="271" r:id="rId14"/>
    <p:sldId id="677" r:id="rId15"/>
    <p:sldId id="678" r:id="rId16"/>
    <p:sldId id="679" r:id="rId17"/>
    <p:sldId id="268" r:id="rId18"/>
    <p:sldId id="676" r:id="rId19"/>
    <p:sldId id="269" r:id="rId20"/>
    <p:sldId id="674" r:id="rId21"/>
    <p:sldId id="267" r:id="rId22"/>
    <p:sldId id="277" r:id="rId23"/>
    <p:sldId id="279" r:id="rId24"/>
    <p:sldId id="280" r:id="rId25"/>
    <p:sldId id="680" r:id="rId26"/>
    <p:sldId id="681" r:id="rId27"/>
    <p:sldId id="682" r:id="rId28"/>
    <p:sldId id="281" r:id="rId29"/>
    <p:sldId id="683" r:id="rId30"/>
    <p:sldId id="295" r:id="rId31"/>
    <p:sldId id="282" r:id="rId32"/>
    <p:sldId id="684" r:id="rId33"/>
    <p:sldId id="294" r:id="rId34"/>
    <p:sldId id="286" r:id="rId35"/>
    <p:sldId id="290" r:id="rId36"/>
    <p:sldId id="288" r:id="rId37"/>
    <p:sldId id="685" r:id="rId38"/>
    <p:sldId id="287" r:id="rId39"/>
    <p:sldId id="689" r:id="rId40"/>
    <p:sldId id="690" r:id="rId41"/>
    <p:sldId id="688" r:id="rId42"/>
    <p:sldId id="296" r:id="rId43"/>
    <p:sldId id="297" r:id="rId44"/>
    <p:sldId id="298" r:id="rId45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cezar" initials="bc" lastIdx="3" clrIdx="0">
    <p:extLst>
      <p:ext uri="{19B8F6BF-5375-455C-9EA6-DF929625EA0E}">
        <p15:presenceInfo xmlns:p15="http://schemas.microsoft.com/office/powerpoint/2012/main" userId="389b15f92423bf18" providerId="Windows Live"/>
      </p:ext>
    </p:extLst>
  </p:cmAuthor>
  <p:cmAuthor id="2" name="Rodney Ford (ADE)" initials="RF(" lastIdx="4" clrIdx="1">
    <p:extLst>
      <p:ext uri="{19B8F6BF-5375-455C-9EA6-DF929625EA0E}">
        <p15:presenceInfo xmlns:p15="http://schemas.microsoft.com/office/powerpoint/2012/main" userId="S-1-5-21-2258110698-522341403-3667143834-119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FCF"/>
    <a:srgbClr val="E8D9F3"/>
    <a:srgbClr val="F0D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75986" autoAdjust="0"/>
  </p:normalViewPr>
  <p:slideViewPr>
    <p:cSldViewPr snapToGrid="0">
      <p:cViewPr varScale="1">
        <p:scale>
          <a:sx n="82" d="100"/>
          <a:sy n="82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541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08817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8000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in </a:t>
            </a:r>
            <a:r>
              <a:rPr lang="en-US" dirty="0"/>
              <a:t>establishing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five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positive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expectations.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/>
              <a:t>Post </a:t>
            </a:r>
            <a:r>
              <a:rPr lang="en-US" dirty="0"/>
              <a:t>and 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expectations using examples and non-examples.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expectations with opportunities for students to practice and receive feedback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102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start out the year, establish predictable patterns and activities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b="1" dirty="0" smtClean="0"/>
              <a:t>Explicitly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routines and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romote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self-managed schedules and routines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Throughout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school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reate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routines and procedures for the most problematic areas or times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077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These </a:t>
            </a:r>
            <a:r>
              <a:rPr lang="en-US" dirty="0"/>
              <a:t>questions serve as a partial self-assessment that supports teachers in their creation of predictable classroom procedures and </a:t>
            </a:r>
            <a:r>
              <a:rPr lang="en-US" dirty="0" smtClean="0"/>
              <a:t>routines.</a:t>
            </a:r>
            <a:r>
              <a:rPr lang="en-US" baseline="0" dirty="0" smtClean="0"/>
              <a:t> </a:t>
            </a:r>
            <a:r>
              <a:rPr lang="en-US" dirty="0" smtClean="0"/>
              <a:t>Examples </a:t>
            </a:r>
            <a:r>
              <a:rPr lang="en-US" dirty="0"/>
              <a:t>of elementary and secondary predictable </a:t>
            </a:r>
            <a:r>
              <a:rPr lang="en-US" dirty="0" smtClean="0"/>
              <a:t>environments are </a:t>
            </a:r>
            <a:r>
              <a:rPr lang="en-US" dirty="0"/>
              <a:t>on next two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987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284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542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classroom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facilitate instructional activities and active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supervision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., small group, whole group,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rotations/centers)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/>
              <a:t>Physical </a:t>
            </a:r>
            <a:r>
              <a:rPr lang="en-US" dirty="0"/>
              <a:t>arrangement should minimize distraction and crowding </a:t>
            </a:r>
            <a:r>
              <a:rPr lang="en-US" dirty="0" smtClean="0"/>
              <a:t>so</a:t>
            </a:r>
            <a:r>
              <a:rPr lang="en-US" baseline="0" dirty="0" smtClean="0"/>
              <a:t> that </a:t>
            </a:r>
            <a:r>
              <a:rPr lang="en-US" dirty="0" smtClean="0"/>
              <a:t>students </a:t>
            </a:r>
            <a:r>
              <a:rPr lang="en-US" dirty="0"/>
              <a:t>move around easily in the </a:t>
            </a:r>
            <a:r>
              <a:rPr lang="en-US" dirty="0" smtClean="0"/>
              <a:t>classroom.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smtClean="0"/>
              <a:t>Post </a:t>
            </a:r>
            <a:r>
              <a:rPr lang="en-US" dirty="0"/>
              <a:t>m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aterial that supports </a:t>
            </a:r>
            <a:r>
              <a:rPr lang="en-US" b="1" dirty="0" smtClean="0"/>
              <a:t>currently</a:t>
            </a:r>
            <a:r>
              <a:rPr lang="en-US" dirty="0" smtClean="0"/>
              <a:t> </a:t>
            </a:r>
            <a:r>
              <a:rPr lang="en-US" dirty="0"/>
              <a:t>taught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strategies,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behavior expectations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334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9533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8030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individual, choral responding, and nonverbal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responses are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following three slides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608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7852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These</a:t>
            </a:r>
            <a:r>
              <a:rPr lang="en-US" baseline="0" dirty="0" smtClean="0"/>
              <a:t> </a:t>
            </a:r>
            <a:r>
              <a:rPr lang="en-US" baseline="0" dirty="0"/>
              <a:t>are examples of </a:t>
            </a:r>
            <a:r>
              <a:rPr lang="en-US" baseline="0" dirty="0" smtClean="0"/>
              <a:t>opportunities </a:t>
            </a:r>
            <a:r>
              <a:rPr lang="en-US" baseline="0" dirty="0"/>
              <a:t>to </a:t>
            </a:r>
            <a:r>
              <a:rPr lang="en-US" baseline="0" dirty="0" smtClean="0"/>
              <a:t>respond </a:t>
            </a:r>
            <a:r>
              <a:rPr lang="en-US" baseline="0" dirty="0"/>
              <a:t>that a teacher can use to encourage all students to participate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3315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815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Prompts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reminders that are provided before a behavior is expected that describe what is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expected. Prompts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should be: </a:t>
            </a:r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reventative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place before the behavior response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occurs,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nderstandable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be understood by the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bservable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the student must distinguish when the prompt is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present, and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describe the expected behavior and link to the appropriate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expectation. Example prompts are presented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next slide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22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supervision is a process for monitoring the classroom, or any school setting, that incorporates moving, scanning, and interacting frequently with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students.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Scanning is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 sweep of entire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space.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Moving is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movement, proximal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students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Interacting is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 communication in a respectful manner,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including any pre-corrections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non-contingent attention,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 specific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verbal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feedback.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transitions between activities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among the students to provide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proximity,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 continuously to prevent problems,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provide frequent feedback as students successfully complete the transition.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9572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Notes:</a:t>
            </a:r>
            <a:endParaRPr lang="en-US"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praise m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directed toward an individual or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hould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provided soon after behavior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occurs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should be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eaningful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understandable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sincere.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There should be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praise statements for every one corrective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statement.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praise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on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next slide.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204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This </a:t>
            </a:r>
            <a:r>
              <a:rPr lang="en-US" dirty="0"/>
              <a:t>could be a good time to have a </a:t>
            </a:r>
            <a:r>
              <a:rPr lang="en-US" dirty="0" smtClean="0"/>
              <a:t>group/pair </a:t>
            </a:r>
            <a:r>
              <a:rPr lang="en-US" dirty="0"/>
              <a:t>share activity in which the audience could practice and share out a specific praise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428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US" b="0" dirty="0" smtClean="0"/>
              <a:t>Trainer Notes:</a:t>
            </a:r>
          </a:p>
          <a:p>
            <a:pPr marL="0"/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c</a:t>
            </a:r>
            <a:r>
              <a:rPr lang="en-US" b="1" dirty="0" smtClean="0"/>
              <a:t>hanging </a:t>
            </a:r>
            <a:r>
              <a:rPr lang="en-US" b="1" dirty="0"/>
              <a:t>s</a:t>
            </a:r>
            <a:r>
              <a:rPr lang="en-US" b="1" dirty="0" smtClean="0"/>
              <a:t>equences </a:t>
            </a:r>
            <a:r>
              <a:rPr lang="en-US" dirty="0" smtClean="0"/>
              <a:t>strategy may include mixing </a:t>
            </a:r>
            <a:r>
              <a:rPr lang="en-US" dirty="0"/>
              <a:t>in an easier task with more difficult </a:t>
            </a:r>
            <a:r>
              <a:rPr lang="en-US" dirty="0" smtClean="0"/>
              <a:t>ones,</a:t>
            </a:r>
            <a:r>
              <a:rPr lang="en-US" baseline="0" dirty="0" smtClean="0"/>
              <a:t> such as having</a:t>
            </a:r>
            <a:r>
              <a:rPr lang="en-US" dirty="0" smtClean="0"/>
              <a:t> </a:t>
            </a:r>
            <a:r>
              <a:rPr lang="en-US" dirty="0"/>
              <a:t>a ratio of </a:t>
            </a:r>
            <a:r>
              <a:rPr lang="en-US" dirty="0" smtClean="0"/>
              <a:t>one mastered task </a:t>
            </a:r>
            <a:r>
              <a:rPr lang="en-US" dirty="0"/>
              <a:t>to </a:t>
            </a:r>
            <a:r>
              <a:rPr lang="en-US" dirty="0" smtClean="0"/>
              <a:t>three </a:t>
            </a:r>
            <a:r>
              <a:rPr lang="en-US" dirty="0"/>
              <a:t>new </a:t>
            </a:r>
            <a:r>
              <a:rPr lang="en-US" dirty="0" smtClean="0"/>
              <a:t>tasks</a:t>
            </a:r>
            <a:r>
              <a:rPr lang="en-US" baseline="0" dirty="0" smtClean="0"/>
              <a:t> (task intersperse) or</a:t>
            </a:r>
            <a:r>
              <a:rPr lang="en-US" dirty="0" smtClean="0"/>
              <a:t> starting </a:t>
            </a:r>
            <a:r>
              <a:rPr lang="en-US" dirty="0"/>
              <a:t>with easy tasks and gradually making the </a:t>
            </a:r>
            <a:r>
              <a:rPr lang="en-US" dirty="0" smtClean="0"/>
              <a:t>tasks </a:t>
            </a:r>
            <a:r>
              <a:rPr lang="en-US" dirty="0"/>
              <a:t>more </a:t>
            </a:r>
            <a:r>
              <a:rPr lang="en-US" dirty="0" smtClean="0"/>
              <a:t>difficult (behavior momentum).</a:t>
            </a:r>
            <a:r>
              <a:rPr lang="en-US" baseline="0" dirty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o</a:t>
            </a:r>
            <a:r>
              <a:rPr lang="en-US" b="1" dirty="0" smtClean="0"/>
              <a:t>ffering choice </a:t>
            </a:r>
            <a:r>
              <a:rPr lang="en-US" dirty="0" smtClean="0"/>
              <a:t>strategy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be incorporated into tasks, assignments, and activities </a:t>
            </a:r>
            <a:r>
              <a:rPr lang="en-US" dirty="0" smtClean="0"/>
              <a:t>(e.g., </a:t>
            </a:r>
            <a:r>
              <a:rPr lang="en-US" dirty="0"/>
              <a:t>material used, whom to work with, where to work</a:t>
            </a:r>
            <a:r>
              <a:rPr lang="en-US" dirty="0" smtClean="0"/>
              <a:t>).</a:t>
            </a:r>
            <a:r>
              <a:rPr lang="en-US" baseline="0" dirty="0" smtClean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r</a:t>
            </a:r>
            <a:r>
              <a:rPr lang="en-US" b="1" dirty="0" smtClean="0"/>
              <a:t>educing </a:t>
            </a:r>
            <a:r>
              <a:rPr lang="en-US" b="1" dirty="0"/>
              <a:t>t</a:t>
            </a:r>
            <a:r>
              <a:rPr lang="en-US" b="1" dirty="0" smtClean="0"/>
              <a:t>ask difficulty </a:t>
            </a:r>
            <a:r>
              <a:rPr lang="en-US" dirty="0" smtClean="0"/>
              <a:t>strategy</a:t>
            </a:r>
            <a:r>
              <a:rPr lang="en-US" baseline="0" dirty="0"/>
              <a:t> </a:t>
            </a:r>
            <a:r>
              <a:rPr lang="en-US" baseline="0" dirty="0" smtClean="0"/>
              <a:t>may include: p</a:t>
            </a:r>
            <a:r>
              <a:rPr lang="en-US" dirty="0" smtClean="0"/>
              <a:t>roviding </a:t>
            </a:r>
            <a:r>
              <a:rPr lang="en-US" dirty="0"/>
              <a:t>physical breaks for difficult </a:t>
            </a:r>
            <a:r>
              <a:rPr lang="en-US" dirty="0" smtClean="0"/>
              <a:t>assignments (changing assignment length or time)</a:t>
            </a:r>
            <a:r>
              <a:rPr lang="en-US" b="0" dirty="0" smtClean="0"/>
              <a:t>,</a:t>
            </a:r>
            <a:r>
              <a:rPr lang="en-US" b="0" baseline="0" dirty="0" smtClean="0"/>
              <a:t> allowing c</a:t>
            </a:r>
            <a:r>
              <a:rPr lang="en-US" b="0" dirty="0" smtClean="0"/>
              <a:t>hoice</a:t>
            </a:r>
            <a:r>
              <a:rPr lang="en-US" dirty="0" smtClean="0"/>
              <a:t> </a:t>
            </a:r>
            <a:r>
              <a:rPr lang="en-US" dirty="0"/>
              <a:t>between written or oral </a:t>
            </a:r>
            <a:r>
              <a:rPr lang="en-US" dirty="0" smtClean="0"/>
              <a:t>response (response mode),</a:t>
            </a:r>
            <a:r>
              <a:rPr lang="en-US" baseline="0" dirty="0" smtClean="0"/>
              <a:t> </a:t>
            </a:r>
            <a:r>
              <a:rPr lang="en-US" dirty="0" smtClean="0"/>
              <a:t>providing </a:t>
            </a:r>
            <a:r>
              <a:rPr lang="en-US" dirty="0"/>
              <a:t>e-text so students can read along as they </a:t>
            </a:r>
            <a:r>
              <a:rPr lang="en-US" dirty="0" smtClean="0"/>
              <a:t>listen (reading),</a:t>
            </a:r>
            <a:r>
              <a:rPr lang="en-US" baseline="0" dirty="0" smtClean="0"/>
              <a:t> or </a:t>
            </a:r>
            <a:r>
              <a:rPr lang="en-US" dirty="0" smtClean="0"/>
              <a:t>using </a:t>
            </a:r>
            <a:r>
              <a:rPr lang="en-US" dirty="0"/>
              <a:t>real life examples for application and use </a:t>
            </a:r>
            <a:r>
              <a:rPr lang="en-US" dirty="0" smtClean="0"/>
              <a:t>to build mastery (increased instruction</a:t>
            </a:r>
            <a:r>
              <a:rPr lang="en-US" baseline="0" dirty="0" smtClean="0"/>
              <a:t> to practice)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010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5901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 smtClean="0"/>
              <a:t>Trainer Notes: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 smtClean="0"/>
              <a:t>Each </a:t>
            </a:r>
            <a:r>
              <a:rPr lang="en-US" b="0" dirty="0"/>
              <a:t>of </a:t>
            </a:r>
            <a:r>
              <a:rPr lang="en-US" b="0" dirty="0" smtClean="0"/>
              <a:t>these examples </a:t>
            </a:r>
            <a:r>
              <a:rPr lang="en-US" b="0" dirty="0"/>
              <a:t>are</a:t>
            </a:r>
            <a:r>
              <a:rPr lang="en-US" b="0" baseline="0" dirty="0"/>
              <a:t> how a teacher might collect data through </a:t>
            </a:r>
            <a:r>
              <a:rPr lang="en-US" b="0" baseline="0" dirty="0" smtClean="0"/>
              <a:t>observations. One example to collect behavior data is to</a:t>
            </a:r>
            <a:r>
              <a:rPr lang="en-US" b="0" baseline="0" dirty="0"/>
              <a:t> </a:t>
            </a:r>
            <a:r>
              <a:rPr lang="en-US" b="1" baseline="0" dirty="0" smtClean="0"/>
              <a:t>c</a:t>
            </a:r>
            <a:r>
              <a:rPr lang="en-US" b="1" dirty="0" smtClean="0"/>
              <a:t>ount behaviors </a:t>
            </a:r>
            <a:r>
              <a:rPr lang="en-US" dirty="0"/>
              <a:t>that have a clear beginning and end, </a:t>
            </a:r>
            <a:r>
              <a:rPr lang="en-US" dirty="0" smtClean="0"/>
              <a:t>have</a:t>
            </a:r>
            <a:r>
              <a:rPr lang="en-US" baseline="0" dirty="0" smtClean="0"/>
              <a:t> a </a:t>
            </a:r>
            <a:r>
              <a:rPr lang="en-US" dirty="0" smtClean="0"/>
              <a:t>low </a:t>
            </a:r>
            <a:r>
              <a:rPr lang="en-US" dirty="0"/>
              <a:t>enough frequency to count, </a:t>
            </a:r>
            <a:r>
              <a:rPr lang="en-US" dirty="0" smtClean="0"/>
              <a:t>and are of similar duration</a:t>
            </a:r>
            <a:r>
              <a:rPr lang="en-US" baseline="0" dirty="0" smtClean="0"/>
              <a:t> (e.g., h</a:t>
            </a:r>
            <a:r>
              <a:rPr lang="en-US" dirty="0" smtClean="0"/>
              <a:t>ow </a:t>
            </a:r>
            <a:r>
              <a:rPr lang="en-US" dirty="0"/>
              <a:t>often a student swears in </a:t>
            </a:r>
            <a:r>
              <a:rPr lang="en-US" dirty="0" smtClean="0"/>
              <a:t>class</a:t>
            </a:r>
            <a:r>
              <a:rPr lang="en-US" baseline="0" dirty="0"/>
              <a:t> </a:t>
            </a:r>
            <a:r>
              <a:rPr lang="en-US" baseline="0" dirty="0" smtClean="0"/>
              <a:t>or</a:t>
            </a:r>
            <a:r>
              <a:rPr lang="en-US" dirty="0" smtClean="0"/>
              <a:t> how </a:t>
            </a:r>
            <a:r>
              <a:rPr lang="en-US" dirty="0"/>
              <a:t>many talk-outs versus hand raises occur during a </a:t>
            </a:r>
            <a:r>
              <a:rPr lang="en-US" dirty="0" smtClean="0"/>
              <a:t>lesson).</a:t>
            </a:r>
            <a:r>
              <a:rPr lang="en-US" baseline="0" dirty="0" smtClean="0"/>
              <a:t> You may also use </a:t>
            </a:r>
            <a:r>
              <a:rPr lang="en-US" b="1" baseline="0" dirty="0" smtClean="0"/>
              <a:t>t</a:t>
            </a:r>
            <a:r>
              <a:rPr lang="en-US" b="1" dirty="0" smtClean="0"/>
              <a:t>iming</a:t>
            </a:r>
            <a:r>
              <a:rPr lang="en-US" dirty="0" smtClean="0"/>
              <a:t> as</a:t>
            </a:r>
            <a:r>
              <a:rPr lang="en-US" baseline="0" dirty="0" smtClean="0"/>
              <a:t> a method</a:t>
            </a:r>
            <a:r>
              <a:rPr lang="en-US" dirty="0" smtClean="0"/>
              <a:t> to</a:t>
            </a:r>
            <a:r>
              <a:rPr lang="en-US" baseline="0" dirty="0" smtClean="0"/>
              <a:t> document</a:t>
            </a:r>
            <a:r>
              <a:rPr lang="en-US" dirty="0" smtClean="0"/>
              <a:t> </a:t>
            </a:r>
            <a:r>
              <a:rPr lang="en-US" dirty="0"/>
              <a:t>behaviors that have a clear beginning and end </a:t>
            </a:r>
            <a:r>
              <a:rPr lang="en-US" dirty="0" smtClean="0"/>
              <a:t>and are </a:t>
            </a:r>
            <a:r>
              <a:rPr lang="en-US" dirty="0"/>
              <a:t>directly </a:t>
            </a:r>
            <a:r>
              <a:rPr lang="en-US" dirty="0" smtClean="0"/>
              <a:t>observed.</a:t>
            </a:r>
            <a:r>
              <a:rPr lang="en-US" baseline="0" dirty="0" smtClean="0"/>
              <a:t> For e</a:t>
            </a:r>
            <a:r>
              <a:rPr lang="en-US" dirty="0" smtClean="0"/>
              <a:t>xample,</a:t>
            </a:r>
            <a:r>
              <a:rPr lang="en-US" baseline="0" dirty="0" smtClean="0"/>
              <a:t> you can time h</a:t>
            </a:r>
            <a:r>
              <a:rPr lang="en-US" dirty="0" smtClean="0"/>
              <a:t>ow </a:t>
            </a:r>
            <a:r>
              <a:rPr lang="en-US" dirty="0"/>
              <a:t>long a student spends walking around the </a:t>
            </a:r>
            <a:r>
              <a:rPr lang="en-US" dirty="0" smtClean="0"/>
              <a:t>classroom,</a:t>
            </a:r>
            <a:r>
              <a:rPr lang="en-US" baseline="0" dirty="0" smtClean="0"/>
              <a:t> h</a:t>
            </a:r>
            <a:r>
              <a:rPr lang="en-US" dirty="0" smtClean="0"/>
              <a:t>ow </a:t>
            </a:r>
            <a:r>
              <a:rPr lang="en-US" dirty="0"/>
              <a:t>long it takes a students to begin working after work is </a:t>
            </a:r>
            <a:r>
              <a:rPr lang="en-US" dirty="0" smtClean="0"/>
              <a:t>assigned,</a:t>
            </a:r>
            <a:r>
              <a:rPr lang="en-US" baseline="0" dirty="0" smtClean="0"/>
              <a:t> or h</a:t>
            </a:r>
            <a:r>
              <a:rPr lang="en-US" dirty="0" smtClean="0"/>
              <a:t>ow </a:t>
            </a:r>
            <a:r>
              <a:rPr lang="en-US" dirty="0"/>
              <a:t>long it takes a student to start the next problem after finishing the last </a:t>
            </a:r>
            <a:r>
              <a:rPr lang="en-US" dirty="0" smtClean="0"/>
              <a:t>one.</a:t>
            </a:r>
            <a:r>
              <a:rPr lang="en-US" baseline="0" dirty="0"/>
              <a:t> </a:t>
            </a:r>
            <a:r>
              <a:rPr lang="en-US" baseline="0" dirty="0" smtClean="0"/>
              <a:t>When it’s u</a:t>
            </a:r>
            <a:r>
              <a:rPr lang="en-US" dirty="0" smtClean="0"/>
              <a:t>nclear </a:t>
            </a:r>
            <a:r>
              <a:rPr lang="en-US" dirty="0"/>
              <a:t>when the behavior begins or </a:t>
            </a:r>
            <a:r>
              <a:rPr lang="en-US" dirty="0" smtClean="0"/>
              <a:t>ends</a:t>
            </a:r>
            <a:r>
              <a:rPr lang="en-US" baseline="0" dirty="0" smtClean="0"/>
              <a:t> or</a:t>
            </a:r>
            <a:r>
              <a:rPr lang="en-US" dirty="0" smtClean="0"/>
              <a:t> the</a:t>
            </a:r>
            <a:r>
              <a:rPr lang="en-US" baseline="0" dirty="0" smtClean="0"/>
              <a:t> behavior</a:t>
            </a:r>
            <a:r>
              <a:rPr lang="en-US" dirty="0" smtClean="0"/>
              <a:t> occurs </a:t>
            </a:r>
            <a:r>
              <a:rPr lang="en-US" dirty="0"/>
              <a:t>too rapidly to </a:t>
            </a:r>
            <a:r>
              <a:rPr lang="en-US" dirty="0" smtClean="0"/>
              <a:t>count,</a:t>
            </a:r>
            <a:r>
              <a:rPr lang="en-US" baseline="0" dirty="0" smtClean="0"/>
              <a:t> you may use </a:t>
            </a:r>
            <a:r>
              <a:rPr lang="en-US" b="1" baseline="0" dirty="0" smtClean="0"/>
              <a:t>sampling</a:t>
            </a:r>
            <a:r>
              <a:rPr lang="en-US" baseline="0" dirty="0" smtClean="0"/>
              <a:t> to collect data (e.g., a</a:t>
            </a:r>
            <a:r>
              <a:rPr lang="en-US" dirty="0" smtClean="0"/>
              <a:t>n </a:t>
            </a:r>
            <a:r>
              <a:rPr lang="en-US" dirty="0"/>
              <a:t>estimate of how often a student is off </a:t>
            </a:r>
            <a:r>
              <a:rPr lang="en-US" dirty="0" smtClean="0"/>
              <a:t>task</a:t>
            </a:r>
            <a:r>
              <a:rPr lang="en-US" baseline="0" dirty="0" smtClean="0"/>
              <a:t> or</a:t>
            </a:r>
            <a:r>
              <a:rPr lang="en-US" dirty="0" smtClean="0"/>
              <a:t> </a:t>
            </a:r>
            <a:r>
              <a:rPr lang="en-US" dirty="0"/>
              <a:t>how often a student is out </a:t>
            </a:r>
            <a:r>
              <a:rPr lang="en-US" dirty="0" smtClean="0"/>
              <a:t>of their seat). Another method,</a:t>
            </a:r>
            <a:r>
              <a:rPr lang="en-US" baseline="0" dirty="0" smtClean="0"/>
              <a:t> </a:t>
            </a:r>
            <a:r>
              <a:rPr lang="en-US" b="1" dirty="0" smtClean="0"/>
              <a:t>ABC</a:t>
            </a:r>
            <a:r>
              <a:rPr lang="en-US" baseline="0" dirty="0" smtClean="0"/>
              <a:t>,</a:t>
            </a:r>
            <a:r>
              <a:rPr lang="en-US" dirty="0" smtClean="0"/>
              <a:t> is</a:t>
            </a:r>
            <a:r>
              <a:rPr lang="en-US" b="0" dirty="0" smtClean="0"/>
              <a:t> </a:t>
            </a:r>
            <a:r>
              <a:rPr lang="en-US" b="0" dirty="0"/>
              <a:t>for behaviors that have a clear beginning and end, low enough frequency to count, and both </a:t>
            </a:r>
            <a:r>
              <a:rPr lang="en-US" b="0" dirty="0" smtClean="0"/>
              <a:t>the behavior </a:t>
            </a:r>
            <a:r>
              <a:rPr lang="en-US" b="0" dirty="0"/>
              <a:t>and context are directly observed or </a:t>
            </a:r>
            <a:r>
              <a:rPr lang="en-US" b="0" dirty="0" smtClean="0"/>
              <a:t>assessed (e.g., a tantrum where staff saw what preceded and followed</a:t>
            </a:r>
            <a:r>
              <a:rPr lang="en-US" b="0" baseline="0" dirty="0" smtClean="0"/>
              <a:t> or a</a:t>
            </a:r>
            <a:r>
              <a:rPr lang="en-US" b="0" dirty="0" smtClean="0"/>
              <a:t> fight among peers where the vice principal was able to gather information about what happened before and after by interviewing students)</a:t>
            </a:r>
            <a:r>
              <a:rPr lang="en-US" b="0" baseline="0" dirty="0" smtClean="0"/>
              <a:t>. ABC additionally helps you understand why the behavior occurred.</a:t>
            </a:r>
            <a:endParaRPr lang="en-US" dirty="0"/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2878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Functional </a:t>
            </a:r>
            <a:r>
              <a:rPr lang="en-US" dirty="0"/>
              <a:t>– Responding to behavior in a way that tries to address the reason </a:t>
            </a:r>
            <a:r>
              <a:rPr lang="en-US" dirty="0" smtClean="0"/>
              <a:t>why </a:t>
            </a:r>
            <a:r>
              <a:rPr lang="en-US" dirty="0"/>
              <a:t>a student behaves within specific situations will help reduce the likelihood of the behavior happening in the </a:t>
            </a:r>
            <a:r>
              <a:rPr lang="en-US" dirty="0" smtClean="0"/>
              <a:t>future.</a:t>
            </a:r>
            <a:r>
              <a:rPr lang="en-US" baseline="0" dirty="0" smtClean="0"/>
              <a:t> </a:t>
            </a:r>
            <a:r>
              <a:rPr lang="en-US" dirty="0" smtClean="0"/>
              <a:t>Accurate - </a:t>
            </a:r>
            <a:r>
              <a:rPr lang="en-US" dirty="0"/>
              <a:t>An accurate and consistent response is essential </a:t>
            </a:r>
            <a:r>
              <a:rPr lang="en-US" dirty="0" smtClean="0"/>
              <a:t>for </a:t>
            </a:r>
            <a:r>
              <a:rPr lang="en-US" dirty="0"/>
              <a:t>minimizing problem behavior and increasing compliant </a:t>
            </a:r>
            <a:r>
              <a:rPr lang="en-US" dirty="0" smtClean="0"/>
              <a:t>behaviors.</a:t>
            </a:r>
            <a:r>
              <a:rPr lang="en-US" baseline="0" dirty="0" smtClean="0"/>
              <a:t> </a:t>
            </a:r>
            <a:r>
              <a:rPr lang="en-US" dirty="0" smtClean="0"/>
              <a:t>Specific - </a:t>
            </a:r>
            <a:r>
              <a:rPr lang="en-US" dirty="0"/>
              <a:t>Be as specific as possible when addressing student </a:t>
            </a:r>
            <a:r>
              <a:rPr lang="en-US" dirty="0" smtClean="0"/>
              <a:t>behavior.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the student’s name and the reason for the response are examples of how teachers can be </a:t>
            </a:r>
            <a:r>
              <a:rPr lang="en-US" dirty="0" smtClean="0"/>
              <a:t>specific.</a:t>
            </a:r>
            <a:r>
              <a:rPr lang="en-US" baseline="0" dirty="0" smtClean="0"/>
              <a:t> </a:t>
            </a:r>
            <a:r>
              <a:rPr lang="en-US" dirty="0" smtClean="0"/>
              <a:t>Timely - </a:t>
            </a:r>
            <a:r>
              <a:rPr lang="en-US" dirty="0"/>
              <a:t>Responding to behavior immediately after the behavior occurs will make the response more </a:t>
            </a:r>
            <a:r>
              <a:rPr lang="en-US" dirty="0" smtClean="0"/>
              <a:t>powerful</a:t>
            </a:r>
            <a:r>
              <a:rPr lang="en-US" dirty="0"/>
              <a:t>.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54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achieve the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goal,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important to use research-based strategies that guide students toward increasingly responsible and motivated behavior.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50206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When </a:t>
            </a:r>
            <a:r>
              <a:rPr lang="en-US" dirty="0"/>
              <a:t>a student does an </a:t>
            </a:r>
            <a:r>
              <a:rPr lang="en-US" dirty="0" smtClean="0"/>
              <a:t>appropriate or expected </a:t>
            </a:r>
            <a:r>
              <a:rPr lang="en-US" dirty="0"/>
              <a:t>behavior, let the student know by telling the student what he or she did and how that behavior aligns with the related </a:t>
            </a:r>
            <a:r>
              <a:rPr lang="en-US" dirty="0" smtClean="0"/>
              <a:t>school-wide </a:t>
            </a:r>
            <a:r>
              <a:rPr lang="en-US" dirty="0"/>
              <a:t>expectation</a:t>
            </a:r>
            <a:r>
              <a:rPr lang="en-US" dirty="0" smtClean="0"/>
              <a:t>. </a:t>
            </a:r>
            <a:r>
              <a:rPr lang="en-US" dirty="0"/>
              <a:t>Be as specific as possible, and try to always use the student’s name</a:t>
            </a:r>
            <a:r>
              <a:rPr lang="en-US" dirty="0" smtClean="0"/>
              <a:t>. </a:t>
            </a:r>
            <a:r>
              <a:rPr lang="en-US" dirty="0"/>
              <a:t>Consider using praise with other </a:t>
            </a:r>
            <a:r>
              <a:rPr lang="en-US" dirty="0" smtClean="0"/>
              <a:t>acknowledgment.</a:t>
            </a:r>
            <a:r>
              <a:rPr lang="en-US" baseline="0" dirty="0" smtClean="0"/>
              <a:t> </a:t>
            </a:r>
            <a:r>
              <a:rPr lang="en-US" dirty="0" smtClean="0"/>
              <a:t>When a student exhibits infrequent and non-disruptive minor misbehavior, </a:t>
            </a:r>
            <a:r>
              <a:rPr lang="en-US" dirty="0"/>
              <a:t>try to draw as little attention to the behavior as possible</a:t>
            </a:r>
            <a:r>
              <a:rPr lang="en-US" dirty="0" smtClean="0"/>
              <a:t>.</a:t>
            </a:r>
            <a:r>
              <a:rPr lang="en-US" baseline="0" dirty="0" smtClean="0"/>
              <a:t> When a student exhibits repeated behaviors (non-disruptive or disruptive) or administrator-managed behaviors,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ollow </a:t>
            </a:r>
            <a:r>
              <a:rPr lang="en-US" dirty="0"/>
              <a:t>school procedures for responding to rule violations and individualized behavior support plans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85" name="Shape 285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83990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Trainer Notes: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TFI is an important tool in the PBIS implementation process. It can be used in the development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then used in an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manner to ensure all core features are in place. The TFI highlights each critical component of PBIS. Section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1.8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 </a:t>
            </a:r>
            <a:r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classroom</a:t>
            </a:r>
            <a:r>
              <a:rPr lang="en-US" sz="12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procedures</a:t>
            </a:r>
            <a:r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next slide.</a:t>
            </a:r>
            <a:endParaRPr dirty="0"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490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819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r>
              <a:rPr lang="en-US" dirty="0" smtClean="0"/>
              <a:t>Trainer Notes:</a:t>
            </a:r>
          </a:p>
          <a:p>
            <a:pPr marL="0"/>
            <a:r>
              <a:rPr lang="en-US" dirty="0" smtClean="0"/>
              <a:t>Take </a:t>
            </a:r>
            <a:r>
              <a:rPr lang="en-US" dirty="0"/>
              <a:t>two minutes and talk to someone near </a:t>
            </a:r>
            <a:r>
              <a:rPr lang="en-US" dirty="0" smtClean="0"/>
              <a:t>you.</a:t>
            </a:r>
            <a:r>
              <a:rPr lang="en-US" baseline="0" dirty="0" smtClean="0"/>
              <a:t> </a:t>
            </a:r>
            <a:r>
              <a:rPr lang="en-US" dirty="0" smtClean="0"/>
              <a:t>Discuss </a:t>
            </a:r>
            <a:r>
              <a:rPr lang="en-US" dirty="0"/>
              <a:t>the impact </a:t>
            </a:r>
            <a:r>
              <a:rPr lang="en-US" dirty="0" smtClean="0"/>
              <a:t>school-wide </a:t>
            </a:r>
            <a:r>
              <a:rPr lang="en-US" dirty="0"/>
              <a:t>and non-classroom expectations have had on student behavior in your </a:t>
            </a:r>
            <a:r>
              <a:rPr lang="en-US" dirty="0" smtClean="0"/>
              <a:t>building.</a:t>
            </a:r>
            <a:r>
              <a:rPr lang="en-US" baseline="0" dirty="0" smtClean="0"/>
              <a:t> </a:t>
            </a:r>
            <a:r>
              <a:rPr lang="en-US" dirty="0" smtClean="0"/>
              <a:t>Discuss </a:t>
            </a:r>
            <a:r>
              <a:rPr lang="en-US" dirty="0"/>
              <a:t>why you think it is important to adapt </a:t>
            </a:r>
            <a:r>
              <a:rPr lang="en-US" dirty="0" smtClean="0"/>
              <a:t>school-wide </a:t>
            </a:r>
            <a:r>
              <a:rPr lang="en-US" dirty="0"/>
              <a:t>expectations for the classroom. </a:t>
            </a:r>
            <a:r>
              <a:rPr lang="en-US" dirty="0" smtClean="0"/>
              <a:t>(See:</a:t>
            </a:r>
            <a:r>
              <a:rPr lang="en-US" baseline="0" dirty="0" smtClean="0"/>
              <a:t> </a:t>
            </a:r>
            <a:r>
              <a:rPr lang="en-US" dirty="0" smtClean="0"/>
              <a:t>Lewis</a:t>
            </a:r>
            <a:r>
              <a:rPr lang="en-US" dirty="0"/>
              <a:t>, T. </a:t>
            </a:r>
            <a:r>
              <a:rPr lang="en-US" i="1" dirty="0"/>
              <a:t>Preventing and responding to problem behavior through school-wide systems of positive behavior supports </a:t>
            </a:r>
            <a:r>
              <a:rPr lang="en-US" dirty="0"/>
              <a:t>(PPT). OSEP Center on Positive Behavioral Interventions and Supports Effective </a:t>
            </a:r>
            <a:r>
              <a:rPr lang="en-US" dirty="0" smtClean="0"/>
              <a:t>School-wide Interventions.)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003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Trainer Notes: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When </a:t>
            </a:r>
            <a:r>
              <a:rPr lang="en-US" dirty="0"/>
              <a:t>the amount of time spent in various classroom activities was researched, only 17% was spent in instruction and 33% in seatwork. </a:t>
            </a:r>
            <a:r>
              <a:rPr lang="en-US" dirty="0" smtClean="0"/>
              <a:t>Transitions </a:t>
            </a:r>
            <a:r>
              <a:rPr lang="en-US" dirty="0"/>
              <a:t>take 20% of the school day</a:t>
            </a:r>
            <a:r>
              <a:rPr lang="en-US" dirty="0" smtClean="0"/>
              <a:t>. </a:t>
            </a:r>
            <a:r>
              <a:rPr lang="en-US" dirty="0"/>
              <a:t>The typical elementary classroom loses 7-10 minutes each transition from one subject to </a:t>
            </a:r>
            <a:r>
              <a:rPr lang="en-US" dirty="0" smtClean="0"/>
              <a:t>another.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typical day including at least 10 transitions, 70 minutes are lost each day; almost one day per week lost to transitions </a:t>
            </a:r>
            <a:r>
              <a:rPr lang="en-US" dirty="0" smtClean="0"/>
              <a:t>alone. </a:t>
            </a:r>
            <a:r>
              <a:rPr lang="en-US" b="1" dirty="0" smtClean="0"/>
              <a:t>Discipline </a:t>
            </a:r>
            <a:r>
              <a:rPr lang="en-US" b="1" dirty="0"/>
              <a:t>and other non-instructional </a:t>
            </a:r>
            <a:r>
              <a:rPr lang="en-US" b="1" dirty="0" smtClean="0"/>
              <a:t>activities, </a:t>
            </a:r>
            <a:r>
              <a:rPr lang="en-US" b="1" dirty="0"/>
              <a:t>such as taking attendance, announcements, etc. accounted for 30% of the school </a:t>
            </a:r>
            <a:r>
              <a:rPr lang="en-US" b="1" dirty="0" smtClean="0"/>
              <a:t>day. </a:t>
            </a:r>
            <a:r>
              <a:rPr lang="en-US" dirty="0" smtClean="0"/>
              <a:t>Think </a:t>
            </a:r>
            <a:r>
              <a:rPr lang="en-US" dirty="0"/>
              <a:t>about your typical day and the time you spend in various activities. How does it compare to those statistics? Why is this information relevant to us? </a:t>
            </a:r>
            <a:r>
              <a:rPr lang="en-US" dirty="0" smtClean="0"/>
              <a:t>Discipline </a:t>
            </a:r>
            <a:r>
              <a:rPr lang="en-US" dirty="0"/>
              <a:t>takes away from time to teach academic </a:t>
            </a:r>
            <a:r>
              <a:rPr lang="en-US" dirty="0" smtClean="0"/>
              <a:t>curriculum.</a:t>
            </a:r>
            <a:r>
              <a:rPr lang="en-US" baseline="0" dirty="0" smtClean="0"/>
              <a:t> </a:t>
            </a:r>
            <a:r>
              <a:rPr lang="en-US" dirty="0" smtClean="0"/>
              <a:t>Conclusion</a:t>
            </a:r>
            <a:r>
              <a:rPr lang="en-US" dirty="0"/>
              <a:t>: We want to implement effective classroom practices to prevent and decrease interruptions caused by discipline problems and increase the amount of time we have to </a:t>
            </a:r>
            <a:r>
              <a:rPr lang="en-US" dirty="0" smtClean="0"/>
              <a:t>teach.</a:t>
            </a:r>
            <a:r>
              <a:rPr lang="en-US" baseline="0" dirty="0" smtClean="0"/>
              <a:t> (See: </a:t>
            </a:r>
            <a:r>
              <a:rPr lang="en-US" dirty="0" smtClean="0"/>
              <a:t>Lewis</a:t>
            </a:r>
            <a:r>
              <a:rPr lang="en-US" dirty="0"/>
              <a:t>, T. </a:t>
            </a:r>
            <a:r>
              <a:rPr lang="en-US" i="1" dirty="0"/>
              <a:t>Preventing and responding to problem behavior through school-wide systems of positive behavior supports</a:t>
            </a:r>
            <a:r>
              <a:rPr lang="en-US" dirty="0"/>
              <a:t> (PPT). OSEP Center on Positive Behavioral Interventions and Supports Effective </a:t>
            </a:r>
            <a:r>
              <a:rPr lang="en-US" dirty="0" smtClean="0"/>
              <a:t>School-wide Interventions</a:t>
            </a:r>
            <a:r>
              <a:rPr lang="en-US" baseline="0" dirty="0" smtClean="0"/>
              <a:t>.)</a:t>
            </a:r>
            <a:endParaRPr lang="en-US" dirty="0"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098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7320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F516F93F-C60A-4079-823F-545C6D679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6FD5B014-BF52-4FC7-B088-CB7E24982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dirty="0" smtClean="0">
                <a:solidFill>
                  <a:schemeClr val="tx1"/>
                </a:solidFill>
              </a:rPr>
              <a:t>Trainer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dirty="0" smtClean="0">
                <a:solidFill>
                  <a:schemeClr val="tx1"/>
                </a:solidFill>
              </a:rPr>
              <a:t>We </a:t>
            </a:r>
            <a:r>
              <a:rPr lang="en-US" altLang="en-US" sz="1200" dirty="0">
                <a:solidFill>
                  <a:schemeClr val="tx1"/>
                </a:solidFill>
              </a:rPr>
              <a:t>cannot “make” students learn or behave. </a:t>
            </a:r>
            <a:r>
              <a:rPr lang="en-US" altLang="en-US" sz="1200" dirty="0" smtClean="0">
                <a:solidFill>
                  <a:schemeClr val="tx1"/>
                </a:solidFill>
              </a:rPr>
              <a:t>We </a:t>
            </a:r>
            <a:r>
              <a:rPr lang="en-US" altLang="en-US" sz="1200" dirty="0">
                <a:solidFill>
                  <a:schemeClr val="tx1"/>
                </a:solidFill>
              </a:rPr>
              <a:t>can create environments that increase instructional time and increase student </a:t>
            </a:r>
            <a:r>
              <a:rPr lang="en-US" altLang="en-US" sz="1200" dirty="0" smtClean="0">
                <a:solidFill>
                  <a:schemeClr val="tx1"/>
                </a:solidFill>
              </a:rPr>
              <a:t>engagement. Increased </a:t>
            </a:r>
            <a:r>
              <a:rPr lang="en-US" altLang="en-US" sz="1200" dirty="0">
                <a:solidFill>
                  <a:schemeClr val="tx1"/>
                </a:solidFill>
              </a:rPr>
              <a:t>instructional time and increased student engagement </a:t>
            </a:r>
            <a:r>
              <a:rPr lang="en-US" altLang="en-US" sz="1200" dirty="0" smtClean="0">
                <a:solidFill>
                  <a:schemeClr val="tx1"/>
                </a:solidFill>
              </a:rPr>
              <a:t>lead </a:t>
            </a:r>
            <a:r>
              <a:rPr lang="en-US" altLang="en-US" sz="1200" dirty="0">
                <a:solidFill>
                  <a:schemeClr val="tx1"/>
                </a:solidFill>
              </a:rPr>
              <a:t>to</a:t>
            </a:r>
            <a:r>
              <a:rPr lang="en-US" baseline="0" dirty="0"/>
              <a:t> student achievement. 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0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 smtClean="0">
                <a:sym typeface="Calibri"/>
              </a:rPr>
              <a:t>Trainer Notes: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 smtClean="0">
                <a:sym typeface="Calibri"/>
              </a:rPr>
              <a:t>Instructional </a:t>
            </a:r>
            <a:r>
              <a:rPr lang="en-US" b="1" dirty="0">
                <a:sym typeface="Calibri"/>
              </a:rPr>
              <a:t>t</a:t>
            </a:r>
            <a:r>
              <a:rPr lang="en-US" b="1" dirty="0" smtClean="0">
                <a:sym typeface="Calibri"/>
              </a:rPr>
              <a:t>ime</a:t>
            </a:r>
            <a:r>
              <a:rPr lang="en-US" dirty="0" smtClean="0">
                <a:sym typeface="Calibri"/>
              </a:rPr>
              <a:t> </a:t>
            </a:r>
            <a:r>
              <a:rPr lang="en-US" dirty="0">
                <a:sym typeface="Calibri"/>
              </a:rPr>
              <a:t>– the amount </a:t>
            </a:r>
            <a:r>
              <a:rPr lang="en-US" dirty="0" smtClean="0">
                <a:sym typeface="Calibri"/>
              </a:rPr>
              <a:t>of </a:t>
            </a:r>
            <a:r>
              <a:rPr lang="en-US" dirty="0">
                <a:sym typeface="Calibri"/>
              </a:rPr>
              <a:t>allocated time that actually results in </a:t>
            </a:r>
            <a:r>
              <a:rPr lang="en-US" dirty="0" smtClean="0">
                <a:sym typeface="Calibri"/>
              </a:rPr>
              <a:t>teaching:</a:t>
            </a:r>
            <a:r>
              <a:rPr lang="en-US" baseline="0" dirty="0" smtClean="0">
                <a:sym typeface="Calibri"/>
              </a:rPr>
              <a:t> </a:t>
            </a:r>
            <a:r>
              <a:rPr lang="en-US" b="1" dirty="0" smtClean="0">
                <a:sym typeface="Calibri"/>
              </a:rPr>
              <a:t>1</a:t>
            </a:r>
            <a:r>
              <a:rPr lang="en-US" dirty="0">
                <a:sym typeface="Calibri"/>
              </a:rPr>
              <a:t>. Clear </a:t>
            </a:r>
            <a:r>
              <a:rPr lang="en-US" dirty="0" smtClean="0">
                <a:sym typeface="Calibri"/>
              </a:rPr>
              <a:t>expectations </a:t>
            </a:r>
            <a:r>
              <a:rPr lang="en-US" dirty="0">
                <a:sym typeface="Calibri"/>
              </a:rPr>
              <a:t>– Think about how you want students to behave when you are teaching them. </a:t>
            </a:r>
            <a:r>
              <a:rPr lang="en-US" b="1" dirty="0" smtClean="0">
                <a:sym typeface="Calibri"/>
              </a:rPr>
              <a:t>2</a:t>
            </a:r>
            <a:r>
              <a:rPr lang="en-US" dirty="0">
                <a:sym typeface="Calibri"/>
              </a:rPr>
              <a:t>. Procedures, </a:t>
            </a:r>
            <a:r>
              <a:rPr lang="en-US" dirty="0" smtClean="0">
                <a:sym typeface="Calibri"/>
              </a:rPr>
              <a:t>routines</a:t>
            </a:r>
            <a:r>
              <a:rPr lang="en-US" dirty="0">
                <a:sym typeface="Calibri"/>
              </a:rPr>
              <a:t>, and </a:t>
            </a:r>
            <a:r>
              <a:rPr lang="en-US" dirty="0" smtClean="0">
                <a:sym typeface="Calibri"/>
              </a:rPr>
              <a:t>rules </a:t>
            </a:r>
            <a:r>
              <a:rPr lang="en-US" dirty="0">
                <a:sym typeface="Calibri"/>
              </a:rPr>
              <a:t>– You need to have observable, measurable, positively stated, understandable, always applicable procedures for students to follow in all </a:t>
            </a:r>
            <a:r>
              <a:rPr lang="en-US" dirty="0" smtClean="0">
                <a:sym typeface="Calibri"/>
              </a:rPr>
              <a:t>settings.</a:t>
            </a:r>
            <a:r>
              <a:rPr lang="en-US" baseline="0" dirty="0" smtClean="0">
                <a:sym typeface="Calibri"/>
              </a:rPr>
              <a:t> </a:t>
            </a:r>
            <a:r>
              <a:rPr lang="en-US" b="1" dirty="0" smtClean="0">
                <a:sym typeface="Calibri"/>
              </a:rPr>
              <a:t>3</a:t>
            </a:r>
            <a:r>
              <a:rPr lang="en-US" dirty="0">
                <a:sym typeface="Calibri"/>
              </a:rPr>
              <a:t>. Encouraging </a:t>
            </a:r>
            <a:r>
              <a:rPr lang="en-US" dirty="0" smtClean="0">
                <a:sym typeface="Calibri"/>
              </a:rPr>
              <a:t>expected </a:t>
            </a:r>
            <a:r>
              <a:rPr lang="en-US" dirty="0">
                <a:sym typeface="Calibri"/>
              </a:rPr>
              <a:t>b</a:t>
            </a:r>
            <a:r>
              <a:rPr lang="en-US" dirty="0" smtClean="0">
                <a:sym typeface="Calibri"/>
              </a:rPr>
              <a:t>ehavior </a:t>
            </a:r>
            <a:r>
              <a:rPr lang="en-US" dirty="0">
                <a:sym typeface="Calibri"/>
              </a:rPr>
              <a:t>– </a:t>
            </a:r>
            <a:r>
              <a:rPr lang="en-US" dirty="0" smtClean="0">
                <a:sym typeface="Calibri"/>
              </a:rPr>
              <a:t>You</a:t>
            </a:r>
            <a:r>
              <a:rPr lang="en-US" baseline="0" dirty="0" smtClean="0">
                <a:sym typeface="Calibri"/>
              </a:rPr>
              <a:t> should have a 5:1</a:t>
            </a:r>
            <a:r>
              <a:rPr lang="en-US" dirty="0" smtClean="0">
                <a:sym typeface="Calibri"/>
              </a:rPr>
              <a:t> </a:t>
            </a:r>
            <a:r>
              <a:rPr lang="en-US" dirty="0">
                <a:sym typeface="Calibri"/>
              </a:rPr>
              <a:t>ratio of positive attention to negative </a:t>
            </a:r>
            <a:r>
              <a:rPr lang="en-US" dirty="0" smtClean="0">
                <a:sym typeface="Calibri"/>
              </a:rPr>
              <a:t>attention.</a:t>
            </a:r>
            <a:r>
              <a:rPr lang="en-US" baseline="0" dirty="0" smtClean="0">
                <a:sym typeface="Calibri"/>
              </a:rPr>
              <a:t> </a:t>
            </a:r>
            <a:r>
              <a:rPr lang="en-US" b="1" dirty="0" smtClean="0">
                <a:sym typeface="Calibri"/>
              </a:rPr>
              <a:t>4</a:t>
            </a:r>
            <a:r>
              <a:rPr lang="en-US" dirty="0">
                <a:sym typeface="Calibri"/>
              </a:rPr>
              <a:t>. Discouraging </a:t>
            </a:r>
            <a:r>
              <a:rPr lang="en-US" dirty="0" smtClean="0">
                <a:sym typeface="Calibri"/>
              </a:rPr>
              <a:t>inappropriate </a:t>
            </a:r>
            <a:r>
              <a:rPr lang="en-US" dirty="0">
                <a:sym typeface="Calibri"/>
              </a:rPr>
              <a:t>b</a:t>
            </a:r>
            <a:r>
              <a:rPr lang="en-US" dirty="0" smtClean="0">
                <a:sym typeface="Calibri"/>
              </a:rPr>
              <a:t>ehavior </a:t>
            </a:r>
            <a:r>
              <a:rPr lang="en-US" dirty="0">
                <a:sym typeface="Calibri"/>
              </a:rPr>
              <a:t>– One of the most ineffective ways to get students to behave is to verbally scold or punish them in front of their peers</a:t>
            </a:r>
            <a:r>
              <a:rPr lang="en-US" dirty="0" smtClean="0">
                <a:sym typeface="Calibri"/>
              </a:rPr>
              <a:t>. </a:t>
            </a:r>
            <a:r>
              <a:rPr lang="en-US" dirty="0">
                <a:sym typeface="Calibri"/>
              </a:rPr>
              <a:t>Instead, inappropriate behavior should be thought of as a teaching opportunity. </a:t>
            </a:r>
            <a:r>
              <a:rPr lang="en-US" b="1" dirty="0" smtClean="0">
                <a:sym typeface="Calibri"/>
              </a:rPr>
              <a:t>Engaged </a:t>
            </a:r>
            <a:r>
              <a:rPr lang="en-US" b="1" dirty="0">
                <a:sym typeface="Calibri"/>
              </a:rPr>
              <a:t>t</a:t>
            </a:r>
            <a:r>
              <a:rPr lang="en-US" b="1" dirty="0" smtClean="0">
                <a:sym typeface="Calibri"/>
              </a:rPr>
              <a:t>ime </a:t>
            </a:r>
            <a:r>
              <a:rPr lang="en-US" dirty="0">
                <a:sym typeface="Calibri"/>
              </a:rPr>
              <a:t>– the amount of instructional time where students are actively engaged in </a:t>
            </a:r>
            <a:r>
              <a:rPr lang="en-US" dirty="0" smtClean="0">
                <a:sym typeface="Calibri"/>
              </a:rPr>
              <a:t>learning:</a:t>
            </a:r>
            <a:r>
              <a:rPr lang="en-US" baseline="0" dirty="0" smtClean="0">
                <a:sym typeface="Calibri"/>
              </a:rPr>
              <a:t> </a:t>
            </a:r>
            <a:r>
              <a:rPr lang="en-US" b="1" dirty="0" smtClean="0">
                <a:sym typeface="Calibri"/>
              </a:rPr>
              <a:t>5</a:t>
            </a:r>
            <a:r>
              <a:rPr lang="en-US" dirty="0" smtClean="0">
                <a:sym typeface="Calibri"/>
              </a:rPr>
              <a:t>. </a:t>
            </a:r>
            <a:r>
              <a:rPr lang="en-US" dirty="0">
                <a:sym typeface="Calibri"/>
              </a:rPr>
              <a:t>Providing </a:t>
            </a:r>
            <a:r>
              <a:rPr lang="en-US" dirty="0" smtClean="0">
                <a:sym typeface="Calibri"/>
              </a:rPr>
              <a:t>opportunities </a:t>
            </a:r>
            <a:r>
              <a:rPr lang="en-US" dirty="0">
                <a:sym typeface="Calibri"/>
              </a:rPr>
              <a:t>to </a:t>
            </a:r>
            <a:r>
              <a:rPr lang="en-US" dirty="0" smtClean="0">
                <a:sym typeface="Calibri"/>
              </a:rPr>
              <a:t>respond </a:t>
            </a:r>
            <a:r>
              <a:rPr lang="en-US" dirty="0">
                <a:sym typeface="Calibri"/>
              </a:rPr>
              <a:t>– </a:t>
            </a:r>
            <a:r>
              <a:rPr lang="en-US" dirty="0" smtClean="0">
                <a:sym typeface="Calibri"/>
              </a:rPr>
              <a:t>The </a:t>
            </a:r>
            <a:r>
              <a:rPr lang="en-US" dirty="0">
                <a:sym typeface="Calibri"/>
              </a:rPr>
              <a:t>more time students spend in active learning situations instead of passive situations like listening, the more they are engaged in the learning environment. </a:t>
            </a:r>
            <a:r>
              <a:rPr lang="en-US" b="1" dirty="0" smtClean="0">
                <a:sym typeface="Calibri"/>
              </a:rPr>
              <a:t>6</a:t>
            </a:r>
            <a:r>
              <a:rPr lang="en-US" dirty="0" smtClean="0">
                <a:sym typeface="Calibri"/>
              </a:rPr>
              <a:t>. </a:t>
            </a:r>
            <a:r>
              <a:rPr lang="en-US" dirty="0">
                <a:sym typeface="Calibri"/>
              </a:rPr>
              <a:t>Active </a:t>
            </a:r>
            <a:r>
              <a:rPr lang="en-US" dirty="0" smtClean="0">
                <a:sym typeface="Calibri"/>
              </a:rPr>
              <a:t>supervision </a:t>
            </a:r>
            <a:r>
              <a:rPr lang="en-US" dirty="0">
                <a:sym typeface="Calibri"/>
              </a:rPr>
              <a:t>– </a:t>
            </a:r>
            <a:r>
              <a:rPr lang="en-US" dirty="0" smtClean="0">
                <a:sym typeface="Calibri"/>
              </a:rPr>
              <a:t>Continuously </a:t>
            </a:r>
            <a:r>
              <a:rPr lang="en-US" dirty="0">
                <a:sym typeface="Calibri"/>
              </a:rPr>
              <a:t>monitoring student behavior and engagement to reinforce your expectations, provide support and encouragement to </a:t>
            </a:r>
            <a:r>
              <a:rPr lang="en-US" dirty="0" smtClean="0">
                <a:sym typeface="Calibri"/>
              </a:rPr>
              <a:t>students, </a:t>
            </a:r>
            <a:r>
              <a:rPr lang="en-US" dirty="0">
                <a:sym typeface="Calibri"/>
              </a:rPr>
              <a:t>and to create a positive environment for learning. </a:t>
            </a:r>
            <a:r>
              <a:rPr lang="en-US" b="1" dirty="0" smtClean="0">
                <a:sym typeface="Calibri"/>
              </a:rPr>
              <a:t>7</a:t>
            </a:r>
            <a:r>
              <a:rPr lang="en-US" dirty="0" smtClean="0">
                <a:sym typeface="Calibri"/>
              </a:rPr>
              <a:t>. </a:t>
            </a:r>
            <a:r>
              <a:rPr lang="en-US" dirty="0">
                <a:sym typeface="Calibri"/>
              </a:rPr>
              <a:t>Changing </a:t>
            </a:r>
            <a:r>
              <a:rPr lang="en-US" dirty="0" smtClean="0">
                <a:sym typeface="Calibri"/>
              </a:rPr>
              <a:t>sequence </a:t>
            </a:r>
            <a:r>
              <a:rPr lang="en-US" dirty="0">
                <a:sym typeface="Calibri"/>
              </a:rPr>
              <a:t>and </a:t>
            </a:r>
            <a:r>
              <a:rPr lang="en-US" dirty="0" smtClean="0">
                <a:sym typeface="Calibri"/>
              </a:rPr>
              <a:t>offering </a:t>
            </a:r>
            <a:r>
              <a:rPr lang="en-US" dirty="0">
                <a:sym typeface="Calibri"/>
              </a:rPr>
              <a:t>c</a:t>
            </a:r>
            <a:r>
              <a:rPr lang="en-US" dirty="0" smtClean="0">
                <a:sym typeface="Calibri"/>
              </a:rPr>
              <a:t>hoice </a:t>
            </a:r>
            <a:r>
              <a:rPr lang="en-US" dirty="0">
                <a:sym typeface="Calibri"/>
              </a:rPr>
              <a:t>–</a:t>
            </a:r>
            <a:r>
              <a:rPr lang="en-US" dirty="0">
                <a:sym typeface="Arial"/>
              </a:rPr>
              <a:t> </a:t>
            </a:r>
            <a:r>
              <a:rPr lang="en-US" dirty="0" smtClean="0">
                <a:sym typeface="Arial"/>
              </a:rPr>
              <a:t>These are </a:t>
            </a:r>
            <a:r>
              <a:rPr lang="en-US" dirty="0">
                <a:sym typeface="Arial"/>
              </a:rPr>
              <a:t>ways to engage students in their academic work and to help keep them away from </a:t>
            </a:r>
            <a:r>
              <a:rPr lang="en-US" dirty="0" smtClean="0">
                <a:sym typeface="Arial"/>
              </a:rPr>
              <a:t>mischief.</a:t>
            </a:r>
            <a:r>
              <a:rPr lang="en-US" baseline="0" dirty="0" smtClean="0">
                <a:sym typeface="Arial"/>
              </a:rPr>
              <a:t> </a:t>
            </a:r>
            <a:r>
              <a:rPr lang="en-US" b="1" dirty="0" smtClean="0">
                <a:sym typeface="Calibri"/>
              </a:rPr>
              <a:t>8</a:t>
            </a:r>
            <a:r>
              <a:rPr lang="en-US" dirty="0" smtClean="0">
                <a:sym typeface="Calibri"/>
              </a:rPr>
              <a:t>. </a:t>
            </a:r>
            <a:r>
              <a:rPr lang="en-US" dirty="0">
                <a:sym typeface="Calibri"/>
              </a:rPr>
              <a:t>Reducing </a:t>
            </a:r>
            <a:r>
              <a:rPr lang="en-US" dirty="0" smtClean="0">
                <a:sym typeface="Calibri"/>
              </a:rPr>
              <a:t>task </a:t>
            </a:r>
            <a:r>
              <a:rPr lang="en-US" dirty="0">
                <a:sym typeface="Calibri"/>
              </a:rPr>
              <a:t>d</a:t>
            </a:r>
            <a:r>
              <a:rPr lang="en-US" dirty="0" smtClean="0">
                <a:sym typeface="Calibri"/>
              </a:rPr>
              <a:t>ifficulty </a:t>
            </a:r>
            <a:r>
              <a:rPr lang="en-US" dirty="0">
                <a:sym typeface="Calibri"/>
              </a:rPr>
              <a:t>- </a:t>
            </a:r>
            <a:r>
              <a:rPr lang="en-US" dirty="0">
                <a:sym typeface="Arial"/>
              </a:rPr>
              <a:t>From the student’s perspective, school is a lot of demanding work, some of which they may not be prepared for</a:t>
            </a:r>
            <a:r>
              <a:rPr lang="en-US" dirty="0" smtClean="0">
                <a:sym typeface="Arial"/>
              </a:rPr>
              <a:t>. </a:t>
            </a:r>
            <a:r>
              <a:rPr lang="en-US" dirty="0">
                <a:sym typeface="Arial"/>
              </a:rPr>
              <a:t>Feeling inadequate can be a major contributor to misbehavior</a:t>
            </a:r>
            <a:r>
              <a:rPr lang="en-US" dirty="0" smtClean="0">
                <a:sym typeface="Arial"/>
              </a:rPr>
              <a:t>. So, </a:t>
            </a:r>
            <a:r>
              <a:rPr lang="en-US" dirty="0">
                <a:sym typeface="Arial"/>
              </a:rPr>
              <a:t>it is important to find where the student is and set a task they can be successful at so they can proceed through tasks to complete what they need to</a:t>
            </a:r>
            <a:r>
              <a:rPr lang="en-US" dirty="0" smtClean="0">
                <a:sym typeface="Arial"/>
              </a:rPr>
              <a:t>.</a:t>
            </a:r>
            <a:endParaRPr lang="en-US" dirty="0"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3712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00" cy="3665400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7100"/>
          </a:xfrm>
          <a:prstGeom prst="rect">
            <a:avLst/>
          </a:prstGeom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39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6169795"/>
            <a:ext cx="12192000" cy="688205"/>
          </a:xfrm>
          <a:prstGeom prst="rect">
            <a:avLst/>
          </a:prstGeom>
          <a:solidFill>
            <a:srgbClr val="2E448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74439" y="2277053"/>
            <a:ext cx="895671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Shape 19" descr="C:\Users\amerten\Downloads\RTI Arkansas Logo (2)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11152" y="416709"/>
            <a:ext cx="8483285" cy="1647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 descr="cid:image002.png@01D16AFF.B10E1570"/>
          <p:cNvPicPr preferRelativeResize="0"/>
          <p:nvPr/>
        </p:nvPicPr>
        <p:blipFill rotWithShape="1">
          <a:blip r:embed="rId3">
            <a:alphaModFix/>
          </a:blip>
          <a:srcRect b="19822"/>
          <a:stretch/>
        </p:blipFill>
        <p:spPr>
          <a:xfrm>
            <a:off x="328100" y="6191295"/>
            <a:ext cx="952526" cy="6618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5514" y="6266371"/>
            <a:ext cx="3077845" cy="4749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2" name="Shape 22"/>
          <p:cNvSpPr/>
          <p:nvPr/>
        </p:nvSpPr>
        <p:spPr>
          <a:xfrm>
            <a:off x="0" y="6085417"/>
            <a:ext cx="12192000" cy="105878"/>
          </a:xfrm>
          <a:prstGeom prst="rect">
            <a:avLst/>
          </a:prstGeom>
          <a:solidFill>
            <a:srgbClr val="7476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-27529"/>
            <a:ext cx="12192000" cy="204933"/>
          </a:xfrm>
          <a:prstGeom prst="rect">
            <a:avLst/>
          </a:prstGeom>
          <a:solidFill>
            <a:srgbClr val="2E448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177500"/>
            <a:ext cx="12192000" cy="9563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61" y="4053441"/>
            <a:ext cx="6238875" cy="1581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">
  <p:cSld name="Title &amp;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416424" y="315540"/>
            <a:ext cx="9144000" cy="127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416050" y="1917700"/>
            <a:ext cx="9144000" cy="332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684B-C5FE-3446-BC1F-1B99D8033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7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18" y="2055814"/>
            <a:ext cx="10966449" cy="35098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 marL="230188" indent="-230188">
              <a:buFont typeface="Wingdings" panose="05000000000000000000" pitchFamily="2" charset="2"/>
              <a:buChar char="§"/>
              <a:defRPr sz="1800"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  <a:lvl3pPr marL="465138" indent="-179388">
              <a:buSzPct val="115000"/>
              <a:buFont typeface="Arial" panose="020B0604020202020204" pitchFamily="34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3pPr>
            <a:lvl4pPr marL="688975" indent="-176213">
              <a:buSzPct val="100000"/>
              <a:buFont typeface="Arial" panose="020B0604020202020204" pitchFamily="34" charset="0"/>
              <a:buChar char="–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4pPr>
            <a:lvl5pPr marL="912813" indent="-169863">
              <a:buSzPct val="75000"/>
              <a:buFont typeface="Courier New" panose="02070309020205020404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5pPr>
            <a:lvl6pPr marL="1146175" indent="-176213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374775" indent="-174625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600200" indent="-173038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1827213" indent="-169863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</a:t>
            </a:r>
          </a:p>
          <a:p>
            <a:pPr lvl="4"/>
            <a:r>
              <a:rPr lang="en-US" dirty="0"/>
              <a:t>Five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gray">
          <a:xfrm>
            <a:off x="11673508" y="6507316"/>
            <a:ext cx="209459" cy="153888"/>
          </a:xfrm>
          <a:prstGeom prst="ellipse">
            <a:avLst/>
          </a:prstGeom>
        </p:spPr>
        <p:txBody>
          <a:bodyPr wrap="none" anchor="b" anchorCtr="0"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16518" y="5658031"/>
            <a:ext cx="10966449" cy="2308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230187" indent="0" algn="r">
              <a:spcBef>
                <a:spcPts val="0"/>
              </a:spcBef>
              <a:buNone/>
              <a:defRPr sz="1400"/>
            </a:lvl2pPr>
            <a:lvl3pPr marL="458788" indent="0" algn="r">
              <a:spcBef>
                <a:spcPts val="0"/>
              </a:spcBef>
              <a:buNone/>
              <a:defRPr sz="1400"/>
            </a:lvl3pPr>
            <a:lvl4pPr marL="685800" indent="0" algn="r">
              <a:spcBef>
                <a:spcPts val="0"/>
              </a:spcBef>
              <a:buNone/>
              <a:defRPr sz="1400"/>
            </a:lvl4pPr>
            <a:lvl5pPr marL="917575" indent="0" algn="r">
              <a:spcBef>
                <a:spcPts val="0"/>
              </a:spcBef>
              <a:buNone/>
              <a:defRPr sz="1400"/>
            </a:lvl5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3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gradFill>
          <a:gsLst>
            <a:gs pos="0">
              <a:srgbClr val="2E4489"/>
            </a:gs>
            <a:gs pos="39000">
              <a:srgbClr val="2E4489"/>
            </a:gs>
            <a:gs pos="55000">
              <a:srgbClr val="30569A"/>
            </a:gs>
            <a:gs pos="70000">
              <a:srgbClr val="3966B6"/>
            </a:gs>
            <a:gs pos="85000">
              <a:srgbClr val="2E75B5"/>
            </a:gs>
            <a:gs pos="100000">
              <a:srgbClr val="2E75B5"/>
            </a:gs>
          </a:gsLst>
          <a:lin ang="9000000" scaled="0"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82267" y="253544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5830784"/>
            <a:ext cx="12192000" cy="10272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80271" y="6151904"/>
            <a:ext cx="3077845" cy="47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 descr="C:\Users\amerten\Downloads\RTI Arkansas Logo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786" y="6178381"/>
            <a:ext cx="2377440" cy="42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 descr="cid:image002.png@01D16AFF.B10E15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98452" y="5891797"/>
            <a:ext cx="1361212" cy="117971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/>
          <p:nvPr/>
        </p:nvSpPr>
        <p:spPr>
          <a:xfrm>
            <a:off x="0" y="5755413"/>
            <a:ext cx="12192000" cy="105878"/>
          </a:xfrm>
          <a:prstGeom prst="rect">
            <a:avLst/>
          </a:prstGeom>
          <a:solidFill>
            <a:srgbClr val="7476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6126497"/>
            <a:ext cx="12192000" cy="731503"/>
          </a:xfrm>
          <a:prstGeom prst="rect">
            <a:avLst/>
          </a:prstGeom>
          <a:solidFill>
            <a:srgbClr val="2E448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6073542"/>
            <a:ext cx="12192000" cy="105878"/>
          </a:xfrm>
          <a:prstGeom prst="rect">
            <a:avLst/>
          </a:prstGeom>
          <a:solidFill>
            <a:srgbClr val="7476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Shape 28" descr="cid:image002.png@01D16AFF.B10E1570"/>
          <p:cNvPicPr preferRelativeResize="0"/>
          <p:nvPr/>
        </p:nvPicPr>
        <p:blipFill rotWithShape="1">
          <a:blip r:embed="rId5">
            <a:alphaModFix/>
          </a:blip>
          <a:srcRect b="19232"/>
          <a:stretch/>
        </p:blipFill>
        <p:spPr>
          <a:xfrm>
            <a:off x="380010" y="6179420"/>
            <a:ext cx="959872" cy="6718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9" name="Shape 29"/>
          <p:cNvSpPr/>
          <p:nvPr/>
        </p:nvSpPr>
        <p:spPr>
          <a:xfrm>
            <a:off x="0" y="-27529"/>
            <a:ext cx="12192000" cy="204933"/>
          </a:xfrm>
          <a:prstGeom prst="rect">
            <a:avLst/>
          </a:prstGeom>
          <a:solidFill>
            <a:srgbClr val="2E448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0" y="177500"/>
            <a:ext cx="12192000" cy="9880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Shape 31" descr="C:\Users\amerten\Downloads\RTI Arkansas Logo (2)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0494" y="340264"/>
            <a:ext cx="2377440" cy="42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890089" y="6254758"/>
            <a:ext cx="3077845" cy="4749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dwestpbis.org/materials/classroom-practice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ea.org/assets/pdfs/8-effective-classroom-practices.pdf" TargetMode="External"/><Relationship Id="rId2" Type="http://schemas.openxmlformats.org/officeDocument/2006/relationships/hyperlink" Target="https://www.pbis.org/common/cms/files/pbisresources/Supporting%20and%20Responding%20to%20Behavior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is.org/Common/Cms/files/pbisresources/Classroom%20PBIS%20LEA%20SCTG%202017(Simonsen)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774439" y="2277053"/>
            <a:ext cx="895671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PBIS in the Classroom</a:t>
            </a:r>
            <a:endParaRPr sz="6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8012" y="6400800"/>
            <a:ext cx="46959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Images in this module were obtained at google.com/images unless otherwise specified.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ctrTitle"/>
          </p:nvPr>
        </p:nvSpPr>
        <p:spPr>
          <a:xfrm>
            <a:off x="1370703" y="4432157"/>
            <a:ext cx="10304521" cy="1568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>
                <a:solidFill>
                  <a:schemeClr val="tx1"/>
                </a:solidFill>
              </a:rPr>
              <a:t>T</a:t>
            </a:r>
            <a:r>
              <a:rPr lang="en-US" sz="5400" b="0" i="0" u="none" strike="noStrike" cap="none" dirty="0">
                <a:solidFill>
                  <a:schemeClr val="tx1"/>
                </a:solidFill>
                <a:sym typeface="Calibri"/>
              </a:rPr>
              <a:t>he </a:t>
            </a:r>
            <a:r>
              <a:rPr lang="en-US" sz="5400" b="1" i="0" u="sng" strike="noStrike" cap="none" dirty="0">
                <a:solidFill>
                  <a:schemeClr val="tx1"/>
                </a:solidFill>
                <a:sym typeface="Calibri"/>
              </a:rPr>
              <a:t>foundations</a:t>
            </a:r>
            <a:r>
              <a:rPr lang="en-US" sz="5400" b="0" i="0" u="none" strike="noStrike" cap="none" dirty="0">
                <a:solidFill>
                  <a:schemeClr val="tx1"/>
                </a:solidFill>
                <a:sym typeface="Calibri"/>
              </a:rPr>
              <a:t> of effective classroom PBIS in practice</a:t>
            </a:r>
            <a:endParaRPr sz="5400" dirty="0">
              <a:solidFill>
                <a:schemeClr val="tx1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557590" y="1097925"/>
            <a:ext cx="3412737" cy="2959170"/>
          </a:xfrm>
          <a:prstGeom prst="roundRect">
            <a:avLst>
              <a:gd name="adj" fmla="val 16667"/>
            </a:avLst>
          </a:prstGeom>
          <a:solidFill>
            <a:srgbClr val="E8D9F3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Effectively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design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the physical environment of the classroom.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3413464" y="1835539"/>
            <a:ext cx="914400" cy="1483941"/>
          </a:xfrm>
          <a:prstGeom prst="mathPlus">
            <a:avLst>
              <a:gd name="adj1" fmla="val 23520"/>
            </a:avLst>
          </a:prstGeom>
          <a:solidFill>
            <a:srgbClr val="9F5FCF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327864" y="1097925"/>
            <a:ext cx="3160450" cy="2959170"/>
          </a:xfrm>
          <a:prstGeom prst="roundRect">
            <a:avLst>
              <a:gd name="adj" fmla="val 16667"/>
            </a:avLst>
          </a:prstGeom>
          <a:solidFill>
            <a:srgbClr val="E8D9F3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Develop and teach predictable classroom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routines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7488314" y="1835539"/>
            <a:ext cx="914400" cy="1483941"/>
          </a:xfrm>
          <a:prstGeom prst="mathPlus">
            <a:avLst>
              <a:gd name="adj1" fmla="val 23520"/>
            </a:avLst>
          </a:prstGeom>
          <a:solidFill>
            <a:srgbClr val="9F5FCF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253014" y="1001762"/>
            <a:ext cx="3160450" cy="2959170"/>
          </a:xfrm>
          <a:prstGeom prst="roundRect">
            <a:avLst>
              <a:gd name="adj" fmla="val 16667"/>
            </a:avLst>
          </a:prstGeom>
          <a:solidFill>
            <a:srgbClr val="E8D9F3"/>
          </a:solidFill>
          <a:ln w="25400" cap="flat" cmpd="sng">
            <a:solidFill>
              <a:srgbClr val="9F5F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Post, define, and teach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to five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positive classroom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expectations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xmlns="" id="{4C2D694B-555C-4CC6-84FB-3C1098E0E88F}"/>
              </a:ext>
            </a:extLst>
          </p:cNvPr>
          <p:cNvSpPr/>
          <p:nvPr/>
        </p:nvSpPr>
        <p:spPr>
          <a:xfrm>
            <a:off x="714895" y="4597100"/>
            <a:ext cx="914400" cy="1238435"/>
          </a:xfrm>
          <a:prstGeom prst="mathEqual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0" y="640080"/>
            <a:ext cx="12192000" cy="94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/>
              <a:t>Expectations</a:t>
            </a:r>
            <a:endParaRPr sz="5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537210" y="1917700"/>
            <a:ext cx="11087100" cy="2665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Define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en-US" dirty="0" smtClean="0"/>
              <a:t>three to five</a:t>
            </a:r>
            <a:r>
              <a:rPr lang="en-US" b="0" i="0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r>
              <a:rPr lang="en-US" dirty="0"/>
              <a:t>positive behavioral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 expectations.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Post expectations.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Teach expectations.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Provide practice and feedback.</a:t>
            </a: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F731F-C093-47BF-94DA-2D9BDE7D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BA2AF46-2DB9-4D3B-AD57-68BF7DD13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867819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37756666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3735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22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80020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A6AD7B0-1393-4055-BAB5-2567703C6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39652"/>
              </p:ext>
            </p:extLst>
          </p:nvPr>
        </p:nvGraphicFramePr>
        <p:xfrm>
          <a:off x="45720" y="342900"/>
          <a:ext cx="12024360" cy="563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745">
                  <a:extLst>
                    <a:ext uri="{9D8B030D-6E8A-4147-A177-3AD203B41FA5}">
                      <a16:colId xmlns:a16="http://schemas.microsoft.com/office/drawing/2014/main" xmlns="" val="2344950280"/>
                    </a:ext>
                  </a:extLst>
                </a:gridCol>
                <a:gridCol w="9578615">
                  <a:extLst>
                    <a:ext uri="{9D8B030D-6E8A-4147-A177-3AD203B41FA5}">
                      <a16:colId xmlns:a16="http://schemas.microsoft.com/office/drawing/2014/main" xmlns="" val="3476052225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Expectations &amp;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6467222"/>
                  </a:ext>
                </a:extLst>
              </a:tr>
              <a:tr h="19344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have with me 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everyday: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planner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pencil &amp; pen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notebook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My textbook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5156133"/>
                  </a:ext>
                </a:extLst>
              </a:tr>
              <a:tr h="10782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I forget a required item, I will borrow from a classmate or inform my teacher immediately.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073097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Respectful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put things back where they belong.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take care of everyone’s materials.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8226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5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F731F-C093-47BF-94DA-2D9BDE7D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BA2AF46-2DB9-4D3B-AD57-68BF7DD13B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37756666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3735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22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80020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A6AD7B0-1393-4055-BAB5-2567703C6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60411"/>
              </p:ext>
            </p:extLst>
          </p:nvPr>
        </p:nvGraphicFramePr>
        <p:xfrm>
          <a:off x="34290" y="342900"/>
          <a:ext cx="1207008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711">
                  <a:extLst>
                    <a:ext uri="{9D8B030D-6E8A-4147-A177-3AD203B41FA5}">
                      <a16:colId xmlns:a16="http://schemas.microsoft.com/office/drawing/2014/main" xmlns="" val="2344950280"/>
                    </a:ext>
                  </a:extLst>
                </a:gridCol>
                <a:gridCol w="9646369">
                  <a:extLst>
                    <a:ext uri="{9D8B030D-6E8A-4147-A177-3AD203B41FA5}">
                      <a16:colId xmlns:a16="http://schemas.microsoft.com/office/drawing/2014/main" xmlns="" val="3476052225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Expectations &amp;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Individual Work 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6467222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get what I need and begin working immediately.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5156133"/>
                  </a:ext>
                </a:extLst>
              </a:tr>
              <a:tr h="16116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always put forth my best effort.  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ask for help when needed.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use my time wisely.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0730973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Respectful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allow others to work.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work at my own pace.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take pride in my work.</a:t>
                      </a:r>
                    </a:p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do my work neatly.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8226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5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F731F-C093-47BF-94DA-2D9BDE7D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BA2AF46-2DB9-4D3B-AD57-68BF7DD13B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37756666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53735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22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80020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A6AD7B0-1393-4055-BAB5-2567703C6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215831"/>
              </p:ext>
            </p:extLst>
          </p:nvPr>
        </p:nvGraphicFramePr>
        <p:xfrm>
          <a:off x="80010" y="354330"/>
          <a:ext cx="12001500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846">
                  <a:extLst>
                    <a:ext uri="{9D8B030D-6E8A-4147-A177-3AD203B41FA5}">
                      <a16:colId xmlns:a16="http://schemas.microsoft.com/office/drawing/2014/main" xmlns="" val="2344950280"/>
                    </a:ext>
                  </a:extLst>
                </a:gridCol>
                <a:gridCol w="9489654">
                  <a:extLst>
                    <a:ext uri="{9D8B030D-6E8A-4147-A177-3AD203B41FA5}">
                      <a16:colId xmlns:a16="http://schemas.microsoft.com/office/drawing/2014/main" xmlns="" val="3476052225"/>
                    </a:ext>
                  </a:extLst>
                </a:gridCol>
              </a:tblGrid>
              <a:tr h="11772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Expectations &amp;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 Turn-In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6467222"/>
                  </a:ext>
                </a:extLst>
              </a:tr>
              <a:tr h="14973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put my first name, last name, and class period on everything I turn 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5156133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turn in late work with a late sheet properly filled out.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0730973"/>
                  </a:ext>
                </a:extLst>
              </a:tr>
              <a:tr h="14058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Respectful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 neatly turn in work to the correct bin.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8226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8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0" y="662940"/>
            <a:ext cx="121920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/>
              <a:t> Routines </a:t>
            </a:r>
            <a:endParaRPr sz="5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40080" y="1917700"/>
            <a:ext cx="11440670" cy="315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Establish p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redictable </a:t>
            </a:r>
            <a:r>
              <a:rPr lang="en-US" dirty="0"/>
              <a:t>routines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Teach routines and procedures.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Promote self-management.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Identify problematic areas or times.</a:t>
            </a:r>
            <a:endParaRPr dirty="0"/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l="7955" t="5384" r="8738" b="7772"/>
          <a:stretch/>
        </p:blipFill>
        <p:spPr>
          <a:xfrm>
            <a:off x="8612321" y="1689031"/>
            <a:ext cx="2759769" cy="3614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691D85B-BFAF-4A81-9717-DA09BF366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4370"/>
            <a:ext cx="12192000" cy="1554480"/>
          </a:xfrm>
        </p:spPr>
        <p:txBody>
          <a:bodyPr/>
          <a:lstStyle/>
          <a:p>
            <a:r>
              <a:rPr lang="en-US" sz="5400" dirty="0"/>
              <a:t>Classroom Procedures &amp; Routines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Self-Assessment</a:t>
            </a:r>
            <a:endParaRPr lang="en-US" sz="5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2D03E9-A987-4357-B9D2-40B53CCD7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20" y="2331720"/>
            <a:ext cx="11258550" cy="3440430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What is your attention signal? When do you use it?</a:t>
            </a:r>
          </a:p>
          <a:p>
            <a:pPr>
              <a:buSzPct val="100000"/>
            </a:pPr>
            <a:r>
              <a:rPr lang="en-US" dirty="0"/>
              <a:t>What is the procedure/routine for entering/exiting the classroom?</a:t>
            </a:r>
          </a:p>
          <a:p>
            <a:pPr>
              <a:buSzPct val="100000"/>
            </a:pPr>
            <a:r>
              <a:rPr lang="en-US" dirty="0"/>
              <a:t>What is the procedure/routine for personal belongings (e.g. hats, coats)?</a:t>
            </a:r>
          </a:p>
          <a:p>
            <a:pPr>
              <a:buSzPct val="100000"/>
            </a:pPr>
            <a:r>
              <a:rPr lang="en-US" dirty="0"/>
              <a:t>What is the procedure/routine for obtaining materials/supplies?</a:t>
            </a:r>
          </a:p>
          <a:p>
            <a:pPr>
              <a:buSzPct val="100000"/>
            </a:pPr>
            <a:r>
              <a:rPr lang="en-US" dirty="0"/>
              <a:t>What is the procedure/routine for the start of class?</a:t>
            </a:r>
          </a:p>
          <a:p>
            <a:pPr>
              <a:buSzPct val="100000"/>
            </a:pPr>
            <a:r>
              <a:rPr lang="en-US" dirty="0"/>
              <a:t>What is the procedure/routine to gain assistance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2D376C3-B8C8-4853-B2F4-4F2C676CB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75215"/>
              </p:ext>
            </p:extLst>
          </p:nvPr>
        </p:nvGraphicFramePr>
        <p:xfrm>
          <a:off x="298912" y="2196638"/>
          <a:ext cx="11594175" cy="382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4175">
                  <a:extLst>
                    <a:ext uri="{9D8B030D-6E8A-4147-A177-3AD203B41FA5}">
                      <a16:colId xmlns:a16="http://schemas.microsoft.com/office/drawing/2014/main" xmlns="" val="2248324213"/>
                    </a:ext>
                  </a:extLst>
                </a:gridCol>
              </a:tblGrid>
              <a:tr h="79802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7423067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lvl="2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During the 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will…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 in a learning position.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Raise my hand for a turn to talk, if I have a question, or if I need help.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Wait for the teacher to come to me.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Finish all of my work.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 my book if I finish my work early.</a:t>
                      </a:r>
                    </a:p>
                    <a:p>
                      <a:pPr marL="5715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Take restroom or water breaks during independent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67383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56D33B-7699-4B47-A2BC-A3421358CC44}"/>
              </a:ext>
            </a:extLst>
          </p:cNvPr>
          <p:cNvSpPr txBox="1"/>
          <p:nvPr/>
        </p:nvSpPr>
        <p:spPr>
          <a:xfrm>
            <a:off x="0" y="60233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Elementary Proactive Predictable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2D376C3-B8C8-4853-B2F4-4F2C676CB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82085"/>
              </p:ext>
            </p:extLst>
          </p:nvPr>
        </p:nvGraphicFramePr>
        <p:xfrm>
          <a:off x="293816" y="2333798"/>
          <a:ext cx="11604367" cy="364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4367">
                  <a:extLst>
                    <a:ext uri="{9D8B030D-6E8A-4147-A177-3AD203B41FA5}">
                      <a16:colId xmlns:a16="http://schemas.microsoft.com/office/drawing/2014/main" xmlns="" val="2248324213"/>
                    </a:ext>
                  </a:extLst>
                </a:gridCol>
              </a:tblGrid>
              <a:tr h="87803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7423067"/>
                  </a:ext>
                </a:extLst>
              </a:tr>
              <a:tr h="276768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During the 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will…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Prepare for discussion by reading the required assignments in advance.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Wait until the other person is finished speaking before I speak.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Stay on topic.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Respect others’ opinions and contributions.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appropriate expressions of disagreement.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673835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56D33B-7699-4B47-A2BC-A3421358CC44}"/>
              </a:ext>
            </a:extLst>
          </p:cNvPr>
          <p:cNvSpPr txBox="1"/>
          <p:nvPr/>
        </p:nvSpPr>
        <p:spPr>
          <a:xfrm>
            <a:off x="0" y="690825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Secondary Proactive Predictable Environment</a:t>
            </a:r>
          </a:p>
        </p:txBody>
      </p:sp>
    </p:spTree>
    <p:extLst>
      <p:ext uri="{BB962C8B-B14F-4D97-AF65-F5344CB8AC3E}">
        <p14:creationId xmlns:p14="http://schemas.microsoft.com/office/powerpoint/2010/main" val="1649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0" y="674370"/>
            <a:ext cx="12192000" cy="912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501015" y="1837690"/>
            <a:ext cx="11189970" cy="1979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1000">
              <a:buSzPct val="100000"/>
            </a:pPr>
            <a:r>
              <a:rPr lang="en-US" b="0" i="0" u="none" strike="noStrike" cap="none" dirty="0" smtClean="0">
                <a:solidFill>
                  <a:schemeClr val="tx1"/>
                </a:solidFill>
                <a:sym typeface="Calibri"/>
              </a:rPr>
              <a:t>Optimize classroom layout.</a:t>
            </a:r>
          </a:p>
          <a:p>
            <a:pPr indent="-381000">
              <a:buSzPct val="100000"/>
            </a:pPr>
            <a:r>
              <a:rPr lang="en-US" dirty="0" smtClean="0">
                <a:solidFill>
                  <a:schemeClr val="tx1"/>
                </a:solidFill>
              </a:rPr>
              <a:t>Minimize distraction and crowding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b="0" i="0" u="none" strike="noStrike" cap="none" dirty="0" smtClean="0">
              <a:solidFill>
                <a:schemeClr val="tx1"/>
              </a:solidFill>
              <a:sym typeface="Calibri"/>
            </a:endParaRPr>
          </a:p>
          <a:p>
            <a:pPr indent="-381000">
              <a:buSzPct val="100000"/>
            </a:pPr>
            <a:r>
              <a:rPr lang="en-US" dirty="0" smtClean="0">
                <a:solidFill>
                  <a:schemeClr val="tx1"/>
                </a:solidFill>
              </a:rPr>
              <a:t>Post</a:t>
            </a:r>
            <a:r>
              <a:rPr lang="en-US" b="0" i="0" u="none" strike="noStrike" cap="none" dirty="0" smtClean="0">
                <a:solidFill>
                  <a:schemeClr val="tx1"/>
                </a:solidFill>
                <a:sym typeface="Calibri"/>
              </a:rPr>
              <a:t> appropriate materials.</a:t>
            </a:r>
          </a:p>
          <a:p>
            <a:pPr marL="50800" marR="0" lvl="0" indent="0" algn="l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 </a:t>
            </a: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914400" marR="0" lvl="1" indent="-304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pic>
        <p:nvPicPr>
          <p:cNvPr id="135" name="Shape 135" descr="Image result for design of a classroo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8950" y="4039190"/>
            <a:ext cx="3594100" cy="193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078A9-A955-474C-A006-047405D08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4370"/>
            <a:ext cx="12192000" cy="912383"/>
          </a:xfrm>
        </p:spPr>
        <p:txBody>
          <a:bodyPr/>
          <a:lstStyle/>
          <a:p>
            <a:r>
              <a:rPr lang="en-US" sz="5400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C53CE0-E70D-40B7-91E8-1436808E8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1917701"/>
            <a:ext cx="11007090" cy="2631440"/>
          </a:xfrm>
        </p:spPr>
        <p:txBody>
          <a:bodyPr/>
          <a:lstStyle/>
          <a:p>
            <a:pPr>
              <a:buSzPct val="100000"/>
            </a:pPr>
            <a:r>
              <a:rPr lang="en-US" dirty="0" smtClean="0"/>
              <a:t>Classroom PBIS practices</a:t>
            </a:r>
          </a:p>
          <a:p>
            <a:pPr>
              <a:buSzPct val="100000"/>
            </a:pPr>
            <a:r>
              <a:rPr lang="en-US" dirty="0" smtClean="0"/>
              <a:t>Classroom PBIS practices that increase instructional time</a:t>
            </a:r>
          </a:p>
          <a:p>
            <a:pPr>
              <a:buSzPct val="100000"/>
            </a:pPr>
            <a:r>
              <a:rPr lang="en-US" dirty="0" smtClean="0"/>
              <a:t>Classroom PBIS practices that increase engagement time</a:t>
            </a:r>
          </a:p>
          <a:p>
            <a:pPr>
              <a:buSzPct val="100000"/>
            </a:pPr>
            <a:r>
              <a:rPr lang="en-US" dirty="0" smtClean="0"/>
              <a:t>Classroom PBIS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5180375" y="4126675"/>
            <a:ext cx="2153700" cy="9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0" y="2572585"/>
            <a:ext cx="11252375" cy="20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6000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Classroom PBIS Practices that 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Engagement Time</a:t>
            </a:r>
            <a:endParaRPr sz="6000" i="0" u="none" strike="noStrike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ctrTitle"/>
          </p:nvPr>
        </p:nvSpPr>
        <p:spPr>
          <a:xfrm>
            <a:off x="846983" y="4188201"/>
            <a:ext cx="11238807" cy="17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Positive </a:t>
            </a:r>
            <a:r>
              <a:rPr lang="en-US" sz="5400" b="1" u="sng" dirty="0">
                <a:solidFill>
                  <a:schemeClr val="tx1"/>
                </a:solidFill>
              </a:rPr>
              <a:t>classroom PBIS practices</a:t>
            </a:r>
            <a:r>
              <a:rPr lang="en-US" sz="5400" dirty="0">
                <a:solidFill>
                  <a:schemeClr val="tx1"/>
                </a:solidFill>
              </a:rPr>
              <a:t> implemented </a:t>
            </a:r>
            <a:r>
              <a:rPr lang="en-US" sz="5400" dirty="0" smtClean="0">
                <a:solidFill>
                  <a:schemeClr val="tx1"/>
                </a:solidFill>
              </a:rPr>
              <a:t>consistently</a:t>
            </a:r>
            <a:endParaRPr sz="5400" dirty="0">
              <a:solidFill>
                <a:schemeClr val="tx1"/>
              </a:solidFill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266007" y="1321724"/>
            <a:ext cx="3400470" cy="2735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Provide high rates of varied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opportunities to respond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737498" y="2172811"/>
            <a:ext cx="766440" cy="1327208"/>
          </a:xfrm>
          <a:prstGeom prst="mathPlus">
            <a:avLst>
              <a:gd name="adj1" fmla="val 23520"/>
            </a:avLst>
          </a:prstGeom>
          <a:solidFill>
            <a:srgbClr val="00B050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660400" y="1321724"/>
            <a:ext cx="3045417" cy="2735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Use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prompts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and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active </a:t>
            </a:r>
            <a:r>
              <a:rPr lang="en-US" sz="2800" b="1" i="0" u="sng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supervision</a:t>
            </a:r>
            <a:r>
              <a:rPr lang="en-US" sz="2800" b="1" i="0" strike="noStrike" cap="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2800" b="1" i="0" strike="noStrike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7776838" y="2172811"/>
            <a:ext cx="752020" cy="1327208"/>
          </a:xfrm>
          <a:prstGeom prst="mathPlus">
            <a:avLst>
              <a:gd name="adj1" fmla="val 23520"/>
            </a:avLst>
          </a:prstGeom>
          <a:solidFill>
            <a:srgbClr val="00B050"/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8685320" y="1321724"/>
            <a:ext cx="3400470" cy="280639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Acknowledge expected behavior with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specific praise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and other </a:t>
            </a:r>
            <a:r>
              <a:rPr lang="en-US" sz="2800" b="1" i="0" u="sng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strategies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quals 1">
            <a:extLst>
              <a:ext uri="{FF2B5EF4-FFF2-40B4-BE49-F238E27FC236}">
                <a16:creationId xmlns:a16="http://schemas.microsoft.com/office/drawing/2014/main" xmlns="" id="{CC16CF97-C1A1-40AC-8F2D-1DA673E74B32}"/>
              </a:ext>
            </a:extLst>
          </p:cNvPr>
          <p:cNvSpPr/>
          <p:nvPr/>
        </p:nvSpPr>
        <p:spPr>
          <a:xfrm>
            <a:off x="502024" y="4621876"/>
            <a:ext cx="914400" cy="914400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ctrTitle"/>
          </p:nvPr>
        </p:nvSpPr>
        <p:spPr>
          <a:xfrm>
            <a:off x="0" y="771180"/>
            <a:ext cx="12191999" cy="991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Opportunities </a:t>
            </a:r>
            <a:r>
              <a:rPr lang="en-US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Respond (OTR)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907540" y="2134362"/>
            <a:ext cx="3567430" cy="259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u="sng" dirty="0"/>
              <a:t>Verbal </a:t>
            </a:r>
            <a:r>
              <a:rPr lang="en-US" b="1" u="sng" dirty="0" smtClean="0"/>
              <a:t>responses</a:t>
            </a:r>
            <a:endParaRPr b="1" u="sng"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Individual</a:t>
            </a:r>
            <a:endParaRPr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Choral responding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/>
              <a:t>Think-pair-share</a:t>
            </a:r>
            <a:endParaRPr dirty="0"/>
          </a:p>
        </p:txBody>
      </p:sp>
      <p:sp>
        <p:nvSpPr>
          <p:cNvPr id="4" name="Shape 233">
            <a:extLst>
              <a:ext uri="{FF2B5EF4-FFF2-40B4-BE49-F238E27FC236}">
                <a16:creationId xmlns:a16="http://schemas.microsoft.com/office/drawing/2014/main" xmlns="" id="{4C21E503-5B13-4708-85F2-ADC7E4D19F79}"/>
              </a:ext>
            </a:extLst>
          </p:cNvPr>
          <p:cNvSpPr txBox="1">
            <a:spLocks/>
          </p:cNvSpPr>
          <p:nvPr/>
        </p:nvSpPr>
        <p:spPr>
          <a:xfrm>
            <a:off x="6095999" y="2111502"/>
            <a:ext cx="3950208" cy="259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u="sng" dirty="0" smtClean="0"/>
              <a:t>Nonverbal responses</a:t>
            </a:r>
            <a:endParaRPr lang="en-US" b="1" u="sng" dirty="0"/>
          </a:p>
          <a:p>
            <a:pPr indent="-381000">
              <a:buSzPct val="100000"/>
            </a:pPr>
            <a:r>
              <a:rPr lang="en-US" dirty="0" smtClean="0"/>
              <a:t>Signal</a:t>
            </a:r>
            <a:endParaRPr lang="en-US" dirty="0"/>
          </a:p>
          <a:p>
            <a:pPr indent="-381000">
              <a:buSzPct val="100000"/>
            </a:pPr>
            <a:r>
              <a:rPr lang="en-US" dirty="0"/>
              <a:t>Response </a:t>
            </a:r>
            <a:r>
              <a:rPr lang="en-US" dirty="0" smtClean="0"/>
              <a:t>cards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F726617-59CB-418F-B2E8-D5609F969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940"/>
            <a:ext cx="12192000" cy="923813"/>
          </a:xfrm>
        </p:spPr>
        <p:txBody>
          <a:bodyPr/>
          <a:lstStyle/>
          <a:p>
            <a:r>
              <a:rPr lang="en-US" sz="5400" dirty="0"/>
              <a:t>OTR - Individual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3E2329-C54C-4AB9-9A53-54EDBA736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2930" y="1917700"/>
            <a:ext cx="10995660" cy="3325813"/>
          </a:xfrm>
        </p:spPr>
        <p:txBody>
          <a:bodyPr/>
          <a:lstStyle/>
          <a:p>
            <a:pPr marL="50800" indent="0">
              <a:buNone/>
            </a:pPr>
            <a:r>
              <a:rPr lang="en-US" dirty="0"/>
              <a:t>As questions are posed, a student’s name is drawn from…</a:t>
            </a:r>
          </a:p>
          <a:p>
            <a:r>
              <a:rPr lang="en-US" dirty="0" smtClean="0"/>
              <a:t>The seating chart</a:t>
            </a:r>
          </a:p>
          <a:p>
            <a:r>
              <a:rPr lang="en-US" dirty="0" smtClean="0"/>
              <a:t>Strips of paper</a:t>
            </a:r>
          </a:p>
          <a:p>
            <a:r>
              <a:rPr lang="en-US" dirty="0" smtClean="0"/>
              <a:t>Popsicle sticks</a:t>
            </a:r>
          </a:p>
          <a:p>
            <a:r>
              <a:rPr lang="en-US" dirty="0" smtClean="0"/>
              <a:t>An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30ACE2A-2E9E-4C08-8E4E-D3A16372E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940"/>
            <a:ext cx="12192000" cy="923813"/>
          </a:xfrm>
        </p:spPr>
        <p:txBody>
          <a:bodyPr/>
          <a:lstStyle/>
          <a:p>
            <a:r>
              <a:rPr lang="en-US" sz="5400" dirty="0"/>
              <a:t>OTR- Choral Responding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0BFBE9-4326-400F-9DD7-C9899FDC9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2940" y="1917700"/>
            <a:ext cx="11052810" cy="3325813"/>
          </a:xfrm>
        </p:spPr>
        <p:txBody>
          <a:bodyPr/>
          <a:lstStyle/>
          <a:p>
            <a:r>
              <a:rPr lang="en-US" dirty="0"/>
              <a:t>Students read a morning message out loud </a:t>
            </a:r>
            <a:r>
              <a:rPr lang="en-US" dirty="0" smtClean="0"/>
              <a:t>together.</a:t>
            </a:r>
            <a:endParaRPr lang="en-US" dirty="0"/>
          </a:p>
          <a:p>
            <a:r>
              <a:rPr lang="en-US" dirty="0"/>
              <a:t>Students recite letter sounds </a:t>
            </a:r>
            <a:r>
              <a:rPr lang="en-US" dirty="0" smtClean="0"/>
              <a:t>together.</a:t>
            </a:r>
            <a:endParaRPr lang="en-US" dirty="0"/>
          </a:p>
          <a:p>
            <a:r>
              <a:rPr lang="en-US" dirty="0"/>
              <a:t>Students respond using an electronic </a:t>
            </a:r>
            <a:r>
              <a:rPr lang="en-US" dirty="0" smtClean="0"/>
              <a:t>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3950002-3B89-4FAE-9D38-185EB5E96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0"/>
            <a:ext cx="12192000" cy="935243"/>
          </a:xfrm>
        </p:spPr>
        <p:txBody>
          <a:bodyPr/>
          <a:lstStyle/>
          <a:p>
            <a:r>
              <a:rPr lang="en-US" sz="5400" dirty="0"/>
              <a:t>OTR- Nonverbal Responses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5B6730-504F-46BC-B709-F4AEC504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2940" y="2034539"/>
            <a:ext cx="11007090" cy="1725931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Thumbs up if you agree with the character’s choice in our story. </a:t>
            </a:r>
          </a:p>
          <a:p>
            <a:pPr>
              <a:buSzPct val="100000"/>
            </a:pPr>
            <a:r>
              <a:rPr lang="en-US" dirty="0"/>
              <a:t>Students respond using an electronic device.</a:t>
            </a:r>
          </a:p>
        </p:txBody>
      </p:sp>
    </p:spTree>
    <p:extLst>
      <p:ext uri="{BB962C8B-B14F-4D97-AF65-F5344CB8AC3E}">
        <p14:creationId xmlns:p14="http://schemas.microsoft.com/office/powerpoint/2010/main" val="40367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ctrTitle"/>
          </p:nvPr>
        </p:nvSpPr>
        <p:spPr>
          <a:xfrm>
            <a:off x="0" y="662940"/>
            <a:ext cx="121920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Prompts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43890" y="1769520"/>
            <a:ext cx="10904220" cy="312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Preventative</a:t>
            </a:r>
            <a:endParaRPr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Understandable</a:t>
            </a:r>
            <a:endParaRPr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Observable</a:t>
            </a:r>
            <a:endParaRPr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Specific and </a:t>
            </a:r>
            <a:r>
              <a:rPr lang="en-US" b="0" i="0" u="none" strike="noStrike" cap="none" dirty="0" smtClean="0">
                <a:solidFill>
                  <a:schemeClr val="dk1"/>
                </a:solidFill>
                <a:sym typeface="Calibri"/>
              </a:rPr>
              <a:t>explicit </a:t>
            </a: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EE22B64-68A0-4D59-AB5D-D25E756C9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0"/>
            <a:ext cx="12192000" cy="935243"/>
          </a:xfrm>
        </p:spPr>
        <p:txBody>
          <a:bodyPr/>
          <a:lstStyle/>
          <a:p>
            <a:r>
              <a:rPr lang="en-US" sz="5400" dirty="0"/>
              <a:t>Prompt Examples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E4DE7C7-D28C-45D5-9278-85F8E33C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917701"/>
            <a:ext cx="11066318" cy="3269442"/>
          </a:xfrm>
        </p:spPr>
        <p:txBody>
          <a:bodyPr/>
          <a:lstStyle/>
          <a:p>
            <a:r>
              <a:rPr lang="en-US" dirty="0"/>
              <a:t>Before students begin seatwork, provide a reminder about how to access help and materials.</a:t>
            </a:r>
          </a:p>
          <a:p>
            <a:r>
              <a:rPr lang="en-US" dirty="0" smtClean="0"/>
              <a:t>Point </a:t>
            </a:r>
            <a:r>
              <a:rPr lang="en-US" dirty="0"/>
              <a:t>to a sign on the board to indicate expectations of a silent noise level prior to beginning independent work time. </a:t>
            </a:r>
          </a:p>
          <a:p>
            <a:r>
              <a:rPr lang="en-US" dirty="0" smtClean="0"/>
              <a:t>Review </a:t>
            </a:r>
            <a:r>
              <a:rPr lang="en-US" dirty="0"/>
              <a:t>group activity participation rubric prior to the start of group 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6ABCF2-BEB7-4BEC-B27A-B94185F07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0"/>
            <a:ext cx="12192000" cy="935243"/>
          </a:xfrm>
        </p:spPr>
        <p:txBody>
          <a:bodyPr/>
          <a:lstStyle/>
          <a:p>
            <a:r>
              <a:rPr lang="en-US" sz="5400" dirty="0"/>
              <a:t>Active Supervision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A4E053-7176-45B3-9D8F-F0EAE746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510" y="1917701"/>
            <a:ext cx="11041380" cy="2288540"/>
          </a:xfrm>
        </p:spPr>
        <p:txBody>
          <a:bodyPr/>
          <a:lstStyle/>
          <a:p>
            <a:pPr lvl="0" indent="-381000">
              <a:buSzPct val="100000"/>
            </a:pPr>
            <a:r>
              <a:rPr lang="en-US" dirty="0"/>
              <a:t>Scanning</a:t>
            </a:r>
          </a:p>
          <a:p>
            <a:pPr lvl="0" indent="-381000">
              <a:buSzPct val="100000"/>
            </a:pPr>
            <a:r>
              <a:rPr lang="en-US" dirty="0"/>
              <a:t>Moving</a:t>
            </a:r>
          </a:p>
          <a:p>
            <a:pPr lvl="0" indent="-381000">
              <a:buSzPct val="100000"/>
            </a:pPr>
            <a:r>
              <a:rPr lang="en-US" dirty="0"/>
              <a:t>Interacting</a:t>
            </a:r>
          </a:p>
        </p:txBody>
      </p:sp>
    </p:spTree>
    <p:extLst>
      <p:ext uri="{BB962C8B-B14F-4D97-AF65-F5344CB8AC3E}">
        <p14:creationId xmlns:p14="http://schemas.microsoft.com/office/powerpoint/2010/main" val="22633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ctrTitle"/>
          </p:nvPr>
        </p:nvSpPr>
        <p:spPr>
          <a:xfrm>
            <a:off x="0" y="651510"/>
            <a:ext cx="12192000" cy="935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/>
              <a:t>Specific Praise</a:t>
            </a:r>
            <a:endParaRPr sz="5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05790" y="1917700"/>
            <a:ext cx="11098530" cy="259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/>
              <a:t>I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ndividual or group</a:t>
            </a:r>
            <a:endParaRPr dirty="0"/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Immediate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Meaningful, </a:t>
            </a:r>
            <a:r>
              <a:rPr lang="en-US" b="0" i="0" u="none" strike="noStrike" cap="none" dirty="0" smtClean="0">
                <a:solidFill>
                  <a:schemeClr val="dk1"/>
                </a:solidFill>
                <a:sym typeface="Calibri"/>
              </a:rPr>
              <a:t>understandable</a:t>
            </a: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, and </a:t>
            </a:r>
            <a:r>
              <a:rPr lang="en-US" dirty="0"/>
              <a:t>s</a:t>
            </a:r>
            <a:r>
              <a:rPr lang="en-US" b="0" i="0" u="none" strike="noStrike" cap="none" dirty="0" smtClean="0">
                <a:solidFill>
                  <a:schemeClr val="dk1"/>
                </a:solidFill>
                <a:sym typeface="Calibri"/>
              </a:rPr>
              <a:t>incere</a:t>
            </a: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sym typeface="Calibri"/>
              </a:rPr>
              <a:t>5:1 </a:t>
            </a:r>
            <a:r>
              <a:rPr lang="en-US" b="0" i="0" u="none" strike="noStrike" cap="none" dirty="0" smtClean="0">
                <a:solidFill>
                  <a:schemeClr val="dk1"/>
                </a:solidFill>
                <a:sym typeface="Calibri"/>
              </a:rPr>
              <a:t>praise to correction ratio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0" y="697230"/>
            <a:ext cx="12192000" cy="88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 </a:t>
            </a:r>
            <a:r>
              <a:rPr lang="en-US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Ponder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51510" y="2180590"/>
            <a:ext cx="10892790" cy="188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dirty="0"/>
              <a:t>“The goal of effective classroom management is </a:t>
            </a:r>
            <a:r>
              <a:rPr lang="en-US" dirty="0" smtClean="0"/>
              <a:t>not </a:t>
            </a:r>
            <a:r>
              <a:rPr lang="en-US" dirty="0"/>
              <a:t>creating ‘perfect’ children, but providing the perfect environment for enhancing their growth</a:t>
            </a:r>
            <a:r>
              <a:rPr lang="en-US" dirty="0" smtClean="0"/>
              <a:t>…”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892040" y="6366510"/>
            <a:ext cx="218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de-DE"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(Sprick, Knight, Reinke, McKale, 2006)</a:t>
            </a: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7AA670F-CF76-4B91-A784-09414549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0"/>
            <a:ext cx="12192000" cy="935243"/>
          </a:xfrm>
        </p:spPr>
        <p:txBody>
          <a:bodyPr/>
          <a:lstStyle/>
          <a:p>
            <a:r>
              <a:rPr lang="en-US" sz="5400" dirty="0"/>
              <a:t>Specific Praise 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037AAC9-F5BC-48A7-934D-D117781C2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24" y="1917701"/>
            <a:ext cx="11501610" cy="2837180"/>
          </a:xfrm>
        </p:spPr>
        <p:txBody>
          <a:bodyPr/>
          <a:lstStyle/>
          <a:p>
            <a:pPr marL="50800" indent="0">
              <a:buNone/>
            </a:pPr>
            <a:r>
              <a:rPr lang="en-US" dirty="0"/>
              <a:t>When a student has not started working within one </a:t>
            </a:r>
            <a:r>
              <a:rPr lang="en-US" dirty="0" smtClean="0"/>
              <a:t>minute, say, “</a:t>
            </a:r>
            <a:r>
              <a:rPr lang="en-US" dirty="0"/>
              <a:t>Jason, please begin your writing </a:t>
            </a:r>
            <a:r>
              <a:rPr lang="en-US" dirty="0" smtClean="0"/>
              <a:t>assignment.”</a:t>
            </a:r>
            <a:endParaRPr lang="en-US" dirty="0"/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dirty="0" smtClean="0"/>
              <a:t>Later on, say, </a:t>
            </a:r>
            <a:r>
              <a:rPr lang="en-US" dirty="0"/>
              <a:t>“Nice job being responsible, Jason, you have begun your </a:t>
            </a:r>
            <a:r>
              <a:rPr lang="en-US" dirty="0" smtClean="0"/>
              <a:t>assignment.”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CF68CA-8046-40CB-A33E-92DCA1DDC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4370"/>
            <a:ext cx="12192000" cy="912383"/>
          </a:xfrm>
        </p:spPr>
        <p:txBody>
          <a:bodyPr/>
          <a:lstStyle/>
          <a:p>
            <a:r>
              <a:rPr lang="en-US" sz="5400" dirty="0"/>
              <a:t>Other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76DA28-F89F-46B3-87DF-CDE2FF32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2103121"/>
            <a:ext cx="11029950" cy="2045969"/>
          </a:xfrm>
        </p:spPr>
        <p:txBody>
          <a:bodyPr/>
          <a:lstStyle/>
          <a:p>
            <a:pPr>
              <a:buSzPct val="100000"/>
            </a:pPr>
            <a:r>
              <a:rPr lang="en-US" dirty="0" smtClean="0"/>
              <a:t>Changing sequences</a:t>
            </a:r>
          </a:p>
          <a:p>
            <a:pPr>
              <a:buSzPct val="100000"/>
            </a:pPr>
            <a:r>
              <a:rPr lang="en-US" dirty="0" smtClean="0"/>
              <a:t>Offering choice</a:t>
            </a:r>
          </a:p>
          <a:p>
            <a:pPr>
              <a:buSzPct val="100000"/>
            </a:pPr>
            <a:r>
              <a:rPr lang="en-US" dirty="0" smtClean="0"/>
              <a:t>Reducing task difficulty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4897000" y="4228675"/>
            <a:ext cx="19269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3049300" y="2959100"/>
            <a:ext cx="2346300" cy="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6688000" y="2902425"/>
            <a:ext cx="2448600" cy="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0" y="3038575"/>
            <a:ext cx="9384030" cy="11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5400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Classroom PBIS Data Collection</a:t>
            </a:r>
            <a:endParaRPr sz="5400" i="0" u="none" strike="noStrike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ctrTitle"/>
          </p:nvPr>
        </p:nvSpPr>
        <p:spPr>
          <a:xfrm>
            <a:off x="0" y="662940"/>
            <a:ext cx="12192000" cy="92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54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400" dirty="0"/>
              <a:t>Behavior Data Collection Examples</a:t>
            </a:r>
            <a:endParaRPr sz="5400" dirty="0"/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506730" y="2020570"/>
            <a:ext cx="11178540" cy="26085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95300" indent="-457200">
              <a:buSzPct val="100000"/>
            </a:pPr>
            <a:r>
              <a:rPr lang="en-US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Count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ing </a:t>
            </a: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behaviors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300" indent="-457200">
              <a:buSzPct val="100000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Timing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95300" indent="-457200">
              <a:buSzPct val="100000"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Sampling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300" indent="-457200">
              <a:buSzPct val="100000"/>
            </a:pPr>
            <a:r>
              <a:rPr lang="en-US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Antecedent-behavior-consequence (ABC)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ctrTitle"/>
          </p:nvPr>
        </p:nvSpPr>
        <p:spPr>
          <a:xfrm>
            <a:off x="0" y="628650"/>
            <a:ext cx="12192000" cy="958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/>
              <a:t>Responding </a:t>
            </a:r>
            <a:r>
              <a:rPr lang="en-US" sz="5400" dirty="0" smtClean="0"/>
              <a:t>To </a:t>
            </a:r>
            <a:r>
              <a:rPr lang="en-US" sz="5400" dirty="0"/>
              <a:t>Behavior </a:t>
            </a:r>
            <a:endParaRPr sz="5400" dirty="0"/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28650" y="1917701"/>
            <a:ext cx="11212830" cy="281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Aft>
                <a:spcPts val="0"/>
              </a:spcAft>
              <a:buNone/>
            </a:pPr>
            <a:r>
              <a:rPr lang="en-US" dirty="0"/>
              <a:t>Make it FAST!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sym typeface="Calibri"/>
              </a:rPr>
              <a:t>F</a:t>
            </a:r>
            <a:r>
              <a:rPr lang="en-US" sz="2600" b="0" i="0" u="none" strike="noStrike" cap="none" dirty="0">
                <a:solidFill>
                  <a:schemeClr val="dk1"/>
                </a:solidFill>
                <a:sym typeface="Calibri"/>
              </a:rPr>
              <a:t>unctional</a:t>
            </a:r>
            <a:endParaRPr sz="2600" dirty="0"/>
          </a:p>
          <a:p>
            <a:pPr marL="457200" marR="0" lvl="0" indent="-406400" algn="l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sym typeface="Calibri"/>
              </a:rPr>
              <a:t>A</a:t>
            </a:r>
            <a:r>
              <a:rPr lang="en-US" sz="2600" b="0" i="0" u="none" strike="noStrike" cap="none" dirty="0">
                <a:solidFill>
                  <a:schemeClr val="dk1"/>
                </a:solidFill>
                <a:sym typeface="Calibri"/>
              </a:rPr>
              <a:t>ccurate</a:t>
            </a:r>
            <a:endParaRPr sz="2600" dirty="0"/>
          </a:p>
          <a:p>
            <a:pPr marL="457200" marR="0" lvl="0" indent="-406400" algn="l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sym typeface="Calibri"/>
              </a:rPr>
              <a:t>S</a:t>
            </a:r>
            <a:r>
              <a:rPr lang="en-US" sz="2600" b="0" i="0" u="none" strike="noStrike" cap="none" dirty="0">
                <a:solidFill>
                  <a:schemeClr val="dk1"/>
                </a:solidFill>
                <a:sym typeface="Calibri"/>
              </a:rPr>
              <a:t>pecific</a:t>
            </a:r>
            <a:endParaRPr sz="2600" dirty="0"/>
          </a:p>
          <a:p>
            <a:pPr marL="457200" marR="0" lvl="0" indent="-406400" algn="l" rtl="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600" b="1" i="0" u="none" strike="noStrike" cap="none" dirty="0">
                <a:solidFill>
                  <a:schemeClr val="dk1"/>
                </a:solidFill>
                <a:sym typeface="Calibri"/>
              </a:rPr>
              <a:t>T</a:t>
            </a:r>
            <a:r>
              <a:rPr lang="en-US" sz="2600" b="0" i="0" u="none" strike="noStrike" cap="none" dirty="0">
                <a:solidFill>
                  <a:schemeClr val="dk1"/>
                </a:solidFill>
                <a:sym typeface="Calibri"/>
              </a:rPr>
              <a:t>imely</a:t>
            </a: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D6763A3-E77C-41FF-AA2F-0EB94B015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28650"/>
            <a:ext cx="12192000" cy="958103"/>
          </a:xfrm>
        </p:spPr>
        <p:txBody>
          <a:bodyPr/>
          <a:lstStyle/>
          <a:p>
            <a:r>
              <a:rPr lang="en-US" sz="5400" dirty="0"/>
              <a:t>FAST – Example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825C5E-EC7C-4DC5-B801-D835BA3C5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730" y="1986803"/>
            <a:ext cx="11178540" cy="2356597"/>
          </a:xfrm>
        </p:spPr>
        <p:txBody>
          <a:bodyPr/>
          <a:lstStyle/>
          <a:p>
            <a:pPr marL="50800" indent="0">
              <a:buNone/>
            </a:pPr>
            <a:r>
              <a:rPr lang="en-US" dirty="0"/>
              <a:t>After </a:t>
            </a:r>
            <a:r>
              <a:rPr lang="en-US" dirty="0" smtClean="0"/>
              <a:t>a student plays </a:t>
            </a:r>
            <a:r>
              <a:rPr lang="en-US" dirty="0"/>
              <a:t>with lab equipment inappropriately, the teacher </a:t>
            </a:r>
            <a:r>
              <a:rPr lang="en-US" dirty="0" smtClean="0"/>
              <a:t>responds, “</a:t>
            </a:r>
            <a:r>
              <a:rPr lang="en-US" dirty="0"/>
              <a:t>Please stop playing with lab equipment and keep it on the </a:t>
            </a:r>
            <a:r>
              <a:rPr lang="en-US" dirty="0" smtClean="0"/>
              <a:t>table.” </a:t>
            </a:r>
          </a:p>
          <a:p>
            <a:pPr marL="50800" indent="0">
              <a:buNone/>
            </a:pPr>
            <a:r>
              <a:rPr lang="en-US" dirty="0" smtClean="0"/>
              <a:t>Later, say, </a:t>
            </a:r>
            <a:r>
              <a:rPr lang="en-US" dirty="0"/>
              <a:t>“Thank you for being safe with the lab </a:t>
            </a:r>
            <a:r>
              <a:rPr lang="en-US" dirty="0" smtClean="0"/>
              <a:t>equipment.”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ctrTitle"/>
          </p:nvPr>
        </p:nvSpPr>
        <p:spPr>
          <a:xfrm>
            <a:off x="0" y="628650"/>
            <a:ext cx="12192000" cy="958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</a:t>
            </a:r>
            <a:r>
              <a:rPr lang="en-US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</a:t>
            </a:r>
            <a:endParaRPr sz="5400"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74370" y="1917700"/>
            <a:ext cx="10927080" cy="332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Appropriate or expected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Infrequent and non-disruptive minor behaviors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Repeated and non-disruptive behavior 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Repeated and disruptive behavior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Administrator-managed behaviors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xfrm>
            <a:off x="0" y="712177"/>
            <a:ext cx="12192000" cy="87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It </a:t>
            </a:r>
            <a:r>
              <a:rPr lang="en-US" sz="5400" dirty="0"/>
              <a:t>W</a:t>
            </a: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ith Fidelity!</a:t>
            </a:r>
            <a:endParaRPr sz="5400" dirty="0"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582930" y="1935285"/>
            <a:ext cx="10995659" cy="25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b="1" u="sng" dirty="0">
                <a:solidFill>
                  <a:schemeClr val="dk1"/>
                </a:solidFill>
                <a:sym typeface="Calibri"/>
              </a:rPr>
              <a:t>Tiered Fidelity Inventory (TFI)</a:t>
            </a:r>
            <a:endParaRPr dirty="0"/>
          </a:p>
          <a:p>
            <a:pPr marL="0" marR="0" lvl="0" indent="0" algn="l" rtl="0"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sym typeface="Calibri"/>
            </a:endParaRPr>
          </a:p>
          <a:p>
            <a:pPr marL="228600" marR="0" lvl="0" indent="-228600" algn="l" rtl="0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sym typeface="Calibri"/>
              </a:rPr>
              <a:t>Efficient, valid index of extent to which PBIS core features are in place</a:t>
            </a:r>
            <a:endParaRPr dirty="0"/>
          </a:p>
          <a:p>
            <a:pPr marL="228600" marR="0" lvl="0" indent="-228600" algn="l" rtl="0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sym typeface="Calibri"/>
              </a:rPr>
              <a:t>Section 1.8 Classroom Procedures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0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l="7983" t="18319" r="13925" b="6587"/>
          <a:stretch/>
        </p:blipFill>
        <p:spPr bwMode="auto">
          <a:xfrm>
            <a:off x="125730" y="297180"/>
            <a:ext cx="11864340" cy="56807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image of pbis tf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806" y="1061358"/>
            <a:ext cx="758825" cy="98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078A9-A955-474C-A006-047405D08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0080"/>
            <a:ext cx="12192000" cy="946673"/>
          </a:xfrm>
        </p:spPr>
        <p:txBody>
          <a:bodyPr/>
          <a:lstStyle/>
          <a:p>
            <a:r>
              <a:rPr lang="en-US" sz="5400" dirty="0"/>
              <a:t>Summary </a:t>
            </a:r>
            <a:r>
              <a:rPr lang="en-US" sz="5400" dirty="0" smtClean="0"/>
              <a:t>Of </a:t>
            </a:r>
            <a:r>
              <a:rPr lang="en-US" sz="5400" dirty="0"/>
              <a:t>Classroom PBIS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C53CE0-E70D-40B7-91E8-1436808E8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790" y="1917701"/>
            <a:ext cx="11052810" cy="26314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Increase instructional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Increase engagement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Collect data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Make it FAST!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BE2AB1-9353-49A1-9997-CCDD8F545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940"/>
            <a:ext cx="12192000" cy="923813"/>
          </a:xfrm>
        </p:spPr>
        <p:txBody>
          <a:bodyPr/>
          <a:lstStyle/>
          <a:p>
            <a:r>
              <a:rPr lang="en-US" sz="54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17852A-1AE0-4FD4-9713-24D29E6E0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370" y="1917701"/>
            <a:ext cx="10778490" cy="2185669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Discuss the impact of schoolwide expectations on student behavior in your school.</a:t>
            </a:r>
          </a:p>
          <a:p>
            <a:pPr>
              <a:buSzPct val="100000"/>
            </a:pPr>
            <a:r>
              <a:rPr lang="en-US" dirty="0"/>
              <a:t>Discuss the benefits of adapting </a:t>
            </a:r>
            <a:r>
              <a:rPr lang="en-US" dirty="0" smtClean="0"/>
              <a:t>school-wide </a:t>
            </a:r>
            <a:r>
              <a:rPr lang="en-US" dirty="0"/>
              <a:t>expectations for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40978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17266-1D01-487F-AADF-438563CB3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28651"/>
            <a:ext cx="12192000" cy="1543050"/>
          </a:xfrm>
        </p:spPr>
        <p:txBody>
          <a:bodyPr/>
          <a:lstStyle/>
          <a:p>
            <a:r>
              <a:rPr lang="en-US" sz="5400" dirty="0"/>
              <a:t>Essential </a:t>
            </a:r>
            <a:r>
              <a:rPr lang="en-US" sz="5400" dirty="0" smtClean="0"/>
              <a:t>Primers </a:t>
            </a:r>
            <a:r>
              <a:rPr lang="en-US" sz="5400" dirty="0"/>
              <a:t>&amp; </a:t>
            </a:r>
            <a:r>
              <a:rPr lang="en-US" sz="5400" dirty="0" smtClean="0"/>
              <a:t>Resources 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  <a:r>
              <a:rPr lang="en-US" sz="5400" dirty="0"/>
              <a:t>Classroom PBIS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82716E-0971-4934-A924-B574929F2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030" y="1945580"/>
            <a:ext cx="10949940" cy="4135180"/>
          </a:xfrm>
        </p:spPr>
        <p:txBody>
          <a:bodyPr/>
          <a:lstStyle/>
          <a:p>
            <a:r>
              <a:rPr lang="en-US" dirty="0"/>
              <a:t>Lewis, T. Preventing and responding to problem behavior through school-wide systems of positive behavior support.</a:t>
            </a:r>
          </a:p>
          <a:p>
            <a:r>
              <a:rPr lang="en-US" dirty="0"/>
              <a:t>Simonsen, B., Fairbanks, S., </a:t>
            </a:r>
            <a:r>
              <a:rPr lang="en-US" dirty="0" err="1"/>
              <a:t>Briesch</a:t>
            </a:r>
            <a:r>
              <a:rPr lang="en-US" dirty="0"/>
              <a:t>, A., Myers, D., </a:t>
            </a:r>
            <a:r>
              <a:rPr lang="en-US" dirty="0" err="1"/>
              <a:t>Sugai</a:t>
            </a:r>
            <a:r>
              <a:rPr lang="en-US" dirty="0"/>
              <a:t>, G. (2008). Supporting and responding to behavior evidence based classroom strategies for teachers. </a:t>
            </a:r>
          </a:p>
          <a:p>
            <a:r>
              <a:rPr lang="en-US" dirty="0"/>
              <a:t>Weaver, J. Eight effective classroom practices. Missouri Environmental Education Association.</a:t>
            </a:r>
          </a:p>
          <a:p>
            <a:r>
              <a:rPr lang="en-US" dirty="0" smtClean="0"/>
              <a:t>Web link </a:t>
            </a:r>
            <a:r>
              <a:rPr lang="en-US" dirty="0"/>
              <a:t>for greater depth:  </a:t>
            </a:r>
            <a:r>
              <a:rPr lang="en-US" dirty="0">
                <a:hlinkClick r:id="rId2"/>
              </a:rPr>
              <a:t>http://www.midwestpbis.org/materials/classroom-practices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4AFA0-61CB-4397-B580-DF40A458F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51511"/>
            <a:ext cx="12192000" cy="834390"/>
          </a:xfrm>
        </p:spPr>
        <p:txBody>
          <a:bodyPr/>
          <a:lstStyle/>
          <a:p>
            <a:r>
              <a:rPr lang="en-US" sz="5400" dirty="0"/>
              <a:t>Links </a:t>
            </a:r>
            <a:r>
              <a:rPr lang="en-US" sz="5400" dirty="0" smtClean="0"/>
              <a:t>To </a:t>
            </a:r>
            <a:r>
              <a:rPr lang="en-US" sz="5400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2DA2F9-93A3-4E1C-8CCD-16D7A5DD3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85901"/>
            <a:ext cx="10972800" cy="4288328"/>
          </a:xfrm>
        </p:spPr>
        <p:txBody>
          <a:bodyPr/>
          <a:lstStyle/>
          <a:p>
            <a:r>
              <a:rPr lang="en-US" dirty="0"/>
              <a:t>Supporting and Responding to </a:t>
            </a:r>
            <a:r>
              <a:rPr lang="en-US" dirty="0" smtClean="0"/>
              <a:t>Behavior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://www.pbis.org/common/cms/files/pbisresources/Supporting%20and%20Responding%20to%20Behavior.pdf</a:t>
            </a:r>
            <a:endParaRPr lang="en-US" dirty="0"/>
          </a:p>
          <a:p>
            <a:r>
              <a:rPr lang="en-US" dirty="0"/>
              <a:t>Preventing and Responding to Problem Behavior through School-Wide Systems of Positive Behavior </a:t>
            </a:r>
            <a:r>
              <a:rPr lang="en-US" dirty="0" smtClean="0"/>
              <a:t>Supports </a:t>
            </a:r>
            <a:r>
              <a:rPr lang="en-US" u="sng" dirty="0" smtClean="0">
                <a:solidFill>
                  <a:srgbClr val="0070C0"/>
                </a:solidFill>
              </a:rPr>
              <a:t>https</a:t>
            </a:r>
            <a:r>
              <a:rPr lang="en-US" u="sng" dirty="0">
                <a:solidFill>
                  <a:srgbClr val="0070C0"/>
                </a:solidFill>
              </a:rPr>
              <a:t>://ucy.ac.cy/cypbis/documents/Sinedrio/Lewis_SW-PBS_PI.ppt </a:t>
            </a:r>
          </a:p>
          <a:p>
            <a:r>
              <a:rPr lang="en-US" dirty="0">
                <a:solidFill>
                  <a:schemeClr val="tx1"/>
                </a:solidFill>
              </a:rPr>
              <a:t>Eight Effective Classroom </a:t>
            </a:r>
            <a:r>
              <a:rPr lang="en-US" dirty="0" smtClean="0">
                <a:solidFill>
                  <a:schemeClr val="tx1"/>
                </a:solidFill>
              </a:rPr>
              <a:t>Practices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www.meea.org/assets/pdfs/8-effective-classroom-practices.pdf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D881B-2231-4FA7-AD5F-83F400CF3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940"/>
            <a:ext cx="12192000" cy="923813"/>
          </a:xfrm>
        </p:spPr>
        <p:txBody>
          <a:bodyPr/>
          <a:lstStyle/>
          <a:p>
            <a:r>
              <a:rPr lang="en-US" sz="5400" dirty="0"/>
              <a:t>Resources &amp; Thanks </a:t>
            </a:r>
            <a:r>
              <a:rPr lang="en-US" sz="5400" dirty="0" smtClean="0"/>
              <a:t>To</a:t>
            </a:r>
            <a:r>
              <a:rPr lang="en-US" sz="5400" dirty="0"/>
              <a:t>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39DE42-0632-4FF0-BAA9-B10D7C831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1917700"/>
            <a:ext cx="10949940" cy="3325813"/>
          </a:xfrm>
        </p:spPr>
        <p:txBody>
          <a:bodyPr/>
          <a:lstStyle/>
          <a:p>
            <a:r>
              <a:rPr lang="en-US" dirty="0"/>
              <a:t>Simonsen, B., Fairbanks, S., </a:t>
            </a:r>
            <a:r>
              <a:rPr lang="en-US" dirty="0" err="1"/>
              <a:t>Briesch</a:t>
            </a:r>
            <a:r>
              <a:rPr lang="en-US" dirty="0"/>
              <a:t>, A., Myers, D., </a:t>
            </a:r>
            <a:r>
              <a:rPr lang="en-US" dirty="0" err="1"/>
              <a:t>Sugai</a:t>
            </a:r>
            <a:r>
              <a:rPr lang="en-US" dirty="0"/>
              <a:t>, G. (2008). Evidence-based practices in classroom management: considerations for research to practice. </a:t>
            </a:r>
            <a:r>
              <a:rPr lang="en-US" i="1" dirty="0"/>
              <a:t>Education and Treatment of Children</a:t>
            </a:r>
            <a:r>
              <a:rPr lang="en-US" dirty="0"/>
              <a:t>, 31(3), 351-380.</a:t>
            </a:r>
          </a:p>
          <a:p>
            <a:r>
              <a:rPr lang="en-US" dirty="0">
                <a:hlinkClick r:id="rId2"/>
              </a:rPr>
              <a:t>https://www.pbis.org/Common/Cms/files/pbisresources/Classroom%20PBIS%20LEA%20SCTG%202017(Simonsen).pdf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0" y="662940"/>
            <a:ext cx="12192000" cy="92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Typical School Day</a:t>
            </a:r>
            <a:endParaRPr sz="5400"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513454" y="2041660"/>
            <a:ext cx="10949940" cy="266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17%  Direct i</a:t>
            </a:r>
            <a:r>
              <a:rPr lang="en-US" dirty="0" smtClean="0"/>
              <a:t>nstruction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33%  Seatwork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20%  Transitions</a:t>
            </a:r>
            <a:endParaRPr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/>
              <a:t>30%  Discipline and other non-instructional activities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6350" y="6332220"/>
            <a:ext cx="1805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(Cotton,1995;Walberg,1988)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0" y="2894030"/>
            <a:ext cx="8309610" cy="128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6000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Classroom PBIS Practice</a:t>
            </a: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sz="6000" i="0" u="none" strike="noStrike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xmlns="" id="{F6DA9906-2D3B-4EF8-A4DB-3EF16E32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940"/>
            <a:ext cx="12192000" cy="923813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Starting Point </a:t>
            </a:r>
            <a:r>
              <a:rPr lang="en-US" altLang="en-US" sz="5400" dirty="0" smtClean="0"/>
              <a:t>For </a:t>
            </a:r>
            <a:r>
              <a:rPr lang="en-US" altLang="en-US" sz="5400" dirty="0"/>
              <a:t>Classroom PBIS Practices</a:t>
            </a:r>
          </a:p>
        </p:txBody>
      </p:sp>
      <p:sp>
        <p:nvSpPr>
          <p:cNvPr id="13315" name="Rectangle 1027">
            <a:extLst>
              <a:ext uri="{FF2B5EF4-FFF2-40B4-BE49-F238E27FC236}">
                <a16:creationId xmlns:a16="http://schemas.microsoft.com/office/drawing/2014/main" xmlns="" id="{44C171B7-CE37-45C2-87C1-96E5FD2DB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1917701"/>
            <a:ext cx="11132820" cy="1957069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Create </a:t>
            </a:r>
            <a:r>
              <a:rPr lang="en-US" altLang="en-US" dirty="0">
                <a:solidFill>
                  <a:schemeClr val="tx1"/>
                </a:solidFill>
              </a:rPr>
              <a:t>environments to </a:t>
            </a:r>
            <a:r>
              <a:rPr lang="en-US" altLang="en-US" b="1" dirty="0">
                <a:solidFill>
                  <a:schemeClr val="tx1"/>
                </a:solidFill>
              </a:rPr>
              <a:t>increase instructional time</a:t>
            </a:r>
            <a:r>
              <a:rPr lang="en-US" altLang="en-US" dirty="0">
                <a:solidFill>
                  <a:schemeClr val="tx1"/>
                </a:solidFill>
              </a:rPr>
              <a:t>. </a:t>
            </a:r>
          </a:p>
          <a:p>
            <a:pPr marL="457200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Create environments that </a:t>
            </a:r>
            <a:r>
              <a:rPr lang="en-US" altLang="en-US" b="1" dirty="0">
                <a:solidFill>
                  <a:schemeClr val="tx1"/>
                </a:solidFill>
              </a:rPr>
              <a:t>increase student engagement</a:t>
            </a:r>
            <a:r>
              <a:rPr lang="en-US" altLang="en-US" b="1" dirty="0" smtClean="0">
                <a:solidFill>
                  <a:schemeClr val="tx1"/>
                </a:solidFill>
              </a:rPr>
              <a:t>.</a:t>
            </a:r>
            <a:endParaRPr lang="en-US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0" y="662940"/>
            <a:ext cx="121920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5400" dirty="0"/>
              <a:t>Classroom PBIS Practices</a:t>
            </a:r>
            <a:endParaRPr sz="5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4370" y="1586640"/>
            <a:ext cx="11274380" cy="420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Aft>
                <a:spcPts val="0"/>
              </a:spcAft>
              <a:buClr>
                <a:srgbClr val="8E7CC3"/>
              </a:buClr>
              <a:buSzPct val="100000"/>
              <a:buFont typeface="Calibri"/>
              <a:buAutoNum type="arabicPeriod"/>
            </a:pPr>
            <a:r>
              <a:rPr lang="en-US" dirty="0" smtClean="0">
                <a:solidFill>
                  <a:srgbClr val="8E7CC3"/>
                </a:solidFill>
              </a:rPr>
              <a:t>Clear expectations</a:t>
            </a:r>
          </a:p>
          <a:p>
            <a:pPr marL="457200" marR="0" lvl="0" indent="-381000" algn="l" rtl="0">
              <a:lnSpc>
                <a:spcPct val="90000"/>
              </a:lnSpc>
              <a:spcAft>
                <a:spcPts val="0"/>
              </a:spcAft>
              <a:buClr>
                <a:srgbClr val="8E7CC3"/>
              </a:buClr>
              <a:buSzPct val="100000"/>
              <a:buAutoNum type="arabicPeriod"/>
            </a:pPr>
            <a:r>
              <a:rPr lang="en-US" dirty="0" smtClean="0">
                <a:solidFill>
                  <a:srgbClr val="8E7CC3"/>
                </a:solidFill>
              </a:rPr>
              <a:t>Procedures, routines, and rules</a:t>
            </a:r>
          </a:p>
          <a:p>
            <a:pPr marL="457200" marR="0" lvl="0" indent="-381000" algn="l" rtl="0">
              <a:lnSpc>
                <a:spcPct val="90000"/>
              </a:lnSpc>
              <a:spcAft>
                <a:spcPts val="0"/>
              </a:spcAft>
              <a:buClr>
                <a:srgbClr val="8E7CC3"/>
              </a:buClr>
              <a:buSzPct val="100000"/>
              <a:buAutoNum type="arabicPeriod"/>
            </a:pPr>
            <a:r>
              <a:rPr lang="en-US" dirty="0" smtClean="0">
                <a:solidFill>
                  <a:srgbClr val="8E7CC3"/>
                </a:solidFill>
              </a:rPr>
              <a:t>Encouraging expected behavior</a:t>
            </a:r>
          </a:p>
          <a:p>
            <a:pPr marL="457200" marR="0" lvl="0" indent="-381000" algn="l" rtl="0">
              <a:lnSpc>
                <a:spcPct val="90000"/>
              </a:lnSpc>
              <a:spcAft>
                <a:spcPts val="0"/>
              </a:spcAft>
              <a:buClr>
                <a:srgbClr val="8E7CC3"/>
              </a:buClr>
              <a:buSzPct val="100000"/>
              <a:buAutoNum type="arabicPeriod"/>
            </a:pPr>
            <a:r>
              <a:rPr lang="en-US" dirty="0" smtClean="0">
                <a:solidFill>
                  <a:srgbClr val="8E7CC3"/>
                </a:solidFill>
              </a:rPr>
              <a:t>Discouraging inappropriate behavior</a:t>
            </a:r>
          </a:p>
          <a:p>
            <a:pPr marL="457200" lvl="0" indent="-381000" rtl="0">
              <a:spcAft>
                <a:spcPts val="0"/>
              </a:spcAft>
              <a:buClr>
                <a:srgbClr val="6AA84F"/>
              </a:buClr>
              <a:buSzPct val="10000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Providing opportunities to respond</a:t>
            </a:r>
          </a:p>
          <a:p>
            <a:pPr marL="457200" lvl="0" indent="-381000" rtl="0">
              <a:spcAft>
                <a:spcPts val="0"/>
              </a:spcAft>
              <a:buClr>
                <a:srgbClr val="6AA84F"/>
              </a:buClr>
              <a:buSzPct val="10000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Active supervision</a:t>
            </a:r>
          </a:p>
          <a:p>
            <a:pPr marL="457200" lvl="0" indent="-381000" rtl="0">
              <a:spcAft>
                <a:spcPts val="0"/>
              </a:spcAft>
              <a:buClr>
                <a:srgbClr val="6AA84F"/>
              </a:buClr>
              <a:buSzPct val="10000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Changing sequence and offering choice</a:t>
            </a:r>
          </a:p>
          <a:p>
            <a:pPr marL="457200" lvl="0" indent="-381000" rtl="0">
              <a:spcAft>
                <a:spcPts val="0"/>
              </a:spcAft>
              <a:buClr>
                <a:srgbClr val="6AA84F"/>
              </a:buClr>
              <a:buSzPct val="100000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Reducing task difficulty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7" name="Shape 87"/>
          <p:cNvSpPr/>
          <p:nvPr/>
        </p:nvSpPr>
        <p:spPr>
          <a:xfrm rot="10799083" flipH="1">
            <a:off x="7788545" y="2216100"/>
            <a:ext cx="3375000" cy="963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8039066" y="2436645"/>
            <a:ext cx="29409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Increase Instructional Time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788416" y="4103851"/>
            <a:ext cx="3442200" cy="94155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Increase Student Engagement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0" y="2535448"/>
            <a:ext cx="12191999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solidFill>
                  <a:schemeClr val="bg1"/>
                </a:solidFill>
              </a:rPr>
              <a:t>PBIS Practices that Increase Instructional Time</a:t>
            </a:r>
            <a:endParaRPr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3067</Words>
  <Application>Microsoft Office PowerPoint</Application>
  <PresentationFormat>Widescreen</PresentationFormat>
  <Paragraphs>281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Courier New</vt:lpstr>
      <vt:lpstr>Franklin Gothic Book</vt:lpstr>
      <vt:lpstr>Times New Roman</vt:lpstr>
      <vt:lpstr>Wingdings</vt:lpstr>
      <vt:lpstr>Title</vt:lpstr>
      <vt:lpstr>Office Theme</vt:lpstr>
      <vt:lpstr>Section</vt:lpstr>
      <vt:lpstr>PBIS in the Classroom</vt:lpstr>
      <vt:lpstr>Outcomes</vt:lpstr>
      <vt:lpstr>Point To Ponder</vt:lpstr>
      <vt:lpstr>Discussion</vt:lpstr>
      <vt:lpstr>Typical School Day</vt:lpstr>
      <vt:lpstr>PowerPoint Presentation</vt:lpstr>
      <vt:lpstr>Starting Point For Classroom PBIS Practices</vt:lpstr>
      <vt:lpstr>Classroom PBIS Practices</vt:lpstr>
      <vt:lpstr>PBIS Practices that Increase Instructional Time</vt:lpstr>
      <vt:lpstr>The foundations of effective classroom PBIS in practice</vt:lpstr>
      <vt:lpstr>Expectations</vt:lpstr>
      <vt:lpstr> </vt:lpstr>
      <vt:lpstr> </vt:lpstr>
      <vt:lpstr> </vt:lpstr>
      <vt:lpstr> Routines </vt:lpstr>
      <vt:lpstr>Classroom Procedures &amp; Routines  Self-Assessment</vt:lpstr>
      <vt:lpstr>PowerPoint Presentation</vt:lpstr>
      <vt:lpstr>PowerPoint Presentation</vt:lpstr>
      <vt:lpstr>Design</vt:lpstr>
      <vt:lpstr>PowerPoint Presentation</vt:lpstr>
      <vt:lpstr>Positive classroom PBIS practices implemented consistently</vt:lpstr>
      <vt:lpstr>Opportunities To Respond (OTR)</vt:lpstr>
      <vt:lpstr>OTR - Individual</vt:lpstr>
      <vt:lpstr>OTR- Choral Responding</vt:lpstr>
      <vt:lpstr>OTR- Nonverbal Responses</vt:lpstr>
      <vt:lpstr>Prompts</vt:lpstr>
      <vt:lpstr>Prompt Examples</vt:lpstr>
      <vt:lpstr>Active Supervision</vt:lpstr>
      <vt:lpstr>Specific Praise</vt:lpstr>
      <vt:lpstr>Specific Praise Example</vt:lpstr>
      <vt:lpstr>Other Strategies</vt:lpstr>
      <vt:lpstr>PowerPoint Presentation</vt:lpstr>
      <vt:lpstr> Behavior Data Collection Examples</vt:lpstr>
      <vt:lpstr>Responding To Behavior </vt:lpstr>
      <vt:lpstr>FAST – Example</vt:lpstr>
      <vt:lpstr>Types Of Behavior</vt:lpstr>
      <vt:lpstr>Do It With Fidelity!</vt:lpstr>
      <vt:lpstr>PowerPoint Presentation</vt:lpstr>
      <vt:lpstr>Summary Of Classroom PBIS</vt:lpstr>
      <vt:lpstr>Essential Primers &amp; Resources  For Classroom PBIS</vt:lpstr>
      <vt:lpstr>Links To Resources</vt:lpstr>
      <vt:lpstr>Resources &amp; Thanks To…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PBIS</dc:title>
  <dc:creator>Tamara Williams</dc:creator>
  <cp:lastModifiedBy>Office of Behavioral Research &amp; Eval</cp:lastModifiedBy>
  <cp:revision>89</cp:revision>
  <dcterms:modified xsi:type="dcterms:W3CDTF">2019-10-29T21:03:53Z</dcterms:modified>
</cp:coreProperties>
</file>