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4"/>
  </p:notesMasterIdLst>
  <p:handoutMasterIdLst>
    <p:handoutMasterId r:id="rId35"/>
  </p:handoutMasterIdLst>
  <p:sldIdLst>
    <p:sldId id="257" r:id="rId4"/>
    <p:sldId id="256" r:id="rId5"/>
    <p:sldId id="258" r:id="rId6"/>
    <p:sldId id="259" r:id="rId7"/>
    <p:sldId id="267" r:id="rId8"/>
    <p:sldId id="432" r:id="rId9"/>
    <p:sldId id="433" r:id="rId10"/>
    <p:sldId id="434" r:id="rId11"/>
    <p:sldId id="438" r:id="rId12"/>
    <p:sldId id="442" r:id="rId13"/>
    <p:sldId id="466" r:id="rId14"/>
    <p:sldId id="435" r:id="rId15"/>
    <p:sldId id="460" r:id="rId16"/>
    <p:sldId id="461" r:id="rId17"/>
    <p:sldId id="459" r:id="rId18"/>
    <p:sldId id="270" r:id="rId19"/>
    <p:sldId id="268" r:id="rId20"/>
    <p:sldId id="455" r:id="rId21"/>
    <p:sldId id="456" r:id="rId22"/>
    <p:sldId id="271" r:id="rId23"/>
    <p:sldId id="457" r:id="rId24"/>
    <p:sldId id="447" r:id="rId25"/>
    <p:sldId id="437" r:id="rId26"/>
    <p:sldId id="436" r:id="rId27"/>
    <p:sldId id="448" r:id="rId28"/>
    <p:sldId id="462" r:id="rId29"/>
    <p:sldId id="452" r:id="rId30"/>
    <p:sldId id="263" r:id="rId31"/>
    <p:sldId id="265" r:id="rId32"/>
    <p:sldId id="264"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Ford (ADE)" initials="RF(" lastIdx="4" clrIdx="0">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CC0033"/>
    <a:srgbClr val="7476DA"/>
    <a:srgbClr val="6666FF"/>
    <a:srgbClr val="101FBC"/>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5199" autoAdjust="0"/>
  </p:normalViewPr>
  <p:slideViewPr>
    <p:cSldViewPr snapToGrid="0">
      <p:cViewPr varScale="1">
        <p:scale>
          <a:sx n="92" d="100"/>
          <a:sy n="92" d="100"/>
        </p:scale>
        <p:origin x="420" y="84"/>
      </p:cViewPr>
      <p:guideLst/>
    </p:cSldViewPr>
  </p:slideViewPr>
  <p:notesTextViewPr>
    <p:cViewPr>
      <p:scale>
        <a:sx n="1" d="1"/>
        <a:sy n="1" d="1"/>
      </p:scale>
      <p:origin x="0" y="0"/>
    </p:cViewPr>
  </p:notesTextViewPr>
  <p:sorterViewPr>
    <p:cViewPr>
      <p:scale>
        <a:sx n="100" d="100"/>
        <a:sy n="100" d="100"/>
      </p:scale>
      <p:origin x="0" y="-1392"/>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c:f>
              <c:strCache>
                <c:ptCount val="1"/>
                <c:pt idx="0">
                  <c:v>Time 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Sheet1!$C$4:$E$4</c:f>
              <c:numCache>
                <c:formatCode>General</c:formatCode>
                <c:ptCount val="3"/>
                <c:pt idx="0">
                  <c:v>35</c:v>
                </c:pt>
                <c:pt idx="1">
                  <c:v>0</c:v>
                </c:pt>
                <c:pt idx="2">
                  <c:v>0</c:v>
                </c:pt>
              </c:numCache>
            </c:numRef>
          </c:val>
          <c:extLst xmlns:c16r2="http://schemas.microsoft.com/office/drawing/2015/06/chart">
            <c:ext xmlns:c16="http://schemas.microsoft.com/office/drawing/2014/chart" uri="{C3380CC4-5D6E-409C-BE32-E72D297353CC}">
              <c16:uniqueId val="{00000000-600B-4FFE-81F2-F19F0D41EC9B}"/>
            </c:ext>
          </c:extLst>
        </c:ser>
        <c:ser>
          <c:idx val="1"/>
          <c:order val="1"/>
          <c:tx>
            <c:strRef>
              <c:f>Sheet1!$B$5</c:f>
              <c:strCache>
                <c:ptCount val="1"/>
                <c:pt idx="0">
                  <c:v>Time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Sheet1!$C$5:$E$5</c:f>
              <c:numCache>
                <c:formatCode>General</c:formatCode>
                <c:ptCount val="3"/>
                <c:pt idx="0">
                  <c:v>57</c:v>
                </c:pt>
                <c:pt idx="1">
                  <c:v>0</c:v>
                </c:pt>
                <c:pt idx="2">
                  <c:v>0</c:v>
                </c:pt>
              </c:numCache>
            </c:numRef>
          </c:val>
          <c:extLst xmlns:c16r2="http://schemas.microsoft.com/office/drawing/2015/06/chart">
            <c:ext xmlns:c16="http://schemas.microsoft.com/office/drawing/2014/chart" uri="{C3380CC4-5D6E-409C-BE32-E72D297353CC}">
              <c16:uniqueId val="{00000001-600B-4FFE-81F2-F19F0D41EC9B}"/>
            </c:ext>
          </c:extLst>
        </c:ser>
        <c:ser>
          <c:idx val="2"/>
          <c:order val="2"/>
          <c:tx>
            <c:strRef>
              <c:f>Sheet1!$B$6</c:f>
              <c:strCache>
                <c:ptCount val="1"/>
                <c:pt idx="0">
                  <c:v>Time 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Sheet1!$C$6:$E$6</c:f>
              <c:numCache>
                <c:formatCode>General</c:formatCode>
                <c:ptCount val="3"/>
                <c:pt idx="0">
                  <c:v>77</c:v>
                </c:pt>
                <c:pt idx="1">
                  <c:v>56</c:v>
                </c:pt>
                <c:pt idx="2">
                  <c:v>0</c:v>
                </c:pt>
              </c:numCache>
            </c:numRef>
          </c:val>
          <c:extLst xmlns:c16r2="http://schemas.microsoft.com/office/drawing/2015/06/chart">
            <c:ext xmlns:c16="http://schemas.microsoft.com/office/drawing/2014/chart" uri="{C3380CC4-5D6E-409C-BE32-E72D297353CC}">
              <c16:uniqueId val="{00000002-600B-4FFE-81F2-F19F0D41EC9B}"/>
            </c:ext>
          </c:extLst>
        </c:ser>
        <c:ser>
          <c:idx val="3"/>
          <c:order val="3"/>
          <c:tx>
            <c:strRef>
              <c:f>Sheet1!$B$7</c:f>
              <c:strCache>
                <c:ptCount val="1"/>
                <c:pt idx="0">
                  <c:v>Time 4</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Sheet1!$C$7:$E$7</c:f>
              <c:numCache>
                <c:formatCode>General</c:formatCode>
                <c:ptCount val="3"/>
                <c:pt idx="0">
                  <c:v>84</c:v>
                </c:pt>
                <c:pt idx="1">
                  <c:v>88</c:v>
                </c:pt>
                <c:pt idx="2">
                  <c:v>23</c:v>
                </c:pt>
              </c:numCache>
            </c:numRef>
          </c:val>
          <c:extLst xmlns:c16r2="http://schemas.microsoft.com/office/drawing/2015/06/chart">
            <c:ext xmlns:c16="http://schemas.microsoft.com/office/drawing/2014/chart" uri="{C3380CC4-5D6E-409C-BE32-E72D297353CC}">
              <c16:uniqueId val="{00000003-600B-4FFE-81F2-F19F0D41EC9B}"/>
            </c:ext>
          </c:extLst>
        </c:ser>
        <c:ser>
          <c:idx val="4"/>
          <c:order val="4"/>
          <c:tx>
            <c:strRef>
              <c:f>Sheet1!$B$8</c:f>
              <c:strCache>
                <c:ptCount val="1"/>
                <c:pt idx="0">
                  <c:v> Time 5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Sheet1!$C$8:$E$8</c:f>
              <c:numCache>
                <c:formatCode>General</c:formatCode>
                <c:ptCount val="3"/>
                <c:pt idx="0">
                  <c:v>92</c:v>
                </c:pt>
                <c:pt idx="1">
                  <c:v>94</c:v>
                </c:pt>
                <c:pt idx="2">
                  <c:v>32</c:v>
                </c:pt>
              </c:numCache>
            </c:numRef>
          </c:val>
          <c:extLst xmlns:c16r2="http://schemas.microsoft.com/office/drawing/2015/06/chart">
            <c:ext xmlns:c16="http://schemas.microsoft.com/office/drawing/2014/chart" uri="{C3380CC4-5D6E-409C-BE32-E72D297353CC}">
              <c16:uniqueId val="{00000004-600B-4FFE-81F2-F19F0D41EC9B}"/>
            </c:ext>
          </c:extLst>
        </c:ser>
        <c:ser>
          <c:idx val="5"/>
          <c:order val="5"/>
          <c:tx>
            <c:strRef>
              <c:f>Sheet1!$B$9</c:f>
              <c:strCache>
                <c:ptCount val="1"/>
                <c:pt idx="0">
                  <c:v>Time 6</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Sheet1!$C$9:$E$9</c:f>
              <c:numCache>
                <c:formatCode>General</c:formatCode>
                <c:ptCount val="3"/>
                <c:pt idx="0">
                  <c:v>89</c:v>
                </c:pt>
                <c:pt idx="1">
                  <c:v>92</c:v>
                </c:pt>
                <c:pt idx="2">
                  <c:v>44</c:v>
                </c:pt>
              </c:numCache>
            </c:numRef>
          </c:val>
          <c:extLst xmlns:c16r2="http://schemas.microsoft.com/office/drawing/2015/06/chart">
            <c:ext xmlns:c16="http://schemas.microsoft.com/office/drawing/2014/chart" uri="{C3380CC4-5D6E-409C-BE32-E72D297353CC}">
              <c16:uniqueId val="{00000005-600B-4FFE-81F2-F19F0D41EC9B}"/>
            </c:ext>
          </c:extLst>
        </c:ser>
        <c:dLbls>
          <c:showLegendKey val="0"/>
          <c:showVal val="0"/>
          <c:showCatName val="0"/>
          <c:showSerName val="0"/>
          <c:showPercent val="0"/>
          <c:showBubbleSize val="0"/>
        </c:dLbls>
        <c:gapWidth val="150"/>
        <c:axId val="168625328"/>
        <c:axId val="293379168"/>
      </c:barChart>
      <c:catAx>
        <c:axId val="168625328"/>
        <c:scaling>
          <c:orientation val="minMax"/>
        </c:scaling>
        <c:delete val="0"/>
        <c:axPos val="b"/>
        <c:numFmt formatCode="General" sourceLinked="0"/>
        <c:majorTickMark val="out"/>
        <c:minorTickMark val="none"/>
        <c:tickLblPos val="nextTo"/>
        <c:spPr>
          <a:solidFill>
            <a:schemeClr val="bg1"/>
          </a:solidFill>
        </c:spPr>
        <c:crossAx val="293379168"/>
        <c:crosses val="autoZero"/>
        <c:auto val="1"/>
        <c:lblAlgn val="ctr"/>
        <c:lblOffset val="100"/>
        <c:noMultiLvlLbl val="0"/>
      </c:catAx>
      <c:valAx>
        <c:axId val="293379168"/>
        <c:scaling>
          <c:orientation val="minMax"/>
        </c:scaling>
        <c:delete val="0"/>
        <c:axPos val="l"/>
        <c:numFmt formatCode="General" sourceLinked="1"/>
        <c:majorTickMark val="out"/>
        <c:minorTickMark val="none"/>
        <c:tickLblPos val="nextTo"/>
        <c:crossAx val="168625328"/>
        <c:crosses val="autoZero"/>
        <c:crossBetween val="between"/>
      </c:valAx>
    </c:plotArea>
    <c:legend>
      <c:legendPos val="b"/>
      <c:overlay val="0"/>
      <c:spPr>
        <a:solidFill>
          <a:schemeClr val="bg1"/>
        </a:solidFill>
      </c:sp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Tier I</c:v>
                </c:pt>
              </c:strCache>
            </c:strRef>
          </c:tx>
          <c:invertIfNegative val="0"/>
          <c:cat>
            <c:strRef>
              <c:f>Sheet1!$A$2:$A$4</c:f>
              <c:strCache>
                <c:ptCount val="3"/>
                <c:pt idx="0">
                  <c:v>Teams</c:v>
                </c:pt>
                <c:pt idx="1">
                  <c:v>Implementation</c:v>
                </c:pt>
                <c:pt idx="2">
                  <c:v>Evaluation</c:v>
                </c:pt>
              </c:strCache>
            </c:strRef>
          </c:cat>
          <c:val>
            <c:numRef>
              <c:f>Sheet1!$B$2:$B$4</c:f>
              <c:numCache>
                <c:formatCode>0%</c:formatCode>
                <c:ptCount val="3"/>
                <c:pt idx="0">
                  <c:v>0.33</c:v>
                </c:pt>
                <c:pt idx="1">
                  <c:v>0.43</c:v>
                </c:pt>
                <c:pt idx="2">
                  <c:v>0.25</c:v>
                </c:pt>
              </c:numCache>
            </c:numRef>
          </c:val>
          <c:extLst xmlns:c16r2="http://schemas.microsoft.com/office/drawing/2015/06/chart">
            <c:ext xmlns:c16="http://schemas.microsoft.com/office/drawing/2014/chart" uri="{C3380CC4-5D6E-409C-BE32-E72D297353CC}">
              <c16:uniqueId val="{00000000-6422-43E6-A3E5-FE684835778F}"/>
            </c:ext>
          </c:extLst>
        </c:ser>
        <c:dLbls>
          <c:showLegendKey val="0"/>
          <c:showVal val="0"/>
          <c:showCatName val="0"/>
          <c:showSerName val="0"/>
          <c:showPercent val="0"/>
          <c:showBubbleSize val="0"/>
        </c:dLbls>
        <c:gapWidth val="150"/>
        <c:axId val="293379952"/>
        <c:axId val="293380344"/>
      </c:barChart>
      <c:catAx>
        <c:axId val="293379952"/>
        <c:scaling>
          <c:orientation val="minMax"/>
        </c:scaling>
        <c:delete val="0"/>
        <c:axPos val="b"/>
        <c:numFmt formatCode="General" sourceLinked="0"/>
        <c:majorTickMark val="out"/>
        <c:minorTickMark val="none"/>
        <c:tickLblPos val="nextTo"/>
        <c:crossAx val="293380344"/>
        <c:crosses val="autoZero"/>
        <c:auto val="1"/>
        <c:lblAlgn val="ctr"/>
        <c:lblOffset val="100"/>
        <c:noMultiLvlLbl val="0"/>
      </c:catAx>
      <c:valAx>
        <c:axId val="293380344"/>
        <c:scaling>
          <c:orientation val="minMax"/>
        </c:scaling>
        <c:delete val="0"/>
        <c:axPos val="l"/>
        <c:majorGridlines/>
        <c:numFmt formatCode="0%" sourceLinked="1"/>
        <c:majorTickMark val="out"/>
        <c:minorTickMark val="none"/>
        <c:tickLblPos val="nextTo"/>
        <c:crossAx val="293379952"/>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TFI is an efficient and valid index of the extent to which PBIS core features are in place within a school. It can fulfill the functions of other PBIS </a:t>
            </a:r>
            <a:r>
              <a:rPr lang="en-US" dirty="0" smtClean="0"/>
              <a:t>assessments</a:t>
            </a:r>
            <a:r>
              <a:rPr lang="en-US" dirty="0"/>
              <a:t>. However, other assessments can still be used</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277781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an example of </a:t>
            </a:r>
            <a:r>
              <a:rPr lang="en-US" dirty="0" smtClean="0"/>
              <a:t>one </a:t>
            </a:r>
            <a:r>
              <a:rPr lang="en-US" dirty="0"/>
              <a:t>item on the Tier I section of the TFI. The feature tells what is needed for full implementation, the data sources show where they can </a:t>
            </a:r>
            <a:r>
              <a:rPr lang="en-US" dirty="0" smtClean="0"/>
              <a:t>“back up” </a:t>
            </a:r>
            <a:r>
              <a:rPr lang="en-US" dirty="0"/>
              <a:t>their scores, and the scoring criteria show what is needed to score either a </a:t>
            </a:r>
            <a:r>
              <a:rPr lang="en-US" dirty="0" smtClean="0"/>
              <a:t>0, 1, </a:t>
            </a:r>
            <a:r>
              <a:rPr lang="en-US" dirty="0"/>
              <a:t>or 2.</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39115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These are the </a:t>
            </a:r>
            <a:r>
              <a:rPr lang="en-US" dirty="0" smtClean="0"/>
              <a:t>three </a:t>
            </a:r>
            <a:r>
              <a:rPr lang="en-US" dirty="0"/>
              <a:t>main categories for Tier I items. Note that the items cover all the core elements of PBIS (team, expectations, teaching, responding to behavior, </a:t>
            </a:r>
            <a:r>
              <a:rPr lang="en-US" dirty="0" smtClean="0"/>
              <a:t>and data-based </a:t>
            </a:r>
            <a:r>
              <a:rPr lang="en-US" dirty="0"/>
              <a:t>decision making</a:t>
            </a:r>
            <a:r>
              <a:rPr lang="en-US" dirty="0" smtClean="0"/>
              <a:t>), </a:t>
            </a:r>
            <a:r>
              <a:rPr lang="en-US" dirty="0"/>
              <a:t>but also include involvement from faculty, students, family, </a:t>
            </a:r>
            <a:r>
              <a:rPr lang="en-US" dirty="0" smtClean="0"/>
              <a:t>and community</a:t>
            </a:r>
            <a:r>
              <a:rPr lang="en-US" dirty="0"/>
              <a:t>, as well as professional development. Having good buy-in, communicating regularly, and getting input and feedback from the school community will help PBIS be stronger and more resilient</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a:p>
        </p:txBody>
      </p:sp>
    </p:spTree>
    <p:extLst>
      <p:ext uri="{BB962C8B-B14F-4D97-AF65-F5344CB8AC3E}">
        <p14:creationId xmlns:p14="http://schemas.microsoft.com/office/powerpoint/2010/main" val="331520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TFI breaks data down into the above groups. The </a:t>
            </a:r>
            <a:r>
              <a:rPr lang="en-US" b="1" dirty="0" smtClean="0"/>
              <a:t>total score </a:t>
            </a:r>
            <a:r>
              <a:rPr lang="en-US" dirty="0" smtClean="0"/>
              <a:t>report combines the scores for all three tiers,</a:t>
            </a:r>
            <a:r>
              <a:rPr lang="en-US" baseline="0" dirty="0" smtClean="0"/>
              <a:t> t</a:t>
            </a:r>
            <a:r>
              <a:rPr lang="en-US" dirty="0" smtClean="0"/>
              <a:t>he </a:t>
            </a:r>
            <a:r>
              <a:rPr lang="en-US" b="1" dirty="0" smtClean="0"/>
              <a:t>subscale</a:t>
            </a:r>
            <a:r>
              <a:rPr lang="en-US" dirty="0" smtClean="0"/>
              <a:t> report shows </a:t>
            </a:r>
            <a:r>
              <a:rPr lang="en-US" dirty="0"/>
              <a:t>overall scores for each </a:t>
            </a:r>
            <a:r>
              <a:rPr lang="en-US" dirty="0" smtClean="0"/>
              <a:t>tier, </a:t>
            </a:r>
            <a:r>
              <a:rPr lang="en-US" dirty="0"/>
              <a:t>the </a:t>
            </a:r>
            <a:r>
              <a:rPr lang="en-US" b="1" dirty="0"/>
              <a:t>sub-subscale</a:t>
            </a:r>
            <a:r>
              <a:rPr lang="en-US" dirty="0"/>
              <a:t> </a:t>
            </a:r>
            <a:r>
              <a:rPr lang="en-US" dirty="0" smtClean="0"/>
              <a:t>report shows </a:t>
            </a:r>
            <a:r>
              <a:rPr lang="en-US" dirty="0"/>
              <a:t>total scores for areas within each </a:t>
            </a:r>
            <a:r>
              <a:rPr lang="en-US" dirty="0" smtClean="0"/>
              <a:t>tier, </a:t>
            </a:r>
            <a:r>
              <a:rPr lang="en-US" dirty="0"/>
              <a:t>and the </a:t>
            </a:r>
            <a:r>
              <a:rPr lang="en-US" b="1" dirty="0"/>
              <a:t>items</a:t>
            </a:r>
            <a:r>
              <a:rPr lang="en-US" dirty="0"/>
              <a:t> report shows each individual item. The reports show historical data so that schools can compare each time they use the tool. The next </a:t>
            </a:r>
            <a:r>
              <a:rPr lang="en-US" dirty="0" smtClean="0"/>
              <a:t>four </a:t>
            </a:r>
            <a:r>
              <a:rPr lang="en-US" dirty="0"/>
              <a:t>slides show each of the above as they are presented.</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a:p>
        </p:txBody>
      </p:sp>
    </p:spTree>
    <p:extLst>
      <p:ext uri="{BB962C8B-B14F-4D97-AF65-F5344CB8AC3E}">
        <p14:creationId xmlns:p14="http://schemas.microsoft.com/office/powerpoint/2010/main" val="30659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total score will help teams look at their overall progress, and this may be a score that is used for statewide </a:t>
            </a:r>
            <a:r>
              <a:rPr lang="en-US" dirty="0" smtClean="0"/>
              <a:t>recognition </a:t>
            </a:r>
            <a:r>
              <a:rPr lang="en-US" dirty="0"/>
              <a:t>or progress during a grant cycle, etc</a:t>
            </a:r>
            <a:r>
              <a:rPr lang="en-US" dirty="0" smtClean="0"/>
              <a:t>. </a:t>
            </a:r>
            <a:r>
              <a:rPr lang="en-US" dirty="0"/>
              <a:t>This</a:t>
            </a:r>
            <a:r>
              <a:rPr lang="en-US" baseline="0" dirty="0"/>
              <a:t> report combines the scores for Tiers </a:t>
            </a:r>
            <a:r>
              <a:rPr lang="en-US" baseline="0" dirty="0" smtClean="0"/>
              <a:t>I, II, </a:t>
            </a:r>
            <a:r>
              <a:rPr lang="en-US" baseline="0" dirty="0"/>
              <a:t>and </a:t>
            </a:r>
            <a:r>
              <a:rPr lang="en-US" baseline="0" dirty="0" smtClean="0"/>
              <a:t>III.</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390477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subscale report shows how teams are progressing in each tier. The example above shows that this team did not assess Tier II until the </a:t>
            </a:r>
            <a:r>
              <a:rPr lang="en-US" dirty="0" smtClean="0"/>
              <a:t>third </a:t>
            </a:r>
            <a:r>
              <a:rPr lang="en-US" dirty="0"/>
              <a:t>use of the </a:t>
            </a:r>
            <a:r>
              <a:rPr lang="en-US" dirty="0" smtClean="0"/>
              <a:t>tool </a:t>
            </a:r>
            <a:r>
              <a:rPr lang="en-US" dirty="0"/>
              <a:t>and Tier III until the </a:t>
            </a:r>
            <a:r>
              <a:rPr lang="en-US" dirty="0" smtClean="0"/>
              <a:t>fourth </a:t>
            </a:r>
            <a:r>
              <a:rPr lang="en-US" dirty="0"/>
              <a:t>use</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19</a:t>
            </a:fld>
            <a:endParaRPr lang="en-US"/>
          </a:p>
        </p:txBody>
      </p:sp>
    </p:spTree>
    <p:extLst>
      <p:ext uri="{BB962C8B-B14F-4D97-AF65-F5344CB8AC3E}">
        <p14:creationId xmlns:p14="http://schemas.microsoft.com/office/powerpoint/2010/main" val="356841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report will help teams focus on major areas of implementation. When deciding what items to address, teams may want to choose items in each of the above </a:t>
            </a:r>
            <a:r>
              <a:rPr lang="en-US" dirty="0" smtClean="0"/>
              <a:t>categories, </a:t>
            </a:r>
            <a:r>
              <a:rPr lang="en-US" dirty="0"/>
              <a:t>or they may want to work on the category that needs the most work.</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174719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the </a:t>
            </a:r>
            <a:r>
              <a:rPr lang="en-US" dirty="0" smtClean="0"/>
              <a:t>items </a:t>
            </a:r>
            <a:r>
              <a:rPr lang="en-US" dirty="0"/>
              <a:t>r</a:t>
            </a:r>
            <a:r>
              <a:rPr lang="en-US" dirty="0" smtClean="0"/>
              <a:t>eport</a:t>
            </a:r>
            <a:r>
              <a:rPr lang="en-US" dirty="0"/>
              <a:t>. This is where teams can really look comprehensively at their implementation. The information in this report will help teams make final decisions on items to address based on highest </a:t>
            </a:r>
            <a:r>
              <a:rPr lang="en-US" dirty="0" smtClean="0"/>
              <a:t>need </a:t>
            </a:r>
            <a:r>
              <a:rPr lang="en-US" dirty="0"/>
              <a:t>but will also help teams understand how much work may be necessary to bring the score up to a 2. This will help teams create realistic action plans.</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83454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The first step is to schedule a date and time, how long you will need, what people need to be involved, and what materials need to be available. The administration of the inventory is conducted by the building or district coach, and the assessment will take about 30-60 minutes. After scoring the inventory and generating data reports, teams will convene to develop action plans. This can be done </a:t>
            </a:r>
            <a:r>
              <a:rPr lang="en-US" dirty="0" smtClean="0"/>
              <a:t>immediately </a:t>
            </a:r>
            <a:r>
              <a:rPr lang="en-US" dirty="0"/>
              <a:t>or at a later meeting.</a:t>
            </a:r>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17675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After the assessment is completed and data reports are generated, teams will need to choose some items that need to be addressed. Teams just starting out will have a lot of areas that may need attention, so teams will have to prioritize and try to pick a few items that can reasonably be addressed in a certain time frame.</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274020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Once teams have completed the TFI, they will need to input the data at </a:t>
            </a:r>
            <a:r>
              <a:rPr lang="en-US" dirty="0" smtClean="0"/>
              <a:t>pbisapps.org</a:t>
            </a:r>
            <a:r>
              <a:rPr lang="en-US" baseline="0" dirty="0" smtClean="0"/>
              <a:t> (</a:t>
            </a:r>
            <a:r>
              <a:rPr lang="en-US" dirty="0" smtClean="0"/>
              <a:t>a PBIS Assessment</a:t>
            </a:r>
            <a:r>
              <a:rPr lang="en-US" baseline="0" dirty="0" smtClean="0"/>
              <a:t> C</a:t>
            </a:r>
            <a:r>
              <a:rPr lang="en-US" dirty="0" smtClean="0"/>
              <a:t>oordinator </a:t>
            </a:r>
            <a:r>
              <a:rPr lang="en-US" dirty="0"/>
              <a:t>can help you with getting this set </a:t>
            </a:r>
            <a:r>
              <a:rPr lang="en-US" dirty="0" smtClean="0"/>
              <a:t>up), enabling</a:t>
            </a:r>
            <a:r>
              <a:rPr lang="en-US" baseline="0" dirty="0" smtClean="0"/>
              <a:t> them</a:t>
            </a:r>
            <a:r>
              <a:rPr lang="en-US" dirty="0" smtClean="0"/>
              <a:t> </a:t>
            </a:r>
            <a:r>
              <a:rPr lang="en-US" dirty="0"/>
              <a:t>to generate the reports we have discussed earlier. These reports will help teams look at overall implementation as well as different categories of implementation. Teams can decide where to focus and select some items to address. Again, make sure to choose a reasonable number of items</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418133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TFI provides a measure of </a:t>
            </a:r>
            <a:r>
              <a:rPr lang="en-US" dirty="0" smtClean="0"/>
              <a:t>“how much” </a:t>
            </a:r>
            <a:r>
              <a:rPr lang="en-US" dirty="0"/>
              <a:t>of each core element schools have implemented. Each time a school uses the assessment, they can see their progress in each core area and create action plans to address areas still in need. This includes using the tool as a baseline to measure what is already in place. Although this tool addresses all </a:t>
            </a:r>
            <a:r>
              <a:rPr lang="en-US" dirty="0" smtClean="0"/>
              <a:t>three </a:t>
            </a:r>
            <a:r>
              <a:rPr lang="en-US" dirty="0"/>
              <a:t>tiers, this presentation will focus on the </a:t>
            </a:r>
            <a:r>
              <a:rPr lang="en-US" dirty="0" smtClean="0"/>
              <a:t>Tier </a:t>
            </a:r>
            <a:r>
              <a:rPr lang="en-US" dirty="0"/>
              <a:t>I section.</a:t>
            </a: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a:p>
        </p:txBody>
      </p:sp>
    </p:spTree>
    <p:extLst>
      <p:ext uri="{BB962C8B-B14F-4D97-AF65-F5344CB8AC3E}">
        <p14:creationId xmlns:p14="http://schemas.microsoft.com/office/powerpoint/2010/main" val="107304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This</a:t>
            </a:r>
            <a:r>
              <a:rPr lang="en-US" baseline="0" dirty="0" smtClean="0"/>
              <a:t> Action Planning Template can be found on page 26 of the TFI.</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380946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br>
              <a:rPr lang="en-US" dirty="0"/>
            </a:br>
            <a:r>
              <a:rPr lang="en-US" dirty="0"/>
              <a:t>The team decided to focus on the above items. The team kept the school staff involved in the </a:t>
            </a:r>
            <a:r>
              <a:rPr lang="en-US" dirty="0" smtClean="0"/>
              <a:t>process, </a:t>
            </a:r>
            <a:r>
              <a:rPr lang="en-US" dirty="0"/>
              <a:t>and they monitored the progress and revised as needed. </a:t>
            </a:r>
            <a:r>
              <a:rPr lang="en-US" dirty="0" smtClean="0"/>
              <a:t>(</a:t>
            </a:r>
            <a:r>
              <a:rPr lang="en-US" dirty="0" smtClean="0">
                <a:solidFill>
                  <a:schemeClr val="tx1"/>
                </a:solidFill>
              </a:rPr>
              <a:t>This </a:t>
            </a:r>
            <a:r>
              <a:rPr lang="en-US" dirty="0">
                <a:solidFill>
                  <a:schemeClr val="tx1"/>
                </a:solidFill>
              </a:rPr>
              <a:t>slide is borrowed from a presentation by Rob Horner &amp; Kelsey Morris from the 2014 National Leadership Forum using Hamlin</a:t>
            </a:r>
            <a:r>
              <a:rPr lang="en-US" baseline="0" dirty="0">
                <a:solidFill>
                  <a:schemeClr val="tx1"/>
                </a:solidFill>
              </a:rPr>
              <a:t> Middle School as an example</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DF375BF7-40E4-4F89-B0A2-93977CFA6C4C}" type="slidenum">
              <a:rPr lang="en-US" smtClean="0"/>
              <a:t>27</a:t>
            </a:fld>
            <a:endParaRPr lang="en-US"/>
          </a:p>
        </p:txBody>
      </p:sp>
    </p:spTree>
    <p:extLst>
      <p:ext uri="{BB962C8B-B14F-4D97-AF65-F5344CB8AC3E}">
        <p14:creationId xmlns:p14="http://schemas.microsoft.com/office/powerpoint/2010/main" val="274512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29</a:t>
            </a:fld>
            <a:endParaRPr lang="en-US"/>
          </a:p>
        </p:txBody>
      </p:sp>
    </p:spTree>
    <p:extLst>
      <p:ext uri="{BB962C8B-B14F-4D97-AF65-F5344CB8AC3E}">
        <p14:creationId xmlns:p14="http://schemas.microsoft.com/office/powerpoint/2010/main" val="2352718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338982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TFI is a tool that was created for teams to use to inform, </a:t>
            </a:r>
            <a:r>
              <a:rPr lang="en-US" dirty="0" smtClean="0"/>
              <a:t>monitor, </a:t>
            </a:r>
            <a:r>
              <a:rPr lang="en-US" dirty="0"/>
              <a:t>and evaluate the PBIS implementation process. It is highly recommended that the TFI be completed with guidance from an external coach acting </a:t>
            </a:r>
            <a:r>
              <a:rPr lang="en-US" dirty="0" smtClean="0"/>
              <a:t>as a </a:t>
            </a:r>
            <a:r>
              <a:rPr lang="en-US" dirty="0"/>
              <a:t>facilitator. This could be a district coach, a PBIS trainer, or even a coach from another school. Validity research shows that the results are more accurate when it is done this way.</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168201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800"/>
              </a:spcAft>
            </a:pPr>
            <a:r>
              <a:rPr lang="en-US" dirty="0"/>
              <a:t>Trainer </a:t>
            </a:r>
            <a:r>
              <a:rPr lang="en-US" dirty="0" smtClean="0"/>
              <a:t>Notes</a:t>
            </a:r>
            <a:r>
              <a:rPr lang="en-US" dirty="0"/>
              <a:t>: </a:t>
            </a:r>
          </a:p>
          <a:p>
            <a:pPr>
              <a:spcBef>
                <a:spcPts val="0"/>
              </a:spcBef>
              <a:spcAft>
                <a:spcPts val="1800"/>
              </a:spcAft>
            </a:pPr>
            <a:r>
              <a:rPr lang="en-US" dirty="0"/>
              <a:t>Before you complete the TFI: define the schedule and personnel </a:t>
            </a:r>
            <a:r>
              <a:rPr lang="en-US" dirty="0" smtClean="0"/>
              <a:t>needed, </a:t>
            </a:r>
            <a:r>
              <a:rPr lang="en-US" dirty="0"/>
              <a:t>review existing fidelity and impact </a:t>
            </a:r>
            <a:r>
              <a:rPr lang="en-US" dirty="0" smtClean="0"/>
              <a:t>data, </a:t>
            </a:r>
            <a:r>
              <a:rPr lang="en-US" dirty="0"/>
              <a:t>obtain relevant permanent products (see next slide for examples</a:t>
            </a:r>
            <a:r>
              <a:rPr lang="en-US" dirty="0" smtClean="0"/>
              <a:t>), </a:t>
            </a:r>
            <a:r>
              <a:rPr lang="en-US" dirty="0"/>
              <a:t>and conduct a building walkthrough to identify data related to the school-wide acknowledgement system</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110808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endParaRPr lang="en-US" dirty="0" smtClean="0"/>
          </a:p>
          <a:p>
            <a:r>
              <a:rPr lang="en-US" dirty="0" smtClean="0"/>
              <a:t>It’s </a:t>
            </a:r>
            <a:r>
              <a:rPr lang="en-US" dirty="0"/>
              <a:t>important to have data</a:t>
            </a:r>
            <a:r>
              <a:rPr lang="en-US" baseline="0" dirty="0"/>
              <a:t> sources or documentation to review areas of implementation. </a:t>
            </a:r>
            <a:r>
              <a:rPr lang="en-US" baseline="0" dirty="0" smtClean="0"/>
              <a:t>Other </a:t>
            </a:r>
            <a:r>
              <a:rPr lang="en-US" baseline="0" dirty="0"/>
              <a:t>sources </a:t>
            </a:r>
            <a:r>
              <a:rPr lang="en-US" dirty="0"/>
              <a:t>might include </a:t>
            </a:r>
            <a:r>
              <a:rPr lang="en-US" dirty="0" smtClean="0"/>
              <a:t>a school </a:t>
            </a:r>
            <a:r>
              <a:rPr lang="en-US" dirty="0"/>
              <a:t>team organizational chart, major </a:t>
            </a:r>
            <a:r>
              <a:rPr lang="en-US" dirty="0" smtClean="0"/>
              <a:t>ODRs</a:t>
            </a:r>
            <a:r>
              <a:rPr lang="en-US" baseline="0" dirty="0" smtClean="0"/>
              <a:t> (per </a:t>
            </a:r>
            <a:r>
              <a:rPr lang="en-US" dirty="0" smtClean="0"/>
              <a:t>day</a:t>
            </a:r>
            <a:r>
              <a:rPr lang="en-US" baseline="0" dirty="0" smtClean="0"/>
              <a:t> or per </a:t>
            </a:r>
            <a:r>
              <a:rPr lang="en-US" dirty="0" smtClean="0"/>
              <a:t>month) </a:t>
            </a:r>
            <a:r>
              <a:rPr lang="en-US" dirty="0"/>
              <a:t>compared to </a:t>
            </a:r>
            <a:r>
              <a:rPr lang="en-US" dirty="0" smtClean="0"/>
              <a:t>the national </a:t>
            </a:r>
            <a:r>
              <a:rPr lang="en-US" dirty="0"/>
              <a:t>average, </a:t>
            </a:r>
            <a:r>
              <a:rPr lang="en-US" dirty="0" smtClean="0"/>
              <a:t>and/or universal </a:t>
            </a:r>
            <a:r>
              <a:rPr lang="en-US" dirty="0"/>
              <a:t>screening </a:t>
            </a:r>
            <a:r>
              <a:rPr lang="en-US" dirty="0" smtClean="0"/>
              <a:t>measures.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43822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The TFI</a:t>
            </a:r>
            <a:r>
              <a:rPr lang="en-US" baseline="0" dirty="0"/>
              <a:t> Walkthrough Tool supplements the TFI</a:t>
            </a:r>
            <a:r>
              <a:rPr lang="en-US" baseline="0" dirty="0" smtClean="0"/>
              <a:t>. </a:t>
            </a:r>
            <a:r>
              <a:rPr lang="en-US" baseline="0" dirty="0"/>
              <a:t>Someone external to the school is encouraged to complete the Walkthrough Tool so that the PBIS </a:t>
            </a:r>
            <a:r>
              <a:rPr lang="en-US" baseline="0" dirty="0" smtClean="0"/>
              <a:t>team </a:t>
            </a:r>
            <a:r>
              <a:rPr lang="en-US" baseline="0" dirty="0"/>
              <a:t>is getting unbiased feedback on how implementation is going in three key areas: </a:t>
            </a:r>
            <a:r>
              <a:rPr lang="en-US" baseline="0" dirty="0" smtClean="0"/>
              <a:t>expectations</a:t>
            </a:r>
            <a:r>
              <a:rPr lang="en-US" baseline="0" dirty="0"/>
              <a:t>, teaching, and acknowledging. </a:t>
            </a:r>
            <a:r>
              <a:rPr lang="en-US" baseline="0" dirty="0" smtClean="0"/>
              <a:t>The </a:t>
            </a:r>
            <a:r>
              <a:rPr lang="en-US" baseline="0" dirty="0"/>
              <a:t>next slide shows the questions on the TFI Walkthrough Tool.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a:p>
        </p:txBody>
      </p:sp>
    </p:spTree>
    <p:extLst>
      <p:ext uri="{BB962C8B-B14F-4D97-AF65-F5344CB8AC3E}">
        <p14:creationId xmlns:p14="http://schemas.microsoft.com/office/powerpoint/2010/main" val="115141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These are </a:t>
            </a:r>
            <a:r>
              <a:rPr lang="en-US" dirty="0" smtClean="0"/>
              <a:t>the interview </a:t>
            </a:r>
            <a:r>
              <a:rPr lang="en-US" dirty="0"/>
              <a:t>questions used for the </a:t>
            </a:r>
            <a:r>
              <a:rPr lang="en-US" dirty="0" smtClean="0"/>
              <a:t>walkthrough </a:t>
            </a:r>
            <a:r>
              <a:rPr lang="en-US" dirty="0"/>
              <a:t>for staff and students</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11</a:t>
            </a:fld>
            <a:endParaRPr lang="en-US"/>
          </a:p>
        </p:txBody>
      </p:sp>
    </p:spTree>
    <p:extLst>
      <p:ext uri="{BB962C8B-B14F-4D97-AF65-F5344CB8AC3E}">
        <p14:creationId xmlns:p14="http://schemas.microsoft.com/office/powerpoint/2010/main" val="68711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a:spcBef>
                <a:spcPts val="0"/>
              </a:spcBef>
              <a:spcAft>
                <a:spcPts val="1800"/>
              </a:spcAft>
            </a:pPr>
            <a:r>
              <a:rPr lang="en-US" dirty="0"/>
              <a:t>Review each </a:t>
            </a:r>
            <a:r>
              <a:rPr lang="en-US" dirty="0" smtClean="0"/>
              <a:t>item for</a:t>
            </a:r>
            <a:r>
              <a:rPr lang="en-US" baseline="0" dirty="0" smtClean="0"/>
              <a:t> the</a:t>
            </a:r>
            <a:r>
              <a:rPr lang="en-US" dirty="0" smtClean="0"/>
              <a:t> </a:t>
            </a:r>
            <a:r>
              <a:rPr lang="en-US" dirty="0"/>
              <a:t>purpose (main idea), data sources, and standard. </a:t>
            </a:r>
            <a:r>
              <a:rPr lang="en-US" dirty="0" smtClean="0"/>
              <a:t>All </a:t>
            </a:r>
            <a:r>
              <a:rPr lang="en-US" dirty="0"/>
              <a:t>team members </a:t>
            </a:r>
            <a:r>
              <a:rPr lang="en-US" dirty="0" smtClean="0"/>
              <a:t>vote; </a:t>
            </a:r>
            <a:r>
              <a:rPr lang="en-US" dirty="0"/>
              <a:t>choices </a:t>
            </a:r>
            <a:r>
              <a:rPr lang="en-US" dirty="0" smtClean="0"/>
              <a:t>are: </a:t>
            </a:r>
            <a:r>
              <a:rPr lang="en-US" b="1" dirty="0" smtClean="0"/>
              <a:t>0</a:t>
            </a:r>
            <a:r>
              <a:rPr lang="en-US" dirty="0" smtClean="0"/>
              <a:t> for </a:t>
            </a:r>
            <a:r>
              <a:rPr lang="en-US" dirty="0"/>
              <a:t>“not </a:t>
            </a:r>
            <a:r>
              <a:rPr lang="en-US" dirty="0" smtClean="0"/>
              <a:t>implemented”, </a:t>
            </a:r>
            <a:r>
              <a:rPr lang="en-US" b="1" dirty="0" smtClean="0"/>
              <a:t>1</a:t>
            </a:r>
            <a:r>
              <a:rPr lang="en-US" dirty="0" smtClean="0"/>
              <a:t> for </a:t>
            </a:r>
            <a:r>
              <a:rPr lang="en-US" dirty="0"/>
              <a:t>“partially </a:t>
            </a:r>
            <a:r>
              <a:rPr lang="en-US" dirty="0" smtClean="0"/>
              <a:t>implemented”, or </a:t>
            </a:r>
            <a:r>
              <a:rPr lang="en-US" b="1" dirty="0" smtClean="0"/>
              <a:t>2</a:t>
            </a:r>
            <a:r>
              <a:rPr lang="en-US" dirty="0" smtClean="0"/>
              <a:t> for </a:t>
            </a:r>
            <a:r>
              <a:rPr lang="en-US" dirty="0"/>
              <a:t>“fully </a:t>
            </a:r>
            <a:r>
              <a:rPr lang="en-US" dirty="0" smtClean="0"/>
              <a:t>implemented”. The </a:t>
            </a:r>
            <a:r>
              <a:rPr lang="en-US" dirty="0"/>
              <a:t>majority vote is recorded; discussion on the vote is allowed. </a:t>
            </a:r>
            <a:r>
              <a:rPr lang="en-US" dirty="0" smtClean="0"/>
              <a:t>Data </a:t>
            </a:r>
            <a:r>
              <a:rPr lang="en-US" dirty="0"/>
              <a:t>are recorded on </a:t>
            </a:r>
            <a:r>
              <a:rPr lang="en-US" dirty="0" smtClean="0"/>
              <a:t>pbisapps.org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94604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br>
              <a:rPr lang="en-US" dirty="0"/>
            </a:br>
            <a:r>
              <a:rPr lang="en-US" dirty="0"/>
              <a:t>Here is a snapshot of the </a:t>
            </a:r>
            <a:r>
              <a:rPr lang="en-US" dirty="0" smtClean="0"/>
              <a:t>“Team” </a:t>
            </a:r>
            <a:r>
              <a:rPr lang="en-US" dirty="0"/>
              <a:t>section of Tier I of the TFI. There are 15 items in the Tier </a:t>
            </a:r>
            <a:r>
              <a:rPr lang="en-US" dirty="0" smtClean="0"/>
              <a:t>I </a:t>
            </a:r>
            <a:r>
              <a:rPr lang="en-US" dirty="0"/>
              <a:t>section of the TFI to assess.</a:t>
            </a:r>
            <a:r>
              <a:rPr lang="en-US" baseline="0" dirty="0"/>
              <a:t> </a:t>
            </a:r>
            <a:r>
              <a:rPr lang="en-US" dirty="0" smtClean="0"/>
              <a:t>Each </a:t>
            </a:r>
            <a:r>
              <a:rPr lang="en-US" dirty="0"/>
              <a:t>item (feature) contains a description of what it would look like when fully </a:t>
            </a:r>
            <a:r>
              <a:rPr lang="en-US" dirty="0" smtClean="0"/>
              <a:t>implemented, </a:t>
            </a:r>
            <a:r>
              <a:rPr lang="en-US" dirty="0"/>
              <a:t>possible data sources that would verify </a:t>
            </a:r>
            <a:r>
              <a:rPr lang="en-US" dirty="0" smtClean="0"/>
              <a:t>implementation, </a:t>
            </a:r>
            <a:r>
              <a:rPr lang="en-US" dirty="0"/>
              <a:t>and scoring criteria to determine how fully the feature is implemented. The next slide shows 1.1 in more detail. The TFI in PDF form can be found at the website on </a:t>
            </a:r>
            <a:r>
              <a:rPr lang="en-US" dirty="0" smtClean="0"/>
              <a:t>this</a:t>
            </a:r>
            <a:r>
              <a:rPr lang="en-US" baseline="0" dirty="0" smtClean="0"/>
              <a:t> slide</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296685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pbisapps.org/Applications/Pages/PBIS-Assessment.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pbis.org/resource/1021/interconnected-systems-framework-isf-action-planning-companion-guide-to-swpbis-tf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r>
              <a:rPr lang="en-US" sz="6000" dirty="0" smtClean="0">
                <a:latin typeface="+mn-lt"/>
              </a:rPr>
              <a:t>Tiered Fidelity </a:t>
            </a:r>
            <a:r>
              <a:rPr lang="en-US" sz="6000" dirty="0">
                <a:latin typeface="+mn-lt"/>
              </a:rPr>
              <a:t>Inventory (TFI)</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2B3791D-B3AF-4D44-949C-2BBA9ECF9FAD}"/>
              </a:ext>
            </a:extLst>
          </p:cNvPr>
          <p:cNvSpPr>
            <a:spLocks noGrp="1"/>
          </p:cNvSpPr>
          <p:nvPr>
            <p:ph type="ctrTitle"/>
          </p:nvPr>
        </p:nvSpPr>
        <p:spPr>
          <a:xfrm>
            <a:off x="-125129" y="660401"/>
            <a:ext cx="12192000" cy="782320"/>
          </a:xfrm>
        </p:spPr>
        <p:txBody>
          <a:bodyPr/>
          <a:lstStyle/>
          <a:p>
            <a:r>
              <a:rPr lang="en-US" sz="5400" dirty="0">
                <a:latin typeface="+mn-lt"/>
              </a:rPr>
              <a:t>TFI Walkthrough Tool</a:t>
            </a:r>
          </a:p>
        </p:txBody>
      </p:sp>
      <p:sp>
        <p:nvSpPr>
          <p:cNvPr id="2" name="Content Placeholder 1"/>
          <p:cNvSpPr>
            <a:spLocks noGrp="1"/>
          </p:cNvSpPr>
          <p:nvPr>
            <p:ph sz="quarter" idx="10"/>
          </p:nvPr>
        </p:nvSpPr>
        <p:spPr>
          <a:xfrm>
            <a:off x="609600" y="2042829"/>
            <a:ext cx="10972800" cy="2498691"/>
          </a:xfrm>
        </p:spPr>
        <p:txBody>
          <a:bodyPr/>
          <a:lstStyle/>
          <a:p>
            <a:r>
              <a:rPr lang="en-US" dirty="0"/>
              <a:t>Supplements the TFI</a:t>
            </a:r>
          </a:p>
          <a:p>
            <a:r>
              <a:rPr lang="en-US" dirty="0"/>
              <a:t>Conducted by someone external to the school</a:t>
            </a:r>
          </a:p>
          <a:p>
            <a:r>
              <a:rPr lang="en-US" dirty="0"/>
              <a:t>Checks implementation of expectations, teaching, </a:t>
            </a:r>
            <a:r>
              <a:rPr lang="en-US" dirty="0" smtClean="0"/>
              <a:t>&amp; acknowledgements</a:t>
            </a:r>
            <a:endParaRPr lang="en-US" dirty="0"/>
          </a:p>
          <a:p>
            <a:r>
              <a:rPr lang="en-US" dirty="0"/>
              <a:t>A sample (roughly 10%) of school staff and students are </a:t>
            </a:r>
            <a:r>
              <a:rPr lang="en-US" dirty="0" smtClean="0"/>
              <a:t>questioned</a:t>
            </a:r>
            <a:endParaRPr lang="en-US" dirty="0"/>
          </a:p>
        </p:txBody>
      </p:sp>
    </p:spTree>
    <p:extLst>
      <p:ext uri="{BB962C8B-B14F-4D97-AF65-F5344CB8AC3E}">
        <p14:creationId xmlns:p14="http://schemas.microsoft.com/office/powerpoint/2010/main" val="2577449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2B3791D-B3AF-4D44-949C-2BBA9ECF9FAD}"/>
              </a:ext>
            </a:extLst>
          </p:cNvPr>
          <p:cNvSpPr>
            <a:spLocks noGrp="1"/>
          </p:cNvSpPr>
          <p:nvPr>
            <p:ph type="ctrTitle"/>
          </p:nvPr>
        </p:nvSpPr>
        <p:spPr>
          <a:xfrm>
            <a:off x="0" y="610053"/>
            <a:ext cx="12192000" cy="781740"/>
          </a:xfrm>
        </p:spPr>
        <p:txBody>
          <a:bodyPr/>
          <a:lstStyle/>
          <a:p>
            <a:r>
              <a:rPr lang="en-US" sz="5400" dirty="0">
                <a:latin typeface="+mn-lt"/>
              </a:rPr>
              <a:t>TFI Walkthrough Tool</a:t>
            </a:r>
          </a:p>
        </p:txBody>
      </p:sp>
      <p:pic>
        <p:nvPicPr>
          <p:cNvPr id="5" name="Content Placeholder 4">
            <a:extLst>
              <a:ext uri="{FF2B5EF4-FFF2-40B4-BE49-F238E27FC236}">
                <a16:creationId xmlns:a16="http://schemas.microsoft.com/office/drawing/2014/main" xmlns="" id="{A9CA475B-F561-4836-9F64-3758EFC754B2}"/>
              </a:ext>
            </a:extLst>
          </p:cNvPr>
          <p:cNvPicPr>
            <a:picLocks noGrp="1" noChangeAspect="1"/>
          </p:cNvPicPr>
          <p:nvPr>
            <p:ph sz="quarter" idx="10"/>
          </p:nvPr>
        </p:nvPicPr>
        <p:blipFill rotWithShape="1">
          <a:blip r:embed="rId3"/>
          <a:srcRect b="1561"/>
          <a:stretch/>
        </p:blipFill>
        <p:spPr>
          <a:xfrm>
            <a:off x="2286000" y="1603265"/>
            <a:ext cx="7082155" cy="4411455"/>
          </a:xfrm>
          <a:prstGeom prst="rect">
            <a:avLst/>
          </a:prstGeom>
        </p:spPr>
      </p:pic>
      <p:sp>
        <p:nvSpPr>
          <p:cNvPr id="2" name="Down Arrow 1"/>
          <p:cNvSpPr/>
          <p:nvPr/>
        </p:nvSpPr>
        <p:spPr>
          <a:xfrm rot="13704236">
            <a:off x="1516969" y="162004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3704236">
            <a:off x="1516969" y="437060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338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A5E71D5-86D4-483B-9080-2EFC494E7DE7}"/>
              </a:ext>
            </a:extLst>
          </p:cNvPr>
          <p:cNvSpPr>
            <a:spLocks noGrp="1"/>
          </p:cNvSpPr>
          <p:nvPr>
            <p:ph type="ctrTitle"/>
          </p:nvPr>
        </p:nvSpPr>
        <p:spPr>
          <a:xfrm>
            <a:off x="0" y="690664"/>
            <a:ext cx="12192000" cy="896089"/>
          </a:xfrm>
        </p:spPr>
        <p:txBody>
          <a:bodyPr/>
          <a:lstStyle/>
          <a:p>
            <a:r>
              <a:rPr lang="en-US" sz="5400" dirty="0">
                <a:latin typeface="+mn-lt"/>
              </a:rPr>
              <a:t>During Assessment</a:t>
            </a:r>
          </a:p>
        </p:txBody>
      </p:sp>
      <p:sp>
        <p:nvSpPr>
          <p:cNvPr id="4" name="Content Placeholder 3">
            <a:extLst>
              <a:ext uri="{FF2B5EF4-FFF2-40B4-BE49-F238E27FC236}">
                <a16:creationId xmlns:a16="http://schemas.microsoft.com/office/drawing/2014/main" xmlns="" id="{F30DFA03-831F-43DA-87DE-28EA760CB838}"/>
              </a:ext>
            </a:extLst>
          </p:cNvPr>
          <p:cNvSpPr>
            <a:spLocks noGrp="1"/>
          </p:cNvSpPr>
          <p:nvPr>
            <p:ph sz="quarter" idx="10"/>
          </p:nvPr>
        </p:nvSpPr>
        <p:spPr>
          <a:xfrm>
            <a:off x="629920" y="2073343"/>
            <a:ext cx="10982960" cy="2305618"/>
          </a:xfrm>
        </p:spPr>
        <p:txBody>
          <a:bodyPr/>
          <a:lstStyle/>
          <a:p>
            <a:r>
              <a:rPr lang="en-US" dirty="0"/>
              <a:t>Review each </a:t>
            </a:r>
            <a:r>
              <a:rPr lang="en-US" dirty="0" smtClean="0"/>
              <a:t>item.</a:t>
            </a:r>
            <a:endParaRPr lang="en-US" dirty="0"/>
          </a:p>
          <a:p>
            <a:r>
              <a:rPr lang="en-US" dirty="0"/>
              <a:t>All team members give input on </a:t>
            </a:r>
            <a:r>
              <a:rPr lang="en-US" dirty="0" smtClean="0"/>
              <a:t>the scoring </a:t>
            </a:r>
            <a:r>
              <a:rPr lang="en-US" dirty="0"/>
              <a:t>of </a:t>
            </a:r>
            <a:r>
              <a:rPr lang="en-US" dirty="0" smtClean="0"/>
              <a:t>items.</a:t>
            </a:r>
            <a:endParaRPr lang="en-US" dirty="0"/>
          </a:p>
          <a:p>
            <a:r>
              <a:rPr lang="en-US" dirty="0"/>
              <a:t>The majority vote is recorded; </a:t>
            </a:r>
            <a:r>
              <a:rPr lang="en-US" dirty="0" smtClean="0"/>
              <a:t>discussion is allowed.</a:t>
            </a:r>
            <a:endParaRPr lang="en-US" dirty="0"/>
          </a:p>
          <a:p>
            <a:r>
              <a:rPr lang="en-US" dirty="0"/>
              <a:t>Data are recorded on </a:t>
            </a:r>
            <a:r>
              <a:rPr lang="en-US" dirty="0" smtClean="0">
                <a:hlinkClick r:id="rId3"/>
              </a:rPr>
              <a:t>www.pbisapps.org</a:t>
            </a:r>
            <a:r>
              <a:rPr lang="en-US" dirty="0" smtClean="0"/>
              <a:t> </a:t>
            </a:r>
            <a:endParaRPr lang="en-US" dirty="0"/>
          </a:p>
          <a:p>
            <a:endParaRPr lang="en-US" sz="2000" dirty="0"/>
          </a:p>
        </p:txBody>
      </p:sp>
    </p:spTree>
    <p:extLst>
      <p:ext uri="{BB962C8B-B14F-4D97-AF65-F5344CB8AC3E}">
        <p14:creationId xmlns:p14="http://schemas.microsoft.com/office/powerpoint/2010/main" val="306184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95D3977-502B-4717-A937-8E7C1273824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3647" t="18888" r="25530" b="5324"/>
          <a:stretch/>
        </p:blipFill>
        <p:spPr>
          <a:xfrm>
            <a:off x="2453976" y="365760"/>
            <a:ext cx="6697116" cy="5602050"/>
          </a:xfrm>
          <a:prstGeom prst="rect">
            <a:avLst/>
          </a:prstGeom>
        </p:spPr>
      </p:pic>
      <p:sp>
        <p:nvSpPr>
          <p:cNvPr id="6" name="Title 1">
            <a:extLst>
              <a:ext uri="{FF2B5EF4-FFF2-40B4-BE49-F238E27FC236}">
                <a16:creationId xmlns:a16="http://schemas.microsoft.com/office/drawing/2014/main" xmlns="" id="{829F9AA7-CB17-4947-8394-671BC0B8F823}"/>
              </a:ext>
            </a:extLst>
          </p:cNvPr>
          <p:cNvSpPr txBox="1">
            <a:spLocks/>
          </p:cNvSpPr>
          <p:nvPr/>
        </p:nvSpPr>
        <p:spPr>
          <a:xfrm>
            <a:off x="4116640" y="6289040"/>
            <a:ext cx="3371787" cy="3962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dirty="0">
                <a:solidFill>
                  <a:schemeClr val="bg1"/>
                </a:solidFill>
                <a:latin typeface="+mn-lt"/>
              </a:rPr>
              <a:t>https://www.pbisapps.org/Resources/SWIS%20Publications/SWPBIS%20Tiered%20Fidelity%20Inventory%20(TFI).</a:t>
            </a:r>
            <a:r>
              <a:rPr lang="en-US" sz="1000" dirty="0" smtClean="0">
                <a:solidFill>
                  <a:schemeClr val="bg1"/>
                </a:solidFill>
                <a:latin typeface="+mn-lt"/>
              </a:rPr>
              <a:t>pdf</a:t>
            </a:r>
            <a:endParaRPr lang="en-US" sz="1000" dirty="0">
              <a:solidFill>
                <a:schemeClr val="bg1"/>
              </a:solidFill>
              <a:latin typeface="+mn-lt"/>
            </a:endParaRPr>
          </a:p>
        </p:txBody>
      </p:sp>
    </p:spTree>
    <p:extLst>
      <p:ext uri="{BB962C8B-B14F-4D97-AF65-F5344CB8AC3E}">
        <p14:creationId xmlns:p14="http://schemas.microsoft.com/office/powerpoint/2010/main" val="1392835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B70BD92C-2AF3-4B19-A58F-A2B288AD0030}"/>
              </a:ext>
            </a:extLst>
          </p:cNvPr>
          <p:cNvGraphicFramePr>
            <a:graphicFrameLocks noGrp="1"/>
          </p:cNvGraphicFramePr>
          <p:nvPr>
            <p:extLst>
              <p:ext uri="{D42A27DB-BD31-4B8C-83A1-F6EECF244321}">
                <p14:modId xmlns:p14="http://schemas.microsoft.com/office/powerpoint/2010/main" val="2678703502"/>
              </p:ext>
            </p:extLst>
          </p:nvPr>
        </p:nvGraphicFramePr>
        <p:xfrm>
          <a:off x="107003" y="304800"/>
          <a:ext cx="11955295" cy="1302222"/>
        </p:xfrm>
        <a:graphic>
          <a:graphicData uri="http://schemas.openxmlformats.org/drawingml/2006/table">
            <a:tbl>
              <a:tblPr firstRow="1" firstCol="1" bandRow="1"/>
              <a:tblGrid>
                <a:gridCol w="4839752">
                  <a:extLst>
                    <a:ext uri="{9D8B030D-6E8A-4147-A177-3AD203B41FA5}">
                      <a16:colId xmlns:a16="http://schemas.microsoft.com/office/drawing/2014/main" xmlns="" val="20000"/>
                    </a:ext>
                  </a:extLst>
                </a:gridCol>
                <a:gridCol w="2919473">
                  <a:extLst>
                    <a:ext uri="{9D8B030D-6E8A-4147-A177-3AD203B41FA5}">
                      <a16:colId xmlns:a16="http://schemas.microsoft.com/office/drawing/2014/main" xmlns="" val="20001"/>
                    </a:ext>
                  </a:extLst>
                </a:gridCol>
                <a:gridCol w="4196070">
                  <a:extLst>
                    <a:ext uri="{9D8B030D-6E8A-4147-A177-3AD203B41FA5}">
                      <a16:colId xmlns:a16="http://schemas.microsoft.com/office/drawing/2014/main" xmlns="" val="20002"/>
                    </a:ext>
                  </a:extLst>
                </a:gridCol>
              </a:tblGrid>
              <a:tr h="224779">
                <a:tc rowSpan="2">
                  <a:txBody>
                    <a:bodyPr/>
                    <a:lstStyle/>
                    <a:p>
                      <a:pPr marL="328930" marR="0" indent="-283210" algn="ctr">
                        <a:spcBef>
                          <a:spcPts val="0"/>
                        </a:spcBef>
                        <a:spcAft>
                          <a:spcPts val="0"/>
                        </a:spcAft>
                      </a:pPr>
                      <a:r>
                        <a:rPr lang="en-US" sz="2800" b="1" dirty="0">
                          <a:effectLst/>
                          <a:latin typeface="+mn-lt"/>
                        </a:rPr>
                        <a:t>Feature</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800" b="1" dirty="0">
                          <a:effectLst/>
                          <a:latin typeface="+mn-lt"/>
                        </a:rPr>
                        <a:t>Data Sources</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99742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2000" b="1" dirty="0">
                          <a:effectLst/>
                          <a:latin typeface="+mn-lt"/>
                          <a:ea typeface="Calibri"/>
                          <a:cs typeface="Times New Roman"/>
                        </a:rPr>
                        <a:t>0 = Not implemented</a:t>
                      </a:r>
                      <a:endParaRPr lang="en-US" sz="2000" dirty="0">
                        <a:effectLst/>
                        <a:latin typeface="+mn-lt"/>
                        <a:ea typeface="Calibri"/>
                        <a:cs typeface="Times New Roman"/>
                      </a:endParaRPr>
                    </a:p>
                    <a:p>
                      <a:pPr marL="328930" marR="0" indent="-283210" algn="l">
                        <a:spcBef>
                          <a:spcPts val="0"/>
                        </a:spcBef>
                        <a:spcAft>
                          <a:spcPts val="0"/>
                        </a:spcAft>
                      </a:pPr>
                      <a:r>
                        <a:rPr lang="en-US" sz="2000" b="1" dirty="0">
                          <a:effectLst/>
                          <a:latin typeface="+mn-lt"/>
                          <a:ea typeface="Calibri"/>
                          <a:cs typeface="Times New Roman"/>
                        </a:rPr>
                        <a:t>1 = Partially implemented</a:t>
                      </a:r>
                      <a:endParaRPr lang="en-US" sz="2000" dirty="0">
                        <a:effectLst/>
                        <a:latin typeface="+mn-lt"/>
                        <a:ea typeface="Calibri"/>
                        <a:cs typeface="Times New Roman"/>
                      </a:endParaRPr>
                    </a:p>
                    <a:p>
                      <a:pPr marL="328930" marR="0" indent="-283210" algn="l">
                        <a:spcBef>
                          <a:spcPts val="0"/>
                        </a:spcBef>
                        <a:spcAft>
                          <a:spcPts val="0"/>
                        </a:spcAft>
                      </a:pPr>
                      <a:r>
                        <a:rPr lang="en-US" sz="2000" b="1" dirty="0">
                          <a:effectLst/>
                          <a:latin typeface="+mn-lt"/>
                        </a:rPr>
                        <a:t>2 = Fully implemented</a:t>
                      </a:r>
                      <a:endParaRPr lang="en-US" sz="20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a:extLst>
              <a:ext uri="{FF2B5EF4-FFF2-40B4-BE49-F238E27FC236}">
                <a16:creationId xmlns:a16="http://schemas.microsoft.com/office/drawing/2014/main" xmlns="" id="{C5F2DD22-B430-4BB7-9C11-982EBA367AC0}"/>
              </a:ext>
            </a:extLst>
          </p:cNvPr>
          <p:cNvGraphicFramePr>
            <a:graphicFrameLocks/>
          </p:cNvGraphicFramePr>
          <p:nvPr>
            <p:extLst>
              <p:ext uri="{D42A27DB-BD31-4B8C-83A1-F6EECF244321}">
                <p14:modId xmlns:p14="http://schemas.microsoft.com/office/powerpoint/2010/main" val="3166712279"/>
              </p:ext>
            </p:extLst>
          </p:nvPr>
        </p:nvGraphicFramePr>
        <p:xfrm>
          <a:off x="107003" y="1547322"/>
          <a:ext cx="11955296" cy="4477558"/>
        </p:xfrm>
        <a:graphic>
          <a:graphicData uri="http://schemas.openxmlformats.org/drawingml/2006/table">
            <a:tbl>
              <a:tblPr firstRow="1" firstCol="1" bandRow="1"/>
              <a:tblGrid>
                <a:gridCol w="4839751">
                  <a:extLst>
                    <a:ext uri="{9D8B030D-6E8A-4147-A177-3AD203B41FA5}">
                      <a16:colId xmlns:a16="http://schemas.microsoft.com/office/drawing/2014/main" xmlns="" val="20000"/>
                    </a:ext>
                  </a:extLst>
                </a:gridCol>
                <a:gridCol w="2919474">
                  <a:extLst>
                    <a:ext uri="{9D8B030D-6E8A-4147-A177-3AD203B41FA5}">
                      <a16:colId xmlns:a16="http://schemas.microsoft.com/office/drawing/2014/main" xmlns="" val="20001"/>
                    </a:ext>
                  </a:extLst>
                </a:gridCol>
                <a:gridCol w="4196071">
                  <a:extLst>
                    <a:ext uri="{9D8B030D-6E8A-4147-A177-3AD203B41FA5}">
                      <a16:colId xmlns:a16="http://schemas.microsoft.com/office/drawing/2014/main" xmlns="" val="20002"/>
                    </a:ext>
                  </a:extLst>
                </a:gridCol>
              </a:tblGrid>
              <a:tr h="4477558">
                <a:tc>
                  <a:txBody>
                    <a:bodyPr/>
                    <a:lstStyle/>
                    <a:p>
                      <a:pPr marL="0" marR="0" lvl="0" indent="0" algn="l">
                        <a:lnSpc>
                          <a:spcPct val="115000"/>
                        </a:lnSpc>
                        <a:spcBef>
                          <a:spcPts val="0"/>
                        </a:spcBef>
                        <a:spcAft>
                          <a:spcPts val="0"/>
                        </a:spcAft>
                        <a:buFont typeface="+mj-lt"/>
                        <a:buNone/>
                      </a:pPr>
                      <a:r>
                        <a:rPr lang="en-US" sz="2000" b="1" dirty="0">
                          <a:effectLst/>
                          <a:latin typeface="+mn-lt"/>
                          <a:ea typeface="Times New Roman"/>
                          <a:cs typeface="Times New Roman"/>
                        </a:rPr>
                        <a:t>1.1</a:t>
                      </a:r>
                      <a:r>
                        <a:rPr lang="en-US" sz="2000" b="1" baseline="0" dirty="0">
                          <a:effectLst/>
                          <a:latin typeface="+mn-lt"/>
                          <a:ea typeface="Times New Roman"/>
                          <a:cs typeface="Times New Roman"/>
                        </a:rPr>
                        <a:t> </a:t>
                      </a:r>
                      <a:r>
                        <a:rPr lang="en-US" sz="2000" b="1" dirty="0">
                          <a:effectLst/>
                          <a:latin typeface="+mn-lt"/>
                          <a:ea typeface="Times New Roman"/>
                          <a:cs typeface="Times New Roman"/>
                        </a:rPr>
                        <a:t>Team Composition</a:t>
                      </a:r>
                      <a:r>
                        <a:rPr lang="en-US" sz="2000" dirty="0">
                          <a:effectLst/>
                          <a:latin typeface="+mn-lt"/>
                          <a:ea typeface="Times New Roman"/>
                          <a:cs typeface="Times New Roman"/>
                        </a:rPr>
                        <a:t>: Team Composition: 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organizational chart</a:t>
                      </a:r>
                    </a:p>
                    <a:p>
                      <a:pPr marL="342900" marR="0" lvl="0" indent="-342900" algn="l">
                        <a:spcBef>
                          <a:spcPts val="0"/>
                        </a:spcBef>
                        <a:spcAft>
                          <a:spcPts val="0"/>
                        </a:spcAft>
                        <a:buFont typeface="Symbol"/>
                        <a:buChar char=""/>
                      </a:pPr>
                      <a:r>
                        <a:rPr lang="en-US" sz="2000" dirty="0">
                          <a:effectLst/>
                          <a:latin typeface="+mn-lt"/>
                        </a:rPr>
                        <a:t>Tier I team meeting minutes</a:t>
                      </a:r>
                    </a:p>
                    <a:p>
                      <a:pPr marL="160655" marR="0" indent="0" algn="l">
                        <a:spcBef>
                          <a:spcPts val="0"/>
                        </a:spcBef>
                        <a:spcAft>
                          <a:spcPts val="0"/>
                        </a:spcAft>
                      </a:pPr>
                      <a:r>
                        <a:rPr lang="en-US" sz="2000" dirty="0">
                          <a:effectLst/>
                          <a:latin typeface="+mn-l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Tier I team does not exist or does not include coordinator, school administrator, or individuals with applied behavioral </a:t>
                      </a:r>
                      <a:r>
                        <a:rPr lang="en-US" sz="2000" dirty="0" smtClean="0">
                          <a:effectLst/>
                          <a:latin typeface="+mn-lt"/>
                          <a:ea typeface="Calibri"/>
                          <a:cs typeface="Times New Roman"/>
                        </a:rPr>
                        <a:t>expertise.</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1 = Tier I team exists, but does not include all identified roles or attendance of these members is below 80</a:t>
                      </a:r>
                      <a:r>
                        <a:rPr lang="en-US" sz="2000" dirty="0" smtClean="0">
                          <a:effectLst/>
                          <a:latin typeface="+mn-lt"/>
                          <a:ea typeface="Calibri"/>
                          <a:cs typeface="Times New Roman"/>
                        </a:rPr>
                        <a:t>%.</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rPr>
                        <a:t>2 = Tier I team exists with coordinator, administrator, and all identified roles represented, AND attendance of all roles is at or above 80</a:t>
                      </a:r>
                      <a:r>
                        <a:rPr lang="en-US" sz="2000" dirty="0" smtClean="0">
                          <a:effectLst/>
                          <a:latin typeface="+mn-lt"/>
                        </a:rPr>
                        <a:t>%.</a:t>
                      </a:r>
                      <a:endParaRPr lang="en-US" sz="20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6868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5904" y="864151"/>
            <a:ext cx="9360270" cy="5127390"/>
            <a:chOff x="1305904" y="864151"/>
            <a:chExt cx="9360270" cy="5127390"/>
          </a:xfrm>
        </p:grpSpPr>
        <p:sp>
          <p:nvSpPr>
            <p:cNvPr id="3" name="Freeform 2"/>
            <p:cNvSpPr/>
            <p:nvPr/>
          </p:nvSpPr>
          <p:spPr>
            <a:xfrm>
              <a:off x="1322954" y="866676"/>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Tier I: Teams</a:t>
              </a:r>
            </a:p>
          </p:txBody>
        </p:sp>
        <p:sp>
          <p:nvSpPr>
            <p:cNvPr id="4" name="Freeform 3"/>
            <p:cNvSpPr/>
            <p:nvPr/>
          </p:nvSpPr>
          <p:spPr>
            <a:xfrm>
              <a:off x="1305904" y="1379942"/>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Composition</a:t>
              </a:r>
              <a:endParaRPr lang="en-US" sz="2000" kern="1200" dirty="0"/>
            </a:p>
            <a:p>
              <a:pPr marL="228600" lvl="1" indent="-228600" algn="l" defTabSz="889000">
                <a:lnSpc>
                  <a:spcPct val="90000"/>
                </a:lnSpc>
                <a:spcBef>
                  <a:spcPct val="0"/>
                </a:spcBef>
                <a:spcAft>
                  <a:spcPct val="15000"/>
                </a:spcAft>
                <a:buChar char="••"/>
              </a:pPr>
              <a:r>
                <a:rPr lang="en-US" sz="2000" kern="1200" dirty="0" smtClean="0"/>
                <a:t>Operating procedures</a:t>
              </a:r>
              <a:endParaRPr lang="en-US" sz="2000" kern="1200" dirty="0"/>
            </a:p>
          </p:txBody>
        </p:sp>
        <p:sp>
          <p:nvSpPr>
            <p:cNvPr id="5" name="Freeform 4"/>
            <p:cNvSpPr/>
            <p:nvPr/>
          </p:nvSpPr>
          <p:spPr>
            <a:xfrm>
              <a:off x="4509360" y="877226"/>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Tier I: Implementation</a:t>
              </a:r>
            </a:p>
          </p:txBody>
        </p:sp>
        <p:sp>
          <p:nvSpPr>
            <p:cNvPr id="7" name="Freeform 6"/>
            <p:cNvSpPr/>
            <p:nvPr/>
          </p:nvSpPr>
          <p:spPr>
            <a:xfrm>
              <a:off x="4496566" y="1368182"/>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Behavioral expectations</a:t>
              </a:r>
              <a:endParaRPr lang="en-US" sz="2000" kern="1200" dirty="0"/>
            </a:p>
            <a:p>
              <a:pPr marL="228600" lvl="1" indent="-228600" algn="l" defTabSz="889000">
                <a:lnSpc>
                  <a:spcPct val="90000"/>
                </a:lnSpc>
                <a:spcBef>
                  <a:spcPct val="0"/>
                </a:spcBef>
                <a:spcAft>
                  <a:spcPct val="15000"/>
                </a:spcAft>
                <a:buChar char="••"/>
              </a:pPr>
              <a:r>
                <a:rPr lang="en-US" sz="2000" kern="1200" dirty="0" smtClean="0"/>
                <a:t>Teaching expectations</a:t>
              </a:r>
              <a:endParaRPr lang="en-US" sz="2000" kern="1200" dirty="0"/>
            </a:p>
            <a:p>
              <a:pPr marL="228600" lvl="1" indent="-228600" algn="l" defTabSz="889000">
                <a:lnSpc>
                  <a:spcPct val="90000"/>
                </a:lnSpc>
                <a:spcBef>
                  <a:spcPct val="0"/>
                </a:spcBef>
                <a:spcAft>
                  <a:spcPct val="15000"/>
                </a:spcAft>
                <a:buChar char="••"/>
              </a:pPr>
              <a:r>
                <a:rPr lang="en-US" sz="2000" kern="1200" dirty="0" smtClean="0"/>
                <a:t>Problem behavior definitions</a:t>
              </a:r>
              <a:endParaRPr lang="en-US" sz="2000" kern="1200" dirty="0"/>
            </a:p>
            <a:p>
              <a:pPr marL="228600" lvl="1" indent="-228600" algn="l" defTabSz="889000">
                <a:lnSpc>
                  <a:spcPct val="90000"/>
                </a:lnSpc>
                <a:spcBef>
                  <a:spcPct val="0"/>
                </a:spcBef>
                <a:spcAft>
                  <a:spcPct val="15000"/>
                </a:spcAft>
                <a:buChar char="••"/>
              </a:pPr>
              <a:r>
                <a:rPr lang="en-US" sz="2000" kern="1200" dirty="0" smtClean="0"/>
                <a:t>Discipline policies</a:t>
              </a:r>
              <a:endParaRPr lang="en-US" sz="2000" kern="1200" dirty="0"/>
            </a:p>
            <a:p>
              <a:pPr marL="228600" lvl="1" indent="-228600" algn="l" defTabSz="889000">
                <a:lnSpc>
                  <a:spcPct val="90000"/>
                </a:lnSpc>
                <a:spcBef>
                  <a:spcPct val="0"/>
                </a:spcBef>
                <a:spcAft>
                  <a:spcPct val="15000"/>
                </a:spcAft>
                <a:buChar char="••"/>
              </a:pPr>
              <a:r>
                <a:rPr lang="en-US" sz="2000" kern="1200" dirty="0" smtClean="0"/>
                <a:t>Professional development</a:t>
              </a:r>
              <a:endParaRPr lang="en-US" sz="2000" kern="1200" dirty="0"/>
            </a:p>
            <a:p>
              <a:pPr marL="228600" lvl="1" indent="-228600" algn="l" defTabSz="889000">
                <a:lnSpc>
                  <a:spcPct val="90000"/>
                </a:lnSpc>
                <a:spcBef>
                  <a:spcPct val="0"/>
                </a:spcBef>
                <a:spcAft>
                  <a:spcPct val="15000"/>
                </a:spcAft>
                <a:buChar char="••"/>
              </a:pPr>
              <a:r>
                <a:rPr lang="en-US" sz="2000" kern="1200" dirty="0" smtClean="0"/>
                <a:t>Classroom procedures</a:t>
              </a:r>
              <a:endParaRPr lang="en-US" sz="2000" kern="1200" dirty="0"/>
            </a:p>
            <a:p>
              <a:pPr marL="228600" lvl="1" indent="-228600" algn="l" defTabSz="889000">
                <a:lnSpc>
                  <a:spcPct val="90000"/>
                </a:lnSpc>
                <a:spcBef>
                  <a:spcPct val="0"/>
                </a:spcBef>
                <a:spcAft>
                  <a:spcPct val="15000"/>
                </a:spcAft>
                <a:buChar char="••"/>
              </a:pPr>
              <a:r>
                <a:rPr lang="en-US" sz="2000" kern="1200" dirty="0" smtClean="0"/>
                <a:t>Feedback &amp; acknowledgement</a:t>
              </a:r>
              <a:endParaRPr lang="en-US" sz="2000" kern="1200" dirty="0"/>
            </a:p>
            <a:p>
              <a:pPr marL="228600" lvl="1" indent="-228600" algn="l" defTabSz="889000">
                <a:lnSpc>
                  <a:spcPct val="90000"/>
                </a:lnSpc>
                <a:spcBef>
                  <a:spcPct val="0"/>
                </a:spcBef>
                <a:spcAft>
                  <a:spcPct val="15000"/>
                </a:spcAft>
                <a:buChar char="••"/>
              </a:pPr>
              <a:r>
                <a:rPr lang="en-US" sz="2000" kern="1200" dirty="0" smtClean="0"/>
                <a:t>Faculty involvement</a:t>
              </a:r>
              <a:endParaRPr lang="en-US" sz="2000" kern="1200" dirty="0"/>
            </a:p>
            <a:p>
              <a:pPr marL="228600" lvl="1" indent="-228600" algn="l" defTabSz="889000">
                <a:lnSpc>
                  <a:spcPct val="90000"/>
                </a:lnSpc>
                <a:spcBef>
                  <a:spcPct val="0"/>
                </a:spcBef>
                <a:spcAft>
                  <a:spcPct val="15000"/>
                </a:spcAft>
                <a:buChar char="••"/>
              </a:pPr>
              <a:r>
                <a:rPr lang="en-US" sz="2000" kern="1200" dirty="0" smtClean="0"/>
                <a:t>Student/family/ community involvement</a:t>
              </a:r>
              <a:endParaRPr lang="en-US" sz="2000" kern="1200" dirty="0"/>
            </a:p>
          </p:txBody>
        </p:sp>
        <p:sp>
          <p:nvSpPr>
            <p:cNvPr id="8" name="Freeform 7"/>
            <p:cNvSpPr/>
            <p:nvPr/>
          </p:nvSpPr>
          <p:spPr>
            <a:xfrm>
              <a:off x="7801039" y="864151"/>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Tier I: Evaluation</a:t>
              </a:r>
            </a:p>
          </p:txBody>
        </p:sp>
        <p:sp>
          <p:nvSpPr>
            <p:cNvPr id="9" name="Freeform 8"/>
            <p:cNvSpPr/>
            <p:nvPr/>
          </p:nvSpPr>
          <p:spPr>
            <a:xfrm>
              <a:off x="7810178" y="1375884"/>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Discipline data</a:t>
              </a:r>
              <a:endParaRPr lang="en-US" sz="2000" kern="1200" dirty="0"/>
            </a:p>
            <a:p>
              <a:pPr marL="228600" lvl="1" indent="-228600" algn="l" defTabSz="889000">
                <a:lnSpc>
                  <a:spcPct val="90000"/>
                </a:lnSpc>
                <a:spcBef>
                  <a:spcPct val="0"/>
                </a:spcBef>
                <a:spcAft>
                  <a:spcPct val="15000"/>
                </a:spcAft>
                <a:buChar char="••"/>
              </a:pPr>
              <a:r>
                <a:rPr lang="en-US" sz="2000" kern="1200" dirty="0" smtClean="0"/>
                <a:t>Data-based decision making</a:t>
              </a:r>
              <a:endParaRPr lang="en-US" sz="2000" kern="1200" dirty="0"/>
            </a:p>
            <a:p>
              <a:pPr marL="228600" lvl="1" indent="-228600" algn="l" defTabSz="889000">
                <a:lnSpc>
                  <a:spcPct val="90000"/>
                </a:lnSpc>
                <a:spcBef>
                  <a:spcPct val="0"/>
                </a:spcBef>
                <a:spcAft>
                  <a:spcPct val="15000"/>
                </a:spcAft>
                <a:buChar char="••"/>
              </a:pPr>
              <a:r>
                <a:rPr lang="en-US" sz="2000" kern="1200" dirty="0" smtClean="0"/>
                <a:t>Fidelity data</a:t>
              </a:r>
              <a:endParaRPr lang="en-US" sz="2000" kern="1200" dirty="0"/>
            </a:p>
            <a:p>
              <a:pPr marL="228600" lvl="1" indent="-228600" algn="l" defTabSz="889000">
                <a:lnSpc>
                  <a:spcPct val="90000"/>
                </a:lnSpc>
                <a:spcBef>
                  <a:spcPct val="0"/>
                </a:spcBef>
                <a:spcAft>
                  <a:spcPct val="15000"/>
                </a:spcAft>
                <a:buChar char="••"/>
              </a:pPr>
              <a:r>
                <a:rPr lang="en-US" sz="2000" kern="1200" dirty="0" smtClean="0"/>
                <a:t>Annual evaluation</a:t>
              </a:r>
              <a:endParaRPr lang="en-US" sz="2000" kern="1200" dirty="0"/>
            </a:p>
          </p:txBody>
        </p:sp>
      </p:grpSp>
    </p:spTree>
    <p:extLst>
      <p:ext uri="{BB962C8B-B14F-4D97-AF65-F5344CB8AC3E}">
        <p14:creationId xmlns:p14="http://schemas.microsoft.com/office/powerpoint/2010/main" val="1877608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BBC8E-D5AC-4951-9791-AFA77EF60694}"/>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Data Reports</a:t>
            </a:r>
          </a:p>
        </p:txBody>
      </p:sp>
    </p:spTree>
    <p:extLst>
      <p:ext uri="{BB962C8B-B14F-4D97-AF65-F5344CB8AC3E}">
        <p14:creationId xmlns:p14="http://schemas.microsoft.com/office/powerpoint/2010/main" val="56646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3375E-7CC3-4EF7-8EE8-0A0945683E1C}"/>
              </a:ext>
            </a:extLst>
          </p:cNvPr>
          <p:cNvSpPr>
            <a:spLocks noGrp="1"/>
          </p:cNvSpPr>
          <p:nvPr>
            <p:ph type="ctrTitle"/>
          </p:nvPr>
        </p:nvSpPr>
        <p:spPr>
          <a:xfrm>
            <a:off x="0" y="700391"/>
            <a:ext cx="12192000" cy="886362"/>
          </a:xfrm>
        </p:spPr>
        <p:txBody>
          <a:bodyPr/>
          <a:lstStyle/>
          <a:p>
            <a:r>
              <a:rPr lang="en-US" sz="5400" dirty="0">
                <a:latin typeface="+mn-lt"/>
              </a:rPr>
              <a:t>Summary Reports</a:t>
            </a:r>
          </a:p>
        </p:txBody>
      </p:sp>
      <p:sp>
        <p:nvSpPr>
          <p:cNvPr id="3" name="Content Placeholder 2">
            <a:extLst>
              <a:ext uri="{FF2B5EF4-FFF2-40B4-BE49-F238E27FC236}">
                <a16:creationId xmlns:a16="http://schemas.microsoft.com/office/drawing/2014/main" xmlns="" id="{645937CD-668A-4C9B-9F33-9779AA4891C4}"/>
              </a:ext>
            </a:extLst>
          </p:cNvPr>
          <p:cNvSpPr>
            <a:spLocks noGrp="1"/>
          </p:cNvSpPr>
          <p:nvPr>
            <p:ph sz="quarter" idx="10"/>
          </p:nvPr>
        </p:nvSpPr>
        <p:spPr>
          <a:xfrm>
            <a:off x="609600" y="2005249"/>
            <a:ext cx="10952480" cy="2394031"/>
          </a:xfrm>
        </p:spPr>
        <p:txBody>
          <a:bodyPr/>
          <a:lstStyle/>
          <a:p>
            <a:r>
              <a:rPr lang="en-US" dirty="0" smtClean="0"/>
              <a:t>Total score</a:t>
            </a:r>
          </a:p>
          <a:p>
            <a:r>
              <a:rPr lang="en-US" dirty="0" smtClean="0"/>
              <a:t>Subscale</a:t>
            </a:r>
          </a:p>
          <a:p>
            <a:r>
              <a:rPr lang="en-US" dirty="0" smtClean="0"/>
              <a:t>Sub-subscale</a:t>
            </a:r>
          </a:p>
          <a:p>
            <a:r>
              <a:rPr lang="en-US" dirty="0" smtClean="0"/>
              <a:t>Individual items</a:t>
            </a:r>
            <a:endParaRPr lang="en-US" dirty="0"/>
          </a:p>
        </p:txBody>
      </p:sp>
    </p:spTree>
    <p:extLst>
      <p:ext uri="{BB962C8B-B14F-4D97-AF65-F5344CB8AC3E}">
        <p14:creationId xmlns:p14="http://schemas.microsoft.com/office/powerpoint/2010/main" val="852557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C34348E-EF79-4F7E-B5E2-54226B932757}"/>
              </a:ext>
            </a:extLst>
          </p:cNvPr>
          <p:cNvSpPr>
            <a:spLocks noGrp="1"/>
          </p:cNvSpPr>
          <p:nvPr>
            <p:ph type="ctrTitle"/>
          </p:nvPr>
        </p:nvSpPr>
        <p:spPr>
          <a:xfrm>
            <a:off x="-1" y="637917"/>
            <a:ext cx="12191999" cy="720535"/>
          </a:xfrm>
        </p:spPr>
        <p:txBody>
          <a:bodyPr/>
          <a:lstStyle/>
          <a:p>
            <a:r>
              <a:rPr lang="en-US" sz="5400" dirty="0">
                <a:latin typeface="+mn-lt"/>
              </a:rPr>
              <a:t>Total </a:t>
            </a:r>
            <a:r>
              <a:rPr lang="en-US" sz="5400" dirty="0" smtClean="0">
                <a:latin typeface="+mn-lt"/>
              </a:rPr>
              <a:t>Score </a:t>
            </a:r>
            <a:r>
              <a:rPr lang="en-US" sz="5400" dirty="0">
                <a:latin typeface="+mn-lt"/>
              </a:rPr>
              <a:t>(TFI)</a:t>
            </a:r>
          </a:p>
        </p:txBody>
      </p:sp>
      <p:pic>
        <p:nvPicPr>
          <p:cNvPr id="5" name="Picture 4" descr="https://fieldtest.pbisassessment.org/Content/ReportAssets/sqc5dzqm.3dvC_20iT0R0x0T0_1">
            <a:extLst>
              <a:ext uri="{FF2B5EF4-FFF2-40B4-BE49-F238E27FC236}">
                <a16:creationId xmlns:a16="http://schemas.microsoft.com/office/drawing/2014/main" xmlns="" id="{7A31C8BF-8558-426E-93E9-82103ABDE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99"/>
          <a:stretch/>
        </p:blipFill>
        <p:spPr bwMode="auto">
          <a:xfrm>
            <a:off x="2256348" y="1358452"/>
            <a:ext cx="7679300" cy="46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64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BDC04AF-36F6-41BF-8B2A-0554DC89353D}"/>
              </a:ext>
            </a:extLst>
          </p:cNvPr>
          <p:cNvSpPr>
            <a:spLocks noGrp="1"/>
          </p:cNvSpPr>
          <p:nvPr>
            <p:ph type="ctrTitle"/>
          </p:nvPr>
        </p:nvSpPr>
        <p:spPr>
          <a:xfrm>
            <a:off x="0" y="650821"/>
            <a:ext cx="12192000" cy="846286"/>
          </a:xfrm>
        </p:spPr>
        <p:txBody>
          <a:bodyPr/>
          <a:lstStyle/>
          <a:p>
            <a:r>
              <a:rPr lang="en-US" sz="5400" dirty="0">
                <a:latin typeface="+mn-lt"/>
              </a:rPr>
              <a:t>Subscale Reports</a:t>
            </a:r>
          </a:p>
        </p:txBody>
      </p:sp>
      <p:graphicFrame>
        <p:nvGraphicFramePr>
          <p:cNvPr id="5" name="Content Placeholder 3">
            <a:extLst>
              <a:ext uri="{FF2B5EF4-FFF2-40B4-BE49-F238E27FC236}">
                <a16:creationId xmlns:a16="http://schemas.microsoft.com/office/drawing/2014/main" xmlns="" id="{0D9C008B-2B91-4003-95A3-A0D2D92B6A9D}"/>
              </a:ext>
            </a:extLst>
          </p:cNvPr>
          <p:cNvGraphicFramePr>
            <a:graphicFrameLocks/>
          </p:cNvGraphicFramePr>
          <p:nvPr>
            <p:extLst>
              <p:ext uri="{D42A27DB-BD31-4B8C-83A1-F6EECF244321}">
                <p14:modId xmlns:p14="http://schemas.microsoft.com/office/powerpoint/2010/main" val="3532278181"/>
              </p:ext>
            </p:extLst>
          </p:nvPr>
        </p:nvGraphicFramePr>
        <p:xfrm>
          <a:off x="1430393" y="1497107"/>
          <a:ext cx="9331213" cy="4507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05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0391"/>
            <a:ext cx="12192000" cy="886362"/>
          </a:xfrm>
        </p:spPr>
        <p:txBody>
          <a:bodyPr/>
          <a:lstStyle/>
          <a:p>
            <a:r>
              <a:rPr lang="en-US" sz="5400" dirty="0">
                <a:latin typeface="+mn-lt"/>
              </a:rPr>
              <a:t>Context</a:t>
            </a:r>
          </a:p>
        </p:txBody>
      </p:sp>
      <p:sp>
        <p:nvSpPr>
          <p:cNvPr id="3" name="Content Placeholder 2"/>
          <p:cNvSpPr>
            <a:spLocks noGrp="1"/>
          </p:cNvSpPr>
          <p:nvPr>
            <p:ph sz="quarter" idx="10"/>
          </p:nvPr>
        </p:nvSpPr>
        <p:spPr>
          <a:xfrm>
            <a:off x="609600" y="1703691"/>
            <a:ext cx="10962639" cy="3813189"/>
          </a:xfrm>
        </p:spPr>
        <p:txBody>
          <a:bodyPr/>
          <a:lstStyle/>
          <a:p>
            <a:r>
              <a:rPr lang="en-US" dirty="0"/>
              <a:t>What is the TFI?</a:t>
            </a:r>
          </a:p>
          <a:p>
            <a:pPr lvl="1">
              <a:spcBef>
                <a:spcPts val="1000"/>
              </a:spcBef>
            </a:pPr>
            <a:r>
              <a:rPr lang="en-US" sz="2600" dirty="0"/>
              <a:t>How TFI is used</a:t>
            </a:r>
          </a:p>
          <a:p>
            <a:pPr lvl="1">
              <a:spcBef>
                <a:spcPts val="1000"/>
              </a:spcBef>
            </a:pPr>
            <a:r>
              <a:rPr lang="en-US" sz="2600" dirty="0"/>
              <a:t>When TFI is used</a:t>
            </a:r>
          </a:p>
          <a:p>
            <a:r>
              <a:rPr lang="en-US" dirty="0" smtClean="0"/>
              <a:t>How is the TFI administered?</a:t>
            </a:r>
            <a:endParaRPr lang="en-US" dirty="0"/>
          </a:p>
          <a:p>
            <a:r>
              <a:rPr lang="en-US" dirty="0"/>
              <a:t>Data reports</a:t>
            </a:r>
          </a:p>
          <a:p>
            <a:r>
              <a:rPr lang="en-US" dirty="0"/>
              <a:t>Planning for the TFI</a:t>
            </a:r>
          </a:p>
          <a:p>
            <a:r>
              <a:rPr lang="en-US" dirty="0"/>
              <a:t>Summary and </a:t>
            </a:r>
            <a:r>
              <a:rPr lang="en-US" dirty="0" smtClean="0"/>
              <a:t>resources</a:t>
            </a:r>
            <a:endParaRPr lang="en-US" dirty="0"/>
          </a:p>
        </p:txBody>
      </p:sp>
    </p:spTree>
    <p:extLst>
      <p:ext uri="{BB962C8B-B14F-4D97-AF65-F5344CB8AC3E}">
        <p14:creationId xmlns:p14="http://schemas.microsoft.com/office/powerpoint/2010/main" val="1182961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28372-7EE0-45F7-9F6D-44C07EFEC8A8}"/>
              </a:ext>
            </a:extLst>
          </p:cNvPr>
          <p:cNvSpPr>
            <a:spLocks noGrp="1"/>
          </p:cNvSpPr>
          <p:nvPr>
            <p:ph type="ctrTitle"/>
          </p:nvPr>
        </p:nvSpPr>
        <p:spPr>
          <a:xfrm>
            <a:off x="-1" y="700391"/>
            <a:ext cx="12192001" cy="886362"/>
          </a:xfrm>
        </p:spPr>
        <p:txBody>
          <a:bodyPr/>
          <a:lstStyle/>
          <a:p>
            <a:r>
              <a:rPr lang="en-US" sz="5400" dirty="0">
                <a:latin typeface="+mn-lt"/>
              </a:rPr>
              <a:t>Sub-subscale Reports</a:t>
            </a:r>
          </a:p>
        </p:txBody>
      </p:sp>
      <p:sp>
        <p:nvSpPr>
          <p:cNvPr id="3" name="Content Placeholder 2">
            <a:extLst>
              <a:ext uri="{FF2B5EF4-FFF2-40B4-BE49-F238E27FC236}">
                <a16:creationId xmlns:a16="http://schemas.microsoft.com/office/drawing/2014/main" xmlns="" id="{5EC1CCFA-BD0B-4E05-89B1-EFC17AEB9472}"/>
              </a:ext>
            </a:extLst>
          </p:cNvPr>
          <p:cNvSpPr>
            <a:spLocks noGrp="1"/>
          </p:cNvSpPr>
          <p:nvPr>
            <p:ph sz="quarter" idx="10"/>
          </p:nvPr>
        </p:nvSpPr>
        <p:spPr>
          <a:xfrm>
            <a:off x="609600" y="2108733"/>
            <a:ext cx="4525293" cy="2442947"/>
          </a:xfrm>
        </p:spPr>
        <p:txBody>
          <a:bodyPr/>
          <a:lstStyle/>
          <a:p>
            <a:r>
              <a:rPr lang="en-US" dirty="0"/>
              <a:t>Sub-subscale</a:t>
            </a:r>
          </a:p>
          <a:p>
            <a:pPr lvl="1">
              <a:spcBef>
                <a:spcPts val="1000"/>
              </a:spcBef>
            </a:pPr>
            <a:r>
              <a:rPr lang="en-US" sz="2600" dirty="0"/>
              <a:t>Tier I</a:t>
            </a:r>
          </a:p>
          <a:p>
            <a:pPr lvl="2">
              <a:spcBef>
                <a:spcPts val="1000"/>
              </a:spcBef>
            </a:pPr>
            <a:r>
              <a:rPr lang="en-US" sz="2400" dirty="0"/>
              <a:t>Teams</a:t>
            </a:r>
          </a:p>
          <a:p>
            <a:pPr lvl="2">
              <a:spcBef>
                <a:spcPts val="1000"/>
              </a:spcBef>
            </a:pPr>
            <a:r>
              <a:rPr lang="en-US" sz="2400" dirty="0"/>
              <a:t>Implementation</a:t>
            </a:r>
          </a:p>
          <a:p>
            <a:pPr lvl="2">
              <a:spcBef>
                <a:spcPts val="1000"/>
              </a:spcBef>
            </a:pPr>
            <a:r>
              <a:rPr lang="en-US" sz="2400" dirty="0" smtClean="0"/>
              <a:t>Evaluation</a:t>
            </a:r>
            <a:endParaRPr lang="en-US" sz="2400" dirty="0"/>
          </a:p>
        </p:txBody>
      </p:sp>
      <p:graphicFrame>
        <p:nvGraphicFramePr>
          <p:cNvPr id="4" name="Chart 3">
            <a:extLst>
              <a:ext uri="{FF2B5EF4-FFF2-40B4-BE49-F238E27FC236}">
                <a16:creationId xmlns:a16="http://schemas.microsoft.com/office/drawing/2014/main" xmlns="" id="{11A5BD1C-D2F1-444D-9D7D-BF8A02A1DA6B}"/>
              </a:ext>
            </a:extLst>
          </p:cNvPr>
          <p:cNvGraphicFramePr>
            <a:graphicFrameLocks/>
          </p:cNvGraphicFramePr>
          <p:nvPr>
            <p:extLst>
              <p:ext uri="{D42A27DB-BD31-4B8C-83A1-F6EECF244321}">
                <p14:modId xmlns:p14="http://schemas.microsoft.com/office/powerpoint/2010/main" val="1361575989"/>
              </p:ext>
            </p:extLst>
          </p:nvPr>
        </p:nvGraphicFramePr>
        <p:xfrm>
          <a:off x="5887597" y="1779793"/>
          <a:ext cx="5433648" cy="3629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90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AD046469-A02C-46FD-8E83-8AD56AC32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312005"/>
            <a:ext cx="7406640" cy="573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xmlns="" id="{9ED8F755-4417-402E-8D22-8B77AAEF0684}"/>
              </a:ext>
            </a:extLst>
          </p:cNvPr>
          <p:cNvSpPr txBox="1">
            <a:spLocks/>
          </p:cNvSpPr>
          <p:nvPr/>
        </p:nvSpPr>
        <p:spPr>
          <a:xfrm>
            <a:off x="9340931" y="2339586"/>
            <a:ext cx="2345167" cy="16806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mn-lt"/>
              </a:rPr>
              <a:t>Items Report</a:t>
            </a:r>
          </a:p>
        </p:txBody>
      </p:sp>
    </p:spTree>
    <p:extLst>
      <p:ext uri="{BB962C8B-B14F-4D97-AF65-F5344CB8AC3E}">
        <p14:creationId xmlns:p14="http://schemas.microsoft.com/office/powerpoint/2010/main" val="3860393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9BE8D-60C0-4674-8869-32A4DE1F0A39}"/>
              </a:ext>
            </a:extLst>
          </p:cNvPr>
          <p:cNvSpPr>
            <a:spLocks noGrp="1"/>
          </p:cNvSpPr>
          <p:nvPr>
            <p:ph type="title"/>
          </p:nvPr>
        </p:nvSpPr>
        <p:spPr>
          <a:xfrm>
            <a:off x="0" y="2613269"/>
            <a:ext cx="12192000" cy="1325563"/>
          </a:xfrm>
        </p:spPr>
        <p:txBody>
          <a:bodyPr>
            <a:normAutofit/>
          </a:bodyPr>
          <a:lstStyle/>
          <a:p>
            <a:r>
              <a:rPr lang="en-US" sz="6000" dirty="0">
                <a:solidFill>
                  <a:schemeClr val="bg1"/>
                </a:solidFill>
                <a:latin typeface="+mn-lt"/>
              </a:rPr>
              <a:t>Planning for the TFI</a:t>
            </a:r>
          </a:p>
        </p:txBody>
      </p:sp>
    </p:spTree>
    <p:extLst>
      <p:ext uri="{BB962C8B-B14F-4D97-AF65-F5344CB8AC3E}">
        <p14:creationId xmlns:p14="http://schemas.microsoft.com/office/powerpoint/2010/main" val="3849786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510AB6F-8271-469A-A0C1-E18DAC2DBCB2}"/>
              </a:ext>
            </a:extLst>
          </p:cNvPr>
          <p:cNvSpPr>
            <a:spLocks noGrp="1"/>
          </p:cNvSpPr>
          <p:nvPr>
            <p:ph type="ctrTitle"/>
          </p:nvPr>
        </p:nvSpPr>
        <p:spPr>
          <a:xfrm>
            <a:off x="0" y="690664"/>
            <a:ext cx="12192000" cy="896089"/>
          </a:xfrm>
        </p:spPr>
        <p:txBody>
          <a:bodyPr/>
          <a:lstStyle/>
          <a:p>
            <a:r>
              <a:rPr lang="en-US" sz="5400" dirty="0">
                <a:latin typeface="+mn-lt"/>
              </a:rPr>
              <a:t>Sequence</a:t>
            </a:r>
          </a:p>
        </p:txBody>
      </p:sp>
      <p:sp>
        <p:nvSpPr>
          <p:cNvPr id="4" name="Content Placeholder 3">
            <a:extLst>
              <a:ext uri="{FF2B5EF4-FFF2-40B4-BE49-F238E27FC236}">
                <a16:creationId xmlns:a16="http://schemas.microsoft.com/office/drawing/2014/main" xmlns="" id="{A4D0D12C-B2DF-4A19-BBD1-484CCA229A04}"/>
              </a:ext>
            </a:extLst>
          </p:cNvPr>
          <p:cNvSpPr>
            <a:spLocks noGrp="1"/>
          </p:cNvSpPr>
          <p:nvPr>
            <p:ph sz="quarter" idx="10"/>
          </p:nvPr>
        </p:nvSpPr>
        <p:spPr>
          <a:xfrm>
            <a:off x="760396" y="2053888"/>
            <a:ext cx="10376033" cy="2681742"/>
          </a:xfrm>
        </p:spPr>
        <p:txBody>
          <a:bodyPr/>
          <a:lstStyle/>
          <a:p>
            <a:r>
              <a:rPr lang="en-US" dirty="0"/>
              <a:t>Schedule date for the a</a:t>
            </a:r>
            <a:r>
              <a:rPr lang="en-US" dirty="0" smtClean="0"/>
              <a:t>dministration </a:t>
            </a:r>
            <a:r>
              <a:rPr lang="en-US" dirty="0"/>
              <a:t>of </a:t>
            </a:r>
            <a:r>
              <a:rPr lang="en-US" dirty="0" smtClean="0"/>
              <a:t>inventory</a:t>
            </a:r>
            <a:endParaRPr lang="en-US" dirty="0"/>
          </a:p>
          <a:p>
            <a:pPr lvl="1">
              <a:spcBef>
                <a:spcPts val="1000"/>
              </a:spcBef>
            </a:pPr>
            <a:r>
              <a:rPr lang="en-US" sz="2600" dirty="0"/>
              <a:t>30-60 </a:t>
            </a:r>
            <a:r>
              <a:rPr lang="en-US" sz="2600" dirty="0" smtClean="0"/>
              <a:t>min.</a:t>
            </a:r>
            <a:endParaRPr lang="en-US" sz="2600" dirty="0"/>
          </a:p>
          <a:p>
            <a:r>
              <a:rPr lang="en-US" dirty="0"/>
              <a:t>Action </a:t>
            </a:r>
            <a:r>
              <a:rPr lang="en-US" dirty="0" smtClean="0"/>
              <a:t>plan </a:t>
            </a:r>
            <a:r>
              <a:rPr lang="en-US" dirty="0"/>
              <a:t>d</a:t>
            </a:r>
            <a:r>
              <a:rPr lang="en-US" dirty="0" smtClean="0"/>
              <a:t>evelopment</a:t>
            </a:r>
            <a:endParaRPr lang="en-US" dirty="0"/>
          </a:p>
          <a:p>
            <a:pPr lvl="1">
              <a:spcBef>
                <a:spcPts val="1000"/>
              </a:spcBef>
            </a:pPr>
            <a:r>
              <a:rPr lang="en-US" sz="2600" dirty="0"/>
              <a:t>Approximately 20 </a:t>
            </a:r>
            <a:r>
              <a:rPr lang="en-US" sz="2600" dirty="0" smtClean="0"/>
              <a:t>min.</a:t>
            </a:r>
            <a:endParaRPr lang="en-US" sz="2600" dirty="0"/>
          </a:p>
        </p:txBody>
      </p:sp>
    </p:spTree>
    <p:extLst>
      <p:ext uri="{BB962C8B-B14F-4D97-AF65-F5344CB8AC3E}">
        <p14:creationId xmlns:p14="http://schemas.microsoft.com/office/powerpoint/2010/main" val="422662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B6B29FA-C61F-45DD-B8EE-0FD974F98691}"/>
              </a:ext>
            </a:extLst>
          </p:cNvPr>
          <p:cNvSpPr>
            <a:spLocks noGrp="1"/>
          </p:cNvSpPr>
          <p:nvPr>
            <p:ph type="ctrTitle"/>
          </p:nvPr>
        </p:nvSpPr>
        <p:spPr>
          <a:xfrm>
            <a:off x="0" y="690664"/>
            <a:ext cx="12192000" cy="896089"/>
          </a:xfrm>
        </p:spPr>
        <p:txBody>
          <a:bodyPr/>
          <a:lstStyle/>
          <a:p>
            <a:r>
              <a:rPr lang="en-US" sz="5400" dirty="0">
                <a:latin typeface="+mn-lt"/>
              </a:rPr>
              <a:t>After Assessment</a:t>
            </a:r>
          </a:p>
        </p:txBody>
      </p:sp>
      <p:sp>
        <p:nvSpPr>
          <p:cNvPr id="4" name="Content Placeholder 3">
            <a:extLst>
              <a:ext uri="{FF2B5EF4-FFF2-40B4-BE49-F238E27FC236}">
                <a16:creationId xmlns:a16="http://schemas.microsoft.com/office/drawing/2014/main" xmlns="" id="{4ADD36CA-BDD7-4536-AB48-5F61C87D4E4C}"/>
              </a:ext>
            </a:extLst>
          </p:cNvPr>
          <p:cNvSpPr>
            <a:spLocks noGrp="1"/>
          </p:cNvSpPr>
          <p:nvPr>
            <p:ph sz="quarter" idx="10"/>
          </p:nvPr>
        </p:nvSpPr>
        <p:spPr>
          <a:xfrm>
            <a:off x="619760" y="2151165"/>
            <a:ext cx="10982960" cy="2156676"/>
          </a:xfrm>
        </p:spPr>
        <p:txBody>
          <a:bodyPr/>
          <a:lstStyle/>
          <a:p>
            <a:r>
              <a:rPr lang="en-US" dirty="0"/>
              <a:t>Identify items for active action planning to improve or sustain implementation.</a:t>
            </a:r>
          </a:p>
          <a:p>
            <a:endParaRPr lang="en-US" dirty="0"/>
          </a:p>
          <a:p>
            <a:r>
              <a:rPr lang="en-US" dirty="0"/>
              <a:t>Choose a reasonable number of items.</a:t>
            </a:r>
          </a:p>
        </p:txBody>
      </p:sp>
    </p:spTree>
    <p:extLst>
      <p:ext uri="{BB962C8B-B14F-4D97-AF65-F5344CB8AC3E}">
        <p14:creationId xmlns:p14="http://schemas.microsoft.com/office/powerpoint/2010/main" val="1834704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5A130-84BD-4C1C-BF08-5BC2FF13CEAD}"/>
              </a:ext>
            </a:extLst>
          </p:cNvPr>
          <p:cNvSpPr>
            <a:spLocks noGrp="1"/>
          </p:cNvSpPr>
          <p:nvPr>
            <p:ph type="ctrTitle"/>
          </p:nvPr>
        </p:nvSpPr>
        <p:spPr>
          <a:xfrm>
            <a:off x="-77821" y="729574"/>
            <a:ext cx="12269821" cy="857179"/>
          </a:xfrm>
        </p:spPr>
        <p:txBody>
          <a:bodyPr/>
          <a:lstStyle/>
          <a:p>
            <a:r>
              <a:rPr lang="en-US" sz="5400" dirty="0">
                <a:latin typeface="+mn-lt"/>
              </a:rPr>
              <a:t>Action Planning</a:t>
            </a:r>
          </a:p>
        </p:txBody>
      </p:sp>
      <p:sp>
        <p:nvSpPr>
          <p:cNvPr id="3" name="Content Placeholder 2">
            <a:extLst>
              <a:ext uri="{FF2B5EF4-FFF2-40B4-BE49-F238E27FC236}">
                <a16:creationId xmlns:a16="http://schemas.microsoft.com/office/drawing/2014/main" xmlns="" id="{C4B3BA7A-0134-41F0-B55B-2B5FFD57B849}"/>
              </a:ext>
            </a:extLst>
          </p:cNvPr>
          <p:cNvSpPr>
            <a:spLocks noGrp="1"/>
          </p:cNvSpPr>
          <p:nvPr>
            <p:ph sz="quarter" idx="10"/>
          </p:nvPr>
        </p:nvSpPr>
        <p:spPr>
          <a:xfrm>
            <a:off x="599440" y="1878789"/>
            <a:ext cx="11003280" cy="2571291"/>
          </a:xfrm>
        </p:spPr>
        <p:txBody>
          <a:bodyPr/>
          <a:lstStyle/>
          <a:p>
            <a:r>
              <a:rPr lang="en-US" dirty="0"/>
              <a:t>Generate data </a:t>
            </a:r>
            <a:r>
              <a:rPr lang="en-US" dirty="0" smtClean="0"/>
              <a:t>reports.</a:t>
            </a:r>
            <a:endParaRPr lang="en-US" dirty="0"/>
          </a:p>
          <a:p>
            <a:r>
              <a:rPr lang="en-US" dirty="0"/>
              <a:t>Select area of </a:t>
            </a:r>
            <a:r>
              <a:rPr lang="en-US" dirty="0" smtClean="0"/>
              <a:t>focus: teams</a:t>
            </a:r>
            <a:r>
              <a:rPr lang="en-US" dirty="0"/>
              <a:t>, implementation</a:t>
            </a:r>
            <a:r>
              <a:rPr lang="en-US" dirty="0" smtClean="0"/>
              <a:t>, or evaluation</a:t>
            </a:r>
            <a:r>
              <a:rPr lang="en-US" dirty="0"/>
              <a:t>.</a:t>
            </a:r>
          </a:p>
          <a:p>
            <a:r>
              <a:rPr lang="en-US" dirty="0"/>
              <a:t>Select a few items for action </a:t>
            </a:r>
            <a:r>
              <a:rPr lang="en-US" dirty="0" smtClean="0"/>
              <a:t>planning.</a:t>
            </a:r>
            <a:endParaRPr lang="en-US" dirty="0"/>
          </a:p>
          <a:p>
            <a:pPr marL="0" indent="0">
              <a:buNone/>
            </a:pPr>
            <a:endParaRPr lang="en-US" dirty="0"/>
          </a:p>
          <a:p>
            <a:pPr lvl="1"/>
            <a:r>
              <a:rPr lang="en-US" dirty="0" smtClean="0"/>
              <a:t>Action </a:t>
            </a:r>
            <a:r>
              <a:rPr lang="en-US" dirty="0"/>
              <a:t>planning worksheet example on next </a:t>
            </a:r>
            <a:r>
              <a:rPr lang="en-US" dirty="0" smtClean="0"/>
              <a:t>slide.</a:t>
            </a:r>
            <a:endParaRPr lang="en-US" dirty="0"/>
          </a:p>
        </p:txBody>
      </p:sp>
    </p:spTree>
    <p:extLst>
      <p:ext uri="{BB962C8B-B14F-4D97-AF65-F5344CB8AC3E}">
        <p14:creationId xmlns:p14="http://schemas.microsoft.com/office/powerpoint/2010/main" val="3920393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2AE40DC-9565-4F5A-B3B2-1C5B065FAD68}"/>
              </a:ext>
            </a:extLst>
          </p:cNvPr>
          <p:cNvSpPr>
            <a:spLocks noGrp="1"/>
          </p:cNvSpPr>
          <p:nvPr>
            <p:ph type="ctrTitle"/>
          </p:nvPr>
        </p:nvSpPr>
        <p:spPr/>
        <p:txBody>
          <a:bodyPr/>
          <a:lstStyle/>
          <a:p>
            <a:endParaRPr lang="en-US"/>
          </a:p>
        </p:txBody>
      </p:sp>
      <p:sp>
        <p:nvSpPr>
          <p:cNvPr id="4" name="Content Placeholder 3">
            <a:extLst>
              <a:ext uri="{FF2B5EF4-FFF2-40B4-BE49-F238E27FC236}">
                <a16:creationId xmlns:a16="http://schemas.microsoft.com/office/drawing/2014/main" xmlns="" id="{AE255C3A-C39C-42FB-8E18-2386830A1768}"/>
              </a:ext>
            </a:extLst>
          </p:cNvPr>
          <p:cNvSpPr>
            <a:spLocks noGrp="1"/>
          </p:cNvSpPr>
          <p:nvPr>
            <p:ph sz="quarter" idx="10"/>
          </p:nvPr>
        </p:nvSpPr>
        <p:spPr/>
        <p:txBody>
          <a:bodyPr/>
          <a:lstStyle/>
          <a:p>
            <a:endParaRPr lang="en-US" dirty="0"/>
          </a:p>
        </p:txBody>
      </p:sp>
      <p:graphicFrame>
        <p:nvGraphicFramePr>
          <p:cNvPr id="5" name="Table 4">
            <a:extLst>
              <a:ext uri="{FF2B5EF4-FFF2-40B4-BE49-F238E27FC236}">
                <a16:creationId xmlns:a16="http://schemas.microsoft.com/office/drawing/2014/main" xmlns="" id="{C5A3049A-C317-4069-8A7B-75839540AD1D}"/>
              </a:ext>
            </a:extLst>
          </p:cNvPr>
          <p:cNvGraphicFramePr>
            <a:graphicFrameLocks noGrp="1"/>
          </p:cNvGraphicFramePr>
          <p:nvPr>
            <p:extLst>
              <p:ext uri="{D42A27DB-BD31-4B8C-83A1-F6EECF244321}">
                <p14:modId xmlns:p14="http://schemas.microsoft.com/office/powerpoint/2010/main" val="3077557617"/>
              </p:ext>
            </p:extLst>
          </p:nvPr>
        </p:nvGraphicFramePr>
        <p:xfrm>
          <a:off x="132081" y="121930"/>
          <a:ext cx="11887199" cy="6593834"/>
        </p:xfrm>
        <a:graphic>
          <a:graphicData uri="http://schemas.openxmlformats.org/drawingml/2006/table">
            <a:tbl>
              <a:tblPr firstRow="1" bandRow="1">
                <a:tableStyleId>{5C22544A-7EE6-4342-B048-85BDC9FD1C3A}</a:tableStyleId>
              </a:tblPr>
              <a:tblGrid>
                <a:gridCol w="4370071">
                  <a:extLst>
                    <a:ext uri="{9D8B030D-6E8A-4147-A177-3AD203B41FA5}">
                      <a16:colId xmlns:a16="http://schemas.microsoft.com/office/drawing/2014/main" xmlns="" val="20000"/>
                    </a:ext>
                  </a:extLst>
                </a:gridCol>
                <a:gridCol w="1311021">
                  <a:extLst>
                    <a:ext uri="{9D8B030D-6E8A-4147-A177-3AD203B41FA5}">
                      <a16:colId xmlns:a16="http://schemas.microsoft.com/office/drawing/2014/main" xmlns="" val="20001"/>
                    </a:ext>
                  </a:extLst>
                </a:gridCol>
                <a:gridCol w="4005898">
                  <a:extLst>
                    <a:ext uri="{9D8B030D-6E8A-4147-A177-3AD203B41FA5}">
                      <a16:colId xmlns:a16="http://schemas.microsoft.com/office/drawing/2014/main" xmlns="" val="20002"/>
                    </a:ext>
                  </a:extLst>
                </a:gridCol>
                <a:gridCol w="1141075">
                  <a:extLst>
                    <a:ext uri="{9D8B030D-6E8A-4147-A177-3AD203B41FA5}">
                      <a16:colId xmlns:a16="http://schemas.microsoft.com/office/drawing/2014/main" xmlns="" val="20003"/>
                    </a:ext>
                  </a:extLst>
                </a:gridCol>
                <a:gridCol w="1059134">
                  <a:extLst>
                    <a:ext uri="{9D8B030D-6E8A-4147-A177-3AD203B41FA5}">
                      <a16:colId xmlns:a16="http://schemas.microsoft.com/office/drawing/2014/main" xmlns="" val="20004"/>
                    </a:ext>
                  </a:extLst>
                </a:gridCol>
              </a:tblGrid>
              <a:tr h="707581">
                <a:tc>
                  <a:txBody>
                    <a:bodyPr/>
                    <a:lstStyle/>
                    <a:p>
                      <a:pPr algn="ctr"/>
                      <a:r>
                        <a:rPr lang="en-US" sz="2000" dirty="0"/>
                        <a:t>Item</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Current </a:t>
                      </a:r>
                    </a:p>
                    <a:p>
                      <a:pPr algn="ctr"/>
                      <a:r>
                        <a:rPr lang="en-US" sz="2000" dirty="0"/>
                        <a:t>Score</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Action </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Who</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When</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0"/>
                  </a:ext>
                </a:extLst>
              </a:tr>
              <a:tr h="374300">
                <a:tc>
                  <a:txBody>
                    <a:bodyPr/>
                    <a:lstStyle/>
                    <a:p>
                      <a:r>
                        <a:rPr lang="en-US" b="1" dirty="0"/>
                        <a:t>1.1 Team Composition</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1"/>
                  </a:ext>
                </a:extLst>
              </a:tr>
              <a:tr h="374300">
                <a:tc>
                  <a:txBody>
                    <a:bodyPr/>
                    <a:lstStyle/>
                    <a:p>
                      <a:r>
                        <a:rPr lang="en-US" b="1" dirty="0"/>
                        <a:t>1.2 Team Operating Procedures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2"/>
                  </a:ext>
                </a:extLst>
              </a:tr>
              <a:tr h="374300">
                <a:tc>
                  <a:txBody>
                    <a:bodyPr/>
                    <a:lstStyle/>
                    <a:p>
                      <a:r>
                        <a:rPr lang="en-US" b="1" dirty="0"/>
                        <a:t>1.3 Behavioral Expectations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3"/>
                  </a:ext>
                </a:extLst>
              </a:tr>
              <a:tr h="374300">
                <a:tc>
                  <a:txBody>
                    <a:bodyPr/>
                    <a:lstStyle/>
                    <a:p>
                      <a:r>
                        <a:rPr lang="en-US" b="1" dirty="0"/>
                        <a:t>1.4 Teaching Expectations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4"/>
                  </a:ext>
                </a:extLst>
              </a:tr>
              <a:tr h="374300">
                <a:tc>
                  <a:txBody>
                    <a:bodyPr/>
                    <a:lstStyle/>
                    <a:p>
                      <a:r>
                        <a:rPr lang="en-US" b="1" dirty="0"/>
                        <a:t>1.5 Problem</a:t>
                      </a:r>
                      <a:r>
                        <a:rPr lang="en-US" b="1" baseline="0" dirty="0"/>
                        <a:t> Behavior Definitions</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5"/>
                  </a:ext>
                </a:extLst>
              </a:tr>
              <a:tr h="374300">
                <a:tc>
                  <a:txBody>
                    <a:bodyPr/>
                    <a:lstStyle/>
                    <a:p>
                      <a:r>
                        <a:rPr lang="en-US" b="1" dirty="0"/>
                        <a:t>1.6 Discipline</a:t>
                      </a:r>
                      <a:r>
                        <a:rPr lang="en-US" b="1" baseline="0" dirty="0"/>
                        <a:t> Policies</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6"/>
                  </a:ext>
                </a:extLst>
              </a:tr>
              <a:tr h="374300">
                <a:tc>
                  <a:txBody>
                    <a:bodyPr/>
                    <a:lstStyle/>
                    <a:p>
                      <a:r>
                        <a:rPr lang="en-US" b="1" dirty="0"/>
                        <a:t>1.7 Professional Development</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7"/>
                  </a:ext>
                </a:extLst>
              </a:tr>
              <a:tr h="374300">
                <a:tc>
                  <a:txBody>
                    <a:bodyPr/>
                    <a:lstStyle/>
                    <a:p>
                      <a:r>
                        <a:rPr lang="en-US" b="1" dirty="0"/>
                        <a:t>1.8 Classroom Procedures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8"/>
                  </a:ext>
                </a:extLst>
              </a:tr>
              <a:tr h="374300">
                <a:tc>
                  <a:txBody>
                    <a:bodyPr/>
                    <a:lstStyle/>
                    <a:p>
                      <a:r>
                        <a:rPr lang="en-US" b="1" dirty="0"/>
                        <a:t>1.9 Feedback &amp; Acknowledgment</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09"/>
                  </a:ext>
                </a:extLst>
              </a:tr>
              <a:tr h="374300">
                <a:tc>
                  <a:txBody>
                    <a:bodyPr/>
                    <a:lstStyle/>
                    <a:p>
                      <a:r>
                        <a:rPr lang="en-US" b="1" dirty="0"/>
                        <a:t>1.10 Faculty Involvement</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10"/>
                  </a:ext>
                </a:extLst>
              </a:tr>
              <a:tr h="646053">
                <a:tc>
                  <a:txBody>
                    <a:bodyPr/>
                    <a:lstStyle/>
                    <a:p>
                      <a:r>
                        <a:rPr lang="en-US" b="1" dirty="0"/>
                        <a:t>1.11 Student/Family/Community</a:t>
                      </a:r>
                      <a:r>
                        <a:rPr lang="en-US" b="1" baseline="0" dirty="0"/>
                        <a:t> </a:t>
                      </a:r>
                    </a:p>
                    <a:p>
                      <a:r>
                        <a:rPr lang="en-US" b="1" baseline="0" dirty="0"/>
                        <a:t>         Involvement</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11"/>
                  </a:ext>
                </a:extLst>
              </a:tr>
              <a:tr h="374300">
                <a:tc>
                  <a:txBody>
                    <a:bodyPr/>
                    <a:lstStyle/>
                    <a:p>
                      <a:r>
                        <a:rPr lang="en-US" b="1" dirty="0"/>
                        <a:t>1.12 Discipline Data</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12"/>
                  </a:ext>
                </a:extLst>
              </a:tr>
              <a:tr h="374300">
                <a:tc>
                  <a:txBody>
                    <a:bodyPr/>
                    <a:lstStyle/>
                    <a:p>
                      <a:r>
                        <a:rPr lang="en-US" b="1" dirty="0"/>
                        <a:t>1.13 Data-based</a:t>
                      </a:r>
                      <a:r>
                        <a:rPr lang="en-US" b="1" baseline="0" dirty="0"/>
                        <a:t> Decision Making</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13"/>
                  </a:ext>
                </a:extLst>
              </a:tr>
              <a:tr h="374300">
                <a:tc>
                  <a:txBody>
                    <a:bodyPr/>
                    <a:lstStyle/>
                    <a:p>
                      <a:r>
                        <a:rPr lang="en-US" b="1" dirty="0"/>
                        <a:t>1.14 Fidelity Data</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14"/>
                  </a:ext>
                </a:extLst>
              </a:tr>
              <a:tr h="374300">
                <a:tc>
                  <a:txBody>
                    <a:bodyPr/>
                    <a:lstStyle/>
                    <a:p>
                      <a:r>
                        <a:rPr lang="en-US" b="1" dirty="0"/>
                        <a:t>1.15 Annual Evaluation</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480309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F0885-B075-46B0-A6BC-AC3E103520A4}"/>
              </a:ext>
            </a:extLst>
          </p:cNvPr>
          <p:cNvSpPr>
            <a:spLocks noGrp="1"/>
          </p:cNvSpPr>
          <p:nvPr>
            <p:ph type="ctrTitle"/>
          </p:nvPr>
        </p:nvSpPr>
        <p:spPr>
          <a:xfrm>
            <a:off x="0" y="660400"/>
            <a:ext cx="12192000" cy="822961"/>
          </a:xfrm>
          <a:noFill/>
        </p:spPr>
        <p:txBody>
          <a:bodyPr/>
          <a:lstStyle/>
          <a:p>
            <a:r>
              <a:rPr lang="en-US" sz="5400" dirty="0">
                <a:latin typeface="+mn-lt"/>
              </a:rPr>
              <a:t>Example </a:t>
            </a:r>
            <a:r>
              <a:rPr lang="en-US" sz="5400" dirty="0" smtClean="0">
                <a:latin typeface="+mn-lt"/>
              </a:rPr>
              <a:t>Of </a:t>
            </a:r>
            <a:r>
              <a:rPr lang="en-US" sz="5400" dirty="0">
                <a:latin typeface="+mn-lt"/>
              </a:rPr>
              <a:t>Action Planning U</a:t>
            </a:r>
            <a:r>
              <a:rPr lang="en-US" sz="5400" dirty="0" smtClean="0">
                <a:latin typeface="+mn-lt"/>
              </a:rPr>
              <a:t>sing </a:t>
            </a:r>
            <a:r>
              <a:rPr lang="en-US" sz="5400" dirty="0">
                <a:latin typeface="+mn-lt"/>
              </a:rPr>
              <a:t>T</a:t>
            </a:r>
            <a:r>
              <a:rPr lang="en-US" sz="5400" dirty="0" smtClean="0">
                <a:latin typeface="+mn-lt"/>
              </a:rPr>
              <a:t>he </a:t>
            </a:r>
            <a:r>
              <a:rPr lang="en-US" sz="5400" dirty="0">
                <a:latin typeface="+mn-lt"/>
              </a:rPr>
              <a:t>TFI</a:t>
            </a:r>
          </a:p>
        </p:txBody>
      </p:sp>
      <p:sp>
        <p:nvSpPr>
          <p:cNvPr id="3" name="Content Placeholder 2">
            <a:extLst>
              <a:ext uri="{FF2B5EF4-FFF2-40B4-BE49-F238E27FC236}">
                <a16:creationId xmlns:a16="http://schemas.microsoft.com/office/drawing/2014/main" xmlns="" id="{7A1640A4-7860-4569-8061-ADA352DC4D05}"/>
              </a:ext>
            </a:extLst>
          </p:cNvPr>
          <p:cNvSpPr>
            <a:spLocks noGrp="1"/>
          </p:cNvSpPr>
          <p:nvPr>
            <p:ph sz="quarter" idx="10"/>
          </p:nvPr>
        </p:nvSpPr>
        <p:spPr>
          <a:xfrm>
            <a:off x="453957" y="1584959"/>
            <a:ext cx="11284085" cy="4429761"/>
          </a:xfrm>
        </p:spPr>
        <p:txBody>
          <a:bodyPr/>
          <a:lstStyle/>
          <a:p>
            <a:r>
              <a:rPr lang="en-US" dirty="0"/>
              <a:t>RTI </a:t>
            </a:r>
            <a:r>
              <a:rPr lang="en-US" dirty="0" smtClean="0"/>
              <a:t>behavior/PBIS team </a:t>
            </a:r>
            <a:r>
              <a:rPr lang="en-US" dirty="0"/>
              <a:t>identified these items of </a:t>
            </a:r>
            <a:r>
              <a:rPr lang="en-US" dirty="0" smtClean="0"/>
              <a:t>importance:</a:t>
            </a:r>
          </a:p>
          <a:p>
            <a:pPr lvl="1">
              <a:spcBef>
                <a:spcPts val="1000"/>
              </a:spcBef>
            </a:pPr>
            <a:r>
              <a:rPr lang="en-US" sz="2600" dirty="0" smtClean="0"/>
              <a:t>1.4 Teaching Expectations</a:t>
            </a:r>
          </a:p>
          <a:p>
            <a:pPr lvl="1">
              <a:spcBef>
                <a:spcPts val="1000"/>
              </a:spcBef>
            </a:pPr>
            <a:r>
              <a:rPr lang="en-US" sz="2600" dirty="0" smtClean="0"/>
              <a:t>1.6 </a:t>
            </a:r>
            <a:r>
              <a:rPr lang="en-US" sz="2600" dirty="0"/>
              <a:t>Discipline Policies (e.g., flowchart)</a:t>
            </a:r>
          </a:p>
          <a:p>
            <a:pPr lvl="1">
              <a:spcBef>
                <a:spcPts val="1000"/>
              </a:spcBef>
            </a:pPr>
            <a:r>
              <a:rPr lang="en-US" sz="2600" dirty="0"/>
              <a:t>1.9 Feedback &amp; Acknowledgement (e.g., menu of reinforcers)</a:t>
            </a:r>
            <a:endParaRPr lang="en-US" sz="2600" strike="sngStrike" dirty="0"/>
          </a:p>
          <a:p>
            <a:r>
              <a:rPr lang="en-US" dirty="0"/>
              <a:t>The team worked on these items during the team meeting:</a:t>
            </a:r>
          </a:p>
          <a:p>
            <a:pPr lvl="1">
              <a:spcBef>
                <a:spcPts val="1000"/>
              </a:spcBef>
            </a:pPr>
            <a:r>
              <a:rPr lang="en-US" sz="2600" dirty="0"/>
              <a:t>Soliciting feedback from staff </a:t>
            </a:r>
          </a:p>
          <a:p>
            <a:pPr lvl="1">
              <a:spcBef>
                <a:spcPts val="1000"/>
              </a:spcBef>
            </a:pPr>
            <a:r>
              <a:rPr lang="en-US" sz="2600" dirty="0"/>
              <a:t>Revising plan as needed</a:t>
            </a:r>
          </a:p>
          <a:p>
            <a:r>
              <a:rPr lang="en-US" dirty="0"/>
              <a:t>The team created lesson plans to teach all staff the aspects of school-wide PBIS during in-service </a:t>
            </a:r>
            <a:r>
              <a:rPr lang="en-US" dirty="0" smtClean="0"/>
              <a:t>week.</a:t>
            </a:r>
            <a:endParaRPr lang="en-US" dirty="0"/>
          </a:p>
        </p:txBody>
      </p:sp>
      <p:sp>
        <p:nvSpPr>
          <p:cNvPr id="4" name="TextBox 3"/>
          <p:cNvSpPr txBox="1"/>
          <p:nvPr/>
        </p:nvSpPr>
        <p:spPr>
          <a:xfrm>
            <a:off x="5242559" y="6350000"/>
            <a:ext cx="1706880" cy="254000"/>
          </a:xfrm>
          <a:prstGeom prst="rect">
            <a:avLst/>
          </a:prstGeom>
          <a:noFill/>
        </p:spPr>
        <p:txBody>
          <a:bodyPr wrap="square" rtlCol="0">
            <a:spAutoFit/>
          </a:bodyPr>
          <a:lstStyle/>
          <a:p>
            <a:pPr algn="ctr"/>
            <a:r>
              <a:rPr lang="en-US" sz="1000" dirty="0" smtClean="0">
                <a:solidFill>
                  <a:schemeClr val="bg1"/>
                </a:solidFill>
              </a:rPr>
              <a:t>Horner &amp; Morris, 2014</a:t>
            </a:r>
            <a:endParaRPr lang="en-US" sz="1000" dirty="0">
              <a:solidFill>
                <a:schemeClr val="bg1"/>
              </a:solidFill>
            </a:endParaRPr>
          </a:p>
        </p:txBody>
      </p:sp>
    </p:spTree>
    <p:extLst>
      <p:ext uri="{BB962C8B-B14F-4D97-AF65-F5344CB8AC3E}">
        <p14:creationId xmlns:p14="http://schemas.microsoft.com/office/powerpoint/2010/main" val="37908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E29CF-5F77-4998-A505-EFCC39F7233F}"/>
              </a:ext>
            </a:extLst>
          </p:cNvPr>
          <p:cNvSpPr>
            <a:spLocks noGrp="1"/>
          </p:cNvSpPr>
          <p:nvPr>
            <p:ph type="title"/>
          </p:nvPr>
        </p:nvSpPr>
        <p:spPr>
          <a:xfrm>
            <a:off x="0" y="2830749"/>
            <a:ext cx="12192000" cy="1030262"/>
          </a:xfrm>
        </p:spPr>
        <p:txBody>
          <a:bodyPr>
            <a:normAutofit/>
          </a:bodyPr>
          <a:lstStyle/>
          <a:p>
            <a:r>
              <a:rPr lang="en-US" sz="6000" dirty="0">
                <a:solidFill>
                  <a:schemeClr val="bg1"/>
                </a:solidFill>
                <a:latin typeface="+mn-lt"/>
              </a:rPr>
              <a:t>Summary and Resources</a:t>
            </a:r>
          </a:p>
        </p:txBody>
      </p:sp>
    </p:spTree>
    <p:extLst>
      <p:ext uri="{BB962C8B-B14F-4D97-AF65-F5344CB8AC3E}">
        <p14:creationId xmlns:p14="http://schemas.microsoft.com/office/powerpoint/2010/main" val="3244951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248A5-A8DB-42BE-8838-690E197C6986}"/>
              </a:ext>
            </a:extLst>
          </p:cNvPr>
          <p:cNvSpPr>
            <a:spLocks noGrp="1"/>
          </p:cNvSpPr>
          <p:nvPr>
            <p:ph type="ctrTitle"/>
          </p:nvPr>
        </p:nvSpPr>
        <p:spPr>
          <a:xfrm>
            <a:off x="0" y="680936"/>
            <a:ext cx="12192000" cy="905817"/>
          </a:xfrm>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xmlns="" id="{B638028F-7F57-4299-A6E5-7575AB93DDD9}"/>
              </a:ext>
            </a:extLst>
          </p:cNvPr>
          <p:cNvSpPr>
            <a:spLocks noGrp="1"/>
          </p:cNvSpPr>
          <p:nvPr>
            <p:ph sz="quarter" idx="10"/>
          </p:nvPr>
        </p:nvSpPr>
        <p:spPr>
          <a:xfrm>
            <a:off x="599439" y="2014977"/>
            <a:ext cx="11013441" cy="2221744"/>
          </a:xfrm>
        </p:spPr>
        <p:txBody>
          <a:bodyPr/>
          <a:lstStyle/>
          <a:p>
            <a:r>
              <a:rPr lang="en-US" dirty="0"/>
              <a:t>Use </a:t>
            </a:r>
            <a:r>
              <a:rPr lang="en-US" dirty="0" smtClean="0"/>
              <a:t>the TFI </a:t>
            </a:r>
            <a:r>
              <a:rPr lang="en-US" dirty="0"/>
              <a:t>for establishing a baseline, for implementation, and for progress </a:t>
            </a:r>
            <a:r>
              <a:rPr lang="en-US" dirty="0" smtClean="0"/>
              <a:t>monitoring.</a:t>
            </a:r>
            <a:endParaRPr lang="en-US" dirty="0"/>
          </a:p>
          <a:p>
            <a:r>
              <a:rPr lang="en-US" dirty="0"/>
              <a:t>Consider using other PBIS assessments with the </a:t>
            </a:r>
            <a:r>
              <a:rPr lang="en-US" dirty="0" smtClean="0"/>
              <a:t>TFI.</a:t>
            </a:r>
            <a:endParaRPr lang="en-US" dirty="0"/>
          </a:p>
          <a:p>
            <a:r>
              <a:rPr lang="en-US" dirty="0"/>
              <a:t>Use </a:t>
            </a:r>
            <a:r>
              <a:rPr lang="en-US" dirty="0" smtClean="0"/>
              <a:t>data </a:t>
            </a:r>
            <a:r>
              <a:rPr lang="en-US" dirty="0"/>
              <a:t>r</a:t>
            </a:r>
            <a:r>
              <a:rPr lang="en-US" dirty="0" smtClean="0"/>
              <a:t>eports </a:t>
            </a:r>
            <a:r>
              <a:rPr lang="en-US" dirty="0"/>
              <a:t>to develop a small number of action </a:t>
            </a:r>
            <a:r>
              <a:rPr lang="en-US" dirty="0" smtClean="0"/>
              <a:t>plans.</a:t>
            </a:r>
            <a:endParaRPr lang="en-US" dirty="0"/>
          </a:p>
        </p:txBody>
      </p:sp>
    </p:spTree>
    <p:extLst>
      <p:ext uri="{BB962C8B-B14F-4D97-AF65-F5344CB8AC3E}">
        <p14:creationId xmlns:p14="http://schemas.microsoft.com/office/powerpoint/2010/main" val="67641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4631"/>
            <a:ext cx="12192000" cy="1325563"/>
          </a:xfrm>
        </p:spPr>
        <p:txBody>
          <a:bodyPr>
            <a:normAutofit/>
          </a:bodyPr>
          <a:lstStyle/>
          <a:p>
            <a:r>
              <a:rPr lang="en-US" sz="6000" dirty="0">
                <a:solidFill>
                  <a:schemeClr val="bg1"/>
                </a:solidFill>
                <a:latin typeface="+mn-lt"/>
              </a:rPr>
              <a:t>What is the TFI?</a:t>
            </a:r>
          </a:p>
        </p:txBody>
      </p:sp>
    </p:spTree>
    <p:extLst>
      <p:ext uri="{BB962C8B-B14F-4D97-AF65-F5344CB8AC3E}">
        <p14:creationId xmlns:p14="http://schemas.microsoft.com/office/powerpoint/2010/main" val="2133960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AACF2-22A5-42E7-9FC7-BADC3C9D8A68}"/>
              </a:ext>
            </a:extLst>
          </p:cNvPr>
          <p:cNvSpPr>
            <a:spLocks noGrp="1"/>
          </p:cNvSpPr>
          <p:nvPr>
            <p:ph type="ctrTitle"/>
          </p:nvPr>
        </p:nvSpPr>
        <p:spPr>
          <a:xfrm>
            <a:off x="0" y="700391"/>
            <a:ext cx="12192000" cy="886362"/>
          </a:xfrm>
        </p:spPr>
        <p:txBody>
          <a:bodyPr/>
          <a:lstStyle/>
          <a:p>
            <a:r>
              <a:rPr lang="en-US" sz="5400" dirty="0">
                <a:latin typeface="+mn-lt"/>
              </a:rPr>
              <a:t>Resource Links</a:t>
            </a:r>
          </a:p>
        </p:txBody>
      </p:sp>
      <p:sp>
        <p:nvSpPr>
          <p:cNvPr id="3" name="Content Placeholder 2">
            <a:extLst>
              <a:ext uri="{FF2B5EF4-FFF2-40B4-BE49-F238E27FC236}">
                <a16:creationId xmlns:a16="http://schemas.microsoft.com/office/drawing/2014/main" xmlns="" id="{9D6DE90D-7A72-4CFA-88F6-35DD484C82CB}"/>
              </a:ext>
            </a:extLst>
          </p:cNvPr>
          <p:cNvSpPr>
            <a:spLocks noGrp="1"/>
          </p:cNvSpPr>
          <p:nvPr>
            <p:ph sz="quarter" idx="10"/>
          </p:nvPr>
        </p:nvSpPr>
        <p:spPr>
          <a:xfrm>
            <a:off x="629920" y="2014976"/>
            <a:ext cx="10962639" cy="2353824"/>
          </a:xfrm>
        </p:spPr>
        <p:txBody>
          <a:bodyPr/>
          <a:lstStyle/>
          <a:p>
            <a:r>
              <a:rPr lang="en-US" dirty="0"/>
              <a:t>PBIS Assessments: </a:t>
            </a:r>
            <a:r>
              <a:rPr lang="en-US" dirty="0" smtClean="0"/>
              <a:t/>
            </a:r>
            <a:br>
              <a:rPr lang="en-US" dirty="0" smtClean="0"/>
            </a:br>
            <a:r>
              <a:rPr lang="en-US" dirty="0" smtClean="0">
                <a:hlinkClick r:id="rId3"/>
              </a:rPr>
              <a:t>https</a:t>
            </a:r>
            <a:r>
              <a:rPr lang="en-US" dirty="0">
                <a:hlinkClick r:id="rId3"/>
              </a:rPr>
              <a:t>://www.pbisapps.org/Applications/Pages/PBIS-Assessment.aspx</a:t>
            </a:r>
            <a:r>
              <a:rPr lang="en-US" dirty="0"/>
              <a:t> </a:t>
            </a:r>
          </a:p>
          <a:p>
            <a:r>
              <a:rPr lang="en-US" dirty="0"/>
              <a:t>Action Planning </a:t>
            </a:r>
            <a:r>
              <a:rPr lang="en-US" dirty="0" smtClean="0"/>
              <a:t>Guide: </a:t>
            </a:r>
            <a:r>
              <a:rPr lang="en-US" dirty="0" smtClean="0">
                <a:hlinkClick r:id="rId4"/>
              </a:rPr>
              <a:t>https</a:t>
            </a:r>
            <a:r>
              <a:rPr lang="en-US" dirty="0">
                <a:hlinkClick r:id="rId4"/>
              </a:rPr>
              <a:t>://www.pbis.org/resource/1021/interconnected-systems-framework-isf-action-planning-companion-guide-to-swpbis-tfi</a:t>
            </a:r>
            <a:endParaRPr lang="en-US" dirty="0"/>
          </a:p>
        </p:txBody>
      </p:sp>
    </p:spTree>
    <p:extLst>
      <p:ext uri="{BB962C8B-B14F-4D97-AF65-F5344CB8AC3E}">
        <p14:creationId xmlns:p14="http://schemas.microsoft.com/office/powerpoint/2010/main" val="129805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3922D-EF57-4055-A024-A1A082F9ADD1}"/>
              </a:ext>
            </a:extLst>
          </p:cNvPr>
          <p:cNvSpPr>
            <a:spLocks noGrp="1"/>
          </p:cNvSpPr>
          <p:nvPr>
            <p:ph type="ctrTitle"/>
          </p:nvPr>
        </p:nvSpPr>
        <p:spPr>
          <a:xfrm>
            <a:off x="0" y="700391"/>
            <a:ext cx="12192000" cy="886362"/>
          </a:xfrm>
        </p:spPr>
        <p:txBody>
          <a:bodyPr/>
          <a:lstStyle/>
          <a:p>
            <a:r>
              <a:rPr lang="en-US" sz="5400" dirty="0">
                <a:latin typeface="+mn-lt"/>
              </a:rPr>
              <a:t>What </a:t>
            </a:r>
            <a:r>
              <a:rPr lang="en-US" sz="5400" dirty="0" smtClean="0">
                <a:latin typeface="+mn-lt"/>
              </a:rPr>
              <a:t>Is </a:t>
            </a:r>
            <a:r>
              <a:rPr lang="en-US" sz="5400" dirty="0">
                <a:latin typeface="+mn-lt"/>
              </a:rPr>
              <a:t>T</a:t>
            </a:r>
            <a:r>
              <a:rPr lang="en-US" sz="5400" dirty="0" smtClean="0">
                <a:latin typeface="+mn-lt"/>
              </a:rPr>
              <a:t>he </a:t>
            </a:r>
            <a:r>
              <a:rPr lang="en-US" sz="5400" dirty="0">
                <a:latin typeface="+mn-lt"/>
              </a:rPr>
              <a:t>TFI?</a:t>
            </a:r>
          </a:p>
        </p:txBody>
      </p:sp>
      <p:sp>
        <p:nvSpPr>
          <p:cNvPr id="3" name="Content Placeholder 2">
            <a:extLst>
              <a:ext uri="{FF2B5EF4-FFF2-40B4-BE49-F238E27FC236}">
                <a16:creationId xmlns:a16="http://schemas.microsoft.com/office/drawing/2014/main" xmlns="" id="{9CDC0C27-62FB-48BF-9EC6-A03C002303DC}"/>
              </a:ext>
            </a:extLst>
          </p:cNvPr>
          <p:cNvSpPr>
            <a:spLocks noGrp="1"/>
          </p:cNvSpPr>
          <p:nvPr>
            <p:ph sz="quarter" idx="10"/>
          </p:nvPr>
        </p:nvSpPr>
        <p:spPr>
          <a:xfrm>
            <a:off x="640080" y="2651883"/>
            <a:ext cx="10932160" cy="1666117"/>
          </a:xfrm>
        </p:spPr>
        <p:txBody>
          <a:bodyPr/>
          <a:lstStyle/>
          <a:p>
            <a:r>
              <a:rPr lang="en-US" dirty="0"/>
              <a:t>Efficient, valid index of the extent to which PBIS core features are in place within a school</a:t>
            </a:r>
          </a:p>
          <a:p>
            <a:pPr marL="0" indent="0">
              <a:buNone/>
            </a:pPr>
            <a:endParaRPr lang="en-US" sz="2000" dirty="0"/>
          </a:p>
        </p:txBody>
      </p:sp>
    </p:spTree>
    <p:extLst>
      <p:ext uri="{BB962C8B-B14F-4D97-AF65-F5344CB8AC3E}">
        <p14:creationId xmlns:p14="http://schemas.microsoft.com/office/powerpoint/2010/main" val="110925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48A90-2D7E-401E-80A5-AA295F3A4F8B}"/>
              </a:ext>
            </a:extLst>
          </p:cNvPr>
          <p:cNvSpPr>
            <a:spLocks noGrp="1"/>
          </p:cNvSpPr>
          <p:nvPr>
            <p:ph type="ctrTitle"/>
          </p:nvPr>
        </p:nvSpPr>
        <p:spPr>
          <a:xfrm>
            <a:off x="0" y="690664"/>
            <a:ext cx="12192000" cy="896089"/>
          </a:xfrm>
        </p:spPr>
        <p:txBody>
          <a:bodyPr/>
          <a:lstStyle/>
          <a:p>
            <a:r>
              <a:rPr lang="en-US" sz="5400" dirty="0">
                <a:latin typeface="+mn-lt"/>
              </a:rPr>
              <a:t>Purpose </a:t>
            </a:r>
            <a:r>
              <a:rPr lang="en-US" sz="5400" dirty="0" smtClean="0">
                <a:latin typeface="+mn-lt"/>
              </a:rPr>
              <a:t>Of </a:t>
            </a:r>
            <a:r>
              <a:rPr lang="en-US" sz="5400" dirty="0">
                <a:latin typeface="+mn-lt"/>
              </a:rPr>
              <a:t>T</a:t>
            </a:r>
            <a:r>
              <a:rPr lang="en-US" sz="5400" dirty="0" smtClean="0">
                <a:latin typeface="+mn-lt"/>
              </a:rPr>
              <a:t>he </a:t>
            </a:r>
            <a:r>
              <a:rPr lang="en-US" sz="5400" dirty="0">
                <a:latin typeface="+mn-lt"/>
              </a:rPr>
              <a:t>TFI</a:t>
            </a:r>
          </a:p>
        </p:txBody>
      </p:sp>
      <p:sp>
        <p:nvSpPr>
          <p:cNvPr id="3" name="Content Placeholder 2">
            <a:extLst>
              <a:ext uri="{FF2B5EF4-FFF2-40B4-BE49-F238E27FC236}">
                <a16:creationId xmlns:a16="http://schemas.microsoft.com/office/drawing/2014/main" xmlns="" id="{FC2FF19E-0D1A-41A2-A32F-3C303112BAEC}"/>
              </a:ext>
            </a:extLst>
          </p:cNvPr>
          <p:cNvSpPr>
            <a:spLocks noGrp="1"/>
          </p:cNvSpPr>
          <p:nvPr>
            <p:ph sz="quarter" idx="10"/>
          </p:nvPr>
        </p:nvSpPr>
        <p:spPr>
          <a:xfrm>
            <a:off x="619760" y="1849607"/>
            <a:ext cx="11003280" cy="3484393"/>
          </a:xfrm>
        </p:spPr>
        <p:txBody>
          <a:bodyPr/>
          <a:lstStyle/>
          <a:p>
            <a:r>
              <a:rPr lang="en-US" dirty="0"/>
              <a:t>Help teams improve implementation of </a:t>
            </a:r>
            <a:r>
              <a:rPr lang="en-US" dirty="0" smtClean="0"/>
              <a:t>PBIS</a:t>
            </a:r>
            <a:endParaRPr lang="en-US" dirty="0"/>
          </a:p>
          <a:p>
            <a:pPr lvl="1">
              <a:spcBef>
                <a:spcPts val="1000"/>
              </a:spcBef>
            </a:pPr>
            <a:r>
              <a:rPr lang="en-US" sz="2600" dirty="0"/>
              <a:t>Baseline</a:t>
            </a:r>
          </a:p>
          <a:p>
            <a:pPr lvl="1">
              <a:spcBef>
                <a:spcPts val="1000"/>
              </a:spcBef>
            </a:pPr>
            <a:r>
              <a:rPr lang="en-US" sz="2600" dirty="0"/>
              <a:t>Progress monitoring</a:t>
            </a:r>
          </a:p>
          <a:p>
            <a:pPr lvl="1">
              <a:spcBef>
                <a:spcPts val="1000"/>
              </a:spcBef>
            </a:pPr>
            <a:r>
              <a:rPr lang="en-US" sz="2600" dirty="0"/>
              <a:t>Annual self-assessment</a:t>
            </a:r>
          </a:p>
          <a:p>
            <a:r>
              <a:rPr lang="en-US" dirty="0">
                <a:cs typeface="Times New Roman" panose="02020603050405020304" pitchFamily="18" charset="0"/>
              </a:rPr>
              <a:t>Results of the TFI are for the team, faculty, </a:t>
            </a:r>
            <a:r>
              <a:rPr lang="en-US" dirty="0" smtClean="0">
                <a:cs typeface="Times New Roman" panose="02020603050405020304" pitchFamily="18" charset="0"/>
              </a:rPr>
              <a:t>families, </a:t>
            </a:r>
            <a:r>
              <a:rPr lang="en-US" dirty="0">
                <a:cs typeface="Times New Roman" panose="02020603050405020304" pitchFamily="18" charset="0"/>
              </a:rPr>
              <a:t>and administrators of the school.</a:t>
            </a:r>
            <a:endParaRPr lang="en-US" dirty="0"/>
          </a:p>
          <a:p>
            <a:r>
              <a:rPr lang="en-US" dirty="0"/>
              <a:t>Addresses all </a:t>
            </a:r>
            <a:r>
              <a:rPr lang="en-US" dirty="0" smtClean="0"/>
              <a:t>three tiers of PBIS</a:t>
            </a:r>
            <a:endParaRPr lang="en-US" dirty="0"/>
          </a:p>
        </p:txBody>
      </p:sp>
    </p:spTree>
    <p:extLst>
      <p:ext uri="{BB962C8B-B14F-4D97-AF65-F5344CB8AC3E}">
        <p14:creationId xmlns:p14="http://schemas.microsoft.com/office/powerpoint/2010/main" val="383845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F705C-83A6-47D5-9757-90E04B8813D4}"/>
              </a:ext>
            </a:extLst>
          </p:cNvPr>
          <p:cNvSpPr>
            <a:spLocks noGrp="1"/>
          </p:cNvSpPr>
          <p:nvPr>
            <p:ph type="title"/>
          </p:nvPr>
        </p:nvSpPr>
        <p:spPr>
          <a:xfrm>
            <a:off x="0" y="2632725"/>
            <a:ext cx="12192000" cy="1325563"/>
          </a:xfrm>
        </p:spPr>
        <p:txBody>
          <a:bodyPr>
            <a:normAutofit/>
          </a:bodyPr>
          <a:lstStyle/>
          <a:p>
            <a:r>
              <a:rPr lang="en-US" sz="6000" dirty="0">
                <a:solidFill>
                  <a:schemeClr val="bg1"/>
                </a:solidFill>
                <a:latin typeface="+mn-lt"/>
              </a:rPr>
              <a:t>How is the TFI </a:t>
            </a:r>
            <a:r>
              <a:rPr lang="en-US" sz="6000" dirty="0" smtClean="0">
                <a:solidFill>
                  <a:schemeClr val="bg1"/>
                </a:solidFill>
                <a:latin typeface="+mn-lt"/>
              </a:rPr>
              <a:t>Administered</a:t>
            </a:r>
            <a:r>
              <a:rPr lang="en-US" sz="6000" dirty="0">
                <a:solidFill>
                  <a:schemeClr val="bg1"/>
                </a:solidFill>
                <a:latin typeface="+mn-lt"/>
              </a:rPr>
              <a:t>?</a:t>
            </a:r>
          </a:p>
        </p:txBody>
      </p:sp>
    </p:spTree>
    <p:extLst>
      <p:ext uri="{BB962C8B-B14F-4D97-AF65-F5344CB8AC3E}">
        <p14:creationId xmlns:p14="http://schemas.microsoft.com/office/powerpoint/2010/main" val="2879834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AD3BB-6F38-4507-883E-93B1BFE83A9D}"/>
              </a:ext>
            </a:extLst>
          </p:cNvPr>
          <p:cNvSpPr>
            <a:spLocks noGrp="1"/>
          </p:cNvSpPr>
          <p:nvPr>
            <p:ph type="ctrTitle"/>
          </p:nvPr>
        </p:nvSpPr>
        <p:spPr>
          <a:xfrm>
            <a:off x="0" y="719847"/>
            <a:ext cx="12192000" cy="866906"/>
          </a:xfrm>
        </p:spPr>
        <p:txBody>
          <a:bodyPr/>
          <a:lstStyle/>
          <a:p>
            <a:r>
              <a:rPr lang="en-US" sz="5400" dirty="0">
                <a:latin typeface="+mn-lt"/>
              </a:rPr>
              <a:t>Who </a:t>
            </a:r>
            <a:r>
              <a:rPr lang="en-US" sz="5400" dirty="0" smtClean="0">
                <a:latin typeface="+mn-lt"/>
              </a:rPr>
              <a:t>Administers </a:t>
            </a:r>
            <a:r>
              <a:rPr lang="en-US" sz="5400" dirty="0">
                <a:latin typeface="+mn-lt"/>
              </a:rPr>
              <a:t>T</a:t>
            </a:r>
            <a:r>
              <a:rPr lang="en-US" sz="5400" dirty="0" smtClean="0">
                <a:latin typeface="+mn-lt"/>
              </a:rPr>
              <a:t>he </a:t>
            </a:r>
            <a:r>
              <a:rPr lang="en-US" sz="5400" dirty="0">
                <a:latin typeface="+mn-lt"/>
              </a:rPr>
              <a:t>TFI?</a:t>
            </a:r>
          </a:p>
        </p:txBody>
      </p:sp>
      <p:sp>
        <p:nvSpPr>
          <p:cNvPr id="3" name="Content Placeholder 2">
            <a:extLst>
              <a:ext uri="{FF2B5EF4-FFF2-40B4-BE49-F238E27FC236}">
                <a16:creationId xmlns:a16="http://schemas.microsoft.com/office/drawing/2014/main" xmlns="" id="{386C488F-2F17-4596-A3E9-DBB21DDF430E}"/>
              </a:ext>
            </a:extLst>
          </p:cNvPr>
          <p:cNvSpPr>
            <a:spLocks noGrp="1"/>
          </p:cNvSpPr>
          <p:nvPr>
            <p:ph sz="quarter" idx="10"/>
          </p:nvPr>
        </p:nvSpPr>
        <p:spPr>
          <a:xfrm>
            <a:off x="629921" y="2153921"/>
            <a:ext cx="10962640" cy="2204719"/>
          </a:xfrm>
        </p:spPr>
        <p:txBody>
          <a:bodyPr/>
          <a:lstStyle/>
          <a:p>
            <a:pPr marL="0" indent="0">
              <a:buNone/>
            </a:pPr>
            <a:r>
              <a:rPr lang="en-US" b="1" dirty="0"/>
              <a:t>School </a:t>
            </a:r>
            <a:r>
              <a:rPr lang="en-US" b="1" dirty="0" smtClean="0"/>
              <a:t>team </a:t>
            </a:r>
            <a:r>
              <a:rPr lang="en-US" dirty="0" smtClean="0"/>
              <a:t>(</a:t>
            </a:r>
            <a:r>
              <a:rPr lang="en-US" dirty="0"/>
              <a:t>e.g., RTI </a:t>
            </a:r>
            <a:r>
              <a:rPr lang="en-US" dirty="0" smtClean="0"/>
              <a:t>behavior/PBIS </a:t>
            </a:r>
            <a:r>
              <a:rPr lang="en-US" dirty="0"/>
              <a:t>t</a:t>
            </a:r>
            <a:r>
              <a:rPr lang="en-US" dirty="0" smtClean="0"/>
              <a:t>eam</a:t>
            </a:r>
            <a:r>
              <a:rPr lang="en-US" dirty="0"/>
              <a:t>)</a:t>
            </a:r>
          </a:p>
          <a:p>
            <a:pPr marL="0" indent="0">
              <a:buNone/>
            </a:pPr>
            <a:endParaRPr lang="en-US" dirty="0"/>
          </a:p>
          <a:p>
            <a:pPr lvl="1">
              <a:spcBef>
                <a:spcPts val="1000"/>
              </a:spcBef>
            </a:pPr>
            <a:r>
              <a:rPr lang="en-US" sz="2600" dirty="0"/>
              <a:t>With guidance from RTI </a:t>
            </a:r>
            <a:r>
              <a:rPr lang="en-US" sz="2600" dirty="0" smtClean="0"/>
              <a:t>behavior/PBIS </a:t>
            </a:r>
            <a:r>
              <a:rPr lang="en-US" sz="2600" dirty="0"/>
              <a:t>coach or facilitator</a:t>
            </a:r>
          </a:p>
        </p:txBody>
      </p:sp>
    </p:spTree>
    <p:extLst>
      <p:ext uri="{BB962C8B-B14F-4D97-AF65-F5344CB8AC3E}">
        <p14:creationId xmlns:p14="http://schemas.microsoft.com/office/powerpoint/2010/main" val="3246427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6CEA949-B67C-471E-A512-40F4431F6AE4}"/>
              </a:ext>
            </a:extLst>
          </p:cNvPr>
          <p:cNvSpPr>
            <a:spLocks noGrp="1"/>
          </p:cNvSpPr>
          <p:nvPr>
            <p:ph type="ctrTitle"/>
          </p:nvPr>
        </p:nvSpPr>
        <p:spPr>
          <a:xfrm>
            <a:off x="0" y="700391"/>
            <a:ext cx="12192000" cy="886362"/>
          </a:xfrm>
        </p:spPr>
        <p:txBody>
          <a:bodyPr/>
          <a:lstStyle/>
          <a:p>
            <a:r>
              <a:rPr lang="en-US" sz="5400" dirty="0">
                <a:latin typeface="+mn-lt"/>
              </a:rPr>
              <a:t>Before Assessment</a:t>
            </a:r>
          </a:p>
        </p:txBody>
      </p:sp>
      <p:sp>
        <p:nvSpPr>
          <p:cNvPr id="4" name="Content Placeholder 3">
            <a:extLst>
              <a:ext uri="{FF2B5EF4-FFF2-40B4-BE49-F238E27FC236}">
                <a16:creationId xmlns:a16="http://schemas.microsoft.com/office/drawing/2014/main" xmlns="" id="{110865E4-4B1B-4035-BB54-7B6E3B28C7D7}"/>
              </a:ext>
            </a:extLst>
          </p:cNvPr>
          <p:cNvSpPr>
            <a:spLocks noGrp="1"/>
          </p:cNvSpPr>
          <p:nvPr>
            <p:ph sz="quarter" idx="10"/>
          </p:nvPr>
        </p:nvSpPr>
        <p:spPr>
          <a:xfrm>
            <a:off x="640080" y="1966339"/>
            <a:ext cx="10942320" cy="2422782"/>
          </a:xfrm>
        </p:spPr>
        <p:txBody>
          <a:bodyPr/>
          <a:lstStyle/>
          <a:p>
            <a:r>
              <a:rPr lang="en-US" dirty="0"/>
              <a:t>Schedule</a:t>
            </a:r>
          </a:p>
          <a:p>
            <a:r>
              <a:rPr lang="en-US" dirty="0"/>
              <a:t>Review existing data</a:t>
            </a:r>
          </a:p>
          <a:p>
            <a:r>
              <a:rPr lang="en-US" dirty="0"/>
              <a:t>Obtain relevant products</a:t>
            </a:r>
          </a:p>
          <a:p>
            <a:r>
              <a:rPr lang="en-US" dirty="0"/>
              <a:t>Conduct a building walkthrough</a:t>
            </a:r>
          </a:p>
        </p:txBody>
      </p:sp>
    </p:spTree>
    <p:extLst>
      <p:ext uri="{BB962C8B-B14F-4D97-AF65-F5344CB8AC3E}">
        <p14:creationId xmlns:p14="http://schemas.microsoft.com/office/powerpoint/2010/main" val="74800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1C9DDE7-5ECB-47B5-8513-0214074913D8}"/>
              </a:ext>
            </a:extLst>
          </p:cNvPr>
          <p:cNvSpPr>
            <a:spLocks noGrp="1"/>
          </p:cNvSpPr>
          <p:nvPr>
            <p:ph type="ctrTitle"/>
          </p:nvPr>
        </p:nvSpPr>
        <p:spPr>
          <a:xfrm>
            <a:off x="-1" y="626027"/>
            <a:ext cx="12192000" cy="719848"/>
          </a:xfrm>
        </p:spPr>
        <p:txBody>
          <a:bodyPr/>
          <a:lstStyle/>
          <a:p>
            <a:r>
              <a:rPr lang="en-US" sz="5400" dirty="0">
                <a:latin typeface="+mn-lt"/>
              </a:rPr>
              <a:t>Possible Data Sources </a:t>
            </a:r>
            <a:r>
              <a:rPr lang="en-US" sz="3000" dirty="0" smtClean="0">
                <a:latin typeface="+mn-lt"/>
              </a:rPr>
              <a:t>(Documentation</a:t>
            </a:r>
            <a:r>
              <a:rPr lang="en-US" sz="3000" dirty="0">
                <a:latin typeface="+mn-lt"/>
              </a:rPr>
              <a:t>)</a:t>
            </a:r>
          </a:p>
        </p:txBody>
      </p:sp>
      <p:sp>
        <p:nvSpPr>
          <p:cNvPr id="4" name="Content Placeholder 3">
            <a:extLst>
              <a:ext uri="{FF2B5EF4-FFF2-40B4-BE49-F238E27FC236}">
                <a16:creationId xmlns:a16="http://schemas.microsoft.com/office/drawing/2014/main" xmlns="" id="{DC262E15-FC13-4FEF-BBB5-D8BC427C8DEA}"/>
              </a:ext>
            </a:extLst>
          </p:cNvPr>
          <p:cNvSpPr>
            <a:spLocks noGrp="1"/>
          </p:cNvSpPr>
          <p:nvPr>
            <p:ph sz="quarter" idx="10"/>
          </p:nvPr>
        </p:nvSpPr>
        <p:spPr>
          <a:xfrm>
            <a:off x="604519" y="1595120"/>
            <a:ext cx="10982959" cy="4216400"/>
          </a:xfrm>
        </p:spPr>
        <p:txBody>
          <a:bodyPr/>
          <a:lstStyle/>
          <a:p>
            <a:r>
              <a:rPr lang="en-US" dirty="0" smtClean="0"/>
              <a:t>School/district </a:t>
            </a:r>
            <a:r>
              <a:rPr lang="en-US" dirty="0"/>
              <a:t>behavior policies </a:t>
            </a:r>
          </a:p>
          <a:p>
            <a:r>
              <a:rPr lang="en-US" dirty="0"/>
              <a:t>Team meeting minutes </a:t>
            </a:r>
          </a:p>
          <a:p>
            <a:r>
              <a:rPr lang="en-US" dirty="0"/>
              <a:t>Student handbook</a:t>
            </a:r>
          </a:p>
          <a:p>
            <a:r>
              <a:rPr lang="en-US" dirty="0"/>
              <a:t>Current </a:t>
            </a:r>
            <a:r>
              <a:rPr lang="en-US" dirty="0" smtClean="0"/>
              <a:t>professional development </a:t>
            </a:r>
            <a:r>
              <a:rPr lang="en-US" dirty="0"/>
              <a:t>plan</a:t>
            </a:r>
          </a:p>
          <a:p>
            <a:r>
              <a:rPr lang="en-US" dirty="0"/>
              <a:t>Prior PBIS fidelity measures </a:t>
            </a:r>
          </a:p>
          <a:p>
            <a:r>
              <a:rPr lang="en-US" dirty="0"/>
              <a:t>Student behavioral data</a:t>
            </a:r>
          </a:p>
          <a:p>
            <a:r>
              <a:rPr lang="en-US" dirty="0"/>
              <a:t>Any prior behavioral evaluation reports </a:t>
            </a:r>
          </a:p>
          <a:p>
            <a:r>
              <a:rPr lang="en-US" dirty="0"/>
              <a:t>Any behavior reports to school administration or </a:t>
            </a:r>
            <a:r>
              <a:rPr lang="en-US" dirty="0" smtClean="0"/>
              <a:t>board</a:t>
            </a:r>
            <a:endParaRPr lang="en-US" dirty="0"/>
          </a:p>
        </p:txBody>
      </p:sp>
    </p:spTree>
    <p:extLst>
      <p:ext uri="{BB962C8B-B14F-4D97-AF65-F5344CB8AC3E}">
        <p14:creationId xmlns:p14="http://schemas.microsoft.com/office/powerpoint/2010/main" val="1903209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TotalTime>
  <Words>1797</Words>
  <Application>Microsoft Office PowerPoint</Application>
  <PresentationFormat>Widescreen</PresentationFormat>
  <Paragraphs>215</Paragraphs>
  <Slides>30</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Symbol</vt:lpstr>
      <vt:lpstr>Times New Roman</vt:lpstr>
      <vt:lpstr>Title</vt:lpstr>
      <vt:lpstr>Office Theme</vt:lpstr>
      <vt:lpstr>Section</vt:lpstr>
      <vt:lpstr>Tiered Fidelity Inventory (TFI)</vt:lpstr>
      <vt:lpstr>Context</vt:lpstr>
      <vt:lpstr>What is the TFI?</vt:lpstr>
      <vt:lpstr>What Is The TFI?</vt:lpstr>
      <vt:lpstr>Purpose Of The TFI</vt:lpstr>
      <vt:lpstr>How is the TFI Administered?</vt:lpstr>
      <vt:lpstr>Who Administers The TFI?</vt:lpstr>
      <vt:lpstr>Before Assessment</vt:lpstr>
      <vt:lpstr>Possible Data Sources (Documentation)</vt:lpstr>
      <vt:lpstr>TFI Walkthrough Tool</vt:lpstr>
      <vt:lpstr>TFI Walkthrough Tool</vt:lpstr>
      <vt:lpstr>During Assessment</vt:lpstr>
      <vt:lpstr>PowerPoint Presentation</vt:lpstr>
      <vt:lpstr>PowerPoint Presentation</vt:lpstr>
      <vt:lpstr>PowerPoint Presentation</vt:lpstr>
      <vt:lpstr>Data Reports</vt:lpstr>
      <vt:lpstr>Summary Reports</vt:lpstr>
      <vt:lpstr>Total Score (TFI)</vt:lpstr>
      <vt:lpstr>Subscale Reports</vt:lpstr>
      <vt:lpstr>Sub-subscale Reports</vt:lpstr>
      <vt:lpstr>PowerPoint Presentation</vt:lpstr>
      <vt:lpstr>Planning for the TFI</vt:lpstr>
      <vt:lpstr>Sequence</vt:lpstr>
      <vt:lpstr>After Assessment</vt:lpstr>
      <vt:lpstr>Action Planning</vt:lpstr>
      <vt:lpstr>PowerPoint Presentation</vt:lpstr>
      <vt:lpstr>Example Of Action Planning Using The TFI</vt:lpstr>
      <vt:lpstr>Summary and Resources</vt:lpstr>
      <vt:lpstr>Summary</vt:lpstr>
      <vt:lpstr>Resource Links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93</cp:revision>
  <cp:lastPrinted>2018-05-07T15:49:38Z</cp:lastPrinted>
  <dcterms:created xsi:type="dcterms:W3CDTF">2017-02-07T17:36:58Z</dcterms:created>
  <dcterms:modified xsi:type="dcterms:W3CDTF">2019-10-29T21:18:28Z</dcterms:modified>
</cp:coreProperties>
</file>