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39"/>
  </p:notesMasterIdLst>
  <p:handoutMasterIdLst>
    <p:handoutMasterId r:id="rId40"/>
  </p:handoutMasterIdLst>
  <p:sldIdLst>
    <p:sldId id="257" r:id="rId4"/>
    <p:sldId id="264" r:id="rId5"/>
    <p:sldId id="1209" r:id="rId6"/>
    <p:sldId id="1210" r:id="rId7"/>
    <p:sldId id="258" r:id="rId8"/>
    <p:sldId id="1203" r:id="rId9"/>
    <p:sldId id="1207" r:id="rId10"/>
    <p:sldId id="1211" r:id="rId11"/>
    <p:sldId id="1218" r:id="rId12"/>
    <p:sldId id="1221" r:id="rId13"/>
    <p:sldId id="1217" r:id="rId14"/>
    <p:sldId id="1122" r:id="rId15"/>
    <p:sldId id="1123" r:id="rId16"/>
    <p:sldId id="1208" r:id="rId17"/>
    <p:sldId id="1215" r:id="rId18"/>
    <p:sldId id="1214" r:id="rId19"/>
    <p:sldId id="1213" r:id="rId20"/>
    <p:sldId id="1212" r:id="rId21"/>
    <p:sldId id="1229" r:id="rId22"/>
    <p:sldId id="1219" r:id="rId23"/>
    <p:sldId id="1220" r:id="rId24"/>
    <p:sldId id="1223" r:id="rId25"/>
    <p:sldId id="1224" r:id="rId26"/>
    <p:sldId id="1226" r:id="rId27"/>
    <p:sldId id="1227" r:id="rId28"/>
    <p:sldId id="1228" r:id="rId29"/>
    <p:sldId id="1225" r:id="rId30"/>
    <p:sldId id="261" r:id="rId31"/>
    <p:sldId id="1127" r:id="rId32"/>
    <p:sldId id="1206" r:id="rId33"/>
    <p:sldId id="1128" r:id="rId34"/>
    <p:sldId id="1129" r:id="rId35"/>
    <p:sldId id="1216" r:id="rId36"/>
    <p:sldId id="263" r:id="rId37"/>
    <p:sldId id="1133" r:id="rId3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ney Ford (ADE)" initials="RF("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0322"/>
    <a:srgbClr val="2E4488"/>
    <a:srgbClr val="7476DA"/>
    <a:srgbClr val="6666FF"/>
    <a:srgbClr val="101FBC"/>
    <a:srgbClr val="CC00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0" autoAdjust="0"/>
    <p:restoredTop sz="73940" autoAdjust="0"/>
  </p:normalViewPr>
  <p:slideViewPr>
    <p:cSldViewPr snapToGrid="0">
      <p:cViewPr varScale="1">
        <p:scale>
          <a:sx n="79" d="100"/>
          <a:sy n="79" d="100"/>
        </p:scale>
        <p:origin x="1218"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10/29/2019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10/29/2019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75BF7-40E4-4F89-B0A2-93977CFA6C4C}" type="slidenum">
              <a:rPr lang="en-US" smtClean="0"/>
              <a:t>1</a:t>
            </a:fld>
            <a:endParaRPr lang="en-US"/>
          </a:p>
        </p:txBody>
      </p:sp>
    </p:spTree>
    <p:extLst>
      <p:ext uri="{BB962C8B-B14F-4D97-AF65-F5344CB8AC3E}">
        <p14:creationId xmlns:p14="http://schemas.microsoft.com/office/powerpoint/2010/main" val="1955129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As we talked about earlier, staff kick-offs need to focus on why you are implementing PBIS and how you will do it. Give some background on </a:t>
            </a:r>
            <a:r>
              <a:rPr lang="en-US" dirty="0" smtClean="0"/>
              <a:t>PBIS </a:t>
            </a:r>
            <a:r>
              <a:rPr lang="en-US" dirty="0"/>
              <a:t>and climate </a:t>
            </a:r>
            <a:r>
              <a:rPr lang="en-US" dirty="0" smtClean="0"/>
              <a:t>research </a:t>
            </a:r>
            <a:r>
              <a:rPr lang="en-US" dirty="0"/>
              <a:t>and then follow up with any surveys you may have conducted with staff to understand their concerns about your school’s climate and how they want to address behavior. </a:t>
            </a:r>
            <a:r>
              <a:rPr lang="en-US" dirty="0" smtClean="0"/>
              <a:t>Don’t </a:t>
            </a:r>
            <a:r>
              <a:rPr lang="en-US" dirty="0"/>
              <a:t>forget to show the importance of using data to make decisions about PBIS and how you will share data with them regularly.</a:t>
            </a:r>
          </a:p>
        </p:txBody>
      </p:sp>
      <p:sp>
        <p:nvSpPr>
          <p:cNvPr id="4" name="Slide Number Placeholder 3"/>
          <p:cNvSpPr>
            <a:spLocks noGrp="1"/>
          </p:cNvSpPr>
          <p:nvPr>
            <p:ph type="sldNum" sz="quarter" idx="10"/>
          </p:nvPr>
        </p:nvSpPr>
        <p:spPr/>
        <p:txBody>
          <a:bodyPr/>
          <a:lstStyle/>
          <a:p>
            <a:fld id="{DF375BF7-40E4-4F89-B0A2-93977CFA6C4C}" type="slidenum">
              <a:rPr lang="en-US" smtClean="0"/>
              <a:t>14</a:t>
            </a:fld>
            <a:endParaRPr lang="en-US"/>
          </a:p>
        </p:txBody>
      </p:sp>
    </p:spTree>
    <p:extLst>
      <p:ext uri="{BB962C8B-B14F-4D97-AF65-F5344CB8AC3E}">
        <p14:creationId xmlns:p14="http://schemas.microsoft.com/office/powerpoint/2010/main" val="4173184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 </a:t>
            </a:r>
          </a:p>
          <a:p>
            <a:r>
              <a:rPr lang="en-US" dirty="0"/>
              <a:t>Create packets for staff that include </a:t>
            </a:r>
            <a:r>
              <a:rPr lang="en-US" sz="2800" dirty="0"/>
              <a:t>expectations, lesson plans for teaching expectations, acknowledgements, procedures for responding to problem behaviors, </a:t>
            </a:r>
            <a:r>
              <a:rPr lang="en-US" sz="2800" dirty="0" smtClean="0"/>
              <a:t>etc.</a:t>
            </a:r>
            <a:r>
              <a:rPr lang="en-US" sz="2800" baseline="0" dirty="0" smtClean="0"/>
              <a:t> </a:t>
            </a:r>
            <a:r>
              <a:rPr lang="en-US" dirty="0" smtClean="0"/>
              <a:t>Schedule </a:t>
            </a:r>
            <a:r>
              <a:rPr lang="en-US" dirty="0"/>
              <a:t>time </a:t>
            </a:r>
            <a:r>
              <a:rPr lang="en-US" dirty="0" smtClean="0"/>
              <a:t>for a </a:t>
            </a:r>
            <a:r>
              <a:rPr lang="en-US" dirty="0"/>
              <a:t>meeting with staff. Develop </a:t>
            </a:r>
            <a:r>
              <a:rPr lang="en-US" dirty="0" smtClean="0"/>
              <a:t>a system </a:t>
            </a:r>
            <a:r>
              <a:rPr lang="en-US" dirty="0"/>
              <a:t>for communication </a:t>
            </a:r>
            <a:r>
              <a:rPr lang="en-US" dirty="0" smtClean="0"/>
              <a:t>to</a:t>
            </a:r>
            <a:r>
              <a:rPr lang="en-US" baseline="0" dirty="0" smtClean="0"/>
              <a:t> </a:t>
            </a:r>
            <a:r>
              <a:rPr lang="en-US" dirty="0" smtClean="0"/>
              <a:t>get </a:t>
            </a:r>
            <a:r>
              <a:rPr lang="en-US" dirty="0"/>
              <a:t>regular input and feedback from staff</a:t>
            </a:r>
            <a:r>
              <a:rPr lang="en-US"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15</a:t>
            </a:fld>
            <a:endParaRPr lang="en-US"/>
          </a:p>
        </p:txBody>
      </p:sp>
    </p:spTree>
    <p:extLst>
      <p:ext uri="{BB962C8B-B14F-4D97-AF65-F5344CB8AC3E}">
        <p14:creationId xmlns:p14="http://schemas.microsoft.com/office/powerpoint/2010/main" val="953854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Here are some sample questions that can be given to staff to determine their takeaway from the kick-off. Do they understand what you wanted to convey? What do you need to do to follow up? What barriers do you foresee?</a:t>
            </a:r>
          </a:p>
        </p:txBody>
      </p:sp>
      <p:sp>
        <p:nvSpPr>
          <p:cNvPr id="4" name="Slide Number Placeholder 3"/>
          <p:cNvSpPr>
            <a:spLocks noGrp="1"/>
          </p:cNvSpPr>
          <p:nvPr>
            <p:ph type="sldNum" sz="quarter" idx="10"/>
          </p:nvPr>
        </p:nvSpPr>
        <p:spPr/>
        <p:txBody>
          <a:bodyPr/>
          <a:lstStyle/>
          <a:p>
            <a:fld id="{DF375BF7-40E4-4F89-B0A2-93977CFA6C4C}" type="slidenum">
              <a:rPr lang="en-US" smtClean="0"/>
              <a:t>16</a:t>
            </a:fld>
            <a:endParaRPr lang="en-US"/>
          </a:p>
        </p:txBody>
      </p:sp>
    </p:spTree>
    <p:extLst>
      <p:ext uri="{BB962C8B-B14F-4D97-AF65-F5344CB8AC3E}">
        <p14:creationId xmlns:p14="http://schemas.microsoft.com/office/powerpoint/2010/main" val="3348983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 </a:t>
            </a:r>
          </a:p>
          <a:p>
            <a:r>
              <a:rPr lang="en-US" dirty="0"/>
              <a:t>You may want to convey to students your </a:t>
            </a:r>
            <a:r>
              <a:rPr lang="en-US" dirty="0" smtClean="0"/>
              <a:t>“vision” </a:t>
            </a:r>
            <a:r>
              <a:rPr lang="en-US" dirty="0"/>
              <a:t>of positive school climate that you want to </a:t>
            </a:r>
            <a:r>
              <a:rPr lang="en-US" dirty="0" smtClean="0"/>
              <a:t>create, </a:t>
            </a:r>
            <a:r>
              <a:rPr lang="en-US" dirty="0"/>
              <a:t>info about the </a:t>
            </a:r>
            <a:r>
              <a:rPr lang="en-US" dirty="0" smtClean="0"/>
              <a:t>school-wide expectations (how </a:t>
            </a:r>
            <a:r>
              <a:rPr lang="en-US" dirty="0"/>
              <a:t>they will be defined throughout the school, as well as in </a:t>
            </a:r>
            <a:r>
              <a:rPr lang="en-US" dirty="0" smtClean="0"/>
              <a:t>classrooms), </a:t>
            </a:r>
            <a:r>
              <a:rPr lang="en-US" dirty="0"/>
              <a:t>how expectations will be </a:t>
            </a:r>
            <a:r>
              <a:rPr lang="en-US" smtClean="0"/>
              <a:t>taught, </a:t>
            </a:r>
            <a:r>
              <a:rPr lang="en-US" dirty="0"/>
              <a:t>the acknowledgements </a:t>
            </a:r>
            <a:r>
              <a:rPr lang="en-US" dirty="0" smtClean="0"/>
              <a:t>process, celebrations,</a:t>
            </a:r>
            <a:r>
              <a:rPr lang="en-US" baseline="0" dirty="0" smtClean="0"/>
              <a:t> and</a:t>
            </a:r>
            <a:r>
              <a:rPr lang="en-US" dirty="0" smtClean="0"/>
              <a:t> </a:t>
            </a:r>
            <a:r>
              <a:rPr lang="en-US" dirty="0"/>
              <a:t>how staff will respond to/correct problem behaviors.</a:t>
            </a:r>
          </a:p>
        </p:txBody>
      </p:sp>
      <p:sp>
        <p:nvSpPr>
          <p:cNvPr id="4" name="Slide Number Placeholder 3"/>
          <p:cNvSpPr>
            <a:spLocks noGrp="1"/>
          </p:cNvSpPr>
          <p:nvPr>
            <p:ph type="sldNum" sz="quarter" idx="10"/>
          </p:nvPr>
        </p:nvSpPr>
        <p:spPr/>
        <p:txBody>
          <a:bodyPr/>
          <a:lstStyle/>
          <a:p>
            <a:fld id="{DF375BF7-40E4-4F89-B0A2-93977CFA6C4C}" type="slidenum">
              <a:rPr lang="en-US" smtClean="0"/>
              <a:t>17</a:t>
            </a:fld>
            <a:endParaRPr lang="en-US"/>
          </a:p>
        </p:txBody>
      </p:sp>
    </p:spTree>
    <p:extLst>
      <p:ext uri="{BB962C8B-B14F-4D97-AF65-F5344CB8AC3E}">
        <p14:creationId xmlns:p14="http://schemas.microsoft.com/office/powerpoint/2010/main" val="2520808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These are examples of things that need to be planned before </a:t>
            </a:r>
            <a:r>
              <a:rPr lang="en-US" dirty="0" smtClean="0"/>
              <a:t>student kick-off.</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18</a:t>
            </a:fld>
            <a:endParaRPr lang="en-US"/>
          </a:p>
        </p:txBody>
      </p:sp>
    </p:spTree>
    <p:extLst>
      <p:ext uri="{BB962C8B-B14F-4D97-AF65-F5344CB8AC3E}">
        <p14:creationId xmlns:p14="http://schemas.microsoft.com/office/powerpoint/2010/main" val="1982487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Here are some sample questions that can be given to students to determine their takeaway from the kick-off. Do they understand what you wanted to convey? What do you need to do to follow up? What barriers do you foresee?</a:t>
            </a:r>
          </a:p>
        </p:txBody>
      </p:sp>
      <p:sp>
        <p:nvSpPr>
          <p:cNvPr id="4" name="Slide Number Placeholder 3"/>
          <p:cNvSpPr>
            <a:spLocks noGrp="1"/>
          </p:cNvSpPr>
          <p:nvPr>
            <p:ph type="sldNum" sz="quarter" idx="10"/>
          </p:nvPr>
        </p:nvSpPr>
        <p:spPr/>
        <p:txBody>
          <a:bodyPr/>
          <a:lstStyle/>
          <a:p>
            <a:fld id="{DF375BF7-40E4-4F89-B0A2-93977CFA6C4C}" type="slidenum">
              <a:rPr lang="en-US" smtClean="0"/>
              <a:t>19</a:t>
            </a:fld>
            <a:endParaRPr lang="en-US"/>
          </a:p>
        </p:txBody>
      </p:sp>
    </p:spTree>
    <p:extLst>
      <p:ext uri="{BB962C8B-B14F-4D97-AF65-F5344CB8AC3E}">
        <p14:creationId xmlns:p14="http://schemas.microsoft.com/office/powerpoint/2010/main" val="1869376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For parents, you might want to convey your goals in implementing PBIS and how you will implement it. You want parents to understand what students are experiencing so that parents can reinforce and encourage students, too. It’s also important that parents know the process when students don’t follow the expectations. Let them know that you are committed to using a proactive, preventive process with the goal of correcting student behavior and keeping it from escalating. You might want to give parents ideas for using similar practices in their </a:t>
            </a:r>
            <a:r>
              <a:rPr lang="en-US" dirty="0" smtClean="0"/>
              <a:t>home </a:t>
            </a:r>
            <a:r>
              <a:rPr lang="en-US" dirty="0"/>
              <a:t>and how they can participate in PBIS at the school.</a:t>
            </a:r>
          </a:p>
        </p:txBody>
      </p:sp>
      <p:sp>
        <p:nvSpPr>
          <p:cNvPr id="4" name="Slide Number Placeholder 3"/>
          <p:cNvSpPr>
            <a:spLocks noGrp="1"/>
          </p:cNvSpPr>
          <p:nvPr>
            <p:ph type="sldNum" sz="quarter" idx="10"/>
          </p:nvPr>
        </p:nvSpPr>
        <p:spPr/>
        <p:txBody>
          <a:bodyPr/>
          <a:lstStyle/>
          <a:p>
            <a:fld id="{DF375BF7-40E4-4F89-B0A2-93977CFA6C4C}" type="slidenum">
              <a:rPr lang="en-US" smtClean="0"/>
              <a:t>20</a:t>
            </a:fld>
            <a:endParaRPr lang="en-US"/>
          </a:p>
        </p:txBody>
      </p:sp>
    </p:spTree>
    <p:extLst>
      <p:ext uri="{BB962C8B-B14F-4D97-AF65-F5344CB8AC3E}">
        <p14:creationId xmlns:p14="http://schemas.microsoft.com/office/powerpoint/2010/main" val="753169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Here are some items that you should consider having ready before </a:t>
            </a:r>
            <a:r>
              <a:rPr lang="en-US" dirty="0" smtClean="0"/>
              <a:t>the parent kick-off. </a:t>
            </a:r>
            <a:r>
              <a:rPr lang="en-US" dirty="0"/>
              <a:t>Consider several different avenues for disseminating information to parents. Also consider the families’ cultural and language differences. Kick-off is a good opportunity to introduce PBIS and give parents opportunities to participate.</a:t>
            </a:r>
          </a:p>
        </p:txBody>
      </p:sp>
      <p:sp>
        <p:nvSpPr>
          <p:cNvPr id="4" name="Slide Number Placeholder 3"/>
          <p:cNvSpPr>
            <a:spLocks noGrp="1"/>
          </p:cNvSpPr>
          <p:nvPr>
            <p:ph type="sldNum" sz="quarter" idx="10"/>
          </p:nvPr>
        </p:nvSpPr>
        <p:spPr/>
        <p:txBody>
          <a:bodyPr/>
          <a:lstStyle/>
          <a:p>
            <a:fld id="{DF375BF7-40E4-4F89-B0A2-93977CFA6C4C}" type="slidenum">
              <a:rPr lang="en-US" smtClean="0"/>
              <a:t>21</a:t>
            </a:fld>
            <a:endParaRPr lang="en-US"/>
          </a:p>
        </p:txBody>
      </p:sp>
    </p:spTree>
    <p:extLst>
      <p:ext uri="{BB962C8B-B14F-4D97-AF65-F5344CB8AC3E}">
        <p14:creationId xmlns:p14="http://schemas.microsoft.com/office/powerpoint/2010/main" val="330939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Here is a checklist to help schools prepare for </a:t>
            </a:r>
            <a:r>
              <a:rPr lang="en-US" dirty="0" smtClean="0"/>
              <a:t>kicking</a:t>
            </a:r>
            <a:r>
              <a:rPr lang="en-US" baseline="0" dirty="0" smtClean="0"/>
              <a:t> </a:t>
            </a:r>
            <a:r>
              <a:rPr lang="en-US" dirty="0" smtClean="0"/>
              <a:t>off </a:t>
            </a:r>
            <a:r>
              <a:rPr lang="en-US" dirty="0"/>
              <a:t>PBIS to the school.</a:t>
            </a:r>
          </a:p>
        </p:txBody>
      </p:sp>
      <p:sp>
        <p:nvSpPr>
          <p:cNvPr id="4" name="Slide Number Placeholder 3"/>
          <p:cNvSpPr>
            <a:spLocks noGrp="1"/>
          </p:cNvSpPr>
          <p:nvPr>
            <p:ph type="sldNum" sz="quarter" idx="10"/>
          </p:nvPr>
        </p:nvSpPr>
        <p:spPr/>
        <p:txBody>
          <a:bodyPr/>
          <a:lstStyle/>
          <a:p>
            <a:fld id="{DF375BF7-40E4-4F89-B0A2-93977CFA6C4C}" type="slidenum">
              <a:rPr lang="en-US" smtClean="0"/>
              <a:t>22</a:t>
            </a:fld>
            <a:endParaRPr lang="en-US"/>
          </a:p>
        </p:txBody>
      </p:sp>
    </p:spTree>
    <p:extLst>
      <p:ext uri="{BB962C8B-B14F-4D97-AF65-F5344CB8AC3E}">
        <p14:creationId xmlns:p14="http://schemas.microsoft.com/office/powerpoint/2010/main" val="328458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This </a:t>
            </a:r>
            <a:r>
              <a:rPr lang="en-US" dirty="0" smtClean="0"/>
              <a:t>countdown </a:t>
            </a:r>
            <a:r>
              <a:rPr lang="en-US" dirty="0"/>
              <a:t>to </a:t>
            </a:r>
            <a:r>
              <a:rPr lang="en-US" dirty="0" smtClean="0"/>
              <a:t>kick-off </a:t>
            </a:r>
            <a:r>
              <a:rPr lang="en-US" dirty="0"/>
              <a:t>planner on the next </a:t>
            </a:r>
            <a:r>
              <a:rPr lang="en-US" dirty="0" smtClean="0"/>
              <a:t>three </a:t>
            </a:r>
            <a:r>
              <a:rPr lang="en-US" dirty="0"/>
              <a:t>slides helps teams prepare for </a:t>
            </a:r>
            <a:r>
              <a:rPr lang="en-US" dirty="0" smtClean="0"/>
              <a:t>kicking</a:t>
            </a:r>
            <a:r>
              <a:rPr lang="en-US" baseline="0" dirty="0" smtClean="0"/>
              <a:t> </a:t>
            </a:r>
            <a:r>
              <a:rPr lang="en-US" dirty="0" smtClean="0"/>
              <a:t>off </a:t>
            </a:r>
            <a:r>
              <a:rPr lang="en-US" dirty="0"/>
              <a:t>PBIS</a:t>
            </a:r>
            <a:r>
              <a:rPr lang="en-US" baseline="0" dirty="0"/>
              <a:t> </a:t>
            </a:r>
            <a:r>
              <a:rPr lang="en-US" dirty="0"/>
              <a:t>by categorizing the critical elements that need to be in place beforehand. The next few slides will provide a template for developing action </a:t>
            </a:r>
            <a:r>
              <a:rPr lang="en-US" dirty="0" smtClean="0"/>
              <a:t>plans </a:t>
            </a:r>
            <a:r>
              <a:rPr lang="en-US" dirty="0"/>
              <a:t>and a </a:t>
            </a:r>
            <a:r>
              <a:rPr lang="en-US" dirty="0" smtClean="0"/>
              <a:t>closer </a:t>
            </a:r>
            <a:r>
              <a:rPr lang="en-US" dirty="0"/>
              <a:t>look at each category.</a:t>
            </a:r>
          </a:p>
        </p:txBody>
      </p:sp>
      <p:sp>
        <p:nvSpPr>
          <p:cNvPr id="4" name="Slide Number Placeholder 3"/>
          <p:cNvSpPr>
            <a:spLocks noGrp="1"/>
          </p:cNvSpPr>
          <p:nvPr>
            <p:ph type="sldNum" sz="quarter" idx="10"/>
          </p:nvPr>
        </p:nvSpPr>
        <p:spPr/>
        <p:txBody>
          <a:bodyPr/>
          <a:lstStyle/>
          <a:p>
            <a:fld id="{DF375BF7-40E4-4F89-B0A2-93977CFA6C4C}" type="slidenum">
              <a:rPr lang="en-US" smtClean="0"/>
              <a:t>23</a:t>
            </a:fld>
            <a:endParaRPr lang="en-US"/>
          </a:p>
        </p:txBody>
      </p:sp>
    </p:spTree>
    <p:extLst>
      <p:ext uri="{BB962C8B-B14F-4D97-AF65-F5344CB8AC3E}">
        <p14:creationId xmlns:p14="http://schemas.microsoft.com/office/powerpoint/2010/main" val="241285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a:t>
            </a:fld>
            <a:endParaRPr lang="en-US"/>
          </a:p>
        </p:txBody>
      </p:sp>
    </p:spTree>
    <p:extLst>
      <p:ext uri="{BB962C8B-B14F-4D97-AF65-F5344CB8AC3E}">
        <p14:creationId xmlns:p14="http://schemas.microsoft.com/office/powerpoint/2010/main" val="1281354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These </a:t>
            </a:r>
            <a:r>
              <a:rPr lang="en-US" dirty="0" smtClean="0"/>
              <a:t>three </a:t>
            </a:r>
            <a:r>
              <a:rPr lang="en-US" dirty="0"/>
              <a:t>areas are the first big steps in committing to implementing PBIS. Before full implementation can begin, schools need to have wide agreement that this is something they want to commit to.</a:t>
            </a:r>
          </a:p>
        </p:txBody>
      </p:sp>
      <p:sp>
        <p:nvSpPr>
          <p:cNvPr id="4" name="Slide Number Placeholder 3"/>
          <p:cNvSpPr>
            <a:spLocks noGrp="1"/>
          </p:cNvSpPr>
          <p:nvPr>
            <p:ph type="sldNum" sz="quarter" idx="10"/>
          </p:nvPr>
        </p:nvSpPr>
        <p:spPr/>
        <p:txBody>
          <a:bodyPr/>
          <a:lstStyle/>
          <a:p>
            <a:fld id="{DF375BF7-40E4-4F89-B0A2-93977CFA6C4C}" type="slidenum">
              <a:rPr lang="en-US" smtClean="0"/>
              <a:t>24</a:t>
            </a:fld>
            <a:endParaRPr lang="en-US"/>
          </a:p>
        </p:txBody>
      </p:sp>
    </p:spTree>
    <p:extLst>
      <p:ext uri="{BB962C8B-B14F-4D97-AF65-F5344CB8AC3E}">
        <p14:creationId xmlns:p14="http://schemas.microsoft.com/office/powerpoint/2010/main" val="424559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These </a:t>
            </a:r>
            <a:r>
              <a:rPr lang="en-US" dirty="0" smtClean="0"/>
              <a:t>three </a:t>
            </a:r>
            <a:r>
              <a:rPr lang="en-US" dirty="0"/>
              <a:t>areas are the critical components of PBIS. These will be the systems and practices that occur regularly to create a more consistent, positive climate. These need to be planned for and ready to roll out when you </a:t>
            </a:r>
            <a:r>
              <a:rPr lang="en-US" dirty="0" smtClean="0"/>
              <a:t>kick</a:t>
            </a:r>
            <a:r>
              <a:rPr lang="en-US" baseline="0" dirty="0" smtClean="0"/>
              <a:t> </a:t>
            </a:r>
            <a:r>
              <a:rPr lang="en-US" dirty="0" smtClean="0"/>
              <a:t>off </a:t>
            </a:r>
            <a:r>
              <a:rPr lang="en-US" dirty="0"/>
              <a:t>PBIS.</a:t>
            </a:r>
          </a:p>
        </p:txBody>
      </p:sp>
      <p:sp>
        <p:nvSpPr>
          <p:cNvPr id="4" name="Slide Number Placeholder 3"/>
          <p:cNvSpPr>
            <a:spLocks noGrp="1"/>
          </p:cNvSpPr>
          <p:nvPr>
            <p:ph type="sldNum" sz="quarter" idx="10"/>
          </p:nvPr>
        </p:nvSpPr>
        <p:spPr/>
        <p:txBody>
          <a:bodyPr/>
          <a:lstStyle/>
          <a:p>
            <a:fld id="{DF375BF7-40E4-4F89-B0A2-93977CFA6C4C}" type="slidenum">
              <a:rPr lang="en-US" smtClean="0"/>
              <a:t>25</a:t>
            </a:fld>
            <a:endParaRPr lang="en-US"/>
          </a:p>
        </p:txBody>
      </p:sp>
    </p:spTree>
    <p:extLst>
      <p:ext uri="{BB962C8B-B14F-4D97-AF65-F5344CB8AC3E}">
        <p14:creationId xmlns:p14="http://schemas.microsoft.com/office/powerpoint/2010/main" val="1750463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Data is another area that needs to be ready to roll before kick-off. Teams should have a way to collect and analyze data. It’s also important to look at historical discipline data and get a baseline for the TFI. This final stretch before kick-off is a time to finalize all your components and start planning your kick-offs. Also, make sure all materials are ready to </a:t>
            </a:r>
            <a:r>
              <a:rPr lang="en-US" dirty="0" smtClean="0"/>
              <a:t>go </a:t>
            </a:r>
            <a:r>
              <a:rPr lang="en-US" dirty="0"/>
              <a:t>and visuals are displayed around the school, in handbooks, on the website, etc.</a:t>
            </a:r>
          </a:p>
        </p:txBody>
      </p:sp>
      <p:sp>
        <p:nvSpPr>
          <p:cNvPr id="4" name="Slide Number Placeholder 3"/>
          <p:cNvSpPr>
            <a:spLocks noGrp="1"/>
          </p:cNvSpPr>
          <p:nvPr>
            <p:ph type="sldNum" sz="quarter" idx="10"/>
          </p:nvPr>
        </p:nvSpPr>
        <p:spPr/>
        <p:txBody>
          <a:bodyPr/>
          <a:lstStyle/>
          <a:p>
            <a:fld id="{DF375BF7-40E4-4F89-B0A2-93977CFA6C4C}" type="slidenum">
              <a:rPr lang="en-US" smtClean="0"/>
              <a:t>26</a:t>
            </a:fld>
            <a:endParaRPr lang="en-US"/>
          </a:p>
        </p:txBody>
      </p:sp>
    </p:spTree>
    <p:extLst>
      <p:ext uri="{BB962C8B-B14F-4D97-AF65-F5344CB8AC3E}">
        <p14:creationId xmlns:p14="http://schemas.microsoft.com/office/powerpoint/2010/main" val="2524004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For each of the 10 categories in the countdown, use the above template to action plan</a:t>
            </a:r>
            <a:r>
              <a:rPr lang="en-US"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27</a:t>
            </a:fld>
            <a:endParaRPr lang="en-US"/>
          </a:p>
        </p:txBody>
      </p:sp>
    </p:spTree>
    <p:extLst>
      <p:ext uri="{BB962C8B-B14F-4D97-AF65-F5344CB8AC3E}">
        <p14:creationId xmlns:p14="http://schemas.microsoft.com/office/powerpoint/2010/main" val="2044739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Trainer Notes:</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a:t>
            </a:r>
            <a:r>
              <a:rPr lang="en-US" sz="1200" baseline="0" dirty="0" smtClean="0"/>
              <a:t> following videos</a:t>
            </a:r>
            <a:r>
              <a:rPr lang="en-US" sz="1200" dirty="0" smtClean="0"/>
              <a:t> show </a:t>
            </a:r>
            <a:r>
              <a:rPr lang="en-US" sz="1200" u="sng" dirty="0"/>
              <a:t>just one piece of the overall kick-off process</a:t>
            </a:r>
            <a:r>
              <a:rPr lang="en-US" sz="1200" dirty="0"/>
              <a:t>, with </a:t>
            </a:r>
            <a:r>
              <a:rPr lang="en-US" sz="1200" dirty="0" smtClean="0"/>
              <a:t>in-person </a:t>
            </a:r>
            <a:r>
              <a:rPr lang="en-US" sz="1200" dirty="0"/>
              <a:t>training and discussion accompanying the videos. Some videos will show actual kick-off events to give you some ideas</a:t>
            </a:r>
            <a:r>
              <a:rPr lang="en-US" sz="1200" dirty="0" smtClean="0"/>
              <a:t>!</a:t>
            </a:r>
            <a:endParaRPr lang="en-US" sz="120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2617013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30</a:t>
            </a:fld>
            <a:endParaRPr lang="en-US"/>
          </a:p>
        </p:txBody>
      </p:sp>
    </p:spTree>
    <p:extLst>
      <p:ext uri="{BB962C8B-B14F-4D97-AF65-F5344CB8AC3E}">
        <p14:creationId xmlns:p14="http://schemas.microsoft.com/office/powerpoint/2010/main" val="129252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r>
              <a:rPr lang="en-US" dirty="0" smtClean="0"/>
              <a:t>Link to video: </a:t>
            </a:r>
            <a:r>
              <a:rPr lang="en-US" sz="1200" dirty="0" smtClean="0">
                <a:latin typeface="+mn-lt"/>
              </a:rPr>
              <a:t>https://www.youtube.com/watch?v=ai2rfq5_ka0</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31</a:t>
            </a:fld>
            <a:endParaRPr lang="en-US"/>
          </a:p>
        </p:txBody>
      </p:sp>
    </p:spTree>
    <p:extLst>
      <p:ext uri="{BB962C8B-B14F-4D97-AF65-F5344CB8AC3E}">
        <p14:creationId xmlns:p14="http://schemas.microsoft.com/office/powerpoint/2010/main" val="70097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r>
              <a:rPr lang="en-US" dirty="0" smtClean="0"/>
              <a:t>Link to video: </a:t>
            </a:r>
            <a:r>
              <a:rPr lang="en-US" sz="1200" dirty="0" smtClean="0">
                <a:latin typeface="+mn-lt"/>
              </a:rPr>
              <a:t>https://www.youtube.com/watch?v=osktJuA25wg</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32</a:t>
            </a:fld>
            <a:endParaRPr lang="en-US"/>
          </a:p>
        </p:txBody>
      </p:sp>
    </p:spTree>
    <p:extLst>
      <p:ext uri="{BB962C8B-B14F-4D97-AF65-F5344CB8AC3E}">
        <p14:creationId xmlns:p14="http://schemas.microsoft.com/office/powerpoint/2010/main" val="2926606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75BF7-40E4-4F89-B0A2-93977CFA6C4C}" type="slidenum">
              <a:rPr lang="en-US" smtClean="0"/>
              <a:t>34</a:t>
            </a:fld>
            <a:endParaRPr lang="en-US"/>
          </a:p>
        </p:txBody>
      </p:sp>
    </p:spTree>
    <p:extLst>
      <p:ext uri="{BB962C8B-B14F-4D97-AF65-F5344CB8AC3E}">
        <p14:creationId xmlns:p14="http://schemas.microsoft.com/office/powerpoint/2010/main" val="41198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Tx/>
              <a:buNone/>
            </a:pPr>
            <a:r>
              <a:rPr lang="en-US" dirty="0"/>
              <a:t>Trainer N</a:t>
            </a:r>
            <a:r>
              <a:rPr lang="en-US" dirty="0" smtClean="0"/>
              <a:t>otes:</a:t>
            </a:r>
            <a:endParaRPr lang="en-US" dirty="0"/>
          </a:p>
          <a:p>
            <a:pPr marL="0" indent="0">
              <a:lnSpc>
                <a:spcPct val="100000"/>
              </a:lnSpc>
              <a:buFontTx/>
              <a:buNone/>
            </a:pPr>
            <a:r>
              <a:rPr lang="en-US" dirty="0" smtClean="0"/>
              <a:t>A</a:t>
            </a:r>
            <a:r>
              <a:rPr lang="en-US" baseline="0" dirty="0" smtClean="0"/>
              <a:t> kick-off is an a</a:t>
            </a:r>
            <a:r>
              <a:rPr lang="en-US" dirty="0" smtClean="0"/>
              <a:t>ssembly </a:t>
            </a:r>
            <a:r>
              <a:rPr lang="en-US" dirty="0"/>
              <a:t>or event providing students with the “big picture” of </a:t>
            </a:r>
            <a:r>
              <a:rPr lang="en-US" dirty="0" smtClean="0"/>
              <a:t>PBIS. Key</a:t>
            </a:r>
            <a:r>
              <a:rPr lang="en-US" baseline="0" dirty="0" smtClean="0"/>
              <a:t> features of the kick-off are</a:t>
            </a:r>
            <a:r>
              <a:rPr lang="en-US" dirty="0" smtClean="0"/>
              <a:t>: behavior </a:t>
            </a:r>
            <a:r>
              <a:rPr lang="en-US" dirty="0"/>
              <a:t>expectation lessons </a:t>
            </a:r>
            <a:r>
              <a:rPr lang="en-US" dirty="0" smtClean="0"/>
              <a:t>taught </a:t>
            </a:r>
            <a:r>
              <a:rPr lang="en-US" dirty="0"/>
              <a:t>in the location to all </a:t>
            </a:r>
            <a:r>
              <a:rPr lang="en-US" dirty="0" smtClean="0"/>
              <a:t>students</a:t>
            </a:r>
            <a:r>
              <a:rPr lang="en-US" dirty="0"/>
              <a:t>,</a:t>
            </a:r>
            <a:r>
              <a:rPr lang="en-US" dirty="0" smtClean="0"/>
              <a:t> an overview </a:t>
            </a:r>
            <a:r>
              <a:rPr lang="en-US" dirty="0"/>
              <a:t>of the acknowledgement </a:t>
            </a:r>
            <a:r>
              <a:rPr lang="en-US" dirty="0" smtClean="0"/>
              <a:t>system, defining </a:t>
            </a:r>
            <a:r>
              <a:rPr lang="en-US" dirty="0"/>
              <a:t>the correction system so that consequences are </a:t>
            </a:r>
            <a:r>
              <a:rPr lang="en-US" dirty="0" smtClean="0"/>
              <a:t>predictable,</a:t>
            </a:r>
            <a:r>
              <a:rPr lang="en-US" baseline="0" dirty="0" smtClean="0"/>
              <a:t> and v</a:t>
            </a:r>
            <a:r>
              <a:rPr lang="en-US" dirty="0" smtClean="0"/>
              <a:t>isuals </a:t>
            </a:r>
            <a:r>
              <a:rPr lang="en-US" dirty="0"/>
              <a:t>posted around school to reinforce what has been </a:t>
            </a:r>
            <a:r>
              <a:rPr lang="en-US" dirty="0" smtClean="0"/>
              <a:t>taught</a:t>
            </a:r>
            <a:r>
              <a:rPr lang="en-US" dirty="0"/>
              <a:t>.</a:t>
            </a:r>
          </a:p>
        </p:txBody>
      </p:sp>
      <p:sp>
        <p:nvSpPr>
          <p:cNvPr id="4" name="Slide Number Placeholder 3"/>
          <p:cNvSpPr>
            <a:spLocks noGrp="1"/>
          </p:cNvSpPr>
          <p:nvPr>
            <p:ph type="sldNum" sz="quarter" idx="10"/>
          </p:nvPr>
        </p:nvSpPr>
        <p:spPr/>
        <p:txBody>
          <a:bodyPr/>
          <a:lstStyle/>
          <a:p>
            <a:fld id="{DF375BF7-40E4-4F89-B0A2-93977CFA6C4C}" type="slidenum">
              <a:rPr lang="en-US" smtClean="0"/>
              <a:t>6</a:t>
            </a:fld>
            <a:endParaRPr lang="en-US"/>
          </a:p>
        </p:txBody>
      </p:sp>
    </p:spTree>
    <p:extLst>
      <p:ext uri="{BB962C8B-B14F-4D97-AF65-F5344CB8AC3E}">
        <p14:creationId xmlns:p14="http://schemas.microsoft.com/office/powerpoint/2010/main" val="204303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purpose of </a:t>
            </a:r>
            <a:r>
              <a:rPr lang="en-US" dirty="0" smtClean="0"/>
              <a:t>kicking</a:t>
            </a:r>
            <a:r>
              <a:rPr lang="en-US" baseline="0" dirty="0" smtClean="0"/>
              <a:t> </a:t>
            </a:r>
            <a:r>
              <a:rPr lang="en-US" dirty="0" smtClean="0"/>
              <a:t>off </a:t>
            </a:r>
            <a:r>
              <a:rPr lang="en-US" dirty="0"/>
              <a:t>PBIS to staff is not just to give staff information on how they will carry out their part of it, but to reaffirm the school community’s commitment to this change in </a:t>
            </a:r>
            <a:r>
              <a:rPr lang="en-US" dirty="0" smtClean="0"/>
              <a:t>philosophy. </a:t>
            </a:r>
            <a:r>
              <a:rPr lang="en-US" dirty="0"/>
              <a:t>Celebrate your commitment to student success in academics, behavior, social skills, etc. Reinforce the big ideas and research behind </a:t>
            </a:r>
            <a:r>
              <a:rPr lang="en-US" dirty="0" smtClean="0"/>
              <a:t>PBIS. Then, show how </a:t>
            </a:r>
            <a:r>
              <a:rPr lang="en-US" dirty="0"/>
              <a:t>staff will carry out this new </a:t>
            </a:r>
            <a:r>
              <a:rPr lang="en-US" dirty="0" smtClean="0"/>
              <a:t>commitment</a:t>
            </a:r>
            <a:r>
              <a:rPr lang="en-US" baseline="0" dirty="0" smtClean="0"/>
              <a:t> through:</a:t>
            </a:r>
            <a:r>
              <a:rPr lang="en-US" dirty="0" smtClean="0"/>
              <a:t> </a:t>
            </a:r>
            <a:r>
              <a:rPr lang="en-US" dirty="0"/>
              <a:t>teaching expectations, reinforcing appropriate </a:t>
            </a:r>
            <a:r>
              <a:rPr lang="en-US" dirty="0" smtClean="0"/>
              <a:t>behavior </a:t>
            </a:r>
            <a:r>
              <a:rPr lang="en-US" dirty="0"/>
              <a:t>and responding consistently to inappropriate </a:t>
            </a:r>
            <a:r>
              <a:rPr lang="en-US" dirty="0" smtClean="0"/>
              <a:t>behavior, </a:t>
            </a:r>
            <a:r>
              <a:rPr lang="en-US" dirty="0"/>
              <a:t>using data to make </a:t>
            </a:r>
            <a:r>
              <a:rPr lang="en-US" dirty="0" smtClean="0"/>
              <a:t>decisions, </a:t>
            </a:r>
            <a:r>
              <a:rPr lang="en-US" dirty="0"/>
              <a:t>and having additional support for students who need it.</a:t>
            </a:r>
          </a:p>
        </p:txBody>
      </p:sp>
      <p:sp>
        <p:nvSpPr>
          <p:cNvPr id="4" name="Slide Number Placeholder 3"/>
          <p:cNvSpPr>
            <a:spLocks noGrp="1"/>
          </p:cNvSpPr>
          <p:nvPr>
            <p:ph type="sldNum" sz="quarter" idx="10"/>
          </p:nvPr>
        </p:nvSpPr>
        <p:spPr/>
        <p:txBody>
          <a:bodyPr/>
          <a:lstStyle/>
          <a:p>
            <a:fld id="{DF375BF7-40E4-4F89-B0A2-93977CFA6C4C}" type="slidenum">
              <a:rPr lang="en-US" smtClean="0"/>
              <a:t>7</a:t>
            </a:fld>
            <a:endParaRPr lang="en-US"/>
          </a:p>
        </p:txBody>
      </p:sp>
    </p:spTree>
    <p:extLst>
      <p:ext uri="{BB962C8B-B14F-4D97-AF65-F5344CB8AC3E}">
        <p14:creationId xmlns:p14="http://schemas.microsoft.com/office/powerpoint/2010/main" val="33872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 </a:t>
            </a:r>
          </a:p>
          <a:p>
            <a:r>
              <a:rPr lang="en-US" dirty="0"/>
              <a:t>For the student kick-off, the focus is on creating a more positive community – convey your commitment to improving by encouraging more positive interactions between students and between staff and students. Explain how this will start with clarifying what is expected, what adults will do, how they will teach behavior, and how you will celebrate or acknowledge successes and be more consistent in responding to problem behavior, which will include re-teaching.</a:t>
            </a:r>
          </a:p>
        </p:txBody>
      </p:sp>
      <p:sp>
        <p:nvSpPr>
          <p:cNvPr id="4" name="Slide Number Placeholder 3"/>
          <p:cNvSpPr>
            <a:spLocks noGrp="1"/>
          </p:cNvSpPr>
          <p:nvPr>
            <p:ph type="sldNum" sz="quarter" idx="10"/>
          </p:nvPr>
        </p:nvSpPr>
        <p:spPr/>
        <p:txBody>
          <a:bodyPr/>
          <a:lstStyle/>
          <a:p>
            <a:fld id="{DF375BF7-40E4-4F89-B0A2-93977CFA6C4C}" type="slidenum">
              <a:rPr lang="en-US" smtClean="0"/>
              <a:t>8</a:t>
            </a:fld>
            <a:endParaRPr lang="en-US"/>
          </a:p>
        </p:txBody>
      </p:sp>
    </p:spTree>
    <p:extLst>
      <p:ext uri="{BB962C8B-B14F-4D97-AF65-F5344CB8AC3E}">
        <p14:creationId xmlns:p14="http://schemas.microsoft.com/office/powerpoint/2010/main" val="143557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For parents, it’s important to convey the goals behind implementing </a:t>
            </a:r>
            <a:r>
              <a:rPr lang="en-US" dirty="0" smtClean="0"/>
              <a:t>PBIS. </a:t>
            </a:r>
            <a:r>
              <a:rPr lang="en-US" dirty="0"/>
              <a:t>Let parents know </a:t>
            </a:r>
            <a:r>
              <a:rPr lang="en-US" dirty="0" smtClean="0"/>
              <a:t>that </a:t>
            </a:r>
            <a:r>
              <a:rPr lang="en-US" dirty="0"/>
              <a:t>you will be working towards these </a:t>
            </a:r>
            <a:r>
              <a:rPr lang="en-US" dirty="0" smtClean="0"/>
              <a:t>goals by: </a:t>
            </a:r>
            <a:r>
              <a:rPr lang="en-US" dirty="0"/>
              <a:t>teaching expectations, modeling, reinforcing, responding consistently to problem behaviors, etc. This is also a great time to encourage parents to become involved in PBIS. Give them an opportunity to volunteer.</a:t>
            </a:r>
          </a:p>
        </p:txBody>
      </p:sp>
      <p:sp>
        <p:nvSpPr>
          <p:cNvPr id="4" name="Slide Number Placeholder 3"/>
          <p:cNvSpPr>
            <a:spLocks noGrp="1"/>
          </p:cNvSpPr>
          <p:nvPr>
            <p:ph type="sldNum" sz="quarter" idx="10"/>
          </p:nvPr>
        </p:nvSpPr>
        <p:spPr/>
        <p:txBody>
          <a:bodyPr/>
          <a:lstStyle/>
          <a:p>
            <a:fld id="{DF375BF7-40E4-4F89-B0A2-93977CFA6C4C}" type="slidenum">
              <a:rPr lang="en-US" smtClean="0"/>
              <a:t>9</a:t>
            </a:fld>
            <a:endParaRPr lang="en-US"/>
          </a:p>
        </p:txBody>
      </p:sp>
    </p:spTree>
    <p:extLst>
      <p:ext uri="{BB962C8B-B14F-4D97-AF65-F5344CB8AC3E}">
        <p14:creationId xmlns:p14="http://schemas.microsoft.com/office/powerpoint/2010/main" val="998277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Determine a method for explaining PBIS to new students as they register throughout the year. Also, consider substitutes and any new teachers that may start throughout the year. Have a packet that will make it easy for them to learn about PBIS and be able to teach expectations and give acknowledgements.</a:t>
            </a:r>
          </a:p>
        </p:txBody>
      </p:sp>
      <p:sp>
        <p:nvSpPr>
          <p:cNvPr id="4" name="Slide Number Placeholder 3"/>
          <p:cNvSpPr>
            <a:spLocks noGrp="1"/>
          </p:cNvSpPr>
          <p:nvPr>
            <p:ph type="sldNum" sz="quarter" idx="10"/>
          </p:nvPr>
        </p:nvSpPr>
        <p:spPr/>
        <p:txBody>
          <a:bodyPr/>
          <a:lstStyle/>
          <a:p>
            <a:fld id="{DF375BF7-40E4-4F89-B0A2-93977CFA6C4C}" type="slidenum">
              <a:rPr lang="en-US" smtClean="0"/>
              <a:t>10</a:t>
            </a:fld>
            <a:endParaRPr lang="en-US"/>
          </a:p>
        </p:txBody>
      </p:sp>
    </p:spTree>
    <p:extLst>
      <p:ext uri="{BB962C8B-B14F-4D97-AF65-F5344CB8AC3E}">
        <p14:creationId xmlns:p14="http://schemas.microsoft.com/office/powerpoint/2010/main" val="308318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first consideration when planning a kick-off is </a:t>
            </a:r>
            <a:r>
              <a:rPr lang="en-US" dirty="0" smtClean="0"/>
              <a:t>WHO </a:t>
            </a:r>
            <a:r>
              <a:rPr lang="en-US" dirty="0"/>
              <a:t>you want to address. What message do you want to convey to different groups within the school community?</a:t>
            </a:r>
          </a:p>
        </p:txBody>
      </p:sp>
      <p:sp>
        <p:nvSpPr>
          <p:cNvPr id="4" name="Slide Number Placeholder 3"/>
          <p:cNvSpPr>
            <a:spLocks noGrp="1"/>
          </p:cNvSpPr>
          <p:nvPr>
            <p:ph type="sldNum" sz="quarter" idx="10"/>
          </p:nvPr>
        </p:nvSpPr>
        <p:spPr/>
        <p:txBody>
          <a:bodyPr/>
          <a:lstStyle/>
          <a:p>
            <a:fld id="{DF375BF7-40E4-4F89-B0A2-93977CFA6C4C}" type="slidenum">
              <a:rPr lang="en-US" smtClean="0"/>
              <a:t>12</a:t>
            </a:fld>
            <a:endParaRPr lang="en-US"/>
          </a:p>
        </p:txBody>
      </p:sp>
    </p:spTree>
    <p:extLst>
      <p:ext uri="{BB962C8B-B14F-4D97-AF65-F5344CB8AC3E}">
        <p14:creationId xmlns:p14="http://schemas.microsoft.com/office/powerpoint/2010/main" val="3730554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Next, gather materials that you will need: packets for staff, visuals for hanging around the school, newsletters, etc. Set a schedule for each of the events and determine which staff will do </a:t>
            </a:r>
            <a:r>
              <a:rPr lang="en-US" dirty="0" smtClean="0"/>
              <a:t>what, </a:t>
            </a:r>
            <a:r>
              <a:rPr lang="en-US" dirty="0"/>
              <a:t>a</a:t>
            </a:r>
            <a:r>
              <a:rPr lang="en-US" dirty="0" smtClean="0"/>
              <a:t>nd </a:t>
            </a:r>
            <a:r>
              <a:rPr lang="en-US" dirty="0"/>
              <a:t>always plan to follow </a:t>
            </a:r>
            <a:r>
              <a:rPr lang="en-US" dirty="0" smtClean="0"/>
              <a:t>up (e.g.,</a:t>
            </a:r>
            <a:r>
              <a:rPr lang="en-US" baseline="0" dirty="0" smtClean="0"/>
              <a:t> </a:t>
            </a:r>
            <a:r>
              <a:rPr lang="en-US" dirty="0" smtClean="0"/>
              <a:t>do </a:t>
            </a:r>
            <a:r>
              <a:rPr lang="en-US" dirty="0"/>
              <a:t>a survey, ask for feedback, etc</a:t>
            </a:r>
            <a:r>
              <a:rPr lang="en-US"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13</a:t>
            </a:fld>
            <a:endParaRPr lang="en-US"/>
          </a:p>
        </p:txBody>
      </p:sp>
    </p:spTree>
    <p:extLst>
      <p:ext uri="{BB962C8B-B14F-4D97-AF65-F5344CB8AC3E}">
        <p14:creationId xmlns:p14="http://schemas.microsoft.com/office/powerpoint/2010/main" val="1362153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4"/>
            <a:ext cx="10966265" cy="3509835"/>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dirty="0"/>
          </a:p>
        </p:txBody>
      </p:sp>
      <p:sp>
        <p:nvSpPr>
          <p:cNvPr id="8" name="Text Placeholder 5"/>
          <p:cNvSpPr>
            <a:spLocks noGrp="1"/>
          </p:cNvSpPr>
          <p:nvPr>
            <p:ph type="body" sz="quarter" idx="11"/>
          </p:nvPr>
        </p:nvSpPr>
        <p:spPr>
          <a:xfrm>
            <a:off x="916518" y="5734975"/>
            <a:ext cx="10966449" cy="153888"/>
          </a:xfrm>
        </p:spPr>
        <p:txBody>
          <a:bodyPr anchor="b" anchorCtr="0">
            <a:spAutoFit/>
          </a:bodyPr>
          <a:lstStyle>
            <a:lvl1pPr marL="0" indent="0" algn="r">
              <a:spcBef>
                <a:spcPts val="0"/>
              </a:spcBef>
              <a:buNone/>
              <a:defRPr sz="1000"/>
            </a:lvl1pPr>
            <a:lvl2pPr marL="230187" indent="0" algn="r">
              <a:spcBef>
                <a:spcPts val="0"/>
              </a:spcBef>
              <a:buNone/>
              <a:defRPr sz="1400"/>
            </a:lvl2pPr>
            <a:lvl3pPr marL="458788" indent="0" algn="r">
              <a:spcBef>
                <a:spcPts val="0"/>
              </a:spcBef>
              <a:buNone/>
              <a:defRPr sz="1400"/>
            </a:lvl3pPr>
            <a:lvl4pPr marL="685800" indent="0" algn="r">
              <a:spcBef>
                <a:spcPts val="0"/>
              </a:spcBef>
              <a:buNone/>
              <a:defRPr sz="1400"/>
            </a:lvl4pPr>
            <a:lvl5pPr marL="917575" indent="0" algn="r">
              <a:spcBef>
                <a:spcPts val="0"/>
              </a:spcBef>
              <a:buNone/>
              <a:defRPr sz="1400"/>
            </a:lvl5pPr>
          </a:lstStyle>
          <a:p>
            <a:endParaRPr lang="en-US" dirty="0"/>
          </a:p>
        </p:txBody>
      </p:sp>
    </p:spTree>
    <p:extLst>
      <p:ext uri="{BB962C8B-B14F-4D97-AF65-F5344CB8AC3E}">
        <p14:creationId xmlns:p14="http://schemas.microsoft.com/office/powerpoint/2010/main" val="354144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64424" y="6272786"/>
            <a:ext cx="3273552" cy="365125"/>
          </a:xfrm>
          <a:prstGeom prst="rect">
            <a:avLst/>
          </a:prstGeom>
        </p:spPr>
        <p:txBody>
          <a:bodyPr/>
          <a:lstStyle/>
          <a:p>
            <a:fld id="{4F9B159D-D8F8-47A5-B7E7-7FB6DE1A7EA7}" type="datetimeFigureOut">
              <a:rPr lang="en-US" smtClean="0"/>
              <a:t>10/29/2019</a:t>
            </a:fld>
            <a:endParaRPr lang="en-US"/>
          </a:p>
        </p:txBody>
      </p:sp>
      <p:sp>
        <p:nvSpPr>
          <p:cNvPr id="5" name="Footer Placeholder 4"/>
          <p:cNvSpPr>
            <a:spLocks noGrp="1"/>
          </p:cNvSpPr>
          <p:nvPr>
            <p:ph type="ftr" sz="quarter" idx="11"/>
          </p:nvPr>
        </p:nvSpPr>
        <p:spPr>
          <a:xfrm>
            <a:off x="1088136" y="6272786"/>
            <a:ext cx="632764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D7BA0B3-E0CC-4AE5-9290-E2310ECCC3A1}" type="slidenum">
              <a:rPr lang="en-US" smtClean="0"/>
              <a:t>‹#›</a:t>
            </a:fld>
            <a:endParaRPr lang="en-US"/>
          </a:p>
        </p:txBody>
      </p:sp>
    </p:spTree>
    <p:extLst>
      <p:ext uri="{BB962C8B-B14F-4D97-AF65-F5344CB8AC3E}">
        <p14:creationId xmlns:p14="http://schemas.microsoft.com/office/powerpoint/2010/main" val="49546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7">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ideo" Target="https://www.youtube.com/embed/qf1Yw-R1VWE" TargetMode="Externa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ideo" Target="https://www.youtube.com/embed/ai2rfq5_ka0" TargetMode="Externa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video" Target="https://www.youtube.com/embed/osktJuA25wg" TargetMode="Externa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cce.astate.edu/pbis/kicking-off-pbi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12191999" cy="1164216"/>
          </a:xfrm>
        </p:spPr>
        <p:txBody>
          <a:bodyPr>
            <a:normAutofit/>
          </a:bodyPr>
          <a:lstStyle/>
          <a:p>
            <a:pPr algn="ctr"/>
            <a:r>
              <a:rPr lang="en-US" sz="6000" dirty="0" smtClean="0">
                <a:latin typeface="+mn-lt"/>
              </a:rPr>
              <a:t>Kicking Off </a:t>
            </a:r>
            <a:r>
              <a:rPr lang="en-US" sz="6000" dirty="0">
                <a:latin typeface="+mn-lt"/>
              </a:rPr>
              <a:t>PBIS</a:t>
            </a: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smtClean="0">
                <a:solidFill>
                  <a:schemeClr val="bg1"/>
                </a:solidFill>
                <a:latin typeface="Calibri" panose="020F0502020204030204" pitchFamily="34" charset="0"/>
                <a:cs typeface="Calibri" panose="020F0502020204030204" pitchFamily="34" charset="0"/>
              </a:rPr>
              <a:t>Images in this module were obtained at google.com/images unless otherwise specified.</a:t>
            </a:r>
            <a:endParaRPr lang="en-US"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8014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C2C1534-4F1B-42BC-92F7-7D7AE158D19F}"/>
              </a:ext>
            </a:extLst>
          </p:cNvPr>
          <p:cNvSpPr>
            <a:spLocks noGrp="1"/>
          </p:cNvSpPr>
          <p:nvPr>
            <p:ph type="ctrTitle"/>
          </p:nvPr>
        </p:nvSpPr>
        <p:spPr>
          <a:xfrm>
            <a:off x="0" y="698090"/>
            <a:ext cx="12192000" cy="888663"/>
          </a:xfrm>
        </p:spPr>
        <p:txBody>
          <a:bodyPr/>
          <a:lstStyle/>
          <a:p>
            <a:r>
              <a:rPr lang="en-US" sz="5400" dirty="0">
                <a:latin typeface="+mn-lt"/>
              </a:rPr>
              <a:t>Other Considerations</a:t>
            </a:r>
          </a:p>
        </p:txBody>
      </p:sp>
      <p:sp>
        <p:nvSpPr>
          <p:cNvPr id="6" name="Content Placeholder 5">
            <a:extLst>
              <a:ext uri="{FF2B5EF4-FFF2-40B4-BE49-F238E27FC236}">
                <a16:creationId xmlns:a16="http://schemas.microsoft.com/office/drawing/2014/main" xmlns="" id="{CE5C6EB5-A5F7-49D9-B2C2-2F93039EBAC5}"/>
              </a:ext>
            </a:extLst>
          </p:cNvPr>
          <p:cNvSpPr>
            <a:spLocks noGrp="1"/>
          </p:cNvSpPr>
          <p:nvPr>
            <p:ph sz="quarter" idx="10"/>
          </p:nvPr>
        </p:nvSpPr>
        <p:spPr>
          <a:xfrm>
            <a:off x="629392" y="2214332"/>
            <a:ext cx="10937174" cy="1193886"/>
          </a:xfrm>
        </p:spPr>
        <p:txBody>
          <a:bodyPr/>
          <a:lstStyle/>
          <a:p>
            <a:r>
              <a:rPr lang="en-US" dirty="0"/>
              <a:t>N</a:t>
            </a:r>
            <a:r>
              <a:rPr lang="en-US" dirty="0" smtClean="0"/>
              <a:t>ew </a:t>
            </a:r>
            <a:r>
              <a:rPr lang="en-US" dirty="0"/>
              <a:t>students</a:t>
            </a:r>
          </a:p>
          <a:p>
            <a:r>
              <a:rPr lang="en-US" dirty="0"/>
              <a:t>S</a:t>
            </a:r>
            <a:r>
              <a:rPr lang="en-US" dirty="0" smtClean="0"/>
              <a:t>ubstitute </a:t>
            </a:r>
            <a:r>
              <a:rPr lang="en-US" dirty="0"/>
              <a:t>teachers and new staff</a:t>
            </a:r>
          </a:p>
        </p:txBody>
      </p:sp>
      <p:pic>
        <p:nvPicPr>
          <p:cNvPr id="6146" name="Picture 2" descr="Image result for considerations">
            <a:extLst>
              <a:ext uri="{FF2B5EF4-FFF2-40B4-BE49-F238E27FC236}">
                <a16:creationId xmlns:a16="http://schemas.microsoft.com/office/drawing/2014/main" xmlns="" id="{B8CBB9A1-98C6-47FB-B3B3-F0017240C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3580606"/>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364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B7CA4-F76D-4182-9170-9AE93E5FF5EA}"/>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Kick-off Planning</a:t>
            </a:r>
          </a:p>
        </p:txBody>
      </p:sp>
    </p:spTree>
    <p:extLst>
      <p:ext uri="{BB962C8B-B14F-4D97-AF65-F5344CB8AC3E}">
        <p14:creationId xmlns:p14="http://schemas.microsoft.com/office/powerpoint/2010/main" val="3084041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17755"/>
            <a:ext cx="12192000" cy="868998"/>
          </a:xfrm>
        </p:spPr>
        <p:txBody>
          <a:bodyPr/>
          <a:lstStyle/>
          <a:p>
            <a:r>
              <a:rPr lang="en-US" sz="5400" dirty="0">
                <a:latin typeface="+mn-lt"/>
              </a:rPr>
              <a:t>Kick-off Planning</a:t>
            </a:r>
          </a:p>
        </p:txBody>
      </p:sp>
      <p:sp>
        <p:nvSpPr>
          <p:cNvPr id="6" name="Content Placeholder 5"/>
          <p:cNvSpPr>
            <a:spLocks noGrp="1"/>
          </p:cNvSpPr>
          <p:nvPr>
            <p:ph sz="quarter" idx="10"/>
          </p:nvPr>
        </p:nvSpPr>
        <p:spPr>
          <a:xfrm>
            <a:off x="641268" y="1857433"/>
            <a:ext cx="10925298" cy="3325813"/>
          </a:xfrm>
        </p:spPr>
        <p:txBody>
          <a:bodyPr/>
          <a:lstStyle/>
          <a:p>
            <a:pPr marL="230187" lvl="1" indent="0">
              <a:spcBef>
                <a:spcPts val="1000"/>
              </a:spcBef>
              <a:buNone/>
            </a:pPr>
            <a:r>
              <a:rPr lang="en-US" sz="2800" dirty="0"/>
              <a:t>What info do you want to convey? To whom?</a:t>
            </a:r>
          </a:p>
          <a:p>
            <a:pPr marL="1144587" lvl="2" indent="-457200">
              <a:spcBef>
                <a:spcPts val="1000"/>
              </a:spcBef>
            </a:pPr>
            <a:r>
              <a:rPr lang="en-US" sz="2600" dirty="0"/>
              <a:t>Staff </a:t>
            </a:r>
          </a:p>
          <a:p>
            <a:pPr marL="1144587" lvl="2" indent="-457200">
              <a:spcBef>
                <a:spcPts val="1000"/>
              </a:spcBef>
            </a:pPr>
            <a:r>
              <a:rPr lang="en-US" sz="2600" dirty="0"/>
              <a:t>Students</a:t>
            </a:r>
          </a:p>
          <a:p>
            <a:pPr marL="1144587" lvl="2" indent="-457200">
              <a:spcBef>
                <a:spcPts val="1000"/>
              </a:spcBef>
            </a:pPr>
            <a:r>
              <a:rPr lang="en-US" sz="2600" dirty="0"/>
              <a:t>Parents </a:t>
            </a:r>
          </a:p>
          <a:p>
            <a:pPr marL="1144587" lvl="2" indent="-457200">
              <a:spcBef>
                <a:spcPts val="1000"/>
              </a:spcBef>
            </a:pPr>
            <a:r>
              <a:rPr lang="en-US" sz="2600" dirty="0"/>
              <a:t>Bus drivers </a:t>
            </a:r>
          </a:p>
          <a:p>
            <a:pPr marL="1144587" lvl="2" indent="-457200">
              <a:spcBef>
                <a:spcPts val="1000"/>
              </a:spcBef>
            </a:pPr>
            <a:r>
              <a:rPr lang="en-US" sz="2600" dirty="0"/>
              <a:t>Who else? </a:t>
            </a:r>
          </a:p>
          <a:p>
            <a:pPr lvl="1">
              <a:spcBef>
                <a:spcPts val="1000"/>
              </a:spcBef>
            </a:pPr>
            <a:endParaRPr lang="en-US" sz="2800" dirty="0"/>
          </a:p>
        </p:txBody>
      </p:sp>
      <p:sp>
        <p:nvSpPr>
          <p:cNvPr id="2" name="Slide Number Placeholder 1"/>
          <p:cNvSpPr>
            <a:spLocks noGrp="1"/>
          </p:cNvSpPr>
          <p:nvPr>
            <p:ph type="sldNum" sz="quarter" idx="4294967295"/>
          </p:nvPr>
        </p:nvSpPr>
        <p:spPr>
          <a:xfrm>
            <a:off x="11982450" y="6507163"/>
            <a:ext cx="209550" cy="153987"/>
          </a:xfrm>
        </p:spPr>
        <p:txBody>
          <a:bodyPr/>
          <a:lstStyle/>
          <a:p>
            <a:fld id="{8D7BA0B3-E0CC-4AE5-9290-E2310ECCC3A1}" type="slidenum">
              <a:rPr lang="en-US" smtClean="0"/>
              <a:t>12</a:t>
            </a:fld>
            <a:endParaRPr lang="en-US"/>
          </a:p>
        </p:txBody>
      </p:sp>
      <p:pic>
        <p:nvPicPr>
          <p:cNvPr id="8" name="Picture 7">
            <a:extLst>
              <a:ext uri="{FF2B5EF4-FFF2-40B4-BE49-F238E27FC236}">
                <a16:creationId xmlns:a16="http://schemas.microsoft.com/office/drawing/2014/main" xmlns="" id="{3DD6B5B7-1378-4576-8191-4202B68CAB8E}"/>
              </a:ext>
            </a:extLst>
          </p:cNvPr>
          <p:cNvPicPr>
            <a:picLocks noChangeAspect="1"/>
          </p:cNvPicPr>
          <p:nvPr/>
        </p:nvPicPr>
        <p:blipFill>
          <a:blip r:embed="rId3"/>
          <a:stretch>
            <a:fillRect/>
          </a:stretch>
        </p:blipFill>
        <p:spPr>
          <a:xfrm>
            <a:off x="7916563" y="2862604"/>
            <a:ext cx="2028825" cy="1771650"/>
          </a:xfrm>
          <a:prstGeom prst="rect">
            <a:avLst/>
          </a:prstGeom>
        </p:spPr>
      </p:pic>
    </p:spTree>
    <p:extLst>
      <p:ext uri="{BB962C8B-B14F-4D97-AF65-F5344CB8AC3E}">
        <p14:creationId xmlns:p14="http://schemas.microsoft.com/office/powerpoint/2010/main" val="2846012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07923"/>
            <a:ext cx="12192000" cy="878830"/>
          </a:xfrm>
        </p:spPr>
        <p:txBody>
          <a:bodyPr/>
          <a:lstStyle/>
          <a:p>
            <a:r>
              <a:rPr lang="en-US" sz="5400" dirty="0">
                <a:latin typeface="+mn-lt"/>
              </a:rPr>
              <a:t>Kick-off </a:t>
            </a:r>
            <a:r>
              <a:rPr lang="en-US" sz="5400" dirty="0" smtClean="0">
                <a:latin typeface="+mn-lt"/>
              </a:rPr>
              <a:t>Planning Cont’d</a:t>
            </a:r>
            <a:endParaRPr lang="en-US" sz="5400" dirty="0">
              <a:latin typeface="+mn-lt"/>
            </a:endParaRPr>
          </a:p>
        </p:txBody>
      </p:sp>
      <p:sp>
        <p:nvSpPr>
          <p:cNvPr id="2" name="Content Placeholder 1"/>
          <p:cNvSpPr>
            <a:spLocks noGrp="1"/>
          </p:cNvSpPr>
          <p:nvPr>
            <p:ph sz="quarter" idx="10"/>
          </p:nvPr>
        </p:nvSpPr>
        <p:spPr>
          <a:xfrm>
            <a:off x="629392" y="2016024"/>
            <a:ext cx="10960925" cy="3175410"/>
          </a:xfrm>
        </p:spPr>
        <p:txBody>
          <a:bodyPr/>
          <a:lstStyle/>
          <a:p>
            <a:pPr marL="0" indent="0">
              <a:buNone/>
            </a:pPr>
            <a:r>
              <a:rPr lang="en-US" dirty="0"/>
              <a:t>What needs to be done before the kick-off?</a:t>
            </a:r>
          </a:p>
          <a:p>
            <a:pPr lvl="2">
              <a:spcBef>
                <a:spcPts val="1000"/>
              </a:spcBef>
            </a:pPr>
            <a:r>
              <a:rPr lang="en-US" sz="2600" dirty="0"/>
              <a:t>Materials</a:t>
            </a:r>
          </a:p>
          <a:p>
            <a:pPr lvl="2">
              <a:spcBef>
                <a:spcPts val="1000"/>
              </a:spcBef>
            </a:pPr>
            <a:r>
              <a:rPr lang="en-US" sz="2600" dirty="0"/>
              <a:t>Scheduling</a:t>
            </a:r>
          </a:p>
          <a:p>
            <a:pPr lvl="2">
              <a:spcBef>
                <a:spcPts val="1000"/>
              </a:spcBef>
            </a:pPr>
            <a:r>
              <a:rPr lang="en-US" sz="2600" dirty="0"/>
              <a:t>Assigning staff </a:t>
            </a:r>
          </a:p>
          <a:p>
            <a:pPr lvl="2">
              <a:spcBef>
                <a:spcPts val="1000"/>
              </a:spcBef>
            </a:pPr>
            <a:r>
              <a:rPr lang="en-US" sz="2600" dirty="0"/>
              <a:t>Plan for follow up</a:t>
            </a:r>
          </a:p>
          <a:p>
            <a:pPr lvl="2">
              <a:spcBef>
                <a:spcPts val="1000"/>
              </a:spcBef>
            </a:pPr>
            <a:r>
              <a:rPr lang="en-US" sz="2600" dirty="0"/>
              <a:t>How will you </a:t>
            </a:r>
            <a:r>
              <a:rPr lang="en-US" sz="2600" dirty="0" smtClean="0"/>
              <a:t>advertise </a:t>
            </a:r>
            <a:r>
              <a:rPr lang="en-US" sz="2600" dirty="0"/>
              <a:t>PBIS?</a:t>
            </a:r>
          </a:p>
        </p:txBody>
      </p:sp>
      <p:sp>
        <p:nvSpPr>
          <p:cNvPr id="5" name="Slide Number Placeholder 4"/>
          <p:cNvSpPr>
            <a:spLocks noGrp="1"/>
          </p:cNvSpPr>
          <p:nvPr>
            <p:ph type="sldNum" sz="quarter" idx="4294967295"/>
          </p:nvPr>
        </p:nvSpPr>
        <p:spPr>
          <a:xfrm>
            <a:off x="11982450" y="6507163"/>
            <a:ext cx="209550" cy="153987"/>
          </a:xfrm>
        </p:spPr>
        <p:txBody>
          <a:bodyPr/>
          <a:lstStyle/>
          <a:p>
            <a:pPr algn="r"/>
            <a:r>
              <a:rPr lang="en-US" dirty="0" smtClean="0"/>
              <a:t> </a:t>
            </a:r>
            <a:endParaRPr lang="en-US" dirty="0"/>
          </a:p>
        </p:txBody>
      </p:sp>
    </p:spTree>
    <p:extLst>
      <p:ext uri="{BB962C8B-B14F-4D97-AF65-F5344CB8AC3E}">
        <p14:creationId xmlns:p14="http://schemas.microsoft.com/office/powerpoint/2010/main" val="8720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4A19CD6-7993-44B6-AB28-C8C55E4A2AA5}"/>
              </a:ext>
            </a:extLst>
          </p:cNvPr>
          <p:cNvSpPr>
            <a:spLocks noGrp="1"/>
          </p:cNvSpPr>
          <p:nvPr>
            <p:ph type="ctrTitle"/>
          </p:nvPr>
        </p:nvSpPr>
        <p:spPr>
          <a:xfrm>
            <a:off x="0" y="707923"/>
            <a:ext cx="12192000" cy="878830"/>
          </a:xfrm>
        </p:spPr>
        <p:txBody>
          <a:bodyPr/>
          <a:lstStyle/>
          <a:p>
            <a:r>
              <a:rPr lang="en-US" sz="5400" dirty="0">
                <a:latin typeface="+mn-lt"/>
              </a:rPr>
              <a:t>Example: Objectives </a:t>
            </a:r>
            <a:r>
              <a:rPr lang="en-US" sz="5400" dirty="0" smtClean="0">
                <a:latin typeface="+mn-lt"/>
              </a:rPr>
              <a:t>For </a:t>
            </a:r>
            <a:r>
              <a:rPr lang="en-US" sz="5400" dirty="0">
                <a:latin typeface="+mn-lt"/>
              </a:rPr>
              <a:t>Staff Kick-off</a:t>
            </a:r>
          </a:p>
        </p:txBody>
      </p:sp>
      <p:sp>
        <p:nvSpPr>
          <p:cNvPr id="6" name="Content Placeholder 5">
            <a:extLst>
              <a:ext uri="{FF2B5EF4-FFF2-40B4-BE49-F238E27FC236}">
                <a16:creationId xmlns:a16="http://schemas.microsoft.com/office/drawing/2014/main" xmlns="" id="{A476992A-9C6D-43EB-9792-4D10EC394F3C}"/>
              </a:ext>
            </a:extLst>
          </p:cNvPr>
          <p:cNvSpPr>
            <a:spLocks noGrp="1"/>
          </p:cNvSpPr>
          <p:nvPr>
            <p:ph sz="quarter" idx="10"/>
          </p:nvPr>
        </p:nvSpPr>
        <p:spPr>
          <a:xfrm>
            <a:off x="605642" y="1966862"/>
            <a:ext cx="10972800" cy="3151404"/>
          </a:xfrm>
        </p:spPr>
        <p:txBody>
          <a:bodyPr/>
          <a:lstStyle/>
          <a:p>
            <a:pPr marL="0" indent="0">
              <a:buNone/>
            </a:pPr>
            <a:r>
              <a:rPr lang="en-US" dirty="0"/>
              <a:t>For a </a:t>
            </a:r>
            <a:r>
              <a:rPr lang="en-US" b="1" u="sng" dirty="0"/>
              <a:t>s</a:t>
            </a:r>
            <a:r>
              <a:rPr lang="en-US" b="1" u="sng" dirty="0" smtClean="0"/>
              <a:t>taff</a:t>
            </a:r>
            <a:r>
              <a:rPr lang="en-US" dirty="0" smtClean="0"/>
              <a:t> kick-off</a:t>
            </a:r>
            <a:r>
              <a:rPr lang="en-US" dirty="0"/>
              <a:t>, you might want to convey:</a:t>
            </a:r>
          </a:p>
          <a:p>
            <a:r>
              <a:rPr lang="en-US" dirty="0"/>
              <a:t>Background on PBIS</a:t>
            </a:r>
          </a:p>
          <a:p>
            <a:r>
              <a:rPr lang="en-US" dirty="0"/>
              <a:t>Info on school climate research</a:t>
            </a:r>
          </a:p>
          <a:p>
            <a:r>
              <a:rPr lang="en-US" dirty="0"/>
              <a:t>Share survey data </a:t>
            </a:r>
          </a:p>
          <a:p>
            <a:r>
              <a:rPr lang="en-US" dirty="0"/>
              <a:t>How you will implement PBIS in the school</a:t>
            </a:r>
          </a:p>
          <a:p>
            <a:r>
              <a:rPr lang="en-US" dirty="0"/>
              <a:t>How data are used</a:t>
            </a:r>
          </a:p>
        </p:txBody>
      </p:sp>
    </p:spTree>
    <p:extLst>
      <p:ext uri="{BB962C8B-B14F-4D97-AF65-F5344CB8AC3E}">
        <p14:creationId xmlns:p14="http://schemas.microsoft.com/office/powerpoint/2010/main" val="1901528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F02526E-0464-455B-9C0B-73A4DD754AA0}"/>
              </a:ext>
            </a:extLst>
          </p:cNvPr>
          <p:cNvSpPr>
            <a:spLocks noGrp="1"/>
          </p:cNvSpPr>
          <p:nvPr>
            <p:ph type="ctrTitle"/>
          </p:nvPr>
        </p:nvSpPr>
        <p:spPr>
          <a:xfrm>
            <a:off x="0" y="731180"/>
            <a:ext cx="12192000" cy="855573"/>
          </a:xfrm>
        </p:spPr>
        <p:txBody>
          <a:bodyPr/>
          <a:lstStyle/>
          <a:p>
            <a:r>
              <a:rPr lang="en-US" sz="5400" dirty="0">
                <a:latin typeface="+mn-lt"/>
              </a:rPr>
              <a:t>Example: Planning Staff Kick-off</a:t>
            </a:r>
          </a:p>
        </p:txBody>
      </p:sp>
      <p:sp>
        <p:nvSpPr>
          <p:cNvPr id="6" name="Content Placeholder 5">
            <a:extLst>
              <a:ext uri="{FF2B5EF4-FFF2-40B4-BE49-F238E27FC236}">
                <a16:creationId xmlns:a16="http://schemas.microsoft.com/office/drawing/2014/main" xmlns="" id="{355488DA-79C9-4530-9FD6-61E55485B810}"/>
              </a:ext>
            </a:extLst>
          </p:cNvPr>
          <p:cNvSpPr>
            <a:spLocks noGrp="1"/>
          </p:cNvSpPr>
          <p:nvPr>
            <p:ph sz="quarter" idx="10"/>
          </p:nvPr>
        </p:nvSpPr>
        <p:spPr>
          <a:xfrm>
            <a:off x="615538" y="1669881"/>
            <a:ext cx="10960924" cy="4065902"/>
          </a:xfrm>
        </p:spPr>
        <p:txBody>
          <a:bodyPr/>
          <a:lstStyle/>
          <a:p>
            <a:r>
              <a:rPr lang="en-US" dirty="0" smtClean="0"/>
              <a:t>Analyze &amp; summarize </a:t>
            </a:r>
            <a:r>
              <a:rPr lang="en-US" dirty="0"/>
              <a:t>climate survey data</a:t>
            </a:r>
          </a:p>
          <a:p>
            <a:r>
              <a:rPr lang="en-US" dirty="0"/>
              <a:t>Create packets and include:</a:t>
            </a:r>
          </a:p>
          <a:p>
            <a:pPr lvl="1">
              <a:spcBef>
                <a:spcPts val="1000"/>
              </a:spcBef>
            </a:pPr>
            <a:r>
              <a:rPr lang="en-US" sz="2600" dirty="0" smtClean="0"/>
              <a:t>Expectations </a:t>
            </a:r>
          </a:p>
          <a:p>
            <a:pPr lvl="1">
              <a:spcBef>
                <a:spcPts val="1000"/>
              </a:spcBef>
            </a:pPr>
            <a:r>
              <a:rPr lang="en-US" sz="2600" dirty="0" smtClean="0"/>
              <a:t>Lesson plans</a:t>
            </a:r>
          </a:p>
          <a:p>
            <a:pPr lvl="1">
              <a:spcBef>
                <a:spcPts val="1000"/>
              </a:spcBef>
            </a:pPr>
            <a:r>
              <a:rPr lang="en-US" sz="2600" dirty="0" smtClean="0"/>
              <a:t>Acknowledgements</a:t>
            </a:r>
          </a:p>
          <a:p>
            <a:pPr lvl="1">
              <a:spcBef>
                <a:spcPts val="1000"/>
              </a:spcBef>
            </a:pPr>
            <a:r>
              <a:rPr lang="en-US" sz="2600" dirty="0" smtClean="0"/>
              <a:t>Procedures for </a:t>
            </a:r>
            <a:r>
              <a:rPr lang="en-US" sz="2600" dirty="0"/>
              <a:t>responding to behavior</a:t>
            </a:r>
          </a:p>
          <a:p>
            <a:r>
              <a:rPr lang="en-US" dirty="0"/>
              <a:t>Schedule time </a:t>
            </a:r>
          </a:p>
          <a:p>
            <a:r>
              <a:rPr lang="en-US" dirty="0"/>
              <a:t>Develop system for communication</a:t>
            </a:r>
          </a:p>
        </p:txBody>
      </p:sp>
      <p:pic>
        <p:nvPicPr>
          <p:cNvPr id="8194" name="Picture 2" descr="Image result for staff ">
            <a:extLst>
              <a:ext uri="{FF2B5EF4-FFF2-40B4-BE49-F238E27FC236}">
                <a16:creationId xmlns:a16="http://schemas.microsoft.com/office/drawing/2014/main" xmlns="" id="{1DAEC0C6-A524-42C0-8AF4-F06FF7B00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905" y="2886217"/>
            <a:ext cx="3593103" cy="163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713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E6FCC0B-CC0E-41C9-8EA8-0785D91F268B}"/>
              </a:ext>
            </a:extLst>
          </p:cNvPr>
          <p:cNvSpPr>
            <a:spLocks noGrp="1"/>
          </p:cNvSpPr>
          <p:nvPr>
            <p:ph type="ctrTitle"/>
          </p:nvPr>
        </p:nvSpPr>
        <p:spPr>
          <a:xfrm>
            <a:off x="0" y="727587"/>
            <a:ext cx="12192000" cy="859166"/>
          </a:xfrm>
        </p:spPr>
        <p:txBody>
          <a:bodyPr/>
          <a:lstStyle/>
          <a:p>
            <a:r>
              <a:rPr lang="en-US" sz="5400" dirty="0">
                <a:latin typeface="+mn-lt"/>
              </a:rPr>
              <a:t>Example: Staff Survey</a:t>
            </a:r>
          </a:p>
        </p:txBody>
      </p:sp>
      <p:sp>
        <p:nvSpPr>
          <p:cNvPr id="6" name="Content Placeholder 5">
            <a:extLst>
              <a:ext uri="{FF2B5EF4-FFF2-40B4-BE49-F238E27FC236}">
                <a16:creationId xmlns:a16="http://schemas.microsoft.com/office/drawing/2014/main" xmlns="" id="{32FD6E44-D7E7-4AD5-8FB2-1F24D40886AB}"/>
              </a:ext>
            </a:extLst>
          </p:cNvPr>
          <p:cNvSpPr>
            <a:spLocks noGrp="1"/>
          </p:cNvSpPr>
          <p:nvPr>
            <p:ph sz="quarter" idx="10"/>
          </p:nvPr>
        </p:nvSpPr>
        <p:spPr>
          <a:xfrm>
            <a:off x="629392" y="1805049"/>
            <a:ext cx="10960925" cy="3681352"/>
          </a:xfrm>
        </p:spPr>
        <p:txBody>
          <a:bodyPr/>
          <a:lstStyle/>
          <a:p>
            <a:pPr marL="0" indent="0">
              <a:buNone/>
            </a:pPr>
            <a:r>
              <a:rPr lang="en-US" dirty="0"/>
              <a:t>Sample questions:</a:t>
            </a:r>
          </a:p>
          <a:p>
            <a:r>
              <a:rPr lang="en-US" dirty="0"/>
              <a:t>Do you believe that behavior issues interfere with learning at our school?</a:t>
            </a:r>
          </a:p>
          <a:p>
            <a:r>
              <a:rPr lang="en-US" dirty="0"/>
              <a:t>Do you believe our school needs to be more consistent in dealing with behavior?</a:t>
            </a:r>
          </a:p>
          <a:p>
            <a:r>
              <a:rPr lang="en-US" dirty="0"/>
              <a:t>How important is it to have schoolwide expectations?</a:t>
            </a:r>
          </a:p>
          <a:p>
            <a:r>
              <a:rPr lang="en-US" dirty="0"/>
              <a:t>What are </a:t>
            </a:r>
            <a:r>
              <a:rPr lang="en-US" dirty="0" smtClean="0"/>
              <a:t>two </a:t>
            </a:r>
            <a:r>
              <a:rPr lang="en-US" dirty="0"/>
              <a:t>things you liked about today?</a:t>
            </a:r>
          </a:p>
          <a:p>
            <a:r>
              <a:rPr lang="en-US" dirty="0"/>
              <a:t>What did you not like about today</a:t>
            </a:r>
            <a:r>
              <a:rPr lang="en-US" dirty="0" smtClean="0"/>
              <a:t>?</a:t>
            </a:r>
            <a:endParaRPr lang="en-US" dirty="0"/>
          </a:p>
        </p:txBody>
      </p:sp>
    </p:spTree>
    <p:extLst>
      <p:ext uri="{BB962C8B-B14F-4D97-AF65-F5344CB8AC3E}">
        <p14:creationId xmlns:p14="http://schemas.microsoft.com/office/powerpoint/2010/main" val="641400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6F61988-957C-46AA-8B4F-93FF0B30616D}"/>
              </a:ext>
            </a:extLst>
          </p:cNvPr>
          <p:cNvSpPr>
            <a:spLocks noGrp="1"/>
          </p:cNvSpPr>
          <p:nvPr>
            <p:ph type="ctrTitle"/>
          </p:nvPr>
        </p:nvSpPr>
        <p:spPr>
          <a:xfrm>
            <a:off x="0" y="698090"/>
            <a:ext cx="12192000" cy="888663"/>
          </a:xfrm>
        </p:spPr>
        <p:txBody>
          <a:bodyPr/>
          <a:lstStyle/>
          <a:p>
            <a:r>
              <a:rPr lang="en-US" sz="5400" dirty="0">
                <a:latin typeface="+mn-lt"/>
              </a:rPr>
              <a:t>Example: Objectives </a:t>
            </a:r>
            <a:r>
              <a:rPr lang="en-US" sz="5400" dirty="0" smtClean="0">
                <a:latin typeface="+mn-lt"/>
              </a:rPr>
              <a:t>For </a:t>
            </a:r>
            <a:r>
              <a:rPr lang="en-US" sz="5400" dirty="0">
                <a:latin typeface="+mn-lt"/>
              </a:rPr>
              <a:t>Student Kick-off</a:t>
            </a:r>
          </a:p>
        </p:txBody>
      </p:sp>
      <p:sp>
        <p:nvSpPr>
          <p:cNvPr id="6" name="Content Placeholder 5">
            <a:extLst>
              <a:ext uri="{FF2B5EF4-FFF2-40B4-BE49-F238E27FC236}">
                <a16:creationId xmlns:a16="http://schemas.microsoft.com/office/drawing/2014/main" xmlns="" id="{30F5B124-5F8A-4977-A36C-E203E68BE568}"/>
              </a:ext>
            </a:extLst>
          </p:cNvPr>
          <p:cNvSpPr>
            <a:spLocks noGrp="1"/>
          </p:cNvSpPr>
          <p:nvPr>
            <p:ph sz="quarter" idx="10"/>
          </p:nvPr>
        </p:nvSpPr>
        <p:spPr>
          <a:xfrm>
            <a:off x="629391" y="1937364"/>
            <a:ext cx="10960925" cy="3450713"/>
          </a:xfrm>
        </p:spPr>
        <p:txBody>
          <a:bodyPr/>
          <a:lstStyle/>
          <a:p>
            <a:pPr marL="0" indent="0">
              <a:buNone/>
            </a:pPr>
            <a:r>
              <a:rPr lang="en-US" dirty="0"/>
              <a:t>For a </a:t>
            </a:r>
            <a:r>
              <a:rPr lang="en-US" b="1" u="sng" dirty="0"/>
              <a:t>s</a:t>
            </a:r>
            <a:r>
              <a:rPr lang="en-US" b="1" u="sng" dirty="0" smtClean="0"/>
              <a:t>tudent</a:t>
            </a:r>
            <a:r>
              <a:rPr lang="en-US" dirty="0" smtClean="0"/>
              <a:t> kick-off, </a:t>
            </a:r>
            <a:r>
              <a:rPr lang="en-US" dirty="0"/>
              <a:t>you might want to convey:</a:t>
            </a:r>
          </a:p>
          <a:p>
            <a:r>
              <a:rPr lang="en-US" dirty="0"/>
              <a:t>Your </a:t>
            </a:r>
            <a:r>
              <a:rPr lang="en-US" dirty="0" smtClean="0"/>
              <a:t>“vision” </a:t>
            </a:r>
            <a:r>
              <a:rPr lang="en-US" dirty="0"/>
              <a:t>of positive school climate </a:t>
            </a:r>
          </a:p>
          <a:p>
            <a:r>
              <a:rPr lang="en-US" dirty="0"/>
              <a:t>The schoolwide expectations</a:t>
            </a:r>
          </a:p>
          <a:p>
            <a:r>
              <a:rPr lang="en-US" dirty="0"/>
              <a:t>How expectations will be taught </a:t>
            </a:r>
          </a:p>
          <a:p>
            <a:r>
              <a:rPr lang="en-US" dirty="0"/>
              <a:t>Acknowledgements process; celebrations</a:t>
            </a:r>
          </a:p>
          <a:p>
            <a:r>
              <a:rPr lang="en-US" dirty="0"/>
              <a:t>How staff will respond to misbehavior</a:t>
            </a:r>
          </a:p>
        </p:txBody>
      </p:sp>
    </p:spTree>
    <p:extLst>
      <p:ext uri="{BB962C8B-B14F-4D97-AF65-F5344CB8AC3E}">
        <p14:creationId xmlns:p14="http://schemas.microsoft.com/office/powerpoint/2010/main" val="889786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1ECD9A9-2076-47F4-83C6-38B3BD5E9332}"/>
              </a:ext>
            </a:extLst>
          </p:cNvPr>
          <p:cNvSpPr>
            <a:spLocks noGrp="1"/>
          </p:cNvSpPr>
          <p:nvPr>
            <p:ph type="ctrTitle"/>
          </p:nvPr>
        </p:nvSpPr>
        <p:spPr>
          <a:xfrm>
            <a:off x="0" y="688258"/>
            <a:ext cx="12192000" cy="816077"/>
          </a:xfrm>
        </p:spPr>
        <p:txBody>
          <a:bodyPr/>
          <a:lstStyle/>
          <a:p>
            <a:r>
              <a:rPr lang="en-US" sz="5400" dirty="0">
                <a:latin typeface="+mn-lt"/>
              </a:rPr>
              <a:t>Example: Planning Student Kick-off </a:t>
            </a:r>
          </a:p>
        </p:txBody>
      </p:sp>
      <p:sp>
        <p:nvSpPr>
          <p:cNvPr id="6" name="Content Placeholder 5">
            <a:extLst>
              <a:ext uri="{FF2B5EF4-FFF2-40B4-BE49-F238E27FC236}">
                <a16:creationId xmlns:a16="http://schemas.microsoft.com/office/drawing/2014/main" xmlns="" id="{C4F549BD-C893-4EBB-8348-9A78299E9D6C}"/>
              </a:ext>
            </a:extLst>
          </p:cNvPr>
          <p:cNvSpPr>
            <a:spLocks noGrp="1"/>
          </p:cNvSpPr>
          <p:nvPr>
            <p:ph sz="quarter" idx="10"/>
          </p:nvPr>
        </p:nvSpPr>
        <p:spPr>
          <a:xfrm>
            <a:off x="617518" y="1959429"/>
            <a:ext cx="10984674" cy="3146962"/>
          </a:xfrm>
        </p:spPr>
        <p:txBody>
          <a:bodyPr/>
          <a:lstStyle/>
          <a:p>
            <a:r>
              <a:rPr lang="en-US" dirty="0" smtClean="0"/>
              <a:t>Create &amp; display </a:t>
            </a:r>
            <a:r>
              <a:rPr lang="en-US" dirty="0"/>
              <a:t>posters </a:t>
            </a:r>
          </a:p>
          <a:p>
            <a:r>
              <a:rPr lang="en-US" dirty="0"/>
              <a:t>Produce acknowledgements </a:t>
            </a:r>
          </a:p>
          <a:p>
            <a:r>
              <a:rPr lang="en-US" dirty="0"/>
              <a:t>Schedule for teaching expectations</a:t>
            </a:r>
          </a:p>
          <a:p>
            <a:r>
              <a:rPr lang="en-US" dirty="0"/>
              <a:t>Plan to teach classroom expectations</a:t>
            </a:r>
          </a:p>
          <a:p>
            <a:r>
              <a:rPr lang="en-US" dirty="0"/>
              <a:t>Plan for kick-off event</a:t>
            </a:r>
          </a:p>
          <a:p>
            <a:r>
              <a:rPr lang="en-US" dirty="0"/>
              <a:t>Short survey for feedback</a:t>
            </a:r>
          </a:p>
        </p:txBody>
      </p:sp>
      <p:pic>
        <p:nvPicPr>
          <p:cNvPr id="9218" name="Picture 2" descr="Image result for student assembly">
            <a:extLst>
              <a:ext uri="{FF2B5EF4-FFF2-40B4-BE49-F238E27FC236}">
                <a16:creationId xmlns:a16="http://schemas.microsoft.com/office/drawing/2014/main" xmlns="" id="{FCF8926C-3D1F-416F-828C-49490928EB9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766" b="97490" l="3261" r="96981">
                        <a14:foregroundMark x1="50483" y1="21339" x2="50000" y2="66318"/>
                        <a14:foregroundMark x1="69928" y1="21548" x2="69928" y2="55858"/>
                        <a14:foregroundMark x1="82246" y1="22803" x2="82246" y2="22803"/>
                        <a14:foregroundMark x1="20411" y1="23222" x2="20411" y2="23222"/>
                        <a14:foregroundMark x1="91787" y1="87866" x2="83937" y2="85146"/>
                        <a14:foregroundMark x1="5435" y1="51046" x2="4348" y2="88494"/>
                        <a14:foregroundMark x1="6401" y1="93096" x2="30314" y2="96025"/>
                        <a14:foregroundMark x1="23430" y1="91841" x2="66908" y2="88494"/>
                        <a14:foregroundMark x1="66063" y1="92678" x2="95290" y2="94142"/>
                        <a14:foregroundMark x1="93961" y1="93724" x2="96135" y2="73013"/>
                        <a14:foregroundMark x1="94686" y1="75941" x2="93720" y2="11925"/>
                        <a14:foregroundMark x1="92874" y1="40586" x2="74034" y2="3766"/>
                        <a14:foregroundMark x1="26449" y1="7950" x2="78140" y2="11297"/>
                        <a14:foregroundMark x1="7367" y1="51674" x2="24275" y2="11297"/>
                      </a14:backgroundRemoval>
                    </a14:imgEffect>
                  </a14:imgLayer>
                </a14:imgProps>
              </a:ext>
              <a:ext uri="{28A0092B-C50C-407E-A947-70E740481C1C}">
                <a14:useLocalDpi xmlns:a14="http://schemas.microsoft.com/office/drawing/2010/main" val="0"/>
              </a:ext>
            </a:extLst>
          </a:blip>
          <a:srcRect/>
          <a:stretch>
            <a:fillRect/>
          </a:stretch>
        </p:blipFill>
        <p:spPr bwMode="auto">
          <a:xfrm>
            <a:off x="7359728" y="3419169"/>
            <a:ext cx="4582890" cy="264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711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E6FCC0B-CC0E-41C9-8EA8-0785D91F268B}"/>
              </a:ext>
            </a:extLst>
          </p:cNvPr>
          <p:cNvSpPr>
            <a:spLocks noGrp="1"/>
          </p:cNvSpPr>
          <p:nvPr>
            <p:ph type="ctrTitle"/>
          </p:nvPr>
        </p:nvSpPr>
        <p:spPr>
          <a:xfrm>
            <a:off x="0" y="727587"/>
            <a:ext cx="12192000" cy="859166"/>
          </a:xfrm>
        </p:spPr>
        <p:txBody>
          <a:bodyPr/>
          <a:lstStyle/>
          <a:p>
            <a:r>
              <a:rPr lang="en-US" sz="5400" dirty="0">
                <a:latin typeface="+mn-lt"/>
              </a:rPr>
              <a:t>Example: Student Survey</a:t>
            </a:r>
          </a:p>
        </p:txBody>
      </p:sp>
      <p:sp>
        <p:nvSpPr>
          <p:cNvPr id="6" name="Content Placeholder 5">
            <a:extLst>
              <a:ext uri="{FF2B5EF4-FFF2-40B4-BE49-F238E27FC236}">
                <a16:creationId xmlns:a16="http://schemas.microsoft.com/office/drawing/2014/main" xmlns="" id="{32FD6E44-D7E7-4AD5-8FB2-1F24D40886AB}"/>
              </a:ext>
            </a:extLst>
          </p:cNvPr>
          <p:cNvSpPr>
            <a:spLocks noGrp="1"/>
          </p:cNvSpPr>
          <p:nvPr>
            <p:ph sz="quarter" idx="10"/>
          </p:nvPr>
        </p:nvSpPr>
        <p:spPr>
          <a:xfrm>
            <a:off x="593766" y="1927533"/>
            <a:ext cx="10984676" cy="3421216"/>
          </a:xfrm>
        </p:spPr>
        <p:txBody>
          <a:bodyPr/>
          <a:lstStyle/>
          <a:p>
            <a:pPr marL="0" indent="0">
              <a:buNone/>
            </a:pPr>
            <a:r>
              <a:rPr lang="en-US" dirty="0"/>
              <a:t>Sample questions:</a:t>
            </a:r>
          </a:p>
          <a:p>
            <a:r>
              <a:rPr lang="en-US" dirty="0"/>
              <a:t>What are the </a:t>
            </a:r>
            <a:r>
              <a:rPr lang="en-US" dirty="0" smtClean="0"/>
              <a:t>three school-wide </a:t>
            </a:r>
            <a:r>
              <a:rPr lang="en-US" dirty="0"/>
              <a:t>PBIS expectations?</a:t>
            </a:r>
          </a:p>
          <a:p>
            <a:r>
              <a:rPr lang="en-US" dirty="0"/>
              <a:t>How well do you understand what is expected of students?</a:t>
            </a:r>
          </a:p>
          <a:p>
            <a:r>
              <a:rPr lang="en-US" dirty="0"/>
              <a:t>How important is it to have </a:t>
            </a:r>
            <a:r>
              <a:rPr lang="en-US" dirty="0" smtClean="0"/>
              <a:t>school-wide </a:t>
            </a:r>
            <a:r>
              <a:rPr lang="en-US" dirty="0"/>
              <a:t>expectations?</a:t>
            </a:r>
          </a:p>
          <a:p>
            <a:r>
              <a:rPr lang="en-US" dirty="0"/>
              <a:t>What are </a:t>
            </a:r>
            <a:r>
              <a:rPr lang="en-US" dirty="0" smtClean="0"/>
              <a:t>two </a:t>
            </a:r>
            <a:r>
              <a:rPr lang="en-US" dirty="0"/>
              <a:t>things you liked about today?</a:t>
            </a:r>
          </a:p>
          <a:p>
            <a:r>
              <a:rPr lang="en-US" dirty="0"/>
              <a:t>What did you not like about today</a:t>
            </a:r>
            <a:r>
              <a:rPr lang="en-US" dirty="0" smtClean="0"/>
              <a:t>?</a:t>
            </a:r>
            <a:endParaRPr lang="en-US" dirty="0"/>
          </a:p>
        </p:txBody>
      </p:sp>
    </p:spTree>
    <p:extLst>
      <p:ext uri="{BB962C8B-B14F-4D97-AF65-F5344CB8AC3E}">
        <p14:creationId xmlns:p14="http://schemas.microsoft.com/office/powerpoint/2010/main" val="1059417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79A73-1A3B-4D63-842E-DE64DFD3FCC9}"/>
              </a:ext>
            </a:extLst>
          </p:cNvPr>
          <p:cNvSpPr>
            <a:spLocks noGrp="1"/>
          </p:cNvSpPr>
          <p:nvPr>
            <p:ph type="ctrTitle"/>
          </p:nvPr>
        </p:nvSpPr>
        <p:spPr>
          <a:xfrm>
            <a:off x="0" y="698090"/>
            <a:ext cx="12192000" cy="888663"/>
          </a:xfrm>
        </p:spPr>
        <p:txBody>
          <a:bodyPr/>
          <a:lstStyle/>
          <a:p>
            <a:r>
              <a:rPr lang="en-US" sz="5400" dirty="0">
                <a:latin typeface="+mn-lt"/>
              </a:rPr>
              <a:t>Context</a:t>
            </a:r>
          </a:p>
        </p:txBody>
      </p:sp>
      <p:sp>
        <p:nvSpPr>
          <p:cNvPr id="3" name="Content Placeholder 2">
            <a:extLst>
              <a:ext uri="{FF2B5EF4-FFF2-40B4-BE49-F238E27FC236}">
                <a16:creationId xmlns:a16="http://schemas.microsoft.com/office/drawing/2014/main" xmlns="" id="{1284D935-C05C-493A-8D79-291E32241934}"/>
              </a:ext>
            </a:extLst>
          </p:cNvPr>
          <p:cNvSpPr>
            <a:spLocks noGrp="1"/>
          </p:cNvSpPr>
          <p:nvPr>
            <p:ph sz="quarter" idx="10"/>
          </p:nvPr>
        </p:nvSpPr>
        <p:spPr>
          <a:xfrm>
            <a:off x="605641" y="2134010"/>
            <a:ext cx="10984675" cy="2034868"/>
          </a:xfrm>
        </p:spPr>
        <p:txBody>
          <a:bodyPr/>
          <a:lstStyle/>
          <a:p>
            <a:r>
              <a:rPr lang="en-US" dirty="0"/>
              <a:t>Purpose &amp; critical features of </a:t>
            </a:r>
            <a:r>
              <a:rPr lang="en-US" dirty="0" smtClean="0"/>
              <a:t>kick-off</a:t>
            </a:r>
            <a:endParaRPr lang="en-US" dirty="0"/>
          </a:p>
          <a:p>
            <a:r>
              <a:rPr lang="en-US" dirty="0"/>
              <a:t>Kick-off planning</a:t>
            </a:r>
          </a:p>
          <a:p>
            <a:r>
              <a:rPr lang="en-US" dirty="0"/>
              <a:t>School </a:t>
            </a:r>
            <a:r>
              <a:rPr lang="en-US" dirty="0" smtClean="0"/>
              <a:t>examples</a:t>
            </a:r>
            <a:endParaRPr lang="en-US" dirty="0"/>
          </a:p>
          <a:p>
            <a:endParaRPr lang="en-US" sz="2000" dirty="0"/>
          </a:p>
        </p:txBody>
      </p:sp>
    </p:spTree>
    <p:extLst>
      <p:ext uri="{BB962C8B-B14F-4D97-AF65-F5344CB8AC3E}">
        <p14:creationId xmlns:p14="http://schemas.microsoft.com/office/powerpoint/2010/main" val="1493686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F060C78-8A69-4C69-AB42-8D1867E1F72C}"/>
              </a:ext>
            </a:extLst>
          </p:cNvPr>
          <p:cNvSpPr>
            <a:spLocks noGrp="1"/>
          </p:cNvSpPr>
          <p:nvPr>
            <p:ph type="ctrTitle"/>
          </p:nvPr>
        </p:nvSpPr>
        <p:spPr>
          <a:xfrm>
            <a:off x="0" y="639420"/>
            <a:ext cx="12192000" cy="833120"/>
          </a:xfrm>
          <a:noFill/>
        </p:spPr>
        <p:txBody>
          <a:bodyPr/>
          <a:lstStyle/>
          <a:p>
            <a:r>
              <a:rPr lang="en-US" sz="5400" dirty="0">
                <a:latin typeface="+mn-lt"/>
              </a:rPr>
              <a:t>Example: Objectives </a:t>
            </a:r>
            <a:r>
              <a:rPr lang="en-US" sz="5400" dirty="0" smtClean="0">
                <a:latin typeface="+mn-lt"/>
              </a:rPr>
              <a:t>For </a:t>
            </a:r>
            <a:r>
              <a:rPr lang="en-US" sz="5400" dirty="0">
                <a:latin typeface="+mn-lt"/>
              </a:rPr>
              <a:t>Parent Kick-off</a:t>
            </a:r>
          </a:p>
        </p:txBody>
      </p:sp>
      <p:sp>
        <p:nvSpPr>
          <p:cNvPr id="6" name="Content Placeholder 5">
            <a:extLst>
              <a:ext uri="{FF2B5EF4-FFF2-40B4-BE49-F238E27FC236}">
                <a16:creationId xmlns:a16="http://schemas.microsoft.com/office/drawing/2014/main" xmlns="" id="{ED135396-6B6A-4B00-B5F2-972DDB62EC52}"/>
              </a:ext>
            </a:extLst>
          </p:cNvPr>
          <p:cNvSpPr>
            <a:spLocks noGrp="1"/>
          </p:cNvSpPr>
          <p:nvPr>
            <p:ph sz="quarter" idx="10"/>
          </p:nvPr>
        </p:nvSpPr>
        <p:spPr>
          <a:xfrm>
            <a:off x="629392" y="1674420"/>
            <a:ext cx="10937174" cy="3657601"/>
          </a:xfrm>
        </p:spPr>
        <p:txBody>
          <a:bodyPr/>
          <a:lstStyle/>
          <a:p>
            <a:pPr marL="0" indent="0">
              <a:buNone/>
            </a:pPr>
            <a:r>
              <a:rPr lang="en-US" dirty="0"/>
              <a:t>For a </a:t>
            </a:r>
            <a:r>
              <a:rPr lang="en-US" b="1" u="sng" dirty="0"/>
              <a:t>p</a:t>
            </a:r>
            <a:r>
              <a:rPr lang="en-US" b="1" u="sng" dirty="0" smtClean="0"/>
              <a:t>arent</a:t>
            </a:r>
            <a:r>
              <a:rPr lang="en-US" dirty="0" smtClean="0"/>
              <a:t> </a:t>
            </a:r>
            <a:r>
              <a:rPr lang="en-US" dirty="0"/>
              <a:t>kick-off, you might want to convey:</a:t>
            </a:r>
          </a:p>
          <a:p>
            <a:pPr lvl="1">
              <a:spcBef>
                <a:spcPts val="1000"/>
              </a:spcBef>
            </a:pPr>
            <a:r>
              <a:rPr lang="en-US" sz="2600" dirty="0"/>
              <a:t>Goal(s) for implementing PBIS</a:t>
            </a:r>
          </a:p>
          <a:p>
            <a:pPr lvl="1">
              <a:spcBef>
                <a:spcPts val="1000"/>
              </a:spcBef>
            </a:pPr>
            <a:r>
              <a:rPr lang="en-US" sz="2600" dirty="0"/>
              <a:t>The expectations &amp; how they will be taught</a:t>
            </a:r>
          </a:p>
          <a:p>
            <a:pPr lvl="1">
              <a:spcBef>
                <a:spcPts val="1000"/>
              </a:spcBef>
            </a:pPr>
            <a:r>
              <a:rPr lang="en-US" sz="2600" dirty="0"/>
              <a:t>The acknowledgment process/system</a:t>
            </a:r>
          </a:p>
          <a:p>
            <a:pPr lvl="1">
              <a:spcBef>
                <a:spcPts val="1000"/>
              </a:spcBef>
            </a:pPr>
            <a:r>
              <a:rPr lang="en-US" sz="2600" dirty="0"/>
              <a:t>Information on how staff will respond to problem behaviors</a:t>
            </a:r>
          </a:p>
          <a:p>
            <a:pPr lvl="1">
              <a:spcBef>
                <a:spcPts val="1000"/>
              </a:spcBef>
            </a:pPr>
            <a:r>
              <a:rPr lang="en-US" sz="2600" dirty="0"/>
              <a:t>Ideas on how parents can use PBIS at home</a:t>
            </a:r>
          </a:p>
          <a:p>
            <a:pPr lvl="1">
              <a:spcBef>
                <a:spcPts val="1000"/>
              </a:spcBef>
            </a:pPr>
            <a:r>
              <a:rPr lang="en-US" sz="2600" dirty="0"/>
              <a:t>Information on ways parents can volunteer for PBIS activities</a:t>
            </a:r>
          </a:p>
        </p:txBody>
      </p:sp>
    </p:spTree>
    <p:extLst>
      <p:ext uri="{BB962C8B-B14F-4D97-AF65-F5344CB8AC3E}">
        <p14:creationId xmlns:p14="http://schemas.microsoft.com/office/powerpoint/2010/main" val="2666840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0000105-9970-4D5A-8431-EDED2028A37A}"/>
              </a:ext>
            </a:extLst>
          </p:cNvPr>
          <p:cNvSpPr>
            <a:spLocks noGrp="1"/>
          </p:cNvSpPr>
          <p:nvPr>
            <p:ph type="ctrTitle"/>
          </p:nvPr>
        </p:nvSpPr>
        <p:spPr>
          <a:xfrm>
            <a:off x="0" y="747253"/>
            <a:ext cx="12192000" cy="707922"/>
          </a:xfrm>
        </p:spPr>
        <p:txBody>
          <a:bodyPr/>
          <a:lstStyle/>
          <a:p>
            <a:r>
              <a:rPr lang="en-US" sz="5400" dirty="0">
                <a:latin typeface="+mn-lt"/>
              </a:rPr>
              <a:t>Example: Planning Parent Kick-off</a:t>
            </a:r>
          </a:p>
        </p:txBody>
      </p:sp>
      <p:sp>
        <p:nvSpPr>
          <p:cNvPr id="6" name="Content Placeholder 5">
            <a:extLst>
              <a:ext uri="{FF2B5EF4-FFF2-40B4-BE49-F238E27FC236}">
                <a16:creationId xmlns:a16="http://schemas.microsoft.com/office/drawing/2014/main" xmlns="" id="{725964E8-9F59-46CD-81F8-39C780C4ED94}"/>
              </a:ext>
            </a:extLst>
          </p:cNvPr>
          <p:cNvSpPr>
            <a:spLocks noGrp="1"/>
          </p:cNvSpPr>
          <p:nvPr>
            <p:ph sz="quarter" idx="10"/>
          </p:nvPr>
        </p:nvSpPr>
        <p:spPr>
          <a:xfrm>
            <a:off x="617517" y="1959429"/>
            <a:ext cx="10949049" cy="3733448"/>
          </a:xfrm>
        </p:spPr>
        <p:txBody>
          <a:bodyPr/>
          <a:lstStyle/>
          <a:p>
            <a:r>
              <a:rPr lang="en-US" dirty="0"/>
              <a:t>Prepare materials to </a:t>
            </a:r>
            <a:r>
              <a:rPr lang="en-US" dirty="0" smtClean="0"/>
              <a:t>advertise PBIS.</a:t>
            </a:r>
            <a:endParaRPr lang="en-US" dirty="0"/>
          </a:p>
          <a:p>
            <a:r>
              <a:rPr lang="en-US" dirty="0"/>
              <a:t>Plan kick-off </a:t>
            </a:r>
            <a:r>
              <a:rPr lang="en-US" dirty="0" smtClean="0"/>
              <a:t>event/presentation.</a:t>
            </a:r>
            <a:endParaRPr lang="en-US" dirty="0"/>
          </a:p>
          <a:p>
            <a:r>
              <a:rPr lang="en-US" dirty="0" smtClean="0"/>
              <a:t>Share </a:t>
            </a:r>
            <a:r>
              <a:rPr lang="en-US" dirty="0"/>
              <a:t>info about PBIS on </a:t>
            </a:r>
            <a:r>
              <a:rPr lang="en-US" dirty="0" smtClean="0"/>
              <a:t>website.</a:t>
            </a:r>
            <a:endParaRPr lang="en-US" dirty="0"/>
          </a:p>
          <a:p>
            <a:r>
              <a:rPr lang="en-US" dirty="0"/>
              <a:t>Develop a presentation for PTA </a:t>
            </a:r>
            <a:r>
              <a:rPr lang="en-US" dirty="0" smtClean="0"/>
              <a:t>meeting.</a:t>
            </a:r>
            <a:endParaRPr lang="en-US" dirty="0"/>
          </a:p>
          <a:p>
            <a:r>
              <a:rPr lang="en-US" dirty="0"/>
              <a:t>Develop a monthly flyer for </a:t>
            </a:r>
            <a:r>
              <a:rPr lang="en-US" dirty="0" smtClean="0"/>
              <a:t>updates.</a:t>
            </a:r>
            <a:endParaRPr lang="en-US" dirty="0"/>
          </a:p>
          <a:p>
            <a:r>
              <a:rPr lang="en-US" dirty="0"/>
              <a:t>Create </a:t>
            </a:r>
            <a:r>
              <a:rPr lang="en-US" dirty="0" smtClean="0"/>
              <a:t>a sign-up </a:t>
            </a:r>
            <a:r>
              <a:rPr lang="en-US" dirty="0"/>
              <a:t>sheet for volunteer </a:t>
            </a:r>
            <a:r>
              <a:rPr lang="en-US" dirty="0" smtClean="0"/>
              <a:t>opportunities.</a:t>
            </a:r>
            <a:endParaRPr lang="en-US" dirty="0"/>
          </a:p>
        </p:txBody>
      </p:sp>
      <p:pic>
        <p:nvPicPr>
          <p:cNvPr id="10242" name="Picture 2" descr="Image result for pta meeting">
            <a:extLst>
              <a:ext uri="{FF2B5EF4-FFF2-40B4-BE49-F238E27FC236}">
                <a16:creationId xmlns:a16="http://schemas.microsoft.com/office/drawing/2014/main" xmlns="" id="{AC82F2F5-35C9-463B-8E75-58EA732E1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3686">
            <a:off x="7881345" y="1982016"/>
            <a:ext cx="3884269" cy="235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97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49BF0CE-18EC-453E-B31D-273BEAD7ADA7}"/>
              </a:ext>
            </a:extLst>
          </p:cNvPr>
          <p:cNvSpPr>
            <a:spLocks noGrp="1"/>
          </p:cNvSpPr>
          <p:nvPr>
            <p:ph sz="quarter" idx="10"/>
          </p:nvPr>
        </p:nvSpPr>
        <p:spPr>
          <a:xfrm>
            <a:off x="0" y="2288721"/>
            <a:ext cx="3054768" cy="2280552"/>
          </a:xfrm>
        </p:spPr>
        <p:txBody>
          <a:bodyPr/>
          <a:lstStyle/>
          <a:p>
            <a:pPr marL="0" indent="0">
              <a:buNone/>
            </a:pPr>
            <a:r>
              <a:rPr lang="en-US" sz="5400" dirty="0"/>
              <a:t>Kick-off Readiness Checklist</a:t>
            </a:r>
          </a:p>
        </p:txBody>
      </p:sp>
      <p:pic>
        <p:nvPicPr>
          <p:cNvPr id="8" name="Picture 7">
            <a:extLst>
              <a:ext uri="{FF2B5EF4-FFF2-40B4-BE49-F238E27FC236}">
                <a16:creationId xmlns:a16="http://schemas.microsoft.com/office/drawing/2014/main" xmlns="" id="{7CD4169D-13FD-4E4E-9AA1-A6B3B63354CE}"/>
              </a:ext>
            </a:extLst>
          </p:cNvPr>
          <p:cNvPicPr/>
          <p:nvPr/>
        </p:nvPicPr>
        <p:blipFill rotWithShape="1">
          <a:blip r:embed="rId3">
            <a:extLst>
              <a:ext uri="{28A0092B-C50C-407E-A947-70E740481C1C}">
                <a14:useLocalDpi xmlns:a14="http://schemas.microsoft.com/office/drawing/2010/main" val="0"/>
              </a:ext>
            </a:extLst>
          </a:blip>
          <a:srcRect l="1668" t="11330" r="10252" b="-190"/>
          <a:stretch/>
        </p:blipFill>
        <p:spPr bwMode="auto">
          <a:xfrm>
            <a:off x="2909455" y="177728"/>
            <a:ext cx="9190734" cy="6502537"/>
          </a:xfrm>
          <a:prstGeom prst="rect">
            <a:avLst/>
          </a:prstGeom>
          <a:solidFill>
            <a:schemeClr val="bg1"/>
          </a:solidFill>
          <a:ln>
            <a:noFill/>
          </a:ln>
        </p:spPr>
      </p:pic>
    </p:spTree>
    <p:extLst>
      <p:ext uri="{BB962C8B-B14F-4D97-AF65-F5344CB8AC3E}">
        <p14:creationId xmlns:p14="http://schemas.microsoft.com/office/powerpoint/2010/main" val="1648337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lated image">
            <a:extLst>
              <a:ext uri="{FF2B5EF4-FFF2-40B4-BE49-F238E27FC236}">
                <a16:creationId xmlns:a16="http://schemas.microsoft.com/office/drawing/2014/main" xmlns="" id="{0B861512-C272-49F4-A223-285CA149C04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22" y="1644781"/>
            <a:ext cx="965200" cy="960120"/>
          </a:xfrm>
          <a:prstGeom prst="rect">
            <a:avLst/>
          </a:prstGeom>
          <a:noFill/>
          <a:extLst/>
        </p:spPr>
      </p:pic>
      <p:sp>
        <p:nvSpPr>
          <p:cNvPr id="10" name="TextBox 9">
            <a:extLst>
              <a:ext uri="{FF2B5EF4-FFF2-40B4-BE49-F238E27FC236}">
                <a16:creationId xmlns:a16="http://schemas.microsoft.com/office/drawing/2014/main" xmlns="" id="{18293645-6CAC-4267-A731-28C2F7507E36}"/>
              </a:ext>
            </a:extLst>
          </p:cNvPr>
          <p:cNvSpPr txBox="1"/>
          <p:nvPr/>
        </p:nvSpPr>
        <p:spPr>
          <a:xfrm>
            <a:off x="0" y="721451"/>
            <a:ext cx="12192000" cy="923330"/>
          </a:xfrm>
          <a:prstGeom prst="rect">
            <a:avLst/>
          </a:prstGeom>
          <a:noFill/>
        </p:spPr>
        <p:txBody>
          <a:bodyPr wrap="square" rtlCol="0">
            <a:spAutoFit/>
          </a:bodyPr>
          <a:lstStyle/>
          <a:p>
            <a:pPr algn="ctr"/>
            <a:r>
              <a:rPr lang="en-US" sz="5400" dirty="0"/>
              <a:t>Countdown </a:t>
            </a:r>
            <a:r>
              <a:rPr lang="en-US" sz="5400" dirty="0" smtClean="0"/>
              <a:t>To Kick-off </a:t>
            </a:r>
            <a:r>
              <a:rPr lang="en-US" sz="5400" dirty="0"/>
              <a:t>Action Planner</a:t>
            </a:r>
          </a:p>
        </p:txBody>
      </p:sp>
      <p:pic>
        <p:nvPicPr>
          <p:cNvPr id="1028" name="Picture 4" descr="Image result for image of countdown of space ship"/>
          <p:cNvPicPr>
            <a:picLocks noGrp="1" noChangeAspect="1" noChangeArrowheads="1"/>
          </p:cNvPicPr>
          <p:nvPr>
            <p:ph sz="quarter" idx="10"/>
          </p:nvPr>
        </p:nvPicPr>
        <p:blipFill>
          <a:blip r:embed="rId4">
            <a:extLst>
              <a:ext uri="{28A0092B-C50C-407E-A947-70E740481C1C}">
                <a14:useLocalDpi xmlns:a14="http://schemas.microsoft.com/office/drawing/2010/main" val="0"/>
              </a:ext>
            </a:extLst>
          </a:blip>
          <a:srcRect/>
          <a:stretch>
            <a:fillRect/>
          </a:stretch>
        </p:blipFill>
        <p:spPr bwMode="auto">
          <a:xfrm>
            <a:off x="4548249" y="1644781"/>
            <a:ext cx="3100474" cy="4385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130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xmlns="" id="{9A8A7949-F01D-40DB-851C-7AF10715B42B}"/>
              </a:ext>
            </a:extLst>
          </p:cNvPr>
          <p:cNvGraphicFramePr>
            <a:graphicFrameLocks noGrp="1"/>
          </p:cNvGraphicFramePr>
          <p:nvPr>
            <p:extLst>
              <p:ext uri="{D42A27DB-BD31-4B8C-83A1-F6EECF244321}">
                <p14:modId xmlns:p14="http://schemas.microsoft.com/office/powerpoint/2010/main" val="2694572190"/>
              </p:ext>
            </p:extLst>
          </p:nvPr>
        </p:nvGraphicFramePr>
        <p:xfrm>
          <a:off x="98323" y="199454"/>
          <a:ext cx="11965858" cy="5894371"/>
        </p:xfrm>
        <a:graphic>
          <a:graphicData uri="http://schemas.openxmlformats.org/drawingml/2006/table">
            <a:tbl>
              <a:tblPr firstRow="1" firstCol="1" bandRow="1"/>
              <a:tblGrid>
                <a:gridCol w="1062487">
                  <a:extLst>
                    <a:ext uri="{9D8B030D-6E8A-4147-A177-3AD203B41FA5}">
                      <a16:colId xmlns:a16="http://schemas.microsoft.com/office/drawing/2014/main" xmlns="" val="500470904"/>
                    </a:ext>
                  </a:extLst>
                </a:gridCol>
                <a:gridCol w="2723264">
                  <a:extLst>
                    <a:ext uri="{9D8B030D-6E8A-4147-A177-3AD203B41FA5}">
                      <a16:colId xmlns:a16="http://schemas.microsoft.com/office/drawing/2014/main" xmlns="" val="3007711020"/>
                    </a:ext>
                  </a:extLst>
                </a:gridCol>
                <a:gridCol w="8180107">
                  <a:extLst>
                    <a:ext uri="{9D8B030D-6E8A-4147-A177-3AD203B41FA5}">
                      <a16:colId xmlns:a16="http://schemas.microsoft.com/office/drawing/2014/main" xmlns="" val="4290772030"/>
                    </a:ext>
                  </a:extLst>
                </a:gridCol>
              </a:tblGrid>
              <a:tr h="1724348">
                <a:tc>
                  <a:txBody>
                    <a:bodyPr/>
                    <a:lstStyle/>
                    <a:p>
                      <a:pPr marL="0" algn="ctr">
                        <a:spcBef>
                          <a:spcPts val="0"/>
                        </a:spcBef>
                        <a:spcAft>
                          <a:spcPts val="0"/>
                        </a:spcAft>
                      </a:pPr>
                      <a:r>
                        <a:rPr lang="en-US" sz="2200" dirty="0">
                          <a:effectLst/>
                          <a:latin typeface="Verdana" panose="020B0604030504040204" pitchFamily="34" charset="0"/>
                          <a:cs typeface="Times New Roman" panose="02020603050405020304" pitchFamily="18" charset="0"/>
                        </a:rPr>
                        <a:t> </a:t>
                      </a:r>
                      <a:endParaRPr lang="en-US" sz="2200" dirty="0">
                        <a:effectLst/>
                        <a:latin typeface="Calibri" panose="020F0502020204030204" pitchFamily="34" charset="0"/>
                        <a:cs typeface="Times New Roman" panose="02020603050405020304" pitchFamily="18" charset="0"/>
                      </a:endParaRPr>
                    </a:p>
                    <a:p>
                      <a:pPr marL="0" algn="ctr">
                        <a:spcBef>
                          <a:spcPts val="0"/>
                        </a:spcBef>
                        <a:spcAft>
                          <a:spcPts val="0"/>
                        </a:spcAft>
                      </a:pPr>
                      <a:r>
                        <a:rPr lang="en-US" sz="2200" dirty="0">
                          <a:effectLst/>
                          <a:latin typeface="Verdana" panose="020B0604030504040204" pitchFamily="34" charset="0"/>
                          <a:cs typeface="Times New Roman" panose="02020603050405020304" pitchFamily="18" charset="0"/>
                        </a:rPr>
                        <a:t>10</a:t>
                      </a:r>
                      <a:endParaRPr lang="en-US" sz="2200" dirty="0">
                        <a:effectLst/>
                        <a:latin typeface="Calibri" panose="020F0502020204030204" pitchFamily="34"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200" dirty="0">
                          <a:effectLst/>
                          <a:latin typeface="Calibri" panose="020F0502020204030204" pitchFamily="34" charset="0"/>
                          <a:cs typeface="Calibri" panose="020F0502020204030204" pitchFamily="34" charset="0"/>
                        </a:rPr>
                        <a:t>Structures in Place</a:t>
                      </a:r>
                      <a:endParaRPr lang="en-US" sz="2200" dirty="0">
                        <a:effectLst/>
                        <a:latin typeface="Calibri" panose="020F0502020204030204" pitchFamily="34"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tabLst>
                          <a:tab pos="2971800" algn="l"/>
                        </a:tabLst>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PBIS Team is established &amp; has regular meetings scheduled</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Communication plan and feedback loops are developed between PBIS Team &amp; staff</a:t>
                      </a: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628552408"/>
                  </a:ext>
                </a:extLst>
              </a:tr>
              <a:tr h="1396117">
                <a:tc>
                  <a:txBody>
                    <a:bodyPr/>
                    <a:lstStyle/>
                    <a:p>
                      <a:pPr marL="0" marR="0" algn="ctr">
                        <a:lnSpc>
                          <a:spcPct val="115000"/>
                        </a:lnSpc>
                        <a:spcBef>
                          <a:spcPts val="0"/>
                        </a:spcBef>
                        <a:spcAft>
                          <a:spcPts val="0"/>
                        </a:spcAft>
                      </a:pPr>
                      <a:r>
                        <a:rPr lang="en-US" sz="2200">
                          <a:effectLst/>
                          <a:latin typeface="Verdana" panose="020B0604030504040204" pitchFamily="34" charset="0"/>
                          <a:ea typeface="Times New Roman" panose="02020603050405020304" pitchFamily="18" charset="0"/>
                          <a:cs typeface="Times New Roman" panose="02020603050405020304" pitchFamily="18" charset="0"/>
                        </a:rPr>
                        <a:t>9</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Introduction to PBIS</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PBIS Team creates plan to present Introduction to PBIS to staff</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Introduction to PBIS is presented to staff</a:t>
                      </a: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978973620"/>
                  </a:ext>
                </a:extLst>
              </a:tr>
              <a:tr h="2773906">
                <a:tc>
                  <a:txBody>
                    <a:bodyPr/>
                    <a:lstStyle/>
                    <a:p>
                      <a:pPr marL="0" marR="0" algn="ctr">
                        <a:lnSpc>
                          <a:spcPct val="115000"/>
                        </a:lnSpc>
                        <a:spcBef>
                          <a:spcPts val="0"/>
                        </a:spcBef>
                        <a:spcAft>
                          <a:spcPts val="0"/>
                        </a:spcAft>
                      </a:pPr>
                      <a:r>
                        <a:rPr lang="en-US" sz="2200" dirty="0">
                          <a:effectLst/>
                          <a:latin typeface="Verdana" panose="020B0604030504040204" pitchFamily="34" charset="0"/>
                          <a:ea typeface="Times New Roman" panose="02020603050405020304" pitchFamily="18" charset="0"/>
                          <a:cs typeface="Times New Roman" panose="02020603050405020304" pitchFamily="18" charset="0"/>
                        </a:rPr>
                        <a:t>8</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Staff Buy-In &amp; Current Resources</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Compelling ‘why’ is developed</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Staff commitment to PBIS is established (at least 80% of staff agree to this work)</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School Climate Survey is completed</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Resource mapping is completed</a:t>
                      </a: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270735852"/>
                  </a:ext>
                </a:extLst>
              </a:tr>
            </a:tbl>
          </a:graphicData>
        </a:graphic>
      </p:graphicFrame>
    </p:spTree>
    <p:extLst>
      <p:ext uri="{BB962C8B-B14F-4D97-AF65-F5344CB8AC3E}">
        <p14:creationId xmlns:p14="http://schemas.microsoft.com/office/powerpoint/2010/main" val="2055862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61B283C8-C9A5-408F-865E-3407C4FFECC2}"/>
              </a:ext>
            </a:extLst>
          </p:cNvPr>
          <p:cNvGraphicFramePr>
            <a:graphicFrameLocks noGrp="1"/>
          </p:cNvGraphicFramePr>
          <p:nvPr>
            <p:extLst>
              <p:ext uri="{D42A27DB-BD31-4B8C-83A1-F6EECF244321}">
                <p14:modId xmlns:p14="http://schemas.microsoft.com/office/powerpoint/2010/main" val="892516427"/>
              </p:ext>
            </p:extLst>
          </p:nvPr>
        </p:nvGraphicFramePr>
        <p:xfrm>
          <a:off x="90533" y="280539"/>
          <a:ext cx="12005187" cy="6417145"/>
        </p:xfrm>
        <a:graphic>
          <a:graphicData uri="http://schemas.openxmlformats.org/drawingml/2006/table">
            <a:tbl>
              <a:tblPr firstRow="1" firstCol="1" bandRow="1"/>
              <a:tblGrid>
                <a:gridCol w="765848">
                  <a:extLst>
                    <a:ext uri="{9D8B030D-6E8A-4147-A177-3AD203B41FA5}">
                      <a16:colId xmlns:a16="http://schemas.microsoft.com/office/drawing/2014/main" xmlns="" val="500470904"/>
                    </a:ext>
                  </a:extLst>
                </a:gridCol>
                <a:gridCol w="2421736">
                  <a:extLst>
                    <a:ext uri="{9D8B030D-6E8A-4147-A177-3AD203B41FA5}">
                      <a16:colId xmlns:a16="http://schemas.microsoft.com/office/drawing/2014/main" xmlns="" val="3007711020"/>
                    </a:ext>
                  </a:extLst>
                </a:gridCol>
                <a:gridCol w="8817603">
                  <a:extLst>
                    <a:ext uri="{9D8B030D-6E8A-4147-A177-3AD203B41FA5}">
                      <a16:colId xmlns:a16="http://schemas.microsoft.com/office/drawing/2014/main" xmlns="" val="4290772030"/>
                    </a:ext>
                  </a:extLst>
                </a:gridCol>
              </a:tblGrid>
              <a:tr h="2270902">
                <a:tc>
                  <a:txBody>
                    <a:bodyPr/>
                    <a:lstStyle/>
                    <a:p>
                      <a:pPr marL="0" marR="0" algn="ctr">
                        <a:lnSpc>
                          <a:spcPct val="115000"/>
                        </a:lnSpc>
                        <a:spcBef>
                          <a:spcPts val="0"/>
                        </a:spcBef>
                        <a:spcAft>
                          <a:spcPts val="0"/>
                        </a:spcAft>
                      </a:pPr>
                      <a:r>
                        <a:rPr lang="en-US" sz="2000" dirty="0">
                          <a:effectLst/>
                          <a:latin typeface="Verdana" panose="020B0604030504040204" pitchFamily="34" charset="0"/>
                          <a:ea typeface="Times New Roman" panose="02020603050405020304" pitchFamily="18" charset="0"/>
                          <a:cs typeface="Times New Roman" panose="02020603050405020304" pitchFamily="18" charset="0"/>
                        </a:rPr>
                        <a:t>7</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Identify &amp; Define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School-wide Behavioral Expectations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creates plan to deepen staff learning around having 3-5 school-wide behavioral expectations</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&amp; staff create 3-5 school-wide behavioral expectations</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creates plan to deepen staff learning around defining school-wide expectations in all settings</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develops behavior matrix/takes back to staff to approve</a:t>
                      </a: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574321262"/>
                  </a:ext>
                </a:extLst>
              </a:tr>
              <a:tr h="2055641">
                <a:tc>
                  <a:txBody>
                    <a:bodyPr/>
                    <a:lstStyle/>
                    <a:p>
                      <a:pPr marL="0" marR="0" algn="ctr">
                        <a:lnSpc>
                          <a:spcPct val="115000"/>
                        </a:lnSpc>
                        <a:spcBef>
                          <a:spcPts val="0"/>
                        </a:spcBef>
                        <a:spcAft>
                          <a:spcPts val="0"/>
                        </a:spcAft>
                      </a:pPr>
                      <a:r>
                        <a:rPr lang="en-US" sz="2000">
                          <a:effectLst/>
                          <a:latin typeface="Verdana" panose="020B0604030504040204" pitchFamily="34" charset="0"/>
                          <a:ea typeface="Times New Roman" panose="02020603050405020304" pitchFamily="18" charset="0"/>
                          <a:cs typeface="Times New Roman" panose="02020603050405020304" pitchFamily="18" charset="0"/>
                        </a:rPr>
                        <a:t>6</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Prepare to Teach &amp; Monitor Behavioral Expectations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creates plan to deepen staff learning around teaching expectations</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&amp; staff create lesson plans for teaching expectations in each setting</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Team &amp; staff create a plan for teaching the </a:t>
                      </a: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lessons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349538281"/>
                  </a:ext>
                </a:extLst>
              </a:tr>
              <a:tr h="2090602">
                <a:tc>
                  <a:txBody>
                    <a:bodyPr/>
                    <a:lstStyle/>
                    <a:p>
                      <a:pPr marL="0" marR="0" algn="ctr">
                        <a:lnSpc>
                          <a:spcPct val="115000"/>
                        </a:lnSpc>
                        <a:spcBef>
                          <a:spcPts val="0"/>
                        </a:spcBef>
                        <a:spcAft>
                          <a:spcPts val="0"/>
                        </a:spcAft>
                      </a:pPr>
                      <a:r>
                        <a:rPr lang="en-US" sz="2000">
                          <a:effectLst/>
                          <a:latin typeface="Verdana" panose="020B0604030504040204" pitchFamily="34" charset="0"/>
                          <a:ea typeface="Times New Roman" panose="02020603050405020304" pitchFamily="18" charset="0"/>
                          <a:cs typeface="Times New Roman" panose="02020603050405020304" pitchFamily="18" charset="0"/>
                        </a:rPr>
                        <a:t>5</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a:effectLst/>
                          <a:latin typeface="Calibri" panose="020F0502020204030204" pitchFamily="34" charset="0"/>
                          <a:ea typeface="Times New Roman" panose="02020603050405020304" pitchFamily="18" charset="0"/>
                          <a:cs typeface="Calibri" panose="020F0502020204030204" pitchFamily="34" charset="0"/>
                        </a:rPr>
                        <a:t>Positive &amp; Corrective Feedback</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a:t>
                      </a: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Team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creates plan to deepen staff learning around acknowledgements</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a:t>
                      </a: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Team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&amp; staff develop a school-wide acknowledgement system</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a:t>
                      </a: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Team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creates plan to deepen staff learning around correcting behavior</a:t>
                      </a:r>
                    </a:p>
                    <a:p>
                      <a:pPr marL="800100" marR="0" lvl="1" indent="-342900" algn="l">
                        <a:lnSpc>
                          <a:spcPct val="115000"/>
                        </a:lnSpc>
                        <a:spcBef>
                          <a:spcPts val="0"/>
                        </a:spcBef>
                        <a:spcAft>
                          <a:spcPts val="2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PBIS </a:t>
                      </a: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Team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&amp; staff develop a consistent response system for behavioral correction</a:t>
                      </a: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842324037"/>
                  </a:ext>
                </a:extLst>
              </a:tr>
            </a:tbl>
          </a:graphicData>
        </a:graphic>
      </p:graphicFrame>
    </p:spTree>
    <p:extLst>
      <p:ext uri="{BB962C8B-B14F-4D97-AF65-F5344CB8AC3E}">
        <p14:creationId xmlns:p14="http://schemas.microsoft.com/office/powerpoint/2010/main" val="4176151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B200CF21-7789-44B9-89E7-FA680CD66B04}"/>
              </a:ext>
            </a:extLst>
          </p:cNvPr>
          <p:cNvGraphicFramePr>
            <a:graphicFrameLocks noGrp="1"/>
          </p:cNvGraphicFramePr>
          <p:nvPr>
            <p:extLst>
              <p:ext uri="{D42A27DB-BD31-4B8C-83A1-F6EECF244321}">
                <p14:modId xmlns:p14="http://schemas.microsoft.com/office/powerpoint/2010/main" val="2442147661"/>
              </p:ext>
            </p:extLst>
          </p:nvPr>
        </p:nvGraphicFramePr>
        <p:xfrm>
          <a:off x="129864" y="353299"/>
          <a:ext cx="11887198" cy="6139685"/>
        </p:xfrm>
        <a:graphic>
          <a:graphicData uri="http://schemas.openxmlformats.org/drawingml/2006/table">
            <a:tbl>
              <a:tblPr firstRow="1" firstCol="1" bandRow="1"/>
              <a:tblGrid>
                <a:gridCol w="641870">
                  <a:extLst>
                    <a:ext uri="{9D8B030D-6E8A-4147-A177-3AD203B41FA5}">
                      <a16:colId xmlns:a16="http://schemas.microsoft.com/office/drawing/2014/main" xmlns="" val="1225889297"/>
                    </a:ext>
                  </a:extLst>
                </a:gridCol>
                <a:gridCol w="2488996">
                  <a:extLst>
                    <a:ext uri="{9D8B030D-6E8A-4147-A177-3AD203B41FA5}">
                      <a16:colId xmlns:a16="http://schemas.microsoft.com/office/drawing/2014/main" xmlns="" val="202298106"/>
                    </a:ext>
                  </a:extLst>
                </a:gridCol>
                <a:gridCol w="4378166">
                  <a:extLst>
                    <a:ext uri="{9D8B030D-6E8A-4147-A177-3AD203B41FA5}">
                      <a16:colId xmlns:a16="http://schemas.microsoft.com/office/drawing/2014/main" xmlns="" val="2804941944"/>
                    </a:ext>
                  </a:extLst>
                </a:gridCol>
                <a:gridCol w="4378166">
                  <a:extLst>
                    <a:ext uri="{9D8B030D-6E8A-4147-A177-3AD203B41FA5}">
                      <a16:colId xmlns:a16="http://schemas.microsoft.com/office/drawing/2014/main" xmlns="" val="174042677"/>
                    </a:ext>
                  </a:extLst>
                </a:gridCol>
              </a:tblGrid>
              <a:tr h="1475501">
                <a:tc>
                  <a:txBody>
                    <a:bodyPr/>
                    <a:lstStyle/>
                    <a:p>
                      <a:pPr marL="0" marR="0" algn="ctr">
                        <a:lnSpc>
                          <a:spcPct val="115000"/>
                        </a:lnSpc>
                        <a:spcBef>
                          <a:spcPts val="0"/>
                        </a:spcBef>
                        <a:spcAft>
                          <a:spcPts val="0"/>
                        </a:spcAft>
                      </a:pPr>
                      <a:r>
                        <a:rPr lang="en-US" sz="2200" dirty="0">
                          <a:effectLst/>
                          <a:latin typeface="Verdana" panose="020B0604030504040204" pitchFamily="34" charset="0"/>
                          <a:ea typeface="Times New Roman" panose="02020603050405020304" pitchFamily="18" charset="0"/>
                          <a:cs typeface="Times New Roman" panose="02020603050405020304" pitchFamily="18" charset="0"/>
                        </a:rPr>
                        <a:t>4</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Data Systems</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smtClean="0">
                          <a:effectLst/>
                          <a:latin typeface="Calibri" panose="020F0502020204030204" pitchFamily="34" charset="0"/>
                          <a:ea typeface="Times New Roman" panose="02020603050405020304" pitchFamily="18" charset="0"/>
                          <a:cs typeface="Times New Roman" panose="02020603050405020304" pitchFamily="18" charset="0"/>
                        </a:rPr>
                        <a:t>PBIS Team </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will complete the Tiered Fidelity Inventory (TFI)</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PBIS </a:t>
                      </a:r>
                      <a:r>
                        <a:rPr lang="en-US" sz="2200" dirty="0" smtClean="0">
                          <a:effectLst/>
                          <a:latin typeface="Calibri" panose="020F0502020204030204" pitchFamily="34" charset="0"/>
                          <a:ea typeface="Times New Roman" panose="02020603050405020304" pitchFamily="18" charset="0"/>
                          <a:cs typeface="Times New Roman" panose="02020603050405020304" pitchFamily="18" charset="0"/>
                        </a:rPr>
                        <a:t>Team </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&amp; staff develop Office Discipline Referral form (ODR)</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PBIS </a:t>
                      </a:r>
                      <a:r>
                        <a:rPr lang="en-US" sz="2200" dirty="0" smtClean="0">
                          <a:effectLst/>
                          <a:latin typeface="Calibri" panose="020F0502020204030204" pitchFamily="34" charset="0"/>
                          <a:ea typeface="Times New Roman" panose="02020603050405020304" pitchFamily="18" charset="0"/>
                          <a:cs typeface="Times New Roman" panose="02020603050405020304" pitchFamily="18" charset="0"/>
                        </a:rPr>
                        <a:t>Team </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train staff</a:t>
                      </a:r>
                      <a:r>
                        <a:rPr lang="en-US" sz="2200" baseline="0" dirty="0">
                          <a:effectLst/>
                          <a:latin typeface="Calibri" panose="020F0502020204030204" pitchFamily="34" charset="0"/>
                          <a:ea typeface="Times New Roman" panose="02020603050405020304" pitchFamily="18" charset="0"/>
                          <a:cs typeface="Times New Roman" panose="02020603050405020304" pitchFamily="18" charset="0"/>
                        </a:rPr>
                        <a:t> on using Student GPS for behavior collection</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xmlns="" val="1789721446"/>
                  </a:ext>
                </a:extLst>
              </a:tr>
              <a:tr h="1947553">
                <a:tc>
                  <a:txBody>
                    <a:bodyPr/>
                    <a:lstStyle/>
                    <a:p>
                      <a:pPr marL="0" marR="0" algn="ctr">
                        <a:lnSpc>
                          <a:spcPct val="115000"/>
                        </a:lnSpc>
                        <a:spcBef>
                          <a:spcPts val="0"/>
                        </a:spcBef>
                        <a:spcAft>
                          <a:spcPts val="0"/>
                        </a:spcAft>
                      </a:pPr>
                      <a:r>
                        <a:rPr lang="en-US" sz="2200" dirty="0">
                          <a:effectLst/>
                          <a:latin typeface="Verdana" panose="020B0604030504040204" pitchFamily="34" charset="0"/>
                          <a:ea typeface="Times New Roman" panose="02020603050405020304" pitchFamily="18" charset="0"/>
                          <a:cs typeface="Times New Roman" panose="02020603050405020304" pitchFamily="18" charset="0"/>
                        </a:rPr>
                        <a:t>3</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Finalize Development </a:t>
                      </a:r>
                    </a:p>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of All Components</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3-5 Behavioral Expectations</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Behavior matrix</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Lesson plans for all settings</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Plan for teaching the lessons</a:t>
                      </a:r>
                    </a:p>
                  </a:txBody>
                  <a:tcPr marL="28467" marR="2846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Plan for monitoring behavior</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Acknowledgement system</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Consistent behavioral response plan</a:t>
                      </a:r>
                    </a:p>
                    <a:p>
                      <a:pPr marL="800100" marR="0" lvl="1" indent="-342900" algn="l">
                        <a:lnSpc>
                          <a:spcPct val="115000"/>
                        </a:lnSpc>
                        <a:spcBef>
                          <a:spcPts val="0"/>
                        </a:spcBef>
                        <a:spcAft>
                          <a:spcPts val="200"/>
                        </a:spcAft>
                        <a:buFont typeface="Wingdings" panose="05000000000000000000" pitchFamily="2" charset="2"/>
                        <a:buChar char=""/>
                      </a:pP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02770383"/>
                  </a:ext>
                </a:extLst>
              </a:tr>
              <a:tr h="1067036">
                <a:tc>
                  <a:txBody>
                    <a:bodyPr/>
                    <a:lstStyle/>
                    <a:p>
                      <a:pPr marL="0" marR="0" algn="ctr">
                        <a:lnSpc>
                          <a:spcPct val="115000"/>
                        </a:lnSpc>
                        <a:spcBef>
                          <a:spcPts val="0"/>
                        </a:spcBef>
                        <a:spcAft>
                          <a:spcPts val="0"/>
                        </a:spcAft>
                      </a:pPr>
                      <a:r>
                        <a:rPr lang="en-US" sz="2200">
                          <a:effectLst/>
                          <a:latin typeface="Verdana" panose="020B0604030504040204" pitchFamily="34" charset="0"/>
                          <a:ea typeface="Times New Roman" panose="02020603050405020304" pitchFamily="18" charset="0"/>
                          <a:cs typeface="Times New Roman" panose="02020603050405020304" pitchFamily="18" charset="0"/>
                        </a:rPr>
                        <a:t>2</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Plan PBIS Kick-Off Assembly</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Date chosen</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Who will do what</a:t>
                      </a: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xmlns="" val="2394526489"/>
                  </a:ext>
                </a:extLst>
              </a:tr>
              <a:tr h="1539090">
                <a:tc>
                  <a:txBody>
                    <a:bodyPr/>
                    <a:lstStyle/>
                    <a:p>
                      <a:pPr marL="0" marR="0" algn="ctr">
                        <a:lnSpc>
                          <a:spcPct val="115000"/>
                        </a:lnSpc>
                        <a:spcBef>
                          <a:spcPts val="0"/>
                        </a:spcBef>
                        <a:spcAft>
                          <a:spcPts val="0"/>
                        </a:spcAft>
                      </a:pPr>
                      <a:r>
                        <a:rPr lang="en-US" sz="2200">
                          <a:effectLst/>
                          <a:latin typeface="Verdana" panose="020B0604030504040204" pitchFamily="34" charset="0"/>
                          <a:ea typeface="Times New Roman" panose="02020603050405020304" pitchFamily="18" charset="0"/>
                          <a:cs typeface="Times New Roman" panose="02020603050405020304" pitchFamily="18" charset="0"/>
                        </a:rPr>
                        <a:t>1</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Order, create, gather </a:t>
                      </a:r>
                    </a:p>
                    <a:p>
                      <a:pPr marL="0" marR="0" algn="ctr">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all PBIS materials</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Create posters, visual displays, etc.</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Acknowledgement system items</a:t>
                      </a:r>
                    </a:p>
                    <a:p>
                      <a:pPr marL="800100" marR="0" lvl="1" indent="-342900" algn="l">
                        <a:lnSpc>
                          <a:spcPct val="115000"/>
                        </a:lnSpc>
                        <a:spcBef>
                          <a:spcPts val="0"/>
                        </a:spcBef>
                        <a:spcAft>
                          <a:spcPts val="200"/>
                        </a:spcAft>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Include PBIS information in staff &amp; student handbooks, parent newsletters</a:t>
                      </a:r>
                    </a:p>
                  </a:txBody>
                  <a:tcPr marL="28467" marR="2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xmlns="" val="1921641745"/>
                  </a:ext>
                </a:extLst>
              </a:tr>
            </a:tbl>
          </a:graphicData>
        </a:graphic>
      </p:graphicFrame>
    </p:spTree>
    <p:extLst>
      <p:ext uri="{BB962C8B-B14F-4D97-AF65-F5344CB8AC3E}">
        <p14:creationId xmlns:p14="http://schemas.microsoft.com/office/powerpoint/2010/main" val="3510082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0D1FE65-1BC2-463F-AFF6-89DCBB2B5C42}"/>
              </a:ext>
            </a:extLst>
          </p:cNvPr>
          <p:cNvPicPr>
            <a:picLocks noChangeAspect="1"/>
          </p:cNvPicPr>
          <p:nvPr/>
        </p:nvPicPr>
        <p:blipFill rotWithShape="1">
          <a:blip r:embed="rId3"/>
          <a:srcRect l="15172" t="44036" r="32327" b="16015"/>
          <a:stretch/>
        </p:blipFill>
        <p:spPr>
          <a:xfrm>
            <a:off x="-1" y="903890"/>
            <a:ext cx="12112263" cy="4761186"/>
          </a:xfrm>
          <a:prstGeom prst="rect">
            <a:avLst/>
          </a:prstGeom>
        </p:spPr>
      </p:pic>
      <p:sp>
        <p:nvSpPr>
          <p:cNvPr id="2" name="Up Arrow 1"/>
          <p:cNvSpPr/>
          <p:nvPr/>
        </p:nvSpPr>
        <p:spPr>
          <a:xfrm>
            <a:off x="1712068" y="204280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a:off x="5233610" y="204280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7562573" y="204280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10836612" y="204280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3877348" y="204280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77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9F5A69-98DD-48E0-9741-9A45A4D0299E}"/>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School Examples </a:t>
            </a:r>
          </a:p>
        </p:txBody>
      </p:sp>
    </p:spTree>
    <p:extLst>
      <p:ext uri="{BB962C8B-B14F-4D97-AF65-F5344CB8AC3E}">
        <p14:creationId xmlns:p14="http://schemas.microsoft.com/office/powerpoint/2010/main" val="842630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8090"/>
            <a:ext cx="12192000" cy="888663"/>
          </a:xfrm>
        </p:spPr>
        <p:txBody>
          <a:bodyPr/>
          <a:lstStyle/>
          <a:p>
            <a:r>
              <a:rPr lang="en-US" sz="5400" dirty="0">
                <a:latin typeface="+mn-lt"/>
              </a:rPr>
              <a:t>Video Examples</a:t>
            </a:r>
            <a:endParaRPr lang="en-US" sz="5400" dirty="0">
              <a:solidFill>
                <a:srgbClr val="00B050"/>
              </a:solidFill>
              <a:latin typeface="+mn-lt"/>
            </a:endParaRPr>
          </a:p>
        </p:txBody>
      </p:sp>
      <p:sp>
        <p:nvSpPr>
          <p:cNvPr id="3" name="Content Placeholder 2"/>
          <p:cNvSpPr>
            <a:spLocks noGrp="1"/>
          </p:cNvSpPr>
          <p:nvPr>
            <p:ph sz="quarter" idx="10"/>
          </p:nvPr>
        </p:nvSpPr>
        <p:spPr>
          <a:xfrm>
            <a:off x="641268" y="2042555"/>
            <a:ext cx="10937173" cy="2766951"/>
          </a:xfrm>
        </p:spPr>
        <p:txBody>
          <a:bodyPr/>
          <a:lstStyle/>
          <a:p>
            <a:r>
              <a:rPr lang="en-US" dirty="0"/>
              <a:t>Most of the videos on the following slides were used in rolling out PBIS to staff and students.</a:t>
            </a:r>
          </a:p>
          <a:p>
            <a:endParaRPr lang="en-US" dirty="0"/>
          </a:p>
          <a:p>
            <a:r>
              <a:rPr lang="en-US" dirty="0"/>
              <a:t>The schools that created these videos were in various stages of implementation (not all were kicking off for the very first </a:t>
            </a:r>
            <a:r>
              <a:rPr lang="en-US" dirty="0" smtClean="0"/>
              <a:t>time).</a:t>
            </a:r>
            <a:endParaRPr lang="en-US" dirty="0"/>
          </a:p>
        </p:txBody>
      </p:sp>
      <p:sp>
        <p:nvSpPr>
          <p:cNvPr id="4" name="Slide Number Placeholder 3"/>
          <p:cNvSpPr>
            <a:spLocks noGrp="1"/>
          </p:cNvSpPr>
          <p:nvPr>
            <p:ph type="sldNum" sz="quarter" idx="4294967295"/>
          </p:nvPr>
        </p:nvSpPr>
        <p:spPr/>
        <p:txBody>
          <a:bodyPr/>
          <a:lstStyle/>
          <a:p>
            <a:r>
              <a:rPr lang="en-US" dirty="0"/>
              <a:t> </a:t>
            </a:r>
          </a:p>
        </p:txBody>
      </p:sp>
    </p:spTree>
    <p:extLst>
      <p:ext uri="{BB962C8B-B14F-4D97-AF65-F5344CB8AC3E}">
        <p14:creationId xmlns:p14="http://schemas.microsoft.com/office/powerpoint/2010/main" val="1694673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C568ACA-1465-421E-9C71-F2C8960E7C1E}"/>
              </a:ext>
            </a:extLst>
          </p:cNvPr>
          <p:cNvSpPr>
            <a:spLocks noGrp="1"/>
          </p:cNvSpPr>
          <p:nvPr>
            <p:ph type="ctrTitle"/>
          </p:nvPr>
        </p:nvSpPr>
        <p:spPr>
          <a:xfrm>
            <a:off x="0" y="717755"/>
            <a:ext cx="12192000" cy="868998"/>
          </a:xfrm>
        </p:spPr>
        <p:txBody>
          <a:bodyPr/>
          <a:lstStyle/>
          <a:p>
            <a:r>
              <a:rPr lang="en-US" sz="5400" dirty="0">
                <a:latin typeface="+mn-lt"/>
              </a:rPr>
              <a:t>Purpose </a:t>
            </a:r>
            <a:r>
              <a:rPr lang="en-US" sz="5400" dirty="0" smtClean="0">
                <a:latin typeface="+mn-lt"/>
              </a:rPr>
              <a:t>Of </a:t>
            </a:r>
            <a:r>
              <a:rPr lang="en-US" sz="5400" dirty="0">
                <a:latin typeface="+mn-lt"/>
              </a:rPr>
              <a:t>This Training</a:t>
            </a:r>
          </a:p>
        </p:txBody>
      </p:sp>
      <p:sp>
        <p:nvSpPr>
          <p:cNvPr id="6" name="Content Placeholder 5">
            <a:extLst>
              <a:ext uri="{FF2B5EF4-FFF2-40B4-BE49-F238E27FC236}">
                <a16:creationId xmlns:a16="http://schemas.microsoft.com/office/drawing/2014/main" xmlns="" id="{71020E59-92C2-4F85-B97F-1458D6FECA37}"/>
              </a:ext>
            </a:extLst>
          </p:cNvPr>
          <p:cNvSpPr>
            <a:spLocks noGrp="1"/>
          </p:cNvSpPr>
          <p:nvPr>
            <p:ph sz="quarter" idx="10"/>
          </p:nvPr>
        </p:nvSpPr>
        <p:spPr>
          <a:xfrm>
            <a:off x="629392" y="2143842"/>
            <a:ext cx="10937174" cy="1596885"/>
          </a:xfrm>
        </p:spPr>
        <p:txBody>
          <a:bodyPr/>
          <a:lstStyle/>
          <a:p>
            <a:r>
              <a:rPr lang="en-US" dirty="0"/>
              <a:t>Show what goes into planning for </a:t>
            </a:r>
            <a:r>
              <a:rPr lang="en-US" dirty="0" smtClean="0"/>
              <a:t>kicking off PBIS.</a:t>
            </a:r>
            <a:endParaRPr lang="en-US" dirty="0"/>
          </a:p>
          <a:p>
            <a:r>
              <a:rPr lang="en-US" dirty="0"/>
              <a:t>Give trainees guidance and examples for creating action plans for their </a:t>
            </a:r>
            <a:r>
              <a:rPr lang="en-US" dirty="0" smtClean="0"/>
              <a:t>kick-offs.</a:t>
            </a:r>
            <a:endParaRPr lang="en-US" dirty="0"/>
          </a:p>
        </p:txBody>
      </p:sp>
    </p:spTree>
    <p:extLst>
      <p:ext uri="{BB962C8B-B14F-4D97-AF65-F5344CB8AC3E}">
        <p14:creationId xmlns:p14="http://schemas.microsoft.com/office/powerpoint/2010/main" val="541918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59622"/>
            <a:ext cx="12192000" cy="627007"/>
          </a:xfrm>
        </p:spPr>
        <p:txBody>
          <a:bodyPr/>
          <a:lstStyle/>
          <a:p>
            <a:r>
              <a:rPr lang="en-US" sz="5400" dirty="0">
                <a:latin typeface="+mn-lt"/>
              </a:rPr>
              <a:t>		Kick-off Example – Sacaton, MS</a:t>
            </a:r>
          </a:p>
        </p:txBody>
      </p:sp>
      <p:sp>
        <p:nvSpPr>
          <p:cNvPr id="4" name="Slide Number Placeholder 3"/>
          <p:cNvSpPr>
            <a:spLocks noGrp="1"/>
          </p:cNvSpPr>
          <p:nvPr>
            <p:ph type="sldNum" sz="quarter" idx="10"/>
          </p:nvPr>
        </p:nvSpPr>
        <p:spPr/>
        <p:txBody>
          <a:bodyPr/>
          <a:lstStyle/>
          <a:p>
            <a:pPr algn="r"/>
            <a:r>
              <a:rPr lang="en-US" dirty="0" smtClean="0"/>
              <a:t> </a:t>
            </a:r>
            <a:endParaRPr lang="en-US" dirty="0"/>
          </a:p>
        </p:txBody>
      </p:sp>
      <p:pic>
        <p:nvPicPr>
          <p:cNvPr id="9" name="qf1Yw-R1VWE">
            <a:hlinkClick r:id="" action="ppaction://media"/>
          </p:cNvPr>
          <p:cNvPicPr>
            <a:picLocks noGrp="1" noRot="1" noChangeAspect="1"/>
          </p:cNvPicPr>
          <p:nvPr>
            <p:ph idx="1"/>
            <a:videoFile r:link="rId1"/>
          </p:nvPr>
        </p:nvPicPr>
        <p:blipFill>
          <a:blip r:embed="rId4"/>
          <a:stretch>
            <a:fillRect/>
          </a:stretch>
        </p:blipFill>
        <p:spPr>
          <a:xfrm>
            <a:off x="1438552" y="1385932"/>
            <a:ext cx="9314896" cy="5388494"/>
          </a:xfrm>
          <a:prstGeom prst="rect">
            <a:avLst/>
          </a:prstGeom>
        </p:spPr>
      </p:pic>
    </p:spTree>
    <p:extLst>
      <p:ext uri="{BB962C8B-B14F-4D97-AF65-F5344CB8AC3E}">
        <p14:creationId xmlns:p14="http://schemas.microsoft.com/office/powerpoint/2010/main" val="13579397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1532"/>
            <a:ext cx="12192000" cy="824759"/>
          </a:xfrm>
        </p:spPr>
        <p:txBody>
          <a:bodyPr>
            <a:noAutofit/>
          </a:bodyPr>
          <a:lstStyle/>
          <a:p>
            <a:pPr algn="ctr"/>
            <a:r>
              <a:rPr lang="en-US" sz="5400" dirty="0">
                <a:latin typeface="+mn-lt"/>
              </a:rPr>
              <a:t>Staff </a:t>
            </a:r>
            <a:r>
              <a:rPr lang="en-US" sz="5400" dirty="0" smtClean="0">
                <a:latin typeface="+mn-lt"/>
              </a:rPr>
              <a:t>Intro</a:t>
            </a:r>
            <a:endParaRPr lang="en-US" sz="5400" dirty="0">
              <a:latin typeface="+mn-lt"/>
            </a:endParaRPr>
          </a:p>
        </p:txBody>
      </p:sp>
      <p:pic>
        <p:nvPicPr>
          <p:cNvPr id="5" name="ai2rfq5_ka0">
            <a:hlinkClick r:id="" action="ppaction://media"/>
          </p:cNvPr>
          <p:cNvPicPr>
            <a:picLocks noGrp="1" noRot="1" noChangeAspect="1"/>
          </p:cNvPicPr>
          <p:nvPr>
            <p:ph idx="1"/>
            <a:videoFile r:link="rId1"/>
          </p:nvPr>
        </p:nvPicPr>
        <p:blipFill>
          <a:blip r:embed="rId4"/>
          <a:stretch>
            <a:fillRect/>
          </a:stretch>
        </p:blipFill>
        <p:spPr>
          <a:xfrm>
            <a:off x="1327903" y="1325223"/>
            <a:ext cx="9536193" cy="5416523"/>
          </a:xfrm>
          <a:prstGeom prst="rect">
            <a:avLst/>
          </a:prstGeom>
        </p:spPr>
      </p:pic>
      <p:sp>
        <p:nvSpPr>
          <p:cNvPr id="4" name="Slide Number Placeholder 3"/>
          <p:cNvSpPr>
            <a:spLocks noGrp="1"/>
          </p:cNvSpPr>
          <p:nvPr>
            <p:ph type="sldNum" sz="quarter" idx="12"/>
          </p:nvPr>
        </p:nvSpPr>
        <p:spPr/>
        <p:txBody>
          <a:bodyPr/>
          <a:lstStyle/>
          <a:p>
            <a:r>
              <a:rPr lang="en-US" dirty="0" smtClean="0"/>
              <a:t> </a:t>
            </a:r>
            <a:endParaRPr lang="en-US" dirty="0"/>
          </a:p>
        </p:txBody>
      </p:sp>
    </p:spTree>
    <p:extLst>
      <p:ext uri="{BB962C8B-B14F-4D97-AF65-F5344CB8AC3E}">
        <p14:creationId xmlns:p14="http://schemas.microsoft.com/office/powerpoint/2010/main" val="3393540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3143"/>
            <a:ext cx="12192000" cy="537068"/>
          </a:xfrm>
        </p:spPr>
        <p:txBody>
          <a:bodyPr>
            <a:noAutofit/>
          </a:bodyPr>
          <a:lstStyle/>
          <a:p>
            <a:pPr algn="ctr"/>
            <a:r>
              <a:rPr lang="en-US" sz="5400" dirty="0">
                <a:latin typeface="+mn-lt"/>
              </a:rPr>
              <a:t>Student Rollout- Middle </a:t>
            </a:r>
            <a:r>
              <a:rPr lang="en-US" sz="5400" dirty="0" smtClean="0">
                <a:latin typeface="+mn-lt"/>
              </a:rPr>
              <a:t>School</a:t>
            </a:r>
            <a:endParaRPr lang="en-US" sz="5400" dirty="0">
              <a:latin typeface="+mn-lt"/>
            </a:endParaRPr>
          </a:p>
        </p:txBody>
      </p:sp>
      <p:pic>
        <p:nvPicPr>
          <p:cNvPr id="5" name="osktJuA25wg">
            <a:hlinkClick r:id="" action="ppaction://media"/>
          </p:cNvPr>
          <p:cNvPicPr>
            <a:picLocks noGrp="1" noRot="1" noChangeAspect="1"/>
          </p:cNvPicPr>
          <p:nvPr>
            <p:ph idx="1"/>
            <a:videoFile r:link="rId1"/>
          </p:nvPr>
        </p:nvPicPr>
        <p:blipFill>
          <a:blip r:embed="rId4"/>
          <a:stretch>
            <a:fillRect/>
          </a:stretch>
        </p:blipFill>
        <p:spPr>
          <a:xfrm>
            <a:off x="1303089" y="1341912"/>
            <a:ext cx="9585821" cy="5391240"/>
          </a:xfrm>
          <a:prstGeom prst="rect">
            <a:avLst/>
          </a:prstGeom>
        </p:spPr>
      </p:pic>
      <p:sp>
        <p:nvSpPr>
          <p:cNvPr id="4" name="Slide Number Placeholder 3"/>
          <p:cNvSpPr>
            <a:spLocks noGrp="1"/>
          </p:cNvSpPr>
          <p:nvPr>
            <p:ph type="sldNum" sz="quarter" idx="12"/>
          </p:nvPr>
        </p:nvSpPr>
        <p:spPr/>
        <p:txBody>
          <a:bodyPr/>
          <a:lstStyle/>
          <a:p>
            <a:r>
              <a:rPr lang="en-US" dirty="0" smtClean="0"/>
              <a:t> </a:t>
            </a:r>
            <a:endParaRPr lang="en-US" dirty="0"/>
          </a:p>
        </p:txBody>
      </p:sp>
    </p:spTree>
    <p:extLst>
      <p:ext uri="{BB962C8B-B14F-4D97-AF65-F5344CB8AC3E}">
        <p14:creationId xmlns:p14="http://schemas.microsoft.com/office/powerpoint/2010/main" val="2001167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2A95D9-5133-4226-A209-DB7C2FE2DA8E}"/>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Summary and Resources</a:t>
            </a:r>
          </a:p>
        </p:txBody>
      </p:sp>
    </p:spTree>
    <p:extLst>
      <p:ext uri="{BB962C8B-B14F-4D97-AF65-F5344CB8AC3E}">
        <p14:creationId xmlns:p14="http://schemas.microsoft.com/office/powerpoint/2010/main" val="18522769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7E1284-C3E3-43D2-8053-400F2FF524D0}"/>
              </a:ext>
            </a:extLst>
          </p:cNvPr>
          <p:cNvSpPr>
            <a:spLocks noGrp="1"/>
          </p:cNvSpPr>
          <p:nvPr>
            <p:ph type="ctrTitle"/>
          </p:nvPr>
        </p:nvSpPr>
        <p:spPr>
          <a:xfrm>
            <a:off x="0" y="717755"/>
            <a:ext cx="12192000" cy="868998"/>
          </a:xfrm>
        </p:spPr>
        <p:txBody>
          <a:bodyPr/>
          <a:lstStyle/>
          <a:p>
            <a:r>
              <a:rPr lang="en-US" sz="5400" dirty="0">
                <a:latin typeface="+mn-lt"/>
              </a:rPr>
              <a:t>Summary</a:t>
            </a:r>
          </a:p>
        </p:txBody>
      </p:sp>
      <p:sp>
        <p:nvSpPr>
          <p:cNvPr id="3" name="Content Placeholder 2">
            <a:extLst>
              <a:ext uri="{FF2B5EF4-FFF2-40B4-BE49-F238E27FC236}">
                <a16:creationId xmlns:a16="http://schemas.microsoft.com/office/drawing/2014/main" xmlns="" id="{28F1232D-8510-4EBF-9F42-E0FEFE3F42E5}"/>
              </a:ext>
            </a:extLst>
          </p:cNvPr>
          <p:cNvSpPr>
            <a:spLocks noGrp="1"/>
          </p:cNvSpPr>
          <p:nvPr>
            <p:ph sz="quarter" idx="10"/>
          </p:nvPr>
        </p:nvSpPr>
        <p:spPr>
          <a:xfrm>
            <a:off x="641268" y="1957030"/>
            <a:ext cx="10960924" cy="2662472"/>
          </a:xfrm>
        </p:spPr>
        <p:txBody>
          <a:bodyPr/>
          <a:lstStyle/>
          <a:p>
            <a:r>
              <a:rPr lang="en-US" dirty="0"/>
              <a:t>Determine the groups you want to include in PBIS kick-off(s</a:t>
            </a:r>
            <a:r>
              <a:rPr lang="en-US" dirty="0" smtClean="0"/>
              <a:t>).</a:t>
            </a:r>
            <a:endParaRPr lang="en-US" dirty="0"/>
          </a:p>
          <a:p>
            <a:r>
              <a:rPr lang="en-US" dirty="0"/>
              <a:t>Determine what you want to convey to each </a:t>
            </a:r>
            <a:r>
              <a:rPr lang="en-US" dirty="0" smtClean="0"/>
              <a:t>group.</a:t>
            </a:r>
            <a:endParaRPr lang="en-US" dirty="0"/>
          </a:p>
          <a:p>
            <a:r>
              <a:rPr lang="en-US" dirty="0" smtClean="0"/>
              <a:t>Develop and gather </a:t>
            </a:r>
            <a:r>
              <a:rPr lang="en-US" dirty="0"/>
              <a:t>materials needed for </a:t>
            </a:r>
            <a:r>
              <a:rPr lang="en-US" dirty="0" smtClean="0"/>
              <a:t>kick-off.</a:t>
            </a:r>
            <a:endParaRPr lang="en-US" dirty="0"/>
          </a:p>
          <a:p>
            <a:r>
              <a:rPr lang="en-US" dirty="0"/>
              <a:t>Plan the event – time, place, schedule, </a:t>
            </a:r>
            <a:r>
              <a:rPr lang="en-US" dirty="0" smtClean="0"/>
              <a:t>and staff needed.</a:t>
            </a:r>
            <a:endParaRPr lang="en-US" dirty="0"/>
          </a:p>
          <a:p>
            <a:r>
              <a:rPr lang="en-US" dirty="0"/>
              <a:t>Follow up with each </a:t>
            </a:r>
            <a:r>
              <a:rPr lang="en-US" dirty="0" smtClean="0"/>
              <a:t>group.</a:t>
            </a:r>
            <a:endParaRPr lang="en-US" dirty="0"/>
          </a:p>
        </p:txBody>
      </p:sp>
    </p:spTree>
    <p:extLst>
      <p:ext uri="{BB962C8B-B14F-4D97-AF65-F5344CB8AC3E}">
        <p14:creationId xmlns:p14="http://schemas.microsoft.com/office/powerpoint/2010/main" val="3336381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9393" y="1974673"/>
            <a:ext cx="10925299" cy="2152484"/>
          </a:xfrm>
        </p:spPr>
        <p:txBody>
          <a:bodyPr/>
          <a:lstStyle/>
          <a:p>
            <a:pPr marL="0" indent="0">
              <a:buNone/>
            </a:pPr>
            <a:r>
              <a:rPr lang="en-US" dirty="0">
                <a:hlinkClick r:id="rId2"/>
              </a:rPr>
              <a:t>http://cce.astate.edu/pbis/kicking-off-pbis/</a:t>
            </a:r>
            <a:endParaRPr lang="en-US" dirty="0" smtClean="0">
              <a:solidFill>
                <a:schemeClr val="tx1"/>
              </a:solidFill>
            </a:endParaRPr>
          </a:p>
          <a:p>
            <a:r>
              <a:rPr lang="en-US" dirty="0" smtClean="0">
                <a:solidFill>
                  <a:schemeClr val="tx1"/>
                </a:solidFill>
              </a:rPr>
              <a:t>Readiness checklist</a:t>
            </a:r>
          </a:p>
          <a:p>
            <a:r>
              <a:rPr lang="en-US" dirty="0" smtClean="0">
                <a:solidFill>
                  <a:schemeClr val="tx1"/>
                </a:solidFill>
              </a:rPr>
              <a:t>Kick-off examples</a:t>
            </a:r>
            <a:endParaRPr lang="en-US" dirty="0">
              <a:solidFill>
                <a:schemeClr val="tx1"/>
              </a:solidFill>
            </a:endParaRPr>
          </a:p>
          <a:p>
            <a:r>
              <a:rPr lang="en-US" dirty="0" smtClean="0">
                <a:solidFill>
                  <a:schemeClr val="tx1"/>
                </a:solidFill>
              </a:rPr>
              <a:t>Kick-off videos</a:t>
            </a:r>
            <a:endParaRPr lang="en-US" dirty="0">
              <a:solidFill>
                <a:schemeClr val="tx1"/>
              </a:solidFill>
            </a:endParaRPr>
          </a:p>
        </p:txBody>
      </p:sp>
      <p:sp>
        <p:nvSpPr>
          <p:cNvPr id="3" name="Title 2"/>
          <p:cNvSpPr>
            <a:spLocks noGrp="1"/>
          </p:cNvSpPr>
          <p:nvPr>
            <p:ph type="title"/>
          </p:nvPr>
        </p:nvSpPr>
        <p:spPr>
          <a:xfrm>
            <a:off x="629393" y="662321"/>
            <a:ext cx="10925298" cy="845845"/>
          </a:xfrm>
        </p:spPr>
        <p:txBody>
          <a:bodyPr>
            <a:normAutofit/>
          </a:bodyPr>
          <a:lstStyle/>
          <a:p>
            <a:pPr algn="ctr"/>
            <a:r>
              <a:rPr lang="en-US" sz="5400" dirty="0" smtClean="0">
                <a:latin typeface="+mn-lt"/>
              </a:rPr>
              <a:t>Resources</a:t>
            </a:r>
            <a:endParaRPr lang="en-US" sz="4000" dirty="0">
              <a:latin typeface="+mn-lt"/>
            </a:endParaRPr>
          </a:p>
        </p:txBody>
      </p:sp>
      <p:sp>
        <p:nvSpPr>
          <p:cNvPr id="2" name="Slide Number Placeholder 1"/>
          <p:cNvSpPr>
            <a:spLocks noGrp="1"/>
          </p:cNvSpPr>
          <p:nvPr>
            <p:ph type="sldNum" sz="quarter" idx="10"/>
          </p:nvPr>
        </p:nvSpPr>
        <p:spPr/>
        <p:txBody>
          <a:bodyPr/>
          <a:lstStyle/>
          <a:p>
            <a:r>
              <a:rPr lang="en-US" dirty="0"/>
              <a:t> </a:t>
            </a:r>
          </a:p>
        </p:txBody>
      </p:sp>
      <p:sp>
        <p:nvSpPr>
          <p:cNvPr id="5" name="Text Placeholder 4"/>
          <p:cNvSpPr>
            <a:spLocks noGrp="1"/>
          </p:cNvSpPr>
          <p:nvPr>
            <p:ph type="body"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024178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6C89CEF-1217-4A31-82B1-DFB3A284B000}"/>
              </a:ext>
            </a:extLst>
          </p:cNvPr>
          <p:cNvSpPr>
            <a:spLocks noGrp="1"/>
          </p:cNvSpPr>
          <p:nvPr>
            <p:ph type="ctrTitle"/>
          </p:nvPr>
        </p:nvSpPr>
        <p:spPr>
          <a:xfrm>
            <a:off x="0" y="678426"/>
            <a:ext cx="12192000" cy="908327"/>
          </a:xfrm>
        </p:spPr>
        <p:txBody>
          <a:bodyPr/>
          <a:lstStyle/>
          <a:p>
            <a:r>
              <a:rPr lang="en-US" sz="5400" dirty="0">
                <a:latin typeface="+mn-lt"/>
              </a:rPr>
              <a:t>Materials </a:t>
            </a:r>
          </a:p>
        </p:txBody>
      </p:sp>
      <p:sp>
        <p:nvSpPr>
          <p:cNvPr id="6" name="Content Placeholder 5">
            <a:extLst>
              <a:ext uri="{FF2B5EF4-FFF2-40B4-BE49-F238E27FC236}">
                <a16:creationId xmlns:a16="http://schemas.microsoft.com/office/drawing/2014/main" xmlns="" id="{EC6A5BEE-367F-46BE-9333-A3AFD225C4E5}"/>
              </a:ext>
            </a:extLst>
          </p:cNvPr>
          <p:cNvSpPr>
            <a:spLocks noGrp="1"/>
          </p:cNvSpPr>
          <p:nvPr>
            <p:ph sz="quarter" idx="10"/>
          </p:nvPr>
        </p:nvSpPr>
        <p:spPr>
          <a:xfrm>
            <a:off x="653143" y="1789880"/>
            <a:ext cx="10937174" cy="3352136"/>
          </a:xfrm>
        </p:spPr>
        <p:txBody>
          <a:bodyPr/>
          <a:lstStyle/>
          <a:p>
            <a:pPr lvl="0"/>
            <a:r>
              <a:rPr lang="en-US" dirty="0" smtClean="0"/>
              <a:t>Readiness checklists</a:t>
            </a:r>
          </a:p>
          <a:p>
            <a:pPr lvl="0"/>
            <a:r>
              <a:rPr lang="en-US" dirty="0" smtClean="0"/>
              <a:t>Staff kick-off plan example</a:t>
            </a:r>
          </a:p>
          <a:p>
            <a:pPr lvl="0"/>
            <a:r>
              <a:rPr lang="en-US" dirty="0" smtClean="0"/>
              <a:t>Parent kick-off example</a:t>
            </a:r>
          </a:p>
          <a:p>
            <a:pPr lvl="0"/>
            <a:r>
              <a:rPr lang="en-US" dirty="0" smtClean="0"/>
              <a:t>Student kick-off examples</a:t>
            </a:r>
          </a:p>
          <a:p>
            <a:pPr lvl="0"/>
            <a:r>
              <a:rPr lang="en-US" dirty="0" smtClean="0"/>
              <a:t>Countdown to kick-off action planning</a:t>
            </a:r>
          </a:p>
          <a:p>
            <a:r>
              <a:rPr lang="en-US" dirty="0" smtClean="0"/>
              <a:t>Links to resources</a:t>
            </a:r>
            <a:endParaRPr lang="en-US" dirty="0"/>
          </a:p>
        </p:txBody>
      </p:sp>
    </p:spTree>
    <p:extLst>
      <p:ext uri="{BB962C8B-B14F-4D97-AF65-F5344CB8AC3E}">
        <p14:creationId xmlns:p14="http://schemas.microsoft.com/office/powerpoint/2010/main" val="63199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Purpose of Kick-off</a:t>
            </a:r>
          </a:p>
        </p:txBody>
      </p:sp>
    </p:spTree>
    <p:extLst>
      <p:ext uri="{BB962C8B-B14F-4D97-AF65-F5344CB8AC3E}">
        <p14:creationId xmlns:p14="http://schemas.microsoft.com/office/powerpoint/2010/main" val="2133960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3958988" y="1657624"/>
            <a:ext cx="8023462" cy="2819374"/>
          </a:xfrm>
        </p:spPr>
        <p:txBody>
          <a:bodyPr/>
          <a:lstStyle/>
          <a:p>
            <a:pPr>
              <a:buFont typeface="Wingdings" panose="05000000000000000000" pitchFamily="2" charset="2"/>
              <a:buChar char="q"/>
            </a:pPr>
            <a:r>
              <a:rPr lang="en-US" dirty="0" smtClean="0"/>
              <a:t> Provide </a:t>
            </a:r>
            <a:r>
              <a:rPr lang="en-US" dirty="0"/>
              <a:t>“big picture” of PBIS </a:t>
            </a:r>
          </a:p>
          <a:p>
            <a:pPr>
              <a:buFont typeface="Wingdings" panose="05000000000000000000" pitchFamily="2" charset="2"/>
              <a:buChar char="q"/>
            </a:pPr>
            <a:r>
              <a:rPr lang="en-US" dirty="0" smtClean="0"/>
              <a:t> Teach </a:t>
            </a:r>
            <a:r>
              <a:rPr lang="en-US" dirty="0"/>
              <a:t>expectations: all settings/all students </a:t>
            </a:r>
          </a:p>
          <a:p>
            <a:pPr>
              <a:buFont typeface="Wingdings" panose="05000000000000000000" pitchFamily="2" charset="2"/>
              <a:buChar char="q"/>
            </a:pPr>
            <a:r>
              <a:rPr lang="en-US" dirty="0" smtClean="0"/>
              <a:t> Explain </a:t>
            </a:r>
            <a:r>
              <a:rPr lang="en-US" dirty="0"/>
              <a:t>acknowledgement system</a:t>
            </a:r>
          </a:p>
          <a:p>
            <a:pPr>
              <a:buFont typeface="Wingdings" panose="05000000000000000000" pitchFamily="2" charset="2"/>
              <a:buChar char="q"/>
            </a:pPr>
            <a:r>
              <a:rPr lang="en-US" dirty="0"/>
              <a:t> Define correction system</a:t>
            </a:r>
          </a:p>
          <a:p>
            <a:pPr>
              <a:buFont typeface="Wingdings" panose="05000000000000000000" pitchFamily="2" charset="2"/>
              <a:buChar char="q"/>
            </a:pPr>
            <a:r>
              <a:rPr lang="en-US" dirty="0"/>
              <a:t> Display visual reminders around school</a:t>
            </a:r>
          </a:p>
          <a:p>
            <a:endParaRPr lang="en-US" dirty="0"/>
          </a:p>
        </p:txBody>
      </p:sp>
      <p:sp>
        <p:nvSpPr>
          <p:cNvPr id="4" name="Slide Number Placeholder 3"/>
          <p:cNvSpPr>
            <a:spLocks noGrp="1"/>
          </p:cNvSpPr>
          <p:nvPr>
            <p:ph type="sldNum" sz="quarter" idx="4294967295"/>
          </p:nvPr>
        </p:nvSpPr>
        <p:spPr>
          <a:xfrm>
            <a:off x="11982450" y="6507163"/>
            <a:ext cx="209550" cy="153987"/>
          </a:xfrm>
        </p:spPr>
        <p:txBody>
          <a:bodyPr/>
          <a:lstStyle/>
          <a:p>
            <a:r>
              <a:rPr lang="en-US" dirty="0"/>
              <a:t> </a:t>
            </a:r>
          </a:p>
        </p:txBody>
      </p:sp>
      <p:pic>
        <p:nvPicPr>
          <p:cNvPr id="7170" name="Picture 2" descr="Image result for features">
            <a:extLst>
              <a:ext uri="{FF2B5EF4-FFF2-40B4-BE49-F238E27FC236}">
                <a16:creationId xmlns:a16="http://schemas.microsoft.com/office/drawing/2014/main" xmlns="" id="{9B27AB7D-097D-434E-BF11-8F6CBEB75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94335">
            <a:off x="340280" y="1305856"/>
            <a:ext cx="3381349" cy="21442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BE4D51CA-E007-439D-A37F-1CA6FAF459E3}"/>
              </a:ext>
            </a:extLst>
          </p:cNvPr>
          <p:cNvSpPr txBox="1"/>
          <p:nvPr/>
        </p:nvSpPr>
        <p:spPr>
          <a:xfrm rot="20388966">
            <a:off x="451803" y="3499301"/>
            <a:ext cx="3158304" cy="785672"/>
          </a:xfrm>
          <a:prstGeom prst="rect">
            <a:avLst/>
          </a:prstGeom>
          <a:noFill/>
        </p:spPr>
        <p:txBody>
          <a:bodyPr wrap="square" rtlCol="0">
            <a:prstTxWarp prst="textCanUp">
              <a:avLst/>
            </a:prstTxWarp>
            <a:spAutoFit/>
          </a:bodyPr>
          <a:lstStyle/>
          <a:p>
            <a:r>
              <a:rPr lang="en-US" sz="5400" dirty="0">
                <a:solidFill>
                  <a:srgbClr val="DF0322"/>
                </a:solidFill>
              </a:rPr>
              <a:t>Of Kick-off</a:t>
            </a:r>
          </a:p>
        </p:txBody>
      </p:sp>
    </p:spTree>
    <p:extLst>
      <p:ext uri="{BB962C8B-B14F-4D97-AF65-F5344CB8AC3E}">
        <p14:creationId xmlns:p14="http://schemas.microsoft.com/office/powerpoint/2010/main" val="370275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EE64D98-8B31-4E21-84B4-78AA080FF323}"/>
              </a:ext>
            </a:extLst>
          </p:cNvPr>
          <p:cNvSpPr>
            <a:spLocks noGrp="1"/>
          </p:cNvSpPr>
          <p:nvPr>
            <p:ph type="ctrTitle"/>
          </p:nvPr>
        </p:nvSpPr>
        <p:spPr>
          <a:xfrm>
            <a:off x="0" y="727587"/>
            <a:ext cx="12192000" cy="859166"/>
          </a:xfrm>
        </p:spPr>
        <p:txBody>
          <a:bodyPr/>
          <a:lstStyle/>
          <a:p>
            <a:r>
              <a:rPr lang="en-US" sz="5400" dirty="0">
                <a:latin typeface="+mn-lt"/>
              </a:rPr>
              <a:t>Staff Kick-off</a:t>
            </a:r>
          </a:p>
        </p:txBody>
      </p:sp>
      <p:sp>
        <p:nvSpPr>
          <p:cNvPr id="6" name="Content Placeholder 5">
            <a:extLst>
              <a:ext uri="{FF2B5EF4-FFF2-40B4-BE49-F238E27FC236}">
                <a16:creationId xmlns:a16="http://schemas.microsoft.com/office/drawing/2014/main" xmlns="" id="{59D0356B-C7EF-4DD5-8969-A7D6D1F9E120}"/>
              </a:ext>
            </a:extLst>
          </p:cNvPr>
          <p:cNvSpPr>
            <a:spLocks noGrp="1"/>
          </p:cNvSpPr>
          <p:nvPr>
            <p:ph sz="quarter" idx="10"/>
          </p:nvPr>
        </p:nvSpPr>
        <p:spPr>
          <a:xfrm>
            <a:off x="653143" y="1769424"/>
            <a:ext cx="10913423" cy="2185060"/>
          </a:xfrm>
        </p:spPr>
        <p:txBody>
          <a:bodyPr/>
          <a:lstStyle/>
          <a:p>
            <a:r>
              <a:rPr lang="en-US" dirty="0"/>
              <a:t>Celebrate commitment to student </a:t>
            </a:r>
            <a:r>
              <a:rPr lang="en-US" dirty="0" smtClean="0"/>
              <a:t>success.</a:t>
            </a:r>
            <a:endParaRPr lang="en-US" dirty="0"/>
          </a:p>
          <a:p>
            <a:r>
              <a:rPr lang="en-US" dirty="0"/>
              <a:t>Highlight big ideas of </a:t>
            </a:r>
            <a:r>
              <a:rPr lang="en-US" dirty="0" smtClean="0"/>
              <a:t>PBIS.</a:t>
            </a:r>
            <a:endParaRPr lang="en-US" dirty="0"/>
          </a:p>
          <a:p>
            <a:r>
              <a:rPr lang="en-US" dirty="0"/>
              <a:t>Provide research on </a:t>
            </a:r>
            <a:r>
              <a:rPr lang="en-US" dirty="0" smtClean="0"/>
              <a:t>PBIS.</a:t>
            </a:r>
            <a:endParaRPr lang="en-US" dirty="0"/>
          </a:p>
          <a:p>
            <a:r>
              <a:rPr lang="en-US" dirty="0"/>
              <a:t>Show how PBIS helps staff build social </a:t>
            </a:r>
            <a:r>
              <a:rPr lang="en-US" dirty="0" smtClean="0"/>
              <a:t>culture.</a:t>
            </a:r>
            <a:endParaRPr lang="en-US" dirty="0"/>
          </a:p>
        </p:txBody>
      </p:sp>
    </p:spTree>
    <p:extLst>
      <p:ext uri="{BB962C8B-B14F-4D97-AF65-F5344CB8AC3E}">
        <p14:creationId xmlns:p14="http://schemas.microsoft.com/office/powerpoint/2010/main" val="4126605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BB554B8F-804C-4D21-9BC4-8630B58A055D}"/>
              </a:ext>
            </a:extLst>
          </p:cNvPr>
          <p:cNvSpPr>
            <a:spLocks noGrp="1"/>
          </p:cNvSpPr>
          <p:nvPr>
            <p:ph type="ctrTitle"/>
          </p:nvPr>
        </p:nvSpPr>
        <p:spPr>
          <a:xfrm>
            <a:off x="0" y="698090"/>
            <a:ext cx="12192000" cy="888663"/>
          </a:xfrm>
        </p:spPr>
        <p:txBody>
          <a:bodyPr/>
          <a:lstStyle/>
          <a:p>
            <a:r>
              <a:rPr lang="en-US" sz="5400" dirty="0">
                <a:latin typeface="+mn-lt"/>
              </a:rPr>
              <a:t>Student Kick-off</a:t>
            </a:r>
          </a:p>
        </p:txBody>
      </p:sp>
      <p:sp>
        <p:nvSpPr>
          <p:cNvPr id="6" name="Content Placeholder 5">
            <a:extLst>
              <a:ext uri="{FF2B5EF4-FFF2-40B4-BE49-F238E27FC236}">
                <a16:creationId xmlns:a16="http://schemas.microsoft.com/office/drawing/2014/main" xmlns="" id="{9E2DA138-AF06-4C60-A38A-794C46EF8B3E}"/>
              </a:ext>
            </a:extLst>
          </p:cNvPr>
          <p:cNvSpPr>
            <a:spLocks noGrp="1"/>
          </p:cNvSpPr>
          <p:nvPr>
            <p:ph sz="quarter" idx="10"/>
          </p:nvPr>
        </p:nvSpPr>
        <p:spPr>
          <a:xfrm>
            <a:off x="629391" y="2163507"/>
            <a:ext cx="10925299" cy="2752878"/>
          </a:xfrm>
        </p:spPr>
        <p:txBody>
          <a:bodyPr/>
          <a:lstStyle/>
          <a:p>
            <a:r>
              <a:rPr lang="en-US" dirty="0"/>
              <a:t>Discuss </a:t>
            </a:r>
            <a:r>
              <a:rPr lang="en-US" dirty="0" smtClean="0"/>
              <a:t>the goal </a:t>
            </a:r>
            <a:r>
              <a:rPr lang="en-US" dirty="0"/>
              <a:t>of creating</a:t>
            </a:r>
            <a:r>
              <a:rPr lang="en-US" dirty="0">
                <a:solidFill>
                  <a:srgbClr val="FF0000"/>
                </a:solidFill>
              </a:rPr>
              <a:t> </a:t>
            </a:r>
            <a:r>
              <a:rPr lang="en-US" dirty="0" smtClean="0"/>
              <a:t>a positive </a:t>
            </a:r>
            <a:r>
              <a:rPr lang="en-US" dirty="0"/>
              <a:t>school </a:t>
            </a:r>
            <a:r>
              <a:rPr lang="en-US" dirty="0" smtClean="0"/>
              <a:t>climate.</a:t>
            </a:r>
            <a:endParaRPr lang="en-US" dirty="0"/>
          </a:p>
          <a:p>
            <a:r>
              <a:rPr lang="en-US" dirty="0"/>
              <a:t>Explain how to do </a:t>
            </a:r>
            <a:r>
              <a:rPr lang="en-US" dirty="0" smtClean="0"/>
              <a:t>this.</a:t>
            </a:r>
            <a:endParaRPr lang="en-US" dirty="0"/>
          </a:p>
          <a:p>
            <a:r>
              <a:rPr lang="en-US" dirty="0"/>
              <a:t>Teach expectations to </a:t>
            </a:r>
            <a:r>
              <a:rPr lang="en-US" dirty="0" smtClean="0"/>
              <a:t>students.</a:t>
            </a:r>
            <a:endParaRPr lang="en-US" dirty="0"/>
          </a:p>
        </p:txBody>
      </p:sp>
    </p:spTree>
    <p:extLst>
      <p:ext uri="{BB962C8B-B14F-4D97-AF65-F5344CB8AC3E}">
        <p14:creationId xmlns:p14="http://schemas.microsoft.com/office/powerpoint/2010/main" val="1340208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946C804-E375-4534-B112-ABDE4E1E9317}"/>
              </a:ext>
            </a:extLst>
          </p:cNvPr>
          <p:cNvSpPr>
            <a:spLocks noGrp="1"/>
          </p:cNvSpPr>
          <p:nvPr>
            <p:ph type="ctrTitle"/>
          </p:nvPr>
        </p:nvSpPr>
        <p:spPr>
          <a:xfrm>
            <a:off x="0" y="717755"/>
            <a:ext cx="12192000" cy="868998"/>
          </a:xfrm>
        </p:spPr>
        <p:txBody>
          <a:bodyPr/>
          <a:lstStyle/>
          <a:p>
            <a:r>
              <a:rPr lang="en-US" sz="5400" dirty="0">
                <a:latin typeface="+mn-lt"/>
              </a:rPr>
              <a:t>Parent Kick-off</a:t>
            </a:r>
          </a:p>
        </p:txBody>
      </p:sp>
      <p:sp>
        <p:nvSpPr>
          <p:cNvPr id="6" name="Content Placeholder 5">
            <a:extLst>
              <a:ext uri="{FF2B5EF4-FFF2-40B4-BE49-F238E27FC236}">
                <a16:creationId xmlns:a16="http://schemas.microsoft.com/office/drawing/2014/main" xmlns="" id="{C8A4783E-2384-4C4C-971F-E0E8EFC3367F}"/>
              </a:ext>
            </a:extLst>
          </p:cNvPr>
          <p:cNvSpPr>
            <a:spLocks noGrp="1"/>
          </p:cNvSpPr>
          <p:nvPr>
            <p:ph sz="quarter" idx="10"/>
          </p:nvPr>
        </p:nvSpPr>
        <p:spPr>
          <a:xfrm>
            <a:off x="653143" y="2137559"/>
            <a:ext cx="10937174" cy="1769424"/>
          </a:xfrm>
        </p:spPr>
        <p:txBody>
          <a:bodyPr/>
          <a:lstStyle/>
          <a:p>
            <a:r>
              <a:rPr lang="en-US" dirty="0"/>
              <a:t>Discuss your goals for positive school </a:t>
            </a:r>
            <a:r>
              <a:rPr lang="en-US" dirty="0" smtClean="0"/>
              <a:t>climate.</a:t>
            </a:r>
            <a:endParaRPr lang="en-US" dirty="0"/>
          </a:p>
          <a:p>
            <a:r>
              <a:rPr lang="en-US" dirty="0"/>
              <a:t>Explain how PBIS helps achieve these </a:t>
            </a:r>
            <a:r>
              <a:rPr lang="en-US" dirty="0" smtClean="0"/>
              <a:t>goals.</a:t>
            </a:r>
            <a:endParaRPr lang="en-US" dirty="0"/>
          </a:p>
          <a:p>
            <a:r>
              <a:rPr lang="en-US" dirty="0"/>
              <a:t>Provide opportunities for </a:t>
            </a:r>
            <a:r>
              <a:rPr lang="en-US" dirty="0" smtClean="0"/>
              <a:t>involvement.</a:t>
            </a:r>
            <a:endParaRPr lang="en-US" sz="2000" dirty="0"/>
          </a:p>
        </p:txBody>
      </p:sp>
    </p:spTree>
    <p:extLst>
      <p:ext uri="{BB962C8B-B14F-4D97-AF65-F5344CB8AC3E}">
        <p14:creationId xmlns:p14="http://schemas.microsoft.com/office/powerpoint/2010/main" val="938387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3521</TotalTime>
  <Words>1776</Words>
  <Application>Microsoft Office PowerPoint</Application>
  <PresentationFormat>Widescreen</PresentationFormat>
  <Paragraphs>269</Paragraphs>
  <Slides>35</Slides>
  <Notes>28</Notes>
  <HiddenSlides>0</HiddenSlides>
  <MMClips>3</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Arial</vt:lpstr>
      <vt:lpstr>Calibri</vt:lpstr>
      <vt:lpstr>Calibri Light</vt:lpstr>
      <vt:lpstr>Franklin Gothic Book</vt:lpstr>
      <vt:lpstr>Times New Roman</vt:lpstr>
      <vt:lpstr>Verdana</vt:lpstr>
      <vt:lpstr>Wingdings</vt:lpstr>
      <vt:lpstr>Title</vt:lpstr>
      <vt:lpstr>Office Theme</vt:lpstr>
      <vt:lpstr>Section</vt:lpstr>
      <vt:lpstr>Kicking Off PBIS</vt:lpstr>
      <vt:lpstr>Context</vt:lpstr>
      <vt:lpstr>Purpose Of This Training</vt:lpstr>
      <vt:lpstr>Materials </vt:lpstr>
      <vt:lpstr>Purpose of Kick-off</vt:lpstr>
      <vt:lpstr>PowerPoint Presentation</vt:lpstr>
      <vt:lpstr>Staff Kick-off</vt:lpstr>
      <vt:lpstr>Student Kick-off</vt:lpstr>
      <vt:lpstr>Parent Kick-off</vt:lpstr>
      <vt:lpstr>Other Considerations</vt:lpstr>
      <vt:lpstr>Kick-off Planning</vt:lpstr>
      <vt:lpstr>Kick-off Planning</vt:lpstr>
      <vt:lpstr>Kick-off Planning Cont’d</vt:lpstr>
      <vt:lpstr>Example: Objectives For Staff Kick-off</vt:lpstr>
      <vt:lpstr>Example: Planning Staff Kick-off</vt:lpstr>
      <vt:lpstr>Example: Staff Survey</vt:lpstr>
      <vt:lpstr>Example: Objectives For Student Kick-off</vt:lpstr>
      <vt:lpstr>Example: Planning Student Kick-off </vt:lpstr>
      <vt:lpstr>Example: Student Survey</vt:lpstr>
      <vt:lpstr>Example: Objectives For Parent Kick-off</vt:lpstr>
      <vt:lpstr>Example: Planning Parent Kick-off</vt:lpstr>
      <vt:lpstr>PowerPoint Presentation</vt:lpstr>
      <vt:lpstr>PowerPoint Presentation</vt:lpstr>
      <vt:lpstr>PowerPoint Presentation</vt:lpstr>
      <vt:lpstr>PowerPoint Presentation</vt:lpstr>
      <vt:lpstr>PowerPoint Presentation</vt:lpstr>
      <vt:lpstr>PowerPoint Presentation</vt:lpstr>
      <vt:lpstr>School Examples </vt:lpstr>
      <vt:lpstr>Video Examples</vt:lpstr>
      <vt:lpstr>  Kick-off Example – Sacaton, MS</vt:lpstr>
      <vt:lpstr>Staff Intro</vt:lpstr>
      <vt:lpstr>Student Rollout- Middle School</vt:lpstr>
      <vt:lpstr>Summary and Resources</vt:lpstr>
      <vt:lpstr>Summary</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Office of Behavioral Research &amp; Eval</cp:lastModifiedBy>
  <cp:revision>95</cp:revision>
  <cp:lastPrinted>2018-07-24T19:56:47Z</cp:lastPrinted>
  <dcterms:created xsi:type="dcterms:W3CDTF">2017-02-07T17:36:58Z</dcterms:created>
  <dcterms:modified xsi:type="dcterms:W3CDTF">2019-10-29T21:24:56Z</dcterms:modified>
</cp:coreProperties>
</file>