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 id="2147483655" r:id="rId3"/>
  </p:sldMasterIdLst>
  <p:notesMasterIdLst>
    <p:notesMasterId r:id="rId41"/>
  </p:notesMasterIdLst>
  <p:sldIdLst>
    <p:sldId id="256" r:id="rId4"/>
    <p:sldId id="257" r:id="rId5"/>
    <p:sldId id="258" r:id="rId6"/>
    <p:sldId id="259" r:id="rId7"/>
    <p:sldId id="29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munity engagement" initials="" lastIdx="18" clrIdx="0"/>
  <p:cmAuthor id="1" name="becky cezar" initials="bc" lastIdx="3" clrIdx="1">
    <p:extLst>
      <p:ext uri="{19B8F6BF-5375-455C-9EA6-DF929625EA0E}">
        <p15:presenceInfo xmlns:p15="http://schemas.microsoft.com/office/powerpoint/2012/main" userId="389b15f92423bf18" providerId="Windows Live"/>
      </p:ext>
    </p:extLst>
  </p:cmAuthor>
  <p:cmAuthor id="2" name="Rodney Ford (ADE)" initials="RF(" lastIdx="17" clrIdx="2">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66F866-7ECA-422B-B781-17EE4A029F63}">
  <a:tblStyle styleId="{C266F866-7ECA-422B-B781-17EE4A029F6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74884" autoAdjust="0"/>
  </p:normalViewPr>
  <p:slideViewPr>
    <p:cSldViewPr snapToGrid="0">
      <p:cViewPr varScale="1">
        <p:scale>
          <a:sx n="80" d="100"/>
          <a:sy n="80" d="100"/>
        </p:scale>
        <p:origin x="106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8142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this </a:t>
            </a:r>
            <a:r>
              <a:rPr lang="en-US" sz="1200" b="0" i="0" u="none" strike="noStrike" cap="none" dirty="0" smtClean="0">
                <a:solidFill>
                  <a:schemeClr val="dk1"/>
                </a:solidFill>
                <a:latin typeface="Calibri"/>
                <a:ea typeface="Calibri"/>
                <a:cs typeface="Calibri"/>
                <a:sym typeface="Calibri"/>
              </a:rPr>
              <a:t>session, </a:t>
            </a:r>
            <a:r>
              <a:rPr lang="en-US" sz="1200" b="0" i="0" u="none" strike="noStrike" cap="none" dirty="0">
                <a:solidFill>
                  <a:schemeClr val="dk1"/>
                </a:solidFill>
                <a:latin typeface="Calibri"/>
                <a:ea typeface="Calibri"/>
                <a:cs typeface="Calibri"/>
                <a:sym typeface="Calibri"/>
              </a:rPr>
              <a:t>we will talk about ways to engage and involve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and others in the community.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main resource for the content in this presentation is the e-book </a:t>
            </a:r>
            <a:r>
              <a:rPr lang="en-US" sz="1200" b="0" i="1" u="none" strike="noStrike" cap="none" dirty="0" smtClean="0">
                <a:solidFill>
                  <a:schemeClr val="dk1"/>
                </a:solidFill>
                <a:latin typeface="Calibri"/>
                <a:ea typeface="Calibri"/>
                <a:cs typeface="Calibri"/>
                <a:sym typeface="Calibri"/>
              </a:rPr>
              <a:t>Aligning </a:t>
            </a:r>
            <a:r>
              <a:rPr lang="en-US" sz="1200" b="0" i="1" u="none" strike="noStrike" cap="none" dirty="0">
                <a:solidFill>
                  <a:schemeClr val="dk1"/>
                </a:solidFill>
                <a:latin typeface="Calibri"/>
                <a:ea typeface="Calibri"/>
                <a:cs typeface="Calibri"/>
                <a:sym typeface="Calibri"/>
              </a:rPr>
              <a:t>and Integrating Family Engagement in Positive Behavioral Interventions and Supports (PBIS) - Concepts and Strategies for Families and Schools in Key </a:t>
            </a:r>
            <a:r>
              <a:rPr lang="en-US" sz="1200" b="0" i="1" u="none" strike="noStrike" cap="none" dirty="0" smtClean="0">
                <a:solidFill>
                  <a:schemeClr val="dk1"/>
                </a:solidFill>
                <a:latin typeface="Calibri"/>
                <a:ea typeface="Calibri"/>
                <a:cs typeface="Calibri"/>
                <a:sym typeface="Calibri"/>
              </a:rPr>
              <a:t>Contexts</a:t>
            </a:r>
            <a:r>
              <a:rPr lang="en-US" sz="1200" b="0" i="0" u="none" strike="noStrike" cap="none" dirty="0" smtClean="0">
                <a:solidFill>
                  <a:schemeClr val="dk1"/>
                </a:solidFill>
                <a:latin typeface="Calibri"/>
                <a:ea typeface="Calibri"/>
                <a:cs typeface="Calibri"/>
                <a:sym typeface="Calibri"/>
              </a:rPr>
              <a:t> (edited </a:t>
            </a:r>
            <a:r>
              <a:rPr lang="en-US" sz="1200" b="0" i="0" u="none" strike="noStrike" cap="none" dirty="0">
                <a:solidFill>
                  <a:schemeClr val="dk1"/>
                </a:solidFill>
                <a:latin typeface="Calibri"/>
                <a:ea typeface="Calibri"/>
                <a:cs typeface="Calibri"/>
                <a:sym typeface="Calibri"/>
              </a:rPr>
              <a:t>by Mark D. </a:t>
            </a:r>
            <a:r>
              <a:rPr lang="en-US" sz="1200" b="0" i="0" u="none" strike="noStrike" cap="none" dirty="0" err="1">
                <a:solidFill>
                  <a:schemeClr val="dk1"/>
                </a:solidFill>
                <a:latin typeface="Calibri"/>
                <a:ea typeface="Calibri"/>
                <a:cs typeface="Calibri"/>
                <a:sym typeface="Calibri"/>
              </a:rPr>
              <a:t>Weist</a:t>
            </a:r>
            <a:r>
              <a:rPr lang="en-US" sz="1200" b="0" i="0" u="none" strike="noStrike" cap="none" dirty="0">
                <a:solidFill>
                  <a:schemeClr val="dk1"/>
                </a:solidFill>
                <a:latin typeface="Calibri"/>
                <a:ea typeface="Calibri"/>
                <a:cs typeface="Calibri"/>
                <a:sym typeface="Calibri"/>
              </a:rPr>
              <a:t>, S. Andrew </a:t>
            </a:r>
            <a:r>
              <a:rPr lang="en-US" sz="1200" b="0" i="0" u="none" strike="noStrike" cap="none" dirty="0" err="1">
                <a:solidFill>
                  <a:schemeClr val="dk1"/>
                </a:solidFill>
                <a:latin typeface="Calibri"/>
                <a:ea typeface="Calibri"/>
                <a:cs typeface="Calibri"/>
                <a:sym typeface="Calibri"/>
              </a:rPr>
              <a:t>Garbacz</a:t>
            </a:r>
            <a:r>
              <a:rPr lang="en-US" sz="1200" b="0" i="0" u="none" strike="noStrike" cap="none" dirty="0">
                <a:solidFill>
                  <a:schemeClr val="dk1"/>
                </a:solidFill>
                <a:latin typeface="Calibri"/>
                <a:ea typeface="Calibri"/>
                <a:cs typeface="Calibri"/>
                <a:sym typeface="Calibri"/>
              </a:rPr>
              <a:t>, Kathleen Lynne Lane, and Don </a:t>
            </a:r>
            <a:r>
              <a:rPr lang="en-US" sz="1200" b="0" i="0" u="none" strike="noStrike" cap="none" dirty="0" smtClean="0">
                <a:solidFill>
                  <a:schemeClr val="dk1"/>
                </a:solidFill>
                <a:latin typeface="Calibri"/>
                <a:ea typeface="Calibri"/>
                <a:cs typeface="Calibri"/>
                <a:sym typeface="Calibri"/>
              </a:rPr>
              <a:t>Kincaid </a:t>
            </a:r>
            <a:r>
              <a:rPr lang="en-US" sz="1200" b="0" i="0" u="none" strike="noStrike" cap="none" dirty="0">
                <a:solidFill>
                  <a:schemeClr val="dk1"/>
                </a:solidFill>
                <a:latin typeface="Calibri"/>
                <a:ea typeface="Calibri"/>
                <a:cs typeface="Calibri"/>
                <a:sym typeface="Calibri"/>
              </a:rPr>
              <a:t>and supported by the Technical Assistance Center for PBIS, funded by the Office of Special Education </a:t>
            </a:r>
            <a:r>
              <a:rPr lang="en-US" sz="1200" b="0" i="0" u="none" strike="noStrike" cap="none" dirty="0" smtClean="0">
                <a:solidFill>
                  <a:schemeClr val="dk1"/>
                </a:solidFill>
                <a:latin typeface="Calibri"/>
                <a:ea typeface="Calibri"/>
                <a:cs typeface="Calibri"/>
                <a:sym typeface="Calibri"/>
              </a:rPr>
              <a:t>Programs).</a:t>
            </a:r>
            <a:endParaRPr dirty="0"/>
          </a:p>
        </p:txBody>
      </p:sp>
      <p:sp>
        <p:nvSpPr>
          <p:cNvPr id="60" name="Google Shape;60;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73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This is PBIS </a:t>
            </a:r>
            <a:r>
              <a:rPr lang="en-US" sz="1200" b="0" i="0" u="none" strike="noStrike" cap="none" dirty="0">
                <a:solidFill>
                  <a:schemeClr val="dk1"/>
                </a:solidFill>
                <a:latin typeface="Calibri"/>
                <a:ea typeface="Calibri"/>
                <a:cs typeface="Calibri"/>
                <a:sym typeface="Calibri"/>
              </a:rPr>
              <a:t>logic applied to family engagement</a:t>
            </a:r>
            <a:r>
              <a:rPr lang="en-US" sz="1200" b="0" i="0" u="none" strike="noStrike" cap="none" dirty="0" smtClean="0">
                <a:solidFill>
                  <a:schemeClr val="dk1"/>
                </a:solidFill>
                <a:latin typeface="Calibri"/>
                <a:ea typeface="Calibri"/>
                <a:cs typeface="Calibri"/>
                <a:sym typeface="Calibri"/>
              </a:rPr>
              <a:t>. According</a:t>
            </a:r>
            <a:r>
              <a:rPr lang="en-US" sz="1200" b="0" i="0" u="none" strike="noStrike" cap="none" baseline="0" dirty="0" smtClean="0">
                <a:solidFill>
                  <a:schemeClr val="dk1"/>
                </a:solidFill>
                <a:latin typeface="Calibri"/>
                <a:ea typeface="Calibri"/>
                <a:cs typeface="Calibri"/>
                <a:sym typeface="Calibri"/>
              </a:rPr>
              <a:t> to</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pbis.org: “The primary focus on engaging families at the universal level is to build </a:t>
            </a:r>
            <a:r>
              <a:rPr lang="en-US" sz="1200" b="0" i="0" u="none" strike="noStrike" cap="none" dirty="0" smtClean="0">
                <a:solidFill>
                  <a:schemeClr val="dk1"/>
                </a:solidFill>
                <a:latin typeface="Calibri"/>
                <a:ea typeface="Calibri"/>
                <a:cs typeface="Calibri"/>
                <a:sym typeface="Calibri"/>
              </a:rPr>
              <a:t>‘awareness’ </a:t>
            </a:r>
            <a:r>
              <a:rPr lang="en-US" sz="1200" b="0" i="0" u="none" strike="noStrike" cap="none" dirty="0">
                <a:solidFill>
                  <a:schemeClr val="dk1"/>
                </a:solidFill>
                <a:latin typeface="Calibri"/>
                <a:ea typeface="Calibri"/>
                <a:cs typeface="Calibri"/>
                <a:sym typeface="Calibri"/>
              </a:rPr>
              <a:t>of the school’s behavioral expectations, teaching strategies and supports. A secondary focus on engaging families at the universal level is to </a:t>
            </a:r>
            <a:r>
              <a:rPr lang="en-US" sz="1200" b="0" i="0" u="none" strike="noStrike" cap="none" dirty="0" smtClean="0">
                <a:solidFill>
                  <a:schemeClr val="dk1"/>
                </a:solidFill>
                <a:latin typeface="Calibri"/>
                <a:ea typeface="Calibri"/>
                <a:cs typeface="Calibri"/>
                <a:sym typeface="Calibri"/>
              </a:rPr>
              <a:t>‘involve’ </a:t>
            </a:r>
            <a:r>
              <a:rPr lang="en-US" sz="1200" b="0" i="0" u="none" strike="noStrike" cap="none" dirty="0">
                <a:solidFill>
                  <a:schemeClr val="dk1"/>
                </a:solidFill>
                <a:latin typeface="Calibri"/>
                <a:ea typeface="Calibri"/>
                <a:cs typeface="Calibri"/>
                <a:sym typeface="Calibri"/>
              </a:rPr>
              <a:t>families in the PBIS (Positive Behavioral Interventions and Supports) development and implementation process. While less of an emphasis, family </a:t>
            </a:r>
            <a:r>
              <a:rPr lang="en-US" sz="1200" b="0" i="0" u="none" strike="noStrike" cap="none" dirty="0" smtClean="0">
                <a:solidFill>
                  <a:schemeClr val="dk1"/>
                </a:solidFill>
                <a:latin typeface="Calibri"/>
                <a:ea typeface="Calibri"/>
                <a:cs typeface="Calibri"/>
                <a:sym typeface="Calibri"/>
              </a:rPr>
              <a:t>‘supports’ </a:t>
            </a:r>
            <a:r>
              <a:rPr lang="en-US" sz="1200" b="0" i="0" u="none" strike="noStrike" cap="none" dirty="0">
                <a:solidFill>
                  <a:schemeClr val="dk1"/>
                </a:solidFill>
                <a:latin typeface="Calibri"/>
                <a:ea typeface="Calibri"/>
                <a:cs typeface="Calibri"/>
                <a:sym typeface="Calibri"/>
              </a:rPr>
              <a:t>are also addressed at the universal level of </a:t>
            </a:r>
            <a:r>
              <a:rPr lang="en-US" sz="1200" b="0" i="0" u="none" strike="noStrike" cap="none" dirty="0" smtClean="0">
                <a:solidFill>
                  <a:schemeClr val="dk1"/>
                </a:solidFill>
                <a:latin typeface="Calibri"/>
                <a:ea typeface="Calibri"/>
                <a:cs typeface="Calibri"/>
                <a:sym typeface="Calibri"/>
              </a:rPr>
              <a:t>implementation.”</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Teach </a:t>
            </a:r>
            <a:r>
              <a:rPr lang="en-US" sz="1200" b="0" i="0" u="none" strike="noStrike" cap="none" baseline="0" dirty="0" smtClean="0">
                <a:solidFill>
                  <a:schemeClr val="dk1"/>
                </a:solidFill>
                <a:latin typeface="Calibri"/>
                <a:ea typeface="Calibri"/>
                <a:cs typeface="Calibri"/>
                <a:sym typeface="Calibri"/>
              </a:rPr>
              <a:t>families </a:t>
            </a:r>
            <a:r>
              <a:rPr lang="en-US" sz="1200" b="0" i="0" u="none" strike="noStrike" cap="none" baseline="0" dirty="0">
                <a:solidFill>
                  <a:schemeClr val="dk1"/>
                </a:solidFill>
                <a:latin typeface="Calibri"/>
                <a:ea typeface="Calibri"/>
                <a:cs typeface="Calibri"/>
                <a:sym typeface="Calibri"/>
              </a:rPr>
              <a:t>what students are being taught so they can share common expected behaviors and/or outcomes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Sending home a behavioral matrix of school-wide expected behaviors </a:t>
            </a:r>
            <a:r>
              <a:rPr lang="en-US" sz="1200" b="0" i="0" u="none" strike="noStrike" cap="none" baseline="0" dirty="0" smtClean="0">
                <a:solidFill>
                  <a:schemeClr val="dk1"/>
                </a:solidFill>
                <a:latin typeface="Calibri"/>
                <a:ea typeface="Calibri"/>
                <a:cs typeface="Calibri"/>
                <a:sym typeface="Calibri"/>
              </a:rPr>
              <a:t>helps </a:t>
            </a:r>
            <a:r>
              <a:rPr lang="en-US" sz="1200" b="0" i="0" u="none" strike="noStrike" cap="none" baseline="0" dirty="0">
                <a:solidFill>
                  <a:schemeClr val="dk1"/>
                </a:solidFill>
                <a:latin typeface="Calibri"/>
                <a:ea typeface="Calibri"/>
                <a:cs typeface="Calibri"/>
                <a:sym typeface="Calibri"/>
              </a:rPr>
              <a:t>families understand what is being taught</a:t>
            </a:r>
            <a:r>
              <a:rPr lang="en-US" sz="1200" b="0" i="0" u="none" strike="noStrike" cap="none" baseline="0"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27" name="Google Shape;127;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22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smtClean="0">
                <a:solidFill>
                  <a:schemeClr val="dk1"/>
                </a:solidFill>
                <a:latin typeface="Calibri"/>
                <a:ea typeface="Calibri"/>
                <a:cs typeface="Calibri"/>
                <a:sym typeface="Calibri"/>
              </a:rPr>
              <a:t>(From </a:t>
            </a:r>
            <a:r>
              <a:rPr lang="en-US" sz="1200" b="0" i="0" u="none" strike="noStrike" cap="none" dirty="0">
                <a:solidFill>
                  <a:schemeClr val="dk1"/>
                </a:solidFill>
                <a:latin typeface="Calibri"/>
                <a:ea typeface="Calibri"/>
                <a:cs typeface="Calibri"/>
                <a:sym typeface="Calibri"/>
              </a:rPr>
              <a:t>Michigan </a:t>
            </a:r>
            <a:r>
              <a:rPr lang="en-US" sz="1200" b="0" i="0" u="none" strike="noStrike" cap="none" dirty="0" smtClean="0">
                <a:solidFill>
                  <a:schemeClr val="dk1"/>
                </a:solidFill>
                <a:latin typeface="Calibri"/>
                <a:ea typeface="Calibri"/>
                <a:cs typeface="Calibri"/>
                <a:sym typeface="Calibri"/>
              </a:rPr>
              <a:t>Dept. </a:t>
            </a:r>
            <a:r>
              <a:rPr lang="en-US" sz="1200" b="0" i="0" u="none" strike="noStrike" cap="none" dirty="0">
                <a:solidFill>
                  <a:schemeClr val="dk1"/>
                </a:solidFill>
                <a:latin typeface="Calibri"/>
                <a:ea typeface="Calibri"/>
                <a:cs typeface="Calibri"/>
                <a:sym typeface="Calibri"/>
              </a:rPr>
              <a:t>of Ed Collaborating for Success Parent Engagement Toolkit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Just like with PBIS, before starting something new, evaluate what you </a:t>
            </a:r>
            <a:r>
              <a:rPr lang="en-US" sz="1200" b="0" i="0" u="none" strike="noStrike" cap="none" dirty="0" smtClean="0">
                <a:solidFill>
                  <a:schemeClr val="dk1"/>
                </a:solidFill>
                <a:latin typeface="Calibri"/>
                <a:ea typeface="Calibri"/>
                <a:cs typeface="Calibri"/>
                <a:sym typeface="Calibri"/>
              </a:rPr>
              <a:t>are already </a:t>
            </a:r>
            <a:r>
              <a:rPr lang="en-US" sz="1200" b="0" i="0" u="none" strike="noStrike" cap="none" dirty="0">
                <a:solidFill>
                  <a:schemeClr val="dk1"/>
                </a:solidFill>
                <a:latin typeface="Calibri"/>
                <a:ea typeface="Calibri"/>
                <a:cs typeface="Calibri"/>
                <a:sym typeface="Calibri"/>
              </a:rPr>
              <a:t>doing and see what can be used or adapted to fit within PBIS. </a:t>
            </a:r>
            <a:r>
              <a:rPr lang="en-US" sz="1200" b="0" i="0" u="none" strike="noStrike" cap="none" dirty="0" smtClean="0">
                <a:solidFill>
                  <a:schemeClr val="dk1"/>
                </a:solidFill>
                <a:latin typeface="Calibri"/>
                <a:ea typeface="Calibri"/>
                <a:cs typeface="Calibri"/>
                <a:sym typeface="Calibri"/>
              </a:rPr>
              <a:t>From </a:t>
            </a:r>
            <a:r>
              <a:rPr lang="en-US" sz="1200" b="0" i="0" u="none" strike="noStrike" cap="none" dirty="0">
                <a:solidFill>
                  <a:schemeClr val="dk1"/>
                </a:solidFill>
                <a:latin typeface="Calibri"/>
                <a:ea typeface="Calibri"/>
                <a:cs typeface="Calibri"/>
                <a:sym typeface="Calibri"/>
              </a:rPr>
              <a:t>there, develop goals for family engagement, strategies for reaching those goals, and then specific action steps with responsibilities identified and assigned. </a:t>
            </a:r>
            <a:r>
              <a:rPr lang="en-US" sz="1200" b="0" i="0" u="none" strike="noStrike" cap="none" dirty="0">
                <a:solidFill>
                  <a:schemeClr val="dk1"/>
                </a:solidFill>
                <a:latin typeface="Calibri"/>
                <a:sym typeface="Calibri"/>
              </a:rPr>
              <a:t>It</a:t>
            </a:r>
            <a:r>
              <a:rPr lang="en-US" sz="1200" b="0" i="0" u="none" strike="noStrike" cap="none" baseline="0" dirty="0">
                <a:solidFill>
                  <a:schemeClr val="dk1"/>
                </a:solidFill>
                <a:latin typeface="Calibri"/>
                <a:sym typeface="Calibri"/>
              </a:rPr>
              <a:t> is important to include </a:t>
            </a:r>
            <a:r>
              <a:rPr lang="en-US" sz="1200" b="0" i="0" u="none" strike="noStrike" cap="none" baseline="0" dirty="0" smtClean="0">
                <a:solidFill>
                  <a:schemeClr val="dk1"/>
                </a:solidFill>
                <a:latin typeface="Calibri"/>
                <a:sym typeface="Calibri"/>
              </a:rPr>
              <a:t>families </a:t>
            </a:r>
            <a:r>
              <a:rPr lang="en-US" sz="1200" b="0" i="0" u="none" strike="noStrike" cap="none" baseline="0" dirty="0">
                <a:solidFill>
                  <a:schemeClr val="dk1"/>
                </a:solidFill>
                <a:latin typeface="Calibri"/>
                <a:sym typeface="Calibri"/>
              </a:rPr>
              <a:t>throughout the development </a:t>
            </a:r>
            <a:r>
              <a:rPr lang="en-US" sz="1200" b="0" i="0" u="none" strike="noStrike" cap="none" baseline="0" dirty="0" smtClean="0">
                <a:solidFill>
                  <a:schemeClr val="dk1"/>
                </a:solidFill>
                <a:latin typeface="Calibri"/>
                <a:sym typeface="Calibri"/>
              </a:rPr>
              <a:t>process. </a:t>
            </a:r>
            <a:r>
              <a:rPr lang="en-US" sz="1200" b="0" i="0" u="none" strike="noStrike" cap="none" dirty="0" smtClean="0">
                <a:solidFill>
                  <a:schemeClr val="dk1"/>
                </a:solidFill>
                <a:latin typeface="Calibri"/>
                <a:ea typeface="Calibri"/>
                <a:cs typeface="Calibri"/>
                <a:sym typeface="Calibri"/>
              </a:rPr>
              <a:t>Again</a:t>
            </a:r>
            <a:r>
              <a:rPr lang="en-US" sz="1200" b="0" i="0" u="none" strike="noStrike" cap="none" dirty="0">
                <a:solidFill>
                  <a:schemeClr val="dk1"/>
                </a:solidFill>
                <a:latin typeface="Calibri"/>
                <a:ea typeface="Calibri"/>
                <a:cs typeface="Calibri"/>
                <a:sym typeface="Calibri"/>
              </a:rPr>
              <a:t>, with PBIS we always use data-based decision making. Monitor progress with your action steps and revise as needed. </a:t>
            </a:r>
            <a:r>
              <a:rPr lang="en-US" sz="1200" b="0" i="0" u="none" strike="noStrike" cap="none" dirty="0" smtClean="0">
                <a:solidFill>
                  <a:schemeClr val="dk1"/>
                </a:solidFill>
                <a:latin typeface="Calibri"/>
                <a:ea typeface="Calibri"/>
                <a:cs typeface="Calibri"/>
                <a:sym typeface="Calibri"/>
              </a:rPr>
              <a:t>Then, </a:t>
            </a:r>
            <a:r>
              <a:rPr lang="en-US" sz="1200" b="0" i="0" u="none" strike="noStrike" cap="none" dirty="0">
                <a:solidFill>
                  <a:schemeClr val="dk1"/>
                </a:solidFill>
                <a:latin typeface="Calibri"/>
                <a:ea typeface="Calibri"/>
                <a:cs typeface="Calibri"/>
                <a:sym typeface="Calibri"/>
              </a:rPr>
              <a:t>do periodic evaluation to see if you are meeting or approaching your </a:t>
            </a:r>
            <a:r>
              <a:rPr lang="en-US" sz="1200" b="0" i="0" u="none" strike="noStrike" cap="none" dirty="0" smtClean="0">
                <a:solidFill>
                  <a:schemeClr val="dk1"/>
                </a:solidFill>
                <a:latin typeface="Calibri"/>
                <a:ea typeface="Calibri"/>
                <a:cs typeface="Calibri"/>
                <a:sym typeface="Calibri"/>
              </a:rPr>
              <a:t>goals </a:t>
            </a:r>
            <a:r>
              <a:rPr lang="en-US" sz="1200" b="0" i="0" u="none" strike="noStrike" cap="none" dirty="0">
                <a:solidFill>
                  <a:schemeClr val="dk1"/>
                </a:solidFill>
                <a:latin typeface="Calibri"/>
                <a:ea typeface="Calibri"/>
                <a:cs typeface="Calibri"/>
                <a:sym typeface="Calibri"/>
              </a:rPr>
              <a:t>and consider revising or updating strategies and action steps</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34" name="Google Shape;134;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248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Community Unit School District 2 in </a:t>
            </a:r>
            <a:r>
              <a:rPr lang="en-US" sz="1200" b="0" i="0" u="none" strike="noStrike" cap="none" dirty="0" smtClean="0">
                <a:solidFill>
                  <a:schemeClr val="dk1"/>
                </a:solidFill>
                <a:latin typeface="Calibri"/>
                <a:ea typeface="Calibri"/>
                <a:cs typeface="Calibri"/>
                <a:sym typeface="Calibri"/>
              </a:rPr>
              <a:t>Marion, </a:t>
            </a:r>
            <a:r>
              <a:rPr lang="en-US" sz="1200" b="0" i="0" u="none" strike="noStrike" cap="none" dirty="0">
                <a:solidFill>
                  <a:schemeClr val="dk1"/>
                </a:solidFill>
                <a:latin typeface="Calibri"/>
                <a:ea typeface="Calibri"/>
                <a:cs typeface="Calibri"/>
                <a:sym typeface="Calibri"/>
              </a:rPr>
              <a:t>IL went through the process of building capacity for family engagement in their district. Upon assessing their current status, they felt they needed to change their focus from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i</a:t>
            </a:r>
            <a:r>
              <a:rPr lang="en-US" sz="1200" b="0" i="0" u="none" strike="noStrike" cap="none" dirty="0" smtClean="0">
                <a:solidFill>
                  <a:schemeClr val="dk1"/>
                </a:solidFill>
                <a:latin typeface="Calibri"/>
                <a:ea typeface="Calibri"/>
                <a:cs typeface="Calibri"/>
                <a:sym typeface="Calibri"/>
              </a:rPr>
              <a:t>nvolvement </a:t>
            </a:r>
            <a:r>
              <a:rPr lang="en-US" sz="1200" b="0" i="0" u="none" strike="noStrike" cap="none" dirty="0">
                <a:solidFill>
                  <a:schemeClr val="dk1"/>
                </a:solidFill>
                <a:latin typeface="Calibri"/>
                <a:ea typeface="Calibri"/>
                <a:cs typeface="Calibri"/>
                <a:sym typeface="Calibri"/>
              </a:rPr>
              <a:t>to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ngagement</a:t>
            </a:r>
            <a:r>
              <a:rPr lang="en-US" sz="1200" b="0" i="0" u="none" strike="noStrike" cap="none" dirty="0">
                <a:solidFill>
                  <a:schemeClr val="dk1"/>
                </a:solidFill>
                <a:latin typeface="Calibri"/>
                <a:ea typeface="Calibri"/>
                <a:cs typeface="Calibri"/>
                <a:sym typeface="Calibri"/>
              </a:rPr>
              <a:t>, so they started by defining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ngagement</a:t>
            </a:r>
            <a:r>
              <a:rPr lang="en-US" sz="1200" b="0" i="0" u="none" strike="noStrike" cap="none" dirty="0">
                <a:solidFill>
                  <a:schemeClr val="dk1"/>
                </a:solidFill>
                <a:latin typeface="Calibri"/>
                <a:ea typeface="Calibri"/>
                <a:cs typeface="Calibri"/>
                <a:sym typeface="Calibri"/>
              </a:rPr>
              <a:t>. They also sent out a survey to assess needs of families.</a:t>
            </a:r>
            <a:endParaRPr dirty="0"/>
          </a:p>
        </p:txBody>
      </p:sp>
      <p:sp>
        <p:nvSpPr>
          <p:cNvPr id="141" name="Google Shape;141;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60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Trainer </a:t>
            </a:r>
            <a:r>
              <a:rPr lang="en-US" sz="1200" b="0" i="0" u="none" strike="noStrike" cap="none"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CUSD2 then created this </a:t>
            </a:r>
            <a:r>
              <a:rPr lang="en-US" sz="1200" b="0" i="0" u="none" strike="noStrike" cap="none" dirty="0" smtClean="0">
                <a:solidFill>
                  <a:schemeClr val="dk1"/>
                </a:solidFill>
                <a:latin typeface="Calibri"/>
                <a:ea typeface="Calibri"/>
                <a:cs typeface="Calibri"/>
                <a:sym typeface="Calibri"/>
              </a:rPr>
              <a:t>“triangle” </a:t>
            </a:r>
            <a:r>
              <a:rPr lang="en-US" sz="1200" b="0" i="0" u="none" strike="noStrike" cap="none" dirty="0">
                <a:solidFill>
                  <a:schemeClr val="dk1"/>
                </a:solidFill>
                <a:latin typeface="Calibri"/>
                <a:ea typeface="Calibri"/>
                <a:cs typeface="Calibri"/>
                <a:sym typeface="Calibri"/>
              </a:rPr>
              <a:t>during their process. It shows their plan/strategies for engaging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using the PBIS </a:t>
            </a:r>
            <a:r>
              <a:rPr lang="en-US" sz="1200" b="0" i="0" u="none" strike="noStrike" cap="none" dirty="0" smtClean="0">
                <a:solidFill>
                  <a:schemeClr val="dk1"/>
                </a:solidFill>
                <a:latin typeface="Calibri"/>
                <a:ea typeface="Calibri"/>
                <a:cs typeface="Calibri"/>
                <a:sym typeface="Calibri"/>
              </a:rPr>
              <a:t>three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tiered </a:t>
            </a:r>
            <a:r>
              <a:rPr lang="en-US" sz="1200" b="0" i="0" u="none" strike="noStrike" cap="none" dirty="0">
                <a:solidFill>
                  <a:schemeClr val="dk1"/>
                </a:solidFill>
                <a:latin typeface="Calibri"/>
                <a:ea typeface="Calibri"/>
                <a:cs typeface="Calibri"/>
                <a:sym typeface="Calibri"/>
              </a:rPr>
              <a:t>model</a:t>
            </a:r>
            <a:r>
              <a:rPr lang="en-US" sz="1200" b="0" i="0" u="none" strike="noStrike" cap="none" dirty="0" smtClean="0">
                <a:solidFill>
                  <a:schemeClr val="dk1"/>
                </a:solidFill>
                <a:latin typeface="Calibri"/>
                <a:ea typeface="Calibri"/>
                <a:cs typeface="Calibri"/>
                <a:sym typeface="Calibri"/>
              </a:rPr>
              <a:t>.</a:t>
            </a:r>
            <a:endParaRPr dirty="0"/>
          </a:p>
        </p:txBody>
      </p:sp>
      <p:sp>
        <p:nvSpPr>
          <p:cNvPr id="149" name="Google Shape;149;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69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Here are some examples of steps schools </a:t>
            </a:r>
            <a:r>
              <a:rPr lang="en-US" sz="1200" b="0" i="0" u="none" strike="noStrike" cap="none" dirty="0">
                <a:solidFill>
                  <a:schemeClr val="dk1"/>
                </a:solidFill>
                <a:latin typeface="Calibri"/>
                <a:ea typeface="Calibri"/>
                <a:cs typeface="Calibri"/>
                <a:sym typeface="Calibri"/>
              </a:rPr>
              <a:t>can take to engage </a:t>
            </a:r>
            <a:r>
              <a:rPr lang="en-US" sz="1200" b="0" i="0" u="none" strike="noStrike" cap="none" dirty="0" smtClean="0">
                <a:solidFill>
                  <a:schemeClr val="dk1"/>
                </a:solidFill>
                <a:latin typeface="Calibri"/>
                <a:ea typeface="Calibri"/>
                <a:cs typeface="Calibri"/>
                <a:sym typeface="Calibri"/>
              </a:rPr>
              <a:t>families.</a:t>
            </a:r>
            <a:r>
              <a:rPr lang="en-US" sz="1200" b="0" i="0" u="none" strike="noStrike" cap="none" baseline="0" dirty="0" smtClean="0">
                <a:solidFill>
                  <a:schemeClr val="dk1"/>
                </a:solidFill>
                <a:latin typeface="Calibri"/>
                <a:ea typeface="Calibri"/>
                <a:cs typeface="Calibri"/>
                <a:sym typeface="Calibri"/>
              </a:rPr>
              <a:t> The school can s</a:t>
            </a:r>
            <a:r>
              <a:rPr lang="en-US" sz="1200" b="0" i="0" u="none" strike="noStrike" cap="none" dirty="0" smtClean="0">
                <a:solidFill>
                  <a:schemeClr val="dk1"/>
                </a:solidFill>
                <a:latin typeface="Calibri"/>
                <a:ea typeface="Calibri"/>
                <a:cs typeface="Calibri"/>
                <a:sym typeface="Calibri"/>
              </a:rPr>
              <a:t>chedule </a:t>
            </a:r>
            <a:r>
              <a:rPr lang="en-US" sz="1200" b="0" i="0" u="none" strike="noStrike" cap="none" dirty="0">
                <a:solidFill>
                  <a:schemeClr val="dk1"/>
                </a:solidFill>
                <a:latin typeface="Calibri"/>
                <a:ea typeface="Calibri"/>
                <a:cs typeface="Calibri"/>
                <a:sym typeface="Calibri"/>
              </a:rPr>
              <a:t>family events focused </a:t>
            </a:r>
            <a:r>
              <a:rPr lang="en-US" sz="1200" b="0" i="0" u="none" strike="noStrike" cap="none" dirty="0" smtClean="0">
                <a:solidFill>
                  <a:schemeClr val="dk1"/>
                </a:solidFill>
                <a:latin typeface="Calibri"/>
                <a:ea typeface="Calibri"/>
                <a:cs typeface="Calibri"/>
                <a:sym typeface="Calibri"/>
              </a:rPr>
              <a:t>on </a:t>
            </a:r>
            <a:r>
              <a:rPr lang="en-US" sz="1200" b="0" i="0" u="none" strike="noStrike" cap="none" dirty="0">
                <a:solidFill>
                  <a:schemeClr val="dk1"/>
                </a:solidFill>
                <a:latin typeface="Calibri"/>
                <a:ea typeface="Calibri"/>
                <a:cs typeface="Calibri"/>
                <a:sym typeface="Calibri"/>
              </a:rPr>
              <a:t>introducing </a:t>
            </a:r>
            <a:r>
              <a:rPr lang="en-US" sz="1200" b="0" i="0" u="none" strike="noStrike" cap="none" dirty="0" smtClean="0">
                <a:solidFill>
                  <a:schemeClr val="dk1"/>
                </a:solidFill>
                <a:latin typeface="Calibri"/>
                <a:ea typeface="Calibri"/>
                <a:cs typeface="Calibri"/>
                <a:sym typeface="Calibri"/>
              </a:rPr>
              <a:t>expectations, show </a:t>
            </a:r>
            <a:r>
              <a:rPr lang="en-US" sz="1200" b="0" i="0" u="none" strike="noStrike" cap="none" dirty="0">
                <a:solidFill>
                  <a:schemeClr val="dk1"/>
                </a:solidFill>
                <a:latin typeface="Calibri"/>
                <a:ea typeface="Calibri"/>
                <a:cs typeface="Calibri"/>
                <a:sym typeface="Calibri"/>
              </a:rPr>
              <a:t>progress on </a:t>
            </a:r>
            <a:r>
              <a:rPr lang="en-US" sz="1200" b="0" i="0" u="none" strike="noStrike" cap="none" dirty="0" smtClean="0">
                <a:solidFill>
                  <a:schemeClr val="dk1"/>
                </a:solidFill>
                <a:latin typeface="Calibri"/>
                <a:ea typeface="Calibri"/>
                <a:cs typeface="Calibri"/>
                <a:sym typeface="Calibri"/>
              </a:rPr>
              <a:t>outcomes,</a:t>
            </a:r>
            <a:r>
              <a:rPr lang="en-US" sz="1200" b="0" i="0" u="none" strike="noStrike" cap="none" baseline="0" dirty="0" smtClean="0">
                <a:solidFill>
                  <a:schemeClr val="dk1"/>
                </a:solidFill>
                <a:latin typeface="Calibri"/>
                <a:ea typeface="Calibri"/>
                <a:cs typeface="Calibri"/>
                <a:sym typeface="Calibri"/>
              </a:rPr>
              <a:t> and provide volunteer activities, such as</a:t>
            </a:r>
            <a:r>
              <a:rPr lang="en-US" sz="1200" b="0" i="0" u="none" strike="noStrike" cap="none" dirty="0" smtClean="0">
                <a:solidFill>
                  <a:schemeClr val="dk1"/>
                </a:solidFill>
                <a:latin typeface="Calibri"/>
                <a:ea typeface="Calibri"/>
                <a:cs typeface="Calibri"/>
                <a:sym typeface="Calibri"/>
              </a:rPr>
              <a:t> writing form letters to request free samples from local businesses to reinforce students for positive behavior.</a:t>
            </a:r>
            <a:endParaRPr dirty="0"/>
          </a:p>
        </p:txBody>
      </p:sp>
      <p:sp>
        <p:nvSpPr>
          <p:cNvPr id="156" name="Google Shape;156;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88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r>
              <a:rPr lang="en-US" sz="1200" b="0" i="0" u="sng" strike="noStrike" cap="none" dirty="0">
                <a:solidFill>
                  <a:schemeClr val="dk1"/>
                </a:solidFill>
                <a:latin typeface="Calibri"/>
                <a:ea typeface="Calibri"/>
                <a:cs typeface="Calibri"/>
                <a:sym typeface="Calibri"/>
              </a:rPr>
              <a:t>Assist </a:t>
            </a:r>
            <a:r>
              <a:rPr lang="en-US" sz="1200" b="0" i="0" u="sng" strike="noStrike" cap="none" dirty="0" smtClean="0">
                <a:solidFill>
                  <a:schemeClr val="dk1"/>
                </a:solidFill>
                <a:latin typeface="Calibri"/>
                <a:ea typeface="Calibri"/>
                <a:cs typeface="Calibri"/>
                <a:sym typeface="Calibri"/>
              </a:rPr>
              <a:t>family</a:t>
            </a:r>
            <a:r>
              <a:rPr lang="en-US" sz="1200" b="0" i="0" u="sng" strike="noStrike" cap="none" baseline="0" dirty="0" smtClean="0">
                <a:solidFill>
                  <a:schemeClr val="dk1"/>
                </a:solidFill>
                <a:latin typeface="Calibri"/>
                <a:ea typeface="Calibri"/>
                <a:cs typeface="Calibri"/>
                <a:sym typeface="Calibri"/>
              </a:rPr>
              <a:t> member</a:t>
            </a:r>
            <a:r>
              <a:rPr lang="en-US" sz="1200" b="0" i="0" u="sng" strike="noStrike" cap="none" dirty="0" smtClean="0">
                <a:solidFill>
                  <a:schemeClr val="dk1"/>
                </a:solidFill>
                <a:latin typeface="Calibri"/>
                <a:ea typeface="Calibri"/>
                <a:cs typeface="Calibri"/>
                <a:sym typeface="Calibri"/>
              </a:rPr>
              <a:t>s </a:t>
            </a:r>
            <a:r>
              <a:rPr lang="en-US" sz="1200" b="0" i="0" u="none" strike="noStrike" cap="none" dirty="0">
                <a:solidFill>
                  <a:schemeClr val="dk1"/>
                </a:solidFill>
                <a:latin typeface="Calibri"/>
                <a:ea typeface="Calibri"/>
                <a:cs typeface="Calibri"/>
                <a:sym typeface="Calibri"/>
              </a:rPr>
              <a:t>in blending PBIS into daily </a:t>
            </a:r>
            <a:r>
              <a:rPr lang="en-US" sz="1200" b="0" i="0" u="none" strike="noStrike" cap="none" dirty="0" smtClean="0">
                <a:solidFill>
                  <a:schemeClr val="dk1"/>
                </a:solidFill>
                <a:latin typeface="Calibri"/>
                <a:ea typeface="Calibri"/>
                <a:cs typeface="Calibri"/>
                <a:sym typeface="Calibri"/>
              </a:rPr>
              <a:t>routines.</a:t>
            </a:r>
            <a:r>
              <a:rPr lang="en-US" sz="1200" b="0" i="0" u="none" strike="noStrike" cap="none" baseline="0"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rPr>
              <a:t>Train family</a:t>
            </a:r>
            <a:r>
              <a:rPr lang="en-US" sz="1200" b="0" i="0" u="sng" strike="noStrike" cap="none" baseline="0" dirty="0" smtClean="0">
                <a:solidFill>
                  <a:schemeClr val="dk1"/>
                </a:solidFill>
                <a:latin typeface="Calibri"/>
                <a:ea typeface="Calibri"/>
                <a:cs typeface="Calibri"/>
                <a:sym typeface="Calibri"/>
              </a:rPr>
              <a:t> member</a:t>
            </a:r>
            <a:r>
              <a:rPr lang="en-US" sz="1200" b="0" i="0" u="sng" strike="noStrike" cap="none" dirty="0" smtClean="0">
                <a:solidFill>
                  <a:schemeClr val="dk1"/>
                </a:solidFill>
                <a:latin typeface="Calibri"/>
                <a:ea typeface="Calibri"/>
                <a:cs typeface="Calibri"/>
                <a:sym typeface="Calibri"/>
              </a:rPr>
              <a:t>s</a:t>
            </a:r>
            <a:r>
              <a:rPr lang="en-US" sz="1200" b="0" i="0" u="none" strike="noStrike" cap="none" dirty="0" smtClean="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ask them to wear </a:t>
            </a:r>
            <a:r>
              <a:rPr lang="en-US" sz="1200" b="0" i="0" u="none" strike="noStrike" cap="none" dirty="0" smtClean="0">
                <a:solidFill>
                  <a:schemeClr val="dk1"/>
                </a:solidFill>
                <a:latin typeface="Calibri"/>
                <a:ea typeface="Calibri"/>
                <a:cs typeface="Calibri"/>
                <a:sym typeface="Calibri"/>
              </a:rPr>
              <a:t>“ask </a:t>
            </a:r>
            <a:r>
              <a:rPr lang="en-US" sz="1200" b="0" i="0" u="none" strike="noStrike" cap="none" dirty="0">
                <a:solidFill>
                  <a:schemeClr val="dk1"/>
                </a:solidFill>
                <a:latin typeface="Calibri"/>
                <a:ea typeface="Calibri"/>
                <a:cs typeface="Calibri"/>
                <a:sym typeface="Calibri"/>
              </a:rPr>
              <a:t>me about </a:t>
            </a:r>
            <a:r>
              <a:rPr lang="en-US" sz="1200" b="0" i="0" u="none" strike="noStrike" cap="none" dirty="0" smtClean="0">
                <a:solidFill>
                  <a:schemeClr val="dk1"/>
                </a:solidFill>
                <a:latin typeface="Calibri"/>
                <a:ea typeface="Calibri"/>
                <a:cs typeface="Calibri"/>
                <a:sym typeface="Calibri"/>
              </a:rPr>
              <a:t>PBIS” buttons.</a:t>
            </a:r>
            <a:r>
              <a:rPr lang="en-US" sz="1200" b="0" i="0" u="none" strike="noStrike" cap="none" baseline="0"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rPr>
              <a:t>Work </a:t>
            </a:r>
            <a:r>
              <a:rPr lang="en-US" sz="1200" b="0" i="0" u="sng" strike="noStrike" cap="none" dirty="0">
                <a:solidFill>
                  <a:schemeClr val="dk1"/>
                </a:solidFill>
                <a:latin typeface="Calibri"/>
                <a:ea typeface="Calibri"/>
                <a:cs typeface="Calibri"/>
                <a:sym typeface="Calibri"/>
              </a:rPr>
              <a:t>together with families </a:t>
            </a:r>
            <a:r>
              <a:rPr lang="en-US" sz="1200" b="0" i="0" u="none" strike="noStrike" cap="none" dirty="0">
                <a:solidFill>
                  <a:schemeClr val="dk1"/>
                </a:solidFill>
                <a:latin typeface="Calibri"/>
                <a:ea typeface="Calibri"/>
                <a:cs typeface="Calibri"/>
                <a:sym typeface="Calibri"/>
              </a:rPr>
              <a:t>to incorporate PBIS into the </a:t>
            </a:r>
            <a:r>
              <a:rPr lang="en-US" sz="1200" b="0" i="0" u="none" strike="noStrike" cap="none" dirty="0" smtClean="0">
                <a:solidFill>
                  <a:schemeClr val="dk1"/>
                </a:solidFill>
                <a:latin typeface="Calibri"/>
                <a:ea typeface="Calibri"/>
                <a:cs typeface="Calibri"/>
                <a:sym typeface="Calibri"/>
              </a:rPr>
              <a:t>IEP</a:t>
            </a:r>
            <a:r>
              <a:rPr lang="en-US" sz="1200" b="0" i="0" u="none" strike="noStrike" cap="none" dirty="0">
                <a:solidFill>
                  <a:schemeClr val="dk1"/>
                </a:solidFill>
                <a:latin typeface="Calibri"/>
                <a:ea typeface="Calibri"/>
                <a:cs typeface="Calibri"/>
                <a:sym typeface="Calibri"/>
              </a:rPr>
              <a:t>.</a:t>
            </a:r>
            <a:endParaRPr dirty="0"/>
          </a:p>
        </p:txBody>
      </p:sp>
      <p:sp>
        <p:nvSpPr>
          <p:cNvPr id="164" name="Google Shape;164;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502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This is an example of a matrix </a:t>
            </a:r>
            <a:r>
              <a:rPr lang="en-US" sz="1200" b="0" i="0" u="none" strike="noStrike" cap="none" dirty="0" smtClean="0">
                <a:solidFill>
                  <a:schemeClr val="dk1"/>
                </a:solidFill>
                <a:latin typeface="Calibri"/>
                <a:ea typeface="Calibri"/>
                <a:cs typeface="Calibri"/>
                <a:sym typeface="Calibri"/>
              </a:rPr>
              <a:t>that</a:t>
            </a:r>
            <a:r>
              <a:rPr lang="en-US" sz="1200" b="0" i="0" u="none" strike="noStrike" cap="none" baseline="0" dirty="0" smtClean="0">
                <a:solidFill>
                  <a:schemeClr val="dk1"/>
                </a:solidFill>
                <a:latin typeface="Calibri"/>
                <a:ea typeface="Calibri"/>
                <a:cs typeface="Calibri"/>
                <a:sym typeface="Calibri"/>
              </a:rPr>
              <a:t> a</a:t>
            </a:r>
            <a:r>
              <a:rPr lang="en-US" sz="1200" b="0" i="0" u="none" strike="noStrike" cap="none" dirty="0" smtClean="0">
                <a:solidFill>
                  <a:schemeClr val="dk1"/>
                </a:solidFill>
                <a:latin typeface="Calibri"/>
                <a:ea typeface="Calibri"/>
                <a:cs typeface="Calibri"/>
                <a:sym typeface="Calibri"/>
              </a:rPr>
              <a:t> Tennessee </a:t>
            </a:r>
            <a:r>
              <a:rPr lang="en-US" sz="1200" b="0" i="0" u="none" strike="noStrike" cap="none" dirty="0">
                <a:solidFill>
                  <a:schemeClr val="dk1"/>
                </a:solidFill>
                <a:latin typeface="Calibri"/>
                <a:ea typeface="Calibri"/>
                <a:cs typeface="Calibri"/>
                <a:sym typeface="Calibri"/>
              </a:rPr>
              <a:t>school developed for families to use at home with students. This is from the Tennessee Behavior Support Project’s July 2017 </a:t>
            </a:r>
            <a:r>
              <a:rPr lang="en-US" sz="1200" b="0" i="0" u="none" strike="noStrike" cap="none" dirty="0" smtClean="0">
                <a:solidFill>
                  <a:schemeClr val="dk1"/>
                </a:solidFill>
                <a:latin typeface="Calibri"/>
                <a:ea typeface="Calibri"/>
                <a:cs typeface="Calibri"/>
                <a:sym typeface="Calibri"/>
              </a:rPr>
              <a:t>guide “Including </a:t>
            </a:r>
            <a:r>
              <a:rPr lang="en-US" sz="1200" b="0" i="0" u="none" strike="noStrike" cap="none" dirty="0">
                <a:solidFill>
                  <a:schemeClr val="dk1"/>
                </a:solidFill>
                <a:latin typeface="Calibri"/>
                <a:ea typeface="Calibri"/>
                <a:cs typeface="Calibri"/>
                <a:sym typeface="Calibri"/>
              </a:rPr>
              <a:t>Families and Communities in your School’s RTI2-B </a:t>
            </a:r>
            <a:r>
              <a:rPr lang="en-US" sz="1200" b="0" i="0" u="none" strike="noStrike" cap="none" dirty="0" smtClean="0">
                <a:solidFill>
                  <a:schemeClr val="dk1"/>
                </a:solidFill>
                <a:latin typeface="Calibri"/>
                <a:ea typeface="Calibri"/>
                <a:cs typeface="Calibri"/>
                <a:sym typeface="Calibri"/>
              </a:rPr>
              <a:t>Framework”.</a:t>
            </a:r>
            <a:r>
              <a:rPr lang="en-US" sz="1200" b="0" i="0" u="none" strike="noStrike" cap="none" baseline="0" dirty="0" smtClean="0">
                <a:solidFill>
                  <a:schemeClr val="dk1"/>
                </a:solidFill>
                <a:latin typeface="Calibri"/>
                <a:ea typeface="Calibri"/>
                <a:cs typeface="Calibri"/>
                <a:sym typeface="Calibri"/>
              </a:rPr>
              <a:t> It can be accessed at: </a:t>
            </a:r>
            <a:r>
              <a:rPr lang="en-US" sz="1200" b="0" i="0" u="none" strike="noStrike" cap="none" dirty="0" smtClean="0">
                <a:solidFill>
                  <a:schemeClr val="dk1"/>
                </a:solidFill>
                <a:latin typeface="Calibri"/>
                <a:ea typeface="Calibri"/>
                <a:cs typeface="Calibri"/>
                <a:sym typeface="Calibri"/>
              </a:rPr>
              <a:t>https</a:t>
            </a:r>
            <a:r>
              <a:rPr lang="en-US" sz="1200" b="0" i="0" u="none" strike="noStrike" cap="none" dirty="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vkc.mc.vanderbilt.edu/assets/files/resources/tbisfamilycommunity.pdf.</a:t>
            </a:r>
            <a:endParaRPr dirty="0"/>
          </a:p>
        </p:txBody>
      </p:sp>
      <p:sp>
        <p:nvSpPr>
          <p:cNvPr id="172" name="Google Shape;172;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 families respond better to more personal </a:t>
            </a:r>
            <a:r>
              <a:rPr lang="en-US" sz="1200" b="0" i="0" u="none" strike="noStrike" cap="none" dirty="0" smtClean="0">
                <a:solidFill>
                  <a:schemeClr val="dk1"/>
                </a:solidFill>
                <a:latin typeface="Calibri"/>
                <a:ea typeface="Calibri"/>
                <a:cs typeface="Calibri"/>
                <a:sym typeface="Calibri"/>
              </a:rPr>
              <a:t>outreach (e.g., phone </a:t>
            </a:r>
            <a:r>
              <a:rPr lang="en-US" sz="1200" b="0" i="0" u="none" strike="noStrike" cap="none" dirty="0">
                <a:solidFill>
                  <a:schemeClr val="dk1"/>
                </a:solidFill>
                <a:latin typeface="Calibri"/>
                <a:ea typeface="Calibri"/>
                <a:cs typeface="Calibri"/>
                <a:sym typeface="Calibri"/>
              </a:rPr>
              <a:t>calls, </a:t>
            </a:r>
            <a:r>
              <a:rPr lang="en-US" sz="1200" b="0" i="0" u="none" strike="noStrike" cap="none" dirty="0" smtClean="0">
                <a:solidFill>
                  <a:schemeClr val="dk1"/>
                </a:solidFill>
                <a:latin typeface="Calibri"/>
                <a:ea typeface="Calibri"/>
                <a:cs typeface="Calibri"/>
                <a:sym typeface="Calibri"/>
              </a:rPr>
              <a:t>emails, </a:t>
            </a:r>
            <a:r>
              <a:rPr lang="en-US" sz="1200" b="0" i="0" u="none" strike="noStrike" cap="none" dirty="0">
                <a:solidFill>
                  <a:schemeClr val="dk1"/>
                </a:solidFill>
                <a:latin typeface="Calibri"/>
                <a:ea typeface="Calibri"/>
                <a:cs typeface="Calibri"/>
                <a:sym typeface="Calibri"/>
              </a:rPr>
              <a:t>even other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reaching out to </a:t>
            </a:r>
            <a:r>
              <a:rPr lang="en-US" sz="1200" b="0" i="0" u="none" strike="noStrike" cap="none" dirty="0" smtClean="0">
                <a:solidFill>
                  <a:schemeClr val="dk1"/>
                </a:solidFill>
                <a:latin typeface="Calibri"/>
                <a:ea typeface="Calibri"/>
                <a:cs typeface="Calibri"/>
                <a:sym typeface="Calibri"/>
              </a:rPr>
              <a:t>them), </a:t>
            </a:r>
            <a:r>
              <a:rPr lang="en-US" sz="1200" b="0" i="0" u="none" strike="noStrike" cap="none" dirty="0">
                <a:solidFill>
                  <a:schemeClr val="dk1"/>
                </a:solidFill>
                <a:latin typeface="Calibri"/>
                <a:ea typeface="Calibri"/>
                <a:cs typeface="Calibri"/>
                <a:sym typeface="Calibri"/>
              </a:rPr>
              <a:t>as opposed to flyers sent home with students. Language barriers may be more extensive than you think. Some families are not very literate in their native language. Get to know families and their </a:t>
            </a:r>
            <a:r>
              <a:rPr lang="en-US" sz="1200" b="0" i="0" u="none" strike="noStrike" cap="none" dirty="0" smtClean="0">
                <a:solidFill>
                  <a:schemeClr val="dk1"/>
                </a:solidFill>
                <a:latin typeface="Calibri"/>
                <a:ea typeface="Calibri"/>
                <a:cs typeface="Calibri"/>
                <a:sym typeface="Calibri"/>
              </a:rPr>
              <a:t>preferences,</a:t>
            </a:r>
            <a:r>
              <a:rPr lang="en-US" sz="1200" b="0" i="0" u="none" strike="noStrike" cap="none" baseline="0" dirty="0" smtClean="0">
                <a:solidFill>
                  <a:schemeClr val="dk1"/>
                </a:solidFill>
                <a:latin typeface="Calibri"/>
                <a:ea typeface="Calibri"/>
                <a:cs typeface="Calibri"/>
                <a:sym typeface="Calibri"/>
              </a:rPr>
              <a:t> a</a:t>
            </a:r>
            <a:r>
              <a:rPr lang="en-US" sz="1200" b="0" i="0" u="none" strike="noStrike" cap="none" dirty="0" smtClean="0">
                <a:solidFill>
                  <a:schemeClr val="dk1"/>
                </a:solidFill>
                <a:latin typeface="Calibri"/>
                <a:ea typeface="Calibri"/>
                <a:cs typeface="Calibri"/>
                <a:sym typeface="Calibri"/>
              </a:rPr>
              <a:t>nd </a:t>
            </a:r>
            <a:r>
              <a:rPr lang="en-US" sz="1200" b="0" i="0" u="none" strike="noStrike" cap="none" dirty="0">
                <a:solidFill>
                  <a:schemeClr val="dk1"/>
                </a:solidFill>
                <a:latin typeface="Calibri"/>
                <a:ea typeface="Calibri"/>
                <a:cs typeface="Calibri"/>
                <a:sym typeface="Calibri"/>
              </a:rPr>
              <a:t>don’t assume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know acronyms or understand terms that educational professionals use regularly.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may not have had good past experiences with </a:t>
            </a:r>
            <a:r>
              <a:rPr lang="en-US" sz="1200" b="0" i="0" u="none" strike="noStrike" cap="none" dirty="0" smtClean="0">
                <a:solidFill>
                  <a:schemeClr val="dk1"/>
                </a:solidFill>
                <a:latin typeface="Calibri"/>
                <a:ea typeface="Calibri"/>
                <a:cs typeface="Calibri"/>
                <a:sym typeface="Calibri"/>
              </a:rPr>
              <a:t>education </a:t>
            </a:r>
            <a:r>
              <a:rPr lang="en-US" sz="1200" b="0" i="0" u="none" strike="noStrike" cap="none" dirty="0">
                <a:solidFill>
                  <a:schemeClr val="dk1"/>
                </a:solidFill>
                <a:latin typeface="Calibri"/>
                <a:ea typeface="Calibri"/>
                <a:cs typeface="Calibri"/>
                <a:sym typeface="Calibri"/>
              </a:rPr>
              <a:t>or may not think they have anything to contribute. Invite them to offer input and help plan activities. This will also ensure that school activities more accurately reflect the community and its various cultures. Also, offer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educational </a:t>
            </a:r>
            <a:r>
              <a:rPr lang="en-US" sz="1200" b="0" i="0" u="none" strike="noStrike" cap="none" dirty="0" smtClean="0">
                <a:solidFill>
                  <a:schemeClr val="dk1"/>
                </a:solidFill>
                <a:latin typeface="Calibri"/>
                <a:ea typeface="Calibri"/>
                <a:cs typeface="Calibri"/>
                <a:sym typeface="Calibri"/>
              </a:rPr>
              <a:t>opportunities</a:t>
            </a:r>
            <a:r>
              <a:rPr lang="en-US" sz="1200" b="0" i="0" u="none" strike="noStrike" cap="none" baseline="0" dirty="0" smtClean="0">
                <a:solidFill>
                  <a:schemeClr val="dk1"/>
                </a:solidFill>
                <a:latin typeface="Calibri"/>
                <a:ea typeface="Calibri"/>
                <a:cs typeface="Calibri"/>
                <a:sym typeface="Calibri"/>
              </a:rPr>
              <a:t> on</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academic topics, child development, etc</a:t>
            </a:r>
            <a:r>
              <a:rPr lang="en-US" sz="1200" b="0" i="0" u="none" strike="noStrike" cap="none" dirty="0" smtClean="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invite them to help in the classroom</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It could be helpful to talk about cultural and linguistic responsivity.</a:t>
            </a:r>
            <a:endParaRPr sz="1200" b="0" i="0" u="none" strike="noStrike" cap="none" dirty="0">
              <a:solidFill>
                <a:schemeClr val="dk1"/>
              </a:solidFill>
              <a:latin typeface="Calibri"/>
              <a:ea typeface="Calibri"/>
              <a:cs typeface="Calibri"/>
              <a:sym typeface="Calibri"/>
            </a:endParaRPr>
          </a:p>
        </p:txBody>
      </p:sp>
      <p:sp>
        <p:nvSpPr>
          <p:cNvPr id="179" name="Google Shape;179;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6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Follow up the annual parent-teacher conference with regular communications with </a:t>
            </a:r>
            <a:r>
              <a:rPr lang="en-US" sz="1200" b="0" i="0" u="none" strike="noStrike" cap="none" dirty="0" smtClean="0">
                <a:solidFill>
                  <a:schemeClr val="dk1"/>
                </a:solidFill>
                <a:latin typeface="Calibri"/>
                <a:ea typeface="Calibri"/>
                <a:cs typeface="Calibri"/>
                <a:sym typeface="Calibri"/>
              </a:rPr>
              <a:t>families</a:t>
            </a:r>
            <a:r>
              <a:rPr lang="en-US" sz="1200" b="0" i="0" u="none" strike="noStrike" cap="none" dirty="0">
                <a:solidFill>
                  <a:schemeClr val="dk1"/>
                </a:solidFill>
                <a:latin typeface="Calibri"/>
                <a:ea typeface="Calibri"/>
                <a:cs typeface="Calibri"/>
                <a:sym typeface="Calibri"/>
              </a:rPr>
              <a:t>. Know how to get information translated into the languages of your students' families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Consider student-led</a:t>
            </a:r>
            <a:r>
              <a:rPr lang="en-US" sz="1200" b="0" i="0" u="none" strike="noStrike" cap="none" baseline="0" dirty="0">
                <a:solidFill>
                  <a:schemeClr val="dk1"/>
                </a:solidFill>
                <a:latin typeface="Calibri"/>
                <a:ea typeface="Calibri"/>
                <a:cs typeface="Calibri"/>
                <a:sym typeface="Calibri"/>
              </a:rPr>
              <a:t> conferences </a:t>
            </a:r>
            <a:r>
              <a:rPr lang="en-US" sz="1200" b="0" i="0" u="none" strike="noStrike" cap="none" baseline="0" dirty="0" smtClean="0">
                <a:solidFill>
                  <a:schemeClr val="dk1"/>
                </a:solidFill>
                <a:latin typeface="Calibri"/>
                <a:ea typeface="Calibri"/>
                <a:cs typeface="Calibri"/>
                <a:sym typeface="Calibri"/>
              </a:rPr>
              <a:t>with </a:t>
            </a:r>
            <a:r>
              <a:rPr lang="en-US" sz="1200" b="0" i="0" u="none" strike="noStrike" cap="none" baseline="0" dirty="0">
                <a:solidFill>
                  <a:schemeClr val="dk1"/>
                </a:solidFill>
                <a:latin typeface="Calibri"/>
                <a:ea typeface="Calibri"/>
                <a:cs typeface="Calibri"/>
                <a:sym typeface="Calibri"/>
              </a:rPr>
              <a:t>families, especially at the secondary </a:t>
            </a:r>
            <a:r>
              <a:rPr lang="en-US" sz="1200" b="0" i="0" u="none" strike="noStrike" cap="none" baseline="0" dirty="0" smtClean="0">
                <a:solidFill>
                  <a:schemeClr val="dk1"/>
                </a:solidFill>
                <a:latin typeface="Calibri"/>
                <a:ea typeface="Calibri"/>
                <a:cs typeface="Calibri"/>
                <a:sym typeface="Calibri"/>
              </a:rPr>
              <a:t>level.</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Consider families </a:t>
            </a:r>
            <a:r>
              <a:rPr lang="en-US" sz="1200" b="0" i="0" u="none" strike="noStrike" cap="none" dirty="0">
                <a:solidFill>
                  <a:schemeClr val="dk1"/>
                </a:solidFill>
                <a:latin typeface="Calibri"/>
                <a:ea typeface="Calibri"/>
                <a:cs typeface="Calibri"/>
                <a:sym typeface="Calibri"/>
              </a:rPr>
              <a:t>who do not read well and arrange for phone calls in their native language. Every week or every month, send home folders of student work for </a:t>
            </a:r>
            <a:r>
              <a:rPr lang="en-US" sz="1200" b="0" i="0" u="none" strike="noStrike" cap="none" dirty="0" smtClean="0">
                <a:solidFill>
                  <a:schemeClr val="dk1"/>
                </a:solidFill>
                <a:latin typeface="Calibri"/>
                <a:ea typeface="Calibri"/>
                <a:cs typeface="Calibri"/>
                <a:sym typeface="Calibri"/>
              </a:rPr>
              <a:t>family’s </a:t>
            </a:r>
            <a:r>
              <a:rPr lang="en-US" sz="1200" b="0" i="0" u="none" strike="noStrike" cap="none" dirty="0">
                <a:solidFill>
                  <a:schemeClr val="dk1"/>
                </a:solidFill>
                <a:latin typeface="Calibri"/>
                <a:ea typeface="Calibri"/>
                <a:cs typeface="Calibri"/>
                <a:sym typeface="Calibri"/>
              </a:rPr>
              <a:t>review and comment. Have a regular schedule to send home useful notices, </a:t>
            </a:r>
            <a:r>
              <a:rPr lang="en-US" sz="1200" b="0" i="0" u="none" strike="noStrike" cap="none" dirty="0" smtClean="0">
                <a:solidFill>
                  <a:schemeClr val="dk1"/>
                </a:solidFill>
                <a:latin typeface="Calibri"/>
                <a:ea typeface="Calibri"/>
                <a:cs typeface="Calibri"/>
                <a:sym typeface="Calibri"/>
              </a:rPr>
              <a:t>memos, </a:t>
            </a:r>
            <a:r>
              <a:rPr lang="en-US" sz="1200" b="0" i="0" u="none" strike="noStrike" cap="none" dirty="0">
                <a:solidFill>
                  <a:schemeClr val="dk1"/>
                </a:solidFill>
                <a:latin typeface="Calibri"/>
                <a:ea typeface="Calibri"/>
                <a:cs typeface="Calibri"/>
                <a:sym typeface="Calibri"/>
              </a:rPr>
              <a:t>or newsletters. Respect </a:t>
            </a:r>
            <a:r>
              <a:rPr lang="en-US" sz="1200" b="0" i="0" u="none" strike="noStrike" cap="none" dirty="0" smtClean="0">
                <a:solidFill>
                  <a:schemeClr val="dk1"/>
                </a:solidFill>
                <a:latin typeface="Calibri"/>
                <a:ea typeface="Calibri"/>
                <a:cs typeface="Calibri"/>
                <a:sym typeface="Calibri"/>
              </a:rPr>
              <a:t>family’s </a:t>
            </a:r>
            <a:r>
              <a:rPr lang="en-US" sz="1200" b="0" i="0" u="none" strike="noStrike" cap="none" dirty="0">
                <a:solidFill>
                  <a:schemeClr val="dk1"/>
                </a:solidFill>
                <a:latin typeface="Calibri"/>
                <a:ea typeface="Calibri"/>
                <a:cs typeface="Calibri"/>
                <a:sym typeface="Calibri"/>
              </a:rPr>
              <a:t>perspective on their child's abilities and progress. They know their own child in a different setting than you do. Expect to disagree once in a while and embrace the opportunity to see things from a new point of view</a:t>
            </a:r>
            <a:r>
              <a:rPr lang="en-US" sz="1200" b="0" i="0" u="none" strike="noStrike" cap="none" dirty="0" smtClean="0">
                <a:solidFill>
                  <a:schemeClr val="dk1"/>
                </a:solidFill>
                <a:latin typeface="Calibri"/>
                <a:ea typeface="Calibri"/>
                <a:cs typeface="Calibri"/>
                <a:sym typeface="Calibri"/>
              </a:rPr>
              <a:t>.</a:t>
            </a:r>
            <a:endParaRPr dirty="0"/>
          </a:p>
        </p:txBody>
      </p:sp>
      <p:sp>
        <p:nvSpPr>
          <p:cNvPr id="186" name="Google Shape;186;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779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Help </a:t>
            </a:r>
            <a:r>
              <a:rPr lang="en-US" sz="1200" b="0" i="0" u="none" strike="noStrike" cap="none" dirty="0">
                <a:solidFill>
                  <a:schemeClr val="dk1"/>
                </a:solidFill>
                <a:latin typeface="Calibri"/>
                <a:ea typeface="Calibri"/>
                <a:cs typeface="Calibri"/>
                <a:sym typeface="Calibri"/>
              </a:rPr>
              <a:t>those who work with families take different perspectives on situations by discussing hypothetical cases from different family members’ points of view. </a:t>
            </a:r>
            <a:r>
              <a:rPr lang="en-US" sz="1200" b="0" i="0" u="none" strike="noStrike" cap="none" dirty="0" smtClean="0">
                <a:solidFill>
                  <a:schemeClr val="dk1"/>
                </a:solidFill>
                <a:latin typeface="Calibri"/>
                <a:ea typeface="Calibri"/>
                <a:cs typeface="Calibri"/>
                <a:sym typeface="Calibri"/>
              </a:rPr>
              <a:t>Ask </a:t>
            </a:r>
            <a:r>
              <a:rPr lang="en-US" sz="1200" b="0" i="0" u="none" strike="noStrike" cap="none" dirty="0">
                <a:solidFill>
                  <a:schemeClr val="dk1"/>
                </a:solidFill>
                <a:latin typeface="Calibri"/>
                <a:ea typeface="Calibri"/>
                <a:cs typeface="Calibri"/>
                <a:sym typeface="Calibri"/>
              </a:rPr>
              <a:t>staff to evaluate their own assumptions and beliefs about the families with whom they work. Develop staff communication skills. </a:t>
            </a:r>
            <a:r>
              <a:rPr lang="en-US" sz="1200" b="0" i="0" u="none" strike="noStrike" cap="none" dirty="0" smtClean="0">
                <a:solidFill>
                  <a:schemeClr val="dk1"/>
                </a:solidFill>
                <a:latin typeface="Calibri"/>
                <a:ea typeface="Calibri"/>
                <a:cs typeface="Calibri"/>
                <a:sym typeface="Calibri"/>
              </a:rPr>
              <a:t>Aid </a:t>
            </a:r>
            <a:r>
              <a:rPr lang="en-US" sz="1200" b="0" i="0" u="none" strike="noStrike" cap="none" dirty="0">
                <a:solidFill>
                  <a:schemeClr val="dk1"/>
                </a:solidFill>
                <a:latin typeface="Calibri"/>
                <a:ea typeface="Calibri"/>
                <a:cs typeface="Calibri"/>
                <a:sym typeface="Calibri"/>
              </a:rPr>
              <a:t>staff in understanding research on families and the theoretical rationale for the program. </a:t>
            </a:r>
            <a:r>
              <a:rPr lang="en-US" sz="1200" b="0" i="0" u="none" strike="noStrike" cap="none" dirty="0" smtClean="0">
                <a:solidFill>
                  <a:schemeClr val="dk1"/>
                </a:solidFill>
                <a:latin typeface="Calibri"/>
                <a:ea typeface="Calibri"/>
                <a:cs typeface="Calibri"/>
                <a:sym typeface="Calibri"/>
              </a:rPr>
              <a:t>Provide </a:t>
            </a:r>
            <a:r>
              <a:rPr lang="en-US" sz="1200" b="0" i="0" u="none" strike="noStrike" cap="none" dirty="0">
                <a:solidFill>
                  <a:schemeClr val="dk1"/>
                </a:solidFill>
                <a:latin typeface="Calibri"/>
                <a:ea typeface="Calibri"/>
                <a:cs typeface="Calibri"/>
                <a:sym typeface="Calibri"/>
              </a:rPr>
              <a:t>staff time to </a:t>
            </a:r>
            <a:r>
              <a:rPr lang="en-US" sz="1200" b="0" i="0" u="none" strike="noStrike" cap="none" dirty="0" smtClean="0">
                <a:solidFill>
                  <a:schemeClr val="dk1"/>
                </a:solidFill>
                <a:latin typeface="Calibri"/>
                <a:ea typeface="Calibri"/>
                <a:cs typeface="Calibri"/>
                <a:sym typeface="Calibri"/>
              </a:rPr>
              <a:t>process with others </a:t>
            </a:r>
            <a:r>
              <a:rPr lang="en-US" sz="1200" b="0" i="0" u="none" strike="noStrike" cap="none" dirty="0">
                <a:solidFill>
                  <a:schemeClr val="dk1"/>
                </a:solidFill>
                <a:latin typeface="Calibri"/>
                <a:ea typeface="Calibri"/>
                <a:cs typeface="Calibri"/>
                <a:sym typeface="Calibri"/>
              </a:rPr>
              <a:t>difficult conversations or </a:t>
            </a:r>
            <a:r>
              <a:rPr lang="en-US" sz="1200" b="0" i="0" u="none" strike="noStrike" cap="none" dirty="0" smtClean="0">
                <a:solidFill>
                  <a:schemeClr val="dk1"/>
                </a:solidFill>
                <a:latin typeface="Calibri"/>
                <a:ea typeface="Calibri"/>
                <a:cs typeface="Calibri"/>
                <a:sym typeface="Calibri"/>
              </a:rPr>
              <a:t>situations.</a:t>
            </a:r>
            <a:endParaRPr dirty="0"/>
          </a:p>
        </p:txBody>
      </p:sp>
      <p:sp>
        <p:nvSpPr>
          <p:cNvPr id="194" name="Google Shape;194;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97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a:t>
            </a:r>
            <a:r>
              <a:rPr lang="en-US" sz="1200" b="0" i="0" u="none" strike="noStrike" cap="none" dirty="0" smtClean="0">
                <a:solidFill>
                  <a:schemeClr val="dk1"/>
                </a:solidFill>
                <a:latin typeface="Calibri"/>
                <a:ea typeface="Calibri"/>
                <a:cs typeface="Calibri"/>
                <a:sym typeface="Calibri"/>
              </a:rPr>
              <a:t>the benefits </a:t>
            </a:r>
            <a:r>
              <a:rPr lang="en-US" sz="1200" b="0" i="0" u="none" strike="noStrike" cap="none" dirty="0">
                <a:solidFill>
                  <a:schemeClr val="dk1"/>
                </a:solidFill>
                <a:latin typeface="Calibri"/>
                <a:ea typeface="Calibri"/>
                <a:cs typeface="Calibri"/>
                <a:sym typeface="Calibri"/>
              </a:rPr>
              <a:t>of involving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and ways to communicate </a:t>
            </a:r>
            <a:r>
              <a:rPr lang="en-US" sz="1200" b="0" i="0" u="none" strike="noStrike" cap="none" dirty="0" smtClean="0">
                <a:solidFill>
                  <a:schemeClr val="dk1"/>
                </a:solidFill>
                <a:latin typeface="Calibri"/>
                <a:ea typeface="Calibri"/>
                <a:cs typeface="Calibri"/>
                <a:sym typeface="Calibri"/>
              </a:rPr>
              <a:t>with,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engage, </a:t>
            </a:r>
            <a:r>
              <a:rPr lang="en-US" sz="1200" b="0" i="0" u="none" strike="noStrike" cap="none" dirty="0">
                <a:solidFill>
                  <a:schemeClr val="dk1"/>
                </a:solidFill>
                <a:latin typeface="Calibri"/>
                <a:ea typeface="Calibri"/>
                <a:cs typeface="Calibri"/>
                <a:sym typeface="Calibri"/>
              </a:rPr>
              <a:t>families and other community members.</a:t>
            </a:r>
            <a:endParaRPr dirty="0"/>
          </a:p>
        </p:txBody>
      </p:sp>
      <p:sp>
        <p:nvSpPr>
          <p:cNvPr id="67" name="Google Shape;67;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707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families. Remove as many barriers as possible for </a:t>
            </a:r>
            <a:r>
              <a:rPr lang="en-US" sz="1200" b="0" i="0" u="none" strike="noStrike" cap="none" dirty="0" smtClean="0">
                <a:solidFill>
                  <a:schemeClr val="dk1"/>
                </a:solidFill>
                <a:latin typeface="Calibri"/>
                <a:ea typeface="Calibri"/>
                <a:cs typeface="Calibri"/>
                <a:sym typeface="Calibri"/>
              </a:rPr>
              <a:t>family meetings.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Recruit </a:t>
            </a:r>
            <a:r>
              <a:rPr lang="en-US" sz="1200" b="0" i="0" u="none" strike="noStrike" cap="none" dirty="0">
                <a:solidFill>
                  <a:schemeClr val="dk1"/>
                </a:solidFill>
                <a:latin typeface="Calibri"/>
                <a:ea typeface="Calibri"/>
                <a:cs typeface="Calibri"/>
                <a:sym typeface="Calibri"/>
              </a:rPr>
              <a:t>families through face-to-face visits. Hold meetings for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during nontraditional hours, including weekends and evenings. Visit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in community locations. </a:t>
            </a:r>
            <a:r>
              <a:rPr lang="en-US" sz="1200" b="0" i="0" u="none" strike="noStrike" cap="none" dirty="0" smtClean="0">
                <a:solidFill>
                  <a:schemeClr val="dk1"/>
                </a:solidFill>
                <a:latin typeface="Calibri"/>
                <a:ea typeface="Calibri"/>
                <a:cs typeface="Calibri"/>
                <a:sym typeface="Calibri"/>
              </a:rPr>
              <a:t>Provide </a:t>
            </a:r>
            <a:r>
              <a:rPr lang="en-US" sz="1200" b="0" i="0" u="none" strike="noStrike" cap="none" dirty="0">
                <a:solidFill>
                  <a:schemeClr val="dk1"/>
                </a:solidFill>
                <a:latin typeface="Calibri"/>
                <a:ea typeface="Calibri"/>
                <a:cs typeface="Calibri"/>
                <a:sym typeface="Calibri"/>
              </a:rPr>
              <a:t>transportation, infant care, and meals at meetings</a:t>
            </a:r>
            <a:r>
              <a:rPr lang="en-US" sz="1200" b="0" i="0" u="none" strike="noStrike" cap="none" dirty="0" smtClean="0">
                <a:solidFill>
                  <a:schemeClr val="dk1"/>
                </a:solidFill>
                <a:latin typeface="Calibri"/>
                <a:ea typeface="Calibri"/>
                <a:cs typeface="Calibri"/>
                <a:sym typeface="Calibri"/>
              </a:rPr>
              <a:t>.</a:t>
            </a:r>
            <a:endParaRPr dirty="0"/>
          </a:p>
        </p:txBody>
      </p:sp>
      <p:sp>
        <p:nvSpPr>
          <p:cNvPr id="203" name="Google Shape;203;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7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the community in which your school is located. Understand the culture of the community</a:t>
            </a:r>
            <a:r>
              <a:rPr lang="en-US" sz="1200" b="0" i="0" u="none" strike="noStrike" cap="none" dirty="0" smtClean="0">
                <a:solidFill>
                  <a:schemeClr val="dk1"/>
                </a:solidFill>
                <a:latin typeface="Calibri"/>
                <a:ea typeface="Calibri"/>
                <a:cs typeface="Calibri"/>
                <a:sym typeface="Calibri"/>
              </a:rPr>
              <a:t>.</a:t>
            </a:r>
            <a:endParaRPr dirty="0"/>
          </a:p>
        </p:txBody>
      </p:sp>
      <p:sp>
        <p:nvSpPr>
          <p:cNvPr id="211" name="Google Shape;211;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81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Make sure families know about and are involved with PBIS. Give information, but also collect information.</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 </a:t>
            </a:r>
            <a:endParaRPr dirty="0"/>
          </a:p>
        </p:txBody>
      </p:sp>
      <p:sp>
        <p:nvSpPr>
          <p:cNvPr id="219" name="Google Shape;21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44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Make families feel welcome and make things convenient for them.</a:t>
            </a:r>
            <a:endParaRPr dirty="0"/>
          </a:p>
        </p:txBody>
      </p:sp>
      <p:sp>
        <p:nvSpPr>
          <p:cNvPr id="227" name="Google Shape;227;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1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These</a:t>
            </a:r>
            <a:r>
              <a:rPr lang="en-US" sz="1200" b="0" i="0" u="none" strike="noStrike" cap="none" baseline="0" dirty="0" smtClean="0">
                <a:solidFill>
                  <a:schemeClr val="dk1"/>
                </a:solidFill>
                <a:latin typeface="Calibri"/>
                <a:ea typeface="Calibri"/>
                <a:cs typeface="Calibri"/>
                <a:sym typeface="Calibri"/>
              </a:rPr>
              <a:t> are s</a:t>
            </a:r>
            <a:r>
              <a:rPr lang="en-US" sz="1200" b="0" i="0" u="none" strike="noStrike" cap="none" dirty="0" smtClean="0">
                <a:solidFill>
                  <a:schemeClr val="dk1"/>
                </a:solidFill>
                <a:latin typeface="Calibri"/>
                <a:ea typeface="Calibri"/>
                <a:cs typeface="Calibri"/>
                <a:sym typeface="Calibri"/>
              </a:rPr>
              <a:t>ome </a:t>
            </a:r>
            <a:r>
              <a:rPr lang="en-US" sz="1200" b="0" i="0" u="none" strike="noStrike" cap="none" dirty="0">
                <a:solidFill>
                  <a:schemeClr val="dk1"/>
                </a:solidFill>
                <a:latin typeface="Calibri"/>
                <a:ea typeface="Calibri"/>
                <a:cs typeface="Calibri"/>
                <a:sym typeface="Calibri"/>
              </a:rPr>
              <a:t>ideas for retaining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support and involvement with PBIS. </a:t>
            </a:r>
            <a:r>
              <a:rPr lang="en-US" sz="1200" b="0" i="0" u="none" strike="noStrike" cap="none" dirty="0" smtClean="0">
                <a:solidFill>
                  <a:schemeClr val="dk1"/>
                </a:solidFill>
                <a:latin typeface="Calibri"/>
                <a:ea typeface="Calibri"/>
                <a:cs typeface="Calibri"/>
                <a:sym typeface="Calibri"/>
              </a:rPr>
              <a:t>Send </a:t>
            </a:r>
            <a:r>
              <a:rPr lang="en-US" sz="1200" b="0" i="0" u="none" strike="noStrike" cap="none" dirty="0">
                <a:solidFill>
                  <a:schemeClr val="dk1"/>
                </a:solidFill>
                <a:latin typeface="Calibri"/>
                <a:ea typeface="Calibri"/>
                <a:cs typeface="Calibri"/>
                <a:sym typeface="Calibri"/>
              </a:rPr>
              <a:t>regular notes home about PBIS developed by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for </a:t>
            </a:r>
            <a:r>
              <a:rPr lang="en-US" sz="1200" b="0" i="0" u="none" strike="noStrike" cap="none" dirty="0" smtClean="0">
                <a:solidFill>
                  <a:schemeClr val="dk1"/>
                </a:solidFill>
                <a:latin typeface="Calibri"/>
                <a:ea typeface="Calibri"/>
                <a:cs typeface="Calibri"/>
                <a:sym typeface="Calibri"/>
              </a:rPr>
              <a:t>families</a:t>
            </a:r>
            <a:r>
              <a:rPr lang="en-US" sz="1200" b="0" i="0" u="none" strike="noStrike" cap="none" dirty="0">
                <a:solidFill>
                  <a:schemeClr val="dk1"/>
                </a:solidFill>
                <a:latin typeface="Calibri"/>
                <a:ea typeface="Calibri"/>
                <a:cs typeface="Calibri"/>
                <a:sym typeface="Calibri"/>
              </a:rPr>
              <a:t>. Send home thank you notes for supporting PBIS in schools. (These can be sent to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and/or staff and teachers.) </a:t>
            </a:r>
            <a:r>
              <a:rPr lang="en-US" sz="1200" b="0" i="0" u="none" strike="noStrike" cap="none" dirty="0" smtClean="0">
                <a:solidFill>
                  <a:schemeClr val="dk1"/>
                </a:solidFill>
                <a:latin typeface="Calibri"/>
                <a:ea typeface="Calibri"/>
                <a:cs typeface="Calibri"/>
                <a:sym typeface="Calibri"/>
              </a:rPr>
              <a:t>Hold </a:t>
            </a:r>
            <a:r>
              <a:rPr lang="en-US" sz="1200" b="0" i="0" u="none" strike="noStrike" cap="none" dirty="0">
                <a:solidFill>
                  <a:schemeClr val="dk1"/>
                </a:solidFill>
                <a:latin typeface="Calibri"/>
                <a:ea typeface="Calibri"/>
                <a:cs typeface="Calibri"/>
                <a:sym typeface="Calibri"/>
              </a:rPr>
              <a:t>a PBIS day at your school that is planned and coordinated by </a:t>
            </a:r>
            <a:r>
              <a:rPr lang="en-US" sz="1200" b="0" i="0" u="none" strike="noStrike" cap="none" dirty="0" smtClean="0">
                <a:solidFill>
                  <a:schemeClr val="dk1"/>
                </a:solidFill>
                <a:latin typeface="Calibri"/>
                <a:ea typeface="Calibri"/>
                <a:cs typeface="Calibri"/>
                <a:sym typeface="Calibri"/>
              </a:rPr>
              <a:t>families</a:t>
            </a:r>
            <a:r>
              <a:rPr lang="en-US" sz="1200" b="0" i="0" u="none" strike="noStrike" cap="none" dirty="0">
                <a:solidFill>
                  <a:schemeClr val="dk1"/>
                </a:solidFill>
                <a:latin typeface="Calibri"/>
                <a:ea typeface="Calibri"/>
                <a:cs typeface="Calibri"/>
                <a:sym typeface="Calibri"/>
              </a:rPr>
              <a:t>. Recruit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to develop displays around the school related to </a:t>
            </a:r>
            <a:r>
              <a:rPr lang="en-US" sz="1200" b="0" i="0" u="none" strike="noStrike" cap="none" dirty="0" smtClean="0">
                <a:solidFill>
                  <a:schemeClr val="dk1"/>
                </a:solidFill>
                <a:latin typeface="Calibri"/>
                <a:ea typeface="Calibri"/>
                <a:cs typeface="Calibri"/>
                <a:sym typeface="Calibri"/>
              </a:rPr>
              <a:t>PBIS </a:t>
            </a:r>
            <a:r>
              <a:rPr lang="en-US" sz="1200" b="0" i="0" u="none" strike="noStrike" cap="none" dirty="0">
                <a:solidFill>
                  <a:schemeClr val="dk1"/>
                </a:solidFill>
                <a:latin typeface="Calibri"/>
                <a:ea typeface="Calibri"/>
                <a:cs typeface="Calibri"/>
                <a:sym typeface="Calibri"/>
              </a:rPr>
              <a:t>(e.g. PBIS student of the week, month, etc</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34" name="Google Shape;234;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470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for reaching out to families and communities about PBIS</a:t>
            </a:r>
            <a:r>
              <a:rPr lang="en-US" sz="1200" b="0" i="0" u="none" strike="noStrike" cap="none" dirty="0" smtClean="0">
                <a:solidFill>
                  <a:schemeClr val="dk1"/>
                </a:solidFill>
                <a:latin typeface="Calibri"/>
                <a:ea typeface="Calibri"/>
                <a:cs typeface="Calibri"/>
                <a:sym typeface="Calibri"/>
              </a:rPr>
              <a:t>.</a:t>
            </a:r>
            <a:endParaRPr dirty="0"/>
          </a:p>
        </p:txBody>
      </p:sp>
      <p:sp>
        <p:nvSpPr>
          <p:cNvPr id="243" name="Google Shape;243;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437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These</a:t>
            </a:r>
            <a:r>
              <a:rPr lang="en-US" sz="1200" b="0" i="0" u="none" strike="noStrike" cap="none" baseline="0" dirty="0" smtClean="0">
                <a:solidFill>
                  <a:schemeClr val="dk1"/>
                </a:solidFill>
                <a:latin typeface="Calibri"/>
                <a:ea typeface="Calibri"/>
                <a:cs typeface="Calibri"/>
                <a:sym typeface="Calibri"/>
              </a:rPr>
              <a:t> are s</a:t>
            </a:r>
            <a:r>
              <a:rPr lang="en-US" sz="1200" b="0" i="0" u="none" strike="noStrike" cap="none" dirty="0" smtClean="0">
                <a:solidFill>
                  <a:schemeClr val="dk1"/>
                </a:solidFill>
                <a:latin typeface="Calibri"/>
                <a:ea typeface="Calibri"/>
                <a:cs typeface="Calibri"/>
                <a:sym typeface="Calibri"/>
              </a:rPr>
              <a:t>ome </a:t>
            </a:r>
            <a:r>
              <a:rPr lang="en-US" sz="1200" b="0" i="0" u="none" strike="noStrike" cap="none" dirty="0">
                <a:solidFill>
                  <a:schemeClr val="dk1"/>
                </a:solidFill>
                <a:latin typeface="Calibri"/>
                <a:ea typeface="Calibri"/>
                <a:cs typeface="Calibri"/>
                <a:sym typeface="Calibri"/>
              </a:rPr>
              <a:t>more ideas for including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in PBIS activities. </a:t>
            </a:r>
            <a:r>
              <a:rPr lang="en-US" sz="1200" b="0" i="0" u="none" strike="noStrike" cap="none" dirty="0" smtClean="0">
                <a:solidFill>
                  <a:schemeClr val="dk1"/>
                </a:solidFill>
                <a:latin typeface="Calibri"/>
                <a:ea typeface="Calibri"/>
                <a:cs typeface="Calibri"/>
                <a:sym typeface="Calibri"/>
              </a:rPr>
              <a:t>Set </a:t>
            </a:r>
            <a:r>
              <a:rPr lang="en-US" sz="1200" b="0" i="0" u="none" strike="noStrike" cap="none" dirty="0">
                <a:solidFill>
                  <a:schemeClr val="dk1"/>
                </a:solidFill>
                <a:latin typeface="Calibri"/>
                <a:ea typeface="Calibri"/>
                <a:cs typeface="Calibri"/>
                <a:sym typeface="Calibri"/>
              </a:rPr>
              <a:t>up a PBIS table during parent-teacher conferences </a:t>
            </a:r>
            <a:r>
              <a:rPr lang="en-US" sz="1200" b="0" i="0" u="none" strike="noStrike" cap="none" dirty="0" smtClean="0">
                <a:solidFill>
                  <a:schemeClr val="dk1"/>
                </a:solidFill>
                <a:latin typeface="Calibri"/>
                <a:ea typeface="Calibri"/>
                <a:cs typeface="Calibri"/>
                <a:sym typeface="Calibri"/>
              </a:rPr>
              <a:t>to </a:t>
            </a:r>
            <a:r>
              <a:rPr lang="en-US" sz="1200" b="0" i="0" u="none" strike="noStrike" cap="none" dirty="0">
                <a:solidFill>
                  <a:schemeClr val="dk1"/>
                </a:solidFill>
                <a:latin typeface="Calibri"/>
                <a:ea typeface="Calibri"/>
                <a:cs typeface="Calibri"/>
                <a:sym typeface="Calibri"/>
              </a:rPr>
              <a:t>give info on expectations, what you’re teaching, acknowledgements, events, etc. Create PBIS </a:t>
            </a:r>
            <a:r>
              <a:rPr lang="en-US" sz="1200" b="0" i="0" u="none" strike="noStrike" cap="none" dirty="0" smtClean="0">
                <a:solidFill>
                  <a:schemeClr val="dk1"/>
                </a:solidFill>
                <a:latin typeface="Calibri"/>
                <a:ea typeface="Calibri"/>
                <a:cs typeface="Calibri"/>
                <a:sym typeface="Calibri"/>
              </a:rPr>
              <a:t>family resources. </a:t>
            </a:r>
            <a:r>
              <a:rPr lang="en-US" sz="1200" b="0" i="0" u="none" strike="noStrike" cap="none" dirty="0">
                <a:solidFill>
                  <a:schemeClr val="dk1"/>
                </a:solidFill>
                <a:latin typeface="Calibri"/>
                <a:ea typeface="Calibri"/>
                <a:cs typeface="Calibri"/>
                <a:sym typeface="Calibri"/>
              </a:rPr>
              <a:t>T</a:t>
            </a:r>
            <a:r>
              <a:rPr lang="en-US" sz="1200" b="0" i="0" u="none" strike="noStrike" cap="none" dirty="0" smtClean="0">
                <a:solidFill>
                  <a:schemeClr val="dk1"/>
                </a:solidFill>
                <a:latin typeface="Calibri"/>
                <a:ea typeface="Calibri"/>
                <a:cs typeface="Calibri"/>
                <a:sym typeface="Calibri"/>
              </a:rPr>
              <a:t>hese </a:t>
            </a:r>
            <a:r>
              <a:rPr lang="en-US" sz="1200" b="0" i="0" u="none" strike="noStrike" cap="none" dirty="0">
                <a:solidFill>
                  <a:schemeClr val="dk1"/>
                </a:solidFill>
                <a:latin typeface="Calibri"/>
                <a:ea typeface="Calibri"/>
                <a:cs typeface="Calibri"/>
                <a:sym typeface="Calibri"/>
              </a:rPr>
              <a:t>could include </a:t>
            </a:r>
            <a:r>
              <a:rPr lang="en-US" sz="1200" b="0" i="0" u="none" strike="noStrike" cap="none" dirty="0" smtClean="0">
                <a:solidFill>
                  <a:schemeClr val="dk1"/>
                </a:solidFill>
                <a:latin typeface="Calibri"/>
                <a:ea typeface="Calibri"/>
                <a:cs typeface="Calibri"/>
                <a:sym typeface="Calibri"/>
              </a:rPr>
              <a:t>things, </a:t>
            </a:r>
            <a:r>
              <a:rPr lang="en-US" sz="1200" b="0" i="0" u="none" strike="noStrike" cap="none" dirty="0">
                <a:solidFill>
                  <a:schemeClr val="dk1"/>
                </a:solidFill>
                <a:latin typeface="Calibri"/>
                <a:ea typeface="Calibri"/>
                <a:cs typeface="Calibri"/>
                <a:sym typeface="Calibri"/>
              </a:rPr>
              <a:t>such as </a:t>
            </a:r>
            <a:r>
              <a:rPr lang="en-US" sz="1200" b="0" i="0" u="none" strike="noStrike" cap="none" dirty="0" smtClean="0">
                <a:solidFill>
                  <a:schemeClr val="dk1"/>
                </a:solidFill>
                <a:latin typeface="Calibri"/>
                <a:ea typeface="Calibri"/>
                <a:cs typeface="Calibri"/>
                <a:sym typeface="Calibri"/>
              </a:rPr>
              <a:t>a behavior </a:t>
            </a:r>
            <a:r>
              <a:rPr lang="en-US" sz="1200" b="0" i="0" u="none" strike="noStrike" cap="none" dirty="0">
                <a:solidFill>
                  <a:schemeClr val="dk1"/>
                </a:solidFill>
                <a:latin typeface="Calibri"/>
                <a:ea typeface="Calibri"/>
                <a:cs typeface="Calibri"/>
                <a:sym typeface="Calibri"/>
              </a:rPr>
              <a:t>management “Tip of the Month” or “Five Ways a Day” to reinforce good behavior in the home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Have PBIS</a:t>
            </a:r>
            <a:r>
              <a:rPr lang="en-US" sz="1200" b="0" i="0" u="none" strike="noStrike" cap="none" baseline="0" dirty="0">
                <a:solidFill>
                  <a:schemeClr val="dk1"/>
                </a:solidFill>
                <a:latin typeface="Calibri"/>
                <a:ea typeface="Calibri"/>
                <a:cs typeface="Calibri"/>
                <a:sym typeface="Calibri"/>
              </a:rPr>
              <a:t> celebrations and upcoming events posted in the office or near the entrance of </a:t>
            </a:r>
            <a:r>
              <a:rPr lang="en-US" sz="1200" b="0" i="0" u="none" strike="noStrike" cap="none" baseline="0" dirty="0" smtClean="0">
                <a:solidFill>
                  <a:schemeClr val="dk1"/>
                </a:solidFill>
                <a:latin typeface="Calibri"/>
                <a:ea typeface="Calibri"/>
                <a:cs typeface="Calibri"/>
                <a:sym typeface="Calibri"/>
              </a:rPr>
              <a:t>the </a:t>
            </a:r>
            <a:r>
              <a:rPr lang="en-US" sz="1200" b="0" i="0" u="none" strike="noStrike" cap="none" baseline="0" dirty="0">
                <a:solidFill>
                  <a:schemeClr val="dk1"/>
                </a:solidFill>
                <a:latin typeface="Calibri"/>
                <a:ea typeface="Calibri"/>
                <a:cs typeface="Calibri"/>
                <a:sym typeface="Calibri"/>
              </a:rPr>
              <a:t>school. </a:t>
            </a:r>
            <a:r>
              <a:rPr lang="en-US" sz="1200" b="0" i="0" u="none" strike="noStrike" cap="none" dirty="0" smtClean="0">
                <a:solidFill>
                  <a:schemeClr val="dk1"/>
                </a:solidFill>
                <a:latin typeface="Calibri"/>
                <a:ea typeface="Calibri"/>
                <a:cs typeface="Calibri"/>
                <a:sym typeface="Calibri"/>
              </a:rPr>
              <a:t>Develop </a:t>
            </a:r>
            <a:r>
              <a:rPr lang="en-US" sz="1200" b="0" i="0" u="none" strike="noStrike" cap="none" dirty="0">
                <a:solidFill>
                  <a:schemeClr val="dk1"/>
                </a:solidFill>
                <a:latin typeface="Calibri"/>
                <a:ea typeface="Calibri"/>
                <a:cs typeface="Calibri"/>
                <a:sym typeface="Calibri"/>
              </a:rPr>
              <a:t>a PBIS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c</a:t>
            </a:r>
            <a:r>
              <a:rPr lang="en-US" sz="1200" b="0" i="0" u="none" strike="noStrike" cap="none" dirty="0" smtClean="0">
                <a:solidFill>
                  <a:schemeClr val="dk1"/>
                </a:solidFill>
                <a:latin typeface="Calibri"/>
                <a:ea typeface="Calibri"/>
                <a:cs typeface="Calibri"/>
                <a:sym typeface="Calibri"/>
              </a:rPr>
              <a:t>alendar to </a:t>
            </a:r>
            <a:r>
              <a:rPr lang="en-US" sz="1200" b="0" i="0" u="none" strike="noStrike" cap="none" dirty="0">
                <a:solidFill>
                  <a:schemeClr val="dk1"/>
                </a:solidFill>
                <a:latin typeface="Calibri"/>
                <a:ea typeface="Calibri"/>
                <a:cs typeface="Calibri"/>
                <a:sym typeface="Calibri"/>
              </a:rPr>
              <a:t>keep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up to date about current events, goals, challenges, etc</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55" name="Google Shape;255;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8201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Family engagement </a:t>
            </a:r>
            <a:r>
              <a:rPr lang="en-US" sz="1200" b="1" i="0" u="sng" strike="noStrike" cap="none" dirty="0">
                <a:solidFill>
                  <a:schemeClr val="dk1"/>
                </a:solidFill>
                <a:latin typeface="Calibri"/>
                <a:ea typeface="Calibri"/>
                <a:cs typeface="Calibri"/>
                <a:sym typeface="Calibri"/>
              </a:rPr>
              <a:t>clearly promotes academic success and graduation</a:t>
            </a:r>
            <a:r>
              <a:rPr lang="en-US" sz="1200" b="0" i="0" u="none" strike="noStrike" cap="none" dirty="0">
                <a:solidFill>
                  <a:schemeClr val="dk1"/>
                </a:solidFill>
                <a:latin typeface="Calibri"/>
                <a:ea typeface="Calibri"/>
                <a:cs typeface="Calibri"/>
                <a:sym typeface="Calibri"/>
              </a:rPr>
              <a:t>, yet typically declines in the high school </a:t>
            </a:r>
            <a:r>
              <a:rPr lang="en-US" sz="1200" b="0" i="0" u="none" strike="noStrike" cap="none" dirty="0" smtClean="0">
                <a:solidFill>
                  <a:schemeClr val="dk1"/>
                </a:solidFill>
                <a:latin typeface="Calibri"/>
                <a:ea typeface="Calibri"/>
                <a:cs typeface="Calibri"/>
                <a:sym typeface="Calibri"/>
              </a:rPr>
              <a:t>years.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engagement efforts at the high school level will be more effective when there is a clear vision for and commitment to meaningful family engagement that is communicated by the district leadership team. Schools should provide a range of opportunities for families to participate, invite families to collaborate, and encourage families to contribute</a:t>
            </a:r>
            <a:r>
              <a:rPr lang="en-US" sz="1200" b="0" i="0" u="none" strike="noStrike" cap="none" dirty="0" smtClean="0">
                <a:solidFill>
                  <a:schemeClr val="dk1"/>
                </a:solidFill>
                <a:latin typeface="Calibri"/>
                <a:ea typeface="Calibri"/>
                <a:cs typeface="Calibri"/>
                <a:sym typeface="Calibri"/>
              </a:rPr>
              <a:t>.</a:t>
            </a:r>
            <a:endParaRPr dirty="0"/>
          </a:p>
        </p:txBody>
      </p:sp>
      <p:sp>
        <p:nvSpPr>
          <p:cNvPr id="263" name="Google Shape;263;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76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70" name="Google Shape;270;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44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great way to inform potential partnerships is to distribute annual surveys to community members to identify interests, talents, and volunteer availability. A community member could give local insight to the team and take PBIS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school information back into the community</a:t>
            </a:r>
            <a:r>
              <a:rPr lang="en-US" sz="1200" b="0" i="0" u="none" strike="noStrike" cap="none" dirty="0" smtClean="0">
                <a:solidFill>
                  <a:schemeClr val="dk1"/>
                </a:solidFill>
                <a:latin typeface="Calibri"/>
                <a:ea typeface="Calibri"/>
                <a:cs typeface="Calibri"/>
                <a:sym typeface="Calibri"/>
              </a:rPr>
              <a:t>.</a:t>
            </a:r>
            <a:endParaRPr dirty="0"/>
          </a:p>
        </p:txBody>
      </p:sp>
      <p:sp>
        <p:nvSpPr>
          <p:cNvPr id="277" name="Google Shape;277;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36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Through family engagement, schools and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work together towards better outcomes for students. Engagement is </a:t>
            </a:r>
            <a:r>
              <a:rPr lang="en-US" sz="1200" b="0" i="0" u="none" strike="noStrike" cap="none" dirty="0" smtClean="0">
                <a:solidFill>
                  <a:schemeClr val="dk1"/>
                </a:solidFill>
                <a:latin typeface="Calibri"/>
                <a:ea typeface="Calibri"/>
                <a:cs typeface="Calibri"/>
                <a:sym typeface="Calibri"/>
              </a:rPr>
              <a:t>also </a:t>
            </a:r>
            <a:r>
              <a:rPr lang="en-US" sz="1200" b="0" i="0" u="none" strike="noStrike" cap="none" dirty="0">
                <a:solidFill>
                  <a:schemeClr val="dk1"/>
                </a:solidFill>
                <a:latin typeface="Calibri"/>
                <a:ea typeface="Calibri"/>
                <a:cs typeface="Calibri"/>
                <a:sym typeface="Calibri"/>
              </a:rPr>
              <a:t>required in </a:t>
            </a:r>
            <a:r>
              <a:rPr lang="en-US" sz="1200" b="0" i="0" u="none" strike="noStrike" cap="none" dirty="0" smtClean="0">
                <a:solidFill>
                  <a:schemeClr val="dk1"/>
                </a:solidFill>
                <a:latin typeface="Calibri"/>
                <a:ea typeface="Calibri"/>
                <a:cs typeface="Calibri"/>
                <a:sym typeface="Calibri"/>
              </a:rPr>
              <a:t>IDEA.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important to involve families</a:t>
            </a:r>
            <a:r>
              <a:rPr lang="en-US" sz="1200" b="0" i="0" u="none" strike="noStrike" cap="none" baseline="0" dirty="0">
                <a:solidFill>
                  <a:schemeClr val="dk1"/>
                </a:solidFill>
                <a:latin typeface="Calibri"/>
                <a:ea typeface="Calibri"/>
                <a:cs typeface="Calibri"/>
                <a:sym typeface="Calibri"/>
              </a:rPr>
              <a:t> in the process of </a:t>
            </a:r>
            <a:r>
              <a:rPr lang="en-US" sz="1200" b="0" i="0" u="none" strike="noStrike" cap="none" baseline="0" dirty="0" smtClean="0">
                <a:solidFill>
                  <a:schemeClr val="dk1"/>
                </a:solidFill>
                <a:latin typeface="Calibri"/>
                <a:ea typeface="Calibri"/>
                <a:cs typeface="Calibri"/>
                <a:sym typeface="Calibri"/>
              </a:rPr>
              <a:t>“how” </a:t>
            </a:r>
            <a:r>
              <a:rPr lang="en-US" sz="1200" b="0" i="0" u="none" strike="noStrike" cap="none" baseline="0" dirty="0">
                <a:solidFill>
                  <a:schemeClr val="dk1"/>
                </a:solidFill>
                <a:latin typeface="Calibri"/>
                <a:ea typeface="Calibri"/>
                <a:cs typeface="Calibri"/>
                <a:sym typeface="Calibri"/>
              </a:rPr>
              <a:t>school and family engagement can happen to ensure trust and open communication. </a:t>
            </a:r>
            <a:r>
              <a:rPr lang="en-US" sz="1200" b="0" i="0" u="none" strike="noStrike" cap="none" baseline="0" dirty="0" smtClean="0">
                <a:solidFill>
                  <a:schemeClr val="dk1"/>
                </a:solidFill>
                <a:latin typeface="Calibri"/>
                <a:ea typeface="Calibri"/>
                <a:cs typeface="Calibri"/>
                <a:sym typeface="Calibri"/>
              </a:rPr>
              <a:t>Citation</a:t>
            </a:r>
            <a:r>
              <a:rPr lang="en-US" sz="1200" b="0" i="0" u="none" strike="noStrike" cap="none" baseline="0" dirty="0">
                <a:solidFill>
                  <a:schemeClr val="dk1"/>
                </a:solidFill>
                <a:latin typeface="Calibri"/>
                <a:ea typeface="Calibri"/>
                <a:cs typeface="Calibri"/>
                <a:sym typeface="Calibri"/>
              </a:rPr>
              <a:t>: https://</a:t>
            </a:r>
            <a:r>
              <a:rPr lang="en-US" sz="1200" b="0" i="0" u="none" strike="noStrike" cap="none" baseline="0" dirty="0" smtClean="0">
                <a:solidFill>
                  <a:schemeClr val="dk1"/>
                </a:solidFill>
                <a:latin typeface="Calibri"/>
                <a:ea typeface="Calibri"/>
                <a:cs typeface="Calibri"/>
                <a:sym typeface="Calibri"/>
              </a:rPr>
              <a:t>www.pbis.org/family/family-partnership</a:t>
            </a:r>
            <a:endParaRPr sz="1200" b="0" i="0" u="none" strike="noStrike" cap="none" dirty="0">
              <a:solidFill>
                <a:schemeClr val="dk1"/>
              </a:solidFill>
              <a:latin typeface="Calibri"/>
              <a:ea typeface="Calibri"/>
              <a:cs typeface="Calibri"/>
              <a:sym typeface="Calibri"/>
            </a:endParaRPr>
          </a:p>
        </p:txBody>
      </p:sp>
      <p:sp>
        <p:nvSpPr>
          <p:cNvPr id="74" name="Google Shape;74;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453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3" name="Google Shape;283;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22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9" name="Google Shape;289;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37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Be </a:t>
            </a:r>
            <a:r>
              <a:rPr lang="en-US" sz="1200" b="0" i="0" u="none" strike="noStrike" cap="none" dirty="0">
                <a:solidFill>
                  <a:schemeClr val="dk1"/>
                </a:solidFill>
                <a:latin typeface="Calibri"/>
                <a:ea typeface="Calibri"/>
                <a:cs typeface="Calibri"/>
                <a:sym typeface="Calibri"/>
              </a:rPr>
              <a:t>sure to show appreciation – </a:t>
            </a:r>
            <a:r>
              <a:rPr lang="en-US" sz="1200" b="0" i="0" u="none" strike="noStrike" cap="none" dirty="0" smtClean="0">
                <a:solidFill>
                  <a:schemeClr val="dk1"/>
                </a:solidFill>
                <a:latin typeface="Calibri"/>
                <a:ea typeface="Calibri"/>
                <a:cs typeface="Calibri"/>
                <a:sym typeface="Calibri"/>
              </a:rPr>
              <a:t>acknowledgement</a:t>
            </a:r>
            <a:r>
              <a:rPr lang="en-US" sz="1200" b="0" i="0" u="none" strike="noStrike" cap="none" baseline="0" dirty="0" smtClean="0">
                <a:solidFill>
                  <a:schemeClr val="dk1"/>
                </a:solidFill>
                <a:latin typeface="Calibri"/>
                <a:ea typeface="Calibri"/>
                <a:cs typeface="Calibri"/>
                <a:sym typeface="Calibri"/>
              </a:rPr>
              <a:t> and</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recognition – to families and community members that participate and donate time and resources. </a:t>
            </a:r>
            <a:r>
              <a:rPr lang="en-US" sz="1200" b="1" i="0" u="none" strike="noStrike" cap="none" dirty="0" smtClean="0">
                <a:solidFill>
                  <a:schemeClr val="dk1"/>
                </a:solidFill>
                <a:latin typeface="Calibri"/>
                <a:ea typeface="Calibri"/>
                <a:cs typeface="Calibri"/>
                <a:sym typeface="Calibri"/>
              </a:rPr>
              <a:t>Examples</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representative recognizes students, staff, and teachers for reinforcing behavioral expectations (at team meetings individuals can be identified who are exhibiting the behaviors that support PBIS in your </a:t>
            </a:r>
            <a:r>
              <a:rPr lang="en-US" sz="1200" b="0" i="0" u="none" strike="noStrike" cap="none" dirty="0" smtClean="0">
                <a:solidFill>
                  <a:schemeClr val="dk1"/>
                </a:solidFill>
                <a:latin typeface="Calibri"/>
                <a:ea typeface="Calibri"/>
                <a:cs typeface="Calibri"/>
                <a:sym typeface="Calibri"/>
              </a:rPr>
              <a:t>school). </a:t>
            </a:r>
            <a:r>
              <a:rPr lang="en-US" sz="1200" b="0" i="0" u="none" strike="noStrike" cap="none" dirty="0">
                <a:solidFill>
                  <a:schemeClr val="dk1"/>
                </a:solidFill>
                <a:latin typeface="Calibri"/>
                <a:ea typeface="Calibri"/>
                <a:cs typeface="Calibri"/>
                <a:sym typeface="Calibri"/>
              </a:rPr>
              <a:t>Schools can show their appreciation by simply making sure that everyone feels </a:t>
            </a:r>
            <a:r>
              <a:rPr lang="en-US" sz="1200" b="0" i="0" u="none" strike="noStrike" cap="none" dirty="0" smtClean="0">
                <a:solidFill>
                  <a:schemeClr val="dk1"/>
                </a:solidFill>
                <a:latin typeface="Calibri"/>
                <a:ea typeface="Calibri"/>
                <a:cs typeface="Calibri"/>
                <a:sym typeface="Calibri"/>
              </a:rPr>
              <a:t>welcome </a:t>
            </a:r>
            <a:r>
              <a:rPr lang="en-US" sz="1200" b="0" i="0" u="none" strike="noStrike" cap="none" dirty="0">
                <a:solidFill>
                  <a:schemeClr val="dk1"/>
                </a:solidFill>
                <a:latin typeface="Calibri"/>
                <a:ea typeface="Calibri"/>
                <a:cs typeface="Calibri"/>
                <a:sym typeface="Calibri"/>
              </a:rPr>
              <a:t>when walking into the building. Schools could create banners for businesses that help with fundraising, which is a great way to advertise the business and the school’s plan. They could also host a raffle at a family night or recognize involved family and community members in their school newsletter, on their websites, or on social media.</a:t>
            </a:r>
            <a:endParaRPr dirty="0"/>
          </a:p>
        </p:txBody>
      </p:sp>
      <p:sp>
        <p:nvSpPr>
          <p:cNvPr id="296" name="Google Shape;296;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864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03" name="Google Shape;303;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43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a:t>
            </a:r>
            <a:r>
              <a:rPr lang="en-US" sz="1200" b="0" i="0" u="none" strike="noStrike" cap="none" dirty="0" smtClean="0">
                <a:solidFill>
                  <a:schemeClr val="dk1"/>
                </a:solidFill>
                <a:latin typeface="Calibri"/>
                <a:ea typeface="Calibri"/>
                <a:cs typeface="Calibri"/>
                <a:sym typeface="Calibri"/>
              </a:rPr>
              <a:t>stage </a:t>
            </a:r>
            <a:r>
              <a:rPr lang="en-US" sz="1200" b="0" i="0" u="none" strike="noStrike" cap="none" dirty="0">
                <a:solidFill>
                  <a:schemeClr val="dk1"/>
                </a:solidFill>
                <a:latin typeface="Calibri"/>
                <a:ea typeface="Calibri"/>
                <a:cs typeface="Calibri"/>
                <a:sym typeface="Calibri"/>
              </a:rPr>
              <a:t>and then used in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manner to ensure all core features are in place. The TFI highlights each critical component of PBIS. Section 1.11 covers </a:t>
            </a:r>
            <a:r>
              <a:rPr lang="en-US" sz="1200" b="0" i="0" u="none" strike="noStrike" cap="none" dirty="0" smtClean="0">
                <a:solidFill>
                  <a:schemeClr val="dk1"/>
                </a:solidFill>
                <a:latin typeface="Calibri"/>
                <a:ea typeface="Calibri"/>
                <a:cs typeface="Calibri"/>
                <a:sym typeface="Calibri"/>
              </a:rPr>
              <a:t>student</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community </a:t>
            </a:r>
            <a:r>
              <a:rPr lang="en-US" sz="1200" b="0" i="0" u="none" strike="noStrike" cap="none" dirty="0">
                <a:solidFill>
                  <a:schemeClr val="dk1"/>
                </a:solidFill>
                <a:latin typeface="Calibri"/>
                <a:ea typeface="Calibri"/>
                <a:cs typeface="Calibri"/>
                <a:sym typeface="Calibri"/>
              </a:rPr>
              <a:t>i</a:t>
            </a:r>
            <a:r>
              <a:rPr lang="en-US" sz="1200" b="0" i="0" u="none" strike="noStrike" cap="none" dirty="0" smtClean="0">
                <a:solidFill>
                  <a:schemeClr val="dk1"/>
                </a:solidFill>
                <a:latin typeface="Calibri"/>
                <a:ea typeface="Calibri"/>
                <a:cs typeface="Calibri"/>
                <a:sym typeface="Calibri"/>
              </a:rPr>
              <a:t>nvolvement</a:t>
            </a:r>
            <a:r>
              <a:rPr lang="en-US" sz="1200" b="0" i="0" u="none" strike="noStrike" cap="none" dirty="0">
                <a:solidFill>
                  <a:schemeClr val="dk1"/>
                </a:solidFill>
                <a:latin typeface="Calibri"/>
                <a:ea typeface="Calibri"/>
                <a:cs typeface="Calibri"/>
                <a:sym typeface="Calibri"/>
              </a:rPr>
              <a:t>.</a:t>
            </a:r>
            <a:endParaRPr dirty="0"/>
          </a:p>
        </p:txBody>
      </p:sp>
      <p:sp>
        <p:nvSpPr>
          <p:cNvPr id="310" name="Google Shape;310;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759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16" name="Google Shape;316;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778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6" name="Google Shape;326;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7035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3" name="Google Shape;333;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48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distinction between involvement and engagement is important. </a:t>
            </a:r>
            <a:r>
              <a:rPr lang="en-US" sz="1200" b="0" i="0" u="none" strike="noStrike" cap="none" dirty="0" smtClean="0">
                <a:solidFill>
                  <a:schemeClr val="dk1"/>
                </a:solidFill>
                <a:latin typeface="Calibri"/>
                <a:ea typeface="Calibri"/>
                <a:cs typeface="Calibri"/>
                <a:sym typeface="Calibri"/>
              </a:rPr>
              <a:t>Involvement </a:t>
            </a:r>
            <a:r>
              <a:rPr lang="en-US" sz="1200" b="0" i="0" u="none" strike="noStrike" cap="none" dirty="0">
                <a:solidFill>
                  <a:schemeClr val="dk1"/>
                </a:solidFill>
                <a:latin typeface="Calibri"/>
                <a:ea typeface="Calibri"/>
                <a:cs typeface="Calibri"/>
                <a:sym typeface="Calibri"/>
              </a:rPr>
              <a:t>implies doing to, whereas engagement implies doing with.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term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engagement indicates a shared and continuous responsibility for student achievement and learning that occurs across multiple </a:t>
            </a:r>
            <a:r>
              <a:rPr lang="en-US" sz="1200" b="0" i="0" u="none" strike="noStrike" cap="none" dirty="0" smtClean="0">
                <a:solidFill>
                  <a:schemeClr val="dk1"/>
                </a:solidFill>
                <a:latin typeface="Calibri"/>
                <a:ea typeface="Calibri"/>
                <a:cs typeface="Calibri"/>
                <a:sym typeface="Calibri"/>
              </a:rPr>
              <a:t>settings. Staff </a:t>
            </a:r>
            <a:r>
              <a:rPr lang="en-US" sz="1200" b="0" i="0" u="none" strike="noStrike" cap="none" dirty="0">
                <a:solidFill>
                  <a:schemeClr val="dk1"/>
                </a:solidFill>
                <a:latin typeface="Calibri"/>
                <a:ea typeface="Calibri"/>
                <a:cs typeface="Calibri"/>
                <a:sym typeface="Calibri"/>
              </a:rPr>
              <a:t>and leaders who serve youth are acknowledging that </a:t>
            </a:r>
            <a:r>
              <a:rPr lang="en-US" sz="1200" b="0" i="0" u="none" strike="noStrike" cap="none" dirty="0" smtClean="0">
                <a:solidFill>
                  <a:schemeClr val="dk1"/>
                </a:solidFill>
                <a:latin typeface="Calibri"/>
                <a:ea typeface="Calibri"/>
                <a:cs typeface="Calibri"/>
                <a:sym typeface="Calibri"/>
              </a:rPr>
              <a:t>“experts” </a:t>
            </a:r>
            <a:r>
              <a:rPr lang="en-US" sz="1200" b="0" i="0" u="none" strike="noStrike" cap="none" dirty="0">
                <a:solidFill>
                  <a:schemeClr val="dk1"/>
                </a:solidFill>
                <a:latin typeface="Calibri"/>
                <a:ea typeface="Calibri"/>
                <a:cs typeface="Calibri"/>
                <a:sym typeface="Calibri"/>
              </a:rPr>
              <a:t>telling youth and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what they should be doing is not working. There is a </a:t>
            </a:r>
            <a:r>
              <a:rPr lang="en-US" sz="1200" b="0" i="0" u="none" strike="noStrike" cap="none" dirty="0" smtClean="0">
                <a:solidFill>
                  <a:schemeClr val="dk1"/>
                </a:solidFill>
                <a:latin typeface="Calibri"/>
                <a:ea typeface="Calibri"/>
                <a:cs typeface="Calibri"/>
                <a:sym typeface="Calibri"/>
              </a:rPr>
              <a:t>paradigm </a:t>
            </a:r>
            <a:r>
              <a:rPr lang="en-US" sz="1200" b="0" i="0" u="none" strike="noStrike" cap="none" dirty="0">
                <a:solidFill>
                  <a:schemeClr val="dk1"/>
                </a:solidFill>
                <a:latin typeface="Calibri"/>
                <a:ea typeface="Calibri"/>
                <a:cs typeface="Calibri"/>
                <a:sym typeface="Calibri"/>
              </a:rPr>
              <a:t>shift </a:t>
            </a:r>
            <a:r>
              <a:rPr lang="en-US" sz="1200" b="0" i="0" u="none" strike="noStrike" cap="none" dirty="0" smtClean="0">
                <a:solidFill>
                  <a:schemeClr val="dk1"/>
                </a:solidFill>
                <a:latin typeface="Calibri"/>
                <a:ea typeface="Calibri"/>
                <a:cs typeface="Calibri"/>
                <a:sym typeface="Calibri"/>
              </a:rPr>
              <a:t>emerging; </a:t>
            </a:r>
            <a:r>
              <a:rPr lang="en-US" sz="1200" b="0" i="0" u="none" strike="noStrike" cap="none" dirty="0">
                <a:solidFill>
                  <a:schemeClr val="dk1"/>
                </a:solidFill>
                <a:latin typeface="Calibri"/>
                <a:ea typeface="Calibri"/>
                <a:cs typeface="Calibri"/>
                <a:sym typeface="Calibri"/>
              </a:rPr>
              <a:t>research is showing that when equal partnerships are in place among children, youth, families</a:t>
            </a:r>
            <a:r>
              <a:rPr lang="en-US" sz="1200" b="0" i="0" u="none" strike="noStrike" cap="none" dirty="0" smtClean="0">
                <a:solidFill>
                  <a:schemeClr val="dk1"/>
                </a:solidFill>
                <a:latin typeface="Calibri"/>
                <a:ea typeface="Calibri"/>
                <a:cs typeface="Calibri"/>
                <a:sym typeface="Calibri"/>
              </a:rPr>
              <a:t>, staff, </a:t>
            </a:r>
            <a:r>
              <a:rPr lang="en-US" sz="1200" b="0" i="0" u="none" strike="noStrike" cap="none" dirty="0">
                <a:solidFill>
                  <a:schemeClr val="dk1"/>
                </a:solidFill>
                <a:latin typeface="Calibri"/>
                <a:ea typeface="Calibri"/>
                <a:cs typeface="Calibri"/>
                <a:sym typeface="Calibri"/>
              </a:rPr>
              <a:t>and leaders that serve youth, positive educational, health, mental health, social and occupational outcomes for youth are promoted</a:t>
            </a:r>
            <a:r>
              <a:rPr lang="en-US" sz="1200" b="0" i="0" u="none" strike="noStrike" cap="none" dirty="0" smtClean="0">
                <a:solidFill>
                  <a:schemeClr val="dk1"/>
                </a:solidFill>
                <a:latin typeface="Calibri"/>
                <a:ea typeface="Calibri"/>
                <a:cs typeface="Calibri"/>
                <a:sym typeface="Calibri"/>
              </a:rPr>
              <a:t>. Adapted from: https://www.michigan.gov/documents/mde/what_does_it_mean_to_be_engaged_or_involved_370138_7.pdf</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474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The distinction between involvement and engagement is important. </a:t>
            </a:r>
            <a:r>
              <a:rPr lang="en-US" sz="1200" b="0" i="0" u="none" strike="noStrike" cap="none" dirty="0" smtClean="0">
                <a:solidFill>
                  <a:schemeClr val="dk1"/>
                </a:solidFill>
                <a:latin typeface="Calibri"/>
                <a:ea typeface="Calibri"/>
                <a:cs typeface="Calibri"/>
                <a:sym typeface="Calibri"/>
              </a:rPr>
              <a:t>Involvement </a:t>
            </a:r>
            <a:r>
              <a:rPr lang="en-US" sz="1200" b="0" i="0" u="none" strike="noStrike" cap="none" dirty="0">
                <a:solidFill>
                  <a:schemeClr val="dk1"/>
                </a:solidFill>
                <a:latin typeface="Calibri"/>
                <a:ea typeface="Calibri"/>
                <a:cs typeface="Calibri"/>
                <a:sym typeface="Calibri"/>
              </a:rPr>
              <a:t>implies doing to, whereas engagement implies doing with.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term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engagement indicates a shared and continuous responsibility for student achievement and learning that occurs across multiple </a:t>
            </a:r>
            <a:r>
              <a:rPr lang="en-US" sz="1200" b="0" i="0" u="none" strike="noStrike" cap="none" dirty="0" smtClean="0">
                <a:solidFill>
                  <a:schemeClr val="dk1"/>
                </a:solidFill>
                <a:latin typeface="Calibri"/>
                <a:ea typeface="Calibri"/>
                <a:cs typeface="Calibri"/>
                <a:sym typeface="Calibri"/>
              </a:rPr>
              <a:t>settings.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Staff </a:t>
            </a:r>
            <a:r>
              <a:rPr lang="en-US" sz="1200" b="0" i="0" u="none" strike="noStrike" cap="none" dirty="0">
                <a:solidFill>
                  <a:schemeClr val="dk1"/>
                </a:solidFill>
                <a:latin typeface="Calibri"/>
                <a:ea typeface="Calibri"/>
                <a:cs typeface="Calibri"/>
                <a:sym typeface="Calibri"/>
              </a:rPr>
              <a:t>and leaders who serve youth are acknowledging that </a:t>
            </a:r>
            <a:r>
              <a:rPr lang="en-US" sz="1200" b="0" i="0" u="none" strike="noStrike" cap="none" dirty="0" smtClean="0">
                <a:solidFill>
                  <a:schemeClr val="dk1"/>
                </a:solidFill>
                <a:latin typeface="Calibri"/>
                <a:ea typeface="Calibri"/>
                <a:cs typeface="Calibri"/>
                <a:sym typeface="Calibri"/>
              </a:rPr>
              <a:t>“experts” </a:t>
            </a:r>
            <a:r>
              <a:rPr lang="en-US" sz="1200" b="0" i="0" u="none" strike="noStrike" cap="none" dirty="0">
                <a:solidFill>
                  <a:schemeClr val="dk1"/>
                </a:solidFill>
                <a:latin typeface="Calibri"/>
                <a:ea typeface="Calibri"/>
                <a:cs typeface="Calibri"/>
                <a:sym typeface="Calibri"/>
              </a:rPr>
              <a:t>telling youth and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what they should be doing is not working. There is a </a:t>
            </a:r>
            <a:r>
              <a:rPr lang="en-US" sz="1200" b="0" i="0" u="none" strike="noStrike" cap="none" dirty="0" smtClean="0">
                <a:solidFill>
                  <a:schemeClr val="dk1"/>
                </a:solidFill>
                <a:latin typeface="Calibri"/>
                <a:ea typeface="Calibri"/>
                <a:cs typeface="Calibri"/>
                <a:sym typeface="Calibri"/>
              </a:rPr>
              <a:t>paradigm </a:t>
            </a:r>
            <a:r>
              <a:rPr lang="en-US" sz="1200" b="0" i="0" u="none" strike="noStrike" cap="none" dirty="0">
                <a:solidFill>
                  <a:schemeClr val="dk1"/>
                </a:solidFill>
                <a:latin typeface="Calibri"/>
                <a:ea typeface="Calibri"/>
                <a:cs typeface="Calibri"/>
                <a:sym typeface="Calibri"/>
              </a:rPr>
              <a:t>shift </a:t>
            </a:r>
            <a:r>
              <a:rPr lang="en-US" sz="1200" b="0" i="0" u="none" strike="noStrike" cap="none" dirty="0" smtClean="0">
                <a:solidFill>
                  <a:schemeClr val="dk1"/>
                </a:solidFill>
                <a:latin typeface="Calibri"/>
                <a:ea typeface="Calibri"/>
                <a:cs typeface="Calibri"/>
                <a:sym typeface="Calibri"/>
              </a:rPr>
              <a:t>emerging; </a:t>
            </a:r>
            <a:r>
              <a:rPr lang="en-US" sz="1200" b="0" i="0" u="none" strike="noStrike" cap="none" dirty="0">
                <a:solidFill>
                  <a:schemeClr val="dk1"/>
                </a:solidFill>
                <a:latin typeface="Calibri"/>
                <a:ea typeface="Calibri"/>
                <a:cs typeface="Calibri"/>
                <a:sym typeface="Calibri"/>
              </a:rPr>
              <a:t>research is showing that when equal partnerships are in place among children, youth, families</a:t>
            </a:r>
            <a:r>
              <a:rPr lang="en-US" sz="1200" b="0" i="0" u="none" strike="noStrike" cap="none" dirty="0" smtClean="0">
                <a:solidFill>
                  <a:schemeClr val="dk1"/>
                </a:solidFill>
                <a:latin typeface="Calibri"/>
                <a:ea typeface="Calibri"/>
                <a:cs typeface="Calibri"/>
                <a:sym typeface="Calibri"/>
              </a:rPr>
              <a:t>, staff, </a:t>
            </a:r>
            <a:r>
              <a:rPr lang="en-US" sz="1200" b="0" i="0" u="none" strike="noStrike" cap="none" dirty="0">
                <a:solidFill>
                  <a:schemeClr val="dk1"/>
                </a:solidFill>
                <a:latin typeface="Calibri"/>
                <a:ea typeface="Calibri"/>
                <a:cs typeface="Calibri"/>
                <a:sym typeface="Calibri"/>
              </a:rPr>
              <a:t>and leaders that serve youth, positive educational, health, mental health, social and occupational outcomes for youth are promoted</a:t>
            </a:r>
            <a:r>
              <a:rPr lang="en-US" sz="1200" b="0" i="0" u="none" strike="noStrike" cap="none" dirty="0" smtClean="0">
                <a:solidFill>
                  <a:schemeClr val="dk1"/>
                </a:solidFill>
                <a:latin typeface="Calibri"/>
                <a:ea typeface="Calibri"/>
                <a:cs typeface="Calibri"/>
                <a:sym typeface="Calibri"/>
              </a:rPr>
              <a:t>. Adapted from: https://www.michigan.gov/documents/mde/what_does_it_mean_to_be_engaged_or_involved_370138_7.pdf</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91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School,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community </a:t>
            </a:r>
            <a:r>
              <a:rPr lang="en-US" sz="1200" b="0" i="0" u="none" strike="noStrike" cap="none" dirty="0">
                <a:solidFill>
                  <a:schemeClr val="dk1"/>
                </a:solidFill>
                <a:latin typeface="Calibri"/>
                <a:ea typeface="Calibri"/>
                <a:cs typeface="Calibri"/>
                <a:sym typeface="Calibri"/>
              </a:rPr>
              <a:t>p</a:t>
            </a:r>
            <a:r>
              <a:rPr lang="en-US" sz="1200" b="0" i="0" u="none" strike="noStrike" cap="none" dirty="0" smtClean="0">
                <a:solidFill>
                  <a:schemeClr val="dk1"/>
                </a:solidFill>
                <a:latin typeface="Calibri"/>
                <a:ea typeface="Calibri"/>
                <a:cs typeface="Calibri"/>
                <a:sym typeface="Calibri"/>
              </a:rPr>
              <a:t>artnerships </a:t>
            </a:r>
            <a:r>
              <a:rPr lang="en-US" sz="1200" b="0" i="0" u="none" strike="noStrike" cap="none" dirty="0">
                <a:solidFill>
                  <a:schemeClr val="dk1"/>
                </a:solidFill>
                <a:latin typeface="Calibri"/>
                <a:ea typeface="Calibri"/>
                <a:cs typeface="Calibri"/>
                <a:sym typeface="Calibri"/>
              </a:rPr>
              <a:t>should help families have a clear idea of what their children are learning and doing at school. They should help </a:t>
            </a:r>
            <a:r>
              <a:rPr lang="en-US" sz="1200" b="0" i="0" u="none" strike="noStrike" cap="none" dirty="0" smtClean="0">
                <a:solidFill>
                  <a:schemeClr val="dk1"/>
                </a:solidFill>
                <a:latin typeface="Calibri"/>
                <a:ea typeface="Calibri"/>
                <a:cs typeface="Calibri"/>
                <a:sym typeface="Calibri"/>
              </a:rPr>
              <a:t>families </a:t>
            </a:r>
            <a:r>
              <a:rPr lang="en-US" sz="1200" b="0" i="0" u="none" strike="noStrike" cap="none" dirty="0">
                <a:solidFill>
                  <a:schemeClr val="dk1"/>
                </a:solidFill>
                <a:latin typeface="Calibri"/>
                <a:ea typeface="Calibri"/>
                <a:cs typeface="Calibri"/>
                <a:sym typeface="Calibri"/>
              </a:rPr>
              <a:t>feel more empowered to help their children be more </a:t>
            </a:r>
            <a:r>
              <a:rPr lang="en-US" sz="1200" b="0" i="0" u="none" strike="noStrike" cap="none" dirty="0" smtClean="0">
                <a:solidFill>
                  <a:schemeClr val="dk1"/>
                </a:solidFill>
                <a:latin typeface="Calibri"/>
                <a:ea typeface="Calibri"/>
                <a:cs typeface="Calibri"/>
                <a:sym typeface="Calibri"/>
              </a:rPr>
              <a:t>successful. Book recommendation: </a:t>
            </a:r>
            <a:r>
              <a:rPr lang="en-US" sz="1200" dirty="0" smtClean="0">
                <a:solidFill>
                  <a:schemeClr val="bg1"/>
                </a:solidFill>
                <a:latin typeface="Calibri"/>
                <a:ea typeface="Calibri"/>
                <a:cs typeface="Calibri"/>
                <a:sym typeface="Calibri"/>
              </a:rPr>
              <a:t>Henderson, </a:t>
            </a:r>
            <a:r>
              <a:rPr lang="en-US" sz="1200" dirty="0" err="1" smtClean="0">
                <a:solidFill>
                  <a:schemeClr val="bg1"/>
                </a:solidFill>
                <a:latin typeface="Calibri"/>
                <a:ea typeface="Calibri"/>
                <a:cs typeface="Calibri"/>
                <a:sym typeface="Calibri"/>
              </a:rPr>
              <a:t>Mapp</a:t>
            </a:r>
            <a:r>
              <a:rPr lang="en-US" sz="1200" dirty="0" smtClean="0">
                <a:solidFill>
                  <a:schemeClr val="bg1"/>
                </a:solidFill>
                <a:latin typeface="Calibri"/>
                <a:ea typeface="Calibri"/>
                <a:cs typeface="Calibri"/>
                <a:sym typeface="Calibri"/>
              </a:rPr>
              <a:t>, et al. </a:t>
            </a:r>
            <a:r>
              <a:rPr lang="en-US" sz="1200" i="1" dirty="0" smtClean="0">
                <a:solidFill>
                  <a:schemeClr val="bg1"/>
                </a:solidFill>
                <a:latin typeface="Calibri"/>
                <a:ea typeface="Calibri"/>
                <a:cs typeface="Calibri"/>
                <a:sym typeface="Calibri"/>
              </a:rPr>
              <a:t>Beyond the Bake Sale: The Essential Guide to Family-School Partnerships</a:t>
            </a:r>
            <a:r>
              <a:rPr lang="en-US" sz="1200" dirty="0" smtClean="0">
                <a:solidFill>
                  <a:schemeClr val="bg1"/>
                </a:solidFill>
                <a:latin typeface="Calibri"/>
                <a:ea typeface="Calibri"/>
                <a:cs typeface="Calibri"/>
                <a:sym typeface="Calibri"/>
              </a:rPr>
              <a:t>. The New Press, 2007</a:t>
            </a:r>
            <a:endParaRPr lang="en-US" sz="1200" dirty="0" smtClean="0">
              <a:solidFill>
                <a:schemeClr val="bg1"/>
              </a:solidFill>
            </a:endParaRPr>
          </a:p>
        </p:txBody>
      </p:sp>
      <p:sp>
        <p:nvSpPr>
          <p:cNvPr id="91" name="Google Shape;91;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48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(From the National </a:t>
            </a:r>
            <a:r>
              <a:rPr lang="en-US" sz="1200" b="0" i="0" u="none" strike="noStrike" cap="none" dirty="0">
                <a:solidFill>
                  <a:schemeClr val="dk1"/>
                </a:solidFill>
                <a:latin typeface="Calibri"/>
                <a:ea typeface="Calibri"/>
                <a:cs typeface="Calibri"/>
                <a:sym typeface="Calibri"/>
              </a:rPr>
              <a:t>PTA </a:t>
            </a:r>
            <a:r>
              <a:rPr lang="en-US" sz="1200" b="0" i="0" u="none" strike="noStrike" cap="none" dirty="0" smtClean="0">
                <a:solidFill>
                  <a:schemeClr val="dk1"/>
                </a:solidFill>
                <a:latin typeface="Calibri"/>
                <a:ea typeface="Calibri"/>
                <a:cs typeface="Calibri"/>
                <a:sym typeface="Calibri"/>
              </a:rPr>
              <a:t>survey.) When </a:t>
            </a:r>
            <a:r>
              <a:rPr lang="en-US" sz="1200" b="0" i="0" u="none" strike="noStrike" cap="none" dirty="0">
                <a:solidFill>
                  <a:schemeClr val="dk1"/>
                </a:solidFill>
                <a:latin typeface="Calibri"/>
                <a:ea typeface="Calibri"/>
                <a:cs typeface="Calibri"/>
                <a:sym typeface="Calibri"/>
              </a:rPr>
              <a:t>families are involved, students exhibit more positive attitudes and </a:t>
            </a:r>
            <a:r>
              <a:rPr lang="en-US" sz="1200" b="0" i="0" u="none" strike="noStrike" cap="none" dirty="0" smtClean="0">
                <a:solidFill>
                  <a:schemeClr val="dk1"/>
                </a:solidFill>
                <a:latin typeface="Calibri"/>
                <a:ea typeface="Calibri"/>
                <a:cs typeface="Calibri"/>
                <a:sym typeface="Calibri"/>
              </a:rPr>
              <a:t>behaviors. When </a:t>
            </a:r>
            <a:r>
              <a:rPr lang="en-US" sz="1200" b="0" i="0" u="none" strike="noStrike" cap="none" dirty="0">
                <a:solidFill>
                  <a:schemeClr val="dk1"/>
                </a:solidFill>
                <a:latin typeface="Calibri"/>
                <a:ea typeface="Calibri"/>
                <a:cs typeface="Calibri"/>
                <a:sym typeface="Calibri"/>
              </a:rPr>
              <a:t>students report feeling support from both home and school, they have more self-confidence, feel school is more important, and they tend to do better in school. </a:t>
            </a:r>
            <a:r>
              <a:rPr lang="en-US" sz="1200" b="0" i="0" u="none" strike="noStrike" cap="none" dirty="0" smtClean="0">
                <a:solidFill>
                  <a:schemeClr val="dk1"/>
                </a:solidFill>
                <a:latin typeface="Calibri"/>
                <a:ea typeface="Calibri"/>
                <a:cs typeface="Calibri"/>
                <a:sym typeface="Calibri"/>
              </a:rPr>
              <a:t>Student </a:t>
            </a:r>
            <a:r>
              <a:rPr lang="en-US" sz="1200" b="0" i="0" u="none" strike="noStrike" cap="none" dirty="0">
                <a:solidFill>
                  <a:schemeClr val="dk1"/>
                </a:solidFill>
                <a:latin typeface="Calibri"/>
                <a:ea typeface="Calibri"/>
                <a:cs typeface="Calibri"/>
                <a:sym typeface="Calibri"/>
              </a:rPr>
              <a:t>at-risk </a:t>
            </a:r>
            <a:r>
              <a:rPr lang="en-US" sz="1200" b="0" i="0" u="none" strike="noStrike" cap="none" dirty="0" smtClean="0">
                <a:solidFill>
                  <a:schemeClr val="dk1"/>
                </a:solidFill>
                <a:latin typeface="Calibri"/>
                <a:ea typeface="Calibri"/>
                <a:cs typeface="Calibri"/>
                <a:sym typeface="Calibri"/>
              </a:rPr>
              <a:t>behaviors, </a:t>
            </a:r>
            <a:r>
              <a:rPr lang="en-US" sz="1200" b="0" i="0" u="none" strike="noStrike" cap="none" dirty="0">
                <a:solidFill>
                  <a:schemeClr val="dk1"/>
                </a:solidFill>
                <a:latin typeface="Calibri"/>
                <a:ea typeface="Calibri"/>
                <a:cs typeface="Calibri"/>
                <a:sym typeface="Calibri"/>
              </a:rPr>
              <a:t>such as alcohol use, violence, and other anti-social behaviors decrease as </a:t>
            </a:r>
            <a:r>
              <a:rPr lang="en-US" sz="1200" b="0" i="0" u="none" strike="noStrike" cap="none" dirty="0" smtClean="0">
                <a:solidFill>
                  <a:schemeClr val="dk1"/>
                </a:solidFill>
                <a:latin typeface="Calibri"/>
                <a:ea typeface="Calibri"/>
                <a:cs typeface="Calibri"/>
                <a:sym typeface="Calibri"/>
              </a:rPr>
              <a:t>family </a:t>
            </a:r>
            <a:r>
              <a:rPr lang="en-US" sz="1200" b="0" i="0" u="none" strike="noStrike" cap="none" dirty="0">
                <a:solidFill>
                  <a:schemeClr val="dk1"/>
                </a:solidFill>
                <a:latin typeface="Calibri"/>
                <a:ea typeface="Calibri"/>
                <a:cs typeface="Calibri"/>
                <a:sym typeface="Calibri"/>
              </a:rPr>
              <a:t>involvement increases</a:t>
            </a:r>
            <a:r>
              <a:rPr lang="en-US" sz="1200" b="0" i="0" u="none" strike="noStrike" cap="none" dirty="0" smtClean="0">
                <a:solidFill>
                  <a:schemeClr val="dk1"/>
                </a:solidFill>
                <a:latin typeface="Calibri"/>
                <a:ea typeface="Calibri"/>
                <a:cs typeface="Calibri"/>
                <a:sym typeface="Calibri"/>
              </a:rPr>
              <a:t>.</a:t>
            </a:r>
            <a:endParaRPr dirty="0"/>
          </a:p>
        </p:txBody>
      </p:sp>
      <p:sp>
        <p:nvSpPr>
          <p:cNvPr id="101" name="Google Shape;101;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25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Teachers </a:t>
            </a:r>
            <a:r>
              <a:rPr lang="en-US" sz="1200" b="0" i="0" u="none" strike="noStrike" cap="none" dirty="0">
                <a:solidFill>
                  <a:schemeClr val="dk1"/>
                </a:solidFill>
                <a:latin typeface="Calibri"/>
                <a:ea typeface="Calibri"/>
                <a:cs typeface="Calibri"/>
                <a:sym typeface="Calibri"/>
              </a:rPr>
              <a:t>and schools benefit </a:t>
            </a:r>
            <a:r>
              <a:rPr lang="en-US" sz="1200" b="0" i="0" u="none" strike="noStrike" cap="none" dirty="0" smtClean="0">
                <a:solidFill>
                  <a:schemeClr val="dk1"/>
                </a:solidFill>
                <a:latin typeface="Calibri"/>
                <a:ea typeface="Calibri"/>
                <a:cs typeface="Calibri"/>
                <a:sym typeface="Calibri"/>
              </a:rPr>
              <a:t>from </a:t>
            </a:r>
            <a:r>
              <a:rPr lang="en-US" sz="1200" b="0" i="0" u="none" strike="noStrike" cap="none" dirty="0">
                <a:solidFill>
                  <a:schemeClr val="dk1"/>
                </a:solidFill>
                <a:latin typeface="Calibri"/>
                <a:ea typeface="Calibri"/>
                <a:cs typeface="Calibri"/>
                <a:sym typeface="Calibri"/>
              </a:rPr>
              <a:t>family </a:t>
            </a:r>
            <a:r>
              <a:rPr lang="en-US" sz="1200" b="0" i="0" u="none" strike="noStrike" cap="none" dirty="0" smtClean="0">
                <a:solidFill>
                  <a:schemeClr val="dk1"/>
                </a:solidFill>
                <a:latin typeface="Calibri"/>
                <a:ea typeface="Calibri"/>
                <a:cs typeface="Calibri"/>
                <a:sym typeface="Calibri"/>
              </a:rPr>
              <a:t>engagement</a:t>
            </a:r>
            <a:r>
              <a:rPr lang="en-US" sz="1200" b="0" i="0" u="none" strike="noStrike" cap="none" baseline="0" dirty="0" smtClean="0">
                <a:solidFill>
                  <a:schemeClr val="dk1"/>
                </a:solidFill>
                <a:latin typeface="Calibri"/>
                <a:ea typeface="Calibri"/>
                <a:cs typeface="Calibri"/>
                <a:sym typeface="Calibri"/>
              </a:rPr>
              <a:t> through g</a:t>
            </a:r>
            <a:r>
              <a:rPr lang="en-US" sz="1200" b="0" i="0" u="none" strike="noStrike" cap="none" dirty="0" smtClean="0">
                <a:solidFill>
                  <a:schemeClr val="dk1"/>
                </a:solidFill>
                <a:latin typeface="Calibri"/>
                <a:ea typeface="Calibri"/>
                <a:cs typeface="Calibri"/>
                <a:sym typeface="Calibri"/>
              </a:rPr>
              <a:t>reater </a:t>
            </a:r>
            <a:r>
              <a:rPr lang="en-US" sz="1200" b="0" i="0" u="none" strike="noStrike" cap="none" dirty="0">
                <a:solidFill>
                  <a:schemeClr val="dk1"/>
                </a:solidFill>
                <a:latin typeface="Calibri"/>
                <a:ea typeface="Calibri"/>
                <a:cs typeface="Calibri"/>
                <a:sym typeface="Calibri"/>
              </a:rPr>
              <a:t>job </a:t>
            </a:r>
            <a:r>
              <a:rPr lang="en-US" sz="1200" b="0" i="0" u="none" strike="noStrike" cap="none" dirty="0" smtClean="0">
                <a:solidFill>
                  <a:schemeClr val="dk1"/>
                </a:solidFill>
                <a:latin typeface="Calibri"/>
                <a:ea typeface="Calibri"/>
                <a:cs typeface="Calibri"/>
                <a:sym typeface="Calibri"/>
              </a:rPr>
              <a:t>satisfaction, higher </a:t>
            </a:r>
            <a:r>
              <a:rPr lang="en-US" sz="1200" b="0" i="0" u="none" strike="noStrike" cap="none" dirty="0">
                <a:solidFill>
                  <a:schemeClr val="dk1"/>
                </a:solidFill>
                <a:latin typeface="Calibri"/>
                <a:ea typeface="Calibri"/>
                <a:cs typeface="Calibri"/>
                <a:sym typeface="Calibri"/>
              </a:rPr>
              <a:t>ratings of teaching skills from </a:t>
            </a:r>
            <a:r>
              <a:rPr lang="en-US" sz="1200" b="0" i="0" u="none" strike="noStrike" cap="none" dirty="0" smtClean="0">
                <a:solidFill>
                  <a:schemeClr val="dk1"/>
                </a:solidFill>
                <a:latin typeface="Calibri"/>
                <a:ea typeface="Calibri"/>
                <a:cs typeface="Calibri"/>
                <a:sym typeface="Calibri"/>
              </a:rPr>
              <a:t>families </a:t>
            </a:r>
            <a:r>
              <a:rPr lang="en-US" sz="1200" b="0"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principals, higher </a:t>
            </a:r>
            <a:r>
              <a:rPr lang="en-US" sz="1200" b="0" i="0" u="none" strike="noStrike" cap="none" dirty="0">
                <a:solidFill>
                  <a:schemeClr val="dk1"/>
                </a:solidFill>
                <a:latin typeface="Calibri"/>
                <a:ea typeface="Calibri"/>
                <a:cs typeface="Calibri"/>
                <a:sym typeface="Calibri"/>
              </a:rPr>
              <a:t>ratings of school </a:t>
            </a:r>
            <a:r>
              <a:rPr lang="en-US" sz="1200" b="0" i="0" u="none" strike="noStrike" cap="none" dirty="0" smtClean="0">
                <a:solidFill>
                  <a:schemeClr val="dk1"/>
                </a:solidFill>
                <a:latin typeface="Calibri"/>
                <a:ea typeface="Calibri"/>
                <a:cs typeface="Calibri"/>
                <a:sym typeface="Calibri"/>
              </a:rPr>
              <a:t>effectiveness,</a:t>
            </a:r>
            <a:r>
              <a:rPr lang="en-US" sz="1200" b="0" i="0" u="none" strike="noStrike" cap="none" baseline="0" dirty="0" smtClean="0">
                <a:solidFill>
                  <a:schemeClr val="dk1"/>
                </a:solidFill>
                <a:latin typeface="Calibri"/>
                <a:ea typeface="Calibri"/>
                <a:cs typeface="Calibri"/>
                <a:sym typeface="Calibri"/>
              </a:rPr>
              <a:t> and i</a:t>
            </a:r>
            <a:r>
              <a:rPr lang="en-US" sz="1200" b="0" i="0" u="none" strike="noStrike" cap="none" dirty="0" smtClean="0">
                <a:solidFill>
                  <a:schemeClr val="dk1"/>
                </a:solidFill>
                <a:latin typeface="Calibri"/>
                <a:ea typeface="Calibri"/>
                <a:cs typeface="Calibri"/>
                <a:sym typeface="Calibri"/>
              </a:rPr>
              <a:t>mproved </a:t>
            </a:r>
            <a:r>
              <a:rPr lang="en-US" sz="1200" b="0" i="0" u="none" strike="noStrike" cap="none" dirty="0">
                <a:solidFill>
                  <a:schemeClr val="dk1"/>
                </a:solidFill>
                <a:latin typeface="Calibri"/>
                <a:ea typeface="Calibri"/>
                <a:cs typeface="Calibri"/>
                <a:sym typeface="Calibri"/>
              </a:rPr>
              <a:t>classroom behavior through increased knowledge of children’s family, cultural, and community </a:t>
            </a:r>
            <a:r>
              <a:rPr lang="en-US" sz="1200" b="0" i="0" u="none" strike="noStrike" cap="none" dirty="0" smtClean="0">
                <a:solidFill>
                  <a:schemeClr val="dk1"/>
                </a:solidFill>
                <a:latin typeface="Calibri"/>
                <a:ea typeface="Calibri"/>
                <a:cs typeface="Calibri"/>
                <a:sym typeface="Calibri"/>
              </a:rPr>
              <a:t>contexts. </a:t>
            </a:r>
            <a:r>
              <a:rPr lang="en-US" dirty="0" smtClean="0"/>
              <a:t>Citation</a:t>
            </a:r>
            <a:r>
              <a:rPr lang="en-US" dirty="0"/>
              <a:t>: https://</a:t>
            </a:r>
            <a:r>
              <a:rPr lang="en-US" dirty="0" smtClean="0"/>
              <a:t>www.pbis.org/family/family-partnership</a:t>
            </a:r>
            <a:endParaRPr dirty="0"/>
          </a:p>
        </p:txBody>
      </p:sp>
      <p:sp>
        <p:nvSpPr>
          <p:cNvPr id="111" name="Google Shape;111;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89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Review – we’re leading into applying </a:t>
            </a:r>
            <a:r>
              <a:rPr lang="en-US" sz="1200" b="0" i="0" u="none" strike="noStrike" cap="none" dirty="0" smtClean="0">
                <a:solidFill>
                  <a:schemeClr val="dk1"/>
                </a:solidFill>
                <a:latin typeface="Calibri"/>
                <a:ea typeface="Calibri"/>
                <a:cs typeface="Calibri"/>
                <a:sym typeface="Calibri"/>
              </a:rPr>
              <a:t>PBIS </a:t>
            </a:r>
            <a:r>
              <a:rPr lang="en-US" sz="1200" b="0" i="0" u="none" strike="noStrike" cap="none" dirty="0">
                <a:solidFill>
                  <a:schemeClr val="dk1"/>
                </a:solidFill>
                <a:latin typeface="Calibri"/>
                <a:ea typeface="Calibri"/>
                <a:cs typeface="Calibri"/>
                <a:sym typeface="Calibri"/>
              </a:rPr>
              <a:t>logic to family engagement</a:t>
            </a:r>
            <a:r>
              <a:rPr lang="en-US" sz="1200" b="0" i="0" u="none" strike="noStrike" cap="none" dirty="0" smtClean="0">
                <a:solidFill>
                  <a:schemeClr val="dk1"/>
                </a:solidFill>
                <a:latin typeface="Calibri"/>
                <a:ea typeface="Calibri"/>
                <a:cs typeface="Calibri"/>
                <a:sym typeface="Calibri"/>
              </a:rPr>
              <a:t>.</a:t>
            </a:r>
            <a:endParaRPr dirty="0"/>
          </a:p>
        </p:txBody>
      </p:sp>
      <p:sp>
        <p:nvSpPr>
          <p:cNvPr id="120" name="Google Shape;120;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10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
        <p:cNvGrpSpPr/>
        <p:nvPr/>
      </p:nvGrpSpPr>
      <p:grpSpPr>
        <a:xfrm>
          <a:off x="0" y="0"/>
          <a:ext cx="0" cy="0"/>
          <a:chOff x="0" y="0"/>
          <a:chExt cx="0" cy="0"/>
        </a:xfrm>
      </p:grpSpPr>
      <p:sp>
        <p:nvSpPr>
          <p:cNvPr id="16" name="Google Shape;16;p2"/>
          <p:cNvSpPr/>
          <p:nvPr/>
        </p:nvSpPr>
        <p:spPr>
          <a:xfrm>
            <a:off x="0" y="6169795"/>
            <a:ext cx="12192000" cy="688205"/>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title"/>
          </p:nvPr>
        </p:nvSpPr>
        <p:spPr>
          <a:xfrm>
            <a:off x="1774439" y="2277053"/>
            <a:ext cx="8956713"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 name="Google Shape;19;p2" descr="C:\Users\amerten\Downloads\RTI Arkansas Logo (2).png"/>
          <p:cNvPicPr preferRelativeResize="0"/>
          <p:nvPr/>
        </p:nvPicPr>
        <p:blipFill rotWithShape="1">
          <a:blip r:embed="rId2">
            <a:alphaModFix/>
          </a:blip>
          <a:srcRect/>
          <a:stretch/>
        </p:blipFill>
        <p:spPr>
          <a:xfrm>
            <a:off x="2011152" y="416709"/>
            <a:ext cx="8483285" cy="1647660"/>
          </a:xfrm>
          <a:prstGeom prst="rect">
            <a:avLst/>
          </a:prstGeom>
          <a:noFill/>
          <a:ln>
            <a:noFill/>
          </a:ln>
        </p:spPr>
      </p:pic>
      <p:pic>
        <p:nvPicPr>
          <p:cNvPr id="20" name="Google Shape;20;p2" descr="cid:image002.png@01D16AFF.B10E1570"/>
          <p:cNvPicPr preferRelativeResize="0"/>
          <p:nvPr/>
        </p:nvPicPr>
        <p:blipFill rotWithShape="1">
          <a:blip r:embed="rId3">
            <a:alphaModFix/>
          </a:blip>
          <a:srcRect b="19822"/>
          <a:stretch/>
        </p:blipFill>
        <p:spPr>
          <a:xfrm>
            <a:off x="328100" y="6191295"/>
            <a:ext cx="952526" cy="661892"/>
          </a:xfrm>
          <a:prstGeom prst="rect">
            <a:avLst/>
          </a:prstGeom>
          <a:solidFill>
            <a:schemeClr val="lt1"/>
          </a:solidFill>
          <a:ln>
            <a:noFill/>
          </a:ln>
        </p:spPr>
      </p:pic>
      <p:pic>
        <p:nvPicPr>
          <p:cNvPr id="21" name="Google Shape;21;p2"/>
          <p:cNvPicPr preferRelativeResize="0"/>
          <p:nvPr/>
        </p:nvPicPr>
        <p:blipFill rotWithShape="1">
          <a:blip r:embed="rId4">
            <a:alphaModFix/>
          </a:blip>
          <a:srcRect/>
          <a:stretch/>
        </p:blipFill>
        <p:spPr>
          <a:xfrm>
            <a:off x="8955514" y="6266371"/>
            <a:ext cx="3077845" cy="474980"/>
          </a:xfrm>
          <a:prstGeom prst="rect">
            <a:avLst/>
          </a:prstGeom>
          <a:solidFill>
            <a:schemeClr val="lt1"/>
          </a:solidFill>
          <a:ln>
            <a:noFill/>
          </a:ln>
        </p:spPr>
      </p:pic>
      <p:sp>
        <p:nvSpPr>
          <p:cNvPr id="22" name="Google Shape;22;p2"/>
          <p:cNvSpPr/>
          <p:nvPr/>
        </p:nvSpPr>
        <p:spPr>
          <a:xfrm>
            <a:off x="0" y="6085417"/>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0" y="177500"/>
            <a:ext cx="12192000" cy="9563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696598" y="365125"/>
            <a:ext cx="8956713"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3"/>
                </a:solidFill>
                <a:latin typeface="Calibri"/>
                <a:ea typeface="Calibri"/>
                <a:cs typeface="Calibri"/>
                <a:sym typeface="Calibri"/>
              </a:defRPr>
            </a:lvl1pPr>
            <a:lvl2pPr marL="0" marR="0" lvl="1" indent="0" algn="r" rtl="0">
              <a:spcBef>
                <a:spcPts val="0"/>
              </a:spcBef>
              <a:buNone/>
              <a:defRPr sz="1200">
                <a:solidFill>
                  <a:schemeClr val="accent3"/>
                </a:solidFill>
                <a:latin typeface="Calibri"/>
                <a:ea typeface="Calibri"/>
                <a:cs typeface="Calibri"/>
                <a:sym typeface="Calibri"/>
              </a:defRPr>
            </a:lvl2pPr>
            <a:lvl3pPr marL="0" marR="0" lvl="2" indent="0" algn="r" rtl="0">
              <a:spcBef>
                <a:spcPts val="0"/>
              </a:spcBef>
              <a:buNone/>
              <a:defRPr sz="1200">
                <a:solidFill>
                  <a:schemeClr val="accent3"/>
                </a:solidFill>
                <a:latin typeface="Calibri"/>
                <a:ea typeface="Calibri"/>
                <a:cs typeface="Calibri"/>
                <a:sym typeface="Calibri"/>
              </a:defRPr>
            </a:lvl3pPr>
            <a:lvl4pPr marL="0" marR="0" lvl="3" indent="0" algn="r" rtl="0">
              <a:spcBef>
                <a:spcPts val="0"/>
              </a:spcBef>
              <a:buNone/>
              <a:defRPr sz="1200">
                <a:solidFill>
                  <a:schemeClr val="accent3"/>
                </a:solidFill>
                <a:latin typeface="Calibri"/>
                <a:ea typeface="Calibri"/>
                <a:cs typeface="Calibri"/>
                <a:sym typeface="Calibri"/>
              </a:defRPr>
            </a:lvl4pPr>
            <a:lvl5pPr marL="0" marR="0" lvl="4" indent="0" algn="r" rtl="0">
              <a:spcBef>
                <a:spcPts val="0"/>
              </a:spcBef>
              <a:buNone/>
              <a:defRPr sz="1200">
                <a:solidFill>
                  <a:schemeClr val="accent3"/>
                </a:solidFill>
                <a:latin typeface="Calibri"/>
                <a:ea typeface="Calibri"/>
                <a:cs typeface="Calibri"/>
                <a:sym typeface="Calibri"/>
              </a:defRPr>
            </a:lvl5pPr>
            <a:lvl6pPr marL="0" marR="0" lvl="5" indent="0" algn="r" rtl="0">
              <a:spcBef>
                <a:spcPts val="0"/>
              </a:spcBef>
              <a:buNone/>
              <a:defRPr sz="1200">
                <a:solidFill>
                  <a:schemeClr val="accent3"/>
                </a:solidFill>
                <a:latin typeface="Calibri"/>
                <a:ea typeface="Calibri"/>
                <a:cs typeface="Calibri"/>
                <a:sym typeface="Calibri"/>
              </a:defRPr>
            </a:lvl6pPr>
            <a:lvl7pPr marL="0" marR="0" lvl="6" indent="0" algn="r" rtl="0">
              <a:spcBef>
                <a:spcPts val="0"/>
              </a:spcBef>
              <a:buNone/>
              <a:defRPr sz="1200">
                <a:solidFill>
                  <a:schemeClr val="accent3"/>
                </a:solidFill>
                <a:latin typeface="Calibri"/>
                <a:ea typeface="Calibri"/>
                <a:cs typeface="Calibri"/>
                <a:sym typeface="Calibri"/>
              </a:defRPr>
            </a:lvl7pPr>
            <a:lvl8pPr marL="0" marR="0" lvl="7" indent="0" algn="r" rtl="0">
              <a:spcBef>
                <a:spcPts val="0"/>
              </a:spcBef>
              <a:buNone/>
              <a:defRPr sz="1200">
                <a:solidFill>
                  <a:schemeClr val="accent3"/>
                </a:solidFill>
                <a:latin typeface="Calibri"/>
                <a:ea typeface="Calibri"/>
                <a:cs typeface="Calibri"/>
                <a:sym typeface="Calibri"/>
              </a:defRPr>
            </a:lvl8pPr>
            <a:lvl9pPr marL="0" marR="0" lvl="8" indent="0" algn="r" rtl="0">
              <a:spcBef>
                <a:spcPts val="0"/>
              </a:spcBef>
              <a:buNone/>
              <a:defRPr sz="1200">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8"/>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8"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8"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8"/>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3" descr="cid:image002.png@01D16AFF.B10E1570"/>
          <p:cNvPicPr preferRelativeResize="0"/>
          <p:nvPr/>
        </p:nvPicPr>
        <p:blipFill rotWithShape="1">
          <a:blip r:embed="rId5">
            <a:alphaModFix/>
          </a:blip>
          <a:srcRect b="19232"/>
          <a:stretch/>
        </p:blipFill>
        <p:spPr>
          <a:xfrm>
            <a:off x="380010" y="6179420"/>
            <a:ext cx="959872" cy="671896"/>
          </a:xfrm>
          <a:prstGeom prst="rect">
            <a:avLst/>
          </a:prstGeom>
          <a:solidFill>
            <a:schemeClr val="lt1"/>
          </a:solidFill>
          <a:ln>
            <a:noFill/>
          </a:ln>
        </p:spPr>
      </p:pic>
      <p:sp>
        <p:nvSpPr>
          <p:cNvPr id="29" name="Google Shape;29;p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 name="Google Shape;31;p3" descr="C:\Users\amerten\Downloads\RTI Arkansas Logo (2).png"/>
          <p:cNvPicPr preferRelativeResize="0"/>
          <p:nvPr/>
        </p:nvPicPr>
        <p:blipFill rotWithShape="1">
          <a:blip r:embed="rId6">
            <a:alphaModFix/>
          </a:blip>
          <a:srcRect/>
          <a:stretch/>
        </p:blipFill>
        <p:spPr>
          <a:xfrm>
            <a:off x="9590494" y="340264"/>
            <a:ext cx="2377440" cy="422025"/>
          </a:xfrm>
          <a:prstGeom prst="rect">
            <a:avLst/>
          </a:prstGeom>
          <a:noFill/>
          <a:ln>
            <a:noFill/>
          </a:ln>
        </p:spPr>
      </p:pic>
      <p:pic>
        <p:nvPicPr>
          <p:cNvPr id="32" name="Google Shape;32;p3"/>
          <p:cNvPicPr preferRelativeResize="0"/>
          <p:nvPr/>
        </p:nvPicPr>
        <p:blipFill rotWithShape="1">
          <a:blip r:embed="rId7">
            <a:alphaModFix/>
          </a:blip>
          <a:srcRect/>
          <a:stretch/>
        </p:blipFill>
        <p:spPr>
          <a:xfrm>
            <a:off x="8890089" y="6254758"/>
            <a:ext cx="3077845" cy="474980"/>
          </a:xfrm>
          <a:prstGeom prst="rect">
            <a:avLst/>
          </a:prstGeom>
          <a:solidFill>
            <a:schemeClr val="lt1"/>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bis.org/Common/Cms/files/pbisresources/Family%20Engagement%20in%20PBIS.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michigan.gov/documents/mde/4a._Final_Toolkit_without_bookmarks_370151_7.pdf" TargetMode="External"/><Relationship Id="rId5" Type="http://schemas.openxmlformats.org/officeDocument/2006/relationships/hyperlink" Target="https://vkc.mc.vanderbilt.edu/assets/files/resources/tbisfamilycommunity.pdf" TargetMode="External"/><Relationship Id="rId4" Type="http://schemas.openxmlformats.org/officeDocument/2006/relationships/hyperlink" Target="https://y4y.ed.gov/tools/#famil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0" y="2145323"/>
            <a:ext cx="12191999" cy="17350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600"/>
              <a:buFont typeface="Calibri"/>
              <a:buNone/>
            </a:pPr>
            <a:r>
              <a:rPr lang="en-US" sz="6000" b="0" i="0" u="none" strike="noStrike" cap="none" dirty="0" smtClean="0">
                <a:solidFill>
                  <a:schemeClr val="dk1"/>
                </a:solidFill>
                <a:latin typeface="Calibri"/>
                <a:ea typeface="Calibri"/>
                <a:cs typeface="Calibri"/>
                <a:sym typeface="Calibri"/>
              </a:rPr>
              <a:t>Family </a:t>
            </a:r>
            <a:r>
              <a:rPr lang="en-US" sz="6000" b="0" i="0" u="none" strike="noStrike" cap="none" dirty="0">
                <a:solidFill>
                  <a:schemeClr val="dk1"/>
                </a:solidFill>
                <a:latin typeface="Calibri"/>
                <a:ea typeface="Calibri"/>
                <a:cs typeface="Calibri"/>
                <a:sym typeface="Calibri"/>
              </a:rPr>
              <a:t>and Community Engagement</a:t>
            </a:r>
            <a:endParaRPr sz="4000" dirty="0"/>
          </a:p>
        </p:txBody>
      </p:sp>
      <p:sp>
        <p:nvSpPr>
          <p:cNvPr id="4" name="TextBox 3"/>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endParaRPr lang="en-US" sz="10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0" y="656492"/>
            <a:ext cx="12192000" cy="8557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How </a:t>
            </a:r>
            <a:r>
              <a:rPr lang="en-US" sz="5400" b="0" i="0" u="none" strike="noStrike" cap="none" dirty="0" smtClean="0">
                <a:solidFill>
                  <a:schemeClr val="dk1"/>
                </a:solidFill>
                <a:latin typeface="Calibri"/>
                <a:ea typeface="Calibri"/>
                <a:cs typeface="Calibri"/>
                <a:sym typeface="Calibri"/>
              </a:rPr>
              <a:t>To </a:t>
            </a:r>
            <a:r>
              <a:rPr lang="en-US" sz="5400" b="0" i="0" u="none" strike="noStrike" cap="none" dirty="0">
                <a:solidFill>
                  <a:schemeClr val="dk1"/>
                </a:solidFill>
                <a:latin typeface="Calibri"/>
                <a:ea typeface="Calibri"/>
                <a:cs typeface="Calibri"/>
                <a:sym typeface="Calibri"/>
              </a:rPr>
              <a:t>Apply PBIS </a:t>
            </a:r>
            <a:r>
              <a:rPr lang="en-US" sz="5400" b="0" i="0" u="none" strike="noStrike" cap="none" dirty="0" smtClean="0">
                <a:solidFill>
                  <a:schemeClr val="dk1"/>
                </a:solidFill>
                <a:latin typeface="Calibri"/>
                <a:ea typeface="Calibri"/>
                <a:cs typeface="Calibri"/>
                <a:sym typeface="Calibri"/>
              </a:rPr>
              <a:t>To Family </a:t>
            </a:r>
            <a:r>
              <a:rPr lang="en-US" sz="5400" b="0" i="0" u="none" strike="noStrike" cap="none" dirty="0">
                <a:solidFill>
                  <a:schemeClr val="dk1"/>
                </a:solidFill>
                <a:latin typeface="Calibri"/>
                <a:ea typeface="Calibri"/>
                <a:cs typeface="Calibri"/>
                <a:sym typeface="Calibri"/>
              </a:rPr>
              <a:t>Engagement</a:t>
            </a:r>
            <a:endParaRPr dirty="0"/>
          </a:p>
        </p:txBody>
      </p:sp>
      <p:sp>
        <p:nvSpPr>
          <p:cNvPr id="130" name="Google Shape;130;p17"/>
          <p:cNvSpPr txBox="1">
            <a:spLocks noGrp="1"/>
          </p:cNvSpPr>
          <p:nvPr>
            <p:ph type="body" idx="1"/>
          </p:nvPr>
        </p:nvSpPr>
        <p:spPr>
          <a:xfrm>
            <a:off x="609600" y="2066472"/>
            <a:ext cx="10972800" cy="28923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None/>
            </a:pPr>
            <a:r>
              <a:rPr lang="en-US" sz="2800" b="1" u="sng" dirty="0">
                <a:solidFill>
                  <a:schemeClr val="tx1"/>
                </a:solidFill>
                <a:latin typeface="Calibri"/>
                <a:ea typeface="Calibri"/>
                <a:cs typeface="Calibri"/>
                <a:sym typeface="Calibri"/>
              </a:rPr>
              <a:t>Provide these for families:</a:t>
            </a: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A continuum of positive behavior supports </a:t>
            </a:r>
            <a:r>
              <a:rPr lang="en-US" sz="2800" dirty="0">
                <a:solidFill>
                  <a:schemeClr val="tx1"/>
                </a:solidFill>
                <a:sym typeface="Calibri"/>
              </a:rPr>
              <a:t>for all families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Frequent, </a:t>
            </a:r>
            <a:r>
              <a:rPr lang="en-US" sz="2800" dirty="0" smtClean="0">
                <a:solidFill>
                  <a:schemeClr val="tx1"/>
                </a:solidFill>
                <a:sym typeface="Calibri"/>
              </a:rPr>
              <a:t>regular, </a:t>
            </a:r>
            <a:r>
              <a:rPr lang="en-US" sz="2800" dirty="0">
                <a:solidFill>
                  <a:schemeClr val="tx1"/>
                </a:solidFill>
                <a:sym typeface="Calibri"/>
              </a:rPr>
              <a:t>positive contacts &amp; acknowledgements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Formal, active participation &amp; involvement as equal partner</a:t>
            </a:r>
            <a:r>
              <a:rPr lang="en-US" sz="2800" dirty="0">
                <a:solidFill>
                  <a:schemeClr val="tx1"/>
                </a:solidFill>
                <a:sym typeface="Calibri"/>
              </a:rPr>
              <a:t>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Access to a system of integrated school </a:t>
            </a:r>
            <a:r>
              <a:rPr lang="en-US" dirty="0">
                <a:solidFill>
                  <a:schemeClr val="tx1"/>
                </a:solidFill>
              </a:rPr>
              <a:t>&amp;</a:t>
            </a:r>
            <a:r>
              <a:rPr lang="en-US" sz="2800" dirty="0" smtClean="0">
                <a:solidFill>
                  <a:schemeClr val="tx1"/>
                </a:solidFill>
                <a:latin typeface="Calibri"/>
                <a:ea typeface="Calibri"/>
                <a:cs typeface="Calibri"/>
                <a:sym typeface="Calibri"/>
              </a:rPr>
              <a:t> </a:t>
            </a:r>
            <a:r>
              <a:rPr lang="en-US" sz="2800" dirty="0">
                <a:solidFill>
                  <a:schemeClr val="tx1"/>
                </a:solidFill>
                <a:latin typeface="Calibri"/>
                <a:ea typeface="Calibri"/>
                <a:cs typeface="Calibri"/>
                <a:sym typeface="Calibri"/>
              </a:rPr>
              <a:t>community resources</a:t>
            </a:r>
            <a:endParaRPr sz="2800"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Developing </a:t>
            </a:r>
            <a:r>
              <a:rPr lang="en-US" sz="5400" b="0" i="0" u="none" strike="noStrike" cap="none" dirty="0" smtClean="0">
                <a:solidFill>
                  <a:schemeClr val="dk1"/>
                </a:solidFill>
                <a:latin typeface="Calibri"/>
                <a:ea typeface="Calibri"/>
                <a:cs typeface="Calibri"/>
                <a:sym typeface="Calibri"/>
              </a:rPr>
              <a:t>Your </a:t>
            </a:r>
            <a:r>
              <a:rPr lang="en-US" sz="5400" b="0" i="0" u="none" strike="noStrike" cap="none" dirty="0">
                <a:solidFill>
                  <a:schemeClr val="dk1"/>
                </a:solidFill>
                <a:latin typeface="Calibri"/>
                <a:ea typeface="Calibri"/>
                <a:cs typeface="Calibri"/>
                <a:sym typeface="Calibri"/>
              </a:rPr>
              <a:t>Program</a:t>
            </a:r>
            <a:endParaRPr sz="5400" dirty="0"/>
          </a:p>
        </p:txBody>
      </p:sp>
      <p:sp>
        <p:nvSpPr>
          <p:cNvPr id="137" name="Google Shape;137;p18"/>
          <p:cNvSpPr txBox="1">
            <a:spLocks noGrp="1"/>
          </p:cNvSpPr>
          <p:nvPr>
            <p:ph type="body" idx="1"/>
          </p:nvPr>
        </p:nvSpPr>
        <p:spPr>
          <a:xfrm>
            <a:off x="633045" y="1917701"/>
            <a:ext cx="10961077" cy="2806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current status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Formulate goals and strategies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Form action steps and responsibilities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Review performance</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your plan</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0" y="597877"/>
            <a:ext cx="12192000" cy="9026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District Family Engagement Plan Example</a:t>
            </a:r>
            <a:endParaRPr dirty="0"/>
          </a:p>
        </p:txBody>
      </p:sp>
      <p:sp>
        <p:nvSpPr>
          <p:cNvPr id="144" name="Google Shape;144;p19"/>
          <p:cNvSpPr txBox="1">
            <a:spLocks noGrp="1"/>
          </p:cNvSpPr>
          <p:nvPr>
            <p:ph type="body" idx="1"/>
          </p:nvPr>
        </p:nvSpPr>
        <p:spPr>
          <a:xfrm>
            <a:off x="6069382" y="1801308"/>
            <a:ext cx="5545015" cy="37065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Engagement is: </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Ongoing &amp; </a:t>
            </a:r>
            <a:r>
              <a:rPr lang="en-US" sz="2600" b="0" i="0" u="none" strike="noStrike" cap="none" dirty="0">
                <a:solidFill>
                  <a:schemeClr val="dk1"/>
                </a:solidFill>
                <a:sym typeface="Calibri"/>
              </a:rPr>
              <a:t>continuous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Reciprocal</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Strengths-based partnership </a:t>
            </a:r>
            <a:r>
              <a:rPr lang="en-US" sz="2600" b="0" i="0" u="none" strike="noStrike" cap="none" dirty="0" smtClean="0">
                <a:solidFill>
                  <a:schemeClr val="dk1"/>
                </a:solidFill>
                <a:sym typeface="Calibri"/>
              </a:rPr>
              <a:t>between </a:t>
            </a:r>
            <a:r>
              <a:rPr lang="en-US" sz="2600" b="0" i="0" u="none" strike="noStrike" cap="none" dirty="0">
                <a:solidFill>
                  <a:schemeClr val="dk1"/>
                </a:solidFill>
                <a:sym typeface="Calibri"/>
              </a:rPr>
              <a:t>families &amp; school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Shared responsibility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Changes &amp; evolves </a:t>
            </a:r>
            <a:r>
              <a:rPr lang="en-US" sz="2600" b="0" i="0" u="none" strike="noStrike" cap="none" dirty="0">
                <a:solidFill>
                  <a:schemeClr val="dk1"/>
                </a:solidFill>
                <a:sym typeface="Calibri"/>
              </a:rPr>
              <a:t>as child </a:t>
            </a:r>
            <a:r>
              <a:rPr lang="en-US" sz="2600" b="0" i="0" u="none" strike="noStrike" cap="none" dirty="0" smtClean="0">
                <a:solidFill>
                  <a:schemeClr val="dk1"/>
                </a:solidFill>
                <a:sym typeface="Calibri"/>
              </a:rPr>
              <a:t>matures</a:t>
            </a:r>
            <a:endParaRPr sz="2600" dirty="0"/>
          </a:p>
        </p:txBody>
      </p:sp>
      <p:sp>
        <p:nvSpPr>
          <p:cNvPr id="145" name="Google Shape;145;p19"/>
          <p:cNvSpPr txBox="1"/>
          <p:nvPr/>
        </p:nvSpPr>
        <p:spPr>
          <a:xfrm>
            <a:off x="668215" y="1803331"/>
            <a:ext cx="5180637" cy="37065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Involvement is</a:t>
            </a:r>
            <a:r>
              <a:rPr lang="en-US" sz="2800"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Intermittent attendance or participation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One </a:t>
            </a:r>
            <a:r>
              <a:rPr lang="en-US" sz="2600" b="0" i="0" u="none" strike="noStrike" cap="none" dirty="0" smtClean="0">
                <a:solidFill>
                  <a:schemeClr val="dk1"/>
                </a:solidFill>
                <a:latin typeface="Calibri"/>
                <a:ea typeface="Calibri"/>
                <a:cs typeface="Calibri"/>
                <a:sym typeface="Calibri"/>
              </a:rPr>
              <a:t>way, school-directed</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School-driven decision making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latin typeface="Calibri"/>
                <a:ea typeface="Calibri"/>
                <a:cs typeface="Calibri"/>
                <a:sym typeface="Calibri"/>
              </a:rPr>
              <a:t>Changes &amp; evolves </a:t>
            </a:r>
            <a:r>
              <a:rPr lang="en-US" sz="2600" b="0" i="0" u="none" strike="noStrike" cap="none" dirty="0">
                <a:solidFill>
                  <a:schemeClr val="dk1"/>
                </a:solidFill>
                <a:latin typeface="Calibri"/>
                <a:ea typeface="Calibri"/>
                <a:cs typeface="Calibri"/>
                <a:sym typeface="Calibri"/>
              </a:rPr>
              <a:t>as child matures</a:t>
            </a:r>
            <a:endParaRPr sz="2600" dirty="0"/>
          </a:p>
        </p:txBody>
      </p:sp>
      <p:sp>
        <p:nvSpPr>
          <p:cNvPr id="2" name="TextBox 1"/>
          <p:cNvSpPr txBox="1"/>
          <p:nvPr/>
        </p:nvSpPr>
        <p:spPr>
          <a:xfrm>
            <a:off x="4460149" y="6342097"/>
            <a:ext cx="3218466"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 From Marion Community Unit School District 2, </a:t>
            </a:r>
            <a:r>
              <a:rPr lang="en-US" sz="1000" dirty="0" smtClean="0">
                <a:solidFill>
                  <a:schemeClr val="bg1"/>
                </a:solidFill>
                <a:latin typeface="Calibri" panose="020F0502020204030204" pitchFamily="34" charset="0"/>
                <a:cs typeface="Calibri" panose="020F0502020204030204" pitchFamily="34" charset="0"/>
              </a:rPr>
              <a:t>Marion, </a:t>
            </a:r>
            <a:r>
              <a:rPr lang="en-US" sz="1000" dirty="0">
                <a:solidFill>
                  <a:schemeClr val="bg1"/>
                </a:solidFill>
                <a:latin typeface="Calibri" panose="020F0502020204030204" pitchFamily="34" charset="0"/>
                <a:cs typeface="Calibri" panose="020F0502020204030204" pitchFamily="34" charset="0"/>
              </a:rPr>
              <a:t>IL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l="45390" t="23370" r="12104" b="15892"/>
          <a:stretch/>
        </p:blipFill>
        <p:spPr>
          <a:xfrm>
            <a:off x="2121877" y="339969"/>
            <a:ext cx="7467602" cy="5662248"/>
          </a:xfrm>
          <a:prstGeom prst="rect">
            <a:avLst/>
          </a:prstGeom>
          <a:noFill/>
          <a:ln>
            <a:noFill/>
          </a:ln>
        </p:spPr>
      </p:pic>
      <p:sp>
        <p:nvSpPr>
          <p:cNvPr id="5" name="TextBox 4"/>
          <p:cNvSpPr txBox="1"/>
          <p:nvPr/>
        </p:nvSpPr>
        <p:spPr>
          <a:xfrm>
            <a:off x="4628272" y="6324600"/>
            <a:ext cx="2712720" cy="40011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 From Marion Community Unit </a:t>
            </a:r>
          </a:p>
          <a:p>
            <a:pPr algn="ctr"/>
            <a:r>
              <a:rPr lang="en-US" sz="1000" dirty="0">
                <a:solidFill>
                  <a:schemeClr val="bg1"/>
                </a:solidFill>
                <a:latin typeface="Calibri" panose="020F0502020204030204" pitchFamily="34" charset="0"/>
                <a:cs typeface="Calibri" panose="020F0502020204030204" pitchFamily="34" charset="0"/>
              </a:rPr>
              <a:t>School District 2, </a:t>
            </a:r>
            <a:r>
              <a:rPr lang="en-US" sz="1000" dirty="0" smtClean="0">
                <a:solidFill>
                  <a:schemeClr val="bg1"/>
                </a:solidFill>
                <a:latin typeface="Calibri" panose="020F0502020204030204" pitchFamily="34" charset="0"/>
                <a:cs typeface="Calibri" panose="020F0502020204030204" pitchFamily="34" charset="0"/>
              </a:rPr>
              <a:t>Marion, </a:t>
            </a:r>
            <a:r>
              <a:rPr lang="en-US" sz="1000" dirty="0">
                <a:solidFill>
                  <a:schemeClr val="bg1"/>
                </a:solidFill>
                <a:latin typeface="Calibri" panose="020F0502020204030204" pitchFamily="34" charset="0"/>
                <a:cs typeface="Calibri" panose="020F0502020204030204" pitchFamily="34" charset="0"/>
              </a:rPr>
              <a:t>IL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21" descr="Image result for engagement family"/>
          <p:cNvPicPr preferRelativeResize="0"/>
          <p:nvPr/>
        </p:nvPicPr>
        <p:blipFill rotWithShape="1">
          <a:blip r:embed="rId3">
            <a:alphaModFix/>
          </a:blip>
          <a:srcRect/>
          <a:stretch/>
        </p:blipFill>
        <p:spPr>
          <a:xfrm>
            <a:off x="7774839" y="3580606"/>
            <a:ext cx="3819284" cy="1936377"/>
          </a:xfrm>
          <a:prstGeom prst="ellipse">
            <a:avLst/>
          </a:prstGeom>
          <a:noFill/>
          <a:ln>
            <a:noFill/>
          </a:ln>
        </p:spPr>
      </p:pic>
      <p:sp>
        <p:nvSpPr>
          <p:cNvPr id="158" name="Google Shape;158;p21"/>
          <p:cNvSpPr txBox="1">
            <a:spLocks noGrp="1"/>
          </p:cNvSpPr>
          <p:nvPr>
            <p:ph type="ctrTitle"/>
          </p:nvPr>
        </p:nvSpPr>
        <p:spPr>
          <a:xfrm>
            <a:off x="0" y="656492"/>
            <a:ext cx="12192000" cy="984739"/>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tx1"/>
                </a:solidFill>
                <a:latin typeface="Calibri"/>
                <a:ea typeface="Calibri"/>
                <a:cs typeface="Calibri"/>
                <a:sym typeface="Calibri"/>
              </a:rPr>
              <a:t>Examples </a:t>
            </a:r>
            <a:r>
              <a:rPr lang="en-US" sz="5400" b="0" i="0" u="none" strike="noStrike" cap="none" dirty="0" smtClean="0">
                <a:solidFill>
                  <a:schemeClr val="tx1"/>
                </a:solidFill>
                <a:latin typeface="Calibri"/>
                <a:ea typeface="Calibri"/>
                <a:cs typeface="Calibri"/>
                <a:sym typeface="Calibri"/>
              </a:rPr>
              <a:t>Of </a:t>
            </a:r>
            <a:r>
              <a:rPr lang="en-US" sz="5400" b="0" i="0" u="none" strike="noStrike" cap="none" dirty="0" smtClean="0">
                <a:solidFill>
                  <a:schemeClr val="dk1"/>
                </a:solidFill>
                <a:latin typeface="Calibri"/>
                <a:ea typeface="Calibri"/>
                <a:cs typeface="Calibri"/>
                <a:sym typeface="Calibri"/>
              </a:rPr>
              <a:t>Actions &amp; Strategies</a:t>
            </a:r>
            <a:endParaRPr sz="5400" dirty="0"/>
          </a:p>
        </p:txBody>
      </p:sp>
      <p:sp>
        <p:nvSpPr>
          <p:cNvPr id="159" name="Google Shape;159;p21"/>
          <p:cNvSpPr txBox="1">
            <a:spLocks noGrp="1"/>
          </p:cNvSpPr>
          <p:nvPr>
            <p:ph type="body" idx="1"/>
          </p:nvPr>
        </p:nvSpPr>
        <p:spPr>
          <a:xfrm>
            <a:off x="644769" y="1917701"/>
            <a:ext cx="10949354" cy="2501900"/>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Introduce behavioral </a:t>
            </a:r>
            <a:r>
              <a:rPr lang="en-US" sz="2800" dirty="0" smtClean="0">
                <a:solidFill>
                  <a:schemeClr val="dk1"/>
                </a:solidFill>
                <a:latin typeface="Calibri"/>
                <a:ea typeface="Calibri"/>
                <a:cs typeface="Calibri"/>
                <a:sym typeface="Calibri"/>
              </a:rPr>
              <a:t>expectations.</a:t>
            </a:r>
            <a:endParaRPr dirty="0"/>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Show progress on </a:t>
            </a:r>
            <a:r>
              <a:rPr lang="en-US" sz="2800" dirty="0">
                <a:solidFill>
                  <a:schemeClr val="tx1"/>
                </a:solidFill>
                <a:sym typeface="Calibri"/>
              </a:rPr>
              <a:t>school-wide </a:t>
            </a:r>
            <a:r>
              <a:rPr lang="en-US" sz="2800" dirty="0" smtClean="0">
                <a:solidFill>
                  <a:schemeClr val="tx1"/>
                </a:solidFill>
                <a:sym typeface="Calibri"/>
              </a:rPr>
              <a:t>outcomes.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Include family </a:t>
            </a:r>
            <a:r>
              <a:rPr lang="en-US" sz="2800" dirty="0">
                <a:solidFill>
                  <a:schemeClr val="tx1"/>
                </a:solidFill>
                <a:sym typeface="Calibri"/>
              </a:rPr>
              <a:t>representatives on PBIS </a:t>
            </a:r>
            <a:r>
              <a:rPr lang="en-US" dirty="0">
                <a:solidFill>
                  <a:schemeClr val="tx1"/>
                </a:solidFill>
              </a:rPr>
              <a:t>t</a:t>
            </a:r>
            <a:r>
              <a:rPr lang="en-US" sz="2800" dirty="0" smtClean="0">
                <a:solidFill>
                  <a:schemeClr val="tx1"/>
                </a:solidFill>
                <a:sym typeface="Calibri"/>
              </a:rPr>
              <a:t>eam.</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sym typeface="Calibri"/>
              </a:rPr>
              <a:t>Have a sign-up list of volunteer </a:t>
            </a:r>
            <a:r>
              <a:rPr lang="en-US" sz="2800" dirty="0" smtClean="0">
                <a:solidFill>
                  <a:schemeClr val="tx1"/>
                </a:solidFill>
                <a:sym typeface="Calibri"/>
              </a:rPr>
              <a:t>activities.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More Examples</a:t>
            </a:r>
            <a:endParaRPr sz="5400" dirty="0"/>
          </a:p>
        </p:txBody>
      </p:sp>
      <p:sp>
        <p:nvSpPr>
          <p:cNvPr id="167" name="Google Shape;167;p22"/>
          <p:cNvSpPr txBox="1">
            <a:spLocks noGrp="1"/>
          </p:cNvSpPr>
          <p:nvPr>
            <p:ph type="body" idx="1"/>
          </p:nvPr>
        </p:nvSpPr>
        <p:spPr>
          <a:xfrm>
            <a:off x="633046" y="2220541"/>
            <a:ext cx="10949354" cy="2550752"/>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Blend PBIS into the daily family </a:t>
            </a:r>
            <a:r>
              <a:rPr lang="en-US" sz="2800" dirty="0" smtClean="0">
                <a:solidFill>
                  <a:schemeClr val="tx1"/>
                </a:solidFill>
                <a:latin typeface="Calibri"/>
                <a:ea typeface="Calibri"/>
                <a:cs typeface="Calibri"/>
                <a:sym typeface="Calibri"/>
              </a:rPr>
              <a:t>routine.</a:t>
            </a:r>
            <a:endParaRPr lang="en-US" sz="2800" dirty="0">
              <a:solidFill>
                <a:schemeClr val="tx1"/>
              </a:solidFill>
              <a:latin typeface="Calibri"/>
              <a:ea typeface="Calibri"/>
              <a:cs typeface="Calibri"/>
              <a:sym typeface="Calibri"/>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Have trained </a:t>
            </a:r>
            <a:r>
              <a:rPr lang="en-US" dirty="0" smtClean="0">
                <a:solidFill>
                  <a:schemeClr val="tx1"/>
                </a:solidFill>
              </a:rPr>
              <a:t>family</a:t>
            </a:r>
            <a:r>
              <a:rPr lang="en-US" dirty="0">
                <a:solidFill>
                  <a:schemeClr val="tx1"/>
                </a:solidFill>
              </a:rPr>
              <a:t> </a:t>
            </a:r>
            <a:r>
              <a:rPr lang="en-US" dirty="0" smtClean="0">
                <a:solidFill>
                  <a:schemeClr val="tx1"/>
                </a:solidFill>
              </a:rPr>
              <a:t>members</a:t>
            </a:r>
            <a:r>
              <a:rPr lang="en-US" sz="2800" dirty="0" smtClean="0">
                <a:solidFill>
                  <a:schemeClr val="tx1"/>
                </a:solidFill>
                <a:sym typeface="Calibri"/>
              </a:rPr>
              <a:t> </a:t>
            </a:r>
            <a:r>
              <a:rPr lang="en-US" sz="2800" dirty="0">
                <a:solidFill>
                  <a:schemeClr val="tx1"/>
                </a:solidFill>
                <a:sym typeface="Calibri"/>
              </a:rPr>
              <a:t>wear </a:t>
            </a:r>
            <a:r>
              <a:rPr lang="en-US" sz="2800" dirty="0" smtClean="0">
                <a:solidFill>
                  <a:schemeClr val="tx1"/>
                </a:solidFill>
                <a:sym typeface="Calibri"/>
              </a:rPr>
              <a:t>“ask </a:t>
            </a:r>
            <a:r>
              <a:rPr lang="en-US" sz="2800" dirty="0">
                <a:solidFill>
                  <a:schemeClr val="tx1"/>
                </a:solidFill>
                <a:sym typeface="Calibri"/>
              </a:rPr>
              <a:t>me about </a:t>
            </a:r>
            <a:r>
              <a:rPr lang="en-US" sz="2800" dirty="0" smtClean="0">
                <a:solidFill>
                  <a:schemeClr val="tx1"/>
                </a:solidFill>
                <a:sym typeface="Calibri"/>
              </a:rPr>
              <a:t>PBIS” buttons.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Incorporate PBIS into </a:t>
            </a:r>
            <a:r>
              <a:rPr lang="en-US" sz="2800" dirty="0" smtClean="0">
                <a:solidFill>
                  <a:schemeClr val="tx1"/>
                </a:solidFill>
                <a:latin typeface="Calibri"/>
                <a:ea typeface="Calibri"/>
                <a:cs typeface="Calibri"/>
                <a:sym typeface="Calibri"/>
              </a:rPr>
              <a:t>Individualized Education Program (IEP).</a:t>
            </a:r>
            <a:endParaRPr sz="2800" dirty="0">
              <a:solidFill>
                <a:schemeClr val="tx1"/>
              </a:solidFill>
              <a:latin typeface="Calibri"/>
              <a:ea typeface="Calibri"/>
              <a:cs typeface="Calibri"/>
              <a:sym typeface="Calibri"/>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Provide </a:t>
            </a:r>
            <a:r>
              <a:rPr lang="en-US" sz="2800" dirty="0" smtClean="0">
                <a:solidFill>
                  <a:schemeClr val="tx1"/>
                </a:solidFill>
                <a:latin typeface="Calibri"/>
                <a:ea typeface="Calibri"/>
                <a:cs typeface="Calibri"/>
                <a:sym typeface="Calibri"/>
              </a:rPr>
              <a:t>information </a:t>
            </a:r>
            <a:r>
              <a:rPr lang="en-US" sz="2800" dirty="0">
                <a:solidFill>
                  <a:schemeClr val="tx1"/>
                </a:solidFill>
                <a:latin typeface="Calibri"/>
                <a:ea typeface="Calibri"/>
                <a:cs typeface="Calibri"/>
                <a:sym typeface="Calibri"/>
              </a:rPr>
              <a:t>about community </a:t>
            </a:r>
            <a:r>
              <a:rPr lang="en-US" sz="2800" dirty="0" smtClean="0">
                <a:solidFill>
                  <a:schemeClr val="dk1"/>
                </a:solidFill>
                <a:latin typeface="Calibri"/>
                <a:ea typeface="Calibri"/>
                <a:cs typeface="Calibri"/>
                <a:sym typeface="Calibri"/>
              </a:rPr>
              <a:t>resources.</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pic>
        <p:nvPicPr>
          <p:cNvPr id="168" name="Google Shape;168;p22" descr="Related image"/>
          <p:cNvPicPr preferRelativeResize="0"/>
          <p:nvPr/>
        </p:nvPicPr>
        <p:blipFill rotWithShape="1">
          <a:blip r:embed="rId3">
            <a:alphaModFix/>
          </a:blip>
          <a:srcRect/>
          <a:stretch/>
        </p:blipFill>
        <p:spPr>
          <a:xfrm>
            <a:off x="298076" y="315540"/>
            <a:ext cx="2667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23"/>
          <p:cNvPicPr preferRelativeResize="0"/>
          <p:nvPr/>
        </p:nvPicPr>
        <p:blipFill rotWithShape="1">
          <a:blip r:embed="rId3">
            <a:alphaModFix/>
          </a:blip>
          <a:srcRect l="19412" t="7842" r="20676" b="9960"/>
          <a:stretch/>
        </p:blipFill>
        <p:spPr>
          <a:xfrm>
            <a:off x="4185138" y="316522"/>
            <a:ext cx="7795847" cy="5662247"/>
          </a:xfrm>
          <a:prstGeom prst="rect">
            <a:avLst/>
          </a:prstGeom>
          <a:noFill/>
          <a:ln>
            <a:noFill/>
          </a:ln>
        </p:spPr>
      </p:pic>
      <p:sp>
        <p:nvSpPr>
          <p:cNvPr id="174" name="Google Shape;174;p23"/>
          <p:cNvSpPr txBox="1">
            <a:spLocks noGrp="1"/>
          </p:cNvSpPr>
          <p:nvPr>
            <p:ph type="title"/>
          </p:nvPr>
        </p:nvSpPr>
        <p:spPr>
          <a:xfrm rot="21254819">
            <a:off x="527596" y="2374025"/>
            <a:ext cx="3290418" cy="23444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Example </a:t>
            </a:r>
            <a:r>
              <a:rPr lang="en-US" sz="5400" b="0" i="0" u="none" strike="noStrike" cap="none" dirty="0" smtClean="0">
                <a:solidFill>
                  <a:schemeClr val="dk1"/>
                </a:solidFill>
                <a:sym typeface="Calibri"/>
              </a:rPr>
              <a:t>Of </a:t>
            </a:r>
            <a:r>
              <a:rPr lang="en-US" sz="5400" dirty="0"/>
              <a:t>A</a:t>
            </a:r>
            <a:r>
              <a:rPr lang="en-US" sz="5400" b="0" i="0" u="none" strike="noStrike" cap="none" dirty="0" smtClean="0">
                <a:solidFill>
                  <a:schemeClr val="dk1"/>
                </a:solidFill>
                <a:sym typeface="Calibri"/>
              </a:rPr>
              <a:t> </a:t>
            </a:r>
            <a:r>
              <a:rPr lang="en-US" sz="5400" b="0" i="0" u="none" strike="noStrike" cap="none" dirty="0">
                <a:solidFill>
                  <a:schemeClr val="dk1"/>
                </a:solidFill>
                <a:sym typeface="Calibri"/>
              </a:rPr>
              <a:t>Home Matrix</a:t>
            </a:r>
            <a:endParaRPr sz="5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Communicating </a:t>
            </a:r>
            <a:r>
              <a:rPr lang="en-US" sz="5400" b="0" i="0" u="none" strike="noStrike" cap="none" dirty="0" smtClean="0">
                <a:solidFill>
                  <a:schemeClr val="dk1"/>
                </a:solidFill>
                <a:latin typeface="Calibri"/>
                <a:ea typeface="Calibri"/>
                <a:cs typeface="Calibri"/>
                <a:sym typeface="Calibri"/>
              </a:rPr>
              <a:t>With </a:t>
            </a:r>
            <a:r>
              <a:rPr lang="en-US" sz="5400" b="0" i="0" u="none" strike="noStrike" cap="none" dirty="0">
                <a:solidFill>
                  <a:schemeClr val="dk1"/>
                </a:solidFill>
                <a:latin typeface="Calibri"/>
                <a:ea typeface="Calibri"/>
                <a:cs typeface="Calibri"/>
                <a:sym typeface="Calibri"/>
              </a:rPr>
              <a:t>Families</a:t>
            </a:r>
            <a:endParaRPr dirty="0"/>
          </a:p>
        </p:txBody>
      </p:sp>
      <p:sp>
        <p:nvSpPr>
          <p:cNvPr id="182" name="Google Shape;182;p24"/>
          <p:cNvSpPr txBox="1">
            <a:spLocks noGrp="1"/>
          </p:cNvSpPr>
          <p:nvPr>
            <p:ph type="body" idx="1"/>
          </p:nvPr>
        </p:nvSpPr>
        <p:spPr>
          <a:xfrm>
            <a:off x="644769" y="1917701"/>
            <a:ext cx="10937631" cy="24198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it more </a:t>
            </a:r>
            <a:r>
              <a:rPr lang="en-US" sz="2800" dirty="0" smtClean="0">
                <a:solidFill>
                  <a:schemeClr val="dk1"/>
                </a:solidFill>
                <a:latin typeface="Calibri"/>
                <a:ea typeface="Calibri"/>
                <a:cs typeface="Calibri"/>
                <a:sym typeface="Calibri"/>
              </a:rPr>
              <a:t>personal.</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culturally and linguistically </a:t>
            </a:r>
            <a:r>
              <a:rPr lang="en-US" sz="2800" dirty="0" smtClean="0">
                <a:solidFill>
                  <a:schemeClr val="dk1"/>
                </a:solidFill>
                <a:latin typeface="Calibri"/>
                <a:ea typeface="Calibri"/>
                <a:cs typeface="Calibri"/>
                <a:sym typeface="Calibri"/>
              </a:rPr>
              <a:t>responsive.</a:t>
            </a:r>
            <a:endParaRPr sz="2800" dirty="0">
              <a:solidFill>
                <a:schemeClr val="dk1"/>
              </a:solidFill>
              <a:latin typeface="Calibri"/>
              <a:ea typeface="Calibri"/>
              <a:cs typeface="Calibri"/>
              <a:sym typeface="Calibri"/>
            </a:endParaRPr>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Define technical </a:t>
            </a:r>
            <a:r>
              <a:rPr lang="en-US" sz="2800" dirty="0" smtClean="0">
                <a:solidFill>
                  <a:schemeClr val="dk1"/>
                </a:solidFill>
                <a:latin typeface="Calibri"/>
                <a:ea typeface="Calibri"/>
                <a:cs typeface="Calibri"/>
                <a:sym typeface="Calibri"/>
              </a:rPr>
              <a:t>terminology.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Empower </a:t>
            </a:r>
            <a:r>
              <a:rPr lang="en-US" dirty="0" smtClean="0"/>
              <a:t>family member</a:t>
            </a:r>
            <a:r>
              <a:rPr lang="en-US" sz="2800" dirty="0" smtClean="0">
                <a:solidFill>
                  <a:schemeClr val="dk1"/>
                </a:solidFill>
                <a:latin typeface="Calibri"/>
                <a:ea typeface="Calibri"/>
                <a:cs typeface="Calibri"/>
                <a:sym typeface="Calibri"/>
              </a:rPr>
              <a:t>s.</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ctrTitle"/>
          </p:nvPr>
        </p:nvSpPr>
        <p:spPr>
          <a:xfrm>
            <a:off x="0" y="644067"/>
            <a:ext cx="12192000" cy="100765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Communication </a:t>
            </a:r>
            <a:r>
              <a:rPr lang="en-US" sz="5400" b="0" i="0" u="none" strike="noStrike" cap="none" dirty="0">
                <a:solidFill>
                  <a:schemeClr val="tx1"/>
                </a:solidFill>
                <a:latin typeface="Calibri"/>
                <a:ea typeface="Calibri"/>
                <a:cs typeface="Calibri"/>
                <a:sym typeface="Calibri"/>
              </a:rPr>
              <a:t>T</a:t>
            </a:r>
            <a:r>
              <a:rPr lang="en-US" sz="5400" b="0" i="0" u="none" strike="noStrike" cap="none" dirty="0">
                <a:solidFill>
                  <a:schemeClr val="dk1"/>
                </a:solidFill>
                <a:latin typeface="Calibri"/>
                <a:ea typeface="Calibri"/>
                <a:cs typeface="Calibri"/>
                <a:sym typeface="Calibri"/>
              </a:rPr>
              <a:t>ips </a:t>
            </a:r>
            <a:endParaRPr sz="5400" dirty="0"/>
          </a:p>
        </p:txBody>
      </p:sp>
      <p:sp>
        <p:nvSpPr>
          <p:cNvPr id="189" name="Google Shape;189;p25"/>
          <p:cNvSpPr txBox="1">
            <a:spLocks noGrp="1"/>
          </p:cNvSpPr>
          <p:nvPr>
            <p:ph type="body" idx="1"/>
          </p:nvPr>
        </p:nvSpPr>
        <p:spPr>
          <a:xfrm>
            <a:off x="644768" y="1770185"/>
            <a:ext cx="10937631" cy="3376246"/>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Follow up after parent-teacher </a:t>
            </a:r>
            <a:r>
              <a:rPr lang="en-US" sz="2800" dirty="0" smtClean="0">
                <a:solidFill>
                  <a:schemeClr val="tx1"/>
                </a:solidFill>
                <a:latin typeface="Calibri"/>
                <a:ea typeface="Calibri"/>
                <a:cs typeface="Calibri"/>
                <a:sym typeface="Calibri"/>
              </a:rPr>
              <a:t>c</a:t>
            </a:r>
            <a:r>
              <a:rPr lang="en-US" sz="2800" dirty="0" smtClean="0">
                <a:solidFill>
                  <a:schemeClr val="dk1"/>
                </a:solidFill>
                <a:latin typeface="Calibri"/>
                <a:ea typeface="Calibri"/>
                <a:cs typeface="Calibri"/>
                <a:sym typeface="Calibri"/>
              </a:rPr>
              <a:t>onferences.</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Send home student work for review and comment.</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Send home useful notices, memos, and/or newsletters.</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Respect </a:t>
            </a:r>
            <a:r>
              <a:rPr lang="en-US" dirty="0" smtClean="0"/>
              <a:t>family’s</a:t>
            </a:r>
            <a:r>
              <a:rPr lang="en-US" sz="2800" dirty="0" smtClean="0">
                <a:solidFill>
                  <a:schemeClr val="dk1"/>
                </a:solidFill>
                <a:latin typeface="Calibri"/>
                <a:ea typeface="Calibri"/>
                <a:cs typeface="Calibri"/>
                <a:sym typeface="Calibri"/>
              </a:rPr>
              <a:t> perspective on their child's abilities and progress.</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Use social media (e.g., Facebook, messenger).</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Text </a:t>
            </a:r>
            <a:r>
              <a:rPr lang="en-US" dirty="0" smtClean="0"/>
              <a:t>family</a:t>
            </a:r>
            <a:r>
              <a:rPr lang="en-US" sz="2800" dirty="0" smtClean="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p:nvPr>
        </p:nvSpPr>
        <p:spPr>
          <a:xfrm>
            <a:off x="0" y="633045"/>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5400" b="0" i="0" u="none" strike="noStrike" cap="none" dirty="0">
                <a:solidFill>
                  <a:schemeClr val="dk1"/>
                </a:solidFill>
                <a:latin typeface="Calibri"/>
                <a:ea typeface="Calibri"/>
                <a:cs typeface="Calibri"/>
                <a:sym typeface="Calibri"/>
              </a:rPr>
              <a:t>Prepare Staff </a:t>
            </a:r>
            <a:r>
              <a:rPr lang="en-US" sz="5400" b="0" i="0" u="none" strike="noStrike" cap="none" dirty="0" smtClean="0">
                <a:solidFill>
                  <a:schemeClr val="dk1"/>
                </a:solidFill>
                <a:latin typeface="Calibri"/>
                <a:ea typeface="Calibri"/>
                <a:cs typeface="Calibri"/>
                <a:sym typeface="Calibri"/>
              </a:rPr>
              <a:t>To </a:t>
            </a:r>
            <a:r>
              <a:rPr lang="en-US" sz="5400" b="0" i="0" u="none" strike="noStrike" cap="none" dirty="0">
                <a:solidFill>
                  <a:schemeClr val="dk1"/>
                </a:solidFill>
                <a:latin typeface="Calibri"/>
                <a:ea typeface="Calibri"/>
                <a:cs typeface="Calibri"/>
                <a:sym typeface="Calibri"/>
              </a:rPr>
              <a:t>Work </a:t>
            </a:r>
            <a:r>
              <a:rPr lang="en-US" sz="5400" b="0" i="0" u="none" strike="noStrike" cap="none" dirty="0" smtClean="0">
                <a:solidFill>
                  <a:schemeClr val="dk1"/>
                </a:solidFill>
                <a:latin typeface="Calibri"/>
                <a:ea typeface="Calibri"/>
                <a:cs typeface="Calibri"/>
                <a:sym typeface="Calibri"/>
              </a:rPr>
              <a:t>With </a:t>
            </a:r>
            <a:r>
              <a:rPr lang="en-US" sz="5400" b="0" i="0" u="none" strike="noStrike" cap="none" dirty="0">
                <a:solidFill>
                  <a:schemeClr val="dk1"/>
                </a:solidFill>
                <a:latin typeface="Calibri"/>
                <a:ea typeface="Calibri"/>
                <a:cs typeface="Calibri"/>
                <a:sym typeface="Calibri"/>
              </a:rPr>
              <a:t>Families </a:t>
            </a:r>
            <a:endParaRPr sz="6600" dirty="0"/>
          </a:p>
        </p:txBody>
      </p:sp>
      <p:sp>
        <p:nvSpPr>
          <p:cNvPr id="197" name="Google Shape;197;p26"/>
          <p:cNvSpPr txBox="1">
            <a:spLocks noGrp="1"/>
          </p:cNvSpPr>
          <p:nvPr>
            <p:ph type="body" idx="1"/>
          </p:nvPr>
        </p:nvSpPr>
        <p:spPr>
          <a:xfrm>
            <a:off x="609599" y="1917700"/>
            <a:ext cx="10984523"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Discuss hypothetical cases from family members’ points of view.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staff evaluate their </a:t>
            </a:r>
            <a:r>
              <a:rPr lang="en-US" sz="2800" dirty="0" smtClean="0">
                <a:solidFill>
                  <a:schemeClr val="dk1"/>
                </a:solidFill>
                <a:latin typeface="Calibri"/>
                <a:ea typeface="Calibri"/>
                <a:cs typeface="Calibri"/>
                <a:sym typeface="Calibri"/>
              </a:rPr>
              <a:t>assumptions and beliefs </a:t>
            </a:r>
            <a:r>
              <a:rPr lang="en-US" sz="2800" dirty="0">
                <a:solidFill>
                  <a:schemeClr val="dk1"/>
                </a:solidFill>
                <a:latin typeface="Calibri"/>
                <a:ea typeface="Calibri"/>
                <a:cs typeface="Calibri"/>
                <a:sym typeface="Calibri"/>
              </a:rPr>
              <a:t>about families.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staff communication skills</a:t>
            </a:r>
            <a:r>
              <a:rPr lang="en-US" sz="2800" dirty="0" smtClean="0">
                <a:solidFill>
                  <a:schemeClr val="dk1"/>
                </a:solidFill>
                <a:latin typeface="Calibri"/>
                <a:ea typeface="Calibri"/>
                <a:cs typeface="Calibri"/>
                <a:sym typeface="Calibri"/>
              </a:rPr>
              <a:t>.</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Help staff understand research and rationale.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Provide staff time to process difficult situations</a:t>
            </a:r>
            <a:r>
              <a:rPr lang="en-US" sz="2800" dirty="0" smtClean="0">
                <a:solidFill>
                  <a:schemeClr val="dk1"/>
                </a:solidFill>
                <a:latin typeface="Calibri"/>
                <a:ea typeface="Calibri"/>
                <a:cs typeface="Calibri"/>
                <a:sym typeface="Calibri"/>
              </a:rPr>
              <a:t>.</a:t>
            </a:r>
            <a:endParaRPr lang="en-US" sz="2800" dirty="0">
              <a:solidFill>
                <a:schemeClr val="dk1"/>
              </a:solidFill>
              <a:latin typeface="Calibri"/>
              <a:ea typeface="Calibri"/>
              <a:cs typeface="Calibri"/>
              <a:sym typeface="Calibri"/>
            </a:endParaRPr>
          </a:p>
        </p:txBody>
      </p:sp>
      <p:sp>
        <p:nvSpPr>
          <p:cNvPr id="199" name="Google Shape;199;p26"/>
          <p:cNvSpPr/>
          <p:nvPr/>
        </p:nvSpPr>
        <p:spPr>
          <a:xfrm>
            <a:off x="4097376" y="6374532"/>
            <a:ext cx="3997248" cy="2724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smtClean="0">
                <a:solidFill>
                  <a:schemeClr val="bg1"/>
                </a:solidFill>
                <a:latin typeface="Calibri"/>
                <a:ea typeface="Calibri"/>
                <a:cs typeface="Calibri"/>
                <a:sym typeface="Calibri"/>
              </a:rPr>
              <a:t>Harvard </a:t>
            </a:r>
            <a:r>
              <a:rPr lang="en-US" sz="1000" dirty="0">
                <a:solidFill>
                  <a:schemeClr val="bg1"/>
                </a:solidFill>
                <a:latin typeface="Calibri"/>
                <a:ea typeface="Calibri"/>
                <a:cs typeface="Calibri"/>
                <a:sym typeface="Calibri"/>
              </a:rPr>
              <a:t>Family Research Project, 10/06</a:t>
            </a:r>
            <a:endParaRPr sz="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ctrTitle"/>
          </p:nvPr>
        </p:nvSpPr>
        <p:spPr>
          <a:xfrm>
            <a:off x="0" y="656492"/>
            <a:ext cx="12192000" cy="9302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Context</a:t>
            </a:r>
            <a:endParaRPr sz="5400" b="0" i="0" u="none" strike="noStrike" cap="none" dirty="0">
              <a:solidFill>
                <a:schemeClr val="dk1"/>
              </a:solidFill>
              <a:latin typeface="Calibri"/>
              <a:ea typeface="Calibri"/>
              <a:cs typeface="Calibri"/>
              <a:sym typeface="Calibri"/>
            </a:endParaRPr>
          </a:p>
        </p:txBody>
      </p:sp>
      <p:sp>
        <p:nvSpPr>
          <p:cNvPr id="70" name="Google Shape;70;p10"/>
          <p:cNvSpPr txBox="1">
            <a:spLocks noGrp="1"/>
          </p:cNvSpPr>
          <p:nvPr>
            <p:ph type="body" idx="1"/>
          </p:nvPr>
        </p:nvSpPr>
        <p:spPr>
          <a:xfrm>
            <a:off x="621323" y="1917700"/>
            <a:ext cx="10961077"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What is family engagement?</a:t>
            </a:r>
            <a:endParaRPr lang="en-US" dirty="0" smtClean="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Benefits of family engagement</a:t>
            </a:r>
            <a:endParaRPr lang="en-US" dirty="0" smtClean="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Family engagement in PBIS</a:t>
            </a:r>
            <a:endParaRPr lang="en-US" dirty="0" smtClean="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Communicating with families</a:t>
            </a:r>
            <a:endParaRPr lang="en-US" dirty="0" smtClean="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High school considerations</a:t>
            </a:r>
            <a:endParaRPr lang="en-US" dirty="0" smtClean="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Community involvement</a:t>
            </a:r>
            <a:endParaRPr lang="en-US" dirty="0" smtClean="0"/>
          </a:p>
          <a:p>
            <a:pPr marL="0" marR="0" lvl="0" indent="0" algn="l" rtl="0">
              <a:lnSpc>
                <a:spcPct val="100000"/>
              </a:lnSpc>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4" name="Google Shape;63;p9" descr="Image result for parent school community partnership"/>
          <p:cNvPicPr preferRelativeResize="0"/>
          <p:nvPr/>
        </p:nvPicPr>
        <p:blipFill rotWithShape="1">
          <a:blip r:embed="rId3">
            <a:alphaModFix/>
          </a:blip>
          <a:srcRect/>
          <a:stretch/>
        </p:blipFill>
        <p:spPr>
          <a:xfrm>
            <a:off x="7971693" y="2766646"/>
            <a:ext cx="3482157" cy="163558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ctrTitle"/>
          </p:nvPr>
        </p:nvSpPr>
        <p:spPr>
          <a:xfrm>
            <a:off x="0" y="668215"/>
            <a:ext cx="12192000" cy="9185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Remove </a:t>
            </a:r>
            <a:r>
              <a:rPr lang="en-US" sz="5400" b="0" i="0" u="none" strike="noStrike" cap="none" dirty="0">
                <a:solidFill>
                  <a:schemeClr val="tx1"/>
                </a:solidFill>
                <a:latin typeface="Calibri"/>
                <a:ea typeface="Calibri"/>
                <a:cs typeface="Calibri"/>
                <a:sym typeface="Calibri"/>
              </a:rPr>
              <a:t>B</a:t>
            </a:r>
            <a:r>
              <a:rPr lang="en-US" sz="5400" b="0" i="0" u="none" strike="noStrike" cap="none" dirty="0">
                <a:solidFill>
                  <a:schemeClr val="dk1"/>
                </a:solidFill>
                <a:latin typeface="Calibri"/>
                <a:ea typeface="Calibri"/>
                <a:cs typeface="Calibri"/>
                <a:sym typeface="Calibri"/>
              </a:rPr>
              <a:t>arriers</a:t>
            </a:r>
            <a:endParaRPr sz="5400" dirty="0"/>
          </a:p>
        </p:txBody>
      </p:sp>
      <p:sp>
        <p:nvSpPr>
          <p:cNvPr id="206" name="Google Shape;206;p27"/>
          <p:cNvSpPr txBox="1">
            <a:spLocks noGrp="1"/>
          </p:cNvSpPr>
          <p:nvPr>
            <p:ph type="body" idx="1"/>
          </p:nvPr>
        </p:nvSpPr>
        <p:spPr>
          <a:xfrm>
            <a:off x="621323" y="1917700"/>
            <a:ext cx="10949354" cy="274808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face-to-face </a:t>
            </a:r>
            <a:r>
              <a:rPr lang="en-US" sz="2800" dirty="0" smtClean="0">
                <a:solidFill>
                  <a:schemeClr val="dk1"/>
                </a:solidFill>
                <a:latin typeface="Calibri"/>
                <a:ea typeface="Calibri"/>
                <a:cs typeface="Calibri"/>
                <a:sym typeface="Calibri"/>
              </a:rPr>
              <a:t>visits.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Meet during nontraditional </a:t>
            </a:r>
            <a:r>
              <a:rPr lang="en-US" sz="2800" dirty="0" smtClean="0">
                <a:solidFill>
                  <a:schemeClr val="dk1"/>
                </a:solidFill>
                <a:latin typeface="Calibri"/>
                <a:ea typeface="Calibri"/>
                <a:cs typeface="Calibri"/>
                <a:sym typeface="Calibri"/>
              </a:rPr>
              <a:t>hours.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Visit </a:t>
            </a:r>
            <a:r>
              <a:rPr lang="en-US" dirty="0" smtClean="0"/>
              <a:t>familie</a:t>
            </a:r>
            <a:r>
              <a:rPr lang="en-US" sz="2800" dirty="0" smtClean="0">
                <a:solidFill>
                  <a:schemeClr val="dk1"/>
                </a:solidFill>
                <a:latin typeface="Calibri"/>
                <a:ea typeface="Calibri"/>
                <a:cs typeface="Calibri"/>
                <a:sym typeface="Calibri"/>
              </a:rPr>
              <a:t>s </a:t>
            </a:r>
            <a:r>
              <a:rPr lang="en-US" sz="2800" dirty="0">
                <a:solidFill>
                  <a:schemeClr val="dk1"/>
                </a:solidFill>
                <a:latin typeface="Calibri"/>
                <a:ea typeface="Calibri"/>
                <a:cs typeface="Calibri"/>
                <a:sym typeface="Calibri"/>
              </a:rPr>
              <a:t>in </a:t>
            </a:r>
            <a:r>
              <a:rPr lang="en-US" sz="2800" dirty="0">
                <a:solidFill>
                  <a:schemeClr val="tx1"/>
                </a:solidFill>
                <a:latin typeface="Calibri"/>
                <a:ea typeface="Calibri"/>
                <a:cs typeface="Calibri"/>
                <a:sym typeface="Calibri"/>
              </a:rPr>
              <a:t>the </a:t>
            </a:r>
            <a:r>
              <a:rPr lang="en-US" sz="2800" dirty="0" smtClean="0">
                <a:solidFill>
                  <a:schemeClr val="tx1"/>
                </a:solidFill>
                <a:latin typeface="Calibri"/>
                <a:ea typeface="Calibri"/>
                <a:cs typeface="Calibri"/>
                <a:sym typeface="Calibri"/>
              </a:rPr>
              <a:t>c</a:t>
            </a:r>
            <a:r>
              <a:rPr lang="en-US" sz="2800" dirty="0" smtClean="0">
                <a:solidFill>
                  <a:schemeClr val="dk1"/>
                </a:solidFill>
                <a:latin typeface="Calibri"/>
                <a:ea typeface="Calibri"/>
                <a:cs typeface="Calibri"/>
                <a:sym typeface="Calibri"/>
              </a:rPr>
              <a:t>ommunity.</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Provide transportation, infant care, </a:t>
            </a:r>
            <a:r>
              <a:rPr lang="en-US" sz="2800" dirty="0" smtClean="0">
                <a:solidFill>
                  <a:schemeClr val="dk1"/>
                </a:solidFill>
                <a:latin typeface="Calibri"/>
                <a:ea typeface="Calibri"/>
                <a:cs typeface="Calibri"/>
                <a:sym typeface="Calibri"/>
              </a:rPr>
              <a:t>and meals </a:t>
            </a:r>
            <a:r>
              <a:rPr lang="en-US" sz="2800" dirty="0">
                <a:solidFill>
                  <a:schemeClr val="dk1"/>
                </a:solidFill>
                <a:latin typeface="Calibri"/>
                <a:ea typeface="Calibri"/>
                <a:cs typeface="Calibri"/>
                <a:sym typeface="Calibri"/>
              </a:rPr>
              <a:t>at </a:t>
            </a:r>
            <a:r>
              <a:rPr lang="en-US" sz="2800" dirty="0" smtClean="0">
                <a:solidFill>
                  <a:schemeClr val="dk1"/>
                </a:solidFill>
                <a:latin typeface="Calibri"/>
                <a:ea typeface="Calibri"/>
                <a:cs typeface="Calibri"/>
                <a:sym typeface="Calibri"/>
              </a:rPr>
              <a:t>meetings.</a:t>
            </a: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Know </a:t>
            </a:r>
            <a:r>
              <a:rPr lang="en-US" sz="5400" b="0" i="0" u="none" strike="noStrike" cap="none" dirty="0" smtClean="0">
                <a:solidFill>
                  <a:schemeClr val="dk1"/>
                </a:solidFill>
                <a:latin typeface="Calibri"/>
                <a:ea typeface="Calibri"/>
                <a:cs typeface="Calibri"/>
                <a:sym typeface="Calibri"/>
              </a:rPr>
              <a:t>The </a:t>
            </a:r>
            <a:r>
              <a:rPr lang="en-US" sz="5400" dirty="0"/>
              <a:t>C</a:t>
            </a:r>
            <a:r>
              <a:rPr lang="en-US" sz="5400" b="0" i="0" u="none" strike="noStrike" cap="none" dirty="0" smtClean="0">
                <a:solidFill>
                  <a:schemeClr val="dk1"/>
                </a:solidFill>
                <a:latin typeface="Calibri"/>
                <a:ea typeface="Calibri"/>
                <a:cs typeface="Calibri"/>
                <a:sym typeface="Calibri"/>
              </a:rPr>
              <a:t>ommunity</a:t>
            </a:r>
            <a:endParaRPr sz="5400" dirty="0"/>
          </a:p>
        </p:txBody>
      </p:sp>
      <p:sp>
        <p:nvSpPr>
          <p:cNvPr id="214" name="Google Shape;214;p28"/>
          <p:cNvSpPr txBox="1">
            <a:spLocks noGrp="1"/>
          </p:cNvSpPr>
          <p:nvPr>
            <p:ph type="body" idx="1"/>
          </p:nvPr>
        </p:nvSpPr>
        <p:spPr>
          <a:xfrm>
            <a:off x="621323" y="1917701"/>
            <a:ext cx="10972800" cy="275980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Understand community beliefs, values, </a:t>
            </a:r>
            <a:r>
              <a:rPr lang="en-US" sz="2800" dirty="0" smtClean="0">
                <a:solidFill>
                  <a:schemeClr val="dk1"/>
                </a:solidFill>
                <a:latin typeface="Calibri"/>
                <a:ea typeface="Calibri"/>
                <a:cs typeface="Calibri"/>
                <a:sym typeface="Calibri"/>
              </a:rPr>
              <a:t>and attitudes.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Ensure staff are culturally </a:t>
            </a:r>
            <a:r>
              <a:rPr lang="en-US" sz="2800" dirty="0" smtClean="0">
                <a:solidFill>
                  <a:schemeClr val="dk1"/>
                </a:solidFill>
                <a:latin typeface="Calibri"/>
                <a:ea typeface="Calibri"/>
                <a:cs typeface="Calibri"/>
                <a:sym typeface="Calibri"/>
              </a:rPr>
              <a:t>sensitive.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a:t>
            </a:r>
            <a:r>
              <a:rPr lang="en-US" sz="2800" dirty="0" smtClean="0">
                <a:solidFill>
                  <a:schemeClr val="dk1"/>
                </a:solidFill>
                <a:latin typeface="Calibri"/>
                <a:ea typeface="Calibri"/>
                <a:cs typeface="Calibri"/>
                <a:sym typeface="Calibri"/>
              </a:rPr>
              <a:t>current and former </a:t>
            </a:r>
            <a:r>
              <a:rPr lang="en-US" dirty="0" smtClean="0"/>
              <a:t>family</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volunteers help </a:t>
            </a:r>
            <a:r>
              <a:rPr lang="en-US" sz="2800" dirty="0" smtClean="0">
                <a:solidFill>
                  <a:schemeClr val="dk1"/>
                </a:solidFill>
                <a:latin typeface="Calibri"/>
                <a:ea typeface="Calibri"/>
                <a:cs typeface="Calibri"/>
                <a:sym typeface="Calibri"/>
              </a:rPr>
              <a:t>recruit.</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Think of recruitment </a:t>
            </a:r>
            <a:r>
              <a:rPr lang="en-US" sz="2800" dirty="0" smtClean="0">
                <a:solidFill>
                  <a:schemeClr val="dk1"/>
                </a:solidFill>
                <a:latin typeface="Calibri"/>
                <a:ea typeface="Calibri"/>
                <a:cs typeface="Calibri"/>
                <a:sym typeface="Calibri"/>
              </a:rPr>
              <a:t>and </a:t>
            </a:r>
            <a:r>
              <a:rPr lang="en-US" sz="2800" dirty="0">
                <a:solidFill>
                  <a:schemeClr val="dk1"/>
                </a:solidFill>
                <a:latin typeface="Calibri"/>
                <a:ea typeface="Calibri"/>
                <a:cs typeface="Calibri"/>
                <a:sym typeface="Calibri"/>
              </a:rPr>
              <a:t>retention as </a:t>
            </a:r>
            <a:r>
              <a:rPr lang="en-US" sz="2800" dirty="0" smtClean="0">
                <a:solidFill>
                  <a:schemeClr val="dk1"/>
                </a:solidFill>
                <a:latin typeface="Calibri"/>
                <a:ea typeface="Calibri"/>
                <a:cs typeface="Calibri"/>
                <a:sym typeface="Calibri"/>
              </a:rPr>
              <a:t>routine.</a:t>
            </a: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5481459" y="1091125"/>
            <a:ext cx="6112664" cy="34808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Surveys</a:t>
            </a:r>
            <a:r>
              <a:rPr lang="en-US" sz="2800"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Behavioral needs</a:t>
            </a:r>
            <a:endParaRPr lang="en-US" sz="2600" dirty="0" smtClean="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Behavioral expectations</a:t>
            </a:r>
            <a:endParaRPr lang="en-US" sz="2600" dirty="0" smtClean="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What families know about PBIS</a:t>
            </a:r>
            <a:endParaRPr lang="en-US" sz="2600" dirty="0" smtClean="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smtClean="0">
                <a:solidFill>
                  <a:schemeClr val="dk1"/>
                </a:solidFill>
                <a:sym typeface="Calibri"/>
              </a:rPr>
              <a:t>How families can </a:t>
            </a:r>
            <a:r>
              <a:rPr lang="en-US" sz="2600" b="0" i="0" u="none" strike="noStrike" cap="none" dirty="0">
                <a:solidFill>
                  <a:schemeClr val="dk1"/>
                </a:solidFill>
                <a:sym typeface="Calibri"/>
              </a:rPr>
              <a:t>support PBIS </a:t>
            </a:r>
            <a:endParaRPr sz="1600" b="0" i="0" u="none" strike="noStrike" cap="none" dirty="0">
              <a:solidFill>
                <a:schemeClr val="dk1"/>
              </a:solidFill>
              <a:latin typeface="Calibri"/>
              <a:ea typeface="Calibri"/>
              <a:cs typeface="Calibri"/>
              <a:sym typeface="Calibri"/>
            </a:endParaRPr>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information for families about PBIS.</a:t>
            </a:r>
            <a:endParaRPr dirty="0"/>
          </a:p>
        </p:txBody>
      </p:sp>
      <p:sp>
        <p:nvSpPr>
          <p:cNvPr id="222" name="Google Shape;222;p29"/>
          <p:cNvSpPr/>
          <p:nvPr/>
        </p:nvSpPr>
        <p:spPr>
          <a:xfrm>
            <a:off x="793088" y="829515"/>
            <a:ext cx="4688371" cy="3672392"/>
          </a:xfrm>
          <a:prstGeom prst="irregularSeal2">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dirty="0">
                <a:solidFill>
                  <a:schemeClr val="lt1"/>
                </a:solidFill>
                <a:latin typeface="Calibri"/>
                <a:ea typeface="Calibri"/>
                <a:cs typeface="Calibri"/>
                <a:sym typeface="Calibri"/>
              </a:rPr>
              <a:t>Some Ideas</a:t>
            </a:r>
            <a:endParaRPr sz="2400" dirty="0"/>
          </a:p>
        </p:txBody>
      </p:sp>
      <p:sp>
        <p:nvSpPr>
          <p:cNvPr id="223" name="Google Shape;223;p29"/>
          <p:cNvSpPr txBox="1"/>
          <p:nvPr/>
        </p:nvSpPr>
        <p:spPr>
          <a:xfrm>
            <a:off x="3730283" y="4501907"/>
            <a:ext cx="7863840" cy="52322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a:t>
            </a:r>
            <a:r>
              <a:rPr lang="en-US" sz="2800" dirty="0" smtClean="0">
                <a:solidFill>
                  <a:schemeClr val="dk1"/>
                </a:solidFill>
                <a:latin typeface="Calibri"/>
                <a:ea typeface="Calibri"/>
                <a:cs typeface="Calibri"/>
                <a:sym typeface="Calibri"/>
              </a:rPr>
              <a:t>“family friendliness” of the </a:t>
            </a:r>
            <a:r>
              <a:rPr lang="en-US" sz="2800" dirty="0">
                <a:solidFill>
                  <a:schemeClr val="dk1"/>
                </a:solidFill>
                <a:latin typeface="Calibri"/>
                <a:ea typeface="Calibri"/>
                <a:cs typeface="Calibri"/>
                <a:sym typeface="Calibri"/>
              </a:rPr>
              <a:t>school.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0"/>
          <p:cNvPicPr preferRelativeResize="0"/>
          <p:nvPr/>
        </p:nvPicPr>
        <p:blipFill rotWithShape="1">
          <a:blip r:embed="rId3">
            <a:alphaModFix/>
          </a:blip>
          <a:srcRect/>
          <a:stretch/>
        </p:blipFill>
        <p:spPr>
          <a:xfrm>
            <a:off x="6694108" y="1374044"/>
            <a:ext cx="5140788" cy="3864004"/>
          </a:xfrm>
          <a:prstGeom prst="rect">
            <a:avLst/>
          </a:prstGeom>
          <a:noFill/>
          <a:ln>
            <a:noFill/>
          </a:ln>
        </p:spPr>
      </p:pic>
      <p:sp>
        <p:nvSpPr>
          <p:cNvPr id="230" name="Google Shape;230;p30"/>
          <p:cNvSpPr txBox="1">
            <a:spLocks noGrp="1"/>
          </p:cNvSpPr>
          <p:nvPr>
            <p:ph type="body" idx="1"/>
          </p:nvPr>
        </p:nvSpPr>
        <p:spPr>
          <a:xfrm>
            <a:off x="621322" y="1196976"/>
            <a:ext cx="5838093" cy="4218140"/>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Display photos of </a:t>
            </a:r>
            <a:r>
              <a:rPr lang="en-US" sz="2800" dirty="0" smtClean="0">
                <a:solidFill>
                  <a:schemeClr val="dk1"/>
                </a:solidFill>
                <a:latin typeface="Calibri"/>
                <a:ea typeface="Calibri"/>
                <a:cs typeface="Calibri"/>
                <a:sym typeface="Calibri"/>
              </a:rPr>
              <a:t>families.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Display images of various </a:t>
            </a:r>
            <a:r>
              <a:rPr lang="en-US" sz="2800" dirty="0" smtClean="0">
                <a:solidFill>
                  <a:schemeClr val="dk1"/>
                </a:solidFill>
                <a:latin typeface="Calibri"/>
                <a:ea typeface="Calibri"/>
                <a:cs typeface="Calibri"/>
                <a:sym typeface="Calibri"/>
              </a:rPr>
              <a:t>cultures.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a:t>
            </a:r>
            <a:r>
              <a:rPr lang="en-US" sz="2800" dirty="0" smtClean="0">
                <a:solidFill>
                  <a:schemeClr val="dk1"/>
                </a:solidFill>
                <a:latin typeface="Calibri"/>
                <a:ea typeface="Calibri"/>
                <a:cs typeface="Calibri"/>
                <a:sym typeface="Calibri"/>
              </a:rPr>
              <a:t>an “open-door</a:t>
            </a:r>
            <a:r>
              <a:rPr lang="en-US" sz="2800" dirty="0">
                <a:solidFill>
                  <a:schemeClr val="dk1"/>
                </a:solidFill>
                <a:latin typeface="Calibri"/>
                <a:ea typeface="Calibri"/>
                <a:cs typeface="Calibri"/>
                <a:sym typeface="Calibri"/>
              </a:rPr>
              <a:t>” policy for </a:t>
            </a:r>
            <a:r>
              <a:rPr lang="en-US" sz="2800" dirty="0" smtClean="0">
                <a:solidFill>
                  <a:schemeClr val="dk1"/>
                </a:solidFill>
                <a:latin typeface="Calibri"/>
                <a:ea typeface="Calibri"/>
                <a:cs typeface="Calibri"/>
                <a:sym typeface="Calibri"/>
              </a:rPr>
              <a:t>visits.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a:t>
            </a:r>
            <a:r>
              <a:rPr lang="en-US" dirty="0" smtClean="0"/>
              <a:t>family</a:t>
            </a:r>
            <a:r>
              <a:rPr lang="en-US" sz="2800" dirty="0" smtClean="0">
                <a:solidFill>
                  <a:schemeClr val="dk1"/>
                </a:solidFill>
                <a:latin typeface="Calibri"/>
                <a:ea typeface="Calibri"/>
                <a:cs typeface="Calibri"/>
                <a:sym typeface="Calibri"/>
              </a:rPr>
              <a:t> </a:t>
            </a:r>
            <a:r>
              <a:rPr lang="en-US" sz="2800" dirty="0">
                <a:solidFill>
                  <a:schemeClr val="tx1"/>
                </a:solidFill>
                <a:latin typeface="Calibri"/>
                <a:ea typeface="Calibri"/>
                <a:cs typeface="Calibri"/>
                <a:sym typeface="Calibri"/>
              </a:rPr>
              <a:t>information </a:t>
            </a:r>
            <a:r>
              <a:rPr lang="en-US" sz="2800" dirty="0" smtClean="0">
                <a:solidFill>
                  <a:schemeClr val="tx1"/>
                </a:solidFill>
                <a:sym typeface="Calibri"/>
              </a:rPr>
              <a:t>centers.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sym typeface="Calibri"/>
              </a:rPr>
              <a:t>Have meetings with families in their homes </a:t>
            </a:r>
            <a:r>
              <a:rPr lang="en-US" sz="2800" dirty="0" smtClean="0">
                <a:solidFill>
                  <a:schemeClr val="tx1"/>
                </a:solidFill>
                <a:sym typeface="Calibri"/>
              </a:rPr>
              <a:t>and </a:t>
            </a:r>
            <a:r>
              <a:rPr lang="en-US" sz="2800" dirty="0">
                <a:solidFill>
                  <a:schemeClr val="tx1"/>
                </a:solidFill>
                <a:sym typeface="Calibri"/>
              </a:rPr>
              <a:t>community </a:t>
            </a:r>
            <a:r>
              <a:rPr lang="en-US" sz="2800" dirty="0" smtClean="0">
                <a:solidFill>
                  <a:schemeClr val="tx1"/>
                </a:solidFill>
                <a:sym typeface="Calibri"/>
              </a:rPr>
              <a:t>settings.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Consider </a:t>
            </a:r>
            <a:r>
              <a:rPr lang="en-US" sz="2800" dirty="0" smtClean="0">
                <a:solidFill>
                  <a:schemeClr val="tx1"/>
                </a:solidFill>
                <a:latin typeface="Calibri"/>
                <a:ea typeface="Calibri"/>
                <a:cs typeface="Calibri"/>
                <a:sym typeface="Calibri"/>
              </a:rPr>
              <a:t>the family’s </a:t>
            </a:r>
            <a:r>
              <a:rPr lang="en-US" sz="2800" dirty="0">
                <a:solidFill>
                  <a:schemeClr val="tx1"/>
                </a:solidFill>
                <a:latin typeface="Calibri"/>
                <a:ea typeface="Calibri"/>
                <a:cs typeface="Calibri"/>
                <a:sym typeface="Calibri"/>
              </a:rPr>
              <a:t>native language and culture </a:t>
            </a:r>
            <a:r>
              <a:rPr lang="en-US" sz="2800" dirty="0">
                <a:solidFill>
                  <a:schemeClr val="tx1"/>
                </a:solidFill>
                <a:sym typeface="Calibri"/>
              </a:rPr>
              <a:t>when </a:t>
            </a:r>
            <a:r>
              <a:rPr lang="en-US" sz="2800" dirty="0" smtClean="0">
                <a:solidFill>
                  <a:schemeClr val="tx1"/>
                </a:solidFill>
                <a:sym typeface="Calibri"/>
              </a:rPr>
              <a:t>communicating.</a:t>
            </a:r>
            <a:endParaRPr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ctrTitle"/>
          </p:nvPr>
        </p:nvSpPr>
        <p:spPr>
          <a:xfrm>
            <a:off x="0" y="588657"/>
            <a:ext cx="12192000" cy="96462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Retention</a:t>
            </a:r>
            <a:endParaRPr sz="5400" dirty="0"/>
          </a:p>
        </p:txBody>
      </p:sp>
      <p:sp>
        <p:nvSpPr>
          <p:cNvPr id="237" name="Google Shape;237;p31"/>
          <p:cNvSpPr txBox="1">
            <a:spLocks noGrp="1"/>
          </p:cNvSpPr>
          <p:nvPr>
            <p:ph type="body" idx="1"/>
          </p:nvPr>
        </p:nvSpPr>
        <p:spPr>
          <a:xfrm>
            <a:off x="597876" y="1735985"/>
            <a:ext cx="10984524" cy="298841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regular notes home about PBIS.   </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home thank </a:t>
            </a:r>
            <a:r>
              <a:rPr lang="en-US" sz="2800" dirty="0" smtClean="0">
                <a:solidFill>
                  <a:schemeClr val="dk1"/>
                </a:solidFill>
                <a:latin typeface="Calibri"/>
                <a:ea typeface="Calibri"/>
                <a:cs typeface="Calibri"/>
                <a:sym typeface="Calibri"/>
              </a:rPr>
              <a:t>you </a:t>
            </a:r>
            <a:r>
              <a:rPr lang="en-US" sz="2800" dirty="0">
                <a:solidFill>
                  <a:schemeClr val="dk1"/>
                </a:solidFill>
                <a:latin typeface="Calibri"/>
                <a:ea typeface="Calibri"/>
                <a:cs typeface="Calibri"/>
                <a:sym typeface="Calibri"/>
              </a:rPr>
              <a:t>notes for supporting PBIS. </a:t>
            </a:r>
            <a:endParaRPr lang="en-US" sz="2800" dirty="0" smtClean="0">
              <a:solidFill>
                <a:schemeClr val="dk1"/>
              </a:solidFill>
              <a:latin typeface="Calibri"/>
              <a:ea typeface="Calibri"/>
              <a:cs typeface="Calibri"/>
              <a:sym typeface="Calibri"/>
            </a:endParaRPr>
          </a:p>
          <a:p>
            <a:pPr marL="285750" lvl="0" indent="-285750"/>
            <a:r>
              <a:rPr lang="en-US" dirty="0"/>
              <a:t>Increase use of technology as a form of communication with </a:t>
            </a:r>
            <a:r>
              <a:rPr lang="en-US" dirty="0" smtClean="0"/>
              <a:t>families.</a:t>
            </a:r>
            <a:endParaRPr lang="en-US" sz="2000" dirty="0"/>
          </a:p>
          <a:p>
            <a:pPr marL="285750" lvl="0" indent="-285750"/>
            <a:r>
              <a:rPr lang="en-US" dirty="0"/>
              <a:t>Hold a PBIS </a:t>
            </a:r>
            <a:r>
              <a:rPr lang="en-US" dirty="0" smtClean="0"/>
              <a:t>day that families </a:t>
            </a:r>
            <a:r>
              <a:rPr lang="en-US" dirty="0"/>
              <a:t>plan </a:t>
            </a:r>
            <a:r>
              <a:rPr lang="en-US" dirty="0" smtClean="0"/>
              <a:t>and coordinate.</a:t>
            </a:r>
            <a:endParaRPr lang="en-US" dirty="0"/>
          </a:p>
          <a:p>
            <a:pPr marL="285750" lvl="0" indent="-285750"/>
            <a:r>
              <a:rPr lang="en-US" dirty="0"/>
              <a:t>Recruit </a:t>
            </a:r>
            <a:r>
              <a:rPr lang="en-US" dirty="0" smtClean="0"/>
              <a:t>families </a:t>
            </a:r>
            <a:r>
              <a:rPr lang="en-US" dirty="0"/>
              <a:t>to develop displays related to PBIS.</a:t>
            </a:r>
            <a:endParaRPr dirty="0"/>
          </a:p>
        </p:txBody>
      </p:sp>
      <p:pic>
        <p:nvPicPr>
          <p:cNvPr id="238" name="Google Shape;238;p31"/>
          <p:cNvPicPr preferRelativeResize="0"/>
          <p:nvPr/>
        </p:nvPicPr>
        <p:blipFill rotWithShape="1">
          <a:blip r:embed="rId3">
            <a:alphaModFix/>
          </a:blip>
          <a:srcRect/>
          <a:stretch/>
        </p:blipFill>
        <p:spPr>
          <a:xfrm>
            <a:off x="8387105" y="3827624"/>
            <a:ext cx="3526714" cy="179355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a:stretch/>
        </p:blipFill>
        <p:spPr>
          <a:xfrm>
            <a:off x="4193372" y="1208071"/>
            <a:ext cx="3805256" cy="1900091"/>
          </a:xfrm>
          <a:prstGeom prst="rect">
            <a:avLst/>
          </a:prstGeom>
          <a:noFill/>
          <a:ln>
            <a:noFill/>
          </a:ln>
        </p:spPr>
      </p:pic>
      <p:sp>
        <p:nvSpPr>
          <p:cNvPr id="246" name="Google Shape;246;p32"/>
          <p:cNvSpPr/>
          <p:nvPr/>
        </p:nvSpPr>
        <p:spPr>
          <a:xfrm>
            <a:off x="320281" y="727246"/>
            <a:ext cx="2386405" cy="3090408"/>
          </a:xfrm>
          <a:prstGeom prst="flowChartInternalStorage">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Write a PBIS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piece for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school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n</a:t>
            </a:r>
            <a:r>
              <a:rPr lang="en-US" sz="2800" b="1" dirty="0" smtClean="0">
                <a:solidFill>
                  <a:schemeClr val="dk1"/>
                </a:solidFill>
                <a:latin typeface="Calibri"/>
                <a:ea typeface="Calibri"/>
                <a:cs typeface="Calibri"/>
                <a:sym typeface="Calibri"/>
              </a:rPr>
              <a:t>ewsletter.</a:t>
            </a:r>
            <a:endParaRPr dirty="0"/>
          </a:p>
        </p:txBody>
      </p:sp>
      <p:sp>
        <p:nvSpPr>
          <p:cNvPr id="247" name="Google Shape;247;p32"/>
          <p:cNvSpPr/>
          <p:nvPr/>
        </p:nvSpPr>
        <p:spPr>
          <a:xfrm>
            <a:off x="9053368" y="1479010"/>
            <a:ext cx="2839491" cy="2102574"/>
          </a:xfrm>
          <a:prstGeom prst="bevel">
            <a:avLst>
              <a:gd name="adj" fmla="val 1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tx1"/>
                </a:solidFill>
                <a:latin typeface="Calibri"/>
                <a:ea typeface="Calibri"/>
                <a:cs typeface="Calibri"/>
                <a:sym typeface="Calibri"/>
              </a:rPr>
              <a:t>Create a home PBIS contract with </a:t>
            </a:r>
            <a:r>
              <a:rPr lang="en-US" sz="2800" dirty="0" smtClean="0">
                <a:solidFill>
                  <a:schemeClr val="tx1"/>
                </a:solidFill>
                <a:latin typeface="Calibri"/>
                <a:ea typeface="Calibri"/>
                <a:cs typeface="Calibri"/>
                <a:sym typeface="Calibri"/>
              </a:rPr>
              <a:t>families.</a:t>
            </a:r>
            <a:endParaRPr dirty="0">
              <a:solidFill>
                <a:schemeClr val="tx1"/>
              </a:solidFill>
            </a:endParaRPr>
          </a:p>
        </p:txBody>
      </p:sp>
      <p:sp>
        <p:nvSpPr>
          <p:cNvPr id="248" name="Google Shape;248;p32"/>
          <p:cNvSpPr/>
          <p:nvPr/>
        </p:nvSpPr>
        <p:spPr>
          <a:xfrm>
            <a:off x="2706686" y="3205608"/>
            <a:ext cx="3539266" cy="2815814"/>
          </a:xfrm>
          <a:prstGeom prst="star7">
            <a:avLst>
              <a:gd name="adj" fmla="val 34601"/>
              <a:gd name="hf" fmla="val 102572"/>
              <a:gd name="vf" fmla="val 10521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tx1"/>
                </a:solidFill>
                <a:latin typeface="Calibri"/>
                <a:ea typeface="Calibri"/>
                <a:cs typeface="Calibri"/>
                <a:sym typeface="Calibri"/>
              </a:rPr>
              <a:t>Help plan a PBIS family </a:t>
            </a:r>
            <a:r>
              <a:rPr lang="en-US" sz="2800" dirty="0" smtClean="0">
                <a:solidFill>
                  <a:schemeClr val="tx1"/>
                </a:solidFill>
                <a:latin typeface="Calibri"/>
                <a:ea typeface="Calibri"/>
                <a:cs typeface="Calibri"/>
                <a:sym typeface="Calibri"/>
              </a:rPr>
              <a:t>night.</a:t>
            </a:r>
            <a:endParaRPr dirty="0">
              <a:solidFill>
                <a:schemeClr val="tx1"/>
              </a:solidFill>
            </a:endParaRPr>
          </a:p>
        </p:txBody>
      </p:sp>
      <p:grpSp>
        <p:nvGrpSpPr>
          <p:cNvPr id="2" name="Group 1"/>
          <p:cNvGrpSpPr/>
          <p:nvPr/>
        </p:nvGrpSpPr>
        <p:grpSpPr>
          <a:xfrm>
            <a:off x="6245952" y="3063149"/>
            <a:ext cx="3542468" cy="3100732"/>
            <a:chOff x="6256683" y="3060604"/>
            <a:chExt cx="3542468" cy="3100732"/>
          </a:xfrm>
        </p:grpSpPr>
        <p:pic>
          <p:nvPicPr>
            <p:cNvPr id="249" name="Google Shape;249;p32" descr="Image result for twitter facebook"/>
            <p:cNvPicPr preferRelativeResize="0"/>
            <p:nvPr/>
          </p:nvPicPr>
          <p:blipFill rotWithShape="1">
            <a:blip r:embed="rId4">
              <a:alphaModFix/>
            </a:blip>
            <a:srcRect/>
            <a:stretch/>
          </p:blipFill>
          <p:spPr>
            <a:xfrm rot="-1025112">
              <a:off x="6256683" y="3060604"/>
              <a:ext cx="2285217" cy="1285435"/>
            </a:xfrm>
            <a:prstGeom prst="rect">
              <a:avLst/>
            </a:prstGeom>
            <a:noFill/>
            <a:ln>
              <a:noFill/>
            </a:ln>
          </p:spPr>
        </p:pic>
        <p:sp>
          <p:nvSpPr>
            <p:cNvPr id="250" name="Google Shape;250;p32"/>
            <p:cNvSpPr/>
            <p:nvPr/>
          </p:nvSpPr>
          <p:spPr>
            <a:xfrm>
              <a:off x="7370261" y="3956019"/>
              <a:ext cx="2428890" cy="2205317"/>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tx1"/>
                  </a:solidFill>
                  <a:latin typeface="Calibri"/>
                  <a:ea typeface="Calibri"/>
                  <a:cs typeface="Calibri"/>
                  <a:sym typeface="Calibri"/>
                </a:rPr>
                <a:t>Use social media to promote PBIS </a:t>
              </a:r>
              <a:r>
                <a:rPr lang="en-US" sz="2800" b="1" dirty="0" smtClean="0">
                  <a:solidFill>
                    <a:schemeClr val="tx1"/>
                  </a:solidFill>
                  <a:latin typeface="Calibri"/>
                  <a:ea typeface="Calibri"/>
                  <a:cs typeface="Calibri"/>
                  <a:sym typeface="Calibri"/>
                </a:rPr>
                <a:t>events.</a:t>
              </a:r>
              <a:endParaRPr b="1" dirty="0">
                <a:solidFill>
                  <a:schemeClr val="tx1"/>
                </a:solidFill>
              </a:endParaRPr>
            </a:p>
          </p:txBody>
        </p:sp>
      </p:grpSp>
      <p:sp>
        <p:nvSpPr>
          <p:cNvPr id="251" name="Google Shape;251;p32"/>
          <p:cNvSpPr txBox="1">
            <a:spLocks noGrp="1"/>
          </p:cNvSpPr>
          <p:nvPr>
            <p:ph type="ctrTitle"/>
          </p:nvPr>
        </p:nvSpPr>
        <p:spPr>
          <a:xfrm>
            <a:off x="0" y="612913"/>
            <a:ext cx="12192000" cy="71464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Reaching Out</a:t>
            </a:r>
            <a:endParaRPr sz="5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Informing Families </a:t>
            </a:r>
            <a:r>
              <a:rPr lang="en-US" sz="5400" b="0" i="0" u="none" strike="noStrike" cap="none" dirty="0" smtClean="0">
                <a:solidFill>
                  <a:schemeClr val="dk1"/>
                </a:solidFill>
                <a:latin typeface="Calibri"/>
                <a:ea typeface="Calibri"/>
                <a:cs typeface="Calibri"/>
                <a:sym typeface="Calibri"/>
              </a:rPr>
              <a:t>About </a:t>
            </a:r>
            <a:r>
              <a:rPr lang="en-US" sz="5400" b="0" i="0" u="none" strike="noStrike" cap="none" dirty="0">
                <a:solidFill>
                  <a:schemeClr val="dk1"/>
                </a:solidFill>
                <a:latin typeface="Calibri"/>
                <a:ea typeface="Calibri"/>
                <a:cs typeface="Calibri"/>
                <a:sym typeface="Calibri"/>
              </a:rPr>
              <a:t>PBIS</a:t>
            </a:r>
            <a:endParaRPr sz="5400" b="0" i="0" u="none" strike="noStrike" cap="none" dirty="0">
              <a:solidFill>
                <a:schemeClr val="dk1"/>
              </a:solidFill>
              <a:latin typeface="Calibri"/>
              <a:ea typeface="Calibri"/>
              <a:cs typeface="Calibri"/>
              <a:sym typeface="Calibri"/>
            </a:endParaRPr>
          </a:p>
        </p:txBody>
      </p:sp>
      <p:sp>
        <p:nvSpPr>
          <p:cNvPr id="258" name="Google Shape;258;p33"/>
          <p:cNvSpPr txBox="1">
            <a:spLocks noGrp="1"/>
          </p:cNvSpPr>
          <p:nvPr>
            <p:ph type="body" idx="1"/>
          </p:nvPr>
        </p:nvSpPr>
        <p:spPr>
          <a:xfrm>
            <a:off x="621323" y="1917701"/>
            <a:ext cx="10961077" cy="2677746"/>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Set up a PBIS table during parent-teacher conferences.</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Create PBIS </a:t>
            </a:r>
            <a:r>
              <a:rPr lang="en-US" dirty="0" smtClean="0"/>
              <a:t>family</a:t>
            </a:r>
            <a:r>
              <a:rPr lang="en-US" sz="2800" dirty="0" smtClean="0">
                <a:solidFill>
                  <a:schemeClr val="dk1"/>
                </a:solidFill>
                <a:latin typeface="Calibri"/>
                <a:ea typeface="Calibri"/>
                <a:cs typeface="Calibri"/>
                <a:sym typeface="Calibri"/>
              </a:rPr>
              <a:t> resources.</a:t>
            </a:r>
            <a:endParaRPr lang="en-US" dirty="0" smtClean="0"/>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Develop a PBIS family calendar.</a:t>
            </a:r>
          </a:p>
          <a:p>
            <a:pPr marL="228600" marR="0" lvl="0" indent="-228600" algn="l" rtl="0">
              <a:spcAft>
                <a:spcPts val="0"/>
              </a:spcAft>
              <a:buClr>
                <a:schemeClr val="dk1"/>
              </a:buClr>
              <a:buSzPts val="2800"/>
              <a:buFont typeface="Arial"/>
              <a:buChar char="•"/>
            </a:pPr>
            <a:r>
              <a:rPr lang="en-US" sz="2800" dirty="0" smtClean="0">
                <a:solidFill>
                  <a:schemeClr val="dk1"/>
                </a:solidFill>
                <a:latin typeface="Calibri"/>
                <a:ea typeface="Calibri"/>
                <a:cs typeface="Calibri"/>
                <a:sym typeface="Calibri"/>
              </a:rPr>
              <a:t>Have skits at half-time of sporting events about PBIS.</a:t>
            </a:r>
            <a:endParaRPr sz="2800" dirty="0">
              <a:solidFill>
                <a:schemeClr val="dk1"/>
              </a:solidFill>
              <a:latin typeface="Calibri"/>
              <a:ea typeface="Calibri"/>
              <a:cs typeface="Calibri"/>
              <a:sym typeface="Calibri"/>
            </a:endParaRPr>
          </a:p>
        </p:txBody>
      </p:sp>
      <p:pic>
        <p:nvPicPr>
          <p:cNvPr id="259" name="Google Shape;259;p33" descr="Image result for ideas"/>
          <p:cNvPicPr preferRelativeResize="0"/>
          <p:nvPr/>
        </p:nvPicPr>
        <p:blipFill rotWithShape="1">
          <a:blip r:embed="rId3">
            <a:alphaModFix/>
          </a:blip>
          <a:srcRect/>
          <a:stretch/>
        </p:blipFill>
        <p:spPr>
          <a:xfrm>
            <a:off x="8915790" y="3648272"/>
            <a:ext cx="2854960" cy="189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ctrTitle"/>
          </p:nvPr>
        </p:nvSpPr>
        <p:spPr>
          <a:xfrm>
            <a:off x="0" y="597877"/>
            <a:ext cx="12192000" cy="85500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High School</a:t>
            </a:r>
            <a:endParaRPr sz="5400" dirty="0"/>
          </a:p>
        </p:txBody>
      </p:sp>
      <p:sp>
        <p:nvSpPr>
          <p:cNvPr id="266" name="Google Shape;266;p34"/>
          <p:cNvSpPr txBox="1">
            <a:spLocks noGrp="1"/>
          </p:cNvSpPr>
          <p:nvPr>
            <p:ph type="body" idx="1"/>
          </p:nvPr>
        </p:nvSpPr>
        <p:spPr>
          <a:xfrm>
            <a:off x="633045" y="1757680"/>
            <a:ext cx="10937631" cy="34858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ts val="3200"/>
              <a:buFont typeface="Arial"/>
              <a:buNone/>
            </a:pPr>
            <a:r>
              <a:rPr lang="en-US" b="1" dirty="0">
                <a:solidFill>
                  <a:schemeClr val="dk1"/>
                </a:solidFill>
                <a:sym typeface="Calibri"/>
              </a:rPr>
              <a:t>Family engagement is always important, but typically declines in the high school years.</a:t>
            </a:r>
            <a:endParaRPr dirty="0"/>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Challenges:</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smtClean="0">
                <a:solidFill>
                  <a:schemeClr val="dk1"/>
                </a:solidFill>
                <a:sym typeface="Calibri"/>
              </a:rPr>
              <a:t>Large sizes of schools</a:t>
            </a:r>
            <a:endParaRPr lang="en-US" sz="2600" dirty="0" smtClean="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smtClean="0">
                <a:solidFill>
                  <a:schemeClr val="dk1"/>
                </a:solidFill>
                <a:sym typeface="Calibri"/>
              </a:rPr>
              <a:t>Academic focus</a:t>
            </a:r>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smtClean="0">
                <a:solidFill>
                  <a:schemeClr val="dk1"/>
                </a:solidFill>
                <a:sym typeface="Calibri"/>
              </a:rPr>
              <a:t>Structure characterized by different departments</a:t>
            </a:r>
            <a:endParaRPr lang="en-US" sz="2600" dirty="0" smtClean="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smtClean="0">
                <a:solidFill>
                  <a:schemeClr val="dk1"/>
                </a:solidFill>
                <a:sym typeface="Calibri"/>
              </a:rPr>
              <a:t>Developmental level </a:t>
            </a:r>
            <a:r>
              <a:rPr lang="en-US" sz="2600" b="0" i="0" u="none" strike="noStrike" cap="none" dirty="0">
                <a:solidFill>
                  <a:schemeClr val="dk1"/>
                </a:solidFill>
                <a:sym typeface="Calibri"/>
              </a:rPr>
              <a:t>of the students</a:t>
            </a:r>
            <a:endParaRPr sz="2600" b="0" i="0" u="none" strike="noStrike" cap="none" dirty="0">
              <a:solidFill>
                <a:schemeClr val="dk1"/>
              </a:solidFill>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High School </a:t>
            </a:r>
            <a:r>
              <a:rPr lang="en-US" sz="5400" b="0" i="0" u="none" strike="noStrike" cap="none" dirty="0">
                <a:solidFill>
                  <a:schemeClr val="tx1"/>
                </a:solidFill>
                <a:latin typeface="Calibri"/>
                <a:ea typeface="Calibri"/>
                <a:cs typeface="Calibri"/>
                <a:sym typeface="Calibri"/>
              </a:rPr>
              <a:t>C</a:t>
            </a:r>
            <a:r>
              <a:rPr lang="en-US" sz="5400" b="0" i="0" u="none" strike="noStrike" cap="none" dirty="0">
                <a:solidFill>
                  <a:schemeClr val="dk1"/>
                </a:solidFill>
                <a:latin typeface="Calibri"/>
                <a:ea typeface="Calibri"/>
                <a:cs typeface="Calibri"/>
                <a:sym typeface="Calibri"/>
              </a:rPr>
              <a:t>onsiderations</a:t>
            </a:r>
            <a:endParaRPr sz="5400" dirty="0"/>
          </a:p>
        </p:txBody>
      </p:sp>
      <p:sp>
        <p:nvSpPr>
          <p:cNvPr id="273" name="Google Shape;273;p35"/>
          <p:cNvSpPr txBox="1">
            <a:spLocks noGrp="1"/>
          </p:cNvSpPr>
          <p:nvPr>
            <p:ph type="body" idx="1"/>
          </p:nvPr>
        </p:nvSpPr>
        <p:spPr>
          <a:xfrm>
            <a:off x="609599" y="1917700"/>
            <a:ext cx="10961077"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sz="2800" dirty="0">
                <a:solidFill>
                  <a:schemeClr val="tx1"/>
                </a:solidFill>
                <a:latin typeface="Calibri"/>
                <a:ea typeface="Calibri"/>
                <a:cs typeface="Calibri"/>
                <a:sym typeface="Calibri"/>
              </a:rPr>
              <a:t>To give family engagement a boost in high school</a:t>
            </a:r>
            <a:r>
              <a:rPr lang="en-US" sz="2800" dirty="0">
                <a:solidFill>
                  <a:schemeClr val="tx1"/>
                </a:solidFill>
                <a:sym typeface="Calibri"/>
              </a:rPr>
              <a:t>, consider… </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sym typeface="Calibri"/>
              </a:rPr>
              <a:t>Including family members and students in PBIS teams</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Creating multiple </a:t>
            </a:r>
            <a:r>
              <a:rPr lang="en-US" sz="2800" dirty="0">
                <a:solidFill>
                  <a:schemeClr val="tx1"/>
                </a:solidFill>
                <a:sym typeface="Calibri"/>
              </a:rPr>
              <a:t>communication options  </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Giving clear </a:t>
            </a:r>
            <a:r>
              <a:rPr lang="en-US" sz="2800" dirty="0">
                <a:solidFill>
                  <a:schemeClr val="tx1"/>
                </a:solidFill>
                <a:sym typeface="Calibri"/>
              </a:rPr>
              <a:t>guidance about who </a:t>
            </a:r>
            <a:r>
              <a:rPr lang="en-US" dirty="0" smtClean="0">
                <a:solidFill>
                  <a:schemeClr val="tx1"/>
                </a:solidFill>
              </a:rPr>
              <a:t>familie</a:t>
            </a:r>
            <a:r>
              <a:rPr lang="en-US" sz="2800" dirty="0" smtClean="0">
                <a:solidFill>
                  <a:schemeClr val="tx1"/>
                </a:solidFill>
                <a:sym typeface="Calibri"/>
              </a:rPr>
              <a:t>s </a:t>
            </a:r>
            <a:r>
              <a:rPr lang="en-US" sz="2800" dirty="0">
                <a:solidFill>
                  <a:schemeClr val="tx1"/>
                </a:solidFill>
                <a:sym typeface="Calibri"/>
              </a:rPr>
              <a:t>are to contact</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Removing </a:t>
            </a:r>
            <a:r>
              <a:rPr lang="en-US" sz="2800" dirty="0">
                <a:solidFill>
                  <a:schemeClr val="tx1"/>
                </a:solidFill>
                <a:sym typeface="Calibri"/>
              </a:rPr>
              <a:t>barriers to promote </a:t>
            </a:r>
            <a:r>
              <a:rPr lang="en-US" dirty="0" smtClean="0">
                <a:solidFill>
                  <a:schemeClr val="tx1"/>
                </a:solidFill>
              </a:rPr>
              <a:t>family</a:t>
            </a:r>
            <a:r>
              <a:rPr lang="en-US" sz="2800" dirty="0" smtClean="0">
                <a:solidFill>
                  <a:schemeClr val="tx1"/>
                </a:solidFill>
                <a:sym typeface="Calibri"/>
              </a:rPr>
              <a:t> </a:t>
            </a:r>
            <a:r>
              <a:rPr lang="en-US" sz="2800" dirty="0">
                <a:solidFill>
                  <a:schemeClr val="tx1"/>
                </a:solidFill>
                <a:sym typeface="Calibri"/>
              </a:rPr>
              <a:t>participation in events</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Working w</a:t>
            </a:r>
            <a:r>
              <a:rPr lang="en-US" sz="2800" dirty="0">
                <a:solidFill>
                  <a:schemeClr val="dk1"/>
                </a:solidFill>
                <a:latin typeface="Calibri"/>
                <a:ea typeface="Calibri"/>
                <a:cs typeface="Calibri"/>
                <a:sym typeface="Calibri"/>
              </a:rPr>
              <a:t>ith school counselors to engage </a:t>
            </a:r>
            <a:r>
              <a:rPr lang="en-US" dirty="0" smtClean="0"/>
              <a:t>familie</a:t>
            </a:r>
            <a:r>
              <a:rPr lang="en-US" sz="2800" dirty="0" smtClean="0">
                <a:solidFill>
                  <a:schemeClr val="dk1"/>
                </a:solidFill>
                <a:latin typeface="Calibri"/>
                <a:ea typeface="Calibri"/>
                <a:cs typeface="Calibri"/>
                <a:sym typeface="Calibri"/>
              </a:rPr>
              <a:t>s</a:t>
            </a: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Community Engagement</a:t>
            </a:r>
            <a:endParaRPr sz="5400" dirty="0"/>
          </a:p>
        </p:txBody>
      </p:sp>
      <p:sp>
        <p:nvSpPr>
          <p:cNvPr id="280" name="Google Shape;280;p36"/>
          <p:cNvSpPr txBox="1">
            <a:spLocks noGrp="1"/>
          </p:cNvSpPr>
          <p:nvPr>
            <p:ph type="body" idx="1"/>
          </p:nvPr>
        </p:nvSpPr>
        <p:spPr>
          <a:xfrm>
            <a:off x="644769" y="1807285"/>
            <a:ext cx="10925908" cy="364394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Give annual surveys to identify community interests, talents, </a:t>
            </a:r>
            <a:r>
              <a:rPr lang="en-US" sz="2800" dirty="0" smtClean="0">
                <a:solidFill>
                  <a:schemeClr val="dk1"/>
                </a:solidFill>
                <a:latin typeface="Calibri"/>
                <a:ea typeface="Calibri"/>
                <a:cs typeface="Calibri"/>
                <a:sym typeface="Calibri"/>
              </a:rPr>
              <a:t>and volunteers.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Invite community member representatives on </a:t>
            </a:r>
            <a:r>
              <a:rPr lang="en-US" sz="2800" dirty="0" smtClean="0">
                <a:solidFill>
                  <a:schemeClr val="dk1"/>
                </a:solidFill>
                <a:latin typeface="Calibri"/>
                <a:ea typeface="Calibri"/>
                <a:cs typeface="Calibri"/>
                <a:sym typeface="Calibri"/>
              </a:rPr>
              <a:t>the PBIS team.</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Invite community members to school </a:t>
            </a:r>
            <a:r>
              <a:rPr lang="en-US" sz="2800" dirty="0" smtClean="0">
                <a:solidFill>
                  <a:schemeClr val="dk1"/>
                </a:solidFill>
                <a:latin typeface="Calibri"/>
                <a:ea typeface="Calibri"/>
                <a:cs typeface="Calibri"/>
                <a:sym typeface="Calibri"/>
              </a:rPr>
              <a:t>events and assemblies.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Train local community centers that provide before </a:t>
            </a:r>
            <a:r>
              <a:rPr lang="en-US" sz="2800" dirty="0" smtClean="0">
                <a:solidFill>
                  <a:schemeClr val="dk1"/>
                </a:solidFill>
                <a:latin typeface="Calibri"/>
                <a:ea typeface="Calibri"/>
                <a:cs typeface="Calibri"/>
                <a:sym typeface="Calibri"/>
              </a:rPr>
              <a:t>and </a:t>
            </a:r>
            <a:r>
              <a:rPr lang="en-US" sz="2800" dirty="0">
                <a:solidFill>
                  <a:schemeClr val="dk1"/>
                </a:solidFill>
                <a:latin typeface="Calibri"/>
                <a:ea typeface="Calibri"/>
                <a:cs typeface="Calibri"/>
                <a:sym typeface="Calibri"/>
              </a:rPr>
              <a:t>after care on Tier I </a:t>
            </a:r>
            <a:r>
              <a:rPr lang="en-US" sz="2800" dirty="0" smtClean="0">
                <a:solidFill>
                  <a:schemeClr val="dk1"/>
                </a:solidFill>
                <a:latin typeface="Calibri"/>
                <a:ea typeface="Calibri"/>
                <a:cs typeface="Calibri"/>
                <a:sym typeface="Calibri"/>
              </a:rPr>
              <a:t>practices.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Train local church youth ministries on Tier </a:t>
            </a:r>
            <a:r>
              <a:rPr lang="en-US" sz="2800" dirty="0" smtClean="0">
                <a:solidFill>
                  <a:schemeClr val="dk1"/>
                </a:solidFill>
                <a:latin typeface="Calibri"/>
                <a:ea typeface="Calibri"/>
                <a:cs typeface="Calibri"/>
                <a:sym typeface="Calibri"/>
              </a:rPr>
              <a:t>I.</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0" y="667068"/>
            <a:ext cx="12192000" cy="9196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a:t>
            </a:r>
            <a:r>
              <a:rPr lang="en-US" sz="5400" b="0" i="0" u="none" strike="noStrike" cap="none" dirty="0">
                <a:solidFill>
                  <a:schemeClr val="tx1"/>
                </a:solidFill>
                <a:latin typeface="Calibri"/>
                <a:ea typeface="Calibri"/>
                <a:cs typeface="Calibri"/>
                <a:sym typeface="Calibri"/>
              </a:rPr>
              <a:t>Engage F</a:t>
            </a:r>
            <a:r>
              <a:rPr lang="en-US" sz="5400" b="0" i="0" u="none" strike="noStrike" cap="none" dirty="0">
                <a:solidFill>
                  <a:schemeClr val="dk1"/>
                </a:solidFill>
                <a:latin typeface="Calibri"/>
                <a:ea typeface="Calibri"/>
                <a:cs typeface="Calibri"/>
                <a:sym typeface="Calibri"/>
              </a:rPr>
              <a:t>amilies?</a:t>
            </a:r>
            <a:endParaRPr sz="5400" dirty="0"/>
          </a:p>
        </p:txBody>
      </p:sp>
      <p:sp>
        <p:nvSpPr>
          <p:cNvPr id="77" name="Google Shape;77;p11"/>
          <p:cNvSpPr txBox="1">
            <a:spLocks noGrp="1"/>
          </p:cNvSpPr>
          <p:nvPr>
            <p:ph type="body" idx="1"/>
          </p:nvPr>
        </p:nvSpPr>
        <p:spPr>
          <a:xfrm>
            <a:off x="644769" y="1917700"/>
            <a:ext cx="10972800" cy="353353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Build positive relationships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Encourage new behaviors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smtClean="0">
                <a:solidFill>
                  <a:schemeClr val="dk1"/>
                </a:solidFill>
                <a:latin typeface="Calibri"/>
                <a:ea typeface="Calibri"/>
                <a:cs typeface="Calibri"/>
                <a:sym typeface="Calibri"/>
              </a:rPr>
              <a:t>Teach &amp; reinforce </a:t>
            </a:r>
            <a:r>
              <a:rPr lang="en-US" sz="2800" b="0" i="0" u="none" strike="noStrike" cap="none" dirty="0">
                <a:solidFill>
                  <a:schemeClr val="dk1"/>
                </a:solidFill>
                <a:latin typeface="Calibri"/>
                <a:ea typeface="Calibri"/>
                <a:cs typeface="Calibri"/>
                <a:sym typeface="Calibri"/>
              </a:rPr>
              <a:t>skills</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Increase optimism</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Expected in Individuals with Disabilities Education Act</a:t>
            </a:r>
            <a:endParaRPr dirty="0"/>
          </a:p>
          <a:p>
            <a:pPr marL="0" marR="0" lvl="0" indent="0" algn="l" rtl="0">
              <a:lnSpc>
                <a:spcPct val="90000"/>
              </a:lnSpc>
              <a:spcAft>
                <a:spcPts val="0"/>
              </a:spcAft>
              <a:buClr>
                <a:schemeClr val="dk1"/>
              </a:buClr>
              <a:buSzPts val="14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lnSpc>
                <a:spcPct val="90000"/>
              </a:lnSpc>
              <a:spcAft>
                <a:spcPts val="0"/>
              </a:spcAft>
              <a:buClr>
                <a:schemeClr val="dk1"/>
              </a:buClr>
              <a:buSzPts val="1400"/>
              <a:buFont typeface="Arial"/>
              <a:buNone/>
            </a:pPr>
            <a:r>
              <a:rPr lang="en-US" sz="1400" b="0" i="0" u="none" strike="noStrike" cap="none" dirty="0">
                <a:solidFill>
                  <a:schemeClr val="dk1"/>
                </a:solidFill>
                <a:latin typeface="Calibri"/>
                <a:ea typeface="Calibri"/>
                <a:cs typeface="Calibri"/>
                <a:sym typeface="Calibri"/>
              </a:rPr>
              <a:t>Congress reauthorized the IDEA in 2004 and most recently amended the IDEA through Public Law 114-95, the Every Student Succeeds Act, in December </a:t>
            </a:r>
            <a:r>
              <a:rPr lang="en-US" sz="1400" b="0" i="0" u="none" strike="noStrike" cap="none" dirty="0" smtClean="0">
                <a:solidFill>
                  <a:schemeClr val="dk1"/>
                </a:solidFill>
                <a:latin typeface="Calibri"/>
                <a:ea typeface="Calibri"/>
                <a:cs typeface="Calibri"/>
                <a:sym typeface="Calibri"/>
              </a:rPr>
              <a:t>2015</a:t>
            </a:r>
            <a:endParaRPr dirty="0"/>
          </a:p>
        </p:txBody>
      </p:sp>
      <p:pic>
        <p:nvPicPr>
          <p:cNvPr id="80" name="Google Shape;80;p11" descr="Image result for family engagement"/>
          <p:cNvPicPr preferRelativeResize="0"/>
          <p:nvPr/>
        </p:nvPicPr>
        <p:blipFill rotWithShape="1">
          <a:blip r:embed="rId3">
            <a:alphaModFix/>
          </a:blip>
          <a:srcRect/>
          <a:stretch/>
        </p:blipFill>
        <p:spPr>
          <a:xfrm>
            <a:off x="6614242" y="1917701"/>
            <a:ext cx="4074899" cy="2075180"/>
          </a:xfrm>
          <a:prstGeom prst="rect">
            <a:avLst/>
          </a:prstGeom>
          <a:noFill/>
          <a:ln>
            <a:noFill/>
          </a:ln>
        </p:spPr>
      </p:pic>
      <p:sp>
        <p:nvSpPr>
          <p:cNvPr id="2" name="TextBox 1"/>
          <p:cNvSpPr txBox="1"/>
          <p:nvPr/>
        </p:nvSpPr>
        <p:spPr>
          <a:xfrm>
            <a:off x="4641125" y="6388443"/>
            <a:ext cx="2909750" cy="246221"/>
          </a:xfrm>
          <a:prstGeom prst="rect">
            <a:avLst/>
          </a:prstGeom>
          <a:noFill/>
        </p:spPr>
        <p:txBody>
          <a:bodyPr wrap="square" rtlCol="0">
            <a:spAutoFit/>
          </a:bodyPr>
          <a:lstStyle/>
          <a:p>
            <a:pPr algn="ctr"/>
            <a:r>
              <a:rPr lang="en-US" sz="1000" dirty="0">
                <a:solidFill>
                  <a:schemeClr val="bg1"/>
                </a:solidFill>
                <a:latin typeface="Calibri"/>
                <a:ea typeface="Calibri"/>
                <a:cs typeface="Calibri"/>
                <a:sym typeface="Calibri"/>
              </a:rPr>
              <a:t>https://www.pbis.org/family/family-partnership</a:t>
            </a:r>
            <a:endParaRPr lang="en-US" sz="10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35885" y="1925010"/>
            <a:ext cx="3983715" cy="306659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latin typeface="Calibri"/>
                <a:ea typeface="Calibri"/>
                <a:cs typeface="Calibri"/>
                <a:sym typeface="Calibri"/>
              </a:rPr>
              <a:t>Example </a:t>
            </a:r>
            <a:r>
              <a:rPr lang="en-US" sz="5400" b="0" i="0" u="none" strike="noStrike" cap="none" dirty="0" smtClean="0">
                <a:solidFill>
                  <a:schemeClr val="dk1"/>
                </a:solidFill>
                <a:latin typeface="Calibri"/>
                <a:ea typeface="Calibri"/>
                <a:cs typeface="Calibri"/>
                <a:sym typeface="Calibri"/>
              </a:rPr>
              <a:t>Of</a:t>
            </a:r>
            <a:r>
              <a:rPr lang="en-US" sz="5400" b="0" i="0" u="none" strike="noStrike" cap="none" dirty="0">
                <a:solidFill>
                  <a:schemeClr val="dk1"/>
                </a:solidFill>
                <a:latin typeface="Calibri"/>
                <a:ea typeface="Calibri"/>
                <a:cs typeface="Calibri"/>
                <a:sym typeface="Calibri"/>
              </a:rPr>
              <a:t/>
            </a:r>
            <a:br>
              <a:rPr lang="en-US" sz="5400" b="0" i="0" u="none" strike="noStrike" cap="none" dirty="0">
                <a:solidFill>
                  <a:schemeClr val="dk1"/>
                </a:solidFill>
                <a:latin typeface="Calibri"/>
                <a:ea typeface="Calibri"/>
                <a:cs typeface="Calibri"/>
                <a:sym typeface="Calibri"/>
              </a:rPr>
            </a:br>
            <a:r>
              <a:rPr lang="en-US" sz="5400" b="0" i="0" u="none" strike="noStrike" cap="none" dirty="0">
                <a:solidFill>
                  <a:schemeClr val="dk1"/>
                </a:solidFill>
                <a:latin typeface="Calibri"/>
                <a:ea typeface="Calibri"/>
                <a:cs typeface="Calibri"/>
                <a:sym typeface="Calibri"/>
              </a:rPr>
              <a:t>Introducing PBIS </a:t>
            </a:r>
            <a:r>
              <a:rPr lang="en-US" sz="5400" b="0" i="0" u="none" strike="noStrike" cap="none" dirty="0" smtClean="0">
                <a:solidFill>
                  <a:schemeClr val="dk1"/>
                </a:solidFill>
                <a:latin typeface="Calibri"/>
                <a:ea typeface="Calibri"/>
                <a:cs typeface="Calibri"/>
                <a:sym typeface="Calibri"/>
              </a:rPr>
              <a:t>In </a:t>
            </a:r>
            <a:r>
              <a:rPr lang="en-US" sz="5400" b="0" i="0" u="none" strike="noStrike" cap="none" dirty="0">
                <a:solidFill>
                  <a:schemeClr val="dk1"/>
                </a:solidFill>
                <a:latin typeface="Calibri"/>
                <a:ea typeface="Calibri"/>
                <a:cs typeface="Calibri"/>
                <a:sym typeface="Calibri"/>
              </a:rPr>
              <a:t>Youth Ministry</a:t>
            </a:r>
            <a:endParaRPr sz="5400" b="0" i="0" u="none" strike="noStrike" cap="none" dirty="0">
              <a:solidFill>
                <a:schemeClr val="dk1"/>
              </a:solidFill>
              <a:latin typeface="Calibri"/>
              <a:ea typeface="Calibri"/>
              <a:cs typeface="Calibri"/>
              <a:sym typeface="Calibri"/>
            </a:endParaRPr>
          </a:p>
        </p:txBody>
      </p:sp>
      <p:pic>
        <p:nvPicPr>
          <p:cNvPr id="286" name="Google Shape;286;p37"/>
          <p:cNvPicPr preferRelativeResize="0"/>
          <p:nvPr/>
        </p:nvPicPr>
        <p:blipFill rotWithShape="1">
          <a:blip r:embed="rId3">
            <a:alphaModFix/>
          </a:blip>
          <a:srcRect b="20887"/>
          <a:stretch/>
        </p:blipFill>
        <p:spPr>
          <a:xfrm>
            <a:off x="4325815" y="304800"/>
            <a:ext cx="5836920" cy="5714998"/>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Partnerships</a:t>
            </a:r>
            <a:endParaRPr sz="5400" dirty="0"/>
          </a:p>
        </p:txBody>
      </p:sp>
      <p:sp>
        <p:nvSpPr>
          <p:cNvPr id="292" name="Google Shape;292;p38"/>
          <p:cNvSpPr txBox="1">
            <a:spLocks noGrp="1"/>
          </p:cNvSpPr>
          <p:nvPr>
            <p:ph type="body" idx="1"/>
          </p:nvPr>
        </p:nvSpPr>
        <p:spPr>
          <a:xfrm>
            <a:off x="621323" y="1917700"/>
            <a:ext cx="10961077" cy="28184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sz="2800" dirty="0" smtClean="0">
                <a:solidFill>
                  <a:schemeClr val="dk1"/>
                </a:solidFill>
                <a:latin typeface="Calibri"/>
                <a:ea typeface="Calibri"/>
                <a:cs typeface="Calibri"/>
                <a:sym typeface="Calibri"/>
              </a:rPr>
              <a:t>Ask/invite </a:t>
            </a:r>
            <a:r>
              <a:rPr lang="en-US" dirty="0"/>
              <a:t>l</a:t>
            </a:r>
            <a:r>
              <a:rPr lang="en-US" sz="2800" dirty="0" smtClean="0">
                <a:solidFill>
                  <a:schemeClr val="dk1"/>
                </a:solidFill>
                <a:latin typeface="Calibri"/>
                <a:ea typeface="Calibri"/>
                <a:cs typeface="Calibri"/>
                <a:sym typeface="Calibri"/>
              </a:rPr>
              <a:t>ocal </a:t>
            </a:r>
            <a:r>
              <a:rPr lang="en-US" dirty="0"/>
              <a:t>b</a:t>
            </a:r>
            <a:r>
              <a:rPr lang="en-US" sz="2800" dirty="0" smtClean="0">
                <a:solidFill>
                  <a:schemeClr val="dk1"/>
                </a:solidFill>
                <a:latin typeface="Calibri"/>
                <a:ea typeface="Calibri"/>
                <a:cs typeface="Calibri"/>
                <a:sym typeface="Calibri"/>
              </a:rPr>
              <a:t>usinesses to:</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Donate resources; help with fundraising</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Help disseminate i</a:t>
            </a:r>
            <a:r>
              <a:rPr lang="en-US" sz="2800" dirty="0">
                <a:solidFill>
                  <a:schemeClr val="tx1"/>
                </a:solidFill>
                <a:latin typeface="Calibri"/>
                <a:ea typeface="Calibri"/>
                <a:cs typeface="Calibri"/>
                <a:sym typeface="Calibri"/>
              </a:rPr>
              <a:t>nformation </a:t>
            </a:r>
            <a:r>
              <a:rPr lang="en-US" sz="2800" dirty="0">
                <a:solidFill>
                  <a:schemeClr val="dk1"/>
                </a:solidFill>
                <a:latin typeface="Calibri"/>
                <a:ea typeface="Calibri"/>
                <a:cs typeface="Calibri"/>
                <a:sym typeface="Calibri"/>
              </a:rPr>
              <a:t>on PBIS to a broader community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Volunteer or help recruit volunteers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Attend school </a:t>
            </a:r>
            <a:r>
              <a:rPr lang="en-US" sz="2800" dirty="0" smtClean="0">
                <a:solidFill>
                  <a:schemeClr val="dk1"/>
                </a:solidFill>
                <a:latin typeface="Calibri"/>
                <a:ea typeface="Calibri"/>
                <a:cs typeface="Calibri"/>
                <a:sym typeface="Calibri"/>
              </a:rPr>
              <a:t>activities</a:t>
            </a:r>
            <a:endParaRPr sz="2800" dirty="0">
              <a:solidFill>
                <a:schemeClr val="dk1"/>
              </a:solidFill>
              <a:latin typeface="Calibri"/>
              <a:ea typeface="Calibri"/>
              <a:cs typeface="Calibri"/>
              <a:sym typeface="Calibri"/>
            </a:endParaRPr>
          </a:p>
          <a:p>
            <a:pPr marL="228600" marR="0" lvl="0" indent="-50800" algn="l" rtl="0">
              <a:lnSpc>
                <a:spcPct val="90000"/>
              </a:lnSpc>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Show Appreciation</a:t>
            </a:r>
            <a:endParaRPr sz="5400" dirty="0"/>
          </a:p>
        </p:txBody>
      </p:sp>
      <p:sp>
        <p:nvSpPr>
          <p:cNvPr id="299" name="Google Shape;299;p39"/>
          <p:cNvSpPr txBox="1">
            <a:spLocks noGrp="1"/>
          </p:cNvSpPr>
          <p:nvPr>
            <p:ph type="body" idx="1"/>
          </p:nvPr>
        </p:nvSpPr>
        <p:spPr>
          <a:xfrm>
            <a:off x="621323" y="1917700"/>
            <a:ext cx="10972800" cy="332581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Family representatives recognize students, staff, </a:t>
            </a:r>
            <a:r>
              <a:rPr lang="en-US" sz="2800" dirty="0" smtClean="0">
                <a:solidFill>
                  <a:schemeClr val="dk1"/>
                </a:solidFill>
                <a:latin typeface="Calibri"/>
                <a:ea typeface="Calibri"/>
                <a:cs typeface="Calibri"/>
                <a:sym typeface="Calibri"/>
              </a:rPr>
              <a:t>and teachers</a:t>
            </a:r>
            <a:r>
              <a:rPr lang="en-US" sz="2800" dirty="0">
                <a:solidFill>
                  <a:schemeClr val="dk1"/>
                </a:solidFill>
                <a:latin typeface="Calibri"/>
                <a:ea typeface="Calibri"/>
                <a:cs typeface="Calibri"/>
                <a:sym typeface="Calibri"/>
              </a:rPr>
              <a:t>.</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sure everyone feels welcomed in the building. </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Create banners for businesses that help with fundraising.</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Host a raffle at a family night event.  </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Recognize involved </a:t>
            </a:r>
            <a:r>
              <a:rPr lang="en-US" sz="2800" dirty="0" smtClean="0">
                <a:solidFill>
                  <a:schemeClr val="dk1"/>
                </a:solidFill>
                <a:latin typeface="Calibri"/>
                <a:ea typeface="Calibri"/>
                <a:cs typeface="Calibri"/>
                <a:sym typeface="Calibri"/>
              </a:rPr>
              <a:t>family and community </a:t>
            </a:r>
            <a:r>
              <a:rPr lang="en-US" sz="2800" dirty="0">
                <a:solidFill>
                  <a:schemeClr val="dk1"/>
                </a:solidFill>
                <a:latin typeface="Calibri"/>
                <a:ea typeface="Calibri"/>
                <a:cs typeface="Calibri"/>
                <a:sym typeface="Calibri"/>
              </a:rPr>
              <a:t>members in the school newsletter, on websites, or on </a:t>
            </a:r>
            <a:r>
              <a:rPr lang="en-US" sz="2800" dirty="0" smtClean="0">
                <a:solidFill>
                  <a:schemeClr val="dk1"/>
                </a:solidFill>
                <a:latin typeface="Calibri"/>
                <a:ea typeface="Calibri"/>
                <a:cs typeface="Calibri"/>
                <a:sym typeface="Calibri"/>
              </a:rPr>
              <a:t>social </a:t>
            </a:r>
            <a:r>
              <a:rPr lang="en-US" sz="2800" dirty="0">
                <a:solidFill>
                  <a:schemeClr val="dk1"/>
                </a:solidFill>
                <a:latin typeface="Calibri"/>
                <a:ea typeface="Calibri"/>
                <a:cs typeface="Calibri"/>
                <a:sym typeface="Calibri"/>
              </a:rPr>
              <a:t>media</a:t>
            </a:r>
            <a:r>
              <a:rPr lang="en-US" sz="2800" dirty="0" smtClean="0">
                <a:solidFill>
                  <a:schemeClr val="dk1"/>
                </a:solidFill>
                <a:latin typeface="Calibri"/>
                <a:ea typeface="Calibri"/>
                <a:cs typeface="Calibri"/>
                <a:sym typeface="Calibri"/>
              </a:rPr>
              <a:t>.</a:t>
            </a:r>
            <a:endParaRPr dirty="0"/>
          </a:p>
        </p:txBody>
      </p:sp>
      <p:sp>
        <p:nvSpPr>
          <p:cNvPr id="300" name="Google Shape;300;p39"/>
          <p:cNvSpPr txBox="1"/>
          <p:nvPr/>
        </p:nvSpPr>
        <p:spPr>
          <a:xfrm>
            <a:off x="4359883" y="6348385"/>
            <a:ext cx="3495679" cy="2634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From TN Behavior Supports Project</a:t>
            </a:r>
            <a:endParaRPr sz="8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Guiding Questions</a:t>
            </a:r>
            <a:endParaRPr sz="5400" dirty="0"/>
          </a:p>
        </p:txBody>
      </p:sp>
      <p:sp>
        <p:nvSpPr>
          <p:cNvPr id="306" name="Google Shape;306;p40"/>
          <p:cNvSpPr txBox="1">
            <a:spLocks noGrp="1"/>
          </p:cNvSpPr>
          <p:nvPr>
            <p:ph type="body" idx="1"/>
          </p:nvPr>
        </p:nvSpPr>
        <p:spPr>
          <a:xfrm>
            <a:off x="656491" y="1917700"/>
            <a:ext cx="10937631"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 what ways will you communicate with staff, </a:t>
            </a:r>
            <a:r>
              <a:rPr lang="en-US" dirty="0" smtClean="0"/>
              <a:t>families</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students, </a:t>
            </a:r>
            <a:r>
              <a:rPr lang="en-US" sz="2800" dirty="0" smtClean="0">
                <a:solidFill>
                  <a:schemeClr val="dk1"/>
                </a:solidFill>
                <a:latin typeface="Calibri"/>
                <a:ea typeface="Calibri"/>
                <a:cs typeface="Calibri"/>
                <a:sym typeface="Calibri"/>
              </a:rPr>
              <a:t>and the community </a:t>
            </a:r>
            <a:r>
              <a:rPr lang="en-US" sz="2800" dirty="0">
                <a:solidFill>
                  <a:schemeClr val="dk1"/>
                </a:solidFill>
                <a:latin typeface="Calibri"/>
                <a:ea typeface="Calibri"/>
                <a:cs typeface="Calibri"/>
                <a:sym typeface="Calibri"/>
              </a:rPr>
              <a:t>about PBIS?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 what ways would you like to see families involved and engaged?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What actions will you take to encourage </a:t>
            </a:r>
            <a:r>
              <a:rPr lang="en-US" dirty="0" smtClean="0"/>
              <a:t>familie</a:t>
            </a:r>
            <a:r>
              <a:rPr lang="en-US" sz="2800" dirty="0" smtClean="0">
                <a:solidFill>
                  <a:schemeClr val="dk1"/>
                </a:solidFill>
                <a:latin typeface="Calibri"/>
                <a:ea typeface="Calibri"/>
                <a:cs typeface="Calibri"/>
                <a:sym typeface="Calibri"/>
              </a:rPr>
              <a:t>s </a:t>
            </a:r>
            <a:r>
              <a:rPr lang="en-US" sz="2800" dirty="0">
                <a:solidFill>
                  <a:schemeClr val="dk1"/>
                </a:solidFill>
                <a:latin typeface="Calibri"/>
                <a:ea typeface="Calibri"/>
                <a:cs typeface="Calibri"/>
                <a:sym typeface="Calibri"/>
              </a:rPr>
              <a:t>to become (more) involved?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How will you prepare staff to work with families?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How will you develop relationships/partnerships in the community?</a:t>
            </a:r>
            <a:endParaRPr dirty="0"/>
          </a:p>
          <a:p>
            <a:pPr marL="228600" marR="0" lvl="0" indent="-50800" algn="l" rtl="0">
              <a:lnSpc>
                <a:spcPct val="90000"/>
              </a:lnSpc>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base">
                                        <p:cTn id="7" dur="500" fill="hold"/>
                                        <p:tgtEl>
                                          <p:spTgt spid="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6">
                                            <p:txEl>
                                              <p:pRg st="1" end="1"/>
                                            </p:txEl>
                                          </p:spTgt>
                                        </p:tgtEl>
                                        <p:attrNameLst>
                                          <p:attrName>style.visibility</p:attrName>
                                        </p:attrNameLst>
                                      </p:cBhvr>
                                      <p:to>
                                        <p:strVal val="visible"/>
                                      </p:to>
                                    </p:set>
                                    <p:anim calcmode="lin" valueType="num">
                                      <p:cBhvr additive="base">
                                        <p:cTn id="13" dur="500" fill="hold"/>
                                        <p:tgtEl>
                                          <p:spTgt spid="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 calcmode="lin" valueType="num">
                                      <p:cBhvr additive="base">
                                        <p:cTn id="19" dur="500" fill="hold"/>
                                        <p:tgtEl>
                                          <p:spTgt spid="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6">
                                            <p:txEl>
                                              <p:pRg st="3" end="3"/>
                                            </p:txEl>
                                          </p:spTgt>
                                        </p:tgtEl>
                                        <p:attrNameLst>
                                          <p:attrName>style.visibility</p:attrName>
                                        </p:attrNameLst>
                                      </p:cBhvr>
                                      <p:to>
                                        <p:strVal val="visible"/>
                                      </p:to>
                                    </p:set>
                                    <p:anim calcmode="lin" valueType="num">
                                      <p:cBhvr additive="base">
                                        <p:cTn id="25" dur="500" fill="hold"/>
                                        <p:tgtEl>
                                          <p:spTgt spid="3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6">
                                            <p:txEl>
                                              <p:pRg st="4" end="4"/>
                                            </p:txEl>
                                          </p:spTgt>
                                        </p:tgtEl>
                                        <p:attrNameLst>
                                          <p:attrName>style.visibility</p:attrName>
                                        </p:attrNameLst>
                                      </p:cBhvr>
                                      <p:to>
                                        <p:strVal val="visible"/>
                                      </p:to>
                                    </p:set>
                                    <p:anim calcmode="lin" valueType="num">
                                      <p:cBhvr additive="base">
                                        <p:cTn id="31" dur="500" fill="hold"/>
                                        <p:tgtEl>
                                          <p:spTgt spid="3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ctrTitle"/>
          </p:nvPr>
        </p:nvSpPr>
        <p:spPr>
          <a:xfrm>
            <a:off x="0" y="656492"/>
            <a:ext cx="12192000" cy="9302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Do </a:t>
            </a:r>
            <a:r>
              <a:rPr lang="en-US" sz="5400" b="0" i="0" u="none" strike="noStrike" cap="none" dirty="0" smtClean="0">
                <a:solidFill>
                  <a:schemeClr val="dk1"/>
                </a:solidFill>
                <a:latin typeface="Calibri"/>
                <a:ea typeface="Calibri"/>
                <a:cs typeface="Calibri"/>
                <a:sym typeface="Calibri"/>
              </a:rPr>
              <a:t>It </a:t>
            </a:r>
            <a:r>
              <a:rPr lang="en-US" sz="5400" dirty="0"/>
              <a:t>W</a:t>
            </a:r>
            <a:r>
              <a:rPr lang="en-US" sz="5400" b="0" i="0" u="none" strike="noStrike" cap="none" dirty="0" smtClean="0">
                <a:solidFill>
                  <a:schemeClr val="dk1"/>
                </a:solidFill>
                <a:latin typeface="Calibri"/>
                <a:ea typeface="Calibri"/>
                <a:cs typeface="Calibri"/>
                <a:sym typeface="Calibri"/>
              </a:rPr>
              <a:t>ith </a:t>
            </a:r>
            <a:r>
              <a:rPr lang="en-US" sz="5400" b="0" i="0" u="none" strike="noStrike" cap="none" dirty="0">
                <a:solidFill>
                  <a:schemeClr val="dk1"/>
                </a:solidFill>
                <a:latin typeface="Calibri"/>
                <a:ea typeface="Calibri"/>
                <a:cs typeface="Calibri"/>
                <a:sym typeface="Calibri"/>
              </a:rPr>
              <a:t>Fidelity!</a:t>
            </a:r>
            <a:endParaRPr sz="5400" dirty="0"/>
          </a:p>
        </p:txBody>
      </p:sp>
      <p:sp>
        <p:nvSpPr>
          <p:cNvPr id="313" name="Google Shape;313;p41"/>
          <p:cNvSpPr txBox="1">
            <a:spLocks noGrp="1"/>
          </p:cNvSpPr>
          <p:nvPr>
            <p:ph type="body" idx="1"/>
          </p:nvPr>
        </p:nvSpPr>
        <p:spPr>
          <a:xfrm>
            <a:off x="621323" y="1917700"/>
            <a:ext cx="10961077" cy="246673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ts val="28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ts val="2800"/>
              <a:buFont typeface="Arial"/>
              <a:buChar char="•"/>
            </a:pPr>
            <a:r>
              <a:rPr lang="en-US" dirty="0">
                <a:solidFill>
                  <a:schemeClr val="dk1"/>
                </a:solidFill>
                <a:sym typeface="Calibri"/>
              </a:rPr>
              <a:t>Section 1.11 Student/Family/Community Involvement</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0" y="644769"/>
            <a:ext cx="12192000" cy="6451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4800" b="0" i="0" u="none" strike="noStrike" cap="none" dirty="0">
                <a:solidFill>
                  <a:schemeClr val="dk1"/>
                </a:solidFill>
                <a:latin typeface="Calibri"/>
                <a:ea typeface="Calibri"/>
                <a:cs typeface="Calibri"/>
                <a:sym typeface="Calibri"/>
              </a:rPr>
              <a:t>1.11 Student/Family/Community Involvement</a:t>
            </a:r>
            <a:endParaRPr sz="4800" b="0" i="0" u="none" strike="noStrike" cap="none" dirty="0">
              <a:solidFill>
                <a:schemeClr val="dk1"/>
              </a:solidFill>
              <a:latin typeface="Calibri"/>
              <a:ea typeface="Calibri"/>
              <a:cs typeface="Calibri"/>
              <a:sym typeface="Calibri"/>
            </a:endParaRPr>
          </a:p>
        </p:txBody>
      </p:sp>
      <p:graphicFrame>
        <p:nvGraphicFramePr>
          <p:cNvPr id="319" name="Google Shape;319;p42"/>
          <p:cNvGraphicFramePr/>
          <p:nvPr>
            <p:extLst>
              <p:ext uri="{D42A27DB-BD31-4B8C-83A1-F6EECF244321}">
                <p14:modId xmlns:p14="http://schemas.microsoft.com/office/powerpoint/2010/main" val="1556527691"/>
              </p:ext>
            </p:extLst>
          </p:nvPr>
        </p:nvGraphicFramePr>
        <p:xfrm>
          <a:off x="205711" y="1441176"/>
          <a:ext cx="11780575" cy="1339410"/>
        </p:xfrm>
        <a:graphic>
          <a:graphicData uri="http://schemas.openxmlformats.org/drawingml/2006/table">
            <a:tbl>
              <a:tblPr>
                <a:noFill/>
                <a:tableStyleId>{C266F866-7ECA-422B-B781-17EE4A029F63}</a:tableStyleId>
              </a:tblPr>
              <a:tblGrid>
                <a:gridCol w="3700625">
                  <a:extLst>
                    <a:ext uri="{9D8B030D-6E8A-4147-A177-3AD203B41FA5}">
                      <a16:colId xmlns:a16="http://schemas.microsoft.com/office/drawing/2014/main" xmlns="" val="20000"/>
                    </a:ext>
                  </a:extLst>
                </a:gridCol>
                <a:gridCol w="2409725">
                  <a:extLst>
                    <a:ext uri="{9D8B030D-6E8A-4147-A177-3AD203B41FA5}">
                      <a16:colId xmlns:a16="http://schemas.microsoft.com/office/drawing/2014/main" xmlns="" val="20001"/>
                    </a:ext>
                  </a:extLst>
                </a:gridCol>
                <a:gridCol w="5670225">
                  <a:extLst>
                    <a:ext uri="{9D8B030D-6E8A-4147-A177-3AD203B41FA5}">
                      <a16:colId xmlns:a16="http://schemas.microsoft.com/office/drawing/2014/main" xmlns="" val="20002"/>
                    </a:ext>
                  </a:extLst>
                </a:gridCol>
              </a:tblGrid>
              <a:tr h="516450">
                <a:tc rowSpan="2">
                  <a:txBody>
                    <a:bodyPr/>
                    <a:lstStyle/>
                    <a:p>
                      <a:pPr marL="328930" marR="0" lvl="0" indent="-283210" algn="ctr" rtl="0">
                        <a:spcBef>
                          <a:spcPts val="0"/>
                        </a:spcBef>
                        <a:spcAft>
                          <a:spcPts val="0"/>
                        </a:spcAft>
                        <a:buNone/>
                      </a:pPr>
                      <a:r>
                        <a:rPr lang="en-US" sz="2800" b="1" u="none" strike="noStrike" cap="none">
                          <a:latin typeface="Calibri"/>
                          <a:ea typeface="Calibri"/>
                          <a:cs typeface="Calibri"/>
                          <a:sym typeface="Calibri"/>
                        </a:rPr>
                        <a:t>Feature</a:t>
                      </a:r>
                      <a:endParaRPr sz="28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800" b="1" u="none" strike="noStrike" cap="none">
                          <a:latin typeface="Calibri"/>
                          <a:ea typeface="Calibri"/>
                          <a:cs typeface="Calibri"/>
                          <a:sym typeface="Calibri"/>
                        </a:rPr>
                        <a:t>Scoring Criteria</a:t>
                      </a:r>
                      <a:endParaRPr sz="28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0"/>
                  </a:ext>
                </a:extLst>
              </a:tr>
              <a:tr h="795975">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0 = Not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1 = Partially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2 = Fully implemented</a:t>
                      </a:r>
                      <a:endParaRPr sz="18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1"/>
                  </a:ext>
                </a:extLst>
              </a:tr>
            </a:tbl>
          </a:graphicData>
        </a:graphic>
      </p:graphicFrame>
      <p:graphicFrame>
        <p:nvGraphicFramePr>
          <p:cNvPr id="320" name="Google Shape;320;p42"/>
          <p:cNvGraphicFramePr/>
          <p:nvPr>
            <p:extLst>
              <p:ext uri="{D42A27DB-BD31-4B8C-83A1-F6EECF244321}">
                <p14:modId xmlns:p14="http://schemas.microsoft.com/office/powerpoint/2010/main" val="3094083827"/>
              </p:ext>
            </p:extLst>
          </p:nvPr>
        </p:nvGraphicFramePr>
        <p:xfrm>
          <a:off x="205711" y="2780586"/>
          <a:ext cx="11780575" cy="3491260"/>
        </p:xfrm>
        <a:graphic>
          <a:graphicData uri="http://schemas.openxmlformats.org/drawingml/2006/table">
            <a:tbl>
              <a:tblPr>
                <a:noFill/>
                <a:tableStyleId>{C266F866-7ECA-422B-B781-17EE4A029F63}</a:tableStyleId>
              </a:tblPr>
              <a:tblGrid>
                <a:gridCol w="3711400">
                  <a:extLst>
                    <a:ext uri="{9D8B030D-6E8A-4147-A177-3AD203B41FA5}">
                      <a16:colId xmlns:a16="http://schemas.microsoft.com/office/drawing/2014/main" xmlns="" val="20000"/>
                    </a:ext>
                  </a:extLst>
                </a:gridCol>
                <a:gridCol w="2409725">
                  <a:extLst>
                    <a:ext uri="{9D8B030D-6E8A-4147-A177-3AD203B41FA5}">
                      <a16:colId xmlns:a16="http://schemas.microsoft.com/office/drawing/2014/main" xmlns="" val="20001"/>
                    </a:ext>
                  </a:extLst>
                </a:gridCol>
                <a:gridCol w="5659450">
                  <a:extLst>
                    <a:ext uri="{9D8B030D-6E8A-4147-A177-3AD203B41FA5}">
                      <a16:colId xmlns:a16="http://schemas.microsoft.com/office/drawing/2014/main" xmlns="" val="20002"/>
                    </a:ext>
                  </a:extLst>
                </a:gridCol>
              </a:tblGrid>
              <a:tr h="3491260">
                <a:tc>
                  <a:txBody>
                    <a:bodyPr/>
                    <a:lstStyle/>
                    <a:p>
                      <a:pPr marL="0" marR="0" lvl="0" indent="0" algn="l" rtl="0">
                        <a:spcBef>
                          <a:spcPts val="0"/>
                        </a:spcBef>
                        <a:spcAft>
                          <a:spcPts val="0"/>
                        </a:spcAft>
                        <a:buClr>
                          <a:schemeClr val="dk1"/>
                        </a:buClr>
                        <a:buSzPts val="2400"/>
                        <a:buFont typeface="Calibri"/>
                        <a:buNone/>
                      </a:pPr>
                      <a:r>
                        <a:rPr lang="en-US" sz="2000" b="1" u="none" strike="noStrike" cap="none" dirty="0">
                          <a:latin typeface="Calibri"/>
                          <a:ea typeface="Calibri"/>
                          <a:cs typeface="Calibri"/>
                          <a:sym typeface="Calibri"/>
                        </a:rPr>
                        <a:t>1.11 Student/Family/ Community Involvement: </a:t>
                      </a:r>
                      <a:r>
                        <a:rPr lang="en-US" sz="2000" b="0" u="none" strike="noStrike" cap="none" dirty="0">
                          <a:latin typeface="Calibri"/>
                          <a:ea typeface="Calibri"/>
                          <a:cs typeface="Calibri"/>
                          <a:sym typeface="Calibri"/>
                        </a:rPr>
                        <a:t>Stakeholders (students, families, and community members) provide input on universal foundations (e.g., expectations, consequences, acknowledgements) at least every 12 months. </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Surveys</a:t>
                      </a:r>
                      <a:endParaRPr sz="1200" dirty="0"/>
                    </a:p>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Voting results from </a:t>
                      </a:r>
                      <a:r>
                        <a:rPr lang="en-US" sz="2000" u="none" strike="noStrike" cap="none" dirty="0" smtClean="0">
                          <a:latin typeface="Calibri"/>
                          <a:ea typeface="Calibri"/>
                          <a:cs typeface="Calibri"/>
                          <a:sym typeface="Calibri"/>
                        </a:rPr>
                        <a:t>family </a:t>
                      </a:r>
                      <a:r>
                        <a:rPr lang="en-US" sz="2000" u="none" strike="noStrike" cap="none" dirty="0">
                          <a:latin typeface="Calibri"/>
                          <a:ea typeface="Calibri"/>
                          <a:cs typeface="Calibri"/>
                          <a:sym typeface="Calibri"/>
                        </a:rPr>
                        <a:t>meeting</a:t>
                      </a:r>
                      <a:endParaRPr sz="1200" dirty="0"/>
                    </a:p>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Team meeting minutes</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2000" u="none" strike="noStrike" cap="none" dirty="0">
                          <a:latin typeface="Calibri"/>
                          <a:ea typeface="Calibri"/>
                          <a:cs typeface="Calibri"/>
                          <a:sym typeface="Calibri"/>
                        </a:rPr>
                        <a:t>0 = No documentation (or no opportunities) for stakeholder feedback on Tier I </a:t>
                      </a:r>
                      <a:r>
                        <a:rPr lang="en-US" sz="2000" u="none" strike="noStrike" cap="none" dirty="0" smtClean="0">
                          <a:latin typeface="Calibri"/>
                          <a:ea typeface="Calibri"/>
                          <a:cs typeface="Calibri"/>
                          <a:sym typeface="Calibri"/>
                        </a:rPr>
                        <a:t>foundations.</a:t>
                      </a:r>
                      <a:endParaRPr sz="1200" dirty="0"/>
                    </a:p>
                    <a:p>
                      <a:pPr marL="255270" marR="0" lvl="0" indent="-228600" algn="l" rtl="0">
                        <a:spcBef>
                          <a:spcPts val="1200"/>
                        </a:spcBef>
                        <a:spcAft>
                          <a:spcPts val="0"/>
                        </a:spcAft>
                        <a:buNone/>
                      </a:pPr>
                      <a:r>
                        <a:rPr lang="en-US" sz="2000" u="none" strike="noStrike" cap="none" dirty="0">
                          <a:latin typeface="Calibri"/>
                          <a:ea typeface="Calibri"/>
                          <a:cs typeface="Calibri"/>
                          <a:sym typeface="Calibri"/>
                        </a:rPr>
                        <a:t>1 = Documentation of input on Tier I foundations, but not  within the past 12 months or input not from all types of </a:t>
                      </a:r>
                      <a:r>
                        <a:rPr lang="en-US" sz="2000" u="none" strike="noStrike" cap="none" dirty="0" smtClean="0">
                          <a:latin typeface="Calibri"/>
                          <a:ea typeface="Calibri"/>
                          <a:cs typeface="Calibri"/>
                          <a:sym typeface="Calibri"/>
                        </a:rPr>
                        <a:t>stakeholders.</a:t>
                      </a:r>
                      <a:endParaRPr sz="1200" dirty="0"/>
                    </a:p>
                    <a:p>
                      <a:pPr marL="255270" marR="0" lvl="0" indent="-228600" algn="l" rtl="0">
                        <a:spcBef>
                          <a:spcPts val="1200"/>
                        </a:spcBef>
                        <a:spcAft>
                          <a:spcPts val="0"/>
                        </a:spcAft>
                        <a:buNone/>
                      </a:pPr>
                      <a:r>
                        <a:rPr lang="en-US" sz="2000" u="none" strike="noStrike" cap="none" dirty="0">
                          <a:latin typeface="Calibri"/>
                          <a:ea typeface="Calibri"/>
                          <a:cs typeface="Calibri"/>
                          <a:sym typeface="Calibri"/>
                        </a:rPr>
                        <a:t>2 = </a:t>
                      </a:r>
                      <a:r>
                        <a:rPr lang="en-US" sz="2000" u="none" strike="noStrike" cap="none" dirty="0">
                          <a:solidFill>
                            <a:schemeClr val="dk1"/>
                          </a:solidFill>
                          <a:latin typeface="Calibri"/>
                          <a:ea typeface="Calibri"/>
                          <a:cs typeface="Calibri"/>
                          <a:sym typeface="Calibri"/>
                        </a:rPr>
                        <a:t>Documentation exists that students, families, and community members have provided feedback on Tier I practices (expectations, consequences and acknowledgements) within the past 12 </a:t>
                      </a:r>
                      <a:r>
                        <a:rPr lang="en-US" sz="2000" u="none" strike="noStrike" cap="none" dirty="0" smtClean="0">
                          <a:solidFill>
                            <a:schemeClr val="dk1"/>
                          </a:solidFill>
                          <a:latin typeface="Calibri"/>
                          <a:ea typeface="Calibri"/>
                          <a:cs typeface="Calibri"/>
                          <a:sym typeface="Calibri"/>
                        </a:rPr>
                        <a:t>months.</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bl>
          </a:graphicData>
        </a:graphic>
      </p:graphicFrame>
      <p:sp>
        <p:nvSpPr>
          <p:cNvPr id="321" name="Google Shape;321;p42"/>
          <p:cNvSpPr/>
          <p:nvPr/>
        </p:nvSpPr>
        <p:spPr>
          <a:xfrm>
            <a:off x="356284" y="5321773"/>
            <a:ext cx="6051411" cy="821119"/>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Main Idea: </a:t>
            </a:r>
            <a:r>
              <a:rPr lang="en-US" sz="2000">
                <a:solidFill>
                  <a:schemeClr val="dk1"/>
                </a:solidFill>
                <a:latin typeface="Calibri"/>
                <a:ea typeface="Calibri"/>
                <a:cs typeface="Calibri"/>
                <a:sym typeface="Calibri"/>
              </a:rPr>
              <a:t>Schools need active engagement of students, families and the community to be successful.</a:t>
            </a:r>
            <a:endParaRPr/>
          </a:p>
        </p:txBody>
      </p:sp>
      <p:sp>
        <p:nvSpPr>
          <p:cNvPr id="322" name="Google Shape;322;p42"/>
          <p:cNvSpPr txBox="1"/>
          <p:nvPr/>
        </p:nvSpPr>
        <p:spPr>
          <a:xfrm>
            <a:off x="8337312" y="1196252"/>
            <a:ext cx="3648974"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1"/>
                </a:solidFill>
                <a:latin typeface="Calibri"/>
                <a:ea typeface="Calibri"/>
                <a:cs typeface="Calibri"/>
                <a:sym typeface="Calibri"/>
              </a:rPr>
              <a:t>Subscale: Implementation</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ctrTitle"/>
          </p:nvPr>
        </p:nvSpPr>
        <p:spPr>
          <a:xfrm>
            <a:off x="0" y="597877"/>
            <a:ext cx="12192000" cy="8675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Summary </a:t>
            </a:r>
            <a:endParaRPr sz="5400" dirty="0"/>
          </a:p>
        </p:txBody>
      </p:sp>
      <p:sp>
        <p:nvSpPr>
          <p:cNvPr id="329" name="Google Shape;329;p43"/>
          <p:cNvSpPr txBox="1">
            <a:spLocks noGrp="1"/>
          </p:cNvSpPr>
          <p:nvPr>
            <p:ph type="body" idx="1"/>
          </p:nvPr>
        </p:nvSpPr>
        <p:spPr>
          <a:xfrm>
            <a:off x="644769" y="1664677"/>
            <a:ext cx="10937631" cy="3775492"/>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Engage families with the goal that they become equal partners in helping students develop (e.g., socially, emotionally, educationally).</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Use PBIS logic for developing a family engagement plan</a:t>
            </a:r>
            <a:r>
              <a:rPr lang="en-US" sz="2800" dirty="0" smtClean="0">
                <a:solidFill>
                  <a:schemeClr val="dk1"/>
                </a:solidFill>
                <a:latin typeface="Calibri"/>
                <a:ea typeface="Calibri"/>
                <a:cs typeface="Calibri"/>
                <a:sym typeface="Calibri"/>
              </a:rPr>
              <a:t>.</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Communicate with families in ways that encourage and enable involvement with students and the school.</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Eliminate barriers as much as possible.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community partnerships.</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ctrTitle"/>
          </p:nvPr>
        </p:nvSpPr>
        <p:spPr>
          <a:xfrm>
            <a:off x="0" y="633046"/>
            <a:ext cx="12192000" cy="87923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smtClean="0">
                <a:solidFill>
                  <a:schemeClr val="dk1"/>
                </a:solidFill>
                <a:latin typeface="Calibri"/>
                <a:ea typeface="Calibri"/>
                <a:cs typeface="Calibri"/>
                <a:sym typeface="Calibri"/>
              </a:rPr>
              <a:t>Acknowledgements And Resources</a:t>
            </a:r>
            <a:endParaRPr dirty="0"/>
          </a:p>
        </p:txBody>
      </p:sp>
      <p:sp>
        <p:nvSpPr>
          <p:cNvPr id="336" name="Google Shape;336;p44"/>
          <p:cNvSpPr txBox="1">
            <a:spLocks noGrp="1"/>
          </p:cNvSpPr>
          <p:nvPr>
            <p:ph type="body" idx="1"/>
          </p:nvPr>
        </p:nvSpPr>
        <p:spPr>
          <a:xfrm>
            <a:off x="615461" y="1512277"/>
            <a:ext cx="10961077" cy="45133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600" dirty="0" smtClean="0">
                <a:solidFill>
                  <a:schemeClr val="dk1"/>
                </a:solidFill>
                <a:sym typeface="Calibri"/>
              </a:rPr>
              <a:t>PBIS/OPEC </a:t>
            </a:r>
            <a:r>
              <a:rPr lang="en-US" sz="2600" dirty="0">
                <a:solidFill>
                  <a:schemeClr val="dk1"/>
                </a:solidFill>
                <a:sym typeface="Calibri"/>
              </a:rPr>
              <a:t>Technical Assistance Center</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3"/>
              </a:rPr>
              <a:t>http://www.pbis.org/Common/Cms/files/pbisresources/Family%20Engagement%20in%20PBIS.pdf</a:t>
            </a:r>
            <a:r>
              <a:rPr lang="en-US" b="0" i="0" u="none" strike="noStrike" cap="none" dirty="0">
                <a:solidFill>
                  <a:schemeClr val="dk1"/>
                </a:solidFill>
                <a:sym typeface="Calibri"/>
              </a:rPr>
              <a:t> </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US Department of </a:t>
            </a:r>
            <a:r>
              <a:rPr lang="en-US" sz="2600" dirty="0" smtClean="0">
                <a:solidFill>
                  <a:schemeClr val="dk1"/>
                </a:solidFill>
                <a:sym typeface="Calibri"/>
              </a:rPr>
              <a:t>Education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4"/>
              </a:rPr>
              <a:t>https://y4y.ed.gov/tools/#family</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Tennessee Behavior Supports Project</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5"/>
              </a:rPr>
              <a:t>https://vkc.mc.vanderbilt.edu/assets/files/resources/tbisfamilycommunity.pdf</a:t>
            </a:r>
            <a:r>
              <a:rPr lang="en-US" b="0" i="0" u="none" strike="noStrike" cap="none" dirty="0">
                <a:solidFill>
                  <a:schemeClr val="dk1"/>
                </a:solidFill>
                <a:sym typeface="Calibri"/>
              </a:rPr>
              <a:t> </a:t>
            </a:r>
            <a:endParaRPr dirty="0"/>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Michigan </a:t>
            </a:r>
            <a:r>
              <a:rPr lang="en-US" sz="2600" dirty="0" smtClean="0">
                <a:solidFill>
                  <a:schemeClr val="dk1"/>
                </a:solidFill>
                <a:sym typeface="Calibri"/>
              </a:rPr>
              <a:t>Department </a:t>
            </a:r>
            <a:r>
              <a:rPr lang="en-US" sz="2600" dirty="0">
                <a:solidFill>
                  <a:schemeClr val="dk1"/>
                </a:solidFill>
                <a:sym typeface="Calibri"/>
              </a:rPr>
              <a:t>of Education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6"/>
              </a:rPr>
              <a:t>http://www.michigan.gov/documents/mde/4a._Final_Toolkit_without_bookmarks_370151_7.pdf</a:t>
            </a:r>
            <a:r>
              <a:rPr lang="en-US" b="0" i="0" u="none" strike="noStrike" cap="none" dirty="0">
                <a:solidFill>
                  <a:schemeClr val="dk1"/>
                </a:solidFill>
                <a:sym typeface="Calibri"/>
              </a:rPr>
              <a:t> </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0" y="633046"/>
            <a:ext cx="12192000" cy="9730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F6000"/>
              </a:buClr>
              <a:buSzPts val="6000"/>
              <a:buFont typeface="Calibri"/>
              <a:buNone/>
            </a:pPr>
            <a:r>
              <a:rPr lang="en-US" sz="5400" b="0" i="0" u="none" strike="noStrike" cap="none" dirty="0">
                <a:solidFill>
                  <a:schemeClr val="tx1"/>
                </a:solidFill>
                <a:latin typeface="Calibri"/>
                <a:ea typeface="Calibri"/>
                <a:cs typeface="Calibri"/>
                <a:sym typeface="Calibri"/>
              </a:rPr>
              <a:t>Involvement </a:t>
            </a:r>
            <a:r>
              <a:rPr lang="en-US" sz="5400" b="0" i="0" u="none" strike="noStrike" cap="none" dirty="0" smtClean="0">
                <a:solidFill>
                  <a:schemeClr val="tx1"/>
                </a:solidFill>
                <a:latin typeface="Calibri"/>
                <a:ea typeface="Calibri"/>
                <a:cs typeface="Calibri"/>
                <a:sym typeface="Calibri"/>
              </a:rPr>
              <a:t>vs. </a:t>
            </a:r>
            <a:r>
              <a:rPr lang="en-US" sz="5400" b="0" i="0" u="none" strike="noStrike" cap="none" dirty="0">
                <a:solidFill>
                  <a:schemeClr val="tx1"/>
                </a:solidFill>
                <a:latin typeface="Calibri"/>
                <a:ea typeface="Calibri"/>
                <a:cs typeface="Calibri"/>
                <a:sym typeface="Calibri"/>
              </a:rPr>
              <a:t>Engagement </a:t>
            </a:r>
            <a:endParaRPr sz="5400" b="0" i="0" u="none" strike="noStrike" cap="none" dirty="0">
              <a:solidFill>
                <a:schemeClr val="tx1"/>
              </a:solidFill>
              <a:latin typeface="Calibri"/>
              <a:ea typeface="Calibri"/>
              <a:cs typeface="Calibri"/>
              <a:sym typeface="Calibri"/>
            </a:endParaRPr>
          </a:p>
        </p:txBody>
      </p:sp>
      <p:sp>
        <p:nvSpPr>
          <p:cNvPr id="87" name="Google Shape;87;p12"/>
          <p:cNvSpPr txBox="1">
            <a:spLocks noGrp="1"/>
          </p:cNvSpPr>
          <p:nvPr>
            <p:ph type="body" idx="1"/>
          </p:nvPr>
        </p:nvSpPr>
        <p:spPr>
          <a:xfrm>
            <a:off x="633046" y="1910862"/>
            <a:ext cx="10949354" cy="274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600"/>
              <a:buNone/>
            </a:pPr>
            <a:r>
              <a:rPr lang="en-US" b="1" dirty="0" smtClean="0"/>
              <a:t>Family</a:t>
            </a:r>
            <a:r>
              <a:rPr lang="en-US" b="1" i="0" u="none" strike="noStrike" cap="none" dirty="0" smtClean="0">
                <a:solidFill>
                  <a:schemeClr val="dk1"/>
                </a:solidFill>
                <a:sym typeface="Calibri"/>
              </a:rPr>
              <a:t> </a:t>
            </a:r>
            <a:r>
              <a:rPr lang="en-US" b="1" i="1" dirty="0"/>
              <a:t>i</a:t>
            </a:r>
            <a:r>
              <a:rPr lang="en-US" b="1" i="1" u="none" strike="noStrike" cap="none" dirty="0" smtClean="0">
                <a:solidFill>
                  <a:schemeClr val="dk1"/>
                </a:solidFill>
                <a:sym typeface="Calibri"/>
              </a:rPr>
              <a:t>nvolvement</a:t>
            </a:r>
            <a:r>
              <a:rPr lang="en-US" b="1" i="0" u="none" strike="noStrike" cap="none" dirty="0">
                <a:solidFill>
                  <a:schemeClr val="dk1"/>
                </a:solidFill>
                <a:sym typeface="Calibri"/>
              </a:rPr>
              <a:t>: </a:t>
            </a:r>
          </a:p>
          <a:p>
            <a:pPr marL="228600" marR="0" lvl="0" indent="-228600" algn="l" rtl="0">
              <a:lnSpc>
                <a:spcPct val="90000"/>
              </a:lnSpc>
              <a:spcAft>
                <a:spcPts val="0"/>
              </a:spcAft>
              <a:buClr>
                <a:schemeClr val="dk1"/>
              </a:buClr>
              <a:buSzPts val="2600"/>
              <a:buFont typeface="Arial"/>
              <a:buChar char="•"/>
            </a:pPr>
            <a:endParaRPr lang="en-US" b="1" dirty="0"/>
          </a:p>
          <a:p>
            <a:pPr marL="228600" marR="0" lvl="0" indent="-228600" algn="l" rtl="0">
              <a:lnSpc>
                <a:spcPct val="90000"/>
              </a:lnSpc>
              <a:spcAft>
                <a:spcPts val="0"/>
              </a:spcAft>
              <a:buClr>
                <a:schemeClr val="dk1"/>
              </a:buClr>
              <a:buSzPts val="2600"/>
              <a:buFont typeface="Arial"/>
              <a:buChar char="•"/>
            </a:pPr>
            <a:r>
              <a:rPr lang="en-US" b="0" i="0" u="none" strike="noStrike" cap="none" dirty="0" smtClean="0">
                <a:solidFill>
                  <a:schemeClr val="tx1"/>
                </a:solidFill>
                <a:sym typeface="Calibri"/>
              </a:rPr>
              <a:t>Families </a:t>
            </a:r>
            <a:r>
              <a:rPr lang="en-US" b="0" i="0" u="none" strike="noStrike" cap="none" dirty="0">
                <a:solidFill>
                  <a:schemeClr val="tx1"/>
                </a:solidFill>
                <a:sym typeface="Calibri"/>
              </a:rPr>
              <a:t>do what educators ask or expect </a:t>
            </a:r>
            <a:r>
              <a:rPr lang="en-US" dirty="0" smtClean="0">
                <a:solidFill>
                  <a:schemeClr val="tx1"/>
                </a:solidFill>
              </a:rPr>
              <a:t>families</a:t>
            </a:r>
            <a:r>
              <a:rPr lang="en-US" b="0" i="0" u="none" strike="noStrike" cap="none" dirty="0" smtClean="0">
                <a:solidFill>
                  <a:schemeClr val="tx1"/>
                </a:solidFill>
                <a:sym typeface="Calibri"/>
              </a:rPr>
              <a:t> </a:t>
            </a:r>
            <a:r>
              <a:rPr lang="en-US" b="0" i="0" u="none" strike="noStrike" cap="none" dirty="0">
                <a:solidFill>
                  <a:schemeClr val="tx1"/>
                </a:solidFill>
                <a:sym typeface="Calibri"/>
              </a:rPr>
              <a:t>to do. </a:t>
            </a:r>
          </a:p>
          <a:p>
            <a:pPr marL="228600" marR="0" lvl="0" indent="-228600" algn="l" rtl="0">
              <a:lnSpc>
                <a:spcPct val="90000"/>
              </a:lnSpc>
              <a:spcAft>
                <a:spcPts val="0"/>
              </a:spcAft>
              <a:buClr>
                <a:schemeClr val="dk1"/>
              </a:buClr>
              <a:buSzPts val="2600"/>
              <a:buFont typeface="Arial"/>
              <a:buChar char="•"/>
            </a:pPr>
            <a:endParaRPr lang="en-US" dirty="0">
              <a:solidFill>
                <a:schemeClr val="tx1"/>
              </a:solidFill>
            </a:endParaRPr>
          </a:p>
          <a:p>
            <a:pPr marL="228600" marR="0" lvl="0" indent="-228600" algn="l" rtl="0">
              <a:lnSpc>
                <a:spcPct val="90000"/>
              </a:lnSpc>
              <a:spcAft>
                <a:spcPts val="0"/>
              </a:spcAft>
              <a:buClr>
                <a:schemeClr val="dk1"/>
              </a:buClr>
              <a:buSzPts val="2600"/>
              <a:buFont typeface="Arial"/>
              <a:buChar char="•"/>
            </a:pPr>
            <a:r>
              <a:rPr lang="en-US" b="0" i="0" u="none" strike="noStrike" cap="none" dirty="0">
                <a:solidFill>
                  <a:schemeClr val="tx1"/>
                </a:solidFill>
                <a:sym typeface="Calibri"/>
              </a:rPr>
              <a:t>The school/educator is driving the outcome</a:t>
            </a:r>
            <a:r>
              <a:rPr lang="en-US" b="0" i="0" u="none" strike="noStrike" cap="none" dirty="0" smtClean="0">
                <a:solidFill>
                  <a:schemeClr val="tx1"/>
                </a:solidFill>
                <a:sym typeface="Calibri"/>
              </a:rPr>
              <a:t>.</a:t>
            </a:r>
            <a:endParaRPr dirty="0">
              <a:solidFill>
                <a:schemeClr val="tx1"/>
              </a:solidFill>
            </a:endParaRPr>
          </a:p>
        </p:txBody>
      </p:sp>
      <p:sp>
        <p:nvSpPr>
          <p:cNvPr id="3" name="TextBox 2"/>
          <p:cNvSpPr txBox="1"/>
          <p:nvPr/>
        </p:nvSpPr>
        <p:spPr>
          <a:xfrm>
            <a:off x="3645876" y="6201507"/>
            <a:ext cx="4712677" cy="553998"/>
          </a:xfrm>
          <a:prstGeom prst="rect">
            <a:avLst/>
          </a:prstGeom>
          <a:noFill/>
        </p:spPr>
        <p:txBody>
          <a:bodyPr wrap="square" rtlCol="0">
            <a:spAutoFit/>
          </a:bodyPr>
          <a:lstStyle/>
          <a:p>
            <a:pPr lvl="0" algn="ctr">
              <a:buClr>
                <a:schemeClr val="dk1"/>
              </a:buClr>
              <a:buSzPts val="1400"/>
            </a:pPr>
            <a:r>
              <a:rPr lang="en-US" sz="1000" dirty="0">
                <a:solidFill>
                  <a:schemeClr val="bg1"/>
                </a:solidFill>
                <a:latin typeface="Calibri"/>
                <a:ea typeface="Calibri"/>
                <a:cs typeface="Calibri"/>
                <a:sym typeface="Calibri"/>
              </a:rPr>
              <a:t>From </a:t>
            </a:r>
            <a:r>
              <a:rPr lang="en-US" sz="1000" dirty="0" err="1">
                <a:solidFill>
                  <a:schemeClr val="bg1"/>
                </a:solidFill>
                <a:latin typeface="Calibri"/>
                <a:ea typeface="Calibri"/>
                <a:cs typeface="Calibri"/>
                <a:sym typeface="Calibri"/>
              </a:rPr>
              <a:t>From</a:t>
            </a:r>
            <a:r>
              <a:rPr lang="en-US" sz="1000" dirty="0">
                <a:solidFill>
                  <a:schemeClr val="bg1"/>
                </a:solidFill>
                <a:latin typeface="Calibri"/>
                <a:ea typeface="Calibri"/>
                <a:cs typeface="Calibri"/>
                <a:sym typeface="Calibri"/>
              </a:rPr>
              <a:t> "Collaborating For Success" Parent Engagement Toolkit – www.Michigan.gov; pbis.org; Christenson &amp; Sheridan, 2001; Sheridan, </a:t>
            </a:r>
            <a:r>
              <a:rPr lang="en-US" sz="1000" dirty="0" err="1">
                <a:solidFill>
                  <a:schemeClr val="bg1"/>
                </a:solidFill>
                <a:latin typeface="Calibri"/>
                <a:ea typeface="Calibri"/>
                <a:cs typeface="Calibri"/>
                <a:sym typeface="Calibri"/>
              </a:rPr>
              <a:t>Knoche</a:t>
            </a:r>
            <a:r>
              <a:rPr lang="en-US" sz="1000" dirty="0">
                <a:solidFill>
                  <a:schemeClr val="bg1"/>
                </a:solidFill>
                <a:latin typeface="Calibri"/>
                <a:ea typeface="Calibri"/>
                <a:cs typeface="Calibri"/>
                <a:sym typeface="Calibri"/>
              </a:rPr>
              <a:t>, </a:t>
            </a:r>
            <a:r>
              <a:rPr lang="en-US" sz="1000" dirty="0" err="1">
                <a:solidFill>
                  <a:schemeClr val="bg1"/>
                </a:solidFill>
                <a:latin typeface="Calibri"/>
                <a:ea typeface="Calibri"/>
                <a:cs typeface="Calibri"/>
                <a:sym typeface="Calibri"/>
              </a:rPr>
              <a:t>Kupzyk</a:t>
            </a:r>
            <a:r>
              <a:rPr lang="en-US" sz="1000" dirty="0">
                <a:solidFill>
                  <a:schemeClr val="bg1"/>
                </a:solidFill>
                <a:latin typeface="Calibri"/>
                <a:ea typeface="Calibri"/>
                <a:cs typeface="Calibri"/>
                <a:sym typeface="Calibri"/>
              </a:rPr>
              <a:t>, Edwards, &amp; Marvin, 2011</a:t>
            </a:r>
            <a:endParaRPr lang="en-US" sz="1600"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2" end="2"/>
                                            </p:txEl>
                                          </p:spTgt>
                                        </p:tgtEl>
                                        <p:attrNameLst>
                                          <p:attrName>style.visibility</p:attrName>
                                        </p:attrNameLst>
                                      </p:cBhvr>
                                      <p:to>
                                        <p:strVal val="visible"/>
                                      </p:to>
                                    </p:set>
                                    <p:animEffect transition="in" filter="fade">
                                      <p:cBhvr>
                                        <p:cTn id="12" dur="1000"/>
                                        <p:tgtEl>
                                          <p:spTgt spid="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animEffect transition="in" filter="fade">
                                      <p:cBhvr>
                                        <p:cTn id="17" dur="1000"/>
                                        <p:tgtEl>
                                          <p:spTgt spid="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0" y="679938"/>
            <a:ext cx="12192000" cy="86328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F6000"/>
              </a:buClr>
              <a:buSzPts val="6000"/>
              <a:buFont typeface="Calibri"/>
              <a:buNone/>
            </a:pPr>
            <a:r>
              <a:rPr lang="en-US" sz="5400" b="0" i="0" u="none" strike="noStrike" cap="none" dirty="0">
                <a:solidFill>
                  <a:schemeClr val="tx1"/>
                </a:solidFill>
                <a:latin typeface="Calibri"/>
                <a:ea typeface="Calibri"/>
                <a:cs typeface="Calibri"/>
                <a:sym typeface="Calibri"/>
              </a:rPr>
              <a:t>Involvement </a:t>
            </a:r>
            <a:r>
              <a:rPr lang="en-US" sz="5400" b="0" i="0" u="none" strike="noStrike" cap="none" dirty="0" smtClean="0">
                <a:solidFill>
                  <a:schemeClr val="tx1"/>
                </a:solidFill>
                <a:latin typeface="Calibri"/>
                <a:ea typeface="Calibri"/>
                <a:cs typeface="Calibri"/>
                <a:sym typeface="Calibri"/>
              </a:rPr>
              <a:t>vs. </a:t>
            </a:r>
            <a:r>
              <a:rPr lang="en-US" sz="5400" b="0" i="0" u="none" strike="noStrike" cap="none" dirty="0">
                <a:solidFill>
                  <a:schemeClr val="tx1"/>
                </a:solidFill>
                <a:latin typeface="Calibri"/>
                <a:ea typeface="Calibri"/>
                <a:cs typeface="Calibri"/>
                <a:sym typeface="Calibri"/>
              </a:rPr>
              <a:t>Engagement </a:t>
            </a:r>
            <a:endParaRPr sz="5400" b="0" i="0" u="none" strike="noStrike" cap="none" dirty="0">
              <a:solidFill>
                <a:schemeClr val="tx1"/>
              </a:solidFill>
              <a:latin typeface="Calibri"/>
              <a:ea typeface="Calibri"/>
              <a:cs typeface="Calibri"/>
              <a:sym typeface="Calibri"/>
            </a:endParaRPr>
          </a:p>
        </p:txBody>
      </p:sp>
      <p:sp>
        <p:nvSpPr>
          <p:cNvPr id="87" name="Google Shape;87;p12"/>
          <p:cNvSpPr txBox="1">
            <a:spLocks noGrp="1"/>
          </p:cNvSpPr>
          <p:nvPr>
            <p:ph type="body" idx="1"/>
          </p:nvPr>
        </p:nvSpPr>
        <p:spPr>
          <a:xfrm>
            <a:off x="621323" y="1543226"/>
            <a:ext cx="10972800" cy="427142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600"/>
              <a:buNone/>
            </a:pPr>
            <a:r>
              <a:rPr lang="en-US" b="1" dirty="0" smtClean="0"/>
              <a:t>Family</a:t>
            </a:r>
            <a:r>
              <a:rPr lang="en-US" b="1" i="0" u="none" strike="noStrike" cap="none" dirty="0" smtClean="0">
                <a:solidFill>
                  <a:schemeClr val="dk1"/>
                </a:solidFill>
                <a:sym typeface="Calibri"/>
              </a:rPr>
              <a:t> </a:t>
            </a:r>
            <a:r>
              <a:rPr lang="en-US" b="1" i="1" dirty="0"/>
              <a:t>e</a:t>
            </a:r>
            <a:r>
              <a:rPr lang="en-US" b="1" i="1" u="none" strike="noStrike" cap="none" dirty="0" smtClean="0">
                <a:solidFill>
                  <a:schemeClr val="dk1"/>
                </a:solidFill>
                <a:sym typeface="Calibri"/>
              </a:rPr>
              <a:t>ngagement</a:t>
            </a:r>
            <a:r>
              <a:rPr lang="en-US" b="1" i="0" u="none" strike="noStrike" cap="none" dirty="0">
                <a:solidFill>
                  <a:schemeClr val="dk1"/>
                </a:solidFill>
                <a:sym typeface="Calibri"/>
              </a:rPr>
              <a:t>: </a:t>
            </a:r>
            <a:endParaRPr lang="en-US" b="1" dirty="0">
              <a:solidFill>
                <a:schemeClr val="tx1"/>
              </a:solidFill>
            </a:endParaRPr>
          </a:p>
          <a:p>
            <a:pPr indent="-457200">
              <a:buSzPct val="100000"/>
            </a:pPr>
            <a:r>
              <a:rPr lang="en-US" sz="2600" dirty="0" smtClean="0">
                <a:solidFill>
                  <a:schemeClr val="tx1"/>
                </a:solidFill>
              </a:rPr>
              <a:t>Familie</a:t>
            </a:r>
            <a:r>
              <a:rPr lang="en-US" sz="2600" b="0" i="0" u="none" strike="noStrike" cap="none" dirty="0" smtClean="0">
                <a:solidFill>
                  <a:schemeClr val="tx1"/>
                </a:solidFill>
                <a:sym typeface="Calibri"/>
              </a:rPr>
              <a:t>s </a:t>
            </a:r>
            <a:r>
              <a:rPr lang="en-US" sz="2600" b="0" i="0" u="none" strike="noStrike" cap="none" dirty="0">
                <a:solidFill>
                  <a:schemeClr val="tx1"/>
                </a:solidFill>
                <a:sym typeface="Calibri"/>
              </a:rPr>
              <a:t>are </a:t>
            </a:r>
            <a:r>
              <a:rPr lang="en-US" sz="2600" b="0" i="0" u="sng" strike="noStrike" cap="none" dirty="0" smtClean="0">
                <a:solidFill>
                  <a:schemeClr val="tx1"/>
                </a:solidFill>
                <a:sym typeface="Calibri"/>
              </a:rPr>
              <a:t>partners</a:t>
            </a:r>
            <a:r>
              <a:rPr lang="en-US" sz="2600" dirty="0">
                <a:solidFill>
                  <a:schemeClr val="tx1"/>
                </a:solidFill>
              </a:rPr>
              <a:t>.</a:t>
            </a:r>
            <a:endParaRPr lang="en-US" sz="2600" b="0" i="0" u="none" strike="noStrike" cap="none" dirty="0">
              <a:solidFill>
                <a:schemeClr val="tx1"/>
              </a:solidFill>
              <a:sym typeface="Calibri"/>
            </a:endParaRPr>
          </a:p>
          <a:p>
            <a:pPr indent="-457200">
              <a:buSzPct val="100000"/>
            </a:pPr>
            <a:r>
              <a:rPr lang="en-US" sz="2600" dirty="0" smtClean="0">
                <a:solidFill>
                  <a:schemeClr val="tx1"/>
                </a:solidFill>
              </a:rPr>
              <a:t>Familie</a:t>
            </a:r>
            <a:r>
              <a:rPr lang="en-US" sz="2600" b="0" i="0" u="none" strike="noStrike" cap="none" dirty="0" smtClean="0">
                <a:solidFill>
                  <a:schemeClr val="tx1"/>
                </a:solidFill>
                <a:sym typeface="Calibri"/>
              </a:rPr>
              <a:t>s </a:t>
            </a:r>
            <a:r>
              <a:rPr lang="en-US" sz="2600" b="0" i="0" u="none" strike="noStrike" cap="none" dirty="0">
                <a:solidFill>
                  <a:schemeClr val="tx1"/>
                </a:solidFill>
                <a:sym typeface="Calibri"/>
              </a:rPr>
              <a:t>bring their own knowledge "together" with </a:t>
            </a:r>
            <a:r>
              <a:rPr lang="en-US" sz="2600" b="0" i="0" u="none" strike="noStrike" cap="none" dirty="0" smtClean="0">
                <a:solidFill>
                  <a:schemeClr val="tx1"/>
                </a:solidFill>
                <a:sym typeface="Calibri"/>
              </a:rPr>
              <a:t>schools.</a:t>
            </a:r>
            <a:endParaRPr lang="en-US" sz="2600" b="0" i="0" u="none" strike="noStrike" cap="none" dirty="0">
              <a:solidFill>
                <a:schemeClr val="tx1"/>
              </a:solidFill>
              <a:sym typeface="Calibri"/>
            </a:endParaRPr>
          </a:p>
          <a:p>
            <a:pPr indent="-457200">
              <a:buSzPct val="100000"/>
            </a:pPr>
            <a:r>
              <a:rPr lang="en-US" sz="2600" dirty="0" smtClean="0">
                <a:solidFill>
                  <a:schemeClr val="tx1"/>
                </a:solidFill>
              </a:rPr>
              <a:t>Familie</a:t>
            </a:r>
            <a:r>
              <a:rPr lang="en-US" sz="2600" b="0" i="0" u="none" strike="noStrike" cap="none" dirty="0" smtClean="0">
                <a:solidFill>
                  <a:schemeClr val="tx1"/>
                </a:solidFill>
                <a:sym typeface="Calibri"/>
              </a:rPr>
              <a:t>s </a:t>
            </a:r>
            <a:r>
              <a:rPr lang="en-US" sz="2600" b="0" i="0" u="none" strike="noStrike" cap="none" dirty="0">
                <a:solidFill>
                  <a:schemeClr val="tx1"/>
                </a:solidFill>
                <a:sym typeface="Calibri"/>
              </a:rPr>
              <a:t>share decision </a:t>
            </a:r>
            <a:r>
              <a:rPr lang="en-US" sz="2600" b="0" i="0" u="none" strike="noStrike" cap="none" dirty="0" smtClean="0">
                <a:solidFill>
                  <a:schemeClr val="tx1"/>
                </a:solidFill>
                <a:sym typeface="Calibri"/>
              </a:rPr>
              <a:t>making and </a:t>
            </a:r>
            <a:r>
              <a:rPr lang="en-US" sz="2600" b="0" i="0" u="none" strike="noStrike" cap="none" dirty="0">
                <a:solidFill>
                  <a:schemeClr val="tx1"/>
                </a:solidFill>
                <a:sym typeface="Calibri"/>
              </a:rPr>
              <a:t>determination of goals and outcomes, such </a:t>
            </a:r>
            <a:r>
              <a:rPr lang="en-US" sz="2600" b="0" i="0" u="none" strike="noStrike" cap="none" dirty="0" smtClean="0">
                <a:solidFill>
                  <a:schemeClr val="tx1"/>
                </a:solidFill>
                <a:sym typeface="Calibri"/>
              </a:rPr>
              <a:t>as…</a:t>
            </a:r>
            <a:endParaRPr sz="2600" b="0" i="0" u="none" strike="noStrike" cap="none" dirty="0">
              <a:solidFill>
                <a:schemeClr val="tx1"/>
              </a:solidFill>
              <a:sym typeface="Calibri"/>
            </a:endParaRPr>
          </a:p>
          <a:p>
            <a:pPr marR="0" lvl="1" indent="-457200" algn="l" rtl="0">
              <a:spcBef>
                <a:spcPts val="1000"/>
              </a:spcBef>
              <a:spcAft>
                <a:spcPts val="0"/>
              </a:spcAft>
              <a:buClr>
                <a:schemeClr val="dk1"/>
              </a:buClr>
              <a:buSzPct val="100000"/>
              <a:buFont typeface="Arial" panose="020B0604020202020204" pitchFamily="34" charset="0"/>
              <a:buChar char="•"/>
            </a:pPr>
            <a:r>
              <a:rPr lang="en-US" b="0" i="0" u="none" strike="noStrike" cap="none" dirty="0">
                <a:solidFill>
                  <a:schemeClr val="tx1"/>
                </a:solidFill>
                <a:sym typeface="Calibri"/>
              </a:rPr>
              <a:t>active, interactive, and dynamic processes and practices that family members </a:t>
            </a:r>
            <a:r>
              <a:rPr lang="en-US" b="0" i="0" u="none" strike="noStrike" cap="none" dirty="0" smtClean="0">
                <a:solidFill>
                  <a:schemeClr val="tx1"/>
                </a:solidFill>
                <a:sym typeface="Calibri"/>
              </a:rPr>
              <a:t>use.</a:t>
            </a:r>
            <a:endParaRPr dirty="0">
              <a:solidFill>
                <a:schemeClr val="tx1"/>
              </a:solidFill>
            </a:endParaRPr>
          </a:p>
          <a:p>
            <a:pPr marR="0" lvl="1" indent="-457200" algn="l" rtl="0">
              <a:spcBef>
                <a:spcPts val="1000"/>
              </a:spcBef>
              <a:spcAft>
                <a:spcPts val="0"/>
              </a:spcAft>
              <a:buClr>
                <a:schemeClr val="dk1"/>
              </a:buClr>
              <a:buSzPct val="100000"/>
              <a:buFont typeface="Arial" panose="020B0604020202020204" pitchFamily="34" charset="0"/>
              <a:buChar char="•"/>
            </a:pPr>
            <a:r>
              <a:rPr lang="en-US" dirty="0">
                <a:solidFill>
                  <a:schemeClr val="tx1"/>
                </a:solidFill>
              </a:rPr>
              <a:t>engagement</a:t>
            </a:r>
            <a:r>
              <a:rPr lang="en-US" b="0" i="0" u="none" strike="noStrike" cap="none" dirty="0">
                <a:solidFill>
                  <a:schemeClr val="tx1"/>
                </a:solidFill>
                <a:sym typeface="Calibri"/>
              </a:rPr>
              <a:t> as </a:t>
            </a:r>
            <a:r>
              <a:rPr lang="en-US" b="0" i="0" u="sng" strike="noStrike" cap="none" dirty="0">
                <a:solidFill>
                  <a:schemeClr val="tx1"/>
                </a:solidFill>
                <a:sym typeface="Calibri"/>
              </a:rPr>
              <a:t>equal partners </a:t>
            </a:r>
            <a:r>
              <a:rPr lang="en-US" b="0" i="0" u="none" strike="noStrike" cap="none" dirty="0">
                <a:solidFill>
                  <a:schemeClr val="tx1"/>
                </a:solidFill>
                <a:sym typeface="Calibri"/>
              </a:rPr>
              <a:t>with educators and other key </a:t>
            </a:r>
            <a:r>
              <a:rPr lang="en-US" b="0" i="0" u="none" strike="noStrike" cap="none" dirty="0" smtClean="0">
                <a:solidFill>
                  <a:schemeClr val="tx1"/>
                </a:solidFill>
                <a:sym typeface="Calibri"/>
              </a:rPr>
              <a:t>stakeholders.</a:t>
            </a:r>
            <a:endParaRPr dirty="0">
              <a:solidFill>
                <a:schemeClr val="tx1"/>
              </a:solidFill>
            </a:endParaRPr>
          </a:p>
          <a:p>
            <a:pPr marR="0" lvl="1" indent="-457200" algn="l" rtl="0">
              <a:spcBef>
                <a:spcPts val="1000"/>
              </a:spcBef>
              <a:spcAft>
                <a:spcPts val="0"/>
              </a:spcAft>
              <a:buClr>
                <a:schemeClr val="dk1"/>
              </a:buClr>
              <a:buSzPct val="100000"/>
              <a:buFont typeface="Arial" panose="020B0604020202020204" pitchFamily="34" charset="0"/>
              <a:buChar char="•"/>
            </a:pPr>
            <a:r>
              <a:rPr lang="en-US" b="0" i="0" u="none" strike="noStrike" cap="none" dirty="0">
                <a:solidFill>
                  <a:schemeClr val="tx1"/>
                </a:solidFill>
                <a:sym typeface="Calibri"/>
              </a:rPr>
              <a:t>supporting their children’s </a:t>
            </a:r>
            <a:r>
              <a:rPr lang="en-US" b="0" i="0" u="none" strike="noStrike" cap="none" dirty="0" smtClean="0">
                <a:solidFill>
                  <a:schemeClr val="tx1"/>
                </a:solidFill>
                <a:sym typeface="Calibri"/>
              </a:rPr>
              <a:t>development.</a:t>
            </a:r>
            <a:endParaRPr dirty="0">
              <a:solidFill>
                <a:schemeClr val="tx1"/>
              </a:solidFill>
            </a:endParaRPr>
          </a:p>
        </p:txBody>
      </p:sp>
      <p:sp>
        <p:nvSpPr>
          <p:cNvPr id="2" name="Rectangle 1">
            <a:extLst>
              <a:ext uri="{FF2B5EF4-FFF2-40B4-BE49-F238E27FC236}">
                <a16:creationId xmlns:a16="http://schemas.microsoft.com/office/drawing/2014/main" xmlns="" id="{37548884-1128-463E-8128-8AD566C8F1A2}"/>
              </a:ext>
            </a:extLst>
          </p:cNvPr>
          <p:cNvSpPr/>
          <p:nvPr/>
        </p:nvSpPr>
        <p:spPr>
          <a:xfrm>
            <a:off x="3291899" y="6277727"/>
            <a:ext cx="5393050" cy="400110"/>
          </a:xfrm>
          <a:prstGeom prst="rect">
            <a:avLst/>
          </a:prstGeom>
        </p:spPr>
        <p:txBody>
          <a:bodyPr wrap="square">
            <a:spAutoFit/>
          </a:bodyPr>
          <a:lstStyle/>
          <a:p>
            <a:pPr lvl="0" algn="ctr">
              <a:buClr>
                <a:schemeClr val="dk1"/>
              </a:buClr>
              <a:buSzPts val="1400"/>
            </a:pPr>
            <a:r>
              <a:rPr lang="en-US" sz="1000" dirty="0">
                <a:solidFill>
                  <a:schemeClr val="bg1"/>
                </a:solidFill>
                <a:latin typeface="Calibri"/>
                <a:ea typeface="Calibri"/>
                <a:cs typeface="Calibri"/>
                <a:sym typeface="Calibri"/>
              </a:rPr>
              <a:t>From </a:t>
            </a:r>
            <a:r>
              <a:rPr lang="en-US" sz="1000" dirty="0" err="1">
                <a:solidFill>
                  <a:schemeClr val="bg1"/>
                </a:solidFill>
                <a:latin typeface="Calibri"/>
                <a:ea typeface="Calibri"/>
                <a:cs typeface="Calibri"/>
                <a:sym typeface="Calibri"/>
              </a:rPr>
              <a:t>From</a:t>
            </a:r>
            <a:r>
              <a:rPr lang="en-US" sz="1000" dirty="0">
                <a:solidFill>
                  <a:schemeClr val="bg1"/>
                </a:solidFill>
                <a:latin typeface="Calibri"/>
                <a:ea typeface="Calibri"/>
                <a:cs typeface="Calibri"/>
                <a:sym typeface="Calibri"/>
              </a:rPr>
              <a:t> "Collaborating For Success" Parent Engagement Toolkit – www.Michigan.gov; pbis.org; Christenson &amp; Sheridan, 2001; Sheridan, </a:t>
            </a:r>
            <a:r>
              <a:rPr lang="en-US" sz="1000" dirty="0" err="1">
                <a:solidFill>
                  <a:schemeClr val="bg1"/>
                </a:solidFill>
                <a:latin typeface="Calibri"/>
                <a:ea typeface="Calibri"/>
                <a:cs typeface="Calibri"/>
                <a:sym typeface="Calibri"/>
              </a:rPr>
              <a:t>Knoche</a:t>
            </a:r>
            <a:r>
              <a:rPr lang="en-US" sz="1000" dirty="0">
                <a:solidFill>
                  <a:schemeClr val="bg1"/>
                </a:solidFill>
                <a:latin typeface="Calibri"/>
                <a:ea typeface="Calibri"/>
                <a:cs typeface="Calibri"/>
                <a:sym typeface="Calibri"/>
              </a:rPr>
              <a:t>, </a:t>
            </a:r>
            <a:r>
              <a:rPr lang="en-US" sz="1000" dirty="0" err="1">
                <a:solidFill>
                  <a:schemeClr val="bg1"/>
                </a:solidFill>
                <a:latin typeface="Calibri"/>
                <a:ea typeface="Calibri"/>
                <a:cs typeface="Calibri"/>
                <a:sym typeface="Calibri"/>
              </a:rPr>
              <a:t>Kupzyk</a:t>
            </a:r>
            <a:r>
              <a:rPr lang="en-US" sz="1000" dirty="0">
                <a:solidFill>
                  <a:schemeClr val="bg1"/>
                </a:solidFill>
                <a:latin typeface="Calibri"/>
                <a:ea typeface="Calibri"/>
                <a:cs typeface="Calibri"/>
                <a:sym typeface="Calibri"/>
              </a:rPr>
              <a:t>, Edwards, &amp; Marvin, 2011</a:t>
            </a:r>
            <a:endParaRPr lang="en-US" sz="16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1827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0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1000"/>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1000"/>
                                        <p:tgtEl>
                                          <p:spTgt spid="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Effect transition="in" filter="fade">
                                      <p:cBhvr>
                                        <p:cTn id="27" dur="1000"/>
                                        <p:tgtEl>
                                          <p:spTgt spid="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xEl>
                                              <p:pRg st="5" end="5"/>
                                            </p:txEl>
                                          </p:spTgt>
                                        </p:tgtEl>
                                        <p:attrNameLst>
                                          <p:attrName>style.visibility</p:attrName>
                                        </p:attrNameLst>
                                      </p:cBhvr>
                                      <p:to>
                                        <p:strVal val="visible"/>
                                      </p:to>
                                    </p:set>
                                    <p:animEffect transition="in" filter="fade">
                                      <p:cBhvr>
                                        <p:cTn id="32" dur="1000"/>
                                        <p:tgtEl>
                                          <p:spTgt spid="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
                                            <p:txEl>
                                              <p:pRg st="6" end="6"/>
                                            </p:txEl>
                                          </p:spTgt>
                                        </p:tgtEl>
                                        <p:attrNameLst>
                                          <p:attrName>style.visibility</p:attrName>
                                        </p:attrNameLst>
                                      </p:cBhvr>
                                      <p:to>
                                        <p:strVal val="visible"/>
                                      </p:to>
                                    </p:set>
                                    <p:animEffect transition="in" filter="fade">
                                      <p:cBhvr>
                                        <p:cTn id="37" dur="1000"/>
                                        <p:tgtEl>
                                          <p:spTgt spid="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descr="http://www.pbis.org/Common/Cms/Images/family_pages/SFCP_UniversalManual_33009_img_0.png"/>
          <p:cNvPicPr preferRelativeResize="0"/>
          <p:nvPr/>
        </p:nvPicPr>
        <p:blipFill rotWithShape="1">
          <a:blip r:embed="rId3">
            <a:alphaModFix/>
          </a:blip>
          <a:srcRect/>
          <a:stretch/>
        </p:blipFill>
        <p:spPr>
          <a:xfrm>
            <a:off x="8403022" y="2608330"/>
            <a:ext cx="3363868" cy="2985433"/>
          </a:xfrm>
          <a:prstGeom prst="rect">
            <a:avLst/>
          </a:prstGeom>
          <a:noFill/>
          <a:ln>
            <a:noFill/>
          </a:ln>
        </p:spPr>
      </p:pic>
      <p:sp>
        <p:nvSpPr>
          <p:cNvPr id="95" name="Google Shape;95;p13"/>
          <p:cNvSpPr txBox="1"/>
          <p:nvPr/>
        </p:nvSpPr>
        <p:spPr>
          <a:xfrm>
            <a:off x="644769" y="2608330"/>
            <a:ext cx="10969720" cy="27159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Know what children are doing at school</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Promote high standards for student work</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Gain skills to help children at home</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Understand what good teaching looks like</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Discuss how to improve student progress</a:t>
            </a:r>
            <a:endParaRPr sz="2800" dirty="0"/>
          </a:p>
        </p:txBody>
      </p:sp>
      <p:sp>
        <p:nvSpPr>
          <p:cNvPr id="96" name="Google Shape;96;p13"/>
          <p:cNvSpPr txBox="1"/>
          <p:nvPr/>
        </p:nvSpPr>
        <p:spPr>
          <a:xfrm>
            <a:off x="0" y="654017"/>
            <a:ext cx="12192000" cy="16848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alibri"/>
                <a:ea typeface="Calibri"/>
                <a:cs typeface="Calibri"/>
                <a:sym typeface="Calibri"/>
              </a:rPr>
              <a:t>School, </a:t>
            </a:r>
            <a:r>
              <a:rPr lang="en-US" sz="5400" dirty="0" smtClean="0">
                <a:solidFill>
                  <a:schemeClr val="dk1"/>
                </a:solidFill>
                <a:latin typeface="Calibri"/>
                <a:ea typeface="Calibri"/>
                <a:cs typeface="Calibri"/>
                <a:sym typeface="Calibri"/>
              </a:rPr>
              <a:t>Family, </a:t>
            </a:r>
            <a:r>
              <a:rPr lang="en-US" sz="5400" dirty="0">
                <a:solidFill>
                  <a:schemeClr val="dk1"/>
                </a:solidFill>
                <a:latin typeface="Calibri"/>
                <a:ea typeface="Calibri"/>
                <a:cs typeface="Calibri"/>
                <a:sym typeface="Calibri"/>
              </a:rPr>
              <a:t>&amp; Community Partnership </a:t>
            </a:r>
            <a:r>
              <a:rPr lang="en-US" sz="5400" dirty="0" smtClean="0">
                <a:solidFill>
                  <a:schemeClr val="dk1"/>
                </a:solidFill>
                <a:latin typeface="Calibri"/>
                <a:ea typeface="Calibri"/>
                <a:cs typeface="Calibri"/>
                <a:sym typeface="Calibri"/>
              </a:rPr>
              <a:t>Efforts </a:t>
            </a:r>
            <a:r>
              <a:rPr lang="en-US" sz="5400" dirty="0">
                <a:solidFill>
                  <a:schemeClr val="dk1"/>
                </a:solidFill>
                <a:latin typeface="Calibri"/>
                <a:ea typeface="Calibri"/>
                <a:cs typeface="Calibri"/>
                <a:sym typeface="Calibri"/>
              </a:rPr>
              <a:t>S</a:t>
            </a:r>
            <a:r>
              <a:rPr lang="en-US" sz="5400" dirty="0" smtClean="0">
                <a:solidFill>
                  <a:schemeClr val="dk1"/>
                </a:solidFill>
                <a:latin typeface="Calibri"/>
                <a:ea typeface="Calibri"/>
                <a:cs typeface="Calibri"/>
                <a:sym typeface="Calibri"/>
              </a:rPr>
              <a:t>hould </a:t>
            </a:r>
            <a:r>
              <a:rPr lang="en-US" sz="5400" dirty="0">
                <a:solidFill>
                  <a:schemeClr val="dk1"/>
                </a:solidFill>
                <a:latin typeface="Calibri"/>
                <a:ea typeface="Calibri"/>
                <a:cs typeface="Calibri"/>
                <a:sym typeface="Calibri"/>
              </a:rPr>
              <a:t>H</a:t>
            </a:r>
            <a:r>
              <a:rPr lang="en-US" sz="5400" dirty="0" smtClean="0">
                <a:solidFill>
                  <a:schemeClr val="dk1"/>
                </a:solidFill>
                <a:latin typeface="Calibri"/>
                <a:ea typeface="Calibri"/>
                <a:cs typeface="Calibri"/>
                <a:sym typeface="Calibri"/>
              </a:rPr>
              <a:t>elp </a:t>
            </a:r>
            <a:r>
              <a:rPr lang="en-US" sz="5400" dirty="0">
                <a:solidFill>
                  <a:schemeClr val="dk1"/>
                </a:solidFill>
                <a:latin typeface="Calibri"/>
                <a:ea typeface="Calibri"/>
                <a:cs typeface="Calibri"/>
                <a:sym typeface="Calibri"/>
              </a:rPr>
              <a:t>F</a:t>
            </a:r>
            <a:r>
              <a:rPr lang="en-US" sz="5400" dirty="0" smtClean="0">
                <a:solidFill>
                  <a:schemeClr val="dk1"/>
                </a:solidFill>
                <a:latin typeface="Calibri"/>
                <a:ea typeface="Calibri"/>
                <a:cs typeface="Calibri"/>
                <a:sym typeface="Calibri"/>
              </a:rPr>
              <a:t>amilies</a:t>
            </a:r>
            <a:r>
              <a:rPr lang="en-US" sz="5400" dirty="0">
                <a:solidFill>
                  <a:schemeClr val="dk1"/>
                </a:solidFill>
                <a:latin typeface="Calibri"/>
                <a:ea typeface="Calibri"/>
                <a:cs typeface="Calibri"/>
                <a:sym typeface="Calibri"/>
              </a:rPr>
              <a:t>…</a:t>
            </a:r>
            <a:endParaRPr sz="2800" dirty="0"/>
          </a:p>
        </p:txBody>
      </p:sp>
      <p:sp>
        <p:nvSpPr>
          <p:cNvPr id="97" name="Google Shape;97;p13"/>
          <p:cNvSpPr/>
          <p:nvPr/>
        </p:nvSpPr>
        <p:spPr>
          <a:xfrm>
            <a:off x="3512227" y="6334780"/>
            <a:ext cx="5234804" cy="3942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smtClean="0">
                <a:solidFill>
                  <a:schemeClr val="bg1"/>
                </a:solidFill>
                <a:latin typeface="Calibri"/>
                <a:ea typeface="Calibri"/>
                <a:cs typeface="Calibri"/>
                <a:sym typeface="Calibri"/>
              </a:rPr>
              <a:t>Henderson</a:t>
            </a:r>
            <a:r>
              <a:rPr lang="en-US" sz="1000" dirty="0">
                <a:solidFill>
                  <a:schemeClr val="bg1"/>
                </a:solidFill>
                <a:latin typeface="Calibri"/>
                <a:ea typeface="Calibri"/>
                <a:cs typeface="Calibri"/>
                <a:sym typeface="Calibri"/>
              </a:rPr>
              <a:t>, Mapp, et al. Beyond the Bake Sale: The Essential Guide to Family-School Partnerships. The New Press, 2007</a:t>
            </a:r>
            <a:endParaRPr sz="1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Positive Effect </a:t>
            </a:r>
            <a:r>
              <a:rPr lang="en-US" sz="5400" b="0" i="0" u="none" strike="noStrike" cap="none" dirty="0" smtClean="0">
                <a:solidFill>
                  <a:schemeClr val="dk1"/>
                </a:solidFill>
                <a:latin typeface="Calibri"/>
                <a:ea typeface="Calibri"/>
                <a:cs typeface="Calibri"/>
                <a:sym typeface="Calibri"/>
              </a:rPr>
              <a:t>On </a:t>
            </a:r>
            <a:r>
              <a:rPr lang="en-US" sz="5400" b="0" i="0" u="none" strike="noStrike" cap="none" dirty="0">
                <a:solidFill>
                  <a:schemeClr val="dk1"/>
                </a:solidFill>
                <a:latin typeface="Calibri"/>
                <a:ea typeface="Calibri"/>
                <a:cs typeface="Calibri"/>
                <a:sym typeface="Calibri"/>
              </a:rPr>
              <a:t>Student Behavior </a:t>
            </a:r>
            <a:endParaRPr dirty="0"/>
          </a:p>
        </p:txBody>
      </p:sp>
      <p:sp>
        <p:nvSpPr>
          <p:cNvPr id="104" name="Google Shape;104;p14"/>
          <p:cNvSpPr txBox="1">
            <a:spLocks noGrp="1"/>
          </p:cNvSpPr>
          <p:nvPr>
            <p:ph type="body" idx="1"/>
          </p:nvPr>
        </p:nvSpPr>
        <p:spPr>
          <a:xfrm>
            <a:off x="644769" y="1917700"/>
            <a:ext cx="10961077"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More positive attitudes and </a:t>
            </a:r>
            <a:r>
              <a:rPr lang="en-US" sz="2800" b="0" i="0" u="none" strike="noStrike" cap="none" dirty="0" smtClean="0">
                <a:solidFill>
                  <a:schemeClr val="dk1"/>
                </a:solidFill>
                <a:latin typeface="Calibri"/>
                <a:ea typeface="Calibri"/>
                <a:cs typeface="Calibri"/>
                <a:sym typeface="Calibri"/>
              </a:rPr>
              <a:t>behavior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With support from home </a:t>
            </a:r>
            <a:r>
              <a:rPr lang="en-US" sz="2800" b="0" i="0" u="sng" strike="noStrike" cap="none" dirty="0">
                <a:solidFill>
                  <a:schemeClr val="dk1"/>
                </a:solidFill>
                <a:latin typeface="Calibri"/>
                <a:ea typeface="Calibri"/>
                <a:cs typeface="Calibri"/>
                <a:sym typeface="Calibri"/>
              </a:rPr>
              <a:t>and</a:t>
            </a:r>
            <a:r>
              <a:rPr lang="en-US" sz="2800" b="0" i="0" u="none" strike="noStrike" cap="none" dirty="0">
                <a:solidFill>
                  <a:schemeClr val="dk1"/>
                </a:solidFill>
                <a:latin typeface="Calibri"/>
                <a:ea typeface="Calibri"/>
                <a:cs typeface="Calibri"/>
                <a:sym typeface="Calibri"/>
              </a:rPr>
              <a:t> school:</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dirty="0"/>
              <a:t>M</a:t>
            </a:r>
            <a:r>
              <a:rPr lang="en-US" sz="2600" b="0" i="0" u="none" strike="noStrike" cap="none" dirty="0" smtClean="0">
                <a:solidFill>
                  <a:schemeClr val="dk1"/>
                </a:solidFill>
                <a:sym typeface="Calibri"/>
              </a:rPr>
              <a:t>ore </a:t>
            </a:r>
            <a:r>
              <a:rPr lang="en-US" sz="2600" b="0" i="0" u="none" strike="noStrike" cap="none" dirty="0">
                <a:solidFill>
                  <a:schemeClr val="dk1"/>
                </a:solidFill>
                <a:sym typeface="Calibri"/>
              </a:rPr>
              <a:t>self-confidence </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dirty="0"/>
              <a:t>F</a:t>
            </a:r>
            <a:r>
              <a:rPr lang="en-US" sz="2600" b="0" i="0" u="none" strike="noStrike" cap="none" dirty="0" smtClean="0">
                <a:solidFill>
                  <a:schemeClr val="dk1"/>
                </a:solidFill>
                <a:sym typeface="Calibri"/>
              </a:rPr>
              <a:t>eel </a:t>
            </a:r>
            <a:r>
              <a:rPr lang="en-US" sz="2600" b="0" i="0" u="none" strike="noStrike" cap="none" dirty="0">
                <a:solidFill>
                  <a:schemeClr val="dk1"/>
                </a:solidFill>
                <a:sym typeface="Calibri"/>
              </a:rPr>
              <a:t>school is more important</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dirty="0"/>
              <a:t>T</a:t>
            </a:r>
            <a:r>
              <a:rPr lang="en-US" sz="2600" b="0" i="0" u="none" strike="noStrike" cap="none" dirty="0" smtClean="0">
                <a:solidFill>
                  <a:schemeClr val="dk1"/>
                </a:solidFill>
                <a:sym typeface="Calibri"/>
              </a:rPr>
              <a:t>end </a:t>
            </a:r>
            <a:r>
              <a:rPr lang="en-US" sz="2600" b="0" i="0" u="none" strike="noStrike" cap="none" dirty="0">
                <a:solidFill>
                  <a:schemeClr val="dk1"/>
                </a:solidFill>
                <a:sym typeface="Calibri"/>
              </a:rPr>
              <a:t>to do better in school</a:t>
            </a:r>
            <a:endParaRPr sz="2600"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At-risk behaviors </a:t>
            </a:r>
            <a:r>
              <a:rPr lang="en-US" sz="2800" b="0" i="0" u="none" strike="noStrike" cap="none" dirty="0" smtClean="0">
                <a:solidFill>
                  <a:schemeClr val="dk1"/>
                </a:solidFill>
                <a:latin typeface="Calibri"/>
                <a:ea typeface="Calibri"/>
                <a:cs typeface="Calibri"/>
                <a:sym typeface="Calibri"/>
              </a:rPr>
              <a:t>decrease</a:t>
            </a:r>
            <a:endParaRPr sz="2800" b="0" i="0" u="none" strike="noStrike" cap="none" dirty="0">
              <a:solidFill>
                <a:schemeClr val="dk1"/>
              </a:solidFill>
              <a:latin typeface="Calibri"/>
              <a:ea typeface="Calibri"/>
              <a:cs typeface="Calibri"/>
              <a:sym typeface="Calibri"/>
            </a:endParaRPr>
          </a:p>
        </p:txBody>
      </p:sp>
      <p:sp>
        <p:nvSpPr>
          <p:cNvPr id="106" name="Google Shape;106;p14"/>
          <p:cNvSpPr txBox="1">
            <a:spLocks noGrp="1"/>
          </p:cNvSpPr>
          <p:nvPr>
            <p:ph type="body" idx="1"/>
          </p:nvPr>
        </p:nvSpPr>
        <p:spPr>
          <a:xfrm>
            <a:off x="4965559" y="6399254"/>
            <a:ext cx="2161822" cy="3063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1000" b="0" i="0" u="none" strike="noStrike" cap="none" dirty="0" smtClean="0">
                <a:solidFill>
                  <a:schemeClr val="bg1"/>
                </a:solidFill>
                <a:latin typeface="Calibri"/>
                <a:ea typeface="Calibri"/>
                <a:cs typeface="Calibri"/>
                <a:sym typeface="Calibri"/>
              </a:rPr>
              <a:t>National </a:t>
            </a:r>
            <a:r>
              <a:rPr lang="en-US" sz="1000" b="0" i="0" u="none" strike="noStrike" cap="none" dirty="0">
                <a:solidFill>
                  <a:schemeClr val="bg1"/>
                </a:solidFill>
                <a:latin typeface="Calibri"/>
                <a:ea typeface="Calibri"/>
                <a:cs typeface="Calibri"/>
                <a:sym typeface="Calibri"/>
              </a:rPr>
              <a:t>PTA, </a:t>
            </a:r>
            <a:r>
              <a:rPr lang="en-US" sz="1000" b="0" i="0" u="none" strike="noStrike" cap="none" dirty="0" smtClean="0">
                <a:solidFill>
                  <a:schemeClr val="bg1"/>
                </a:solidFill>
                <a:sym typeface="Calibri"/>
              </a:rPr>
              <a:t>10/28/2005 </a:t>
            </a:r>
            <a:endParaRPr sz="1050" dirty="0">
              <a:solidFill>
                <a:schemeClr val="bg1"/>
              </a:solidFill>
            </a:endParaRPr>
          </a:p>
        </p:txBody>
      </p:sp>
      <p:pic>
        <p:nvPicPr>
          <p:cNvPr id="107" name="Google Shape;107;p14" descr="Image result for positive effect"/>
          <p:cNvPicPr preferRelativeResize="0"/>
          <p:nvPr/>
        </p:nvPicPr>
        <p:blipFill rotWithShape="1">
          <a:blip r:embed="rId3">
            <a:alphaModFix/>
          </a:blip>
          <a:srcRect/>
          <a:stretch/>
        </p:blipFill>
        <p:spPr>
          <a:xfrm>
            <a:off x="8552355" y="2815546"/>
            <a:ext cx="2668524" cy="2003892"/>
          </a:xfrm>
          <a:prstGeom prst="rect">
            <a:avLst/>
          </a:prstGeom>
          <a:noFill/>
          <a:ln>
            <a:noFill/>
          </a:ln>
          <a:effectLst>
            <a:reflection stA="30000" endPos="30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0" y="675463"/>
            <a:ext cx="12192000" cy="15288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Benefits </a:t>
            </a:r>
            <a:r>
              <a:rPr lang="en-US" sz="5400" b="0" i="0" u="none" strike="noStrike" cap="none" dirty="0" smtClean="0">
                <a:solidFill>
                  <a:schemeClr val="dk1"/>
                </a:solidFill>
                <a:latin typeface="Calibri"/>
                <a:ea typeface="Calibri"/>
                <a:cs typeface="Calibri"/>
                <a:sym typeface="Calibri"/>
              </a:rPr>
              <a:t>Of </a:t>
            </a:r>
            <a:r>
              <a:rPr lang="en-US" sz="5400" b="0" i="0" u="none" strike="noStrike" cap="none" dirty="0">
                <a:solidFill>
                  <a:schemeClr val="dk1"/>
                </a:solidFill>
                <a:latin typeface="Calibri"/>
                <a:ea typeface="Calibri"/>
                <a:cs typeface="Calibri"/>
                <a:sym typeface="Calibri"/>
              </a:rPr>
              <a:t>Family Engagement </a:t>
            </a:r>
            <a:r>
              <a:rPr lang="en-US" sz="5400" b="0" i="0" u="none" strike="noStrike" cap="none" dirty="0" smtClean="0">
                <a:solidFill>
                  <a:schemeClr val="dk1"/>
                </a:solidFill>
                <a:latin typeface="Calibri"/>
                <a:ea typeface="Calibri"/>
                <a:cs typeface="Calibri"/>
                <a:sym typeface="Calibri"/>
              </a:rPr>
              <a:t>To </a:t>
            </a:r>
            <a:r>
              <a:rPr lang="en-US" sz="5400" b="0" i="0" u="none" strike="noStrike" cap="none" dirty="0">
                <a:solidFill>
                  <a:schemeClr val="dk1"/>
                </a:solidFill>
                <a:latin typeface="Calibri"/>
                <a:ea typeface="Calibri"/>
                <a:cs typeface="Calibri"/>
                <a:sym typeface="Calibri"/>
              </a:rPr>
              <a:t>Teachers </a:t>
            </a:r>
            <a:r>
              <a:rPr lang="en-US" sz="5400" b="0" i="0" u="none" strike="noStrike" cap="none" dirty="0" smtClean="0">
                <a:solidFill>
                  <a:schemeClr val="dk1"/>
                </a:solidFill>
                <a:latin typeface="Calibri"/>
                <a:ea typeface="Calibri"/>
                <a:cs typeface="Calibri"/>
                <a:sym typeface="Calibri"/>
              </a:rPr>
              <a:t>And </a:t>
            </a:r>
            <a:r>
              <a:rPr lang="en-US" sz="5400" b="0" i="0" u="none" strike="noStrike" cap="none" dirty="0">
                <a:solidFill>
                  <a:schemeClr val="dk1"/>
                </a:solidFill>
                <a:latin typeface="Calibri"/>
                <a:ea typeface="Calibri"/>
                <a:cs typeface="Calibri"/>
                <a:sym typeface="Calibri"/>
              </a:rPr>
              <a:t>Schools</a:t>
            </a:r>
            <a:endParaRPr dirty="0"/>
          </a:p>
        </p:txBody>
      </p:sp>
      <p:sp>
        <p:nvSpPr>
          <p:cNvPr id="114" name="Google Shape;114;p15"/>
          <p:cNvSpPr txBox="1">
            <a:spLocks noGrp="1"/>
          </p:cNvSpPr>
          <p:nvPr>
            <p:ph type="body" idx="1"/>
          </p:nvPr>
        </p:nvSpPr>
        <p:spPr>
          <a:xfrm>
            <a:off x="644769" y="2622821"/>
            <a:ext cx="10949354" cy="230087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Greater job satisfaction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Higher ratings of teaching skills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Higher ratings of school effectiveness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Improved classroom </a:t>
            </a:r>
            <a:r>
              <a:rPr lang="en-US" sz="2800" dirty="0" smtClean="0">
                <a:solidFill>
                  <a:schemeClr val="dk1"/>
                </a:solidFill>
                <a:latin typeface="Calibri"/>
                <a:ea typeface="Calibri"/>
                <a:cs typeface="Calibri"/>
                <a:sym typeface="Calibri"/>
              </a:rPr>
              <a:t>behavior</a:t>
            </a:r>
            <a:endParaRPr dirty="0"/>
          </a:p>
        </p:txBody>
      </p:sp>
      <p:pic>
        <p:nvPicPr>
          <p:cNvPr id="116" name="Google Shape;116;p15" descr="Image result for benefits"/>
          <p:cNvPicPr preferRelativeResize="0"/>
          <p:nvPr/>
        </p:nvPicPr>
        <p:blipFill rotWithShape="1">
          <a:blip r:embed="rId3">
            <a:alphaModFix/>
          </a:blip>
          <a:srcRect/>
          <a:stretch/>
        </p:blipFill>
        <p:spPr>
          <a:xfrm rot="-1240702">
            <a:off x="7560486" y="2444527"/>
            <a:ext cx="3683070" cy="2657459"/>
          </a:xfrm>
          <a:prstGeom prst="rect">
            <a:avLst/>
          </a:prstGeom>
          <a:noFill/>
          <a:ln>
            <a:noFill/>
          </a:ln>
        </p:spPr>
      </p:pic>
      <p:sp>
        <p:nvSpPr>
          <p:cNvPr id="2" name="TextBox 1"/>
          <p:cNvSpPr txBox="1"/>
          <p:nvPr/>
        </p:nvSpPr>
        <p:spPr>
          <a:xfrm>
            <a:off x="4712677" y="6412524"/>
            <a:ext cx="2813538" cy="246221"/>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https://www.pbis.org/family/family-partnership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ctrTitle"/>
          </p:nvPr>
        </p:nvSpPr>
        <p:spPr>
          <a:xfrm>
            <a:off x="0" y="668215"/>
            <a:ext cx="12192000" cy="9185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Universal Components </a:t>
            </a:r>
            <a:r>
              <a:rPr lang="en-US" sz="5400" b="0" i="0" u="none" strike="noStrike" cap="none" dirty="0" smtClean="0">
                <a:solidFill>
                  <a:schemeClr val="dk1"/>
                </a:solidFill>
                <a:latin typeface="Calibri"/>
                <a:ea typeface="Calibri"/>
                <a:cs typeface="Calibri"/>
                <a:sym typeface="Calibri"/>
              </a:rPr>
              <a:t>Of </a:t>
            </a:r>
            <a:r>
              <a:rPr lang="en-US" sz="5400" b="0" i="0" u="none" strike="noStrike" cap="none" dirty="0">
                <a:solidFill>
                  <a:schemeClr val="dk1"/>
                </a:solidFill>
                <a:latin typeface="Calibri"/>
                <a:ea typeface="Calibri"/>
                <a:cs typeface="Calibri"/>
                <a:sym typeface="Calibri"/>
              </a:rPr>
              <a:t>PBIS</a:t>
            </a:r>
            <a:endParaRPr dirty="0"/>
          </a:p>
        </p:txBody>
      </p:sp>
      <p:sp>
        <p:nvSpPr>
          <p:cNvPr id="123" name="Google Shape;123;p16"/>
          <p:cNvSpPr txBox="1">
            <a:spLocks noGrp="1"/>
          </p:cNvSpPr>
          <p:nvPr>
            <p:ph type="body" idx="1"/>
          </p:nvPr>
        </p:nvSpPr>
        <p:spPr>
          <a:xfrm>
            <a:off x="633046" y="1917700"/>
            <a:ext cx="10949354" cy="363903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None/>
            </a:pPr>
            <a:r>
              <a:rPr lang="en-US" sz="2800" b="1" u="sng" dirty="0" smtClean="0">
                <a:solidFill>
                  <a:schemeClr val="dk1"/>
                </a:solidFill>
                <a:latin typeface="Calibri"/>
                <a:ea typeface="Calibri"/>
                <a:cs typeface="Calibri"/>
                <a:sym typeface="Calibri"/>
              </a:rPr>
              <a:t>School-wide</a:t>
            </a:r>
            <a:endParaRPr dirty="0"/>
          </a:p>
          <a:p>
            <a:pPr marL="228600" marR="0" lvl="0" indent="-228600" algn="l" rtl="0">
              <a:spcAft>
                <a:spcPts val="0"/>
              </a:spcAft>
              <a:buClr>
                <a:schemeClr val="dk1"/>
              </a:buClr>
              <a:buSzPts val="2800"/>
              <a:buFont typeface="Arial"/>
              <a:buChar char="•"/>
            </a:pPr>
            <a:r>
              <a:rPr lang="en-US" dirty="0">
                <a:solidFill>
                  <a:schemeClr val="tx1"/>
                </a:solidFill>
              </a:rPr>
              <a:t>C</a:t>
            </a:r>
            <a:r>
              <a:rPr lang="en-US" sz="2800" dirty="0">
                <a:solidFill>
                  <a:schemeClr val="dk1"/>
                </a:solidFill>
                <a:latin typeface="Calibri"/>
                <a:ea typeface="Calibri"/>
                <a:cs typeface="Calibri"/>
                <a:sym typeface="Calibri"/>
              </a:rPr>
              <a:t>ommon purpose &amp; approach to discipline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Behavioral expectations </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Teaching of expected behaviors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Encouraging of expected behaviors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Discouraging of inappropriate behavior</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Data-based monitoring &amp; evaluation</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3625</Words>
  <Application>Microsoft Office PowerPoint</Application>
  <PresentationFormat>Widescreen</PresentationFormat>
  <Paragraphs>331</Paragraphs>
  <Slides>37</Slides>
  <Notes>37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Noto Sans Symbols</vt:lpstr>
      <vt:lpstr>Title</vt:lpstr>
      <vt:lpstr>Office Theme</vt:lpstr>
      <vt:lpstr>Section</vt:lpstr>
      <vt:lpstr>Family and Community Engagement</vt:lpstr>
      <vt:lpstr>Context</vt:lpstr>
      <vt:lpstr>Why Engage Families?</vt:lpstr>
      <vt:lpstr>Involvement vs. Engagement </vt:lpstr>
      <vt:lpstr>Involvement vs. Engagement </vt:lpstr>
      <vt:lpstr>PowerPoint Presentation</vt:lpstr>
      <vt:lpstr>Positive Effect On Student Behavior </vt:lpstr>
      <vt:lpstr>Benefits Of Family Engagement To Teachers And Schools</vt:lpstr>
      <vt:lpstr>Universal Components Of PBIS</vt:lpstr>
      <vt:lpstr>How To Apply PBIS To Family Engagement</vt:lpstr>
      <vt:lpstr>Developing Your Program</vt:lpstr>
      <vt:lpstr>District Family Engagement Plan Example</vt:lpstr>
      <vt:lpstr>PowerPoint Presentation</vt:lpstr>
      <vt:lpstr>Examples Of Actions &amp; Strategies</vt:lpstr>
      <vt:lpstr>More Examples</vt:lpstr>
      <vt:lpstr>Example Of A Home Matrix</vt:lpstr>
      <vt:lpstr>Communicating With Families</vt:lpstr>
      <vt:lpstr>Communication Tips </vt:lpstr>
      <vt:lpstr>Prepare Staff To Work With Families </vt:lpstr>
      <vt:lpstr>Remove Barriers</vt:lpstr>
      <vt:lpstr>Know The Community</vt:lpstr>
      <vt:lpstr>PowerPoint Presentation</vt:lpstr>
      <vt:lpstr>PowerPoint Presentation</vt:lpstr>
      <vt:lpstr>Retention</vt:lpstr>
      <vt:lpstr>Reaching Out</vt:lpstr>
      <vt:lpstr>Informing Families About PBIS</vt:lpstr>
      <vt:lpstr>High School</vt:lpstr>
      <vt:lpstr>High School Considerations</vt:lpstr>
      <vt:lpstr>Community Engagement</vt:lpstr>
      <vt:lpstr>Example Of Introducing PBIS In Youth Ministry</vt:lpstr>
      <vt:lpstr>Partnerships</vt:lpstr>
      <vt:lpstr>Show Appreciation</vt:lpstr>
      <vt:lpstr>Guiding Questions</vt:lpstr>
      <vt:lpstr>Do It With Fidelity!</vt:lpstr>
      <vt:lpstr>1.11 Student/Family/Community Involvement</vt:lpstr>
      <vt:lpstr>Summary </vt:lpstr>
      <vt:lpstr>Acknowledgements And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Family, and Community Engagement</dc:title>
  <dc:creator>Office of Behavioral Research &amp; Eval</dc:creator>
  <cp:lastModifiedBy>Office of Behavioral Research &amp; Eval</cp:lastModifiedBy>
  <cp:revision>61</cp:revision>
  <cp:lastPrinted>2018-08-27T14:18:36Z</cp:lastPrinted>
  <dcterms:modified xsi:type="dcterms:W3CDTF">2019-10-29T21:33:35Z</dcterms:modified>
</cp:coreProperties>
</file>