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 id="2147483648" r:id="rId2"/>
    <p:sldMasterId id="2147483652" r:id="rId3"/>
  </p:sldMasterIdLst>
  <p:notesMasterIdLst>
    <p:notesMasterId r:id="rId37"/>
  </p:notesMasterIdLst>
  <p:handoutMasterIdLst>
    <p:handoutMasterId r:id="rId38"/>
  </p:handoutMasterIdLst>
  <p:sldIdLst>
    <p:sldId id="257" r:id="rId4"/>
    <p:sldId id="291"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58"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zanne.knowles@arkansas.gov" initials="s" lastIdx="1" clrIdx="0">
    <p:extLst/>
  </p:cmAuthor>
  <p:cmAuthor id="2" name="suzanne.knowles@arkansas.gov" initials="s [2]" lastIdx="1" clrIdx="1">
    <p:extLst/>
  </p:cmAuthor>
  <p:cmAuthor id="3" name="suzanne.knowles@arkansas.gov" initials="s [3]" lastIdx="1" clrIdx="2">
    <p:extLst/>
  </p:cmAuthor>
  <p:cmAuthor id="4" name="suzanne.knowles@arkansas.gov" initials="s [4]" lastIdx="1"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4488"/>
    <a:srgbClr val="7476DA"/>
    <a:srgbClr val="6666FF"/>
    <a:srgbClr val="101FBC"/>
    <a:srgbClr val="CC0033"/>
    <a:srgbClr val="000000"/>
    <a:srgbClr val="DF03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01" autoAdjust="0"/>
    <p:restoredTop sz="78180" autoAdjust="0"/>
  </p:normalViewPr>
  <p:slideViewPr>
    <p:cSldViewPr snapToGrid="0">
      <p:cViewPr varScale="1">
        <p:scale>
          <a:sx n="84" d="100"/>
          <a:sy n="84" d="100"/>
        </p:scale>
        <p:origin x="966" y="90"/>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A3829636-EEBA-4E1D-8D2A-E8830F5C276F}" type="datetimeFigureOut">
              <a:rPr lang="en-US" smtClean="0"/>
              <a:t>10/29/2019</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213ADA0B-F7E2-4A99-8071-AF6F4EC3DFC5}" type="slidenum">
              <a:rPr lang="en-US" smtClean="0"/>
              <a:t>‹#›</a:t>
            </a:fld>
            <a:endParaRPr lang="en-US"/>
          </a:p>
        </p:txBody>
      </p:sp>
    </p:spTree>
    <p:extLst>
      <p:ext uri="{BB962C8B-B14F-4D97-AF65-F5344CB8AC3E}">
        <p14:creationId xmlns:p14="http://schemas.microsoft.com/office/powerpoint/2010/main" val="3255447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28DD757-56B2-4289-8223-EB968175346C}" type="datetimeFigureOut">
              <a:rPr lang="en-US" smtClean="0"/>
              <a:t>10/29/2019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DF375BF7-40E4-4F89-B0A2-93977CFA6C4C}" type="slidenum">
              <a:rPr lang="en-US" smtClean="0"/>
              <a:t>‹#›</a:t>
            </a:fld>
            <a:endParaRPr lang="en-US"/>
          </a:p>
        </p:txBody>
      </p:sp>
    </p:spTree>
    <p:extLst>
      <p:ext uri="{BB962C8B-B14F-4D97-AF65-F5344CB8AC3E}">
        <p14:creationId xmlns:p14="http://schemas.microsoft.com/office/powerpoint/2010/main" val="4153276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None/>
            </a:pPr>
            <a:r>
              <a:rPr lang="en-US" sz="1200" b="0" i="0" u="none" strike="noStrike" cap="none" dirty="0">
                <a:solidFill>
                  <a:schemeClr val="dk1"/>
                </a:solidFill>
                <a:latin typeface="+mn-lt"/>
                <a:ea typeface="Calibri"/>
                <a:cs typeface="Calibri"/>
                <a:sym typeface="Calibri"/>
              </a:rPr>
              <a:t>Trainer Notes:</a:t>
            </a:r>
            <a:endParaRPr lang="en-US" dirty="0"/>
          </a:p>
          <a:p>
            <a:pPr marL="0" marR="0" lvl="0" indent="0" algn="l" rtl="0">
              <a:spcBef>
                <a:spcPts val="0"/>
              </a:spcBef>
              <a:spcAft>
                <a:spcPts val="0"/>
              </a:spcAft>
              <a:buNone/>
            </a:pPr>
            <a:r>
              <a:rPr lang="en-US" sz="1200" b="0" i="0" u="none" strike="noStrike" cap="none" dirty="0" smtClean="0">
                <a:solidFill>
                  <a:schemeClr val="dk1"/>
                </a:solidFill>
                <a:latin typeface="+mn-lt"/>
                <a:ea typeface="Calibri"/>
                <a:cs typeface="Calibri"/>
                <a:sym typeface="Calibri"/>
              </a:rPr>
              <a:t>This </a:t>
            </a:r>
            <a:r>
              <a:rPr lang="en-US" sz="1200" b="0" i="0" u="none" strike="noStrike" cap="none" dirty="0">
                <a:solidFill>
                  <a:schemeClr val="dk1"/>
                </a:solidFill>
                <a:latin typeface="+mn-lt"/>
                <a:ea typeface="Calibri"/>
                <a:cs typeface="Calibri"/>
                <a:sym typeface="Calibri"/>
              </a:rPr>
              <a:t>module will give an overview of PBIS and the benefits that can be gained from implementing this framework. In subsequent modules, we will talk in more detail about each of the components. </a:t>
            </a:r>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1</a:t>
            </a:fld>
            <a:endParaRPr lang="en-US"/>
          </a:p>
        </p:txBody>
      </p:sp>
    </p:spTree>
    <p:extLst>
      <p:ext uri="{BB962C8B-B14F-4D97-AF65-F5344CB8AC3E}">
        <p14:creationId xmlns:p14="http://schemas.microsoft.com/office/powerpoint/2010/main" val="998128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409575" y="698500"/>
            <a:ext cx="6192838" cy="34845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Shape 9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 process of organizing the school environment involves putting </a:t>
            </a:r>
            <a:r>
              <a:rPr lang="en-US" sz="1200" b="0" i="0" u="sng" strike="noStrike" cap="none" dirty="0">
                <a:solidFill>
                  <a:schemeClr val="dk1"/>
                </a:solidFill>
                <a:latin typeface="Calibri"/>
                <a:ea typeface="Calibri"/>
                <a:cs typeface="Calibri"/>
                <a:sym typeface="Calibri"/>
              </a:rPr>
              <a:t>systems</a:t>
            </a:r>
            <a:r>
              <a:rPr lang="en-US" sz="1200" b="0" i="0" u="none" strike="noStrike" cap="none" dirty="0">
                <a:solidFill>
                  <a:schemeClr val="dk1"/>
                </a:solidFill>
                <a:latin typeface="Calibri"/>
                <a:ea typeface="Calibri"/>
                <a:cs typeface="Calibri"/>
                <a:sym typeface="Calibri"/>
              </a:rPr>
              <a:t> in place to support staff as they put </a:t>
            </a:r>
            <a:r>
              <a:rPr lang="en-US" sz="1200" b="0" i="0" u="sng" strike="noStrike" cap="none" dirty="0">
                <a:solidFill>
                  <a:schemeClr val="dk1"/>
                </a:solidFill>
                <a:latin typeface="Calibri"/>
                <a:ea typeface="Calibri"/>
                <a:cs typeface="Calibri"/>
                <a:sym typeface="Calibri"/>
              </a:rPr>
              <a:t>practices</a:t>
            </a:r>
            <a:r>
              <a:rPr lang="en-US" sz="1200" b="0" i="0" u="none" strike="noStrike" cap="none" dirty="0">
                <a:solidFill>
                  <a:schemeClr val="dk1"/>
                </a:solidFill>
                <a:latin typeface="Calibri"/>
                <a:ea typeface="Calibri"/>
                <a:cs typeface="Calibri"/>
                <a:sym typeface="Calibri"/>
              </a:rPr>
              <a:t> into place to support the students.</a:t>
            </a:r>
            <a:endParaRPr dirty="0"/>
          </a:p>
        </p:txBody>
      </p:sp>
      <p:sp>
        <p:nvSpPr>
          <p:cNvPr id="100" name="Shape 10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36738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Shape 1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Here are some questions for schools to keep in mind as they go through the process of implementing PBIS. The critical one is the outcomes </a:t>
            </a:r>
            <a:r>
              <a:rPr lang="en-US" sz="1200" b="0" i="0" u="none" strike="noStrike" cap="none" dirty="0" smtClean="0">
                <a:solidFill>
                  <a:schemeClr val="dk1"/>
                </a:solidFill>
                <a:latin typeface="Calibri"/>
                <a:ea typeface="Calibri"/>
                <a:cs typeface="Calibri"/>
                <a:sym typeface="Calibri"/>
              </a:rPr>
              <a:t>question — PBIS </a:t>
            </a:r>
            <a:r>
              <a:rPr lang="en-US" sz="1200" b="0" i="0" u="none" strike="noStrike" cap="none" dirty="0">
                <a:solidFill>
                  <a:schemeClr val="dk1"/>
                </a:solidFill>
                <a:latin typeface="Calibri"/>
                <a:ea typeface="Calibri"/>
                <a:cs typeface="Calibri"/>
                <a:sym typeface="Calibri"/>
              </a:rPr>
              <a:t>needs to start with </a:t>
            </a:r>
            <a:r>
              <a:rPr lang="en-US" sz="1200" b="0" i="0" u="none" strike="noStrike" cap="none" dirty="0" smtClean="0">
                <a:solidFill>
                  <a:schemeClr val="dk1"/>
                </a:solidFill>
                <a:latin typeface="Calibri"/>
                <a:ea typeface="Calibri"/>
                <a:cs typeface="Calibri"/>
                <a:sym typeface="Calibri"/>
              </a:rPr>
              <a:t>goals</a:t>
            </a:r>
            <a:r>
              <a:rPr lang="en-US" sz="1200" b="0" i="0" u="none" strike="noStrike" cap="none" baseline="0" dirty="0" smtClean="0">
                <a:solidFill>
                  <a:schemeClr val="dk1"/>
                </a:solidFill>
                <a:latin typeface="Calibri"/>
                <a:ea typeface="Calibri"/>
                <a:cs typeface="Calibri"/>
                <a:sym typeface="Calibri"/>
              </a:rPr>
              <a:t> and </a:t>
            </a:r>
            <a:r>
              <a:rPr lang="en-US" sz="1200" b="0" i="0" u="none" strike="noStrike" cap="none" dirty="0" smtClean="0">
                <a:solidFill>
                  <a:schemeClr val="dk1"/>
                </a:solidFill>
                <a:latin typeface="Calibri"/>
                <a:ea typeface="Calibri"/>
                <a:cs typeface="Calibri"/>
                <a:sym typeface="Calibri"/>
              </a:rPr>
              <a:t>outcomes</a:t>
            </a:r>
            <a:r>
              <a:rPr lang="en-US" sz="1200" b="0" i="0" u="none" strike="noStrike" cap="none" dirty="0">
                <a:solidFill>
                  <a:schemeClr val="dk1"/>
                </a:solidFill>
                <a:latin typeface="Calibri"/>
                <a:ea typeface="Calibri"/>
                <a:cs typeface="Calibri"/>
                <a:sym typeface="Calibri"/>
              </a:rPr>
              <a:t>, not processes.</a:t>
            </a:r>
            <a:endParaRPr sz="1200" b="0" i="0" u="none" strike="noStrike" cap="none" dirty="0">
              <a:solidFill>
                <a:schemeClr val="dk1"/>
              </a:solidFill>
              <a:latin typeface="Calibri"/>
              <a:ea typeface="Calibri"/>
              <a:cs typeface="Calibri"/>
              <a:sym typeface="Calibri"/>
            </a:endParaRPr>
          </a:p>
        </p:txBody>
      </p:sp>
      <p:sp>
        <p:nvSpPr>
          <p:cNvPr id="107" name="Shape 1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11</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32551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Shape 11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This is </a:t>
            </a:r>
            <a:r>
              <a:rPr lang="en-US" sz="1200" b="0" i="0" u="none" strike="noStrike" cap="none" dirty="0" smtClean="0">
                <a:solidFill>
                  <a:schemeClr val="dk1"/>
                </a:solidFill>
                <a:latin typeface="Calibri"/>
                <a:ea typeface="Calibri"/>
                <a:cs typeface="Calibri"/>
                <a:sym typeface="Calibri"/>
              </a:rPr>
              <a:t>an </a:t>
            </a:r>
            <a:r>
              <a:rPr lang="en-US" sz="1200" b="0" i="0" u="none" strike="noStrike" cap="none" dirty="0">
                <a:solidFill>
                  <a:schemeClr val="dk1"/>
                </a:solidFill>
                <a:latin typeface="Calibri"/>
                <a:ea typeface="Calibri"/>
                <a:cs typeface="Calibri"/>
                <a:sym typeface="Calibri"/>
              </a:rPr>
              <a:t>illustration of what we discussed in the last couple slides. It shows how everything works together. </a:t>
            </a:r>
            <a:endParaRPr sz="1200" b="0" i="0" u="none" strike="noStrike" cap="none" dirty="0">
              <a:solidFill>
                <a:schemeClr val="dk1"/>
              </a:solidFill>
              <a:latin typeface="Calibri"/>
              <a:ea typeface="Calibri"/>
              <a:cs typeface="Calibri"/>
              <a:sym typeface="Calibri"/>
            </a:endParaRPr>
          </a:p>
        </p:txBody>
      </p:sp>
      <p:sp>
        <p:nvSpPr>
          <p:cNvPr id="114" name="Shape 11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279266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409575" y="698500"/>
            <a:ext cx="6192838" cy="34845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Shape 131"/>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 PBIS </a:t>
            </a:r>
            <a:r>
              <a:rPr lang="en-US" sz="1200" b="0" i="0" u="none" strike="noStrike" cap="none" dirty="0" smtClean="0">
                <a:solidFill>
                  <a:schemeClr val="dk1"/>
                </a:solidFill>
                <a:latin typeface="Calibri"/>
                <a:ea typeface="Calibri"/>
                <a:cs typeface="Calibri"/>
                <a:sym typeface="Calibri"/>
              </a:rPr>
              <a:t>framework </a:t>
            </a:r>
            <a:r>
              <a:rPr lang="en-US" sz="1200" b="0" i="0" u="none" strike="noStrike" cap="none" dirty="0">
                <a:solidFill>
                  <a:schemeClr val="dk1"/>
                </a:solidFill>
                <a:latin typeface="Calibri"/>
                <a:ea typeface="Calibri"/>
                <a:cs typeface="Calibri"/>
                <a:sym typeface="Calibri"/>
              </a:rPr>
              <a:t>provides </a:t>
            </a:r>
            <a:r>
              <a:rPr lang="en-US" sz="1200" b="0" i="0" u="none" strike="noStrike" cap="none" dirty="0" smtClean="0">
                <a:solidFill>
                  <a:schemeClr val="dk1"/>
                </a:solidFill>
                <a:latin typeface="Calibri"/>
                <a:ea typeface="Calibri"/>
                <a:cs typeface="Calibri"/>
                <a:sym typeface="Calibri"/>
              </a:rPr>
              <a:t>three </a:t>
            </a:r>
            <a:r>
              <a:rPr lang="en-US" sz="1200" b="0" i="0" u="none" strike="noStrike" cap="none" dirty="0">
                <a:solidFill>
                  <a:schemeClr val="dk1"/>
                </a:solidFill>
                <a:latin typeface="Calibri"/>
                <a:ea typeface="Calibri"/>
                <a:cs typeface="Calibri"/>
                <a:sym typeface="Calibri"/>
              </a:rPr>
              <a:t>levels of interventions, which is optimal for giving students the best opportunity to succeed. Not all students that are making mistakes need individual interventions. PBIS provides a continuum of interventions matched to the needs of the students</a:t>
            </a:r>
            <a:r>
              <a:rPr lang="en-US" sz="1200" b="0" i="0" u="none" strike="noStrike" cap="none" dirty="0" smtClean="0">
                <a:solidFill>
                  <a:schemeClr val="dk1"/>
                </a:solidFill>
                <a:latin typeface="Calibri"/>
                <a:ea typeface="Calibri"/>
                <a:cs typeface="Calibri"/>
                <a:sym typeface="Calibri"/>
              </a:rPr>
              <a:t>.</a:t>
            </a:r>
            <a:endParaRPr sz="1200" b="0" i="0" u="none" strike="noStrike" cap="none" dirty="0">
              <a:solidFill>
                <a:schemeClr val="dk1"/>
              </a:solidFill>
              <a:latin typeface="Calibri"/>
              <a:ea typeface="Calibri"/>
              <a:cs typeface="Calibri"/>
              <a:sym typeface="Calibri"/>
            </a:endParaRPr>
          </a:p>
        </p:txBody>
      </p:sp>
      <p:sp>
        <p:nvSpPr>
          <p:cNvPr id="132" name="Shape 132"/>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59444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Shape 138"/>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This </a:t>
            </a:r>
            <a:r>
              <a:rPr lang="en-US" sz="1200" b="0" i="0" u="none" strike="noStrike" cap="none" dirty="0" smtClean="0">
                <a:solidFill>
                  <a:schemeClr val="dk1"/>
                </a:solidFill>
                <a:latin typeface="Calibri"/>
                <a:ea typeface="Calibri"/>
                <a:cs typeface="Calibri"/>
                <a:sym typeface="Calibri"/>
              </a:rPr>
              <a:t>illustration </a:t>
            </a:r>
            <a:r>
              <a:rPr lang="en-US" sz="1200" b="0" i="0" u="none" strike="noStrike" cap="none" dirty="0">
                <a:solidFill>
                  <a:schemeClr val="dk1"/>
                </a:solidFill>
                <a:latin typeface="Calibri"/>
                <a:ea typeface="Calibri"/>
                <a:cs typeface="Calibri"/>
                <a:sym typeface="Calibri"/>
              </a:rPr>
              <a:t>describes the </a:t>
            </a:r>
            <a:r>
              <a:rPr lang="en-US" sz="1200" b="0" i="0" u="none" strike="noStrike" cap="none" dirty="0" smtClean="0">
                <a:solidFill>
                  <a:schemeClr val="dk1"/>
                </a:solidFill>
                <a:latin typeface="Calibri"/>
                <a:ea typeface="Calibri"/>
                <a:cs typeface="Calibri"/>
                <a:sym typeface="Calibri"/>
              </a:rPr>
              <a:t>three </a:t>
            </a:r>
            <a:r>
              <a:rPr lang="en-US" sz="1200" b="0" i="0" u="none" strike="noStrike" cap="none" dirty="0">
                <a:solidFill>
                  <a:schemeClr val="dk1"/>
                </a:solidFill>
                <a:latin typeface="Calibri"/>
                <a:ea typeface="Calibri"/>
                <a:cs typeface="Calibri"/>
                <a:sym typeface="Calibri"/>
              </a:rPr>
              <a:t>tiers of intervention for PBIS (same for RTI, in general). This pyramid has become an iconic symbol in PBIS </a:t>
            </a:r>
            <a:r>
              <a:rPr lang="en-US" sz="1200" b="0" i="0" u="none" strike="noStrike" cap="none" dirty="0" smtClean="0">
                <a:solidFill>
                  <a:schemeClr val="dk1"/>
                </a:solidFill>
                <a:latin typeface="Calibri"/>
                <a:ea typeface="Calibri"/>
                <a:cs typeface="Calibri"/>
                <a:sym typeface="Calibri"/>
              </a:rPr>
              <a:t>implementation. </a:t>
            </a:r>
            <a:r>
              <a:rPr lang="en-US" sz="1200" b="0" i="0" u="none" strike="noStrike" cap="none" dirty="0">
                <a:solidFill>
                  <a:schemeClr val="dk1"/>
                </a:solidFill>
                <a:latin typeface="Calibri"/>
                <a:ea typeface="Calibri"/>
                <a:cs typeface="Calibri"/>
                <a:sym typeface="Calibri"/>
              </a:rPr>
              <a:t>We call these levels of prevention because the goal is to prevent students from making more mistakes or escalating in behavior. Note how the tiers overlap – they are not separate. Students receiving Tier II or Tier III interventions are still receiving Tier I support. </a:t>
            </a:r>
            <a:endParaRPr sz="1200" b="0" i="0" u="none" strike="noStrike" cap="none" dirty="0">
              <a:solidFill>
                <a:schemeClr val="dk1"/>
              </a:solidFill>
              <a:latin typeface="Calibri"/>
              <a:ea typeface="Calibri"/>
              <a:cs typeface="Calibri"/>
              <a:sym typeface="Calibri"/>
            </a:endParaRPr>
          </a:p>
        </p:txBody>
      </p:sp>
      <p:sp>
        <p:nvSpPr>
          <p:cNvPr id="139" name="Shape 139"/>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28801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Shape 14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dirty="0"/>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A </a:t>
            </a:r>
            <a:r>
              <a:rPr lang="en-US" sz="1200" b="0" i="0" u="none" strike="noStrike" cap="none" dirty="0" smtClean="0">
                <a:solidFill>
                  <a:schemeClr val="dk1"/>
                </a:solidFill>
                <a:latin typeface="Calibri"/>
                <a:ea typeface="Calibri"/>
                <a:cs typeface="Calibri"/>
                <a:sym typeface="Calibri"/>
              </a:rPr>
              <a:t>universal </a:t>
            </a:r>
            <a:r>
              <a:rPr lang="en-US" sz="1200" b="0" i="0" u="none" strike="noStrike" cap="none" dirty="0">
                <a:solidFill>
                  <a:schemeClr val="dk1"/>
                </a:solidFill>
                <a:latin typeface="Calibri"/>
                <a:ea typeface="Calibri"/>
                <a:cs typeface="Calibri"/>
                <a:sym typeface="Calibri"/>
              </a:rPr>
              <a:t>t</a:t>
            </a:r>
            <a:r>
              <a:rPr lang="en-US" sz="1200" b="0" i="0" u="none" strike="noStrike" cap="none" dirty="0" smtClean="0">
                <a:solidFill>
                  <a:schemeClr val="dk1"/>
                </a:solidFill>
                <a:latin typeface="Calibri"/>
                <a:ea typeface="Calibri"/>
                <a:cs typeface="Calibri"/>
                <a:sym typeface="Calibri"/>
              </a:rPr>
              <a:t>ier </a:t>
            </a:r>
            <a:r>
              <a:rPr lang="en-US" sz="1200" b="0" i="0" u="none" strike="noStrike" cap="none" dirty="0">
                <a:solidFill>
                  <a:schemeClr val="dk1"/>
                </a:solidFill>
                <a:latin typeface="Calibri"/>
                <a:ea typeface="Calibri"/>
                <a:cs typeface="Calibri"/>
                <a:sym typeface="Calibri"/>
              </a:rPr>
              <a:t>for behavior will give the school predictability and </a:t>
            </a:r>
            <a:r>
              <a:rPr lang="en-US" sz="1200" b="0" i="0" u="none" strike="noStrike" cap="none" dirty="0" smtClean="0">
                <a:solidFill>
                  <a:schemeClr val="dk1"/>
                </a:solidFill>
                <a:latin typeface="Calibri"/>
                <a:ea typeface="Calibri"/>
                <a:cs typeface="Calibri"/>
                <a:sym typeface="Calibri"/>
              </a:rPr>
              <a:t>consistency.</a:t>
            </a:r>
            <a:r>
              <a:rPr lang="en-US" sz="1200" b="0" i="0" u="none" strike="noStrike" cap="none" baseline="0" dirty="0">
                <a:solidFill>
                  <a:schemeClr val="tx1"/>
                </a:solidFill>
                <a:latin typeface="+mn-lt"/>
                <a:ea typeface="+mn-ea"/>
                <a:cs typeface="+mn-cs"/>
                <a:sym typeface="Calibri"/>
              </a:rPr>
              <a:t> </a:t>
            </a:r>
            <a:r>
              <a:rPr lang="en-US" sz="1200" b="0" i="0" u="none" strike="noStrike" cap="none" dirty="0" smtClean="0">
                <a:solidFill>
                  <a:schemeClr val="dk1"/>
                </a:solidFill>
                <a:latin typeface="Calibri"/>
                <a:ea typeface="Calibri"/>
                <a:cs typeface="Calibri"/>
                <a:sym typeface="Calibri"/>
              </a:rPr>
              <a:t>It’s </a:t>
            </a:r>
            <a:r>
              <a:rPr lang="en-US" sz="1200" b="0" i="0" u="none" strike="noStrike" cap="none" dirty="0">
                <a:solidFill>
                  <a:schemeClr val="dk1"/>
                </a:solidFill>
                <a:latin typeface="Calibri"/>
                <a:ea typeface="Calibri"/>
                <a:cs typeface="Calibri"/>
                <a:sym typeface="Calibri"/>
              </a:rPr>
              <a:t>important to have consistency in how behavior is addressed with ALL students. Think of Tier I of PBIS as general instruction in behavior for all students. </a:t>
            </a:r>
            <a:endParaRPr dirty="0"/>
          </a:p>
        </p:txBody>
      </p:sp>
      <p:sp>
        <p:nvSpPr>
          <p:cNvPr id="147" name="Shape 14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134235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Shape 15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lang="en-US"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Sometimes we assume that students ought to know the behavioral expectations, especially at the secondary </a:t>
            </a:r>
            <a:r>
              <a:rPr lang="en-US" sz="1200" b="0" i="0" u="none" strike="noStrike" cap="none" dirty="0" smtClean="0">
                <a:solidFill>
                  <a:schemeClr val="dk1"/>
                </a:solidFill>
                <a:latin typeface="Calibri"/>
                <a:ea typeface="Calibri"/>
                <a:cs typeface="Calibri"/>
                <a:sym typeface="Calibri"/>
              </a:rPr>
              <a:t>level; however</a:t>
            </a:r>
            <a:r>
              <a:rPr lang="en-US" sz="1200" b="0" i="0" u="none" strike="noStrike" cap="none" dirty="0">
                <a:solidFill>
                  <a:schemeClr val="dk1"/>
                </a:solidFill>
                <a:latin typeface="Calibri"/>
                <a:ea typeface="Calibri"/>
                <a:cs typeface="Calibri"/>
                <a:sym typeface="Calibri"/>
              </a:rPr>
              <a:t>, if expectations vary from location to location, and if they are vastly different from the expectations at home, then we can’t assume students know what the expectations are. This is why consistency and teaching the expectations are important</a:t>
            </a:r>
            <a:r>
              <a:rPr lang="en-US" sz="1200" b="0" i="0" u="none" strike="noStrike" cap="none" dirty="0" smtClean="0">
                <a:solidFill>
                  <a:schemeClr val="dk1"/>
                </a:solidFill>
                <a:latin typeface="Calibri"/>
                <a:ea typeface="Calibri"/>
                <a:cs typeface="Calibri"/>
                <a:sym typeface="Calibri"/>
              </a:rPr>
              <a:t>.</a:t>
            </a:r>
          </a:p>
        </p:txBody>
      </p:sp>
      <p:sp>
        <p:nvSpPr>
          <p:cNvPr id="154" name="Shape 15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08762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Shape 16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This is a quote from Tom </a:t>
            </a:r>
            <a:r>
              <a:rPr lang="en-US" sz="1200" b="0" i="0" u="none" strike="noStrike" cap="none" dirty="0" err="1">
                <a:solidFill>
                  <a:schemeClr val="dk1"/>
                </a:solidFill>
                <a:latin typeface="Calibri"/>
                <a:ea typeface="Calibri"/>
                <a:cs typeface="Calibri"/>
                <a:sym typeface="Calibri"/>
              </a:rPr>
              <a:t>Herner</a:t>
            </a:r>
            <a:r>
              <a:rPr lang="en-US" sz="1200" b="0" i="0" u="none" strike="noStrike" cap="none" dirty="0">
                <a:solidFill>
                  <a:schemeClr val="dk1"/>
                </a:solidFill>
                <a:latin typeface="Calibri"/>
                <a:ea typeface="Calibri"/>
                <a:cs typeface="Calibri"/>
                <a:sym typeface="Calibri"/>
              </a:rPr>
              <a:t>, President of NASDE, 1998. We can’t just expect students to know what behavior to use if we don’t teach them first.</a:t>
            </a:r>
            <a:endParaRPr dirty="0"/>
          </a:p>
        </p:txBody>
      </p:sp>
      <p:sp>
        <p:nvSpPr>
          <p:cNvPr id="161" name="Shape 16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17</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404602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None/>
            </a:pPr>
            <a:r>
              <a:rPr lang="en-US" sz="1200" b="0" i="0" u="none" strike="noStrike" cap="none" dirty="0">
                <a:solidFill>
                  <a:schemeClr val="dk1"/>
                </a:solidFill>
                <a:latin typeface="+mn-lt"/>
                <a:ea typeface="Calibri"/>
                <a:cs typeface="Calibri"/>
                <a:sym typeface="Calibri"/>
              </a:rPr>
              <a:t>Trainer </a:t>
            </a:r>
            <a:r>
              <a:rPr lang="en-US" sz="1200" b="0" i="0" u="none" strike="noStrike" cap="none" dirty="0" smtClean="0">
                <a:solidFill>
                  <a:schemeClr val="dk1"/>
                </a:solidFill>
                <a:latin typeface="+mn-lt"/>
                <a:ea typeface="Calibri"/>
                <a:cs typeface="Calibri"/>
                <a:sym typeface="Calibri"/>
              </a:rPr>
              <a:t>Notes</a:t>
            </a:r>
            <a:r>
              <a:rPr lang="en-US" sz="1200" b="0" i="0" u="none" strike="noStrike" cap="none" dirty="0">
                <a:solidFill>
                  <a:schemeClr val="dk1"/>
                </a:solidFill>
                <a:latin typeface="+mn-lt"/>
                <a:ea typeface="Calibri"/>
                <a:cs typeface="Calibri"/>
                <a:sym typeface="Calibri"/>
              </a:rPr>
              <a:t>:</a:t>
            </a:r>
            <a:endParaRPr lang="en-US" dirty="0"/>
          </a:p>
          <a:p>
            <a:pPr marL="0" marR="0" lvl="0" indent="0" algn="l" rtl="0">
              <a:spcBef>
                <a:spcPts val="0"/>
              </a:spcBef>
              <a:spcAft>
                <a:spcPts val="0"/>
              </a:spcAft>
              <a:buNone/>
            </a:pPr>
            <a:r>
              <a:rPr lang="en-US" sz="1200" b="0" i="0" u="none" strike="noStrike" cap="none" dirty="0">
                <a:solidFill>
                  <a:schemeClr val="dk1"/>
                </a:solidFill>
                <a:latin typeface="+mn-lt"/>
                <a:ea typeface="Calibri"/>
                <a:cs typeface="Calibri"/>
                <a:sym typeface="Calibri"/>
              </a:rPr>
              <a:t>Now we will look at the core elements that make up Tier I of the PBIS framework. We will go into more detail about all of these components in future modules.</a:t>
            </a:r>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18</a:t>
            </a:fld>
            <a:endParaRPr lang="en-US"/>
          </a:p>
        </p:txBody>
      </p:sp>
    </p:spTree>
    <p:extLst>
      <p:ext uri="{BB962C8B-B14F-4D97-AF65-F5344CB8AC3E}">
        <p14:creationId xmlns:p14="http://schemas.microsoft.com/office/powerpoint/2010/main" val="18487847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Shape 17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School staff have to commit to change before they can expect students to change. The school will have a representative leadership team that will collaborate to determine what behavior is expected, how it will be taught to the students, and how student behavior will be addressed (both appropriate and </a:t>
            </a:r>
            <a:r>
              <a:rPr lang="en-US" sz="1200" b="0" i="0" u="none" strike="noStrike" cap="none" dirty="0" smtClean="0">
                <a:solidFill>
                  <a:schemeClr val="dk1"/>
                </a:solidFill>
                <a:latin typeface="Calibri"/>
                <a:ea typeface="Calibri"/>
                <a:cs typeface="Calibri"/>
                <a:sym typeface="Calibri"/>
              </a:rPr>
              <a:t>inappropriate). The </a:t>
            </a:r>
            <a:r>
              <a:rPr lang="en-US" sz="1200" b="0" i="0" u="none" strike="noStrike" cap="none" dirty="0">
                <a:solidFill>
                  <a:schemeClr val="dk1"/>
                </a:solidFill>
                <a:latin typeface="Calibri"/>
                <a:ea typeface="Calibri"/>
                <a:cs typeface="Calibri"/>
                <a:sym typeface="Calibri"/>
              </a:rPr>
              <a:t>team will be using data to action plan and progress monitor.</a:t>
            </a:r>
            <a:endParaRPr sz="1200" b="0" i="0" u="none" strike="noStrike" cap="none" dirty="0">
              <a:solidFill>
                <a:schemeClr val="dk1"/>
              </a:solidFill>
              <a:latin typeface="Calibri"/>
              <a:ea typeface="Calibri"/>
              <a:cs typeface="Calibri"/>
              <a:sym typeface="Calibri"/>
            </a:endParaRPr>
          </a:p>
        </p:txBody>
      </p:sp>
      <p:sp>
        <p:nvSpPr>
          <p:cNvPr id="174" name="Shape 17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19</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26324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None/>
            </a:pPr>
            <a:r>
              <a:rPr lang="en-US" sz="1200" b="0" i="0" u="none" strike="noStrike" cap="none" dirty="0">
                <a:solidFill>
                  <a:schemeClr val="dk1"/>
                </a:solidFill>
                <a:latin typeface="+mn-lt"/>
                <a:ea typeface="Calibri"/>
                <a:cs typeface="Calibri"/>
                <a:sym typeface="Calibri"/>
              </a:rPr>
              <a:t>Trainer </a:t>
            </a:r>
            <a:r>
              <a:rPr lang="en-US" sz="1200" b="0" i="0" u="none" strike="noStrike" cap="none" dirty="0" smtClean="0">
                <a:solidFill>
                  <a:schemeClr val="dk1"/>
                </a:solidFill>
                <a:latin typeface="+mn-lt"/>
                <a:ea typeface="Calibri"/>
                <a:cs typeface="Calibri"/>
                <a:sym typeface="Calibri"/>
              </a:rPr>
              <a:t>Notes</a:t>
            </a:r>
            <a:r>
              <a:rPr lang="en-US" sz="1200" b="0" i="0" u="none" strike="noStrike" cap="none" dirty="0">
                <a:solidFill>
                  <a:schemeClr val="dk1"/>
                </a:solidFill>
                <a:latin typeface="+mn-lt"/>
                <a:ea typeface="Calibri"/>
                <a:cs typeface="Calibri"/>
                <a:sym typeface="Calibri"/>
              </a:rPr>
              <a:t>:</a:t>
            </a:r>
            <a:endParaRPr lang="en-US" dirty="0"/>
          </a:p>
          <a:p>
            <a:pPr marL="0" marR="0" lvl="0" indent="0" algn="l" rtl="0">
              <a:spcBef>
                <a:spcPts val="0"/>
              </a:spcBef>
              <a:spcAft>
                <a:spcPts val="0"/>
              </a:spcAft>
              <a:buNone/>
            </a:pPr>
            <a:r>
              <a:rPr lang="en-US" sz="1200" b="0" i="0" u="none" strike="noStrike" cap="none" dirty="0">
                <a:solidFill>
                  <a:schemeClr val="dk1"/>
                </a:solidFill>
                <a:latin typeface="+mn-lt"/>
                <a:ea typeface="Calibri"/>
                <a:cs typeface="Calibri"/>
                <a:sym typeface="Calibri"/>
              </a:rPr>
              <a:t>Before diving in with a new initiative, it’s important to understand what the goals are and how it will improve outcomes at your school.</a:t>
            </a:r>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2</a:t>
            </a:fld>
            <a:endParaRPr lang="en-US"/>
          </a:p>
        </p:txBody>
      </p:sp>
    </p:spTree>
    <p:extLst>
      <p:ext uri="{BB962C8B-B14F-4D97-AF65-F5344CB8AC3E}">
        <p14:creationId xmlns:p14="http://schemas.microsoft.com/office/powerpoint/2010/main" val="31808878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Shape 197"/>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For any organization to be successful, everyone has to be on board with the same goals. Schools need to have these conversations among all staff </a:t>
            </a:r>
            <a:r>
              <a:rPr lang="en-US" sz="1200" b="0" i="0" u="none" strike="noStrike" cap="none" dirty="0" smtClean="0">
                <a:solidFill>
                  <a:schemeClr val="dk1"/>
                </a:solidFill>
                <a:latin typeface="Calibri"/>
                <a:ea typeface="Calibri"/>
                <a:cs typeface="Calibri"/>
                <a:sym typeface="Calibri"/>
              </a:rPr>
              <a:t>and </a:t>
            </a:r>
            <a:r>
              <a:rPr lang="en-US" sz="1200" b="0" i="0" u="none" strike="noStrike" cap="none" dirty="0">
                <a:solidFill>
                  <a:schemeClr val="dk1"/>
                </a:solidFill>
                <a:latin typeface="Calibri"/>
                <a:ea typeface="Calibri"/>
                <a:cs typeface="Calibri"/>
                <a:sym typeface="Calibri"/>
              </a:rPr>
              <a:t>decide what EVERYONE will be committed to achieving. This is the first step in beginning to develop the PBIS action plan</a:t>
            </a:r>
            <a:r>
              <a:rPr lang="en-US" sz="1200" b="0" i="0" u="none" strike="noStrike" cap="none" dirty="0" smtClean="0">
                <a:solidFill>
                  <a:schemeClr val="dk1"/>
                </a:solidFill>
                <a:latin typeface="Calibri"/>
                <a:ea typeface="Calibri"/>
                <a:cs typeface="Calibri"/>
                <a:sym typeface="Calibri"/>
              </a:rPr>
              <a:t>.</a:t>
            </a:r>
            <a:endParaRPr sz="1200" b="0" i="0" u="none" strike="noStrike" cap="none" dirty="0">
              <a:solidFill>
                <a:schemeClr val="dk1"/>
              </a:solidFill>
              <a:latin typeface="Calibri"/>
              <a:ea typeface="Calibri"/>
              <a:cs typeface="Calibri"/>
              <a:sym typeface="Calibri"/>
            </a:endParaRPr>
          </a:p>
        </p:txBody>
      </p:sp>
      <p:sp>
        <p:nvSpPr>
          <p:cNvPr id="198" name="Shape 19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998544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Shape 204"/>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dirty="0"/>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The key to successful, sustained implementation of any initiative is a great leadership team</a:t>
            </a:r>
            <a:r>
              <a:rPr lang="en-US" sz="1200" b="0" i="0" u="none" strike="noStrike" cap="none" dirty="0" smtClean="0">
                <a:solidFill>
                  <a:schemeClr val="dk1"/>
                </a:solidFill>
                <a:latin typeface="Calibri"/>
                <a:ea typeface="Calibri"/>
                <a:cs typeface="Calibri"/>
                <a:sym typeface="Calibri"/>
              </a:rPr>
              <a:t>!!!</a:t>
            </a:r>
            <a:r>
              <a:rPr lang="en-US" sz="1200" b="0" i="0" u="none" strike="noStrike" cap="none" baseline="0" dirty="0">
                <a:solidFill>
                  <a:schemeClr val="tx1"/>
                </a:solidFill>
                <a:latin typeface="+mn-lt"/>
                <a:ea typeface="+mn-ea"/>
                <a:cs typeface="+mn-cs"/>
                <a:sym typeface="Calibri"/>
              </a:rPr>
              <a:t> </a:t>
            </a:r>
            <a:r>
              <a:rPr lang="en-US" sz="1200" b="0" i="0" u="none" strike="noStrike" cap="none" dirty="0" smtClean="0">
                <a:solidFill>
                  <a:schemeClr val="dk1"/>
                </a:solidFill>
                <a:latin typeface="Calibri"/>
                <a:ea typeface="Calibri"/>
                <a:cs typeface="Calibri"/>
                <a:sym typeface="Calibri"/>
              </a:rPr>
              <a:t>It’s </a:t>
            </a:r>
            <a:r>
              <a:rPr lang="en-US" sz="1200" b="0" i="0" u="none" strike="noStrike" cap="none" dirty="0">
                <a:solidFill>
                  <a:schemeClr val="dk1"/>
                </a:solidFill>
                <a:latin typeface="Calibri"/>
                <a:ea typeface="Calibri"/>
                <a:cs typeface="Calibri"/>
                <a:sym typeface="Calibri"/>
              </a:rPr>
              <a:t>important to make sure that the team reflects the school’s </a:t>
            </a:r>
            <a:r>
              <a:rPr lang="en-US" sz="1200" b="0" i="0" u="none" strike="noStrike" cap="none" dirty="0" smtClean="0">
                <a:solidFill>
                  <a:schemeClr val="dk1"/>
                </a:solidFill>
                <a:latin typeface="Calibri"/>
                <a:ea typeface="Calibri"/>
                <a:cs typeface="Calibri"/>
                <a:sym typeface="Calibri"/>
              </a:rPr>
              <a:t>makeup </a:t>
            </a:r>
            <a:r>
              <a:rPr lang="en-US" sz="1200" b="0" i="0" u="none" strike="noStrike" cap="none" dirty="0">
                <a:solidFill>
                  <a:schemeClr val="dk1"/>
                </a:solidFill>
                <a:latin typeface="Calibri"/>
                <a:ea typeface="Calibri"/>
                <a:cs typeface="Calibri"/>
                <a:sym typeface="Calibri"/>
              </a:rPr>
              <a:t>and includes people with diverse skills that will keep the efforts spread out instead of putting the burden on </a:t>
            </a:r>
            <a:r>
              <a:rPr lang="en-US" sz="1200" b="0" i="0" u="none" strike="noStrike" cap="none" dirty="0" smtClean="0">
                <a:solidFill>
                  <a:schemeClr val="dk1"/>
                </a:solidFill>
                <a:latin typeface="Calibri"/>
                <a:ea typeface="Calibri"/>
                <a:cs typeface="Calibri"/>
                <a:sym typeface="Calibri"/>
              </a:rPr>
              <a:t>one </a:t>
            </a:r>
            <a:r>
              <a:rPr lang="en-US" sz="1200" b="0" i="0" u="none" strike="noStrike" cap="none" dirty="0">
                <a:solidFill>
                  <a:schemeClr val="dk1"/>
                </a:solidFill>
                <a:latin typeface="Calibri"/>
                <a:ea typeface="Calibri"/>
                <a:cs typeface="Calibri"/>
                <a:sym typeface="Calibri"/>
              </a:rPr>
              <a:t>or </a:t>
            </a:r>
            <a:r>
              <a:rPr lang="en-US" sz="1200" b="0" i="0" u="none" strike="noStrike" cap="none" dirty="0" smtClean="0">
                <a:solidFill>
                  <a:schemeClr val="dk1"/>
                </a:solidFill>
                <a:latin typeface="Calibri"/>
                <a:ea typeface="Calibri"/>
                <a:cs typeface="Calibri"/>
                <a:sym typeface="Calibri"/>
              </a:rPr>
              <a:t>two </a:t>
            </a:r>
            <a:r>
              <a:rPr lang="en-US" sz="1200" b="0" i="0" u="none" strike="noStrike" cap="none" dirty="0">
                <a:solidFill>
                  <a:schemeClr val="dk1"/>
                </a:solidFill>
                <a:latin typeface="Calibri"/>
                <a:ea typeface="Calibri"/>
                <a:cs typeface="Calibri"/>
                <a:sym typeface="Calibri"/>
              </a:rPr>
              <a:t>people. </a:t>
            </a:r>
            <a:endParaRPr sz="1200" b="0" i="0" u="none" strike="noStrike" cap="none" dirty="0">
              <a:solidFill>
                <a:schemeClr val="dk1"/>
              </a:solidFill>
              <a:latin typeface="Calibri"/>
              <a:ea typeface="Calibri"/>
              <a:cs typeface="Calibri"/>
              <a:sym typeface="Calibri"/>
            </a:endParaRPr>
          </a:p>
        </p:txBody>
      </p:sp>
      <p:sp>
        <p:nvSpPr>
          <p:cNvPr id="205" name="Shape 205"/>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821305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Shape 21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dirty="0"/>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As with academics, schools need a universal tier where core education takes place. By educating and reinforcing all students, they will make fewer mistakes and teachers will spend less time on office referrals. </a:t>
            </a:r>
            <a:endParaRPr sz="1200" b="0" i="0" u="none" strike="noStrike" cap="none" dirty="0">
              <a:solidFill>
                <a:schemeClr val="dk1"/>
              </a:solidFill>
              <a:latin typeface="Calibri"/>
              <a:ea typeface="Calibri"/>
              <a:cs typeface="Calibri"/>
              <a:sym typeface="Calibri"/>
            </a:endParaRPr>
          </a:p>
        </p:txBody>
      </p:sp>
      <p:sp>
        <p:nvSpPr>
          <p:cNvPr id="213" name="Shape 21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4823624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Shape 21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This is the heart of Tier </a:t>
            </a:r>
            <a:r>
              <a:rPr lang="en-US" sz="1200" b="0" i="0" u="none" strike="noStrike" cap="none" dirty="0" smtClean="0">
                <a:solidFill>
                  <a:schemeClr val="dk1"/>
                </a:solidFill>
                <a:latin typeface="Calibri"/>
                <a:ea typeface="Calibri"/>
                <a:cs typeface="Calibri"/>
                <a:sym typeface="Calibri"/>
              </a:rPr>
              <a:t>I </a:t>
            </a:r>
            <a:r>
              <a:rPr lang="en-US" sz="1200" b="0" i="0" u="none" strike="noStrike" cap="none" dirty="0">
                <a:solidFill>
                  <a:schemeClr val="dk1"/>
                </a:solidFill>
                <a:latin typeface="Calibri"/>
                <a:ea typeface="Calibri"/>
                <a:cs typeface="Calibri"/>
                <a:sym typeface="Calibri"/>
              </a:rPr>
              <a:t>– the behavior education curriculum you will implement. The behavior education begins with deciding what behaviors you WANT to see from your students. You will be creating common language that describes how you want students to behave (tell students what TO DO) in all areas of the school, and you will teach and model this behavior. </a:t>
            </a:r>
            <a:r>
              <a:rPr lang="en-US" sz="1200" b="0" i="0" u="none" strike="noStrike" cap="none" dirty="0" smtClean="0">
                <a:solidFill>
                  <a:schemeClr val="dk1"/>
                </a:solidFill>
                <a:latin typeface="Calibri"/>
                <a:ea typeface="Calibri"/>
                <a:cs typeface="Calibri"/>
                <a:sym typeface="Calibri"/>
              </a:rPr>
              <a:t>Don’t </a:t>
            </a:r>
            <a:r>
              <a:rPr lang="en-US" sz="1200" b="0" i="0" u="none" strike="noStrike" cap="none" dirty="0">
                <a:solidFill>
                  <a:schemeClr val="dk1"/>
                </a:solidFill>
                <a:latin typeface="Calibri"/>
                <a:ea typeface="Calibri"/>
                <a:cs typeface="Calibri"/>
                <a:sym typeface="Calibri"/>
              </a:rPr>
              <a:t>just give students </a:t>
            </a:r>
            <a:r>
              <a:rPr lang="en-US" sz="1200" b="0" i="0" u="none" strike="noStrike" cap="none" dirty="0" smtClean="0">
                <a:solidFill>
                  <a:schemeClr val="dk1"/>
                </a:solidFill>
                <a:latin typeface="Calibri"/>
                <a:ea typeface="Calibri"/>
                <a:cs typeface="Calibri"/>
                <a:sym typeface="Calibri"/>
              </a:rPr>
              <a:t>a </a:t>
            </a:r>
            <a:r>
              <a:rPr lang="en-US" sz="1200" b="0" i="0" u="none" strike="noStrike" cap="none" dirty="0">
                <a:solidFill>
                  <a:schemeClr val="dk1"/>
                </a:solidFill>
                <a:latin typeface="Calibri"/>
                <a:ea typeface="Calibri"/>
                <a:cs typeface="Calibri"/>
                <a:sym typeface="Calibri"/>
              </a:rPr>
              <a:t>handbook and wait for them to make a mistake. Teach first!</a:t>
            </a:r>
            <a:endParaRPr sz="1200" b="0" i="0" u="none" strike="noStrike" cap="none" dirty="0">
              <a:solidFill>
                <a:schemeClr val="dk1"/>
              </a:solidFill>
              <a:latin typeface="Calibri"/>
              <a:ea typeface="Calibri"/>
              <a:cs typeface="Calibri"/>
              <a:sym typeface="Calibri"/>
            </a:endParaRPr>
          </a:p>
        </p:txBody>
      </p:sp>
      <p:sp>
        <p:nvSpPr>
          <p:cNvPr id="220" name="Shape 22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3480584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Shape 227"/>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Giving feedback is critical if you want students to continue to do something </a:t>
            </a:r>
            <a:r>
              <a:rPr lang="en-US" sz="1200" b="0" i="0" u="none" strike="noStrike" cap="none" dirty="0" smtClean="0">
                <a:solidFill>
                  <a:schemeClr val="dk1"/>
                </a:solidFill>
                <a:latin typeface="Calibri"/>
                <a:ea typeface="Calibri"/>
                <a:cs typeface="Calibri"/>
                <a:sym typeface="Calibri"/>
              </a:rPr>
              <a:t>correctly or </a:t>
            </a:r>
            <a:r>
              <a:rPr lang="en-US" sz="1200" b="0" i="0" u="none" strike="noStrike" cap="none" dirty="0">
                <a:solidFill>
                  <a:schemeClr val="dk1"/>
                </a:solidFill>
                <a:latin typeface="Calibri"/>
                <a:ea typeface="Calibri"/>
                <a:cs typeface="Calibri"/>
                <a:sym typeface="Calibri"/>
              </a:rPr>
              <a:t>if you want them to know that they have made a mistake and need to make a correction</a:t>
            </a:r>
            <a:r>
              <a:rPr lang="en-US" sz="1200" b="0" i="0" u="none" strike="noStrike" cap="none" dirty="0" smtClean="0">
                <a:solidFill>
                  <a:schemeClr val="dk1"/>
                </a:solidFill>
                <a:latin typeface="Calibri"/>
                <a:ea typeface="Calibri"/>
                <a:cs typeface="Calibri"/>
                <a:sym typeface="Calibri"/>
              </a:rPr>
              <a:t>.</a:t>
            </a:r>
            <a:endParaRPr dirty="0"/>
          </a:p>
        </p:txBody>
      </p:sp>
      <p:sp>
        <p:nvSpPr>
          <p:cNvPr id="228" name="Shape 22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6631040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Shape 234"/>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 PBIS framework not only emphasizes teaching appropriate behavior, but also emphasizes using consistent responses to student behavior, both appropriate and </a:t>
            </a:r>
            <a:r>
              <a:rPr lang="en-US" sz="1200" b="0" i="0" u="none" strike="noStrike" cap="none" dirty="0" smtClean="0">
                <a:solidFill>
                  <a:schemeClr val="dk1"/>
                </a:solidFill>
                <a:latin typeface="Calibri"/>
                <a:ea typeface="Calibri"/>
                <a:cs typeface="Calibri"/>
                <a:sym typeface="Calibri"/>
              </a:rPr>
              <a:t>inappropriate. </a:t>
            </a:r>
            <a:r>
              <a:rPr lang="en-US" sz="1200" b="0" i="0" u="none" strike="noStrike" cap="none" dirty="0">
                <a:solidFill>
                  <a:schemeClr val="dk1"/>
                </a:solidFill>
                <a:latin typeface="Calibri"/>
                <a:ea typeface="Calibri"/>
                <a:cs typeface="Calibri"/>
                <a:sym typeface="Calibri"/>
              </a:rPr>
              <a:t>Teams will be developing practices that encourage students to follow the expectations, as well as consistent consequences that will discourage them from not following the expectations</a:t>
            </a:r>
            <a:r>
              <a:rPr lang="en-US" sz="1200" b="0" i="0" u="none" strike="noStrike" cap="none" dirty="0" smtClean="0">
                <a:solidFill>
                  <a:schemeClr val="dk1"/>
                </a:solidFill>
                <a:latin typeface="Calibri"/>
                <a:ea typeface="Calibri"/>
                <a:cs typeface="Calibri"/>
                <a:sym typeface="Calibri"/>
              </a:rPr>
              <a:t>.</a:t>
            </a:r>
            <a:endParaRPr dirty="0"/>
          </a:p>
        </p:txBody>
      </p:sp>
      <p:sp>
        <p:nvSpPr>
          <p:cNvPr id="235" name="Shape 235"/>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9023033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Shape 241"/>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It is important to have accurate, regularly reported discipline data to make decisions about student behavior and how to address it. It is also important to know if your action plan is showing success and is being carried out the way you intended. Examples of ways to evaluate progress </a:t>
            </a:r>
            <a:r>
              <a:rPr lang="en-US" sz="1200" b="0" i="0" u="none" strike="noStrike" cap="none" dirty="0" smtClean="0">
                <a:solidFill>
                  <a:schemeClr val="dk1"/>
                </a:solidFill>
                <a:latin typeface="Calibri"/>
                <a:ea typeface="Calibri"/>
                <a:cs typeface="Calibri"/>
                <a:sym typeface="Calibri"/>
              </a:rPr>
              <a:t>include</a:t>
            </a:r>
            <a:r>
              <a:rPr lang="en-US" sz="1200" b="0" i="0" u="none" strike="noStrike" cap="none" baseline="0" dirty="0" smtClean="0">
                <a:solidFill>
                  <a:schemeClr val="dk1"/>
                </a:solidFill>
                <a:latin typeface="Calibri"/>
                <a:ea typeface="Calibri"/>
                <a:cs typeface="Calibri"/>
                <a:sym typeface="Calibri"/>
              </a:rPr>
              <a:t> the following:</a:t>
            </a:r>
            <a:r>
              <a:rPr lang="en-US" sz="1200" b="0" i="0" u="none" strike="noStrike" cap="none" dirty="0" smtClean="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discipline </a:t>
            </a:r>
            <a:r>
              <a:rPr lang="en-US" sz="1200" b="0" i="0" u="none" strike="noStrike" cap="none" dirty="0" smtClean="0">
                <a:solidFill>
                  <a:schemeClr val="dk1"/>
                </a:solidFill>
                <a:latin typeface="Calibri"/>
                <a:ea typeface="Calibri"/>
                <a:cs typeface="Calibri"/>
                <a:sym typeface="Calibri"/>
              </a:rPr>
              <a:t>data; </a:t>
            </a:r>
            <a:r>
              <a:rPr lang="en-US" sz="1200" b="0" i="0" u="none" strike="noStrike" cap="none" dirty="0">
                <a:solidFill>
                  <a:schemeClr val="dk1"/>
                </a:solidFill>
                <a:latin typeface="Calibri"/>
                <a:ea typeface="Calibri"/>
                <a:cs typeface="Calibri"/>
                <a:sym typeface="Calibri"/>
              </a:rPr>
              <a:t>surveys for staff, students</a:t>
            </a:r>
            <a:r>
              <a:rPr lang="en-US" sz="1200" b="0" i="0" u="none" strike="noStrike" cap="none" dirty="0" smtClean="0">
                <a:solidFill>
                  <a:schemeClr val="dk1"/>
                </a:solidFill>
                <a:latin typeface="Calibri"/>
                <a:ea typeface="Calibri"/>
                <a:cs typeface="Calibri"/>
                <a:sym typeface="Calibri"/>
              </a:rPr>
              <a:t>, and </a:t>
            </a:r>
            <a:r>
              <a:rPr lang="en-US" sz="1200" b="0" i="0" u="none" strike="noStrike" cap="none" dirty="0">
                <a:solidFill>
                  <a:schemeClr val="dk1"/>
                </a:solidFill>
                <a:latin typeface="Calibri"/>
                <a:ea typeface="Calibri"/>
                <a:cs typeface="Calibri"/>
                <a:sym typeface="Calibri"/>
              </a:rPr>
              <a:t>parents; </a:t>
            </a:r>
            <a:r>
              <a:rPr lang="en-US" sz="1200" b="0" i="0" u="none" strike="noStrike" cap="none" dirty="0" smtClean="0">
                <a:solidFill>
                  <a:schemeClr val="dk1"/>
                </a:solidFill>
                <a:latin typeface="Calibri"/>
                <a:ea typeface="Calibri"/>
                <a:cs typeface="Calibri"/>
                <a:sym typeface="Calibri"/>
              </a:rPr>
              <a:t>and student </a:t>
            </a:r>
            <a:r>
              <a:rPr lang="en-US" sz="1200" b="0" i="0" u="none" strike="noStrike" cap="none" dirty="0">
                <a:solidFill>
                  <a:schemeClr val="dk1"/>
                </a:solidFill>
                <a:latin typeface="Calibri"/>
                <a:ea typeface="Calibri"/>
                <a:cs typeface="Calibri"/>
                <a:sym typeface="Calibri"/>
              </a:rPr>
              <a:t>success indicators (grades, test scores, etc</a:t>
            </a:r>
            <a:r>
              <a:rPr lang="en-US" sz="1200" b="0" i="0" u="none" strike="noStrike" cap="none" dirty="0" smtClean="0">
                <a:solidFill>
                  <a:schemeClr val="dk1"/>
                </a:solidFill>
                <a:latin typeface="Calibri"/>
                <a:ea typeface="Calibri"/>
                <a:cs typeface="Calibri"/>
                <a:sym typeface="Calibri"/>
              </a:rPr>
              <a:t>.).</a:t>
            </a:r>
            <a:endParaRPr sz="1200" b="0" i="0" u="none" strike="noStrike" cap="none" dirty="0">
              <a:solidFill>
                <a:schemeClr val="dk1"/>
              </a:solidFill>
              <a:latin typeface="Calibri"/>
              <a:ea typeface="Calibri"/>
              <a:cs typeface="Calibri"/>
              <a:sym typeface="Calibri"/>
            </a:endParaRPr>
          </a:p>
        </p:txBody>
      </p:sp>
      <p:sp>
        <p:nvSpPr>
          <p:cNvPr id="242" name="Shape 242"/>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0643765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Shape 24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dirty="0"/>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Introduce teams to the TFI, as this is what will be used to guide implementation</a:t>
            </a:r>
            <a:r>
              <a:rPr lang="en-US" sz="1200" b="0" i="0" u="none" strike="noStrike" cap="none" dirty="0" smtClean="0">
                <a:solidFill>
                  <a:schemeClr val="dk1"/>
                </a:solidFill>
                <a:latin typeface="Calibri"/>
                <a:ea typeface="Calibri"/>
                <a:cs typeface="Calibri"/>
                <a:sym typeface="Calibri"/>
              </a:rPr>
              <a:t>. The</a:t>
            </a:r>
            <a:r>
              <a:rPr lang="en-US" sz="1200" b="0" i="0" u="none" strike="noStrike" cap="none" baseline="0" dirty="0" smtClean="0">
                <a:solidFill>
                  <a:schemeClr val="dk1"/>
                </a:solidFill>
                <a:latin typeface="Calibri"/>
                <a:ea typeface="Calibri"/>
                <a:cs typeface="Calibri"/>
                <a:sym typeface="Calibri"/>
              </a:rPr>
              <a:t> TFI is a v</a:t>
            </a:r>
            <a:r>
              <a:rPr lang="en-US" sz="1200" b="0" i="0" u="none" strike="noStrike" cap="none" dirty="0" smtClean="0">
                <a:solidFill>
                  <a:schemeClr val="dk1"/>
                </a:solidFill>
                <a:latin typeface="Calibri"/>
                <a:ea typeface="Calibri"/>
                <a:cs typeface="Calibri"/>
                <a:sym typeface="Calibri"/>
              </a:rPr>
              <a:t>alid</a:t>
            </a:r>
            <a:r>
              <a:rPr lang="en-US" sz="1200" b="0" i="0" u="none" strike="noStrike" cap="none" dirty="0">
                <a:solidFill>
                  <a:schemeClr val="dk1"/>
                </a:solidFill>
                <a:latin typeface="Calibri"/>
                <a:ea typeface="Calibri"/>
                <a:cs typeface="Calibri"/>
                <a:sym typeface="Calibri"/>
              </a:rPr>
              <a:t>, reliable, efficient measure of PBIS implementation</a:t>
            </a:r>
            <a:r>
              <a:rPr lang="en-US" sz="1200" b="0" i="0" u="none" strike="noStrike" cap="none" dirty="0" smtClean="0">
                <a:solidFill>
                  <a:schemeClr val="dk1"/>
                </a:solidFill>
                <a:latin typeface="Calibri"/>
                <a:ea typeface="Calibri"/>
                <a:cs typeface="Calibri"/>
                <a:sym typeface="Calibri"/>
              </a:rPr>
              <a:t>. Introduce the </a:t>
            </a:r>
            <a:r>
              <a:rPr lang="en-US" sz="1200" b="0" i="0" u="none" strike="noStrike" cap="none" dirty="0">
                <a:solidFill>
                  <a:schemeClr val="dk1"/>
                </a:solidFill>
                <a:latin typeface="Calibri"/>
                <a:ea typeface="Calibri"/>
                <a:cs typeface="Calibri"/>
                <a:sym typeface="Calibri"/>
              </a:rPr>
              <a:t>SAS as staff survey of how things are working in school. Remind them that there are data they already likely monitor</a:t>
            </a:r>
            <a:r>
              <a:rPr lang="en-US" sz="1200" b="0" i="0" u="none" strike="noStrike" cap="none" dirty="0" smtClean="0">
                <a:solidFill>
                  <a:schemeClr val="dk1"/>
                </a:solidFill>
                <a:latin typeface="Calibri"/>
                <a:ea typeface="Calibri"/>
                <a:cs typeface="Calibri"/>
                <a:sym typeface="Calibri"/>
              </a:rPr>
              <a:t>.</a:t>
            </a:r>
            <a:endParaRPr sz="1200" b="0" i="0" u="none" strike="noStrike" cap="none" dirty="0">
              <a:solidFill>
                <a:schemeClr val="dk1"/>
              </a:solidFill>
              <a:latin typeface="Calibri"/>
              <a:ea typeface="Calibri"/>
              <a:cs typeface="Calibri"/>
              <a:sym typeface="Calibri"/>
            </a:endParaRPr>
          </a:p>
        </p:txBody>
      </p:sp>
      <p:sp>
        <p:nvSpPr>
          <p:cNvPr id="250" name="Shape 25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27</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872524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Shape 25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Because students spend so much time in the classroom, it’s essential that the same philosophy used school-wide is used at the classroom level</a:t>
            </a:r>
            <a:r>
              <a:rPr lang="en-US" sz="1200" b="0" i="0" u="none" strike="noStrike" cap="none" dirty="0" smtClean="0">
                <a:solidFill>
                  <a:schemeClr val="dk1"/>
                </a:solidFill>
                <a:latin typeface="Calibri"/>
                <a:ea typeface="Calibri"/>
                <a:cs typeface="Calibri"/>
                <a:sym typeface="Calibri"/>
              </a:rPr>
              <a:t>.</a:t>
            </a:r>
            <a:endParaRPr sz="1200" b="0" i="0" u="none" strike="noStrike" cap="none" dirty="0">
              <a:solidFill>
                <a:schemeClr val="dk1"/>
              </a:solidFill>
              <a:latin typeface="Calibri"/>
              <a:ea typeface="Calibri"/>
              <a:cs typeface="Calibri"/>
              <a:sym typeface="Calibri"/>
            </a:endParaRPr>
          </a:p>
        </p:txBody>
      </p:sp>
      <p:sp>
        <p:nvSpPr>
          <p:cNvPr id="257" name="Shape 25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416878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Shape 26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en-US" sz="1200" b="0" i="0" u="none" strike="noStrike" cap="none" dirty="0" smtClean="0">
                <a:solidFill>
                  <a:schemeClr val="dk1"/>
                </a:solidFill>
                <a:latin typeface="Calibri"/>
                <a:ea typeface="Calibri"/>
                <a:cs typeface="Calibri"/>
                <a:sym typeface="Calibri"/>
              </a:rPr>
              <a:t>Begin </a:t>
            </a:r>
            <a:r>
              <a:rPr lang="en-US" sz="1200" b="0" i="0" u="none" strike="noStrike" cap="none" dirty="0">
                <a:solidFill>
                  <a:schemeClr val="dk1"/>
                </a:solidFill>
                <a:latin typeface="Calibri"/>
                <a:ea typeface="Calibri"/>
                <a:cs typeface="Calibri"/>
                <a:sym typeface="Calibri"/>
              </a:rPr>
              <a:t>to wrap up – give attendees encouragement and instructions for next steps</a:t>
            </a:r>
            <a:r>
              <a:rPr lang="en-US" sz="1200" b="0" i="0" u="none" strike="noStrike" cap="none" dirty="0" smtClean="0">
                <a:solidFill>
                  <a:schemeClr val="dk1"/>
                </a:solidFill>
                <a:latin typeface="Calibri"/>
                <a:ea typeface="Calibri"/>
                <a:cs typeface="Calibri"/>
                <a:sym typeface="Calibri"/>
              </a:rPr>
              <a:t>.</a:t>
            </a:r>
            <a:endParaRPr dirty="0"/>
          </a:p>
        </p:txBody>
      </p:sp>
      <p:sp>
        <p:nvSpPr>
          <p:cNvPr id="264" name="Shape 26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29</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31593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Shape 47"/>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Have trainees think about what their purpose is in thinking about changing their school</a:t>
            </a:r>
            <a:r>
              <a:rPr lang="en-US" sz="1200" b="0" i="0" u="none" strike="noStrike" cap="none" dirty="0" smtClean="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If there is no goal, something new may not be helpful, and there is no clear way of developing and measuring objectives. </a:t>
            </a:r>
            <a:r>
              <a:rPr lang="en-US" sz="1200" b="0" i="0" u="none" strike="noStrike" cap="none" dirty="0" smtClean="0">
                <a:solidFill>
                  <a:schemeClr val="dk1"/>
                </a:solidFill>
                <a:latin typeface="Calibri"/>
                <a:ea typeface="Calibri"/>
                <a:cs typeface="Calibri"/>
                <a:sym typeface="Calibri"/>
              </a:rPr>
              <a:t>If </a:t>
            </a:r>
            <a:r>
              <a:rPr lang="en-US" sz="1200" b="0" i="0" u="none" strike="noStrike" cap="none" dirty="0">
                <a:solidFill>
                  <a:schemeClr val="dk1"/>
                </a:solidFill>
                <a:latin typeface="Calibri"/>
                <a:ea typeface="Calibri"/>
                <a:cs typeface="Calibri"/>
                <a:sym typeface="Calibri"/>
              </a:rPr>
              <a:t>things are going well already, change may not be warranted. Educators undoubtedly have big goals and want to make a difference, but sometimes the environment and student behavior don’t make it easy. Unwanted behavior can be distracting for </a:t>
            </a:r>
            <a:r>
              <a:rPr lang="en-US" sz="1200" b="0" i="0" u="none" strike="noStrike" cap="none" dirty="0" smtClean="0">
                <a:solidFill>
                  <a:schemeClr val="dk1"/>
                </a:solidFill>
                <a:latin typeface="Calibri"/>
                <a:ea typeface="Calibri"/>
                <a:cs typeface="Calibri"/>
                <a:sym typeface="Calibri"/>
              </a:rPr>
              <a:t>everyone </a:t>
            </a:r>
            <a:r>
              <a:rPr lang="en-US" sz="1200" b="0" i="0" u="none" strike="noStrike" cap="none" dirty="0">
                <a:solidFill>
                  <a:schemeClr val="dk1"/>
                </a:solidFill>
                <a:latin typeface="Calibri"/>
                <a:ea typeface="Calibri"/>
                <a:cs typeface="Calibri"/>
                <a:sym typeface="Calibri"/>
              </a:rPr>
              <a:t>and cuts into valuable teaching time. PBIS can help make the school environment more conducive to learning and helping students succeed.</a:t>
            </a:r>
            <a:endParaRPr dirty="0"/>
          </a:p>
        </p:txBody>
      </p:sp>
      <p:sp>
        <p:nvSpPr>
          <p:cNvPr id="48" name="Shape 4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953150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p>
          <a:p>
            <a:r>
              <a:rPr lang="en-US" dirty="0" smtClean="0"/>
              <a:t>Schools/districts </a:t>
            </a:r>
            <a:r>
              <a:rPr lang="en-US" dirty="0"/>
              <a:t>can spend the first</a:t>
            </a:r>
            <a:r>
              <a:rPr lang="en-US" baseline="0" dirty="0"/>
              <a:t> year planning for implementation of PBIS. </a:t>
            </a:r>
            <a:r>
              <a:rPr lang="en-US" baseline="0" dirty="0" smtClean="0"/>
              <a:t>Full </a:t>
            </a:r>
            <a:r>
              <a:rPr lang="en-US" baseline="0" dirty="0"/>
              <a:t>implementation of Tier </a:t>
            </a:r>
            <a:r>
              <a:rPr lang="en-US" baseline="0" dirty="0" smtClean="0"/>
              <a:t>I </a:t>
            </a:r>
            <a:r>
              <a:rPr lang="en-US" baseline="0" dirty="0"/>
              <a:t>practices can take between </a:t>
            </a:r>
            <a:r>
              <a:rPr lang="en-US" baseline="0" dirty="0" smtClean="0"/>
              <a:t>three to five </a:t>
            </a:r>
            <a:r>
              <a:rPr lang="en-US" baseline="0" dirty="0"/>
              <a:t>years.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61470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Shape 18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PBIS implementation is done in stages. This is an </a:t>
            </a:r>
            <a:r>
              <a:rPr lang="en-US" sz="1200" b="0" i="0" u="none" strike="noStrike" cap="none" dirty="0" smtClean="0">
                <a:solidFill>
                  <a:schemeClr val="dk1"/>
                </a:solidFill>
                <a:latin typeface="Calibri"/>
                <a:ea typeface="Calibri"/>
                <a:cs typeface="Calibri"/>
                <a:sym typeface="Calibri"/>
              </a:rPr>
              <a:t>ongoing </a:t>
            </a:r>
            <a:r>
              <a:rPr lang="en-US" sz="1200" b="0" i="0" u="none" strike="noStrike" cap="none" dirty="0">
                <a:solidFill>
                  <a:schemeClr val="dk1"/>
                </a:solidFill>
                <a:latin typeface="Calibri"/>
                <a:ea typeface="Calibri"/>
                <a:cs typeface="Calibri"/>
                <a:sym typeface="Calibri"/>
              </a:rPr>
              <a:t>process, so schools will always be looking for ways to </a:t>
            </a:r>
            <a:r>
              <a:rPr lang="en-US" sz="1200" b="0" i="0" u="none" strike="noStrike" cap="none" dirty="0" smtClean="0">
                <a:solidFill>
                  <a:schemeClr val="dk1"/>
                </a:solidFill>
                <a:latin typeface="Calibri"/>
                <a:ea typeface="Calibri"/>
                <a:cs typeface="Calibri"/>
                <a:sym typeface="Calibri"/>
              </a:rPr>
              <a:t>improve </a:t>
            </a:r>
            <a:r>
              <a:rPr lang="en-US" sz="1200" b="0" i="0" u="none" strike="noStrike" cap="none" dirty="0">
                <a:solidFill>
                  <a:schemeClr val="dk1"/>
                </a:solidFill>
                <a:latin typeface="Calibri"/>
                <a:ea typeface="Calibri"/>
                <a:cs typeface="Calibri"/>
                <a:sym typeface="Calibri"/>
              </a:rPr>
              <a:t>to make things easier for staff. </a:t>
            </a:r>
            <a:endParaRPr dirty="0"/>
          </a:p>
        </p:txBody>
      </p:sp>
      <p:sp>
        <p:nvSpPr>
          <p:cNvPr id="181" name="Shape 18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31</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806289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Shape 26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PBIS is a framework being implemented in schools across the country, and there are regional networks, state teams, and a national organization that support schools in this process. The national and regional organizations are always looking for ways to improve and will continue to offer strategies as they are developed. There are state, </a:t>
            </a:r>
            <a:r>
              <a:rPr lang="en-US" sz="1200" b="0" i="0" u="none" strike="noStrike" cap="none" dirty="0" smtClean="0">
                <a:solidFill>
                  <a:schemeClr val="dk1"/>
                </a:solidFill>
                <a:latin typeface="Calibri"/>
                <a:ea typeface="Calibri"/>
                <a:cs typeface="Calibri"/>
                <a:sym typeface="Calibri"/>
              </a:rPr>
              <a:t>regional, </a:t>
            </a:r>
            <a:r>
              <a:rPr lang="en-US" sz="1200" b="0" i="0" u="none" strike="noStrike" cap="none" dirty="0">
                <a:solidFill>
                  <a:schemeClr val="dk1"/>
                </a:solidFill>
                <a:latin typeface="Calibri"/>
                <a:ea typeface="Calibri"/>
                <a:cs typeface="Calibri"/>
                <a:sym typeface="Calibri"/>
              </a:rPr>
              <a:t>and national conferences and forums offered yearly as well.</a:t>
            </a:r>
            <a:endParaRPr dirty="0"/>
          </a:p>
        </p:txBody>
      </p:sp>
      <p:sp>
        <p:nvSpPr>
          <p:cNvPr id="270" name="Shape 27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1698334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Shape 278"/>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A little inspiration now! There are additional modules that will give more in-depth information. </a:t>
            </a:r>
            <a:endParaRPr dirty="0"/>
          </a:p>
        </p:txBody>
      </p:sp>
      <p:sp>
        <p:nvSpPr>
          <p:cNvPr id="279" name="Shape 279"/>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247778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Shape 54"/>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Have attendees take a minute and see how they would answer these questions right now</a:t>
            </a:r>
            <a:r>
              <a:rPr lang="en-US" sz="1200" b="0" i="0" u="none" strike="noStrike" cap="none" dirty="0" smtClean="0">
                <a:solidFill>
                  <a:schemeClr val="dk1"/>
                </a:solidFill>
                <a:latin typeface="Calibri"/>
                <a:ea typeface="Calibri"/>
                <a:cs typeface="Calibri"/>
                <a:sym typeface="Calibri"/>
              </a:rPr>
              <a:t>.</a:t>
            </a:r>
            <a:r>
              <a:rPr lang="en-US" sz="1200" b="0" i="0" u="none" strike="noStrike" cap="none" baseline="0" dirty="0">
                <a:solidFill>
                  <a:schemeClr val="tx1"/>
                </a:solidFill>
                <a:latin typeface="+mn-lt"/>
                <a:ea typeface="+mn-ea"/>
                <a:cs typeface="+mn-cs"/>
                <a:sym typeface="Calibri"/>
              </a:rPr>
              <a:t> </a:t>
            </a:r>
            <a:r>
              <a:rPr lang="en-US" sz="1200" b="0" i="0" u="none" strike="noStrike" cap="none" dirty="0" smtClean="0">
                <a:solidFill>
                  <a:schemeClr val="dk1"/>
                </a:solidFill>
                <a:latin typeface="Calibri"/>
                <a:ea typeface="Calibri"/>
                <a:cs typeface="Calibri"/>
                <a:sym typeface="Calibri"/>
              </a:rPr>
              <a:t>(</a:t>
            </a:r>
            <a:r>
              <a:rPr lang="en-US" sz="1200" b="0" i="0" u="none" strike="noStrike" cap="none" dirty="0">
                <a:solidFill>
                  <a:schemeClr val="dk1"/>
                </a:solidFill>
                <a:latin typeface="Calibri"/>
                <a:ea typeface="Calibri"/>
                <a:cs typeface="Calibri"/>
                <a:sym typeface="Calibri"/>
              </a:rPr>
              <a:t>We can narrow this list – just want the audience to know that we understand they have barriers; we understand their current reality.)</a:t>
            </a:r>
            <a:endParaRPr sz="1200" b="0" i="0" u="none" strike="noStrike" cap="none" dirty="0">
              <a:solidFill>
                <a:schemeClr val="dk1"/>
              </a:solidFill>
              <a:latin typeface="Calibri"/>
              <a:ea typeface="Calibri"/>
              <a:cs typeface="Calibri"/>
              <a:sym typeface="Calibri"/>
            </a:endParaRPr>
          </a:p>
        </p:txBody>
      </p:sp>
      <p:sp>
        <p:nvSpPr>
          <p:cNvPr id="55" name="Shape 55"/>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513713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 name="Shape 61"/>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Beginning in the 1990’s, zero tolerance was adopted by schools all over the country, but this led to students being suspended or expelled for behavior that didn’t require this extreme consequence. This takes the responsibility away from administrators and teacher in trying to work with the student on improving. Now compare that to a student doing something wrong academically. Do we exclude the student</a:t>
            </a:r>
            <a:r>
              <a:rPr lang="en-US" sz="1200" b="0" i="0" u="none" strike="noStrike" cap="none" dirty="0" smtClean="0">
                <a:solidFill>
                  <a:schemeClr val="dk1"/>
                </a:solidFill>
                <a:latin typeface="Calibri"/>
                <a:ea typeface="Calibri"/>
                <a:cs typeface="Calibri"/>
                <a:sym typeface="Calibri"/>
              </a:rPr>
              <a:t>?</a:t>
            </a:r>
            <a:endParaRPr sz="1200" b="0" i="0" u="none" strike="noStrike" cap="none" dirty="0">
              <a:solidFill>
                <a:schemeClr val="dk1"/>
              </a:solidFill>
              <a:latin typeface="Calibri"/>
              <a:ea typeface="Calibri"/>
              <a:cs typeface="Calibri"/>
              <a:sym typeface="Calibri"/>
            </a:endParaRPr>
          </a:p>
        </p:txBody>
      </p:sp>
      <p:sp>
        <p:nvSpPr>
          <p:cNvPr id="62" name="Shape 62"/>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822893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 name="Shape 6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br>
              <a:rPr lang="en-US" sz="1200" b="0" i="0" u="none" strike="noStrike" cap="none" dirty="0">
                <a:solidFill>
                  <a:schemeClr val="dk1"/>
                </a:solidFill>
                <a:latin typeface="Calibri"/>
                <a:ea typeface="Calibri"/>
                <a:cs typeface="Calibri"/>
                <a:sym typeface="Calibri"/>
              </a:rPr>
            </a:br>
            <a:r>
              <a:rPr lang="en-US" sz="1200" b="0" i="0" u="none" strike="noStrike" cap="none" dirty="0">
                <a:solidFill>
                  <a:schemeClr val="dk1"/>
                </a:solidFill>
                <a:latin typeface="Calibri"/>
                <a:ea typeface="Calibri"/>
                <a:cs typeface="Calibri"/>
                <a:sym typeface="Calibri"/>
              </a:rPr>
              <a:t>The good news is that there are schools that are doing well! </a:t>
            </a:r>
            <a:r>
              <a:rPr lang="en-US" sz="1200" b="0" i="0" u="none" strike="noStrike" cap="none" dirty="0" smtClean="0">
                <a:solidFill>
                  <a:schemeClr val="dk1"/>
                </a:solidFill>
                <a:latin typeface="Calibri"/>
                <a:ea typeface="Calibri"/>
                <a:cs typeface="Calibri"/>
                <a:sym typeface="Calibri"/>
              </a:rPr>
              <a:t>It’s </a:t>
            </a:r>
            <a:r>
              <a:rPr lang="en-US" sz="1200" b="0" i="0" u="none" strike="noStrike" cap="none" dirty="0">
                <a:solidFill>
                  <a:schemeClr val="dk1"/>
                </a:solidFill>
                <a:latin typeface="Calibri"/>
                <a:ea typeface="Calibri"/>
                <a:cs typeface="Calibri"/>
                <a:sym typeface="Calibri"/>
              </a:rPr>
              <a:t>not because they care more or because their students have more advantages, or more technology, or better facilities. It’s because they have the right tools to guide them through the process of creating a positive school environment.</a:t>
            </a:r>
            <a:endParaRPr dirty="0"/>
          </a:p>
        </p:txBody>
      </p:sp>
      <p:sp>
        <p:nvSpPr>
          <p:cNvPr id="70" name="Shape 7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326221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 name="Shape 77"/>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PBIS is a tool that will guide schools through the process of creating the environment that they want</a:t>
            </a:r>
            <a:r>
              <a:rPr lang="en-US" sz="1200" b="0" i="0" u="none" strike="noStrike" cap="none" dirty="0" smtClean="0">
                <a:solidFill>
                  <a:schemeClr val="dk1"/>
                </a:solidFill>
                <a:latin typeface="Calibri"/>
                <a:ea typeface="Calibri"/>
                <a:cs typeface="Calibri"/>
                <a:sym typeface="Calibri"/>
              </a:rPr>
              <a:t>.</a:t>
            </a:r>
            <a:endParaRPr dirty="0"/>
          </a:p>
        </p:txBody>
      </p:sp>
      <p:sp>
        <p:nvSpPr>
          <p:cNvPr id="78" name="Shape 7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839109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Shape 85"/>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br>
              <a:rPr lang="en-US" sz="1200" b="0" i="0" u="none" strike="noStrike" cap="none" dirty="0">
                <a:solidFill>
                  <a:schemeClr val="dk1"/>
                </a:solidFill>
                <a:latin typeface="Calibri"/>
                <a:ea typeface="Calibri"/>
                <a:cs typeface="Calibri"/>
                <a:sym typeface="Calibri"/>
              </a:rPr>
            </a:br>
            <a:r>
              <a:rPr lang="en-US" sz="1200" b="0" i="0" u="none" strike="noStrike" cap="none" dirty="0">
                <a:solidFill>
                  <a:schemeClr val="dk1"/>
                </a:solidFill>
                <a:latin typeface="Calibri"/>
                <a:ea typeface="Calibri"/>
                <a:cs typeface="Calibri"/>
                <a:sym typeface="Calibri"/>
              </a:rPr>
              <a:t>When the PBIS framework is fully implemented, schools will gain consistency in the way behavior is taught and how the students’ behavior – both appropriate and inappropriate behavior – is addressed by all staff. Data will be used to determine needs and develop appropriate supports. By addressing behavior in a more positive and proactive way, schools gain more time for teaching and working toward better grades and test scores</a:t>
            </a:r>
            <a:r>
              <a:rPr lang="en-US" sz="1200" b="0" i="0" u="none" strike="noStrike" cap="none" dirty="0" smtClean="0">
                <a:solidFill>
                  <a:schemeClr val="dk1"/>
                </a:solidFill>
                <a:latin typeface="Calibri"/>
                <a:ea typeface="Calibri"/>
                <a:cs typeface="Calibri"/>
                <a:sym typeface="Calibri"/>
              </a:rPr>
              <a:t>.</a:t>
            </a:r>
            <a:endParaRPr dirty="0"/>
          </a:p>
        </p:txBody>
      </p:sp>
      <p:sp>
        <p:nvSpPr>
          <p:cNvPr id="86" name="Shape 86"/>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443926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409575" y="698500"/>
            <a:ext cx="6192838" cy="34845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Shape 9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a:t>
            </a:r>
            <a:r>
              <a:rPr lang="en-US" sz="1200" b="0" i="0" u="none" strike="noStrike" cap="none" dirty="0" smtClean="0">
                <a:solidFill>
                  <a:schemeClr val="dk1"/>
                </a:solidFill>
                <a:latin typeface="Calibri"/>
                <a:ea typeface="Calibri"/>
                <a:cs typeface="Calibri"/>
                <a:sym typeface="Calibri"/>
              </a:rPr>
              <a:t>Notes</a:t>
            </a:r>
            <a:r>
              <a:rPr lang="en-US" sz="1200" b="0" i="0" u="none" strike="noStrike" cap="none"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PBIS starts with a change in the way adults approach discipline. Instead of just giving students a handbook of rules and a list of things </a:t>
            </a:r>
            <a:r>
              <a:rPr lang="en-US" sz="1200" b="0" i="0" u="none" strike="noStrike" cap="none" dirty="0" smtClean="0">
                <a:solidFill>
                  <a:schemeClr val="dk1"/>
                </a:solidFill>
                <a:latin typeface="Calibri"/>
                <a:ea typeface="Calibri"/>
                <a:cs typeface="Calibri"/>
                <a:sym typeface="Calibri"/>
              </a:rPr>
              <a:t>“not </a:t>
            </a:r>
            <a:r>
              <a:rPr lang="en-US" sz="1200" b="0" i="0" u="none" strike="noStrike" cap="none" dirty="0">
                <a:solidFill>
                  <a:schemeClr val="dk1"/>
                </a:solidFill>
                <a:latin typeface="Calibri"/>
                <a:ea typeface="Calibri"/>
                <a:cs typeface="Calibri"/>
                <a:sym typeface="Calibri"/>
              </a:rPr>
              <a:t>to </a:t>
            </a:r>
            <a:r>
              <a:rPr lang="en-US" sz="1200" b="0" i="0" u="none" strike="noStrike" cap="none" dirty="0" smtClean="0">
                <a:solidFill>
                  <a:schemeClr val="dk1"/>
                </a:solidFill>
                <a:latin typeface="Calibri"/>
                <a:ea typeface="Calibri"/>
                <a:cs typeface="Calibri"/>
                <a:sym typeface="Calibri"/>
              </a:rPr>
              <a:t>do” </a:t>
            </a:r>
            <a:r>
              <a:rPr lang="en-US" sz="1200" b="0" i="0" u="none" strike="noStrike" cap="none" dirty="0">
                <a:solidFill>
                  <a:schemeClr val="dk1"/>
                </a:solidFill>
                <a:latin typeface="Calibri"/>
                <a:ea typeface="Calibri"/>
                <a:cs typeface="Calibri"/>
                <a:sym typeface="Calibri"/>
              </a:rPr>
              <a:t>and waiting for them to make mistakes, PBIS is about having expectations for behavior, teaching and modeling that behavior, and encouraging that behavior.</a:t>
            </a:r>
            <a:endParaRPr sz="1200" b="0" i="0" u="none" strike="noStrike" cap="none" dirty="0">
              <a:solidFill>
                <a:schemeClr val="dk1"/>
              </a:solidFill>
              <a:latin typeface="Calibri"/>
              <a:ea typeface="Calibri"/>
              <a:cs typeface="Calibri"/>
              <a:sym typeface="Calibri"/>
            </a:endParaRPr>
          </a:p>
        </p:txBody>
      </p:sp>
      <p:sp>
        <p:nvSpPr>
          <p:cNvPr id="93" name="Shape 9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084378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p:cNvSpPr/>
          <p:nvPr userDrawn="1"/>
        </p:nvSpPr>
        <p:spPr>
          <a:xfrm>
            <a:off x="0" y="6169795"/>
            <a:ext cx="12192000" cy="688205"/>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74439" y="2277053"/>
            <a:ext cx="8956713" cy="1325563"/>
          </a:xfrm>
          <a:prstGeom prst="rect">
            <a:avLst/>
          </a:prstGeom>
        </p:spPr>
        <p:txBody>
          <a:bodyPr/>
          <a:lstStyle/>
          <a:p>
            <a:r>
              <a:rPr lang="en-US"/>
              <a:t>Click to edit Master title style</a:t>
            </a:r>
          </a:p>
        </p:txBody>
      </p:sp>
      <p:pic>
        <p:nvPicPr>
          <p:cNvPr id="4" name="Picture 3" descr="C:\Users\amerten\Downloads\RTI Arkansas Logo (2).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11152" y="416709"/>
            <a:ext cx="8483285" cy="1647660"/>
          </a:xfrm>
          <a:prstGeom prst="rect">
            <a:avLst/>
          </a:prstGeom>
          <a:noFill/>
          <a:ln>
            <a:noFill/>
          </a:ln>
        </p:spPr>
      </p:pic>
      <p:pic>
        <p:nvPicPr>
          <p:cNvPr id="5" name="Picture 2" descr="cid:image002.png@01D16AFF.B10E1570"/>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19822"/>
          <a:stretch/>
        </p:blipFill>
        <p:spPr bwMode="auto">
          <a:xfrm>
            <a:off x="328100" y="6191295"/>
            <a:ext cx="952526" cy="661892"/>
          </a:xfrm>
          <a:prstGeom prst="rect">
            <a:avLst/>
          </a:prstGeom>
          <a:solidFill>
            <a:schemeClr val="bg1"/>
          </a:solidFill>
          <a:extLst/>
        </p:spPr>
      </p:pic>
      <p:pic>
        <p:nvPicPr>
          <p:cNvPr id="6" name="Shape 109"/>
          <p:cNvPicPr/>
          <p:nvPr userDrawn="1"/>
        </p:nvPicPr>
        <p:blipFill rotWithShape="1">
          <a:blip r:embed="rId4">
            <a:alphaModFix/>
          </a:blip>
          <a:srcRect/>
          <a:stretch/>
        </p:blipFill>
        <p:spPr>
          <a:xfrm>
            <a:off x="8955514" y="6266371"/>
            <a:ext cx="3077845" cy="474980"/>
          </a:xfrm>
          <a:prstGeom prst="rect">
            <a:avLst/>
          </a:prstGeom>
          <a:solidFill>
            <a:schemeClr val="bg1"/>
          </a:solidFill>
          <a:ln>
            <a:noFill/>
          </a:ln>
        </p:spPr>
      </p:pic>
      <p:sp>
        <p:nvSpPr>
          <p:cNvPr id="8" name="Rectangle 7"/>
          <p:cNvSpPr/>
          <p:nvPr userDrawn="1"/>
        </p:nvSpPr>
        <p:spPr>
          <a:xfrm>
            <a:off x="0" y="6085417"/>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177500"/>
            <a:ext cx="12192000" cy="956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76561" y="4053441"/>
            <a:ext cx="6238875" cy="1581150"/>
          </a:xfrm>
          <a:prstGeom prst="rect">
            <a:avLst/>
          </a:prstGeom>
        </p:spPr>
      </p:pic>
    </p:spTree>
    <p:extLst>
      <p:ext uri="{BB962C8B-B14F-4D97-AF65-F5344CB8AC3E}">
        <p14:creationId xmlns:p14="http://schemas.microsoft.com/office/powerpoint/2010/main" val="3152207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ctrTitle"/>
          </p:nvPr>
        </p:nvSpPr>
        <p:spPr>
          <a:xfrm>
            <a:off x="1416424" y="315540"/>
            <a:ext cx="9144000" cy="1271213"/>
          </a:xfrm>
          <a:prstGeom prst="rect">
            <a:avLst/>
          </a:prstGeom>
        </p:spPr>
        <p:txBody>
          <a:bodyPr anchor="b"/>
          <a:lstStyle>
            <a:lvl1pPr algn="ctr">
              <a:defRPr sz="6000"/>
            </a:lvl1pPr>
          </a:lstStyle>
          <a:p>
            <a:r>
              <a:rPr lang="en-US" dirty="0"/>
              <a:t>Click to edit Master title style</a:t>
            </a:r>
          </a:p>
        </p:txBody>
      </p:sp>
      <p:sp>
        <p:nvSpPr>
          <p:cNvPr id="4" name="Content Placeholder 3"/>
          <p:cNvSpPr>
            <a:spLocks noGrp="1"/>
          </p:cNvSpPr>
          <p:nvPr>
            <p:ph sz="quarter" idx="10"/>
          </p:nvPr>
        </p:nvSpPr>
        <p:spPr>
          <a:xfrm>
            <a:off x="1416050" y="1917700"/>
            <a:ext cx="9144000" cy="33258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2844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1696598" y="365125"/>
            <a:ext cx="8956713"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2375820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mp; Content">
  <p:cSld name="1_Title &amp; Content">
    <p:spTree>
      <p:nvGrpSpPr>
        <p:cNvPr id="1" name="Shape 20"/>
        <p:cNvGrpSpPr/>
        <p:nvPr/>
      </p:nvGrpSpPr>
      <p:grpSpPr>
        <a:xfrm>
          <a:off x="0" y="0"/>
          <a:ext cx="0" cy="0"/>
          <a:chOff x="0" y="0"/>
          <a:chExt cx="0" cy="0"/>
        </a:xfrm>
      </p:grpSpPr>
      <p:sp>
        <p:nvSpPr>
          <p:cNvPr id="21" name="Shape 21"/>
          <p:cNvSpPr txBox="1">
            <a:spLocks noGrp="1"/>
          </p:cNvSpPr>
          <p:nvPr>
            <p:ph type="ctrTitle"/>
          </p:nvPr>
        </p:nvSpPr>
        <p:spPr>
          <a:xfrm>
            <a:off x="1416424" y="315540"/>
            <a:ext cx="9144000" cy="1271213"/>
          </a:xfrm>
          <a:prstGeom prst="rect">
            <a:avLst/>
          </a:prstGeom>
          <a:noFill/>
          <a:ln>
            <a:noFill/>
          </a:ln>
        </p:spPr>
        <p:txBody>
          <a:bodyPr spcFirstLastPara="1" wrap="square" lIns="91425" tIns="91425" rIns="91425" bIns="91425"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Shape 22"/>
          <p:cNvSpPr txBox="1">
            <a:spLocks noGrp="1"/>
          </p:cNvSpPr>
          <p:nvPr>
            <p:ph type="body" idx="1"/>
          </p:nvPr>
        </p:nvSpPr>
        <p:spPr>
          <a:xfrm>
            <a:off x="1416050" y="1917700"/>
            <a:ext cx="9144000" cy="3325813"/>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88487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Section Header" type="secHead">
  <p:cSld name="1_Section Header">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831850" y="1709738"/>
            <a:ext cx="10515600" cy="2852737"/>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Shape 27"/>
          <p:cNvSpPr txBox="1">
            <a:spLocks noGrp="1"/>
          </p:cNvSpPr>
          <p:nvPr>
            <p:ph type="body" idx="1"/>
          </p:nvPr>
        </p:nvSpPr>
        <p:spPr>
          <a:xfrm>
            <a:off x="831850" y="4589463"/>
            <a:ext cx="10515600" cy="1500187"/>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rgbClr val="888888"/>
              </a:buClr>
              <a:buSzPts val="2400"/>
              <a:buFont typeface="Arial"/>
              <a:buNone/>
              <a:defRPr sz="2400">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28" name="Shape 28"/>
          <p:cNvSpPr txBox="1">
            <a:spLocks noGrp="1"/>
          </p:cNvSpPr>
          <p:nvPr>
            <p:ph type="dt" idx="10"/>
          </p:nvPr>
        </p:nvSpPr>
        <p:spPr>
          <a:xfrm>
            <a:off x="0" y="0"/>
            <a:ext cx="3000000" cy="30000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ftr" idx="11"/>
          </p:nvPr>
        </p:nvSpPr>
        <p:spPr>
          <a:xfrm>
            <a:off x="0" y="0"/>
            <a:ext cx="3000000" cy="30000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1411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a:gsLst>
            <a:gs pos="39000">
              <a:srgbClr val="2E4488">
                <a:lumMod val="99000"/>
                <a:lumOff val="1000"/>
              </a:srgbClr>
            </a:gs>
            <a:gs pos="70000">
              <a:schemeClr val="accent5">
                <a:lumMod val="91000"/>
              </a:schemeClr>
            </a:gs>
            <a:gs pos="55000">
              <a:schemeClr val="accent5">
                <a:lumMod val="77000"/>
              </a:schemeClr>
            </a:gs>
            <a:gs pos="85000">
              <a:schemeClr val="accent1">
                <a:lumMod val="75000"/>
              </a:schemeClr>
            </a:gs>
          </a:gsLst>
          <a:lin ang="90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2267" y="2535448"/>
            <a:ext cx="10515600" cy="1325563"/>
          </a:xfrm>
          <a:prstGeom prst="rect">
            <a:avLst/>
          </a:prstGeom>
        </p:spPr>
        <p:txBody>
          <a:bodyPr/>
          <a:lstStyle/>
          <a:p>
            <a:r>
              <a:rPr lang="en-US" dirty="0"/>
              <a:t>Click to edit Master title style</a:t>
            </a:r>
          </a:p>
        </p:txBody>
      </p:sp>
      <p:sp>
        <p:nvSpPr>
          <p:cNvPr id="3" name="Rectangle 2"/>
          <p:cNvSpPr/>
          <p:nvPr userDrawn="1"/>
        </p:nvSpPr>
        <p:spPr>
          <a:xfrm>
            <a:off x="0" y="5830784"/>
            <a:ext cx="12192001" cy="1027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hape 109"/>
          <p:cNvPicPr/>
          <p:nvPr userDrawn="1"/>
        </p:nvPicPr>
        <p:blipFill rotWithShape="1">
          <a:blip r:embed="rId2">
            <a:alphaModFix/>
          </a:blip>
          <a:srcRect/>
          <a:stretch/>
        </p:blipFill>
        <p:spPr>
          <a:xfrm>
            <a:off x="8880271" y="6151904"/>
            <a:ext cx="3077845" cy="474980"/>
          </a:xfrm>
          <a:prstGeom prst="rect">
            <a:avLst/>
          </a:prstGeom>
          <a:noFill/>
          <a:ln>
            <a:noFill/>
          </a:ln>
        </p:spPr>
      </p:pic>
      <p:pic>
        <p:nvPicPr>
          <p:cNvPr id="5" name="Picture 4"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71786" y="6178381"/>
            <a:ext cx="2377440" cy="422025"/>
          </a:xfrm>
          <a:prstGeom prst="rect">
            <a:avLst/>
          </a:prstGeom>
          <a:noFill/>
          <a:ln>
            <a:noFill/>
          </a:ln>
        </p:spPr>
      </p:pic>
      <p:pic>
        <p:nvPicPr>
          <p:cNvPr id="6" name="Picture 2" descr="cid:image002.png@01D16AFF.B10E1570"/>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298452" y="5891797"/>
            <a:ext cx="1361212" cy="117971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0" y="5755413"/>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22453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55EF2D-A09D-412D-A2EA-24A4DEA38B0B}" type="datetimeFigureOut">
              <a:rPr lang="en-US" smtClean="0"/>
              <a:t>10/29/2019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DDED3-02CF-4E46-9514-B579A25C59A2}" type="slidenum">
              <a:rPr lang="en-US" smtClean="0"/>
              <a:t>‹#›</a:t>
            </a:fld>
            <a:endParaRPr lang="en-US"/>
          </a:p>
        </p:txBody>
      </p:sp>
    </p:spTree>
    <p:extLst>
      <p:ext uri="{BB962C8B-B14F-4D97-AF65-F5344CB8AC3E}">
        <p14:creationId xmlns:p14="http://schemas.microsoft.com/office/powerpoint/2010/main" val="399411736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cid:image002.png@01D16AFF.B10E1570"/>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a:extLst/>
        </p:spPr>
      </p:pic>
      <p:sp>
        <p:nvSpPr>
          <p:cNvPr id="9" name="Rectangle 8"/>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C:\Users\amerten\Downloads\RTI Arkansas Logo (2).png"/>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13" name="Shape 109"/>
          <p:cNvPicPr/>
          <p:nvPr userDrawn="1"/>
        </p:nvPicPr>
        <p:blipFill rotWithShape="1">
          <a:blip r:embed="rId8">
            <a:alphaModFix/>
          </a:blip>
          <a:srcRect/>
          <a:stretch/>
        </p:blipFill>
        <p:spPr>
          <a:xfrm>
            <a:off x="8890089" y="6254758"/>
            <a:ext cx="3077845" cy="474980"/>
          </a:xfrm>
          <a:prstGeom prst="rect">
            <a:avLst/>
          </a:prstGeom>
          <a:solidFill>
            <a:schemeClr val="bg1"/>
          </a:solidFill>
          <a:ln>
            <a:noFill/>
          </a:ln>
        </p:spPr>
      </p:pic>
    </p:spTree>
    <p:extLst>
      <p:ext uri="{BB962C8B-B14F-4D97-AF65-F5344CB8AC3E}">
        <p14:creationId xmlns:p14="http://schemas.microsoft.com/office/powerpoint/2010/main" val="76965318"/>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D1B986-9AC3-4D9B-AB17-00E753187AA4}" type="datetimeFigureOut">
              <a:rPr lang="en-US" smtClean="0"/>
              <a:t>10/29/2019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263575-510E-4702-9CBC-585D3F69EF44}" type="slidenum">
              <a:rPr lang="en-US" smtClean="0"/>
              <a:t>‹#›</a:t>
            </a:fld>
            <a:endParaRPr lang="en-US"/>
          </a:p>
        </p:txBody>
      </p:sp>
    </p:spTree>
    <p:extLst>
      <p:ext uri="{BB962C8B-B14F-4D97-AF65-F5344CB8AC3E}">
        <p14:creationId xmlns:p14="http://schemas.microsoft.com/office/powerpoint/2010/main" val="730353558"/>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20.jpg"/></Relationships>
</file>

<file path=ppt/slides/_rels/slide3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6"/>
          <p:cNvSpPr txBox="1">
            <a:spLocks/>
          </p:cNvSpPr>
          <p:nvPr/>
        </p:nvSpPr>
        <p:spPr>
          <a:xfrm>
            <a:off x="0" y="2096028"/>
            <a:ext cx="12192000" cy="754269"/>
          </a:xfrm>
          <a:prstGeom prst="rect">
            <a:avLst/>
          </a:prstGeom>
          <a:noFill/>
          <a:ln>
            <a:noFill/>
          </a:ln>
        </p:spPr>
        <p:txBody>
          <a:bodyPr spcFirstLastPara="1" vert="horz" wrap="square" lIns="91425" tIns="45700" rIns="91425" bIns="4570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Clr>
                <a:schemeClr val="dk1"/>
              </a:buClr>
              <a:buSzPts val="6480"/>
              <a:buFont typeface="Calibri"/>
              <a:buNone/>
            </a:pPr>
            <a:r>
              <a:rPr lang="en-US" sz="4800" dirty="0">
                <a:solidFill>
                  <a:schemeClr val="dk1"/>
                </a:solidFill>
                <a:latin typeface="Calibri"/>
                <a:ea typeface="Calibri"/>
                <a:cs typeface="Calibri"/>
                <a:sym typeface="Calibri"/>
              </a:rPr>
              <a:t>Positive Behavioral Interventions &amp; Supports </a:t>
            </a:r>
            <a:endParaRPr lang="en-US" sz="3200" dirty="0"/>
          </a:p>
        </p:txBody>
      </p:sp>
      <p:sp>
        <p:nvSpPr>
          <p:cNvPr id="5" name="Shape 37"/>
          <p:cNvSpPr txBox="1">
            <a:spLocks/>
          </p:cNvSpPr>
          <p:nvPr/>
        </p:nvSpPr>
        <p:spPr>
          <a:xfrm>
            <a:off x="0" y="2850297"/>
            <a:ext cx="12192000" cy="833680"/>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chemeClr val="dk1"/>
              </a:buClr>
              <a:buSzPts val="3600"/>
              <a:buFont typeface="Arial"/>
              <a:buNone/>
            </a:pPr>
            <a:r>
              <a:rPr lang="en-US" sz="6000" dirty="0">
                <a:solidFill>
                  <a:schemeClr val="dk1"/>
                </a:solidFill>
                <a:latin typeface="Calibri"/>
                <a:ea typeface="Calibri"/>
                <a:cs typeface="Calibri"/>
                <a:sym typeface="Calibri"/>
              </a:rPr>
              <a:t>An Introduction to PBIS</a:t>
            </a:r>
            <a:endParaRPr lang="en-US" sz="4800" dirty="0"/>
          </a:p>
        </p:txBody>
      </p:sp>
      <p:sp>
        <p:nvSpPr>
          <p:cNvPr id="6" name="TextBox 5"/>
          <p:cNvSpPr txBox="1"/>
          <p:nvPr/>
        </p:nvSpPr>
        <p:spPr>
          <a:xfrm>
            <a:off x="3748012" y="6400800"/>
            <a:ext cx="4695974" cy="246221"/>
          </a:xfrm>
          <a:prstGeom prst="rect">
            <a:avLst/>
          </a:prstGeom>
          <a:noFill/>
        </p:spPr>
        <p:txBody>
          <a:bodyPr wrap="square" rtlCol="0">
            <a:spAutoFit/>
          </a:bodyPr>
          <a:lstStyle/>
          <a:p>
            <a:r>
              <a:rPr lang="en-US" sz="1000" dirty="0" smtClean="0">
                <a:solidFill>
                  <a:schemeClr val="bg1"/>
                </a:solidFill>
              </a:rPr>
              <a:t>Images in this module were obtained at google.com/images unless otherwise specified.</a:t>
            </a:r>
            <a:endParaRPr lang="en-US" sz="1000" dirty="0">
              <a:solidFill>
                <a:schemeClr val="bg1"/>
              </a:solidFill>
            </a:endParaRPr>
          </a:p>
        </p:txBody>
      </p:sp>
    </p:spTree>
    <p:extLst>
      <p:ext uri="{BB962C8B-B14F-4D97-AF65-F5344CB8AC3E}">
        <p14:creationId xmlns:p14="http://schemas.microsoft.com/office/powerpoint/2010/main" val="38080145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ctrTitle"/>
          </p:nvPr>
        </p:nvSpPr>
        <p:spPr>
          <a:xfrm>
            <a:off x="0" y="720969"/>
            <a:ext cx="12192000" cy="903849"/>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u="none" strike="noStrike" cap="none" dirty="0">
                <a:solidFill>
                  <a:schemeClr val="dk1"/>
                </a:solidFill>
                <a:sym typeface="Calibri"/>
              </a:rPr>
              <a:t>Organize </a:t>
            </a:r>
            <a:r>
              <a:rPr lang="en-US" sz="5400" b="0" u="none" strike="noStrike" cap="none" dirty="0" smtClean="0">
                <a:solidFill>
                  <a:schemeClr val="dk1"/>
                </a:solidFill>
                <a:sym typeface="Calibri"/>
              </a:rPr>
              <a:t>Your </a:t>
            </a:r>
            <a:r>
              <a:rPr lang="en-US" sz="5400" dirty="0" smtClean="0"/>
              <a:t>E</a:t>
            </a:r>
            <a:r>
              <a:rPr lang="en-US" sz="5400" b="0" u="none" strike="noStrike" cap="none" dirty="0" smtClean="0">
                <a:solidFill>
                  <a:schemeClr val="dk1"/>
                </a:solidFill>
                <a:sym typeface="Calibri"/>
              </a:rPr>
              <a:t>nvironment</a:t>
            </a:r>
            <a:endParaRPr sz="5400" b="0" u="none" strike="noStrike" cap="none" dirty="0">
              <a:solidFill>
                <a:schemeClr val="dk1"/>
              </a:solidFill>
              <a:sym typeface="Calibri"/>
            </a:endParaRPr>
          </a:p>
        </p:txBody>
      </p:sp>
      <p:sp>
        <p:nvSpPr>
          <p:cNvPr id="103" name="Shape 103"/>
          <p:cNvSpPr txBox="1">
            <a:spLocks noGrp="1"/>
          </p:cNvSpPr>
          <p:nvPr>
            <p:ph type="body" idx="1"/>
          </p:nvPr>
        </p:nvSpPr>
        <p:spPr>
          <a:xfrm>
            <a:off x="680223" y="2471616"/>
            <a:ext cx="10883591" cy="167835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1000"/>
              </a:spcBef>
              <a:spcAft>
                <a:spcPts val="0"/>
              </a:spcAft>
              <a:buClr>
                <a:schemeClr val="dk1"/>
              </a:buClr>
              <a:buSzPts val="4000"/>
              <a:buFont typeface="Arial"/>
              <a:buNone/>
            </a:pPr>
            <a:r>
              <a:rPr lang="en-US" b="0" i="0" u="none" strike="noStrike" cap="none" dirty="0">
                <a:solidFill>
                  <a:schemeClr val="dk1"/>
                </a:solidFill>
                <a:sym typeface="Calibri"/>
              </a:rPr>
              <a:t>Put systems and practices into place </a:t>
            </a:r>
            <a:r>
              <a:rPr lang="en-US" b="0" i="0" u="none" strike="noStrike" cap="none" dirty="0" smtClean="0">
                <a:solidFill>
                  <a:schemeClr val="dk1"/>
                </a:solidFill>
                <a:sym typeface="Calibri"/>
              </a:rPr>
              <a:t>to </a:t>
            </a:r>
            <a:r>
              <a:rPr lang="en-US" b="0" i="0" u="none" strike="noStrike" cap="none" dirty="0">
                <a:solidFill>
                  <a:schemeClr val="dk1"/>
                </a:solidFill>
                <a:sym typeface="Calibri"/>
              </a:rPr>
              <a:t>support all students.</a:t>
            </a:r>
            <a:endParaRPr b="0" i="0" u="none" strike="noStrike" cap="none" dirty="0">
              <a:solidFill>
                <a:schemeClr val="dk1"/>
              </a:solidFill>
              <a:sym typeface="Calibri"/>
            </a:endParaRPr>
          </a:p>
          <a:p>
            <a:pPr marL="0" marR="0" lvl="0" indent="0" algn="ctr" rtl="0">
              <a:lnSpc>
                <a:spcPct val="90000"/>
              </a:lnSpc>
              <a:spcBef>
                <a:spcPts val="1000"/>
              </a:spcBef>
              <a:spcAft>
                <a:spcPts val="0"/>
              </a:spcAft>
              <a:buClr>
                <a:schemeClr val="dk1"/>
              </a:buClr>
              <a:buSzPts val="4000"/>
              <a:buFont typeface="Arial"/>
              <a:buNone/>
            </a:pPr>
            <a:endParaRPr b="0" i="0" u="none" strike="noStrike" cap="none" dirty="0">
              <a:solidFill>
                <a:schemeClr val="dk1"/>
              </a:solidFill>
              <a:sym typeface="Calibri"/>
            </a:endParaRPr>
          </a:p>
          <a:p>
            <a:pPr marL="228600" marR="0" lvl="0" indent="25400" algn="ctr" rtl="0">
              <a:lnSpc>
                <a:spcPct val="90000"/>
              </a:lnSpc>
              <a:spcBef>
                <a:spcPts val="1000"/>
              </a:spcBef>
              <a:spcAft>
                <a:spcPts val="0"/>
              </a:spcAft>
              <a:buClr>
                <a:schemeClr val="dk1"/>
              </a:buClr>
              <a:buSzPts val="4000"/>
              <a:buFont typeface="Arial"/>
              <a:buNone/>
            </a:pPr>
            <a:endParaRPr b="0" i="0" u="none" strike="noStrike" cap="none" dirty="0">
              <a:solidFill>
                <a:schemeClr val="dk1"/>
              </a:solidFill>
              <a:sym typeface="Calibri"/>
            </a:endParaRPr>
          </a:p>
        </p:txBody>
      </p:sp>
    </p:spTree>
    <p:extLst>
      <p:ext uri="{BB962C8B-B14F-4D97-AF65-F5344CB8AC3E}">
        <p14:creationId xmlns:p14="http://schemas.microsoft.com/office/powerpoint/2010/main" val="39016929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ctrTitle"/>
          </p:nvPr>
        </p:nvSpPr>
        <p:spPr>
          <a:xfrm>
            <a:off x="0" y="712177"/>
            <a:ext cx="12192000" cy="900953"/>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u="none" strike="noStrike" cap="none" dirty="0">
                <a:solidFill>
                  <a:schemeClr val="dk1"/>
                </a:solidFill>
                <a:latin typeface="Calibri"/>
                <a:ea typeface="Calibri"/>
                <a:cs typeface="Calibri"/>
                <a:sym typeface="Calibri"/>
              </a:rPr>
              <a:t>Guiding Questions</a:t>
            </a:r>
            <a:endParaRPr sz="5400" b="0" u="none" strike="noStrike" cap="none" dirty="0">
              <a:solidFill>
                <a:schemeClr val="dk1"/>
              </a:solidFill>
              <a:latin typeface="Calibri"/>
              <a:ea typeface="Calibri"/>
              <a:cs typeface="Calibri"/>
              <a:sym typeface="Calibri"/>
            </a:endParaRPr>
          </a:p>
        </p:txBody>
      </p:sp>
      <p:sp>
        <p:nvSpPr>
          <p:cNvPr id="110" name="Shape 110"/>
          <p:cNvSpPr txBox="1">
            <a:spLocks noGrp="1"/>
          </p:cNvSpPr>
          <p:nvPr>
            <p:ph type="body" idx="1"/>
          </p:nvPr>
        </p:nvSpPr>
        <p:spPr>
          <a:xfrm>
            <a:off x="936702" y="2075842"/>
            <a:ext cx="10279938" cy="2611315"/>
          </a:xfrm>
          <a:prstGeom prst="rect">
            <a:avLst/>
          </a:prstGeom>
          <a:noFill/>
          <a:ln>
            <a:noFill/>
          </a:ln>
        </p:spPr>
        <p:txBody>
          <a:bodyPr spcFirstLastPara="1" wrap="square" lIns="91425" tIns="45700" rIns="91425" bIns="45700" anchor="t" anchorCtr="0">
            <a:noAutofit/>
          </a:bodyPr>
          <a:lstStyle/>
          <a:p>
            <a:pPr marL="457200" marR="0" lvl="1" indent="-346075" algn="l" rtl="0">
              <a:lnSpc>
                <a:spcPct val="90000"/>
              </a:lnSpc>
              <a:spcBef>
                <a:spcPts val="1000"/>
              </a:spcBef>
              <a:spcAft>
                <a:spcPts val="0"/>
              </a:spcAft>
              <a:buClr>
                <a:schemeClr val="dk1"/>
              </a:buClr>
              <a:buSzPct val="100000"/>
              <a:buFont typeface="Arial" panose="020B0604020202020204" pitchFamily="34" charset="0"/>
              <a:buChar char="•"/>
            </a:pPr>
            <a:r>
              <a:rPr lang="en-US" sz="2800" b="0" i="0" u="none" strike="noStrike" cap="none" dirty="0" smtClean="0">
                <a:solidFill>
                  <a:schemeClr val="dk1"/>
                </a:solidFill>
                <a:sym typeface="Calibri"/>
              </a:rPr>
              <a:t>What </a:t>
            </a:r>
            <a:r>
              <a:rPr lang="en-US" sz="2800" b="0" i="0" u="none" strike="noStrike" cap="none" dirty="0">
                <a:solidFill>
                  <a:schemeClr val="dk1"/>
                </a:solidFill>
                <a:sym typeface="Calibri"/>
              </a:rPr>
              <a:t>student outcomes do we want?</a:t>
            </a:r>
          </a:p>
          <a:p>
            <a:pPr marL="457200" marR="0" lvl="1" indent="-346075" algn="l" rtl="0">
              <a:lnSpc>
                <a:spcPct val="90000"/>
              </a:lnSpc>
              <a:spcBef>
                <a:spcPts val="1000"/>
              </a:spcBef>
              <a:spcAft>
                <a:spcPts val="0"/>
              </a:spcAft>
              <a:buClr>
                <a:schemeClr val="dk1"/>
              </a:buClr>
              <a:buSzPct val="100000"/>
              <a:buFont typeface="Arial" panose="020B0604020202020204" pitchFamily="34" charset="0"/>
              <a:buChar char="•"/>
            </a:pPr>
            <a:r>
              <a:rPr lang="en-US" sz="2800" dirty="0" smtClean="0"/>
              <a:t>What </a:t>
            </a:r>
            <a:r>
              <a:rPr lang="en-US" sz="2800" dirty="0"/>
              <a:t>supports will help reach these outcomes?</a:t>
            </a:r>
          </a:p>
          <a:p>
            <a:pPr marL="457200" marR="0" lvl="1" indent="-346075" algn="l" rtl="0">
              <a:lnSpc>
                <a:spcPct val="90000"/>
              </a:lnSpc>
              <a:spcBef>
                <a:spcPts val="1000"/>
              </a:spcBef>
              <a:spcAft>
                <a:spcPts val="0"/>
              </a:spcAft>
              <a:buClr>
                <a:schemeClr val="dk1"/>
              </a:buClr>
              <a:buSzPct val="100000"/>
              <a:buFont typeface="Arial" panose="020B0604020202020204" pitchFamily="34" charset="0"/>
              <a:buChar char="•"/>
            </a:pPr>
            <a:r>
              <a:rPr lang="en-US" sz="2800" dirty="0" smtClean="0"/>
              <a:t>How </a:t>
            </a:r>
            <a:r>
              <a:rPr lang="en-US" sz="2800" dirty="0"/>
              <a:t>will we deliver supports?</a:t>
            </a:r>
          </a:p>
          <a:p>
            <a:pPr marL="457200" marR="0" lvl="1" indent="-346075" algn="l" rtl="0">
              <a:lnSpc>
                <a:spcPct val="90000"/>
              </a:lnSpc>
              <a:spcBef>
                <a:spcPts val="1000"/>
              </a:spcBef>
              <a:spcAft>
                <a:spcPts val="0"/>
              </a:spcAft>
              <a:buClr>
                <a:schemeClr val="dk1"/>
              </a:buClr>
              <a:buSzPct val="100000"/>
              <a:buFont typeface="Arial" panose="020B0604020202020204" pitchFamily="34" charset="0"/>
              <a:buChar char="•"/>
            </a:pPr>
            <a:r>
              <a:rPr lang="en-US" sz="2800" dirty="0" smtClean="0"/>
              <a:t>How </a:t>
            </a:r>
            <a:r>
              <a:rPr lang="en-US" sz="2800" dirty="0"/>
              <a:t>will we know if they are working?</a:t>
            </a:r>
          </a:p>
        </p:txBody>
      </p:sp>
    </p:spTree>
    <p:extLst>
      <p:ext uri="{BB962C8B-B14F-4D97-AF65-F5344CB8AC3E}">
        <p14:creationId xmlns:p14="http://schemas.microsoft.com/office/powerpoint/2010/main" val="7940463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p:nvPr/>
        </p:nvSpPr>
        <p:spPr>
          <a:xfrm>
            <a:off x="2851020" y="462593"/>
            <a:ext cx="5462700" cy="1015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1800" b="1" i="1" u="sng" strike="noStrike" cap="none" dirty="0">
                <a:solidFill>
                  <a:srgbClr val="000000"/>
                </a:solidFill>
                <a:latin typeface="Calibri"/>
                <a:ea typeface="Calibri"/>
                <a:cs typeface="Calibri"/>
                <a:sym typeface="Calibri"/>
              </a:rPr>
              <a:t>Desired Outcomes</a:t>
            </a:r>
            <a:r>
              <a:rPr lang="en-US" sz="1800" i="1" u="sng" strike="noStrike" cap="none" dirty="0">
                <a:solidFill>
                  <a:srgbClr val="000000"/>
                </a:solidFill>
                <a:latin typeface="Calibri"/>
                <a:ea typeface="Calibri"/>
                <a:cs typeface="Calibri"/>
                <a:sym typeface="Calibri"/>
              </a:rPr>
              <a:t>: </a:t>
            </a:r>
            <a:endParaRPr sz="1800" dirty="0">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Calibri"/>
              <a:buNone/>
            </a:pPr>
            <a:r>
              <a:rPr lang="en-US" sz="1800" i="0" u="none" strike="noStrike" cap="none" dirty="0">
                <a:solidFill>
                  <a:srgbClr val="000000"/>
                </a:solidFill>
                <a:latin typeface="Calibri"/>
                <a:ea typeface="Calibri"/>
                <a:cs typeface="Calibri"/>
                <a:sym typeface="Calibri"/>
              </a:rPr>
              <a:t>Social Competence </a:t>
            </a:r>
            <a:endParaRPr sz="1800"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Calibri"/>
              <a:buNone/>
            </a:pPr>
            <a:r>
              <a:rPr lang="en-US" sz="1800" i="0" u="none" strike="noStrike" cap="none" dirty="0">
                <a:solidFill>
                  <a:srgbClr val="000000"/>
                </a:solidFill>
                <a:latin typeface="Calibri"/>
                <a:ea typeface="Calibri"/>
                <a:cs typeface="Calibri"/>
                <a:sym typeface="Calibri"/>
              </a:rPr>
              <a:t>Academic Achievement</a:t>
            </a:r>
            <a:endParaRPr sz="1800" dirty="0">
              <a:latin typeface="Calibri"/>
              <a:ea typeface="Calibri"/>
              <a:cs typeface="Calibri"/>
              <a:sym typeface="Calibri"/>
            </a:endParaRPr>
          </a:p>
        </p:txBody>
      </p:sp>
      <p:sp>
        <p:nvSpPr>
          <p:cNvPr id="117" name="Shape 117"/>
          <p:cNvSpPr txBox="1"/>
          <p:nvPr/>
        </p:nvSpPr>
        <p:spPr>
          <a:xfrm>
            <a:off x="7640682" y="2334325"/>
            <a:ext cx="3059555" cy="1200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Calibri"/>
              <a:buNone/>
            </a:pPr>
            <a:r>
              <a:rPr lang="en-US" sz="1800" b="1" i="1" u="sng" strike="noStrike" cap="none" dirty="0">
                <a:solidFill>
                  <a:srgbClr val="000000"/>
                </a:solidFill>
                <a:latin typeface="Calibri"/>
                <a:ea typeface="Calibri"/>
                <a:cs typeface="Calibri"/>
                <a:sym typeface="Calibri"/>
              </a:rPr>
              <a:t>Supporting Data-Based Decision Making </a:t>
            </a:r>
            <a:r>
              <a:rPr lang="en-US" sz="1800" b="0" i="0" u="none" strike="noStrike" cap="none" dirty="0">
                <a:solidFill>
                  <a:srgbClr val="000000"/>
                </a:solidFill>
                <a:latin typeface="Calibri"/>
                <a:ea typeface="Calibri"/>
                <a:cs typeface="Calibri"/>
                <a:sym typeface="Calibri"/>
              </a:rPr>
              <a:t>– </a:t>
            </a:r>
            <a:endParaRPr dirty="0"/>
          </a:p>
          <a:p>
            <a:pPr marL="0" marR="0" lvl="0" indent="0" algn="ctr" rtl="0">
              <a:lnSpc>
                <a:spcPct val="100000"/>
              </a:lnSpc>
              <a:spcBef>
                <a:spcPts val="0"/>
              </a:spcBef>
              <a:spcAft>
                <a:spcPts val="0"/>
              </a:spcAft>
              <a:buClr>
                <a:srgbClr val="000000"/>
              </a:buClr>
              <a:buSzPts val="1800"/>
              <a:buFont typeface="Calibri"/>
              <a:buNone/>
            </a:pPr>
            <a:r>
              <a:rPr lang="en-US" sz="1800" b="0" i="0" u="none" strike="noStrike" cap="none" dirty="0">
                <a:solidFill>
                  <a:srgbClr val="000000"/>
                </a:solidFill>
                <a:latin typeface="Calibri"/>
                <a:ea typeface="Calibri"/>
                <a:cs typeface="Calibri"/>
                <a:sym typeface="Calibri"/>
              </a:rPr>
              <a:t>How will you know if </a:t>
            </a:r>
            <a:endParaRPr dirty="0"/>
          </a:p>
          <a:p>
            <a:pPr marL="0" marR="0" lvl="0" indent="0" algn="ctr" rtl="0">
              <a:lnSpc>
                <a:spcPct val="100000"/>
              </a:lnSpc>
              <a:spcBef>
                <a:spcPts val="0"/>
              </a:spcBef>
              <a:spcAft>
                <a:spcPts val="0"/>
              </a:spcAft>
              <a:buClr>
                <a:srgbClr val="000000"/>
              </a:buClr>
              <a:buSzPts val="1800"/>
              <a:buFont typeface="Calibri"/>
              <a:buNone/>
            </a:pPr>
            <a:r>
              <a:rPr lang="en-US" sz="1800" b="0" i="0" u="none" strike="noStrike" cap="none" dirty="0">
                <a:solidFill>
                  <a:srgbClr val="000000"/>
                </a:solidFill>
                <a:latin typeface="Calibri"/>
                <a:ea typeface="Calibri"/>
                <a:cs typeface="Calibri"/>
                <a:sym typeface="Calibri"/>
              </a:rPr>
              <a:t>things are working?</a:t>
            </a:r>
            <a:endParaRPr dirty="0"/>
          </a:p>
        </p:txBody>
      </p:sp>
      <p:sp>
        <p:nvSpPr>
          <p:cNvPr id="118" name="Shape 118"/>
          <p:cNvSpPr txBox="1"/>
          <p:nvPr/>
        </p:nvSpPr>
        <p:spPr>
          <a:xfrm>
            <a:off x="568308" y="2408320"/>
            <a:ext cx="2830674" cy="135074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Calibri"/>
              <a:buNone/>
            </a:pPr>
            <a:r>
              <a:rPr lang="en-US" sz="1800" b="1" i="1" u="sng" strike="noStrike" cap="none" dirty="0">
                <a:solidFill>
                  <a:srgbClr val="000000"/>
                </a:solidFill>
                <a:latin typeface="Calibri"/>
                <a:ea typeface="Calibri"/>
                <a:cs typeface="Calibri"/>
                <a:sym typeface="Calibri"/>
              </a:rPr>
              <a:t>Supporting Staff Behavior </a:t>
            </a:r>
            <a:r>
              <a:rPr lang="en-US" sz="1800" b="0" i="0" u="none" strike="noStrike" cap="none" dirty="0">
                <a:solidFill>
                  <a:srgbClr val="000000"/>
                </a:solidFill>
                <a:latin typeface="Calibri"/>
                <a:ea typeface="Calibri"/>
                <a:cs typeface="Calibri"/>
                <a:sym typeface="Calibri"/>
              </a:rPr>
              <a:t>– </a:t>
            </a:r>
            <a:endParaRPr dirty="0"/>
          </a:p>
          <a:p>
            <a:pPr marL="0" marR="0" lvl="0" indent="0" algn="ctr" rtl="0">
              <a:lnSpc>
                <a:spcPct val="100000"/>
              </a:lnSpc>
              <a:spcBef>
                <a:spcPts val="0"/>
              </a:spcBef>
              <a:spcAft>
                <a:spcPts val="0"/>
              </a:spcAft>
              <a:buClr>
                <a:srgbClr val="000000"/>
              </a:buClr>
              <a:buSzPts val="1800"/>
              <a:buFont typeface="Calibri"/>
              <a:buNone/>
            </a:pPr>
            <a:r>
              <a:rPr lang="en-US" sz="1800" b="0" i="0" u="none" strike="noStrike" cap="none" dirty="0">
                <a:solidFill>
                  <a:srgbClr val="000000"/>
                </a:solidFill>
                <a:latin typeface="Calibri"/>
                <a:ea typeface="Calibri"/>
                <a:cs typeface="Calibri"/>
                <a:sym typeface="Calibri"/>
              </a:rPr>
              <a:t>How will you support staff so they can </a:t>
            </a:r>
            <a:endParaRPr dirty="0"/>
          </a:p>
          <a:p>
            <a:pPr marL="0" marR="0" lvl="0" indent="0" algn="ctr" rtl="0">
              <a:lnSpc>
                <a:spcPct val="100000"/>
              </a:lnSpc>
              <a:spcBef>
                <a:spcPts val="0"/>
              </a:spcBef>
              <a:spcAft>
                <a:spcPts val="0"/>
              </a:spcAft>
              <a:buClr>
                <a:srgbClr val="000000"/>
              </a:buClr>
              <a:buSzPts val="1800"/>
              <a:buFont typeface="Calibri"/>
              <a:buNone/>
            </a:pPr>
            <a:r>
              <a:rPr lang="en-US" sz="1800" b="0" i="0" u="none" strike="noStrike" cap="none" dirty="0">
                <a:solidFill>
                  <a:srgbClr val="000000"/>
                </a:solidFill>
                <a:latin typeface="Calibri"/>
                <a:ea typeface="Calibri"/>
                <a:cs typeface="Calibri"/>
                <a:sym typeface="Calibri"/>
              </a:rPr>
              <a:t>support students?</a:t>
            </a:r>
            <a:endParaRPr dirty="0"/>
          </a:p>
        </p:txBody>
      </p:sp>
      <p:sp>
        <p:nvSpPr>
          <p:cNvPr id="119" name="Shape 119"/>
          <p:cNvSpPr txBox="1"/>
          <p:nvPr/>
        </p:nvSpPr>
        <p:spPr>
          <a:xfrm>
            <a:off x="4244976" y="4809961"/>
            <a:ext cx="2884200" cy="1200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Calibri"/>
              <a:buNone/>
            </a:pPr>
            <a:r>
              <a:rPr lang="en-US" sz="1800" b="1" i="1" u="sng" strike="noStrike" cap="none" dirty="0">
                <a:solidFill>
                  <a:srgbClr val="000000"/>
                </a:solidFill>
                <a:latin typeface="Calibri"/>
                <a:ea typeface="Calibri"/>
                <a:cs typeface="Calibri"/>
                <a:sym typeface="Calibri"/>
              </a:rPr>
              <a:t>Supporting Student Behavior </a:t>
            </a:r>
            <a:r>
              <a:rPr lang="en-US" sz="1800" b="0" i="0" u="none" strike="noStrike" cap="none" dirty="0">
                <a:solidFill>
                  <a:srgbClr val="000000"/>
                </a:solidFill>
                <a:latin typeface="Calibri"/>
                <a:ea typeface="Calibri"/>
                <a:cs typeface="Calibri"/>
                <a:sym typeface="Calibri"/>
              </a:rPr>
              <a:t>– </a:t>
            </a:r>
            <a:endParaRPr dirty="0"/>
          </a:p>
          <a:p>
            <a:pPr marL="0" marR="0" lvl="0" indent="0" algn="ctr" rtl="0">
              <a:lnSpc>
                <a:spcPct val="100000"/>
              </a:lnSpc>
              <a:spcBef>
                <a:spcPts val="0"/>
              </a:spcBef>
              <a:spcAft>
                <a:spcPts val="0"/>
              </a:spcAft>
              <a:buClr>
                <a:srgbClr val="000000"/>
              </a:buClr>
              <a:buSzPts val="1800"/>
              <a:buFont typeface="Calibri"/>
              <a:buNone/>
            </a:pPr>
            <a:r>
              <a:rPr lang="en-US" sz="1800" b="0" i="0" u="none" strike="noStrike" cap="none" dirty="0">
                <a:solidFill>
                  <a:srgbClr val="000000"/>
                </a:solidFill>
                <a:latin typeface="Calibri"/>
                <a:ea typeface="Calibri"/>
                <a:cs typeface="Calibri"/>
                <a:sym typeface="Calibri"/>
              </a:rPr>
              <a:t>What practices will </a:t>
            </a:r>
            <a:endParaRPr dirty="0"/>
          </a:p>
          <a:p>
            <a:pPr marL="0" marR="0" lvl="0" indent="0" algn="ctr" rtl="0">
              <a:lnSpc>
                <a:spcPct val="100000"/>
              </a:lnSpc>
              <a:spcBef>
                <a:spcPts val="0"/>
              </a:spcBef>
              <a:spcAft>
                <a:spcPts val="0"/>
              </a:spcAft>
              <a:buClr>
                <a:srgbClr val="000000"/>
              </a:buClr>
              <a:buSzPts val="1800"/>
              <a:buFont typeface="Calibri"/>
              <a:buNone/>
            </a:pPr>
            <a:r>
              <a:rPr lang="en-US" sz="1800" b="0" i="0" u="none" strike="noStrike" cap="none" dirty="0">
                <a:solidFill>
                  <a:srgbClr val="000000"/>
                </a:solidFill>
                <a:latin typeface="Calibri"/>
                <a:ea typeface="Calibri"/>
                <a:cs typeface="Calibri"/>
                <a:sym typeface="Calibri"/>
              </a:rPr>
              <a:t>support students?</a:t>
            </a:r>
            <a:endParaRPr dirty="0"/>
          </a:p>
        </p:txBody>
      </p:sp>
      <p:grpSp>
        <p:nvGrpSpPr>
          <p:cNvPr id="120" name="Shape 120"/>
          <p:cNvGrpSpPr/>
          <p:nvPr/>
        </p:nvGrpSpPr>
        <p:grpSpPr>
          <a:xfrm>
            <a:off x="3722968" y="1431108"/>
            <a:ext cx="3718805" cy="3305164"/>
            <a:chOff x="3039291" y="745002"/>
            <a:chExt cx="4589418" cy="4245009"/>
          </a:xfrm>
        </p:grpSpPr>
        <p:sp>
          <p:nvSpPr>
            <p:cNvPr id="121" name="Shape 121"/>
            <p:cNvSpPr/>
            <p:nvPr/>
          </p:nvSpPr>
          <p:spPr>
            <a:xfrm>
              <a:off x="4985522" y="1454036"/>
              <a:ext cx="2185851" cy="2185851"/>
            </a:xfrm>
            <a:prstGeom prst="ellipse">
              <a:avLst/>
            </a:prstGeom>
            <a:noFill/>
            <a:ln w="38100" cap="flat" cmpd="sng">
              <a:solidFill>
                <a:srgbClr val="FF66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2" name="Shape 122"/>
            <p:cNvSpPr/>
            <p:nvPr/>
          </p:nvSpPr>
          <p:spPr>
            <a:xfrm>
              <a:off x="4282710" y="2555670"/>
              <a:ext cx="2203268" cy="2203269"/>
            </a:xfrm>
            <a:prstGeom prst="ellipse">
              <a:avLst/>
            </a:prstGeom>
            <a:noFill/>
            <a:ln w="381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3" name="Shape 123"/>
            <p:cNvSpPr/>
            <p:nvPr/>
          </p:nvSpPr>
          <p:spPr>
            <a:xfrm>
              <a:off x="3484585" y="1419201"/>
              <a:ext cx="2299063" cy="2220686"/>
            </a:xfrm>
            <a:prstGeom prst="ellipse">
              <a:avLst/>
            </a:prstGeom>
            <a:noFill/>
            <a:ln w="381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4" name="Shape 124"/>
            <p:cNvSpPr txBox="1"/>
            <p:nvPr/>
          </p:nvSpPr>
          <p:spPr>
            <a:xfrm>
              <a:off x="3611954" y="2064270"/>
              <a:ext cx="1221292"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dirty="0">
                  <a:solidFill>
                    <a:srgbClr val="000000"/>
                  </a:solidFill>
                  <a:latin typeface="Calibri"/>
                  <a:ea typeface="Calibri"/>
                  <a:cs typeface="Calibri"/>
                  <a:sym typeface="Calibri"/>
                </a:rPr>
                <a:t>Systems</a:t>
              </a:r>
              <a:endParaRPr dirty="0"/>
            </a:p>
          </p:txBody>
        </p:sp>
        <p:sp>
          <p:nvSpPr>
            <p:cNvPr id="125" name="Shape 125"/>
            <p:cNvSpPr txBox="1"/>
            <p:nvPr/>
          </p:nvSpPr>
          <p:spPr>
            <a:xfrm>
              <a:off x="5935924" y="2063893"/>
              <a:ext cx="835615" cy="47436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Data</a:t>
              </a:r>
              <a:endParaRPr/>
            </a:p>
          </p:txBody>
        </p:sp>
        <p:sp>
          <p:nvSpPr>
            <p:cNvPr id="126" name="Shape 126"/>
            <p:cNvSpPr txBox="1"/>
            <p:nvPr/>
          </p:nvSpPr>
          <p:spPr>
            <a:xfrm>
              <a:off x="4706848" y="3839728"/>
              <a:ext cx="1512742" cy="47436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Practices</a:t>
              </a:r>
              <a:endParaRPr/>
            </a:p>
          </p:txBody>
        </p:sp>
        <p:sp>
          <p:nvSpPr>
            <p:cNvPr id="127" name="Shape 127"/>
            <p:cNvSpPr txBox="1"/>
            <p:nvPr/>
          </p:nvSpPr>
          <p:spPr>
            <a:xfrm>
              <a:off x="3860347" y="805734"/>
              <a:ext cx="3048000"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Outcomes </a:t>
              </a:r>
              <a:endParaRPr/>
            </a:p>
          </p:txBody>
        </p:sp>
        <p:sp>
          <p:nvSpPr>
            <p:cNvPr id="128" name="Shape 128"/>
            <p:cNvSpPr/>
            <p:nvPr/>
          </p:nvSpPr>
          <p:spPr>
            <a:xfrm>
              <a:off x="3039291" y="745002"/>
              <a:ext cx="4589418" cy="4245009"/>
            </a:xfrm>
            <a:prstGeom prst="ellipse">
              <a:avLst/>
            </a:pr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39120229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ctrTitle"/>
          </p:nvPr>
        </p:nvSpPr>
        <p:spPr>
          <a:xfrm>
            <a:off x="0" y="703384"/>
            <a:ext cx="12192000" cy="906702"/>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5400"/>
              <a:buFont typeface="Calibri"/>
              <a:buNone/>
            </a:pPr>
            <a:r>
              <a:rPr lang="en-US" sz="5400" b="0" i="0" u="none" strike="noStrike" cap="none" dirty="0">
                <a:solidFill>
                  <a:schemeClr val="dk1"/>
                </a:solidFill>
                <a:latin typeface="Calibri"/>
                <a:ea typeface="Calibri"/>
                <a:cs typeface="Calibri"/>
                <a:sym typeface="Calibri"/>
              </a:rPr>
              <a:t>Levels, </a:t>
            </a:r>
            <a:r>
              <a:rPr lang="en-US" sz="5400" dirty="0"/>
              <a:t>O</a:t>
            </a:r>
            <a:r>
              <a:rPr lang="en-US" sz="5400" b="0" i="0" u="none" strike="noStrike" cap="none" dirty="0" smtClean="0">
                <a:solidFill>
                  <a:schemeClr val="dk1"/>
                </a:solidFill>
                <a:latin typeface="Calibri"/>
                <a:ea typeface="Calibri"/>
                <a:cs typeface="Calibri"/>
                <a:sym typeface="Calibri"/>
              </a:rPr>
              <a:t>r </a:t>
            </a:r>
            <a:r>
              <a:rPr lang="en-US" sz="5400" b="0" i="0" u="none" strike="noStrike" cap="none" dirty="0">
                <a:solidFill>
                  <a:schemeClr val="dk1"/>
                </a:solidFill>
                <a:latin typeface="Calibri"/>
                <a:ea typeface="Calibri"/>
                <a:cs typeface="Calibri"/>
                <a:sym typeface="Calibri"/>
              </a:rPr>
              <a:t>Tiers, Of Interventions</a:t>
            </a:r>
            <a:endParaRPr dirty="0"/>
          </a:p>
        </p:txBody>
      </p:sp>
      <p:sp>
        <p:nvSpPr>
          <p:cNvPr id="135" name="Shape 135"/>
          <p:cNvSpPr txBox="1">
            <a:spLocks noGrp="1"/>
          </p:cNvSpPr>
          <p:nvPr>
            <p:ph type="body" idx="1"/>
          </p:nvPr>
        </p:nvSpPr>
        <p:spPr>
          <a:xfrm>
            <a:off x="791737" y="2005622"/>
            <a:ext cx="10560204" cy="3413871"/>
          </a:xfrm>
          <a:prstGeom prst="rect">
            <a:avLst/>
          </a:prstGeom>
          <a:noFill/>
          <a:ln>
            <a:noFill/>
          </a:ln>
        </p:spPr>
        <p:txBody>
          <a:bodyPr spcFirstLastPara="1" wrap="square" lIns="91425" tIns="45700" rIns="91425" bIns="45700" anchor="t" anchorCtr="0">
            <a:noAutofit/>
          </a:bodyPr>
          <a:lstStyle/>
          <a:p>
            <a:pPr marL="0" marR="0" lvl="0" indent="0" algn="l" rtl="0">
              <a:spcAft>
                <a:spcPts val="0"/>
              </a:spcAft>
              <a:buClr>
                <a:schemeClr val="dk1"/>
              </a:buClr>
              <a:buSzPts val="3200"/>
              <a:buFont typeface="Arial"/>
              <a:buNone/>
            </a:pPr>
            <a:r>
              <a:rPr lang="en-US" b="0" i="0" u="none" strike="noStrike" cap="none" dirty="0">
                <a:solidFill>
                  <a:schemeClr val="dk1"/>
                </a:solidFill>
                <a:sym typeface="Calibri"/>
              </a:rPr>
              <a:t>PBIS is for </a:t>
            </a:r>
            <a:r>
              <a:rPr lang="en-US" b="1" i="0" u="sng" strike="noStrike" cap="none" dirty="0">
                <a:solidFill>
                  <a:schemeClr val="dk1"/>
                </a:solidFill>
                <a:sym typeface="Calibri"/>
              </a:rPr>
              <a:t>all </a:t>
            </a:r>
            <a:r>
              <a:rPr lang="en-US" b="0" i="0" u="none" strike="noStrike" cap="none" dirty="0">
                <a:solidFill>
                  <a:schemeClr val="dk1"/>
                </a:solidFill>
                <a:sym typeface="Calibri"/>
              </a:rPr>
              <a:t>students!</a:t>
            </a:r>
          </a:p>
          <a:p>
            <a:pPr marL="0" marR="0" lvl="0" indent="0" algn="l" rtl="0">
              <a:spcAft>
                <a:spcPts val="0"/>
              </a:spcAft>
              <a:buClr>
                <a:schemeClr val="dk1"/>
              </a:buClr>
              <a:buSzPts val="3200"/>
              <a:buFont typeface="Arial"/>
              <a:buNone/>
            </a:pPr>
            <a:endParaRPr dirty="0"/>
          </a:p>
          <a:p>
            <a:pPr marL="0" indent="0">
              <a:buSzPts val="3200"/>
              <a:buNone/>
            </a:pPr>
            <a:r>
              <a:rPr lang="en-US" dirty="0"/>
              <a:t>PBIS starts with </a:t>
            </a:r>
            <a:r>
              <a:rPr lang="en-US" b="1" dirty="0"/>
              <a:t>PREVENTION</a:t>
            </a:r>
            <a:r>
              <a:rPr lang="en-US" dirty="0"/>
              <a:t> for all students.</a:t>
            </a:r>
          </a:p>
          <a:p>
            <a:pPr marL="2286000" lvl="5" indent="0">
              <a:spcBef>
                <a:spcPts val="1000"/>
              </a:spcBef>
              <a:buSzPts val="3200"/>
              <a:buFont typeface="Arial"/>
              <a:buNone/>
            </a:pPr>
            <a:endParaRPr sz="2800" b="0" i="0" u="none" strike="noStrike" cap="none" dirty="0">
              <a:solidFill>
                <a:schemeClr val="dk1"/>
              </a:solidFill>
              <a:sym typeface="Calibri"/>
            </a:endParaRPr>
          </a:p>
          <a:p>
            <a:pPr marL="685800" lvl="1" indent="-228600">
              <a:spcBef>
                <a:spcPts val="1000"/>
              </a:spcBef>
              <a:buSzPts val="3200"/>
            </a:pPr>
            <a:r>
              <a:rPr lang="en-US" sz="2600" b="0" i="0" u="none" strike="noStrike" cap="none" dirty="0">
                <a:solidFill>
                  <a:schemeClr val="tx1"/>
                </a:solidFill>
                <a:sym typeface="Calibri"/>
              </a:rPr>
              <a:t>Everyone receives instruction in appropriate behavioral </a:t>
            </a:r>
            <a:r>
              <a:rPr lang="en-US" sz="2600" b="0" i="0" u="none" strike="noStrike" cap="none" dirty="0" smtClean="0">
                <a:solidFill>
                  <a:schemeClr val="tx1"/>
                </a:solidFill>
                <a:sym typeface="Calibri"/>
              </a:rPr>
              <a:t>expectations.</a:t>
            </a:r>
            <a:endParaRPr sz="2600" dirty="0">
              <a:solidFill>
                <a:schemeClr val="tx1"/>
              </a:solidFill>
            </a:endParaRPr>
          </a:p>
          <a:p>
            <a:pPr marL="685800" lvl="1" indent="-228600">
              <a:spcBef>
                <a:spcPts val="1000"/>
              </a:spcBef>
              <a:buSzPts val="3200"/>
            </a:pPr>
            <a:r>
              <a:rPr lang="en-US" sz="2600" b="0" i="0" u="none" strike="noStrike" cap="none" dirty="0">
                <a:solidFill>
                  <a:schemeClr val="dk1"/>
                </a:solidFill>
                <a:sym typeface="Calibri"/>
              </a:rPr>
              <a:t>Some students may need more </a:t>
            </a:r>
            <a:r>
              <a:rPr lang="en-US" sz="2600" b="0" i="0" u="none" strike="noStrike" cap="none" dirty="0" smtClean="0">
                <a:solidFill>
                  <a:schemeClr val="dk1"/>
                </a:solidFill>
                <a:sym typeface="Calibri"/>
              </a:rPr>
              <a:t>support.</a:t>
            </a:r>
            <a:endParaRPr sz="2600" dirty="0"/>
          </a:p>
        </p:txBody>
      </p:sp>
    </p:spTree>
    <p:extLst>
      <p:ext uri="{BB962C8B-B14F-4D97-AF65-F5344CB8AC3E}">
        <p14:creationId xmlns:p14="http://schemas.microsoft.com/office/powerpoint/2010/main" val="3923249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5">
                                            <p:txEl>
                                              <p:pRg st="4" end="4"/>
                                            </p:txEl>
                                          </p:spTgt>
                                        </p:tgtEl>
                                        <p:attrNameLst>
                                          <p:attrName>style.visibility</p:attrName>
                                        </p:attrNameLst>
                                      </p:cBhvr>
                                      <p:to>
                                        <p:strVal val="visible"/>
                                      </p:to>
                                    </p:set>
                                    <p:anim calcmode="lin" valueType="num">
                                      <p:cBhvr additive="base">
                                        <p:cTn id="7" dur="500" fill="hold"/>
                                        <p:tgtEl>
                                          <p:spTgt spid="135">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5">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5">
                                            <p:txEl>
                                              <p:pRg st="5" end="5"/>
                                            </p:txEl>
                                          </p:spTgt>
                                        </p:tgtEl>
                                        <p:attrNameLst>
                                          <p:attrName>style.visibility</p:attrName>
                                        </p:attrNameLst>
                                      </p:cBhvr>
                                      <p:to>
                                        <p:strVal val="visible"/>
                                      </p:to>
                                    </p:set>
                                    <p:anim calcmode="lin" valueType="num">
                                      <p:cBhvr additive="base">
                                        <p:cTn id="11" dur="500" fill="hold"/>
                                        <p:tgtEl>
                                          <p:spTgt spid="135">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0" y="720969"/>
            <a:ext cx="12192000" cy="831952"/>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1F3864"/>
              </a:buClr>
              <a:buSzPts val="3959"/>
              <a:buFont typeface="Calibri"/>
              <a:buNone/>
            </a:pPr>
            <a:r>
              <a:rPr lang="en-US" i="0" u="none" strike="noStrike" cap="none" dirty="0">
                <a:solidFill>
                  <a:schemeClr val="tx1"/>
                </a:solidFill>
                <a:sym typeface="Calibri"/>
              </a:rPr>
              <a:t>A Continuum </a:t>
            </a:r>
            <a:r>
              <a:rPr lang="en-US" i="0" u="none" strike="noStrike" cap="none" dirty="0" smtClean="0">
                <a:solidFill>
                  <a:schemeClr val="tx1"/>
                </a:solidFill>
                <a:sym typeface="Calibri"/>
              </a:rPr>
              <a:t>Of </a:t>
            </a:r>
            <a:r>
              <a:rPr lang="en-US" i="0" u="none" strike="noStrike" cap="none" dirty="0">
                <a:solidFill>
                  <a:schemeClr val="tx1"/>
                </a:solidFill>
                <a:sym typeface="Calibri"/>
              </a:rPr>
              <a:t>Practices: 3 </a:t>
            </a:r>
            <a:r>
              <a:rPr lang="en-US" dirty="0">
                <a:solidFill>
                  <a:schemeClr val="tx1"/>
                </a:solidFill>
              </a:rPr>
              <a:t>L</a:t>
            </a:r>
            <a:r>
              <a:rPr lang="en-US" i="0" u="none" strike="noStrike" cap="none" dirty="0">
                <a:solidFill>
                  <a:schemeClr val="tx1"/>
                </a:solidFill>
                <a:sym typeface="Calibri"/>
              </a:rPr>
              <a:t>evels </a:t>
            </a:r>
            <a:r>
              <a:rPr lang="en-US" i="0" u="none" strike="noStrike" cap="none" dirty="0" smtClean="0">
                <a:solidFill>
                  <a:schemeClr val="tx1"/>
                </a:solidFill>
                <a:sym typeface="Calibri"/>
              </a:rPr>
              <a:t>Of </a:t>
            </a:r>
            <a:r>
              <a:rPr lang="en-US" i="0" u="none" strike="noStrike" cap="none" dirty="0">
                <a:solidFill>
                  <a:schemeClr val="tx1"/>
                </a:solidFill>
                <a:sym typeface="Calibri"/>
              </a:rPr>
              <a:t>Prevention</a:t>
            </a:r>
            <a:endParaRPr i="0" u="none" strike="noStrike" cap="none" dirty="0">
              <a:solidFill>
                <a:schemeClr val="tx1"/>
              </a:solidFill>
              <a:sym typeface="Calibri"/>
            </a:endParaRPr>
          </a:p>
        </p:txBody>
      </p:sp>
      <p:sp>
        <p:nvSpPr>
          <p:cNvPr id="142" name="Shape 142"/>
          <p:cNvSpPr txBox="1">
            <a:spLocks noGrp="1"/>
          </p:cNvSpPr>
          <p:nvPr>
            <p:ph type="body" idx="4294967295"/>
          </p:nvPr>
        </p:nvSpPr>
        <p:spPr>
          <a:xfrm>
            <a:off x="6180993" y="1700664"/>
            <a:ext cx="5448136" cy="41853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80000"/>
              </a:lnSpc>
              <a:spcBef>
                <a:spcPts val="0"/>
              </a:spcBef>
              <a:spcAft>
                <a:spcPts val="0"/>
              </a:spcAft>
              <a:buClr>
                <a:schemeClr val="dk1"/>
              </a:buClr>
              <a:buSzPct val="100000"/>
              <a:buFont typeface="Arial"/>
              <a:buChar char="•"/>
            </a:pPr>
            <a:r>
              <a:rPr lang="en-US" b="1" u="sng" dirty="0">
                <a:solidFill>
                  <a:schemeClr val="dk1"/>
                </a:solidFill>
                <a:latin typeface="Calibri"/>
                <a:ea typeface="Calibri"/>
                <a:cs typeface="Calibri"/>
                <a:sym typeface="Calibri"/>
              </a:rPr>
              <a:t>Tier III</a:t>
            </a:r>
            <a:r>
              <a:rPr lang="en-US" dirty="0">
                <a:solidFill>
                  <a:schemeClr val="dk1"/>
                </a:solidFill>
                <a:latin typeface="Calibri"/>
                <a:ea typeface="Calibri"/>
                <a:cs typeface="Calibri"/>
                <a:sym typeface="Calibri"/>
              </a:rPr>
              <a:t>: Individualized supports for students engaging in dangerous or threatening </a:t>
            </a:r>
            <a:r>
              <a:rPr lang="en-US" dirty="0" smtClean="0">
                <a:solidFill>
                  <a:schemeClr val="dk1"/>
                </a:solidFill>
                <a:latin typeface="Calibri"/>
                <a:ea typeface="Calibri"/>
                <a:cs typeface="Calibri"/>
                <a:sym typeface="Calibri"/>
              </a:rPr>
              <a:t>behaviors.</a:t>
            </a:r>
            <a:endParaRPr lang="en-US" dirty="0">
              <a:solidFill>
                <a:schemeClr val="dk1"/>
              </a:solidFill>
              <a:latin typeface="Calibri"/>
              <a:ea typeface="Calibri"/>
              <a:cs typeface="Calibri"/>
              <a:sym typeface="Calibri"/>
            </a:endParaRPr>
          </a:p>
          <a:p>
            <a:pPr marL="228600" marR="0" lvl="0" indent="-228600" algn="l" rtl="0">
              <a:lnSpc>
                <a:spcPct val="80000"/>
              </a:lnSpc>
              <a:spcBef>
                <a:spcPts val="0"/>
              </a:spcBef>
              <a:spcAft>
                <a:spcPts val="0"/>
              </a:spcAft>
              <a:buClr>
                <a:schemeClr val="dk1"/>
              </a:buClr>
              <a:buSzPct val="100000"/>
              <a:buFont typeface="Arial"/>
              <a:buChar char="•"/>
            </a:pPr>
            <a:endParaRPr sz="2400" dirty="0"/>
          </a:p>
          <a:p>
            <a:pPr marL="228600" marR="0" lvl="0" indent="-228600" algn="l" rtl="0">
              <a:lnSpc>
                <a:spcPct val="80000"/>
              </a:lnSpc>
              <a:spcBef>
                <a:spcPts val="1000"/>
              </a:spcBef>
              <a:spcAft>
                <a:spcPts val="0"/>
              </a:spcAft>
              <a:buClr>
                <a:schemeClr val="dk1"/>
              </a:buClr>
              <a:buSzPct val="100000"/>
              <a:buFont typeface="Arial"/>
              <a:buChar char="•"/>
            </a:pPr>
            <a:r>
              <a:rPr lang="en-US" b="1" u="sng" dirty="0">
                <a:solidFill>
                  <a:schemeClr val="dk1"/>
                </a:solidFill>
                <a:latin typeface="Calibri"/>
                <a:ea typeface="Calibri"/>
                <a:cs typeface="Calibri"/>
                <a:sym typeface="Calibri"/>
              </a:rPr>
              <a:t>Tier II</a:t>
            </a:r>
            <a:r>
              <a:rPr lang="en-US" dirty="0">
                <a:solidFill>
                  <a:schemeClr val="dk1"/>
                </a:solidFill>
                <a:latin typeface="Calibri"/>
                <a:ea typeface="Calibri"/>
                <a:cs typeface="Calibri"/>
                <a:sym typeface="Calibri"/>
              </a:rPr>
              <a:t>: Targeted supports for students with non-serious repetitive behaviors</a:t>
            </a:r>
            <a:r>
              <a:rPr lang="en-US" dirty="0" smtClean="0">
                <a:solidFill>
                  <a:schemeClr val="dk1"/>
                </a:solidFill>
                <a:latin typeface="Calibri"/>
                <a:ea typeface="Calibri"/>
                <a:cs typeface="Calibri"/>
                <a:sym typeface="Calibri"/>
              </a:rPr>
              <a:t>.</a:t>
            </a:r>
            <a:endParaRPr lang="en-US" dirty="0">
              <a:solidFill>
                <a:schemeClr val="dk1"/>
              </a:solidFill>
              <a:latin typeface="Calibri"/>
              <a:ea typeface="Calibri"/>
              <a:cs typeface="Calibri"/>
              <a:sym typeface="Calibri"/>
            </a:endParaRPr>
          </a:p>
          <a:p>
            <a:pPr marR="0" lvl="0" algn="l" rtl="0">
              <a:lnSpc>
                <a:spcPct val="80000"/>
              </a:lnSpc>
              <a:spcBef>
                <a:spcPts val="1000"/>
              </a:spcBef>
              <a:spcAft>
                <a:spcPts val="0"/>
              </a:spcAft>
              <a:buClr>
                <a:schemeClr val="dk1"/>
              </a:buClr>
              <a:buSzPct val="100000"/>
            </a:pPr>
            <a:endParaRPr sz="2400" dirty="0"/>
          </a:p>
          <a:p>
            <a:pPr marL="228600" marR="0" lvl="0" indent="-228600" algn="l" rtl="0">
              <a:lnSpc>
                <a:spcPct val="80000"/>
              </a:lnSpc>
              <a:spcBef>
                <a:spcPts val="1000"/>
              </a:spcBef>
              <a:spcAft>
                <a:spcPts val="0"/>
              </a:spcAft>
              <a:buClr>
                <a:schemeClr val="dk1"/>
              </a:buClr>
              <a:buSzPct val="100000"/>
              <a:buFont typeface="Arial"/>
              <a:buChar char="•"/>
            </a:pPr>
            <a:r>
              <a:rPr lang="en-US" b="1" u="sng" dirty="0">
                <a:solidFill>
                  <a:schemeClr val="dk1"/>
                </a:solidFill>
                <a:latin typeface="Calibri"/>
                <a:ea typeface="Calibri"/>
                <a:cs typeface="Calibri"/>
                <a:sym typeface="Calibri"/>
              </a:rPr>
              <a:t>Tier </a:t>
            </a:r>
            <a:r>
              <a:rPr lang="en-US" b="1" u="sng" dirty="0" smtClean="0">
                <a:solidFill>
                  <a:schemeClr val="dk1"/>
                </a:solidFill>
                <a:latin typeface="Calibri"/>
                <a:ea typeface="Calibri"/>
                <a:cs typeface="Calibri"/>
                <a:sym typeface="Calibri"/>
              </a:rPr>
              <a:t>I</a:t>
            </a:r>
            <a:r>
              <a:rPr lang="en-US" dirty="0" smtClean="0">
                <a:solidFill>
                  <a:schemeClr val="dk1"/>
                </a:solidFill>
                <a:latin typeface="Calibri"/>
                <a:ea typeface="Calibri"/>
                <a:cs typeface="Calibri"/>
                <a:sym typeface="Calibri"/>
              </a:rPr>
              <a:t>: </a:t>
            </a:r>
            <a:r>
              <a:rPr lang="en-US" dirty="0">
                <a:solidFill>
                  <a:schemeClr val="dk1"/>
                </a:solidFill>
                <a:latin typeface="Calibri"/>
                <a:ea typeface="Calibri"/>
                <a:cs typeface="Calibri"/>
                <a:sym typeface="Calibri"/>
              </a:rPr>
              <a:t>Universal </a:t>
            </a:r>
            <a:r>
              <a:rPr lang="en-US" dirty="0" smtClean="0">
                <a:solidFill>
                  <a:schemeClr val="dk1"/>
                </a:solidFill>
                <a:latin typeface="Calibri"/>
                <a:ea typeface="Calibri"/>
                <a:cs typeface="Calibri"/>
                <a:sym typeface="Calibri"/>
              </a:rPr>
              <a:t>tier. </a:t>
            </a:r>
            <a:r>
              <a:rPr lang="en-US" dirty="0">
                <a:solidFill>
                  <a:schemeClr val="dk1"/>
                </a:solidFill>
                <a:latin typeface="Calibri"/>
                <a:ea typeface="Calibri"/>
                <a:cs typeface="Calibri"/>
                <a:sym typeface="Calibri"/>
              </a:rPr>
              <a:t>Core instruction (general education) for all students</a:t>
            </a:r>
            <a:r>
              <a:rPr lang="en-US" dirty="0" smtClean="0">
                <a:solidFill>
                  <a:schemeClr val="dk1"/>
                </a:solidFill>
                <a:latin typeface="Calibri"/>
                <a:ea typeface="Calibri"/>
                <a:cs typeface="Calibri"/>
                <a:sym typeface="Calibri"/>
              </a:rPr>
              <a:t>.</a:t>
            </a:r>
            <a:endParaRPr dirty="0"/>
          </a:p>
        </p:txBody>
      </p:sp>
      <p:pic>
        <p:nvPicPr>
          <p:cNvPr id="143" name="Shape 143"/>
          <p:cNvPicPr preferRelativeResize="0"/>
          <p:nvPr/>
        </p:nvPicPr>
        <p:blipFill rotWithShape="1">
          <a:blip r:embed="rId3">
            <a:alphaModFix/>
          </a:blip>
          <a:srcRect/>
          <a:stretch/>
        </p:blipFill>
        <p:spPr>
          <a:xfrm>
            <a:off x="1148576" y="1753651"/>
            <a:ext cx="4619795" cy="4234554"/>
          </a:xfrm>
          <a:prstGeom prst="rect">
            <a:avLst/>
          </a:prstGeom>
          <a:noFill/>
          <a:ln>
            <a:noFill/>
          </a:ln>
        </p:spPr>
      </p:pic>
    </p:spTree>
    <p:extLst>
      <p:ext uri="{BB962C8B-B14F-4D97-AF65-F5344CB8AC3E}">
        <p14:creationId xmlns:p14="http://schemas.microsoft.com/office/powerpoint/2010/main" val="3690018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2">
                                            <p:txEl>
                                              <p:pRg st="4" end="4"/>
                                            </p:txEl>
                                          </p:spTgt>
                                        </p:tgtEl>
                                        <p:attrNameLst>
                                          <p:attrName>style.visibility</p:attrName>
                                        </p:attrNameLst>
                                      </p:cBhvr>
                                      <p:to>
                                        <p:strVal val="visible"/>
                                      </p:to>
                                    </p:set>
                                    <p:anim calcmode="lin" valueType="num">
                                      <p:cBhvr additive="base">
                                        <p:cTn id="7" dur="500" fill="hold"/>
                                        <p:tgtEl>
                                          <p:spTgt spid="142">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2">
                                            <p:txEl>
                                              <p:pRg st="2" end="2"/>
                                            </p:txEl>
                                          </p:spTgt>
                                        </p:tgtEl>
                                        <p:attrNameLst>
                                          <p:attrName>style.visibility</p:attrName>
                                        </p:attrNameLst>
                                      </p:cBhvr>
                                      <p:to>
                                        <p:strVal val="visible"/>
                                      </p:to>
                                    </p:set>
                                    <p:anim calcmode="lin" valueType="num">
                                      <p:cBhvr additive="base">
                                        <p:cTn id="13" dur="500" fill="hold"/>
                                        <p:tgtEl>
                                          <p:spTgt spid="14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2">
                                            <p:txEl>
                                              <p:pRg st="0" end="0"/>
                                            </p:txEl>
                                          </p:spTgt>
                                        </p:tgtEl>
                                        <p:attrNameLst>
                                          <p:attrName>style.visibility</p:attrName>
                                        </p:attrNameLst>
                                      </p:cBhvr>
                                      <p:to>
                                        <p:strVal val="visible"/>
                                      </p:to>
                                    </p:set>
                                    <p:anim calcmode="lin" valueType="num">
                                      <p:cBhvr additive="base">
                                        <p:cTn id="19" dur="500" fill="hold"/>
                                        <p:tgtEl>
                                          <p:spTgt spid="14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ctrTitle"/>
          </p:nvPr>
        </p:nvSpPr>
        <p:spPr>
          <a:xfrm>
            <a:off x="0" y="712177"/>
            <a:ext cx="12191999" cy="852342"/>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Why Have </a:t>
            </a:r>
            <a:r>
              <a:rPr lang="en-US" sz="5400" dirty="0"/>
              <a:t>A</a:t>
            </a:r>
            <a:r>
              <a:rPr lang="en-US" sz="5400" b="0" i="0" u="none" strike="noStrike" cap="none" dirty="0">
                <a:solidFill>
                  <a:schemeClr val="dk1"/>
                </a:solidFill>
                <a:latin typeface="Calibri"/>
                <a:ea typeface="Calibri"/>
                <a:cs typeface="Calibri"/>
                <a:sym typeface="Calibri"/>
              </a:rPr>
              <a:t> Universal Tier </a:t>
            </a:r>
            <a:r>
              <a:rPr lang="en-US" sz="5400" b="0" i="0" u="none" strike="noStrike" cap="none" dirty="0" smtClean="0">
                <a:solidFill>
                  <a:schemeClr val="dk1"/>
                </a:solidFill>
                <a:latin typeface="Calibri"/>
                <a:ea typeface="Calibri"/>
                <a:cs typeface="Calibri"/>
                <a:sym typeface="Calibri"/>
              </a:rPr>
              <a:t>I?</a:t>
            </a:r>
            <a:endParaRPr sz="5400" dirty="0"/>
          </a:p>
        </p:txBody>
      </p:sp>
      <p:sp>
        <p:nvSpPr>
          <p:cNvPr id="150" name="Shape 150"/>
          <p:cNvSpPr txBox="1">
            <a:spLocks noGrp="1"/>
          </p:cNvSpPr>
          <p:nvPr>
            <p:ph type="body" idx="1"/>
          </p:nvPr>
        </p:nvSpPr>
        <p:spPr>
          <a:xfrm>
            <a:off x="341433" y="1843300"/>
            <a:ext cx="11509131" cy="3654252"/>
          </a:xfrm>
          <a:prstGeom prst="rect">
            <a:avLst/>
          </a:prstGeom>
          <a:noFill/>
          <a:ln>
            <a:noFill/>
          </a:ln>
        </p:spPr>
        <p:txBody>
          <a:bodyPr spcFirstLastPara="1" wrap="square" lIns="91425" tIns="45700" rIns="91425" bIns="45700" anchor="t" anchorCtr="0">
            <a:noAutofit/>
          </a:bodyPr>
          <a:lstStyle/>
          <a:p>
            <a:pPr marL="685800" marR="0" lvl="1" indent="-228600" algn="l" rtl="0">
              <a:lnSpc>
                <a:spcPct val="90000"/>
              </a:lnSpc>
              <a:spcBef>
                <a:spcPts val="1000"/>
              </a:spcBef>
              <a:spcAft>
                <a:spcPts val="0"/>
              </a:spcAft>
              <a:buClr>
                <a:schemeClr val="dk1"/>
              </a:buClr>
              <a:buSzPct val="100000"/>
              <a:buFont typeface="Arial"/>
              <a:buChar char="•"/>
            </a:pPr>
            <a:r>
              <a:rPr lang="en-US" sz="2800" b="0" i="0" u="none" strike="noStrike" cap="none" dirty="0">
                <a:solidFill>
                  <a:schemeClr val="dk1"/>
                </a:solidFill>
                <a:sym typeface="Calibri"/>
              </a:rPr>
              <a:t>Do students know expected </a:t>
            </a:r>
            <a:r>
              <a:rPr lang="en-US" sz="2800" b="0" i="0" u="none" strike="noStrike" cap="none" dirty="0" smtClean="0">
                <a:solidFill>
                  <a:schemeClr val="dk1"/>
                </a:solidFill>
                <a:sym typeface="Calibri"/>
              </a:rPr>
              <a:t>behavior?</a:t>
            </a:r>
          </a:p>
          <a:p>
            <a:pPr marL="1143000" lvl="2" indent="-228600">
              <a:spcBef>
                <a:spcPts val="1000"/>
              </a:spcBef>
              <a:buSzPct val="100000"/>
            </a:pPr>
            <a:r>
              <a:rPr lang="en-US" sz="2600" dirty="0"/>
              <a:t>O</a:t>
            </a:r>
            <a:r>
              <a:rPr lang="en-US" sz="2600" b="0" i="0" u="none" strike="noStrike" cap="none" dirty="0" smtClean="0">
                <a:solidFill>
                  <a:schemeClr val="dk1"/>
                </a:solidFill>
                <a:sym typeface="Calibri"/>
              </a:rPr>
              <a:t>r </a:t>
            </a:r>
            <a:r>
              <a:rPr lang="en-US" sz="2600" b="0" i="0" u="none" strike="noStrike" cap="none" dirty="0">
                <a:solidFill>
                  <a:schemeClr val="dk1"/>
                </a:solidFill>
                <a:sym typeface="Calibri"/>
              </a:rPr>
              <a:t>do they just know what </a:t>
            </a:r>
            <a:r>
              <a:rPr lang="en-US" sz="2600" b="0" i="1" u="none" strike="noStrike" cap="none" dirty="0">
                <a:solidFill>
                  <a:schemeClr val="dk1"/>
                </a:solidFill>
                <a:sym typeface="Calibri"/>
              </a:rPr>
              <a:t>not</a:t>
            </a:r>
            <a:r>
              <a:rPr lang="en-US" sz="2600" b="0" i="0" u="none" strike="noStrike" cap="none" dirty="0">
                <a:solidFill>
                  <a:schemeClr val="dk1"/>
                </a:solidFill>
                <a:sym typeface="Calibri"/>
              </a:rPr>
              <a:t> to do</a:t>
            </a:r>
            <a:r>
              <a:rPr lang="en-US" sz="2600" b="0" i="0" u="none" strike="noStrike" cap="none" dirty="0" smtClean="0">
                <a:solidFill>
                  <a:schemeClr val="dk1"/>
                </a:solidFill>
                <a:sym typeface="Calibri"/>
              </a:rPr>
              <a:t>?</a:t>
            </a:r>
            <a:endParaRPr lang="en-US" sz="2600" b="0" i="0" u="none" strike="noStrike" cap="none" dirty="0">
              <a:solidFill>
                <a:schemeClr val="dk1"/>
              </a:solidFill>
              <a:sym typeface="Calibri"/>
            </a:endParaRPr>
          </a:p>
          <a:p>
            <a:pPr marL="1143000" marR="0" lvl="2" indent="-228600" algn="l" rtl="0">
              <a:lnSpc>
                <a:spcPct val="90000"/>
              </a:lnSpc>
              <a:spcBef>
                <a:spcPts val="1000"/>
              </a:spcBef>
              <a:spcAft>
                <a:spcPts val="0"/>
              </a:spcAft>
              <a:buClr>
                <a:schemeClr val="dk1"/>
              </a:buClr>
              <a:buSzPts val="2800"/>
              <a:buFont typeface="Arial"/>
              <a:buChar char="•"/>
            </a:pPr>
            <a:endParaRPr sz="2800" dirty="0"/>
          </a:p>
          <a:p>
            <a:pPr marL="685800" marR="0" lvl="1" indent="-228600" algn="l" rtl="0">
              <a:lnSpc>
                <a:spcPct val="90000"/>
              </a:lnSpc>
              <a:spcBef>
                <a:spcPts val="1000"/>
              </a:spcBef>
              <a:spcAft>
                <a:spcPts val="0"/>
              </a:spcAft>
              <a:buClr>
                <a:schemeClr val="dk1"/>
              </a:buClr>
              <a:buSzPct val="100000"/>
              <a:buFont typeface="Arial"/>
              <a:buChar char="•"/>
            </a:pPr>
            <a:r>
              <a:rPr lang="en-US" sz="2800" b="0" i="0" u="none" strike="noStrike" cap="none" dirty="0">
                <a:solidFill>
                  <a:schemeClr val="dk1"/>
                </a:solidFill>
                <a:sym typeface="Calibri"/>
              </a:rPr>
              <a:t>Is </a:t>
            </a:r>
            <a:r>
              <a:rPr lang="en-US" sz="2800" b="0" i="0" u="none" strike="noStrike" cap="none" dirty="0">
                <a:solidFill>
                  <a:schemeClr val="tx1"/>
                </a:solidFill>
                <a:sym typeface="Calibri"/>
              </a:rPr>
              <a:t>there planned behavioral instruction</a:t>
            </a:r>
            <a:r>
              <a:rPr lang="en-US" sz="2800" b="0" i="0" u="none" strike="noStrike" cap="none" dirty="0">
                <a:solidFill>
                  <a:schemeClr val="dk1"/>
                </a:solidFill>
                <a:sym typeface="Calibri"/>
              </a:rPr>
              <a:t>?</a:t>
            </a:r>
          </a:p>
          <a:p>
            <a:pPr marL="457200" marR="0" lvl="1" indent="0" algn="l" rtl="0">
              <a:lnSpc>
                <a:spcPct val="90000"/>
              </a:lnSpc>
              <a:spcBef>
                <a:spcPts val="1000"/>
              </a:spcBef>
              <a:spcAft>
                <a:spcPts val="0"/>
              </a:spcAft>
              <a:buClr>
                <a:schemeClr val="dk1"/>
              </a:buClr>
              <a:buSzPts val="2800"/>
              <a:buNone/>
            </a:pPr>
            <a:endParaRPr lang="en-US" sz="2800" dirty="0"/>
          </a:p>
          <a:p>
            <a:pPr marL="685800" lvl="1" indent="-228600">
              <a:spcBef>
                <a:spcPts val="1000"/>
              </a:spcBef>
              <a:buSzPct val="100000"/>
            </a:pPr>
            <a:r>
              <a:rPr lang="en-US" sz="2800" dirty="0"/>
              <a:t>Is there consistency in procedures? </a:t>
            </a:r>
          </a:p>
          <a:p>
            <a:pPr marL="1143000" lvl="2" indent="-228600">
              <a:spcBef>
                <a:spcPts val="1000"/>
              </a:spcBef>
              <a:buSzPct val="100000"/>
            </a:pPr>
            <a:r>
              <a:rPr lang="en-US" sz="2600" dirty="0"/>
              <a:t>How do you know</a:t>
            </a:r>
            <a:r>
              <a:rPr lang="en-US" sz="2600" dirty="0" smtClean="0"/>
              <a:t>?</a:t>
            </a:r>
            <a:endParaRPr sz="2600" b="0" i="0" u="none" strike="noStrike" cap="none" dirty="0">
              <a:solidFill>
                <a:schemeClr val="dk1"/>
              </a:solidFill>
              <a:sym typeface="Calibri"/>
            </a:endParaRPr>
          </a:p>
        </p:txBody>
      </p:sp>
    </p:spTree>
    <p:extLst>
      <p:ext uri="{BB962C8B-B14F-4D97-AF65-F5344CB8AC3E}">
        <p14:creationId xmlns:p14="http://schemas.microsoft.com/office/powerpoint/2010/main" val="390491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0">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ctrTitle"/>
          </p:nvPr>
        </p:nvSpPr>
        <p:spPr>
          <a:xfrm>
            <a:off x="0" y="720970"/>
            <a:ext cx="12192000" cy="934077"/>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Consistency Matters</a:t>
            </a:r>
            <a:endParaRPr sz="5400" b="0" i="0" u="none" strike="noStrike" cap="none" dirty="0">
              <a:solidFill>
                <a:schemeClr val="dk1"/>
              </a:solidFill>
              <a:latin typeface="Calibri"/>
              <a:ea typeface="Calibri"/>
              <a:cs typeface="Calibri"/>
              <a:sym typeface="Calibri"/>
            </a:endParaRPr>
          </a:p>
        </p:txBody>
      </p:sp>
      <p:sp>
        <p:nvSpPr>
          <p:cNvPr id="157" name="Shape 157"/>
          <p:cNvSpPr txBox="1">
            <a:spLocks noGrp="1"/>
          </p:cNvSpPr>
          <p:nvPr>
            <p:ph type="body" idx="1"/>
          </p:nvPr>
        </p:nvSpPr>
        <p:spPr>
          <a:xfrm>
            <a:off x="702527" y="2048245"/>
            <a:ext cx="10794380" cy="274678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chemeClr val="dk1"/>
              </a:buClr>
              <a:buSzPct val="100000"/>
              <a:buFont typeface="Arial"/>
              <a:buChar char="•"/>
            </a:pPr>
            <a:r>
              <a:rPr lang="en-US" dirty="0">
                <a:solidFill>
                  <a:schemeClr val="dk1"/>
                </a:solidFill>
                <a:sym typeface="Calibri"/>
              </a:rPr>
              <a:t>If different teachers have different expectations, how do students know what to do?</a:t>
            </a:r>
            <a:endParaRPr dirty="0"/>
          </a:p>
          <a:p>
            <a:pPr marL="0" marR="0" lvl="0" indent="0" algn="l" rtl="0">
              <a:lnSpc>
                <a:spcPct val="90000"/>
              </a:lnSpc>
              <a:spcAft>
                <a:spcPts val="0"/>
              </a:spcAft>
              <a:buClr>
                <a:schemeClr val="dk1"/>
              </a:buClr>
              <a:buSzPts val="2800"/>
              <a:buFont typeface="Arial"/>
              <a:buNone/>
            </a:pPr>
            <a:endParaRPr dirty="0">
              <a:solidFill>
                <a:schemeClr val="dk1"/>
              </a:solidFill>
              <a:sym typeface="Calibri"/>
            </a:endParaRPr>
          </a:p>
          <a:p>
            <a:pPr marL="228600" marR="0" lvl="0" indent="-228600" algn="l" rtl="0">
              <a:lnSpc>
                <a:spcPct val="90000"/>
              </a:lnSpc>
              <a:spcAft>
                <a:spcPts val="0"/>
              </a:spcAft>
              <a:buClr>
                <a:schemeClr val="dk1"/>
              </a:buClr>
              <a:buSzPct val="100000"/>
              <a:buFont typeface="Arial"/>
              <a:buChar char="•"/>
            </a:pPr>
            <a:r>
              <a:rPr lang="en-US" dirty="0">
                <a:solidFill>
                  <a:schemeClr val="dk1"/>
                </a:solidFill>
                <a:sym typeface="Calibri"/>
              </a:rPr>
              <a:t>If the expectations at home are different from school, how do students know what to do?</a:t>
            </a:r>
            <a:endParaRPr dirty="0">
              <a:solidFill>
                <a:schemeClr val="dk1"/>
              </a:solidFill>
              <a:sym typeface="Calibri"/>
            </a:endParaRPr>
          </a:p>
        </p:txBody>
      </p:sp>
    </p:spTree>
    <p:extLst>
      <p:ext uri="{BB962C8B-B14F-4D97-AF65-F5344CB8AC3E}">
        <p14:creationId xmlns:p14="http://schemas.microsoft.com/office/powerpoint/2010/main" val="22280296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0" y="702526"/>
            <a:ext cx="12191999" cy="988161"/>
          </a:xfrm>
          <a:prstGeom prst="rect">
            <a:avLst/>
          </a:prstGeom>
          <a:noFill/>
          <a:ln>
            <a:noFill/>
          </a:ln>
        </p:spPr>
        <p:txBody>
          <a:bodyPr spcFirstLastPara="1" wrap="square" lIns="91425" tIns="45700" rIns="91425" bIns="45700" anchor="ctr" anchorCtr="0">
            <a:noAutofit/>
          </a:bodyPr>
          <a:lstStyle/>
          <a:p>
            <a:pPr lvl="0" algn="ctr"/>
            <a:r>
              <a:rPr lang="en-US" sz="5400" dirty="0">
                <a:latin typeface="+mn-lt"/>
              </a:rPr>
              <a:t>Why </a:t>
            </a:r>
            <a:r>
              <a:rPr lang="en-US" sz="5400" dirty="0" smtClean="0">
                <a:latin typeface="+mn-lt"/>
              </a:rPr>
              <a:t>Teach </a:t>
            </a:r>
            <a:r>
              <a:rPr lang="en-US" sz="5400" dirty="0">
                <a:latin typeface="+mn-lt"/>
              </a:rPr>
              <a:t>B</a:t>
            </a:r>
            <a:r>
              <a:rPr lang="en-US" sz="5400" dirty="0" smtClean="0">
                <a:latin typeface="+mn-lt"/>
              </a:rPr>
              <a:t>ehavioral </a:t>
            </a:r>
            <a:r>
              <a:rPr lang="en-US" sz="5400" dirty="0">
                <a:latin typeface="+mn-lt"/>
              </a:rPr>
              <a:t>E</a:t>
            </a:r>
            <a:r>
              <a:rPr lang="en-US" sz="5400" dirty="0" smtClean="0">
                <a:latin typeface="+mn-lt"/>
              </a:rPr>
              <a:t>xpectations</a:t>
            </a:r>
            <a:r>
              <a:rPr lang="en-US" sz="5400" dirty="0">
                <a:latin typeface="+mn-lt"/>
              </a:rPr>
              <a:t>?</a:t>
            </a:r>
            <a:endParaRPr sz="5400" dirty="0">
              <a:latin typeface="+mn-lt"/>
            </a:endParaRPr>
          </a:p>
        </p:txBody>
      </p:sp>
      <p:sp>
        <p:nvSpPr>
          <p:cNvPr id="164" name="Shape 164"/>
          <p:cNvSpPr/>
          <p:nvPr/>
        </p:nvSpPr>
        <p:spPr>
          <a:xfrm>
            <a:off x="631580" y="1857741"/>
            <a:ext cx="10928838" cy="3762474"/>
          </a:xfrm>
          <a:prstGeom prst="rect">
            <a:avLst/>
          </a:prstGeom>
          <a:noFill/>
          <a:ln>
            <a:noFill/>
          </a:ln>
        </p:spPr>
        <p:txBody>
          <a:bodyPr spcFirstLastPara="1" wrap="square" lIns="91425" tIns="45700" rIns="91425" bIns="45700" anchor="t" anchorCtr="0">
            <a:noAutofit/>
          </a:bodyPr>
          <a:lstStyle/>
          <a:p>
            <a:pPr marL="173990" marR="0" lvl="0" indent="-173990" algn="ctr" rtl="0">
              <a:lnSpc>
                <a:spcPct val="90000"/>
              </a:lnSpc>
              <a:spcBef>
                <a:spcPts val="1000"/>
              </a:spcBef>
              <a:spcAft>
                <a:spcPts val="0"/>
              </a:spcAft>
              <a:buNone/>
            </a:pPr>
            <a:r>
              <a:rPr lang="en-US" sz="2800" dirty="0">
                <a:ea typeface="Arial"/>
                <a:cs typeface="Arial"/>
                <a:sym typeface="Arial"/>
              </a:rPr>
              <a:t>“If a child doesn’t know how to read, </a:t>
            </a:r>
            <a:r>
              <a:rPr lang="en-US" sz="2800" i="1" dirty="0">
                <a:ea typeface="Arial"/>
                <a:cs typeface="Arial"/>
                <a:sym typeface="Arial"/>
              </a:rPr>
              <a:t>we teach</a:t>
            </a:r>
            <a:r>
              <a:rPr lang="en-US" sz="2800" dirty="0">
                <a:ea typeface="Arial"/>
                <a:cs typeface="Arial"/>
                <a:sym typeface="Arial"/>
              </a:rPr>
              <a:t>.”</a:t>
            </a:r>
            <a:endParaRPr sz="2800" dirty="0">
              <a:ea typeface="Times New Roman"/>
              <a:cs typeface="Times New Roman"/>
              <a:sym typeface="Times New Roman"/>
            </a:endParaRPr>
          </a:p>
          <a:p>
            <a:pPr marL="173990" marR="0" lvl="0" indent="-173990" algn="ctr" rtl="0">
              <a:lnSpc>
                <a:spcPct val="90000"/>
              </a:lnSpc>
              <a:spcBef>
                <a:spcPts val="1000"/>
              </a:spcBef>
              <a:spcAft>
                <a:spcPts val="0"/>
              </a:spcAft>
              <a:buNone/>
            </a:pPr>
            <a:r>
              <a:rPr lang="en-US" sz="2800" dirty="0">
                <a:ea typeface="Arial"/>
                <a:cs typeface="Arial"/>
                <a:sym typeface="Arial"/>
              </a:rPr>
              <a:t>“If a child doesn’t know how to swim, </a:t>
            </a:r>
            <a:r>
              <a:rPr lang="en-US" sz="2800" i="1" dirty="0">
                <a:ea typeface="Arial"/>
                <a:cs typeface="Arial"/>
                <a:sym typeface="Arial"/>
              </a:rPr>
              <a:t>we teach</a:t>
            </a:r>
            <a:r>
              <a:rPr lang="en-US" sz="2800" dirty="0">
                <a:ea typeface="Arial"/>
                <a:cs typeface="Arial"/>
                <a:sym typeface="Arial"/>
              </a:rPr>
              <a:t>.”</a:t>
            </a:r>
            <a:endParaRPr sz="2800" dirty="0">
              <a:ea typeface="Times New Roman"/>
              <a:cs typeface="Times New Roman"/>
              <a:sym typeface="Times New Roman"/>
            </a:endParaRPr>
          </a:p>
          <a:p>
            <a:pPr marL="173990" marR="0" lvl="0" indent="-173990" algn="ctr" rtl="0">
              <a:lnSpc>
                <a:spcPct val="90000"/>
              </a:lnSpc>
              <a:spcBef>
                <a:spcPts val="1000"/>
              </a:spcBef>
              <a:spcAft>
                <a:spcPts val="0"/>
              </a:spcAft>
              <a:buNone/>
            </a:pPr>
            <a:r>
              <a:rPr lang="en-US" sz="2800" dirty="0">
                <a:ea typeface="Arial"/>
                <a:cs typeface="Arial"/>
                <a:sym typeface="Arial"/>
              </a:rPr>
              <a:t>“If a child doesn’t know how to multiply, </a:t>
            </a:r>
            <a:r>
              <a:rPr lang="en-US" sz="2800" i="1" dirty="0">
                <a:ea typeface="Arial"/>
                <a:cs typeface="Arial"/>
                <a:sym typeface="Arial"/>
              </a:rPr>
              <a:t>we teach</a:t>
            </a:r>
            <a:r>
              <a:rPr lang="en-US" sz="2800" dirty="0">
                <a:ea typeface="Arial"/>
                <a:cs typeface="Arial"/>
                <a:sym typeface="Arial"/>
              </a:rPr>
              <a:t>.”</a:t>
            </a:r>
            <a:endParaRPr sz="2800" dirty="0">
              <a:ea typeface="Times New Roman"/>
              <a:cs typeface="Times New Roman"/>
              <a:sym typeface="Times New Roman"/>
            </a:endParaRPr>
          </a:p>
          <a:p>
            <a:pPr marL="173990" marR="0" lvl="0" indent="-173990" algn="ctr" rtl="0">
              <a:lnSpc>
                <a:spcPct val="90000"/>
              </a:lnSpc>
              <a:spcBef>
                <a:spcPts val="1000"/>
              </a:spcBef>
              <a:spcAft>
                <a:spcPts val="0"/>
              </a:spcAft>
              <a:buNone/>
            </a:pPr>
            <a:r>
              <a:rPr lang="en-US" sz="2800" dirty="0">
                <a:ea typeface="Arial"/>
                <a:cs typeface="Arial"/>
                <a:sym typeface="Arial"/>
              </a:rPr>
              <a:t>“If a child doesn’t know how to drive, </a:t>
            </a:r>
            <a:r>
              <a:rPr lang="en-US" sz="2800" i="1" dirty="0">
                <a:ea typeface="Arial"/>
                <a:cs typeface="Arial"/>
                <a:sym typeface="Arial"/>
              </a:rPr>
              <a:t>we teach.”</a:t>
            </a:r>
            <a:endParaRPr sz="2800" dirty="0">
              <a:ea typeface="Times New Roman"/>
              <a:cs typeface="Times New Roman"/>
              <a:sym typeface="Times New Roman"/>
            </a:endParaRPr>
          </a:p>
          <a:p>
            <a:pPr marL="173990" marR="0" lvl="0" indent="-173990" algn="ctr" rtl="0">
              <a:lnSpc>
                <a:spcPct val="90000"/>
              </a:lnSpc>
              <a:spcBef>
                <a:spcPts val="1000"/>
              </a:spcBef>
              <a:spcAft>
                <a:spcPts val="0"/>
              </a:spcAft>
              <a:buNone/>
            </a:pPr>
            <a:r>
              <a:rPr lang="en-US" sz="2800" dirty="0">
                <a:ea typeface="Arial"/>
                <a:cs typeface="Arial"/>
                <a:sym typeface="Arial"/>
              </a:rPr>
              <a:t>“If a child doesn’t know how to behave, </a:t>
            </a:r>
            <a:r>
              <a:rPr lang="en-US" sz="2800" i="1" dirty="0">
                <a:ea typeface="Arial"/>
                <a:cs typeface="Arial"/>
                <a:sym typeface="Arial"/>
              </a:rPr>
              <a:t>we… 	…teach?  	…punish?”</a:t>
            </a:r>
            <a:endParaRPr sz="2800" dirty="0">
              <a:ea typeface="Times New Roman"/>
              <a:cs typeface="Times New Roman"/>
              <a:sym typeface="Times New Roman"/>
            </a:endParaRPr>
          </a:p>
          <a:p>
            <a:pPr marL="173990" marR="0" lvl="0" indent="-173990" algn="ctr" rtl="0">
              <a:lnSpc>
                <a:spcPct val="90000"/>
              </a:lnSpc>
              <a:spcBef>
                <a:spcPts val="1000"/>
              </a:spcBef>
              <a:spcAft>
                <a:spcPts val="0"/>
              </a:spcAft>
              <a:buNone/>
            </a:pPr>
            <a:r>
              <a:rPr lang="en-US" sz="2800" dirty="0">
                <a:ea typeface="Arial"/>
                <a:cs typeface="Arial"/>
                <a:sym typeface="Arial"/>
              </a:rPr>
              <a:t> “Why can’t we finish the last sentence as automatically as we do the others?”</a:t>
            </a:r>
            <a:endParaRPr sz="2800" dirty="0">
              <a:ea typeface="Times New Roman"/>
              <a:cs typeface="Times New Roman"/>
              <a:sym typeface="Times New Roman"/>
            </a:endParaRPr>
          </a:p>
        </p:txBody>
      </p:sp>
      <p:sp>
        <p:nvSpPr>
          <p:cNvPr id="2" name="TextBox 1"/>
          <p:cNvSpPr txBox="1"/>
          <p:nvPr/>
        </p:nvSpPr>
        <p:spPr>
          <a:xfrm>
            <a:off x="5508704" y="6322741"/>
            <a:ext cx="1170878" cy="246221"/>
          </a:xfrm>
          <a:prstGeom prst="rect">
            <a:avLst/>
          </a:prstGeom>
          <a:noFill/>
        </p:spPr>
        <p:txBody>
          <a:bodyPr wrap="square" rtlCol="0">
            <a:spAutoFit/>
          </a:bodyPr>
          <a:lstStyle/>
          <a:p>
            <a:r>
              <a:rPr lang="en-US" sz="1000" dirty="0" smtClean="0">
                <a:solidFill>
                  <a:schemeClr val="bg1"/>
                </a:solidFill>
              </a:rPr>
              <a:t>Tom </a:t>
            </a:r>
            <a:r>
              <a:rPr lang="en-US" sz="1000" dirty="0" err="1" smtClean="0">
                <a:solidFill>
                  <a:schemeClr val="bg1"/>
                </a:solidFill>
              </a:rPr>
              <a:t>Herner</a:t>
            </a:r>
            <a:r>
              <a:rPr lang="en-US" sz="1000" dirty="0" smtClean="0">
                <a:solidFill>
                  <a:schemeClr val="bg1"/>
                </a:solidFill>
              </a:rPr>
              <a:t>, 1998</a:t>
            </a:r>
            <a:endParaRPr lang="en-US" sz="1000" dirty="0">
              <a:solidFill>
                <a:schemeClr val="bg1"/>
              </a:solidFill>
            </a:endParaRPr>
          </a:p>
        </p:txBody>
      </p:sp>
    </p:spTree>
    <p:extLst>
      <p:ext uri="{BB962C8B-B14F-4D97-AF65-F5344CB8AC3E}">
        <p14:creationId xmlns:p14="http://schemas.microsoft.com/office/powerpoint/2010/main" val="15280018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70"/>
          <p:cNvSpPr txBox="1">
            <a:spLocks noGrp="1"/>
          </p:cNvSpPr>
          <p:nvPr>
            <p:ph type="title"/>
          </p:nvPr>
        </p:nvSpPr>
        <p:spPr>
          <a:xfrm>
            <a:off x="0" y="2497015"/>
            <a:ext cx="12192000" cy="1583805"/>
          </a:xfrm>
          <a:prstGeom prst="rect">
            <a:avLst/>
          </a:prstGeom>
          <a:noFill/>
          <a:ln>
            <a:noFill/>
          </a:ln>
        </p:spPr>
        <p:txBody>
          <a:bodyPr spcFirstLastPara="1" wrap="square" lIns="91425" tIns="45700" rIns="91425" bIns="45700" anchor="ctr" anchorCtr="0">
            <a:noAutofit/>
          </a:bodyPr>
          <a:lstStyle/>
          <a:p>
            <a:pPr marL="0" marR="0" lvl="0" indent="0" rtl="0">
              <a:lnSpc>
                <a:spcPct val="90000"/>
              </a:lnSpc>
              <a:spcBef>
                <a:spcPts val="0"/>
              </a:spcBef>
              <a:spcAft>
                <a:spcPts val="0"/>
              </a:spcAft>
              <a:buClr>
                <a:schemeClr val="dk1"/>
              </a:buClr>
              <a:buSzPts val="6600"/>
              <a:buFont typeface="Calibri"/>
              <a:buNone/>
            </a:pPr>
            <a:r>
              <a:rPr lang="en-US" sz="6000" i="0" u="none" strike="noStrike" cap="none" dirty="0">
                <a:solidFill>
                  <a:schemeClr val="bg1"/>
                </a:solidFill>
                <a:latin typeface="+mn-lt"/>
                <a:ea typeface="Calibri"/>
                <a:cs typeface="Calibri"/>
                <a:sym typeface="Calibri"/>
              </a:rPr>
              <a:t>Core Elements of the Universal Tier: Tier I</a:t>
            </a:r>
            <a:endParaRPr sz="4000" dirty="0">
              <a:solidFill>
                <a:schemeClr val="bg1"/>
              </a:solidFill>
              <a:latin typeface="+mn-lt"/>
            </a:endParaRPr>
          </a:p>
        </p:txBody>
      </p:sp>
    </p:spTree>
    <p:extLst>
      <p:ext uri="{BB962C8B-B14F-4D97-AF65-F5344CB8AC3E}">
        <p14:creationId xmlns:p14="http://schemas.microsoft.com/office/powerpoint/2010/main" val="21339609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ctrTitle"/>
          </p:nvPr>
        </p:nvSpPr>
        <p:spPr>
          <a:xfrm>
            <a:off x="0" y="712177"/>
            <a:ext cx="12192000" cy="874576"/>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What </a:t>
            </a:r>
            <a:r>
              <a:rPr lang="en-US" sz="5400" b="0" i="0" u="none" strike="noStrike" cap="none" dirty="0" smtClean="0">
                <a:solidFill>
                  <a:schemeClr val="dk1"/>
                </a:solidFill>
                <a:latin typeface="Calibri"/>
                <a:ea typeface="Calibri"/>
                <a:cs typeface="Calibri"/>
                <a:sym typeface="Calibri"/>
              </a:rPr>
              <a:t>Is </a:t>
            </a:r>
            <a:r>
              <a:rPr lang="en-US" sz="5400" dirty="0"/>
              <a:t>R</a:t>
            </a:r>
            <a:r>
              <a:rPr lang="en-US" sz="5400" b="0" i="0" u="none" strike="noStrike" cap="none" dirty="0" smtClean="0">
                <a:solidFill>
                  <a:schemeClr val="dk1"/>
                </a:solidFill>
                <a:latin typeface="Calibri"/>
                <a:ea typeface="Calibri"/>
                <a:cs typeface="Calibri"/>
                <a:sym typeface="Calibri"/>
              </a:rPr>
              <a:t>equired</a:t>
            </a:r>
            <a:r>
              <a:rPr lang="en-US" sz="5400" b="0" i="0" u="none" strike="noStrike" cap="none" dirty="0">
                <a:solidFill>
                  <a:schemeClr val="dk1"/>
                </a:solidFill>
                <a:latin typeface="Calibri"/>
                <a:ea typeface="Calibri"/>
                <a:cs typeface="Calibri"/>
                <a:sym typeface="Calibri"/>
              </a:rPr>
              <a:t>?</a:t>
            </a:r>
            <a:endParaRPr sz="5400" dirty="0"/>
          </a:p>
        </p:txBody>
      </p:sp>
      <p:sp>
        <p:nvSpPr>
          <p:cNvPr id="177" name="Shape 177"/>
          <p:cNvSpPr txBox="1">
            <a:spLocks noGrp="1"/>
          </p:cNvSpPr>
          <p:nvPr>
            <p:ph type="body" idx="1"/>
          </p:nvPr>
        </p:nvSpPr>
        <p:spPr>
          <a:xfrm>
            <a:off x="713677" y="1856152"/>
            <a:ext cx="10872439" cy="2927721"/>
          </a:xfrm>
          <a:prstGeom prst="rect">
            <a:avLst/>
          </a:prstGeom>
          <a:noFill/>
          <a:ln>
            <a:noFill/>
          </a:ln>
        </p:spPr>
        <p:txBody>
          <a:bodyPr spcFirstLastPara="1" wrap="square" lIns="91425" tIns="45700" rIns="91425" bIns="45700" anchor="t" anchorCtr="0">
            <a:noAutofit/>
          </a:bodyPr>
          <a:lstStyle/>
          <a:p>
            <a:pPr marL="331470" marR="0" lvl="1" indent="-285750" algn="l" rtl="0">
              <a:lnSpc>
                <a:spcPct val="90000"/>
              </a:lnSpc>
              <a:spcBef>
                <a:spcPts val="1000"/>
              </a:spcBef>
              <a:spcAft>
                <a:spcPts val="0"/>
              </a:spcAft>
              <a:buClr>
                <a:schemeClr val="dk1"/>
              </a:buClr>
              <a:buSzPct val="100000"/>
              <a:buFont typeface="Arial"/>
              <a:buChar char="•"/>
            </a:pPr>
            <a:r>
              <a:rPr lang="en-US" sz="2800" b="0" i="0" u="none" strike="noStrike" cap="none" dirty="0">
                <a:solidFill>
                  <a:schemeClr val="dk1"/>
                </a:solidFill>
                <a:sym typeface="Calibri"/>
              </a:rPr>
              <a:t>A common purpose/philosophy </a:t>
            </a:r>
            <a:endParaRPr sz="2800" dirty="0"/>
          </a:p>
          <a:p>
            <a:pPr marL="331470" marR="0" lvl="1" indent="-285750" algn="l" rtl="0">
              <a:lnSpc>
                <a:spcPct val="90000"/>
              </a:lnSpc>
              <a:spcBef>
                <a:spcPts val="1000"/>
              </a:spcBef>
              <a:spcAft>
                <a:spcPts val="0"/>
              </a:spcAft>
              <a:buClr>
                <a:schemeClr val="dk1"/>
              </a:buClr>
              <a:buSzPct val="100000"/>
              <a:buFont typeface="Arial"/>
              <a:buChar char="•"/>
            </a:pPr>
            <a:r>
              <a:rPr lang="en-US" sz="2800" b="0" i="0" u="none" strike="noStrike" cap="none" dirty="0">
                <a:solidFill>
                  <a:schemeClr val="dk1"/>
                </a:solidFill>
                <a:sym typeface="Calibri"/>
              </a:rPr>
              <a:t>Leadership team</a:t>
            </a:r>
            <a:endParaRPr sz="2800" dirty="0"/>
          </a:p>
          <a:p>
            <a:pPr marL="331470" marR="0" lvl="1" indent="-285750" algn="l" rtl="0">
              <a:lnSpc>
                <a:spcPct val="90000"/>
              </a:lnSpc>
              <a:spcBef>
                <a:spcPts val="1000"/>
              </a:spcBef>
              <a:spcAft>
                <a:spcPts val="0"/>
              </a:spcAft>
              <a:buClr>
                <a:schemeClr val="dk1"/>
              </a:buClr>
              <a:buSzPct val="100000"/>
              <a:buFont typeface="Arial"/>
              <a:buChar char="•"/>
            </a:pPr>
            <a:r>
              <a:rPr lang="en-US" sz="2800" b="0" i="0" u="none" strike="noStrike" cap="none" dirty="0">
                <a:solidFill>
                  <a:schemeClr val="dk1"/>
                </a:solidFill>
                <a:sym typeface="Calibri"/>
              </a:rPr>
              <a:t>Expected behaviors defined, modeled, taught, &amp; reinforced </a:t>
            </a:r>
            <a:endParaRPr sz="2800" b="0" i="0" u="none" strike="noStrike" cap="none" dirty="0">
              <a:solidFill>
                <a:schemeClr val="dk1"/>
              </a:solidFill>
              <a:sym typeface="Calibri"/>
            </a:endParaRPr>
          </a:p>
          <a:p>
            <a:pPr marL="331470" marR="0" lvl="1" indent="-285750" algn="l" rtl="0">
              <a:lnSpc>
                <a:spcPct val="90000"/>
              </a:lnSpc>
              <a:spcBef>
                <a:spcPts val="1000"/>
              </a:spcBef>
              <a:spcAft>
                <a:spcPts val="0"/>
              </a:spcAft>
              <a:buClr>
                <a:schemeClr val="dk1"/>
              </a:buClr>
              <a:buSzPct val="100000"/>
              <a:buFont typeface="Arial"/>
              <a:buChar char="•"/>
            </a:pPr>
            <a:r>
              <a:rPr lang="en-US" sz="2800" b="0" i="0" u="none" strike="noStrike" cap="none" dirty="0">
                <a:solidFill>
                  <a:schemeClr val="dk1"/>
                </a:solidFill>
                <a:sym typeface="Calibri"/>
              </a:rPr>
              <a:t>Students’ behavior addressed consistently</a:t>
            </a:r>
            <a:endParaRPr sz="2800" dirty="0"/>
          </a:p>
          <a:p>
            <a:pPr marL="331470" marR="0" lvl="1" indent="-285750" algn="l" rtl="0">
              <a:lnSpc>
                <a:spcPct val="90000"/>
              </a:lnSpc>
              <a:spcBef>
                <a:spcPts val="1000"/>
              </a:spcBef>
              <a:spcAft>
                <a:spcPts val="0"/>
              </a:spcAft>
              <a:buClr>
                <a:schemeClr val="dk1"/>
              </a:buClr>
              <a:buSzPct val="100000"/>
              <a:buFont typeface="Arial"/>
              <a:buChar char="•"/>
            </a:pPr>
            <a:r>
              <a:rPr lang="en-US" sz="2800" b="0" i="0" u="none" strike="noStrike" cap="none" dirty="0">
                <a:solidFill>
                  <a:schemeClr val="dk1"/>
                </a:solidFill>
                <a:sym typeface="Calibri"/>
              </a:rPr>
              <a:t>Decisions/actions based on </a:t>
            </a:r>
            <a:r>
              <a:rPr lang="en-US" sz="2800" b="0" i="0" u="none" strike="noStrike" cap="none" dirty="0" smtClean="0">
                <a:solidFill>
                  <a:schemeClr val="dk1"/>
                </a:solidFill>
                <a:sym typeface="Calibri"/>
              </a:rPr>
              <a:t>data</a:t>
            </a:r>
            <a:endParaRPr sz="2800" dirty="0"/>
          </a:p>
        </p:txBody>
      </p:sp>
    </p:spTree>
    <p:extLst>
      <p:ext uri="{BB962C8B-B14F-4D97-AF65-F5344CB8AC3E}">
        <p14:creationId xmlns:p14="http://schemas.microsoft.com/office/powerpoint/2010/main" val="3495937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7">
                                            <p:txEl>
                                              <p:pRg st="0" end="0"/>
                                            </p:txEl>
                                          </p:spTgt>
                                        </p:tgtEl>
                                        <p:attrNameLst>
                                          <p:attrName>style.visibility</p:attrName>
                                        </p:attrNameLst>
                                      </p:cBhvr>
                                      <p:to>
                                        <p:strVal val="visible"/>
                                      </p:to>
                                    </p:set>
                                    <p:animEffect transition="in" filter="fade">
                                      <p:cBhvr>
                                        <p:cTn id="7" dur="1000"/>
                                        <p:tgtEl>
                                          <p:spTgt spid="1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7">
                                            <p:txEl>
                                              <p:pRg st="1" end="1"/>
                                            </p:txEl>
                                          </p:spTgt>
                                        </p:tgtEl>
                                        <p:attrNameLst>
                                          <p:attrName>style.visibility</p:attrName>
                                        </p:attrNameLst>
                                      </p:cBhvr>
                                      <p:to>
                                        <p:strVal val="visible"/>
                                      </p:to>
                                    </p:set>
                                    <p:animEffect transition="in" filter="fade">
                                      <p:cBhvr>
                                        <p:cTn id="12" dur="1000"/>
                                        <p:tgtEl>
                                          <p:spTgt spid="17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7">
                                            <p:txEl>
                                              <p:pRg st="2" end="2"/>
                                            </p:txEl>
                                          </p:spTgt>
                                        </p:tgtEl>
                                        <p:attrNameLst>
                                          <p:attrName>style.visibility</p:attrName>
                                        </p:attrNameLst>
                                      </p:cBhvr>
                                      <p:to>
                                        <p:strVal val="visible"/>
                                      </p:to>
                                    </p:set>
                                    <p:animEffect transition="in" filter="fade">
                                      <p:cBhvr>
                                        <p:cTn id="17" dur="1000"/>
                                        <p:tgtEl>
                                          <p:spTgt spid="17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7">
                                            <p:txEl>
                                              <p:pRg st="3" end="3"/>
                                            </p:txEl>
                                          </p:spTgt>
                                        </p:tgtEl>
                                        <p:attrNameLst>
                                          <p:attrName>style.visibility</p:attrName>
                                        </p:attrNameLst>
                                      </p:cBhvr>
                                      <p:to>
                                        <p:strVal val="visible"/>
                                      </p:to>
                                    </p:set>
                                    <p:animEffect transition="in" filter="fade">
                                      <p:cBhvr>
                                        <p:cTn id="22" dur="1000"/>
                                        <p:tgtEl>
                                          <p:spTgt spid="17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7">
                                            <p:txEl>
                                              <p:pRg st="4" end="4"/>
                                            </p:txEl>
                                          </p:spTgt>
                                        </p:tgtEl>
                                        <p:attrNameLst>
                                          <p:attrName>style.visibility</p:attrName>
                                        </p:attrNameLst>
                                      </p:cBhvr>
                                      <p:to>
                                        <p:strVal val="visible"/>
                                      </p:to>
                                    </p:set>
                                    <p:animEffect transition="in" filter="fade">
                                      <p:cBhvr>
                                        <p:cTn id="27" dur="1000"/>
                                        <p:tgtEl>
                                          <p:spTgt spid="17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43"/>
          <p:cNvSpPr txBox="1">
            <a:spLocks noGrp="1"/>
          </p:cNvSpPr>
          <p:nvPr>
            <p:ph type="title"/>
          </p:nvPr>
        </p:nvSpPr>
        <p:spPr>
          <a:xfrm>
            <a:off x="0" y="2994025"/>
            <a:ext cx="121920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5400"/>
              <a:buFont typeface="Calibri"/>
              <a:buNone/>
            </a:pPr>
            <a:r>
              <a:rPr lang="en-US" sz="6000" b="0" i="0" u="none" strike="noStrike" cap="none" dirty="0">
                <a:solidFill>
                  <a:schemeClr val="bg1"/>
                </a:solidFill>
                <a:latin typeface="Calibri"/>
                <a:ea typeface="Calibri"/>
                <a:cs typeface="Calibri"/>
                <a:sym typeface="Calibri"/>
              </a:rPr>
              <a:t>Why Implement PBIS?</a:t>
            </a:r>
            <a:endParaRPr sz="4800" dirty="0">
              <a:solidFill>
                <a:schemeClr val="bg1"/>
              </a:solidFill>
            </a:endParaRPr>
          </a:p>
        </p:txBody>
      </p:sp>
      <p:pic>
        <p:nvPicPr>
          <p:cNvPr id="4" name="Shape 44"/>
          <p:cNvPicPr preferRelativeResize="0"/>
          <p:nvPr/>
        </p:nvPicPr>
        <p:blipFill rotWithShape="1">
          <a:blip r:embed="rId3">
            <a:alphaModFix/>
            <a:extLst>
              <a:ext uri="{BEBA8EAE-BF5A-486C-A8C5-ECC9F3942E4B}">
                <a14:imgProps xmlns:a14="http://schemas.microsoft.com/office/drawing/2010/main">
                  <a14:imgLayer r:embed="rId4">
                    <a14:imgEffect>
                      <a14:backgroundRemoval t="9605" b="89831" l="2105" r="98596"/>
                    </a14:imgEffect>
                  </a14:imgLayer>
                </a14:imgProps>
              </a:ext>
            </a:extLst>
          </a:blip>
          <a:srcRect t="7553" b="20990"/>
          <a:stretch/>
        </p:blipFill>
        <p:spPr>
          <a:xfrm>
            <a:off x="3124200" y="356333"/>
            <a:ext cx="5943599" cy="2637692"/>
          </a:xfrm>
          <a:prstGeom prst="rect">
            <a:avLst/>
          </a:prstGeom>
          <a:noFill/>
          <a:ln>
            <a:noFill/>
          </a:ln>
        </p:spPr>
      </p:pic>
    </p:spTree>
    <p:extLst>
      <p:ext uri="{BB962C8B-B14F-4D97-AF65-F5344CB8AC3E}">
        <p14:creationId xmlns:p14="http://schemas.microsoft.com/office/powerpoint/2010/main" val="25159307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ctrTitle"/>
          </p:nvPr>
        </p:nvSpPr>
        <p:spPr>
          <a:xfrm>
            <a:off x="0" y="712177"/>
            <a:ext cx="12192000" cy="874576"/>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Make </a:t>
            </a:r>
            <a:r>
              <a:rPr lang="en-US" sz="5400" b="0" i="0" u="none" strike="noStrike" cap="none" dirty="0" smtClean="0">
                <a:solidFill>
                  <a:schemeClr val="dk1"/>
                </a:solidFill>
                <a:latin typeface="Calibri"/>
                <a:ea typeface="Calibri"/>
                <a:cs typeface="Calibri"/>
                <a:sym typeface="Calibri"/>
              </a:rPr>
              <a:t>A </a:t>
            </a:r>
            <a:r>
              <a:rPr lang="en-US" sz="5400" b="0" i="0" u="none" strike="noStrike" cap="none" dirty="0">
                <a:solidFill>
                  <a:schemeClr val="dk1"/>
                </a:solidFill>
                <a:latin typeface="Calibri"/>
                <a:ea typeface="Calibri"/>
                <a:cs typeface="Calibri"/>
                <a:sym typeface="Calibri"/>
              </a:rPr>
              <a:t>Commitment</a:t>
            </a:r>
            <a:endParaRPr sz="5400" dirty="0"/>
          </a:p>
        </p:txBody>
      </p:sp>
      <p:sp>
        <p:nvSpPr>
          <p:cNvPr id="201" name="Shape 201"/>
          <p:cNvSpPr txBox="1">
            <a:spLocks noGrp="1"/>
          </p:cNvSpPr>
          <p:nvPr>
            <p:ph type="body" idx="1"/>
          </p:nvPr>
        </p:nvSpPr>
        <p:spPr>
          <a:xfrm>
            <a:off x="843775" y="2105984"/>
            <a:ext cx="10504449" cy="2454865"/>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chemeClr val="dk1"/>
              </a:buClr>
              <a:buSzPct val="100000"/>
              <a:buFont typeface="Arial"/>
              <a:buChar char="•"/>
            </a:pPr>
            <a:r>
              <a:rPr lang="en-US" dirty="0">
                <a:solidFill>
                  <a:schemeClr val="dk1"/>
                </a:solidFill>
                <a:sym typeface="Calibri"/>
              </a:rPr>
              <a:t>Positive, inclusive, collaborative environment</a:t>
            </a:r>
            <a:endParaRPr dirty="0"/>
          </a:p>
          <a:p>
            <a:pPr marL="228600" marR="0" lvl="0" indent="-228600" algn="l" rtl="0">
              <a:lnSpc>
                <a:spcPct val="90000"/>
              </a:lnSpc>
              <a:spcAft>
                <a:spcPts val="0"/>
              </a:spcAft>
              <a:buClr>
                <a:schemeClr val="dk1"/>
              </a:buClr>
              <a:buSzPct val="100000"/>
              <a:buFont typeface="Arial"/>
              <a:buChar char="•"/>
            </a:pPr>
            <a:r>
              <a:rPr lang="en-US" dirty="0">
                <a:solidFill>
                  <a:schemeClr val="dk1"/>
                </a:solidFill>
                <a:sym typeface="Calibri"/>
              </a:rPr>
              <a:t>Preventive, proactive discipline</a:t>
            </a:r>
            <a:endParaRPr dirty="0"/>
          </a:p>
          <a:p>
            <a:pPr marL="228600" marR="0" lvl="0" indent="-228600" algn="l" rtl="0">
              <a:lnSpc>
                <a:spcPct val="90000"/>
              </a:lnSpc>
              <a:spcAft>
                <a:spcPts val="0"/>
              </a:spcAft>
              <a:buClr>
                <a:schemeClr val="dk1"/>
              </a:buClr>
              <a:buSzPct val="100000"/>
              <a:buFont typeface="Arial"/>
              <a:buChar char="•"/>
            </a:pPr>
            <a:r>
              <a:rPr lang="en-US" dirty="0">
                <a:solidFill>
                  <a:schemeClr val="dk1"/>
                </a:solidFill>
                <a:sym typeface="Calibri"/>
              </a:rPr>
              <a:t>Consistency in procedures and practices</a:t>
            </a:r>
            <a:endParaRPr dirty="0"/>
          </a:p>
        </p:txBody>
      </p:sp>
    </p:spTree>
    <p:extLst>
      <p:ext uri="{BB962C8B-B14F-4D97-AF65-F5344CB8AC3E}">
        <p14:creationId xmlns:p14="http://schemas.microsoft.com/office/powerpoint/2010/main" val="377191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ctrTitle"/>
          </p:nvPr>
        </p:nvSpPr>
        <p:spPr>
          <a:xfrm>
            <a:off x="0" y="703385"/>
            <a:ext cx="12192000" cy="883368"/>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Leading </a:t>
            </a:r>
            <a:r>
              <a:rPr lang="en-US" sz="5400" b="0" i="0" u="none" strike="noStrike" cap="none" dirty="0" smtClean="0">
                <a:solidFill>
                  <a:schemeClr val="dk1"/>
                </a:solidFill>
                <a:latin typeface="Calibri"/>
                <a:ea typeface="Calibri"/>
                <a:cs typeface="Calibri"/>
                <a:sym typeface="Calibri"/>
              </a:rPr>
              <a:t>The </a:t>
            </a:r>
            <a:r>
              <a:rPr lang="en-US" sz="5400" b="0" i="0" u="none" strike="noStrike" cap="none" dirty="0">
                <a:solidFill>
                  <a:schemeClr val="dk1"/>
                </a:solidFill>
                <a:latin typeface="Calibri"/>
                <a:ea typeface="Calibri"/>
                <a:cs typeface="Calibri"/>
                <a:sym typeface="Calibri"/>
              </a:rPr>
              <a:t>Process</a:t>
            </a:r>
            <a:endParaRPr sz="5400" dirty="0"/>
          </a:p>
        </p:txBody>
      </p:sp>
      <p:sp>
        <p:nvSpPr>
          <p:cNvPr id="208" name="Shape 208"/>
          <p:cNvSpPr txBox="1">
            <a:spLocks noGrp="1"/>
          </p:cNvSpPr>
          <p:nvPr>
            <p:ph type="body" idx="1"/>
          </p:nvPr>
        </p:nvSpPr>
        <p:spPr>
          <a:xfrm>
            <a:off x="825190" y="1805940"/>
            <a:ext cx="10571356" cy="385298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Aft>
                <a:spcPts val="0"/>
              </a:spcAft>
              <a:buClr>
                <a:schemeClr val="dk1"/>
              </a:buClr>
              <a:buSzPts val="2800"/>
              <a:buFont typeface="Arial"/>
              <a:buNone/>
            </a:pPr>
            <a:r>
              <a:rPr lang="en-US" dirty="0">
                <a:solidFill>
                  <a:schemeClr val="dk1"/>
                </a:solidFill>
                <a:sym typeface="Calibri"/>
              </a:rPr>
              <a:t>The PBIS Team…</a:t>
            </a:r>
            <a:endParaRPr dirty="0"/>
          </a:p>
          <a:p>
            <a:pPr marL="0" marR="0" lvl="0" indent="0" algn="l" rtl="0">
              <a:lnSpc>
                <a:spcPct val="90000"/>
              </a:lnSpc>
              <a:spcAft>
                <a:spcPts val="0"/>
              </a:spcAft>
              <a:buClr>
                <a:schemeClr val="dk1"/>
              </a:buClr>
              <a:buSzPts val="2800"/>
              <a:buFont typeface="Arial"/>
              <a:buNone/>
            </a:pPr>
            <a:endParaRPr dirty="0">
              <a:solidFill>
                <a:schemeClr val="dk1"/>
              </a:solidFill>
              <a:sym typeface="Calibri"/>
            </a:endParaRPr>
          </a:p>
          <a:p>
            <a:pPr marL="685800" marR="0" lvl="1" indent="-228600" algn="l" rtl="0">
              <a:lnSpc>
                <a:spcPct val="90000"/>
              </a:lnSpc>
              <a:spcBef>
                <a:spcPts val="1000"/>
              </a:spcBef>
              <a:spcAft>
                <a:spcPts val="0"/>
              </a:spcAft>
              <a:buClr>
                <a:schemeClr val="dk1"/>
              </a:buClr>
              <a:buSzPct val="100000"/>
              <a:buFont typeface="Arial"/>
              <a:buChar char="•"/>
            </a:pPr>
            <a:r>
              <a:rPr lang="en-US" sz="2800" b="0" i="0" u="none" strike="noStrike" cap="none" dirty="0">
                <a:solidFill>
                  <a:schemeClr val="dk1"/>
                </a:solidFill>
                <a:sym typeface="Calibri"/>
              </a:rPr>
              <a:t>Represents ALL </a:t>
            </a:r>
            <a:endParaRPr sz="2800" dirty="0"/>
          </a:p>
          <a:p>
            <a:pPr marL="685800" marR="0" lvl="1" indent="-228600" algn="l" rtl="0">
              <a:lnSpc>
                <a:spcPct val="90000"/>
              </a:lnSpc>
              <a:spcBef>
                <a:spcPts val="1000"/>
              </a:spcBef>
              <a:spcAft>
                <a:spcPts val="0"/>
              </a:spcAft>
              <a:buClr>
                <a:schemeClr val="dk1"/>
              </a:buClr>
              <a:buSzPct val="100000"/>
              <a:buFont typeface="Arial"/>
              <a:buChar char="•"/>
            </a:pPr>
            <a:r>
              <a:rPr lang="en-US" sz="2800" b="0" i="0" u="none" strike="noStrike" cap="none" dirty="0">
                <a:solidFill>
                  <a:schemeClr val="dk1"/>
                </a:solidFill>
                <a:sym typeface="Calibri"/>
              </a:rPr>
              <a:t>Drives implementation process</a:t>
            </a:r>
            <a:endParaRPr sz="2800" dirty="0"/>
          </a:p>
          <a:p>
            <a:pPr marL="685800" marR="0" lvl="1" indent="-228600" algn="l" rtl="0">
              <a:lnSpc>
                <a:spcPct val="90000"/>
              </a:lnSpc>
              <a:spcBef>
                <a:spcPts val="1000"/>
              </a:spcBef>
              <a:spcAft>
                <a:spcPts val="0"/>
              </a:spcAft>
              <a:buClr>
                <a:schemeClr val="dk1"/>
              </a:buClr>
              <a:buSzPct val="100000"/>
              <a:buFont typeface="Arial"/>
              <a:buChar char="•"/>
            </a:pPr>
            <a:r>
              <a:rPr lang="en-US" sz="2800" b="0" i="0" u="none" strike="noStrike" cap="none" dirty="0">
                <a:solidFill>
                  <a:schemeClr val="dk1"/>
                </a:solidFill>
                <a:sym typeface="Calibri"/>
              </a:rPr>
              <a:t>Uses data </a:t>
            </a:r>
            <a:endParaRPr sz="2800" dirty="0"/>
          </a:p>
          <a:p>
            <a:pPr marL="685800" marR="0" lvl="1" indent="-228600" algn="l" rtl="0">
              <a:lnSpc>
                <a:spcPct val="90000"/>
              </a:lnSpc>
              <a:spcBef>
                <a:spcPts val="1000"/>
              </a:spcBef>
              <a:spcAft>
                <a:spcPts val="0"/>
              </a:spcAft>
              <a:buClr>
                <a:schemeClr val="dk1"/>
              </a:buClr>
              <a:buSzPct val="100000"/>
              <a:buFont typeface="Arial"/>
              <a:buChar char="•"/>
            </a:pPr>
            <a:r>
              <a:rPr lang="en-US" sz="2800" b="0" i="0" u="none" strike="noStrike" cap="none" dirty="0">
                <a:solidFill>
                  <a:schemeClr val="dk1"/>
                </a:solidFill>
                <a:sym typeface="Calibri"/>
              </a:rPr>
              <a:t>Does regular evaluation </a:t>
            </a:r>
            <a:endParaRPr sz="2800" dirty="0"/>
          </a:p>
          <a:p>
            <a:pPr marL="685800" marR="0" lvl="1" indent="-228600" algn="l" rtl="0">
              <a:lnSpc>
                <a:spcPct val="90000"/>
              </a:lnSpc>
              <a:spcBef>
                <a:spcPts val="1000"/>
              </a:spcBef>
              <a:spcAft>
                <a:spcPts val="0"/>
              </a:spcAft>
              <a:buClr>
                <a:schemeClr val="dk1"/>
              </a:buClr>
              <a:buSzPct val="100000"/>
              <a:buFont typeface="Arial"/>
              <a:buChar char="•"/>
            </a:pPr>
            <a:r>
              <a:rPr lang="en-US" sz="2800" b="0" i="0" u="none" strike="noStrike" cap="none" dirty="0">
                <a:solidFill>
                  <a:schemeClr val="dk1"/>
                </a:solidFill>
                <a:sym typeface="Calibri"/>
              </a:rPr>
              <a:t>Provides staff support and </a:t>
            </a:r>
            <a:r>
              <a:rPr lang="en-US" sz="2800" dirty="0" smtClean="0"/>
              <a:t>professional development</a:t>
            </a:r>
            <a:endParaRPr sz="2800" dirty="0"/>
          </a:p>
        </p:txBody>
      </p:sp>
      <p:pic>
        <p:nvPicPr>
          <p:cNvPr id="209" name="Shape 209"/>
          <p:cNvPicPr preferRelativeResize="0"/>
          <p:nvPr/>
        </p:nvPicPr>
        <p:blipFill rotWithShape="1">
          <a:blip r:embed="rId3">
            <a:alphaModFix/>
          </a:blip>
          <a:srcRect b="9692"/>
          <a:stretch/>
        </p:blipFill>
        <p:spPr>
          <a:xfrm>
            <a:off x="7901789" y="2442156"/>
            <a:ext cx="3810000" cy="2580552"/>
          </a:xfrm>
          <a:prstGeom prst="rect">
            <a:avLst/>
          </a:prstGeom>
          <a:noFill/>
          <a:ln>
            <a:noFill/>
          </a:ln>
        </p:spPr>
      </p:pic>
    </p:spTree>
    <p:extLst>
      <p:ext uri="{BB962C8B-B14F-4D97-AF65-F5344CB8AC3E}">
        <p14:creationId xmlns:p14="http://schemas.microsoft.com/office/powerpoint/2010/main" val="28322236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ctrTitle"/>
          </p:nvPr>
        </p:nvSpPr>
        <p:spPr>
          <a:xfrm>
            <a:off x="0" y="694592"/>
            <a:ext cx="12192000" cy="915494"/>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Tier I Focus</a:t>
            </a:r>
            <a:endParaRPr sz="5400" dirty="0"/>
          </a:p>
        </p:txBody>
      </p:sp>
      <p:sp>
        <p:nvSpPr>
          <p:cNvPr id="216" name="Shape 216"/>
          <p:cNvSpPr txBox="1">
            <a:spLocks noGrp="1"/>
          </p:cNvSpPr>
          <p:nvPr>
            <p:ph type="body" idx="1"/>
          </p:nvPr>
        </p:nvSpPr>
        <p:spPr>
          <a:xfrm>
            <a:off x="646770" y="1610086"/>
            <a:ext cx="10872439" cy="397667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Aft>
                <a:spcPts val="0"/>
              </a:spcAft>
              <a:buClr>
                <a:schemeClr val="dk1"/>
              </a:buClr>
              <a:buSzPts val="2800"/>
              <a:buFont typeface="Arial"/>
              <a:buNone/>
            </a:pPr>
            <a:r>
              <a:rPr lang="en-US" dirty="0">
                <a:solidFill>
                  <a:schemeClr val="dk1"/>
                </a:solidFill>
                <a:sym typeface="Calibri"/>
              </a:rPr>
              <a:t>Be consistent and </a:t>
            </a:r>
            <a:r>
              <a:rPr lang="en-US" dirty="0" smtClean="0">
                <a:solidFill>
                  <a:schemeClr val="dk1"/>
                </a:solidFill>
                <a:sym typeface="Calibri"/>
              </a:rPr>
              <a:t>predictable</a:t>
            </a:r>
            <a:endParaRPr dirty="0"/>
          </a:p>
          <a:p>
            <a:pPr marL="1143000" marR="0" lvl="2" indent="-228600" algn="l" rtl="0">
              <a:lnSpc>
                <a:spcPct val="90000"/>
              </a:lnSpc>
              <a:spcBef>
                <a:spcPts val="1000"/>
              </a:spcBef>
              <a:spcAft>
                <a:spcPts val="0"/>
              </a:spcAft>
              <a:buClr>
                <a:schemeClr val="dk1"/>
              </a:buClr>
              <a:buSzPct val="100000"/>
              <a:buFont typeface="Arial"/>
              <a:buChar char="•"/>
            </a:pPr>
            <a:r>
              <a:rPr lang="en-US" sz="2800" b="0" i="0" u="none" strike="noStrike" cap="none" dirty="0">
                <a:solidFill>
                  <a:schemeClr val="dk1"/>
                </a:solidFill>
                <a:sym typeface="Calibri"/>
              </a:rPr>
              <a:t>Teach expected behaviors</a:t>
            </a:r>
            <a:endParaRPr sz="2800" dirty="0"/>
          </a:p>
          <a:p>
            <a:pPr marL="1143000" marR="0" lvl="2" indent="-228600" algn="l" rtl="0">
              <a:lnSpc>
                <a:spcPct val="90000"/>
              </a:lnSpc>
              <a:spcBef>
                <a:spcPts val="1000"/>
              </a:spcBef>
              <a:spcAft>
                <a:spcPts val="0"/>
              </a:spcAft>
              <a:buClr>
                <a:schemeClr val="dk1"/>
              </a:buClr>
              <a:buSzPct val="100000"/>
              <a:buFont typeface="Arial"/>
              <a:buChar char="•"/>
            </a:pPr>
            <a:r>
              <a:rPr lang="en-US" sz="2800" b="0" i="0" u="none" strike="noStrike" cap="none" dirty="0">
                <a:solidFill>
                  <a:schemeClr val="dk1"/>
                </a:solidFill>
                <a:sym typeface="Calibri"/>
              </a:rPr>
              <a:t>Prevent inappropriate behaviors</a:t>
            </a:r>
            <a:endParaRPr sz="2800" dirty="0"/>
          </a:p>
          <a:p>
            <a:pPr marL="1143000" marR="0" lvl="2" indent="-228600" algn="l" rtl="0">
              <a:lnSpc>
                <a:spcPct val="90000"/>
              </a:lnSpc>
              <a:spcBef>
                <a:spcPts val="1000"/>
              </a:spcBef>
              <a:spcAft>
                <a:spcPts val="0"/>
              </a:spcAft>
              <a:buClr>
                <a:schemeClr val="dk1"/>
              </a:buClr>
              <a:buSzPct val="100000"/>
              <a:buFont typeface="Arial"/>
              <a:buChar char="•"/>
            </a:pPr>
            <a:r>
              <a:rPr lang="en-US" sz="2800" b="0" i="0" u="none" strike="noStrike" cap="none" dirty="0">
                <a:solidFill>
                  <a:schemeClr val="dk1"/>
                </a:solidFill>
                <a:sym typeface="Calibri"/>
              </a:rPr>
              <a:t>Improve classroom strategies</a:t>
            </a:r>
            <a:endParaRPr sz="2800" dirty="0"/>
          </a:p>
          <a:p>
            <a:pPr marL="1143000" marR="0" lvl="2" indent="-228600" algn="l" rtl="0">
              <a:lnSpc>
                <a:spcPct val="90000"/>
              </a:lnSpc>
              <a:spcBef>
                <a:spcPts val="1000"/>
              </a:spcBef>
              <a:spcAft>
                <a:spcPts val="0"/>
              </a:spcAft>
              <a:buClr>
                <a:schemeClr val="dk1"/>
              </a:buClr>
              <a:buSzPct val="100000"/>
              <a:buFont typeface="Arial"/>
              <a:buChar char="•"/>
            </a:pPr>
            <a:r>
              <a:rPr lang="en-US" sz="2800" b="0" i="0" u="none" strike="noStrike" cap="none" dirty="0">
                <a:solidFill>
                  <a:schemeClr val="dk1"/>
                </a:solidFill>
                <a:sym typeface="Calibri"/>
              </a:rPr>
              <a:t>Maximize student achievement</a:t>
            </a:r>
            <a:endParaRPr sz="2800" dirty="0"/>
          </a:p>
          <a:p>
            <a:pPr marL="1143000" marR="0" lvl="2" indent="-50800" algn="l" rtl="0">
              <a:lnSpc>
                <a:spcPct val="90000"/>
              </a:lnSpc>
              <a:spcBef>
                <a:spcPts val="1000"/>
              </a:spcBef>
              <a:spcAft>
                <a:spcPts val="0"/>
              </a:spcAft>
              <a:buClr>
                <a:schemeClr val="dk1"/>
              </a:buClr>
              <a:buSzPts val="2800"/>
              <a:buFont typeface="Arial"/>
              <a:buNone/>
            </a:pPr>
            <a:endParaRPr sz="2800" b="0" i="0" u="none" strike="noStrike" cap="none" dirty="0">
              <a:solidFill>
                <a:schemeClr val="dk1"/>
              </a:solidFill>
              <a:sym typeface="Calibri"/>
            </a:endParaRPr>
          </a:p>
          <a:p>
            <a:pPr marL="0" marR="0" lvl="0" indent="0" algn="l" rtl="0">
              <a:lnSpc>
                <a:spcPct val="90000"/>
              </a:lnSpc>
              <a:spcAft>
                <a:spcPts val="0"/>
              </a:spcAft>
              <a:buClr>
                <a:schemeClr val="dk1"/>
              </a:buClr>
              <a:buSzPts val="2800"/>
              <a:buFont typeface="Arial"/>
              <a:buNone/>
            </a:pPr>
            <a:r>
              <a:rPr lang="en-US" b="1" dirty="0">
                <a:solidFill>
                  <a:schemeClr val="dk1"/>
                </a:solidFill>
                <a:sym typeface="Calibri"/>
              </a:rPr>
              <a:t>Focus on the entire school (and classrooms), NOT individual children.</a:t>
            </a:r>
            <a:endParaRPr dirty="0">
              <a:solidFill>
                <a:schemeClr val="dk1"/>
              </a:solidFill>
              <a:sym typeface="Calibri"/>
            </a:endParaRPr>
          </a:p>
        </p:txBody>
      </p:sp>
    </p:spTree>
    <p:extLst>
      <p:ext uri="{BB962C8B-B14F-4D97-AF65-F5344CB8AC3E}">
        <p14:creationId xmlns:p14="http://schemas.microsoft.com/office/powerpoint/2010/main" val="17929929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ctrTitle"/>
          </p:nvPr>
        </p:nvSpPr>
        <p:spPr>
          <a:xfrm>
            <a:off x="0" y="712176"/>
            <a:ext cx="12192000" cy="874463"/>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Teaching Behavior</a:t>
            </a:r>
            <a:endParaRPr sz="5400" dirty="0"/>
          </a:p>
        </p:txBody>
      </p:sp>
      <p:sp>
        <p:nvSpPr>
          <p:cNvPr id="223" name="Shape 223"/>
          <p:cNvSpPr txBox="1">
            <a:spLocks noGrp="1"/>
          </p:cNvSpPr>
          <p:nvPr>
            <p:ph type="body" idx="1"/>
          </p:nvPr>
        </p:nvSpPr>
        <p:spPr>
          <a:xfrm>
            <a:off x="538690" y="2447250"/>
            <a:ext cx="6830331" cy="243419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Aft>
                <a:spcPts val="0"/>
              </a:spcAft>
              <a:buClr>
                <a:schemeClr val="dk1"/>
              </a:buClr>
              <a:buSzPts val="2600"/>
              <a:buFont typeface="Arial"/>
              <a:buNone/>
            </a:pPr>
            <a:r>
              <a:rPr lang="en-US" b="1" u="sng" dirty="0">
                <a:solidFill>
                  <a:schemeClr val="dk1"/>
                </a:solidFill>
                <a:sym typeface="Calibri"/>
              </a:rPr>
              <a:t>Make it clear and </a:t>
            </a:r>
            <a:r>
              <a:rPr lang="en-US" b="1" u="sng" dirty="0" smtClean="0">
                <a:solidFill>
                  <a:schemeClr val="dk1"/>
                </a:solidFill>
                <a:sym typeface="Calibri"/>
              </a:rPr>
              <a:t>simple.</a:t>
            </a:r>
            <a:endParaRPr dirty="0"/>
          </a:p>
          <a:p>
            <a:pPr marL="228600" marR="0" lvl="0" indent="-228600" algn="l" rtl="0">
              <a:lnSpc>
                <a:spcPct val="90000"/>
              </a:lnSpc>
              <a:spcAft>
                <a:spcPts val="0"/>
              </a:spcAft>
              <a:buClr>
                <a:schemeClr val="dk1"/>
              </a:buClr>
              <a:buSzPct val="100000"/>
              <a:buFont typeface="Arial"/>
              <a:buChar char="•"/>
            </a:pPr>
            <a:r>
              <a:rPr lang="en-US" dirty="0">
                <a:solidFill>
                  <a:schemeClr val="dk1"/>
                </a:solidFill>
                <a:sym typeface="Calibri"/>
              </a:rPr>
              <a:t>Define &amp; clarify behavior expectations</a:t>
            </a:r>
            <a:endParaRPr dirty="0"/>
          </a:p>
          <a:p>
            <a:pPr marL="228600" marR="0" lvl="0" indent="-228600" algn="l" rtl="0">
              <a:lnSpc>
                <a:spcPct val="90000"/>
              </a:lnSpc>
              <a:spcAft>
                <a:spcPts val="0"/>
              </a:spcAft>
              <a:buClr>
                <a:schemeClr val="dk1"/>
              </a:buClr>
              <a:buSzPct val="100000"/>
              <a:buFont typeface="Arial"/>
              <a:buChar char="•"/>
            </a:pPr>
            <a:r>
              <a:rPr lang="en-US" dirty="0">
                <a:solidFill>
                  <a:schemeClr val="dk1"/>
                </a:solidFill>
                <a:sym typeface="Calibri"/>
              </a:rPr>
              <a:t>Teach &amp; model expectations in all settings</a:t>
            </a:r>
            <a:endParaRPr dirty="0"/>
          </a:p>
          <a:p>
            <a:pPr marL="228600" marR="0" lvl="0" indent="-228600" algn="l" rtl="0">
              <a:lnSpc>
                <a:spcPct val="90000"/>
              </a:lnSpc>
              <a:spcAft>
                <a:spcPts val="0"/>
              </a:spcAft>
              <a:buClr>
                <a:schemeClr val="dk1"/>
              </a:buClr>
              <a:buSzPct val="100000"/>
              <a:buFont typeface="Arial"/>
              <a:buChar char="•"/>
            </a:pPr>
            <a:r>
              <a:rPr lang="en-US" dirty="0">
                <a:solidFill>
                  <a:schemeClr val="dk1"/>
                </a:solidFill>
                <a:sym typeface="Calibri"/>
              </a:rPr>
              <a:t>Let students practice &amp; give them feedback</a:t>
            </a:r>
            <a:endParaRPr dirty="0"/>
          </a:p>
        </p:txBody>
      </p:sp>
      <p:pic>
        <p:nvPicPr>
          <p:cNvPr id="224" name="Shape 224"/>
          <p:cNvPicPr preferRelativeResize="0"/>
          <p:nvPr/>
        </p:nvPicPr>
        <p:blipFill rotWithShape="1">
          <a:blip r:embed="rId3">
            <a:alphaModFix/>
          </a:blip>
          <a:srcRect/>
          <a:stretch/>
        </p:blipFill>
        <p:spPr>
          <a:xfrm>
            <a:off x="8026361" y="2487686"/>
            <a:ext cx="3536400" cy="2353325"/>
          </a:xfrm>
          <a:prstGeom prst="rect">
            <a:avLst/>
          </a:prstGeom>
          <a:noFill/>
          <a:ln>
            <a:noFill/>
          </a:ln>
        </p:spPr>
      </p:pic>
    </p:spTree>
    <p:extLst>
      <p:ext uri="{BB962C8B-B14F-4D97-AF65-F5344CB8AC3E}">
        <p14:creationId xmlns:p14="http://schemas.microsoft.com/office/powerpoint/2010/main" val="1311080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ctrTitle"/>
          </p:nvPr>
        </p:nvSpPr>
        <p:spPr>
          <a:xfrm>
            <a:off x="0" y="694592"/>
            <a:ext cx="12192000" cy="892161"/>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5400"/>
              <a:buFont typeface="Calibri"/>
              <a:buNone/>
            </a:pPr>
            <a:r>
              <a:rPr lang="en-US" sz="5400" b="0" i="0" u="none" strike="noStrike" cap="none" dirty="0">
                <a:solidFill>
                  <a:schemeClr val="dk1"/>
                </a:solidFill>
                <a:latin typeface="Calibri"/>
                <a:ea typeface="Calibri"/>
                <a:cs typeface="Calibri"/>
                <a:sym typeface="Calibri"/>
              </a:rPr>
              <a:t>Addressing Students’ Behavior</a:t>
            </a:r>
            <a:endParaRPr dirty="0"/>
          </a:p>
        </p:txBody>
      </p:sp>
      <p:sp>
        <p:nvSpPr>
          <p:cNvPr id="231" name="Shape 231"/>
          <p:cNvSpPr txBox="1">
            <a:spLocks noGrp="1"/>
          </p:cNvSpPr>
          <p:nvPr>
            <p:ph type="body" idx="1"/>
          </p:nvPr>
        </p:nvSpPr>
        <p:spPr>
          <a:xfrm>
            <a:off x="780585" y="1961661"/>
            <a:ext cx="10705171" cy="332581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Aft>
                <a:spcPts val="0"/>
              </a:spcAft>
              <a:buClr>
                <a:schemeClr val="dk1"/>
              </a:buClr>
              <a:buSzPts val="2800"/>
              <a:buFont typeface="Arial"/>
              <a:buNone/>
            </a:pPr>
            <a:r>
              <a:rPr lang="en-US" b="1" dirty="0">
                <a:solidFill>
                  <a:schemeClr val="dk1"/>
                </a:solidFill>
                <a:sym typeface="Calibri"/>
              </a:rPr>
              <a:t>How do you let students </a:t>
            </a:r>
            <a:r>
              <a:rPr lang="en-US" b="1" dirty="0" smtClean="0">
                <a:solidFill>
                  <a:schemeClr val="dk1"/>
                </a:solidFill>
                <a:sym typeface="Calibri"/>
              </a:rPr>
              <a:t>know…</a:t>
            </a:r>
            <a:endParaRPr dirty="0"/>
          </a:p>
          <a:p>
            <a:pPr marL="685800" marR="0" lvl="1" indent="-228600" algn="l" rtl="0">
              <a:lnSpc>
                <a:spcPct val="90000"/>
              </a:lnSpc>
              <a:spcBef>
                <a:spcPts val="1000"/>
              </a:spcBef>
              <a:spcAft>
                <a:spcPts val="0"/>
              </a:spcAft>
              <a:buClr>
                <a:schemeClr val="dk1"/>
              </a:buClr>
              <a:buSzPct val="100000"/>
              <a:buFont typeface="Arial"/>
              <a:buChar char="•"/>
            </a:pPr>
            <a:r>
              <a:rPr lang="en-US" sz="2600" b="0" i="0" u="none" strike="noStrike" cap="none" dirty="0">
                <a:solidFill>
                  <a:schemeClr val="dk1"/>
                </a:solidFill>
                <a:sym typeface="Calibri"/>
              </a:rPr>
              <a:t>if they </a:t>
            </a:r>
            <a:r>
              <a:rPr lang="en-US" sz="2600" b="0" i="0" u="sng" strike="noStrike" cap="none" dirty="0">
                <a:solidFill>
                  <a:schemeClr val="dk1"/>
                </a:solidFill>
                <a:sym typeface="Calibri"/>
              </a:rPr>
              <a:t>did understand</a:t>
            </a:r>
            <a:r>
              <a:rPr lang="en-US" sz="2600" b="0" i="0" u="none" strike="noStrike" cap="none" dirty="0">
                <a:solidFill>
                  <a:schemeClr val="dk1"/>
                </a:solidFill>
                <a:sym typeface="Calibri"/>
              </a:rPr>
              <a:t> their math lesson? </a:t>
            </a:r>
            <a:endParaRPr sz="2600" dirty="0"/>
          </a:p>
          <a:p>
            <a:pPr marL="685800" marR="0" lvl="1" indent="-228600" algn="l" rtl="0">
              <a:lnSpc>
                <a:spcPct val="90000"/>
              </a:lnSpc>
              <a:spcBef>
                <a:spcPts val="1000"/>
              </a:spcBef>
              <a:spcAft>
                <a:spcPts val="0"/>
              </a:spcAft>
              <a:buClr>
                <a:schemeClr val="dk1"/>
              </a:buClr>
              <a:buSzPct val="100000"/>
              <a:buFont typeface="Arial"/>
              <a:buChar char="•"/>
            </a:pPr>
            <a:r>
              <a:rPr lang="en-US" sz="2600" b="0" i="0" u="none" strike="noStrike" cap="none" dirty="0">
                <a:solidFill>
                  <a:schemeClr val="dk1"/>
                </a:solidFill>
                <a:sym typeface="Calibri"/>
              </a:rPr>
              <a:t>if they </a:t>
            </a:r>
            <a:r>
              <a:rPr lang="en-US" sz="2600" b="0" i="0" u="sng" strike="noStrike" cap="none" dirty="0">
                <a:solidFill>
                  <a:schemeClr val="dk1"/>
                </a:solidFill>
                <a:sym typeface="Calibri"/>
              </a:rPr>
              <a:t>didn’t understand</a:t>
            </a:r>
            <a:r>
              <a:rPr lang="en-US" sz="2600" b="0" i="0" u="none" strike="noStrike" cap="none" dirty="0">
                <a:solidFill>
                  <a:schemeClr val="dk1"/>
                </a:solidFill>
                <a:sym typeface="Calibri"/>
              </a:rPr>
              <a:t> their math lesson? </a:t>
            </a:r>
            <a:endParaRPr sz="2600" dirty="0"/>
          </a:p>
          <a:p>
            <a:pPr marL="685800" marR="0" lvl="1" indent="-50800" algn="l" rtl="0">
              <a:lnSpc>
                <a:spcPct val="90000"/>
              </a:lnSpc>
              <a:spcBef>
                <a:spcPts val="1000"/>
              </a:spcBef>
              <a:spcAft>
                <a:spcPts val="0"/>
              </a:spcAft>
              <a:buClr>
                <a:schemeClr val="dk1"/>
              </a:buClr>
              <a:buSzPts val="2800"/>
              <a:buFont typeface="Arial"/>
              <a:buNone/>
            </a:pPr>
            <a:endParaRPr sz="2600" b="0" i="0" u="none" strike="noStrike" cap="none" dirty="0">
              <a:solidFill>
                <a:schemeClr val="dk1"/>
              </a:solidFill>
              <a:sym typeface="Calibri"/>
            </a:endParaRPr>
          </a:p>
          <a:p>
            <a:pPr marL="685800" marR="0" lvl="1" indent="-228600" algn="l" rtl="0">
              <a:lnSpc>
                <a:spcPct val="90000"/>
              </a:lnSpc>
              <a:spcBef>
                <a:spcPts val="1000"/>
              </a:spcBef>
              <a:spcAft>
                <a:spcPts val="0"/>
              </a:spcAft>
              <a:buClr>
                <a:schemeClr val="dk1"/>
              </a:buClr>
              <a:buSzPct val="100000"/>
              <a:buFont typeface="Arial"/>
              <a:buChar char="•"/>
            </a:pPr>
            <a:r>
              <a:rPr lang="en-US" sz="2600" b="0" i="0" u="none" strike="noStrike" cap="none" dirty="0">
                <a:solidFill>
                  <a:schemeClr val="dk1"/>
                </a:solidFill>
                <a:sym typeface="Calibri"/>
              </a:rPr>
              <a:t>if their behavior IS or ISN’T </a:t>
            </a:r>
            <a:r>
              <a:rPr lang="en-US" sz="2600" b="0" i="0" u="none" strike="noStrike" cap="none" dirty="0">
                <a:solidFill>
                  <a:schemeClr val="tx1"/>
                </a:solidFill>
                <a:sym typeface="Calibri"/>
              </a:rPr>
              <a:t>correct</a:t>
            </a:r>
            <a:r>
              <a:rPr lang="en-US" sz="2600" b="0" i="0" u="none" strike="noStrike" cap="none" dirty="0" smtClean="0">
                <a:solidFill>
                  <a:schemeClr val="dk1"/>
                </a:solidFill>
                <a:sym typeface="Calibri"/>
              </a:rPr>
              <a:t>???</a:t>
            </a:r>
            <a:endParaRPr sz="2600" dirty="0"/>
          </a:p>
        </p:txBody>
      </p:sp>
    </p:spTree>
    <p:extLst>
      <p:ext uri="{BB962C8B-B14F-4D97-AF65-F5344CB8AC3E}">
        <p14:creationId xmlns:p14="http://schemas.microsoft.com/office/powerpoint/2010/main" val="36247443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ctrTitle"/>
          </p:nvPr>
        </p:nvSpPr>
        <p:spPr>
          <a:xfrm>
            <a:off x="0" y="712177"/>
            <a:ext cx="12192000" cy="874576"/>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mn-lt"/>
                <a:sym typeface="Calibri"/>
              </a:rPr>
              <a:t>Responding </a:t>
            </a:r>
            <a:r>
              <a:rPr lang="en-US" sz="5400" b="0" i="0" u="none" strike="noStrike" cap="none" dirty="0" smtClean="0">
                <a:solidFill>
                  <a:schemeClr val="dk1"/>
                </a:solidFill>
                <a:latin typeface="+mn-lt"/>
                <a:sym typeface="Calibri"/>
              </a:rPr>
              <a:t>To </a:t>
            </a:r>
            <a:r>
              <a:rPr lang="en-US" sz="5400" b="0" i="0" u="none" strike="noStrike" cap="none" dirty="0">
                <a:solidFill>
                  <a:schemeClr val="dk1"/>
                </a:solidFill>
                <a:latin typeface="+mn-lt"/>
                <a:sym typeface="Calibri"/>
              </a:rPr>
              <a:t>Behavior</a:t>
            </a:r>
            <a:endParaRPr sz="5400" dirty="0">
              <a:latin typeface="+mn-lt"/>
            </a:endParaRPr>
          </a:p>
        </p:txBody>
      </p:sp>
      <p:sp>
        <p:nvSpPr>
          <p:cNvPr id="238" name="Shape 238"/>
          <p:cNvSpPr txBox="1">
            <a:spLocks noGrp="1"/>
          </p:cNvSpPr>
          <p:nvPr>
            <p:ph type="body" idx="1"/>
          </p:nvPr>
        </p:nvSpPr>
        <p:spPr>
          <a:xfrm>
            <a:off x="747132" y="1696916"/>
            <a:ext cx="10738624" cy="3740028"/>
          </a:xfrm>
          <a:prstGeom prst="rect">
            <a:avLst/>
          </a:prstGeom>
          <a:noFill/>
          <a:ln>
            <a:noFill/>
          </a:ln>
        </p:spPr>
        <p:txBody>
          <a:bodyPr spcFirstLastPara="1" wrap="square" lIns="91425" tIns="45700" rIns="91425" bIns="45700" anchor="t" anchorCtr="0">
            <a:noAutofit/>
          </a:bodyPr>
          <a:lstStyle/>
          <a:p>
            <a:pPr marL="0" marR="0" lvl="0" indent="0" rtl="0">
              <a:lnSpc>
                <a:spcPct val="90000"/>
              </a:lnSpc>
              <a:spcBef>
                <a:spcPts val="1000"/>
              </a:spcBef>
              <a:spcAft>
                <a:spcPts val="0"/>
              </a:spcAft>
              <a:buClr>
                <a:schemeClr val="dk1"/>
              </a:buClr>
              <a:buSzPts val="2800"/>
              <a:buFont typeface="Arial"/>
              <a:buNone/>
            </a:pPr>
            <a:r>
              <a:rPr lang="en-US" b="1" u="sng" dirty="0">
                <a:solidFill>
                  <a:schemeClr val="dk1"/>
                </a:solidFill>
                <a:sym typeface="Calibri"/>
              </a:rPr>
              <a:t>Preventive, proactive practices:</a:t>
            </a:r>
            <a:endParaRPr dirty="0"/>
          </a:p>
          <a:p>
            <a:pPr marL="0" marR="0" lvl="0" indent="0" algn="l" rtl="0">
              <a:lnSpc>
                <a:spcPct val="90000"/>
              </a:lnSpc>
              <a:spcBef>
                <a:spcPts val="1000"/>
              </a:spcBef>
              <a:spcAft>
                <a:spcPts val="0"/>
              </a:spcAft>
              <a:buClr>
                <a:schemeClr val="dk1"/>
              </a:buClr>
              <a:buSzPts val="2800"/>
              <a:buFont typeface="Arial"/>
              <a:buNone/>
            </a:pPr>
            <a:endParaRPr b="1" u="sng" dirty="0">
              <a:solidFill>
                <a:schemeClr val="dk1"/>
              </a:solidFill>
              <a:sym typeface="Calibri"/>
            </a:endParaRPr>
          </a:p>
          <a:p>
            <a:pPr marL="228600" marR="0" lvl="0" indent="-228600" algn="l" rtl="0">
              <a:lnSpc>
                <a:spcPct val="90000"/>
              </a:lnSpc>
              <a:spcBef>
                <a:spcPts val="1000"/>
              </a:spcBef>
              <a:spcAft>
                <a:spcPts val="0"/>
              </a:spcAft>
              <a:buClr>
                <a:schemeClr val="dk1"/>
              </a:buClr>
              <a:buSzPct val="100000"/>
              <a:buFont typeface="Arial"/>
              <a:buChar char="•"/>
            </a:pPr>
            <a:r>
              <a:rPr lang="en-US" dirty="0"/>
              <a:t>A</a:t>
            </a:r>
            <a:r>
              <a:rPr lang="en-US" dirty="0" smtClean="0">
                <a:solidFill>
                  <a:schemeClr val="dk1"/>
                </a:solidFill>
                <a:sym typeface="Calibri"/>
              </a:rPr>
              <a:t>cknowledge </a:t>
            </a:r>
            <a:r>
              <a:rPr lang="en-US" dirty="0">
                <a:solidFill>
                  <a:schemeClr val="dk1"/>
                </a:solidFill>
                <a:sym typeface="Calibri"/>
              </a:rPr>
              <a:t>appropriate behavior</a:t>
            </a:r>
            <a:endParaRPr dirty="0"/>
          </a:p>
          <a:p>
            <a:pPr marL="228600" marR="0" lvl="0" indent="-228600" algn="l" rtl="0">
              <a:lnSpc>
                <a:spcPct val="90000"/>
              </a:lnSpc>
              <a:spcBef>
                <a:spcPts val="1000"/>
              </a:spcBef>
              <a:spcAft>
                <a:spcPts val="0"/>
              </a:spcAft>
              <a:buClr>
                <a:schemeClr val="dk1"/>
              </a:buClr>
              <a:buSzPct val="100000"/>
              <a:buFont typeface="Arial"/>
              <a:buChar char="•"/>
            </a:pPr>
            <a:r>
              <a:rPr lang="en-US" dirty="0"/>
              <a:t>U</a:t>
            </a:r>
            <a:r>
              <a:rPr lang="en-US" dirty="0" smtClean="0">
                <a:solidFill>
                  <a:schemeClr val="dk1"/>
                </a:solidFill>
                <a:sym typeface="Calibri"/>
              </a:rPr>
              <a:t>se </a:t>
            </a:r>
            <a:r>
              <a:rPr lang="en-US" dirty="0" smtClean="0"/>
              <a:t>“</a:t>
            </a:r>
            <a:r>
              <a:rPr lang="en-US" dirty="0" smtClean="0">
                <a:solidFill>
                  <a:schemeClr val="dk1"/>
                </a:solidFill>
                <a:sym typeface="Calibri"/>
              </a:rPr>
              <a:t>teaching moments” </a:t>
            </a:r>
            <a:r>
              <a:rPr lang="en-US" dirty="0">
                <a:solidFill>
                  <a:schemeClr val="dk1"/>
                </a:solidFill>
                <a:sym typeface="Calibri"/>
              </a:rPr>
              <a:t>for misbehavior</a:t>
            </a:r>
            <a:endParaRPr dirty="0"/>
          </a:p>
          <a:p>
            <a:pPr marL="228600" marR="0" lvl="0" indent="-228600" algn="l" rtl="0">
              <a:lnSpc>
                <a:spcPct val="90000"/>
              </a:lnSpc>
              <a:spcBef>
                <a:spcPts val="1000"/>
              </a:spcBef>
              <a:spcAft>
                <a:spcPts val="0"/>
              </a:spcAft>
              <a:buClr>
                <a:schemeClr val="dk1"/>
              </a:buClr>
              <a:buSzPct val="100000"/>
              <a:buFont typeface="Arial"/>
              <a:buChar char="•"/>
            </a:pPr>
            <a:r>
              <a:rPr lang="en-US" dirty="0"/>
              <a:t>U</a:t>
            </a:r>
            <a:r>
              <a:rPr lang="en-US" dirty="0" smtClean="0">
                <a:solidFill>
                  <a:schemeClr val="dk1"/>
                </a:solidFill>
                <a:sym typeface="Calibri"/>
              </a:rPr>
              <a:t>se </a:t>
            </a:r>
            <a:r>
              <a:rPr lang="en-US" dirty="0">
                <a:solidFill>
                  <a:schemeClr val="dk1"/>
                </a:solidFill>
                <a:sym typeface="Calibri"/>
              </a:rPr>
              <a:t>consistent, </a:t>
            </a:r>
            <a:r>
              <a:rPr lang="en-US" u="sng" dirty="0">
                <a:solidFill>
                  <a:schemeClr val="dk1"/>
                </a:solidFill>
                <a:sym typeface="Calibri"/>
              </a:rPr>
              <a:t>appropriate</a:t>
            </a:r>
            <a:r>
              <a:rPr lang="en-US" dirty="0">
                <a:solidFill>
                  <a:schemeClr val="dk1"/>
                </a:solidFill>
                <a:sym typeface="Calibri"/>
              </a:rPr>
              <a:t> consequences</a:t>
            </a:r>
            <a:endParaRPr dirty="0">
              <a:solidFill>
                <a:schemeClr val="dk1"/>
              </a:solidFill>
              <a:sym typeface="Calibri"/>
            </a:endParaRPr>
          </a:p>
        </p:txBody>
      </p:sp>
    </p:spTree>
    <p:extLst>
      <p:ext uri="{BB962C8B-B14F-4D97-AF65-F5344CB8AC3E}">
        <p14:creationId xmlns:p14="http://schemas.microsoft.com/office/powerpoint/2010/main" val="22873527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ctrTitle"/>
          </p:nvPr>
        </p:nvSpPr>
        <p:spPr>
          <a:xfrm>
            <a:off x="0" y="703384"/>
            <a:ext cx="12192000" cy="833316"/>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Data-Based </a:t>
            </a:r>
            <a:r>
              <a:rPr lang="en-US" sz="5400" dirty="0"/>
              <a:t>D</a:t>
            </a:r>
            <a:r>
              <a:rPr lang="en-US" sz="5400" b="0" i="0" u="none" strike="noStrike" cap="none" dirty="0">
                <a:solidFill>
                  <a:schemeClr val="dk1"/>
                </a:solidFill>
                <a:latin typeface="Calibri"/>
                <a:ea typeface="Calibri"/>
                <a:cs typeface="Calibri"/>
                <a:sym typeface="Calibri"/>
              </a:rPr>
              <a:t>ecision </a:t>
            </a:r>
            <a:r>
              <a:rPr lang="en-US" sz="5400" dirty="0"/>
              <a:t>M</a:t>
            </a:r>
            <a:r>
              <a:rPr lang="en-US" sz="5400" b="0" i="0" u="none" strike="noStrike" cap="none" dirty="0">
                <a:solidFill>
                  <a:schemeClr val="dk1"/>
                </a:solidFill>
                <a:latin typeface="Calibri"/>
                <a:ea typeface="Calibri"/>
                <a:cs typeface="Calibri"/>
                <a:sym typeface="Calibri"/>
              </a:rPr>
              <a:t>aking</a:t>
            </a:r>
            <a:endParaRPr sz="5400" dirty="0"/>
          </a:p>
        </p:txBody>
      </p:sp>
      <p:sp>
        <p:nvSpPr>
          <p:cNvPr id="245" name="Shape 245"/>
          <p:cNvSpPr txBox="1">
            <a:spLocks noGrp="1"/>
          </p:cNvSpPr>
          <p:nvPr>
            <p:ph type="body" idx="1"/>
          </p:nvPr>
        </p:nvSpPr>
        <p:spPr>
          <a:xfrm>
            <a:off x="736878" y="1820008"/>
            <a:ext cx="10766527" cy="373348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Aft>
                <a:spcPts val="0"/>
              </a:spcAft>
              <a:buClr>
                <a:schemeClr val="dk1"/>
              </a:buClr>
              <a:buSzPts val="2800"/>
              <a:buFont typeface="Arial"/>
              <a:buNone/>
            </a:pPr>
            <a:r>
              <a:rPr lang="en-US" dirty="0">
                <a:solidFill>
                  <a:schemeClr val="dk1"/>
                </a:solidFill>
                <a:sym typeface="Calibri"/>
              </a:rPr>
              <a:t>Don’t guess or assume!</a:t>
            </a:r>
            <a:endParaRPr dirty="0"/>
          </a:p>
          <a:p>
            <a:pPr marL="0" marR="0" lvl="0" indent="0" algn="l" rtl="0">
              <a:lnSpc>
                <a:spcPct val="90000"/>
              </a:lnSpc>
              <a:spcAft>
                <a:spcPts val="0"/>
              </a:spcAft>
              <a:buClr>
                <a:schemeClr val="dk1"/>
              </a:buClr>
              <a:buSzPts val="2800"/>
              <a:buFont typeface="Arial"/>
              <a:buNone/>
            </a:pPr>
            <a:endParaRPr b="1" u="sng" dirty="0">
              <a:solidFill>
                <a:schemeClr val="dk1"/>
              </a:solidFill>
              <a:sym typeface="Calibri"/>
            </a:endParaRPr>
          </a:p>
          <a:p>
            <a:pPr marL="685800" marR="0" lvl="1" indent="-228600" algn="l" rtl="0">
              <a:lnSpc>
                <a:spcPct val="90000"/>
              </a:lnSpc>
              <a:spcBef>
                <a:spcPts val="1000"/>
              </a:spcBef>
              <a:spcAft>
                <a:spcPts val="0"/>
              </a:spcAft>
              <a:buClr>
                <a:schemeClr val="dk1"/>
              </a:buClr>
              <a:buSzPct val="100000"/>
              <a:buFont typeface="Arial"/>
              <a:buChar char="•"/>
            </a:pPr>
            <a:r>
              <a:rPr lang="en-US" sz="2800" b="0" i="0" u="none" strike="noStrike" cap="none" dirty="0">
                <a:solidFill>
                  <a:schemeClr val="dk1"/>
                </a:solidFill>
                <a:sym typeface="Calibri"/>
              </a:rPr>
              <a:t>Record &amp; analyze discipline data</a:t>
            </a:r>
            <a:endParaRPr sz="2800" dirty="0"/>
          </a:p>
          <a:p>
            <a:pPr marL="685800" marR="0" lvl="1" indent="-228600" algn="l" rtl="0">
              <a:lnSpc>
                <a:spcPct val="90000"/>
              </a:lnSpc>
              <a:spcBef>
                <a:spcPts val="1000"/>
              </a:spcBef>
              <a:spcAft>
                <a:spcPts val="0"/>
              </a:spcAft>
              <a:buClr>
                <a:schemeClr val="dk1"/>
              </a:buClr>
              <a:buSzPct val="100000"/>
              <a:buFont typeface="Arial"/>
              <a:buChar char="•"/>
            </a:pPr>
            <a:r>
              <a:rPr lang="en-US" sz="2800" b="0" i="0" u="none" strike="noStrike" cap="none" dirty="0">
                <a:solidFill>
                  <a:schemeClr val="dk1"/>
                </a:solidFill>
                <a:sym typeface="Calibri"/>
              </a:rPr>
              <a:t>Define precise problems </a:t>
            </a:r>
            <a:endParaRPr sz="2800" dirty="0"/>
          </a:p>
          <a:p>
            <a:pPr marL="685800" marR="0" lvl="1" indent="-228600" algn="l" rtl="0">
              <a:lnSpc>
                <a:spcPct val="90000"/>
              </a:lnSpc>
              <a:spcBef>
                <a:spcPts val="1000"/>
              </a:spcBef>
              <a:spcAft>
                <a:spcPts val="0"/>
              </a:spcAft>
              <a:buClr>
                <a:schemeClr val="dk1"/>
              </a:buClr>
              <a:buSzPct val="100000"/>
              <a:buFont typeface="Arial"/>
              <a:buChar char="•"/>
            </a:pPr>
            <a:r>
              <a:rPr lang="en-US" sz="2800" b="0" i="0" u="none" strike="noStrike" cap="none" dirty="0">
                <a:solidFill>
                  <a:schemeClr val="dk1"/>
                </a:solidFill>
                <a:sym typeface="Calibri"/>
              </a:rPr>
              <a:t>Set goals </a:t>
            </a:r>
            <a:endParaRPr sz="2800" dirty="0"/>
          </a:p>
          <a:p>
            <a:pPr marL="685800" marR="0" lvl="1" indent="-228600" algn="l" rtl="0">
              <a:lnSpc>
                <a:spcPct val="90000"/>
              </a:lnSpc>
              <a:spcBef>
                <a:spcPts val="1000"/>
              </a:spcBef>
              <a:spcAft>
                <a:spcPts val="0"/>
              </a:spcAft>
              <a:buClr>
                <a:schemeClr val="dk1"/>
              </a:buClr>
              <a:buSzPct val="100000"/>
              <a:buFont typeface="Arial"/>
              <a:buChar char="•"/>
            </a:pPr>
            <a:r>
              <a:rPr lang="en-US" sz="2800" b="0" i="0" u="none" strike="noStrike" cap="none" dirty="0">
                <a:solidFill>
                  <a:schemeClr val="dk1"/>
                </a:solidFill>
                <a:sym typeface="Calibri"/>
              </a:rPr>
              <a:t>Evaluate progress</a:t>
            </a:r>
            <a:endParaRPr sz="2800" dirty="0"/>
          </a:p>
        </p:txBody>
      </p:sp>
      <p:pic>
        <p:nvPicPr>
          <p:cNvPr id="246" name="Shape 246"/>
          <p:cNvPicPr preferRelativeResize="0"/>
          <p:nvPr/>
        </p:nvPicPr>
        <p:blipFill rotWithShape="1">
          <a:blip r:embed="rId3">
            <a:alphaModFix/>
          </a:blip>
          <a:srcRect/>
          <a:stretch/>
        </p:blipFill>
        <p:spPr>
          <a:xfrm>
            <a:off x="6600986" y="3462752"/>
            <a:ext cx="4902420" cy="2090738"/>
          </a:xfrm>
          <a:prstGeom prst="rect">
            <a:avLst/>
          </a:prstGeom>
          <a:noFill/>
          <a:ln>
            <a:noFill/>
          </a:ln>
        </p:spPr>
      </p:pic>
    </p:spTree>
    <p:extLst>
      <p:ext uri="{BB962C8B-B14F-4D97-AF65-F5344CB8AC3E}">
        <p14:creationId xmlns:p14="http://schemas.microsoft.com/office/powerpoint/2010/main" val="25995355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ctrTitle"/>
          </p:nvPr>
        </p:nvSpPr>
        <p:spPr>
          <a:xfrm>
            <a:off x="61546" y="720969"/>
            <a:ext cx="12054254" cy="865784"/>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Evaluation </a:t>
            </a:r>
            <a:r>
              <a:rPr lang="en-US" sz="5400" b="0" i="0" u="none" strike="noStrike" cap="none" dirty="0" smtClean="0">
                <a:solidFill>
                  <a:schemeClr val="dk1"/>
                </a:solidFill>
                <a:latin typeface="Calibri"/>
                <a:ea typeface="Calibri"/>
                <a:cs typeface="Calibri"/>
                <a:sym typeface="Calibri"/>
              </a:rPr>
              <a:t>Is </a:t>
            </a:r>
            <a:r>
              <a:rPr lang="en-US" sz="5400" b="0" i="0" u="none" strike="noStrike" cap="none" dirty="0">
                <a:solidFill>
                  <a:schemeClr val="dk1"/>
                </a:solidFill>
                <a:latin typeface="Calibri"/>
                <a:ea typeface="Calibri"/>
                <a:cs typeface="Calibri"/>
                <a:sym typeface="Calibri"/>
              </a:rPr>
              <a:t>Key!</a:t>
            </a:r>
            <a:endParaRPr sz="5400" dirty="0"/>
          </a:p>
        </p:txBody>
      </p:sp>
      <p:sp>
        <p:nvSpPr>
          <p:cNvPr id="253" name="Shape 253"/>
          <p:cNvSpPr txBox="1">
            <a:spLocks noGrp="1"/>
          </p:cNvSpPr>
          <p:nvPr>
            <p:ph type="body" idx="1"/>
          </p:nvPr>
        </p:nvSpPr>
        <p:spPr>
          <a:xfrm>
            <a:off x="847493" y="1961662"/>
            <a:ext cx="10482146" cy="3325813"/>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chemeClr val="dk1"/>
              </a:buClr>
              <a:buSzPct val="100000"/>
              <a:buFont typeface="Arial"/>
              <a:buChar char="•"/>
            </a:pPr>
            <a:r>
              <a:rPr lang="en-US" dirty="0" smtClean="0">
                <a:solidFill>
                  <a:schemeClr val="dk1"/>
                </a:solidFill>
                <a:sym typeface="Calibri"/>
              </a:rPr>
              <a:t>Tiered </a:t>
            </a:r>
            <a:r>
              <a:rPr lang="en-US" dirty="0">
                <a:solidFill>
                  <a:schemeClr val="dk1"/>
                </a:solidFill>
                <a:sym typeface="Calibri"/>
              </a:rPr>
              <a:t>Fidelity </a:t>
            </a:r>
            <a:r>
              <a:rPr lang="en-US" dirty="0" smtClean="0">
                <a:solidFill>
                  <a:schemeClr val="dk1"/>
                </a:solidFill>
                <a:sym typeface="Calibri"/>
              </a:rPr>
              <a:t>Inventory (TFI)</a:t>
            </a:r>
            <a:endParaRPr dirty="0"/>
          </a:p>
          <a:p>
            <a:pPr marL="685800" marR="0" lvl="1" indent="-228600" algn="l" rtl="0">
              <a:lnSpc>
                <a:spcPct val="90000"/>
              </a:lnSpc>
              <a:spcBef>
                <a:spcPts val="1000"/>
              </a:spcBef>
              <a:spcAft>
                <a:spcPts val="0"/>
              </a:spcAft>
              <a:buClr>
                <a:schemeClr val="dk1"/>
              </a:buClr>
              <a:buSzPct val="100000"/>
              <a:buFont typeface="Arial"/>
              <a:buChar char="•"/>
            </a:pPr>
            <a:r>
              <a:rPr lang="en-US" sz="2600" b="0" i="0" u="none" strike="noStrike" cap="none" dirty="0">
                <a:solidFill>
                  <a:schemeClr val="dk1"/>
                </a:solidFill>
                <a:sym typeface="Calibri"/>
              </a:rPr>
              <a:t>Used over time to guide implementation</a:t>
            </a:r>
            <a:endParaRPr sz="2600" dirty="0"/>
          </a:p>
          <a:p>
            <a:pPr marL="685800" marR="0" lvl="1" indent="-228600" algn="l" rtl="0">
              <a:lnSpc>
                <a:spcPct val="90000"/>
              </a:lnSpc>
              <a:spcBef>
                <a:spcPts val="1000"/>
              </a:spcBef>
              <a:spcAft>
                <a:spcPts val="0"/>
              </a:spcAft>
              <a:buClr>
                <a:schemeClr val="dk1"/>
              </a:buClr>
              <a:buSzPct val="100000"/>
              <a:buFont typeface="Arial"/>
              <a:buChar char="•"/>
            </a:pPr>
            <a:r>
              <a:rPr lang="en-US" sz="2600" b="0" i="0" u="none" strike="noStrike" cap="none" dirty="0">
                <a:solidFill>
                  <a:schemeClr val="dk1"/>
                </a:solidFill>
                <a:sym typeface="Calibri"/>
              </a:rPr>
              <a:t>Improves sustainability</a:t>
            </a:r>
            <a:endParaRPr sz="2600" dirty="0"/>
          </a:p>
          <a:p>
            <a:pPr marL="228600" marR="0" lvl="0" indent="-228600" algn="l" rtl="0">
              <a:lnSpc>
                <a:spcPct val="90000"/>
              </a:lnSpc>
              <a:spcAft>
                <a:spcPts val="0"/>
              </a:spcAft>
              <a:buClr>
                <a:schemeClr val="dk1"/>
              </a:buClr>
              <a:buSzPct val="100000"/>
              <a:buFont typeface="Arial"/>
              <a:buChar char="•"/>
            </a:pPr>
            <a:r>
              <a:rPr lang="en-US" dirty="0">
                <a:solidFill>
                  <a:schemeClr val="dk1"/>
                </a:solidFill>
                <a:sym typeface="Calibri"/>
              </a:rPr>
              <a:t>Self </a:t>
            </a:r>
            <a:r>
              <a:rPr lang="en-US" dirty="0" smtClean="0">
                <a:solidFill>
                  <a:schemeClr val="dk1"/>
                </a:solidFill>
                <a:sym typeface="Calibri"/>
              </a:rPr>
              <a:t>Assessment </a:t>
            </a:r>
            <a:r>
              <a:rPr lang="en-US" dirty="0"/>
              <a:t>S</a:t>
            </a:r>
            <a:r>
              <a:rPr lang="en-US" dirty="0" smtClean="0">
                <a:solidFill>
                  <a:schemeClr val="dk1"/>
                </a:solidFill>
                <a:sym typeface="Calibri"/>
              </a:rPr>
              <a:t>urvey </a:t>
            </a:r>
            <a:r>
              <a:rPr lang="en-US" dirty="0">
                <a:solidFill>
                  <a:schemeClr val="dk1"/>
                </a:solidFill>
                <a:sym typeface="Calibri"/>
              </a:rPr>
              <a:t>(SAS)</a:t>
            </a:r>
            <a:endParaRPr dirty="0"/>
          </a:p>
          <a:p>
            <a:pPr marL="228600" marR="0" lvl="0" indent="-228600" algn="l" rtl="0">
              <a:lnSpc>
                <a:spcPct val="90000"/>
              </a:lnSpc>
              <a:spcAft>
                <a:spcPts val="0"/>
              </a:spcAft>
              <a:buClr>
                <a:schemeClr val="dk1"/>
              </a:buClr>
              <a:buSzPct val="100000"/>
              <a:buFont typeface="Arial"/>
              <a:buChar char="•"/>
            </a:pPr>
            <a:r>
              <a:rPr lang="en-US" dirty="0">
                <a:solidFill>
                  <a:schemeClr val="dk1"/>
                </a:solidFill>
                <a:sym typeface="Calibri"/>
              </a:rPr>
              <a:t>Behavioral infractions</a:t>
            </a:r>
            <a:endParaRPr dirty="0">
              <a:solidFill>
                <a:schemeClr val="dk1"/>
              </a:solidFill>
              <a:sym typeface="Calibri"/>
            </a:endParaRPr>
          </a:p>
        </p:txBody>
      </p:sp>
    </p:spTree>
    <p:extLst>
      <p:ext uri="{BB962C8B-B14F-4D97-AF65-F5344CB8AC3E}">
        <p14:creationId xmlns:p14="http://schemas.microsoft.com/office/powerpoint/2010/main" val="697445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ctrTitle"/>
          </p:nvPr>
        </p:nvSpPr>
        <p:spPr>
          <a:xfrm>
            <a:off x="0" y="729762"/>
            <a:ext cx="12192000" cy="806938"/>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5400"/>
              <a:buFont typeface="Calibri"/>
              <a:buNone/>
            </a:pPr>
            <a:r>
              <a:rPr lang="en-US" sz="5400" b="0" i="0" u="none" strike="noStrike" cap="none" dirty="0">
                <a:solidFill>
                  <a:schemeClr val="dk1"/>
                </a:solidFill>
                <a:latin typeface="Calibri"/>
                <a:ea typeface="Calibri"/>
                <a:cs typeface="Calibri"/>
                <a:sym typeface="Calibri"/>
              </a:rPr>
              <a:t>PBIS </a:t>
            </a:r>
            <a:r>
              <a:rPr lang="en-US" sz="5400" b="0" i="0" u="none" strike="noStrike" cap="none" dirty="0" smtClean="0">
                <a:solidFill>
                  <a:schemeClr val="dk1"/>
                </a:solidFill>
                <a:latin typeface="Calibri"/>
                <a:ea typeface="Calibri"/>
                <a:cs typeface="Calibri"/>
                <a:sym typeface="Calibri"/>
              </a:rPr>
              <a:t>Is School-wide </a:t>
            </a:r>
            <a:r>
              <a:rPr lang="en-US" sz="5400" b="0" i="0" u="none" strike="noStrike" cap="none" dirty="0">
                <a:solidFill>
                  <a:schemeClr val="dk1"/>
                </a:solidFill>
                <a:latin typeface="Calibri"/>
                <a:ea typeface="Calibri"/>
                <a:cs typeface="Calibri"/>
                <a:sym typeface="Calibri"/>
              </a:rPr>
              <a:t>AND Classroom</a:t>
            </a:r>
            <a:endParaRPr sz="5400" b="0" i="0" u="none" strike="noStrike" cap="none" dirty="0">
              <a:solidFill>
                <a:schemeClr val="dk1"/>
              </a:solidFill>
              <a:latin typeface="Calibri"/>
              <a:ea typeface="Calibri"/>
              <a:cs typeface="Calibri"/>
              <a:sym typeface="Calibri"/>
            </a:endParaRPr>
          </a:p>
        </p:txBody>
      </p:sp>
      <p:sp>
        <p:nvSpPr>
          <p:cNvPr id="260" name="Shape 260"/>
          <p:cNvSpPr txBox="1">
            <a:spLocks noGrp="1"/>
          </p:cNvSpPr>
          <p:nvPr>
            <p:ph type="body" idx="1"/>
          </p:nvPr>
        </p:nvSpPr>
        <p:spPr>
          <a:xfrm>
            <a:off x="253511" y="1672682"/>
            <a:ext cx="11684977" cy="4147825"/>
          </a:xfrm>
          <a:prstGeom prst="rect">
            <a:avLst/>
          </a:prstGeom>
          <a:noFill/>
          <a:ln>
            <a:noFill/>
          </a:ln>
        </p:spPr>
        <p:txBody>
          <a:bodyPr spcFirstLastPara="1" wrap="square" lIns="91425" tIns="45700" rIns="91425" bIns="45700" anchor="t" anchorCtr="0">
            <a:noAutofit/>
          </a:bodyPr>
          <a:lstStyle/>
          <a:p>
            <a:pPr marL="571500" marR="0" lvl="1" indent="-571500" algn="l" rtl="0">
              <a:lnSpc>
                <a:spcPct val="90000"/>
              </a:lnSpc>
              <a:spcBef>
                <a:spcPts val="1000"/>
              </a:spcBef>
              <a:spcAft>
                <a:spcPts val="0"/>
              </a:spcAft>
              <a:buClr>
                <a:schemeClr val="dk1"/>
              </a:buClr>
              <a:buSzPct val="100000"/>
              <a:buFont typeface="Arial" panose="020B0604020202020204" pitchFamily="34" charset="0"/>
              <a:buChar char="•"/>
            </a:pPr>
            <a:r>
              <a:rPr lang="en-US" sz="2800" b="0" i="0" u="none" strike="noStrike" cap="none" dirty="0">
                <a:solidFill>
                  <a:schemeClr val="dk1"/>
                </a:solidFill>
                <a:sym typeface="Calibri"/>
              </a:rPr>
              <a:t>Focuses attention on </a:t>
            </a:r>
            <a:r>
              <a:rPr lang="en-US" sz="2800" b="1" i="1" u="none" strike="noStrike" cap="none" dirty="0">
                <a:solidFill>
                  <a:schemeClr val="dk1"/>
                </a:solidFill>
                <a:sym typeface="Calibri"/>
              </a:rPr>
              <a:t>all </a:t>
            </a:r>
            <a:r>
              <a:rPr lang="en-US" sz="2800" b="0" i="0" u="none" strike="noStrike" cap="none" dirty="0">
                <a:solidFill>
                  <a:schemeClr val="dk1"/>
                </a:solidFill>
                <a:sym typeface="Calibri"/>
              </a:rPr>
              <a:t>school areas</a:t>
            </a:r>
            <a:endParaRPr sz="2800" dirty="0"/>
          </a:p>
          <a:p>
            <a:pPr marL="571500" marR="0" lvl="1" indent="-571500" algn="l" rtl="0">
              <a:lnSpc>
                <a:spcPct val="90000"/>
              </a:lnSpc>
              <a:spcBef>
                <a:spcPts val="1000"/>
              </a:spcBef>
              <a:spcAft>
                <a:spcPts val="0"/>
              </a:spcAft>
              <a:buClr>
                <a:schemeClr val="dk1"/>
              </a:buClr>
              <a:buSzPct val="100000"/>
              <a:buFont typeface="Arial" panose="020B0604020202020204" pitchFamily="34" charset="0"/>
              <a:buChar char="•"/>
            </a:pPr>
            <a:r>
              <a:rPr lang="en-US" sz="2800" b="0" i="0" u="none" strike="noStrike" cap="none" dirty="0">
                <a:solidFill>
                  <a:schemeClr val="dk1"/>
                </a:solidFill>
                <a:sym typeface="Calibri"/>
              </a:rPr>
              <a:t>Increases consistency across </a:t>
            </a:r>
            <a:r>
              <a:rPr lang="en-US" sz="2800" b="1" i="1" u="none" strike="noStrike" cap="none" dirty="0">
                <a:solidFill>
                  <a:schemeClr val="dk1"/>
                </a:solidFill>
                <a:sym typeface="Calibri"/>
              </a:rPr>
              <a:t>all</a:t>
            </a:r>
            <a:r>
              <a:rPr lang="en-US" sz="2800" b="0" i="0" u="none" strike="noStrike" cap="none" dirty="0">
                <a:solidFill>
                  <a:schemeClr val="dk1"/>
                </a:solidFill>
                <a:sym typeface="Calibri"/>
              </a:rPr>
              <a:t> areas of school</a:t>
            </a:r>
            <a:endParaRPr sz="2800" dirty="0"/>
          </a:p>
          <a:p>
            <a:pPr marL="571500" marR="0" lvl="1" indent="-571500" algn="l" rtl="0">
              <a:lnSpc>
                <a:spcPct val="90000"/>
              </a:lnSpc>
              <a:spcBef>
                <a:spcPts val="1000"/>
              </a:spcBef>
              <a:spcAft>
                <a:spcPts val="0"/>
              </a:spcAft>
              <a:buClr>
                <a:schemeClr val="dk1"/>
              </a:buClr>
              <a:buSzPct val="100000"/>
              <a:buFont typeface="Arial" panose="020B0604020202020204" pitchFamily="34" charset="0"/>
              <a:buChar char="•"/>
            </a:pPr>
            <a:r>
              <a:rPr lang="en-US" sz="2800" b="0" i="0" u="none" strike="noStrike" cap="none" dirty="0">
                <a:solidFill>
                  <a:schemeClr val="dk1"/>
                </a:solidFill>
                <a:sym typeface="Calibri"/>
              </a:rPr>
              <a:t>Gives teachers tools to create classroom environments </a:t>
            </a:r>
            <a:r>
              <a:rPr lang="en-US" sz="2800" b="0" i="0" u="none" strike="noStrike" cap="none" dirty="0" smtClean="0">
                <a:solidFill>
                  <a:schemeClr val="dk1"/>
                </a:solidFill>
                <a:sym typeface="Calibri"/>
              </a:rPr>
              <a:t>with…</a:t>
            </a:r>
            <a:endParaRPr sz="2800" dirty="0"/>
          </a:p>
          <a:p>
            <a:pPr marL="1143000" marR="0" lvl="2" indent="-228600" algn="l" rtl="0">
              <a:lnSpc>
                <a:spcPct val="90000"/>
              </a:lnSpc>
              <a:spcBef>
                <a:spcPts val="1000"/>
              </a:spcBef>
              <a:spcAft>
                <a:spcPts val="0"/>
              </a:spcAft>
              <a:buClr>
                <a:schemeClr val="dk1"/>
              </a:buClr>
              <a:buSzPct val="100000"/>
              <a:buFont typeface="Arial"/>
              <a:buChar char="•"/>
            </a:pPr>
            <a:r>
              <a:rPr lang="en-US" sz="2600" dirty="0"/>
              <a:t>C</a:t>
            </a:r>
            <a:r>
              <a:rPr lang="en-US" sz="2600" b="0" i="0" u="none" strike="noStrike" cap="none" dirty="0" smtClean="0">
                <a:solidFill>
                  <a:schemeClr val="dk1"/>
                </a:solidFill>
                <a:sym typeface="Calibri"/>
              </a:rPr>
              <a:t>onsistent </a:t>
            </a:r>
            <a:r>
              <a:rPr lang="en-US" sz="2600" b="0" i="0" u="none" strike="noStrike" cap="none" dirty="0">
                <a:solidFill>
                  <a:schemeClr val="dk1"/>
                </a:solidFill>
                <a:sym typeface="Calibri"/>
              </a:rPr>
              <a:t>expectations</a:t>
            </a:r>
            <a:endParaRPr sz="2600" dirty="0"/>
          </a:p>
          <a:p>
            <a:pPr marL="1143000" marR="0" lvl="2" indent="-228600" algn="l" rtl="0">
              <a:lnSpc>
                <a:spcPct val="90000"/>
              </a:lnSpc>
              <a:spcBef>
                <a:spcPts val="1000"/>
              </a:spcBef>
              <a:spcAft>
                <a:spcPts val="0"/>
              </a:spcAft>
              <a:buClr>
                <a:schemeClr val="dk1"/>
              </a:buClr>
              <a:buSzPct val="100000"/>
              <a:buFont typeface="Arial"/>
              <a:buChar char="•"/>
            </a:pPr>
            <a:r>
              <a:rPr lang="en-US" sz="2600" dirty="0"/>
              <a:t>C</a:t>
            </a:r>
            <a:r>
              <a:rPr lang="en-US" sz="2600" b="0" i="0" u="none" strike="noStrike" cap="none" dirty="0" smtClean="0">
                <a:solidFill>
                  <a:schemeClr val="dk1"/>
                </a:solidFill>
                <a:sym typeface="Calibri"/>
              </a:rPr>
              <a:t>onsistent </a:t>
            </a:r>
            <a:r>
              <a:rPr lang="en-US" sz="2600" b="0" i="0" u="none" strike="noStrike" cap="none" dirty="0">
                <a:solidFill>
                  <a:schemeClr val="dk1"/>
                </a:solidFill>
                <a:sym typeface="Calibri"/>
              </a:rPr>
              <a:t>rules &amp; procedures</a:t>
            </a:r>
            <a:endParaRPr sz="2600" dirty="0"/>
          </a:p>
          <a:p>
            <a:pPr marL="1143000" marR="0" lvl="2" indent="-228600" algn="l" rtl="0">
              <a:lnSpc>
                <a:spcPct val="90000"/>
              </a:lnSpc>
              <a:spcBef>
                <a:spcPts val="1000"/>
              </a:spcBef>
              <a:spcAft>
                <a:spcPts val="0"/>
              </a:spcAft>
              <a:buClr>
                <a:schemeClr val="dk1"/>
              </a:buClr>
              <a:buSzPct val="100000"/>
              <a:buFont typeface="Arial"/>
              <a:buChar char="•"/>
            </a:pPr>
            <a:r>
              <a:rPr lang="en-US" sz="2600" dirty="0"/>
              <a:t>L</a:t>
            </a:r>
            <a:r>
              <a:rPr lang="en-US" sz="2600" b="0" i="0" u="none" strike="noStrike" cap="none" dirty="0" smtClean="0">
                <a:solidFill>
                  <a:schemeClr val="dk1"/>
                </a:solidFill>
                <a:sym typeface="Calibri"/>
              </a:rPr>
              <a:t>earning </a:t>
            </a:r>
            <a:r>
              <a:rPr lang="en-US" sz="2600" b="0" i="0" u="none" strike="noStrike" cap="none" dirty="0">
                <a:solidFill>
                  <a:schemeClr val="dk1"/>
                </a:solidFill>
                <a:sym typeface="Calibri"/>
              </a:rPr>
              <a:t>encouraged</a:t>
            </a:r>
            <a:endParaRPr sz="2600" dirty="0"/>
          </a:p>
          <a:p>
            <a:pPr marL="1143000" marR="0" lvl="2" indent="-228600" algn="l" rtl="0">
              <a:lnSpc>
                <a:spcPct val="90000"/>
              </a:lnSpc>
              <a:spcBef>
                <a:spcPts val="1000"/>
              </a:spcBef>
              <a:spcAft>
                <a:spcPts val="0"/>
              </a:spcAft>
              <a:buClr>
                <a:schemeClr val="dk1"/>
              </a:buClr>
              <a:buSzPct val="100000"/>
              <a:buFont typeface="Arial"/>
              <a:buChar char="•"/>
            </a:pPr>
            <a:r>
              <a:rPr lang="en-US" sz="2600" dirty="0"/>
              <a:t>D</a:t>
            </a:r>
            <a:r>
              <a:rPr lang="en-US" sz="2600" b="0" i="0" u="none" strike="noStrike" cap="none" dirty="0" smtClean="0">
                <a:solidFill>
                  <a:schemeClr val="dk1"/>
                </a:solidFill>
                <a:sym typeface="Calibri"/>
              </a:rPr>
              <a:t>istractions </a:t>
            </a:r>
            <a:r>
              <a:rPr lang="en-US" sz="2600" b="0" i="0" u="none" strike="noStrike" cap="none" dirty="0">
                <a:solidFill>
                  <a:schemeClr val="dk1"/>
                </a:solidFill>
                <a:sym typeface="Calibri"/>
              </a:rPr>
              <a:t>minimized</a:t>
            </a:r>
            <a:endParaRPr sz="2600" dirty="0"/>
          </a:p>
          <a:p>
            <a:pPr marL="1143000" marR="0" lvl="2" indent="-228600" algn="l" rtl="0">
              <a:lnSpc>
                <a:spcPct val="90000"/>
              </a:lnSpc>
              <a:spcBef>
                <a:spcPts val="1000"/>
              </a:spcBef>
              <a:spcAft>
                <a:spcPts val="0"/>
              </a:spcAft>
              <a:buClr>
                <a:schemeClr val="dk1"/>
              </a:buClr>
              <a:buSzPct val="100000"/>
              <a:buFont typeface="Arial"/>
              <a:buChar char="•"/>
            </a:pPr>
            <a:r>
              <a:rPr lang="en-US" sz="2600" dirty="0"/>
              <a:t>I</a:t>
            </a:r>
            <a:r>
              <a:rPr lang="en-US" sz="2600" b="0" i="0" u="none" strike="noStrike" cap="none" dirty="0" smtClean="0">
                <a:solidFill>
                  <a:schemeClr val="dk1"/>
                </a:solidFill>
                <a:sym typeface="Calibri"/>
              </a:rPr>
              <a:t>nappropriate </a:t>
            </a:r>
            <a:r>
              <a:rPr lang="en-US" sz="2600" b="0" i="0" u="none" strike="noStrike" cap="none" dirty="0">
                <a:solidFill>
                  <a:schemeClr val="dk1"/>
                </a:solidFill>
                <a:sym typeface="Calibri"/>
              </a:rPr>
              <a:t>behaviors minimized</a:t>
            </a:r>
            <a:endParaRPr sz="2600" dirty="0"/>
          </a:p>
          <a:p>
            <a:pPr marL="3429000" marR="0" lvl="7" indent="-50800" algn="l" rtl="0">
              <a:lnSpc>
                <a:spcPct val="90000"/>
              </a:lnSpc>
              <a:spcBef>
                <a:spcPts val="1000"/>
              </a:spcBef>
              <a:spcAft>
                <a:spcPts val="0"/>
              </a:spcAft>
              <a:buClr>
                <a:schemeClr val="dk1"/>
              </a:buClr>
              <a:buSzPts val="2800"/>
              <a:buFont typeface="Arial"/>
              <a:buNone/>
            </a:pPr>
            <a:endParaRPr sz="2800" b="0" i="0" u="none" strike="noStrike" cap="none" dirty="0">
              <a:solidFill>
                <a:schemeClr val="dk1"/>
              </a:solidFill>
              <a:sym typeface="Calibri"/>
            </a:endParaRPr>
          </a:p>
        </p:txBody>
      </p:sp>
    </p:spTree>
    <p:extLst>
      <p:ext uri="{BB962C8B-B14F-4D97-AF65-F5344CB8AC3E}">
        <p14:creationId xmlns:p14="http://schemas.microsoft.com/office/powerpoint/2010/main" val="19523043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Shape 266" descr="Image result for now what"/>
          <p:cNvPicPr preferRelativeResize="0"/>
          <p:nvPr/>
        </p:nvPicPr>
        <p:blipFill rotWithShape="1">
          <a:blip r:embed="rId3">
            <a:alphaModFix/>
          </a:blip>
          <a:srcRect/>
          <a:stretch/>
        </p:blipFill>
        <p:spPr>
          <a:xfrm>
            <a:off x="2919344" y="1303700"/>
            <a:ext cx="6423659" cy="3851321"/>
          </a:xfrm>
          <a:prstGeom prst="rect">
            <a:avLst/>
          </a:prstGeom>
          <a:noFill/>
          <a:ln>
            <a:noFill/>
          </a:ln>
        </p:spPr>
      </p:pic>
    </p:spTree>
    <p:extLst>
      <p:ext uri="{BB962C8B-B14F-4D97-AF65-F5344CB8AC3E}">
        <p14:creationId xmlns:p14="http://schemas.microsoft.com/office/powerpoint/2010/main" val="2353243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Shape 50"/>
          <p:cNvSpPr txBox="1">
            <a:spLocks noGrp="1"/>
          </p:cNvSpPr>
          <p:nvPr>
            <p:ph type="ctrTitle"/>
          </p:nvPr>
        </p:nvSpPr>
        <p:spPr>
          <a:xfrm>
            <a:off x="0" y="703385"/>
            <a:ext cx="12192000" cy="883368"/>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What </a:t>
            </a:r>
            <a:r>
              <a:rPr lang="en-US" sz="5400" b="0" i="0" u="none" strike="noStrike" cap="none" dirty="0" smtClean="0">
                <a:solidFill>
                  <a:schemeClr val="dk1"/>
                </a:solidFill>
                <a:latin typeface="Calibri"/>
                <a:ea typeface="Calibri"/>
                <a:cs typeface="Calibri"/>
                <a:sym typeface="Calibri"/>
              </a:rPr>
              <a:t>Is </a:t>
            </a:r>
            <a:r>
              <a:rPr lang="en-US" sz="5400" dirty="0"/>
              <a:t>Y</a:t>
            </a:r>
            <a:r>
              <a:rPr lang="en-US" sz="5400" b="0" i="0" u="none" strike="noStrike" cap="none" dirty="0" smtClean="0">
                <a:solidFill>
                  <a:schemeClr val="dk1"/>
                </a:solidFill>
                <a:latin typeface="Calibri"/>
                <a:ea typeface="Calibri"/>
                <a:cs typeface="Calibri"/>
                <a:sym typeface="Calibri"/>
              </a:rPr>
              <a:t>our </a:t>
            </a:r>
            <a:r>
              <a:rPr lang="en-US" sz="5400" dirty="0"/>
              <a:t>G</a:t>
            </a:r>
            <a:r>
              <a:rPr lang="en-US" sz="5400" b="0" i="0" u="none" strike="noStrike" cap="none" dirty="0" smtClean="0">
                <a:solidFill>
                  <a:schemeClr val="dk1"/>
                </a:solidFill>
                <a:latin typeface="Calibri"/>
                <a:ea typeface="Calibri"/>
                <a:cs typeface="Calibri"/>
                <a:sym typeface="Calibri"/>
              </a:rPr>
              <a:t>oal</a:t>
            </a:r>
            <a:r>
              <a:rPr lang="en-US" sz="5400" b="0" i="0" u="none" strike="noStrike" cap="none" dirty="0">
                <a:solidFill>
                  <a:schemeClr val="dk1"/>
                </a:solidFill>
                <a:latin typeface="Calibri"/>
                <a:ea typeface="Calibri"/>
                <a:cs typeface="Calibri"/>
                <a:sym typeface="Calibri"/>
              </a:rPr>
              <a:t>?</a:t>
            </a:r>
            <a:endParaRPr sz="5400" b="0" i="0" u="none" strike="noStrike" cap="none" dirty="0">
              <a:solidFill>
                <a:schemeClr val="dk1"/>
              </a:solidFill>
              <a:latin typeface="Calibri"/>
              <a:ea typeface="Calibri"/>
              <a:cs typeface="Calibri"/>
              <a:sym typeface="Calibri"/>
            </a:endParaRPr>
          </a:p>
        </p:txBody>
      </p:sp>
      <p:sp>
        <p:nvSpPr>
          <p:cNvPr id="51" name="Shape 51"/>
          <p:cNvSpPr txBox="1">
            <a:spLocks noGrp="1"/>
          </p:cNvSpPr>
          <p:nvPr>
            <p:ph type="body" idx="1"/>
          </p:nvPr>
        </p:nvSpPr>
        <p:spPr>
          <a:xfrm>
            <a:off x="737839" y="2047655"/>
            <a:ext cx="10716322" cy="285888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Aft>
                <a:spcPts val="0"/>
              </a:spcAft>
              <a:buClr>
                <a:schemeClr val="dk1"/>
              </a:buClr>
              <a:buSzPts val="3600"/>
              <a:buFont typeface="Arial"/>
              <a:buNone/>
            </a:pPr>
            <a:r>
              <a:rPr lang="en-US" b="0" i="0" u="none" strike="noStrike" cap="none" dirty="0" smtClean="0">
                <a:solidFill>
                  <a:schemeClr val="dk1"/>
                </a:solidFill>
                <a:sym typeface="Calibri"/>
              </a:rPr>
              <a:t>Do you want to…</a:t>
            </a:r>
          </a:p>
          <a:p>
            <a:pPr marL="571500" indent="-571500">
              <a:buSzPts val="3600"/>
            </a:pPr>
            <a:r>
              <a:rPr lang="en-US" dirty="0"/>
              <a:t>c</a:t>
            </a:r>
            <a:r>
              <a:rPr lang="en-US" b="0" i="0" u="none" strike="noStrike" cap="none" dirty="0" smtClean="0">
                <a:solidFill>
                  <a:schemeClr val="dk1"/>
                </a:solidFill>
                <a:sym typeface="Calibri"/>
              </a:rPr>
              <a:t>hange </a:t>
            </a:r>
            <a:r>
              <a:rPr lang="en-US" b="0" i="0" u="none" strike="noStrike" cap="none" dirty="0">
                <a:solidFill>
                  <a:schemeClr val="dk1"/>
                </a:solidFill>
                <a:sym typeface="Calibri"/>
              </a:rPr>
              <a:t>student behavior?</a:t>
            </a:r>
            <a:endParaRPr dirty="0"/>
          </a:p>
          <a:p>
            <a:pPr marL="571500" indent="-571500">
              <a:buSzPts val="3600"/>
            </a:pPr>
            <a:r>
              <a:rPr lang="en-US" dirty="0"/>
              <a:t>i</a:t>
            </a:r>
            <a:r>
              <a:rPr lang="en-US" b="0" i="0" u="none" strike="noStrike" cap="none" dirty="0" smtClean="0">
                <a:solidFill>
                  <a:schemeClr val="dk1"/>
                </a:solidFill>
                <a:sym typeface="Calibri"/>
              </a:rPr>
              <a:t>mprove </a:t>
            </a:r>
            <a:r>
              <a:rPr lang="en-US" b="0" i="0" u="none" strike="noStrike" cap="none" dirty="0">
                <a:solidFill>
                  <a:schemeClr val="dk1"/>
                </a:solidFill>
                <a:sym typeface="Calibri"/>
              </a:rPr>
              <a:t>school climate?</a:t>
            </a:r>
            <a:endParaRPr dirty="0"/>
          </a:p>
          <a:p>
            <a:pPr marL="571500" indent="-571500">
              <a:buSzPts val="3600"/>
            </a:pPr>
            <a:r>
              <a:rPr lang="en-US" dirty="0"/>
              <a:t>i</a:t>
            </a:r>
            <a:r>
              <a:rPr lang="en-US" b="0" i="0" u="none" strike="noStrike" cap="none" dirty="0" smtClean="0">
                <a:solidFill>
                  <a:schemeClr val="dk1"/>
                </a:solidFill>
                <a:sym typeface="Calibri"/>
              </a:rPr>
              <a:t>ncrease </a:t>
            </a:r>
            <a:r>
              <a:rPr lang="en-US" b="0" i="0" u="none" strike="noStrike" cap="none" dirty="0">
                <a:solidFill>
                  <a:schemeClr val="dk1"/>
                </a:solidFill>
                <a:sym typeface="Calibri"/>
              </a:rPr>
              <a:t>consistency among teachers</a:t>
            </a:r>
            <a:r>
              <a:rPr lang="en-US" b="0" i="0" u="none" strike="noStrike" cap="none" dirty="0" smtClean="0">
                <a:solidFill>
                  <a:schemeClr val="dk1"/>
                </a:solidFill>
                <a:sym typeface="Calibri"/>
              </a:rPr>
              <a:t>?</a:t>
            </a:r>
            <a:endParaRPr dirty="0"/>
          </a:p>
        </p:txBody>
      </p:sp>
    </p:spTree>
    <p:extLst>
      <p:ext uri="{BB962C8B-B14F-4D97-AF65-F5344CB8AC3E}">
        <p14:creationId xmlns:p14="http://schemas.microsoft.com/office/powerpoint/2010/main" val="376130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xEl>
                                              <p:pRg st="1" end="1"/>
                                            </p:txEl>
                                          </p:spTgt>
                                        </p:tgtEl>
                                        <p:attrNameLst>
                                          <p:attrName>style.visibility</p:attrName>
                                        </p:attrNameLst>
                                      </p:cBhvr>
                                      <p:to>
                                        <p:strVal val="visible"/>
                                      </p:to>
                                    </p:set>
                                    <p:animEffect transition="in" filter="fade">
                                      <p:cBhvr>
                                        <p:cTn id="7" dur="1000"/>
                                        <p:tgtEl>
                                          <p:spTgt spid="5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
                                            <p:txEl>
                                              <p:pRg st="0" end="0"/>
                                            </p:txEl>
                                          </p:spTgt>
                                        </p:tgtEl>
                                        <p:attrNameLst>
                                          <p:attrName>style.visibility</p:attrName>
                                        </p:attrNameLst>
                                      </p:cBhvr>
                                      <p:to>
                                        <p:strVal val="visible"/>
                                      </p:to>
                                    </p:set>
                                    <p:animEffect transition="in" filter="fade">
                                      <p:cBhvr>
                                        <p:cTn id="12" dur="1000"/>
                                        <p:tgtEl>
                                          <p:spTgt spid="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
                                            <p:txEl>
                                              <p:pRg st="2" end="2"/>
                                            </p:txEl>
                                          </p:spTgt>
                                        </p:tgtEl>
                                        <p:attrNameLst>
                                          <p:attrName>style.visibility</p:attrName>
                                        </p:attrNameLst>
                                      </p:cBhvr>
                                      <p:to>
                                        <p:strVal val="visible"/>
                                      </p:to>
                                    </p:set>
                                    <p:animEffect transition="in" filter="fade">
                                      <p:cBhvr>
                                        <p:cTn id="17" dur="1000"/>
                                        <p:tgtEl>
                                          <p:spTgt spid="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
                                            <p:txEl>
                                              <p:pRg st="3" end="3"/>
                                            </p:txEl>
                                          </p:spTgt>
                                        </p:tgtEl>
                                        <p:attrNameLst>
                                          <p:attrName>style.visibility</p:attrName>
                                        </p:attrNameLst>
                                      </p:cBhvr>
                                      <p:to>
                                        <p:strVal val="visible"/>
                                      </p:to>
                                    </p:set>
                                    <p:animEffect transition="in" filter="fade">
                                      <p:cBhvr>
                                        <p:cTn id="22" dur="1000"/>
                                        <p:tgtEl>
                                          <p:spTgt spid="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703385"/>
            <a:ext cx="12192000" cy="883368"/>
          </a:xfrm>
        </p:spPr>
        <p:txBody>
          <a:bodyPr/>
          <a:lstStyle/>
          <a:p>
            <a:r>
              <a:rPr lang="en-US" sz="5400" dirty="0"/>
              <a:t>PBIS Takes Time</a:t>
            </a:r>
          </a:p>
        </p:txBody>
      </p:sp>
      <p:sp>
        <p:nvSpPr>
          <p:cNvPr id="5" name="Text Placeholder 4"/>
          <p:cNvSpPr>
            <a:spLocks noGrp="1"/>
          </p:cNvSpPr>
          <p:nvPr>
            <p:ph type="body" idx="1"/>
          </p:nvPr>
        </p:nvSpPr>
        <p:spPr>
          <a:xfrm>
            <a:off x="635620" y="1586753"/>
            <a:ext cx="10950497" cy="3325813"/>
          </a:xfrm>
        </p:spPr>
        <p:txBody>
          <a:bodyPr/>
          <a:lstStyle/>
          <a:p>
            <a:pPr marL="50800" indent="0">
              <a:buNone/>
            </a:pPr>
            <a:r>
              <a:rPr lang="en-US" dirty="0"/>
              <a:t>Implementing Tier </a:t>
            </a:r>
            <a:r>
              <a:rPr lang="en-US" dirty="0" smtClean="0"/>
              <a:t>I </a:t>
            </a:r>
            <a:r>
              <a:rPr lang="en-US" dirty="0"/>
              <a:t>PBIS can take up to </a:t>
            </a:r>
            <a:r>
              <a:rPr lang="en-US" dirty="0" smtClean="0"/>
              <a:t>three to five </a:t>
            </a:r>
            <a:r>
              <a:rPr lang="en-US" dirty="0"/>
              <a:t>years.</a:t>
            </a:r>
          </a:p>
        </p:txBody>
      </p:sp>
      <p:pic>
        <p:nvPicPr>
          <p:cNvPr id="1026" name="Picture 2" descr="Image result for image of good things take ti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2722" y="2632576"/>
            <a:ext cx="3006555" cy="3006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0489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0" y="711091"/>
            <a:ext cx="12192000" cy="73452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Calibri"/>
              <a:buNone/>
            </a:pPr>
            <a:r>
              <a:rPr lang="en-US" sz="5400" b="0" i="0" u="none" strike="noStrike" cap="none" dirty="0">
                <a:solidFill>
                  <a:schemeClr val="dk1"/>
                </a:solidFill>
                <a:sym typeface="Calibri"/>
              </a:rPr>
              <a:t>PBIS Takes </a:t>
            </a:r>
            <a:r>
              <a:rPr lang="en-US" sz="5400" dirty="0"/>
              <a:t>T</a:t>
            </a:r>
            <a:r>
              <a:rPr lang="en-US" sz="5400" b="0" i="0" u="none" strike="noStrike" cap="none" dirty="0">
                <a:solidFill>
                  <a:schemeClr val="dk1"/>
                </a:solidFill>
                <a:sym typeface="Calibri"/>
              </a:rPr>
              <a:t>ime: Stages </a:t>
            </a:r>
            <a:r>
              <a:rPr lang="en-US" sz="5400" b="0" i="0" u="none" strike="noStrike" cap="none" dirty="0" smtClean="0">
                <a:solidFill>
                  <a:schemeClr val="dk1"/>
                </a:solidFill>
                <a:sym typeface="Calibri"/>
              </a:rPr>
              <a:t>Of </a:t>
            </a:r>
            <a:r>
              <a:rPr lang="en-US" sz="5400" b="0" i="0" u="none" strike="noStrike" cap="none" dirty="0">
                <a:solidFill>
                  <a:schemeClr val="dk1"/>
                </a:solidFill>
                <a:sym typeface="Calibri"/>
              </a:rPr>
              <a:t>Implementation</a:t>
            </a:r>
            <a:endParaRPr sz="5400" dirty="0"/>
          </a:p>
        </p:txBody>
      </p:sp>
      <p:pic>
        <p:nvPicPr>
          <p:cNvPr id="184" name="Shape 184"/>
          <p:cNvPicPr preferRelativeResize="0"/>
          <p:nvPr/>
        </p:nvPicPr>
        <p:blipFill rotWithShape="1">
          <a:blip r:embed="rId3">
            <a:alphaModFix/>
          </a:blip>
          <a:srcRect/>
          <a:stretch/>
        </p:blipFill>
        <p:spPr>
          <a:xfrm>
            <a:off x="1533943" y="1501535"/>
            <a:ext cx="8956724" cy="4553200"/>
          </a:xfrm>
          <a:prstGeom prst="rect">
            <a:avLst/>
          </a:prstGeom>
          <a:noFill/>
          <a:ln>
            <a:noFill/>
          </a:ln>
        </p:spPr>
      </p:pic>
      <p:sp>
        <p:nvSpPr>
          <p:cNvPr id="185" name="Shape 185"/>
          <p:cNvSpPr/>
          <p:nvPr/>
        </p:nvSpPr>
        <p:spPr>
          <a:xfrm rot="5400000">
            <a:off x="2148108" y="4586614"/>
            <a:ext cx="992400" cy="1422300"/>
          </a:xfrm>
          <a:prstGeom prst="rightArrow">
            <a:avLst>
              <a:gd name="adj1" fmla="val 67406"/>
              <a:gd name="adj2" fmla="val 46244"/>
            </a:avLst>
          </a:prstGeom>
          <a:gradFill>
            <a:gsLst>
              <a:gs pos="0">
                <a:srgbClr val="FF00FF"/>
              </a:gs>
              <a:gs pos="20000">
                <a:srgbClr val="FF00FF"/>
              </a:gs>
              <a:gs pos="100000">
                <a:srgbClr val="FFFFFF"/>
              </a:gs>
            </a:gsLst>
            <a:lin ang="13260000" scaled="0"/>
          </a:gradFill>
          <a:ln w="9525" cap="flat" cmpd="sng">
            <a:solidFill>
              <a:srgbClr val="000000"/>
            </a:solidFill>
            <a:prstDash val="solid"/>
            <a:round/>
            <a:headEnd type="none" w="sm" len="sm"/>
            <a:tailEnd type="none" w="sm" len="sm"/>
          </a:ln>
          <a:effectLst>
            <a:outerShdw blurRad="50800" dist="38100" dir="2700000" algn="tl" rotWithShape="0">
              <a:srgbClr val="000000">
                <a:alpha val="42745"/>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6" name="Shape 186"/>
          <p:cNvSpPr txBox="1"/>
          <p:nvPr/>
        </p:nvSpPr>
        <p:spPr>
          <a:xfrm>
            <a:off x="2164918" y="4776176"/>
            <a:ext cx="958800" cy="683100"/>
          </a:xfrm>
          <a:prstGeom prst="rect">
            <a:avLst/>
          </a:prstGeom>
          <a:noFill/>
          <a:ln>
            <a:noFill/>
          </a:ln>
        </p:spPr>
        <p:txBody>
          <a:bodyPr spcFirstLastPara="1" wrap="square" lIns="0" tIns="45700" rIns="0" bIns="45700" anchor="ctr" anchorCtr="1">
            <a:noAutofit/>
          </a:bodyPr>
          <a:lstStyle/>
          <a:p>
            <a:pPr marL="0" marR="0" lvl="0" indent="0" algn="ctr" rtl="0">
              <a:spcBef>
                <a:spcPts val="0"/>
              </a:spcBef>
              <a:spcAft>
                <a:spcPts val="0"/>
              </a:spcAft>
              <a:buNone/>
            </a:pPr>
            <a:r>
              <a:rPr lang="en-US" sz="1350" dirty="0">
                <a:solidFill>
                  <a:srgbClr val="000000"/>
                </a:solidFill>
                <a:latin typeface="Arial"/>
                <a:ea typeface="Arial"/>
                <a:cs typeface="Arial"/>
                <a:sym typeface="Arial"/>
              </a:rPr>
              <a:t>Work to do it right!</a:t>
            </a:r>
            <a:endParaRPr sz="1200" dirty="0">
              <a:solidFill>
                <a:schemeClr val="dk1"/>
              </a:solidFill>
              <a:latin typeface="Times New Roman"/>
              <a:ea typeface="Times New Roman"/>
              <a:cs typeface="Times New Roman"/>
              <a:sym typeface="Times New Roman"/>
            </a:endParaRPr>
          </a:p>
        </p:txBody>
      </p:sp>
      <p:sp>
        <p:nvSpPr>
          <p:cNvPr id="187" name="Shape 187"/>
          <p:cNvSpPr/>
          <p:nvPr/>
        </p:nvSpPr>
        <p:spPr>
          <a:xfrm rot="5400000">
            <a:off x="2212158" y="1688340"/>
            <a:ext cx="864300" cy="1422300"/>
          </a:xfrm>
          <a:prstGeom prst="rightArrow">
            <a:avLst>
              <a:gd name="adj1" fmla="val 67406"/>
              <a:gd name="adj2" fmla="val 46244"/>
            </a:avLst>
          </a:prstGeom>
          <a:gradFill>
            <a:gsLst>
              <a:gs pos="0">
                <a:srgbClr val="FF00FF"/>
              </a:gs>
              <a:gs pos="20000">
                <a:srgbClr val="FF00FF"/>
              </a:gs>
              <a:gs pos="100000">
                <a:srgbClr val="FFFFFF"/>
              </a:gs>
            </a:gsLst>
            <a:lin ang="13260000" scaled="0"/>
          </a:gradFill>
          <a:ln w="9525" cap="flat" cmpd="sng">
            <a:solidFill>
              <a:srgbClr val="000000"/>
            </a:solidFill>
            <a:prstDash val="solid"/>
            <a:round/>
            <a:headEnd type="none" w="sm" len="sm"/>
            <a:tailEnd type="none" w="sm" len="sm"/>
          </a:ln>
          <a:effectLst>
            <a:outerShdw blurRad="50800" dist="38100" dir="2700000" algn="tl" rotWithShape="0">
              <a:srgbClr val="000000">
                <a:alpha val="42745"/>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8" name="Shape 188"/>
          <p:cNvSpPr txBox="1"/>
          <p:nvPr/>
        </p:nvSpPr>
        <p:spPr>
          <a:xfrm>
            <a:off x="2164908" y="2015892"/>
            <a:ext cx="958800" cy="594900"/>
          </a:xfrm>
          <a:prstGeom prst="rect">
            <a:avLst/>
          </a:prstGeom>
          <a:noFill/>
          <a:ln>
            <a:noFill/>
          </a:ln>
        </p:spPr>
        <p:txBody>
          <a:bodyPr spcFirstLastPara="1" wrap="square" lIns="0" tIns="45700" rIns="0" bIns="45700" anchor="ctr" anchorCtr="1">
            <a:noAutofit/>
          </a:bodyPr>
          <a:lstStyle/>
          <a:p>
            <a:pPr marL="0" marR="0" lvl="0" indent="0" algn="ctr" rtl="0">
              <a:spcBef>
                <a:spcPts val="0"/>
              </a:spcBef>
              <a:spcAft>
                <a:spcPts val="0"/>
              </a:spcAft>
              <a:buNone/>
            </a:pPr>
            <a:r>
              <a:rPr lang="en-US" sz="1350" dirty="0">
                <a:solidFill>
                  <a:srgbClr val="000000"/>
                </a:solidFill>
                <a:latin typeface="Arial"/>
                <a:ea typeface="Arial"/>
                <a:cs typeface="Arial"/>
                <a:sym typeface="Arial"/>
              </a:rPr>
              <a:t>Should we do it?</a:t>
            </a:r>
            <a:endParaRPr sz="1200" dirty="0">
              <a:solidFill>
                <a:schemeClr val="dk1"/>
              </a:solidFill>
              <a:latin typeface="Times New Roman"/>
              <a:ea typeface="Times New Roman"/>
              <a:cs typeface="Times New Roman"/>
              <a:sym typeface="Times New Roman"/>
            </a:endParaRPr>
          </a:p>
        </p:txBody>
      </p:sp>
      <p:sp>
        <p:nvSpPr>
          <p:cNvPr id="189" name="Shape 189"/>
          <p:cNvSpPr/>
          <p:nvPr/>
        </p:nvSpPr>
        <p:spPr>
          <a:xfrm rot="5400000">
            <a:off x="2165808" y="3120720"/>
            <a:ext cx="957000" cy="1422300"/>
          </a:xfrm>
          <a:prstGeom prst="rightArrow">
            <a:avLst>
              <a:gd name="adj1" fmla="val 67406"/>
              <a:gd name="adj2" fmla="val 46244"/>
            </a:avLst>
          </a:prstGeom>
          <a:gradFill>
            <a:gsLst>
              <a:gs pos="0">
                <a:srgbClr val="FF00FF"/>
              </a:gs>
              <a:gs pos="20000">
                <a:srgbClr val="FF00FF"/>
              </a:gs>
              <a:gs pos="100000">
                <a:srgbClr val="FFFFFF"/>
              </a:gs>
            </a:gsLst>
            <a:lin ang="13260000" scaled="0"/>
          </a:gradFill>
          <a:ln w="9525" cap="flat" cmpd="sng">
            <a:solidFill>
              <a:srgbClr val="000000"/>
            </a:solidFill>
            <a:prstDash val="solid"/>
            <a:round/>
            <a:headEnd type="none" w="sm" len="sm"/>
            <a:tailEnd type="none" w="sm" len="sm"/>
          </a:ln>
          <a:effectLst>
            <a:outerShdw blurRad="50800" dist="38100" dir="2700000" algn="tl" rotWithShape="0">
              <a:srgbClr val="000000">
                <a:alpha val="42745"/>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0" name="Shape 190"/>
          <p:cNvSpPr txBox="1"/>
          <p:nvPr/>
        </p:nvSpPr>
        <p:spPr>
          <a:xfrm>
            <a:off x="2164908" y="3353370"/>
            <a:ext cx="958800" cy="658800"/>
          </a:xfrm>
          <a:prstGeom prst="rect">
            <a:avLst/>
          </a:prstGeom>
          <a:noFill/>
          <a:ln>
            <a:noFill/>
          </a:ln>
        </p:spPr>
        <p:txBody>
          <a:bodyPr spcFirstLastPara="1" wrap="square" lIns="0" tIns="45700" rIns="0" bIns="45700" anchor="ctr" anchorCtr="1">
            <a:noAutofit/>
          </a:bodyPr>
          <a:lstStyle/>
          <a:p>
            <a:pPr marL="0" marR="0" lvl="0" indent="0" algn="ctr" rtl="0">
              <a:spcBef>
                <a:spcPts val="0"/>
              </a:spcBef>
              <a:spcAft>
                <a:spcPts val="0"/>
              </a:spcAft>
              <a:buNone/>
            </a:pPr>
            <a:r>
              <a:rPr lang="en-US" sz="1350" dirty="0">
                <a:solidFill>
                  <a:srgbClr val="000000"/>
                </a:solidFill>
                <a:latin typeface="Arial"/>
                <a:ea typeface="Arial"/>
                <a:cs typeface="Arial"/>
                <a:sym typeface="Arial"/>
              </a:rPr>
              <a:t>Work to do it better!</a:t>
            </a:r>
            <a:endParaRPr sz="1200" dirty="0">
              <a:solidFill>
                <a:schemeClr val="dk1"/>
              </a:solidFill>
              <a:latin typeface="Times New Roman"/>
              <a:ea typeface="Times New Roman"/>
              <a:cs typeface="Times New Roman"/>
              <a:sym typeface="Times New Roman"/>
            </a:endParaRPr>
          </a:p>
        </p:txBody>
      </p:sp>
      <p:sp>
        <p:nvSpPr>
          <p:cNvPr id="191" name="Shape 191"/>
          <p:cNvSpPr txBox="1"/>
          <p:nvPr/>
        </p:nvSpPr>
        <p:spPr>
          <a:xfrm>
            <a:off x="5742267" y="2190263"/>
            <a:ext cx="4733100" cy="540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dirty="0">
                <a:solidFill>
                  <a:srgbClr val="000000"/>
                </a:solidFill>
                <a:latin typeface="Arial"/>
                <a:ea typeface="Arial"/>
                <a:cs typeface="Arial"/>
                <a:sym typeface="Arial"/>
              </a:rPr>
              <a:t>Do we need to improve school climate?                         </a:t>
            </a:r>
            <a:endParaRPr sz="1200" dirty="0">
              <a:solidFill>
                <a:schemeClr val="dk1"/>
              </a:solidFill>
              <a:latin typeface="Times New Roman"/>
              <a:ea typeface="Times New Roman"/>
              <a:cs typeface="Times New Roman"/>
              <a:sym typeface="Times New Roman"/>
            </a:endParaRPr>
          </a:p>
        </p:txBody>
      </p:sp>
      <p:sp>
        <p:nvSpPr>
          <p:cNvPr id="192" name="Shape 192"/>
          <p:cNvSpPr txBox="1"/>
          <p:nvPr/>
        </p:nvSpPr>
        <p:spPr>
          <a:xfrm>
            <a:off x="5757567" y="3175396"/>
            <a:ext cx="4702500" cy="60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dirty="0">
                <a:solidFill>
                  <a:srgbClr val="000000"/>
                </a:solidFill>
                <a:latin typeface="Arial"/>
                <a:ea typeface="Arial"/>
                <a:cs typeface="Arial"/>
                <a:sym typeface="Arial"/>
              </a:rPr>
              <a:t>Establish team, create behavior expectations, lesson plans, and acknowledgement systems, set up data collection system…</a:t>
            </a:r>
            <a:endParaRPr sz="1200" dirty="0">
              <a:solidFill>
                <a:schemeClr val="dk1"/>
              </a:solidFill>
              <a:latin typeface="Times New Roman"/>
              <a:ea typeface="Times New Roman"/>
              <a:cs typeface="Times New Roman"/>
              <a:sym typeface="Times New Roman"/>
            </a:endParaRPr>
          </a:p>
        </p:txBody>
      </p:sp>
      <p:sp>
        <p:nvSpPr>
          <p:cNvPr id="193" name="Shape 193"/>
          <p:cNvSpPr txBox="1"/>
          <p:nvPr/>
        </p:nvSpPr>
        <p:spPr>
          <a:xfrm>
            <a:off x="5757567" y="4132563"/>
            <a:ext cx="4702500" cy="288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350" b="1" dirty="0">
                <a:solidFill>
                  <a:srgbClr val="000000"/>
                </a:solidFill>
                <a:latin typeface="Arial"/>
                <a:ea typeface="Arial"/>
                <a:cs typeface="Arial"/>
                <a:sym typeface="Arial"/>
              </a:rPr>
              <a:t>Kick-off assembly, teach lessons, monitor behavior</a:t>
            </a:r>
            <a:endParaRPr sz="1200" dirty="0">
              <a:solidFill>
                <a:schemeClr val="dk1"/>
              </a:solidFill>
              <a:latin typeface="Times New Roman"/>
              <a:ea typeface="Times New Roman"/>
              <a:cs typeface="Times New Roman"/>
              <a:sym typeface="Times New Roman"/>
            </a:endParaRPr>
          </a:p>
        </p:txBody>
      </p:sp>
      <p:sp>
        <p:nvSpPr>
          <p:cNvPr id="194" name="Shape 194"/>
          <p:cNvSpPr txBox="1"/>
          <p:nvPr/>
        </p:nvSpPr>
        <p:spPr>
          <a:xfrm>
            <a:off x="2011216" y="6337975"/>
            <a:ext cx="6874234" cy="24449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100" dirty="0">
                <a:solidFill>
                  <a:schemeClr val="bg1"/>
                </a:solidFill>
                <a:latin typeface="Calibri"/>
                <a:ea typeface="Calibri"/>
                <a:cs typeface="Calibri"/>
                <a:sym typeface="Calibri"/>
              </a:rPr>
              <a:t>For more information on implementation, see http://nirn.fpg.unc.edu/learn-implementation/implementation-stages</a:t>
            </a:r>
            <a:endParaRPr sz="1100" dirty="0">
              <a:solidFill>
                <a:schemeClr val="bg1"/>
              </a:solidFill>
            </a:endParaRPr>
          </a:p>
        </p:txBody>
      </p:sp>
    </p:spTree>
    <p:extLst>
      <p:ext uri="{BB962C8B-B14F-4D97-AF65-F5344CB8AC3E}">
        <p14:creationId xmlns:p14="http://schemas.microsoft.com/office/powerpoint/2010/main" val="344602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87"/>
                                        </p:tgtEl>
                                        <p:attrNameLst>
                                          <p:attrName>style.visibility</p:attrName>
                                        </p:attrNameLst>
                                      </p:cBhvr>
                                      <p:to>
                                        <p:strVal val="visible"/>
                                      </p:to>
                                    </p:set>
                                    <p:anim calcmode="lin" valueType="num">
                                      <p:cBhvr additive="base">
                                        <p:cTn id="7" dur="500"/>
                                        <p:tgtEl>
                                          <p:spTgt spid="18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189"/>
                                        </p:tgtEl>
                                        <p:attrNameLst>
                                          <p:attrName>style.visibility</p:attrName>
                                        </p:attrNameLst>
                                      </p:cBhvr>
                                      <p:to>
                                        <p:strVal val="visible"/>
                                      </p:to>
                                    </p:set>
                                    <p:anim calcmode="lin" valueType="num">
                                      <p:cBhvr additive="base">
                                        <p:cTn id="12" dur="500"/>
                                        <p:tgtEl>
                                          <p:spTgt spid="189"/>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185"/>
                                        </p:tgtEl>
                                        <p:attrNameLst>
                                          <p:attrName>style.visibility</p:attrName>
                                        </p:attrNameLst>
                                      </p:cBhvr>
                                      <p:to>
                                        <p:strVal val="visible"/>
                                      </p:to>
                                    </p:set>
                                    <p:anim calcmode="lin" valueType="num">
                                      <p:cBhvr additive="base">
                                        <p:cTn id="17" dur="500"/>
                                        <p:tgtEl>
                                          <p:spTgt spid="1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ctrTitle"/>
          </p:nvPr>
        </p:nvSpPr>
        <p:spPr>
          <a:xfrm>
            <a:off x="0" y="703384"/>
            <a:ext cx="12192000" cy="833316"/>
          </a:xfrm>
          <a:prstGeom prst="rect">
            <a:avLst/>
          </a:prstGeom>
          <a:noFill/>
          <a:ln>
            <a:noFill/>
          </a:ln>
        </p:spPr>
        <p:txBody>
          <a:bodyPr spcFirstLastPara="1" wrap="square" lIns="91425" tIns="45700" rIns="91425" bIns="45700" anchor="b" anchorCtr="0">
            <a:noAutofit/>
          </a:bodyPr>
          <a:lstStyle/>
          <a:p>
            <a:pPr marL="0" marR="0" lvl="0" indent="0"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1</a:t>
            </a:r>
            <a:r>
              <a:rPr lang="en-US" sz="5400" b="0" i="0" u="none" strike="noStrike" cap="none" baseline="30000" dirty="0">
                <a:solidFill>
                  <a:schemeClr val="dk1"/>
                </a:solidFill>
                <a:latin typeface="Calibri"/>
                <a:ea typeface="Calibri"/>
                <a:cs typeface="Calibri"/>
                <a:sym typeface="Calibri"/>
              </a:rPr>
              <a:t>st</a:t>
            </a:r>
            <a:r>
              <a:rPr lang="en-US" sz="5400" b="0" i="0" u="none" strike="noStrike" cap="none" dirty="0">
                <a:solidFill>
                  <a:schemeClr val="dk1"/>
                </a:solidFill>
                <a:latin typeface="Calibri"/>
                <a:ea typeface="Calibri"/>
                <a:cs typeface="Calibri"/>
                <a:sym typeface="Calibri"/>
              </a:rPr>
              <a:t> </a:t>
            </a:r>
            <a:r>
              <a:rPr lang="en-US" sz="5400" dirty="0"/>
              <a:t>Step: </a:t>
            </a:r>
            <a:r>
              <a:rPr lang="en-US" sz="5400" b="0" i="0" u="none" strike="noStrike" cap="none" dirty="0">
                <a:solidFill>
                  <a:schemeClr val="dk1"/>
                </a:solidFill>
                <a:latin typeface="Calibri"/>
                <a:ea typeface="Calibri"/>
                <a:cs typeface="Calibri"/>
                <a:sym typeface="Calibri"/>
              </a:rPr>
              <a:t>Get Training</a:t>
            </a:r>
            <a:endParaRPr sz="5400" b="0" i="0" u="none" strike="noStrike" cap="none" dirty="0">
              <a:solidFill>
                <a:schemeClr val="dk1"/>
              </a:solidFill>
              <a:latin typeface="Calibri"/>
              <a:ea typeface="Calibri"/>
              <a:cs typeface="Calibri"/>
              <a:sym typeface="Calibri"/>
            </a:endParaRPr>
          </a:p>
        </p:txBody>
      </p:sp>
      <p:sp>
        <p:nvSpPr>
          <p:cNvPr id="273" name="Shape 273"/>
          <p:cNvSpPr txBox="1">
            <a:spLocks noGrp="1"/>
          </p:cNvSpPr>
          <p:nvPr>
            <p:ph type="body" idx="1"/>
          </p:nvPr>
        </p:nvSpPr>
        <p:spPr>
          <a:xfrm>
            <a:off x="626327" y="1837783"/>
            <a:ext cx="10939346" cy="33258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chemeClr val="dk1"/>
              </a:buClr>
              <a:buSzPct val="100000"/>
              <a:buFont typeface="Arial"/>
              <a:buChar char="•"/>
            </a:pPr>
            <a:r>
              <a:rPr lang="en-US" dirty="0">
                <a:solidFill>
                  <a:schemeClr val="dk1"/>
                </a:solidFill>
                <a:sym typeface="Calibri"/>
              </a:rPr>
              <a:t>Arkansas has resources</a:t>
            </a:r>
            <a:endParaRPr dirty="0"/>
          </a:p>
          <a:p>
            <a:pPr marL="228600" marR="0" lvl="0" indent="-228600" algn="l" rtl="0">
              <a:lnSpc>
                <a:spcPct val="90000"/>
              </a:lnSpc>
              <a:spcAft>
                <a:spcPts val="0"/>
              </a:spcAft>
              <a:buClr>
                <a:schemeClr val="dk1"/>
              </a:buClr>
              <a:buSzPct val="100000"/>
              <a:buFont typeface="Arial"/>
              <a:buChar char="•"/>
            </a:pPr>
            <a:r>
              <a:rPr lang="en-US" dirty="0">
                <a:solidFill>
                  <a:schemeClr val="dk1"/>
                </a:solidFill>
                <a:sym typeface="Calibri"/>
              </a:rPr>
              <a:t>PBIS mentors, networks, National Center, etc.</a:t>
            </a:r>
            <a:endParaRPr dirty="0">
              <a:solidFill>
                <a:schemeClr val="dk1"/>
              </a:solidFill>
              <a:sym typeface="Calibri"/>
            </a:endParaRPr>
          </a:p>
        </p:txBody>
      </p:sp>
      <p:pic>
        <p:nvPicPr>
          <p:cNvPr id="274" name="Shape 274" descr="Image result for we have your back"/>
          <p:cNvPicPr preferRelativeResize="0"/>
          <p:nvPr/>
        </p:nvPicPr>
        <p:blipFill rotWithShape="1">
          <a:blip r:embed="rId3">
            <a:alphaModFix/>
          </a:blip>
          <a:srcRect/>
          <a:stretch/>
        </p:blipFill>
        <p:spPr>
          <a:xfrm>
            <a:off x="6922489" y="3331562"/>
            <a:ext cx="3368849" cy="2381940"/>
          </a:xfrm>
          <a:prstGeom prst="rect">
            <a:avLst/>
          </a:prstGeom>
          <a:noFill/>
          <a:ln>
            <a:noFill/>
          </a:ln>
        </p:spPr>
      </p:pic>
      <p:pic>
        <p:nvPicPr>
          <p:cNvPr id="275" name="Shape 275" descr="Image result for we have your back"/>
          <p:cNvPicPr preferRelativeResize="0"/>
          <p:nvPr/>
        </p:nvPicPr>
        <p:blipFill rotWithShape="1">
          <a:blip r:embed="rId4">
            <a:alphaModFix/>
          </a:blip>
          <a:srcRect/>
          <a:stretch/>
        </p:blipFill>
        <p:spPr>
          <a:xfrm>
            <a:off x="1793559" y="3204282"/>
            <a:ext cx="3583700" cy="2636500"/>
          </a:xfrm>
          <a:prstGeom prst="rect">
            <a:avLst/>
          </a:prstGeom>
          <a:noFill/>
          <a:ln>
            <a:noFill/>
          </a:ln>
        </p:spPr>
      </p:pic>
    </p:spTree>
    <p:extLst>
      <p:ext uri="{BB962C8B-B14F-4D97-AF65-F5344CB8AC3E}">
        <p14:creationId xmlns:p14="http://schemas.microsoft.com/office/powerpoint/2010/main" val="12978080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ctrTitle"/>
          </p:nvPr>
        </p:nvSpPr>
        <p:spPr>
          <a:xfrm>
            <a:off x="0" y="699818"/>
            <a:ext cx="12192000" cy="782008"/>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5400"/>
              <a:buFont typeface="Calibri"/>
              <a:buNone/>
            </a:pPr>
            <a:r>
              <a:rPr lang="en-US" sz="5400" b="0" i="0" u="none" strike="noStrike" cap="none" dirty="0">
                <a:solidFill>
                  <a:schemeClr val="dk1"/>
                </a:solidFill>
                <a:latin typeface="Calibri"/>
                <a:ea typeface="Calibri"/>
                <a:cs typeface="Calibri"/>
                <a:sym typeface="Calibri"/>
              </a:rPr>
              <a:t>A Little </a:t>
            </a:r>
            <a:r>
              <a:rPr lang="en-US" sz="5400" dirty="0"/>
              <a:t>I</a:t>
            </a:r>
            <a:r>
              <a:rPr lang="en-US" sz="5400" b="0" i="0" u="none" strike="noStrike" cap="none" dirty="0">
                <a:solidFill>
                  <a:schemeClr val="dk1"/>
                </a:solidFill>
                <a:latin typeface="Calibri"/>
                <a:ea typeface="Calibri"/>
                <a:cs typeface="Calibri"/>
                <a:sym typeface="Calibri"/>
              </a:rPr>
              <a:t>nspiration…</a:t>
            </a:r>
            <a:endParaRPr dirty="0"/>
          </a:p>
        </p:txBody>
      </p:sp>
      <p:pic>
        <p:nvPicPr>
          <p:cNvPr id="282" name="Shape 282"/>
          <p:cNvPicPr preferRelativeResize="0">
            <a:picLocks noGrp="1"/>
          </p:cNvPicPr>
          <p:nvPr>
            <p:ph type="body" idx="1"/>
          </p:nvPr>
        </p:nvPicPr>
        <p:blipFill rotWithShape="1">
          <a:blip r:embed="rId3">
            <a:alphaModFix/>
          </a:blip>
          <a:srcRect/>
          <a:stretch/>
        </p:blipFill>
        <p:spPr>
          <a:xfrm>
            <a:off x="3514924" y="1566415"/>
            <a:ext cx="4947000" cy="4486800"/>
          </a:xfrm>
          <a:prstGeom prst="rect">
            <a:avLst/>
          </a:prstGeom>
          <a:noFill/>
          <a:ln>
            <a:noFill/>
          </a:ln>
          <a:effectLst>
            <a:outerShdw blurRad="292100" dist="139700" dir="2700000" algn="tl" rotWithShape="0">
              <a:srgbClr val="333333">
                <a:alpha val="64705"/>
              </a:srgbClr>
            </a:outerShdw>
          </a:effectLst>
        </p:spPr>
      </p:pic>
    </p:spTree>
    <p:extLst>
      <p:ext uri="{BB962C8B-B14F-4D97-AF65-F5344CB8AC3E}">
        <p14:creationId xmlns:p14="http://schemas.microsoft.com/office/powerpoint/2010/main" val="523372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Shape 57"/>
          <p:cNvSpPr txBox="1">
            <a:spLocks noGrp="1"/>
          </p:cNvSpPr>
          <p:nvPr>
            <p:ph type="ctrTitle"/>
          </p:nvPr>
        </p:nvSpPr>
        <p:spPr>
          <a:xfrm>
            <a:off x="0" y="703460"/>
            <a:ext cx="12192000" cy="835407"/>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5400"/>
              <a:buFont typeface="Calibri"/>
              <a:buNone/>
            </a:pPr>
            <a:r>
              <a:rPr lang="en-US" sz="5400" b="0" i="0" u="none" strike="noStrike" cap="none" dirty="0">
                <a:solidFill>
                  <a:schemeClr val="dk1"/>
                </a:solidFill>
                <a:latin typeface="Calibri"/>
                <a:ea typeface="Calibri"/>
                <a:cs typeface="Calibri"/>
                <a:sym typeface="Calibri"/>
              </a:rPr>
              <a:t>What </a:t>
            </a:r>
            <a:r>
              <a:rPr lang="en-US" sz="5400" b="0" i="0" u="none" strike="noStrike" cap="none" dirty="0" smtClean="0">
                <a:solidFill>
                  <a:schemeClr val="dk1"/>
                </a:solidFill>
                <a:latin typeface="Calibri"/>
                <a:ea typeface="Calibri"/>
                <a:cs typeface="Calibri"/>
                <a:sym typeface="Calibri"/>
              </a:rPr>
              <a:t>Is </a:t>
            </a:r>
            <a:r>
              <a:rPr lang="en-US" sz="5400" dirty="0"/>
              <a:t>Y</a:t>
            </a:r>
            <a:r>
              <a:rPr lang="en-US" sz="5400" b="0" i="0" u="none" strike="noStrike" cap="none" dirty="0" smtClean="0">
                <a:solidFill>
                  <a:schemeClr val="dk1"/>
                </a:solidFill>
                <a:latin typeface="Calibri"/>
                <a:ea typeface="Calibri"/>
                <a:cs typeface="Calibri"/>
                <a:sym typeface="Calibri"/>
              </a:rPr>
              <a:t>our </a:t>
            </a:r>
            <a:r>
              <a:rPr lang="en-US" sz="5400" dirty="0"/>
              <a:t>S</a:t>
            </a:r>
            <a:r>
              <a:rPr lang="en-US" sz="5400" b="0" i="0" u="none" strike="noStrike" cap="none" dirty="0" smtClean="0">
                <a:solidFill>
                  <a:schemeClr val="dk1"/>
                </a:solidFill>
                <a:latin typeface="Calibri"/>
                <a:ea typeface="Calibri"/>
                <a:cs typeface="Calibri"/>
                <a:sym typeface="Calibri"/>
              </a:rPr>
              <a:t>tatus </a:t>
            </a:r>
            <a:r>
              <a:rPr lang="en-US" sz="5400" dirty="0"/>
              <a:t>Q</a:t>
            </a:r>
            <a:r>
              <a:rPr lang="en-US" sz="5400" b="0" i="0" u="none" strike="noStrike" cap="none" dirty="0" smtClean="0">
                <a:solidFill>
                  <a:schemeClr val="dk1"/>
                </a:solidFill>
                <a:latin typeface="Calibri"/>
                <a:ea typeface="Calibri"/>
                <a:cs typeface="Calibri"/>
                <a:sym typeface="Calibri"/>
              </a:rPr>
              <a:t>uo</a:t>
            </a:r>
            <a:r>
              <a:rPr lang="en-US" sz="5400" b="0" i="0" u="none" strike="noStrike" cap="none" dirty="0">
                <a:solidFill>
                  <a:schemeClr val="dk1"/>
                </a:solidFill>
                <a:latin typeface="Calibri"/>
                <a:ea typeface="Calibri"/>
                <a:cs typeface="Calibri"/>
                <a:sym typeface="Calibri"/>
              </a:rPr>
              <a:t>?</a:t>
            </a:r>
            <a:endParaRPr dirty="0"/>
          </a:p>
        </p:txBody>
      </p:sp>
      <p:sp>
        <p:nvSpPr>
          <p:cNvPr id="58" name="Shape 58"/>
          <p:cNvSpPr txBox="1">
            <a:spLocks noGrp="1"/>
          </p:cNvSpPr>
          <p:nvPr>
            <p:ph type="body" idx="1"/>
          </p:nvPr>
        </p:nvSpPr>
        <p:spPr>
          <a:xfrm>
            <a:off x="568712" y="1538867"/>
            <a:ext cx="10961649" cy="4497053"/>
          </a:xfrm>
          <a:prstGeom prst="rect">
            <a:avLst/>
          </a:prstGeom>
          <a:noFill/>
          <a:ln>
            <a:noFill/>
          </a:ln>
        </p:spPr>
        <p:txBody>
          <a:bodyPr spcFirstLastPara="1" wrap="square" lIns="91425" tIns="45700" rIns="91425" bIns="45700" numCol="2" anchor="t" anchorCtr="0">
            <a:noAutofit/>
          </a:bodyPr>
          <a:lstStyle/>
          <a:p>
            <a:pPr marL="228600" marR="0" lvl="0" indent="-184150" algn="l" rtl="0">
              <a:lnSpc>
                <a:spcPct val="90000"/>
              </a:lnSpc>
              <a:spcAft>
                <a:spcPts val="0"/>
              </a:spcAft>
              <a:buClr>
                <a:schemeClr val="dk1"/>
              </a:buClr>
              <a:buSzPct val="100000"/>
              <a:buFont typeface="Arial"/>
              <a:buChar char="•"/>
            </a:pPr>
            <a:r>
              <a:rPr lang="en-US" b="0" i="0" u="none" strike="noStrike" cap="none" dirty="0">
                <a:solidFill>
                  <a:schemeClr val="dk1"/>
                </a:solidFill>
                <a:sym typeface="Calibri"/>
              </a:rPr>
              <a:t>The behavior of students is (</a:t>
            </a:r>
            <a:r>
              <a:rPr lang="en-US" b="0" i="0" u="sng" strike="noStrike" cap="none" dirty="0">
                <a:solidFill>
                  <a:schemeClr val="dk1"/>
                </a:solidFill>
                <a:sym typeface="Calibri"/>
              </a:rPr>
              <a:t>bad/average/good)</a:t>
            </a:r>
            <a:r>
              <a:rPr lang="en-US" b="0" i="0" strike="noStrike" cap="none" dirty="0">
                <a:solidFill>
                  <a:schemeClr val="dk1"/>
                </a:solidFill>
                <a:sym typeface="Calibri"/>
              </a:rPr>
              <a:t>.</a:t>
            </a:r>
            <a:endParaRPr b="0" i="0" strike="noStrike" cap="none" dirty="0">
              <a:solidFill>
                <a:schemeClr val="dk1"/>
              </a:solidFill>
              <a:sym typeface="Calibri"/>
            </a:endParaRPr>
          </a:p>
          <a:p>
            <a:pPr marL="228600" marR="0" lvl="0" indent="-184150" algn="l" rtl="0">
              <a:lnSpc>
                <a:spcPct val="90000"/>
              </a:lnSpc>
              <a:spcAft>
                <a:spcPts val="0"/>
              </a:spcAft>
              <a:buClr>
                <a:schemeClr val="dk1"/>
              </a:buClr>
              <a:buSzPct val="100000"/>
              <a:buFont typeface="Arial"/>
              <a:buChar char="•"/>
            </a:pPr>
            <a:r>
              <a:rPr lang="en-US" b="0" i="0" u="none" strike="noStrike" cap="none" dirty="0">
                <a:solidFill>
                  <a:schemeClr val="dk1"/>
                </a:solidFill>
                <a:sym typeface="Calibri"/>
              </a:rPr>
              <a:t>Grades and test scores are (</a:t>
            </a:r>
            <a:r>
              <a:rPr lang="en-US" b="0" i="0" u="sng" strike="noStrike" cap="none" dirty="0">
                <a:solidFill>
                  <a:schemeClr val="dk1"/>
                </a:solidFill>
                <a:sym typeface="Calibri"/>
              </a:rPr>
              <a:t>bad/average/good)</a:t>
            </a:r>
            <a:r>
              <a:rPr lang="en-US" b="0" i="0" strike="noStrike" cap="none" dirty="0">
                <a:solidFill>
                  <a:schemeClr val="dk1"/>
                </a:solidFill>
                <a:sym typeface="Calibri"/>
              </a:rPr>
              <a:t>.</a:t>
            </a:r>
            <a:endParaRPr b="0" i="0" strike="noStrike" cap="none" dirty="0">
              <a:solidFill>
                <a:schemeClr val="dk1"/>
              </a:solidFill>
              <a:sym typeface="Calibri"/>
            </a:endParaRPr>
          </a:p>
          <a:p>
            <a:pPr marL="228600" marR="0" lvl="0" indent="-184150" algn="l" rtl="0">
              <a:lnSpc>
                <a:spcPct val="90000"/>
              </a:lnSpc>
              <a:spcAft>
                <a:spcPts val="0"/>
              </a:spcAft>
              <a:buClr>
                <a:schemeClr val="dk1"/>
              </a:buClr>
              <a:buSzPct val="100000"/>
              <a:buFont typeface="Arial"/>
              <a:buChar char="•"/>
            </a:pPr>
            <a:r>
              <a:rPr lang="en-US" b="0" i="0" u="none" strike="noStrike" cap="none" dirty="0">
                <a:solidFill>
                  <a:schemeClr val="dk1"/>
                </a:solidFill>
                <a:sym typeface="Calibri"/>
              </a:rPr>
              <a:t>Attendance is (</a:t>
            </a:r>
            <a:r>
              <a:rPr lang="en-US" b="0" i="0" u="sng" strike="noStrike" cap="none" dirty="0">
                <a:solidFill>
                  <a:schemeClr val="dk1"/>
                </a:solidFill>
                <a:sym typeface="Calibri"/>
              </a:rPr>
              <a:t>bad/average/good).</a:t>
            </a:r>
            <a:endParaRPr b="0" i="0" u="none" strike="noStrike" cap="none" dirty="0">
              <a:solidFill>
                <a:schemeClr val="dk1"/>
              </a:solidFill>
              <a:sym typeface="Calibri"/>
            </a:endParaRPr>
          </a:p>
          <a:p>
            <a:pPr marL="228600" marR="0" lvl="0" indent="-184150" algn="l" rtl="0">
              <a:lnSpc>
                <a:spcPct val="90000"/>
              </a:lnSpc>
              <a:spcAft>
                <a:spcPts val="0"/>
              </a:spcAft>
              <a:buClr>
                <a:schemeClr val="dk1"/>
              </a:buClr>
              <a:buSzPct val="100000"/>
              <a:buFont typeface="Arial"/>
              <a:buChar char="•"/>
            </a:pPr>
            <a:r>
              <a:rPr lang="en-US" b="0" i="0" u="none" strike="noStrike" cap="none" dirty="0">
                <a:solidFill>
                  <a:schemeClr val="dk1"/>
                </a:solidFill>
                <a:sym typeface="Calibri"/>
              </a:rPr>
              <a:t>There (</a:t>
            </a:r>
            <a:r>
              <a:rPr lang="en-US" b="0" i="0" u="sng" strike="noStrike" cap="none" dirty="0">
                <a:solidFill>
                  <a:schemeClr val="dk1"/>
                </a:solidFill>
                <a:sym typeface="Calibri"/>
              </a:rPr>
              <a:t>are/aren’t</a:t>
            </a:r>
            <a:r>
              <a:rPr lang="en-US" b="0" i="0" u="none" strike="noStrike" cap="none" dirty="0">
                <a:solidFill>
                  <a:schemeClr val="dk1"/>
                </a:solidFill>
                <a:sym typeface="Calibri"/>
              </a:rPr>
              <a:t>) </a:t>
            </a:r>
            <a:r>
              <a:rPr lang="en-US" b="1" i="0" u="none" strike="noStrike" cap="none" dirty="0">
                <a:solidFill>
                  <a:schemeClr val="dk1"/>
                </a:solidFill>
                <a:sym typeface="Calibri"/>
              </a:rPr>
              <a:t>common</a:t>
            </a:r>
            <a:r>
              <a:rPr lang="en-US" b="0" i="0" u="none" strike="noStrike" cap="none" dirty="0">
                <a:solidFill>
                  <a:schemeClr val="dk1"/>
                </a:solidFill>
                <a:sym typeface="Calibri"/>
              </a:rPr>
              <a:t> behavior expectations.</a:t>
            </a:r>
            <a:endParaRPr dirty="0"/>
          </a:p>
          <a:p>
            <a:pPr marL="228600" marR="0" lvl="0" indent="-184150" algn="l" rtl="0">
              <a:lnSpc>
                <a:spcPct val="90000"/>
              </a:lnSpc>
              <a:spcAft>
                <a:spcPts val="0"/>
              </a:spcAft>
              <a:buClr>
                <a:schemeClr val="dk1"/>
              </a:buClr>
              <a:buSzPct val="100000"/>
              <a:buFont typeface="Arial"/>
              <a:buChar char="•"/>
            </a:pPr>
            <a:r>
              <a:rPr lang="en-US" b="0" i="0" u="none" strike="noStrike" cap="none" dirty="0">
                <a:solidFill>
                  <a:schemeClr val="dk1"/>
                </a:solidFill>
                <a:sym typeface="Calibri"/>
              </a:rPr>
              <a:t>Classroom management (</a:t>
            </a:r>
            <a:r>
              <a:rPr lang="en-US" b="0" i="0" u="sng" strike="noStrike" cap="none" dirty="0">
                <a:solidFill>
                  <a:schemeClr val="dk1"/>
                </a:solidFill>
                <a:sym typeface="Calibri"/>
              </a:rPr>
              <a:t>is/isn’t</a:t>
            </a:r>
            <a:r>
              <a:rPr lang="en-US" b="0" i="0" u="none" strike="noStrike" cap="none" dirty="0">
                <a:solidFill>
                  <a:schemeClr val="dk1"/>
                </a:solidFill>
                <a:sym typeface="Calibri"/>
              </a:rPr>
              <a:t>) consistent.</a:t>
            </a:r>
            <a:endParaRPr dirty="0"/>
          </a:p>
          <a:p>
            <a:pPr marL="228600" marR="0" lvl="0" indent="-184150" algn="l" rtl="0">
              <a:lnSpc>
                <a:spcPct val="90000"/>
              </a:lnSpc>
              <a:spcAft>
                <a:spcPts val="0"/>
              </a:spcAft>
              <a:buClr>
                <a:schemeClr val="dk1"/>
              </a:buClr>
              <a:buSzPct val="100000"/>
              <a:buFont typeface="Arial"/>
              <a:buChar char="•"/>
            </a:pPr>
            <a:r>
              <a:rPr lang="en-US" b="0" i="0" u="none" strike="noStrike" cap="none" dirty="0">
                <a:solidFill>
                  <a:schemeClr val="dk1"/>
                </a:solidFill>
                <a:sym typeface="Calibri"/>
              </a:rPr>
              <a:t>Staff response to student behavior is (</a:t>
            </a:r>
            <a:r>
              <a:rPr lang="en-US" b="0" i="0" u="sng" strike="noStrike" cap="none" dirty="0">
                <a:solidFill>
                  <a:schemeClr val="dk1"/>
                </a:solidFill>
                <a:sym typeface="Calibri"/>
              </a:rPr>
              <a:t>consistent/inconsistent</a:t>
            </a:r>
            <a:r>
              <a:rPr lang="en-US" b="0" i="0" u="none" strike="noStrike" cap="none" dirty="0">
                <a:solidFill>
                  <a:schemeClr val="dk1"/>
                </a:solidFill>
                <a:sym typeface="Calibri"/>
              </a:rPr>
              <a:t>).</a:t>
            </a:r>
            <a:endParaRPr b="0" i="0" u="none" strike="noStrike" cap="none" dirty="0">
              <a:solidFill>
                <a:schemeClr val="dk1"/>
              </a:solidFill>
              <a:sym typeface="Calibri"/>
            </a:endParaRPr>
          </a:p>
          <a:p>
            <a:pPr marL="228600" marR="0" lvl="0" indent="-184150" algn="l" rtl="0">
              <a:lnSpc>
                <a:spcPct val="90000"/>
              </a:lnSpc>
              <a:spcAft>
                <a:spcPts val="0"/>
              </a:spcAft>
              <a:buClr>
                <a:schemeClr val="dk1"/>
              </a:buClr>
              <a:buSzPct val="100000"/>
              <a:buFont typeface="Arial"/>
              <a:buChar char="•"/>
            </a:pPr>
            <a:r>
              <a:rPr lang="en-US" b="0" i="0" u="none" strike="noStrike" cap="none" dirty="0">
                <a:solidFill>
                  <a:schemeClr val="dk1"/>
                </a:solidFill>
                <a:sym typeface="Calibri"/>
              </a:rPr>
              <a:t>(</a:t>
            </a:r>
            <a:r>
              <a:rPr lang="en-US" b="0" i="0" u="sng" strike="noStrike" cap="none" dirty="0">
                <a:solidFill>
                  <a:schemeClr val="dk1"/>
                </a:solidFill>
                <a:sym typeface="Calibri"/>
              </a:rPr>
              <a:t>No/few/many</a:t>
            </a:r>
            <a:r>
              <a:rPr lang="en-US" b="0" i="0" u="none" strike="noStrike" cap="none" dirty="0">
                <a:solidFill>
                  <a:schemeClr val="dk1"/>
                </a:solidFill>
                <a:sym typeface="Calibri"/>
              </a:rPr>
              <a:t>) students are receiving interventions. </a:t>
            </a:r>
            <a:endParaRPr dirty="0"/>
          </a:p>
          <a:p>
            <a:pPr marL="228600" marR="0" lvl="0" indent="-184150" algn="l" rtl="0">
              <a:lnSpc>
                <a:spcPct val="90000"/>
              </a:lnSpc>
              <a:spcAft>
                <a:spcPts val="0"/>
              </a:spcAft>
              <a:buClr>
                <a:schemeClr val="dk1"/>
              </a:buClr>
              <a:buSzPct val="100000"/>
              <a:buFont typeface="Arial"/>
              <a:buChar char="•"/>
            </a:pPr>
            <a:r>
              <a:rPr lang="en-US" b="0" i="0" u="none" strike="noStrike" cap="none" dirty="0">
                <a:solidFill>
                  <a:schemeClr val="dk1"/>
                </a:solidFill>
                <a:sym typeface="Calibri"/>
              </a:rPr>
              <a:t>Morale is (</a:t>
            </a:r>
            <a:r>
              <a:rPr lang="en-US" b="0" i="0" u="sng" strike="noStrike" cap="none" dirty="0">
                <a:solidFill>
                  <a:schemeClr val="dk1"/>
                </a:solidFill>
                <a:sym typeface="Calibri"/>
              </a:rPr>
              <a:t>bad/average/good)</a:t>
            </a:r>
            <a:r>
              <a:rPr lang="en-US" b="0" i="0" u="none" strike="noStrike" cap="none" dirty="0">
                <a:solidFill>
                  <a:schemeClr val="dk1"/>
                </a:solidFill>
                <a:sym typeface="Calibri"/>
              </a:rPr>
              <a:t>.</a:t>
            </a:r>
            <a:endParaRPr b="0" i="0" u="none" strike="noStrike" cap="none" dirty="0">
              <a:solidFill>
                <a:schemeClr val="dk1"/>
              </a:solidFill>
              <a:sym typeface="Calibri"/>
            </a:endParaRPr>
          </a:p>
          <a:p>
            <a:pPr marL="228600" marR="0" lvl="0" indent="-184150" algn="l" rtl="0">
              <a:lnSpc>
                <a:spcPct val="90000"/>
              </a:lnSpc>
              <a:spcAft>
                <a:spcPts val="0"/>
              </a:spcAft>
              <a:buClr>
                <a:schemeClr val="dk1"/>
              </a:buClr>
              <a:buSzPct val="100000"/>
              <a:buFont typeface="Arial"/>
              <a:buChar char="•"/>
            </a:pPr>
            <a:r>
              <a:rPr lang="en-US" b="0" i="0" u="none" strike="noStrike" cap="none" dirty="0">
                <a:solidFill>
                  <a:schemeClr val="dk1"/>
                </a:solidFill>
                <a:sym typeface="Calibri"/>
              </a:rPr>
              <a:t>School climate is (</a:t>
            </a:r>
            <a:r>
              <a:rPr lang="en-US" b="0" i="0" u="sng" strike="noStrike" cap="none" dirty="0">
                <a:solidFill>
                  <a:schemeClr val="dk1"/>
                </a:solidFill>
                <a:sym typeface="Calibri"/>
              </a:rPr>
              <a:t>bad/average/good).</a:t>
            </a:r>
            <a:endParaRPr b="0" i="0" u="none" strike="noStrike" cap="none" dirty="0">
              <a:solidFill>
                <a:schemeClr val="dk1"/>
              </a:solidFill>
              <a:sym typeface="Calibri"/>
            </a:endParaRPr>
          </a:p>
          <a:p>
            <a:pPr marL="228600" marR="0" lvl="0" indent="-184150" algn="l" rtl="0">
              <a:lnSpc>
                <a:spcPct val="90000"/>
              </a:lnSpc>
              <a:spcAft>
                <a:spcPts val="0"/>
              </a:spcAft>
              <a:buClr>
                <a:schemeClr val="dk1"/>
              </a:buClr>
              <a:buSzPct val="100000"/>
              <a:buFont typeface="Arial"/>
              <a:buChar char="•"/>
            </a:pPr>
            <a:r>
              <a:rPr lang="en-US" b="0" i="0" u="none" strike="noStrike" cap="none" dirty="0">
                <a:solidFill>
                  <a:schemeClr val="dk1"/>
                </a:solidFill>
                <a:sym typeface="Calibri"/>
              </a:rPr>
              <a:t>There (</a:t>
            </a:r>
            <a:r>
              <a:rPr lang="en-US" b="0" i="0" u="sng" strike="noStrike" cap="none" dirty="0">
                <a:solidFill>
                  <a:schemeClr val="dk1"/>
                </a:solidFill>
                <a:sym typeface="Calibri"/>
              </a:rPr>
              <a:t>is/isn’t</a:t>
            </a:r>
            <a:r>
              <a:rPr lang="en-US" b="0" i="0" u="none" strike="noStrike" cap="none" dirty="0">
                <a:solidFill>
                  <a:schemeClr val="dk1"/>
                </a:solidFill>
                <a:sym typeface="Calibri"/>
              </a:rPr>
              <a:t>) a common purpose or philosophy</a:t>
            </a:r>
            <a:r>
              <a:rPr lang="en-US" b="0" i="0" u="none" strike="noStrike" cap="none" dirty="0" smtClean="0">
                <a:solidFill>
                  <a:schemeClr val="dk1"/>
                </a:solidFill>
                <a:sym typeface="Calibri"/>
              </a:rPr>
              <a:t>.</a:t>
            </a:r>
            <a:endParaRPr dirty="0"/>
          </a:p>
        </p:txBody>
      </p:sp>
    </p:spTree>
    <p:extLst>
      <p:ext uri="{BB962C8B-B14F-4D97-AF65-F5344CB8AC3E}">
        <p14:creationId xmlns:p14="http://schemas.microsoft.com/office/powerpoint/2010/main" val="3354320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ctrTitle"/>
          </p:nvPr>
        </p:nvSpPr>
        <p:spPr>
          <a:xfrm>
            <a:off x="0" y="733899"/>
            <a:ext cx="12192000" cy="830615"/>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What </a:t>
            </a:r>
            <a:r>
              <a:rPr lang="en-US" sz="5400" b="0" i="0" u="none" strike="noStrike" cap="none" dirty="0" smtClean="0">
                <a:solidFill>
                  <a:schemeClr val="dk1"/>
                </a:solidFill>
                <a:latin typeface="Calibri"/>
                <a:ea typeface="Calibri"/>
                <a:cs typeface="Calibri"/>
                <a:sym typeface="Calibri"/>
              </a:rPr>
              <a:t>Hasn’t </a:t>
            </a:r>
            <a:r>
              <a:rPr lang="en-US" sz="5400" dirty="0"/>
              <a:t>W</a:t>
            </a:r>
            <a:r>
              <a:rPr lang="en-US" sz="5400" b="0" i="0" u="none" strike="noStrike" cap="none" dirty="0" smtClean="0">
                <a:solidFill>
                  <a:schemeClr val="dk1"/>
                </a:solidFill>
                <a:latin typeface="Calibri"/>
                <a:ea typeface="Calibri"/>
                <a:cs typeface="Calibri"/>
                <a:sym typeface="Calibri"/>
              </a:rPr>
              <a:t>orked</a:t>
            </a:r>
            <a:r>
              <a:rPr lang="en-US" sz="5400" b="0" i="0" u="none" strike="noStrike" cap="none" dirty="0">
                <a:solidFill>
                  <a:schemeClr val="dk1"/>
                </a:solidFill>
                <a:latin typeface="Calibri"/>
                <a:ea typeface="Calibri"/>
                <a:cs typeface="Calibri"/>
                <a:sym typeface="Calibri"/>
              </a:rPr>
              <a:t>?</a:t>
            </a:r>
            <a:endParaRPr sz="5400" dirty="0"/>
          </a:p>
        </p:txBody>
      </p:sp>
      <p:sp>
        <p:nvSpPr>
          <p:cNvPr id="65" name="Shape 65"/>
          <p:cNvSpPr txBox="1">
            <a:spLocks noGrp="1"/>
          </p:cNvSpPr>
          <p:nvPr>
            <p:ph type="body" idx="1"/>
          </p:nvPr>
        </p:nvSpPr>
        <p:spPr>
          <a:xfrm>
            <a:off x="811605" y="1959787"/>
            <a:ext cx="10568789" cy="3577707"/>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 </a:t>
            </a:r>
            <a:r>
              <a:rPr lang="en-US" b="0" i="0" u="none" strike="noStrike" cap="none" dirty="0">
                <a:solidFill>
                  <a:schemeClr val="dk1"/>
                </a:solidFill>
                <a:sym typeface="Calibri"/>
              </a:rPr>
              <a:t>Zero tolerance policies &amp; </a:t>
            </a:r>
            <a:r>
              <a:rPr lang="en-US" b="0" i="0" u="none" strike="noStrike" cap="none" dirty="0" smtClean="0">
                <a:solidFill>
                  <a:schemeClr val="dk1"/>
                </a:solidFill>
                <a:sym typeface="Calibri"/>
              </a:rPr>
              <a:t>exclusion…</a:t>
            </a:r>
            <a:endParaRPr dirty="0"/>
          </a:p>
          <a:p>
            <a:pPr marR="0" lvl="1" indent="-457200" algn="l" rtl="0">
              <a:lnSpc>
                <a:spcPct val="90000"/>
              </a:lnSpc>
              <a:spcBef>
                <a:spcPts val="1000"/>
              </a:spcBef>
              <a:spcAft>
                <a:spcPts val="0"/>
              </a:spcAft>
              <a:buClr>
                <a:schemeClr val="dk1"/>
              </a:buClr>
              <a:buSzPts val="2800"/>
              <a:buFont typeface="Arial" panose="020B0604020202020204" pitchFamily="34" charset="0"/>
              <a:buChar char="•"/>
            </a:pPr>
            <a:r>
              <a:rPr lang="en-US" sz="2800" b="0" i="0" u="none" strike="noStrike" cap="none" dirty="0">
                <a:solidFill>
                  <a:schemeClr val="dk1"/>
                </a:solidFill>
                <a:sym typeface="Calibri"/>
              </a:rPr>
              <a:t> </a:t>
            </a:r>
            <a:r>
              <a:rPr lang="en-US" sz="2600" dirty="0" smtClean="0"/>
              <a:t>m</a:t>
            </a:r>
            <a:r>
              <a:rPr lang="en-US" sz="2600" b="0" i="0" u="none" strike="noStrike" cap="none" dirty="0" smtClean="0">
                <a:solidFill>
                  <a:schemeClr val="dk1"/>
                </a:solidFill>
                <a:sym typeface="Calibri"/>
              </a:rPr>
              <a:t>ay lead to worse behavior.</a:t>
            </a:r>
            <a:endParaRPr sz="2600" dirty="0" smtClean="0"/>
          </a:p>
          <a:p>
            <a:pPr marR="0" lvl="1" indent="-457200" algn="l" rtl="0">
              <a:lnSpc>
                <a:spcPct val="90000"/>
              </a:lnSpc>
              <a:spcBef>
                <a:spcPts val="1000"/>
              </a:spcBef>
              <a:spcAft>
                <a:spcPts val="0"/>
              </a:spcAft>
              <a:buClr>
                <a:schemeClr val="dk1"/>
              </a:buClr>
              <a:buSzPts val="2800"/>
              <a:buFont typeface="Arial" panose="020B0604020202020204" pitchFamily="34" charset="0"/>
              <a:buChar char="•"/>
            </a:pPr>
            <a:r>
              <a:rPr lang="en-US" sz="2600" b="0" i="0" u="none" strike="noStrike" cap="none" dirty="0" smtClean="0">
                <a:solidFill>
                  <a:schemeClr val="dk1"/>
                </a:solidFill>
                <a:sym typeface="Calibri"/>
              </a:rPr>
              <a:t> result in loss of learning time.</a:t>
            </a:r>
            <a:endParaRPr sz="2600" dirty="0" smtClean="0"/>
          </a:p>
          <a:p>
            <a:pPr marR="0" lvl="1" indent="-457200" algn="l" rtl="0">
              <a:lnSpc>
                <a:spcPct val="90000"/>
              </a:lnSpc>
              <a:spcBef>
                <a:spcPts val="1000"/>
              </a:spcBef>
              <a:spcAft>
                <a:spcPts val="0"/>
              </a:spcAft>
              <a:buClr>
                <a:schemeClr val="dk1"/>
              </a:buClr>
              <a:buSzPts val="2800"/>
              <a:buFont typeface="Arial" panose="020B0604020202020204" pitchFamily="34" charset="0"/>
              <a:buChar char="•"/>
            </a:pPr>
            <a:r>
              <a:rPr lang="en-US" sz="2600" b="0" i="0" u="none" strike="noStrike" cap="none" dirty="0" smtClean="0">
                <a:solidFill>
                  <a:schemeClr val="dk1"/>
                </a:solidFill>
                <a:sym typeface="Calibri"/>
              </a:rPr>
              <a:t> </a:t>
            </a:r>
            <a:r>
              <a:rPr lang="en-US" sz="2600" dirty="0" smtClean="0">
                <a:solidFill>
                  <a:schemeClr val="tx1"/>
                </a:solidFill>
              </a:rPr>
              <a:t>d</a:t>
            </a:r>
            <a:r>
              <a:rPr lang="en-US" sz="2600" b="0" i="0" u="none" strike="noStrike" cap="none" dirty="0" smtClean="0">
                <a:solidFill>
                  <a:schemeClr val="tx1"/>
                </a:solidFill>
                <a:sym typeface="Calibri"/>
              </a:rPr>
              <a:t>on’t help the student.</a:t>
            </a:r>
            <a:endParaRPr sz="2600" dirty="0" smtClean="0">
              <a:solidFill>
                <a:schemeClr val="tx1"/>
              </a:solidFill>
            </a:endParaRPr>
          </a:p>
          <a:p>
            <a:pPr marL="685800" marR="0" lvl="1" indent="-50800" algn="l" rtl="0">
              <a:lnSpc>
                <a:spcPct val="90000"/>
              </a:lnSpc>
              <a:spcBef>
                <a:spcPts val="1000"/>
              </a:spcBef>
              <a:spcAft>
                <a:spcPts val="0"/>
              </a:spcAft>
              <a:buClr>
                <a:schemeClr val="dk1"/>
              </a:buClr>
              <a:buSzPts val="2800"/>
              <a:buFont typeface="Arial"/>
              <a:buNone/>
            </a:pPr>
            <a:endParaRPr sz="2800" b="0" i="0" u="none" strike="noStrike" cap="none" dirty="0">
              <a:solidFill>
                <a:schemeClr val="tx1"/>
              </a:solidFill>
              <a:sym typeface="Calibri"/>
            </a:endParaRPr>
          </a:p>
          <a:p>
            <a:pPr marL="228600" marR="0" lvl="0" indent="-228600" algn="l" rtl="0">
              <a:lnSpc>
                <a:spcPct val="90000"/>
              </a:lnSpc>
              <a:spcAft>
                <a:spcPts val="0"/>
              </a:spcAft>
              <a:buClr>
                <a:schemeClr val="dk1"/>
              </a:buClr>
              <a:buSzPts val="3200"/>
              <a:buFont typeface="Arial"/>
              <a:buChar char="•"/>
            </a:pPr>
            <a:r>
              <a:rPr lang="en-US" b="0" i="0" u="none" strike="noStrike" cap="none" dirty="0">
                <a:solidFill>
                  <a:schemeClr val="dk1"/>
                </a:solidFill>
                <a:sym typeface="Calibri"/>
              </a:rPr>
              <a:t> How many things have you tried</a:t>
            </a:r>
            <a:r>
              <a:rPr lang="en-US" b="0" i="0" u="none" strike="noStrike" cap="none" dirty="0" smtClean="0">
                <a:solidFill>
                  <a:schemeClr val="dk1"/>
                </a:solidFill>
                <a:sym typeface="Calibri"/>
              </a:rPr>
              <a:t>?</a:t>
            </a:r>
            <a:endParaRPr dirty="0"/>
          </a:p>
        </p:txBody>
      </p:sp>
      <p:pic>
        <p:nvPicPr>
          <p:cNvPr id="66" name="Shape 66"/>
          <p:cNvPicPr preferRelativeResize="0"/>
          <p:nvPr/>
        </p:nvPicPr>
        <p:blipFill rotWithShape="1">
          <a:blip r:embed="rId3">
            <a:alphaModFix/>
          </a:blip>
          <a:srcRect/>
          <a:stretch/>
        </p:blipFill>
        <p:spPr>
          <a:xfrm>
            <a:off x="7810816" y="2027646"/>
            <a:ext cx="3441987" cy="3441987"/>
          </a:xfrm>
          <a:prstGeom prst="rect">
            <a:avLst/>
          </a:prstGeom>
          <a:noFill/>
          <a:ln>
            <a:noFill/>
          </a:ln>
        </p:spPr>
      </p:pic>
    </p:spTree>
    <p:extLst>
      <p:ext uri="{BB962C8B-B14F-4D97-AF65-F5344CB8AC3E}">
        <p14:creationId xmlns:p14="http://schemas.microsoft.com/office/powerpoint/2010/main" val="159287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5">
                                            <p:txEl>
                                              <p:pRg st="0" end="0"/>
                                            </p:txEl>
                                          </p:spTgt>
                                        </p:tgtEl>
                                        <p:attrNameLst>
                                          <p:attrName>style.visibility</p:attrName>
                                        </p:attrNameLst>
                                      </p:cBhvr>
                                      <p:to>
                                        <p:strVal val="visible"/>
                                      </p:to>
                                    </p:set>
                                    <p:anim calcmode="lin" valueType="num">
                                      <p:cBhvr additive="base">
                                        <p:cTn id="7" dur="500" fill="hold"/>
                                        <p:tgtEl>
                                          <p:spTgt spid="6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5">
                                            <p:txEl>
                                              <p:pRg st="1" end="1"/>
                                            </p:txEl>
                                          </p:spTgt>
                                        </p:tgtEl>
                                        <p:attrNameLst>
                                          <p:attrName>style.visibility</p:attrName>
                                        </p:attrNameLst>
                                      </p:cBhvr>
                                      <p:to>
                                        <p:strVal val="visible"/>
                                      </p:to>
                                    </p:set>
                                    <p:anim calcmode="lin" valueType="num">
                                      <p:cBhvr additive="base">
                                        <p:cTn id="11" dur="500" fill="hold"/>
                                        <p:tgtEl>
                                          <p:spTgt spid="6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5">
                                            <p:txEl>
                                              <p:pRg st="2" end="2"/>
                                            </p:txEl>
                                          </p:spTgt>
                                        </p:tgtEl>
                                        <p:attrNameLst>
                                          <p:attrName>style.visibility</p:attrName>
                                        </p:attrNameLst>
                                      </p:cBhvr>
                                      <p:to>
                                        <p:strVal val="visible"/>
                                      </p:to>
                                    </p:set>
                                    <p:anim calcmode="lin" valueType="num">
                                      <p:cBhvr additive="base">
                                        <p:cTn id="15" dur="500" fill="hold"/>
                                        <p:tgtEl>
                                          <p:spTgt spid="6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5">
                                            <p:txEl>
                                              <p:pRg st="3" end="3"/>
                                            </p:txEl>
                                          </p:spTgt>
                                        </p:tgtEl>
                                        <p:attrNameLst>
                                          <p:attrName>style.visibility</p:attrName>
                                        </p:attrNameLst>
                                      </p:cBhvr>
                                      <p:to>
                                        <p:strVal val="visible"/>
                                      </p:to>
                                    </p:set>
                                    <p:anim calcmode="lin" valueType="num">
                                      <p:cBhvr additive="base">
                                        <p:cTn id="19" dur="500" fill="hold"/>
                                        <p:tgtEl>
                                          <p:spTgt spid="6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5">
                                            <p:txEl>
                                              <p:pRg st="5" end="5"/>
                                            </p:txEl>
                                          </p:spTgt>
                                        </p:tgtEl>
                                        <p:attrNameLst>
                                          <p:attrName>style.visibility</p:attrName>
                                        </p:attrNameLst>
                                      </p:cBhvr>
                                      <p:to>
                                        <p:strVal val="visible"/>
                                      </p:to>
                                    </p:set>
                                    <p:anim calcmode="lin" valueType="num">
                                      <p:cBhvr additive="base">
                                        <p:cTn id="25" dur="500" fill="hold"/>
                                        <p:tgtEl>
                                          <p:spTgt spid="6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3434591" y="2136977"/>
            <a:ext cx="8051165" cy="337494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Aft>
                <a:spcPts val="0"/>
              </a:spcAft>
              <a:buClr>
                <a:schemeClr val="dk1"/>
              </a:buClr>
              <a:buSzPts val="2800"/>
              <a:buFont typeface="Arial"/>
              <a:buNone/>
            </a:pPr>
            <a:r>
              <a:rPr lang="en-US" b="0" i="0" u="none" strike="noStrike" cap="none" dirty="0">
                <a:solidFill>
                  <a:schemeClr val="dk1"/>
                </a:solidFill>
                <a:sym typeface="Calibri"/>
              </a:rPr>
              <a:t>                    </a:t>
            </a:r>
            <a:endParaRPr b="0" i="0" u="none" strike="noStrike" cap="none" dirty="0">
              <a:solidFill>
                <a:schemeClr val="dk1"/>
              </a:solidFill>
              <a:sym typeface="Calibri"/>
            </a:endParaRPr>
          </a:p>
          <a:p>
            <a:pPr marR="0" lvl="1" indent="-457200" algn="l" rtl="0">
              <a:lnSpc>
                <a:spcPct val="90000"/>
              </a:lnSpc>
              <a:spcBef>
                <a:spcPts val="1000"/>
              </a:spcBef>
              <a:spcAft>
                <a:spcPts val="0"/>
              </a:spcAft>
              <a:buClr>
                <a:schemeClr val="dk1"/>
              </a:buClr>
              <a:buSzPct val="100000"/>
              <a:buFont typeface="Arial" panose="020B0604020202020204" pitchFamily="34" charset="0"/>
              <a:buChar char="•"/>
            </a:pPr>
            <a:r>
              <a:rPr lang="en-US" sz="2800" dirty="0"/>
              <a:t>I</a:t>
            </a:r>
            <a:r>
              <a:rPr lang="en-US" sz="2800" b="0" i="0" u="none" strike="noStrike" cap="none" dirty="0" smtClean="0">
                <a:solidFill>
                  <a:schemeClr val="dk1"/>
                </a:solidFill>
                <a:sym typeface="Calibri"/>
              </a:rPr>
              <a:t>t’s </a:t>
            </a:r>
            <a:r>
              <a:rPr lang="en-US" sz="2800" b="0" i="0" u="none" strike="noStrike" cap="none" dirty="0">
                <a:solidFill>
                  <a:schemeClr val="dk1"/>
                </a:solidFill>
                <a:sym typeface="Calibri"/>
              </a:rPr>
              <a:t>NOT because they care more….</a:t>
            </a:r>
            <a:endParaRPr sz="2800" dirty="0"/>
          </a:p>
          <a:p>
            <a:pPr marR="0" lvl="1" indent="-457200" algn="l" rtl="0">
              <a:lnSpc>
                <a:spcPct val="90000"/>
              </a:lnSpc>
              <a:spcBef>
                <a:spcPts val="1000"/>
              </a:spcBef>
              <a:spcAft>
                <a:spcPts val="0"/>
              </a:spcAft>
              <a:buClr>
                <a:schemeClr val="dk1"/>
              </a:buClr>
              <a:buSzPts val="2800"/>
              <a:buFont typeface="Arial" panose="020B0604020202020204" pitchFamily="34" charset="0"/>
              <a:buChar char="•"/>
            </a:pPr>
            <a:r>
              <a:rPr lang="en-US" sz="2800" dirty="0"/>
              <a:t>I</a:t>
            </a:r>
            <a:r>
              <a:rPr lang="en-US" sz="2800" dirty="0" smtClean="0"/>
              <a:t>t’s </a:t>
            </a:r>
            <a:r>
              <a:rPr lang="en-US" sz="2800" b="0" i="0" u="none" strike="noStrike" cap="none" dirty="0">
                <a:solidFill>
                  <a:schemeClr val="dk1"/>
                </a:solidFill>
                <a:sym typeface="Calibri"/>
              </a:rPr>
              <a:t>NOT because they have more </a:t>
            </a:r>
            <a:r>
              <a:rPr lang="en-US" sz="2800" b="0" i="0" u="none" strike="noStrike" cap="none" dirty="0" smtClean="0">
                <a:solidFill>
                  <a:schemeClr val="dk1"/>
                </a:solidFill>
                <a:sym typeface="Calibri"/>
              </a:rPr>
              <a:t>advantages…</a:t>
            </a:r>
            <a:endParaRPr lang="en-US" sz="2800" dirty="0"/>
          </a:p>
          <a:p>
            <a:pPr marR="0" lvl="1" indent="-457200" algn="l" rtl="0">
              <a:lnSpc>
                <a:spcPct val="90000"/>
              </a:lnSpc>
              <a:spcBef>
                <a:spcPts val="1000"/>
              </a:spcBef>
              <a:spcAft>
                <a:spcPts val="0"/>
              </a:spcAft>
              <a:buClr>
                <a:schemeClr val="dk1"/>
              </a:buClr>
              <a:buSzPts val="2800"/>
              <a:buFont typeface="Arial" panose="020B0604020202020204" pitchFamily="34" charset="0"/>
              <a:buChar char="•"/>
            </a:pPr>
            <a:endParaRPr lang="en-US" sz="2800" b="0" i="0" u="none" strike="noStrike" cap="none" dirty="0">
              <a:solidFill>
                <a:schemeClr val="dk1"/>
              </a:solidFill>
              <a:sym typeface="Calibri"/>
            </a:endParaRPr>
          </a:p>
          <a:p>
            <a:pPr marR="0" lvl="1" indent="-457200" algn="l" rtl="0">
              <a:lnSpc>
                <a:spcPct val="90000"/>
              </a:lnSpc>
              <a:spcBef>
                <a:spcPts val="1000"/>
              </a:spcBef>
              <a:spcAft>
                <a:spcPts val="0"/>
              </a:spcAft>
              <a:buClr>
                <a:schemeClr val="dk1"/>
              </a:buClr>
              <a:buSzPts val="2800"/>
              <a:buFont typeface="Arial" panose="020B0604020202020204" pitchFamily="34" charset="0"/>
              <a:buChar char="•"/>
            </a:pPr>
            <a:r>
              <a:rPr lang="en-US" sz="2800" dirty="0" smtClean="0"/>
              <a:t>I</a:t>
            </a:r>
            <a:r>
              <a:rPr lang="en-US" sz="2800" b="0" i="0" u="none" strike="noStrike" cap="none" dirty="0" smtClean="0">
                <a:solidFill>
                  <a:schemeClr val="dk1"/>
                </a:solidFill>
                <a:sym typeface="Calibri"/>
              </a:rPr>
              <a:t>t’s </a:t>
            </a:r>
            <a:r>
              <a:rPr lang="en-US" sz="2800" b="0" i="0" u="sng" strike="noStrike" cap="none" dirty="0">
                <a:solidFill>
                  <a:schemeClr val="dk1"/>
                </a:solidFill>
                <a:sym typeface="Calibri"/>
              </a:rPr>
              <a:t>BECAUSE</a:t>
            </a:r>
            <a:r>
              <a:rPr lang="en-US" sz="2800" b="0" i="0" u="none" strike="noStrike" cap="none" dirty="0">
                <a:solidFill>
                  <a:schemeClr val="dk1"/>
                </a:solidFill>
                <a:sym typeface="Calibri"/>
              </a:rPr>
              <a:t> they have the right tools!</a:t>
            </a:r>
            <a:endParaRPr sz="2800" b="0" i="0" u="none" strike="noStrike" cap="none" dirty="0">
              <a:solidFill>
                <a:schemeClr val="dk1"/>
              </a:solidFill>
              <a:sym typeface="Calibri"/>
            </a:endParaRPr>
          </a:p>
        </p:txBody>
      </p:sp>
      <p:sp>
        <p:nvSpPr>
          <p:cNvPr id="73" name="Shape 73"/>
          <p:cNvSpPr/>
          <p:nvPr/>
        </p:nvSpPr>
        <p:spPr>
          <a:xfrm>
            <a:off x="3817885" y="4351166"/>
            <a:ext cx="388500" cy="365700"/>
          </a:xfrm>
          <a:prstGeom prst="star5">
            <a:avLst>
              <a:gd name="adj" fmla="val 19098"/>
              <a:gd name="hf" fmla="val 105146"/>
              <a:gd name="vf" fmla="val 110557"/>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4" name="Shape 74" descr="Image result for good news"/>
          <p:cNvPicPr preferRelativeResize="0"/>
          <p:nvPr/>
        </p:nvPicPr>
        <p:blipFill rotWithShape="1">
          <a:blip r:embed="rId3">
            <a:alphaModFix/>
          </a:blip>
          <a:srcRect/>
          <a:stretch/>
        </p:blipFill>
        <p:spPr>
          <a:xfrm>
            <a:off x="223761" y="2398845"/>
            <a:ext cx="2960824" cy="1672181"/>
          </a:xfrm>
          <a:prstGeom prst="rect">
            <a:avLst/>
          </a:prstGeom>
          <a:noFill/>
          <a:ln>
            <a:noFill/>
          </a:ln>
        </p:spPr>
      </p:pic>
      <p:sp>
        <p:nvSpPr>
          <p:cNvPr id="2" name="TextBox 1"/>
          <p:cNvSpPr txBox="1"/>
          <p:nvPr/>
        </p:nvSpPr>
        <p:spPr>
          <a:xfrm>
            <a:off x="0" y="727391"/>
            <a:ext cx="12192000" cy="840230"/>
          </a:xfrm>
          <a:prstGeom prst="rect">
            <a:avLst/>
          </a:prstGeom>
          <a:noFill/>
        </p:spPr>
        <p:txBody>
          <a:bodyPr wrap="square" rtlCol="0">
            <a:spAutoFit/>
          </a:bodyPr>
          <a:lstStyle/>
          <a:p>
            <a:pPr lvl="0" algn="ctr">
              <a:lnSpc>
                <a:spcPct val="90000"/>
              </a:lnSpc>
              <a:buSzPts val="2800"/>
            </a:pPr>
            <a:r>
              <a:rPr lang="en-US" sz="5400" dirty="0">
                <a:latin typeface="Calibri"/>
                <a:ea typeface="Calibri"/>
                <a:cs typeface="Calibri"/>
                <a:sym typeface="Calibri"/>
              </a:rPr>
              <a:t>Schools </a:t>
            </a:r>
            <a:r>
              <a:rPr lang="en-US" sz="5400" dirty="0" smtClean="0">
                <a:latin typeface="Calibri"/>
                <a:ea typeface="Calibri"/>
                <a:cs typeface="Calibri"/>
                <a:sym typeface="Calibri"/>
              </a:rPr>
              <a:t>That </a:t>
            </a:r>
            <a:r>
              <a:rPr lang="en-US" sz="5400" dirty="0">
                <a:latin typeface="Calibri"/>
                <a:ea typeface="Calibri"/>
                <a:cs typeface="Calibri"/>
                <a:sym typeface="Calibri"/>
              </a:rPr>
              <a:t>A</a:t>
            </a:r>
            <a:r>
              <a:rPr lang="en-US" sz="5400" dirty="0" smtClean="0">
                <a:latin typeface="Calibri"/>
                <a:ea typeface="Calibri"/>
                <a:cs typeface="Calibri"/>
                <a:sym typeface="Calibri"/>
              </a:rPr>
              <a:t>re </a:t>
            </a:r>
            <a:r>
              <a:rPr lang="en-US" sz="5400" dirty="0">
                <a:latin typeface="Calibri"/>
                <a:ea typeface="Calibri"/>
                <a:cs typeface="Calibri"/>
                <a:sym typeface="Calibri"/>
              </a:rPr>
              <a:t>D</a:t>
            </a:r>
            <a:r>
              <a:rPr lang="en-US" sz="5400" dirty="0" smtClean="0">
                <a:latin typeface="Calibri"/>
                <a:ea typeface="Calibri"/>
                <a:cs typeface="Calibri"/>
                <a:sym typeface="Calibri"/>
              </a:rPr>
              <a:t>oing </a:t>
            </a:r>
            <a:r>
              <a:rPr lang="en-US" sz="5400" dirty="0">
                <a:latin typeface="Calibri"/>
                <a:ea typeface="Calibri"/>
                <a:cs typeface="Calibri"/>
                <a:sym typeface="Calibri"/>
              </a:rPr>
              <a:t>W</a:t>
            </a:r>
            <a:r>
              <a:rPr lang="en-US" sz="5400" dirty="0" smtClean="0">
                <a:latin typeface="Calibri"/>
                <a:ea typeface="Calibri"/>
                <a:cs typeface="Calibri"/>
                <a:sym typeface="Calibri"/>
              </a:rPr>
              <a:t>ell</a:t>
            </a:r>
            <a:r>
              <a:rPr lang="en-US" sz="5400" dirty="0">
                <a:latin typeface="Calibri"/>
                <a:ea typeface="Calibri"/>
                <a:cs typeface="Calibri"/>
                <a:sym typeface="Calibri"/>
              </a:rPr>
              <a:t>…</a:t>
            </a:r>
            <a:endParaRPr lang="en-US" sz="5400" dirty="0">
              <a:latin typeface="Calibri"/>
              <a:sym typeface="Calibri"/>
            </a:endParaRPr>
          </a:p>
        </p:txBody>
      </p:sp>
    </p:spTree>
    <p:extLst>
      <p:ext uri="{BB962C8B-B14F-4D97-AF65-F5344CB8AC3E}">
        <p14:creationId xmlns:p14="http://schemas.microsoft.com/office/powerpoint/2010/main" val="25156127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ctrTitle"/>
          </p:nvPr>
        </p:nvSpPr>
        <p:spPr>
          <a:xfrm>
            <a:off x="0" y="724752"/>
            <a:ext cx="12192000" cy="835754"/>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5400"/>
              <a:buFont typeface="Calibri"/>
              <a:buNone/>
            </a:pPr>
            <a:r>
              <a:rPr lang="en-US" sz="5400" b="0" i="0" u="none" strike="noStrike" cap="none" dirty="0">
                <a:solidFill>
                  <a:schemeClr val="dk1"/>
                </a:solidFill>
                <a:latin typeface="Calibri"/>
                <a:ea typeface="Calibri"/>
                <a:cs typeface="Calibri"/>
                <a:sym typeface="Calibri"/>
              </a:rPr>
              <a:t>PBIS </a:t>
            </a:r>
            <a:r>
              <a:rPr lang="en-US" sz="5400" b="0" i="0" u="none" strike="noStrike" cap="none" dirty="0" smtClean="0">
                <a:solidFill>
                  <a:schemeClr val="dk1"/>
                </a:solidFill>
                <a:latin typeface="Calibri"/>
                <a:ea typeface="Calibri"/>
                <a:cs typeface="Calibri"/>
                <a:sym typeface="Calibri"/>
              </a:rPr>
              <a:t>Is </a:t>
            </a:r>
            <a:r>
              <a:rPr lang="en-US" sz="5400" dirty="0"/>
              <a:t>A</a:t>
            </a:r>
            <a:r>
              <a:rPr lang="en-US" sz="5400" b="0" i="0" u="none" strike="noStrike" cap="none" dirty="0" smtClean="0">
                <a:solidFill>
                  <a:schemeClr val="dk1"/>
                </a:solidFill>
                <a:latin typeface="Calibri"/>
                <a:ea typeface="Calibri"/>
                <a:cs typeface="Calibri"/>
                <a:sym typeface="Calibri"/>
              </a:rPr>
              <a:t> </a:t>
            </a:r>
            <a:r>
              <a:rPr lang="en-US" sz="5400" b="0" i="0" u="none" strike="noStrike" cap="none" dirty="0">
                <a:solidFill>
                  <a:schemeClr val="dk1"/>
                </a:solidFill>
                <a:latin typeface="Calibri"/>
                <a:ea typeface="Calibri"/>
                <a:cs typeface="Calibri"/>
                <a:sym typeface="Calibri"/>
              </a:rPr>
              <a:t>Useful </a:t>
            </a:r>
            <a:r>
              <a:rPr lang="en-US" sz="5400" dirty="0"/>
              <a:t>T</a:t>
            </a:r>
            <a:r>
              <a:rPr lang="en-US" sz="5400" b="0" i="0" u="none" strike="noStrike" cap="none" dirty="0">
                <a:solidFill>
                  <a:schemeClr val="dk1"/>
                </a:solidFill>
                <a:latin typeface="Calibri"/>
                <a:ea typeface="Calibri"/>
                <a:cs typeface="Calibri"/>
                <a:sym typeface="Calibri"/>
              </a:rPr>
              <a:t>ool</a:t>
            </a:r>
            <a:endParaRPr dirty="0"/>
          </a:p>
        </p:txBody>
      </p:sp>
      <p:pic>
        <p:nvPicPr>
          <p:cNvPr id="82" name="Shape 82" descr="Image result for pbis"/>
          <p:cNvPicPr preferRelativeResize="0"/>
          <p:nvPr/>
        </p:nvPicPr>
        <p:blipFill rotWithShape="1">
          <a:blip r:embed="rId3">
            <a:alphaModFix/>
          </a:blip>
          <a:srcRect/>
          <a:stretch/>
        </p:blipFill>
        <p:spPr>
          <a:xfrm>
            <a:off x="4363503" y="1738926"/>
            <a:ext cx="3464993" cy="4040200"/>
          </a:xfrm>
          <a:prstGeom prst="rect">
            <a:avLst/>
          </a:prstGeom>
          <a:noFill/>
          <a:ln>
            <a:noFill/>
          </a:ln>
        </p:spPr>
      </p:pic>
    </p:spTree>
    <p:extLst>
      <p:ext uri="{BB962C8B-B14F-4D97-AF65-F5344CB8AC3E}">
        <p14:creationId xmlns:p14="http://schemas.microsoft.com/office/powerpoint/2010/main" val="33943605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ctrTitle"/>
          </p:nvPr>
        </p:nvSpPr>
        <p:spPr>
          <a:xfrm>
            <a:off x="0" y="720969"/>
            <a:ext cx="12192000" cy="823782"/>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What </a:t>
            </a:r>
            <a:r>
              <a:rPr lang="en-US" sz="5400" b="0" i="0" u="none" strike="noStrike" cap="none" dirty="0" smtClean="0">
                <a:solidFill>
                  <a:schemeClr val="dk1"/>
                </a:solidFill>
                <a:latin typeface="Calibri"/>
                <a:ea typeface="Calibri"/>
                <a:cs typeface="Calibri"/>
                <a:sym typeface="Calibri"/>
              </a:rPr>
              <a:t>Can </a:t>
            </a:r>
            <a:r>
              <a:rPr lang="en-US" sz="5400" dirty="0"/>
              <a:t>Y</a:t>
            </a:r>
            <a:r>
              <a:rPr lang="en-US" sz="5400" b="0" i="0" u="none" strike="noStrike" cap="none" dirty="0" smtClean="0">
                <a:solidFill>
                  <a:schemeClr val="dk1"/>
                </a:solidFill>
                <a:latin typeface="Calibri"/>
                <a:ea typeface="Calibri"/>
                <a:cs typeface="Calibri"/>
                <a:sym typeface="Calibri"/>
              </a:rPr>
              <a:t>ou </a:t>
            </a:r>
            <a:r>
              <a:rPr lang="en-US" sz="5400" dirty="0"/>
              <a:t>G</a:t>
            </a:r>
            <a:r>
              <a:rPr lang="en-US" sz="5400" b="0" i="0" u="none" strike="noStrike" cap="none" dirty="0" smtClean="0">
                <a:solidFill>
                  <a:schemeClr val="dk1"/>
                </a:solidFill>
                <a:latin typeface="Calibri"/>
                <a:ea typeface="Calibri"/>
                <a:cs typeface="Calibri"/>
                <a:sym typeface="Calibri"/>
              </a:rPr>
              <a:t>ain</a:t>
            </a:r>
            <a:r>
              <a:rPr lang="en-US" sz="5400" b="0" i="0" u="none" strike="noStrike" cap="none" dirty="0">
                <a:solidFill>
                  <a:schemeClr val="dk1"/>
                </a:solidFill>
                <a:latin typeface="Calibri"/>
                <a:ea typeface="Calibri"/>
                <a:cs typeface="Calibri"/>
                <a:sym typeface="Calibri"/>
              </a:rPr>
              <a:t>?</a:t>
            </a:r>
            <a:endParaRPr sz="5400" dirty="0"/>
          </a:p>
        </p:txBody>
      </p:sp>
      <p:sp>
        <p:nvSpPr>
          <p:cNvPr id="89" name="Shape 89"/>
          <p:cNvSpPr txBox="1">
            <a:spLocks noGrp="1"/>
          </p:cNvSpPr>
          <p:nvPr>
            <p:ph type="body" idx="1"/>
          </p:nvPr>
        </p:nvSpPr>
        <p:spPr>
          <a:xfrm>
            <a:off x="815898" y="1700868"/>
            <a:ext cx="10560204" cy="3852439"/>
          </a:xfrm>
          <a:prstGeom prst="rect">
            <a:avLst/>
          </a:prstGeom>
          <a:noFill/>
          <a:ln>
            <a:noFill/>
          </a:ln>
        </p:spPr>
        <p:txBody>
          <a:bodyPr spcFirstLastPara="1" wrap="square" lIns="91425" tIns="45700" rIns="91425" bIns="45700" anchor="t" anchorCtr="0">
            <a:noAutofit/>
          </a:bodyPr>
          <a:lstStyle/>
          <a:p>
            <a:pPr marL="228600" marR="0" lvl="0" indent="-203200" algn="l" rtl="0">
              <a:lnSpc>
                <a:spcPct val="90000"/>
              </a:lnSpc>
              <a:spcAft>
                <a:spcPts val="0"/>
              </a:spcAft>
              <a:buClr>
                <a:schemeClr val="dk1"/>
              </a:buClr>
              <a:buSzPct val="100000"/>
              <a:buFont typeface="Arial"/>
              <a:buChar char="•"/>
            </a:pPr>
            <a:r>
              <a:rPr lang="en-US" b="0" i="0" u="none" strike="noStrike" cap="none" dirty="0">
                <a:solidFill>
                  <a:schemeClr val="dk1"/>
                </a:solidFill>
                <a:sym typeface="Calibri"/>
              </a:rPr>
              <a:t>Clear, common behavioral expectations </a:t>
            </a:r>
            <a:endParaRPr dirty="0"/>
          </a:p>
          <a:p>
            <a:pPr marL="228600" marR="0" lvl="0" indent="-203200" algn="l" rtl="0">
              <a:lnSpc>
                <a:spcPct val="90000"/>
              </a:lnSpc>
              <a:spcAft>
                <a:spcPts val="0"/>
              </a:spcAft>
              <a:buClr>
                <a:schemeClr val="dk1"/>
              </a:buClr>
              <a:buSzPct val="100000"/>
              <a:buFont typeface="Arial"/>
              <a:buChar char="•"/>
            </a:pPr>
            <a:r>
              <a:rPr lang="en-US" b="0" i="0" u="none" strike="noStrike" cap="none" dirty="0">
                <a:solidFill>
                  <a:schemeClr val="dk1"/>
                </a:solidFill>
                <a:sym typeface="Calibri"/>
              </a:rPr>
              <a:t>Clear, consistent responses to behavior</a:t>
            </a:r>
            <a:endParaRPr dirty="0"/>
          </a:p>
          <a:p>
            <a:pPr marL="228600" marR="0" lvl="0" indent="-203200" algn="l" rtl="0">
              <a:lnSpc>
                <a:spcPct val="90000"/>
              </a:lnSpc>
              <a:spcAft>
                <a:spcPts val="0"/>
              </a:spcAft>
              <a:buClr>
                <a:schemeClr val="dk1"/>
              </a:buClr>
              <a:buSzPct val="100000"/>
              <a:buFont typeface="Arial"/>
              <a:buChar char="•"/>
            </a:pPr>
            <a:r>
              <a:rPr lang="en-US" b="0" i="0" u="none" strike="noStrike" cap="none" dirty="0">
                <a:solidFill>
                  <a:schemeClr val="dk1"/>
                </a:solidFill>
                <a:sym typeface="Calibri"/>
              </a:rPr>
              <a:t>Appropriate supports for </a:t>
            </a:r>
            <a:r>
              <a:rPr lang="en-US" b="1" i="0" u="sng" strike="noStrike" cap="none" dirty="0">
                <a:solidFill>
                  <a:schemeClr val="dk1"/>
                </a:solidFill>
                <a:sym typeface="Calibri"/>
              </a:rPr>
              <a:t>all</a:t>
            </a:r>
            <a:r>
              <a:rPr lang="en-US" b="0" i="0" u="none" strike="noStrike" cap="none" dirty="0">
                <a:solidFill>
                  <a:schemeClr val="dk1"/>
                </a:solidFill>
                <a:sym typeface="Calibri"/>
              </a:rPr>
              <a:t> students</a:t>
            </a:r>
            <a:endParaRPr dirty="0"/>
          </a:p>
          <a:p>
            <a:pPr marL="228600" marR="0" lvl="0" indent="-203200" algn="l" rtl="0">
              <a:lnSpc>
                <a:spcPct val="90000"/>
              </a:lnSpc>
              <a:spcAft>
                <a:spcPts val="0"/>
              </a:spcAft>
              <a:buClr>
                <a:schemeClr val="dk1"/>
              </a:buClr>
              <a:buSzPct val="100000"/>
              <a:buFont typeface="Arial"/>
              <a:buChar char="•"/>
            </a:pPr>
            <a:r>
              <a:rPr lang="en-US" b="0" i="0" u="none" strike="noStrike" cap="none" dirty="0">
                <a:solidFill>
                  <a:schemeClr val="dk1"/>
                </a:solidFill>
                <a:sym typeface="Calibri"/>
              </a:rPr>
              <a:t>Collaborative data-driven problem solving </a:t>
            </a:r>
            <a:endParaRPr dirty="0"/>
          </a:p>
          <a:p>
            <a:pPr marL="228600" marR="0" lvl="0" indent="-203200" algn="l" rtl="0">
              <a:lnSpc>
                <a:spcPct val="90000"/>
              </a:lnSpc>
              <a:spcAft>
                <a:spcPts val="0"/>
              </a:spcAft>
              <a:buClr>
                <a:schemeClr val="dk1"/>
              </a:buClr>
              <a:buSzPct val="100000"/>
              <a:buFont typeface="Arial"/>
              <a:buChar char="•"/>
            </a:pPr>
            <a:r>
              <a:rPr lang="en-US" b="0" i="0" u="none" strike="noStrike" cap="none" dirty="0">
                <a:solidFill>
                  <a:schemeClr val="dk1"/>
                </a:solidFill>
                <a:sym typeface="Calibri"/>
              </a:rPr>
              <a:t>More time for teaching</a:t>
            </a:r>
            <a:endParaRPr dirty="0"/>
          </a:p>
          <a:p>
            <a:pPr marL="228600" marR="0" lvl="0" indent="-203200" algn="l" rtl="0">
              <a:lnSpc>
                <a:spcPct val="90000"/>
              </a:lnSpc>
              <a:spcAft>
                <a:spcPts val="0"/>
              </a:spcAft>
              <a:buClr>
                <a:schemeClr val="dk1"/>
              </a:buClr>
              <a:buSzPct val="100000"/>
              <a:buFont typeface="Arial"/>
              <a:buChar char="•"/>
            </a:pPr>
            <a:r>
              <a:rPr lang="en-US" b="0" i="0" u="none" strike="noStrike" cap="none" dirty="0">
                <a:solidFill>
                  <a:schemeClr val="dk1"/>
                </a:solidFill>
                <a:sym typeface="Calibri"/>
              </a:rPr>
              <a:t>More positive environment</a:t>
            </a:r>
            <a:endParaRPr dirty="0"/>
          </a:p>
          <a:p>
            <a:pPr marL="228600" marR="0" lvl="0" indent="-203200" algn="l" rtl="0">
              <a:lnSpc>
                <a:spcPct val="90000"/>
              </a:lnSpc>
              <a:spcAft>
                <a:spcPts val="0"/>
              </a:spcAft>
              <a:buClr>
                <a:schemeClr val="dk1"/>
              </a:buClr>
              <a:buSzPct val="100000"/>
              <a:buFont typeface="Arial"/>
              <a:buChar char="•"/>
            </a:pPr>
            <a:r>
              <a:rPr lang="en-US" b="0" i="0" u="none" strike="noStrike" cap="none" dirty="0">
                <a:solidFill>
                  <a:schemeClr val="dk1"/>
                </a:solidFill>
                <a:sym typeface="Calibri"/>
              </a:rPr>
              <a:t>Better grades, test </a:t>
            </a:r>
            <a:r>
              <a:rPr lang="en-US" b="0" i="0" u="none" strike="noStrike" cap="none" dirty="0" smtClean="0">
                <a:solidFill>
                  <a:schemeClr val="dk1"/>
                </a:solidFill>
                <a:sym typeface="Calibri"/>
              </a:rPr>
              <a:t>scores</a:t>
            </a:r>
            <a:endParaRPr dirty="0"/>
          </a:p>
        </p:txBody>
      </p:sp>
    </p:spTree>
    <p:extLst>
      <p:ext uri="{BB962C8B-B14F-4D97-AF65-F5344CB8AC3E}">
        <p14:creationId xmlns:p14="http://schemas.microsoft.com/office/powerpoint/2010/main" val="3850882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ctrTitle"/>
          </p:nvPr>
        </p:nvSpPr>
        <p:spPr>
          <a:xfrm>
            <a:off x="0" y="720969"/>
            <a:ext cx="12192000" cy="865784"/>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Try </a:t>
            </a:r>
            <a:r>
              <a:rPr lang="en-US" sz="5400" b="0" i="0" u="none" strike="noStrike" cap="none" dirty="0" smtClean="0">
                <a:solidFill>
                  <a:schemeClr val="dk1"/>
                </a:solidFill>
                <a:latin typeface="Calibri"/>
                <a:ea typeface="Calibri"/>
                <a:cs typeface="Calibri"/>
                <a:sym typeface="Calibri"/>
              </a:rPr>
              <a:t>A </a:t>
            </a:r>
            <a:r>
              <a:rPr lang="en-US" sz="5400" b="0" i="0" u="none" strike="noStrike" cap="none" dirty="0">
                <a:solidFill>
                  <a:schemeClr val="dk1"/>
                </a:solidFill>
                <a:latin typeface="Calibri"/>
                <a:ea typeface="Calibri"/>
                <a:cs typeface="Calibri"/>
                <a:sym typeface="Calibri"/>
              </a:rPr>
              <a:t>New Philosophy</a:t>
            </a:r>
            <a:endParaRPr sz="5400" dirty="0"/>
          </a:p>
        </p:txBody>
      </p:sp>
      <p:sp>
        <p:nvSpPr>
          <p:cNvPr id="96" name="Shape 96"/>
          <p:cNvSpPr txBox="1">
            <a:spLocks noGrp="1"/>
          </p:cNvSpPr>
          <p:nvPr>
            <p:ph type="body" idx="1"/>
          </p:nvPr>
        </p:nvSpPr>
        <p:spPr>
          <a:xfrm>
            <a:off x="747133" y="2093547"/>
            <a:ext cx="10838984" cy="2300034"/>
          </a:xfrm>
          <a:prstGeom prst="rect">
            <a:avLst/>
          </a:prstGeom>
          <a:noFill/>
          <a:ln>
            <a:noFill/>
          </a:ln>
        </p:spPr>
        <p:txBody>
          <a:bodyPr spcFirstLastPara="1" wrap="square" lIns="91425" tIns="45700" rIns="91425" bIns="45700" anchor="t" anchorCtr="0">
            <a:noAutofit/>
          </a:bodyPr>
          <a:lstStyle/>
          <a:p>
            <a:pPr marL="0" indent="0">
              <a:buNone/>
            </a:pPr>
            <a:r>
              <a:rPr lang="en-US" b="0" i="0" u="none" strike="noStrike" cap="none" dirty="0">
                <a:solidFill>
                  <a:schemeClr val="dk1"/>
                </a:solidFill>
                <a:sym typeface="Calibri"/>
              </a:rPr>
              <a:t>Implementing PBIS requires a </a:t>
            </a:r>
            <a:r>
              <a:rPr lang="en-US" b="1" i="1" u="sng" strike="noStrike" cap="none" dirty="0">
                <a:solidFill>
                  <a:schemeClr val="dk1"/>
                </a:solidFill>
                <a:sym typeface="Calibri"/>
              </a:rPr>
              <a:t>change in </a:t>
            </a:r>
            <a:r>
              <a:rPr lang="en-US" b="1" i="1" u="sng" strike="noStrike" cap="none" dirty="0" smtClean="0">
                <a:solidFill>
                  <a:schemeClr val="dk1"/>
                </a:solidFill>
                <a:sym typeface="Calibri"/>
              </a:rPr>
              <a:t>philosophy</a:t>
            </a:r>
            <a:r>
              <a:rPr lang="en-US" dirty="0" smtClean="0"/>
              <a:t>;</a:t>
            </a:r>
            <a:endParaRPr lang="en-US" dirty="0"/>
          </a:p>
          <a:p>
            <a:pPr marL="0" indent="0" algn="ctr">
              <a:buNone/>
            </a:pPr>
            <a:r>
              <a:rPr lang="en-US" sz="2600" b="0" i="0" u="none" strike="noStrike" cap="none" dirty="0" smtClean="0">
                <a:solidFill>
                  <a:schemeClr val="dk1"/>
                </a:solidFill>
                <a:sym typeface="Calibri"/>
              </a:rPr>
              <a:t>PBIS </a:t>
            </a:r>
            <a:r>
              <a:rPr lang="en-US" sz="2600" b="0" i="0" u="none" strike="noStrike" cap="none" dirty="0">
                <a:solidFill>
                  <a:schemeClr val="dk1"/>
                </a:solidFill>
                <a:sym typeface="Calibri"/>
              </a:rPr>
              <a:t>is a </a:t>
            </a:r>
            <a:r>
              <a:rPr lang="en-US" sz="2600" b="0" i="1" u="sng" strike="noStrike" cap="none" dirty="0">
                <a:solidFill>
                  <a:schemeClr val="dk1"/>
                </a:solidFill>
                <a:sym typeface="Calibri"/>
              </a:rPr>
              <a:t>proactive and positive approach to </a:t>
            </a:r>
            <a:r>
              <a:rPr lang="en-US" sz="2600" b="0" i="1" u="sng" strike="noStrike" cap="none" dirty="0">
                <a:solidFill>
                  <a:schemeClr val="tx1"/>
                </a:solidFill>
                <a:sym typeface="Calibri"/>
              </a:rPr>
              <a:t>discipline</a:t>
            </a:r>
            <a:r>
              <a:rPr lang="en-US" sz="2600" b="0" strike="noStrike" cap="none" dirty="0">
                <a:solidFill>
                  <a:schemeClr val="tx1"/>
                </a:solidFill>
                <a:sym typeface="Calibri"/>
              </a:rPr>
              <a:t>.</a:t>
            </a:r>
            <a:endParaRPr sz="2600" b="0" strike="noStrike" cap="none" dirty="0">
              <a:solidFill>
                <a:schemeClr val="tx1"/>
              </a:solidFill>
              <a:sym typeface="Calibri"/>
            </a:endParaRPr>
          </a:p>
          <a:p>
            <a:pPr indent="-457200"/>
            <a:endParaRPr b="0" i="0" u="none" strike="noStrike" cap="none" dirty="0">
              <a:solidFill>
                <a:schemeClr val="dk1"/>
              </a:solidFill>
              <a:sym typeface="Calibri"/>
            </a:endParaRPr>
          </a:p>
          <a:p>
            <a:pPr marL="0" indent="0">
              <a:buClr>
                <a:srgbClr val="FF0000"/>
              </a:buClr>
              <a:buNone/>
            </a:pPr>
            <a:r>
              <a:rPr lang="en-US" b="1" i="0" u="none" strike="noStrike" cap="none" dirty="0">
                <a:solidFill>
                  <a:schemeClr val="tx1"/>
                </a:solidFill>
                <a:sym typeface="Calibri"/>
              </a:rPr>
              <a:t>Where do you start?</a:t>
            </a:r>
            <a:endParaRPr dirty="0">
              <a:solidFill>
                <a:schemeClr val="tx1"/>
              </a:solidFill>
            </a:endParaRPr>
          </a:p>
        </p:txBody>
      </p:sp>
    </p:spTree>
    <p:extLst>
      <p:ext uri="{BB962C8B-B14F-4D97-AF65-F5344CB8AC3E}">
        <p14:creationId xmlns:p14="http://schemas.microsoft.com/office/powerpoint/2010/main" val="1131402031"/>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465</TotalTime>
  <Words>2556</Words>
  <Application>Microsoft Office PowerPoint</Application>
  <PresentationFormat>Widescreen</PresentationFormat>
  <Paragraphs>280</Paragraphs>
  <Slides>33</Slides>
  <Notes>33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33</vt:i4>
      </vt:variant>
    </vt:vector>
  </HeadingPairs>
  <TitlesOfParts>
    <vt:vector size="40" baseType="lpstr">
      <vt:lpstr>Arial</vt:lpstr>
      <vt:lpstr>Calibri</vt:lpstr>
      <vt:lpstr>Calibri Light</vt:lpstr>
      <vt:lpstr>Times New Roman</vt:lpstr>
      <vt:lpstr>Title</vt:lpstr>
      <vt:lpstr>Office Theme</vt:lpstr>
      <vt:lpstr>Section</vt:lpstr>
      <vt:lpstr>PowerPoint Presentation</vt:lpstr>
      <vt:lpstr>Why Implement PBIS?</vt:lpstr>
      <vt:lpstr>What Is Your Goal?</vt:lpstr>
      <vt:lpstr>What Is Your Status Quo?</vt:lpstr>
      <vt:lpstr>What Hasn’t Worked?</vt:lpstr>
      <vt:lpstr>PowerPoint Presentation</vt:lpstr>
      <vt:lpstr>PBIS Is A Useful Tool</vt:lpstr>
      <vt:lpstr>What Can You Gain?</vt:lpstr>
      <vt:lpstr>Try A New Philosophy</vt:lpstr>
      <vt:lpstr>Organize Your Environment</vt:lpstr>
      <vt:lpstr>Guiding Questions</vt:lpstr>
      <vt:lpstr>PowerPoint Presentation</vt:lpstr>
      <vt:lpstr>Levels, Or Tiers, Of Interventions</vt:lpstr>
      <vt:lpstr>A Continuum Of Practices: 3 Levels Of Prevention</vt:lpstr>
      <vt:lpstr>Why Have A Universal Tier I?</vt:lpstr>
      <vt:lpstr>Consistency Matters</vt:lpstr>
      <vt:lpstr>Why Teach Behavioral Expectations?</vt:lpstr>
      <vt:lpstr>Core Elements of the Universal Tier: Tier I</vt:lpstr>
      <vt:lpstr>What Is Required?</vt:lpstr>
      <vt:lpstr>Make A Commitment</vt:lpstr>
      <vt:lpstr>Leading The Process</vt:lpstr>
      <vt:lpstr>Tier I Focus</vt:lpstr>
      <vt:lpstr>Teaching Behavior</vt:lpstr>
      <vt:lpstr>Addressing Students’ Behavior</vt:lpstr>
      <vt:lpstr>Responding To Behavior</vt:lpstr>
      <vt:lpstr>Data-Based Decision Making</vt:lpstr>
      <vt:lpstr>Evaluation Is Key!</vt:lpstr>
      <vt:lpstr>PBIS Is School-wide AND Classroom</vt:lpstr>
      <vt:lpstr>PowerPoint Presentation</vt:lpstr>
      <vt:lpstr>PBIS Takes Time</vt:lpstr>
      <vt:lpstr>PBIS Takes Time: Stages Of Implementation</vt:lpstr>
      <vt:lpstr>1st Step: Get Training</vt:lpstr>
      <vt:lpstr>A Little Inspiration…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of Behavioral Research &amp; Eval</dc:creator>
  <cp:lastModifiedBy>Office of Behavioral Research &amp; Eval</cp:lastModifiedBy>
  <cp:revision>57</cp:revision>
  <cp:lastPrinted>2018-05-07T15:49:38Z</cp:lastPrinted>
  <dcterms:created xsi:type="dcterms:W3CDTF">2017-02-07T17:36:58Z</dcterms:created>
  <dcterms:modified xsi:type="dcterms:W3CDTF">2019-10-29T19:13:53Z</dcterms:modified>
</cp:coreProperties>
</file>