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48" r:id="rId2"/>
    <p:sldMasterId id="2147483652" r:id="rId3"/>
  </p:sldMasterIdLst>
  <p:notesMasterIdLst>
    <p:notesMasterId r:id="rId37"/>
  </p:notesMasterIdLst>
  <p:handoutMasterIdLst>
    <p:handoutMasterId r:id="rId38"/>
  </p:handoutMasterIdLst>
  <p:sldIdLst>
    <p:sldId id="257" r:id="rId4"/>
    <p:sldId id="259" r:id="rId5"/>
    <p:sldId id="292" r:id="rId6"/>
    <p:sldId id="261" r:id="rId7"/>
    <p:sldId id="262" r:id="rId8"/>
    <p:sldId id="263" r:id="rId9"/>
    <p:sldId id="264" r:id="rId10"/>
    <p:sldId id="265" r:id="rId11"/>
    <p:sldId id="266" r:id="rId12"/>
    <p:sldId id="267" r:id="rId13"/>
    <p:sldId id="291"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93" r:id="rId31"/>
    <p:sldId id="286" r:id="rId32"/>
    <p:sldId id="287" r:id="rId33"/>
    <p:sldId id="288" r:id="rId34"/>
    <p:sldId id="289" r:id="rId35"/>
    <p:sldId id="290" r:id="rId3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ky cezar" initials="bc" lastIdx="4" clrIdx="0">
    <p:extLst/>
  </p:cmAuthor>
  <p:cmAuthor id="2" name="suzanne.knowles@arkansas.gov" initials="s" lastIdx="1" clrIdx="1">
    <p:extLst/>
  </p:cmAuthor>
  <p:cmAuthor id="3" name="suzanne.knowles@arkansas.gov" initials="s [2]" lastIdx="1" clrIdx="2">
    <p:extLst/>
  </p:cmAuthor>
  <p:cmAuthor id="4" name="suzanne.knowles@arkansas.gov" initials="s [3]" lastIdx="1" clrIdx="3">
    <p:extLst/>
  </p:cmAuthor>
  <p:cmAuthor id="5" name="suzanne.knowles@arkansas.gov" initials="s [4]"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7476DA"/>
    <a:srgbClr val="6666FF"/>
    <a:srgbClr val="101FBC"/>
    <a:srgbClr val="CC0033"/>
    <a:srgbClr val="000000"/>
    <a:srgbClr val="DF0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01" autoAdjust="0"/>
    <p:restoredTop sz="78726" autoAdjust="0"/>
  </p:normalViewPr>
  <p:slideViewPr>
    <p:cSldViewPr snapToGrid="0">
      <p:cViewPr varScale="1">
        <p:scale>
          <a:sx n="85" d="100"/>
          <a:sy n="85" d="100"/>
        </p:scale>
        <p:origin x="1242" y="78"/>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3829636-EEBA-4E1D-8D2A-E8830F5C276F}" type="datetimeFigureOut">
              <a:rPr lang="en-US" smtClean="0"/>
              <a:t>10/29/2019</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13ADA0B-F7E2-4A99-8071-AF6F4EC3DFC5}" type="slidenum">
              <a:rPr lang="en-US" smtClean="0"/>
              <a:t>‹#›</a:t>
            </a:fld>
            <a:endParaRPr lang="en-US"/>
          </a:p>
        </p:txBody>
      </p:sp>
    </p:spTree>
    <p:extLst>
      <p:ext uri="{BB962C8B-B14F-4D97-AF65-F5344CB8AC3E}">
        <p14:creationId xmlns:p14="http://schemas.microsoft.com/office/powerpoint/2010/main" val="3255447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8DD757-56B2-4289-8223-EB968175346C}" type="datetimeFigureOut">
              <a:rPr lang="en-US" smtClean="0"/>
              <a:t>10/29/2019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F375BF7-40E4-4F89-B0A2-93977CFA6C4C}" type="slidenum">
              <a:rPr lang="en-US" smtClean="0"/>
              <a:t>‹#›</a:t>
            </a:fld>
            <a:endParaRPr lang="en-US"/>
          </a:p>
        </p:txBody>
      </p:sp>
    </p:spTree>
    <p:extLst>
      <p:ext uri="{BB962C8B-B14F-4D97-AF65-F5344CB8AC3E}">
        <p14:creationId xmlns:p14="http://schemas.microsoft.com/office/powerpoint/2010/main" val="415327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3EAckekXfH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Trainer </a:t>
            </a:r>
            <a:r>
              <a:rPr lang="en-US" sz="1200" b="0" i="0" u="none" strike="noStrike" cap="none" dirty="0" smtClean="0">
                <a:solidFill>
                  <a:schemeClr val="dk1"/>
                </a:solidFill>
                <a:latin typeface="+mn-lt"/>
                <a:ea typeface="Calibri"/>
                <a:cs typeface="Calibri"/>
                <a:sym typeface="Calibri"/>
              </a:rPr>
              <a:t>Notes</a:t>
            </a:r>
            <a:r>
              <a:rPr lang="en-US" sz="1200" b="0" i="0" u="none" strike="noStrike" cap="none" dirty="0">
                <a:solidFill>
                  <a:schemeClr val="dk1"/>
                </a:solidFill>
                <a:latin typeface="+mn-lt"/>
                <a:ea typeface="Calibri"/>
                <a:cs typeface="Calibri"/>
                <a:sym typeface="Calibri"/>
              </a:rPr>
              <a:t>:</a:t>
            </a:r>
            <a:endParaRPr lang="en-US" dirty="0"/>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It is important that </a:t>
            </a:r>
            <a:r>
              <a:rPr lang="en-US" sz="1200" b="0" i="0" u="none" strike="noStrike" cap="none" dirty="0" smtClean="0">
                <a:solidFill>
                  <a:schemeClr val="dk1"/>
                </a:solidFill>
                <a:latin typeface="+mn-lt"/>
                <a:ea typeface="Calibri"/>
                <a:cs typeface="Calibri"/>
                <a:sym typeface="Calibri"/>
              </a:rPr>
              <a:t>schools</a:t>
            </a:r>
            <a:r>
              <a:rPr lang="en-US" sz="1200" b="0" i="0" u="none" strike="noStrike" cap="none" baseline="0" dirty="0" smtClean="0">
                <a:solidFill>
                  <a:schemeClr val="dk1"/>
                </a:solidFill>
                <a:latin typeface="+mn-lt"/>
                <a:ea typeface="Calibri"/>
                <a:cs typeface="Calibri"/>
                <a:sym typeface="Calibri"/>
              </a:rPr>
              <a:t> and </a:t>
            </a:r>
            <a:r>
              <a:rPr lang="en-US" sz="1200" b="0" i="0" u="none" strike="noStrike" cap="none" dirty="0" smtClean="0">
                <a:solidFill>
                  <a:schemeClr val="dk1"/>
                </a:solidFill>
                <a:latin typeface="+mn-lt"/>
                <a:ea typeface="Calibri"/>
                <a:cs typeface="Calibri"/>
                <a:sym typeface="Calibri"/>
              </a:rPr>
              <a:t>teams </a:t>
            </a:r>
            <a:r>
              <a:rPr lang="en-US" sz="1200" b="0" i="0" u="none" strike="noStrike" cap="none" dirty="0">
                <a:solidFill>
                  <a:schemeClr val="dk1"/>
                </a:solidFill>
                <a:latin typeface="+mn-lt"/>
                <a:ea typeface="Calibri"/>
                <a:cs typeface="Calibri"/>
                <a:sym typeface="Calibri"/>
              </a:rPr>
              <a:t>have developed school-wide behavior expectations before implementing this component</a:t>
            </a:r>
            <a:r>
              <a:rPr lang="en-US" sz="1200" b="0" i="0" u="none" strike="noStrike" cap="none" dirty="0" smtClean="0">
                <a:solidFill>
                  <a:schemeClr val="dk1"/>
                </a:solidFill>
                <a:latin typeface="+mn-lt"/>
                <a:ea typeface="Calibri"/>
                <a:cs typeface="Calibri"/>
                <a:sym typeface="Calibri"/>
              </a:rPr>
              <a:t>.</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a:t>
            </a:fld>
            <a:endParaRPr lang="en-US"/>
          </a:p>
        </p:txBody>
      </p:sp>
    </p:spTree>
    <p:extLst>
      <p:ext uri="{BB962C8B-B14F-4D97-AF65-F5344CB8AC3E}">
        <p14:creationId xmlns:p14="http://schemas.microsoft.com/office/powerpoint/2010/main" val="446628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Shape 9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School communities need an agreed upon set of expectations and procedures to make things function better. Taking the time to teach all the students these expectations and procedures will cut down on </a:t>
            </a:r>
            <a:r>
              <a:rPr lang="en-US" sz="1200" b="0" i="0" u="none" strike="noStrike" cap="none" dirty="0" smtClean="0">
                <a:solidFill>
                  <a:schemeClr val="dk1"/>
                </a:solidFill>
                <a:latin typeface="Calibri"/>
                <a:ea typeface="Calibri"/>
                <a:cs typeface="Calibri"/>
                <a:sym typeface="Calibri"/>
              </a:rPr>
              <a:t>confusion, </a:t>
            </a:r>
            <a:r>
              <a:rPr lang="en-US" sz="1200" b="0" i="0" u="none" strike="noStrike" cap="none" dirty="0">
                <a:solidFill>
                  <a:schemeClr val="dk1"/>
                </a:solidFill>
                <a:latin typeface="Calibri"/>
                <a:ea typeface="Calibri"/>
                <a:cs typeface="Calibri"/>
                <a:sym typeface="Calibri"/>
              </a:rPr>
              <a:t>and most students will learn these quickly. In order to be effective, ALL students need to be taught consistently and systematically. Once the majority of students begin following the expectations and procedures, it becomes easier to identify the students that need additional support. This is what we would do in academic subjects, so why not behavior?</a:t>
            </a:r>
            <a:endParaRPr sz="1200" b="0" i="0" u="none" strike="noStrike" cap="none" dirty="0">
              <a:solidFill>
                <a:schemeClr val="dk1"/>
              </a:solidFill>
              <a:latin typeface="Calibri"/>
              <a:ea typeface="Calibri"/>
              <a:cs typeface="Calibri"/>
              <a:sym typeface="Calibri"/>
            </a:endParaRPr>
          </a:p>
        </p:txBody>
      </p:sp>
      <p:sp>
        <p:nvSpPr>
          <p:cNvPr id="91" name="Shape 9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60552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Shape 9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Trainer </a:t>
            </a:r>
            <a:r>
              <a:rPr lang="en-US" sz="1200" b="0" i="0" u="none" strike="noStrike" cap="none" dirty="0" smtClean="0">
                <a:solidFill>
                  <a:schemeClr val="dk1"/>
                </a:solidFill>
                <a:latin typeface="+mn-lt"/>
                <a:ea typeface="Calibri"/>
                <a:cs typeface="Calibri"/>
                <a:sym typeface="Calibri"/>
              </a:rPr>
              <a:t>Notes</a:t>
            </a:r>
            <a:r>
              <a:rPr lang="en-US" sz="1200" b="0" i="0" u="none" strike="noStrike" cap="none" dirty="0">
                <a:solidFill>
                  <a:schemeClr val="dk1"/>
                </a:solidFill>
                <a:latin typeface="+mn-lt"/>
                <a:ea typeface="Calibri"/>
                <a:cs typeface="Calibri"/>
                <a:sym typeface="Calibri"/>
              </a:rPr>
              <a:t>:</a:t>
            </a:r>
            <a:endParaRPr dirty="0">
              <a:latin typeface="+mn-lt"/>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mn-lt"/>
                <a:ea typeface="Arial"/>
                <a:cs typeface="Arial"/>
                <a:sym typeface="Arial"/>
              </a:rPr>
              <a:t>Behavioral expectations are </a:t>
            </a:r>
            <a:r>
              <a:rPr lang="en-US" sz="1200" b="0" i="0" u="none" strike="noStrike" cap="none" dirty="0" smtClean="0">
                <a:solidFill>
                  <a:schemeClr val="dk1"/>
                </a:solidFill>
                <a:latin typeface="+mn-lt"/>
                <a:ea typeface="Arial"/>
                <a:cs typeface="Arial"/>
                <a:sym typeface="Arial"/>
              </a:rPr>
              <a:t>three </a:t>
            </a:r>
            <a:r>
              <a:rPr lang="en-US" sz="1200" b="0" i="0" u="none" strike="noStrike" cap="none" dirty="0">
                <a:solidFill>
                  <a:schemeClr val="dk1"/>
                </a:solidFill>
                <a:latin typeface="+mn-lt"/>
                <a:ea typeface="Arial"/>
                <a:cs typeface="Arial"/>
                <a:sym typeface="Arial"/>
              </a:rPr>
              <a:t>to </a:t>
            </a:r>
            <a:r>
              <a:rPr lang="en-US" sz="1200" b="0" i="0" u="none" strike="noStrike" cap="none" dirty="0" smtClean="0">
                <a:solidFill>
                  <a:schemeClr val="dk1"/>
                </a:solidFill>
                <a:latin typeface="+mn-lt"/>
                <a:ea typeface="Arial"/>
                <a:cs typeface="Arial"/>
                <a:sym typeface="Arial"/>
              </a:rPr>
              <a:t>five </a:t>
            </a:r>
            <a:r>
              <a:rPr lang="en-US" sz="1200" b="0" i="0" u="none" strike="noStrike" cap="none" dirty="0">
                <a:solidFill>
                  <a:schemeClr val="dk1"/>
                </a:solidFill>
                <a:latin typeface="+mn-lt"/>
                <a:ea typeface="Arial"/>
                <a:cs typeface="Arial"/>
                <a:sym typeface="Arial"/>
              </a:rPr>
              <a:t>brief, positively stated values that exemplify the type of behavior schools want to see everyone displaying in the school. </a:t>
            </a:r>
            <a:r>
              <a:rPr lang="en-US" sz="1200" b="0" i="0" u="none" strike="noStrike" cap="none" dirty="0" smtClean="0">
                <a:solidFill>
                  <a:schemeClr val="dk1"/>
                </a:solidFill>
                <a:latin typeface="+mn-lt"/>
                <a:ea typeface="Arial"/>
                <a:cs typeface="Arial"/>
                <a:sym typeface="Arial"/>
              </a:rPr>
              <a:t>They </a:t>
            </a:r>
            <a:r>
              <a:rPr lang="en-US" sz="1200" b="0" i="0" u="none" strike="noStrike" cap="none" dirty="0">
                <a:solidFill>
                  <a:schemeClr val="dk1"/>
                </a:solidFill>
                <a:latin typeface="+mn-lt"/>
                <a:ea typeface="Arial"/>
                <a:cs typeface="Arial"/>
                <a:sym typeface="Arial"/>
              </a:rPr>
              <a:t>are generally broad statements that reflect the values or behavioral concepts that are held as important to a school and </a:t>
            </a:r>
            <a:r>
              <a:rPr lang="en-US" sz="1200" b="0" i="0" u="none" strike="noStrike" cap="none" dirty="0" smtClean="0">
                <a:solidFill>
                  <a:schemeClr val="dk1"/>
                </a:solidFill>
                <a:latin typeface="+mn-lt"/>
                <a:ea typeface="Arial"/>
                <a:cs typeface="Arial"/>
                <a:sym typeface="Arial"/>
              </a:rPr>
              <a:t>its </a:t>
            </a:r>
            <a:r>
              <a:rPr lang="en-US" sz="1200" b="0" i="0" u="none" strike="noStrike" cap="none" dirty="0">
                <a:solidFill>
                  <a:schemeClr val="dk1"/>
                </a:solidFill>
                <a:latin typeface="+mn-lt"/>
                <a:ea typeface="Arial"/>
                <a:cs typeface="Arial"/>
                <a:sym typeface="Arial"/>
              </a:rPr>
              <a:t>community. </a:t>
            </a:r>
            <a:r>
              <a:rPr lang="en-US" sz="1200" b="0" i="0" u="none" strike="noStrike" cap="none" dirty="0" smtClean="0">
                <a:solidFill>
                  <a:schemeClr val="dk1"/>
                </a:solidFill>
                <a:latin typeface="+mn-lt"/>
                <a:ea typeface="Arial"/>
                <a:cs typeface="Arial"/>
                <a:sym typeface="Arial"/>
              </a:rPr>
              <a:t>Previously, </a:t>
            </a:r>
            <a:r>
              <a:rPr lang="en-US" sz="1200" b="0" i="0" u="none" strike="noStrike" cap="none" dirty="0">
                <a:solidFill>
                  <a:schemeClr val="dk1"/>
                </a:solidFill>
                <a:latin typeface="+mn-lt"/>
                <a:ea typeface="Arial"/>
                <a:cs typeface="Arial"/>
                <a:sym typeface="Arial"/>
              </a:rPr>
              <a:t>teams developed and defined behavioral expectations for their school settings. This training will guide teams through the process of developing a plan for teaching the behavior expectations directly to students</a:t>
            </a:r>
            <a:r>
              <a:rPr lang="en-US" sz="1200" b="0" i="0" u="none" strike="noStrike" cap="none" dirty="0" smtClean="0">
                <a:solidFill>
                  <a:schemeClr val="dk1"/>
                </a:solidFill>
                <a:latin typeface="+mn-lt"/>
                <a:ea typeface="Arial"/>
                <a:cs typeface="Arial"/>
                <a:sym typeface="Arial"/>
              </a:rPr>
              <a:t>.</a:t>
            </a:r>
            <a:endParaRPr dirty="0">
              <a:latin typeface="+mn-lt"/>
            </a:endParaRPr>
          </a:p>
        </p:txBody>
      </p:sp>
      <p:sp>
        <p:nvSpPr>
          <p:cNvPr id="98" name="Shape 9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2845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Shape 10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If we truly want students to model the behaviors we have decided are important and we want to see, we need to take the time to make sure they understand what we expect of them. The basic process is to give the students a simple definition of the behavior, model the behavior for them, give them a chance to practice, and then give them feedback on how they are doing.</a:t>
            </a:r>
            <a:endParaRPr sz="1200" b="0" i="0" u="none" strike="noStrike" cap="none" dirty="0">
              <a:solidFill>
                <a:schemeClr val="dk1"/>
              </a:solidFill>
              <a:latin typeface="Calibri"/>
              <a:ea typeface="Calibri"/>
              <a:cs typeface="Calibri"/>
              <a:sym typeface="Calibri"/>
            </a:endParaRPr>
          </a:p>
        </p:txBody>
      </p:sp>
      <p:sp>
        <p:nvSpPr>
          <p:cNvPr id="106" name="Shape 10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99222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506413" y="693738"/>
            <a:ext cx="6154737" cy="34623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Shape 11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graphic shows the teaching cycle, similar to the approach to academic subjects. The cycle is </a:t>
            </a:r>
            <a:r>
              <a:rPr lang="en-US" sz="1200" b="0" i="0" u="none" strike="noStrike" cap="none" dirty="0" smtClean="0">
                <a:solidFill>
                  <a:schemeClr val="dk1"/>
                </a:solidFill>
                <a:latin typeface="Calibri"/>
                <a:ea typeface="Calibri"/>
                <a:cs typeface="Calibri"/>
                <a:sym typeface="Calibri"/>
              </a:rPr>
              <a:t>ongoing </a:t>
            </a:r>
            <a:r>
              <a:rPr lang="en-US" sz="1200" b="0" i="0" u="none" strike="noStrike" cap="none" dirty="0">
                <a:solidFill>
                  <a:schemeClr val="dk1"/>
                </a:solidFill>
                <a:latin typeface="Calibri"/>
                <a:ea typeface="Calibri"/>
                <a:cs typeface="Calibri"/>
                <a:sym typeface="Calibri"/>
              </a:rPr>
              <a:t>as we check for understanding and make adjustments as needed.</a:t>
            </a:r>
            <a:endParaRPr dirty="0"/>
          </a:p>
        </p:txBody>
      </p:sp>
      <p:sp>
        <p:nvSpPr>
          <p:cNvPr id="114" name="Shape 11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48177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Shape 13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There are </a:t>
            </a:r>
            <a:r>
              <a:rPr lang="en-US" sz="1200" b="0" i="0" u="none" strike="noStrike" cap="none" dirty="0" smtClean="0">
                <a:solidFill>
                  <a:schemeClr val="dk1"/>
                </a:solidFill>
                <a:latin typeface="Calibri"/>
                <a:ea typeface="Calibri"/>
                <a:cs typeface="Calibri"/>
                <a:sym typeface="Calibri"/>
              </a:rPr>
              <a:t>two </a:t>
            </a:r>
            <a:r>
              <a:rPr lang="en-US" sz="1200" b="0" i="0" u="none" strike="noStrike" cap="none" dirty="0">
                <a:solidFill>
                  <a:schemeClr val="dk1"/>
                </a:solidFill>
                <a:latin typeface="Calibri"/>
                <a:ea typeface="Calibri"/>
                <a:cs typeface="Calibri"/>
                <a:sym typeface="Calibri"/>
              </a:rPr>
              <a:t>instructional components that should be </a:t>
            </a:r>
            <a:r>
              <a:rPr lang="en-US" sz="1200" b="0" i="0" u="none" strike="noStrike" cap="none" dirty="0" smtClean="0">
                <a:solidFill>
                  <a:schemeClr val="dk1"/>
                </a:solidFill>
                <a:latin typeface="Calibri"/>
                <a:ea typeface="Calibri"/>
                <a:cs typeface="Calibri"/>
                <a:sym typeface="Calibri"/>
              </a:rPr>
              <a:t>embedded</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concepts </a:t>
            </a:r>
            <a:r>
              <a:rPr lang="en-US" sz="1200" b="0" i="0" u="none" strike="noStrike" cap="none" dirty="0">
                <a:solidFill>
                  <a:schemeClr val="dk1"/>
                </a:solidFill>
                <a:latin typeface="Calibri"/>
                <a:ea typeface="Calibri"/>
                <a:cs typeface="Calibri"/>
                <a:sym typeface="Calibri"/>
              </a:rPr>
              <a:t>and skills</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Concept components involve broader understanding of the expectations</a:t>
            </a:r>
            <a:r>
              <a:rPr lang="en-US" sz="1200" b="0" i="0" u="none" strike="noStrike" cap="none" dirty="0" smtClean="0">
                <a:solidFill>
                  <a:schemeClr val="dk1"/>
                </a:solidFill>
                <a:latin typeface="Calibri"/>
                <a:ea typeface="Calibri"/>
                <a:cs typeface="Calibri"/>
                <a:sym typeface="Calibri"/>
              </a:rPr>
              <a:t>, including </a:t>
            </a:r>
            <a:r>
              <a:rPr lang="en-US" sz="1200" b="0" i="0" u="none" strike="noStrike" cap="none" dirty="0">
                <a:solidFill>
                  <a:schemeClr val="dk1"/>
                </a:solidFill>
                <a:latin typeface="Calibri"/>
                <a:ea typeface="Calibri"/>
                <a:cs typeface="Calibri"/>
                <a:sym typeface="Calibri"/>
              </a:rPr>
              <a:t>defining expectations through examples and non-examples. </a:t>
            </a:r>
            <a:r>
              <a:rPr lang="en-US" sz="1200" b="0" i="0" u="none" strike="noStrike" cap="none" dirty="0" smtClean="0">
                <a:solidFill>
                  <a:schemeClr val="dk1"/>
                </a:solidFill>
                <a:latin typeface="Calibri"/>
                <a:ea typeface="Calibri"/>
                <a:cs typeface="Calibri"/>
                <a:sym typeface="Calibri"/>
              </a:rPr>
              <a:t>Skill </a:t>
            </a:r>
            <a:r>
              <a:rPr lang="en-US" sz="1200" b="0" i="0" u="none" strike="noStrike" cap="none" dirty="0">
                <a:solidFill>
                  <a:schemeClr val="dk1"/>
                </a:solidFill>
                <a:latin typeface="Calibri"/>
                <a:ea typeface="Calibri"/>
                <a:cs typeface="Calibri"/>
                <a:sym typeface="Calibri"/>
              </a:rPr>
              <a:t>components include the </a:t>
            </a:r>
            <a:r>
              <a:rPr lang="en-US" sz="1200" b="0" i="0" u="none" strike="noStrike" cap="none" dirty="0" smtClean="0">
                <a:solidFill>
                  <a:schemeClr val="dk1"/>
                </a:solidFill>
                <a:latin typeface="Calibri"/>
                <a:ea typeface="Calibri"/>
                <a:cs typeface="Calibri"/>
                <a:sym typeface="Calibri"/>
              </a:rPr>
              <a:t>teaching of specific, </a:t>
            </a:r>
            <a:r>
              <a:rPr lang="en-US" sz="1200" b="0" i="0" u="none" strike="noStrike" cap="none" dirty="0">
                <a:solidFill>
                  <a:schemeClr val="dk1"/>
                </a:solidFill>
                <a:latin typeface="Calibri"/>
                <a:ea typeface="Calibri"/>
                <a:cs typeface="Calibri"/>
                <a:sym typeface="Calibri"/>
              </a:rPr>
              <a:t>observable </a:t>
            </a:r>
            <a:r>
              <a:rPr lang="en-US" sz="1200" b="0" i="0" u="none" strike="noStrike" cap="none" dirty="0" smtClean="0">
                <a:solidFill>
                  <a:schemeClr val="dk1"/>
                </a:solidFill>
                <a:latin typeface="Calibri"/>
                <a:ea typeface="Calibri"/>
                <a:cs typeface="Calibri"/>
                <a:sym typeface="Calibri"/>
              </a:rPr>
              <a:t>behaviors, put into context or setting, </a:t>
            </a:r>
            <a:r>
              <a:rPr lang="en-US" sz="1200" b="0" i="0" u="none" strike="noStrike" cap="none" dirty="0">
                <a:solidFill>
                  <a:schemeClr val="dk1"/>
                </a:solidFill>
                <a:latin typeface="Calibri"/>
                <a:ea typeface="Calibri"/>
                <a:cs typeface="Calibri"/>
                <a:sym typeface="Calibri"/>
              </a:rPr>
              <a:t>related to the </a:t>
            </a:r>
            <a:r>
              <a:rPr lang="en-US" sz="1200" b="0" i="0" u="none" strike="noStrike" cap="none" dirty="0" smtClean="0">
                <a:solidFill>
                  <a:schemeClr val="dk1"/>
                </a:solidFill>
                <a:latin typeface="Calibri"/>
                <a:ea typeface="Calibri"/>
                <a:cs typeface="Calibri"/>
                <a:sym typeface="Calibri"/>
              </a:rPr>
              <a:t>concepts.</a:t>
            </a:r>
            <a:endParaRPr dirty="0"/>
          </a:p>
        </p:txBody>
      </p:sp>
      <p:sp>
        <p:nvSpPr>
          <p:cNvPr id="131" name="Shape 13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0664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
        <p:nvSpPr>
          <p:cNvPr id="139" name="Shape 139"/>
          <p:cNvSpPr>
            <a:spLocks noGrp="1" noRot="1" noChangeAspect="1"/>
          </p:cNvSpPr>
          <p:nvPr>
            <p:ph type="sldImg" idx="2"/>
          </p:nvPr>
        </p:nvSpPr>
        <p:spPr>
          <a:xfrm>
            <a:off x="382588"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0" name="Shape 140"/>
          <p:cNvSpPr txBox="1">
            <a:spLocks noGrp="1"/>
          </p:cNvSpPr>
          <p:nvPr>
            <p:ph type="body" idx="1"/>
          </p:nvPr>
        </p:nvSpPr>
        <p:spPr>
          <a:xfrm>
            <a:off x="914400" y="4344988"/>
            <a:ext cx="5029200" cy="41132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mn-lt"/>
                <a:ea typeface="Arial"/>
                <a:cs typeface="Arial"/>
                <a:sym typeface="Arial"/>
              </a:rPr>
              <a:t>Trainer </a:t>
            </a:r>
            <a:r>
              <a:rPr lang="en-US" sz="1200" b="0" i="0" u="none" strike="noStrike" cap="none" dirty="0" smtClean="0">
                <a:solidFill>
                  <a:schemeClr val="dk1"/>
                </a:solidFill>
                <a:latin typeface="+mn-lt"/>
                <a:ea typeface="Arial"/>
                <a:cs typeface="Arial"/>
                <a:sym typeface="Arial"/>
              </a:rPr>
              <a:t>Notes</a:t>
            </a:r>
            <a:r>
              <a:rPr lang="en-US" sz="1200" b="0" i="0" u="none" strike="noStrike" cap="none" dirty="0">
                <a:solidFill>
                  <a:schemeClr val="dk1"/>
                </a:solidFill>
                <a:latin typeface="+mn-lt"/>
                <a:ea typeface="Arial"/>
                <a:cs typeface="Arial"/>
                <a:sym typeface="Arial"/>
              </a:rPr>
              <a:t>:</a:t>
            </a:r>
            <a:endParaRPr dirty="0">
              <a:latin typeface="+mn-lt"/>
            </a:endParaRPr>
          </a:p>
          <a:p>
            <a:pPr marL="0" marR="0" lvl="0" indent="0" algn="l" rtl="0">
              <a:spcBef>
                <a:spcPts val="0"/>
              </a:spcBef>
              <a:spcAft>
                <a:spcPts val="0"/>
              </a:spcAft>
              <a:buNone/>
            </a:pPr>
            <a:r>
              <a:rPr lang="en-US" sz="1200" b="0" i="0" u="none" strike="noStrike" cap="none" dirty="0">
                <a:solidFill>
                  <a:schemeClr val="dk1"/>
                </a:solidFill>
                <a:latin typeface="+mn-lt"/>
                <a:ea typeface="Arial"/>
                <a:cs typeface="Arial"/>
                <a:sym typeface="Arial"/>
              </a:rPr>
              <a:t>These are the steps to developing behavior lesson plans. The work to develop lesson plans can take some time, and it is recommended to have all staff involved in the creation of the plans. These behavior lesson plans will provide consistent language and teaching across the school</a:t>
            </a:r>
            <a:r>
              <a:rPr lang="en-US" sz="1200" b="0" i="0" u="none" strike="noStrike" cap="none" dirty="0" smtClean="0">
                <a:solidFill>
                  <a:schemeClr val="dk1"/>
                </a:solidFill>
                <a:latin typeface="+mn-lt"/>
                <a:ea typeface="Arial"/>
                <a:cs typeface="Arial"/>
                <a:sym typeface="Arial"/>
              </a:rPr>
              <a:t>. </a:t>
            </a:r>
            <a:r>
              <a:rPr lang="en-US" sz="1200" b="0" i="0" u="none" strike="noStrike" cap="none" dirty="0">
                <a:solidFill>
                  <a:schemeClr val="dk1"/>
                </a:solidFill>
                <a:latin typeface="+mn-lt"/>
                <a:ea typeface="Arial"/>
                <a:cs typeface="Arial"/>
                <a:sym typeface="Arial"/>
              </a:rPr>
              <a:t>There are several examples of elementary, </a:t>
            </a:r>
            <a:r>
              <a:rPr lang="en-US" sz="1200" b="0" i="0" u="none" strike="noStrike" cap="none" dirty="0" smtClean="0">
                <a:solidFill>
                  <a:schemeClr val="dk1"/>
                </a:solidFill>
                <a:latin typeface="+mn-lt"/>
                <a:ea typeface="Arial"/>
                <a:cs typeface="Arial"/>
                <a:sym typeface="Arial"/>
              </a:rPr>
              <a:t>middle, </a:t>
            </a:r>
            <a:r>
              <a:rPr lang="en-US" sz="1200" b="0" i="0" u="none" strike="noStrike" cap="none" dirty="0">
                <a:solidFill>
                  <a:schemeClr val="dk1"/>
                </a:solidFill>
                <a:latin typeface="+mn-lt"/>
                <a:ea typeface="Arial"/>
                <a:cs typeface="Arial"/>
                <a:sym typeface="Arial"/>
              </a:rPr>
              <a:t>and high school behavior lesson plans available online. Remind teams that their behavior matrix is generated to reflect the skills that are expected in their school or </a:t>
            </a:r>
            <a:r>
              <a:rPr lang="en-US" sz="1200" b="0" i="0" u="none" strike="noStrike" cap="none" dirty="0" smtClean="0">
                <a:solidFill>
                  <a:schemeClr val="dk1"/>
                </a:solidFill>
                <a:latin typeface="+mn-lt"/>
                <a:ea typeface="Arial"/>
                <a:cs typeface="Arial"/>
                <a:sym typeface="Arial"/>
              </a:rPr>
              <a:t>community, </a:t>
            </a:r>
            <a:r>
              <a:rPr lang="en-US" sz="1200" b="0" i="0" u="none" strike="noStrike" cap="none" dirty="0">
                <a:solidFill>
                  <a:schemeClr val="dk1"/>
                </a:solidFill>
                <a:latin typeface="+mn-lt"/>
                <a:ea typeface="Arial"/>
                <a:cs typeface="Arial"/>
                <a:sym typeface="Arial"/>
              </a:rPr>
              <a:t>and they will want to personalize their lesson plans to reflect their school’s needs.</a:t>
            </a:r>
            <a:endParaRPr dirty="0">
              <a:latin typeface="+mn-lt"/>
            </a:endParaRPr>
          </a:p>
        </p:txBody>
      </p:sp>
    </p:spTree>
    <p:extLst>
      <p:ext uri="{BB962C8B-B14F-4D97-AF65-F5344CB8AC3E}">
        <p14:creationId xmlns:p14="http://schemas.microsoft.com/office/powerpoint/2010/main" val="3339609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
        <p:nvSpPr>
          <p:cNvPr id="182" name="Shape 1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3" name="Shape 18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Earlier we talked about creating a teaching </a:t>
            </a:r>
            <a:r>
              <a:rPr lang="en-US" sz="1200" b="0" i="0" u="none" strike="noStrike" cap="none" dirty="0" smtClean="0">
                <a:solidFill>
                  <a:schemeClr val="dk1"/>
                </a:solidFill>
                <a:latin typeface="Calibri"/>
                <a:ea typeface="Calibri"/>
                <a:cs typeface="Calibri"/>
                <a:sym typeface="Calibri"/>
              </a:rPr>
              <a:t>system. </a:t>
            </a:r>
            <a:r>
              <a:rPr lang="en-US" sz="1200" b="0" i="0" u="none" strike="noStrike" cap="none" dirty="0">
                <a:solidFill>
                  <a:schemeClr val="dk1"/>
                </a:solidFill>
                <a:latin typeface="Calibri"/>
                <a:ea typeface="Calibri"/>
                <a:cs typeface="Calibri"/>
                <a:sym typeface="Calibri"/>
              </a:rPr>
              <a:t>We’ve </a:t>
            </a:r>
            <a:r>
              <a:rPr lang="en-US" sz="1200" b="0" i="0" u="none" strike="noStrike" cap="none" dirty="0" smtClean="0">
                <a:solidFill>
                  <a:schemeClr val="dk1"/>
                </a:solidFill>
                <a:latin typeface="Calibri"/>
                <a:ea typeface="Calibri"/>
                <a:cs typeface="Calibri"/>
                <a:sym typeface="Calibri"/>
              </a:rPr>
              <a:t>discussed: </a:t>
            </a:r>
            <a:r>
              <a:rPr lang="en-US" sz="1200" b="0" i="0" u="none" strike="noStrike" cap="none" dirty="0">
                <a:solidFill>
                  <a:schemeClr val="dk1"/>
                </a:solidFill>
                <a:latin typeface="Calibri"/>
                <a:ea typeface="Calibri"/>
                <a:cs typeface="Calibri"/>
                <a:sym typeface="Calibri"/>
              </a:rPr>
              <a:t>creating lesson plans, </a:t>
            </a:r>
            <a:r>
              <a:rPr lang="en-US" sz="1200" b="0" i="0" u="none" strike="noStrike" cap="none" dirty="0" smtClean="0">
                <a:solidFill>
                  <a:schemeClr val="dk1"/>
                </a:solidFill>
                <a:latin typeface="Calibri"/>
                <a:ea typeface="Calibri"/>
                <a:cs typeface="Calibri"/>
                <a:sym typeface="Calibri"/>
              </a:rPr>
              <a:t>ongoing </a:t>
            </a:r>
            <a:r>
              <a:rPr lang="en-US" sz="1200" b="0" i="0" u="none" strike="noStrike" cap="none" dirty="0">
                <a:solidFill>
                  <a:schemeClr val="dk1"/>
                </a:solidFill>
                <a:latin typeface="Calibri"/>
                <a:ea typeface="Calibri"/>
                <a:cs typeface="Calibri"/>
                <a:sym typeface="Calibri"/>
              </a:rPr>
              <a:t>direct teaching, looking for ways to provide additional prompts and reminders throughout the day, </a:t>
            </a:r>
            <a:r>
              <a:rPr lang="en-US" sz="1200" b="0" i="0" u="none" strike="noStrike" cap="none" dirty="0" smtClean="0">
                <a:solidFill>
                  <a:schemeClr val="dk1"/>
                </a:solidFill>
                <a:latin typeface="Calibri"/>
                <a:ea typeface="Calibri"/>
                <a:cs typeface="Calibri"/>
                <a:sym typeface="Calibri"/>
              </a:rPr>
              <a:t>and </a:t>
            </a:r>
            <a:r>
              <a:rPr lang="en-US" sz="1200" b="0" i="0" u="none" strike="noStrike" cap="none" dirty="0">
                <a:solidFill>
                  <a:schemeClr val="dk1"/>
                </a:solidFill>
                <a:latin typeface="Calibri"/>
                <a:ea typeface="Calibri"/>
                <a:cs typeface="Calibri"/>
                <a:sym typeface="Calibri"/>
              </a:rPr>
              <a:t>embedding behavior in other lessons. </a:t>
            </a:r>
            <a:r>
              <a:rPr lang="en-US" sz="1200" b="0" i="0" u="none" strike="noStrike" cap="none" dirty="0" smtClean="0">
                <a:solidFill>
                  <a:schemeClr val="dk1"/>
                </a:solidFill>
                <a:latin typeface="Calibri"/>
                <a:ea typeface="Calibri"/>
                <a:cs typeface="Calibri"/>
                <a:sym typeface="Calibri"/>
              </a:rPr>
              <a:t>Now, </a:t>
            </a:r>
            <a:r>
              <a:rPr lang="en-US" sz="1200" b="0" i="0" u="none" strike="noStrike" cap="none" dirty="0">
                <a:solidFill>
                  <a:schemeClr val="dk1"/>
                </a:solidFill>
                <a:latin typeface="Calibri"/>
                <a:ea typeface="Calibri"/>
                <a:cs typeface="Calibri"/>
                <a:sym typeface="Calibri"/>
              </a:rPr>
              <a:t>it’s time to plan and get the system running. Teams need to make sure teachers have a lesson plan format so that there will be consistency in how behavior lessons are taught. Even if they create a large bank of standard lesson plans at the beginning of the year, there may be new situations that arise during the year that will require some new lessons</a:t>
            </a:r>
            <a:r>
              <a:rPr lang="en-US" sz="1200" b="0" i="0" u="none" strike="noStrike" cap="none" dirty="0" smtClean="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152972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Shape 14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sz="1200"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is an example of how you might develop a lesson plan. </a:t>
            </a:r>
            <a:r>
              <a:rPr lang="en-US" sz="1200" b="0" i="0" u="none" strike="noStrike" cap="none" dirty="0">
                <a:solidFill>
                  <a:srgbClr val="262626"/>
                </a:solidFill>
                <a:latin typeface="Calibri"/>
                <a:ea typeface="Calibri"/>
                <a:cs typeface="Calibri"/>
                <a:sym typeface="Calibri"/>
              </a:rPr>
              <a:t>It’s important to keep the lesson plan </a:t>
            </a:r>
            <a:r>
              <a:rPr lang="en-US" sz="1200" b="0" i="0" u="none" strike="noStrike" cap="none" dirty="0" smtClean="0">
                <a:solidFill>
                  <a:srgbClr val="262626"/>
                </a:solidFill>
                <a:latin typeface="Calibri"/>
                <a:ea typeface="Calibri"/>
                <a:cs typeface="Calibri"/>
                <a:sym typeface="Calibri"/>
              </a:rPr>
              <a:t>simple </a:t>
            </a:r>
            <a:r>
              <a:rPr lang="en-US" sz="1200" b="0" i="0" u="none" strike="noStrike" cap="none" dirty="0">
                <a:solidFill>
                  <a:srgbClr val="262626"/>
                </a:solidFill>
                <a:latin typeface="Calibri"/>
                <a:ea typeface="Calibri"/>
                <a:cs typeface="Calibri"/>
                <a:sym typeface="Calibri"/>
              </a:rPr>
              <a:t>and focused on making sure the students understand the </a:t>
            </a:r>
            <a:r>
              <a:rPr lang="en-US" sz="1200" b="0" i="0" u="none" strike="noStrike" cap="none" dirty="0" smtClean="0">
                <a:solidFill>
                  <a:srgbClr val="262626"/>
                </a:solidFill>
                <a:latin typeface="Calibri"/>
                <a:ea typeface="Calibri"/>
                <a:cs typeface="Calibri"/>
                <a:sym typeface="Calibri"/>
              </a:rPr>
              <a:t>skill, </a:t>
            </a:r>
            <a:r>
              <a:rPr lang="en-US" sz="1200" b="0" i="0" u="none" strike="noStrike" cap="none" dirty="0">
                <a:solidFill>
                  <a:srgbClr val="262626"/>
                </a:solidFill>
                <a:latin typeface="Calibri"/>
                <a:ea typeface="Calibri"/>
                <a:cs typeface="Calibri"/>
                <a:sym typeface="Calibri"/>
              </a:rPr>
              <a:t>and that they have time to practice and get </a:t>
            </a:r>
            <a:r>
              <a:rPr lang="en-US" sz="1200" b="0" i="0" u="none" strike="noStrike" cap="none" dirty="0" smtClean="0">
                <a:solidFill>
                  <a:srgbClr val="262626"/>
                </a:solidFill>
                <a:latin typeface="Calibri"/>
                <a:ea typeface="Calibri"/>
                <a:cs typeface="Calibri"/>
                <a:sym typeface="Calibri"/>
              </a:rPr>
              <a:t>feedback </a:t>
            </a:r>
            <a:r>
              <a:rPr lang="en-US" sz="1200" b="0" i="0" u="none" strike="noStrike" cap="none" dirty="0">
                <a:solidFill>
                  <a:srgbClr val="262626"/>
                </a:solidFill>
                <a:latin typeface="Calibri"/>
                <a:ea typeface="Calibri"/>
                <a:cs typeface="Calibri"/>
                <a:sym typeface="Calibri"/>
              </a:rPr>
              <a:t>(refer to previous </a:t>
            </a:r>
            <a:r>
              <a:rPr lang="en-US" sz="1200" b="0" i="0" u="none" strike="noStrike" cap="none" dirty="0" smtClean="0">
                <a:solidFill>
                  <a:srgbClr val="262626"/>
                </a:solidFill>
                <a:latin typeface="Calibri"/>
                <a:ea typeface="Calibri"/>
                <a:cs typeface="Calibri"/>
                <a:sym typeface="Calibri"/>
              </a:rPr>
              <a:t>slides </a:t>
            </a:r>
            <a:r>
              <a:rPr lang="en-US" sz="1200" b="0" i="0" u="none" strike="noStrike" cap="none" dirty="0">
                <a:solidFill>
                  <a:srgbClr val="262626"/>
                </a:solidFill>
                <a:latin typeface="Calibri"/>
                <a:ea typeface="Calibri"/>
                <a:cs typeface="Calibri"/>
                <a:sym typeface="Calibri"/>
              </a:rPr>
              <a:t>for the desired components of a lesson plan</a:t>
            </a:r>
            <a:r>
              <a:rPr lang="en-US" sz="1200" b="0" i="0" u="none" strike="noStrike" cap="none" dirty="0" smtClean="0">
                <a:solidFill>
                  <a:srgbClr val="262626"/>
                </a:solidFill>
                <a:latin typeface="Calibri"/>
                <a:ea typeface="Calibri"/>
                <a:cs typeface="Calibri"/>
                <a:sym typeface="Calibri"/>
              </a:rPr>
              <a:t>).</a:t>
            </a:r>
            <a:endParaRPr sz="1200" dirty="0"/>
          </a:p>
        </p:txBody>
      </p:sp>
      <p:sp>
        <p:nvSpPr>
          <p:cNvPr id="148" name="Shape 14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027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Shape 15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As an example of training, an easy way to help students with knowing what voice level to use in different settings is to create a chart and have students practice changing their voice levels according to different situations throughout </a:t>
            </a:r>
            <a:r>
              <a:rPr lang="en-US" sz="1200" b="0" i="0" u="none" strike="noStrike" cap="none" dirty="0" smtClean="0">
                <a:solidFill>
                  <a:schemeClr val="dk1"/>
                </a:solidFill>
                <a:latin typeface="Calibri"/>
                <a:ea typeface="Calibri"/>
                <a:cs typeface="Calibri"/>
                <a:sym typeface="Calibri"/>
              </a:rPr>
              <a:t>the </a:t>
            </a:r>
            <a:r>
              <a:rPr lang="en-US" sz="1200" b="0" i="0" u="none" strike="noStrike" cap="none" dirty="0">
                <a:solidFill>
                  <a:schemeClr val="dk1"/>
                </a:solidFill>
                <a:latin typeface="Calibri"/>
                <a:ea typeface="Calibri"/>
                <a:cs typeface="Calibri"/>
                <a:sym typeface="Calibri"/>
              </a:rPr>
              <a:t>school and the day</a:t>
            </a:r>
            <a:r>
              <a:rPr lang="en-US" sz="1200" b="0" i="0" u="none" strike="noStrike" cap="none" dirty="0" smtClean="0">
                <a:solidFill>
                  <a:schemeClr val="dk1"/>
                </a:solidFill>
                <a:latin typeface="Calibri"/>
                <a:ea typeface="Calibri"/>
                <a:cs typeface="Calibri"/>
                <a:sym typeface="Calibri"/>
              </a:rPr>
              <a:t>.</a:t>
            </a:r>
            <a:endParaRPr dirty="0"/>
          </a:p>
        </p:txBody>
      </p:sp>
      <p:sp>
        <p:nvSpPr>
          <p:cNvPr id="159" name="Shape 15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68591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Teaching behavior needs to be an </a:t>
            </a:r>
            <a:r>
              <a:rPr lang="en-US" sz="1200" b="0" i="0" u="none" strike="noStrike" cap="none" dirty="0" smtClean="0">
                <a:solidFill>
                  <a:schemeClr val="dk1"/>
                </a:solidFill>
                <a:latin typeface="Calibri"/>
                <a:ea typeface="Calibri"/>
                <a:cs typeface="Calibri"/>
                <a:sym typeface="Calibri"/>
              </a:rPr>
              <a:t>ongoing </a:t>
            </a:r>
            <a:r>
              <a:rPr lang="en-US" sz="1200" b="0" i="0" u="none" strike="noStrike" cap="none" dirty="0">
                <a:solidFill>
                  <a:schemeClr val="dk1"/>
                </a:solidFill>
                <a:latin typeface="Calibri"/>
                <a:ea typeface="Calibri"/>
                <a:cs typeface="Calibri"/>
                <a:sym typeface="Calibri"/>
              </a:rPr>
              <a:t>process, with students needing regular reminders and prompts. In the </a:t>
            </a:r>
            <a:r>
              <a:rPr lang="en-US" sz="1200" b="0" i="0" u="none" strike="noStrike" cap="none" dirty="0" smtClean="0">
                <a:solidFill>
                  <a:schemeClr val="dk1"/>
                </a:solidFill>
                <a:latin typeface="Calibri"/>
                <a:ea typeface="Calibri"/>
                <a:cs typeface="Calibri"/>
                <a:sym typeface="Calibri"/>
              </a:rPr>
              <a:t>data-based </a:t>
            </a:r>
            <a:r>
              <a:rPr lang="en-US" sz="1200" b="0" i="0" u="none" strike="noStrike" cap="none" dirty="0">
                <a:solidFill>
                  <a:schemeClr val="dk1"/>
                </a:solidFill>
                <a:latin typeface="Calibri"/>
                <a:ea typeface="Calibri"/>
                <a:cs typeface="Calibri"/>
                <a:sym typeface="Calibri"/>
              </a:rPr>
              <a:t>d</a:t>
            </a:r>
            <a:r>
              <a:rPr lang="en-US" sz="1200" b="0" i="0" u="none" strike="noStrike" cap="none" dirty="0" smtClean="0">
                <a:solidFill>
                  <a:schemeClr val="dk1"/>
                </a:solidFill>
                <a:latin typeface="Calibri"/>
                <a:ea typeface="Calibri"/>
                <a:cs typeface="Calibri"/>
                <a:sym typeface="Calibri"/>
              </a:rPr>
              <a:t>ecision </a:t>
            </a:r>
            <a:r>
              <a:rPr lang="en-US" sz="1200" b="0" i="0" u="none" strike="noStrike" cap="none" dirty="0">
                <a:solidFill>
                  <a:schemeClr val="dk1"/>
                </a:solidFill>
                <a:latin typeface="Calibri"/>
                <a:ea typeface="Calibri"/>
                <a:cs typeface="Calibri"/>
                <a:sym typeface="Calibri"/>
              </a:rPr>
              <a:t>m</a:t>
            </a:r>
            <a:r>
              <a:rPr lang="en-US" sz="1200" b="0" i="0" u="none" strike="noStrike" cap="none" dirty="0" smtClean="0">
                <a:solidFill>
                  <a:schemeClr val="dk1"/>
                </a:solidFill>
                <a:latin typeface="Calibri"/>
                <a:ea typeface="Calibri"/>
                <a:cs typeface="Calibri"/>
                <a:sym typeface="Calibri"/>
              </a:rPr>
              <a:t>aking </a:t>
            </a:r>
            <a:r>
              <a:rPr lang="en-US" sz="1200" b="0" i="0" u="none" strike="noStrike" cap="none" dirty="0">
                <a:solidFill>
                  <a:schemeClr val="dk1"/>
                </a:solidFill>
                <a:latin typeface="Calibri"/>
                <a:ea typeface="Calibri"/>
                <a:cs typeface="Calibri"/>
                <a:sym typeface="Calibri"/>
              </a:rPr>
              <a:t>module, we will discuss looking at data to see what behaviors need to be </a:t>
            </a:r>
            <a:r>
              <a:rPr lang="en-US" sz="1200" b="0" i="0" u="none" strike="noStrike" cap="none" dirty="0" smtClean="0">
                <a:solidFill>
                  <a:schemeClr val="dk1"/>
                </a:solidFill>
                <a:latin typeface="Calibri"/>
                <a:ea typeface="Calibri"/>
                <a:cs typeface="Calibri"/>
                <a:sym typeface="Calibri"/>
              </a:rPr>
              <a:t>addressed </a:t>
            </a:r>
            <a:r>
              <a:rPr lang="en-US" sz="1200" b="0" i="0" u="none" strike="noStrike" cap="none" dirty="0">
                <a:solidFill>
                  <a:schemeClr val="dk1"/>
                </a:solidFill>
                <a:latin typeface="Calibri"/>
                <a:ea typeface="Calibri"/>
                <a:cs typeface="Calibri"/>
                <a:sym typeface="Calibri"/>
              </a:rPr>
              <a:t>and teams will come up with a plan that will often involve some re-teaching. Teachers can also look for ways to embed behavior and character education in other subjects</a:t>
            </a:r>
            <a:r>
              <a:rPr lang="en-US" sz="1200" b="0" i="0" u="none" strike="noStrike" cap="none" dirty="0" smtClean="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459296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 name="Shape 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dk1"/>
              </a:buClr>
              <a:buSzPts val="1200"/>
              <a:buFont typeface="Arial" panose="020B0604020202020204" pitchFamily="34" charset="0"/>
              <a:buNone/>
            </a:pPr>
            <a:r>
              <a:rPr lang="en-US" sz="1200" b="0" i="0" u="none" strike="noStrike" cap="none" dirty="0">
                <a:solidFill>
                  <a:schemeClr val="dk1"/>
                </a:solidFill>
                <a:latin typeface="Calibri"/>
                <a:ea typeface="Calibri"/>
                <a:cs typeface="Calibri"/>
                <a:sym typeface="Calibri"/>
              </a:rPr>
              <a:t>PBIS has to fit into </a:t>
            </a:r>
            <a:r>
              <a:rPr lang="en-US" sz="1200" b="0" i="0" u="none" strike="noStrike" cap="none" dirty="0" smtClean="0">
                <a:solidFill>
                  <a:schemeClr val="dk1"/>
                </a:solidFill>
                <a:latin typeface="Calibri"/>
                <a:ea typeface="Calibri"/>
                <a:cs typeface="Calibri"/>
                <a:sym typeface="Calibri"/>
              </a:rPr>
              <a:t>district </a:t>
            </a:r>
            <a:r>
              <a:rPr lang="en-US" sz="1200" b="0" i="0" u="none" strike="noStrike" cap="none" dirty="0">
                <a:solidFill>
                  <a:schemeClr val="dk1"/>
                </a:solidFill>
                <a:latin typeface="Calibri"/>
                <a:ea typeface="Calibri"/>
                <a:cs typeface="Calibri"/>
                <a:sym typeface="Calibri"/>
              </a:rPr>
              <a:t>p</a:t>
            </a:r>
            <a:r>
              <a:rPr lang="en-US" sz="1200" b="0" i="0" u="none" strike="noStrike" cap="none" dirty="0" smtClean="0">
                <a:solidFill>
                  <a:schemeClr val="dk1"/>
                </a:solidFill>
                <a:latin typeface="Calibri"/>
                <a:ea typeface="Calibri"/>
                <a:cs typeface="Calibri"/>
                <a:sym typeface="Calibri"/>
              </a:rPr>
              <a:t>lans</a:t>
            </a:r>
            <a:r>
              <a:rPr lang="en-US" sz="1200" b="0" i="0" u="none" strike="noStrike" cap="none" dirty="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initiatives</a:t>
            </a:r>
            <a:r>
              <a:rPr lang="en-US" sz="1200" b="0" i="0" u="none" strike="noStrike" cap="none" dirty="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systems</a:t>
            </a:r>
            <a:r>
              <a:rPr lang="en-US" sz="1200" b="0" i="0" u="none" strike="noStrike" cap="none" dirty="0">
                <a:solidFill>
                  <a:schemeClr val="dk1"/>
                </a:solidFill>
                <a:latin typeface="Calibri"/>
                <a:ea typeface="Calibri"/>
                <a:cs typeface="Calibri"/>
                <a:sym typeface="Calibri"/>
              </a:rPr>
              <a:t>, and </a:t>
            </a:r>
            <a:r>
              <a:rPr lang="en-US" sz="1200" b="0" i="0" u="none" strike="noStrike" cap="none" dirty="0" smtClean="0">
                <a:solidFill>
                  <a:schemeClr val="dk1"/>
                </a:solidFill>
                <a:latin typeface="Calibri"/>
                <a:ea typeface="Calibri"/>
                <a:cs typeface="Calibri"/>
                <a:sym typeface="Calibri"/>
              </a:rPr>
              <a:t>structures. There </a:t>
            </a:r>
            <a:r>
              <a:rPr lang="en-US" sz="1200" b="0" i="0" u="none" strike="noStrike" cap="none" dirty="0">
                <a:solidFill>
                  <a:schemeClr val="dk1"/>
                </a:solidFill>
                <a:latin typeface="Calibri"/>
                <a:ea typeface="Calibri"/>
                <a:cs typeface="Calibri"/>
                <a:sym typeface="Calibri"/>
              </a:rPr>
              <a:t>has to be district oversight for how PBIS is initiated, implemented, and </a:t>
            </a:r>
            <a:r>
              <a:rPr lang="en-US" sz="1200" b="0" i="0" u="none" strike="noStrike" cap="none" dirty="0" smtClean="0">
                <a:solidFill>
                  <a:schemeClr val="dk1"/>
                </a:solidFill>
                <a:latin typeface="Calibri"/>
                <a:ea typeface="Calibri"/>
                <a:cs typeface="Calibri"/>
                <a:sym typeface="Calibri"/>
              </a:rPr>
              <a:t>sustained,</a:t>
            </a:r>
            <a:r>
              <a:rPr lang="en-US" sz="1200" b="0" i="0" u="none" strike="noStrike" cap="none" baseline="0" dirty="0" smtClean="0">
                <a:solidFill>
                  <a:schemeClr val="dk1"/>
                </a:solidFill>
                <a:latin typeface="Calibri"/>
                <a:ea typeface="Calibri"/>
                <a:cs typeface="Calibri"/>
                <a:sym typeface="Calibri"/>
              </a:rPr>
              <a:t> and there n</a:t>
            </a:r>
            <a:r>
              <a:rPr lang="en-US" sz="1200" b="0" i="0" u="none" strike="noStrike" cap="none" dirty="0" smtClean="0">
                <a:solidFill>
                  <a:schemeClr val="dk1"/>
                </a:solidFill>
                <a:latin typeface="Calibri"/>
                <a:ea typeface="Calibri"/>
                <a:cs typeface="Calibri"/>
                <a:sym typeface="Calibri"/>
              </a:rPr>
              <a:t>eeds </a:t>
            </a:r>
            <a:r>
              <a:rPr lang="en-US" sz="1200" b="0" i="0" u="none" strike="noStrike" cap="none" dirty="0">
                <a:solidFill>
                  <a:schemeClr val="dk1"/>
                </a:solidFill>
                <a:latin typeface="Calibri"/>
                <a:ea typeface="Calibri"/>
                <a:cs typeface="Calibri"/>
                <a:sym typeface="Calibri"/>
              </a:rPr>
              <a:t>to be </a:t>
            </a:r>
            <a:r>
              <a:rPr lang="en-US" sz="1200" b="0" i="0" u="none" strike="noStrike" cap="none" dirty="0" smtClean="0">
                <a:solidFill>
                  <a:schemeClr val="dk1"/>
                </a:solidFill>
                <a:latin typeface="Calibri"/>
                <a:ea typeface="Calibri"/>
                <a:cs typeface="Calibri"/>
                <a:sym typeface="Calibri"/>
              </a:rPr>
              <a:t>team </a:t>
            </a:r>
            <a:r>
              <a:rPr lang="en-US" sz="1200" b="0" i="0" u="none" strike="noStrike" cap="none" dirty="0">
                <a:solidFill>
                  <a:schemeClr val="dk1"/>
                </a:solidFill>
                <a:latin typeface="Calibri"/>
                <a:ea typeface="Calibri"/>
                <a:cs typeface="Calibri"/>
                <a:sym typeface="Calibri"/>
              </a:rPr>
              <a:t>led by </a:t>
            </a:r>
            <a:r>
              <a:rPr lang="en-US" sz="1200" b="0" i="0" u="none" strike="noStrike" cap="none" dirty="0" smtClean="0">
                <a:solidFill>
                  <a:schemeClr val="dk1"/>
                </a:solidFill>
                <a:latin typeface="Calibri"/>
                <a:ea typeface="Calibri"/>
                <a:cs typeface="Calibri"/>
                <a:sym typeface="Calibri"/>
              </a:rPr>
              <a:t>a champion </a:t>
            </a:r>
            <a:r>
              <a:rPr lang="en-US" sz="1200" b="0" i="0" u="none" strike="noStrike" cap="none" dirty="0">
                <a:solidFill>
                  <a:schemeClr val="dk1"/>
                </a:solidFill>
                <a:latin typeface="Calibri"/>
                <a:ea typeface="Calibri"/>
                <a:cs typeface="Calibri"/>
                <a:sym typeface="Calibri"/>
              </a:rPr>
              <a:t>with some authority and </a:t>
            </a:r>
            <a:r>
              <a:rPr lang="en-US" sz="1200" b="0" i="0" u="none" strike="noStrike" cap="none" dirty="0" smtClean="0">
                <a:solidFill>
                  <a:schemeClr val="dk1"/>
                </a:solidFill>
                <a:latin typeface="Calibri"/>
                <a:ea typeface="Calibri"/>
                <a:cs typeface="Calibri"/>
                <a:sym typeface="Calibri"/>
              </a:rPr>
              <a:t>backing</a:t>
            </a:r>
            <a:r>
              <a:rPr lang="en-US" sz="1200" b="0" i="0" u="none" strike="noStrike" cap="none" dirty="0">
                <a:solidFill>
                  <a:schemeClr val="dk1"/>
                </a:solidFill>
                <a:latin typeface="Calibri"/>
                <a:ea typeface="Calibri"/>
                <a:cs typeface="Calibri"/>
                <a:sym typeface="Calibri"/>
              </a:rPr>
              <a:t>.</a:t>
            </a:r>
            <a:endParaRPr sz="1200" b="0" i="0" u="none" strike="noStrike" cap="none" dirty="0">
              <a:solidFill>
                <a:schemeClr val="dk1"/>
              </a:solidFill>
              <a:latin typeface="Calibri"/>
              <a:ea typeface="Calibri"/>
              <a:cs typeface="Calibri"/>
              <a:sym typeface="Calibri"/>
            </a:endParaRPr>
          </a:p>
        </p:txBody>
      </p:sp>
      <p:sp>
        <p:nvSpPr>
          <p:cNvPr id="41" name="Shape 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2481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
        <p:nvSpPr>
          <p:cNvPr id="191" name="Shape 1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2" name="Shape 19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When schools initially teach the behavior expectations to students at the beginning of the year, they should try to schedule it so that everyone in the school can participate. The kick-off event can involve an assembly</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groups of students, </a:t>
            </a:r>
            <a:r>
              <a:rPr lang="en-US" sz="1200" b="0" i="0" u="none" strike="noStrike" cap="none" dirty="0" smtClean="0">
                <a:solidFill>
                  <a:schemeClr val="dk1"/>
                </a:solidFill>
                <a:latin typeface="Calibri"/>
                <a:ea typeface="Calibri"/>
                <a:cs typeface="Calibri"/>
                <a:sym typeface="Calibri"/>
              </a:rPr>
              <a:t>or </a:t>
            </a:r>
            <a:r>
              <a:rPr lang="en-US" sz="1200" b="0" i="0" u="none" strike="noStrike" cap="none" dirty="0">
                <a:solidFill>
                  <a:schemeClr val="dk1"/>
                </a:solidFill>
                <a:latin typeface="Calibri"/>
                <a:ea typeface="Calibri"/>
                <a:cs typeface="Calibri"/>
                <a:sym typeface="Calibri"/>
              </a:rPr>
              <a:t>individual classroom teachers introducing the expectations</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This will vary by grade level. The main idea is to make sure that students understand the behaviors in context</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For example, in elementary schools, it is useful</a:t>
            </a:r>
            <a:r>
              <a:rPr lang="en-US" sz="1200" b="0" i="0" u="none" strike="noStrike" cap="none" baseline="0" dirty="0">
                <a:solidFill>
                  <a:schemeClr val="dk1"/>
                </a:solidFill>
                <a:latin typeface="Calibri"/>
                <a:ea typeface="Calibri"/>
                <a:cs typeface="Calibri"/>
                <a:sym typeface="Calibri"/>
              </a:rPr>
              <a:t> for students to be</a:t>
            </a:r>
            <a:r>
              <a:rPr lang="en-US" sz="1200" b="0" i="0" u="none" strike="noStrike" cap="none" dirty="0">
                <a:solidFill>
                  <a:schemeClr val="dk1"/>
                </a:solidFill>
                <a:latin typeface="Calibri"/>
                <a:ea typeface="Calibri"/>
                <a:cs typeface="Calibri"/>
                <a:sym typeface="Calibri"/>
              </a:rPr>
              <a:t> taken to all of the areas where they have defined expectations and given a chance to practice the newly learned skills. Classroom teachers will need to help students understand the expectations for different transition times and settings within the classroom, such as working in </a:t>
            </a:r>
            <a:r>
              <a:rPr lang="en-US" sz="1200" b="0" i="0" u="none" strike="noStrike" cap="none" dirty="0" smtClean="0">
                <a:solidFill>
                  <a:schemeClr val="dk1"/>
                </a:solidFill>
                <a:latin typeface="Calibri"/>
                <a:ea typeface="Calibri"/>
                <a:cs typeface="Calibri"/>
                <a:sym typeface="Calibri"/>
              </a:rPr>
              <a:t>groups </a:t>
            </a:r>
            <a:r>
              <a:rPr lang="en-US" sz="1200" b="0" i="0" u="none" strike="noStrike" cap="none" dirty="0">
                <a:solidFill>
                  <a:schemeClr val="dk1"/>
                </a:solidFill>
                <a:latin typeface="Calibri"/>
                <a:ea typeface="Calibri"/>
                <a:cs typeface="Calibri"/>
                <a:sym typeface="Calibri"/>
              </a:rPr>
              <a:t>or transitioning to a new subject. </a:t>
            </a:r>
            <a:endParaRPr dirty="0"/>
          </a:p>
        </p:txBody>
      </p:sp>
    </p:spTree>
    <p:extLst>
      <p:ext uri="{BB962C8B-B14F-4D97-AF65-F5344CB8AC3E}">
        <p14:creationId xmlns:p14="http://schemas.microsoft.com/office/powerpoint/2010/main" val="2009607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23</a:t>
            </a:fld>
            <a:endParaRPr sz="1200" b="0" i="0" u="none" strike="noStrike" cap="none">
              <a:solidFill>
                <a:srgbClr val="000000"/>
              </a:solidFill>
              <a:latin typeface="Arial"/>
              <a:ea typeface="Arial"/>
              <a:cs typeface="Arial"/>
              <a:sym typeface="Arial"/>
            </a:endParaRPr>
          </a:p>
        </p:txBody>
      </p:sp>
      <p:sp>
        <p:nvSpPr>
          <p:cNvPr id="200" name="Shape 200"/>
          <p:cNvSpPr txBox="1"/>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23</a:t>
            </a:fld>
            <a:endParaRPr sz="1200" b="0" i="0" u="none" strike="noStrike" cap="none">
              <a:solidFill>
                <a:srgbClr val="000000"/>
              </a:solidFill>
              <a:latin typeface="Arial"/>
              <a:ea typeface="Arial"/>
              <a:cs typeface="Arial"/>
              <a:sym typeface="Arial"/>
            </a:endParaRPr>
          </a:p>
        </p:txBody>
      </p:sp>
      <p:sp>
        <p:nvSpPr>
          <p:cNvPr id="201" name="Shape 2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2" name="Shape 20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Trainer </a:t>
            </a:r>
            <a:r>
              <a:rPr lang="en-US" sz="1200" b="0" i="0" u="none" strike="noStrike" cap="none" dirty="0" smtClean="0">
                <a:solidFill>
                  <a:schemeClr val="dk1"/>
                </a:solidFill>
                <a:latin typeface="Arial"/>
                <a:ea typeface="Arial"/>
                <a:cs typeface="Arial"/>
                <a:sym typeface="Arial"/>
              </a:rPr>
              <a:t>Notes</a:t>
            </a:r>
            <a:r>
              <a:rPr lang="en-US" sz="1200" b="0" i="0" u="none" strike="noStrike" cap="none" dirty="0">
                <a:solidFill>
                  <a:schemeClr val="dk1"/>
                </a:solidFill>
                <a:latin typeface="Arial"/>
                <a:ea typeface="Arial"/>
                <a:cs typeface="Arial"/>
                <a:sym typeface="Arial"/>
              </a:rPr>
              <a:t>:</a:t>
            </a:r>
            <a:endParaRPr dirty="0"/>
          </a:p>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It is suggested that there are </a:t>
            </a:r>
            <a:r>
              <a:rPr lang="en-US" sz="1200" b="0" i="0" u="none" strike="noStrike" cap="none" dirty="0" smtClean="0">
                <a:solidFill>
                  <a:schemeClr val="dk1"/>
                </a:solidFill>
                <a:latin typeface="Arial"/>
                <a:ea typeface="Arial"/>
                <a:cs typeface="Arial"/>
                <a:sym typeface="Arial"/>
              </a:rPr>
              <a:t>school-wide </a:t>
            </a:r>
            <a:r>
              <a:rPr lang="en-US" sz="1200" b="0" i="0" u="none" strike="noStrike" cap="none" dirty="0">
                <a:solidFill>
                  <a:schemeClr val="dk1"/>
                </a:solidFill>
                <a:latin typeface="Arial"/>
                <a:ea typeface="Arial"/>
                <a:cs typeface="Arial"/>
                <a:sym typeface="Arial"/>
              </a:rPr>
              <a:t>“</a:t>
            </a:r>
            <a:r>
              <a:rPr lang="en-US" sz="1200" b="0" i="0" u="none" strike="noStrike" cap="none" dirty="0" smtClean="0">
                <a:solidFill>
                  <a:schemeClr val="dk1"/>
                </a:solidFill>
                <a:latin typeface="Arial"/>
                <a:ea typeface="Arial"/>
                <a:cs typeface="Arial"/>
                <a:sym typeface="Arial"/>
              </a:rPr>
              <a:t>kick-offs</a:t>
            </a:r>
            <a:r>
              <a:rPr lang="en-US" sz="1200" b="0" i="0" u="none" strike="noStrike" cap="none" dirty="0">
                <a:solidFill>
                  <a:schemeClr val="dk1"/>
                </a:solidFill>
                <a:latin typeface="Arial"/>
                <a:ea typeface="Arial"/>
                <a:cs typeface="Arial"/>
                <a:sym typeface="Arial"/>
              </a:rPr>
              <a:t>” for staff and family, as well as students. </a:t>
            </a:r>
            <a:r>
              <a:rPr lang="en-US" sz="1200" b="0" i="0" u="none" strike="noStrike" cap="none" dirty="0" smtClean="0">
                <a:solidFill>
                  <a:schemeClr val="dk1"/>
                </a:solidFill>
                <a:latin typeface="Arial"/>
                <a:ea typeface="Arial"/>
                <a:cs typeface="Arial"/>
                <a:sym typeface="Arial"/>
              </a:rPr>
              <a:t>Many </a:t>
            </a:r>
            <a:r>
              <a:rPr lang="en-US" sz="1200" b="0" i="0" u="none" strike="noStrike" cap="none" dirty="0">
                <a:solidFill>
                  <a:schemeClr val="dk1"/>
                </a:solidFill>
                <a:latin typeface="Arial"/>
                <a:ea typeface="Arial"/>
                <a:cs typeface="Arial"/>
                <a:sym typeface="Arial"/>
              </a:rPr>
              <a:t>schools have devoted time to creating teaching </a:t>
            </a:r>
            <a:r>
              <a:rPr lang="en-US" sz="1200" b="0" i="0" u="none" strike="noStrike" cap="none" dirty="0" smtClean="0">
                <a:solidFill>
                  <a:schemeClr val="dk1"/>
                </a:solidFill>
                <a:latin typeface="Arial"/>
                <a:ea typeface="Arial"/>
                <a:cs typeface="Arial"/>
                <a:sym typeface="Arial"/>
              </a:rPr>
              <a:t>videos </a:t>
            </a:r>
            <a:r>
              <a:rPr lang="en-US" sz="1200" b="0" i="0" u="none" strike="noStrike" cap="none" dirty="0">
                <a:solidFill>
                  <a:schemeClr val="dk1"/>
                </a:solidFill>
                <a:latin typeface="Arial"/>
                <a:ea typeface="Arial"/>
                <a:cs typeface="Arial"/>
                <a:sym typeface="Arial"/>
              </a:rPr>
              <a:t>to share with students or families during the </a:t>
            </a:r>
            <a:r>
              <a:rPr lang="en-US" sz="1200" b="0" i="0" u="none" strike="noStrike" cap="none" dirty="0" smtClean="0">
                <a:solidFill>
                  <a:schemeClr val="dk1"/>
                </a:solidFill>
                <a:latin typeface="Arial"/>
                <a:ea typeface="Arial"/>
                <a:cs typeface="Arial"/>
                <a:sym typeface="Arial"/>
              </a:rPr>
              <a:t>kick-off</a:t>
            </a:r>
            <a:r>
              <a:rPr lang="en-US" sz="1200" b="0" i="0" u="none" strike="noStrike" cap="none" dirty="0">
                <a:solidFill>
                  <a:schemeClr val="dk1"/>
                </a:solidFill>
                <a:latin typeface="Arial"/>
                <a:ea typeface="Arial"/>
                <a:cs typeface="Arial"/>
                <a:sym typeface="Arial"/>
              </a:rPr>
              <a:t>. </a:t>
            </a:r>
            <a:r>
              <a:rPr lang="en-US" sz="1200" b="0" i="0" u="none" strike="noStrike" cap="none" dirty="0" smtClean="0">
                <a:solidFill>
                  <a:schemeClr val="dk1"/>
                </a:solidFill>
                <a:latin typeface="Arial"/>
                <a:ea typeface="Arial"/>
                <a:cs typeface="Arial"/>
                <a:sym typeface="Arial"/>
              </a:rPr>
              <a:t>Some </a:t>
            </a:r>
            <a:r>
              <a:rPr lang="en-US" sz="1200" b="0" i="0" u="none" strike="noStrike" cap="none" dirty="0">
                <a:solidFill>
                  <a:schemeClr val="dk1"/>
                </a:solidFill>
                <a:latin typeface="Arial"/>
                <a:ea typeface="Arial"/>
                <a:cs typeface="Arial"/>
                <a:sym typeface="Arial"/>
              </a:rPr>
              <a:t>schools have videotaped the </a:t>
            </a:r>
            <a:r>
              <a:rPr lang="en-US" sz="1200" b="0" i="0" u="none" strike="noStrike" cap="none" dirty="0" smtClean="0">
                <a:solidFill>
                  <a:schemeClr val="dk1"/>
                </a:solidFill>
                <a:latin typeface="Arial"/>
                <a:ea typeface="Arial"/>
                <a:cs typeface="Arial"/>
                <a:sym typeface="Arial"/>
              </a:rPr>
              <a:t>kick-off </a:t>
            </a:r>
            <a:r>
              <a:rPr lang="en-US" sz="1200" b="0" i="0" u="none" strike="noStrike" cap="none" dirty="0">
                <a:solidFill>
                  <a:schemeClr val="dk1"/>
                </a:solidFill>
                <a:latin typeface="Arial"/>
                <a:ea typeface="Arial"/>
                <a:cs typeface="Arial"/>
                <a:sym typeface="Arial"/>
              </a:rPr>
              <a:t>at the beginning to have as a reference for any new students entering the school after the </a:t>
            </a:r>
            <a:r>
              <a:rPr lang="en-US" sz="1200" b="0" i="0" u="none" strike="noStrike" cap="none" dirty="0" smtClean="0">
                <a:solidFill>
                  <a:schemeClr val="dk1"/>
                </a:solidFill>
                <a:latin typeface="Arial"/>
                <a:ea typeface="Arial"/>
                <a:cs typeface="Arial"/>
                <a:sym typeface="Arial"/>
              </a:rPr>
              <a:t>kick-off. </a:t>
            </a:r>
            <a:r>
              <a:rPr lang="en-US" sz="1200" b="0" i="0" u="none" strike="noStrike" cap="none" dirty="0">
                <a:solidFill>
                  <a:schemeClr val="dk1"/>
                </a:solidFill>
                <a:latin typeface="Arial"/>
                <a:ea typeface="Arial"/>
                <a:cs typeface="Arial"/>
                <a:sym typeface="Arial"/>
              </a:rPr>
              <a:t>Some schools have created a video to use as a welcome and to orient new students. Another consideration is having something for new or substitute teachers. We will go through kick-offs in more depth in a later module.</a:t>
            </a:r>
            <a:endParaRPr sz="1200" b="0" i="0" u="none" strike="noStrike" cap="none"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349625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Shape 20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The more students are exposed to expectations and being reminded of the expected </a:t>
            </a:r>
            <a:r>
              <a:rPr lang="en-US" sz="1200" b="0" i="0" u="none" strike="noStrike" cap="none" dirty="0" smtClean="0">
                <a:solidFill>
                  <a:schemeClr val="dk1"/>
                </a:solidFill>
                <a:latin typeface="Calibri"/>
                <a:ea typeface="Calibri"/>
                <a:cs typeface="Calibri"/>
                <a:sym typeface="Calibri"/>
              </a:rPr>
              <a:t>behaviors, </a:t>
            </a:r>
            <a:r>
              <a:rPr lang="en-US" sz="1200" b="0" i="0" u="none" strike="noStrike" cap="none" dirty="0">
                <a:solidFill>
                  <a:schemeClr val="dk1"/>
                </a:solidFill>
                <a:latin typeface="Calibri"/>
                <a:ea typeface="Calibri"/>
                <a:cs typeface="Calibri"/>
                <a:sym typeface="Calibri"/>
              </a:rPr>
              <a:t>the more successful they will be. Encourage families to learn about PBIS so that they will be able to ask and remind the kids about the expectations, and maybe even use expectations at home.</a:t>
            </a:r>
            <a:endParaRPr dirty="0"/>
          </a:p>
        </p:txBody>
      </p:sp>
      <p:sp>
        <p:nvSpPr>
          <p:cNvPr id="209" name="Shape 20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7323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Shape 21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is an example of a </a:t>
            </a:r>
            <a:r>
              <a:rPr lang="en-US" sz="1200" b="0" i="0" u="none" strike="noStrike" cap="none" dirty="0" smtClean="0">
                <a:solidFill>
                  <a:schemeClr val="dk1"/>
                </a:solidFill>
                <a:latin typeface="Calibri"/>
                <a:ea typeface="Calibri"/>
                <a:cs typeface="Calibri"/>
                <a:sym typeface="Calibri"/>
              </a:rPr>
              <a:t>yearly plan. </a:t>
            </a:r>
            <a:r>
              <a:rPr lang="en-US" sz="1200" b="0" i="0" u="none" strike="noStrike" cap="none" dirty="0">
                <a:solidFill>
                  <a:schemeClr val="dk1"/>
                </a:solidFill>
                <a:latin typeface="Calibri"/>
                <a:ea typeface="Calibri"/>
                <a:cs typeface="Calibri"/>
                <a:sym typeface="Calibri"/>
              </a:rPr>
              <a:t>The team can design a plan that works for their particular situation. This example emphasizes different expectations during different months. </a:t>
            </a:r>
            <a:r>
              <a:rPr lang="en-US" sz="1200" b="0" i="0" u="none" strike="noStrike" cap="none" dirty="0" smtClean="0">
                <a:solidFill>
                  <a:schemeClr val="dk1"/>
                </a:solidFill>
                <a:latin typeface="Calibri"/>
                <a:ea typeface="Calibri"/>
                <a:cs typeface="Calibri"/>
                <a:sym typeface="Calibri"/>
              </a:rPr>
              <a:t>“Cool Tools” </a:t>
            </a:r>
            <a:r>
              <a:rPr lang="en-US" sz="1200" b="0" i="0" u="none" strike="noStrike" cap="none" dirty="0">
                <a:solidFill>
                  <a:schemeClr val="dk1"/>
                </a:solidFill>
                <a:latin typeface="Calibri"/>
                <a:ea typeface="Calibri"/>
                <a:cs typeface="Calibri"/>
                <a:sym typeface="Calibri"/>
              </a:rPr>
              <a:t>are what they call their lesson plans. As we get through the other modules in this series, teams will be creating a yearly plan for </a:t>
            </a:r>
            <a:r>
              <a:rPr lang="en-US" sz="1200" b="0" i="0" u="none" strike="noStrike" cap="none" dirty="0" smtClean="0">
                <a:solidFill>
                  <a:schemeClr val="dk1"/>
                </a:solidFill>
                <a:latin typeface="Calibri"/>
                <a:ea typeface="Calibri"/>
                <a:cs typeface="Calibri"/>
                <a:sym typeface="Calibri"/>
              </a:rPr>
              <a:t>all </a:t>
            </a:r>
            <a:r>
              <a:rPr lang="en-US" sz="1200" b="0" i="0" u="none" strike="noStrike" cap="none" dirty="0">
                <a:solidFill>
                  <a:schemeClr val="dk1"/>
                </a:solidFill>
                <a:latin typeface="Calibri"/>
                <a:ea typeface="Calibri"/>
                <a:cs typeface="Calibri"/>
                <a:sym typeface="Calibri"/>
              </a:rPr>
              <a:t>systems. We will provide templates to help them plan their year</a:t>
            </a:r>
            <a:r>
              <a:rPr lang="en-US" sz="1200" b="0" i="0" u="none" strike="noStrike" cap="none" dirty="0" smtClean="0">
                <a:solidFill>
                  <a:schemeClr val="dk1"/>
                </a:solidFill>
                <a:latin typeface="Calibri"/>
                <a:ea typeface="Calibri"/>
                <a:cs typeface="Calibri"/>
                <a:sym typeface="Calibri"/>
              </a:rPr>
              <a:t>.</a:t>
            </a:r>
            <a:endParaRPr dirty="0"/>
          </a:p>
        </p:txBody>
      </p:sp>
      <p:sp>
        <p:nvSpPr>
          <p:cNvPr id="216" name="Shape 21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8307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Shape 22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are some ideas. Teams may want to incorporate some of these into their teaching system</a:t>
            </a:r>
            <a:r>
              <a:rPr lang="en-US" sz="1200" b="0" i="0" u="none" strike="noStrike" cap="none" dirty="0" smtClean="0">
                <a:solidFill>
                  <a:schemeClr val="dk1"/>
                </a:solidFill>
                <a:latin typeface="Calibri"/>
                <a:ea typeface="Calibri"/>
                <a:cs typeface="Calibri"/>
                <a:sym typeface="Calibri"/>
              </a:rPr>
              <a:t>.</a:t>
            </a:r>
            <a:endParaRPr dirty="0"/>
          </a:p>
        </p:txBody>
      </p:sp>
      <p:sp>
        <p:nvSpPr>
          <p:cNvPr id="224" name="Shape 22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4609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Shape 23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are some pictures taken during a kick-off event for </a:t>
            </a:r>
            <a:r>
              <a:rPr lang="en-US" sz="1200" b="0" i="0" u="none" strike="noStrike" cap="none" dirty="0" smtClean="0">
                <a:solidFill>
                  <a:schemeClr val="dk1"/>
                </a:solidFill>
                <a:latin typeface="Calibri"/>
                <a:ea typeface="Calibri"/>
                <a:cs typeface="Calibri"/>
                <a:sym typeface="Calibri"/>
              </a:rPr>
              <a:t>middle </a:t>
            </a:r>
            <a:r>
              <a:rPr lang="en-US" sz="1200" b="0" i="0" u="none" strike="noStrike" cap="none" dirty="0">
                <a:solidFill>
                  <a:schemeClr val="dk1"/>
                </a:solidFill>
                <a:latin typeface="Calibri"/>
                <a:ea typeface="Calibri"/>
                <a:cs typeface="Calibri"/>
                <a:sym typeface="Calibri"/>
              </a:rPr>
              <a:t>s</a:t>
            </a:r>
            <a:r>
              <a:rPr lang="en-US" sz="1200" b="0" i="0" u="none" strike="noStrike" cap="none" dirty="0" smtClean="0">
                <a:solidFill>
                  <a:schemeClr val="dk1"/>
                </a:solidFill>
                <a:latin typeface="Calibri"/>
                <a:ea typeface="Calibri"/>
                <a:cs typeface="Calibri"/>
                <a:sym typeface="Calibri"/>
              </a:rPr>
              <a:t>chool </a:t>
            </a:r>
            <a:r>
              <a:rPr lang="en-US" sz="1200" b="0" i="0" u="none" strike="noStrike" cap="none" dirty="0">
                <a:solidFill>
                  <a:schemeClr val="dk1"/>
                </a:solidFill>
                <a:latin typeface="Calibri"/>
                <a:ea typeface="Calibri"/>
                <a:cs typeface="Calibri"/>
                <a:sym typeface="Calibri"/>
              </a:rPr>
              <a:t>students in </a:t>
            </a:r>
            <a:r>
              <a:rPr lang="en-US" sz="1200" b="0" i="0" u="none" strike="noStrike" cap="none" dirty="0" err="1">
                <a:solidFill>
                  <a:schemeClr val="dk1"/>
                </a:solidFill>
                <a:latin typeface="Calibri"/>
                <a:ea typeface="Calibri"/>
                <a:cs typeface="Calibri"/>
                <a:sym typeface="Calibri"/>
              </a:rPr>
              <a:t>Brookland</a:t>
            </a:r>
            <a:r>
              <a:rPr lang="en-US" sz="1200" b="0" i="0" u="none" strike="noStrike" cap="none" dirty="0">
                <a:solidFill>
                  <a:schemeClr val="dk1"/>
                </a:solidFill>
                <a:latin typeface="Calibri"/>
                <a:ea typeface="Calibri"/>
                <a:cs typeface="Calibri"/>
                <a:sym typeface="Calibri"/>
              </a:rPr>
              <a:t> School District. These are pictures of students learning the expectations for riding the buses. Some of the bus drivers taught the students the expected behavior.</a:t>
            </a:r>
            <a:endParaRPr dirty="0"/>
          </a:p>
        </p:txBody>
      </p:sp>
      <p:sp>
        <p:nvSpPr>
          <p:cNvPr id="231" name="Shape 23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6269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Trainer</a:t>
            </a:r>
            <a:r>
              <a:rPr lang="en-US" baseline="0" dirty="0" smtClean="0"/>
              <a:t> Notes:</a:t>
            </a:r>
            <a:endParaRPr lang="en-US" sz="1200" dirty="0" smtClean="0">
              <a:solidFill>
                <a:schemeClr val="tx1"/>
              </a:solidFill>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3"/>
              </a:rPr>
              <a:t>https</a:t>
            </a:r>
            <a:r>
              <a:rPr lang="en-US" sz="1200" dirty="0">
                <a:hlinkClick r:id="rId3"/>
              </a:rPr>
              <a:t>://</a:t>
            </a:r>
            <a:r>
              <a:rPr lang="en-US" sz="1200" dirty="0" smtClean="0">
                <a:hlinkClick r:id="rId3"/>
              </a:rPr>
              <a:t>www.youtube.com/watch?v=3EAckekXfHE</a:t>
            </a:r>
            <a:endParaRPr lang="en-US" sz="1200" dirty="0"/>
          </a:p>
        </p:txBody>
      </p:sp>
      <p:sp>
        <p:nvSpPr>
          <p:cNvPr id="4" name="Slide Number Placeholder 3"/>
          <p:cNvSpPr>
            <a:spLocks noGrp="1"/>
          </p:cNvSpPr>
          <p:nvPr>
            <p:ph type="sldNum" sz="quarter" idx="10"/>
          </p:nvPr>
        </p:nvSpPr>
        <p:spPr/>
        <p:txBody>
          <a:bodyPr/>
          <a:lstStyle/>
          <a:p>
            <a:fld id="{DF375BF7-40E4-4F89-B0A2-93977CFA6C4C}" type="slidenum">
              <a:rPr lang="en-US" smtClean="0"/>
              <a:t>28</a:t>
            </a:fld>
            <a:endParaRPr lang="en-US"/>
          </a:p>
        </p:txBody>
      </p:sp>
    </p:spTree>
    <p:extLst>
      <p:ext uri="{BB962C8B-B14F-4D97-AF65-F5344CB8AC3E}">
        <p14:creationId xmlns:p14="http://schemas.microsoft.com/office/powerpoint/2010/main" val="1246105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Shape 24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are some guiding questions to help </a:t>
            </a:r>
            <a:r>
              <a:rPr lang="en-US" sz="1200" b="0" i="0" u="none" strike="noStrike" cap="none" dirty="0" smtClean="0">
                <a:solidFill>
                  <a:schemeClr val="dk1"/>
                </a:solidFill>
                <a:latin typeface="Calibri"/>
                <a:ea typeface="Calibri"/>
                <a:cs typeface="Calibri"/>
                <a:sym typeface="Calibri"/>
              </a:rPr>
              <a:t>team’s </a:t>
            </a:r>
            <a:r>
              <a:rPr lang="en-US" sz="1200" b="0" i="0" u="none" strike="noStrike" cap="none" dirty="0">
                <a:solidFill>
                  <a:schemeClr val="dk1"/>
                </a:solidFill>
                <a:latin typeface="Calibri"/>
                <a:ea typeface="Calibri"/>
                <a:cs typeface="Calibri"/>
                <a:sym typeface="Calibri"/>
              </a:rPr>
              <a:t>complete plans for teaching behavior. Remind them to answer </a:t>
            </a:r>
            <a:r>
              <a:rPr lang="en-US" sz="1200" b="0" i="0" u="none" strike="noStrike" cap="none">
                <a:solidFill>
                  <a:schemeClr val="dk1"/>
                </a:solidFill>
                <a:latin typeface="Calibri"/>
                <a:ea typeface="Calibri"/>
                <a:cs typeface="Calibri"/>
                <a:sym typeface="Calibri"/>
              </a:rPr>
              <a:t>the </a:t>
            </a:r>
            <a:r>
              <a:rPr lang="en-US" sz="1200" b="0" i="0" u="none" strike="noStrike" cap="none" smtClean="0">
                <a:solidFill>
                  <a:schemeClr val="dk1"/>
                </a:solidFill>
                <a:latin typeface="Calibri"/>
                <a:ea typeface="Calibri"/>
                <a:cs typeface="Calibri"/>
                <a:sym typeface="Calibri"/>
              </a:rPr>
              <a:t>“who</a:t>
            </a:r>
            <a:r>
              <a:rPr lang="en-US" sz="1200" b="0" i="0" u="none" strike="noStrike" cap="none" dirty="0">
                <a:solidFill>
                  <a:schemeClr val="dk1"/>
                </a:solidFill>
                <a:latin typeface="Calibri"/>
                <a:ea typeface="Calibri"/>
                <a:cs typeface="Calibri"/>
                <a:sym typeface="Calibri"/>
              </a:rPr>
              <a:t>, what, where, </a:t>
            </a:r>
            <a:r>
              <a:rPr lang="en-US" sz="1200" b="0" i="0" u="none" strike="noStrike" cap="none">
                <a:solidFill>
                  <a:schemeClr val="dk1"/>
                </a:solidFill>
                <a:latin typeface="Calibri"/>
                <a:ea typeface="Calibri"/>
                <a:cs typeface="Calibri"/>
                <a:sym typeface="Calibri"/>
              </a:rPr>
              <a:t>and </a:t>
            </a:r>
            <a:r>
              <a:rPr lang="en-US" sz="1200" b="0" i="0" u="none" strike="noStrike" cap="none" smtClean="0">
                <a:solidFill>
                  <a:schemeClr val="dk1"/>
                </a:solidFill>
                <a:latin typeface="Calibri"/>
                <a:ea typeface="Calibri"/>
                <a:cs typeface="Calibri"/>
                <a:sym typeface="Calibri"/>
              </a:rPr>
              <a:t>when” </a:t>
            </a:r>
            <a:r>
              <a:rPr lang="en-US" sz="1200" b="0" i="0" u="none" strike="noStrike" cap="none" dirty="0">
                <a:solidFill>
                  <a:schemeClr val="dk1"/>
                </a:solidFill>
                <a:latin typeface="Calibri"/>
                <a:ea typeface="Calibri"/>
                <a:cs typeface="Calibri"/>
                <a:sym typeface="Calibri"/>
              </a:rPr>
              <a:t>questions</a:t>
            </a:r>
            <a:r>
              <a:rPr lang="en-US" sz="1200" b="0" i="0" u="none" strike="noStrike" cap="none" dirty="0" smtClean="0">
                <a:solidFill>
                  <a:schemeClr val="dk1"/>
                </a:solidFill>
                <a:latin typeface="Calibri"/>
                <a:ea typeface="Calibri"/>
                <a:cs typeface="Calibri"/>
                <a:sym typeface="Calibri"/>
              </a:rPr>
              <a:t>.</a:t>
            </a:r>
            <a:endParaRPr dirty="0"/>
          </a:p>
        </p:txBody>
      </p:sp>
      <p:sp>
        <p:nvSpPr>
          <p:cNvPr id="248" name="Shape 24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72341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Shape 26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TFI is an important tool in the PBIS implementation process. It can be used in the development stage, and then used in an </a:t>
            </a:r>
            <a:r>
              <a:rPr lang="en-US" sz="1200" b="0" i="0" u="none" strike="noStrike" cap="none" dirty="0" smtClean="0">
                <a:solidFill>
                  <a:schemeClr val="dk1"/>
                </a:solidFill>
                <a:latin typeface="Calibri"/>
                <a:ea typeface="Calibri"/>
                <a:cs typeface="Calibri"/>
                <a:sym typeface="Calibri"/>
              </a:rPr>
              <a:t>ongoing </a:t>
            </a:r>
            <a:r>
              <a:rPr lang="en-US" sz="1200" b="0" i="0" u="none" strike="noStrike" cap="none" dirty="0">
                <a:solidFill>
                  <a:schemeClr val="dk1"/>
                </a:solidFill>
                <a:latin typeface="Calibri"/>
                <a:ea typeface="Calibri"/>
                <a:cs typeface="Calibri"/>
                <a:sym typeface="Calibri"/>
              </a:rPr>
              <a:t>manner to ensure all core features are in place. The TFI highlights each critical component of PBIS. Section 1.4 </a:t>
            </a:r>
            <a:r>
              <a:rPr lang="en-US" sz="1200" b="0" i="0" u="none" strike="noStrike" cap="none" dirty="0" smtClean="0">
                <a:solidFill>
                  <a:schemeClr val="dk1"/>
                </a:solidFill>
                <a:latin typeface="Calibri"/>
                <a:ea typeface="Calibri"/>
                <a:cs typeface="Calibri"/>
                <a:sym typeface="Calibri"/>
              </a:rPr>
              <a:t>covers </a:t>
            </a:r>
            <a:r>
              <a:rPr lang="en-US" sz="1200" b="0" i="0" u="none" strike="noStrike" cap="none" dirty="0">
                <a:solidFill>
                  <a:schemeClr val="dk1"/>
                </a:solidFill>
                <a:latin typeface="Calibri"/>
                <a:ea typeface="Calibri"/>
                <a:cs typeface="Calibri"/>
                <a:sym typeface="Calibri"/>
              </a:rPr>
              <a:t>t</a:t>
            </a:r>
            <a:r>
              <a:rPr lang="en-US" sz="1200" b="0" i="0" u="none" strike="noStrike" cap="none" dirty="0" smtClean="0">
                <a:solidFill>
                  <a:schemeClr val="dk1"/>
                </a:solidFill>
                <a:latin typeface="Calibri"/>
                <a:ea typeface="Calibri"/>
                <a:cs typeface="Calibri"/>
                <a:sym typeface="Calibri"/>
              </a:rPr>
              <a:t>eaching </a:t>
            </a:r>
            <a:r>
              <a:rPr lang="en-US" sz="1200" b="0" i="0" u="none" strike="noStrike" cap="none" dirty="0">
                <a:solidFill>
                  <a:schemeClr val="dk1"/>
                </a:solidFill>
                <a:latin typeface="Calibri"/>
                <a:ea typeface="Calibri"/>
                <a:cs typeface="Calibri"/>
                <a:sym typeface="Calibri"/>
              </a:rPr>
              <a:t>e</a:t>
            </a:r>
            <a:r>
              <a:rPr lang="en-US" sz="1200" b="0" i="0" u="none" strike="noStrike" cap="none" dirty="0" smtClean="0">
                <a:solidFill>
                  <a:schemeClr val="dk1"/>
                </a:solidFill>
                <a:latin typeface="Calibri"/>
                <a:ea typeface="Calibri"/>
                <a:cs typeface="Calibri"/>
                <a:sym typeface="Calibri"/>
              </a:rPr>
              <a:t>xpectations</a:t>
            </a:r>
            <a:r>
              <a:rPr lang="en-US" sz="1200" b="0" i="0" u="none" strike="noStrike" cap="none" dirty="0">
                <a:solidFill>
                  <a:schemeClr val="dk1"/>
                </a:solidFill>
                <a:latin typeface="Calibri"/>
                <a:ea typeface="Calibri"/>
                <a:cs typeface="Calibri"/>
                <a:sym typeface="Calibri"/>
              </a:rPr>
              <a:t>. See next slide.</a:t>
            </a:r>
            <a:endParaRPr dirty="0"/>
          </a:p>
        </p:txBody>
      </p:sp>
      <p:sp>
        <p:nvSpPr>
          <p:cNvPr id="263" name="Shape 26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8521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9" name="Shape 2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6919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Shape 5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Remember that each family has its own rules and expectations—functionally its own culture</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That means students</a:t>
            </a:r>
            <a:r>
              <a:rPr lang="en-US" sz="1200" b="0" i="0" u="none" strike="noStrike" cap="none" baseline="0" dirty="0">
                <a:solidFill>
                  <a:schemeClr val="dk1"/>
                </a:solidFill>
                <a:latin typeface="Calibri"/>
                <a:ea typeface="Calibri"/>
                <a:cs typeface="Calibri"/>
                <a:sym typeface="Calibri"/>
              </a:rPr>
              <a:t> have varied knowledge and skills. </a:t>
            </a:r>
            <a:r>
              <a:rPr lang="en-US" sz="1200" b="0" i="0" u="none" strike="noStrike" cap="none" dirty="0">
                <a:solidFill>
                  <a:schemeClr val="dk1"/>
                </a:solidFill>
                <a:latin typeface="Calibri"/>
                <a:ea typeface="Calibri"/>
                <a:cs typeface="Calibri"/>
                <a:sym typeface="Calibri"/>
              </a:rPr>
              <a:t>For students to start adopting the desired behaviors, schools will need to invest time in teaching them the behaviors. By making this </a:t>
            </a:r>
            <a:r>
              <a:rPr lang="en-US" sz="1200" b="0" i="0" u="none" strike="noStrike" cap="none" dirty="0" smtClean="0">
                <a:solidFill>
                  <a:schemeClr val="dk1"/>
                </a:solidFill>
                <a:latin typeface="Calibri"/>
                <a:ea typeface="Calibri"/>
                <a:cs typeface="Calibri"/>
                <a:sym typeface="Calibri"/>
              </a:rPr>
              <a:t>investment and </a:t>
            </a:r>
            <a:r>
              <a:rPr lang="en-US" sz="1200" b="0" i="0" u="none" strike="noStrike" cap="none" dirty="0">
                <a:solidFill>
                  <a:schemeClr val="dk1"/>
                </a:solidFill>
                <a:latin typeface="Calibri"/>
                <a:ea typeface="Calibri"/>
                <a:cs typeface="Calibri"/>
                <a:sym typeface="Calibri"/>
              </a:rPr>
              <a:t>creating a more structured environment, teachers will face less disruption and have more time for teaching academics. </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53" name="Shape 5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6671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
        <p:nvSpPr>
          <p:cNvPr id="278" name="Shape 2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9" name="Shape 27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a:t>
            </a:r>
            <a:r>
              <a:rPr lang="en-US" sz="1200" b="0" i="0" u="none" strike="noStrike" cap="none" dirty="0" smtClean="0">
                <a:solidFill>
                  <a:schemeClr val="dk1"/>
                </a:solidFill>
                <a:latin typeface="Calibri"/>
                <a:ea typeface="Calibri"/>
                <a:cs typeface="Calibri"/>
                <a:sym typeface="Calibri"/>
              </a:rPr>
              <a:t>summary,</a:t>
            </a:r>
            <a:r>
              <a:rPr lang="en-US" sz="1200" b="0" i="0" u="none" strike="noStrike" cap="none" baseline="0" dirty="0" smtClean="0">
                <a:solidFill>
                  <a:schemeClr val="dk1"/>
                </a:solidFill>
                <a:latin typeface="Calibri"/>
                <a:ea typeface="Calibri"/>
                <a:cs typeface="Calibri"/>
                <a:sym typeface="Calibri"/>
              </a:rPr>
              <a:t> t</a:t>
            </a:r>
            <a:r>
              <a:rPr lang="en-US" sz="1200" b="0" i="0" u="none" strike="noStrike" cap="none" dirty="0" smtClean="0">
                <a:solidFill>
                  <a:schemeClr val="dk1"/>
                </a:solidFill>
                <a:latin typeface="Calibri"/>
                <a:ea typeface="Calibri"/>
                <a:cs typeface="Calibri"/>
                <a:sym typeface="Calibri"/>
              </a:rPr>
              <a:t>he </a:t>
            </a:r>
            <a:r>
              <a:rPr lang="en-US" sz="1200" b="0" i="0" u="none" strike="noStrike" cap="none" dirty="0">
                <a:solidFill>
                  <a:schemeClr val="dk1"/>
                </a:solidFill>
                <a:latin typeface="Calibri"/>
                <a:ea typeface="Calibri"/>
                <a:cs typeface="Calibri"/>
                <a:sym typeface="Calibri"/>
              </a:rPr>
              <a:t>teaching system needs to fit each school’s needs. Have teams make sure that whatever means they use to teach is being delivered to ALL students, and that they check for understanding. Show students what to do – be their model. Give them lots of prompts and cues. Thank the staff for their hard </a:t>
            </a:r>
            <a:r>
              <a:rPr lang="en-US" sz="1200" b="0" i="0" u="none" strike="noStrike" cap="none" dirty="0" smtClean="0">
                <a:solidFill>
                  <a:schemeClr val="dk1"/>
                </a:solidFill>
                <a:latin typeface="Calibri"/>
                <a:ea typeface="Calibri"/>
                <a:cs typeface="Calibri"/>
                <a:sym typeface="Calibri"/>
              </a:rPr>
              <a:t>work</a:t>
            </a:r>
            <a:r>
              <a:rPr lang="en-US" sz="1200" b="0" i="0" u="none" strike="noStrike" cap="none" baseline="0" dirty="0" smtClean="0">
                <a:solidFill>
                  <a:schemeClr val="dk1"/>
                </a:solidFill>
                <a:latin typeface="Calibri"/>
                <a:ea typeface="Calibri"/>
                <a:cs typeface="Calibri"/>
                <a:sym typeface="Calibri"/>
              </a:rPr>
              <a:t> a</a:t>
            </a:r>
            <a:r>
              <a:rPr lang="en-US" sz="1200" b="0" i="0" u="none" strike="noStrike" cap="none" dirty="0" smtClean="0">
                <a:solidFill>
                  <a:schemeClr val="dk1"/>
                </a:solidFill>
                <a:latin typeface="Calibri"/>
                <a:ea typeface="Calibri"/>
                <a:cs typeface="Calibri"/>
                <a:sym typeface="Calibri"/>
              </a:rPr>
              <a:t>nd </a:t>
            </a:r>
            <a:r>
              <a:rPr lang="en-US" sz="1200" b="0" i="0" u="none" strike="noStrike" cap="none" dirty="0">
                <a:solidFill>
                  <a:schemeClr val="dk1"/>
                </a:solidFill>
                <a:latin typeface="Calibri"/>
                <a:ea typeface="Calibri"/>
                <a:cs typeface="Calibri"/>
                <a:sym typeface="Calibri"/>
              </a:rPr>
              <a:t>even include students, especially older students, in the process. They can help create videos, or maybe they can even help teach some of the lessons. </a:t>
            </a:r>
            <a:r>
              <a:rPr lang="en-US" sz="1200" b="0" i="0" u="none" strike="noStrike" cap="none" dirty="0" smtClean="0">
                <a:solidFill>
                  <a:schemeClr val="dk1"/>
                </a:solidFill>
                <a:latin typeface="Calibri"/>
                <a:ea typeface="Calibri"/>
                <a:cs typeface="Calibri"/>
                <a:sym typeface="Calibri"/>
              </a:rPr>
              <a:t>Always </a:t>
            </a:r>
            <a:r>
              <a:rPr lang="en-US" sz="1200" b="0" i="0" u="none" strike="noStrike" cap="none" dirty="0">
                <a:solidFill>
                  <a:schemeClr val="dk1"/>
                </a:solidFill>
                <a:latin typeface="Calibri"/>
                <a:ea typeface="Calibri"/>
                <a:cs typeface="Calibri"/>
                <a:sym typeface="Calibri"/>
              </a:rPr>
              <a:t>be looking for ways to turn a situation into a teaching moment. </a:t>
            </a:r>
            <a:endParaRPr dirty="0"/>
          </a:p>
        </p:txBody>
      </p:sp>
    </p:spTree>
    <p:extLst>
      <p:ext uri="{BB962C8B-B14F-4D97-AF65-F5344CB8AC3E}">
        <p14:creationId xmlns:p14="http://schemas.microsoft.com/office/powerpoint/2010/main" val="1252741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Shape 28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
        <p:nvSpPr>
          <p:cNvPr id="287" name="Shape 28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6831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
        <p:nvSpPr>
          <p:cNvPr id="59" name="Shape 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 name="Shape 6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Students </a:t>
            </a:r>
            <a:r>
              <a:rPr lang="en-US" sz="1200" b="0" i="0" u="none" strike="noStrike" cap="none" dirty="0" smtClean="0">
                <a:solidFill>
                  <a:schemeClr val="dk1"/>
                </a:solidFill>
                <a:latin typeface="Calibri"/>
                <a:ea typeface="Calibri"/>
                <a:cs typeface="Calibri"/>
                <a:sym typeface="Calibri"/>
              </a:rPr>
              <a:t>and </a:t>
            </a:r>
            <a:r>
              <a:rPr lang="en-US" sz="1200" b="0" i="0" u="none" strike="noStrike" cap="none" dirty="0">
                <a:solidFill>
                  <a:schemeClr val="dk1"/>
                </a:solidFill>
                <a:latin typeface="Calibri"/>
                <a:ea typeface="Calibri"/>
                <a:cs typeface="Calibri"/>
                <a:sym typeface="Calibri"/>
              </a:rPr>
              <a:t>parents are often given a student handbook </a:t>
            </a:r>
            <a:r>
              <a:rPr lang="en-US" sz="1200" b="0" i="0" u="none" strike="noStrike" cap="none" dirty="0" smtClean="0">
                <a:solidFill>
                  <a:schemeClr val="dk1"/>
                </a:solidFill>
                <a:latin typeface="Calibri"/>
                <a:ea typeface="Calibri"/>
                <a:cs typeface="Calibri"/>
                <a:sym typeface="Calibri"/>
              </a:rPr>
              <a:t>and must</a:t>
            </a:r>
            <a:r>
              <a:rPr lang="en-US" sz="1200" b="0" i="0" u="none" strike="noStrike" cap="none" baseline="0" dirty="0" smtClean="0">
                <a:solidFill>
                  <a:schemeClr val="dk1"/>
                </a:solidFill>
                <a:latin typeface="Calibri"/>
                <a:ea typeface="Calibri"/>
                <a:cs typeface="Calibri"/>
                <a:sym typeface="Calibri"/>
              </a:rPr>
              <a:t> try</a:t>
            </a:r>
            <a:r>
              <a:rPr lang="en-US" sz="1200" b="0" i="0" u="none" strike="noStrike" cap="none" dirty="0" smtClean="0">
                <a:solidFill>
                  <a:schemeClr val="dk1"/>
                </a:solidFill>
                <a:latin typeface="Calibri"/>
                <a:ea typeface="Calibri"/>
                <a:cs typeface="Calibri"/>
                <a:sym typeface="Calibri"/>
              </a:rPr>
              <a:t> to </a:t>
            </a:r>
            <a:r>
              <a:rPr lang="en-US" sz="1200" b="0" i="0" u="none" strike="noStrike" cap="none" dirty="0">
                <a:solidFill>
                  <a:schemeClr val="dk1"/>
                </a:solidFill>
                <a:latin typeface="Calibri"/>
                <a:ea typeface="Calibri"/>
                <a:cs typeface="Calibri"/>
                <a:sym typeface="Calibri"/>
              </a:rPr>
              <a:t>figure out what behavior is acceptable. They often tell students what NOT to do. This leaves a wide opening for students to make their own interpretations on what is acceptable behavior, and it also gives the adults in the building the ability to decide what they think is appropriate behavior. By creating consistency and teaching students what is expected in different areas of the school and different settings, they will be more likely to use these behaviors</a:t>
            </a:r>
            <a:r>
              <a:rPr lang="en-US" sz="1200" b="0" i="0" u="none" strike="noStrike" cap="none" dirty="0" smtClean="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3320763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lang="en-US" dirty="0"/>
          </a:p>
          <a:p>
            <a:r>
              <a:rPr lang="en-US" dirty="0"/>
              <a:t>Some</a:t>
            </a:r>
            <a:r>
              <a:rPr lang="en-US" baseline="0" dirty="0"/>
              <a:t> staff may have resistance to </a:t>
            </a:r>
            <a:r>
              <a:rPr lang="en-US" baseline="0" dirty="0" smtClean="0"/>
              <a:t>“why” </a:t>
            </a:r>
            <a:r>
              <a:rPr lang="en-US" baseline="0" dirty="0"/>
              <a:t>behavior must be taught and may think that </a:t>
            </a:r>
            <a:r>
              <a:rPr lang="en-US" baseline="0" dirty="0" smtClean="0"/>
              <a:t>“students </a:t>
            </a:r>
            <a:r>
              <a:rPr lang="en-US" baseline="0" dirty="0"/>
              <a:t>should just know how to </a:t>
            </a:r>
            <a:r>
              <a:rPr lang="en-US" baseline="0" dirty="0" smtClean="0"/>
              <a:t>behave”.  </a:t>
            </a:r>
            <a:r>
              <a:rPr lang="en-US" dirty="0"/>
              <a:t>When</a:t>
            </a:r>
            <a:r>
              <a:rPr lang="en-US" baseline="0" dirty="0"/>
              <a:t> children come to our schools without skills to read, multiply, etc., we teach</a:t>
            </a:r>
            <a:r>
              <a:rPr lang="en-US" baseline="0" dirty="0" smtClean="0"/>
              <a:t>. </a:t>
            </a:r>
            <a:r>
              <a:rPr lang="en-US" baseline="0" dirty="0"/>
              <a:t>Teaching behavior skills </a:t>
            </a:r>
            <a:r>
              <a:rPr lang="en-US" baseline="0" dirty="0" smtClean="0"/>
              <a:t>is </a:t>
            </a:r>
            <a:r>
              <a:rPr lang="en-US" baseline="0" dirty="0"/>
              <a:t>just as important.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1345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
        <p:nvSpPr>
          <p:cNvPr id="68" name="Shape 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69" name="Shape 69"/>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mn-lt"/>
                <a:ea typeface="Arial"/>
                <a:cs typeface="Arial"/>
                <a:sym typeface="Arial"/>
              </a:rPr>
              <a:t>Trainer </a:t>
            </a:r>
            <a:r>
              <a:rPr lang="en-US" sz="1200" b="0" i="0" u="none" strike="noStrike" cap="none" dirty="0" smtClean="0">
                <a:solidFill>
                  <a:schemeClr val="dk1"/>
                </a:solidFill>
                <a:latin typeface="+mn-lt"/>
                <a:ea typeface="Arial"/>
                <a:cs typeface="Arial"/>
                <a:sym typeface="Arial"/>
              </a:rPr>
              <a:t>Notes</a:t>
            </a:r>
            <a:r>
              <a:rPr lang="en-US" sz="1200" b="0" i="0" u="none" strike="noStrike" cap="none" dirty="0">
                <a:solidFill>
                  <a:schemeClr val="dk1"/>
                </a:solidFill>
                <a:latin typeface="+mn-lt"/>
                <a:ea typeface="Arial"/>
                <a:cs typeface="Arial"/>
                <a:sym typeface="Arial"/>
              </a:rPr>
              <a:t>:</a:t>
            </a:r>
            <a:endParaRPr dirty="0">
              <a:latin typeface="+mn-lt"/>
            </a:endParaRPr>
          </a:p>
          <a:p>
            <a:pPr marL="0" marR="0" lvl="0" indent="0" algn="l" rtl="0">
              <a:spcBef>
                <a:spcPts val="0"/>
              </a:spcBef>
              <a:spcAft>
                <a:spcPts val="0"/>
              </a:spcAft>
              <a:buNone/>
            </a:pPr>
            <a:r>
              <a:rPr lang="en-US" sz="1200" b="0" i="0" u="none" strike="noStrike" cap="none" dirty="0">
                <a:solidFill>
                  <a:schemeClr val="dk1"/>
                </a:solidFill>
                <a:latin typeface="+mn-lt"/>
                <a:ea typeface="Arial"/>
                <a:cs typeface="Arial"/>
                <a:sym typeface="Arial"/>
              </a:rPr>
              <a:t>Have teams think about how their school approaches academic problems as opposed to how they approach social and behavioral problems. With academics, there is always a core, universal curriculum taught and if students don’t show understanding, we try to identify why and help them understand. We often have to re-teach in a different manner, give students feedback, and give them time to practice their new skills. What about with behavior? Are students explicitly taught behavior? Do we take the time to understand why the student did something we find inappropriate? This slide and the next </a:t>
            </a:r>
            <a:r>
              <a:rPr lang="en-US" sz="1200" b="0" i="0" u="none" strike="noStrike" cap="none" dirty="0" smtClean="0">
                <a:solidFill>
                  <a:schemeClr val="dk1"/>
                </a:solidFill>
                <a:latin typeface="+mn-lt"/>
                <a:ea typeface="Arial"/>
                <a:cs typeface="Arial"/>
                <a:sym typeface="Arial"/>
              </a:rPr>
              <a:t>two </a:t>
            </a:r>
            <a:r>
              <a:rPr lang="en-US" sz="1200" b="0" i="0" u="none" strike="noStrike" cap="none" dirty="0">
                <a:solidFill>
                  <a:schemeClr val="dk1"/>
                </a:solidFill>
                <a:latin typeface="+mn-lt"/>
                <a:ea typeface="Arial"/>
                <a:cs typeface="Arial"/>
                <a:sym typeface="Arial"/>
              </a:rPr>
              <a:t>show the differences in how we often address academic </a:t>
            </a:r>
            <a:r>
              <a:rPr lang="en-US" sz="1200" b="0" i="0" u="none" strike="noStrike" cap="none" dirty="0" smtClean="0">
                <a:solidFill>
                  <a:schemeClr val="dk1"/>
                </a:solidFill>
                <a:latin typeface="+mn-lt"/>
                <a:ea typeface="Arial"/>
                <a:cs typeface="Arial"/>
                <a:sym typeface="Arial"/>
              </a:rPr>
              <a:t>versus </a:t>
            </a:r>
            <a:r>
              <a:rPr lang="en-US" sz="1200" b="0" i="0" u="none" strike="noStrike" cap="none" dirty="0">
                <a:solidFill>
                  <a:schemeClr val="dk1"/>
                </a:solidFill>
                <a:latin typeface="+mn-lt"/>
                <a:ea typeface="Arial"/>
                <a:cs typeface="Arial"/>
                <a:sym typeface="Arial"/>
              </a:rPr>
              <a:t>social problems.</a:t>
            </a:r>
            <a:endParaRPr dirty="0">
              <a:latin typeface="+mn-lt"/>
            </a:endParaRPr>
          </a:p>
        </p:txBody>
      </p:sp>
    </p:spTree>
    <p:extLst>
      <p:ext uri="{BB962C8B-B14F-4D97-AF65-F5344CB8AC3E}">
        <p14:creationId xmlns:p14="http://schemas.microsoft.com/office/powerpoint/2010/main" val="2441605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
        <p:nvSpPr>
          <p:cNvPr id="68" name="Shape 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69" name="Shape 69"/>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Tree>
    <p:extLst>
      <p:ext uri="{BB962C8B-B14F-4D97-AF65-F5344CB8AC3E}">
        <p14:creationId xmlns:p14="http://schemas.microsoft.com/office/powerpoint/2010/main" val="4130568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
        <p:nvSpPr>
          <p:cNvPr id="68" name="Shape 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69" name="Shape 69"/>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Tree>
    <p:extLst>
      <p:ext uri="{BB962C8B-B14F-4D97-AF65-F5344CB8AC3E}">
        <p14:creationId xmlns:p14="http://schemas.microsoft.com/office/powerpoint/2010/main" val="2736269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Shape 7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our previous modules, we talked about committing to a new philosophy on discipline. Part of this new philosophy involves not making assumptions about student behavior. We need to make sure that students are taught behavior like they are taught any other subject</a:t>
            </a:r>
            <a:r>
              <a:rPr lang="en-US" sz="1200" b="0" i="0" u="none" strike="noStrike" cap="none" dirty="0" smtClean="0">
                <a:solidFill>
                  <a:schemeClr val="dk1"/>
                </a:solidFill>
                <a:latin typeface="Calibri"/>
                <a:ea typeface="Calibri"/>
                <a:cs typeface="Calibri"/>
                <a:sym typeface="Calibri"/>
              </a:rPr>
              <a:t>.</a:t>
            </a:r>
            <a:endParaRPr dirty="0"/>
          </a:p>
        </p:txBody>
      </p:sp>
      <p:sp>
        <p:nvSpPr>
          <p:cNvPr id="78" name="Shape 7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909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6169795"/>
            <a:ext cx="12192000" cy="688205"/>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74439" y="2277053"/>
            <a:ext cx="8956713" cy="1325563"/>
          </a:xfrm>
          <a:prstGeom prst="rect">
            <a:avLst/>
          </a:prstGeom>
        </p:spPr>
        <p:txBody>
          <a:bodyPr/>
          <a:lstStyle/>
          <a:p>
            <a:r>
              <a:rPr lang="en-US"/>
              <a:t>Click to edit Master title style</a:t>
            </a:r>
          </a:p>
        </p:txBody>
      </p:sp>
      <p:pic>
        <p:nvPicPr>
          <p:cNvPr id="4" name="Picture 3"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822"/>
          <a:stretch/>
        </p:blipFill>
        <p:spPr bwMode="auto">
          <a:xfrm>
            <a:off x="328100" y="6191295"/>
            <a:ext cx="952526" cy="661892"/>
          </a:xfrm>
          <a:prstGeom prst="rect">
            <a:avLst/>
          </a:prstGeom>
          <a:solidFill>
            <a:schemeClr val="bg1"/>
          </a:solidFill>
          <a:extLst/>
        </p:spPr>
      </p:pic>
      <p:pic>
        <p:nvPicPr>
          <p:cNvPr id="6" name="Shape 109"/>
          <p:cNvPicPr/>
          <p:nvPr userDrawn="1"/>
        </p:nvPicPr>
        <p:blipFill rotWithShape="1">
          <a:blip r:embed="rId4">
            <a:alphaModFix/>
          </a:blip>
          <a:srcRect/>
          <a:stretch/>
        </p:blipFill>
        <p:spPr>
          <a:xfrm>
            <a:off x="8955514" y="6266371"/>
            <a:ext cx="3077845" cy="474980"/>
          </a:xfrm>
          <a:prstGeom prst="rect">
            <a:avLst/>
          </a:prstGeom>
          <a:solidFill>
            <a:schemeClr val="bg1"/>
          </a:solidFill>
          <a:ln>
            <a:noFill/>
          </a:ln>
        </p:spPr>
      </p:pic>
      <p:sp>
        <p:nvSpPr>
          <p:cNvPr id="8" name="Rectangle 7"/>
          <p:cNvSpPr/>
          <p:nvPr userDrawn="1"/>
        </p:nvSpPr>
        <p:spPr>
          <a:xfrm>
            <a:off x="0" y="6085417"/>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77500"/>
            <a:ext cx="12192000" cy="95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53441"/>
            <a:ext cx="6238875" cy="1581150"/>
          </a:xfrm>
          <a:prstGeom prst="rect">
            <a:avLst/>
          </a:prstGeom>
        </p:spPr>
      </p:pic>
    </p:spTree>
    <p:extLst>
      <p:ext uri="{BB962C8B-B14F-4D97-AF65-F5344CB8AC3E}">
        <p14:creationId xmlns:p14="http://schemas.microsoft.com/office/powerpoint/2010/main" val="315220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416424" y="315540"/>
            <a:ext cx="9144000" cy="1271213"/>
          </a:xfrm>
          <a:prstGeom prst="rect">
            <a:avLst/>
          </a:prstGeom>
        </p:spPr>
        <p:txBody>
          <a:bodyPr anchor="b"/>
          <a:lstStyle>
            <a:lvl1pPr algn="ctr">
              <a:defRPr sz="6000"/>
            </a:lvl1pPr>
          </a:lstStyle>
          <a:p>
            <a:r>
              <a:rPr lang="en-US" dirty="0"/>
              <a:t>Click to edit Master title style</a:t>
            </a:r>
          </a:p>
        </p:txBody>
      </p:sp>
      <p:sp>
        <p:nvSpPr>
          <p:cNvPr id="4" name="Content Placeholder 3"/>
          <p:cNvSpPr>
            <a:spLocks noGrp="1"/>
          </p:cNvSpPr>
          <p:nvPr>
            <p:ph sz="quarter" idx="10"/>
          </p:nvPr>
        </p:nvSpPr>
        <p:spPr>
          <a:xfrm>
            <a:off x="1416050" y="1917700"/>
            <a:ext cx="9144000" cy="3325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84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Content">
  <p:cSld name="1_Title &amp; Content">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1416424" y="315540"/>
            <a:ext cx="9144000" cy="1271213"/>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8" name="Shape 18"/>
          <p:cNvSpPr txBox="1">
            <a:spLocks noGrp="1"/>
          </p:cNvSpPr>
          <p:nvPr>
            <p:ph type="body" idx="1"/>
          </p:nvPr>
        </p:nvSpPr>
        <p:spPr>
          <a:xfrm>
            <a:off x="1416050" y="1917700"/>
            <a:ext cx="9144000" cy="3325813"/>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10725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696598" y="365125"/>
            <a:ext cx="8956713"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545785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Shape 26"/>
          <p:cNvSpPr txBox="1">
            <a:spLocks noGrp="1"/>
          </p:cNvSpPr>
          <p:nvPr>
            <p:ph type="dt" idx="10"/>
          </p:nvPr>
        </p:nvSpPr>
        <p:spPr>
          <a:xfrm>
            <a:off x="838200" y="6356350"/>
            <a:ext cx="3276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accent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4648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chemeClr val="accent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accent3"/>
                </a:solidFill>
                <a:latin typeface="Calibri"/>
                <a:ea typeface="Calibri"/>
                <a:cs typeface="Calibri"/>
                <a:sym typeface="Calibri"/>
              </a:defRPr>
            </a:lvl1pPr>
            <a:lvl2pPr marL="0" marR="0" lvl="1" indent="0" algn="r" rtl="0">
              <a:spcBef>
                <a:spcPts val="0"/>
              </a:spcBef>
              <a:buNone/>
              <a:defRPr sz="1200">
                <a:solidFill>
                  <a:schemeClr val="accent3"/>
                </a:solidFill>
                <a:latin typeface="Calibri"/>
                <a:ea typeface="Calibri"/>
                <a:cs typeface="Calibri"/>
                <a:sym typeface="Calibri"/>
              </a:defRPr>
            </a:lvl2pPr>
            <a:lvl3pPr marL="0" marR="0" lvl="2" indent="0" algn="r" rtl="0">
              <a:spcBef>
                <a:spcPts val="0"/>
              </a:spcBef>
              <a:buNone/>
              <a:defRPr sz="1200">
                <a:solidFill>
                  <a:schemeClr val="accent3"/>
                </a:solidFill>
                <a:latin typeface="Calibri"/>
                <a:ea typeface="Calibri"/>
                <a:cs typeface="Calibri"/>
                <a:sym typeface="Calibri"/>
              </a:defRPr>
            </a:lvl3pPr>
            <a:lvl4pPr marL="0" marR="0" lvl="3" indent="0" algn="r" rtl="0">
              <a:spcBef>
                <a:spcPts val="0"/>
              </a:spcBef>
              <a:buNone/>
              <a:defRPr sz="1200">
                <a:solidFill>
                  <a:schemeClr val="accent3"/>
                </a:solidFill>
                <a:latin typeface="Calibri"/>
                <a:ea typeface="Calibri"/>
                <a:cs typeface="Calibri"/>
                <a:sym typeface="Calibri"/>
              </a:defRPr>
            </a:lvl4pPr>
            <a:lvl5pPr marL="0" marR="0" lvl="4" indent="0" algn="r" rtl="0">
              <a:spcBef>
                <a:spcPts val="0"/>
              </a:spcBef>
              <a:buNone/>
              <a:defRPr sz="1200">
                <a:solidFill>
                  <a:schemeClr val="accent3"/>
                </a:solidFill>
                <a:latin typeface="Calibri"/>
                <a:ea typeface="Calibri"/>
                <a:cs typeface="Calibri"/>
                <a:sym typeface="Calibri"/>
              </a:defRPr>
            </a:lvl5pPr>
            <a:lvl6pPr marL="0" marR="0" lvl="5" indent="0" algn="r" rtl="0">
              <a:spcBef>
                <a:spcPts val="0"/>
              </a:spcBef>
              <a:buNone/>
              <a:defRPr sz="1200">
                <a:solidFill>
                  <a:schemeClr val="accent3"/>
                </a:solidFill>
                <a:latin typeface="Calibri"/>
                <a:ea typeface="Calibri"/>
                <a:cs typeface="Calibri"/>
                <a:sym typeface="Calibri"/>
              </a:defRPr>
            </a:lvl6pPr>
            <a:lvl7pPr marL="0" marR="0" lvl="6" indent="0" algn="r" rtl="0">
              <a:spcBef>
                <a:spcPts val="0"/>
              </a:spcBef>
              <a:buNone/>
              <a:defRPr sz="1200">
                <a:solidFill>
                  <a:schemeClr val="accent3"/>
                </a:solidFill>
                <a:latin typeface="Calibri"/>
                <a:ea typeface="Calibri"/>
                <a:cs typeface="Calibri"/>
                <a:sym typeface="Calibri"/>
              </a:defRPr>
            </a:lvl7pPr>
            <a:lvl8pPr marL="0" marR="0" lvl="7" indent="0" algn="r" rtl="0">
              <a:spcBef>
                <a:spcPts val="0"/>
              </a:spcBef>
              <a:buNone/>
              <a:defRPr sz="1200">
                <a:solidFill>
                  <a:schemeClr val="accent3"/>
                </a:solidFill>
                <a:latin typeface="Calibri"/>
                <a:ea typeface="Calibri"/>
                <a:cs typeface="Calibri"/>
                <a:sym typeface="Calibri"/>
              </a:defRPr>
            </a:lvl8pPr>
            <a:lvl9pPr marL="0" marR="0" lvl="8" indent="0" algn="r" rtl="0">
              <a:spcBef>
                <a:spcPts val="0"/>
              </a:spcBef>
              <a:buNone/>
              <a:defRPr sz="1200">
                <a:solidFill>
                  <a:schemeClr val="accent3"/>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4952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2267" y="2535448"/>
            <a:ext cx="10515600" cy="1325563"/>
          </a:xfrm>
          <a:prstGeom prst="rect">
            <a:avLst/>
          </a:prstGeom>
        </p:spPr>
        <p:txBody>
          <a:bodyPr/>
          <a:lstStyle/>
          <a:p>
            <a:r>
              <a:rPr lang="en-US" dirty="0"/>
              <a:t>Click to edit Master title style</a:t>
            </a:r>
          </a:p>
        </p:txBody>
      </p:sp>
      <p:sp>
        <p:nvSpPr>
          <p:cNvPr id="3" name="Rectangle 2"/>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5" name="Picture 4"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6"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2245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5EF2D-A09D-412D-A2EA-24A4DEA38B0B}" type="datetimeFigureOut">
              <a:rPr lang="en-US" smtClean="0"/>
              <a:t>10/29/2019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DDED3-02CF-4E46-9514-B579A25C59A2}" type="slidenum">
              <a:rPr lang="en-US" smtClean="0"/>
              <a:t>‹#›</a:t>
            </a:fld>
            <a:endParaRPr lang="en-US"/>
          </a:p>
        </p:txBody>
      </p:sp>
    </p:spTree>
    <p:extLst>
      <p:ext uri="{BB962C8B-B14F-4D97-AF65-F5344CB8AC3E}">
        <p14:creationId xmlns:p14="http://schemas.microsoft.com/office/powerpoint/2010/main" val="399411736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id:image002.png@01D16AFF.B10E1570"/>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a:extLst/>
        </p:spPr>
      </p:pic>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Users\amerten\Downloads\RTI Arkansas Logo (2).p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3" name="Shape 109"/>
          <p:cNvPicPr/>
          <p:nvPr userDrawn="1"/>
        </p:nvPicPr>
        <p:blipFill rotWithShape="1">
          <a:blip r:embed="rId8">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7696531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8" r:id="rId3"/>
    <p:sldLayoutId id="214748365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1B986-9AC3-4D9B-AB17-00E753187AA4}" type="datetimeFigureOut">
              <a:rPr lang="en-US" smtClean="0"/>
              <a:t>10/29/2019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63575-510E-4702-9CBC-585D3F69EF44}" type="slidenum">
              <a:rPr lang="en-US" smtClean="0"/>
              <a:t>‹#›</a:t>
            </a:fld>
            <a:endParaRPr lang="en-US"/>
          </a:p>
        </p:txBody>
      </p:sp>
    </p:spTree>
    <p:extLst>
      <p:ext uri="{BB962C8B-B14F-4D97-AF65-F5344CB8AC3E}">
        <p14:creationId xmlns:p14="http://schemas.microsoft.com/office/powerpoint/2010/main" val="730353558"/>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https://www.youtube.com/embed/3EAckekXfHE" TargetMode="Externa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pbiscompendium.ssd.k12.mo.us/"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pbismissouri.org/tier-1-workbook-resources" TargetMode="External"/><Relationship Id="rId4" Type="http://schemas.openxmlformats.org/officeDocument/2006/relationships/hyperlink" Target="http://www.wisconsinpbisnetwork.org/educators/resources.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7"/>
          <p:cNvSpPr txBox="1">
            <a:spLocks/>
          </p:cNvSpPr>
          <p:nvPr/>
        </p:nvSpPr>
        <p:spPr>
          <a:xfrm>
            <a:off x="1" y="2358875"/>
            <a:ext cx="12191999" cy="1149256"/>
          </a:xfrm>
          <a:prstGeom prst="rect">
            <a:avLst/>
          </a:prstGeom>
          <a:noFill/>
          <a:ln>
            <a:noFill/>
          </a:ln>
        </p:spPr>
        <p:txBody>
          <a:bodyPr spcFirstLastPara="1" vert="horz" wrap="square" lIns="91425" tIns="45700" rIns="91425" bIns="4570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7200"/>
              <a:buFont typeface="Calibri"/>
              <a:buNone/>
            </a:pPr>
            <a:r>
              <a:rPr lang="en-US" sz="6000" dirty="0">
                <a:solidFill>
                  <a:schemeClr val="dk1"/>
                </a:solidFill>
                <a:latin typeface="Calibri"/>
                <a:ea typeface="Calibri"/>
                <a:cs typeface="Calibri"/>
                <a:sym typeface="Calibri"/>
              </a:rPr>
              <a:t>Teaching Behavioral Expectations</a:t>
            </a:r>
            <a:endParaRPr lang="en-US" sz="3600" dirty="0"/>
          </a:p>
        </p:txBody>
      </p:sp>
      <p:sp>
        <p:nvSpPr>
          <p:cNvPr id="3" name="TextBox 2"/>
          <p:cNvSpPr txBox="1"/>
          <p:nvPr/>
        </p:nvSpPr>
        <p:spPr>
          <a:xfrm>
            <a:off x="3748012" y="6400800"/>
            <a:ext cx="4695974" cy="246221"/>
          </a:xfrm>
          <a:prstGeom prst="rect">
            <a:avLst/>
          </a:prstGeom>
          <a:noFill/>
        </p:spPr>
        <p:txBody>
          <a:bodyPr wrap="square" rtlCol="0">
            <a:spAutoFit/>
          </a:bodyPr>
          <a:lstStyle/>
          <a:p>
            <a:r>
              <a:rPr lang="en-US" sz="1000" dirty="0" smtClean="0">
                <a:solidFill>
                  <a:schemeClr val="bg1"/>
                </a:solidFill>
              </a:rPr>
              <a:t>Images in this module were obtained at google.com/images unless otherwise specified.</a:t>
            </a:r>
            <a:endParaRPr lang="en-US" sz="1000" dirty="0">
              <a:solidFill>
                <a:schemeClr val="bg1"/>
              </a:solidFill>
            </a:endParaRPr>
          </a:p>
        </p:txBody>
      </p:sp>
    </p:spTree>
    <p:extLst>
      <p:ext uri="{BB962C8B-B14F-4D97-AF65-F5344CB8AC3E}">
        <p14:creationId xmlns:p14="http://schemas.microsoft.com/office/powerpoint/2010/main" val="3808014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0" y="712177"/>
            <a:ext cx="12192000" cy="85285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i="0" u="none" strike="noStrike" cap="none" dirty="0">
                <a:solidFill>
                  <a:schemeClr val="dk1"/>
                </a:solidFill>
                <a:sym typeface="Calibri"/>
              </a:rPr>
              <a:t>Making </a:t>
            </a:r>
            <a:r>
              <a:rPr lang="en-US" sz="5400" i="0" u="none" strike="noStrike" cap="none" dirty="0" smtClean="0">
                <a:solidFill>
                  <a:schemeClr val="dk1"/>
                </a:solidFill>
                <a:sym typeface="Calibri"/>
              </a:rPr>
              <a:t>Assumptions</a:t>
            </a:r>
            <a:endParaRPr sz="5400" dirty="0"/>
          </a:p>
        </p:txBody>
      </p:sp>
      <p:sp>
        <p:nvSpPr>
          <p:cNvPr id="81" name="Shape 81"/>
          <p:cNvSpPr txBox="1">
            <a:spLocks noGrp="1"/>
          </p:cNvSpPr>
          <p:nvPr>
            <p:ph type="body" idx="1"/>
          </p:nvPr>
        </p:nvSpPr>
        <p:spPr>
          <a:xfrm>
            <a:off x="694063" y="1940311"/>
            <a:ext cx="5224021" cy="2910818"/>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rtl="0">
              <a:lnSpc>
                <a:spcPct val="90000"/>
              </a:lnSpc>
              <a:spcAft>
                <a:spcPts val="0"/>
              </a:spcAft>
              <a:buClr>
                <a:srgbClr val="C00000"/>
              </a:buClr>
              <a:buSzPts val="3200"/>
              <a:buFont typeface="Arial"/>
              <a:buNone/>
            </a:pPr>
            <a:r>
              <a:rPr lang="en-US" b="1" i="0" u="none" strike="noStrike" cap="none" dirty="0">
                <a:solidFill>
                  <a:schemeClr val="tx1"/>
                </a:solidFill>
                <a:sym typeface="Calibri"/>
              </a:rPr>
              <a:t>We can </a:t>
            </a:r>
            <a:r>
              <a:rPr lang="en-US" b="1" i="0" u="sng" strike="noStrike" cap="none" dirty="0">
                <a:solidFill>
                  <a:schemeClr val="tx1"/>
                </a:solidFill>
                <a:sym typeface="Calibri"/>
              </a:rPr>
              <a:t>no longer assume</a:t>
            </a:r>
            <a:r>
              <a:rPr lang="en-US" b="1" i="0" u="none" strike="noStrike" cap="none" dirty="0">
                <a:solidFill>
                  <a:schemeClr val="tx1"/>
                </a:solidFill>
                <a:sym typeface="Calibri"/>
              </a:rPr>
              <a:t>:</a:t>
            </a:r>
            <a:endParaRPr dirty="0">
              <a:solidFill>
                <a:schemeClr val="tx1"/>
              </a:solidFill>
            </a:endParaRPr>
          </a:p>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Students know appropriate </a:t>
            </a:r>
            <a:r>
              <a:rPr lang="en-US" b="0" i="0" u="none" strike="noStrike" cap="none" dirty="0" smtClean="0">
                <a:solidFill>
                  <a:schemeClr val="dk1"/>
                </a:solidFill>
                <a:sym typeface="Calibri"/>
              </a:rPr>
              <a:t>behavior.</a:t>
            </a:r>
            <a:endParaRPr dirty="0"/>
          </a:p>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Students will learn behavior quickly without consistent practice and </a:t>
            </a:r>
            <a:r>
              <a:rPr lang="en-US" b="0" i="0" u="none" strike="noStrike" cap="none" dirty="0" smtClean="0">
                <a:solidFill>
                  <a:schemeClr val="dk1"/>
                </a:solidFill>
                <a:sym typeface="Calibri"/>
              </a:rPr>
              <a:t>modeling.</a:t>
            </a:r>
            <a:endParaRPr b="0" i="0" u="none" strike="noStrike" cap="none" dirty="0">
              <a:solidFill>
                <a:schemeClr val="dk1"/>
              </a:solidFill>
              <a:sym typeface="Calibri"/>
            </a:endParaRPr>
          </a:p>
        </p:txBody>
      </p:sp>
      <p:sp>
        <p:nvSpPr>
          <p:cNvPr id="82" name="Shape 82"/>
          <p:cNvSpPr txBox="1"/>
          <p:nvPr/>
        </p:nvSpPr>
        <p:spPr>
          <a:xfrm>
            <a:off x="5918085" y="1940311"/>
            <a:ext cx="5638609" cy="3759116"/>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00B050"/>
              </a:buClr>
              <a:buSzPts val="3200"/>
              <a:buFont typeface="Arial"/>
              <a:buNone/>
            </a:pPr>
            <a:r>
              <a:rPr lang="en-US" sz="2800" b="1" dirty="0">
                <a:latin typeface="Calibri"/>
                <a:ea typeface="Calibri"/>
                <a:cs typeface="Calibri"/>
                <a:sym typeface="Calibri"/>
              </a:rPr>
              <a:t>We </a:t>
            </a:r>
            <a:r>
              <a:rPr lang="en-US" sz="2800" b="1" u="sng" dirty="0">
                <a:latin typeface="Calibri"/>
                <a:ea typeface="Calibri"/>
                <a:cs typeface="Calibri"/>
                <a:sym typeface="Calibri"/>
              </a:rPr>
              <a:t>must assume</a:t>
            </a:r>
            <a:r>
              <a:rPr lang="en-US" sz="2800" b="1" dirty="0">
                <a:latin typeface="Calibri"/>
                <a:ea typeface="Calibri"/>
                <a:cs typeface="Calibri"/>
                <a:sym typeface="Calibri"/>
              </a:rPr>
              <a:t>:</a:t>
            </a:r>
            <a:endParaRPr sz="2800" dirty="0"/>
          </a:p>
          <a:p>
            <a:pPr marL="228600" marR="0" lvl="0" indent="-228600" algn="l" rtl="0">
              <a:lnSpc>
                <a:spcPct val="90000"/>
              </a:lnSpc>
              <a:spcBef>
                <a:spcPts val="1000"/>
              </a:spcBef>
              <a:spcAft>
                <a:spcPts val="0"/>
              </a:spcAft>
              <a:buClr>
                <a:schemeClr val="dk1"/>
              </a:buClr>
              <a:buSzPct val="100000"/>
              <a:buFont typeface="Arial"/>
              <a:buChar char="•"/>
            </a:pPr>
            <a:r>
              <a:rPr lang="en-US" sz="2800" dirty="0">
                <a:solidFill>
                  <a:schemeClr val="dk1"/>
                </a:solidFill>
                <a:latin typeface="Calibri"/>
                <a:ea typeface="Calibri"/>
                <a:cs typeface="Calibri"/>
                <a:sym typeface="Calibri"/>
              </a:rPr>
              <a:t>Students will require different curricula, instructional tools, </a:t>
            </a:r>
            <a:r>
              <a:rPr lang="en-US" sz="2800" dirty="0" smtClean="0">
                <a:solidFill>
                  <a:schemeClr val="dk1"/>
                </a:solidFill>
                <a:latin typeface="Calibri"/>
                <a:ea typeface="Calibri"/>
                <a:cs typeface="Calibri"/>
                <a:sym typeface="Calibri"/>
              </a:rPr>
              <a:t>etc. </a:t>
            </a:r>
            <a:r>
              <a:rPr lang="en-US" sz="2800" dirty="0">
                <a:solidFill>
                  <a:schemeClr val="dk1"/>
                </a:solidFill>
                <a:latin typeface="Calibri"/>
                <a:ea typeface="Calibri"/>
                <a:cs typeface="Calibri"/>
                <a:sym typeface="Calibri"/>
              </a:rPr>
              <a:t>to learn appropriate </a:t>
            </a:r>
            <a:r>
              <a:rPr lang="en-US" sz="2800" dirty="0" smtClean="0">
                <a:solidFill>
                  <a:schemeClr val="dk1"/>
                </a:solidFill>
                <a:latin typeface="Calibri"/>
                <a:ea typeface="Calibri"/>
                <a:cs typeface="Calibri"/>
                <a:sym typeface="Calibri"/>
              </a:rPr>
              <a:t>behavior.</a:t>
            </a:r>
            <a:endParaRPr sz="2800" dirty="0"/>
          </a:p>
          <a:p>
            <a:pPr marL="228600" marR="0" lvl="0" indent="-228600" algn="l" rtl="0">
              <a:lnSpc>
                <a:spcPct val="90000"/>
              </a:lnSpc>
              <a:spcBef>
                <a:spcPts val="1000"/>
              </a:spcBef>
              <a:spcAft>
                <a:spcPts val="0"/>
              </a:spcAft>
              <a:buClr>
                <a:schemeClr val="dk1"/>
              </a:buClr>
              <a:buSzPct val="100000"/>
              <a:buFont typeface="Arial"/>
              <a:buChar char="•"/>
            </a:pPr>
            <a:r>
              <a:rPr lang="en-US" sz="2800" dirty="0">
                <a:solidFill>
                  <a:schemeClr val="dk1"/>
                </a:solidFill>
                <a:latin typeface="Calibri"/>
                <a:ea typeface="Calibri"/>
                <a:cs typeface="Calibri"/>
                <a:sym typeface="Calibri"/>
              </a:rPr>
              <a:t>We need to teach expectations, rules, procedures, and appropriate behaviors as effectively as we teach </a:t>
            </a:r>
            <a:r>
              <a:rPr lang="en-US" sz="2800" dirty="0" smtClean="0">
                <a:solidFill>
                  <a:schemeClr val="dk1"/>
                </a:solidFill>
                <a:latin typeface="Calibri"/>
                <a:ea typeface="Calibri"/>
                <a:cs typeface="Calibri"/>
                <a:sym typeface="Calibri"/>
              </a:rPr>
              <a:t>academics.</a:t>
            </a:r>
            <a:endParaRPr sz="2800" dirty="0"/>
          </a:p>
        </p:txBody>
      </p:sp>
    </p:spTree>
    <p:extLst>
      <p:ext uri="{BB962C8B-B14F-4D97-AF65-F5344CB8AC3E}">
        <p14:creationId xmlns:p14="http://schemas.microsoft.com/office/powerpoint/2010/main" val="26387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87"/>
          <p:cNvSpPr txBox="1">
            <a:spLocks noGrp="1"/>
          </p:cNvSpPr>
          <p:nvPr>
            <p:ph type="title"/>
          </p:nvPr>
        </p:nvSpPr>
        <p:spPr>
          <a:xfrm>
            <a:off x="0" y="2813871"/>
            <a:ext cx="121920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6000" b="0" i="0" u="none" strike="noStrike" cap="none" dirty="0">
                <a:solidFill>
                  <a:schemeClr val="bg1"/>
                </a:solidFill>
                <a:latin typeface="+mn-lt"/>
                <a:sym typeface="Calibri"/>
              </a:rPr>
              <a:t>System for Teaching Behavior</a:t>
            </a:r>
            <a:endParaRPr sz="6000" dirty="0">
              <a:solidFill>
                <a:schemeClr val="bg1"/>
              </a:solidFill>
              <a:latin typeface="+mn-lt"/>
            </a:endParaRPr>
          </a:p>
        </p:txBody>
      </p:sp>
    </p:spTree>
    <p:extLst>
      <p:ext uri="{BB962C8B-B14F-4D97-AF65-F5344CB8AC3E}">
        <p14:creationId xmlns:p14="http://schemas.microsoft.com/office/powerpoint/2010/main" val="2334330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ctrTitle"/>
          </p:nvPr>
        </p:nvSpPr>
        <p:spPr>
          <a:xfrm>
            <a:off x="0" y="860169"/>
            <a:ext cx="12192000" cy="15240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Why </a:t>
            </a:r>
            <a:r>
              <a:rPr lang="en-US" sz="5400" dirty="0"/>
              <a:t>D</a:t>
            </a:r>
            <a:r>
              <a:rPr lang="en-US" sz="5400" b="0" i="0" u="none" strike="noStrike" cap="none" dirty="0" smtClean="0">
                <a:solidFill>
                  <a:schemeClr val="dk1"/>
                </a:solidFill>
                <a:latin typeface="Calibri"/>
                <a:ea typeface="Calibri"/>
                <a:cs typeface="Calibri"/>
                <a:sym typeface="Calibri"/>
              </a:rPr>
              <a:t>evelop </a:t>
            </a:r>
            <a:r>
              <a:rPr lang="en-US" sz="5400" dirty="0"/>
              <a:t>A</a:t>
            </a:r>
            <a:r>
              <a:rPr lang="en-US" sz="5400" b="0" i="0" u="none" strike="noStrike" cap="none" dirty="0" smtClean="0">
                <a:solidFill>
                  <a:schemeClr val="dk1"/>
                </a:solidFill>
                <a:latin typeface="Calibri"/>
                <a:ea typeface="Calibri"/>
                <a:cs typeface="Calibri"/>
                <a:sym typeface="Calibri"/>
              </a:rPr>
              <a:t> </a:t>
            </a:r>
            <a:r>
              <a:rPr lang="en-US" sz="5400" b="1" dirty="0"/>
              <a:t>S</a:t>
            </a:r>
            <a:r>
              <a:rPr lang="en-US" sz="5400" b="1" i="0" u="none" strike="noStrike" cap="none" dirty="0" smtClean="0">
                <a:solidFill>
                  <a:schemeClr val="dk1"/>
                </a:solidFill>
                <a:latin typeface="Calibri"/>
                <a:ea typeface="Calibri"/>
                <a:cs typeface="Calibri"/>
                <a:sym typeface="Calibri"/>
              </a:rPr>
              <a:t>ystem</a:t>
            </a:r>
            <a:r>
              <a:rPr lang="en-US" sz="5400" b="0" i="0" u="none" strike="noStrike" cap="none" dirty="0" smtClean="0">
                <a:solidFill>
                  <a:schemeClr val="dk1"/>
                </a:solidFill>
                <a:latin typeface="Calibri"/>
                <a:ea typeface="Calibri"/>
                <a:cs typeface="Calibri"/>
                <a:sym typeface="Calibri"/>
              </a:rPr>
              <a:t> </a:t>
            </a:r>
            <a:r>
              <a:rPr lang="en-US" sz="5400" dirty="0"/>
              <a:t>F</a:t>
            </a:r>
            <a:r>
              <a:rPr lang="en-US" sz="5400" b="0" i="0" u="none" strike="noStrike" cap="none" dirty="0" smtClean="0">
                <a:solidFill>
                  <a:schemeClr val="dk1"/>
                </a:solidFill>
                <a:latin typeface="Calibri"/>
                <a:ea typeface="Calibri"/>
                <a:cs typeface="Calibri"/>
                <a:sym typeface="Calibri"/>
              </a:rPr>
              <a:t>or </a:t>
            </a:r>
            <a:r>
              <a:rPr lang="en-US" sz="5400" dirty="0"/>
              <a:t>T</a:t>
            </a:r>
            <a:r>
              <a:rPr lang="en-US" sz="5400" b="0" i="0" u="none" strike="noStrike" cap="none" dirty="0" smtClean="0">
                <a:solidFill>
                  <a:schemeClr val="dk1"/>
                </a:solidFill>
                <a:latin typeface="Calibri"/>
                <a:ea typeface="Calibri"/>
                <a:cs typeface="Calibri"/>
                <a:sym typeface="Calibri"/>
              </a:rPr>
              <a:t>eaching </a:t>
            </a:r>
            <a:r>
              <a:rPr lang="en-US" sz="5400" dirty="0"/>
              <a:t>B</a:t>
            </a:r>
            <a:r>
              <a:rPr lang="en-US" sz="5400" b="0" i="0" u="none" strike="noStrike" cap="none" dirty="0" smtClean="0">
                <a:solidFill>
                  <a:schemeClr val="dk1"/>
                </a:solidFill>
                <a:latin typeface="Calibri"/>
                <a:ea typeface="Calibri"/>
                <a:cs typeface="Calibri"/>
                <a:sym typeface="Calibri"/>
              </a:rPr>
              <a:t>ehavior</a:t>
            </a:r>
            <a:r>
              <a:rPr lang="en-US" sz="5400" b="0" i="0" u="none" strike="noStrike" cap="none" dirty="0">
                <a:solidFill>
                  <a:schemeClr val="dk1"/>
                </a:solidFill>
                <a:latin typeface="Calibri"/>
                <a:ea typeface="Calibri"/>
                <a:cs typeface="Calibri"/>
                <a:sym typeface="Calibri"/>
              </a:rPr>
              <a:t>?</a:t>
            </a:r>
            <a:endParaRPr sz="5400" dirty="0"/>
          </a:p>
        </p:txBody>
      </p:sp>
      <p:sp>
        <p:nvSpPr>
          <p:cNvPr id="94" name="Shape 94"/>
          <p:cNvSpPr txBox="1">
            <a:spLocks noGrp="1"/>
          </p:cNvSpPr>
          <p:nvPr>
            <p:ph type="body" idx="1"/>
          </p:nvPr>
        </p:nvSpPr>
        <p:spPr>
          <a:xfrm>
            <a:off x="868496" y="2824599"/>
            <a:ext cx="10455007" cy="2882137"/>
          </a:xfrm>
          <a:prstGeom prst="rect">
            <a:avLst/>
          </a:prstGeom>
          <a:noFill/>
          <a:ln>
            <a:noFill/>
          </a:ln>
        </p:spPr>
        <p:txBody>
          <a:bodyPr spcFirstLastPara="1" wrap="square" lIns="91425" tIns="45700" rIns="91425" bIns="45700" anchor="t" anchorCtr="0">
            <a:noAutofit/>
          </a:bodyPr>
          <a:lstStyle/>
          <a:p>
            <a:pPr marL="285750" marR="0" lvl="0" indent="-285750" algn="l" rtl="0">
              <a:spcBef>
                <a:spcPts val="1000"/>
              </a:spcBef>
              <a:spcAft>
                <a:spcPts val="0"/>
              </a:spcAft>
              <a:buClr>
                <a:schemeClr val="dk1"/>
              </a:buClr>
              <a:buSzPct val="100000"/>
              <a:buFont typeface="Arial"/>
              <a:buChar char="•"/>
            </a:pPr>
            <a:r>
              <a:rPr lang="en-US" b="0" i="0" u="none" strike="noStrike" cap="none" dirty="0">
                <a:solidFill>
                  <a:schemeClr val="dk1"/>
                </a:solidFill>
                <a:sym typeface="Calibri"/>
              </a:rPr>
              <a:t>Need common </a:t>
            </a:r>
            <a:r>
              <a:rPr lang="en-US" dirty="0" smtClean="0"/>
              <a:t>“</a:t>
            </a:r>
            <a:r>
              <a:rPr lang="en-US" b="0" i="0" u="none" strike="noStrike" cap="none" dirty="0" smtClean="0">
                <a:solidFill>
                  <a:schemeClr val="dk1"/>
                </a:solidFill>
                <a:sym typeface="Calibri"/>
              </a:rPr>
              <a:t>norm</a:t>
            </a:r>
            <a:r>
              <a:rPr lang="en-US" b="0" i="0" u="none" strike="noStrike" cap="none" dirty="0" smtClean="0">
                <a:solidFill>
                  <a:schemeClr val="tx1"/>
                </a:solidFill>
                <a:sym typeface="Calibri"/>
              </a:rPr>
              <a:t>s</a:t>
            </a:r>
            <a:r>
              <a:rPr lang="en-US" dirty="0" smtClean="0"/>
              <a:t>”</a:t>
            </a:r>
            <a:r>
              <a:rPr lang="en-US" b="0" i="0" u="none" strike="noStrike" cap="none" dirty="0" smtClean="0">
                <a:solidFill>
                  <a:schemeClr val="dk1"/>
                </a:solidFill>
                <a:sym typeface="Calibri"/>
              </a:rPr>
              <a:t> </a:t>
            </a:r>
            <a:r>
              <a:rPr lang="en-US" b="0" i="0" u="none" strike="noStrike" cap="none" dirty="0">
                <a:solidFill>
                  <a:schemeClr val="dk1"/>
                </a:solidFill>
                <a:sym typeface="Calibri"/>
              </a:rPr>
              <a:t>for behavior</a:t>
            </a:r>
            <a:endParaRPr dirty="0"/>
          </a:p>
          <a:p>
            <a:pPr marL="285750" marR="0" lvl="0" indent="-285750" algn="l" rtl="0">
              <a:spcBef>
                <a:spcPts val="1000"/>
              </a:spcBef>
              <a:spcAft>
                <a:spcPts val="0"/>
              </a:spcAft>
              <a:buClr>
                <a:schemeClr val="dk1"/>
              </a:buClr>
              <a:buSzPct val="100000"/>
              <a:buFont typeface="Arial"/>
              <a:buChar char="•"/>
            </a:pPr>
            <a:r>
              <a:rPr lang="en-US" b="0" i="0" u="none" strike="noStrike" cap="none" dirty="0">
                <a:solidFill>
                  <a:schemeClr val="dk1"/>
                </a:solidFill>
                <a:sym typeface="Calibri"/>
              </a:rPr>
              <a:t>Teaching must be universal </a:t>
            </a:r>
            <a:r>
              <a:rPr lang="en-US" b="0" i="0" u="none" strike="noStrike" cap="none" dirty="0" smtClean="0">
                <a:solidFill>
                  <a:schemeClr val="dk1"/>
                </a:solidFill>
                <a:sym typeface="Calibri"/>
              </a:rPr>
              <a:t>and consistent.</a:t>
            </a:r>
            <a:endParaRPr dirty="0"/>
          </a:p>
          <a:p>
            <a:pPr marL="285750" marR="0" lvl="0" indent="-285750" algn="l" rtl="0">
              <a:spcBef>
                <a:spcPts val="1000"/>
              </a:spcBef>
              <a:spcAft>
                <a:spcPts val="0"/>
              </a:spcAft>
              <a:buClr>
                <a:schemeClr val="dk1"/>
              </a:buClr>
              <a:buSzPct val="100000"/>
              <a:buFont typeface="Arial"/>
              <a:buChar char="•"/>
            </a:pPr>
            <a:r>
              <a:rPr lang="en-US" b="0" i="0" u="none" strike="noStrike" cap="none" dirty="0">
                <a:solidFill>
                  <a:schemeClr val="dk1"/>
                </a:solidFill>
                <a:sym typeface="Calibri"/>
              </a:rPr>
              <a:t>Spend less time correcting!</a:t>
            </a:r>
            <a:endParaRPr dirty="0"/>
          </a:p>
        </p:txBody>
      </p:sp>
    </p:spTree>
    <p:extLst>
      <p:ext uri="{BB962C8B-B14F-4D97-AF65-F5344CB8AC3E}">
        <p14:creationId xmlns:p14="http://schemas.microsoft.com/office/powerpoint/2010/main" val="2297818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70338" y="703385"/>
            <a:ext cx="12045462" cy="88336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Behavioral Expectations</a:t>
            </a:r>
            <a:endParaRPr sz="5400" dirty="0"/>
          </a:p>
        </p:txBody>
      </p:sp>
      <p:sp>
        <p:nvSpPr>
          <p:cNvPr id="101" name="Shape 101"/>
          <p:cNvSpPr txBox="1">
            <a:spLocks noGrp="1"/>
          </p:cNvSpPr>
          <p:nvPr>
            <p:ph type="body" idx="1"/>
          </p:nvPr>
        </p:nvSpPr>
        <p:spPr>
          <a:xfrm>
            <a:off x="1423241" y="2363289"/>
            <a:ext cx="6575366" cy="27246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 Specific, positively stated values </a:t>
            </a:r>
            <a:endParaRPr dirty="0"/>
          </a:p>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 Address </a:t>
            </a:r>
            <a:r>
              <a:rPr lang="en-US" b="1" i="1" u="none" strike="noStrike" cap="none" dirty="0">
                <a:solidFill>
                  <a:schemeClr val="dk1"/>
                </a:solidFill>
                <a:sym typeface="Calibri"/>
              </a:rPr>
              <a:t>school-wide issues</a:t>
            </a:r>
            <a:endParaRPr dirty="0"/>
          </a:p>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 Defined in all settings</a:t>
            </a:r>
            <a:endParaRPr dirty="0"/>
          </a:p>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 Taught directly to students</a:t>
            </a:r>
            <a:endParaRPr b="0" i="0" u="none" strike="noStrike" cap="none" dirty="0">
              <a:solidFill>
                <a:schemeClr val="dk1"/>
              </a:solidFill>
              <a:sym typeface="Calibri"/>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5466" t="2145" r="19349" b="3602"/>
          <a:stretch/>
        </p:blipFill>
        <p:spPr>
          <a:xfrm>
            <a:off x="8237935" y="1586753"/>
            <a:ext cx="2218844" cy="4277711"/>
          </a:xfrm>
          <a:prstGeom prst="rect">
            <a:avLst/>
          </a:prstGeom>
        </p:spPr>
      </p:pic>
      <p:sp>
        <p:nvSpPr>
          <p:cNvPr id="3" name="TextBox 2"/>
          <p:cNvSpPr txBox="1"/>
          <p:nvPr/>
        </p:nvSpPr>
        <p:spPr>
          <a:xfrm>
            <a:off x="5341902" y="6221108"/>
            <a:ext cx="1502334" cy="553998"/>
          </a:xfrm>
          <a:prstGeom prst="rect">
            <a:avLst/>
          </a:prstGeom>
          <a:noFill/>
        </p:spPr>
        <p:txBody>
          <a:bodyPr wrap="none" rtlCol="0">
            <a:spAutoFit/>
          </a:bodyPr>
          <a:lstStyle/>
          <a:p>
            <a:pPr algn="ctr"/>
            <a:r>
              <a:rPr lang="en-US" sz="1000" dirty="0">
                <a:solidFill>
                  <a:schemeClr val="bg1"/>
                </a:solidFill>
              </a:rPr>
              <a:t>“S.O.A.R.”</a:t>
            </a:r>
          </a:p>
          <a:p>
            <a:pPr algn="ctr"/>
            <a:r>
              <a:rPr lang="en-US" sz="1000" dirty="0">
                <a:solidFill>
                  <a:schemeClr val="bg1"/>
                </a:solidFill>
              </a:rPr>
              <a:t>Western Hills Elementary</a:t>
            </a:r>
          </a:p>
          <a:p>
            <a:pPr algn="ctr"/>
            <a:r>
              <a:rPr lang="en-US" sz="1000" dirty="0">
                <a:solidFill>
                  <a:schemeClr val="bg1"/>
                </a:solidFill>
              </a:rPr>
              <a:t>Little Rock, AR</a:t>
            </a:r>
          </a:p>
        </p:txBody>
      </p:sp>
    </p:spTree>
    <p:extLst>
      <p:ext uri="{BB962C8B-B14F-4D97-AF65-F5344CB8AC3E}">
        <p14:creationId xmlns:p14="http://schemas.microsoft.com/office/powerpoint/2010/main" val="2198277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0" y="738553"/>
            <a:ext cx="12192000" cy="92896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dirty="0"/>
              <a:t>Teaching Behaviors </a:t>
            </a:r>
            <a:r>
              <a:rPr lang="en-US" sz="5400" dirty="0" smtClean="0"/>
              <a:t>From </a:t>
            </a:r>
            <a:r>
              <a:rPr lang="en-US" sz="5400" dirty="0"/>
              <a:t>Expectations</a:t>
            </a:r>
            <a:endParaRPr sz="5400" dirty="0"/>
          </a:p>
        </p:txBody>
      </p:sp>
      <p:sp>
        <p:nvSpPr>
          <p:cNvPr id="109" name="Shape 109"/>
          <p:cNvSpPr txBox="1">
            <a:spLocks noGrp="1"/>
          </p:cNvSpPr>
          <p:nvPr>
            <p:ph type="body" idx="1"/>
          </p:nvPr>
        </p:nvSpPr>
        <p:spPr>
          <a:xfrm>
            <a:off x="943636" y="2065086"/>
            <a:ext cx="5724979" cy="3325813"/>
          </a:xfrm>
          <a:prstGeom prst="rect">
            <a:avLst/>
          </a:prstGeom>
          <a:noFill/>
          <a:ln>
            <a:noFill/>
          </a:ln>
        </p:spPr>
        <p:txBody>
          <a:bodyPr spcFirstLastPara="1" wrap="square" lIns="91425" tIns="45700" rIns="91425" bIns="45700" anchor="t" anchorCtr="0">
            <a:noAutofit/>
          </a:bodyPr>
          <a:lstStyle/>
          <a:p>
            <a:pPr marL="0" marR="0" lvl="0" indent="0" algn="l" rtl="0">
              <a:spcAft>
                <a:spcPts val="0"/>
              </a:spcAft>
              <a:buClr>
                <a:schemeClr val="dk1"/>
              </a:buClr>
              <a:buSzPts val="3200"/>
              <a:buFont typeface="Arial"/>
              <a:buNone/>
            </a:pPr>
            <a:r>
              <a:rPr lang="en-US" b="1" i="0" u="sng" strike="noStrike" cap="none" dirty="0">
                <a:solidFill>
                  <a:schemeClr val="dk1"/>
                </a:solidFill>
                <a:sym typeface="Calibri"/>
              </a:rPr>
              <a:t>The process</a:t>
            </a:r>
            <a:r>
              <a:rPr lang="en-US" b="1" i="0" u="none" strike="noStrike" cap="none" dirty="0">
                <a:solidFill>
                  <a:schemeClr val="dk1"/>
                </a:solidFill>
                <a:sym typeface="Calibri"/>
              </a:rPr>
              <a:t>:</a:t>
            </a:r>
            <a:endParaRPr dirty="0"/>
          </a:p>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 Define expectations simply</a:t>
            </a:r>
            <a:endParaRPr dirty="0"/>
          </a:p>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 Model the behavior</a:t>
            </a:r>
            <a:endParaRPr dirty="0"/>
          </a:p>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 Let students practice </a:t>
            </a:r>
            <a:endParaRPr dirty="0"/>
          </a:p>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 Give students feedback</a:t>
            </a:r>
            <a:endParaRPr dirty="0"/>
          </a:p>
        </p:txBody>
      </p:sp>
      <p:pic>
        <p:nvPicPr>
          <p:cNvPr id="110" name="Shape 110" descr="Image result for behavior school"/>
          <p:cNvPicPr preferRelativeResize="0"/>
          <p:nvPr/>
        </p:nvPicPr>
        <p:blipFill rotWithShape="1">
          <a:blip r:embed="rId3">
            <a:alphaModFix/>
          </a:blip>
          <a:srcRect/>
          <a:stretch/>
        </p:blipFill>
        <p:spPr>
          <a:xfrm>
            <a:off x="6668615" y="2065086"/>
            <a:ext cx="4452895" cy="3325814"/>
          </a:xfrm>
          <a:prstGeom prst="rect">
            <a:avLst/>
          </a:prstGeom>
          <a:noFill/>
          <a:ln>
            <a:noFill/>
          </a:ln>
        </p:spPr>
      </p:pic>
    </p:spTree>
    <p:extLst>
      <p:ext uri="{BB962C8B-B14F-4D97-AF65-F5344CB8AC3E}">
        <p14:creationId xmlns:p14="http://schemas.microsoft.com/office/powerpoint/2010/main" val="3465452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ctrTitle"/>
          </p:nvPr>
        </p:nvSpPr>
        <p:spPr>
          <a:xfrm>
            <a:off x="0" y="712177"/>
            <a:ext cx="12192000" cy="73389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Teaching Expected Behavior</a:t>
            </a:r>
            <a:endParaRPr dirty="0"/>
          </a:p>
        </p:txBody>
      </p:sp>
      <p:grpSp>
        <p:nvGrpSpPr>
          <p:cNvPr id="117" name="Shape 117"/>
          <p:cNvGrpSpPr/>
          <p:nvPr/>
        </p:nvGrpSpPr>
        <p:grpSpPr>
          <a:xfrm>
            <a:off x="3043742" y="1446075"/>
            <a:ext cx="6104515" cy="4557001"/>
            <a:chOff x="2175157" y="1957341"/>
            <a:chExt cx="6993372" cy="4292174"/>
          </a:xfrm>
        </p:grpSpPr>
        <p:sp>
          <p:nvSpPr>
            <p:cNvPr id="118" name="Shape 118"/>
            <p:cNvSpPr/>
            <p:nvPr/>
          </p:nvSpPr>
          <p:spPr>
            <a:xfrm>
              <a:off x="3758567" y="4631376"/>
              <a:ext cx="2775873" cy="1618139"/>
            </a:xfrm>
            <a:prstGeom prst="rect">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Rockwell"/>
                <a:buNone/>
              </a:pPr>
              <a:r>
                <a:rPr lang="en-US" sz="2800" b="0" i="0" u="none" strike="noStrike" cap="none" dirty="0">
                  <a:solidFill>
                    <a:srgbClr val="FFFFFF"/>
                  </a:solidFill>
                  <a:ea typeface="Rockwell"/>
                  <a:cs typeface="Rockwell"/>
                  <a:sym typeface="Rockwell"/>
                </a:rPr>
                <a:t>Monitor and Acknowledge Continuously </a:t>
              </a:r>
              <a:endParaRPr sz="2800" dirty="0"/>
            </a:p>
          </p:txBody>
        </p:sp>
        <p:sp>
          <p:nvSpPr>
            <p:cNvPr id="119" name="Shape 119"/>
            <p:cNvSpPr/>
            <p:nvPr/>
          </p:nvSpPr>
          <p:spPr>
            <a:xfrm flipH="1">
              <a:off x="3014022" y="4479823"/>
              <a:ext cx="544800" cy="907800"/>
            </a:xfrm>
            <a:prstGeom prst="bentUpArrow">
              <a:avLst>
                <a:gd name="adj1" fmla="val 25000"/>
                <a:gd name="adj2" fmla="val 25000"/>
                <a:gd name="adj3" fmla="val 25000"/>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0" i="0" u="none" strike="noStrike" cap="none">
                <a:solidFill>
                  <a:srgbClr val="FFFFFF"/>
                </a:solidFill>
                <a:latin typeface="Rockwell"/>
                <a:ea typeface="Rockwell"/>
                <a:cs typeface="Rockwell"/>
                <a:sym typeface="Rockwell"/>
              </a:endParaRPr>
            </a:p>
          </p:txBody>
        </p:sp>
        <p:sp>
          <p:nvSpPr>
            <p:cNvPr id="120" name="Shape 120"/>
            <p:cNvSpPr/>
            <p:nvPr/>
          </p:nvSpPr>
          <p:spPr>
            <a:xfrm>
              <a:off x="5041393" y="1957341"/>
              <a:ext cx="1681018" cy="1126836"/>
            </a:xfrm>
            <a:prstGeom prst="rect">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Rockwell"/>
                <a:buNone/>
              </a:pPr>
              <a:r>
                <a:rPr lang="en-US" sz="2800" b="0" i="0" u="none" strike="noStrike" cap="none" dirty="0">
                  <a:solidFill>
                    <a:srgbClr val="FFFFFF"/>
                  </a:solidFill>
                  <a:ea typeface="Rockwell"/>
                  <a:cs typeface="Rockwell"/>
                  <a:sym typeface="Rockwell"/>
                </a:rPr>
                <a:t>Define Simply</a:t>
              </a:r>
              <a:endParaRPr dirty="0"/>
            </a:p>
          </p:txBody>
        </p:sp>
        <p:sp>
          <p:nvSpPr>
            <p:cNvPr id="121" name="Shape 121"/>
            <p:cNvSpPr/>
            <p:nvPr/>
          </p:nvSpPr>
          <p:spPr>
            <a:xfrm>
              <a:off x="7348967" y="2616381"/>
              <a:ext cx="1819562" cy="1191490"/>
            </a:xfrm>
            <a:prstGeom prst="rect">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Rockwell"/>
                <a:buNone/>
              </a:pPr>
              <a:r>
                <a:rPr lang="en-US" sz="2800" b="0" i="0" u="none" strike="noStrike" cap="none" dirty="0">
                  <a:solidFill>
                    <a:srgbClr val="FFFFFF"/>
                  </a:solidFill>
                  <a:ea typeface="Rockwell"/>
                  <a:cs typeface="Rockwell"/>
                  <a:sym typeface="Rockwell"/>
                </a:rPr>
                <a:t>Model</a:t>
              </a:r>
              <a:endParaRPr dirty="0"/>
            </a:p>
          </p:txBody>
        </p:sp>
        <p:sp>
          <p:nvSpPr>
            <p:cNvPr id="122" name="Shape 122"/>
            <p:cNvSpPr/>
            <p:nvPr/>
          </p:nvSpPr>
          <p:spPr>
            <a:xfrm>
              <a:off x="2175157" y="3236040"/>
              <a:ext cx="2028225" cy="1213321"/>
            </a:xfrm>
            <a:prstGeom prst="rect">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Rockwell"/>
                <a:buNone/>
              </a:pPr>
              <a:r>
                <a:rPr lang="en-US" sz="2800" b="0" i="0" u="none" strike="noStrike" cap="none" dirty="0">
                  <a:solidFill>
                    <a:srgbClr val="FFFFFF"/>
                  </a:solidFill>
                  <a:ea typeface="Rockwell"/>
                  <a:cs typeface="Rockwell"/>
                  <a:sym typeface="Rockwell"/>
                </a:rPr>
                <a:t>Adjust for Efficiency</a:t>
              </a:r>
              <a:endParaRPr sz="2800" dirty="0"/>
            </a:p>
          </p:txBody>
        </p:sp>
        <p:sp>
          <p:nvSpPr>
            <p:cNvPr id="123" name="Shape 123"/>
            <p:cNvSpPr/>
            <p:nvPr/>
          </p:nvSpPr>
          <p:spPr>
            <a:xfrm>
              <a:off x="7228893" y="4437599"/>
              <a:ext cx="1939636" cy="1292772"/>
            </a:xfrm>
            <a:prstGeom prst="rect">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Rockwell"/>
                <a:buNone/>
              </a:pPr>
              <a:r>
                <a:rPr lang="en-US" sz="2800" b="0" i="0" u="none" strike="noStrike" cap="none" dirty="0">
                  <a:solidFill>
                    <a:srgbClr val="FFFFFF"/>
                  </a:solidFill>
                  <a:ea typeface="Rockwell"/>
                  <a:cs typeface="Rockwell"/>
                  <a:sym typeface="Rockwell"/>
                </a:rPr>
                <a:t>Practice in Setting</a:t>
              </a:r>
              <a:endParaRPr dirty="0"/>
            </a:p>
          </p:txBody>
        </p:sp>
        <p:sp>
          <p:nvSpPr>
            <p:cNvPr id="124" name="Shape 124"/>
            <p:cNvSpPr/>
            <p:nvPr/>
          </p:nvSpPr>
          <p:spPr>
            <a:xfrm rot="10800000" flipH="1">
              <a:off x="6824011" y="2099624"/>
              <a:ext cx="1374600" cy="470700"/>
            </a:xfrm>
            <a:prstGeom prst="bentUpArrow">
              <a:avLst>
                <a:gd name="adj1" fmla="val 23072"/>
                <a:gd name="adj2" fmla="val 25000"/>
                <a:gd name="adj3" fmla="val 25000"/>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0" i="0" u="none" strike="noStrike" cap="none">
                <a:solidFill>
                  <a:srgbClr val="FFFFFF"/>
                </a:solidFill>
                <a:latin typeface="Rockwell"/>
                <a:ea typeface="Rockwell"/>
                <a:cs typeface="Rockwell"/>
                <a:sym typeface="Rockwell"/>
              </a:endParaRPr>
            </a:p>
          </p:txBody>
        </p:sp>
        <p:sp>
          <p:nvSpPr>
            <p:cNvPr id="125" name="Shape 125"/>
            <p:cNvSpPr/>
            <p:nvPr/>
          </p:nvSpPr>
          <p:spPr>
            <a:xfrm>
              <a:off x="7935474" y="3891826"/>
              <a:ext cx="263100" cy="461700"/>
            </a:xfrm>
            <a:prstGeom prst="downArrow">
              <a:avLst>
                <a:gd name="adj1" fmla="val 50000"/>
                <a:gd name="adj2" fmla="val 50000"/>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0" i="0" u="none" strike="noStrike" cap="none">
                <a:solidFill>
                  <a:srgbClr val="FFFFFF"/>
                </a:solidFill>
                <a:latin typeface="Rockwell"/>
                <a:ea typeface="Rockwell"/>
                <a:cs typeface="Rockwell"/>
                <a:sym typeface="Rockwell"/>
              </a:endParaRPr>
            </a:p>
          </p:txBody>
        </p:sp>
        <p:sp>
          <p:nvSpPr>
            <p:cNvPr id="126" name="Shape 126"/>
            <p:cNvSpPr/>
            <p:nvPr/>
          </p:nvSpPr>
          <p:spPr>
            <a:xfrm rot="5400000" flipH="1">
              <a:off x="3864738" y="2090590"/>
              <a:ext cx="636900" cy="1440900"/>
            </a:xfrm>
            <a:prstGeom prst="bentUpArrow">
              <a:avLst>
                <a:gd name="adj1" fmla="val 19301"/>
                <a:gd name="adj2" fmla="val 18588"/>
                <a:gd name="adj3" fmla="val 15026"/>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0" i="0" u="none" strike="noStrike" cap="none">
                <a:solidFill>
                  <a:srgbClr val="FFFFFF"/>
                </a:solidFill>
                <a:latin typeface="Rockwell"/>
                <a:ea typeface="Rockwell"/>
                <a:cs typeface="Rockwell"/>
                <a:sym typeface="Rockwell"/>
              </a:endParaRPr>
            </a:p>
          </p:txBody>
        </p:sp>
        <p:sp>
          <p:nvSpPr>
            <p:cNvPr id="127" name="Shape 127"/>
            <p:cNvSpPr/>
            <p:nvPr/>
          </p:nvSpPr>
          <p:spPr>
            <a:xfrm rot="5400000">
              <a:off x="6746603" y="5056309"/>
              <a:ext cx="270300" cy="523200"/>
            </a:xfrm>
            <a:prstGeom prst="downArrow">
              <a:avLst>
                <a:gd name="adj1" fmla="val 50000"/>
                <a:gd name="adj2" fmla="val 50000"/>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0" i="0" u="none" strike="noStrike" cap="none">
                <a:solidFill>
                  <a:srgbClr val="FFFFFF"/>
                </a:solidFill>
                <a:latin typeface="Rockwell"/>
                <a:ea typeface="Rockwell"/>
                <a:cs typeface="Rockwell"/>
                <a:sym typeface="Rockwell"/>
              </a:endParaRPr>
            </a:p>
          </p:txBody>
        </p:sp>
      </p:grpSp>
    </p:spTree>
    <p:extLst>
      <p:ext uri="{BB962C8B-B14F-4D97-AF65-F5344CB8AC3E}">
        <p14:creationId xmlns:p14="http://schemas.microsoft.com/office/powerpoint/2010/main" val="3691277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ctrTitle"/>
          </p:nvPr>
        </p:nvSpPr>
        <p:spPr>
          <a:xfrm>
            <a:off x="0" y="694591"/>
            <a:ext cx="12192000" cy="873443"/>
          </a:xfrm>
          <a:prstGeom prst="rect">
            <a:avLst/>
          </a:prstGeom>
          <a:noFill/>
          <a:ln>
            <a:noFill/>
          </a:ln>
        </p:spPr>
        <p:txBody>
          <a:bodyPr spcFirstLastPara="1" wrap="square" lIns="91425" tIns="91425" rIns="91425" bIns="91425" anchor="b" anchorCtr="0">
            <a:noAutofit/>
          </a:bodyPr>
          <a:lstStyle/>
          <a:p>
            <a:pPr marL="0" marR="0" lvl="0" indent="0"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Developing Lesson Plans</a:t>
            </a:r>
            <a:endParaRPr sz="5400" dirty="0"/>
          </a:p>
        </p:txBody>
      </p:sp>
      <p:sp>
        <p:nvSpPr>
          <p:cNvPr id="134" name="Shape 134"/>
          <p:cNvSpPr txBox="1">
            <a:spLocks noGrp="1"/>
          </p:cNvSpPr>
          <p:nvPr>
            <p:ph type="body" idx="1"/>
          </p:nvPr>
        </p:nvSpPr>
        <p:spPr>
          <a:xfrm>
            <a:off x="1096602" y="2008709"/>
            <a:ext cx="4868970" cy="2199735"/>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chemeClr val="dk1"/>
              </a:buClr>
              <a:buSzPts val="2800"/>
              <a:buFont typeface="Arial"/>
              <a:buNone/>
            </a:pPr>
            <a:r>
              <a:rPr lang="en-US" b="1" i="0" u="sng" strike="noStrike" cap="none" dirty="0">
                <a:solidFill>
                  <a:schemeClr val="dk1"/>
                </a:solidFill>
                <a:sym typeface="Calibri"/>
              </a:rPr>
              <a:t>Concepts</a:t>
            </a:r>
            <a:endParaRPr dirty="0"/>
          </a:p>
          <a:p>
            <a:pPr marL="457200" marR="0" lvl="0" indent="-406400" algn="l" rtl="0">
              <a:lnSpc>
                <a:spcPct val="90000"/>
              </a:lnSpc>
              <a:spcBef>
                <a:spcPts val="1000"/>
              </a:spcBef>
              <a:spcAft>
                <a:spcPts val="0"/>
              </a:spcAft>
              <a:buClr>
                <a:schemeClr val="dk1"/>
              </a:buClr>
              <a:buSzPct val="100000"/>
              <a:buFont typeface="Arial"/>
              <a:buChar char="•"/>
            </a:pPr>
            <a:r>
              <a:rPr lang="en-US" b="0" i="0" u="none" strike="noStrike" cap="none" dirty="0" smtClean="0">
                <a:solidFill>
                  <a:schemeClr val="dk1"/>
                </a:solidFill>
                <a:sym typeface="Calibri"/>
              </a:rPr>
              <a:t>Understand </a:t>
            </a:r>
            <a:r>
              <a:rPr lang="en-US" b="0" i="0" u="none" strike="noStrike" cap="none" dirty="0">
                <a:solidFill>
                  <a:schemeClr val="dk1"/>
                </a:solidFill>
                <a:sym typeface="Calibri"/>
              </a:rPr>
              <a:t>expectations</a:t>
            </a:r>
            <a:endParaRPr dirty="0"/>
          </a:p>
          <a:p>
            <a:pPr marL="457200" marR="0" lvl="0" indent="-406400" algn="l" rtl="0">
              <a:lnSpc>
                <a:spcPct val="90000"/>
              </a:lnSpc>
              <a:spcBef>
                <a:spcPts val="1000"/>
              </a:spcBef>
              <a:spcAft>
                <a:spcPts val="0"/>
              </a:spcAft>
              <a:buClr>
                <a:schemeClr val="dk1"/>
              </a:buClr>
              <a:buSzPct val="100000"/>
              <a:buFont typeface="Arial"/>
              <a:buChar char="•"/>
            </a:pPr>
            <a:r>
              <a:rPr lang="en-US" b="0" i="0" u="none" strike="noStrike" cap="none" dirty="0">
                <a:solidFill>
                  <a:schemeClr val="dk1"/>
                </a:solidFill>
                <a:sym typeface="Calibri"/>
              </a:rPr>
              <a:t>Applicable to all settings</a:t>
            </a:r>
            <a:endParaRPr dirty="0"/>
          </a:p>
          <a:p>
            <a:pPr marL="50800" marR="0" lvl="0" indent="0" algn="l" rtl="0">
              <a:lnSpc>
                <a:spcPct val="90000"/>
              </a:lnSpc>
              <a:spcBef>
                <a:spcPts val="1000"/>
              </a:spcBef>
              <a:spcAft>
                <a:spcPts val="0"/>
              </a:spcAft>
              <a:buClr>
                <a:schemeClr val="dk1"/>
              </a:buClr>
              <a:buSzPts val="2800"/>
              <a:buFont typeface="Arial"/>
              <a:buNone/>
            </a:pPr>
            <a:endParaRPr b="0" i="0" u="none" strike="noStrike" cap="none" dirty="0">
              <a:solidFill>
                <a:schemeClr val="dk1"/>
              </a:solidFill>
              <a:sym typeface="Calibri"/>
            </a:endParaRPr>
          </a:p>
        </p:txBody>
      </p:sp>
      <p:sp>
        <p:nvSpPr>
          <p:cNvPr id="135" name="Shape 135"/>
          <p:cNvSpPr txBox="1"/>
          <p:nvPr/>
        </p:nvSpPr>
        <p:spPr>
          <a:xfrm>
            <a:off x="6665977" y="2008709"/>
            <a:ext cx="5022920" cy="2199735"/>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chemeClr val="dk1"/>
              </a:buClr>
              <a:buSzPts val="2800"/>
              <a:buFont typeface="Arial"/>
              <a:buNone/>
            </a:pPr>
            <a:r>
              <a:rPr lang="en-US" sz="2800" b="1" i="0" u="sng" strike="noStrike" cap="none" dirty="0">
                <a:solidFill>
                  <a:schemeClr val="dk1"/>
                </a:solidFill>
                <a:latin typeface="Calibri"/>
                <a:ea typeface="Calibri"/>
                <a:cs typeface="Calibri"/>
                <a:sym typeface="Calibri"/>
              </a:rPr>
              <a:t>Skills</a:t>
            </a:r>
            <a:endParaRPr sz="2800" dirty="0"/>
          </a:p>
          <a:p>
            <a:pPr marL="457200" marR="0" lvl="0" indent="-4064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Observable behaviors</a:t>
            </a:r>
            <a:endParaRPr sz="2800" dirty="0"/>
          </a:p>
          <a:p>
            <a:pPr marL="457200" marR="0" lvl="0" indent="-4064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Rules for specific settings</a:t>
            </a:r>
            <a:endParaRPr sz="2800" dirty="0"/>
          </a:p>
          <a:p>
            <a:pPr marL="5080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
        <p:nvSpPr>
          <p:cNvPr id="136" name="Shape 136"/>
          <p:cNvSpPr txBox="1"/>
          <p:nvPr/>
        </p:nvSpPr>
        <p:spPr>
          <a:xfrm>
            <a:off x="3131480" y="4923863"/>
            <a:ext cx="5929040" cy="555194"/>
          </a:xfrm>
          <a:prstGeom prst="rect">
            <a:avLst/>
          </a:prstGeom>
          <a:solidFill>
            <a:schemeClr val="tx1"/>
          </a:solidFill>
          <a:ln w="9525" cap="flat" cmpd="sng">
            <a:solidFill>
              <a:srgbClr val="CC0033"/>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1" dirty="0">
                <a:solidFill>
                  <a:schemeClr val="bg1"/>
                </a:solidFill>
                <a:latin typeface="Calibri"/>
                <a:ea typeface="Calibri"/>
                <a:cs typeface="Calibri"/>
                <a:sym typeface="Calibri"/>
              </a:rPr>
              <a:t>Teach lessons in each </a:t>
            </a:r>
            <a:r>
              <a:rPr lang="en-US" sz="2800" b="1" i="1" dirty="0" smtClean="0">
                <a:solidFill>
                  <a:schemeClr val="bg1"/>
                </a:solidFill>
                <a:latin typeface="Calibri"/>
                <a:ea typeface="Calibri"/>
                <a:cs typeface="Calibri"/>
                <a:sym typeface="Calibri"/>
              </a:rPr>
              <a:t>setting.</a:t>
            </a:r>
            <a:endParaRPr sz="28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385941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ctrTitle"/>
          </p:nvPr>
        </p:nvSpPr>
        <p:spPr>
          <a:xfrm>
            <a:off x="0" y="720969"/>
            <a:ext cx="12192000" cy="86578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The Behavior Lesson Plan</a:t>
            </a:r>
            <a:endParaRPr sz="5400" dirty="0"/>
          </a:p>
        </p:txBody>
      </p:sp>
      <p:sp>
        <p:nvSpPr>
          <p:cNvPr id="143" name="Shape 143"/>
          <p:cNvSpPr txBox="1">
            <a:spLocks noGrp="1"/>
          </p:cNvSpPr>
          <p:nvPr>
            <p:ph type="body" idx="1"/>
          </p:nvPr>
        </p:nvSpPr>
        <p:spPr>
          <a:xfrm>
            <a:off x="714403" y="1743811"/>
            <a:ext cx="4232170" cy="1969880"/>
          </a:xfrm>
          <a:prstGeom prst="rect">
            <a:avLst/>
          </a:prstGeom>
          <a:solidFill>
            <a:schemeClr val="lt1"/>
          </a:solidFill>
          <a:ln w="28575"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90000"/>
              </a:lnSpc>
              <a:spcAft>
                <a:spcPts val="0"/>
              </a:spcAft>
              <a:buClr>
                <a:srgbClr val="9CC2E5"/>
              </a:buClr>
              <a:buSzPts val="2800"/>
              <a:buFont typeface="Arial"/>
              <a:buNone/>
            </a:pPr>
            <a:r>
              <a:rPr lang="en-US" b="1" i="0" u="none" strike="noStrike" cap="none" dirty="0">
                <a:solidFill>
                  <a:srgbClr val="262626"/>
                </a:solidFill>
                <a:latin typeface="Calibri"/>
                <a:ea typeface="Calibri"/>
                <a:cs typeface="Calibri"/>
                <a:sym typeface="Calibri"/>
              </a:rPr>
              <a:t>Select the skill to teach</a:t>
            </a:r>
            <a:endParaRPr b="1" i="0" u="none" strike="noStrike" cap="none" dirty="0">
              <a:solidFill>
                <a:srgbClr val="262626"/>
              </a:solidFill>
              <a:latin typeface="Calibri"/>
              <a:ea typeface="Calibri"/>
              <a:cs typeface="Calibri"/>
              <a:sym typeface="Calibri"/>
            </a:endParaRPr>
          </a:p>
          <a:p>
            <a:pPr marL="228600" marR="0" lvl="0" indent="-228600" algn="l" rtl="0">
              <a:lnSpc>
                <a:spcPct val="90000"/>
              </a:lnSpc>
              <a:spcAft>
                <a:spcPts val="0"/>
              </a:spcAft>
              <a:buClr>
                <a:srgbClr val="262626"/>
              </a:buClr>
              <a:buSzPts val="2800"/>
              <a:buFont typeface="Arial"/>
              <a:buChar char="•"/>
            </a:pPr>
            <a:r>
              <a:rPr lang="en-US" b="0" i="0" u="none" strike="noStrike" cap="none" dirty="0">
                <a:solidFill>
                  <a:srgbClr val="262626"/>
                </a:solidFill>
                <a:latin typeface="Calibri"/>
                <a:ea typeface="Calibri"/>
                <a:cs typeface="Calibri"/>
                <a:sym typeface="Calibri"/>
              </a:rPr>
              <a:t>Take directly from the behavioral matrix</a:t>
            </a:r>
            <a:endParaRPr b="0" i="0" u="none" strike="noStrike" cap="none" dirty="0">
              <a:solidFill>
                <a:srgbClr val="262626"/>
              </a:solidFill>
              <a:latin typeface="Calibri"/>
              <a:ea typeface="Calibri"/>
              <a:cs typeface="Calibri"/>
              <a:sym typeface="Calibri"/>
            </a:endParaRPr>
          </a:p>
          <a:p>
            <a:pPr marL="228600" marR="0" lvl="0" indent="-228600" algn="l" rtl="0">
              <a:lnSpc>
                <a:spcPct val="90000"/>
              </a:lnSpc>
              <a:spcAft>
                <a:spcPts val="0"/>
              </a:spcAft>
              <a:buClr>
                <a:srgbClr val="262626"/>
              </a:buClr>
              <a:buSzPts val="2800"/>
              <a:buFont typeface="Arial"/>
              <a:buChar char="•"/>
            </a:pPr>
            <a:r>
              <a:rPr lang="en-US" b="0" i="0" u="none" strike="noStrike" cap="none" dirty="0">
                <a:solidFill>
                  <a:srgbClr val="262626"/>
                </a:solidFill>
                <a:latin typeface="Calibri"/>
                <a:ea typeface="Calibri"/>
                <a:cs typeface="Calibri"/>
                <a:sym typeface="Calibri"/>
              </a:rPr>
              <a:t>Use trends in your data</a:t>
            </a:r>
            <a:endParaRPr b="0" i="0" u="none" strike="noStrike" cap="none" dirty="0">
              <a:solidFill>
                <a:srgbClr val="262626"/>
              </a:solidFill>
              <a:latin typeface="Calibri"/>
              <a:ea typeface="Calibri"/>
              <a:cs typeface="Calibri"/>
              <a:sym typeface="Calibri"/>
            </a:endParaRPr>
          </a:p>
        </p:txBody>
      </p:sp>
      <p:sp>
        <p:nvSpPr>
          <p:cNvPr id="144" name="Shape 144"/>
          <p:cNvSpPr txBox="1"/>
          <p:nvPr/>
        </p:nvSpPr>
        <p:spPr>
          <a:xfrm>
            <a:off x="5078776" y="1743810"/>
            <a:ext cx="6678346" cy="4161231"/>
          </a:xfrm>
          <a:prstGeom prst="rect">
            <a:avLst/>
          </a:prstGeom>
          <a:solidFill>
            <a:schemeClr val="lt1"/>
          </a:solidFill>
          <a:ln w="28575"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None/>
            </a:pPr>
            <a:r>
              <a:rPr lang="en-US" sz="2800" b="1" dirty="0">
                <a:latin typeface="Calibri"/>
                <a:ea typeface="Calibri"/>
                <a:cs typeface="Calibri"/>
                <a:sym typeface="Calibri"/>
              </a:rPr>
              <a:t>Write the lesson plan</a:t>
            </a:r>
            <a:endParaRPr sz="2800" dirty="0"/>
          </a:p>
          <a:p>
            <a:pPr marL="457200" marR="0" lvl="0" indent="-457200" algn="l" rtl="0">
              <a:lnSpc>
                <a:spcPct val="90000"/>
              </a:lnSpc>
              <a:spcBef>
                <a:spcPts val="1000"/>
              </a:spcBef>
              <a:spcAft>
                <a:spcPts val="0"/>
              </a:spcAft>
              <a:buSzPts val="2800"/>
              <a:buFont typeface="Arial" panose="020B0604020202020204" pitchFamily="34" charset="0"/>
              <a:buChar char="•"/>
            </a:pPr>
            <a:r>
              <a:rPr lang="en-US" sz="2800" dirty="0">
                <a:latin typeface="Calibri"/>
                <a:ea typeface="Calibri"/>
                <a:cs typeface="Calibri"/>
                <a:sym typeface="Calibri"/>
              </a:rPr>
              <a:t>Name the skill &amp; school-wide expectation</a:t>
            </a:r>
            <a:endParaRPr sz="2800" dirty="0"/>
          </a:p>
          <a:p>
            <a:pPr marL="914400" marR="0" lvl="1" indent="-457200" algn="l" rtl="0">
              <a:lnSpc>
                <a:spcPct val="90000"/>
              </a:lnSpc>
              <a:spcBef>
                <a:spcPts val="1000"/>
              </a:spcBef>
              <a:spcAft>
                <a:spcPts val="0"/>
              </a:spcAft>
              <a:buSzPts val="2800"/>
              <a:buFont typeface="Arial" panose="020B0604020202020204" pitchFamily="34" charset="0"/>
              <a:buChar char="•"/>
            </a:pPr>
            <a:r>
              <a:rPr lang="en-US" sz="2600" b="0" i="0" u="none" strike="noStrike" cap="none" dirty="0">
                <a:latin typeface="Calibri"/>
                <a:ea typeface="Calibri"/>
                <a:cs typeface="Calibri"/>
                <a:sym typeface="Calibri"/>
              </a:rPr>
              <a:t>Explain why skill is important</a:t>
            </a:r>
            <a:endParaRPr sz="2600" dirty="0"/>
          </a:p>
          <a:p>
            <a:pPr marL="457200" marR="0" lvl="0" indent="-457200" algn="l" rtl="0">
              <a:lnSpc>
                <a:spcPct val="90000"/>
              </a:lnSpc>
              <a:spcBef>
                <a:spcPts val="1000"/>
              </a:spcBef>
              <a:spcAft>
                <a:spcPts val="0"/>
              </a:spcAft>
              <a:buSzPts val="2800"/>
              <a:buFont typeface="Arial" panose="020B0604020202020204" pitchFamily="34" charset="0"/>
              <a:buChar char="•"/>
            </a:pPr>
            <a:r>
              <a:rPr lang="en-US" sz="2800" dirty="0">
                <a:latin typeface="Calibri"/>
                <a:ea typeface="Calibri"/>
                <a:cs typeface="Calibri"/>
                <a:sym typeface="Calibri"/>
              </a:rPr>
              <a:t>Introduce the skill</a:t>
            </a:r>
            <a:endParaRPr sz="2800" dirty="0"/>
          </a:p>
          <a:p>
            <a:pPr marL="914400" marR="0" lvl="1" indent="-457200" algn="l" rtl="0">
              <a:lnSpc>
                <a:spcPct val="90000"/>
              </a:lnSpc>
              <a:spcBef>
                <a:spcPts val="1000"/>
              </a:spcBef>
              <a:spcAft>
                <a:spcPts val="0"/>
              </a:spcAft>
              <a:buSzPts val="2800"/>
              <a:buFont typeface="Arial" panose="020B0604020202020204" pitchFamily="34" charset="0"/>
              <a:buChar char="•"/>
            </a:pPr>
            <a:r>
              <a:rPr lang="en-US" sz="2600" b="0" i="0" u="none" strike="noStrike" cap="none" dirty="0">
                <a:latin typeface="Calibri"/>
                <a:ea typeface="Calibri"/>
                <a:cs typeface="Calibri"/>
                <a:sym typeface="Calibri"/>
              </a:rPr>
              <a:t>Give examples &amp; non-examples</a:t>
            </a:r>
            <a:endParaRPr sz="2600" dirty="0"/>
          </a:p>
          <a:p>
            <a:pPr marL="457200" marR="0" lvl="0" indent="-457200" algn="l" rtl="0">
              <a:lnSpc>
                <a:spcPct val="90000"/>
              </a:lnSpc>
              <a:spcBef>
                <a:spcPts val="1000"/>
              </a:spcBef>
              <a:spcAft>
                <a:spcPts val="0"/>
              </a:spcAft>
              <a:buSzPts val="2800"/>
              <a:buFont typeface="Arial" panose="020B0604020202020204" pitchFamily="34" charset="0"/>
              <a:buChar char="•"/>
            </a:pPr>
            <a:r>
              <a:rPr lang="en-US" sz="2800" dirty="0">
                <a:latin typeface="Calibri"/>
                <a:ea typeface="Calibri"/>
                <a:cs typeface="Calibri"/>
                <a:sym typeface="Calibri"/>
              </a:rPr>
              <a:t>Demonstrate the skill</a:t>
            </a:r>
            <a:endParaRPr sz="2800" dirty="0"/>
          </a:p>
          <a:p>
            <a:pPr marL="914400" marR="0" lvl="1" indent="-457200" algn="l" rtl="0">
              <a:lnSpc>
                <a:spcPct val="90000"/>
              </a:lnSpc>
              <a:spcBef>
                <a:spcPts val="1000"/>
              </a:spcBef>
              <a:spcAft>
                <a:spcPts val="0"/>
              </a:spcAft>
              <a:buSzPts val="2800"/>
              <a:buFont typeface="Arial" panose="020B0604020202020204" pitchFamily="34" charset="0"/>
              <a:buChar char="•"/>
            </a:pPr>
            <a:r>
              <a:rPr lang="en-US" sz="2600" b="0" i="0" u="none" strike="noStrike" cap="none" dirty="0">
                <a:latin typeface="Calibri"/>
                <a:ea typeface="Calibri"/>
                <a:cs typeface="Calibri"/>
                <a:sym typeface="Calibri"/>
              </a:rPr>
              <a:t>Role play, practice</a:t>
            </a:r>
            <a:endParaRPr sz="2600" dirty="0"/>
          </a:p>
          <a:p>
            <a:pPr marL="457200" marR="0" lvl="0" indent="-457200" algn="l" rtl="0">
              <a:lnSpc>
                <a:spcPct val="90000"/>
              </a:lnSpc>
              <a:spcBef>
                <a:spcPts val="1000"/>
              </a:spcBef>
              <a:spcAft>
                <a:spcPts val="0"/>
              </a:spcAft>
              <a:buSzPts val="2800"/>
              <a:buFont typeface="Arial" panose="020B0604020202020204" pitchFamily="34" charset="0"/>
              <a:buChar char="•"/>
            </a:pPr>
            <a:r>
              <a:rPr lang="en-US" sz="2800" dirty="0">
                <a:latin typeface="Calibri"/>
                <a:ea typeface="Calibri"/>
                <a:cs typeface="Calibri"/>
                <a:sym typeface="Calibri"/>
              </a:rPr>
              <a:t>Provide acknowledgment and feedback </a:t>
            </a:r>
            <a:endParaRPr sz="2800" dirty="0"/>
          </a:p>
        </p:txBody>
      </p:sp>
    </p:spTree>
    <p:extLst>
      <p:ext uri="{BB962C8B-B14F-4D97-AF65-F5344CB8AC3E}">
        <p14:creationId xmlns:p14="http://schemas.microsoft.com/office/powerpoint/2010/main" val="1080087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ctrTitle"/>
          </p:nvPr>
        </p:nvSpPr>
        <p:spPr>
          <a:xfrm>
            <a:off x="0" y="694591"/>
            <a:ext cx="12192000" cy="869881"/>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Putting </a:t>
            </a:r>
            <a:r>
              <a:rPr lang="en-US" sz="5400" b="0" i="0" u="none" strike="noStrike" cap="none" dirty="0" smtClean="0">
                <a:solidFill>
                  <a:schemeClr val="dk1"/>
                </a:solidFill>
                <a:latin typeface="Calibri"/>
                <a:ea typeface="Calibri"/>
                <a:cs typeface="Calibri"/>
                <a:sym typeface="Calibri"/>
              </a:rPr>
              <a:t>Your </a:t>
            </a:r>
            <a:r>
              <a:rPr lang="en-US" sz="5400" dirty="0"/>
              <a:t>P</a:t>
            </a:r>
            <a:r>
              <a:rPr lang="en-US" sz="5400" b="0" i="0" u="none" strike="noStrike" cap="none" dirty="0" smtClean="0">
                <a:solidFill>
                  <a:schemeClr val="dk1"/>
                </a:solidFill>
                <a:latin typeface="Calibri"/>
                <a:ea typeface="Calibri"/>
                <a:cs typeface="Calibri"/>
                <a:sym typeface="Calibri"/>
              </a:rPr>
              <a:t>lan </a:t>
            </a:r>
            <a:r>
              <a:rPr lang="en-US" sz="5400" dirty="0"/>
              <a:t>I</a:t>
            </a:r>
            <a:r>
              <a:rPr lang="en-US" sz="5400" b="0" i="0" u="none" strike="noStrike" cap="none" dirty="0" smtClean="0">
                <a:solidFill>
                  <a:schemeClr val="dk1"/>
                </a:solidFill>
                <a:latin typeface="Calibri"/>
                <a:ea typeface="Calibri"/>
                <a:cs typeface="Calibri"/>
                <a:sym typeface="Calibri"/>
              </a:rPr>
              <a:t>nto </a:t>
            </a:r>
            <a:r>
              <a:rPr lang="en-US" sz="5400" dirty="0"/>
              <a:t>A</a:t>
            </a:r>
            <a:r>
              <a:rPr lang="en-US" sz="5400" b="0" i="0" u="none" strike="noStrike" cap="none" dirty="0" smtClean="0">
                <a:solidFill>
                  <a:schemeClr val="dk1"/>
                </a:solidFill>
                <a:latin typeface="Calibri"/>
                <a:ea typeface="Calibri"/>
                <a:cs typeface="Calibri"/>
                <a:sym typeface="Calibri"/>
              </a:rPr>
              <a:t>ction</a:t>
            </a:r>
            <a:endParaRPr sz="5400" dirty="0"/>
          </a:p>
        </p:txBody>
      </p:sp>
      <p:sp>
        <p:nvSpPr>
          <p:cNvPr id="186" name="Shape 186"/>
          <p:cNvSpPr txBox="1">
            <a:spLocks noGrp="1"/>
          </p:cNvSpPr>
          <p:nvPr>
            <p:ph type="body" idx="1"/>
          </p:nvPr>
        </p:nvSpPr>
        <p:spPr>
          <a:xfrm>
            <a:off x="508488" y="1737359"/>
            <a:ext cx="11175023" cy="1975325"/>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Provide teachers </a:t>
            </a:r>
            <a:r>
              <a:rPr lang="en-US" b="0" i="0" u="none" strike="noStrike" cap="none" dirty="0" smtClean="0">
                <a:solidFill>
                  <a:schemeClr val="dk1"/>
                </a:solidFill>
                <a:sym typeface="Calibri"/>
              </a:rPr>
              <a:t>with a </a:t>
            </a:r>
            <a:r>
              <a:rPr lang="en-US" b="0" i="0" u="sng" strike="noStrike" cap="none" dirty="0">
                <a:solidFill>
                  <a:schemeClr val="dk1"/>
                </a:solidFill>
                <a:sym typeface="Calibri"/>
              </a:rPr>
              <a:t>lesson </a:t>
            </a:r>
            <a:r>
              <a:rPr lang="en-US" b="0" i="0" u="sng" strike="noStrike" cap="none" dirty="0" smtClean="0">
                <a:solidFill>
                  <a:schemeClr val="dk1"/>
                </a:solidFill>
                <a:sym typeface="Calibri"/>
              </a:rPr>
              <a:t>format</a:t>
            </a:r>
            <a:r>
              <a:rPr lang="en-US" dirty="0"/>
              <a:t>.</a:t>
            </a:r>
            <a:endParaRPr dirty="0"/>
          </a:p>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Expand lesson plan ideas throughout the </a:t>
            </a:r>
            <a:r>
              <a:rPr lang="en-US" b="0" i="0" u="none" strike="noStrike" cap="none" dirty="0" smtClean="0">
                <a:solidFill>
                  <a:schemeClr val="dk1"/>
                </a:solidFill>
                <a:sym typeface="Calibri"/>
              </a:rPr>
              <a:t>year.</a:t>
            </a:r>
            <a:endParaRPr dirty="0"/>
          </a:p>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Teach behaviors in settings where behaviors </a:t>
            </a:r>
            <a:r>
              <a:rPr lang="en-US" b="0" i="0" u="none" strike="noStrike" cap="none" dirty="0" smtClean="0">
                <a:solidFill>
                  <a:schemeClr val="dk1"/>
                </a:solidFill>
                <a:sym typeface="Calibri"/>
              </a:rPr>
              <a:t>occur.</a:t>
            </a:r>
            <a:endParaRPr dirty="0"/>
          </a:p>
          <a:p>
            <a:pPr marL="228600" marR="0" lvl="0" indent="-50800" algn="l" rtl="0">
              <a:spcAft>
                <a:spcPts val="0"/>
              </a:spcAft>
              <a:buClr>
                <a:schemeClr val="dk1"/>
              </a:buClr>
              <a:buSzPts val="2800"/>
              <a:buFont typeface="Arial"/>
              <a:buNone/>
            </a:pPr>
            <a:endParaRPr b="0" i="0" u="none" strike="noStrike" cap="none" dirty="0">
              <a:solidFill>
                <a:schemeClr val="dk1"/>
              </a:solidFill>
              <a:sym typeface="Calibri"/>
            </a:endParaRPr>
          </a:p>
        </p:txBody>
      </p:sp>
      <p:pic>
        <p:nvPicPr>
          <p:cNvPr id="188" name="Shape 188"/>
          <p:cNvPicPr preferRelativeResize="0"/>
          <p:nvPr/>
        </p:nvPicPr>
        <p:blipFill rotWithShape="1">
          <a:blip r:embed="rId3">
            <a:alphaModFix/>
            <a:extLst>
              <a:ext uri="{BEBA8EAE-BF5A-486C-A8C5-ECC9F3942E4B}">
                <a14:imgProps xmlns:a14="http://schemas.microsoft.com/office/drawing/2010/main">
                  <a14:imgLayer r:embed="rId4">
                    <a14:imgEffect>
                      <a14:backgroundRemoval t="1091" b="100000" l="0" r="99938">
                        <a14:foregroundMark x1="9688" y1="22182" x2="10563" y2="18061"/>
                        <a14:foregroundMark x1="16188" y1="25576" x2="17563" y2="23515"/>
                        <a14:foregroundMark x1="17750" y1="23515" x2="17563" y2="18424"/>
                        <a14:foregroundMark x1="17750" y1="19394" x2="13188" y2="18788"/>
                        <a14:foregroundMark x1="13500" y1="19758" x2="9688" y2="15758"/>
                        <a14:foregroundMark x1="10000" y1="18788" x2="6313" y2="12970"/>
                        <a14:foregroundMark x1="7000" y1="13333" x2="19313" y2="11636"/>
                        <a14:foregroundMark x1="30938" y1="50788" x2="28250" y2="42303"/>
                        <a14:foregroundMark x1="28813" y1="43636" x2="88000" y2="2788"/>
                        <a14:foregroundMark x1="35625" y1="52848" x2="84313" y2="76000"/>
                        <a14:foregroundMark x1="84313" y1="76000" x2="98188" y2="53455"/>
                        <a14:foregroundMark x1="98500" y1="51758" x2="99938" y2="27636"/>
                        <a14:foregroundMark x1="88000" y1="3758" x2="99938" y2="13697"/>
                        <a14:foregroundMark x1="99188" y1="13697" x2="99750" y2="27636"/>
                        <a14:foregroundMark x1="47063" y1="48727" x2="90063" y2="28364"/>
                        <a14:foregroundMark x1="71125" y1="47030" x2="92563" y2="41576"/>
                        <a14:foregroundMark x1="47063" y1="41212" x2="97125" y2="20848"/>
                        <a14:foregroundMark x1="31625" y1="47030" x2="45813" y2="41212"/>
                        <a14:foregroundMark x1="43875" y1="50424" x2="84625" y2="47758"/>
                      </a14:backgroundRemoval>
                    </a14:imgEffect>
                  </a14:imgLayer>
                </a14:imgProps>
              </a:ext>
            </a:extLst>
          </a:blip>
          <a:srcRect/>
          <a:stretch/>
        </p:blipFill>
        <p:spPr>
          <a:xfrm>
            <a:off x="3866921" y="3712684"/>
            <a:ext cx="4446354" cy="2114729"/>
          </a:xfrm>
          <a:prstGeom prst="rect">
            <a:avLst/>
          </a:prstGeom>
          <a:noFill/>
          <a:ln>
            <a:noFill/>
          </a:ln>
        </p:spPr>
      </p:pic>
    </p:spTree>
    <p:extLst>
      <p:ext uri="{BB962C8B-B14F-4D97-AF65-F5344CB8AC3E}">
        <p14:creationId xmlns:p14="http://schemas.microsoft.com/office/powerpoint/2010/main" val="3034544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ctrTitle"/>
          </p:nvPr>
        </p:nvSpPr>
        <p:spPr>
          <a:xfrm>
            <a:off x="465120" y="386862"/>
            <a:ext cx="6155488" cy="1497021"/>
          </a:xfrm>
          <a:prstGeom prst="rect">
            <a:avLst/>
          </a:prstGeom>
          <a:noFill/>
          <a:ln>
            <a:noFill/>
          </a:ln>
        </p:spPr>
        <p:txBody>
          <a:bodyPr spcFirstLastPara="1" wrap="square" lIns="91425" tIns="45700" rIns="91425" bIns="45700" anchor="b" anchorCtr="0">
            <a:noAutofit/>
          </a:bodyPr>
          <a:lstStyle/>
          <a:p>
            <a:pPr marL="0" marR="0" lvl="0" indent="0" rtl="0">
              <a:lnSpc>
                <a:spcPct val="90000"/>
              </a:lnSpc>
              <a:spcBef>
                <a:spcPts val="0"/>
              </a:spcBef>
              <a:spcAft>
                <a:spcPts val="0"/>
              </a:spcAft>
              <a:buClr>
                <a:schemeClr val="dk1"/>
              </a:buClr>
              <a:buSzPts val="3959"/>
              <a:buFont typeface="Calibri"/>
              <a:buNone/>
            </a:pPr>
            <a:r>
              <a:rPr lang="en-US" sz="5400" b="0" i="0" u="none" strike="noStrike" cap="none" dirty="0">
                <a:solidFill>
                  <a:schemeClr val="dk1"/>
                </a:solidFill>
                <a:sym typeface="Calibri"/>
              </a:rPr>
              <a:t>Example: Elementary Lesson Plan – Bus</a:t>
            </a:r>
            <a:endParaRPr sz="5400" dirty="0"/>
          </a:p>
        </p:txBody>
      </p:sp>
      <p:sp>
        <p:nvSpPr>
          <p:cNvPr id="151" name="Shape 151"/>
          <p:cNvSpPr txBox="1"/>
          <p:nvPr/>
        </p:nvSpPr>
        <p:spPr>
          <a:xfrm>
            <a:off x="465120" y="1883883"/>
            <a:ext cx="3963661" cy="3356331"/>
          </a:xfrm>
          <a:prstGeom prst="rect">
            <a:avLst/>
          </a:prstGeom>
          <a:noFill/>
          <a:ln>
            <a:noFill/>
          </a:ln>
        </p:spPr>
        <p:txBody>
          <a:bodyPr spcFirstLastPara="1" wrap="square" lIns="91425" tIns="45700" rIns="91425" bIns="45700" anchor="ctr" anchorCtr="0">
            <a:noAutofit/>
          </a:bodyPr>
          <a:lstStyle/>
          <a:p>
            <a:pPr marL="214313" marR="0" lvl="0" indent="-214313" algn="l" rtl="0">
              <a:lnSpc>
                <a:spcPct val="90000"/>
              </a:lnSpc>
              <a:spcBef>
                <a:spcPts val="1000"/>
              </a:spcBef>
              <a:spcAft>
                <a:spcPts val="0"/>
              </a:spcAft>
              <a:buClr>
                <a:schemeClr val="dk1"/>
              </a:buClr>
              <a:buSzPts val="2800"/>
              <a:buFont typeface="Arial"/>
              <a:buChar char="•"/>
            </a:pPr>
            <a:r>
              <a:rPr lang="en-US" sz="2800" i="0" u="none" strike="noStrike" cap="none" dirty="0">
                <a:solidFill>
                  <a:schemeClr val="dk1"/>
                </a:solidFill>
                <a:ea typeface="Rockwell"/>
                <a:cs typeface="Rockwell"/>
                <a:sym typeface="Rockwell"/>
              </a:rPr>
              <a:t>Teacher checks for understanding in multiple ways</a:t>
            </a:r>
            <a:endParaRPr sz="2800" dirty="0"/>
          </a:p>
          <a:p>
            <a:pPr marL="214313" marR="0" lvl="0" indent="-36513" algn="l" rtl="0">
              <a:lnSpc>
                <a:spcPct val="90000"/>
              </a:lnSpc>
              <a:spcBef>
                <a:spcPts val="1000"/>
              </a:spcBef>
              <a:spcAft>
                <a:spcPts val="0"/>
              </a:spcAft>
              <a:buClr>
                <a:schemeClr val="dk2"/>
              </a:buClr>
              <a:buSzPts val="2800"/>
              <a:buFont typeface="Arial"/>
              <a:buNone/>
            </a:pPr>
            <a:endParaRPr sz="2800" i="0" u="none" strike="noStrike" cap="none" dirty="0">
              <a:solidFill>
                <a:schemeClr val="dk1"/>
              </a:solidFill>
              <a:ea typeface="Rockwell"/>
              <a:cs typeface="Rockwell"/>
              <a:sym typeface="Rockwell"/>
            </a:endParaRPr>
          </a:p>
          <a:p>
            <a:pPr marL="214313" marR="0" lvl="0" indent="-214313" algn="l" rtl="0">
              <a:lnSpc>
                <a:spcPct val="90000"/>
              </a:lnSpc>
              <a:spcBef>
                <a:spcPts val="1000"/>
              </a:spcBef>
              <a:spcAft>
                <a:spcPts val="0"/>
              </a:spcAft>
              <a:buClr>
                <a:schemeClr val="dk1"/>
              </a:buClr>
              <a:buSzPts val="2800"/>
              <a:buFont typeface="Arial"/>
              <a:buChar char="•"/>
            </a:pPr>
            <a:r>
              <a:rPr lang="en-US" sz="2800" i="0" u="none" strike="noStrike" cap="none" dirty="0">
                <a:solidFill>
                  <a:schemeClr val="dk1"/>
                </a:solidFill>
                <a:ea typeface="Rockwell"/>
                <a:cs typeface="Rockwell"/>
                <a:sym typeface="Rockwell"/>
              </a:rPr>
              <a:t>Students are given  opportunities to practice</a:t>
            </a:r>
            <a:endParaRPr sz="2800" dirty="0"/>
          </a:p>
        </p:txBody>
      </p:sp>
      <p:pic>
        <p:nvPicPr>
          <p:cNvPr id="152" name="Shape 152"/>
          <p:cNvPicPr preferRelativeResize="0"/>
          <p:nvPr/>
        </p:nvPicPr>
        <p:blipFill rotWithShape="1">
          <a:blip r:embed="rId3">
            <a:alphaModFix/>
          </a:blip>
          <a:srcRect/>
          <a:stretch/>
        </p:blipFill>
        <p:spPr>
          <a:xfrm>
            <a:off x="6890375" y="529775"/>
            <a:ext cx="5051250" cy="5316026"/>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53" name="Shape 153"/>
          <p:cNvSpPr/>
          <p:nvPr/>
        </p:nvSpPr>
        <p:spPr>
          <a:xfrm rot="-991931">
            <a:off x="3726737" y="1993476"/>
            <a:ext cx="3121287" cy="222092"/>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Rockwell"/>
              <a:ea typeface="Rockwell"/>
              <a:cs typeface="Rockwell"/>
              <a:sym typeface="Rockwell"/>
            </a:endParaRPr>
          </a:p>
        </p:txBody>
      </p:sp>
      <p:sp>
        <p:nvSpPr>
          <p:cNvPr id="154" name="Shape 154"/>
          <p:cNvSpPr/>
          <p:nvPr/>
        </p:nvSpPr>
        <p:spPr>
          <a:xfrm rot="-1719">
            <a:off x="3481281" y="3018377"/>
            <a:ext cx="3266200" cy="197731"/>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Rockwell"/>
              <a:ea typeface="Rockwell"/>
              <a:cs typeface="Rockwell"/>
              <a:sym typeface="Rockwell"/>
            </a:endParaRPr>
          </a:p>
        </p:txBody>
      </p:sp>
      <p:sp>
        <p:nvSpPr>
          <p:cNvPr id="155" name="Shape 155"/>
          <p:cNvSpPr/>
          <p:nvPr/>
        </p:nvSpPr>
        <p:spPr>
          <a:xfrm rot="-10195063" flipH="1">
            <a:off x="3758316" y="4873629"/>
            <a:ext cx="2956189" cy="245464"/>
          </a:xfrm>
          <a:prstGeom prst="rightArrow">
            <a:avLst>
              <a:gd name="adj1" fmla="val 39917"/>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Rockwell"/>
              <a:ea typeface="Rockwell"/>
              <a:cs typeface="Rockwell"/>
              <a:sym typeface="Rockwell"/>
            </a:endParaRPr>
          </a:p>
        </p:txBody>
      </p:sp>
    </p:spTree>
    <p:extLst>
      <p:ext uri="{BB962C8B-B14F-4D97-AF65-F5344CB8AC3E}">
        <p14:creationId xmlns:p14="http://schemas.microsoft.com/office/powerpoint/2010/main" val="995028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ctrTitle"/>
          </p:nvPr>
        </p:nvSpPr>
        <p:spPr>
          <a:xfrm>
            <a:off x="0" y="712177"/>
            <a:ext cx="12192000" cy="874576"/>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The Context</a:t>
            </a:r>
            <a:endParaRPr sz="5400" b="0" i="0" u="none" strike="noStrike" cap="none" dirty="0">
              <a:solidFill>
                <a:schemeClr val="dk1"/>
              </a:solidFill>
              <a:latin typeface="Calibri"/>
              <a:ea typeface="Calibri"/>
              <a:cs typeface="Calibri"/>
              <a:sym typeface="Calibri"/>
            </a:endParaRPr>
          </a:p>
        </p:txBody>
      </p:sp>
      <p:sp>
        <p:nvSpPr>
          <p:cNvPr id="44" name="Shape 44"/>
          <p:cNvSpPr txBox="1">
            <a:spLocks noGrp="1"/>
          </p:cNvSpPr>
          <p:nvPr>
            <p:ph type="body" idx="1"/>
          </p:nvPr>
        </p:nvSpPr>
        <p:spPr>
          <a:xfrm>
            <a:off x="980501" y="1864946"/>
            <a:ext cx="10201619" cy="3325813"/>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Logic for </a:t>
            </a:r>
            <a:r>
              <a:rPr lang="en-US" b="0" i="0" u="none" strike="noStrike" cap="none" dirty="0" smtClean="0">
                <a:solidFill>
                  <a:schemeClr val="dk1"/>
                </a:solidFill>
                <a:sym typeface="Calibri"/>
              </a:rPr>
              <a:t>teaching </a:t>
            </a:r>
            <a:r>
              <a:rPr lang="en-US" dirty="0"/>
              <a:t>b</a:t>
            </a:r>
            <a:r>
              <a:rPr lang="en-US" b="0" i="0" u="none" strike="noStrike" cap="none" dirty="0" smtClean="0">
                <a:solidFill>
                  <a:schemeClr val="dk1"/>
                </a:solidFill>
                <a:sym typeface="Calibri"/>
              </a:rPr>
              <a:t>ehavior</a:t>
            </a:r>
            <a:endParaRPr dirty="0"/>
          </a:p>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System for </a:t>
            </a:r>
            <a:r>
              <a:rPr lang="en-US" b="0" i="0" u="none" strike="noStrike" cap="none" dirty="0" smtClean="0">
                <a:solidFill>
                  <a:schemeClr val="dk1"/>
                </a:solidFill>
                <a:sym typeface="Calibri"/>
              </a:rPr>
              <a:t>teaching </a:t>
            </a:r>
            <a:r>
              <a:rPr lang="en-US" dirty="0"/>
              <a:t>b</a:t>
            </a:r>
            <a:r>
              <a:rPr lang="en-US" b="0" i="0" u="none" strike="noStrike" cap="none" dirty="0" smtClean="0">
                <a:solidFill>
                  <a:schemeClr val="dk1"/>
                </a:solidFill>
                <a:sym typeface="Calibri"/>
              </a:rPr>
              <a:t>ehavior</a:t>
            </a:r>
            <a:endParaRPr dirty="0"/>
          </a:p>
          <a:p>
            <a:pPr marL="685800" marR="0" lvl="1" indent="-228600" algn="l" rtl="0">
              <a:spcBef>
                <a:spcPts val="1000"/>
              </a:spcBef>
              <a:spcAft>
                <a:spcPts val="0"/>
              </a:spcAft>
              <a:buClr>
                <a:schemeClr val="dk1"/>
              </a:buClr>
              <a:buSzPct val="100000"/>
              <a:buFont typeface="Arial"/>
              <a:buChar char="•"/>
            </a:pPr>
            <a:r>
              <a:rPr lang="en-US" sz="2600" b="0" i="0" u="none" strike="noStrike" cap="none" dirty="0">
                <a:solidFill>
                  <a:schemeClr val="tx1"/>
                </a:solidFill>
                <a:sym typeface="Calibri"/>
              </a:rPr>
              <a:t>Developing </a:t>
            </a:r>
            <a:r>
              <a:rPr lang="en-US" sz="2600" b="0" i="0" u="none" strike="noStrike" cap="none" dirty="0" smtClean="0">
                <a:solidFill>
                  <a:schemeClr val="tx1"/>
                </a:solidFill>
                <a:sym typeface="Calibri"/>
              </a:rPr>
              <a:t>lesson </a:t>
            </a:r>
            <a:r>
              <a:rPr lang="en-US" sz="2600" dirty="0">
                <a:solidFill>
                  <a:schemeClr val="tx1"/>
                </a:solidFill>
              </a:rPr>
              <a:t>p</a:t>
            </a:r>
            <a:r>
              <a:rPr lang="en-US" sz="2600" b="0" i="0" u="none" strike="noStrike" cap="none" dirty="0" smtClean="0">
                <a:solidFill>
                  <a:schemeClr val="tx1"/>
                </a:solidFill>
                <a:sym typeface="Calibri"/>
              </a:rPr>
              <a:t>lans</a:t>
            </a:r>
            <a:endParaRPr sz="2600" dirty="0">
              <a:solidFill>
                <a:schemeClr val="tx1"/>
              </a:solidFill>
            </a:endParaRPr>
          </a:p>
          <a:p>
            <a:pPr marL="685800" marR="0" lvl="1" indent="-228600" algn="l" rtl="0">
              <a:spcBef>
                <a:spcPts val="1000"/>
              </a:spcBef>
              <a:spcAft>
                <a:spcPts val="0"/>
              </a:spcAft>
              <a:buClr>
                <a:schemeClr val="dk1"/>
              </a:buClr>
              <a:buSzPct val="100000"/>
              <a:buFont typeface="Arial"/>
              <a:buChar char="•"/>
            </a:pPr>
            <a:r>
              <a:rPr lang="en-US" sz="2600" b="0" i="0" u="none" strike="noStrike" cap="none" dirty="0">
                <a:solidFill>
                  <a:schemeClr val="tx1"/>
                </a:solidFill>
                <a:sym typeface="Calibri"/>
              </a:rPr>
              <a:t>Kick-off </a:t>
            </a:r>
            <a:r>
              <a:rPr lang="en-US" sz="2600" b="0" i="0" u="none" strike="noStrike" cap="none" dirty="0" smtClean="0">
                <a:solidFill>
                  <a:schemeClr val="tx1"/>
                </a:solidFill>
                <a:sym typeface="Calibri"/>
              </a:rPr>
              <a:t>planning</a:t>
            </a:r>
            <a:endParaRPr sz="2600" dirty="0">
              <a:solidFill>
                <a:schemeClr val="tx1"/>
              </a:solidFill>
            </a:endParaRPr>
          </a:p>
          <a:p>
            <a:pPr marL="685800" marR="0" lvl="1" indent="-228600" algn="l" rtl="0">
              <a:spcBef>
                <a:spcPts val="1000"/>
              </a:spcBef>
              <a:spcAft>
                <a:spcPts val="0"/>
              </a:spcAft>
              <a:buClr>
                <a:schemeClr val="dk1"/>
              </a:buClr>
              <a:buSzPct val="100000"/>
              <a:buFont typeface="Arial"/>
              <a:buChar char="•"/>
            </a:pPr>
            <a:r>
              <a:rPr lang="en-US" sz="2600" b="0" i="0" u="none" strike="noStrike" cap="none" dirty="0">
                <a:solidFill>
                  <a:schemeClr val="tx1"/>
                </a:solidFill>
                <a:sym typeface="Calibri"/>
              </a:rPr>
              <a:t>Yearly </a:t>
            </a:r>
            <a:r>
              <a:rPr lang="en-US" sz="2600" b="0" i="0" u="none" strike="noStrike" cap="none" dirty="0" smtClean="0">
                <a:solidFill>
                  <a:schemeClr val="tx1"/>
                </a:solidFill>
                <a:sym typeface="Calibri"/>
              </a:rPr>
              <a:t>planning</a:t>
            </a:r>
            <a:endParaRPr sz="2600" dirty="0">
              <a:solidFill>
                <a:schemeClr val="tx1"/>
              </a:solidFill>
            </a:endParaRPr>
          </a:p>
        </p:txBody>
      </p:sp>
    </p:spTree>
    <p:extLst>
      <p:ext uri="{BB962C8B-B14F-4D97-AF65-F5344CB8AC3E}">
        <p14:creationId xmlns:p14="http://schemas.microsoft.com/office/powerpoint/2010/main" val="3935631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0" y="691049"/>
            <a:ext cx="12192000" cy="91741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320"/>
              <a:buFont typeface="Calibri"/>
              <a:buNone/>
            </a:pPr>
            <a:r>
              <a:rPr lang="en-US" sz="5400" b="0" i="0" u="none" strike="noStrike" cap="none" dirty="0">
                <a:solidFill>
                  <a:schemeClr val="dk1"/>
                </a:solidFill>
                <a:sym typeface="Calibri"/>
              </a:rPr>
              <a:t>Example </a:t>
            </a:r>
            <a:r>
              <a:rPr lang="en-US" sz="5400" b="0" i="0" u="none" strike="noStrike" cap="none" dirty="0" smtClean="0">
                <a:solidFill>
                  <a:schemeClr val="dk1"/>
                </a:solidFill>
                <a:sym typeface="Calibri"/>
              </a:rPr>
              <a:t>Of Voice </a:t>
            </a:r>
            <a:r>
              <a:rPr lang="en-US" sz="5400" b="0" i="0" u="none" strike="noStrike" cap="none" dirty="0">
                <a:solidFill>
                  <a:schemeClr val="dk1"/>
                </a:solidFill>
                <a:sym typeface="Calibri"/>
              </a:rPr>
              <a:t>Level Chart</a:t>
            </a:r>
            <a:endParaRPr sz="5400" dirty="0"/>
          </a:p>
        </p:txBody>
      </p:sp>
      <p:pic>
        <p:nvPicPr>
          <p:cNvPr id="163" name="Shape 163"/>
          <p:cNvPicPr preferRelativeResize="0"/>
          <p:nvPr/>
        </p:nvPicPr>
        <p:blipFill rotWithShape="1">
          <a:blip r:embed="rId3">
            <a:alphaModFix/>
          </a:blip>
          <a:srcRect/>
          <a:stretch/>
        </p:blipFill>
        <p:spPr>
          <a:xfrm>
            <a:off x="4330287" y="1608463"/>
            <a:ext cx="3531426" cy="4373696"/>
          </a:xfrm>
          <a:prstGeom prst="rect">
            <a:avLst/>
          </a:prstGeom>
          <a:noFill/>
          <a:ln>
            <a:noFill/>
          </a:ln>
        </p:spPr>
      </p:pic>
    </p:spTree>
    <p:extLst>
      <p:ext uri="{BB962C8B-B14F-4D97-AF65-F5344CB8AC3E}">
        <p14:creationId xmlns:p14="http://schemas.microsoft.com/office/powerpoint/2010/main" val="34834779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ctrTitle"/>
          </p:nvPr>
        </p:nvSpPr>
        <p:spPr>
          <a:xfrm>
            <a:off x="0" y="694593"/>
            <a:ext cx="12192000" cy="81768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Teaching Opportunities</a:t>
            </a:r>
            <a:endParaRPr sz="5400" dirty="0"/>
          </a:p>
        </p:txBody>
      </p:sp>
      <p:sp>
        <p:nvSpPr>
          <p:cNvPr id="177" name="Shape 177"/>
          <p:cNvSpPr txBox="1">
            <a:spLocks noGrp="1"/>
          </p:cNvSpPr>
          <p:nvPr>
            <p:ph type="body" idx="1"/>
          </p:nvPr>
        </p:nvSpPr>
        <p:spPr>
          <a:xfrm>
            <a:off x="511126" y="1512277"/>
            <a:ext cx="7754815" cy="4554415"/>
          </a:xfrm>
          <a:prstGeom prst="rect">
            <a:avLst/>
          </a:prstGeom>
          <a:noFill/>
          <a:ln>
            <a:noFill/>
          </a:ln>
        </p:spPr>
        <p:txBody>
          <a:bodyPr spcFirstLastPara="1" wrap="square" lIns="91425" tIns="45700" rIns="91425" bIns="45700" anchor="t" anchorCtr="0">
            <a:noAutofit/>
          </a:bodyPr>
          <a:lstStyle/>
          <a:p>
            <a:pPr indent="-457200">
              <a:buSzPct val="100000"/>
            </a:pPr>
            <a:r>
              <a:rPr lang="en-US" b="0" i="0" u="none" strike="noStrike" cap="none" dirty="0">
                <a:solidFill>
                  <a:schemeClr val="dk1"/>
                </a:solidFill>
                <a:sym typeface="Calibri"/>
              </a:rPr>
              <a:t>Kick-off or </a:t>
            </a:r>
            <a:r>
              <a:rPr lang="en-US" b="0" i="0" u="none" strike="noStrike" cap="none" dirty="0" smtClean="0">
                <a:solidFill>
                  <a:schemeClr val="dk1"/>
                </a:solidFill>
                <a:sym typeface="Calibri"/>
              </a:rPr>
              <a:t>roll-out </a:t>
            </a:r>
            <a:r>
              <a:rPr lang="en-US" b="0" i="0" u="none" strike="noStrike" cap="none" dirty="0">
                <a:solidFill>
                  <a:schemeClr val="dk1"/>
                </a:solidFill>
                <a:sym typeface="Calibri"/>
              </a:rPr>
              <a:t>at </a:t>
            </a:r>
            <a:r>
              <a:rPr lang="en-US" b="0" i="0" u="none" strike="noStrike" cap="none" dirty="0" smtClean="0">
                <a:solidFill>
                  <a:schemeClr val="dk1"/>
                </a:solidFill>
                <a:sym typeface="Calibri"/>
              </a:rPr>
              <a:t>beginning </a:t>
            </a:r>
            <a:r>
              <a:rPr lang="en-US" b="0" i="0" u="none" strike="noStrike" cap="none" dirty="0">
                <a:solidFill>
                  <a:schemeClr val="dk1"/>
                </a:solidFill>
                <a:sym typeface="Calibri"/>
              </a:rPr>
              <a:t>of </a:t>
            </a:r>
            <a:r>
              <a:rPr lang="en-US" b="0" i="0" u="none" strike="noStrike" cap="none" dirty="0" smtClean="0">
                <a:solidFill>
                  <a:schemeClr val="dk1"/>
                </a:solidFill>
                <a:sym typeface="Calibri"/>
              </a:rPr>
              <a:t>year</a:t>
            </a:r>
            <a:endParaRPr dirty="0"/>
          </a:p>
          <a:p>
            <a:pPr lvl="2" indent="-457200">
              <a:spcBef>
                <a:spcPts val="1000"/>
              </a:spcBef>
              <a:buSzPct val="100000"/>
            </a:pPr>
            <a:r>
              <a:rPr lang="en-US" sz="2600" b="0" i="0" u="none" strike="noStrike" cap="none" dirty="0">
                <a:solidFill>
                  <a:schemeClr val="dk1"/>
                </a:solidFill>
                <a:sym typeface="Calibri"/>
              </a:rPr>
              <a:t>Teach all school expectations and rules</a:t>
            </a:r>
            <a:endParaRPr sz="2600" dirty="0"/>
          </a:p>
          <a:p>
            <a:pPr indent="-457200">
              <a:buSzPct val="100000"/>
            </a:pPr>
            <a:r>
              <a:rPr lang="en-US" b="0" i="0" u="none" strike="noStrike" cap="none" dirty="0" smtClean="0">
                <a:solidFill>
                  <a:schemeClr val="dk1"/>
                </a:solidFill>
                <a:sym typeface="Calibri"/>
              </a:rPr>
              <a:t>Ongoing direct </a:t>
            </a:r>
            <a:r>
              <a:rPr lang="en-US" dirty="0"/>
              <a:t>i</a:t>
            </a:r>
            <a:r>
              <a:rPr lang="en-US" b="0" i="0" u="none" strike="noStrike" cap="none" dirty="0" smtClean="0">
                <a:solidFill>
                  <a:schemeClr val="dk1"/>
                </a:solidFill>
                <a:sym typeface="Calibri"/>
              </a:rPr>
              <a:t>nstruction</a:t>
            </a:r>
            <a:endParaRPr dirty="0"/>
          </a:p>
          <a:p>
            <a:pPr lvl="2" indent="-457200">
              <a:spcBef>
                <a:spcPts val="1000"/>
              </a:spcBef>
              <a:buSzPct val="100000"/>
            </a:pPr>
            <a:r>
              <a:rPr lang="en-US" sz="2600" b="0" i="0" u="none" strike="noStrike" cap="none" dirty="0">
                <a:solidFill>
                  <a:schemeClr val="dk1"/>
                </a:solidFill>
                <a:sym typeface="Calibri"/>
              </a:rPr>
              <a:t>Specially designed lessons</a:t>
            </a:r>
            <a:endParaRPr sz="2600" dirty="0"/>
          </a:p>
          <a:p>
            <a:pPr indent="-457200">
              <a:buSzPct val="100000"/>
            </a:pPr>
            <a:r>
              <a:rPr lang="en-US" b="0" i="0" u="none" strike="noStrike" cap="none" dirty="0">
                <a:solidFill>
                  <a:schemeClr val="dk1"/>
                </a:solidFill>
                <a:sym typeface="Calibri"/>
              </a:rPr>
              <a:t>Embed in </a:t>
            </a:r>
            <a:r>
              <a:rPr lang="en-US" b="0" i="0" u="none" strike="noStrike" cap="none" dirty="0" smtClean="0">
                <a:solidFill>
                  <a:schemeClr val="dk1"/>
                </a:solidFill>
                <a:sym typeface="Calibri"/>
              </a:rPr>
              <a:t>other </a:t>
            </a:r>
            <a:r>
              <a:rPr lang="en-US" dirty="0"/>
              <a:t>c</a:t>
            </a:r>
            <a:r>
              <a:rPr lang="en-US" b="0" i="0" u="none" strike="noStrike" cap="none" dirty="0" smtClean="0">
                <a:solidFill>
                  <a:schemeClr val="dk1"/>
                </a:solidFill>
                <a:sym typeface="Calibri"/>
              </a:rPr>
              <a:t>urriculum</a:t>
            </a:r>
            <a:endParaRPr dirty="0"/>
          </a:p>
          <a:p>
            <a:pPr indent="-457200">
              <a:buSzPct val="100000"/>
            </a:pPr>
            <a:r>
              <a:rPr lang="en-US" b="0" i="0" u="none" strike="noStrike" cap="none" dirty="0">
                <a:solidFill>
                  <a:schemeClr val="dk1"/>
                </a:solidFill>
                <a:sym typeface="Calibri"/>
              </a:rPr>
              <a:t>Booster </a:t>
            </a:r>
            <a:r>
              <a:rPr lang="en-US" b="0" i="0" u="none" strike="noStrike" cap="none" dirty="0" smtClean="0">
                <a:solidFill>
                  <a:schemeClr val="dk1"/>
                </a:solidFill>
                <a:sym typeface="Calibri"/>
              </a:rPr>
              <a:t>trainings </a:t>
            </a:r>
            <a:r>
              <a:rPr lang="en-US" b="0" i="0" u="none" strike="noStrike" cap="none" dirty="0">
                <a:solidFill>
                  <a:schemeClr val="dk1"/>
                </a:solidFill>
                <a:sym typeface="Calibri"/>
              </a:rPr>
              <a:t>after </a:t>
            </a:r>
            <a:r>
              <a:rPr lang="en-US" b="0" i="0" u="none" strike="noStrike" cap="none" dirty="0" smtClean="0">
                <a:solidFill>
                  <a:schemeClr val="dk1"/>
                </a:solidFill>
                <a:sym typeface="Calibri"/>
              </a:rPr>
              <a:t>long </a:t>
            </a:r>
            <a:r>
              <a:rPr lang="en-US" dirty="0"/>
              <a:t>b</a:t>
            </a:r>
            <a:r>
              <a:rPr lang="en-US" b="0" i="0" u="none" strike="noStrike" cap="none" dirty="0" smtClean="0">
                <a:solidFill>
                  <a:schemeClr val="dk1"/>
                </a:solidFill>
                <a:sym typeface="Calibri"/>
              </a:rPr>
              <a:t>reaks</a:t>
            </a:r>
            <a:endParaRPr dirty="0"/>
          </a:p>
          <a:p>
            <a:pPr indent="-457200">
              <a:buSzPct val="100000"/>
            </a:pPr>
            <a:r>
              <a:rPr lang="en-US" b="0" i="0" u="none" strike="noStrike" cap="none" dirty="0">
                <a:solidFill>
                  <a:schemeClr val="dk1"/>
                </a:solidFill>
                <a:sym typeface="Calibri"/>
              </a:rPr>
              <a:t>Keep it </a:t>
            </a:r>
            <a:r>
              <a:rPr lang="en-US" b="0" i="0" u="none" strike="noStrike" cap="none" dirty="0" smtClean="0">
                <a:solidFill>
                  <a:schemeClr val="dk1"/>
                </a:solidFill>
                <a:sym typeface="Calibri"/>
              </a:rPr>
              <a:t>out </a:t>
            </a:r>
            <a:r>
              <a:rPr lang="en-US" dirty="0"/>
              <a:t>t</a:t>
            </a:r>
            <a:r>
              <a:rPr lang="en-US" b="0" i="0" u="none" strike="noStrike" cap="none" dirty="0" smtClean="0">
                <a:solidFill>
                  <a:schemeClr val="dk1"/>
                </a:solidFill>
                <a:sym typeface="Calibri"/>
              </a:rPr>
              <a:t>here</a:t>
            </a:r>
            <a:r>
              <a:rPr lang="en-US" b="0" i="0" u="none" strike="noStrike" cap="none" dirty="0">
                <a:solidFill>
                  <a:schemeClr val="dk1"/>
                </a:solidFill>
                <a:sym typeface="Calibri"/>
              </a:rPr>
              <a:t>!</a:t>
            </a:r>
            <a:endParaRPr dirty="0"/>
          </a:p>
          <a:p>
            <a:pPr lvl="2" indent="-457200">
              <a:spcBef>
                <a:spcPts val="1000"/>
              </a:spcBef>
              <a:buSzPct val="100000"/>
            </a:pPr>
            <a:r>
              <a:rPr lang="en-US" sz="2600" b="0" i="0" u="none" strike="noStrike" cap="none" dirty="0">
                <a:solidFill>
                  <a:schemeClr val="dk1"/>
                </a:solidFill>
                <a:sym typeface="Calibri"/>
              </a:rPr>
              <a:t>Visual </a:t>
            </a:r>
            <a:r>
              <a:rPr lang="en-US" sz="2600" b="0" i="0" u="none" strike="noStrike" cap="none" dirty="0" smtClean="0">
                <a:solidFill>
                  <a:schemeClr val="dk1"/>
                </a:solidFill>
                <a:sym typeface="Calibri"/>
              </a:rPr>
              <a:t>displays </a:t>
            </a:r>
            <a:r>
              <a:rPr lang="en-US" sz="2600" b="0" i="0" u="none" strike="noStrike" cap="none" dirty="0">
                <a:solidFill>
                  <a:schemeClr val="dk1"/>
                </a:solidFill>
                <a:sym typeface="Calibri"/>
              </a:rPr>
              <a:t>– posters, agenda covers</a:t>
            </a:r>
            <a:endParaRPr sz="2600" dirty="0"/>
          </a:p>
          <a:p>
            <a:pPr lvl="2" indent="-457200">
              <a:spcBef>
                <a:spcPts val="1000"/>
              </a:spcBef>
              <a:buSzPct val="100000"/>
            </a:pPr>
            <a:r>
              <a:rPr lang="en-US" sz="2600" b="0" i="0" u="none" strike="noStrike" cap="none" dirty="0">
                <a:solidFill>
                  <a:schemeClr val="dk1"/>
                </a:solidFill>
                <a:sym typeface="Calibri"/>
              </a:rPr>
              <a:t>Daily announcements</a:t>
            </a:r>
            <a:endParaRPr sz="2600" dirty="0"/>
          </a:p>
        </p:txBody>
      </p:sp>
      <p:pic>
        <p:nvPicPr>
          <p:cNvPr id="179" name="Shape 179"/>
          <p:cNvPicPr preferRelativeResize="0"/>
          <p:nvPr/>
        </p:nvPicPr>
        <p:blipFill rotWithShape="1">
          <a:blip r:embed="rId3">
            <a:alphaModFix/>
          </a:blip>
          <a:srcRect/>
          <a:stretch/>
        </p:blipFill>
        <p:spPr>
          <a:xfrm>
            <a:off x="8265941" y="2071214"/>
            <a:ext cx="3488872" cy="3436539"/>
          </a:xfrm>
          <a:prstGeom prst="rect">
            <a:avLst/>
          </a:prstGeom>
          <a:noFill/>
          <a:ln>
            <a:noFill/>
          </a:ln>
        </p:spPr>
      </p:pic>
    </p:spTree>
    <p:extLst>
      <p:ext uri="{BB962C8B-B14F-4D97-AF65-F5344CB8AC3E}">
        <p14:creationId xmlns:p14="http://schemas.microsoft.com/office/powerpoint/2010/main" val="215109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7">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ctrTitle"/>
          </p:nvPr>
        </p:nvSpPr>
        <p:spPr>
          <a:xfrm>
            <a:off x="0" y="712177"/>
            <a:ext cx="12192000" cy="782516"/>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Introductory Events</a:t>
            </a:r>
            <a:endParaRPr sz="5400" dirty="0"/>
          </a:p>
        </p:txBody>
      </p:sp>
      <p:sp>
        <p:nvSpPr>
          <p:cNvPr id="195" name="Shape 195"/>
          <p:cNvSpPr txBox="1">
            <a:spLocks noGrp="1"/>
          </p:cNvSpPr>
          <p:nvPr>
            <p:ph type="body" idx="1"/>
          </p:nvPr>
        </p:nvSpPr>
        <p:spPr>
          <a:xfrm>
            <a:off x="840018" y="1736860"/>
            <a:ext cx="5681968" cy="295632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All faculty, staff, and students participate</a:t>
            </a:r>
            <a:endParaRPr dirty="0"/>
          </a:p>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Decide on method that will be most effective for your school</a:t>
            </a:r>
            <a:endParaRPr dirty="0"/>
          </a:p>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Activity/event should be given a high priority</a:t>
            </a:r>
            <a:endParaRPr dirty="0"/>
          </a:p>
        </p:txBody>
      </p:sp>
      <p:pic>
        <p:nvPicPr>
          <p:cNvPr id="197" name="Shape 197"/>
          <p:cNvPicPr preferRelativeResize="0"/>
          <p:nvPr/>
        </p:nvPicPr>
        <p:blipFill rotWithShape="1">
          <a:blip r:embed="rId3">
            <a:alphaModFix/>
          </a:blip>
          <a:srcRect/>
          <a:stretch/>
        </p:blipFill>
        <p:spPr>
          <a:xfrm>
            <a:off x="6819442" y="1736860"/>
            <a:ext cx="4883874" cy="2956326"/>
          </a:xfrm>
          <a:prstGeom prst="rect">
            <a:avLst/>
          </a:prstGeom>
          <a:noFill/>
          <a:ln>
            <a:noFill/>
          </a:ln>
        </p:spPr>
      </p:pic>
    </p:spTree>
    <p:extLst>
      <p:ext uri="{BB962C8B-B14F-4D97-AF65-F5344CB8AC3E}">
        <p14:creationId xmlns:p14="http://schemas.microsoft.com/office/powerpoint/2010/main" val="937293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ctrTitle"/>
          </p:nvPr>
        </p:nvSpPr>
        <p:spPr>
          <a:xfrm>
            <a:off x="0" y="713272"/>
            <a:ext cx="12192000" cy="860551"/>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Kick-off</a:t>
            </a:r>
            <a:endParaRPr sz="5400" dirty="0"/>
          </a:p>
        </p:txBody>
      </p:sp>
      <p:sp>
        <p:nvSpPr>
          <p:cNvPr id="205" name="Shape 205"/>
          <p:cNvSpPr txBox="1">
            <a:spLocks noGrp="1"/>
          </p:cNvSpPr>
          <p:nvPr>
            <p:ph type="body" idx="1"/>
          </p:nvPr>
        </p:nvSpPr>
        <p:spPr>
          <a:xfrm>
            <a:off x="620617" y="1463654"/>
            <a:ext cx="10950766" cy="428025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Tx/>
              <a:buSzPct val="100000"/>
              <a:buFont typeface="Arial"/>
              <a:buChar char="•"/>
            </a:pPr>
            <a:r>
              <a:rPr lang="en-US" b="1" i="0" u="sng" strike="noStrike" cap="none" dirty="0">
                <a:solidFill>
                  <a:srgbClr val="262626"/>
                </a:solidFill>
                <a:sym typeface="Calibri"/>
              </a:rPr>
              <a:t>Staff </a:t>
            </a:r>
            <a:r>
              <a:rPr lang="en-US" b="1" i="0" u="sng" strike="noStrike" cap="none" dirty="0" smtClean="0">
                <a:solidFill>
                  <a:srgbClr val="262626"/>
                </a:solidFill>
                <a:sym typeface="Calibri"/>
              </a:rPr>
              <a:t>kick-off</a:t>
            </a:r>
            <a:endParaRPr b="1" u="sng" dirty="0"/>
          </a:p>
          <a:p>
            <a:pPr marR="0" lvl="1" indent="-457200" algn="l" rtl="0">
              <a:lnSpc>
                <a:spcPct val="90000"/>
              </a:lnSpc>
              <a:spcBef>
                <a:spcPts val="1000"/>
              </a:spcBef>
              <a:spcAft>
                <a:spcPts val="0"/>
              </a:spcAft>
              <a:buClr>
                <a:srgbClr val="262626"/>
              </a:buClr>
              <a:buSzPts val="2800"/>
              <a:buFont typeface="Arial" panose="020B0604020202020204" pitchFamily="34" charset="0"/>
              <a:buChar char="•"/>
            </a:pPr>
            <a:r>
              <a:rPr lang="en-US" sz="2600" b="0" i="0" u="none" strike="noStrike" cap="none" dirty="0">
                <a:solidFill>
                  <a:srgbClr val="262626"/>
                </a:solidFill>
                <a:sym typeface="Calibri"/>
              </a:rPr>
              <a:t>Conduct during staff in-service days</a:t>
            </a:r>
            <a:endParaRPr sz="2600" dirty="0"/>
          </a:p>
          <a:p>
            <a:pPr marR="0" lvl="1" indent="-457200" algn="l" rtl="0">
              <a:lnSpc>
                <a:spcPct val="90000"/>
              </a:lnSpc>
              <a:spcBef>
                <a:spcPts val="1000"/>
              </a:spcBef>
              <a:spcAft>
                <a:spcPts val="0"/>
              </a:spcAft>
              <a:buClr>
                <a:srgbClr val="262626"/>
              </a:buClr>
              <a:buSzPts val="2800"/>
              <a:buFont typeface="Arial" panose="020B0604020202020204" pitchFamily="34" charset="0"/>
              <a:buChar char="•"/>
            </a:pPr>
            <a:r>
              <a:rPr lang="en-US" sz="2600" b="0" i="0" u="none" strike="noStrike" cap="none" dirty="0">
                <a:solidFill>
                  <a:srgbClr val="262626"/>
                </a:solidFill>
                <a:sym typeface="Calibri"/>
              </a:rPr>
              <a:t>Communicate implementation steps</a:t>
            </a:r>
            <a:endParaRPr sz="2600" dirty="0"/>
          </a:p>
          <a:p>
            <a:pPr marR="0" lvl="1" indent="-457200" algn="l" rtl="0">
              <a:lnSpc>
                <a:spcPct val="90000"/>
              </a:lnSpc>
              <a:spcBef>
                <a:spcPts val="1000"/>
              </a:spcBef>
              <a:spcAft>
                <a:spcPts val="0"/>
              </a:spcAft>
              <a:buClr>
                <a:srgbClr val="262626"/>
              </a:buClr>
              <a:buSzPts val="2800"/>
              <a:buFont typeface="Arial" panose="020B0604020202020204" pitchFamily="34" charset="0"/>
              <a:buChar char="•"/>
            </a:pPr>
            <a:r>
              <a:rPr lang="en-US" sz="2600" b="0" i="0" u="none" strike="noStrike" cap="none" dirty="0">
                <a:solidFill>
                  <a:srgbClr val="262626"/>
                </a:solidFill>
                <a:sym typeface="Calibri"/>
              </a:rPr>
              <a:t>Demonstrate behavioral lesson plans to staff</a:t>
            </a:r>
            <a:endParaRPr sz="2600" dirty="0"/>
          </a:p>
          <a:p>
            <a:pPr marL="457200" marR="0" lvl="1" indent="0" algn="l" rtl="0">
              <a:lnSpc>
                <a:spcPct val="90000"/>
              </a:lnSpc>
              <a:spcBef>
                <a:spcPts val="1000"/>
              </a:spcBef>
              <a:spcAft>
                <a:spcPts val="0"/>
              </a:spcAft>
              <a:buClr>
                <a:schemeClr val="dk1"/>
              </a:buClr>
              <a:buSzPts val="2800"/>
              <a:buFont typeface="Arial"/>
              <a:buNone/>
            </a:pPr>
            <a:endParaRPr sz="2600" b="0" i="0" u="none" strike="noStrike" cap="none" dirty="0">
              <a:solidFill>
                <a:srgbClr val="262626"/>
              </a:solidFill>
              <a:sym typeface="Calibri"/>
            </a:endParaRPr>
          </a:p>
          <a:p>
            <a:pPr marL="228600" marR="0" lvl="0" indent="-228600" algn="l" rtl="0">
              <a:lnSpc>
                <a:spcPct val="90000"/>
              </a:lnSpc>
              <a:spcAft>
                <a:spcPts val="0"/>
              </a:spcAft>
              <a:buClrTx/>
              <a:buSzPct val="100000"/>
              <a:buFont typeface="Arial"/>
              <a:buChar char="•"/>
            </a:pPr>
            <a:r>
              <a:rPr lang="en-US" b="1" i="0" u="sng" strike="noStrike" cap="none" dirty="0">
                <a:solidFill>
                  <a:srgbClr val="262626"/>
                </a:solidFill>
                <a:sym typeface="Calibri"/>
              </a:rPr>
              <a:t>Student </a:t>
            </a:r>
            <a:r>
              <a:rPr lang="en-US" b="1" i="0" u="sng" strike="noStrike" cap="none" dirty="0" smtClean="0">
                <a:solidFill>
                  <a:srgbClr val="262626"/>
                </a:solidFill>
                <a:sym typeface="Calibri"/>
              </a:rPr>
              <a:t>kick-off</a:t>
            </a:r>
            <a:endParaRPr b="1" u="sng" dirty="0"/>
          </a:p>
          <a:p>
            <a:pPr marL="971550" marR="0" lvl="1" indent="-514350" algn="l" rtl="0">
              <a:lnSpc>
                <a:spcPct val="90000"/>
              </a:lnSpc>
              <a:spcBef>
                <a:spcPts val="1000"/>
              </a:spcBef>
              <a:spcAft>
                <a:spcPts val="0"/>
              </a:spcAft>
              <a:buClr>
                <a:srgbClr val="262626"/>
              </a:buClr>
              <a:buSzPts val="2800"/>
              <a:buFont typeface="Arial" panose="020B0604020202020204" pitchFamily="34" charset="0"/>
              <a:buChar char="•"/>
            </a:pPr>
            <a:r>
              <a:rPr lang="en-US" sz="2600" b="0" i="0" u="none" strike="noStrike" cap="none" dirty="0">
                <a:solidFill>
                  <a:srgbClr val="262626"/>
                </a:solidFill>
                <a:sym typeface="Calibri"/>
              </a:rPr>
              <a:t>Conduct at the beginning of school year</a:t>
            </a:r>
            <a:endParaRPr sz="2600" dirty="0"/>
          </a:p>
          <a:p>
            <a:pPr marL="971550" marR="0" lvl="1" indent="-514350" algn="l" rtl="0">
              <a:lnSpc>
                <a:spcPct val="90000"/>
              </a:lnSpc>
              <a:spcBef>
                <a:spcPts val="1000"/>
              </a:spcBef>
              <a:spcAft>
                <a:spcPts val="0"/>
              </a:spcAft>
              <a:buClr>
                <a:srgbClr val="262626"/>
              </a:buClr>
              <a:buSzPts val="2800"/>
              <a:buFont typeface="Arial" panose="020B0604020202020204" pitchFamily="34" charset="0"/>
              <a:buChar char="•"/>
            </a:pPr>
            <a:r>
              <a:rPr lang="en-US" sz="2600" b="0" i="0" u="none" strike="noStrike" cap="none" dirty="0">
                <a:solidFill>
                  <a:srgbClr val="262626"/>
                </a:solidFill>
                <a:sym typeface="Calibri"/>
              </a:rPr>
              <a:t>Create </a:t>
            </a:r>
            <a:r>
              <a:rPr lang="en-US" sz="2600" b="0" i="0" u="none" strike="noStrike" cap="none" dirty="0" smtClean="0">
                <a:solidFill>
                  <a:srgbClr val="262626"/>
                </a:solidFill>
                <a:sym typeface="Calibri"/>
              </a:rPr>
              <a:t>“rotation </a:t>
            </a:r>
            <a:r>
              <a:rPr lang="en-US" sz="2600" dirty="0">
                <a:solidFill>
                  <a:srgbClr val="262626"/>
                </a:solidFill>
              </a:rPr>
              <a:t>s</a:t>
            </a:r>
            <a:r>
              <a:rPr lang="en-US" sz="2600" b="0" i="0" u="none" strike="noStrike" cap="none" dirty="0" smtClean="0">
                <a:solidFill>
                  <a:srgbClr val="262626"/>
                </a:solidFill>
                <a:sym typeface="Calibri"/>
              </a:rPr>
              <a:t>tations”</a:t>
            </a:r>
            <a:endParaRPr sz="2600" b="0" i="0" u="none" strike="noStrike" cap="none" dirty="0">
              <a:solidFill>
                <a:srgbClr val="262626"/>
              </a:solidFill>
              <a:sym typeface="Calibri"/>
            </a:endParaRPr>
          </a:p>
          <a:p>
            <a:pPr marL="971550" marR="0" lvl="1" indent="-514350" algn="l" rtl="0">
              <a:lnSpc>
                <a:spcPct val="90000"/>
              </a:lnSpc>
              <a:spcBef>
                <a:spcPts val="1000"/>
              </a:spcBef>
              <a:spcAft>
                <a:spcPts val="0"/>
              </a:spcAft>
              <a:buClr>
                <a:srgbClr val="262626"/>
              </a:buClr>
              <a:buSzPts val="2800"/>
              <a:buFont typeface="Arial" panose="020B0604020202020204" pitchFamily="34" charset="0"/>
              <a:buChar char="•"/>
            </a:pPr>
            <a:r>
              <a:rPr lang="en-US" sz="2600" b="0" i="0" u="none" strike="noStrike" cap="none" dirty="0">
                <a:solidFill>
                  <a:srgbClr val="262626"/>
                </a:solidFill>
                <a:sym typeface="Calibri"/>
              </a:rPr>
              <a:t>Have </a:t>
            </a:r>
            <a:r>
              <a:rPr lang="en-US" sz="2600" b="0" i="0" u="none" strike="noStrike" cap="none" dirty="0" smtClean="0">
                <a:solidFill>
                  <a:srgbClr val="262626"/>
                </a:solidFill>
                <a:sym typeface="Calibri"/>
              </a:rPr>
              <a:t>celebrations</a:t>
            </a:r>
            <a:endParaRPr sz="2600" dirty="0"/>
          </a:p>
        </p:txBody>
      </p:sp>
    </p:spTree>
    <p:extLst>
      <p:ext uri="{BB962C8B-B14F-4D97-AF65-F5344CB8AC3E}">
        <p14:creationId xmlns:p14="http://schemas.microsoft.com/office/powerpoint/2010/main" val="50418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
                                            <p:txEl>
                                              <p:pRg st="1" end="1"/>
                                            </p:txEl>
                                          </p:spTgt>
                                        </p:tgtEl>
                                        <p:attrNameLst>
                                          <p:attrName>style.visibility</p:attrName>
                                        </p:attrNameLst>
                                      </p:cBhvr>
                                      <p:to>
                                        <p:strVal val="visible"/>
                                      </p:to>
                                    </p:set>
                                    <p:anim calcmode="lin" valueType="num">
                                      <p:cBhvr additive="base">
                                        <p:cTn id="7" dur="500" fill="hold"/>
                                        <p:tgtEl>
                                          <p:spTgt spid="20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
                                            <p:txEl>
                                              <p:pRg st="2" end="2"/>
                                            </p:txEl>
                                          </p:spTgt>
                                        </p:tgtEl>
                                        <p:attrNameLst>
                                          <p:attrName>style.visibility</p:attrName>
                                        </p:attrNameLst>
                                      </p:cBhvr>
                                      <p:to>
                                        <p:strVal val="visible"/>
                                      </p:to>
                                    </p:set>
                                    <p:anim calcmode="lin" valueType="num">
                                      <p:cBhvr additive="base">
                                        <p:cTn id="11" dur="500" fill="hold"/>
                                        <p:tgtEl>
                                          <p:spTgt spid="20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
                                            <p:txEl>
                                              <p:pRg st="3" end="3"/>
                                            </p:txEl>
                                          </p:spTgt>
                                        </p:tgtEl>
                                        <p:attrNameLst>
                                          <p:attrName>style.visibility</p:attrName>
                                        </p:attrNameLst>
                                      </p:cBhvr>
                                      <p:to>
                                        <p:strVal val="visible"/>
                                      </p:to>
                                    </p:set>
                                    <p:anim calcmode="lin" valueType="num">
                                      <p:cBhvr additive="base">
                                        <p:cTn id="15" dur="500" fill="hold"/>
                                        <p:tgtEl>
                                          <p:spTgt spid="20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5">
                                            <p:txEl>
                                              <p:pRg st="6" end="6"/>
                                            </p:txEl>
                                          </p:spTgt>
                                        </p:tgtEl>
                                        <p:attrNameLst>
                                          <p:attrName>style.visibility</p:attrName>
                                        </p:attrNameLst>
                                      </p:cBhvr>
                                      <p:to>
                                        <p:strVal val="visible"/>
                                      </p:to>
                                    </p:set>
                                    <p:anim calcmode="lin" valueType="num">
                                      <p:cBhvr additive="base">
                                        <p:cTn id="21" dur="500" fill="hold"/>
                                        <p:tgtEl>
                                          <p:spTgt spid="205">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05">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5">
                                            <p:txEl>
                                              <p:pRg st="7" end="7"/>
                                            </p:txEl>
                                          </p:spTgt>
                                        </p:tgtEl>
                                        <p:attrNameLst>
                                          <p:attrName>style.visibility</p:attrName>
                                        </p:attrNameLst>
                                      </p:cBhvr>
                                      <p:to>
                                        <p:strVal val="visible"/>
                                      </p:to>
                                    </p:set>
                                    <p:anim calcmode="lin" valueType="num">
                                      <p:cBhvr additive="base">
                                        <p:cTn id="25" dur="500" fill="hold"/>
                                        <p:tgtEl>
                                          <p:spTgt spid="20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5">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5">
                                            <p:txEl>
                                              <p:pRg st="8" end="8"/>
                                            </p:txEl>
                                          </p:spTgt>
                                        </p:tgtEl>
                                        <p:attrNameLst>
                                          <p:attrName>style.visibility</p:attrName>
                                        </p:attrNameLst>
                                      </p:cBhvr>
                                      <p:to>
                                        <p:strVal val="visible"/>
                                      </p:to>
                                    </p:set>
                                    <p:anim calcmode="lin" valueType="num">
                                      <p:cBhvr additive="base">
                                        <p:cTn id="29" dur="500" fill="hold"/>
                                        <p:tgtEl>
                                          <p:spTgt spid="205">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ctrTitle"/>
          </p:nvPr>
        </p:nvSpPr>
        <p:spPr>
          <a:xfrm>
            <a:off x="0" y="720969"/>
            <a:ext cx="12192000" cy="86578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Kick-off </a:t>
            </a:r>
            <a:r>
              <a:rPr lang="en-US" sz="5400" b="0" i="0" u="none" strike="noStrike" cap="none" dirty="0" smtClean="0">
                <a:solidFill>
                  <a:schemeClr val="dk1"/>
                </a:solidFill>
                <a:latin typeface="Calibri"/>
                <a:ea typeface="Calibri"/>
                <a:cs typeface="Calibri"/>
                <a:sym typeface="Calibri"/>
              </a:rPr>
              <a:t>Cont’d</a:t>
            </a:r>
            <a:endParaRPr sz="5400" dirty="0"/>
          </a:p>
        </p:txBody>
      </p:sp>
      <p:sp>
        <p:nvSpPr>
          <p:cNvPr id="212" name="Shape 212"/>
          <p:cNvSpPr txBox="1">
            <a:spLocks noGrp="1"/>
          </p:cNvSpPr>
          <p:nvPr>
            <p:ph type="body" idx="1"/>
          </p:nvPr>
        </p:nvSpPr>
        <p:spPr>
          <a:xfrm>
            <a:off x="804231" y="1944077"/>
            <a:ext cx="10620261" cy="332581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Tx/>
              <a:buSzPct val="100000"/>
              <a:buFont typeface="Arial"/>
              <a:buChar char="•"/>
            </a:pPr>
            <a:r>
              <a:rPr lang="en-US" b="1" i="0" u="sng" strike="noStrike" cap="none" dirty="0" smtClean="0">
                <a:solidFill>
                  <a:srgbClr val="262626"/>
                </a:solidFill>
                <a:sym typeface="Calibri"/>
              </a:rPr>
              <a:t>Family/community </a:t>
            </a:r>
            <a:r>
              <a:rPr lang="en-US" b="1" u="sng" dirty="0">
                <a:solidFill>
                  <a:srgbClr val="262626"/>
                </a:solidFill>
              </a:rPr>
              <a:t>k</a:t>
            </a:r>
            <a:r>
              <a:rPr lang="en-US" b="1" i="0" u="sng" strike="noStrike" cap="none" dirty="0" smtClean="0">
                <a:solidFill>
                  <a:srgbClr val="262626"/>
                </a:solidFill>
                <a:sym typeface="Calibri"/>
              </a:rPr>
              <a:t>ick-off</a:t>
            </a:r>
            <a:endParaRPr lang="en-US" b="1" i="0" u="sng" strike="noStrike" cap="none" dirty="0">
              <a:solidFill>
                <a:srgbClr val="262626"/>
              </a:solidFill>
              <a:sym typeface="Calibri"/>
            </a:endParaRPr>
          </a:p>
          <a:p>
            <a:pPr marR="0" lvl="1" indent="-457200" algn="l" rtl="0">
              <a:lnSpc>
                <a:spcPct val="90000"/>
              </a:lnSpc>
              <a:spcBef>
                <a:spcPts val="1000"/>
              </a:spcBef>
              <a:spcAft>
                <a:spcPts val="0"/>
              </a:spcAft>
              <a:buClr>
                <a:srgbClr val="262626"/>
              </a:buClr>
              <a:buSzPct val="100000"/>
              <a:buFont typeface="Arial" panose="020B0604020202020204" pitchFamily="34" charset="0"/>
              <a:buChar char="•"/>
            </a:pPr>
            <a:r>
              <a:rPr lang="en-US" sz="2600" b="0" i="0" u="none" strike="noStrike" cap="none" dirty="0">
                <a:solidFill>
                  <a:srgbClr val="262626"/>
                </a:solidFill>
                <a:sym typeface="Calibri"/>
              </a:rPr>
              <a:t>Encourage participation of family/community </a:t>
            </a:r>
            <a:r>
              <a:rPr lang="en-US" sz="2600" b="0" i="0" u="none" strike="noStrike" cap="none" dirty="0" smtClean="0">
                <a:solidFill>
                  <a:srgbClr val="262626"/>
                </a:solidFill>
                <a:sym typeface="Calibri"/>
              </a:rPr>
              <a:t>members.</a:t>
            </a:r>
            <a:endParaRPr sz="2600" dirty="0"/>
          </a:p>
          <a:p>
            <a:pPr marR="0" lvl="1" indent="-457200" algn="l" rtl="0">
              <a:lnSpc>
                <a:spcPct val="90000"/>
              </a:lnSpc>
              <a:spcBef>
                <a:spcPts val="1000"/>
              </a:spcBef>
              <a:spcAft>
                <a:spcPts val="0"/>
              </a:spcAft>
              <a:buClr>
                <a:srgbClr val="262626"/>
              </a:buClr>
              <a:buSzPct val="100000"/>
              <a:buFont typeface="Arial" panose="020B0604020202020204" pitchFamily="34" charset="0"/>
              <a:buChar char="•"/>
            </a:pPr>
            <a:r>
              <a:rPr lang="en-US" sz="2600" b="0" i="0" u="none" strike="noStrike" cap="none" dirty="0">
                <a:solidFill>
                  <a:srgbClr val="262626"/>
                </a:solidFill>
                <a:sym typeface="Calibri"/>
              </a:rPr>
              <a:t>Inform at the beginning of </a:t>
            </a:r>
            <a:r>
              <a:rPr lang="en-US" sz="2600" b="0" i="0" u="none" strike="noStrike" cap="none" dirty="0" smtClean="0">
                <a:solidFill>
                  <a:srgbClr val="262626"/>
                </a:solidFill>
                <a:sym typeface="Calibri"/>
              </a:rPr>
              <a:t>school</a:t>
            </a:r>
            <a:endParaRPr sz="2600" dirty="0"/>
          </a:p>
          <a:p>
            <a:pPr marR="0" lvl="1" indent="-457200" algn="l" rtl="0">
              <a:lnSpc>
                <a:spcPct val="90000"/>
              </a:lnSpc>
              <a:spcBef>
                <a:spcPts val="1000"/>
              </a:spcBef>
              <a:spcAft>
                <a:spcPts val="0"/>
              </a:spcAft>
              <a:buClr>
                <a:srgbClr val="262626"/>
              </a:buClr>
              <a:buSzPct val="100000"/>
              <a:buFont typeface="Arial" panose="020B0604020202020204" pitchFamily="34" charset="0"/>
              <a:buChar char="•"/>
            </a:pPr>
            <a:r>
              <a:rPr lang="en-US" sz="2600" b="0" i="0" u="none" strike="noStrike" cap="none" dirty="0">
                <a:solidFill>
                  <a:srgbClr val="262626"/>
                </a:solidFill>
                <a:sym typeface="Calibri"/>
              </a:rPr>
              <a:t>Provide learning opportunities/courses on </a:t>
            </a:r>
            <a:r>
              <a:rPr lang="en-US" sz="2600" b="0" i="0" u="none" strike="noStrike" cap="none" dirty="0" smtClean="0">
                <a:solidFill>
                  <a:srgbClr val="262626"/>
                </a:solidFill>
                <a:sym typeface="Calibri"/>
              </a:rPr>
              <a:t>PBIS.</a:t>
            </a:r>
            <a:endParaRPr sz="2600" dirty="0"/>
          </a:p>
          <a:p>
            <a:pPr marR="0" lvl="2" indent="-457200" algn="l" rtl="0">
              <a:lnSpc>
                <a:spcPct val="90000"/>
              </a:lnSpc>
              <a:spcBef>
                <a:spcPts val="1000"/>
              </a:spcBef>
              <a:spcAft>
                <a:spcPts val="0"/>
              </a:spcAft>
              <a:buClr>
                <a:srgbClr val="262626"/>
              </a:buClr>
              <a:buSzPts val="2800"/>
              <a:buFont typeface="Arial" panose="020B0604020202020204" pitchFamily="34" charset="0"/>
              <a:buChar char="•"/>
            </a:pPr>
            <a:r>
              <a:rPr lang="en-US" sz="2400" b="0" i="1" u="none" strike="noStrike" cap="none" dirty="0">
                <a:solidFill>
                  <a:srgbClr val="262626"/>
                </a:solidFill>
                <a:sym typeface="Calibri"/>
              </a:rPr>
              <a:t>Example: </a:t>
            </a:r>
            <a:r>
              <a:rPr lang="en-US" sz="2400" b="0" i="1" u="none" strike="noStrike" cap="none" dirty="0" smtClean="0">
                <a:solidFill>
                  <a:srgbClr val="262626"/>
                </a:solidFill>
                <a:sym typeface="Calibri"/>
              </a:rPr>
              <a:t>show how </a:t>
            </a:r>
            <a:r>
              <a:rPr lang="en-US" sz="2400" b="0" i="1" u="none" strike="noStrike" cap="none" dirty="0">
                <a:solidFill>
                  <a:srgbClr val="262626"/>
                </a:solidFill>
                <a:sym typeface="Calibri"/>
              </a:rPr>
              <a:t>to adapt school-wide expectations to the </a:t>
            </a:r>
            <a:r>
              <a:rPr lang="en-US" sz="2400" b="0" i="1" u="none" strike="noStrike" cap="none" dirty="0" smtClean="0">
                <a:solidFill>
                  <a:srgbClr val="262626"/>
                </a:solidFill>
                <a:sym typeface="Calibri"/>
              </a:rPr>
              <a:t>home.</a:t>
            </a:r>
            <a:endParaRPr sz="2400" b="0" i="1" u="none" strike="noStrike" cap="none" dirty="0">
              <a:solidFill>
                <a:schemeClr val="dk1"/>
              </a:solidFill>
              <a:sym typeface="Calibri"/>
            </a:endParaRPr>
          </a:p>
        </p:txBody>
      </p:sp>
    </p:spTree>
    <p:extLst>
      <p:ext uri="{BB962C8B-B14F-4D97-AF65-F5344CB8AC3E}">
        <p14:creationId xmlns:p14="http://schemas.microsoft.com/office/powerpoint/2010/main" val="77852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2">
                                            <p:txEl>
                                              <p:pRg st="1" end="1"/>
                                            </p:txEl>
                                          </p:spTgt>
                                        </p:tgtEl>
                                        <p:attrNameLst>
                                          <p:attrName>style.visibility</p:attrName>
                                        </p:attrNameLst>
                                      </p:cBhvr>
                                      <p:to>
                                        <p:strVal val="visible"/>
                                      </p:to>
                                    </p:set>
                                    <p:anim calcmode="lin" valueType="num">
                                      <p:cBhvr additive="base">
                                        <p:cTn id="7" dur="500" fill="hold"/>
                                        <p:tgtEl>
                                          <p:spTgt spid="2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2">
                                            <p:txEl>
                                              <p:pRg st="2" end="2"/>
                                            </p:txEl>
                                          </p:spTgt>
                                        </p:tgtEl>
                                        <p:attrNameLst>
                                          <p:attrName>style.visibility</p:attrName>
                                        </p:attrNameLst>
                                      </p:cBhvr>
                                      <p:to>
                                        <p:strVal val="visible"/>
                                      </p:to>
                                    </p:set>
                                    <p:anim calcmode="lin" valueType="num">
                                      <p:cBhvr additive="base">
                                        <p:cTn id="11" dur="500" fill="hold"/>
                                        <p:tgtEl>
                                          <p:spTgt spid="21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2">
                                            <p:txEl>
                                              <p:pRg st="3" end="3"/>
                                            </p:txEl>
                                          </p:spTgt>
                                        </p:tgtEl>
                                        <p:attrNameLst>
                                          <p:attrName>style.visibility</p:attrName>
                                        </p:attrNameLst>
                                      </p:cBhvr>
                                      <p:to>
                                        <p:strVal val="visible"/>
                                      </p:to>
                                    </p:set>
                                    <p:anim calcmode="lin" valueType="num">
                                      <p:cBhvr additive="base">
                                        <p:cTn id="15" dur="500" fill="hold"/>
                                        <p:tgtEl>
                                          <p:spTgt spid="21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2">
                                            <p:txEl>
                                              <p:pRg st="4" end="4"/>
                                            </p:txEl>
                                          </p:spTgt>
                                        </p:tgtEl>
                                        <p:attrNameLst>
                                          <p:attrName>style.visibility</p:attrName>
                                        </p:attrNameLst>
                                      </p:cBhvr>
                                      <p:to>
                                        <p:strVal val="visible"/>
                                      </p:to>
                                    </p:set>
                                    <p:anim calcmode="lin" valueType="num">
                                      <p:cBhvr additive="base">
                                        <p:cTn id="19" dur="500" fill="hold"/>
                                        <p:tgtEl>
                                          <p:spTgt spid="21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9" name="Shape 219"/>
          <p:cNvPicPr preferRelativeResize="0"/>
          <p:nvPr/>
        </p:nvPicPr>
        <p:blipFill rotWithShape="1">
          <a:blip r:embed="rId3">
            <a:alphaModFix/>
          </a:blip>
          <a:srcRect l="7526" r="7526" b="3157"/>
          <a:stretch/>
        </p:blipFill>
        <p:spPr>
          <a:xfrm>
            <a:off x="1860288" y="587469"/>
            <a:ext cx="8471425" cy="5428499"/>
          </a:xfrm>
          <a:prstGeom prst="rect">
            <a:avLst/>
          </a:prstGeom>
          <a:noFill/>
          <a:ln>
            <a:noFill/>
          </a:ln>
        </p:spPr>
      </p:pic>
      <p:sp>
        <p:nvSpPr>
          <p:cNvPr id="220" name="Shape 220"/>
          <p:cNvSpPr txBox="1"/>
          <p:nvPr/>
        </p:nvSpPr>
        <p:spPr>
          <a:xfrm rot="-1400849">
            <a:off x="3118341" y="2382289"/>
            <a:ext cx="5638816" cy="22048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dirty="0">
                <a:latin typeface="Calibri"/>
                <a:ea typeface="Calibri"/>
                <a:cs typeface="Calibri"/>
                <a:sym typeface="Calibri"/>
              </a:rPr>
              <a:t>Yearly Planning Example</a:t>
            </a:r>
            <a:endParaRPr sz="1000" dirty="0"/>
          </a:p>
        </p:txBody>
      </p:sp>
    </p:spTree>
    <p:extLst>
      <p:ext uri="{BB962C8B-B14F-4D97-AF65-F5344CB8AC3E}">
        <p14:creationId xmlns:p14="http://schemas.microsoft.com/office/powerpoint/2010/main" val="285814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20"/>
                                        </p:tgtEl>
                                      </p:cBhvr>
                                    </p:animEffect>
                                    <p:set>
                                      <p:cBhvr>
                                        <p:cTn id="7" dur="1" fill="hold">
                                          <p:stCondLst>
                                            <p:cond delay="500"/>
                                          </p:stCondLst>
                                        </p:cTn>
                                        <p:tgtEl>
                                          <p:spTgt spid="2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ctrTitle"/>
          </p:nvPr>
        </p:nvSpPr>
        <p:spPr>
          <a:xfrm>
            <a:off x="0" y="703385"/>
            <a:ext cx="12192000" cy="76493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Some Creative </a:t>
            </a:r>
            <a:r>
              <a:rPr lang="en-US" sz="5400" dirty="0"/>
              <a:t>I</a:t>
            </a:r>
            <a:r>
              <a:rPr lang="en-US" sz="5400" b="0" i="0" u="none" strike="noStrike" cap="none" dirty="0">
                <a:solidFill>
                  <a:schemeClr val="dk1"/>
                </a:solidFill>
                <a:latin typeface="Calibri"/>
                <a:ea typeface="Calibri"/>
                <a:cs typeface="Calibri"/>
                <a:sym typeface="Calibri"/>
              </a:rPr>
              <a:t>deas</a:t>
            </a:r>
            <a:endParaRPr sz="5400" b="0" i="0" u="none" strike="noStrike" cap="none" dirty="0">
              <a:solidFill>
                <a:schemeClr val="dk1"/>
              </a:solidFill>
              <a:latin typeface="Calibri"/>
              <a:ea typeface="Calibri"/>
              <a:cs typeface="Calibri"/>
              <a:sym typeface="Calibri"/>
            </a:endParaRPr>
          </a:p>
        </p:txBody>
      </p:sp>
      <p:sp>
        <p:nvSpPr>
          <p:cNvPr id="227" name="Shape 227"/>
          <p:cNvSpPr txBox="1">
            <a:spLocks noGrp="1"/>
          </p:cNvSpPr>
          <p:nvPr>
            <p:ph type="body" idx="1"/>
          </p:nvPr>
        </p:nvSpPr>
        <p:spPr>
          <a:xfrm>
            <a:off x="737088" y="1820985"/>
            <a:ext cx="10717824" cy="2883218"/>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Provide students with a script (actions and words</a:t>
            </a:r>
            <a:r>
              <a:rPr lang="en-US" b="0" i="0" u="none" strike="noStrike" cap="none" dirty="0" smtClean="0">
                <a:solidFill>
                  <a:schemeClr val="dk1"/>
                </a:solidFill>
                <a:sym typeface="Calibri"/>
              </a:rPr>
              <a:t>).</a:t>
            </a:r>
            <a:endParaRPr dirty="0"/>
          </a:p>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Classes compete to come up with unique ideas, such as student projects, bulletin boards, skits, songs, etc.</a:t>
            </a:r>
            <a:endParaRPr dirty="0"/>
          </a:p>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Recognize staff for creative </a:t>
            </a:r>
            <a:r>
              <a:rPr lang="en-US" b="0" i="0" u="none" strike="noStrike" cap="none" dirty="0" smtClean="0">
                <a:solidFill>
                  <a:schemeClr val="dk1"/>
                </a:solidFill>
                <a:sym typeface="Calibri"/>
              </a:rPr>
              <a:t>activities.</a:t>
            </a:r>
            <a:endParaRPr dirty="0"/>
          </a:p>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Create videos of students role-playing to teach expectations and </a:t>
            </a:r>
            <a:r>
              <a:rPr lang="en-US" b="0" i="0" u="none" strike="noStrike" cap="none" dirty="0" smtClean="0">
                <a:solidFill>
                  <a:schemeClr val="dk1"/>
                </a:solidFill>
                <a:sym typeface="Calibri"/>
              </a:rPr>
              <a:t>rules.</a:t>
            </a:r>
            <a:endParaRPr dirty="0"/>
          </a:p>
          <a:p>
            <a:pPr marL="228600" marR="0" lvl="0" indent="-50800" algn="l" rtl="0">
              <a:spcAft>
                <a:spcPts val="0"/>
              </a:spcAft>
              <a:buClr>
                <a:schemeClr val="dk1"/>
              </a:buClr>
              <a:buSzPts val="2800"/>
              <a:buFont typeface="Arial"/>
              <a:buNone/>
            </a:pPr>
            <a:endParaRPr b="0" i="0" u="none" strike="noStrike" cap="none" dirty="0">
              <a:solidFill>
                <a:schemeClr val="dk1"/>
              </a:solidFill>
              <a:sym typeface="Calibri"/>
            </a:endParaRPr>
          </a:p>
        </p:txBody>
      </p:sp>
    </p:spTree>
    <p:extLst>
      <p:ext uri="{BB962C8B-B14F-4D97-AF65-F5344CB8AC3E}">
        <p14:creationId xmlns:p14="http://schemas.microsoft.com/office/powerpoint/2010/main" val="4098661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ctrTitle"/>
          </p:nvPr>
        </p:nvSpPr>
        <p:spPr>
          <a:xfrm>
            <a:off x="0" y="720968"/>
            <a:ext cx="12192000" cy="832409"/>
          </a:xfrm>
          <a:prstGeom prst="rect">
            <a:avLst/>
          </a:prstGeom>
          <a:noFill/>
          <a:ln>
            <a:noFill/>
          </a:ln>
        </p:spPr>
        <p:txBody>
          <a:bodyPr spcFirstLastPara="1" wrap="square" lIns="91425" tIns="45700" rIns="91425" bIns="45700" anchor="b" anchorCtr="0">
            <a:noAutofit/>
          </a:bodyPr>
          <a:lstStyle/>
          <a:p>
            <a:pPr marL="0" marR="0" lvl="0" indent="0"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Example: “Rotation Stations”     </a:t>
            </a:r>
            <a:endParaRPr sz="5400" dirty="0"/>
          </a:p>
        </p:txBody>
      </p:sp>
      <p:pic>
        <p:nvPicPr>
          <p:cNvPr id="235" name="Shape 235" descr="E:\AAMLE\AAMLE 033.jpg"/>
          <p:cNvPicPr preferRelativeResize="0"/>
          <p:nvPr/>
        </p:nvPicPr>
        <p:blipFill rotWithShape="1">
          <a:blip r:embed="rId3">
            <a:alphaModFix/>
          </a:blip>
          <a:srcRect/>
          <a:stretch/>
        </p:blipFill>
        <p:spPr>
          <a:xfrm>
            <a:off x="557409" y="1633282"/>
            <a:ext cx="5223010" cy="3917224"/>
          </a:xfrm>
          <a:prstGeom prst="rect">
            <a:avLst/>
          </a:prstGeom>
          <a:noFill/>
          <a:ln>
            <a:noFill/>
          </a:ln>
        </p:spPr>
      </p:pic>
      <p:pic>
        <p:nvPicPr>
          <p:cNvPr id="236" name="Shape 236" descr="E:\AAMLE\AAMLE 029.jpg"/>
          <p:cNvPicPr preferRelativeResize="0"/>
          <p:nvPr/>
        </p:nvPicPr>
        <p:blipFill rotWithShape="1">
          <a:blip r:embed="rId4">
            <a:alphaModFix/>
          </a:blip>
          <a:srcRect/>
          <a:stretch/>
        </p:blipFill>
        <p:spPr>
          <a:xfrm>
            <a:off x="6509551" y="1633282"/>
            <a:ext cx="5223001" cy="3917242"/>
          </a:xfrm>
          <a:prstGeom prst="rect">
            <a:avLst/>
          </a:prstGeom>
          <a:noFill/>
          <a:ln>
            <a:noFill/>
          </a:ln>
        </p:spPr>
      </p:pic>
      <p:sp>
        <p:nvSpPr>
          <p:cNvPr id="237" name="Shape 237"/>
          <p:cNvSpPr txBox="1"/>
          <p:nvPr/>
        </p:nvSpPr>
        <p:spPr>
          <a:xfrm>
            <a:off x="4551593" y="6367113"/>
            <a:ext cx="3088814" cy="32582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Rockwell"/>
              <a:buNone/>
            </a:pPr>
            <a:r>
              <a:rPr lang="en-US" sz="1000" b="0" i="1" u="none" strike="noStrike" cap="none" dirty="0">
                <a:solidFill>
                  <a:schemeClr val="bg1"/>
                </a:solidFill>
                <a:latin typeface="Rockwell"/>
                <a:ea typeface="Rockwell"/>
                <a:cs typeface="Rockwell"/>
                <a:sym typeface="Rockwell"/>
              </a:rPr>
              <a:t>A big </a:t>
            </a:r>
            <a:r>
              <a:rPr lang="en-US" sz="1000" b="0" i="1" u="none" strike="noStrike" cap="none" dirty="0" smtClean="0">
                <a:solidFill>
                  <a:schemeClr val="bg1"/>
                </a:solidFill>
                <a:latin typeface="Rockwell"/>
                <a:ea typeface="Rockwell"/>
                <a:cs typeface="Rockwell"/>
                <a:sym typeface="Rockwell"/>
              </a:rPr>
              <a:t>thank </a:t>
            </a:r>
            <a:r>
              <a:rPr lang="en-US" sz="1000" i="1" dirty="0">
                <a:solidFill>
                  <a:schemeClr val="bg1"/>
                </a:solidFill>
                <a:latin typeface="Rockwell"/>
                <a:ea typeface="Rockwell"/>
                <a:cs typeface="Rockwell"/>
                <a:sym typeface="Rockwell"/>
              </a:rPr>
              <a:t>y</a:t>
            </a:r>
            <a:r>
              <a:rPr lang="en-US" sz="1000" b="0" i="1" u="none" strike="noStrike" cap="none" dirty="0" smtClean="0">
                <a:solidFill>
                  <a:schemeClr val="bg1"/>
                </a:solidFill>
                <a:latin typeface="Rockwell"/>
                <a:ea typeface="Rockwell"/>
                <a:cs typeface="Rockwell"/>
                <a:sym typeface="Rockwell"/>
              </a:rPr>
              <a:t>ou </a:t>
            </a:r>
            <a:r>
              <a:rPr lang="en-US" sz="1000" b="0" i="1" u="none" strike="noStrike" cap="none" dirty="0">
                <a:solidFill>
                  <a:schemeClr val="bg1"/>
                </a:solidFill>
                <a:latin typeface="Rockwell"/>
                <a:ea typeface="Rockwell"/>
                <a:cs typeface="Rockwell"/>
                <a:sym typeface="Rockwell"/>
              </a:rPr>
              <a:t>to </a:t>
            </a:r>
            <a:r>
              <a:rPr lang="en-US" sz="1000" b="0" i="1" u="none" strike="noStrike" cap="none" dirty="0" err="1">
                <a:solidFill>
                  <a:schemeClr val="bg1"/>
                </a:solidFill>
                <a:latin typeface="Rockwell"/>
                <a:ea typeface="Rockwell"/>
                <a:cs typeface="Rockwell"/>
                <a:sym typeface="Rockwell"/>
              </a:rPr>
              <a:t>Brookland</a:t>
            </a:r>
            <a:r>
              <a:rPr lang="en-US" sz="1000" b="0" i="1" u="none" strike="noStrike" cap="none" dirty="0">
                <a:solidFill>
                  <a:schemeClr val="bg1"/>
                </a:solidFill>
                <a:latin typeface="Rockwell"/>
                <a:ea typeface="Rockwell"/>
                <a:cs typeface="Rockwell"/>
                <a:sym typeface="Rockwell"/>
              </a:rPr>
              <a:t> Middle School!</a:t>
            </a:r>
            <a:endParaRPr sz="1000" dirty="0">
              <a:solidFill>
                <a:schemeClr val="bg1"/>
              </a:solidFill>
            </a:endParaRPr>
          </a:p>
        </p:txBody>
      </p:sp>
    </p:spTree>
    <p:extLst>
      <p:ext uri="{BB962C8B-B14F-4D97-AF65-F5344CB8AC3E}">
        <p14:creationId xmlns:p14="http://schemas.microsoft.com/office/powerpoint/2010/main" val="21922957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52A2470-1EAF-4201-9C72-0F08BF635F44}"/>
              </a:ext>
            </a:extLst>
          </p:cNvPr>
          <p:cNvSpPr>
            <a:spLocks noGrp="1"/>
          </p:cNvSpPr>
          <p:nvPr>
            <p:ph type="ctrTitle"/>
          </p:nvPr>
        </p:nvSpPr>
        <p:spPr>
          <a:xfrm>
            <a:off x="0" y="322650"/>
            <a:ext cx="12192000" cy="1275628"/>
          </a:xfrm>
        </p:spPr>
        <p:txBody>
          <a:bodyPr/>
          <a:lstStyle/>
          <a:p>
            <a:r>
              <a:rPr lang="en-US" sz="4800" dirty="0">
                <a:solidFill>
                  <a:schemeClr val="dk1"/>
                </a:solidFill>
                <a:latin typeface="Calibri"/>
                <a:ea typeface="Calibri"/>
                <a:cs typeface="Calibri"/>
                <a:sym typeface="Calibri"/>
              </a:rPr>
              <a:t>Video Example: </a:t>
            </a:r>
            <a:r>
              <a:rPr lang="en-US" sz="4800" dirty="0" smtClean="0">
                <a:solidFill>
                  <a:schemeClr val="dk1"/>
                </a:solidFill>
                <a:latin typeface="Calibri"/>
                <a:ea typeface="Calibri"/>
                <a:cs typeface="Calibri"/>
                <a:sym typeface="Calibri"/>
              </a:rPr>
              <a:t/>
            </a:r>
            <a:br>
              <a:rPr lang="en-US" sz="4800" dirty="0" smtClean="0">
                <a:solidFill>
                  <a:schemeClr val="dk1"/>
                </a:solidFill>
                <a:latin typeface="Calibri"/>
                <a:ea typeface="Calibri"/>
                <a:cs typeface="Calibri"/>
                <a:sym typeface="Calibri"/>
              </a:rPr>
            </a:br>
            <a:r>
              <a:rPr lang="en-US" sz="4800" dirty="0" smtClean="0">
                <a:solidFill>
                  <a:schemeClr val="dk1"/>
                </a:solidFill>
                <a:latin typeface="Calibri"/>
                <a:ea typeface="Calibri"/>
                <a:cs typeface="Calibri"/>
                <a:sym typeface="Calibri"/>
              </a:rPr>
              <a:t>PBIS </a:t>
            </a:r>
            <a:r>
              <a:rPr lang="en-US" sz="4800" dirty="0">
                <a:solidFill>
                  <a:schemeClr val="dk1"/>
                </a:solidFill>
                <a:latin typeface="Calibri"/>
                <a:ea typeface="Calibri"/>
                <a:cs typeface="Calibri"/>
                <a:sym typeface="Calibri"/>
              </a:rPr>
              <a:t>Bathroom Expectations </a:t>
            </a:r>
            <a:endParaRPr lang="en-US" sz="4800" dirty="0"/>
          </a:p>
        </p:txBody>
      </p:sp>
      <p:pic>
        <p:nvPicPr>
          <p:cNvPr id="6" name="Online Media 5">
            <a:hlinkClick r:id="" action="ppaction://media"/>
            <a:extLst>
              <a:ext uri="{FF2B5EF4-FFF2-40B4-BE49-F238E27FC236}">
                <a16:creationId xmlns:a16="http://schemas.microsoft.com/office/drawing/2014/main" xmlns="" id="{2BDACCD7-F20E-45D7-B69F-CE77E225728D}"/>
              </a:ext>
            </a:extLst>
          </p:cNvPr>
          <p:cNvPicPr>
            <a:picLocks noGrp="1" noRot="1" noChangeAspect="1"/>
          </p:cNvPicPr>
          <p:nvPr>
            <p:ph sz="quarter" idx="10"/>
            <a:videoFile r:link="rId1"/>
          </p:nvPr>
        </p:nvPicPr>
        <p:blipFill>
          <a:blip r:embed="rId4"/>
          <a:stretch>
            <a:fillRect/>
          </a:stretch>
        </p:blipFill>
        <p:spPr>
          <a:xfrm>
            <a:off x="1427809" y="1521158"/>
            <a:ext cx="9301316" cy="5231990"/>
          </a:xfrm>
          <a:prstGeom prst="rect">
            <a:avLst/>
          </a:prstGeom>
        </p:spPr>
      </p:pic>
    </p:spTree>
    <p:extLst>
      <p:ext uri="{BB962C8B-B14F-4D97-AF65-F5344CB8AC3E}">
        <p14:creationId xmlns:p14="http://schemas.microsoft.com/office/powerpoint/2010/main" val="41280325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ctrTitle"/>
          </p:nvPr>
        </p:nvSpPr>
        <p:spPr>
          <a:xfrm>
            <a:off x="0" y="738554"/>
            <a:ext cx="12192000" cy="76297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B050"/>
              </a:buClr>
              <a:buSzPts val="6000"/>
              <a:buFont typeface="Calibri"/>
              <a:buNone/>
            </a:pPr>
            <a:r>
              <a:rPr lang="en-US" sz="5400" b="0" i="0" u="none" strike="noStrike" cap="none" dirty="0">
                <a:solidFill>
                  <a:schemeClr val="tx1"/>
                </a:solidFill>
                <a:sym typeface="Calibri"/>
              </a:rPr>
              <a:t>Guiding Questions</a:t>
            </a:r>
            <a:endParaRPr sz="5400" dirty="0">
              <a:solidFill>
                <a:schemeClr val="tx1"/>
              </a:solidFill>
            </a:endParaRPr>
          </a:p>
        </p:txBody>
      </p:sp>
      <p:sp>
        <p:nvSpPr>
          <p:cNvPr id="251" name="Shape 251"/>
          <p:cNvSpPr txBox="1">
            <a:spLocks noGrp="1"/>
          </p:cNvSpPr>
          <p:nvPr>
            <p:ph type="body" idx="1"/>
          </p:nvPr>
        </p:nvSpPr>
        <p:spPr>
          <a:xfrm>
            <a:off x="738130" y="1508370"/>
            <a:ext cx="10972800" cy="4529992"/>
          </a:xfrm>
          <a:prstGeom prst="rect">
            <a:avLst/>
          </a:prstGeom>
          <a:noFill/>
          <a:ln>
            <a:noFill/>
          </a:ln>
        </p:spPr>
        <p:txBody>
          <a:bodyPr spcFirstLastPara="1" wrap="square" lIns="91425" tIns="45700" rIns="91425" bIns="45700" anchor="t" anchorCtr="0">
            <a:noAutofit/>
          </a:bodyPr>
          <a:lstStyle/>
          <a:p>
            <a:pPr marR="0" lvl="0" indent="-457200" algn="l" rtl="0">
              <a:lnSpc>
                <a:spcPct val="90000"/>
              </a:lnSpc>
              <a:spcAft>
                <a:spcPts val="0"/>
              </a:spcAft>
              <a:buClr>
                <a:schemeClr val="dk1"/>
              </a:buClr>
              <a:buSzPts val="2800"/>
              <a:buFont typeface="Arial" panose="020B0604020202020204" pitchFamily="34" charset="0"/>
              <a:buChar char="•"/>
            </a:pPr>
            <a:r>
              <a:rPr lang="en-US" b="0" i="0" u="none" strike="noStrike" cap="none" dirty="0">
                <a:solidFill>
                  <a:schemeClr val="dk1"/>
                </a:solidFill>
                <a:sym typeface="Calibri"/>
              </a:rPr>
              <a:t>Who can/will/should teach the expectations?</a:t>
            </a:r>
            <a:endParaRPr dirty="0"/>
          </a:p>
          <a:p>
            <a:pPr marR="0" lvl="1" indent="-457200" algn="l" rtl="0">
              <a:lnSpc>
                <a:spcPct val="90000"/>
              </a:lnSpc>
              <a:spcBef>
                <a:spcPts val="1000"/>
              </a:spcBef>
              <a:spcAft>
                <a:spcPts val="0"/>
              </a:spcAft>
              <a:buClr>
                <a:schemeClr val="dk1"/>
              </a:buClr>
              <a:buSzPts val="2400"/>
              <a:buFont typeface="Arial" panose="020B0604020202020204" pitchFamily="34" charset="0"/>
              <a:buChar char="•"/>
            </a:pPr>
            <a:r>
              <a:rPr lang="en-US" sz="2600" b="0" i="0" u="none" strike="noStrike" cap="none" dirty="0">
                <a:solidFill>
                  <a:schemeClr val="dk1"/>
                </a:solidFill>
                <a:sym typeface="Calibri"/>
              </a:rPr>
              <a:t>Teachers, staff, bus drivers, cafeteria personnel…?</a:t>
            </a:r>
          </a:p>
          <a:p>
            <a:pPr marR="0" lvl="1" indent="-457200" algn="l" rtl="0">
              <a:lnSpc>
                <a:spcPct val="90000"/>
              </a:lnSpc>
              <a:spcBef>
                <a:spcPts val="1000"/>
              </a:spcBef>
              <a:spcAft>
                <a:spcPts val="0"/>
              </a:spcAft>
              <a:buClr>
                <a:schemeClr val="dk1"/>
              </a:buClr>
              <a:buSzPts val="2400"/>
              <a:buFont typeface="Arial" panose="020B0604020202020204" pitchFamily="34" charset="0"/>
              <a:buChar char="•"/>
            </a:pPr>
            <a:r>
              <a:rPr lang="en-US" sz="2600" dirty="0" smtClean="0"/>
              <a:t>Ideally </a:t>
            </a:r>
            <a:r>
              <a:rPr lang="en-US" sz="2600" dirty="0"/>
              <a:t>everyone teaches</a:t>
            </a:r>
            <a:r>
              <a:rPr lang="en-US" sz="2600" dirty="0" smtClean="0"/>
              <a:t>!</a:t>
            </a:r>
            <a:endParaRPr sz="2600" dirty="0"/>
          </a:p>
          <a:p>
            <a:pPr marR="0" lvl="0" indent="-457200" algn="l" rtl="0">
              <a:lnSpc>
                <a:spcPct val="90000"/>
              </a:lnSpc>
              <a:spcAft>
                <a:spcPts val="0"/>
              </a:spcAft>
              <a:buClr>
                <a:schemeClr val="dk1"/>
              </a:buClr>
              <a:buSzPts val="2800"/>
              <a:buFont typeface="Arial" panose="020B0604020202020204" pitchFamily="34" charset="0"/>
              <a:buChar char="•"/>
            </a:pPr>
            <a:r>
              <a:rPr lang="en-US" b="0" i="0" u="none" strike="noStrike" cap="none" dirty="0">
                <a:solidFill>
                  <a:schemeClr val="dk1"/>
                </a:solidFill>
                <a:sym typeface="Calibri"/>
              </a:rPr>
              <a:t>What method or means will you use?</a:t>
            </a:r>
            <a:endParaRPr dirty="0"/>
          </a:p>
          <a:p>
            <a:pPr marR="0" lvl="1" indent="-457200" algn="l" rtl="0">
              <a:lnSpc>
                <a:spcPct val="90000"/>
              </a:lnSpc>
              <a:spcBef>
                <a:spcPts val="1000"/>
              </a:spcBef>
              <a:spcAft>
                <a:spcPts val="0"/>
              </a:spcAft>
              <a:buClr>
                <a:schemeClr val="dk1"/>
              </a:buClr>
              <a:buSzPts val="2400"/>
              <a:buFont typeface="Arial" panose="020B0604020202020204" pitchFamily="34" charset="0"/>
              <a:buChar char="•"/>
            </a:pPr>
            <a:r>
              <a:rPr lang="en-US" sz="2600" b="0" i="0" u="none" strike="noStrike" cap="none" dirty="0">
                <a:solidFill>
                  <a:schemeClr val="dk1"/>
                </a:solidFill>
                <a:sym typeface="Calibri"/>
              </a:rPr>
              <a:t>Lesson plans, videos, announcements…?</a:t>
            </a:r>
            <a:endParaRPr sz="2600" dirty="0"/>
          </a:p>
          <a:p>
            <a:pPr marR="0" lvl="0" indent="-457200" algn="l" rtl="0">
              <a:lnSpc>
                <a:spcPct val="90000"/>
              </a:lnSpc>
              <a:spcAft>
                <a:spcPts val="0"/>
              </a:spcAft>
              <a:buClr>
                <a:schemeClr val="dk1"/>
              </a:buClr>
              <a:buSzPts val="2800"/>
              <a:buFont typeface="Arial" panose="020B0604020202020204" pitchFamily="34" charset="0"/>
              <a:buChar char="•"/>
            </a:pPr>
            <a:r>
              <a:rPr lang="en-US" b="0" i="0" u="none" strike="noStrike" cap="none" dirty="0">
                <a:solidFill>
                  <a:schemeClr val="dk1"/>
                </a:solidFill>
                <a:sym typeface="Calibri"/>
              </a:rPr>
              <a:t>Where will you teach the expectations?</a:t>
            </a:r>
            <a:endParaRPr dirty="0"/>
          </a:p>
          <a:p>
            <a:pPr marR="0" lvl="1" indent="-457200" algn="l" rtl="0">
              <a:lnSpc>
                <a:spcPct val="90000"/>
              </a:lnSpc>
              <a:spcBef>
                <a:spcPts val="1000"/>
              </a:spcBef>
              <a:spcAft>
                <a:spcPts val="0"/>
              </a:spcAft>
              <a:buClr>
                <a:schemeClr val="dk1"/>
              </a:buClr>
              <a:buSzPts val="2400"/>
              <a:buFont typeface="Arial" panose="020B0604020202020204" pitchFamily="34" charset="0"/>
              <a:buChar char="•"/>
            </a:pPr>
            <a:r>
              <a:rPr lang="en-US" sz="2600" b="0" i="0" u="none" strike="noStrike" cap="none" dirty="0">
                <a:solidFill>
                  <a:schemeClr val="dk1"/>
                </a:solidFill>
                <a:sym typeface="Calibri"/>
              </a:rPr>
              <a:t>In assemblies, in each area of school, in classrooms…?</a:t>
            </a:r>
            <a:endParaRPr sz="2600" dirty="0"/>
          </a:p>
          <a:p>
            <a:pPr marR="0" lvl="0" indent="-457200" algn="l" rtl="0">
              <a:lnSpc>
                <a:spcPct val="90000"/>
              </a:lnSpc>
              <a:spcAft>
                <a:spcPts val="0"/>
              </a:spcAft>
              <a:buClr>
                <a:schemeClr val="dk1"/>
              </a:buClr>
              <a:buSzPts val="2800"/>
              <a:buFont typeface="Arial" panose="020B0604020202020204" pitchFamily="34" charset="0"/>
              <a:buChar char="•"/>
            </a:pPr>
            <a:r>
              <a:rPr lang="en-US" b="0" i="0" u="none" strike="noStrike" cap="none" dirty="0">
                <a:solidFill>
                  <a:schemeClr val="dk1"/>
                </a:solidFill>
                <a:sym typeface="Calibri"/>
              </a:rPr>
              <a:t>When will you teach expectations?</a:t>
            </a:r>
            <a:endParaRPr dirty="0"/>
          </a:p>
          <a:p>
            <a:pPr marR="0" lvl="1" indent="-457200" algn="l" rtl="0">
              <a:lnSpc>
                <a:spcPct val="90000"/>
              </a:lnSpc>
              <a:spcBef>
                <a:spcPts val="1000"/>
              </a:spcBef>
              <a:spcAft>
                <a:spcPts val="0"/>
              </a:spcAft>
              <a:buClr>
                <a:schemeClr val="dk1"/>
              </a:buClr>
              <a:buSzPts val="2400"/>
              <a:buFont typeface="Arial" panose="020B0604020202020204" pitchFamily="34" charset="0"/>
              <a:buChar char="•"/>
            </a:pPr>
            <a:r>
              <a:rPr lang="en-US" sz="2600" b="0" i="0" u="none" strike="noStrike" cap="none" dirty="0">
                <a:solidFill>
                  <a:schemeClr val="dk1"/>
                </a:solidFill>
                <a:sym typeface="Calibri"/>
              </a:rPr>
              <a:t>Kick-off, beginning of day/week, every day, once a week…?</a:t>
            </a:r>
            <a:endParaRPr sz="2600" dirty="0"/>
          </a:p>
        </p:txBody>
      </p:sp>
    </p:spTree>
    <p:extLst>
      <p:ext uri="{BB962C8B-B14F-4D97-AF65-F5344CB8AC3E}">
        <p14:creationId xmlns:p14="http://schemas.microsoft.com/office/powerpoint/2010/main" val="182023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1">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49"/>
          <p:cNvSpPr txBox="1">
            <a:spLocks noGrp="1"/>
          </p:cNvSpPr>
          <p:nvPr>
            <p:ph type="title"/>
          </p:nvPr>
        </p:nvSpPr>
        <p:spPr>
          <a:xfrm>
            <a:off x="0" y="2579410"/>
            <a:ext cx="12192000" cy="1325563"/>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dk1"/>
              </a:buClr>
              <a:buSzPts val="4400"/>
              <a:buFont typeface="Calibri"/>
              <a:buNone/>
            </a:pPr>
            <a:r>
              <a:rPr lang="en-US" sz="6000" b="0" i="0" u="none" strike="noStrike" cap="none" dirty="0">
                <a:solidFill>
                  <a:schemeClr val="bg1"/>
                </a:solidFill>
                <a:latin typeface="+mn-lt"/>
                <a:sym typeface="Calibri"/>
              </a:rPr>
              <a:t>Logic for Teaching Behavior</a:t>
            </a:r>
            <a:endParaRPr sz="6000" dirty="0">
              <a:solidFill>
                <a:schemeClr val="bg1"/>
              </a:solidFill>
              <a:latin typeface="+mn-lt"/>
            </a:endParaRPr>
          </a:p>
        </p:txBody>
      </p:sp>
    </p:spTree>
    <p:extLst>
      <p:ext uri="{BB962C8B-B14F-4D97-AF65-F5344CB8AC3E}">
        <p14:creationId xmlns:p14="http://schemas.microsoft.com/office/powerpoint/2010/main" val="171376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ctrTitle"/>
          </p:nvPr>
        </p:nvSpPr>
        <p:spPr>
          <a:xfrm>
            <a:off x="0" y="720969"/>
            <a:ext cx="12192000" cy="86578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sym typeface="Calibri"/>
              </a:rPr>
              <a:t>Do </a:t>
            </a:r>
            <a:r>
              <a:rPr lang="en-US" sz="5400" dirty="0"/>
              <a:t>I</a:t>
            </a:r>
            <a:r>
              <a:rPr lang="en-US" sz="5400" b="0" i="0" u="none" strike="noStrike" cap="none" dirty="0">
                <a:solidFill>
                  <a:schemeClr val="dk1"/>
                </a:solidFill>
                <a:sym typeface="Calibri"/>
              </a:rPr>
              <a:t>t With Fidelity!</a:t>
            </a:r>
            <a:endParaRPr sz="5400" dirty="0"/>
          </a:p>
        </p:txBody>
      </p:sp>
      <p:sp>
        <p:nvSpPr>
          <p:cNvPr id="266" name="Shape 266"/>
          <p:cNvSpPr txBox="1">
            <a:spLocks noGrp="1"/>
          </p:cNvSpPr>
          <p:nvPr>
            <p:ph type="body" idx="1"/>
          </p:nvPr>
        </p:nvSpPr>
        <p:spPr>
          <a:xfrm>
            <a:off x="837282" y="1908907"/>
            <a:ext cx="10565176" cy="3325813"/>
          </a:xfrm>
          <a:prstGeom prst="rect">
            <a:avLst/>
          </a:prstGeom>
          <a:noFill/>
          <a:ln>
            <a:noFill/>
          </a:ln>
        </p:spPr>
        <p:txBody>
          <a:bodyPr spcFirstLastPara="1" wrap="square" lIns="91425" tIns="45700" rIns="91425" bIns="45700" anchor="t" anchorCtr="0">
            <a:noAutofit/>
          </a:bodyPr>
          <a:lstStyle/>
          <a:p>
            <a:pPr marL="0" marR="0" lvl="0" indent="0" algn="l" rtl="0">
              <a:spcAft>
                <a:spcPts val="0"/>
              </a:spcAft>
              <a:buClr>
                <a:schemeClr val="dk1"/>
              </a:buClr>
              <a:buSzPts val="2800"/>
              <a:buFont typeface="Arial"/>
              <a:buNone/>
            </a:pPr>
            <a:r>
              <a:rPr lang="en-US" b="1" i="0" u="sng" strike="noStrike" cap="none" dirty="0">
                <a:solidFill>
                  <a:schemeClr val="dk1"/>
                </a:solidFill>
                <a:sym typeface="Calibri"/>
              </a:rPr>
              <a:t>Tiered Fidelity Inventory (TFI)</a:t>
            </a:r>
            <a:endParaRPr dirty="0"/>
          </a:p>
          <a:p>
            <a:pPr marL="0" marR="0" lvl="0" indent="0" algn="l" rtl="0">
              <a:spcAft>
                <a:spcPts val="0"/>
              </a:spcAft>
              <a:buClr>
                <a:schemeClr val="dk1"/>
              </a:buClr>
              <a:buSzPts val="1400"/>
              <a:buFont typeface="Arial"/>
              <a:buNone/>
            </a:pPr>
            <a:endParaRPr b="0" i="0" u="none" strike="noStrike" cap="none" dirty="0">
              <a:solidFill>
                <a:schemeClr val="dk1"/>
              </a:solidFill>
              <a:sym typeface="Calibri"/>
            </a:endParaRPr>
          </a:p>
          <a:p>
            <a:pPr marL="228600" marR="0" lvl="0" indent="-228600" algn="l" rtl="0">
              <a:spcAft>
                <a:spcPts val="0"/>
              </a:spcAft>
              <a:buClr>
                <a:schemeClr val="dk1"/>
              </a:buClr>
              <a:buSzPct val="100000"/>
              <a:buFont typeface="Arial"/>
              <a:buChar char="•"/>
            </a:pPr>
            <a:r>
              <a:rPr lang="en-US" sz="2600" b="0" i="0" u="none" strike="noStrike" cap="none" dirty="0">
                <a:solidFill>
                  <a:schemeClr val="dk1"/>
                </a:solidFill>
                <a:sym typeface="Calibri"/>
              </a:rPr>
              <a:t>Efficient, valid index of extent to which PBIS core features are in place</a:t>
            </a:r>
            <a:endParaRPr sz="2600" dirty="0"/>
          </a:p>
          <a:p>
            <a:pPr marL="228600" marR="0" lvl="0" indent="-228600" algn="l" rtl="0">
              <a:spcAft>
                <a:spcPts val="0"/>
              </a:spcAft>
              <a:buClr>
                <a:schemeClr val="dk1"/>
              </a:buClr>
              <a:buSzPct val="100000"/>
              <a:buFont typeface="Arial"/>
              <a:buChar char="•"/>
            </a:pPr>
            <a:r>
              <a:rPr lang="en-US" sz="2600" b="0" i="0" u="none" strike="noStrike" cap="none" dirty="0">
                <a:solidFill>
                  <a:schemeClr val="dk1"/>
                </a:solidFill>
                <a:sym typeface="Calibri"/>
              </a:rPr>
              <a:t>Section 1.4 Teaching Expectations</a:t>
            </a:r>
            <a:endParaRPr sz="2600" dirty="0"/>
          </a:p>
        </p:txBody>
      </p:sp>
    </p:spTree>
    <p:extLst>
      <p:ext uri="{BB962C8B-B14F-4D97-AF65-F5344CB8AC3E}">
        <p14:creationId xmlns:p14="http://schemas.microsoft.com/office/powerpoint/2010/main" val="2289777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0" y="637337"/>
            <a:ext cx="12192000" cy="68668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Calibri"/>
              <a:buNone/>
            </a:pPr>
            <a:r>
              <a:rPr lang="en-US" sz="5400" b="0" i="0" u="none" strike="noStrike" cap="none" dirty="0">
                <a:solidFill>
                  <a:schemeClr val="dk1"/>
                </a:solidFill>
                <a:sym typeface="Calibri"/>
              </a:rPr>
              <a:t>1.4 Teaching Expectations</a:t>
            </a:r>
            <a:endParaRPr sz="5400" dirty="0"/>
          </a:p>
        </p:txBody>
      </p:sp>
      <p:graphicFrame>
        <p:nvGraphicFramePr>
          <p:cNvPr id="272" name="Shape 272"/>
          <p:cNvGraphicFramePr/>
          <p:nvPr>
            <p:extLst>
              <p:ext uri="{D42A27DB-BD31-4B8C-83A1-F6EECF244321}">
                <p14:modId xmlns:p14="http://schemas.microsoft.com/office/powerpoint/2010/main" val="2617558943"/>
              </p:ext>
            </p:extLst>
          </p:nvPr>
        </p:nvGraphicFramePr>
        <p:xfrm>
          <a:off x="170437" y="1387320"/>
          <a:ext cx="11851125" cy="1321075"/>
        </p:xfrm>
        <a:graphic>
          <a:graphicData uri="http://schemas.openxmlformats.org/drawingml/2006/table">
            <a:tbl>
              <a:tblPr>
                <a:noFill/>
              </a:tblPr>
              <a:tblGrid>
                <a:gridCol w="4181226">
                  <a:extLst>
                    <a:ext uri="{9D8B030D-6E8A-4147-A177-3AD203B41FA5}">
                      <a16:colId xmlns:a16="http://schemas.microsoft.com/office/drawing/2014/main" xmlns="" val="20000"/>
                    </a:ext>
                  </a:extLst>
                </a:gridCol>
                <a:gridCol w="3068649">
                  <a:extLst>
                    <a:ext uri="{9D8B030D-6E8A-4147-A177-3AD203B41FA5}">
                      <a16:colId xmlns:a16="http://schemas.microsoft.com/office/drawing/2014/main" xmlns="" val="20001"/>
                    </a:ext>
                  </a:extLst>
                </a:gridCol>
                <a:gridCol w="4601250">
                  <a:extLst>
                    <a:ext uri="{9D8B030D-6E8A-4147-A177-3AD203B41FA5}">
                      <a16:colId xmlns:a16="http://schemas.microsoft.com/office/drawing/2014/main" xmlns="" val="20002"/>
                    </a:ext>
                  </a:extLst>
                </a:gridCol>
              </a:tblGrid>
              <a:tr h="392575">
                <a:tc rowSpan="2">
                  <a:txBody>
                    <a:bodyPr/>
                    <a:lstStyle/>
                    <a:p>
                      <a:pPr marL="328930" marR="0" lvl="0" indent="-283210" algn="ctr" rtl="0">
                        <a:spcBef>
                          <a:spcPts val="0"/>
                        </a:spcBef>
                        <a:spcAft>
                          <a:spcPts val="0"/>
                        </a:spcAft>
                        <a:buNone/>
                      </a:pPr>
                      <a:r>
                        <a:rPr lang="en-US" sz="3600" b="1" u="none" strike="noStrike" cap="none" dirty="0">
                          <a:latin typeface="Calibri"/>
                          <a:ea typeface="Calibri"/>
                          <a:cs typeface="Calibri"/>
                          <a:sym typeface="Calibri"/>
                        </a:rPr>
                        <a:t>Feature</a:t>
                      </a:r>
                      <a:endParaRPr sz="3600" u="none" strike="noStrike" cap="none" dirty="0">
                        <a:latin typeface="Calibri"/>
                        <a:ea typeface="Calibri"/>
                        <a:cs typeface="Calibri"/>
                        <a:sym typeface="Calibri"/>
                      </a:endParaRPr>
                    </a:p>
                  </a:txBody>
                  <a:tcPr marL="62250" marR="6225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D6EE"/>
                    </a:solidFill>
                  </a:tcPr>
                </a:tc>
                <a:tc rowSpan="2">
                  <a:txBody>
                    <a:bodyPr/>
                    <a:lstStyle/>
                    <a:p>
                      <a:pPr marL="328930" marR="0" lvl="0" indent="-283210" algn="ctr" rtl="0">
                        <a:spcBef>
                          <a:spcPts val="0"/>
                        </a:spcBef>
                        <a:spcAft>
                          <a:spcPts val="0"/>
                        </a:spcAft>
                        <a:buNone/>
                      </a:pPr>
                      <a:r>
                        <a:rPr lang="en-US" sz="3600" b="1" u="none" strike="noStrike" cap="none" dirty="0">
                          <a:latin typeface="Calibri"/>
                          <a:ea typeface="Calibri"/>
                          <a:cs typeface="Calibri"/>
                          <a:sym typeface="Calibri"/>
                        </a:rPr>
                        <a:t>Data Sources</a:t>
                      </a:r>
                      <a:endParaRPr sz="3600" u="none" strike="noStrike" cap="none" dirty="0">
                        <a:latin typeface="Calibri"/>
                        <a:ea typeface="Calibri"/>
                        <a:cs typeface="Calibri"/>
                        <a:sym typeface="Calibri"/>
                      </a:endParaRPr>
                    </a:p>
                  </a:txBody>
                  <a:tcPr marL="62250" marR="6225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D6EE"/>
                    </a:solidFill>
                  </a:tcPr>
                </a:tc>
                <a:tc>
                  <a:txBody>
                    <a:bodyPr/>
                    <a:lstStyle/>
                    <a:p>
                      <a:pPr marL="328930" marR="0" lvl="0" indent="-283210" algn="ctr" rtl="0">
                        <a:spcBef>
                          <a:spcPts val="0"/>
                        </a:spcBef>
                        <a:spcAft>
                          <a:spcPts val="0"/>
                        </a:spcAft>
                        <a:buNone/>
                      </a:pPr>
                      <a:r>
                        <a:rPr lang="en-US" sz="2000" b="1" u="none" strike="noStrike" cap="none" dirty="0">
                          <a:latin typeface="Calibri"/>
                          <a:ea typeface="Calibri"/>
                          <a:cs typeface="Calibri"/>
                          <a:sym typeface="Calibri"/>
                        </a:rPr>
                        <a:t>Scoring Criteria</a:t>
                      </a:r>
                      <a:endParaRPr sz="2000" u="none" strike="noStrike" cap="none" dirty="0">
                        <a:latin typeface="Calibri"/>
                        <a:ea typeface="Calibri"/>
                        <a:cs typeface="Calibri"/>
                        <a:sym typeface="Calibri"/>
                      </a:endParaRPr>
                    </a:p>
                  </a:txBody>
                  <a:tcPr marL="62250" marR="6225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BD6EE"/>
                    </a:solidFill>
                  </a:tcPr>
                </a:tc>
                <a:extLst>
                  <a:ext uri="{0D108BD9-81ED-4DB2-BD59-A6C34878D82A}">
                    <a16:rowId xmlns:a16="http://schemas.microsoft.com/office/drawing/2014/main" xmlns="" val="10000"/>
                  </a:ext>
                </a:extLst>
              </a:tr>
              <a:tr h="928500">
                <a:tc vMerge="1">
                  <a:txBody>
                    <a:bodyPr/>
                    <a:lstStyle/>
                    <a:p>
                      <a:endParaRPr lang="en-US"/>
                    </a:p>
                  </a:txBody>
                  <a:tcPr/>
                </a:tc>
                <a:tc vMerge="1">
                  <a:txBody>
                    <a:bodyPr/>
                    <a:lstStyle/>
                    <a:p>
                      <a:endParaRPr lang="en-US"/>
                    </a:p>
                  </a:txBody>
                  <a:tcPr/>
                </a:tc>
                <a:tc>
                  <a:txBody>
                    <a:bodyPr/>
                    <a:lstStyle/>
                    <a:p>
                      <a:pPr marL="328930" marR="0" lvl="0" indent="-283210" algn="l" rtl="0">
                        <a:spcBef>
                          <a:spcPts val="0"/>
                        </a:spcBef>
                        <a:spcAft>
                          <a:spcPts val="0"/>
                        </a:spcAft>
                        <a:buNone/>
                      </a:pPr>
                      <a:r>
                        <a:rPr lang="en-US" sz="2000" b="1" u="none" strike="noStrike" cap="none" dirty="0">
                          <a:latin typeface="Calibri"/>
                          <a:ea typeface="Calibri"/>
                          <a:cs typeface="Calibri"/>
                          <a:sym typeface="Calibri"/>
                        </a:rPr>
                        <a:t>0 = Not implemented</a:t>
                      </a:r>
                      <a:endParaRPr sz="2000" u="none" strike="noStrike" cap="none" dirty="0">
                        <a:latin typeface="Calibri"/>
                        <a:ea typeface="Calibri"/>
                        <a:cs typeface="Calibri"/>
                        <a:sym typeface="Calibri"/>
                      </a:endParaRPr>
                    </a:p>
                    <a:p>
                      <a:pPr marL="328930" marR="0" lvl="0" indent="-283210" algn="l" rtl="0">
                        <a:spcBef>
                          <a:spcPts val="0"/>
                        </a:spcBef>
                        <a:spcAft>
                          <a:spcPts val="0"/>
                        </a:spcAft>
                        <a:buNone/>
                      </a:pPr>
                      <a:r>
                        <a:rPr lang="en-US" sz="2000" b="1" u="none" strike="noStrike" cap="none" dirty="0">
                          <a:latin typeface="Calibri"/>
                          <a:ea typeface="Calibri"/>
                          <a:cs typeface="Calibri"/>
                          <a:sym typeface="Calibri"/>
                        </a:rPr>
                        <a:t>1 = Partially implemented</a:t>
                      </a:r>
                      <a:endParaRPr sz="2000" u="none" strike="noStrike" cap="none" dirty="0">
                        <a:latin typeface="Calibri"/>
                        <a:ea typeface="Calibri"/>
                        <a:cs typeface="Calibri"/>
                        <a:sym typeface="Calibri"/>
                      </a:endParaRPr>
                    </a:p>
                    <a:p>
                      <a:pPr marL="328930" marR="0" lvl="0" indent="-283210" algn="l" rtl="0">
                        <a:spcBef>
                          <a:spcPts val="0"/>
                        </a:spcBef>
                        <a:spcAft>
                          <a:spcPts val="0"/>
                        </a:spcAft>
                        <a:buNone/>
                      </a:pPr>
                      <a:r>
                        <a:rPr lang="en-US" sz="2000" b="1" u="none" strike="noStrike" cap="none" dirty="0">
                          <a:latin typeface="Calibri"/>
                          <a:ea typeface="Calibri"/>
                          <a:cs typeface="Calibri"/>
                          <a:sym typeface="Calibri"/>
                        </a:rPr>
                        <a:t>2 = Fully implemented</a:t>
                      </a:r>
                      <a:endParaRPr sz="2000" u="none" strike="noStrike" cap="none" dirty="0">
                        <a:latin typeface="Calibri"/>
                        <a:ea typeface="Calibri"/>
                        <a:cs typeface="Calibri"/>
                        <a:sym typeface="Calibri"/>
                      </a:endParaRPr>
                    </a:p>
                  </a:txBody>
                  <a:tcPr marL="62250" marR="6225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D6EE"/>
                    </a:solidFill>
                  </a:tcPr>
                </a:tc>
                <a:extLst>
                  <a:ext uri="{0D108BD9-81ED-4DB2-BD59-A6C34878D82A}">
                    <a16:rowId xmlns:a16="http://schemas.microsoft.com/office/drawing/2014/main" xmlns="" val="10001"/>
                  </a:ext>
                </a:extLst>
              </a:tr>
            </a:tbl>
          </a:graphicData>
        </a:graphic>
      </p:graphicFrame>
      <p:graphicFrame>
        <p:nvGraphicFramePr>
          <p:cNvPr id="273" name="Shape 273"/>
          <p:cNvGraphicFramePr/>
          <p:nvPr>
            <p:extLst>
              <p:ext uri="{D42A27DB-BD31-4B8C-83A1-F6EECF244321}">
                <p14:modId xmlns:p14="http://schemas.microsoft.com/office/powerpoint/2010/main" val="305523841"/>
              </p:ext>
            </p:extLst>
          </p:nvPr>
        </p:nvGraphicFramePr>
        <p:xfrm>
          <a:off x="170437" y="2708395"/>
          <a:ext cx="11851125" cy="3369600"/>
        </p:xfrm>
        <a:graphic>
          <a:graphicData uri="http://schemas.openxmlformats.org/drawingml/2006/table">
            <a:tbl>
              <a:tblPr>
                <a:noFill/>
              </a:tblPr>
              <a:tblGrid>
                <a:gridCol w="4192243">
                  <a:extLst>
                    <a:ext uri="{9D8B030D-6E8A-4147-A177-3AD203B41FA5}">
                      <a16:colId xmlns:a16="http://schemas.microsoft.com/office/drawing/2014/main" xmlns="" val="20000"/>
                    </a:ext>
                  </a:extLst>
                </a:gridCol>
                <a:gridCol w="3057632">
                  <a:extLst>
                    <a:ext uri="{9D8B030D-6E8A-4147-A177-3AD203B41FA5}">
                      <a16:colId xmlns:a16="http://schemas.microsoft.com/office/drawing/2014/main" xmlns="" val="20001"/>
                    </a:ext>
                  </a:extLst>
                </a:gridCol>
                <a:gridCol w="4601250">
                  <a:extLst>
                    <a:ext uri="{9D8B030D-6E8A-4147-A177-3AD203B41FA5}">
                      <a16:colId xmlns:a16="http://schemas.microsoft.com/office/drawing/2014/main" xmlns="" val="20002"/>
                    </a:ext>
                  </a:extLst>
                </a:gridCol>
              </a:tblGrid>
              <a:tr h="3369600">
                <a:tc>
                  <a:txBody>
                    <a:bodyPr/>
                    <a:lstStyle/>
                    <a:p>
                      <a:pPr marL="0" marR="0" lvl="0" indent="0" algn="l" rtl="0">
                        <a:spcBef>
                          <a:spcPts val="0"/>
                        </a:spcBef>
                        <a:spcAft>
                          <a:spcPts val="0"/>
                        </a:spcAft>
                        <a:buClr>
                          <a:schemeClr val="dk1"/>
                        </a:buClr>
                        <a:buSzPts val="2200"/>
                        <a:buFont typeface="Calibri"/>
                        <a:buNone/>
                      </a:pPr>
                      <a:r>
                        <a:rPr lang="en-US" sz="2200" b="1" u="none" strike="noStrike" cap="none" dirty="0">
                          <a:latin typeface="Calibri"/>
                          <a:ea typeface="Calibri"/>
                          <a:cs typeface="Calibri"/>
                          <a:sym typeface="Calibri"/>
                        </a:rPr>
                        <a:t>1.4 Teaching Expectations</a:t>
                      </a:r>
                      <a:r>
                        <a:rPr lang="en-US" sz="2200" u="none" strike="noStrike" cap="none" dirty="0">
                          <a:latin typeface="Calibri"/>
                          <a:ea typeface="Calibri"/>
                          <a:cs typeface="Calibri"/>
                          <a:sym typeface="Calibri"/>
                        </a:rPr>
                        <a:t>: Expected academic and social behaviors are taught directly to all students in classrooms and across other campus settings/locations.</a:t>
                      </a:r>
                      <a:endParaRPr sz="220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342900" marR="0" lvl="0" indent="-330200" algn="l" rtl="0">
                        <a:spcBef>
                          <a:spcPts val="0"/>
                        </a:spcBef>
                        <a:spcAft>
                          <a:spcPts val="0"/>
                        </a:spcAft>
                        <a:buClr>
                          <a:schemeClr val="dk1"/>
                        </a:buClr>
                        <a:buSzPts val="2200"/>
                        <a:buFont typeface="Noto Sans Symbols"/>
                        <a:buChar char="∙"/>
                      </a:pPr>
                      <a:r>
                        <a:rPr lang="en-US" sz="2200" u="none" strike="noStrike" cap="none" dirty="0">
                          <a:latin typeface="Calibri"/>
                          <a:ea typeface="Calibri"/>
                          <a:cs typeface="Calibri"/>
                          <a:sym typeface="Calibri"/>
                        </a:rPr>
                        <a:t>TFI </a:t>
                      </a:r>
                      <a:r>
                        <a:rPr lang="en-US" sz="2200" u="none" strike="noStrike" cap="none" dirty="0" smtClean="0">
                          <a:latin typeface="Calibri"/>
                          <a:ea typeface="Calibri"/>
                          <a:cs typeface="Calibri"/>
                          <a:sym typeface="Calibri"/>
                        </a:rPr>
                        <a:t>walkthrough </a:t>
                      </a:r>
                      <a:r>
                        <a:rPr lang="en-US" sz="2200" u="none" strike="noStrike" cap="none" dirty="0">
                          <a:latin typeface="Calibri"/>
                          <a:ea typeface="Calibri"/>
                          <a:cs typeface="Calibri"/>
                          <a:sym typeface="Calibri"/>
                        </a:rPr>
                        <a:t>t</a:t>
                      </a:r>
                      <a:r>
                        <a:rPr lang="en-US" sz="2200" u="none" strike="noStrike" cap="none" dirty="0" smtClean="0">
                          <a:latin typeface="Calibri"/>
                          <a:ea typeface="Calibri"/>
                          <a:cs typeface="Calibri"/>
                          <a:sym typeface="Calibri"/>
                        </a:rPr>
                        <a:t>ool</a:t>
                      </a:r>
                      <a:endParaRPr sz="2200" dirty="0"/>
                    </a:p>
                    <a:p>
                      <a:pPr marL="342900" marR="0" lvl="0" indent="-330200" algn="l" rtl="0">
                        <a:spcBef>
                          <a:spcPts val="0"/>
                        </a:spcBef>
                        <a:spcAft>
                          <a:spcPts val="0"/>
                        </a:spcAft>
                        <a:buClr>
                          <a:schemeClr val="dk1"/>
                        </a:buClr>
                        <a:buSzPts val="2200"/>
                        <a:buFont typeface="Noto Sans Symbols"/>
                        <a:buChar char="∙"/>
                      </a:pPr>
                      <a:r>
                        <a:rPr lang="en-US" sz="2200" u="none" strike="noStrike" cap="none" dirty="0">
                          <a:latin typeface="Calibri"/>
                          <a:ea typeface="Calibri"/>
                          <a:cs typeface="Calibri"/>
                          <a:sym typeface="Calibri"/>
                        </a:rPr>
                        <a:t>Professional development calendar</a:t>
                      </a:r>
                      <a:endParaRPr sz="2200" dirty="0"/>
                    </a:p>
                    <a:p>
                      <a:pPr marL="342900" marR="0" lvl="0" indent="-330200" algn="l" rtl="0">
                        <a:spcBef>
                          <a:spcPts val="0"/>
                        </a:spcBef>
                        <a:spcAft>
                          <a:spcPts val="0"/>
                        </a:spcAft>
                        <a:buClr>
                          <a:schemeClr val="dk1"/>
                        </a:buClr>
                        <a:buSzPts val="2200"/>
                        <a:buFont typeface="Noto Sans Symbols"/>
                        <a:buChar char="∙"/>
                      </a:pPr>
                      <a:r>
                        <a:rPr lang="en-US" sz="2200" u="none" strike="noStrike" cap="none" dirty="0">
                          <a:latin typeface="Calibri"/>
                          <a:ea typeface="Calibri"/>
                          <a:cs typeface="Calibri"/>
                          <a:sym typeface="Calibri"/>
                        </a:rPr>
                        <a:t>Lesson plans</a:t>
                      </a:r>
                      <a:endParaRPr sz="2200" dirty="0"/>
                    </a:p>
                    <a:p>
                      <a:pPr marL="342900" marR="0" lvl="0" indent="-330200" algn="l" rtl="0">
                        <a:spcBef>
                          <a:spcPts val="0"/>
                        </a:spcBef>
                        <a:spcAft>
                          <a:spcPts val="0"/>
                        </a:spcAft>
                        <a:buClr>
                          <a:schemeClr val="dk1"/>
                        </a:buClr>
                        <a:buSzPts val="2200"/>
                        <a:buFont typeface="Noto Sans Symbols"/>
                        <a:buChar char="∙"/>
                      </a:pPr>
                      <a:r>
                        <a:rPr lang="en-US" sz="2200" u="none" strike="noStrike" cap="none" dirty="0">
                          <a:latin typeface="Calibri"/>
                          <a:ea typeface="Calibri"/>
                          <a:cs typeface="Calibri"/>
                          <a:sym typeface="Calibri"/>
                        </a:rPr>
                        <a:t>Informal walkthroughs</a:t>
                      </a:r>
                      <a:endParaRPr sz="2200"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255270" marR="0" lvl="0" indent="-228600" algn="l" rtl="0">
                        <a:spcBef>
                          <a:spcPts val="0"/>
                        </a:spcBef>
                        <a:spcAft>
                          <a:spcPts val="0"/>
                        </a:spcAft>
                        <a:buNone/>
                      </a:pPr>
                      <a:r>
                        <a:rPr lang="en-US" sz="2200" u="none" strike="noStrike" cap="none" dirty="0">
                          <a:latin typeface="Calibri"/>
                          <a:ea typeface="Calibri"/>
                          <a:cs typeface="Calibri"/>
                          <a:sym typeface="Calibri"/>
                        </a:rPr>
                        <a:t>0 = Expected behaviors are not </a:t>
                      </a:r>
                      <a:r>
                        <a:rPr lang="en-US" sz="2200" u="none" strike="noStrike" cap="none" dirty="0" smtClean="0">
                          <a:latin typeface="Calibri"/>
                          <a:ea typeface="Calibri"/>
                          <a:cs typeface="Calibri"/>
                          <a:sym typeface="Calibri"/>
                        </a:rPr>
                        <a:t>taught.</a:t>
                      </a:r>
                      <a:endParaRPr sz="2200" dirty="0"/>
                    </a:p>
                    <a:p>
                      <a:pPr marL="255270" marR="0" lvl="0" indent="-228600" algn="l" rtl="0">
                        <a:spcBef>
                          <a:spcPts val="1200"/>
                        </a:spcBef>
                        <a:spcAft>
                          <a:spcPts val="0"/>
                        </a:spcAft>
                        <a:buNone/>
                      </a:pPr>
                      <a:r>
                        <a:rPr lang="en-US" sz="2200" u="none" strike="noStrike" cap="none" dirty="0">
                          <a:latin typeface="Calibri"/>
                          <a:ea typeface="Calibri"/>
                          <a:cs typeface="Calibri"/>
                          <a:sym typeface="Calibri"/>
                        </a:rPr>
                        <a:t>1 = Expected behaviors are taught informally or </a:t>
                      </a:r>
                      <a:r>
                        <a:rPr lang="en-US" sz="2200" u="none" strike="noStrike" cap="none" dirty="0" smtClean="0">
                          <a:latin typeface="Calibri"/>
                          <a:ea typeface="Calibri"/>
                          <a:cs typeface="Calibri"/>
                          <a:sym typeface="Calibri"/>
                        </a:rPr>
                        <a:t>inconsistently.</a:t>
                      </a:r>
                      <a:endParaRPr sz="2200" dirty="0"/>
                    </a:p>
                    <a:p>
                      <a:pPr marL="271145" marR="0" lvl="0" indent="-271145" algn="l" rtl="0">
                        <a:spcBef>
                          <a:spcPts val="1200"/>
                        </a:spcBef>
                        <a:spcAft>
                          <a:spcPts val="0"/>
                        </a:spcAft>
                        <a:buNone/>
                      </a:pPr>
                      <a:r>
                        <a:rPr lang="en-US" sz="2200" u="none" strike="noStrike" cap="none" dirty="0">
                          <a:latin typeface="Calibri"/>
                          <a:ea typeface="Calibri"/>
                          <a:cs typeface="Calibri"/>
                          <a:sym typeface="Calibri"/>
                        </a:rPr>
                        <a:t>2 = Formal system with written schedules is used to teach expected behaviors directly to students across classroom and campus settings AND at least 70% of students can list at least 67% of the </a:t>
                      </a:r>
                      <a:r>
                        <a:rPr lang="en-US" sz="2200" u="none" strike="noStrike" cap="none" dirty="0" smtClean="0">
                          <a:latin typeface="Calibri"/>
                          <a:ea typeface="Calibri"/>
                          <a:cs typeface="Calibri"/>
                          <a:sym typeface="Calibri"/>
                        </a:rPr>
                        <a:t>expectations.</a:t>
                      </a:r>
                      <a:endParaRPr sz="2200"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00"/>
                  </a:ext>
                </a:extLst>
              </a:tr>
            </a:tbl>
          </a:graphicData>
        </a:graphic>
      </p:graphicFrame>
      <p:sp>
        <p:nvSpPr>
          <p:cNvPr id="274" name="Shape 274"/>
          <p:cNvSpPr/>
          <p:nvPr/>
        </p:nvSpPr>
        <p:spPr>
          <a:xfrm>
            <a:off x="773108" y="4649118"/>
            <a:ext cx="6233620" cy="1156255"/>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dk1"/>
                </a:solidFill>
                <a:latin typeface="Calibri"/>
                <a:ea typeface="Calibri"/>
                <a:cs typeface="Calibri"/>
                <a:sym typeface="Calibri"/>
              </a:rPr>
              <a:t>Main Idea: </a:t>
            </a:r>
            <a:r>
              <a:rPr lang="en-US" sz="2400" dirty="0">
                <a:solidFill>
                  <a:schemeClr val="dk1"/>
                </a:solidFill>
                <a:latin typeface="Calibri"/>
                <a:ea typeface="Calibri"/>
                <a:cs typeface="Calibri"/>
                <a:sym typeface="Calibri"/>
              </a:rPr>
              <a:t>Behavioral expectations need to be taught to all students in order to be effective.</a:t>
            </a:r>
            <a:endParaRPr sz="2400" dirty="0"/>
          </a:p>
        </p:txBody>
      </p:sp>
      <p:sp>
        <p:nvSpPr>
          <p:cNvPr id="275" name="Shape 275"/>
          <p:cNvSpPr txBox="1"/>
          <p:nvPr/>
        </p:nvSpPr>
        <p:spPr>
          <a:xfrm>
            <a:off x="9661104" y="1048766"/>
            <a:ext cx="2360458" cy="33855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dirty="0">
                <a:solidFill>
                  <a:schemeClr val="dk2"/>
                </a:solidFill>
                <a:latin typeface="Calibri"/>
                <a:ea typeface="Calibri"/>
                <a:cs typeface="Calibri"/>
                <a:sym typeface="Calibri"/>
              </a:rPr>
              <a:t>Subscale: Implementation</a:t>
            </a:r>
            <a:endParaRPr dirty="0"/>
          </a:p>
        </p:txBody>
      </p:sp>
    </p:spTree>
    <p:extLst>
      <p:ext uri="{BB962C8B-B14F-4D97-AF65-F5344CB8AC3E}">
        <p14:creationId xmlns:p14="http://schemas.microsoft.com/office/powerpoint/2010/main" val="281991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ctrTitle"/>
          </p:nvPr>
        </p:nvSpPr>
        <p:spPr>
          <a:xfrm>
            <a:off x="0" y="716278"/>
            <a:ext cx="12192000" cy="8538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Summary: Strategies </a:t>
            </a:r>
            <a:r>
              <a:rPr lang="en-US" sz="5400" b="0" i="0" u="none" strike="noStrike" cap="none" dirty="0" smtClean="0">
                <a:solidFill>
                  <a:schemeClr val="dk1"/>
                </a:solidFill>
                <a:latin typeface="Calibri"/>
                <a:ea typeface="Calibri"/>
                <a:cs typeface="Calibri"/>
                <a:sym typeface="Calibri"/>
              </a:rPr>
              <a:t>For </a:t>
            </a:r>
            <a:r>
              <a:rPr lang="en-US" sz="5400" b="0" i="0" u="none" strike="noStrike" cap="none" dirty="0">
                <a:solidFill>
                  <a:schemeClr val="dk1"/>
                </a:solidFill>
                <a:latin typeface="Calibri"/>
                <a:ea typeface="Calibri"/>
                <a:cs typeface="Calibri"/>
                <a:sym typeface="Calibri"/>
              </a:rPr>
              <a:t>Success</a:t>
            </a:r>
            <a:endParaRPr dirty="0"/>
          </a:p>
        </p:txBody>
      </p:sp>
      <p:sp>
        <p:nvSpPr>
          <p:cNvPr id="282" name="Shape 282"/>
          <p:cNvSpPr txBox="1">
            <a:spLocks noGrp="1"/>
          </p:cNvSpPr>
          <p:nvPr>
            <p:ph type="body" idx="1"/>
          </p:nvPr>
        </p:nvSpPr>
        <p:spPr>
          <a:xfrm>
            <a:off x="649995" y="1865052"/>
            <a:ext cx="10906699" cy="332389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Describe observable behaviors for each </a:t>
            </a:r>
            <a:r>
              <a:rPr lang="en-US" b="0" i="0" u="none" strike="noStrike" cap="none" dirty="0" smtClean="0">
                <a:solidFill>
                  <a:schemeClr val="dk1"/>
                </a:solidFill>
                <a:sym typeface="Calibri"/>
              </a:rPr>
              <a:t>expectation.</a:t>
            </a:r>
            <a:endParaRPr dirty="0"/>
          </a:p>
          <a:p>
            <a:pPr marL="228600" marR="0" lvl="0" indent="-228600" algn="l" rtl="0">
              <a:lnSpc>
                <a:spcPct val="90000"/>
              </a:lnSpc>
              <a:spcAft>
                <a:spcPts val="0"/>
              </a:spcAft>
              <a:buClr>
                <a:schemeClr val="dk1"/>
              </a:buClr>
              <a:buSzPct val="100000"/>
              <a:buFont typeface="Arial"/>
              <a:buChar char="•"/>
            </a:pPr>
            <a:r>
              <a:rPr lang="en-US" b="0" i="0" u="none" strike="noStrike" cap="none" dirty="0" smtClean="0">
                <a:solidFill>
                  <a:schemeClr val="dk1"/>
                </a:solidFill>
                <a:sym typeface="Calibri"/>
              </a:rPr>
              <a:t>Model </a:t>
            </a:r>
            <a:r>
              <a:rPr lang="en-US" b="0" i="0" u="none" strike="noStrike" cap="none" dirty="0">
                <a:solidFill>
                  <a:schemeClr val="dk1"/>
                </a:solidFill>
                <a:sym typeface="Calibri"/>
              </a:rPr>
              <a:t>the desired </a:t>
            </a:r>
            <a:r>
              <a:rPr lang="en-US" b="0" i="0" u="none" strike="noStrike" cap="none" dirty="0" smtClean="0">
                <a:solidFill>
                  <a:schemeClr val="dk1"/>
                </a:solidFill>
                <a:sym typeface="Calibri"/>
              </a:rPr>
              <a:t>behaviors.</a:t>
            </a:r>
            <a:endParaRPr dirty="0"/>
          </a:p>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Give students written and graphic cues </a:t>
            </a:r>
            <a:r>
              <a:rPr lang="en-US" b="0" i="0" u="none" strike="noStrike" cap="none" dirty="0" smtClean="0">
                <a:solidFill>
                  <a:schemeClr val="dk1"/>
                </a:solidFill>
                <a:sym typeface="Calibri"/>
              </a:rPr>
              <a:t>in-setting.</a:t>
            </a:r>
            <a:endParaRPr dirty="0"/>
          </a:p>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Plan to re-teach and restructure </a:t>
            </a:r>
            <a:r>
              <a:rPr lang="en-US" b="0" i="0" u="none" strike="noStrike" cap="none" dirty="0" smtClean="0">
                <a:solidFill>
                  <a:schemeClr val="dk1"/>
                </a:solidFill>
                <a:sym typeface="Calibri"/>
              </a:rPr>
              <a:t>teaching.</a:t>
            </a:r>
            <a:endParaRPr dirty="0"/>
          </a:p>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Ask students to participate in the </a:t>
            </a:r>
            <a:r>
              <a:rPr lang="en-US" b="0" i="0" u="none" strike="noStrike" cap="none" dirty="0" smtClean="0">
                <a:solidFill>
                  <a:schemeClr val="dk1"/>
                </a:solidFill>
                <a:sym typeface="Calibri"/>
              </a:rPr>
              <a:t>process.</a:t>
            </a:r>
            <a:endParaRPr dirty="0"/>
          </a:p>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Use “teachable” </a:t>
            </a:r>
            <a:r>
              <a:rPr lang="en-US" b="0" i="0" u="none" strike="noStrike" cap="none" dirty="0" smtClean="0">
                <a:solidFill>
                  <a:schemeClr val="dk1"/>
                </a:solidFill>
                <a:sym typeface="Calibri"/>
              </a:rPr>
              <a:t>moments.</a:t>
            </a:r>
            <a:endParaRPr dirty="0"/>
          </a:p>
        </p:txBody>
      </p:sp>
    </p:spTree>
    <p:extLst>
      <p:ext uri="{BB962C8B-B14F-4D97-AF65-F5344CB8AC3E}">
        <p14:creationId xmlns:p14="http://schemas.microsoft.com/office/powerpoint/2010/main" val="240812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xEl>
                                              <p:pRg st="0" end="0"/>
                                            </p:txEl>
                                          </p:spTgt>
                                        </p:tgtEl>
                                        <p:attrNameLst>
                                          <p:attrName>style.visibility</p:attrName>
                                        </p:attrNameLst>
                                      </p:cBhvr>
                                      <p:to>
                                        <p:strVal val="visible"/>
                                      </p:to>
                                    </p:set>
                                    <p:animEffect transition="in" filter="fade">
                                      <p:cBhvr>
                                        <p:cTn id="7" dur="1000"/>
                                        <p:tgtEl>
                                          <p:spTgt spid="2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2">
                                            <p:txEl>
                                              <p:pRg st="1" end="1"/>
                                            </p:txEl>
                                          </p:spTgt>
                                        </p:tgtEl>
                                        <p:attrNameLst>
                                          <p:attrName>style.visibility</p:attrName>
                                        </p:attrNameLst>
                                      </p:cBhvr>
                                      <p:to>
                                        <p:strVal val="visible"/>
                                      </p:to>
                                    </p:set>
                                    <p:animEffect transition="in" filter="fade">
                                      <p:cBhvr>
                                        <p:cTn id="12" dur="1000"/>
                                        <p:tgtEl>
                                          <p:spTgt spid="2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2">
                                            <p:txEl>
                                              <p:pRg st="2" end="2"/>
                                            </p:txEl>
                                          </p:spTgt>
                                        </p:tgtEl>
                                        <p:attrNameLst>
                                          <p:attrName>style.visibility</p:attrName>
                                        </p:attrNameLst>
                                      </p:cBhvr>
                                      <p:to>
                                        <p:strVal val="visible"/>
                                      </p:to>
                                    </p:set>
                                    <p:animEffect transition="in" filter="fade">
                                      <p:cBhvr>
                                        <p:cTn id="17" dur="1000"/>
                                        <p:tgtEl>
                                          <p:spTgt spid="2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2">
                                            <p:txEl>
                                              <p:pRg st="3" end="3"/>
                                            </p:txEl>
                                          </p:spTgt>
                                        </p:tgtEl>
                                        <p:attrNameLst>
                                          <p:attrName>style.visibility</p:attrName>
                                        </p:attrNameLst>
                                      </p:cBhvr>
                                      <p:to>
                                        <p:strVal val="visible"/>
                                      </p:to>
                                    </p:set>
                                    <p:animEffect transition="in" filter="fade">
                                      <p:cBhvr>
                                        <p:cTn id="22" dur="1000"/>
                                        <p:tgtEl>
                                          <p:spTgt spid="2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2">
                                            <p:txEl>
                                              <p:pRg st="4" end="4"/>
                                            </p:txEl>
                                          </p:spTgt>
                                        </p:tgtEl>
                                        <p:attrNameLst>
                                          <p:attrName>style.visibility</p:attrName>
                                        </p:attrNameLst>
                                      </p:cBhvr>
                                      <p:to>
                                        <p:strVal val="visible"/>
                                      </p:to>
                                    </p:set>
                                    <p:animEffect transition="in" filter="fade">
                                      <p:cBhvr>
                                        <p:cTn id="27" dur="1000"/>
                                        <p:tgtEl>
                                          <p:spTgt spid="28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2">
                                            <p:txEl>
                                              <p:pRg st="5" end="5"/>
                                            </p:txEl>
                                          </p:spTgt>
                                        </p:tgtEl>
                                        <p:attrNameLst>
                                          <p:attrName>style.visibility</p:attrName>
                                        </p:attrNameLst>
                                      </p:cBhvr>
                                      <p:to>
                                        <p:strVal val="visible"/>
                                      </p:to>
                                    </p:set>
                                    <p:animEffect transition="in" filter="fade">
                                      <p:cBhvr>
                                        <p:cTn id="32" dur="1000"/>
                                        <p:tgtEl>
                                          <p:spTgt spid="2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ctrTitle"/>
          </p:nvPr>
        </p:nvSpPr>
        <p:spPr>
          <a:xfrm>
            <a:off x="0" y="720969"/>
            <a:ext cx="12192000" cy="85444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Some Great Resources </a:t>
            </a:r>
            <a:endParaRPr sz="5400" dirty="0"/>
          </a:p>
        </p:txBody>
      </p:sp>
      <p:sp>
        <p:nvSpPr>
          <p:cNvPr id="290" name="Shape 290"/>
          <p:cNvSpPr txBox="1">
            <a:spLocks noGrp="1"/>
          </p:cNvSpPr>
          <p:nvPr>
            <p:ph type="body" idx="1"/>
          </p:nvPr>
        </p:nvSpPr>
        <p:spPr>
          <a:xfrm>
            <a:off x="605928" y="1765300"/>
            <a:ext cx="10961783" cy="289483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The PBIS Compendium </a:t>
            </a:r>
            <a:r>
              <a:rPr lang="en-US" b="0" i="0" u="sng" strike="noStrike" cap="none" dirty="0">
                <a:solidFill>
                  <a:schemeClr val="hlink"/>
                </a:solidFill>
                <a:sym typeface="Calibri"/>
                <a:hlinkClick r:id="rId3"/>
              </a:rPr>
              <a:t>http://pbiscompendium.ssd.k12.mo.us/</a:t>
            </a:r>
            <a:endParaRPr b="0" i="0" u="none" strike="noStrike" cap="none" dirty="0">
              <a:solidFill>
                <a:schemeClr val="dk1"/>
              </a:solidFill>
              <a:sym typeface="Calibri"/>
            </a:endParaRPr>
          </a:p>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Wisconsin PBIS Network </a:t>
            </a:r>
            <a:r>
              <a:rPr lang="en-US" b="0" i="0" u="sng" strike="noStrike" cap="none" dirty="0">
                <a:solidFill>
                  <a:schemeClr val="hlink"/>
                </a:solidFill>
                <a:sym typeface="Calibri"/>
                <a:hlinkClick r:id="rId4"/>
              </a:rPr>
              <a:t>http://www.wisconsinpbisnetwork.org/educators/resources.html</a:t>
            </a:r>
            <a:r>
              <a:rPr lang="en-US" b="0" i="0" u="none" strike="noStrike" cap="none" dirty="0">
                <a:solidFill>
                  <a:schemeClr val="dk1"/>
                </a:solidFill>
                <a:sym typeface="Calibri"/>
              </a:rPr>
              <a:t> </a:t>
            </a:r>
            <a:endParaRPr dirty="0"/>
          </a:p>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Missouri </a:t>
            </a:r>
            <a:r>
              <a:rPr lang="en-US" b="0" i="0" u="none" strike="noStrike" cap="none" dirty="0" smtClean="0">
                <a:solidFill>
                  <a:schemeClr val="dk1"/>
                </a:solidFill>
                <a:sym typeface="Calibri"/>
              </a:rPr>
              <a:t>School-wide PBIS</a:t>
            </a:r>
            <a:endParaRPr lang="en-US" b="0" i="0" u="none" strike="noStrike" cap="none" dirty="0">
              <a:solidFill>
                <a:schemeClr val="dk1"/>
              </a:solidFill>
              <a:sym typeface="Calibri"/>
            </a:endParaRPr>
          </a:p>
          <a:p>
            <a:pPr marL="0" indent="0">
              <a:buNone/>
            </a:pPr>
            <a:r>
              <a:rPr lang="en-US" dirty="0"/>
              <a:t>  </a:t>
            </a:r>
            <a:r>
              <a:rPr lang="en-US" u="sng" dirty="0">
                <a:hlinkClick r:id="rId5"/>
              </a:rPr>
              <a:t>http://pbismissouri.org/tier-1-workbook-resources</a:t>
            </a:r>
            <a:endParaRPr lang="en-US" dirty="0"/>
          </a:p>
          <a:p>
            <a:pPr marL="0" marR="0" lvl="0" indent="0" algn="l" rtl="0">
              <a:lnSpc>
                <a:spcPct val="90000"/>
              </a:lnSpc>
              <a:spcAft>
                <a:spcPts val="0"/>
              </a:spcAft>
              <a:buClr>
                <a:schemeClr val="dk1"/>
              </a:buClr>
              <a:buSzPts val="2800"/>
              <a:buNone/>
            </a:pPr>
            <a:endParaRPr lang="en-US" b="0" i="0" u="none" strike="noStrike" cap="none" dirty="0">
              <a:solidFill>
                <a:schemeClr val="dk1"/>
              </a:solidFill>
              <a:sym typeface="Calibri"/>
            </a:endParaRPr>
          </a:p>
        </p:txBody>
      </p:sp>
    </p:spTree>
    <p:extLst>
      <p:ext uri="{BB962C8B-B14F-4D97-AF65-F5344CB8AC3E}">
        <p14:creationId xmlns:p14="http://schemas.microsoft.com/office/powerpoint/2010/main" val="3631263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0" y="712177"/>
            <a:ext cx="12192000" cy="874576"/>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1" i="0" u="none" strike="noStrike" cap="none" dirty="0">
                <a:solidFill>
                  <a:schemeClr val="dk1"/>
                </a:solidFill>
                <a:latin typeface="Calibri"/>
                <a:ea typeface="Calibri"/>
                <a:cs typeface="Calibri"/>
                <a:sym typeface="Calibri"/>
              </a:rPr>
              <a:t>Why</a:t>
            </a:r>
            <a:r>
              <a:rPr lang="en-US" sz="5400" b="0" i="0" u="none" strike="noStrike" cap="none" dirty="0">
                <a:solidFill>
                  <a:schemeClr val="dk1"/>
                </a:solidFill>
                <a:latin typeface="Calibri"/>
                <a:ea typeface="Calibri"/>
                <a:cs typeface="Calibri"/>
                <a:sym typeface="Calibri"/>
              </a:rPr>
              <a:t> </a:t>
            </a:r>
            <a:r>
              <a:rPr lang="en-US" sz="5400" dirty="0"/>
              <a:t>T</a:t>
            </a:r>
            <a:r>
              <a:rPr lang="en-US" sz="5400" b="0" i="0" u="none" strike="noStrike" cap="none" dirty="0" smtClean="0">
                <a:solidFill>
                  <a:schemeClr val="dk1"/>
                </a:solidFill>
                <a:latin typeface="Calibri"/>
                <a:ea typeface="Calibri"/>
                <a:cs typeface="Calibri"/>
                <a:sym typeface="Calibri"/>
              </a:rPr>
              <a:t>each </a:t>
            </a:r>
            <a:r>
              <a:rPr lang="en-US" sz="5400" dirty="0"/>
              <a:t>B</a:t>
            </a:r>
            <a:r>
              <a:rPr lang="en-US" sz="5400" b="0" i="0" u="none" strike="noStrike" cap="none" dirty="0" smtClean="0">
                <a:solidFill>
                  <a:schemeClr val="dk1"/>
                </a:solidFill>
                <a:latin typeface="Calibri"/>
                <a:ea typeface="Calibri"/>
                <a:cs typeface="Calibri"/>
                <a:sym typeface="Calibri"/>
              </a:rPr>
              <a:t>ehavior</a:t>
            </a:r>
            <a:r>
              <a:rPr lang="en-US" sz="5400" b="0" i="0" u="none" strike="noStrike" cap="none" dirty="0">
                <a:solidFill>
                  <a:schemeClr val="dk1"/>
                </a:solidFill>
                <a:latin typeface="Calibri"/>
                <a:ea typeface="Calibri"/>
                <a:cs typeface="Calibri"/>
                <a:sym typeface="Calibri"/>
              </a:rPr>
              <a:t>? </a:t>
            </a:r>
            <a:endParaRPr sz="5400" dirty="0"/>
          </a:p>
        </p:txBody>
      </p:sp>
      <p:sp>
        <p:nvSpPr>
          <p:cNvPr id="56" name="Shape 56"/>
          <p:cNvSpPr txBox="1">
            <a:spLocks noGrp="1"/>
          </p:cNvSpPr>
          <p:nvPr>
            <p:ph type="body" idx="1"/>
          </p:nvPr>
        </p:nvSpPr>
        <p:spPr>
          <a:xfrm>
            <a:off x="649995" y="1916565"/>
            <a:ext cx="10884665" cy="332581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1000"/>
              </a:spcBef>
              <a:spcAft>
                <a:spcPts val="0"/>
              </a:spcAft>
              <a:buClr>
                <a:schemeClr val="dk1"/>
              </a:buClr>
              <a:buSzPct val="100000"/>
              <a:buFont typeface="Arial"/>
              <a:buChar char="•"/>
            </a:pPr>
            <a:r>
              <a:rPr lang="en-US" b="0" i="0" u="none" strike="noStrike" cap="none" dirty="0">
                <a:solidFill>
                  <a:schemeClr val="dk1"/>
                </a:solidFill>
                <a:sym typeface="Calibri"/>
              </a:rPr>
              <a:t>Not all students know the appropriate </a:t>
            </a:r>
            <a:r>
              <a:rPr lang="en-US" b="0" i="0" u="none" strike="noStrike" cap="none" dirty="0" smtClean="0">
                <a:solidFill>
                  <a:schemeClr val="dk1"/>
                </a:solidFill>
                <a:sym typeface="Calibri"/>
              </a:rPr>
              <a:t>behavior.</a:t>
            </a:r>
            <a:endParaRPr lang="en-US" b="0" i="0" u="none" strike="noStrike" cap="none" dirty="0">
              <a:solidFill>
                <a:schemeClr val="dk1"/>
              </a:solidFill>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b="0" i="0" u="none" strike="noStrike" cap="none" dirty="0">
                <a:solidFill>
                  <a:schemeClr val="tx1"/>
                </a:solidFill>
                <a:sym typeface="Calibri"/>
              </a:rPr>
              <a:t>Behaviors are prerequisites for </a:t>
            </a:r>
            <a:r>
              <a:rPr lang="en-US" b="0" i="0" u="none" strike="noStrike" cap="none" dirty="0" smtClean="0">
                <a:solidFill>
                  <a:schemeClr val="tx1"/>
                </a:solidFill>
                <a:sym typeface="Calibri"/>
              </a:rPr>
              <a:t>academics.</a:t>
            </a:r>
            <a:endParaRPr dirty="0">
              <a:solidFill>
                <a:schemeClr val="tx1"/>
              </a:solidFill>
            </a:endParaRPr>
          </a:p>
          <a:p>
            <a:pPr marL="228600" marR="0" lvl="0" indent="-228600" algn="l" rtl="0">
              <a:lnSpc>
                <a:spcPct val="90000"/>
              </a:lnSpc>
              <a:spcBef>
                <a:spcPts val="1000"/>
              </a:spcBef>
              <a:spcAft>
                <a:spcPts val="0"/>
              </a:spcAft>
              <a:buClr>
                <a:schemeClr val="dk1"/>
              </a:buClr>
              <a:buSzPct val="100000"/>
              <a:buFont typeface="Arial"/>
              <a:buChar char="•"/>
            </a:pPr>
            <a:r>
              <a:rPr lang="en-US" b="0" i="0" u="none" strike="noStrike" cap="none" dirty="0">
                <a:solidFill>
                  <a:schemeClr val="dk1"/>
                </a:solidFill>
                <a:sym typeface="Calibri"/>
              </a:rPr>
              <a:t>Procedures </a:t>
            </a:r>
            <a:r>
              <a:rPr lang="en-US" b="0" i="0" u="none" strike="noStrike" cap="none" dirty="0" smtClean="0">
                <a:solidFill>
                  <a:schemeClr val="dk1"/>
                </a:solidFill>
                <a:sym typeface="Calibri"/>
              </a:rPr>
              <a:t>and </a:t>
            </a:r>
            <a:r>
              <a:rPr lang="en-US" b="0" i="0" u="none" strike="noStrike" cap="none" dirty="0">
                <a:solidFill>
                  <a:schemeClr val="dk1"/>
                </a:solidFill>
                <a:sym typeface="Calibri"/>
              </a:rPr>
              <a:t>routines create </a:t>
            </a:r>
            <a:r>
              <a:rPr lang="en-US" b="0" i="0" u="none" strike="noStrike" cap="none" dirty="0" smtClean="0">
                <a:solidFill>
                  <a:schemeClr val="dk1"/>
                </a:solidFill>
                <a:sym typeface="Calibri"/>
              </a:rPr>
              <a:t>structure.</a:t>
            </a:r>
            <a:endParaRPr dirty="0"/>
          </a:p>
          <a:p>
            <a:pPr marL="228600" marR="0" lvl="0" indent="-228600" algn="l" rtl="0">
              <a:lnSpc>
                <a:spcPct val="90000"/>
              </a:lnSpc>
              <a:spcBef>
                <a:spcPts val="1000"/>
              </a:spcBef>
              <a:spcAft>
                <a:spcPts val="0"/>
              </a:spcAft>
              <a:buClr>
                <a:schemeClr val="dk1"/>
              </a:buClr>
              <a:buSzPct val="100000"/>
              <a:buFont typeface="Arial"/>
              <a:buChar char="•"/>
            </a:pPr>
            <a:r>
              <a:rPr lang="en-US" b="0" i="0" u="none" strike="noStrike" cap="none" dirty="0">
                <a:solidFill>
                  <a:schemeClr val="dk1"/>
                </a:solidFill>
                <a:sym typeface="Calibri"/>
              </a:rPr>
              <a:t>Repetition is key to learning new </a:t>
            </a:r>
            <a:r>
              <a:rPr lang="en-US" b="0" i="0" u="none" strike="noStrike" cap="none" dirty="0" smtClean="0">
                <a:solidFill>
                  <a:schemeClr val="dk1"/>
                </a:solidFill>
                <a:sym typeface="Calibri"/>
              </a:rPr>
              <a:t>skills.</a:t>
            </a:r>
            <a:endParaRPr dirty="0"/>
          </a:p>
          <a:p>
            <a:pPr marL="228600" marR="0" lvl="0" indent="-25400" algn="l" rtl="0">
              <a:lnSpc>
                <a:spcPct val="90000"/>
              </a:lnSpc>
              <a:spcBef>
                <a:spcPts val="1000"/>
              </a:spcBef>
              <a:spcAft>
                <a:spcPts val="0"/>
              </a:spcAft>
              <a:buClr>
                <a:schemeClr val="dk1"/>
              </a:buClr>
              <a:buSzPts val="3200"/>
              <a:buFont typeface="Arial"/>
              <a:buNone/>
            </a:pPr>
            <a:endParaRPr b="0" i="0" u="none" strike="noStrike" cap="none" dirty="0">
              <a:solidFill>
                <a:schemeClr val="dk1"/>
              </a:solidFill>
              <a:sym typeface="Calibri"/>
            </a:endParaRPr>
          </a:p>
        </p:txBody>
      </p:sp>
    </p:spTree>
    <p:extLst>
      <p:ext uri="{BB962C8B-B14F-4D97-AF65-F5344CB8AC3E}">
        <p14:creationId xmlns:p14="http://schemas.microsoft.com/office/powerpoint/2010/main" val="112003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0" y="729762"/>
            <a:ext cx="12192000" cy="1561746"/>
          </a:xfrm>
          <a:prstGeom prst="rect">
            <a:avLst/>
          </a:prstGeom>
          <a:noFill/>
          <a:ln>
            <a:noFill/>
          </a:ln>
        </p:spPr>
        <p:txBody>
          <a:bodyPr spcFirstLastPara="1" wrap="square" lIns="91425" tIns="45700" rIns="91425" bIns="45700" anchor="b" anchorCtr="0">
            <a:noAutofit/>
          </a:bodyPr>
          <a:lstStyle/>
          <a:p>
            <a:pPr lvl="0">
              <a:buClr>
                <a:srgbClr val="7030A0"/>
              </a:buClr>
              <a:buSzPts val="4400"/>
            </a:pPr>
            <a:r>
              <a:rPr lang="en-US" sz="5400" b="0" i="0" u="none" strike="noStrike" cap="none" dirty="0">
                <a:solidFill>
                  <a:schemeClr val="tx1"/>
                </a:solidFill>
                <a:sym typeface="Calibri"/>
              </a:rPr>
              <a:t>Misbehavior </a:t>
            </a:r>
            <a:r>
              <a:rPr lang="en-US" sz="5400" dirty="0"/>
              <a:t>O</a:t>
            </a:r>
            <a:r>
              <a:rPr lang="en-US" sz="5400" b="0" i="0" u="none" strike="noStrike" cap="none" dirty="0" smtClean="0">
                <a:solidFill>
                  <a:schemeClr val="dk1"/>
                </a:solidFill>
                <a:sym typeface="Calibri"/>
              </a:rPr>
              <a:t>ften </a:t>
            </a:r>
            <a:r>
              <a:rPr lang="en-US" sz="5400" dirty="0" smtClean="0"/>
              <a:t>O</a:t>
            </a:r>
            <a:r>
              <a:rPr lang="en-US" sz="5400" b="0" i="0" u="none" strike="noStrike" cap="none" dirty="0" smtClean="0">
                <a:solidFill>
                  <a:schemeClr val="dk1"/>
                </a:solidFill>
                <a:sym typeface="Calibri"/>
              </a:rPr>
              <a:t>ccurs </a:t>
            </a:r>
            <a:r>
              <a:rPr lang="en-US" sz="5400" dirty="0"/>
              <a:t>B</a:t>
            </a:r>
            <a:r>
              <a:rPr lang="en-US" sz="5400" b="0" i="0" u="none" strike="noStrike" cap="none" dirty="0" smtClean="0">
                <a:solidFill>
                  <a:schemeClr val="dk1"/>
                </a:solidFill>
                <a:sym typeface="Calibri"/>
              </a:rPr>
              <a:t>ecause </a:t>
            </a:r>
            <a:r>
              <a:rPr lang="en-US" sz="5400" b="1" dirty="0" smtClean="0">
                <a:solidFill>
                  <a:schemeClr val="tx1"/>
                </a:solidFill>
              </a:rPr>
              <a:t>Students…</a:t>
            </a:r>
            <a:endParaRPr sz="5400" dirty="0">
              <a:solidFill>
                <a:schemeClr val="tx1"/>
              </a:solidFill>
            </a:endParaRPr>
          </a:p>
        </p:txBody>
      </p:sp>
      <p:sp>
        <p:nvSpPr>
          <p:cNvPr id="63" name="Shape 63"/>
          <p:cNvSpPr txBox="1">
            <a:spLocks noGrp="1"/>
          </p:cNvSpPr>
          <p:nvPr>
            <p:ph type="body" idx="1"/>
          </p:nvPr>
        </p:nvSpPr>
        <p:spPr>
          <a:xfrm>
            <a:off x="419912" y="2689309"/>
            <a:ext cx="6873253" cy="2799828"/>
          </a:xfrm>
          <a:prstGeom prst="rect">
            <a:avLst/>
          </a:prstGeom>
          <a:noFill/>
          <a:ln>
            <a:noFill/>
          </a:ln>
        </p:spPr>
        <p:txBody>
          <a:bodyPr spcFirstLastPara="1" wrap="square" lIns="91425" tIns="45700" rIns="91425" bIns="45700" anchor="t" anchorCtr="0">
            <a:noAutofit/>
          </a:bodyPr>
          <a:lstStyle/>
          <a:p>
            <a:pPr marL="228600" marR="0" lvl="0" indent="-228600" algn="l" rtl="0">
              <a:spcBef>
                <a:spcPts val="1000"/>
              </a:spcBef>
              <a:spcAft>
                <a:spcPts val="0"/>
              </a:spcAft>
              <a:buClr>
                <a:schemeClr val="dk1"/>
              </a:buClr>
              <a:buSzPts val="2800"/>
              <a:buFont typeface="Arial"/>
              <a:buChar char="•"/>
            </a:pPr>
            <a:r>
              <a:rPr lang="en-US" b="0" i="0" u="none" strike="noStrike" cap="none" dirty="0">
                <a:solidFill>
                  <a:schemeClr val="dk1"/>
                </a:solidFill>
                <a:sym typeface="Calibri"/>
              </a:rPr>
              <a:t>do not have appropriate </a:t>
            </a:r>
            <a:r>
              <a:rPr lang="en-US" b="0" i="0" u="none" strike="noStrike" cap="none" dirty="0" smtClean="0">
                <a:solidFill>
                  <a:schemeClr val="dk1"/>
                </a:solidFill>
                <a:sym typeface="Calibri"/>
              </a:rPr>
              <a:t>skills.</a:t>
            </a:r>
            <a:endParaRPr dirty="0"/>
          </a:p>
          <a:p>
            <a:pPr marL="228600" marR="0" lvl="0" indent="-228600" algn="l" rtl="0">
              <a:spcBef>
                <a:spcPts val="1000"/>
              </a:spcBef>
              <a:spcAft>
                <a:spcPts val="0"/>
              </a:spcAft>
              <a:buClr>
                <a:schemeClr val="dk1"/>
              </a:buClr>
              <a:buSzPts val="3080"/>
              <a:buFont typeface="Arial"/>
              <a:buChar char="•"/>
            </a:pPr>
            <a:r>
              <a:rPr lang="en-US" b="0" i="0" u="none" strike="noStrike" cap="none" dirty="0">
                <a:solidFill>
                  <a:schemeClr val="dk1"/>
                </a:solidFill>
                <a:sym typeface="Calibri"/>
              </a:rPr>
              <a:t>do not know when to use </a:t>
            </a:r>
            <a:r>
              <a:rPr lang="en-US" b="0" i="0" u="none" strike="noStrike" cap="none" dirty="0" smtClean="0">
                <a:solidFill>
                  <a:schemeClr val="dk1"/>
                </a:solidFill>
                <a:sym typeface="Calibri"/>
              </a:rPr>
              <a:t>skills.</a:t>
            </a:r>
            <a:endParaRPr dirty="0"/>
          </a:p>
          <a:p>
            <a:pPr marL="228600" marR="0" lvl="0" indent="-228600" algn="l" rtl="0">
              <a:spcBef>
                <a:spcPts val="1000"/>
              </a:spcBef>
              <a:spcAft>
                <a:spcPts val="0"/>
              </a:spcAft>
              <a:buClr>
                <a:schemeClr val="dk1"/>
              </a:buClr>
              <a:buSzPts val="2800"/>
              <a:buFont typeface="Arial"/>
              <a:buChar char="•"/>
            </a:pPr>
            <a:r>
              <a:rPr lang="en-US" b="0" i="0" u="none" strike="noStrike" cap="none" dirty="0">
                <a:solidFill>
                  <a:schemeClr val="dk1"/>
                </a:solidFill>
                <a:sym typeface="Calibri"/>
              </a:rPr>
              <a:t>have not been taught classroom procedures </a:t>
            </a:r>
            <a:r>
              <a:rPr lang="en-US" dirty="0" smtClean="0"/>
              <a:t>and</a:t>
            </a:r>
            <a:r>
              <a:rPr lang="en-US" b="0" i="0" u="none" strike="noStrike" cap="none" dirty="0" smtClean="0">
                <a:solidFill>
                  <a:schemeClr val="dk1"/>
                </a:solidFill>
                <a:sym typeface="Calibri"/>
              </a:rPr>
              <a:t> routines.</a:t>
            </a:r>
            <a:endParaRPr dirty="0"/>
          </a:p>
          <a:p>
            <a:pPr marL="228600" marR="0" lvl="0" indent="-228600" algn="l" rtl="0">
              <a:spcBef>
                <a:spcPts val="1000"/>
              </a:spcBef>
              <a:spcAft>
                <a:spcPts val="0"/>
              </a:spcAft>
              <a:buClr>
                <a:schemeClr val="dk1"/>
              </a:buClr>
              <a:buSzPts val="3080"/>
              <a:buFont typeface="Arial"/>
              <a:buChar char="•"/>
            </a:pPr>
            <a:r>
              <a:rPr lang="en-US" b="0" i="1" u="none" strike="noStrike" cap="none" dirty="0">
                <a:solidFill>
                  <a:schemeClr val="dk1"/>
                </a:solidFill>
                <a:sym typeface="Calibri"/>
              </a:rPr>
              <a:t>are not taught skills </a:t>
            </a:r>
            <a:r>
              <a:rPr lang="en-US" b="0" i="1" u="sng" strike="noStrike" cap="none" dirty="0">
                <a:solidFill>
                  <a:schemeClr val="dk1"/>
                </a:solidFill>
                <a:sym typeface="Calibri"/>
              </a:rPr>
              <a:t>in </a:t>
            </a:r>
            <a:r>
              <a:rPr lang="en-US" b="0" i="1" u="sng" strike="noStrike" cap="none" dirty="0" smtClean="0">
                <a:solidFill>
                  <a:schemeClr val="dk1"/>
                </a:solidFill>
                <a:sym typeface="Calibri"/>
              </a:rPr>
              <a:t>context</a:t>
            </a:r>
            <a:r>
              <a:rPr lang="en-US" b="0" i="1" strike="noStrike" cap="none" dirty="0" smtClean="0">
                <a:solidFill>
                  <a:schemeClr val="dk1"/>
                </a:solidFill>
                <a:sym typeface="Calibri"/>
              </a:rPr>
              <a:t>.</a:t>
            </a:r>
            <a:endParaRPr dirty="0"/>
          </a:p>
        </p:txBody>
      </p:sp>
      <p:pic>
        <p:nvPicPr>
          <p:cNvPr id="65" name="Shape 65"/>
          <p:cNvPicPr preferRelativeResize="0"/>
          <p:nvPr/>
        </p:nvPicPr>
        <p:blipFill rotWithShape="1">
          <a:blip r:embed="rId3">
            <a:alphaModFix/>
          </a:blip>
          <a:srcRect/>
          <a:stretch/>
        </p:blipFill>
        <p:spPr>
          <a:xfrm>
            <a:off x="7551777" y="2483240"/>
            <a:ext cx="4011040" cy="3211966"/>
          </a:xfrm>
          <a:prstGeom prst="rect">
            <a:avLst/>
          </a:prstGeom>
          <a:noFill/>
          <a:ln>
            <a:noFill/>
          </a:ln>
        </p:spPr>
      </p:pic>
    </p:spTree>
    <p:extLst>
      <p:ext uri="{BB962C8B-B14F-4D97-AF65-F5344CB8AC3E}">
        <p14:creationId xmlns:p14="http://schemas.microsoft.com/office/powerpoint/2010/main" val="457691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20968"/>
            <a:ext cx="12192000" cy="826477"/>
          </a:xfrm>
        </p:spPr>
        <p:txBody>
          <a:bodyPr/>
          <a:lstStyle/>
          <a:p>
            <a:r>
              <a:rPr lang="en-US" sz="5400" dirty="0"/>
              <a:t>How </a:t>
            </a:r>
            <a:r>
              <a:rPr lang="en-US" sz="5400" dirty="0" smtClean="0"/>
              <a:t>Behavioral </a:t>
            </a:r>
            <a:r>
              <a:rPr lang="en-US" sz="5400" dirty="0"/>
              <a:t>E</a:t>
            </a:r>
            <a:r>
              <a:rPr lang="en-US" sz="5400" dirty="0" smtClean="0"/>
              <a:t>rrors </a:t>
            </a:r>
            <a:r>
              <a:rPr lang="en-US" sz="5400" dirty="0"/>
              <a:t>A</a:t>
            </a:r>
            <a:r>
              <a:rPr lang="en-US" sz="5400" dirty="0" smtClean="0"/>
              <a:t>re </a:t>
            </a:r>
            <a:r>
              <a:rPr lang="en-US" sz="5400" dirty="0"/>
              <a:t>D</a:t>
            </a:r>
            <a:r>
              <a:rPr lang="en-US" sz="5400" dirty="0" smtClean="0"/>
              <a:t>ifferent</a:t>
            </a:r>
            <a:endParaRPr lang="en-US" sz="5400" dirty="0"/>
          </a:p>
        </p:txBody>
      </p:sp>
      <p:sp>
        <p:nvSpPr>
          <p:cNvPr id="3" name="Text Placeholder 2"/>
          <p:cNvSpPr>
            <a:spLocks noGrp="1"/>
          </p:cNvSpPr>
          <p:nvPr>
            <p:ph type="body" idx="1"/>
          </p:nvPr>
        </p:nvSpPr>
        <p:spPr>
          <a:xfrm>
            <a:off x="327964" y="1795750"/>
            <a:ext cx="11528728" cy="4098273"/>
          </a:xfrm>
        </p:spPr>
        <p:txBody>
          <a:bodyPr/>
          <a:lstStyle/>
          <a:p>
            <a:pPr marL="0" indent="0" algn="ctr" eaLnBrk="0" hangingPunct="0">
              <a:buClr>
                <a:srgbClr val="CC0000"/>
              </a:buClr>
              <a:buSzPct val="75000"/>
              <a:buNone/>
            </a:pPr>
            <a:r>
              <a:rPr lang="en-US" dirty="0"/>
              <a:t>“If a child doesn’t know how to read, </a:t>
            </a:r>
            <a:r>
              <a:rPr lang="en-US" i="1" dirty="0"/>
              <a:t>we teach</a:t>
            </a:r>
            <a:r>
              <a:rPr lang="en-US" dirty="0"/>
              <a:t>.”</a:t>
            </a:r>
          </a:p>
          <a:p>
            <a:pPr marL="0" indent="0" algn="ctr" eaLnBrk="0" hangingPunct="0">
              <a:buClr>
                <a:srgbClr val="CC0000"/>
              </a:buClr>
              <a:buSzPct val="75000"/>
              <a:buNone/>
            </a:pPr>
            <a:r>
              <a:rPr lang="en-US" dirty="0"/>
              <a:t>“If a child doesn’t know how to swim, </a:t>
            </a:r>
            <a:r>
              <a:rPr lang="en-US" i="1" dirty="0"/>
              <a:t>we teach</a:t>
            </a:r>
            <a:r>
              <a:rPr lang="en-US" dirty="0"/>
              <a:t>.”</a:t>
            </a:r>
          </a:p>
          <a:p>
            <a:pPr marL="0" indent="0" algn="ctr" eaLnBrk="0" hangingPunct="0">
              <a:buClr>
                <a:srgbClr val="CC0000"/>
              </a:buClr>
              <a:buSzPct val="75000"/>
              <a:buNone/>
            </a:pPr>
            <a:r>
              <a:rPr lang="en-US" dirty="0"/>
              <a:t>“If a child doesn’t know how to multiply, </a:t>
            </a:r>
            <a:r>
              <a:rPr lang="en-US" i="1" dirty="0"/>
              <a:t>we teach</a:t>
            </a:r>
            <a:r>
              <a:rPr lang="en-US" dirty="0"/>
              <a:t>.”</a:t>
            </a:r>
          </a:p>
          <a:p>
            <a:pPr marL="0" indent="0" algn="ctr" eaLnBrk="0" hangingPunct="0">
              <a:buClr>
                <a:srgbClr val="CC0000"/>
              </a:buClr>
              <a:buSzPct val="75000"/>
              <a:buNone/>
            </a:pPr>
            <a:r>
              <a:rPr lang="en-US" dirty="0"/>
              <a:t>“If a child doesn’t know how to drive, </a:t>
            </a:r>
            <a:r>
              <a:rPr lang="en-US" i="1" dirty="0"/>
              <a:t>we teach.”</a:t>
            </a:r>
          </a:p>
          <a:p>
            <a:pPr marL="0" indent="0" algn="ctr" eaLnBrk="0" hangingPunct="0">
              <a:buClr>
                <a:srgbClr val="CC0000"/>
              </a:buClr>
              <a:buSzPct val="75000"/>
              <a:buNone/>
            </a:pPr>
            <a:r>
              <a:rPr lang="en-US" dirty="0"/>
              <a:t>“If a child doesn’t know how to behave, </a:t>
            </a:r>
            <a:r>
              <a:rPr lang="en-US" i="1" dirty="0"/>
              <a:t>we</a:t>
            </a:r>
            <a:r>
              <a:rPr lang="en-US" i="1" dirty="0" smtClean="0"/>
              <a:t>…</a:t>
            </a:r>
            <a:br>
              <a:rPr lang="en-US" i="1" dirty="0" smtClean="0"/>
            </a:br>
            <a:r>
              <a:rPr lang="en-US" i="1" dirty="0" smtClean="0"/>
              <a:t>…</a:t>
            </a:r>
            <a:r>
              <a:rPr lang="en-US" i="1" dirty="0"/>
              <a:t>teach?  	…punish</a:t>
            </a:r>
            <a:r>
              <a:rPr lang="en-US" i="1" dirty="0" smtClean="0"/>
              <a:t>?”</a:t>
            </a:r>
            <a:r>
              <a:rPr lang="en-US" dirty="0" smtClean="0"/>
              <a:t> </a:t>
            </a:r>
          </a:p>
          <a:p>
            <a:pPr marL="0" indent="0" algn="ctr" eaLnBrk="0" hangingPunct="0">
              <a:buClr>
                <a:srgbClr val="CC0000"/>
              </a:buClr>
              <a:buSzPct val="75000"/>
              <a:buNone/>
            </a:pPr>
            <a:r>
              <a:rPr lang="en-US" dirty="0" smtClean="0"/>
              <a:t>“</a:t>
            </a:r>
            <a:r>
              <a:rPr lang="en-US" dirty="0"/>
              <a:t>Why can’t we finish the last sentence as automatically as we do the others</a:t>
            </a:r>
            <a:r>
              <a:rPr lang="en-US" dirty="0" smtClean="0"/>
              <a:t>?”</a:t>
            </a:r>
            <a:endParaRPr lang="en-US" dirty="0"/>
          </a:p>
        </p:txBody>
      </p:sp>
      <p:sp>
        <p:nvSpPr>
          <p:cNvPr id="4" name="TextBox 3"/>
          <p:cNvSpPr txBox="1"/>
          <p:nvPr/>
        </p:nvSpPr>
        <p:spPr>
          <a:xfrm>
            <a:off x="4759287" y="6400799"/>
            <a:ext cx="2666082" cy="246221"/>
          </a:xfrm>
          <a:prstGeom prst="rect">
            <a:avLst/>
          </a:prstGeom>
          <a:noFill/>
        </p:spPr>
        <p:txBody>
          <a:bodyPr wrap="square" rtlCol="0">
            <a:spAutoFit/>
          </a:bodyPr>
          <a:lstStyle/>
          <a:p>
            <a:pPr algn="r" eaLnBrk="0" hangingPunct="0">
              <a:spcBef>
                <a:spcPct val="50000"/>
              </a:spcBef>
              <a:buClr>
                <a:srgbClr val="CC0000"/>
              </a:buClr>
              <a:buSzPct val="75000"/>
            </a:pPr>
            <a:r>
              <a:rPr lang="en-US" sz="1000" dirty="0" smtClean="0">
                <a:solidFill>
                  <a:schemeClr val="bg1"/>
                </a:solidFill>
              </a:rPr>
              <a:t>John </a:t>
            </a:r>
            <a:r>
              <a:rPr lang="en-US" sz="1000" dirty="0" err="1">
                <a:solidFill>
                  <a:schemeClr val="bg1"/>
                </a:solidFill>
              </a:rPr>
              <a:t>Herner</a:t>
            </a:r>
            <a:r>
              <a:rPr lang="en-US" sz="1000" dirty="0">
                <a:solidFill>
                  <a:schemeClr val="bg1"/>
                </a:solidFill>
              </a:rPr>
              <a:t>, Former President NASDSE, 1998</a:t>
            </a:r>
          </a:p>
        </p:txBody>
      </p:sp>
    </p:spTree>
    <p:extLst>
      <p:ext uri="{BB962C8B-B14F-4D97-AF65-F5344CB8AC3E}">
        <p14:creationId xmlns:p14="http://schemas.microsoft.com/office/powerpoint/2010/main" val="1306284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ctrTitle"/>
          </p:nvPr>
        </p:nvSpPr>
        <p:spPr>
          <a:xfrm>
            <a:off x="0" y="712178"/>
            <a:ext cx="12192000" cy="81489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000"/>
              <a:buFont typeface="Calibri"/>
              <a:buNone/>
            </a:pPr>
            <a:r>
              <a:rPr lang="en-US" sz="5400" i="0" u="none" strike="noStrike" cap="none" dirty="0">
                <a:solidFill>
                  <a:schemeClr val="dk1"/>
                </a:solidFill>
                <a:latin typeface="Calibri"/>
                <a:ea typeface="Calibri"/>
                <a:cs typeface="Calibri"/>
                <a:sym typeface="Calibri"/>
              </a:rPr>
              <a:t>A Comparison </a:t>
            </a:r>
            <a:r>
              <a:rPr lang="en-US" sz="5400" i="0" u="none" strike="noStrike" cap="none" dirty="0" smtClean="0">
                <a:solidFill>
                  <a:schemeClr val="dk1"/>
                </a:solidFill>
                <a:latin typeface="Calibri"/>
                <a:ea typeface="Calibri"/>
                <a:cs typeface="Calibri"/>
                <a:sym typeface="Calibri"/>
              </a:rPr>
              <a:t>Of </a:t>
            </a:r>
            <a:r>
              <a:rPr lang="en-US" sz="5400" i="0" u="none" strike="noStrike" cap="none" dirty="0">
                <a:solidFill>
                  <a:schemeClr val="dk1"/>
                </a:solidFill>
                <a:latin typeface="Calibri"/>
                <a:ea typeface="Calibri"/>
                <a:cs typeface="Calibri"/>
                <a:sym typeface="Calibri"/>
              </a:rPr>
              <a:t>Approaches</a:t>
            </a:r>
            <a:endParaRPr sz="5400" i="0" u="none" strike="noStrike" cap="none" dirty="0">
              <a:solidFill>
                <a:schemeClr val="folHlink"/>
              </a:solidFill>
              <a:latin typeface="Calibri"/>
              <a:ea typeface="Calibri"/>
              <a:cs typeface="Calibri"/>
              <a:sym typeface="Calibri"/>
            </a:endParaRPr>
          </a:p>
        </p:txBody>
      </p:sp>
      <p:sp>
        <p:nvSpPr>
          <p:cNvPr id="72" name="Shape 72"/>
          <p:cNvSpPr txBox="1">
            <a:spLocks noGrp="1"/>
          </p:cNvSpPr>
          <p:nvPr>
            <p:ph type="body" idx="1"/>
          </p:nvPr>
        </p:nvSpPr>
        <p:spPr>
          <a:xfrm>
            <a:off x="6286925" y="1896375"/>
            <a:ext cx="5470500" cy="310528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C00000"/>
              </a:buClr>
              <a:buSzPts val="1800"/>
              <a:buFont typeface="Arial"/>
              <a:buNone/>
            </a:pPr>
            <a:r>
              <a:rPr lang="en-US" i="0" strike="noStrike" cap="none" dirty="0">
                <a:solidFill>
                  <a:schemeClr val="tx1"/>
                </a:solidFill>
                <a:latin typeface="+mn-lt"/>
                <a:sym typeface="Calibri"/>
              </a:rPr>
              <a:t>SOCIAL PROBLEMS</a:t>
            </a:r>
            <a:endParaRPr dirty="0">
              <a:solidFill>
                <a:schemeClr val="tx1"/>
              </a:solidFill>
              <a:latin typeface="+mn-lt"/>
            </a:endParaRPr>
          </a:p>
          <a:p>
            <a:pPr marL="228600" marR="0" lvl="0" indent="-228600" algn="l" rtl="0">
              <a:lnSpc>
                <a:spcPct val="90000"/>
              </a:lnSpc>
              <a:spcAft>
                <a:spcPts val="0"/>
              </a:spcAft>
              <a:buClr>
                <a:srgbClr val="C00000"/>
              </a:buClr>
              <a:buSzPts val="1800"/>
              <a:buFont typeface="Arial"/>
              <a:buNone/>
            </a:pPr>
            <a:r>
              <a:rPr lang="en-US" i="1" u="sng" strike="noStrike" cap="none" dirty="0">
                <a:solidFill>
                  <a:schemeClr val="tx1"/>
                </a:solidFill>
                <a:latin typeface="+mn-lt"/>
                <a:sym typeface="Calibri"/>
              </a:rPr>
              <a:t>We </a:t>
            </a:r>
            <a:r>
              <a:rPr lang="en-US" i="1" u="sng" strike="noStrike" cap="none" dirty="0" smtClean="0">
                <a:solidFill>
                  <a:schemeClr val="tx1"/>
                </a:solidFill>
                <a:latin typeface="+mn-lt"/>
                <a:sym typeface="Calibri"/>
              </a:rPr>
              <a:t>assume</a:t>
            </a:r>
            <a:r>
              <a:rPr lang="en-US" i="0" u="none" strike="noStrike" cap="none" dirty="0">
                <a:solidFill>
                  <a:schemeClr val="tx1"/>
                </a:solidFill>
                <a:latin typeface="+mn-lt"/>
                <a:sym typeface="Calibri"/>
              </a:rPr>
              <a:t>:</a:t>
            </a:r>
            <a:endParaRPr dirty="0">
              <a:solidFill>
                <a:schemeClr val="tx1"/>
              </a:solidFill>
              <a:latin typeface="+mn-lt"/>
            </a:endParaRPr>
          </a:p>
          <a:p>
            <a:pPr marL="228600" marR="0" lvl="0" indent="-228600" algn="l" rtl="0">
              <a:lnSpc>
                <a:spcPct val="90000"/>
              </a:lnSpc>
              <a:spcAft>
                <a:spcPts val="0"/>
              </a:spcAft>
              <a:buClrTx/>
              <a:buSzPct val="100000"/>
              <a:buFont typeface="Arial"/>
              <a:buChar char="•"/>
            </a:pPr>
            <a:r>
              <a:rPr lang="en-US" sz="2600" i="0" u="none" strike="noStrike" cap="none" dirty="0">
                <a:solidFill>
                  <a:schemeClr val="tx1"/>
                </a:solidFill>
                <a:latin typeface="+mn-lt"/>
                <a:sym typeface="Calibri"/>
              </a:rPr>
              <a:t>Student refuses to cooperate</a:t>
            </a:r>
            <a:endParaRPr sz="2600" dirty="0">
              <a:solidFill>
                <a:schemeClr val="tx1"/>
              </a:solidFill>
              <a:latin typeface="+mn-lt"/>
            </a:endParaRPr>
          </a:p>
          <a:p>
            <a:pPr marL="228600" marR="0" lvl="0" indent="-228600" algn="l" rtl="0">
              <a:lnSpc>
                <a:spcPct val="90000"/>
              </a:lnSpc>
              <a:spcAft>
                <a:spcPts val="0"/>
              </a:spcAft>
              <a:buClrTx/>
              <a:buSzPct val="100000"/>
              <a:buFont typeface="Arial"/>
              <a:buChar char="•"/>
            </a:pPr>
            <a:r>
              <a:rPr lang="en-US" sz="2600" i="0" u="none" strike="noStrike" cap="none" dirty="0">
                <a:solidFill>
                  <a:schemeClr val="tx1"/>
                </a:solidFill>
                <a:latin typeface="+mn-lt"/>
                <a:sym typeface="Calibri"/>
              </a:rPr>
              <a:t>Student knows what is right and has been told often</a:t>
            </a:r>
            <a:endParaRPr sz="2600" dirty="0">
              <a:solidFill>
                <a:schemeClr val="tx1"/>
              </a:solidFill>
              <a:latin typeface="+mn-lt"/>
            </a:endParaRPr>
          </a:p>
        </p:txBody>
      </p:sp>
      <p:sp>
        <p:nvSpPr>
          <p:cNvPr id="73" name="Shape 73"/>
          <p:cNvSpPr txBox="1">
            <a:spLocks noGrp="1"/>
          </p:cNvSpPr>
          <p:nvPr>
            <p:ph type="body" idx="1"/>
          </p:nvPr>
        </p:nvSpPr>
        <p:spPr>
          <a:xfrm>
            <a:off x="711216" y="1962863"/>
            <a:ext cx="5575709" cy="303879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2F5496"/>
              </a:buClr>
              <a:buSzPts val="1800"/>
              <a:buFont typeface="Arial"/>
              <a:buNone/>
            </a:pPr>
            <a:r>
              <a:rPr lang="en-US" i="0" strike="noStrike" cap="none" dirty="0">
                <a:solidFill>
                  <a:schemeClr val="tx1"/>
                </a:solidFill>
                <a:latin typeface="+mn-lt"/>
                <a:sym typeface="Calibri"/>
              </a:rPr>
              <a:t>ACADEMIC PROBLEMS</a:t>
            </a:r>
            <a:endParaRPr dirty="0">
              <a:solidFill>
                <a:schemeClr val="tx1"/>
              </a:solidFill>
              <a:latin typeface="+mn-lt"/>
            </a:endParaRPr>
          </a:p>
          <a:p>
            <a:pPr marL="228600" marR="0" lvl="0" indent="-228600" algn="l" rtl="0">
              <a:lnSpc>
                <a:spcPct val="90000"/>
              </a:lnSpc>
              <a:spcAft>
                <a:spcPts val="0"/>
              </a:spcAft>
              <a:buClr>
                <a:srgbClr val="2F5496"/>
              </a:buClr>
              <a:buSzPts val="1800"/>
              <a:buFont typeface="Arial"/>
              <a:buNone/>
            </a:pPr>
            <a:r>
              <a:rPr lang="en-US" i="1" u="sng" strike="noStrike" cap="none" dirty="0">
                <a:solidFill>
                  <a:schemeClr val="tx1"/>
                </a:solidFill>
                <a:latin typeface="+mn-lt"/>
                <a:sym typeface="Calibri"/>
              </a:rPr>
              <a:t>We </a:t>
            </a:r>
            <a:r>
              <a:rPr lang="en-US" i="1" u="sng" strike="noStrike" cap="none" dirty="0" smtClean="0">
                <a:solidFill>
                  <a:schemeClr val="tx1"/>
                </a:solidFill>
                <a:latin typeface="+mn-lt"/>
                <a:sym typeface="Calibri"/>
              </a:rPr>
              <a:t>assume</a:t>
            </a:r>
            <a:r>
              <a:rPr lang="en-US" i="0" u="none" strike="noStrike" cap="none" dirty="0">
                <a:solidFill>
                  <a:schemeClr val="tx1"/>
                </a:solidFill>
                <a:latin typeface="+mn-lt"/>
                <a:sym typeface="Calibri"/>
              </a:rPr>
              <a:t>:</a:t>
            </a:r>
            <a:endParaRPr dirty="0">
              <a:solidFill>
                <a:schemeClr val="tx1"/>
              </a:solidFill>
              <a:latin typeface="+mn-lt"/>
            </a:endParaRPr>
          </a:p>
          <a:p>
            <a:pPr marL="228600" marR="0" lvl="0" indent="-228600" algn="l" rtl="0">
              <a:lnSpc>
                <a:spcPct val="90000"/>
              </a:lnSpc>
              <a:spcAft>
                <a:spcPts val="0"/>
              </a:spcAft>
              <a:buClrTx/>
              <a:buSzPct val="100000"/>
              <a:buFont typeface="Arial"/>
              <a:buChar char="•"/>
            </a:pPr>
            <a:r>
              <a:rPr lang="en-US" sz="2600" i="0" u="none" strike="noStrike" cap="none" dirty="0">
                <a:solidFill>
                  <a:schemeClr val="tx1"/>
                </a:solidFill>
                <a:latin typeface="+mn-lt"/>
                <a:sym typeface="Calibri"/>
              </a:rPr>
              <a:t>Student learned it wrong</a:t>
            </a:r>
            <a:endParaRPr sz="2600" dirty="0">
              <a:solidFill>
                <a:schemeClr val="tx1"/>
              </a:solidFill>
              <a:latin typeface="+mn-lt"/>
            </a:endParaRPr>
          </a:p>
          <a:p>
            <a:pPr marL="228600" marR="0" lvl="0" indent="-228600" algn="l" rtl="0">
              <a:lnSpc>
                <a:spcPct val="90000"/>
              </a:lnSpc>
              <a:spcAft>
                <a:spcPts val="0"/>
              </a:spcAft>
              <a:buClrTx/>
              <a:buSzPct val="100000"/>
              <a:buFont typeface="Arial"/>
              <a:buChar char="•"/>
            </a:pPr>
            <a:r>
              <a:rPr lang="en-US" sz="2600" i="0" u="none" strike="noStrike" cap="none" dirty="0">
                <a:solidFill>
                  <a:schemeClr val="tx1"/>
                </a:solidFill>
                <a:latin typeface="+mn-lt"/>
                <a:sym typeface="Calibri"/>
              </a:rPr>
              <a:t>Student was (inadvertently) taught it the wrong way</a:t>
            </a:r>
            <a:endParaRPr sz="2600" dirty="0">
              <a:solidFill>
                <a:schemeClr val="tx1"/>
              </a:solidFill>
              <a:latin typeface="+mn-lt"/>
            </a:endParaRPr>
          </a:p>
        </p:txBody>
      </p:sp>
      <p:sp>
        <p:nvSpPr>
          <p:cNvPr id="74" name="Shape 74"/>
          <p:cNvSpPr txBox="1"/>
          <p:nvPr/>
        </p:nvSpPr>
        <p:spPr>
          <a:xfrm>
            <a:off x="4394123" y="6390365"/>
            <a:ext cx="3403754" cy="28585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u="none" strike="noStrike" cap="none" dirty="0" smtClean="0">
                <a:solidFill>
                  <a:schemeClr val="bg1"/>
                </a:solidFill>
                <a:latin typeface="Calibri"/>
                <a:ea typeface="Calibri"/>
                <a:cs typeface="Calibri"/>
                <a:sym typeface="Calibri"/>
              </a:rPr>
              <a:t>Colvin</a:t>
            </a:r>
            <a:r>
              <a:rPr lang="en-US" sz="1000" u="none" strike="noStrike" cap="none" dirty="0">
                <a:solidFill>
                  <a:schemeClr val="bg1"/>
                </a:solidFill>
                <a:latin typeface="Calibri"/>
                <a:ea typeface="Calibri"/>
                <a:cs typeface="Calibri"/>
                <a:sym typeface="Calibri"/>
              </a:rPr>
              <a:t>, 1988</a:t>
            </a:r>
            <a:endParaRPr sz="1000" dirty="0">
              <a:solidFill>
                <a:schemeClr val="bg1"/>
              </a:solidFill>
            </a:endParaRPr>
          </a:p>
        </p:txBody>
      </p:sp>
    </p:spTree>
    <p:extLst>
      <p:ext uri="{BB962C8B-B14F-4D97-AF65-F5344CB8AC3E}">
        <p14:creationId xmlns:p14="http://schemas.microsoft.com/office/powerpoint/2010/main" val="1946809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2" name="Shape 72"/>
          <p:cNvSpPr txBox="1">
            <a:spLocks noGrp="1"/>
          </p:cNvSpPr>
          <p:nvPr>
            <p:ph type="body" idx="1"/>
          </p:nvPr>
        </p:nvSpPr>
        <p:spPr>
          <a:xfrm>
            <a:off x="6358347" y="1675710"/>
            <a:ext cx="5221122" cy="3991534"/>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C00000"/>
              </a:buClr>
              <a:buSzPts val="1800"/>
              <a:buFont typeface="Arial"/>
              <a:buNone/>
            </a:pPr>
            <a:r>
              <a:rPr lang="en-US" i="0" strike="noStrike" cap="none" dirty="0">
                <a:solidFill>
                  <a:schemeClr val="tx1"/>
                </a:solidFill>
                <a:sym typeface="Calibri"/>
              </a:rPr>
              <a:t>SOCIAL PROBLEMS</a:t>
            </a:r>
            <a:endParaRPr dirty="0">
              <a:solidFill>
                <a:schemeClr val="tx1"/>
              </a:solidFill>
            </a:endParaRPr>
          </a:p>
          <a:p>
            <a:pPr marL="228600" marR="0" lvl="0" indent="-228600" algn="l" rtl="0">
              <a:lnSpc>
                <a:spcPct val="90000"/>
              </a:lnSpc>
              <a:spcAft>
                <a:spcPts val="0"/>
              </a:spcAft>
              <a:buClr>
                <a:srgbClr val="C00000"/>
              </a:buClr>
              <a:buSzPts val="1800"/>
              <a:buFont typeface="Arial"/>
              <a:buNone/>
            </a:pPr>
            <a:r>
              <a:rPr lang="en-US" i="1" u="sng" strike="noStrike" cap="none" dirty="0">
                <a:solidFill>
                  <a:schemeClr val="tx1"/>
                </a:solidFill>
                <a:sym typeface="Calibri"/>
              </a:rPr>
              <a:t>Next </a:t>
            </a:r>
            <a:r>
              <a:rPr lang="en-US" i="1" u="sng" strike="noStrike" cap="none" dirty="0" smtClean="0">
                <a:solidFill>
                  <a:schemeClr val="tx1"/>
                </a:solidFill>
                <a:sym typeface="Calibri"/>
              </a:rPr>
              <a:t>we</a:t>
            </a:r>
            <a:r>
              <a:rPr lang="en-US" i="0" u="none" strike="noStrike" cap="none" dirty="0">
                <a:solidFill>
                  <a:schemeClr val="tx1"/>
                </a:solidFill>
                <a:sym typeface="Calibri"/>
              </a:rPr>
              <a:t>:</a:t>
            </a:r>
            <a:endParaRPr dirty="0">
              <a:solidFill>
                <a:schemeClr val="tx1"/>
              </a:solidFill>
            </a:endParaRPr>
          </a:p>
          <a:p>
            <a:pPr marL="228600" marR="0" lvl="0" indent="-228600" algn="l" rtl="0">
              <a:lnSpc>
                <a:spcPct val="90000"/>
              </a:lnSpc>
              <a:spcAft>
                <a:spcPts val="0"/>
              </a:spcAft>
              <a:buClrTx/>
              <a:buSzPct val="100000"/>
              <a:buFont typeface="Arial"/>
              <a:buChar char="•"/>
            </a:pPr>
            <a:r>
              <a:rPr lang="en-US" sz="2600" i="0" u="none" strike="noStrike" cap="none" dirty="0">
                <a:solidFill>
                  <a:schemeClr val="tx1"/>
                </a:solidFill>
                <a:sym typeface="Calibri"/>
              </a:rPr>
              <a:t>Provide a “punishment”</a:t>
            </a:r>
            <a:endParaRPr sz="2600" i="0" u="none" strike="noStrike" cap="none" dirty="0">
              <a:solidFill>
                <a:schemeClr val="tx1"/>
              </a:solidFill>
              <a:sym typeface="Calibri"/>
            </a:endParaRPr>
          </a:p>
          <a:p>
            <a:pPr marL="228600" marR="0" lvl="0" indent="-228600" algn="l" rtl="0">
              <a:lnSpc>
                <a:spcPct val="90000"/>
              </a:lnSpc>
              <a:spcAft>
                <a:spcPts val="0"/>
              </a:spcAft>
              <a:buClrTx/>
              <a:buSzPct val="100000"/>
              <a:buFont typeface="Arial"/>
              <a:buChar char="•"/>
            </a:pPr>
            <a:r>
              <a:rPr lang="en-US" sz="2600" i="0" u="none" strike="noStrike" cap="none" dirty="0">
                <a:solidFill>
                  <a:schemeClr val="tx1"/>
                </a:solidFill>
                <a:sym typeface="Calibri"/>
              </a:rPr>
              <a:t>Withdraw student from normal social context</a:t>
            </a:r>
            <a:endParaRPr sz="2600" dirty="0">
              <a:solidFill>
                <a:schemeClr val="tx1"/>
              </a:solidFill>
            </a:endParaRPr>
          </a:p>
          <a:p>
            <a:pPr marL="228600" marR="0" lvl="0" indent="-228600" algn="l" rtl="0">
              <a:lnSpc>
                <a:spcPct val="90000"/>
              </a:lnSpc>
              <a:spcAft>
                <a:spcPts val="0"/>
              </a:spcAft>
              <a:buClrTx/>
              <a:buSzPct val="100000"/>
              <a:buFont typeface="Arial"/>
              <a:buChar char="•"/>
            </a:pPr>
            <a:r>
              <a:rPr lang="en-US" sz="2600" i="0" u="none" strike="noStrike" cap="none" dirty="0">
                <a:solidFill>
                  <a:schemeClr val="tx1"/>
                </a:solidFill>
                <a:sym typeface="Calibri"/>
              </a:rPr>
              <a:t>Maintain student removal from normal context</a:t>
            </a:r>
            <a:endParaRPr sz="2600" dirty="0">
              <a:solidFill>
                <a:schemeClr val="tx1"/>
              </a:solidFill>
            </a:endParaRPr>
          </a:p>
        </p:txBody>
      </p:sp>
      <p:sp>
        <p:nvSpPr>
          <p:cNvPr id="73" name="Shape 73"/>
          <p:cNvSpPr txBox="1">
            <a:spLocks noGrp="1"/>
          </p:cNvSpPr>
          <p:nvPr>
            <p:ph type="body" idx="1"/>
          </p:nvPr>
        </p:nvSpPr>
        <p:spPr>
          <a:xfrm>
            <a:off x="826265" y="1675710"/>
            <a:ext cx="5532082" cy="406703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2F5496"/>
              </a:buClr>
              <a:buSzPts val="1800"/>
              <a:buFont typeface="Arial"/>
              <a:buNone/>
            </a:pPr>
            <a:r>
              <a:rPr lang="en-US" i="0" strike="noStrike" cap="none" dirty="0">
                <a:solidFill>
                  <a:schemeClr val="tx1"/>
                </a:solidFill>
                <a:sym typeface="Calibri"/>
              </a:rPr>
              <a:t>ACADEMIC PROBLEMS</a:t>
            </a:r>
            <a:endParaRPr dirty="0">
              <a:solidFill>
                <a:schemeClr val="tx1"/>
              </a:solidFill>
            </a:endParaRPr>
          </a:p>
          <a:p>
            <a:pPr marL="228600" marR="0" lvl="0" indent="-228600" algn="l" rtl="0">
              <a:lnSpc>
                <a:spcPct val="90000"/>
              </a:lnSpc>
              <a:spcAft>
                <a:spcPts val="0"/>
              </a:spcAft>
              <a:buClr>
                <a:srgbClr val="2F5496"/>
              </a:buClr>
              <a:buSzPts val="1800"/>
              <a:buFont typeface="Arial"/>
              <a:buNone/>
            </a:pPr>
            <a:r>
              <a:rPr lang="en-US" i="1" u="sng" strike="noStrike" cap="none" dirty="0">
                <a:solidFill>
                  <a:schemeClr val="tx1"/>
                </a:solidFill>
                <a:sym typeface="Calibri"/>
              </a:rPr>
              <a:t>Next </a:t>
            </a:r>
            <a:r>
              <a:rPr lang="en-US" i="1" u="sng" strike="noStrike" cap="none" dirty="0" smtClean="0">
                <a:solidFill>
                  <a:schemeClr val="tx1"/>
                </a:solidFill>
                <a:sym typeface="Calibri"/>
              </a:rPr>
              <a:t>we</a:t>
            </a:r>
            <a:r>
              <a:rPr lang="en-US" i="0" u="none" strike="noStrike" cap="none" dirty="0">
                <a:solidFill>
                  <a:schemeClr val="tx1"/>
                </a:solidFill>
                <a:sym typeface="Calibri"/>
              </a:rPr>
              <a:t>:</a:t>
            </a:r>
            <a:endParaRPr dirty="0">
              <a:solidFill>
                <a:schemeClr val="tx1"/>
              </a:solidFill>
            </a:endParaRPr>
          </a:p>
          <a:p>
            <a:pPr marL="228600" marR="0" lvl="0" indent="-228600" algn="l" rtl="0">
              <a:lnSpc>
                <a:spcPct val="90000"/>
              </a:lnSpc>
              <a:spcAft>
                <a:spcPts val="0"/>
              </a:spcAft>
              <a:buClrTx/>
              <a:buSzPct val="100000"/>
              <a:buFont typeface="Arial"/>
              <a:buChar char="•"/>
            </a:pPr>
            <a:r>
              <a:rPr lang="en-US" sz="2600" i="0" u="none" strike="noStrike" cap="none" dirty="0">
                <a:solidFill>
                  <a:schemeClr val="tx1"/>
                </a:solidFill>
                <a:sym typeface="Calibri"/>
              </a:rPr>
              <a:t>Diagnose the problem</a:t>
            </a:r>
            <a:endParaRPr sz="2600" dirty="0">
              <a:solidFill>
                <a:schemeClr val="tx1"/>
              </a:solidFill>
            </a:endParaRPr>
          </a:p>
          <a:p>
            <a:pPr marL="228600" marR="0" lvl="0" indent="-228600" algn="l" rtl="0">
              <a:lnSpc>
                <a:spcPct val="90000"/>
              </a:lnSpc>
              <a:spcAft>
                <a:spcPts val="0"/>
              </a:spcAft>
              <a:buClrTx/>
              <a:buSzPct val="100000"/>
              <a:buFont typeface="Arial"/>
              <a:buChar char="•"/>
            </a:pPr>
            <a:r>
              <a:rPr lang="en-US" sz="2600" i="0" u="none" strike="noStrike" cap="none" dirty="0">
                <a:solidFill>
                  <a:schemeClr val="tx1"/>
                </a:solidFill>
                <a:sym typeface="Calibri"/>
              </a:rPr>
              <a:t>Identify the </a:t>
            </a:r>
            <a:r>
              <a:rPr lang="en-US" sz="2600" i="0" u="none" strike="noStrike" cap="none" dirty="0" smtClean="0">
                <a:solidFill>
                  <a:schemeClr val="tx1"/>
                </a:solidFill>
                <a:sym typeface="Calibri"/>
              </a:rPr>
              <a:t>misrule and reteach</a:t>
            </a:r>
            <a:endParaRPr sz="2600" dirty="0">
              <a:solidFill>
                <a:schemeClr val="tx1"/>
              </a:solidFill>
            </a:endParaRPr>
          </a:p>
          <a:p>
            <a:pPr marL="228600" marR="0" lvl="0" indent="-228600" algn="l" rtl="0">
              <a:lnSpc>
                <a:spcPct val="90000"/>
              </a:lnSpc>
              <a:spcAft>
                <a:spcPts val="0"/>
              </a:spcAft>
              <a:buClrTx/>
              <a:buSzPct val="100000"/>
              <a:buFont typeface="Arial"/>
              <a:buChar char="•"/>
            </a:pPr>
            <a:r>
              <a:rPr lang="en-US" sz="2600" i="0" u="none" strike="noStrike" cap="none" dirty="0">
                <a:solidFill>
                  <a:schemeClr val="tx1"/>
                </a:solidFill>
                <a:sym typeface="Calibri"/>
              </a:rPr>
              <a:t>Adjust presentation </a:t>
            </a:r>
          </a:p>
          <a:p>
            <a:pPr marL="228600" marR="0" lvl="0" indent="-228600" algn="l" rtl="0">
              <a:lnSpc>
                <a:spcPct val="90000"/>
              </a:lnSpc>
              <a:spcAft>
                <a:spcPts val="0"/>
              </a:spcAft>
              <a:buClrTx/>
              <a:buSzPct val="100000"/>
              <a:buFont typeface="Arial"/>
              <a:buChar char="•"/>
            </a:pPr>
            <a:r>
              <a:rPr lang="en-US" sz="2600" i="0" u="none" strike="noStrike" cap="none" dirty="0">
                <a:solidFill>
                  <a:schemeClr val="tx1"/>
                </a:solidFill>
                <a:sym typeface="Calibri"/>
              </a:rPr>
              <a:t>Focus on the rule </a:t>
            </a:r>
          </a:p>
          <a:p>
            <a:pPr marL="228600" marR="0" lvl="0" indent="-228600" algn="l" rtl="0">
              <a:lnSpc>
                <a:spcPct val="90000"/>
              </a:lnSpc>
              <a:spcAft>
                <a:spcPts val="0"/>
              </a:spcAft>
              <a:buClrTx/>
              <a:buSzPct val="100000"/>
              <a:buFont typeface="Arial"/>
              <a:buChar char="•"/>
            </a:pPr>
            <a:r>
              <a:rPr lang="en-US" sz="2600" i="0" u="none" strike="noStrike" cap="none" dirty="0">
                <a:solidFill>
                  <a:schemeClr val="tx1"/>
                </a:solidFill>
                <a:sym typeface="Calibri"/>
              </a:rPr>
              <a:t>Provide feedback </a:t>
            </a:r>
          </a:p>
          <a:p>
            <a:pPr marL="228600" marR="0" lvl="0" indent="-228600" algn="l" rtl="0">
              <a:lnSpc>
                <a:spcPct val="90000"/>
              </a:lnSpc>
              <a:spcAft>
                <a:spcPts val="0"/>
              </a:spcAft>
              <a:buClrTx/>
              <a:buSzPct val="100000"/>
              <a:buFont typeface="Arial"/>
              <a:buChar char="•"/>
            </a:pPr>
            <a:r>
              <a:rPr lang="en-US" sz="2600" i="0" u="none" strike="noStrike" cap="none" dirty="0">
                <a:solidFill>
                  <a:schemeClr val="tx1"/>
                </a:solidFill>
                <a:sym typeface="Calibri"/>
              </a:rPr>
              <a:t>Provide practice and </a:t>
            </a:r>
            <a:r>
              <a:rPr lang="en-US" sz="2600" i="0" u="none" strike="noStrike" cap="none" dirty="0" smtClean="0">
                <a:solidFill>
                  <a:schemeClr val="tx1"/>
                </a:solidFill>
                <a:sym typeface="Calibri"/>
              </a:rPr>
              <a:t>review</a:t>
            </a:r>
            <a:endParaRPr sz="2600" dirty="0">
              <a:solidFill>
                <a:schemeClr val="tx1"/>
              </a:solidFill>
            </a:endParaRPr>
          </a:p>
        </p:txBody>
      </p:sp>
      <p:sp>
        <p:nvSpPr>
          <p:cNvPr id="74" name="Shape 74"/>
          <p:cNvSpPr txBox="1"/>
          <p:nvPr/>
        </p:nvSpPr>
        <p:spPr>
          <a:xfrm>
            <a:off x="4339004" y="6411816"/>
            <a:ext cx="3513992" cy="2620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u="none" strike="noStrike" cap="none" dirty="0" smtClean="0">
                <a:solidFill>
                  <a:schemeClr val="bg1"/>
                </a:solidFill>
                <a:latin typeface="Calibri"/>
                <a:ea typeface="Calibri"/>
                <a:cs typeface="Calibri"/>
                <a:sym typeface="Calibri"/>
              </a:rPr>
              <a:t>Colvin</a:t>
            </a:r>
            <a:r>
              <a:rPr lang="en-US" sz="1000" u="none" strike="noStrike" cap="none" dirty="0">
                <a:solidFill>
                  <a:schemeClr val="bg1"/>
                </a:solidFill>
                <a:latin typeface="Calibri"/>
                <a:ea typeface="Calibri"/>
                <a:cs typeface="Calibri"/>
                <a:sym typeface="Calibri"/>
              </a:rPr>
              <a:t>, 1988</a:t>
            </a:r>
            <a:endParaRPr sz="1000" dirty="0">
              <a:solidFill>
                <a:schemeClr val="bg1"/>
              </a:solidFill>
            </a:endParaRPr>
          </a:p>
        </p:txBody>
      </p:sp>
      <p:sp>
        <p:nvSpPr>
          <p:cNvPr id="7" name="Shape 71"/>
          <p:cNvSpPr txBox="1">
            <a:spLocks noGrp="1"/>
          </p:cNvSpPr>
          <p:nvPr>
            <p:ph type="ctrTitle"/>
          </p:nvPr>
        </p:nvSpPr>
        <p:spPr>
          <a:xfrm>
            <a:off x="0" y="720970"/>
            <a:ext cx="12192000" cy="79935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000"/>
              <a:buFont typeface="Calibri"/>
              <a:buNone/>
            </a:pPr>
            <a:r>
              <a:rPr lang="en-US" sz="5400" i="0" u="none" strike="noStrike" cap="none" dirty="0">
                <a:solidFill>
                  <a:schemeClr val="dk1"/>
                </a:solidFill>
                <a:latin typeface="Calibri"/>
                <a:ea typeface="Calibri"/>
                <a:cs typeface="Calibri"/>
                <a:sym typeface="Calibri"/>
              </a:rPr>
              <a:t>A Comparison </a:t>
            </a:r>
            <a:r>
              <a:rPr lang="en-US" sz="5400" i="0" u="none" strike="noStrike" cap="none" dirty="0" smtClean="0">
                <a:solidFill>
                  <a:schemeClr val="dk1"/>
                </a:solidFill>
                <a:latin typeface="Calibri"/>
                <a:ea typeface="Calibri"/>
                <a:cs typeface="Calibri"/>
                <a:sym typeface="Calibri"/>
              </a:rPr>
              <a:t>Of </a:t>
            </a:r>
            <a:r>
              <a:rPr lang="en-US" sz="5400" i="0" u="none" strike="noStrike" cap="none" dirty="0">
                <a:solidFill>
                  <a:schemeClr val="dk1"/>
                </a:solidFill>
                <a:latin typeface="Calibri"/>
                <a:ea typeface="Calibri"/>
                <a:cs typeface="Calibri"/>
                <a:sym typeface="Calibri"/>
              </a:rPr>
              <a:t>Approaches</a:t>
            </a:r>
            <a:endParaRPr sz="5400" i="0" u="none" strike="noStrike" cap="none" dirty="0">
              <a:solidFill>
                <a:schemeClr val="folHlink"/>
              </a:solidFill>
              <a:latin typeface="Calibri"/>
              <a:ea typeface="Calibri"/>
              <a:cs typeface="Calibri"/>
              <a:sym typeface="Calibri"/>
            </a:endParaRPr>
          </a:p>
        </p:txBody>
      </p:sp>
    </p:spTree>
    <p:extLst>
      <p:ext uri="{BB962C8B-B14F-4D97-AF65-F5344CB8AC3E}">
        <p14:creationId xmlns:p14="http://schemas.microsoft.com/office/powerpoint/2010/main" val="1034322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2" name="Shape 72"/>
          <p:cNvSpPr txBox="1">
            <a:spLocks noGrp="1"/>
          </p:cNvSpPr>
          <p:nvPr>
            <p:ph type="body" idx="1"/>
          </p:nvPr>
        </p:nvSpPr>
        <p:spPr>
          <a:xfrm>
            <a:off x="6360147" y="1895482"/>
            <a:ext cx="5470500" cy="3120579"/>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C00000"/>
              </a:buClr>
              <a:buSzPts val="1800"/>
              <a:buFont typeface="Arial"/>
              <a:buNone/>
            </a:pPr>
            <a:r>
              <a:rPr lang="en-US" i="0" strike="noStrike" cap="none" dirty="0">
                <a:solidFill>
                  <a:schemeClr val="tx1"/>
                </a:solidFill>
                <a:sym typeface="Calibri"/>
              </a:rPr>
              <a:t>SOCIAL PROBLEMS</a:t>
            </a:r>
            <a:endParaRPr dirty="0">
              <a:solidFill>
                <a:schemeClr val="tx1"/>
              </a:solidFill>
            </a:endParaRPr>
          </a:p>
          <a:p>
            <a:pPr marL="228600" marR="0" lvl="0" indent="-228600" algn="l" rtl="0">
              <a:lnSpc>
                <a:spcPct val="90000"/>
              </a:lnSpc>
              <a:spcAft>
                <a:spcPts val="0"/>
              </a:spcAft>
              <a:buClr>
                <a:srgbClr val="C00000"/>
              </a:buClr>
              <a:buSzPts val="1800"/>
              <a:buFont typeface="Arial"/>
              <a:buNone/>
            </a:pPr>
            <a:r>
              <a:rPr lang="en-US" i="1" u="sng" strike="noStrike" cap="none" dirty="0">
                <a:solidFill>
                  <a:schemeClr val="tx1"/>
                </a:solidFill>
                <a:sym typeface="Calibri"/>
              </a:rPr>
              <a:t>Finally </a:t>
            </a:r>
            <a:r>
              <a:rPr lang="en-US" i="1" u="sng" strike="noStrike" cap="none" dirty="0" smtClean="0">
                <a:solidFill>
                  <a:schemeClr val="tx1"/>
                </a:solidFill>
                <a:sym typeface="Calibri"/>
              </a:rPr>
              <a:t>we assume</a:t>
            </a:r>
            <a:r>
              <a:rPr lang="en-US" i="0" u="none" strike="noStrike" cap="none" dirty="0">
                <a:solidFill>
                  <a:schemeClr val="tx1"/>
                </a:solidFill>
                <a:sym typeface="Calibri"/>
              </a:rPr>
              <a:t>:</a:t>
            </a:r>
            <a:endParaRPr dirty="0">
              <a:solidFill>
                <a:schemeClr val="tx1"/>
              </a:solidFill>
            </a:endParaRPr>
          </a:p>
          <a:p>
            <a:pPr marL="228600" marR="0" lvl="0" indent="-228600" algn="l" rtl="0">
              <a:lnSpc>
                <a:spcPct val="90000"/>
              </a:lnSpc>
              <a:spcAft>
                <a:spcPts val="0"/>
              </a:spcAft>
              <a:buClrTx/>
              <a:buSzPct val="100000"/>
              <a:buFont typeface="Arial"/>
              <a:buChar char="•"/>
            </a:pPr>
            <a:r>
              <a:rPr lang="en-US" i="0" u="none" strike="noStrike" cap="none" dirty="0">
                <a:solidFill>
                  <a:schemeClr val="tx1"/>
                </a:solidFill>
                <a:sym typeface="Calibri"/>
              </a:rPr>
              <a:t>Student has “learned” lesson and will behave in future</a:t>
            </a:r>
            <a:endParaRPr i="1" u="none" strike="noStrike" cap="none" dirty="0">
              <a:solidFill>
                <a:schemeClr val="tx1"/>
              </a:solidFill>
              <a:sym typeface="Calibri"/>
            </a:endParaRPr>
          </a:p>
        </p:txBody>
      </p:sp>
      <p:sp>
        <p:nvSpPr>
          <p:cNvPr id="73" name="Shape 73"/>
          <p:cNvSpPr txBox="1">
            <a:spLocks noGrp="1"/>
          </p:cNvSpPr>
          <p:nvPr>
            <p:ph type="body" idx="1"/>
          </p:nvPr>
        </p:nvSpPr>
        <p:spPr>
          <a:xfrm>
            <a:off x="641353" y="1895482"/>
            <a:ext cx="5368800" cy="314024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2F5496"/>
              </a:buClr>
              <a:buSzPts val="1800"/>
              <a:buFont typeface="Arial"/>
              <a:buNone/>
            </a:pPr>
            <a:r>
              <a:rPr lang="en-US" i="0" strike="noStrike" cap="none" dirty="0">
                <a:solidFill>
                  <a:schemeClr val="tx1"/>
                </a:solidFill>
                <a:sym typeface="Calibri"/>
              </a:rPr>
              <a:t>ACADEMIC PROBLEMS</a:t>
            </a:r>
            <a:endParaRPr dirty="0">
              <a:solidFill>
                <a:schemeClr val="tx1"/>
              </a:solidFill>
            </a:endParaRPr>
          </a:p>
          <a:p>
            <a:pPr marL="228600" marR="0" lvl="0" indent="-228600" algn="l" rtl="0">
              <a:lnSpc>
                <a:spcPct val="90000"/>
              </a:lnSpc>
              <a:spcAft>
                <a:spcPts val="0"/>
              </a:spcAft>
              <a:buClr>
                <a:srgbClr val="2F5496"/>
              </a:buClr>
              <a:buSzPts val="1800"/>
              <a:buFont typeface="Arial"/>
              <a:buNone/>
            </a:pPr>
            <a:r>
              <a:rPr lang="en-US" i="1" u="sng" strike="noStrike" cap="none" dirty="0">
                <a:solidFill>
                  <a:schemeClr val="tx1"/>
                </a:solidFill>
                <a:sym typeface="Calibri"/>
              </a:rPr>
              <a:t>Finally </a:t>
            </a:r>
            <a:r>
              <a:rPr lang="en-US" i="1" u="sng" strike="noStrike" cap="none" dirty="0" smtClean="0">
                <a:solidFill>
                  <a:schemeClr val="tx1"/>
                </a:solidFill>
                <a:sym typeface="Calibri"/>
              </a:rPr>
              <a:t>we </a:t>
            </a:r>
            <a:r>
              <a:rPr lang="en-US" i="1" u="sng" dirty="0">
                <a:solidFill>
                  <a:schemeClr val="tx1"/>
                </a:solidFill>
              </a:rPr>
              <a:t>a</a:t>
            </a:r>
            <a:r>
              <a:rPr lang="en-US" i="1" u="sng" strike="noStrike" cap="none" dirty="0" smtClean="0">
                <a:solidFill>
                  <a:schemeClr val="tx1"/>
                </a:solidFill>
                <a:sym typeface="Calibri"/>
              </a:rPr>
              <a:t>ssume</a:t>
            </a:r>
            <a:r>
              <a:rPr lang="en-US" i="0" u="none" strike="noStrike" cap="none" dirty="0">
                <a:solidFill>
                  <a:schemeClr val="tx1"/>
                </a:solidFill>
                <a:sym typeface="Calibri"/>
              </a:rPr>
              <a:t>:</a:t>
            </a:r>
            <a:endParaRPr dirty="0">
              <a:solidFill>
                <a:schemeClr val="tx1"/>
              </a:solidFill>
            </a:endParaRPr>
          </a:p>
          <a:p>
            <a:pPr marL="228600" marR="0" lvl="0" indent="-228600" algn="l" rtl="0">
              <a:lnSpc>
                <a:spcPct val="90000"/>
              </a:lnSpc>
              <a:spcAft>
                <a:spcPts val="0"/>
              </a:spcAft>
              <a:buClrTx/>
              <a:buSzPct val="100000"/>
              <a:buFont typeface="Arial"/>
              <a:buChar char="•"/>
            </a:pPr>
            <a:r>
              <a:rPr lang="en-US" i="0" u="none" strike="noStrike" cap="none" dirty="0">
                <a:solidFill>
                  <a:schemeClr val="tx1"/>
                </a:solidFill>
                <a:sym typeface="Calibri"/>
              </a:rPr>
              <a:t>Student has been taught skill </a:t>
            </a:r>
            <a:endParaRPr dirty="0">
              <a:solidFill>
                <a:schemeClr val="tx1"/>
              </a:solidFill>
            </a:endParaRPr>
          </a:p>
          <a:p>
            <a:pPr marL="228600" marR="0" lvl="0" indent="-228600" algn="l" rtl="0">
              <a:lnSpc>
                <a:spcPct val="90000"/>
              </a:lnSpc>
              <a:spcAft>
                <a:spcPts val="0"/>
              </a:spcAft>
              <a:buClrTx/>
              <a:buSzPct val="100000"/>
              <a:buFont typeface="Arial"/>
              <a:buChar char="•"/>
            </a:pPr>
            <a:r>
              <a:rPr lang="en-US" i="0" u="none" strike="noStrike" cap="none" dirty="0">
                <a:solidFill>
                  <a:schemeClr val="tx1"/>
                </a:solidFill>
                <a:sym typeface="Calibri"/>
              </a:rPr>
              <a:t>Will perform correctly in future</a:t>
            </a:r>
            <a:endParaRPr dirty="0">
              <a:solidFill>
                <a:schemeClr val="tx1"/>
              </a:solidFill>
            </a:endParaRPr>
          </a:p>
          <a:p>
            <a:pPr marL="228600" marR="0" lvl="0" indent="-50800" algn="l" rtl="0">
              <a:lnSpc>
                <a:spcPct val="90000"/>
              </a:lnSpc>
              <a:spcAft>
                <a:spcPts val="0"/>
              </a:spcAft>
              <a:buClr>
                <a:schemeClr val="dk1"/>
              </a:buClr>
              <a:buSzPts val="2800"/>
              <a:buFont typeface="Arial"/>
              <a:buNone/>
            </a:pPr>
            <a:endParaRPr i="0" u="none" strike="noStrike" cap="none" dirty="0">
              <a:solidFill>
                <a:schemeClr val="tx1"/>
              </a:solidFill>
              <a:sym typeface="Calibri"/>
            </a:endParaRPr>
          </a:p>
        </p:txBody>
      </p:sp>
      <p:sp>
        <p:nvSpPr>
          <p:cNvPr id="74" name="Shape 74"/>
          <p:cNvSpPr txBox="1"/>
          <p:nvPr/>
        </p:nvSpPr>
        <p:spPr>
          <a:xfrm>
            <a:off x="4387735" y="6422833"/>
            <a:ext cx="3416529" cy="2928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u="none" strike="noStrike" cap="none" dirty="0" smtClean="0">
                <a:solidFill>
                  <a:schemeClr val="bg1"/>
                </a:solidFill>
                <a:latin typeface="Calibri"/>
                <a:ea typeface="Calibri"/>
                <a:cs typeface="Calibri"/>
                <a:sym typeface="Calibri"/>
              </a:rPr>
              <a:t>Colvin</a:t>
            </a:r>
            <a:r>
              <a:rPr lang="en-US" sz="1000" u="none" strike="noStrike" cap="none" dirty="0">
                <a:solidFill>
                  <a:schemeClr val="bg1"/>
                </a:solidFill>
                <a:latin typeface="Calibri"/>
                <a:ea typeface="Calibri"/>
                <a:cs typeface="Calibri"/>
                <a:sym typeface="Calibri"/>
              </a:rPr>
              <a:t>, 1988</a:t>
            </a:r>
            <a:endParaRPr sz="1000" dirty="0">
              <a:solidFill>
                <a:schemeClr val="bg1"/>
              </a:solidFill>
            </a:endParaRPr>
          </a:p>
        </p:txBody>
      </p:sp>
      <p:sp>
        <p:nvSpPr>
          <p:cNvPr id="7" name="Shape 71"/>
          <p:cNvSpPr txBox="1">
            <a:spLocks noGrp="1"/>
          </p:cNvSpPr>
          <p:nvPr>
            <p:ph type="ctrTitle"/>
          </p:nvPr>
        </p:nvSpPr>
        <p:spPr>
          <a:xfrm>
            <a:off x="0" y="703386"/>
            <a:ext cx="12192000" cy="816942"/>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000"/>
              <a:buFont typeface="Calibri"/>
              <a:buNone/>
            </a:pPr>
            <a:r>
              <a:rPr lang="en-US" sz="5400" i="0" u="none" strike="noStrike" cap="none" dirty="0">
                <a:solidFill>
                  <a:schemeClr val="dk1"/>
                </a:solidFill>
                <a:latin typeface="Calibri"/>
                <a:ea typeface="Calibri"/>
                <a:cs typeface="Calibri"/>
                <a:sym typeface="Calibri"/>
              </a:rPr>
              <a:t>A Comparison </a:t>
            </a:r>
            <a:r>
              <a:rPr lang="en-US" sz="5400" i="0" u="none" strike="noStrike" cap="none" dirty="0" smtClean="0">
                <a:solidFill>
                  <a:schemeClr val="dk1"/>
                </a:solidFill>
                <a:latin typeface="Calibri"/>
                <a:ea typeface="Calibri"/>
                <a:cs typeface="Calibri"/>
                <a:sym typeface="Calibri"/>
              </a:rPr>
              <a:t>Of </a:t>
            </a:r>
            <a:r>
              <a:rPr lang="en-US" sz="5400" i="0" u="none" strike="noStrike" cap="none" dirty="0">
                <a:solidFill>
                  <a:schemeClr val="dk1"/>
                </a:solidFill>
                <a:latin typeface="Calibri"/>
                <a:ea typeface="Calibri"/>
                <a:cs typeface="Calibri"/>
                <a:sym typeface="Calibri"/>
              </a:rPr>
              <a:t>Approaches</a:t>
            </a:r>
            <a:endParaRPr sz="5400" i="0" u="none" strike="noStrike" cap="none" dirty="0">
              <a:solidFill>
                <a:schemeClr val="folHlink"/>
              </a:solidFill>
              <a:latin typeface="Calibri"/>
              <a:ea typeface="Calibri"/>
              <a:cs typeface="Calibri"/>
              <a:sym typeface="Calibri"/>
            </a:endParaRPr>
          </a:p>
        </p:txBody>
      </p:sp>
    </p:spTree>
    <p:extLst>
      <p:ext uri="{BB962C8B-B14F-4D97-AF65-F5344CB8AC3E}">
        <p14:creationId xmlns:p14="http://schemas.microsoft.com/office/powerpoint/2010/main" val="2488788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948</TotalTime>
  <Words>3000</Words>
  <Application>Microsoft Office PowerPoint</Application>
  <PresentationFormat>Widescreen</PresentationFormat>
  <Paragraphs>289</Paragraphs>
  <Slides>33</Slides>
  <Notes>31</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33</vt:i4>
      </vt:variant>
    </vt:vector>
  </HeadingPairs>
  <TitlesOfParts>
    <vt:vector size="41" baseType="lpstr">
      <vt:lpstr>Arial</vt:lpstr>
      <vt:lpstr>Calibri</vt:lpstr>
      <vt:lpstr>Calibri Light</vt:lpstr>
      <vt:lpstr>Noto Sans Symbols</vt:lpstr>
      <vt:lpstr>Rockwell</vt:lpstr>
      <vt:lpstr>Title</vt:lpstr>
      <vt:lpstr>Office Theme</vt:lpstr>
      <vt:lpstr>Section</vt:lpstr>
      <vt:lpstr>PowerPoint Presentation</vt:lpstr>
      <vt:lpstr>The Context</vt:lpstr>
      <vt:lpstr>Logic for Teaching Behavior</vt:lpstr>
      <vt:lpstr>Why Teach Behavior? </vt:lpstr>
      <vt:lpstr>Misbehavior Often Occurs Because Students…</vt:lpstr>
      <vt:lpstr>How Behavioral Errors Are Different</vt:lpstr>
      <vt:lpstr>A Comparison Of Approaches</vt:lpstr>
      <vt:lpstr>A Comparison Of Approaches</vt:lpstr>
      <vt:lpstr>A Comparison Of Approaches</vt:lpstr>
      <vt:lpstr>Making Assumptions</vt:lpstr>
      <vt:lpstr>System for Teaching Behavior</vt:lpstr>
      <vt:lpstr>Why Develop A System For Teaching Behavior?</vt:lpstr>
      <vt:lpstr>Behavioral Expectations</vt:lpstr>
      <vt:lpstr>Teaching Behaviors From Expectations</vt:lpstr>
      <vt:lpstr>Teaching Expected Behavior</vt:lpstr>
      <vt:lpstr>Developing Lesson Plans</vt:lpstr>
      <vt:lpstr>The Behavior Lesson Plan</vt:lpstr>
      <vt:lpstr>Putting Your Plan Into Action</vt:lpstr>
      <vt:lpstr>Example: Elementary Lesson Plan – Bus</vt:lpstr>
      <vt:lpstr>Example Of Voice Level Chart</vt:lpstr>
      <vt:lpstr>Teaching Opportunities</vt:lpstr>
      <vt:lpstr>Introductory Events</vt:lpstr>
      <vt:lpstr>Kick-off</vt:lpstr>
      <vt:lpstr>Kick-off Cont’d</vt:lpstr>
      <vt:lpstr>PowerPoint Presentation</vt:lpstr>
      <vt:lpstr>Some Creative Ideas</vt:lpstr>
      <vt:lpstr>Example: “Rotation Stations”     </vt:lpstr>
      <vt:lpstr>Video Example:  PBIS Bathroom Expectations </vt:lpstr>
      <vt:lpstr>Guiding Questions</vt:lpstr>
      <vt:lpstr>Do It With Fidelity!</vt:lpstr>
      <vt:lpstr>1.4 Teaching Expectations</vt:lpstr>
      <vt:lpstr>Summary: Strategies For Success</vt:lpstr>
      <vt:lpstr>Some Great Resources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of Behavioral Research &amp; Eval</dc:creator>
  <cp:lastModifiedBy>Office of Behavioral Research &amp; Eval</cp:lastModifiedBy>
  <cp:revision>67</cp:revision>
  <cp:lastPrinted>2018-05-07T15:49:38Z</cp:lastPrinted>
  <dcterms:created xsi:type="dcterms:W3CDTF">2017-02-07T17:36:58Z</dcterms:created>
  <dcterms:modified xsi:type="dcterms:W3CDTF">2019-10-29T19:33:35Z</dcterms:modified>
</cp:coreProperties>
</file>