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28"/>
  </p:notesMasterIdLst>
  <p:handoutMasterIdLst>
    <p:handoutMasterId r:id="rId29"/>
  </p:handoutMasterIdLst>
  <p:sldIdLst>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1"/>
  <p:cmAuthor id="2" name="becky cezar" initials="bc" lastIdx="5" clrIdx="0">
    <p:extLst>
      <p:ext uri="{19B8F6BF-5375-455C-9EA6-DF929625EA0E}">
        <p15:presenceInfo xmlns:p15="http://schemas.microsoft.com/office/powerpoint/2012/main" userId="389b15f92423bf18" providerId="Windows Live"/>
      </p:ext>
    </p:extLst>
  </p:cmAuthor>
  <p:cmAuthor id="3" name="Rebecca Hegger" initials="RH" lastIdx="3" clrIdx="2">
    <p:extLst>
      <p:ext uri="{19B8F6BF-5375-455C-9EA6-DF929625EA0E}">
        <p15:presenceInfo xmlns:p15="http://schemas.microsoft.com/office/powerpoint/2012/main" userId="1ae0273c735cb329" providerId="Windows Live"/>
      </p:ext>
    </p:extLst>
  </p:cmAuthor>
  <p:cmAuthor id="4" name="Rodney Ford (ADE)" initials="RF(" lastIdx="1" clrIdx="3">
    <p:extLst>
      <p:ext uri="{19B8F6BF-5375-455C-9EA6-DF929625EA0E}">
        <p15:presenceInfo xmlns:p15="http://schemas.microsoft.com/office/powerpoint/2012/main" userId="S-1-5-21-2258110698-522341403-3667143834-11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85698" autoAdjust="0"/>
  </p:normalViewPr>
  <p:slideViewPr>
    <p:cSldViewPr snapToGrid="0">
      <p:cViewPr varScale="1">
        <p:scale>
          <a:sx n="93" d="100"/>
          <a:sy n="93" d="100"/>
        </p:scale>
        <p:origin x="82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5" d="100"/>
          <a:sy n="95" d="100"/>
        </p:scale>
        <p:origin x="36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10/29/2019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10/29/2019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a:t>
            </a:r>
            <a:r>
              <a:rPr lang="en-US" sz="1200" b="0" i="0" u="none" strike="noStrike" cap="none" dirty="0" smtClean="0">
                <a:solidFill>
                  <a:schemeClr val="dk1"/>
                </a:solidFill>
                <a:latin typeface="+mn-lt"/>
                <a:ea typeface="Calibri"/>
                <a:cs typeface="Calibri"/>
                <a:sym typeface="Calibri"/>
              </a:rPr>
              <a:t>Notes</a:t>
            </a:r>
            <a:r>
              <a:rPr lang="en-US" sz="1200" b="0" i="0" u="none" strike="noStrike" cap="none" dirty="0">
                <a:solidFill>
                  <a:schemeClr val="dk1"/>
                </a:solidFill>
                <a:latin typeface="+mn-lt"/>
                <a:ea typeface="Calibri"/>
                <a:cs typeface="Calibri"/>
                <a:sym typeface="Calibri"/>
              </a:rPr>
              <a:t>:</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In this </a:t>
            </a:r>
            <a:r>
              <a:rPr lang="en-US" sz="1200" b="0" i="0" u="none" strike="noStrike" cap="none" dirty="0" smtClean="0">
                <a:solidFill>
                  <a:schemeClr val="dk1"/>
                </a:solidFill>
                <a:latin typeface="+mn-lt"/>
                <a:ea typeface="Calibri"/>
                <a:cs typeface="Calibri"/>
                <a:sym typeface="Calibri"/>
              </a:rPr>
              <a:t>module </a:t>
            </a:r>
            <a:r>
              <a:rPr lang="en-US" sz="1200" b="0" i="0" u="none" strike="noStrike" cap="none" dirty="0">
                <a:solidFill>
                  <a:schemeClr val="dk1"/>
                </a:solidFill>
                <a:latin typeface="+mn-lt"/>
                <a:ea typeface="Calibri"/>
                <a:cs typeface="Calibri"/>
                <a:sym typeface="Calibri"/>
              </a:rPr>
              <a:t>we will begin working on a system for encouraging students to continue using the expected behaviors. </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a:p>
        </p:txBody>
      </p:sp>
    </p:spTree>
    <p:extLst>
      <p:ext uri="{BB962C8B-B14F-4D97-AF65-F5344CB8AC3E}">
        <p14:creationId xmlns:p14="http://schemas.microsoft.com/office/powerpoint/2010/main" val="1108304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Shape 10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 important thing to remember when giving an acknowledgement is that you want </a:t>
            </a:r>
            <a:r>
              <a:rPr lang="en-US" sz="1200" b="0" i="0" u="none" strike="noStrike" cap="none" dirty="0" smtClean="0">
                <a:solidFill>
                  <a:schemeClr val="dk1"/>
                </a:solidFill>
                <a:latin typeface="Calibri"/>
                <a:ea typeface="Calibri"/>
                <a:cs typeface="Calibri"/>
                <a:sym typeface="Calibri"/>
              </a:rPr>
              <a:t>the </a:t>
            </a:r>
            <a:r>
              <a:rPr lang="en-US" sz="1200" b="0" i="0" u="none" strike="noStrike" cap="none" dirty="0">
                <a:solidFill>
                  <a:schemeClr val="dk1"/>
                </a:solidFill>
                <a:latin typeface="Calibri"/>
                <a:ea typeface="Calibri"/>
                <a:cs typeface="Calibri"/>
                <a:sym typeface="Calibri"/>
              </a:rPr>
              <a:t>student to know </a:t>
            </a:r>
            <a:r>
              <a:rPr lang="en-US" sz="1200" b="0" i="0" u="none" strike="noStrike" cap="none" dirty="0" smtClean="0">
                <a:solidFill>
                  <a:schemeClr val="dk1"/>
                </a:solidFill>
                <a:latin typeface="Calibri"/>
                <a:ea typeface="Calibri"/>
                <a:cs typeface="Calibri"/>
                <a:sym typeface="Calibri"/>
              </a:rPr>
              <a:t>why </a:t>
            </a:r>
            <a:r>
              <a:rPr lang="en-US" sz="1200" b="0" i="0" u="none" strike="noStrike" cap="none" dirty="0">
                <a:solidFill>
                  <a:schemeClr val="dk1"/>
                </a:solidFill>
                <a:latin typeface="Calibri"/>
                <a:ea typeface="Calibri"/>
                <a:cs typeface="Calibri"/>
                <a:sym typeface="Calibri"/>
              </a:rPr>
              <a:t>they’re being acknowledged so that they will repeat the behavior. Be specific in your </a:t>
            </a:r>
            <a:r>
              <a:rPr lang="en-US" sz="1200" b="0" i="0" u="none" strike="noStrike" cap="none" dirty="0" smtClean="0">
                <a:solidFill>
                  <a:schemeClr val="dk1"/>
                </a:solidFill>
                <a:latin typeface="Calibri"/>
                <a:ea typeface="Calibri"/>
                <a:cs typeface="Calibri"/>
                <a:sym typeface="Calibri"/>
              </a:rPr>
              <a:t>praise,</a:t>
            </a:r>
            <a:r>
              <a:rPr lang="en-US" sz="1200" b="0" i="0" u="none" strike="noStrike" cap="none" baseline="0" dirty="0" smtClean="0">
                <a:solidFill>
                  <a:schemeClr val="dk1"/>
                </a:solidFill>
                <a:latin typeface="Calibri"/>
                <a:ea typeface="Calibri"/>
                <a:cs typeface="Calibri"/>
                <a:sym typeface="Calibri"/>
              </a:rPr>
              <a:t> a</a:t>
            </a:r>
            <a:r>
              <a:rPr lang="en-US" sz="1200" b="0" i="0" u="none" strike="noStrike" cap="none" dirty="0" smtClean="0">
                <a:solidFill>
                  <a:schemeClr val="dk1"/>
                </a:solidFill>
                <a:latin typeface="Calibri"/>
                <a:ea typeface="Calibri"/>
                <a:cs typeface="Calibri"/>
                <a:sym typeface="Calibri"/>
              </a:rPr>
              <a:t>nd </a:t>
            </a:r>
            <a:r>
              <a:rPr lang="en-US" sz="1200" b="0" i="0" u="none" strike="noStrike" cap="none" dirty="0">
                <a:solidFill>
                  <a:schemeClr val="dk1"/>
                </a:solidFill>
                <a:latin typeface="Calibri"/>
                <a:ea typeface="Calibri"/>
                <a:cs typeface="Calibri"/>
                <a:sym typeface="Calibri"/>
              </a:rPr>
              <a:t>only use these acknowledgements for recognizing students using a behavior from your </a:t>
            </a:r>
            <a:r>
              <a:rPr lang="en-US" sz="1200" b="0" i="0" u="none" strike="noStrike" cap="none" dirty="0" smtClean="0">
                <a:solidFill>
                  <a:schemeClr val="dk1"/>
                </a:solidFill>
                <a:latin typeface="Calibri"/>
                <a:ea typeface="Calibri"/>
                <a:cs typeface="Calibri"/>
                <a:sym typeface="Calibri"/>
              </a:rPr>
              <a:t>school-wide </a:t>
            </a:r>
            <a:r>
              <a:rPr lang="en-US" sz="1200" b="0" i="0" u="none" strike="noStrike" cap="none" dirty="0">
                <a:solidFill>
                  <a:schemeClr val="dk1"/>
                </a:solidFill>
                <a:latin typeface="Calibri"/>
                <a:ea typeface="Calibri"/>
                <a:cs typeface="Calibri"/>
                <a:sym typeface="Calibri"/>
              </a:rPr>
              <a:t>expectations </a:t>
            </a:r>
            <a:r>
              <a:rPr lang="en-US" sz="1200" b="0" i="0" u="none" strike="noStrike" cap="none" dirty="0" smtClean="0">
                <a:solidFill>
                  <a:schemeClr val="dk1"/>
                </a:solidFill>
                <a:latin typeface="Calibri"/>
                <a:ea typeface="Calibri"/>
                <a:cs typeface="Calibri"/>
                <a:sym typeface="Calibri"/>
              </a:rPr>
              <a:t>matrix </a:t>
            </a:r>
            <a:r>
              <a:rPr lang="en-US" sz="1200" b="0" i="0" u="none" strike="noStrike" cap="none" dirty="0">
                <a:solidFill>
                  <a:schemeClr val="dk1"/>
                </a:solidFill>
                <a:latin typeface="Calibri"/>
                <a:ea typeface="Calibri"/>
                <a:cs typeface="Calibri"/>
                <a:sym typeface="Calibri"/>
              </a:rPr>
              <a:t>or from your classroom expectations matrix (this is not to reinforce students for ALL </a:t>
            </a:r>
            <a:r>
              <a:rPr lang="en-US" sz="1200" b="0" i="0" u="none" strike="noStrike" cap="none" dirty="0" smtClean="0">
                <a:solidFill>
                  <a:schemeClr val="dk1"/>
                </a:solidFill>
                <a:latin typeface="Calibri"/>
                <a:ea typeface="Calibri"/>
                <a:cs typeface="Calibri"/>
                <a:sym typeface="Calibri"/>
              </a:rPr>
              <a:t>behaviors). </a:t>
            </a:r>
            <a:r>
              <a:rPr lang="en-US" sz="1200" b="0" i="0" u="none" strike="noStrike" cap="none" dirty="0">
                <a:solidFill>
                  <a:schemeClr val="dk1"/>
                </a:solidFill>
                <a:latin typeface="Calibri"/>
                <a:ea typeface="Calibri"/>
                <a:cs typeface="Calibri"/>
                <a:sym typeface="Calibri"/>
              </a:rPr>
              <a:t>All staff should be involved in giving out acknowledgements. As a team you will decide how to make sure that all staff are participating. Make sure students know why they’re receiving the acknowledgement; the reason should be valid and connected to the expectations</a:t>
            </a:r>
            <a:r>
              <a:rPr lang="en-US" sz="1200" b="0" i="0" u="none" strike="noStrike" cap="none" dirty="0" smtClean="0">
                <a:solidFill>
                  <a:schemeClr val="dk1"/>
                </a:solidFill>
                <a:latin typeface="Calibri"/>
                <a:ea typeface="Calibri"/>
                <a:cs typeface="Calibri"/>
                <a:sym typeface="Calibri"/>
              </a:rPr>
              <a:t>.</a:t>
            </a:r>
            <a:endParaRPr dirty="0"/>
          </a:p>
        </p:txBody>
      </p:sp>
      <p:sp>
        <p:nvSpPr>
          <p:cNvPr id="106" name="Shape 10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6752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an example that illustrates how staff can make sure that the student </a:t>
            </a:r>
            <a:r>
              <a:rPr lang="en-US" sz="1200" b="0" i="0" u="none" strike="noStrike" cap="none" dirty="0" smtClean="0">
                <a:solidFill>
                  <a:schemeClr val="dk1"/>
                </a:solidFill>
                <a:latin typeface="Calibri"/>
                <a:ea typeface="Calibri"/>
                <a:cs typeface="Calibri"/>
                <a:sym typeface="Calibri"/>
              </a:rPr>
              <a:t>knows </a:t>
            </a:r>
            <a:r>
              <a:rPr lang="en-US" sz="1200" b="0" i="0" u="none" strike="noStrike" cap="none" dirty="0">
                <a:solidFill>
                  <a:schemeClr val="dk1"/>
                </a:solidFill>
                <a:latin typeface="Calibri"/>
                <a:ea typeface="Calibri"/>
                <a:cs typeface="Calibri"/>
                <a:sym typeface="Calibri"/>
              </a:rPr>
              <a:t>what behavior they are being </a:t>
            </a:r>
            <a:r>
              <a:rPr lang="en-US" sz="1200" b="0" i="0" u="none" strike="noStrike" cap="none" dirty="0" smtClean="0">
                <a:solidFill>
                  <a:schemeClr val="dk1"/>
                </a:solidFill>
                <a:latin typeface="Calibri"/>
                <a:ea typeface="Calibri"/>
                <a:cs typeface="Calibri"/>
                <a:sym typeface="Calibri"/>
              </a:rPr>
              <a:t>acknowledged for.</a:t>
            </a:r>
            <a:endParaRPr dirty="0"/>
          </a:p>
        </p:txBody>
      </p:sp>
      <p:sp>
        <p:nvSpPr>
          <p:cNvPr id="114" name="Shape 11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9480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Shape 12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examples of tangible acknowledgements that schools use. Some schools call them </a:t>
            </a:r>
            <a:r>
              <a:rPr lang="en-US" sz="1200" b="0" i="0" u="none" strike="noStrike" cap="none" dirty="0" smtClean="0">
                <a:solidFill>
                  <a:schemeClr val="dk1"/>
                </a:solidFill>
                <a:latin typeface="Calibri"/>
                <a:ea typeface="Calibri"/>
                <a:cs typeface="Calibri"/>
                <a:sym typeface="Calibri"/>
              </a:rPr>
              <a:t>“</a:t>
            </a:r>
            <a:r>
              <a:rPr lang="en-US" sz="1200" b="0" i="0" u="none" strike="noStrike" cap="none" dirty="0" err="1" smtClean="0">
                <a:solidFill>
                  <a:schemeClr val="dk1"/>
                </a:solidFill>
                <a:latin typeface="Calibri"/>
                <a:ea typeface="Calibri"/>
                <a:cs typeface="Calibri"/>
                <a:sym typeface="Calibri"/>
              </a:rPr>
              <a:t>Gotchas</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as they are meant to catch students in the act of using the expected behaviors. To keep things simple and to remind staff why they are giving acknowledgements, it’s a good idea to have the school-wide expectations printed on the ticket or token. Staff can check off or circle the expectations, but they also need to tell the student which specific behavior they were caught using. Some schools use these tickets for </a:t>
            </a:r>
            <a:r>
              <a:rPr lang="en-US" sz="1200" b="0" i="0" u="none" strike="noStrike" cap="none" dirty="0" smtClean="0">
                <a:solidFill>
                  <a:schemeClr val="dk1"/>
                </a:solidFill>
                <a:latin typeface="Calibri"/>
                <a:ea typeface="Calibri"/>
                <a:cs typeface="Calibri"/>
                <a:sym typeface="Calibri"/>
              </a:rPr>
              <a:t>raffles and </a:t>
            </a:r>
            <a:r>
              <a:rPr lang="en-US" sz="1200" b="0" i="0" u="none" strike="noStrike" cap="none" dirty="0">
                <a:solidFill>
                  <a:schemeClr val="dk1"/>
                </a:solidFill>
                <a:latin typeface="Calibri"/>
                <a:ea typeface="Calibri"/>
                <a:cs typeface="Calibri"/>
                <a:sym typeface="Calibri"/>
              </a:rPr>
              <a:t>to recognize staff for their efforts.</a:t>
            </a:r>
            <a:endParaRPr dirty="0"/>
          </a:p>
        </p:txBody>
      </p:sp>
      <p:sp>
        <p:nvSpPr>
          <p:cNvPr id="123" name="Shape 12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1158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Shape 13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 few more </a:t>
            </a:r>
            <a:r>
              <a:rPr lang="en-US" sz="1200" b="0" i="0" u="none" strike="noStrike" cap="none" dirty="0" smtClean="0">
                <a:solidFill>
                  <a:schemeClr val="dk1"/>
                </a:solidFill>
                <a:latin typeface="Calibri"/>
                <a:ea typeface="Calibri"/>
                <a:cs typeface="Calibri"/>
                <a:sym typeface="Calibri"/>
              </a:rPr>
              <a:t>examples… </a:t>
            </a:r>
            <a:r>
              <a:rPr lang="en-US" sz="1200" b="0" i="0" u="none" strike="noStrike" cap="none" dirty="0">
                <a:solidFill>
                  <a:schemeClr val="dk1"/>
                </a:solidFill>
                <a:latin typeface="Calibri"/>
                <a:ea typeface="Calibri"/>
                <a:cs typeface="Calibri"/>
                <a:sym typeface="Calibri"/>
              </a:rPr>
              <a:t>Teams will decide what type of ticket or token will work best for their </a:t>
            </a:r>
            <a:r>
              <a:rPr lang="en-US" sz="1200" b="0" i="0" u="none" strike="noStrike" cap="none" dirty="0" smtClean="0">
                <a:solidFill>
                  <a:schemeClr val="dk1"/>
                </a:solidFill>
                <a:latin typeface="Calibri"/>
                <a:ea typeface="Calibri"/>
                <a:cs typeface="Calibri"/>
                <a:sym typeface="Calibri"/>
              </a:rPr>
              <a:t>school</a:t>
            </a:r>
            <a:r>
              <a:rPr lang="en-US" sz="1200" b="0" i="0" u="none" strike="noStrike" cap="none" baseline="0" dirty="0" smtClean="0">
                <a:solidFill>
                  <a:schemeClr val="dk1"/>
                </a:solidFill>
                <a:latin typeface="Calibri"/>
                <a:ea typeface="Calibri"/>
                <a:cs typeface="Calibri"/>
                <a:sym typeface="Calibri"/>
              </a:rPr>
              <a:t>,</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how it will be </a:t>
            </a:r>
            <a:r>
              <a:rPr lang="en-US" sz="1200" b="0" i="0" u="none" strike="noStrike" cap="none" dirty="0" smtClean="0">
                <a:solidFill>
                  <a:schemeClr val="dk1"/>
                </a:solidFill>
                <a:latin typeface="Calibri"/>
                <a:ea typeface="Calibri"/>
                <a:cs typeface="Calibri"/>
                <a:sym typeface="Calibri"/>
              </a:rPr>
              <a:t>produced (or </a:t>
            </a:r>
            <a:r>
              <a:rPr lang="en-US" sz="1200" b="0" i="0" u="none" strike="noStrike" cap="none" dirty="0">
                <a:solidFill>
                  <a:schemeClr val="dk1"/>
                </a:solidFill>
                <a:latin typeface="Calibri"/>
                <a:ea typeface="Calibri"/>
                <a:cs typeface="Calibri"/>
                <a:sym typeface="Calibri"/>
              </a:rPr>
              <a:t>where you can buy them </a:t>
            </a:r>
            <a:r>
              <a:rPr lang="en-US" sz="1200" b="0" i="0" u="none" strike="noStrike" cap="none" dirty="0" smtClean="0">
                <a:solidFill>
                  <a:schemeClr val="dk1"/>
                </a:solidFill>
                <a:latin typeface="Calibri"/>
                <a:ea typeface="Calibri"/>
                <a:cs typeface="Calibri"/>
                <a:sym typeface="Calibri"/>
              </a:rPr>
              <a:t>pre-printed), </a:t>
            </a:r>
            <a:r>
              <a:rPr lang="en-US" sz="1200" b="0" i="0" u="none" strike="noStrike" cap="none" dirty="0">
                <a:solidFill>
                  <a:schemeClr val="dk1"/>
                </a:solidFill>
                <a:latin typeface="Calibri"/>
                <a:ea typeface="Calibri"/>
                <a:cs typeface="Calibri"/>
                <a:sym typeface="Calibri"/>
              </a:rPr>
              <a:t>how they will distribute them to staff, and how they will determine if staff are using them regularly.</a:t>
            </a:r>
            <a:endParaRPr dirty="0"/>
          </a:p>
        </p:txBody>
      </p:sp>
      <p:sp>
        <p:nvSpPr>
          <p:cNvPr id="133" name="Shape 13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6169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Shape 1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order to be successful and make an impact, there needs to be a reason and a plan for doing this. Ideally, teams will get input from staff and develop a system for acknowledging students for appropriate behavior</a:t>
            </a:r>
            <a:r>
              <a:rPr lang="en-US" sz="1200" b="0" i="0" u="none" strike="noStrike" cap="none" dirty="0" smtClean="0">
                <a:solidFill>
                  <a:schemeClr val="dk1"/>
                </a:solidFill>
                <a:latin typeface="Calibri"/>
                <a:ea typeface="Calibri"/>
                <a:cs typeface="Calibri"/>
                <a:sym typeface="Calibri"/>
              </a:rPr>
              <a:t>.</a:t>
            </a:r>
            <a:endParaRPr dirty="0"/>
          </a:p>
        </p:txBody>
      </p:sp>
      <p:sp>
        <p:nvSpPr>
          <p:cNvPr id="141" name="Shape 1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3546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Shape 14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Here is an example of a school’s plan and procedure for giving high frequency acknowledgements (continues on next </a:t>
            </a:r>
            <a:r>
              <a:rPr lang="en-US" sz="1200" b="0" i="0" u="none" strike="noStrike" cap="none" dirty="0" smtClean="0">
                <a:solidFill>
                  <a:schemeClr val="dk1"/>
                </a:solidFill>
                <a:latin typeface="Calibri"/>
                <a:ea typeface="Calibri"/>
                <a:cs typeface="Calibri"/>
                <a:sym typeface="Calibri"/>
              </a:rPr>
              <a:t>slide). </a:t>
            </a:r>
            <a:r>
              <a:rPr lang="en-US" sz="1200" b="0" i="0" u="none" strike="noStrike" cap="none" dirty="0">
                <a:solidFill>
                  <a:schemeClr val="dk1"/>
                </a:solidFill>
                <a:latin typeface="Calibri"/>
                <a:ea typeface="Calibri"/>
                <a:cs typeface="Calibri"/>
                <a:sym typeface="Calibri"/>
              </a:rPr>
              <a:t>By having a very detailed plan, with personnel identified to carry out specific tasks, this school is very efficient, and will likely be more effective in acknowledging and reinforcing positive behavior</a:t>
            </a:r>
            <a:r>
              <a:rPr lang="en-US" sz="1200" b="0" i="0" u="none" strike="noStrike" cap="none" dirty="0" smtClean="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8417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Shape 15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Trainer Notes:</a:t>
            </a: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Continued </a:t>
            </a:r>
            <a:r>
              <a:rPr lang="en-US" sz="1200" b="0" i="0" u="none" strike="noStrike" cap="none" dirty="0">
                <a:solidFill>
                  <a:schemeClr val="dk1"/>
                </a:solidFill>
                <a:latin typeface="Calibri"/>
                <a:ea typeface="Calibri"/>
                <a:cs typeface="Calibri"/>
                <a:sym typeface="Calibri"/>
              </a:rPr>
              <a:t>from last slide</a:t>
            </a:r>
            <a:r>
              <a:rPr lang="en-US" sz="1200" b="0" i="0" u="none" strike="noStrike" cap="none" dirty="0" smtClean="0">
                <a:solidFill>
                  <a:schemeClr val="dk1"/>
                </a:solidFill>
                <a:latin typeface="Calibri"/>
                <a:ea typeface="Calibri"/>
                <a:cs typeface="Calibri"/>
                <a:sym typeface="Calibri"/>
              </a:rPr>
              <a:t>.</a:t>
            </a:r>
            <a:endParaRPr dirty="0"/>
          </a:p>
        </p:txBody>
      </p:sp>
      <p:sp>
        <p:nvSpPr>
          <p:cNvPr id="154" name="Shape 15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4560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Shape 15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an example from the Missouri Tier I Workbook</a:t>
            </a:r>
            <a:r>
              <a:rPr lang="en-US" sz="1200" b="0" i="0" u="none" strike="noStrike" cap="none" dirty="0" smtClean="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160" name="Shape 16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5102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Shape 16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Intermittent acknowledgements are used to keep students on their toes </a:t>
            </a:r>
            <a:r>
              <a:rPr lang="en-US" sz="1200" b="0" i="0" u="none" strike="noStrike" cap="none" dirty="0" smtClean="0">
                <a:solidFill>
                  <a:schemeClr val="dk1"/>
                </a:solidFill>
                <a:latin typeface="Calibri"/>
                <a:ea typeface="Calibri"/>
                <a:cs typeface="Calibri"/>
                <a:sym typeface="Calibri"/>
              </a:rPr>
              <a:t>and </a:t>
            </a:r>
            <a:r>
              <a:rPr lang="en-US" sz="1200" b="0" i="0" u="none" strike="noStrike" cap="none" dirty="0">
                <a:solidFill>
                  <a:schemeClr val="dk1"/>
                </a:solidFill>
                <a:latin typeface="Calibri"/>
                <a:ea typeface="Calibri"/>
                <a:cs typeface="Calibri"/>
                <a:sym typeface="Calibri"/>
              </a:rPr>
              <a:t>encourage them to continue using the expected behavior without frequent acknowledgements. Here are a few examples of how these can be used.</a:t>
            </a:r>
            <a:endParaRPr dirty="0"/>
          </a:p>
        </p:txBody>
      </p:sp>
      <p:sp>
        <p:nvSpPr>
          <p:cNvPr id="166" name="Shape 16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6659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Shape 17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Long-term</a:t>
            </a:r>
            <a:r>
              <a:rPr lang="en-US" sz="1200" b="0" i="0" u="none" strike="noStrike" cap="none" baseline="0" dirty="0" smtClean="0">
                <a:solidFill>
                  <a:schemeClr val="dk1"/>
                </a:solidFill>
                <a:latin typeface="Calibri"/>
                <a:ea typeface="Calibri"/>
                <a:cs typeface="Calibri"/>
                <a:sym typeface="Calibri"/>
              </a:rPr>
              <a:t> celebrations are i</a:t>
            </a:r>
            <a:r>
              <a:rPr lang="en-US" sz="1200" b="0" i="0" u="none" strike="noStrike" cap="none" dirty="0" smtClean="0">
                <a:solidFill>
                  <a:schemeClr val="dk1"/>
                </a:solidFill>
                <a:latin typeface="Calibri"/>
                <a:ea typeface="Calibri"/>
                <a:cs typeface="Calibri"/>
                <a:sym typeface="Calibri"/>
              </a:rPr>
              <a:t>mportant </a:t>
            </a:r>
            <a:r>
              <a:rPr lang="en-US" sz="1200" b="0" i="0" u="none" strike="noStrike" cap="none" dirty="0">
                <a:solidFill>
                  <a:schemeClr val="dk1"/>
                </a:solidFill>
                <a:latin typeface="Calibri"/>
                <a:ea typeface="Calibri"/>
                <a:cs typeface="Calibri"/>
                <a:sym typeface="Calibri"/>
              </a:rPr>
              <a:t>for improving climate </a:t>
            </a:r>
            <a:r>
              <a:rPr lang="en-US" sz="1200" b="0" i="0" u="none" strike="noStrike" cap="none" dirty="0" smtClean="0">
                <a:solidFill>
                  <a:schemeClr val="dk1"/>
                </a:solidFill>
                <a:latin typeface="Calibri"/>
                <a:ea typeface="Calibri"/>
                <a:cs typeface="Calibri"/>
                <a:sym typeface="Calibri"/>
              </a:rPr>
              <a:t>and </a:t>
            </a:r>
            <a:r>
              <a:rPr lang="en-US" sz="1200" b="0" i="0" u="none" strike="noStrike" cap="none" dirty="0">
                <a:solidFill>
                  <a:schemeClr val="dk1"/>
                </a:solidFill>
                <a:latin typeface="Calibri"/>
                <a:ea typeface="Calibri"/>
                <a:cs typeface="Calibri"/>
                <a:sym typeface="Calibri"/>
              </a:rPr>
              <a:t>building community spirit! It is recommended to include ALL students in celebrations as these are school-wide goals. Avoid</a:t>
            </a:r>
            <a:r>
              <a:rPr lang="en-US" sz="1200" b="0" i="0" u="none" strike="noStrike" cap="none" baseline="0" dirty="0">
                <a:solidFill>
                  <a:schemeClr val="dk1"/>
                </a:solidFill>
                <a:latin typeface="Calibri"/>
                <a:ea typeface="Calibri"/>
                <a:cs typeface="Calibri"/>
                <a:sym typeface="Calibri"/>
              </a:rPr>
              <a:t> keeping children out of the celebration for things like set numbers of </a:t>
            </a:r>
            <a:r>
              <a:rPr lang="en-US" sz="1200" b="0" i="0" u="none" strike="noStrike" cap="none" baseline="0" dirty="0" smtClean="0">
                <a:solidFill>
                  <a:schemeClr val="dk1"/>
                </a:solidFill>
                <a:latin typeface="Calibri"/>
                <a:ea typeface="Calibri"/>
                <a:cs typeface="Calibri"/>
                <a:sym typeface="Calibri"/>
              </a:rPr>
              <a:t>infractions — once </a:t>
            </a:r>
            <a:r>
              <a:rPr lang="en-US" sz="1200" b="0" i="0" u="none" strike="noStrike" cap="none" baseline="0" dirty="0">
                <a:solidFill>
                  <a:schemeClr val="dk1"/>
                </a:solidFill>
                <a:latin typeface="Calibri"/>
                <a:ea typeface="Calibri"/>
                <a:cs typeface="Calibri"/>
                <a:sym typeface="Calibri"/>
              </a:rPr>
              <a:t>they have reached that number there is no incentive to avoid infractions or to work for acknowledgements.</a:t>
            </a:r>
            <a:endParaRPr dirty="0"/>
          </a:p>
        </p:txBody>
      </p:sp>
      <p:sp>
        <p:nvSpPr>
          <p:cNvPr id="173" name="Shape 17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158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 name="Shape 3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We will discuss why to give acknowledgements, what they are, when they are used, and how they are used</a:t>
            </a:r>
            <a:r>
              <a:rPr lang="en-US" sz="1200" b="0" i="0" u="none" strike="noStrike" cap="none" dirty="0" smtClean="0">
                <a:solidFill>
                  <a:schemeClr val="dk1"/>
                </a:solidFill>
                <a:latin typeface="Calibri"/>
                <a:ea typeface="Calibri"/>
                <a:cs typeface="Calibri"/>
                <a:sym typeface="Calibri"/>
              </a:rPr>
              <a:t>.</a:t>
            </a:r>
            <a:endParaRPr dirty="0"/>
          </a:p>
        </p:txBody>
      </p:sp>
      <p:sp>
        <p:nvSpPr>
          <p:cNvPr id="35" name="Shape 3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1931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Shape 19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It’s important to acknowledge staff for their efforts in implementing PBIS. They need positive reinforcement, too! Here are a few guiding questions to help develop a staff recognition plan. </a:t>
            </a:r>
            <a:endParaRPr dirty="0"/>
          </a:p>
        </p:txBody>
      </p:sp>
      <p:sp>
        <p:nvSpPr>
          <p:cNvPr id="194" name="Shape 19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8759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Shape 18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It’s important to acknowledge staff for their efforts in implementing PBIS. They need positive reinforcement, too! Here are some ideas for thanking staff.</a:t>
            </a:r>
            <a:endParaRPr dirty="0"/>
          </a:p>
        </p:txBody>
      </p:sp>
      <p:sp>
        <p:nvSpPr>
          <p:cNvPr id="188" name="Shape 18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6312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Shape 20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TFI is an important tool in the PBIS implementation process. It can be used in the development stage, and then used in an </a:t>
            </a:r>
            <a:r>
              <a:rPr lang="en-US" sz="1200" b="0" i="0" u="none" strike="noStrike" cap="none" dirty="0" smtClean="0">
                <a:solidFill>
                  <a:schemeClr val="dk1"/>
                </a:solidFill>
                <a:latin typeface="Calibri"/>
                <a:ea typeface="Calibri"/>
                <a:cs typeface="Calibri"/>
                <a:sym typeface="Calibri"/>
              </a:rPr>
              <a:t>ongoing </a:t>
            </a:r>
            <a:r>
              <a:rPr lang="en-US" sz="1200" b="0" i="0" u="none" strike="noStrike" cap="none" dirty="0">
                <a:solidFill>
                  <a:schemeClr val="dk1"/>
                </a:solidFill>
                <a:latin typeface="Calibri"/>
                <a:ea typeface="Calibri"/>
                <a:cs typeface="Calibri"/>
                <a:sym typeface="Calibri"/>
              </a:rPr>
              <a:t>manner to ensure all core features are in place. The TFI highlights each critical component of PBIS. Section 1.9 covers </a:t>
            </a:r>
            <a:r>
              <a:rPr lang="en-US" sz="1200" b="0" i="0" u="none" strike="noStrike" cap="none" dirty="0" smtClean="0">
                <a:solidFill>
                  <a:schemeClr val="dk1"/>
                </a:solidFill>
                <a:latin typeface="Calibri"/>
                <a:ea typeface="Calibri"/>
                <a:cs typeface="Calibri"/>
                <a:sym typeface="Calibri"/>
              </a:rPr>
              <a:t>feedback </a:t>
            </a:r>
            <a:r>
              <a:rPr lang="en-US" sz="1200" b="0" i="0" u="none" strike="noStrike" cap="none" dirty="0">
                <a:solidFill>
                  <a:schemeClr val="dk1"/>
                </a:solidFill>
                <a:latin typeface="Calibri"/>
                <a:ea typeface="Calibri"/>
                <a:cs typeface="Calibri"/>
                <a:sym typeface="Calibri"/>
              </a:rPr>
              <a:t>and acknowledgement. See next slide.</a:t>
            </a:r>
            <a:endParaRPr dirty="0"/>
          </a:p>
        </p:txBody>
      </p:sp>
      <p:sp>
        <p:nvSpPr>
          <p:cNvPr id="202" name="Shape 20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6635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4063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006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
        <p:nvSpPr>
          <p:cNvPr id="41" name="Shape 41"/>
          <p:cNvSpPr>
            <a:spLocks noGrp="1" noRot="1" noChangeAspect="1"/>
          </p:cNvSpPr>
          <p:nvPr>
            <p:ph type="sldImg" idx="2"/>
          </p:nvPr>
        </p:nvSpPr>
        <p:spPr>
          <a:xfrm>
            <a:off x="382588"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 name="Shape 42"/>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Trainer </a:t>
            </a:r>
            <a:r>
              <a:rPr lang="en-US" sz="1200" b="0" i="0" u="none" strike="noStrike" cap="none" dirty="0" smtClean="0">
                <a:solidFill>
                  <a:schemeClr val="dk1"/>
                </a:solidFill>
                <a:latin typeface="Arial"/>
                <a:ea typeface="Arial"/>
                <a:cs typeface="Arial"/>
                <a:sym typeface="Arial"/>
              </a:rPr>
              <a:t>Notes</a:t>
            </a:r>
            <a:r>
              <a:rPr lang="en-US" sz="1200" b="0" i="0" u="none" strike="noStrike" cap="none" dirty="0">
                <a:solidFill>
                  <a:schemeClr val="dk1"/>
                </a:solidFill>
                <a:latin typeface="Arial"/>
                <a:ea typeface="Arial"/>
                <a:cs typeface="Arial"/>
                <a:sym typeface="Arial"/>
              </a:rPr>
              <a:t>:</a:t>
            </a:r>
            <a:endParaRPr dirty="0"/>
          </a:p>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By intentionally teaching expected behaviors, stating behavior </a:t>
            </a:r>
            <a:r>
              <a:rPr lang="en-US" sz="1200" b="0" i="0" u="none" strike="noStrike" cap="none" dirty="0" smtClean="0">
                <a:solidFill>
                  <a:schemeClr val="dk1"/>
                </a:solidFill>
                <a:latin typeface="Arial"/>
                <a:ea typeface="Arial"/>
                <a:cs typeface="Arial"/>
                <a:sym typeface="Arial"/>
              </a:rPr>
              <a:t>expectations </a:t>
            </a:r>
            <a:r>
              <a:rPr lang="en-US" sz="1200" b="0" i="0" u="none" strike="noStrike" cap="none" dirty="0">
                <a:solidFill>
                  <a:schemeClr val="dk1"/>
                </a:solidFill>
                <a:latin typeface="Arial"/>
                <a:ea typeface="Arial"/>
                <a:cs typeface="Arial"/>
                <a:sym typeface="Arial"/>
              </a:rPr>
              <a:t>in a positive manner, </a:t>
            </a:r>
            <a:r>
              <a:rPr lang="en-US" sz="1200" b="0" i="0" u="none" strike="noStrike" cap="none" dirty="0" smtClean="0">
                <a:solidFill>
                  <a:schemeClr val="dk1"/>
                </a:solidFill>
                <a:latin typeface="Arial"/>
                <a:ea typeface="Arial"/>
                <a:cs typeface="Arial"/>
                <a:sym typeface="Arial"/>
              </a:rPr>
              <a:t>and </a:t>
            </a:r>
            <a:r>
              <a:rPr lang="en-US" sz="1200" b="0" i="0" u="none" strike="noStrike" cap="none" dirty="0">
                <a:solidFill>
                  <a:schemeClr val="dk1"/>
                </a:solidFill>
                <a:latin typeface="Arial"/>
                <a:ea typeface="Arial"/>
                <a:cs typeface="Arial"/>
                <a:sym typeface="Arial"/>
              </a:rPr>
              <a:t>focusing more on acknowledging the positive behaviors instead of the negative all the time, the school climate will become more positive and welcoming. In order to encourage students to keep using the desired behavior, we need to acknowledge when we see students using them, especially when they’re just learning the new behaviors and procedures. We want to cause the positive behaviors to be more motivating and to compete with the negative ones. As adults, we often need a prompt to remind us to recognize our students when they do what we ask them to do, instead of focusing so much on the inappropriate behaviors. By taking a small amount of time to teach and reinforce appropriate behavior, teachers will spend less time correcting and have more time to actually teach.</a:t>
            </a:r>
            <a:endParaRPr dirty="0"/>
          </a:p>
        </p:txBody>
      </p:sp>
    </p:spTree>
    <p:extLst>
      <p:ext uri="{BB962C8B-B14F-4D97-AF65-F5344CB8AC3E}">
        <p14:creationId xmlns:p14="http://schemas.microsoft.com/office/powerpoint/2010/main" val="3950246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Shape 5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Some students misbehave in order to get more adult attention. Adults have a lot of power in how they give attention. Non-contingent attention might be smiling and greeting </a:t>
            </a:r>
            <a:r>
              <a:rPr lang="en-US" sz="1200" b="0" i="0" u="none" strike="noStrike" cap="none" dirty="0" smtClean="0">
                <a:solidFill>
                  <a:schemeClr val="dk1"/>
                </a:solidFill>
                <a:latin typeface="Calibri"/>
                <a:ea typeface="Calibri"/>
                <a:cs typeface="Calibri"/>
                <a:sym typeface="Calibri"/>
              </a:rPr>
              <a:t>students </a:t>
            </a:r>
            <a:r>
              <a:rPr lang="en-US" sz="1200" b="0" i="0" u="none" strike="noStrike" cap="none" dirty="0">
                <a:solidFill>
                  <a:schemeClr val="dk1"/>
                </a:solidFill>
                <a:latin typeface="Calibri"/>
                <a:ea typeface="Calibri"/>
                <a:cs typeface="Calibri"/>
                <a:sym typeface="Calibri"/>
              </a:rPr>
              <a:t>or community building activities. </a:t>
            </a:r>
            <a:r>
              <a:rPr lang="en-US" sz="1200" b="0" i="0" u="none" strike="noStrike" kern="1200" cap="none" dirty="0">
                <a:solidFill>
                  <a:schemeClr val="tx1"/>
                </a:solidFill>
                <a:effectLst/>
                <a:latin typeface="+mn-lt"/>
                <a:ea typeface="+mn-ea"/>
                <a:cs typeface="+mn-cs"/>
                <a:sym typeface="Calibri"/>
              </a:rPr>
              <a:t>A</a:t>
            </a:r>
            <a:r>
              <a:rPr lang="en-US" sz="1200" kern="1200" dirty="0">
                <a:solidFill>
                  <a:schemeClr val="tx1"/>
                </a:solidFill>
                <a:effectLst/>
                <a:latin typeface="+mn-lt"/>
                <a:ea typeface="+mn-ea"/>
                <a:cs typeface="+mn-cs"/>
              </a:rPr>
              <a:t>dults can use this power of attention to put focus on students’ positive behavior</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Begin focusing more on students using the expected behaviors instead of those misbehaving. The above </a:t>
            </a:r>
            <a:r>
              <a:rPr lang="en-US" sz="1200" b="0" i="0" u="none" strike="noStrike" cap="none" dirty="0" smtClean="0">
                <a:solidFill>
                  <a:schemeClr val="dk1"/>
                </a:solidFill>
                <a:latin typeface="Calibri"/>
                <a:ea typeface="Calibri"/>
                <a:cs typeface="Calibri"/>
                <a:sym typeface="Calibri"/>
              </a:rPr>
              <a:t>“preferred </a:t>
            </a:r>
            <a:r>
              <a:rPr lang="en-US" sz="1200" b="0" i="0" u="none" strike="noStrike" cap="none" dirty="0">
                <a:solidFill>
                  <a:schemeClr val="dk1"/>
                </a:solidFill>
                <a:latin typeface="Calibri"/>
                <a:ea typeface="Calibri"/>
                <a:cs typeface="Calibri"/>
                <a:sym typeface="Calibri"/>
              </a:rPr>
              <a:t>adult </a:t>
            </a:r>
            <a:r>
              <a:rPr lang="en-US" sz="1200" b="0" i="0" u="none" strike="noStrike" cap="none" dirty="0" smtClean="0">
                <a:solidFill>
                  <a:schemeClr val="dk1"/>
                </a:solidFill>
                <a:latin typeface="Calibri"/>
                <a:ea typeface="Calibri"/>
                <a:cs typeface="Calibri"/>
                <a:sym typeface="Calibri"/>
              </a:rPr>
              <a:t>behaviors” </a:t>
            </a:r>
            <a:r>
              <a:rPr lang="en-US" sz="1200" b="0" i="0" u="none" strike="noStrike" cap="none" dirty="0">
                <a:solidFill>
                  <a:schemeClr val="dk1"/>
                </a:solidFill>
                <a:latin typeface="Calibri"/>
                <a:ea typeface="Calibri"/>
                <a:cs typeface="Calibri"/>
                <a:sym typeface="Calibri"/>
              </a:rPr>
              <a:t>will positively impact student-teacher relationships, which in turn will often result in students saying they like school, students being more compliant, and students learning more.</a:t>
            </a:r>
            <a:endParaRPr dirty="0"/>
          </a:p>
        </p:txBody>
      </p:sp>
      <p:sp>
        <p:nvSpPr>
          <p:cNvPr id="54" name="Shape 5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560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Shape 6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Acknowledgements are based on the school-wide </a:t>
            </a:r>
            <a:r>
              <a:rPr lang="en-US" sz="1200" b="0" i="0" u="none" strike="noStrike" cap="none" dirty="0" smtClean="0">
                <a:solidFill>
                  <a:schemeClr val="dk1"/>
                </a:solidFill>
                <a:latin typeface="Arial"/>
                <a:ea typeface="Arial"/>
                <a:cs typeface="Arial"/>
                <a:sym typeface="Arial"/>
              </a:rPr>
              <a:t>behavioral </a:t>
            </a:r>
            <a:r>
              <a:rPr lang="en-US" sz="1200" b="0" i="0" u="none" strike="noStrike" cap="none" dirty="0">
                <a:solidFill>
                  <a:schemeClr val="dk1"/>
                </a:solidFill>
                <a:latin typeface="Arial"/>
                <a:ea typeface="Arial"/>
                <a:cs typeface="Arial"/>
                <a:sym typeface="Arial"/>
              </a:rPr>
              <a:t>e</a:t>
            </a:r>
            <a:r>
              <a:rPr lang="en-US" sz="1200" b="0" i="0" u="none" strike="noStrike" cap="none" dirty="0" smtClean="0">
                <a:solidFill>
                  <a:schemeClr val="dk1"/>
                </a:solidFill>
                <a:latin typeface="Arial"/>
                <a:ea typeface="Arial"/>
                <a:cs typeface="Arial"/>
                <a:sym typeface="Arial"/>
              </a:rPr>
              <a:t>xpectations</a:t>
            </a:r>
            <a:r>
              <a:rPr lang="en-US" sz="1200" b="0" i="0" u="none" strike="noStrike" cap="none" dirty="0">
                <a:solidFill>
                  <a:schemeClr val="dk1"/>
                </a:solidFill>
                <a:latin typeface="Arial"/>
                <a:ea typeface="Arial"/>
                <a:cs typeface="Arial"/>
                <a:sym typeface="Arial"/>
              </a:rPr>
              <a:t>. </a:t>
            </a:r>
            <a:r>
              <a:rPr lang="en-US" sz="1200" b="0" i="0" u="none" strike="noStrike" cap="none" dirty="0" smtClean="0">
                <a:solidFill>
                  <a:schemeClr val="dk1"/>
                </a:solidFill>
                <a:latin typeface="Arial"/>
                <a:ea typeface="Arial"/>
                <a:cs typeface="Arial"/>
                <a:sym typeface="Arial"/>
              </a:rPr>
              <a:t>Behavioral </a:t>
            </a:r>
            <a:r>
              <a:rPr lang="en-US" sz="1200" b="0" i="0" u="none" strike="noStrike" cap="none" dirty="0">
                <a:solidFill>
                  <a:schemeClr val="dk1"/>
                </a:solidFill>
                <a:latin typeface="Arial"/>
                <a:ea typeface="Arial"/>
                <a:cs typeface="Arial"/>
                <a:sym typeface="Arial"/>
              </a:rPr>
              <a:t>e</a:t>
            </a:r>
            <a:r>
              <a:rPr lang="en-US" sz="1200" b="0" i="0" u="none" strike="noStrike" cap="none" dirty="0" smtClean="0">
                <a:solidFill>
                  <a:schemeClr val="dk1"/>
                </a:solidFill>
                <a:latin typeface="Arial"/>
                <a:ea typeface="Arial"/>
                <a:cs typeface="Arial"/>
                <a:sym typeface="Arial"/>
              </a:rPr>
              <a:t>xpectations </a:t>
            </a:r>
            <a:r>
              <a:rPr lang="en-US" sz="1200" b="0" i="0" u="none" strike="noStrike" cap="none" dirty="0">
                <a:solidFill>
                  <a:schemeClr val="dk1"/>
                </a:solidFill>
                <a:latin typeface="Arial"/>
                <a:ea typeface="Arial"/>
                <a:cs typeface="Arial"/>
                <a:sym typeface="Arial"/>
              </a:rPr>
              <a:t>are </a:t>
            </a:r>
            <a:r>
              <a:rPr lang="en-US" sz="1200" b="0" i="0" u="none" strike="noStrike" cap="none" dirty="0" smtClean="0">
                <a:solidFill>
                  <a:schemeClr val="dk1"/>
                </a:solidFill>
                <a:latin typeface="Arial"/>
                <a:ea typeface="Arial"/>
                <a:cs typeface="Arial"/>
                <a:sym typeface="Arial"/>
              </a:rPr>
              <a:t>three </a:t>
            </a:r>
            <a:r>
              <a:rPr lang="en-US" sz="1200" b="0" i="0" u="none" strike="noStrike" cap="none" dirty="0">
                <a:solidFill>
                  <a:schemeClr val="dk1"/>
                </a:solidFill>
                <a:latin typeface="Arial"/>
                <a:ea typeface="Arial"/>
                <a:cs typeface="Arial"/>
                <a:sym typeface="Arial"/>
              </a:rPr>
              <a:t>to </a:t>
            </a:r>
            <a:r>
              <a:rPr lang="en-US" sz="1200" b="0" i="0" u="none" strike="noStrike" cap="none" dirty="0" smtClean="0">
                <a:solidFill>
                  <a:schemeClr val="dk1"/>
                </a:solidFill>
                <a:latin typeface="Arial"/>
                <a:ea typeface="Arial"/>
                <a:cs typeface="Arial"/>
                <a:sym typeface="Arial"/>
              </a:rPr>
              <a:t>five </a:t>
            </a:r>
            <a:r>
              <a:rPr lang="en-US" sz="1200" b="0" i="0" u="none" strike="noStrike" cap="none" dirty="0">
                <a:solidFill>
                  <a:schemeClr val="dk1"/>
                </a:solidFill>
                <a:latin typeface="Arial"/>
                <a:ea typeface="Arial"/>
                <a:cs typeface="Arial"/>
                <a:sym typeface="Arial"/>
              </a:rPr>
              <a:t>brief, positively stated values that exemplify the type of behavior schools want to see everyone displaying in the school.  They are generally broad statements that reflect the values or behavioral concepts that are held as important to a school and </a:t>
            </a:r>
            <a:r>
              <a:rPr lang="en-US" sz="1200" b="0" i="0" u="none" strike="noStrike" cap="none" dirty="0" smtClean="0">
                <a:solidFill>
                  <a:schemeClr val="dk1"/>
                </a:solidFill>
                <a:latin typeface="Arial"/>
                <a:ea typeface="Arial"/>
                <a:cs typeface="Arial"/>
                <a:sym typeface="Arial"/>
              </a:rPr>
              <a:t>its </a:t>
            </a:r>
            <a:r>
              <a:rPr lang="en-US" sz="1200" b="0" i="0" u="none" strike="noStrike" cap="none" dirty="0">
                <a:solidFill>
                  <a:schemeClr val="dk1"/>
                </a:solidFill>
                <a:latin typeface="Arial"/>
                <a:ea typeface="Arial"/>
                <a:cs typeface="Arial"/>
                <a:sym typeface="Arial"/>
              </a:rPr>
              <a:t>community. In </a:t>
            </a:r>
            <a:r>
              <a:rPr lang="en-US" sz="1200" b="0" i="0" u="none" strike="noStrike" cap="none" dirty="0" smtClean="0">
                <a:solidFill>
                  <a:schemeClr val="dk1"/>
                </a:solidFill>
                <a:latin typeface="Arial"/>
                <a:ea typeface="Arial"/>
                <a:cs typeface="Arial"/>
                <a:sym typeface="Arial"/>
              </a:rPr>
              <a:t>Module 5, </a:t>
            </a:r>
            <a:r>
              <a:rPr lang="en-US" sz="1200" b="0" i="0" u="none" strike="noStrike" cap="none" dirty="0">
                <a:solidFill>
                  <a:schemeClr val="dk1"/>
                </a:solidFill>
                <a:latin typeface="Arial"/>
                <a:ea typeface="Arial"/>
                <a:cs typeface="Arial"/>
                <a:sym typeface="Arial"/>
              </a:rPr>
              <a:t>teams developed and defined behavioral expectations for their school settings. Module </a:t>
            </a:r>
            <a:r>
              <a:rPr lang="en-US" sz="1200" b="0" i="0" u="none" strike="noStrike" cap="none" dirty="0" smtClean="0">
                <a:solidFill>
                  <a:schemeClr val="dk1"/>
                </a:solidFill>
                <a:latin typeface="Arial"/>
                <a:ea typeface="Arial"/>
                <a:cs typeface="Arial"/>
                <a:sym typeface="Arial"/>
              </a:rPr>
              <a:t>6 </a:t>
            </a:r>
            <a:r>
              <a:rPr lang="en-US" sz="1200" b="0" i="0" u="none" strike="noStrike" cap="none" dirty="0">
                <a:solidFill>
                  <a:schemeClr val="dk1"/>
                </a:solidFill>
                <a:latin typeface="Arial"/>
                <a:ea typeface="Arial"/>
                <a:cs typeface="Arial"/>
                <a:sym typeface="Arial"/>
              </a:rPr>
              <a:t>took teams through the process of developing a plan for teaching the behavior expectations directly to students. Now this training will take teams through the process of developing a system for reinforcing what they have taught.</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69" name="Shape 6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558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
        <p:nvSpPr>
          <p:cNvPr id="61" name="Shape 61"/>
          <p:cNvSpPr>
            <a:spLocks noGrp="1" noRot="1" noChangeAspect="1"/>
          </p:cNvSpPr>
          <p:nvPr>
            <p:ph type="sldImg" idx="2"/>
          </p:nvPr>
        </p:nvSpPr>
        <p:spPr>
          <a:xfrm>
            <a:off x="382588"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 name="Shape 62"/>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Trainer </a:t>
            </a:r>
            <a:r>
              <a:rPr lang="en-US" sz="1200" b="0" i="0" u="none" strike="noStrike" cap="none" dirty="0" smtClean="0">
                <a:solidFill>
                  <a:schemeClr val="dk1"/>
                </a:solidFill>
                <a:latin typeface="Arial"/>
                <a:ea typeface="Arial"/>
                <a:cs typeface="Arial"/>
                <a:sym typeface="Arial"/>
              </a:rPr>
              <a:t>Notes</a:t>
            </a:r>
            <a:r>
              <a:rPr lang="en-US" sz="1200" b="0" i="0" u="none" strike="noStrike" cap="none" dirty="0">
                <a:solidFill>
                  <a:schemeClr val="dk1"/>
                </a:solidFill>
                <a:latin typeface="Arial"/>
                <a:ea typeface="Arial"/>
                <a:cs typeface="Arial"/>
                <a:sym typeface="Arial"/>
              </a:rPr>
              <a:t>:</a:t>
            </a:r>
            <a:endParaRPr dirty="0"/>
          </a:p>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By using acknowledgements, we are reinforcing our students’ use of the behaviors that we have taught them (the expected behaviors defined in the school-wide behavioral </a:t>
            </a:r>
            <a:r>
              <a:rPr lang="en-US" sz="1200" b="0" i="0" u="none" strike="noStrike" cap="none" dirty="0" smtClean="0">
                <a:solidFill>
                  <a:schemeClr val="dk1"/>
                </a:solidFill>
                <a:latin typeface="Arial"/>
                <a:ea typeface="Arial"/>
                <a:cs typeface="Arial"/>
                <a:sym typeface="Arial"/>
              </a:rPr>
              <a:t>matrix). </a:t>
            </a:r>
            <a:r>
              <a:rPr lang="en-US" sz="1200" b="0" i="0" u="none" strike="noStrike" cap="none" dirty="0">
                <a:solidFill>
                  <a:schemeClr val="dk1"/>
                </a:solidFill>
                <a:latin typeface="Arial"/>
                <a:ea typeface="Arial"/>
                <a:cs typeface="Arial"/>
                <a:sym typeface="Arial"/>
              </a:rPr>
              <a:t>We give them </a:t>
            </a:r>
            <a:r>
              <a:rPr lang="en-US" sz="1200" b="0" i="0" u="sng" strike="noStrike" cap="none" dirty="0">
                <a:solidFill>
                  <a:schemeClr val="dk1"/>
                </a:solidFill>
                <a:latin typeface="Arial"/>
                <a:ea typeface="Arial"/>
                <a:cs typeface="Arial"/>
                <a:sym typeface="Arial"/>
              </a:rPr>
              <a:t>immediate</a:t>
            </a:r>
            <a:r>
              <a:rPr lang="en-US" sz="1200" b="0" i="0" u="none" strike="noStrike" cap="none" dirty="0">
                <a:solidFill>
                  <a:schemeClr val="dk1"/>
                </a:solidFill>
                <a:latin typeface="Arial"/>
                <a:ea typeface="Arial"/>
                <a:cs typeface="Arial"/>
                <a:sym typeface="Arial"/>
              </a:rPr>
              <a:t> recognition when we see them using the behavior, especially when they’re still in the early days of learning the behavior, and as the behavior becomes more of a habit for students we can use the acknowledgements more </a:t>
            </a:r>
            <a:r>
              <a:rPr lang="en-US" sz="1200" b="0" i="0" u="sng" strike="noStrike" cap="none" dirty="0">
                <a:solidFill>
                  <a:schemeClr val="dk1"/>
                </a:solidFill>
                <a:latin typeface="Arial"/>
                <a:ea typeface="Arial"/>
                <a:cs typeface="Arial"/>
                <a:sym typeface="Arial"/>
              </a:rPr>
              <a:t>intermittently</a:t>
            </a:r>
            <a:r>
              <a:rPr lang="en-US" sz="1200" b="0" i="0" u="none" strike="noStrike" cap="none" dirty="0">
                <a:solidFill>
                  <a:schemeClr val="dk1"/>
                </a:solidFill>
                <a:latin typeface="Arial"/>
                <a:ea typeface="Arial"/>
                <a:cs typeface="Arial"/>
                <a:sym typeface="Arial"/>
              </a:rPr>
              <a:t>. </a:t>
            </a:r>
            <a:r>
              <a:rPr lang="en-US" sz="1200" b="0" i="0" u="none" strike="noStrike" cap="none" dirty="0" smtClean="0">
                <a:solidFill>
                  <a:schemeClr val="dk1"/>
                </a:solidFill>
                <a:latin typeface="Arial"/>
                <a:ea typeface="Arial"/>
                <a:cs typeface="Arial"/>
                <a:sym typeface="Arial"/>
              </a:rPr>
              <a:t>In </a:t>
            </a:r>
            <a:r>
              <a:rPr lang="en-US" sz="1200" b="0" i="0" u="none" strike="noStrike" cap="none" dirty="0">
                <a:solidFill>
                  <a:schemeClr val="dk1"/>
                </a:solidFill>
                <a:latin typeface="Arial"/>
                <a:ea typeface="Arial"/>
                <a:cs typeface="Arial"/>
                <a:sym typeface="Arial"/>
              </a:rPr>
              <a:t>order to KEEP the students thinking about using the correct behavior, we can give them </a:t>
            </a:r>
            <a:r>
              <a:rPr lang="en-US" sz="1200" b="0" i="0" u="sng" strike="noStrike" cap="none" dirty="0">
                <a:solidFill>
                  <a:schemeClr val="dk1"/>
                </a:solidFill>
                <a:latin typeface="Arial"/>
                <a:ea typeface="Arial"/>
                <a:cs typeface="Arial"/>
                <a:sym typeface="Arial"/>
              </a:rPr>
              <a:t>long-term goals</a:t>
            </a:r>
            <a:r>
              <a:rPr lang="en-US" sz="1200" b="0" i="0" u="none" strike="noStrike" cap="none" dirty="0">
                <a:solidFill>
                  <a:schemeClr val="dk1"/>
                </a:solidFill>
                <a:latin typeface="Arial"/>
                <a:ea typeface="Arial"/>
                <a:cs typeface="Arial"/>
                <a:sym typeface="Arial"/>
              </a:rPr>
              <a:t>.</a:t>
            </a:r>
            <a:endParaRPr dirty="0"/>
          </a:p>
        </p:txBody>
      </p:sp>
    </p:spTree>
    <p:extLst>
      <p:ext uri="{BB962C8B-B14F-4D97-AF65-F5344CB8AC3E}">
        <p14:creationId xmlns:p14="http://schemas.microsoft.com/office/powerpoint/2010/main" val="1613667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Shape 7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Three </a:t>
            </a:r>
            <a:r>
              <a:rPr lang="en-US" sz="1200" b="0" i="0" u="none" strike="noStrike" cap="none" dirty="0">
                <a:solidFill>
                  <a:schemeClr val="dk1"/>
                </a:solidFill>
                <a:latin typeface="Calibri"/>
                <a:ea typeface="Calibri"/>
                <a:cs typeface="Calibri"/>
                <a:sym typeface="Calibri"/>
              </a:rPr>
              <a:t>types of acknowledgements: </a:t>
            </a:r>
            <a:r>
              <a:rPr lang="en-US" sz="1200" b="0" i="0" u="none" strike="noStrike" cap="none" dirty="0" smtClean="0">
                <a:solidFill>
                  <a:schemeClr val="dk1"/>
                </a:solidFill>
                <a:latin typeface="Calibri"/>
                <a:ea typeface="Calibri"/>
                <a:cs typeface="Calibri"/>
                <a:sym typeface="Calibri"/>
              </a:rPr>
              <a:t>high </a:t>
            </a:r>
            <a:r>
              <a:rPr lang="en-US" sz="1200" b="0" i="0" u="none" strike="noStrike" cap="none" dirty="0">
                <a:solidFill>
                  <a:schemeClr val="dk1"/>
                </a:solidFill>
                <a:latin typeface="Calibri"/>
                <a:ea typeface="Calibri"/>
                <a:cs typeface="Calibri"/>
                <a:sym typeface="Calibri"/>
              </a:rPr>
              <a:t>frequency when they are learning new behaviors and skills, </a:t>
            </a:r>
            <a:r>
              <a:rPr lang="en-US" sz="1200" b="0" i="0" u="none" strike="noStrike" cap="none" dirty="0" smtClean="0">
                <a:solidFill>
                  <a:schemeClr val="dk1"/>
                </a:solidFill>
                <a:latin typeface="Calibri"/>
                <a:ea typeface="Calibri"/>
                <a:cs typeface="Calibri"/>
                <a:sym typeface="Calibri"/>
              </a:rPr>
              <a:t>unexpected </a:t>
            </a:r>
            <a:r>
              <a:rPr lang="en-US" sz="1200" b="0" i="0" u="none" strike="noStrike" cap="none" dirty="0">
                <a:solidFill>
                  <a:schemeClr val="dk1"/>
                </a:solidFill>
                <a:latin typeface="Calibri"/>
                <a:ea typeface="Calibri"/>
                <a:cs typeface="Calibri"/>
                <a:sym typeface="Calibri"/>
              </a:rPr>
              <a:t>reinforcement as students are using the behaviors regularly, </a:t>
            </a:r>
            <a:r>
              <a:rPr lang="en-US" sz="1200" b="0" i="0" u="none" strike="noStrike" cap="none" dirty="0" smtClean="0">
                <a:solidFill>
                  <a:schemeClr val="dk1"/>
                </a:solidFill>
                <a:latin typeface="Calibri"/>
                <a:ea typeface="Calibri"/>
                <a:cs typeface="Calibri"/>
                <a:sym typeface="Calibri"/>
              </a:rPr>
              <a:t>and </a:t>
            </a:r>
            <a:r>
              <a:rPr lang="en-US" sz="1200" b="0" i="0" u="none" strike="noStrike" cap="none" dirty="0">
                <a:solidFill>
                  <a:schemeClr val="dk1"/>
                </a:solidFill>
                <a:latin typeface="Calibri"/>
                <a:ea typeface="Calibri"/>
                <a:cs typeface="Calibri"/>
                <a:sym typeface="Calibri"/>
              </a:rPr>
              <a:t>big goals to keep students motivated over longer periods of time. The high frequency rewards can be anything from a tangible token to a </a:t>
            </a:r>
            <a:r>
              <a:rPr lang="en-US" sz="1200" b="0" i="0" u="none" strike="noStrike" cap="none" dirty="0" smtClean="0">
                <a:solidFill>
                  <a:schemeClr val="dk1"/>
                </a:solidFill>
                <a:latin typeface="Calibri"/>
                <a:ea typeface="Calibri"/>
                <a:cs typeface="Calibri"/>
                <a:sym typeface="Calibri"/>
              </a:rPr>
              <a:t>high-five. </a:t>
            </a:r>
            <a:r>
              <a:rPr lang="en-US" sz="1200" b="0" i="0" u="none" strike="noStrike" cap="none" dirty="0">
                <a:solidFill>
                  <a:schemeClr val="dk1"/>
                </a:solidFill>
                <a:latin typeface="Calibri"/>
                <a:ea typeface="Calibri"/>
                <a:cs typeface="Calibri"/>
                <a:sym typeface="Calibri"/>
              </a:rPr>
              <a:t>The more intermittent rewards are meant to keep students on their toes and to motivate them to encourage other students to follow the expectations. Examples here might be surprise drop-ins by the </a:t>
            </a:r>
            <a:r>
              <a:rPr lang="en-US" sz="1200" b="0" i="0" u="none" strike="noStrike" cap="none" dirty="0" smtClean="0">
                <a:solidFill>
                  <a:schemeClr val="dk1"/>
                </a:solidFill>
                <a:latin typeface="Calibri"/>
                <a:ea typeface="Calibri"/>
                <a:cs typeface="Calibri"/>
                <a:sym typeface="Calibri"/>
              </a:rPr>
              <a:t>principal </a:t>
            </a:r>
            <a:r>
              <a:rPr lang="en-US" sz="1200" b="0" i="0" u="none" strike="noStrike" cap="none" dirty="0">
                <a:solidFill>
                  <a:schemeClr val="dk1"/>
                </a:solidFill>
                <a:latin typeface="Calibri"/>
                <a:ea typeface="Calibri"/>
                <a:cs typeface="Calibri"/>
                <a:sym typeface="Calibri"/>
              </a:rPr>
              <a:t>or classroom challenges. </a:t>
            </a:r>
            <a:r>
              <a:rPr lang="en-US" sz="1200" b="0" i="0" u="none" strike="noStrike" cap="none" dirty="0" smtClean="0">
                <a:solidFill>
                  <a:schemeClr val="dk1"/>
                </a:solidFill>
                <a:latin typeface="Calibri"/>
                <a:ea typeface="Calibri"/>
                <a:cs typeface="Calibri"/>
                <a:sym typeface="Calibri"/>
              </a:rPr>
              <a:t>Long-term </a:t>
            </a:r>
            <a:r>
              <a:rPr lang="en-US" sz="1200" b="0" i="0" u="none" strike="noStrike" cap="none" dirty="0">
                <a:solidFill>
                  <a:schemeClr val="dk1"/>
                </a:solidFill>
                <a:latin typeface="Calibri"/>
                <a:ea typeface="Calibri"/>
                <a:cs typeface="Calibri"/>
                <a:sym typeface="Calibri"/>
              </a:rPr>
              <a:t>rewards should be based on a goal you want to achieve as a school. Look at your discipline data and find a trend or spike that you want to work on for the semester or year. If you reach that goal as a school, then you celebrate as a school.</a:t>
            </a:r>
            <a:endParaRPr dirty="0"/>
          </a:p>
        </p:txBody>
      </p:sp>
      <p:sp>
        <p:nvSpPr>
          <p:cNvPr id="77" name="Shape 7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05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most important part of teaching and acknowledging students is to build positive relationships. Instead of only pointing out what students are doing wrong, use these moments for teaching students. Ask them if they know what they should have done instead, and encourage them to do better in the future</a:t>
            </a:r>
            <a:r>
              <a:rPr lang="en-US" sz="1200" b="0" i="0" u="none" strike="noStrike" cap="none" dirty="0" smtClean="0">
                <a:solidFill>
                  <a:schemeClr val="dk1"/>
                </a:solidFill>
                <a:latin typeface="Calibri"/>
                <a:ea typeface="Calibri"/>
                <a:cs typeface="Calibri"/>
                <a:sym typeface="Calibri"/>
              </a:rPr>
              <a:t>.</a:t>
            </a:r>
            <a:endParaRPr dirty="0"/>
          </a:p>
        </p:txBody>
      </p:sp>
      <p:sp>
        <p:nvSpPr>
          <p:cNvPr id="87" name="Shape 8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342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
        <p:nvSpPr>
          <p:cNvPr id="97" name="Shape 97"/>
          <p:cNvSpPr>
            <a:spLocks noGrp="1" noRot="1" noChangeAspect="1"/>
          </p:cNvSpPr>
          <p:nvPr>
            <p:ph type="sldImg" idx="2"/>
          </p:nvPr>
        </p:nvSpPr>
        <p:spPr>
          <a:xfrm>
            <a:off x="382588"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Trainer </a:t>
            </a:r>
            <a:r>
              <a:rPr lang="en-US" sz="1200" b="0" i="0" u="none" strike="noStrike" cap="none" dirty="0" smtClean="0">
                <a:solidFill>
                  <a:schemeClr val="dk1"/>
                </a:solidFill>
                <a:latin typeface="Arial"/>
                <a:ea typeface="Arial"/>
                <a:cs typeface="Arial"/>
                <a:sym typeface="Arial"/>
              </a:rPr>
              <a:t>Notes</a:t>
            </a:r>
            <a:r>
              <a:rPr lang="en-US" sz="1200" b="0" i="0" u="none" strike="noStrike" cap="none" dirty="0">
                <a:solidFill>
                  <a:schemeClr val="dk1"/>
                </a:solidFill>
                <a:latin typeface="Arial"/>
                <a:ea typeface="Arial"/>
                <a:cs typeface="Arial"/>
                <a:sym typeface="Arial"/>
              </a:rPr>
              <a:t>:</a:t>
            </a:r>
            <a:endParaRPr dirty="0"/>
          </a:p>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Again, this is a </a:t>
            </a:r>
            <a:r>
              <a:rPr lang="en-US" sz="1200" b="0" i="0" u="none" strike="noStrike" cap="none" dirty="0" smtClean="0">
                <a:solidFill>
                  <a:schemeClr val="dk1"/>
                </a:solidFill>
                <a:latin typeface="Arial"/>
                <a:ea typeface="Arial"/>
                <a:cs typeface="Arial"/>
                <a:sym typeface="Arial"/>
              </a:rPr>
              <a:t>system </a:t>
            </a:r>
            <a:r>
              <a:rPr lang="en-US" sz="1200" b="0" i="0" u="none" strike="noStrike" cap="none" dirty="0">
                <a:solidFill>
                  <a:schemeClr val="dk1"/>
                </a:solidFill>
                <a:latin typeface="Arial"/>
                <a:ea typeface="Arial"/>
                <a:cs typeface="Arial"/>
                <a:sym typeface="Arial"/>
              </a:rPr>
              <a:t>for acknowledging students. This is a universal practice, so ALL students are included, regardless of any other interventions they receive. </a:t>
            </a:r>
            <a:r>
              <a:rPr lang="en-US" sz="1200" b="0" i="0" u="none" strike="noStrike" cap="none" dirty="0" smtClean="0">
                <a:solidFill>
                  <a:schemeClr val="dk1"/>
                </a:solidFill>
                <a:latin typeface="Arial"/>
                <a:ea typeface="Arial"/>
                <a:cs typeface="Arial"/>
                <a:sym typeface="Arial"/>
              </a:rPr>
              <a:t>For </a:t>
            </a:r>
            <a:r>
              <a:rPr lang="en-US" sz="1200" b="0" i="0" u="none" strike="noStrike" cap="none" dirty="0">
                <a:solidFill>
                  <a:schemeClr val="dk1"/>
                </a:solidFill>
                <a:latin typeface="Arial"/>
                <a:ea typeface="Arial"/>
                <a:cs typeface="Arial"/>
                <a:sym typeface="Arial"/>
              </a:rPr>
              <a:t>students who are receiving additional interventions, these acknowledgements can be used in an individualized way to help them reach their Tier II or Tier III goals. </a:t>
            </a:r>
            <a:r>
              <a:rPr lang="en-US" sz="1200" b="0" i="0" u="none" strike="noStrike" cap="none" dirty="0" smtClean="0">
                <a:solidFill>
                  <a:schemeClr val="dk1"/>
                </a:solidFill>
                <a:latin typeface="Arial"/>
                <a:ea typeface="Arial"/>
                <a:cs typeface="Arial"/>
                <a:sym typeface="Arial"/>
              </a:rPr>
              <a:t>Acknowledgements </a:t>
            </a:r>
            <a:r>
              <a:rPr lang="en-US" sz="1200" b="0" i="0" u="none" strike="noStrike" cap="none" dirty="0">
                <a:solidFill>
                  <a:schemeClr val="dk1"/>
                </a:solidFill>
                <a:latin typeface="Arial"/>
                <a:ea typeface="Arial"/>
                <a:cs typeface="Arial"/>
                <a:sym typeface="Arial"/>
              </a:rPr>
              <a:t>are recognition for behavior that student displayed, so it’s important that they not be taken away as a punishment. </a:t>
            </a:r>
            <a:r>
              <a:rPr lang="en-US" sz="1200" b="0" i="0" u="none" strike="noStrike" cap="none" dirty="0" smtClean="0">
                <a:solidFill>
                  <a:schemeClr val="dk1"/>
                </a:solidFill>
                <a:latin typeface="Arial"/>
                <a:ea typeface="Arial"/>
                <a:cs typeface="Arial"/>
                <a:sym typeface="Arial"/>
              </a:rPr>
              <a:t>Help </a:t>
            </a:r>
            <a:r>
              <a:rPr lang="en-US" sz="1200" b="0" i="0" u="none" strike="noStrike" cap="none" dirty="0">
                <a:solidFill>
                  <a:schemeClr val="dk1"/>
                </a:solidFill>
                <a:latin typeface="Arial"/>
                <a:ea typeface="Arial"/>
                <a:cs typeface="Arial"/>
                <a:sym typeface="Arial"/>
              </a:rPr>
              <a:t>students make their newly learned behaviors a habit, so move from highly frequent acknowledgement to less predictable, and then finally move to more social types of recognition, such as verbal praise. </a:t>
            </a:r>
            <a:r>
              <a:rPr lang="en-US" sz="1200" b="0" i="0" u="none" strike="noStrike" cap="none" dirty="0" smtClean="0">
                <a:solidFill>
                  <a:schemeClr val="dk1"/>
                </a:solidFill>
                <a:latin typeface="Arial"/>
                <a:ea typeface="Arial"/>
                <a:cs typeface="Arial"/>
                <a:sym typeface="Arial"/>
              </a:rPr>
              <a:t>As </a:t>
            </a:r>
            <a:r>
              <a:rPr lang="en-US" sz="1200" b="0" i="0" u="none" strike="noStrike" cap="none" dirty="0">
                <a:solidFill>
                  <a:schemeClr val="dk1"/>
                </a:solidFill>
                <a:latin typeface="Arial"/>
                <a:ea typeface="Arial"/>
                <a:cs typeface="Arial"/>
                <a:sym typeface="Arial"/>
              </a:rPr>
              <a:t>with everything </a:t>
            </a:r>
            <a:r>
              <a:rPr lang="en-US" sz="1200" b="0" i="0" u="none" strike="noStrike" cap="none" dirty="0" smtClean="0">
                <a:solidFill>
                  <a:schemeClr val="dk1"/>
                </a:solidFill>
                <a:latin typeface="Arial"/>
                <a:ea typeface="Arial"/>
                <a:cs typeface="Arial"/>
                <a:sym typeface="Arial"/>
              </a:rPr>
              <a:t>PBIS-related</a:t>
            </a:r>
            <a:r>
              <a:rPr lang="en-US" sz="1200" b="0" i="0" u="none" strike="noStrike" cap="none" dirty="0">
                <a:solidFill>
                  <a:schemeClr val="dk1"/>
                </a:solidFill>
                <a:latin typeface="Arial"/>
                <a:ea typeface="Arial"/>
                <a:cs typeface="Arial"/>
                <a:sym typeface="Arial"/>
              </a:rPr>
              <a:t>, look at discipline data regularly to find spikes or trends to reverse. Use acknowledgements as part of the plan, along with re-teaching some behaviors.</a:t>
            </a:r>
            <a:endParaRPr dirty="0"/>
          </a:p>
        </p:txBody>
      </p:sp>
    </p:spTree>
    <p:extLst>
      <p:ext uri="{BB962C8B-B14F-4D97-AF65-F5344CB8AC3E}">
        <p14:creationId xmlns:p14="http://schemas.microsoft.com/office/powerpoint/2010/main" val="410401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1416424" y="315540"/>
            <a:ext cx="9144000" cy="1271213"/>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Shape 15"/>
          <p:cNvSpPr txBox="1">
            <a:spLocks noGrp="1"/>
          </p:cNvSpPr>
          <p:nvPr>
            <p:ph type="body" idx="1"/>
          </p:nvPr>
        </p:nvSpPr>
        <p:spPr>
          <a:xfrm>
            <a:off x="1416050" y="1917700"/>
            <a:ext cx="9144000" cy="3325813"/>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6144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696598" y="365125"/>
            <a:ext cx="8956713"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638903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Shape 20"/>
          <p:cNvSpPr txBox="1">
            <a:spLocks noGrp="1"/>
          </p:cNvSpPr>
          <p:nvPr>
            <p:ph type="body" idx="1"/>
          </p:nvPr>
        </p:nvSpPr>
        <p:spPr>
          <a:xfrm>
            <a:off x="0" y="0"/>
            <a:ext cx="3000000" cy="30000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7964424" y="6272786"/>
            <a:ext cx="3273552"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1088136" y="6272786"/>
            <a:ext cx="6327648"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466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8">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1"/>
          <p:cNvSpPr txBox="1">
            <a:spLocks/>
          </p:cNvSpPr>
          <p:nvPr/>
        </p:nvSpPr>
        <p:spPr>
          <a:xfrm>
            <a:off x="0" y="2512817"/>
            <a:ext cx="12192000" cy="1083237"/>
          </a:xfrm>
          <a:prstGeom prst="rect">
            <a:avLst/>
          </a:prstGeom>
          <a:noFill/>
          <a:ln>
            <a:noFill/>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6600"/>
              <a:buFont typeface="Calibri"/>
              <a:buNone/>
            </a:pPr>
            <a:r>
              <a:rPr lang="en-US" sz="6000" dirty="0">
                <a:solidFill>
                  <a:schemeClr val="dk1"/>
                </a:solidFill>
                <a:latin typeface="Calibri"/>
                <a:ea typeface="Calibri"/>
                <a:cs typeface="Calibri"/>
                <a:sym typeface="Calibri"/>
              </a:rPr>
              <a:t>Acknowledging Expected Behavior</a:t>
            </a:r>
            <a:endParaRPr lang="en-US" sz="4000" dirty="0"/>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smtClean="0">
                <a:solidFill>
                  <a:schemeClr val="bg1"/>
                </a:solidFill>
              </a:rPr>
              <a:t>Images in this module were obtained at google.com/images unless otherwise specified.</a:t>
            </a:r>
            <a:endParaRPr lang="en-US" sz="1000" dirty="0">
              <a:solidFill>
                <a:schemeClr val="bg1"/>
              </a:solidFill>
            </a:endParaRPr>
          </a:p>
        </p:txBody>
      </p:sp>
    </p:spTree>
    <p:extLst>
      <p:ext uri="{BB962C8B-B14F-4D97-AF65-F5344CB8AC3E}">
        <p14:creationId xmlns:p14="http://schemas.microsoft.com/office/powerpoint/2010/main" val="3808014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0" y="747346"/>
            <a:ext cx="12192000" cy="80366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Some </a:t>
            </a:r>
            <a:r>
              <a:rPr lang="en-US" sz="5400" b="0" i="0" u="none" strike="noStrike" cap="none" dirty="0" smtClean="0">
                <a:solidFill>
                  <a:schemeClr val="dk1"/>
                </a:solidFill>
                <a:latin typeface="Calibri"/>
                <a:ea typeface="Calibri"/>
                <a:cs typeface="Calibri"/>
                <a:sym typeface="Calibri"/>
              </a:rPr>
              <a:t>“Rules</a:t>
            </a:r>
            <a:r>
              <a:rPr lang="en-US" sz="5400" dirty="0" smtClean="0"/>
              <a:t>”</a:t>
            </a:r>
            <a:r>
              <a:rPr lang="en-US" sz="5400" b="0" i="0" u="none" strike="noStrike" cap="none" dirty="0" smtClean="0">
                <a:solidFill>
                  <a:schemeClr val="dk1"/>
                </a:solidFill>
                <a:latin typeface="Calibri"/>
                <a:ea typeface="Calibri"/>
                <a:cs typeface="Calibri"/>
                <a:sym typeface="Calibri"/>
              </a:rPr>
              <a:t> Of </a:t>
            </a:r>
            <a:r>
              <a:rPr lang="en-US" sz="5400" b="0" i="0" u="none" strike="noStrike" cap="none" dirty="0">
                <a:solidFill>
                  <a:schemeClr val="dk1"/>
                </a:solidFill>
                <a:latin typeface="Calibri"/>
                <a:ea typeface="Calibri"/>
                <a:cs typeface="Calibri"/>
                <a:sym typeface="Calibri"/>
              </a:rPr>
              <a:t>Acknowledgements</a:t>
            </a:r>
            <a:endParaRPr dirty="0"/>
          </a:p>
        </p:txBody>
      </p:sp>
      <p:sp>
        <p:nvSpPr>
          <p:cNvPr id="109" name="Shape 109"/>
          <p:cNvSpPr txBox="1">
            <a:spLocks noGrp="1"/>
          </p:cNvSpPr>
          <p:nvPr>
            <p:ph type="body" idx="1"/>
          </p:nvPr>
        </p:nvSpPr>
        <p:spPr>
          <a:xfrm>
            <a:off x="405671" y="1736362"/>
            <a:ext cx="7144065" cy="3106944"/>
          </a:xfrm>
          <a:prstGeom prst="rect">
            <a:avLst/>
          </a:prstGeom>
          <a:noFill/>
          <a:ln>
            <a:noFill/>
          </a:ln>
        </p:spPr>
        <p:txBody>
          <a:bodyPr spcFirstLastPara="1" wrap="square" lIns="91425" tIns="45700" rIns="91425" bIns="45700" anchor="t" anchorCtr="0">
            <a:noAutofit/>
          </a:bodyPr>
          <a:lstStyle/>
          <a:p>
            <a:pPr marL="571500" marR="0" lvl="0" indent="-571500" algn="l" rtl="0">
              <a:lnSpc>
                <a:spcPct val="100000"/>
              </a:lnSpc>
              <a:spcAft>
                <a:spcPts val="0"/>
              </a:spcAft>
              <a:buClrTx/>
              <a:buSzPct val="100000"/>
              <a:buFont typeface="Arial" panose="020B0604020202020204" pitchFamily="34" charset="0"/>
              <a:buChar char="•"/>
            </a:pPr>
            <a:r>
              <a:rPr lang="en-US" u="sng" dirty="0">
                <a:solidFill>
                  <a:schemeClr val="dk1"/>
                </a:solidFill>
                <a:sym typeface="Calibri"/>
              </a:rPr>
              <a:t>All staff</a:t>
            </a:r>
            <a:r>
              <a:rPr lang="en-US" dirty="0">
                <a:solidFill>
                  <a:schemeClr val="dk1"/>
                </a:solidFill>
                <a:sym typeface="Calibri"/>
              </a:rPr>
              <a:t> give them</a:t>
            </a:r>
            <a:endParaRPr dirty="0"/>
          </a:p>
          <a:p>
            <a:pPr marL="571500" marR="0" lvl="0" indent="-571500" algn="l" rtl="0">
              <a:lnSpc>
                <a:spcPct val="100000"/>
              </a:lnSpc>
              <a:spcAft>
                <a:spcPts val="0"/>
              </a:spcAft>
              <a:buClrTx/>
              <a:buSzPct val="100000"/>
              <a:buFont typeface="Arial" panose="020B0604020202020204" pitchFamily="34" charset="0"/>
              <a:buChar char="•"/>
            </a:pPr>
            <a:r>
              <a:rPr lang="en-US" dirty="0">
                <a:solidFill>
                  <a:schemeClr val="dk1"/>
                </a:solidFill>
                <a:sym typeface="Calibri"/>
              </a:rPr>
              <a:t>Only for meeting </a:t>
            </a:r>
            <a:r>
              <a:rPr lang="en-US" i="1" u="sng" dirty="0"/>
              <a:t>behavior </a:t>
            </a:r>
            <a:r>
              <a:rPr lang="en-US" i="1" u="sng" dirty="0">
                <a:solidFill>
                  <a:schemeClr val="dk1"/>
                </a:solidFill>
                <a:sym typeface="Calibri"/>
              </a:rPr>
              <a:t>expectations that are taught</a:t>
            </a:r>
            <a:endParaRPr dirty="0">
              <a:solidFill>
                <a:schemeClr val="dk1"/>
              </a:solidFill>
              <a:sym typeface="Calibri"/>
            </a:endParaRPr>
          </a:p>
          <a:p>
            <a:pPr marL="571500" marR="0" lvl="0" indent="-571500" algn="l" rtl="0">
              <a:lnSpc>
                <a:spcPct val="100000"/>
              </a:lnSpc>
              <a:spcAft>
                <a:spcPts val="0"/>
              </a:spcAft>
              <a:buClrTx/>
              <a:buSzPct val="100000"/>
              <a:buFont typeface="Arial" panose="020B0604020202020204" pitchFamily="34" charset="0"/>
              <a:buChar char="•"/>
            </a:pPr>
            <a:r>
              <a:rPr lang="en-US" dirty="0">
                <a:solidFill>
                  <a:schemeClr val="dk1"/>
                </a:solidFill>
                <a:sym typeface="Calibri"/>
              </a:rPr>
              <a:t>Link to behavior on the </a:t>
            </a:r>
            <a:r>
              <a:rPr lang="en-US" dirty="0" smtClean="0">
                <a:solidFill>
                  <a:schemeClr val="dk1"/>
                </a:solidFill>
                <a:sym typeface="Calibri"/>
              </a:rPr>
              <a:t>matrix</a:t>
            </a:r>
            <a:endParaRPr dirty="0"/>
          </a:p>
          <a:p>
            <a:pPr marL="571500" marR="0" lvl="0" indent="-571500" algn="l" rtl="0">
              <a:lnSpc>
                <a:spcPct val="100000"/>
              </a:lnSpc>
              <a:spcAft>
                <a:spcPts val="0"/>
              </a:spcAft>
              <a:buClrTx/>
              <a:buSzPct val="100000"/>
              <a:buFont typeface="Arial" panose="020B0604020202020204" pitchFamily="34" charset="0"/>
              <a:buChar char="•"/>
            </a:pPr>
            <a:r>
              <a:rPr lang="en-US" dirty="0">
                <a:solidFill>
                  <a:schemeClr val="dk1"/>
                </a:solidFill>
                <a:sym typeface="Calibri"/>
              </a:rPr>
              <a:t>Give immediately (no IOUs)</a:t>
            </a:r>
            <a:endParaRPr dirty="0"/>
          </a:p>
        </p:txBody>
      </p:sp>
      <p:pic>
        <p:nvPicPr>
          <p:cNvPr id="110" name="Shape 110"/>
          <p:cNvPicPr preferRelativeResize="0"/>
          <p:nvPr/>
        </p:nvPicPr>
        <p:blipFill rotWithShape="1">
          <a:blip r:embed="rId3">
            <a:alphaModFix/>
          </a:blip>
          <a:srcRect/>
          <a:stretch/>
        </p:blipFill>
        <p:spPr>
          <a:xfrm>
            <a:off x="7664036" y="2139157"/>
            <a:ext cx="4057946" cy="2962030"/>
          </a:xfrm>
          <a:prstGeom prst="rect">
            <a:avLst/>
          </a:prstGeom>
          <a:noFill/>
          <a:ln>
            <a:noFill/>
          </a:ln>
        </p:spPr>
      </p:pic>
    </p:spTree>
    <p:extLst>
      <p:ext uri="{BB962C8B-B14F-4D97-AF65-F5344CB8AC3E}">
        <p14:creationId xmlns:p14="http://schemas.microsoft.com/office/powerpoint/2010/main" val="424831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fade">
                                      <p:cBhvr>
                                        <p:cTn id="12" dur="1000"/>
                                        <p:tgtEl>
                                          <p:spTgt spid="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Effect transition="in" filter="fade">
                                      <p:cBhvr>
                                        <p:cTn id="17" dur="1000"/>
                                        <p:tgtEl>
                                          <p:spTgt spid="1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Effect transition="in" filter="fade">
                                      <p:cBhvr>
                                        <p:cTn id="22" dur="1000"/>
                                        <p:tgtEl>
                                          <p:spTgt spid="1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0" y="747346"/>
            <a:ext cx="12192000" cy="97594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tx1"/>
                </a:solidFill>
                <a:latin typeface="Calibri"/>
                <a:ea typeface="Calibri"/>
                <a:cs typeface="Calibri"/>
                <a:sym typeface="Calibri"/>
              </a:rPr>
              <a:t>Be </a:t>
            </a:r>
            <a:r>
              <a:rPr lang="en-US" sz="5400" b="1" i="0" u="none" strike="noStrike" cap="none" dirty="0">
                <a:solidFill>
                  <a:schemeClr val="tx1"/>
                </a:solidFill>
                <a:latin typeface="Calibri"/>
                <a:ea typeface="Calibri"/>
                <a:cs typeface="Calibri"/>
                <a:sym typeface="Calibri"/>
              </a:rPr>
              <a:t>SPECIFIC</a:t>
            </a:r>
            <a:r>
              <a:rPr lang="en-US" sz="5400" b="0" i="0" u="none" strike="noStrike" cap="none" dirty="0">
                <a:solidFill>
                  <a:schemeClr val="tx1"/>
                </a:solidFill>
                <a:latin typeface="Calibri"/>
                <a:ea typeface="Calibri"/>
                <a:cs typeface="Calibri"/>
                <a:sym typeface="Calibri"/>
              </a:rPr>
              <a:t> </a:t>
            </a:r>
            <a:r>
              <a:rPr lang="en-US" sz="5400" b="0" i="0" u="none" strike="noStrike" cap="none" dirty="0" smtClean="0">
                <a:solidFill>
                  <a:schemeClr val="tx1"/>
                </a:solidFill>
                <a:latin typeface="Calibri"/>
                <a:ea typeface="Calibri"/>
                <a:cs typeface="Calibri"/>
                <a:sym typeface="Calibri"/>
              </a:rPr>
              <a:t>In </a:t>
            </a:r>
            <a:r>
              <a:rPr lang="en-US" sz="5400" dirty="0">
                <a:solidFill>
                  <a:schemeClr val="tx1"/>
                </a:solidFill>
              </a:rPr>
              <a:t>Y</a:t>
            </a:r>
            <a:r>
              <a:rPr lang="en-US" sz="5400" b="0" i="0" u="none" strike="noStrike" cap="none" dirty="0" smtClean="0">
                <a:solidFill>
                  <a:schemeClr val="tx1"/>
                </a:solidFill>
                <a:latin typeface="Calibri"/>
                <a:ea typeface="Calibri"/>
                <a:cs typeface="Calibri"/>
                <a:sym typeface="Calibri"/>
              </a:rPr>
              <a:t>our </a:t>
            </a:r>
            <a:r>
              <a:rPr lang="en-US" sz="5400" dirty="0">
                <a:solidFill>
                  <a:schemeClr val="tx1"/>
                </a:solidFill>
              </a:rPr>
              <a:t>P</a:t>
            </a:r>
            <a:r>
              <a:rPr lang="en-US" sz="5400" b="0" i="0" u="none" strike="noStrike" cap="none" dirty="0" smtClean="0">
                <a:solidFill>
                  <a:schemeClr val="tx1"/>
                </a:solidFill>
                <a:latin typeface="Calibri"/>
                <a:ea typeface="Calibri"/>
                <a:cs typeface="Calibri"/>
                <a:sym typeface="Calibri"/>
              </a:rPr>
              <a:t>raise</a:t>
            </a:r>
            <a:r>
              <a:rPr lang="en-US" sz="5400" b="0" i="0" u="none" strike="noStrike" cap="none" dirty="0">
                <a:solidFill>
                  <a:schemeClr val="tx1"/>
                </a:solidFill>
                <a:latin typeface="Calibri"/>
                <a:ea typeface="Calibri"/>
                <a:cs typeface="Calibri"/>
                <a:sym typeface="Calibri"/>
              </a:rPr>
              <a:t>!</a:t>
            </a:r>
            <a:endParaRPr sz="5400" b="0" i="0" u="none" strike="noStrike" cap="none" dirty="0">
              <a:solidFill>
                <a:schemeClr val="tx1"/>
              </a:solidFill>
              <a:latin typeface="Calibri"/>
              <a:ea typeface="Calibri"/>
              <a:cs typeface="Calibri"/>
              <a:sym typeface="Calibri"/>
            </a:endParaRPr>
          </a:p>
        </p:txBody>
      </p:sp>
      <p:sp>
        <p:nvSpPr>
          <p:cNvPr id="117" name="Shape 117"/>
          <p:cNvSpPr txBox="1">
            <a:spLocks noGrp="1"/>
          </p:cNvSpPr>
          <p:nvPr>
            <p:ph type="body" idx="1"/>
          </p:nvPr>
        </p:nvSpPr>
        <p:spPr>
          <a:xfrm>
            <a:off x="512466" y="2164061"/>
            <a:ext cx="11093380" cy="3076154"/>
          </a:xfrm>
          <a:prstGeom prst="rect">
            <a:avLst/>
          </a:prstGeom>
          <a:noFill/>
          <a:ln>
            <a:noFill/>
          </a:ln>
        </p:spPr>
        <p:txBody>
          <a:bodyPr spcFirstLastPara="1" wrap="square" lIns="91425" tIns="45700" rIns="91425" bIns="45700" anchor="t" anchorCtr="0">
            <a:noAutofit/>
          </a:bodyPr>
          <a:lstStyle/>
          <a:p>
            <a:pPr marL="0" marR="0" lvl="0" indent="0" rtl="0">
              <a:lnSpc>
                <a:spcPct val="90000"/>
              </a:lnSpc>
              <a:spcAft>
                <a:spcPts val="0"/>
              </a:spcAft>
              <a:buClr>
                <a:schemeClr val="dk1"/>
              </a:buClr>
              <a:buSzPts val="3600"/>
              <a:buFont typeface="Arial"/>
              <a:buNone/>
            </a:pPr>
            <a:r>
              <a:rPr lang="en-US" dirty="0">
                <a:solidFill>
                  <a:schemeClr val="dk1"/>
                </a:solidFill>
                <a:sym typeface="Calibri"/>
              </a:rPr>
              <a:t>Example</a:t>
            </a:r>
            <a:r>
              <a:rPr lang="en-US" dirty="0" smtClean="0">
                <a:solidFill>
                  <a:schemeClr val="dk1"/>
                </a:solidFill>
                <a:sym typeface="Calibri"/>
              </a:rPr>
              <a:t>:</a:t>
            </a:r>
            <a:endParaRPr dirty="0">
              <a:solidFill>
                <a:schemeClr val="dk1"/>
              </a:solidFill>
              <a:sym typeface="Calibri"/>
            </a:endParaRPr>
          </a:p>
          <a:p>
            <a:pPr marL="0" marR="0" lvl="0" indent="0" rtl="0">
              <a:lnSpc>
                <a:spcPct val="90000"/>
              </a:lnSpc>
              <a:spcAft>
                <a:spcPts val="0"/>
              </a:spcAft>
              <a:buClr>
                <a:schemeClr val="dk1"/>
              </a:buClr>
              <a:buSzPts val="3200"/>
              <a:buFont typeface="Arial"/>
              <a:buNone/>
            </a:pPr>
            <a:r>
              <a:rPr lang="en-US" dirty="0">
                <a:solidFill>
                  <a:schemeClr val="dk1"/>
                </a:solidFill>
                <a:sym typeface="Calibri"/>
              </a:rPr>
              <a:t>“Thank you, David for </a:t>
            </a:r>
            <a:r>
              <a:rPr lang="en-US" u="sng" dirty="0">
                <a:solidFill>
                  <a:schemeClr val="dk1"/>
                </a:solidFill>
                <a:sym typeface="Calibri"/>
              </a:rPr>
              <a:t>picking up that </a:t>
            </a:r>
            <a:r>
              <a:rPr lang="en-US" u="sng" dirty="0" smtClean="0">
                <a:solidFill>
                  <a:schemeClr val="dk1"/>
                </a:solidFill>
                <a:sym typeface="Calibri"/>
              </a:rPr>
              <a:t>trash</a:t>
            </a:r>
            <a:r>
              <a:rPr lang="en-US" dirty="0" smtClean="0">
                <a:solidFill>
                  <a:schemeClr val="dk1"/>
                </a:solidFill>
                <a:sym typeface="Calibri"/>
              </a:rPr>
              <a:t>! I </a:t>
            </a:r>
            <a:r>
              <a:rPr lang="en-US" dirty="0">
                <a:solidFill>
                  <a:schemeClr val="dk1"/>
                </a:solidFill>
                <a:sym typeface="Calibri"/>
              </a:rPr>
              <a:t>appreciate how you are </a:t>
            </a:r>
            <a:r>
              <a:rPr lang="en-US" u="sng" dirty="0">
                <a:solidFill>
                  <a:schemeClr val="dk1"/>
                </a:solidFill>
                <a:sym typeface="Calibri"/>
              </a:rPr>
              <a:t>respecting</a:t>
            </a:r>
            <a:r>
              <a:rPr lang="en-US" b="1" dirty="0">
                <a:solidFill>
                  <a:schemeClr val="dk1"/>
                </a:solidFill>
                <a:sym typeface="Calibri"/>
              </a:rPr>
              <a:t> </a:t>
            </a:r>
            <a:r>
              <a:rPr lang="en-US" dirty="0">
                <a:solidFill>
                  <a:schemeClr val="dk1"/>
                </a:solidFill>
                <a:sym typeface="Calibri"/>
              </a:rPr>
              <a:t>our cafeteria</a:t>
            </a:r>
            <a:r>
              <a:rPr lang="en-US" dirty="0" smtClean="0">
                <a:solidFill>
                  <a:schemeClr val="dk1"/>
                </a:solidFill>
                <a:sym typeface="Calibri"/>
              </a:rPr>
              <a:t>!”</a:t>
            </a:r>
            <a:endParaRPr dirty="0">
              <a:solidFill>
                <a:schemeClr val="dk1"/>
              </a:solidFill>
              <a:sym typeface="Calibri"/>
            </a:endParaRPr>
          </a:p>
        </p:txBody>
      </p:sp>
    </p:spTree>
    <p:extLst>
      <p:ext uri="{BB962C8B-B14F-4D97-AF65-F5344CB8AC3E}">
        <p14:creationId xmlns:p14="http://schemas.microsoft.com/office/powerpoint/2010/main" val="1080718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6" name="Shape 126"/>
          <p:cNvPicPr preferRelativeResize="0"/>
          <p:nvPr/>
        </p:nvPicPr>
        <p:blipFill rotWithShape="1">
          <a:blip r:embed="rId3">
            <a:alphaModFix/>
          </a:blip>
          <a:srcRect/>
          <a:stretch/>
        </p:blipFill>
        <p:spPr>
          <a:xfrm>
            <a:off x="104571" y="-1"/>
            <a:ext cx="4587400" cy="5759042"/>
          </a:xfrm>
          <a:prstGeom prst="rect">
            <a:avLst/>
          </a:prstGeom>
          <a:noFill/>
          <a:ln>
            <a:noFill/>
          </a:ln>
          <a:effectLst>
            <a:outerShdw blurRad="292100" dist="139700" dir="2700000" algn="tl" rotWithShape="0">
              <a:srgbClr val="333333">
                <a:alpha val="64705"/>
              </a:srgbClr>
            </a:outerShdw>
          </a:effectLst>
        </p:spPr>
      </p:pic>
      <p:pic>
        <p:nvPicPr>
          <p:cNvPr id="127" name="Shape 127"/>
          <p:cNvPicPr preferRelativeResize="0"/>
          <p:nvPr/>
        </p:nvPicPr>
        <p:blipFill rotWithShape="1">
          <a:blip r:embed="rId4">
            <a:alphaModFix/>
          </a:blip>
          <a:srcRect/>
          <a:stretch/>
        </p:blipFill>
        <p:spPr>
          <a:xfrm>
            <a:off x="7356275" y="773168"/>
            <a:ext cx="4772628" cy="6002687"/>
          </a:xfrm>
          <a:prstGeom prst="rect">
            <a:avLst/>
          </a:prstGeom>
          <a:noFill/>
          <a:ln>
            <a:noFill/>
          </a:ln>
          <a:effectLst>
            <a:outerShdw blurRad="292100" dist="139700" dir="2700000" algn="tl" rotWithShape="0">
              <a:srgbClr val="333333">
                <a:alpha val="64705"/>
              </a:srgbClr>
            </a:outerShdw>
          </a:effectLst>
        </p:spPr>
      </p:pic>
      <p:sp>
        <p:nvSpPr>
          <p:cNvPr id="125" name="Shape 125"/>
          <p:cNvSpPr txBox="1">
            <a:spLocks noGrp="1"/>
          </p:cNvSpPr>
          <p:nvPr>
            <p:ph type="ctrTitle"/>
          </p:nvPr>
        </p:nvSpPr>
        <p:spPr>
          <a:xfrm>
            <a:off x="8561639" y="773167"/>
            <a:ext cx="3567264" cy="73408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Examples</a:t>
            </a:r>
            <a:endParaRPr dirty="0"/>
          </a:p>
        </p:txBody>
      </p:sp>
      <p:pic>
        <p:nvPicPr>
          <p:cNvPr id="128" name="Shape 128"/>
          <p:cNvPicPr preferRelativeResize="0">
            <a:picLocks noGrp="1"/>
          </p:cNvPicPr>
          <p:nvPr>
            <p:ph type="body" idx="1"/>
          </p:nvPr>
        </p:nvPicPr>
        <p:blipFill rotWithShape="1">
          <a:blip r:embed="rId5">
            <a:alphaModFix/>
          </a:blip>
          <a:srcRect/>
          <a:stretch/>
        </p:blipFill>
        <p:spPr>
          <a:xfrm>
            <a:off x="565004" y="2294459"/>
            <a:ext cx="7996635" cy="4481396"/>
          </a:xfrm>
          <a:prstGeom prst="rect">
            <a:avLst/>
          </a:prstGeom>
          <a:noFill/>
          <a:ln>
            <a:noFill/>
          </a:ln>
          <a:effectLst>
            <a:outerShdw blurRad="292100" dist="139700" dir="2700000" algn="tl" rotWithShape="0">
              <a:srgbClr val="333333">
                <a:alpha val="64705"/>
              </a:srgbClr>
            </a:outerShdw>
          </a:effectLst>
        </p:spPr>
      </p:pic>
      <p:pic>
        <p:nvPicPr>
          <p:cNvPr id="129" name="Shape 129"/>
          <p:cNvPicPr preferRelativeResize="0"/>
          <p:nvPr/>
        </p:nvPicPr>
        <p:blipFill rotWithShape="1">
          <a:blip r:embed="rId6">
            <a:alphaModFix/>
          </a:blip>
          <a:srcRect/>
          <a:stretch/>
        </p:blipFill>
        <p:spPr>
          <a:xfrm>
            <a:off x="1215342" y="93132"/>
            <a:ext cx="7346297" cy="4637025"/>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312233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0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fade">
                                      <p:cBhvr>
                                        <p:cTn id="22"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p:cNvPicPr preferRelativeResize="0"/>
          <p:nvPr/>
        </p:nvPicPr>
        <p:blipFill rotWithShape="1">
          <a:blip r:embed="rId3">
            <a:alphaModFix/>
          </a:blip>
          <a:srcRect/>
          <a:stretch/>
        </p:blipFill>
        <p:spPr>
          <a:xfrm>
            <a:off x="306229" y="181818"/>
            <a:ext cx="7819313" cy="4200801"/>
          </a:xfrm>
          <a:prstGeom prst="rect">
            <a:avLst/>
          </a:prstGeom>
          <a:noFill/>
          <a:ln>
            <a:noFill/>
          </a:ln>
          <a:effectLst>
            <a:outerShdw blurRad="292100" dist="139700" dir="2700000" algn="tl" rotWithShape="0">
              <a:srgbClr val="333333">
                <a:alpha val="64705"/>
              </a:srgbClr>
            </a:outerShdw>
          </a:effectLst>
        </p:spPr>
      </p:pic>
      <p:pic>
        <p:nvPicPr>
          <p:cNvPr id="136" name="Shape 136"/>
          <p:cNvPicPr preferRelativeResize="0"/>
          <p:nvPr/>
        </p:nvPicPr>
        <p:blipFill rotWithShape="1">
          <a:blip r:embed="rId4">
            <a:alphaModFix/>
          </a:blip>
          <a:srcRect/>
          <a:stretch/>
        </p:blipFill>
        <p:spPr>
          <a:xfrm>
            <a:off x="82107" y="2572072"/>
            <a:ext cx="10340434" cy="4200801"/>
          </a:xfrm>
          <a:prstGeom prst="rect">
            <a:avLst/>
          </a:prstGeom>
          <a:noFill/>
          <a:ln>
            <a:noFill/>
          </a:ln>
          <a:effectLst>
            <a:outerShdw blurRad="292100" dist="139700" dir="2700000" algn="tl" rotWithShape="0">
              <a:srgbClr val="333333">
                <a:alpha val="64705"/>
              </a:srgbClr>
            </a:outerShdw>
          </a:effectLst>
        </p:spPr>
      </p:pic>
      <p:pic>
        <p:nvPicPr>
          <p:cNvPr id="137" name="Shape 137"/>
          <p:cNvPicPr preferRelativeResize="0"/>
          <p:nvPr/>
        </p:nvPicPr>
        <p:blipFill rotWithShape="1">
          <a:blip r:embed="rId5">
            <a:alphaModFix/>
          </a:blip>
          <a:srcRect/>
          <a:stretch/>
        </p:blipFill>
        <p:spPr>
          <a:xfrm>
            <a:off x="3252487" y="836340"/>
            <a:ext cx="8500898" cy="5787141"/>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273062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fade">
                                      <p:cBhvr>
                                        <p:cTn id="17"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0" y="755808"/>
            <a:ext cx="12192000" cy="79562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Systemize It: Guiding Questions</a:t>
            </a:r>
            <a:endParaRPr dirty="0"/>
          </a:p>
        </p:txBody>
      </p:sp>
      <p:sp>
        <p:nvSpPr>
          <p:cNvPr id="144" name="Shape 144"/>
          <p:cNvSpPr txBox="1">
            <a:spLocks noGrp="1"/>
          </p:cNvSpPr>
          <p:nvPr>
            <p:ph type="body" idx="1"/>
          </p:nvPr>
        </p:nvSpPr>
        <p:spPr>
          <a:xfrm>
            <a:off x="703385" y="1859409"/>
            <a:ext cx="10741688" cy="365336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Why are you doing this?</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What type of acknowledgements?</a:t>
            </a:r>
            <a:endParaRPr dirty="0"/>
          </a:p>
          <a:p>
            <a:pPr marL="228600" marR="0" lvl="0" indent="-228600" algn="l" rtl="0">
              <a:lnSpc>
                <a:spcPct val="90000"/>
              </a:lnSpc>
              <a:spcAft>
                <a:spcPts val="0"/>
              </a:spcAft>
              <a:buClr>
                <a:schemeClr val="dk1"/>
              </a:buClr>
              <a:buSzPct val="100000"/>
              <a:buFont typeface="Arial"/>
              <a:buChar char="•"/>
            </a:pPr>
            <a:r>
              <a:rPr lang="en-US" dirty="0" smtClean="0">
                <a:solidFill>
                  <a:schemeClr val="dk1"/>
                </a:solidFill>
                <a:sym typeface="Calibri"/>
              </a:rPr>
              <a:t>How are they </a:t>
            </a:r>
            <a:r>
              <a:rPr lang="en-US" dirty="0">
                <a:solidFill>
                  <a:schemeClr val="dk1"/>
                </a:solidFill>
                <a:sym typeface="Calibri"/>
              </a:rPr>
              <a:t>given? </a:t>
            </a:r>
            <a:r>
              <a:rPr lang="en-US" dirty="0" smtClean="0">
                <a:solidFill>
                  <a:schemeClr val="dk1"/>
                </a:solidFill>
                <a:sym typeface="Calibri"/>
              </a:rPr>
              <a:t>(When</a:t>
            </a:r>
            <a:r>
              <a:rPr lang="en-US" dirty="0">
                <a:solidFill>
                  <a:schemeClr val="dk1"/>
                </a:solidFill>
                <a:sym typeface="Calibri"/>
              </a:rPr>
              <a:t>, where, who…?)</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How </a:t>
            </a:r>
            <a:r>
              <a:rPr lang="en-US" dirty="0" smtClean="0">
                <a:solidFill>
                  <a:schemeClr val="dk1"/>
                </a:solidFill>
                <a:sym typeface="Calibri"/>
              </a:rPr>
              <a:t>are they redeemed</a:t>
            </a:r>
            <a:r>
              <a:rPr lang="en-US" dirty="0">
                <a:solidFill>
                  <a:schemeClr val="dk1"/>
                </a:solidFill>
                <a:sym typeface="Calibri"/>
              </a:rPr>
              <a:t>? </a:t>
            </a:r>
            <a:r>
              <a:rPr lang="en-US" dirty="0" smtClean="0">
                <a:solidFill>
                  <a:schemeClr val="dk1"/>
                </a:solidFill>
                <a:sym typeface="Calibri"/>
              </a:rPr>
              <a:t>(When</a:t>
            </a:r>
            <a:r>
              <a:rPr lang="en-US" dirty="0">
                <a:solidFill>
                  <a:schemeClr val="dk1"/>
                </a:solidFill>
                <a:sym typeface="Calibri"/>
              </a:rPr>
              <a:t>, where, who…?)</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How to ensure consistency?</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Who will order/print/design tokens/tickets?</a:t>
            </a:r>
            <a:endParaRPr dirty="0"/>
          </a:p>
          <a:p>
            <a:pPr marL="685800" marR="0" lvl="1" indent="-76200" algn="l" rtl="0">
              <a:lnSpc>
                <a:spcPct val="90000"/>
              </a:lnSpc>
              <a:spcBef>
                <a:spcPts val="1000"/>
              </a:spcBef>
              <a:spcAft>
                <a:spcPts val="0"/>
              </a:spcAft>
              <a:buClr>
                <a:schemeClr val="dk1"/>
              </a:buClr>
              <a:buSzPts val="2400"/>
              <a:buFont typeface="Arial"/>
              <a:buNone/>
            </a:pPr>
            <a:endParaRPr sz="2800" b="0" i="0" u="none" strike="noStrike" cap="none" dirty="0">
              <a:solidFill>
                <a:schemeClr val="dk1"/>
              </a:solidFill>
              <a:sym typeface="Calibri"/>
            </a:endParaRPr>
          </a:p>
        </p:txBody>
      </p:sp>
    </p:spTree>
    <p:extLst>
      <p:ext uri="{BB962C8B-B14F-4D97-AF65-F5344CB8AC3E}">
        <p14:creationId xmlns:p14="http://schemas.microsoft.com/office/powerpoint/2010/main" val="360576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 calcmode="lin" valueType="num">
                                      <p:cBhvr additive="base">
                                        <p:cTn id="7" dur="500"/>
                                        <p:tgtEl>
                                          <p:spTgt spid="1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 calcmode="lin" valueType="num">
                                      <p:cBhvr additive="base">
                                        <p:cTn id="12" dur="500"/>
                                        <p:tgtEl>
                                          <p:spTgt spid="1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 calcmode="lin" valueType="num">
                                      <p:cBhvr additive="base">
                                        <p:cTn id="17" dur="500"/>
                                        <p:tgtEl>
                                          <p:spTgt spid="1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4">
                                            <p:txEl>
                                              <p:pRg st="3" end="3"/>
                                            </p:txEl>
                                          </p:spTgt>
                                        </p:tgtEl>
                                        <p:attrNameLst>
                                          <p:attrName>style.visibility</p:attrName>
                                        </p:attrNameLst>
                                      </p:cBhvr>
                                      <p:to>
                                        <p:strVal val="visible"/>
                                      </p:to>
                                    </p:set>
                                    <p:anim calcmode="lin" valueType="num">
                                      <p:cBhvr additive="base">
                                        <p:cTn id="22" dur="500"/>
                                        <p:tgtEl>
                                          <p:spTgt spid="14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4">
                                            <p:txEl>
                                              <p:pRg st="4" end="4"/>
                                            </p:txEl>
                                          </p:spTgt>
                                        </p:tgtEl>
                                        <p:attrNameLst>
                                          <p:attrName>style.visibility</p:attrName>
                                        </p:attrNameLst>
                                      </p:cBhvr>
                                      <p:to>
                                        <p:strVal val="visible"/>
                                      </p:to>
                                    </p:set>
                                    <p:anim calcmode="lin" valueType="num">
                                      <p:cBhvr additive="base">
                                        <p:cTn id="27" dur="500"/>
                                        <p:tgtEl>
                                          <p:spTgt spid="14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4">
                                            <p:txEl>
                                              <p:pRg st="5" end="5"/>
                                            </p:txEl>
                                          </p:spTgt>
                                        </p:tgtEl>
                                        <p:attrNameLst>
                                          <p:attrName>style.visibility</p:attrName>
                                        </p:attrNameLst>
                                      </p:cBhvr>
                                      <p:to>
                                        <p:strVal val="visible"/>
                                      </p:to>
                                    </p:set>
                                    <p:anim calcmode="lin" valueType="num">
                                      <p:cBhvr additive="base">
                                        <p:cTn id="32" dur="500"/>
                                        <p:tgtEl>
                                          <p:spTgt spid="14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descr="http://img.docstoccdn.com/thumb/orig/119653409.png"/>
          <p:cNvPicPr preferRelativeResize="0"/>
          <p:nvPr/>
        </p:nvPicPr>
        <p:blipFill rotWithShape="1">
          <a:blip r:embed="rId3">
            <a:alphaModFix/>
          </a:blip>
          <a:srcRect l="7250" t="22512" r="7894" b="12637"/>
          <a:stretch/>
        </p:blipFill>
        <p:spPr>
          <a:xfrm>
            <a:off x="1526982" y="864280"/>
            <a:ext cx="8806741" cy="4755727"/>
          </a:xfrm>
          <a:prstGeom prst="rect">
            <a:avLst/>
          </a:prstGeom>
          <a:noFill/>
          <a:ln>
            <a:noFill/>
          </a:ln>
        </p:spPr>
      </p:pic>
    </p:spTree>
    <p:extLst>
      <p:ext uri="{BB962C8B-B14F-4D97-AF65-F5344CB8AC3E}">
        <p14:creationId xmlns:p14="http://schemas.microsoft.com/office/powerpoint/2010/main" val="2834252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aphicFrame>
        <p:nvGraphicFramePr>
          <p:cNvPr id="156" name="Shape 156"/>
          <p:cNvGraphicFramePr/>
          <p:nvPr>
            <p:extLst>
              <p:ext uri="{D42A27DB-BD31-4B8C-83A1-F6EECF244321}">
                <p14:modId xmlns:p14="http://schemas.microsoft.com/office/powerpoint/2010/main" val="2002805592"/>
              </p:ext>
            </p:extLst>
          </p:nvPr>
        </p:nvGraphicFramePr>
        <p:xfrm>
          <a:off x="74815" y="374072"/>
          <a:ext cx="12042371" cy="5383633"/>
        </p:xfrm>
        <a:graphic>
          <a:graphicData uri="http://schemas.openxmlformats.org/drawingml/2006/table">
            <a:tbl>
              <a:tblPr>
                <a:noFill/>
              </a:tblPr>
              <a:tblGrid>
                <a:gridCol w="1998296">
                  <a:extLst>
                    <a:ext uri="{9D8B030D-6E8A-4147-A177-3AD203B41FA5}">
                      <a16:colId xmlns:a16="http://schemas.microsoft.com/office/drawing/2014/main" xmlns="" val="20000"/>
                    </a:ext>
                  </a:extLst>
                </a:gridCol>
                <a:gridCol w="3409487">
                  <a:extLst>
                    <a:ext uri="{9D8B030D-6E8A-4147-A177-3AD203B41FA5}">
                      <a16:colId xmlns:a16="http://schemas.microsoft.com/office/drawing/2014/main" xmlns="" val="20001"/>
                    </a:ext>
                  </a:extLst>
                </a:gridCol>
                <a:gridCol w="2833715">
                  <a:extLst>
                    <a:ext uri="{9D8B030D-6E8A-4147-A177-3AD203B41FA5}">
                      <a16:colId xmlns:a16="http://schemas.microsoft.com/office/drawing/2014/main" xmlns="" val="20002"/>
                    </a:ext>
                  </a:extLst>
                </a:gridCol>
                <a:gridCol w="3800873">
                  <a:extLst>
                    <a:ext uri="{9D8B030D-6E8A-4147-A177-3AD203B41FA5}">
                      <a16:colId xmlns:a16="http://schemas.microsoft.com/office/drawing/2014/main" xmlns="" val="20003"/>
                    </a:ext>
                  </a:extLst>
                </a:gridCol>
              </a:tblGrid>
              <a:tr h="454723">
                <a:tc>
                  <a:txBody>
                    <a:bodyPr/>
                    <a:lstStyle/>
                    <a:p>
                      <a:pPr marL="0" marR="52705" lvl="0" indent="0" algn="ctr" rtl="0">
                        <a:lnSpc>
                          <a:spcPct val="65535"/>
                        </a:lnSpc>
                        <a:spcBef>
                          <a:spcPts val="0"/>
                        </a:spcBef>
                        <a:spcAft>
                          <a:spcPts val="0"/>
                        </a:spcAft>
                        <a:buNone/>
                      </a:pPr>
                      <a:r>
                        <a:rPr lang="en-US" sz="2000" b="1" u="none" strike="noStrike" cap="none">
                          <a:latin typeface="Calibri"/>
                          <a:ea typeface="Calibri"/>
                          <a:cs typeface="Calibri"/>
                          <a:sym typeface="Calibri"/>
                        </a:rPr>
                        <a:t>Type</a:t>
                      </a:r>
                      <a:endParaRPr sz="2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64770" marR="65405" lvl="0" indent="0" algn="ctr" rtl="0">
                        <a:lnSpc>
                          <a:spcPct val="65535"/>
                        </a:lnSpc>
                        <a:spcBef>
                          <a:spcPts val="0"/>
                        </a:spcBef>
                        <a:spcAft>
                          <a:spcPts val="0"/>
                        </a:spcAft>
                        <a:buNone/>
                      </a:pPr>
                      <a:r>
                        <a:rPr lang="en-US" sz="2000" b="1" u="none" strike="noStrike" cap="none">
                          <a:latin typeface="Calibri"/>
                          <a:ea typeface="Calibri"/>
                          <a:cs typeface="Calibri"/>
                          <a:sym typeface="Calibri"/>
                        </a:rPr>
                        <a:t>What</a:t>
                      </a:r>
                      <a:endParaRPr sz="2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708025" lvl="0" indent="0" algn="ctr" rtl="0">
                        <a:lnSpc>
                          <a:spcPct val="65535"/>
                        </a:lnSpc>
                        <a:spcBef>
                          <a:spcPts val="0"/>
                        </a:spcBef>
                        <a:spcAft>
                          <a:spcPts val="0"/>
                        </a:spcAft>
                        <a:buNone/>
                      </a:pPr>
                      <a:r>
                        <a:rPr lang="en-US" sz="2000" b="1" u="none" strike="noStrike" cap="none">
                          <a:latin typeface="Calibri"/>
                          <a:ea typeface="Calibri"/>
                          <a:cs typeface="Calibri"/>
                          <a:sym typeface="Calibri"/>
                        </a:rPr>
                        <a:t>When</a:t>
                      </a:r>
                      <a:endParaRPr sz="2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768985" marR="769620" lvl="0" indent="0" algn="ctr" rtl="0">
                        <a:lnSpc>
                          <a:spcPct val="65535"/>
                        </a:lnSpc>
                        <a:spcBef>
                          <a:spcPts val="0"/>
                        </a:spcBef>
                        <a:spcAft>
                          <a:spcPts val="0"/>
                        </a:spcAft>
                        <a:buNone/>
                      </a:pPr>
                      <a:r>
                        <a:rPr lang="en-US" sz="2000" b="1" u="none" strike="noStrike" cap="none">
                          <a:latin typeface="Calibri"/>
                          <a:ea typeface="Calibri"/>
                          <a:cs typeface="Calibri"/>
                          <a:sym typeface="Calibri"/>
                        </a:rPr>
                        <a:t>Who</a:t>
                      </a:r>
                      <a:endParaRPr sz="2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0"/>
                  </a:ext>
                </a:extLst>
              </a:tr>
              <a:tr h="3296719">
                <a:tc>
                  <a:txBody>
                    <a:bodyPr/>
                    <a:lstStyle/>
                    <a:p>
                      <a:pPr marL="0" marR="52705" lvl="0" indent="0" algn="ctr" rtl="0">
                        <a:lnSpc>
                          <a:spcPct val="66875"/>
                        </a:lnSpc>
                        <a:spcBef>
                          <a:spcPts val="0"/>
                        </a:spcBef>
                        <a:spcAft>
                          <a:spcPts val="0"/>
                        </a:spcAft>
                        <a:buNone/>
                      </a:pPr>
                      <a:r>
                        <a:rPr lang="en-US" sz="2000" b="1" u="none" strike="noStrike" cap="none" dirty="0">
                          <a:latin typeface="Calibri"/>
                          <a:ea typeface="Calibri"/>
                          <a:cs typeface="Calibri"/>
                          <a:sym typeface="Calibri"/>
                        </a:rPr>
                        <a:t>Intermittent/</a:t>
                      </a:r>
                      <a:r>
                        <a:rPr lang="en-US" sz="2000" dirty="0"/>
                        <a:t> </a:t>
                      </a:r>
                      <a:r>
                        <a:rPr lang="en-US" sz="2000" b="1" u="none" strike="noStrike" cap="none" dirty="0">
                          <a:latin typeface="Calibri"/>
                          <a:ea typeface="Calibri"/>
                          <a:cs typeface="Calibri"/>
                          <a:sym typeface="Calibri"/>
                        </a:rPr>
                        <a:t>Unpredictable</a:t>
                      </a:r>
                      <a:endParaRPr sz="2000" u="none" strike="noStrike" cap="none" dirty="0">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67310" marR="65405" lvl="0" indent="0" rtl="0">
                        <a:lnSpc>
                          <a:spcPct val="100000"/>
                        </a:lnSpc>
                        <a:spcBef>
                          <a:spcPts val="0"/>
                        </a:spcBef>
                        <a:spcAft>
                          <a:spcPts val="0"/>
                        </a:spcAft>
                        <a:buNone/>
                      </a:pPr>
                      <a:r>
                        <a:rPr lang="en-US" sz="1800" u="none" strike="noStrike" cap="none" dirty="0">
                          <a:latin typeface="Calibri"/>
                          <a:ea typeface="Calibri"/>
                          <a:cs typeface="Calibri"/>
                          <a:sym typeface="Calibri"/>
                        </a:rPr>
                        <a:t>Each day, Ten teachers will randomly distribute Lancaster Knights to students caught making Safe, Respective, and Responsible choices</a:t>
                      </a:r>
                      <a:endParaRPr sz="1800" dirty="0"/>
                    </a:p>
                    <a:p>
                      <a:pPr marL="0" marR="0" lvl="0" indent="0" rtl="0">
                        <a:lnSpc>
                          <a:spcPct val="100000"/>
                        </a:lnSpc>
                        <a:spcBef>
                          <a:spcPts val="0"/>
                        </a:spcBef>
                        <a:spcAft>
                          <a:spcPts val="0"/>
                        </a:spcAft>
                        <a:buNone/>
                      </a:pPr>
                      <a:r>
                        <a:rPr lang="en-US" sz="1800" b="1" u="none" strike="noStrike" cap="none" dirty="0">
                          <a:latin typeface="Calibri"/>
                          <a:ea typeface="Calibri"/>
                          <a:cs typeface="Calibri"/>
                          <a:sym typeface="Calibri"/>
                        </a:rPr>
                        <a:t> </a:t>
                      </a:r>
                      <a:endParaRPr sz="1800" u="none" strike="noStrike" cap="none" dirty="0">
                        <a:latin typeface="Calibri"/>
                        <a:ea typeface="Calibri"/>
                        <a:cs typeface="Calibri"/>
                        <a:sym typeface="Calibri"/>
                      </a:endParaRPr>
                    </a:p>
                    <a:p>
                      <a:pPr marL="126365" marR="127000" lvl="0" indent="0" rtl="0">
                        <a:lnSpc>
                          <a:spcPct val="100000"/>
                        </a:lnSpc>
                        <a:spcBef>
                          <a:spcPts val="0"/>
                        </a:spcBef>
                        <a:spcAft>
                          <a:spcPts val="0"/>
                        </a:spcAft>
                        <a:buNone/>
                      </a:pPr>
                      <a:r>
                        <a:rPr lang="en-US" sz="1800" u="none" strike="noStrike" cap="none" dirty="0">
                          <a:latin typeface="Calibri"/>
                          <a:ea typeface="Calibri"/>
                          <a:cs typeface="Calibri"/>
                          <a:sym typeface="Calibri"/>
                        </a:rPr>
                        <a:t>Classrooms with the most Shields per quarter will Spin The Wheel</a:t>
                      </a:r>
                      <a:endParaRPr sz="1800" dirty="0"/>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65405" marR="162560" lvl="0" indent="0" rtl="0">
                        <a:lnSpc>
                          <a:spcPct val="100000"/>
                        </a:lnSpc>
                        <a:spcBef>
                          <a:spcPts val="0"/>
                        </a:spcBef>
                        <a:spcAft>
                          <a:spcPts val="0"/>
                        </a:spcAft>
                        <a:buNone/>
                      </a:pPr>
                      <a:r>
                        <a:rPr lang="en-US" sz="1800" u="none" strike="noStrike" cap="none" dirty="0" smtClean="0">
                          <a:latin typeface="Calibri"/>
                          <a:ea typeface="Calibri"/>
                          <a:cs typeface="Calibri"/>
                          <a:sym typeface="Calibri"/>
                        </a:rPr>
                        <a:t>Redeemed </a:t>
                      </a:r>
                      <a:r>
                        <a:rPr lang="en-US" sz="1800" u="none" strike="noStrike" cap="none" dirty="0">
                          <a:latin typeface="Calibri"/>
                          <a:ea typeface="Calibri"/>
                          <a:cs typeface="Calibri"/>
                          <a:sym typeface="Calibri"/>
                        </a:rPr>
                        <a:t>Immediately</a:t>
                      </a:r>
                      <a:endParaRPr sz="1800" dirty="0"/>
                    </a:p>
                    <a:p>
                      <a:pPr marL="0" marR="0" lvl="0" indent="0" rtl="0">
                        <a:lnSpc>
                          <a:spcPct val="100000"/>
                        </a:lnSpc>
                        <a:spcBef>
                          <a:spcPts val="0"/>
                        </a:spcBef>
                        <a:spcAft>
                          <a:spcPts val="0"/>
                        </a:spcAft>
                        <a:buNone/>
                      </a:pPr>
                      <a:r>
                        <a:rPr lang="en-US" sz="1800" b="1" u="none" strike="noStrike" cap="none" dirty="0">
                          <a:latin typeface="Calibri"/>
                          <a:ea typeface="Calibri"/>
                          <a:cs typeface="Calibri"/>
                          <a:sym typeface="Calibri"/>
                        </a:rPr>
                        <a:t> </a:t>
                      </a:r>
                      <a:endParaRPr sz="1800" u="none" strike="noStrike" cap="none" dirty="0">
                        <a:latin typeface="Calibri"/>
                        <a:ea typeface="Calibri"/>
                        <a:cs typeface="Calibri"/>
                        <a:sym typeface="Calibri"/>
                      </a:endParaRPr>
                    </a:p>
                    <a:p>
                      <a:pPr marL="65405" marR="162560" lvl="0" indent="0" rtl="0">
                        <a:lnSpc>
                          <a:spcPct val="100000"/>
                        </a:lnSpc>
                        <a:spcBef>
                          <a:spcPts val="0"/>
                        </a:spcBef>
                        <a:spcAft>
                          <a:spcPts val="0"/>
                        </a:spcAft>
                        <a:buNone/>
                      </a:pPr>
                      <a:r>
                        <a:rPr lang="en-US" sz="1800" u="none" strike="noStrike" cap="none" dirty="0">
                          <a:latin typeface="Calibri"/>
                          <a:ea typeface="Calibri"/>
                          <a:cs typeface="Calibri"/>
                          <a:sym typeface="Calibri"/>
                        </a:rPr>
                        <a:t>Maintaining a taught behavior (fading)</a:t>
                      </a:r>
                      <a:endParaRPr sz="1800" dirty="0"/>
                    </a:p>
                    <a:p>
                      <a:pPr marL="0" marR="0" lvl="0" indent="0" rtl="0">
                        <a:lnSpc>
                          <a:spcPct val="100000"/>
                        </a:lnSpc>
                        <a:spcBef>
                          <a:spcPts val="0"/>
                        </a:spcBef>
                        <a:spcAft>
                          <a:spcPts val="0"/>
                        </a:spcAft>
                        <a:buNone/>
                      </a:pPr>
                      <a:r>
                        <a:rPr lang="en-US" sz="1800" b="1" u="none" strike="noStrike" cap="none" dirty="0">
                          <a:latin typeface="Calibri"/>
                          <a:ea typeface="Calibri"/>
                          <a:cs typeface="Calibri"/>
                          <a:sym typeface="Calibri"/>
                        </a:rPr>
                        <a:t> </a:t>
                      </a:r>
                      <a:endParaRPr sz="1800" u="none" strike="noStrike" cap="none" dirty="0">
                        <a:latin typeface="Calibri"/>
                        <a:ea typeface="Calibri"/>
                        <a:cs typeface="Calibri"/>
                        <a:sym typeface="Calibri"/>
                      </a:endParaRPr>
                    </a:p>
                    <a:p>
                      <a:pPr marL="65405" marR="120015" lvl="0" indent="0" rtl="0">
                        <a:lnSpc>
                          <a:spcPct val="100000"/>
                        </a:lnSpc>
                        <a:spcBef>
                          <a:spcPts val="0"/>
                        </a:spcBef>
                        <a:spcAft>
                          <a:spcPts val="0"/>
                        </a:spcAft>
                        <a:buNone/>
                      </a:pPr>
                      <a:r>
                        <a:rPr lang="en-US" sz="1800" u="none" strike="noStrike" cap="none" dirty="0">
                          <a:latin typeface="Calibri"/>
                          <a:ea typeface="Calibri"/>
                          <a:cs typeface="Calibri"/>
                          <a:sym typeface="Calibri"/>
                        </a:rPr>
                        <a:t>Quarterly celebrations for Kindergarten, Primary, Intermediate, and Middle School for classrooms that earn the most Lancaster Shields</a:t>
                      </a:r>
                      <a:endParaRPr sz="1800" dirty="0"/>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65405" marR="181610" lvl="0" indent="0" rtl="0">
                        <a:lnSpc>
                          <a:spcPct val="100000"/>
                        </a:lnSpc>
                        <a:spcBef>
                          <a:spcPts val="0"/>
                        </a:spcBef>
                        <a:spcAft>
                          <a:spcPts val="0"/>
                        </a:spcAft>
                        <a:buNone/>
                      </a:pPr>
                      <a:r>
                        <a:rPr lang="en-US" sz="1800" b="1" u="none" strike="noStrike" cap="none" dirty="0">
                          <a:latin typeface="Calibri"/>
                          <a:ea typeface="Calibri"/>
                          <a:cs typeface="Calibri"/>
                          <a:sym typeface="Calibri"/>
                        </a:rPr>
                        <a:t>Implementation Team: </a:t>
                      </a:r>
                      <a:r>
                        <a:rPr lang="en-US" sz="1800" u="none" strike="noStrike" cap="none" dirty="0">
                          <a:latin typeface="Calibri"/>
                          <a:ea typeface="Calibri"/>
                          <a:cs typeface="Calibri"/>
                          <a:sym typeface="Calibri"/>
                        </a:rPr>
                        <a:t>Create Lancaster Knights cards and distribute cards to staff</a:t>
                      </a:r>
                      <a:endParaRPr sz="1800" dirty="0"/>
                    </a:p>
                    <a:p>
                      <a:pPr marL="0" marR="0" lvl="0" indent="0" rtl="0">
                        <a:lnSpc>
                          <a:spcPct val="100000"/>
                        </a:lnSpc>
                        <a:spcBef>
                          <a:spcPts val="5"/>
                        </a:spcBef>
                        <a:spcAft>
                          <a:spcPts val="0"/>
                        </a:spcAft>
                        <a:buNone/>
                      </a:pPr>
                      <a:r>
                        <a:rPr lang="en-US" sz="1800" b="1" u="none" strike="noStrike" cap="none" dirty="0">
                          <a:latin typeface="Calibri"/>
                          <a:ea typeface="Calibri"/>
                          <a:cs typeface="Calibri"/>
                          <a:sym typeface="Calibri"/>
                        </a:rPr>
                        <a:t> </a:t>
                      </a:r>
                      <a:endParaRPr sz="1800" u="none" strike="noStrike" cap="none" dirty="0">
                        <a:latin typeface="Calibri"/>
                        <a:ea typeface="Calibri"/>
                        <a:cs typeface="Calibri"/>
                        <a:sym typeface="Calibri"/>
                      </a:endParaRPr>
                    </a:p>
                    <a:p>
                      <a:pPr marL="65405" marR="182245" lvl="0" indent="0" rtl="0">
                        <a:lnSpc>
                          <a:spcPct val="100000"/>
                        </a:lnSpc>
                        <a:spcBef>
                          <a:spcPts val="0"/>
                        </a:spcBef>
                        <a:spcAft>
                          <a:spcPts val="0"/>
                        </a:spcAft>
                        <a:buNone/>
                      </a:pPr>
                      <a:r>
                        <a:rPr lang="en-US" sz="1800" b="1" u="none" strike="noStrike" cap="none" dirty="0">
                          <a:latin typeface="Calibri"/>
                          <a:ea typeface="Calibri"/>
                          <a:cs typeface="Calibri"/>
                          <a:sym typeface="Calibri"/>
                        </a:rPr>
                        <a:t>Educational Assistant/Support Staff: </a:t>
                      </a:r>
                      <a:r>
                        <a:rPr lang="en-US" sz="1800" u="none" strike="noStrike" cap="none" dirty="0">
                          <a:latin typeface="Calibri"/>
                          <a:ea typeface="Calibri"/>
                          <a:cs typeface="Calibri"/>
                          <a:sym typeface="Calibri"/>
                        </a:rPr>
                        <a:t>Collect Lancaster Knights card, make phone calls, and take pictures</a:t>
                      </a:r>
                      <a:endParaRPr sz="1800" dirty="0"/>
                    </a:p>
                    <a:p>
                      <a:pPr marL="0" marR="0" lvl="0" indent="0" rtl="0">
                        <a:lnSpc>
                          <a:spcPct val="100000"/>
                        </a:lnSpc>
                        <a:spcBef>
                          <a:spcPts val="5"/>
                        </a:spcBef>
                        <a:spcAft>
                          <a:spcPts val="0"/>
                        </a:spcAft>
                        <a:buNone/>
                      </a:pPr>
                      <a:r>
                        <a:rPr lang="en-US" sz="1800" b="1" u="none" strike="noStrike" cap="none" dirty="0">
                          <a:latin typeface="Calibri"/>
                          <a:ea typeface="Calibri"/>
                          <a:cs typeface="Calibri"/>
                          <a:sym typeface="Calibri"/>
                        </a:rPr>
                        <a:t> </a:t>
                      </a:r>
                      <a:endParaRPr sz="1800" u="none" strike="noStrike" cap="none" dirty="0">
                        <a:latin typeface="Calibri"/>
                        <a:ea typeface="Calibri"/>
                        <a:cs typeface="Calibri"/>
                        <a:sym typeface="Calibri"/>
                      </a:endParaRPr>
                    </a:p>
                    <a:p>
                      <a:pPr marL="65405" marR="198120" lvl="0" indent="0" rtl="0">
                        <a:lnSpc>
                          <a:spcPct val="100000"/>
                        </a:lnSpc>
                        <a:spcBef>
                          <a:spcPts val="0"/>
                        </a:spcBef>
                        <a:spcAft>
                          <a:spcPts val="0"/>
                        </a:spcAft>
                        <a:buNone/>
                      </a:pPr>
                      <a:r>
                        <a:rPr lang="en-US" sz="1800" b="1" u="none" strike="noStrike" cap="none" dirty="0">
                          <a:latin typeface="Calibri"/>
                          <a:ea typeface="Calibri"/>
                          <a:cs typeface="Calibri"/>
                          <a:sym typeface="Calibri"/>
                        </a:rPr>
                        <a:t>Implementation Team: </a:t>
                      </a:r>
                      <a:r>
                        <a:rPr lang="en-US" sz="1800" u="none" strike="noStrike" cap="none" dirty="0">
                          <a:latin typeface="Calibri"/>
                          <a:ea typeface="Calibri"/>
                          <a:cs typeface="Calibri"/>
                          <a:sym typeface="Calibri"/>
                        </a:rPr>
                        <a:t>Design and creation of PBIS Rewards Wheel, Create a prize list, and executing implementation the prize</a:t>
                      </a:r>
                      <a:endParaRPr sz="1800" dirty="0"/>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1"/>
                  </a:ext>
                </a:extLst>
              </a:tr>
              <a:tr h="1632191">
                <a:tc>
                  <a:txBody>
                    <a:bodyPr/>
                    <a:lstStyle/>
                    <a:p>
                      <a:pPr marL="633730" marR="147320" lvl="0" indent="-474345" algn="ctr" rtl="0">
                        <a:lnSpc>
                          <a:spcPct val="115000"/>
                        </a:lnSpc>
                        <a:spcBef>
                          <a:spcPts val="0"/>
                        </a:spcBef>
                        <a:spcAft>
                          <a:spcPts val="0"/>
                        </a:spcAft>
                        <a:buNone/>
                      </a:pPr>
                      <a:r>
                        <a:rPr lang="en-US" sz="2000" b="1" u="none" strike="noStrike" cap="none" dirty="0">
                          <a:latin typeface="Calibri"/>
                          <a:ea typeface="Calibri"/>
                          <a:cs typeface="Calibri"/>
                          <a:sym typeface="Calibri"/>
                        </a:rPr>
                        <a:t>Long-term,</a:t>
                      </a:r>
                      <a:endParaRPr sz="2000" dirty="0"/>
                    </a:p>
                    <a:p>
                      <a:pPr marL="633730" marR="147320" lvl="0" indent="-474345" algn="ctr" rtl="0">
                        <a:lnSpc>
                          <a:spcPct val="115000"/>
                        </a:lnSpc>
                        <a:spcBef>
                          <a:spcPts val="0"/>
                        </a:spcBef>
                        <a:spcAft>
                          <a:spcPts val="0"/>
                        </a:spcAft>
                        <a:buNone/>
                      </a:pPr>
                      <a:r>
                        <a:rPr lang="en-US" sz="2000" b="1" u="none" strike="noStrike" cap="none" dirty="0" err="1">
                          <a:latin typeface="Calibri"/>
                          <a:ea typeface="Calibri"/>
                          <a:cs typeface="Calibri"/>
                          <a:sym typeface="Calibri"/>
                        </a:rPr>
                        <a:t>Schoolwide</a:t>
                      </a:r>
                      <a:endParaRPr sz="2000" dirty="0"/>
                    </a:p>
                    <a:p>
                      <a:pPr marL="633730" marR="147320" lvl="0" indent="-474345" algn="ctr" rtl="0">
                        <a:lnSpc>
                          <a:spcPct val="115000"/>
                        </a:lnSpc>
                        <a:spcBef>
                          <a:spcPts val="0"/>
                        </a:spcBef>
                        <a:spcAft>
                          <a:spcPts val="0"/>
                        </a:spcAft>
                        <a:buNone/>
                      </a:pPr>
                      <a:r>
                        <a:rPr lang="en-US" sz="2000" b="1" u="none" strike="noStrike" cap="none" dirty="0">
                          <a:latin typeface="Calibri"/>
                          <a:ea typeface="Calibri"/>
                          <a:cs typeface="Calibri"/>
                          <a:sym typeface="Calibri"/>
                        </a:rPr>
                        <a:t>Celebrations</a:t>
                      </a:r>
                      <a:endParaRPr sz="2000" u="none" strike="noStrike" cap="none" dirty="0">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143510" marR="137795" lvl="0" indent="-5080" rtl="0">
                        <a:lnSpc>
                          <a:spcPct val="100000"/>
                        </a:lnSpc>
                        <a:spcBef>
                          <a:spcPts val="0"/>
                        </a:spcBef>
                        <a:spcAft>
                          <a:spcPts val="0"/>
                        </a:spcAft>
                        <a:buNone/>
                      </a:pPr>
                      <a:r>
                        <a:rPr lang="en-US" sz="1800" u="none" strike="noStrike" cap="none" dirty="0">
                          <a:latin typeface="Calibri"/>
                          <a:ea typeface="Calibri"/>
                          <a:cs typeface="Calibri"/>
                          <a:sym typeface="Calibri"/>
                        </a:rPr>
                        <a:t>When the school reaches school-wide goal, school- wide dances, ice cream socials, movie days, popcorn parties, field day/recess party will be held to celebrate</a:t>
                      </a:r>
                      <a:endParaRPr sz="1800" u="none" strike="noStrike" cap="none" dirty="0">
                        <a:latin typeface="Calibri"/>
                        <a:ea typeface="Calibri"/>
                        <a:cs typeface="Calibri"/>
                        <a:sym typeface="Calibri"/>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65405" marR="102870" lvl="0" indent="0" rtl="0">
                        <a:lnSpc>
                          <a:spcPct val="100000"/>
                        </a:lnSpc>
                        <a:spcBef>
                          <a:spcPts val="0"/>
                        </a:spcBef>
                        <a:spcAft>
                          <a:spcPts val="0"/>
                        </a:spcAft>
                        <a:buNone/>
                      </a:pPr>
                      <a:r>
                        <a:rPr lang="en-US" sz="1800" u="none" strike="noStrike" cap="none" dirty="0">
                          <a:latin typeface="Calibri"/>
                          <a:ea typeface="Calibri"/>
                          <a:cs typeface="Calibri"/>
                          <a:sym typeface="Calibri"/>
                        </a:rPr>
                        <a:t>May range from monthly to quarterly depending on PBIS Goal</a:t>
                      </a:r>
                      <a:endParaRPr sz="1800" dirty="0"/>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65405" marR="309245" lvl="0" indent="0" rtl="0">
                        <a:lnSpc>
                          <a:spcPct val="100000"/>
                        </a:lnSpc>
                        <a:spcBef>
                          <a:spcPts val="0"/>
                        </a:spcBef>
                        <a:spcAft>
                          <a:spcPts val="0"/>
                        </a:spcAft>
                        <a:buNone/>
                      </a:pPr>
                      <a:r>
                        <a:rPr lang="en-US" sz="1800" b="1" u="none" strike="noStrike" cap="none" dirty="0">
                          <a:latin typeface="Calibri"/>
                          <a:ea typeface="Calibri"/>
                          <a:cs typeface="Calibri"/>
                          <a:sym typeface="Calibri"/>
                        </a:rPr>
                        <a:t>Implementation Team: </a:t>
                      </a:r>
                      <a:r>
                        <a:rPr lang="en-US" sz="1800" u="none" strike="noStrike" cap="none" dirty="0">
                          <a:latin typeface="Calibri"/>
                          <a:ea typeface="Calibri"/>
                          <a:cs typeface="Calibri"/>
                          <a:sym typeface="Calibri"/>
                        </a:rPr>
                        <a:t>Determine school-wide goal and school-wide celebration</a:t>
                      </a:r>
                      <a:endParaRPr sz="1800" dirty="0"/>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136315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Shape 162"/>
          <p:cNvPicPr preferRelativeResize="0"/>
          <p:nvPr/>
        </p:nvPicPr>
        <p:blipFill rotWithShape="1">
          <a:blip r:embed="rId3">
            <a:alphaModFix/>
          </a:blip>
          <a:srcRect l="21187" t="26667" r="22000" b="16833"/>
          <a:stretch/>
        </p:blipFill>
        <p:spPr>
          <a:xfrm>
            <a:off x="1349298" y="847492"/>
            <a:ext cx="9272148" cy="4835891"/>
          </a:xfrm>
          <a:prstGeom prst="rect">
            <a:avLst/>
          </a:prstGeom>
          <a:noFill/>
          <a:ln>
            <a:noFill/>
          </a:ln>
        </p:spPr>
      </p:pic>
      <p:sp>
        <p:nvSpPr>
          <p:cNvPr id="2" name="TextBox 1"/>
          <p:cNvSpPr txBox="1"/>
          <p:nvPr/>
        </p:nvSpPr>
        <p:spPr>
          <a:xfrm>
            <a:off x="5196576" y="6360606"/>
            <a:ext cx="1577591" cy="246221"/>
          </a:xfrm>
          <a:prstGeom prst="rect">
            <a:avLst/>
          </a:prstGeom>
          <a:noFill/>
        </p:spPr>
        <p:txBody>
          <a:bodyPr wrap="square" rtlCol="0">
            <a:spAutoFit/>
          </a:bodyPr>
          <a:lstStyle/>
          <a:p>
            <a:r>
              <a:rPr lang="en-US" sz="1000" dirty="0" smtClean="0">
                <a:solidFill>
                  <a:schemeClr val="bg1"/>
                </a:solidFill>
              </a:rPr>
              <a:t>Missouri Tier I Workbook</a:t>
            </a:r>
            <a:endParaRPr lang="en-US" sz="1000" dirty="0">
              <a:solidFill>
                <a:schemeClr val="bg1"/>
              </a:solidFill>
            </a:endParaRPr>
          </a:p>
        </p:txBody>
      </p:sp>
    </p:spTree>
    <p:extLst>
      <p:ext uri="{BB962C8B-B14F-4D97-AF65-F5344CB8AC3E}">
        <p14:creationId xmlns:p14="http://schemas.microsoft.com/office/powerpoint/2010/main" val="2413763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ctrTitle"/>
          </p:nvPr>
        </p:nvSpPr>
        <p:spPr>
          <a:xfrm>
            <a:off x="91439" y="847564"/>
            <a:ext cx="11984297" cy="7818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C00000"/>
              </a:buClr>
              <a:buSzPts val="5400"/>
              <a:buFont typeface="Calibri"/>
              <a:buNone/>
            </a:pPr>
            <a:r>
              <a:rPr lang="en-US" sz="5400" b="0" i="0" u="none" strike="noStrike" cap="none" dirty="0">
                <a:solidFill>
                  <a:schemeClr val="tx1"/>
                </a:solidFill>
                <a:latin typeface="Calibri"/>
                <a:ea typeface="Calibri"/>
                <a:cs typeface="Calibri"/>
                <a:sym typeface="Calibri"/>
              </a:rPr>
              <a:t>Intermittent Acknowledgement </a:t>
            </a:r>
            <a:r>
              <a:rPr lang="en-US" sz="5400" dirty="0">
                <a:solidFill>
                  <a:schemeClr val="tx1"/>
                </a:solidFill>
              </a:rPr>
              <a:t>E</a:t>
            </a:r>
            <a:r>
              <a:rPr lang="en-US" sz="5400" b="0" i="0" u="none" strike="noStrike" cap="none" dirty="0">
                <a:solidFill>
                  <a:schemeClr val="tx1"/>
                </a:solidFill>
                <a:sym typeface="Calibri"/>
              </a:rPr>
              <a:t>xamples</a:t>
            </a:r>
            <a:endParaRPr dirty="0">
              <a:solidFill>
                <a:schemeClr val="tx1"/>
              </a:solidFill>
            </a:endParaRPr>
          </a:p>
        </p:txBody>
      </p:sp>
      <p:sp>
        <p:nvSpPr>
          <p:cNvPr id="169" name="Shape 169"/>
          <p:cNvSpPr txBox="1">
            <a:spLocks noGrp="1"/>
          </p:cNvSpPr>
          <p:nvPr>
            <p:ph type="body" idx="1"/>
          </p:nvPr>
        </p:nvSpPr>
        <p:spPr>
          <a:xfrm>
            <a:off x="905608" y="1629364"/>
            <a:ext cx="10656277" cy="41986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u="sng" dirty="0">
                <a:solidFill>
                  <a:schemeClr val="dk1"/>
                </a:solidFill>
                <a:sym typeface="Calibri"/>
              </a:rPr>
              <a:t>Raffle</a:t>
            </a:r>
            <a:r>
              <a:rPr lang="en-US" dirty="0">
                <a:solidFill>
                  <a:schemeClr val="dk1"/>
                </a:solidFill>
                <a:sym typeface="Calibri"/>
              </a:rPr>
              <a:t> </a:t>
            </a:r>
            <a:endParaRPr lang="en-US" dirty="0" smtClean="0">
              <a:solidFill>
                <a:schemeClr val="dk1"/>
              </a:solidFill>
              <a:sym typeface="Calibri"/>
            </a:endParaRPr>
          </a:p>
          <a:p>
            <a:pPr marL="685800" lvl="1" indent="-228600">
              <a:spcBef>
                <a:spcPts val="1000"/>
              </a:spcBef>
              <a:buSzPct val="100000"/>
            </a:pPr>
            <a:r>
              <a:rPr lang="en-US" sz="2600" dirty="0"/>
              <a:t>E</a:t>
            </a:r>
            <a:r>
              <a:rPr lang="en-US" sz="2600" dirty="0" smtClean="0">
                <a:solidFill>
                  <a:schemeClr val="dk1"/>
                </a:solidFill>
                <a:sym typeface="Calibri"/>
              </a:rPr>
              <a:t>xample</a:t>
            </a:r>
            <a:r>
              <a:rPr lang="en-US" sz="2600" dirty="0">
                <a:solidFill>
                  <a:schemeClr val="dk1"/>
                </a:solidFill>
                <a:sym typeface="Calibri"/>
              </a:rPr>
              <a:t>: </a:t>
            </a:r>
            <a:r>
              <a:rPr lang="en-US" sz="2600" dirty="0" smtClean="0">
                <a:solidFill>
                  <a:schemeClr val="dk1"/>
                </a:solidFill>
                <a:sym typeface="Calibri"/>
              </a:rPr>
              <a:t>All </a:t>
            </a:r>
            <a:r>
              <a:rPr lang="en-US" sz="2600" dirty="0">
                <a:solidFill>
                  <a:schemeClr val="dk1"/>
                </a:solidFill>
                <a:sym typeface="Calibri"/>
              </a:rPr>
              <a:t>earned tickets </a:t>
            </a:r>
            <a:r>
              <a:rPr lang="en-US" sz="2600" dirty="0" smtClean="0">
                <a:solidFill>
                  <a:schemeClr val="dk1"/>
                </a:solidFill>
                <a:sym typeface="Calibri"/>
              </a:rPr>
              <a:t>are placed </a:t>
            </a:r>
            <a:r>
              <a:rPr lang="en-US" sz="2600" dirty="0">
                <a:solidFill>
                  <a:schemeClr val="dk1"/>
                </a:solidFill>
                <a:sym typeface="Calibri"/>
              </a:rPr>
              <a:t>in boxes by grade </a:t>
            </a:r>
            <a:r>
              <a:rPr lang="en-US" sz="2600" dirty="0" smtClean="0">
                <a:solidFill>
                  <a:schemeClr val="dk1"/>
                </a:solidFill>
                <a:sym typeface="Calibri"/>
              </a:rPr>
              <a:t>level, and monthly </a:t>
            </a:r>
            <a:r>
              <a:rPr lang="en-US" sz="2600" dirty="0">
                <a:solidFill>
                  <a:schemeClr val="dk1"/>
                </a:solidFill>
                <a:sym typeface="Calibri"/>
              </a:rPr>
              <a:t>drawings </a:t>
            </a:r>
            <a:r>
              <a:rPr lang="en-US" sz="2600" dirty="0" smtClean="0">
                <a:solidFill>
                  <a:schemeClr val="dk1"/>
                </a:solidFill>
                <a:sym typeface="Calibri"/>
              </a:rPr>
              <a:t>are held </a:t>
            </a:r>
            <a:r>
              <a:rPr lang="en-US" sz="2600" dirty="0">
                <a:solidFill>
                  <a:schemeClr val="dk1"/>
                </a:solidFill>
                <a:sym typeface="Calibri"/>
              </a:rPr>
              <a:t>for </a:t>
            </a:r>
            <a:r>
              <a:rPr lang="en-US" sz="2600" dirty="0" smtClean="0">
                <a:solidFill>
                  <a:schemeClr val="dk1"/>
                </a:solidFill>
                <a:sym typeface="Calibri"/>
              </a:rPr>
              <a:t>prizes.</a:t>
            </a:r>
            <a:endParaRPr dirty="0">
              <a:solidFill>
                <a:schemeClr val="dk1"/>
              </a:solidFill>
              <a:sym typeface="Calibri"/>
            </a:endParaRPr>
          </a:p>
          <a:p>
            <a:pPr marL="228600" marR="0" lvl="0" indent="-228600" algn="l" rtl="0">
              <a:lnSpc>
                <a:spcPct val="90000"/>
              </a:lnSpc>
              <a:spcAft>
                <a:spcPts val="0"/>
              </a:spcAft>
              <a:buClr>
                <a:schemeClr val="dk1"/>
              </a:buClr>
              <a:buSzPct val="100000"/>
              <a:buFont typeface="Arial"/>
              <a:buChar char="•"/>
            </a:pPr>
            <a:r>
              <a:rPr lang="en-US" u="sng" dirty="0">
                <a:solidFill>
                  <a:schemeClr val="dk1"/>
                </a:solidFill>
                <a:sym typeface="Calibri"/>
              </a:rPr>
              <a:t>Surprise drop-in </a:t>
            </a:r>
            <a:r>
              <a:rPr lang="en-US" u="sng" dirty="0">
                <a:solidFill>
                  <a:schemeClr val="tx1"/>
                </a:solidFill>
                <a:sym typeface="Calibri"/>
              </a:rPr>
              <a:t>from p</a:t>
            </a:r>
            <a:r>
              <a:rPr lang="en-US" u="sng" dirty="0">
                <a:solidFill>
                  <a:schemeClr val="dk1"/>
                </a:solidFill>
                <a:sym typeface="Calibri"/>
              </a:rPr>
              <a:t>rincipal</a:t>
            </a:r>
            <a:r>
              <a:rPr lang="en-US" dirty="0">
                <a:solidFill>
                  <a:schemeClr val="dk1"/>
                </a:solidFill>
                <a:sym typeface="Calibri"/>
              </a:rPr>
              <a:t> </a:t>
            </a:r>
            <a:endParaRPr lang="en-US" dirty="0" smtClean="0">
              <a:solidFill>
                <a:schemeClr val="dk1"/>
              </a:solidFill>
              <a:sym typeface="Calibri"/>
            </a:endParaRPr>
          </a:p>
          <a:p>
            <a:pPr marL="685800" lvl="1" indent="-228600">
              <a:spcBef>
                <a:spcPts val="1000"/>
              </a:spcBef>
              <a:buSzPct val="100000"/>
            </a:pPr>
            <a:r>
              <a:rPr lang="en-US" sz="2600" dirty="0"/>
              <a:t>E</a:t>
            </a:r>
            <a:r>
              <a:rPr lang="en-US" sz="2600" dirty="0" smtClean="0">
                <a:solidFill>
                  <a:schemeClr val="dk1"/>
                </a:solidFill>
                <a:sym typeface="Calibri"/>
              </a:rPr>
              <a:t>xample</a:t>
            </a:r>
            <a:r>
              <a:rPr lang="en-US" sz="2600" dirty="0">
                <a:solidFill>
                  <a:schemeClr val="dk1"/>
                </a:solidFill>
                <a:sym typeface="Calibri"/>
              </a:rPr>
              <a:t>: </a:t>
            </a:r>
            <a:r>
              <a:rPr lang="en-US" sz="2600" dirty="0" smtClean="0">
                <a:solidFill>
                  <a:schemeClr val="dk1"/>
                </a:solidFill>
                <a:sym typeface="Calibri"/>
              </a:rPr>
              <a:t>Principal </a:t>
            </a:r>
            <a:r>
              <a:rPr lang="en-US" sz="2600" dirty="0">
                <a:solidFill>
                  <a:schemeClr val="dk1"/>
                </a:solidFill>
                <a:sym typeface="Calibri"/>
              </a:rPr>
              <a:t>asks teacher if all students were on time </a:t>
            </a:r>
            <a:r>
              <a:rPr lang="en-US" sz="2600" dirty="0" smtClean="0">
                <a:solidFill>
                  <a:schemeClr val="dk1"/>
                </a:solidFill>
                <a:sym typeface="Calibri"/>
              </a:rPr>
              <a:t>that day; </a:t>
            </a:r>
            <a:r>
              <a:rPr lang="en-US" sz="2600" dirty="0"/>
              <a:t>i</a:t>
            </a:r>
            <a:r>
              <a:rPr lang="en-US" sz="2600" dirty="0" smtClean="0">
                <a:solidFill>
                  <a:schemeClr val="dk1"/>
                </a:solidFill>
                <a:sym typeface="Calibri"/>
              </a:rPr>
              <a:t>f </a:t>
            </a:r>
            <a:r>
              <a:rPr lang="en-US" sz="2600" dirty="0">
                <a:solidFill>
                  <a:schemeClr val="dk1"/>
                </a:solidFill>
                <a:sym typeface="Calibri"/>
              </a:rPr>
              <a:t>yes, </a:t>
            </a:r>
            <a:r>
              <a:rPr lang="en-US" sz="2600" dirty="0" smtClean="0">
                <a:solidFill>
                  <a:schemeClr val="dk1"/>
                </a:solidFill>
                <a:sym typeface="Calibri"/>
              </a:rPr>
              <a:t>the entire </a:t>
            </a:r>
            <a:r>
              <a:rPr lang="en-US" sz="2600" dirty="0">
                <a:solidFill>
                  <a:schemeClr val="dk1"/>
                </a:solidFill>
                <a:sym typeface="Calibri"/>
              </a:rPr>
              <a:t>class gets a surprise</a:t>
            </a:r>
            <a:r>
              <a:rPr lang="en-US" sz="2600" dirty="0" smtClean="0">
                <a:solidFill>
                  <a:schemeClr val="dk1"/>
                </a:solidFill>
                <a:sym typeface="Calibri"/>
              </a:rPr>
              <a:t>.</a:t>
            </a:r>
            <a:endParaRPr sz="2800" b="0" i="0" u="none" strike="noStrike" cap="none" dirty="0">
              <a:solidFill>
                <a:schemeClr val="dk1"/>
              </a:solidFill>
              <a:sym typeface="Calibri"/>
            </a:endParaRPr>
          </a:p>
          <a:p>
            <a:pPr marL="228600" marR="0" lvl="0" indent="-228600" algn="l" rtl="0">
              <a:lnSpc>
                <a:spcPct val="90000"/>
              </a:lnSpc>
              <a:spcAft>
                <a:spcPts val="0"/>
              </a:spcAft>
              <a:buClr>
                <a:schemeClr val="dk1"/>
              </a:buClr>
              <a:buSzPct val="100000"/>
              <a:buFont typeface="Arial"/>
              <a:buChar char="•"/>
            </a:pPr>
            <a:r>
              <a:rPr lang="en-US" u="sng" dirty="0">
                <a:solidFill>
                  <a:schemeClr val="dk1"/>
                </a:solidFill>
                <a:sym typeface="Calibri"/>
              </a:rPr>
              <a:t>Special privileges</a:t>
            </a:r>
            <a:r>
              <a:rPr lang="en-US" dirty="0">
                <a:solidFill>
                  <a:schemeClr val="dk1"/>
                </a:solidFill>
                <a:sym typeface="Calibri"/>
              </a:rPr>
              <a:t> </a:t>
            </a:r>
            <a:endParaRPr lang="en-US" dirty="0" smtClean="0">
              <a:solidFill>
                <a:schemeClr val="dk1"/>
              </a:solidFill>
              <a:sym typeface="Calibri"/>
            </a:endParaRPr>
          </a:p>
          <a:p>
            <a:pPr marL="685800" lvl="1" indent="-228600">
              <a:spcBef>
                <a:spcPts val="1000"/>
              </a:spcBef>
              <a:buSzPct val="100000"/>
            </a:pPr>
            <a:r>
              <a:rPr lang="en-US" sz="2600" dirty="0" smtClean="0"/>
              <a:t>E</a:t>
            </a:r>
            <a:r>
              <a:rPr lang="en-US" sz="2600" dirty="0" smtClean="0">
                <a:solidFill>
                  <a:schemeClr val="dk1"/>
                </a:solidFill>
                <a:sym typeface="Calibri"/>
              </a:rPr>
              <a:t>xample: </a:t>
            </a:r>
            <a:r>
              <a:rPr lang="en-US" sz="2600" dirty="0" smtClean="0"/>
              <a:t>Give students an e</a:t>
            </a:r>
            <a:r>
              <a:rPr lang="en-US" sz="2600" dirty="0" smtClean="0">
                <a:solidFill>
                  <a:schemeClr val="dk1"/>
                </a:solidFill>
                <a:sym typeface="Calibri"/>
              </a:rPr>
              <a:t>arly lunch or </a:t>
            </a:r>
            <a:r>
              <a:rPr lang="en-US" sz="2600" dirty="0">
                <a:solidFill>
                  <a:schemeClr val="dk1"/>
                </a:solidFill>
                <a:sym typeface="Calibri"/>
              </a:rPr>
              <a:t>homework </a:t>
            </a:r>
            <a:r>
              <a:rPr lang="en-US" sz="2600" dirty="0" smtClean="0">
                <a:solidFill>
                  <a:schemeClr val="dk1"/>
                </a:solidFill>
                <a:sym typeface="Calibri"/>
              </a:rPr>
              <a:t>pass, based </a:t>
            </a:r>
            <a:r>
              <a:rPr lang="en-US" sz="2600" dirty="0">
                <a:solidFill>
                  <a:schemeClr val="dk1"/>
                </a:solidFill>
                <a:sym typeface="Calibri"/>
              </a:rPr>
              <a:t>on pre-determined </a:t>
            </a:r>
            <a:r>
              <a:rPr lang="en-US" sz="2600" dirty="0" smtClean="0">
                <a:solidFill>
                  <a:schemeClr val="dk1"/>
                </a:solidFill>
                <a:sym typeface="Calibri"/>
              </a:rPr>
              <a:t>criteria</a:t>
            </a:r>
            <a:r>
              <a:rPr lang="en-US" sz="2600" dirty="0"/>
              <a:t>.</a:t>
            </a:r>
            <a:endParaRPr sz="2600" dirty="0"/>
          </a:p>
        </p:txBody>
      </p:sp>
    </p:spTree>
    <p:extLst>
      <p:ext uri="{BB962C8B-B14F-4D97-AF65-F5344CB8AC3E}">
        <p14:creationId xmlns:p14="http://schemas.microsoft.com/office/powerpoint/2010/main" val="48345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Effect transition="in" filter="fade">
                                      <p:cBhvr>
                                        <p:cTn id="7" dur="1000"/>
                                        <p:tgtEl>
                                          <p:spTgt spid="1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xEl>
                                              <p:pRg st="1" end="1"/>
                                            </p:txEl>
                                          </p:spTgt>
                                        </p:tgtEl>
                                        <p:attrNameLst>
                                          <p:attrName>style.visibility</p:attrName>
                                        </p:attrNameLst>
                                      </p:cBhvr>
                                      <p:to>
                                        <p:strVal val="visible"/>
                                      </p:to>
                                    </p:set>
                                    <p:animEffect transition="in" filter="fade">
                                      <p:cBhvr>
                                        <p:cTn id="12" dur="1000"/>
                                        <p:tgtEl>
                                          <p:spTgt spid="1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
                                            <p:txEl>
                                              <p:pRg st="2" end="2"/>
                                            </p:txEl>
                                          </p:spTgt>
                                        </p:tgtEl>
                                        <p:attrNameLst>
                                          <p:attrName>style.visibility</p:attrName>
                                        </p:attrNameLst>
                                      </p:cBhvr>
                                      <p:to>
                                        <p:strVal val="visible"/>
                                      </p:to>
                                    </p:set>
                                    <p:animEffect transition="in" filter="fade">
                                      <p:cBhvr>
                                        <p:cTn id="17" dur="1000"/>
                                        <p:tgtEl>
                                          <p:spTgt spid="1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
                                            <p:txEl>
                                              <p:pRg st="3" end="3"/>
                                            </p:txEl>
                                          </p:spTgt>
                                        </p:tgtEl>
                                        <p:attrNameLst>
                                          <p:attrName>style.visibility</p:attrName>
                                        </p:attrNameLst>
                                      </p:cBhvr>
                                      <p:to>
                                        <p:strVal val="visible"/>
                                      </p:to>
                                    </p:set>
                                    <p:animEffect transition="in" filter="fade">
                                      <p:cBhvr>
                                        <p:cTn id="22" dur="1000"/>
                                        <p:tgtEl>
                                          <p:spTgt spid="1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9">
                                            <p:txEl>
                                              <p:pRg st="4" end="4"/>
                                            </p:txEl>
                                          </p:spTgt>
                                        </p:tgtEl>
                                        <p:attrNameLst>
                                          <p:attrName>style.visibility</p:attrName>
                                        </p:attrNameLst>
                                      </p:cBhvr>
                                      <p:to>
                                        <p:strVal val="visible"/>
                                      </p:to>
                                    </p:set>
                                    <p:animEffect transition="in" filter="fade">
                                      <p:cBhvr>
                                        <p:cTn id="27" dur="1000"/>
                                        <p:tgtEl>
                                          <p:spTgt spid="1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9">
                                            <p:txEl>
                                              <p:pRg st="5" end="5"/>
                                            </p:txEl>
                                          </p:spTgt>
                                        </p:tgtEl>
                                        <p:attrNameLst>
                                          <p:attrName>style.visibility</p:attrName>
                                        </p:attrNameLst>
                                      </p:cBhvr>
                                      <p:to>
                                        <p:strVal val="visible"/>
                                      </p:to>
                                    </p:set>
                                    <p:animEffect transition="in" filter="fade">
                                      <p:cBhvr>
                                        <p:cTn id="32" dur="1000"/>
                                        <p:tgtEl>
                                          <p:spTgt spid="1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ctrTitle"/>
          </p:nvPr>
        </p:nvSpPr>
        <p:spPr>
          <a:xfrm>
            <a:off x="0" y="720969"/>
            <a:ext cx="12192000" cy="78067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7030A0"/>
              </a:buClr>
              <a:buSzPts val="5400"/>
              <a:buFont typeface="Calibri"/>
              <a:buNone/>
            </a:pPr>
            <a:r>
              <a:rPr lang="en-US" sz="5400" b="0" i="0" u="none" strike="noStrike" cap="none" dirty="0" smtClean="0">
                <a:solidFill>
                  <a:schemeClr val="tx1"/>
                </a:solidFill>
                <a:sym typeface="Calibri"/>
              </a:rPr>
              <a:t>Long-term </a:t>
            </a:r>
            <a:r>
              <a:rPr lang="en-US" sz="5400" b="0" i="0" u="none" strike="noStrike" cap="none" dirty="0">
                <a:solidFill>
                  <a:schemeClr val="tx1"/>
                </a:solidFill>
                <a:sym typeface="Calibri"/>
              </a:rPr>
              <a:t>Celebration Examples</a:t>
            </a:r>
            <a:endParaRPr dirty="0">
              <a:solidFill>
                <a:schemeClr val="tx1"/>
              </a:solidFill>
            </a:endParaRPr>
          </a:p>
        </p:txBody>
      </p:sp>
      <p:sp>
        <p:nvSpPr>
          <p:cNvPr id="176" name="Shape 176"/>
          <p:cNvSpPr txBox="1">
            <a:spLocks noGrp="1"/>
          </p:cNvSpPr>
          <p:nvPr>
            <p:ph type="body" idx="1"/>
          </p:nvPr>
        </p:nvSpPr>
        <p:spPr>
          <a:xfrm>
            <a:off x="253511" y="1651434"/>
            <a:ext cx="11684977" cy="414269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800"/>
              <a:buFont typeface="Arial"/>
              <a:buNone/>
            </a:pPr>
            <a:r>
              <a:rPr lang="en-US" b="1" dirty="0" smtClean="0">
                <a:solidFill>
                  <a:schemeClr val="dk1"/>
                </a:solidFill>
                <a:sym typeface="Calibri"/>
              </a:rPr>
              <a:t>Goal-based </a:t>
            </a:r>
            <a:r>
              <a:rPr lang="en-US" dirty="0" smtClean="0">
                <a:solidFill>
                  <a:schemeClr val="dk1"/>
                </a:solidFill>
                <a:sym typeface="Calibri"/>
              </a:rPr>
              <a:t>example</a:t>
            </a:r>
            <a:r>
              <a:rPr lang="en-US" dirty="0">
                <a:solidFill>
                  <a:schemeClr val="dk1"/>
                </a:solidFill>
                <a:sym typeface="Calibri"/>
              </a:rPr>
              <a:t>: </a:t>
            </a:r>
            <a:r>
              <a:rPr lang="en-US" dirty="0" smtClean="0"/>
              <a:t>I</a:t>
            </a:r>
            <a:r>
              <a:rPr lang="en-US" dirty="0" smtClean="0">
                <a:solidFill>
                  <a:schemeClr val="dk1"/>
                </a:solidFill>
                <a:sym typeface="Calibri"/>
              </a:rPr>
              <a:t>f </a:t>
            </a:r>
            <a:r>
              <a:rPr lang="en-US" dirty="0">
                <a:solidFill>
                  <a:schemeClr val="dk1"/>
                </a:solidFill>
                <a:sym typeface="Calibri"/>
              </a:rPr>
              <a:t>80% + of students have perfect attendance, </a:t>
            </a:r>
            <a:r>
              <a:rPr lang="en-US" b="1" dirty="0">
                <a:solidFill>
                  <a:schemeClr val="dk1"/>
                </a:solidFill>
                <a:sym typeface="Calibri"/>
              </a:rPr>
              <a:t>everyone</a:t>
            </a:r>
            <a:r>
              <a:rPr lang="en-US" dirty="0">
                <a:solidFill>
                  <a:schemeClr val="dk1"/>
                </a:solidFill>
                <a:sym typeface="Calibri"/>
              </a:rPr>
              <a:t> gets a special assembly</a:t>
            </a:r>
            <a:r>
              <a:rPr lang="en-US" dirty="0" smtClean="0">
                <a:solidFill>
                  <a:schemeClr val="dk1"/>
                </a:solidFill>
                <a:sym typeface="Calibri"/>
              </a:rPr>
              <a:t>.</a:t>
            </a:r>
            <a:endParaRPr dirty="0"/>
          </a:p>
          <a:p>
            <a:pPr marL="228600" marR="0" lvl="0" indent="-139700" algn="l" rtl="0">
              <a:lnSpc>
                <a:spcPct val="90000"/>
              </a:lnSpc>
              <a:spcAft>
                <a:spcPts val="0"/>
              </a:spcAft>
              <a:buClr>
                <a:schemeClr val="dk1"/>
              </a:buClr>
              <a:buSzPts val="1400"/>
              <a:buFont typeface="Arial"/>
              <a:buNone/>
            </a:pPr>
            <a:endParaRPr b="1" dirty="0">
              <a:solidFill>
                <a:schemeClr val="dk1"/>
              </a:solidFill>
              <a:sym typeface="Calibri"/>
            </a:endParaRPr>
          </a:p>
          <a:p>
            <a:pPr marL="0" marR="0" lvl="0" indent="0" algn="l" rtl="0">
              <a:lnSpc>
                <a:spcPct val="90000"/>
              </a:lnSpc>
              <a:spcAft>
                <a:spcPts val="0"/>
              </a:spcAft>
              <a:buClr>
                <a:schemeClr val="dk1"/>
              </a:buClr>
              <a:buSzPts val="2800"/>
              <a:buFont typeface="Arial"/>
              <a:buNone/>
            </a:pPr>
            <a:r>
              <a:rPr lang="en-US" dirty="0">
                <a:solidFill>
                  <a:schemeClr val="dk1"/>
                </a:solidFill>
                <a:sym typeface="Calibri"/>
              </a:rPr>
              <a:t>Some students can get extra: </a:t>
            </a:r>
            <a:endParaRPr dirty="0"/>
          </a:p>
          <a:p>
            <a:pPr marL="685800" marR="0" lvl="1" indent="-228600" algn="l" rtl="0">
              <a:lnSpc>
                <a:spcPct val="90000"/>
              </a:lnSpc>
              <a:spcBef>
                <a:spcPts val="1000"/>
              </a:spcBef>
              <a:spcAft>
                <a:spcPts val="0"/>
              </a:spcAft>
              <a:buClr>
                <a:schemeClr val="dk1"/>
              </a:buClr>
              <a:buSzPts val="2800"/>
              <a:buFont typeface="Arial"/>
              <a:buChar char="•"/>
            </a:pPr>
            <a:r>
              <a:rPr lang="en-US" sz="2600" b="1" i="0" u="sng" strike="noStrike" cap="none" dirty="0">
                <a:solidFill>
                  <a:schemeClr val="dk1"/>
                </a:solidFill>
                <a:sym typeface="Calibri"/>
              </a:rPr>
              <a:t>Student with an individual goal:</a:t>
            </a:r>
            <a:r>
              <a:rPr lang="en-US" sz="2600" b="0" i="0" u="none" strike="noStrike" cap="none" dirty="0">
                <a:solidFill>
                  <a:schemeClr val="dk1"/>
                </a:solidFill>
                <a:sym typeface="Calibri"/>
              </a:rPr>
              <a:t> If Steve attends school 70% of days, he can also sit with friends of his choice. </a:t>
            </a:r>
            <a:endParaRPr sz="2600" dirty="0"/>
          </a:p>
          <a:p>
            <a:pPr marL="685800" marR="0" lvl="1" indent="-228600" algn="l" rtl="0">
              <a:lnSpc>
                <a:spcPct val="90000"/>
              </a:lnSpc>
              <a:spcBef>
                <a:spcPts val="1000"/>
              </a:spcBef>
              <a:spcAft>
                <a:spcPts val="0"/>
              </a:spcAft>
              <a:buClr>
                <a:schemeClr val="dk1"/>
              </a:buClr>
              <a:buSzPts val="2800"/>
              <a:buFont typeface="Arial"/>
              <a:buChar char="•"/>
            </a:pPr>
            <a:r>
              <a:rPr lang="en-US" sz="2600" b="1" i="0" u="sng" strike="noStrike" cap="none" dirty="0">
                <a:solidFill>
                  <a:schemeClr val="dk1"/>
                </a:solidFill>
                <a:sym typeface="Calibri"/>
              </a:rPr>
              <a:t>Students with 100%</a:t>
            </a:r>
            <a:r>
              <a:rPr lang="en-US" sz="2600" b="1" i="0" u="none" strike="noStrike" cap="none" dirty="0">
                <a:solidFill>
                  <a:schemeClr val="dk1"/>
                </a:solidFill>
                <a:sym typeface="Calibri"/>
              </a:rPr>
              <a:t> </a:t>
            </a:r>
            <a:r>
              <a:rPr lang="en-US" sz="2600" b="0" i="0" u="none" strike="noStrike" cap="none" dirty="0">
                <a:solidFill>
                  <a:schemeClr val="dk1"/>
                </a:solidFill>
                <a:sym typeface="Calibri"/>
              </a:rPr>
              <a:t>can get some additional acknowledgement beyond what </a:t>
            </a:r>
            <a:r>
              <a:rPr lang="en-US" sz="2600" b="0" i="0" u="none" strike="noStrike" cap="none" dirty="0" smtClean="0">
                <a:solidFill>
                  <a:schemeClr val="dk1"/>
                </a:solidFill>
                <a:sym typeface="Calibri"/>
              </a:rPr>
              <a:t>the whole </a:t>
            </a:r>
            <a:r>
              <a:rPr lang="en-US" sz="2600" b="0" i="0" u="none" strike="noStrike" cap="none" dirty="0">
                <a:solidFill>
                  <a:schemeClr val="dk1"/>
                </a:solidFill>
                <a:sym typeface="Calibri"/>
              </a:rPr>
              <a:t>group gets.</a:t>
            </a:r>
          </a:p>
          <a:p>
            <a:pPr marL="685800" marR="0" lvl="1" indent="-228600" algn="l" rtl="0">
              <a:lnSpc>
                <a:spcPct val="90000"/>
              </a:lnSpc>
              <a:spcBef>
                <a:spcPts val="1000"/>
              </a:spcBef>
              <a:spcAft>
                <a:spcPts val="0"/>
              </a:spcAft>
              <a:buClr>
                <a:schemeClr val="dk1"/>
              </a:buClr>
              <a:buSzPts val="2800"/>
              <a:buFont typeface="Arial"/>
              <a:buChar char="•"/>
            </a:pPr>
            <a:r>
              <a:rPr lang="en-US" sz="2600" dirty="0"/>
              <a:t>Students can use acknowledgements like tickets for activities or treats.</a:t>
            </a:r>
            <a:endParaRPr sz="2600" dirty="0"/>
          </a:p>
        </p:txBody>
      </p:sp>
    </p:spTree>
    <p:extLst>
      <p:ext uri="{BB962C8B-B14F-4D97-AF65-F5344CB8AC3E}">
        <p14:creationId xmlns:p14="http://schemas.microsoft.com/office/powerpoint/2010/main" val="428688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1000"/>
                                        <p:tgtEl>
                                          <p:spTgt spid="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xEl>
                                              <p:pRg st="2" end="2"/>
                                            </p:txEl>
                                          </p:spTgt>
                                        </p:tgtEl>
                                        <p:attrNameLst>
                                          <p:attrName>style.visibility</p:attrName>
                                        </p:attrNameLst>
                                      </p:cBhvr>
                                      <p:to>
                                        <p:strVal val="visible"/>
                                      </p:to>
                                    </p:set>
                                    <p:animEffect transition="in" filter="fade">
                                      <p:cBhvr>
                                        <p:cTn id="12" dur="1000"/>
                                        <p:tgtEl>
                                          <p:spTgt spid="1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
                                            <p:txEl>
                                              <p:pRg st="3" end="3"/>
                                            </p:txEl>
                                          </p:spTgt>
                                        </p:tgtEl>
                                        <p:attrNameLst>
                                          <p:attrName>style.visibility</p:attrName>
                                        </p:attrNameLst>
                                      </p:cBhvr>
                                      <p:to>
                                        <p:strVal val="visible"/>
                                      </p:to>
                                    </p:set>
                                    <p:animEffect transition="in" filter="fade">
                                      <p:cBhvr>
                                        <p:cTn id="17" dur="1000"/>
                                        <p:tgtEl>
                                          <p:spTgt spid="17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xEl>
                                              <p:pRg st="4" end="4"/>
                                            </p:txEl>
                                          </p:spTgt>
                                        </p:tgtEl>
                                        <p:attrNameLst>
                                          <p:attrName>style.visibility</p:attrName>
                                        </p:attrNameLst>
                                      </p:cBhvr>
                                      <p:to>
                                        <p:strVal val="visible"/>
                                      </p:to>
                                    </p:set>
                                    <p:animEffect transition="in" filter="fade">
                                      <p:cBhvr>
                                        <p:cTn id="22" dur="1000"/>
                                        <p:tgtEl>
                                          <p:spTgt spid="17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
                                            <p:txEl>
                                              <p:pRg st="5" end="5"/>
                                            </p:txEl>
                                          </p:spTgt>
                                        </p:tgtEl>
                                        <p:attrNameLst>
                                          <p:attrName>style.visibility</p:attrName>
                                        </p:attrNameLst>
                                      </p:cBhvr>
                                      <p:to>
                                        <p:strVal val="visible"/>
                                      </p:to>
                                    </p:set>
                                    <p:animEffect transition="in" filter="fade">
                                      <p:cBhvr>
                                        <p:cTn id="27" dur="1000"/>
                                        <p:tgtEl>
                                          <p:spTgt spid="1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0" y="729762"/>
            <a:ext cx="12192000" cy="72976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Context</a:t>
            </a:r>
            <a:endParaRPr sz="5400" dirty="0"/>
          </a:p>
        </p:txBody>
      </p:sp>
      <p:sp>
        <p:nvSpPr>
          <p:cNvPr id="38" name="Shape 38"/>
          <p:cNvSpPr txBox="1">
            <a:spLocks noGrp="1"/>
          </p:cNvSpPr>
          <p:nvPr>
            <p:ph type="body" idx="1"/>
          </p:nvPr>
        </p:nvSpPr>
        <p:spPr>
          <a:xfrm>
            <a:off x="810705" y="1803400"/>
            <a:ext cx="10510887" cy="3325813"/>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Why acknowledge appropriate behavior?</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What are acknowledgements? </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Behavior expectations</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Types of acknowledgements</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Guidelines for acknowledgements</a:t>
            </a:r>
            <a:endParaRPr dirty="0"/>
          </a:p>
        </p:txBody>
      </p:sp>
    </p:spTree>
    <p:extLst>
      <p:ext uri="{BB962C8B-B14F-4D97-AF65-F5344CB8AC3E}">
        <p14:creationId xmlns:p14="http://schemas.microsoft.com/office/powerpoint/2010/main" val="4180333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ctrTitle"/>
          </p:nvPr>
        </p:nvSpPr>
        <p:spPr>
          <a:xfrm>
            <a:off x="0" y="773723"/>
            <a:ext cx="12192000" cy="147710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accent2"/>
              </a:buClr>
              <a:buSzPts val="4800"/>
              <a:buFont typeface="Calibri"/>
              <a:buNone/>
            </a:pPr>
            <a:r>
              <a:rPr lang="en-US" sz="5400" b="0" i="0" u="none" strike="noStrike" cap="none" dirty="0">
                <a:solidFill>
                  <a:schemeClr val="tx1"/>
                </a:solidFill>
                <a:latin typeface="Calibri"/>
                <a:ea typeface="Calibri"/>
                <a:cs typeface="Calibri"/>
                <a:sym typeface="Calibri"/>
              </a:rPr>
              <a:t>Guiding </a:t>
            </a:r>
            <a:r>
              <a:rPr lang="en-US" sz="5400" dirty="0" smtClean="0">
                <a:solidFill>
                  <a:schemeClr val="tx1"/>
                </a:solidFill>
              </a:rPr>
              <a:t>Q</a:t>
            </a:r>
            <a:r>
              <a:rPr lang="en-US" sz="5400" b="0" i="0" u="none" strike="noStrike" cap="none" dirty="0" smtClean="0">
                <a:solidFill>
                  <a:schemeClr val="tx1"/>
                </a:solidFill>
                <a:latin typeface="Calibri"/>
                <a:ea typeface="Calibri"/>
                <a:cs typeface="Calibri"/>
                <a:sym typeface="Calibri"/>
              </a:rPr>
              <a:t>uestions: </a:t>
            </a:r>
            <a:r>
              <a:rPr lang="en-US" sz="5400" b="0" i="0" u="none" strike="noStrike" cap="none" dirty="0">
                <a:solidFill>
                  <a:schemeClr val="tx1"/>
                </a:solidFill>
                <a:latin typeface="Calibri"/>
                <a:ea typeface="Calibri"/>
                <a:cs typeface="Calibri"/>
                <a:sym typeface="Calibri"/>
              </a:rPr>
              <a:t/>
            </a:r>
            <a:br>
              <a:rPr lang="en-US" sz="5400" b="0" i="0" u="none" strike="noStrike" cap="none" dirty="0">
                <a:solidFill>
                  <a:schemeClr val="tx1"/>
                </a:solidFill>
                <a:latin typeface="Calibri"/>
                <a:ea typeface="Calibri"/>
                <a:cs typeface="Calibri"/>
                <a:sym typeface="Calibri"/>
              </a:rPr>
            </a:br>
            <a:r>
              <a:rPr lang="en-US" sz="5400" b="0" i="0" u="none" strike="noStrike" cap="none" dirty="0">
                <a:solidFill>
                  <a:schemeClr val="tx1"/>
                </a:solidFill>
                <a:latin typeface="Calibri"/>
                <a:ea typeface="Calibri"/>
                <a:cs typeface="Calibri"/>
                <a:sym typeface="Calibri"/>
              </a:rPr>
              <a:t>Staff </a:t>
            </a:r>
            <a:r>
              <a:rPr lang="en-US" sz="5400" dirty="0">
                <a:solidFill>
                  <a:schemeClr val="tx1"/>
                </a:solidFill>
              </a:rPr>
              <a:t>A</a:t>
            </a:r>
            <a:r>
              <a:rPr lang="en-US" sz="5400" b="0" i="0" u="none" strike="noStrike" cap="none" dirty="0">
                <a:solidFill>
                  <a:schemeClr val="tx1"/>
                </a:solidFill>
                <a:sym typeface="Calibri"/>
              </a:rPr>
              <a:t>cknowledgements</a:t>
            </a:r>
            <a:endParaRPr sz="6600" dirty="0">
              <a:solidFill>
                <a:schemeClr val="tx1"/>
              </a:solidFill>
            </a:endParaRPr>
          </a:p>
        </p:txBody>
      </p:sp>
      <p:sp>
        <p:nvSpPr>
          <p:cNvPr id="197" name="Shape 197"/>
          <p:cNvSpPr txBox="1">
            <a:spLocks noGrp="1"/>
          </p:cNvSpPr>
          <p:nvPr>
            <p:ph type="body" idx="1"/>
          </p:nvPr>
        </p:nvSpPr>
        <p:spPr>
          <a:xfrm>
            <a:off x="633046" y="2584939"/>
            <a:ext cx="10842172" cy="2107641"/>
          </a:xfrm>
          <a:prstGeom prst="rect">
            <a:avLst/>
          </a:prstGeom>
          <a:noFill/>
          <a:ln>
            <a:noFill/>
          </a:ln>
        </p:spPr>
        <p:txBody>
          <a:bodyPr spcFirstLastPara="1" wrap="square" lIns="91425" tIns="45700" rIns="91425" bIns="45700" anchor="t" anchorCtr="0">
            <a:noAutofit/>
          </a:bodyPr>
          <a:lstStyle/>
          <a:p>
            <a:pPr marL="228600" indent="-228600">
              <a:buSzPct val="100000"/>
            </a:pPr>
            <a:r>
              <a:rPr lang="en-US" b="0" i="0" u="none" strike="noStrike" cap="none" dirty="0">
                <a:solidFill>
                  <a:schemeClr val="dk1"/>
                </a:solidFill>
                <a:sym typeface="Calibri"/>
              </a:rPr>
              <a:t>How will you acknowledge staff?</a:t>
            </a:r>
            <a:endParaRPr dirty="0"/>
          </a:p>
          <a:p>
            <a:pPr marL="228600" indent="-228600">
              <a:buSzPct val="100000"/>
            </a:pPr>
            <a:r>
              <a:rPr lang="en-US" b="0" i="0" u="none" strike="noStrike" cap="none" dirty="0">
                <a:solidFill>
                  <a:schemeClr val="dk1"/>
                </a:solidFill>
                <a:sym typeface="Calibri"/>
              </a:rPr>
              <a:t>What problems do you expect?</a:t>
            </a:r>
            <a:endParaRPr dirty="0"/>
          </a:p>
          <a:p>
            <a:pPr marL="228600" indent="-228600">
              <a:buSzPct val="100000"/>
            </a:pPr>
            <a:r>
              <a:rPr lang="en-US" b="0" i="0" u="none" strike="noStrike" cap="none" dirty="0">
                <a:solidFill>
                  <a:schemeClr val="dk1"/>
                </a:solidFill>
                <a:sym typeface="Calibri"/>
              </a:rPr>
              <a:t>How do you ensure they are given out </a:t>
            </a:r>
            <a:r>
              <a:rPr lang="en-US" b="0" i="0" u="none" strike="noStrike" cap="none" dirty="0" smtClean="0">
                <a:solidFill>
                  <a:schemeClr val="dk1"/>
                </a:solidFill>
                <a:sym typeface="Calibri"/>
              </a:rPr>
              <a:t>properly and </a:t>
            </a:r>
            <a:r>
              <a:rPr lang="en-US" b="0" i="0" u="none" strike="noStrike" cap="none" dirty="0">
                <a:solidFill>
                  <a:schemeClr val="dk1"/>
                </a:solidFill>
                <a:sym typeface="Calibri"/>
              </a:rPr>
              <a:t>consistently?</a:t>
            </a:r>
            <a:endParaRPr dirty="0"/>
          </a:p>
        </p:txBody>
      </p:sp>
    </p:spTree>
    <p:extLst>
      <p:ext uri="{BB962C8B-B14F-4D97-AF65-F5344CB8AC3E}">
        <p14:creationId xmlns:p14="http://schemas.microsoft.com/office/powerpoint/2010/main" val="2664576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a:stretch/>
        </p:blipFill>
        <p:spPr>
          <a:xfrm>
            <a:off x="2462635" y="661666"/>
            <a:ext cx="7033975" cy="5359250"/>
          </a:xfrm>
          <a:prstGeom prst="rect">
            <a:avLst/>
          </a:prstGeom>
          <a:noFill/>
          <a:ln>
            <a:noFill/>
          </a:ln>
        </p:spPr>
      </p:pic>
    </p:spTree>
    <p:extLst>
      <p:ext uri="{BB962C8B-B14F-4D97-AF65-F5344CB8AC3E}">
        <p14:creationId xmlns:p14="http://schemas.microsoft.com/office/powerpoint/2010/main" val="3484976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0" y="712177"/>
            <a:ext cx="12192000" cy="91565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sym typeface="Calibri"/>
              </a:rPr>
              <a:t>Do It </a:t>
            </a:r>
            <a:r>
              <a:rPr lang="en-US" sz="5400" dirty="0"/>
              <a:t>W</a:t>
            </a:r>
            <a:r>
              <a:rPr lang="en-US" sz="5400" b="0" i="0" u="none" strike="noStrike" cap="none" dirty="0">
                <a:solidFill>
                  <a:schemeClr val="dk1"/>
                </a:solidFill>
                <a:sym typeface="Calibri"/>
              </a:rPr>
              <a:t>ith Fidelity!</a:t>
            </a:r>
            <a:endParaRPr sz="5400" dirty="0"/>
          </a:p>
        </p:txBody>
      </p:sp>
      <p:sp>
        <p:nvSpPr>
          <p:cNvPr id="205" name="Shape 205"/>
          <p:cNvSpPr txBox="1">
            <a:spLocks noGrp="1"/>
          </p:cNvSpPr>
          <p:nvPr>
            <p:ph type="body" idx="1"/>
          </p:nvPr>
        </p:nvSpPr>
        <p:spPr>
          <a:xfrm>
            <a:off x="733530" y="1935285"/>
            <a:ext cx="10801977" cy="3325813"/>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
                <a:schemeClr val="dk1"/>
              </a:buClr>
              <a:buSzPts val="2800"/>
              <a:buFont typeface="Arial"/>
              <a:buNone/>
            </a:pPr>
            <a:r>
              <a:rPr lang="en-US" b="1" u="sng" dirty="0">
                <a:solidFill>
                  <a:schemeClr val="dk1"/>
                </a:solidFill>
                <a:sym typeface="Calibri"/>
              </a:rPr>
              <a:t>Tiered Fidelity Inventory (TFI)</a:t>
            </a:r>
            <a:endParaRPr dirty="0"/>
          </a:p>
          <a:p>
            <a:pPr marL="0" marR="0" lvl="0" indent="0" algn="l" rtl="0">
              <a:spcAft>
                <a:spcPts val="0"/>
              </a:spcAft>
              <a:buClr>
                <a:schemeClr val="dk1"/>
              </a:buClr>
              <a:buSzPts val="1400"/>
              <a:buFont typeface="Arial"/>
              <a:buNone/>
            </a:pPr>
            <a:endParaRPr dirty="0">
              <a:solidFill>
                <a:schemeClr val="dk1"/>
              </a:solidFill>
              <a:sym typeface="Calibri"/>
            </a:endParaRPr>
          </a:p>
          <a:p>
            <a:pPr marL="228600" marR="0" lvl="0" indent="-228600" algn="l" rtl="0">
              <a:spcAft>
                <a:spcPts val="0"/>
              </a:spcAft>
              <a:buClr>
                <a:schemeClr val="dk1"/>
              </a:buClr>
              <a:buSzPct val="100000"/>
              <a:buFont typeface="Arial"/>
              <a:buChar char="•"/>
            </a:pPr>
            <a:r>
              <a:rPr lang="en-US" dirty="0">
                <a:solidFill>
                  <a:schemeClr val="dk1"/>
                </a:solidFill>
                <a:sym typeface="Calibri"/>
              </a:rPr>
              <a:t>Efficient, valid index of extent to which PBIS core features are in place</a:t>
            </a:r>
            <a:endParaRPr dirty="0"/>
          </a:p>
          <a:p>
            <a:pPr marL="228600" marR="0" lvl="0" indent="-228600" algn="l" rtl="0">
              <a:spcAft>
                <a:spcPts val="0"/>
              </a:spcAft>
              <a:buClr>
                <a:schemeClr val="dk1"/>
              </a:buClr>
              <a:buSzPct val="100000"/>
              <a:buFont typeface="Arial"/>
              <a:buChar char="•"/>
            </a:pPr>
            <a:r>
              <a:rPr lang="en-US" dirty="0">
                <a:solidFill>
                  <a:schemeClr val="dk1"/>
                </a:solidFill>
                <a:sym typeface="Calibri"/>
              </a:rPr>
              <a:t>Section 1.9 Feedback and </a:t>
            </a:r>
            <a:r>
              <a:rPr lang="en-US" dirty="0" smtClean="0">
                <a:solidFill>
                  <a:schemeClr val="dk1"/>
                </a:solidFill>
                <a:sym typeface="Calibri"/>
              </a:rPr>
              <a:t>Acknowledgement</a:t>
            </a:r>
            <a:endParaRPr dirty="0"/>
          </a:p>
        </p:txBody>
      </p:sp>
    </p:spTree>
    <p:extLst>
      <p:ext uri="{BB962C8B-B14F-4D97-AF65-F5344CB8AC3E}">
        <p14:creationId xmlns:p14="http://schemas.microsoft.com/office/powerpoint/2010/main" val="1922187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133599" y="727643"/>
            <a:ext cx="12192000" cy="64553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5400" b="0" i="0" u="none" strike="noStrike" cap="none" dirty="0">
                <a:solidFill>
                  <a:schemeClr val="dk1"/>
                </a:solidFill>
                <a:sym typeface="Calibri"/>
              </a:rPr>
              <a:t>1.9 Feedback </a:t>
            </a:r>
            <a:r>
              <a:rPr lang="en-US" sz="5400" b="0" i="0" u="none" strike="noStrike" cap="none" dirty="0" smtClean="0">
                <a:solidFill>
                  <a:schemeClr val="dk1"/>
                </a:solidFill>
                <a:sym typeface="Calibri"/>
              </a:rPr>
              <a:t>And </a:t>
            </a:r>
            <a:r>
              <a:rPr lang="en-US" sz="5400" b="0" i="0" u="none" strike="noStrike" cap="none" dirty="0">
                <a:solidFill>
                  <a:schemeClr val="dk1"/>
                </a:solidFill>
                <a:sym typeface="Calibri"/>
              </a:rPr>
              <a:t>Acknowledgement</a:t>
            </a:r>
            <a:endParaRPr sz="5400" dirty="0"/>
          </a:p>
        </p:txBody>
      </p:sp>
      <p:graphicFrame>
        <p:nvGraphicFramePr>
          <p:cNvPr id="211" name="Shape 211"/>
          <p:cNvGraphicFramePr/>
          <p:nvPr>
            <p:extLst>
              <p:ext uri="{D42A27DB-BD31-4B8C-83A1-F6EECF244321}">
                <p14:modId xmlns:p14="http://schemas.microsoft.com/office/powerpoint/2010/main" val="4126161707"/>
              </p:ext>
            </p:extLst>
          </p:nvPr>
        </p:nvGraphicFramePr>
        <p:xfrm>
          <a:off x="162100" y="1690956"/>
          <a:ext cx="11777875" cy="1193520"/>
        </p:xfrm>
        <a:graphic>
          <a:graphicData uri="http://schemas.openxmlformats.org/drawingml/2006/table">
            <a:tbl>
              <a:tblPr>
                <a:noFill/>
              </a:tblPr>
              <a:tblGrid>
                <a:gridCol w="4767925">
                  <a:extLst>
                    <a:ext uri="{9D8B030D-6E8A-4147-A177-3AD203B41FA5}">
                      <a16:colId xmlns:a16="http://schemas.microsoft.com/office/drawing/2014/main" xmlns="" val="20000"/>
                    </a:ext>
                  </a:extLst>
                </a:gridCol>
                <a:gridCol w="2876150">
                  <a:extLst>
                    <a:ext uri="{9D8B030D-6E8A-4147-A177-3AD203B41FA5}">
                      <a16:colId xmlns:a16="http://schemas.microsoft.com/office/drawing/2014/main" xmlns="" val="20001"/>
                    </a:ext>
                  </a:extLst>
                </a:gridCol>
                <a:gridCol w="4133800">
                  <a:extLst>
                    <a:ext uri="{9D8B030D-6E8A-4147-A177-3AD203B41FA5}">
                      <a16:colId xmlns:a16="http://schemas.microsoft.com/office/drawing/2014/main" xmlns="" val="20002"/>
                    </a:ext>
                  </a:extLst>
                </a:gridCol>
              </a:tblGrid>
              <a:tr h="329693">
                <a:tc rowSpan="2">
                  <a:txBody>
                    <a:bodyPr/>
                    <a:lstStyle/>
                    <a:p>
                      <a:pPr marL="328930" marR="0" lvl="0" indent="-283210" algn="ctr" rtl="0">
                        <a:spcBef>
                          <a:spcPts val="0"/>
                        </a:spcBef>
                        <a:spcAft>
                          <a:spcPts val="0"/>
                        </a:spcAft>
                        <a:buNone/>
                      </a:pPr>
                      <a:r>
                        <a:rPr lang="en-US" sz="2800" b="1" u="none" strike="noStrike" cap="none" dirty="0">
                          <a:latin typeface="Calibri"/>
                          <a:ea typeface="Calibri"/>
                          <a:cs typeface="Calibri"/>
                          <a:sym typeface="Calibri"/>
                        </a:rPr>
                        <a:t>Feature</a:t>
                      </a:r>
                      <a:endParaRPr sz="28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tc rowSpan="2">
                  <a:txBody>
                    <a:bodyPr/>
                    <a:lstStyle/>
                    <a:p>
                      <a:pPr marL="328930" marR="0" lvl="0" indent="-283210" algn="ctr" rtl="0">
                        <a:spcBef>
                          <a:spcPts val="0"/>
                        </a:spcBef>
                        <a:spcAft>
                          <a:spcPts val="0"/>
                        </a:spcAft>
                        <a:buNone/>
                      </a:pPr>
                      <a:r>
                        <a:rPr lang="en-US" sz="2800" b="1" u="none" strike="noStrike" cap="none" dirty="0">
                          <a:latin typeface="Calibri"/>
                          <a:ea typeface="Calibri"/>
                          <a:cs typeface="Calibri"/>
                          <a:sym typeface="Calibri"/>
                        </a:rPr>
                        <a:t>Data Sources</a:t>
                      </a:r>
                      <a:endParaRPr sz="28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tc>
                  <a:txBody>
                    <a:bodyPr/>
                    <a:lstStyle/>
                    <a:p>
                      <a:pPr marL="328930" marR="0" lvl="0" indent="-283210" algn="ctr" rtl="0">
                        <a:spcBef>
                          <a:spcPts val="0"/>
                        </a:spcBef>
                        <a:spcAft>
                          <a:spcPts val="0"/>
                        </a:spcAft>
                        <a:buNone/>
                      </a:pPr>
                      <a:r>
                        <a:rPr lang="en-US" sz="2000" b="1" u="none" strike="noStrike" cap="none">
                          <a:latin typeface="Calibri"/>
                          <a:ea typeface="Calibri"/>
                          <a:cs typeface="Calibri"/>
                          <a:sym typeface="Calibri"/>
                        </a:rPr>
                        <a:t>Scoring Criteria</a:t>
                      </a:r>
                      <a:endParaRPr sz="2000" u="none" strike="noStrike" cap="none">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BD6EE"/>
                    </a:solidFill>
                  </a:tcPr>
                </a:tc>
                <a:extLst>
                  <a:ext uri="{0D108BD9-81ED-4DB2-BD59-A6C34878D82A}">
                    <a16:rowId xmlns:a16="http://schemas.microsoft.com/office/drawing/2014/main" xmlns="" val="10000"/>
                  </a:ext>
                </a:extLst>
              </a:tr>
              <a:tr h="863827">
                <a:tc vMerge="1">
                  <a:txBody>
                    <a:bodyPr/>
                    <a:lstStyle/>
                    <a:p>
                      <a:endParaRPr lang="en-US"/>
                    </a:p>
                  </a:txBody>
                  <a:tcPr/>
                </a:tc>
                <a:tc vMerge="1">
                  <a:txBody>
                    <a:bodyPr/>
                    <a:lstStyle/>
                    <a:p>
                      <a:endParaRPr lang="en-US"/>
                    </a:p>
                  </a:txBody>
                  <a:tcPr/>
                </a:tc>
                <a:tc>
                  <a:txBody>
                    <a:bodyPr/>
                    <a:lstStyle/>
                    <a:p>
                      <a:pPr marL="328930" marR="0" lvl="0" indent="-283210" algn="l" rtl="0">
                        <a:spcBef>
                          <a:spcPts val="0"/>
                        </a:spcBef>
                        <a:spcAft>
                          <a:spcPts val="0"/>
                        </a:spcAft>
                        <a:buNone/>
                      </a:pPr>
                      <a:r>
                        <a:rPr lang="en-US" sz="1800" b="1" u="none" strike="noStrike" cap="none" dirty="0">
                          <a:latin typeface="Calibri"/>
                          <a:ea typeface="Calibri"/>
                          <a:cs typeface="Calibri"/>
                          <a:sym typeface="Calibri"/>
                        </a:rPr>
                        <a:t>0 = Not implemented</a:t>
                      </a:r>
                      <a:endParaRPr sz="1800" u="none" strike="noStrike" cap="none" dirty="0">
                        <a:latin typeface="Calibri"/>
                        <a:ea typeface="Calibri"/>
                        <a:cs typeface="Calibri"/>
                        <a:sym typeface="Calibri"/>
                      </a:endParaRPr>
                    </a:p>
                    <a:p>
                      <a:pPr marL="328930" marR="0" lvl="0" indent="-283210" algn="l" rtl="0">
                        <a:spcBef>
                          <a:spcPts val="0"/>
                        </a:spcBef>
                        <a:spcAft>
                          <a:spcPts val="0"/>
                        </a:spcAft>
                        <a:buNone/>
                      </a:pPr>
                      <a:r>
                        <a:rPr lang="en-US" sz="1800" b="1" u="none" strike="noStrike" cap="none" dirty="0">
                          <a:latin typeface="Calibri"/>
                          <a:ea typeface="Calibri"/>
                          <a:cs typeface="Calibri"/>
                          <a:sym typeface="Calibri"/>
                        </a:rPr>
                        <a:t>1 = Partially implemented</a:t>
                      </a:r>
                      <a:endParaRPr sz="1800" u="none" strike="noStrike" cap="none" dirty="0">
                        <a:latin typeface="Calibri"/>
                        <a:ea typeface="Calibri"/>
                        <a:cs typeface="Calibri"/>
                        <a:sym typeface="Calibri"/>
                      </a:endParaRPr>
                    </a:p>
                    <a:p>
                      <a:pPr marL="328930" marR="0" lvl="0" indent="-283210" algn="l" rtl="0">
                        <a:spcBef>
                          <a:spcPts val="0"/>
                        </a:spcBef>
                        <a:spcAft>
                          <a:spcPts val="0"/>
                        </a:spcAft>
                        <a:buNone/>
                      </a:pPr>
                      <a:r>
                        <a:rPr lang="en-US" sz="1800" b="1" u="none" strike="noStrike" cap="none" dirty="0">
                          <a:latin typeface="Calibri"/>
                          <a:ea typeface="Calibri"/>
                          <a:cs typeface="Calibri"/>
                          <a:sym typeface="Calibri"/>
                        </a:rPr>
                        <a:t>2 = Fully implemented</a:t>
                      </a:r>
                      <a:endParaRPr sz="1800" u="none" strike="noStrike" cap="none" dirty="0">
                        <a:latin typeface="Calibri"/>
                        <a:ea typeface="Calibri"/>
                        <a:cs typeface="Calibri"/>
                        <a:sym typeface="Calibri"/>
                      </a:endParaRPr>
                    </a:p>
                  </a:txBody>
                  <a:tcPr marL="62250" marR="6225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extLst>
                  <a:ext uri="{0D108BD9-81ED-4DB2-BD59-A6C34878D82A}">
                    <a16:rowId xmlns:a16="http://schemas.microsoft.com/office/drawing/2014/main" xmlns="" val="10001"/>
                  </a:ext>
                </a:extLst>
              </a:tr>
            </a:tbl>
          </a:graphicData>
        </a:graphic>
      </p:graphicFrame>
      <p:graphicFrame>
        <p:nvGraphicFramePr>
          <p:cNvPr id="212" name="Shape 212"/>
          <p:cNvGraphicFramePr/>
          <p:nvPr>
            <p:extLst>
              <p:ext uri="{D42A27DB-BD31-4B8C-83A1-F6EECF244321}">
                <p14:modId xmlns:p14="http://schemas.microsoft.com/office/powerpoint/2010/main" val="677574123"/>
              </p:ext>
            </p:extLst>
          </p:nvPr>
        </p:nvGraphicFramePr>
        <p:xfrm>
          <a:off x="162100" y="2884476"/>
          <a:ext cx="11785825" cy="3144535"/>
        </p:xfrm>
        <a:graphic>
          <a:graphicData uri="http://schemas.openxmlformats.org/drawingml/2006/table">
            <a:tbl>
              <a:tblPr>
                <a:noFill/>
              </a:tblPr>
              <a:tblGrid>
                <a:gridCol w="4771150">
                  <a:extLst>
                    <a:ext uri="{9D8B030D-6E8A-4147-A177-3AD203B41FA5}">
                      <a16:colId xmlns:a16="http://schemas.microsoft.com/office/drawing/2014/main" xmlns="" val="20000"/>
                    </a:ext>
                  </a:extLst>
                </a:gridCol>
                <a:gridCol w="2878075">
                  <a:extLst>
                    <a:ext uri="{9D8B030D-6E8A-4147-A177-3AD203B41FA5}">
                      <a16:colId xmlns:a16="http://schemas.microsoft.com/office/drawing/2014/main" xmlns="" val="20001"/>
                    </a:ext>
                  </a:extLst>
                </a:gridCol>
                <a:gridCol w="4136600">
                  <a:extLst>
                    <a:ext uri="{9D8B030D-6E8A-4147-A177-3AD203B41FA5}">
                      <a16:colId xmlns:a16="http://schemas.microsoft.com/office/drawing/2014/main" xmlns="" val="20002"/>
                    </a:ext>
                  </a:extLst>
                </a:gridCol>
              </a:tblGrid>
              <a:tr h="3144535">
                <a:tc>
                  <a:txBody>
                    <a:bodyPr/>
                    <a:lstStyle/>
                    <a:p>
                      <a:pPr marL="0" marR="0" lvl="0" indent="0" algn="l" rtl="0">
                        <a:spcBef>
                          <a:spcPts val="0"/>
                        </a:spcBef>
                        <a:spcAft>
                          <a:spcPts val="0"/>
                        </a:spcAft>
                        <a:buClr>
                          <a:schemeClr val="dk1"/>
                        </a:buClr>
                        <a:buSzPts val="2200"/>
                        <a:buFont typeface="Calibri"/>
                        <a:buNone/>
                      </a:pPr>
                      <a:r>
                        <a:rPr lang="en-US" sz="1800" b="1" u="none" strike="noStrike" cap="none" dirty="0">
                          <a:latin typeface="Calibri"/>
                          <a:ea typeface="Calibri"/>
                          <a:cs typeface="Calibri"/>
                          <a:sym typeface="Calibri"/>
                        </a:rPr>
                        <a:t>1.9 Feedback and Acknowledgement: </a:t>
                      </a:r>
                      <a:r>
                        <a:rPr lang="en-US" sz="1800" b="0" u="none" strike="noStrike" cap="none" dirty="0">
                          <a:latin typeface="Calibri"/>
                          <a:ea typeface="Calibri"/>
                          <a:cs typeface="Calibri"/>
                          <a:sym typeface="Calibri"/>
                        </a:rPr>
                        <a:t>A formal system (i.e., written set of procedures for specific behavior feedback that is [a] linked to school-wide expectations and [b] used across settings and within classrooms) is in place and used by at least 90% of a sample of staff  and received by at least 50% of a sample of students</a:t>
                      </a:r>
                      <a:r>
                        <a:rPr lang="en-US" sz="1800" b="0" u="none" strike="noStrike" cap="none" dirty="0" smtClean="0">
                          <a:latin typeface="Calibri"/>
                          <a:ea typeface="Calibri"/>
                          <a:cs typeface="Calibri"/>
                          <a:sym typeface="Calibri"/>
                        </a:rPr>
                        <a:t>.</a:t>
                      </a:r>
                      <a:endParaRPr sz="18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342900" marR="0" lvl="0" indent="-317500" algn="l" rtl="0">
                        <a:spcBef>
                          <a:spcPts val="0"/>
                        </a:spcBef>
                        <a:spcAft>
                          <a:spcPts val="0"/>
                        </a:spcAft>
                        <a:buClr>
                          <a:schemeClr val="dk1"/>
                        </a:buClr>
                        <a:buSzPts val="1800"/>
                        <a:buFont typeface="Noto Sans Symbols"/>
                        <a:buChar char="∙"/>
                      </a:pPr>
                      <a:r>
                        <a:rPr lang="en-US" sz="1800" u="none" strike="noStrike" cap="none" dirty="0">
                          <a:latin typeface="Calibri"/>
                          <a:ea typeface="Calibri"/>
                          <a:cs typeface="Calibri"/>
                          <a:sym typeface="Calibri"/>
                        </a:rPr>
                        <a:t>TFI </a:t>
                      </a:r>
                      <a:r>
                        <a:rPr lang="en-US" sz="1800" u="none" strike="noStrike" cap="none" dirty="0" smtClean="0">
                          <a:latin typeface="Calibri"/>
                          <a:ea typeface="Calibri"/>
                          <a:cs typeface="Calibri"/>
                          <a:sym typeface="Calibri"/>
                        </a:rPr>
                        <a:t>walkthrough </a:t>
                      </a:r>
                      <a:r>
                        <a:rPr lang="en-US" sz="1800" u="none" strike="noStrike" cap="none" dirty="0">
                          <a:latin typeface="Calibri"/>
                          <a:ea typeface="Calibri"/>
                          <a:cs typeface="Calibri"/>
                          <a:sym typeface="Calibri"/>
                        </a:rPr>
                        <a:t>t</a:t>
                      </a:r>
                      <a:r>
                        <a:rPr lang="en-US" sz="1800" u="none" strike="noStrike" cap="none" dirty="0" smtClean="0">
                          <a:latin typeface="Calibri"/>
                          <a:ea typeface="Calibri"/>
                          <a:cs typeface="Calibri"/>
                          <a:sym typeface="Calibri"/>
                        </a:rPr>
                        <a:t>ool </a:t>
                      </a:r>
                      <a:endParaRPr sz="18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255270" marR="0" lvl="0" indent="-228600" algn="l" rtl="0">
                        <a:spcBef>
                          <a:spcPts val="0"/>
                        </a:spcBef>
                        <a:spcAft>
                          <a:spcPts val="0"/>
                        </a:spcAft>
                        <a:buNone/>
                      </a:pPr>
                      <a:r>
                        <a:rPr lang="en-US" sz="1800" u="none" strike="noStrike" cap="none" dirty="0">
                          <a:latin typeface="Calibri"/>
                          <a:ea typeface="Calibri"/>
                          <a:cs typeface="Calibri"/>
                          <a:sym typeface="Calibri"/>
                        </a:rPr>
                        <a:t>0 = No formal system for acknowledging </a:t>
                      </a:r>
                      <a:r>
                        <a:rPr lang="en-US" sz="1800" u="none" strike="noStrike" cap="none" dirty="0" smtClean="0">
                          <a:latin typeface="Calibri"/>
                          <a:ea typeface="Calibri"/>
                          <a:cs typeface="Calibri"/>
                          <a:sym typeface="Calibri"/>
                        </a:rPr>
                        <a:t>students.</a:t>
                      </a:r>
                      <a:endParaRPr sz="1800" dirty="0"/>
                    </a:p>
                    <a:p>
                      <a:pPr marL="255270" marR="0" lvl="0" indent="-228600" algn="l" rtl="0">
                        <a:spcBef>
                          <a:spcPts val="1200"/>
                        </a:spcBef>
                        <a:spcAft>
                          <a:spcPts val="0"/>
                        </a:spcAft>
                        <a:buNone/>
                      </a:pPr>
                      <a:r>
                        <a:rPr lang="en-US" sz="1800" u="none" strike="noStrike" cap="none" dirty="0">
                          <a:latin typeface="Calibri"/>
                          <a:ea typeface="Calibri"/>
                          <a:cs typeface="Calibri"/>
                          <a:sym typeface="Calibri"/>
                        </a:rPr>
                        <a:t>1 = Formal system is in place but is used by at least 90% of staff and/or received by at least 50% of </a:t>
                      </a:r>
                      <a:r>
                        <a:rPr lang="en-US" sz="1800" u="none" strike="noStrike" cap="none" dirty="0" smtClean="0">
                          <a:latin typeface="Calibri"/>
                          <a:ea typeface="Calibri"/>
                          <a:cs typeface="Calibri"/>
                          <a:sym typeface="Calibri"/>
                        </a:rPr>
                        <a:t>students.</a:t>
                      </a:r>
                      <a:endParaRPr sz="1800" dirty="0"/>
                    </a:p>
                    <a:p>
                      <a:pPr marL="255270" marR="0" lvl="0" indent="-228600" algn="l" rtl="0">
                        <a:spcBef>
                          <a:spcPts val="1200"/>
                        </a:spcBef>
                        <a:spcAft>
                          <a:spcPts val="0"/>
                        </a:spcAft>
                        <a:buNone/>
                      </a:pPr>
                      <a:r>
                        <a:rPr lang="en-US" sz="1800" u="none" strike="noStrike" cap="none" dirty="0">
                          <a:latin typeface="Calibri"/>
                          <a:ea typeface="Calibri"/>
                          <a:cs typeface="Calibri"/>
                          <a:sym typeface="Calibri"/>
                        </a:rPr>
                        <a:t>2 = Formal system for acknowledging student behavior is used by at least 90% of staff AND received by at least 50% of </a:t>
                      </a:r>
                      <a:r>
                        <a:rPr lang="en-US" sz="1800" u="none" strike="noStrike" cap="none" dirty="0" smtClean="0">
                          <a:latin typeface="Calibri"/>
                          <a:ea typeface="Calibri"/>
                          <a:cs typeface="Calibri"/>
                          <a:sym typeface="Calibri"/>
                        </a:rPr>
                        <a:t>students.</a:t>
                      </a:r>
                      <a:endParaRPr sz="18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0"/>
                  </a:ext>
                </a:extLst>
              </a:tr>
            </a:tbl>
          </a:graphicData>
        </a:graphic>
      </p:graphicFrame>
      <p:sp>
        <p:nvSpPr>
          <p:cNvPr id="213" name="Shape 213"/>
          <p:cNvSpPr/>
          <p:nvPr/>
        </p:nvSpPr>
        <p:spPr>
          <a:xfrm>
            <a:off x="4943787" y="3543543"/>
            <a:ext cx="2846973" cy="24854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Main Idea: </a:t>
            </a:r>
            <a:r>
              <a:rPr lang="en-US" sz="1800" dirty="0">
                <a:solidFill>
                  <a:schemeClr val="dk1"/>
                </a:solidFill>
                <a:latin typeface="Calibri"/>
                <a:ea typeface="Calibri"/>
                <a:cs typeface="Calibri"/>
                <a:sym typeface="Calibri"/>
              </a:rPr>
              <a:t>Students will sustain positive behavior only if there are regular strategies for continuous re-teaching and rewarding appropriate behavior.  Formal systems are easier for teachers/staff to implement.</a:t>
            </a:r>
            <a:endParaRPr sz="1800" dirty="0"/>
          </a:p>
        </p:txBody>
      </p:sp>
      <p:sp>
        <p:nvSpPr>
          <p:cNvPr id="214" name="Shape 214"/>
          <p:cNvSpPr txBox="1"/>
          <p:nvPr/>
        </p:nvSpPr>
        <p:spPr>
          <a:xfrm>
            <a:off x="9595732" y="1352402"/>
            <a:ext cx="2352193"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dirty="0">
                <a:solidFill>
                  <a:schemeClr val="dk2"/>
                </a:solidFill>
                <a:latin typeface="Calibri"/>
                <a:ea typeface="Calibri"/>
                <a:cs typeface="Calibri"/>
                <a:sym typeface="Calibri"/>
              </a:rPr>
              <a:t>Subscale: Implementation</a:t>
            </a:r>
            <a:endParaRPr dirty="0"/>
          </a:p>
        </p:txBody>
      </p:sp>
    </p:spTree>
    <p:extLst>
      <p:ext uri="{BB962C8B-B14F-4D97-AF65-F5344CB8AC3E}">
        <p14:creationId xmlns:p14="http://schemas.microsoft.com/office/powerpoint/2010/main" val="212287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ctrTitle"/>
          </p:nvPr>
        </p:nvSpPr>
        <p:spPr>
          <a:xfrm>
            <a:off x="0" y="703385"/>
            <a:ext cx="12192000" cy="80641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Summary </a:t>
            </a:r>
            <a:endParaRPr sz="5400" dirty="0"/>
          </a:p>
        </p:txBody>
      </p:sp>
      <p:sp>
        <p:nvSpPr>
          <p:cNvPr id="220" name="Shape 220"/>
          <p:cNvSpPr txBox="1">
            <a:spLocks noGrp="1"/>
          </p:cNvSpPr>
          <p:nvPr>
            <p:ph type="body" idx="1"/>
          </p:nvPr>
        </p:nvSpPr>
        <p:spPr>
          <a:xfrm>
            <a:off x="644769" y="1509799"/>
            <a:ext cx="10902461" cy="3398821"/>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ct val="100000"/>
              <a:buFont typeface="Arial"/>
              <a:buChar char="•"/>
            </a:pPr>
            <a:r>
              <a:rPr lang="en-US" dirty="0" smtClean="0"/>
              <a:t>Three</a:t>
            </a:r>
            <a:r>
              <a:rPr lang="en-US" dirty="0" smtClean="0">
                <a:solidFill>
                  <a:schemeClr val="dk1"/>
                </a:solidFill>
                <a:sym typeface="Calibri"/>
              </a:rPr>
              <a:t> </a:t>
            </a:r>
            <a:r>
              <a:rPr lang="en-US" dirty="0">
                <a:solidFill>
                  <a:schemeClr val="dk1"/>
                </a:solidFill>
                <a:sym typeface="Calibri"/>
              </a:rPr>
              <a:t>types of acknowledgements:</a:t>
            </a:r>
            <a:endParaRPr dirty="0"/>
          </a:p>
          <a:p>
            <a:pPr marL="971550" marR="0" lvl="1" indent="-514350" algn="l" rtl="0">
              <a:spcBef>
                <a:spcPts val="1000"/>
              </a:spcBef>
              <a:spcAft>
                <a:spcPts val="0"/>
              </a:spcAft>
              <a:buClr>
                <a:schemeClr val="dk1"/>
              </a:buClr>
              <a:buSzPct val="100000"/>
              <a:buFont typeface="Calibri"/>
              <a:buAutoNum type="arabicPeriod"/>
            </a:pPr>
            <a:r>
              <a:rPr lang="en-US" sz="2600" b="0" i="0" u="sng" strike="noStrike" cap="none" dirty="0">
                <a:solidFill>
                  <a:schemeClr val="dk1"/>
                </a:solidFill>
                <a:sym typeface="Calibri"/>
              </a:rPr>
              <a:t>Immediate:</a:t>
            </a:r>
            <a:r>
              <a:rPr lang="en-US" sz="2600" b="0" i="0" u="none" strike="noStrike" cap="none" dirty="0">
                <a:solidFill>
                  <a:schemeClr val="dk1"/>
                </a:solidFill>
                <a:sym typeface="Calibri"/>
              </a:rPr>
              <a:t> reinforcement of newly learned behaviors</a:t>
            </a:r>
            <a:endParaRPr sz="2600" dirty="0"/>
          </a:p>
          <a:p>
            <a:pPr marL="971550" marR="0" lvl="1" indent="-514350" algn="l" rtl="0">
              <a:spcBef>
                <a:spcPts val="1000"/>
              </a:spcBef>
              <a:spcAft>
                <a:spcPts val="0"/>
              </a:spcAft>
              <a:buClr>
                <a:schemeClr val="dk1"/>
              </a:buClr>
              <a:buSzPct val="100000"/>
              <a:buFont typeface="Calibri"/>
              <a:buAutoNum type="arabicPeriod"/>
            </a:pPr>
            <a:r>
              <a:rPr lang="en-US" sz="2600" b="0" i="0" u="sng" strike="noStrike" cap="none" dirty="0">
                <a:solidFill>
                  <a:schemeClr val="dk1"/>
                </a:solidFill>
                <a:sym typeface="Calibri"/>
              </a:rPr>
              <a:t>Intermittent:</a:t>
            </a:r>
            <a:r>
              <a:rPr lang="en-US" sz="2600" b="0" i="0" u="none" strike="noStrike" cap="none" dirty="0">
                <a:solidFill>
                  <a:schemeClr val="dk1"/>
                </a:solidFill>
                <a:sym typeface="Calibri"/>
              </a:rPr>
              <a:t>  to encourage continued use of behaviors</a:t>
            </a:r>
            <a:endParaRPr sz="2600" dirty="0"/>
          </a:p>
          <a:p>
            <a:pPr marL="971550" marR="0" lvl="1" indent="-514350" algn="l" rtl="0">
              <a:spcBef>
                <a:spcPts val="1000"/>
              </a:spcBef>
              <a:spcAft>
                <a:spcPts val="0"/>
              </a:spcAft>
              <a:buClr>
                <a:schemeClr val="dk1"/>
              </a:buClr>
              <a:buSzPct val="100000"/>
              <a:buFont typeface="Calibri"/>
              <a:buAutoNum type="arabicPeriod"/>
            </a:pPr>
            <a:r>
              <a:rPr lang="en-US" sz="2600" b="0" i="0" u="sng" strike="noStrike" cap="none" dirty="0">
                <a:solidFill>
                  <a:schemeClr val="dk1"/>
                </a:solidFill>
                <a:sym typeface="Calibri"/>
              </a:rPr>
              <a:t>Long-term:</a:t>
            </a:r>
            <a:r>
              <a:rPr lang="en-US" sz="2600" b="0" i="0" u="none" strike="noStrike" cap="none" dirty="0">
                <a:solidFill>
                  <a:schemeClr val="dk1"/>
                </a:solidFill>
                <a:sym typeface="Calibri"/>
              </a:rPr>
              <a:t> to work towards a school-wide goal</a:t>
            </a:r>
            <a:endParaRPr sz="2600" dirty="0"/>
          </a:p>
          <a:p>
            <a:pPr marL="228600" marR="0" lvl="0" indent="-228600" algn="l" rtl="0">
              <a:spcAft>
                <a:spcPts val="0"/>
              </a:spcAft>
              <a:buClr>
                <a:schemeClr val="dk1"/>
              </a:buClr>
              <a:buSzPct val="100000"/>
              <a:buFont typeface="Arial"/>
              <a:buChar char="•"/>
            </a:pPr>
            <a:r>
              <a:rPr lang="en-US" dirty="0">
                <a:solidFill>
                  <a:schemeClr val="dk1"/>
                </a:solidFill>
                <a:sym typeface="Calibri"/>
              </a:rPr>
              <a:t>Develop a system to ensure acknowledgements are used consistently.</a:t>
            </a:r>
            <a:endParaRPr dirty="0"/>
          </a:p>
          <a:p>
            <a:pPr marL="228600" marR="0" lvl="0" indent="-228600" algn="l" rtl="0">
              <a:spcAft>
                <a:spcPts val="0"/>
              </a:spcAft>
              <a:buClr>
                <a:schemeClr val="dk1"/>
              </a:buClr>
              <a:buSzPct val="100000"/>
              <a:buFont typeface="Arial"/>
              <a:buChar char="•"/>
            </a:pPr>
            <a:r>
              <a:rPr lang="en-US" dirty="0">
                <a:solidFill>
                  <a:schemeClr val="dk1"/>
                </a:solidFill>
                <a:sym typeface="Calibri"/>
              </a:rPr>
              <a:t>Acknowledge staff for their efforts.</a:t>
            </a:r>
            <a:endParaRPr dirty="0"/>
          </a:p>
        </p:txBody>
      </p:sp>
    </p:spTree>
    <p:extLst>
      <p:ext uri="{BB962C8B-B14F-4D97-AF65-F5344CB8AC3E}">
        <p14:creationId xmlns:p14="http://schemas.microsoft.com/office/powerpoint/2010/main" val="4045998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0" y="741653"/>
            <a:ext cx="12192000" cy="78965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800"/>
              <a:buFont typeface="Calibri"/>
              <a:buNone/>
            </a:pPr>
            <a:r>
              <a:rPr lang="en-US" sz="5400" b="0" i="0" u="none" strike="noStrike" cap="none" dirty="0">
                <a:solidFill>
                  <a:schemeClr val="dk1"/>
                </a:solidFill>
                <a:sym typeface="Calibri"/>
              </a:rPr>
              <a:t>Why </a:t>
            </a:r>
            <a:r>
              <a:rPr lang="en-US" sz="5400" b="0" i="0" u="none" strike="noStrike" cap="none" dirty="0" smtClean="0">
                <a:solidFill>
                  <a:schemeClr val="dk1"/>
                </a:solidFill>
                <a:sym typeface="Calibri"/>
              </a:rPr>
              <a:t>Acknowledge </a:t>
            </a:r>
            <a:r>
              <a:rPr lang="en-US" sz="5400" dirty="0"/>
              <a:t>A</a:t>
            </a:r>
            <a:r>
              <a:rPr lang="en-US" sz="5400" b="0" i="0" u="none" strike="noStrike" cap="none" dirty="0" smtClean="0">
                <a:solidFill>
                  <a:schemeClr val="dk1"/>
                </a:solidFill>
                <a:sym typeface="Calibri"/>
              </a:rPr>
              <a:t>ppropriate </a:t>
            </a:r>
            <a:r>
              <a:rPr lang="en-US" sz="5400" dirty="0"/>
              <a:t>B</a:t>
            </a:r>
            <a:r>
              <a:rPr lang="en-US" sz="5400" b="0" i="0" u="none" strike="noStrike" cap="none" dirty="0" smtClean="0">
                <a:solidFill>
                  <a:schemeClr val="dk1"/>
                </a:solidFill>
                <a:sym typeface="Calibri"/>
              </a:rPr>
              <a:t>ehavior</a:t>
            </a:r>
            <a:r>
              <a:rPr lang="en-US" sz="5400" b="0" i="0" u="none" strike="noStrike" cap="none" dirty="0">
                <a:solidFill>
                  <a:schemeClr val="dk1"/>
                </a:solidFill>
                <a:sym typeface="Calibri"/>
              </a:rPr>
              <a:t>?</a:t>
            </a:r>
            <a:endParaRPr sz="5400" dirty="0"/>
          </a:p>
        </p:txBody>
      </p:sp>
      <p:sp>
        <p:nvSpPr>
          <p:cNvPr id="45" name="Shape 45"/>
          <p:cNvSpPr/>
          <p:nvPr/>
        </p:nvSpPr>
        <p:spPr>
          <a:xfrm>
            <a:off x="3223191" y="1548404"/>
            <a:ext cx="2686800" cy="2081700"/>
          </a:xfrm>
          <a:prstGeom prst="hexagon">
            <a:avLst>
              <a:gd name="adj" fmla="val 25000"/>
              <a:gd name="vf" fmla="val 115470"/>
            </a:avLst>
          </a:prstGeom>
          <a:gradFill>
            <a:gsLst>
              <a:gs pos="0">
                <a:srgbClr val="401660"/>
              </a:gs>
              <a:gs pos="50000">
                <a:srgbClr val="5D218B"/>
              </a:gs>
              <a:gs pos="100000">
                <a:srgbClr val="7127A8"/>
              </a:gs>
            </a:gsLst>
            <a:lin ang="16200000" scaled="0"/>
          </a:gra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Focus on positive instead of negative </a:t>
            </a:r>
            <a:endParaRPr sz="2000" dirty="0"/>
          </a:p>
        </p:txBody>
      </p:sp>
      <p:sp>
        <p:nvSpPr>
          <p:cNvPr id="46" name="Shape 46"/>
          <p:cNvSpPr/>
          <p:nvPr/>
        </p:nvSpPr>
        <p:spPr>
          <a:xfrm>
            <a:off x="3235191" y="4042027"/>
            <a:ext cx="2662800" cy="2081700"/>
          </a:xfrm>
          <a:prstGeom prst="hexagon">
            <a:avLst>
              <a:gd name="adj" fmla="val 25000"/>
              <a:gd name="vf" fmla="val 115470"/>
            </a:avLst>
          </a:prstGeom>
          <a:gradFill>
            <a:gsLst>
              <a:gs pos="0">
                <a:srgbClr val="F08B54"/>
              </a:gs>
              <a:gs pos="50000">
                <a:srgbClr val="F67A26"/>
              </a:gs>
              <a:gs pos="100000">
                <a:srgbClr val="E36A18"/>
              </a:gs>
            </a:gsLst>
            <a:lin ang="5400000" scaled="0"/>
          </a:gra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Reinforce the behavior</a:t>
            </a:r>
            <a:endParaRPr sz="2000" dirty="0"/>
          </a:p>
        </p:txBody>
      </p:sp>
      <p:sp>
        <p:nvSpPr>
          <p:cNvPr id="47" name="Shape 47"/>
          <p:cNvSpPr/>
          <p:nvPr/>
        </p:nvSpPr>
        <p:spPr>
          <a:xfrm>
            <a:off x="6111927" y="1548404"/>
            <a:ext cx="2686800" cy="2081700"/>
          </a:xfrm>
          <a:prstGeom prst="hexagon">
            <a:avLst>
              <a:gd name="adj" fmla="val 25000"/>
              <a:gd name="vf" fmla="val 115470"/>
            </a:avLst>
          </a:prstGeom>
          <a:gradFill>
            <a:gsLst>
              <a:gs pos="0">
                <a:srgbClr val="5F82CA"/>
              </a:gs>
              <a:gs pos="50000">
                <a:srgbClr val="3C70CA"/>
              </a:gs>
              <a:gs pos="100000">
                <a:srgbClr val="2E60B9"/>
              </a:gs>
            </a:gsLst>
            <a:lin ang="5400000" scaled="0"/>
          </a:gra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Compete with problem behavior</a:t>
            </a:r>
            <a:endParaRPr sz="2000" dirty="0"/>
          </a:p>
        </p:txBody>
      </p:sp>
      <p:sp>
        <p:nvSpPr>
          <p:cNvPr id="48" name="Shape 48"/>
          <p:cNvSpPr/>
          <p:nvPr/>
        </p:nvSpPr>
        <p:spPr>
          <a:xfrm>
            <a:off x="6111927" y="4042027"/>
            <a:ext cx="2739900" cy="2081700"/>
          </a:xfrm>
          <a:prstGeom prst="hexagon">
            <a:avLst>
              <a:gd name="adj" fmla="val 25000"/>
              <a:gd name="vf" fmla="val 115470"/>
            </a:avLst>
          </a:prstGeom>
          <a:gradFill>
            <a:gsLst>
              <a:gs pos="0">
                <a:srgbClr val="474747"/>
              </a:gs>
              <a:gs pos="50000">
                <a:schemeClr val="dk1"/>
              </a:gs>
              <a:gs pos="100000">
                <a:schemeClr val="dk1"/>
              </a:gs>
            </a:gsLst>
            <a:lin ang="5400000" scaled="0"/>
          </a:gra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Encourage future behavior</a:t>
            </a:r>
            <a:endParaRPr sz="2000" dirty="0"/>
          </a:p>
        </p:txBody>
      </p:sp>
      <p:sp>
        <p:nvSpPr>
          <p:cNvPr id="49" name="Shape 49"/>
          <p:cNvSpPr/>
          <p:nvPr/>
        </p:nvSpPr>
        <p:spPr>
          <a:xfrm>
            <a:off x="8851827" y="1984004"/>
            <a:ext cx="3005100" cy="3292200"/>
          </a:xfrm>
          <a:prstGeom prst="star6">
            <a:avLst>
              <a:gd name="adj" fmla="val 28868"/>
              <a:gd name="hf" fmla="val 115470"/>
            </a:avLst>
          </a:prstGeom>
          <a:gradFill>
            <a:gsLst>
              <a:gs pos="0">
                <a:srgbClr val="FFC647"/>
              </a:gs>
              <a:gs pos="50000">
                <a:srgbClr val="FFC600"/>
              </a:gs>
              <a:gs pos="100000">
                <a:srgbClr val="E3B400"/>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Increase teaching time!</a:t>
            </a:r>
            <a:endParaRPr sz="2000" dirty="0"/>
          </a:p>
        </p:txBody>
      </p:sp>
      <p:sp>
        <p:nvSpPr>
          <p:cNvPr id="50" name="Shape 50"/>
          <p:cNvSpPr/>
          <p:nvPr/>
        </p:nvSpPr>
        <p:spPr>
          <a:xfrm>
            <a:off x="362691" y="2100254"/>
            <a:ext cx="3005100" cy="3059700"/>
          </a:xfrm>
          <a:prstGeom prst="ellipse">
            <a:avLst/>
          </a:prstGeom>
          <a:gradFill>
            <a:gsLst>
              <a:gs pos="0">
                <a:srgbClr val="7FB75F"/>
              </a:gs>
              <a:gs pos="50000">
                <a:srgbClr val="6EB141"/>
              </a:gs>
              <a:gs pos="100000">
                <a:srgbClr val="5FA134"/>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Foster a welcoming, positive </a:t>
            </a:r>
            <a:r>
              <a:rPr lang="en-US" sz="2800" b="0" i="0" u="none" strike="noStrike" cap="none" dirty="0" smtClean="0">
                <a:solidFill>
                  <a:schemeClr val="lt1"/>
                </a:solidFill>
                <a:ea typeface="Rockwell"/>
                <a:cs typeface="Rockwell"/>
                <a:sym typeface="Rockwell"/>
              </a:rPr>
              <a:t>climate</a:t>
            </a:r>
            <a:endParaRPr sz="2000" dirty="0"/>
          </a:p>
        </p:txBody>
      </p:sp>
    </p:spTree>
    <p:extLst>
      <p:ext uri="{BB962C8B-B14F-4D97-AF65-F5344CB8AC3E}">
        <p14:creationId xmlns:p14="http://schemas.microsoft.com/office/powerpoint/2010/main" val="423111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0" y="743646"/>
            <a:ext cx="12192000" cy="73290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000"/>
              <a:buFont typeface="Calibri"/>
              <a:buNone/>
            </a:pPr>
            <a:r>
              <a:rPr lang="en-US" sz="5400" b="0" i="0" u="none" strike="noStrike" cap="none" dirty="0">
                <a:solidFill>
                  <a:schemeClr val="dk1"/>
                </a:solidFill>
                <a:latin typeface="Calibri"/>
                <a:ea typeface="Calibri"/>
                <a:cs typeface="Calibri"/>
                <a:sym typeface="Calibri"/>
              </a:rPr>
              <a:t>The Power </a:t>
            </a:r>
            <a:r>
              <a:rPr lang="en-US" sz="5400" b="0" i="0" u="none" strike="noStrike" cap="none" dirty="0" smtClean="0">
                <a:solidFill>
                  <a:schemeClr val="dk1"/>
                </a:solidFill>
                <a:latin typeface="Calibri"/>
                <a:ea typeface="Calibri"/>
                <a:cs typeface="Calibri"/>
                <a:sym typeface="Calibri"/>
              </a:rPr>
              <a:t>Of </a:t>
            </a:r>
            <a:r>
              <a:rPr lang="en-US" sz="5400" b="0" i="0" u="none" strike="noStrike" cap="none" dirty="0">
                <a:solidFill>
                  <a:schemeClr val="dk1"/>
                </a:solidFill>
                <a:latin typeface="Calibri"/>
                <a:ea typeface="Calibri"/>
                <a:cs typeface="Calibri"/>
                <a:sym typeface="Calibri"/>
              </a:rPr>
              <a:t>Adult Attention</a:t>
            </a:r>
            <a:endParaRPr sz="6600" dirty="0"/>
          </a:p>
        </p:txBody>
      </p:sp>
      <p:sp>
        <p:nvSpPr>
          <p:cNvPr id="57" name="Shape 57"/>
          <p:cNvSpPr txBox="1">
            <a:spLocks noGrp="1"/>
          </p:cNvSpPr>
          <p:nvPr>
            <p:ph type="body" idx="1"/>
          </p:nvPr>
        </p:nvSpPr>
        <p:spPr>
          <a:xfrm>
            <a:off x="683288" y="1476549"/>
            <a:ext cx="10835844" cy="454241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Tx/>
              <a:buSzPct val="100000"/>
              <a:buFont typeface="Arial"/>
              <a:buChar char="•"/>
            </a:pPr>
            <a:r>
              <a:rPr lang="en-US" b="0" i="0" u="none" strike="noStrike" cap="none" dirty="0">
                <a:solidFill>
                  <a:schemeClr val="dk1"/>
                </a:solidFill>
                <a:sym typeface="Calibri"/>
              </a:rPr>
              <a:t>Give more non-contingent positive attention</a:t>
            </a:r>
          </a:p>
          <a:p>
            <a:pPr marL="228600" marR="0" lvl="0" indent="-228600" algn="l" rtl="0">
              <a:lnSpc>
                <a:spcPct val="90000"/>
              </a:lnSpc>
              <a:spcAft>
                <a:spcPts val="0"/>
              </a:spcAft>
              <a:buClrTx/>
              <a:buSzPct val="100000"/>
              <a:buFont typeface="Arial"/>
              <a:buChar char="•"/>
            </a:pPr>
            <a:r>
              <a:rPr lang="en-US" dirty="0"/>
              <a:t>Give more contingent positive attention</a:t>
            </a:r>
            <a:endParaRPr dirty="0"/>
          </a:p>
          <a:p>
            <a:pPr marL="228600" marR="0" lvl="0" indent="-228600" algn="l" rtl="0">
              <a:lnSpc>
                <a:spcPct val="90000"/>
              </a:lnSpc>
              <a:spcAft>
                <a:spcPts val="0"/>
              </a:spcAft>
              <a:buClrTx/>
              <a:buSzPct val="100000"/>
              <a:buFont typeface="Arial"/>
              <a:buChar char="•"/>
            </a:pPr>
            <a:r>
              <a:rPr lang="en-US" b="0" i="0" u="none" strike="noStrike" cap="none" dirty="0">
                <a:solidFill>
                  <a:schemeClr val="dk1"/>
                </a:solidFill>
                <a:sym typeface="Calibri"/>
              </a:rPr>
              <a:t>Shift focus more on expected behaviors </a:t>
            </a:r>
            <a:endParaRPr dirty="0"/>
          </a:p>
          <a:p>
            <a:pPr marL="228600" marR="0" lvl="0" indent="-228600" algn="l" rtl="0">
              <a:lnSpc>
                <a:spcPct val="90000"/>
              </a:lnSpc>
              <a:spcAft>
                <a:spcPts val="0"/>
              </a:spcAft>
              <a:buClrTx/>
              <a:buSzPct val="100000"/>
              <a:buFont typeface="Arial"/>
              <a:buChar char="•"/>
            </a:pPr>
            <a:r>
              <a:rPr lang="en-US" b="0" i="0" u="none" strike="noStrike" cap="none" dirty="0">
                <a:solidFill>
                  <a:schemeClr val="dk1"/>
                </a:solidFill>
                <a:sym typeface="Calibri"/>
              </a:rPr>
              <a:t>Some preferred adult behaviors: </a:t>
            </a:r>
            <a:endParaRPr dirty="0"/>
          </a:p>
          <a:p>
            <a:pPr marL="685800" marR="0" lvl="1" indent="-228600" algn="l" rtl="0">
              <a:lnSpc>
                <a:spcPct val="90000"/>
              </a:lnSpc>
              <a:spcBef>
                <a:spcPts val="1000"/>
              </a:spcBef>
              <a:spcAft>
                <a:spcPts val="0"/>
              </a:spcAft>
              <a:buClrTx/>
              <a:buSzPct val="100000"/>
              <a:buFont typeface="Arial"/>
              <a:buChar char="•"/>
            </a:pPr>
            <a:r>
              <a:rPr lang="en-US" sz="2600" b="0" i="0" u="none" strike="noStrike" cap="none" dirty="0">
                <a:solidFill>
                  <a:schemeClr val="tx1"/>
                </a:solidFill>
                <a:sym typeface="Calibri"/>
              </a:rPr>
              <a:t>Proximity </a:t>
            </a:r>
            <a:endParaRPr sz="2600" dirty="0">
              <a:solidFill>
                <a:schemeClr val="tx1"/>
              </a:solidFill>
            </a:endParaRPr>
          </a:p>
          <a:p>
            <a:pPr marL="685800" marR="0" lvl="1" indent="-228600" algn="l" rtl="0">
              <a:lnSpc>
                <a:spcPct val="90000"/>
              </a:lnSpc>
              <a:spcBef>
                <a:spcPts val="1000"/>
              </a:spcBef>
              <a:spcAft>
                <a:spcPts val="0"/>
              </a:spcAft>
              <a:buClrTx/>
              <a:buSzPct val="100000"/>
              <a:buFont typeface="Arial"/>
              <a:buChar char="•"/>
            </a:pPr>
            <a:r>
              <a:rPr lang="en-US" sz="2600" b="0" i="0" u="none" strike="noStrike" cap="none" dirty="0">
                <a:solidFill>
                  <a:schemeClr val="tx1"/>
                </a:solidFill>
                <a:sym typeface="Calibri"/>
              </a:rPr>
              <a:t>Listening  </a:t>
            </a:r>
            <a:endParaRPr sz="2600" dirty="0">
              <a:solidFill>
                <a:schemeClr val="tx1"/>
              </a:solidFill>
            </a:endParaRPr>
          </a:p>
          <a:p>
            <a:pPr marL="685800" marR="0" lvl="1" indent="-228600" algn="l" rtl="0">
              <a:lnSpc>
                <a:spcPct val="90000"/>
              </a:lnSpc>
              <a:spcBef>
                <a:spcPts val="1000"/>
              </a:spcBef>
              <a:spcAft>
                <a:spcPts val="0"/>
              </a:spcAft>
              <a:buClrTx/>
              <a:buSzPct val="100000"/>
              <a:buFont typeface="Arial"/>
              <a:buChar char="•"/>
            </a:pPr>
            <a:r>
              <a:rPr lang="en-US" sz="2600" b="0" i="0" u="none" strike="noStrike" cap="none" dirty="0">
                <a:solidFill>
                  <a:schemeClr val="tx1"/>
                </a:solidFill>
                <a:sym typeface="Calibri"/>
              </a:rPr>
              <a:t>Eye contact  </a:t>
            </a:r>
            <a:endParaRPr sz="2600" dirty="0">
              <a:solidFill>
                <a:schemeClr val="tx1"/>
              </a:solidFill>
            </a:endParaRPr>
          </a:p>
          <a:p>
            <a:pPr marL="685800" marR="0" lvl="1" indent="-228600" algn="l" rtl="0">
              <a:lnSpc>
                <a:spcPct val="90000"/>
              </a:lnSpc>
              <a:spcBef>
                <a:spcPts val="1000"/>
              </a:spcBef>
              <a:spcAft>
                <a:spcPts val="0"/>
              </a:spcAft>
              <a:buClrTx/>
              <a:buSzPct val="100000"/>
              <a:buFont typeface="Arial"/>
              <a:buChar char="•"/>
            </a:pPr>
            <a:r>
              <a:rPr lang="en-US" sz="2600" b="0" i="0" u="none" strike="noStrike" cap="none" dirty="0">
                <a:solidFill>
                  <a:schemeClr val="tx1"/>
                </a:solidFill>
                <a:sym typeface="Calibri"/>
              </a:rPr>
              <a:t>Smiles  </a:t>
            </a:r>
            <a:endParaRPr sz="2600" dirty="0">
              <a:solidFill>
                <a:schemeClr val="tx1"/>
              </a:solidFill>
            </a:endParaRPr>
          </a:p>
          <a:p>
            <a:pPr marL="685800" marR="0" lvl="1" indent="-228600" algn="l" rtl="0">
              <a:lnSpc>
                <a:spcPct val="90000"/>
              </a:lnSpc>
              <a:spcBef>
                <a:spcPts val="1000"/>
              </a:spcBef>
              <a:spcAft>
                <a:spcPts val="0"/>
              </a:spcAft>
              <a:buClrTx/>
              <a:buSzPct val="100000"/>
              <a:buFont typeface="Arial"/>
              <a:buChar char="•"/>
            </a:pPr>
            <a:r>
              <a:rPr lang="en-US" sz="2600" b="0" i="0" u="none" strike="noStrike" cap="none" dirty="0">
                <a:solidFill>
                  <a:schemeClr val="tx1"/>
                </a:solidFill>
                <a:sym typeface="Calibri"/>
              </a:rPr>
              <a:t>Use </a:t>
            </a:r>
            <a:r>
              <a:rPr lang="en-US" sz="2600" b="0" i="0" u="none" strike="noStrike" cap="none" dirty="0" smtClean="0">
                <a:solidFill>
                  <a:schemeClr val="tx1"/>
                </a:solidFill>
                <a:sym typeface="Calibri"/>
              </a:rPr>
              <a:t>students’ name</a:t>
            </a:r>
            <a:endParaRPr sz="2600" b="0" i="0" u="none" strike="noStrike" cap="none" dirty="0">
              <a:solidFill>
                <a:schemeClr val="tx1"/>
              </a:solidFill>
              <a:sym typeface="Calibri"/>
            </a:endParaRPr>
          </a:p>
        </p:txBody>
      </p:sp>
      <p:pic>
        <p:nvPicPr>
          <p:cNvPr id="58" name="Shape 58" descr="Image result for power of adult attention school"/>
          <p:cNvPicPr preferRelativeResize="0"/>
          <p:nvPr/>
        </p:nvPicPr>
        <p:blipFill rotWithShape="1">
          <a:blip r:embed="rId3">
            <a:alphaModFix/>
          </a:blip>
          <a:srcRect/>
          <a:stretch/>
        </p:blipFill>
        <p:spPr>
          <a:xfrm>
            <a:off x="7279488" y="2578562"/>
            <a:ext cx="4460708" cy="2338387"/>
          </a:xfrm>
          <a:prstGeom prst="rect">
            <a:avLst/>
          </a:prstGeom>
          <a:noFill/>
          <a:ln>
            <a:noFill/>
          </a:ln>
        </p:spPr>
      </p:pic>
    </p:spTree>
    <p:extLst>
      <p:ext uri="{BB962C8B-B14F-4D97-AF65-F5344CB8AC3E}">
        <p14:creationId xmlns:p14="http://schemas.microsoft.com/office/powerpoint/2010/main" val="242392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1000"/>
                                        <p:tgtEl>
                                          <p:spTgt spid="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xEl>
                                              <p:pRg st="1" end="1"/>
                                            </p:txEl>
                                          </p:spTgt>
                                        </p:tgtEl>
                                        <p:attrNameLst>
                                          <p:attrName>style.visibility</p:attrName>
                                        </p:attrNameLst>
                                      </p:cBhvr>
                                      <p:to>
                                        <p:strVal val="visible"/>
                                      </p:to>
                                    </p:set>
                                    <p:animEffect transition="in" filter="fade">
                                      <p:cBhvr>
                                        <p:cTn id="12" dur="1000"/>
                                        <p:tgtEl>
                                          <p:spTgt spid="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xEl>
                                              <p:pRg st="2" end="2"/>
                                            </p:txEl>
                                          </p:spTgt>
                                        </p:tgtEl>
                                        <p:attrNameLst>
                                          <p:attrName>style.visibility</p:attrName>
                                        </p:attrNameLst>
                                      </p:cBhvr>
                                      <p:to>
                                        <p:strVal val="visible"/>
                                      </p:to>
                                    </p:set>
                                    <p:animEffect transition="in" filter="fade">
                                      <p:cBhvr>
                                        <p:cTn id="17" dur="1000"/>
                                        <p:tgtEl>
                                          <p:spTgt spid="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
                                            <p:txEl>
                                              <p:pRg st="3" end="3"/>
                                            </p:txEl>
                                          </p:spTgt>
                                        </p:tgtEl>
                                        <p:attrNameLst>
                                          <p:attrName>style.visibility</p:attrName>
                                        </p:attrNameLst>
                                      </p:cBhvr>
                                      <p:to>
                                        <p:strVal val="visible"/>
                                      </p:to>
                                    </p:set>
                                    <p:animEffect transition="in" filter="fade">
                                      <p:cBhvr>
                                        <p:cTn id="22" dur="1000"/>
                                        <p:tgtEl>
                                          <p:spTgt spid="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
                                            <p:txEl>
                                              <p:pRg st="4" end="4"/>
                                            </p:txEl>
                                          </p:spTgt>
                                        </p:tgtEl>
                                        <p:attrNameLst>
                                          <p:attrName>style.visibility</p:attrName>
                                        </p:attrNameLst>
                                      </p:cBhvr>
                                      <p:to>
                                        <p:strVal val="visible"/>
                                      </p:to>
                                    </p:set>
                                    <p:animEffect transition="in" filter="fade">
                                      <p:cBhvr>
                                        <p:cTn id="27" dur="1000"/>
                                        <p:tgtEl>
                                          <p:spTgt spid="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
                                            <p:txEl>
                                              <p:pRg st="5" end="5"/>
                                            </p:txEl>
                                          </p:spTgt>
                                        </p:tgtEl>
                                        <p:attrNameLst>
                                          <p:attrName>style.visibility</p:attrName>
                                        </p:attrNameLst>
                                      </p:cBhvr>
                                      <p:to>
                                        <p:strVal val="visible"/>
                                      </p:to>
                                    </p:set>
                                    <p:animEffect transition="in" filter="fade">
                                      <p:cBhvr>
                                        <p:cTn id="32" dur="1000"/>
                                        <p:tgtEl>
                                          <p:spTgt spid="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7">
                                            <p:txEl>
                                              <p:pRg st="6" end="6"/>
                                            </p:txEl>
                                          </p:spTgt>
                                        </p:tgtEl>
                                        <p:attrNameLst>
                                          <p:attrName>style.visibility</p:attrName>
                                        </p:attrNameLst>
                                      </p:cBhvr>
                                      <p:to>
                                        <p:strVal val="visible"/>
                                      </p:to>
                                    </p:set>
                                    <p:animEffect transition="in" filter="fade">
                                      <p:cBhvr>
                                        <p:cTn id="37" dur="1000"/>
                                        <p:tgtEl>
                                          <p:spTgt spid="5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7">
                                            <p:txEl>
                                              <p:pRg st="7" end="7"/>
                                            </p:txEl>
                                          </p:spTgt>
                                        </p:tgtEl>
                                        <p:attrNameLst>
                                          <p:attrName>style.visibility</p:attrName>
                                        </p:attrNameLst>
                                      </p:cBhvr>
                                      <p:to>
                                        <p:strVal val="visible"/>
                                      </p:to>
                                    </p:set>
                                    <p:animEffect transition="in" filter="fade">
                                      <p:cBhvr>
                                        <p:cTn id="42" dur="1000"/>
                                        <p:tgtEl>
                                          <p:spTgt spid="5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xEl>
                                              <p:pRg st="8" end="8"/>
                                            </p:txEl>
                                          </p:spTgt>
                                        </p:tgtEl>
                                        <p:attrNameLst>
                                          <p:attrName>style.visibility</p:attrName>
                                        </p:attrNameLst>
                                      </p:cBhvr>
                                      <p:to>
                                        <p:strVal val="visible"/>
                                      </p:to>
                                    </p:set>
                                    <p:animEffect transition="in" filter="fade">
                                      <p:cBhvr>
                                        <p:cTn id="47" dur="1000"/>
                                        <p:tgtEl>
                                          <p:spTgt spid="5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0" y="703385"/>
            <a:ext cx="12192000" cy="80889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Focus </a:t>
            </a:r>
            <a:r>
              <a:rPr lang="en-US" sz="5400" b="0" i="0" u="none" strike="noStrike" cap="none" dirty="0" smtClean="0">
                <a:solidFill>
                  <a:schemeClr val="dk1"/>
                </a:solidFill>
                <a:latin typeface="Calibri"/>
                <a:ea typeface="Calibri"/>
                <a:cs typeface="Calibri"/>
                <a:sym typeface="Calibri"/>
              </a:rPr>
              <a:t>On </a:t>
            </a:r>
            <a:r>
              <a:rPr lang="en-US" sz="5400" b="0" i="0" u="none" strike="noStrike" cap="none" dirty="0">
                <a:solidFill>
                  <a:schemeClr val="dk1"/>
                </a:solidFill>
                <a:latin typeface="Calibri"/>
                <a:ea typeface="Calibri"/>
                <a:cs typeface="Calibri"/>
                <a:sym typeface="Calibri"/>
              </a:rPr>
              <a:t>Behavioral Expectations</a:t>
            </a:r>
            <a:endParaRPr sz="5400" dirty="0"/>
          </a:p>
        </p:txBody>
      </p:sp>
      <p:sp>
        <p:nvSpPr>
          <p:cNvPr id="72" name="Shape 72"/>
          <p:cNvSpPr txBox="1">
            <a:spLocks noGrp="1"/>
          </p:cNvSpPr>
          <p:nvPr>
            <p:ph type="body" idx="1"/>
          </p:nvPr>
        </p:nvSpPr>
        <p:spPr>
          <a:xfrm>
            <a:off x="744006" y="2207698"/>
            <a:ext cx="7174095" cy="2655704"/>
          </a:xfrm>
          <a:prstGeom prst="rect">
            <a:avLst/>
          </a:prstGeom>
          <a:noFill/>
          <a:ln>
            <a:noFill/>
          </a:ln>
        </p:spPr>
        <p:txBody>
          <a:bodyPr spcFirstLastPara="1" wrap="square" lIns="91425" tIns="45700" rIns="91425" bIns="45700" anchor="t" anchorCtr="0">
            <a:noAutofit/>
          </a:bodyPr>
          <a:lstStyle/>
          <a:p>
            <a:pPr marL="228600" lvl="0" indent="-228600">
              <a:buSzPct val="100000"/>
            </a:pPr>
            <a:r>
              <a:rPr lang="en-US" dirty="0"/>
              <a:t>Acknowledgements </a:t>
            </a:r>
            <a:r>
              <a:rPr lang="en-US" dirty="0" smtClean="0"/>
              <a:t>must…</a:t>
            </a:r>
            <a:endParaRPr lang="en-US" dirty="0"/>
          </a:p>
          <a:p>
            <a:pPr marL="685800" lvl="1" indent="-228600">
              <a:spcBef>
                <a:spcPts val="1000"/>
              </a:spcBef>
              <a:buSzPct val="100000"/>
            </a:pPr>
            <a:r>
              <a:rPr lang="en-US" sz="2600" dirty="0"/>
              <a:t>b</a:t>
            </a:r>
            <a:r>
              <a:rPr lang="en-US" sz="2600" dirty="0" smtClean="0"/>
              <a:t>e </a:t>
            </a:r>
            <a:r>
              <a:rPr lang="en-US" sz="2600" dirty="0"/>
              <a:t>tied to one of your behavioral </a:t>
            </a:r>
            <a:r>
              <a:rPr lang="en-US" sz="2600" dirty="0" smtClean="0"/>
              <a:t>expectations.</a:t>
            </a:r>
            <a:endParaRPr lang="en-US" sz="2600" dirty="0"/>
          </a:p>
          <a:p>
            <a:pPr marL="685800" lvl="1" indent="-228600">
              <a:spcBef>
                <a:spcPts val="1000"/>
              </a:spcBef>
              <a:buSzPct val="100000"/>
            </a:pPr>
            <a:r>
              <a:rPr lang="en-US" sz="2600" dirty="0"/>
              <a:t>r</a:t>
            </a:r>
            <a:r>
              <a:rPr lang="en-US" sz="2600" dirty="0" smtClean="0"/>
              <a:t>eflect </a:t>
            </a:r>
            <a:r>
              <a:rPr lang="en-US" sz="2600" dirty="0"/>
              <a:t>one of the specific behaviors in your </a:t>
            </a:r>
            <a:r>
              <a:rPr lang="en-US" sz="2600" dirty="0" smtClean="0"/>
              <a:t>matrix.</a:t>
            </a:r>
            <a:endParaRPr lang="en-US" sz="2600" dirty="0"/>
          </a:p>
          <a:p>
            <a:pPr marL="228600" indent="-228600">
              <a:buSzPct val="100000"/>
            </a:pPr>
            <a:r>
              <a:rPr lang="en-US" dirty="0"/>
              <a:t>They are not for just any positive </a:t>
            </a:r>
            <a:r>
              <a:rPr lang="en-US" dirty="0" smtClean="0"/>
              <a:t>behavior</a:t>
            </a:r>
            <a:endParaRPr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466" t="2145" r="19349" b="3602"/>
          <a:stretch/>
        </p:blipFill>
        <p:spPr>
          <a:xfrm>
            <a:off x="8340355" y="1586751"/>
            <a:ext cx="2218844" cy="4277711"/>
          </a:xfrm>
          <a:prstGeom prst="rect">
            <a:avLst/>
          </a:prstGeom>
        </p:spPr>
      </p:pic>
      <p:sp>
        <p:nvSpPr>
          <p:cNvPr id="6" name="TextBox 5"/>
          <p:cNvSpPr txBox="1"/>
          <p:nvPr/>
        </p:nvSpPr>
        <p:spPr>
          <a:xfrm>
            <a:off x="5344833" y="6216154"/>
            <a:ext cx="1502334" cy="553998"/>
          </a:xfrm>
          <a:prstGeom prst="rect">
            <a:avLst/>
          </a:prstGeom>
          <a:noFill/>
        </p:spPr>
        <p:txBody>
          <a:bodyPr wrap="none" rtlCol="0">
            <a:spAutoFit/>
          </a:bodyPr>
          <a:lstStyle/>
          <a:p>
            <a:pPr algn="ctr"/>
            <a:r>
              <a:rPr lang="en-US" sz="1000" dirty="0">
                <a:solidFill>
                  <a:schemeClr val="bg1"/>
                </a:solidFill>
              </a:rPr>
              <a:t>“S.O.A.R.”</a:t>
            </a:r>
          </a:p>
          <a:p>
            <a:pPr algn="ctr"/>
            <a:r>
              <a:rPr lang="en-US" sz="1000" dirty="0">
                <a:solidFill>
                  <a:schemeClr val="bg1"/>
                </a:solidFill>
              </a:rPr>
              <a:t>Western Hills Elementary</a:t>
            </a:r>
          </a:p>
          <a:p>
            <a:pPr algn="ctr"/>
            <a:r>
              <a:rPr lang="en-US" sz="1000" dirty="0">
                <a:solidFill>
                  <a:schemeClr val="bg1"/>
                </a:solidFill>
              </a:rPr>
              <a:t>Little Rock, AR</a:t>
            </a:r>
          </a:p>
        </p:txBody>
      </p:sp>
    </p:spTree>
    <p:extLst>
      <p:ext uri="{BB962C8B-B14F-4D97-AF65-F5344CB8AC3E}">
        <p14:creationId xmlns:p14="http://schemas.microsoft.com/office/powerpoint/2010/main" val="2909226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0" y="705896"/>
            <a:ext cx="12192000" cy="90095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dirty="0"/>
              <a:t>A</a:t>
            </a:r>
            <a:r>
              <a:rPr lang="en-US" sz="5400" b="0" i="0" u="none" strike="noStrike" cap="none" dirty="0">
                <a:solidFill>
                  <a:schemeClr val="dk1"/>
                </a:solidFill>
                <a:latin typeface="Calibri"/>
                <a:ea typeface="Calibri"/>
                <a:cs typeface="Calibri"/>
                <a:sym typeface="Calibri"/>
              </a:rPr>
              <a:t>cknowledgements </a:t>
            </a:r>
            <a:r>
              <a:rPr lang="en-US" sz="5400" b="0" i="0" u="none" strike="noStrike" cap="none" dirty="0" smtClean="0">
                <a:solidFill>
                  <a:schemeClr val="dk1"/>
                </a:solidFill>
                <a:latin typeface="Calibri"/>
                <a:ea typeface="Calibri"/>
                <a:cs typeface="Calibri"/>
                <a:sym typeface="Calibri"/>
              </a:rPr>
              <a:t>Are</a:t>
            </a:r>
            <a:r>
              <a:rPr lang="en-US" sz="5400" b="0" i="0" u="none" strike="noStrike" cap="none" dirty="0">
                <a:solidFill>
                  <a:schemeClr val="dk1"/>
                </a:solidFill>
                <a:latin typeface="Calibri"/>
                <a:ea typeface="Calibri"/>
                <a:cs typeface="Calibri"/>
                <a:sym typeface="Calibri"/>
              </a:rPr>
              <a:t>…</a:t>
            </a:r>
            <a:endParaRPr sz="5400" dirty="0"/>
          </a:p>
        </p:txBody>
      </p:sp>
      <p:sp>
        <p:nvSpPr>
          <p:cNvPr id="65" name="Shape 65"/>
          <p:cNvSpPr txBox="1">
            <a:spLocks noGrp="1"/>
          </p:cNvSpPr>
          <p:nvPr>
            <p:ph type="body" idx="1"/>
          </p:nvPr>
        </p:nvSpPr>
        <p:spPr>
          <a:xfrm>
            <a:off x="713432" y="2234224"/>
            <a:ext cx="10781881" cy="2698262"/>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Tx/>
              <a:buSzPts val="3600"/>
              <a:buNone/>
            </a:pPr>
            <a:r>
              <a:rPr lang="en-US" b="0" i="0" u="none" strike="noStrike" cap="none" dirty="0" smtClean="0">
                <a:solidFill>
                  <a:schemeClr val="tx1"/>
                </a:solidFill>
                <a:latin typeface="Rokkitt"/>
                <a:ea typeface="Rokkitt"/>
                <a:cs typeface="Rokkitt"/>
                <a:sym typeface="Rokkitt"/>
              </a:rPr>
              <a:t>Reinforcements</a:t>
            </a:r>
            <a:r>
              <a:rPr lang="en-US" dirty="0" smtClean="0">
                <a:solidFill>
                  <a:schemeClr val="tx1"/>
                </a:solidFill>
                <a:ea typeface="Rokkitt"/>
              </a:rPr>
              <a:t>…</a:t>
            </a:r>
          </a:p>
          <a:p>
            <a:pPr marL="0" marR="0" lvl="0" indent="0" algn="l" rtl="0">
              <a:spcAft>
                <a:spcPts val="0"/>
              </a:spcAft>
              <a:buClrTx/>
              <a:buSzPts val="3600"/>
              <a:buNone/>
            </a:pPr>
            <a:r>
              <a:rPr lang="en-US" sz="2600" dirty="0" smtClean="0">
                <a:solidFill>
                  <a:schemeClr val="tx1"/>
                </a:solidFill>
                <a:latin typeface="Rokkitt"/>
                <a:ea typeface="Rokkitt"/>
                <a:cs typeface="Rokkitt"/>
                <a:sym typeface="Rokkitt"/>
              </a:rPr>
              <a:t>	g</a:t>
            </a:r>
            <a:r>
              <a:rPr lang="en-US" sz="2600" b="0" i="0" u="none" strike="noStrike" cap="none" dirty="0" smtClean="0">
                <a:solidFill>
                  <a:schemeClr val="tx1"/>
                </a:solidFill>
                <a:latin typeface="Rokkitt"/>
                <a:ea typeface="Rokkitt"/>
                <a:cs typeface="Rokkitt"/>
                <a:sym typeface="Rokkitt"/>
              </a:rPr>
              <a:t>iven </a:t>
            </a:r>
            <a:r>
              <a:rPr lang="en-US" sz="2600" b="0" i="0" u="none" strike="noStrike" cap="none" dirty="0">
                <a:solidFill>
                  <a:schemeClr val="tx1"/>
                </a:solidFill>
                <a:latin typeface="Rokkitt"/>
                <a:ea typeface="Rokkitt"/>
                <a:cs typeface="Rokkitt"/>
                <a:sym typeface="Rokkitt"/>
              </a:rPr>
              <a:t>by </a:t>
            </a:r>
            <a:r>
              <a:rPr lang="en-US" sz="2600" b="0" i="0" u="none" strike="noStrike" cap="none" dirty="0" smtClean="0">
                <a:solidFill>
                  <a:schemeClr val="tx1"/>
                </a:solidFill>
                <a:latin typeface="Rokkitt"/>
                <a:ea typeface="Rokkitt"/>
                <a:cs typeface="Rokkitt"/>
                <a:sym typeface="Rokkitt"/>
              </a:rPr>
              <a:t>ADULTS</a:t>
            </a:r>
            <a:r>
              <a:rPr lang="en-US" sz="2600" dirty="0" smtClean="0">
                <a:solidFill>
                  <a:schemeClr val="tx1"/>
                </a:solidFill>
                <a:ea typeface="Rokkitt"/>
              </a:rPr>
              <a:t>…</a:t>
            </a:r>
          </a:p>
          <a:p>
            <a:pPr marL="0" marR="0" lvl="0" indent="0" algn="l" rtl="0">
              <a:spcAft>
                <a:spcPts val="0"/>
              </a:spcAft>
              <a:buClrTx/>
              <a:buSzPts val="3600"/>
              <a:buNone/>
            </a:pPr>
            <a:r>
              <a:rPr lang="en-US" sz="2400" b="0" i="0" u="none" strike="noStrike" cap="none" dirty="0" smtClean="0">
                <a:solidFill>
                  <a:schemeClr val="tx1"/>
                </a:solidFill>
                <a:latin typeface="Rokkitt"/>
                <a:ea typeface="Rokkitt"/>
                <a:cs typeface="Rokkitt"/>
                <a:sym typeface="Rokkitt"/>
              </a:rPr>
              <a:t>		to </a:t>
            </a:r>
            <a:r>
              <a:rPr lang="en-US" sz="2400" b="1" i="1" u="sng" strike="noStrike" cap="none" dirty="0">
                <a:solidFill>
                  <a:schemeClr val="tx1"/>
                </a:solidFill>
                <a:latin typeface="Rokkitt"/>
                <a:ea typeface="Rokkitt"/>
                <a:cs typeface="Rokkitt"/>
                <a:sym typeface="Rokkitt"/>
              </a:rPr>
              <a:t>any</a:t>
            </a:r>
            <a:r>
              <a:rPr lang="en-US" sz="2400" b="0" i="0" u="none" strike="noStrike" cap="none" dirty="0">
                <a:solidFill>
                  <a:schemeClr val="tx1"/>
                </a:solidFill>
                <a:latin typeface="Rokkitt"/>
                <a:ea typeface="Rokkitt"/>
                <a:cs typeface="Rokkitt"/>
                <a:sym typeface="Rokkitt"/>
              </a:rPr>
              <a:t> students displaying </a:t>
            </a:r>
            <a:r>
              <a:rPr lang="en-US" sz="2400" b="1" i="0" u="none" strike="noStrike" cap="none" dirty="0" smtClean="0">
                <a:solidFill>
                  <a:schemeClr val="tx1"/>
                </a:solidFill>
                <a:latin typeface="Rokkitt"/>
                <a:ea typeface="Rokkitt"/>
                <a:cs typeface="Rokkitt"/>
                <a:sym typeface="Rokkitt"/>
              </a:rPr>
              <a:t>expected behaviors</a:t>
            </a:r>
            <a:r>
              <a:rPr lang="en-US" sz="2400" b="0" i="0" u="none" strike="noStrike" cap="none" dirty="0" smtClean="0">
                <a:solidFill>
                  <a:schemeClr val="tx1"/>
                </a:solidFill>
                <a:latin typeface="Rokkitt"/>
                <a:ea typeface="Rokkitt"/>
                <a:cs typeface="Rokkitt"/>
                <a:sym typeface="Rokkitt"/>
              </a:rPr>
              <a:t>.</a:t>
            </a:r>
            <a:endParaRPr sz="2400" dirty="0">
              <a:solidFill>
                <a:schemeClr val="tx1"/>
              </a:solidFill>
            </a:endParaRPr>
          </a:p>
        </p:txBody>
      </p:sp>
    </p:spTree>
    <p:extLst>
      <p:ext uri="{BB962C8B-B14F-4D97-AF65-F5344CB8AC3E}">
        <p14:creationId xmlns:p14="http://schemas.microsoft.com/office/powerpoint/2010/main" val="3651497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206510" y="759413"/>
            <a:ext cx="12192000" cy="60866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smtClean="0">
                <a:solidFill>
                  <a:schemeClr val="dk1"/>
                </a:solidFill>
                <a:latin typeface="Calibri"/>
                <a:ea typeface="Calibri"/>
                <a:cs typeface="Calibri"/>
                <a:sym typeface="Calibri"/>
              </a:rPr>
              <a:t>School-wide </a:t>
            </a:r>
            <a:r>
              <a:rPr lang="en-US" sz="5400" dirty="0"/>
              <a:t>A</a:t>
            </a:r>
            <a:r>
              <a:rPr lang="en-US" sz="5400" b="0" i="0" u="none" strike="noStrike" cap="none" dirty="0">
                <a:solidFill>
                  <a:schemeClr val="dk1"/>
                </a:solidFill>
                <a:latin typeface="Calibri"/>
                <a:ea typeface="Calibri"/>
                <a:cs typeface="Calibri"/>
                <a:sym typeface="Calibri"/>
              </a:rPr>
              <a:t>cknowledgements </a:t>
            </a:r>
            <a:endParaRPr sz="5400" b="0" i="0" u="none" strike="noStrike" cap="none" dirty="0">
              <a:solidFill>
                <a:schemeClr val="dk1"/>
              </a:solidFill>
              <a:latin typeface="Calibri"/>
              <a:ea typeface="Calibri"/>
              <a:cs typeface="Calibri"/>
              <a:sym typeface="Calibri"/>
            </a:endParaRPr>
          </a:p>
        </p:txBody>
      </p:sp>
      <p:sp>
        <p:nvSpPr>
          <p:cNvPr id="80" name="Shape 80"/>
          <p:cNvSpPr txBox="1">
            <a:spLocks noGrp="1"/>
          </p:cNvSpPr>
          <p:nvPr>
            <p:ph type="body" idx="1"/>
          </p:nvPr>
        </p:nvSpPr>
        <p:spPr>
          <a:xfrm>
            <a:off x="1416050" y="1917700"/>
            <a:ext cx="9144000" cy="332581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Shape 81"/>
          <p:cNvSpPr/>
          <p:nvPr/>
        </p:nvSpPr>
        <p:spPr>
          <a:xfrm>
            <a:off x="282446" y="1917700"/>
            <a:ext cx="3433500" cy="3523200"/>
          </a:xfrm>
          <a:prstGeom prst="roundRect">
            <a:avLst>
              <a:gd name="adj" fmla="val 16667"/>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1" i="0" u="sng" strike="noStrike" cap="none" dirty="0">
                <a:solidFill>
                  <a:srgbClr val="FFFFFF"/>
                </a:solidFill>
                <a:ea typeface="Rockwell"/>
                <a:cs typeface="Rockwell"/>
                <a:sym typeface="Rockwell"/>
              </a:rPr>
              <a:t>High </a:t>
            </a:r>
            <a:r>
              <a:rPr lang="en-US" sz="2800" b="1" i="0" u="sng" strike="noStrike" cap="none" dirty="0" smtClean="0">
                <a:solidFill>
                  <a:srgbClr val="FFFFFF"/>
                </a:solidFill>
                <a:ea typeface="Rockwell"/>
                <a:cs typeface="Rockwell"/>
                <a:sym typeface="Rockwell"/>
              </a:rPr>
              <a:t>Frequency </a:t>
            </a:r>
            <a:r>
              <a:rPr lang="en-US" sz="2800" b="1" i="0" u="sng" strike="noStrike" cap="none" dirty="0">
                <a:solidFill>
                  <a:srgbClr val="FFFFFF"/>
                </a:solidFill>
                <a:ea typeface="Rockwell"/>
                <a:cs typeface="Rockwell"/>
                <a:sym typeface="Rockwell"/>
              </a:rPr>
              <a:t>/Predictable</a:t>
            </a:r>
            <a:r>
              <a:rPr lang="en-US" sz="2800" b="0" i="0" u="none" strike="noStrike" cap="none" dirty="0">
                <a:solidFill>
                  <a:srgbClr val="FFFFFF"/>
                </a:solidFill>
                <a:ea typeface="Rockwell"/>
                <a:cs typeface="Rockwell"/>
                <a:sym typeface="Rockwell"/>
              </a:rPr>
              <a:t> </a:t>
            </a:r>
            <a:endParaRPr dirty="0"/>
          </a:p>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Delivered at a high rate for a short </a:t>
            </a:r>
            <a:r>
              <a:rPr lang="en-US" sz="2800" b="0" i="0" u="none" strike="noStrike" cap="none" dirty="0" smtClean="0">
                <a:solidFill>
                  <a:srgbClr val="FFFFFF"/>
                </a:solidFill>
                <a:ea typeface="Rockwell"/>
                <a:cs typeface="Rockwell"/>
                <a:sym typeface="Rockwell"/>
              </a:rPr>
              <a:t>period.</a:t>
            </a:r>
            <a:endParaRPr dirty="0"/>
          </a:p>
        </p:txBody>
      </p:sp>
      <p:sp>
        <p:nvSpPr>
          <p:cNvPr id="82" name="Shape 82"/>
          <p:cNvSpPr/>
          <p:nvPr/>
        </p:nvSpPr>
        <p:spPr>
          <a:xfrm>
            <a:off x="7681479" y="1368073"/>
            <a:ext cx="4668600" cy="4484100"/>
          </a:xfrm>
          <a:prstGeom prst="star8">
            <a:avLst>
              <a:gd name="adj" fmla="val 37500"/>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FFFFFF"/>
              </a:buClr>
              <a:buSzPts val="2800"/>
              <a:buFont typeface="Rockwell"/>
              <a:buNone/>
            </a:pPr>
            <a:r>
              <a:rPr lang="en-US" sz="2800" b="1" i="0" u="sng" strike="noStrike" cap="none" dirty="0" smtClean="0">
                <a:solidFill>
                  <a:srgbClr val="FFFFFF"/>
                </a:solidFill>
                <a:ea typeface="Rockwell"/>
                <a:cs typeface="Rockwell"/>
                <a:sym typeface="Rockwell"/>
              </a:rPr>
              <a:t>Long-term Celebrations</a:t>
            </a:r>
            <a:r>
              <a:rPr lang="en-US" sz="2800" b="0" i="0" u="sng" strike="noStrike" cap="none" dirty="0" smtClean="0">
                <a:solidFill>
                  <a:srgbClr val="FFFFFF"/>
                </a:solidFill>
                <a:ea typeface="Rockwell"/>
                <a:cs typeface="Rockwell"/>
                <a:sym typeface="Rockwell"/>
              </a:rPr>
              <a:t> </a:t>
            </a:r>
            <a:endParaRPr sz="2800" b="0" i="0" u="sng" strike="noStrike" cap="none" dirty="0">
              <a:solidFill>
                <a:srgbClr val="FFFFFF"/>
              </a:solidFill>
              <a:ea typeface="Rockwell"/>
              <a:cs typeface="Rockwell"/>
              <a:sym typeface="Rockwell"/>
            </a:endParaRPr>
          </a:p>
          <a:p>
            <a:pPr marL="0" marR="0" lvl="0" indent="0" algn="ctr" rtl="0">
              <a:lnSpc>
                <a:spcPct val="11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Based on </a:t>
            </a:r>
            <a:r>
              <a:rPr lang="en-US" sz="2800" b="0" i="0" u="none" strike="noStrike" cap="none" dirty="0" smtClean="0">
                <a:solidFill>
                  <a:srgbClr val="FFFFFF"/>
                </a:solidFill>
                <a:ea typeface="Rockwell"/>
                <a:cs typeface="Rockwell"/>
                <a:sym typeface="Rockwell"/>
              </a:rPr>
              <a:t>long-term goals and data.</a:t>
            </a:r>
            <a:endParaRPr dirty="0"/>
          </a:p>
        </p:txBody>
      </p:sp>
      <p:sp>
        <p:nvSpPr>
          <p:cNvPr id="83" name="Shape 83"/>
          <p:cNvSpPr/>
          <p:nvPr/>
        </p:nvSpPr>
        <p:spPr>
          <a:xfrm>
            <a:off x="3893290" y="1368073"/>
            <a:ext cx="3992400" cy="4669800"/>
          </a:xfrm>
          <a:prstGeom prst="verticalScroll">
            <a:avLst>
              <a:gd name="adj" fmla="val 12500"/>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sng" strike="noStrike" cap="none" dirty="0">
                <a:solidFill>
                  <a:schemeClr val="lt1"/>
                </a:solidFill>
                <a:ea typeface="Rockwell"/>
                <a:cs typeface="Rockwell"/>
                <a:sym typeface="Rockwell"/>
              </a:rPr>
              <a:t>Unexpected/ Intermittent</a:t>
            </a:r>
            <a:r>
              <a:rPr lang="en-US" sz="2800" b="1" i="0" u="none" strike="noStrike" cap="none" dirty="0">
                <a:solidFill>
                  <a:schemeClr val="lt1"/>
                </a:solidFill>
                <a:ea typeface="Rockwell"/>
                <a:cs typeface="Rockwell"/>
                <a:sym typeface="Rockwell"/>
              </a:rPr>
              <a:t>  </a:t>
            </a:r>
            <a:r>
              <a:rPr lang="en-US" sz="2800" b="1" i="0" u="none" strike="noStrike" cap="none" dirty="0" smtClean="0">
                <a:solidFill>
                  <a:schemeClr val="lt1"/>
                </a:solidFill>
                <a:ea typeface="Rockwell"/>
                <a:cs typeface="Rockwell"/>
                <a:sym typeface="Rockwell"/>
              </a:rPr>
              <a:t/>
            </a:r>
            <a:br>
              <a:rPr lang="en-US" sz="2800" b="1" i="0" u="none" strike="noStrike" cap="none" dirty="0" smtClean="0">
                <a:solidFill>
                  <a:schemeClr val="lt1"/>
                </a:solidFill>
                <a:ea typeface="Rockwell"/>
                <a:cs typeface="Rockwell"/>
                <a:sym typeface="Rockwell"/>
              </a:rPr>
            </a:br>
            <a:r>
              <a:rPr lang="en-US" sz="2800" i="0" u="none" strike="noStrike" cap="none" dirty="0" smtClean="0">
                <a:solidFill>
                  <a:schemeClr val="lt1"/>
                </a:solidFill>
                <a:ea typeface="Rockwell"/>
                <a:cs typeface="Rockwell"/>
                <a:sym typeface="Rockwell"/>
              </a:rPr>
              <a:t>Bring </a:t>
            </a:r>
            <a:r>
              <a:rPr lang="en-US" sz="2800" i="0" u="none" strike="noStrike" cap="none" dirty="0">
                <a:solidFill>
                  <a:schemeClr val="lt1"/>
                </a:solidFill>
                <a:ea typeface="Rockwell"/>
                <a:cs typeface="Rockwell"/>
                <a:sym typeface="Rockwell"/>
              </a:rPr>
              <a:t>“surprise” attention to certain behaviors or at scheduled </a:t>
            </a:r>
            <a:r>
              <a:rPr lang="en-US" sz="2800" i="0" u="none" strike="noStrike" cap="none" dirty="0" smtClean="0">
                <a:solidFill>
                  <a:schemeClr val="lt1"/>
                </a:solidFill>
                <a:ea typeface="Rockwell"/>
                <a:cs typeface="Rockwell"/>
                <a:sym typeface="Rockwell"/>
              </a:rPr>
              <a:t>intervals.</a:t>
            </a:r>
            <a:endParaRPr dirty="0"/>
          </a:p>
        </p:txBody>
      </p:sp>
    </p:spTree>
    <p:extLst>
      <p:ext uri="{BB962C8B-B14F-4D97-AF65-F5344CB8AC3E}">
        <p14:creationId xmlns:p14="http://schemas.microsoft.com/office/powerpoint/2010/main" val="81895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additive="base">
                                        <p:cTn id="12" dur="500"/>
                                        <p:tgtEl>
                                          <p:spTgt spid="8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1822"/>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0" y="751999"/>
            <a:ext cx="12192000" cy="8114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Most </a:t>
            </a:r>
            <a:r>
              <a:rPr lang="en-US" sz="5400" b="0" i="0" u="none" strike="noStrike" cap="none" dirty="0" smtClean="0">
                <a:solidFill>
                  <a:schemeClr val="dk1"/>
                </a:solidFill>
                <a:latin typeface="Calibri"/>
                <a:ea typeface="Calibri"/>
                <a:cs typeface="Calibri"/>
                <a:sym typeface="Calibri"/>
              </a:rPr>
              <a:t>Importantly</a:t>
            </a:r>
            <a:r>
              <a:rPr lang="en-US" sz="5400" b="0" i="0" u="none" strike="noStrike" cap="none" dirty="0">
                <a:solidFill>
                  <a:schemeClr val="dk1"/>
                </a:solidFill>
                <a:latin typeface="Calibri"/>
                <a:ea typeface="Calibri"/>
                <a:cs typeface="Calibri"/>
                <a:sym typeface="Calibri"/>
              </a:rPr>
              <a:t>:</a:t>
            </a:r>
            <a:endParaRPr sz="5400" dirty="0"/>
          </a:p>
        </p:txBody>
      </p:sp>
      <p:sp>
        <p:nvSpPr>
          <p:cNvPr id="90" name="Shape 90"/>
          <p:cNvSpPr txBox="1">
            <a:spLocks noGrp="1"/>
          </p:cNvSpPr>
          <p:nvPr>
            <p:ph type="body" idx="1"/>
          </p:nvPr>
        </p:nvSpPr>
        <p:spPr>
          <a:xfrm>
            <a:off x="195943" y="1868993"/>
            <a:ext cx="11799069" cy="2588219"/>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90000"/>
              </a:lnSpc>
              <a:spcAft>
                <a:spcPts val="0"/>
              </a:spcAft>
              <a:buClr>
                <a:srgbClr val="009900"/>
              </a:buClr>
              <a:buSzPts val="2800"/>
              <a:buFont typeface="Arial"/>
              <a:buNone/>
            </a:pPr>
            <a:r>
              <a:rPr lang="en-US" b="1" i="0" u="none" strike="noStrike" cap="none" dirty="0">
                <a:solidFill>
                  <a:schemeClr val="tx1"/>
                </a:solidFill>
                <a:sym typeface="Calibri"/>
              </a:rPr>
              <a:t>	Any adult interaction with a student can be an instructional moment.</a:t>
            </a:r>
            <a:endParaRPr dirty="0">
              <a:solidFill>
                <a:schemeClr val="tx1"/>
              </a:solidFill>
            </a:endParaRPr>
          </a:p>
          <a:p>
            <a:pPr marL="228600" marR="0" lvl="0" indent="-228600" algn="l" rtl="0">
              <a:lnSpc>
                <a:spcPct val="90000"/>
              </a:lnSpc>
              <a:spcAft>
                <a:spcPts val="0"/>
              </a:spcAft>
              <a:buClr>
                <a:schemeClr val="dk1"/>
              </a:buClr>
              <a:buSzPts val="3200"/>
              <a:buFont typeface="Arial"/>
              <a:buNone/>
            </a:pPr>
            <a:endParaRPr b="0" i="0" u="none" strike="noStrike" cap="none" dirty="0">
              <a:solidFill>
                <a:schemeClr val="tx1"/>
              </a:solidFill>
              <a:sym typeface="Calibri"/>
            </a:endParaRPr>
          </a:p>
          <a:p>
            <a:pPr marL="0" marR="0" lvl="0" indent="0" algn="ctr" rtl="0">
              <a:lnSpc>
                <a:spcPct val="90000"/>
              </a:lnSpc>
              <a:spcAft>
                <a:spcPts val="0"/>
              </a:spcAft>
              <a:buClr>
                <a:schemeClr val="dk1"/>
              </a:buClr>
              <a:buSzPts val="2800"/>
              <a:buFont typeface="Arial"/>
              <a:buNone/>
            </a:pPr>
            <a:r>
              <a:rPr lang="en-US" i="0" u="none" strike="noStrike" cap="none" dirty="0">
                <a:solidFill>
                  <a:schemeClr val="tx1"/>
                </a:solidFill>
                <a:sym typeface="Calibri"/>
              </a:rPr>
              <a:t>Create positive relationships with students!!!</a:t>
            </a:r>
            <a:endParaRPr dirty="0">
              <a:solidFill>
                <a:schemeClr val="tx1"/>
              </a:solidFill>
            </a:endParaRPr>
          </a:p>
        </p:txBody>
      </p:sp>
      <p:sp>
        <p:nvSpPr>
          <p:cNvPr id="91" name="Shape 91"/>
          <p:cNvSpPr/>
          <p:nvPr/>
        </p:nvSpPr>
        <p:spPr>
          <a:xfrm>
            <a:off x="1501767" y="293528"/>
            <a:ext cx="1414491" cy="1271214"/>
          </a:xfrm>
          <a:prstGeom prst="sun">
            <a:avLst>
              <a:gd name="adj" fmla="val 25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pic>
        <p:nvPicPr>
          <p:cNvPr id="92" name="Shape 92"/>
          <p:cNvPicPr preferRelativeResize="0"/>
          <p:nvPr/>
        </p:nvPicPr>
        <p:blipFill rotWithShape="1">
          <a:blip r:embed="rId3">
            <a:alphaModFix/>
          </a:blip>
          <a:srcRect/>
          <a:stretch/>
        </p:blipFill>
        <p:spPr>
          <a:xfrm>
            <a:off x="4333352" y="3909853"/>
            <a:ext cx="3524250" cy="2095500"/>
          </a:xfrm>
          <a:prstGeom prst="rect">
            <a:avLst/>
          </a:prstGeom>
          <a:noFill/>
          <a:ln>
            <a:noFill/>
          </a:ln>
        </p:spPr>
      </p:pic>
      <p:sp>
        <p:nvSpPr>
          <p:cNvPr id="93" name="Shape 93"/>
          <p:cNvSpPr/>
          <p:nvPr/>
        </p:nvSpPr>
        <p:spPr>
          <a:xfrm>
            <a:off x="1341511" y="3007668"/>
            <a:ext cx="501900" cy="510300"/>
          </a:xfrm>
          <a:prstGeom prst="sun">
            <a:avLst>
              <a:gd name="adj" fmla="val 25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sp>
        <p:nvSpPr>
          <p:cNvPr id="94" name="Shape 94"/>
          <p:cNvSpPr/>
          <p:nvPr/>
        </p:nvSpPr>
        <p:spPr>
          <a:xfrm>
            <a:off x="10754882" y="3007668"/>
            <a:ext cx="501900" cy="510300"/>
          </a:xfrm>
          <a:prstGeom prst="sun">
            <a:avLst>
              <a:gd name="adj" fmla="val 25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spTree>
    <p:extLst>
      <p:ext uri="{BB962C8B-B14F-4D97-AF65-F5344CB8AC3E}">
        <p14:creationId xmlns:p14="http://schemas.microsoft.com/office/powerpoint/2010/main" val="953042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0" y="720970"/>
            <a:ext cx="12192000" cy="79130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320"/>
              <a:buFont typeface="Calibri"/>
              <a:buNone/>
            </a:pPr>
            <a:r>
              <a:rPr lang="en-US" sz="5400" b="0" i="0" u="none" strike="noStrike" cap="none" dirty="0">
                <a:solidFill>
                  <a:schemeClr val="dk1"/>
                </a:solidFill>
                <a:sym typeface="Calibri"/>
              </a:rPr>
              <a:t>Guidelines </a:t>
            </a:r>
            <a:r>
              <a:rPr lang="en-US" sz="5400" b="0" i="0" u="none" strike="noStrike" cap="none" dirty="0" smtClean="0">
                <a:solidFill>
                  <a:schemeClr val="dk1"/>
                </a:solidFill>
                <a:sym typeface="Calibri"/>
              </a:rPr>
              <a:t>For </a:t>
            </a:r>
            <a:r>
              <a:rPr lang="en-US" sz="5400" b="0" i="0" u="none" strike="noStrike" cap="none" dirty="0">
                <a:solidFill>
                  <a:schemeClr val="dk1"/>
                </a:solidFill>
                <a:sym typeface="Calibri"/>
              </a:rPr>
              <a:t>Use </a:t>
            </a:r>
            <a:r>
              <a:rPr lang="en-US" sz="5400" b="0" i="0" u="none" strike="noStrike" cap="none" dirty="0" smtClean="0">
                <a:solidFill>
                  <a:schemeClr val="dk1"/>
                </a:solidFill>
                <a:sym typeface="Calibri"/>
              </a:rPr>
              <a:t>Of </a:t>
            </a:r>
            <a:r>
              <a:rPr lang="en-US" sz="5400" b="0" i="0" u="none" strike="noStrike" cap="none" dirty="0">
                <a:solidFill>
                  <a:schemeClr val="dk1"/>
                </a:solidFill>
                <a:sym typeface="Calibri"/>
              </a:rPr>
              <a:t>Acknowledgements</a:t>
            </a:r>
            <a:endParaRPr sz="5400" dirty="0"/>
          </a:p>
        </p:txBody>
      </p:sp>
      <p:sp>
        <p:nvSpPr>
          <p:cNvPr id="101" name="Shape 101"/>
          <p:cNvSpPr txBox="1">
            <a:spLocks noGrp="1"/>
          </p:cNvSpPr>
          <p:nvPr>
            <p:ph type="body" idx="1"/>
          </p:nvPr>
        </p:nvSpPr>
        <p:spPr>
          <a:xfrm>
            <a:off x="1019028" y="1864275"/>
            <a:ext cx="4491675" cy="382434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Aft>
                <a:spcPts val="0"/>
              </a:spcAft>
              <a:buClr>
                <a:schemeClr val="dk1"/>
              </a:buClr>
              <a:buSzPct val="100000"/>
              <a:buFont typeface="Arial"/>
              <a:buChar char="•"/>
            </a:pPr>
            <a:r>
              <a:rPr lang="en-US" b="0" i="0" u="none" strike="noStrike" cap="none" dirty="0">
                <a:solidFill>
                  <a:schemeClr val="dk1"/>
                </a:solidFill>
                <a:sym typeface="Calibri"/>
              </a:rPr>
              <a:t>For </a:t>
            </a:r>
            <a:r>
              <a:rPr lang="en-US" b="0" i="0" u="sng" strike="noStrike" cap="none" dirty="0">
                <a:solidFill>
                  <a:schemeClr val="dk1"/>
                </a:solidFill>
                <a:sym typeface="Calibri"/>
              </a:rPr>
              <a:t>every</a:t>
            </a:r>
            <a:r>
              <a:rPr lang="en-US" b="0" i="0" u="none" strike="noStrike" cap="none" dirty="0">
                <a:solidFill>
                  <a:schemeClr val="dk1"/>
                </a:solidFill>
                <a:sym typeface="Calibri"/>
              </a:rPr>
              <a:t> student</a:t>
            </a:r>
            <a:endParaRPr dirty="0"/>
          </a:p>
          <a:p>
            <a:pPr marL="228600" marR="0" lvl="0" indent="-228600" algn="l" rtl="0">
              <a:lnSpc>
                <a:spcPct val="100000"/>
              </a:lnSpc>
              <a:spcAft>
                <a:spcPts val="0"/>
              </a:spcAft>
              <a:buClr>
                <a:schemeClr val="dk1"/>
              </a:buClr>
              <a:buSzPct val="100000"/>
              <a:buFont typeface="Arial"/>
              <a:buChar char="•"/>
            </a:pPr>
            <a:r>
              <a:rPr lang="en-US" b="0" i="0" u="none" strike="noStrike" cap="none" dirty="0">
                <a:solidFill>
                  <a:schemeClr val="dk1"/>
                </a:solidFill>
                <a:sym typeface="Calibri"/>
              </a:rPr>
              <a:t>Can individualize for some</a:t>
            </a:r>
            <a:endParaRPr dirty="0"/>
          </a:p>
          <a:p>
            <a:pPr marL="228600" marR="0" lvl="0" indent="-228600" algn="l" rtl="0">
              <a:lnSpc>
                <a:spcPct val="100000"/>
              </a:lnSpc>
              <a:spcAft>
                <a:spcPts val="0"/>
              </a:spcAft>
              <a:buClr>
                <a:schemeClr val="dk1"/>
              </a:buClr>
              <a:buSzPct val="100000"/>
              <a:buFont typeface="Arial"/>
              <a:buChar char="•"/>
            </a:pPr>
            <a:r>
              <a:rPr lang="en-US" b="0" i="0" u="none" strike="noStrike" cap="none" dirty="0">
                <a:solidFill>
                  <a:schemeClr val="dk1"/>
                </a:solidFill>
                <a:sym typeface="Calibri"/>
              </a:rPr>
              <a:t>No take-backs</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Use data for “boosters”</a:t>
            </a:r>
            <a:endParaRPr dirty="0"/>
          </a:p>
        </p:txBody>
      </p:sp>
      <p:sp>
        <p:nvSpPr>
          <p:cNvPr id="102" name="Shape 102"/>
          <p:cNvSpPr txBox="1">
            <a:spLocks noGrp="1"/>
          </p:cNvSpPr>
          <p:nvPr>
            <p:ph type="body" idx="1"/>
          </p:nvPr>
        </p:nvSpPr>
        <p:spPr>
          <a:xfrm>
            <a:off x="5827226" y="1864276"/>
            <a:ext cx="5509575" cy="370048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Over time, move from: </a:t>
            </a:r>
            <a:endParaRPr dirty="0"/>
          </a:p>
          <a:p>
            <a:pPr marR="0" lvl="1" indent="-457200" algn="l" rtl="0">
              <a:lnSpc>
                <a:spcPct val="90000"/>
              </a:lnSpc>
              <a:spcBef>
                <a:spcPts val="1000"/>
              </a:spcBef>
              <a:spcAft>
                <a:spcPts val="0"/>
              </a:spcAft>
              <a:buClr>
                <a:schemeClr val="dk1"/>
              </a:buClr>
              <a:buSzPct val="100000"/>
              <a:buFont typeface="Arial" panose="020B0604020202020204" pitchFamily="34" charset="0"/>
              <a:buChar char="•"/>
            </a:pPr>
            <a:r>
              <a:rPr lang="en-US" sz="2600" dirty="0"/>
              <a:t>E</a:t>
            </a:r>
            <a:r>
              <a:rPr lang="en-US" sz="2600" b="0" i="0" u="none" strike="noStrike" cap="none" dirty="0" smtClean="0">
                <a:solidFill>
                  <a:schemeClr val="dk1"/>
                </a:solidFill>
                <a:sym typeface="Calibri"/>
              </a:rPr>
              <a:t>xtrinsic </a:t>
            </a:r>
            <a:r>
              <a:rPr lang="en-US" sz="2600" b="0" i="0" u="none" strike="noStrike" cap="none" dirty="0">
                <a:solidFill>
                  <a:schemeClr val="dk1"/>
                </a:solidFill>
                <a:sym typeface="Calibri"/>
              </a:rPr>
              <a:t>to intrinsic motivation </a:t>
            </a:r>
            <a:endParaRPr sz="2600" dirty="0"/>
          </a:p>
          <a:p>
            <a:pPr marR="0" lvl="1" indent="-457200" algn="l" rtl="0">
              <a:lnSpc>
                <a:spcPct val="90000"/>
              </a:lnSpc>
              <a:spcBef>
                <a:spcPts val="1000"/>
              </a:spcBef>
              <a:spcAft>
                <a:spcPts val="0"/>
              </a:spcAft>
              <a:buClr>
                <a:schemeClr val="dk1"/>
              </a:buClr>
              <a:buSzPct val="100000"/>
              <a:buFont typeface="Arial" panose="020B0604020202020204" pitchFamily="34" charset="0"/>
              <a:buChar char="•"/>
            </a:pPr>
            <a:r>
              <a:rPr lang="en-US" sz="2600" dirty="0"/>
              <a:t>F</a:t>
            </a:r>
            <a:r>
              <a:rPr lang="en-US" sz="2600" b="0" i="0" u="none" strike="noStrike" cap="none" dirty="0" smtClean="0">
                <a:solidFill>
                  <a:schemeClr val="dk1"/>
                </a:solidFill>
                <a:sym typeface="Calibri"/>
              </a:rPr>
              <a:t>requent </a:t>
            </a:r>
            <a:r>
              <a:rPr lang="en-US" sz="2600" b="0" i="0" u="none" strike="noStrike" cap="none" dirty="0">
                <a:solidFill>
                  <a:schemeClr val="dk1"/>
                </a:solidFill>
                <a:sym typeface="Calibri"/>
              </a:rPr>
              <a:t>to less frequent</a:t>
            </a:r>
            <a:endParaRPr sz="2600" dirty="0"/>
          </a:p>
          <a:p>
            <a:pPr marR="0" lvl="1" indent="-457200" algn="l" rtl="0">
              <a:lnSpc>
                <a:spcPct val="90000"/>
              </a:lnSpc>
              <a:spcBef>
                <a:spcPts val="1000"/>
              </a:spcBef>
              <a:spcAft>
                <a:spcPts val="0"/>
              </a:spcAft>
              <a:buClr>
                <a:schemeClr val="dk1"/>
              </a:buClr>
              <a:buSzPct val="100000"/>
              <a:buFont typeface="Arial" panose="020B0604020202020204" pitchFamily="34" charset="0"/>
              <a:buChar char="•"/>
            </a:pPr>
            <a:r>
              <a:rPr lang="en-US" sz="2600" dirty="0"/>
              <a:t>P</a:t>
            </a:r>
            <a:r>
              <a:rPr lang="en-US" sz="2600" b="0" i="0" u="none" strike="noStrike" cap="none" dirty="0" smtClean="0">
                <a:solidFill>
                  <a:schemeClr val="dk1"/>
                </a:solidFill>
                <a:sym typeface="Calibri"/>
              </a:rPr>
              <a:t>redictable </a:t>
            </a:r>
            <a:r>
              <a:rPr lang="en-US" sz="2600" b="0" i="0" u="none" strike="noStrike" cap="none" dirty="0">
                <a:solidFill>
                  <a:schemeClr val="dk1"/>
                </a:solidFill>
                <a:sym typeface="Calibri"/>
              </a:rPr>
              <a:t>to unpredictable</a:t>
            </a:r>
            <a:endParaRPr sz="2600" dirty="0"/>
          </a:p>
          <a:p>
            <a:pPr marR="0" lvl="1" indent="-457200" algn="l" rtl="0">
              <a:lnSpc>
                <a:spcPct val="90000"/>
              </a:lnSpc>
              <a:spcBef>
                <a:spcPts val="1000"/>
              </a:spcBef>
              <a:spcAft>
                <a:spcPts val="0"/>
              </a:spcAft>
              <a:buClr>
                <a:schemeClr val="dk1"/>
              </a:buClr>
              <a:buSzPct val="100000"/>
              <a:buFont typeface="Arial" panose="020B0604020202020204" pitchFamily="34" charset="0"/>
              <a:buChar char="•"/>
            </a:pPr>
            <a:r>
              <a:rPr lang="en-US" sz="2600" b="0" i="0" u="none" strike="noStrike" cap="none" dirty="0" smtClean="0">
                <a:solidFill>
                  <a:schemeClr val="dk1"/>
                </a:solidFill>
                <a:sym typeface="Calibri"/>
              </a:rPr>
              <a:t>Tangible </a:t>
            </a:r>
            <a:r>
              <a:rPr lang="en-US" sz="2600" b="0" i="0" u="none" strike="noStrike" cap="none" dirty="0">
                <a:solidFill>
                  <a:schemeClr val="dk1"/>
                </a:solidFill>
                <a:sym typeface="Calibri"/>
              </a:rPr>
              <a:t>to </a:t>
            </a:r>
            <a:r>
              <a:rPr lang="en-US" sz="2600" b="0" i="0" u="none" strike="noStrike" cap="none" dirty="0" smtClean="0">
                <a:solidFill>
                  <a:schemeClr val="dk1"/>
                </a:solidFill>
                <a:sym typeface="Calibri"/>
              </a:rPr>
              <a:t>social</a:t>
            </a:r>
            <a:endParaRPr sz="2600" dirty="0"/>
          </a:p>
        </p:txBody>
      </p:sp>
    </p:spTree>
    <p:extLst>
      <p:ext uri="{BB962C8B-B14F-4D97-AF65-F5344CB8AC3E}">
        <p14:creationId xmlns:p14="http://schemas.microsoft.com/office/powerpoint/2010/main" val="176697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10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10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10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3" end="3"/>
                                            </p:txEl>
                                          </p:spTgt>
                                        </p:tgtEl>
                                        <p:attrNameLst>
                                          <p:attrName>style.visibility</p:attrName>
                                        </p:attrNameLst>
                                      </p:cBhvr>
                                      <p:to>
                                        <p:strVal val="visible"/>
                                      </p:to>
                                    </p:set>
                                    <p:animEffect transition="in" filter="fade">
                                      <p:cBhvr>
                                        <p:cTn id="22" dur="1000"/>
                                        <p:tgtEl>
                                          <p:spTgt spid="1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xEl>
                                              <p:pRg st="0" end="0"/>
                                            </p:txEl>
                                          </p:spTgt>
                                        </p:tgtEl>
                                        <p:attrNameLst>
                                          <p:attrName>style.visibility</p:attrName>
                                        </p:attrNameLst>
                                      </p:cBhvr>
                                      <p:to>
                                        <p:strVal val="visible"/>
                                      </p:to>
                                    </p:set>
                                    <p:animEffect transition="in" filter="fade">
                                      <p:cBhvr>
                                        <p:cTn id="27" dur="1000"/>
                                        <p:tgtEl>
                                          <p:spTgt spid="10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
                                            <p:txEl>
                                              <p:pRg st="1" end="1"/>
                                            </p:txEl>
                                          </p:spTgt>
                                        </p:tgtEl>
                                        <p:attrNameLst>
                                          <p:attrName>style.visibility</p:attrName>
                                        </p:attrNameLst>
                                      </p:cBhvr>
                                      <p:to>
                                        <p:strVal val="visible"/>
                                      </p:to>
                                    </p:set>
                                    <p:animEffect transition="in" filter="fade">
                                      <p:cBhvr>
                                        <p:cTn id="32" dur="1000"/>
                                        <p:tgtEl>
                                          <p:spTgt spid="10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
                                            <p:txEl>
                                              <p:pRg st="2" end="2"/>
                                            </p:txEl>
                                          </p:spTgt>
                                        </p:tgtEl>
                                        <p:attrNameLst>
                                          <p:attrName>style.visibility</p:attrName>
                                        </p:attrNameLst>
                                      </p:cBhvr>
                                      <p:to>
                                        <p:strVal val="visible"/>
                                      </p:to>
                                    </p:set>
                                    <p:animEffect transition="in" filter="fade">
                                      <p:cBhvr>
                                        <p:cTn id="37" dur="1000"/>
                                        <p:tgtEl>
                                          <p:spTgt spid="10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
                                            <p:txEl>
                                              <p:pRg st="3" end="3"/>
                                            </p:txEl>
                                          </p:spTgt>
                                        </p:tgtEl>
                                        <p:attrNameLst>
                                          <p:attrName>style.visibility</p:attrName>
                                        </p:attrNameLst>
                                      </p:cBhvr>
                                      <p:to>
                                        <p:strVal val="visible"/>
                                      </p:to>
                                    </p:set>
                                    <p:animEffect transition="in" filter="fade">
                                      <p:cBhvr>
                                        <p:cTn id="42" dur="1000"/>
                                        <p:tgtEl>
                                          <p:spTgt spid="10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
                                            <p:txEl>
                                              <p:pRg st="4" end="4"/>
                                            </p:txEl>
                                          </p:spTgt>
                                        </p:tgtEl>
                                        <p:attrNameLst>
                                          <p:attrName>style.visibility</p:attrName>
                                        </p:attrNameLst>
                                      </p:cBhvr>
                                      <p:to>
                                        <p:strVal val="visible"/>
                                      </p:to>
                                    </p:set>
                                    <p:animEffect transition="in" filter="fade">
                                      <p:cBhvr>
                                        <p:cTn id="47" dur="1000"/>
                                        <p:tgtEl>
                                          <p:spTgt spid="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TotalTime>
  <Words>2304</Words>
  <Application>Microsoft Office PowerPoint</Application>
  <PresentationFormat>Widescreen</PresentationFormat>
  <Paragraphs>206</Paragraphs>
  <Slides>24</Slides>
  <Notes>24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Calibri</vt:lpstr>
      <vt:lpstr>Calibri Light</vt:lpstr>
      <vt:lpstr>Noto Sans Symbols</vt:lpstr>
      <vt:lpstr>Rockwell</vt:lpstr>
      <vt:lpstr>Rokkitt</vt:lpstr>
      <vt:lpstr>Title</vt:lpstr>
      <vt:lpstr>Office Theme</vt:lpstr>
      <vt:lpstr>Section</vt:lpstr>
      <vt:lpstr>PowerPoint Presentation</vt:lpstr>
      <vt:lpstr>Context</vt:lpstr>
      <vt:lpstr>Why Acknowledge Appropriate Behavior?</vt:lpstr>
      <vt:lpstr>The Power Of Adult Attention</vt:lpstr>
      <vt:lpstr>Focus On Behavioral Expectations</vt:lpstr>
      <vt:lpstr>Acknowledgements Are…</vt:lpstr>
      <vt:lpstr>School-wide Acknowledgements </vt:lpstr>
      <vt:lpstr>Most Importantly:</vt:lpstr>
      <vt:lpstr>Guidelines For Use Of Acknowledgements</vt:lpstr>
      <vt:lpstr>Some “Rules” Of Acknowledgements</vt:lpstr>
      <vt:lpstr>Be SPECIFIC In Your Praise!</vt:lpstr>
      <vt:lpstr>Examples</vt:lpstr>
      <vt:lpstr>PowerPoint Presentation</vt:lpstr>
      <vt:lpstr>Systemize It: Guiding Questions</vt:lpstr>
      <vt:lpstr>PowerPoint Presentation</vt:lpstr>
      <vt:lpstr>PowerPoint Presentation</vt:lpstr>
      <vt:lpstr>PowerPoint Presentation</vt:lpstr>
      <vt:lpstr>Intermittent Acknowledgement Examples</vt:lpstr>
      <vt:lpstr>Long-term Celebration Examples</vt:lpstr>
      <vt:lpstr>Guiding Questions:  Staff Acknowledgements</vt:lpstr>
      <vt:lpstr>PowerPoint Presentation</vt:lpstr>
      <vt:lpstr>Do It With Fidelity!</vt:lpstr>
      <vt:lpstr>1.9 Feedback And Acknowledgement</vt:lpstr>
      <vt:lpstr>Summary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Office of Behavioral Research &amp; Eval</cp:lastModifiedBy>
  <cp:revision>61</cp:revision>
  <cp:lastPrinted>2018-05-07T15:49:38Z</cp:lastPrinted>
  <dcterms:created xsi:type="dcterms:W3CDTF">2017-02-07T17:36:58Z</dcterms:created>
  <dcterms:modified xsi:type="dcterms:W3CDTF">2019-10-29T19:49:21Z</dcterms:modified>
</cp:coreProperties>
</file>