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48" r:id="rId2"/>
    <p:sldMasterId id="2147483652" r:id="rId3"/>
  </p:sldMasterIdLst>
  <p:notesMasterIdLst>
    <p:notesMasterId r:id="rId37"/>
  </p:notesMasterIdLst>
  <p:handoutMasterIdLst>
    <p:handoutMasterId r:id="rId38"/>
  </p:handoutMasterIdLst>
  <p:sldIdLst>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cezar" initials="bc" lastIdx="6" clrIdx="0">
    <p:extLst>
      <p:ext uri="{19B8F6BF-5375-455C-9EA6-DF929625EA0E}">
        <p15:presenceInfo xmlns:p15="http://schemas.microsoft.com/office/powerpoint/2012/main" userId="389b15f92423bf1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4488"/>
    <a:srgbClr val="7476DA"/>
    <a:srgbClr val="6666FF"/>
    <a:srgbClr val="101FBC"/>
    <a:srgbClr val="CC0033"/>
    <a:srgbClr val="000000"/>
    <a:srgbClr val="DF03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89" autoAdjust="0"/>
    <p:restoredTop sz="85910" autoAdjust="0"/>
  </p:normalViewPr>
  <p:slideViewPr>
    <p:cSldViewPr snapToGrid="0">
      <p:cViewPr varScale="1">
        <p:scale>
          <a:sx n="93" d="100"/>
          <a:sy n="93" d="100"/>
        </p:scale>
        <p:origin x="630" y="84"/>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A3829636-EEBA-4E1D-8D2A-E8830F5C276F}" type="datetimeFigureOut">
              <a:rPr lang="en-US" smtClean="0"/>
              <a:t>10/29/2019</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213ADA0B-F7E2-4A99-8071-AF6F4EC3DFC5}" type="slidenum">
              <a:rPr lang="en-US" smtClean="0"/>
              <a:t>‹#›</a:t>
            </a:fld>
            <a:endParaRPr lang="en-US"/>
          </a:p>
        </p:txBody>
      </p:sp>
    </p:spTree>
    <p:extLst>
      <p:ext uri="{BB962C8B-B14F-4D97-AF65-F5344CB8AC3E}">
        <p14:creationId xmlns:p14="http://schemas.microsoft.com/office/powerpoint/2010/main" val="3255447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28DD757-56B2-4289-8223-EB968175346C}" type="datetimeFigureOut">
              <a:rPr lang="en-US" smtClean="0"/>
              <a:t>10/29/2019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DF375BF7-40E4-4F89-B0A2-93977CFA6C4C}" type="slidenum">
              <a:rPr lang="en-US" smtClean="0"/>
              <a:t>‹#›</a:t>
            </a:fld>
            <a:endParaRPr lang="en-US"/>
          </a:p>
        </p:txBody>
      </p:sp>
    </p:spTree>
    <p:extLst>
      <p:ext uri="{BB962C8B-B14F-4D97-AF65-F5344CB8AC3E}">
        <p14:creationId xmlns:p14="http://schemas.microsoft.com/office/powerpoint/2010/main" val="4153276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p>
          <a:p>
            <a:r>
              <a:rPr lang="en-US" dirty="0"/>
              <a:t>In this module we will be discussing how to create a system for consistently responding to problem behavior</a:t>
            </a:r>
            <a:r>
              <a:rPr lang="en-US" dirty="0" smtClean="0"/>
              <a:t>.</a:t>
            </a:r>
            <a:endParaRPr lang="en-US" dirty="0"/>
          </a:p>
        </p:txBody>
      </p:sp>
      <p:sp>
        <p:nvSpPr>
          <p:cNvPr id="4" name="Slide Number Placeholder 3"/>
          <p:cNvSpPr>
            <a:spLocks noGrp="1"/>
          </p:cNvSpPr>
          <p:nvPr>
            <p:ph type="sldNum" sz="quarter" idx="10"/>
          </p:nvPr>
        </p:nvSpPr>
        <p:spPr/>
        <p:txBody>
          <a:bodyPr/>
          <a:lstStyle/>
          <a:p>
            <a:fld id="{DF375BF7-40E4-4F89-B0A2-93977CFA6C4C}" type="slidenum">
              <a:rPr lang="en-US" smtClean="0"/>
              <a:t>1</a:t>
            </a:fld>
            <a:endParaRPr lang="en-US"/>
          </a:p>
        </p:txBody>
      </p:sp>
    </p:spTree>
    <p:extLst>
      <p:ext uri="{BB962C8B-B14F-4D97-AF65-F5344CB8AC3E}">
        <p14:creationId xmlns:p14="http://schemas.microsoft.com/office/powerpoint/2010/main" val="528007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p>
          <a:p>
            <a:r>
              <a:rPr lang="en-US" dirty="0"/>
              <a:t>Here are some benefits to turning a behavioral mistake into a teaching opportunity. </a:t>
            </a:r>
          </a:p>
        </p:txBody>
      </p:sp>
      <p:sp>
        <p:nvSpPr>
          <p:cNvPr id="4" name="Slide Number Placeholder 3"/>
          <p:cNvSpPr>
            <a:spLocks noGrp="1"/>
          </p:cNvSpPr>
          <p:nvPr>
            <p:ph type="sldNum" sz="quarter" idx="10"/>
          </p:nvPr>
        </p:nvSpPr>
        <p:spPr/>
        <p:txBody>
          <a:bodyPr/>
          <a:lstStyle/>
          <a:p>
            <a:fld id="{D629AF76-31C8-4790-97E6-FBEAD9B80134}" type="slidenum">
              <a:rPr lang="en-US" smtClean="0"/>
              <a:t>10</a:t>
            </a:fld>
            <a:endParaRPr lang="en-US"/>
          </a:p>
        </p:txBody>
      </p:sp>
    </p:spTree>
    <p:extLst>
      <p:ext uri="{BB962C8B-B14F-4D97-AF65-F5344CB8AC3E}">
        <p14:creationId xmlns:p14="http://schemas.microsoft.com/office/powerpoint/2010/main" val="3150814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p>
          <a:p>
            <a:r>
              <a:rPr lang="en-US" dirty="0"/>
              <a:t>There are different levels of misbehavior, so you will have to consider what type of response is required in different situations. The basic categories for misbehavior range from minor misbehaviors that are mostly disruptive or annoying to more serious ones that could cause damage or injury. You and your team, along with input from staff, will be differentiating these behaviors so that staff know which behaviors will be addressed by them and which behaviors will require an office referral</a:t>
            </a:r>
            <a:r>
              <a:rPr lang="en-US" dirty="0" smtClean="0"/>
              <a:t>.</a:t>
            </a:r>
            <a:endParaRPr lang="en-US" dirty="0"/>
          </a:p>
        </p:txBody>
      </p:sp>
      <p:sp>
        <p:nvSpPr>
          <p:cNvPr id="4" name="Slide Number Placeholder 3"/>
          <p:cNvSpPr>
            <a:spLocks noGrp="1"/>
          </p:cNvSpPr>
          <p:nvPr>
            <p:ph type="sldNum" sz="quarter" idx="10"/>
          </p:nvPr>
        </p:nvSpPr>
        <p:spPr/>
        <p:txBody>
          <a:bodyPr/>
          <a:lstStyle/>
          <a:p>
            <a:fld id="{D629AF76-31C8-4790-97E6-FBEAD9B80134}" type="slidenum">
              <a:rPr lang="en-US" smtClean="0"/>
              <a:t>11</a:t>
            </a:fld>
            <a:endParaRPr lang="en-US"/>
          </a:p>
        </p:txBody>
      </p:sp>
    </p:spTree>
    <p:extLst>
      <p:ext uri="{BB962C8B-B14F-4D97-AF65-F5344CB8AC3E}">
        <p14:creationId xmlns:p14="http://schemas.microsoft.com/office/powerpoint/2010/main" val="4205437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p>
          <a:p>
            <a:r>
              <a:rPr lang="en-US" dirty="0"/>
              <a:t>If you’re going to ask staff to consistently respond to specific behaviors, they will need strategies. Be sure to use best </a:t>
            </a:r>
            <a:r>
              <a:rPr lang="en-US" dirty="0" smtClean="0"/>
              <a:t>practices, </a:t>
            </a:r>
            <a:r>
              <a:rPr lang="en-US" dirty="0"/>
              <a:t>such as correction and </a:t>
            </a:r>
            <a:r>
              <a:rPr lang="en-US" dirty="0" smtClean="0"/>
              <a:t>re-teaching,</a:t>
            </a:r>
            <a:r>
              <a:rPr lang="en-US" baseline="0" dirty="0" smtClean="0"/>
              <a:t> a</a:t>
            </a:r>
            <a:r>
              <a:rPr lang="en-US" dirty="0" smtClean="0"/>
              <a:t>nd </a:t>
            </a:r>
            <a:r>
              <a:rPr lang="en-US" dirty="0"/>
              <a:t>know when to step away from the situation before it escalates beyond what can be appropriately managed. We want to build better relationships with </a:t>
            </a:r>
            <a:r>
              <a:rPr lang="en-US" dirty="0" smtClean="0"/>
              <a:t>students</a:t>
            </a:r>
            <a:r>
              <a:rPr lang="en-US" baseline="0" dirty="0" smtClean="0"/>
              <a:t> s</a:t>
            </a:r>
            <a:r>
              <a:rPr lang="en-US" dirty="0" smtClean="0"/>
              <a:t>o</a:t>
            </a:r>
            <a:r>
              <a:rPr lang="en-US" baseline="0" dirty="0" smtClean="0"/>
              <a:t> that</a:t>
            </a:r>
            <a:r>
              <a:rPr lang="en-US" dirty="0" smtClean="0"/>
              <a:t> </a:t>
            </a:r>
            <a:r>
              <a:rPr lang="en-US" dirty="0"/>
              <a:t>as you’re getting to know your students, you can better anticipate which ones are more likely to escalate. </a:t>
            </a:r>
            <a:r>
              <a:rPr lang="en-US" dirty="0" smtClean="0"/>
              <a:t>If </a:t>
            </a:r>
            <a:r>
              <a:rPr lang="en-US" dirty="0"/>
              <a:t>behavior continues to persist, you may need to refer the student to the office. Your team will be making decisions as to when a persistent behavior should become an office-managed behavior</a:t>
            </a:r>
            <a:r>
              <a:rPr lang="en-US" dirty="0" smtClean="0"/>
              <a:t>.</a:t>
            </a:r>
            <a:endParaRPr lang="en-US" dirty="0"/>
          </a:p>
        </p:txBody>
      </p:sp>
      <p:sp>
        <p:nvSpPr>
          <p:cNvPr id="4" name="Slide Number Placeholder 3"/>
          <p:cNvSpPr>
            <a:spLocks noGrp="1"/>
          </p:cNvSpPr>
          <p:nvPr>
            <p:ph type="sldNum" sz="quarter" idx="10"/>
          </p:nvPr>
        </p:nvSpPr>
        <p:spPr/>
        <p:txBody>
          <a:bodyPr/>
          <a:lstStyle/>
          <a:p>
            <a:fld id="{D629AF76-31C8-4790-97E6-FBEAD9B80134}" type="slidenum">
              <a:rPr lang="en-US" smtClean="0"/>
              <a:t>12</a:t>
            </a:fld>
            <a:endParaRPr lang="en-US"/>
          </a:p>
        </p:txBody>
      </p:sp>
    </p:spTree>
    <p:extLst>
      <p:ext uri="{BB962C8B-B14F-4D97-AF65-F5344CB8AC3E}">
        <p14:creationId xmlns:p14="http://schemas.microsoft.com/office/powerpoint/2010/main" val="1067034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p>
          <a:p>
            <a:r>
              <a:rPr lang="en-US" dirty="0"/>
              <a:t>There are definitely some behaviors that will require an immediate office referral. You will want to have procedures in place to make sure everyone knows how to maintain safety for everyone. </a:t>
            </a:r>
            <a:r>
              <a:rPr lang="en-US" dirty="0" smtClean="0"/>
              <a:t>With </a:t>
            </a:r>
            <a:r>
              <a:rPr lang="en-US" dirty="0"/>
              <a:t>lesser offenses, it’s still important to apply strategies and consequences that include teaching. Again, punishment alone isn’t enough to improve behavior</a:t>
            </a:r>
            <a:r>
              <a:rPr lang="en-US" dirty="0" smtClean="0"/>
              <a:t>.</a:t>
            </a:r>
            <a:endParaRPr lang="en-US" dirty="0"/>
          </a:p>
        </p:txBody>
      </p:sp>
      <p:sp>
        <p:nvSpPr>
          <p:cNvPr id="4" name="Slide Number Placeholder 3"/>
          <p:cNvSpPr>
            <a:spLocks noGrp="1"/>
          </p:cNvSpPr>
          <p:nvPr>
            <p:ph type="sldNum" sz="quarter" idx="10"/>
          </p:nvPr>
        </p:nvSpPr>
        <p:spPr/>
        <p:txBody>
          <a:bodyPr/>
          <a:lstStyle/>
          <a:p>
            <a:fld id="{D629AF76-31C8-4790-97E6-FBEAD9B80134}" type="slidenum">
              <a:rPr lang="en-US" smtClean="0"/>
              <a:t>13</a:t>
            </a:fld>
            <a:endParaRPr lang="en-US"/>
          </a:p>
        </p:txBody>
      </p:sp>
    </p:spTree>
    <p:extLst>
      <p:ext uri="{BB962C8B-B14F-4D97-AF65-F5344CB8AC3E}">
        <p14:creationId xmlns:p14="http://schemas.microsoft.com/office/powerpoint/2010/main" val="10584810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p>
          <a:p>
            <a:r>
              <a:rPr lang="en-US" dirty="0"/>
              <a:t>The first step in building your consequence system is to formally categorize the problem behaviors that you have identified at your school. It’s also essential to have specific definitions for each of your identified behaviors so that you will have an accurate account of behavior issues in your school. Work with your staff to come to a consensus on how different behaviors will be defined. For example, what differentiates disrespect from </a:t>
            </a:r>
            <a:r>
              <a:rPr lang="en-US" dirty="0" smtClean="0"/>
              <a:t>insubordination? What </a:t>
            </a:r>
            <a:r>
              <a:rPr lang="en-US" dirty="0"/>
              <a:t>type of language would constitute a minor infraction and what would be a major infraction? Have a documented procedure showing what staff should do when an inappropriate behavior occurs. All these steps will help create more consistency throughout the school.</a:t>
            </a:r>
          </a:p>
        </p:txBody>
      </p:sp>
      <p:sp>
        <p:nvSpPr>
          <p:cNvPr id="4" name="Slide Number Placeholder 3"/>
          <p:cNvSpPr>
            <a:spLocks noGrp="1"/>
          </p:cNvSpPr>
          <p:nvPr>
            <p:ph type="sldNum" sz="quarter" idx="10"/>
          </p:nvPr>
        </p:nvSpPr>
        <p:spPr/>
        <p:txBody>
          <a:bodyPr/>
          <a:lstStyle/>
          <a:p>
            <a:fld id="{D629AF76-31C8-4790-97E6-FBEAD9B80134}" type="slidenum">
              <a:rPr lang="en-US" smtClean="0"/>
              <a:t>14</a:t>
            </a:fld>
            <a:endParaRPr lang="en-US"/>
          </a:p>
        </p:txBody>
      </p:sp>
    </p:spTree>
    <p:extLst>
      <p:ext uri="{BB962C8B-B14F-4D97-AF65-F5344CB8AC3E}">
        <p14:creationId xmlns:p14="http://schemas.microsoft.com/office/powerpoint/2010/main" val="2457304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p>
          <a:p>
            <a:r>
              <a:rPr lang="en-US" dirty="0"/>
              <a:t>Here is an example of definitions for different levels of inappropriate language. In this example, this school has identified major behavior, or behavior that will be </a:t>
            </a:r>
            <a:r>
              <a:rPr lang="en-US" dirty="0" smtClean="0"/>
              <a:t>office</a:t>
            </a:r>
            <a:r>
              <a:rPr lang="en-US" baseline="0" dirty="0" smtClean="0"/>
              <a:t>-</a:t>
            </a:r>
            <a:r>
              <a:rPr lang="en-US" dirty="0" smtClean="0"/>
              <a:t>managed</a:t>
            </a:r>
            <a:r>
              <a:rPr lang="en-US" dirty="0"/>
              <a:t>, as language that is abusive or profane. In this </a:t>
            </a:r>
            <a:r>
              <a:rPr lang="en-US" dirty="0" smtClean="0"/>
              <a:t>case, </a:t>
            </a:r>
            <a:r>
              <a:rPr lang="en-US" dirty="0"/>
              <a:t>the school specifically identifies swearing and name calling as major infractions. Once the PBIS team has sorted and defined behaviors, distribute the information to all staff so that there will be consistency and accuracy in reporting infractions.</a:t>
            </a:r>
          </a:p>
        </p:txBody>
      </p:sp>
      <p:sp>
        <p:nvSpPr>
          <p:cNvPr id="4" name="Slide Number Placeholder 3"/>
          <p:cNvSpPr>
            <a:spLocks noGrp="1"/>
          </p:cNvSpPr>
          <p:nvPr>
            <p:ph type="sldNum" sz="quarter" idx="10"/>
          </p:nvPr>
        </p:nvSpPr>
        <p:spPr/>
        <p:txBody>
          <a:bodyPr/>
          <a:lstStyle/>
          <a:p>
            <a:fld id="{D629AF76-31C8-4790-97E6-FBEAD9B80134}" type="slidenum">
              <a:rPr lang="en-US" smtClean="0"/>
              <a:t>15</a:t>
            </a:fld>
            <a:endParaRPr lang="en-US"/>
          </a:p>
        </p:txBody>
      </p:sp>
    </p:spTree>
    <p:extLst>
      <p:ext uri="{BB962C8B-B14F-4D97-AF65-F5344CB8AC3E}">
        <p14:creationId xmlns:p14="http://schemas.microsoft.com/office/powerpoint/2010/main" val="32865095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19113" y="698500"/>
            <a:ext cx="6197600" cy="3487738"/>
          </a:xfrm>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br>
              <a:rPr lang="en-US" dirty="0"/>
            </a:br>
            <a:r>
              <a:rPr lang="en-US" dirty="0"/>
              <a:t>Here is an example of a </a:t>
            </a:r>
            <a:r>
              <a:rPr lang="en-US" dirty="0" smtClean="0"/>
              <a:t>T-chart </a:t>
            </a:r>
            <a:r>
              <a:rPr lang="en-US" dirty="0"/>
              <a:t>of behaviors. One column will show behaviors that teachers and staff will address themselves, and the other will show the behaviors that warrant an office referral. </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CEE4C59-6B4D-4257-B6C0-9595DADADAE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03775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br>
              <a:rPr lang="en-US" dirty="0"/>
            </a:br>
            <a:r>
              <a:rPr lang="en-US" dirty="0"/>
              <a:t>In order to have consistency in how everyone in the school responds to problem behavior, it’s important to have documented procedures that everyone can refer </a:t>
            </a:r>
            <a:r>
              <a:rPr lang="en-US" dirty="0" smtClean="0"/>
              <a:t>to.</a:t>
            </a:r>
            <a:endParaRPr lang="en-US" dirty="0"/>
          </a:p>
        </p:txBody>
      </p:sp>
      <p:sp>
        <p:nvSpPr>
          <p:cNvPr id="4" name="Slide Number Placeholder 3"/>
          <p:cNvSpPr>
            <a:spLocks noGrp="1"/>
          </p:cNvSpPr>
          <p:nvPr>
            <p:ph type="sldNum" sz="quarter" idx="10"/>
          </p:nvPr>
        </p:nvSpPr>
        <p:spPr/>
        <p:txBody>
          <a:bodyPr/>
          <a:lstStyle/>
          <a:p>
            <a:fld id="{D629AF76-31C8-4790-97E6-FBEAD9B80134}" type="slidenum">
              <a:rPr lang="en-US" smtClean="0"/>
              <a:t>17</a:t>
            </a:fld>
            <a:endParaRPr lang="en-US"/>
          </a:p>
        </p:txBody>
      </p:sp>
    </p:spTree>
    <p:extLst>
      <p:ext uri="{BB962C8B-B14F-4D97-AF65-F5344CB8AC3E}">
        <p14:creationId xmlns:p14="http://schemas.microsoft.com/office/powerpoint/2010/main" val="27045528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29AF76-31C8-4790-97E6-FBEAD9B80134}" type="slidenum">
              <a:rPr lang="en-US" smtClean="0"/>
              <a:t>18</a:t>
            </a:fld>
            <a:endParaRPr lang="en-US"/>
          </a:p>
        </p:txBody>
      </p:sp>
    </p:spTree>
    <p:extLst>
      <p:ext uri="{BB962C8B-B14F-4D97-AF65-F5344CB8AC3E}">
        <p14:creationId xmlns:p14="http://schemas.microsoft.com/office/powerpoint/2010/main" val="9147243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p>
          <a:p>
            <a:r>
              <a:rPr lang="en-US" dirty="0"/>
              <a:t>When a student uses behavior that has been identified as office-managed, keep in mind the purpose of the office referral and what it should accomplish. First and foremost, you’re interrupting a problem behavior and preventing it from escalating. If there are safety concerns, those need to be addressed first, but otherwise, the goal is to discourage the student from doing the behavior again. This requires making sure the student knows what the acceptable behavior would have been in that situation, keeping the punishment appropriate, and making sure your response doesn’t serve as a reward for the student</a:t>
            </a:r>
            <a:r>
              <a:rPr lang="en-US" dirty="0" smtClean="0"/>
              <a:t>.</a:t>
            </a:r>
            <a:endParaRPr lang="en-US" dirty="0"/>
          </a:p>
        </p:txBody>
      </p:sp>
      <p:sp>
        <p:nvSpPr>
          <p:cNvPr id="4" name="Slide Number Placeholder 3"/>
          <p:cNvSpPr>
            <a:spLocks noGrp="1"/>
          </p:cNvSpPr>
          <p:nvPr>
            <p:ph type="sldNum" sz="quarter" idx="10"/>
          </p:nvPr>
        </p:nvSpPr>
        <p:spPr/>
        <p:txBody>
          <a:bodyPr/>
          <a:lstStyle/>
          <a:p>
            <a:fld id="{D629AF76-31C8-4790-97E6-FBEAD9B80134}" type="slidenum">
              <a:rPr lang="en-US" smtClean="0"/>
              <a:t>19</a:t>
            </a:fld>
            <a:endParaRPr lang="en-US"/>
          </a:p>
        </p:txBody>
      </p:sp>
    </p:spTree>
    <p:extLst>
      <p:ext uri="{BB962C8B-B14F-4D97-AF65-F5344CB8AC3E}">
        <p14:creationId xmlns:p14="http://schemas.microsoft.com/office/powerpoint/2010/main" val="1454462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p>
          <a:p>
            <a:r>
              <a:rPr lang="en-US" dirty="0"/>
              <a:t>In this module, we will talk about what type of responses to problem behaviors </a:t>
            </a:r>
            <a:r>
              <a:rPr lang="en-US" dirty="0" smtClean="0"/>
              <a:t>have not </a:t>
            </a:r>
            <a:r>
              <a:rPr lang="en-US" dirty="0"/>
              <a:t>worked, as well as strategies that do work. We will go through the components and steps for building systems for </a:t>
            </a:r>
            <a:r>
              <a:rPr lang="en-US" dirty="0" smtClean="0"/>
              <a:t>school-wide, </a:t>
            </a:r>
            <a:r>
              <a:rPr lang="en-US" dirty="0"/>
              <a:t>consistent responses to problem behaviors. (This would be a good time to stop and ask for audience participation, if you have a plan for using that discussion across this presentation.)</a:t>
            </a:r>
          </a:p>
        </p:txBody>
      </p:sp>
      <p:sp>
        <p:nvSpPr>
          <p:cNvPr id="4" name="Slide Number Placeholder 3"/>
          <p:cNvSpPr>
            <a:spLocks noGrp="1"/>
          </p:cNvSpPr>
          <p:nvPr>
            <p:ph type="sldNum" sz="quarter" idx="10"/>
          </p:nvPr>
        </p:nvSpPr>
        <p:spPr/>
        <p:txBody>
          <a:bodyPr/>
          <a:lstStyle/>
          <a:p>
            <a:fld id="{D629AF76-31C8-4790-97E6-FBEAD9B80134}" type="slidenum">
              <a:rPr lang="en-US" smtClean="0"/>
              <a:t>2</a:t>
            </a:fld>
            <a:endParaRPr lang="en-US"/>
          </a:p>
        </p:txBody>
      </p:sp>
    </p:spTree>
    <p:extLst>
      <p:ext uri="{BB962C8B-B14F-4D97-AF65-F5344CB8AC3E}">
        <p14:creationId xmlns:p14="http://schemas.microsoft.com/office/powerpoint/2010/main" val="21657251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p>
          <a:p>
            <a:r>
              <a:rPr lang="en-US" dirty="0"/>
              <a:t>Office </a:t>
            </a:r>
            <a:r>
              <a:rPr lang="en-US" dirty="0" smtClean="0"/>
              <a:t>discipline</a:t>
            </a:r>
            <a:r>
              <a:rPr lang="en-US" baseline="0" dirty="0" smtClean="0"/>
              <a:t> </a:t>
            </a:r>
            <a:r>
              <a:rPr lang="en-US" baseline="0" dirty="0"/>
              <a:t>r</a:t>
            </a:r>
            <a:r>
              <a:rPr lang="en-US" dirty="0" smtClean="0"/>
              <a:t>eferrals </a:t>
            </a:r>
            <a:r>
              <a:rPr lang="en-US" dirty="0"/>
              <a:t>are data that document an incident. In order to be able to make informed decisions and monitor progress, it’s important to have a complete picture of the who, what,</a:t>
            </a:r>
            <a:r>
              <a:rPr lang="en-US" baseline="0" dirty="0"/>
              <a:t> when, where, and why of </a:t>
            </a:r>
            <a:r>
              <a:rPr lang="en-US" dirty="0"/>
              <a:t>what happened. These data are an accurate representation of the incident and take the guess work out of the </a:t>
            </a:r>
            <a:r>
              <a:rPr lang="en-US" dirty="0" smtClean="0"/>
              <a:t>equation. The </a:t>
            </a:r>
            <a:r>
              <a:rPr lang="en-US" dirty="0"/>
              <a:t>information </a:t>
            </a:r>
            <a:r>
              <a:rPr lang="en-US" dirty="0" smtClean="0"/>
              <a:t>provided </a:t>
            </a:r>
            <a:r>
              <a:rPr lang="en-US" dirty="0"/>
              <a:t>can be used for parent </a:t>
            </a:r>
            <a:r>
              <a:rPr lang="en-US" dirty="0" smtClean="0"/>
              <a:t>conferences, </a:t>
            </a:r>
            <a:r>
              <a:rPr lang="en-US" dirty="0"/>
              <a:t>documenting a nomination for Tier II or Tier III interventions, etc</a:t>
            </a:r>
            <a:r>
              <a:rPr lang="en-US" dirty="0" smtClean="0"/>
              <a:t>.</a:t>
            </a:r>
            <a:endParaRPr lang="en-US" dirty="0"/>
          </a:p>
        </p:txBody>
      </p:sp>
      <p:sp>
        <p:nvSpPr>
          <p:cNvPr id="4" name="Slide Number Placeholder 3"/>
          <p:cNvSpPr>
            <a:spLocks noGrp="1"/>
          </p:cNvSpPr>
          <p:nvPr>
            <p:ph type="sldNum" sz="quarter" idx="10"/>
          </p:nvPr>
        </p:nvSpPr>
        <p:spPr/>
        <p:txBody>
          <a:bodyPr/>
          <a:lstStyle/>
          <a:p>
            <a:fld id="{D629AF76-31C8-4790-97E6-FBEAD9B80134}" type="slidenum">
              <a:rPr lang="en-US" smtClean="0"/>
              <a:t>20</a:t>
            </a:fld>
            <a:endParaRPr lang="en-US"/>
          </a:p>
        </p:txBody>
      </p:sp>
    </p:spTree>
    <p:extLst>
      <p:ext uri="{BB962C8B-B14F-4D97-AF65-F5344CB8AC3E}">
        <p14:creationId xmlns:p14="http://schemas.microsoft.com/office/powerpoint/2010/main" val="12894722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p>
          <a:p>
            <a:r>
              <a:rPr lang="en-US" dirty="0"/>
              <a:t>Again, ODRs are data documenting an </a:t>
            </a:r>
            <a:r>
              <a:rPr lang="en-US" dirty="0" smtClean="0"/>
              <a:t>incident </a:t>
            </a:r>
            <a:r>
              <a:rPr lang="en-US" dirty="0"/>
              <a:t>and </a:t>
            </a:r>
            <a:r>
              <a:rPr lang="en-US" dirty="0" smtClean="0"/>
              <a:t>are important </a:t>
            </a:r>
            <a:r>
              <a:rPr lang="en-US" dirty="0"/>
              <a:t>for making decisions. </a:t>
            </a:r>
            <a:br>
              <a:rPr lang="en-US" dirty="0"/>
            </a:br>
            <a:endParaRPr lang="en-US" dirty="0"/>
          </a:p>
        </p:txBody>
      </p:sp>
      <p:sp>
        <p:nvSpPr>
          <p:cNvPr id="4" name="Slide Number Placeholder 3"/>
          <p:cNvSpPr>
            <a:spLocks noGrp="1"/>
          </p:cNvSpPr>
          <p:nvPr>
            <p:ph type="sldNum" sz="quarter" idx="10"/>
          </p:nvPr>
        </p:nvSpPr>
        <p:spPr/>
        <p:txBody>
          <a:bodyPr/>
          <a:lstStyle/>
          <a:p>
            <a:fld id="{D629AF76-31C8-4790-97E6-FBEAD9B80134}" type="slidenum">
              <a:rPr lang="en-US" smtClean="0"/>
              <a:t>21</a:t>
            </a:fld>
            <a:endParaRPr lang="en-US"/>
          </a:p>
        </p:txBody>
      </p:sp>
    </p:spTree>
    <p:extLst>
      <p:ext uri="{BB962C8B-B14F-4D97-AF65-F5344CB8AC3E}">
        <p14:creationId xmlns:p14="http://schemas.microsoft.com/office/powerpoint/2010/main" val="21117274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p>
          <a:p>
            <a:r>
              <a:rPr lang="en-US" dirty="0"/>
              <a:t>This example shows a convenient, concise way to organize the necessary information fields, making it easier for staff to complete</a:t>
            </a:r>
            <a:r>
              <a:rPr lang="en-US" dirty="0" smtClean="0"/>
              <a:t>.</a:t>
            </a:r>
            <a:endParaRPr lang="en-US" dirty="0"/>
          </a:p>
        </p:txBody>
      </p:sp>
      <p:sp>
        <p:nvSpPr>
          <p:cNvPr id="4" name="Slide Number Placeholder 3"/>
          <p:cNvSpPr>
            <a:spLocks noGrp="1"/>
          </p:cNvSpPr>
          <p:nvPr>
            <p:ph type="sldNum" sz="quarter" idx="10"/>
          </p:nvPr>
        </p:nvSpPr>
        <p:spPr/>
        <p:txBody>
          <a:bodyPr/>
          <a:lstStyle/>
          <a:p>
            <a:fld id="{D629AF76-31C8-4790-97E6-FBEAD9B80134}" type="slidenum">
              <a:rPr lang="en-US" smtClean="0"/>
              <a:t>22</a:t>
            </a:fld>
            <a:endParaRPr lang="en-US"/>
          </a:p>
        </p:txBody>
      </p:sp>
    </p:spTree>
    <p:extLst>
      <p:ext uri="{BB962C8B-B14F-4D97-AF65-F5344CB8AC3E}">
        <p14:creationId xmlns:p14="http://schemas.microsoft.com/office/powerpoint/2010/main" val="5772910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 </a:t>
            </a:r>
          </a:p>
          <a:p>
            <a:r>
              <a:rPr lang="en-US" dirty="0"/>
              <a:t>Ideally, schools should collect minor incident reports.</a:t>
            </a:r>
            <a:r>
              <a:rPr lang="en-US" baseline="0" dirty="0"/>
              <a:t> These could be used by classroom teachers to keep their own data and develop their own action plans. Also, collecting these data will help provide useful information down the road if the teacher wants to refer students for additional supports (Tier II or Tier III interventions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E16A47DB-0787-4408-8249-9E9257264CCD}" type="slidenum">
              <a:rPr lang="en-US" smtClean="0"/>
              <a:t>23</a:t>
            </a:fld>
            <a:endParaRPr lang="en-US"/>
          </a:p>
        </p:txBody>
      </p:sp>
    </p:spTree>
    <p:extLst>
      <p:ext uri="{BB962C8B-B14F-4D97-AF65-F5344CB8AC3E}">
        <p14:creationId xmlns:p14="http://schemas.microsoft.com/office/powerpoint/2010/main" val="35859892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p>
          <a:p>
            <a:r>
              <a:rPr lang="en-US" dirty="0"/>
              <a:t>These are some guiding questions to keep in mind when building a system for responding to problem behaviors</a:t>
            </a:r>
            <a:r>
              <a:rPr lang="en-US" dirty="0" smtClean="0"/>
              <a:t>.</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BA2C2E2-0E08-480B-A22D-C2F2EBF6A27D}" type="slidenum">
              <a:rPr kumimoji="0" lang="en-US" sz="12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24332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br>
              <a:rPr lang="en-US" dirty="0"/>
            </a:br>
            <a:r>
              <a:rPr lang="en-US" dirty="0"/>
              <a:t>It’s important that classroom teachers and other staff have some good strategies for responding to the behaviors identified as being classroom-managed. The overall goal is to provide re-teaching of the expected behavior, help the student learn an appropriate replacement behavior, and then reinforce them when they use the correct behavior. Not all teachers have been taught or had time to develop a lot of strategies, so this may be an area you want to address in your professional development opportunities. It’s recommended that staff only choose a couple to focus on at one time, and then give teachers time, support, and encouragement to become skilled in using these strategies</a:t>
            </a:r>
            <a:r>
              <a:rPr lang="en-US" dirty="0" smtClean="0"/>
              <a:t>.</a:t>
            </a:r>
            <a:endParaRPr lang="en-US" dirty="0"/>
          </a:p>
        </p:txBody>
      </p:sp>
      <p:sp>
        <p:nvSpPr>
          <p:cNvPr id="4" name="Slide Number Placeholder 3"/>
          <p:cNvSpPr>
            <a:spLocks noGrp="1"/>
          </p:cNvSpPr>
          <p:nvPr>
            <p:ph type="sldNum" sz="quarter" idx="10"/>
          </p:nvPr>
        </p:nvSpPr>
        <p:spPr/>
        <p:txBody>
          <a:bodyPr/>
          <a:lstStyle/>
          <a:p>
            <a:fld id="{D629AF76-31C8-4790-97E6-FBEAD9B80134}" type="slidenum">
              <a:rPr lang="en-US" smtClean="0"/>
              <a:t>25</a:t>
            </a:fld>
            <a:endParaRPr lang="en-US"/>
          </a:p>
        </p:txBody>
      </p:sp>
    </p:spTree>
    <p:extLst>
      <p:ext uri="{BB962C8B-B14F-4D97-AF65-F5344CB8AC3E}">
        <p14:creationId xmlns:p14="http://schemas.microsoft.com/office/powerpoint/2010/main" val="39247430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p>
          <a:p>
            <a:r>
              <a:rPr lang="en-US" dirty="0"/>
              <a:t>Students have a better chance at changing their behavior if you are consistent in your teaching and responses. You don’t want to draw any more attention to a misbehavior than you have to. Be sure to give specific descriptions of the behavior you observed and the behavior that is expected. Be brief and concise and disengage quickly. </a:t>
            </a:r>
            <a:r>
              <a:rPr lang="en-US" dirty="0" smtClean="0"/>
              <a:t>Make </a:t>
            </a:r>
            <a:r>
              <a:rPr lang="en-US" dirty="0"/>
              <a:t>sure the interaction is quiet and respectful – again, you don’t want to draw more attention to the misbehavior and you don’t want to single out students. Also, if we want the student to be respectful, we have to model that behavior. If you think the interaction will take a bit of time, make sure the class has a task to focus on first and then give individual attention to the student.</a:t>
            </a:r>
          </a:p>
        </p:txBody>
      </p:sp>
      <p:sp>
        <p:nvSpPr>
          <p:cNvPr id="4" name="Slide Number Placeholder 3"/>
          <p:cNvSpPr>
            <a:spLocks noGrp="1"/>
          </p:cNvSpPr>
          <p:nvPr>
            <p:ph type="sldNum" sz="quarter" idx="10"/>
          </p:nvPr>
        </p:nvSpPr>
        <p:spPr/>
        <p:txBody>
          <a:bodyPr/>
          <a:lstStyle/>
          <a:p>
            <a:fld id="{D629AF76-31C8-4790-97E6-FBEAD9B80134}" type="slidenum">
              <a:rPr lang="en-US" smtClean="0"/>
              <a:t>26</a:t>
            </a:fld>
            <a:endParaRPr lang="en-US"/>
          </a:p>
        </p:txBody>
      </p:sp>
    </p:spTree>
    <p:extLst>
      <p:ext uri="{BB962C8B-B14F-4D97-AF65-F5344CB8AC3E}">
        <p14:creationId xmlns:p14="http://schemas.microsoft.com/office/powerpoint/2010/main" val="17127822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br>
              <a:rPr lang="en-US" dirty="0"/>
            </a:br>
            <a:r>
              <a:rPr lang="en-US" dirty="0"/>
              <a:t>Consequences work best when they fit the individual student’s motivation, the specific behavior, and the severity of the behavior. Consequences aren’t </a:t>
            </a:r>
            <a:r>
              <a:rPr lang="en-US" dirty="0" smtClean="0"/>
              <a:t>“one </a:t>
            </a:r>
            <a:r>
              <a:rPr lang="en-US" dirty="0"/>
              <a:t>size fits </a:t>
            </a:r>
            <a:r>
              <a:rPr lang="en-US" dirty="0" smtClean="0"/>
              <a:t>all”.  </a:t>
            </a:r>
            <a:r>
              <a:rPr lang="en-US" dirty="0"/>
              <a:t>Make sure the consequences match the behavior. Fairness and consistency come into play through the expectations and standards that everyone is held to. Fairness means that everyone gets the appropriate support in order to be successful. See Missouri website for </a:t>
            </a:r>
            <a:r>
              <a:rPr lang="en-US" dirty="0" smtClean="0"/>
              <a:t>resources at </a:t>
            </a:r>
            <a:r>
              <a:rPr lang="en-US" dirty="0"/>
              <a:t>http://pbismissouri.org/wp-content/uploads/2017/06/6.0-MO-SW-PBS-Tier-1-Workbook-Ch-6-Discouraging.pdf?x30198</a:t>
            </a:r>
            <a:r>
              <a:rPr lang="en-US" dirty="0" smtClean="0"/>
              <a:t>.</a:t>
            </a:r>
            <a:endParaRPr lang="en-US" dirty="0"/>
          </a:p>
        </p:txBody>
      </p:sp>
      <p:sp>
        <p:nvSpPr>
          <p:cNvPr id="4" name="Slide Number Placeholder 3"/>
          <p:cNvSpPr>
            <a:spLocks noGrp="1"/>
          </p:cNvSpPr>
          <p:nvPr>
            <p:ph type="sldNum" sz="quarter" idx="10"/>
          </p:nvPr>
        </p:nvSpPr>
        <p:spPr/>
        <p:txBody>
          <a:bodyPr/>
          <a:lstStyle/>
          <a:p>
            <a:fld id="{D629AF76-31C8-4790-97E6-FBEAD9B80134}" type="slidenum">
              <a:rPr lang="en-US" smtClean="0"/>
              <a:t>27</a:t>
            </a:fld>
            <a:endParaRPr lang="en-US"/>
          </a:p>
        </p:txBody>
      </p:sp>
    </p:spTree>
    <p:extLst>
      <p:ext uri="{BB962C8B-B14F-4D97-AF65-F5344CB8AC3E}">
        <p14:creationId xmlns:p14="http://schemas.microsoft.com/office/powerpoint/2010/main" val="1171862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p>
          <a:p>
            <a:r>
              <a:rPr lang="en-US" dirty="0"/>
              <a:t>Again, your interactions with students who have used inappropriate behavior need to include a teaching component. This will increase the likelihood that the student’s behavior will change positively. Give the students learning tasks and opportunities to practice using the desired behavior. Encourage the student to take responsibility for the inappropriate behavior and also be involved in determining the solution. Consequences need to take some effort. You want the student to have no incentive to repeat the unwanted behavior.</a:t>
            </a:r>
          </a:p>
        </p:txBody>
      </p:sp>
      <p:sp>
        <p:nvSpPr>
          <p:cNvPr id="4" name="Slide Number Placeholder 3"/>
          <p:cNvSpPr>
            <a:spLocks noGrp="1"/>
          </p:cNvSpPr>
          <p:nvPr>
            <p:ph type="sldNum" sz="quarter" idx="10"/>
          </p:nvPr>
        </p:nvSpPr>
        <p:spPr/>
        <p:txBody>
          <a:bodyPr/>
          <a:lstStyle/>
          <a:p>
            <a:fld id="{D629AF76-31C8-4790-97E6-FBEAD9B80134}" type="slidenum">
              <a:rPr lang="en-US" smtClean="0"/>
              <a:t>28</a:t>
            </a:fld>
            <a:endParaRPr lang="en-US"/>
          </a:p>
        </p:txBody>
      </p:sp>
    </p:spTree>
    <p:extLst>
      <p:ext uri="{BB962C8B-B14F-4D97-AF65-F5344CB8AC3E}">
        <p14:creationId xmlns:p14="http://schemas.microsoft.com/office/powerpoint/2010/main" val="20960084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Notes:</a:t>
            </a:r>
          </a:p>
          <a:p>
            <a:r>
              <a:rPr lang="en-US" dirty="0"/>
              <a:t>The TFI is an important tool in the PBIS implementation process. It can be used in the development stage, and then used in an </a:t>
            </a:r>
            <a:r>
              <a:rPr lang="en-US" dirty="0" smtClean="0"/>
              <a:t>ongoing </a:t>
            </a:r>
            <a:r>
              <a:rPr lang="en-US" dirty="0"/>
              <a:t>manner to ensure all core features are in place. The TFI highlights each critical component of PBIS. Section 1.5 covers </a:t>
            </a:r>
            <a:r>
              <a:rPr lang="en-US" dirty="0" smtClean="0"/>
              <a:t>problem </a:t>
            </a:r>
            <a:r>
              <a:rPr lang="en-US" dirty="0"/>
              <a:t>b</a:t>
            </a:r>
            <a:r>
              <a:rPr lang="en-US" dirty="0" smtClean="0"/>
              <a:t>ehavior </a:t>
            </a:r>
            <a:r>
              <a:rPr lang="en-US" dirty="0"/>
              <a:t>d</a:t>
            </a:r>
            <a:r>
              <a:rPr lang="en-US" dirty="0" smtClean="0"/>
              <a:t>efinitions </a:t>
            </a:r>
            <a:r>
              <a:rPr lang="en-US" dirty="0"/>
              <a:t>and 1.6 covers </a:t>
            </a:r>
            <a:r>
              <a:rPr lang="en-US" dirty="0" smtClean="0"/>
              <a:t>discipline </a:t>
            </a:r>
            <a:r>
              <a:rPr lang="en-US" dirty="0"/>
              <a:t>p</a:t>
            </a:r>
            <a:r>
              <a:rPr lang="en-US" dirty="0" smtClean="0"/>
              <a:t>olicies</a:t>
            </a:r>
            <a:r>
              <a:rPr lang="en-US" dirty="0"/>
              <a:t>.</a:t>
            </a:r>
          </a:p>
        </p:txBody>
      </p:sp>
      <p:sp>
        <p:nvSpPr>
          <p:cNvPr id="4" name="Slide Number Placeholder 3"/>
          <p:cNvSpPr>
            <a:spLocks noGrp="1"/>
          </p:cNvSpPr>
          <p:nvPr>
            <p:ph type="sldNum" sz="quarter" idx="10"/>
          </p:nvPr>
        </p:nvSpPr>
        <p:spPr/>
        <p:txBody>
          <a:bodyPr/>
          <a:lstStyle/>
          <a:p>
            <a:fld id="{B4815EE4-6152-4476-ABE1-770A9F61DB71}" type="slidenum">
              <a:rPr lang="en-US" smtClean="0"/>
              <a:t>29</a:t>
            </a:fld>
            <a:endParaRPr lang="en-US"/>
          </a:p>
        </p:txBody>
      </p:sp>
    </p:spTree>
    <p:extLst>
      <p:ext uri="{BB962C8B-B14F-4D97-AF65-F5344CB8AC3E}">
        <p14:creationId xmlns:p14="http://schemas.microsoft.com/office/powerpoint/2010/main" val="1188733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p>
          <a:p>
            <a:r>
              <a:rPr lang="en-US" dirty="0"/>
              <a:t>Studies, like </a:t>
            </a:r>
            <a:r>
              <a:rPr lang="en-US" dirty="0" err="1"/>
              <a:t>Costenbader</a:t>
            </a:r>
            <a:r>
              <a:rPr lang="en-US" dirty="0"/>
              <a:t> &amp; </a:t>
            </a:r>
            <a:r>
              <a:rPr lang="en-US" dirty="0" err="1" smtClean="0"/>
              <a:t>Markson</a:t>
            </a:r>
            <a:r>
              <a:rPr lang="en-US" dirty="0" smtClean="0"/>
              <a:t> (1998), </a:t>
            </a:r>
            <a:r>
              <a:rPr lang="en-US" dirty="0"/>
              <a:t>Mayer &amp; </a:t>
            </a:r>
            <a:r>
              <a:rPr lang="en-US" dirty="0" err="1" smtClean="0"/>
              <a:t>Sulzer-Azaroff</a:t>
            </a:r>
            <a:r>
              <a:rPr lang="en-US" dirty="0" smtClean="0"/>
              <a:t> (1990), and </a:t>
            </a:r>
            <a:r>
              <a:rPr lang="en-US" dirty="0"/>
              <a:t>Skiba, Peterson &amp; </a:t>
            </a:r>
            <a:r>
              <a:rPr lang="en-US" dirty="0" smtClean="0"/>
              <a:t>Williams (1997), </a:t>
            </a:r>
            <a:r>
              <a:rPr lang="en-US" dirty="0"/>
              <a:t>have shown that neither punishment alone nor exclusion are </a:t>
            </a:r>
            <a:r>
              <a:rPr lang="en-US" dirty="0" smtClean="0"/>
              <a:t>effective </a:t>
            </a:r>
            <a:r>
              <a:rPr lang="en-US" dirty="0"/>
              <a:t>in reducing problem </a:t>
            </a:r>
            <a:r>
              <a:rPr lang="en-US" dirty="0" smtClean="0"/>
              <a:t>behavior. These</a:t>
            </a:r>
            <a:r>
              <a:rPr lang="en-US" baseline="0" dirty="0" smtClean="0"/>
              <a:t> methods</a:t>
            </a:r>
            <a:r>
              <a:rPr lang="en-US" dirty="0" smtClean="0"/>
              <a:t> </a:t>
            </a:r>
            <a:r>
              <a:rPr lang="en-US" dirty="0"/>
              <a:t>may even lead to an escalation in negative behavior, such as aggression, vandalism, truancy, and </a:t>
            </a:r>
            <a:r>
              <a:rPr lang="en-US" dirty="0" smtClean="0"/>
              <a:t>dropping out. </a:t>
            </a:r>
            <a:r>
              <a:rPr lang="en-US" dirty="0"/>
              <a:t>For example, students may exhibit stress </a:t>
            </a:r>
            <a:r>
              <a:rPr lang="en-US" dirty="0" smtClean="0"/>
              <a:t>responses </a:t>
            </a:r>
            <a:r>
              <a:rPr lang="en-US" dirty="0"/>
              <a:t>or </a:t>
            </a:r>
            <a:r>
              <a:rPr lang="en-US" baseline="0" dirty="0" smtClean="0"/>
              <a:t>learned </a:t>
            </a:r>
            <a:r>
              <a:rPr lang="en-US" baseline="0" dirty="0"/>
              <a:t>helplessness. Alternatively, punishment may even be rewarding to some students (e.g., suspension).</a:t>
            </a:r>
            <a:endParaRPr lang="en-US" dirty="0"/>
          </a:p>
        </p:txBody>
      </p:sp>
      <p:sp>
        <p:nvSpPr>
          <p:cNvPr id="4" name="Slide Number Placeholder 3"/>
          <p:cNvSpPr>
            <a:spLocks noGrp="1"/>
          </p:cNvSpPr>
          <p:nvPr>
            <p:ph type="sldNum" sz="quarter" idx="10"/>
          </p:nvPr>
        </p:nvSpPr>
        <p:spPr/>
        <p:txBody>
          <a:bodyPr/>
          <a:lstStyle/>
          <a:p>
            <a:fld id="{D629AF76-31C8-4790-97E6-FBEAD9B80134}" type="slidenum">
              <a:rPr lang="en-US" smtClean="0"/>
              <a:t>3</a:t>
            </a:fld>
            <a:endParaRPr lang="en-US"/>
          </a:p>
        </p:txBody>
      </p:sp>
    </p:spTree>
    <p:extLst>
      <p:ext uri="{BB962C8B-B14F-4D97-AF65-F5344CB8AC3E}">
        <p14:creationId xmlns:p14="http://schemas.microsoft.com/office/powerpoint/2010/main" val="40587079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29AF76-31C8-4790-97E6-FBEAD9B80134}" type="slidenum">
              <a:rPr lang="en-US" smtClean="0"/>
              <a:t>30</a:t>
            </a:fld>
            <a:endParaRPr lang="en-US"/>
          </a:p>
        </p:txBody>
      </p:sp>
    </p:spTree>
    <p:extLst>
      <p:ext uri="{BB962C8B-B14F-4D97-AF65-F5344CB8AC3E}">
        <p14:creationId xmlns:p14="http://schemas.microsoft.com/office/powerpoint/2010/main" val="2143422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p>
          <a:p>
            <a:r>
              <a:rPr lang="en-US" dirty="0"/>
              <a:t>Most schools already have a list or handbook of rules and </a:t>
            </a:r>
            <a:r>
              <a:rPr lang="en-US" dirty="0" smtClean="0"/>
              <a:t>“don’t </a:t>
            </a:r>
            <a:r>
              <a:rPr lang="en-US" dirty="0"/>
              <a:t>do </a:t>
            </a:r>
            <a:r>
              <a:rPr lang="en-US" dirty="0" smtClean="0"/>
              <a:t>this” </a:t>
            </a:r>
            <a:r>
              <a:rPr lang="en-US" dirty="0"/>
              <a:t>instructions. Through PBIS, they will be creating systems for </a:t>
            </a:r>
            <a:r>
              <a:rPr lang="en-US" u="sng" dirty="0"/>
              <a:t>teaching</a:t>
            </a:r>
            <a:r>
              <a:rPr lang="en-US" dirty="0"/>
              <a:t> students the correct behavior, </a:t>
            </a:r>
            <a:r>
              <a:rPr lang="en-US" u="sng" dirty="0"/>
              <a:t>modeling</a:t>
            </a:r>
            <a:r>
              <a:rPr lang="en-US" dirty="0"/>
              <a:t> the behavior, and </a:t>
            </a:r>
            <a:r>
              <a:rPr lang="en-US" u="sng" dirty="0"/>
              <a:t>encouraging</a:t>
            </a:r>
            <a:r>
              <a:rPr lang="en-US" dirty="0"/>
              <a:t> the behavior. At the same time, schools need to have a clear, consistent bank of strategies and set of procedures for addressing problem behavior.</a:t>
            </a:r>
          </a:p>
        </p:txBody>
      </p:sp>
      <p:sp>
        <p:nvSpPr>
          <p:cNvPr id="4" name="Slide Number Placeholder 3"/>
          <p:cNvSpPr>
            <a:spLocks noGrp="1"/>
          </p:cNvSpPr>
          <p:nvPr>
            <p:ph type="sldNum" sz="quarter" idx="10"/>
          </p:nvPr>
        </p:nvSpPr>
        <p:spPr/>
        <p:txBody>
          <a:bodyPr/>
          <a:lstStyle/>
          <a:p>
            <a:fld id="{D629AF76-31C8-4790-97E6-FBEAD9B80134}" type="slidenum">
              <a:rPr lang="en-US" smtClean="0"/>
              <a:t>4</a:t>
            </a:fld>
            <a:endParaRPr lang="en-US"/>
          </a:p>
        </p:txBody>
      </p:sp>
    </p:spTree>
    <p:extLst>
      <p:ext uri="{BB962C8B-B14F-4D97-AF65-F5344CB8AC3E}">
        <p14:creationId xmlns:p14="http://schemas.microsoft.com/office/powerpoint/2010/main" val="295620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p>
          <a:p>
            <a:r>
              <a:rPr lang="en-US" dirty="0"/>
              <a:t>In this module, we will talk about what type of responses to problem behaviors </a:t>
            </a:r>
            <a:r>
              <a:rPr lang="en-US" dirty="0" smtClean="0"/>
              <a:t>haven’t </a:t>
            </a:r>
            <a:r>
              <a:rPr lang="en-US" dirty="0"/>
              <a:t>worked, as well as strategies that do work. We will go through the components and steps for building systems for </a:t>
            </a:r>
            <a:r>
              <a:rPr lang="en-US" dirty="0" smtClean="0"/>
              <a:t>school-wide, </a:t>
            </a:r>
            <a:r>
              <a:rPr lang="en-US" dirty="0"/>
              <a:t>consistent responses to problem behaviors.</a:t>
            </a:r>
          </a:p>
        </p:txBody>
      </p:sp>
      <p:sp>
        <p:nvSpPr>
          <p:cNvPr id="4" name="Slide Number Placeholder 3"/>
          <p:cNvSpPr>
            <a:spLocks noGrp="1"/>
          </p:cNvSpPr>
          <p:nvPr>
            <p:ph type="sldNum" sz="quarter" idx="10"/>
          </p:nvPr>
        </p:nvSpPr>
        <p:spPr/>
        <p:txBody>
          <a:bodyPr/>
          <a:lstStyle/>
          <a:p>
            <a:fld id="{D629AF76-31C8-4790-97E6-FBEAD9B80134}" type="slidenum">
              <a:rPr lang="en-US" smtClean="0"/>
              <a:t>5</a:t>
            </a:fld>
            <a:endParaRPr lang="en-US"/>
          </a:p>
        </p:txBody>
      </p:sp>
    </p:spTree>
    <p:extLst>
      <p:ext uri="{BB962C8B-B14F-4D97-AF65-F5344CB8AC3E}">
        <p14:creationId xmlns:p14="http://schemas.microsoft.com/office/powerpoint/2010/main" val="146979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Trainer </a:t>
            </a:r>
            <a:r>
              <a:rPr lang="en-US" dirty="0" smtClean="0"/>
              <a:t>Notes</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inappropriate behaviors occur, first assess the setting or events that led up to the behaviors. See if can you adjust or improve the environment to help prevent the behaviors in the future. Also assess whether or not your core components are being implemented fully. Ask some guiding </a:t>
            </a:r>
            <a:r>
              <a:rPr lang="en-US" dirty="0" smtClean="0"/>
              <a:t>questions</a:t>
            </a:r>
            <a:r>
              <a:rPr lang="en-US" baseline="0" dirty="0" smtClean="0"/>
              <a:t>, such as, “H</a:t>
            </a:r>
            <a:r>
              <a:rPr lang="en-US" dirty="0" smtClean="0"/>
              <a:t>ave </a:t>
            </a:r>
            <a:r>
              <a:rPr lang="en-US" dirty="0"/>
              <a:t>you taught the expectations sufficiently</a:t>
            </a:r>
            <a:r>
              <a:rPr lang="en-US" dirty="0" smtClean="0"/>
              <a:t>?” or “Have </a:t>
            </a:r>
            <a:r>
              <a:rPr lang="en-US" dirty="0"/>
              <a:t>adults been encouraging the expected behaviors through specific praise and acknowledgements</a:t>
            </a:r>
            <a:r>
              <a:rPr lang="en-US" dirty="0" smtClean="0"/>
              <a:t>?” </a:t>
            </a:r>
            <a:r>
              <a:rPr lang="en-US" dirty="0"/>
              <a:t>As the saying goes, the best defense is a great offense</a:t>
            </a:r>
            <a:r>
              <a:rPr lang="en-US" dirty="0" smtClean="0"/>
              <a:t>.</a:t>
            </a:r>
            <a:endParaRPr lang="en-US" dirty="0"/>
          </a:p>
        </p:txBody>
      </p:sp>
      <p:sp>
        <p:nvSpPr>
          <p:cNvPr id="4" name="Slide Number Placeholder 3"/>
          <p:cNvSpPr>
            <a:spLocks noGrp="1"/>
          </p:cNvSpPr>
          <p:nvPr>
            <p:ph type="sldNum" sz="quarter" idx="10"/>
          </p:nvPr>
        </p:nvSpPr>
        <p:spPr/>
        <p:txBody>
          <a:bodyPr/>
          <a:lstStyle/>
          <a:p>
            <a:fld id="{D629AF76-31C8-4790-97E6-FBEAD9B80134}" type="slidenum">
              <a:rPr lang="en-US" smtClean="0"/>
              <a:t>6</a:t>
            </a:fld>
            <a:endParaRPr lang="en-US"/>
          </a:p>
        </p:txBody>
      </p:sp>
    </p:spTree>
    <p:extLst>
      <p:ext uri="{BB962C8B-B14F-4D97-AF65-F5344CB8AC3E}">
        <p14:creationId xmlns:p14="http://schemas.microsoft.com/office/powerpoint/2010/main" val="3051165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p>
          <a:p>
            <a:r>
              <a:rPr lang="en-US" dirty="0"/>
              <a:t>PBIS is about prevention and does not specify</a:t>
            </a:r>
            <a:r>
              <a:rPr lang="en-US" baseline="0" dirty="0"/>
              <a:t> punishments. Those are left to the school and classrooms, but it is assumed the school and classrooms will develop a continuum of approaches to problem </a:t>
            </a:r>
            <a:r>
              <a:rPr lang="en-US" baseline="0" dirty="0" smtClean="0"/>
              <a:t>behaviors. </a:t>
            </a:r>
            <a:r>
              <a:rPr lang="en-US" dirty="0"/>
              <a:t>Because the classroom is where students spend the majority of their time at school, it’s important to make sure teachers are equipped with strategies that will help prevent problem behaviors. Two very effective strategies are active supervision and pre-correction. Simply moving around and scanning the classroom will prevent a lot of minor disruptions or distractions. </a:t>
            </a:r>
            <a:r>
              <a:rPr lang="en-US" dirty="0" smtClean="0"/>
              <a:t>For </a:t>
            </a:r>
            <a:r>
              <a:rPr lang="en-US" dirty="0"/>
              <a:t>some students, a simple tap on the shoulder or desk will prompt them to get back on task. Pre-correction is something you can do with your class before they transition to a new task or new setting. Remind students about the expectations, and </a:t>
            </a:r>
            <a:r>
              <a:rPr lang="en-US" dirty="0" smtClean="0"/>
              <a:t>what/when </a:t>
            </a:r>
            <a:r>
              <a:rPr lang="en-US" dirty="0"/>
              <a:t>the proper procedures </a:t>
            </a:r>
            <a:r>
              <a:rPr lang="en-US" dirty="0" smtClean="0"/>
              <a:t>are. </a:t>
            </a:r>
            <a:r>
              <a:rPr lang="en-US" dirty="0"/>
              <a:t>F</a:t>
            </a:r>
            <a:r>
              <a:rPr lang="en-US" dirty="0" smtClean="0"/>
              <a:t>or </a:t>
            </a:r>
            <a:r>
              <a:rPr lang="en-US" dirty="0"/>
              <a:t>instance, getting ready to go to </a:t>
            </a:r>
            <a:r>
              <a:rPr lang="en-US" dirty="0" smtClean="0"/>
              <a:t>lunch </a:t>
            </a:r>
            <a:r>
              <a:rPr lang="en-US" dirty="0"/>
              <a:t>or when they are moving from </a:t>
            </a:r>
            <a:r>
              <a:rPr lang="en-US" dirty="0" smtClean="0"/>
              <a:t>group </a:t>
            </a:r>
            <a:r>
              <a:rPr lang="en-US" dirty="0"/>
              <a:t>to individual work in the classroom.</a:t>
            </a:r>
          </a:p>
        </p:txBody>
      </p:sp>
      <p:sp>
        <p:nvSpPr>
          <p:cNvPr id="4" name="Slide Number Placeholder 3"/>
          <p:cNvSpPr>
            <a:spLocks noGrp="1"/>
          </p:cNvSpPr>
          <p:nvPr>
            <p:ph type="sldNum" sz="quarter" idx="10"/>
          </p:nvPr>
        </p:nvSpPr>
        <p:spPr/>
        <p:txBody>
          <a:bodyPr/>
          <a:lstStyle/>
          <a:p>
            <a:fld id="{D629AF76-31C8-4790-97E6-FBEAD9B80134}" type="slidenum">
              <a:rPr lang="en-US" smtClean="0"/>
              <a:t>7</a:t>
            </a:fld>
            <a:endParaRPr lang="en-US"/>
          </a:p>
        </p:txBody>
      </p:sp>
    </p:spTree>
    <p:extLst>
      <p:ext uri="{BB962C8B-B14F-4D97-AF65-F5344CB8AC3E}">
        <p14:creationId xmlns:p14="http://schemas.microsoft.com/office/powerpoint/2010/main" val="1873318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Trainer </a:t>
            </a:r>
            <a:r>
              <a:rPr lang="en-US" dirty="0" smtClean="0"/>
              <a:t>Notes</a:t>
            </a:r>
            <a:r>
              <a:rPr lang="en-US" dirty="0"/>
              <a:t>:</a:t>
            </a:r>
          </a:p>
          <a:p>
            <a:r>
              <a:rPr lang="en-US" dirty="0"/>
              <a:t>When a student does use inappropriate behavior, think of this as a teaching opportunity. Don’t just point out the problem behavior and punish, but engage the student in re-teaching and practicing the correct behavior for the situation. Be sure and give them feedback to encourage them to keep following the expectations. This also</a:t>
            </a:r>
            <a:r>
              <a:rPr lang="en-US" baseline="0" dirty="0"/>
              <a:t> sets up an opportunity to attend to and reinforce a given student when he/she does exhibit the appropriate behavior.</a:t>
            </a:r>
            <a:endParaRPr lang="en-US" dirty="0"/>
          </a:p>
        </p:txBody>
      </p:sp>
      <p:sp>
        <p:nvSpPr>
          <p:cNvPr id="4" name="Slide Number Placeholder 3"/>
          <p:cNvSpPr>
            <a:spLocks noGrp="1"/>
          </p:cNvSpPr>
          <p:nvPr>
            <p:ph type="sldNum" sz="quarter" idx="10"/>
          </p:nvPr>
        </p:nvSpPr>
        <p:spPr/>
        <p:txBody>
          <a:bodyPr/>
          <a:lstStyle/>
          <a:p>
            <a:fld id="{D629AF76-31C8-4790-97E6-FBEAD9B80134}" type="slidenum">
              <a:rPr lang="en-US" smtClean="0"/>
              <a:t>8</a:t>
            </a:fld>
            <a:endParaRPr lang="en-US"/>
          </a:p>
        </p:txBody>
      </p:sp>
    </p:spTree>
    <p:extLst>
      <p:ext uri="{BB962C8B-B14F-4D97-AF65-F5344CB8AC3E}">
        <p14:creationId xmlns:p14="http://schemas.microsoft.com/office/powerpoint/2010/main" val="96651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19113" y="698500"/>
            <a:ext cx="6197600" cy="3487738"/>
          </a:xfrm>
        </p:spPr>
      </p:sp>
      <p:sp>
        <p:nvSpPr>
          <p:cNvPr id="3" name="Notes Placeholder 2"/>
          <p:cNvSpPr>
            <a:spLocks noGrp="1"/>
          </p:cNvSpPr>
          <p:nvPr>
            <p:ph type="body" idx="1"/>
          </p:nvPr>
        </p:nvSpPr>
        <p:spPr/>
        <p:txBody>
          <a:bodyPr/>
          <a:lstStyle/>
          <a:p>
            <a:r>
              <a:rPr lang="en-US" baseline="0" dirty="0"/>
              <a:t>Trainer </a:t>
            </a:r>
            <a:r>
              <a:rPr lang="en-US" baseline="0" dirty="0" smtClean="0"/>
              <a:t>Notes</a:t>
            </a:r>
            <a:r>
              <a:rPr lang="en-US" baseline="0" dirty="0"/>
              <a:t>:</a:t>
            </a:r>
          </a:p>
          <a:p>
            <a:r>
              <a:rPr lang="en-US" baseline="0" dirty="0"/>
              <a:t>Students need to know what to do and what behavior is expected, and </a:t>
            </a:r>
            <a:r>
              <a:rPr lang="en-US" baseline="0" dirty="0" smtClean="0"/>
              <a:t>staff </a:t>
            </a:r>
            <a:r>
              <a:rPr lang="en-US" baseline="0" dirty="0"/>
              <a:t>need to have clear procedures and strategies for addressing different types of infractions. For some students, what you think is a punishment may actually be a reward (e.g., students wanting to avoid a task may cause a disturbance that gets them sent out of the </a:t>
            </a:r>
            <a:r>
              <a:rPr lang="en-US" baseline="0" dirty="0" smtClean="0"/>
              <a:t>room). </a:t>
            </a:r>
            <a:r>
              <a:rPr lang="en-US" baseline="0" dirty="0"/>
              <a:t>Provide staff with effective strategies for responding to problem behavior (not all staff have the same skill </a:t>
            </a:r>
            <a:r>
              <a:rPr lang="en-US" baseline="0" dirty="0" smtClean="0"/>
              <a:t>set or </a:t>
            </a:r>
            <a:r>
              <a:rPr lang="en-US" baseline="0" dirty="0"/>
              <a:t>educational </a:t>
            </a:r>
            <a:r>
              <a:rPr lang="en-US" baseline="0" dirty="0" smtClean="0"/>
              <a:t>background). </a:t>
            </a:r>
            <a:r>
              <a:rPr lang="en-US" baseline="0" dirty="0"/>
              <a:t>Be sure that all staff and faculty are clear about the procedures for addressing problem behavior. The school needs to agree on what behaviors will be managed by </a:t>
            </a:r>
            <a:r>
              <a:rPr lang="en-US" baseline="0" dirty="0" smtClean="0"/>
              <a:t>staff </a:t>
            </a:r>
            <a:r>
              <a:rPr lang="en-US" baseline="0" dirty="0"/>
              <a:t>and what they will send to the office.</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CEE4C59-6B4D-4257-B6C0-9595DADADAE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95324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3.xml"/><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6"/>
          <p:cNvSpPr/>
          <p:nvPr userDrawn="1"/>
        </p:nvSpPr>
        <p:spPr>
          <a:xfrm>
            <a:off x="0" y="6169795"/>
            <a:ext cx="12192000" cy="688205"/>
          </a:xfrm>
          <a:prstGeom prst="rect">
            <a:avLst/>
          </a:prstGeom>
          <a:solidFill>
            <a:srgbClr val="2E4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74439" y="2277053"/>
            <a:ext cx="8956713" cy="1325563"/>
          </a:xfrm>
          <a:prstGeom prst="rect">
            <a:avLst/>
          </a:prstGeom>
        </p:spPr>
        <p:txBody>
          <a:bodyPr/>
          <a:lstStyle/>
          <a:p>
            <a:r>
              <a:rPr lang="en-US"/>
              <a:t>Click to edit Master title style</a:t>
            </a:r>
          </a:p>
        </p:txBody>
      </p:sp>
      <p:pic>
        <p:nvPicPr>
          <p:cNvPr id="4" name="Picture 3" descr="C:\Users\amerten\Downloads\RTI Arkansas Logo (2).pn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11152" y="416709"/>
            <a:ext cx="8483285" cy="1647660"/>
          </a:xfrm>
          <a:prstGeom prst="rect">
            <a:avLst/>
          </a:prstGeom>
          <a:noFill/>
          <a:ln>
            <a:noFill/>
          </a:ln>
        </p:spPr>
      </p:pic>
      <p:pic>
        <p:nvPicPr>
          <p:cNvPr id="5" name="Picture 2" descr="cid:image002.png@01D16AFF.B10E1570"/>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b="19822"/>
          <a:stretch/>
        </p:blipFill>
        <p:spPr bwMode="auto">
          <a:xfrm>
            <a:off x="328100" y="6191295"/>
            <a:ext cx="952526" cy="661892"/>
          </a:xfrm>
          <a:prstGeom prst="rect">
            <a:avLst/>
          </a:prstGeom>
          <a:solidFill>
            <a:schemeClr val="bg1"/>
          </a:solidFill>
          <a:extLst/>
        </p:spPr>
      </p:pic>
      <p:pic>
        <p:nvPicPr>
          <p:cNvPr id="6" name="Shape 109"/>
          <p:cNvPicPr/>
          <p:nvPr userDrawn="1"/>
        </p:nvPicPr>
        <p:blipFill rotWithShape="1">
          <a:blip r:embed="rId4">
            <a:alphaModFix/>
          </a:blip>
          <a:srcRect/>
          <a:stretch/>
        </p:blipFill>
        <p:spPr>
          <a:xfrm>
            <a:off x="8955514" y="6266371"/>
            <a:ext cx="3077845" cy="474980"/>
          </a:xfrm>
          <a:prstGeom prst="rect">
            <a:avLst/>
          </a:prstGeom>
          <a:solidFill>
            <a:schemeClr val="bg1"/>
          </a:solidFill>
          <a:ln>
            <a:noFill/>
          </a:ln>
        </p:spPr>
      </p:pic>
      <p:sp>
        <p:nvSpPr>
          <p:cNvPr id="8" name="Rectangle 7"/>
          <p:cNvSpPr/>
          <p:nvPr userDrawn="1"/>
        </p:nvSpPr>
        <p:spPr>
          <a:xfrm>
            <a:off x="0" y="6085417"/>
            <a:ext cx="12192000" cy="105878"/>
          </a:xfrm>
          <a:prstGeom prst="rect">
            <a:avLst/>
          </a:prstGeom>
          <a:solidFill>
            <a:srgbClr val="7476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27529"/>
            <a:ext cx="12192000" cy="204933"/>
          </a:xfrm>
          <a:prstGeom prst="rect">
            <a:avLst/>
          </a:prstGeom>
          <a:solidFill>
            <a:srgbClr val="2E4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177500"/>
            <a:ext cx="12192000" cy="9563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976561" y="4053441"/>
            <a:ext cx="6238875" cy="1581150"/>
          </a:xfrm>
          <a:prstGeom prst="rect">
            <a:avLst/>
          </a:prstGeom>
        </p:spPr>
      </p:pic>
    </p:spTree>
    <p:extLst>
      <p:ext uri="{BB962C8B-B14F-4D97-AF65-F5344CB8AC3E}">
        <p14:creationId xmlns:p14="http://schemas.microsoft.com/office/powerpoint/2010/main" val="3152207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ctrTitle"/>
          </p:nvPr>
        </p:nvSpPr>
        <p:spPr>
          <a:xfrm>
            <a:off x="1416424" y="315540"/>
            <a:ext cx="9144000" cy="1271213"/>
          </a:xfrm>
          <a:prstGeom prst="rect">
            <a:avLst/>
          </a:prstGeom>
        </p:spPr>
        <p:txBody>
          <a:bodyPr anchor="b"/>
          <a:lstStyle>
            <a:lvl1pPr algn="ctr">
              <a:defRPr sz="6000"/>
            </a:lvl1pPr>
          </a:lstStyle>
          <a:p>
            <a:r>
              <a:rPr lang="en-US" dirty="0"/>
              <a:t>Click to edit Master title style</a:t>
            </a:r>
          </a:p>
        </p:txBody>
      </p:sp>
      <p:sp>
        <p:nvSpPr>
          <p:cNvPr id="4" name="Content Placeholder 3"/>
          <p:cNvSpPr>
            <a:spLocks noGrp="1"/>
          </p:cNvSpPr>
          <p:nvPr>
            <p:ph sz="quarter" idx="10"/>
          </p:nvPr>
        </p:nvSpPr>
        <p:spPr>
          <a:xfrm>
            <a:off x="1416050" y="1917700"/>
            <a:ext cx="9144000" cy="332581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2844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BF425-702F-4777-BE3B-7AC19934A6E9}" type="datetimeFigureOut">
              <a:rPr lang="en-US" smtClean="0"/>
              <a:t>10/29/2019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5A2D63-89FA-45C4-B84B-C932A0BF577C}" type="slidenum">
              <a:rPr lang="en-US" smtClean="0"/>
              <a:t>‹#›</a:t>
            </a:fld>
            <a:endParaRPr lang="en-US"/>
          </a:p>
        </p:txBody>
      </p:sp>
    </p:spTree>
    <p:extLst>
      <p:ext uri="{BB962C8B-B14F-4D97-AF65-F5344CB8AC3E}">
        <p14:creationId xmlns:p14="http://schemas.microsoft.com/office/powerpoint/2010/main" val="1082314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96598" y="365125"/>
            <a:ext cx="8956713" cy="1325563"/>
          </a:xfrm>
        </p:spPr>
        <p:txBody>
          <a:bodyPr/>
          <a:lstStyle/>
          <a:p>
            <a:r>
              <a:rPr lang="en-US"/>
              <a:t>Click to edit Master title style</a:t>
            </a:r>
          </a:p>
        </p:txBody>
      </p:sp>
    </p:spTree>
    <p:extLst>
      <p:ext uri="{BB962C8B-B14F-4D97-AF65-F5344CB8AC3E}">
        <p14:creationId xmlns:p14="http://schemas.microsoft.com/office/powerpoint/2010/main" val="3821974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964424" y="6272786"/>
            <a:ext cx="3273552" cy="365125"/>
          </a:xfrm>
          <a:prstGeom prst="rect">
            <a:avLst/>
          </a:prstGeom>
        </p:spPr>
        <p:txBody>
          <a:bodyPr/>
          <a:lstStyle/>
          <a:p>
            <a:fld id="{4F9B159D-D8F8-47A5-B7E7-7FB6DE1A7EA7}" type="datetimeFigureOut">
              <a:rPr lang="en-US" smtClean="0"/>
              <a:t>10/29/2019</a:t>
            </a:fld>
            <a:endParaRPr lang="en-US"/>
          </a:p>
        </p:txBody>
      </p:sp>
      <p:sp>
        <p:nvSpPr>
          <p:cNvPr id="4" name="Footer Placeholder 3"/>
          <p:cNvSpPr>
            <a:spLocks noGrp="1"/>
          </p:cNvSpPr>
          <p:nvPr>
            <p:ph type="ftr" sz="quarter" idx="11"/>
          </p:nvPr>
        </p:nvSpPr>
        <p:spPr>
          <a:xfrm>
            <a:off x="1088136" y="6272786"/>
            <a:ext cx="6327648"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8D7BA0B3-E0CC-4AE5-9290-E2310ECCC3A1}" type="slidenum">
              <a:rPr lang="en-US" smtClean="0"/>
              <a:t>‹#›</a:t>
            </a:fld>
            <a:endParaRPr lang="en-US"/>
          </a:p>
        </p:txBody>
      </p:sp>
    </p:spTree>
    <p:extLst>
      <p:ext uri="{BB962C8B-B14F-4D97-AF65-F5344CB8AC3E}">
        <p14:creationId xmlns:p14="http://schemas.microsoft.com/office/powerpoint/2010/main" val="813653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A16B8541-79CB-4CE2-B5F6-26E5A2283ECB}" type="datetimeFigureOut">
              <a:rPr lang="en-US" smtClean="0">
                <a:solidFill>
                  <a:srgbClr val="696464"/>
                </a:solidFill>
              </a:rPr>
              <a:pPr/>
              <a:t>10/29/2019</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491208A2-6FF9-496E-8A1B-DFD53F354D64}"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840572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bg>
      <p:bgPr>
        <a:gradFill>
          <a:gsLst>
            <a:gs pos="39000">
              <a:srgbClr val="2E4488">
                <a:lumMod val="99000"/>
                <a:lumOff val="1000"/>
              </a:srgbClr>
            </a:gs>
            <a:gs pos="70000">
              <a:schemeClr val="accent5">
                <a:lumMod val="91000"/>
              </a:schemeClr>
            </a:gs>
            <a:gs pos="55000">
              <a:schemeClr val="accent5">
                <a:lumMod val="77000"/>
              </a:schemeClr>
            </a:gs>
            <a:gs pos="85000">
              <a:schemeClr val="accent1">
                <a:lumMod val="75000"/>
              </a:schemeClr>
            </a:gs>
          </a:gsLst>
          <a:lin ang="90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2267" y="2535448"/>
            <a:ext cx="10515600" cy="1325563"/>
          </a:xfrm>
          <a:prstGeom prst="rect">
            <a:avLst/>
          </a:prstGeom>
        </p:spPr>
        <p:txBody>
          <a:bodyPr/>
          <a:lstStyle/>
          <a:p>
            <a:r>
              <a:rPr lang="en-US" dirty="0"/>
              <a:t>Click to edit Master title style</a:t>
            </a:r>
          </a:p>
        </p:txBody>
      </p:sp>
      <p:sp>
        <p:nvSpPr>
          <p:cNvPr id="3" name="Rectangle 2"/>
          <p:cNvSpPr/>
          <p:nvPr userDrawn="1"/>
        </p:nvSpPr>
        <p:spPr>
          <a:xfrm>
            <a:off x="0" y="5830784"/>
            <a:ext cx="12192001" cy="1027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Shape 109"/>
          <p:cNvPicPr/>
          <p:nvPr userDrawn="1"/>
        </p:nvPicPr>
        <p:blipFill rotWithShape="1">
          <a:blip r:embed="rId2">
            <a:alphaModFix/>
          </a:blip>
          <a:srcRect/>
          <a:stretch/>
        </p:blipFill>
        <p:spPr>
          <a:xfrm>
            <a:off x="8880271" y="6151904"/>
            <a:ext cx="3077845" cy="474980"/>
          </a:xfrm>
          <a:prstGeom prst="rect">
            <a:avLst/>
          </a:prstGeom>
          <a:noFill/>
          <a:ln>
            <a:noFill/>
          </a:ln>
        </p:spPr>
      </p:pic>
      <p:pic>
        <p:nvPicPr>
          <p:cNvPr id="5" name="Picture 4" descr="C:\Users\amerten\Downloads\RTI Arkansas Logo (2).png"/>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1786" y="6178381"/>
            <a:ext cx="2377440" cy="422025"/>
          </a:xfrm>
          <a:prstGeom prst="rect">
            <a:avLst/>
          </a:prstGeom>
          <a:noFill/>
          <a:ln>
            <a:noFill/>
          </a:ln>
        </p:spPr>
      </p:pic>
      <p:pic>
        <p:nvPicPr>
          <p:cNvPr id="6" name="Picture 2" descr="cid:image002.png@01D16AFF.B10E1570"/>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298452" y="5891797"/>
            <a:ext cx="1361212" cy="117971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userDrawn="1"/>
        </p:nvSpPr>
        <p:spPr>
          <a:xfrm>
            <a:off x="0" y="5755413"/>
            <a:ext cx="12192000" cy="105878"/>
          </a:xfrm>
          <a:prstGeom prst="rect">
            <a:avLst/>
          </a:prstGeom>
          <a:solidFill>
            <a:srgbClr val="7476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922453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4.xml"/><Relationship Id="rId7" Type="http://schemas.openxmlformats.org/officeDocument/2006/relationships/image" Target="../media/image5.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55EF2D-A09D-412D-A2EA-24A4DEA38B0B}" type="datetimeFigureOut">
              <a:rPr lang="en-US" smtClean="0"/>
              <a:t>10/29/2019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CDDED3-02CF-4E46-9514-B579A25C59A2}" type="slidenum">
              <a:rPr lang="en-US" smtClean="0"/>
              <a:t>‹#›</a:t>
            </a:fld>
            <a:endParaRPr lang="en-US"/>
          </a:p>
        </p:txBody>
      </p:sp>
    </p:spTree>
    <p:extLst>
      <p:ext uri="{BB962C8B-B14F-4D97-AF65-F5344CB8AC3E}">
        <p14:creationId xmlns:p14="http://schemas.microsoft.com/office/powerpoint/2010/main" val="3994117369"/>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126497"/>
            <a:ext cx="12192000" cy="731503"/>
          </a:xfrm>
          <a:prstGeom prst="rect">
            <a:avLst/>
          </a:prstGeom>
          <a:solidFill>
            <a:srgbClr val="2E4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073542"/>
            <a:ext cx="12192000" cy="105878"/>
          </a:xfrm>
          <a:prstGeom prst="rect">
            <a:avLst/>
          </a:prstGeom>
          <a:solidFill>
            <a:srgbClr val="7476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cid:image002.png@01D16AFF.B10E1570"/>
          <p:cNvPicPr>
            <a:picLocks noChangeAspect="1" noChangeArrowheads="1"/>
          </p:cNvPicPr>
          <p:nvPr userDrawn="1"/>
        </p:nvPicPr>
        <p:blipFill rotWithShape="1">
          <a:blip r:embed="rId7" cstate="print">
            <a:extLst>
              <a:ext uri="{28A0092B-C50C-407E-A947-70E740481C1C}">
                <a14:useLocalDpi xmlns:a14="http://schemas.microsoft.com/office/drawing/2010/main" val="0"/>
              </a:ext>
            </a:extLst>
          </a:blip>
          <a:srcRect b="19232"/>
          <a:stretch/>
        </p:blipFill>
        <p:spPr bwMode="auto">
          <a:xfrm>
            <a:off x="380010" y="6179420"/>
            <a:ext cx="959872" cy="671896"/>
          </a:xfrm>
          <a:prstGeom prst="rect">
            <a:avLst/>
          </a:prstGeom>
          <a:solidFill>
            <a:schemeClr val="bg1"/>
          </a:solidFill>
          <a:extLst/>
        </p:spPr>
      </p:pic>
      <p:sp>
        <p:nvSpPr>
          <p:cNvPr id="9" name="Rectangle 8"/>
          <p:cNvSpPr/>
          <p:nvPr userDrawn="1"/>
        </p:nvSpPr>
        <p:spPr>
          <a:xfrm>
            <a:off x="0" y="-27529"/>
            <a:ext cx="12192000" cy="204933"/>
          </a:xfrm>
          <a:prstGeom prst="rect">
            <a:avLst/>
          </a:prstGeom>
          <a:solidFill>
            <a:srgbClr val="2E4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77500"/>
            <a:ext cx="12192000" cy="9880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C:\Users\amerten\Downloads\RTI Arkansas Logo (2).png"/>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9590494" y="340264"/>
            <a:ext cx="2377440" cy="422025"/>
          </a:xfrm>
          <a:prstGeom prst="rect">
            <a:avLst/>
          </a:prstGeom>
          <a:noFill/>
          <a:ln>
            <a:noFill/>
          </a:ln>
        </p:spPr>
      </p:pic>
      <p:pic>
        <p:nvPicPr>
          <p:cNvPr id="13" name="Shape 109"/>
          <p:cNvPicPr/>
          <p:nvPr userDrawn="1"/>
        </p:nvPicPr>
        <p:blipFill rotWithShape="1">
          <a:blip r:embed="rId9">
            <a:alphaModFix/>
          </a:blip>
          <a:srcRect/>
          <a:stretch/>
        </p:blipFill>
        <p:spPr>
          <a:xfrm>
            <a:off x="8890089" y="6254758"/>
            <a:ext cx="3077845" cy="474980"/>
          </a:xfrm>
          <a:prstGeom prst="rect">
            <a:avLst/>
          </a:prstGeom>
          <a:solidFill>
            <a:schemeClr val="bg1"/>
          </a:solidFill>
          <a:ln>
            <a:noFill/>
          </a:ln>
        </p:spPr>
      </p:pic>
    </p:spTree>
    <p:extLst>
      <p:ext uri="{BB962C8B-B14F-4D97-AF65-F5344CB8AC3E}">
        <p14:creationId xmlns:p14="http://schemas.microsoft.com/office/powerpoint/2010/main" val="76965318"/>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8" r:id="rId3"/>
    <p:sldLayoutId id="2147483659" r:id="rId4"/>
    <p:sldLayoutId id="2147483660"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D1B986-9AC3-4D9B-AB17-00E753187AA4}" type="datetimeFigureOut">
              <a:rPr lang="en-US" smtClean="0"/>
              <a:t>10/29/2019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63575-510E-4702-9CBC-585D3F69EF44}" type="slidenum">
              <a:rPr lang="en-US" smtClean="0"/>
              <a:t>‹#›</a:t>
            </a:fld>
            <a:endParaRPr lang="en-US"/>
          </a:p>
        </p:txBody>
      </p:sp>
    </p:spTree>
    <p:extLst>
      <p:ext uri="{BB962C8B-B14F-4D97-AF65-F5344CB8AC3E}">
        <p14:creationId xmlns:p14="http://schemas.microsoft.com/office/powerpoint/2010/main" val="730353558"/>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3.xml"/><Relationship Id="rId1" Type="http://schemas.openxmlformats.org/officeDocument/2006/relationships/slideLayout" Target="../slideLayouts/slideLayout5.xml"/><Relationship Id="rId4" Type="http://schemas.openxmlformats.org/officeDocument/2006/relationships/image" Target="../media/image11.jp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pbismissouri.org/wp-content/uploads/2017/06/6.0-MO-SW-PBS-Tier-1-Workbook-Ch-6-Discouraging.pdf?x3019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383092"/>
            <a:ext cx="12192000" cy="127121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a:latin typeface="+mn-lt"/>
              </a:rPr>
              <a:t>Responding to Inappropriate Behavior</a:t>
            </a:r>
          </a:p>
        </p:txBody>
      </p:sp>
      <p:sp>
        <p:nvSpPr>
          <p:cNvPr id="3" name="TextBox 2"/>
          <p:cNvSpPr txBox="1"/>
          <p:nvPr/>
        </p:nvSpPr>
        <p:spPr>
          <a:xfrm>
            <a:off x="3748012" y="6400800"/>
            <a:ext cx="4695974" cy="246221"/>
          </a:xfrm>
          <a:prstGeom prst="rect">
            <a:avLst/>
          </a:prstGeom>
          <a:noFill/>
        </p:spPr>
        <p:txBody>
          <a:bodyPr wrap="square" rtlCol="0">
            <a:spAutoFit/>
          </a:bodyPr>
          <a:lstStyle/>
          <a:p>
            <a:r>
              <a:rPr lang="en-US" sz="1000" dirty="0" smtClean="0">
                <a:solidFill>
                  <a:schemeClr val="bg1"/>
                </a:solidFill>
              </a:rPr>
              <a:t>Images in this module were obtained at google.com/images unless otherwise specified.</a:t>
            </a:r>
            <a:endParaRPr lang="en-US" sz="1000" dirty="0">
              <a:solidFill>
                <a:schemeClr val="bg1"/>
              </a:solidFill>
            </a:endParaRPr>
          </a:p>
        </p:txBody>
      </p:sp>
    </p:spTree>
    <p:extLst>
      <p:ext uri="{BB962C8B-B14F-4D97-AF65-F5344CB8AC3E}">
        <p14:creationId xmlns:p14="http://schemas.microsoft.com/office/powerpoint/2010/main" val="3808014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90503"/>
            <a:ext cx="12192000" cy="1569897"/>
          </a:xfrm>
        </p:spPr>
        <p:txBody>
          <a:bodyPr>
            <a:noAutofit/>
          </a:bodyPr>
          <a:lstStyle/>
          <a:p>
            <a:r>
              <a:rPr lang="en-US" sz="5400" dirty="0">
                <a:latin typeface="+mn-lt"/>
              </a:rPr>
              <a:t>The Power </a:t>
            </a:r>
            <a:r>
              <a:rPr lang="en-US" sz="5400" dirty="0" smtClean="0">
                <a:latin typeface="+mn-lt"/>
              </a:rPr>
              <a:t>Of </a:t>
            </a:r>
            <a:r>
              <a:rPr lang="en-US" sz="5400" dirty="0">
                <a:latin typeface="+mn-lt"/>
              </a:rPr>
              <a:t>Correcting Social Errors Through </a:t>
            </a:r>
            <a:r>
              <a:rPr lang="en-US" sz="5400" dirty="0" smtClean="0">
                <a:latin typeface="+mn-lt"/>
              </a:rPr>
              <a:t>Teaching</a:t>
            </a:r>
            <a:endParaRPr lang="en-US" sz="5400" dirty="0">
              <a:latin typeface="+mn-lt"/>
            </a:endParaRPr>
          </a:p>
        </p:txBody>
      </p:sp>
      <p:sp>
        <p:nvSpPr>
          <p:cNvPr id="3" name="Content Placeholder 2"/>
          <p:cNvSpPr>
            <a:spLocks noGrp="1"/>
          </p:cNvSpPr>
          <p:nvPr>
            <p:ph sz="quarter" idx="10"/>
          </p:nvPr>
        </p:nvSpPr>
        <p:spPr>
          <a:xfrm>
            <a:off x="589503" y="2039819"/>
            <a:ext cx="11012994" cy="4039434"/>
          </a:xfrm>
        </p:spPr>
        <p:txBody>
          <a:bodyPr numCol="2">
            <a:noAutofit/>
          </a:bodyPr>
          <a:lstStyle/>
          <a:p>
            <a:r>
              <a:rPr lang="en-US" dirty="0"/>
              <a:t>Upholds and demonstrates the importance of </a:t>
            </a:r>
            <a:r>
              <a:rPr lang="en-US" dirty="0" smtClean="0"/>
              <a:t>expectations</a:t>
            </a:r>
            <a:endParaRPr lang="en-US" dirty="0"/>
          </a:p>
          <a:p>
            <a:r>
              <a:rPr lang="en-US" dirty="0"/>
              <a:t>Restores order to the learning </a:t>
            </a:r>
            <a:r>
              <a:rPr lang="en-US" dirty="0" smtClean="0"/>
              <a:t>environment</a:t>
            </a:r>
            <a:endParaRPr lang="en-US" dirty="0"/>
          </a:p>
          <a:p>
            <a:r>
              <a:rPr lang="en-US" dirty="0" smtClean="0"/>
              <a:t>Interrupts or prevents </a:t>
            </a:r>
            <a:r>
              <a:rPr lang="en-US" dirty="0"/>
              <a:t>practice of inappropriate behavior</a:t>
            </a:r>
          </a:p>
          <a:p>
            <a:r>
              <a:rPr lang="en-US" dirty="0"/>
              <a:t>Teachable moment: the learner is active, the learning is </a:t>
            </a:r>
            <a:r>
              <a:rPr lang="en-US" dirty="0" smtClean="0"/>
              <a:t>relevant</a:t>
            </a:r>
            <a:endParaRPr lang="en-US" dirty="0"/>
          </a:p>
          <a:p>
            <a:r>
              <a:rPr lang="en-US" dirty="0"/>
              <a:t>Student learns to be </a:t>
            </a:r>
            <a:r>
              <a:rPr lang="en-US" dirty="0" smtClean="0"/>
              <a:t>successful</a:t>
            </a:r>
          </a:p>
          <a:p>
            <a:r>
              <a:rPr lang="en-US" dirty="0" smtClean="0"/>
              <a:t>Student learns </a:t>
            </a:r>
            <a:r>
              <a:rPr lang="en-US" dirty="0"/>
              <a:t>valuable social </a:t>
            </a:r>
            <a:r>
              <a:rPr lang="en-US" dirty="0" smtClean="0"/>
              <a:t>skills</a:t>
            </a:r>
            <a:endParaRPr lang="en-US" dirty="0"/>
          </a:p>
          <a:p>
            <a:r>
              <a:rPr lang="en-US" dirty="0"/>
              <a:t>Increases probability of future correct </a:t>
            </a:r>
            <a:r>
              <a:rPr lang="en-US" dirty="0" smtClean="0"/>
              <a:t>behavior</a:t>
            </a:r>
            <a:endParaRPr lang="en-US" dirty="0"/>
          </a:p>
          <a:p>
            <a:r>
              <a:rPr lang="en-US" dirty="0"/>
              <a:t>Decreases future time out of </a:t>
            </a:r>
            <a:r>
              <a:rPr lang="en-US" dirty="0" smtClean="0"/>
              <a:t>learning/instruction</a:t>
            </a:r>
            <a:endParaRPr lang="en-US" dirty="0"/>
          </a:p>
          <a:p>
            <a:r>
              <a:rPr lang="en-US" dirty="0"/>
              <a:t>Builds relationships with </a:t>
            </a:r>
            <a:r>
              <a:rPr lang="en-US" dirty="0" smtClean="0"/>
              <a:t>students</a:t>
            </a:r>
            <a:endParaRPr lang="en-US" dirty="0"/>
          </a:p>
          <a:p>
            <a:r>
              <a:rPr lang="en-US" dirty="0"/>
              <a:t>Maintains a positive learning </a:t>
            </a:r>
            <a:r>
              <a:rPr lang="en-US" dirty="0" smtClean="0"/>
              <a:t>climate</a:t>
            </a:r>
            <a:endParaRPr lang="en-US" dirty="0"/>
          </a:p>
        </p:txBody>
      </p:sp>
    </p:spTree>
    <p:extLst>
      <p:ext uri="{BB962C8B-B14F-4D97-AF65-F5344CB8AC3E}">
        <p14:creationId xmlns:p14="http://schemas.microsoft.com/office/powerpoint/2010/main" val="17606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03385"/>
            <a:ext cx="12192000" cy="883368"/>
          </a:xfrm>
        </p:spPr>
        <p:txBody>
          <a:bodyPr/>
          <a:lstStyle/>
          <a:p>
            <a:r>
              <a:rPr lang="en-US" sz="5400" dirty="0">
                <a:latin typeface="+mn-lt"/>
              </a:rPr>
              <a:t>Building Your Response System</a:t>
            </a:r>
          </a:p>
        </p:txBody>
      </p:sp>
      <p:sp>
        <p:nvSpPr>
          <p:cNvPr id="3" name="Content Placeholder 2"/>
          <p:cNvSpPr>
            <a:spLocks noGrp="1"/>
          </p:cNvSpPr>
          <p:nvPr>
            <p:ph sz="quarter" idx="10"/>
          </p:nvPr>
        </p:nvSpPr>
        <p:spPr>
          <a:xfrm>
            <a:off x="755301" y="1927748"/>
            <a:ext cx="10681398" cy="3176815"/>
          </a:xfrm>
        </p:spPr>
        <p:txBody>
          <a:bodyPr>
            <a:normAutofit/>
          </a:bodyPr>
          <a:lstStyle/>
          <a:p>
            <a:pPr marL="0" indent="0">
              <a:buNone/>
            </a:pPr>
            <a:r>
              <a:rPr lang="en-US" dirty="0"/>
              <a:t>Determine how staff will efficiently and effectively respond to a range of inappropriate </a:t>
            </a:r>
            <a:r>
              <a:rPr lang="en-US" dirty="0" smtClean="0"/>
              <a:t>behavior.</a:t>
            </a:r>
            <a:endParaRPr lang="en-US" dirty="0"/>
          </a:p>
          <a:p>
            <a:pPr marL="0" indent="0">
              <a:buNone/>
            </a:pPr>
            <a:endParaRPr lang="en-US" dirty="0"/>
          </a:p>
          <a:p>
            <a:pPr lvl="1">
              <a:spcBef>
                <a:spcPts val="1000"/>
              </a:spcBef>
            </a:pPr>
            <a:r>
              <a:rPr lang="en-US" sz="2600" dirty="0"/>
              <a:t>Minor </a:t>
            </a:r>
            <a:r>
              <a:rPr lang="en-US" sz="2600" dirty="0" smtClean="0"/>
              <a:t>behaviors</a:t>
            </a:r>
            <a:endParaRPr lang="en-US" sz="2600" dirty="0"/>
          </a:p>
          <a:p>
            <a:pPr lvl="1">
              <a:spcBef>
                <a:spcPts val="1000"/>
              </a:spcBef>
            </a:pPr>
            <a:r>
              <a:rPr lang="en-US" sz="2600" dirty="0"/>
              <a:t>Chronic minor behaviors</a:t>
            </a:r>
          </a:p>
          <a:p>
            <a:pPr lvl="1">
              <a:spcBef>
                <a:spcPts val="1000"/>
              </a:spcBef>
            </a:pPr>
            <a:r>
              <a:rPr lang="en-US" sz="2600" dirty="0"/>
              <a:t>Serious or dangerous </a:t>
            </a:r>
            <a:r>
              <a:rPr lang="en-US" sz="2600" dirty="0" smtClean="0"/>
              <a:t>behaviors</a:t>
            </a:r>
            <a:endParaRPr lang="en-US" sz="2600" dirty="0"/>
          </a:p>
        </p:txBody>
      </p:sp>
    </p:spTree>
    <p:extLst>
      <p:ext uri="{BB962C8B-B14F-4D97-AF65-F5344CB8AC3E}">
        <p14:creationId xmlns:p14="http://schemas.microsoft.com/office/powerpoint/2010/main" val="1807920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94592"/>
            <a:ext cx="12191999" cy="892161"/>
          </a:xfrm>
        </p:spPr>
        <p:txBody>
          <a:bodyPr>
            <a:normAutofit fontScale="90000"/>
          </a:bodyPr>
          <a:lstStyle/>
          <a:p>
            <a:r>
              <a:rPr lang="en-US" dirty="0" smtClean="0">
                <a:latin typeface="+mn-lt"/>
              </a:rPr>
              <a:t>Staff-managed </a:t>
            </a:r>
            <a:r>
              <a:rPr lang="en-US" dirty="0">
                <a:latin typeface="+mn-lt"/>
              </a:rPr>
              <a:t>(Minor) Behaviors</a:t>
            </a:r>
          </a:p>
        </p:txBody>
      </p:sp>
      <p:sp>
        <p:nvSpPr>
          <p:cNvPr id="3" name="Content Placeholder 2"/>
          <p:cNvSpPr>
            <a:spLocks noGrp="1"/>
          </p:cNvSpPr>
          <p:nvPr>
            <p:ph sz="quarter" idx="10"/>
          </p:nvPr>
        </p:nvSpPr>
        <p:spPr>
          <a:xfrm>
            <a:off x="633046" y="2102339"/>
            <a:ext cx="10731640" cy="2909277"/>
          </a:xfrm>
        </p:spPr>
        <p:txBody>
          <a:bodyPr/>
          <a:lstStyle/>
          <a:p>
            <a:r>
              <a:rPr lang="en-US" dirty="0"/>
              <a:t>Use best practices (e.g., correction, re-teaching) </a:t>
            </a:r>
          </a:p>
          <a:p>
            <a:r>
              <a:rPr lang="en-US" dirty="0"/>
              <a:t>Avoid escalation</a:t>
            </a:r>
          </a:p>
          <a:p>
            <a:r>
              <a:rPr lang="en-US" dirty="0"/>
              <a:t>Anticipate students’ response</a:t>
            </a:r>
          </a:p>
          <a:p>
            <a:r>
              <a:rPr lang="en-US" dirty="0"/>
              <a:t>Consider office referral for persistent behavior</a:t>
            </a:r>
          </a:p>
        </p:txBody>
      </p:sp>
    </p:spTree>
    <p:extLst>
      <p:ext uri="{BB962C8B-B14F-4D97-AF65-F5344CB8AC3E}">
        <p14:creationId xmlns:p14="http://schemas.microsoft.com/office/powerpoint/2010/main" val="1540518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29762"/>
            <a:ext cx="12192000" cy="856991"/>
          </a:xfrm>
        </p:spPr>
        <p:txBody>
          <a:bodyPr>
            <a:normAutofit fontScale="90000"/>
          </a:bodyPr>
          <a:lstStyle/>
          <a:p>
            <a:r>
              <a:rPr lang="en-US" dirty="0" smtClean="0">
                <a:latin typeface="+mn-lt"/>
              </a:rPr>
              <a:t>Office-managed </a:t>
            </a:r>
            <a:r>
              <a:rPr lang="en-US" dirty="0">
                <a:latin typeface="+mn-lt"/>
              </a:rPr>
              <a:t>(Major) Behaviors</a:t>
            </a:r>
          </a:p>
        </p:txBody>
      </p:sp>
      <p:sp>
        <p:nvSpPr>
          <p:cNvPr id="3" name="Content Placeholder 2"/>
          <p:cNvSpPr>
            <a:spLocks noGrp="1"/>
          </p:cNvSpPr>
          <p:nvPr>
            <p:ph sz="quarter" idx="10"/>
          </p:nvPr>
        </p:nvSpPr>
        <p:spPr>
          <a:xfrm>
            <a:off x="663191" y="1586753"/>
            <a:ext cx="10842172" cy="4348054"/>
          </a:xfrm>
        </p:spPr>
        <p:txBody>
          <a:bodyPr/>
          <a:lstStyle/>
          <a:p>
            <a:r>
              <a:rPr lang="en-US" dirty="0"/>
              <a:t>Behavior </a:t>
            </a:r>
            <a:r>
              <a:rPr lang="en-US" dirty="0" smtClean="0"/>
              <a:t>that…</a:t>
            </a:r>
            <a:endParaRPr lang="en-US" dirty="0"/>
          </a:p>
          <a:p>
            <a:pPr lvl="1">
              <a:spcBef>
                <a:spcPts val="1000"/>
              </a:spcBef>
            </a:pPr>
            <a:r>
              <a:rPr lang="en-US" sz="2600" dirty="0" smtClean="0"/>
              <a:t>Is a serious or chronic disruption</a:t>
            </a:r>
          </a:p>
          <a:p>
            <a:pPr lvl="1">
              <a:spcBef>
                <a:spcPts val="1000"/>
              </a:spcBef>
            </a:pPr>
            <a:r>
              <a:rPr lang="en-US" sz="2600" dirty="0" smtClean="0"/>
              <a:t>Concerns safety for the student or others</a:t>
            </a:r>
          </a:p>
          <a:p>
            <a:pPr lvl="1">
              <a:spcBef>
                <a:spcPts val="1000"/>
              </a:spcBef>
            </a:pPr>
            <a:r>
              <a:rPr lang="en-US" sz="2600" dirty="0" smtClean="0"/>
              <a:t>Is potentially illegal</a:t>
            </a:r>
          </a:p>
          <a:p>
            <a:r>
              <a:rPr lang="en-US" dirty="0" smtClean="0"/>
              <a:t>Actions </a:t>
            </a:r>
            <a:r>
              <a:rPr lang="en-US" dirty="0"/>
              <a:t>taken in the office may </a:t>
            </a:r>
            <a:r>
              <a:rPr lang="en-US" dirty="0" smtClean="0"/>
              <a:t>include…</a:t>
            </a:r>
            <a:endParaRPr lang="en-US" dirty="0"/>
          </a:p>
          <a:p>
            <a:pPr lvl="1">
              <a:spcBef>
                <a:spcPts val="1000"/>
              </a:spcBef>
            </a:pPr>
            <a:r>
              <a:rPr lang="en-US" sz="2600" dirty="0" smtClean="0"/>
              <a:t>More intensive teaching</a:t>
            </a:r>
          </a:p>
          <a:p>
            <a:pPr lvl="1">
              <a:spcBef>
                <a:spcPts val="1000"/>
              </a:spcBef>
            </a:pPr>
            <a:r>
              <a:rPr lang="en-US" sz="2600" dirty="0" smtClean="0"/>
              <a:t>Restitution activities</a:t>
            </a:r>
          </a:p>
          <a:p>
            <a:pPr lvl="1">
              <a:spcBef>
                <a:spcPts val="1000"/>
              </a:spcBef>
            </a:pPr>
            <a:r>
              <a:rPr lang="en-US" sz="2600" dirty="0" smtClean="0"/>
              <a:t>Strategies to help the student handle future situations</a:t>
            </a:r>
          </a:p>
          <a:p>
            <a:pPr lvl="1">
              <a:spcBef>
                <a:spcPts val="1000"/>
              </a:spcBef>
            </a:pPr>
            <a:r>
              <a:rPr lang="en-US" sz="2600" dirty="0" smtClean="0"/>
              <a:t>Phone calls home</a:t>
            </a:r>
            <a:endParaRPr lang="en-US" sz="2600" dirty="0"/>
          </a:p>
        </p:txBody>
      </p:sp>
    </p:spTree>
    <p:extLst>
      <p:ext uri="{BB962C8B-B14F-4D97-AF65-F5344CB8AC3E}">
        <p14:creationId xmlns:p14="http://schemas.microsoft.com/office/powerpoint/2010/main" val="1572300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03385"/>
            <a:ext cx="12192000" cy="883368"/>
          </a:xfrm>
        </p:spPr>
        <p:txBody>
          <a:bodyPr/>
          <a:lstStyle/>
          <a:p>
            <a:r>
              <a:rPr lang="en-US" sz="5400" dirty="0">
                <a:latin typeface="+mn-lt"/>
              </a:rPr>
              <a:t>What </a:t>
            </a:r>
            <a:r>
              <a:rPr lang="en-US" sz="5400" dirty="0" smtClean="0">
                <a:latin typeface="+mn-lt"/>
              </a:rPr>
              <a:t>Is </a:t>
            </a:r>
            <a:r>
              <a:rPr lang="en-US" sz="5400" dirty="0">
                <a:latin typeface="+mn-lt"/>
              </a:rPr>
              <a:t>Needed</a:t>
            </a:r>
          </a:p>
        </p:txBody>
      </p:sp>
      <p:sp>
        <p:nvSpPr>
          <p:cNvPr id="3" name="Content Placeholder 2"/>
          <p:cNvSpPr>
            <a:spLocks noGrp="1"/>
          </p:cNvSpPr>
          <p:nvPr>
            <p:ph sz="quarter" idx="10"/>
          </p:nvPr>
        </p:nvSpPr>
        <p:spPr>
          <a:xfrm>
            <a:off x="798786" y="1712648"/>
            <a:ext cx="10594427" cy="3993560"/>
          </a:xfrm>
        </p:spPr>
        <p:txBody>
          <a:bodyPr>
            <a:noAutofit/>
          </a:bodyPr>
          <a:lstStyle/>
          <a:p>
            <a:pPr marL="0" indent="0">
              <a:buNone/>
            </a:pPr>
            <a:r>
              <a:rPr lang="en-US" b="1" dirty="0"/>
              <a:t>To effectively manage problem behavior, you must…</a:t>
            </a:r>
          </a:p>
          <a:p>
            <a:pPr marL="0" indent="0">
              <a:buNone/>
            </a:pPr>
            <a:endParaRPr lang="en-US" b="1" u="sng" dirty="0"/>
          </a:p>
          <a:p>
            <a:r>
              <a:rPr lang="en-US" sz="2600" dirty="0"/>
              <a:t>define </a:t>
            </a:r>
            <a:r>
              <a:rPr lang="en-US" sz="2600" b="1" u="sng" dirty="0"/>
              <a:t>all</a:t>
            </a:r>
            <a:r>
              <a:rPr lang="en-US" sz="2600" dirty="0"/>
              <a:t> behaviors (be </a:t>
            </a:r>
            <a:r>
              <a:rPr lang="en-US" sz="2600" dirty="0" smtClean="0"/>
              <a:t>specific – </a:t>
            </a:r>
            <a:r>
              <a:rPr lang="en-US" sz="2600" dirty="0"/>
              <a:t>observable, </a:t>
            </a:r>
            <a:r>
              <a:rPr lang="en-US" sz="2600" dirty="0" smtClean="0"/>
              <a:t>measurable</a:t>
            </a:r>
            <a:r>
              <a:rPr lang="en-US" sz="2600" dirty="0"/>
              <a:t>).</a:t>
            </a:r>
          </a:p>
          <a:p>
            <a:r>
              <a:rPr lang="en-US" sz="2600" dirty="0"/>
              <a:t>define what constitutes office-managed behavior.</a:t>
            </a:r>
          </a:p>
          <a:p>
            <a:r>
              <a:rPr lang="en-US" sz="2600" dirty="0"/>
              <a:t>document strategies to respond to minor behaviors.</a:t>
            </a:r>
          </a:p>
          <a:p>
            <a:r>
              <a:rPr lang="en-US" sz="2600" dirty="0"/>
              <a:t>document procedures for responding to any misbehavior.</a:t>
            </a:r>
          </a:p>
          <a:p>
            <a:r>
              <a:rPr lang="en-US" sz="2600" dirty="0"/>
              <a:t>develop related data gathering tools. </a:t>
            </a:r>
          </a:p>
        </p:txBody>
      </p:sp>
    </p:spTree>
    <p:extLst>
      <p:ext uri="{BB962C8B-B14F-4D97-AF65-F5344CB8AC3E}">
        <p14:creationId xmlns:p14="http://schemas.microsoft.com/office/powerpoint/2010/main" val="3054071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762532"/>
            <a:ext cx="12192000" cy="774865"/>
          </a:xfrm>
        </p:spPr>
        <p:txBody>
          <a:bodyPr>
            <a:normAutofit fontScale="90000"/>
          </a:bodyPr>
          <a:lstStyle/>
          <a:p>
            <a:r>
              <a:rPr lang="en-US" dirty="0">
                <a:latin typeface="+mn-lt"/>
              </a:rPr>
              <a:t>Example </a:t>
            </a:r>
            <a:r>
              <a:rPr lang="en-US" dirty="0" smtClean="0">
                <a:latin typeface="+mn-lt"/>
              </a:rPr>
              <a:t>Of </a:t>
            </a:r>
            <a:r>
              <a:rPr lang="en-US" dirty="0">
                <a:latin typeface="+mn-lt"/>
              </a:rPr>
              <a:t>Behavior Definitions</a:t>
            </a:r>
          </a:p>
        </p:txBody>
      </p:sp>
      <p:graphicFrame>
        <p:nvGraphicFramePr>
          <p:cNvPr id="4" name="Content Placeholder 7"/>
          <p:cNvGraphicFramePr>
            <a:graphicFrameLocks/>
          </p:cNvGraphicFramePr>
          <p:nvPr>
            <p:extLst>
              <p:ext uri="{D42A27DB-BD31-4B8C-83A1-F6EECF244321}">
                <p14:modId xmlns:p14="http://schemas.microsoft.com/office/powerpoint/2010/main" val="3348868133"/>
              </p:ext>
            </p:extLst>
          </p:nvPr>
        </p:nvGraphicFramePr>
        <p:xfrm>
          <a:off x="1649531" y="1706323"/>
          <a:ext cx="8224838" cy="1828800"/>
        </p:xfrm>
        <a:graphic>
          <a:graphicData uri="http://schemas.openxmlformats.org/drawingml/2006/table">
            <a:tbl>
              <a:tblPr firstRow="1" bandRow="1">
                <a:tableStyleId>{073A0DAA-6AF3-43AB-8588-CEC1D06C72B9}</a:tableStyleId>
              </a:tblPr>
              <a:tblGrid>
                <a:gridCol w="4112419">
                  <a:extLst>
                    <a:ext uri="{9D8B030D-6E8A-4147-A177-3AD203B41FA5}">
                      <a16:colId xmlns:a16="http://schemas.microsoft.com/office/drawing/2014/main" xmlns="" val="2658711234"/>
                    </a:ext>
                  </a:extLst>
                </a:gridCol>
                <a:gridCol w="4112419">
                  <a:extLst>
                    <a:ext uri="{9D8B030D-6E8A-4147-A177-3AD203B41FA5}">
                      <a16:colId xmlns:a16="http://schemas.microsoft.com/office/drawing/2014/main" xmlns="" val="4154304086"/>
                    </a:ext>
                  </a:extLst>
                </a:gridCol>
              </a:tblGrid>
              <a:tr h="370840">
                <a:tc>
                  <a:txBody>
                    <a:bodyPr/>
                    <a:lstStyle/>
                    <a:p>
                      <a:r>
                        <a:rPr lang="en-US" sz="1800" u="none" strike="noStrike" kern="1200" baseline="0" dirty="0"/>
                        <a:t>Minor Problem</a:t>
                      </a:r>
                      <a:endParaRPr lang="en-US" sz="1800" b="1" i="0" u="none" strike="noStrike" kern="1200" baseline="0" dirty="0">
                        <a:solidFill>
                          <a:schemeClr val="lt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a:t>Behavior Definition</a:t>
                      </a:r>
                    </a:p>
                    <a:p>
                      <a:endParaRPr lang="en-US" dirty="0"/>
                    </a:p>
                  </a:txBody>
                  <a:tcPr/>
                </a:tc>
                <a:extLst>
                  <a:ext uri="{0D108BD9-81ED-4DB2-BD59-A6C34878D82A}">
                    <a16:rowId xmlns:a16="http://schemas.microsoft.com/office/drawing/2014/main" xmlns="" val="1010473312"/>
                  </a:ext>
                </a:extLst>
              </a:tr>
              <a:tr h="370840">
                <a:tc>
                  <a:txBody>
                    <a:bodyPr/>
                    <a:lstStyle/>
                    <a:p>
                      <a:r>
                        <a:rPr lang="en-US" sz="1800" u="none" strike="noStrike" kern="1200" baseline="0" dirty="0"/>
                        <a:t>Inappropriate verbal</a:t>
                      </a:r>
                    </a:p>
                    <a:p>
                      <a:r>
                        <a:rPr lang="en-US" sz="1800" u="none" strike="noStrike" kern="1200" baseline="0" dirty="0"/>
                        <a:t>language</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a:t>Student engages in low intensity instance of inappropriate language (develop examples)</a:t>
                      </a:r>
                      <a:endParaRPr lang="en-US" dirty="0"/>
                    </a:p>
                    <a:p>
                      <a:endParaRPr lang="en-US" dirty="0"/>
                    </a:p>
                  </a:txBody>
                  <a:tcPr/>
                </a:tc>
                <a:extLst>
                  <a:ext uri="{0D108BD9-81ED-4DB2-BD59-A6C34878D82A}">
                    <a16:rowId xmlns:a16="http://schemas.microsoft.com/office/drawing/2014/main" xmlns="" val="886325974"/>
                  </a:ext>
                </a:extLst>
              </a:tr>
            </a:tbl>
          </a:graphicData>
        </a:graphic>
      </p:graphicFrame>
      <p:graphicFrame>
        <p:nvGraphicFramePr>
          <p:cNvPr id="5" name="Content Placeholder 7"/>
          <p:cNvGraphicFramePr>
            <a:graphicFrameLocks/>
          </p:cNvGraphicFramePr>
          <p:nvPr>
            <p:extLst>
              <p:ext uri="{D42A27DB-BD31-4B8C-83A1-F6EECF244321}">
                <p14:modId xmlns:p14="http://schemas.microsoft.com/office/powerpoint/2010/main" val="1118204819"/>
              </p:ext>
            </p:extLst>
          </p:nvPr>
        </p:nvGraphicFramePr>
        <p:xfrm>
          <a:off x="1649531" y="3535123"/>
          <a:ext cx="8224838" cy="1828800"/>
        </p:xfrm>
        <a:graphic>
          <a:graphicData uri="http://schemas.openxmlformats.org/drawingml/2006/table">
            <a:tbl>
              <a:tblPr firstRow="1" bandRow="1">
                <a:tableStyleId>{073A0DAA-6AF3-43AB-8588-CEC1D06C72B9}</a:tableStyleId>
              </a:tblPr>
              <a:tblGrid>
                <a:gridCol w="4112419">
                  <a:extLst>
                    <a:ext uri="{9D8B030D-6E8A-4147-A177-3AD203B41FA5}">
                      <a16:colId xmlns:a16="http://schemas.microsoft.com/office/drawing/2014/main" xmlns="" val="2658711234"/>
                    </a:ext>
                  </a:extLst>
                </a:gridCol>
                <a:gridCol w="4112419">
                  <a:extLst>
                    <a:ext uri="{9D8B030D-6E8A-4147-A177-3AD203B41FA5}">
                      <a16:colId xmlns:a16="http://schemas.microsoft.com/office/drawing/2014/main" xmlns="" val="4154304086"/>
                    </a:ext>
                  </a:extLst>
                </a:gridCol>
              </a:tblGrid>
              <a:tr h="370840">
                <a:tc>
                  <a:txBody>
                    <a:bodyPr/>
                    <a:lstStyle/>
                    <a:p>
                      <a:r>
                        <a:rPr lang="en-US" sz="1800" u="none" strike="noStrike" kern="1200" baseline="0" dirty="0"/>
                        <a:t>Major Problem</a:t>
                      </a:r>
                      <a:endParaRPr lang="en-US" sz="1800" b="1" i="0" u="none" strike="noStrike" kern="1200" baseline="0" dirty="0">
                        <a:solidFill>
                          <a:schemeClr val="lt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a:t>Behavior Definition</a:t>
                      </a:r>
                    </a:p>
                    <a:p>
                      <a:endParaRPr lang="en-US" dirty="0"/>
                    </a:p>
                  </a:txBody>
                  <a:tcPr/>
                </a:tc>
                <a:extLst>
                  <a:ext uri="{0D108BD9-81ED-4DB2-BD59-A6C34878D82A}">
                    <a16:rowId xmlns:a16="http://schemas.microsoft.com/office/drawing/2014/main" xmlns="" val="1010473312"/>
                  </a:ext>
                </a:extLst>
              </a:tr>
              <a:tr h="370840">
                <a:tc>
                  <a:txBody>
                    <a:bodyPr/>
                    <a:lstStyle/>
                    <a:p>
                      <a:r>
                        <a:rPr lang="en-US" sz="1800" b="0" i="0" u="none" strike="noStrike" kern="1200" baseline="0" dirty="0">
                          <a:solidFill>
                            <a:schemeClr val="dk1"/>
                          </a:solidFill>
                          <a:latin typeface="+mn-lt"/>
                          <a:ea typeface="+mn-ea"/>
                          <a:cs typeface="+mn-cs"/>
                        </a:rPr>
                        <a:t>Abusive language/</a:t>
                      </a:r>
                    </a:p>
                    <a:p>
                      <a:r>
                        <a:rPr lang="en-US" sz="1800" b="0" i="0" u="none" strike="noStrike" kern="1200" baseline="0" dirty="0">
                          <a:solidFill>
                            <a:schemeClr val="dk1"/>
                          </a:solidFill>
                          <a:latin typeface="+mn-lt"/>
                          <a:ea typeface="+mn-ea"/>
                          <a:cs typeface="+mn-cs"/>
                        </a:rPr>
                        <a:t>inappropriate language/</a:t>
                      </a:r>
                    </a:p>
                    <a:p>
                      <a:r>
                        <a:rPr lang="en-US" sz="1800" b="0" i="0" u="none" strike="noStrike" kern="1200" baseline="0" dirty="0">
                          <a:solidFill>
                            <a:schemeClr val="dk1"/>
                          </a:solidFill>
                          <a:latin typeface="+mn-lt"/>
                          <a:ea typeface="+mn-ea"/>
                          <a:cs typeface="+mn-cs"/>
                        </a:rPr>
                        <a:t>profanity</a:t>
                      </a:r>
                    </a:p>
                  </a:txBody>
                  <a:tcPr/>
                </a:tc>
                <a:tc>
                  <a:txBody>
                    <a:bodyPr/>
                    <a:lstStyle/>
                    <a:p>
                      <a:r>
                        <a:rPr lang="en-US" sz="1800" b="0" i="0" u="none" strike="noStrike" kern="1200" baseline="0" dirty="0">
                          <a:solidFill>
                            <a:schemeClr val="dk1"/>
                          </a:solidFill>
                          <a:latin typeface="+mn-lt"/>
                          <a:ea typeface="+mn-ea"/>
                          <a:cs typeface="+mn-cs"/>
                        </a:rPr>
                        <a:t>Verbal messages that include swearing, name calling or use of</a:t>
                      </a:r>
                    </a:p>
                    <a:p>
                      <a:r>
                        <a:rPr lang="en-US" sz="1800" b="0" i="0" u="none" strike="noStrike" kern="1200" baseline="0" dirty="0">
                          <a:solidFill>
                            <a:schemeClr val="dk1"/>
                          </a:solidFill>
                          <a:latin typeface="+mn-lt"/>
                          <a:ea typeface="+mn-ea"/>
                          <a:cs typeface="+mn-cs"/>
                        </a:rPr>
                        <a:t>words in an inappropriate way</a:t>
                      </a:r>
                      <a:endParaRPr lang="en-US" dirty="0"/>
                    </a:p>
                    <a:p>
                      <a:endParaRPr lang="en-US" dirty="0"/>
                    </a:p>
                  </a:txBody>
                  <a:tcPr/>
                </a:tc>
                <a:extLst>
                  <a:ext uri="{0D108BD9-81ED-4DB2-BD59-A6C34878D82A}">
                    <a16:rowId xmlns:a16="http://schemas.microsoft.com/office/drawing/2014/main" xmlns="" val="886325974"/>
                  </a:ext>
                </a:extLst>
              </a:tr>
            </a:tbl>
          </a:graphicData>
        </a:graphic>
      </p:graphicFrame>
      <p:sp>
        <p:nvSpPr>
          <p:cNvPr id="7" name="Text Placeholder 5"/>
          <p:cNvSpPr txBox="1">
            <a:spLocks/>
          </p:cNvSpPr>
          <p:nvPr/>
        </p:nvSpPr>
        <p:spPr>
          <a:xfrm>
            <a:off x="0" y="5416061"/>
            <a:ext cx="12191999" cy="652229"/>
          </a:xfrm>
          <a:prstGeom prst="rect">
            <a:avLst/>
          </a:prstGeom>
        </p:spPr>
        <p:txBody>
          <a:bodyPr vert="horz" lIns="91440" tIns="45720" rIns="91440" bIns="45720" rtlCol="0" anchor="ctr"/>
          <a:lstStyle>
            <a:defPPr>
              <a:defRPr lang="en-US"/>
            </a:defPPr>
            <a:lvl1pPr marL="0" algn="l" defTabSz="457200" rtl="0" eaLnBrk="1" latinLnBrk="0" hangingPunct="1">
              <a:defRPr sz="11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tx1"/>
                </a:solidFill>
                <a:effectLst/>
                <a:uLnTx/>
                <a:uFillTx/>
                <a:ea typeface="+mn-ea"/>
                <a:cs typeface="+mn-cs"/>
              </a:rPr>
              <a:t>Make sure all staff have the definitions and report accurately.</a:t>
            </a:r>
          </a:p>
        </p:txBody>
      </p:sp>
    </p:spTree>
    <p:extLst>
      <p:ext uri="{BB962C8B-B14F-4D97-AF65-F5344CB8AC3E}">
        <p14:creationId xmlns:p14="http://schemas.microsoft.com/office/powerpoint/2010/main" val="439903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25869"/>
            <a:ext cx="12192000" cy="726621"/>
          </a:xfrm>
        </p:spPr>
        <p:txBody>
          <a:bodyPr>
            <a:noAutofit/>
          </a:bodyPr>
          <a:lstStyle/>
          <a:p>
            <a:r>
              <a:rPr lang="en-US" sz="5400" dirty="0">
                <a:latin typeface="+mn-lt"/>
              </a:rPr>
              <a:t>Example (T-chart)</a:t>
            </a:r>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3422844019"/>
              </p:ext>
            </p:extLst>
          </p:nvPr>
        </p:nvGraphicFramePr>
        <p:xfrm>
          <a:off x="1820007" y="1452490"/>
          <a:ext cx="8581292" cy="4754880"/>
        </p:xfrm>
        <a:graphic>
          <a:graphicData uri="http://schemas.openxmlformats.org/drawingml/2006/table">
            <a:tbl>
              <a:tblPr firstRow="1" bandRow="1">
                <a:tableStyleId>{21E4AEA4-8DFA-4A89-87EB-49C32662AFE0}</a:tableStyleId>
              </a:tblPr>
              <a:tblGrid>
                <a:gridCol w="4290646">
                  <a:extLst>
                    <a:ext uri="{9D8B030D-6E8A-4147-A177-3AD203B41FA5}">
                      <a16:colId xmlns:a16="http://schemas.microsoft.com/office/drawing/2014/main" xmlns="" val="2391052303"/>
                    </a:ext>
                  </a:extLst>
                </a:gridCol>
                <a:gridCol w="4290646">
                  <a:extLst>
                    <a:ext uri="{9D8B030D-6E8A-4147-A177-3AD203B41FA5}">
                      <a16:colId xmlns:a16="http://schemas.microsoft.com/office/drawing/2014/main" xmlns="" val="482569222"/>
                    </a:ext>
                  </a:extLst>
                </a:gridCol>
              </a:tblGrid>
              <a:tr h="794047">
                <a:tc>
                  <a:txBody>
                    <a:bodyPr/>
                    <a:lstStyle/>
                    <a:p>
                      <a:pPr algn="ctr"/>
                      <a:r>
                        <a:rPr lang="en-US" sz="2400" dirty="0"/>
                        <a:t>Teacher managed behaviors (minor)</a:t>
                      </a:r>
                    </a:p>
                  </a:txBody>
                  <a:tcPr marL="87124" marR="87124">
                    <a:solidFill>
                      <a:schemeClr val="accent1">
                        <a:lumMod val="75000"/>
                      </a:schemeClr>
                    </a:solidFill>
                  </a:tcPr>
                </a:tc>
                <a:tc>
                  <a:txBody>
                    <a:bodyPr/>
                    <a:lstStyle/>
                    <a:p>
                      <a:pPr algn="ctr"/>
                      <a:r>
                        <a:rPr lang="en-US" sz="2400" dirty="0"/>
                        <a:t>Office managed behaviors (major)</a:t>
                      </a:r>
                    </a:p>
                  </a:txBody>
                  <a:tcPr marL="87124" marR="87124">
                    <a:solidFill>
                      <a:schemeClr val="accent1">
                        <a:lumMod val="75000"/>
                      </a:schemeClr>
                    </a:solidFill>
                  </a:tcPr>
                </a:tc>
                <a:extLst>
                  <a:ext uri="{0D108BD9-81ED-4DB2-BD59-A6C34878D82A}">
                    <a16:rowId xmlns:a16="http://schemas.microsoft.com/office/drawing/2014/main" xmlns="" val="3049014563"/>
                  </a:ext>
                </a:extLst>
              </a:tr>
              <a:tr h="3793778">
                <a:tc>
                  <a:txBody>
                    <a:bodyPr/>
                    <a:lstStyle/>
                    <a:p>
                      <a:pPr algn="ctr"/>
                      <a:r>
                        <a:rPr lang="en-US" sz="1800" dirty="0"/>
                        <a:t>Tardy</a:t>
                      </a:r>
                    </a:p>
                    <a:p>
                      <a:pPr algn="ctr"/>
                      <a:r>
                        <a:rPr lang="en-US" sz="1800" dirty="0"/>
                        <a:t>Inappropriate language (minor)</a:t>
                      </a:r>
                    </a:p>
                    <a:p>
                      <a:pPr algn="ctr"/>
                      <a:r>
                        <a:rPr lang="en-US" sz="1800" dirty="0"/>
                        <a:t>Chewing gum; food/drinks</a:t>
                      </a:r>
                    </a:p>
                    <a:p>
                      <a:pPr algn="ctr"/>
                      <a:r>
                        <a:rPr lang="en-US" sz="1800" dirty="0"/>
                        <a:t>Not having materials/supplies</a:t>
                      </a:r>
                    </a:p>
                    <a:p>
                      <a:pPr algn="ctr"/>
                      <a:r>
                        <a:rPr lang="en-US" sz="1800" dirty="0"/>
                        <a:t>Missing homework</a:t>
                      </a:r>
                    </a:p>
                    <a:p>
                      <a:pPr algn="ctr"/>
                      <a:r>
                        <a:rPr lang="en-US" sz="1800" dirty="0"/>
                        <a:t>Tattling</a:t>
                      </a:r>
                    </a:p>
                    <a:p>
                      <a:pPr algn="ctr"/>
                      <a:r>
                        <a:rPr lang="en-US" sz="1800" dirty="0"/>
                        <a:t>Teasing/bullying</a:t>
                      </a:r>
                    </a:p>
                    <a:p>
                      <a:pPr algn="ctr"/>
                      <a:r>
                        <a:rPr lang="en-US" sz="1800" dirty="0"/>
                        <a:t>Lying</a:t>
                      </a:r>
                    </a:p>
                    <a:p>
                      <a:pPr algn="ctr"/>
                      <a:r>
                        <a:rPr lang="en-US" sz="1800" dirty="0"/>
                        <a:t>Cheating</a:t>
                      </a:r>
                    </a:p>
                    <a:p>
                      <a:pPr algn="ctr"/>
                      <a:r>
                        <a:rPr lang="en-US" sz="1800" dirty="0"/>
                        <a:t>Minor dress code violation</a:t>
                      </a:r>
                    </a:p>
                    <a:p>
                      <a:pPr algn="ctr"/>
                      <a:r>
                        <a:rPr lang="en-US" sz="1800" dirty="0"/>
                        <a:t>Minor</a:t>
                      </a:r>
                      <a:r>
                        <a:rPr lang="en-US" sz="1800" baseline="0" dirty="0"/>
                        <a:t> disruption</a:t>
                      </a:r>
                    </a:p>
                    <a:p>
                      <a:pPr algn="ctr"/>
                      <a:r>
                        <a:rPr lang="en-US" sz="1800" baseline="0" dirty="0"/>
                        <a:t>Defiance/disrespect/non-compliance</a:t>
                      </a:r>
                      <a:endParaRPr lang="en-US" sz="1800" dirty="0"/>
                    </a:p>
                  </a:txBody>
                  <a:tcPr marL="87124" marR="87124">
                    <a:solidFill>
                      <a:schemeClr val="accent1">
                        <a:lumMod val="40000"/>
                        <a:lumOff val="60000"/>
                      </a:schemeClr>
                    </a:solidFill>
                  </a:tcPr>
                </a:tc>
                <a:tc>
                  <a:txBody>
                    <a:bodyPr/>
                    <a:lstStyle/>
                    <a:p>
                      <a:pPr algn="ctr"/>
                      <a:r>
                        <a:rPr lang="en-US" dirty="0"/>
                        <a:t>Chronic/severe bullying</a:t>
                      </a:r>
                    </a:p>
                    <a:p>
                      <a:pPr algn="ctr"/>
                      <a:r>
                        <a:rPr lang="en-US" dirty="0"/>
                        <a:t>Stealing</a:t>
                      </a:r>
                    </a:p>
                    <a:p>
                      <a:pPr algn="ctr"/>
                      <a:r>
                        <a:rPr lang="en-US" dirty="0"/>
                        <a:t>Vandalism</a:t>
                      </a:r>
                    </a:p>
                    <a:p>
                      <a:pPr algn="ctr"/>
                      <a:r>
                        <a:rPr lang="en-US" dirty="0"/>
                        <a:t>Illegal substance</a:t>
                      </a:r>
                    </a:p>
                    <a:p>
                      <a:pPr algn="ctr"/>
                      <a:r>
                        <a:rPr lang="en-US" dirty="0"/>
                        <a:t>Chronic</a:t>
                      </a:r>
                      <a:r>
                        <a:rPr lang="en-US" baseline="0" dirty="0"/>
                        <a:t> non-compliance</a:t>
                      </a:r>
                    </a:p>
                    <a:p>
                      <a:pPr algn="ctr"/>
                      <a:r>
                        <a:rPr lang="en-US" dirty="0"/>
                        <a:t>Possession of weapons</a:t>
                      </a:r>
                    </a:p>
                    <a:p>
                      <a:pPr algn="ctr"/>
                      <a:r>
                        <a:rPr lang="en-US" dirty="0"/>
                        <a:t>Profanity directed at person</a:t>
                      </a:r>
                    </a:p>
                    <a:p>
                      <a:pPr algn="ctr"/>
                      <a:r>
                        <a:rPr lang="en-US" dirty="0"/>
                        <a:t>Repeated</a:t>
                      </a:r>
                      <a:r>
                        <a:rPr lang="en-US" baseline="0" dirty="0"/>
                        <a:t> disruptions</a:t>
                      </a:r>
                    </a:p>
                    <a:p>
                      <a:pPr algn="ctr"/>
                      <a:r>
                        <a:rPr lang="en-US" dirty="0"/>
                        <a:t>Fighting/assault</a:t>
                      </a:r>
                    </a:p>
                    <a:p>
                      <a:pPr algn="ctr"/>
                      <a:r>
                        <a:rPr lang="en-US" dirty="0"/>
                        <a:t>Threat</a:t>
                      </a:r>
                    </a:p>
                    <a:p>
                      <a:pPr algn="ctr"/>
                      <a:r>
                        <a:rPr lang="en-US" dirty="0"/>
                        <a:t>Chronic class skipping</a:t>
                      </a:r>
                    </a:p>
                    <a:p>
                      <a:pPr algn="ctr"/>
                      <a:r>
                        <a:rPr lang="en-US" dirty="0"/>
                        <a:t>Gang-related behaviors</a:t>
                      </a:r>
                    </a:p>
                    <a:p>
                      <a:pPr algn="ctr"/>
                      <a:r>
                        <a:rPr lang="en-US" dirty="0"/>
                        <a:t>Sexual harassment</a:t>
                      </a:r>
                    </a:p>
                    <a:p>
                      <a:pPr algn="ctr"/>
                      <a:r>
                        <a:rPr lang="en-US" dirty="0"/>
                        <a:t>False fire alarm/bomb threat</a:t>
                      </a:r>
                    </a:p>
                  </a:txBody>
                  <a:tcPr marL="87124" marR="87124">
                    <a:solidFill>
                      <a:schemeClr val="accent1">
                        <a:lumMod val="40000"/>
                        <a:lumOff val="60000"/>
                      </a:schemeClr>
                    </a:solidFill>
                  </a:tcPr>
                </a:tc>
                <a:extLst>
                  <a:ext uri="{0D108BD9-81ED-4DB2-BD59-A6C34878D82A}">
                    <a16:rowId xmlns:a16="http://schemas.microsoft.com/office/drawing/2014/main" xmlns="" val="3564545425"/>
                  </a:ext>
                </a:extLst>
              </a:tr>
            </a:tbl>
          </a:graphicData>
        </a:graphic>
      </p:graphicFrame>
    </p:spTree>
    <p:extLst>
      <p:ext uri="{BB962C8B-B14F-4D97-AF65-F5344CB8AC3E}">
        <p14:creationId xmlns:p14="http://schemas.microsoft.com/office/powerpoint/2010/main" val="19445591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F3AEBF-5F33-4C77-9017-66A345CCF147}"/>
              </a:ext>
            </a:extLst>
          </p:cNvPr>
          <p:cNvSpPr>
            <a:spLocks noGrp="1"/>
          </p:cNvSpPr>
          <p:nvPr>
            <p:ph type="ctrTitle"/>
          </p:nvPr>
        </p:nvSpPr>
        <p:spPr>
          <a:xfrm>
            <a:off x="0" y="712177"/>
            <a:ext cx="12192000" cy="874576"/>
          </a:xfrm>
        </p:spPr>
        <p:txBody>
          <a:bodyPr/>
          <a:lstStyle/>
          <a:p>
            <a:r>
              <a:rPr lang="en-US" sz="5400" dirty="0">
                <a:latin typeface="+mn-lt"/>
              </a:rPr>
              <a:t>Procedural Flow Charts</a:t>
            </a:r>
          </a:p>
        </p:txBody>
      </p:sp>
      <p:sp>
        <p:nvSpPr>
          <p:cNvPr id="3" name="Content Placeholder 2">
            <a:extLst>
              <a:ext uri="{FF2B5EF4-FFF2-40B4-BE49-F238E27FC236}">
                <a16:creationId xmlns:a16="http://schemas.microsoft.com/office/drawing/2014/main" xmlns="" id="{843D6F99-1ABD-442D-B50F-33FCAB4E10B8}"/>
              </a:ext>
            </a:extLst>
          </p:cNvPr>
          <p:cNvSpPr>
            <a:spLocks noGrp="1"/>
          </p:cNvSpPr>
          <p:nvPr>
            <p:ph sz="quarter" idx="10"/>
          </p:nvPr>
        </p:nvSpPr>
        <p:spPr>
          <a:xfrm>
            <a:off x="823965" y="1970454"/>
            <a:ext cx="10570866" cy="3325813"/>
          </a:xfrm>
        </p:spPr>
        <p:txBody>
          <a:bodyPr/>
          <a:lstStyle/>
          <a:p>
            <a:pPr marL="0" indent="0">
              <a:buNone/>
            </a:pPr>
            <a:r>
              <a:rPr lang="en-US" dirty="0"/>
              <a:t>Documents the </a:t>
            </a:r>
            <a:r>
              <a:rPr lang="en-US" dirty="0" smtClean="0"/>
              <a:t>“standard procedure” </a:t>
            </a:r>
            <a:r>
              <a:rPr lang="en-US" dirty="0"/>
              <a:t>for responding to any inappropriate behavior</a:t>
            </a:r>
          </a:p>
          <a:p>
            <a:pPr marL="0" indent="0">
              <a:buNone/>
            </a:pPr>
            <a:endParaRPr lang="en-US" dirty="0"/>
          </a:p>
          <a:p>
            <a:pPr lvl="1">
              <a:spcBef>
                <a:spcPts val="1000"/>
              </a:spcBef>
            </a:pPr>
            <a:r>
              <a:rPr lang="en-US" sz="2600" dirty="0"/>
              <a:t>All staff give </a:t>
            </a:r>
            <a:r>
              <a:rPr lang="en-US" sz="2600" dirty="0" smtClean="0"/>
              <a:t>input and </a:t>
            </a:r>
            <a:r>
              <a:rPr lang="en-US" sz="2600" dirty="0"/>
              <a:t>come to </a:t>
            </a:r>
            <a:r>
              <a:rPr lang="en-US" sz="2600" dirty="0" smtClean="0"/>
              <a:t>a consensus</a:t>
            </a:r>
            <a:endParaRPr lang="en-US" sz="2600" dirty="0"/>
          </a:p>
          <a:p>
            <a:pPr lvl="1">
              <a:spcBef>
                <a:spcPts val="1000"/>
              </a:spcBef>
            </a:pPr>
            <a:r>
              <a:rPr lang="en-US" sz="2600" dirty="0"/>
              <a:t>Distribute final document to all staff to keep for reference</a:t>
            </a:r>
          </a:p>
        </p:txBody>
      </p:sp>
    </p:spTree>
    <p:extLst>
      <p:ext uri="{BB962C8B-B14F-4D97-AF65-F5344CB8AC3E}">
        <p14:creationId xmlns:p14="http://schemas.microsoft.com/office/powerpoint/2010/main" val="4143025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61" name="Rectangle 49"/>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 name="Group 2"/>
          <p:cNvGrpSpPr/>
          <p:nvPr/>
        </p:nvGrpSpPr>
        <p:grpSpPr>
          <a:xfrm>
            <a:off x="2873828" y="301450"/>
            <a:ext cx="6402378" cy="5750608"/>
            <a:chOff x="1838848" y="184666"/>
            <a:chExt cx="7678519" cy="6540632"/>
          </a:xfrm>
        </p:grpSpPr>
        <p:pic>
          <p:nvPicPr>
            <p:cNvPr id="52" name="Content Placeholder 7">
              <a:extLst>
                <a:ext uri="{FF2B5EF4-FFF2-40B4-BE49-F238E27FC236}">
                  <a16:creationId xmlns:a16="http://schemas.microsoft.com/office/drawing/2014/main" xmlns="" id="{7172AD0C-743B-4DD1-AED7-B1010F8E9341}"/>
                </a:ext>
              </a:extLst>
            </p:cNvPr>
            <p:cNvPicPr>
              <a:picLocks noChangeAspect="1"/>
            </p:cNvPicPr>
            <p:nvPr/>
          </p:nvPicPr>
          <p:blipFill rotWithShape="1">
            <a:blip r:embed="rId3">
              <a:extLst>
                <a:ext uri="{28A0092B-C50C-407E-A947-70E740481C1C}">
                  <a14:useLocalDpi xmlns:a14="http://schemas.microsoft.com/office/drawing/2010/main" val="0"/>
                </a:ext>
              </a:extLst>
            </a:blip>
            <a:srcRect l="6868" r="8671" b="4075"/>
            <a:stretch/>
          </p:blipFill>
          <p:spPr bwMode="gray">
            <a:xfrm>
              <a:off x="1838848" y="184666"/>
              <a:ext cx="7678519" cy="6540632"/>
            </a:xfrm>
            <a:prstGeom prst="rect">
              <a:avLst/>
            </a:prstGeom>
            <a:noFill/>
            <a:ln w="9525">
              <a:noFill/>
              <a:miter lim="800000"/>
              <a:headEnd/>
              <a:tailEnd/>
            </a:ln>
          </p:spPr>
        </p:pic>
        <p:sp>
          <p:nvSpPr>
            <p:cNvPr id="2" name="Rectangle 1"/>
            <p:cNvSpPr/>
            <p:nvPr/>
          </p:nvSpPr>
          <p:spPr>
            <a:xfrm>
              <a:off x="5024964" y="6461090"/>
              <a:ext cx="1265304" cy="1507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863504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01D03D-C87D-48CE-8F99-6743EF839FA5}"/>
              </a:ext>
            </a:extLst>
          </p:cNvPr>
          <p:cNvSpPr>
            <a:spLocks noGrp="1"/>
          </p:cNvSpPr>
          <p:nvPr>
            <p:ph type="ctrTitle"/>
          </p:nvPr>
        </p:nvSpPr>
        <p:spPr>
          <a:xfrm>
            <a:off x="0" y="727819"/>
            <a:ext cx="12192000" cy="1531804"/>
          </a:xfrm>
        </p:spPr>
        <p:txBody>
          <a:bodyPr>
            <a:normAutofit fontScale="90000"/>
          </a:bodyPr>
          <a:lstStyle/>
          <a:p>
            <a:pPr algn="ctr"/>
            <a:r>
              <a:rPr lang="en-US" dirty="0">
                <a:latin typeface="+mn-lt"/>
              </a:rPr>
              <a:t>Purpose </a:t>
            </a:r>
            <a:r>
              <a:rPr lang="en-US" dirty="0" smtClean="0">
                <a:latin typeface="+mn-lt"/>
              </a:rPr>
              <a:t>Of </a:t>
            </a:r>
            <a:r>
              <a:rPr lang="en-US" dirty="0">
                <a:latin typeface="+mn-lt"/>
              </a:rPr>
              <a:t>Office Discipline Referrals (ODRs) </a:t>
            </a:r>
          </a:p>
        </p:txBody>
      </p:sp>
      <p:sp>
        <p:nvSpPr>
          <p:cNvPr id="3" name="Content Placeholder 2">
            <a:extLst>
              <a:ext uri="{FF2B5EF4-FFF2-40B4-BE49-F238E27FC236}">
                <a16:creationId xmlns:a16="http://schemas.microsoft.com/office/drawing/2014/main" xmlns="" id="{D70922A0-3CC6-4221-B197-03DFE306194D}"/>
              </a:ext>
            </a:extLst>
          </p:cNvPr>
          <p:cNvSpPr>
            <a:spLocks noGrp="1"/>
          </p:cNvSpPr>
          <p:nvPr>
            <p:ph sz="quarter" idx="10"/>
          </p:nvPr>
        </p:nvSpPr>
        <p:spPr>
          <a:xfrm>
            <a:off x="825639" y="2430446"/>
            <a:ext cx="10540721" cy="3015762"/>
          </a:xfrm>
        </p:spPr>
        <p:txBody>
          <a:bodyPr/>
          <a:lstStyle/>
          <a:p>
            <a:r>
              <a:rPr lang="en-US" dirty="0"/>
              <a:t>Interrupt problem </a:t>
            </a:r>
            <a:r>
              <a:rPr lang="en-US" dirty="0" smtClean="0"/>
              <a:t>behavior and </a:t>
            </a:r>
            <a:r>
              <a:rPr lang="en-US" dirty="0"/>
              <a:t>prevent escalation</a:t>
            </a:r>
          </a:p>
          <a:p>
            <a:r>
              <a:rPr lang="en-US" dirty="0"/>
              <a:t>Teach what is acceptable behavior</a:t>
            </a:r>
          </a:p>
          <a:p>
            <a:r>
              <a:rPr lang="en-US" dirty="0"/>
              <a:t>Keep behavior from being rewarded</a:t>
            </a:r>
          </a:p>
          <a:p>
            <a:r>
              <a:rPr lang="en-US" dirty="0"/>
              <a:t>Allow instruction to safely continue for others</a:t>
            </a:r>
          </a:p>
          <a:p>
            <a:r>
              <a:rPr lang="en-US" dirty="0"/>
              <a:t>Collect data</a:t>
            </a:r>
          </a:p>
        </p:txBody>
      </p:sp>
    </p:spTree>
    <p:extLst>
      <p:ext uri="{BB962C8B-B14F-4D97-AF65-F5344CB8AC3E}">
        <p14:creationId xmlns:p14="http://schemas.microsoft.com/office/powerpoint/2010/main" val="1107168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A27523B3-62E1-49CD-B6A5-6F8F1876C7D6}"/>
              </a:ext>
            </a:extLst>
          </p:cNvPr>
          <p:cNvSpPr>
            <a:spLocks noGrp="1"/>
          </p:cNvSpPr>
          <p:nvPr>
            <p:ph type="ctrTitle"/>
          </p:nvPr>
        </p:nvSpPr>
        <p:spPr>
          <a:xfrm>
            <a:off x="0" y="738554"/>
            <a:ext cx="12192000" cy="764931"/>
          </a:xfrm>
        </p:spPr>
        <p:txBody>
          <a:bodyPr/>
          <a:lstStyle/>
          <a:p>
            <a:r>
              <a:rPr lang="en-US" sz="5400" dirty="0">
                <a:latin typeface="+mn-lt"/>
              </a:rPr>
              <a:t>Context</a:t>
            </a:r>
          </a:p>
        </p:txBody>
      </p:sp>
      <p:sp>
        <p:nvSpPr>
          <p:cNvPr id="6" name="Subtitle 2">
            <a:extLst>
              <a:ext uri="{FF2B5EF4-FFF2-40B4-BE49-F238E27FC236}">
                <a16:creationId xmlns:a16="http://schemas.microsoft.com/office/drawing/2014/main" xmlns="" id="{9B83801A-A0D3-4DE4-AAF7-160FFE9CFFEE}"/>
              </a:ext>
            </a:extLst>
          </p:cNvPr>
          <p:cNvSpPr>
            <a:spLocks noGrp="1"/>
          </p:cNvSpPr>
          <p:nvPr>
            <p:ph sz="quarter" idx="10"/>
          </p:nvPr>
        </p:nvSpPr>
        <p:spPr>
          <a:xfrm>
            <a:off x="643094" y="2111131"/>
            <a:ext cx="10832123" cy="1476131"/>
          </a:xfrm>
          <a:prstGeom prst="rect">
            <a:avLst/>
          </a:prstGeom>
        </p:spPr>
        <p:txBody>
          <a:bodyPr>
            <a:normAutofit fontScale="97500"/>
          </a:bodyPr>
          <a:lstStyle/>
          <a:p>
            <a:pPr marL="0" indent="0">
              <a:buNone/>
            </a:pPr>
            <a:r>
              <a:rPr lang="en-US" dirty="0"/>
              <a:t>What isn’t working with your current way of managing problem behaviors? </a:t>
            </a:r>
          </a:p>
        </p:txBody>
      </p:sp>
    </p:spTree>
    <p:extLst>
      <p:ext uri="{BB962C8B-B14F-4D97-AF65-F5344CB8AC3E}">
        <p14:creationId xmlns:p14="http://schemas.microsoft.com/office/powerpoint/2010/main" val="33843006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36703F-3051-4083-9EFB-A3DFFAABC3BA}"/>
              </a:ext>
            </a:extLst>
          </p:cNvPr>
          <p:cNvSpPr>
            <a:spLocks noGrp="1"/>
          </p:cNvSpPr>
          <p:nvPr>
            <p:ph type="ctrTitle"/>
          </p:nvPr>
        </p:nvSpPr>
        <p:spPr>
          <a:xfrm>
            <a:off x="0" y="712177"/>
            <a:ext cx="12192000" cy="825326"/>
          </a:xfrm>
        </p:spPr>
        <p:txBody>
          <a:bodyPr>
            <a:normAutofit fontScale="90000"/>
          </a:bodyPr>
          <a:lstStyle/>
          <a:p>
            <a:r>
              <a:rPr lang="en-US" dirty="0" smtClean="0">
                <a:latin typeface="+mn-lt"/>
              </a:rPr>
              <a:t>“Must-have” </a:t>
            </a:r>
            <a:r>
              <a:rPr lang="en-US" dirty="0">
                <a:latin typeface="+mn-lt"/>
              </a:rPr>
              <a:t>Data </a:t>
            </a:r>
            <a:r>
              <a:rPr lang="en-US" dirty="0" smtClean="0">
                <a:latin typeface="+mn-lt"/>
              </a:rPr>
              <a:t>For </a:t>
            </a:r>
            <a:r>
              <a:rPr lang="en-US" dirty="0">
                <a:latin typeface="+mn-lt"/>
              </a:rPr>
              <a:t>ODR Forms</a:t>
            </a:r>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2296836195"/>
              </p:ext>
            </p:extLst>
          </p:nvPr>
        </p:nvGraphicFramePr>
        <p:xfrm>
          <a:off x="1473758" y="2074938"/>
          <a:ext cx="9244484" cy="3411460"/>
        </p:xfrm>
        <a:graphic>
          <a:graphicData uri="http://schemas.openxmlformats.org/drawingml/2006/table">
            <a:tbl>
              <a:tblPr firstRow="1" bandRow="1">
                <a:tableStyleId>{2D5ABB26-0587-4C30-8999-92F81FD0307C}</a:tableStyleId>
              </a:tblPr>
              <a:tblGrid>
                <a:gridCol w="4622242">
                  <a:extLst>
                    <a:ext uri="{9D8B030D-6E8A-4147-A177-3AD203B41FA5}">
                      <a16:colId xmlns:a16="http://schemas.microsoft.com/office/drawing/2014/main" xmlns="" val="20000"/>
                    </a:ext>
                  </a:extLst>
                </a:gridCol>
                <a:gridCol w="4622242">
                  <a:extLst>
                    <a:ext uri="{9D8B030D-6E8A-4147-A177-3AD203B41FA5}">
                      <a16:colId xmlns:a16="http://schemas.microsoft.com/office/drawing/2014/main" xmlns="" val="20001"/>
                    </a:ext>
                  </a:extLst>
                </a:gridCol>
              </a:tblGrid>
              <a:tr h="515686">
                <a:tc>
                  <a:txBody>
                    <a:bodyPr/>
                    <a:lstStyle/>
                    <a:p>
                      <a:pPr marL="457200" indent="-457200">
                        <a:lnSpc>
                          <a:spcPct val="90000"/>
                        </a:lnSpc>
                        <a:spcBef>
                          <a:spcPts val="1000"/>
                        </a:spcBef>
                        <a:buFont typeface="Arial" panose="020B0604020202020204" pitchFamily="34" charset="0"/>
                        <a:buChar char="•"/>
                      </a:pPr>
                      <a:r>
                        <a:rPr lang="en-US" sz="2800" dirty="0"/>
                        <a:t>Student name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indent="-457200">
                        <a:lnSpc>
                          <a:spcPct val="90000"/>
                        </a:lnSpc>
                        <a:spcBef>
                          <a:spcPts val="1000"/>
                        </a:spcBef>
                        <a:buFont typeface="Arial" panose="020B0604020202020204" pitchFamily="34" charset="0"/>
                        <a:buChar char="•"/>
                      </a:pPr>
                      <a:r>
                        <a:rPr lang="en-US" sz="2800" dirty="0"/>
                        <a:t>Location of incident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515686">
                <a:tc>
                  <a:txBody>
                    <a:bodyPr/>
                    <a:lstStyle/>
                    <a:p>
                      <a:pPr marL="457200" indent="-457200">
                        <a:lnSpc>
                          <a:spcPct val="90000"/>
                        </a:lnSpc>
                        <a:spcBef>
                          <a:spcPts val="1000"/>
                        </a:spcBef>
                        <a:buFont typeface="Arial" panose="020B0604020202020204" pitchFamily="34" charset="0"/>
                        <a:buChar char="•"/>
                      </a:pPr>
                      <a:r>
                        <a:rPr lang="en-US" sz="2800" dirty="0"/>
                        <a:t>Referring staff name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indent="-457200">
                        <a:lnSpc>
                          <a:spcPct val="90000"/>
                        </a:lnSpc>
                        <a:spcBef>
                          <a:spcPts val="1000"/>
                        </a:spcBef>
                        <a:buFont typeface="Arial" panose="020B0604020202020204" pitchFamily="34" charset="0"/>
                        <a:buChar char="•"/>
                      </a:pPr>
                      <a:r>
                        <a:rPr lang="en-US" sz="2800" dirty="0"/>
                        <a:t>Others involved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515686">
                <a:tc>
                  <a:txBody>
                    <a:bodyPr/>
                    <a:lstStyle/>
                    <a:p>
                      <a:pPr marL="457200" indent="-457200">
                        <a:lnSpc>
                          <a:spcPct val="90000"/>
                        </a:lnSpc>
                        <a:spcBef>
                          <a:spcPts val="1000"/>
                        </a:spcBef>
                        <a:buFont typeface="Arial" panose="020B0604020202020204" pitchFamily="34" charset="0"/>
                        <a:buChar char="•"/>
                      </a:pPr>
                      <a:r>
                        <a:rPr lang="en-US" sz="2800" dirty="0"/>
                        <a:t>Date of incident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indent="-457200">
                        <a:lnSpc>
                          <a:spcPct val="90000"/>
                        </a:lnSpc>
                        <a:spcBef>
                          <a:spcPts val="1000"/>
                        </a:spcBef>
                        <a:buFont typeface="Arial" panose="020B0604020202020204" pitchFamily="34" charset="0"/>
                        <a:buChar char="•"/>
                      </a:pPr>
                      <a:r>
                        <a:rPr lang="en-US" sz="2800" dirty="0"/>
                        <a:t>Possible motivation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515686">
                <a:tc>
                  <a:txBody>
                    <a:bodyPr/>
                    <a:lstStyle/>
                    <a:p>
                      <a:pPr marL="457200" indent="-457200">
                        <a:lnSpc>
                          <a:spcPct val="90000"/>
                        </a:lnSpc>
                        <a:spcBef>
                          <a:spcPts val="1000"/>
                        </a:spcBef>
                        <a:buFont typeface="Arial" panose="020B0604020202020204" pitchFamily="34" charset="0"/>
                        <a:buChar char="•"/>
                      </a:pPr>
                      <a:r>
                        <a:rPr lang="en-US" sz="2800" dirty="0"/>
                        <a:t>Time of incident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indent="-457200">
                        <a:lnSpc>
                          <a:spcPct val="90000"/>
                        </a:lnSpc>
                        <a:spcBef>
                          <a:spcPts val="1000"/>
                        </a:spcBef>
                        <a:buFont typeface="Arial" panose="020B0604020202020204" pitchFamily="34" charset="0"/>
                        <a:buChar char="•"/>
                      </a:pPr>
                      <a:r>
                        <a:rPr lang="en-US" sz="2800" dirty="0"/>
                        <a:t>Administrative</a:t>
                      </a:r>
                      <a:r>
                        <a:rPr lang="en-US" sz="2800" baseline="0" dirty="0"/>
                        <a:t> </a:t>
                      </a:r>
                      <a:r>
                        <a:rPr lang="en-US" sz="2800" baseline="0" dirty="0" smtClean="0"/>
                        <a:t>decision</a:t>
                      </a:r>
                      <a:endParaRPr lang="en-US"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1348716">
                <a:tc>
                  <a:txBody>
                    <a:bodyPr/>
                    <a:lstStyle/>
                    <a:p>
                      <a:pPr marL="457200" indent="-457200">
                        <a:lnSpc>
                          <a:spcPct val="90000"/>
                        </a:lnSpc>
                        <a:spcBef>
                          <a:spcPts val="1000"/>
                        </a:spcBef>
                        <a:buFont typeface="Arial" panose="020B0604020202020204" pitchFamily="34" charset="0"/>
                        <a:buChar char="•"/>
                      </a:pPr>
                      <a:r>
                        <a:rPr lang="en-US" sz="2800" dirty="0"/>
                        <a:t>Inappropriate behavior with designation of office-managed or staff-managed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indent="-457200">
                        <a:lnSpc>
                          <a:spcPct val="90000"/>
                        </a:lnSpc>
                        <a:spcBef>
                          <a:spcPts val="1000"/>
                        </a:spcBef>
                        <a:buFont typeface="Arial" panose="020B0604020202020204" pitchFamily="34" charset="0"/>
                        <a:buChar char="•"/>
                      </a:pPr>
                      <a:endParaRPr lang="en-US"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9719060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765480-F3AD-4B6A-B80C-361E36208130}"/>
              </a:ext>
            </a:extLst>
          </p:cNvPr>
          <p:cNvSpPr>
            <a:spLocks noGrp="1"/>
          </p:cNvSpPr>
          <p:nvPr>
            <p:ph type="ctrTitle"/>
          </p:nvPr>
        </p:nvSpPr>
        <p:spPr>
          <a:xfrm>
            <a:off x="0" y="720969"/>
            <a:ext cx="12192000" cy="865784"/>
          </a:xfrm>
        </p:spPr>
        <p:txBody>
          <a:bodyPr>
            <a:noAutofit/>
          </a:bodyPr>
          <a:lstStyle/>
          <a:p>
            <a:r>
              <a:rPr lang="en-US" sz="5400" dirty="0">
                <a:latin typeface="+mn-lt"/>
              </a:rPr>
              <a:t>Guidelines </a:t>
            </a:r>
            <a:r>
              <a:rPr lang="en-US" sz="5400" dirty="0" smtClean="0">
                <a:latin typeface="+mn-lt"/>
              </a:rPr>
              <a:t>For </a:t>
            </a:r>
            <a:r>
              <a:rPr lang="en-US" sz="5400" dirty="0">
                <a:latin typeface="+mn-lt"/>
              </a:rPr>
              <a:t>Office Referrals</a:t>
            </a:r>
          </a:p>
        </p:txBody>
      </p:sp>
      <p:sp>
        <p:nvSpPr>
          <p:cNvPr id="3" name="Content Placeholder 2">
            <a:extLst>
              <a:ext uri="{FF2B5EF4-FFF2-40B4-BE49-F238E27FC236}">
                <a16:creationId xmlns:a16="http://schemas.microsoft.com/office/drawing/2014/main" xmlns="" id="{41ABF653-CE9C-4CA7-8EF8-3E49A4B52C33}"/>
              </a:ext>
            </a:extLst>
          </p:cNvPr>
          <p:cNvSpPr>
            <a:spLocks noGrp="1"/>
          </p:cNvSpPr>
          <p:nvPr>
            <p:ph sz="quarter" idx="10"/>
          </p:nvPr>
        </p:nvSpPr>
        <p:spPr>
          <a:xfrm>
            <a:off x="733530" y="1999622"/>
            <a:ext cx="10761783" cy="2562330"/>
          </a:xfrm>
        </p:spPr>
        <p:txBody>
          <a:bodyPr/>
          <a:lstStyle/>
          <a:p>
            <a:r>
              <a:rPr lang="en-US" dirty="0"/>
              <a:t>Ensure referral is appropriate – use outlined procedures</a:t>
            </a:r>
          </a:p>
          <a:p>
            <a:r>
              <a:rPr lang="en-US" dirty="0"/>
              <a:t>Complete ODR </a:t>
            </a:r>
            <a:r>
              <a:rPr lang="en-US" u="sng" dirty="0"/>
              <a:t>fully </a:t>
            </a:r>
            <a:r>
              <a:rPr lang="en-US" dirty="0"/>
              <a:t>– these are data points</a:t>
            </a:r>
          </a:p>
          <a:p>
            <a:r>
              <a:rPr lang="en-US" dirty="0"/>
              <a:t>Be prepared to talk </a:t>
            </a:r>
            <a:r>
              <a:rPr lang="en-US" dirty="0" smtClean="0"/>
              <a:t>to your </a:t>
            </a:r>
            <a:r>
              <a:rPr lang="en-US" dirty="0"/>
              <a:t>administrator to determine </a:t>
            </a:r>
            <a:r>
              <a:rPr lang="en-US" dirty="0" smtClean="0"/>
              <a:t>consequences.</a:t>
            </a:r>
            <a:endParaRPr lang="en-US" dirty="0"/>
          </a:p>
          <a:p>
            <a:r>
              <a:rPr lang="en-US" dirty="0"/>
              <a:t>Make student’s return to class a smooth transition</a:t>
            </a:r>
          </a:p>
        </p:txBody>
      </p:sp>
    </p:spTree>
    <p:extLst>
      <p:ext uri="{BB962C8B-B14F-4D97-AF65-F5344CB8AC3E}">
        <p14:creationId xmlns:p14="http://schemas.microsoft.com/office/powerpoint/2010/main" val="8907039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9E4140-5F96-445D-82F5-087324475EB7}"/>
              </a:ext>
            </a:extLst>
          </p:cNvPr>
          <p:cNvSpPr>
            <a:spLocks noGrp="1"/>
          </p:cNvSpPr>
          <p:nvPr>
            <p:ph type="title"/>
          </p:nvPr>
        </p:nvSpPr>
        <p:spPr>
          <a:xfrm rot="20980617">
            <a:off x="463087" y="1866858"/>
            <a:ext cx="2718880" cy="2171810"/>
          </a:xfrm>
        </p:spPr>
        <p:txBody>
          <a:bodyPr>
            <a:noAutofit/>
          </a:bodyPr>
          <a:lstStyle/>
          <a:p>
            <a:pPr algn="ctr"/>
            <a:r>
              <a:rPr lang="en-US" sz="5400" dirty="0" smtClean="0">
                <a:latin typeface="+mn-lt"/>
              </a:rPr>
              <a:t>Example ODR Form</a:t>
            </a:r>
            <a:endParaRPr lang="en-US" sz="5400" dirty="0">
              <a:latin typeface="+mn-lt"/>
            </a:endParaRPr>
          </a:p>
        </p:txBody>
      </p:sp>
      <p:pic>
        <p:nvPicPr>
          <p:cNvPr id="3" name="Content Placeholder 5">
            <a:extLst>
              <a:ext uri="{FF2B5EF4-FFF2-40B4-BE49-F238E27FC236}">
                <a16:creationId xmlns:a16="http://schemas.microsoft.com/office/drawing/2014/main" xmlns="" id="{0DF39F84-C375-484B-AD96-7D2C879A2C0A}"/>
              </a:ext>
            </a:extLst>
          </p:cNvPr>
          <p:cNvPicPr>
            <a:picLocks noChangeAspect="1"/>
          </p:cNvPicPr>
          <p:nvPr/>
        </p:nvPicPr>
        <p:blipFill rotWithShape="1">
          <a:blip r:embed="rId3"/>
          <a:srcRect l="13486" t="3100" r="12596" b="43849"/>
          <a:stretch/>
        </p:blipFill>
        <p:spPr bwMode="gray">
          <a:xfrm>
            <a:off x="3376245" y="310152"/>
            <a:ext cx="6781923" cy="6301113"/>
          </a:xfrm>
          <a:prstGeom prst="rect">
            <a:avLst/>
          </a:prstGeom>
          <a:noFill/>
          <a:ln w="9525">
            <a:solidFill>
              <a:schemeClr val="tx1"/>
            </a:solidFill>
            <a:miter lim="800000"/>
            <a:headEnd/>
            <a:tailEnd/>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551009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803"/>
          </a:xfrm>
        </p:spPr>
        <p:txBody>
          <a:bodyPr>
            <a:normAutofit fontScale="90000"/>
          </a:bodyPr>
          <a:lstStyle/>
          <a:p>
            <a:r>
              <a:rPr lang="en-US" sz="5000" dirty="0" smtClean="0">
                <a:latin typeface="+mn-lt"/>
              </a:rPr>
              <a:t> </a:t>
            </a:r>
            <a:endParaRPr lang="en-US" sz="5000" dirty="0">
              <a:latin typeface="+mn-lt"/>
            </a:endParaRPr>
          </a:p>
        </p:txBody>
      </p:sp>
      <p:pic>
        <p:nvPicPr>
          <p:cNvPr id="3" name="Picture 2"/>
          <p:cNvPicPr>
            <a:picLocks noChangeAspect="1"/>
          </p:cNvPicPr>
          <p:nvPr/>
        </p:nvPicPr>
        <p:blipFill>
          <a:blip r:embed="rId3"/>
          <a:stretch>
            <a:fillRect/>
          </a:stretch>
        </p:blipFill>
        <p:spPr>
          <a:xfrm>
            <a:off x="341644" y="1403814"/>
            <a:ext cx="5463486" cy="5200664"/>
          </a:xfrm>
          <a:prstGeom prst="rect">
            <a:avLst/>
          </a:prstGeom>
        </p:spPr>
      </p:pic>
      <p:pic>
        <p:nvPicPr>
          <p:cNvPr id="4" name="Picture 3"/>
          <p:cNvPicPr>
            <a:picLocks noChangeAspect="1"/>
          </p:cNvPicPr>
          <p:nvPr/>
        </p:nvPicPr>
        <p:blipFill>
          <a:blip r:embed="rId4"/>
          <a:stretch>
            <a:fillRect/>
          </a:stretch>
        </p:blipFill>
        <p:spPr>
          <a:xfrm>
            <a:off x="5643255" y="1585548"/>
            <a:ext cx="6548745" cy="4314346"/>
          </a:xfrm>
          <a:prstGeom prst="rect">
            <a:avLst/>
          </a:prstGeom>
        </p:spPr>
      </p:pic>
      <p:sp>
        <p:nvSpPr>
          <p:cNvPr id="5" name="TextBox 4"/>
          <p:cNvSpPr txBox="1"/>
          <p:nvPr/>
        </p:nvSpPr>
        <p:spPr>
          <a:xfrm>
            <a:off x="0" y="662218"/>
            <a:ext cx="12192000" cy="923330"/>
          </a:xfrm>
          <a:prstGeom prst="rect">
            <a:avLst/>
          </a:prstGeom>
          <a:noFill/>
        </p:spPr>
        <p:txBody>
          <a:bodyPr wrap="square" rtlCol="0">
            <a:spAutoFit/>
          </a:bodyPr>
          <a:lstStyle/>
          <a:p>
            <a:pPr algn="ctr"/>
            <a:r>
              <a:rPr lang="en-US" sz="5400" dirty="0"/>
              <a:t>Minor Behavior Report Examples</a:t>
            </a:r>
          </a:p>
        </p:txBody>
      </p:sp>
    </p:spTree>
    <p:extLst>
      <p:ext uri="{BB962C8B-B14F-4D97-AF65-F5344CB8AC3E}">
        <p14:creationId xmlns:p14="http://schemas.microsoft.com/office/powerpoint/2010/main" val="24865686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03385"/>
            <a:ext cx="12192000" cy="904389"/>
          </a:xfrm>
        </p:spPr>
        <p:txBody>
          <a:bodyPr>
            <a:normAutofit fontScale="90000"/>
          </a:bodyPr>
          <a:lstStyle/>
          <a:p>
            <a:r>
              <a:rPr lang="en-US" dirty="0">
                <a:latin typeface="+mn-lt"/>
              </a:rPr>
              <a:t>Guiding Questions</a:t>
            </a:r>
          </a:p>
        </p:txBody>
      </p:sp>
      <p:sp>
        <p:nvSpPr>
          <p:cNvPr id="3" name="Content Placeholder 2"/>
          <p:cNvSpPr>
            <a:spLocks noGrp="1"/>
          </p:cNvSpPr>
          <p:nvPr>
            <p:ph sz="quarter" idx="10"/>
          </p:nvPr>
        </p:nvSpPr>
        <p:spPr>
          <a:xfrm>
            <a:off x="552658" y="1808703"/>
            <a:ext cx="11033091" cy="3838471"/>
          </a:xfrm>
        </p:spPr>
        <p:txBody>
          <a:bodyPr/>
          <a:lstStyle/>
          <a:p>
            <a:pPr marL="457200" indent="-457200">
              <a:buAutoNum type="arabicPeriod"/>
            </a:pPr>
            <a:r>
              <a:rPr lang="en-US" dirty="0"/>
              <a:t>Is there consensus among staff on the definitions of all problem behaviors?</a:t>
            </a:r>
          </a:p>
          <a:p>
            <a:pPr marL="457200" indent="-457200">
              <a:buAutoNum type="arabicPeriod"/>
            </a:pPr>
            <a:r>
              <a:rPr lang="en-US" dirty="0"/>
              <a:t>What are the minor problem behaviors in your school?</a:t>
            </a:r>
          </a:p>
          <a:p>
            <a:pPr marL="457200" indent="-457200">
              <a:buAutoNum type="arabicPeriod"/>
            </a:pPr>
            <a:r>
              <a:rPr lang="en-US" dirty="0"/>
              <a:t>What are the major problem </a:t>
            </a:r>
            <a:r>
              <a:rPr lang="en-US" dirty="0" smtClean="0"/>
              <a:t>behaviors in your school?</a:t>
            </a:r>
            <a:endParaRPr lang="en-US" dirty="0"/>
          </a:p>
          <a:p>
            <a:pPr marL="457200" indent="-457200">
              <a:buAutoNum type="arabicPeriod"/>
            </a:pPr>
            <a:r>
              <a:rPr lang="en-US" dirty="0"/>
              <a:t>Do you have a </a:t>
            </a:r>
            <a:r>
              <a:rPr lang="en-US" dirty="0" smtClean="0"/>
              <a:t>T-chart </a:t>
            </a:r>
            <a:r>
              <a:rPr lang="en-US" dirty="0"/>
              <a:t>to distinguish minor from major </a:t>
            </a:r>
            <a:r>
              <a:rPr lang="en-US" dirty="0" smtClean="0"/>
              <a:t>behaviors?</a:t>
            </a:r>
            <a:endParaRPr lang="en-US" dirty="0"/>
          </a:p>
          <a:p>
            <a:pPr marL="457200" indent="-457200">
              <a:buAutoNum type="arabicPeriod"/>
            </a:pPr>
            <a:r>
              <a:rPr lang="en-US" dirty="0"/>
              <a:t>What will you do when there are repeated minor behaviors</a:t>
            </a:r>
            <a:r>
              <a:rPr lang="en-US" dirty="0" smtClean="0"/>
              <a:t>?</a:t>
            </a:r>
            <a:endParaRPr lang="en-US" dirty="0"/>
          </a:p>
        </p:txBody>
      </p:sp>
    </p:spTree>
    <p:extLst>
      <p:ext uri="{BB962C8B-B14F-4D97-AF65-F5344CB8AC3E}">
        <p14:creationId xmlns:p14="http://schemas.microsoft.com/office/powerpoint/2010/main" val="2361762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808" y="720969"/>
            <a:ext cx="11649807" cy="685800"/>
          </a:xfrm>
        </p:spPr>
        <p:txBody>
          <a:bodyPr>
            <a:normAutofit fontScale="90000"/>
          </a:bodyPr>
          <a:lstStyle/>
          <a:p>
            <a:r>
              <a:rPr lang="en-US" dirty="0">
                <a:latin typeface="+mn-lt"/>
              </a:rPr>
              <a:t>Some Strategies </a:t>
            </a:r>
            <a:r>
              <a:rPr lang="en-US" dirty="0" smtClean="0">
                <a:latin typeface="+mn-lt"/>
              </a:rPr>
              <a:t>For </a:t>
            </a:r>
            <a:r>
              <a:rPr lang="en-US" dirty="0">
                <a:latin typeface="+mn-lt"/>
              </a:rPr>
              <a:t>Minor Behaviors</a:t>
            </a:r>
          </a:p>
        </p:txBody>
      </p:sp>
      <p:sp>
        <p:nvSpPr>
          <p:cNvPr id="3" name="Content Placeholder 2"/>
          <p:cNvSpPr>
            <a:spLocks noGrp="1"/>
          </p:cNvSpPr>
          <p:nvPr>
            <p:ph sz="quarter" idx="10"/>
          </p:nvPr>
        </p:nvSpPr>
        <p:spPr>
          <a:xfrm>
            <a:off x="622997" y="1624749"/>
            <a:ext cx="4961575" cy="4125106"/>
          </a:xfrm>
        </p:spPr>
        <p:txBody>
          <a:bodyPr>
            <a:noAutofit/>
          </a:bodyPr>
          <a:lstStyle/>
          <a:p>
            <a:r>
              <a:rPr lang="en-US" altLang="en-US" dirty="0"/>
              <a:t>Re-teach expectations/rules</a:t>
            </a:r>
          </a:p>
          <a:p>
            <a:r>
              <a:rPr lang="en-US" altLang="en-US" dirty="0"/>
              <a:t>Change seating arrangements</a:t>
            </a:r>
          </a:p>
          <a:p>
            <a:r>
              <a:rPr lang="en-US" altLang="en-US" dirty="0"/>
              <a:t>Conference </a:t>
            </a:r>
          </a:p>
          <a:p>
            <a:r>
              <a:rPr lang="en-US" altLang="en-US" dirty="0"/>
              <a:t>Peer mediation </a:t>
            </a:r>
          </a:p>
          <a:p>
            <a:r>
              <a:rPr lang="en-US" altLang="en-US" dirty="0"/>
              <a:t>Student contracts</a:t>
            </a:r>
          </a:p>
          <a:p>
            <a:r>
              <a:rPr lang="en-US" altLang="en-US" dirty="0"/>
              <a:t>Provide choices</a:t>
            </a:r>
          </a:p>
          <a:p>
            <a:r>
              <a:rPr lang="en-US" altLang="en-US" dirty="0"/>
              <a:t>Remove tempting items from room</a:t>
            </a:r>
            <a:endParaRPr lang="en-US" dirty="0"/>
          </a:p>
        </p:txBody>
      </p:sp>
      <p:sp>
        <p:nvSpPr>
          <p:cNvPr id="4" name="Content Placeholder 3"/>
          <p:cNvSpPr>
            <a:spLocks noGrp="1"/>
          </p:cNvSpPr>
          <p:nvPr>
            <p:ph sz="half" idx="4294967295"/>
          </p:nvPr>
        </p:nvSpPr>
        <p:spPr>
          <a:xfrm>
            <a:off x="5934807" y="1624749"/>
            <a:ext cx="6119447" cy="4233440"/>
          </a:xfrm>
          <a:prstGeom prst="rect">
            <a:avLst/>
          </a:prstGeom>
        </p:spPr>
        <p:txBody>
          <a:bodyPr>
            <a:normAutofit/>
          </a:bodyPr>
          <a:lstStyle/>
          <a:p>
            <a:r>
              <a:rPr lang="en-US" altLang="en-US" dirty="0"/>
              <a:t>Teach replacement </a:t>
            </a:r>
            <a:r>
              <a:rPr lang="en-US" altLang="en-US" dirty="0" smtClean="0"/>
              <a:t>skills</a:t>
            </a:r>
            <a:endParaRPr lang="en-US" altLang="en-US" dirty="0"/>
          </a:p>
          <a:p>
            <a:r>
              <a:rPr lang="en-US" altLang="en-US" dirty="0"/>
              <a:t>Cool-off time</a:t>
            </a:r>
          </a:p>
          <a:p>
            <a:r>
              <a:rPr lang="en-US" altLang="en-US" dirty="0"/>
              <a:t>Re-direction</a:t>
            </a:r>
          </a:p>
          <a:p>
            <a:r>
              <a:rPr lang="en-US" altLang="en-US" dirty="0" smtClean="0"/>
              <a:t>Restitution/apology</a:t>
            </a:r>
            <a:endParaRPr lang="en-US" altLang="en-US" dirty="0"/>
          </a:p>
          <a:p>
            <a:r>
              <a:rPr lang="en-US" altLang="en-US" dirty="0"/>
              <a:t>Prompt </a:t>
            </a:r>
          </a:p>
          <a:p>
            <a:r>
              <a:rPr lang="en-US" altLang="en-US" dirty="0"/>
              <a:t>Reward alternate positive </a:t>
            </a:r>
            <a:r>
              <a:rPr lang="en-US" altLang="en-US" dirty="0" smtClean="0"/>
              <a:t>behaviors</a:t>
            </a:r>
            <a:endParaRPr lang="en-US" altLang="en-US" dirty="0"/>
          </a:p>
          <a:p>
            <a:r>
              <a:rPr lang="en-US" altLang="en-US" dirty="0"/>
              <a:t>Reward peers for using appropriate </a:t>
            </a:r>
            <a:r>
              <a:rPr lang="en-US" altLang="en-US" dirty="0" smtClean="0"/>
              <a:t>behaviors</a:t>
            </a:r>
            <a:endParaRPr lang="en-US" altLang="en-US" dirty="0">
              <a:latin typeface="+mj-lt"/>
            </a:endParaRPr>
          </a:p>
        </p:txBody>
      </p:sp>
    </p:spTree>
    <p:extLst>
      <p:ext uri="{BB962C8B-B14F-4D97-AF65-F5344CB8AC3E}">
        <p14:creationId xmlns:p14="http://schemas.microsoft.com/office/powerpoint/2010/main" val="74814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0" end="0"/>
                                            </p:txEl>
                                          </p:spTgt>
                                        </p:tgtEl>
                                        <p:attrNameLst>
                                          <p:attrName>style.visibility</p:attrName>
                                        </p:attrNameLst>
                                      </p:cBhvr>
                                      <p:to>
                                        <p:strVal val="visible"/>
                                      </p:to>
                                    </p:set>
                                    <p:animEffect transition="in" filter="fade">
                                      <p:cBhvr>
                                        <p:cTn id="56" dur="1000"/>
                                        <p:tgtEl>
                                          <p:spTgt spid="4">
                                            <p:txEl>
                                              <p:pRg st="0" end="0"/>
                                            </p:txEl>
                                          </p:spTgt>
                                        </p:tgtEl>
                                      </p:cBhvr>
                                    </p:animEffect>
                                    <p:anim calcmode="lin" valueType="num">
                                      <p:cBhvr>
                                        <p:cTn id="5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1" end="1"/>
                                            </p:txEl>
                                          </p:spTgt>
                                        </p:tgtEl>
                                        <p:attrNameLst>
                                          <p:attrName>style.visibility</p:attrName>
                                        </p:attrNameLst>
                                      </p:cBhvr>
                                      <p:to>
                                        <p:strVal val="visible"/>
                                      </p:to>
                                    </p:set>
                                    <p:animEffect transition="in" filter="fade">
                                      <p:cBhvr>
                                        <p:cTn id="63" dur="1000"/>
                                        <p:tgtEl>
                                          <p:spTgt spid="4">
                                            <p:txEl>
                                              <p:pRg st="1" end="1"/>
                                            </p:txEl>
                                          </p:spTgt>
                                        </p:tgtEl>
                                      </p:cBhvr>
                                    </p:animEffect>
                                    <p:anim calcmode="lin" valueType="num">
                                      <p:cBhvr>
                                        <p:cTn id="6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txEl>
                                              <p:pRg st="2" end="2"/>
                                            </p:txEl>
                                          </p:spTgt>
                                        </p:tgtEl>
                                        <p:attrNameLst>
                                          <p:attrName>style.visibility</p:attrName>
                                        </p:attrNameLst>
                                      </p:cBhvr>
                                      <p:to>
                                        <p:strVal val="visible"/>
                                      </p:to>
                                    </p:set>
                                    <p:animEffect transition="in" filter="fade">
                                      <p:cBhvr>
                                        <p:cTn id="70" dur="1000"/>
                                        <p:tgtEl>
                                          <p:spTgt spid="4">
                                            <p:txEl>
                                              <p:pRg st="2" end="2"/>
                                            </p:txEl>
                                          </p:spTgt>
                                        </p:tgtEl>
                                      </p:cBhvr>
                                    </p:animEffect>
                                    <p:anim calcmode="lin" valueType="num">
                                      <p:cBhvr>
                                        <p:cTn id="7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4">
                                            <p:txEl>
                                              <p:pRg st="3" end="3"/>
                                            </p:txEl>
                                          </p:spTgt>
                                        </p:tgtEl>
                                        <p:attrNameLst>
                                          <p:attrName>style.visibility</p:attrName>
                                        </p:attrNameLst>
                                      </p:cBhvr>
                                      <p:to>
                                        <p:strVal val="visible"/>
                                      </p:to>
                                    </p:set>
                                    <p:animEffect transition="in" filter="fade">
                                      <p:cBhvr>
                                        <p:cTn id="77" dur="1000"/>
                                        <p:tgtEl>
                                          <p:spTgt spid="4">
                                            <p:txEl>
                                              <p:pRg st="3" end="3"/>
                                            </p:txEl>
                                          </p:spTgt>
                                        </p:tgtEl>
                                      </p:cBhvr>
                                    </p:animEffect>
                                    <p:anim calcmode="lin" valueType="num">
                                      <p:cBhvr>
                                        <p:cTn id="7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7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4">
                                            <p:txEl>
                                              <p:pRg st="4" end="4"/>
                                            </p:txEl>
                                          </p:spTgt>
                                        </p:tgtEl>
                                        <p:attrNameLst>
                                          <p:attrName>style.visibility</p:attrName>
                                        </p:attrNameLst>
                                      </p:cBhvr>
                                      <p:to>
                                        <p:strVal val="visible"/>
                                      </p:to>
                                    </p:set>
                                    <p:animEffect transition="in" filter="fade">
                                      <p:cBhvr>
                                        <p:cTn id="84" dur="1000"/>
                                        <p:tgtEl>
                                          <p:spTgt spid="4">
                                            <p:txEl>
                                              <p:pRg st="4" end="4"/>
                                            </p:txEl>
                                          </p:spTgt>
                                        </p:tgtEl>
                                      </p:cBhvr>
                                    </p:animEffect>
                                    <p:anim calcmode="lin" valueType="num">
                                      <p:cBhvr>
                                        <p:cTn id="8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8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4">
                                            <p:txEl>
                                              <p:pRg st="5" end="5"/>
                                            </p:txEl>
                                          </p:spTgt>
                                        </p:tgtEl>
                                        <p:attrNameLst>
                                          <p:attrName>style.visibility</p:attrName>
                                        </p:attrNameLst>
                                      </p:cBhvr>
                                      <p:to>
                                        <p:strVal val="visible"/>
                                      </p:to>
                                    </p:set>
                                    <p:animEffect transition="in" filter="fade">
                                      <p:cBhvr>
                                        <p:cTn id="91" dur="1000"/>
                                        <p:tgtEl>
                                          <p:spTgt spid="4">
                                            <p:txEl>
                                              <p:pRg st="5" end="5"/>
                                            </p:txEl>
                                          </p:spTgt>
                                        </p:tgtEl>
                                      </p:cBhvr>
                                    </p:animEffect>
                                    <p:anim calcmode="lin" valueType="num">
                                      <p:cBhvr>
                                        <p:cTn id="9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93"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4">
                                            <p:txEl>
                                              <p:pRg st="6" end="6"/>
                                            </p:txEl>
                                          </p:spTgt>
                                        </p:tgtEl>
                                        <p:attrNameLst>
                                          <p:attrName>style.visibility</p:attrName>
                                        </p:attrNameLst>
                                      </p:cBhvr>
                                      <p:to>
                                        <p:strVal val="visible"/>
                                      </p:to>
                                    </p:set>
                                    <p:animEffect transition="in" filter="fade">
                                      <p:cBhvr>
                                        <p:cTn id="98" dur="1000"/>
                                        <p:tgtEl>
                                          <p:spTgt spid="4">
                                            <p:txEl>
                                              <p:pRg st="6" end="6"/>
                                            </p:txEl>
                                          </p:spTgt>
                                        </p:tgtEl>
                                      </p:cBhvr>
                                    </p:animEffect>
                                    <p:anim calcmode="lin" valueType="num">
                                      <p:cBhvr>
                                        <p:cTn id="9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00"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0" y="777326"/>
            <a:ext cx="12191999" cy="919589"/>
          </a:xfrm>
        </p:spPr>
        <p:txBody>
          <a:bodyPr>
            <a:normAutofit fontScale="90000"/>
          </a:bodyPr>
          <a:lstStyle/>
          <a:p>
            <a:r>
              <a:rPr lang="en-US" altLang="en-US" dirty="0">
                <a:latin typeface="+mn-lt"/>
              </a:rPr>
              <a:t>Considerations </a:t>
            </a:r>
            <a:r>
              <a:rPr lang="en-US" altLang="en-US" dirty="0" smtClean="0">
                <a:latin typeface="+mn-lt"/>
              </a:rPr>
              <a:t>For </a:t>
            </a:r>
            <a:r>
              <a:rPr lang="en-US" altLang="en-US" dirty="0">
                <a:latin typeface="+mn-lt"/>
              </a:rPr>
              <a:t>Correcting Misbehavior</a:t>
            </a:r>
          </a:p>
        </p:txBody>
      </p:sp>
      <p:sp>
        <p:nvSpPr>
          <p:cNvPr id="10243" name="Rectangle 3"/>
          <p:cNvSpPr>
            <a:spLocks noGrp="1" noChangeArrowheads="1"/>
          </p:cNvSpPr>
          <p:nvPr>
            <p:ph sz="quarter" idx="10"/>
          </p:nvPr>
        </p:nvSpPr>
        <p:spPr>
          <a:xfrm>
            <a:off x="924448" y="2146620"/>
            <a:ext cx="10239271" cy="3325813"/>
          </a:xfrm>
        </p:spPr>
        <p:txBody>
          <a:bodyPr/>
          <a:lstStyle/>
          <a:p>
            <a:r>
              <a:rPr lang="en-US" altLang="en-US" dirty="0"/>
              <a:t>Be consistent</a:t>
            </a:r>
          </a:p>
          <a:p>
            <a:r>
              <a:rPr lang="en-US" altLang="en-US" dirty="0"/>
              <a:t>Use least intrusive strategy</a:t>
            </a:r>
          </a:p>
          <a:p>
            <a:r>
              <a:rPr lang="en-US" altLang="en-US" dirty="0"/>
              <a:t>Be specific, but brief</a:t>
            </a:r>
          </a:p>
          <a:p>
            <a:r>
              <a:rPr lang="en-US" altLang="en-US" dirty="0"/>
              <a:t>Have a quiet, respectful interaction</a:t>
            </a:r>
          </a:p>
          <a:p>
            <a:r>
              <a:rPr lang="en-US" altLang="en-US" dirty="0"/>
              <a:t>Refocus class first, if you will require a bit of time</a:t>
            </a:r>
          </a:p>
        </p:txBody>
      </p:sp>
      <p:sp>
        <p:nvSpPr>
          <p:cNvPr id="7" name="Slide Number Placeholder 5"/>
          <p:cNvSpPr>
            <a:spLocks noGrp="1"/>
          </p:cNvSpPr>
          <p:nvPr>
            <p:ph type="sldNum" sz="quarter" idx="4294967295"/>
          </p:nvPr>
        </p:nvSpPr>
        <p:spPr>
          <a:xfrm>
            <a:off x="11552238" y="6272213"/>
            <a:ext cx="639762" cy="365125"/>
          </a:xfrm>
          <a:prstGeom prst="rect">
            <a:avLst/>
          </a:prstGeo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A3FCF42D-8AFA-4C4D-A01D-23883067D5D6}" type="slidenum">
              <a:rPr kumimoji="0" lang="en-US" altLang="en-US" sz="1400" b="1" i="0" u="none" strike="noStrike" kern="1200" cap="none" spc="0" normalizeH="0" baseline="0" noProof="0">
                <a:ln>
                  <a:noFill/>
                </a:ln>
                <a:solidFill>
                  <a:srgbClr val="FFFFFF"/>
                </a:solidFill>
                <a:effectLst/>
                <a:uLnTx/>
                <a:uFillTx/>
                <a:latin typeface="Rockwell Condensed" panose="020606030504050201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26</a:t>
            </a:fld>
            <a:endParaRPr kumimoji="0" lang="en-US" altLang="en-US" sz="1400" b="1" i="0" u="none" strike="noStrike" kern="1200" cap="none" spc="0" normalizeH="0" baseline="0" noProof="0">
              <a:ln>
                <a:noFill/>
              </a:ln>
              <a:solidFill>
                <a:srgbClr val="FFFFFF"/>
              </a:solidFill>
              <a:effectLst/>
              <a:uLnTx/>
              <a:uFillTx/>
              <a:latin typeface="Rockwell Condensed" panose="02060603050405020104"/>
              <a:ea typeface="+mn-ea"/>
              <a:cs typeface="+mn-cs"/>
            </a:endParaRPr>
          </a:p>
        </p:txBody>
      </p:sp>
    </p:spTree>
    <p:extLst>
      <p:ext uri="{BB962C8B-B14F-4D97-AF65-F5344CB8AC3E}">
        <p14:creationId xmlns:p14="http://schemas.microsoft.com/office/powerpoint/2010/main" val="12457760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4932"/>
            <a:ext cx="12191999" cy="852854"/>
          </a:xfrm>
        </p:spPr>
        <p:txBody>
          <a:bodyPr>
            <a:normAutofit/>
          </a:bodyPr>
          <a:lstStyle/>
          <a:p>
            <a:r>
              <a:rPr lang="en-US" sz="5400" dirty="0">
                <a:latin typeface="+mn-lt"/>
              </a:rPr>
              <a:t>Appropriate Consequences</a:t>
            </a:r>
          </a:p>
        </p:txBody>
      </p:sp>
      <p:sp>
        <p:nvSpPr>
          <p:cNvPr id="3" name="Content Placeholder 2"/>
          <p:cNvSpPr>
            <a:spLocks noGrp="1"/>
          </p:cNvSpPr>
          <p:nvPr>
            <p:ph sz="quarter" idx="10"/>
          </p:nvPr>
        </p:nvSpPr>
        <p:spPr>
          <a:xfrm>
            <a:off x="683289" y="2289837"/>
            <a:ext cx="10822074" cy="2290956"/>
          </a:xfrm>
        </p:spPr>
        <p:txBody>
          <a:bodyPr/>
          <a:lstStyle/>
          <a:p>
            <a:r>
              <a:rPr lang="en-US" altLang="en-US" dirty="0"/>
              <a:t>Matched to the severity of the behavior</a:t>
            </a:r>
          </a:p>
          <a:p>
            <a:r>
              <a:rPr lang="en-US" altLang="en-US" dirty="0"/>
              <a:t>Matched to the perceived function of the behavior</a:t>
            </a:r>
          </a:p>
          <a:p>
            <a:r>
              <a:rPr lang="en-US" altLang="en-US" dirty="0"/>
              <a:t>Should not result in a power struggle </a:t>
            </a:r>
          </a:p>
          <a:p>
            <a:endParaRPr lang="en-US" dirty="0"/>
          </a:p>
        </p:txBody>
      </p:sp>
    </p:spTree>
    <p:extLst>
      <p:ext uri="{BB962C8B-B14F-4D97-AF65-F5344CB8AC3E}">
        <p14:creationId xmlns:p14="http://schemas.microsoft.com/office/powerpoint/2010/main" val="30217974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97926"/>
            <a:ext cx="12192000" cy="836252"/>
          </a:xfrm>
        </p:spPr>
        <p:txBody>
          <a:bodyPr>
            <a:normAutofit fontScale="90000"/>
          </a:bodyPr>
          <a:lstStyle/>
          <a:p>
            <a:r>
              <a:rPr lang="en-US" dirty="0">
                <a:latin typeface="+mn-lt"/>
              </a:rPr>
              <a:t>Effective Consequences</a:t>
            </a:r>
          </a:p>
        </p:txBody>
      </p:sp>
      <p:sp>
        <p:nvSpPr>
          <p:cNvPr id="3" name="Content Placeholder 2"/>
          <p:cNvSpPr>
            <a:spLocks noGrp="1"/>
          </p:cNvSpPr>
          <p:nvPr>
            <p:ph sz="quarter" idx="10"/>
          </p:nvPr>
        </p:nvSpPr>
        <p:spPr>
          <a:xfrm>
            <a:off x="733530" y="1639685"/>
            <a:ext cx="10781881" cy="3886908"/>
          </a:xfrm>
        </p:spPr>
        <p:txBody>
          <a:bodyPr>
            <a:noAutofit/>
          </a:bodyPr>
          <a:lstStyle/>
          <a:p>
            <a:r>
              <a:rPr lang="en-US" dirty="0"/>
              <a:t>R</a:t>
            </a:r>
            <a:r>
              <a:rPr lang="en-US" dirty="0" smtClean="0"/>
              <a:t>esult </a:t>
            </a:r>
            <a:r>
              <a:rPr lang="en-US" dirty="0"/>
              <a:t>in greater learning </a:t>
            </a:r>
          </a:p>
          <a:p>
            <a:r>
              <a:rPr lang="en-US" dirty="0"/>
              <a:t>O</a:t>
            </a:r>
            <a:r>
              <a:rPr lang="en-US" dirty="0" smtClean="0"/>
              <a:t>ften </a:t>
            </a:r>
            <a:r>
              <a:rPr lang="en-US" dirty="0"/>
              <a:t>involve learning tasks or opportunities</a:t>
            </a:r>
          </a:p>
          <a:p>
            <a:pPr lvl="1">
              <a:spcBef>
                <a:spcPts val="1000"/>
              </a:spcBef>
            </a:pPr>
            <a:r>
              <a:rPr lang="en-US" sz="2600" dirty="0"/>
              <a:t>P</a:t>
            </a:r>
            <a:r>
              <a:rPr lang="en-US" sz="2600" dirty="0" smtClean="0"/>
              <a:t>ractice </a:t>
            </a:r>
            <a:r>
              <a:rPr lang="en-US" sz="2600" dirty="0"/>
              <a:t>replacement behavior/skill</a:t>
            </a:r>
          </a:p>
          <a:p>
            <a:pPr lvl="1">
              <a:spcBef>
                <a:spcPts val="1000"/>
              </a:spcBef>
            </a:pPr>
            <a:r>
              <a:rPr lang="en-US" sz="2600" dirty="0"/>
              <a:t>S</a:t>
            </a:r>
            <a:r>
              <a:rPr lang="en-US" sz="2600" dirty="0" smtClean="0"/>
              <a:t>tudent </a:t>
            </a:r>
            <a:r>
              <a:rPr lang="en-US" sz="2600" dirty="0"/>
              <a:t>demonstrates desired skill</a:t>
            </a:r>
          </a:p>
          <a:p>
            <a:pPr lvl="1">
              <a:spcBef>
                <a:spcPts val="1000"/>
              </a:spcBef>
            </a:pPr>
            <a:r>
              <a:rPr lang="en-US" sz="2600" dirty="0"/>
              <a:t>M</a:t>
            </a:r>
            <a:r>
              <a:rPr lang="en-US" sz="2600" dirty="0" smtClean="0"/>
              <a:t>ake </a:t>
            </a:r>
            <a:r>
              <a:rPr lang="en-US" sz="2600" dirty="0"/>
              <a:t>amends to others affected</a:t>
            </a:r>
          </a:p>
          <a:p>
            <a:r>
              <a:rPr lang="en-US" dirty="0"/>
              <a:t>I</a:t>
            </a:r>
            <a:r>
              <a:rPr lang="en-US" dirty="0" smtClean="0"/>
              <a:t>nvite </a:t>
            </a:r>
            <a:r>
              <a:rPr lang="en-US" dirty="0"/>
              <a:t>student to take responsibility &amp; also be part of solution</a:t>
            </a:r>
          </a:p>
          <a:p>
            <a:r>
              <a:rPr lang="en-US" dirty="0"/>
              <a:t>R</a:t>
            </a:r>
            <a:r>
              <a:rPr lang="en-US" dirty="0" smtClean="0"/>
              <a:t>equire effort and </a:t>
            </a:r>
            <a:r>
              <a:rPr lang="en-US" dirty="0"/>
              <a:t>leave little incentive for repeat of misbehavior</a:t>
            </a:r>
          </a:p>
        </p:txBody>
      </p:sp>
    </p:spTree>
    <p:extLst>
      <p:ext uri="{BB962C8B-B14F-4D97-AF65-F5344CB8AC3E}">
        <p14:creationId xmlns:p14="http://schemas.microsoft.com/office/powerpoint/2010/main" val="315565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9FC40321-4DD8-429A-9979-21692EB51CB1}"/>
              </a:ext>
            </a:extLst>
          </p:cNvPr>
          <p:cNvSpPr>
            <a:spLocks noGrp="1"/>
          </p:cNvSpPr>
          <p:nvPr>
            <p:ph type="ctrTitle"/>
          </p:nvPr>
        </p:nvSpPr>
        <p:spPr>
          <a:xfrm>
            <a:off x="0" y="720969"/>
            <a:ext cx="12192000" cy="865784"/>
          </a:xfrm>
        </p:spPr>
        <p:txBody>
          <a:bodyPr/>
          <a:lstStyle/>
          <a:p>
            <a:r>
              <a:rPr lang="en-US" sz="5400" dirty="0">
                <a:latin typeface="+mn-lt"/>
              </a:rPr>
              <a:t>Do It With Fidelity!</a:t>
            </a:r>
          </a:p>
        </p:txBody>
      </p:sp>
      <p:sp>
        <p:nvSpPr>
          <p:cNvPr id="4" name="Content Placeholder 3">
            <a:extLst>
              <a:ext uri="{FF2B5EF4-FFF2-40B4-BE49-F238E27FC236}">
                <a16:creationId xmlns:a16="http://schemas.microsoft.com/office/drawing/2014/main" xmlns="" id="{6BCAE4D3-3D87-4527-BFC6-47C033A41A4D}"/>
              </a:ext>
            </a:extLst>
          </p:cNvPr>
          <p:cNvSpPr>
            <a:spLocks noGrp="1"/>
          </p:cNvSpPr>
          <p:nvPr>
            <p:ph sz="quarter" idx="10"/>
          </p:nvPr>
        </p:nvSpPr>
        <p:spPr>
          <a:xfrm>
            <a:off x="695011" y="1839825"/>
            <a:ext cx="10801978" cy="2902997"/>
          </a:xfrm>
        </p:spPr>
        <p:txBody>
          <a:bodyPr/>
          <a:lstStyle/>
          <a:p>
            <a:pPr marL="0" indent="0">
              <a:buNone/>
            </a:pPr>
            <a:r>
              <a:rPr lang="en-US" b="1" u="sng" dirty="0"/>
              <a:t>Tiered Fidelity Inventory (TFI)</a:t>
            </a:r>
          </a:p>
          <a:p>
            <a:pPr marL="0" indent="0">
              <a:buNone/>
            </a:pPr>
            <a:endParaRPr lang="en-US" dirty="0"/>
          </a:p>
          <a:p>
            <a:r>
              <a:rPr lang="en-US" dirty="0"/>
              <a:t>Efficient, valid index of extent to which PBIS core features are in place</a:t>
            </a:r>
          </a:p>
          <a:p>
            <a:r>
              <a:rPr lang="en-US" dirty="0"/>
              <a:t>Section 1.5 Problem Behavior Definitions</a:t>
            </a:r>
          </a:p>
          <a:p>
            <a:r>
              <a:rPr lang="en-US" dirty="0"/>
              <a:t>Section 1.6 Discipline Policies</a:t>
            </a:r>
          </a:p>
        </p:txBody>
      </p:sp>
    </p:spTree>
    <p:extLst>
      <p:ext uri="{BB962C8B-B14F-4D97-AF65-F5344CB8AC3E}">
        <p14:creationId xmlns:p14="http://schemas.microsoft.com/office/powerpoint/2010/main" val="3127124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712177"/>
            <a:ext cx="12192000" cy="874576"/>
          </a:xfrm>
        </p:spPr>
        <p:txBody>
          <a:bodyPr/>
          <a:lstStyle/>
          <a:p>
            <a:r>
              <a:rPr lang="en-US" sz="5400" dirty="0">
                <a:latin typeface="+mn-lt"/>
              </a:rPr>
              <a:t>Ways That Don’t Work</a:t>
            </a:r>
          </a:p>
        </p:txBody>
      </p:sp>
      <p:sp>
        <p:nvSpPr>
          <p:cNvPr id="5" name="Content Placeholder 4"/>
          <p:cNvSpPr>
            <a:spLocks noGrp="1"/>
          </p:cNvSpPr>
          <p:nvPr>
            <p:ph sz="quarter" idx="10"/>
          </p:nvPr>
        </p:nvSpPr>
        <p:spPr>
          <a:xfrm>
            <a:off x="894303" y="1926493"/>
            <a:ext cx="10068449" cy="3436815"/>
          </a:xfrm>
        </p:spPr>
        <p:txBody>
          <a:bodyPr/>
          <a:lstStyle/>
          <a:p>
            <a:r>
              <a:rPr lang="en-US" dirty="0"/>
              <a:t>Exclusion</a:t>
            </a:r>
          </a:p>
          <a:p>
            <a:r>
              <a:rPr lang="en-US" dirty="0"/>
              <a:t>Punishing problem behavior </a:t>
            </a:r>
            <a:r>
              <a:rPr lang="en-US" b="1" u="sng" dirty="0"/>
              <a:t>without</a:t>
            </a:r>
            <a:r>
              <a:rPr lang="en-US" dirty="0"/>
              <a:t> a positive, proactive, educative approach</a:t>
            </a:r>
          </a:p>
          <a:p>
            <a:pPr marL="0" indent="0">
              <a:buNone/>
            </a:pPr>
            <a:endParaRPr lang="en-US" dirty="0"/>
          </a:p>
          <a:p>
            <a:pPr marL="0" indent="0">
              <a:buNone/>
            </a:pPr>
            <a:r>
              <a:rPr lang="en-US" dirty="0"/>
              <a:t>Punishment used alone interferes with teaching and learning.</a:t>
            </a:r>
          </a:p>
        </p:txBody>
      </p:sp>
    </p:spTree>
    <p:extLst>
      <p:ext uri="{BB962C8B-B14F-4D97-AF65-F5344CB8AC3E}">
        <p14:creationId xmlns:p14="http://schemas.microsoft.com/office/powerpoint/2010/main" val="265916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365126"/>
            <a:ext cx="10515600" cy="76946"/>
          </a:xfrm>
        </p:spPr>
        <p:txBody>
          <a:bodyPr>
            <a:noAutofit/>
          </a:bodyPr>
          <a:lstStyle/>
          <a:p>
            <a:r>
              <a:rPr lang="en-US" sz="4800" dirty="0" smtClean="0">
                <a:latin typeface="+mn-lt"/>
              </a:rPr>
              <a:t> </a:t>
            </a:r>
            <a:endParaRPr lang="en-US" sz="4800" dirty="0">
              <a:latin typeface="+mn-lt"/>
            </a:endParaRPr>
          </a:p>
        </p:txBody>
      </p:sp>
      <p:graphicFrame>
        <p:nvGraphicFramePr>
          <p:cNvPr id="5" name="Table 4"/>
          <p:cNvGraphicFramePr>
            <a:graphicFrameLocks noGrp="1"/>
          </p:cNvGraphicFramePr>
          <p:nvPr>
            <p:extLst>
              <p:ext uri="{D42A27DB-BD31-4B8C-83A1-F6EECF244321}">
                <p14:modId xmlns:p14="http://schemas.microsoft.com/office/powerpoint/2010/main" val="2482633092"/>
              </p:ext>
            </p:extLst>
          </p:nvPr>
        </p:nvGraphicFramePr>
        <p:xfrm>
          <a:off x="73664" y="1487157"/>
          <a:ext cx="12044672" cy="1167037"/>
        </p:xfrm>
        <a:graphic>
          <a:graphicData uri="http://schemas.openxmlformats.org/drawingml/2006/table">
            <a:tbl>
              <a:tblPr firstRow="1" firstCol="1" bandRow="1"/>
              <a:tblGrid>
                <a:gridCol w="4875933">
                  <a:extLst>
                    <a:ext uri="{9D8B030D-6E8A-4147-A177-3AD203B41FA5}">
                      <a16:colId xmlns:a16="http://schemas.microsoft.com/office/drawing/2014/main" xmlns="" val="20000"/>
                    </a:ext>
                  </a:extLst>
                </a:gridCol>
                <a:gridCol w="2941299">
                  <a:extLst>
                    <a:ext uri="{9D8B030D-6E8A-4147-A177-3AD203B41FA5}">
                      <a16:colId xmlns:a16="http://schemas.microsoft.com/office/drawing/2014/main" xmlns="" val="20001"/>
                    </a:ext>
                  </a:extLst>
                </a:gridCol>
                <a:gridCol w="4227440">
                  <a:extLst>
                    <a:ext uri="{9D8B030D-6E8A-4147-A177-3AD203B41FA5}">
                      <a16:colId xmlns:a16="http://schemas.microsoft.com/office/drawing/2014/main" xmlns="" val="20002"/>
                    </a:ext>
                  </a:extLst>
                </a:gridCol>
              </a:tblGrid>
              <a:tr h="344077">
                <a:tc rowSpan="2">
                  <a:txBody>
                    <a:bodyPr/>
                    <a:lstStyle/>
                    <a:p>
                      <a:pPr marL="328930" marR="0" indent="-283210" algn="ctr">
                        <a:spcBef>
                          <a:spcPts val="0"/>
                        </a:spcBef>
                        <a:spcAft>
                          <a:spcPts val="0"/>
                        </a:spcAft>
                      </a:pPr>
                      <a:r>
                        <a:rPr lang="en-US" sz="3200" b="1" dirty="0">
                          <a:effectLst/>
                          <a:latin typeface="+mn-lt"/>
                        </a:rPr>
                        <a:t>Feature</a:t>
                      </a:r>
                      <a:endParaRPr lang="en-US" sz="32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marL="328930" marR="0" indent="-283210" algn="ctr">
                        <a:spcBef>
                          <a:spcPts val="0"/>
                        </a:spcBef>
                        <a:spcAft>
                          <a:spcPts val="0"/>
                        </a:spcAft>
                      </a:pPr>
                      <a:r>
                        <a:rPr lang="en-US" sz="3200" b="1" dirty="0">
                          <a:effectLst/>
                          <a:latin typeface="+mn-lt"/>
                        </a:rPr>
                        <a:t>Data Sources</a:t>
                      </a:r>
                      <a:endParaRPr lang="en-US" sz="32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328930" marR="0" indent="-283210" algn="ctr">
                        <a:spcBef>
                          <a:spcPts val="0"/>
                        </a:spcBef>
                        <a:spcAft>
                          <a:spcPts val="0"/>
                        </a:spcAft>
                      </a:pPr>
                      <a:r>
                        <a:rPr lang="en-US" sz="2000" b="1" dirty="0">
                          <a:effectLst/>
                          <a:latin typeface="+mn-lt"/>
                        </a:rPr>
                        <a:t>Scoring Criteria</a:t>
                      </a:r>
                      <a:endParaRPr lang="en-US" sz="20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0000"/>
                  </a:ext>
                </a:extLst>
              </a:tr>
              <a:tr h="811483">
                <a:tc vMerge="1">
                  <a:txBody>
                    <a:bodyPr/>
                    <a:lstStyle/>
                    <a:p>
                      <a:endParaRPr lang="en-US"/>
                    </a:p>
                  </a:txBody>
                  <a:tcPr/>
                </a:tc>
                <a:tc vMerge="1">
                  <a:txBody>
                    <a:bodyPr/>
                    <a:lstStyle/>
                    <a:p>
                      <a:endParaRPr lang="en-US"/>
                    </a:p>
                  </a:txBody>
                  <a:tcPr/>
                </a:tc>
                <a:tc>
                  <a:txBody>
                    <a:bodyPr/>
                    <a:lstStyle/>
                    <a:p>
                      <a:pPr marL="328930" marR="0" indent="-283210" algn="l">
                        <a:spcBef>
                          <a:spcPts val="0"/>
                        </a:spcBef>
                        <a:spcAft>
                          <a:spcPts val="0"/>
                        </a:spcAft>
                      </a:pPr>
                      <a:r>
                        <a:rPr lang="en-US" sz="1800" b="1" dirty="0">
                          <a:effectLst/>
                          <a:latin typeface="+mn-lt"/>
                          <a:ea typeface="Calibri"/>
                          <a:cs typeface="Times New Roman"/>
                        </a:rPr>
                        <a:t>0 = Not implemented</a:t>
                      </a:r>
                      <a:endParaRPr lang="en-US" sz="1800" dirty="0">
                        <a:effectLst/>
                        <a:latin typeface="+mn-lt"/>
                        <a:ea typeface="Calibri"/>
                        <a:cs typeface="Times New Roman"/>
                      </a:endParaRPr>
                    </a:p>
                    <a:p>
                      <a:pPr marL="328930" marR="0" indent="-283210" algn="l">
                        <a:spcBef>
                          <a:spcPts val="0"/>
                        </a:spcBef>
                        <a:spcAft>
                          <a:spcPts val="0"/>
                        </a:spcAft>
                      </a:pPr>
                      <a:r>
                        <a:rPr lang="en-US" sz="1800" b="1" dirty="0">
                          <a:effectLst/>
                          <a:latin typeface="+mn-lt"/>
                          <a:ea typeface="Calibri"/>
                          <a:cs typeface="Times New Roman"/>
                        </a:rPr>
                        <a:t>1 = Partially implemented</a:t>
                      </a:r>
                      <a:endParaRPr lang="en-US" sz="1800" dirty="0">
                        <a:effectLst/>
                        <a:latin typeface="+mn-lt"/>
                        <a:ea typeface="Calibri"/>
                        <a:cs typeface="Times New Roman"/>
                      </a:endParaRPr>
                    </a:p>
                    <a:p>
                      <a:pPr marL="328930" marR="0" indent="-283210" algn="l">
                        <a:spcBef>
                          <a:spcPts val="0"/>
                        </a:spcBef>
                        <a:spcAft>
                          <a:spcPts val="0"/>
                        </a:spcAft>
                      </a:pPr>
                      <a:r>
                        <a:rPr lang="en-US" sz="1800" b="1" dirty="0">
                          <a:effectLst/>
                          <a:latin typeface="+mn-lt"/>
                        </a:rPr>
                        <a:t>2 = Fully implemented</a:t>
                      </a:r>
                      <a:endParaRPr lang="en-US" sz="1800" dirty="0">
                        <a:effectLst/>
                        <a:latin typeface="+mn-lt"/>
                      </a:endParaRPr>
                    </a:p>
                  </a:txBody>
                  <a:tcPr marL="62255" marR="622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0001"/>
                  </a:ext>
                </a:extLst>
              </a:tr>
            </a:tbl>
          </a:graphicData>
        </a:graphic>
      </p:graphicFrame>
      <p:graphicFrame>
        <p:nvGraphicFramePr>
          <p:cNvPr id="6" name="Content Placeholder 3"/>
          <p:cNvGraphicFramePr>
            <a:graphicFrameLocks noGrp="1"/>
          </p:cNvGraphicFramePr>
          <p:nvPr>
            <p:ph idx="1"/>
            <p:extLst>
              <p:ext uri="{D42A27DB-BD31-4B8C-83A1-F6EECF244321}">
                <p14:modId xmlns:p14="http://schemas.microsoft.com/office/powerpoint/2010/main" val="669095150"/>
              </p:ext>
            </p:extLst>
          </p:nvPr>
        </p:nvGraphicFramePr>
        <p:xfrm>
          <a:off x="73664" y="2654194"/>
          <a:ext cx="12044673" cy="3598043"/>
        </p:xfrm>
        <a:graphic>
          <a:graphicData uri="http://schemas.openxmlformats.org/drawingml/2006/table">
            <a:tbl>
              <a:tblPr firstRow="1" firstCol="1" bandRow="1"/>
              <a:tblGrid>
                <a:gridCol w="4874073">
                  <a:extLst>
                    <a:ext uri="{9D8B030D-6E8A-4147-A177-3AD203B41FA5}">
                      <a16:colId xmlns:a16="http://schemas.microsoft.com/office/drawing/2014/main" xmlns="" val="20000"/>
                    </a:ext>
                  </a:extLst>
                </a:gridCol>
                <a:gridCol w="2931630">
                  <a:extLst>
                    <a:ext uri="{9D8B030D-6E8A-4147-A177-3AD203B41FA5}">
                      <a16:colId xmlns:a16="http://schemas.microsoft.com/office/drawing/2014/main" xmlns="" val="20001"/>
                    </a:ext>
                  </a:extLst>
                </a:gridCol>
                <a:gridCol w="4238970">
                  <a:extLst>
                    <a:ext uri="{9D8B030D-6E8A-4147-A177-3AD203B41FA5}">
                      <a16:colId xmlns:a16="http://schemas.microsoft.com/office/drawing/2014/main" xmlns="" val="20002"/>
                    </a:ext>
                  </a:extLst>
                </a:gridCol>
              </a:tblGrid>
              <a:tr h="3598043">
                <a:tc>
                  <a:txBody>
                    <a:bodyPr/>
                    <a:lstStyle/>
                    <a:p>
                      <a:pPr marL="0" marR="0" lvl="0" indent="0" algn="l">
                        <a:spcBef>
                          <a:spcPts val="0"/>
                        </a:spcBef>
                        <a:spcAft>
                          <a:spcPts val="0"/>
                        </a:spcAft>
                        <a:buFont typeface="+mj-lt"/>
                        <a:buNone/>
                      </a:pPr>
                      <a:r>
                        <a:rPr lang="en-US" sz="2000" b="1" dirty="0">
                          <a:effectLst/>
                          <a:latin typeface="+mn-lt"/>
                          <a:ea typeface="Times New Roman"/>
                          <a:cs typeface="Times New Roman"/>
                        </a:rPr>
                        <a:t>1.5 Problem Behavior Definitions: </a:t>
                      </a:r>
                      <a:r>
                        <a:rPr lang="en-US" sz="2000" b="0" dirty="0">
                          <a:effectLst/>
                          <a:latin typeface="+mn-lt"/>
                          <a:ea typeface="Times New Roman"/>
                          <a:cs typeface="Times New Roman"/>
                        </a:rPr>
                        <a:t>School has clear definitions for behaviors that interfere with academic and social success and a clear policy/procedure (e.g., flowchart) for addressing office-managed versus staff-managed problems.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marR="0" lvl="0" indent="-342900" algn="l">
                        <a:spcBef>
                          <a:spcPts val="0"/>
                        </a:spcBef>
                        <a:spcAft>
                          <a:spcPts val="0"/>
                        </a:spcAft>
                        <a:buFont typeface="Symbol"/>
                        <a:buChar char=""/>
                      </a:pPr>
                      <a:r>
                        <a:rPr lang="en-US" sz="2000" dirty="0">
                          <a:effectLst/>
                          <a:latin typeface="+mn-lt"/>
                        </a:rPr>
                        <a:t>Staff handbook</a:t>
                      </a:r>
                    </a:p>
                    <a:p>
                      <a:pPr marL="342900" marR="0" lvl="0" indent="-342900" algn="l">
                        <a:spcBef>
                          <a:spcPts val="0"/>
                        </a:spcBef>
                        <a:spcAft>
                          <a:spcPts val="0"/>
                        </a:spcAft>
                        <a:buFont typeface="Symbol"/>
                        <a:buChar char=""/>
                      </a:pPr>
                      <a:r>
                        <a:rPr lang="en-US" sz="2000" dirty="0">
                          <a:effectLst/>
                          <a:latin typeface="+mn-lt"/>
                        </a:rPr>
                        <a:t>Student handbook</a:t>
                      </a:r>
                    </a:p>
                    <a:p>
                      <a:pPr marL="342900" marR="0" lvl="0" indent="-342900" algn="l">
                        <a:spcBef>
                          <a:spcPts val="0"/>
                        </a:spcBef>
                        <a:spcAft>
                          <a:spcPts val="0"/>
                        </a:spcAft>
                        <a:buFont typeface="Symbol"/>
                        <a:buChar char=""/>
                      </a:pPr>
                      <a:r>
                        <a:rPr lang="en-US" sz="2000" dirty="0">
                          <a:effectLst/>
                          <a:latin typeface="+mn-lt"/>
                        </a:rPr>
                        <a:t>School policy</a:t>
                      </a:r>
                    </a:p>
                    <a:p>
                      <a:pPr marL="342900" marR="0" lvl="0" indent="-342900" algn="l">
                        <a:spcBef>
                          <a:spcPts val="0"/>
                        </a:spcBef>
                        <a:spcAft>
                          <a:spcPts val="0"/>
                        </a:spcAft>
                        <a:buFont typeface="Symbol"/>
                        <a:buChar char=""/>
                      </a:pPr>
                      <a:r>
                        <a:rPr lang="en-US" sz="2000" dirty="0">
                          <a:effectLst/>
                          <a:latin typeface="+mn-lt"/>
                        </a:rPr>
                        <a:t>Discipline flowchart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255270" marR="0" indent="-228600" algn="l">
                        <a:spcBef>
                          <a:spcPts val="0"/>
                        </a:spcBef>
                        <a:spcAft>
                          <a:spcPts val="1200"/>
                        </a:spcAft>
                      </a:pPr>
                      <a:r>
                        <a:rPr lang="en-US" sz="1800" dirty="0">
                          <a:effectLst/>
                          <a:latin typeface="+mn-lt"/>
                          <a:ea typeface="Calibri"/>
                          <a:cs typeface="Times New Roman"/>
                        </a:rPr>
                        <a:t>0 = No clear definitions exist, and procedures to manage problems are not clearly </a:t>
                      </a:r>
                      <a:r>
                        <a:rPr lang="en-US" sz="1800" dirty="0" smtClean="0">
                          <a:effectLst/>
                          <a:latin typeface="+mn-lt"/>
                          <a:ea typeface="Calibri"/>
                          <a:cs typeface="Times New Roman"/>
                        </a:rPr>
                        <a:t>documented.</a:t>
                      </a:r>
                      <a:endParaRPr lang="en-US" sz="1800" dirty="0">
                        <a:effectLst/>
                        <a:latin typeface="+mn-lt"/>
                        <a:ea typeface="Calibri"/>
                        <a:cs typeface="Times New Roman"/>
                      </a:endParaRPr>
                    </a:p>
                    <a:p>
                      <a:pPr marL="255270" marR="0" indent="-228600" algn="l">
                        <a:spcBef>
                          <a:spcPts val="0"/>
                        </a:spcBef>
                        <a:spcAft>
                          <a:spcPts val="1200"/>
                        </a:spcAft>
                      </a:pPr>
                      <a:r>
                        <a:rPr lang="en-US" sz="1800" dirty="0">
                          <a:effectLst/>
                          <a:latin typeface="+mn-lt"/>
                          <a:ea typeface="Calibri"/>
                          <a:cs typeface="Times New Roman"/>
                        </a:rPr>
                        <a:t>1 = Definitions and procedures exist but are not clear and/or not organized by staff- versus office-managed </a:t>
                      </a:r>
                      <a:r>
                        <a:rPr lang="en-US" sz="1800" dirty="0" smtClean="0">
                          <a:effectLst/>
                          <a:latin typeface="+mn-lt"/>
                          <a:ea typeface="Calibri"/>
                          <a:cs typeface="Times New Roman"/>
                        </a:rPr>
                        <a:t>problems.</a:t>
                      </a:r>
                      <a:endParaRPr lang="en-US" sz="1800" dirty="0">
                        <a:effectLst/>
                        <a:latin typeface="+mn-lt"/>
                        <a:ea typeface="Calibri"/>
                        <a:cs typeface="Times New Roman"/>
                      </a:endParaRPr>
                    </a:p>
                    <a:p>
                      <a:pPr marL="255270" marR="0" indent="-228600" algn="l">
                        <a:spcBef>
                          <a:spcPts val="0"/>
                        </a:spcBef>
                        <a:spcAft>
                          <a:spcPts val="1200"/>
                        </a:spcAft>
                      </a:pPr>
                      <a:r>
                        <a:rPr lang="en-US" sz="1800" dirty="0">
                          <a:effectLst/>
                          <a:latin typeface="+mn-lt"/>
                          <a:ea typeface="Calibri"/>
                          <a:cs typeface="Times New Roman"/>
                        </a:rPr>
                        <a:t>2 =  Definitions and procedures for managing problems are clearly defined, documented, trained, and shared with </a:t>
                      </a:r>
                      <a:r>
                        <a:rPr lang="en-US" sz="1800" dirty="0" smtClean="0">
                          <a:effectLst/>
                          <a:latin typeface="+mn-lt"/>
                          <a:ea typeface="Calibri"/>
                          <a:cs typeface="Times New Roman"/>
                        </a:rPr>
                        <a:t>families.</a:t>
                      </a:r>
                      <a:endParaRPr lang="en-US" sz="1800" dirty="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bl>
          </a:graphicData>
        </a:graphic>
      </p:graphicFrame>
      <p:sp>
        <p:nvSpPr>
          <p:cNvPr id="3" name="Rectangle 2"/>
          <p:cNvSpPr/>
          <p:nvPr/>
        </p:nvSpPr>
        <p:spPr>
          <a:xfrm>
            <a:off x="1638215" y="4453215"/>
            <a:ext cx="5892799" cy="175822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b="1" dirty="0"/>
              <a:t>Main Idea: </a:t>
            </a:r>
            <a:r>
              <a:rPr lang="en-US" sz="2000" dirty="0"/>
              <a:t>Operational definitions of problem behavior and consistent processes for responding to problem behavior improve the “predictability” of social expectations in the school.  </a:t>
            </a:r>
            <a:r>
              <a:rPr lang="en-US" sz="2000" i="1" dirty="0"/>
              <a:t>Focus on reducing reward for problem behavior.</a:t>
            </a:r>
          </a:p>
        </p:txBody>
      </p:sp>
      <p:sp>
        <p:nvSpPr>
          <p:cNvPr id="7" name="TextBox 6"/>
          <p:cNvSpPr txBox="1"/>
          <p:nvPr/>
        </p:nvSpPr>
        <p:spPr>
          <a:xfrm>
            <a:off x="9741877" y="1188794"/>
            <a:ext cx="2376459" cy="338554"/>
          </a:xfrm>
          <a:prstGeom prst="rect">
            <a:avLst/>
          </a:prstGeom>
          <a:noFill/>
          <a:ln>
            <a:noFill/>
          </a:ln>
        </p:spPr>
        <p:txBody>
          <a:bodyPr wrap="square" rtlCol="0">
            <a:spAutoFit/>
          </a:bodyPr>
          <a:lstStyle/>
          <a:p>
            <a:pPr algn="r"/>
            <a:r>
              <a:rPr lang="en-US" sz="1600" dirty="0">
                <a:ln>
                  <a:solidFill>
                    <a:schemeClr val="accent1">
                      <a:lumMod val="20000"/>
                      <a:lumOff val="80000"/>
                    </a:schemeClr>
                  </a:solidFill>
                </a:ln>
                <a:solidFill>
                  <a:schemeClr val="tx2"/>
                </a:solidFill>
              </a:rPr>
              <a:t>Subscale: Implementation</a:t>
            </a:r>
          </a:p>
        </p:txBody>
      </p:sp>
      <p:sp>
        <p:nvSpPr>
          <p:cNvPr id="4" name="TextBox 3"/>
          <p:cNvSpPr txBox="1"/>
          <p:nvPr/>
        </p:nvSpPr>
        <p:spPr>
          <a:xfrm>
            <a:off x="73664" y="551770"/>
            <a:ext cx="12044672" cy="923330"/>
          </a:xfrm>
          <a:prstGeom prst="rect">
            <a:avLst/>
          </a:prstGeom>
          <a:noFill/>
        </p:spPr>
        <p:txBody>
          <a:bodyPr wrap="square" rtlCol="0">
            <a:spAutoFit/>
          </a:bodyPr>
          <a:lstStyle/>
          <a:p>
            <a:pPr algn="ctr"/>
            <a:r>
              <a:rPr lang="en-US" sz="5400" dirty="0"/>
              <a:t>1.5 Problem Behavior Definitions</a:t>
            </a:r>
          </a:p>
        </p:txBody>
      </p:sp>
    </p:spTree>
    <p:extLst>
      <p:ext uri="{BB962C8B-B14F-4D97-AF65-F5344CB8AC3E}">
        <p14:creationId xmlns:p14="http://schemas.microsoft.com/office/powerpoint/2010/main" val="329603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365126"/>
            <a:ext cx="10515600" cy="76946"/>
          </a:xfrm>
        </p:spPr>
        <p:txBody>
          <a:bodyPr>
            <a:noAutofit/>
          </a:bodyPr>
          <a:lstStyle/>
          <a:p>
            <a:r>
              <a:rPr lang="en-US" sz="4800" dirty="0" smtClean="0">
                <a:latin typeface="+mn-lt"/>
              </a:rPr>
              <a:t> </a:t>
            </a:r>
            <a:endParaRPr lang="en-US" sz="4800" dirty="0">
              <a:latin typeface="+mn-lt"/>
            </a:endParaRPr>
          </a:p>
        </p:txBody>
      </p:sp>
      <p:graphicFrame>
        <p:nvGraphicFramePr>
          <p:cNvPr id="5" name="Table 4"/>
          <p:cNvGraphicFramePr>
            <a:graphicFrameLocks noGrp="1"/>
          </p:cNvGraphicFramePr>
          <p:nvPr>
            <p:extLst>
              <p:ext uri="{D42A27DB-BD31-4B8C-83A1-F6EECF244321}">
                <p14:modId xmlns:p14="http://schemas.microsoft.com/office/powerpoint/2010/main" val="3013345449"/>
              </p:ext>
            </p:extLst>
          </p:nvPr>
        </p:nvGraphicFramePr>
        <p:xfrm>
          <a:off x="83128" y="1597598"/>
          <a:ext cx="12019734" cy="1219200"/>
        </p:xfrm>
        <a:graphic>
          <a:graphicData uri="http://schemas.openxmlformats.org/drawingml/2006/table">
            <a:tbl>
              <a:tblPr firstRow="1" firstCol="1" bandRow="1"/>
              <a:tblGrid>
                <a:gridCol w="4865838">
                  <a:extLst>
                    <a:ext uri="{9D8B030D-6E8A-4147-A177-3AD203B41FA5}">
                      <a16:colId xmlns:a16="http://schemas.microsoft.com/office/drawing/2014/main" xmlns="" val="20000"/>
                    </a:ext>
                  </a:extLst>
                </a:gridCol>
                <a:gridCol w="2935208">
                  <a:extLst>
                    <a:ext uri="{9D8B030D-6E8A-4147-A177-3AD203B41FA5}">
                      <a16:colId xmlns:a16="http://schemas.microsoft.com/office/drawing/2014/main" xmlns="" val="20001"/>
                    </a:ext>
                  </a:extLst>
                </a:gridCol>
                <a:gridCol w="4218688">
                  <a:extLst>
                    <a:ext uri="{9D8B030D-6E8A-4147-A177-3AD203B41FA5}">
                      <a16:colId xmlns:a16="http://schemas.microsoft.com/office/drawing/2014/main" xmlns="" val="20002"/>
                    </a:ext>
                  </a:extLst>
                </a:gridCol>
              </a:tblGrid>
              <a:tr h="284660">
                <a:tc rowSpan="2">
                  <a:txBody>
                    <a:bodyPr/>
                    <a:lstStyle/>
                    <a:p>
                      <a:pPr marL="328930" marR="0" indent="-283210" algn="ctr">
                        <a:spcBef>
                          <a:spcPts val="0"/>
                        </a:spcBef>
                        <a:spcAft>
                          <a:spcPts val="0"/>
                        </a:spcAft>
                      </a:pPr>
                      <a:r>
                        <a:rPr lang="en-US" sz="2800" b="1" dirty="0">
                          <a:effectLst/>
                          <a:latin typeface="+mn-lt"/>
                        </a:rPr>
                        <a:t>Feature</a:t>
                      </a:r>
                      <a:endParaRPr lang="en-US" sz="28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2">
                  <a:txBody>
                    <a:bodyPr/>
                    <a:lstStyle/>
                    <a:p>
                      <a:pPr marL="328930" marR="0" indent="-283210" algn="ctr">
                        <a:spcBef>
                          <a:spcPts val="0"/>
                        </a:spcBef>
                        <a:spcAft>
                          <a:spcPts val="0"/>
                        </a:spcAft>
                      </a:pPr>
                      <a:r>
                        <a:rPr lang="en-US" sz="2800" b="1" dirty="0">
                          <a:effectLst/>
                          <a:latin typeface="+mn-lt"/>
                        </a:rPr>
                        <a:t>Data Sources</a:t>
                      </a:r>
                      <a:endParaRPr lang="en-US" sz="28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328930" marR="0" indent="-283210" algn="ctr">
                        <a:spcBef>
                          <a:spcPts val="0"/>
                        </a:spcBef>
                        <a:spcAft>
                          <a:spcPts val="0"/>
                        </a:spcAft>
                      </a:pPr>
                      <a:r>
                        <a:rPr lang="en-US" sz="2000" b="1" dirty="0">
                          <a:effectLst/>
                          <a:latin typeface="+mn-lt"/>
                        </a:rPr>
                        <a:t>Scoring Criteria</a:t>
                      </a:r>
                      <a:endParaRPr lang="en-US" sz="2000" dirty="0">
                        <a:effectLst/>
                        <a:latin typeface="+mn-lt"/>
                      </a:endParaRPr>
                    </a:p>
                  </a:txBody>
                  <a:tcPr marL="62255" marR="622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0000"/>
                  </a:ext>
                </a:extLst>
              </a:tr>
              <a:tr h="853979">
                <a:tc vMerge="1">
                  <a:txBody>
                    <a:bodyPr/>
                    <a:lstStyle/>
                    <a:p>
                      <a:endParaRPr lang="en-US"/>
                    </a:p>
                  </a:txBody>
                  <a:tcPr/>
                </a:tc>
                <a:tc vMerge="1">
                  <a:txBody>
                    <a:bodyPr/>
                    <a:lstStyle/>
                    <a:p>
                      <a:endParaRPr lang="en-US"/>
                    </a:p>
                  </a:txBody>
                  <a:tcPr/>
                </a:tc>
                <a:tc>
                  <a:txBody>
                    <a:bodyPr/>
                    <a:lstStyle/>
                    <a:p>
                      <a:pPr marL="328930" marR="0" indent="-283210" algn="l">
                        <a:spcBef>
                          <a:spcPts val="0"/>
                        </a:spcBef>
                        <a:spcAft>
                          <a:spcPts val="0"/>
                        </a:spcAft>
                      </a:pPr>
                      <a:r>
                        <a:rPr lang="en-US" sz="2000" b="1" dirty="0">
                          <a:effectLst/>
                          <a:latin typeface="+mn-lt"/>
                          <a:ea typeface="Calibri"/>
                          <a:cs typeface="Times New Roman"/>
                        </a:rPr>
                        <a:t>0 = Not implemented</a:t>
                      </a:r>
                      <a:endParaRPr lang="en-US" sz="2000" dirty="0">
                        <a:effectLst/>
                        <a:latin typeface="+mn-lt"/>
                        <a:ea typeface="Calibri"/>
                        <a:cs typeface="Times New Roman"/>
                      </a:endParaRPr>
                    </a:p>
                    <a:p>
                      <a:pPr marL="328930" marR="0" indent="-283210" algn="l">
                        <a:spcBef>
                          <a:spcPts val="0"/>
                        </a:spcBef>
                        <a:spcAft>
                          <a:spcPts val="0"/>
                        </a:spcAft>
                      </a:pPr>
                      <a:r>
                        <a:rPr lang="en-US" sz="2000" b="1" dirty="0">
                          <a:effectLst/>
                          <a:latin typeface="+mn-lt"/>
                          <a:ea typeface="Calibri"/>
                          <a:cs typeface="Times New Roman"/>
                        </a:rPr>
                        <a:t>1 = Partially implemented</a:t>
                      </a:r>
                      <a:endParaRPr lang="en-US" sz="2000" dirty="0">
                        <a:effectLst/>
                        <a:latin typeface="+mn-lt"/>
                        <a:ea typeface="Calibri"/>
                        <a:cs typeface="Times New Roman"/>
                      </a:endParaRPr>
                    </a:p>
                    <a:p>
                      <a:pPr marL="328930" marR="0" indent="-283210" algn="l">
                        <a:spcBef>
                          <a:spcPts val="0"/>
                        </a:spcBef>
                        <a:spcAft>
                          <a:spcPts val="0"/>
                        </a:spcAft>
                      </a:pPr>
                      <a:r>
                        <a:rPr lang="en-US" sz="2000" b="1" dirty="0">
                          <a:effectLst/>
                          <a:latin typeface="+mn-lt"/>
                        </a:rPr>
                        <a:t>2 = Fully implemented</a:t>
                      </a:r>
                      <a:endParaRPr lang="en-US" sz="2000" dirty="0">
                        <a:effectLst/>
                        <a:latin typeface="+mn-lt"/>
                      </a:endParaRPr>
                    </a:p>
                  </a:txBody>
                  <a:tcPr marL="62255" marR="622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0001"/>
                  </a:ext>
                </a:extLst>
              </a:tr>
            </a:tbl>
          </a:graphicData>
        </a:graphic>
      </p:graphicFrame>
      <p:graphicFrame>
        <p:nvGraphicFramePr>
          <p:cNvPr id="6" name="Content Placeholder 3"/>
          <p:cNvGraphicFramePr>
            <a:graphicFrameLocks noGrp="1"/>
          </p:cNvGraphicFramePr>
          <p:nvPr>
            <p:ph idx="1"/>
            <p:extLst>
              <p:ext uri="{D42A27DB-BD31-4B8C-83A1-F6EECF244321}">
                <p14:modId xmlns:p14="http://schemas.microsoft.com/office/powerpoint/2010/main" val="2901641320"/>
              </p:ext>
            </p:extLst>
          </p:nvPr>
        </p:nvGraphicFramePr>
        <p:xfrm>
          <a:off x="83126" y="2816799"/>
          <a:ext cx="12019735" cy="3142826"/>
        </p:xfrm>
        <a:graphic>
          <a:graphicData uri="http://schemas.openxmlformats.org/drawingml/2006/table">
            <a:tbl>
              <a:tblPr firstRow="1" firstCol="1" bandRow="1"/>
              <a:tblGrid>
                <a:gridCol w="4865837">
                  <a:extLst>
                    <a:ext uri="{9D8B030D-6E8A-4147-A177-3AD203B41FA5}">
                      <a16:colId xmlns:a16="http://schemas.microsoft.com/office/drawing/2014/main" xmlns="" val="20000"/>
                    </a:ext>
                  </a:extLst>
                </a:gridCol>
                <a:gridCol w="2935210">
                  <a:extLst>
                    <a:ext uri="{9D8B030D-6E8A-4147-A177-3AD203B41FA5}">
                      <a16:colId xmlns:a16="http://schemas.microsoft.com/office/drawing/2014/main" xmlns="" val="20001"/>
                    </a:ext>
                  </a:extLst>
                </a:gridCol>
                <a:gridCol w="4218688">
                  <a:extLst>
                    <a:ext uri="{9D8B030D-6E8A-4147-A177-3AD203B41FA5}">
                      <a16:colId xmlns:a16="http://schemas.microsoft.com/office/drawing/2014/main" xmlns="" val="20002"/>
                    </a:ext>
                  </a:extLst>
                </a:gridCol>
              </a:tblGrid>
              <a:tr h="3142826">
                <a:tc>
                  <a:txBody>
                    <a:bodyPr/>
                    <a:lstStyle/>
                    <a:p>
                      <a:pPr marL="0" marR="0" lvl="0" indent="0" algn="l">
                        <a:spcBef>
                          <a:spcPts val="0"/>
                        </a:spcBef>
                        <a:spcAft>
                          <a:spcPts val="0"/>
                        </a:spcAft>
                        <a:buFont typeface="+mj-lt"/>
                        <a:buNone/>
                      </a:pPr>
                      <a:r>
                        <a:rPr lang="en-US" sz="2000" b="1" dirty="0">
                          <a:effectLst/>
                          <a:latin typeface="+mn-lt"/>
                          <a:ea typeface="Times New Roman"/>
                          <a:cs typeface="Times New Roman"/>
                        </a:rPr>
                        <a:t>1.6  Discipline Policies: </a:t>
                      </a:r>
                      <a:r>
                        <a:rPr lang="en-US" sz="2000" b="0" dirty="0">
                          <a:effectLst/>
                          <a:latin typeface="+mn-lt"/>
                          <a:ea typeface="Times New Roman"/>
                          <a:cs typeface="Times New Roman"/>
                        </a:rPr>
                        <a:t>School policies and procedures describe and emphasize proactive, instructive, and/or restorative approaches to student behavior that are implemented consistently.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2900" marR="0" lvl="0" indent="-342900" algn="l">
                        <a:spcBef>
                          <a:spcPts val="0"/>
                        </a:spcBef>
                        <a:spcAft>
                          <a:spcPts val="0"/>
                        </a:spcAft>
                        <a:buFont typeface="Symbol"/>
                        <a:buChar char=""/>
                      </a:pPr>
                      <a:r>
                        <a:rPr lang="en-US" sz="2000" dirty="0">
                          <a:effectLst/>
                          <a:latin typeface="+mn-lt"/>
                        </a:rPr>
                        <a:t>Discipline policy</a:t>
                      </a:r>
                    </a:p>
                    <a:p>
                      <a:pPr marL="342900" marR="0" lvl="0" indent="-342900" algn="l">
                        <a:spcBef>
                          <a:spcPts val="0"/>
                        </a:spcBef>
                        <a:spcAft>
                          <a:spcPts val="0"/>
                        </a:spcAft>
                        <a:buFont typeface="Symbol"/>
                        <a:buChar char=""/>
                      </a:pPr>
                      <a:r>
                        <a:rPr lang="en-US" sz="2000" dirty="0">
                          <a:effectLst/>
                          <a:latin typeface="+mn-lt"/>
                        </a:rPr>
                        <a:t>Student handbook</a:t>
                      </a:r>
                    </a:p>
                    <a:p>
                      <a:pPr marL="342900" marR="0" lvl="0" indent="-342900" algn="l">
                        <a:spcBef>
                          <a:spcPts val="0"/>
                        </a:spcBef>
                        <a:spcAft>
                          <a:spcPts val="0"/>
                        </a:spcAft>
                        <a:buFont typeface="Symbol"/>
                        <a:buChar char=""/>
                      </a:pPr>
                      <a:r>
                        <a:rPr lang="en-US" sz="2000" dirty="0">
                          <a:effectLst/>
                          <a:latin typeface="+mn-lt"/>
                        </a:rPr>
                        <a:t>Code of conduct</a:t>
                      </a:r>
                    </a:p>
                    <a:p>
                      <a:pPr marL="342900" marR="0" lvl="0" indent="-342900" algn="l">
                        <a:spcBef>
                          <a:spcPts val="0"/>
                        </a:spcBef>
                        <a:spcAft>
                          <a:spcPts val="0"/>
                        </a:spcAft>
                        <a:buFont typeface="Symbol"/>
                        <a:buChar char=""/>
                      </a:pPr>
                      <a:r>
                        <a:rPr lang="en-US" sz="2000" dirty="0">
                          <a:effectLst/>
                          <a:latin typeface="+mn-lt"/>
                        </a:rPr>
                        <a:t>Informal administrator interview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255270" marR="0" indent="-228600" algn="l">
                        <a:spcBef>
                          <a:spcPts val="0"/>
                        </a:spcBef>
                        <a:spcAft>
                          <a:spcPts val="1200"/>
                        </a:spcAft>
                      </a:pPr>
                      <a:r>
                        <a:rPr lang="en-US" sz="1800" dirty="0">
                          <a:effectLst/>
                          <a:latin typeface="+mn-lt"/>
                          <a:ea typeface="Calibri"/>
                          <a:cs typeface="Times New Roman"/>
                        </a:rPr>
                        <a:t>0 = Documents contain only reactive and punitive </a:t>
                      </a:r>
                      <a:r>
                        <a:rPr lang="en-US" sz="1800" dirty="0" smtClean="0">
                          <a:effectLst/>
                          <a:latin typeface="+mn-lt"/>
                          <a:ea typeface="Calibri"/>
                          <a:cs typeface="Times New Roman"/>
                        </a:rPr>
                        <a:t>consequences.</a:t>
                      </a:r>
                      <a:endParaRPr lang="en-US" sz="1800" dirty="0">
                        <a:effectLst/>
                        <a:latin typeface="+mn-lt"/>
                        <a:ea typeface="Calibri"/>
                        <a:cs typeface="Times New Roman"/>
                      </a:endParaRPr>
                    </a:p>
                    <a:p>
                      <a:pPr marL="255270" marR="0" indent="-228600" algn="l">
                        <a:spcBef>
                          <a:spcPts val="0"/>
                        </a:spcBef>
                        <a:spcAft>
                          <a:spcPts val="1200"/>
                        </a:spcAft>
                      </a:pPr>
                      <a:r>
                        <a:rPr lang="en-US" sz="1800" dirty="0">
                          <a:effectLst/>
                          <a:latin typeface="+mn-lt"/>
                          <a:ea typeface="Calibri"/>
                          <a:cs typeface="Times New Roman"/>
                        </a:rPr>
                        <a:t>1 = Documentation includes and emphasizes proactive </a:t>
                      </a:r>
                      <a:r>
                        <a:rPr lang="en-US" sz="1800" dirty="0" smtClean="0">
                          <a:effectLst/>
                          <a:latin typeface="+mn-lt"/>
                          <a:ea typeface="Calibri"/>
                          <a:cs typeface="Times New Roman"/>
                        </a:rPr>
                        <a:t>approaches.</a:t>
                      </a:r>
                      <a:endParaRPr lang="en-US" sz="1800" dirty="0">
                        <a:effectLst/>
                        <a:latin typeface="+mn-lt"/>
                        <a:ea typeface="Calibri"/>
                        <a:cs typeface="Times New Roman"/>
                      </a:endParaRPr>
                    </a:p>
                    <a:p>
                      <a:pPr marL="255270" marR="0" indent="-228600" algn="l">
                        <a:spcBef>
                          <a:spcPts val="0"/>
                        </a:spcBef>
                        <a:spcAft>
                          <a:spcPts val="1200"/>
                        </a:spcAft>
                      </a:pPr>
                      <a:r>
                        <a:rPr lang="en-US" sz="1800" dirty="0">
                          <a:effectLst/>
                          <a:latin typeface="+mn-lt"/>
                          <a:ea typeface="Calibri"/>
                          <a:cs typeface="Times New Roman"/>
                        </a:rPr>
                        <a:t>2 = Documentation includes and emphasizes proactive approaches AND administrator reports consistent </a:t>
                      </a:r>
                      <a:r>
                        <a:rPr lang="en-US" sz="1800" dirty="0" smtClean="0">
                          <a:effectLst/>
                          <a:latin typeface="+mn-lt"/>
                          <a:ea typeface="Calibri"/>
                          <a:cs typeface="Times New Roman"/>
                        </a:rPr>
                        <a:t>use.</a:t>
                      </a:r>
                      <a:endParaRPr lang="en-US" sz="1800" dirty="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bl>
          </a:graphicData>
        </a:graphic>
      </p:graphicFrame>
      <p:sp>
        <p:nvSpPr>
          <p:cNvPr id="7" name="Rectangle 6"/>
          <p:cNvSpPr/>
          <p:nvPr/>
        </p:nvSpPr>
        <p:spPr>
          <a:xfrm>
            <a:off x="1585729" y="4464610"/>
            <a:ext cx="5353094" cy="136438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600" b="1" dirty="0"/>
              <a:t>Main Idea: </a:t>
            </a:r>
            <a:r>
              <a:rPr lang="en-US" sz="2600" dirty="0"/>
              <a:t>Preventative and positive approaches to discipline are the most effective. </a:t>
            </a:r>
          </a:p>
        </p:txBody>
      </p:sp>
      <p:sp>
        <p:nvSpPr>
          <p:cNvPr id="8" name="TextBox 7"/>
          <p:cNvSpPr txBox="1"/>
          <p:nvPr/>
        </p:nvSpPr>
        <p:spPr>
          <a:xfrm>
            <a:off x="9724292" y="1259043"/>
            <a:ext cx="2378570" cy="338554"/>
          </a:xfrm>
          <a:prstGeom prst="rect">
            <a:avLst/>
          </a:prstGeom>
          <a:noFill/>
          <a:ln>
            <a:noFill/>
          </a:ln>
        </p:spPr>
        <p:txBody>
          <a:bodyPr wrap="square" rtlCol="0">
            <a:spAutoFit/>
          </a:bodyPr>
          <a:lstStyle/>
          <a:p>
            <a:pPr algn="r"/>
            <a:r>
              <a:rPr lang="en-US" sz="1600" dirty="0">
                <a:ln>
                  <a:solidFill>
                    <a:schemeClr val="accent1">
                      <a:lumMod val="20000"/>
                      <a:lumOff val="80000"/>
                    </a:schemeClr>
                  </a:solidFill>
                </a:ln>
                <a:solidFill>
                  <a:schemeClr val="tx2"/>
                </a:solidFill>
              </a:rPr>
              <a:t>Subscale: Implementation</a:t>
            </a:r>
          </a:p>
        </p:txBody>
      </p:sp>
      <p:sp>
        <p:nvSpPr>
          <p:cNvPr id="2" name="TextBox 1"/>
          <p:cNvSpPr txBox="1"/>
          <p:nvPr/>
        </p:nvSpPr>
        <p:spPr>
          <a:xfrm>
            <a:off x="83127" y="703385"/>
            <a:ext cx="12019735" cy="923330"/>
          </a:xfrm>
          <a:prstGeom prst="rect">
            <a:avLst/>
          </a:prstGeom>
          <a:noFill/>
        </p:spPr>
        <p:txBody>
          <a:bodyPr wrap="square" rtlCol="0">
            <a:spAutoFit/>
          </a:bodyPr>
          <a:lstStyle/>
          <a:p>
            <a:pPr algn="ctr"/>
            <a:r>
              <a:rPr lang="en-US" sz="5400"/>
              <a:t>1.6 Discipline Policies</a:t>
            </a:r>
            <a:endParaRPr lang="en-US" sz="5400" dirty="0"/>
          </a:p>
        </p:txBody>
      </p:sp>
    </p:spTree>
    <p:extLst>
      <p:ext uri="{BB962C8B-B14F-4D97-AF65-F5344CB8AC3E}">
        <p14:creationId xmlns:p14="http://schemas.microsoft.com/office/powerpoint/2010/main" val="849170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FA471DA5-C639-46B4-919F-EFAB2E3EEAA8}"/>
              </a:ext>
            </a:extLst>
          </p:cNvPr>
          <p:cNvSpPr>
            <a:spLocks noGrp="1"/>
          </p:cNvSpPr>
          <p:nvPr>
            <p:ph type="ctrTitle"/>
          </p:nvPr>
        </p:nvSpPr>
        <p:spPr>
          <a:xfrm>
            <a:off x="0" y="712177"/>
            <a:ext cx="12192000" cy="874576"/>
          </a:xfrm>
        </p:spPr>
        <p:txBody>
          <a:bodyPr/>
          <a:lstStyle/>
          <a:p>
            <a:r>
              <a:rPr lang="en-US" sz="5400" dirty="0">
                <a:latin typeface="+mn-lt"/>
              </a:rPr>
              <a:t>Summary </a:t>
            </a:r>
          </a:p>
        </p:txBody>
      </p:sp>
      <p:sp>
        <p:nvSpPr>
          <p:cNvPr id="4" name="Content Placeholder 3">
            <a:extLst>
              <a:ext uri="{FF2B5EF4-FFF2-40B4-BE49-F238E27FC236}">
                <a16:creationId xmlns:a16="http://schemas.microsoft.com/office/drawing/2014/main" xmlns="" id="{B552F193-6ADC-4440-8AE9-1297C4AC28B5}"/>
              </a:ext>
            </a:extLst>
          </p:cNvPr>
          <p:cNvSpPr>
            <a:spLocks noGrp="1"/>
          </p:cNvSpPr>
          <p:nvPr>
            <p:ph sz="quarter" idx="10"/>
          </p:nvPr>
        </p:nvSpPr>
        <p:spPr>
          <a:xfrm>
            <a:off x="552659" y="1777023"/>
            <a:ext cx="11033090" cy="3317491"/>
          </a:xfrm>
        </p:spPr>
        <p:txBody>
          <a:bodyPr/>
          <a:lstStyle/>
          <a:p>
            <a:r>
              <a:rPr lang="en-US" dirty="0"/>
              <a:t>Develop a continuum of procedures for responding to problem </a:t>
            </a:r>
            <a:r>
              <a:rPr lang="en-US" dirty="0" smtClean="0"/>
              <a:t>behavior.</a:t>
            </a:r>
            <a:endParaRPr lang="en-US" dirty="0"/>
          </a:p>
          <a:p>
            <a:r>
              <a:rPr lang="en-US" dirty="0"/>
              <a:t>Be clear about behavior definitions and </a:t>
            </a:r>
            <a:r>
              <a:rPr lang="en-US" dirty="0" smtClean="0"/>
              <a:t>procedures.</a:t>
            </a:r>
            <a:endParaRPr lang="en-US" dirty="0"/>
          </a:p>
          <a:p>
            <a:r>
              <a:rPr lang="en-US" dirty="0"/>
              <a:t>Make teaching a part of the response – be </a:t>
            </a:r>
            <a:r>
              <a:rPr lang="en-US" dirty="0" smtClean="0"/>
              <a:t>proactive and </a:t>
            </a:r>
            <a:r>
              <a:rPr lang="en-US" dirty="0"/>
              <a:t>prevent further </a:t>
            </a:r>
            <a:r>
              <a:rPr lang="en-US" dirty="0" smtClean="0"/>
              <a:t>escalation.</a:t>
            </a:r>
            <a:endParaRPr lang="en-US" dirty="0"/>
          </a:p>
          <a:p>
            <a:r>
              <a:rPr lang="en-US" dirty="0"/>
              <a:t>Make sure responses are appropriate and consistent throughout the </a:t>
            </a:r>
            <a:r>
              <a:rPr lang="en-US" dirty="0" smtClean="0"/>
              <a:t>school.</a:t>
            </a:r>
            <a:endParaRPr lang="en-US" dirty="0"/>
          </a:p>
        </p:txBody>
      </p:sp>
    </p:spTree>
    <p:extLst>
      <p:ext uri="{BB962C8B-B14F-4D97-AF65-F5344CB8AC3E}">
        <p14:creationId xmlns:p14="http://schemas.microsoft.com/office/powerpoint/2010/main" val="28544070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C0CD3E-4B89-43E6-9D59-282BCD9825CC}"/>
              </a:ext>
            </a:extLst>
          </p:cNvPr>
          <p:cNvSpPr>
            <a:spLocks noGrp="1"/>
          </p:cNvSpPr>
          <p:nvPr>
            <p:ph type="ctrTitle"/>
          </p:nvPr>
        </p:nvSpPr>
        <p:spPr>
          <a:xfrm>
            <a:off x="0" y="694592"/>
            <a:ext cx="12192000" cy="892161"/>
          </a:xfrm>
        </p:spPr>
        <p:txBody>
          <a:bodyPr/>
          <a:lstStyle/>
          <a:p>
            <a:r>
              <a:rPr lang="en-US" sz="5400" dirty="0">
                <a:latin typeface="+mn-lt"/>
              </a:rPr>
              <a:t>Resources </a:t>
            </a:r>
          </a:p>
        </p:txBody>
      </p:sp>
      <p:sp>
        <p:nvSpPr>
          <p:cNvPr id="3" name="Content Placeholder 2">
            <a:extLst>
              <a:ext uri="{FF2B5EF4-FFF2-40B4-BE49-F238E27FC236}">
                <a16:creationId xmlns:a16="http://schemas.microsoft.com/office/drawing/2014/main" xmlns="" id="{AAF0C361-FDA6-4A75-803D-B24785DA737A}"/>
              </a:ext>
            </a:extLst>
          </p:cNvPr>
          <p:cNvSpPr>
            <a:spLocks noGrp="1"/>
          </p:cNvSpPr>
          <p:nvPr>
            <p:ph sz="quarter" idx="10"/>
          </p:nvPr>
        </p:nvSpPr>
        <p:spPr>
          <a:xfrm>
            <a:off x="653142" y="2303585"/>
            <a:ext cx="10892413" cy="2007944"/>
          </a:xfrm>
        </p:spPr>
        <p:txBody>
          <a:bodyPr/>
          <a:lstStyle/>
          <a:p>
            <a:pPr marL="0" indent="0">
              <a:buNone/>
            </a:pPr>
            <a:r>
              <a:rPr lang="en-US" dirty="0"/>
              <a:t>Missouri </a:t>
            </a:r>
            <a:r>
              <a:rPr lang="en-US" dirty="0" smtClean="0"/>
              <a:t>PBIS: </a:t>
            </a:r>
            <a:r>
              <a:rPr lang="en-US" dirty="0">
                <a:hlinkClick r:id="rId2"/>
              </a:rPr>
              <a:t>http://pbismissouri.org/wp-content/uploads/2017/06/6.0-MO-SW-PBS-Tier-1-Workbook-Ch-6-Discouraging.pdf?x30198</a:t>
            </a:r>
            <a:endParaRPr lang="en-US" dirty="0"/>
          </a:p>
          <a:p>
            <a:endParaRPr lang="en-US" dirty="0"/>
          </a:p>
        </p:txBody>
      </p:sp>
    </p:spTree>
    <p:extLst>
      <p:ext uri="{BB962C8B-B14F-4D97-AF65-F5344CB8AC3E}">
        <p14:creationId xmlns:p14="http://schemas.microsoft.com/office/powerpoint/2010/main" val="2539219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12177"/>
            <a:ext cx="12192000" cy="874576"/>
          </a:xfrm>
        </p:spPr>
        <p:txBody>
          <a:bodyPr/>
          <a:lstStyle/>
          <a:p>
            <a:r>
              <a:rPr lang="en-US" sz="5400" dirty="0">
                <a:latin typeface="+mn-lt"/>
              </a:rPr>
              <a:t>What </a:t>
            </a:r>
            <a:r>
              <a:rPr lang="en-US" sz="5400" dirty="0" smtClean="0">
                <a:latin typeface="+mn-lt"/>
              </a:rPr>
              <a:t>Does </a:t>
            </a:r>
            <a:r>
              <a:rPr lang="en-US" sz="5400" dirty="0">
                <a:latin typeface="+mn-lt"/>
              </a:rPr>
              <a:t>W</a:t>
            </a:r>
            <a:r>
              <a:rPr lang="en-US" sz="5400" dirty="0" smtClean="0">
                <a:latin typeface="+mn-lt"/>
              </a:rPr>
              <a:t>ork</a:t>
            </a:r>
            <a:r>
              <a:rPr lang="en-US" sz="5400" dirty="0">
                <a:latin typeface="+mn-lt"/>
              </a:rPr>
              <a:t>?</a:t>
            </a:r>
          </a:p>
        </p:txBody>
      </p:sp>
      <p:sp>
        <p:nvSpPr>
          <p:cNvPr id="3" name="Content Placeholder 2"/>
          <p:cNvSpPr>
            <a:spLocks noGrp="1"/>
          </p:cNvSpPr>
          <p:nvPr>
            <p:ph sz="quarter" idx="10"/>
          </p:nvPr>
        </p:nvSpPr>
        <p:spPr>
          <a:xfrm>
            <a:off x="803030" y="1926492"/>
            <a:ext cx="10585939" cy="3325813"/>
          </a:xfrm>
        </p:spPr>
        <p:txBody>
          <a:bodyPr/>
          <a:lstStyle/>
          <a:p>
            <a:r>
              <a:rPr lang="en-US" dirty="0"/>
              <a:t>Building on a current discipline policy (consequences)</a:t>
            </a:r>
          </a:p>
          <a:p>
            <a:r>
              <a:rPr lang="en-US" dirty="0"/>
              <a:t>Developing a </a:t>
            </a:r>
            <a:r>
              <a:rPr lang="en-US" u="sng" dirty="0"/>
              <a:t>continuum</a:t>
            </a:r>
            <a:r>
              <a:rPr lang="en-US" dirty="0"/>
              <a:t> of procedures for </a:t>
            </a:r>
            <a:r>
              <a:rPr lang="en-US" u="sng" dirty="0"/>
              <a:t>discouraging inappropriate behavior</a:t>
            </a:r>
            <a:r>
              <a:rPr lang="en-US" dirty="0"/>
              <a:t> </a:t>
            </a:r>
          </a:p>
          <a:p>
            <a:r>
              <a:rPr lang="en-US" dirty="0"/>
              <a:t>Focusing on teaching desired behaviors and when to appropriately use them </a:t>
            </a:r>
          </a:p>
        </p:txBody>
      </p:sp>
      <p:sp>
        <p:nvSpPr>
          <p:cNvPr id="4" name="Rectangle 3">
            <a:extLst>
              <a:ext uri="{FF2B5EF4-FFF2-40B4-BE49-F238E27FC236}">
                <a16:creationId xmlns:a16="http://schemas.microsoft.com/office/drawing/2014/main" xmlns="" id="{B525AF9A-3ADA-4FF4-AF9C-B46B43E737A1}"/>
              </a:ext>
            </a:extLst>
          </p:cNvPr>
          <p:cNvSpPr/>
          <p:nvPr/>
        </p:nvSpPr>
        <p:spPr>
          <a:xfrm>
            <a:off x="5445821" y="6375815"/>
            <a:ext cx="1300356" cy="246221"/>
          </a:xfrm>
          <a:prstGeom prst="rect">
            <a:avLst/>
          </a:prstGeom>
        </p:spPr>
        <p:txBody>
          <a:bodyPr wrap="none">
            <a:spAutoFit/>
          </a:bodyPr>
          <a:lstStyle/>
          <a:p>
            <a:r>
              <a:rPr lang="en-US" sz="1000" i="1" dirty="0">
                <a:solidFill>
                  <a:schemeClr val="bg1"/>
                </a:solidFill>
              </a:rPr>
              <a:t>(Lewis &amp; </a:t>
            </a:r>
            <a:r>
              <a:rPr lang="en-US" sz="1000" i="1" dirty="0" err="1">
                <a:solidFill>
                  <a:schemeClr val="bg1"/>
                </a:solidFill>
              </a:rPr>
              <a:t>Sugai</a:t>
            </a:r>
            <a:r>
              <a:rPr lang="en-US" sz="1000" i="1" dirty="0">
                <a:solidFill>
                  <a:schemeClr val="bg1"/>
                </a:solidFill>
              </a:rPr>
              <a:t>, 1999)</a:t>
            </a:r>
          </a:p>
        </p:txBody>
      </p:sp>
    </p:spTree>
    <p:extLst>
      <p:ext uri="{BB962C8B-B14F-4D97-AF65-F5344CB8AC3E}">
        <p14:creationId xmlns:p14="http://schemas.microsoft.com/office/powerpoint/2010/main" val="95965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A27523B3-62E1-49CD-B6A5-6F8F1876C7D6}"/>
              </a:ext>
            </a:extLst>
          </p:cNvPr>
          <p:cNvSpPr>
            <a:spLocks noGrp="1"/>
          </p:cNvSpPr>
          <p:nvPr>
            <p:ph type="ctrTitle"/>
          </p:nvPr>
        </p:nvSpPr>
        <p:spPr>
          <a:xfrm>
            <a:off x="0" y="729763"/>
            <a:ext cx="12192000" cy="1453946"/>
          </a:xfrm>
        </p:spPr>
        <p:txBody>
          <a:bodyPr>
            <a:normAutofit fontScale="90000"/>
          </a:bodyPr>
          <a:lstStyle/>
          <a:p>
            <a:r>
              <a:rPr lang="en-US" dirty="0">
                <a:latin typeface="+mn-lt"/>
              </a:rPr>
              <a:t>Building </a:t>
            </a:r>
            <a:r>
              <a:rPr lang="en-US" dirty="0" smtClean="0">
                <a:latin typeface="+mn-lt"/>
              </a:rPr>
              <a:t>A </a:t>
            </a:r>
            <a:r>
              <a:rPr lang="en-US" dirty="0">
                <a:latin typeface="+mn-lt"/>
              </a:rPr>
              <a:t>System </a:t>
            </a:r>
            <a:r>
              <a:rPr lang="en-US" dirty="0" smtClean="0">
                <a:latin typeface="+mn-lt"/>
              </a:rPr>
              <a:t>To </a:t>
            </a:r>
            <a:r>
              <a:rPr lang="en-US" dirty="0">
                <a:latin typeface="+mn-lt"/>
              </a:rPr>
              <a:t/>
            </a:r>
            <a:br>
              <a:rPr lang="en-US" dirty="0">
                <a:latin typeface="+mn-lt"/>
              </a:rPr>
            </a:br>
            <a:r>
              <a:rPr lang="en-US" dirty="0">
                <a:latin typeface="+mn-lt"/>
              </a:rPr>
              <a:t>Manage Inappropriate Behavior</a:t>
            </a:r>
          </a:p>
        </p:txBody>
      </p:sp>
      <p:sp>
        <p:nvSpPr>
          <p:cNvPr id="6" name="Subtitle 2">
            <a:extLst>
              <a:ext uri="{FF2B5EF4-FFF2-40B4-BE49-F238E27FC236}">
                <a16:creationId xmlns:a16="http://schemas.microsoft.com/office/drawing/2014/main" xmlns="" id="{9B83801A-A0D3-4DE4-AAF7-160FFE9CFFEE}"/>
              </a:ext>
            </a:extLst>
          </p:cNvPr>
          <p:cNvSpPr>
            <a:spLocks noGrp="1"/>
          </p:cNvSpPr>
          <p:nvPr>
            <p:ph sz="quarter" idx="10"/>
          </p:nvPr>
        </p:nvSpPr>
        <p:spPr>
          <a:xfrm>
            <a:off x="914400" y="2502040"/>
            <a:ext cx="10319657" cy="2552281"/>
          </a:xfrm>
          <a:prstGeom prst="rect">
            <a:avLst/>
          </a:prstGeom>
        </p:spPr>
        <p:txBody>
          <a:bodyPr>
            <a:normAutofit fontScale="97500"/>
          </a:bodyPr>
          <a:lstStyle/>
          <a:p>
            <a:pPr>
              <a:lnSpc>
                <a:spcPct val="100000"/>
              </a:lnSpc>
            </a:pPr>
            <a:r>
              <a:rPr lang="en-US" dirty="0"/>
              <a:t>Behaviors are defined and </a:t>
            </a:r>
            <a:r>
              <a:rPr lang="en-US" dirty="0" smtClean="0"/>
              <a:t>classified.</a:t>
            </a:r>
            <a:endParaRPr lang="en-US" dirty="0"/>
          </a:p>
          <a:p>
            <a:pPr>
              <a:lnSpc>
                <a:spcPct val="100000"/>
              </a:lnSpc>
            </a:pPr>
            <a:r>
              <a:rPr lang="en-US" dirty="0"/>
              <a:t>Procedures and strategies are established to manage </a:t>
            </a:r>
            <a:r>
              <a:rPr lang="en-US" dirty="0" smtClean="0"/>
              <a:t>misbehavior.</a:t>
            </a:r>
            <a:endParaRPr lang="en-US" dirty="0"/>
          </a:p>
          <a:p>
            <a:pPr>
              <a:lnSpc>
                <a:spcPct val="100000"/>
              </a:lnSpc>
            </a:pPr>
            <a:r>
              <a:rPr lang="en-US" dirty="0"/>
              <a:t>Behavior data are collected for effective decision </a:t>
            </a:r>
            <a:r>
              <a:rPr lang="en-US" dirty="0" smtClean="0"/>
              <a:t>making.</a:t>
            </a:r>
            <a:endParaRPr lang="en-US" dirty="0"/>
          </a:p>
          <a:p>
            <a:pPr>
              <a:lnSpc>
                <a:spcPct val="100000"/>
              </a:lnSpc>
            </a:pPr>
            <a:r>
              <a:rPr lang="en-US" dirty="0" smtClean="0"/>
              <a:t>The focus </a:t>
            </a:r>
            <a:r>
              <a:rPr lang="en-US" dirty="0"/>
              <a:t>is on </a:t>
            </a:r>
            <a:r>
              <a:rPr lang="en-US" dirty="0" smtClean="0"/>
              <a:t>PREVENTION.</a:t>
            </a:r>
            <a:endParaRPr lang="en-US" dirty="0"/>
          </a:p>
        </p:txBody>
      </p:sp>
    </p:spTree>
    <p:extLst>
      <p:ext uri="{BB962C8B-B14F-4D97-AF65-F5344CB8AC3E}">
        <p14:creationId xmlns:p14="http://schemas.microsoft.com/office/powerpoint/2010/main" val="2651462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12177"/>
            <a:ext cx="12192000" cy="874576"/>
          </a:xfrm>
        </p:spPr>
        <p:txBody>
          <a:bodyPr/>
          <a:lstStyle/>
          <a:p>
            <a:r>
              <a:rPr lang="en-US" sz="5400" dirty="0">
                <a:latin typeface="+mn-lt"/>
              </a:rPr>
              <a:t>Prevention </a:t>
            </a:r>
            <a:r>
              <a:rPr lang="en-US" sz="5400" dirty="0" smtClean="0">
                <a:latin typeface="+mn-lt"/>
              </a:rPr>
              <a:t>Is </a:t>
            </a:r>
            <a:r>
              <a:rPr lang="en-US" sz="5400" dirty="0">
                <a:latin typeface="+mn-lt"/>
              </a:rPr>
              <a:t>T</a:t>
            </a:r>
            <a:r>
              <a:rPr lang="en-US" sz="5400" dirty="0" smtClean="0">
                <a:latin typeface="+mn-lt"/>
              </a:rPr>
              <a:t>he </a:t>
            </a:r>
            <a:r>
              <a:rPr lang="en-US" sz="5400" dirty="0">
                <a:latin typeface="+mn-lt"/>
              </a:rPr>
              <a:t>Key</a:t>
            </a:r>
          </a:p>
        </p:txBody>
      </p:sp>
      <p:sp>
        <p:nvSpPr>
          <p:cNvPr id="3" name="Content Placeholder 2"/>
          <p:cNvSpPr>
            <a:spLocks noGrp="1"/>
          </p:cNvSpPr>
          <p:nvPr>
            <p:ph sz="quarter" idx="10"/>
          </p:nvPr>
        </p:nvSpPr>
        <p:spPr>
          <a:xfrm>
            <a:off x="723480" y="1979246"/>
            <a:ext cx="10601011" cy="3325813"/>
          </a:xfrm>
        </p:spPr>
        <p:txBody>
          <a:bodyPr/>
          <a:lstStyle/>
          <a:p>
            <a:pPr marL="0" indent="0">
              <a:buNone/>
            </a:pPr>
            <a:r>
              <a:rPr lang="en-US" u="sng" dirty="0"/>
              <a:t>Guiding Questions: </a:t>
            </a:r>
          </a:p>
          <a:p>
            <a:r>
              <a:rPr lang="en-US" dirty="0"/>
              <a:t>Can we improve the physical environment or schedule?</a:t>
            </a:r>
          </a:p>
          <a:p>
            <a:r>
              <a:rPr lang="en-US" dirty="0"/>
              <a:t>Do we have clear behavioral expectations?</a:t>
            </a:r>
          </a:p>
          <a:p>
            <a:r>
              <a:rPr lang="en-US" dirty="0"/>
              <a:t>Have the expectations been thoroughly taught?</a:t>
            </a:r>
          </a:p>
          <a:p>
            <a:r>
              <a:rPr lang="en-US" dirty="0"/>
              <a:t>Are we consistently using strategies to encourage the desired behaviors?</a:t>
            </a:r>
          </a:p>
        </p:txBody>
      </p:sp>
    </p:spTree>
    <p:extLst>
      <p:ext uri="{BB962C8B-B14F-4D97-AF65-F5344CB8AC3E}">
        <p14:creationId xmlns:p14="http://schemas.microsoft.com/office/powerpoint/2010/main" val="1387779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20969"/>
            <a:ext cx="12192000" cy="865784"/>
          </a:xfrm>
        </p:spPr>
        <p:txBody>
          <a:bodyPr>
            <a:normAutofit fontScale="90000"/>
          </a:bodyPr>
          <a:lstStyle/>
          <a:p>
            <a:r>
              <a:rPr lang="en-US" dirty="0">
                <a:latin typeface="+mn-lt"/>
              </a:rPr>
              <a:t>Prevention I</a:t>
            </a:r>
            <a:r>
              <a:rPr lang="en-US" dirty="0" smtClean="0">
                <a:latin typeface="+mn-lt"/>
              </a:rPr>
              <a:t>n </a:t>
            </a:r>
            <a:r>
              <a:rPr lang="en-US" dirty="0">
                <a:latin typeface="+mn-lt"/>
              </a:rPr>
              <a:t>T</a:t>
            </a:r>
            <a:r>
              <a:rPr lang="en-US" dirty="0" smtClean="0">
                <a:latin typeface="+mn-lt"/>
              </a:rPr>
              <a:t>he </a:t>
            </a:r>
            <a:r>
              <a:rPr lang="en-US" i="1" dirty="0">
                <a:latin typeface="+mn-lt"/>
              </a:rPr>
              <a:t>Classroom</a:t>
            </a:r>
          </a:p>
        </p:txBody>
      </p:sp>
      <p:sp>
        <p:nvSpPr>
          <p:cNvPr id="3" name="Content Placeholder 2"/>
          <p:cNvSpPr>
            <a:spLocks noGrp="1"/>
          </p:cNvSpPr>
          <p:nvPr>
            <p:ph sz="quarter" idx="10"/>
          </p:nvPr>
        </p:nvSpPr>
        <p:spPr>
          <a:xfrm>
            <a:off x="816463" y="1864946"/>
            <a:ext cx="10559073" cy="3832469"/>
          </a:xfrm>
        </p:spPr>
        <p:txBody>
          <a:bodyPr/>
          <a:lstStyle/>
          <a:p>
            <a:r>
              <a:rPr lang="en-US" dirty="0"/>
              <a:t>Start with prevention, not punishment.</a:t>
            </a:r>
          </a:p>
          <a:p>
            <a:r>
              <a:rPr lang="en-US" dirty="0"/>
              <a:t>Active supervision (e.g., moving, scanning, prompting)</a:t>
            </a:r>
          </a:p>
          <a:p>
            <a:r>
              <a:rPr lang="en-US" dirty="0"/>
              <a:t>Pre-correction</a:t>
            </a:r>
          </a:p>
          <a:p>
            <a:pPr lvl="1">
              <a:spcBef>
                <a:spcPts val="1000"/>
              </a:spcBef>
            </a:pPr>
            <a:r>
              <a:rPr lang="en-US" sz="2600" dirty="0"/>
              <a:t>Beginning of class period</a:t>
            </a:r>
          </a:p>
          <a:p>
            <a:pPr lvl="1">
              <a:spcBef>
                <a:spcPts val="1000"/>
              </a:spcBef>
            </a:pPr>
            <a:r>
              <a:rPr lang="en-US" sz="2600" dirty="0" smtClean="0"/>
              <a:t>Transitions</a:t>
            </a:r>
            <a:endParaRPr lang="en-US" sz="2600" dirty="0"/>
          </a:p>
          <a:p>
            <a:pPr lvl="1">
              <a:spcBef>
                <a:spcPts val="1000"/>
              </a:spcBef>
            </a:pPr>
            <a:r>
              <a:rPr lang="en-US" sz="2600" dirty="0"/>
              <a:t>Moving to another setting</a:t>
            </a:r>
          </a:p>
        </p:txBody>
      </p:sp>
    </p:spTree>
    <p:extLst>
      <p:ext uri="{BB962C8B-B14F-4D97-AF65-F5344CB8AC3E}">
        <p14:creationId xmlns:p14="http://schemas.microsoft.com/office/powerpoint/2010/main" val="2944523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20969"/>
            <a:ext cx="12192000" cy="865784"/>
          </a:xfrm>
        </p:spPr>
        <p:txBody>
          <a:bodyPr/>
          <a:lstStyle/>
          <a:p>
            <a:r>
              <a:rPr lang="en-US" sz="5400" dirty="0">
                <a:latin typeface="+mn-lt"/>
              </a:rPr>
              <a:t>An Effective Approach</a:t>
            </a:r>
          </a:p>
        </p:txBody>
      </p:sp>
      <p:sp>
        <p:nvSpPr>
          <p:cNvPr id="3" name="Content Placeholder 2"/>
          <p:cNvSpPr>
            <a:spLocks noGrp="1"/>
          </p:cNvSpPr>
          <p:nvPr>
            <p:ph sz="quarter" idx="10"/>
          </p:nvPr>
        </p:nvSpPr>
        <p:spPr>
          <a:xfrm>
            <a:off x="417634" y="1856154"/>
            <a:ext cx="11356731" cy="3621454"/>
          </a:xfrm>
        </p:spPr>
        <p:txBody>
          <a:bodyPr/>
          <a:lstStyle/>
          <a:p>
            <a:pPr marL="0" indent="0">
              <a:buNone/>
            </a:pPr>
            <a:r>
              <a:rPr lang="en-US" dirty="0"/>
              <a:t>Inappropriate behavior can become a </a:t>
            </a:r>
            <a:r>
              <a:rPr lang="en-US" u="sng" dirty="0"/>
              <a:t>teaching </a:t>
            </a:r>
            <a:r>
              <a:rPr lang="en-US" u="sng" dirty="0" smtClean="0"/>
              <a:t>opportunity</a:t>
            </a:r>
            <a:r>
              <a:rPr lang="en-US" dirty="0"/>
              <a:t>.</a:t>
            </a:r>
          </a:p>
          <a:p>
            <a:pPr marL="0" indent="0">
              <a:buNone/>
            </a:pPr>
            <a:endParaRPr lang="en-US" dirty="0"/>
          </a:p>
          <a:p>
            <a:pPr lvl="1">
              <a:spcBef>
                <a:spcPts val="1000"/>
              </a:spcBef>
            </a:pPr>
            <a:r>
              <a:rPr lang="en-US" sz="2600" dirty="0" smtClean="0"/>
              <a:t>Point out the problem (specific feedback)</a:t>
            </a:r>
          </a:p>
          <a:p>
            <a:pPr lvl="1">
              <a:spcBef>
                <a:spcPts val="1000"/>
              </a:spcBef>
            </a:pPr>
            <a:r>
              <a:rPr lang="en-US" sz="2600" dirty="0" smtClean="0"/>
              <a:t>Re-teach</a:t>
            </a:r>
          </a:p>
          <a:p>
            <a:pPr lvl="1">
              <a:spcBef>
                <a:spcPts val="1000"/>
              </a:spcBef>
            </a:pPr>
            <a:r>
              <a:rPr lang="en-US" sz="2600" dirty="0" smtClean="0"/>
              <a:t>Provide guided and unguided practice</a:t>
            </a:r>
          </a:p>
          <a:p>
            <a:pPr lvl="1">
              <a:spcBef>
                <a:spcPts val="1000"/>
              </a:spcBef>
            </a:pPr>
            <a:r>
              <a:rPr lang="en-US" sz="2600" dirty="0" smtClean="0"/>
              <a:t>Provide follow-up feedback to indicate progress</a:t>
            </a:r>
            <a:endParaRPr lang="en-US" sz="2600" dirty="0"/>
          </a:p>
        </p:txBody>
      </p:sp>
    </p:spTree>
    <p:extLst>
      <p:ext uri="{BB962C8B-B14F-4D97-AF65-F5344CB8AC3E}">
        <p14:creationId xmlns:p14="http://schemas.microsoft.com/office/powerpoint/2010/main" val="331547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29762"/>
            <a:ext cx="12192000" cy="856991"/>
          </a:xfrm>
        </p:spPr>
        <p:txBody>
          <a:bodyPr>
            <a:normAutofit fontScale="90000"/>
          </a:bodyPr>
          <a:lstStyle/>
          <a:p>
            <a:r>
              <a:rPr lang="en-US" dirty="0">
                <a:latin typeface="+mn-lt"/>
              </a:rPr>
              <a:t>Create </a:t>
            </a:r>
            <a:r>
              <a:rPr lang="en-US" dirty="0" smtClean="0">
                <a:latin typeface="+mn-lt"/>
              </a:rPr>
              <a:t>A </a:t>
            </a:r>
            <a:r>
              <a:rPr lang="en-US" dirty="0">
                <a:latin typeface="+mn-lt"/>
              </a:rPr>
              <a:t>Predictable Environment</a:t>
            </a:r>
          </a:p>
        </p:txBody>
      </p:sp>
      <p:sp>
        <p:nvSpPr>
          <p:cNvPr id="3" name="Content Placeholder 2"/>
          <p:cNvSpPr>
            <a:spLocks noGrp="1"/>
          </p:cNvSpPr>
          <p:nvPr>
            <p:ph sz="quarter" idx="10"/>
          </p:nvPr>
        </p:nvSpPr>
        <p:spPr>
          <a:xfrm>
            <a:off x="683288" y="2140299"/>
            <a:ext cx="10590963" cy="3147176"/>
          </a:xfrm>
        </p:spPr>
        <p:txBody>
          <a:bodyPr/>
          <a:lstStyle/>
          <a:p>
            <a:r>
              <a:rPr lang="en-US" dirty="0"/>
              <a:t>Avoid reinforcing problem </a:t>
            </a:r>
            <a:r>
              <a:rPr lang="en-US" dirty="0" smtClean="0"/>
              <a:t>behavior.</a:t>
            </a:r>
            <a:endParaRPr lang="en-US" dirty="0"/>
          </a:p>
          <a:p>
            <a:r>
              <a:rPr lang="en-US" dirty="0"/>
              <a:t>Provide effective strategies for responding to problem </a:t>
            </a:r>
            <a:r>
              <a:rPr lang="en-US" dirty="0" smtClean="0"/>
              <a:t>behavior.</a:t>
            </a:r>
            <a:endParaRPr lang="en-US" dirty="0"/>
          </a:p>
          <a:p>
            <a:r>
              <a:rPr lang="en-US" dirty="0"/>
              <a:t>Differentiate </a:t>
            </a:r>
            <a:r>
              <a:rPr lang="en-US" dirty="0" smtClean="0"/>
              <a:t>office-managed and classroom-managed behaviors.</a:t>
            </a:r>
            <a:endParaRPr lang="en-US" dirty="0"/>
          </a:p>
        </p:txBody>
      </p:sp>
    </p:spTree>
    <p:extLst>
      <p:ext uri="{BB962C8B-B14F-4D97-AF65-F5344CB8AC3E}">
        <p14:creationId xmlns:p14="http://schemas.microsoft.com/office/powerpoint/2010/main" val="639730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ec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594</TotalTime>
  <Words>3275</Words>
  <Application>Microsoft Office PowerPoint</Application>
  <PresentationFormat>Widescreen</PresentationFormat>
  <Paragraphs>326</Paragraphs>
  <Slides>33</Slides>
  <Notes>30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33</vt:i4>
      </vt:variant>
    </vt:vector>
  </HeadingPairs>
  <TitlesOfParts>
    <vt:vector size="42" baseType="lpstr">
      <vt:lpstr>Arial</vt:lpstr>
      <vt:lpstr>Calibri</vt:lpstr>
      <vt:lpstr>Calibri Light</vt:lpstr>
      <vt:lpstr>Rockwell Condensed</vt:lpstr>
      <vt:lpstr>Symbol</vt:lpstr>
      <vt:lpstr>Times New Roman</vt:lpstr>
      <vt:lpstr>Title</vt:lpstr>
      <vt:lpstr>Office Theme</vt:lpstr>
      <vt:lpstr>Section</vt:lpstr>
      <vt:lpstr>PowerPoint Presentation</vt:lpstr>
      <vt:lpstr>Context</vt:lpstr>
      <vt:lpstr>Ways That Don’t Work</vt:lpstr>
      <vt:lpstr>What Does Work?</vt:lpstr>
      <vt:lpstr>Building A System To  Manage Inappropriate Behavior</vt:lpstr>
      <vt:lpstr>Prevention Is The Key</vt:lpstr>
      <vt:lpstr>Prevention In The Classroom</vt:lpstr>
      <vt:lpstr>An Effective Approach</vt:lpstr>
      <vt:lpstr>Create A Predictable Environment</vt:lpstr>
      <vt:lpstr>The Power Of Correcting Social Errors Through Teaching</vt:lpstr>
      <vt:lpstr>Building Your Response System</vt:lpstr>
      <vt:lpstr>Staff-managed (Minor) Behaviors</vt:lpstr>
      <vt:lpstr>Office-managed (Major) Behaviors</vt:lpstr>
      <vt:lpstr>What Is Needed</vt:lpstr>
      <vt:lpstr>Example Of Behavior Definitions</vt:lpstr>
      <vt:lpstr>Example (T-chart)</vt:lpstr>
      <vt:lpstr>Procedural Flow Charts</vt:lpstr>
      <vt:lpstr>PowerPoint Presentation</vt:lpstr>
      <vt:lpstr>Purpose Of Office Discipline Referrals (ODRs) </vt:lpstr>
      <vt:lpstr>“Must-have” Data For ODR Forms</vt:lpstr>
      <vt:lpstr>Guidelines For Office Referrals</vt:lpstr>
      <vt:lpstr>Example ODR Form</vt:lpstr>
      <vt:lpstr> </vt:lpstr>
      <vt:lpstr>Guiding Questions</vt:lpstr>
      <vt:lpstr>Some Strategies For Minor Behaviors</vt:lpstr>
      <vt:lpstr>Considerations For Correcting Misbehavior</vt:lpstr>
      <vt:lpstr>Appropriate Consequences</vt:lpstr>
      <vt:lpstr>Effective Consequences</vt:lpstr>
      <vt:lpstr>Do It With Fidelity!</vt:lpstr>
      <vt:lpstr> </vt:lpstr>
      <vt:lpstr> </vt:lpstr>
      <vt:lpstr>Summary </vt:lpstr>
      <vt:lpstr>Resources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of Behavioral Research &amp; Eval</dc:creator>
  <cp:lastModifiedBy>Office of Behavioral Research &amp; Eval</cp:lastModifiedBy>
  <cp:revision>53</cp:revision>
  <cp:lastPrinted>2018-05-07T15:49:38Z</cp:lastPrinted>
  <dcterms:created xsi:type="dcterms:W3CDTF">2017-02-07T17:36:58Z</dcterms:created>
  <dcterms:modified xsi:type="dcterms:W3CDTF">2019-10-29T19:53:52Z</dcterms:modified>
</cp:coreProperties>
</file>