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12" r:id="rId47"/>
    <p:sldId id="304" r:id="rId48"/>
    <p:sldId id="305" r:id="rId49"/>
    <p:sldId id="307" r:id="rId50"/>
    <p:sldId id="306" r:id="rId51"/>
    <p:sldId id="308" r:id="rId52"/>
    <p:sldId id="309" r:id="rId53"/>
    <p:sldId id="310" r:id="rId54"/>
    <p:sldId id="31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 roundtripDataSignature="AMtx7mjPfHBHt6HQQl8sVJzq4leRgO/yBw==" r:id="rId62"/>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Ceza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5050" autoAdjust="0"/>
  </p:normalViewPr>
  <p:slideViewPr>
    <p:cSldViewPr snapToGrid="0">
      <p:cViewPr varScale="1">
        <p:scale>
          <a:sx n="73" d="100"/>
          <a:sy n="73" d="100"/>
        </p:scale>
        <p:origin x="98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DF627-D30F-4DA8-895E-02F183E7862C}"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6CED7-2625-4E86-B569-9F6E67FAD9F3}" type="slidenum">
              <a:rPr lang="en-US" smtClean="0"/>
              <a:t>‹#›</a:t>
            </a:fld>
            <a:endParaRPr lang="en-US"/>
          </a:p>
        </p:txBody>
      </p:sp>
    </p:spTree>
    <p:extLst>
      <p:ext uri="{BB962C8B-B14F-4D97-AF65-F5344CB8AC3E}">
        <p14:creationId xmlns:p14="http://schemas.microsoft.com/office/powerpoint/2010/main" val="402023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midwestpbis.org/evaluation/resource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h1.oet.udel.edu/pbs/forms-and-tools/tier-2-targeted-tools/" TargetMode="External"/><Relationship Id="rId4" Type="http://schemas.openxmlformats.org/officeDocument/2006/relationships/hyperlink" Target="http://pbismissouri.org/tier-2-and-tier-3-data-tool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7" name="Google Shape;67;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extLst>
      <p:ext uri="{BB962C8B-B14F-4D97-AF65-F5344CB8AC3E}">
        <p14:creationId xmlns:p14="http://schemas.microsoft.com/office/powerpoint/2010/main" val="140683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above template (from MO-SWPBS) may be helpful in planning communication strategies and assigning people to be responsible for making sure communication is happening when and how it should be.</a:t>
            </a:r>
            <a:endParaRPr dirty="0"/>
          </a:p>
        </p:txBody>
      </p:sp>
      <p:sp>
        <p:nvSpPr>
          <p:cNvPr id="441" name="Google Shape;441;p3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265906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dirty="0"/>
              <a:t>This slide and the next two show the full comparison of Tier I and Tier II team responsibilities. The full table is included in the facilitator guide for module 2 and can be used as a handout.</a:t>
            </a:r>
          </a:p>
          <a:p>
            <a:pPr marL="171450" marR="0" lvl="0" indent="-171450" algn="l" rtl="0">
              <a:lnSpc>
                <a:spcPct val="90000"/>
              </a:lnSpc>
              <a:spcBef>
                <a:spcPts val="1000"/>
              </a:spcBef>
              <a:spcAft>
                <a:spcPts val="0"/>
              </a:spcAft>
              <a:buClr>
                <a:schemeClr val="dk1"/>
              </a:buClr>
              <a:buSzPts val="1200"/>
              <a:buFont typeface="Arial"/>
              <a:buChar char="•"/>
            </a:pPr>
            <a:r>
              <a:rPr lang="en-US" dirty="0"/>
              <a:t>The basic differences in Tier I and Tier II team responsibilities lie in the groups of students they are supporting. </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dirty="0"/>
              <a:t>The Tier I team addresses areas of need that will affect the entire school, while the Tier II team identifies and addresses small groups of students that have similar needs beyond Tier I. </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dirty="0"/>
              <a:t>Both teams look at data and identify preventive, proactive strategies and interventions to address behavior issues before they escalate further.</a:t>
            </a:r>
            <a:endParaRPr dirty="0"/>
          </a:p>
        </p:txBody>
      </p:sp>
      <p:sp>
        <p:nvSpPr>
          <p:cNvPr id="168" name="Google Shape;168;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1942554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dirty="0"/>
              <a:t>Trainer Notes:</a:t>
            </a:r>
          </a:p>
          <a:p>
            <a:pPr marL="171450" marR="0" lvl="0" indent="-171450" algn="l" rtl="0">
              <a:lnSpc>
                <a:spcPct val="100000"/>
              </a:lnSpc>
              <a:spcBef>
                <a:spcPts val="0"/>
              </a:spcBef>
              <a:spcAft>
                <a:spcPts val="0"/>
              </a:spcAft>
              <a:buClr>
                <a:schemeClr val="dk1"/>
              </a:buClr>
              <a:buSzPts val="1200"/>
              <a:buFont typeface="Arial"/>
              <a:buChar char="•"/>
            </a:pPr>
            <a:r>
              <a:rPr lang="en-US" dirty="0"/>
              <a:t>The Tier II team will be looking more closely at function of behavior and at interventions that will help students build skills where they have deficits.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904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Trainer notes:</a:t>
            </a:r>
          </a:p>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Both teams support staff and share information and data.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403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74" name="Google Shape;174;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87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368300" y="708025"/>
            <a:ext cx="6275388" cy="353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If schools don’t have this expertise among staff, look at staff that have some abilities/skills in these areas and who are willing to develop expertise.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Look at district for support, too. </a:t>
            </a:r>
          </a:p>
          <a:p>
            <a:pPr marL="171450" lvl="0" indent="-171450" algn="l" rtl="0">
              <a:lnSpc>
                <a:spcPct val="90000"/>
              </a:lnSpc>
              <a:spcBef>
                <a:spcPts val="1000"/>
              </a:spcBef>
              <a:spcAft>
                <a:spcPts val="0"/>
              </a:spcAft>
              <a:buClr>
                <a:schemeClr val="dk1"/>
              </a:buClr>
              <a:buSzPts val="1200"/>
              <a:buFont typeface="Arial"/>
              <a:buChar char="•"/>
            </a:pPr>
            <a:r>
              <a:rPr lang="en-US" dirty="0"/>
              <a:t>The next two slides give a better understanding of the types of behavior expertise needed for Tier II.</a:t>
            </a:r>
            <a:endParaRPr dirty="0"/>
          </a:p>
        </p:txBody>
      </p:sp>
      <p:sp>
        <p:nvSpPr>
          <p:cNvPr id="180" name="Google Shape;180;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44872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behavior specialist (school psychologist and other similar staff) can provide valuable information that will ensure students are properly placed in interventions.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Staff will need professional development on Tier II and the interventions and this would be the logical person for providing this PD.</a:t>
            </a:r>
            <a:endParaRPr dirty="0"/>
          </a:p>
        </p:txBody>
      </p:sp>
      <p:sp>
        <p:nvSpPr>
          <p:cNvPr id="240" name="Google Shape;240;p1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2353752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intervention specialist can be the go-to person for all things related to all interventions. This could be the same person as the behavior specialist mentioned in the previous slide, depending on the school’s resources and size, etc.</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This person can be tasked with the administrative parts of the interventions, as well (such as intake, parent consent, collecting data, and supporting staff through PD).</a:t>
            </a:r>
            <a:endParaRPr dirty="0"/>
          </a:p>
        </p:txBody>
      </p:sp>
      <p:sp>
        <p:nvSpPr>
          <p:cNvPr id="250" name="Google Shape;250;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102730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Administrators are a must for Tier II teams. They will be needed for organizing time and resources and providing information and data.</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At Tier II,</a:t>
            </a:r>
            <a:r>
              <a:rPr lang="en-US" baseline="0" dirty="0"/>
              <a:t> you will begin </a:t>
            </a:r>
            <a:r>
              <a:rPr lang="en-US" dirty="0"/>
              <a:t>to look at motivation for behavior. There may be both regular and special education students receiving interventions, so it is important to have team members with backgrounds in behavior and special education.</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Just as with Tier I, there will be problem solving both tier-wide and for individual students. It is good to have diverse input in these discussions.</a:t>
            </a:r>
            <a:endParaRPr dirty="0"/>
          </a:p>
          <a:p>
            <a:pPr marL="0" lvl="0" indent="0" algn="l" rtl="0">
              <a:spcBef>
                <a:spcPts val="0"/>
              </a:spcBef>
              <a:spcAft>
                <a:spcPts val="0"/>
              </a:spcAft>
              <a:buClr>
                <a:schemeClr val="dk1"/>
              </a:buClr>
              <a:buSzPts val="1200"/>
              <a:buFont typeface="Arial"/>
              <a:buNone/>
            </a:pPr>
            <a:endParaRPr dirty="0"/>
          </a:p>
        </p:txBody>
      </p:sp>
      <p:sp>
        <p:nvSpPr>
          <p:cNvPr id="190" name="Google Shape;190;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406193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These are the roles that are needed for leading Tier II implementation.</a:t>
            </a:r>
          </a:p>
          <a:p>
            <a:pPr marL="171450" lvl="0" indent="-171450" algn="l" rtl="0">
              <a:lnSpc>
                <a:spcPct val="90000"/>
              </a:lnSpc>
              <a:spcBef>
                <a:spcPts val="1000"/>
              </a:spcBef>
              <a:spcAft>
                <a:spcPts val="0"/>
              </a:spcAft>
              <a:buClr>
                <a:schemeClr val="dk1"/>
              </a:buClr>
              <a:buSzPts val="1200"/>
              <a:buFont typeface="Arial"/>
              <a:buChar char="•"/>
            </a:pPr>
            <a:r>
              <a:rPr lang="en-US" dirty="0"/>
              <a:t>Some of these roles are the same as the roles for the Tier I team. The next slide highlights the responsibilities of each member. Roles that are significantly different for Tier II are described in the rest of this section.</a:t>
            </a:r>
            <a:endParaRPr dirty="0"/>
          </a:p>
        </p:txBody>
      </p:sp>
      <p:sp>
        <p:nvSpPr>
          <p:cNvPr id="224" name="Google Shape;224;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196518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3" name="Google Shape;73;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1593674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a:spLocks noGrp="1" noRot="1" noChangeAspect="1"/>
          </p:cNvSpPr>
          <p:nvPr>
            <p:ph type="sldImg" idx="2"/>
          </p:nvPr>
        </p:nvSpPr>
        <p:spPr>
          <a:xfrm>
            <a:off x="566738" y="1177925"/>
            <a:ext cx="5648325" cy="3178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9:notes"/>
          <p:cNvSpPr txBox="1">
            <a:spLocks noGrp="1"/>
          </p:cNvSpPr>
          <p:nvPr>
            <p:ph type="body" idx="1"/>
          </p:nvPr>
        </p:nvSpPr>
        <p:spPr>
          <a:xfrm>
            <a:off x="678136" y="4532729"/>
            <a:ext cx="5425086" cy="37085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example is in the facilitator guide as a handout.</a:t>
            </a:r>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 this example, each team member’s role is clearly defined for before, during, and after team meetings. </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Schools may want to develop something like this to make sure everyone always knows their role and their responsibilities during and between meetings.</a:t>
            </a:r>
            <a:endParaRPr sz="1200" b="0" i="0" u="none" strike="noStrike" cap="none" dirty="0">
              <a:solidFill>
                <a:schemeClr val="dk1"/>
              </a:solidFill>
              <a:latin typeface="Calibri"/>
              <a:ea typeface="Calibri"/>
              <a:cs typeface="Calibri"/>
              <a:sym typeface="Calibri"/>
            </a:endParaRPr>
          </a:p>
        </p:txBody>
      </p:sp>
      <p:sp>
        <p:nvSpPr>
          <p:cNvPr id="286" name="Google Shape;286;p19:notes"/>
          <p:cNvSpPr txBox="1">
            <a:spLocks noGrp="1"/>
          </p:cNvSpPr>
          <p:nvPr>
            <p:ph type="sldNum" idx="12"/>
          </p:nvPr>
        </p:nvSpPr>
        <p:spPr>
          <a:xfrm>
            <a:off x="3841200" y="8946090"/>
            <a:ext cx="2938588" cy="47256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441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3459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In order to develop Tier II systems and interventions, the administrator or someone with administrative</a:t>
            </a:r>
            <a:r>
              <a:rPr lang="en-US" baseline="0" dirty="0"/>
              <a:t> authority </a:t>
            </a:r>
            <a:r>
              <a:rPr lang="en-US" dirty="0"/>
              <a:t>will be needed to help free up time and resources to make them possible.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Responsibilities: </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Identify and access available resources.</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Provide information on fidelity of Tier I implementation.</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Relay information on student behavior, previously used strategies, consequences, and interventions.</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Ensure staff receive information on student progress.</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Ensure support and professional development for staff.</a:t>
            </a:r>
            <a:endParaRPr dirty="0"/>
          </a:p>
        </p:txBody>
      </p:sp>
      <p:sp>
        <p:nvSpPr>
          <p:cNvPr id="232" name="Google Shape;232;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extLst>
      <p:ext uri="{BB962C8B-B14F-4D97-AF65-F5344CB8AC3E}">
        <p14:creationId xmlns:p14="http://schemas.microsoft.com/office/powerpoint/2010/main" val="2764417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intervention coordinator(s) will be the point person for each intervention.</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intervention coordinator will support students receiving interventions and staff providing interventions through training and ongoing communication.</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This person will also be compiling all data for students in the interventions, summarizing and graphing data, and presenting and sharing data with the team and other staff.</a:t>
            </a:r>
            <a:endParaRPr dirty="0"/>
          </a:p>
        </p:txBody>
      </p:sp>
      <p:sp>
        <p:nvSpPr>
          <p:cNvPr id="258" name="Google Shape;258;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extLst>
      <p:ext uri="{BB962C8B-B14F-4D97-AF65-F5344CB8AC3E}">
        <p14:creationId xmlns:p14="http://schemas.microsoft.com/office/powerpoint/2010/main" val="2176242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4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On the following slides are questions for schools to consider as they are building the Tier II team.</a:t>
            </a:r>
            <a:endParaRPr dirty="0"/>
          </a:p>
        </p:txBody>
      </p:sp>
      <p:sp>
        <p:nvSpPr>
          <p:cNvPr id="488" name="Google Shape;488;p4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2026477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This slide and the next two go through some guiding questions to help schools create an effective Tier II team (adapted from the MO-SWPBS Tier 2 Workbook –Chapter 2).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This first set of questions asks teams to look for talent and skills in their current Tier I team, as well as others that have the additional skills needed for Tier II.</a:t>
            </a:r>
            <a:endParaRPr dirty="0"/>
          </a:p>
        </p:txBody>
      </p:sp>
      <p:sp>
        <p:nvSpPr>
          <p:cNvPr id="495" name="Google Shape;495;p4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657155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This set of questions asks teams to think about what their roles and responsibilities will be and how it will exist alongside other teams/committees/etc.</a:t>
            </a:r>
            <a:endParaRPr dirty="0"/>
          </a:p>
          <a:p>
            <a:pPr marL="0" lvl="0" indent="0" algn="l" rtl="0">
              <a:spcBef>
                <a:spcPts val="0"/>
              </a:spcBef>
              <a:spcAft>
                <a:spcPts val="0"/>
              </a:spcAft>
              <a:buNone/>
            </a:pPr>
            <a:endParaRPr dirty="0"/>
          </a:p>
        </p:txBody>
      </p:sp>
      <p:sp>
        <p:nvSpPr>
          <p:cNvPr id="504" name="Google Shape;504;p4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1683950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4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3736" marR="0" lvl="0" indent="-173736" algn="l" rtl="0">
              <a:lnSpc>
                <a:spcPct val="100000"/>
              </a:lnSpc>
              <a:spcBef>
                <a:spcPts val="0"/>
              </a:spcBef>
              <a:spcAft>
                <a:spcPts val="0"/>
              </a:spcAft>
              <a:buClr>
                <a:schemeClr val="dk1"/>
              </a:buClr>
              <a:buSzPts val="1200"/>
              <a:buFont typeface="Calibri"/>
              <a:buNone/>
            </a:pPr>
            <a:r>
              <a:rPr lang="en-US" dirty="0"/>
              <a:t>Trainer Notes:</a:t>
            </a:r>
            <a:endParaRPr dirty="0"/>
          </a:p>
          <a:p>
            <a:pPr marL="173736" marR="0" lvl="0" indent="-173736" algn="l" rtl="0">
              <a:lnSpc>
                <a:spcPct val="100000"/>
              </a:lnSpc>
              <a:spcBef>
                <a:spcPts val="0"/>
              </a:spcBef>
              <a:spcAft>
                <a:spcPts val="0"/>
              </a:spcAft>
              <a:buClr>
                <a:schemeClr val="dk1"/>
              </a:buClr>
              <a:buSzPts val="1200"/>
              <a:buFont typeface="Arial"/>
              <a:buChar char="•"/>
            </a:pPr>
            <a:r>
              <a:rPr lang="en-US" dirty="0"/>
              <a:t>This set of questions asks teams to think about sustainability (how to keep things going long-term).</a:t>
            </a:r>
            <a:endParaRPr dirty="0"/>
          </a:p>
          <a:p>
            <a:pPr marL="0" lvl="0" indent="0" algn="l" rtl="0">
              <a:spcBef>
                <a:spcPts val="0"/>
              </a:spcBef>
              <a:spcAft>
                <a:spcPts val="0"/>
              </a:spcAft>
              <a:buNone/>
            </a:pPr>
            <a:endParaRPr dirty="0"/>
          </a:p>
        </p:txBody>
      </p:sp>
      <p:sp>
        <p:nvSpPr>
          <p:cNvPr id="513" name="Google Shape;513;p4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extLst>
      <p:ext uri="{BB962C8B-B14F-4D97-AF65-F5344CB8AC3E}">
        <p14:creationId xmlns:p14="http://schemas.microsoft.com/office/powerpoint/2010/main" val="645786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Teams can use this template to begin assigning team roles and responsibilities.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Schools will need to do what is right for their size and situation. </a:t>
            </a:r>
          </a:p>
          <a:p>
            <a:pPr marL="171450" lvl="0" indent="-171450" algn="l" rtl="0">
              <a:lnSpc>
                <a:spcPct val="90000"/>
              </a:lnSpc>
              <a:spcBef>
                <a:spcPts val="1000"/>
              </a:spcBef>
              <a:spcAft>
                <a:spcPts val="0"/>
              </a:spcAft>
              <a:buClr>
                <a:schemeClr val="dk1"/>
              </a:buClr>
              <a:buSzPts val="1200"/>
              <a:buFont typeface="Arial"/>
              <a:buChar char="•"/>
            </a:pPr>
            <a:r>
              <a:rPr lang="en-US" dirty="0"/>
              <a:t>A fidelity check follows this activity.</a:t>
            </a:r>
            <a:endParaRPr dirty="0"/>
          </a:p>
        </p:txBody>
      </p:sp>
      <p:sp>
        <p:nvSpPr>
          <p:cNvPr id="292" name="Google Shape;292;p2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9435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Section 2.1 will help you assemble the appropriate personnel for your Tier II team.</a:t>
            </a:r>
            <a:endParaRPr dirty="0"/>
          </a:p>
        </p:txBody>
      </p:sp>
      <p:sp>
        <p:nvSpPr>
          <p:cNvPr id="299" name="Google Shape;299;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extLst>
      <p:ext uri="{BB962C8B-B14F-4D97-AF65-F5344CB8AC3E}">
        <p14:creationId xmlns:p14="http://schemas.microsoft.com/office/powerpoint/2010/main" val="65503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83" name="Google Shape;83;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510539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07" name="Google Shape;307;p2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extLst>
      <p:ext uri="{BB962C8B-B14F-4D97-AF65-F5344CB8AC3E}">
        <p14:creationId xmlns:p14="http://schemas.microsoft.com/office/powerpoint/2010/main" val="4156179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15" name="Google Shape;315;p2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extLst>
      <p:ext uri="{BB962C8B-B14F-4D97-AF65-F5344CB8AC3E}">
        <p14:creationId xmlns:p14="http://schemas.microsoft.com/office/powerpoint/2010/main" val="168910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dirty="0"/>
              <a:t>Trainer Notes:</a:t>
            </a:r>
          </a:p>
          <a:p>
            <a:pPr marL="171450" lvl="0" indent="-171450" algn="l" rtl="0">
              <a:lnSpc>
                <a:spcPct val="90000"/>
              </a:lnSpc>
              <a:spcBef>
                <a:spcPts val="1000"/>
              </a:spcBef>
              <a:spcAft>
                <a:spcPts val="0"/>
              </a:spcAft>
              <a:buClr>
                <a:schemeClr val="dk1"/>
              </a:buClr>
              <a:buSzPts val="1200"/>
              <a:buFont typeface="Arial"/>
              <a:buChar char="•"/>
            </a:pPr>
            <a:r>
              <a:rPr lang="en-US" dirty="0"/>
              <a:t>The team will need to have two overarching discussions: overall success of Tier II (systems review and problem solving), and progress monitoring and problem solving around individual students. </a:t>
            </a:r>
          </a:p>
          <a:p>
            <a:pPr marL="171450" lvl="0" indent="-171450" algn="l" rtl="0">
              <a:lnSpc>
                <a:spcPct val="90000"/>
              </a:lnSpc>
              <a:spcBef>
                <a:spcPts val="1000"/>
              </a:spcBef>
              <a:spcAft>
                <a:spcPts val="0"/>
              </a:spcAft>
              <a:buClr>
                <a:schemeClr val="dk1"/>
              </a:buClr>
              <a:buSzPts val="1200"/>
              <a:buFont typeface="Arial"/>
              <a:buChar char="•"/>
            </a:pPr>
            <a:r>
              <a:rPr lang="en-US" dirty="0"/>
              <a:t>The progress of students will need to be discussed more frequently (at least every two weeks), with the systems conversation happening about once a month, similar to Tier I.</a:t>
            </a:r>
          </a:p>
          <a:p>
            <a:pPr marL="171450" lvl="0" indent="-171450" algn="l" rtl="0">
              <a:lnSpc>
                <a:spcPct val="90000"/>
              </a:lnSpc>
              <a:spcBef>
                <a:spcPts val="1000"/>
              </a:spcBef>
              <a:spcAft>
                <a:spcPts val="0"/>
              </a:spcAft>
              <a:buClr>
                <a:schemeClr val="dk1"/>
              </a:buClr>
              <a:buSzPts val="1200"/>
              <a:buFont typeface="Arial"/>
              <a:buChar char="•"/>
            </a:pPr>
            <a:r>
              <a:rPr lang="en-US" u="sng" dirty="0"/>
              <a:t>Systems</a:t>
            </a:r>
            <a:r>
              <a:rPr lang="en-US" dirty="0"/>
              <a:t>: The team will look at Tier II from an overall perspective the same way that Tier I is viewed. For example, if less than 80% of students in Tier II interventions are meeting goals, look at ways to improve the fidelity of implementation of the Tier II interventions.</a:t>
            </a:r>
          </a:p>
          <a:p>
            <a:pPr marL="171450" lvl="0" indent="-171450" algn="l" rtl="0">
              <a:lnSpc>
                <a:spcPct val="90000"/>
              </a:lnSpc>
              <a:spcBef>
                <a:spcPts val="1000"/>
              </a:spcBef>
              <a:spcAft>
                <a:spcPts val="0"/>
              </a:spcAft>
              <a:buClr>
                <a:schemeClr val="dk1"/>
              </a:buClr>
              <a:buSzPts val="1200"/>
              <a:buFont typeface="Arial"/>
              <a:buChar char="•"/>
            </a:pPr>
            <a:r>
              <a:rPr lang="en-US" u="sng" dirty="0"/>
              <a:t>Individual students</a:t>
            </a:r>
            <a:r>
              <a:rPr lang="en-US" dirty="0"/>
              <a:t>: The team, or a smaller group of team members will decide on intervention(s) and then monitor the progress of individual students using data. The team may want to include students’ teachers and family members when making decisions.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2627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is a handout in the accompanying facilitator guide.</a:t>
            </a:r>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graphic gives an overview of how teams operate and interact through all three tiers of PBIS.</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Schools will have different staffing situations and will have to determine the most efficient, effective way to staff the PBIS teams.</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It is important that there are separate conversations happening for each tier and individual students.</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problem-solving team will be smaller and more focused - talking about individual students.</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Problem-solving conversations need to take place more often than systems conversations.</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Team members involved in problem solving will have to be able to commit to meeting at least every two weeks.</a:t>
            </a:r>
          </a:p>
          <a:p>
            <a:pPr marL="171450" marR="0" lvl="0" indent="-171450" algn="l" rtl="0">
              <a:lnSpc>
                <a:spcPct val="90000"/>
              </a:lnSpc>
              <a:spcBef>
                <a:spcPts val="1000"/>
              </a:spcBef>
              <a:spcAft>
                <a:spcPts val="0"/>
              </a:spcAft>
              <a:buClr>
                <a:schemeClr val="dk1"/>
              </a:buClr>
              <a:buSzPts val="1200"/>
              <a:buFont typeface="Arial"/>
              <a:buChar char="•"/>
            </a:pPr>
            <a:r>
              <a:rPr lang="en-US" sz="1200" b="0" i="0" u="none" strike="noStrike" cap="none" dirty="0">
                <a:solidFill>
                  <a:schemeClr val="dk1"/>
                </a:solidFill>
                <a:latin typeface="Calibri"/>
                <a:cs typeface="Calibri"/>
                <a:sym typeface="Calibri"/>
              </a:rPr>
              <a:t>Note about citation: the Illinois PBIS Network is now the Midwest PBIS Network.</a:t>
            </a:r>
            <a:endParaRPr dirty="0"/>
          </a:p>
        </p:txBody>
      </p:sp>
      <p:sp>
        <p:nvSpPr>
          <p:cNvPr id="330" name="Google Shape;330;p2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extLst>
      <p:ext uri="{BB962C8B-B14F-4D97-AF65-F5344CB8AC3E}">
        <p14:creationId xmlns:p14="http://schemas.microsoft.com/office/powerpoint/2010/main" val="1843873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Although the systems conversation may take place only monthly, the problem solving needs to happen, at minimum, every two weeks.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next slide shows a Pre-Meeting Organizer- a form that can be used at the meeting for decision making.</a:t>
            </a:r>
            <a:endParaRPr dirty="0"/>
          </a:p>
        </p:txBody>
      </p:sp>
      <p:sp>
        <p:nvSpPr>
          <p:cNvPr id="339" name="Google Shape;339;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extLst>
      <p:ext uri="{BB962C8B-B14F-4D97-AF65-F5344CB8AC3E}">
        <p14:creationId xmlns:p14="http://schemas.microsoft.com/office/powerpoint/2010/main" val="1379903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This form is adapted from MO-SWPBS to help organize group-wide (systems) information for the meeting. Download link: </a:t>
            </a:r>
            <a:r>
              <a:rPr lang="en-US" u="sng" dirty="0"/>
              <a:t>http://cce.astate.edu/pbis/wp-content/uploads/2019/11/Tier-II-Pre-Meeting-Organizer-updated.docx.</a:t>
            </a:r>
            <a:endParaRPr u="sng" dirty="0"/>
          </a:p>
          <a:p>
            <a:pPr marL="171450" lvl="0" indent="-171450" algn="l" rtl="0">
              <a:lnSpc>
                <a:spcPct val="90000"/>
              </a:lnSpc>
              <a:spcBef>
                <a:spcPts val="1000"/>
              </a:spcBef>
              <a:spcAft>
                <a:spcPts val="0"/>
              </a:spcAft>
              <a:buClr>
                <a:schemeClr val="dk1"/>
              </a:buClr>
              <a:buSzPts val="1200"/>
              <a:buFont typeface="Arial"/>
              <a:buChar char="•"/>
            </a:pPr>
            <a:r>
              <a:rPr lang="en-US" dirty="0"/>
              <a:t>The person designated to collect these data will bring this information to the team for consideration and problem solving.</a:t>
            </a:r>
          </a:p>
          <a:p>
            <a:pPr marL="171450" lvl="0" indent="-171450" algn="l" rtl="0">
              <a:lnSpc>
                <a:spcPct val="90000"/>
              </a:lnSpc>
              <a:spcBef>
                <a:spcPts val="1000"/>
              </a:spcBef>
              <a:spcAft>
                <a:spcPts val="0"/>
              </a:spcAft>
              <a:buClr>
                <a:schemeClr val="dk1"/>
              </a:buClr>
              <a:buSzPts val="1200"/>
              <a:buFont typeface="Arial"/>
              <a:buChar char="•"/>
            </a:pPr>
            <a:r>
              <a:rPr lang="en-US" dirty="0"/>
              <a:t>Note: although we will get into more detail in other modules (Module 4: Identifying Students for Tier II Interventions and the individual intervention modules 5 - 7), here is what is meant by ‘positive response’, ‘questionable response and poor response:</a:t>
            </a:r>
          </a:p>
          <a:p>
            <a:pPr marL="457200" lvl="1" indent="-171450" algn="l" rtl="0">
              <a:lnSpc>
                <a:spcPct val="90000"/>
              </a:lnSpc>
              <a:spcBef>
                <a:spcPts val="1000"/>
              </a:spcBef>
              <a:spcAft>
                <a:spcPts val="0"/>
              </a:spcAft>
              <a:buClr>
                <a:schemeClr val="dk1"/>
              </a:buClr>
              <a:buSzPts val="1200"/>
              <a:buFont typeface="Arial"/>
              <a:buChar char="•"/>
            </a:pPr>
            <a:r>
              <a:rPr lang="en-US" b="1" u="sng" dirty="0"/>
              <a:t>Positive response </a:t>
            </a:r>
            <a:r>
              <a:rPr lang="en-US" dirty="0"/>
              <a:t>means that the student is meeting their goal in a timely manner (e.g., their daily points goal of 80% was met within 2 weeks of implementation and has sustained – the trend is positive).</a:t>
            </a:r>
          </a:p>
          <a:p>
            <a:pPr marL="457200" lvl="1" indent="-171450" algn="l" rtl="0">
              <a:lnSpc>
                <a:spcPct val="90000"/>
              </a:lnSpc>
              <a:spcBef>
                <a:spcPts val="1000"/>
              </a:spcBef>
              <a:spcAft>
                <a:spcPts val="0"/>
              </a:spcAft>
              <a:buClr>
                <a:schemeClr val="dk1"/>
              </a:buClr>
              <a:buSzPts val="1200"/>
              <a:buFont typeface="Arial"/>
              <a:buChar char="•"/>
            </a:pPr>
            <a:r>
              <a:rPr lang="en-US" b="1" u="sng" dirty="0"/>
              <a:t>Questionable response </a:t>
            </a:r>
            <a:r>
              <a:rPr lang="en-US" dirty="0"/>
              <a:t>means that the student hasn’t quite met the goal in the time expected, but the trend is positive. The team may want to tweak the intervention and review in 2 weeks.</a:t>
            </a:r>
          </a:p>
          <a:p>
            <a:pPr marL="457200" lvl="1" indent="-171450" algn="l" rtl="0">
              <a:lnSpc>
                <a:spcPct val="90000"/>
              </a:lnSpc>
              <a:spcBef>
                <a:spcPts val="1000"/>
              </a:spcBef>
              <a:spcAft>
                <a:spcPts val="0"/>
              </a:spcAft>
              <a:buClr>
                <a:schemeClr val="dk1"/>
              </a:buClr>
              <a:buSzPts val="1200"/>
              <a:buFont typeface="Arial"/>
              <a:buChar char="•"/>
            </a:pPr>
            <a:r>
              <a:rPr lang="en-US" b="1" u="sng" dirty="0"/>
              <a:t>Poor response </a:t>
            </a:r>
            <a:r>
              <a:rPr lang="en-US" dirty="0"/>
              <a:t>means that the student is not meeting their goal and the trend is not positive (e.g., the student never got to 80% of daily points and is actually doing worse over time. The team will want to go back and determine if the function was correct, or if the intervention was implemented incorrectly, etc.).</a:t>
            </a:r>
            <a:endParaRPr dirty="0"/>
          </a:p>
          <a:p>
            <a:pPr marL="171450" lvl="0" indent="-171450" algn="l" rtl="0">
              <a:spcBef>
                <a:spcPts val="0"/>
              </a:spcBef>
              <a:spcAft>
                <a:spcPts val="0"/>
              </a:spcAft>
              <a:buClr>
                <a:schemeClr val="dk1"/>
              </a:buClr>
              <a:buSzPts val="1200"/>
              <a:buFont typeface="Arial"/>
              <a:buChar char="•"/>
            </a:pPr>
            <a:r>
              <a:rPr lang="en-US" dirty="0"/>
              <a:t>Illinois has a Tier II/III tracking tool. Delaware and Missouri also have progress monitoring spreadsheets for Tier II interventions. </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Illinois: </a:t>
            </a:r>
            <a:r>
              <a:rPr lang="en-US" u="sng" dirty="0">
                <a:solidFill>
                  <a:schemeClr val="hlink"/>
                </a:solidFill>
                <a:hlinkClick r:id="rId3"/>
              </a:rPr>
              <a:t>http://www.midwestpbis.org/evaluation/resources</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Missouri: </a:t>
            </a:r>
            <a:r>
              <a:rPr lang="en-US" u="sng" dirty="0">
                <a:solidFill>
                  <a:schemeClr val="hlink"/>
                </a:solidFill>
                <a:hlinkClick r:id="rId4"/>
              </a:rPr>
              <a:t>http://pbismissouri.org/tier-2-and-tier-3-data-tools/</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Delaware: </a:t>
            </a:r>
            <a:r>
              <a:rPr lang="en-US" u="sng" dirty="0">
                <a:solidFill>
                  <a:schemeClr val="hlink"/>
                </a:solidFill>
                <a:hlinkClick r:id="rId5"/>
              </a:rPr>
              <a:t>http://wh1.oet.udel.edu/pbs/forms-and-tools/tier-2-targeted-tools/</a:t>
            </a:r>
            <a:endParaRPr dirty="0"/>
          </a:p>
        </p:txBody>
      </p:sp>
      <p:sp>
        <p:nvSpPr>
          <p:cNvPr id="347" name="Google Shape;347;p2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extLst>
      <p:ext uri="{BB962C8B-B14F-4D97-AF65-F5344CB8AC3E}">
        <p14:creationId xmlns:p14="http://schemas.microsoft.com/office/powerpoint/2010/main" val="137578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This is an example of what the organizer might look like when prepared for the team meeting.</a:t>
            </a:r>
          </a:p>
          <a:p>
            <a:pPr marL="171450" lvl="0" indent="-171450" algn="l" rtl="0">
              <a:lnSpc>
                <a:spcPct val="90000"/>
              </a:lnSpc>
              <a:spcBef>
                <a:spcPts val="1000"/>
              </a:spcBef>
              <a:spcAft>
                <a:spcPts val="0"/>
              </a:spcAft>
              <a:buClr>
                <a:schemeClr val="dk1"/>
              </a:buClr>
              <a:buSzPts val="1200"/>
              <a:buFont typeface="Arial"/>
              <a:buChar char="•"/>
            </a:pPr>
            <a:r>
              <a:rPr lang="en-US" dirty="0"/>
              <a:t>In the bubble above is an example of the team discussion of overall progress of Tier II interventions (i.e., are 80% of students in the intervention having a positive response? If not, what steps does the team take: checking fidelity of implementation, reviewing function of behavior, etc.?)</a:t>
            </a:r>
          </a:p>
          <a:p>
            <a:pPr marL="171450" lvl="0" indent="-171450" algn="l" rtl="0">
              <a:lnSpc>
                <a:spcPct val="90000"/>
              </a:lnSpc>
              <a:spcBef>
                <a:spcPts val="1000"/>
              </a:spcBef>
              <a:spcAft>
                <a:spcPts val="0"/>
              </a:spcAft>
              <a:buClr>
                <a:schemeClr val="dk1"/>
              </a:buClr>
              <a:buSzPts val="1200"/>
              <a:buFont typeface="Arial"/>
              <a:buChar char="•"/>
            </a:pPr>
            <a:r>
              <a:rPr lang="en-US" dirty="0"/>
              <a:t>Positive response, questionable response and negative response are defined in the trainer notes for slide 35.</a:t>
            </a:r>
          </a:p>
          <a:p>
            <a:pPr marL="171450" lvl="0" indent="-171450" algn="l" rtl="0">
              <a:lnSpc>
                <a:spcPct val="90000"/>
              </a:lnSpc>
              <a:spcBef>
                <a:spcPts val="1000"/>
              </a:spcBef>
              <a:spcAft>
                <a:spcPts val="0"/>
              </a:spcAft>
              <a:buClr>
                <a:schemeClr val="dk1"/>
              </a:buClr>
              <a:buSzPts val="1200"/>
              <a:buFont typeface="Arial"/>
              <a:buChar char="•"/>
            </a:pPr>
            <a:r>
              <a:rPr lang="en-US" dirty="0"/>
              <a:t>Note that this chart helps the systems discussion, and the chart on the next slide will help guide the discussion towards individual students. </a:t>
            </a:r>
            <a:endParaRPr dirty="0"/>
          </a:p>
        </p:txBody>
      </p:sp>
      <p:sp>
        <p:nvSpPr>
          <p:cNvPr id="354" name="Google Shape;354;p2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extLst>
      <p:ext uri="{BB962C8B-B14F-4D97-AF65-F5344CB8AC3E}">
        <p14:creationId xmlns:p14="http://schemas.microsoft.com/office/powerpoint/2010/main" val="2388933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200"/>
              <a:buFont typeface="Arial"/>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This form was adapted from MO-SWPBS to help organize student information for the meeting. Download link: </a:t>
            </a:r>
            <a:r>
              <a:rPr lang="en-US" u="sng" dirty="0"/>
              <a:t>http://cce.astate.edu/pbis/wp-content/uploads/2019/11/Tier-II-Pre-Meeting-Organizer-updated.docx.</a:t>
            </a:r>
            <a:endParaRPr u="sng" dirty="0"/>
          </a:p>
          <a:p>
            <a:pPr marL="171450" lvl="0" indent="-171450" algn="l" rtl="0">
              <a:lnSpc>
                <a:spcPct val="90000"/>
              </a:lnSpc>
              <a:spcBef>
                <a:spcPts val="1000"/>
              </a:spcBef>
              <a:spcAft>
                <a:spcPts val="0"/>
              </a:spcAft>
              <a:buClr>
                <a:schemeClr val="dk1"/>
              </a:buClr>
              <a:buSzPts val="1200"/>
              <a:buFont typeface="Arial"/>
              <a:buChar char="•"/>
            </a:pPr>
            <a:r>
              <a:rPr lang="en-US" dirty="0"/>
              <a:t>The person designated to collect these data will bring this information to the team for consideration and problem solving.</a:t>
            </a:r>
            <a:endParaRPr dirty="0"/>
          </a:p>
        </p:txBody>
      </p:sp>
      <p:sp>
        <p:nvSpPr>
          <p:cNvPr id="363" name="Google Shape;363;p2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extLst>
      <p:ext uri="{BB962C8B-B14F-4D97-AF65-F5344CB8AC3E}">
        <p14:creationId xmlns:p14="http://schemas.microsoft.com/office/powerpoint/2010/main" val="1268779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“bubbles” show examples of conversation items that may take place during this part of the Tier II team meeting.</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Students are sorted into categories to make it easier to decide which students require problem solving and decisions.</a:t>
            </a:r>
          </a:p>
          <a:p>
            <a:pPr marL="171450" lvl="0" indent="-171450" algn="l" rtl="0">
              <a:lnSpc>
                <a:spcPct val="90000"/>
              </a:lnSpc>
              <a:spcBef>
                <a:spcPts val="1000"/>
              </a:spcBef>
              <a:spcAft>
                <a:spcPts val="0"/>
              </a:spcAft>
              <a:buClr>
                <a:schemeClr val="dk1"/>
              </a:buClr>
              <a:buSzPts val="1200"/>
              <a:buFont typeface="Arial"/>
              <a:buChar char="•"/>
            </a:pPr>
            <a:r>
              <a:rPr lang="en-US" dirty="0"/>
              <a:t>As noted in previous slides, we will be discussing data decision rules around students’ response to interventions, as well as rules for fading and graduating from interventions in other modules (Module 4: Identifying Students for Tier II Interventions, and the modules on specific interventions – modules 5 - 7).</a:t>
            </a:r>
          </a:p>
          <a:p>
            <a:pPr marL="457200" lvl="1" indent="-171450" algn="l" rtl="0">
              <a:spcBef>
                <a:spcPts val="0"/>
              </a:spcBef>
              <a:spcAft>
                <a:spcPts val="0"/>
              </a:spcAft>
              <a:buClr>
                <a:schemeClr val="dk1"/>
              </a:buClr>
              <a:buSzPts val="1200"/>
              <a:buFont typeface="Arial"/>
              <a:buChar char="•"/>
            </a:pPr>
            <a:r>
              <a:rPr lang="en-US" dirty="0"/>
              <a:t>Example: data decision rules for fading or graduating might be that the student has been earning an average of 80% or more of their daily points goal for 6 weeks.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The person providing this information will pre-determine which students don’t need discussing and which need additional discussion, problem solving, and decisions made.</a:t>
            </a:r>
          </a:p>
        </p:txBody>
      </p:sp>
      <p:sp>
        <p:nvSpPr>
          <p:cNvPr id="370" name="Google Shape;370;p3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extLst>
      <p:ext uri="{BB962C8B-B14F-4D97-AF65-F5344CB8AC3E}">
        <p14:creationId xmlns:p14="http://schemas.microsoft.com/office/powerpoint/2010/main" val="4201181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Tier II team talks about: any new recommendations, students identified through data, status of students in interventions, the overall success of Tier II (are most students progressing successfully through interventions?), and what will be communicated and to whom.</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next five slides show an example of an agenda form used for Tier II meetings.</a:t>
            </a:r>
            <a:endParaRPr dirty="0"/>
          </a:p>
        </p:txBody>
      </p:sp>
      <p:sp>
        <p:nvSpPr>
          <p:cNvPr id="379" name="Google Shape;379;p3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extLst>
      <p:ext uri="{BB962C8B-B14F-4D97-AF65-F5344CB8AC3E}">
        <p14:creationId xmlns:p14="http://schemas.microsoft.com/office/powerpoint/2010/main" val="190487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 name="Google Shape;106;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latin typeface="Calibri"/>
                <a:ea typeface="Calibri"/>
                <a:cs typeface="Calibri"/>
                <a:sym typeface="Calibri"/>
              </a:rPr>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latin typeface="+mn-lt"/>
                <a:ea typeface="Calibri"/>
                <a:cs typeface="Calibri"/>
                <a:sym typeface="Calibri"/>
              </a:rPr>
              <a:t>The TFI will be used throughout PBIS modules. Each module aligns with one or more of the TFI items, denoted by the yellow arrows.</a:t>
            </a:r>
          </a:p>
          <a:p>
            <a:pPr marL="171450" lvl="0" indent="-171450" algn="l" rtl="0">
              <a:lnSpc>
                <a:spcPct val="90000"/>
              </a:lnSpc>
              <a:spcBef>
                <a:spcPts val="1000"/>
              </a:spcBef>
              <a:spcAft>
                <a:spcPts val="0"/>
              </a:spcAft>
              <a:buClr>
                <a:schemeClr val="dk1"/>
              </a:buClr>
              <a:buSzPts val="1200"/>
              <a:buFont typeface="Arial"/>
              <a:buChar char="•"/>
            </a:pPr>
            <a:r>
              <a:rPr lang="en-US" dirty="0">
                <a:latin typeface="+mn-lt"/>
                <a:ea typeface="Calibri"/>
                <a:cs typeface="Calibri"/>
                <a:sym typeface="Calibri"/>
              </a:rPr>
              <a:t>The TFI is a tool that can be used for PBIS implementation planning, PBIS progress monitoring, and evaluation of PBIS implementation.</a:t>
            </a:r>
            <a:endParaRPr dirty="0">
              <a:latin typeface="+mn-lt"/>
            </a:endParaRPr>
          </a:p>
          <a:p>
            <a:pPr marL="171450" lvl="0" indent="-171450" algn="l" rtl="0">
              <a:lnSpc>
                <a:spcPct val="90000"/>
              </a:lnSpc>
              <a:spcBef>
                <a:spcPts val="1000"/>
              </a:spcBef>
              <a:spcAft>
                <a:spcPts val="0"/>
              </a:spcAft>
              <a:buClr>
                <a:schemeClr val="dk1"/>
              </a:buClr>
              <a:buSzPts val="1200"/>
              <a:buFont typeface="Arial"/>
              <a:buChar char="•"/>
            </a:pPr>
            <a:r>
              <a:rPr lang="en-US" dirty="0">
                <a:latin typeface="+mn-lt"/>
                <a:ea typeface="Calibri"/>
                <a:cs typeface="Calibri"/>
                <a:sym typeface="Calibri"/>
              </a:rPr>
              <a:t>In this module, items 2.1 and 2.2 will be addressed.</a:t>
            </a:r>
          </a:p>
          <a:p>
            <a:pPr marL="171450" lvl="0" indent="-171450" algn="l" rtl="0">
              <a:lnSpc>
                <a:spcPct val="90000"/>
              </a:lnSpc>
              <a:spcBef>
                <a:spcPts val="1000"/>
              </a:spcBef>
              <a:spcAft>
                <a:spcPts val="0"/>
              </a:spcAft>
              <a:buClr>
                <a:schemeClr val="dk1"/>
              </a:buClr>
              <a:buSzPts val="1200"/>
              <a:buFont typeface="Arial"/>
              <a:buChar char="•"/>
            </a:pPr>
            <a:r>
              <a:rPr lang="en-US" dirty="0">
                <a:latin typeface="+mn-lt"/>
                <a:cs typeface="Calibri"/>
                <a:sym typeface="Calibri"/>
              </a:rPr>
              <a:t>Fidelity checks will appear throughout this module at the end of content sections.</a:t>
            </a:r>
            <a:endParaRPr dirty="0">
              <a:latin typeface="+mn-lt"/>
            </a:endParaRPr>
          </a:p>
        </p:txBody>
      </p:sp>
      <p:sp>
        <p:nvSpPr>
          <p:cNvPr id="107" name="Google Shape;107;p5:notes"/>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Georgia"/>
                <a:ea typeface="Georgia"/>
                <a:cs typeface="Georgia"/>
                <a:sym typeface="Georgia"/>
              </a:rPr>
              <a:t>4/12/2019 11:40:58 AM</a:t>
            </a:r>
            <a:endParaRPr sz="1200" b="0" i="0" u="none" strike="noStrike" cap="none" dirty="0">
              <a:solidFill>
                <a:schemeClr val="dk1"/>
              </a:solidFill>
              <a:latin typeface="Georgia"/>
              <a:ea typeface="Georgia"/>
              <a:cs typeface="Georgia"/>
              <a:sym typeface="Georgia"/>
            </a:endParaRPr>
          </a:p>
        </p:txBody>
      </p:sp>
      <p:sp>
        <p:nvSpPr>
          <p:cNvPr id="108" name="Google Shape;108;p5:notes"/>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US" dirty="0"/>
              <a:t>DE-PBS Cadre Meeting</a:t>
            </a:r>
            <a:endParaRPr dirty="0"/>
          </a:p>
        </p:txBody>
      </p:sp>
      <p:sp>
        <p:nvSpPr>
          <p:cNvPr id="109" name="Google Shape;109;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dirty="0">
              <a:solidFill>
                <a:schemeClr val="dk1"/>
              </a:solidFill>
              <a:latin typeface="Georgia"/>
              <a:ea typeface="Georgia"/>
              <a:cs typeface="Georgia"/>
              <a:sym typeface="Georgia"/>
            </a:endParaRPr>
          </a:p>
        </p:txBody>
      </p:sp>
      <p:sp>
        <p:nvSpPr>
          <p:cNvPr id="110" name="Google Shape;110;p5:notes"/>
          <p:cNvSpPr txBox="1">
            <a:spLocks noGrp="1"/>
          </p:cNvSpPr>
          <p:nvPr>
            <p:ph type="hdr" idx="3"/>
          </p:nvPr>
        </p:nvSpPr>
        <p:spPr>
          <a:xfrm>
            <a:off x="0" y="0"/>
            <a:ext cx="3043343" cy="467072"/>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DRAFT </a:t>
            </a:r>
            <a:endParaRPr dirty="0"/>
          </a:p>
        </p:txBody>
      </p:sp>
    </p:spTree>
    <p:extLst>
      <p:ext uri="{BB962C8B-B14F-4D97-AF65-F5344CB8AC3E}">
        <p14:creationId xmlns:p14="http://schemas.microsoft.com/office/powerpoint/2010/main" val="1827398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agenda (adapted from MO-SWPBS workbook) can be used for the systems conversation. </a:t>
            </a:r>
            <a:endParaRPr dirty="0"/>
          </a:p>
          <a:p>
            <a:pPr marL="171450" lvl="0" indent="-171450" algn="l" rtl="0">
              <a:spcBef>
                <a:spcPts val="0"/>
              </a:spcBef>
              <a:spcAft>
                <a:spcPts val="0"/>
              </a:spcAft>
              <a:buClr>
                <a:schemeClr val="dk1"/>
              </a:buClr>
              <a:buSzPts val="1200"/>
              <a:buFont typeface="Arial"/>
              <a:buChar char="•"/>
            </a:pPr>
            <a:r>
              <a:rPr lang="en-US" dirty="0"/>
              <a:t>No individual students are reviewed here, just overall progress and outcomes for ALL Tier II interventions.</a:t>
            </a:r>
            <a:endParaRPr dirty="0"/>
          </a:p>
          <a:p>
            <a:pPr marL="171450" lvl="0" indent="-171450" algn="l" rtl="0">
              <a:spcBef>
                <a:spcPts val="0"/>
              </a:spcBef>
              <a:spcAft>
                <a:spcPts val="0"/>
              </a:spcAft>
              <a:buClr>
                <a:schemeClr val="dk1"/>
              </a:buClr>
              <a:buSzPts val="1200"/>
              <a:buFont typeface="Arial"/>
              <a:buChar char="•"/>
            </a:pPr>
            <a:r>
              <a:rPr lang="en-US" dirty="0"/>
              <a:t>The intervention coordinator(s) can update the team on overall progress.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Agenda templates available for download here: </a:t>
            </a:r>
            <a:r>
              <a:rPr lang="en-US" u="sng" dirty="0">
                <a:solidFill>
                  <a:schemeClr val="hlink"/>
                </a:solidFill>
              </a:rPr>
              <a:t>http://cce.astate.edu/pbis/wp-content/uploads/2019/07/Tier-II_III-Systems-Team-Meeting-Agenda-Template-adapted-from-MO-1.docx</a:t>
            </a:r>
            <a:endParaRPr sz="1200" b="0" i="0" u="none" strike="noStrike" cap="none" dirty="0">
              <a:solidFill>
                <a:schemeClr val="dk1"/>
              </a:solidFill>
              <a:latin typeface="Calibri"/>
              <a:ea typeface="Calibri"/>
              <a:cs typeface="Calibri"/>
              <a:sym typeface="Calibri"/>
            </a:endParaRPr>
          </a:p>
        </p:txBody>
      </p:sp>
      <p:sp>
        <p:nvSpPr>
          <p:cNvPr id="388" name="Google Shape;388;p3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4488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a:spLocks noGrp="1" noRot="1" noChangeAspect="1"/>
          </p:cNvSpPr>
          <p:nvPr>
            <p:ph type="sldImg" idx="2"/>
          </p:nvPr>
        </p:nvSpPr>
        <p:spPr>
          <a:xfrm>
            <a:off x="566738" y="1177925"/>
            <a:ext cx="5648325" cy="3178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3:notes"/>
          <p:cNvSpPr txBox="1">
            <a:spLocks noGrp="1"/>
          </p:cNvSpPr>
          <p:nvPr>
            <p:ph type="body" idx="1"/>
          </p:nvPr>
        </p:nvSpPr>
        <p:spPr>
          <a:xfrm>
            <a:off x="678136" y="4532729"/>
            <a:ext cx="5425086" cy="37085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is a four</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page agenda that can be used for the problem solving conversation.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Individual student progress is discussed and decisions are made.</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first page contains “housekeeping” items as well as a space for listing students that are being considered for Tier II interventions.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Agenda templates available for download at this website: </a:t>
            </a:r>
            <a:r>
              <a:rPr lang="en-US" u="sng" dirty="0">
                <a:solidFill>
                  <a:schemeClr val="hlink"/>
                </a:solidFill>
              </a:rPr>
              <a:t>http://cce.astate.edu/pbis/wp-content/uploads/2019/04/Problem-Solving-Team-Meeting-Agenda-Minutes-Action-Plan-FINAL-EDIT-3-25-19.doc.</a:t>
            </a:r>
            <a:endParaRPr sz="1200" b="0" i="0" u="none" strike="noStrike" cap="none" dirty="0">
              <a:solidFill>
                <a:schemeClr val="dk1"/>
              </a:solidFill>
              <a:latin typeface="Calibri"/>
              <a:ea typeface="Calibri"/>
              <a:cs typeface="Calibri"/>
              <a:sym typeface="Calibri"/>
            </a:endParaRPr>
          </a:p>
        </p:txBody>
      </p:sp>
      <p:sp>
        <p:nvSpPr>
          <p:cNvPr id="397" name="Google Shape;397;p33:notes"/>
          <p:cNvSpPr txBox="1">
            <a:spLocks noGrp="1"/>
          </p:cNvSpPr>
          <p:nvPr>
            <p:ph type="sldNum" idx="12"/>
          </p:nvPr>
        </p:nvSpPr>
        <p:spPr>
          <a:xfrm>
            <a:off x="3841200" y="8946090"/>
            <a:ext cx="2938588" cy="47256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41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568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On page two, there are spaces to list students that aren’t having a positive response to their interventions and any information that will help the team problem solve and make decisions.</a:t>
            </a:r>
            <a:endParaRPr dirty="0"/>
          </a:p>
        </p:txBody>
      </p:sp>
      <p:sp>
        <p:nvSpPr>
          <p:cNvPr id="406" name="Google Shape;406;p3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42</a:t>
            </a:fld>
            <a:endParaRPr dirty="0"/>
          </a:p>
        </p:txBody>
      </p:sp>
    </p:spTree>
    <p:extLst>
      <p:ext uri="{BB962C8B-B14F-4D97-AF65-F5344CB8AC3E}">
        <p14:creationId xmlns:p14="http://schemas.microsoft.com/office/powerpoint/2010/main" val="673166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dirty="0"/>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Page three has a space for listing students that may be ready for fading or graduating, along with information that will help the team make decisions.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agenda also allows for adding additional items as needed after discussing student data.</a:t>
            </a:r>
            <a:endParaRPr dirty="0"/>
          </a:p>
          <a:p>
            <a:pPr marL="0" lvl="0" indent="0" algn="l" rtl="0">
              <a:spcBef>
                <a:spcPts val="0"/>
              </a:spcBef>
              <a:spcAft>
                <a:spcPts val="0"/>
              </a:spcAft>
              <a:buNone/>
            </a:pPr>
            <a:endParaRPr dirty="0"/>
          </a:p>
        </p:txBody>
      </p:sp>
      <p:sp>
        <p:nvSpPr>
          <p:cNvPr id="415" name="Google Shape;415;p3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extLst>
      <p:ext uri="{BB962C8B-B14F-4D97-AF65-F5344CB8AC3E}">
        <p14:creationId xmlns:p14="http://schemas.microsoft.com/office/powerpoint/2010/main" val="1900170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dirty="0"/>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document ends with an evaluation of the meeting.</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gives the team an opportunity to make sure the meeting was conducted efficiently, and everyone knows their role going forward.</a:t>
            </a: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cs typeface="Calibri"/>
                <a:sym typeface="Calibri"/>
              </a:rPr>
              <a:t>A fidelity check follows this slide.</a:t>
            </a:r>
            <a:endParaRPr dirty="0"/>
          </a:p>
          <a:p>
            <a:pPr marL="0" lvl="0" indent="0" algn="l" rtl="0">
              <a:spcBef>
                <a:spcPts val="0"/>
              </a:spcBef>
              <a:spcAft>
                <a:spcPts val="0"/>
              </a:spcAft>
              <a:buNone/>
            </a:pPr>
            <a:endParaRPr dirty="0"/>
          </a:p>
        </p:txBody>
      </p:sp>
      <p:sp>
        <p:nvSpPr>
          <p:cNvPr id="424" name="Google Shape;424;p3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44</a:t>
            </a:fld>
            <a:endParaRPr dirty="0"/>
          </a:p>
        </p:txBody>
      </p:sp>
    </p:spTree>
    <p:extLst>
      <p:ext uri="{BB962C8B-B14F-4D97-AF65-F5344CB8AC3E}">
        <p14:creationId xmlns:p14="http://schemas.microsoft.com/office/powerpoint/2010/main" val="881183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The TFI is an important tool in the PBIS implementation process. </a:t>
            </a:r>
            <a:endParaRPr dirty="0"/>
          </a:p>
          <a:p>
            <a:pPr marL="171450" lvl="0" indent="-171450" algn="l" rtl="0">
              <a:spcBef>
                <a:spcPts val="0"/>
              </a:spcBef>
              <a:spcAft>
                <a:spcPts val="0"/>
              </a:spcAft>
              <a:buClr>
                <a:schemeClr val="dk1"/>
              </a:buClr>
              <a:buSzPts val="1200"/>
              <a:buFont typeface="Arial"/>
              <a:buChar char="•"/>
            </a:pPr>
            <a:r>
              <a:rPr lang="en-US" dirty="0"/>
              <a:t>It can be used in the development stage, and then used in an ongoing manner to ensure all core features are in place. </a:t>
            </a:r>
            <a:endParaRPr dirty="0"/>
          </a:p>
          <a:p>
            <a:pPr marL="171450" lvl="0" indent="-171450" algn="l" rtl="0">
              <a:spcBef>
                <a:spcPts val="0"/>
              </a:spcBef>
              <a:spcAft>
                <a:spcPts val="0"/>
              </a:spcAft>
              <a:buClr>
                <a:schemeClr val="dk1"/>
              </a:buClr>
              <a:buSzPts val="1200"/>
              <a:buFont typeface="Arial"/>
              <a:buChar char="•"/>
            </a:pPr>
            <a:r>
              <a:rPr lang="en-US" dirty="0"/>
              <a:t>The TFI highlights each critical component of PBIS. </a:t>
            </a:r>
            <a:endParaRPr dirty="0"/>
          </a:p>
          <a:p>
            <a:pPr marL="171450" lvl="0" indent="-171450" algn="l" rtl="0">
              <a:spcBef>
                <a:spcPts val="0"/>
              </a:spcBef>
              <a:spcAft>
                <a:spcPts val="0"/>
              </a:spcAft>
              <a:buClr>
                <a:schemeClr val="dk1"/>
              </a:buClr>
              <a:buSzPts val="1200"/>
              <a:buFont typeface="Arial"/>
              <a:buChar char="•"/>
            </a:pPr>
            <a:r>
              <a:rPr lang="en-US" dirty="0"/>
              <a:t>Section 1.14 will help you assess overall PBIS implementation at Tier I, and Section 2.1 will help you assemble the appropriate personnel for your Tier II team.</a:t>
            </a:r>
            <a:endParaRPr dirty="0"/>
          </a:p>
        </p:txBody>
      </p:sp>
      <p:sp>
        <p:nvSpPr>
          <p:cNvPr id="449" name="Google Shape;449;p3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45</a:t>
            </a:fld>
            <a:endParaRPr dirty="0"/>
          </a:p>
        </p:txBody>
      </p:sp>
    </p:spTree>
    <p:extLst>
      <p:ext uri="{BB962C8B-B14F-4D97-AF65-F5344CB8AC3E}">
        <p14:creationId xmlns:p14="http://schemas.microsoft.com/office/powerpoint/2010/main" val="1669762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Clr>
                <a:schemeClr val="dk1"/>
              </a:buClr>
              <a:buSzPts val="1200"/>
              <a:buFont typeface="Arial"/>
              <a:buChar char="•"/>
            </a:pPr>
            <a:r>
              <a:rPr lang="en-US" dirty="0"/>
              <a:t>In addition to having regular meetings and using an agenda, the team must have a current action plan that is updated at meetings.</a:t>
            </a:r>
          </a:p>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46</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2090086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35" name="Google Shape;535;p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781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00000"/>
                </a:solidFill>
              </a:rPr>
              <a:t>Trainer Notes:</a:t>
            </a:r>
            <a:endParaRPr dirty="0"/>
          </a:p>
          <a:p>
            <a:pPr marL="171450" lvl="0" indent="-171450" algn="l" rtl="0">
              <a:spcBef>
                <a:spcPts val="0"/>
              </a:spcBef>
              <a:spcAft>
                <a:spcPts val="0"/>
              </a:spcAft>
              <a:buClr>
                <a:srgbClr val="000000"/>
              </a:buClr>
              <a:buSzPts val="1200"/>
              <a:buFont typeface="Arial"/>
              <a:buChar char="•"/>
            </a:pPr>
            <a:r>
              <a:rPr lang="en-US" dirty="0">
                <a:solidFill>
                  <a:srgbClr val="000000"/>
                </a:solidFill>
              </a:rPr>
              <a:t>When districts commit to implementing PBIS, these are their responsibilities.</a:t>
            </a:r>
            <a:endParaRPr dirty="0"/>
          </a:p>
          <a:p>
            <a:pPr marL="171450" lvl="0" indent="-171450" algn="l" rtl="0">
              <a:spcBef>
                <a:spcPts val="0"/>
              </a:spcBef>
              <a:spcAft>
                <a:spcPts val="0"/>
              </a:spcAft>
              <a:buClr>
                <a:srgbClr val="000000"/>
              </a:buClr>
              <a:buSzPts val="1200"/>
              <a:buFont typeface="Arial"/>
              <a:buChar char="•"/>
            </a:pPr>
            <a:r>
              <a:rPr lang="en-US" dirty="0">
                <a:solidFill>
                  <a:srgbClr val="000000"/>
                </a:solidFill>
              </a:rPr>
              <a:t>A big part of the district’s responsibilities from the beginning was to have a three to five year action plan, which should include implementing Tiers II and III.</a:t>
            </a:r>
            <a:endParaRPr dirty="0"/>
          </a:p>
          <a:p>
            <a:pPr marL="171450" lvl="0" indent="-171450" algn="l" rtl="0">
              <a:spcBef>
                <a:spcPts val="0"/>
              </a:spcBef>
              <a:spcAft>
                <a:spcPts val="0"/>
              </a:spcAft>
              <a:buClr>
                <a:srgbClr val="000000"/>
              </a:buClr>
              <a:buSzPts val="1200"/>
              <a:buFont typeface="Arial"/>
              <a:buChar char="•"/>
            </a:pPr>
            <a:r>
              <a:rPr lang="en-US" dirty="0">
                <a:solidFill>
                  <a:srgbClr val="000000"/>
                </a:solidFill>
              </a:rPr>
              <a:t>As some schools in the district move to Tiers II and III, the district should continue building capacity for training.</a:t>
            </a:r>
            <a:endParaRPr dirty="0"/>
          </a:p>
          <a:p>
            <a:pPr marL="0" lvl="0" indent="0" algn="l" rtl="0">
              <a:spcBef>
                <a:spcPts val="0"/>
              </a:spcBef>
              <a:spcAft>
                <a:spcPts val="0"/>
              </a:spcAft>
              <a:buNone/>
            </a:pPr>
            <a:endParaRPr baseline="0" dirty="0">
              <a:solidFill>
                <a:srgbClr val="000000"/>
              </a:solidFill>
            </a:endParaRPr>
          </a:p>
        </p:txBody>
      </p:sp>
      <p:sp>
        <p:nvSpPr>
          <p:cNvPr id="541" name="Google Shape;54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Franklin Gothic"/>
              <a:buNone/>
            </a:pPr>
            <a:fld id="{00000000-1234-1234-1234-123412341234}" type="slidenum">
              <a:rPr lang="en-US" sz="1200">
                <a:solidFill>
                  <a:srgbClr val="000000"/>
                </a:solidFill>
                <a:latin typeface="Franklin Gothic"/>
                <a:ea typeface="Franklin Gothic"/>
                <a:cs typeface="Franklin Gothic"/>
                <a:sym typeface="Franklin Gothic"/>
              </a:rPr>
              <a:t>48</a:t>
            </a:fld>
            <a:endParaRPr sz="1200" dirty="0">
              <a:solidFill>
                <a:srgbClr val="000000"/>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4239095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r>
              <a:rPr lang="en-US" dirty="0">
                <a:solidFill>
                  <a:srgbClr val="000000"/>
                </a:solidFill>
              </a:rPr>
              <a:t>Trainer Notes:</a:t>
            </a:r>
            <a:endParaRPr dirty="0"/>
          </a:p>
          <a:p>
            <a:pPr marL="171450" lvl="0" indent="-171450" algn="l" rtl="0">
              <a:spcBef>
                <a:spcPts val="0"/>
              </a:spcBef>
              <a:spcAft>
                <a:spcPts val="0"/>
              </a:spcAft>
              <a:buClr>
                <a:srgbClr val="000000"/>
              </a:buClr>
              <a:buSzPts val="1200"/>
              <a:buFont typeface="Arial"/>
              <a:buChar char="•"/>
            </a:pPr>
            <a:r>
              <a:rPr lang="en-US" dirty="0">
                <a:solidFill>
                  <a:srgbClr val="000000"/>
                </a:solidFill>
              </a:rPr>
              <a:t>Having leadership and support from the district provides the best chance of implementation with fidelity and getting buy-in from stakeholders. </a:t>
            </a:r>
            <a:endParaRPr dirty="0"/>
          </a:p>
          <a:p>
            <a:pPr marL="171450" lvl="0" indent="-171450" algn="l" rtl="0">
              <a:spcBef>
                <a:spcPts val="0"/>
              </a:spcBef>
              <a:spcAft>
                <a:spcPts val="0"/>
              </a:spcAft>
              <a:buClr>
                <a:srgbClr val="000000"/>
              </a:buClr>
              <a:buSzPts val="1200"/>
              <a:buFont typeface="Arial"/>
              <a:buChar char="•"/>
            </a:pPr>
            <a:r>
              <a:rPr lang="en-US" dirty="0">
                <a:solidFill>
                  <a:srgbClr val="000000"/>
                </a:solidFill>
              </a:rPr>
              <a:t>Coordinating regular evaluation ensures that schools get necessary resources and training. </a:t>
            </a:r>
            <a:endParaRPr dirty="0"/>
          </a:p>
          <a:p>
            <a:pPr marL="171450" lvl="0" indent="-171450" algn="l" rtl="0">
              <a:spcBef>
                <a:spcPts val="0"/>
              </a:spcBef>
              <a:spcAft>
                <a:spcPts val="0"/>
              </a:spcAft>
              <a:buClr>
                <a:srgbClr val="000000"/>
              </a:buClr>
              <a:buSzPts val="1200"/>
              <a:buFont typeface="Arial"/>
              <a:buChar char="•"/>
            </a:pPr>
            <a:r>
              <a:rPr lang="en-US" dirty="0">
                <a:solidFill>
                  <a:srgbClr val="000000"/>
                </a:solidFill>
              </a:rPr>
              <a:t>Districts can make decisions about what the expectations and implementation timelines are for schools in the district. </a:t>
            </a:r>
          </a:p>
          <a:p>
            <a:pPr marL="457200" lvl="1" indent="-171450" algn="l" rtl="0">
              <a:spcBef>
                <a:spcPts val="0"/>
              </a:spcBef>
              <a:spcAft>
                <a:spcPts val="0"/>
              </a:spcAft>
              <a:buClr>
                <a:srgbClr val="000000"/>
              </a:buClr>
              <a:buSzPts val="1200"/>
              <a:buFont typeface="Arial"/>
              <a:buChar char="•"/>
            </a:pPr>
            <a:r>
              <a:rPr lang="en-US" dirty="0">
                <a:solidFill>
                  <a:srgbClr val="000000"/>
                </a:solidFill>
              </a:rPr>
              <a:t>Districts may choose to have schools use consistent expectations,</a:t>
            </a:r>
            <a:r>
              <a:rPr lang="en-US" baseline="0" dirty="0">
                <a:solidFill>
                  <a:srgbClr val="000000"/>
                </a:solidFill>
              </a:rPr>
              <a:t> </a:t>
            </a:r>
            <a:r>
              <a:rPr lang="en-US" dirty="0">
                <a:solidFill>
                  <a:srgbClr val="000000"/>
                </a:solidFill>
              </a:rPr>
              <a:t>variations of some standard expectations,</a:t>
            </a:r>
            <a:r>
              <a:rPr lang="en-US" baseline="0" dirty="0">
                <a:solidFill>
                  <a:srgbClr val="000000"/>
                </a:solidFill>
              </a:rPr>
              <a:t> </a:t>
            </a:r>
            <a:r>
              <a:rPr lang="en-US" dirty="0">
                <a:solidFill>
                  <a:srgbClr val="000000"/>
                </a:solidFill>
              </a:rPr>
              <a:t>or they may choose to let all schools choose their expectations individually.</a:t>
            </a:r>
          </a:p>
          <a:p>
            <a:pPr marL="457200" lvl="1" indent="-171450" algn="l" rtl="0">
              <a:spcBef>
                <a:spcPts val="0"/>
              </a:spcBef>
              <a:spcAft>
                <a:spcPts val="0"/>
              </a:spcAft>
              <a:buClr>
                <a:srgbClr val="000000"/>
              </a:buClr>
              <a:buSzPts val="1200"/>
              <a:buFont typeface="Arial"/>
              <a:buChar char="•"/>
            </a:pPr>
            <a:r>
              <a:rPr lang="en-US" dirty="0">
                <a:solidFill>
                  <a:srgbClr val="000000"/>
                </a:solidFill>
              </a:rPr>
              <a:t>Schools within a district may have different issues that affect their timelines for implementation. Districts may even decide to have groups of schools begin implementation at different times (cohorts).</a:t>
            </a:r>
            <a:endParaRPr dirty="0"/>
          </a:p>
          <a:p>
            <a:pPr marL="171450" lvl="0" indent="-171450" algn="l" rtl="0">
              <a:spcBef>
                <a:spcPts val="0"/>
              </a:spcBef>
              <a:spcAft>
                <a:spcPts val="0"/>
              </a:spcAft>
              <a:buClr>
                <a:srgbClr val="000000"/>
              </a:buClr>
              <a:buSzPts val="1200"/>
              <a:buFont typeface="Arial"/>
              <a:buChar char="•"/>
            </a:pPr>
            <a:r>
              <a:rPr lang="en-US" dirty="0">
                <a:solidFill>
                  <a:srgbClr val="000000"/>
                </a:solidFill>
              </a:rPr>
              <a:t>Through regular evaluation, the district can report successes they’ve had</a:t>
            </a:r>
            <a:r>
              <a:rPr lang="en-US" baseline="0" dirty="0">
                <a:solidFill>
                  <a:srgbClr val="000000"/>
                </a:solidFill>
              </a:rPr>
              <a:t> </a:t>
            </a:r>
            <a:r>
              <a:rPr lang="en-US" dirty="0">
                <a:solidFill>
                  <a:srgbClr val="000000"/>
                </a:solidFill>
              </a:rPr>
              <a:t>and create action plans to address areas in need. </a:t>
            </a:r>
            <a:endParaRPr dirty="0"/>
          </a:p>
          <a:p>
            <a:pPr marL="171450" lvl="0" indent="-171450" algn="l" rtl="0">
              <a:spcBef>
                <a:spcPts val="0"/>
              </a:spcBef>
              <a:spcAft>
                <a:spcPts val="0"/>
              </a:spcAft>
              <a:buClr>
                <a:srgbClr val="000000"/>
              </a:buClr>
              <a:buSzPts val="1200"/>
              <a:buFont typeface="Arial"/>
              <a:buChar char="•"/>
            </a:pPr>
            <a:r>
              <a:rPr lang="en-US" dirty="0">
                <a:solidFill>
                  <a:srgbClr val="000000"/>
                </a:solidFill>
              </a:rPr>
              <a:t>Reporting successes to stakeholders will help secure sustained funding and political support, and these, along with visibility, will help create better buy-in at school and in the community. </a:t>
            </a:r>
            <a:endParaRPr dirty="0"/>
          </a:p>
        </p:txBody>
      </p:sp>
      <p:sp>
        <p:nvSpPr>
          <p:cNvPr id="549" name="Google Shape;54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Franklin Gothic"/>
              <a:buNone/>
            </a:pPr>
            <a:fld id="{00000000-1234-1234-1234-123412341234}" type="slidenum">
              <a:rPr lang="en-US" sz="1200">
                <a:solidFill>
                  <a:srgbClr val="000000"/>
                </a:solidFill>
                <a:latin typeface="Franklin Gothic"/>
                <a:ea typeface="Franklin Gothic"/>
                <a:cs typeface="Franklin Gothic"/>
                <a:sym typeface="Franklin Gothic"/>
              </a:rPr>
              <a:t>49</a:t>
            </a:fld>
            <a:endParaRPr sz="1200" dirty="0">
              <a:solidFill>
                <a:srgbClr val="000000"/>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74030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Module 1 went into more depth on the purpose of Tier II, but this slide serves as a reminder of the purpose.</a:t>
            </a:r>
          </a:p>
          <a:p>
            <a:pPr marL="171450" lvl="0" indent="-171450" algn="l" rtl="0">
              <a:lnSpc>
                <a:spcPct val="90000"/>
              </a:lnSpc>
              <a:spcBef>
                <a:spcPts val="1000"/>
              </a:spcBef>
              <a:spcAft>
                <a:spcPts val="0"/>
              </a:spcAft>
              <a:buClr>
                <a:schemeClr val="dk1"/>
              </a:buClr>
              <a:buSzPts val="1200"/>
              <a:buFont typeface="Arial"/>
              <a:buChar char="•"/>
            </a:pPr>
            <a:r>
              <a:rPr lang="en-US" dirty="0"/>
              <a:t>Typically, in schools with Tier I implemented with fidelity, 80% of students respond well to Tier I. </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This means that they are following the expectations</a:t>
            </a:r>
            <a:r>
              <a:rPr lang="en-US" baseline="0" dirty="0"/>
              <a:t> and</a:t>
            </a:r>
            <a:r>
              <a:rPr lang="en-US" dirty="0"/>
              <a:t> receiving very few discipline actions or corrections.</a:t>
            </a:r>
          </a:p>
          <a:p>
            <a:pPr marL="171450" marR="0" lvl="0" indent="-171450" algn="l" defTabSz="914400" rtl="0" eaLnBrk="1" fontAlgn="auto" latinLnBrk="0" hangingPunct="1">
              <a:lnSpc>
                <a:spcPct val="90000"/>
              </a:lnSpc>
              <a:spcBef>
                <a:spcPts val="1000"/>
              </a:spcBef>
              <a:spcAft>
                <a:spcPts val="0"/>
              </a:spcAft>
              <a:buClr>
                <a:schemeClr val="dk1"/>
              </a:buClr>
              <a:buSzPts val="1200"/>
              <a:buFont typeface="Arial"/>
              <a:buChar char="•"/>
              <a:tabLst/>
              <a:defRPr/>
            </a:pPr>
            <a:r>
              <a:rPr lang="en-US" dirty="0"/>
              <a:t>Of the</a:t>
            </a:r>
            <a:r>
              <a:rPr lang="en-US" baseline="0" dirty="0"/>
              <a:t> 20% of students </a:t>
            </a:r>
            <a:r>
              <a:rPr lang="en-US" dirty="0"/>
              <a:t>who don’t respond to Tier I, only a very small percentage have serious issues that need individualized attention (Tier III).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Typically, about 15% of students need some extra support, but do not need individualized interventions. Tier II serves these students. </a:t>
            </a:r>
            <a:endParaRPr dirty="0"/>
          </a:p>
          <a:p>
            <a:pPr marL="171450" marR="0" lvl="0" indent="-171450" algn="l" rtl="0">
              <a:lnSpc>
                <a:spcPct val="90000"/>
              </a:lnSpc>
              <a:spcBef>
                <a:spcPts val="1000"/>
              </a:spcBef>
              <a:spcAft>
                <a:spcPts val="0"/>
              </a:spcAft>
              <a:buClr>
                <a:schemeClr val="dk1"/>
              </a:buClr>
              <a:buSzPts val="1200"/>
              <a:buFont typeface="Arial"/>
              <a:buChar char="•"/>
            </a:pPr>
            <a:r>
              <a:rPr lang="en-US" dirty="0"/>
              <a:t>Tier II supports students who may continue to escalate in behavior if they are not redirected now. By</a:t>
            </a:r>
            <a:r>
              <a:rPr lang="en-US" baseline="0" dirty="0"/>
              <a:t> </a:t>
            </a:r>
            <a:r>
              <a:rPr lang="en-US" dirty="0"/>
              <a:t>grouping students with similar issues together, instead of working one-on-one with students, schools are able to use fewer resources – especially time spent by teachers and administrators. </a:t>
            </a:r>
            <a:r>
              <a:rPr lang="en-US" baseline="0" dirty="0"/>
              <a:t> Schools give the s</a:t>
            </a:r>
            <a:r>
              <a:rPr lang="en-US" dirty="0"/>
              <a:t>ame intervention to a group of students, and that intervention is still matched to the students’ needs.  </a:t>
            </a:r>
            <a:endParaRPr dirty="0"/>
          </a:p>
        </p:txBody>
      </p:sp>
      <p:sp>
        <p:nvSpPr>
          <p:cNvPr id="92" name="Google Shape;92;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42816554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5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Bullet four above: it is extremely helpful to schools if the district provides expertise and support for some commonly used Tier II interventions (e.g., Check-in, Check-out and Social Skills Groups). Schools may eventually use other interventions, based on their student needs, but these will vary from school to school. </a:t>
            </a:r>
            <a:endParaRPr dirty="0"/>
          </a:p>
        </p:txBody>
      </p:sp>
      <p:sp>
        <p:nvSpPr>
          <p:cNvPr id="556" name="Google Shape;556;p5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50</a:t>
            </a:fld>
            <a:endParaRPr dirty="0"/>
          </a:p>
        </p:txBody>
      </p:sp>
    </p:spTree>
    <p:extLst>
      <p:ext uri="{BB962C8B-B14F-4D97-AF65-F5344CB8AC3E}">
        <p14:creationId xmlns:p14="http://schemas.microsoft.com/office/powerpoint/2010/main" val="33241632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3: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62" name="Google Shape;562;p5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9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68" name="Google Shape;568;p5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52</a:t>
            </a:fld>
            <a:endParaRPr dirty="0"/>
          </a:p>
        </p:txBody>
      </p:sp>
    </p:spTree>
    <p:extLst>
      <p:ext uri="{BB962C8B-B14F-4D97-AF65-F5344CB8AC3E}">
        <p14:creationId xmlns:p14="http://schemas.microsoft.com/office/powerpoint/2010/main" val="2923051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02" name="Google Shape;602;p5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53</a:t>
            </a:fld>
            <a:endParaRPr dirty="0"/>
          </a:p>
        </p:txBody>
      </p:sp>
    </p:spTree>
    <p:extLst>
      <p:ext uri="{BB962C8B-B14F-4D97-AF65-F5344CB8AC3E}">
        <p14:creationId xmlns:p14="http://schemas.microsoft.com/office/powerpoint/2010/main" val="1292719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5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09" name="Google Shape;609;p5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54</a:t>
            </a:fld>
            <a:endParaRPr dirty="0"/>
          </a:p>
        </p:txBody>
      </p:sp>
    </p:spTree>
    <p:extLst>
      <p:ext uri="{BB962C8B-B14F-4D97-AF65-F5344CB8AC3E}">
        <p14:creationId xmlns:p14="http://schemas.microsoft.com/office/powerpoint/2010/main" val="25452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19" name="Google Shape;119;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210547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379413" y="712788"/>
            <a:ext cx="6319837" cy="35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PBIS team drives the implementation process.</a:t>
            </a:r>
            <a:r>
              <a:rPr lang="en-US" baseline="0" dirty="0"/>
              <a:t> Depending on the size of the staff and level of expertise, some schools may decide to have the same team members for both Tier I and Tier II. However, some schools may have a separate team for Tier II. There is not one right answer — each school needs to decide what fits their needs.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team is responsible for developing the Tier II interventions for groups of students, </a:t>
            </a:r>
            <a:r>
              <a:rPr lang="en-US" b="1" u="sng" dirty="0"/>
              <a:t>as they are needed</a:t>
            </a:r>
            <a:r>
              <a:rPr lang="en-US" dirty="0"/>
              <a:t>, and developing a system for referring students. </a:t>
            </a:r>
            <a:r>
              <a:rPr lang="en-US" b="1" i="1" u="sng" dirty="0"/>
              <a:t>Typically, the team will start with one intervention (usually check-in, check-out) and eventually add others as needs arise.</a:t>
            </a:r>
            <a:endParaRPr dirty="0"/>
          </a:p>
        </p:txBody>
      </p:sp>
      <p:sp>
        <p:nvSpPr>
          <p:cNvPr id="126" name="Google Shape;126;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308239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379413" y="712788"/>
            <a:ext cx="6319837" cy="35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Team members will collaborate to make decisions about behavior based on data that are collected and analyzed regularly.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The team supports other staff and keeps everyone informed.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Teams need to not only look at individual student data, but data for all Tier II students collectively.</a:t>
            </a:r>
            <a:endParaRPr dirty="0"/>
          </a:p>
        </p:txBody>
      </p:sp>
      <p:sp>
        <p:nvSpPr>
          <p:cNvPr id="126" name="Google Shape;126;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328156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Assess any current communication plans (e.g., plans developed during Tier I implementation) and how well stakeholders are getting and giving information. </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How can teams improve? </a:t>
            </a:r>
            <a:endParaRPr dirty="0"/>
          </a:p>
          <a:p>
            <a:pPr marL="457200" lvl="1" indent="-171450" algn="l" rtl="0">
              <a:lnSpc>
                <a:spcPct val="90000"/>
              </a:lnSpc>
              <a:spcBef>
                <a:spcPts val="1000"/>
              </a:spcBef>
              <a:spcAft>
                <a:spcPts val="0"/>
              </a:spcAft>
              <a:buClr>
                <a:schemeClr val="dk1"/>
              </a:buClr>
              <a:buSzPts val="1200"/>
              <a:buFont typeface="Arial"/>
              <a:buChar char="•"/>
            </a:pPr>
            <a:r>
              <a:rPr lang="en-US" dirty="0"/>
              <a:t>What are some new ideas for disseminating info? </a:t>
            </a:r>
            <a:endParaRPr dirty="0"/>
          </a:p>
          <a:p>
            <a:pPr marL="171450" lvl="0" indent="-171450" algn="l" rtl="0">
              <a:lnSpc>
                <a:spcPct val="90000"/>
              </a:lnSpc>
              <a:spcBef>
                <a:spcPts val="1000"/>
              </a:spcBef>
              <a:spcAft>
                <a:spcPts val="0"/>
              </a:spcAft>
              <a:buClr>
                <a:schemeClr val="dk1"/>
              </a:buClr>
              <a:buSzPts val="1200"/>
              <a:buFont typeface="Arial"/>
              <a:buChar char="•"/>
            </a:pPr>
            <a:r>
              <a:rPr lang="en-US" dirty="0"/>
              <a:t>"Routine thoughtful planning for communication can lead to well-informed stakeholders and greater unity.” </a:t>
            </a:r>
            <a:r>
              <a:rPr lang="en-US" i="1" dirty="0"/>
              <a:t>(MO-SWPBS Tier II Handbook)</a:t>
            </a:r>
            <a:endParaRPr i="1" dirty="0"/>
          </a:p>
        </p:txBody>
      </p:sp>
      <p:sp>
        <p:nvSpPr>
          <p:cNvPr id="433" name="Google Shape;433;p3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2589649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47504"/>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5"/>
        <p:cNvGrpSpPr/>
        <p:nvPr/>
      </p:nvGrpSpPr>
      <p:grpSpPr>
        <a:xfrm>
          <a:off x="0" y="0"/>
          <a:ext cx="0" cy="0"/>
          <a:chOff x="0" y="0"/>
          <a:chExt cx="0" cy="0"/>
        </a:xfrm>
      </p:grpSpPr>
      <p:sp>
        <p:nvSpPr>
          <p:cNvPr id="16" name="Google Shape;16;p2"/>
          <p:cNvSpPr/>
          <p:nvPr/>
        </p:nvSpPr>
        <p:spPr>
          <a:xfrm>
            <a:off x="0" y="6169795"/>
            <a:ext cx="12192000" cy="688205"/>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7;p2"/>
          <p:cNvSpPr txBox="1">
            <a:spLocks noGrp="1"/>
          </p:cNvSpPr>
          <p:nvPr>
            <p:ph type="title"/>
          </p:nvPr>
        </p:nvSpPr>
        <p:spPr>
          <a:xfrm>
            <a:off x="1774439" y="2277053"/>
            <a:ext cx="8956713"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2" descr="https://lh5.googleusercontent.com/RB-Lfw4yZZJ6KIgWraODLciYAMr4dBAbp5AVMtVKqdUPRair2-Gnpx8AQx7FZD7y7GeG6iM2joEnX_l_FvUrCPwJUUwulXIkSy5uNNdwHdaGovW3uk1IiA0fWjUjW78ATV7t8eoYTmw8EWPyGA"/>
          <p:cNvPicPr preferRelativeResize="0"/>
          <p:nvPr/>
        </p:nvPicPr>
        <p:blipFill rotWithShape="1">
          <a:blip r:embed="rId2">
            <a:alphaModFix/>
          </a:blip>
          <a:srcRect/>
          <a:stretch/>
        </p:blipFill>
        <p:spPr>
          <a:xfrm>
            <a:off x="5289663" y="4037679"/>
            <a:ext cx="1612673" cy="1612674"/>
          </a:xfrm>
          <a:prstGeom prst="rect">
            <a:avLst/>
          </a:prstGeom>
          <a:noFill/>
          <a:ln>
            <a:noFill/>
          </a:ln>
        </p:spPr>
      </p:pic>
      <p:pic>
        <p:nvPicPr>
          <p:cNvPr id="19" name="Google Shape;19;p2" descr="C:\Users\amerten\Downloads\RTI Arkansas Logo (2).png"/>
          <p:cNvPicPr preferRelativeResize="0"/>
          <p:nvPr/>
        </p:nvPicPr>
        <p:blipFill rotWithShape="1">
          <a:blip r:embed="rId3">
            <a:alphaModFix/>
          </a:blip>
          <a:srcRect/>
          <a:stretch/>
        </p:blipFill>
        <p:spPr>
          <a:xfrm>
            <a:off x="2011152" y="416709"/>
            <a:ext cx="8483285" cy="1647660"/>
          </a:xfrm>
          <a:prstGeom prst="rect">
            <a:avLst/>
          </a:prstGeom>
          <a:noFill/>
          <a:ln>
            <a:noFill/>
          </a:ln>
        </p:spPr>
      </p:pic>
      <p:pic>
        <p:nvPicPr>
          <p:cNvPr id="20" name="Google Shape;20;p2" descr="cid:image002.png@01D16AFF.B10E1570"/>
          <p:cNvPicPr preferRelativeResize="0"/>
          <p:nvPr/>
        </p:nvPicPr>
        <p:blipFill rotWithShape="1">
          <a:blip r:embed="rId4">
            <a:alphaModFix/>
          </a:blip>
          <a:srcRect b="19822"/>
          <a:stretch/>
        </p:blipFill>
        <p:spPr>
          <a:xfrm>
            <a:off x="328100" y="6191295"/>
            <a:ext cx="952526" cy="661892"/>
          </a:xfrm>
          <a:prstGeom prst="rect">
            <a:avLst/>
          </a:prstGeom>
          <a:solidFill>
            <a:schemeClr val="lt1"/>
          </a:solidFill>
          <a:ln>
            <a:noFill/>
          </a:ln>
        </p:spPr>
      </p:pic>
      <p:pic>
        <p:nvPicPr>
          <p:cNvPr id="21" name="Google Shape;21;p2"/>
          <p:cNvPicPr preferRelativeResize="0"/>
          <p:nvPr/>
        </p:nvPicPr>
        <p:blipFill rotWithShape="1">
          <a:blip r:embed="rId5">
            <a:alphaModFix/>
          </a:blip>
          <a:srcRect/>
          <a:stretch/>
        </p:blipFill>
        <p:spPr>
          <a:xfrm>
            <a:off x="8955514" y="6266371"/>
            <a:ext cx="3077845" cy="474980"/>
          </a:xfrm>
          <a:prstGeom prst="rect">
            <a:avLst/>
          </a:prstGeom>
          <a:solidFill>
            <a:schemeClr val="lt1"/>
          </a:solidFill>
          <a:ln>
            <a:noFill/>
          </a:ln>
        </p:spPr>
      </p:pic>
      <p:sp>
        <p:nvSpPr>
          <p:cNvPr id="22" name="Google Shape;22;p2"/>
          <p:cNvSpPr/>
          <p:nvPr/>
        </p:nvSpPr>
        <p:spPr>
          <a:xfrm>
            <a:off x="0" y="6085417"/>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 name="Google Shape;23;p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Google Shape;24;p2"/>
          <p:cNvSpPr/>
          <p:nvPr/>
        </p:nvSpPr>
        <p:spPr>
          <a:xfrm>
            <a:off x="0" y="177500"/>
            <a:ext cx="12192000" cy="9563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85091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3"/>
        <p:cNvGrpSpPr/>
        <p:nvPr/>
      </p:nvGrpSpPr>
      <p:grpSpPr>
        <a:xfrm>
          <a:off x="0" y="0"/>
          <a:ext cx="0" cy="0"/>
          <a:chOff x="0" y="0"/>
          <a:chExt cx="0" cy="0"/>
        </a:xfrm>
      </p:grpSpPr>
      <p:sp>
        <p:nvSpPr>
          <p:cNvPr id="34" name="Google Shape;34;p4"/>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3785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pbismissouri.org/wp-content/uploads/2017/06/2.0-MO-SW-PBS-Tier-2-Workbook-Ch-2-Leadership-1.pdf?x30198"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6000" b="1" dirty="0"/>
              <a:t>The Tier II Leadership Team</a:t>
            </a:r>
            <a:endParaRPr sz="6000" dirty="0"/>
          </a:p>
        </p:txBody>
      </p:sp>
      <p:sp>
        <p:nvSpPr>
          <p:cNvPr id="3" name="TextBox 2"/>
          <p:cNvSpPr txBox="1"/>
          <p:nvPr/>
        </p:nvSpPr>
        <p:spPr>
          <a:xfrm>
            <a:off x="3560355" y="63881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429288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p:nvPr/>
        </p:nvSpPr>
        <p:spPr>
          <a:xfrm rot="-5400000">
            <a:off x="338437" y="1162557"/>
            <a:ext cx="4347713" cy="4110186"/>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4" name="Google Shape;444;p48"/>
          <p:cNvSpPr txBox="1"/>
          <p:nvPr/>
        </p:nvSpPr>
        <p:spPr>
          <a:xfrm>
            <a:off x="457199" y="1944021"/>
            <a:ext cx="3841531" cy="254725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400" dirty="0">
                <a:solidFill>
                  <a:srgbClr val="FFFFFF"/>
                </a:solidFill>
                <a:latin typeface="Calibri"/>
                <a:ea typeface="Calibri"/>
                <a:cs typeface="Calibri"/>
                <a:sym typeface="Calibri"/>
              </a:rPr>
              <a:t>Example of Communication Plan for Tier II</a:t>
            </a:r>
            <a:endParaRPr sz="4400" dirty="0"/>
          </a:p>
        </p:txBody>
      </p:sp>
      <p:pic>
        <p:nvPicPr>
          <p:cNvPr id="445" name="Google Shape;445;p48"/>
          <p:cNvPicPr preferRelativeResize="0"/>
          <p:nvPr/>
        </p:nvPicPr>
        <p:blipFill rotWithShape="1">
          <a:blip r:embed="rId3">
            <a:alphaModFix/>
          </a:blip>
          <a:srcRect l="28929" t="27072" r="30741" b="12661"/>
          <a:stretch/>
        </p:blipFill>
        <p:spPr>
          <a:xfrm>
            <a:off x="4877937" y="762386"/>
            <a:ext cx="6491397" cy="5212335"/>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38779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171" name="Google Shape;171;p19"/>
          <p:cNvGraphicFramePr/>
          <p:nvPr>
            <p:extLst>
              <p:ext uri="{D42A27DB-BD31-4B8C-83A1-F6EECF244321}">
                <p14:modId xmlns:p14="http://schemas.microsoft.com/office/powerpoint/2010/main" val="3805710105"/>
              </p:ext>
            </p:extLst>
          </p:nvPr>
        </p:nvGraphicFramePr>
        <p:xfrm>
          <a:off x="336929" y="1927655"/>
          <a:ext cx="11415304" cy="3953733"/>
        </p:xfrm>
        <a:graphic>
          <a:graphicData uri="http://schemas.openxmlformats.org/drawingml/2006/table">
            <a:tbl>
              <a:tblPr firstRow="1" firstCol="1" bandRow="1">
                <a:noFill/>
              </a:tblPr>
              <a:tblGrid>
                <a:gridCol w="5387466">
                  <a:extLst>
                    <a:ext uri="{9D8B030D-6E8A-4147-A177-3AD203B41FA5}">
                      <a16:colId xmlns:a16="http://schemas.microsoft.com/office/drawing/2014/main" val="20000"/>
                    </a:ext>
                  </a:extLst>
                </a:gridCol>
                <a:gridCol w="210312">
                  <a:extLst>
                    <a:ext uri="{9D8B030D-6E8A-4147-A177-3AD203B41FA5}">
                      <a16:colId xmlns:a16="http://schemas.microsoft.com/office/drawing/2014/main" val="3292109722"/>
                    </a:ext>
                  </a:extLst>
                </a:gridCol>
                <a:gridCol w="5817526">
                  <a:extLst>
                    <a:ext uri="{9D8B030D-6E8A-4147-A177-3AD203B41FA5}">
                      <a16:colId xmlns:a16="http://schemas.microsoft.com/office/drawing/2014/main" val="20001"/>
                    </a:ext>
                  </a:extLst>
                </a:gridCol>
              </a:tblGrid>
              <a:tr h="731520">
                <a:tc>
                  <a:txBody>
                    <a:bodyPr/>
                    <a:lstStyle/>
                    <a:p>
                      <a:pPr marL="0" marR="0" lvl="0" indent="0" algn="ctr" rtl="0">
                        <a:lnSpc>
                          <a:spcPct val="90000"/>
                        </a:lnSpc>
                        <a:spcBef>
                          <a:spcPts val="0"/>
                        </a:spcBef>
                        <a:spcAft>
                          <a:spcPts val="0"/>
                        </a:spcAft>
                        <a:buNone/>
                      </a:pPr>
                      <a:r>
                        <a:rPr lang="en-US" sz="2800" u="none" strike="noStrike" cap="none" dirty="0">
                          <a:solidFill>
                            <a:srgbClr val="002060"/>
                          </a:solidFill>
                          <a:latin typeface="+mn-lt"/>
                        </a:rPr>
                        <a:t>TIER I TEAM RESPONSIBILITIES</a:t>
                      </a:r>
                      <a:endParaRPr lang="en-US" sz="2800" b="1" u="none" strike="noStrike" cap="none" dirty="0">
                        <a:solidFill>
                          <a:srgbClr val="002060"/>
                        </a:solidFill>
                        <a:latin typeface="+mn-lt"/>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rowSpan="4">
                  <a:txBody>
                    <a:bodyPr/>
                    <a:lstStyle/>
                    <a:p>
                      <a:pPr marL="0" marR="0" lvl="0" indent="0" algn="l" rtl="0">
                        <a:lnSpc>
                          <a:spcPct val="90000"/>
                        </a:lnSpc>
                        <a:spcBef>
                          <a:spcPts val="0"/>
                        </a:spcBef>
                        <a:spcAft>
                          <a:spcPts val="0"/>
                        </a:spcAft>
                        <a:buNone/>
                      </a:pPr>
                      <a:endParaRPr lang="en-US" sz="3200" b="1" u="none" strike="noStrike" cap="none" dirty="0">
                        <a:solidFill>
                          <a:srgbClr val="002060"/>
                        </a:solidFill>
                        <a:latin typeface="+mn-lt"/>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40000"/>
                        <a:lumOff val="60000"/>
                      </a:schemeClr>
                    </a:solidFill>
                  </a:tcPr>
                </a:tc>
                <a:tc>
                  <a:txBody>
                    <a:bodyPr/>
                    <a:lstStyle/>
                    <a:p>
                      <a:pPr marL="0" marR="0" lvl="0" indent="0" algn="ctr" rtl="0">
                        <a:lnSpc>
                          <a:spcPct val="90000"/>
                        </a:lnSpc>
                        <a:spcBef>
                          <a:spcPts val="0"/>
                        </a:spcBef>
                        <a:spcAft>
                          <a:spcPts val="0"/>
                        </a:spcAft>
                        <a:buNone/>
                      </a:pPr>
                      <a:r>
                        <a:rPr lang="en-US" sz="2800" u="none" strike="noStrike" cap="none" dirty="0">
                          <a:solidFill>
                            <a:srgbClr val="002060"/>
                          </a:solidFill>
                          <a:latin typeface="+mn-lt"/>
                        </a:rPr>
                        <a:t>TIER II TEAM RESPONSIBILITIES</a:t>
                      </a:r>
                      <a:endParaRPr lang="en-US" sz="2800" b="1" u="none" strike="noStrike" cap="none" dirty="0">
                        <a:solidFill>
                          <a:srgbClr val="002060"/>
                        </a:solidFill>
                        <a:latin typeface="+mn-lt"/>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extLst>
                  <a:ext uri="{0D108BD9-81ED-4DB2-BD59-A6C34878D82A}">
                    <a16:rowId xmlns:a16="http://schemas.microsoft.com/office/drawing/2014/main" val="10000"/>
                  </a:ext>
                </a:extLst>
              </a:tr>
              <a:tr h="1136211">
                <a:tc>
                  <a:txBody>
                    <a:bodyPr/>
                    <a:lstStyle/>
                    <a:p>
                      <a:pPr marL="0" marR="0" lvl="0" indent="0" algn="l" rtl="0">
                        <a:lnSpc>
                          <a:spcPct val="90000"/>
                        </a:lnSpc>
                        <a:spcBef>
                          <a:spcPts val="0"/>
                        </a:spcBef>
                        <a:spcAft>
                          <a:spcPts val="0"/>
                        </a:spcAft>
                        <a:buNone/>
                      </a:pPr>
                      <a:r>
                        <a:rPr lang="en-US" sz="2400" b="0" u="none" strike="noStrike" cap="none" dirty="0">
                          <a:latin typeface="+mn-lt"/>
                        </a:rPr>
                        <a:t>Address and prevent problem behaviors across </a:t>
                      </a:r>
                      <a:r>
                        <a:rPr lang="en-US" sz="2400" b="1" u="none" strike="noStrike" cap="none" dirty="0">
                          <a:latin typeface="+mn-lt"/>
                        </a:rPr>
                        <a:t>all </a:t>
                      </a:r>
                      <a:r>
                        <a:rPr lang="en-US" sz="2400" b="0" u="none" strike="noStrike" cap="none" dirty="0">
                          <a:latin typeface="+mn-lt"/>
                        </a:rPr>
                        <a:t>school areas for </a:t>
                      </a:r>
                      <a:r>
                        <a:rPr lang="en-US" sz="2400" b="1" u="none" strike="noStrike" cap="none" dirty="0">
                          <a:latin typeface="+mn-lt"/>
                        </a:rPr>
                        <a:t>all</a:t>
                      </a:r>
                      <a:r>
                        <a:rPr lang="en-US" sz="2400" b="0" u="none" strike="noStrike" cap="none" dirty="0">
                          <a:latin typeface="+mn-lt"/>
                        </a:rPr>
                        <a:t> students.</a:t>
                      </a:r>
                      <a:endParaRPr sz="2400" b="0" u="none" strike="noStrike" cap="none" dirty="0">
                        <a:latin typeface="+mn-lt"/>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lnL w="12700" cap="flat" cmpd="sng" algn="ctr">
                      <a:solidFill>
                        <a:schemeClr val="dk1"/>
                      </a:solidFill>
                      <a:prstDash val="solid"/>
                      <a:round/>
                      <a:headEnd type="none" w="sm" len="sm"/>
                      <a:tailEnd type="none" w="sm" len="sm"/>
                    </a:lnL>
                    <a:lnT w="12700" cap="flat" cmpd="sng" algn="ctr">
                      <a:solidFill>
                        <a:schemeClr val="dk1"/>
                      </a:solidFill>
                      <a:prstDash val="solid"/>
                      <a:round/>
                      <a:headEnd type="none" w="sm" len="sm"/>
                      <a:tailEnd type="none" w="sm" len="sm"/>
                    </a:lnT>
                  </a:tcPr>
                </a:tc>
                <a:tc>
                  <a:txBody>
                    <a:bodyPr/>
                    <a:lstStyle/>
                    <a:p>
                      <a:pPr marL="0" marR="0" lvl="0" indent="0" algn="l" rtl="0">
                        <a:lnSpc>
                          <a:spcPct val="90000"/>
                        </a:lnSpc>
                        <a:spcBef>
                          <a:spcPts val="0"/>
                        </a:spcBef>
                        <a:spcAft>
                          <a:spcPts val="0"/>
                        </a:spcAft>
                        <a:buNone/>
                      </a:pPr>
                      <a:r>
                        <a:rPr lang="en-US" sz="2400" u="none" strike="noStrike" cap="none" dirty="0">
                          <a:latin typeface="+mn-lt"/>
                        </a:rPr>
                        <a:t>Address and prevent escalating problem behavior for</a:t>
                      </a:r>
                      <a:r>
                        <a:rPr lang="en-US" sz="2400" b="1" u="none" strike="noStrike" cap="none" dirty="0">
                          <a:latin typeface="+mn-lt"/>
                        </a:rPr>
                        <a:t> students </a:t>
                      </a:r>
                      <a:r>
                        <a:rPr lang="en-US" sz="2400" u="none" strike="noStrike" cap="none" dirty="0">
                          <a:latin typeface="+mn-lt"/>
                        </a:rPr>
                        <a:t>who are at-risk (10% to</a:t>
                      </a:r>
                      <a:r>
                        <a:rPr lang="en-US" sz="2400" u="none" strike="noStrike" cap="none" baseline="0" dirty="0">
                          <a:latin typeface="+mn-lt"/>
                        </a:rPr>
                        <a:t> </a:t>
                      </a:r>
                      <a:r>
                        <a:rPr lang="en-US" sz="2400" u="none" strike="noStrike" cap="none" dirty="0">
                          <a:latin typeface="+mn-lt"/>
                        </a:rPr>
                        <a:t>15% of students). </a:t>
                      </a:r>
                      <a:endParaRPr sz="2400" u="none" strike="noStrike" cap="none" dirty="0">
                        <a:latin typeface="+mn-lt"/>
                        <a:ea typeface="Calibri"/>
                        <a:cs typeface="Calibri"/>
                        <a:sym typeface="Calibri"/>
                      </a:endParaRPr>
                    </a:p>
                  </a:txBody>
                  <a:tcPr marL="63500" marR="6350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3134178272"/>
                  </a:ext>
                </a:extLst>
              </a:tr>
              <a:tr h="845781">
                <a:tc>
                  <a:txBody>
                    <a:bodyPr/>
                    <a:lstStyle/>
                    <a:p>
                      <a:pPr marL="0" marR="0" lvl="0" indent="0" algn="l" rtl="0">
                        <a:lnSpc>
                          <a:spcPct val="90000"/>
                        </a:lnSpc>
                        <a:spcBef>
                          <a:spcPts val="0"/>
                        </a:spcBef>
                        <a:spcAft>
                          <a:spcPts val="0"/>
                        </a:spcAft>
                        <a:buNone/>
                      </a:pPr>
                      <a:r>
                        <a:rPr lang="en-US" sz="2400" b="0" u="none" strike="noStrike" cap="none" dirty="0">
                          <a:latin typeface="+mn-lt"/>
                        </a:rPr>
                        <a:t>Use data to identify school-wide behavior issues.</a:t>
                      </a:r>
                      <a:endParaRPr sz="2400" b="0" u="none" strike="noStrike" cap="none" dirty="0">
                        <a:latin typeface="+mn-lt"/>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lumMod val="60000"/>
                        <a:lumOff val="40000"/>
                      </a:schemeClr>
                    </a:solidFill>
                  </a:tcPr>
                </a:tc>
                <a:tc vMerge="1">
                  <a:txBody>
                    <a:bodyPr/>
                    <a:lstStyle/>
                    <a:p>
                      <a:endParaRPr lang="en-US"/>
                    </a:p>
                  </a:txBody>
                  <a:tcPr>
                    <a:lnL w="12700" cap="flat" cmpd="sng" algn="ctr">
                      <a:solidFill>
                        <a:schemeClr val="dk1"/>
                      </a:solidFill>
                      <a:prstDash val="solid"/>
                      <a:round/>
                      <a:headEnd type="none" w="sm" len="sm"/>
                      <a:tailEnd type="none" w="sm" len="sm"/>
                    </a:lnL>
                    <a:lnT w="12700" cap="flat" cmpd="sng" algn="ctr">
                      <a:solidFill>
                        <a:schemeClr val="dk1"/>
                      </a:solidFill>
                      <a:prstDash val="solid"/>
                      <a:round/>
                      <a:headEnd type="none" w="sm" len="sm"/>
                      <a:tailEnd type="none" w="sm" len="sm"/>
                    </a:lnT>
                  </a:tcPr>
                </a:tc>
                <a:tc>
                  <a:txBody>
                    <a:bodyPr/>
                    <a:lstStyle/>
                    <a:p>
                      <a:pPr marL="0" marR="0" lvl="0" indent="0" algn="l" rtl="0">
                        <a:lnSpc>
                          <a:spcPct val="90000"/>
                        </a:lnSpc>
                        <a:spcBef>
                          <a:spcPts val="0"/>
                        </a:spcBef>
                        <a:spcAft>
                          <a:spcPts val="0"/>
                        </a:spcAft>
                        <a:buNone/>
                      </a:pPr>
                      <a:r>
                        <a:rPr lang="en-US" sz="2400" b="0" u="none" strike="noStrike" cap="none" dirty="0">
                          <a:latin typeface="+mn-lt"/>
                        </a:rPr>
                        <a:t>Use data to identify students at-risk of escalating problem behavior.</a:t>
                      </a:r>
                      <a:endParaRPr sz="2400" b="0" u="none" strike="noStrike" cap="none" dirty="0">
                        <a:latin typeface="+mn-lt"/>
                        <a:ea typeface="Calibri"/>
                        <a:cs typeface="Calibri"/>
                        <a:sym typeface="Calibri"/>
                      </a:endParaRPr>
                    </a:p>
                  </a:txBody>
                  <a:tcPr marL="63500" marR="6350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lumMod val="60000"/>
                        <a:lumOff val="40000"/>
                      </a:schemeClr>
                    </a:solidFill>
                  </a:tcPr>
                </a:tc>
                <a:extLst>
                  <a:ext uri="{0D108BD9-81ED-4DB2-BD59-A6C34878D82A}">
                    <a16:rowId xmlns:a16="http://schemas.microsoft.com/office/drawing/2014/main" val="2718785722"/>
                  </a:ext>
                </a:extLst>
              </a:tr>
              <a:tr h="1240221">
                <a:tc>
                  <a:txBody>
                    <a:bodyPr/>
                    <a:lstStyle/>
                    <a:p>
                      <a:pPr marL="173736" marR="0" lvl="0" indent="-173736" algn="l" rtl="0">
                        <a:lnSpc>
                          <a:spcPct val="90000"/>
                        </a:lnSpc>
                        <a:spcBef>
                          <a:spcPts val="1000"/>
                        </a:spcBef>
                        <a:spcAft>
                          <a:spcPts val="0"/>
                        </a:spcAft>
                        <a:buFont typeface="Arial" panose="020B0604020202020204" pitchFamily="34" charset="0"/>
                        <a:buChar char="•"/>
                      </a:pPr>
                      <a:r>
                        <a:rPr lang="en-US" sz="2400" b="0" u="none" strike="noStrike" cap="none" dirty="0">
                          <a:latin typeface="+mn-lt"/>
                        </a:rPr>
                        <a:t>Develop precise problem statements.</a:t>
                      </a:r>
                    </a:p>
                    <a:p>
                      <a:pPr marL="173736" marR="0" lvl="0" indent="-173736" algn="l" rtl="0">
                        <a:lnSpc>
                          <a:spcPct val="90000"/>
                        </a:lnSpc>
                        <a:spcBef>
                          <a:spcPts val="1000"/>
                        </a:spcBef>
                        <a:spcAft>
                          <a:spcPts val="0"/>
                        </a:spcAft>
                        <a:buFont typeface="Arial" panose="020B0604020202020204" pitchFamily="34" charset="0"/>
                        <a:buChar char="•"/>
                      </a:pPr>
                      <a:r>
                        <a:rPr lang="en-US" sz="2400" b="0" u="none" strike="noStrike" cap="none" dirty="0">
                          <a:latin typeface="+mn-lt"/>
                        </a:rPr>
                        <a:t>Prioritize school-wide behavior issues to address.</a:t>
                      </a:r>
                      <a:endParaRPr sz="2400" u="none" strike="noStrike" cap="none" dirty="0">
                        <a:latin typeface="+mn-lt"/>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vMerge="1">
                  <a:txBody>
                    <a:bodyPr/>
                    <a:lstStyle/>
                    <a:p>
                      <a:endParaRPr lang="en-US"/>
                    </a:p>
                  </a:txBody>
                  <a:tcPr/>
                </a:tc>
                <a:tc>
                  <a:txBody>
                    <a:bodyPr/>
                    <a:lstStyle/>
                    <a:p>
                      <a:pPr marL="173736" marR="0" lvl="0" indent="-173736" algn="l" rtl="0">
                        <a:lnSpc>
                          <a:spcPct val="90000"/>
                        </a:lnSpc>
                        <a:spcBef>
                          <a:spcPts val="1000"/>
                        </a:spcBef>
                        <a:spcAft>
                          <a:spcPts val="0"/>
                        </a:spcAft>
                        <a:buFont typeface="Arial" panose="020B0604020202020204" pitchFamily="34" charset="0"/>
                        <a:buChar char="•"/>
                      </a:pPr>
                      <a:r>
                        <a:rPr lang="en-US" sz="2400" u="none" strike="noStrike" cap="none" dirty="0">
                          <a:latin typeface="+mn-lt"/>
                        </a:rPr>
                        <a:t>Create and use data decision rules.  </a:t>
                      </a:r>
                    </a:p>
                    <a:p>
                      <a:pPr marL="173736" marR="0" lvl="0" indent="-173736" algn="l" rtl="0">
                        <a:lnSpc>
                          <a:spcPct val="90000"/>
                        </a:lnSpc>
                        <a:spcBef>
                          <a:spcPts val="1000"/>
                        </a:spcBef>
                        <a:spcAft>
                          <a:spcPts val="0"/>
                        </a:spcAft>
                        <a:buFont typeface="Arial" panose="020B0604020202020204" pitchFamily="34" charset="0"/>
                        <a:buChar char="•"/>
                      </a:pPr>
                      <a:r>
                        <a:rPr lang="en-US" sz="2400" u="none" strike="noStrike" cap="none" dirty="0">
                          <a:latin typeface="+mn-lt"/>
                        </a:rPr>
                        <a:t>Determine which students need additional support.</a:t>
                      </a:r>
                      <a:endParaRPr sz="2400" b="1" u="none" strike="noStrike" cap="none" dirty="0">
                        <a:latin typeface="+mn-lt"/>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641826925"/>
                  </a:ext>
                </a:extLst>
              </a:tr>
            </a:tbl>
          </a:graphicData>
        </a:graphic>
      </p:graphicFrame>
      <p:sp>
        <p:nvSpPr>
          <p:cNvPr id="2" name="Title 1">
            <a:extLst>
              <a:ext uri="{FF2B5EF4-FFF2-40B4-BE49-F238E27FC236}">
                <a16:creationId xmlns:a16="http://schemas.microsoft.com/office/drawing/2014/main" id="{2F864F1B-DCE3-47FE-A6BB-B8B537B93FAB}"/>
              </a:ext>
            </a:extLst>
          </p:cNvPr>
          <p:cNvSpPr>
            <a:spLocks noGrp="1"/>
          </p:cNvSpPr>
          <p:nvPr>
            <p:ph type="title" idx="4294967295"/>
          </p:nvPr>
        </p:nvSpPr>
        <p:spPr>
          <a:xfrm>
            <a:off x="0" y="777706"/>
            <a:ext cx="12192000" cy="1149949"/>
          </a:xfrm>
        </p:spPr>
        <p:txBody>
          <a:bodyPr>
            <a:noAutofit/>
          </a:bodyPr>
          <a:lstStyle/>
          <a:p>
            <a:pPr algn="ctr"/>
            <a:r>
              <a:rPr lang="en-US" dirty="0"/>
              <a:t>Comparison of Tier I and Tier II Team Responsibilities</a:t>
            </a:r>
          </a:p>
        </p:txBody>
      </p:sp>
    </p:spTree>
    <p:extLst>
      <p:ext uri="{BB962C8B-B14F-4D97-AF65-F5344CB8AC3E}">
        <p14:creationId xmlns:p14="http://schemas.microsoft.com/office/powerpoint/2010/main" val="76884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71;p19">
            <a:extLst>
              <a:ext uri="{FF2B5EF4-FFF2-40B4-BE49-F238E27FC236}">
                <a16:creationId xmlns:a16="http://schemas.microsoft.com/office/drawing/2014/main" id="{A51EA657-456F-4799-9578-9292A50AAB3E}"/>
              </a:ext>
            </a:extLst>
          </p:cNvPr>
          <p:cNvGraphicFramePr/>
          <p:nvPr>
            <p:extLst>
              <p:ext uri="{D42A27DB-BD31-4B8C-83A1-F6EECF244321}">
                <p14:modId xmlns:p14="http://schemas.microsoft.com/office/powerpoint/2010/main" val="1368713004"/>
              </p:ext>
            </p:extLst>
          </p:nvPr>
        </p:nvGraphicFramePr>
        <p:xfrm>
          <a:off x="195532" y="1927655"/>
          <a:ext cx="11800936" cy="4047260"/>
        </p:xfrm>
        <a:graphic>
          <a:graphicData uri="http://schemas.openxmlformats.org/drawingml/2006/table">
            <a:tbl>
              <a:tblPr firstRow="1" firstCol="1" bandRow="1">
                <a:noFill/>
              </a:tblPr>
              <a:tblGrid>
                <a:gridCol w="5348378">
                  <a:extLst>
                    <a:ext uri="{9D8B030D-6E8A-4147-A177-3AD203B41FA5}">
                      <a16:colId xmlns:a16="http://schemas.microsoft.com/office/drawing/2014/main" val="20000"/>
                    </a:ext>
                  </a:extLst>
                </a:gridCol>
                <a:gridCol w="207034">
                  <a:extLst>
                    <a:ext uri="{9D8B030D-6E8A-4147-A177-3AD203B41FA5}">
                      <a16:colId xmlns:a16="http://schemas.microsoft.com/office/drawing/2014/main" val="2462184646"/>
                    </a:ext>
                  </a:extLst>
                </a:gridCol>
                <a:gridCol w="6245524">
                  <a:extLst>
                    <a:ext uri="{9D8B030D-6E8A-4147-A177-3AD203B41FA5}">
                      <a16:colId xmlns:a16="http://schemas.microsoft.com/office/drawing/2014/main" val="20001"/>
                    </a:ext>
                  </a:extLst>
                </a:gridCol>
              </a:tblGrid>
              <a:tr h="731123">
                <a:tc>
                  <a:txBody>
                    <a:bodyPr/>
                    <a:lstStyle/>
                    <a:p>
                      <a:pPr marL="0" marR="0" lvl="0" indent="0" algn="ctr" rtl="0">
                        <a:lnSpc>
                          <a:spcPct val="90000"/>
                        </a:lnSpc>
                        <a:spcBef>
                          <a:spcPts val="0"/>
                        </a:spcBef>
                        <a:spcAft>
                          <a:spcPts val="0"/>
                        </a:spcAft>
                        <a:buNone/>
                      </a:pPr>
                      <a:r>
                        <a:rPr lang="en-US" sz="2800" u="none" strike="noStrike" cap="none" dirty="0">
                          <a:solidFill>
                            <a:schemeClr val="dk1"/>
                          </a:solidFill>
                          <a:latin typeface="+mn-lt"/>
                        </a:rPr>
                        <a:t>TIER I TEAM RESPONSIBILITIES</a:t>
                      </a:r>
                      <a:endParaRPr lang="en-US" sz="2800" b="1" u="none" strike="noStrike" cap="none" dirty="0">
                        <a:solidFill>
                          <a:schemeClr val="dk1"/>
                        </a:solidFill>
                        <a:latin typeface="+mn-lt"/>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rowSpan="4">
                  <a:txBody>
                    <a:bodyPr/>
                    <a:lstStyle/>
                    <a:p>
                      <a:pPr marL="0" marR="0" lvl="0" indent="0" algn="l" rtl="0">
                        <a:lnSpc>
                          <a:spcPct val="90000"/>
                        </a:lnSpc>
                        <a:spcBef>
                          <a:spcPts val="0"/>
                        </a:spcBef>
                        <a:spcAft>
                          <a:spcPts val="0"/>
                        </a:spcAft>
                        <a:buNone/>
                      </a:pPr>
                      <a:endParaRPr lang="en-US" sz="2600" b="1" u="none" strike="noStrike" cap="none" dirty="0">
                        <a:solidFill>
                          <a:schemeClr val="dk1"/>
                        </a:solidFill>
                        <a:latin typeface="+mn-lt"/>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BBD6EE"/>
                    </a:solidFill>
                  </a:tcPr>
                </a:tc>
                <a:tc>
                  <a:txBody>
                    <a:bodyPr/>
                    <a:lstStyle/>
                    <a:p>
                      <a:pPr marL="0" marR="0" lvl="0" indent="0" algn="ctr" rtl="0">
                        <a:lnSpc>
                          <a:spcPct val="90000"/>
                        </a:lnSpc>
                        <a:spcBef>
                          <a:spcPts val="0"/>
                        </a:spcBef>
                        <a:spcAft>
                          <a:spcPts val="0"/>
                        </a:spcAft>
                        <a:buNone/>
                      </a:pPr>
                      <a:r>
                        <a:rPr lang="en-US" sz="2800" u="none" strike="noStrike" cap="none" dirty="0">
                          <a:solidFill>
                            <a:schemeClr val="dk1"/>
                          </a:solidFill>
                          <a:latin typeface="+mn-lt"/>
                        </a:rPr>
                        <a:t>TIER II TEAM RESPONSIBILITIES</a:t>
                      </a:r>
                      <a:endParaRPr lang="en-US" sz="2800" b="1" u="none" strike="noStrike" cap="none" dirty="0">
                        <a:solidFill>
                          <a:schemeClr val="dk1"/>
                        </a:solidFill>
                        <a:latin typeface="+mn-lt"/>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extLst>
                  <a:ext uri="{0D108BD9-81ED-4DB2-BD59-A6C34878D82A}">
                    <a16:rowId xmlns:a16="http://schemas.microsoft.com/office/drawing/2014/main" val="10000"/>
                  </a:ext>
                </a:extLst>
              </a:tr>
              <a:tr h="1185779">
                <a:tc>
                  <a:txBody>
                    <a:bodyPr/>
                    <a:lstStyle/>
                    <a:p>
                      <a:pPr marL="0" marR="0" lvl="0" indent="0" algn="l" rtl="0">
                        <a:lnSpc>
                          <a:spcPct val="90000"/>
                        </a:lnSpc>
                        <a:spcBef>
                          <a:spcPts val="0"/>
                        </a:spcBef>
                        <a:spcAft>
                          <a:spcPts val="0"/>
                        </a:spcAft>
                        <a:buNone/>
                      </a:pPr>
                      <a:r>
                        <a:rPr lang="en-US" sz="2400" u="none" strike="noStrike" cap="none" dirty="0"/>
                        <a:t>Determine appropriate interventions to address precise school-wide behavior problems.</a:t>
                      </a:r>
                      <a:endParaRPr sz="2400" u="none" strike="noStrike" cap="none" dirty="0">
                        <a:latin typeface="Calibri"/>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vMerge="1">
                  <a:txBody>
                    <a:bodyPr/>
                    <a:lstStyle/>
                    <a:p>
                      <a:endParaRPr lang="en-US"/>
                    </a:p>
                  </a:txBody>
                  <a:tcPr/>
                </a:tc>
                <a:tc>
                  <a:txBody>
                    <a:bodyPr/>
                    <a:lstStyle/>
                    <a:p>
                      <a:pPr marL="0" marR="0" lvl="0" indent="0" algn="l" rtl="0">
                        <a:lnSpc>
                          <a:spcPct val="90000"/>
                        </a:lnSpc>
                        <a:spcBef>
                          <a:spcPts val="0"/>
                        </a:spcBef>
                        <a:spcAft>
                          <a:spcPts val="0"/>
                        </a:spcAft>
                        <a:buNone/>
                      </a:pPr>
                      <a:r>
                        <a:rPr lang="en-US" sz="2400" b="0" u="none" strike="noStrike" cap="none" dirty="0"/>
                        <a:t>Determine appropriate interventions for students based on the function of their behavior. </a:t>
                      </a:r>
                      <a:endParaRPr sz="2400" b="0" u="none" strike="noStrike" cap="none" dirty="0">
                        <a:latin typeface="Calibri"/>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3835257292"/>
                  </a:ext>
                </a:extLst>
              </a:tr>
              <a:tr h="709831">
                <a:tc>
                  <a:txBody>
                    <a:bodyPr/>
                    <a:lstStyle/>
                    <a:p>
                      <a:pPr marL="0" marR="0" lvl="0" indent="0" algn="l" rtl="0">
                        <a:lnSpc>
                          <a:spcPct val="90000"/>
                        </a:lnSpc>
                        <a:spcBef>
                          <a:spcPts val="0"/>
                        </a:spcBef>
                        <a:spcAft>
                          <a:spcPts val="0"/>
                        </a:spcAft>
                        <a:buNone/>
                      </a:pPr>
                      <a:r>
                        <a:rPr lang="en-US" sz="2400" b="0" u="none" strike="noStrike" cap="none" dirty="0"/>
                        <a:t>Develop action plans to address precise school-wide behavior issues.</a:t>
                      </a:r>
                      <a:endParaRPr sz="2400" u="none" strike="noStrike" cap="none" dirty="0">
                        <a:latin typeface="Calibri"/>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lumMod val="60000"/>
                        <a:lumOff val="40000"/>
                      </a:schemeClr>
                    </a:solidFill>
                  </a:tcPr>
                </a:tc>
                <a:tc vMerge="1">
                  <a:txBody>
                    <a:bodyPr/>
                    <a:lstStyle/>
                    <a:p>
                      <a:endParaRPr lang="en-US"/>
                    </a:p>
                  </a:txBody>
                  <a:tcPr/>
                </a:tc>
                <a:tc>
                  <a:txBody>
                    <a:bodyPr/>
                    <a:lstStyle/>
                    <a:p>
                      <a:pPr marL="0" marR="0" lvl="0" indent="0" algn="l" rtl="0">
                        <a:lnSpc>
                          <a:spcPct val="90000"/>
                        </a:lnSpc>
                        <a:spcBef>
                          <a:spcPts val="0"/>
                        </a:spcBef>
                        <a:spcAft>
                          <a:spcPts val="0"/>
                        </a:spcAft>
                        <a:buNone/>
                      </a:pPr>
                      <a:r>
                        <a:rPr lang="en-US" sz="2400" b="0" u="none" strike="noStrike" cap="none" dirty="0"/>
                        <a:t>Develop menu of interventions to address small groups of students with similar behavioral issues.</a:t>
                      </a:r>
                      <a:endParaRPr sz="2400" b="0" u="none" strike="noStrike" cap="none" dirty="0">
                        <a:latin typeface="Calibri"/>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lumMod val="60000"/>
                        <a:lumOff val="40000"/>
                      </a:schemeClr>
                    </a:solidFill>
                  </a:tcPr>
                </a:tc>
                <a:extLst>
                  <a:ext uri="{0D108BD9-81ED-4DB2-BD59-A6C34878D82A}">
                    <a16:rowId xmlns:a16="http://schemas.microsoft.com/office/drawing/2014/main" val="1245005893"/>
                  </a:ext>
                </a:extLst>
              </a:tr>
              <a:tr h="1420527">
                <a:tc>
                  <a:txBody>
                    <a:bodyPr/>
                    <a:lstStyle/>
                    <a:p>
                      <a:pPr marL="0" marR="0" lvl="0" indent="0" algn="l" rtl="0">
                        <a:lnSpc>
                          <a:spcPct val="90000"/>
                        </a:lnSpc>
                        <a:spcBef>
                          <a:spcPts val="0"/>
                        </a:spcBef>
                        <a:spcAft>
                          <a:spcPts val="0"/>
                        </a:spcAft>
                        <a:buNone/>
                      </a:pPr>
                      <a:r>
                        <a:rPr lang="en-US" sz="2400" u="none" strike="noStrike" cap="none" dirty="0"/>
                        <a:t>Provide training for staff on PBIS philosophy and components.</a:t>
                      </a:r>
                      <a:endParaRPr sz="2400" b="0" u="none" strike="noStrike" cap="none" dirty="0">
                        <a:latin typeface="Calibri"/>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vMerge="1">
                  <a:txBody>
                    <a:bodyPr/>
                    <a:lstStyle/>
                    <a:p>
                      <a:endParaRPr lang="en-US"/>
                    </a:p>
                  </a:txBody>
                  <a:tcPr>
                    <a:lnL w="12700" cap="flat" cmpd="sng" algn="ctr">
                      <a:solidFill>
                        <a:schemeClr val="dk1"/>
                      </a:solidFill>
                      <a:prstDash val="solid"/>
                      <a:round/>
                      <a:headEnd type="none" w="sm" len="sm"/>
                      <a:tailEnd type="none" w="sm" len="sm"/>
                    </a:lnL>
                    <a:lnT w="12700" cap="flat" cmpd="sng" algn="ctr">
                      <a:solidFill>
                        <a:schemeClr val="dk1"/>
                      </a:solidFill>
                      <a:prstDash val="solid"/>
                      <a:round/>
                      <a:headEnd type="none" w="sm" len="sm"/>
                      <a:tailEnd type="none" w="sm" len="sm"/>
                    </a:lnT>
                  </a:tcPr>
                </a:tc>
                <a:tc>
                  <a:txBody>
                    <a:bodyPr/>
                    <a:lstStyle/>
                    <a:p>
                      <a:pPr marL="0" marR="0" lvl="0" indent="0" algn="l" rtl="0">
                        <a:lnSpc>
                          <a:spcPct val="90000"/>
                        </a:lnSpc>
                        <a:spcBef>
                          <a:spcPts val="0"/>
                        </a:spcBef>
                        <a:spcAft>
                          <a:spcPts val="0"/>
                        </a:spcAft>
                        <a:buNone/>
                      </a:pPr>
                      <a:r>
                        <a:rPr lang="en-US" sz="2400" b="0" u="none" strike="noStrike" cap="none" dirty="0"/>
                        <a:t>Provide training for staff on</a:t>
                      </a:r>
                    </a:p>
                    <a:p>
                      <a:pPr marL="173736" marR="0" lvl="0" indent="-173736" algn="l" rtl="0">
                        <a:lnSpc>
                          <a:spcPct val="90000"/>
                        </a:lnSpc>
                        <a:spcBef>
                          <a:spcPts val="0"/>
                        </a:spcBef>
                        <a:spcAft>
                          <a:spcPts val="0"/>
                        </a:spcAft>
                        <a:buFont typeface="Arial" panose="020B0604020202020204" pitchFamily="34" charset="0"/>
                        <a:buChar char="•"/>
                      </a:pPr>
                      <a:r>
                        <a:rPr lang="en-US" sz="2200" b="0" u="none" strike="noStrike" cap="none" dirty="0"/>
                        <a:t>Tier II processes and procedures</a:t>
                      </a:r>
                    </a:p>
                    <a:p>
                      <a:pPr marL="173736" marR="0" lvl="0" indent="-173736" algn="l" rtl="0">
                        <a:lnSpc>
                          <a:spcPct val="90000"/>
                        </a:lnSpc>
                        <a:spcBef>
                          <a:spcPts val="0"/>
                        </a:spcBef>
                        <a:spcAft>
                          <a:spcPts val="0"/>
                        </a:spcAft>
                        <a:buFont typeface="Arial" panose="020B0604020202020204" pitchFamily="34" charset="0"/>
                        <a:buChar char="•"/>
                      </a:pPr>
                      <a:r>
                        <a:rPr lang="en-US" sz="2200" b="0" u="none" strike="noStrike" cap="none" dirty="0"/>
                        <a:t>Function of behavior</a:t>
                      </a:r>
                    </a:p>
                    <a:p>
                      <a:pPr marL="173736" marR="0" lvl="0" indent="-173736" algn="l" rtl="0">
                        <a:lnSpc>
                          <a:spcPct val="90000"/>
                        </a:lnSpc>
                        <a:spcBef>
                          <a:spcPts val="0"/>
                        </a:spcBef>
                        <a:spcAft>
                          <a:spcPts val="0"/>
                        </a:spcAft>
                        <a:buFont typeface="Arial" panose="020B0604020202020204" pitchFamily="34" charset="0"/>
                        <a:buChar char="•"/>
                      </a:pPr>
                      <a:r>
                        <a:rPr lang="en-US" sz="2200" b="0" u="none" strike="noStrike" cap="none" dirty="0"/>
                        <a:t>Tier II interventions</a:t>
                      </a:r>
                      <a:endParaRPr sz="2200" b="0" u="none" strike="noStrike" cap="none" dirty="0">
                        <a:latin typeface="Calibri"/>
                        <a:ea typeface="Calibri"/>
                        <a:cs typeface="Calibri"/>
                        <a:sym typeface="Calibri"/>
                      </a:endParaRPr>
                    </a:p>
                  </a:txBody>
                  <a:tcPr marL="63500" marR="6350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3893859947"/>
                  </a:ext>
                </a:extLst>
              </a:tr>
            </a:tbl>
          </a:graphicData>
        </a:graphic>
      </p:graphicFrame>
      <p:sp>
        <p:nvSpPr>
          <p:cNvPr id="5" name="Title 1">
            <a:extLst>
              <a:ext uri="{FF2B5EF4-FFF2-40B4-BE49-F238E27FC236}">
                <a16:creationId xmlns:a16="http://schemas.microsoft.com/office/drawing/2014/main" id="{2F864F1B-DCE3-47FE-A6BB-B8B537B93FAB}"/>
              </a:ext>
            </a:extLst>
          </p:cNvPr>
          <p:cNvSpPr txBox="1">
            <a:spLocks/>
          </p:cNvSpPr>
          <p:nvPr/>
        </p:nvSpPr>
        <p:spPr>
          <a:xfrm>
            <a:off x="0" y="777706"/>
            <a:ext cx="12192000" cy="1149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r>
              <a:rPr lang="en-US" dirty="0"/>
              <a:t>Comparison of Tier I and Tier II Team Responsibilities</a:t>
            </a:r>
          </a:p>
        </p:txBody>
      </p:sp>
    </p:spTree>
    <p:extLst>
      <p:ext uri="{BB962C8B-B14F-4D97-AF65-F5344CB8AC3E}">
        <p14:creationId xmlns:p14="http://schemas.microsoft.com/office/powerpoint/2010/main" val="409730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71;p19">
            <a:extLst>
              <a:ext uri="{FF2B5EF4-FFF2-40B4-BE49-F238E27FC236}">
                <a16:creationId xmlns:a16="http://schemas.microsoft.com/office/drawing/2014/main" id="{0289DEE1-A210-4B61-95D4-D66784BBAAE8}"/>
              </a:ext>
            </a:extLst>
          </p:cNvPr>
          <p:cNvGraphicFramePr/>
          <p:nvPr>
            <p:extLst>
              <p:ext uri="{D42A27DB-BD31-4B8C-83A1-F6EECF244321}">
                <p14:modId xmlns:p14="http://schemas.microsoft.com/office/powerpoint/2010/main" val="2742214208"/>
              </p:ext>
            </p:extLst>
          </p:nvPr>
        </p:nvGraphicFramePr>
        <p:xfrm>
          <a:off x="222529" y="1458190"/>
          <a:ext cx="11746941" cy="4584526"/>
        </p:xfrm>
        <a:graphic>
          <a:graphicData uri="http://schemas.openxmlformats.org/drawingml/2006/table">
            <a:tbl>
              <a:tblPr firstRow="1" firstCol="1" bandRow="1">
                <a:noFill/>
              </a:tblPr>
              <a:tblGrid>
                <a:gridCol w="4993431">
                  <a:extLst>
                    <a:ext uri="{9D8B030D-6E8A-4147-A177-3AD203B41FA5}">
                      <a16:colId xmlns:a16="http://schemas.microsoft.com/office/drawing/2014/main" val="20000"/>
                    </a:ext>
                  </a:extLst>
                </a:gridCol>
                <a:gridCol w="210312">
                  <a:extLst>
                    <a:ext uri="{9D8B030D-6E8A-4147-A177-3AD203B41FA5}">
                      <a16:colId xmlns:a16="http://schemas.microsoft.com/office/drawing/2014/main" val="2429764537"/>
                    </a:ext>
                  </a:extLst>
                </a:gridCol>
                <a:gridCol w="6543198">
                  <a:extLst>
                    <a:ext uri="{9D8B030D-6E8A-4147-A177-3AD203B41FA5}">
                      <a16:colId xmlns:a16="http://schemas.microsoft.com/office/drawing/2014/main" val="20001"/>
                    </a:ext>
                  </a:extLst>
                </a:gridCol>
              </a:tblGrid>
              <a:tr h="731520">
                <a:tc>
                  <a:txBody>
                    <a:bodyPr/>
                    <a:lstStyle/>
                    <a:p>
                      <a:pPr marL="0" marR="0" lvl="0" indent="0" algn="ctr" rtl="0">
                        <a:lnSpc>
                          <a:spcPct val="90000"/>
                        </a:lnSpc>
                        <a:spcBef>
                          <a:spcPts val="0"/>
                        </a:spcBef>
                        <a:spcAft>
                          <a:spcPts val="0"/>
                        </a:spcAft>
                        <a:buNone/>
                      </a:pPr>
                      <a:r>
                        <a:rPr lang="en-US" sz="2800" u="none" strike="noStrike" cap="none" dirty="0">
                          <a:solidFill>
                            <a:srgbClr val="002060"/>
                          </a:solidFill>
                          <a:latin typeface="+mn-lt"/>
                        </a:rPr>
                        <a:t>TIER I TEAM RESPONSIBILITIES</a:t>
                      </a:r>
                      <a:endParaRPr lang="en-US" sz="2800" b="1" u="none" strike="noStrike" cap="none" dirty="0">
                        <a:solidFill>
                          <a:srgbClr val="002060"/>
                        </a:solidFill>
                        <a:latin typeface="+mn-lt"/>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rowSpan="4">
                  <a:txBody>
                    <a:bodyPr/>
                    <a:lstStyle/>
                    <a:p>
                      <a:pPr marL="0" marR="0" lvl="0" indent="0" algn="l" rtl="0">
                        <a:lnSpc>
                          <a:spcPct val="90000"/>
                        </a:lnSpc>
                        <a:spcBef>
                          <a:spcPts val="0"/>
                        </a:spcBef>
                        <a:spcAft>
                          <a:spcPts val="0"/>
                        </a:spcAft>
                        <a:buNone/>
                      </a:pPr>
                      <a:endParaRPr lang="en-US" sz="2600" b="0" u="none" strike="noStrike" cap="none" dirty="0">
                        <a:solidFill>
                          <a:srgbClr val="002060"/>
                        </a:solidFill>
                        <a:latin typeface="+mn-lt"/>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40000"/>
                        <a:lumOff val="60000"/>
                      </a:schemeClr>
                    </a:solidFill>
                  </a:tcPr>
                </a:tc>
                <a:tc>
                  <a:txBody>
                    <a:bodyPr/>
                    <a:lstStyle/>
                    <a:p>
                      <a:pPr marL="0" marR="0" lvl="0" indent="0" algn="ctr" rtl="0">
                        <a:lnSpc>
                          <a:spcPct val="90000"/>
                        </a:lnSpc>
                        <a:spcBef>
                          <a:spcPts val="0"/>
                        </a:spcBef>
                        <a:spcAft>
                          <a:spcPts val="0"/>
                        </a:spcAft>
                        <a:buNone/>
                      </a:pPr>
                      <a:r>
                        <a:rPr lang="en-US" sz="2800" u="none" strike="noStrike" cap="none" dirty="0">
                          <a:solidFill>
                            <a:srgbClr val="002060"/>
                          </a:solidFill>
                          <a:latin typeface="+mn-lt"/>
                        </a:rPr>
                        <a:t>TIER II TEAM RESPONSIBILITIES</a:t>
                      </a:r>
                      <a:endParaRPr lang="en-US" sz="2800" b="1" u="none" strike="noStrike" cap="none" dirty="0">
                        <a:solidFill>
                          <a:srgbClr val="002060"/>
                        </a:solidFill>
                        <a:latin typeface="+mn-lt"/>
                        <a:ea typeface="Calibri"/>
                        <a:cs typeface="Calibri"/>
                        <a:sym typeface="Calibri"/>
                      </a:endParaRPr>
                    </a:p>
                  </a:txBody>
                  <a:tcPr marL="63500" marR="635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extLst>
                  <a:ext uri="{0D108BD9-81ED-4DB2-BD59-A6C34878D82A}">
                    <a16:rowId xmlns:a16="http://schemas.microsoft.com/office/drawing/2014/main" val="10000"/>
                  </a:ext>
                </a:extLst>
              </a:tr>
              <a:tr h="1022124">
                <a:tc>
                  <a:txBody>
                    <a:bodyPr/>
                    <a:lstStyle/>
                    <a:p>
                      <a:r>
                        <a:rPr lang="en-US" sz="2400" b="0" u="none" strike="noStrike" cap="none" dirty="0">
                          <a:latin typeface="+mn-lt"/>
                        </a:rPr>
                        <a:t>Provide ongoing support for staff implementing PBIS. </a:t>
                      </a:r>
                      <a:endParaRPr lang="en-US" dirty="0"/>
                    </a:p>
                  </a:txBody>
                  <a:tcPr marL="63500" marR="63500"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90000"/>
                        </a:lnSpc>
                        <a:spcBef>
                          <a:spcPts val="0"/>
                        </a:spcBef>
                        <a:spcAft>
                          <a:spcPts val="0"/>
                        </a:spcAft>
                        <a:buNone/>
                      </a:pPr>
                      <a:r>
                        <a:rPr lang="en-US" sz="2400" u="none" strike="noStrike" cap="none" dirty="0">
                          <a:latin typeface="+mn-lt"/>
                        </a:rPr>
                        <a:t>Provide ongoing support for staff that have students receiving Tier II interventions.</a:t>
                      </a:r>
                      <a:endParaRPr sz="2400" u="none" strike="noStrike" cap="none" dirty="0">
                        <a:latin typeface="+mn-lt"/>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930145663"/>
                  </a:ext>
                </a:extLst>
              </a:tr>
              <a:tr h="1478071">
                <a:tc>
                  <a:txBody>
                    <a:bodyPr/>
                    <a:lstStyle/>
                    <a:p>
                      <a:r>
                        <a:rPr lang="en-US" sz="2400" b="0" u="none" strike="noStrike" cap="none" dirty="0">
                          <a:latin typeface="+mn-lt"/>
                        </a:rPr>
                        <a:t>Use data to progress monitor school-wide action plans and make modifications.</a:t>
                      </a:r>
                      <a:endParaRPr lang="en-US" dirty="0"/>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lumMod val="60000"/>
                        <a:lumOff val="40000"/>
                      </a:schemeClr>
                    </a:solidFill>
                  </a:tcPr>
                </a:tc>
                <a:tc vMerge="1">
                  <a:txBody>
                    <a:bodyPr/>
                    <a:lstStyle/>
                    <a:p>
                      <a:endParaRPr lang="en-US"/>
                    </a:p>
                  </a:txBody>
                  <a:tcPr/>
                </a:tc>
                <a:tc>
                  <a:txBody>
                    <a:bodyPr/>
                    <a:lstStyle/>
                    <a:p>
                      <a:pPr marL="0" marR="0" lvl="0" indent="0" algn="l" rtl="0">
                        <a:lnSpc>
                          <a:spcPct val="90000"/>
                        </a:lnSpc>
                        <a:spcBef>
                          <a:spcPts val="0"/>
                        </a:spcBef>
                        <a:spcAft>
                          <a:spcPts val="0"/>
                        </a:spcAft>
                        <a:buNone/>
                      </a:pPr>
                      <a:r>
                        <a:rPr lang="en-US" sz="2400" b="0" u="none" strike="noStrike" cap="none" dirty="0">
                          <a:latin typeface="+mn-lt"/>
                        </a:rPr>
                        <a:t>Use data to monitor progress of and make necessary modifications for</a:t>
                      </a:r>
                    </a:p>
                    <a:p>
                      <a:pPr marL="173736" marR="0" lvl="1" indent="-173736" algn="l" rtl="0">
                        <a:lnSpc>
                          <a:spcPct val="90000"/>
                        </a:lnSpc>
                        <a:spcBef>
                          <a:spcPts val="0"/>
                        </a:spcBef>
                        <a:spcAft>
                          <a:spcPts val="0"/>
                        </a:spcAft>
                        <a:buFont typeface="Arial" panose="020B0604020202020204" pitchFamily="34" charset="0"/>
                        <a:buChar char="•"/>
                      </a:pPr>
                      <a:r>
                        <a:rPr lang="en-US" sz="2400" b="0" u="none" strike="noStrike" cap="none" dirty="0">
                          <a:latin typeface="+mn-lt"/>
                        </a:rPr>
                        <a:t>All Tier II interventions</a:t>
                      </a:r>
                    </a:p>
                    <a:p>
                      <a:pPr marL="173736" marR="0" lvl="1" indent="-173736" algn="l" rtl="0">
                        <a:lnSpc>
                          <a:spcPct val="90000"/>
                        </a:lnSpc>
                        <a:spcBef>
                          <a:spcPts val="0"/>
                        </a:spcBef>
                        <a:spcAft>
                          <a:spcPts val="0"/>
                        </a:spcAft>
                        <a:buFont typeface="Arial" panose="020B0604020202020204" pitchFamily="34" charset="0"/>
                        <a:buChar char="•"/>
                      </a:pPr>
                      <a:r>
                        <a:rPr lang="en-US" sz="2400" b="0" u="none" strike="noStrike" cap="none" dirty="0">
                          <a:latin typeface="+mn-lt"/>
                        </a:rPr>
                        <a:t>Individual students</a:t>
                      </a:r>
                      <a:endParaRPr sz="2400" u="none" strike="noStrike" cap="none" dirty="0">
                        <a:latin typeface="+mn-lt"/>
                        <a:ea typeface="Calibri"/>
                        <a:cs typeface="Calibri"/>
                        <a:sym typeface="Calibri"/>
                      </a:endParaRPr>
                    </a:p>
                  </a:txBody>
                  <a:tcPr marL="63500" marR="6350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lumMod val="60000"/>
                        <a:lumOff val="40000"/>
                      </a:schemeClr>
                    </a:solidFill>
                  </a:tcPr>
                </a:tc>
                <a:extLst>
                  <a:ext uri="{0D108BD9-81ED-4DB2-BD59-A6C34878D82A}">
                    <a16:rowId xmlns:a16="http://schemas.microsoft.com/office/drawing/2014/main" val="4121659963"/>
                  </a:ext>
                </a:extLst>
              </a:tr>
              <a:tr h="1352811">
                <a:tc>
                  <a:txBody>
                    <a:bodyPr/>
                    <a:lstStyle/>
                    <a:p>
                      <a:r>
                        <a:rPr lang="en-US" sz="2400" b="0" u="none" strike="noStrike" cap="none" dirty="0">
                          <a:latin typeface="+mn-lt"/>
                        </a:rPr>
                        <a:t>Share progress and outcomes of schoolwide PBIS with all stakeholders.</a:t>
                      </a:r>
                      <a:endParaRPr lang="en-US" dirty="0"/>
                    </a:p>
                  </a:txBody>
                  <a:tcPr marL="63500" marR="635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en-US"/>
                    </a:p>
                  </a:txBody>
                  <a:tcPr>
                    <a:lnL w="12700" cap="flat" cmpd="sng" algn="ctr">
                      <a:solidFill>
                        <a:schemeClr val="dk1"/>
                      </a:solidFill>
                      <a:prstDash val="solid"/>
                      <a:round/>
                      <a:headEnd type="none" w="sm" len="sm"/>
                      <a:tailEnd type="none" w="sm" len="sm"/>
                    </a:lnL>
                    <a:lnT w="12700" cap="flat" cmpd="sng" algn="ctr">
                      <a:solidFill>
                        <a:schemeClr val="dk1"/>
                      </a:solidFill>
                      <a:prstDash val="solid"/>
                      <a:round/>
                      <a:headEnd type="none" w="sm" len="sm"/>
                      <a:tailEnd type="none" w="sm" len="sm"/>
                    </a:lnT>
                  </a:tcPr>
                </a:tc>
                <a:tc>
                  <a:txBody>
                    <a:bodyPr/>
                    <a:lstStyle/>
                    <a:p>
                      <a:pPr marL="0" marR="0" lvl="0" indent="0" algn="l" rtl="0">
                        <a:lnSpc>
                          <a:spcPct val="90000"/>
                        </a:lnSpc>
                        <a:spcBef>
                          <a:spcPts val="0"/>
                        </a:spcBef>
                        <a:spcAft>
                          <a:spcPts val="0"/>
                        </a:spcAft>
                        <a:buFont typeface="Arial" panose="020B0604020202020204" pitchFamily="34" charset="0"/>
                        <a:buNone/>
                      </a:pPr>
                      <a:r>
                        <a:rPr lang="en-US" sz="2400" u="none" strike="noStrike" cap="none" dirty="0">
                          <a:latin typeface="+mn-lt"/>
                        </a:rPr>
                        <a:t>Share progress and outcomes of Tier II with all stakeholders, and share outcomes and progress of individual students with their teachers and families.</a:t>
                      </a:r>
                      <a:endParaRPr sz="2400" u="none" strike="noStrike" cap="none" dirty="0">
                        <a:latin typeface="+mn-lt"/>
                        <a:ea typeface="Calibri"/>
                        <a:cs typeface="Calibri"/>
                        <a:sym typeface="Calibri"/>
                      </a:endParaRPr>
                    </a:p>
                  </a:txBody>
                  <a:tcPr marL="63500" marR="63500" marT="0" marB="0" anchor="ctr">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13122845"/>
                  </a:ext>
                </a:extLst>
              </a:tr>
            </a:tbl>
          </a:graphicData>
        </a:graphic>
      </p:graphicFrame>
      <p:sp>
        <p:nvSpPr>
          <p:cNvPr id="4" name="Title 1">
            <a:extLst>
              <a:ext uri="{FF2B5EF4-FFF2-40B4-BE49-F238E27FC236}">
                <a16:creationId xmlns:a16="http://schemas.microsoft.com/office/drawing/2014/main" id="{2F864F1B-DCE3-47FE-A6BB-B8B537B93FAB}"/>
              </a:ext>
            </a:extLst>
          </p:cNvPr>
          <p:cNvSpPr txBox="1">
            <a:spLocks/>
          </p:cNvSpPr>
          <p:nvPr/>
        </p:nvSpPr>
        <p:spPr>
          <a:xfrm>
            <a:off x="0" y="777706"/>
            <a:ext cx="12192000" cy="5751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r>
              <a:rPr lang="en-US" dirty="0"/>
              <a:t>Comparison of Tier I and Tier II Team Responsibilities</a:t>
            </a:r>
          </a:p>
        </p:txBody>
      </p:sp>
    </p:spTree>
    <p:extLst>
      <p:ext uri="{BB962C8B-B14F-4D97-AF65-F5344CB8AC3E}">
        <p14:creationId xmlns:p14="http://schemas.microsoft.com/office/powerpoint/2010/main" val="1731515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Staff and Expertise Needed for the Team at Tier II</a:t>
            </a:r>
            <a:endParaRPr dirty="0"/>
          </a:p>
        </p:txBody>
      </p:sp>
    </p:spTree>
    <p:extLst>
      <p:ext uri="{BB962C8B-B14F-4D97-AF65-F5344CB8AC3E}">
        <p14:creationId xmlns:p14="http://schemas.microsoft.com/office/powerpoint/2010/main" val="11160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t>Expertise Needed at Tier II</a:t>
            </a:r>
            <a:endParaRPr sz="6600" dirty="0"/>
          </a:p>
        </p:txBody>
      </p:sp>
      <p:sp>
        <p:nvSpPr>
          <p:cNvPr id="183" name="Google Shape;183;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1" indent="0" algn="l" rtl="0">
              <a:spcBef>
                <a:spcPts val="0"/>
              </a:spcBef>
              <a:buClr>
                <a:schemeClr val="dk1"/>
              </a:buClr>
              <a:buSzPts val="2400"/>
              <a:buNone/>
            </a:pPr>
            <a:r>
              <a:rPr lang="en-US" sz="2800" b="1" dirty="0"/>
              <a:t>Tier II staff should have this expertise:</a:t>
            </a:r>
            <a:endParaRPr sz="2800" dirty="0"/>
          </a:p>
          <a:p>
            <a:pPr marL="228600" lvl="1" indent="-76200" algn="l" rtl="0">
              <a:spcBef>
                <a:spcPts val="0"/>
              </a:spcBef>
              <a:buClr>
                <a:schemeClr val="dk1"/>
              </a:buClr>
              <a:buSzPts val="2400"/>
              <a:buNone/>
            </a:pPr>
            <a:endParaRPr sz="2800" dirty="0"/>
          </a:p>
          <a:p>
            <a:pPr marL="173736" indent="-173736"/>
            <a:r>
              <a:rPr lang="en-US" dirty="0"/>
              <a:t>Tier I systems and practices</a:t>
            </a:r>
          </a:p>
          <a:p>
            <a:pPr marL="173736" indent="-173736">
              <a:buClr>
                <a:schemeClr val="dk1"/>
              </a:buClr>
              <a:buSzPct val="100000"/>
            </a:pPr>
            <a:r>
              <a:rPr lang="en-US" dirty="0"/>
              <a:t>Tier II interventions</a:t>
            </a:r>
            <a:endParaRPr dirty="0"/>
          </a:p>
          <a:p>
            <a:pPr marL="173736" indent="-173736">
              <a:buClr>
                <a:schemeClr val="dk1"/>
              </a:buClr>
              <a:buSzPct val="100000"/>
            </a:pPr>
            <a:r>
              <a:rPr lang="en-US" dirty="0"/>
              <a:t>Understanding behavior of students within the school</a:t>
            </a:r>
            <a:endParaRPr b="1" u="sng" dirty="0"/>
          </a:p>
        </p:txBody>
      </p:sp>
      <p:sp>
        <p:nvSpPr>
          <p:cNvPr id="184" name="Google Shape;184;p21"/>
          <p:cNvSpPr/>
          <p:nvPr/>
        </p:nvSpPr>
        <p:spPr>
          <a:xfrm rot="10800000">
            <a:off x="2838" y="260598"/>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21"/>
          <p:cNvSpPr/>
          <p:nvPr/>
        </p:nvSpPr>
        <p:spPr>
          <a:xfrm>
            <a:off x="8914481" y="1666635"/>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rgbClr val="4C4C4C"/>
          </a:solidFill>
          <a:ln>
            <a:noFill/>
          </a:ln>
        </p:spPr>
      </p:sp>
      <p:pic>
        <p:nvPicPr>
          <p:cNvPr id="186" name="Google Shape;186;p21" descr="User"/>
          <p:cNvPicPr preferRelativeResize="0"/>
          <p:nvPr/>
        </p:nvPicPr>
        <p:blipFill rotWithShape="1">
          <a:blip r:embed="rId3">
            <a:alphaModFix/>
          </a:blip>
          <a:srcRect/>
          <a:stretch/>
        </p:blipFill>
        <p:spPr>
          <a:xfrm>
            <a:off x="9423177" y="3624356"/>
            <a:ext cx="2194559" cy="2194559"/>
          </a:xfrm>
          <a:prstGeom prst="rect">
            <a:avLst/>
          </a:prstGeom>
          <a:noFill/>
          <a:ln>
            <a:noFill/>
          </a:ln>
        </p:spPr>
      </p:pic>
    </p:spTree>
    <p:extLst>
      <p:ext uri="{BB962C8B-B14F-4D97-AF65-F5344CB8AC3E}">
        <p14:creationId xmlns:p14="http://schemas.microsoft.com/office/powerpoint/2010/main" val="121154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t>Behavior Expertise</a:t>
            </a:r>
            <a:endParaRPr sz="6600" dirty="0"/>
          </a:p>
        </p:txBody>
      </p:sp>
      <p:sp>
        <p:nvSpPr>
          <p:cNvPr id="243" name="Google Shape;243;p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Provide specialized information related to behavior assessment, interventions, and supports.</a:t>
            </a:r>
            <a:endParaRPr dirty="0"/>
          </a:p>
          <a:p>
            <a:pPr marL="173736" lvl="0" indent="-173736" algn="l" rtl="0">
              <a:lnSpc>
                <a:spcPct val="90000"/>
              </a:lnSpc>
              <a:spcAft>
                <a:spcPts val="0"/>
              </a:spcAft>
              <a:buClr>
                <a:schemeClr val="dk1"/>
              </a:buClr>
              <a:buSzPts val="2800"/>
              <a:buChar char="•"/>
            </a:pPr>
            <a:r>
              <a:rPr lang="en-US" dirty="0"/>
              <a:t>Provide expertise on replacement behavior and assessing function of behavior.</a:t>
            </a:r>
            <a:endParaRPr dirty="0"/>
          </a:p>
          <a:p>
            <a:pPr marL="173736" lvl="0" indent="-173736" algn="l" rtl="0">
              <a:lnSpc>
                <a:spcPct val="90000"/>
              </a:lnSpc>
              <a:spcAft>
                <a:spcPts val="0"/>
              </a:spcAft>
              <a:buClr>
                <a:schemeClr val="dk1"/>
              </a:buClr>
              <a:buSzPts val="2800"/>
              <a:buChar char="•"/>
            </a:pPr>
            <a:r>
              <a:rPr lang="en-US" dirty="0"/>
              <a:t>Provide professional development for staff.</a:t>
            </a:r>
            <a:endParaRPr dirty="0"/>
          </a:p>
        </p:txBody>
      </p:sp>
      <p:pic>
        <p:nvPicPr>
          <p:cNvPr id="246" name="Google Shape;246;p25" descr="Head with gears"/>
          <p:cNvPicPr preferRelativeResize="0"/>
          <p:nvPr/>
        </p:nvPicPr>
        <p:blipFill rotWithShape="1">
          <a:blip r:embed="rId3">
            <a:alphaModFix/>
          </a:blip>
          <a:srcRect/>
          <a:stretch/>
        </p:blipFill>
        <p:spPr>
          <a:xfrm>
            <a:off x="9423177" y="3562487"/>
            <a:ext cx="2194559" cy="2194559"/>
          </a:xfrm>
          <a:prstGeom prst="rect">
            <a:avLst/>
          </a:prstGeom>
          <a:noFill/>
          <a:ln>
            <a:noFill/>
          </a:ln>
        </p:spPr>
      </p:pic>
      <p:sp>
        <p:nvSpPr>
          <p:cNvPr id="9" name="Google Shape;184;p21"/>
          <p:cNvSpPr/>
          <p:nvPr/>
        </p:nvSpPr>
        <p:spPr>
          <a:xfrm rot="10800000">
            <a:off x="2838" y="260598"/>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85;p21"/>
          <p:cNvSpPr/>
          <p:nvPr/>
        </p:nvSpPr>
        <p:spPr>
          <a:xfrm>
            <a:off x="8914481" y="1666635"/>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rgbClr val="4C4C4C"/>
          </a:solidFill>
          <a:ln>
            <a:noFill/>
          </a:ln>
        </p:spPr>
      </p:sp>
    </p:spTree>
    <p:extLst>
      <p:ext uri="{BB962C8B-B14F-4D97-AF65-F5344CB8AC3E}">
        <p14:creationId xmlns:p14="http://schemas.microsoft.com/office/powerpoint/2010/main" val="367488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3959"/>
              <a:buFont typeface="Calibri"/>
              <a:buNone/>
            </a:pPr>
            <a:r>
              <a:rPr lang="en-US" dirty="0"/>
              <a:t>I</a:t>
            </a:r>
            <a:r>
              <a:rPr lang="en-US" dirty="0">
                <a:solidFill>
                  <a:schemeClr val="dk1"/>
                </a:solidFill>
                <a:sym typeface="Calibri"/>
              </a:rPr>
              <a:t>ntervention Expertise</a:t>
            </a:r>
            <a:endParaRPr dirty="0"/>
          </a:p>
        </p:txBody>
      </p:sp>
      <p:sp>
        <p:nvSpPr>
          <p:cNvPr id="253" name="Google Shape;253;p26"/>
          <p:cNvSpPr txBox="1">
            <a:spLocks noGrp="1"/>
          </p:cNvSpPr>
          <p:nvPr>
            <p:ph idx="1"/>
          </p:nvPr>
        </p:nvSpPr>
        <p:spPr>
          <a:xfrm>
            <a:off x="838200" y="1739900"/>
            <a:ext cx="10515600" cy="4165600"/>
          </a:xfrm>
          <a:prstGeom prst="rect">
            <a:avLst/>
          </a:prstGeom>
          <a:noFill/>
          <a:ln>
            <a:noFill/>
          </a:ln>
        </p:spPr>
        <p:txBody>
          <a:bodyPr spcFirstLastPara="1" wrap="square" lIns="91425" tIns="45700" rIns="91425" bIns="45700" anchor="t" anchorCtr="0">
            <a:noAutofit/>
          </a:bodyPr>
          <a:lstStyle/>
          <a:p>
            <a:pPr marL="173736" lvl="0" indent="-173736" algn="l" rtl="0">
              <a:buClr>
                <a:schemeClr val="dk1"/>
              </a:buClr>
              <a:buSzPts val="2800"/>
              <a:buChar char="•"/>
            </a:pPr>
            <a:r>
              <a:rPr lang="en-US" dirty="0"/>
              <a:t>Coordinate pre-identification and intake of student information.</a:t>
            </a:r>
            <a:endParaRPr dirty="0"/>
          </a:p>
          <a:p>
            <a:pPr marL="173736" lvl="0" indent="-173736" algn="l" rtl="0">
              <a:buClr>
                <a:schemeClr val="dk1"/>
              </a:buClr>
              <a:buSzPts val="2800"/>
              <a:buChar char="•"/>
            </a:pPr>
            <a:r>
              <a:rPr lang="en-US" dirty="0"/>
              <a:t>Coordinate parent/guardian consent and contact. </a:t>
            </a:r>
            <a:endParaRPr dirty="0"/>
          </a:p>
          <a:p>
            <a:pPr marL="173736" lvl="0" indent="-173736" algn="l" rtl="0">
              <a:buClr>
                <a:schemeClr val="dk1"/>
              </a:buClr>
              <a:buSzPts val="2800"/>
              <a:buChar char="•"/>
            </a:pPr>
            <a:r>
              <a:rPr lang="en-US" dirty="0"/>
              <a:t>Provide direct intervention services to students. </a:t>
            </a:r>
            <a:endParaRPr dirty="0"/>
          </a:p>
          <a:p>
            <a:pPr marL="173736" lvl="0" indent="-173736" algn="l" rtl="0">
              <a:buClr>
                <a:schemeClr val="dk1"/>
              </a:buClr>
              <a:buSzPts val="2800"/>
              <a:buChar char="•"/>
            </a:pPr>
            <a:r>
              <a:rPr lang="en-US" dirty="0"/>
              <a:t>Track progress of students.  </a:t>
            </a:r>
            <a:endParaRPr dirty="0"/>
          </a:p>
          <a:p>
            <a:pPr marL="173736" lvl="0" indent="-173736" algn="l" rtl="0">
              <a:buClr>
                <a:schemeClr val="dk1"/>
              </a:buClr>
              <a:buSzPts val="2800"/>
              <a:buChar char="•"/>
            </a:pPr>
            <a:r>
              <a:rPr lang="en-US" dirty="0"/>
              <a:t>Coordinate and support staff providing intervention services.</a:t>
            </a:r>
            <a:endParaRPr dirty="0"/>
          </a:p>
          <a:p>
            <a:pPr marL="173736" lvl="0" indent="-173736" algn="l" rtl="0">
              <a:buClr>
                <a:schemeClr val="dk1"/>
              </a:buClr>
              <a:buSzPts val="2800"/>
              <a:buChar char="•"/>
            </a:pPr>
            <a:r>
              <a:rPr lang="en-US" dirty="0"/>
              <a:t>Provide professional development for staff.</a:t>
            </a:r>
            <a:endParaRPr dirty="0"/>
          </a:p>
        </p:txBody>
      </p:sp>
      <p:pic>
        <p:nvPicPr>
          <p:cNvPr id="254" name="Google Shape;254;p26" descr="Puzzle"/>
          <p:cNvPicPr preferRelativeResize="0"/>
          <p:nvPr/>
        </p:nvPicPr>
        <p:blipFill rotWithShape="1">
          <a:blip r:embed="rId3">
            <a:alphaModFix/>
          </a:blip>
          <a:srcRect/>
          <a:stretch/>
        </p:blipFill>
        <p:spPr>
          <a:xfrm>
            <a:off x="9813284" y="4279732"/>
            <a:ext cx="1414346" cy="1414346"/>
          </a:xfrm>
          <a:prstGeom prst="rect">
            <a:avLst/>
          </a:prstGeom>
          <a:noFill/>
          <a:ln>
            <a:noFill/>
          </a:ln>
        </p:spPr>
      </p:pic>
      <p:sp>
        <p:nvSpPr>
          <p:cNvPr id="7" name="Google Shape;184;p21"/>
          <p:cNvSpPr/>
          <p:nvPr/>
        </p:nvSpPr>
        <p:spPr>
          <a:xfrm rot="10800000">
            <a:off x="2838" y="260598"/>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85;p21"/>
          <p:cNvSpPr/>
          <p:nvPr/>
        </p:nvSpPr>
        <p:spPr>
          <a:xfrm>
            <a:off x="8914481" y="1666635"/>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rgbClr val="4C4C4C"/>
          </a:solidFill>
          <a:ln>
            <a:noFill/>
          </a:ln>
        </p:spPr>
      </p:sp>
    </p:spTree>
    <p:extLst>
      <p:ext uri="{BB962C8B-B14F-4D97-AF65-F5344CB8AC3E}">
        <p14:creationId xmlns:p14="http://schemas.microsoft.com/office/powerpoint/2010/main" val="411262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20" name="Google Shape;220;p22"/>
          <p:cNvSpPr txBox="1">
            <a:spLocks noGrp="1"/>
          </p:cNvSpPr>
          <p:nvPr>
            <p:ph idx="1"/>
          </p:nvPr>
        </p:nvSpPr>
        <p:spPr>
          <a:xfrm>
            <a:off x="4942936" y="1125772"/>
            <a:ext cx="6625052" cy="4119088"/>
          </a:xfrm>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buClr>
                <a:schemeClr val="dk1"/>
              </a:buClr>
              <a:buSzPct val="100000"/>
              <a:buChar char="•"/>
            </a:pPr>
            <a:r>
              <a:rPr lang="en-US" dirty="0"/>
              <a:t>Administrators</a:t>
            </a:r>
            <a:endParaRPr dirty="0"/>
          </a:p>
          <a:p>
            <a:pPr marL="173736" lvl="0" indent="-173736" algn="l" rtl="0">
              <a:lnSpc>
                <a:spcPct val="90000"/>
              </a:lnSpc>
              <a:buClr>
                <a:schemeClr val="dk1"/>
              </a:buClr>
              <a:buSzPct val="100000"/>
              <a:buChar char="•"/>
            </a:pPr>
            <a:r>
              <a:rPr lang="en-US" dirty="0"/>
              <a:t>Behavior specialists: social workers, school psychologists, school counselors, etc. </a:t>
            </a:r>
            <a:endParaRPr dirty="0"/>
          </a:p>
          <a:p>
            <a:pPr marL="173736" lvl="0" indent="-173736" algn="l" rtl="0">
              <a:lnSpc>
                <a:spcPct val="90000"/>
              </a:lnSpc>
              <a:buClr>
                <a:schemeClr val="dk1"/>
              </a:buClr>
              <a:buSzPct val="100000"/>
              <a:buChar char="•"/>
            </a:pPr>
            <a:r>
              <a:rPr lang="en-US" dirty="0"/>
              <a:t>Mental health agency partners</a:t>
            </a:r>
            <a:endParaRPr dirty="0"/>
          </a:p>
          <a:p>
            <a:pPr marL="173736" lvl="0" indent="-173736" algn="l" rtl="0">
              <a:lnSpc>
                <a:spcPct val="90000"/>
              </a:lnSpc>
              <a:buClr>
                <a:schemeClr val="dk1"/>
              </a:buClr>
              <a:buSzPct val="100000"/>
              <a:buChar char="•"/>
            </a:pPr>
            <a:r>
              <a:rPr lang="en-US" dirty="0"/>
              <a:t>Special education teachers</a:t>
            </a:r>
            <a:endParaRPr dirty="0"/>
          </a:p>
          <a:p>
            <a:pPr marL="173736" lvl="0" indent="-173736" algn="l" rtl="0">
              <a:lnSpc>
                <a:spcPct val="90000"/>
              </a:lnSpc>
              <a:buClr>
                <a:schemeClr val="dk1"/>
              </a:buClr>
              <a:buSzPct val="100000"/>
              <a:buChar char="•"/>
            </a:pPr>
            <a:r>
              <a:rPr lang="en-US" dirty="0"/>
              <a:t>General education teachers</a:t>
            </a:r>
            <a:endParaRPr dirty="0"/>
          </a:p>
          <a:p>
            <a:pPr marL="173736" lvl="0" indent="-173736" algn="l" rtl="0">
              <a:lnSpc>
                <a:spcPct val="90000"/>
              </a:lnSpc>
              <a:buClr>
                <a:schemeClr val="dk1"/>
              </a:buClr>
              <a:buSzPct val="100000"/>
              <a:buChar char="•"/>
            </a:pPr>
            <a:r>
              <a:rPr lang="en-US" dirty="0"/>
              <a:t>Special teachers (music, librarian, etc.)</a:t>
            </a:r>
            <a:endParaRPr dirty="0"/>
          </a:p>
          <a:p>
            <a:pPr marL="173736" lvl="0" indent="-173736" algn="l" rtl="0">
              <a:lnSpc>
                <a:spcPct val="90000"/>
              </a:lnSpc>
              <a:buClr>
                <a:schemeClr val="dk1"/>
              </a:buClr>
              <a:buSzPct val="100000"/>
              <a:buChar char="•"/>
            </a:pPr>
            <a:r>
              <a:rPr lang="en-US" dirty="0"/>
              <a:t>Tier I team </a:t>
            </a:r>
            <a:endParaRPr dirty="0"/>
          </a:p>
        </p:txBody>
      </p:sp>
      <p:sp>
        <p:nvSpPr>
          <p:cNvPr id="219" name="Google Shape;219;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000"/>
              <a:buFont typeface="Calibri"/>
              <a:buNone/>
            </a:pPr>
            <a:r>
              <a:rPr lang="en-US" sz="4400" dirty="0">
                <a:solidFill>
                  <a:srgbClr val="FFFFFF"/>
                </a:solidFill>
                <a:latin typeface="Calibri"/>
                <a:ea typeface="Calibri"/>
                <a:cs typeface="Calibri"/>
                <a:sym typeface="Calibri"/>
              </a:rPr>
              <a:t>Where Can You Find This Expertise?</a:t>
            </a:r>
            <a:endParaRPr sz="44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7657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Team Roles</a:t>
            </a:r>
            <a:r>
              <a:rPr lang="en-US" dirty="0"/>
              <a:t> </a:t>
            </a:r>
            <a:r>
              <a:rPr lang="en-US" dirty="0">
                <a:solidFill>
                  <a:schemeClr val="dk1"/>
                </a:solidFill>
                <a:latin typeface="Calibri"/>
                <a:cs typeface="Calibri"/>
                <a:sym typeface="Calibri"/>
              </a:rPr>
              <a:t>f</a:t>
            </a:r>
            <a:r>
              <a:rPr lang="en-US" dirty="0">
                <a:solidFill>
                  <a:schemeClr val="dk1"/>
                </a:solidFill>
                <a:latin typeface="Calibri"/>
                <a:ea typeface="Calibri"/>
                <a:cs typeface="Calibri"/>
                <a:sym typeface="Calibri"/>
              </a:rPr>
              <a:t>or Tier II Meetings</a:t>
            </a:r>
            <a:endParaRPr sz="6600" dirty="0"/>
          </a:p>
        </p:txBody>
      </p:sp>
      <p:sp>
        <p:nvSpPr>
          <p:cNvPr id="228" name="Google Shape;228;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buClr>
                <a:schemeClr val="dk1"/>
              </a:buClr>
              <a:buSzPts val="2800"/>
              <a:buChar char="•"/>
            </a:pPr>
            <a:r>
              <a:rPr lang="en-US" dirty="0"/>
              <a:t>Team leader</a:t>
            </a:r>
            <a:endParaRPr dirty="0"/>
          </a:p>
          <a:p>
            <a:pPr marL="173736" lvl="0" indent="-173736" algn="l" rtl="0">
              <a:lnSpc>
                <a:spcPct val="90000"/>
              </a:lnSpc>
              <a:buClr>
                <a:schemeClr val="dk1"/>
              </a:buClr>
              <a:buSzPts val="2800"/>
              <a:buChar char="•"/>
            </a:pPr>
            <a:r>
              <a:rPr lang="en-US" dirty="0"/>
              <a:t>Administrator</a:t>
            </a:r>
            <a:endParaRPr dirty="0"/>
          </a:p>
          <a:p>
            <a:pPr marL="173736" indent="-173736"/>
            <a:r>
              <a:rPr lang="en-US" dirty="0"/>
              <a:t>Coach</a:t>
            </a:r>
          </a:p>
          <a:p>
            <a:pPr marL="173736" indent="-173736"/>
            <a:r>
              <a:rPr lang="en-US" dirty="0"/>
              <a:t>Recorder</a:t>
            </a:r>
          </a:p>
          <a:p>
            <a:pPr marL="173736" lvl="0" indent="-173736" algn="l" rtl="0">
              <a:lnSpc>
                <a:spcPct val="90000"/>
              </a:lnSpc>
              <a:buClr>
                <a:schemeClr val="dk1"/>
              </a:buClr>
              <a:buSzPts val="2800"/>
              <a:buChar char="•"/>
            </a:pPr>
            <a:r>
              <a:rPr lang="en-US" dirty="0"/>
              <a:t>Intervention coordinator(s)</a:t>
            </a:r>
            <a:endParaRPr dirty="0"/>
          </a:p>
          <a:p>
            <a:pPr marL="173736" lvl="0" indent="-173736" algn="l" rtl="0">
              <a:lnSpc>
                <a:spcPct val="90000"/>
              </a:lnSpc>
              <a:buClr>
                <a:schemeClr val="dk1"/>
              </a:buClr>
              <a:buSzPts val="2800"/>
              <a:buChar char="•"/>
            </a:pPr>
            <a:r>
              <a:rPr lang="en-US" dirty="0"/>
              <a:t>Timekeeper</a:t>
            </a:r>
            <a:endParaRPr dirty="0"/>
          </a:p>
          <a:p>
            <a:pPr marL="173736" lvl="0" indent="-173736" algn="l" rtl="0">
              <a:lnSpc>
                <a:spcPct val="90000"/>
              </a:lnSpc>
              <a:buClr>
                <a:schemeClr val="dk1"/>
              </a:buClr>
              <a:buSzPts val="2800"/>
              <a:buChar char="•"/>
            </a:pPr>
            <a:r>
              <a:rPr lang="en-US" dirty="0"/>
              <a:t>Others (e.g., parent, student, etc.)</a:t>
            </a:r>
            <a:endParaRPr dirty="0"/>
          </a:p>
        </p:txBody>
      </p:sp>
      <p:pic>
        <p:nvPicPr>
          <p:cNvPr id="227" name="Google Shape;227;p23" descr="Team"/>
          <p:cNvPicPr preferRelativeResize="0"/>
          <p:nvPr/>
        </p:nvPicPr>
        <p:blipFill rotWithShape="1">
          <a:blip r:embed="rId3">
            <a:alphaModFix/>
          </a:blip>
          <a:srcRect/>
          <a:stretch/>
        </p:blipFill>
        <p:spPr>
          <a:xfrm>
            <a:off x="8585756" y="3184635"/>
            <a:ext cx="1556727" cy="1364162"/>
          </a:xfrm>
          <a:prstGeom prst="rect">
            <a:avLst/>
          </a:prstGeom>
          <a:noFill/>
          <a:ln>
            <a:noFill/>
          </a:ln>
        </p:spPr>
      </p:pic>
    </p:spTree>
    <p:extLst>
      <p:ext uri="{BB962C8B-B14F-4D97-AF65-F5344CB8AC3E}">
        <p14:creationId xmlns:p14="http://schemas.microsoft.com/office/powerpoint/2010/main" val="367152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2"/>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buClr>
                <a:srgbClr val="000000"/>
              </a:buClr>
              <a:buSzPct val="100000"/>
              <a:buChar char="•"/>
            </a:pPr>
            <a:r>
              <a:rPr lang="en-US" dirty="0">
                <a:solidFill>
                  <a:srgbClr val="000000"/>
                </a:solidFill>
              </a:rPr>
              <a:t>Give schools and administrators information that will help them develop strong Tier II teams</a:t>
            </a:r>
            <a:endParaRPr dirty="0"/>
          </a:p>
          <a:p>
            <a:pPr marL="173736" indent="-173736">
              <a:buClr>
                <a:srgbClr val="000000"/>
              </a:buClr>
              <a:buSzPct val="100000"/>
            </a:pPr>
            <a:r>
              <a:rPr lang="en-US" dirty="0">
                <a:solidFill>
                  <a:srgbClr val="000000"/>
                </a:solidFill>
              </a:rPr>
              <a:t>Give schools information that will help them organize and structure Tier II teams and team meetings</a:t>
            </a:r>
          </a:p>
          <a:p>
            <a:pPr marL="173736" indent="-173736">
              <a:buClr>
                <a:srgbClr val="000000"/>
              </a:buClr>
              <a:buSzPct val="100000"/>
            </a:pPr>
            <a:r>
              <a:rPr lang="en-US" dirty="0">
                <a:solidFill>
                  <a:srgbClr val="000000"/>
                </a:solidFill>
              </a:rPr>
              <a:t>Give districts information about their leadership focus at Tier II</a:t>
            </a:r>
            <a:endParaRPr lang="en-US" dirty="0"/>
          </a:p>
        </p:txBody>
      </p:sp>
      <p:sp>
        <p:nvSpPr>
          <p:cNvPr id="78" name="Google Shape;78;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FFFFFF"/>
              </a:buClr>
              <a:buSzPts val="4400"/>
              <a:buFont typeface="Calibri"/>
              <a:buNone/>
            </a:pPr>
            <a:r>
              <a:rPr lang="en-US" u="sng" dirty="0">
                <a:solidFill>
                  <a:srgbClr val="FFFFFF"/>
                </a:solidFill>
                <a:latin typeface="Calibri"/>
                <a:ea typeface="Calibri"/>
                <a:cs typeface="Calibri"/>
                <a:sym typeface="Calibri"/>
              </a:rPr>
              <a:t>Purpose of This Module </a:t>
            </a:r>
            <a:endParaRPr sz="6600" u="sng" dirty="0"/>
          </a:p>
        </p:txBody>
      </p:sp>
    </p:spTree>
    <p:extLst>
      <p:ext uri="{BB962C8B-B14F-4D97-AF65-F5344CB8AC3E}">
        <p14:creationId xmlns:p14="http://schemas.microsoft.com/office/powerpoint/2010/main" val="96070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9"/>
          <p:cNvPicPr preferRelativeResize="0"/>
          <p:nvPr/>
        </p:nvPicPr>
        <p:blipFill rotWithShape="1">
          <a:blip r:embed="rId3">
            <a:alphaModFix/>
          </a:blip>
          <a:srcRect l="22894" t="10844" r="23141" b="22710"/>
          <a:stretch/>
        </p:blipFill>
        <p:spPr>
          <a:xfrm>
            <a:off x="1020429" y="739036"/>
            <a:ext cx="10052579" cy="5320020"/>
          </a:xfrm>
          <a:prstGeom prst="rect">
            <a:avLst/>
          </a:prstGeom>
          <a:noFill/>
          <a:ln>
            <a:noFill/>
          </a:ln>
        </p:spPr>
      </p:pic>
      <p:sp>
        <p:nvSpPr>
          <p:cNvPr id="2" name="TextBox 1">
            <a:extLst>
              <a:ext uri="{FF2B5EF4-FFF2-40B4-BE49-F238E27FC236}">
                <a16:creationId xmlns:a16="http://schemas.microsoft.com/office/drawing/2014/main" id="{B7D669CB-C507-40EE-9355-B9D1C47C4DE3}"/>
              </a:ext>
            </a:extLst>
          </p:cNvPr>
          <p:cNvSpPr txBox="1"/>
          <p:nvPr/>
        </p:nvSpPr>
        <p:spPr>
          <a:xfrm rot="20481653">
            <a:off x="96652" y="548479"/>
            <a:ext cx="1615141" cy="523220"/>
          </a:xfrm>
          <a:prstGeom prst="rect">
            <a:avLst/>
          </a:prstGeom>
          <a:noFill/>
        </p:spPr>
        <p:txBody>
          <a:bodyPr wrap="square" rtlCol="0">
            <a:spAutoFit/>
          </a:bodyPr>
          <a:lstStyle/>
          <a:p>
            <a:r>
              <a:rPr lang="en-US" sz="2800" b="1" dirty="0">
                <a:solidFill>
                  <a:srgbClr val="FF0000"/>
                </a:solidFill>
              </a:rPr>
              <a:t>EXAMPLE</a:t>
            </a:r>
          </a:p>
        </p:txBody>
      </p:sp>
    </p:spTree>
    <p:extLst>
      <p:ext uri="{BB962C8B-B14F-4D97-AF65-F5344CB8AC3E}">
        <p14:creationId xmlns:p14="http://schemas.microsoft.com/office/powerpoint/2010/main" val="162801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192A10-FE81-4D28-8D8B-2BE98C07A27D}"/>
              </a:ext>
            </a:extLst>
          </p:cNvPr>
          <p:cNvSpPr>
            <a:spLocks noGrp="1"/>
          </p:cNvSpPr>
          <p:nvPr>
            <p:ph type="title"/>
          </p:nvPr>
        </p:nvSpPr>
        <p:spPr/>
        <p:txBody>
          <a:bodyPr/>
          <a:lstStyle/>
          <a:p>
            <a:r>
              <a:rPr lang="en-US" dirty="0"/>
              <a:t>Tier I vs. Tier II Team Roles</a:t>
            </a:r>
          </a:p>
        </p:txBody>
      </p:sp>
      <p:sp>
        <p:nvSpPr>
          <p:cNvPr id="4" name="Text Placeholder 3">
            <a:extLst>
              <a:ext uri="{FF2B5EF4-FFF2-40B4-BE49-F238E27FC236}">
                <a16:creationId xmlns:a16="http://schemas.microsoft.com/office/drawing/2014/main" id="{E56BAE56-4572-4D89-9DC3-11896D5D8F21}"/>
              </a:ext>
            </a:extLst>
          </p:cNvPr>
          <p:cNvSpPr>
            <a:spLocks noGrp="1"/>
          </p:cNvSpPr>
          <p:nvPr>
            <p:ph idx="1"/>
          </p:nvPr>
        </p:nvSpPr>
        <p:spPr/>
        <p:txBody>
          <a:bodyPr>
            <a:normAutofit/>
          </a:bodyPr>
          <a:lstStyle/>
          <a:p>
            <a:pPr marL="50800" indent="0">
              <a:spcBef>
                <a:spcPts val="0"/>
              </a:spcBef>
              <a:spcAft>
                <a:spcPts val="600"/>
              </a:spcAft>
              <a:buNone/>
            </a:pPr>
            <a:r>
              <a:rPr lang="en-US" dirty="0"/>
              <a:t>Most roles are the same as those needed for Tier I meetings. </a:t>
            </a:r>
          </a:p>
          <a:p>
            <a:pPr marL="50800" indent="0">
              <a:spcBef>
                <a:spcPts val="0"/>
              </a:spcBef>
              <a:spcAft>
                <a:spcPts val="600"/>
              </a:spcAft>
              <a:buNone/>
            </a:pPr>
            <a:endParaRPr lang="en-US" dirty="0"/>
          </a:p>
          <a:p>
            <a:pPr marL="50800" indent="0">
              <a:spcBef>
                <a:spcPts val="0"/>
              </a:spcBef>
              <a:spcAft>
                <a:spcPts val="600"/>
              </a:spcAft>
              <a:buNone/>
            </a:pPr>
            <a:r>
              <a:rPr lang="en-US" dirty="0"/>
              <a:t>Exceptions include:</a:t>
            </a:r>
          </a:p>
          <a:p>
            <a:pPr marL="457200" lvl="1" indent="-173736">
              <a:spcBef>
                <a:spcPts val="1000"/>
              </a:spcBef>
            </a:pPr>
            <a:r>
              <a:rPr lang="en-US" sz="2800" dirty="0"/>
              <a:t>Additional administrative duties </a:t>
            </a:r>
          </a:p>
          <a:p>
            <a:pPr marL="457200" lvl="1" indent="-173736">
              <a:spcBef>
                <a:spcPts val="1000"/>
              </a:spcBef>
            </a:pPr>
            <a:r>
              <a:rPr lang="en-US" sz="2800" dirty="0"/>
              <a:t>New role of Intervention Coordinator</a:t>
            </a:r>
          </a:p>
        </p:txBody>
      </p:sp>
    </p:spTree>
    <p:extLst>
      <p:ext uri="{BB962C8B-B14F-4D97-AF65-F5344CB8AC3E}">
        <p14:creationId xmlns:p14="http://schemas.microsoft.com/office/powerpoint/2010/main" val="2061455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t>Administrative Responsibilities</a:t>
            </a:r>
            <a:endParaRPr sz="6600" dirty="0"/>
          </a:p>
        </p:txBody>
      </p:sp>
      <p:sp>
        <p:nvSpPr>
          <p:cNvPr id="236" name="Google Shape;236;p24"/>
          <p:cNvSpPr txBox="1">
            <a:spLocks noGrp="1"/>
          </p:cNvSpPr>
          <p:nvPr>
            <p:ph idx="1"/>
          </p:nvPr>
        </p:nvSpPr>
        <p:spPr>
          <a:xfrm>
            <a:off x="3717984" y="1815238"/>
            <a:ext cx="7635815" cy="4090262"/>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buClr>
                <a:schemeClr val="dk1"/>
              </a:buClr>
              <a:buSzPts val="2800"/>
              <a:buChar char="•"/>
            </a:pPr>
            <a:r>
              <a:rPr lang="en-US" dirty="0"/>
              <a:t>Identify and access available resources.  </a:t>
            </a:r>
            <a:endParaRPr dirty="0"/>
          </a:p>
          <a:p>
            <a:pPr marL="173736" lvl="0" indent="-173736" algn="l" rtl="0">
              <a:lnSpc>
                <a:spcPct val="90000"/>
              </a:lnSpc>
              <a:buClr>
                <a:schemeClr val="dk1"/>
              </a:buClr>
              <a:buSzPts val="2800"/>
              <a:buChar char="•"/>
            </a:pPr>
            <a:r>
              <a:rPr lang="en-US" dirty="0"/>
              <a:t>Provide updates on Tier I implementation. </a:t>
            </a:r>
            <a:endParaRPr dirty="0"/>
          </a:p>
          <a:p>
            <a:pPr marL="173736" lvl="0" indent="-173736" algn="l" rtl="0">
              <a:lnSpc>
                <a:spcPct val="90000"/>
              </a:lnSpc>
              <a:buClr>
                <a:schemeClr val="dk1"/>
              </a:buClr>
              <a:buSzPts val="2800"/>
              <a:buChar char="•"/>
            </a:pPr>
            <a:r>
              <a:rPr lang="en-US" dirty="0"/>
              <a:t>Relay information about strategies and interventions previously used for identified students.</a:t>
            </a:r>
            <a:endParaRPr dirty="0"/>
          </a:p>
          <a:p>
            <a:pPr marL="173736" lvl="0" indent="-173736" algn="l" rtl="0">
              <a:lnSpc>
                <a:spcPct val="90000"/>
              </a:lnSpc>
              <a:buClr>
                <a:schemeClr val="dk1"/>
              </a:buClr>
              <a:buSzPts val="2800"/>
              <a:buChar char="•"/>
            </a:pPr>
            <a:r>
              <a:rPr lang="en-US" dirty="0"/>
              <a:t>Ensure that staff are updated on student progress.</a:t>
            </a:r>
            <a:endParaRPr dirty="0"/>
          </a:p>
          <a:p>
            <a:pPr marL="173736" lvl="0" indent="-173736" algn="l" rtl="0">
              <a:lnSpc>
                <a:spcPct val="90000"/>
              </a:lnSpc>
              <a:buClr>
                <a:schemeClr val="dk1"/>
              </a:buClr>
              <a:buSzPts val="2800"/>
              <a:buChar char="•"/>
            </a:pPr>
            <a:r>
              <a:rPr lang="en-US" dirty="0"/>
              <a:t>Ensure that staff receive professional development and ongoing support.</a:t>
            </a:r>
            <a:endParaRPr dirty="0"/>
          </a:p>
        </p:txBody>
      </p:sp>
      <p:pic>
        <p:nvPicPr>
          <p:cNvPr id="235" name="Google Shape;235;p24"/>
          <p:cNvPicPr preferRelativeResize="0"/>
          <p:nvPr/>
        </p:nvPicPr>
        <p:blipFill rotWithShape="1">
          <a:blip r:embed="rId3">
            <a:alphaModFix/>
          </a:blip>
          <a:srcRect/>
          <a:stretch/>
        </p:blipFill>
        <p:spPr>
          <a:xfrm>
            <a:off x="482258" y="2947272"/>
            <a:ext cx="2560084" cy="1826193"/>
          </a:xfrm>
          <a:prstGeom prst="rect">
            <a:avLst/>
          </a:prstGeom>
          <a:noFill/>
          <a:ln>
            <a:noFill/>
          </a:ln>
        </p:spPr>
      </p:pic>
    </p:spTree>
    <p:extLst>
      <p:ext uri="{BB962C8B-B14F-4D97-AF65-F5344CB8AC3E}">
        <p14:creationId xmlns:p14="http://schemas.microsoft.com/office/powerpoint/2010/main" val="2459457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Intervention Coordinator Responsibilities</a:t>
            </a:r>
            <a:endParaRPr sz="6600" dirty="0"/>
          </a:p>
        </p:txBody>
      </p:sp>
      <p:grpSp>
        <p:nvGrpSpPr>
          <p:cNvPr id="261" name="Google Shape;261;p27"/>
          <p:cNvGrpSpPr/>
          <p:nvPr/>
        </p:nvGrpSpPr>
        <p:grpSpPr>
          <a:xfrm>
            <a:off x="897866" y="1500996"/>
            <a:ext cx="10396268" cy="4526770"/>
            <a:chOff x="0" y="11174"/>
            <a:chExt cx="10515600" cy="4738410"/>
          </a:xfrm>
        </p:grpSpPr>
        <p:sp>
          <p:nvSpPr>
            <p:cNvPr id="262" name="Google Shape;262;p27"/>
            <p:cNvSpPr/>
            <p:nvPr/>
          </p:nvSpPr>
          <p:spPr>
            <a:xfrm>
              <a:off x="0" y="262094"/>
              <a:ext cx="10515600" cy="1419075"/>
            </a:xfrm>
            <a:prstGeom prst="rect">
              <a:avLst/>
            </a:prstGeom>
            <a:solidFill>
              <a:schemeClr val="lt2">
                <a:alpha val="89803"/>
              </a:schemeClr>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7"/>
            <p:cNvSpPr txBox="1"/>
            <p:nvPr/>
          </p:nvSpPr>
          <p:spPr>
            <a:xfrm>
              <a:off x="0" y="262094"/>
              <a:ext cx="10515600" cy="1419075"/>
            </a:xfrm>
            <a:prstGeom prst="rect">
              <a:avLst/>
            </a:prstGeom>
            <a:noFill/>
            <a:ln>
              <a:noFill/>
            </a:ln>
          </p:spPr>
          <p:txBody>
            <a:bodyPr spcFirstLastPara="1" wrap="square" lIns="816125" tIns="354075" rIns="816125" bIns="199125" anchor="t" anchorCtr="0">
              <a:noAutofit/>
            </a:bodyPr>
            <a:lstStyle/>
            <a:p>
              <a:pPr marL="173736" marR="0" lvl="1" indent="-173736" algn="l" rtl="0">
                <a:lnSpc>
                  <a:spcPct val="90000"/>
                </a:lnSpc>
                <a:spcBef>
                  <a:spcPts val="0"/>
                </a:spcBef>
                <a:spcAft>
                  <a:spcPts val="0"/>
                </a:spcAft>
                <a:buClr>
                  <a:schemeClr val="dk1"/>
                </a:buClr>
                <a:buSzPts val="2800"/>
                <a:buFont typeface="Arial" panose="020B0604020202020204" pitchFamily="34" charset="0"/>
                <a:buChar char="•"/>
              </a:pPr>
              <a:r>
                <a:rPr lang="en-US" sz="2800" b="0" i="0" u="none" strike="noStrike" cap="none" dirty="0">
                  <a:solidFill>
                    <a:schemeClr val="dk1"/>
                  </a:solidFill>
                  <a:ea typeface="Calibri"/>
                  <a:cs typeface="Calibri"/>
                  <a:sym typeface="Calibri"/>
                </a:rPr>
                <a:t>Prepare summary of student progress monitoring data.</a:t>
              </a:r>
              <a:endParaRPr sz="2800" dirty="0"/>
            </a:p>
            <a:p>
              <a:pPr marL="173736" marR="0" lvl="1" indent="-173736" algn="l" rtl="0">
                <a:lnSpc>
                  <a:spcPct val="90000"/>
                </a:lnSpc>
                <a:spcBef>
                  <a:spcPts val="420"/>
                </a:spcBef>
                <a:spcAft>
                  <a:spcPts val="0"/>
                </a:spcAft>
                <a:buClr>
                  <a:schemeClr val="dk1"/>
                </a:buClr>
                <a:buSzPts val="2800"/>
                <a:buFont typeface="Arial" panose="020B0604020202020204" pitchFamily="34" charset="0"/>
                <a:buChar char="•"/>
              </a:pPr>
              <a:r>
                <a:rPr lang="en-US" sz="2800" b="0" i="0" u="none" strike="noStrike" cap="none" dirty="0">
                  <a:solidFill>
                    <a:schemeClr val="dk1"/>
                  </a:solidFill>
                  <a:ea typeface="Calibri"/>
                  <a:cs typeface="Calibri"/>
                  <a:sym typeface="Calibri"/>
                </a:rPr>
                <a:t>Prioritize which students’ data will be reviewed.</a:t>
              </a:r>
              <a:endParaRPr sz="2800" dirty="0"/>
            </a:p>
          </p:txBody>
        </p:sp>
        <p:sp>
          <p:nvSpPr>
            <p:cNvPr id="264" name="Google Shape;264;p27"/>
            <p:cNvSpPr/>
            <p:nvPr/>
          </p:nvSpPr>
          <p:spPr>
            <a:xfrm>
              <a:off x="525780" y="11174"/>
              <a:ext cx="7360920" cy="501840"/>
            </a:xfrm>
            <a:prstGeom prst="roundRect">
              <a:avLst>
                <a:gd name="adj" fmla="val 16667"/>
              </a:avLst>
            </a:prstGeom>
            <a:gradFill>
              <a:gsLst>
                <a:gs pos="0">
                  <a:srgbClr val="5E697B"/>
                </a:gs>
                <a:gs pos="50000">
                  <a:srgbClr val="42536A"/>
                </a:gs>
                <a:gs pos="100000">
                  <a:srgbClr val="38495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7"/>
            <p:cNvSpPr txBox="1"/>
            <p:nvPr/>
          </p:nvSpPr>
          <p:spPr>
            <a:xfrm>
              <a:off x="550278" y="35672"/>
              <a:ext cx="7311924" cy="452844"/>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1" i="0" u="sng" strike="noStrike" cap="none" dirty="0">
                  <a:solidFill>
                    <a:schemeClr val="lt1"/>
                  </a:solidFill>
                  <a:latin typeface="Calibri"/>
                  <a:ea typeface="Calibri"/>
                  <a:cs typeface="Calibri"/>
                  <a:sym typeface="Calibri"/>
                </a:rPr>
                <a:t>Before team meetings</a:t>
              </a:r>
              <a:r>
                <a:rPr lang="en-US" sz="2800" b="1" i="0" u="none" strike="noStrike" cap="none" dirty="0">
                  <a:solidFill>
                    <a:schemeClr val="lt1"/>
                  </a:solidFill>
                  <a:latin typeface="Calibri"/>
                  <a:ea typeface="Calibri"/>
                  <a:cs typeface="Calibri"/>
                  <a:sym typeface="Calibri"/>
                </a:rPr>
                <a:t>:</a:t>
              </a:r>
              <a:endParaRPr dirty="0"/>
            </a:p>
          </p:txBody>
        </p:sp>
        <p:sp>
          <p:nvSpPr>
            <p:cNvPr id="266" name="Google Shape;266;p27"/>
            <p:cNvSpPr/>
            <p:nvPr/>
          </p:nvSpPr>
          <p:spPr>
            <a:xfrm>
              <a:off x="0" y="2023889"/>
              <a:ext cx="10515600" cy="963900"/>
            </a:xfrm>
            <a:prstGeom prst="rect">
              <a:avLst/>
            </a:prstGeom>
            <a:solidFill>
              <a:schemeClr val="lt2">
                <a:alpha val="89803"/>
              </a:schemeClr>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7"/>
            <p:cNvSpPr txBox="1"/>
            <p:nvPr/>
          </p:nvSpPr>
          <p:spPr>
            <a:xfrm>
              <a:off x="0" y="2023889"/>
              <a:ext cx="10515600" cy="963900"/>
            </a:xfrm>
            <a:prstGeom prst="rect">
              <a:avLst/>
            </a:prstGeom>
            <a:noFill/>
            <a:ln>
              <a:noFill/>
            </a:ln>
          </p:spPr>
          <p:txBody>
            <a:bodyPr spcFirstLastPara="1" wrap="square" lIns="816125" tIns="354075" rIns="816125" bIns="199125" anchor="t" anchorCtr="0">
              <a:noAutofit/>
            </a:bodyPr>
            <a:lstStyle/>
            <a:p>
              <a:pPr marL="173736" marR="0" lvl="1" indent="-173736" algn="l" rtl="0">
                <a:lnSpc>
                  <a:spcPct val="90000"/>
                </a:lnSpc>
                <a:spcBef>
                  <a:spcPts val="0"/>
                </a:spcBef>
                <a:spcAft>
                  <a:spcPts val="0"/>
                </a:spcAft>
                <a:buClr>
                  <a:schemeClr val="dk1"/>
                </a:buClr>
                <a:buSzPts val="2800"/>
                <a:buFont typeface="Arial" panose="020B0604020202020204" pitchFamily="34" charset="0"/>
                <a:buChar char="•"/>
              </a:pPr>
              <a:r>
                <a:rPr lang="en-US" sz="2800" b="0" i="0" u="none" strike="noStrike" cap="none" dirty="0">
                  <a:solidFill>
                    <a:schemeClr val="dk1"/>
                  </a:solidFill>
                  <a:latin typeface="Calibri"/>
                  <a:ea typeface="Calibri"/>
                  <a:cs typeface="Calibri"/>
                  <a:sym typeface="Calibri"/>
                </a:rPr>
                <a:t>Present data updates and facilitate focused conversation. </a:t>
              </a:r>
              <a:endParaRPr dirty="0"/>
            </a:p>
          </p:txBody>
        </p:sp>
        <p:sp>
          <p:nvSpPr>
            <p:cNvPr id="268" name="Google Shape;268;p27"/>
            <p:cNvSpPr/>
            <p:nvPr/>
          </p:nvSpPr>
          <p:spPr>
            <a:xfrm>
              <a:off x="525780" y="1772969"/>
              <a:ext cx="7360920" cy="501840"/>
            </a:xfrm>
            <a:prstGeom prst="roundRect">
              <a:avLst>
                <a:gd name="adj" fmla="val 16667"/>
              </a:avLst>
            </a:prstGeom>
            <a:gradFill>
              <a:gsLst>
                <a:gs pos="0">
                  <a:srgbClr val="5E697B"/>
                </a:gs>
                <a:gs pos="50000">
                  <a:srgbClr val="42536A"/>
                </a:gs>
                <a:gs pos="100000">
                  <a:srgbClr val="38495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27"/>
            <p:cNvSpPr txBox="1"/>
            <p:nvPr/>
          </p:nvSpPr>
          <p:spPr>
            <a:xfrm>
              <a:off x="550278" y="1797467"/>
              <a:ext cx="7311924" cy="452844"/>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1" i="0" u="sng" strike="noStrike" cap="none" dirty="0">
                  <a:solidFill>
                    <a:schemeClr val="lt1"/>
                  </a:solidFill>
                  <a:latin typeface="Calibri"/>
                  <a:ea typeface="Calibri"/>
                  <a:cs typeface="Calibri"/>
                  <a:sym typeface="Calibri"/>
                </a:rPr>
                <a:t>During team meetings</a:t>
              </a:r>
              <a:r>
                <a:rPr lang="en-US" sz="2800" b="1" i="0" u="none" strike="noStrike" cap="none" dirty="0">
                  <a:solidFill>
                    <a:schemeClr val="lt1"/>
                  </a:solidFill>
                  <a:latin typeface="Calibri"/>
                  <a:ea typeface="Calibri"/>
                  <a:cs typeface="Calibri"/>
                  <a:sym typeface="Calibri"/>
                </a:rPr>
                <a:t>: </a:t>
              </a:r>
              <a:endParaRPr dirty="0"/>
            </a:p>
          </p:txBody>
        </p:sp>
        <p:sp>
          <p:nvSpPr>
            <p:cNvPr id="270" name="Google Shape;270;p27"/>
            <p:cNvSpPr/>
            <p:nvPr/>
          </p:nvSpPr>
          <p:spPr>
            <a:xfrm>
              <a:off x="0" y="3330509"/>
              <a:ext cx="10515600" cy="1419075"/>
            </a:xfrm>
            <a:prstGeom prst="rect">
              <a:avLst/>
            </a:prstGeom>
            <a:solidFill>
              <a:schemeClr val="lt2">
                <a:alpha val="89803"/>
              </a:schemeClr>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7"/>
            <p:cNvSpPr txBox="1"/>
            <p:nvPr/>
          </p:nvSpPr>
          <p:spPr>
            <a:xfrm>
              <a:off x="0" y="3330509"/>
              <a:ext cx="10515600" cy="1419075"/>
            </a:xfrm>
            <a:prstGeom prst="rect">
              <a:avLst/>
            </a:prstGeom>
            <a:noFill/>
            <a:ln>
              <a:noFill/>
            </a:ln>
          </p:spPr>
          <p:txBody>
            <a:bodyPr spcFirstLastPara="1" wrap="square" lIns="816125" tIns="354075" rIns="816125" bIns="199125" anchor="t" anchorCtr="0">
              <a:noAutofit/>
            </a:bodyPr>
            <a:lstStyle/>
            <a:p>
              <a:pPr marL="173736" marR="0" lvl="1" indent="-173736" algn="l" rtl="0">
                <a:lnSpc>
                  <a:spcPct val="90000"/>
                </a:lnSpc>
                <a:spcBef>
                  <a:spcPts val="0"/>
                </a:spcBef>
                <a:spcAft>
                  <a:spcPts val="0"/>
                </a:spcAft>
                <a:buClr>
                  <a:schemeClr val="dk1"/>
                </a:buClr>
                <a:buSzPts val="2800"/>
                <a:buFont typeface="Arial" panose="020B0604020202020204" pitchFamily="34" charset="0"/>
                <a:buChar char="•"/>
              </a:pPr>
              <a:r>
                <a:rPr lang="en-US" sz="2800" b="0" i="0" u="none" strike="noStrike" cap="none" dirty="0">
                  <a:solidFill>
                    <a:schemeClr val="dk1"/>
                  </a:solidFill>
                  <a:ea typeface="Calibri"/>
                  <a:cs typeface="Calibri"/>
                  <a:sym typeface="Calibri"/>
                </a:rPr>
                <a:t>Share data highlights with staff.  </a:t>
              </a:r>
              <a:endParaRPr sz="2800" dirty="0"/>
            </a:p>
            <a:p>
              <a:pPr marL="173736" marR="0" lvl="1" indent="-173736" algn="l" rtl="0">
                <a:lnSpc>
                  <a:spcPct val="90000"/>
                </a:lnSpc>
                <a:spcBef>
                  <a:spcPts val="420"/>
                </a:spcBef>
                <a:spcAft>
                  <a:spcPts val="0"/>
                </a:spcAft>
                <a:buClr>
                  <a:schemeClr val="dk1"/>
                </a:buClr>
                <a:buSzPts val="2800"/>
                <a:buFont typeface="Arial" panose="020B0604020202020204" pitchFamily="34" charset="0"/>
                <a:buChar char="•"/>
              </a:pPr>
              <a:r>
                <a:rPr lang="en-US" sz="2800" b="0" i="0" u="none" strike="noStrike" cap="none" dirty="0">
                  <a:solidFill>
                    <a:schemeClr val="dk1"/>
                  </a:solidFill>
                  <a:ea typeface="Calibri"/>
                  <a:cs typeface="Calibri"/>
                  <a:sym typeface="Calibri"/>
                </a:rPr>
                <a:t>Collect any other necessary data. </a:t>
              </a:r>
              <a:endParaRPr sz="2800" dirty="0"/>
            </a:p>
          </p:txBody>
        </p:sp>
        <p:sp>
          <p:nvSpPr>
            <p:cNvPr id="272" name="Google Shape;272;p27"/>
            <p:cNvSpPr/>
            <p:nvPr/>
          </p:nvSpPr>
          <p:spPr>
            <a:xfrm>
              <a:off x="525780" y="3079589"/>
              <a:ext cx="7360920" cy="501840"/>
            </a:xfrm>
            <a:prstGeom prst="roundRect">
              <a:avLst>
                <a:gd name="adj" fmla="val 16667"/>
              </a:avLst>
            </a:prstGeom>
            <a:gradFill>
              <a:gsLst>
                <a:gs pos="0">
                  <a:srgbClr val="5E697B"/>
                </a:gs>
                <a:gs pos="50000">
                  <a:srgbClr val="42536A"/>
                </a:gs>
                <a:gs pos="100000">
                  <a:srgbClr val="38495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7"/>
            <p:cNvSpPr txBox="1"/>
            <p:nvPr/>
          </p:nvSpPr>
          <p:spPr>
            <a:xfrm>
              <a:off x="550278" y="3104087"/>
              <a:ext cx="7311924" cy="452844"/>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1" i="0" u="sng" strike="noStrike" cap="none" dirty="0">
                  <a:solidFill>
                    <a:schemeClr val="lt1"/>
                  </a:solidFill>
                  <a:latin typeface="Calibri"/>
                  <a:ea typeface="Calibri"/>
                  <a:cs typeface="Calibri"/>
                  <a:sym typeface="Calibri"/>
                </a:rPr>
                <a:t>After team meetings</a:t>
              </a:r>
              <a:r>
                <a:rPr lang="en-US" sz="2800" b="1" i="0" u="none" strike="noStrike" cap="none" dirty="0">
                  <a:solidFill>
                    <a:schemeClr val="lt1"/>
                  </a:solidFill>
                  <a:latin typeface="Calibri"/>
                  <a:ea typeface="Calibri"/>
                  <a:cs typeface="Calibri"/>
                  <a:sym typeface="Calibri"/>
                </a:rPr>
                <a:t>:</a:t>
              </a:r>
              <a:endParaRPr dirty="0"/>
            </a:p>
          </p:txBody>
        </p:sp>
      </p:grpSp>
    </p:spTree>
    <p:extLst>
      <p:ext uri="{BB962C8B-B14F-4D97-AF65-F5344CB8AC3E}">
        <p14:creationId xmlns:p14="http://schemas.microsoft.com/office/powerpoint/2010/main" val="244159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5100"/>
              <a:buFont typeface="Calibri"/>
              <a:buNone/>
            </a:pPr>
            <a:r>
              <a:rPr lang="en-US" dirty="0">
                <a:latin typeface="Calibri"/>
                <a:ea typeface="Calibri"/>
                <a:cs typeface="Calibri"/>
                <a:sym typeface="Calibri"/>
              </a:rPr>
              <a:t>Guiding Questions for Creating a Strong Tier II Team </a:t>
            </a:r>
            <a:endParaRPr sz="6000" dirty="0"/>
          </a:p>
        </p:txBody>
      </p:sp>
    </p:spTree>
    <p:extLst>
      <p:ext uri="{BB962C8B-B14F-4D97-AF65-F5344CB8AC3E}">
        <p14:creationId xmlns:p14="http://schemas.microsoft.com/office/powerpoint/2010/main" val="411931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9" name="Google Shape;499;p54"/>
          <p:cNvSpPr txBox="1">
            <a:spLocks noGrp="1"/>
          </p:cNvSpPr>
          <p:nvPr>
            <p:ph sz="half" idx="1"/>
          </p:nvPr>
        </p:nvSpPr>
        <p:spPr>
          <a:xfrm>
            <a:off x="4561490" y="1765300"/>
            <a:ext cx="6557959" cy="4255319"/>
          </a:xfrm>
          <a:prstGeom prst="rect">
            <a:avLst/>
          </a:prstGeom>
          <a:noFill/>
          <a:ln>
            <a:noFill/>
          </a:ln>
        </p:spPr>
        <p:txBody>
          <a:bodyPr spcFirstLastPara="1" wrap="square" lIns="91425" tIns="45700" rIns="91425" bIns="45700" anchor="ctr" anchorCtr="0">
            <a:noAutofit/>
          </a:bodyPr>
          <a:lstStyle/>
          <a:p>
            <a:pPr marL="173736" lvl="0" indent="-173736" algn="l" rtl="0">
              <a:spcAft>
                <a:spcPts val="0"/>
              </a:spcAft>
              <a:buClr>
                <a:srgbClr val="000000"/>
              </a:buClr>
              <a:buSzPts val="2800"/>
              <a:buChar char="•"/>
            </a:pPr>
            <a:r>
              <a:rPr lang="en-US" dirty="0">
                <a:solidFill>
                  <a:srgbClr val="000000"/>
                </a:solidFill>
              </a:rPr>
              <a:t>Who might be effective members for our Tier II Team? </a:t>
            </a:r>
            <a:endParaRPr dirty="0"/>
          </a:p>
          <a:p>
            <a:pPr marL="173736" lvl="0" indent="-173736" algn="l" rtl="0">
              <a:spcAft>
                <a:spcPts val="0"/>
              </a:spcAft>
              <a:buClr>
                <a:srgbClr val="000000"/>
              </a:buClr>
              <a:buSzPts val="2800"/>
              <a:buChar char="•"/>
            </a:pPr>
            <a:r>
              <a:rPr lang="en-US" dirty="0">
                <a:solidFill>
                  <a:srgbClr val="000000"/>
                </a:solidFill>
              </a:rPr>
              <a:t>Within our existing Tier I Leadership Team, who has the expertise needed for Tier II? </a:t>
            </a:r>
            <a:endParaRPr dirty="0"/>
          </a:p>
          <a:p>
            <a:pPr marL="173736" lvl="0" indent="-173736" algn="l" rtl="0">
              <a:spcAft>
                <a:spcPts val="0"/>
              </a:spcAft>
              <a:buClr>
                <a:srgbClr val="000000"/>
              </a:buClr>
              <a:buSzPts val="2800"/>
              <a:buChar char="•"/>
            </a:pPr>
            <a:r>
              <a:rPr lang="en-US" dirty="0">
                <a:solidFill>
                  <a:srgbClr val="000000"/>
                </a:solidFill>
              </a:rPr>
              <a:t>Who needs to be recruited for completing Tier II work? </a:t>
            </a:r>
            <a:endParaRPr dirty="0"/>
          </a:p>
          <a:p>
            <a:pPr marL="228600" lvl="0" indent="-50800" algn="l" rtl="0">
              <a:spcBef>
                <a:spcPts val="0"/>
              </a:spcBef>
              <a:spcAft>
                <a:spcPts val="0"/>
              </a:spcAft>
              <a:buClr>
                <a:schemeClr val="dk1"/>
              </a:buClr>
              <a:buSzPts val="2800"/>
              <a:buNone/>
            </a:pPr>
            <a:endParaRPr dirty="0">
              <a:solidFill>
                <a:srgbClr val="000000"/>
              </a:solidFill>
            </a:endParaRPr>
          </a:p>
        </p:txBody>
      </p:sp>
      <p:sp>
        <p:nvSpPr>
          <p:cNvPr id="497" name="Google Shape;497;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0000"/>
              </a:buClr>
              <a:buSzPts val="4400"/>
              <a:buFont typeface="Calibri"/>
              <a:buNone/>
            </a:pPr>
            <a:r>
              <a:rPr lang="en-US" dirty="0">
                <a:solidFill>
                  <a:srgbClr val="000000"/>
                </a:solidFill>
                <a:latin typeface="Calibri"/>
                <a:ea typeface="Calibri"/>
                <a:cs typeface="Calibri"/>
                <a:sym typeface="Calibri"/>
              </a:rPr>
              <a:t>Team Membership</a:t>
            </a:r>
          </a:p>
        </p:txBody>
      </p:sp>
      <p:pic>
        <p:nvPicPr>
          <p:cNvPr id="498" name="Google Shape;498;p54" descr="Group success"/>
          <p:cNvPicPr preferRelativeResize="0"/>
          <p:nvPr/>
        </p:nvPicPr>
        <p:blipFill rotWithShape="1">
          <a:blip r:embed="rId3">
            <a:alphaModFix/>
          </a:blip>
          <a:srcRect/>
          <a:stretch/>
        </p:blipFill>
        <p:spPr>
          <a:xfrm>
            <a:off x="628335" y="2082948"/>
            <a:ext cx="3620021" cy="3620021"/>
          </a:xfrm>
          <a:prstGeom prst="rect">
            <a:avLst/>
          </a:prstGeom>
          <a:noFill/>
          <a:ln>
            <a:noFill/>
          </a:ln>
        </p:spPr>
      </p:pic>
      <p:sp>
        <p:nvSpPr>
          <p:cNvPr id="6" name="Google Shape;509;p55"/>
          <p:cNvSpPr txBox="1"/>
          <p:nvPr/>
        </p:nvSpPr>
        <p:spPr>
          <a:xfrm>
            <a:off x="3555732" y="6387100"/>
            <a:ext cx="3125614" cy="276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lt1"/>
                </a:solidFill>
                <a:latin typeface="Calibri"/>
                <a:ea typeface="Calibri"/>
                <a:cs typeface="Calibri"/>
                <a:sym typeface="Calibri"/>
              </a:rPr>
              <a:t>Adapted from MO-SWPBS Tier 2 Workbook – Chapter 2</a:t>
            </a:r>
            <a:endParaRPr sz="1000" dirty="0"/>
          </a:p>
        </p:txBody>
      </p:sp>
    </p:spTree>
    <p:extLst>
      <p:ext uri="{BB962C8B-B14F-4D97-AF65-F5344CB8AC3E}">
        <p14:creationId xmlns:p14="http://schemas.microsoft.com/office/powerpoint/2010/main" val="393303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0000"/>
              </a:buClr>
              <a:buSzPts val="4400"/>
              <a:buFont typeface="Calibri"/>
              <a:buNone/>
            </a:pPr>
            <a:r>
              <a:rPr lang="en-US" dirty="0">
                <a:solidFill>
                  <a:srgbClr val="000000"/>
                </a:solidFill>
                <a:latin typeface="Calibri"/>
                <a:ea typeface="Calibri"/>
                <a:cs typeface="Calibri"/>
                <a:sym typeface="Calibri"/>
              </a:rPr>
              <a:t>Team Function</a:t>
            </a:r>
          </a:p>
        </p:txBody>
      </p:sp>
      <p:sp>
        <p:nvSpPr>
          <p:cNvPr id="508" name="Google Shape;508;p55"/>
          <p:cNvSpPr txBox="1">
            <a:spLocks noGrp="1"/>
          </p:cNvSpPr>
          <p:nvPr>
            <p:ph idx="1"/>
          </p:nvPr>
        </p:nvSpPr>
        <p:spPr>
          <a:xfrm>
            <a:off x="4508938" y="1815238"/>
            <a:ext cx="6627765" cy="4090262"/>
          </a:xfrm>
          <a:prstGeom prst="rect">
            <a:avLst/>
          </a:prstGeom>
          <a:noFill/>
          <a:ln>
            <a:noFill/>
          </a:ln>
        </p:spPr>
        <p:txBody>
          <a:bodyPr spcFirstLastPara="1" wrap="square" lIns="91425" tIns="45700" rIns="91425" bIns="45700" anchor="ctr" anchorCtr="0">
            <a:noAutofit/>
          </a:bodyPr>
          <a:lstStyle/>
          <a:p>
            <a:pPr marL="173736" lvl="0" indent="-173736" algn="l" rtl="0">
              <a:spcAft>
                <a:spcPts val="0"/>
              </a:spcAft>
              <a:buClr>
                <a:srgbClr val="000000"/>
              </a:buClr>
              <a:buSzPts val="2800"/>
              <a:buChar char="•"/>
            </a:pPr>
            <a:r>
              <a:rPr lang="en-US" dirty="0">
                <a:solidFill>
                  <a:srgbClr val="000000"/>
                </a:solidFill>
              </a:rPr>
              <a:t>What is the role of our Tier II Team?</a:t>
            </a:r>
            <a:endParaRPr dirty="0"/>
          </a:p>
          <a:p>
            <a:pPr marL="173736" lvl="0" indent="-173736" algn="l" rtl="0">
              <a:spcAft>
                <a:spcPts val="0"/>
              </a:spcAft>
              <a:buClr>
                <a:srgbClr val="000000"/>
              </a:buClr>
              <a:buSzPts val="2800"/>
              <a:buChar char="•"/>
            </a:pPr>
            <a:r>
              <a:rPr lang="en-US" dirty="0">
                <a:solidFill>
                  <a:srgbClr val="000000"/>
                </a:solidFill>
              </a:rPr>
              <a:t>How does this team relate to other committees or structures that already exist in our school?</a:t>
            </a:r>
            <a:endParaRPr dirty="0"/>
          </a:p>
          <a:p>
            <a:pPr marL="228600" lvl="0" indent="-50800" algn="l" rtl="0">
              <a:spcBef>
                <a:spcPts val="0"/>
              </a:spcBef>
              <a:spcAft>
                <a:spcPts val="0"/>
              </a:spcAft>
              <a:buClr>
                <a:schemeClr val="dk1"/>
              </a:buClr>
              <a:buSzPts val="2800"/>
              <a:buNone/>
            </a:pPr>
            <a:endParaRPr dirty="0">
              <a:solidFill>
                <a:srgbClr val="000000"/>
              </a:solidFill>
            </a:endParaRPr>
          </a:p>
        </p:txBody>
      </p:sp>
      <p:pic>
        <p:nvPicPr>
          <p:cNvPr id="507" name="Google Shape;507;p55" descr="Group brainstorm"/>
          <p:cNvPicPr preferRelativeResize="0"/>
          <p:nvPr/>
        </p:nvPicPr>
        <p:blipFill rotWithShape="1">
          <a:blip r:embed="rId3">
            <a:alphaModFix/>
          </a:blip>
          <a:srcRect/>
          <a:stretch/>
        </p:blipFill>
        <p:spPr>
          <a:xfrm>
            <a:off x="523033" y="1815238"/>
            <a:ext cx="3620021" cy="3620021"/>
          </a:xfrm>
          <a:prstGeom prst="rect">
            <a:avLst/>
          </a:prstGeom>
          <a:noFill/>
          <a:ln>
            <a:noFill/>
          </a:ln>
        </p:spPr>
      </p:pic>
      <p:sp>
        <p:nvSpPr>
          <p:cNvPr id="509" name="Google Shape;509;p55"/>
          <p:cNvSpPr txBox="1"/>
          <p:nvPr/>
        </p:nvSpPr>
        <p:spPr>
          <a:xfrm>
            <a:off x="3555732" y="6387100"/>
            <a:ext cx="3125614" cy="276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lt1"/>
                </a:solidFill>
                <a:latin typeface="Calibri"/>
                <a:ea typeface="Calibri"/>
                <a:cs typeface="Calibri"/>
                <a:sym typeface="Calibri"/>
              </a:rPr>
              <a:t>Adapted from MO-SWPBS Tier 2 Workbook – Chapter 2</a:t>
            </a:r>
            <a:endParaRPr sz="1000" dirty="0"/>
          </a:p>
        </p:txBody>
      </p:sp>
    </p:spTree>
    <p:extLst>
      <p:ext uri="{BB962C8B-B14F-4D97-AF65-F5344CB8AC3E}">
        <p14:creationId xmlns:p14="http://schemas.microsoft.com/office/powerpoint/2010/main" val="356487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0000"/>
              </a:buClr>
              <a:buSzPts val="4400"/>
              <a:buFont typeface="Calibri"/>
              <a:buNone/>
            </a:pPr>
            <a:r>
              <a:rPr lang="en-US" dirty="0">
                <a:solidFill>
                  <a:srgbClr val="000000"/>
                </a:solidFill>
                <a:latin typeface="Calibri"/>
                <a:ea typeface="Calibri"/>
                <a:cs typeface="Calibri"/>
                <a:sym typeface="Calibri"/>
              </a:rPr>
              <a:t>Thinking Long-term</a:t>
            </a:r>
          </a:p>
        </p:txBody>
      </p:sp>
      <p:sp>
        <p:nvSpPr>
          <p:cNvPr id="517" name="Google Shape;517;p56"/>
          <p:cNvSpPr txBox="1">
            <a:spLocks noGrp="1"/>
          </p:cNvSpPr>
          <p:nvPr>
            <p:ph idx="1"/>
          </p:nvPr>
        </p:nvSpPr>
        <p:spPr>
          <a:xfrm>
            <a:off x="4540470" y="1815238"/>
            <a:ext cx="6587606" cy="4090262"/>
          </a:xfrm>
          <a:prstGeom prst="rect">
            <a:avLst/>
          </a:prstGeom>
          <a:noFill/>
          <a:ln>
            <a:noFill/>
          </a:ln>
        </p:spPr>
        <p:txBody>
          <a:bodyPr spcFirstLastPara="1" wrap="square" lIns="91425" tIns="45700" rIns="91425" bIns="45700" anchor="ctr" anchorCtr="0">
            <a:noAutofit/>
          </a:bodyPr>
          <a:lstStyle/>
          <a:p>
            <a:pPr marL="228600" lvl="0" indent="-50800" algn="l" rtl="0">
              <a:spcBef>
                <a:spcPts val="0"/>
              </a:spcBef>
              <a:buClr>
                <a:schemeClr val="dk1"/>
              </a:buClr>
              <a:buSzPts val="2800"/>
              <a:buNone/>
            </a:pPr>
            <a:endParaRPr b="1" dirty="0">
              <a:solidFill>
                <a:srgbClr val="000000"/>
              </a:solidFill>
            </a:endParaRPr>
          </a:p>
          <a:p>
            <a:pPr marL="173736" lvl="0" indent="-173736" algn="l" rtl="0">
              <a:buClr>
                <a:srgbClr val="000000"/>
              </a:buClr>
              <a:buSzPts val="2800"/>
              <a:buChar char="•"/>
            </a:pPr>
            <a:r>
              <a:rPr lang="en-US" dirty="0">
                <a:solidFill>
                  <a:srgbClr val="000000"/>
                </a:solidFill>
              </a:rPr>
              <a:t>How long will team members serve? </a:t>
            </a:r>
            <a:endParaRPr dirty="0"/>
          </a:p>
          <a:p>
            <a:pPr marL="173736" lvl="0" indent="-173736" algn="l" rtl="0">
              <a:buClr>
                <a:srgbClr val="000000"/>
              </a:buClr>
              <a:buSzPts val="2800"/>
              <a:buChar char="•"/>
            </a:pPr>
            <a:r>
              <a:rPr lang="en-US" dirty="0">
                <a:solidFill>
                  <a:srgbClr val="000000"/>
                </a:solidFill>
              </a:rPr>
              <a:t>Will rotation occur?</a:t>
            </a:r>
          </a:p>
          <a:p>
            <a:pPr marL="457200" lvl="1" indent="-173736">
              <a:spcBef>
                <a:spcPts val="1000"/>
              </a:spcBef>
              <a:buClr>
                <a:srgbClr val="000000"/>
              </a:buClr>
              <a:buSzPts val="2800"/>
            </a:pPr>
            <a:r>
              <a:rPr lang="en-US" dirty="0">
                <a:solidFill>
                  <a:srgbClr val="000000"/>
                </a:solidFill>
              </a:rPr>
              <a:t> If so, how?</a:t>
            </a:r>
            <a:endParaRPr dirty="0"/>
          </a:p>
          <a:p>
            <a:pPr marL="173736" lvl="0" indent="-173736" algn="l" rtl="0">
              <a:buClr>
                <a:srgbClr val="000000"/>
              </a:buClr>
              <a:buSzPts val="2800"/>
              <a:buChar char="•"/>
            </a:pPr>
            <a:r>
              <a:rPr lang="en-US" dirty="0">
                <a:solidFill>
                  <a:srgbClr val="000000"/>
                </a:solidFill>
              </a:rPr>
              <a:t>How can we ensure full representation of staff?</a:t>
            </a:r>
            <a:endParaRPr dirty="0"/>
          </a:p>
          <a:p>
            <a:pPr marL="228600" lvl="0" indent="-50800" algn="l" rtl="0">
              <a:spcBef>
                <a:spcPts val="0"/>
              </a:spcBef>
              <a:buClr>
                <a:schemeClr val="dk1"/>
              </a:buClr>
              <a:buSzPts val="2800"/>
              <a:buNone/>
            </a:pPr>
            <a:endParaRPr dirty="0">
              <a:solidFill>
                <a:srgbClr val="000000"/>
              </a:solidFill>
            </a:endParaRPr>
          </a:p>
        </p:txBody>
      </p:sp>
      <p:pic>
        <p:nvPicPr>
          <p:cNvPr id="516" name="Google Shape;516;p56" descr="Group of people"/>
          <p:cNvPicPr preferRelativeResize="0"/>
          <p:nvPr/>
        </p:nvPicPr>
        <p:blipFill rotWithShape="1">
          <a:blip r:embed="rId3">
            <a:alphaModFix/>
          </a:blip>
          <a:srcRect/>
          <a:stretch/>
        </p:blipFill>
        <p:spPr>
          <a:xfrm>
            <a:off x="512036" y="1924234"/>
            <a:ext cx="3620021" cy="3620021"/>
          </a:xfrm>
          <a:prstGeom prst="rect">
            <a:avLst/>
          </a:prstGeom>
          <a:noFill/>
          <a:ln>
            <a:noFill/>
          </a:ln>
        </p:spPr>
      </p:pic>
      <p:sp>
        <p:nvSpPr>
          <p:cNvPr id="6" name="Google Shape;509;p55"/>
          <p:cNvSpPr txBox="1"/>
          <p:nvPr/>
        </p:nvSpPr>
        <p:spPr>
          <a:xfrm>
            <a:off x="3555732" y="6387100"/>
            <a:ext cx="3125614" cy="276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lt1"/>
                </a:solidFill>
                <a:latin typeface="Calibri"/>
                <a:ea typeface="Calibri"/>
                <a:cs typeface="Calibri"/>
                <a:sym typeface="Calibri"/>
              </a:rPr>
              <a:t>Adapted from MO-SWPBS Tier 2 Workbook – Chapter 2</a:t>
            </a:r>
            <a:endParaRPr sz="1000" dirty="0"/>
          </a:p>
        </p:txBody>
      </p:sp>
    </p:spTree>
    <p:extLst>
      <p:ext uri="{BB962C8B-B14F-4D97-AF65-F5344CB8AC3E}">
        <p14:creationId xmlns:p14="http://schemas.microsoft.com/office/powerpoint/2010/main" val="50013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3" name="Content Placeholder 2"/>
          <p:cNvSpPr>
            <a:spLocks noGrp="1"/>
          </p:cNvSpPr>
          <p:nvPr>
            <p:ph idx="10"/>
          </p:nvPr>
        </p:nvSpPr>
        <p:spPr/>
        <p:txBody>
          <a:bodyPr>
            <a:normAutofit/>
          </a:bodyPr>
          <a:lstStyle/>
          <a:p>
            <a:r>
              <a:rPr lang="en-US" dirty="0"/>
              <a:t>Activity: Identify Team Roles and Responsibilities</a:t>
            </a:r>
          </a:p>
        </p:txBody>
      </p:sp>
      <p:grpSp>
        <p:nvGrpSpPr>
          <p:cNvPr id="4" name="Group 3"/>
          <p:cNvGrpSpPr/>
          <p:nvPr/>
        </p:nvGrpSpPr>
        <p:grpSpPr>
          <a:xfrm>
            <a:off x="3693883" y="785049"/>
            <a:ext cx="7187477" cy="5189031"/>
            <a:chOff x="3693883" y="785049"/>
            <a:chExt cx="7187477" cy="5189031"/>
          </a:xfrm>
        </p:grpSpPr>
        <p:pic>
          <p:nvPicPr>
            <p:cNvPr id="295" name="Google Shape;295;p30"/>
            <p:cNvPicPr preferRelativeResize="0"/>
            <p:nvPr/>
          </p:nvPicPr>
          <p:blipFill rotWithShape="1">
            <a:blip r:embed="rId3">
              <a:alphaModFix/>
            </a:blip>
            <a:srcRect l="19440" t="13684" r="19079" b="7408"/>
            <a:stretch/>
          </p:blipFill>
          <p:spPr>
            <a:xfrm>
              <a:off x="3693883" y="785049"/>
              <a:ext cx="7187477" cy="5189031"/>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3778250" y="1562100"/>
              <a:ext cx="127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834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303" name="Google Shape;303;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0"/>
              </a:spcBef>
              <a:spcAft>
                <a:spcPts val="0"/>
              </a:spcAft>
              <a:buClr>
                <a:schemeClr val="dk1"/>
              </a:buClr>
              <a:buSzPts val="2800"/>
              <a:buNone/>
            </a:pPr>
            <a:endParaRPr dirty="0"/>
          </a:p>
          <a:p>
            <a:pPr marL="173736" lvl="0" indent="-173736" algn="l" rtl="0">
              <a:lnSpc>
                <a:spcPct val="90000"/>
              </a:lnSpc>
              <a:spcBef>
                <a:spcPts val="0"/>
              </a:spcBef>
              <a:spcAft>
                <a:spcPts val="0"/>
              </a:spcAft>
              <a:buClr>
                <a:schemeClr val="dk1"/>
              </a:buClr>
              <a:buSzPts val="2800"/>
              <a:buChar char="•"/>
            </a:pPr>
            <a:r>
              <a:rPr lang="en-US" dirty="0"/>
              <a:t>Section 2.1: Team Composition</a:t>
            </a:r>
            <a:endParaRPr dirty="0"/>
          </a:p>
        </p:txBody>
      </p:sp>
    </p:spTree>
    <p:extLst>
      <p:ext uri="{BB962C8B-B14F-4D97-AF65-F5344CB8AC3E}">
        <p14:creationId xmlns:p14="http://schemas.microsoft.com/office/powerpoint/2010/main" val="140227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sz="4400" dirty="0">
                <a:solidFill>
                  <a:schemeClr val="accent1"/>
                </a:solidFill>
                <a:latin typeface="Calibri"/>
                <a:ea typeface="Calibri"/>
                <a:cs typeface="Calibri"/>
                <a:sym typeface="Calibri"/>
              </a:rPr>
              <a:t>Objectives</a:t>
            </a:r>
            <a:endParaRPr dirty="0"/>
          </a:p>
        </p:txBody>
      </p:sp>
      <p:sp>
        <p:nvSpPr>
          <p:cNvPr id="88" name="Google Shape;88;p13"/>
          <p:cNvSpPr txBox="1">
            <a:spLocks noGrp="1"/>
          </p:cNvSpPr>
          <p:nvPr>
            <p:ph idx="1"/>
          </p:nvPr>
        </p:nvSpPr>
        <p:spPr>
          <a:xfrm>
            <a:off x="4256810" y="992187"/>
            <a:ext cx="7388849" cy="4873625"/>
          </a:xfrm>
          <a:prstGeom prst="rect">
            <a:avLst/>
          </a:prstGeom>
          <a:noFill/>
          <a:ln>
            <a:noFill/>
          </a:ln>
        </p:spPr>
        <p:txBody>
          <a:bodyPr spcFirstLastPara="1" wrap="square" lIns="91425" tIns="45700" rIns="91425" bIns="45700" anchor="ctr" anchorCtr="0">
            <a:noAutofit/>
          </a:bodyPr>
          <a:lstStyle/>
          <a:p>
            <a:pPr marL="173736" lvl="0" indent="-173736" algn="l" rtl="0">
              <a:spcAft>
                <a:spcPts val="0"/>
              </a:spcAft>
              <a:buClr>
                <a:schemeClr val="dk1"/>
              </a:buClr>
              <a:buSzPts val="2800"/>
              <a:buChar char="•"/>
            </a:pPr>
            <a:r>
              <a:rPr lang="en-US" dirty="0"/>
              <a:t>Learn the responsibilities of the Tier II team</a:t>
            </a:r>
          </a:p>
          <a:p>
            <a:pPr marL="173736" lvl="0" indent="-173736" algn="l" rtl="0">
              <a:spcAft>
                <a:spcPts val="0"/>
              </a:spcAft>
              <a:buClr>
                <a:schemeClr val="dk1"/>
              </a:buClr>
              <a:buSzPts val="2800"/>
              <a:buChar char="•"/>
            </a:pPr>
            <a:r>
              <a:rPr lang="en-US" dirty="0"/>
              <a:t>Understand what expertise and which staff are needed for a strong Tier II team</a:t>
            </a:r>
          </a:p>
          <a:p>
            <a:pPr marL="173736" lvl="0" indent="-173736" algn="l" rtl="0">
              <a:spcAft>
                <a:spcPts val="0"/>
              </a:spcAft>
              <a:buClr>
                <a:schemeClr val="dk1"/>
              </a:buClr>
              <a:buSzPts val="2800"/>
              <a:buChar char="•"/>
            </a:pPr>
            <a:r>
              <a:rPr lang="en-US" dirty="0"/>
              <a:t>Learn about the different discussions necessary at Tier II meetings</a:t>
            </a:r>
          </a:p>
          <a:p>
            <a:pPr marL="173736" lvl="0" indent="-173736" algn="l" rtl="0">
              <a:spcAft>
                <a:spcPts val="0"/>
              </a:spcAft>
              <a:buClr>
                <a:schemeClr val="dk1"/>
              </a:buClr>
              <a:buSzPts val="2800"/>
              <a:buChar char="•"/>
            </a:pPr>
            <a:r>
              <a:rPr lang="en-US" dirty="0"/>
              <a:t>Learn about the Tier II focus for district leadership</a:t>
            </a:r>
            <a:endParaRPr dirty="0"/>
          </a:p>
        </p:txBody>
      </p:sp>
    </p:spTree>
    <p:extLst>
      <p:ext uri="{BB962C8B-B14F-4D97-AF65-F5344CB8AC3E}">
        <p14:creationId xmlns:p14="http://schemas.microsoft.com/office/powerpoint/2010/main" val="231712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11" name="Google Shape;311;p32"/>
          <p:cNvPicPr preferRelativeResize="0">
            <a:picLocks noGrp="1"/>
          </p:cNvPicPr>
          <p:nvPr>
            <p:ph type="body" idx="4294967295"/>
          </p:nvPr>
        </p:nvPicPr>
        <p:blipFill rotWithShape="1">
          <a:blip r:embed="rId3">
            <a:alphaModFix/>
          </a:blip>
          <a:srcRect l="30000" t="25070" r="10513" b="16581"/>
          <a:stretch/>
        </p:blipFill>
        <p:spPr>
          <a:xfrm>
            <a:off x="483079" y="785004"/>
            <a:ext cx="10785895" cy="5283019"/>
          </a:xfrm>
          <a:prstGeom prst="rect">
            <a:avLst/>
          </a:prstGeom>
          <a:noFill/>
          <a:ln>
            <a:noFill/>
          </a:ln>
        </p:spPr>
      </p:pic>
    </p:spTree>
    <p:extLst>
      <p:ext uri="{BB962C8B-B14F-4D97-AF65-F5344CB8AC3E}">
        <p14:creationId xmlns:p14="http://schemas.microsoft.com/office/powerpoint/2010/main" val="1833116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Team Discussions at Tier II</a:t>
            </a:r>
            <a:endParaRPr dirty="0">
              <a:solidFill>
                <a:schemeClr val="lt1"/>
              </a:solidFill>
            </a:endParaRPr>
          </a:p>
        </p:txBody>
      </p:sp>
    </p:spTree>
    <p:extLst>
      <p:ext uri="{BB962C8B-B14F-4D97-AF65-F5344CB8AC3E}">
        <p14:creationId xmlns:p14="http://schemas.microsoft.com/office/powerpoint/2010/main" val="1268913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9779863"/>
              </p:ext>
            </p:extLst>
          </p:nvPr>
        </p:nvGraphicFramePr>
        <p:xfrm>
          <a:off x="402988" y="1899957"/>
          <a:ext cx="11386024" cy="4057620"/>
        </p:xfrm>
        <a:graphic>
          <a:graphicData uri="http://schemas.openxmlformats.org/drawingml/2006/table">
            <a:tbl>
              <a:tblPr firstRow="1" bandRow="1"/>
              <a:tblGrid>
                <a:gridCol w="1877317">
                  <a:extLst>
                    <a:ext uri="{9D8B030D-6E8A-4147-A177-3AD203B41FA5}">
                      <a16:colId xmlns:a16="http://schemas.microsoft.com/office/drawing/2014/main" val="20000"/>
                    </a:ext>
                  </a:extLst>
                </a:gridCol>
                <a:gridCol w="4878117">
                  <a:extLst>
                    <a:ext uri="{9D8B030D-6E8A-4147-A177-3AD203B41FA5}">
                      <a16:colId xmlns:a16="http://schemas.microsoft.com/office/drawing/2014/main" val="20001"/>
                    </a:ext>
                  </a:extLst>
                </a:gridCol>
                <a:gridCol w="4630590">
                  <a:extLst>
                    <a:ext uri="{9D8B030D-6E8A-4147-A177-3AD203B41FA5}">
                      <a16:colId xmlns:a16="http://schemas.microsoft.com/office/drawing/2014/main" val="20002"/>
                    </a:ext>
                  </a:extLst>
                </a:gridCol>
              </a:tblGrid>
              <a:tr h="754604">
                <a:tc>
                  <a:txBody>
                    <a:bodyPr/>
                    <a:lstStyle/>
                    <a:p>
                      <a:pPr algn="ctr"/>
                      <a:endParaRPr lang="en-US" sz="2400" dirty="0">
                        <a:latin typeface="+mn-lt"/>
                      </a:endParaRPr>
                    </a:p>
                  </a:txBody>
                  <a:tcPr/>
                </a:tc>
                <a:tc>
                  <a:txBody>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000000"/>
                          </a:solidFill>
                          <a:effectLst/>
                          <a:uLnTx/>
                          <a:uFillTx/>
                          <a:latin typeface="+mn-lt"/>
                          <a:sym typeface="Calibri"/>
                        </a:rPr>
                        <a:t>Systems Discussions</a:t>
                      </a:r>
                      <a:endParaRPr lang="en-US" sz="2800" u="none" dirty="0">
                        <a:latin typeface="+mn-lt"/>
                      </a:endParaRPr>
                    </a:p>
                  </a:txBody>
                  <a:tcPr anchor="ctr"/>
                </a:tc>
                <a:tc>
                  <a:txBody>
                    <a:bodyPr/>
                    <a:lstStyle/>
                    <a:p>
                      <a:pPr algn="ctr"/>
                      <a:r>
                        <a:rPr kumimoji="0" lang="en-US" sz="2800" b="1"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Individual Student</a:t>
                      </a:r>
                      <a:endParaRPr lang="en-US" sz="2800" u="none" dirty="0">
                        <a:latin typeface="+mn-lt"/>
                      </a:endParaRPr>
                    </a:p>
                  </a:txBody>
                  <a:tcPr anchor="ctr"/>
                </a:tc>
                <a:extLst>
                  <a:ext uri="{0D108BD9-81ED-4DB2-BD59-A6C34878D82A}">
                    <a16:rowId xmlns:a16="http://schemas.microsoft.com/office/drawing/2014/main" val="10000"/>
                  </a:ext>
                </a:extLst>
              </a:tr>
              <a:tr h="465961">
                <a:tc>
                  <a:txBody>
                    <a:bodyPr/>
                    <a:lstStyle/>
                    <a:p>
                      <a:r>
                        <a:rPr lang="en-US" sz="2600" b="1" dirty="0">
                          <a:latin typeface="+mn-lt"/>
                        </a:rPr>
                        <a:t>How</a:t>
                      </a:r>
                      <a:r>
                        <a:rPr lang="en-US" sz="2600" b="1" baseline="0" dirty="0">
                          <a:latin typeface="+mn-lt"/>
                        </a:rPr>
                        <a:t> Often?</a:t>
                      </a:r>
                      <a:endParaRPr lang="en-US" sz="2600" b="1" dirty="0">
                        <a:latin typeface="+mn-lt"/>
                      </a:endParaRPr>
                    </a:p>
                  </a:txBody>
                  <a:tcPr anchor="ctr"/>
                </a:tc>
                <a:tc>
                  <a:txBody>
                    <a:bodyPr/>
                    <a:lstStyle/>
                    <a:p>
                      <a:r>
                        <a:rPr lang="en-US" sz="2400" dirty="0">
                          <a:latin typeface="+mn-lt"/>
                        </a:rPr>
                        <a:t>Once a month</a:t>
                      </a:r>
                    </a:p>
                  </a:txBody>
                  <a:tcPr anchor="ctr"/>
                </a:tc>
                <a:tc>
                  <a:txBody>
                    <a:bodyPr/>
                    <a:lstStyle/>
                    <a:p>
                      <a:r>
                        <a:rPr lang="en-US" sz="2400" dirty="0">
                          <a:latin typeface="+mn-lt"/>
                        </a:rPr>
                        <a:t>Bi-weekly, at minimum</a:t>
                      </a:r>
                    </a:p>
                  </a:txBody>
                  <a:tcPr anchor="ctr"/>
                </a:tc>
                <a:extLst>
                  <a:ext uri="{0D108BD9-81ED-4DB2-BD59-A6C34878D82A}">
                    <a16:rowId xmlns:a16="http://schemas.microsoft.com/office/drawing/2014/main" val="10001"/>
                  </a:ext>
                </a:extLst>
              </a:tr>
              <a:tr h="1460938">
                <a:tc>
                  <a:txBody>
                    <a:bodyPr/>
                    <a:lstStyle/>
                    <a:p>
                      <a:r>
                        <a:rPr lang="en-US" sz="2600" b="1" dirty="0">
                          <a:latin typeface="+mn-lt"/>
                        </a:rPr>
                        <a:t>What is the purpose?</a:t>
                      </a:r>
                    </a:p>
                  </a:txBody>
                  <a:tcPr anchor="ctr"/>
                </a:tc>
                <a:tc>
                  <a:txBody>
                    <a:bodyPr/>
                    <a:lstStyle/>
                    <a:p>
                      <a:pPr marL="173736" marR="0" lvl="0" indent="-173736"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lang="en-US" sz="2400" dirty="0">
                          <a:latin typeface="+mn-lt"/>
                        </a:rPr>
                        <a:t>Monitor effectiveness of interventions.</a:t>
                      </a:r>
                    </a:p>
                    <a:p>
                      <a:pPr marL="173736" marR="0" lvl="0" indent="-173736"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lang="en-US" sz="2400" dirty="0">
                          <a:latin typeface="+mn-lt"/>
                        </a:rPr>
                        <a:t>Make data-based decisions on </a:t>
                      </a:r>
                      <a:r>
                        <a:rPr lang="en-US" sz="2400" b="1" dirty="0">
                          <a:latin typeface="+mn-lt"/>
                        </a:rPr>
                        <a:t>interventions.</a:t>
                      </a:r>
                    </a:p>
                  </a:txBody>
                  <a:tcPr anchor="ctr"/>
                </a:tc>
                <a:tc>
                  <a:txBody>
                    <a:bodyPr/>
                    <a:lstStyle/>
                    <a:p>
                      <a:pPr marL="173736" lvl="0" indent="-173736">
                        <a:lnSpc>
                          <a:spcPct val="90000"/>
                        </a:lnSpc>
                        <a:spcBef>
                          <a:spcPts val="1000"/>
                        </a:spcBef>
                        <a:buFont typeface="Arial" panose="020B0604020202020204" pitchFamily="34" charset="0"/>
                        <a:buChar char="•"/>
                      </a:pPr>
                      <a:r>
                        <a:rPr lang="en-US" sz="2400" dirty="0">
                          <a:latin typeface="+mn-lt"/>
                          <a:cs typeface="Calibri" panose="020F0502020204030204" pitchFamily="34" charset="0"/>
                        </a:rPr>
                        <a:t>Develop plans </a:t>
                      </a:r>
                      <a:r>
                        <a:rPr lang="en-US" sz="2400" b="1" dirty="0">
                          <a:latin typeface="+mn-lt"/>
                          <a:cs typeface="Calibri" panose="020F0502020204030204" pitchFamily="34" charset="0"/>
                        </a:rPr>
                        <a:t>for each student.</a:t>
                      </a:r>
                    </a:p>
                    <a:p>
                      <a:pPr marL="173736" lvl="0" indent="-173736">
                        <a:lnSpc>
                          <a:spcPct val="90000"/>
                        </a:lnSpc>
                        <a:spcBef>
                          <a:spcPts val="1000"/>
                        </a:spcBef>
                        <a:buFont typeface="Arial" panose="020B0604020202020204" pitchFamily="34" charset="0"/>
                        <a:buChar char="•"/>
                      </a:pPr>
                      <a:r>
                        <a:rPr lang="en-US" sz="2400" dirty="0">
                          <a:latin typeface="+mn-lt"/>
                          <a:cs typeface="Calibri" panose="020F0502020204030204" pitchFamily="34" charset="0"/>
                        </a:rPr>
                        <a:t>Make data-based decisions for each student.</a:t>
                      </a:r>
                    </a:p>
                  </a:txBody>
                  <a:tcPr anchor="ctr"/>
                </a:tc>
                <a:extLst>
                  <a:ext uri="{0D108BD9-81ED-4DB2-BD59-A6C34878D82A}">
                    <a16:rowId xmlns:a16="http://schemas.microsoft.com/office/drawing/2014/main" val="10002"/>
                  </a:ext>
                </a:extLst>
              </a:tr>
              <a:tr h="11035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600" b="1" dirty="0">
                          <a:latin typeface="+mn-lt"/>
                        </a:rPr>
                        <a:t>Who is involved?</a:t>
                      </a:r>
                    </a:p>
                    <a:p>
                      <a:endParaRPr lang="en-US" sz="2600" b="1" dirty="0">
                        <a:latin typeface="+mn-lt"/>
                      </a:endParaRPr>
                    </a:p>
                  </a:txBody>
                  <a:tcPr anchor="ctr"/>
                </a:tc>
                <a:tc>
                  <a:txBody>
                    <a:bodyPr/>
                    <a:lstStyle/>
                    <a:p>
                      <a:r>
                        <a:rPr lang="en-US" sz="2400" dirty="0">
                          <a:latin typeface="+mn-lt"/>
                        </a:rPr>
                        <a:t>The PBIS Team</a:t>
                      </a:r>
                    </a:p>
                  </a:txBody>
                  <a:tcPr anchor="ctr"/>
                </a:tc>
                <a:tc>
                  <a:txBody>
                    <a:bodyPr/>
                    <a:lstStyle/>
                    <a:p>
                      <a:pPr marL="0" marR="0" lvl="0" indent="0" algn="l" defTabSz="914400" rtl="0" eaLnBrk="1" fontAlgn="auto" latinLnBrk="0" hangingPunct="1">
                        <a:lnSpc>
                          <a:spcPct val="100000"/>
                        </a:lnSpc>
                        <a:spcBef>
                          <a:spcPts val="56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The PBIS Team (can include teachers and family of student being discussed)</a:t>
                      </a:r>
                    </a:p>
                  </a:txBody>
                  <a:tcPr anchor="ctr"/>
                </a:tc>
                <a:extLst>
                  <a:ext uri="{0D108BD9-81ED-4DB2-BD59-A6C34878D82A}">
                    <a16:rowId xmlns:a16="http://schemas.microsoft.com/office/drawing/2014/main" val="10003"/>
                  </a:ext>
                </a:extLst>
              </a:tr>
            </a:tbl>
          </a:graphicData>
        </a:graphic>
      </p:graphicFrame>
      <p:sp>
        <p:nvSpPr>
          <p:cNvPr id="4" name="Google Shape;324;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dirty="0">
                <a:solidFill>
                  <a:schemeClr val="tx1"/>
                </a:solidFill>
              </a:rPr>
              <a:t>Two Types of Team </a:t>
            </a:r>
            <a:r>
              <a:rPr lang="en-US" b="1" dirty="0">
                <a:solidFill>
                  <a:schemeClr val="tx1"/>
                </a:solidFill>
              </a:rPr>
              <a:t>Discussions</a:t>
            </a:r>
            <a:r>
              <a:rPr lang="en-US" dirty="0">
                <a:solidFill>
                  <a:schemeClr val="tx1"/>
                </a:solidFill>
              </a:rPr>
              <a:t> at Tier II</a:t>
            </a:r>
            <a:endParaRPr lang="en-US" sz="8000" dirty="0"/>
          </a:p>
        </p:txBody>
      </p:sp>
    </p:spTree>
    <p:extLst>
      <p:ext uri="{BB962C8B-B14F-4D97-AF65-F5344CB8AC3E}">
        <p14:creationId xmlns:p14="http://schemas.microsoft.com/office/powerpoint/2010/main" val="1941575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4" name="Google Shape;334;p35"/>
          <p:cNvPicPr preferRelativeResize="0"/>
          <p:nvPr/>
        </p:nvPicPr>
        <p:blipFill rotWithShape="1">
          <a:blip r:embed="rId3">
            <a:alphaModFix/>
          </a:blip>
          <a:srcRect l="32681" t="19546" r="19885" b="17870"/>
          <a:stretch/>
        </p:blipFill>
        <p:spPr>
          <a:xfrm>
            <a:off x="2018581" y="465826"/>
            <a:ext cx="7239985" cy="5454914"/>
          </a:xfrm>
          <a:prstGeom prst="rect">
            <a:avLst/>
          </a:prstGeom>
          <a:noFill/>
          <a:ln>
            <a:noFill/>
          </a:ln>
        </p:spPr>
      </p:pic>
      <p:sp>
        <p:nvSpPr>
          <p:cNvPr id="335" name="Google Shape;335;p35"/>
          <p:cNvSpPr/>
          <p:nvPr/>
        </p:nvSpPr>
        <p:spPr>
          <a:xfrm>
            <a:off x="3496433" y="1117437"/>
            <a:ext cx="3880625" cy="5062096"/>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75251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6"/>
          <p:cNvSpPr txBox="1">
            <a:spLocks noGrp="1"/>
          </p:cNvSpPr>
          <p:nvPr>
            <p:ph type="title"/>
          </p:nvPr>
        </p:nvSpPr>
        <p:spPr>
          <a:xfrm>
            <a:off x="0" y="635289"/>
            <a:ext cx="12192000" cy="1445759"/>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Overview of Team Meetings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for Tier II</a:t>
            </a:r>
            <a:endParaRPr lang="en-US" sz="6600" dirty="0"/>
          </a:p>
        </p:txBody>
      </p:sp>
      <p:sp>
        <p:nvSpPr>
          <p:cNvPr id="342" name="Google Shape;342;p36"/>
          <p:cNvSpPr txBox="1">
            <a:spLocks noGrp="1"/>
          </p:cNvSpPr>
          <p:nvPr>
            <p:ph idx="1"/>
          </p:nvPr>
        </p:nvSpPr>
        <p:spPr>
          <a:xfrm>
            <a:off x="838200" y="2165268"/>
            <a:ext cx="10515600" cy="3740231"/>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Systems discussed monthly (overall progress of Tier II).</a:t>
            </a:r>
            <a:endParaRPr dirty="0"/>
          </a:p>
          <a:p>
            <a:pPr marL="173736" lvl="0" indent="-173736" algn="l" rtl="0">
              <a:lnSpc>
                <a:spcPct val="90000"/>
              </a:lnSpc>
              <a:spcAft>
                <a:spcPts val="0"/>
              </a:spcAft>
              <a:buClr>
                <a:schemeClr val="dk1"/>
              </a:buClr>
              <a:buSzPts val="2800"/>
              <a:buChar char="•"/>
            </a:pPr>
            <a:r>
              <a:rPr lang="en-US" dirty="0"/>
              <a:t>Problem-solving takes place at least every two weeks.  </a:t>
            </a:r>
            <a:endParaRPr dirty="0"/>
          </a:p>
          <a:p>
            <a:pPr marL="173736" lvl="0" indent="-173736" algn="l" rtl="0">
              <a:lnSpc>
                <a:spcPct val="90000"/>
              </a:lnSpc>
              <a:spcAft>
                <a:spcPts val="0"/>
              </a:spcAft>
              <a:buClr>
                <a:schemeClr val="dk1"/>
              </a:buClr>
              <a:buSzPts val="2800"/>
              <a:buChar char="•"/>
            </a:pPr>
            <a:r>
              <a:rPr lang="en-US" dirty="0"/>
              <a:t>Agenda is created in advance/during previous meeting. </a:t>
            </a:r>
            <a:endParaRPr dirty="0"/>
          </a:p>
          <a:p>
            <a:pPr marL="173736" lvl="0" indent="-173736" algn="l" rtl="0">
              <a:lnSpc>
                <a:spcPct val="90000"/>
              </a:lnSpc>
              <a:spcAft>
                <a:spcPts val="0"/>
              </a:spcAft>
              <a:buClr>
                <a:schemeClr val="dk1"/>
              </a:buClr>
              <a:buSzPts val="2800"/>
              <a:buChar char="•"/>
            </a:pPr>
            <a:r>
              <a:rPr lang="en-US" dirty="0"/>
              <a:t>Data-based decisions are made regarding student placement and progress.</a:t>
            </a:r>
            <a:endParaRPr dirty="0"/>
          </a:p>
        </p:txBody>
      </p:sp>
      <p:pic>
        <p:nvPicPr>
          <p:cNvPr id="5" name="Google Shape;436;p47" descr="Presentation with Checklist"/>
          <p:cNvPicPr preferRelativeResize="0"/>
          <p:nvPr/>
        </p:nvPicPr>
        <p:blipFill rotWithShape="1">
          <a:blip r:embed="rId3">
            <a:alphaModFix/>
          </a:blip>
          <a:srcRect/>
          <a:stretch/>
        </p:blipFill>
        <p:spPr>
          <a:xfrm>
            <a:off x="340940" y="551068"/>
            <a:ext cx="914400" cy="914400"/>
          </a:xfrm>
          <a:prstGeom prst="rect">
            <a:avLst/>
          </a:prstGeom>
          <a:noFill/>
          <a:ln>
            <a:noFill/>
          </a:ln>
        </p:spPr>
      </p:pic>
    </p:spTree>
    <p:extLst>
      <p:ext uri="{BB962C8B-B14F-4D97-AF65-F5344CB8AC3E}">
        <p14:creationId xmlns:p14="http://schemas.microsoft.com/office/powerpoint/2010/main" val="1700861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7"/>
          <p:cNvSpPr txBox="1">
            <a:spLocks noGrp="1"/>
          </p:cNvSpPr>
          <p:nvPr>
            <p:ph type="title"/>
          </p:nvPr>
        </p:nvSpPr>
        <p:spPr>
          <a:xfrm>
            <a:off x="0" y="635289"/>
            <a:ext cx="12192000" cy="15508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Font typeface="Calibri"/>
              <a:buNone/>
            </a:pPr>
            <a:r>
              <a:rPr lang="en-US" dirty="0"/>
              <a:t>Example: Pre-meeting Organizer </a:t>
            </a:r>
            <a:br>
              <a:rPr lang="en-US" dirty="0"/>
            </a:br>
            <a:r>
              <a:rPr lang="en-US" dirty="0"/>
              <a:t>(Systems Discussion) </a:t>
            </a:r>
            <a:endParaRPr lang="en-US" sz="9600" dirty="0"/>
          </a:p>
        </p:txBody>
      </p:sp>
      <p:pic>
        <p:nvPicPr>
          <p:cNvPr id="2" name="Picture 1">
            <a:extLst>
              <a:ext uri="{FF2B5EF4-FFF2-40B4-BE49-F238E27FC236}">
                <a16:creationId xmlns:a16="http://schemas.microsoft.com/office/drawing/2014/main" id="{C0B24C72-EB2D-4A54-9070-00552AD9F636}"/>
              </a:ext>
            </a:extLst>
          </p:cNvPr>
          <p:cNvPicPr>
            <a:picLocks noChangeAspect="1"/>
          </p:cNvPicPr>
          <p:nvPr/>
        </p:nvPicPr>
        <p:blipFill>
          <a:blip r:embed="rId3"/>
          <a:stretch>
            <a:fillRect/>
          </a:stretch>
        </p:blipFill>
        <p:spPr>
          <a:xfrm>
            <a:off x="1339217" y="2085943"/>
            <a:ext cx="9513565" cy="3914023"/>
          </a:xfrm>
          <a:prstGeom prst="rect">
            <a:avLst/>
          </a:prstGeom>
        </p:spPr>
      </p:pic>
    </p:spTree>
    <p:extLst>
      <p:ext uri="{BB962C8B-B14F-4D97-AF65-F5344CB8AC3E}">
        <p14:creationId xmlns:p14="http://schemas.microsoft.com/office/powerpoint/2010/main" val="4146773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38"/>
          <p:cNvSpPr txBox="1"/>
          <p:nvPr/>
        </p:nvSpPr>
        <p:spPr>
          <a:xfrm>
            <a:off x="0" y="662759"/>
            <a:ext cx="1219199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chemeClr val="dk1"/>
                </a:solidFill>
                <a:latin typeface="Calibri"/>
                <a:ea typeface="Calibri"/>
                <a:cs typeface="Calibri"/>
                <a:sym typeface="Calibri"/>
              </a:rPr>
              <a:t>Example: Pre-meeting Organizer</a:t>
            </a:r>
            <a:endParaRPr lang="en-US" sz="4000" dirty="0"/>
          </a:p>
        </p:txBody>
      </p:sp>
      <p:sp>
        <p:nvSpPr>
          <p:cNvPr id="359" name="Google Shape;359;p38"/>
          <p:cNvSpPr/>
          <p:nvPr/>
        </p:nvSpPr>
        <p:spPr>
          <a:xfrm>
            <a:off x="8314074" y="1562089"/>
            <a:ext cx="3560600" cy="3733821"/>
          </a:xfrm>
          <a:prstGeom prst="wedgeEllipseCallout">
            <a:avLst>
              <a:gd name="adj1" fmla="val -20833"/>
              <a:gd name="adj2" fmla="val 62500"/>
            </a:avLst>
          </a:prstGeom>
          <a:noFill/>
          <a:ln w="19050" cap="flat" cmpd="sng">
            <a:solidFill>
              <a:srgbClr val="DF03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dk1"/>
                </a:solidFill>
                <a:ea typeface="Calibri"/>
                <a:cs typeface="Calibri"/>
                <a:sym typeface="Calibri"/>
              </a:rPr>
              <a:t>What percentage of students are responding positively to each intervention?</a:t>
            </a:r>
            <a:endParaRPr sz="2000" dirty="0"/>
          </a:p>
          <a:p>
            <a:pPr marL="0" marR="0" lvl="0" indent="0" algn="ctr" rtl="0">
              <a:spcBef>
                <a:spcPts val="0"/>
              </a:spcBef>
              <a:spcAft>
                <a:spcPts val="0"/>
              </a:spcAft>
              <a:buNone/>
            </a:pPr>
            <a:endParaRPr sz="2000" dirty="0">
              <a:solidFill>
                <a:schemeClr val="dk1"/>
              </a:solidFill>
              <a:ea typeface="Calibri"/>
              <a:cs typeface="Calibri"/>
              <a:sym typeface="Calibri"/>
            </a:endParaRPr>
          </a:p>
          <a:p>
            <a:pPr marL="0" marR="0" lvl="0" indent="0" algn="ctr" rtl="0">
              <a:spcBef>
                <a:spcPts val="0"/>
              </a:spcBef>
              <a:spcAft>
                <a:spcPts val="0"/>
              </a:spcAft>
              <a:buNone/>
            </a:pPr>
            <a:r>
              <a:rPr lang="en-US" sz="2000" dirty="0">
                <a:solidFill>
                  <a:schemeClr val="dk1"/>
                </a:solidFill>
                <a:ea typeface="Calibri"/>
                <a:cs typeface="Calibri"/>
                <a:sym typeface="Calibri"/>
              </a:rPr>
              <a:t>If it is less than 80%, what actions should the team take?</a:t>
            </a:r>
            <a:endParaRPr sz="2000" dirty="0"/>
          </a:p>
        </p:txBody>
      </p:sp>
      <p:pic>
        <p:nvPicPr>
          <p:cNvPr id="4" name="Picture 3">
            <a:extLst>
              <a:ext uri="{FF2B5EF4-FFF2-40B4-BE49-F238E27FC236}">
                <a16:creationId xmlns:a16="http://schemas.microsoft.com/office/drawing/2014/main" id="{FAF27A65-FEF4-4ADD-9805-3A1D62374A42}"/>
              </a:ext>
            </a:extLst>
          </p:cNvPr>
          <p:cNvPicPr>
            <a:picLocks noChangeAspect="1"/>
          </p:cNvPicPr>
          <p:nvPr/>
        </p:nvPicPr>
        <p:blipFill>
          <a:blip r:embed="rId3"/>
          <a:stretch>
            <a:fillRect/>
          </a:stretch>
        </p:blipFill>
        <p:spPr>
          <a:xfrm>
            <a:off x="140356" y="1766170"/>
            <a:ext cx="8058150" cy="4098696"/>
          </a:xfrm>
          <a:prstGeom prst="rect">
            <a:avLst/>
          </a:prstGeom>
        </p:spPr>
      </p:pic>
      <p:cxnSp>
        <p:nvCxnSpPr>
          <p:cNvPr id="9" name="Google Shape;358;p38">
            <a:extLst>
              <a:ext uri="{FF2B5EF4-FFF2-40B4-BE49-F238E27FC236}">
                <a16:creationId xmlns:a16="http://schemas.microsoft.com/office/drawing/2014/main" id="{321CA121-D57D-4D4C-BC68-DB7D87B72DD1}"/>
              </a:ext>
            </a:extLst>
          </p:cNvPr>
          <p:cNvCxnSpPr>
            <a:cxnSpLocks/>
          </p:cNvCxnSpPr>
          <p:nvPr/>
        </p:nvCxnSpPr>
        <p:spPr>
          <a:xfrm flipH="1">
            <a:off x="4897677" y="4138062"/>
            <a:ext cx="3557841" cy="496568"/>
          </a:xfrm>
          <a:prstGeom prst="straightConnector1">
            <a:avLst/>
          </a:prstGeom>
          <a:noFill/>
          <a:ln w="57150" cap="flat" cmpd="sng">
            <a:solidFill>
              <a:srgbClr val="DF0322"/>
            </a:solidFill>
            <a:prstDash val="solid"/>
            <a:miter lim="800000"/>
            <a:headEnd type="none" w="sm" len="sm"/>
            <a:tailEnd type="triangle" w="med" len="med"/>
          </a:ln>
        </p:spPr>
      </p:cxnSp>
    </p:spTree>
    <p:extLst>
      <p:ext uri="{BB962C8B-B14F-4D97-AF65-F5344CB8AC3E}">
        <p14:creationId xmlns:p14="http://schemas.microsoft.com/office/powerpoint/2010/main" val="2228887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title" idx="4294967295"/>
          </p:nvPr>
        </p:nvSpPr>
        <p:spPr>
          <a:xfrm>
            <a:off x="0" y="767256"/>
            <a:ext cx="12192000" cy="72817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alibri"/>
              <a:buNone/>
            </a:pPr>
            <a:r>
              <a:rPr lang="en-US" sz="5400" dirty="0"/>
              <a:t>Example: Pre-meeting Organizer </a:t>
            </a:r>
            <a:br>
              <a:rPr lang="en-US" sz="5400" dirty="0"/>
            </a:br>
            <a:r>
              <a:rPr lang="en-US" sz="4800" dirty="0"/>
              <a:t>(for student conversations and problem solving)</a:t>
            </a:r>
            <a:endParaRPr sz="4800" dirty="0"/>
          </a:p>
        </p:txBody>
      </p:sp>
      <p:pic>
        <p:nvPicPr>
          <p:cNvPr id="2" name="Picture 1">
            <a:extLst>
              <a:ext uri="{FF2B5EF4-FFF2-40B4-BE49-F238E27FC236}">
                <a16:creationId xmlns:a16="http://schemas.microsoft.com/office/drawing/2014/main" id="{0DBDD2A1-DDBA-4390-BE83-45786CD2D259}"/>
              </a:ext>
            </a:extLst>
          </p:cNvPr>
          <p:cNvPicPr>
            <a:picLocks noChangeAspect="1"/>
          </p:cNvPicPr>
          <p:nvPr/>
        </p:nvPicPr>
        <p:blipFill>
          <a:blip r:embed="rId3"/>
          <a:stretch>
            <a:fillRect/>
          </a:stretch>
        </p:blipFill>
        <p:spPr>
          <a:xfrm>
            <a:off x="906408" y="2156564"/>
            <a:ext cx="10379184" cy="3734050"/>
          </a:xfrm>
          <a:prstGeom prst="rect">
            <a:avLst/>
          </a:prstGeom>
        </p:spPr>
      </p:pic>
    </p:spTree>
    <p:extLst>
      <p:ext uri="{BB962C8B-B14F-4D97-AF65-F5344CB8AC3E}">
        <p14:creationId xmlns:p14="http://schemas.microsoft.com/office/powerpoint/2010/main" val="1001195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2" name="Picture 1">
            <a:extLst>
              <a:ext uri="{FF2B5EF4-FFF2-40B4-BE49-F238E27FC236}">
                <a16:creationId xmlns:a16="http://schemas.microsoft.com/office/drawing/2014/main" id="{D55FB7D8-0A8C-4D07-8A4F-3506C8C01B01}"/>
              </a:ext>
            </a:extLst>
          </p:cNvPr>
          <p:cNvPicPr>
            <a:picLocks noChangeAspect="1"/>
          </p:cNvPicPr>
          <p:nvPr/>
        </p:nvPicPr>
        <p:blipFill>
          <a:blip r:embed="rId3"/>
          <a:stretch>
            <a:fillRect/>
          </a:stretch>
        </p:blipFill>
        <p:spPr>
          <a:xfrm>
            <a:off x="1893091" y="878029"/>
            <a:ext cx="8417489" cy="5101942"/>
          </a:xfrm>
          <a:prstGeom prst="rect">
            <a:avLst/>
          </a:prstGeom>
        </p:spPr>
      </p:pic>
      <p:sp>
        <p:nvSpPr>
          <p:cNvPr id="374" name="Google Shape;374;p40"/>
          <p:cNvSpPr/>
          <p:nvPr/>
        </p:nvSpPr>
        <p:spPr>
          <a:xfrm>
            <a:off x="7515617" y="3460890"/>
            <a:ext cx="4351700" cy="2164410"/>
          </a:xfrm>
          <a:prstGeom prst="wedgeEllipseCallout">
            <a:avLst>
              <a:gd name="adj1" fmla="val -20833"/>
              <a:gd name="adj2" fmla="val 62500"/>
            </a:avLst>
          </a:prstGeom>
          <a:solidFill>
            <a:schemeClr val="bg1"/>
          </a:solidFill>
          <a:ln w="28575" cap="flat" cmpd="sng">
            <a:solidFill>
              <a:srgbClr val="DF03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dirty="0">
                <a:solidFill>
                  <a:schemeClr val="dk1"/>
                </a:solidFill>
                <a:latin typeface="Calibri"/>
                <a:ea typeface="Calibri"/>
                <a:cs typeface="Calibri"/>
                <a:sym typeface="Calibri"/>
              </a:rPr>
              <a:t>- Which students are not making a positive response?</a:t>
            </a:r>
            <a:endParaRPr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dirty="0">
                <a:solidFill>
                  <a:schemeClr val="dk1"/>
                </a:solidFill>
                <a:latin typeface="Calibri"/>
                <a:ea typeface="Calibri"/>
                <a:cs typeface="Calibri"/>
                <a:sym typeface="Calibri"/>
              </a:rPr>
              <a:t>- Was the intervention implemented correctly?</a:t>
            </a:r>
            <a:endParaRPr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dirty="0">
                <a:solidFill>
                  <a:schemeClr val="dk1"/>
                </a:solidFill>
                <a:latin typeface="Calibri"/>
                <a:ea typeface="Calibri"/>
                <a:cs typeface="Calibri"/>
                <a:sym typeface="Calibri"/>
              </a:rPr>
              <a:t>- Was the function of behavior correct?</a:t>
            </a:r>
            <a:endParaRPr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dirty="0">
                <a:solidFill>
                  <a:schemeClr val="dk1"/>
                </a:solidFill>
                <a:latin typeface="Calibri"/>
                <a:ea typeface="Calibri"/>
                <a:cs typeface="Calibri"/>
                <a:sym typeface="Calibri"/>
              </a:rPr>
              <a:t>- What should we try next?</a:t>
            </a:r>
            <a:endParaRPr dirty="0"/>
          </a:p>
        </p:txBody>
      </p:sp>
      <p:sp>
        <p:nvSpPr>
          <p:cNvPr id="375" name="Google Shape;375;p40"/>
          <p:cNvSpPr/>
          <p:nvPr/>
        </p:nvSpPr>
        <p:spPr>
          <a:xfrm>
            <a:off x="62133" y="1891430"/>
            <a:ext cx="2292760" cy="3138920"/>
          </a:xfrm>
          <a:prstGeom prst="wedgeEllipseCallout">
            <a:avLst>
              <a:gd name="adj1" fmla="val -20833"/>
              <a:gd name="adj2" fmla="val 62500"/>
            </a:avLst>
          </a:prstGeom>
          <a:solidFill>
            <a:schemeClr val="bg1"/>
          </a:solid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1800" dirty="0">
                <a:solidFill>
                  <a:schemeClr val="dk1"/>
                </a:solidFill>
                <a:latin typeface="Calibri"/>
                <a:ea typeface="Calibri"/>
                <a:cs typeface="Calibri"/>
                <a:sym typeface="Calibri"/>
              </a:rPr>
              <a:t>Which students have been responding well and meet the criteria for exit from the intervention?</a:t>
            </a:r>
            <a:endParaRPr dirty="0"/>
          </a:p>
        </p:txBody>
      </p:sp>
      <p:sp>
        <p:nvSpPr>
          <p:cNvPr id="7" name="TextBox 6">
            <a:extLst>
              <a:ext uri="{FF2B5EF4-FFF2-40B4-BE49-F238E27FC236}">
                <a16:creationId xmlns:a16="http://schemas.microsoft.com/office/drawing/2014/main" id="{B7D669CB-C507-40EE-9355-B9D1C47C4DE3}"/>
              </a:ext>
            </a:extLst>
          </p:cNvPr>
          <p:cNvSpPr txBox="1"/>
          <p:nvPr/>
        </p:nvSpPr>
        <p:spPr>
          <a:xfrm rot="20481653">
            <a:off x="41256" y="651301"/>
            <a:ext cx="1615141" cy="523220"/>
          </a:xfrm>
          <a:prstGeom prst="rect">
            <a:avLst/>
          </a:prstGeom>
          <a:noFill/>
        </p:spPr>
        <p:txBody>
          <a:bodyPr wrap="square" rtlCol="0">
            <a:spAutoFit/>
          </a:bodyPr>
          <a:lstStyle/>
          <a:p>
            <a:r>
              <a:rPr lang="en-US" sz="2800" b="1" dirty="0">
                <a:solidFill>
                  <a:srgbClr val="FF0000"/>
                </a:solidFill>
              </a:rPr>
              <a:t>EXAMPLE</a:t>
            </a:r>
          </a:p>
        </p:txBody>
      </p:sp>
    </p:spTree>
    <p:extLst>
      <p:ext uri="{BB962C8B-B14F-4D97-AF65-F5344CB8AC3E}">
        <p14:creationId xmlns:p14="http://schemas.microsoft.com/office/powerpoint/2010/main" val="1680380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1"/>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0000"/>
              </a:buClr>
              <a:buSzPts val="4400"/>
              <a:buFont typeface="Calibri"/>
              <a:buNone/>
            </a:pPr>
            <a:r>
              <a:rPr lang="en-US" dirty="0">
                <a:solidFill>
                  <a:srgbClr val="000000"/>
                </a:solidFill>
                <a:ea typeface="Calibri"/>
                <a:cs typeface="Calibri"/>
                <a:sym typeface="Calibri"/>
              </a:rPr>
              <a:t>Regular </a:t>
            </a:r>
            <a:r>
              <a:rPr lang="en-US" dirty="0">
                <a:solidFill>
                  <a:srgbClr val="000000"/>
                </a:solidFill>
                <a:sym typeface="Calibri"/>
              </a:rPr>
              <a:t>A</a:t>
            </a:r>
            <a:r>
              <a:rPr lang="en-US" dirty="0">
                <a:solidFill>
                  <a:srgbClr val="000000"/>
                </a:solidFill>
                <a:ea typeface="Calibri"/>
                <a:cs typeface="Calibri"/>
                <a:sym typeface="Calibri"/>
              </a:rPr>
              <a:t>genda </a:t>
            </a:r>
            <a:r>
              <a:rPr lang="en-US" dirty="0">
                <a:solidFill>
                  <a:srgbClr val="000000"/>
                </a:solidFill>
                <a:sym typeface="Calibri"/>
              </a:rPr>
              <a:t>T</a:t>
            </a:r>
            <a:r>
              <a:rPr lang="en-US" dirty="0">
                <a:solidFill>
                  <a:srgbClr val="000000"/>
                </a:solidFill>
                <a:ea typeface="Calibri"/>
                <a:cs typeface="Calibri"/>
                <a:sym typeface="Calibri"/>
              </a:rPr>
              <a:t>opics</a:t>
            </a:r>
            <a:endParaRPr sz="6600" dirty="0"/>
          </a:p>
        </p:txBody>
      </p:sp>
      <p:sp>
        <p:nvSpPr>
          <p:cNvPr id="383" name="Google Shape;383;p41"/>
          <p:cNvSpPr txBox="1">
            <a:spLocks noGrp="1"/>
          </p:cNvSpPr>
          <p:nvPr>
            <p:ph idx="4294967295"/>
          </p:nvPr>
        </p:nvSpPr>
        <p:spPr>
          <a:xfrm>
            <a:off x="5651500" y="987423"/>
            <a:ext cx="6382844" cy="4873625"/>
          </a:xfrm>
          <a:prstGeom prst="rect">
            <a:avLst/>
          </a:prstGeom>
          <a:noFill/>
          <a:ln>
            <a:noFill/>
          </a:ln>
        </p:spPr>
        <p:txBody>
          <a:bodyPr spcFirstLastPara="1" wrap="square" lIns="91425" tIns="45700" rIns="91425" bIns="45700" anchor="ctr" anchorCtr="0">
            <a:noAutofit/>
          </a:bodyPr>
          <a:lstStyle/>
          <a:p>
            <a:pPr marL="0" lvl="0" indent="177800" algn="l" rtl="0">
              <a:lnSpc>
                <a:spcPct val="90000"/>
              </a:lnSpc>
              <a:spcBef>
                <a:spcPts val="0"/>
              </a:spcBef>
              <a:spcAft>
                <a:spcPts val="600"/>
              </a:spcAft>
              <a:buClr>
                <a:schemeClr val="dk1"/>
              </a:buClr>
              <a:buSzPts val="2800"/>
              <a:buNone/>
            </a:pPr>
            <a:endParaRPr dirty="0">
              <a:solidFill>
                <a:srgbClr val="000000"/>
              </a:solidFill>
            </a:endParaRPr>
          </a:p>
          <a:p>
            <a:pPr marL="173736" lvl="0" indent="-173736" algn="l" rtl="0">
              <a:lnSpc>
                <a:spcPct val="90000"/>
              </a:lnSpc>
              <a:buClr>
                <a:srgbClr val="000000"/>
              </a:buClr>
              <a:buSzPts val="2800"/>
              <a:buChar char="•"/>
            </a:pPr>
            <a:r>
              <a:rPr lang="en-US" dirty="0">
                <a:solidFill>
                  <a:srgbClr val="000000"/>
                </a:solidFill>
              </a:rPr>
              <a:t>Identification &amp; placement of students</a:t>
            </a:r>
            <a:endParaRPr dirty="0"/>
          </a:p>
          <a:p>
            <a:pPr marL="173736" lvl="0" indent="-173736" algn="l" rtl="0">
              <a:lnSpc>
                <a:spcPct val="90000"/>
              </a:lnSpc>
              <a:buClr>
                <a:srgbClr val="000000"/>
              </a:buClr>
              <a:buSzPts val="2800"/>
              <a:buChar char="•"/>
            </a:pPr>
            <a:r>
              <a:rPr lang="en-US" dirty="0">
                <a:solidFill>
                  <a:srgbClr val="000000"/>
                </a:solidFill>
              </a:rPr>
              <a:t>Implementation of interventions </a:t>
            </a:r>
            <a:endParaRPr dirty="0"/>
          </a:p>
          <a:p>
            <a:pPr marL="173736" lvl="0" indent="-173736" algn="l" rtl="0">
              <a:lnSpc>
                <a:spcPct val="90000"/>
              </a:lnSpc>
              <a:buClr>
                <a:srgbClr val="000000"/>
              </a:buClr>
              <a:buSzPts val="2800"/>
              <a:buChar char="•"/>
            </a:pPr>
            <a:r>
              <a:rPr lang="en-US" dirty="0">
                <a:solidFill>
                  <a:srgbClr val="000000"/>
                </a:solidFill>
              </a:rPr>
              <a:t>Progress monitoring of students</a:t>
            </a:r>
            <a:endParaRPr dirty="0"/>
          </a:p>
          <a:p>
            <a:pPr marL="173736" lvl="0" indent="-173736" algn="l" rtl="0">
              <a:lnSpc>
                <a:spcPct val="90000"/>
              </a:lnSpc>
              <a:buClr>
                <a:srgbClr val="000000"/>
              </a:buClr>
              <a:buSzPts val="2800"/>
              <a:buChar char="•"/>
            </a:pPr>
            <a:r>
              <a:rPr lang="en-US" dirty="0">
                <a:solidFill>
                  <a:srgbClr val="000000"/>
                </a:solidFill>
              </a:rPr>
              <a:t>Communication</a:t>
            </a:r>
            <a:endParaRPr dirty="0"/>
          </a:p>
        </p:txBody>
      </p:sp>
      <p:pic>
        <p:nvPicPr>
          <p:cNvPr id="382" name="Google Shape;382;p41" descr="Board Room"/>
          <p:cNvPicPr preferRelativeResize="0"/>
          <p:nvPr/>
        </p:nvPicPr>
        <p:blipFill rotWithShape="1">
          <a:blip r:embed="rId3">
            <a:alphaModFix/>
          </a:blip>
          <a:srcRect/>
          <a:stretch/>
        </p:blipFill>
        <p:spPr>
          <a:xfrm>
            <a:off x="875824" y="1614226"/>
            <a:ext cx="3620021" cy="3620021"/>
          </a:xfrm>
          <a:prstGeom prst="rect">
            <a:avLst/>
          </a:prstGeom>
          <a:noFill/>
          <a:ln>
            <a:noFill/>
          </a:ln>
        </p:spPr>
      </p:pic>
    </p:spTree>
    <p:extLst>
      <p:ext uri="{BB962C8B-B14F-4D97-AF65-F5344CB8AC3E}">
        <p14:creationId xmlns:p14="http://schemas.microsoft.com/office/powerpoint/2010/main" val="243401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aphicFrame>
        <p:nvGraphicFramePr>
          <p:cNvPr id="112" name="Google Shape;112;p15"/>
          <p:cNvGraphicFramePr/>
          <p:nvPr>
            <p:extLst>
              <p:ext uri="{D42A27DB-BD31-4B8C-83A1-F6EECF244321}">
                <p14:modId xmlns:p14="http://schemas.microsoft.com/office/powerpoint/2010/main" val="2862325583"/>
              </p:ext>
            </p:extLst>
          </p:nvPr>
        </p:nvGraphicFramePr>
        <p:xfrm>
          <a:off x="979970" y="1999947"/>
          <a:ext cx="10477974" cy="3931930"/>
        </p:xfrm>
        <a:graphic>
          <a:graphicData uri="http://schemas.openxmlformats.org/drawingml/2006/table">
            <a:tbl>
              <a:tblPr firstRow="1" bandRow="1">
                <a:noFill/>
              </a:tblPr>
              <a:tblGrid>
                <a:gridCol w="5238987">
                  <a:extLst>
                    <a:ext uri="{9D8B030D-6E8A-4147-A177-3AD203B41FA5}">
                      <a16:colId xmlns:a16="http://schemas.microsoft.com/office/drawing/2014/main" val="20000"/>
                    </a:ext>
                  </a:extLst>
                </a:gridCol>
                <a:gridCol w="5238987">
                  <a:extLst>
                    <a:ext uri="{9D8B030D-6E8A-4147-A177-3AD203B41FA5}">
                      <a16:colId xmlns:a16="http://schemas.microsoft.com/office/drawing/2014/main" val="20001"/>
                    </a:ext>
                  </a:extLst>
                </a:gridCol>
              </a:tblGrid>
              <a:tr h="3774410">
                <a:tc>
                  <a:txBody>
                    <a:body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mn-lt"/>
                        </a:rPr>
                        <a:t>TEAM</a:t>
                      </a:r>
                      <a:endParaRPr sz="26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 Team Composition</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2.2 Team Operating Procedures</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2.3 Screening</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2.4 Request for Assistance</a:t>
                      </a:r>
                      <a:endParaRPr sz="2400" dirty="0">
                        <a:latin typeface="+mn-lt"/>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mn-lt"/>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mn-lt"/>
                        </a:rPr>
                        <a:t>INTERVENTIONS</a:t>
                      </a:r>
                      <a:endParaRPr sz="26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2.5 Options for Tier II Interventions</a:t>
                      </a:r>
                      <a:endParaRPr sz="24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2.6 Tier II Critical Features</a:t>
                      </a:r>
                      <a:endParaRPr sz="24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2.7 Practice Matched to Student Need</a:t>
                      </a:r>
                      <a:endParaRPr sz="24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2.8 Access to Tier I Supports</a:t>
                      </a:r>
                      <a:endParaRPr sz="24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2.9 Professional Development</a:t>
                      </a:r>
                      <a:endParaRPr sz="2400" b="0" u="none" strike="noStrike" cap="none" dirty="0">
                        <a:solidFill>
                          <a:schemeClr val="dk1"/>
                        </a:solidFill>
                        <a:latin typeface="+mn-lt"/>
                      </a:endParaRPr>
                    </a:p>
                  </a:txBody>
                  <a:tcPr marL="91450" marR="91450" marT="45725" marB="45725">
                    <a:noFill/>
                  </a:tcPr>
                </a:tc>
                <a:tc>
                  <a:txBody>
                    <a:body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mn-lt"/>
                        </a:rPr>
                        <a:t>EVALUATION</a:t>
                      </a:r>
                      <a:endParaRPr sz="26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2.10 Level of Use</a:t>
                      </a:r>
                      <a:endParaRPr sz="24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2.11 Student Performance Data</a:t>
                      </a:r>
                      <a:endParaRPr sz="24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2.12 Fidelity Data</a:t>
                      </a:r>
                      <a:endParaRPr sz="2400" dirty="0">
                        <a:latin typeface="+mn-lt"/>
                      </a:endParaRPr>
                    </a:p>
                    <a:p>
                      <a:pPr marL="0" marR="0" lvl="0" indent="-152400"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2.13 Annual Evaluation</a:t>
                      </a:r>
                      <a:endParaRPr sz="2400" dirty="0">
                        <a:latin typeface="+mn-lt"/>
                      </a:endParaRPr>
                    </a:p>
                    <a:p>
                      <a:pPr marL="0" marR="0" lvl="0" indent="0" algn="l" rtl="0">
                        <a:lnSpc>
                          <a:spcPct val="90000"/>
                        </a:lnSpc>
                        <a:spcBef>
                          <a:spcPts val="0"/>
                        </a:spcBef>
                        <a:spcAft>
                          <a:spcPts val="0"/>
                        </a:spcAft>
                        <a:buNone/>
                      </a:pPr>
                      <a:endParaRPr sz="2000" b="0" u="none" strike="noStrike" cap="none" dirty="0">
                        <a:solidFill>
                          <a:schemeClr val="dk1"/>
                        </a:solidFill>
                        <a:latin typeface="+mn-lt"/>
                      </a:endParaRPr>
                    </a:p>
                  </a:txBody>
                  <a:tcPr marL="91450" marR="91450" marT="45725" marB="45725">
                    <a:noFill/>
                  </a:tcPr>
                </a:tc>
                <a:extLst>
                  <a:ext uri="{0D108BD9-81ED-4DB2-BD59-A6C34878D82A}">
                    <a16:rowId xmlns:a16="http://schemas.microsoft.com/office/drawing/2014/main" val="10000"/>
                  </a:ext>
                </a:extLst>
              </a:tr>
            </a:tbl>
          </a:graphicData>
        </a:graphic>
      </p:graphicFrame>
      <p:sp>
        <p:nvSpPr>
          <p:cNvPr id="114" name="Google Shape;114;p15"/>
          <p:cNvSpPr/>
          <p:nvPr/>
        </p:nvSpPr>
        <p:spPr>
          <a:xfrm>
            <a:off x="238423" y="2767652"/>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5" name="Google Shape;115;p15"/>
          <p:cNvSpPr/>
          <p:nvPr/>
        </p:nvSpPr>
        <p:spPr>
          <a:xfrm>
            <a:off x="238422" y="2459332"/>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6" name="Google Shape;113;p15">
            <a:extLst>
              <a:ext uri="{FF2B5EF4-FFF2-40B4-BE49-F238E27FC236}">
                <a16:creationId xmlns:a16="http://schemas.microsoft.com/office/drawing/2014/main" id="{21DD01E8-EF98-4AE9-8627-8D6E53A135D6}"/>
              </a:ext>
            </a:extLst>
          </p:cNvPr>
          <p:cNvSpPr txBox="1">
            <a:spLocks/>
          </p:cNvSpPr>
          <p:nvPr/>
        </p:nvSpPr>
        <p:spPr>
          <a:xfrm>
            <a:off x="2942357" y="1019199"/>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 Planning Tool</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664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Content Placeholder 2"/>
          <p:cNvSpPr>
            <a:spLocks noGrp="1"/>
          </p:cNvSpPr>
          <p:nvPr>
            <p:ph idx="10"/>
          </p:nvPr>
        </p:nvSpPr>
        <p:spPr/>
        <p:txBody>
          <a:bodyPr/>
          <a:lstStyle/>
          <a:p>
            <a:pPr>
              <a:spcBef>
                <a:spcPts val="0"/>
              </a:spcBef>
            </a:pPr>
            <a:r>
              <a:rPr lang="en-US" dirty="0"/>
              <a:t>Sample Agenda for </a:t>
            </a:r>
            <a:r>
              <a:rPr lang="en-US" u="sng" dirty="0"/>
              <a:t>Systems Conversation</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1152" y="401282"/>
            <a:ext cx="4065224" cy="5534462"/>
          </a:xfrm>
          <a:prstGeom prst="rect">
            <a:avLst/>
          </a:prstGeom>
          <a:ln>
            <a:solidFill>
              <a:schemeClr val="tx1"/>
            </a:solidFill>
          </a:ln>
        </p:spPr>
      </p:pic>
    </p:spTree>
    <p:extLst>
      <p:ext uri="{BB962C8B-B14F-4D97-AF65-F5344CB8AC3E}">
        <p14:creationId xmlns:p14="http://schemas.microsoft.com/office/powerpoint/2010/main" val="3241825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 name="Content Placeholder 2"/>
          <p:cNvSpPr>
            <a:spLocks noGrp="1"/>
          </p:cNvSpPr>
          <p:nvPr>
            <p:ph idx="10"/>
          </p:nvPr>
        </p:nvSpPr>
        <p:spPr/>
        <p:txBody>
          <a:bodyPr/>
          <a:lstStyle/>
          <a:p>
            <a:pPr>
              <a:spcBef>
                <a:spcPts val="0"/>
              </a:spcBef>
            </a:pPr>
            <a:r>
              <a:rPr lang="en-US" dirty="0"/>
              <a:t>Problem Solving Meeting Agenda, Page 1</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49999" y="804230"/>
            <a:ext cx="6669455" cy="5108519"/>
          </a:xfrm>
          <a:prstGeom prst="rect">
            <a:avLst/>
          </a:prstGeom>
          <a:ln>
            <a:solidFill>
              <a:schemeClr val="tx1"/>
            </a:solidFill>
          </a:ln>
        </p:spPr>
      </p:pic>
    </p:spTree>
    <p:extLst>
      <p:ext uri="{BB962C8B-B14F-4D97-AF65-F5344CB8AC3E}">
        <p14:creationId xmlns:p14="http://schemas.microsoft.com/office/powerpoint/2010/main" val="2517296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3" name="Content Placeholder 2"/>
          <p:cNvSpPr>
            <a:spLocks noGrp="1"/>
          </p:cNvSpPr>
          <p:nvPr>
            <p:ph idx="10"/>
          </p:nvPr>
        </p:nvSpPr>
        <p:spPr/>
        <p:txBody>
          <a:bodyPr/>
          <a:lstStyle/>
          <a:p>
            <a:pPr>
              <a:spcBef>
                <a:spcPts val="0"/>
              </a:spcBef>
            </a:pPr>
            <a:r>
              <a:rPr lang="en-US" dirty="0"/>
              <a:t>Agenda, Page 2</a:t>
            </a:r>
          </a:p>
        </p:txBody>
      </p:sp>
      <p:pic>
        <p:nvPicPr>
          <p:cNvPr id="4" name="Picture 3"/>
          <p:cNvPicPr>
            <a:picLocks noChangeAspect="1"/>
          </p:cNvPicPr>
          <p:nvPr/>
        </p:nvPicPr>
        <p:blipFill rotWithShape="1">
          <a:blip r:embed="rId3"/>
          <a:srcRect l="34354" t="14444" r="10083" b="8445"/>
          <a:stretch/>
        </p:blipFill>
        <p:spPr>
          <a:xfrm>
            <a:off x="3855904" y="801890"/>
            <a:ext cx="6665976" cy="5203810"/>
          </a:xfrm>
          <a:prstGeom prst="rect">
            <a:avLst/>
          </a:prstGeom>
          <a:ln>
            <a:solidFill>
              <a:schemeClr val="tx1"/>
            </a:solidFill>
          </a:ln>
        </p:spPr>
      </p:pic>
    </p:spTree>
    <p:extLst>
      <p:ext uri="{BB962C8B-B14F-4D97-AF65-F5344CB8AC3E}">
        <p14:creationId xmlns:p14="http://schemas.microsoft.com/office/powerpoint/2010/main" val="3205521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3" name="Content Placeholder 2"/>
          <p:cNvSpPr>
            <a:spLocks noGrp="1"/>
          </p:cNvSpPr>
          <p:nvPr>
            <p:ph idx="10"/>
          </p:nvPr>
        </p:nvSpPr>
        <p:spPr/>
        <p:txBody>
          <a:bodyPr/>
          <a:lstStyle/>
          <a:p>
            <a:pPr>
              <a:spcBef>
                <a:spcPts val="0"/>
              </a:spcBef>
            </a:pPr>
            <a:r>
              <a:rPr lang="en-US" dirty="0"/>
              <a:t>Agenda, Page 3</a:t>
            </a:r>
          </a:p>
        </p:txBody>
      </p:sp>
      <p:grpSp>
        <p:nvGrpSpPr>
          <p:cNvPr id="4" name="Group 3"/>
          <p:cNvGrpSpPr/>
          <p:nvPr/>
        </p:nvGrpSpPr>
        <p:grpSpPr>
          <a:xfrm>
            <a:off x="3855904" y="799602"/>
            <a:ext cx="6665976" cy="5111496"/>
            <a:chOff x="3866921" y="766552"/>
            <a:chExt cx="6632154" cy="5176681"/>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6921" y="766552"/>
              <a:ext cx="6632154" cy="5176681"/>
            </a:xfrm>
            <a:prstGeom prst="rect">
              <a:avLst/>
            </a:prstGeom>
            <a:ln>
              <a:solidFill>
                <a:schemeClr val="tx1"/>
              </a:solidFill>
            </a:ln>
          </p:spPr>
        </p:pic>
        <p:sp>
          <p:nvSpPr>
            <p:cNvPr id="6" name="Rectangle 5"/>
            <p:cNvSpPr/>
            <p:nvPr/>
          </p:nvSpPr>
          <p:spPr>
            <a:xfrm>
              <a:off x="4362450" y="869950"/>
              <a:ext cx="101600" cy="9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5508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3" name="Content Placeholder 2"/>
          <p:cNvSpPr>
            <a:spLocks noGrp="1"/>
          </p:cNvSpPr>
          <p:nvPr>
            <p:ph idx="10"/>
          </p:nvPr>
        </p:nvSpPr>
        <p:spPr/>
        <p:txBody>
          <a:bodyPr/>
          <a:lstStyle/>
          <a:p>
            <a:pPr>
              <a:spcBef>
                <a:spcPts val="0"/>
              </a:spcBef>
            </a:pPr>
            <a:r>
              <a:rPr lang="en-US" dirty="0"/>
              <a:t>Agenda, Page 4</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5902" y="802448"/>
            <a:ext cx="6665976" cy="5151323"/>
          </a:xfrm>
          <a:prstGeom prst="rect">
            <a:avLst/>
          </a:prstGeom>
          <a:ln>
            <a:solidFill>
              <a:schemeClr val="tx1"/>
            </a:solidFill>
          </a:ln>
        </p:spPr>
      </p:pic>
    </p:spTree>
    <p:extLst>
      <p:ext uri="{BB962C8B-B14F-4D97-AF65-F5344CB8AC3E}">
        <p14:creationId xmlns:p14="http://schemas.microsoft.com/office/powerpoint/2010/main" val="3057927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a:t>
            </a:r>
            <a:r>
              <a:rPr lang="en-US">
                <a:solidFill>
                  <a:schemeClr val="dk1"/>
                </a:solidFill>
                <a:latin typeface="Calibri"/>
                <a:ea typeface="Calibri"/>
                <a:cs typeface="Calibri"/>
                <a:sym typeface="Calibri"/>
              </a:rPr>
              <a:t>it With </a:t>
            </a:r>
            <a:r>
              <a:rPr lang="en-US" dirty="0">
                <a:sym typeface="Calibri"/>
              </a:rPr>
              <a:t>F</a:t>
            </a:r>
            <a:r>
              <a:rPr lang="en-US" dirty="0">
                <a:solidFill>
                  <a:schemeClr val="dk1"/>
                </a:solidFill>
                <a:latin typeface="Calibri"/>
                <a:ea typeface="Calibri"/>
                <a:cs typeface="Calibri"/>
                <a:sym typeface="Calibri"/>
              </a:rPr>
              <a:t>idelity!</a:t>
            </a:r>
            <a:endParaRPr sz="6600" dirty="0"/>
          </a:p>
        </p:txBody>
      </p:sp>
      <p:sp>
        <p:nvSpPr>
          <p:cNvPr id="453" name="Google Shape;453;p4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0"/>
              </a:spcBef>
              <a:spcAft>
                <a:spcPts val="0"/>
              </a:spcAft>
              <a:buClr>
                <a:schemeClr val="dk1"/>
              </a:buClr>
              <a:buSzPts val="2800"/>
              <a:buNone/>
            </a:pPr>
            <a:endParaRPr dirty="0"/>
          </a:p>
          <a:p>
            <a:pPr marL="173736" lvl="0" indent="-173736" algn="l" rtl="0">
              <a:lnSpc>
                <a:spcPct val="90000"/>
              </a:lnSpc>
              <a:spcBef>
                <a:spcPts val="0"/>
              </a:spcBef>
              <a:spcAft>
                <a:spcPts val="0"/>
              </a:spcAft>
              <a:buClr>
                <a:schemeClr val="dk1"/>
              </a:buClr>
              <a:buSzPts val="2800"/>
              <a:buChar char="•"/>
            </a:pPr>
            <a:r>
              <a:rPr lang="en-US" dirty="0"/>
              <a:t>Section </a:t>
            </a:r>
            <a:r>
              <a:rPr lang="en-US" dirty="0">
                <a:solidFill>
                  <a:srgbClr val="000000"/>
                </a:solidFill>
              </a:rPr>
              <a:t>2.2: Team Operating Procedures </a:t>
            </a:r>
            <a:endParaRPr dirty="0"/>
          </a:p>
        </p:txBody>
      </p:sp>
    </p:spTree>
    <p:extLst>
      <p:ext uri="{BB962C8B-B14F-4D97-AF65-F5344CB8AC3E}">
        <p14:creationId xmlns:p14="http://schemas.microsoft.com/office/powerpoint/2010/main" val="1254994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319" y="776532"/>
            <a:ext cx="9557359" cy="1104611"/>
          </a:xfrm>
        </p:spPr>
        <p:txBody>
          <a:bodyPr/>
          <a:lstStyle/>
          <a:p>
            <a:r>
              <a:rPr lang="en-US" dirty="0"/>
              <a:t>2.2 Team Operating Procedures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8779218"/>
              </p:ext>
            </p:extLst>
          </p:nvPr>
        </p:nvGraphicFramePr>
        <p:xfrm>
          <a:off x="504494" y="1723488"/>
          <a:ext cx="11183007" cy="3986765"/>
        </p:xfrm>
        <a:graphic>
          <a:graphicData uri="http://schemas.openxmlformats.org/drawingml/2006/table">
            <a:tbl>
              <a:tblPr firstRow="1" bandRow="1">
                <a:tableStyleId>{5C22544A-7EE6-4342-B048-85BDC9FD1C3A}</a:tableStyleId>
              </a:tblPr>
              <a:tblGrid>
                <a:gridCol w="3727669">
                  <a:extLst>
                    <a:ext uri="{9D8B030D-6E8A-4147-A177-3AD203B41FA5}">
                      <a16:colId xmlns:a16="http://schemas.microsoft.com/office/drawing/2014/main" val="3936969952"/>
                    </a:ext>
                  </a:extLst>
                </a:gridCol>
                <a:gridCol w="3727669">
                  <a:extLst>
                    <a:ext uri="{9D8B030D-6E8A-4147-A177-3AD203B41FA5}">
                      <a16:colId xmlns:a16="http://schemas.microsoft.com/office/drawing/2014/main" val="1965473558"/>
                    </a:ext>
                  </a:extLst>
                </a:gridCol>
                <a:gridCol w="3727669">
                  <a:extLst>
                    <a:ext uri="{9D8B030D-6E8A-4147-A177-3AD203B41FA5}">
                      <a16:colId xmlns:a16="http://schemas.microsoft.com/office/drawing/2014/main" val="1320994650"/>
                    </a:ext>
                  </a:extLst>
                </a:gridCol>
              </a:tblGrid>
              <a:tr h="524574">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462191">
                <a:tc>
                  <a:txBody>
                    <a:bodyPr/>
                    <a:lstStyle/>
                    <a:p>
                      <a:pPr>
                        <a:spcAft>
                          <a:spcPts val="600"/>
                        </a:spcAft>
                      </a:pPr>
                      <a:r>
                        <a:rPr lang="en-US" sz="2000" b="1" dirty="0"/>
                        <a:t>Team Operating Procedures: </a:t>
                      </a:r>
                    </a:p>
                    <a:p>
                      <a:r>
                        <a:rPr lang="en-US" sz="2000" dirty="0"/>
                        <a:t>Tier II team meets at least monthly and has (a) regular meeting format/agenda, (b) minutes, (c) defined meeting roles, and (d) a current action plan.</a:t>
                      </a:r>
                    </a:p>
                  </a:txBody>
                  <a:tcPr/>
                </a:tc>
                <a:tc>
                  <a:txBody>
                    <a:bodyPr/>
                    <a:lstStyle/>
                    <a:p>
                      <a:pPr marL="342900" indent="-342900">
                        <a:spcAft>
                          <a:spcPts val="1200"/>
                        </a:spcAft>
                        <a:buFont typeface="Arial" panose="020B0604020202020204" pitchFamily="34" charset="0"/>
                        <a:buChar char="•"/>
                      </a:pPr>
                      <a:r>
                        <a:rPr lang="en-US" sz="2000" dirty="0"/>
                        <a:t>Tier II team meeting agendas and minutes</a:t>
                      </a:r>
                    </a:p>
                    <a:p>
                      <a:pPr marL="342900" indent="-342900">
                        <a:spcAft>
                          <a:spcPts val="1200"/>
                        </a:spcAft>
                        <a:buFont typeface="Arial" panose="020B0604020202020204" pitchFamily="34" charset="0"/>
                        <a:buChar char="•"/>
                      </a:pPr>
                      <a:r>
                        <a:rPr lang="en-US" sz="2000" dirty="0"/>
                        <a:t>Tier II meeting role descriptions</a:t>
                      </a:r>
                    </a:p>
                    <a:p>
                      <a:pPr marL="342900" indent="-342900">
                        <a:spcAft>
                          <a:spcPts val="1200"/>
                        </a:spcAft>
                        <a:buFont typeface="Arial" panose="020B0604020202020204" pitchFamily="34" charset="0"/>
                        <a:buChar char="•"/>
                      </a:pPr>
                      <a:r>
                        <a:rPr lang="en-US" sz="2000" dirty="0"/>
                        <a:t>Tier II action plan</a:t>
                      </a:r>
                    </a:p>
                  </a:txBody>
                  <a:tcPr/>
                </a:tc>
                <a:tc>
                  <a:txBody>
                    <a:bodyPr/>
                    <a:lstStyle/>
                    <a:p>
                      <a:pPr>
                        <a:spcAft>
                          <a:spcPts val="1200"/>
                        </a:spcAft>
                      </a:pPr>
                      <a:r>
                        <a:rPr lang="en-US" sz="2000" dirty="0"/>
                        <a:t>0 = Description of feature not being implemented.</a:t>
                      </a:r>
                    </a:p>
                    <a:p>
                      <a:pPr>
                        <a:spcAft>
                          <a:spcPts val="1200"/>
                        </a:spcAft>
                      </a:pPr>
                      <a:r>
                        <a:rPr lang="en-US" sz="2000" dirty="0"/>
                        <a:t>1 =</a:t>
                      </a:r>
                      <a:r>
                        <a:rPr lang="en-US" sz="2000" baseline="0" dirty="0"/>
                        <a:t> Description of feature being partially implemented.</a:t>
                      </a:r>
                    </a:p>
                    <a:p>
                      <a:r>
                        <a:rPr lang="en-US" sz="2000" baseline="0" dirty="0"/>
                        <a:t>2 = Description of the feature being fully implemented</a:t>
                      </a:r>
                      <a:endParaRPr lang="en-US" sz="2000" dirty="0"/>
                    </a:p>
                  </a:txBody>
                  <a:tcPr/>
                </a:tc>
                <a:extLst>
                  <a:ext uri="{0D108BD9-81ED-4DB2-BD59-A6C34878D82A}">
                    <a16:rowId xmlns:a16="http://schemas.microsoft.com/office/drawing/2014/main" val="1136611001"/>
                  </a:ext>
                </a:extLst>
              </a:tr>
            </a:tbl>
          </a:graphicData>
        </a:graphic>
      </p:graphicFrame>
      <p:sp>
        <p:nvSpPr>
          <p:cNvPr id="6" name="TextBox 5">
            <a:extLst>
              <a:ext uri="{FF2B5EF4-FFF2-40B4-BE49-F238E27FC236}">
                <a16:creationId xmlns:a16="http://schemas.microsoft.com/office/drawing/2014/main" id="{3DCBE6F4-23BF-4B53-BB08-466328A6031B}"/>
              </a:ext>
            </a:extLst>
          </p:cNvPr>
          <p:cNvSpPr txBox="1"/>
          <p:nvPr/>
        </p:nvSpPr>
        <p:spPr>
          <a:xfrm>
            <a:off x="2770072" y="4379280"/>
            <a:ext cx="4678045" cy="1015663"/>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dirty="0">
                <a:solidFill>
                  <a:schemeClr val="tx1"/>
                </a:solidFill>
              </a:rPr>
              <a:t>Tier II teams need meeting foundations in order to operate efficiently and to implement effective supports.</a:t>
            </a:r>
          </a:p>
        </p:txBody>
      </p:sp>
    </p:spTree>
    <p:extLst>
      <p:ext uri="{BB962C8B-B14F-4D97-AF65-F5344CB8AC3E}">
        <p14:creationId xmlns:p14="http://schemas.microsoft.com/office/powerpoint/2010/main" val="238221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District Leadership</a:t>
            </a:r>
            <a:endParaRPr dirty="0"/>
          </a:p>
        </p:txBody>
      </p:sp>
    </p:spTree>
    <p:extLst>
      <p:ext uri="{BB962C8B-B14F-4D97-AF65-F5344CB8AC3E}">
        <p14:creationId xmlns:p14="http://schemas.microsoft.com/office/powerpoint/2010/main" val="2828815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ts val="4400"/>
              <a:buFont typeface="Calibri"/>
              <a:buNone/>
            </a:pPr>
            <a:r>
              <a:rPr lang="en-US" sz="5400" dirty="0">
                <a:solidFill>
                  <a:srgbClr val="000000"/>
                </a:solidFill>
                <a:latin typeface="Calibri"/>
                <a:ea typeface="Calibri"/>
                <a:cs typeface="Calibri"/>
                <a:sym typeface="Calibri"/>
              </a:rPr>
              <a:t>District </a:t>
            </a:r>
            <a:r>
              <a:rPr lang="en-US" dirty="0">
                <a:solidFill>
                  <a:srgbClr val="000000"/>
                </a:solidFill>
                <a:sym typeface="Calibri"/>
              </a:rPr>
              <a:t>R</a:t>
            </a:r>
            <a:r>
              <a:rPr lang="en-US" sz="5400" dirty="0">
                <a:solidFill>
                  <a:srgbClr val="000000"/>
                </a:solidFill>
                <a:latin typeface="Calibri"/>
                <a:ea typeface="Calibri"/>
                <a:cs typeface="Calibri"/>
                <a:sym typeface="Calibri"/>
              </a:rPr>
              <a:t>esponsibilities for PBIS</a:t>
            </a:r>
            <a:endParaRPr dirty="0"/>
          </a:p>
        </p:txBody>
      </p:sp>
      <p:sp>
        <p:nvSpPr>
          <p:cNvPr id="544" name="Google Shape;544;p60"/>
          <p:cNvSpPr txBox="1">
            <a:spLocks noGrp="1"/>
          </p:cNvSpPr>
          <p:nvPr>
            <p:ph idx="1"/>
          </p:nvPr>
        </p:nvSpPr>
        <p:spPr>
          <a:xfrm>
            <a:off x="595224" y="2124074"/>
            <a:ext cx="5279366" cy="3781425"/>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Bef>
                <a:spcPts val="0"/>
              </a:spcBef>
              <a:spcAft>
                <a:spcPts val="600"/>
              </a:spcAft>
              <a:buSzPts val="2800"/>
              <a:buChar char="•"/>
            </a:pPr>
            <a:r>
              <a:rPr lang="en-US" dirty="0"/>
              <a:t>Make student behavior top priority. </a:t>
            </a:r>
            <a:endParaRPr dirty="0"/>
          </a:p>
          <a:p>
            <a:pPr marL="173736" lvl="0" indent="-173736" algn="l" rtl="0">
              <a:lnSpc>
                <a:spcPct val="90000"/>
              </a:lnSpc>
              <a:spcBef>
                <a:spcPts val="0"/>
              </a:spcBef>
              <a:spcAft>
                <a:spcPts val="600"/>
              </a:spcAft>
              <a:buSzPts val="2800"/>
              <a:buChar char="•"/>
            </a:pPr>
            <a:r>
              <a:rPr lang="en-US" dirty="0"/>
              <a:t>Conduct self-assessments.</a:t>
            </a:r>
            <a:endParaRPr dirty="0"/>
          </a:p>
          <a:p>
            <a:pPr marL="173736" lvl="0" indent="-173736" algn="l" rtl="0">
              <a:lnSpc>
                <a:spcPct val="90000"/>
              </a:lnSpc>
              <a:spcBef>
                <a:spcPts val="0"/>
              </a:spcBef>
              <a:spcAft>
                <a:spcPts val="600"/>
              </a:spcAft>
              <a:buSzPts val="2800"/>
              <a:buChar char="•"/>
            </a:pPr>
            <a:r>
              <a:rPr lang="en-US" dirty="0"/>
              <a:t>Develop three to five year action plan.</a:t>
            </a:r>
            <a:endParaRPr dirty="0"/>
          </a:p>
          <a:p>
            <a:pPr marL="173736" lvl="0" indent="-173736" algn="l" rtl="0">
              <a:lnSpc>
                <a:spcPct val="90000"/>
              </a:lnSpc>
              <a:spcBef>
                <a:spcPts val="0"/>
              </a:spcBef>
              <a:spcAft>
                <a:spcPts val="600"/>
              </a:spcAft>
              <a:buSzPts val="2800"/>
              <a:buChar char="•"/>
            </a:pPr>
            <a:r>
              <a:rPr lang="en-US" dirty="0"/>
              <a:t>Plan regular meetings.</a:t>
            </a:r>
            <a:endParaRPr dirty="0"/>
          </a:p>
          <a:p>
            <a:pPr marL="173736" lvl="0" indent="-173736" algn="l" rtl="0">
              <a:lnSpc>
                <a:spcPct val="90000"/>
              </a:lnSpc>
              <a:spcBef>
                <a:spcPts val="0"/>
              </a:spcBef>
              <a:spcAft>
                <a:spcPts val="600"/>
              </a:spcAft>
              <a:buSzPts val="2800"/>
              <a:buChar char="•"/>
            </a:pPr>
            <a:r>
              <a:rPr lang="en-US" dirty="0"/>
              <a:t>Lead data-based decision making.</a:t>
            </a:r>
            <a:endParaRPr dirty="0"/>
          </a:p>
          <a:p>
            <a:pPr marL="228600" lvl="0" indent="-50800" algn="l" rtl="0">
              <a:lnSpc>
                <a:spcPct val="90000"/>
              </a:lnSpc>
              <a:spcBef>
                <a:spcPts val="0"/>
              </a:spcBef>
              <a:spcAft>
                <a:spcPts val="600"/>
              </a:spcAft>
              <a:buSzPts val="2800"/>
              <a:buFont typeface="Arial"/>
              <a:buNone/>
            </a:pPr>
            <a:endParaRPr dirty="0"/>
          </a:p>
        </p:txBody>
      </p:sp>
      <p:sp>
        <p:nvSpPr>
          <p:cNvPr id="545" name="Google Shape;545;p60"/>
          <p:cNvSpPr txBox="1"/>
          <p:nvPr/>
        </p:nvSpPr>
        <p:spPr>
          <a:xfrm>
            <a:off x="6340414" y="2124075"/>
            <a:ext cx="5244861" cy="3119438"/>
          </a:xfrm>
          <a:prstGeom prst="rect">
            <a:avLst/>
          </a:prstGeom>
          <a:noFill/>
          <a:ln>
            <a:noFill/>
          </a:ln>
        </p:spPr>
        <p:txBody>
          <a:bodyPr spcFirstLastPara="1" wrap="square" lIns="91425" tIns="45700" rIns="91425" bIns="45700" anchor="t" anchorCtr="0">
            <a:noAutofit/>
          </a:bodyPr>
          <a:lstStyle/>
          <a:p>
            <a:pPr marL="173736" marR="0" lvl="0" indent="-173736" algn="l" rtl="0">
              <a:lnSpc>
                <a:spcPct val="90000"/>
              </a:lnSpc>
              <a:spcAft>
                <a:spcPts val="600"/>
              </a:spcAft>
              <a:buClr>
                <a:srgbClr val="000000"/>
              </a:buClr>
              <a:buSzPts val="2800"/>
              <a:buFont typeface="Arial"/>
              <a:buChar char="•"/>
            </a:pPr>
            <a:r>
              <a:rPr lang="en-US" sz="2800" dirty="0">
                <a:solidFill>
                  <a:srgbClr val="000000"/>
                </a:solidFill>
                <a:latin typeface="Calibri"/>
                <a:ea typeface="Calibri"/>
                <a:cs typeface="Calibri"/>
                <a:sym typeface="Calibri"/>
              </a:rPr>
              <a:t>Secure stable funding. </a:t>
            </a:r>
            <a:endParaRPr sz="2800" dirty="0">
              <a:solidFill>
                <a:schemeClr val="dk1"/>
              </a:solidFill>
              <a:latin typeface="Calibri"/>
              <a:ea typeface="Calibri"/>
              <a:cs typeface="Calibri"/>
              <a:sym typeface="Calibri"/>
            </a:endParaRPr>
          </a:p>
          <a:p>
            <a:pPr marL="173736" marR="0" lvl="0" indent="-173736" algn="l" rtl="0">
              <a:lnSpc>
                <a:spcPct val="90000"/>
              </a:lnSpc>
              <a:spcAft>
                <a:spcPts val="600"/>
              </a:spcAft>
              <a:buClr>
                <a:srgbClr val="000000"/>
              </a:buClr>
              <a:buSzPts val="2800"/>
              <a:buFont typeface="Arial"/>
              <a:buChar char="•"/>
            </a:pPr>
            <a:r>
              <a:rPr lang="en-US" sz="2800" dirty="0">
                <a:solidFill>
                  <a:srgbClr val="000000"/>
                </a:solidFill>
                <a:latin typeface="Calibri"/>
                <a:ea typeface="Calibri"/>
                <a:cs typeface="Calibri"/>
                <a:sym typeface="Calibri"/>
              </a:rPr>
              <a:t>Establish visibility.</a:t>
            </a:r>
            <a:endParaRPr sz="2800" dirty="0">
              <a:solidFill>
                <a:schemeClr val="dk1"/>
              </a:solidFill>
              <a:latin typeface="Calibri"/>
              <a:ea typeface="Calibri"/>
              <a:cs typeface="Calibri"/>
              <a:sym typeface="Calibri"/>
            </a:endParaRPr>
          </a:p>
          <a:p>
            <a:pPr marL="173736" marR="0" lvl="0" indent="-173736" algn="l" rtl="0">
              <a:lnSpc>
                <a:spcPct val="90000"/>
              </a:lnSpc>
              <a:spcAft>
                <a:spcPts val="600"/>
              </a:spcAft>
              <a:buClr>
                <a:srgbClr val="000000"/>
              </a:buClr>
              <a:buSzPts val="2800"/>
              <a:buFont typeface="Arial"/>
              <a:buChar char="•"/>
            </a:pPr>
            <a:r>
              <a:rPr lang="en-US" sz="2800" dirty="0">
                <a:solidFill>
                  <a:srgbClr val="000000"/>
                </a:solidFill>
                <a:latin typeface="Calibri"/>
                <a:ea typeface="Calibri"/>
                <a:cs typeface="Calibri"/>
                <a:sym typeface="Calibri"/>
              </a:rPr>
              <a:t>Build training capacity.</a:t>
            </a:r>
            <a:endParaRPr sz="2800" dirty="0">
              <a:solidFill>
                <a:schemeClr val="dk1"/>
              </a:solidFill>
              <a:latin typeface="Calibri"/>
              <a:ea typeface="Calibri"/>
              <a:cs typeface="Calibri"/>
              <a:sym typeface="Calibri"/>
            </a:endParaRPr>
          </a:p>
          <a:p>
            <a:pPr marL="173736" marR="0" lvl="0" indent="-173736" algn="l" rtl="0">
              <a:lnSpc>
                <a:spcPct val="90000"/>
              </a:lnSpc>
              <a:spcAft>
                <a:spcPts val="600"/>
              </a:spcAft>
              <a:buClr>
                <a:srgbClr val="000000"/>
              </a:buClr>
              <a:buSzPts val="2800"/>
              <a:buFont typeface="Arial"/>
              <a:buChar char="•"/>
            </a:pPr>
            <a:r>
              <a:rPr lang="en-US" sz="2800" dirty="0">
                <a:solidFill>
                  <a:srgbClr val="000000"/>
                </a:solidFill>
                <a:latin typeface="Calibri"/>
                <a:ea typeface="Calibri"/>
                <a:cs typeface="Calibri"/>
                <a:sym typeface="Calibri"/>
              </a:rPr>
              <a:t>Develop coaching network. </a:t>
            </a:r>
            <a:endParaRPr sz="2800" dirty="0">
              <a:solidFill>
                <a:schemeClr val="dk1"/>
              </a:solidFill>
              <a:latin typeface="Calibri"/>
              <a:ea typeface="Calibri"/>
              <a:cs typeface="Calibri"/>
              <a:sym typeface="Calibri"/>
            </a:endParaRPr>
          </a:p>
          <a:p>
            <a:pPr marL="173736" marR="0" lvl="0" indent="-173736" algn="l" rtl="0">
              <a:lnSpc>
                <a:spcPct val="90000"/>
              </a:lnSpc>
              <a:spcAft>
                <a:spcPts val="600"/>
              </a:spcAft>
              <a:buClr>
                <a:srgbClr val="000000"/>
              </a:buClr>
              <a:buSzPts val="2800"/>
              <a:buFont typeface="Arial"/>
              <a:buChar char="•"/>
            </a:pPr>
            <a:r>
              <a:rPr lang="en-US" sz="2800" dirty="0">
                <a:solidFill>
                  <a:srgbClr val="000000"/>
                </a:solidFill>
                <a:latin typeface="Calibri"/>
                <a:ea typeface="Calibri"/>
                <a:cs typeface="Calibri"/>
                <a:sym typeface="Calibri"/>
              </a:rPr>
              <a:t>Evaluate PBIS efforts.</a:t>
            </a: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688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animEffect transition="in" filter="fade">
                                      <p:cBhvr>
                                        <p:cTn id="7" dur="1000"/>
                                        <p:tgtEl>
                                          <p:spTgt spid="5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4">
                                            <p:txEl>
                                              <p:pRg st="1" end="1"/>
                                            </p:txEl>
                                          </p:spTgt>
                                        </p:tgtEl>
                                        <p:attrNameLst>
                                          <p:attrName>style.visibility</p:attrName>
                                        </p:attrNameLst>
                                      </p:cBhvr>
                                      <p:to>
                                        <p:strVal val="visible"/>
                                      </p:to>
                                    </p:set>
                                    <p:animEffect transition="in" filter="fade">
                                      <p:cBhvr>
                                        <p:cTn id="12" dur="1000"/>
                                        <p:tgtEl>
                                          <p:spTgt spid="5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4">
                                            <p:txEl>
                                              <p:pRg st="2" end="2"/>
                                            </p:txEl>
                                          </p:spTgt>
                                        </p:tgtEl>
                                        <p:attrNameLst>
                                          <p:attrName>style.visibility</p:attrName>
                                        </p:attrNameLst>
                                      </p:cBhvr>
                                      <p:to>
                                        <p:strVal val="visible"/>
                                      </p:to>
                                    </p:set>
                                    <p:animEffect transition="in" filter="fade">
                                      <p:cBhvr>
                                        <p:cTn id="17" dur="1000"/>
                                        <p:tgtEl>
                                          <p:spTgt spid="5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4">
                                            <p:txEl>
                                              <p:pRg st="3" end="3"/>
                                            </p:txEl>
                                          </p:spTgt>
                                        </p:tgtEl>
                                        <p:attrNameLst>
                                          <p:attrName>style.visibility</p:attrName>
                                        </p:attrNameLst>
                                      </p:cBhvr>
                                      <p:to>
                                        <p:strVal val="visible"/>
                                      </p:to>
                                    </p:set>
                                    <p:animEffect transition="in" filter="fade">
                                      <p:cBhvr>
                                        <p:cTn id="22" dur="1000"/>
                                        <p:tgtEl>
                                          <p:spTgt spid="5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4">
                                            <p:txEl>
                                              <p:pRg st="4" end="4"/>
                                            </p:txEl>
                                          </p:spTgt>
                                        </p:tgtEl>
                                        <p:attrNameLst>
                                          <p:attrName>style.visibility</p:attrName>
                                        </p:attrNameLst>
                                      </p:cBhvr>
                                      <p:to>
                                        <p:strVal val="visible"/>
                                      </p:to>
                                    </p:set>
                                    <p:animEffect transition="in" filter="fade">
                                      <p:cBhvr>
                                        <p:cTn id="27" dur="1000"/>
                                        <p:tgtEl>
                                          <p:spTgt spid="5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5">
                                            <p:txEl>
                                              <p:pRg st="0" end="0"/>
                                            </p:txEl>
                                          </p:spTgt>
                                        </p:tgtEl>
                                        <p:attrNameLst>
                                          <p:attrName>style.visibility</p:attrName>
                                        </p:attrNameLst>
                                      </p:cBhvr>
                                      <p:to>
                                        <p:strVal val="visible"/>
                                      </p:to>
                                    </p:set>
                                    <p:animEffect transition="in" filter="fade">
                                      <p:cBhvr>
                                        <p:cTn id="32" dur="1000"/>
                                        <p:tgtEl>
                                          <p:spTgt spid="54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5">
                                            <p:txEl>
                                              <p:pRg st="1" end="1"/>
                                            </p:txEl>
                                          </p:spTgt>
                                        </p:tgtEl>
                                        <p:attrNameLst>
                                          <p:attrName>style.visibility</p:attrName>
                                        </p:attrNameLst>
                                      </p:cBhvr>
                                      <p:to>
                                        <p:strVal val="visible"/>
                                      </p:to>
                                    </p:set>
                                    <p:animEffect transition="in" filter="fade">
                                      <p:cBhvr>
                                        <p:cTn id="37" dur="1000"/>
                                        <p:tgtEl>
                                          <p:spTgt spid="54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5">
                                            <p:txEl>
                                              <p:pRg st="2" end="2"/>
                                            </p:txEl>
                                          </p:spTgt>
                                        </p:tgtEl>
                                        <p:attrNameLst>
                                          <p:attrName>style.visibility</p:attrName>
                                        </p:attrNameLst>
                                      </p:cBhvr>
                                      <p:to>
                                        <p:strVal val="visible"/>
                                      </p:to>
                                    </p:set>
                                    <p:animEffect transition="in" filter="fade">
                                      <p:cBhvr>
                                        <p:cTn id="42" dur="1000"/>
                                        <p:tgtEl>
                                          <p:spTgt spid="54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5">
                                            <p:txEl>
                                              <p:pRg st="3" end="3"/>
                                            </p:txEl>
                                          </p:spTgt>
                                        </p:tgtEl>
                                        <p:attrNameLst>
                                          <p:attrName>style.visibility</p:attrName>
                                        </p:attrNameLst>
                                      </p:cBhvr>
                                      <p:to>
                                        <p:strVal val="visible"/>
                                      </p:to>
                                    </p:set>
                                    <p:animEffect transition="in" filter="fade">
                                      <p:cBhvr>
                                        <p:cTn id="47" dur="1000"/>
                                        <p:tgtEl>
                                          <p:spTgt spid="54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45">
                                            <p:txEl>
                                              <p:pRg st="4" end="4"/>
                                            </p:txEl>
                                          </p:spTgt>
                                        </p:tgtEl>
                                        <p:attrNameLst>
                                          <p:attrName>style.visibility</p:attrName>
                                        </p:attrNameLst>
                                      </p:cBhvr>
                                      <p:to>
                                        <p:strVal val="visible"/>
                                      </p:to>
                                    </p:set>
                                    <p:animEffect transition="in" filter="fade">
                                      <p:cBhvr>
                                        <p:cTn id="52" dur="1000"/>
                                        <p:tgtEl>
                                          <p:spTgt spid="5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ts val="4000"/>
              <a:buFont typeface="Calibri"/>
              <a:buNone/>
            </a:pPr>
            <a:r>
              <a:rPr lang="en-US" sz="5400" dirty="0">
                <a:solidFill>
                  <a:srgbClr val="000000"/>
                </a:solidFill>
                <a:sym typeface="Calibri"/>
              </a:rPr>
              <a:t>Overall District PBIS Leadership </a:t>
            </a:r>
            <a:r>
              <a:rPr lang="en-US" dirty="0">
                <a:solidFill>
                  <a:srgbClr val="000000"/>
                </a:solidFill>
                <a:sym typeface="Calibri"/>
              </a:rPr>
              <a:t>F</a:t>
            </a:r>
            <a:r>
              <a:rPr lang="en-US" sz="5400" dirty="0">
                <a:solidFill>
                  <a:srgbClr val="000000"/>
                </a:solidFill>
                <a:sym typeface="Calibri"/>
              </a:rPr>
              <a:t>ocus</a:t>
            </a:r>
            <a:endParaRPr sz="5400" dirty="0"/>
          </a:p>
        </p:txBody>
      </p:sp>
      <p:sp>
        <p:nvSpPr>
          <p:cNvPr id="552" name="Google Shape;552;p6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Bef>
                <a:spcPts val="0"/>
              </a:spcBef>
              <a:spcAft>
                <a:spcPts val="600"/>
              </a:spcAft>
              <a:buClr>
                <a:srgbClr val="000000"/>
              </a:buClr>
              <a:buSzPct val="100000"/>
              <a:buFont typeface="Arial"/>
              <a:buChar char="•"/>
            </a:pPr>
            <a:r>
              <a:rPr lang="en-US" dirty="0">
                <a:solidFill>
                  <a:srgbClr val="000000"/>
                </a:solidFill>
                <a:ea typeface="Calibri"/>
                <a:cs typeface="Calibri"/>
                <a:sym typeface="Calibri"/>
              </a:rPr>
              <a:t>Drive district assessment and action planning process:</a:t>
            </a:r>
            <a:endParaRPr dirty="0"/>
          </a:p>
          <a:p>
            <a:pPr marL="457200" lvl="1" indent="-173736" algn="l" rtl="0">
              <a:lnSpc>
                <a:spcPct val="90000"/>
              </a:lnSpc>
              <a:spcBef>
                <a:spcPts val="0"/>
              </a:spcBef>
              <a:spcAft>
                <a:spcPts val="600"/>
              </a:spcAft>
              <a:buClr>
                <a:srgbClr val="000000"/>
              </a:buClr>
              <a:buSzPct val="100000"/>
              <a:buFont typeface="Arial"/>
              <a:buChar char="•"/>
            </a:pPr>
            <a:r>
              <a:rPr lang="en-US" dirty="0">
                <a:solidFill>
                  <a:srgbClr val="000000"/>
                </a:solidFill>
                <a:ea typeface="Calibri"/>
                <a:cs typeface="Calibri"/>
                <a:sym typeface="Calibri"/>
              </a:rPr>
              <a:t>Decide on differentiation of expectations.</a:t>
            </a:r>
            <a:endParaRPr dirty="0"/>
          </a:p>
          <a:p>
            <a:pPr marL="457200" lvl="1" indent="-173736" algn="l" rtl="0">
              <a:lnSpc>
                <a:spcPct val="90000"/>
              </a:lnSpc>
              <a:spcBef>
                <a:spcPts val="0"/>
              </a:spcBef>
              <a:spcAft>
                <a:spcPts val="600"/>
              </a:spcAft>
              <a:buClr>
                <a:srgbClr val="000000"/>
              </a:buClr>
              <a:buSzPct val="100000"/>
              <a:buFont typeface="Arial"/>
              <a:buChar char="•"/>
            </a:pPr>
            <a:r>
              <a:rPr lang="en-US" dirty="0">
                <a:solidFill>
                  <a:srgbClr val="000000"/>
                </a:solidFill>
                <a:ea typeface="Calibri"/>
                <a:cs typeface="Calibri"/>
                <a:sym typeface="Calibri"/>
              </a:rPr>
              <a:t>Decide on differentiation of implementation timeline. </a:t>
            </a:r>
            <a:endParaRPr dirty="0"/>
          </a:p>
          <a:p>
            <a:pPr marL="173736" lvl="0" indent="-173736" algn="l" rtl="0">
              <a:lnSpc>
                <a:spcPct val="90000"/>
              </a:lnSpc>
              <a:spcBef>
                <a:spcPts val="0"/>
              </a:spcBef>
              <a:spcAft>
                <a:spcPts val="600"/>
              </a:spcAft>
              <a:buClr>
                <a:srgbClr val="000000"/>
              </a:buClr>
              <a:buSzPct val="100000"/>
              <a:buFont typeface="Arial"/>
              <a:buChar char="•"/>
            </a:pPr>
            <a:r>
              <a:rPr lang="en-US" dirty="0">
                <a:solidFill>
                  <a:srgbClr val="000000"/>
                </a:solidFill>
                <a:ea typeface="Calibri"/>
                <a:cs typeface="Calibri"/>
                <a:sym typeface="Calibri"/>
              </a:rPr>
              <a:t>Increase capacity in four areas:</a:t>
            </a:r>
            <a:endParaRPr dirty="0"/>
          </a:p>
          <a:p>
            <a:pPr marL="457200" lvl="1" indent="-173736" algn="l" rtl="0">
              <a:lnSpc>
                <a:spcPct val="90000"/>
              </a:lnSpc>
              <a:spcBef>
                <a:spcPts val="0"/>
              </a:spcBef>
              <a:spcAft>
                <a:spcPts val="600"/>
              </a:spcAft>
              <a:buClr>
                <a:srgbClr val="000000"/>
              </a:buClr>
              <a:buSzPct val="100000"/>
              <a:buChar char="•"/>
            </a:pPr>
            <a:r>
              <a:rPr lang="en-US" dirty="0">
                <a:solidFill>
                  <a:srgbClr val="000000"/>
                </a:solidFill>
                <a:ea typeface="Calibri"/>
                <a:cs typeface="Calibri"/>
                <a:sym typeface="Calibri"/>
              </a:rPr>
              <a:t>Training </a:t>
            </a:r>
            <a:endParaRPr dirty="0"/>
          </a:p>
          <a:p>
            <a:pPr marL="457200" lvl="1" indent="-173736" algn="l" rtl="0">
              <a:lnSpc>
                <a:spcPct val="90000"/>
              </a:lnSpc>
              <a:spcBef>
                <a:spcPts val="0"/>
              </a:spcBef>
              <a:spcAft>
                <a:spcPts val="600"/>
              </a:spcAft>
              <a:buClr>
                <a:srgbClr val="000000"/>
              </a:buClr>
              <a:buSzPct val="100000"/>
              <a:buChar char="•"/>
            </a:pPr>
            <a:r>
              <a:rPr lang="en-US" dirty="0">
                <a:solidFill>
                  <a:srgbClr val="000000"/>
                </a:solidFill>
                <a:ea typeface="Calibri"/>
                <a:cs typeface="Calibri"/>
                <a:sym typeface="Calibri"/>
              </a:rPr>
              <a:t>Evaluation</a:t>
            </a:r>
            <a:endParaRPr dirty="0"/>
          </a:p>
          <a:p>
            <a:pPr marL="457200" lvl="1" indent="-173736" algn="l" rtl="0">
              <a:lnSpc>
                <a:spcPct val="90000"/>
              </a:lnSpc>
              <a:spcBef>
                <a:spcPts val="0"/>
              </a:spcBef>
              <a:spcAft>
                <a:spcPts val="600"/>
              </a:spcAft>
              <a:buClr>
                <a:srgbClr val="000000"/>
              </a:buClr>
              <a:buSzPct val="100000"/>
              <a:buChar char="•"/>
            </a:pPr>
            <a:r>
              <a:rPr lang="en-US" dirty="0">
                <a:solidFill>
                  <a:srgbClr val="000000"/>
                </a:solidFill>
                <a:ea typeface="Calibri"/>
                <a:cs typeface="Calibri"/>
                <a:sym typeface="Calibri"/>
              </a:rPr>
              <a:t>Coordination</a:t>
            </a:r>
            <a:endParaRPr dirty="0"/>
          </a:p>
          <a:p>
            <a:pPr marL="457200" lvl="1" indent="-173736" algn="l" rtl="0">
              <a:lnSpc>
                <a:spcPct val="90000"/>
              </a:lnSpc>
              <a:spcBef>
                <a:spcPts val="0"/>
              </a:spcBef>
              <a:spcAft>
                <a:spcPts val="600"/>
              </a:spcAft>
              <a:buClr>
                <a:srgbClr val="000000"/>
              </a:buClr>
              <a:buSzPct val="100000"/>
              <a:buChar char="•"/>
            </a:pPr>
            <a:r>
              <a:rPr lang="en-US" dirty="0">
                <a:solidFill>
                  <a:srgbClr val="000000"/>
                </a:solidFill>
                <a:ea typeface="Calibri"/>
                <a:cs typeface="Calibri"/>
                <a:sym typeface="Calibri"/>
              </a:rPr>
              <a:t>Coaching</a:t>
            </a:r>
            <a:endParaRPr dirty="0"/>
          </a:p>
        </p:txBody>
      </p:sp>
    </p:spTree>
    <p:extLst>
      <p:ext uri="{BB962C8B-B14F-4D97-AF65-F5344CB8AC3E}">
        <p14:creationId xmlns:p14="http://schemas.microsoft.com/office/powerpoint/2010/main" val="357895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400"/>
              <a:buFont typeface="Calibri"/>
              <a:buNone/>
            </a:pPr>
            <a:r>
              <a:rPr lang="en-US" sz="4400" dirty="0">
                <a:solidFill>
                  <a:schemeClr val="accent1"/>
                </a:solidFill>
                <a:latin typeface="Calibri"/>
                <a:ea typeface="Calibri"/>
                <a:cs typeface="Calibri"/>
                <a:sym typeface="Calibri"/>
              </a:rPr>
              <a:t>Review: Purpose of Tier II</a:t>
            </a:r>
            <a:endParaRPr dirty="0">
              <a:solidFill>
                <a:schemeClr val="accent1"/>
              </a:solidFill>
            </a:endParaRPr>
          </a:p>
        </p:txBody>
      </p:sp>
      <p:sp>
        <p:nvSpPr>
          <p:cNvPr id="2" name="Content Placeholder 1">
            <a:extLst>
              <a:ext uri="{FF2B5EF4-FFF2-40B4-BE49-F238E27FC236}">
                <a16:creationId xmlns:a16="http://schemas.microsoft.com/office/drawing/2014/main" id="{DF3C6446-E68E-4CFB-AFBA-573D864F3765}"/>
              </a:ext>
            </a:extLst>
          </p:cNvPr>
          <p:cNvSpPr>
            <a:spLocks noGrp="1"/>
          </p:cNvSpPr>
          <p:nvPr>
            <p:ph idx="1"/>
          </p:nvPr>
        </p:nvSpPr>
        <p:spPr>
          <a:xfrm>
            <a:off x="4256811" y="2407534"/>
            <a:ext cx="6172200" cy="3458278"/>
          </a:xfrm>
        </p:spPr>
        <p:txBody>
          <a:bodyPr/>
          <a:lstStyle/>
          <a:p>
            <a:pPr marL="173736" indent="-173736"/>
            <a:r>
              <a:rPr lang="en-US" dirty="0">
                <a:solidFill>
                  <a:schemeClr val="dk1"/>
                </a:solidFill>
                <a:ea typeface="Calibri"/>
                <a:cs typeface="Calibri"/>
                <a:sym typeface="Calibri"/>
              </a:rPr>
              <a:t>Support students that need more than Tier I, but not individualized intervention plans.</a:t>
            </a:r>
          </a:p>
          <a:p>
            <a:pPr marL="173736" indent="-173736"/>
            <a:r>
              <a:rPr lang="en-US" dirty="0">
                <a:solidFill>
                  <a:schemeClr val="dk1"/>
                </a:solidFill>
                <a:ea typeface="Calibri"/>
                <a:cs typeface="Calibri"/>
                <a:sym typeface="Calibri"/>
              </a:rPr>
              <a:t>Provide interventions to groups of students with similar needs.</a:t>
            </a:r>
            <a:endParaRPr lang="en-US" dirty="0"/>
          </a:p>
          <a:p>
            <a:endParaRPr lang="en-US" dirty="0"/>
          </a:p>
          <a:p>
            <a:endParaRPr lang="en-US" dirty="0"/>
          </a:p>
        </p:txBody>
      </p:sp>
    </p:spTree>
    <p:extLst>
      <p:ext uri="{BB962C8B-B14F-4D97-AF65-F5344CB8AC3E}">
        <p14:creationId xmlns:p14="http://schemas.microsoft.com/office/powerpoint/2010/main" val="1311958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t>Tier II District Focus</a:t>
            </a:r>
            <a:endParaRPr dirty="0"/>
          </a:p>
        </p:txBody>
      </p:sp>
      <p:sp>
        <p:nvSpPr>
          <p:cNvPr id="559" name="Google Shape;559;p6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Bef>
                <a:spcPts val="0"/>
              </a:spcBef>
              <a:spcAft>
                <a:spcPts val="600"/>
              </a:spcAft>
              <a:buClr>
                <a:schemeClr val="dk1"/>
              </a:buClr>
              <a:buSzPts val="2800"/>
              <a:buChar char="•"/>
            </a:pPr>
            <a:r>
              <a:rPr lang="en-US" dirty="0"/>
              <a:t>Use assessment and other data to determine which schools are ready for Tier II.</a:t>
            </a:r>
            <a:endParaRPr dirty="0"/>
          </a:p>
          <a:p>
            <a:pPr marL="173736" lvl="0" indent="-173736" algn="l" rtl="0">
              <a:lnSpc>
                <a:spcPct val="90000"/>
              </a:lnSpc>
              <a:spcBef>
                <a:spcPts val="0"/>
              </a:spcBef>
              <a:spcAft>
                <a:spcPts val="600"/>
              </a:spcAft>
              <a:buClr>
                <a:schemeClr val="dk1"/>
              </a:buClr>
              <a:buSzPts val="2800"/>
              <a:buChar char="•"/>
            </a:pPr>
            <a:r>
              <a:rPr lang="en-US" dirty="0"/>
              <a:t>Coordinate Tier II training and follow-up coaching support.</a:t>
            </a:r>
            <a:endParaRPr dirty="0"/>
          </a:p>
          <a:p>
            <a:pPr marL="173736" lvl="0" indent="-173736" algn="l" rtl="0">
              <a:lnSpc>
                <a:spcPct val="90000"/>
              </a:lnSpc>
              <a:spcBef>
                <a:spcPts val="0"/>
              </a:spcBef>
              <a:spcAft>
                <a:spcPts val="600"/>
              </a:spcAft>
              <a:buClr>
                <a:schemeClr val="dk1"/>
              </a:buClr>
              <a:buSzPts val="2800"/>
              <a:buChar char="•"/>
            </a:pPr>
            <a:r>
              <a:rPr lang="en-US" dirty="0"/>
              <a:t>Provide access to a system for collecting and using Tier II data (plus training and ongoing support).</a:t>
            </a:r>
            <a:endParaRPr dirty="0"/>
          </a:p>
          <a:p>
            <a:pPr marL="173736" lvl="0" indent="-173736" algn="l" rtl="0">
              <a:lnSpc>
                <a:spcPct val="90000"/>
              </a:lnSpc>
              <a:spcBef>
                <a:spcPts val="0"/>
              </a:spcBef>
              <a:spcAft>
                <a:spcPts val="600"/>
              </a:spcAft>
              <a:buClr>
                <a:schemeClr val="dk1"/>
              </a:buClr>
              <a:buSzPts val="2800"/>
              <a:buChar char="•"/>
            </a:pPr>
            <a:r>
              <a:rPr lang="en-US" dirty="0"/>
              <a:t>Provide expertise and support on </a:t>
            </a:r>
            <a:r>
              <a:rPr lang="en-US" i="1" dirty="0"/>
              <a:t>some </a:t>
            </a:r>
            <a:r>
              <a:rPr lang="en-US" dirty="0"/>
              <a:t>interventions.</a:t>
            </a:r>
            <a:endParaRPr dirty="0"/>
          </a:p>
        </p:txBody>
      </p:sp>
    </p:spTree>
    <p:extLst>
      <p:ext uri="{BB962C8B-B14F-4D97-AF65-F5344CB8AC3E}">
        <p14:creationId xmlns:p14="http://schemas.microsoft.com/office/powerpoint/2010/main" val="3739317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Summary and Resources</a:t>
            </a:r>
            <a:endParaRPr dirty="0"/>
          </a:p>
        </p:txBody>
      </p:sp>
    </p:spTree>
    <p:extLst>
      <p:ext uri="{BB962C8B-B14F-4D97-AF65-F5344CB8AC3E}">
        <p14:creationId xmlns:p14="http://schemas.microsoft.com/office/powerpoint/2010/main" val="1125705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98" name="Google Shape;598;p64"/>
          <p:cNvSpPr txBox="1">
            <a:spLocks noGrp="1"/>
          </p:cNvSpPr>
          <p:nvPr>
            <p:ph idx="1"/>
          </p:nvPr>
        </p:nvSpPr>
        <p:spPr>
          <a:xfrm>
            <a:off x="4839419" y="1125772"/>
            <a:ext cx="6745856" cy="4911773"/>
          </a:xfrm>
          <a:prstGeom prst="rect">
            <a:avLst/>
          </a:prstGeom>
          <a:noFill/>
          <a:ln>
            <a:noFill/>
          </a:ln>
        </p:spPr>
        <p:txBody>
          <a:bodyPr spcFirstLastPara="1" wrap="square" lIns="91425" tIns="45700" rIns="91425" bIns="45700" anchor="ctr" anchorCtr="0">
            <a:noAutofit/>
          </a:bodyPr>
          <a:lstStyle/>
          <a:p>
            <a:pPr marL="173736" lvl="0" indent="-173736">
              <a:spcBef>
                <a:spcPts val="0"/>
              </a:spcBef>
              <a:spcAft>
                <a:spcPts val="600"/>
              </a:spcAft>
            </a:pPr>
            <a:r>
              <a:rPr lang="en-US" dirty="0"/>
              <a:t>Team responsibilities at Tier II include:</a:t>
            </a:r>
          </a:p>
          <a:p>
            <a:pPr marL="457200" lvl="2" indent="-173736">
              <a:spcBef>
                <a:spcPts val="0"/>
              </a:spcBef>
              <a:spcAft>
                <a:spcPts val="600"/>
              </a:spcAft>
              <a:buSzPct val="100000"/>
            </a:pPr>
            <a:r>
              <a:rPr lang="en-US" sz="2600" dirty="0"/>
              <a:t>Regular, frequent meetings</a:t>
            </a:r>
          </a:p>
          <a:p>
            <a:pPr marL="457200" lvl="2" indent="-173736">
              <a:spcBef>
                <a:spcPts val="0"/>
              </a:spcBef>
              <a:spcAft>
                <a:spcPts val="600"/>
              </a:spcAft>
              <a:buSzPct val="100000"/>
            </a:pPr>
            <a:r>
              <a:rPr lang="en-US" sz="2600" dirty="0"/>
              <a:t>Providing professional development to other staff</a:t>
            </a:r>
          </a:p>
          <a:p>
            <a:pPr marL="457200" lvl="2" indent="-173736">
              <a:spcBef>
                <a:spcPts val="0"/>
              </a:spcBef>
              <a:spcAft>
                <a:spcPts val="600"/>
              </a:spcAft>
              <a:buSzPct val="100000"/>
            </a:pPr>
            <a:r>
              <a:rPr lang="en-US" sz="2600" dirty="0"/>
              <a:t>Regular data collection </a:t>
            </a:r>
          </a:p>
          <a:p>
            <a:pPr marL="457200" lvl="2" indent="-173736">
              <a:spcBef>
                <a:spcPts val="0"/>
              </a:spcBef>
              <a:spcAft>
                <a:spcPts val="600"/>
              </a:spcAft>
              <a:buSzPct val="100000"/>
            </a:pPr>
            <a:r>
              <a:rPr lang="en-US" sz="2600" dirty="0"/>
              <a:t>Regular data-based decision making</a:t>
            </a:r>
          </a:p>
          <a:p>
            <a:pPr marL="173736" lvl="1" indent="-173736">
              <a:spcBef>
                <a:spcPts val="0"/>
              </a:spcBef>
              <a:spcAft>
                <a:spcPts val="600"/>
              </a:spcAft>
              <a:buSzPts val="2800"/>
            </a:pPr>
            <a:r>
              <a:rPr lang="en-US" sz="2800" dirty="0"/>
              <a:t>Include staff with behavior expertise.</a:t>
            </a:r>
          </a:p>
          <a:p>
            <a:pPr marL="173736" lvl="0" indent="-173736" algn="l" rtl="0">
              <a:spcBef>
                <a:spcPts val="0"/>
              </a:spcBef>
              <a:spcAft>
                <a:spcPts val="600"/>
              </a:spcAft>
              <a:buClr>
                <a:schemeClr val="dk1"/>
              </a:buClr>
              <a:buSzPts val="2800"/>
              <a:buChar char="•"/>
            </a:pPr>
            <a:r>
              <a:rPr lang="en-US" dirty="0"/>
              <a:t>Team meetings at Tier II include both systems and individual student discussions.</a:t>
            </a:r>
          </a:p>
          <a:p>
            <a:pPr marL="173736" lvl="0" indent="-173736" algn="l" rtl="0">
              <a:spcBef>
                <a:spcPts val="0"/>
              </a:spcBef>
              <a:spcAft>
                <a:spcPts val="600"/>
              </a:spcAft>
              <a:buClr>
                <a:schemeClr val="dk1"/>
              </a:buClr>
              <a:buSzPts val="2800"/>
              <a:buChar char="•"/>
            </a:pPr>
            <a:r>
              <a:rPr lang="en-US" dirty="0"/>
              <a:t>Districts can help schools be successful at Tier II by providing support and resources.</a:t>
            </a:r>
          </a:p>
        </p:txBody>
      </p:sp>
      <p:sp>
        <p:nvSpPr>
          <p:cNvPr id="597" name="Google Shape;597;p6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000"/>
              <a:buFont typeface="Calibri"/>
              <a:buNone/>
            </a:pPr>
            <a:r>
              <a:rPr lang="en-US" sz="4400" dirty="0">
                <a:solidFill>
                  <a:srgbClr val="FFFFFF"/>
                </a:solidFill>
                <a:latin typeface="Calibri"/>
                <a:ea typeface="Calibri"/>
                <a:cs typeface="Calibri"/>
                <a:sym typeface="Calibri"/>
              </a:rPr>
              <a:t>Summary</a:t>
            </a:r>
            <a:endParaRPr sz="4400" dirty="0"/>
          </a:p>
        </p:txBody>
      </p:sp>
    </p:spTree>
    <p:extLst>
      <p:ext uri="{BB962C8B-B14F-4D97-AF65-F5344CB8AC3E}">
        <p14:creationId xmlns:p14="http://schemas.microsoft.com/office/powerpoint/2010/main" val="367565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6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600"/>
              <a:buFont typeface="Calibri"/>
              <a:buNone/>
            </a:pPr>
            <a:r>
              <a:rPr lang="en-US" dirty="0">
                <a:latin typeface="Calibri"/>
                <a:ea typeface="Calibri"/>
                <a:cs typeface="Calibri"/>
                <a:sym typeface="Calibri"/>
              </a:rPr>
              <a:t>Resource</a:t>
            </a:r>
            <a:endParaRPr sz="4400" dirty="0"/>
          </a:p>
        </p:txBody>
      </p:sp>
      <p:sp>
        <p:nvSpPr>
          <p:cNvPr id="605" name="Google Shape;605;p65"/>
          <p:cNvSpPr txBox="1">
            <a:spLocks noGrp="1"/>
          </p:cNvSpPr>
          <p:nvPr>
            <p:ph idx="1"/>
          </p:nvPr>
        </p:nvSpPr>
        <p:spPr>
          <a:xfrm>
            <a:off x="838200" y="1815238"/>
            <a:ext cx="10515600" cy="14110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None/>
            </a:pPr>
            <a:r>
              <a:rPr lang="en-US" u="sng" dirty="0">
                <a:solidFill>
                  <a:schemeClr val="hlink"/>
                </a:solidFill>
                <a:hlinkClick r:id="rId3"/>
              </a:rPr>
              <a:t>Missouri Schoolwide Positive Behavior Support – Leadership for Tier 2 Team</a:t>
            </a:r>
            <a:endParaRPr dirty="0"/>
          </a:p>
        </p:txBody>
      </p:sp>
    </p:spTree>
    <p:extLst>
      <p:ext uri="{BB962C8B-B14F-4D97-AF65-F5344CB8AC3E}">
        <p14:creationId xmlns:p14="http://schemas.microsoft.com/office/powerpoint/2010/main" val="3907866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66" descr="Image result for thank you"/>
          <p:cNvPicPr preferRelativeResize="0"/>
          <p:nvPr/>
        </p:nvPicPr>
        <p:blipFill rotWithShape="1">
          <a:blip r:embed="rId3">
            <a:alphaModFix/>
          </a:blip>
          <a:srcRect t="4898"/>
          <a:stretch/>
        </p:blipFill>
        <p:spPr>
          <a:xfrm>
            <a:off x="4208933" y="1135431"/>
            <a:ext cx="6901179" cy="2641675"/>
          </a:xfrm>
          <a:prstGeom prst="rect">
            <a:avLst/>
          </a:prstGeom>
          <a:noFill/>
          <a:ln>
            <a:noFill/>
          </a:ln>
        </p:spPr>
      </p:pic>
      <p:sp>
        <p:nvSpPr>
          <p:cNvPr id="615" name="Google Shape;615;p66"/>
          <p:cNvSpPr txBox="1">
            <a:spLocks noGrp="1"/>
          </p:cNvSpPr>
          <p:nvPr>
            <p:ph idx="1"/>
          </p:nvPr>
        </p:nvSpPr>
        <p:spPr>
          <a:xfrm>
            <a:off x="3965248" y="3845606"/>
            <a:ext cx="7388551" cy="2059893"/>
          </a:xfrm>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Bef>
                <a:spcPts val="0"/>
              </a:spcBef>
              <a:spcAft>
                <a:spcPts val="600"/>
              </a:spcAft>
              <a:buClr>
                <a:srgbClr val="000000"/>
              </a:buClr>
              <a:buSzPts val="2800"/>
              <a:buChar char="•"/>
            </a:pPr>
            <a:r>
              <a:rPr lang="en-US" dirty="0">
                <a:solidFill>
                  <a:srgbClr val="000000"/>
                </a:solidFill>
              </a:rPr>
              <a:t>Missouri School-Wide Positive Behavior Support</a:t>
            </a:r>
            <a:endParaRPr dirty="0"/>
          </a:p>
          <a:p>
            <a:pPr marL="173736" lvl="0" indent="-173736" algn="l" rtl="0">
              <a:lnSpc>
                <a:spcPct val="90000"/>
              </a:lnSpc>
              <a:spcBef>
                <a:spcPts val="0"/>
              </a:spcBef>
              <a:spcAft>
                <a:spcPts val="600"/>
              </a:spcAft>
              <a:buClr>
                <a:srgbClr val="000000"/>
              </a:buClr>
              <a:buSzPts val="2800"/>
              <a:buChar char="•"/>
            </a:pPr>
            <a:r>
              <a:rPr lang="en-US" dirty="0">
                <a:solidFill>
                  <a:srgbClr val="000000"/>
                </a:solidFill>
              </a:rPr>
              <a:t>Delaware Positive Behavior Support Project</a:t>
            </a:r>
            <a:endParaRPr dirty="0"/>
          </a:p>
          <a:p>
            <a:pPr marL="173736" lvl="0" indent="-173736" algn="l" rtl="0">
              <a:lnSpc>
                <a:spcPct val="90000"/>
              </a:lnSpc>
              <a:spcBef>
                <a:spcPts val="0"/>
              </a:spcBef>
              <a:spcAft>
                <a:spcPts val="600"/>
              </a:spcAft>
              <a:buClr>
                <a:srgbClr val="000000"/>
              </a:buClr>
              <a:buSzPts val="2800"/>
              <a:buChar char="•"/>
            </a:pPr>
            <a:r>
              <a:rPr lang="en-US" dirty="0">
                <a:solidFill>
                  <a:srgbClr val="000000"/>
                </a:solidFill>
              </a:rPr>
              <a:t>PBIS OSEP Technical Assistance Center</a:t>
            </a:r>
            <a:endParaRPr dirty="0"/>
          </a:p>
        </p:txBody>
      </p:sp>
      <p:sp>
        <p:nvSpPr>
          <p:cNvPr id="2" name="Content Placeholder 1"/>
          <p:cNvSpPr>
            <a:spLocks noGrp="1"/>
          </p:cNvSpPr>
          <p:nvPr>
            <p:ph idx="10"/>
          </p:nvPr>
        </p:nvSpPr>
        <p:spPr/>
        <p:txBody>
          <a:bodyPr/>
          <a:lstStyle/>
          <a:p>
            <a:pPr>
              <a:spcBef>
                <a:spcPts val="0"/>
              </a:spcBef>
            </a:pPr>
            <a:r>
              <a:rPr lang="en-US" dirty="0">
                <a:ea typeface="Calibri"/>
                <a:cs typeface="Calibri"/>
                <a:sym typeface="Calibri"/>
              </a:rPr>
              <a:t>We Appreciate the Following for Sharing Information:</a:t>
            </a:r>
            <a:endParaRPr lang="en-US" dirty="0"/>
          </a:p>
        </p:txBody>
      </p:sp>
    </p:spTree>
    <p:extLst>
      <p:ext uri="{BB962C8B-B14F-4D97-AF65-F5344CB8AC3E}">
        <p14:creationId xmlns:p14="http://schemas.microsoft.com/office/powerpoint/2010/main" val="278572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Tier II: Team Responsibilities </a:t>
            </a:r>
            <a:endParaRPr dirty="0"/>
          </a:p>
        </p:txBody>
      </p:sp>
      <p:sp>
        <p:nvSpPr>
          <p:cNvPr id="122" name="Google Shape;122;p16"/>
          <p:cNvSpPr txBox="1">
            <a:spLocks noGrp="1"/>
          </p:cNvSpPr>
          <p:nvPr>
            <p:ph type="sldNum" idx="4294967295"/>
          </p:nvPr>
        </p:nvSpPr>
        <p:spPr>
          <a:xfrm>
            <a:off x="10704513" y="6375400"/>
            <a:ext cx="1487487" cy="3460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198683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56" name="Google Shape;156;p17"/>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buClr>
                <a:schemeClr val="dk1"/>
              </a:buClr>
              <a:buSzPts val="2800"/>
              <a:buChar char="•"/>
            </a:pPr>
            <a:r>
              <a:rPr lang="en-US" dirty="0"/>
              <a:t>Develop a system to refer students for Tier II interventions.</a:t>
            </a:r>
            <a:endParaRPr dirty="0"/>
          </a:p>
          <a:p>
            <a:pPr marL="173736" lvl="0" indent="-173736" algn="l" rtl="0">
              <a:lnSpc>
                <a:spcPct val="90000"/>
              </a:lnSpc>
              <a:buClr>
                <a:schemeClr val="dk1"/>
              </a:buClr>
              <a:buSzPts val="2800"/>
              <a:buChar char="•"/>
            </a:pPr>
            <a:r>
              <a:rPr lang="en-US" dirty="0"/>
              <a:t>Develop data decision rules.</a:t>
            </a:r>
            <a:endParaRPr dirty="0"/>
          </a:p>
          <a:p>
            <a:pPr marL="173736" lvl="0" indent="-173736" algn="l" rtl="0">
              <a:lnSpc>
                <a:spcPct val="90000"/>
              </a:lnSpc>
              <a:buClr>
                <a:schemeClr val="dk1"/>
              </a:buClr>
              <a:buSzPts val="2800"/>
              <a:buChar char="•"/>
            </a:pPr>
            <a:r>
              <a:rPr lang="en-US" dirty="0"/>
              <a:t>Develop intervention(s). </a:t>
            </a:r>
            <a:endParaRPr dirty="0"/>
          </a:p>
          <a:p>
            <a:pPr marL="173736" lvl="0" indent="-173736" algn="l" rtl="0">
              <a:lnSpc>
                <a:spcPct val="90000"/>
              </a:lnSpc>
              <a:buClr>
                <a:schemeClr val="dk1"/>
              </a:buClr>
              <a:buSzPts val="2800"/>
              <a:buChar char="•"/>
            </a:pPr>
            <a:r>
              <a:rPr lang="en-US" dirty="0"/>
              <a:t>Develop a process to match student need to appropriate intervention.</a:t>
            </a:r>
            <a:endParaRPr dirty="0"/>
          </a:p>
          <a:p>
            <a:pPr marL="173736" lvl="0" indent="-173736" algn="l" rtl="0">
              <a:lnSpc>
                <a:spcPct val="90000"/>
              </a:lnSpc>
              <a:buClr>
                <a:schemeClr val="dk1"/>
              </a:buClr>
              <a:buSzPts val="2800"/>
              <a:buChar char="•"/>
            </a:pPr>
            <a:r>
              <a:rPr lang="en-US" dirty="0"/>
              <a:t>Provide training for staff on Tier II and interventions.</a:t>
            </a:r>
            <a:endParaRPr dirty="0"/>
          </a:p>
        </p:txBody>
      </p:sp>
      <p:sp>
        <p:nvSpPr>
          <p:cNvPr id="155" name="Google Shape;155;p17"/>
          <p:cNvSpPr txBox="1">
            <a:spLocks noGrp="1"/>
          </p:cNvSpPr>
          <p:nvPr>
            <p:ph type="title"/>
          </p:nvPr>
        </p:nvSpPr>
        <p:spPr>
          <a:xfrm>
            <a:off x="735724" y="2275661"/>
            <a:ext cx="3794235" cy="2621947"/>
          </a:xfrm>
          <a:prstGeom prst="rect">
            <a:avLst/>
          </a:prstGeom>
          <a:noFill/>
          <a:ln>
            <a:noFill/>
          </a:ln>
        </p:spPr>
        <p:txBody>
          <a:bodyPr spcFirstLastPara="1" wrap="square" lIns="91425" tIns="45700" rIns="91425" bIns="45700" anchor="ctr" anchorCtr="0">
            <a:noAutofit/>
          </a:bodyPr>
          <a:lstStyle/>
          <a:p>
            <a:pPr lvl="0">
              <a:lnSpc>
                <a:spcPct val="100000"/>
              </a:lnSpc>
              <a:buClr>
                <a:srgbClr val="FFFFFF"/>
              </a:buClr>
              <a:buSzPts val="4000"/>
            </a:pPr>
            <a:r>
              <a:rPr lang="en-US" sz="4400" dirty="0">
                <a:solidFill>
                  <a:srgbClr val="FFFFFF"/>
                </a:solidFill>
              </a:rPr>
              <a:t>Initial T</a:t>
            </a:r>
            <a:r>
              <a:rPr lang="en-US" sz="4400" dirty="0">
                <a:solidFill>
                  <a:srgbClr val="FFFFFF"/>
                </a:solidFill>
                <a:sym typeface="Calibri"/>
              </a:rPr>
              <a:t>eam</a:t>
            </a:r>
            <a:br>
              <a:rPr lang="en-US" sz="4400" dirty="0">
                <a:solidFill>
                  <a:srgbClr val="FFFFFF"/>
                </a:solidFill>
                <a:sym typeface="Calibri"/>
              </a:rPr>
            </a:br>
            <a:r>
              <a:rPr lang="en-US" sz="4400" dirty="0">
                <a:solidFill>
                  <a:srgbClr val="FFFFFF"/>
                </a:solidFill>
                <a:sym typeface="Calibri"/>
              </a:rPr>
              <a:t>Responsibilities</a:t>
            </a:r>
            <a:br>
              <a:rPr lang="en-US" sz="4400" dirty="0">
                <a:solidFill>
                  <a:srgbClr val="FFFFFF"/>
                </a:solidFill>
                <a:sym typeface="Calibri"/>
              </a:rPr>
            </a:br>
            <a:r>
              <a:rPr lang="en-US" sz="4400" dirty="0">
                <a:solidFill>
                  <a:srgbClr val="FFFFFF"/>
                </a:solidFill>
                <a:sym typeface="Calibri"/>
              </a:rPr>
              <a:t>f</a:t>
            </a:r>
            <a:r>
              <a:rPr lang="en-US" sz="4400" dirty="0">
                <a:solidFill>
                  <a:srgbClr val="FFFFFF"/>
                </a:solidFill>
              </a:rPr>
              <a:t>or Tier II</a:t>
            </a:r>
            <a:endParaRPr sz="4400" dirty="0"/>
          </a:p>
        </p:txBody>
      </p:sp>
      <p:pic>
        <p:nvPicPr>
          <p:cNvPr id="157" name="Google Shape;157;p17" descr="Users"/>
          <p:cNvPicPr preferRelativeResize="0"/>
          <p:nvPr/>
        </p:nvPicPr>
        <p:blipFill rotWithShape="1">
          <a:blip r:embed="rId3">
            <a:alphaModFix/>
          </a:blip>
          <a:srcRect/>
          <a:stretch/>
        </p:blipFill>
        <p:spPr>
          <a:xfrm>
            <a:off x="7510699" y="4594988"/>
            <a:ext cx="1721645" cy="1721645"/>
          </a:xfrm>
          <a:prstGeom prst="rect">
            <a:avLst/>
          </a:prstGeom>
          <a:noFill/>
          <a:ln>
            <a:noFill/>
          </a:ln>
        </p:spPr>
      </p:pic>
    </p:spTree>
    <p:extLst>
      <p:ext uri="{BB962C8B-B14F-4D97-AF65-F5344CB8AC3E}">
        <p14:creationId xmlns:p14="http://schemas.microsoft.com/office/powerpoint/2010/main" val="6617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10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Effect transition="in" filter="fade">
                                      <p:cBhvr>
                                        <p:cTn id="12" dur="1000"/>
                                        <p:tgtEl>
                                          <p:spTgt spid="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Effect transition="in" filter="fade">
                                      <p:cBhvr>
                                        <p:cTn id="17" dur="1000"/>
                                        <p:tgtEl>
                                          <p:spTgt spid="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3" end="3"/>
                                            </p:txEl>
                                          </p:spTgt>
                                        </p:tgtEl>
                                        <p:attrNameLst>
                                          <p:attrName>style.visibility</p:attrName>
                                        </p:attrNameLst>
                                      </p:cBhvr>
                                      <p:to>
                                        <p:strVal val="visible"/>
                                      </p:to>
                                    </p:set>
                                    <p:animEffect transition="in" filter="fade">
                                      <p:cBhvr>
                                        <p:cTn id="22" dur="1000"/>
                                        <p:tgtEl>
                                          <p:spTgt spid="1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xEl>
                                              <p:pRg st="4" end="4"/>
                                            </p:txEl>
                                          </p:spTgt>
                                        </p:tgtEl>
                                        <p:attrNameLst>
                                          <p:attrName>style.visibility</p:attrName>
                                        </p:attrNameLst>
                                      </p:cBhvr>
                                      <p:to>
                                        <p:strVal val="visible"/>
                                      </p:to>
                                    </p:set>
                                    <p:animEffect transition="in" filter="fade">
                                      <p:cBhvr>
                                        <p:cTn id="27" dur="1000"/>
                                        <p:tgtEl>
                                          <p:spTgt spid="1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56" name="Google Shape;156;p17"/>
          <p:cNvSpPr txBox="1">
            <a:spLocks noGrp="1"/>
          </p:cNvSpPr>
          <p:nvPr>
            <p:ph idx="1"/>
          </p:nvPr>
        </p:nvSpPr>
        <p:spPr>
          <a:xfrm>
            <a:off x="5175056" y="1125772"/>
            <a:ext cx="6392932" cy="4679805"/>
          </a:xfrm>
          <a:prstGeom prst="rect">
            <a:avLst/>
          </a:prstGeom>
          <a:noFill/>
          <a:ln>
            <a:noFill/>
          </a:ln>
        </p:spPr>
        <p:txBody>
          <a:bodyPr spcFirstLastPara="1" wrap="square" lIns="91425" tIns="45700" rIns="91425" bIns="45700" anchor="ctr" anchorCtr="0">
            <a:noAutofit/>
          </a:bodyPr>
          <a:lstStyle/>
          <a:p>
            <a:pPr marL="173736" lvl="0" indent="-173736"/>
            <a:r>
              <a:rPr lang="en-US" dirty="0"/>
              <a:t>Train and support staff on their role(s) in the interventions.</a:t>
            </a:r>
          </a:p>
          <a:p>
            <a:pPr marL="173736" lvl="0" indent="-173736"/>
            <a:r>
              <a:rPr lang="en-US" dirty="0"/>
              <a:t>Develop new interventions as needed.</a:t>
            </a:r>
          </a:p>
          <a:p>
            <a:pPr marL="173736" lvl="0" indent="-173736"/>
            <a:r>
              <a:rPr lang="en-US" dirty="0"/>
              <a:t>Monitor implementation of interventions (group-wide data) and develop action plans.</a:t>
            </a:r>
          </a:p>
          <a:p>
            <a:pPr marL="173736" lvl="0" indent="-173736"/>
            <a:r>
              <a:rPr lang="en-US" dirty="0"/>
              <a:t>Monitor student progress (individual data) and determine appropriate actions.</a:t>
            </a:r>
          </a:p>
          <a:p>
            <a:pPr marL="173736" lvl="0" indent="-173736"/>
            <a:r>
              <a:rPr lang="en-US" dirty="0"/>
              <a:t>Provide data about Tier II to staff.  </a:t>
            </a:r>
          </a:p>
          <a:p>
            <a:pPr marL="173736" lvl="0" indent="-173736"/>
            <a:r>
              <a:rPr lang="en-US" dirty="0"/>
              <a:t>Update teachers on progress of the students they are supporting.</a:t>
            </a:r>
          </a:p>
        </p:txBody>
      </p:sp>
      <p:sp>
        <p:nvSpPr>
          <p:cNvPr id="155" name="Google Shape;155;p17"/>
          <p:cNvSpPr txBox="1">
            <a:spLocks noGrp="1"/>
          </p:cNvSpPr>
          <p:nvPr>
            <p:ph type="title"/>
          </p:nvPr>
        </p:nvSpPr>
        <p:spPr>
          <a:xfrm>
            <a:off x="756744" y="2275661"/>
            <a:ext cx="3752193" cy="2621947"/>
          </a:xfrm>
          <a:prstGeom prst="rect">
            <a:avLst/>
          </a:prstGeom>
          <a:noFill/>
          <a:ln>
            <a:noFill/>
          </a:ln>
        </p:spPr>
        <p:txBody>
          <a:bodyPr spcFirstLastPara="1" wrap="square" lIns="91425" tIns="45700" rIns="91425" bIns="45700" anchor="ctr" anchorCtr="0">
            <a:noAutofit/>
          </a:bodyPr>
          <a:lstStyle/>
          <a:p>
            <a:pPr lvl="0">
              <a:buClr>
                <a:srgbClr val="FFFFFF"/>
              </a:buClr>
              <a:buSzPts val="4000"/>
            </a:pPr>
            <a:r>
              <a:rPr lang="en-US" sz="4400" dirty="0">
                <a:solidFill>
                  <a:srgbClr val="FFFFFF"/>
                </a:solidFill>
              </a:rPr>
              <a:t>Ongoing T</a:t>
            </a:r>
            <a:r>
              <a:rPr lang="en-US" sz="4400" dirty="0">
                <a:solidFill>
                  <a:srgbClr val="FFFFFF"/>
                </a:solidFill>
                <a:ea typeface="Calibri"/>
                <a:cs typeface="Calibri"/>
                <a:sym typeface="Calibri"/>
              </a:rPr>
              <a:t>eam </a:t>
            </a:r>
            <a:r>
              <a:rPr lang="en-US" sz="4400" dirty="0">
                <a:solidFill>
                  <a:srgbClr val="FFFFFF"/>
                </a:solidFill>
              </a:rPr>
              <a:t>R</a:t>
            </a:r>
            <a:r>
              <a:rPr lang="en-US" sz="4400" dirty="0">
                <a:solidFill>
                  <a:srgbClr val="FFFFFF"/>
                </a:solidFill>
                <a:ea typeface="Calibri"/>
                <a:cs typeface="Calibri"/>
                <a:sym typeface="Calibri"/>
              </a:rPr>
              <a:t>esponsibilities for </a:t>
            </a:r>
            <a:r>
              <a:rPr lang="en-US" sz="4400" dirty="0">
                <a:solidFill>
                  <a:srgbClr val="FFFFFF"/>
                </a:solidFill>
              </a:rPr>
              <a:t>Tier II </a:t>
            </a:r>
            <a:endParaRPr sz="4400" dirty="0"/>
          </a:p>
        </p:txBody>
      </p:sp>
      <p:pic>
        <p:nvPicPr>
          <p:cNvPr id="157" name="Google Shape;157;p17" descr="Users"/>
          <p:cNvPicPr preferRelativeResize="0"/>
          <p:nvPr/>
        </p:nvPicPr>
        <p:blipFill rotWithShape="1">
          <a:blip r:embed="rId3">
            <a:alphaModFix/>
          </a:blip>
          <a:srcRect/>
          <a:stretch/>
        </p:blipFill>
        <p:spPr>
          <a:xfrm>
            <a:off x="1776560" y="4718464"/>
            <a:ext cx="1721645" cy="1721645"/>
          </a:xfrm>
          <a:prstGeom prst="rect">
            <a:avLst/>
          </a:prstGeom>
          <a:noFill/>
          <a:ln>
            <a:noFill/>
          </a:ln>
        </p:spPr>
      </p:pic>
    </p:spTree>
    <p:extLst>
      <p:ext uri="{BB962C8B-B14F-4D97-AF65-F5344CB8AC3E}">
        <p14:creationId xmlns:p14="http://schemas.microsoft.com/office/powerpoint/2010/main" val="40206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10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Effect transition="in" filter="fade">
                                      <p:cBhvr>
                                        <p:cTn id="12" dur="1000"/>
                                        <p:tgtEl>
                                          <p:spTgt spid="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Effect transition="in" filter="fade">
                                      <p:cBhvr>
                                        <p:cTn id="17" dur="1000"/>
                                        <p:tgtEl>
                                          <p:spTgt spid="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3" end="3"/>
                                            </p:txEl>
                                          </p:spTgt>
                                        </p:tgtEl>
                                        <p:attrNameLst>
                                          <p:attrName>style.visibility</p:attrName>
                                        </p:attrNameLst>
                                      </p:cBhvr>
                                      <p:to>
                                        <p:strVal val="visible"/>
                                      </p:to>
                                    </p:set>
                                    <p:animEffect transition="in" filter="fade">
                                      <p:cBhvr>
                                        <p:cTn id="22" dur="1000"/>
                                        <p:tgtEl>
                                          <p:spTgt spid="1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xEl>
                                              <p:pRg st="4" end="4"/>
                                            </p:txEl>
                                          </p:spTgt>
                                        </p:tgtEl>
                                        <p:attrNameLst>
                                          <p:attrName>style.visibility</p:attrName>
                                        </p:attrNameLst>
                                      </p:cBhvr>
                                      <p:to>
                                        <p:strVal val="visible"/>
                                      </p:to>
                                    </p:set>
                                    <p:animEffect transition="in" filter="fade">
                                      <p:cBhvr>
                                        <p:cTn id="27" dur="1000"/>
                                        <p:tgtEl>
                                          <p:spTgt spid="1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xEl>
                                              <p:pRg st="5" end="5"/>
                                            </p:txEl>
                                          </p:spTgt>
                                        </p:tgtEl>
                                        <p:attrNameLst>
                                          <p:attrName>style.visibility</p:attrName>
                                        </p:attrNameLst>
                                      </p:cBhvr>
                                      <p:to>
                                        <p:strVal val="visible"/>
                                      </p:to>
                                    </p:set>
                                    <p:animEffect transition="in" filter="fade">
                                      <p:cBhvr>
                                        <p:cTn id="32" dur="1000"/>
                                        <p:tgtEl>
                                          <p:spTgt spid="1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Communication Considerations</a:t>
            </a:r>
            <a:endParaRPr sz="6600" dirty="0"/>
          </a:p>
        </p:txBody>
      </p:sp>
      <p:sp>
        <p:nvSpPr>
          <p:cNvPr id="437" name="Google Shape;437;p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spcAft>
                <a:spcPts val="0"/>
              </a:spcAft>
              <a:buClr>
                <a:schemeClr val="dk1"/>
              </a:buClr>
              <a:buSzPts val="2800"/>
              <a:buChar char="•"/>
            </a:pPr>
            <a:r>
              <a:rPr lang="en-US" dirty="0"/>
              <a:t>Are you sharing ongoing information and data?</a:t>
            </a:r>
            <a:endParaRPr dirty="0"/>
          </a:p>
          <a:p>
            <a:pPr marL="173736" lvl="0" indent="-173736" algn="l" rtl="0">
              <a:spcAft>
                <a:spcPts val="0"/>
              </a:spcAft>
              <a:buClr>
                <a:schemeClr val="dk1"/>
              </a:buClr>
              <a:buSzPts val="2800"/>
              <a:buChar char="•"/>
            </a:pPr>
            <a:r>
              <a:rPr lang="en-US" dirty="0"/>
              <a:t>Are you receiving feedback and input?</a:t>
            </a:r>
            <a:endParaRPr dirty="0"/>
          </a:p>
          <a:p>
            <a:pPr marL="173736" lvl="0" indent="-173736" algn="l" rtl="0">
              <a:spcAft>
                <a:spcPts val="0"/>
              </a:spcAft>
              <a:buClr>
                <a:schemeClr val="dk1"/>
              </a:buClr>
              <a:buSzPts val="2800"/>
              <a:buChar char="•"/>
            </a:pPr>
            <a:r>
              <a:rPr lang="en-US" dirty="0"/>
              <a:t>What information should be shared?</a:t>
            </a:r>
            <a:endParaRPr dirty="0"/>
          </a:p>
          <a:p>
            <a:pPr marL="173736" lvl="0" indent="-173736" algn="l" rtl="0">
              <a:spcAft>
                <a:spcPts val="0"/>
              </a:spcAft>
              <a:buClr>
                <a:schemeClr val="dk1"/>
              </a:buClr>
              <a:buSzPts val="2800"/>
              <a:buChar char="•"/>
            </a:pPr>
            <a:r>
              <a:rPr lang="en-US" dirty="0"/>
              <a:t>How should it be shared?</a:t>
            </a:r>
            <a:endParaRPr dirty="0"/>
          </a:p>
          <a:p>
            <a:pPr marL="173736" lvl="0" indent="-173736" algn="l" rtl="0">
              <a:spcAft>
                <a:spcPts val="0"/>
              </a:spcAft>
              <a:buClr>
                <a:schemeClr val="dk1"/>
              </a:buClr>
              <a:buSzPts val="2800"/>
              <a:buChar char="•"/>
            </a:pPr>
            <a:r>
              <a:rPr lang="en-US" dirty="0"/>
              <a:t>With whom should it be shared?</a:t>
            </a:r>
            <a:endParaRPr dirty="0"/>
          </a:p>
          <a:p>
            <a:pPr marL="173736" lvl="0" indent="-173736" algn="l" rtl="0">
              <a:spcAft>
                <a:spcPts val="0"/>
              </a:spcAft>
              <a:buClr>
                <a:schemeClr val="dk1"/>
              </a:buClr>
              <a:buSzPts val="2800"/>
              <a:buChar char="•"/>
            </a:pPr>
            <a:r>
              <a:rPr lang="en-US" dirty="0"/>
              <a:t>Who will ensure it is shared?</a:t>
            </a:r>
            <a:endParaRPr dirty="0"/>
          </a:p>
        </p:txBody>
      </p:sp>
      <p:pic>
        <p:nvPicPr>
          <p:cNvPr id="436" name="Google Shape;436;p47" descr="Presentation with Checklist"/>
          <p:cNvPicPr preferRelativeResize="0"/>
          <p:nvPr/>
        </p:nvPicPr>
        <p:blipFill rotWithShape="1">
          <a:blip r:embed="rId3">
            <a:alphaModFix/>
          </a:blip>
          <a:srcRect/>
          <a:stretch/>
        </p:blipFill>
        <p:spPr>
          <a:xfrm>
            <a:off x="340940" y="551068"/>
            <a:ext cx="914400" cy="914400"/>
          </a:xfrm>
          <a:prstGeom prst="rect">
            <a:avLst/>
          </a:prstGeom>
          <a:noFill/>
          <a:ln>
            <a:noFill/>
          </a:ln>
        </p:spPr>
      </p:pic>
    </p:spTree>
    <p:extLst>
      <p:ext uri="{BB962C8B-B14F-4D97-AF65-F5344CB8AC3E}">
        <p14:creationId xmlns:p14="http://schemas.microsoft.com/office/powerpoint/2010/main" val="121588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2319</TotalTime>
  <Words>5043</Words>
  <Application>Microsoft Office PowerPoint</Application>
  <PresentationFormat>Widescreen</PresentationFormat>
  <Paragraphs>492</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Franklin Gothic</vt:lpstr>
      <vt:lpstr>Georgia</vt:lpstr>
      <vt:lpstr>Noto Sans Symbols</vt:lpstr>
      <vt:lpstr>Trebuchet MS</vt:lpstr>
      <vt:lpstr>Office Theme</vt:lpstr>
      <vt:lpstr>The Tier II Leadership Team</vt:lpstr>
      <vt:lpstr>Purpose of This Module </vt:lpstr>
      <vt:lpstr>Objectives</vt:lpstr>
      <vt:lpstr>PowerPoint Presentation</vt:lpstr>
      <vt:lpstr>Review: Purpose of Tier II</vt:lpstr>
      <vt:lpstr>Tier II: Team Responsibilities </vt:lpstr>
      <vt:lpstr>Initial Team Responsibilities for Tier II</vt:lpstr>
      <vt:lpstr>Ongoing Team Responsibilities for Tier II </vt:lpstr>
      <vt:lpstr>Communication Considerations</vt:lpstr>
      <vt:lpstr>PowerPoint Presentation</vt:lpstr>
      <vt:lpstr>Comparison of Tier I and Tier II Team Responsibilities</vt:lpstr>
      <vt:lpstr>PowerPoint Presentation</vt:lpstr>
      <vt:lpstr>PowerPoint Presentation</vt:lpstr>
      <vt:lpstr>Staff and Expertise Needed for the Team at Tier II</vt:lpstr>
      <vt:lpstr>Expertise Needed at Tier II</vt:lpstr>
      <vt:lpstr>Behavior Expertise</vt:lpstr>
      <vt:lpstr>Intervention Expertise</vt:lpstr>
      <vt:lpstr>Where Can You Find This Expertise?</vt:lpstr>
      <vt:lpstr>Team Roles for Tier II Meetings</vt:lpstr>
      <vt:lpstr>PowerPoint Presentation</vt:lpstr>
      <vt:lpstr>Tier I vs. Tier II Team Roles</vt:lpstr>
      <vt:lpstr>Administrative Responsibilities</vt:lpstr>
      <vt:lpstr>Intervention Coordinator Responsibilities</vt:lpstr>
      <vt:lpstr>Guiding Questions for Creating a Strong Tier II Team </vt:lpstr>
      <vt:lpstr>Team Membership</vt:lpstr>
      <vt:lpstr>Team Function</vt:lpstr>
      <vt:lpstr>Thinking Long-term</vt:lpstr>
      <vt:lpstr>PowerPoint Presentation</vt:lpstr>
      <vt:lpstr>Do It with Fidelity!</vt:lpstr>
      <vt:lpstr>PowerPoint Presentation</vt:lpstr>
      <vt:lpstr>Team Discussions at Tier II</vt:lpstr>
      <vt:lpstr>Two Types of Team Discussions at Tier II</vt:lpstr>
      <vt:lpstr>PowerPoint Presentation</vt:lpstr>
      <vt:lpstr>Overview of Team Meetings  for Tier II</vt:lpstr>
      <vt:lpstr>Example: Pre-meeting Organizer  (Systems Discussion) </vt:lpstr>
      <vt:lpstr>PowerPoint Presentation</vt:lpstr>
      <vt:lpstr>Example: Pre-meeting Organizer  (for student conversations and problem solving)</vt:lpstr>
      <vt:lpstr>PowerPoint Presentation</vt:lpstr>
      <vt:lpstr>Regular Agenda Topics</vt:lpstr>
      <vt:lpstr>PowerPoint Presentation</vt:lpstr>
      <vt:lpstr>PowerPoint Presentation</vt:lpstr>
      <vt:lpstr>PowerPoint Presentation</vt:lpstr>
      <vt:lpstr>PowerPoint Presentation</vt:lpstr>
      <vt:lpstr>PowerPoint Presentation</vt:lpstr>
      <vt:lpstr>Do it With Fidelity!</vt:lpstr>
      <vt:lpstr>2.2 Team Operating Procedures</vt:lpstr>
      <vt:lpstr>District Leadership</vt:lpstr>
      <vt:lpstr>District Responsibilities for PBIS</vt:lpstr>
      <vt:lpstr>Overall District PBIS Leadership Focus</vt:lpstr>
      <vt:lpstr>Tier II District Focus</vt:lpstr>
      <vt:lpstr>Summary and Resources</vt:lpstr>
      <vt:lpstr>Summary</vt:lpstr>
      <vt:lpstr>Resource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Rebecca Hegger</cp:lastModifiedBy>
  <cp:revision>69</cp:revision>
  <dcterms:created xsi:type="dcterms:W3CDTF">2019-03-21T18:11:05Z</dcterms:created>
  <dcterms:modified xsi:type="dcterms:W3CDTF">2020-07-07T18:33:17Z</dcterms:modified>
</cp:coreProperties>
</file>