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305"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306" r:id="rId40"/>
    <p:sldId id="307" r:id="rId41"/>
    <p:sldId id="308" r:id="rId42"/>
    <p:sldId id="309" r:id="rId43"/>
    <p:sldId id="300" r:id="rId44"/>
    <p:sldId id="301" r:id="rId45"/>
    <p:sldId id="302" r:id="rId46"/>
    <p:sldId id="303" r:id="rId47"/>
    <p:sldId id="304" r:id="rId4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C2E"/>
    <a:srgbClr val="00B451"/>
    <a:srgbClr val="06BBD4"/>
    <a:srgbClr val="07CEE9"/>
    <a:srgbClr val="055CA3"/>
    <a:srgbClr val="7476DA"/>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75000" autoAdjust="0"/>
  </p:normalViewPr>
  <p:slideViewPr>
    <p:cSldViewPr snapToGrid="0">
      <p:cViewPr varScale="1">
        <p:scale>
          <a:sx n="64" d="100"/>
          <a:sy n="64" d="100"/>
        </p:scale>
        <p:origin x="1267"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399649B4-434E-4FA8-B2DC-E12279EB5134}" type="datetimeFigureOut">
              <a:rPr lang="en-US" smtClean="0"/>
              <a:t>7/7/2020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5F4B20E-0D01-421A-86CC-F253D21A707A}" type="slidenum">
              <a:rPr lang="en-US" smtClean="0"/>
              <a:t>‹#›</a:t>
            </a:fld>
            <a:endParaRPr lang="en-US"/>
          </a:p>
        </p:txBody>
      </p:sp>
    </p:spTree>
    <p:extLst>
      <p:ext uri="{BB962C8B-B14F-4D97-AF65-F5344CB8AC3E}">
        <p14:creationId xmlns:p14="http://schemas.microsoft.com/office/powerpoint/2010/main" val="4259773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DA0DE036-3D5E-41DB-936D-3FF1CC962981}" type="datetimeFigureOut">
              <a:rPr lang="en-US" smtClean="0"/>
              <a:t>7/7/2020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C515289-3119-4252-93AC-A8D0AA09B0A7}" type="slidenum">
              <a:rPr lang="en-US" smtClean="0"/>
              <a:t>‹#›</a:t>
            </a:fld>
            <a:endParaRPr lang="en-US"/>
          </a:p>
        </p:txBody>
      </p:sp>
    </p:spTree>
    <p:extLst>
      <p:ext uri="{BB962C8B-B14F-4D97-AF65-F5344CB8AC3E}">
        <p14:creationId xmlns:p14="http://schemas.microsoft.com/office/powerpoint/2010/main" val="110961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ce.astate.edu/pbis/identification-of-students-at-tier-ii/"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dirty="0"/>
          </a:p>
        </p:txBody>
      </p:sp>
      <p:sp>
        <p:nvSpPr>
          <p:cNvPr id="66" name="Google Shape;66;p1: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972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0: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It is critical for staff to keep detailed information on referral forms so that there are data to use to determine the proper interventions.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solidFill>
                  <a:schemeClr val="dk1"/>
                </a:solidFill>
              </a:rPr>
              <a:t>Portland State University online “Basic FBA” modules are free and include basics about function of behavior for all staff and more advanced courses for behavior specialists </a:t>
            </a:r>
            <a:r>
              <a:rPr lang="en-US" dirty="0"/>
              <a:t>(or staff that want to become the go-to person for behavior at the school).</a:t>
            </a:r>
            <a:endParaRPr dirty="0"/>
          </a:p>
        </p:txBody>
      </p:sp>
      <p:sp>
        <p:nvSpPr>
          <p:cNvPr id="141" name="Google Shape;141;p10: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5811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1: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870216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519113" y="1196975"/>
            <a:ext cx="5743575" cy="3232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78136" y="4608274"/>
            <a:ext cx="5425086" cy="37704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1100" b="0" i="0" u="none" strike="noStrike" cap="none" dirty="0">
                <a:solidFill>
                  <a:schemeClr val="dk1"/>
                </a:solidFill>
                <a:latin typeface="Calibri"/>
                <a:ea typeface="Calibri"/>
                <a:cs typeface="Calibri"/>
                <a:sym typeface="Calibri"/>
              </a:rPr>
              <a:t>Trainer Notes:</a:t>
            </a:r>
            <a:endParaRPr dirty="0"/>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dirty="0">
                <a:solidFill>
                  <a:schemeClr val="dk1"/>
                </a:solidFill>
                <a:latin typeface="Calibri"/>
                <a:ea typeface="Calibri"/>
                <a:cs typeface="Calibri"/>
                <a:sym typeface="Calibri"/>
              </a:rPr>
              <a:t>To make decisions about student behavior, we look at these:</a:t>
            </a:r>
            <a:endParaRPr sz="1100" dirty="0">
              <a:latin typeface="Calibri"/>
              <a:ea typeface="Calibri"/>
              <a:cs typeface="Calibri"/>
              <a:sym typeface="Calibri"/>
            </a:endParaRPr>
          </a:p>
          <a:p>
            <a:pPr marL="457200" marR="0" lvl="1" indent="-171450" algn="l" rtl="0">
              <a:lnSpc>
                <a:spcPct val="100000"/>
              </a:lnSpc>
              <a:spcBef>
                <a:spcPts val="0"/>
              </a:spcBef>
              <a:spcAft>
                <a:spcPts val="0"/>
              </a:spcAft>
              <a:buClr>
                <a:schemeClr val="dk1"/>
              </a:buClr>
              <a:buSzPts val="1100"/>
              <a:buFont typeface="Arial"/>
              <a:buChar char="•"/>
            </a:pPr>
            <a:r>
              <a:rPr lang="en-US" sz="1100" b="1" i="0" u="sng" strike="noStrike" cap="none" dirty="0">
                <a:solidFill>
                  <a:schemeClr val="dk1"/>
                </a:solidFill>
                <a:latin typeface="Calibri"/>
                <a:ea typeface="Calibri"/>
                <a:cs typeface="Calibri"/>
                <a:sym typeface="Calibri"/>
              </a:rPr>
              <a:t>A</a:t>
            </a:r>
            <a:r>
              <a:rPr lang="en-US" sz="1100" b="0" i="0" u="none" strike="noStrike" cap="none" dirty="0">
                <a:solidFill>
                  <a:schemeClr val="dk1"/>
                </a:solidFill>
                <a:latin typeface="Calibri"/>
                <a:ea typeface="Calibri"/>
                <a:cs typeface="Calibri"/>
                <a:sym typeface="Calibri"/>
              </a:rPr>
              <a:t>ntecedent (predictor or cause – what happens right before the behavior, what setting prompts</a:t>
            </a:r>
            <a:r>
              <a:rPr lang="en-US" sz="1100" b="0" i="0" u="none" strike="noStrike" cap="none" baseline="0" dirty="0">
                <a:solidFill>
                  <a:schemeClr val="dk1"/>
                </a:solidFill>
                <a:latin typeface="Calibri"/>
                <a:ea typeface="Calibri"/>
                <a:cs typeface="Calibri"/>
                <a:sym typeface="Calibri"/>
              </a:rPr>
              <a:t> </a:t>
            </a:r>
            <a:r>
              <a:rPr lang="en-US" sz="1100" b="0" i="0" u="none" strike="noStrike" cap="none" dirty="0">
                <a:solidFill>
                  <a:schemeClr val="dk1"/>
                </a:solidFill>
                <a:latin typeface="Calibri"/>
                <a:ea typeface="Calibri"/>
                <a:cs typeface="Calibri"/>
                <a:sym typeface="Calibri"/>
              </a:rPr>
              <a:t>the behavior, etc.)</a:t>
            </a:r>
            <a:endParaRPr sz="1100" dirty="0">
              <a:latin typeface="Calibri"/>
              <a:ea typeface="Calibri"/>
              <a:cs typeface="Calibri"/>
              <a:sym typeface="Calibri"/>
            </a:endParaRPr>
          </a:p>
          <a:p>
            <a:pPr marL="457200" marR="0" lvl="1" indent="-171450" algn="l" rtl="0">
              <a:lnSpc>
                <a:spcPct val="100000"/>
              </a:lnSpc>
              <a:spcBef>
                <a:spcPts val="0"/>
              </a:spcBef>
              <a:spcAft>
                <a:spcPts val="0"/>
              </a:spcAft>
              <a:buClr>
                <a:schemeClr val="dk1"/>
              </a:buClr>
              <a:buSzPts val="1100"/>
              <a:buFont typeface="Arial"/>
              <a:buChar char="•"/>
            </a:pPr>
            <a:r>
              <a:rPr lang="en-US" sz="1100" b="0" i="0" u="none" strike="noStrike" cap="none" dirty="0">
                <a:solidFill>
                  <a:schemeClr val="dk1"/>
                </a:solidFill>
                <a:latin typeface="Calibri"/>
                <a:ea typeface="Calibri"/>
                <a:cs typeface="Calibri"/>
                <a:sym typeface="Calibri"/>
              </a:rPr>
              <a:t>Problem </a:t>
            </a:r>
            <a:r>
              <a:rPr lang="en-US" sz="1100" b="1" i="0" u="sng" strike="noStrike" cap="none" dirty="0">
                <a:solidFill>
                  <a:schemeClr val="dk1"/>
                </a:solidFill>
                <a:latin typeface="Calibri"/>
                <a:ea typeface="Calibri"/>
                <a:cs typeface="Calibri"/>
                <a:sym typeface="Calibri"/>
              </a:rPr>
              <a:t>B</a:t>
            </a:r>
            <a:r>
              <a:rPr lang="en-US" sz="1100" b="0" i="0" u="none" strike="noStrike" cap="none" dirty="0">
                <a:solidFill>
                  <a:schemeClr val="dk1"/>
                </a:solidFill>
                <a:latin typeface="Calibri"/>
                <a:ea typeface="Calibri"/>
                <a:cs typeface="Calibri"/>
                <a:sym typeface="Calibri"/>
              </a:rPr>
              <a:t>ehavior (description of the behavior)</a:t>
            </a:r>
            <a:endParaRPr sz="1100" dirty="0">
              <a:latin typeface="Calibri"/>
              <a:ea typeface="Calibri"/>
              <a:cs typeface="Calibri"/>
              <a:sym typeface="Calibri"/>
            </a:endParaRPr>
          </a:p>
          <a:p>
            <a:pPr marL="457200" marR="0" lvl="1" indent="-171450" algn="l" rtl="0">
              <a:lnSpc>
                <a:spcPct val="100000"/>
              </a:lnSpc>
              <a:spcBef>
                <a:spcPts val="0"/>
              </a:spcBef>
              <a:spcAft>
                <a:spcPts val="0"/>
              </a:spcAft>
              <a:buClr>
                <a:schemeClr val="dk1"/>
              </a:buClr>
              <a:buSzPts val="1100"/>
              <a:buFont typeface="Arial"/>
              <a:buChar char="•"/>
            </a:pPr>
            <a:r>
              <a:rPr lang="en-US" sz="1100" b="1" i="0" u="sng" strike="noStrike" cap="none" dirty="0">
                <a:solidFill>
                  <a:schemeClr val="dk1"/>
                </a:solidFill>
                <a:latin typeface="Calibri"/>
                <a:ea typeface="Calibri"/>
                <a:cs typeface="Calibri"/>
                <a:sym typeface="Calibri"/>
              </a:rPr>
              <a:t>C</a:t>
            </a:r>
            <a:r>
              <a:rPr lang="en-US" sz="1100" b="0" i="0" u="none" strike="noStrike" cap="none" dirty="0">
                <a:solidFill>
                  <a:schemeClr val="dk1"/>
                </a:solidFill>
                <a:latin typeface="Calibri"/>
                <a:ea typeface="Calibri"/>
                <a:cs typeface="Calibri"/>
                <a:sym typeface="Calibri"/>
              </a:rPr>
              <a:t>onsequence (what happens after the behavior)</a:t>
            </a:r>
            <a:endParaRPr sz="1100" dirty="0">
              <a:latin typeface="Calibri"/>
              <a:ea typeface="Calibri"/>
              <a:cs typeface="Calibri"/>
              <a:sym typeface="Calibri"/>
            </a:endParaRPr>
          </a:p>
          <a:p>
            <a:pPr marL="457200" marR="0" lvl="1" indent="-171450" algn="l" rtl="0">
              <a:lnSpc>
                <a:spcPct val="100000"/>
              </a:lnSpc>
              <a:spcBef>
                <a:spcPts val="0"/>
              </a:spcBef>
              <a:spcAft>
                <a:spcPts val="0"/>
              </a:spcAft>
              <a:buClr>
                <a:schemeClr val="dk1"/>
              </a:buClr>
              <a:buSzPts val="1100"/>
              <a:buFont typeface="Arial"/>
              <a:buChar char="•"/>
            </a:pPr>
            <a:r>
              <a:rPr lang="en-US" sz="1100" b="0" i="0" u="none" strike="noStrike" cap="none" dirty="0">
                <a:solidFill>
                  <a:schemeClr val="dk1"/>
                </a:solidFill>
                <a:latin typeface="Calibri"/>
                <a:ea typeface="Calibri"/>
                <a:cs typeface="Calibri"/>
                <a:sym typeface="Calibri"/>
              </a:rPr>
              <a:t>Function or payoff (how is the student “rewarded” for the behavior – e.g., sent out of the room, gets out of task, gets attention from peers or teacher, etc.)</a:t>
            </a:r>
            <a:endParaRPr sz="1100" b="0" i="0" u="none" strike="noStrike" cap="none" dirty="0">
              <a:solidFill>
                <a:schemeClr val="dk1"/>
              </a:solidFill>
              <a:latin typeface="Calibri"/>
              <a:ea typeface="Calibri"/>
              <a:cs typeface="Calibri"/>
              <a:sym typeface="Calibri"/>
            </a:endParaRPr>
          </a:p>
        </p:txBody>
      </p:sp>
      <p:sp>
        <p:nvSpPr>
          <p:cNvPr id="154" name="Google Shape;154;p12:notes"/>
          <p:cNvSpPr txBox="1">
            <a:spLocks noGrp="1"/>
          </p:cNvSpPr>
          <p:nvPr>
            <p:ph type="sldNum" idx="12"/>
          </p:nvPr>
        </p:nvSpPr>
        <p:spPr>
          <a:xfrm>
            <a:off x="3841200" y="9095192"/>
            <a:ext cx="2938588" cy="48044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2033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3: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Starting here and throughout several slides, we will use a fictitious student,</a:t>
            </a:r>
            <a:r>
              <a:rPr lang="en-US" baseline="0" dirty="0"/>
              <a:t> </a:t>
            </a:r>
            <a:r>
              <a:rPr lang="en-US" dirty="0"/>
              <a:t>Jimmy, as a reference to show the process of determining function of behavior and then using that information to create a plan for changing the behavior to something that is appropriate.</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Encourage discussion about what Jimmy has learned and what his</a:t>
            </a:r>
            <a:r>
              <a:rPr lang="en-US" baseline="0" dirty="0"/>
              <a:t> behavior may be in</a:t>
            </a:r>
            <a:r>
              <a:rPr lang="en-US" dirty="0"/>
              <a:t> the future (the next slide goes into this). Another discussion might be one on what the adult could have done differently.</a:t>
            </a:r>
            <a:endParaRPr dirty="0"/>
          </a:p>
        </p:txBody>
      </p:sp>
      <p:sp>
        <p:nvSpPr>
          <p:cNvPr id="162" name="Google Shape;162;p13: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008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3: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t>Trainer Notes:</a:t>
            </a:r>
          </a:p>
          <a:p>
            <a:pPr marL="171450" lvl="0" indent="-171450" algn="l" rtl="0">
              <a:lnSpc>
                <a:spcPct val="100000"/>
              </a:lnSpc>
              <a:spcBef>
                <a:spcPts val="0"/>
              </a:spcBef>
              <a:spcAft>
                <a:spcPts val="0"/>
              </a:spcAft>
              <a:buClr>
                <a:schemeClr val="dk1"/>
              </a:buClr>
              <a:buSzPts val="1200"/>
              <a:buFont typeface="Arial"/>
              <a:buChar char="•"/>
            </a:pPr>
            <a:r>
              <a:rPr lang="en-US" dirty="0"/>
              <a:t>These are some possible behaviors that Jimmy may try next time in order to get a different result.</a:t>
            </a:r>
          </a:p>
          <a:p>
            <a:pPr marL="171450" lvl="0" indent="-171450" algn="l" rtl="0">
              <a:lnSpc>
                <a:spcPct val="100000"/>
              </a:lnSpc>
              <a:spcBef>
                <a:spcPts val="0"/>
              </a:spcBef>
              <a:spcAft>
                <a:spcPts val="0"/>
              </a:spcAft>
              <a:buClr>
                <a:schemeClr val="dk1"/>
              </a:buClr>
              <a:buSzPts val="1200"/>
              <a:buFont typeface="Arial"/>
              <a:buChar char="•"/>
            </a:pPr>
            <a:r>
              <a:rPr lang="en-US" dirty="0"/>
              <a:t>If Jimmy gets a result he likes (such as getting sent out of the classroom), he may continue using that behavior to avoid getting the result he doesn’t like (being laughed at</a:t>
            </a:r>
            <a:r>
              <a:rPr lang="en-US" baseline="0" dirty="0"/>
              <a:t> by other students)</a:t>
            </a:r>
            <a:r>
              <a:rPr lang="en-US" dirty="0"/>
              <a:t>. </a:t>
            </a:r>
          </a:p>
          <a:p>
            <a:pPr marL="171450" lvl="0" indent="-171450" algn="l" rtl="0">
              <a:lnSpc>
                <a:spcPct val="100000"/>
              </a:lnSpc>
              <a:spcBef>
                <a:spcPts val="0"/>
              </a:spcBef>
              <a:spcAft>
                <a:spcPts val="0"/>
              </a:spcAft>
              <a:buClr>
                <a:schemeClr val="dk1"/>
              </a:buClr>
              <a:buSzPts val="1200"/>
              <a:buFont typeface="Arial"/>
              <a:buChar char="•"/>
            </a:pPr>
            <a:r>
              <a:rPr lang="en-US" dirty="0"/>
              <a:t>This may be another opportunity to talk about the adult’s response – refer back to Tier I Module 13: PBIS in the Classroom. Sometimes teachers inadvertently reinforce problem behaviors by giving students the payoff they want. This is another reason teachers need to understand the function behind their students’ behaviors.</a:t>
            </a:r>
          </a:p>
        </p:txBody>
      </p:sp>
      <p:sp>
        <p:nvSpPr>
          <p:cNvPr id="162" name="Google Shape;162;p13: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2974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5: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410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Refresher from Tier I Module 10 – the problem solving process steps.</a:t>
            </a:r>
          </a:p>
          <a:p>
            <a:pPr marL="171450" lvl="0" indent="-171450" algn="l" rtl="0">
              <a:lnSpc>
                <a:spcPct val="100000"/>
              </a:lnSpc>
              <a:spcBef>
                <a:spcPts val="0"/>
              </a:spcBef>
              <a:spcAft>
                <a:spcPts val="0"/>
              </a:spcAft>
              <a:buClr>
                <a:schemeClr val="dk1"/>
              </a:buClr>
              <a:buSzPts val="1200"/>
              <a:buFont typeface="Arial"/>
              <a:buChar char="•"/>
            </a:pPr>
            <a:r>
              <a:rPr lang="en-US" dirty="0"/>
              <a:t>It is important for teachers to understand and use this problem-solving process in the classroom before submitting students for Tier II intervention consideration. Teachers can provide data and strategies implemented when referring students to the Tier II team.</a:t>
            </a:r>
          </a:p>
          <a:p>
            <a:pPr marL="171450" lvl="0" indent="-171450" algn="l" rtl="0">
              <a:lnSpc>
                <a:spcPct val="100000"/>
              </a:lnSpc>
              <a:spcBef>
                <a:spcPts val="0"/>
              </a:spcBef>
              <a:spcAft>
                <a:spcPts val="0"/>
              </a:spcAft>
              <a:buClr>
                <a:schemeClr val="dk1"/>
              </a:buClr>
              <a:buSzPts val="1200"/>
              <a:buFont typeface="Arial"/>
              <a:buChar char="•"/>
            </a:pPr>
            <a:r>
              <a:rPr lang="en-US" dirty="0"/>
              <a:t>This same process is then used to select the appropriate interventions for students at Tier II.</a:t>
            </a:r>
          </a:p>
        </p:txBody>
      </p:sp>
      <p:sp>
        <p:nvSpPr>
          <p:cNvPr id="183" name="Google Shape;183;p16: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12531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Using Jimmy’s example, this slide establishes the problem based on observations made so far.</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The next slide shows</a:t>
            </a:r>
            <a:r>
              <a:rPr lang="en-US" baseline="0" dirty="0"/>
              <a:t> the developed hypothesis</a:t>
            </a:r>
            <a:r>
              <a:rPr lang="en-US" dirty="0"/>
              <a:t>.</a:t>
            </a:r>
            <a:endParaRPr dirty="0"/>
          </a:p>
        </p:txBody>
      </p:sp>
      <p:sp>
        <p:nvSpPr>
          <p:cNvPr id="191" name="Google Shape;191;p17: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7743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702310" y="4554671"/>
            <a:ext cx="5618480" cy="3726549"/>
          </a:xfrm>
          <a:prstGeom prst="rect">
            <a:avLst/>
          </a:prstGeom>
        </p:spPr>
        <p:txBody>
          <a:bodyPr spcFirstLastPara="1" wrap="square"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next slide shows a template that can be used to collect more data.</a:t>
            </a:r>
          </a:p>
        </p:txBody>
      </p:sp>
      <p:sp>
        <p:nvSpPr>
          <p:cNvPr id="197" name="Google Shape;197;p18: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4350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Trainer Notes:</a:t>
            </a:r>
          </a:p>
          <a:p>
            <a:pPr marL="171450" lvl="0" indent="-171450" algn="l" rtl="0">
              <a:lnSpc>
                <a:spcPct val="100000"/>
              </a:lnSpc>
              <a:spcBef>
                <a:spcPts val="0"/>
              </a:spcBef>
              <a:spcAft>
                <a:spcPts val="0"/>
              </a:spcAft>
              <a:buClr>
                <a:schemeClr val="dk1"/>
              </a:buClr>
              <a:buSzPts val="1200"/>
              <a:buFont typeface="Arial"/>
              <a:buChar char="•"/>
            </a:pPr>
            <a:r>
              <a:rPr lang="en-US" dirty="0"/>
              <a:t>This slide is animated. There is an example that will float in when the presentation is advanced.</a:t>
            </a:r>
          </a:p>
          <a:p>
            <a:pPr marL="171450" lvl="0" indent="-171450" algn="l" rtl="0">
              <a:lnSpc>
                <a:spcPct val="100000"/>
              </a:lnSpc>
              <a:spcBef>
                <a:spcPts val="0"/>
              </a:spcBef>
              <a:spcAft>
                <a:spcPts val="0"/>
              </a:spcAft>
              <a:buClr>
                <a:schemeClr val="dk1"/>
              </a:buClr>
              <a:buSzPts val="1200"/>
              <a:buFont typeface="Arial"/>
              <a:buChar char="•"/>
            </a:pPr>
            <a:r>
              <a:rPr lang="en-US" dirty="0"/>
              <a:t>This form can be used to record observations of students in order to understand the ABCs and determine the function of behavior.</a:t>
            </a:r>
          </a:p>
          <a:p>
            <a:pPr marL="171450" lvl="0" indent="-171450" algn="l" rtl="0">
              <a:lnSpc>
                <a:spcPct val="100000"/>
              </a:lnSpc>
              <a:spcBef>
                <a:spcPts val="0"/>
              </a:spcBef>
              <a:spcAft>
                <a:spcPts val="0"/>
              </a:spcAft>
              <a:buClr>
                <a:schemeClr val="dk1"/>
              </a:buClr>
              <a:buSzPts val="1200"/>
              <a:buFont typeface="Arial"/>
              <a:buChar char="•"/>
            </a:pPr>
            <a:r>
              <a:rPr lang="en-US" dirty="0"/>
              <a:t>The student should be observed in other settings and time periods to get a complete picture of Jimmy’s behavior before beginning to problem solve.</a:t>
            </a:r>
          </a:p>
          <a:p>
            <a:pPr marL="171450" lvl="0" indent="-171450" algn="l" rtl="0">
              <a:lnSpc>
                <a:spcPct val="100000"/>
              </a:lnSpc>
              <a:spcBef>
                <a:spcPts val="0"/>
              </a:spcBef>
              <a:spcAft>
                <a:spcPts val="0"/>
              </a:spcAft>
              <a:buClr>
                <a:schemeClr val="dk1"/>
              </a:buClr>
              <a:buSzPts val="1200"/>
              <a:buFont typeface="Arial"/>
              <a:buChar char="•"/>
            </a:pPr>
            <a:r>
              <a:rPr lang="en-US" dirty="0"/>
              <a:t>This form can be found and downloaded here: </a:t>
            </a:r>
            <a:r>
              <a:rPr lang="en-US" u="sng" dirty="0">
                <a:solidFill>
                  <a:schemeClr val="hlink"/>
                </a:solidFill>
                <a:hlinkClick r:id="rId3"/>
              </a:rPr>
              <a:t>http://cce.astate.edu/pbis/identification-of-students-at-tier-ii/</a:t>
            </a:r>
            <a:r>
              <a:rPr lang="en-US" u="sng" dirty="0">
                <a:solidFill>
                  <a:schemeClr val="hlink"/>
                </a:solidFill>
              </a:rPr>
              <a:t>.</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dirty="0"/>
              <a:t>Next, use the data to develop a summary statement, similar to the Precise Problem Statement used in Tier I (Module 10).</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593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c9a2f29a9_2_0:notes"/>
          <p:cNvSpPr txBox="1">
            <a:spLocks noGrp="1"/>
          </p:cNvSpPr>
          <p:nvPr>
            <p:ph type="body" idx="1"/>
          </p:nvPr>
        </p:nvSpPr>
        <p:spPr>
          <a:xfrm>
            <a:off x="702310" y="4554671"/>
            <a:ext cx="5618400" cy="372649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Refer to the PBIS tiers of intervention and have participants review Tiers I and II.</a:t>
            </a:r>
            <a:endParaRPr dirty="0"/>
          </a:p>
        </p:txBody>
      </p:sp>
      <p:sp>
        <p:nvSpPr>
          <p:cNvPr id="56" name="Google Shape;56;g3c9a2f29a9_2_0: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47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0: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This template sums up the results of several observations of the student, showing where the behavior happens as well as the antecedent, behavior, and consequence, and finally the function of behavior.</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For Tier II, this process is meant to be very simple and straightforward, based on observation and data. </a:t>
            </a:r>
            <a:endParaRPr dirty="0"/>
          </a:p>
        </p:txBody>
      </p:sp>
      <p:sp>
        <p:nvSpPr>
          <p:cNvPr id="212" name="Google Shape;212;p20: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6540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This is an example of a summary statement, using our example student Jimmy.</a:t>
            </a:r>
            <a:endParaRPr dirty="0"/>
          </a:p>
        </p:txBody>
      </p:sp>
      <p:sp>
        <p:nvSpPr>
          <p:cNvPr id="219" name="Google Shape;219;p21: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8059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2:notes"/>
          <p:cNvSpPr>
            <a:spLocks noGrp="1" noRot="1" noChangeAspect="1"/>
          </p:cNvSpPr>
          <p:nvPr>
            <p:ph type="sldImg" idx="2"/>
          </p:nvPr>
        </p:nvSpPr>
        <p:spPr>
          <a:xfrm>
            <a:off x="519113" y="1196975"/>
            <a:ext cx="5743575" cy="3232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2:notes"/>
          <p:cNvSpPr txBox="1">
            <a:spLocks noGrp="1"/>
          </p:cNvSpPr>
          <p:nvPr>
            <p:ph type="body" idx="1"/>
          </p:nvPr>
        </p:nvSpPr>
        <p:spPr>
          <a:xfrm>
            <a:off x="678136" y="4608274"/>
            <a:ext cx="5425086" cy="37704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At Tier II we look at function of behavior to make sure we choose an intervention that will work for the student.</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We can help the student change his or her behavior by again using the ABCs:</a:t>
            </a:r>
            <a:endParaRPr dirty="0"/>
          </a:p>
          <a:p>
            <a:pPr marL="457200" marR="0" lvl="1"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Set up a new </a:t>
            </a:r>
            <a:r>
              <a:rPr lang="en-US" sz="1200" b="1" i="0" u="sng" strike="noStrike" cap="none" dirty="0">
                <a:solidFill>
                  <a:schemeClr val="dk1"/>
                </a:solidFill>
                <a:latin typeface="Calibri"/>
                <a:ea typeface="Calibri"/>
                <a:cs typeface="Calibri"/>
                <a:sym typeface="Calibri"/>
              </a:rPr>
              <a:t>A</a:t>
            </a:r>
            <a:r>
              <a:rPr lang="en-US" sz="1200" b="0" i="0" u="none" strike="noStrike" cap="none" dirty="0">
                <a:solidFill>
                  <a:schemeClr val="dk1"/>
                </a:solidFill>
                <a:latin typeface="Calibri"/>
                <a:ea typeface="Calibri"/>
                <a:cs typeface="Calibri"/>
                <a:sym typeface="Calibri"/>
              </a:rPr>
              <a:t>ntecedent</a:t>
            </a:r>
            <a:endParaRPr dirty="0"/>
          </a:p>
          <a:p>
            <a:pPr marL="457200" marR="0" lvl="1"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Give the student a replacement </a:t>
            </a:r>
            <a:r>
              <a:rPr lang="en-US" sz="1200" b="1" i="0" u="sng" strike="noStrike" cap="none" dirty="0">
                <a:solidFill>
                  <a:schemeClr val="dk1"/>
                </a:solidFill>
                <a:latin typeface="Calibri"/>
                <a:ea typeface="Calibri"/>
                <a:cs typeface="Calibri"/>
                <a:sym typeface="Calibri"/>
              </a:rPr>
              <a:t>B</a:t>
            </a:r>
            <a:r>
              <a:rPr lang="en-US" sz="1200" b="0" i="0" u="none" strike="noStrike" cap="none" dirty="0">
                <a:solidFill>
                  <a:schemeClr val="dk1"/>
                </a:solidFill>
                <a:latin typeface="Calibri"/>
                <a:ea typeface="Calibri"/>
                <a:cs typeface="Calibri"/>
                <a:sym typeface="Calibri"/>
              </a:rPr>
              <a:t>ehavior or skill</a:t>
            </a:r>
            <a:endParaRPr dirty="0"/>
          </a:p>
          <a:p>
            <a:pPr marL="457200" marR="0" lvl="1"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Provide a positive </a:t>
            </a:r>
            <a:r>
              <a:rPr lang="en-US" sz="1200" b="1" i="0" u="sng" strike="noStrike" cap="none" dirty="0">
                <a:solidFill>
                  <a:schemeClr val="dk1"/>
                </a:solidFill>
                <a:latin typeface="Calibri"/>
                <a:ea typeface="Calibri"/>
                <a:cs typeface="Calibri"/>
                <a:sym typeface="Calibri"/>
              </a:rPr>
              <a:t>C</a:t>
            </a:r>
            <a:r>
              <a:rPr lang="en-US" sz="1200" b="0" i="0" u="none" strike="noStrike" cap="none" dirty="0">
                <a:solidFill>
                  <a:schemeClr val="dk1"/>
                </a:solidFill>
                <a:latin typeface="Calibri"/>
                <a:ea typeface="Calibri"/>
                <a:cs typeface="Calibri"/>
                <a:sym typeface="Calibri"/>
              </a:rPr>
              <a:t>onsequence when the student uses the skill</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26" name="Google Shape;226;p22:notes"/>
          <p:cNvSpPr txBox="1">
            <a:spLocks noGrp="1"/>
          </p:cNvSpPr>
          <p:nvPr>
            <p:ph type="sldNum" idx="12"/>
          </p:nvPr>
        </p:nvSpPr>
        <p:spPr>
          <a:xfrm>
            <a:off x="3841200" y="9095192"/>
            <a:ext cx="2938588" cy="48044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9162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3: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After understanding the student’s ABCs, use a proactive approach for changing the path.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Use prevention strategies to head off the behavior before it happens (e.g., prompt the student, change the setting, teach the student a strategy, etc.).</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Teach the student what behavior they should be using (what is acceptable for the situation).</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Respond to the behavior so that the student is still getting what they want or need to make the new, appropriate behavior a recurring behavior. Use positive acknowledgments when the student uses the appropriate behavior, and refrain from rewarding the student if they use an inappropriate behavior.</a:t>
            </a:r>
            <a:endParaRPr dirty="0"/>
          </a:p>
        </p:txBody>
      </p:sp>
      <p:sp>
        <p:nvSpPr>
          <p:cNvPr id="234" name="Google Shape;234;p23: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773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4: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It’s important to note that the adult needs to set up the new antecedent. This is an example of how the adult behavior needs to change to set up the student for success.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This is an example of using a proactive approach that will set the student up for success.</a:t>
            </a:r>
            <a:endParaRPr dirty="0"/>
          </a:p>
          <a:p>
            <a:pPr marL="457200" lvl="1" indent="-171450" algn="l" rtl="0">
              <a:lnSpc>
                <a:spcPct val="100000"/>
              </a:lnSpc>
              <a:spcBef>
                <a:spcPts val="0"/>
              </a:spcBef>
              <a:spcAft>
                <a:spcPts val="0"/>
              </a:spcAft>
              <a:buClr>
                <a:schemeClr val="dk1"/>
              </a:buClr>
              <a:buSzPts val="1200"/>
              <a:buFont typeface="Arial"/>
              <a:buChar char="•"/>
            </a:pPr>
            <a:r>
              <a:rPr lang="en-US" dirty="0"/>
              <a:t>Change the antecedent. </a:t>
            </a:r>
            <a:endParaRPr dirty="0"/>
          </a:p>
          <a:p>
            <a:pPr marL="457200" lvl="1" indent="-171450" algn="l" rtl="0">
              <a:lnSpc>
                <a:spcPct val="100000"/>
              </a:lnSpc>
              <a:spcBef>
                <a:spcPts val="0"/>
              </a:spcBef>
              <a:spcAft>
                <a:spcPts val="0"/>
              </a:spcAft>
              <a:buClr>
                <a:schemeClr val="dk1"/>
              </a:buClr>
              <a:buSzPts val="1200"/>
              <a:buFont typeface="Arial"/>
              <a:buChar char="•"/>
            </a:pPr>
            <a:r>
              <a:rPr lang="en-US" dirty="0"/>
              <a:t>Teach a new skill or strategy.</a:t>
            </a:r>
            <a:endParaRPr dirty="0"/>
          </a:p>
          <a:p>
            <a:pPr marL="457200" lvl="1" indent="-171450" algn="l" rtl="0">
              <a:lnSpc>
                <a:spcPct val="100000"/>
              </a:lnSpc>
              <a:spcBef>
                <a:spcPts val="0"/>
              </a:spcBef>
              <a:spcAft>
                <a:spcPts val="0"/>
              </a:spcAft>
              <a:buClr>
                <a:schemeClr val="dk1"/>
              </a:buClr>
              <a:buSzPts val="1200"/>
              <a:buFont typeface="Arial"/>
              <a:buChar char="•"/>
            </a:pPr>
            <a:r>
              <a:rPr lang="en-US" dirty="0"/>
              <a:t>Acknowledge new appropriate behavior.</a:t>
            </a:r>
            <a:endParaRPr dirty="0"/>
          </a:p>
        </p:txBody>
      </p:sp>
      <p:sp>
        <p:nvSpPr>
          <p:cNvPr id="242" name="Google Shape;242;p24: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6530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5: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Font typeface="Arial"/>
              <a:buNone/>
            </a:pPr>
            <a:r>
              <a:rPr lang="en-US" dirty="0"/>
              <a:t>Trainer Notes:</a:t>
            </a:r>
            <a:endParaRPr dirty="0"/>
          </a:p>
          <a:p>
            <a:pPr marL="173736" lvl="0" indent="-173736" algn="l" rtl="0">
              <a:lnSpc>
                <a:spcPct val="100000"/>
              </a:lnSpc>
              <a:spcBef>
                <a:spcPts val="0"/>
              </a:spcBef>
              <a:spcAft>
                <a:spcPts val="0"/>
              </a:spcAft>
              <a:buSzPts val="1400"/>
              <a:buFont typeface="Arial"/>
              <a:buChar char="•"/>
            </a:pPr>
            <a:r>
              <a:rPr lang="en-US" dirty="0"/>
              <a:t>The example used in this section illustrates how a classroom teacher may use the ABCs of behavior to problem solve in his or her classroom. </a:t>
            </a:r>
            <a:endParaRPr dirty="0"/>
          </a:p>
          <a:p>
            <a:pPr marL="173736" lvl="0" indent="-173736" algn="l" rtl="0">
              <a:lnSpc>
                <a:spcPct val="100000"/>
              </a:lnSpc>
              <a:spcBef>
                <a:spcPts val="0"/>
              </a:spcBef>
              <a:spcAft>
                <a:spcPts val="0"/>
              </a:spcAft>
              <a:buSzPts val="1400"/>
              <a:buFont typeface="Arial"/>
              <a:buChar char="•"/>
            </a:pPr>
            <a:r>
              <a:rPr lang="en-US" dirty="0"/>
              <a:t>If the student is still engaging in inappropriate behavior, or if the inappropriate behavior is occurring in multiple settings, then the student may need a more formal Tier II intervention.</a:t>
            </a:r>
            <a:endParaRPr dirty="0"/>
          </a:p>
          <a:p>
            <a:pPr marL="173736" lvl="0" indent="-173736" algn="l" rtl="0">
              <a:lnSpc>
                <a:spcPct val="100000"/>
              </a:lnSpc>
              <a:spcBef>
                <a:spcPts val="0"/>
              </a:spcBef>
              <a:spcAft>
                <a:spcPts val="0"/>
              </a:spcAft>
              <a:buSzPts val="1400"/>
              <a:buFont typeface="Arial"/>
              <a:buChar char="•"/>
            </a:pPr>
            <a:r>
              <a:rPr lang="en-US" dirty="0"/>
              <a:t>An overview of some of the more common interventions will be given in the next section of this module.</a:t>
            </a:r>
            <a:endParaRPr dirty="0"/>
          </a:p>
        </p:txBody>
      </p:sp>
      <p:sp>
        <p:nvSpPr>
          <p:cNvPr id="249" name="Google Shape;249;p25: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985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26: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5945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7:notes"/>
          <p:cNvSpPr txBox="1">
            <a:spLocks noGrp="1"/>
          </p:cNvSpPr>
          <p:nvPr>
            <p:ph type="body" idx="1"/>
          </p:nvPr>
        </p:nvSpPr>
        <p:spPr>
          <a:xfrm>
            <a:off x="685801" y="4415790"/>
            <a:ext cx="5486399"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This is an animated slide.</a:t>
            </a:r>
          </a:p>
          <a:p>
            <a:pPr marL="171450" lvl="0" indent="-171450" algn="l" rtl="0">
              <a:lnSpc>
                <a:spcPct val="100000"/>
              </a:lnSpc>
              <a:spcBef>
                <a:spcPts val="0"/>
              </a:spcBef>
              <a:spcAft>
                <a:spcPts val="0"/>
              </a:spcAft>
              <a:buClr>
                <a:schemeClr val="dk1"/>
              </a:buClr>
              <a:buSzPts val="1200"/>
              <a:buFont typeface="Arial"/>
              <a:buChar char="•"/>
            </a:pPr>
            <a:r>
              <a:rPr lang="en-US" dirty="0"/>
              <a:t>The school-wide expectations schools chose when implementing Tier I of PBIS will continue to be the reference throughout implementation of all three tiers of PBIS. At Tier II, students are getting more instruction and feedback on the appropriate behavior, which is always based on the expectations.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Tier II interventions should always be available so that students can be placed in them as soon as possible.</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Once a student is identified for Tier II interventions and the proper intervention is determined, they should be placed as soon as possible (typically, within three days).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There are situations where it might be indicated to modify an intervention for a student (e.g., if a student needs more intensive instruction, prompting and feedback on specific behaviors, but does not warrant an individual behavior plan). Progress monitoring using data (students’ response to intervention) is assessed often (at least every two weeks). These data may help teams determine if a student needs a slight modification.</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At Tier II, students need more structure – more teaching and reminders. Staff should be prompting students about the appropriate behavior throughout the day.</a:t>
            </a:r>
            <a:endParaRPr dirty="0"/>
          </a:p>
        </p:txBody>
      </p:sp>
      <p:sp>
        <p:nvSpPr>
          <p:cNvPr id="260" name="Google Shape;260;p2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9312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8:notes"/>
          <p:cNvSpPr txBox="1">
            <a:spLocks noGrp="1"/>
          </p:cNvSpPr>
          <p:nvPr>
            <p:ph type="body" idx="1"/>
          </p:nvPr>
        </p:nvSpPr>
        <p:spPr>
          <a:xfrm>
            <a:off x="685801" y="4415790"/>
            <a:ext cx="5486399"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This is</a:t>
            </a:r>
            <a:r>
              <a:rPr lang="en-US" baseline="0" dirty="0"/>
              <a:t> an animated slide.</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dirty="0"/>
              <a:t>Students receiving Tier II interventions need a more intense version of Tier I supports – teaching, prompting, and reinforcement. Staff will be giving students feedback that will encourage them to continue using the appropriate behavior. Sometimes staff will have to discuss what the student did wrong and what they should have done instead, and then encourage them to use the appropriate behavior next time.</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Students receiving Tier II interventions also need more practice to learn their new skills, even if their intervention group only meets a few times per week. They will still be getting feedback from interactions with staff daily so that they can generalize their new skills.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Parents/guardians need to stay in the loop so that they can also encourage the student and receive information on how the student is doing in the intervention.</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Students will receive a formal orientation to the interventions so that they are properly set up for success.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Staff need to know what their role is in the interventions. Also, don’t forget to have information readily available for any other staff, such as substitutes and volunteers, who may be interacting with students in interventions. </a:t>
            </a:r>
            <a:endParaRPr dirty="0"/>
          </a:p>
        </p:txBody>
      </p:sp>
      <p:sp>
        <p:nvSpPr>
          <p:cNvPr id="266" name="Google Shape;266;p2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7041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9: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9: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These interventions support students with diverse needs and functions of behavior. There will be a brief description of each in this section.</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Academic supports are included because sometimes behavior is a result of academic issues (e.g., a student acts out to avoid an academic task that they don’t feel confident doing).</a:t>
            </a:r>
            <a:endParaRPr dirty="0"/>
          </a:p>
        </p:txBody>
      </p:sp>
      <p:sp>
        <p:nvSpPr>
          <p:cNvPr id="273" name="Google Shape;273;p29: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312619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2" name="Google Shape;82;p3: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4171742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0:notes"/>
          <p:cNvSpPr>
            <a:spLocks noGrp="1" noRot="1" noChangeAspect="1"/>
          </p:cNvSpPr>
          <p:nvPr>
            <p:ph type="sldImg" idx="2"/>
          </p:nvPr>
        </p:nvSpPr>
        <p:spPr>
          <a:xfrm>
            <a:off x="325438" y="723900"/>
            <a:ext cx="6427787" cy="3616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30: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CICO is a Tier II intervention that is effective at improving behavior for students whose function of behavior is to gain adult attention.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Students are given extra adult attention and feedback to support them in changing their behavior.</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This intervention is typically the first implemented when schools start Tier II, as it is fairly easy to set up and it typically targets the largest number of students needing Tier II interventions.</a:t>
            </a:r>
            <a:endParaRPr dirty="0"/>
          </a:p>
        </p:txBody>
      </p:sp>
      <p:sp>
        <p:nvSpPr>
          <p:cNvPr id="296" name="Google Shape;296;p30: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872947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1:notes"/>
          <p:cNvSpPr>
            <a:spLocks noGrp="1" noRot="1" noChangeAspect="1"/>
          </p:cNvSpPr>
          <p:nvPr>
            <p:ph type="sldImg" idx="2"/>
          </p:nvPr>
        </p:nvSpPr>
        <p:spPr>
          <a:xfrm>
            <a:off x="325438" y="723900"/>
            <a:ext cx="6427787" cy="3616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31: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Social skills instructional groups are also fairly common in schools that implement Tier II. </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Because students are missing skills, they are using inappropriate behavior (whatever works) to get what they want. The function of the behavior will vary from student to student.</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These groups help students learn and gain fluency in appropriate behaviors that will help them socially.</a:t>
            </a:r>
            <a:endParaRPr dirty="0"/>
          </a:p>
        </p:txBody>
      </p:sp>
      <p:sp>
        <p:nvSpPr>
          <p:cNvPr id="303" name="Google Shape;303;p31: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428670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2: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2: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Mentoring is all about increasing a student’s engagement in school by building a relationship with an adult. </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Mentoring can be very basic, with an adult simply spending time with a student on a regular basis – maybe eating lunch together, or doing an activity before or after school, or during a scheduled time in the school day. </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There are also a lot of formal programs with training materials and outside mentors used.</a:t>
            </a:r>
            <a:endParaRPr dirty="0"/>
          </a:p>
          <a:p>
            <a:pPr marL="457200" marR="0" lvl="1" indent="-171450" algn="l" rtl="0">
              <a:lnSpc>
                <a:spcPct val="100000"/>
              </a:lnSpc>
              <a:spcBef>
                <a:spcPts val="0"/>
              </a:spcBef>
              <a:spcAft>
                <a:spcPts val="0"/>
              </a:spcAft>
              <a:buClr>
                <a:schemeClr val="dk1"/>
              </a:buClr>
              <a:buSzPts val="1200"/>
              <a:buFont typeface="Arial"/>
              <a:buChar char="•"/>
            </a:pPr>
            <a:r>
              <a:rPr lang="en-US" dirty="0"/>
              <a:t>These typically require a lot more time commitment and may need to continue through the summer and multiple school years. </a:t>
            </a:r>
            <a:endParaRPr dirty="0"/>
          </a:p>
          <a:p>
            <a:pPr marL="457200" marR="0" lvl="1" indent="-171450" algn="l" rtl="0">
              <a:lnSpc>
                <a:spcPct val="100000"/>
              </a:lnSpc>
              <a:spcBef>
                <a:spcPts val="0"/>
              </a:spcBef>
              <a:spcAft>
                <a:spcPts val="0"/>
              </a:spcAft>
              <a:buClr>
                <a:schemeClr val="dk1"/>
              </a:buClr>
              <a:buSzPts val="1200"/>
              <a:buFont typeface="Arial"/>
              <a:buChar char="•"/>
            </a:pPr>
            <a:r>
              <a:rPr lang="en-US" dirty="0"/>
              <a:t>An example of a formal program is </a:t>
            </a:r>
            <a:r>
              <a:rPr lang="en-US" sz="1200" b="1" i="1" dirty="0"/>
              <a:t>Check and Connect. </a:t>
            </a:r>
            <a:r>
              <a:rPr lang="en-US" sz="1200" b="0" i="0" dirty="0"/>
              <a:t>In this program, a</a:t>
            </a:r>
            <a:r>
              <a:rPr lang="en-US" sz="1200" dirty="0"/>
              <a:t>dults connect with at-risk students in a meaningful way - especially students at risk of dropping out or graduating late. Resources for Check and Connect can be found here: http://checkandconnect.umn.edu/resources.html</a:t>
            </a:r>
            <a:endParaRPr dirty="0"/>
          </a:p>
        </p:txBody>
      </p:sp>
      <p:sp>
        <p:nvSpPr>
          <p:cNvPr id="310" name="Google Shape;310;p32: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510662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3: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3: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SzPts val="1400"/>
              <a:buFont typeface="Arial"/>
              <a:buChar char="•"/>
            </a:pPr>
            <a:r>
              <a:rPr lang="en-US" dirty="0"/>
              <a:t>Self-monitoring can be used with students who don’t need a more intensive intervention. It asks students to become aware of (and to progress monitor) their own behavior. </a:t>
            </a:r>
            <a:endParaRPr dirty="0"/>
          </a:p>
          <a:p>
            <a:pPr marL="171450" lvl="0" indent="-171450" algn="l" rtl="0">
              <a:lnSpc>
                <a:spcPct val="100000"/>
              </a:lnSpc>
              <a:spcBef>
                <a:spcPts val="0"/>
              </a:spcBef>
              <a:spcAft>
                <a:spcPts val="0"/>
              </a:spcAft>
              <a:buSzPts val="1400"/>
              <a:buFont typeface="Arial"/>
              <a:buChar char="•"/>
            </a:pPr>
            <a:r>
              <a:rPr lang="en-US" dirty="0"/>
              <a:t>Typically, students will focus on a specific target behavior that is linked to the school-wide expectations. They will set a goal and monitor their progress toward reaching that goal.</a:t>
            </a:r>
            <a:endParaRPr dirty="0"/>
          </a:p>
        </p:txBody>
      </p:sp>
      <p:sp>
        <p:nvSpPr>
          <p:cNvPr id="317" name="Google Shape;317;p33: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1600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4: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34: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0803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5:notes"/>
          <p:cNvSpPr txBox="1">
            <a:spLocks noGrp="1"/>
          </p:cNvSpPr>
          <p:nvPr>
            <p:ph type="body" idx="1"/>
          </p:nvPr>
        </p:nvSpPr>
        <p:spPr>
          <a:xfrm>
            <a:off x="678136" y="4608274"/>
            <a:ext cx="5425086" cy="377040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Module 4 will give more information about identifying students for Tier II interventions.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When matching students to interventions, use the ABCs of behavior to determine which intervention is going to help the student learn to meet his or her needs in an appropriate way.</a:t>
            </a:r>
            <a:endParaRPr dirty="0"/>
          </a:p>
        </p:txBody>
      </p:sp>
      <p:sp>
        <p:nvSpPr>
          <p:cNvPr id="329" name="Google Shape;329;p35:notes"/>
          <p:cNvSpPr>
            <a:spLocks noGrp="1" noRot="1" noChangeAspect="1"/>
          </p:cNvSpPr>
          <p:nvPr>
            <p:ph type="sldImg" idx="2"/>
          </p:nvPr>
        </p:nvSpPr>
        <p:spPr>
          <a:xfrm>
            <a:off x="519113" y="1196975"/>
            <a:ext cx="5743575" cy="3232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7469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6: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6: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sz="1200" b="0" i="0" dirty="0">
                <a:solidFill>
                  <a:schemeClr val="dk1"/>
                </a:solidFill>
                <a:latin typeface="Calibri"/>
                <a:ea typeface="Calibri"/>
                <a:cs typeface="Calibri"/>
                <a:sym typeface="Calibri"/>
              </a:rPr>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This matrix shows some Tier II interventions and the function(s) of behavior that they address.</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Self-monitoring can also be used as a fading tool from other interventions.</a:t>
            </a:r>
            <a:endParaRPr dirty="0"/>
          </a:p>
        </p:txBody>
      </p:sp>
      <p:sp>
        <p:nvSpPr>
          <p:cNvPr id="340" name="Google Shape;340;p36: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1604316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7:notes"/>
          <p:cNvSpPr txBox="1">
            <a:spLocks noGrp="1"/>
          </p:cNvSpPr>
          <p:nvPr>
            <p:ph type="body" idx="1"/>
          </p:nvPr>
        </p:nvSpPr>
        <p:spPr>
          <a:xfrm>
            <a:off x="702310" y="4554671"/>
            <a:ext cx="5618480" cy="3726549"/>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47" name="Google Shape;347;p37: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035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8: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8: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In order for Tier II to have the desired effect, it must be done with fidelity. Use the TFI as a fidelity check.</a:t>
            </a:r>
          </a:p>
          <a:p>
            <a:pPr marL="171450" lvl="0" indent="-171450" algn="l" rtl="0">
              <a:lnSpc>
                <a:spcPct val="100000"/>
              </a:lnSpc>
              <a:spcBef>
                <a:spcPts val="0"/>
              </a:spcBef>
              <a:spcAft>
                <a:spcPts val="0"/>
              </a:spcAft>
              <a:buClr>
                <a:schemeClr val="dk1"/>
              </a:buClr>
              <a:buSzPts val="1200"/>
              <a:buFont typeface="Arial"/>
              <a:buChar char="•"/>
            </a:pPr>
            <a:r>
              <a:rPr lang="en-US" dirty="0"/>
              <a:t>The next 4 slides will provide a main idea and outline the criteria for reaching fidelity for each of these items.</a:t>
            </a:r>
          </a:p>
        </p:txBody>
      </p:sp>
      <p:sp>
        <p:nvSpPr>
          <p:cNvPr id="353" name="Google Shape;353;p38: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38</a:t>
            </a:fld>
            <a:endParaRPr/>
          </a:p>
        </p:txBody>
      </p:sp>
    </p:spTree>
    <p:extLst>
      <p:ext uri="{BB962C8B-B14F-4D97-AF65-F5344CB8AC3E}">
        <p14:creationId xmlns:p14="http://schemas.microsoft.com/office/powerpoint/2010/main" val="1301936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39</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122217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4: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latin typeface="Calibri"/>
                <a:ea typeface="Calibri"/>
                <a:cs typeface="Calibri"/>
                <a:sym typeface="Calibri"/>
              </a:rPr>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The TFI will be used throughout PBIS modules. Each module aligns with one or more of the TFI items, denoted by the yellow arrows.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The TFI can be downloaded here: </a:t>
            </a:r>
            <a:r>
              <a:rPr lang="en-US" u="sng" dirty="0">
                <a:solidFill>
                  <a:schemeClr val="hlink"/>
                </a:solidFill>
              </a:rPr>
              <a:t>https://www.pbisapps.org/Resources/SWIS%20Publications/SWPBIS%20Tiered%20Fidelity%20Inventory%20(TFI).pdf.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Fidelity checks will appear at the end of this module.</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Items 2.5 – 2.8 will be addressed in this module.</a:t>
            </a:r>
            <a:endParaRPr dirty="0"/>
          </a:p>
        </p:txBody>
      </p:sp>
      <p:sp>
        <p:nvSpPr>
          <p:cNvPr id="91" name="Google Shape;91;p4:notes"/>
          <p:cNvSpPr txBox="1">
            <a:spLocks noGrp="1"/>
          </p:cNvSpPr>
          <p:nvPr>
            <p:ph type="dt" idx="10"/>
          </p:nvPr>
        </p:nvSpPr>
        <p:spPr>
          <a:xfrm>
            <a:off x="3978133" y="0"/>
            <a:ext cx="3043343" cy="474857"/>
          </a:xfrm>
          <a:prstGeom prst="rect">
            <a:avLst/>
          </a:prstGeom>
          <a:noFill/>
          <a:ln>
            <a:noFill/>
          </a:ln>
        </p:spPr>
        <p:txBody>
          <a:bodyPr spcFirstLastPara="1" wrap="square" lIns="93300" tIns="46650" rIns="93300" bIns="46650" anchor="t" anchorCtr="0">
            <a:noAutofit/>
          </a:bodyPr>
          <a:lstStyle/>
          <a:p>
            <a:pPr marL="0" marR="0" lvl="0" indent="0" algn="r" rtl="0">
              <a:lnSpc>
                <a:spcPct val="100000"/>
              </a:lnSpc>
              <a:spcBef>
                <a:spcPts val="0"/>
              </a:spcBef>
              <a:spcAft>
                <a:spcPts val="0"/>
              </a:spcAft>
              <a:buSzPts val="1400"/>
              <a:buNone/>
            </a:pPr>
            <a:r>
              <a:rPr lang="en-US" sz="1200" b="0" i="0" u="none" strike="noStrike" cap="none">
                <a:solidFill>
                  <a:schemeClr val="dk1"/>
                </a:solidFill>
                <a:latin typeface="Georgia"/>
                <a:ea typeface="Georgia"/>
                <a:cs typeface="Georgia"/>
                <a:sym typeface="Georgia"/>
              </a:rPr>
              <a:t>5/7/2019 5:53:38 PM</a:t>
            </a:r>
            <a:endParaRPr sz="1200" b="0" i="0" u="none" strike="noStrike" cap="none">
              <a:solidFill>
                <a:schemeClr val="dk1"/>
              </a:solidFill>
              <a:latin typeface="Georgia"/>
              <a:ea typeface="Georgia"/>
              <a:cs typeface="Georgia"/>
              <a:sym typeface="Georgia"/>
            </a:endParaRPr>
          </a:p>
        </p:txBody>
      </p:sp>
      <p:sp>
        <p:nvSpPr>
          <p:cNvPr id="92" name="Google Shape;92;p4:notes"/>
          <p:cNvSpPr txBox="1">
            <a:spLocks noGrp="1"/>
          </p:cNvSpPr>
          <p:nvPr>
            <p:ph type="ftr" idx="11"/>
          </p:nvPr>
        </p:nvSpPr>
        <p:spPr>
          <a:xfrm>
            <a:off x="1" y="8989397"/>
            <a:ext cx="3043343" cy="474856"/>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r>
              <a:rPr lang="en-US"/>
              <a:t>DE-PBS Cadre Meeting</a:t>
            </a:r>
            <a:endParaRPr/>
          </a:p>
        </p:txBody>
      </p:sp>
      <p:sp>
        <p:nvSpPr>
          <p:cNvPr id="93" name="Google Shape;93;p4: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Georgia"/>
                <a:ea typeface="Georgia"/>
                <a:cs typeface="Georgia"/>
                <a:sym typeface="Georgia"/>
              </a:rPr>
              <a:t>4</a:t>
            </a:fld>
            <a:endParaRPr sz="1200" b="0" i="0" u="none" strike="noStrike" cap="none">
              <a:solidFill>
                <a:schemeClr val="dk1"/>
              </a:solidFill>
              <a:latin typeface="Georgia"/>
              <a:ea typeface="Georgia"/>
              <a:cs typeface="Georgia"/>
              <a:sym typeface="Georgia"/>
            </a:endParaRPr>
          </a:p>
        </p:txBody>
      </p:sp>
      <p:sp>
        <p:nvSpPr>
          <p:cNvPr id="94" name="Google Shape;94;p4:notes"/>
          <p:cNvSpPr txBox="1">
            <a:spLocks noGrp="1"/>
          </p:cNvSpPr>
          <p:nvPr>
            <p:ph type="hdr" idx="3"/>
          </p:nvPr>
        </p:nvSpPr>
        <p:spPr>
          <a:xfrm>
            <a:off x="1" y="0"/>
            <a:ext cx="3043343" cy="474857"/>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t>DRAFT </a:t>
            </a:r>
            <a:endParaRPr/>
          </a:p>
        </p:txBody>
      </p:sp>
    </p:spTree>
    <p:extLst>
      <p:ext uri="{BB962C8B-B14F-4D97-AF65-F5344CB8AC3E}">
        <p14:creationId xmlns:p14="http://schemas.microsoft.com/office/powerpoint/2010/main" val="3059431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40</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2298165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41</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123517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42</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370160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3: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43: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lang="en-US" dirty="0"/>
          </a:p>
        </p:txBody>
      </p:sp>
      <p:sp>
        <p:nvSpPr>
          <p:cNvPr id="392" name="Google Shape;392;p43: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extLst>
      <p:ext uri="{BB962C8B-B14F-4D97-AF65-F5344CB8AC3E}">
        <p14:creationId xmlns:p14="http://schemas.microsoft.com/office/powerpoint/2010/main" val="141654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4: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44: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01331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5: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45: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45: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extLst>
      <p:ext uri="{BB962C8B-B14F-4D97-AF65-F5344CB8AC3E}">
        <p14:creationId xmlns:p14="http://schemas.microsoft.com/office/powerpoint/2010/main" val="38582476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6: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46: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46: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4023350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7: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47: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47: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extLst>
      <p:ext uri="{BB962C8B-B14F-4D97-AF65-F5344CB8AC3E}">
        <p14:creationId xmlns:p14="http://schemas.microsoft.com/office/powerpoint/2010/main" val="398052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5: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302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This slide points out that all behavior is for a reason</a:t>
            </a:r>
            <a:r>
              <a:rPr lang="en-US" baseline="0" dirty="0"/>
              <a:t> and</a:t>
            </a:r>
            <a:r>
              <a:rPr lang="en-US" dirty="0"/>
              <a:t> that it serves a function.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It’s easy to just think of behaviors, or even kids, as good or bad, but the behavior serves a purpose.</a:t>
            </a:r>
          </a:p>
          <a:p>
            <a:pPr marL="171450" lvl="0" indent="-171450" algn="l" rtl="0">
              <a:lnSpc>
                <a:spcPct val="100000"/>
              </a:lnSpc>
              <a:spcBef>
                <a:spcPts val="0"/>
              </a:spcBef>
              <a:spcAft>
                <a:spcPts val="0"/>
              </a:spcAft>
              <a:buClr>
                <a:schemeClr val="dk1"/>
              </a:buClr>
              <a:buSzPts val="1200"/>
              <a:buFont typeface="Arial"/>
              <a:buChar char="•"/>
            </a:pPr>
            <a:r>
              <a:rPr lang="en-US" dirty="0"/>
              <a:t>In the next few slides we will be addressing the “payoff”, or function, for student chronic misbehavior.</a:t>
            </a:r>
            <a:endParaRPr dirty="0"/>
          </a:p>
        </p:txBody>
      </p:sp>
      <p:sp>
        <p:nvSpPr>
          <p:cNvPr id="113" name="Google Shape;113;p6: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473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7: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Often, just implementing Tier I well (with fidelity) will help a lot of students with most of the above.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At Tier I, we spend a lot of time teaching the expectations and acknowledging students for following them.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For students that aren’t following the expectations, after having full access to teaching and reinforcing, we begin to look at WHY students are misbehaving more often than most students.</a:t>
            </a:r>
          </a:p>
          <a:p>
            <a:pPr marL="171450" lvl="0" indent="-171450" algn="l" rtl="0">
              <a:lnSpc>
                <a:spcPct val="100000"/>
              </a:lnSpc>
              <a:spcBef>
                <a:spcPts val="0"/>
              </a:spcBef>
              <a:spcAft>
                <a:spcPts val="0"/>
              </a:spcAft>
              <a:buClr>
                <a:schemeClr val="dk1"/>
              </a:buClr>
              <a:buSzPts val="1200"/>
              <a:buFont typeface="Arial"/>
              <a:buChar char="•"/>
            </a:pPr>
            <a:r>
              <a:rPr lang="en-US" dirty="0"/>
              <a:t>Activity idea: have some examples of misbehavior and reasons for misbehavior and have attendees discuss how they could match up (e.g., a student who uses curse words might be doing this because they don’t know it’s not appropriate in school;</a:t>
            </a:r>
            <a:r>
              <a:rPr lang="en-US" baseline="0" dirty="0"/>
              <a:t> </a:t>
            </a:r>
            <a:r>
              <a:rPr lang="en-US" dirty="0"/>
              <a:t>they hear it at home and are allowed to use it at home).</a:t>
            </a:r>
            <a:endParaRPr dirty="0"/>
          </a:p>
        </p:txBody>
      </p:sp>
      <p:sp>
        <p:nvSpPr>
          <p:cNvPr id="120" name="Google Shape;120;p7: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82453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This is an animated slide.</a:t>
            </a:r>
          </a:p>
          <a:p>
            <a:pPr marL="171450" lvl="0" indent="-171450" algn="l" rtl="0">
              <a:lnSpc>
                <a:spcPct val="100000"/>
              </a:lnSpc>
              <a:spcBef>
                <a:spcPts val="0"/>
              </a:spcBef>
              <a:spcAft>
                <a:spcPts val="0"/>
              </a:spcAft>
              <a:buClr>
                <a:schemeClr val="dk1"/>
              </a:buClr>
              <a:buSzPts val="1200"/>
              <a:buFont typeface="Arial"/>
              <a:buChar char="•"/>
            </a:pPr>
            <a:r>
              <a:rPr lang="en-US" dirty="0"/>
              <a:t>Through Tier II, we make professional judgments about why students misbehave</a:t>
            </a:r>
            <a:r>
              <a:rPr lang="en-US" baseline="0" dirty="0"/>
              <a:t> – w</a:t>
            </a:r>
            <a:r>
              <a:rPr lang="en-US" dirty="0"/>
              <a:t>hat is the </a:t>
            </a:r>
            <a:r>
              <a:rPr lang="en-US" u="sng" dirty="0"/>
              <a:t>function of their behavior</a:t>
            </a:r>
            <a:r>
              <a:rPr lang="en-US" u="none" dirty="0"/>
              <a:t>?</a:t>
            </a:r>
            <a:endParaRPr dirty="0"/>
          </a:p>
          <a:p>
            <a:pPr marL="457200" lvl="1" indent="-171450" algn="l" rtl="0">
              <a:lnSpc>
                <a:spcPct val="100000"/>
              </a:lnSpc>
              <a:spcBef>
                <a:spcPts val="0"/>
              </a:spcBef>
              <a:spcAft>
                <a:spcPts val="0"/>
              </a:spcAft>
              <a:buClr>
                <a:schemeClr val="dk1"/>
              </a:buClr>
              <a:buSzPts val="1200"/>
              <a:buFont typeface="Arial"/>
              <a:buChar char="•"/>
            </a:pPr>
            <a:r>
              <a:rPr lang="en-US" dirty="0"/>
              <a:t>To </a:t>
            </a:r>
            <a:r>
              <a:rPr lang="en-US" b="1" u="sng" dirty="0"/>
              <a:t>GET</a:t>
            </a:r>
            <a:r>
              <a:rPr lang="en-US" dirty="0"/>
              <a:t> something (get adult or peer attention, playground item)</a:t>
            </a:r>
            <a:endParaRPr dirty="0"/>
          </a:p>
          <a:p>
            <a:pPr marL="457200" lvl="1" indent="-171450" algn="l" rtl="0">
              <a:lnSpc>
                <a:spcPct val="100000"/>
              </a:lnSpc>
              <a:spcBef>
                <a:spcPts val="0"/>
              </a:spcBef>
              <a:spcAft>
                <a:spcPts val="0"/>
              </a:spcAft>
              <a:buClr>
                <a:schemeClr val="dk1"/>
              </a:buClr>
              <a:buSzPts val="1200"/>
              <a:buFont typeface="Arial"/>
              <a:buChar char="•"/>
            </a:pPr>
            <a:r>
              <a:rPr lang="en-US" dirty="0"/>
              <a:t>To </a:t>
            </a:r>
            <a:r>
              <a:rPr lang="en-US" b="1" u="sng" dirty="0"/>
              <a:t>AVOID</a:t>
            </a:r>
            <a:r>
              <a:rPr lang="en-US" dirty="0"/>
              <a:t> someone or something (avoid a teacher or another student, classroom task, setting, or situation)</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By determining why students behave a certain way, we can then problem solve to find replacement behaviors that meet the student’s needs, but are appropriate or acceptable for the situation. </a:t>
            </a:r>
          </a:p>
          <a:p>
            <a:pPr marL="171450" lvl="0" indent="-171450" algn="l" rtl="0">
              <a:lnSpc>
                <a:spcPct val="100000"/>
              </a:lnSpc>
              <a:spcBef>
                <a:spcPts val="0"/>
              </a:spcBef>
              <a:spcAft>
                <a:spcPts val="0"/>
              </a:spcAft>
              <a:buClr>
                <a:schemeClr val="dk1"/>
              </a:buClr>
              <a:buSzPts val="1200"/>
              <a:buFont typeface="Arial"/>
              <a:buChar char="•"/>
            </a:pPr>
            <a:r>
              <a:rPr lang="en-US" dirty="0"/>
              <a:t>Activity or discussion idea: engage participants in discussion about how they behave to get or avoid someone or something. There are a few examples on the slide.</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Here is some background about the research around function of behavior: </a:t>
            </a:r>
            <a:r>
              <a:rPr lang="en-US" u="sng" dirty="0"/>
              <a:t>https://www.springer.com/cda/content/document/cda_downloaddocument/9781461430360-c1.pdf?SGWID=0-0-45-1332601-p174273982 </a:t>
            </a:r>
            <a:endParaRPr u="sng" dirty="0"/>
          </a:p>
        </p:txBody>
      </p:sp>
      <p:sp>
        <p:nvSpPr>
          <p:cNvPr id="126" name="Google Shape;126;p8: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86397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673100"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702310" y="4554671"/>
            <a:ext cx="5618480" cy="3726549"/>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This</a:t>
            </a:r>
            <a:r>
              <a:rPr lang="en-US" baseline="0" dirty="0"/>
              <a:t> is an animated slide.</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dirty="0"/>
              <a:t>Students often learn that by using a behavior, they will get what they want or need.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Once they know they will get what they want, they will continue to use that behavior.</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Adults need to understand that their response to the behavior is giving the student what they want.</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If the function of behavior is determined, adults can change the situation and the response, which in turn will help change the student’s behavior. In other words, the adults can change the environment to set the student up for success.</a:t>
            </a:r>
            <a:endParaRPr dirty="0"/>
          </a:p>
        </p:txBody>
      </p:sp>
      <p:sp>
        <p:nvSpPr>
          <p:cNvPr id="134" name="Google Shape;134;p9:notes"/>
          <p:cNvSpPr txBox="1">
            <a:spLocks noGrp="1"/>
          </p:cNvSpPr>
          <p:nvPr>
            <p:ph type="sldNum" idx="12"/>
          </p:nvPr>
        </p:nvSpPr>
        <p:spPr>
          <a:xfrm>
            <a:off x="3978133" y="8989397"/>
            <a:ext cx="3043343" cy="474856"/>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5736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77487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443035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883837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5"/>
        <p:cNvGrpSpPr/>
        <p:nvPr/>
      </p:nvGrpSpPr>
      <p:grpSpPr>
        <a:xfrm>
          <a:off x="0" y="0"/>
          <a:ext cx="0" cy="0"/>
          <a:chOff x="0" y="0"/>
          <a:chExt cx="0" cy="0"/>
        </a:xfrm>
      </p:grpSpPr>
      <p:sp>
        <p:nvSpPr>
          <p:cNvPr id="16" name="Google Shape;16;p49"/>
          <p:cNvSpPr/>
          <p:nvPr/>
        </p:nvSpPr>
        <p:spPr>
          <a:xfrm>
            <a:off x="0" y="6169795"/>
            <a:ext cx="12192000" cy="688205"/>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49"/>
          <p:cNvSpPr txBox="1">
            <a:spLocks noGrp="1"/>
          </p:cNvSpPr>
          <p:nvPr>
            <p:ph type="title"/>
          </p:nvPr>
        </p:nvSpPr>
        <p:spPr>
          <a:xfrm>
            <a:off x="1774439" y="2277053"/>
            <a:ext cx="8956713"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 name="Google Shape;18;p49" descr="https://lh5.googleusercontent.com/RB-Lfw4yZZJ6KIgWraODLciYAMr4dBAbp5AVMtVKqdUPRair2-Gnpx8AQx7FZD7y7GeG6iM2joEnX_l_FvUrCPwJUUwulXIkSy5uNNdwHdaGovW3uk1IiA0fWjUjW78ATV7t8eoYTmw8EWPyGA"/>
          <p:cNvPicPr preferRelativeResize="0"/>
          <p:nvPr/>
        </p:nvPicPr>
        <p:blipFill rotWithShape="1">
          <a:blip r:embed="rId2">
            <a:alphaModFix/>
          </a:blip>
          <a:srcRect/>
          <a:stretch/>
        </p:blipFill>
        <p:spPr>
          <a:xfrm>
            <a:off x="5289663" y="4037679"/>
            <a:ext cx="1612673" cy="1612674"/>
          </a:xfrm>
          <a:prstGeom prst="rect">
            <a:avLst/>
          </a:prstGeom>
          <a:noFill/>
          <a:ln>
            <a:noFill/>
          </a:ln>
        </p:spPr>
      </p:pic>
      <p:pic>
        <p:nvPicPr>
          <p:cNvPr id="19" name="Google Shape;19;p49" descr="C:\Users\amerten\Downloads\RTI Arkansas Logo (2).png"/>
          <p:cNvPicPr preferRelativeResize="0"/>
          <p:nvPr/>
        </p:nvPicPr>
        <p:blipFill rotWithShape="1">
          <a:blip r:embed="rId3">
            <a:alphaModFix/>
          </a:blip>
          <a:srcRect/>
          <a:stretch/>
        </p:blipFill>
        <p:spPr>
          <a:xfrm>
            <a:off x="2011152" y="416709"/>
            <a:ext cx="8483285" cy="1647660"/>
          </a:xfrm>
          <a:prstGeom prst="rect">
            <a:avLst/>
          </a:prstGeom>
          <a:noFill/>
          <a:ln>
            <a:noFill/>
          </a:ln>
        </p:spPr>
      </p:pic>
      <p:pic>
        <p:nvPicPr>
          <p:cNvPr id="20" name="Google Shape;20;p49" descr="cid:image002.png@01D16AFF.B10E1570"/>
          <p:cNvPicPr preferRelativeResize="0"/>
          <p:nvPr/>
        </p:nvPicPr>
        <p:blipFill rotWithShape="1">
          <a:blip r:embed="rId4">
            <a:alphaModFix/>
          </a:blip>
          <a:srcRect b="19822"/>
          <a:stretch/>
        </p:blipFill>
        <p:spPr>
          <a:xfrm>
            <a:off x="328100" y="6191295"/>
            <a:ext cx="952526" cy="661892"/>
          </a:xfrm>
          <a:prstGeom prst="rect">
            <a:avLst/>
          </a:prstGeom>
          <a:solidFill>
            <a:schemeClr val="lt1"/>
          </a:solidFill>
          <a:ln>
            <a:noFill/>
          </a:ln>
        </p:spPr>
      </p:pic>
      <p:pic>
        <p:nvPicPr>
          <p:cNvPr id="21" name="Google Shape;21;p49"/>
          <p:cNvPicPr preferRelativeResize="0"/>
          <p:nvPr/>
        </p:nvPicPr>
        <p:blipFill rotWithShape="1">
          <a:blip r:embed="rId5">
            <a:alphaModFix/>
          </a:blip>
          <a:srcRect/>
          <a:stretch/>
        </p:blipFill>
        <p:spPr>
          <a:xfrm>
            <a:off x="8955514" y="6266371"/>
            <a:ext cx="3077845" cy="474980"/>
          </a:xfrm>
          <a:prstGeom prst="rect">
            <a:avLst/>
          </a:prstGeom>
          <a:solidFill>
            <a:schemeClr val="lt1"/>
          </a:solidFill>
          <a:ln>
            <a:noFill/>
          </a:ln>
        </p:spPr>
      </p:pic>
      <p:sp>
        <p:nvSpPr>
          <p:cNvPr id="22" name="Google Shape;22;p49"/>
          <p:cNvSpPr/>
          <p:nvPr/>
        </p:nvSpPr>
        <p:spPr>
          <a:xfrm>
            <a:off x="0" y="6085417"/>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4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49"/>
          <p:cNvSpPr/>
          <p:nvPr/>
        </p:nvSpPr>
        <p:spPr>
          <a:xfrm>
            <a:off x="0" y="177500"/>
            <a:ext cx="12192000" cy="9563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84438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6"/>
        <p:cNvGrpSpPr/>
        <p:nvPr/>
      </p:nvGrpSpPr>
      <p:grpSpPr>
        <a:xfrm>
          <a:off x="0" y="0"/>
          <a:ext cx="0" cy="0"/>
          <a:chOff x="0" y="0"/>
          <a:chExt cx="0" cy="0"/>
        </a:xfrm>
      </p:grpSpPr>
      <p:sp>
        <p:nvSpPr>
          <p:cNvPr id="37" name="Google Shape;37;p52"/>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52"/>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5347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71" r:id="rId16"/>
    <p:sldLayoutId id="2147483667" r:id="rId17"/>
    <p:sldLayoutId id="2147483672" r:id="rId18"/>
    <p:sldLayoutId id="2147483668" r:id="rId19"/>
    <p:sldLayoutId id="2147483673"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asicfba.gseweb.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2.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basicfba.gseweb.org/"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hyperlink" Target="http://pbismissouri.org/tier-2-workbook-resources/" TargetMode="External"/><Relationship Id="rId5" Type="http://schemas.openxmlformats.org/officeDocument/2006/relationships/hyperlink" Target="https://www.pbis.org/pbis/tier-2" TargetMode="External"/><Relationship Id="rId4" Type="http://schemas.openxmlformats.org/officeDocument/2006/relationships/hyperlink" Target="http://cce.astate.edu/pbis/tier-ii-resource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a:spLocks noGrp="1"/>
          </p:cNvSpPr>
          <p:nvPr>
            <p:ph type="title"/>
          </p:nvPr>
        </p:nvSpPr>
        <p:spPr>
          <a:xfrm>
            <a:off x="850900" y="2277053"/>
            <a:ext cx="10566399" cy="156102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t>Function Based Thinking and Overview of Tier II Interventions</a:t>
            </a:r>
            <a:endParaRPr dirty="0"/>
          </a:p>
        </p:txBody>
      </p:sp>
      <p:sp>
        <p:nvSpPr>
          <p:cNvPr id="3" name="TextBox 2"/>
          <p:cNvSpPr txBox="1"/>
          <p:nvPr/>
        </p:nvSpPr>
        <p:spPr>
          <a:xfrm>
            <a:off x="2675067" y="6381577"/>
            <a:ext cx="4695974" cy="246221"/>
          </a:xfrm>
          <a:prstGeom prst="rect">
            <a:avLst/>
          </a:prstGeom>
          <a:noFill/>
        </p:spPr>
        <p:txBody>
          <a:bodyPr wrap="square" rtlCol="0">
            <a:spAutoFit/>
          </a:bodyPr>
          <a:lstStyle/>
          <a:p>
            <a:pPr algn="ctr"/>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10293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dirty="0"/>
              <a:t>Staff Need to Understand Function</a:t>
            </a:r>
            <a:endParaRPr lang="en-US" sz="6000" dirty="0"/>
          </a:p>
        </p:txBody>
      </p:sp>
      <p:sp>
        <p:nvSpPr>
          <p:cNvPr id="144" name="Google Shape;144;p1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Use referral forms to indicate the “best guess” at the function of behavior.</a:t>
            </a:r>
            <a:endParaRPr dirty="0"/>
          </a:p>
          <a:p>
            <a:pPr marL="173736" lvl="0" indent="-173736" algn="l" rtl="0">
              <a:lnSpc>
                <a:spcPct val="90000"/>
              </a:lnSpc>
              <a:spcAft>
                <a:spcPts val="0"/>
              </a:spcAft>
              <a:buClr>
                <a:schemeClr val="dk1"/>
              </a:buClr>
              <a:buSzPts val="2800"/>
              <a:buChar char="•"/>
            </a:pPr>
            <a:r>
              <a:rPr lang="en-US" dirty="0"/>
              <a:t>Staff can work with the team to help determine the function of the behavior based on multiple observations of the student behavior.</a:t>
            </a:r>
            <a:endParaRPr dirty="0"/>
          </a:p>
          <a:p>
            <a:pPr marL="173736" lvl="0" indent="-173736" algn="l" rtl="0">
              <a:lnSpc>
                <a:spcPct val="90000"/>
              </a:lnSpc>
              <a:spcAft>
                <a:spcPts val="0"/>
              </a:spcAft>
              <a:buClr>
                <a:schemeClr val="dk1"/>
              </a:buClr>
              <a:buSzPts val="2800"/>
              <a:buChar char="•"/>
            </a:pPr>
            <a:r>
              <a:rPr lang="en-US" dirty="0">
                <a:solidFill>
                  <a:schemeClr val="dk1"/>
                </a:solidFill>
              </a:rPr>
              <a:t>Portland State University online modules: </a:t>
            </a:r>
            <a:r>
              <a:rPr lang="en-US" u="sng" dirty="0">
                <a:solidFill>
                  <a:schemeClr val="hlink"/>
                </a:solidFill>
                <a:hlinkClick r:id="rId3"/>
              </a:rPr>
              <a:t>http://basicfba.gseweb.org</a:t>
            </a:r>
            <a:r>
              <a:rPr lang="en-US" u="sng" dirty="0">
                <a:solidFill>
                  <a:schemeClr val="hlink"/>
                </a:solidFill>
              </a:rPr>
              <a:t>.</a:t>
            </a:r>
            <a:endParaRPr dirty="0"/>
          </a:p>
        </p:txBody>
      </p:sp>
    </p:spTree>
    <p:extLst>
      <p:ext uri="{BB962C8B-B14F-4D97-AF65-F5344CB8AC3E}">
        <p14:creationId xmlns:p14="http://schemas.microsoft.com/office/powerpoint/2010/main" val="236424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882266" y="2535448"/>
            <a:ext cx="1114877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The ABCs of Behavior</a:t>
            </a:r>
            <a:endParaRPr sz="4800" dirty="0"/>
          </a:p>
        </p:txBody>
      </p:sp>
    </p:spTree>
    <p:extLst>
      <p:ext uri="{BB962C8B-B14F-4D97-AF65-F5344CB8AC3E}">
        <p14:creationId xmlns:p14="http://schemas.microsoft.com/office/powerpoint/2010/main" val="373081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6000" i="0" u="none" strike="noStrike" cap="none" dirty="0">
                <a:solidFill>
                  <a:schemeClr val="dk1"/>
                </a:solidFill>
                <a:latin typeface="Calibri"/>
                <a:ea typeface="Calibri"/>
                <a:cs typeface="Calibri"/>
                <a:sym typeface="Calibri"/>
              </a:rPr>
              <a:t>The ABCs of Behavior</a:t>
            </a:r>
            <a:endParaRPr dirty="0"/>
          </a:p>
        </p:txBody>
      </p:sp>
      <p:sp>
        <p:nvSpPr>
          <p:cNvPr id="157" name="Google Shape;157;p1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spcAft>
                <a:spcPts val="0"/>
              </a:spcAft>
              <a:buClr>
                <a:schemeClr val="dk1"/>
              </a:buClr>
              <a:buSzPct val="100000"/>
              <a:buChar char="•"/>
            </a:pPr>
            <a:r>
              <a:rPr lang="en-US" sz="3200" b="1" i="0" u="sng" strike="noStrike" cap="none" dirty="0">
                <a:solidFill>
                  <a:schemeClr val="dk1"/>
                </a:solidFill>
                <a:ea typeface="Calibri"/>
                <a:cs typeface="Calibri" panose="020F0502020204030204" pitchFamily="34" charset="0"/>
                <a:sym typeface="Calibri"/>
              </a:rPr>
              <a:t>A</a:t>
            </a:r>
            <a:r>
              <a:rPr lang="en-US" b="0" i="0" u="sng" strike="noStrike" cap="none" dirty="0">
                <a:solidFill>
                  <a:schemeClr val="dk1"/>
                </a:solidFill>
                <a:ea typeface="Calibri"/>
                <a:cs typeface="Calibri" panose="020F0502020204030204" pitchFamily="34" charset="0"/>
                <a:sym typeface="Calibri"/>
              </a:rPr>
              <a:t>ntecedent</a:t>
            </a:r>
            <a:r>
              <a:rPr lang="en-US" b="0" i="0" u="none" strike="noStrike" cap="none" dirty="0">
                <a:solidFill>
                  <a:schemeClr val="dk1"/>
                </a:solidFill>
                <a:ea typeface="Calibri"/>
                <a:cs typeface="Calibri" panose="020F0502020204030204" pitchFamily="34" charset="0"/>
                <a:sym typeface="Calibri"/>
              </a:rPr>
              <a:t> (</a:t>
            </a:r>
            <a:r>
              <a:rPr lang="en-US" dirty="0">
                <a:cs typeface="Calibri" panose="020F0502020204030204" pitchFamily="34" charset="0"/>
              </a:rPr>
              <a:t>what happens before behavior; what</a:t>
            </a:r>
            <a:r>
              <a:rPr lang="en-US" b="0" i="0" u="none" strike="noStrike" cap="none" dirty="0">
                <a:solidFill>
                  <a:schemeClr val="dk1"/>
                </a:solidFill>
                <a:ea typeface="Calibri"/>
                <a:cs typeface="Calibri" panose="020F0502020204030204" pitchFamily="34" charset="0"/>
                <a:sym typeface="Calibri"/>
              </a:rPr>
              <a:t> causes it)</a:t>
            </a:r>
            <a:endParaRPr dirty="0">
              <a:cs typeface="Calibri" panose="020F0502020204030204" pitchFamily="34" charset="0"/>
            </a:endParaRPr>
          </a:p>
          <a:p>
            <a:pPr marL="173736" lvl="0" indent="-173736" algn="l" rtl="0">
              <a:spcAft>
                <a:spcPts val="0"/>
              </a:spcAft>
              <a:buClr>
                <a:schemeClr val="dk1"/>
              </a:buClr>
              <a:buSzPct val="100000"/>
              <a:buChar char="•"/>
            </a:pPr>
            <a:r>
              <a:rPr lang="en-US" sz="3200" b="1" i="0" u="sng" strike="noStrike" cap="none" dirty="0">
                <a:solidFill>
                  <a:schemeClr val="dk1"/>
                </a:solidFill>
                <a:ea typeface="Calibri"/>
                <a:cs typeface="Calibri" panose="020F0502020204030204" pitchFamily="34" charset="0"/>
                <a:sym typeface="Calibri"/>
              </a:rPr>
              <a:t>B</a:t>
            </a:r>
            <a:r>
              <a:rPr lang="en-US" b="0" i="0" u="sng" strike="noStrike" cap="none" dirty="0">
                <a:solidFill>
                  <a:schemeClr val="dk1"/>
                </a:solidFill>
                <a:ea typeface="Calibri"/>
                <a:cs typeface="Calibri" panose="020F0502020204030204" pitchFamily="34" charset="0"/>
                <a:sym typeface="Calibri"/>
              </a:rPr>
              <a:t>ehavior</a:t>
            </a:r>
            <a:r>
              <a:rPr lang="en-US" b="0" i="0" strike="noStrike" cap="none" dirty="0">
                <a:solidFill>
                  <a:schemeClr val="dk1"/>
                </a:solidFill>
                <a:ea typeface="Calibri"/>
                <a:cs typeface="Calibri" panose="020F0502020204030204" pitchFamily="34" charset="0"/>
                <a:sym typeface="Calibri"/>
              </a:rPr>
              <a:t> (observable and measurable)</a:t>
            </a:r>
            <a:endParaRPr dirty="0">
              <a:cs typeface="Calibri" panose="020F0502020204030204" pitchFamily="34" charset="0"/>
            </a:endParaRPr>
          </a:p>
          <a:p>
            <a:pPr marL="173736" lvl="0" indent="-173736" algn="l" rtl="0">
              <a:spcAft>
                <a:spcPts val="0"/>
              </a:spcAft>
              <a:buClr>
                <a:schemeClr val="dk1"/>
              </a:buClr>
              <a:buSzPct val="100000"/>
              <a:buChar char="•"/>
            </a:pPr>
            <a:r>
              <a:rPr lang="en-US" sz="3200" b="1" i="0" u="sng" strike="noStrike" cap="none" dirty="0">
                <a:solidFill>
                  <a:schemeClr val="dk1"/>
                </a:solidFill>
                <a:ea typeface="Calibri"/>
                <a:cs typeface="Calibri" panose="020F0502020204030204" pitchFamily="34" charset="0"/>
                <a:sym typeface="Calibri"/>
              </a:rPr>
              <a:t>C</a:t>
            </a:r>
            <a:r>
              <a:rPr lang="en-US" b="0" i="0" u="sng" strike="noStrike" cap="none" dirty="0">
                <a:solidFill>
                  <a:schemeClr val="dk1"/>
                </a:solidFill>
                <a:ea typeface="Calibri"/>
                <a:cs typeface="Calibri" panose="020F0502020204030204" pitchFamily="34" charset="0"/>
                <a:sym typeface="Calibri"/>
              </a:rPr>
              <a:t>onsequence</a:t>
            </a:r>
            <a:r>
              <a:rPr lang="en-US" b="0" i="0" u="none" strike="noStrike" cap="none" dirty="0">
                <a:solidFill>
                  <a:schemeClr val="dk1"/>
                </a:solidFill>
                <a:ea typeface="Calibri"/>
                <a:cs typeface="Calibri" panose="020F0502020204030204" pitchFamily="34" charset="0"/>
                <a:sym typeface="Calibri"/>
              </a:rPr>
              <a:t> (what happens after the behavior; what is the out</a:t>
            </a:r>
            <a:r>
              <a:rPr lang="en-US" i="0" strike="noStrike" cap="none" dirty="0">
                <a:solidFill>
                  <a:schemeClr val="dk1"/>
                </a:solidFill>
                <a:ea typeface="Calibri"/>
                <a:cs typeface="Calibri" panose="020F0502020204030204" pitchFamily="34" charset="0"/>
                <a:sym typeface="Calibri"/>
              </a:rPr>
              <a:t>c</a:t>
            </a:r>
            <a:r>
              <a:rPr lang="en-US" b="0" i="0" u="none" strike="noStrike" cap="none" dirty="0">
                <a:solidFill>
                  <a:schemeClr val="dk1"/>
                </a:solidFill>
                <a:ea typeface="Calibri"/>
                <a:cs typeface="Calibri" panose="020F0502020204030204" pitchFamily="34" charset="0"/>
                <a:sym typeface="Calibri"/>
              </a:rPr>
              <a:t>ome?)</a:t>
            </a:r>
            <a:endParaRPr dirty="0">
              <a:cs typeface="Calibri" panose="020F0502020204030204" pitchFamily="34" charset="0"/>
            </a:endParaRPr>
          </a:p>
          <a:p>
            <a:pPr marL="228600" lvl="0" indent="-25400" algn="l" rtl="0">
              <a:lnSpc>
                <a:spcPct val="100000"/>
              </a:lnSpc>
              <a:spcBef>
                <a:spcPts val="500"/>
              </a:spcBef>
              <a:spcAft>
                <a:spcPts val="0"/>
              </a:spcAft>
              <a:buClr>
                <a:schemeClr val="dk1"/>
              </a:buClr>
              <a:buSzPts val="3200"/>
              <a:buNone/>
            </a:pPr>
            <a:endParaRPr b="0" i="0" u="none" strike="noStrike" cap="none" dirty="0">
              <a:solidFill>
                <a:schemeClr val="dk1"/>
              </a:solidFill>
              <a:ea typeface="Calibri"/>
              <a:cs typeface="Calibri" panose="020F0502020204030204" pitchFamily="34" charset="0"/>
              <a:sym typeface="Calibri"/>
            </a:endParaRPr>
          </a:p>
          <a:p>
            <a:pPr marL="0" lvl="0" indent="0" algn="l" rtl="0">
              <a:lnSpc>
                <a:spcPct val="100000"/>
              </a:lnSpc>
              <a:spcBef>
                <a:spcPts val="500"/>
              </a:spcBef>
              <a:spcAft>
                <a:spcPts val="0"/>
              </a:spcAft>
              <a:buClr>
                <a:schemeClr val="dk1"/>
              </a:buClr>
              <a:buSzPts val="3200"/>
              <a:buNone/>
            </a:pPr>
            <a:r>
              <a:rPr lang="en-US" dirty="0">
                <a:cs typeface="Calibri" panose="020F0502020204030204" pitchFamily="34" charset="0"/>
              </a:rPr>
              <a:t>Use the ABCs to determine the </a:t>
            </a:r>
            <a:r>
              <a:rPr lang="en-US" b="1" dirty="0">
                <a:cs typeface="Calibri" panose="020F0502020204030204" pitchFamily="34" charset="0"/>
              </a:rPr>
              <a:t>function </a:t>
            </a:r>
            <a:r>
              <a:rPr lang="en-US" dirty="0">
                <a:cs typeface="Calibri" panose="020F0502020204030204" pitchFamily="34" charset="0"/>
              </a:rPr>
              <a:t>or </a:t>
            </a:r>
            <a:r>
              <a:rPr lang="en-US" b="1" dirty="0">
                <a:cs typeface="Calibri" panose="020F0502020204030204" pitchFamily="34" charset="0"/>
              </a:rPr>
              <a:t>payoff</a:t>
            </a:r>
            <a:r>
              <a:rPr lang="en-US" dirty="0">
                <a:cs typeface="Calibri" panose="020F0502020204030204" pitchFamily="34" charset="0"/>
              </a:rPr>
              <a:t>.</a:t>
            </a:r>
            <a:endParaRPr dirty="0">
              <a:cs typeface="Calibri" panose="020F0502020204030204" pitchFamily="34" charset="0"/>
            </a:endParaRPr>
          </a:p>
        </p:txBody>
      </p:sp>
    </p:spTree>
    <p:extLst>
      <p:ext uri="{BB962C8B-B14F-4D97-AF65-F5344CB8AC3E}">
        <p14:creationId xmlns:p14="http://schemas.microsoft.com/office/powerpoint/2010/main" val="339648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0" y="738162"/>
            <a:ext cx="12192000" cy="1104611"/>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400"/>
              <a:buFont typeface="Calibri"/>
              <a:buNone/>
            </a:pPr>
            <a:r>
              <a:rPr lang="en-US" dirty="0"/>
              <a:t>Example</a:t>
            </a:r>
            <a:endParaRPr dirty="0"/>
          </a:p>
        </p:txBody>
      </p:sp>
      <p:sp>
        <p:nvSpPr>
          <p:cNvPr id="165" name="Google Shape;165;p1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Clr>
                <a:schemeClr val="dk1"/>
              </a:buClr>
              <a:buSzPts val="2800"/>
              <a:buNone/>
            </a:pPr>
            <a:endParaRPr lang="en-US" dirty="0"/>
          </a:p>
          <a:p>
            <a:pPr marL="508000" lvl="1" indent="0">
              <a:buClr>
                <a:schemeClr val="dk1"/>
              </a:buClr>
              <a:buSzPts val="2800"/>
              <a:buNone/>
            </a:pPr>
            <a:r>
              <a:rPr lang="en-US" sz="2800" dirty="0"/>
              <a:t>Jimmy is asked to do a math problem at the board. He attempts the problem, but fails to do it correctly. The other students laugh and make fun of him.</a:t>
            </a:r>
            <a:endParaRPr sz="2800" dirty="0"/>
          </a:p>
          <a:p>
            <a:pPr marL="50800" lvl="0" indent="0" algn="l" rtl="0">
              <a:lnSpc>
                <a:spcPct val="90000"/>
              </a:lnSpc>
              <a:spcBef>
                <a:spcPts val="1000"/>
              </a:spcBef>
              <a:spcAft>
                <a:spcPts val="0"/>
              </a:spcAft>
              <a:buClr>
                <a:schemeClr val="dk1"/>
              </a:buClr>
              <a:buSzPts val="2800"/>
              <a:buNone/>
            </a:pPr>
            <a:endParaRPr lang="en-US" dirty="0"/>
          </a:p>
          <a:p>
            <a:pPr marL="508000" lvl="1" indent="0" algn="ctr">
              <a:spcBef>
                <a:spcPts val="1000"/>
              </a:spcBef>
              <a:buClr>
                <a:schemeClr val="dk1"/>
              </a:buClr>
              <a:buSzPts val="2800"/>
              <a:buNone/>
            </a:pPr>
            <a:r>
              <a:rPr lang="en-US" sz="3200" b="1" i="1" dirty="0"/>
              <a:t>What might Jimmy do the next time?</a:t>
            </a:r>
            <a:endParaRPr sz="3200" i="1" dirty="0"/>
          </a:p>
        </p:txBody>
      </p:sp>
    </p:spTree>
    <p:extLst>
      <p:ext uri="{BB962C8B-B14F-4D97-AF65-F5344CB8AC3E}">
        <p14:creationId xmlns:p14="http://schemas.microsoft.com/office/powerpoint/2010/main" val="103950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0" y="684622"/>
            <a:ext cx="12192000" cy="157551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t>Problem Behaviors are Learned </a:t>
            </a:r>
            <a:br>
              <a:rPr lang="en-US" dirty="0"/>
            </a:br>
            <a:r>
              <a:rPr lang="en-US" dirty="0"/>
              <a:t>from Previous Experiences</a:t>
            </a:r>
            <a:endParaRPr dirty="0"/>
          </a:p>
        </p:txBody>
      </p:sp>
      <p:sp>
        <p:nvSpPr>
          <p:cNvPr id="4" name="TextBox 3"/>
          <p:cNvSpPr txBox="1"/>
          <p:nvPr/>
        </p:nvSpPr>
        <p:spPr>
          <a:xfrm>
            <a:off x="400692" y="2216594"/>
            <a:ext cx="11135474" cy="3544560"/>
          </a:xfrm>
          <a:prstGeom prst="rect">
            <a:avLst/>
          </a:prstGeom>
          <a:noFill/>
        </p:spPr>
        <p:txBody>
          <a:bodyPr wrap="square" rtlCol="0">
            <a:spAutoFit/>
          </a:bodyPr>
          <a:lstStyle/>
          <a:p>
            <a:r>
              <a:rPr lang="en-US" sz="2800" i="1" dirty="0">
                <a:solidFill>
                  <a:schemeClr val="dk1"/>
                </a:solidFill>
                <a:ea typeface="Calibri"/>
                <a:cs typeface="Calibri"/>
                <a:sym typeface="Calibri"/>
              </a:rPr>
              <a:t>Because of his previous experience, Jimmy is likely to exhibit problem behavior(s), which can be examined using the ABCs of Behavior:</a:t>
            </a:r>
          </a:p>
          <a:p>
            <a:endParaRPr lang="en-US" b="1" i="1" dirty="0">
              <a:solidFill>
                <a:schemeClr val="dk1"/>
              </a:solidFill>
              <a:ea typeface="Calibri"/>
              <a:cs typeface="Calibri"/>
              <a:sym typeface="Calibri"/>
            </a:endParaRPr>
          </a:p>
          <a:p>
            <a:pPr marL="173736" lvl="0" indent="-173736">
              <a:lnSpc>
                <a:spcPct val="90000"/>
              </a:lnSpc>
              <a:spcBef>
                <a:spcPts val="1000"/>
              </a:spcBef>
              <a:buSzPts val="2800"/>
              <a:buFont typeface="Arial"/>
              <a:buChar char="•"/>
            </a:pPr>
            <a:r>
              <a:rPr lang="en-US" sz="2600" b="1" u="sng" dirty="0">
                <a:solidFill>
                  <a:schemeClr val="dk1"/>
                </a:solidFill>
                <a:ea typeface="Calibri"/>
                <a:cs typeface="Calibri"/>
                <a:sym typeface="Calibri"/>
              </a:rPr>
              <a:t>(A)</a:t>
            </a:r>
            <a:r>
              <a:rPr lang="en-US" sz="2600" b="1" u="sng" dirty="0" err="1">
                <a:solidFill>
                  <a:schemeClr val="dk1"/>
                </a:solidFill>
                <a:ea typeface="Calibri"/>
                <a:cs typeface="Calibri"/>
                <a:sym typeface="Calibri"/>
              </a:rPr>
              <a:t>ntecedent</a:t>
            </a:r>
            <a:r>
              <a:rPr lang="en-US" sz="2600" b="1" u="sng" dirty="0">
                <a:solidFill>
                  <a:schemeClr val="dk1"/>
                </a:solidFill>
                <a:ea typeface="Calibri"/>
                <a:cs typeface="Calibri"/>
                <a:sym typeface="Calibri"/>
              </a:rPr>
              <a:t>:</a:t>
            </a:r>
            <a:r>
              <a:rPr lang="en-US" sz="2600" b="1" dirty="0">
                <a:solidFill>
                  <a:schemeClr val="dk1"/>
                </a:solidFill>
                <a:ea typeface="Calibri"/>
                <a:cs typeface="Calibri"/>
                <a:sym typeface="Calibri"/>
              </a:rPr>
              <a:t> </a:t>
            </a:r>
            <a:r>
              <a:rPr lang="en-US" sz="2600" dirty="0">
                <a:solidFill>
                  <a:schemeClr val="dk1"/>
                </a:solidFill>
                <a:ea typeface="Calibri"/>
                <a:cs typeface="Calibri"/>
                <a:sym typeface="Calibri"/>
              </a:rPr>
              <a:t>Jimmy’s teacher asks him to do a problem at the board.</a:t>
            </a:r>
          </a:p>
          <a:p>
            <a:pPr marL="173736" lvl="0" indent="-173736">
              <a:lnSpc>
                <a:spcPct val="90000"/>
              </a:lnSpc>
              <a:spcBef>
                <a:spcPts val="1000"/>
              </a:spcBef>
              <a:buSzPts val="2800"/>
              <a:buFont typeface="Arial"/>
              <a:buChar char="•"/>
            </a:pPr>
            <a:r>
              <a:rPr lang="en-US" sz="2600" b="1" u="sng" dirty="0">
                <a:solidFill>
                  <a:schemeClr val="dk1"/>
                </a:solidFill>
                <a:ea typeface="Calibri"/>
                <a:cs typeface="Calibri"/>
                <a:sym typeface="Calibri"/>
              </a:rPr>
              <a:t>(B)</a:t>
            </a:r>
            <a:r>
              <a:rPr lang="en-US" sz="2600" b="1" u="sng" dirty="0" err="1">
                <a:solidFill>
                  <a:schemeClr val="dk1"/>
                </a:solidFill>
                <a:ea typeface="Calibri"/>
                <a:cs typeface="Calibri"/>
                <a:sym typeface="Calibri"/>
              </a:rPr>
              <a:t>ehavior</a:t>
            </a:r>
            <a:r>
              <a:rPr lang="en-US" sz="2600" b="1" u="sng" dirty="0">
                <a:solidFill>
                  <a:schemeClr val="dk1"/>
                </a:solidFill>
                <a:ea typeface="Calibri"/>
                <a:cs typeface="Calibri"/>
                <a:sym typeface="Calibri"/>
              </a:rPr>
              <a:t>:</a:t>
            </a:r>
            <a:r>
              <a:rPr lang="en-US" sz="2600" b="1" dirty="0">
                <a:solidFill>
                  <a:schemeClr val="dk1"/>
                </a:solidFill>
                <a:ea typeface="Calibri"/>
                <a:cs typeface="Calibri"/>
                <a:sym typeface="Calibri"/>
              </a:rPr>
              <a:t> </a:t>
            </a:r>
            <a:r>
              <a:rPr lang="en-US" sz="2600" dirty="0">
                <a:solidFill>
                  <a:schemeClr val="dk1"/>
                </a:solidFill>
                <a:ea typeface="Calibri"/>
                <a:cs typeface="Calibri"/>
                <a:sym typeface="Calibri"/>
              </a:rPr>
              <a:t>Jimmy yells “no” at the teacher, throws his books on the floor, etc.</a:t>
            </a:r>
            <a:endParaRPr lang="en-US" sz="2600" dirty="0"/>
          </a:p>
          <a:p>
            <a:pPr marL="173736" lvl="0" indent="-173736">
              <a:lnSpc>
                <a:spcPct val="90000"/>
              </a:lnSpc>
              <a:spcBef>
                <a:spcPts val="1000"/>
              </a:spcBef>
              <a:buSzPts val="2800"/>
              <a:buFont typeface="Arial"/>
              <a:buChar char="•"/>
            </a:pPr>
            <a:r>
              <a:rPr lang="en-US" sz="2600" b="1" u="sng" dirty="0">
                <a:solidFill>
                  <a:schemeClr val="dk1"/>
                </a:solidFill>
                <a:ea typeface="Calibri"/>
                <a:cs typeface="Calibri"/>
                <a:sym typeface="Calibri"/>
              </a:rPr>
              <a:t>(C)</a:t>
            </a:r>
            <a:r>
              <a:rPr lang="en-US" sz="2600" b="1" u="sng" dirty="0" err="1">
                <a:solidFill>
                  <a:schemeClr val="dk1"/>
                </a:solidFill>
                <a:ea typeface="Calibri"/>
                <a:cs typeface="Calibri"/>
                <a:sym typeface="Calibri"/>
              </a:rPr>
              <a:t>onsequence</a:t>
            </a:r>
            <a:r>
              <a:rPr lang="en-US" sz="2600" b="1" u="sng" dirty="0">
                <a:solidFill>
                  <a:schemeClr val="dk1"/>
                </a:solidFill>
                <a:ea typeface="Calibri"/>
                <a:cs typeface="Calibri"/>
                <a:sym typeface="Calibri"/>
              </a:rPr>
              <a:t>:</a:t>
            </a:r>
            <a:r>
              <a:rPr lang="en-US" sz="2600" dirty="0">
                <a:solidFill>
                  <a:schemeClr val="dk1"/>
                </a:solidFill>
                <a:ea typeface="Calibri"/>
                <a:cs typeface="Calibri"/>
                <a:sym typeface="Calibri"/>
              </a:rPr>
              <a:t> The teacher may send Jimmy to office or call on someone else. </a:t>
            </a:r>
          </a:p>
          <a:p>
            <a:pPr marL="173736" lvl="0" indent="-173736">
              <a:lnSpc>
                <a:spcPct val="90000"/>
              </a:lnSpc>
              <a:spcBef>
                <a:spcPts val="1000"/>
              </a:spcBef>
              <a:buSzPts val="2800"/>
              <a:buFont typeface="Arial"/>
              <a:buChar char="•"/>
            </a:pPr>
            <a:r>
              <a:rPr lang="en-US" sz="2600" dirty="0">
                <a:solidFill>
                  <a:schemeClr val="dk1"/>
                </a:solidFill>
                <a:ea typeface="Calibri"/>
                <a:cs typeface="Calibri"/>
                <a:sym typeface="Calibri"/>
              </a:rPr>
              <a:t>Jimmy may continue this behavior because the function is to AVOID doing problems at the board, and it is working!</a:t>
            </a:r>
            <a:endParaRPr lang="en-US" sz="2600" dirty="0"/>
          </a:p>
        </p:txBody>
      </p:sp>
    </p:spTree>
    <p:extLst>
      <p:ext uri="{BB962C8B-B14F-4D97-AF65-F5344CB8AC3E}">
        <p14:creationId xmlns:p14="http://schemas.microsoft.com/office/powerpoint/2010/main" val="426292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Using the ABCs of Behavior to Problem Solve</a:t>
            </a:r>
            <a:endParaRPr dirty="0"/>
          </a:p>
        </p:txBody>
      </p:sp>
    </p:spTree>
    <p:extLst>
      <p:ext uri="{BB962C8B-B14F-4D97-AF65-F5344CB8AC3E}">
        <p14:creationId xmlns:p14="http://schemas.microsoft.com/office/powerpoint/2010/main" val="834627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dirty="0">
                <a:latin typeface="Calibri"/>
                <a:ea typeface="Calibri"/>
                <a:cs typeface="Calibri"/>
                <a:sym typeface="Calibri"/>
              </a:rPr>
              <a:t>The Problem-Solving Process</a:t>
            </a:r>
            <a:endParaRPr sz="5400" dirty="0">
              <a:latin typeface="Calibri"/>
              <a:ea typeface="Calibri"/>
              <a:cs typeface="Calibri"/>
              <a:sym typeface="Calibri"/>
            </a:endParaRPr>
          </a:p>
        </p:txBody>
      </p:sp>
      <p:sp>
        <p:nvSpPr>
          <p:cNvPr id="186" name="Google Shape;186;p1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Aft>
                <a:spcPts val="0"/>
              </a:spcAft>
              <a:buClr>
                <a:schemeClr val="dk1"/>
              </a:buClr>
              <a:buSzPts val="2800"/>
              <a:buFont typeface="Arial"/>
              <a:buAutoNum type="arabicPeriod"/>
            </a:pPr>
            <a:r>
              <a:rPr lang="en-US" dirty="0"/>
              <a:t>Define the problem.</a:t>
            </a:r>
            <a:endParaRPr dirty="0"/>
          </a:p>
          <a:p>
            <a:pPr marL="457200" lvl="0" indent="-457200" algn="l" rtl="0">
              <a:lnSpc>
                <a:spcPct val="90000"/>
              </a:lnSpc>
              <a:spcAft>
                <a:spcPts val="0"/>
              </a:spcAft>
              <a:buClr>
                <a:schemeClr val="dk1"/>
              </a:buClr>
              <a:buSzPts val="2800"/>
              <a:buFont typeface="Arial"/>
              <a:buAutoNum type="arabicPeriod"/>
            </a:pPr>
            <a:r>
              <a:rPr lang="en-US" dirty="0"/>
              <a:t>Analyze the problem and develop a hypothesis.</a:t>
            </a:r>
            <a:endParaRPr dirty="0"/>
          </a:p>
          <a:p>
            <a:pPr marL="457200" lvl="0" indent="-457200" algn="l" rtl="0">
              <a:lnSpc>
                <a:spcPct val="90000"/>
              </a:lnSpc>
              <a:spcAft>
                <a:spcPts val="0"/>
              </a:spcAft>
              <a:buClr>
                <a:schemeClr val="dk1"/>
              </a:buClr>
              <a:buSzPts val="2800"/>
              <a:buFont typeface="Arial"/>
              <a:buAutoNum type="arabicPeriod"/>
            </a:pPr>
            <a:r>
              <a:rPr lang="en-US" dirty="0"/>
              <a:t>Develop and implement a plan.</a:t>
            </a:r>
            <a:endParaRPr dirty="0"/>
          </a:p>
          <a:p>
            <a:pPr marL="457200" lvl="0" indent="-457200" algn="l" rtl="0">
              <a:lnSpc>
                <a:spcPct val="90000"/>
              </a:lnSpc>
              <a:spcAft>
                <a:spcPts val="0"/>
              </a:spcAft>
              <a:buClr>
                <a:schemeClr val="dk1"/>
              </a:buClr>
              <a:buSzPts val="2800"/>
              <a:buFont typeface="Arial"/>
              <a:buAutoNum type="arabicPeriod"/>
            </a:pPr>
            <a:r>
              <a:rPr lang="en-US" dirty="0"/>
              <a:t>Evaluate the plan.</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87" name="Google Shape;187;p16"/>
          <p:cNvPicPr preferRelativeResize="0"/>
          <p:nvPr/>
        </p:nvPicPr>
        <p:blipFill rotWithShape="1">
          <a:blip r:embed="rId3">
            <a:alphaModFix/>
          </a:blip>
          <a:srcRect/>
          <a:stretch/>
        </p:blipFill>
        <p:spPr>
          <a:xfrm>
            <a:off x="7270284" y="2789063"/>
            <a:ext cx="3909749" cy="2728388"/>
          </a:xfrm>
          <a:prstGeom prst="rect">
            <a:avLst/>
          </a:prstGeom>
          <a:noFill/>
          <a:ln>
            <a:noFill/>
          </a:ln>
        </p:spPr>
      </p:pic>
    </p:spTree>
    <p:extLst>
      <p:ext uri="{BB962C8B-B14F-4D97-AF65-F5344CB8AC3E}">
        <p14:creationId xmlns:p14="http://schemas.microsoft.com/office/powerpoint/2010/main" val="66937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1. Define the Problem</a:t>
            </a:r>
            <a:endParaRPr lang="en-US" sz="6000" dirty="0"/>
          </a:p>
        </p:txBody>
      </p:sp>
      <p:sp>
        <p:nvSpPr>
          <p:cNvPr id="194" name="Google Shape;194;p17"/>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50800" lvl="0" indent="0" algn="l" rtl="0">
              <a:lnSpc>
                <a:spcPct val="90000"/>
              </a:lnSpc>
              <a:spcBef>
                <a:spcPts val="1000"/>
              </a:spcBef>
              <a:spcAft>
                <a:spcPts val="0"/>
              </a:spcAft>
              <a:buSzPts val="2800"/>
              <a:buNone/>
            </a:pPr>
            <a:r>
              <a:rPr lang="en-US" dirty="0"/>
              <a:t>The problem:</a:t>
            </a:r>
            <a:endParaRPr dirty="0"/>
          </a:p>
          <a:p>
            <a:pPr marL="0" marR="0" lvl="0" indent="0" algn="l" rtl="0">
              <a:lnSpc>
                <a:spcPct val="90000"/>
              </a:lnSpc>
              <a:spcBef>
                <a:spcPts val="1000"/>
              </a:spcBef>
              <a:spcAft>
                <a:spcPts val="0"/>
              </a:spcAft>
              <a:buClr>
                <a:schemeClr val="dk1"/>
              </a:buClr>
              <a:buSzPts val="2800"/>
              <a:buNone/>
            </a:pPr>
            <a:r>
              <a:rPr lang="en-US" dirty="0"/>
              <a:t>Jimmy causes a disruption by throwing his books on the floor and yelling “no” at the teacher when he is asked to do a math problem at the board.</a:t>
            </a:r>
            <a:endParaRPr dirty="0"/>
          </a:p>
        </p:txBody>
      </p:sp>
    </p:spTree>
    <p:extLst>
      <p:ext uri="{BB962C8B-B14F-4D97-AF65-F5344CB8AC3E}">
        <p14:creationId xmlns:p14="http://schemas.microsoft.com/office/powerpoint/2010/main" val="2672347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2. Develop a Hypothesis</a:t>
            </a:r>
          </a:p>
        </p:txBody>
      </p:sp>
      <p:sp>
        <p:nvSpPr>
          <p:cNvPr id="200" name="Google Shape;200;p1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dirty="0"/>
              <a:t>The hypothesis:</a:t>
            </a:r>
          </a:p>
          <a:p>
            <a:pPr marL="50800" lvl="0" indent="0" algn="l" rtl="0">
              <a:lnSpc>
                <a:spcPct val="90000"/>
              </a:lnSpc>
              <a:spcBef>
                <a:spcPts val="1000"/>
              </a:spcBef>
              <a:spcAft>
                <a:spcPts val="0"/>
              </a:spcAft>
              <a:buSzPts val="2800"/>
              <a:buNone/>
            </a:pPr>
            <a:r>
              <a:rPr lang="en-US" dirty="0"/>
              <a:t>Jimmy doesn’t want to be laughed at, so he throws his book down and yells “no” at the teacher to avoid doing a problem at the board.</a:t>
            </a:r>
            <a:endParaRPr dirty="0"/>
          </a:p>
          <a:p>
            <a:pPr marL="50800" lvl="0" indent="0" algn="l" rtl="0">
              <a:lnSpc>
                <a:spcPct val="90000"/>
              </a:lnSpc>
              <a:spcBef>
                <a:spcPts val="1000"/>
              </a:spcBef>
              <a:spcAft>
                <a:spcPts val="0"/>
              </a:spcAft>
              <a:buSzPts val="2800"/>
              <a:buNone/>
            </a:pPr>
            <a:endParaRPr lang="en-US" dirty="0"/>
          </a:p>
          <a:p>
            <a:pPr marL="50800" lvl="0" indent="0" algn="l" rtl="0">
              <a:lnSpc>
                <a:spcPct val="90000"/>
              </a:lnSpc>
              <a:spcBef>
                <a:spcPts val="1000"/>
              </a:spcBef>
              <a:spcAft>
                <a:spcPts val="0"/>
              </a:spcAft>
              <a:buSzPts val="2800"/>
              <a:buNone/>
            </a:pPr>
            <a:endParaRPr lang="en-US" dirty="0"/>
          </a:p>
          <a:p>
            <a:pPr marL="50800" lvl="0" indent="0" algn="l" rtl="0">
              <a:lnSpc>
                <a:spcPct val="90000"/>
              </a:lnSpc>
              <a:spcBef>
                <a:spcPts val="1000"/>
              </a:spcBef>
              <a:spcAft>
                <a:spcPts val="0"/>
              </a:spcAft>
              <a:buSzPts val="2800"/>
              <a:buNone/>
            </a:pPr>
            <a:endParaRPr dirty="0"/>
          </a:p>
          <a:p>
            <a:pPr marL="50800" lvl="0" indent="0" algn="l" rtl="0">
              <a:lnSpc>
                <a:spcPct val="90000"/>
              </a:lnSpc>
              <a:spcBef>
                <a:spcPts val="1000"/>
              </a:spcBef>
              <a:spcAft>
                <a:spcPts val="0"/>
              </a:spcAft>
              <a:buSzPts val="2800"/>
              <a:buNone/>
            </a:pPr>
            <a:r>
              <a:rPr lang="en-US" dirty="0"/>
              <a:t>Next: Collect more data to test the hypothesis.</a:t>
            </a:r>
            <a:endParaRPr dirty="0"/>
          </a:p>
          <a:p>
            <a:pPr marL="457200" marR="0" lvl="0" indent="-228600" algn="l" rtl="0">
              <a:lnSpc>
                <a:spcPct val="90000"/>
              </a:lnSpc>
              <a:spcBef>
                <a:spcPts val="1000"/>
              </a:spcBef>
              <a:spcAft>
                <a:spcPts val="0"/>
              </a:spcAft>
              <a:buClr>
                <a:schemeClr val="dk1"/>
              </a:buClr>
              <a:buSzPts val="2800"/>
              <a:buFont typeface="Arial"/>
              <a:buNone/>
            </a:pPr>
            <a:endParaRPr dirty="0"/>
          </a:p>
        </p:txBody>
      </p:sp>
    </p:spTree>
    <p:extLst>
      <p:ext uri="{BB962C8B-B14F-4D97-AF65-F5344CB8AC3E}">
        <p14:creationId xmlns:p14="http://schemas.microsoft.com/office/powerpoint/2010/main" val="534233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9EE1-68B2-4192-8B82-4529B3CB3A86}"/>
              </a:ext>
            </a:extLst>
          </p:cNvPr>
          <p:cNvSpPr>
            <a:spLocks noGrp="1"/>
          </p:cNvSpPr>
          <p:nvPr>
            <p:ph type="title"/>
          </p:nvPr>
        </p:nvSpPr>
        <p:spPr>
          <a:xfrm>
            <a:off x="0" y="614269"/>
            <a:ext cx="12192000" cy="1104611"/>
          </a:xfrm>
        </p:spPr>
        <p:txBody>
          <a:bodyPr/>
          <a:lstStyle/>
          <a:p>
            <a:r>
              <a:rPr lang="en-US" dirty="0"/>
              <a:t>Antecedent-Behavior-Consequence Form</a:t>
            </a:r>
          </a:p>
        </p:txBody>
      </p:sp>
      <p:graphicFrame>
        <p:nvGraphicFramePr>
          <p:cNvPr id="3" name="Table 2">
            <a:extLst>
              <a:ext uri="{FF2B5EF4-FFF2-40B4-BE49-F238E27FC236}">
                <a16:creationId xmlns:a16="http://schemas.microsoft.com/office/drawing/2014/main" id="{DABB8453-5E16-43F0-BC82-6776EF903966}"/>
              </a:ext>
            </a:extLst>
          </p:cNvPr>
          <p:cNvGraphicFramePr>
            <a:graphicFrameLocks noGrp="1"/>
          </p:cNvGraphicFramePr>
          <p:nvPr>
            <p:extLst>
              <p:ext uri="{D42A27DB-BD31-4B8C-83A1-F6EECF244321}">
                <p14:modId xmlns:p14="http://schemas.microsoft.com/office/powerpoint/2010/main" val="2502262981"/>
              </p:ext>
            </p:extLst>
          </p:nvPr>
        </p:nvGraphicFramePr>
        <p:xfrm>
          <a:off x="783298" y="1550714"/>
          <a:ext cx="10305118" cy="1492022"/>
        </p:xfrm>
        <a:graphic>
          <a:graphicData uri="http://schemas.openxmlformats.org/drawingml/2006/table">
            <a:tbl>
              <a:tblPr firstRow="1" firstCol="1" bandRow="1"/>
              <a:tblGrid>
                <a:gridCol w="1553644">
                  <a:extLst>
                    <a:ext uri="{9D8B030D-6E8A-4147-A177-3AD203B41FA5}">
                      <a16:colId xmlns:a16="http://schemas.microsoft.com/office/drawing/2014/main" val="3493360502"/>
                    </a:ext>
                  </a:extLst>
                </a:gridCol>
                <a:gridCol w="1893390">
                  <a:extLst>
                    <a:ext uri="{9D8B030D-6E8A-4147-A177-3AD203B41FA5}">
                      <a16:colId xmlns:a16="http://schemas.microsoft.com/office/drawing/2014/main" val="3507194228"/>
                    </a:ext>
                  </a:extLst>
                </a:gridCol>
                <a:gridCol w="2298185">
                  <a:extLst>
                    <a:ext uri="{9D8B030D-6E8A-4147-A177-3AD203B41FA5}">
                      <a16:colId xmlns:a16="http://schemas.microsoft.com/office/drawing/2014/main" val="3729869607"/>
                    </a:ext>
                  </a:extLst>
                </a:gridCol>
                <a:gridCol w="2287895">
                  <a:extLst>
                    <a:ext uri="{9D8B030D-6E8A-4147-A177-3AD203B41FA5}">
                      <a16:colId xmlns:a16="http://schemas.microsoft.com/office/drawing/2014/main" val="1239176841"/>
                    </a:ext>
                  </a:extLst>
                </a:gridCol>
                <a:gridCol w="2272004">
                  <a:extLst>
                    <a:ext uri="{9D8B030D-6E8A-4147-A177-3AD203B41FA5}">
                      <a16:colId xmlns:a16="http://schemas.microsoft.com/office/drawing/2014/main" val="159491704"/>
                    </a:ext>
                  </a:extLst>
                </a:gridCol>
              </a:tblGrid>
              <a:tr h="868772">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Setting/Routine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Antecedent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(what happened immediately before the behavior)</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Behavior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(observable and measurable)</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Consequence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(what happened directly following the behavior)</a:t>
                      </a: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941755991"/>
                  </a:ext>
                </a:extLst>
              </a:tr>
              <a:tr h="459956">
                <a:tc gridSpan="5">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668377"/>
                  </a:ext>
                </a:extLst>
              </a:tr>
            </a:tbl>
          </a:graphicData>
        </a:graphic>
      </p:graphicFrame>
      <p:pic>
        <p:nvPicPr>
          <p:cNvPr id="4" name="Google Shape;208;p19">
            <a:extLst>
              <a:ext uri="{FF2B5EF4-FFF2-40B4-BE49-F238E27FC236}">
                <a16:creationId xmlns:a16="http://schemas.microsoft.com/office/drawing/2014/main" id="{08C8FC52-8B0E-4E13-BABA-F3DDD113426A}"/>
              </a:ext>
            </a:extLst>
          </p:cNvPr>
          <p:cNvPicPr preferRelativeResize="0"/>
          <p:nvPr/>
        </p:nvPicPr>
        <p:blipFill rotWithShape="1">
          <a:blip r:embed="rId3">
            <a:alphaModFix/>
          </a:blip>
          <a:srcRect l="15160" t="25205" r="16137" b="35912"/>
          <a:stretch/>
        </p:blipFill>
        <p:spPr>
          <a:xfrm>
            <a:off x="783297" y="2563644"/>
            <a:ext cx="10305118" cy="3474300"/>
          </a:xfrm>
          <a:prstGeom prst="rect">
            <a:avLst/>
          </a:prstGeom>
          <a:noFill/>
          <a:ln>
            <a:solidFill>
              <a:schemeClr val="tx1"/>
            </a:solidFill>
          </a:ln>
        </p:spPr>
      </p:pic>
    </p:spTree>
    <p:extLst>
      <p:ext uri="{BB962C8B-B14F-4D97-AF65-F5344CB8AC3E}">
        <p14:creationId xmlns:p14="http://schemas.microsoft.com/office/powerpoint/2010/main" val="130227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2969233" y="1695237"/>
            <a:ext cx="5963824" cy="3123506"/>
          </a:xfrm>
          <a:prstGeom prst="rect">
            <a:avLst/>
          </a:prstGeom>
          <a:noFill/>
          <a:ln>
            <a:noFill/>
          </a:ln>
        </p:spPr>
        <p:txBody>
          <a:bodyPr spcFirstLastPara="1" wrap="square" lIns="91425" tIns="45700" rIns="91425" bIns="45700" anchor="b" anchorCtr="0">
            <a:noAutofit/>
          </a:bodyPr>
          <a:lstStyle/>
          <a:p>
            <a:pPr marL="228600" lvl="0">
              <a:lnSpc>
                <a:spcPct val="90000"/>
              </a:lnSpc>
              <a:spcBef>
                <a:spcPts val="1000"/>
              </a:spcBef>
              <a:buSzPts val="2800"/>
            </a:pPr>
            <a:r>
              <a:rPr lang="en-US" sz="4400" i="0" u="sng" strike="noStrike" cap="none" dirty="0"/>
              <a:t>Purpose of This Module</a:t>
            </a:r>
            <a:br>
              <a:rPr lang="en-US" sz="4400" i="0" u="none" strike="noStrike" cap="none" dirty="0"/>
            </a:br>
            <a:r>
              <a:rPr lang="en-US" sz="2800" dirty="0"/>
              <a:t>Introduce function of behavior and guide districts and schools in using function-based thinking for choosing and providing appropriate interventions for students</a:t>
            </a:r>
            <a:endParaRPr sz="2800" i="0" u="none" strike="noStrike" cap="none" dirty="0">
              <a:sym typeface="Arial"/>
            </a:endParaRPr>
          </a:p>
        </p:txBody>
      </p:sp>
    </p:spTree>
    <p:extLst>
      <p:ext uri="{BB962C8B-B14F-4D97-AF65-F5344CB8AC3E}">
        <p14:creationId xmlns:p14="http://schemas.microsoft.com/office/powerpoint/2010/main" val="359787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Summary Statement </a:t>
            </a:r>
            <a:endParaRPr sz="6000" dirty="0"/>
          </a:p>
        </p:txBody>
      </p:sp>
      <p:sp>
        <p:nvSpPr>
          <p:cNvPr id="215" name="Google Shape;215;p20"/>
          <p:cNvSpPr txBox="1">
            <a:spLocks noGrp="1"/>
          </p:cNvSpPr>
          <p:nvPr>
            <p:ph idx="1"/>
          </p:nvPr>
        </p:nvSpPr>
        <p:spPr>
          <a:xfrm>
            <a:off x="595901" y="1510303"/>
            <a:ext cx="10993347" cy="4335694"/>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1000"/>
              </a:spcBef>
              <a:spcAft>
                <a:spcPts val="0"/>
              </a:spcAft>
              <a:buSzPts val="2800"/>
              <a:buNone/>
            </a:pPr>
            <a:r>
              <a:rPr lang="en-US" sz="2400" dirty="0"/>
              <a:t>Based on several observations, the following is a summary of predictable behavior:</a:t>
            </a:r>
            <a:endParaRPr sz="2400" dirty="0"/>
          </a:p>
          <a:p>
            <a:pPr marL="50800" lvl="0" indent="0" algn="l" rtl="0">
              <a:lnSpc>
                <a:spcPct val="100000"/>
              </a:lnSpc>
              <a:spcBef>
                <a:spcPts val="1000"/>
              </a:spcBef>
              <a:spcAft>
                <a:spcPts val="0"/>
              </a:spcAft>
              <a:buSzPts val="2800"/>
              <a:buNone/>
            </a:pPr>
            <a:endParaRPr lang="en-US" sz="2400" dirty="0"/>
          </a:p>
          <a:p>
            <a:pPr marL="50800" lvl="0" indent="0" algn="l" rtl="0">
              <a:lnSpc>
                <a:spcPct val="100000"/>
              </a:lnSpc>
              <a:spcBef>
                <a:spcPts val="1000"/>
              </a:spcBef>
              <a:spcAft>
                <a:spcPts val="0"/>
              </a:spcAft>
              <a:buSzPts val="2800"/>
              <a:buNone/>
            </a:pPr>
            <a:r>
              <a:rPr lang="en-US" sz="2400" dirty="0"/>
              <a:t>During </a:t>
            </a:r>
            <a:r>
              <a:rPr lang="en-US" sz="2400" u="sng" dirty="0"/>
              <a:t>___(</a:t>
            </a:r>
            <a:r>
              <a:rPr lang="en-US" sz="2400" i="1" u="sng" dirty="0"/>
              <a:t>some routine</a:t>
            </a:r>
            <a:r>
              <a:rPr lang="en-US" sz="2400" u="sng" dirty="0"/>
              <a:t>)_________________ </a:t>
            </a:r>
            <a:endParaRPr sz="2400" u="sng" dirty="0"/>
          </a:p>
          <a:p>
            <a:pPr marL="50800" lvl="0" indent="0" algn="l" rtl="0">
              <a:lnSpc>
                <a:spcPct val="100000"/>
              </a:lnSpc>
              <a:spcBef>
                <a:spcPts val="1000"/>
              </a:spcBef>
              <a:spcAft>
                <a:spcPts val="0"/>
              </a:spcAft>
              <a:buSzPts val="2800"/>
              <a:buNone/>
            </a:pPr>
            <a:r>
              <a:rPr lang="en-US" sz="2400" dirty="0"/>
              <a:t>when </a:t>
            </a:r>
            <a:r>
              <a:rPr lang="en-US" sz="2400" u="sng" dirty="0"/>
              <a:t>_______(</a:t>
            </a:r>
            <a:r>
              <a:rPr lang="en-US" sz="2400" i="1" u="sng" dirty="0"/>
              <a:t>antecedent occurs</a:t>
            </a:r>
            <a:r>
              <a:rPr lang="en-US" sz="2400" u="sng" dirty="0"/>
              <a:t>)__________</a:t>
            </a:r>
            <a:r>
              <a:rPr lang="en-US" sz="2400" dirty="0"/>
              <a:t>,</a:t>
            </a:r>
            <a:endParaRPr sz="2400" dirty="0"/>
          </a:p>
          <a:p>
            <a:pPr marL="50800" lvl="0" indent="0" algn="l" rtl="0">
              <a:lnSpc>
                <a:spcPct val="100000"/>
              </a:lnSpc>
              <a:spcBef>
                <a:spcPts val="1000"/>
              </a:spcBef>
              <a:spcAft>
                <a:spcPts val="0"/>
              </a:spcAft>
              <a:buSzPts val="2800"/>
              <a:buNone/>
            </a:pPr>
            <a:r>
              <a:rPr lang="en-US" sz="2400" dirty="0"/>
              <a:t>student will </a:t>
            </a:r>
            <a:r>
              <a:rPr lang="en-US" sz="2400" u="sng" dirty="0"/>
              <a:t>_____(</a:t>
            </a:r>
            <a:r>
              <a:rPr lang="en-US" sz="2400" i="1" u="sng" dirty="0"/>
              <a:t>engage in behavior</a:t>
            </a:r>
            <a:r>
              <a:rPr lang="en-US" sz="2400" u="sng" dirty="0"/>
              <a:t>)_______</a:t>
            </a:r>
            <a:endParaRPr sz="2400" u="sng" dirty="0"/>
          </a:p>
          <a:p>
            <a:pPr marL="50800" lvl="0" indent="0" algn="l" rtl="0">
              <a:lnSpc>
                <a:spcPct val="100000"/>
              </a:lnSpc>
              <a:spcBef>
                <a:spcPts val="1000"/>
              </a:spcBef>
              <a:spcAft>
                <a:spcPts val="0"/>
              </a:spcAft>
              <a:buSzPts val="2800"/>
              <a:buNone/>
            </a:pPr>
            <a:r>
              <a:rPr lang="en-US" sz="2400" dirty="0"/>
              <a:t>because</a:t>
            </a:r>
            <a:r>
              <a:rPr lang="en-US" sz="2400" b="1" dirty="0"/>
              <a:t> </a:t>
            </a:r>
            <a:r>
              <a:rPr lang="en-US" sz="2400" u="sng" dirty="0"/>
              <a:t>___(</a:t>
            </a:r>
            <a:r>
              <a:rPr lang="en-US" sz="2400" i="1" u="sng" dirty="0"/>
              <a:t>predictable outcome occurs</a:t>
            </a:r>
            <a:r>
              <a:rPr lang="en-US" sz="2400" u="sng" dirty="0"/>
              <a:t>)_____</a:t>
            </a:r>
            <a:r>
              <a:rPr lang="en-US" sz="2400" dirty="0"/>
              <a:t>.</a:t>
            </a:r>
            <a:endParaRPr sz="2400" dirty="0"/>
          </a:p>
          <a:p>
            <a:pPr marL="50800" lvl="0" indent="0" algn="ctr" rtl="0">
              <a:lnSpc>
                <a:spcPct val="100000"/>
              </a:lnSpc>
              <a:spcBef>
                <a:spcPts val="1000"/>
              </a:spcBef>
              <a:spcAft>
                <a:spcPts val="0"/>
              </a:spcAft>
              <a:buSzPts val="2800"/>
              <a:buNone/>
            </a:pPr>
            <a:endParaRPr lang="en-US" sz="2400" dirty="0"/>
          </a:p>
          <a:p>
            <a:pPr marL="50800" lvl="0" indent="0" algn="ctr" rtl="0">
              <a:lnSpc>
                <a:spcPct val="100000"/>
              </a:lnSpc>
              <a:spcBef>
                <a:spcPts val="1000"/>
              </a:spcBef>
              <a:spcAft>
                <a:spcPts val="0"/>
              </a:spcAft>
              <a:buSzPts val="2800"/>
              <a:buNone/>
            </a:pPr>
            <a:r>
              <a:rPr lang="en-US" sz="2400" dirty="0"/>
              <a:t>Therefore, the </a:t>
            </a:r>
            <a:r>
              <a:rPr lang="en-US" sz="2400" b="1" dirty="0"/>
              <a:t>function of the behavior </a:t>
            </a:r>
            <a:r>
              <a:rPr lang="en-US" sz="2400" dirty="0"/>
              <a:t>is to (choose one) </a:t>
            </a:r>
            <a:r>
              <a:rPr lang="en-US" sz="2400" b="1" dirty="0">
                <a:solidFill>
                  <a:srgbClr val="C00000"/>
                </a:solidFill>
              </a:rPr>
              <a:t>access/escape/avoid </a:t>
            </a:r>
            <a:r>
              <a:rPr lang="en-US" sz="2400" u="sng" dirty="0"/>
              <a:t>___(something in the environment)____</a:t>
            </a:r>
            <a:r>
              <a:rPr lang="en-US" sz="2400" dirty="0"/>
              <a:t>.</a:t>
            </a:r>
            <a:endParaRPr sz="2400" dirty="0"/>
          </a:p>
        </p:txBody>
      </p:sp>
    </p:spTree>
    <p:extLst>
      <p:ext uri="{BB962C8B-B14F-4D97-AF65-F5344CB8AC3E}">
        <p14:creationId xmlns:p14="http://schemas.microsoft.com/office/powerpoint/2010/main" val="864062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dirty="0"/>
              <a:t>Jimmy’s Summary Statement</a:t>
            </a:r>
            <a:endParaRPr sz="5400" dirty="0"/>
          </a:p>
        </p:txBody>
      </p:sp>
      <p:sp>
        <p:nvSpPr>
          <p:cNvPr id="222" name="Google Shape;222;p21"/>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50800" lvl="0" indent="0" algn="l" rtl="0">
              <a:lnSpc>
                <a:spcPct val="90000"/>
              </a:lnSpc>
              <a:spcBef>
                <a:spcPts val="1000"/>
              </a:spcBef>
              <a:spcAft>
                <a:spcPts val="0"/>
              </a:spcAft>
              <a:buSzPts val="2800"/>
              <a:buNone/>
            </a:pPr>
            <a:r>
              <a:rPr lang="en-US" dirty="0"/>
              <a:t>During </a:t>
            </a:r>
            <a:r>
              <a:rPr lang="en-US" u="sng" dirty="0"/>
              <a:t>math</a:t>
            </a:r>
            <a:r>
              <a:rPr lang="en-US" dirty="0"/>
              <a:t> when </a:t>
            </a:r>
            <a:r>
              <a:rPr lang="en-US" u="sng" dirty="0"/>
              <a:t>asked to do a problem at the board</a:t>
            </a:r>
            <a:r>
              <a:rPr lang="en-US" dirty="0"/>
              <a:t>, Jimmy </a:t>
            </a:r>
            <a:r>
              <a:rPr lang="en-US" u="sng" dirty="0"/>
              <a:t>yells “no” at the teacher and throws down his book</a:t>
            </a:r>
            <a:r>
              <a:rPr lang="en-US" dirty="0"/>
              <a:t> because the </a:t>
            </a:r>
            <a:r>
              <a:rPr lang="en-US" u="sng" dirty="0"/>
              <a:t>teacher will call on someone else</a:t>
            </a:r>
            <a:r>
              <a:rPr lang="en-US" dirty="0"/>
              <a:t>.</a:t>
            </a:r>
            <a:endParaRPr dirty="0"/>
          </a:p>
          <a:p>
            <a:pPr marL="50800" lvl="0" indent="0" algn="l" rtl="0">
              <a:lnSpc>
                <a:spcPct val="90000"/>
              </a:lnSpc>
              <a:spcBef>
                <a:spcPts val="1000"/>
              </a:spcBef>
              <a:spcAft>
                <a:spcPts val="0"/>
              </a:spcAft>
              <a:buSzPts val="2800"/>
              <a:buNone/>
            </a:pPr>
            <a:endParaRPr dirty="0"/>
          </a:p>
          <a:p>
            <a:pPr marL="50800" lvl="0" indent="0" algn="ctr" rtl="0">
              <a:lnSpc>
                <a:spcPct val="90000"/>
              </a:lnSpc>
              <a:spcBef>
                <a:spcPts val="1000"/>
              </a:spcBef>
              <a:spcAft>
                <a:spcPts val="0"/>
              </a:spcAft>
              <a:buSzPts val="2800"/>
              <a:buNone/>
            </a:pPr>
            <a:r>
              <a:rPr lang="en-US" dirty="0"/>
              <a:t>Therefore, </a:t>
            </a:r>
            <a:r>
              <a:rPr lang="en-US" u="sng" dirty="0"/>
              <a:t>the function of the behavior</a:t>
            </a:r>
            <a:r>
              <a:rPr lang="en-US" dirty="0"/>
              <a:t> is to </a:t>
            </a:r>
            <a:r>
              <a:rPr lang="en-US" b="1" u="sng" dirty="0">
                <a:solidFill>
                  <a:srgbClr val="C00000"/>
                </a:solidFill>
              </a:rPr>
              <a:t>AVOID</a:t>
            </a:r>
            <a:r>
              <a:rPr lang="en-US" dirty="0"/>
              <a:t> </a:t>
            </a:r>
            <a:r>
              <a:rPr lang="en-US" u="sng" dirty="0"/>
              <a:t>doing a problem at the board.</a:t>
            </a:r>
            <a:endParaRPr dirty="0"/>
          </a:p>
        </p:txBody>
      </p:sp>
    </p:spTree>
    <p:extLst>
      <p:ext uri="{BB962C8B-B14F-4D97-AF65-F5344CB8AC3E}">
        <p14:creationId xmlns:p14="http://schemas.microsoft.com/office/powerpoint/2010/main" val="99943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b="0" i="0" u="none" strike="noStrike" cap="none" dirty="0">
                <a:solidFill>
                  <a:schemeClr val="dk1"/>
                </a:solidFill>
                <a:latin typeface="Calibri"/>
                <a:ea typeface="Calibri"/>
                <a:cs typeface="Calibri"/>
                <a:sym typeface="Calibri"/>
              </a:rPr>
              <a:t>3. Develop a Plan</a:t>
            </a:r>
            <a:endParaRPr lang="en-US" sz="4800" dirty="0"/>
          </a:p>
        </p:txBody>
      </p:sp>
      <p:sp>
        <p:nvSpPr>
          <p:cNvPr id="229" name="Google Shape;229;p22"/>
          <p:cNvSpPr txBox="1">
            <a:spLocks noGrp="1"/>
          </p:cNvSpPr>
          <p:nvPr>
            <p:ph idx="1"/>
          </p:nvPr>
        </p:nvSpPr>
        <p:spPr>
          <a:xfrm>
            <a:off x="838200" y="1815238"/>
            <a:ext cx="10515600" cy="4090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ct val="100000"/>
              <a:buNone/>
            </a:pPr>
            <a:r>
              <a:rPr lang="en-US" dirty="0">
                <a:solidFill>
                  <a:schemeClr val="dk1"/>
                </a:solidFill>
                <a:ea typeface="Calibri"/>
                <a:cs typeface="Calibri"/>
                <a:sym typeface="Calibri"/>
              </a:rPr>
              <a:t>The plan:</a:t>
            </a:r>
          </a:p>
          <a:p>
            <a:pPr marL="173736" marR="0" lvl="0" indent="-173736" algn="l" rtl="0">
              <a:spcAft>
                <a:spcPts val="0"/>
              </a:spcAft>
              <a:buClr>
                <a:schemeClr val="dk1"/>
              </a:buClr>
              <a:buSzPct val="100000"/>
              <a:buFont typeface="Arial"/>
              <a:buChar char="•"/>
            </a:pPr>
            <a:r>
              <a:rPr lang="en-US" dirty="0">
                <a:solidFill>
                  <a:schemeClr val="dk1"/>
                </a:solidFill>
                <a:ea typeface="Calibri"/>
                <a:cs typeface="Calibri"/>
                <a:sym typeface="Calibri"/>
              </a:rPr>
              <a:t>Set up a new </a:t>
            </a:r>
            <a:r>
              <a:rPr lang="en-US" b="1" u="sng" dirty="0">
                <a:solidFill>
                  <a:schemeClr val="dk1"/>
                </a:solidFill>
                <a:ea typeface="Calibri"/>
                <a:cs typeface="Calibri"/>
                <a:sym typeface="Calibri"/>
              </a:rPr>
              <a:t>A</a:t>
            </a:r>
            <a:r>
              <a:rPr lang="en-US" dirty="0">
                <a:solidFill>
                  <a:schemeClr val="dk1"/>
                </a:solidFill>
                <a:ea typeface="Calibri"/>
                <a:cs typeface="Calibri"/>
                <a:sym typeface="Calibri"/>
              </a:rPr>
              <a:t>ntecedent (prevention).</a:t>
            </a:r>
            <a:endParaRPr dirty="0"/>
          </a:p>
          <a:p>
            <a:pPr marL="173736" marR="0" lvl="0" indent="-173736" algn="l" rtl="0">
              <a:spcAft>
                <a:spcPts val="0"/>
              </a:spcAft>
              <a:buClr>
                <a:schemeClr val="dk1"/>
              </a:buClr>
              <a:buSzPct val="100000"/>
              <a:buFont typeface="Arial"/>
              <a:buChar char="•"/>
            </a:pPr>
            <a:r>
              <a:rPr lang="en-US" dirty="0">
                <a:solidFill>
                  <a:schemeClr val="dk1"/>
                </a:solidFill>
                <a:ea typeface="Calibri"/>
                <a:cs typeface="Calibri"/>
                <a:sym typeface="Calibri"/>
              </a:rPr>
              <a:t>Give the student a replacement </a:t>
            </a:r>
            <a:r>
              <a:rPr lang="en-US" b="1" u="sng" dirty="0">
                <a:solidFill>
                  <a:schemeClr val="dk1"/>
                </a:solidFill>
                <a:ea typeface="Calibri"/>
                <a:cs typeface="Calibri"/>
                <a:sym typeface="Calibri"/>
              </a:rPr>
              <a:t>B</a:t>
            </a:r>
            <a:r>
              <a:rPr lang="en-US" dirty="0">
                <a:solidFill>
                  <a:schemeClr val="dk1"/>
                </a:solidFill>
                <a:ea typeface="Calibri"/>
                <a:cs typeface="Calibri"/>
                <a:sym typeface="Calibri"/>
              </a:rPr>
              <a:t>ehavior or skill (teach).</a:t>
            </a:r>
            <a:endParaRPr dirty="0"/>
          </a:p>
          <a:p>
            <a:pPr marL="173736" lvl="0" indent="-173736" algn="l" rtl="0">
              <a:spcAft>
                <a:spcPts val="0"/>
              </a:spcAft>
              <a:buSzPct val="100000"/>
              <a:buChar char="•"/>
            </a:pPr>
            <a:r>
              <a:rPr lang="en-US" dirty="0">
                <a:solidFill>
                  <a:schemeClr val="dk1"/>
                </a:solidFill>
                <a:ea typeface="Calibri"/>
                <a:cs typeface="Calibri"/>
                <a:sym typeface="Calibri"/>
              </a:rPr>
              <a:t>Provide a positive </a:t>
            </a:r>
            <a:r>
              <a:rPr lang="en-US" b="1" u="sng" dirty="0">
                <a:solidFill>
                  <a:schemeClr val="dk1"/>
                </a:solidFill>
                <a:ea typeface="Calibri"/>
                <a:cs typeface="Calibri"/>
                <a:sym typeface="Calibri"/>
              </a:rPr>
              <a:t>C</a:t>
            </a:r>
            <a:r>
              <a:rPr lang="en-US" dirty="0">
                <a:solidFill>
                  <a:schemeClr val="dk1"/>
                </a:solidFill>
                <a:ea typeface="Calibri"/>
                <a:cs typeface="Calibri"/>
                <a:sym typeface="Calibri"/>
              </a:rPr>
              <a:t>onsequence when the student uses the new skill</a:t>
            </a:r>
            <a:r>
              <a:rPr lang="en-US" dirty="0"/>
              <a:t> (response to behavior).</a:t>
            </a:r>
            <a:endParaRPr dirty="0"/>
          </a:p>
        </p:txBody>
      </p:sp>
      <p:sp>
        <p:nvSpPr>
          <p:cNvPr id="230" name="Google Shape;230;p22"/>
          <p:cNvSpPr txBox="1">
            <a:spLocks noGrp="1"/>
          </p:cNvSpPr>
          <p:nvPr>
            <p:ph type="sldNum" idx="4294967295"/>
          </p:nvPr>
        </p:nvSpPr>
        <p:spPr>
          <a:xfrm>
            <a:off x="11982450" y="6507163"/>
            <a:ext cx="209550" cy="15398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8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22</a:t>
            </a:fld>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2915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PBIS Proactive Approach</a:t>
            </a:r>
            <a:endParaRPr dirty="0"/>
          </a:p>
        </p:txBody>
      </p:sp>
      <p:pic>
        <p:nvPicPr>
          <p:cNvPr id="238" name="Google Shape;238;p23"/>
          <p:cNvPicPr preferRelativeResize="0"/>
          <p:nvPr/>
        </p:nvPicPr>
        <p:blipFill rotWithShape="1">
          <a:blip r:embed="rId3">
            <a:alphaModFix/>
          </a:blip>
          <a:srcRect l="3852" t="71888" r="3989" b="4535"/>
          <a:stretch/>
        </p:blipFill>
        <p:spPr>
          <a:xfrm>
            <a:off x="2406627" y="4761025"/>
            <a:ext cx="7419841" cy="1111826"/>
          </a:xfrm>
          <a:prstGeom prst="rect">
            <a:avLst/>
          </a:prstGeom>
          <a:noFill/>
          <a:ln>
            <a:noFill/>
          </a:ln>
        </p:spPr>
      </p:pic>
      <p:pic>
        <p:nvPicPr>
          <p:cNvPr id="237" name="Google Shape;237;p23"/>
          <p:cNvPicPr preferRelativeResize="0"/>
          <p:nvPr/>
        </p:nvPicPr>
        <p:blipFill rotWithShape="1">
          <a:blip r:embed="rId4">
            <a:alphaModFix/>
          </a:blip>
          <a:srcRect l="10551" t="40000" r="60933" b="38144"/>
          <a:stretch/>
        </p:blipFill>
        <p:spPr>
          <a:xfrm>
            <a:off x="2365531" y="1696901"/>
            <a:ext cx="7460937" cy="3279878"/>
          </a:xfrm>
          <a:prstGeom prst="rect">
            <a:avLst/>
          </a:prstGeom>
          <a:noFill/>
          <a:ln>
            <a:noFill/>
          </a:ln>
        </p:spPr>
      </p:pic>
    </p:spTree>
    <p:extLst>
      <p:ext uri="{BB962C8B-B14F-4D97-AF65-F5344CB8AC3E}">
        <p14:creationId xmlns:p14="http://schemas.microsoft.com/office/powerpoint/2010/main" val="2807788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A Plan for Jimmy</a:t>
            </a:r>
          </a:p>
        </p:txBody>
      </p:sp>
      <p:sp>
        <p:nvSpPr>
          <p:cNvPr id="245" name="Google Shape;245;p24"/>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50800" lvl="0" indent="0" algn="l" rtl="0">
              <a:lnSpc>
                <a:spcPct val="90000"/>
              </a:lnSpc>
              <a:spcBef>
                <a:spcPts val="1000"/>
              </a:spcBef>
              <a:spcAft>
                <a:spcPts val="0"/>
              </a:spcAft>
              <a:buSzPts val="2800"/>
              <a:buNone/>
            </a:pPr>
            <a:r>
              <a:rPr lang="en-US" dirty="0"/>
              <a:t>Use a proactive approach! Set Jimmy up for success.</a:t>
            </a:r>
            <a:endParaRPr dirty="0"/>
          </a:p>
          <a:p>
            <a:pPr marL="173736" marR="0" lvl="0" indent="-173736" algn="l" rtl="0">
              <a:lnSpc>
                <a:spcPct val="90000"/>
              </a:lnSpc>
              <a:spcBef>
                <a:spcPts val="1000"/>
              </a:spcBef>
              <a:spcAft>
                <a:spcPts val="0"/>
              </a:spcAft>
              <a:buClr>
                <a:schemeClr val="dk1"/>
              </a:buClr>
              <a:buSzPct val="100000"/>
              <a:buFont typeface="Arial"/>
              <a:buChar char="•"/>
            </a:pPr>
            <a:r>
              <a:rPr lang="en-US" sz="2600" dirty="0"/>
              <a:t>(A) Have him work a problem that he is more likely to do successfully; work on the problem with him ahead of time.</a:t>
            </a:r>
            <a:endParaRPr sz="2600" dirty="0"/>
          </a:p>
          <a:p>
            <a:pPr marL="173736" marR="0" lvl="0" indent="-173736" algn="l" rtl="0">
              <a:lnSpc>
                <a:spcPct val="90000"/>
              </a:lnSpc>
              <a:spcBef>
                <a:spcPts val="1000"/>
              </a:spcBef>
              <a:spcAft>
                <a:spcPts val="0"/>
              </a:spcAft>
              <a:buClr>
                <a:schemeClr val="dk1"/>
              </a:buClr>
              <a:buSzPct val="100000"/>
              <a:buFont typeface="Arial"/>
              <a:buChar char="•"/>
            </a:pPr>
            <a:r>
              <a:rPr lang="en-US" sz="2600" dirty="0"/>
              <a:t>(B) Teach him new math and behavior skills.</a:t>
            </a:r>
            <a:endParaRPr sz="2600" dirty="0"/>
          </a:p>
          <a:p>
            <a:pPr marL="457200" lvl="1" indent="-173736" algn="l" rtl="0">
              <a:lnSpc>
                <a:spcPct val="90000"/>
              </a:lnSpc>
              <a:spcBef>
                <a:spcPts val="1000"/>
              </a:spcBef>
              <a:spcAft>
                <a:spcPts val="0"/>
              </a:spcAft>
              <a:buSzPts val="2400"/>
              <a:buChar char="•"/>
            </a:pPr>
            <a:r>
              <a:rPr lang="en-US" sz="2400" dirty="0"/>
              <a:t>Math skill: how to work a problem independently at the board</a:t>
            </a:r>
            <a:endParaRPr sz="2400" dirty="0"/>
          </a:p>
          <a:p>
            <a:pPr marL="457200" lvl="1" indent="-173736" algn="l" rtl="0">
              <a:lnSpc>
                <a:spcPct val="90000"/>
              </a:lnSpc>
              <a:spcBef>
                <a:spcPts val="1000"/>
              </a:spcBef>
              <a:spcAft>
                <a:spcPts val="0"/>
              </a:spcAft>
              <a:buSzPts val="2400"/>
              <a:buChar char="•"/>
            </a:pPr>
            <a:r>
              <a:rPr lang="en-US" sz="2400" dirty="0"/>
              <a:t>Behavior skill: how to more politely refuse to do the problem</a:t>
            </a:r>
            <a:endParaRPr sz="2400" dirty="0"/>
          </a:p>
          <a:p>
            <a:pPr marL="173736" marR="0" lvl="0" indent="-173736" algn="l" rtl="0">
              <a:lnSpc>
                <a:spcPct val="90000"/>
              </a:lnSpc>
              <a:spcBef>
                <a:spcPts val="1000"/>
              </a:spcBef>
              <a:spcAft>
                <a:spcPts val="0"/>
              </a:spcAft>
              <a:buClr>
                <a:schemeClr val="dk1"/>
              </a:buClr>
              <a:buSzPct val="100000"/>
              <a:buFont typeface="Arial"/>
              <a:buChar char="•"/>
            </a:pPr>
            <a:r>
              <a:rPr lang="en-US" sz="2600" dirty="0"/>
              <a:t>(C) Reward him for using new skills.</a:t>
            </a:r>
            <a:endParaRPr sz="2600" dirty="0"/>
          </a:p>
          <a:p>
            <a:pPr marL="457200" lvl="1" indent="-173736" algn="l" rtl="0">
              <a:lnSpc>
                <a:spcPct val="90000"/>
              </a:lnSpc>
              <a:spcBef>
                <a:spcPts val="1000"/>
              </a:spcBef>
              <a:spcAft>
                <a:spcPts val="0"/>
              </a:spcAft>
              <a:buSzPts val="2400"/>
              <a:buChar char="•"/>
            </a:pPr>
            <a:r>
              <a:rPr lang="en-US" sz="2400" dirty="0"/>
              <a:t>For attempting the math problem</a:t>
            </a:r>
            <a:endParaRPr sz="2400" dirty="0"/>
          </a:p>
          <a:p>
            <a:pPr marL="457200" lvl="1" indent="-173736" algn="l" rtl="0">
              <a:lnSpc>
                <a:spcPct val="90000"/>
              </a:lnSpc>
              <a:spcBef>
                <a:spcPts val="1000"/>
              </a:spcBef>
              <a:spcAft>
                <a:spcPts val="0"/>
              </a:spcAft>
              <a:buSzPts val="2400"/>
              <a:buChar char="•"/>
            </a:pPr>
            <a:r>
              <a:rPr lang="en-US" sz="2400" dirty="0"/>
              <a:t>For polite refusal to do the problem</a:t>
            </a:r>
            <a:endParaRPr sz="2400" dirty="0"/>
          </a:p>
          <a:p>
            <a:pPr marL="457200" marR="0" lvl="0" indent="-228600" algn="l" rtl="0">
              <a:lnSpc>
                <a:spcPct val="90000"/>
              </a:lnSpc>
              <a:spcBef>
                <a:spcPts val="1000"/>
              </a:spcBef>
              <a:spcAft>
                <a:spcPts val="0"/>
              </a:spcAft>
              <a:buClr>
                <a:schemeClr val="dk1"/>
              </a:buClr>
              <a:buSzPts val="2800"/>
              <a:buFont typeface="Arial"/>
              <a:buNone/>
            </a:pPr>
            <a:endParaRPr dirty="0"/>
          </a:p>
        </p:txBody>
      </p:sp>
    </p:spTree>
    <p:extLst>
      <p:ext uri="{BB962C8B-B14F-4D97-AF65-F5344CB8AC3E}">
        <p14:creationId xmlns:p14="http://schemas.microsoft.com/office/powerpoint/2010/main" val="560182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5"/>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4. Evaluate the Plan</a:t>
            </a:r>
          </a:p>
        </p:txBody>
      </p:sp>
      <p:sp>
        <p:nvSpPr>
          <p:cNvPr id="252" name="Google Shape;252;p25"/>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50800" lvl="0" indent="0" algn="l" rtl="0">
              <a:lnSpc>
                <a:spcPct val="90000"/>
              </a:lnSpc>
              <a:spcBef>
                <a:spcPts val="1000"/>
              </a:spcBef>
              <a:spcAft>
                <a:spcPts val="0"/>
              </a:spcAft>
              <a:buSzPts val="2800"/>
              <a:buNone/>
            </a:pPr>
            <a:r>
              <a:rPr lang="en-US" dirty="0"/>
              <a:t>The evaluation plan:</a:t>
            </a:r>
          </a:p>
          <a:p>
            <a:pPr marL="50800" lvl="0" indent="0" algn="l" rtl="0">
              <a:lnSpc>
                <a:spcPct val="90000"/>
              </a:lnSpc>
              <a:spcBef>
                <a:spcPts val="1000"/>
              </a:spcBef>
              <a:spcAft>
                <a:spcPts val="0"/>
              </a:spcAft>
              <a:buSzPts val="2800"/>
              <a:buNone/>
            </a:pPr>
            <a:r>
              <a:rPr lang="en-US" dirty="0"/>
              <a:t>What if Jimmy doesn’t respond?</a:t>
            </a:r>
            <a:endParaRPr dirty="0"/>
          </a:p>
          <a:p>
            <a:pPr marL="173736" indent="-173736">
              <a:buSzPts val="2800"/>
            </a:pPr>
            <a:r>
              <a:rPr lang="en-US" dirty="0"/>
              <a:t>Consider a new hypothesis and retest.</a:t>
            </a:r>
            <a:endParaRPr dirty="0"/>
          </a:p>
          <a:p>
            <a:pPr marL="173736" indent="-173736">
              <a:buSzPts val="2800"/>
            </a:pPr>
            <a:r>
              <a:rPr lang="en-US" dirty="0"/>
              <a:t>If problem-solving around the ABCs doesn’t produce the desired new behavior, then Jimmy may need to be referred for Tier II interventions.</a:t>
            </a:r>
            <a:endParaRPr dirty="0"/>
          </a:p>
        </p:txBody>
      </p:sp>
    </p:spTree>
    <p:extLst>
      <p:ext uri="{BB962C8B-B14F-4D97-AF65-F5344CB8AC3E}">
        <p14:creationId xmlns:p14="http://schemas.microsoft.com/office/powerpoint/2010/main" val="1957220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Tier II Interventions: Overview</a:t>
            </a:r>
            <a:endParaRPr dirty="0"/>
          </a:p>
        </p:txBody>
      </p:sp>
    </p:spTree>
    <p:extLst>
      <p:ext uri="{BB962C8B-B14F-4D97-AF65-F5344CB8AC3E}">
        <p14:creationId xmlns:p14="http://schemas.microsoft.com/office/powerpoint/2010/main" val="1925037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ctr" rtl="0">
              <a:lnSpc>
                <a:spcPct val="95000"/>
              </a:lnSpc>
              <a:spcBef>
                <a:spcPts val="0"/>
              </a:spcBef>
              <a:spcAft>
                <a:spcPts val="0"/>
              </a:spcAft>
              <a:buClr>
                <a:srgbClr val="000000"/>
              </a:buClr>
              <a:buSzPts val="1200"/>
              <a:buFont typeface="Calibri"/>
              <a:buNone/>
            </a:pPr>
            <a:r>
              <a:rPr lang="en-US" dirty="0">
                <a:solidFill>
                  <a:srgbClr val="000000"/>
                </a:solidFill>
                <a:latin typeface="Calibri"/>
                <a:ea typeface="Calibri"/>
                <a:cs typeface="Calibri"/>
                <a:sym typeface="Calibri"/>
              </a:rPr>
              <a:t>Critical Features of Tier II Interventions</a:t>
            </a:r>
            <a:endParaRPr lang="en-US" sz="6000" dirty="0"/>
          </a:p>
        </p:txBody>
      </p:sp>
      <p:sp>
        <p:nvSpPr>
          <p:cNvPr id="263" name="Google Shape;263;p2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spcAft>
                <a:spcPts val="0"/>
              </a:spcAft>
              <a:buClr>
                <a:schemeClr val="dk1"/>
              </a:buClr>
              <a:buSzPct val="100000"/>
              <a:buChar char="•"/>
            </a:pPr>
            <a:r>
              <a:rPr lang="en-US" dirty="0">
                <a:ea typeface="Questrial"/>
                <a:cs typeface="Questrial"/>
                <a:sym typeface="Questrial"/>
              </a:rPr>
              <a:t>Linked to school-wide expectations</a:t>
            </a:r>
            <a:endParaRPr dirty="0"/>
          </a:p>
          <a:p>
            <a:pPr marL="173736" lvl="0" indent="-173736" algn="l" rtl="0">
              <a:spcAft>
                <a:spcPts val="0"/>
              </a:spcAft>
              <a:buClr>
                <a:schemeClr val="dk1"/>
              </a:buClr>
              <a:buSzPct val="100000"/>
              <a:buChar char="•"/>
            </a:pPr>
            <a:r>
              <a:rPr lang="en-US" dirty="0">
                <a:ea typeface="Questrial"/>
                <a:cs typeface="Questrial"/>
                <a:sym typeface="Questrial"/>
              </a:rPr>
              <a:t>Continuously available</a:t>
            </a:r>
            <a:endParaRPr dirty="0"/>
          </a:p>
          <a:p>
            <a:pPr marL="173736" lvl="0" indent="-173736" algn="l" rtl="0">
              <a:spcAft>
                <a:spcPts val="0"/>
              </a:spcAft>
              <a:buClr>
                <a:schemeClr val="dk1"/>
              </a:buClr>
              <a:buSzPct val="100000"/>
              <a:buChar char="•"/>
            </a:pPr>
            <a:r>
              <a:rPr lang="en-US" dirty="0">
                <a:ea typeface="Questrial"/>
                <a:cs typeface="Questrial"/>
                <a:sym typeface="Questrial"/>
              </a:rPr>
              <a:t>Implemented as soon as possible</a:t>
            </a:r>
            <a:endParaRPr dirty="0"/>
          </a:p>
          <a:p>
            <a:pPr marL="173736" lvl="0" indent="-173736" algn="l" rtl="0">
              <a:spcAft>
                <a:spcPts val="0"/>
              </a:spcAft>
              <a:buClr>
                <a:schemeClr val="dk1"/>
              </a:buClr>
              <a:buSzPct val="100000"/>
              <a:buChar char="•"/>
            </a:pPr>
            <a:r>
              <a:rPr lang="en-US" dirty="0">
                <a:ea typeface="Questrial"/>
                <a:cs typeface="Questrial"/>
                <a:sym typeface="Questrial"/>
              </a:rPr>
              <a:t>Can be modified based on assessment</a:t>
            </a:r>
            <a:endParaRPr dirty="0"/>
          </a:p>
          <a:p>
            <a:pPr marL="173736" lvl="0" indent="-173736" algn="l" rtl="0">
              <a:spcAft>
                <a:spcPts val="0"/>
              </a:spcAft>
              <a:buClr>
                <a:schemeClr val="dk1"/>
              </a:buClr>
              <a:buSzPct val="100000"/>
              <a:buChar char="•"/>
            </a:pPr>
            <a:r>
              <a:rPr lang="en-US" dirty="0">
                <a:ea typeface="Questrial"/>
                <a:cs typeface="Questrial"/>
                <a:sym typeface="Questrial"/>
              </a:rPr>
              <a:t>Students receive structured prompts</a:t>
            </a:r>
            <a:endParaRPr dirty="0">
              <a:ea typeface="Questrial"/>
              <a:cs typeface="Questrial"/>
              <a:sym typeface="Questrial"/>
            </a:endParaRPr>
          </a:p>
        </p:txBody>
      </p:sp>
    </p:spTree>
    <p:extLst>
      <p:ext uri="{BB962C8B-B14F-4D97-AF65-F5344CB8AC3E}">
        <p14:creationId xmlns:p14="http://schemas.microsoft.com/office/powerpoint/2010/main" val="245908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fade">
                                      <p:cBhvr>
                                        <p:cTn id="7" dur="1000"/>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Effect transition="in" filter="fade">
                                      <p:cBhvr>
                                        <p:cTn id="12" dur="1000"/>
                                        <p:tgtEl>
                                          <p:spTgt spid="2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xEl>
                                              <p:pRg st="2" end="2"/>
                                            </p:txEl>
                                          </p:spTgt>
                                        </p:tgtEl>
                                        <p:attrNameLst>
                                          <p:attrName>style.visibility</p:attrName>
                                        </p:attrNameLst>
                                      </p:cBhvr>
                                      <p:to>
                                        <p:strVal val="visible"/>
                                      </p:to>
                                    </p:set>
                                    <p:animEffect transition="in" filter="fade">
                                      <p:cBhvr>
                                        <p:cTn id="17" dur="1000"/>
                                        <p:tgtEl>
                                          <p:spTgt spid="2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3">
                                            <p:txEl>
                                              <p:pRg st="3" end="3"/>
                                            </p:txEl>
                                          </p:spTgt>
                                        </p:tgtEl>
                                        <p:attrNameLst>
                                          <p:attrName>style.visibility</p:attrName>
                                        </p:attrNameLst>
                                      </p:cBhvr>
                                      <p:to>
                                        <p:strVal val="visible"/>
                                      </p:to>
                                    </p:set>
                                    <p:animEffect transition="in" filter="fade">
                                      <p:cBhvr>
                                        <p:cTn id="22" dur="1000"/>
                                        <p:tgtEl>
                                          <p:spTgt spid="2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3">
                                            <p:txEl>
                                              <p:pRg st="4" end="4"/>
                                            </p:txEl>
                                          </p:spTgt>
                                        </p:tgtEl>
                                        <p:attrNameLst>
                                          <p:attrName>style.visibility</p:attrName>
                                        </p:attrNameLst>
                                      </p:cBhvr>
                                      <p:to>
                                        <p:strVal val="visible"/>
                                      </p:to>
                                    </p:set>
                                    <p:animEffect transition="in" filter="fade">
                                      <p:cBhvr>
                                        <p:cTn id="27" dur="1000"/>
                                        <p:tgtEl>
                                          <p:spTgt spid="2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8"/>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ctr" rtl="0">
              <a:lnSpc>
                <a:spcPct val="95000"/>
              </a:lnSpc>
              <a:spcBef>
                <a:spcPts val="0"/>
              </a:spcBef>
              <a:spcAft>
                <a:spcPts val="0"/>
              </a:spcAft>
              <a:buClr>
                <a:srgbClr val="000000"/>
              </a:buClr>
              <a:buSzPts val="1200"/>
              <a:buFont typeface="Questrial"/>
              <a:buNone/>
            </a:pPr>
            <a:r>
              <a:rPr lang="en-US" dirty="0">
                <a:solidFill>
                  <a:srgbClr val="000000"/>
                </a:solidFill>
                <a:ea typeface="Questrial"/>
                <a:cs typeface="Questrial"/>
                <a:sym typeface="Questrial"/>
              </a:rPr>
              <a:t>Critical Features Cont’d</a:t>
            </a:r>
            <a:endParaRPr lang="en-US" sz="6000" dirty="0"/>
          </a:p>
        </p:txBody>
      </p:sp>
      <p:sp>
        <p:nvSpPr>
          <p:cNvPr id="269" name="Google Shape;269;p2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SzPct val="100000"/>
              <a:buChar char="•"/>
            </a:pPr>
            <a:r>
              <a:rPr lang="en-US" dirty="0">
                <a:ea typeface="Questrial"/>
                <a:cs typeface="Questrial"/>
                <a:sym typeface="Questrial"/>
              </a:rPr>
              <a:t>Positive, corrective feedback</a:t>
            </a:r>
            <a:endParaRPr dirty="0"/>
          </a:p>
          <a:p>
            <a:pPr marL="173736" lvl="0" indent="-173736" algn="l" rtl="0">
              <a:lnSpc>
                <a:spcPct val="90000"/>
              </a:lnSpc>
              <a:spcAft>
                <a:spcPts val="0"/>
              </a:spcAft>
              <a:buSzPct val="100000"/>
              <a:buChar char="•"/>
            </a:pPr>
            <a:r>
              <a:rPr lang="en-US" dirty="0">
                <a:ea typeface="Questrial"/>
                <a:cs typeface="Questrial"/>
                <a:sym typeface="Questrial"/>
              </a:rPr>
              <a:t>Daily opportunities to practice skills</a:t>
            </a:r>
            <a:endParaRPr dirty="0"/>
          </a:p>
          <a:p>
            <a:pPr marL="173736" lvl="0" indent="-173736" algn="l" rtl="0">
              <a:lnSpc>
                <a:spcPct val="90000"/>
              </a:lnSpc>
              <a:spcAft>
                <a:spcPts val="0"/>
              </a:spcAft>
              <a:buSzPct val="100000"/>
              <a:buChar char="•"/>
            </a:pPr>
            <a:r>
              <a:rPr lang="en-US" dirty="0">
                <a:ea typeface="Questrial"/>
                <a:cs typeface="Questrial"/>
                <a:sym typeface="Questrial"/>
              </a:rPr>
              <a:t>School-to-home communication exchanged weekly</a:t>
            </a:r>
            <a:endParaRPr dirty="0"/>
          </a:p>
          <a:p>
            <a:pPr marL="173736" lvl="0" indent="-173736" algn="l" rtl="0">
              <a:lnSpc>
                <a:spcPct val="90000"/>
              </a:lnSpc>
              <a:spcAft>
                <a:spcPts val="0"/>
              </a:spcAft>
              <a:buSzPct val="100000"/>
              <a:buChar char="•"/>
            </a:pPr>
            <a:r>
              <a:rPr lang="en-US" dirty="0">
                <a:ea typeface="Questrial"/>
                <a:cs typeface="Questrial"/>
                <a:sym typeface="Questrial"/>
              </a:rPr>
              <a:t>Students receive orientation to materials</a:t>
            </a:r>
            <a:endParaRPr dirty="0"/>
          </a:p>
          <a:p>
            <a:pPr marL="173736" lvl="0" indent="-173736" algn="l" rtl="0">
              <a:lnSpc>
                <a:spcPct val="90000"/>
              </a:lnSpc>
              <a:spcAft>
                <a:spcPts val="0"/>
              </a:spcAft>
              <a:buSzPct val="100000"/>
              <a:buChar char="•"/>
            </a:pPr>
            <a:r>
              <a:rPr lang="en-US" dirty="0">
                <a:ea typeface="Questrial"/>
                <a:cs typeface="Questrial"/>
                <a:sym typeface="Questrial"/>
              </a:rPr>
              <a:t>Staff/subs/volunteers receive orientation, necessary materials, and ongoing information</a:t>
            </a:r>
            <a:endParaRPr dirty="0"/>
          </a:p>
          <a:p>
            <a:pPr marL="457200" lvl="0" indent="-254000" algn="l" rtl="0">
              <a:lnSpc>
                <a:spcPct val="90000"/>
              </a:lnSpc>
              <a:spcBef>
                <a:spcPts val="1000"/>
              </a:spcBef>
              <a:spcAft>
                <a:spcPts val="0"/>
              </a:spcAft>
              <a:buClr>
                <a:srgbClr val="004D73"/>
              </a:buClr>
              <a:buSzPts val="3200"/>
              <a:buNone/>
            </a:pPr>
            <a:endParaRPr dirty="0">
              <a:ea typeface="Questrial"/>
              <a:cs typeface="Questrial"/>
              <a:sym typeface="Questrial"/>
            </a:endParaRPr>
          </a:p>
          <a:p>
            <a:pPr marL="228600" lvl="0" indent="-25400" algn="l" rtl="0">
              <a:lnSpc>
                <a:spcPct val="90000"/>
              </a:lnSpc>
              <a:spcBef>
                <a:spcPts val="1000"/>
              </a:spcBef>
              <a:spcAft>
                <a:spcPts val="0"/>
              </a:spcAft>
              <a:buClr>
                <a:schemeClr val="dk1"/>
              </a:buClr>
              <a:buSzPts val="3200"/>
              <a:buNone/>
            </a:pPr>
            <a:endParaRPr dirty="0"/>
          </a:p>
        </p:txBody>
      </p:sp>
    </p:spTree>
    <p:extLst>
      <p:ext uri="{BB962C8B-B14F-4D97-AF65-F5344CB8AC3E}">
        <p14:creationId xmlns:p14="http://schemas.microsoft.com/office/powerpoint/2010/main" val="309866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10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10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fade">
                                      <p:cBhvr>
                                        <p:cTn id="17" dur="10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fade">
                                      <p:cBhvr>
                                        <p:cTn id="22" dur="1000"/>
                                        <p:tgtEl>
                                          <p:spTgt spid="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
                                            <p:txEl>
                                              <p:pRg st="4" end="4"/>
                                            </p:txEl>
                                          </p:spTgt>
                                        </p:tgtEl>
                                        <p:attrNameLst>
                                          <p:attrName>style.visibility</p:attrName>
                                        </p:attrNameLst>
                                      </p:cBhvr>
                                      <p:to>
                                        <p:strVal val="visible"/>
                                      </p:to>
                                    </p:set>
                                    <p:animEffect transition="in" filter="fade">
                                      <p:cBhvr>
                                        <p:cTn id="27" dur="1000"/>
                                        <p:tgtEl>
                                          <p:spTgt spid="2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6000"/>
              <a:buNone/>
            </a:pPr>
            <a:r>
              <a:rPr lang="en-US" dirty="0">
                <a:solidFill>
                  <a:schemeClr val="dk1"/>
                </a:solidFill>
                <a:latin typeface="Calibri"/>
                <a:ea typeface="Calibri"/>
                <a:cs typeface="Calibri"/>
                <a:sym typeface="Calibri"/>
              </a:rPr>
              <a:t>Examples of Tier II Behavior Interventions</a:t>
            </a:r>
            <a:endParaRPr lang="en-US" sz="6600" dirty="0"/>
          </a:p>
        </p:txBody>
      </p:sp>
      <p:grpSp>
        <p:nvGrpSpPr>
          <p:cNvPr id="276" name="Google Shape;276;p29"/>
          <p:cNvGrpSpPr/>
          <p:nvPr/>
        </p:nvGrpSpPr>
        <p:grpSpPr>
          <a:xfrm>
            <a:off x="928099" y="1739900"/>
            <a:ext cx="10335802" cy="4241000"/>
            <a:chOff x="0" y="1886"/>
            <a:chExt cx="7080068" cy="4542101"/>
          </a:xfrm>
        </p:grpSpPr>
        <p:sp>
          <p:nvSpPr>
            <p:cNvPr id="277" name="Google Shape;277;p29"/>
            <p:cNvSpPr/>
            <p:nvPr/>
          </p:nvSpPr>
          <p:spPr>
            <a:xfrm>
              <a:off x="0" y="1886"/>
              <a:ext cx="7080068" cy="956231"/>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9"/>
            <p:cNvSpPr/>
            <p:nvPr/>
          </p:nvSpPr>
          <p:spPr>
            <a:xfrm>
              <a:off x="289260" y="217038"/>
              <a:ext cx="407486" cy="52592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9"/>
            <p:cNvSpPr/>
            <p:nvPr/>
          </p:nvSpPr>
          <p:spPr>
            <a:xfrm>
              <a:off x="1104447" y="1886"/>
              <a:ext cx="5975620" cy="9562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9"/>
            <p:cNvSpPr txBox="1"/>
            <p:nvPr/>
          </p:nvSpPr>
          <p:spPr>
            <a:xfrm>
              <a:off x="1104447" y="1886"/>
              <a:ext cx="5975620" cy="956231"/>
            </a:xfrm>
            <a:prstGeom prst="rect">
              <a:avLst/>
            </a:prstGeom>
            <a:noFill/>
            <a:ln>
              <a:noFill/>
            </a:ln>
          </p:spPr>
          <p:txBody>
            <a:bodyPr spcFirstLastPara="1" wrap="square" lIns="101200" tIns="101200" rIns="101200" bIns="1012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800" b="0" i="0" u="none" strike="noStrike" cap="none" dirty="0">
                  <a:solidFill>
                    <a:schemeClr val="dk1"/>
                  </a:solidFill>
                  <a:latin typeface="Calibri"/>
                  <a:ea typeface="Calibri"/>
                  <a:cs typeface="Calibri"/>
                  <a:sym typeface="Calibri"/>
                </a:rPr>
                <a:t>Check-in, Check-out (CICO)</a:t>
              </a:r>
              <a:endParaRPr sz="2800" b="0" i="0" u="none" strike="noStrike" cap="none" dirty="0">
                <a:solidFill>
                  <a:schemeClr val="dk1"/>
                </a:solidFill>
                <a:latin typeface="Calibri"/>
                <a:ea typeface="Calibri"/>
                <a:cs typeface="Calibri"/>
                <a:sym typeface="Calibri"/>
              </a:endParaRPr>
            </a:p>
          </p:txBody>
        </p:sp>
        <p:sp>
          <p:nvSpPr>
            <p:cNvPr id="281" name="Google Shape;281;p29"/>
            <p:cNvSpPr/>
            <p:nvPr/>
          </p:nvSpPr>
          <p:spPr>
            <a:xfrm>
              <a:off x="0" y="1197176"/>
              <a:ext cx="7080068" cy="956231"/>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9"/>
            <p:cNvSpPr/>
            <p:nvPr/>
          </p:nvSpPr>
          <p:spPr>
            <a:xfrm>
              <a:off x="289260" y="1412328"/>
              <a:ext cx="407486" cy="52592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9"/>
            <p:cNvSpPr/>
            <p:nvPr/>
          </p:nvSpPr>
          <p:spPr>
            <a:xfrm>
              <a:off x="1104447" y="1197176"/>
              <a:ext cx="5975620" cy="9562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9"/>
            <p:cNvSpPr txBox="1"/>
            <p:nvPr/>
          </p:nvSpPr>
          <p:spPr>
            <a:xfrm>
              <a:off x="1104447" y="1197176"/>
              <a:ext cx="5975620" cy="956231"/>
            </a:xfrm>
            <a:prstGeom prst="rect">
              <a:avLst/>
            </a:prstGeom>
            <a:noFill/>
            <a:ln>
              <a:noFill/>
            </a:ln>
          </p:spPr>
          <p:txBody>
            <a:bodyPr spcFirstLastPara="1" wrap="square" lIns="101200" tIns="101200" rIns="101200" bIns="1012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800" b="0" i="0" u="none" strike="noStrike" cap="none" dirty="0">
                  <a:solidFill>
                    <a:schemeClr val="dk1"/>
                  </a:solidFill>
                  <a:latin typeface="Calibri"/>
                  <a:ea typeface="Calibri"/>
                  <a:cs typeface="Calibri"/>
                  <a:sym typeface="Calibri"/>
                </a:rPr>
                <a:t>Social Skills Groups</a:t>
              </a:r>
              <a:endParaRPr sz="2800" b="0" i="0" u="none" strike="noStrike" cap="none" dirty="0">
                <a:solidFill>
                  <a:schemeClr val="dk1"/>
                </a:solidFill>
                <a:latin typeface="Calibri"/>
                <a:ea typeface="Calibri"/>
                <a:cs typeface="Calibri"/>
                <a:sym typeface="Calibri"/>
              </a:endParaRPr>
            </a:p>
          </p:txBody>
        </p:sp>
        <p:sp>
          <p:nvSpPr>
            <p:cNvPr id="285" name="Google Shape;285;p29"/>
            <p:cNvSpPr/>
            <p:nvPr/>
          </p:nvSpPr>
          <p:spPr>
            <a:xfrm>
              <a:off x="0" y="2392466"/>
              <a:ext cx="7080068" cy="956231"/>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9"/>
            <p:cNvSpPr/>
            <p:nvPr/>
          </p:nvSpPr>
          <p:spPr>
            <a:xfrm>
              <a:off x="289260" y="2607618"/>
              <a:ext cx="407486" cy="52592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9"/>
            <p:cNvSpPr/>
            <p:nvPr/>
          </p:nvSpPr>
          <p:spPr>
            <a:xfrm>
              <a:off x="1104447" y="2392466"/>
              <a:ext cx="5975620" cy="9562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9"/>
            <p:cNvSpPr txBox="1"/>
            <p:nvPr/>
          </p:nvSpPr>
          <p:spPr>
            <a:xfrm>
              <a:off x="1104447" y="2392466"/>
              <a:ext cx="5975620" cy="956231"/>
            </a:xfrm>
            <a:prstGeom prst="rect">
              <a:avLst/>
            </a:prstGeom>
            <a:noFill/>
            <a:ln>
              <a:noFill/>
            </a:ln>
          </p:spPr>
          <p:txBody>
            <a:bodyPr spcFirstLastPara="1" wrap="square" lIns="101200" tIns="101200" rIns="101200" bIns="1012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800" b="0" i="0" u="none" strike="noStrike" cap="none" dirty="0">
                  <a:solidFill>
                    <a:schemeClr val="dk1"/>
                  </a:solidFill>
                  <a:latin typeface="Calibri"/>
                  <a:ea typeface="Calibri"/>
                  <a:cs typeface="Calibri"/>
                  <a:sym typeface="Calibri"/>
                </a:rPr>
                <a:t>Mentoring </a:t>
              </a:r>
              <a:endParaRPr sz="2800" b="0" i="0" u="none" strike="noStrike" cap="none" dirty="0">
                <a:solidFill>
                  <a:schemeClr val="dk1"/>
                </a:solidFill>
                <a:latin typeface="Calibri"/>
                <a:ea typeface="Calibri"/>
                <a:cs typeface="Calibri"/>
                <a:sym typeface="Calibri"/>
              </a:endParaRPr>
            </a:p>
          </p:txBody>
        </p:sp>
        <p:sp>
          <p:nvSpPr>
            <p:cNvPr id="289" name="Google Shape;289;p29"/>
            <p:cNvSpPr/>
            <p:nvPr/>
          </p:nvSpPr>
          <p:spPr>
            <a:xfrm>
              <a:off x="0" y="3587756"/>
              <a:ext cx="7080068" cy="956231"/>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9"/>
            <p:cNvSpPr/>
            <p:nvPr/>
          </p:nvSpPr>
          <p:spPr>
            <a:xfrm>
              <a:off x="289260" y="3802908"/>
              <a:ext cx="407486" cy="52592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9"/>
            <p:cNvSpPr/>
            <p:nvPr/>
          </p:nvSpPr>
          <p:spPr>
            <a:xfrm>
              <a:off x="1104447" y="3587756"/>
              <a:ext cx="5975620" cy="9562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9"/>
            <p:cNvSpPr txBox="1"/>
            <p:nvPr/>
          </p:nvSpPr>
          <p:spPr>
            <a:xfrm>
              <a:off x="1104447" y="3587756"/>
              <a:ext cx="5975620" cy="956231"/>
            </a:xfrm>
            <a:prstGeom prst="rect">
              <a:avLst/>
            </a:prstGeom>
            <a:noFill/>
            <a:ln>
              <a:noFill/>
            </a:ln>
          </p:spPr>
          <p:txBody>
            <a:bodyPr spcFirstLastPara="1" wrap="square" lIns="101200" tIns="101200" rIns="101200" bIns="1012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800" b="0" i="0" u="none" strike="noStrike" cap="none" dirty="0">
                  <a:solidFill>
                    <a:schemeClr val="dk1"/>
                  </a:solidFill>
                  <a:latin typeface="Calibri"/>
                  <a:ea typeface="Calibri"/>
                  <a:cs typeface="Calibri"/>
                  <a:sym typeface="Calibri"/>
                </a:rPr>
                <a:t>Self-Monitoring</a:t>
              </a:r>
              <a:endParaRPr sz="2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26589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sz="4400" dirty="0">
                <a:solidFill>
                  <a:schemeClr val="accent1"/>
                </a:solidFill>
                <a:latin typeface="Calibri"/>
                <a:ea typeface="Calibri"/>
                <a:cs typeface="Calibri"/>
                <a:sym typeface="Calibri"/>
              </a:rPr>
              <a:t>Objectives</a:t>
            </a:r>
            <a:endParaRPr dirty="0"/>
          </a:p>
        </p:txBody>
      </p:sp>
      <p:sp>
        <p:nvSpPr>
          <p:cNvPr id="87" name="Google Shape;87;p3"/>
          <p:cNvSpPr txBox="1">
            <a:spLocks noGrp="1"/>
          </p:cNvSpPr>
          <p:nvPr>
            <p:ph idx="1"/>
          </p:nvPr>
        </p:nvSpPr>
        <p:spPr>
          <a:xfrm>
            <a:off x="4256810" y="992187"/>
            <a:ext cx="7342713" cy="4873625"/>
          </a:xfrm>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spcAft>
                <a:spcPts val="0"/>
              </a:spcAft>
              <a:buClr>
                <a:schemeClr val="dk1"/>
              </a:buClr>
              <a:buSzPts val="2800"/>
              <a:buChar char="•"/>
            </a:pPr>
            <a:r>
              <a:rPr lang="en-US" dirty="0"/>
              <a:t>Learn what is meant by function of behavior</a:t>
            </a:r>
            <a:endParaRPr dirty="0"/>
          </a:p>
          <a:p>
            <a:pPr marL="173736" lvl="0" indent="-173736" algn="l" rtl="0">
              <a:lnSpc>
                <a:spcPct val="90000"/>
              </a:lnSpc>
              <a:spcAft>
                <a:spcPts val="0"/>
              </a:spcAft>
              <a:buClr>
                <a:schemeClr val="dk1"/>
              </a:buClr>
              <a:buSzPts val="2800"/>
              <a:buChar char="•"/>
            </a:pPr>
            <a:r>
              <a:rPr lang="en-US" dirty="0"/>
              <a:t>Learn about the “ABCs of Behavior” (Antecedent – Behavior – Consequence) </a:t>
            </a:r>
            <a:endParaRPr dirty="0"/>
          </a:p>
          <a:p>
            <a:pPr marL="173736" lvl="0" indent="-173736" algn="l" rtl="0">
              <a:lnSpc>
                <a:spcPct val="90000"/>
              </a:lnSpc>
              <a:spcAft>
                <a:spcPts val="0"/>
              </a:spcAft>
              <a:buClr>
                <a:schemeClr val="dk1"/>
              </a:buClr>
              <a:buSzPts val="2800"/>
              <a:buChar char="•"/>
            </a:pPr>
            <a:r>
              <a:rPr lang="en-US" dirty="0"/>
              <a:t>Learn how to use the ABCs of Behavior to problem solve</a:t>
            </a:r>
            <a:endParaRPr dirty="0"/>
          </a:p>
          <a:p>
            <a:pPr marL="173736" lvl="0" indent="-173736" algn="l" rtl="0">
              <a:lnSpc>
                <a:spcPct val="90000"/>
              </a:lnSpc>
              <a:spcAft>
                <a:spcPts val="0"/>
              </a:spcAft>
              <a:buClr>
                <a:schemeClr val="dk1"/>
              </a:buClr>
              <a:buSzPts val="2800"/>
              <a:buChar char="•"/>
            </a:pPr>
            <a:r>
              <a:rPr lang="en-US" dirty="0"/>
              <a:t>Learn about some Tier II interventions and how they relate to function of behavior</a:t>
            </a:r>
            <a:endParaRPr dirty="0"/>
          </a:p>
          <a:p>
            <a:pPr marL="173736" lvl="0" indent="-173736" algn="l" rtl="0">
              <a:lnSpc>
                <a:spcPct val="90000"/>
              </a:lnSpc>
              <a:spcAft>
                <a:spcPts val="0"/>
              </a:spcAft>
              <a:buClr>
                <a:schemeClr val="dk1"/>
              </a:buClr>
              <a:buSzPts val="2800"/>
              <a:buChar char="•"/>
            </a:pPr>
            <a:r>
              <a:rPr lang="en-US" dirty="0"/>
              <a:t>Learn how to check for Tier II intervention fidelity</a:t>
            </a:r>
            <a:endParaRPr dirty="0"/>
          </a:p>
        </p:txBody>
      </p:sp>
    </p:spTree>
    <p:extLst>
      <p:ext uri="{BB962C8B-B14F-4D97-AF65-F5344CB8AC3E}">
        <p14:creationId xmlns:p14="http://schemas.microsoft.com/office/powerpoint/2010/main" val="2450445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t>Check-in, Check-out (CICO)</a:t>
            </a:r>
            <a:endParaRPr dirty="0"/>
          </a:p>
        </p:txBody>
      </p:sp>
      <p:sp>
        <p:nvSpPr>
          <p:cNvPr id="299" name="Google Shape;299;p3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spcAft>
                <a:spcPts val="0"/>
              </a:spcAft>
              <a:buClr>
                <a:schemeClr val="dk1"/>
              </a:buClr>
              <a:buSzPts val="2800"/>
              <a:buChar char="•"/>
            </a:pPr>
            <a:r>
              <a:rPr lang="en-US" dirty="0"/>
              <a:t>CICO is a very common PBIS Tier II intervention and is usually the first implemented.</a:t>
            </a:r>
            <a:endParaRPr dirty="0"/>
          </a:p>
          <a:p>
            <a:pPr marL="173736" lvl="0" indent="-173736" algn="l" rtl="0">
              <a:spcAft>
                <a:spcPts val="0"/>
              </a:spcAft>
              <a:buClr>
                <a:schemeClr val="dk1"/>
              </a:buClr>
              <a:buSzPts val="2800"/>
              <a:buChar char="•"/>
            </a:pPr>
            <a:r>
              <a:rPr lang="en-US" dirty="0"/>
              <a:t>CICO is for students whose </a:t>
            </a:r>
            <a:r>
              <a:rPr lang="en-US" b="1" u="sng" dirty="0"/>
              <a:t>function of behavior is to gain adult attention</a:t>
            </a:r>
            <a:r>
              <a:rPr lang="en-US" dirty="0"/>
              <a:t>.</a:t>
            </a:r>
            <a:endParaRPr dirty="0"/>
          </a:p>
          <a:p>
            <a:pPr marL="173736" lvl="0" indent="-173736" algn="l" rtl="0">
              <a:spcAft>
                <a:spcPts val="0"/>
              </a:spcAft>
              <a:buClr>
                <a:schemeClr val="dk1"/>
              </a:buClr>
              <a:buSzPts val="2800"/>
              <a:buChar char="•"/>
            </a:pPr>
            <a:r>
              <a:rPr lang="en-US" dirty="0"/>
              <a:t>CICO utilizes </a:t>
            </a:r>
            <a:r>
              <a:rPr lang="en-US" b="1" u="sng" dirty="0"/>
              <a:t>adult attention and feedback</a:t>
            </a:r>
            <a:r>
              <a:rPr lang="en-US" dirty="0"/>
              <a:t>.</a:t>
            </a:r>
            <a:endParaRPr dirty="0"/>
          </a:p>
          <a:p>
            <a:pPr marL="173736" lvl="0" indent="-173736" algn="l" rtl="0">
              <a:spcAft>
                <a:spcPts val="0"/>
              </a:spcAft>
              <a:buClr>
                <a:schemeClr val="dk1"/>
              </a:buClr>
              <a:buSzPts val="2800"/>
              <a:buChar char="•"/>
            </a:pPr>
            <a:r>
              <a:rPr lang="en-US" dirty="0"/>
              <a:t>CICO includes a higher rate of pre-corrects, prompts, encouragement, and corrective feedback for students.</a:t>
            </a:r>
            <a:endParaRPr dirty="0"/>
          </a:p>
        </p:txBody>
      </p:sp>
    </p:spTree>
    <p:extLst>
      <p:ext uri="{BB962C8B-B14F-4D97-AF65-F5344CB8AC3E}">
        <p14:creationId xmlns:p14="http://schemas.microsoft.com/office/powerpoint/2010/main" val="1412761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dirty="0"/>
              <a:t>Social Skills Groups</a:t>
            </a:r>
            <a:endParaRPr sz="6000" dirty="0"/>
          </a:p>
        </p:txBody>
      </p:sp>
      <p:sp>
        <p:nvSpPr>
          <p:cNvPr id="306" name="Google Shape;306;p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spcAft>
                <a:spcPts val="0"/>
              </a:spcAft>
              <a:buClr>
                <a:schemeClr val="dk1"/>
              </a:buClr>
              <a:buSzPts val="2800"/>
              <a:buChar char="•"/>
            </a:pPr>
            <a:r>
              <a:rPr lang="en-US" dirty="0"/>
              <a:t>For students that are missing appropriate social skills from their repertoire</a:t>
            </a:r>
            <a:endParaRPr dirty="0"/>
          </a:p>
          <a:p>
            <a:pPr marL="173736" lvl="0" indent="-173736" algn="l" rtl="0">
              <a:spcAft>
                <a:spcPts val="0"/>
              </a:spcAft>
              <a:buClr>
                <a:schemeClr val="dk1"/>
              </a:buClr>
              <a:buSzPts val="2800"/>
              <a:buChar char="•"/>
            </a:pPr>
            <a:r>
              <a:rPr lang="en-US" dirty="0"/>
              <a:t>For students with a very </a:t>
            </a:r>
            <a:r>
              <a:rPr lang="en-US" b="1" u="sng" dirty="0"/>
              <a:t>diverse range of functions of behavior</a:t>
            </a:r>
            <a:endParaRPr dirty="0"/>
          </a:p>
          <a:p>
            <a:pPr marL="173736" lvl="0" indent="-173736" algn="l" rtl="0">
              <a:spcAft>
                <a:spcPts val="0"/>
              </a:spcAft>
              <a:buClr>
                <a:schemeClr val="dk1"/>
              </a:buClr>
              <a:buSzPts val="2800"/>
              <a:buChar char="•"/>
            </a:pPr>
            <a:r>
              <a:rPr lang="en-US" dirty="0"/>
              <a:t>Outcomes: students </a:t>
            </a:r>
            <a:r>
              <a:rPr lang="en-US" b="1" u="sng" dirty="0"/>
              <a:t>acquire and build fluency in using appropriate behaviors</a:t>
            </a:r>
            <a:endParaRPr dirty="0"/>
          </a:p>
          <a:p>
            <a:pPr marL="228600" lvl="0" indent="-50800" algn="l" rtl="0">
              <a:lnSpc>
                <a:spcPct val="10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542194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a:t>Mentoring</a:t>
            </a:r>
            <a:endParaRPr dirty="0"/>
          </a:p>
        </p:txBody>
      </p:sp>
      <p:sp>
        <p:nvSpPr>
          <p:cNvPr id="313" name="Google Shape;313;p3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Bef>
                <a:spcPts val="600"/>
              </a:spcBef>
              <a:spcAft>
                <a:spcPts val="0"/>
              </a:spcAft>
              <a:buClr>
                <a:schemeClr val="dk1"/>
              </a:buClr>
              <a:buSzPts val="2800"/>
              <a:buChar char="•"/>
            </a:pPr>
            <a:r>
              <a:rPr lang="en-US" dirty="0"/>
              <a:t>Focuses on building relationships</a:t>
            </a:r>
          </a:p>
          <a:p>
            <a:pPr marL="173736" lvl="0" indent="-173736" algn="l" rtl="0">
              <a:lnSpc>
                <a:spcPct val="90000"/>
              </a:lnSpc>
              <a:spcBef>
                <a:spcPts val="600"/>
              </a:spcBef>
              <a:spcAft>
                <a:spcPts val="0"/>
              </a:spcAft>
              <a:buClr>
                <a:schemeClr val="dk1"/>
              </a:buClr>
              <a:buSzPts val="2800"/>
              <a:buChar char="•"/>
            </a:pPr>
            <a:r>
              <a:rPr lang="en-US" dirty="0"/>
              <a:t>For students with a very </a:t>
            </a:r>
            <a:r>
              <a:rPr lang="en-US" b="1" u="sng" dirty="0"/>
              <a:t>diverse range of functions of behavior</a:t>
            </a:r>
            <a:endParaRPr dirty="0"/>
          </a:p>
          <a:p>
            <a:pPr marL="173736" lvl="0" indent="-173736" algn="l" rtl="0">
              <a:lnSpc>
                <a:spcPct val="90000"/>
              </a:lnSpc>
              <a:spcBef>
                <a:spcPts val="600"/>
              </a:spcBef>
              <a:spcAft>
                <a:spcPts val="0"/>
              </a:spcAft>
              <a:buClr>
                <a:schemeClr val="dk1"/>
              </a:buClr>
              <a:buSzPts val="2800"/>
              <a:buChar char="•"/>
            </a:pPr>
            <a:r>
              <a:rPr lang="en-US" dirty="0"/>
              <a:t>For students who are </a:t>
            </a:r>
            <a:r>
              <a:rPr lang="en-US" b="1" u="sng" dirty="0"/>
              <a:t>not engaged in school</a:t>
            </a:r>
            <a:endParaRPr dirty="0"/>
          </a:p>
          <a:p>
            <a:pPr marL="173736" lvl="0" indent="-173736" algn="l" rtl="0">
              <a:lnSpc>
                <a:spcPct val="90000"/>
              </a:lnSpc>
              <a:spcBef>
                <a:spcPts val="600"/>
              </a:spcBef>
              <a:spcAft>
                <a:spcPts val="0"/>
              </a:spcAft>
              <a:buClr>
                <a:schemeClr val="dk1"/>
              </a:buClr>
              <a:buSzPts val="2800"/>
              <a:buChar char="•"/>
            </a:pPr>
            <a:r>
              <a:rPr lang="en-US" dirty="0"/>
              <a:t>Intervention can be very basic or a formal program (may depend on the age or grade of the student)</a:t>
            </a:r>
            <a:endParaRPr dirty="0"/>
          </a:p>
          <a:p>
            <a:pPr marL="173736" lvl="0" indent="-173736" algn="l" rtl="0">
              <a:lnSpc>
                <a:spcPct val="90000"/>
              </a:lnSpc>
              <a:spcBef>
                <a:spcPts val="600"/>
              </a:spcBef>
              <a:spcAft>
                <a:spcPts val="0"/>
              </a:spcAft>
              <a:buClr>
                <a:schemeClr val="dk1"/>
              </a:buClr>
              <a:buSzPts val="2800"/>
              <a:buChar char="•"/>
            </a:pPr>
            <a:r>
              <a:rPr lang="en-US" dirty="0"/>
              <a:t>Outcomes:</a:t>
            </a:r>
            <a:endParaRPr dirty="0"/>
          </a:p>
          <a:p>
            <a:pPr marL="457200" lvl="1" indent="-173736" algn="l" rtl="0">
              <a:lnSpc>
                <a:spcPct val="90000"/>
              </a:lnSpc>
              <a:spcBef>
                <a:spcPts val="600"/>
              </a:spcBef>
              <a:spcAft>
                <a:spcPts val="0"/>
              </a:spcAft>
              <a:buClr>
                <a:schemeClr val="dk1"/>
              </a:buClr>
              <a:buSzPts val="2800"/>
              <a:buChar char="•"/>
            </a:pPr>
            <a:r>
              <a:rPr lang="en-US" u="sng" dirty="0"/>
              <a:t>Increased</a:t>
            </a:r>
            <a:r>
              <a:rPr lang="en-US" dirty="0"/>
              <a:t> attendance, persistence in school, accumulation of credits, and school completion rates</a:t>
            </a:r>
            <a:endParaRPr dirty="0"/>
          </a:p>
          <a:p>
            <a:pPr marL="457200" lvl="1" indent="-173736" algn="l" rtl="0">
              <a:lnSpc>
                <a:spcPct val="90000"/>
              </a:lnSpc>
              <a:spcBef>
                <a:spcPts val="600"/>
              </a:spcBef>
              <a:spcAft>
                <a:spcPts val="0"/>
              </a:spcAft>
              <a:buClr>
                <a:schemeClr val="dk1"/>
              </a:buClr>
              <a:buSzPts val="2800"/>
              <a:buChar char="•"/>
            </a:pPr>
            <a:r>
              <a:rPr lang="en-US" u="sng" dirty="0"/>
              <a:t>Decreased</a:t>
            </a:r>
            <a:r>
              <a:rPr lang="en-US" dirty="0"/>
              <a:t> truancy, tardiness, behavior referrals, and dropout rates</a:t>
            </a:r>
            <a:endParaRPr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87693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6000"/>
              <a:buNone/>
            </a:pPr>
            <a:r>
              <a:rPr lang="en-US" sz="5400" dirty="0">
                <a:solidFill>
                  <a:srgbClr val="000000"/>
                </a:solidFill>
                <a:latin typeface="Calibri"/>
                <a:ea typeface="Calibri"/>
                <a:cs typeface="Calibri"/>
                <a:sym typeface="Calibri"/>
              </a:rPr>
              <a:t>Self-Monitoring </a:t>
            </a:r>
            <a:endParaRPr dirty="0"/>
          </a:p>
        </p:txBody>
      </p:sp>
      <p:sp>
        <p:nvSpPr>
          <p:cNvPr id="321" name="Google Shape;321;p33"/>
          <p:cNvSpPr txBox="1">
            <a:spLocks noGrp="1"/>
          </p:cNvSpPr>
          <p:nvPr>
            <p:ph idx="1"/>
          </p:nvPr>
        </p:nvSpPr>
        <p:spPr>
          <a:xfrm>
            <a:off x="4274050" y="1815238"/>
            <a:ext cx="7284378" cy="4090262"/>
          </a:xfrm>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spcBef>
                <a:spcPts val="1000"/>
              </a:spcBef>
              <a:spcAft>
                <a:spcPts val="0"/>
              </a:spcAft>
              <a:buSzPts val="2800"/>
              <a:buFont typeface="Arial"/>
              <a:buChar char="•"/>
            </a:pPr>
            <a:r>
              <a:rPr lang="en-US" dirty="0">
                <a:solidFill>
                  <a:srgbClr val="000000"/>
                </a:solidFill>
                <a:ea typeface="Calibri"/>
                <a:cs typeface="Calibri"/>
                <a:sym typeface="Calibri"/>
              </a:rPr>
              <a:t>Self-monitoring is an intervention to teach students how to </a:t>
            </a:r>
            <a:r>
              <a:rPr lang="en-US" u="sng" dirty="0">
                <a:solidFill>
                  <a:srgbClr val="000000"/>
                </a:solidFill>
                <a:ea typeface="Calibri"/>
                <a:cs typeface="Calibri"/>
                <a:sym typeface="Calibri"/>
              </a:rPr>
              <a:t>maintain a behavior or skill.</a:t>
            </a:r>
            <a:endParaRPr dirty="0"/>
          </a:p>
          <a:p>
            <a:pPr marL="173736" lvl="0" indent="-173736" algn="l" rtl="0">
              <a:lnSpc>
                <a:spcPct val="90000"/>
              </a:lnSpc>
              <a:spcBef>
                <a:spcPts val="1000"/>
              </a:spcBef>
              <a:spcAft>
                <a:spcPts val="0"/>
              </a:spcAft>
              <a:buSzPts val="2800"/>
              <a:buFont typeface="Arial"/>
              <a:buChar char="•"/>
            </a:pPr>
            <a:r>
              <a:rPr lang="en-US" dirty="0"/>
              <a:t>A student’s function of behavior is to </a:t>
            </a:r>
            <a:r>
              <a:rPr lang="en-US" b="1" u="sng" dirty="0"/>
              <a:t>escape or avoid</a:t>
            </a:r>
            <a:r>
              <a:rPr lang="en-US" dirty="0"/>
              <a:t> a task, attention, a stimulus, etc.</a:t>
            </a:r>
            <a:endParaRPr dirty="0"/>
          </a:p>
          <a:p>
            <a:pPr marL="173736" lvl="0" indent="-173736" algn="l" rtl="0">
              <a:lnSpc>
                <a:spcPct val="90000"/>
              </a:lnSpc>
              <a:spcBef>
                <a:spcPts val="1000"/>
              </a:spcBef>
              <a:spcAft>
                <a:spcPts val="0"/>
              </a:spcAft>
              <a:buSzPts val="2800"/>
              <a:buFont typeface="Arial"/>
              <a:buChar char="•"/>
            </a:pPr>
            <a:r>
              <a:rPr lang="en-US" dirty="0">
                <a:solidFill>
                  <a:srgbClr val="000000"/>
                </a:solidFill>
                <a:ea typeface="Calibri"/>
                <a:cs typeface="Calibri"/>
                <a:sym typeface="Calibri"/>
              </a:rPr>
              <a:t>The goal is to help students develop self-management skills.</a:t>
            </a:r>
            <a:endParaRPr dirty="0"/>
          </a:p>
          <a:p>
            <a:pPr marL="457200" lvl="0" indent="-50800" algn="l" rtl="0">
              <a:lnSpc>
                <a:spcPct val="90000"/>
              </a:lnSpc>
              <a:spcBef>
                <a:spcPts val="1000"/>
              </a:spcBef>
              <a:spcAft>
                <a:spcPts val="0"/>
              </a:spcAft>
              <a:buSzPts val="2800"/>
              <a:buFont typeface="Arial"/>
              <a:buNone/>
            </a:pPr>
            <a:endParaRPr dirty="0">
              <a:solidFill>
                <a:srgbClr val="000000"/>
              </a:solidFill>
              <a:ea typeface="Calibri"/>
              <a:cs typeface="Calibri"/>
              <a:sym typeface="Calibri"/>
            </a:endParaRPr>
          </a:p>
        </p:txBody>
      </p:sp>
      <p:pic>
        <p:nvPicPr>
          <p:cNvPr id="320" name="Google Shape;320;p33" descr="Pencil"/>
          <p:cNvPicPr preferRelativeResize="0"/>
          <p:nvPr/>
        </p:nvPicPr>
        <p:blipFill rotWithShape="1">
          <a:blip r:embed="rId3">
            <a:alphaModFix/>
          </a:blip>
          <a:srcRect/>
          <a:stretch/>
        </p:blipFill>
        <p:spPr>
          <a:xfrm>
            <a:off x="450254" y="1629089"/>
            <a:ext cx="3620021" cy="3620021"/>
          </a:xfrm>
          <a:prstGeom prst="rect">
            <a:avLst/>
          </a:prstGeom>
          <a:noFill/>
          <a:ln>
            <a:noFill/>
          </a:ln>
        </p:spPr>
      </p:pic>
    </p:spTree>
    <p:extLst>
      <p:ext uri="{BB962C8B-B14F-4D97-AF65-F5344CB8AC3E}">
        <p14:creationId xmlns:p14="http://schemas.microsoft.com/office/powerpoint/2010/main" val="3399828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None/>
            </a:pPr>
            <a:r>
              <a:rPr lang="en-US" dirty="0">
                <a:solidFill>
                  <a:schemeClr val="lt1"/>
                </a:solidFill>
              </a:rPr>
              <a:t>Selecting Interventions Based on Function</a:t>
            </a:r>
            <a:endParaRPr dirty="0">
              <a:solidFill>
                <a:schemeClr val="lt1"/>
              </a:solidFill>
            </a:endParaRPr>
          </a:p>
        </p:txBody>
      </p:sp>
    </p:spTree>
    <p:extLst>
      <p:ext uri="{BB962C8B-B14F-4D97-AF65-F5344CB8AC3E}">
        <p14:creationId xmlns:p14="http://schemas.microsoft.com/office/powerpoint/2010/main" val="935024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5"/>
          <p:cNvSpPr txBox="1">
            <a:spLocks noGrp="1"/>
          </p:cNvSpPr>
          <p:nvPr>
            <p:ph type="title"/>
          </p:nvPr>
        </p:nvSpPr>
        <p:spPr>
          <a:xfrm>
            <a:off x="0" y="635289"/>
            <a:ext cx="12192000" cy="15289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b="0" i="0" u="none" strike="noStrike" cap="none" dirty="0">
                <a:solidFill>
                  <a:schemeClr val="dk1"/>
                </a:solidFill>
                <a:latin typeface="Calibri"/>
                <a:ea typeface="Calibri"/>
                <a:cs typeface="Calibri"/>
                <a:sym typeface="Calibri"/>
              </a:rPr>
              <a:t>Selecting Interventions Using </a:t>
            </a:r>
            <a:br>
              <a:rPr lang="en-US" b="0" i="0" u="none" strike="noStrike" cap="none" dirty="0">
                <a:solidFill>
                  <a:schemeClr val="dk1"/>
                </a:solidFill>
                <a:latin typeface="Calibri"/>
                <a:ea typeface="Calibri"/>
                <a:cs typeface="Calibri"/>
                <a:sym typeface="Calibri"/>
              </a:rPr>
            </a:br>
            <a:r>
              <a:rPr lang="en-US" b="0" i="0" u="none" strike="noStrike" cap="none" dirty="0">
                <a:solidFill>
                  <a:schemeClr val="dk1"/>
                </a:solidFill>
                <a:latin typeface="Calibri"/>
                <a:ea typeface="Calibri"/>
                <a:cs typeface="Calibri"/>
                <a:sym typeface="Calibri"/>
              </a:rPr>
              <a:t>Function-Based Thinking</a:t>
            </a:r>
            <a:endParaRPr dirty="0">
              <a:solidFill>
                <a:schemeClr val="dk1"/>
              </a:solidFill>
              <a:latin typeface="Calibri"/>
              <a:ea typeface="Calibri"/>
              <a:cs typeface="Calibri"/>
              <a:sym typeface="Calibri"/>
            </a:endParaRPr>
          </a:p>
        </p:txBody>
      </p:sp>
      <p:grpSp>
        <p:nvGrpSpPr>
          <p:cNvPr id="332" name="Google Shape;332;p35"/>
          <p:cNvGrpSpPr/>
          <p:nvPr/>
        </p:nvGrpSpPr>
        <p:grpSpPr>
          <a:xfrm>
            <a:off x="838200" y="2546612"/>
            <a:ext cx="10515600" cy="2620801"/>
            <a:chOff x="0" y="525774"/>
            <a:chExt cx="10515600" cy="2620801"/>
          </a:xfrm>
        </p:grpSpPr>
        <p:sp>
          <p:nvSpPr>
            <p:cNvPr id="333" name="Google Shape;333;p35"/>
            <p:cNvSpPr/>
            <p:nvPr/>
          </p:nvSpPr>
          <p:spPr>
            <a:xfrm>
              <a:off x="0" y="525774"/>
              <a:ext cx="10515600" cy="12168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5"/>
            <p:cNvSpPr txBox="1"/>
            <p:nvPr/>
          </p:nvSpPr>
          <p:spPr>
            <a:xfrm>
              <a:off x="59399" y="585173"/>
              <a:ext cx="10396802" cy="109800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dirty="0">
                  <a:solidFill>
                    <a:schemeClr val="lt1"/>
                  </a:solidFill>
                  <a:latin typeface="Calibri"/>
                  <a:ea typeface="Calibri"/>
                  <a:cs typeface="Calibri"/>
                  <a:sym typeface="Calibri"/>
                </a:rPr>
                <a:t>Once a student is identified for Tier II interventions, they need to be matched to the appropriate intervention.</a:t>
              </a:r>
              <a:endParaRPr sz="1400" b="0" i="0" u="none" strike="noStrike" cap="none" dirty="0">
                <a:solidFill>
                  <a:srgbClr val="000000"/>
                </a:solidFill>
                <a:latin typeface="Arial"/>
                <a:ea typeface="Arial"/>
                <a:cs typeface="Arial"/>
                <a:sym typeface="Arial"/>
              </a:endParaRPr>
            </a:p>
          </p:txBody>
        </p:sp>
        <p:sp>
          <p:nvSpPr>
            <p:cNvPr id="335" name="Google Shape;335;p35"/>
            <p:cNvSpPr/>
            <p:nvPr/>
          </p:nvSpPr>
          <p:spPr>
            <a:xfrm>
              <a:off x="0" y="1929775"/>
              <a:ext cx="10515600" cy="121680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5"/>
            <p:cNvSpPr txBox="1"/>
            <p:nvPr/>
          </p:nvSpPr>
          <p:spPr>
            <a:xfrm>
              <a:off x="59399" y="1989174"/>
              <a:ext cx="10396802" cy="109800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dirty="0">
                  <a:solidFill>
                    <a:schemeClr val="lt1"/>
                  </a:solidFill>
                  <a:latin typeface="Calibri"/>
                  <a:ea typeface="Calibri"/>
                  <a:cs typeface="Calibri"/>
                  <a:sym typeface="Calibri"/>
                </a:rPr>
                <a:t>To make this match, it’s necessary to know </a:t>
              </a:r>
              <a:r>
                <a:rPr lang="en-US" sz="2800" b="0" i="0" u="sng" strike="noStrike" cap="none" dirty="0">
                  <a:solidFill>
                    <a:schemeClr val="lt1"/>
                  </a:solidFill>
                  <a:latin typeface="Calibri"/>
                  <a:ea typeface="Calibri"/>
                  <a:cs typeface="Calibri"/>
                  <a:sym typeface="Calibri"/>
                </a:rPr>
                <a:t>why</a:t>
              </a:r>
              <a:r>
                <a:rPr lang="en-US" sz="2800" b="0" i="0" u="none" strike="noStrike" cap="none" dirty="0">
                  <a:solidFill>
                    <a:schemeClr val="lt1"/>
                  </a:solidFill>
                  <a:latin typeface="Calibri"/>
                  <a:ea typeface="Calibri"/>
                  <a:cs typeface="Calibri"/>
                  <a:sym typeface="Calibri"/>
                </a:rPr>
                <a:t> the student misbehaves.</a:t>
              </a:r>
              <a:endParaRPr sz="14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209527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title"/>
          </p:nvPr>
        </p:nvSpPr>
        <p:spPr>
          <a:xfrm>
            <a:off x="0" y="608239"/>
            <a:ext cx="12192000" cy="1580157"/>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4400"/>
              <a:buNone/>
            </a:pPr>
            <a:r>
              <a:rPr lang="en-US" dirty="0">
                <a:solidFill>
                  <a:schemeClr val="dk1"/>
                </a:solidFill>
                <a:ea typeface="Calibri"/>
                <a:cs typeface="Calibri"/>
                <a:sym typeface="Calibri"/>
              </a:rPr>
              <a:t>How These Tier II Interventions Relate to </a:t>
            </a:r>
            <a:br>
              <a:rPr lang="en-US" dirty="0">
                <a:solidFill>
                  <a:schemeClr val="dk1"/>
                </a:solidFill>
                <a:ea typeface="Calibri"/>
                <a:cs typeface="Calibri"/>
                <a:sym typeface="Calibri"/>
              </a:rPr>
            </a:br>
            <a:r>
              <a:rPr lang="en-US" dirty="0">
                <a:solidFill>
                  <a:schemeClr val="dk1"/>
                </a:solidFill>
                <a:ea typeface="Calibri"/>
                <a:cs typeface="Calibri"/>
                <a:sym typeface="Calibri"/>
              </a:rPr>
              <a:t>Function of Behavior</a:t>
            </a:r>
            <a:endParaRPr lang="en-US" dirty="0"/>
          </a:p>
        </p:txBody>
      </p:sp>
      <p:graphicFrame>
        <p:nvGraphicFramePr>
          <p:cNvPr id="343" name="Google Shape;343;p36"/>
          <p:cNvGraphicFramePr/>
          <p:nvPr>
            <p:extLst>
              <p:ext uri="{D42A27DB-BD31-4B8C-83A1-F6EECF244321}">
                <p14:modId xmlns:p14="http://schemas.microsoft.com/office/powerpoint/2010/main" val="3799424247"/>
              </p:ext>
            </p:extLst>
          </p:nvPr>
        </p:nvGraphicFramePr>
        <p:xfrm>
          <a:off x="494210" y="2056627"/>
          <a:ext cx="11203575" cy="3919123"/>
        </p:xfrm>
        <a:graphic>
          <a:graphicData uri="http://schemas.openxmlformats.org/drawingml/2006/table">
            <a:tbl>
              <a:tblPr>
                <a:noFill/>
              </a:tblPr>
              <a:tblGrid>
                <a:gridCol w="3047271">
                  <a:extLst>
                    <a:ext uri="{9D8B030D-6E8A-4147-A177-3AD203B41FA5}">
                      <a16:colId xmlns:a16="http://schemas.microsoft.com/office/drawing/2014/main" val="20000"/>
                    </a:ext>
                  </a:extLst>
                </a:gridCol>
                <a:gridCol w="1611086">
                  <a:extLst>
                    <a:ext uri="{9D8B030D-6E8A-4147-A177-3AD203B41FA5}">
                      <a16:colId xmlns:a16="http://schemas.microsoft.com/office/drawing/2014/main" val="20001"/>
                    </a:ext>
                  </a:extLst>
                </a:gridCol>
                <a:gridCol w="1683657">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509486">
                  <a:extLst>
                    <a:ext uri="{9D8B030D-6E8A-4147-A177-3AD203B41FA5}">
                      <a16:colId xmlns:a16="http://schemas.microsoft.com/office/drawing/2014/main" val="20004"/>
                    </a:ext>
                  </a:extLst>
                </a:gridCol>
                <a:gridCol w="1929675">
                  <a:extLst>
                    <a:ext uri="{9D8B030D-6E8A-4147-A177-3AD203B41FA5}">
                      <a16:colId xmlns:a16="http://schemas.microsoft.com/office/drawing/2014/main" val="20005"/>
                    </a:ext>
                  </a:extLst>
                </a:gridCol>
              </a:tblGrid>
              <a:tr h="748522">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 </a:t>
                      </a:r>
                      <a:endParaRPr sz="14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mn-lt"/>
                          <a:ea typeface="Calibri"/>
                          <a:cs typeface="Calibri"/>
                          <a:sym typeface="Calibri"/>
                        </a:rPr>
                        <a:t>Check-in, </a:t>
                      </a:r>
                      <a:endParaRPr sz="1200" b="1" u="none" strike="noStrike" cap="none" dirty="0">
                        <a:latin typeface="+mn-lt"/>
                      </a:endParaRPr>
                    </a:p>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mn-lt"/>
                          <a:ea typeface="Calibri"/>
                          <a:cs typeface="Calibri"/>
                          <a:sym typeface="Calibri"/>
                        </a:rPr>
                        <a:t>Check-out</a:t>
                      </a:r>
                      <a:endParaRPr sz="1200" b="1" u="none" strike="noStrike" cap="none" dirty="0">
                        <a:latin typeface="+mn-lt"/>
                      </a:endParaRPr>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mn-lt"/>
                          <a:ea typeface="Calibri"/>
                          <a:cs typeface="Calibri"/>
                          <a:sym typeface="Calibri"/>
                        </a:rPr>
                        <a:t>Social Skills  Groups</a:t>
                      </a:r>
                      <a:endParaRPr sz="1200" b="1" u="none" strike="noStrike" cap="none" dirty="0">
                        <a:latin typeface="+mn-lt"/>
                      </a:endParaRPr>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mn-lt"/>
                          <a:ea typeface="Calibri"/>
                          <a:cs typeface="Calibri"/>
                          <a:sym typeface="Calibri"/>
                        </a:rPr>
                        <a:t>Academic Supports</a:t>
                      </a:r>
                      <a:endParaRPr sz="1200" b="1" u="none" strike="noStrike" cap="none" dirty="0">
                        <a:latin typeface="+mn-lt"/>
                      </a:endParaRPr>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mn-lt"/>
                          <a:ea typeface="Calibri"/>
                          <a:cs typeface="Calibri"/>
                          <a:sym typeface="Calibri"/>
                        </a:rPr>
                        <a:t>Mentoring</a:t>
                      </a:r>
                      <a:endParaRPr sz="1200" b="1" u="none" strike="noStrike" cap="none" dirty="0">
                        <a:latin typeface="+mn-lt"/>
                      </a:endParaRPr>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000" b="1" u="none" strike="noStrike" cap="none" dirty="0">
                          <a:latin typeface="+mn-lt"/>
                          <a:ea typeface="Calibri"/>
                          <a:cs typeface="Calibri"/>
                          <a:sym typeface="Calibri"/>
                        </a:rPr>
                        <a:t>Self-Monitoring</a:t>
                      </a:r>
                      <a:endParaRPr sz="1200" b="1" u="none" strike="noStrike" cap="none" dirty="0">
                        <a:latin typeface="+mn-lt"/>
                      </a:endParaRPr>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32569">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Obtain adult attention</a:t>
                      </a:r>
                      <a:endParaRPr sz="14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X</a:t>
                      </a:r>
                      <a:endParaRPr sz="14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3695">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Obtain peer attention</a:t>
                      </a:r>
                      <a:endParaRPr sz="14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X</a:t>
                      </a:r>
                      <a:endParaRPr sz="14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5793">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Access an item</a:t>
                      </a:r>
                      <a:endParaRPr sz="14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 </a:t>
                      </a:r>
                      <a:endParaRPr sz="14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04902">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Access an activity</a:t>
                      </a:r>
                      <a:endParaRPr sz="14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X</a:t>
                      </a:r>
                      <a:endParaRPr sz="14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3695">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Avoid adult attention</a:t>
                      </a:r>
                      <a:endParaRPr sz="14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X</a:t>
                      </a:r>
                      <a:endParaRPr sz="14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X</a:t>
                      </a:r>
                      <a:endParaRPr sz="14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03695">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Avoid peer attention</a:t>
                      </a:r>
                      <a:endParaRPr sz="14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X</a:t>
                      </a:r>
                      <a:endParaRPr sz="14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65793">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Avoid tasks</a:t>
                      </a:r>
                      <a:endParaRPr sz="14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X</a:t>
                      </a:r>
                      <a:endParaRPr sz="14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65793">
                <a:tc>
                  <a:txBody>
                    <a:bodyPr/>
                    <a:lstStyle/>
                    <a:p>
                      <a:pPr marL="0" marR="0" lvl="0" indent="0" algn="l"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Avoid situations</a:t>
                      </a:r>
                      <a:endParaRPr sz="1400" u="none" strike="noStrike" cap="none"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 </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X</a:t>
                      </a:r>
                      <a:endParaRPr sz="1400" u="none" strike="noStrike" cap="none"/>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X</a:t>
                      </a:r>
                      <a:endParaRPr sz="1400" u="none" strike="noStrike" cap="none"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44" name="Google Shape;344;p36"/>
          <p:cNvSpPr/>
          <p:nvPr/>
        </p:nvSpPr>
        <p:spPr>
          <a:xfrm>
            <a:off x="3478497" y="6378242"/>
            <a:ext cx="3320140" cy="265457"/>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000" b="0" u="none" strike="noStrike" cap="none" dirty="0">
                <a:solidFill>
                  <a:schemeClr val="lt1"/>
                </a:solidFill>
                <a:latin typeface="Calibri"/>
                <a:ea typeface="Calibri"/>
                <a:cs typeface="Calibri"/>
                <a:sym typeface="Calibri"/>
              </a:rPr>
              <a:t>Adapted from </a:t>
            </a:r>
            <a:r>
              <a:rPr lang="en-US" sz="1000" b="0" u="none" strike="noStrike" cap="none" dirty="0" err="1">
                <a:solidFill>
                  <a:schemeClr val="lt1"/>
                </a:solidFill>
                <a:latin typeface="Calibri"/>
                <a:ea typeface="Calibri"/>
                <a:cs typeface="Calibri"/>
                <a:sym typeface="Calibri"/>
              </a:rPr>
              <a:t>Umbreit</a:t>
            </a:r>
            <a:r>
              <a:rPr lang="en-US" sz="1000" b="0" u="none" strike="noStrike" cap="none" dirty="0">
                <a:solidFill>
                  <a:schemeClr val="lt1"/>
                </a:solidFill>
                <a:latin typeface="Calibri"/>
                <a:ea typeface="Calibri"/>
                <a:cs typeface="Calibri"/>
                <a:sym typeface="Calibri"/>
              </a:rPr>
              <a:t>, Ferro, </a:t>
            </a:r>
            <a:r>
              <a:rPr lang="en-US" sz="1000" b="0" u="none" strike="noStrike" cap="none" dirty="0" err="1">
                <a:solidFill>
                  <a:schemeClr val="lt1"/>
                </a:solidFill>
                <a:latin typeface="Calibri"/>
                <a:ea typeface="Calibri"/>
                <a:cs typeface="Calibri"/>
                <a:sym typeface="Calibri"/>
              </a:rPr>
              <a:t>Liaupsin</a:t>
            </a:r>
            <a:r>
              <a:rPr lang="en-US" sz="1000" b="0" u="none" strike="noStrike" cap="none" dirty="0">
                <a:solidFill>
                  <a:schemeClr val="lt1"/>
                </a:solidFill>
                <a:latin typeface="Calibri"/>
                <a:ea typeface="Calibri"/>
                <a:cs typeface="Calibri"/>
                <a:sym typeface="Calibri"/>
              </a:rPr>
              <a:t>, and Lane, 2007</a:t>
            </a:r>
            <a:endParaRPr sz="1000" b="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01585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dirty="0">
                <a:solidFill>
                  <a:schemeClr val="lt1"/>
                </a:solidFill>
              </a:rPr>
              <a:t>Do It With Fidelity!</a:t>
            </a:r>
            <a:endParaRPr dirty="0"/>
          </a:p>
        </p:txBody>
      </p:sp>
    </p:spTree>
    <p:extLst>
      <p:ext uri="{BB962C8B-B14F-4D97-AF65-F5344CB8AC3E}">
        <p14:creationId xmlns:p14="http://schemas.microsoft.com/office/powerpoint/2010/main" val="65665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ea typeface="Calibri"/>
                <a:cs typeface="Calibri"/>
                <a:sym typeface="Calibri"/>
              </a:rPr>
              <a:t>Do it With Fidelity!</a:t>
            </a:r>
            <a:endParaRPr lang="en-US" sz="6600" dirty="0"/>
          </a:p>
        </p:txBody>
      </p:sp>
      <p:sp>
        <p:nvSpPr>
          <p:cNvPr id="356" name="Google Shape;356;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0" lvl="0" indent="177800" algn="ctr" rtl="0">
              <a:lnSpc>
                <a:spcPct val="90000"/>
              </a:lnSpc>
              <a:spcBef>
                <a:spcPts val="1000"/>
              </a:spcBef>
              <a:spcAft>
                <a:spcPts val="0"/>
              </a:spcAft>
              <a:buClr>
                <a:schemeClr val="dk1"/>
              </a:buClr>
              <a:buSzPts val="2800"/>
              <a:buNone/>
            </a:pPr>
            <a:endParaRPr dirty="0"/>
          </a:p>
          <a:p>
            <a:pPr marL="173736" lvl="0" indent="-173736" algn="l" rtl="0">
              <a:lnSpc>
                <a:spcPct val="90000"/>
              </a:lnSpc>
              <a:spcBef>
                <a:spcPts val="1000"/>
              </a:spcBef>
              <a:spcAft>
                <a:spcPts val="0"/>
              </a:spcAft>
              <a:buClr>
                <a:schemeClr val="dk1"/>
              </a:buClr>
              <a:buSzPts val="2800"/>
              <a:buChar char="•"/>
            </a:pPr>
            <a:r>
              <a:rPr lang="en-US" dirty="0"/>
              <a:t>Section 2.5: Sufficient Array of Tier II Interventions</a:t>
            </a:r>
            <a:endParaRPr dirty="0"/>
          </a:p>
          <a:p>
            <a:pPr marL="173736" lvl="0" indent="-173736" algn="l" rtl="0">
              <a:lnSpc>
                <a:spcPct val="90000"/>
              </a:lnSpc>
              <a:spcBef>
                <a:spcPts val="1000"/>
              </a:spcBef>
              <a:spcAft>
                <a:spcPts val="0"/>
              </a:spcAft>
              <a:buSzPts val="2800"/>
              <a:buChar char="•"/>
            </a:pPr>
            <a:r>
              <a:rPr lang="en-US" dirty="0"/>
              <a:t>Section 2.6: Tier II Critical Features</a:t>
            </a:r>
            <a:endParaRPr dirty="0"/>
          </a:p>
          <a:p>
            <a:pPr marL="173736" lvl="0" indent="-173736" algn="l" rtl="0">
              <a:lnSpc>
                <a:spcPct val="90000"/>
              </a:lnSpc>
              <a:spcBef>
                <a:spcPts val="1000"/>
              </a:spcBef>
              <a:spcAft>
                <a:spcPts val="0"/>
              </a:spcAft>
              <a:buSzPts val="2800"/>
              <a:buChar char="•"/>
            </a:pPr>
            <a:r>
              <a:rPr lang="en-US" dirty="0"/>
              <a:t>Section 2.7: Practices Matched to Student Need</a:t>
            </a:r>
            <a:endParaRPr dirty="0"/>
          </a:p>
          <a:p>
            <a:pPr marL="173736" lvl="0" indent="-173736" algn="l" rtl="0">
              <a:lnSpc>
                <a:spcPct val="90000"/>
              </a:lnSpc>
              <a:spcBef>
                <a:spcPts val="1000"/>
              </a:spcBef>
              <a:spcAft>
                <a:spcPts val="0"/>
              </a:spcAft>
              <a:buSzPts val="2800"/>
              <a:buChar char="•"/>
            </a:pPr>
            <a:r>
              <a:rPr lang="en-US" dirty="0"/>
              <a:t>Section 2.8: Access to Tier I Supports</a:t>
            </a:r>
            <a:endParaRPr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4288342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2.5 Options for Tier II Interventions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01131356"/>
              </p:ext>
            </p:extLst>
          </p:nvPr>
        </p:nvGraphicFramePr>
        <p:xfrm>
          <a:off x="266699" y="1618247"/>
          <a:ext cx="11658601" cy="4262795"/>
        </p:xfrm>
        <a:graphic>
          <a:graphicData uri="http://schemas.openxmlformats.org/drawingml/2006/table">
            <a:tbl>
              <a:tblPr firstRow="1" bandRow="1">
                <a:tableStyleId>{5C22544A-7EE6-4342-B048-85BDC9FD1C3A}</a:tableStyleId>
              </a:tblPr>
              <a:tblGrid>
                <a:gridCol w="3623955">
                  <a:extLst>
                    <a:ext uri="{9D8B030D-6E8A-4147-A177-3AD203B41FA5}">
                      <a16:colId xmlns:a16="http://schemas.microsoft.com/office/drawing/2014/main" val="3936969952"/>
                    </a:ext>
                  </a:extLst>
                </a:gridCol>
                <a:gridCol w="3220009">
                  <a:extLst>
                    <a:ext uri="{9D8B030D-6E8A-4147-A177-3AD203B41FA5}">
                      <a16:colId xmlns:a16="http://schemas.microsoft.com/office/drawing/2014/main" val="1965473558"/>
                    </a:ext>
                  </a:extLst>
                </a:gridCol>
                <a:gridCol w="4814637">
                  <a:extLst>
                    <a:ext uri="{9D8B030D-6E8A-4147-A177-3AD203B41FA5}">
                      <a16:colId xmlns:a16="http://schemas.microsoft.com/office/drawing/2014/main" val="1320994650"/>
                    </a:ext>
                  </a:extLst>
                </a:gridCol>
              </a:tblGrid>
              <a:tr h="594998">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667797">
                <a:tc>
                  <a:txBody>
                    <a:bodyPr/>
                    <a:lstStyle/>
                    <a:p>
                      <a:pPr>
                        <a:spcAft>
                          <a:spcPts val="600"/>
                        </a:spcAft>
                      </a:pPr>
                      <a:r>
                        <a:rPr lang="en-US" sz="2000" b="1" i="0" u="none" strike="noStrike" kern="1200" baseline="0" dirty="0">
                          <a:solidFill>
                            <a:schemeClr val="dk1"/>
                          </a:solidFill>
                          <a:latin typeface="+mn-lt"/>
                          <a:ea typeface="+mn-ea"/>
                          <a:cs typeface="+mn-cs"/>
                        </a:rPr>
                        <a:t>Options for Tier II Interventions: </a:t>
                      </a:r>
                    </a:p>
                    <a:p>
                      <a:r>
                        <a:rPr lang="en-US" sz="2000" b="0" i="0" u="none" strike="noStrike" kern="1200" baseline="0" dirty="0">
                          <a:solidFill>
                            <a:schemeClr val="dk1"/>
                          </a:solidFill>
                          <a:latin typeface="+mn-lt"/>
                          <a:ea typeface="+mn-ea"/>
                          <a:cs typeface="+mn-cs"/>
                        </a:rPr>
                        <a:t>Tier II team has multiple ongoing behavior support</a:t>
                      </a:r>
                    </a:p>
                    <a:p>
                      <a:r>
                        <a:rPr lang="en-US" sz="2000" b="0" i="0" u="none" strike="noStrike" kern="1200" baseline="0" dirty="0">
                          <a:solidFill>
                            <a:schemeClr val="dk1"/>
                          </a:solidFill>
                          <a:latin typeface="+mn-lt"/>
                          <a:ea typeface="+mn-ea"/>
                          <a:cs typeface="+mn-cs"/>
                        </a:rPr>
                        <a:t>interventions with documented evidence of</a:t>
                      </a:r>
                    </a:p>
                    <a:p>
                      <a:r>
                        <a:rPr lang="en-US" sz="2000" b="0" i="0" u="none" strike="noStrike" kern="1200" baseline="0" dirty="0">
                          <a:solidFill>
                            <a:schemeClr val="dk1"/>
                          </a:solidFill>
                          <a:latin typeface="+mn-lt"/>
                          <a:ea typeface="+mn-ea"/>
                          <a:cs typeface="+mn-cs"/>
                        </a:rPr>
                        <a:t>effectiveness matched to student need.</a:t>
                      </a:r>
                      <a:endParaRPr lang="en-US" sz="2000" dirty="0"/>
                    </a:p>
                  </a:txBody>
                  <a:tcPr/>
                </a:tc>
                <a:tc>
                  <a:txBody>
                    <a:bodyPr/>
                    <a:lstStyle/>
                    <a:p>
                      <a:pPr marL="285750" indent="-285750">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School Tier II handbook</a:t>
                      </a:r>
                    </a:p>
                    <a:p>
                      <a:pPr marL="285750" indent="-285750">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Targeted Interventions Reference Guide</a:t>
                      </a:r>
                      <a:endParaRPr lang="en-US" sz="2000" dirty="0"/>
                    </a:p>
                  </a:txBody>
                  <a:tcPr/>
                </a:tc>
                <a:tc>
                  <a:txBody>
                    <a:bodyPr/>
                    <a:lstStyle/>
                    <a:p>
                      <a:pPr>
                        <a:spcAft>
                          <a:spcPts val="1200"/>
                        </a:spcAft>
                      </a:pPr>
                      <a:r>
                        <a:rPr lang="en-US" sz="2000" dirty="0"/>
                        <a:t>0 = </a:t>
                      </a:r>
                      <a:r>
                        <a:rPr lang="en-US" sz="2000" b="0" i="0" u="none" strike="noStrike" kern="1200" baseline="0" dirty="0">
                          <a:solidFill>
                            <a:schemeClr val="dk1"/>
                          </a:solidFill>
                          <a:latin typeface="+mn-lt"/>
                          <a:ea typeface="+mn-ea"/>
                          <a:cs typeface="+mn-cs"/>
                        </a:rPr>
                        <a:t>No Tier II interventions with documented evidence of effectiveness are in use.</a:t>
                      </a:r>
                    </a:p>
                    <a:p>
                      <a:pPr>
                        <a:spcAft>
                          <a:spcPts val="1200"/>
                        </a:spcAft>
                      </a:pPr>
                      <a:r>
                        <a:rPr lang="en-US" sz="2000" dirty="0"/>
                        <a:t>1 =</a:t>
                      </a:r>
                      <a:r>
                        <a:rPr lang="en-US" sz="2000" baseline="0" dirty="0"/>
                        <a:t> </a:t>
                      </a:r>
                      <a:r>
                        <a:rPr lang="en-US" sz="2000" b="0" i="0" u="none" strike="noStrike" kern="1200" baseline="0" dirty="0">
                          <a:solidFill>
                            <a:schemeClr val="dk1"/>
                          </a:solidFill>
                          <a:latin typeface="+mn-lt"/>
                          <a:ea typeface="+mn-ea"/>
                          <a:cs typeface="+mn-cs"/>
                        </a:rPr>
                        <a:t>Only 1 Tier II intervention with documented evidence of effectiveness is in use.</a:t>
                      </a:r>
                    </a:p>
                    <a:p>
                      <a:r>
                        <a:rPr lang="en-US" sz="2000" baseline="0" dirty="0"/>
                        <a:t>2 = </a:t>
                      </a:r>
                      <a:r>
                        <a:rPr lang="en-US" sz="2000" b="0" i="0" u="none" strike="noStrike" kern="1200" baseline="0" dirty="0">
                          <a:solidFill>
                            <a:schemeClr val="dk1"/>
                          </a:solidFill>
                          <a:latin typeface="+mn-lt"/>
                          <a:ea typeface="+mn-ea"/>
                          <a:cs typeface="+mn-cs"/>
                        </a:rPr>
                        <a:t>Multiple Tier II interventions with documented evidence of</a:t>
                      </a:r>
                    </a:p>
                    <a:p>
                      <a:r>
                        <a:rPr lang="en-US" sz="2000" b="0" i="0" u="none" strike="noStrike" kern="1200" baseline="0" dirty="0">
                          <a:solidFill>
                            <a:schemeClr val="dk1"/>
                          </a:solidFill>
                          <a:latin typeface="+mn-lt"/>
                          <a:ea typeface="+mn-ea"/>
                          <a:cs typeface="+mn-cs"/>
                        </a:rPr>
                        <a:t>effectiveness matched to student need are in use.</a:t>
                      </a:r>
                      <a:endParaRPr lang="en-US" sz="2000" dirty="0"/>
                    </a:p>
                  </a:txBody>
                  <a:tcPr/>
                </a:tc>
                <a:extLst>
                  <a:ext uri="{0D108BD9-81ED-4DB2-BD59-A6C34878D82A}">
                    <a16:rowId xmlns:a16="http://schemas.microsoft.com/office/drawing/2014/main" val="1136611001"/>
                  </a:ext>
                </a:extLst>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2859" y="6136541"/>
            <a:ext cx="609600" cy="609600"/>
          </a:xfrm>
          <a:prstGeom prst="rect">
            <a:avLst/>
          </a:prstGeom>
        </p:spPr>
      </p:pic>
      <p:sp>
        <p:nvSpPr>
          <p:cNvPr id="7" name="TextBox 6">
            <a:extLst>
              <a:ext uri="{FF2B5EF4-FFF2-40B4-BE49-F238E27FC236}">
                <a16:creationId xmlns:a16="http://schemas.microsoft.com/office/drawing/2014/main" id="{A044C3A9-8186-4BEA-9649-5E2134BDA280}"/>
              </a:ext>
            </a:extLst>
          </p:cNvPr>
          <p:cNvSpPr txBox="1"/>
          <p:nvPr/>
        </p:nvSpPr>
        <p:spPr>
          <a:xfrm>
            <a:off x="2346158" y="4533424"/>
            <a:ext cx="4474627" cy="1015663"/>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2400" b="1" dirty="0">
                <a:solidFill>
                  <a:schemeClr val="tx1"/>
                </a:solidFill>
              </a:rPr>
              <a:t>Main Idea: </a:t>
            </a:r>
            <a:r>
              <a:rPr lang="en-US" dirty="0">
                <a:solidFill>
                  <a:schemeClr val="tx1"/>
                </a:solidFill>
              </a:rPr>
              <a:t>A wide array of intervention options increases the likelihood that student</a:t>
            </a:r>
          </a:p>
          <a:p>
            <a:pPr algn="ctr"/>
            <a:r>
              <a:rPr lang="en-US" dirty="0">
                <a:solidFill>
                  <a:schemeClr val="tx1"/>
                </a:solidFill>
              </a:rPr>
              <a:t>needs are met and done so in a timely way.</a:t>
            </a:r>
            <a:r>
              <a:rPr lang="en-US" dirty="0"/>
              <a:t>.</a:t>
            </a:r>
            <a:endParaRPr lang="en-US" sz="2000" dirty="0">
              <a:solidFill>
                <a:schemeClr val="tx1"/>
              </a:solidFill>
            </a:endParaRPr>
          </a:p>
        </p:txBody>
      </p:sp>
    </p:spTree>
    <p:extLst>
      <p:ext uri="{BB962C8B-B14F-4D97-AF65-F5344CB8AC3E}">
        <p14:creationId xmlns:p14="http://schemas.microsoft.com/office/powerpoint/2010/main" val="2717523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8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96" name="Google Shape;96;p4"/>
          <p:cNvGraphicFramePr/>
          <p:nvPr>
            <p:extLst>
              <p:ext uri="{D42A27DB-BD31-4B8C-83A1-F6EECF244321}">
                <p14:modId xmlns:p14="http://schemas.microsoft.com/office/powerpoint/2010/main" val="2284068863"/>
              </p:ext>
            </p:extLst>
          </p:nvPr>
        </p:nvGraphicFramePr>
        <p:xfrm>
          <a:off x="987136" y="1962363"/>
          <a:ext cx="10422075" cy="3931930"/>
        </p:xfrm>
        <a:graphic>
          <a:graphicData uri="http://schemas.openxmlformats.org/drawingml/2006/table">
            <a:tbl>
              <a:tblPr firstRow="1" bandRow="1">
                <a:noFill/>
              </a:tblPr>
              <a:tblGrid>
                <a:gridCol w="5819800">
                  <a:extLst>
                    <a:ext uri="{9D8B030D-6E8A-4147-A177-3AD203B41FA5}">
                      <a16:colId xmlns:a16="http://schemas.microsoft.com/office/drawing/2014/main" val="20000"/>
                    </a:ext>
                  </a:extLst>
                </a:gridCol>
                <a:gridCol w="4602275">
                  <a:extLst>
                    <a:ext uri="{9D8B030D-6E8A-4147-A177-3AD203B41FA5}">
                      <a16:colId xmlns:a16="http://schemas.microsoft.com/office/drawing/2014/main" val="20001"/>
                    </a:ext>
                  </a:extLst>
                </a:gridCol>
              </a:tblGrid>
              <a:tr h="3895085">
                <a:tc>
                  <a:txBody>
                    <a:body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mn-lt"/>
                        </a:rPr>
                        <a:t>TEAM</a:t>
                      </a:r>
                      <a:endParaRPr sz="26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2.1 Team Composition</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2.2 Team Operating Procedures</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2.3 Screening</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2.4 Request for Assistance</a:t>
                      </a:r>
                      <a:endParaRPr sz="2400" dirty="0">
                        <a:latin typeface="+mn-lt"/>
                      </a:endParaRPr>
                    </a:p>
                    <a:p>
                      <a:pPr marL="0" marR="0" lvl="0" indent="0" algn="l" rtl="0">
                        <a:lnSpc>
                          <a:spcPct val="90000"/>
                        </a:lnSpc>
                        <a:spcBef>
                          <a:spcPts val="0"/>
                        </a:spcBef>
                        <a:spcAft>
                          <a:spcPts val="0"/>
                        </a:spcAft>
                        <a:buClr>
                          <a:srgbClr val="3333CC"/>
                        </a:buClr>
                        <a:buSzPts val="2400"/>
                        <a:buFont typeface="Noto Sans Symbols"/>
                        <a:buNone/>
                      </a:pPr>
                      <a:endParaRPr sz="1200" b="0" u="none" strike="noStrike" cap="none" dirty="0">
                        <a:solidFill>
                          <a:schemeClr val="dk1"/>
                        </a:solidFill>
                        <a:latin typeface="+mn-lt"/>
                      </a:endParaRPr>
                    </a:p>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mn-lt"/>
                        </a:rPr>
                        <a:t>INTERVENTIONS</a:t>
                      </a:r>
                      <a:endParaRPr sz="26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2.5 Options for Tier II Interventions</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2.6 Tier II Critical Features</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2.7 Practice Matched to Student Need</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2.8 Access to Tier I Supports</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2.9 Professional Development</a:t>
                      </a:r>
                      <a:endParaRPr sz="2400" b="0" u="none" strike="noStrike" cap="none" dirty="0">
                        <a:solidFill>
                          <a:schemeClr val="dk1"/>
                        </a:solidFill>
                        <a:latin typeface="+mn-lt"/>
                      </a:endParaRPr>
                    </a:p>
                  </a:txBody>
                  <a:tcPr marL="91450" marR="91450" marT="45725" marB="45725">
                    <a:solidFill>
                      <a:schemeClr val="bg1"/>
                    </a:solidFill>
                  </a:tcPr>
                </a:tc>
                <a:tc>
                  <a:txBody>
                    <a:body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mn-lt"/>
                        </a:rPr>
                        <a:t>EVALUATION</a:t>
                      </a:r>
                      <a:endParaRPr sz="26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2.10 Level of Use</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2.11 Student Performance Data</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2.12 Fidelity Data</a:t>
                      </a:r>
                      <a:endParaRPr sz="2400" dirty="0">
                        <a:latin typeface="+mn-lt"/>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mn-lt"/>
                        </a:rPr>
                        <a:t>2.13 Annual Evaluation</a:t>
                      </a:r>
                      <a:endParaRPr sz="2400" dirty="0">
                        <a:latin typeface="+mn-lt"/>
                      </a:endParaRPr>
                    </a:p>
                  </a:txBody>
                  <a:tcPr marL="91450" marR="91450" marT="45725" marB="45725">
                    <a:solidFill>
                      <a:schemeClr val="bg1"/>
                    </a:solidFill>
                  </a:tcPr>
                </a:tc>
                <a:extLst>
                  <a:ext uri="{0D108BD9-81ED-4DB2-BD59-A6C34878D82A}">
                    <a16:rowId xmlns:a16="http://schemas.microsoft.com/office/drawing/2014/main" val="10000"/>
                  </a:ext>
                </a:extLst>
              </a:tr>
            </a:tbl>
          </a:graphicData>
        </a:graphic>
      </p:graphicFrame>
      <p:sp>
        <p:nvSpPr>
          <p:cNvPr id="99" name="Google Shape;99;p4"/>
          <p:cNvSpPr/>
          <p:nvPr/>
        </p:nvSpPr>
        <p:spPr>
          <a:xfrm>
            <a:off x="238986" y="4251857"/>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
          <p:cNvSpPr/>
          <p:nvPr/>
        </p:nvSpPr>
        <p:spPr>
          <a:xfrm>
            <a:off x="244184" y="4571766"/>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4"/>
          <p:cNvSpPr/>
          <p:nvPr/>
        </p:nvSpPr>
        <p:spPr>
          <a:xfrm>
            <a:off x="238987" y="5243711"/>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4"/>
          <p:cNvSpPr/>
          <p:nvPr/>
        </p:nvSpPr>
        <p:spPr>
          <a:xfrm>
            <a:off x="238987" y="4925058"/>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113;p15">
            <a:extLst>
              <a:ext uri="{FF2B5EF4-FFF2-40B4-BE49-F238E27FC236}">
                <a16:creationId xmlns:a16="http://schemas.microsoft.com/office/drawing/2014/main" id="{A518E795-1C46-410D-8A99-60E07E9BC26B}"/>
              </a:ext>
            </a:extLst>
          </p:cNvPr>
          <p:cNvSpPr txBox="1">
            <a:spLocks/>
          </p:cNvSpPr>
          <p:nvPr/>
        </p:nvSpPr>
        <p:spPr>
          <a:xfrm>
            <a:off x="2942357" y="963707"/>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 Planning Tool</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4985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2.6 Tier II Critical Features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74226140"/>
              </p:ext>
            </p:extLst>
          </p:nvPr>
        </p:nvGraphicFramePr>
        <p:xfrm>
          <a:off x="236621" y="1714500"/>
          <a:ext cx="11718758" cy="4311508"/>
        </p:xfrm>
        <a:graphic>
          <a:graphicData uri="http://schemas.openxmlformats.org/drawingml/2006/table">
            <a:tbl>
              <a:tblPr firstRow="1" bandRow="1">
                <a:tableStyleId>{5C22544A-7EE6-4342-B048-85BDC9FD1C3A}</a:tableStyleId>
              </a:tblPr>
              <a:tblGrid>
                <a:gridCol w="3538756">
                  <a:extLst>
                    <a:ext uri="{9D8B030D-6E8A-4147-A177-3AD203B41FA5}">
                      <a16:colId xmlns:a16="http://schemas.microsoft.com/office/drawing/2014/main" val="3936969952"/>
                    </a:ext>
                  </a:extLst>
                </a:gridCol>
                <a:gridCol w="3862565">
                  <a:extLst>
                    <a:ext uri="{9D8B030D-6E8A-4147-A177-3AD203B41FA5}">
                      <a16:colId xmlns:a16="http://schemas.microsoft.com/office/drawing/2014/main" val="1965473558"/>
                    </a:ext>
                  </a:extLst>
                </a:gridCol>
                <a:gridCol w="4317437">
                  <a:extLst>
                    <a:ext uri="{9D8B030D-6E8A-4147-A177-3AD203B41FA5}">
                      <a16:colId xmlns:a16="http://schemas.microsoft.com/office/drawing/2014/main" val="1320994650"/>
                    </a:ext>
                  </a:extLst>
                </a:gridCol>
              </a:tblGrid>
              <a:tr h="494098">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817410">
                <a:tc>
                  <a:txBody>
                    <a:bodyPr/>
                    <a:lstStyle/>
                    <a:p>
                      <a:pPr>
                        <a:spcAft>
                          <a:spcPts val="600"/>
                        </a:spcAft>
                      </a:pPr>
                      <a:r>
                        <a:rPr lang="en-US" sz="2000" b="1" dirty="0"/>
                        <a:t>Tier II Critical Features:  </a:t>
                      </a:r>
                    </a:p>
                    <a:p>
                      <a:r>
                        <a:rPr lang="en-US" sz="2000" b="0" i="0" u="none" strike="noStrike" kern="1200" baseline="0" dirty="0">
                          <a:solidFill>
                            <a:schemeClr val="dk1"/>
                          </a:solidFill>
                          <a:latin typeface="+mn-lt"/>
                          <a:ea typeface="+mn-ea"/>
                          <a:cs typeface="+mn-cs"/>
                        </a:rPr>
                        <a:t>Tier II interventions provide (a) additional instruction/time for</a:t>
                      </a:r>
                    </a:p>
                    <a:p>
                      <a:r>
                        <a:rPr lang="en-US" sz="2000" b="0" i="0" u="none" strike="noStrike" kern="1200" baseline="0" dirty="0">
                          <a:solidFill>
                            <a:schemeClr val="dk1"/>
                          </a:solidFill>
                          <a:latin typeface="+mn-lt"/>
                          <a:ea typeface="+mn-ea"/>
                          <a:cs typeface="+mn-cs"/>
                        </a:rPr>
                        <a:t>student skill development, </a:t>
                      </a:r>
                    </a:p>
                    <a:p>
                      <a:r>
                        <a:rPr lang="en-US" sz="2000" b="0" i="0" u="none" strike="noStrike" kern="1200" baseline="0" dirty="0">
                          <a:solidFill>
                            <a:schemeClr val="dk1"/>
                          </a:solidFill>
                          <a:latin typeface="+mn-lt"/>
                          <a:ea typeface="+mn-ea"/>
                          <a:cs typeface="+mn-cs"/>
                        </a:rPr>
                        <a:t>(b) additional structure/ predictability, and/or </a:t>
                      </a:r>
                    </a:p>
                    <a:p>
                      <a:r>
                        <a:rPr lang="en-US" sz="2000" b="0" i="0" u="none" strike="noStrike" kern="1200" baseline="0" dirty="0">
                          <a:solidFill>
                            <a:schemeClr val="dk1"/>
                          </a:solidFill>
                          <a:latin typeface="+mn-lt"/>
                          <a:ea typeface="+mn-ea"/>
                          <a:cs typeface="+mn-cs"/>
                        </a:rPr>
                        <a:t>(c) increased opportunity for feedback (e.g., Daily Progress Report).</a:t>
                      </a:r>
                      <a:endParaRPr lang="en-US" sz="2000" dirty="0"/>
                    </a:p>
                  </a:txBody>
                  <a:tcPr/>
                </a:tc>
                <a:tc>
                  <a:txBody>
                    <a:bodyPr/>
                    <a:lstStyle/>
                    <a:p>
                      <a:pPr marL="285750" indent="-285750">
                        <a:lnSpc>
                          <a:spcPct val="9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Universal lesson plans</a:t>
                      </a:r>
                    </a:p>
                    <a:p>
                      <a:pPr marL="285750" indent="-285750">
                        <a:lnSpc>
                          <a:spcPct val="9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Tier II lesson plans</a:t>
                      </a:r>
                    </a:p>
                    <a:p>
                      <a:pPr marL="285750" indent="-285750">
                        <a:lnSpc>
                          <a:spcPct val="9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Daily/Weekly Progress Report</a:t>
                      </a:r>
                    </a:p>
                    <a:p>
                      <a:pPr marL="285750" indent="-285750">
                        <a:lnSpc>
                          <a:spcPct val="9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School schedule</a:t>
                      </a:r>
                    </a:p>
                    <a:p>
                      <a:pPr marL="285750" indent="-285750">
                        <a:lnSpc>
                          <a:spcPct val="90000"/>
                        </a:lnSpc>
                        <a:buFont typeface="Arial" panose="020B0604020202020204" pitchFamily="34" charset="0"/>
                        <a:buChar char="•"/>
                      </a:pPr>
                      <a:r>
                        <a:rPr lang="en-US" sz="2000" b="0" i="0" u="none" strike="noStrike" kern="1200" baseline="0" dirty="0">
                          <a:solidFill>
                            <a:schemeClr val="dk1"/>
                          </a:solidFill>
                          <a:latin typeface="+mn-lt"/>
                          <a:ea typeface="+mn-ea"/>
                          <a:cs typeface="+mn-cs"/>
                        </a:rPr>
                        <a:t>School Tier II handbook</a:t>
                      </a:r>
                      <a:endParaRPr lang="en-US" sz="2000" dirty="0"/>
                    </a:p>
                  </a:txBody>
                  <a:tcPr/>
                </a:tc>
                <a:tc>
                  <a:txBody>
                    <a:bodyPr/>
                    <a:lstStyle/>
                    <a:p>
                      <a:pPr>
                        <a:spcAft>
                          <a:spcPts val="1200"/>
                        </a:spcAft>
                      </a:pPr>
                      <a:r>
                        <a:rPr lang="en-US" sz="2000" b="0" i="0" u="none" strike="noStrike" kern="1200" baseline="0" dirty="0">
                          <a:solidFill>
                            <a:schemeClr val="dk1"/>
                          </a:solidFill>
                          <a:latin typeface="+mn-lt"/>
                          <a:ea typeface="+mn-ea"/>
                          <a:cs typeface="+mn-cs"/>
                        </a:rPr>
                        <a:t>0 = Tier II interventions do not promote additional instruction/time, improved structure, or increased feedback.</a:t>
                      </a:r>
                    </a:p>
                    <a:p>
                      <a:pPr>
                        <a:spcAft>
                          <a:spcPts val="1200"/>
                        </a:spcAft>
                      </a:pPr>
                      <a:r>
                        <a:rPr lang="en-US" sz="2000" b="0" i="0" u="none" strike="noStrike" kern="1200" baseline="0" dirty="0">
                          <a:solidFill>
                            <a:schemeClr val="dk1"/>
                          </a:solidFill>
                          <a:latin typeface="+mn-lt"/>
                          <a:ea typeface="+mn-ea"/>
                          <a:cs typeface="+mn-cs"/>
                        </a:rPr>
                        <a:t>1 = All Tier II interventions provide some but not all three core Tier II features.</a:t>
                      </a:r>
                    </a:p>
                    <a:p>
                      <a:pPr>
                        <a:spcAft>
                          <a:spcPts val="1200"/>
                        </a:spcAft>
                      </a:pPr>
                      <a:r>
                        <a:rPr lang="en-US" sz="2000" b="0" i="0" u="none" strike="noStrike" kern="1200" baseline="0" dirty="0">
                          <a:solidFill>
                            <a:schemeClr val="dk1"/>
                          </a:solidFill>
                          <a:latin typeface="+mn-lt"/>
                          <a:ea typeface="+mn-ea"/>
                          <a:cs typeface="+mn-cs"/>
                        </a:rPr>
                        <a:t>2 = All Tier II interventions include all three core    Tier II features.</a:t>
                      </a:r>
                      <a:endParaRPr lang="en-US" sz="2000" dirty="0"/>
                    </a:p>
                  </a:txBody>
                  <a:tcPr/>
                </a:tc>
                <a:extLst>
                  <a:ext uri="{0D108BD9-81ED-4DB2-BD59-A6C34878D82A}">
                    <a16:rowId xmlns:a16="http://schemas.microsoft.com/office/drawing/2014/main" val="1136611001"/>
                  </a:ext>
                </a:extLst>
              </a:tr>
            </a:tbl>
          </a:graphicData>
        </a:graphic>
      </p:graphicFrame>
      <p:sp>
        <p:nvSpPr>
          <p:cNvPr id="6" name="TextBox 5">
            <a:extLst>
              <a:ext uri="{FF2B5EF4-FFF2-40B4-BE49-F238E27FC236}">
                <a16:creationId xmlns:a16="http://schemas.microsoft.com/office/drawing/2014/main" id="{FD6AEA51-9987-48FC-9B6C-646749034E3D}"/>
              </a:ext>
            </a:extLst>
          </p:cNvPr>
          <p:cNvSpPr txBox="1"/>
          <p:nvPr/>
        </p:nvSpPr>
        <p:spPr>
          <a:xfrm>
            <a:off x="3669632" y="4852245"/>
            <a:ext cx="3826042" cy="1015663"/>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dirty="0">
                <a:solidFill>
                  <a:schemeClr val="tx1"/>
                </a:solidFill>
              </a:rPr>
              <a:t>Tier II supports should focus on improving the skills and context needed for student success.</a:t>
            </a:r>
          </a:p>
        </p:txBody>
      </p:sp>
    </p:spTree>
    <p:extLst>
      <p:ext uri="{BB962C8B-B14F-4D97-AF65-F5344CB8AC3E}">
        <p14:creationId xmlns:p14="http://schemas.microsoft.com/office/powerpoint/2010/main" val="2741664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2.7 Practices Matched to Student Need</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41829777"/>
              </p:ext>
            </p:extLst>
          </p:nvPr>
        </p:nvGraphicFramePr>
        <p:xfrm>
          <a:off x="393031" y="1563938"/>
          <a:ext cx="11405937" cy="4366879"/>
        </p:xfrm>
        <a:graphic>
          <a:graphicData uri="http://schemas.openxmlformats.org/drawingml/2006/table">
            <a:tbl>
              <a:tblPr firstRow="1" bandRow="1">
                <a:tableStyleId>{5C22544A-7EE6-4342-B048-85BDC9FD1C3A}</a:tableStyleId>
              </a:tblPr>
              <a:tblGrid>
                <a:gridCol w="3709737">
                  <a:extLst>
                    <a:ext uri="{9D8B030D-6E8A-4147-A177-3AD203B41FA5}">
                      <a16:colId xmlns:a16="http://schemas.microsoft.com/office/drawing/2014/main" val="3936969952"/>
                    </a:ext>
                  </a:extLst>
                </a:gridCol>
                <a:gridCol w="3550292">
                  <a:extLst>
                    <a:ext uri="{9D8B030D-6E8A-4147-A177-3AD203B41FA5}">
                      <a16:colId xmlns:a16="http://schemas.microsoft.com/office/drawing/2014/main" val="1965473558"/>
                    </a:ext>
                  </a:extLst>
                </a:gridCol>
                <a:gridCol w="4145908">
                  <a:extLst>
                    <a:ext uri="{9D8B030D-6E8A-4147-A177-3AD203B41FA5}">
                      <a16:colId xmlns:a16="http://schemas.microsoft.com/office/drawing/2014/main" val="1320994650"/>
                    </a:ext>
                  </a:extLst>
                </a:gridCol>
              </a:tblGrid>
              <a:tr h="668401">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698478">
                <a:tc>
                  <a:txBody>
                    <a:bodyPr/>
                    <a:lstStyle/>
                    <a:p>
                      <a:pPr>
                        <a:spcAft>
                          <a:spcPts val="600"/>
                        </a:spcAft>
                      </a:pPr>
                      <a:r>
                        <a:rPr lang="en-US" sz="2000" b="1" i="0" u="none" strike="noStrike" kern="1200" baseline="0" dirty="0">
                          <a:solidFill>
                            <a:schemeClr val="dk1"/>
                          </a:solidFill>
                          <a:latin typeface="+mn-lt"/>
                          <a:ea typeface="+mn-ea"/>
                          <a:cs typeface="+mn-cs"/>
                        </a:rPr>
                        <a:t>Practices Matched to Student Need: </a:t>
                      </a:r>
                    </a:p>
                    <a:p>
                      <a:r>
                        <a:rPr lang="en-US" sz="2000" b="0" i="0" u="none" strike="noStrike" kern="1200" baseline="0" dirty="0">
                          <a:solidFill>
                            <a:schemeClr val="dk1"/>
                          </a:solidFill>
                          <a:latin typeface="+mn-lt"/>
                          <a:ea typeface="+mn-ea"/>
                          <a:cs typeface="+mn-cs"/>
                        </a:rPr>
                        <a:t>A formal process is in place for efficient selection of Tier II interventions that are matched to student need (e.g., behavioral function), and have contextual fit (e.g., culture, developmental level).</a:t>
                      </a:r>
                      <a:endParaRPr lang="en-US" sz="2000" dirty="0"/>
                    </a:p>
                  </a:txBody>
                  <a:tcPr/>
                </a:tc>
                <a:tc>
                  <a:txBody>
                    <a:bodyPr/>
                    <a:lstStyle/>
                    <a:p>
                      <a:pPr marL="173736" indent="-173736">
                        <a:lnSpc>
                          <a:spcPct val="8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Data sources used to identify interventions</a:t>
                      </a:r>
                    </a:p>
                    <a:p>
                      <a:pPr marL="173736" indent="-173736">
                        <a:lnSpc>
                          <a:spcPct val="8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School policy</a:t>
                      </a:r>
                    </a:p>
                    <a:p>
                      <a:pPr marL="173736" indent="-173736">
                        <a:lnSpc>
                          <a:spcPct val="8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Tier II handbook</a:t>
                      </a:r>
                    </a:p>
                    <a:p>
                      <a:pPr marL="173736" indent="-173736">
                        <a:lnSpc>
                          <a:spcPct val="8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Needs assessment</a:t>
                      </a:r>
                    </a:p>
                    <a:p>
                      <a:pPr marL="173736" indent="-173736">
                        <a:lnSpc>
                          <a:spcPct val="80000"/>
                        </a:lnSpc>
                        <a:buFont typeface="Arial" panose="020B0604020202020204" pitchFamily="34" charset="0"/>
                        <a:buChar char="•"/>
                      </a:pPr>
                      <a:r>
                        <a:rPr lang="en-US" sz="2000" b="0" i="0" u="none" strike="noStrike" kern="1200" baseline="0" dirty="0">
                          <a:solidFill>
                            <a:schemeClr val="dk1"/>
                          </a:solidFill>
                          <a:latin typeface="+mn-lt"/>
                          <a:ea typeface="+mn-ea"/>
                          <a:cs typeface="+mn-cs"/>
                        </a:rPr>
                        <a:t>Targeted Interventions Reference Guide</a:t>
                      </a:r>
                      <a:endParaRPr lang="en-US" sz="2000" dirty="0"/>
                    </a:p>
                  </a:txBody>
                  <a:tcPr/>
                </a:tc>
                <a:tc>
                  <a:txBody>
                    <a:bodyPr/>
                    <a:lstStyle/>
                    <a:p>
                      <a:pPr>
                        <a:spcAft>
                          <a:spcPts val="1200"/>
                        </a:spcAft>
                      </a:pPr>
                      <a:r>
                        <a:rPr lang="en-US" sz="2000" b="0" i="0" u="none" strike="noStrike" kern="1200" baseline="0" dirty="0">
                          <a:solidFill>
                            <a:schemeClr val="dk1"/>
                          </a:solidFill>
                          <a:latin typeface="+mn-lt"/>
                          <a:ea typeface="+mn-ea"/>
                          <a:cs typeface="+mn-cs"/>
                        </a:rPr>
                        <a:t>0 = No process is in place.</a:t>
                      </a:r>
                    </a:p>
                    <a:p>
                      <a:pPr>
                        <a:spcAft>
                          <a:spcPts val="1200"/>
                        </a:spcAft>
                      </a:pPr>
                      <a:r>
                        <a:rPr lang="en-US" sz="2000" b="0" i="0" u="none" strike="noStrike" kern="1200" baseline="0" dirty="0">
                          <a:solidFill>
                            <a:schemeClr val="dk1"/>
                          </a:solidFill>
                          <a:latin typeface="+mn-lt"/>
                          <a:ea typeface="+mn-ea"/>
                          <a:cs typeface="+mn-cs"/>
                        </a:rPr>
                        <a:t>1 = Process for selecting Tier II interventions does not include documentation that interventions are matched to student need.</a:t>
                      </a:r>
                    </a:p>
                    <a:p>
                      <a:r>
                        <a:rPr lang="en-US" sz="2000" b="0" i="0" u="none" strike="noStrike" kern="1200" baseline="0" dirty="0">
                          <a:solidFill>
                            <a:schemeClr val="dk1"/>
                          </a:solidFill>
                          <a:latin typeface="+mn-lt"/>
                          <a:ea typeface="+mn-ea"/>
                          <a:cs typeface="+mn-cs"/>
                        </a:rPr>
                        <a:t>2 = Formal process is in place to select practices that match student need and have contextual fit (e.g., developmentally and culturally appropriate).</a:t>
                      </a:r>
                      <a:endParaRPr lang="en-US" sz="2000" dirty="0"/>
                    </a:p>
                  </a:txBody>
                  <a:tcPr/>
                </a:tc>
                <a:extLst>
                  <a:ext uri="{0D108BD9-81ED-4DB2-BD59-A6C34878D82A}">
                    <a16:rowId xmlns:a16="http://schemas.microsoft.com/office/drawing/2014/main" val="1136611001"/>
                  </a:ext>
                </a:extLst>
              </a:tr>
            </a:tbl>
          </a:graphicData>
        </a:graphic>
      </p:graphicFrame>
      <p:sp>
        <p:nvSpPr>
          <p:cNvPr id="6" name="TextBox 5">
            <a:extLst>
              <a:ext uri="{FF2B5EF4-FFF2-40B4-BE49-F238E27FC236}">
                <a16:creationId xmlns:a16="http://schemas.microsoft.com/office/drawing/2014/main" id="{23EFD73B-9BCE-4D0F-B624-F6DB8E445B51}"/>
              </a:ext>
            </a:extLst>
          </p:cNvPr>
          <p:cNvSpPr txBox="1"/>
          <p:nvPr/>
        </p:nvSpPr>
        <p:spPr>
          <a:xfrm>
            <a:off x="1792705" y="4915154"/>
            <a:ext cx="5690936" cy="1015663"/>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2400" b="1" dirty="0">
                <a:solidFill>
                  <a:schemeClr val="tx1"/>
                </a:solidFill>
              </a:rPr>
              <a:t>Main Idea: </a:t>
            </a:r>
            <a:r>
              <a:rPr lang="en-US" dirty="0">
                <a:solidFill>
                  <a:schemeClr val="tx1"/>
                </a:solidFill>
              </a:rPr>
              <a:t>Tier II support strategies are</a:t>
            </a:r>
          </a:p>
          <a:p>
            <a:pPr algn="ctr"/>
            <a:r>
              <a:rPr lang="en-US" dirty="0">
                <a:solidFill>
                  <a:schemeClr val="tx1"/>
                </a:solidFill>
              </a:rPr>
              <a:t>evidence-based and designed with preliminary assessment information (or assumptions) about student need.</a:t>
            </a:r>
          </a:p>
        </p:txBody>
      </p:sp>
    </p:spTree>
    <p:extLst>
      <p:ext uri="{BB962C8B-B14F-4D97-AF65-F5344CB8AC3E}">
        <p14:creationId xmlns:p14="http://schemas.microsoft.com/office/powerpoint/2010/main" val="1382660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2.8 Access to Tier I Supports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465738996"/>
              </p:ext>
            </p:extLst>
          </p:nvPr>
        </p:nvGraphicFramePr>
        <p:xfrm>
          <a:off x="266700" y="1612232"/>
          <a:ext cx="11658599" cy="4451048"/>
        </p:xfrm>
        <a:graphic>
          <a:graphicData uri="http://schemas.openxmlformats.org/drawingml/2006/table">
            <a:tbl>
              <a:tblPr firstRow="1" bandRow="1">
                <a:tableStyleId>{5C22544A-7EE6-4342-B048-85BDC9FD1C3A}</a:tableStyleId>
              </a:tblPr>
              <a:tblGrid>
                <a:gridCol w="3150268">
                  <a:extLst>
                    <a:ext uri="{9D8B030D-6E8A-4147-A177-3AD203B41FA5}">
                      <a16:colId xmlns:a16="http://schemas.microsoft.com/office/drawing/2014/main" val="3936969952"/>
                    </a:ext>
                  </a:extLst>
                </a:gridCol>
                <a:gridCol w="3798871">
                  <a:extLst>
                    <a:ext uri="{9D8B030D-6E8A-4147-A177-3AD203B41FA5}">
                      <a16:colId xmlns:a16="http://schemas.microsoft.com/office/drawing/2014/main" val="1965473558"/>
                    </a:ext>
                  </a:extLst>
                </a:gridCol>
                <a:gridCol w="4709460">
                  <a:extLst>
                    <a:ext uri="{9D8B030D-6E8A-4147-A177-3AD203B41FA5}">
                      <a16:colId xmlns:a16="http://schemas.microsoft.com/office/drawing/2014/main" val="1320994650"/>
                    </a:ext>
                  </a:extLst>
                </a:gridCol>
              </a:tblGrid>
              <a:tr h="483810">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967238">
                <a:tc>
                  <a:txBody>
                    <a:bodyPr/>
                    <a:lstStyle/>
                    <a:p>
                      <a:pPr>
                        <a:spcAft>
                          <a:spcPts val="600"/>
                        </a:spcAft>
                      </a:pPr>
                      <a:r>
                        <a:rPr lang="en-US" sz="2000" b="1" i="0" u="none" strike="noStrike" kern="1200" baseline="0" dirty="0">
                          <a:solidFill>
                            <a:schemeClr val="dk1"/>
                          </a:solidFill>
                          <a:latin typeface="+mn-lt"/>
                          <a:ea typeface="+mn-ea"/>
                          <a:cs typeface="+mn-cs"/>
                        </a:rPr>
                        <a:t>Access to Tier I Supports: </a:t>
                      </a:r>
                    </a:p>
                    <a:p>
                      <a:r>
                        <a:rPr lang="en-US" sz="2000" b="0" i="0" u="none" strike="noStrike" kern="1200" baseline="0" dirty="0">
                          <a:solidFill>
                            <a:schemeClr val="dk1"/>
                          </a:solidFill>
                          <a:latin typeface="+mn-lt"/>
                          <a:ea typeface="+mn-ea"/>
                          <a:cs typeface="+mn-cs"/>
                        </a:rPr>
                        <a:t>Tier II supports are explicitly linked to Tier I supports, and students</a:t>
                      </a:r>
                    </a:p>
                    <a:p>
                      <a:r>
                        <a:rPr lang="en-US" sz="2000" b="0" i="0" u="none" strike="noStrike" kern="1200" baseline="0" dirty="0">
                          <a:solidFill>
                            <a:schemeClr val="dk1"/>
                          </a:solidFill>
                          <a:latin typeface="+mn-lt"/>
                          <a:ea typeface="+mn-ea"/>
                          <a:cs typeface="+mn-cs"/>
                        </a:rPr>
                        <a:t>receiving Tier II supports have access to and are included in Tier I supports.</a:t>
                      </a:r>
                      <a:endParaRPr lang="en-US" sz="2000" dirty="0"/>
                    </a:p>
                  </a:txBody>
                  <a:tcPr/>
                </a:tc>
                <a:tc>
                  <a:txBody>
                    <a:bodyPr/>
                    <a:lstStyle/>
                    <a:p>
                      <a:pPr marL="342900" indent="-342900">
                        <a:lnSpc>
                          <a:spcPct val="9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Universal lesson plans &amp; teaching schedule</a:t>
                      </a:r>
                    </a:p>
                    <a:p>
                      <a:pPr marL="342900" indent="-342900">
                        <a:lnSpc>
                          <a:spcPct val="9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Tier II lesson plans</a:t>
                      </a:r>
                    </a:p>
                    <a:p>
                      <a:pPr marL="342900" indent="-342900">
                        <a:lnSpc>
                          <a:spcPct val="9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Acknowledgement system</a:t>
                      </a:r>
                    </a:p>
                    <a:p>
                      <a:pPr marL="342900" indent="-342900">
                        <a:lnSpc>
                          <a:spcPct val="90000"/>
                        </a:lnSpc>
                        <a:spcAft>
                          <a:spcPts val="1200"/>
                        </a:spcAft>
                        <a:buFont typeface="Arial" panose="020B0604020202020204" pitchFamily="34" charset="0"/>
                        <a:buChar char="•"/>
                      </a:pPr>
                      <a:r>
                        <a:rPr lang="en-US" sz="2000" b="0" i="0" u="none" strike="noStrike" kern="1200" baseline="0" dirty="0">
                          <a:solidFill>
                            <a:schemeClr val="dk1"/>
                          </a:solidFill>
                          <a:latin typeface="+mn-lt"/>
                          <a:ea typeface="+mn-ea"/>
                          <a:cs typeface="+mn-cs"/>
                        </a:rPr>
                        <a:t>Student of the month documentation</a:t>
                      </a:r>
                    </a:p>
                    <a:p>
                      <a:pPr marL="342900" indent="-342900">
                        <a:lnSpc>
                          <a:spcPct val="90000"/>
                        </a:lnSpc>
                        <a:buFont typeface="Arial" panose="020B0604020202020204" pitchFamily="34" charset="0"/>
                        <a:buChar char="•"/>
                      </a:pPr>
                      <a:r>
                        <a:rPr lang="en-US" sz="2000" b="0" i="0" u="none" strike="noStrike" kern="1200" baseline="0" dirty="0">
                          <a:solidFill>
                            <a:schemeClr val="dk1"/>
                          </a:solidFill>
                          <a:latin typeface="+mn-lt"/>
                          <a:ea typeface="+mn-ea"/>
                          <a:cs typeface="+mn-cs"/>
                        </a:rPr>
                        <a:t>Family communication</a:t>
                      </a:r>
                      <a:endParaRPr lang="en-US" sz="2000" dirty="0"/>
                    </a:p>
                  </a:txBody>
                  <a:tcPr/>
                </a:tc>
                <a:tc>
                  <a:txBody>
                    <a:bodyPr/>
                    <a:lstStyle/>
                    <a:p>
                      <a:pPr>
                        <a:spcAft>
                          <a:spcPts val="1200"/>
                        </a:spcAft>
                      </a:pPr>
                      <a:r>
                        <a:rPr lang="en-US" sz="2000" b="0" i="0" u="none" strike="noStrike" kern="1200" baseline="0" dirty="0">
                          <a:solidFill>
                            <a:schemeClr val="dk1"/>
                          </a:solidFill>
                          <a:latin typeface="+mn-lt"/>
                          <a:ea typeface="+mn-ea"/>
                          <a:cs typeface="+mn-cs"/>
                        </a:rPr>
                        <a:t>0 = There is no evidence that students receiving Tier II interventions have access to Tier I supports.</a:t>
                      </a:r>
                    </a:p>
                    <a:p>
                      <a:pPr>
                        <a:spcAft>
                          <a:spcPts val="1200"/>
                        </a:spcAft>
                      </a:pPr>
                      <a:r>
                        <a:rPr lang="en-US" sz="2000" b="0" i="0" u="none" strike="noStrike" kern="1200" baseline="0" dirty="0">
                          <a:solidFill>
                            <a:schemeClr val="dk1"/>
                          </a:solidFill>
                          <a:latin typeface="+mn-lt"/>
                          <a:ea typeface="+mn-ea"/>
                          <a:cs typeface="+mn-cs"/>
                        </a:rPr>
                        <a:t>1 = Tier II supports are not explicitly linked to Tier I supports, and/or students receiving Tier II interventions have some but not full access to Tier I supports.</a:t>
                      </a:r>
                    </a:p>
                    <a:p>
                      <a:r>
                        <a:rPr lang="en-US" sz="2000" b="0" i="0" u="none" strike="noStrike" kern="1200" baseline="0" dirty="0">
                          <a:solidFill>
                            <a:schemeClr val="dk1"/>
                          </a:solidFill>
                          <a:latin typeface="+mn-lt"/>
                          <a:ea typeface="+mn-ea"/>
                          <a:cs typeface="+mn-cs"/>
                        </a:rPr>
                        <a:t>2 = Tier II supports are explicitly linked to Tier I supports, and students receiving Tier II interventions have full access to and receive all Tier I supports.</a:t>
                      </a:r>
                      <a:endParaRPr lang="en-US" sz="2000" dirty="0"/>
                    </a:p>
                  </a:txBody>
                  <a:tcPr/>
                </a:tc>
                <a:extLst>
                  <a:ext uri="{0D108BD9-81ED-4DB2-BD59-A6C34878D82A}">
                    <a16:rowId xmlns:a16="http://schemas.microsoft.com/office/drawing/2014/main" val="1136611001"/>
                  </a:ext>
                </a:extLst>
              </a:tr>
            </a:tbl>
          </a:graphicData>
        </a:graphic>
      </p:graphicFrame>
      <p:sp>
        <p:nvSpPr>
          <p:cNvPr id="6" name="TextBox 5">
            <a:extLst>
              <a:ext uri="{FF2B5EF4-FFF2-40B4-BE49-F238E27FC236}">
                <a16:creationId xmlns:a16="http://schemas.microsoft.com/office/drawing/2014/main" id="{C0F4E311-75D3-4D26-9BEA-72C1A3F41388}"/>
              </a:ext>
            </a:extLst>
          </p:cNvPr>
          <p:cNvSpPr txBox="1"/>
          <p:nvPr/>
        </p:nvSpPr>
        <p:spPr>
          <a:xfrm>
            <a:off x="1660360" y="4963669"/>
            <a:ext cx="4247146" cy="738664"/>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2400" b="1" dirty="0">
                <a:solidFill>
                  <a:schemeClr val="tx1"/>
                </a:solidFill>
              </a:rPr>
              <a:t>Main Idea: </a:t>
            </a:r>
            <a:r>
              <a:rPr lang="en-US" dirty="0">
                <a:solidFill>
                  <a:schemeClr val="tx1"/>
                </a:solidFill>
              </a:rPr>
              <a:t>Tier II supports are more effective when layered within Tier I.</a:t>
            </a:r>
          </a:p>
        </p:txBody>
      </p:sp>
    </p:spTree>
    <p:extLst>
      <p:ext uri="{BB962C8B-B14F-4D97-AF65-F5344CB8AC3E}">
        <p14:creationId xmlns:p14="http://schemas.microsoft.com/office/powerpoint/2010/main" val="3646409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8" name="Google Shape;398;p43"/>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spcBef>
                <a:spcPts val="500"/>
              </a:spcBef>
              <a:spcAft>
                <a:spcPts val="0"/>
              </a:spcAft>
              <a:buClr>
                <a:srgbClr val="000000"/>
              </a:buClr>
              <a:buSzPct val="100000"/>
              <a:buChar char="•"/>
            </a:pPr>
            <a:r>
              <a:rPr lang="en-US" sz="2600" dirty="0">
                <a:solidFill>
                  <a:srgbClr val="000000"/>
                </a:solidFill>
              </a:rPr>
              <a:t>Build team capacity and fluency in determining function of behavior. </a:t>
            </a:r>
            <a:endParaRPr sz="2600" dirty="0"/>
          </a:p>
          <a:p>
            <a:pPr marL="173736" lvl="0" indent="-173736" algn="l" rtl="0">
              <a:lnSpc>
                <a:spcPct val="90000"/>
              </a:lnSpc>
              <a:spcBef>
                <a:spcPts val="500"/>
              </a:spcBef>
              <a:spcAft>
                <a:spcPts val="0"/>
              </a:spcAft>
              <a:buClr>
                <a:srgbClr val="000000"/>
              </a:buClr>
              <a:buSzPct val="100000"/>
              <a:buChar char="•"/>
            </a:pPr>
            <a:r>
              <a:rPr lang="en-US" sz="2600" dirty="0">
                <a:solidFill>
                  <a:srgbClr val="000000"/>
                </a:solidFill>
              </a:rPr>
              <a:t>Continue to the module titled “Identifying Students for Tier II Interventions”.</a:t>
            </a:r>
            <a:endParaRPr sz="2600" dirty="0"/>
          </a:p>
          <a:p>
            <a:pPr marL="457200" lvl="1" indent="-173736" algn="l" rtl="0">
              <a:lnSpc>
                <a:spcPct val="90000"/>
              </a:lnSpc>
              <a:spcBef>
                <a:spcPts val="500"/>
              </a:spcBef>
              <a:spcAft>
                <a:spcPts val="0"/>
              </a:spcAft>
              <a:buClr>
                <a:srgbClr val="000000"/>
              </a:buClr>
              <a:buSzPct val="100000"/>
              <a:buChar char="•"/>
            </a:pPr>
            <a:r>
              <a:rPr lang="en-US" sz="2400" dirty="0">
                <a:solidFill>
                  <a:srgbClr val="000000"/>
                </a:solidFill>
              </a:rPr>
              <a:t>Learn what is needed to develop a system for identifying students.</a:t>
            </a:r>
            <a:endParaRPr sz="2400" dirty="0"/>
          </a:p>
          <a:p>
            <a:pPr marL="457200" lvl="1" indent="-173736" algn="l" rtl="0">
              <a:lnSpc>
                <a:spcPct val="90000"/>
              </a:lnSpc>
              <a:spcBef>
                <a:spcPts val="500"/>
              </a:spcBef>
              <a:spcAft>
                <a:spcPts val="0"/>
              </a:spcAft>
              <a:buClr>
                <a:srgbClr val="000000"/>
              </a:buClr>
              <a:buSzPct val="100000"/>
              <a:buChar char="•"/>
            </a:pPr>
            <a:r>
              <a:rPr lang="en-US" sz="2400" dirty="0">
                <a:solidFill>
                  <a:srgbClr val="000000"/>
                </a:solidFill>
              </a:rPr>
              <a:t>Learn how to develop Tier II data decision rules (data to determine Tier II and intervention placement).</a:t>
            </a:r>
            <a:endParaRPr sz="2400" dirty="0"/>
          </a:p>
          <a:p>
            <a:pPr marL="457200" lvl="1" indent="-173736" algn="l" rtl="0">
              <a:lnSpc>
                <a:spcPct val="90000"/>
              </a:lnSpc>
              <a:spcBef>
                <a:spcPts val="500"/>
              </a:spcBef>
              <a:spcAft>
                <a:spcPts val="0"/>
              </a:spcAft>
              <a:buClr>
                <a:srgbClr val="000000"/>
              </a:buClr>
              <a:buSzPct val="100000"/>
              <a:buChar char="•"/>
            </a:pPr>
            <a:r>
              <a:rPr lang="en-US" sz="2400" dirty="0">
                <a:solidFill>
                  <a:srgbClr val="000000"/>
                </a:solidFill>
              </a:rPr>
              <a:t>Learn how to develop procedures for referring students.</a:t>
            </a:r>
            <a:endParaRPr sz="2400" dirty="0"/>
          </a:p>
          <a:p>
            <a:pPr marL="173736" lvl="0" indent="-173736" algn="l" rtl="0">
              <a:lnSpc>
                <a:spcPct val="90000"/>
              </a:lnSpc>
              <a:spcBef>
                <a:spcPts val="500"/>
              </a:spcBef>
              <a:spcAft>
                <a:spcPts val="0"/>
              </a:spcAft>
              <a:buClr>
                <a:srgbClr val="000000"/>
              </a:buClr>
              <a:buSzPct val="100000"/>
              <a:buChar char="•"/>
            </a:pPr>
            <a:r>
              <a:rPr lang="en-US" sz="2600" dirty="0">
                <a:solidFill>
                  <a:srgbClr val="000000"/>
                </a:solidFill>
              </a:rPr>
              <a:t>Later modules will go into more depth and detail on interventions.</a:t>
            </a:r>
            <a:endParaRPr sz="2600" dirty="0"/>
          </a:p>
        </p:txBody>
      </p:sp>
      <p:sp>
        <p:nvSpPr>
          <p:cNvPr id="397" name="Google Shape;397;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latin typeface="Calibri"/>
                <a:ea typeface="Calibri"/>
                <a:cs typeface="Calibri"/>
                <a:sym typeface="Calibri"/>
              </a:rPr>
              <a:t>Next Steps </a:t>
            </a:r>
            <a:endParaRPr sz="6600" dirty="0"/>
          </a:p>
        </p:txBody>
      </p:sp>
    </p:spTree>
    <p:extLst>
      <p:ext uri="{BB962C8B-B14F-4D97-AF65-F5344CB8AC3E}">
        <p14:creationId xmlns:p14="http://schemas.microsoft.com/office/powerpoint/2010/main" val="1975175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Summary and Resources</a:t>
            </a:r>
            <a:endParaRPr dirty="0"/>
          </a:p>
        </p:txBody>
      </p:sp>
    </p:spTree>
    <p:extLst>
      <p:ext uri="{BB962C8B-B14F-4D97-AF65-F5344CB8AC3E}">
        <p14:creationId xmlns:p14="http://schemas.microsoft.com/office/powerpoint/2010/main" val="1367699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3" name="Google Shape;413;p45"/>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spcAft>
                <a:spcPts val="0"/>
              </a:spcAft>
              <a:buClr>
                <a:schemeClr val="dk1"/>
              </a:buClr>
              <a:buSzPts val="2800"/>
              <a:buChar char="•"/>
            </a:pPr>
            <a:r>
              <a:rPr lang="en-US" dirty="0"/>
              <a:t>Ensure that staff understand function of behavior.</a:t>
            </a:r>
            <a:endParaRPr dirty="0"/>
          </a:p>
          <a:p>
            <a:pPr marL="173736" lvl="0" indent="-173736" algn="l" rtl="0">
              <a:lnSpc>
                <a:spcPct val="90000"/>
              </a:lnSpc>
              <a:spcAft>
                <a:spcPts val="0"/>
              </a:spcAft>
              <a:buClr>
                <a:schemeClr val="dk1"/>
              </a:buClr>
              <a:buSzPts val="2800"/>
              <a:buChar char="•"/>
            </a:pPr>
            <a:r>
              <a:rPr lang="en-US" dirty="0"/>
              <a:t>Use the “ABCs of Behavior” (Antecedent – Behavior – Consequence) to problem solve.</a:t>
            </a:r>
            <a:endParaRPr dirty="0"/>
          </a:p>
          <a:p>
            <a:pPr marL="173736" lvl="0" indent="-173736" algn="l" rtl="0">
              <a:lnSpc>
                <a:spcPct val="90000"/>
              </a:lnSpc>
              <a:spcAft>
                <a:spcPts val="0"/>
              </a:spcAft>
              <a:buClr>
                <a:schemeClr val="dk1"/>
              </a:buClr>
              <a:buSzPts val="2800"/>
              <a:buChar char="•"/>
            </a:pPr>
            <a:r>
              <a:rPr lang="en-US" dirty="0"/>
              <a:t>Choose Tier II interventions for students based on function of behavior.</a:t>
            </a:r>
            <a:endParaRPr dirty="0"/>
          </a:p>
        </p:txBody>
      </p:sp>
      <p:sp>
        <p:nvSpPr>
          <p:cNvPr id="412" name="Google Shape;412;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latin typeface="Calibri"/>
                <a:ea typeface="Calibri"/>
                <a:cs typeface="Calibri"/>
                <a:sym typeface="Calibri"/>
              </a:rPr>
              <a:t>Summary </a:t>
            </a:r>
            <a:endParaRPr sz="6600" dirty="0"/>
          </a:p>
        </p:txBody>
      </p:sp>
    </p:spTree>
    <p:extLst>
      <p:ext uri="{BB962C8B-B14F-4D97-AF65-F5344CB8AC3E}">
        <p14:creationId xmlns:p14="http://schemas.microsoft.com/office/powerpoint/2010/main" val="2460476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21" name="Google Shape;421;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4000"/>
              <a:buFont typeface="Calibri"/>
              <a:buNone/>
            </a:pPr>
            <a:r>
              <a:rPr lang="en-US" sz="4000">
                <a:latin typeface="Calibri"/>
                <a:ea typeface="Calibri"/>
                <a:cs typeface="Calibri"/>
                <a:sym typeface="Calibri"/>
              </a:rPr>
              <a:t>Resources</a:t>
            </a:r>
            <a:endParaRPr/>
          </a:p>
        </p:txBody>
      </p:sp>
      <p:sp>
        <p:nvSpPr>
          <p:cNvPr id="422" name="Google Shape;422;p4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590"/>
              <a:buChar char="•"/>
            </a:pPr>
            <a:r>
              <a:rPr lang="en-US" dirty="0"/>
              <a:t>Portland State University online courses:</a:t>
            </a:r>
            <a:br>
              <a:rPr lang="en-US" dirty="0"/>
            </a:br>
            <a:r>
              <a:rPr lang="en-US" u="sng" dirty="0">
                <a:solidFill>
                  <a:schemeClr val="hlink"/>
                </a:solidFill>
                <a:hlinkClick r:id="rId3"/>
              </a:rPr>
              <a:t>http://basicfba.gseweb.org</a:t>
            </a:r>
            <a:endParaRPr dirty="0"/>
          </a:p>
          <a:p>
            <a:pPr marL="173736" lvl="0" indent="-173736" algn="l" rtl="0">
              <a:lnSpc>
                <a:spcPct val="90000"/>
              </a:lnSpc>
              <a:spcAft>
                <a:spcPts val="0"/>
              </a:spcAft>
              <a:buClr>
                <a:schemeClr val="dk1"/>
              </a:buClr>
              <a:buSzPts val="2590"/>
              <a:buChar char="•"/>
            </a:pPr>
            <a:r>
              <a:rPr lang="en-US" dirty="0"/>
              <a:t>A-State PBIS website:</a:t>
            </a:r>
            <a:br>
              <a:rPr lang="en-US" dirty="0"/>
            </a:br>
            <a:r>
              <a:rPr lang="en-US" u="sng" dirty="0">
                <a:solidFill>
                  <a:schemeClr val="hlink"/>
                </a:solidFill>
                <a:hlinkClick r:id="rId4"/>
              </a:rPr>
              <a:t>http://cce.astate.edu/pbis/tier-ii-resources/</a:t>
            </a:r>
            <a:endParaRPr dirty="0"/>
          </a:p>
          <a:p>
            <a:pPr marL="173736" lvl="0" indent="-173736">
              <a:buClr>
                <a:schemeClr val="dk1"/>
              </a:buClr>
              <a:buSzPts val="2590"/>
            </a:pPr>
            <a:r>
              <a:rPr lang="en-US" dirty="0"/>
              <a:t>OSEP National Technical Assistance Center on PBIS: </a:t>
            </a:r>
            <a:r>
              <a:rPr lang="en-US" dirty="0">
                <a:hlinkClick r:id="rId5"/>
              </a:rPr>
              <a:t>https://www.pbis.org/pbis/tier-2</a:t>
            </a:r>
            <a:endParaRPr dirty="0"/>
          </a:p>
          <a:p>
            <a:pPr marL="173736" lvl="0" indent="-173736" algn="l" rtl="0">
              <a:lnSpc>
                <a:spcPct val="90000"/>
              </a:lnSpc>
              <a:spcAft>
                <a:spcPts val="0"/>
              </a:spcAft>
              <a:buClr>
                <a:schemeClr val="dk1"/>
              </a:buClr>
              <a:buSzPts val="2590"/>
              <a:buChar char="•"/>
            </a:pPr>
            <a:r>
              <a:rPr lang="en-US" dirty="0"/>
              <a:t>Missouri School-wide Positive Behavior Support: </a:t>
            </a:r>
            <a:r>
              <a:rPr lang="en-US" u="sng" dirty="0">
                <a:solidFill>
                  <a:schemeClr val="hlink"/>
                </a:solidFill>
                <a:hlinkClick r:id="rId6"/>
              </a:rPr>
              <a:t>http://pbismissouri.org/tier-2-workbook-resources/</a:t>
            </a:r>
            <a:r>
              <a:rPr lang="en-US" dirty="0"/>
              <a:t> </a:t>
            </a:r>
            <a:endParaRPr dirty="0"/>
          </a:p>
        </p:txBody>
      </p:sp>
    </p:spTree>
    <p:extLst>
      <p:ext uri="{BB962C8B-B14F-4D97-AF65-F5344CB8AC3E}">
        <p14:creationId xmlns:p14="http://schemas.microsoft.com/office/powerpoint/2010/main" val="792166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47" descr="Image result for thank you"/>
          <p:cNvPicPr preferRelativeResize="0"/>
          <p:nvPr/>
        </p:nvPicPr>
        <p:blipFill rotWithShape="1">
          <a:blip r:embed="rId3">
            <a:alphaModFix/>
          </a:blip>
          <a:srcRect t="4898"/>
          <a:stretch/>
        </p:blipFill>
        <p:spPr>
          <a:xfrm>
            <a:off x="2645410" y="375919"/>
            <a:ext cx="6901179" cy="2641675"/>
          </a:xfrm>
          <a:prstGeom prst="rect">
            <a:avLst/>
          </a:prstGeom>
          <a:noFill/>
          <a:ln>
            <a:noFill/>
          </a:ln>
        </p:spPr>
      </p:pic>
      <p:sp>
        <p:nvSpPr>
          <p:cNvPr id="430" name="Google Shape;430;p47"/>
          <p:cNvSpPr txBox="1">
            <a:spLocks noGrp="1"/>
          </p:cNvSpPr>
          <p:nvPr>
            <p:ph idx="1"/>
          </p:nvPr>
        </p:nvSpPr>
        <p:spPr>
          <a:xfrm>
            <a:off x="838200" y="2712378"/>
            <a:ext cx="10515600" cy="3193122"/>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000000"/>
              </a:buClr>
              <a:buSzPts val="2800"/>
              <a:buNone/>
            </a:pPr>
            <a:r>
              <a:rPr lang="en-US" dirty="0">
                <a:solidFill>
                  <a:srgbClr val="000000"/>
                </a:solidFill>
                <a:ea typeface="Calibri"/>
                <a:cs typeface="Calibri"/>
                <a:sym typeface="Calibri"/>
              </a:rPr>
              <a:t>We appreciate the following for sharing information:</a:t>
            </a:r>
          </a:p>
          <a:p>
            <a:pPr marL="0" lvl="0" indent="0">
              <a:spcBef>
                <a:spcPts val="0"/>
              </a:spcBef>
              <a:buClr>
                <a:srgbClr val="000000"/>
              </a:buClr>
              <a:buSzPts val="2800"/>
              <a:buNone/>
            </a:pPr>
            <a:endParaRPr lang="en-US" dirty="0">
              <a:solidFill>
                <a:srgbClr val="000000"/>
              </a:solidFill>
            </a:endParaRPr>
          </a:p>
          <a:p>
            <a:pPr marL="173736" lvl="0" indent="-173736" algn="l" rtl="0">
              <a:lnSpc>
                <a:spcPct val="90000"/>
              </a:lnSpc>
              <a:spcAft>
                <a:spcPts val="0"/>
              </a:spcAft>
              <a:buClr>
                <a:srgbClr val="000000"/>
              </a:buClr>
              <a:buSzPts val="2800"/>
              <a:buChar char="•"/>
            </a:pPr>
            <a:r>
              <a:rPr lang="en-US" dirty="0">
                <a:solidFill>
                  <a:srgbClr val="000000"/>
                </a:solidFill>
              </a:rPr>
              <a:t>Missouri School-wide Positive Behavior Support</a:t>
            </a:r>
            <a:endParaRPr dirty="0"/>
          </a:p>
          <a:p>
            <a:pPr marL="173736" lvl="0" indent="-173736" algn="l" rtl="0">
              <a:lnSpc>
                <a:spcPct val="90000"/>
              </a:lnSpc>
              <a:spcAft>
                <a:spcPts val="0"/>
              </a:spcAft>
              <a:buClr>
                <a:srgbClr val="000000"/>
              </a:buClr>
              <a:buSzPts val="2800"/>
              <a:buChar char="•"/>
            </a:pPr>
            <a:r>
              <a:rPr lang="en-US" dirty="0">
                <a:solidFill>
                  <a:srgbClr val="000000"/>
                </a:solidFill>
              </a:rPr>
              <a:t>PBIS OSEP Technical Assistance Center</a:t>
            </a:r>
            <a:endParaRPr dirty="0"/>
          </a:p>
        </p:txBody>
      </p:sp>
    </p:spTree>
    <p:extLst>
      <p:ext uri="{BB962C8B-B14F-4D97-AF65-F5344CB8AC3E}">
        <p14:creationId xmlns:p14="http://schemas.microsoft.com/office/powerpoint/2010/main" val="175077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Function of Behavior</a:t>
            </a:r>
            <a:endParaRPr dirty="0"/>
          </a:p>
        </p:txBody>
      </p:sp>
    </p:spTree>
    <p:extLst>
      <p:ext uri="{BB962C8B-B14F-4D97-AF65-F5344CB8AC3E}">
        <p14:creationId xmlns:p14="http://schemas.microsoft.com/office/powerpoint/2010/main" val="362928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a:t>Behavior is Functional</a:t>
            </a:r>
          </a:p>
        </p:txBody>
      </p:sp>
      <p:sp>
        <p:nvSpPr>
          <p:cNvPr id="116" name="Google Shape;116;p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0"/>
              </a:spcBef>
              <a:spcAft>
                <a:spcPts val="0"/>
              </a:spcAft>
              <a:buClr>
                <a:schemeClr val="dk1"/>
              </a:buClr>
              <a:buSzPts val="2800"/>
              <a:buNone/>
            </a:pPr>
            <a:r>
              <a:rPr lang="en-US" dirty="0"/>
              <a:t>Don’t think of behavior as GOOD or BAD.</a:t>
            </a:r>
            <a:endParaRPr dirty="0"/>
          </a:p>
          <a:p>
            <a:pPr marL="50800" lvl="0" indent="0" algn="l" rtl="0">
              <a:lnSpc>
                <a:spcPct val="90000"/>
              </a:lnSpc>
              <a:spcBef>
                <a:spcPts val="1000"/>
              </a:spcBef>
              <a:spcAft>
                <a:spcPts val="0"/>
              </a:spcAft>
              <a:buClr>
                <a:schemeClr val="dk1"/>
              </a:buClr>
              <a:buSzPts val="2800"/>
              <a:buNone/>
            </a:pPr>
            <a:endParaRPr dirty="0"/>
          </a:p>
          <a:p>
            <a:pPr marL="50800" lvl="0" indent="0" algn="l" rtl="0">
              <a:lnSpc>
                <a:spcPct val="90000"/>
              </a:lnSpc>
              <a:spcBef>
                <a:spcPts val="1000"/>
              </a:spcBef>
              <a:spcAft>
                <a:spcPts val="0"/>
              </a:spcAft>
              <a:buClr>
                <a:schemeClr val="dk1"/>
              </a:buClr>
              <a:buSzPts val="2800"/>
              <a:buNone/>
            </a:pPr>
            <a:r>
              <a:rPr lang="en-US" dirty="0"/>
              <a:t>We may think it’s good or bad, but it is FUNCTIONAL. The student is getting the payoff that they want.</a:t>
            </a:r>
            <a:endParaRPr dirty="0"/>
          </a:p>
        </p:txBody>
      </p:sp>
    </p:spTree>
    <p:extLst>
      <p:ext uri="{BB962C8B-B14F-4D97-AF65-F5344CB8AC3E}">
        <p14:creationId xmlns:p14="http://schemas.microsoft.com/office/powerpoint/2010/main" val="78754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3" name="Google Shape;462;p55"/>
          <p:cNvSpPr/>
          <p:nvPr/>
        </p:nvSpPr>
        <p:spPr>
          <a:xfrm>
            <a:off x="484100" y="470925"/>
            <a:ext cx="4381009" cy="5509117"/>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5400" b="0" i="0" u="none" strike="noStrike" cap="none" dirty="0">
                <a:solidFill>
                  <a:srgbClr val="FFFFFF"/>
                </a:solidFill>
                <a:latin typeface="Calibri"/>
                <a:ea typeface="Calibri"/>
                <a:cs typeface="Calibri"/>
                <a:sym typeface="Calibri"/>
              </a:rPr>
              <a:t>Common Reasons for Student Misbehavior</a:t>
            </a:r>
            <a:endParaRPr sz="5400" b="0" i="0" u="none" strike="noStrike" cap="none" dirty="0">
              <a:solidFill>
                <a:srgbClr val="FFFFFF"/>
              </a:solidFill>
              <a:latin typeface="Calibri"/>
              <a:ea typeface="Calibri"/>
              <a:cs typeface="Calibri"/>
              <a:sym typeface="Calibri"/>
            </a:endParaRPr>
          </a:p>
        </p:txBody>
      </p:sp>
      <p:sp>
        <p:nvSpPr>
          <p:cNvPr id="7" name="Google Shape;467;p55"/>
          <p:cNvSpPr/>
          <p:nvPr/>
        </p:nvSpPr>
        <p:spPr>
          <a:xfrm>
            <a:off x="6836662" y="829947"/>
            <a:ext cx="4871241" cy="14219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471;p55"/>
          <p:cNvSpPr/>
          <p:nvPr/>
        </p:nvSpPr>
        <p:spPr>
          <a:xfrm>
            <a:off x="6836662" y="2607396"/>
            <a:ext cx="4871241" cy="14219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Google Shape;475;p55"/>
          <p:cNvSpPr/>
          <p:nvPr/>
        </p:nvSpPr>
        <p:spPr>
          <a:xfrm>
            <a:off x="6836662" y="4384845"/>
            <a:ext cx="4871241" cy="14219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2" name="Group 1"/>
          <p:cNvGrpSpPr/>
          <p:nvPr/>
        </p:nvGrpSpPr>
        <p:grpSpPr>
          <a:xfrm>
            <a:off x="5192442" y="926523"/>
            <a:ext cx="6515461" cy="4783704"/>
            <a:chOff x="5192442" y="829948"/>
            <a:chExt cx="6515461" cy="4783704"/>
          </a:xfrm>
        </p:grpSpPr>
        <p:sp>
          <p:nvSpPr>
            <p:cNvPr id="5" name="Google Shape;465;p55"/>
            <p:cNvSpPr/>
            <p:nvPr/>
          </p:nvSpPr>
          <p:spPr>
            <a:xfrm>
              <a:off x="5194300" y="829948"/>
              <a:ext cx="6513603" cy="1097280"/>
            </a:xfrm>
            <a:prstGeom prst="roundRect">
              <a:avLst>
                <a:gd name="adj" fmla="val 10000"/>
              </a:avLst>
            </a:prstGeom>
            <a:solidFill>
              <a:srgbClr val="055CA3"/>
            </a:solidFill>
            <a:ln>
              <a:solidFill>
                <a:srgbClr val="055CA3"/>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800" b="0" i="0" u="none" strike="noStrike" cap="none" dirty="0">
                  <a:solidFill>
                    <a:schemeClr val="bg1"/>
                  </a:solidFill>
                  <a:ea typeface="Arial"/>
                  <a:cs typeface="Arial"/>
                  <a:sym typeface="Arial"/>
                </a:rPr>
                <a:t>Don’t know the expectations</a:t>
              </a:r>
              <a:endParaRPr sz="2800" b="0" i="0" u="none" strike="noStrike" cap="none" dirty="0">
                <a:solidFill>
                  <a:schemeClr val="bg1"/>
                </a:solidFill>
                <a:ea typeface="Arial"/>
                <a:cs typeface="Arial"/>
                <a:sym typeface="Arial"/>
              </a:endParaRPr>
            </a:p>
          </p:txBody>
        </p:sp>
        <p:sp>
          <p:nvSpPr>
            <p:cNvPr id="9" name="Google Shape;469;p55"/>
            <p:cNvSpPr/>
            <p:nvPr/>
          </p:nvSpPr>
          <p:spPr>
            <a:xfrm>
              <a:off x="5192442" y="2058756"/>
              <a:ext cx="6513603" cy="1097280"/>
            </a:xfrm>
            <a:prstGeom prst="roundRect">
              <a:avLst>
                <a:gd name="adj" fmla="val 10000"/>
              </a:avLst>
            </a:prstGeom>
            <a:solidFill>
              <a:srgbClr val="06BBD4"/>
            </a:solidFill>
            <a:ln>
              <a:solidFill>
                <a:srgbClr val="06BBD4"/>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800" b="0" i="0" u="none" strike="noStrike" cap="none" dirty="0">
                  <a:solidFill>
                    <a:schemeClr val="bg1"/>
                  </a:solidFill>
                  <a:ea typeface="Arial"/>
                  <a:cs typeface="Arial"/>
                  <a:sym typeface="Arial"/>
                </a:rPr>
                <a:t>Don’t know how to do the expected behavior</a:t>
              </a:r>
              <a:endParaRPr sz="2800" b="0" i="0" u="none" strike="noStrike" cap="none" dirty="0">
                <a:solidFill>
                  <a:schemeClr val="bg1"/>
                </a:solidFill>
                <a:ea typeface="Arial"/>
                <a:cs typeface="Arial"/>
                <a:sym typeface="Arial"/>
              </a:endParaRPr>
            </a:p>
          </p:txBody>
        </p:sp>
        <p:sp>
          <p:nvSpPr>
            <p:cNvPr id="13" name="Google Shape;473;p55"/>
            <p:cNvSpPr/>
            <p:nvPr/>
          </p:nvSpPr>
          <p:spPr>
            <a:xfrm>
              <a:off x="5192442" y="4516372"/>
              <a:ext cx="6513603" cy="1097280"/>
            </a:xfrm>
            <a:prstGeom prst="roundRect">
              <a:avLst>
                <a:gd name="adj" fmla="val 10000"/>
              </a:avLst>
            </a:prstGeom>
            <a:solidFill>
              <a:srgbClr val="70AC2E"/>
            </a:solidFill>
            <a:ln>
              <a:solidFill>
                <a:srgbClr val="70AC2E"/>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800" b="0" i="0" u="none" strike="noStrike" cap="none" dirty="0">
                  <a:solidFill>
                    <a:schemeClr val="bg1"/>
                  </a:solidFill>
                  <a:ea typeface="Arial"/>
                  <a:cs typeface="Arial"/>
                  <a:sym typeface="Arial"/>
                </a:rPr>
                <a:t>Want a specific outcome (e.g., get attention)</a:t>
              </a:r>
              <a:endParaRPr sz="2800" b="0" i="0" u="none" strike="noStrike" cap="none" dirty="0">
                <a:solidFill>
                  <a:schemeClr val="bg1"/>
                </a:solidFill>
                <a:ea typeface="Arial"/>
                <a:cs typeface="Arial"/>
                <a:sym typeface="Arial"/>
              </a:endParaRPr>
            </a:p>
          </p:txBody>
        </p:sp>
        <p:sp>
          <p:nvSpPr>
            <p:cNvPr id="17" name="Google Shape;469;p55"/>
            <p:cNvSpPr/>
            <p:nvPr/>
          </p:nvSpPr>
          <p:spPr>
            <a:xfrm>
              <a:off x="5192442" y="3287564"/>
              <a:ext cx="6513603" cy="1097280"/>
            </a:xfrm>
            <a:prstGeom prst="roundRect">
              <a:avLst>
                <a:gd name="adj" fmla="val 10000"/>
              </a:avLst>
            </a:prstGeom>
            <a:solidFill>
              <a:srgbClr val="00B451"/>
            </a:solidFill>
            <a:ln>
              <a:solidFill>
                <a:srgbClr val="00B451"/>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800" b="0" i="0" u="none" strike="noStrike" cap="none" dirty="0">
                  <a:solidFill>
                    <a:schemeClr val="bg1"/>
                  </a:solidFill>
                  <a:ea typeface="Arial"/>
                  <a:cs typeface="Arial"/>
                  <a:sym typeface="Arial"/>
                </a:rPr>
                <a:t>Unaware they’re misbehaving</a:t>
              </a:r>
              <a:endParaRPr sz="2800" b="0" i="0" u="none" strike="noStrike" cap="none" dirty="0">
                <a:solidFill>
                  <a:schemeClr val="bg1"/>
                </a:solidFill>
                <a:ea typeface="Arial"/>
                <a:cs typeface="Arial"/>
                <a:sym typeface="Arial"/>
              </a:endParaRPr>
            </a:p>
          </p:txBody>
        </p:sp>
      </p:grpSp>
    </p:spTree>
    <p:extLst>
      <p:ext uri="{BB962C8B-B14F-4D97-AF65-F5344CB8AC3E}">
        <p14:creationId xmlns:p14="http://schemas.microsoft.com/office/powerpoint/2010/main" val="288406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txBox="1">
            <a:spLocks noGrp="1"/>
          </p:cNvSpPr>
          <p:nvPr>
            <p:ph type="title"/>
          </p:nvPr>
        </p:nvSpPr>
        <p:spPr>
          <a:xfrm>
            <a:off x="0" y="698644"/>
            <a:ext cx="12192000" cy="1125722"/>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800"/>
              <a:buFont typeface="Calibri"/>
              <a:buNone/>
            </a:pPr>
            <a:r>
              <a:rPr lang="en-US" dirty="0"/>
              <a:t>Why Do Students </a:t>
            </a:r>
            <a:r>
              <a:rPr lang="en-US" b="1" u="sng" dirty="0"/>
              <a:t>Chronically</a:t>
            </a:r>
            <a:r>
              <a:rPr lang="en-US" dirty="0"/>
              <a:t> Misbehave?</a:t>
            </a:r>
          </a:p>
        </p:txBody>
      </p:sp>
      <p:sp>
        <p:nvSpPr>
          <p:cNvPr id="129" name="Google Shape;129;p8"/>
          <p:cNvSpPr txBox="1">
            <a:spLocks noGrp="1"/>
          </p:cNvSpPr>
          <p:nvPr>
            <p:ph idx="1"/>
          </p:nvPr>
        </p:nvSpPr>
        <p:spPr>
          <a:xfrm>
            <a:off x="838200" y="2147298"/>
            <a:ext cx="10515600" cy="3758201"/>
          </a:xfrm>
          <a:prstGeom prst="rect">
            <a:avLst/>
          </a:prstGeom>
          <a:noFill/>
          <a:ln>
            <a:noFill/>
          </a:ln>
        </p:spPr>
        <p:txBody>
          <a:bodyPr spcFirstLastPara="1" wrap="square" lIns="91425" tIns="45700" rIns="91425" bIns="45700" anchor="t" anchorCtr="0">
            <a:noAutofit/>
          </a:bodyPr>
          <a:lstStyle/>
          <a:p>
            <a:pPr marL="173736" lvl="1" indent="-173736" algn="l" rtl="0">
              <a:lnSpc>
                <a:spcPct val="90000"/>
              </a:lnSpc>
              <a:spcBef>
                <a:spcPts val="1000"/>
              </a:spcBef>
              <a:spcAft>
                <a:spcPts val="0"/>
              </a:spcAft>
              <a:buClr>
                <a:schemeClr val="dk1"/>
              </a:buClr>
              <a:buSzPts val="2800"/>
              <a:buChar char="•"/>
            </a:pPr>
            <a:r>
              <a:rPr lang="en-US" sz="2800" dirty="0"/>
              <a:t>To </a:t>
            </a:r>
            <a:r>
              <a:rPr lang="en-US" sz="2800" b="1" u="sng" dirty="0"/>
              <a:t>GET</a:t>
            </a:r>
            <a:r>
              <a:rPr lang="en-US" sz="2800" dirty="0"/>
              <a:t> something (e.g., attention, item) </a:t>
            </a:r>
            <a:endParaRPr sz="2800" dirty="0"/>
          </a:p>
          <a:p>
            <a:pPr marL="173736" lvl="1" indent="-173736" algn="l" rtl="0">
              <a:lnSpc>
                <a:spcPct val="90000"/>
              </a:lnSpc>
              <a:spcBef>
                <a:spcPts val="1000"/>
              </a:spcBef>
              <a:spcAft>
                <a:spcPts val="0"/>
              </a:spcAft>
              <a:buClr>
                <a:schemeClr val="dk1"/>
              </a:buClr>
              <a:buSzPts val="2800"/>
              <a:buChar char="•"/>
            </a:pPr>
            <a:r>
              <a:rPr lang="en-US" sz="2800" dirty="0"/>
              <a:t>To </a:t>
            </a:r>
            <a:r>
              <a:rPr lang="en-US" sz="2800" b="1" u="sng" dirty="0"/>
              <a:t>AVOID</a:t>
            </a:r>
            <a:r>
              <a:rPr lang="en-US" sz="2800" dirty="0"/>
              <a:t> someone or something (e.g., task, situation)</a:t>
            </a:r>
          </a:p>
          <a:p>
            <a:pPr marL="685800" lvl="1" indent="-228600" algn="l" rtl="0">
              <a:lnSpc>
                <a:spcPct val="90000"/>
              </a:lnSpc>
              <a:spcBef>
                <a:spcPts val="500"/>
              </a:spcBef>
              <a:spcAft>
                <a:spcPts val="0"/>
              </a:spcAft>
              <a:buClr>
                <a:schemeClr val="dk1"/>
              </a:buClr>
              <a:buSzPts val="2800"/>
              <a:buChar char="•"/>
            </a:pPr>
            <a:endParaRPr lang="en-US" sz="2800" dirty="0"/>
          </a:p>
          <a:p>
            <a:pPr marL="0" indent="0">
              <a:spcBef>
                <a:spcPts val="500"/>
              </a:spcBef>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2" name="Speech Bubble: Rectangle with Corners Rounded 1">
            <a:extLst>
              <a:ext uri="{FF2B5EF4-FFF2-40B4-BE49-F238E27FC236}">
                <a16:creationId xmlns:a16="http://schemas.microsoft.com/office/drawing/2014/main" id="{E6F15AF3-199A-4134-A124-5B719B77237B}"/>
              </a:ext>
            </a:extLst>
          </p:cNvPr>
          <p:cNvSpPr/>
          <p:nvPr/>
        </p:nvSpPr>
        <p:spPr>
          <a:xfrm rot="21031812">
            <a:off x="397567" y="3463778"/>
            <a:ext cx="3484605" cy="2018399"/>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What about </a:t>
            </a:r>
            <a:r>
              <a:rPr lang="en-US" sz="2400" b="1" u="sng" dirty="0">
                <a:solidFill>
                  <a:schemeClr val="tx1"/>
                </a:solidFill>
              </a:rPr>
              <a:t>adults</a:t>
            </a:r>
            <a:r>
              <a:rPr lang="en-US" sz="2400" dirty="0">
                <a:solidFill>
                  <a:schemeClr val="tx1"/>
                </a:solidFill>
              </a:rPr>
              <a:t>? </a:t>
            </a:r>
            <a:br>
              <a:rPr lang="en-US" sz="2400" dirty="0">
                <a:solidFill>
                  <a:schemeClr val="tx1"/>
                </a:solidFill>
              </a:rPr>
            </a:br>
            <a:r>
              <a:rPr lang="en-US" sz="2400" dirty="0">
                <a:solidFill>
                  <a:schemeClr val="tx1"/>
                </a:solidFill>
              </a:rPr>
              <a:t>Why do we behave the way we do? </a:t>
            </a:r>
          </a:p>
        </p:txBody>
      </p:sp>
      <p:pic>
        <p:nvPicPr>
          <p:cNvPr id="5" name="Picture 4">
            <a:extLst>
              <a:ext uri="{FF2B5EF4-FFF2-40B4-BE49-F238E27FC236}">
                <a16:creationId xmlns:a16="http://schemas.microsoft.com/office/drawing/2014/main" id="{36743A66-4E1A-4758-BB20-CA2AC7846CF9}"/>
              </a:ext>
            </a:extLst>
          </p:cNvPr>
          <p:cNvPicPr>
            <a:picLocks noChangeAspect="1"/>
          </p:cNvPicPr>
          <p:nvPr/>
        </p:nvPicPr>
        <p:blipFill>
          <a:blip r:embed="rId3"/>
          <a:stretch>
            <a:fillRect/>
          </a:stretch>
        </p:blipFill>
        <p:spPr>
          <a:xfrm>
            <a:off x="4175406" y="3479149"/>
            <a:ext cx="2159216" cy="1939027"/>
          </a:xfrm>
          <a:prstGeom prst="rect">
            <a:avLst/>
          </a:prstGeom>
        </p:spPr>
      </p:pic>
      <p:pic>
        <p:nvPicPr>
          <p:cNvPr id="1028" name="Picture 4" descr="Image result for avoid">
            <a:extLst>
              <a:ext uri="{FF2B5EF4-FFF2-40B4-BE49-F238E27FC236}">
                <a16:creationId xmlns:a16="http://schemas.microsoft.com/office/drawing/2014/main" id="{EDF22899-2112-435D-8B7B-32345316C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6562" y="373471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7709AB6-8EB5-4E46-B5E2-1C57025DC940}"/>
              </a:ext>
            </a:extLst>
          </p:cNvPr>
          <p:cNvPicPr>
            <a:picLocks noChangeAspect="1"/>
          </p:cNvPicPr>
          <p:nvPr/>
        </p:nvPicPr>
        <p:blipFill>
          <a:blip r:embed="rId5"/>
          <a:stretch>
            <a:fillRect/>
          </a:stretch>
        </p:blipFill>
        <p:spPr>
          <a:xfrm>
            <a:off x="6541205" y="3523258"/>
            <a:ext cx="2353254" cy="2324290"/>
          </a:xfrm>
          <a:prstGeom prst="rect">
            <a:avLst/>
          </a:prstGeom>
        </p:spPr>
      </p:pic>
    </p:spTree>
    <p:extLst>
      <p:ext uri="{BB962C8B-B14F-4D97-AF65-F5344CB8AC3E}">
        <p14:creationId xmlns:p14="http://schemas.microsoft.com/office/powerpoint/2010/main" val="72739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1000"/>
                                        <p:tgtEl>
                                          <p:spTgt spid="12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9">
                                            <p:txEl>
                                              <p:pRg st="1" end="1"/>
                                            </p:txEl>
                                          </p:spTgt>
                                        </p:tgtEl>
                                        <p:attrNameLst>
                                          <p:attrName>style.visibility</p:attrName>
                                        </p:attrNameLst>
                                      </p:cBhvr>
                                      <p:to>
                                        <p:strVal val="visible"/>
                                      </p:to>
                                    </p:set>
                                    <p:animEffect transition="in" filter="fade">
                                      <p:cBhvr>
                                        <p:cTn id="10" dur="1000"/>
                                        <p:tgtEl>
                                          <p:spTgt spid="12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1000"/>
                                        <p:tgtEl>
                                          <p:spTgt spid="1028"/>
                                        </p:tgtEl>
                                      </p:cBhvr>
                                    </p:animEffect>
                                    <p:anim calcmode="lin" valueType="num">
                                      <p:cBhvr>
                                        <p:cTn id="37" dur="1000" fill="hold"/>
                                        <p:tgtEl>
                                          <p:spTgt spid="1028"/>
                                        </p:tgtEl>
                                        <p:attrNameLst>
                                          <p:attrName>ppt_x</p:attrName>
                                        </p:attrNameLst>
                                      </p:cBhvr>
                                      <p:tavLst>
                                        <p:tav tm="0">
                                          <p:val>
                                            <p:strVal val="#ppt_x"/>
                                          </p:val>
                                        </p:tav>
                                        <p:tav tm="100000">
                                          <p:val>
                                            <p:strVal val="#ppt_x"/>
                                          </p:val>
                                        </p:tav>
                                      </p:tavLst>
                                    </p:anim>
                                    <p:anim calcmode="lin" valueType="num">
                                      <p:cBhvr>
                                        <p:cTn id="3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dirty="0"/>
              <a:t>Understanding </a:t>
            </a:r>
            <a:r>
              <a:rPr lang="en-US" b="1" u="sng" dirty="0"/>
              <a:t>Chronic</a:t>
            </a:r>
            <a:r>
              <a:rPr lang="en-US" dirty="0"/>
              <a:t> Misbehavior</a:t>
            </a:r>
            <a:endParaRPr sz="6000" dirty="0"/>
          </a:p>
        </p:txBody>
      </p:sp>
      <p:sp>
        <p:nvSpPr>
          <p:cNvPr id="137" name="Google Shape;137;p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sz="2800" dirty="0"/>
              <a:t>Problem behavior is likely being </a:t>
            </a:r>
            <a:r>
              <a:rPr lang="en-US" sz="2800" i="1" dirty="0"/>
              <a:t>repeated</a:t>
            </a:r>
            <a:r>
              <a:rPr lang="en-US" sz="2800" dirty="0"/>
              <a:t> for </a:t>
            </a:r>
            <a:r>
              <a:rPr lang="en-US" dirty="0"/>
              <a:t>the</a:t>
            </a:r>
            <a:r>
              <a:rPr lang="en-US" sz="2800" dirty="0"/>
              <a:t> </a:t>
            </a:r>
            <a:r>
              <a:rPr lang="en-US" sz="2800" b="1" u="sng" dirty="0"/>
              <a:t>payoff</a:t>
            </a:r>
            <a:r>
              <a:rPr lang="en-US" sz="2800" dirty="0"/>
              <a:t>.</a:t>
            </a:r>
            <a:endParaRPr dirty="0"/>
          </a:p>
          <a:p>
            <a:pPr marL="173736" lvl="0" indent="-173736" algn="l" rtl="0">
              <a:lnSpc>
                <a:spcPct val="90000"/>
              </a:lnSpc>
              <a:spcAft>
                <a:spcPts val="0"/>
              </a:spcAft>
              <a:buClr>
                <a:schemeClr val="dk1"/>
              </a:buClr>
              <a:buSzPts val="2800"/>
              <a:buChar char="•"/>
            </a:pPr>
            <a:r>
              <a:rPr lang="en-US" sz="2800" dirty="0"/>
              <a:t>The behavior is </a:t>
            </a:r>
            <a:r>
              <a:rPr lang="en-US" b="1" u="sng" dirty="0"/>
              <a:t>f</a:t>
            </a:r>
            <a:r>
              <a:rPr lang="en-US" sz="2800" b="1" u="sng" dirty="0"/>
              <a:t>unctional</a:t>
            </a:r>
            <a:r>
              <a:rPr lang="en-US" b="1" dirty="0"/>
              <a:t> - </a:t>
            </a:r>
            <a:r>
              <a:rPr lang="en-US" dirty="0"/>
              <a:t>it</a:t>
            </a:r>
            <a:r>
              <a:rPr lang="en-US" sz="2800" dirty="0"/>
              <a:t> </a:t>
            </a:r>
            <a:r>
              <a:rPr lang="en-US" sz="2800" b="1" u="sng" dirty="0"/>
              <a:t>serves a purpose</a:t>
            </a:r>
            <a:r>
              <a:rPr lang="en-US" sz="2800" dirty="0"/>
              <a:t>.</a:t>
            </a:r>
            <a:endParaRPr dirty="0"/>
          </a:p>
          <a:p>
            <a:pPr marL="173736" lvl="0" indent="-173736" algn="l" rtl="0">
              <a:lnSpc>
                <a:spcPct val="90000"/>
              </a:lnSpc>
              <a:spcAft>
                <a:spcPts val="0"/>
              </a:spcAft>
              <a:buClr>
                <a:schemeClr val="dk1"/>
              </a:buClr>
              <a:buSzPts val="2800"/>
              <a:buChar char="•"/>
            </a:pPr>
            <a:r>
              <a:rPr lang="en-US" sz="2800" dirty="0"/>
              <a:t>Behavior is </a:t>
            </a:r>
            <a:r>
              <a:rPr lang="en-US" sz="2800" i="1" dirty="0"/>
              <a:t>communication</a:t>
            </a:r>
            <a:r>
              <a:rPr lang="en-US" i="1" dirty="0"/>
              <a:t>,</a:t>
            </a:r>
            <a:r>
              <a:rPr lang="en-US" dirty="0"/>
              <a:t> and </a:t>
            </a:r>
            <a:r>
              <a:rPr lang="en-US" sz="2800" dirty="0"/>
              <a:t>some students </a:t>
            </a:r>
            <a:r>
              <a:rPr lang="en-US" dirty="0"/>
              <a:t>use</a:t>
            </a:r>
            <a:r>
              <a:rPr lang="en-US" sz="2800" dirty="0"/>
              <a:t> </a:t>
            </a:r>
            <a:r>
              <a:rPr lang="en-US" sz="2800" b="1" u="sng" dirty="0"/>
              <a:t>problem behavior</a:t>
            </a:r>
            <a:r>
              <a:rPr lang="en-US" sz="2800" b="1" dirty="0"/>
              <a:t> </a:t>
            </a:r>
            <a:r>
              <a:rPr lang="en-US" sz="2800" dirty="0"/>
              <a:t>to get their needs met.</a:t>
            </a:r>
            <a:endParaRPr dirty="0"/>
          </a:p>
          <a:p>
            <a:pPr marL="173736" lvl="0" indent="-173736" algn="l" rtl="0">
              <a:lnSpc>
                <a:spcPct val="90000"/>
              </a:lnSpc>
              <a:spcAft>
                <a:spcPts val="0"/>
              </a:spcAft>
              <a:buClr>
                <a:schemeClr val="dk1"/>
              </a:buClr>
              <a:buSzPts val="2800"/>
              <a:buChar char="•"/>
            </a:pPr>
            <a:r>
              <a:rPr lang="en-US" dirty="0"/>
              <a:t>Identify the </a:t>
            </a:r>
            <a:r>
              <a:rPr lang="en-US" b="1" u="sng" dirty="0"/>
              <a:t>function or purpose </a:t>
            </a:r>
            <a:r>
              <a:rPr lang="en-US" dirty="0"/>
              <a:t>of the behavior in order to determine an appropriate response to the behavior.</a:t>
            </a:r>
            <a:endParaRPr dirty="0"/>
          </a:p>
        </p:txBody>
      </p:sp>
    </p:spTree>
    <p:extLst>
      <p:ext uri="{BB962C8B-B14F-4D97-AF65-F5344CB8AC3E}">
        <p14:creationId xmlns:p14="http://schemas.microsoft.com/office/powerpoint/2010/main" val="9065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5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500"/>
                                        <p:tgtEl>
                                          <p:spTgt spid="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xEl>
                                              <p:pRg st="3" end="3"/>
                                            </p:txEl>
                                          </p:spTgt>
                                        </p:tgtEl>
                                        <p:attrNameLst>
                                          <p:attrName>style.visibility</p:attrName>
                                        </p:attrNameLst>
                                      </p:cBhvr>
                                      <p:to>
                                        <p:strVal val="visible"/>
                                      </p:to>
                                    </p:set>
                                    <p:animEffect transition="in" filter="fade">
                                      <p:cBhvr>
                                        <p:cTn id="22" dur="500"/>
                                        <p:tgtEl>
                                          <p:spTgt spid="1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4879</Words>
  <Application>Microsoft Office PowerPoint</Application>
  <PresentationFormat>Widescreen</PresentationFormat>
  <Paragraphs>498</Paragraphs>
  <Slides>47</Slides>
  <Notes>47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Georgia</vt:lpstr>
      <vt:lpstr>Noto Sans Symbols</vt:lpstr>
      <vt:lpstr>Questrial</vt:lpstr>
      <vt:lpstr>Trebuchet MS</vt:lpstr>
      <vt:lpstr>Office Theme</vt:lpstr>
      <vt:lpstr>Function Based Thinking and Overview of Tier II Interventions</vt:lpstr>
      <vt:lpstr>Purpose of This Module Introduce function of behavior and guide districts and schools in using function-based thinking for choosing and providing appropriate interventions for students</vt:lpstr>
      <vt:lpstr>Objectives</vt:lpstr>
      <vt:lpstr>PowerPoint Presentation</vt:lpstr>
      <vt:lpstr>Function of Behavior</vt:lpstr>
      <vt:lpstr>Behavior is Functional</vt:lpstr>
      <vt:lpstr>PowerPoint Presentation</vt:lpstr>
      <vt:lpstr>Why Do Students Chronically Misbehave?</vt:lpstr>
      <vt:lpstr>Understanding Chronic Misbehavior</vt:lpstr>
      <vt:lpstr>Staff Need to Understand Function</vt:lpstr>
      <vt:lpstr>The ABCs of Behavior</vt:lpstr>
      <vt:lpstr>The ABCs of Behavior</vt:lpstr>
      <vt:lpstr>Example</vt:lpstr>
      <vt:lpstr>Problem Behaviors are Learned  from Previous Experiences</vt:lpstr>
      <vt:lpstr>Using the ABCs of Behavior to Problem Solve</vt:lpstr>
      <vt:lpstr>The Problem-Solving Process</vt:lpstr>
      <vt:lpstr>1. Define the Problem</vt:lpstr>
      <vt:lpstr>2. Develop a Hypothesis</vt:lpstr>
      <vt:lpstr>Antecedent-Behavior-Consequence Form</vt:lpstr>
      <vt:lpstr>Summary Statement </vt:lpstr>
      <vt:lpstr>Jimmy’s Summary Statement</vt:lpstr>
      <vt:lpstr>3. Develop a Plan</vt:lpstr>
      <vt:lpstr>PBIS Proactive Approach</vt:lpstr>
      <vt:lpstr>A Plan for Jimmy</vt:lpstr>
      <vt:lpstr>4. Evaluate the Plan</vt:lpstr>
      <vt:lpstr>Tier II Interventions: Overview</vt:lpstr>
      <vt:lpstr>Critical Features of Tier II Interventions</vt:lpstr>
      <vt:lpstr>Critical Features Cont’d</vt:lpstr>
      <vt:lpstr>Examples of Tier II Behavior Interventions</vt:lpstr>
      <vt:lpstr>Check-in, Check-out (CICO)</vt:lpstr>
      <vt:lpstr>Social Skills Groups</vt:lpstr>
      <vt:lpstr>Mentoring</vt:lpstr>
      <vt:lpstr>Self-Monitoring </vt:lpstr>
      <vt:lpstr>Selecting Interventions Based on Function</vt:lpstr>
      <vt:lpstr>Selecting Interventions Using  Function-Based Thinking</vt:lpstr>
      <vt:lpstr>How These Tier II Interventions Relate to  Function of Behavior</vt:lpstr>
      <vt:lpstr>Do It With Fidelity!</vt:lpstr>
      <vt:lpstr>Do it With Fidelity!</vt:lpstr>
      <vt:lpstr>2.5 Options for Tier II Interventions</vt:lpstr>
      <vt:lpstr>2.6 Tier II Critical Features</vt:lpstr>
      <vt:lpstr>2.7 Practices Matched to Student Need</vt:lpstr>
      <vt:lpstr>2.8 Access to Tier I Supports</vt:lpstr>
      <vt:lpstr>Next Steps </vt:lpstr>
      <vt:lpstr>Summary and Resources</vt:lpstr>
      <vt:lpstr>Summary </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Rebecca Hegger</cp:lastModifiedBy>
  <cp:revision>69</cp:revision>
  <cp:lastPrinted>2019-06-27T19:28:16Z</cp:lastPrinted>
  <dcterms:created xsi:type="dcterms:W3CDTF">2019-03-21T18:11:05Z</dcterms:created>
  <dcterms:modified xsi:type="dcterms:W3CDTF">2020-07-07T18:37:57Z</dcterms:modified>
</cp:coreProperties>
</file>