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0" r:id="rId22"/>
    <p:sldId id="276" r:id="rId23"/>
    <p:sldId id="277" r:id="rId24"/>
    <p:sldId id="316" r:id="rId25"/>
    <p:sldId id="278" r:id="rId26"/>
    <p:sldId id="291" r:id="rId27"/>
    <p:sldId id="292" r:id="rId28"/>
    <p:sldId id="293" r:id="rId29"/>
    <p:sldId id="294" r:id="rId30"/>
    <p:sldId id="323" r:id="rId31"/>
    <p:sldId id="295" r:id="rId32"/>
    <p:sldId id="317" r:id="rId33"/>
    <p:sldId id="280" r:id="rId34"/>
    <p:sldId id="325" r:id="rId35"/>
    <p:sldId id="282" r:id="rId36"/>
    <p:sldId id="318" r:id="rId37"/>
    <p:sldId id="283" r:id="rId38"/>
    <p:sldId id="284" r:id="rId39"/>
    <p:sldId id="320" r:id="rId40"/>
    <p:sldId id="285" r:id="rId41"/>
    <p:sldId id="297" r:id="rId42"/>
    <p:sldId id="298" r:id="rId43"/>
    <p:sldId id="299" r:id="rId44"/>
    <p:sldId id="300" r:id="rId45"/>
    <p:sldId id="301" r:id="rId46"/>
    <p:sldId id="279" r:id="rId47"/>
    <p:sldId id="303" r:id="rId48"/>
    <p:sldId id="319" r:id="rId49"/>
    <p:sldId id="286" r:id="rId50"/>
    <p:sldId id="326" r:id="rId51"/>
    <p:sldId id="322" r:id="rId52"/>
    <p:sldId id="321" r:id="rId53"/>
    <p:sldId id="305" r:id="rId54"/>
    <p:sldId id="327" r:id="rId55"/>
    <p:sldId id="328" r:id="rId56"/>
    <p:sldId id="329" r:id="rId57"/>
    <p:sldId id="310" r:id="rId58"/>
    <p:sldId id="311" r:id="rId59"/>
    <p:sldId id="312"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Comic Sans MS" panose="030F0702030302020204" pitchFamily="66" charset="0"/>
      <p:regular r:id="rId66"/>
      <p:bold r:id="rId67"/>
      <p:italic r:id="rId68"/>
      <p:boldItalic r:id="rId69"/>
    </p:embeddedFont>
    <p:embeddedFont>
      <p:font typeface="Questrial" panose="020B0604020202020204" charset="0"/>
      <p:regular r:id="rId70"/>
    </p:embeddedFont>
    <p:embeddedFont>
      <p:font typeface="Trebuchet MS" panose="020B060302020202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hEMRoHiBgprrZIHP1YQwYU/mV4F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Merten" initials="" lastIdx="1" clrIdx="0"/>
  <p:cmAuthor id="1" name="Rebecca Hegger" initials="RH" lastIdx="8" clrIdx="1">
    <p:extLst>
      <p:ext uri="{19B8F6BF-5375-455C-9EA6-DF929625EA0E}">
        <p15:presenceInfo xmlns:p15="http://schemas.microsoft.com/office/powerpoint/2012/main" userId="1ae0273c735cb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FDDF8C-4490-4FD2-8515-0D998C4FFA70}">
  <a:tblStyle styleId="{20FDDF8C-4490-4FD2-8515-0D998C4FFA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88945" autoAdjust="0"/>
  </p:normalViewPr>
  <p:slideViewPr>
    <p:cSldViewPr snapToGrid="0">
      <p:cViewPr varScale="1">
        <p:scale>
          <a:sx n="76" d="100"/>
          <a:sy n="76" d="100"/>
        </p:scale>
        <p:origin x="370" y="62"/>
      </p:cViewPr>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112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872051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The CICO Coordinator will be a member of the Tier II team; however, the facilitators working with students do not need to be on the team.</a:t>
            </a:r>
          </a:p>
          <a:p>
            <a:pPr marL="171450" lvl="0" indent="-171450" algn="l" rtl="0">
              <a:spcBef>
                <a:spcPts val="0"/>
              </a:spcBef>
              <a:spcAft>
                <a:spcPts val="0"/>
              </a:spcAft>
              <a:buClr>
                <a:schemeClr val="dk1"/>
              </a:buClr>
              <a:buSzPts val="1200"/>
              <a:buFont typeface="Arial"/>
              <a:buChar char="•"/>
            </a:pPr>
            <a:r>
              <a:rPr lang="en-US" dirty="0"/>
              <a:t>Depending on the number of students enrolled in CICO, there will need to be enough facilitators to check students in and out each day.</a:t>
            </a:r>
            <a:endParaRPr dirty="0"/>
          </a:p>
          <a:p>
            <a:pPr marL="171450" lvl="0" indent="-171450" algn="l" rtl="0">
              <a:spcBef>
                <a:spcPts val="0"/>
              </a:spcBef>
              <a:spcAft>
                <a:spcPts val="0"/>
              </a:spcAft>
              <a:buClr>
                <a:schemeClr val="dk1"/>
              </a:buClr>
              <a:buSzPts val="1200"/>
              <a:buFont typeface="Arial"/>
              <a:buChar char="•"/>
            </a:pPr>
            <a:r>
              <a:rPr lang="en-US" dirty="0"/>
              <a:t>Also, someone will need to be the coordinator for CICO.</a:t>
            </a:r>
            <a:endParaRPr dirty="0"/>
          </a:p>
        </p:txBody>
      </p:sp>
      <p:sp>
        <p:nvSpPr>
          <p:cNvPr id="338" name="Google Shape;3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9448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Qualifications:</a:t>
            </a:r>
            <a:endParaRPr dirty="0"/>
          </a:p>
          <a:p>
            <a:pPr marL="457200" lvl="1" indent="-171450" algn="l" rtl="0">
              <a:spcBef>
                <a:spcPts val="0"/>
              </a:spcBef>
              <a:spcAft>
                <a:spcPts val="0"/>
              </a:spcAft>
              <a:buClr>
                <a:schemeClr val="dk1"/>
              </a:buClr>
              <a:buSzPts val="1200"/>
              <a:buFont typeface="Arial"/>
              <a:buChar char="•"/>
            </a:pPr>
            <a:r>
              <a:rPr lang="en-US" dirty="0"/>
              <a:t>Fluent with CICO procedures</a:t>
            </a:r>
            <a:endParaRPr dirty="0"/>
          </a:p>
          <a:p>
            <a:pPr marL="457200" lvl="1" indent="-171450" algn="l" rtl="0">
              <a:spcBef>
                <a:spcPts val="0"/>
              </a:spcBef>
              <a:spcAft>
                <a:spcPts val="0"/>
              </a:spcAft>
              <a:buClr>
                <a:schemeClr val="dk1"/>
              </a:buClr>
              <a:buSzPts val="1200"/>
              <a:buFont typeface="Arial"/>
              <a:buChar char="•"/>
            </a:pPr>
            <a:r>
              <a:rPr lang="en-US" dirty="0"/>
              <a:t>Regarded positively by students</a:t>
            </a:r>
            <a:endParaRPr dirty="0"/>
          </a:p>
          <a:p>
            <a:pPr marL="457200" lvl="1" indent="-171450" algn="l" rtl="0">
              <a:spcBef>
                <a:spcPts val="0"/>
              </a:spcBef>
              <a:spcAft>
                <a:spcPts val="0"/>
              </a:spcAft>
              <a:buClr>
                <a:schemeClr val="dk1"/>
              </a:buClr>
              <a:buSzPts val="1200"/>
              <a:buFont typeface="Arial"/>
              <a:buChar char="•"/>
            </a:pPr>
            <a:r>
              <a:rPr lang="en-US" dirty="0"/>
              <a:t>Will communicate well with students, staff, and families</a:t>
            </a:r>
            <a:endParaRPr dirty="0"/>
          </a:p>
          <a:p>
            <a:pPr marL="457200" lvl="1" indent="-171450" algn="l" rtl="0">
              <a:spcBef>
                <a:spcPts val="0"/>
              </a:spcBef>
              <a:spcAft>
                <a:spcPts val="0"/>
              </a:spcAft>
              <a:buClr>
                <a:schemeClr val="dk1"/>
              </a:buClr>
              <a:buSzPts val="1200"/>
              <a:buFont typeface="Arial"/>
              <a:buChar char="•"/>
            </a:pPr>
            <a:r>
              <a:rPr lang="en-US" dirty="0"/>
              <a:t>Consistent with follow-through and activity completion</a:t>
            </a:r>
            <a:endParaRPr dirty="0"/>
          </a:p>
          <a:p>
            <a:pPr marL="457200" lvl="1" indent="-171450" algn="l" rtl="0">
              <a:spcBef>
                <a:spcPts val="0"/>
              </a:spcBef>
              <a:spcAft>
                <a:spcPts val="0"/>
              </a:spcAft>
              <a:buClr>
                <a:schemeClr val="dk1"/>
              </a:buClr>
              <a:buSzPts val="1200"/>
              <a:buFont typeface="Arial"/>
              <a:buChar char="•"/>
            </a:pPr>
            <a:r>
              <a:rPr lang="en-US" dirty="0"/>
              <a:t>Effective in data decision making</a:t>
            </a:r>
            <a:endParaRPr dirty="0"/>
          </a:p>
          <a:p>
            <a:pPr marL="171450" lvl="0" indent="-171450" algn="l" rtl="0">
              <a:spcBef>
                <a:spcPts val="0"/>
              </a:spcBef>
              <a:spcAft>
                <a:spcPts val="0"/>
              </a:spcAft>
              <a:buClr>
                <a:schemeClr val="dk1"/>
              </a:buClr>
              <a:buSzPts val="1200"/>
              <a:buFont typeface="Arial"/>
              <a:buChar char="•"/>
            </a:pPr>
            <a:r>
              <a:rPr lang="en-US" dirty="0"/>
              <a:t>Responsibilities:</a:t>
            </a:r>
            <a:endParaRPr dirty="0"/>
          </a:p>
          <a:p>
            <a:pPr marL="457200" lvl="1" indent="-171450" algn="l" rtl="0">
              <a:spcBef>
                <a:spcPts val="0"/>
              </a:spcBef>
              <a:spcAft>
                <a:spcPts val="0"/>
              </a:spcAft>
              <a:buClr>
                <a:schemeClr val="dk1"/>
              </a:buClr>
              <a:buSzPts val="1200"/>
              <a:buFont typeface="Arial"/>
              <a:buChar char="•"/>
            </a:pPr>
            <a:r>
              <a:rPr lang="en-US" dirty="0"/>
              <a:t>Generates student data graphs and brings them to team meetings</a:t>
            </a:r>
            <a:endParaRPr dirty="0"/>
          </a:p>
          <a:p>
            <a:pPr marL="457200" lvl="1" indent="-171450" algn="l" rtl="0">
              <a:spcBef>
                <a:spcPts val="0"/>
              </a:spcBef>
              <a:spcAft>
                <a:spcPts val="0"/>
              </a:spcAft>
              <a:buClr>
                <a:schemeClr val="dk1"/>
              </a:buClr>
              <a:buSzPts val="1200"/>
              <a:buFont typeface="Arial"/>
              <a:buChar char="•"/>
            </a:pPr>
            <a:r>
              <a:rPr lang="en-US" dirty="0"/>
              <a:t>Completes tasks as assigned during meetings</a:t>
            </a:r>
            <a:endParaRPr dirty="0"/>
          </a:p>
        </p:txBody>
      </p:sp>
      <p:sp>
        <p:nvSpPr>
          <p:cNvPr id="366" name="Google Shape;36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53975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u="none" dirty="0"/>
              <a:t>Trainer Notes:</a:t>
            </a:r>
            <a:endParaRPr sz="1200" b="1" u="sng" dirty="0"/>
          </a:p>
          <a:p>
            <a:pPr marL="171450" lvl="0" indent="-171450" algn="l" rtl="0">
              <a:spcBef>
                <a:spcPts val="0"/>
              </a:spcBef>
              <a:spcAft>
                <a:spcPts val="0"/>
              </a:spcAft>
              <a:buClr>
                <a:schemeClr val="dk1"/>
              </a:buClr>
              <a:buSzPts val="1200"/>
              <a:buFont typeface="Arial"/>
              <a:buChar char="•"/>
            </a:pPr>
            <a:r>
              <a:rPr lang="en-US" sz="1200" b="1" u="none" dirty="0"/>
              <a:t>Facilitator</a:t>
            </a:r>
            <a:r>
              <a:rPr lang="en-US" sz="1200" dirty="0"/>
              <a:t>(s): For groups of students, it is recommended to have no more than 15-20 students at elementary level and no more than 30 for secondary level.</a:t>
            </a:r>
            <a:endParaRPr dirty="0"/>
          </a:p>
          <a:p>
            <a:pPr marL="171450" lvl="0" indent="-171450" algn="l" rtl="0">
              <a:spcBef>
                <a:spcPts val="0"/>
              </a:spcBef>
              <a:spcAft>
                <a:spcPts val="0"/>
              </a:spcAft>
              <a:buClr>
                <a:schemeClr val="dk1"/>
              </a:buClr>
              <a:buSzPts val="1200"/>
              <a:buFont typeface="Arial"/>
              <a:buChar char="•"/>
            </a:pPr>
            <a:r>
              <a:rPr lang="en-US" dirty="0"/>
              <a:t>Qualifications:</a:t>
            </a:r>
            <a:endParaRPr dirty="0"/>
          </a:p>
          <a:p>
            <a:pPr marL="457200" lvl="1" indent="-171450" algn="l" rtl="0">
              <a:spcBef>
                <a:spcPts val="0"/>
              </a:spcBef>
              <a:spcAft>
                <a:spcPts val="0"/>
              </a:spcAft>
              <a:buClr>
                <a:schemeClr val="dk1"/>
              </a:buClr>
              <a:buSzPts val="1200"/>
              <a:buFont typeface="Arial"/>
              <a:buChar char="•"/>
            </a:pPr>
            <a:r>
              <a:rPr lang="en-US" dirty="0"/>
              <a:t>Staff chosen for CICO facilitators has a relationship with target students and need to have the flexibility to meet with students each morning and each afternoon.</a:t>
            </a:r>
            <a:endParaRPr sz="1200" dirty="0"/>
          </a:p>
          <a:p>
            <a:pPr marL="171450" lvl="0" indent="-171450" algn="l" rtl="0">
              <a:spcBef>
                <a:spcPts val="0"/>
              </a:spcBef>
              <a:spcAft>
                <a:spcPts val="0"/>
              </a:spcAft>
              <a:buClr>
                <a:schemeClr val="dk1"/>
              </a:buClr>
              <a:buSzPts val="1200"/>
              <a:buFont typeface="Arial"/>
              <a:buChar char="•"/>
            </a:pPr>
            <a:r>
              <a:rPr lang="en-US" sz="1200" dirty="0"/>
              <a:t>Responsibilities:</a:t>
            </a:r>
          </a:p>
          <a:p>
            <a:pPr marL="457200" lvl="1" indent="-171450" algn="l" rtl="0">
              <a:spcBef>
                <a:spcPts val="0"/>
              </a:spcBef>
              <a:spcAft>
                <a:spcPts val="0"/>
              </a:spcAft>
              <a:buClr>
                <a:schemeClr val="dk1"/>
              </a:buClr>
              <a:buSzPts val="1200"/>
              <a:buFont typeface="Arial"/>
              <a:buChar char="•"/>
            </a:pPr>
            <a:r>
              <a:rPr lang="en-US" b="0" dirty="0"/>
              <a:t>Speak to one target student at a time (but facilitator can be responsible for more than one student)</a:t>
            </a:r>
            <a:endParaRPr b="0" dirty="0"/>
          </a:p>
          <a:p>
            <a:pPr marL="457200" lvl="1" indent="-171450" algn="l" rtl="0">
              <a:spcBef>
                <a:spcPts val="0"/>
              </a:spcBef>
              <a:spcAft>
                <a:spcPts val="0"/>
              </a:spcAft>
              <a:buClr>
                <a:schemeClr val="dk1"/>
              </a:buClr>
              <a:buSzPts val="1200"/>
              <a:buFont typeface="Arial"/>
              <a:buChar char="•"/>
            </a:pPr>
            <a:r>
              <a:rPr lang="en-US" sz="1200" dirty="0"/>
              <a:t>Morning check-ins (get the student started positively each day and give pre-corrects)</a:t>
            </a:r>
            <a:endParaRPr dirty="0"/>
          </a:p>
          <a:p>
            <a:pPr marL="457200" lvl="1" indent="-171450" algn="l" rtl="0">
              <a:spcBef>
                <a:spcPts val="0"/>
              </a:spcBef>
              <a:spcAft>
                <a:spcPts val="0"/>
              </a:spcAft>
              <a:buClr>
                <a:schemeClr val="dk1"/>
              </a:buClr>
              <a:buSzPts val="1200"/>
              <a:buFont typeface="Arial"/>
              <a:buChar char="•"/>
            </a:pPr>
            <a:r>
              <a:rPr lang="en-US" sz="1200" dirty="0"/>
              <a:t>Afternoon check-outs (reinforce the things they did well and give positive corrective feedback for tomorrow)</a:t>
            </a:r>
            <a:endParaRPr dirty="0"/>
          </a:p>
          <a:p>
            <a:pPr marL="457200" lvl="1" indent="-171450" algn="l" rtl="0">
              <a:spcBef>
                <a:spcPts val="0"/>
              </a:spcBef>
              <a:spcAft>
                <a:spcPts val="0"/>
              </a:spcAft>
              <a:buClr>
                <a:schemeClr val="dk1"/>
              </a:buClr>
              <a:buSzPts val="1200"/>
              <a:buFont typeface="Arial"/>
              <a:buChar char="•"/>
            </a:pPr>
            <a:r>
              <a:rPr lang="en-US" sz="1200" dirty="0"/>
              <a:t>Recording DPR points each day for each student (ideally using a tool that can graph progress)</a:t>
            </a:r>
            <a:endParaRPr dirty="0"/>
          </a:p>
          <a:p>
            <a:pPr marL="457200" lvl="1" indent="-171450" algn="l" rtl="0">
              <a:spcBef>
                <a:spcPts val="0"/>
              </a:spcBef>
              <a:spcAft>
                <a:spcPts val="0"/>
              </a:spcAft>
              <a:buClr>
                <a:schemeClr val="dk1"/>
              </a:buClr>
              <a:buSzPts val="1200"/>
              <a:buFont typeface="Arial"/>
              <a:buChar char="•"/>
            </a:pPr>
            <a:r>
              <a:rPr lang="en-US" sz="1200" dirty="0"/>
              <a:t>Maintaining records of parent reports and DPRs</a:t>
            </a:r>
            <a:endParaRPr dirty="0"/>
          </a:p>
        </p:txBody>
      </p:sp>
      <p:sp>
        <p:nvSpPr>
          <p:cNvPr id="375" name="Google Shape;3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3940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200"/>
              <a:buFont typeface="Arial"/>
              <a:buNone/>
            </a:pPr>
            <a:r>
              <a:rPr lang="en-US" dirty="0"/>
              <a:t>Trainer Notes:</a:t>
            </a:r>
            <a:endParaRPr dirty="0"/>
          </a:p>
          <a:p>
            <a:pPr marL="171450" lvl="0" indent="-171450" algn="l" rtl="0">
              <a:lnSpc>
                <a:spcPct val="150000"/>
              </a:lnSpc>
              <a:spcBef>
                <a:spcPts val="0"/>
              </a:spcBef>
              <a:spcAft>
                <a:spcPts val="0"/>
              </a:spcAft>
              <a:buClr>
                <a:schemeClr val="dk1"/>
              </a:buClr>
              <a:buSzPts val="1200"/>
              <a:buFont typeface="Arial"/>
              <a:buChar char="•"/>
            </a:pPr>
            <a:r>
              <a:rPr lang="en-US" dirty="0"/>
              <a:t>Coordinators and facilitators share the following duties:</a:t>
            </a:r>
            <a:endParaRPr dirty="0"/>
          </a:p>
          <a:p>
            <a:pPr marL="457200" lvl="1" indent="-171450" algn="l" rtl="0">
              <a:lnSpc>
                <a:spcPct val="150000"/>
              </a:lnSpc>
              <a:spcBef>
                <a:spcPts val="0"/>
              </a:spcBef>
              <a:spcAft>
                <a:spcPts val="0"/>
              </a:spcAft>
              <a:buClr>
                <a:schemeClr val="dk1"/>
              </a:buClr>
              <a:buSzPts val="1200"/>
              <a:buFont typeface="Arial"/>
              <a:buChar char="•"/>
            </a:pPr>
            <a:r>
              <a:rPr lang="en-US" dirty="0"/>
              <a:t>Provide orientation for target students entering CICO</a:t>
            </a:r>
          </a:p>
          <a:p>
            <a:pPr marL="914400" lvl="2" indent="-173736">
              <a:lnSpc>
                <a:spcPct val="100000"/>
              </a:lnSpc>
              <a:spcBef>
                <a:spcPts val="0"/>
              </a:spcBef>
              <a:buSzPts val="2800"/>
              <a:buFont typeface="Arial" panose="020B0604020202020204" pitchFamily="34" charset="0"/>
              <a:buChar char="•"/>
            </a:pPr>
            <a:r>
              <a:rPr lang="en-US" dirty="0"/>
              <a:t>Introduce Daily Progress Report (DPR) form (data collection form)</a:t>
            </a:r>
          </a:p>
          <a:p>
            <a:pPr marL="914400" lvl="2" indent="-173736">
              <a:lnSpc>
                <a:spcPct val="100000"/>
              </a:lnSpc>
              <a:spcBef>
                <a:spcPts val="0"/>
              </a:spcBef>
              <a:buSzPts val="2800"/>
              <a:buFont typeface="Arial" panose="020B0604020202020204" pitchFamily="34" charset="0"/>
              <a:buChar char="•"/>
            </a:pPr>
            <a:r>
              <a:rPr lang="en-US" dirty="0"/>
              <a:t>Explain when and where to check in and out daily</a:t>
            </a:r>
          </a:p>
          <a:p>
            <a:pPr marL="914400" lvl="2" indent="-173736">
              <a:lnSpc>
                <a:spcPct val="100000"/>
              </a:lnSpc>
              <a:spcBef>
                <a:spcPts val="0"/>
              </a:spcBef>
              <a:buSzPts val="2800"/>
              <a:buFont typeface="Arial" panose="020B0604020202020204" pitchFamily="34" charset="0"/>
              <a:buChar char="•"/>
            </a:pPr>
            <a:r>
              <a:rPr lang="en-US" dirty="0"/>
              <a:t>Explain when and how to receive teacher feedback</a:t>
            </a:r>
            <a:endParaRPr dirty="0"/>
          </a:p>
          <a:p>
            <a:pPr marL="457200" lvl="1" indent="-171450" algn="l" rtl="0">
              <a:lnSpc>
                <a:spcPct val="150000"/>
              </a:lnSpc>
              <a:spcBef>
                <a:spcPts val="0"/>
              </a:spcBef>
              <a:spcAft>
                <a:spcPts val="0"/>
              </a:spcAft>
              <a:buClr>
                <a:schemeClr val="dk1"/>
              </a:buClr>
              <a:buSzPts val="1200"/>
              <a:buFont typeface="Arial"/>
              <a:buChar char="•"/>
            </a:pPr>
            <a:r>
              <a:rPr lang="en-US" dirty="0"/>
              <a:t>Introduce parents and new teachers to CICO</a:t>
            </a:r>
            <a:endParaRPr dirty="0"/>
          </a:p>
          <a:p>
            <a:pPr marL="457200" lvl="1" indent="-171450" algn="l" rtl="0">
              <a:lnSpc>
                <a:spcPct val="100000"/>
              </a:lnSpc>
              <a:spcBef>
                <a:spcPts val="0"/>
              </a:spcBef>
              <a:spcAft>
                <a:spcPts val="0"/>
              </a:spcAft>
              <a:buClr>
                <a:schemeClr val="dk1"/>
              </a:buClr>
              <a:buSzPts val="1200"/>
              <a:buFont typeface="Arial"/>
              <a:buChar char="•"/>
            </a:pPr>
            <a:r>
              <a:rPr lang="en-US" dirty="0"/>
              <a:t>Communicate with teachers and families regarding the progress and needs of individual students</a:t>
            </a:r>
            <a:endParaRPr dirty="0"/>
          </a:p>
        </p:txBody>
      </p:sp>
      <p:sp>
        <p:nvSpPr>
          <p:cNvPr id="383" name="Google Shape;3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73160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25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dirty="0"/>
              <a:t>Trainer Notes:</a:t>
            </a:r>
            <a:endParaRPr dirty="0"/>
          </a:p>
          <a:p>
            <a:pPr marL="171450" lvl="0" indent="-171450" algn="l" rtl="0">
              <a:spcBef>
                <a:spcPts val="0"/>
              </a:spcBef>
              <a:spcAft>
                <a:spcPts val="0"/>
              </a:spcAft>
              <a:buClr>
                <a:schemeClr val="dk1"/>
              </a:buClr>
              <a:buSzPts val="1200"/>
              <a:buFont typeface="Arial"/>
              <a:buChar char="•"/>
            </a:pPr>
            <a:r>
              <a:rPr lang="en-US" sz="1200" dirty="0"/>
              <a:t>The CICO coordinator…</a:t>
            </a:r>
            <a:endParaRPr dirty="0"/>
          </a:p>
          <a:p>
            <a:pPr marL="457200" lvl="1" indent="-171450" algn="l" rtl="0">
              <a:spcBef>
                <a:spcPts val="0"/>
              </a:spcBef>
              <a:spcAft>
                <a:spcPts val="0"/>
              </a:spcAft>
              <a:buClr>
                <a:schemeClr val="dk1"/>
              </a:buClr>
              <a:buSzPts val="1200"/>
              <a:buFont typeface="Arial"/>
              <a:buChar char="•"/>
            </a:pPr>
            <a:r>
              <a:rPr lang="en-US" sz="1200" dirty="0"/>
              <a:t>examines student data and prioritizes which students will be discussed during Tier II team meeting, and creates data graphs for the team.</a:t>
            </a:r>
            <a:endParaRPr dirty="0"/>
          </a:p>
          <a:p>
            <a:pPr marL="457200" lvl="1" indent="-171450" algn="l" rtl="0">
              <a:spcBef>
                <a:spcPts val="0"/>
              </a:spcBef>
              <a:spcAft>
                <a:spcPts val="0"/>
              </a:spcAft>
              <a:buClr>
                <a:schemeClr val="dk1"/>
              </a:buClr>
              <a:buSzPts val="1200"/>
              <a:buFont typeface="Arial"/>
              <a:buChar char="•"/>
            </a:pPr>
            <a:r>
              <a:rPr lang="en-US" sz="1200" dirty="0"/>
              <a:t>provides an update on the number of students participating in the program and the number of students showing positive response; also, reports students that are ready for transition to self-management phase, as well as students that are not making progress.</a:t>
            </a:r>
            <a:endParaRPr dirty="0"/>
          </a:p>
          <a:p>
            <a:pPr marL="457200" lvl="1" indent="-171450" algn="l" rtl="0">
              <a:spcBef>
                <a:spcPts val="0"/>
              </a:spcBef>
              <a:spcAft>
                <a:spcPts val="0"/>
              </a:spcAft>
              <a:buClr>
                <a:schemeClr val="dk1"/>
              </a:buClr>
              <a:buSzPts val="1200"/>
              <a:buFont typeface="Arial"/>
              <a:buChar char="•"/>
            </a:pPr>
            <a:r>
              <a:rPr lang="en-US" sz="1200" dirty="0"/>
              <a:t>presents names and data for any new students who are being considered for the program.</a:t>
            </a:r>
            <a:endParaRPr dirty="0"/>
          </a:p>
        </p:txBody>
      </p:sp>
      <p:sp>
        <p:nvSpPr>
          <p:cNvPr id="395" name="Google Shape;3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932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CICO Coordinator attends Tier II Meetings to help team:</a:t>
            </a:r>
            <a:endParaRPr dirty="0"/>
          </a:p>
          <a:p>
            <a:pPr marL="457200" lvl="1" indent="-171450" algn="l" rtl="0">
              <a:spcBef>
                <a:spcPts val="0"/>
              </a:spcBef>
              <a:spcAft>
                <a:spcPts val="0"/>
              </a:spcAft>
              <a:buClr>
                <a:schemeClr val="dk1"/>
              </a:buClr>
              <a:buSzPts val="1200"/>
              <a:buFont typeface="Arial"/>
              <a:buChar char="•"/>
            </a:pPr>
            <a:r>
              <a:rPr lang="en-US" dirty="0"/>
              <a:t>makes decisions about students in the program (e.g., fade, continue, modify or intensify).</a:t>
            </a:r>
            <a:endParaRPr dirty="0"/>
          </a:p>
          <a:p>
            <a:pPr marL="457200" lvl="1" indent="-171450" algn="l" rtl="0">
              <a:spcBef>
                <a:spcPts val="0"/>
              </a:spcBef>
              <a:spcAft>
                <a:spcPts val="0"/>
              </a:spcAft>
              <a:buClr>
                <a:schemeClr val="dk1"/>
              </a:buClr>
              <a:buSzPts val="1200"/>
              <a:buFont typeface="Arial"/>
              <a:buChar char="•"/>
            </a:pPr>
            <a:r>
              <a:rPr lang="en-US" dirty="0"/>
              <a:t>may choose to discuss awards or recognition for students who are improving or consistently meeting behavioral goals.</a:t>
            </a:r>
            <a:endParaRPr dirty="0"/>
          </a:p>
          <a:p>
            <a:pPr marL="457200" lvl="1" indent="-171450" algn="l" rtl="0">
              <a:spcBef>
                <a:spcPts val="0"/>
              </a:spcBef>
              <a:spcAft>
                <a:spcPts val="0"/>
              </a:spcAft>
              <a:buClr>
                <a:schemeClr val="dk1"/>
              </a:buClr>
              <a:buSzPts val="1200"/>
              <a:buFont typeface="Arial"/>
              <a:buChar char="•"/>
            </a:pPr>
            <a:r>
              <a:rPr lang="en-US" dirty="0"/>
              <a:t>considers recognition for staff members who consistently implement the intervention.</a:t>
            </a:r>
            <a:endParaRPr dirty="0"/>
          </a:p>
        </p:txBody>
      </p:sp>
      <p:sp>
        <p:nvSpPr>
          <p:cNvPr id="402" name="Google Shape;40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24107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There is an example of a quarterly report on next slide.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The CICO coordinator gives feedback to families and staff about CICO implementation </a:t>
            </a:r>
            <a:r>
              <a:rPr lang="en-US" sz="1200" dirty="0">
                <a:solidFill>
                  <a:schemeClr val="dk1"/>
                </a:solidFill>
              </a:rPr>
              <a:t>(</a:t>
            </a:r>
            <a:r>
              <a:rPr lang="en-US" sz="1200" b="1" u="none" dirty="0">
                <a:solidFill>
                  <a:schemeClr val="dk1"/>
                </a:solidFill>
              </a:rPr>
              <a:t>NOT</a:t>
            </a:r>
            <a:r>
              <a:rPr lang="en-US" sz="1200" u="none" dirty="0">
                <a:solidFill>
                  <a:schemeClr val="dk1"/>
                </a:solidFill>
              </a:rPr>
              <a:t> data for individual students</a:t>
            </a:r>
            <a:r>
              <a:rPr lang="en-US" sz="1200" dirty="0">
                <a:solidFill>
                  <a:schemeClr val="dk1"/>
                </a:solidFill>
              </a:rPr>
              <a:t>).</a:t>
            </a:r>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rPr>
              <a:t>Note: The Tier II team administrative representative will need to support the Coordinator in some of these responsibilities.</a:t>
            </a:r>
            <a:endParaRPr dirty="0"/>
          </a:p>
        </p:txBody>
      </p:sp>
      <p:sp>
        <p:nvSpPr>
          <p:cNvPr id="409" name="Google Shape;40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669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44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50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40845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dirty="0"/>
              <a:t>Trainer Notes:</a:t>
            </a:r>
            <a:endParaRPr dirty="0"/>
          </a:p>
          <a:p>
            <a:pPr marL="171450" lvl="0" indent="-171450" algn="l" rtl="0">
              <a:spcBef>
                <a:spcPts val="0"/>
              </a:spcBef>
              <a:spcAft>
                <a:spcPts val="0"/>
              </a:spcAft>
              <a:buClr>
                <a:schemeClr val="dk1"/>
              </a:buClr>
              <a:buSzPts val="1200"/>
              <a:buFont typeface="Arial"/>
              <a:buChar char="•"/>
            </a:pPr>
            <a:r>
              <a:rPr lang="en-US" sz="1200" dirty="0"/>
              <a:t>First, the student is identified as needing additional behavioral support.</a:t>
            </a:r>
            <a:endParaRPr dirty="0"/>
          </a:p>
          <a:p>
            <a:pPr marL="171450" lvl="0" indent="-171450" algn="l" rtl="0">
              <a:spcBef>
                <a:spcPts val="0"/>
              </a:spcBef>
              <a:spcAft>
                <a:spcPts val="0"/>
              </a:spcAft>
              <a:buClr>
                <a:schemeClr val="dk1"/>
              </a:buClr>
              <a:buSzPts val="1200"/>
              <a:buFont typeface="Arial"/>
              <a:buChar char="•"/>
            </a:pPr>
            <a:r>
              <a:rPr lang="en-US" sz="1200" dirty="0"/>
              <a:t>A daily progress report (DPR) is given to the student.</a:t>
            </a:r>
          </a:p>
          <a:p>
            <a:pPr marL="171450" lvl="0" indent="-171450" algn="l" rtl="0">
              <a:spcBef>
                <a:spcPts val="0"/>
              </a:spcBef>
              <a:spcAft>
                <a:spcPts val="0"/>
              </a:spcAft>
              <a:buClr>
                <a:schemeClr val="dk1"/>
              </a:buClr>
              <a:buSzPts val="1200"/>
              <a:buFont typeface="Arial"/>
              <a:buChar char="•"/>
            </a:pPr>
            <a:r>
              <a:rPr lang="en-US" sz="1200" dirty="0"/>
              <a:t>Daily and or weekly goal established with the student.</a:t>
            </a:r>
            <a:endParaRPr dirty="0"/>
          </a:p>
          <a:p>
            <a:pPr marL="171450" lvl="0" indent="-171450" algn="l" rtl="0">
              <a:spcBef>
                <a:spcPts val="0"/>
              </a:spcBef>
              <a:spcAft>
                <a:spcPts val="0"/>
              </a:spcAft>
              <a:buClr>
                <a:schemeClr val="dk1"/>
              </a:buClr>
              <a:buSzPts val="1200"/>
              <a:buFont typeface="Arial"/>
              <a:buChar char="•"/>
            </a:pPr>
            <a:r>
              <a:rPr lang="en-US" sz="1200" dirty="0"/>
              <a:t>The DPR defines behavioral expectations and documents daily progress in meeting expectations.</a:t>
            </a:r>
            <a:endParaRPr dirty="0"/>
          </a:p>
          <a:p>
            <a:pPr marL="171450" lvl="0" indent="-171450" algn="l" rtl="0">
              <a:spcBef>
                <a:spcPts val="0"/>
              </a:spcBef>
              <a:spcAft>
                <a:spcPts val="0"/>
              </a:spcAft>
              <a:buClr>
                <a:schemeClr val="dk1"/>
              </a:buClr>
              <a:buSzPts val="1200"/>
              <a:buFont typeface="Arial"/>
              <a:buChar char="•"/>
            </a:pPr>
            <a:r>
              <a:rPr lang="en-US" sz="1200" dirty="0"/>
              <a:t>The student begins receiving a regular cycle of prompts and feedback from teachers and family for meeting behavioral expectations.</a:t>
            </a:r>
            <a:endParaRPr dirty="0"/>
          </a:p>
          <a:p>
            <a:pPr marL="171450" lvl="0" indent="-171450" algn="l" rtl="0">
              <a:spcBef>
                <a:spcPts val="0"/>
              </a:spcBef>
              <a:spcAft>
                <a:spcPts val="0"/>
              </a:spcAft>
              <a:buClr>
                <a:schemeClr val="dk1"/>
              </a:buClr>
              <a:buSzPts val="1200"/>
              <a:buFont typeface="Arial"/>
              <a:buChar char="•"/>
            </a:pPr>
            <a:r>
              <a:rPr lang="en-US" sz="1200" dirty="0"/>
              <a:t>Student data are generated daily (through DPR) and are used to monitor progress and make decisions about the intervention’s effect.</a:t>
            </a:r>
            <a:endParaRPr dirty="0"/>
          </a:p>
        </p:txBody>
      </p:sp>
      <p:sp>
        <p:nvSpPr>
          <p:cNvPr id="429" name="Google Shape;42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3027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Typically, a student’s goal for CICO is to receive at least 80% of the possible points each day. However, students and facilitators should discuss the goal daily and may want to set a personal daily goal.</a:t>
            </a:r>
          </a:p>
          <a:p>
            <a:pPr marL="171450" lvl="0" indent="-171450" algn="l" rtl="0">
              <a:spcBef>
                <a:spcPts val="0"/>
              </a:spcBef>
              <a:spcAft>
                <a:spcPts val="0"/>
              </a:spcAft>
              <a:buFont typeface="Arial" panose="020B0604020202020204" pitchFamily="34" charset="0"/>
              <a:buChar char="•"/>
            </a:pPr>
            <a:r>
              <a:rPr lang="en-US" dirty="0"/>
              <a:t>Some students may need to start with a lower goal, based on baseline data collection, e.g., 70%.</a:t>
            </a:r>
          </a:p>
          <a:p>
            <a:pPr marL="171450" lvl="0" indent="-171450" algn="l" rtl="0">
              <a:spcBef>
                <a:spcPts val="0"/>
              </a:spcBef>
              <a:spcAft>
                <a:spcPts val="0"/>
              </a:spcAft>
              <a:buFont typeface="Arial" panose="020B0604020202020204" pitchFamily="34" charset="0"/>
              <a:buChar char="•"/>
            </a:pPr>
            <a:r>
              <a:rPr lang="en-US" dirty="0"/>
              <a:t>We will discuss the DPR more in depth later in this module.</a:t>
            </a:r>
            <a:endParaRPr dirty="0"/>
          </a:p>
        </p:txBody>
      </p:sp>
      <p:sp>
        <p:nvSpPr>
          <p:cNvPr id="564" name="Google Shape;56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810955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435" name="Google Shape;4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100"/>
              <a:buFont typeface="Calibri"/>
              <a:buNone/>
            </a:pPr>
            <a:r>
              <a:rPr lang="en-US" sz="1100" dirty="0">
                <a:latin typeface="Calibri"/>
                <a:ea typeface="Calibri"/>
                <a:cs typeface="Calibri"/>
                <a:sym typeface="Calibri"/>
              </a:rPr>
              <a:t>Trainer Notes:</a:t>
            </a:r>
            <a:endParaRPr dirty="0"/>
          </a:p>
          <a:p>
            <a:pPr marL="171450" lvl="0" indent="-171450" algn="l" rtl="0">
              <a:lnSpc>
                <a:spcPct val="80000"/>
              </a:lnSpc>
              <a:spcBef>
                <a:spcPts val="0"/>
              </a:spcBef>
              <a:spcAft>
                <a:spcPts val="0"/>
              </a:spcAft>
              <a:buClr>
                <a:schemeClr val="dk1"/>
              </a:buClr>
              <a:buSzPts val="1100"/>
              <a:buFont typeface="Arial"/>
              <a:buChar char="•"/>
            </a:pPr>
            <a:r>
              <a:rPr lang="en-US" sz="1100" dirty="0">
                <a:latin typeface="Calibri"/>
                <a:ea typeface="Calibri"/>
                <a:cs typeface="Calibri"/>
                <a:sym typeface="Calibri"/>
              </a:rPr>
              <a:t>This is a visual representation of the CICO cycle.</a:t>
            </a:r>
            <a:endParaRPr dirty="0"/>
          </a:p>
          <a:p>
            <a:pPr marL="171450" lvl="0" indent="-171450" algn="l" rtl="0">
              <a:lnSpc>
                <a:spcPct val="80000"/>
              </a:lnSpc>
              <a:spcBef>
                <a:spcPts val="0"/>
              </a:spcBef>
              <a:spcAft>
                <a:spcPts val="0"/>
              </a:spcAft>
              <a:buClr>
                <a:schemeClr val="dk1"/>
              </a:buClr>
              <a:buSzPts val="1100"/>
              <a:buFont typeface="Arial"/>
              <a:buChar char="•"/>
            </a:pPr>
            <a:r>
              <a:rPr lang="en-US" sz="1100" dirty="0">
                <a:latin typeface="Calibri"/>
                <a:ea typeface="Calibri"/>
                <a:cs typeface="Calibri"/>
                <a:sym typeface="Calibri"/>
              </a:rPr>
              <a:t>As we discussed in the last slide, once the student is identified as meeting the criteria for CICO, the student receives a daily progress report (DPR) and the cycle of checking in and receiving feedback begins. The following slides will give a more explicit look at each of the five components of CICO.</a:t>
            </a:r>
            <a:endParaRPr sz="1100" dirty="0">
              <a:latin typeface="Calibri"/>
              <a:ea typeface="Calibri"/>
              <a:cs typeface="Calibri"/>
              <a:sym typeface="Calibri"/>
            </a:endParaRPr>
          </a:p>
        </p:txBody>
      </p:sp>
    </p:spTree>
    <p:extLst>
      <p:ext uri="{BB962C8B-B14F-4D97-AF65-F5344CB8AC3E}">
        <p14:creationId xmlns:p14="http://schemas.microsoft.com/office/powerpoint/2010/main" val="1951063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1" indent="0" algn="l" rtl="0">
              <a:lnSpc>
                <a:spcPct val="80000"/>
              </a:lnSpc>
              <a:spcBef>
                <a:spcPts val="0"/>
              </a:spcBef>
              <a:spcAft>
                <a:spcPts val="0"/>
              </a:spcAft>
              <a:buClr>
                <a:schemeClr val="dk1"/>
              </a:buClr>
              <a:buSzPts val="1100"/>
              <a:buFont typeface="Arial"/>
              <a:buNone/>
            </a:pPr>
            <a:r>
              <a:rPr lang="en-US" sz="1100" dirty="0">
                <a:latin typeface="Calibri"/>
                <a:ea typeface="Calibri"/>
                <a:cs typeface="Calibri"/>
                <a:sym typeface="Calibri"/>
              </a:rPr>
              <a:t>Trainer Notes:</a:t>
            </a:r>
          </a:p>
          <a:p>
            <a:pPr marL="171450" lvl="1" indent="-171450" algn="l" rtl="0">
              <a:lnSpc>
                <a:spcPct val="80000"/>
              </a:lnSpc>
              <a:spcBef>
                <a:spcPts val="0"/>
              </a:spcBef>
              <a:spcAft>
                <a:spcPts val="0"/>
              </a:spcAft>
              <a:buClr>
                <a:schemeClr val="dk1"/>
              </a:buClr>
              <a:buSzPts val="1100"/>
              <a:buFont typeface="Arial" panose="020B0604020202020204" pitchFamily="34" charset="0"/>
              <a:buChar char="•"/>
            </a:pPr>
            <a:r>
              <a:rPr lang="en-US" sz="1100" dirty="0">
                <a:latin typeface="Calibri"/>
                <a:ea typeface="Calibri"/>
                <a:cs typeface="Calibri"/>
                <a:sym typeface="Calibri"/>
              </a:rPr>
              <a:t>5 Daily Components of CICO:</a:t>
            </a:r>
          </a:p>
          <a:p>
            <a:pPr marL="457200" lvl="1" indent="-228600" algn="l" rtl="0">
              <a:lnSpc>
                <a:spcPct val="80000"/>
              </a:lnSpc>
              <a:spcBef>
                <a:spcPts val="0"/>
              </a:spcBef>
              <a:spcAft>
                <a:spcPts val="0"/>
              </a:spcAft>
              <a:buClr>
                <a:schemeClr val="dk1"/>
              </a:buClr>
              <a:buSzPts val="1100"/>
              <a:buFont typeface="Arial"/>
              <a:buAutoNum type="arabicPeriod"/>
            </a:pPr>
            <a:r>
              <a:rPr lang="en-US" sz="1100" dirty="0">
                <a:latin typeface="Calibri"/>
                <a:ea typeface="Calibri"/>
                <a:cs typeface="Calibri"/>
                <a:sym typeface="Calibri"/>
              </a:rPr>
              <a:t>The student checks in with a facilitator</a:t>
            </a:r>
          </a:p>
          <a:p>
            <a:pPr marL="457200" lvl="1" indent="-228600" algn="l" rtl="0">
              <a:lnSpc>
                <a:spcPct val="80000"/>
              </a:lnSpc>
              <a:spcBef>
                <a:spcPts val="0"/>
              </a:spcBef>
              <a:spcAft>
                <a:spcPts val="0"/>
              </a:spcAft>
              <a:buClr>
                <a:schemeClr val="dk1"/>
              </a:buClr>
              <a:buSzPts val="1100"/>
              <a:buFont typeface="Arial"/>
              <a:buAutoNum type="arabicPeriod"/>
            </a:pPr>
            <a:r>
              <a:rPr lang="en-US" sz="1100" dirty="0">
                <a:latin typeface="Calibri"/>
                <a:ea typeface="Calibri"/>
                <a:cs typeface="Calibri"/>
                <a:sym typeface="Calibri"/>
              </a:rPr>
              <a:t>The student receives feedback throughout the day from teacher(s), </a:t>
            </a:r>
          </a:p>
          <a:p>
            <a:pPr marL="457200" lvl="1" indent="-228600" algn="l" rtl="0">
              <a:lnSpc>
                <a:spcPct val="80000"/>
              </a:lnSpc>
              <a:spcBef>
                <a:spcPts val="0"/>
              </a:spcBef>
              <a:spcAft>
                <a:spcPts val="0"/>
              </a:spcAft>
              <a:buClr>
                <a:schemeClr val="dk1"/>
              </a:buClr>
              <a:buSzPts val="1100"/>
              <a:buFont typeface="Arial"/>
              <a:buAutoNum type="arabicPeriod"/>
            </a:pPr>
            <a:r>
              <a:rPr lang="en-US" sz="1100" dirty="0">
                <a:latin typeface="Calibri"/>
                <a:ea typeface="Calibri"/>
                <a:cs typeface="Calibri"/>
                <a:sym typeface="Calibri"/>
              </a:rPr>
              <a:t>The student checks out with the facilitator.</a:t>
            </a:r>
            <a:endParaRPr lang="en-US" dirty="0"/>
          </a:p>
          <a:p>
            <a:pPr marL="457200" lvl="1" indent="-228600" algn="l" rtl="0">
              <a:lnSpc>
                <a:spcPct val="80000"/>
              </a:lnSpc>
              <a:spcBef>
                <a:spcPts val="0"/>
              </a:spcBef>
              <a:spcAft>
                <a:spcPts val="0"/>
              </a:spcAft>
              <a:buClr>
                <a:schemeClr val="dk1"/>
              </a:buClr>
              <a:buSzPts val="1100"/>
              <a:buFont typeface="Arial"/>
              <a:buAutoNum type="arabicPeriod" startAt="4"/>
            </a:pPr>
            <a:r>
              <a:rPr lang="en-US" sz="1100" dirty="0">
                <a:latin typeface="Calibri"/>
                <a:ea typeface="Calibri"/>
                <a:cs typeface="Calibri"/>
                <a:sym typeface="Calibri"/>
              </a:rPr>
              <a:t>The student will take the DPR form home for the parent to sign and the process starts again the next day. </a:t>
            </a:r>
          </a:p>
          <a:p>
            <a:pPr marL="457200" lvl="1" indent="-228600" algn="l" rtl="0">
              <a:lnSpc>
                <a:spcPct val="80000"/>
              </a:lnSpc>
              <a:spcBef>
                <a:spcPts val="0"/>
              </a:spcBef>
              <a:spcAft>
                <a:spcPts val="0"/>
              </a:spcAft>
              <a:buClr>
                <a:schemeClr val="dk1"/>
              </a:buClr>
              <a:buSzPts val="1100"/>
              <a:buFont typeface="Arial"/>
              <a:buAutoNum type="arabicPeriod" startAt="4"/>
            </a:pPr>
            <a:r>
              <a:rPr lang="en-US" sz="1100" dirty="0">
                <a:latin typeface="Calibri"/>
                <a:ea typeface="Calibri"/>
                <a:cs typeface="Calibri"/>
                <a:sym typeface="Calibri"/>
              </a:rPr>
              <a:t>Parent/family participation</a:t>
            </a:r>
            <a:endParaRPr lang="en-US" dirty="0"/>
          </a:p>
          <a:p>
            <a:pPr marL="171450" lvl="0" indent="-171450" algn="l" rtl="0">
              <a:lnSpc>
                <a:spcPct val="80000"/>
              </a:lnSpc>
              <a:spcBef>
                <a:spcPts val="0"/>
              </a:spcBef>
              <a:spcAft>
                <a:spcPts val="0"/>
              </a:spcAft>
              <a:buClr>
                <a:schemeClr val="dk1"/>
              </a:buClr>
              <a:buSzPts val="1100"/>
              <a:buFont typeface="Arial" panose="020B0604020202020204" pitchFamily="34" charset="0"/>
              <a:buChar char="•"/>
            </a:pPr>
            <a:r>
              <a:rPr lang="en-US" sz="1100" dirty="0">
                <a:latin typeface="Calibri"/>
                <a:ea typeface="Calibri"/>
                <a:cs typeface="Calibri"/>
                <a:sym typeface="Calibri"/>
              </a:rPr>
              <a:t>Every two weeks the student’s data are summarized and the team assesses the student’s progress. The team will then decide about continuing the intervention, making changes to the intervention, or fading the student from the intervention.</a:t>
            </a:r>
            <a:endParaRPr lang="en-US" dirty="0"/>
          </a:p>
          <a:p>
            <a:pPr marL="0" lvl="0" indent="0" algn="l" rtl="0">
              <a:spcBef>
                <a:spcPts val="0"/>
              </a:spcBef>
              <a:spcAft>
                <a:spcPts val="0"/>
              </a:spcAft>
              <a:buNone/>
            </a:pPr>
            <a:endParaRPr dirty="0"/>
          </a:p>
        </p:txBody>
      </p:sp>
      <p:sp>
        <p:nvSpPr>
          <p:cNvPr id="473" name="Google Shape;4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309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06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At check-in in the morning, the facilitator gives the student their DPR for the day and then sets them up to have a good day by reminding them of the expectations and encouraging them to meet their goals.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b="0" dirty="0"/>
              <a:t>Every student will have a goal, which is typically to earn at least 80% of the possible points each day</a:t>
            </a:r>
            <a:r>
              <a:rPr lang="en-US" b="1" dirty="0"/>
              <a:t>. </a:t>
            </a:r>
          </a:p>
          <a:p>
            <a:pPr marL="171450" lvl="0" indent="-171450" algn="l" rtl="0">
              <a:spcBef>
                <a:spcPts val="0"/>
              </a:spcBef>
              <a:spcAft>
                <a:spcPts val="0"/>
              </a:spcAft>
              <a:buClr>
                <a:schemeClr val="dk1"/>
              </a:buClr>
              <a:buSzPts val="1200"/>
              <a:buFont typeface="Arial"/>
              <a:buChar char="•"/>
            </a:pPr>
            <a:endParaRPr dirty="0"/>
          </a:p>
        </p:txBody>
      </p:sp>
      <p:sp>
        <p:nvSpPr>
          <p:cNvPr id="480" name="Google Shape;48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839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example comes from Mid-Atlantic PBIS and OSEP Technical Assistance Center. We will have more examples in later slides.</a:t>
            </a:r>
            <a:endParaRPr dirty="0"/>
          </a:p>
          <a:p>
            <a:pPr marL="457200" lvl="1" indent="-171450" algn="l" rtl="0">
              <a:spcBef>
                <a:spcPts val="0"/>
              </a:spcBef>
              <a:spcAft>
                <a:spcPts val="0"/>
              </a:spcAft>
              <a:buClr>
                <a:schemeClr val="dk1"/>
              </a:buClr>
              <a:buSzPts val="1200"/>
              <a:buFont typeface="Arial"/>
              <a:buChar char="•"/>
            </a:pPr>
            <a:r>
              <a:rPr lang="en-US" dirty="0"/>
              <a:t>This slide shows a sample DPR with important considerations. </a:t>
            </a:r>
            <a:endParaRPr dirty="0"/>
          </a:p>
          <a:p>
            <a:pPr marL="457200" lvl="1" indent="-171450" algn="l" rtl="0">
              <a:spcBef>
                <a:spcPts val="0"/>
              </a:spcBef>
              <a:spcAft>
                <a:spcPts val="0"/>
              </a:spcAft>
              <a:buClr>
                <a:schemeClr val="dk1"/>
              </a:buClr>
              <a:buSzPts val="1200"/>
              <a:buFont typeface="Arial"/>
              <a:buChar char="•"/>
            </a:pPr>
            <a:r>
              <a:rPr lang="en-US" dirty="0"/>
              <a:t>Notice that the points are earned based on how well the students follow each of the school-wide expectations. </a:t>
            </a:r>
          </a:p>
          <a:p>
            <a:pPr marL="457200" lvl="1" indent="-171450" algn="l" rtl="0">
              <a:spcBef>
                <a:spcPts val="0"/>
              </a:spcBef>
              <a:spcAft>
                <a:spcPts val="0"/>
              </a:spcAft>
              <a:buClr>
                <a:schemeClr val="dk1"/>
              </a:buClr>
              <a:buSzPts val="1200"/>
              <a:buFont typeface="Arial"/>
              <a:buChar char="•"/>
            </a:pPr>
            <a:r>
              <a:rPr lang="en-US" dirty="0"/>
              <a:t>When developing the DPR, teams can decide on the rating scale numbers, but a student is rated on whether or not they completely followed the expectations. In this example 0 means they did not, 1 means they partially followed them, and 2 means they completely followed the expectations.</a:t>
            </a:r>
            <a:endParaRPr dirty="0"/>
          </a:p>
          <a:p>
            <a:pPr marL="457200" lvl="1" indent="-171450" algn="l" rtl="0">
              <a:spcBef>
                <a:spcPts val="0"/>
              </a:spcBef>
              <a:spcAft>
                <a:spcPts val="0"/>
              </a:spcAft>
              <a:buClr>
                <a:schemeClr val="dk1"/>
              </a:buClr>
              <a:buSzPts val="1200"/>
              <a:buFont typeface="Arial"/>
              <a:buChar char="•"/>
            </a:pPr>
            <a:r>
              <a:rPr lang="en-US" dirty="0"/>
              <a:t>It is very general so that </a:t>
            </a:r>
            <a:r>
              <a:rPr lang="en-US" b="1" dirty="0"/>
              <a:t>all students in CICO can use the same card</a:t>
            </a:r>
            <a:r>
              <a:rPr lang="en-US" dirty="0"/>
              <a:t>.</a:t>
            </a:r>
            <a:endParaRPr dirty="0"/>
          </a:p>
        </p:txBody>
      </p:sp>
      <p:sp>
        <p:nvSpPr>
          <p:cNvPr id="571" name="Google Shape;5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2400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763113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Questrial"/>
              <a:buNone/>
            </a:pPr>
            <a:fld id="{00000000-1234-1234-1234-123412341234}" type="slidenum">
              <a:rPr lang="en-US" sz="1200" b="0" i="0" u="none" strike="noStrike" cap="none">
                <a:solidFill>
                  <a:srgbClr val="000000"/>
                </a:solidFill>
                <a:latin typeface="Questrial"/>
                <a:ea typeface="Questrial"/>
                <a:cs typeface="Questrial"/>
                <a:sym typeface="Questrial"/>
              </a:rPr>
              <a:t>28</a:t>
            </a:fld>
            <a:endParaRPr sz="1200" b="0" i="0" u="none" strike="noStrike" cap="none">
              <a:solidFill>
                <a:srgbClr val="000000"/>
              </a:solidFill>
              <a:latin typeface="Questrial"/>
              <a:ea typeface="Questrial"/>
              <a:cs typeface="Questrial"/>
              <a:sym typeface="Questrial"/>
            </a:endParaRPr>
          </a:p>
        </p:txBody>
      </p:sp>
      <p:sp>
        <p:nvSpPr>
          <p:cNvPr id="593" name="Google Shape;593;p38:notes"/>
          <p:cNvSpPr txBox="1"/>
          <p:nvPr/>
        </p:nvSpPr>
        <p:spPr>
          <a:xfrm>
            <a:off x="3884026" y="8684925"/>
            <a:ext cx="2972420" cy="4575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Questrial"/>
              <a:buNone/>
            </a:pPr>
            <a:fld id="{00000000-1234-1234-1234-123412341234}" type="slidenum">
              <a:rPr lang="en-US" sz="1200" b="0" i="0" u="none" strike="noStrike" cap="none">
                <a:solidFill>
                  <a:srgbClr val="000000"/>
                </a:solidFill>
                <a:latin typeface="Questrial"/>
                <a:ea typeface="Questrial"/>
                <a:cs typeface="Questrial"/>
                <a:sym typeface="Questrial"/>
              </a:rPr>
              <a:t>28</a:t>
            </a:fld>
            <a:endParaRPr sz="1200" b="0" i="0" u="none" strike="noStrike" cap="none">
              <a:solidFill>
                <a:srgbClr val="000000"/>
              </a:solidFill>
              <a:latin typeface="Questrial"/>
              <a:ea typeface="Questrial"/>
              <a:cs typeface="Questrial"/>
              <a:sym typeface="Questrial"/>
            </a:endParaRPr>
          </a:p>
        </p:txBody>
      </p:sp>
      <p:sp>
        <p:nvSpPr>
          <p:cNvPr id="594" name="Google Shape;5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5" name="Google Shape;595;p3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Questrial"/>
              <a:buNone/>
            </a:pPr>
            <a:r>
              <a:rPr lang="en-US" sz="1200" b="0" i="0" u="none" strike="noStrike" cap="none" dirty="0">
                <a:solidFill>
                  <a:schemeClr val="dk1"/>
                </a:solidFill>
                <a:latin typeface="Questrial"/>
                <a:ea typeface="Questrial"/>
                <a:cs typeface="Questrial"/>
                <a:sym typeface="Questrial"/>
              </a:rPr>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Questrial"/>
                <a:ea typeface="Questrial"/>
                <a:cs typeface="Questrial"/>
                <a:sym typeface="Questrial"/>
              </a:rPr>
              <a:t>Be sure to point out all of the content that is on this form.</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Questrial"/>
                <a:ea typeface="Questrial"/>
                <a:cs typeface="Questrial"/>
                <a:sym typeface="Questrial"/>
              </a:rPr>
              <a:t>It is a very small form that can be easily printed multiple times on one sheet of paper, but still includes all of the information that is needed.</a:t>
            </a:r>
            <a:endParaRPr dirty="0"/>
          </a:p>
        </p:txBody>
      </p:sp>
      <p:sp>
        <p:nvSpPr>
          <p:cNvPr id="596" name="Google Shape;596;p38:notes"/>
          <p:cNvSpPr txBox="1"/>
          <p:nvPr/>
        </p:nvSpPr>
        <p:spPr>
          <a:xfrm>
            <a:off x="3884026" y="8684925"/>
            <a:ext cx="2972420" cy="4575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Questrial"/>
              <a:buNone/>
            </a:pPr>
            <a:fld id="{00000000-1234-1234-1234-123412341234}" type="slidenum">
              <a:rPr lang="en-US" sz="1200" b="0" i="0" u="none" strike="noStrike" cap="none">
                <a:solidFill>
                  <a:srgbClr val="000000"/>
                </a:solidFill>
                <a:latin typeface="Questrial"/>
                <a:ea typeface="Questrial"/>
                <a:cs typeface="Questrial"/>
                <a:sym typeface="Questrial"/>
              </a:rPr>
              <a:t>28</a:t>
            </a:fld>
            <a:endParaRPr sz="1200" b="0" i="0" u="none" strike="noStrike" cap="none">
              <a:solidFill>
                <a:srgbClr val="000000"/>
              </a:solidFill>
              <a:latin typeface="Questrial"/>
              <a:ea typeface="Questrial"/>
              <a:cs typeface="Questrial"/>
              <a:sym typeface="Questrial"/>
            </a:endParaRPr>
          </a:p>
        </p:txBody>
      </p:sp>
    </p:spTree>
    <p:extLst>
      <p:ext uri="{BB962C8B-B14F-4D97-AF65-F5344CB8AC3E}">
        <p14:creationId xmlns:p14="http://schemas.microsoft.com/office/powerpoint/2010/main" val="179030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Questrial"/>
              <a:buNone/>
            </a:pPr>
            <a:fld id="{00000000-1234-1234-1234-123412341234}" type="slidenum">
              <a:rPr lang="en-US" sz="1200" b="0" i="0" u="none" strike="noStrike" cap="none">
                <a:solidFill>
                  <a:srgbClr val="000000"/>
                </a:solidFill>
                <a:latin typeface="Questrial"/>
                <a:ea typeface="Questrial"/>
                <a:cs typeface="Questrial"/>
                <a:sym typeface="Questrial"/>
              </a:rPr>
              <a:t>29</a:t>
            </a:fld>
            <a:endParaRPr sz="1200" b="0" i="0" u="none" strike="noStrike" cap="none">
              <a:solidFill>
                <a:srgbClr val="000000"/>
              </a:solidFill>
              <a:latin typeface="Questrial"/>
              <a:ea typeface="Questrial"/>
              <a:cs typeface="Questrial"/>
              <a:sym typeface="Questrial"/>
            </a:endParaRPr>
          </a:p>
        </p:txBody>
      </p:sp>
      <p:sp>
        <p:nvSpPr>
          <p:cNvPr id="603" name="Google Shape;603;p39:notes"/>
          <p:cNvSpPr txBox="1"/>
          <p:nvPr/>
        </p:nvSpPr>
        <p:spPr>
          <a:xfrm>
            <a:off x="3884026" y="8684925"/>
            <a:ext cx="2972420" cy="4575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Questrial"/>
              <a:buNone/>
            </a:pPr>
            <a:fld id="{00000000-1234-1234-1234-123412341234}" type="slidenum">
              <a:rPr lang="en-US" sz="1200" b="0" i="0" u="none" strike="noStrike" cap="none">
                <a:solidFill>
                  <a:srgbClr val="000000"/>
                </a:solidFill>
                <a:latin typeface="Questrial"/>
                <a:ea typeface="Questrial"/>
                <a:cs typeface="Questrial"/>
                <a:sym typeface="Questrial"/>
              </a:rPr>
              <a:t>29</a:t>
            </a:fld>
            <a:endParaRPr sz="1200" b="0" i="0" u="none" strike="noStrike" cap="none">
              <a:solidFill>
                <a:srgbClr val="000000"/>
              </a:solidFill>
              <a:latin typeface="Questrial"/>
              <a:ea typeface="Questrial"/>
              <a:cs typeface="Questrial"/>
              <a:sym typeface="Questrial"/>
            </a:endParaRPr>
          </a:p>
        </p:txBody>
      </p:sp>
      <p:sp>
        <p:nvSpPr>
          <p:cNvPr id="604" name="Google Shape;60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5" name="Google Shape;605;p3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Questrial"/>
              <a:buNone/>
            </a:pPr>
            <a:r>
              <a:rPr lang="en-US" sz="1200" b="0" i="0" u="none" strike="noStrike" cap="none" dirty="0">
                <a:solidFill>
                  <a:schemeClr val="dk1"/>
                </a:solidFill>
                <a:latin typeface="Questrial"/>
                <a:ea typeface="Questrial"/>
                <a:cs typeface="Questrial"/>
                <a:sym typeface="Questrial"/>
              </a:rPr>
              <a:t>Trainer Notes:</a:t>
            </a:r>
            <a:endParaRPr sz="1200" b="0" i="0" u="none" strike="noStrike" cap="none" dirty="0">
              <a:solidFill>
                <a:schemeClr val="dk1"/>
              </a:solidFill>
              <a:latin typeface="Questrial"/>
              <a:ea typeface="Questrial"/>
              <a:cs typeface="Questrial"/>
              <a:sym typeface="Questrial"/>
            </a:endParaRPr>
          </a:p>
          <a:p>
            <a:pPr marL="171450" marR="0" lvl="0" indent="-171450" algn="l" rtl="0">
              <a:spcBef>
                <a:spcPts val="0"/>
              </a:spcBef>
              <a:spcAft>
                <a:spcPts val="0"/>
              </a:spcAft>
              <a:buClr>
                <a:schemeClr val="dk1"/>
              </a:buClr>
              <a:buSzPts val="300"/>
              <a:buFont typeface="Arial"/>
              <a:buChar char="•"/>
            </a:pPr>
            <a:r>
              <a:rPr lang="en-US" sz="1200" b="0" i="0" u="none" strike="noStrike" cap="none" dirty="0">
                <a:solidFill>
                  <a:schemeClr val="dk1"/>
                </a:solidFill>
                <a:latin typeface="Questrial"/>
                <a:ea typeface="Questrial"/>
                <a:cs typeface="Questrial"/>
                <a:sym typeface="Questrial"/>
              </a:rPr>
              <a:t>Elementary example</a:t>
            </a:r>
          </a:p>
          <a:p>
            <a:pPr marL="171450" marR="0" lvl="0" indent="-171450" algn="l" rtl="0">
              <a:spcBef>
                <a:spcPts val="0"/>
              </a:spcBef>
              <a:spcAft>
                <a:spcPts val="0"/>
              </a:spcAft>
              <a:buClr>
                <a:schemeClr val="dk1"/>
              </a:buClr>
              <a:buSzPts val="300"/>
              <a:buFont typeface="Arial"/>
              <a:buChar char="•"/>
            </a:pPr>
            <a:r>
              <a:rPr lang="en-US" sz="1200" b="0" i="0" u="none" strike="noStrike" cap="none" dirty="0">
                <a:solidFill>
                  <a:schemeClr val="dk1"/>
                </a:solidFill>
                <a:latin typeface="Questrial"/>
                <a:sym typeface="Questrial"/>
              </a:rPr>
              <a:t>For very young students, symbols can be used instead of numbers. But there still needs to be a goal. In this example, the smiley face would be worth 2 points, the dot 1 point, and the sad face zero points. The facilitator would do all the calculations.</a:t>
            </a:r>
          </a:p>
          <a:p>
            <a:pPr marL="171450" marR="0" lvl="0" indent="-171450" algn="l" rtl="0">
              <a:spcBef>
                <a:spcPts val="0"/>
              </a:spcBef>
              <a:spcAft>
                <a:spcPts val="0"/>
              </a:spcAft>
              <a:buClr>
                <a:schemeClr val="dk1"/>
              </a:buClr>
              <a:buSzPts val="300"/>
              <a:buFont typeface="Arial"/>
              <a:buChar char="•"/>
            </a:pPr>
            <a:r>
              <a:rPr lang="en-US" sz="1200" b="0" i="0" u="none" strike="noStrike" cap="none" dirty="0">
                <a:solidFill>
                  <a:schemeClr val="dk1"/>
                </a:solidFill>
                <a:latin typeface="Questrial"/>
                <a:sym typeface="Questrial"/>
              </a:rPr>
              <a:t>Considerations for older students: there are currently some electronic methods being developed and used for older students (middle and high school), e.g., apps on phones or </a:t>
            </a:r>
            <a:r>
              <a:rPr lang="en-US" sz="1200" b="0" i="0" u="none" strike="noStrike" cap="none" dirty="0" err="1">
                <a:solidFill>
                  <a:schemeClr val="dk1"/>
                </a:solidFill>
                <a:latin typeface="Questrial"/>
                <a:sym typeface="Questrial"/>
              </a:rPr>
              <a:t>ipads</a:t>
            </a:r>
            <a:r>
              <a:rPr lang="en-US" sz="1200" b="0" i="0" u="none" strike="noStrike" cap="none" dirty="0">
                <a:solidFill>
                  <a:schemeClr val="dk1"/>
                </a:solidFill>
                <a:latin typeface="Questrial"/>
                <a:sym typeface="Questrial"/>
              </a:rPr>
              <a:t>.</a:t>
            </a:r>
            <a:endParaRPr dirty="0"/>
          </a:p>
        </p:txBody>
      </p:sp>
    </p:spTree>
    <p:extLst>
      <p:ext uri="{BB962C8B-B14F-4D97-AF65-F5344CB8AC3E}">
        <p14:creationId xmlns:p14="http://schemas.microsoft.com/office/powerpoint/2010/main" val="59218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69084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p>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latin typeface="Calibri"/>
                <a:ea typeface="Calibri"/>
                <a:cs typeface="Calibri"/>
                <a:sym typeface="Calibri"/>
              </a:rPr>
              <a:t>The research study here uses </a:t>
            </a:r>
            <a:r>
              <a:rPr lang="en-US" sz="1200" b="0" i="0" u="none" strike="noStrike" cap="none" dirty="0" err="1">
                <a:solidFill>
                  <a:schemeClr val="dk1"/>
                </a:solidFill>
                <a:latin typeface="Calibri"/>
                <a:ea typeface="Calibri"/>
                <a:cs typeface="Calibri"/>
                <a:sym typeface="Calibri"/>
              </a:rPr>
              <a:t>ipads</a:t>
            </a:r>
            <a:r>
              <a:rPr lang="en-US" sz="1200" b="0" i="0" u="none" strike="noStrike" cap="none" dirty="0">
                <a:solidFill>
                  <a:schemeClr val="dk1"/>
                </a:solidFill>
                <a:latin typeface="Calibri"/>
                <a:ea typeface="Calibri"/>
                <a:cs typeface="Calibri"/>
                <a:sym typeface="Calibri"/>
              </a:rPr>
              <a:t> for MS and HS kids. they self-rate and then teacher rates and they compare.</a:t>
            </a:r>
          </a:p>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latin typeface="Calibri"/>
                <a:ea typeface="Calibri"/>
                <a:cs typeface="Calibri"/>
                <a:sym typeface="Calibri"/>
              </a:rPr>
              <a:t>In the Facilitator Guide we will show examples of electronic data collection.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75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checklist will help teams develop their DPR.</a:t>
            </a:r>
            <a:endParaRPr dirty="0"/>
          </a:p>
          <a:p>
            <a:pPr marL="171450" lvl="0" indent="-171450" algn="l" rtl="0">
              <a:spcBef>
                <a:spcPts val="0"/>
              </a:spcBef>
              <a:spcAft>
                <a:spcPts val="0"/>
              </a:spcAft>
              <a:buClr>
                <a:schemeClr val="dk1"/>
              </a:buClr>
              <a:buSzPts val="1200"/>
              <a:buFont typeface="Arial"/>
              <a:buChar char="•"/>
            </a:pPr>
            <a:r>
              <a:rPr lang="en-US" dirty="0"/>
              <a:t>This is included in the facilitator guide as a handout.</a:t>
            </a:r>
            <a:endParaRPr dirty="0"/>
          </a:p>
        </p:txBody>
      </p:sp>
      <p:sp>
        <p:nvSpPr>
          <p:cNvPr id="742" name="Google Shape;74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94165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9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At the end of each class period or during natural transitions, the classroom teacher gives the student positive, specific praise for using the appropriate, expected behavior.</a:t>
            </a:r>
          </a:p>
          <a:p>
            <a:pPr marL="171450" marR="0" lvl="0" indent="-171450" algn="l" rtl="0">
              <a:lnSpc>
                <a:spcPct val="100000"/>
              </a:lnSpc>
              <a:spcBef>
                <a:spcPts val="0"/>
              </a:spcBef>
              <a:spcAft>
                <a:spcPts val="0"/>
              </a:spcAft>
              <a:buClr>
                <a:schemeClr val="dk1"/>
              </a:buClr>
              <a:buSzPts val="1200"/>
              <a:buFont typeface="Arial"/>
              <a:buChar char="•"/>
            </a:pPr>
            <a:r>
              <a:rPr lang="en-US" sz="1200" dirty="0"/>
              <a:t>If needed, the teacher can also give corrective feedback (also positive and specific).</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Training on how to give positive specific praise and corrective feedback may be needed for teachers.</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The goal is to help the student improve their behavior.</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The teacher will then give the student a rating for how well they demonstrated each of the expectations, using the point system on the DPR.</a:t>
            </a:r>
          </a:p>
          <a:p>
            <a:pPr marL="171450" marR="0" lvl="0" indent="-171450" algn="l" rtl="0">
              <a:lnSpc>
                <a:spcPct val="100000"/>
              </a:lnSpc>
              <a:spcBef>
                <a:spcPts val="0"/>
              </a:spcBef>
              <a:spcAft>
                <a:spcPts val="0"/>
              </a:spcAft>
              <a:buClr>
                <a:schemeClr val="dk1"/>
              </a:buClr>
              <a:buSzPts val="1200"/>
              <a:buFont typeface="Arial"/>
              <a:buChar char="•"/>
            </a:pPr>
            <a:r>
              <a:rPr lang="en-US" dirty="0"/>
              <a:t>The student and facilitator work together to determine the daily point goal, using the point system on the DPR.</a:t>
            </a:r>
            <a:endParaRPr dirty="0"/>
          </a:p>
        </p:txBody>
      </p:sp>
      <p:sp>
        <p:nvSpPr>
          <p:cNvPr id="494" name="Google Shape;49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984814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Clr>
                <a:schemeClr val="dk1"/>
              </a:buClr>
              <a:buSzPts val="1200"/>
              <a:buFont typeface="Arial"/>
              <a:buChar char="•"/>
            </a:pPr>
            <a:r>
              <a:rPr lang="en-US" dirty="0"/>
              <a:t>This video was created to show teachers how to correctly give CICO feedback to students in their classrooms.</a:t>
            </a:r>
          </a:p>
          <a:p>
            <a:pPr marL="171450" lvl="0" indent="-171450" algn="l" rtl="0">
              <a:spcBef>
                <a:spcPts val="0"/>
              </a:spcBef>
              <a:spcAft>
                <a:spcPts val="0"/>
              </a:spcAft>
              <a:buClr>
                <a:schemeClr val="dk1"/>
              </a:buClr>
              <a:buSzPts val="1200"/>
              <a:buFont typeface="Arial"/>
              <a:buChar char="•"/>
            </a:pPr>
            <a:r>
              <a:rPr lang="en-US" dirty="0"/>
              <a:t>Link to video: </a:t>
            </a:r>
            <a:r>
              <a:rPr lang="en-US" sz="1200" u="sng" dirty="0">
                <a:solidFill>
                  <a:schemeClr val="lt1"/>
                </a:solidFill>
                <a:latin typeface="Calibri"/>
                <a:ea typeface="Calibri"/>
                <a:cs typeface="Calibri"/>
                <a:sym typeface="Calibri"/>
              </a:rPr>
              <a:t>https://www.youtube.com/watch?v=V5X9RpvC6u4</a:t>
            </a:r>
            <a:endParaRPr lang="en-US" u="sng"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722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slide is animated.</a:t>
            </a:r>
            <a:endParaRPr dirty="0"/>
          </a:p>
          <a:p>
            <a:pPr marL="171450" lvl="0" indent="-171450" algn="l" rtl="0">
              <a:spcBef>
                <a:spcPts val="0"/>
              </a:spcBef>
              <a:spcAft>
                <a:spcPts val="0"/>
              </a:spcAft>
              <a:buClr>
                <a:schemeClr val="dk1"/>
              </a:buClr>
              <a:buSzPts val="1200"/>
              <a:buFont typeface="Arial"/>
              <a:buChar char="•"/>
            </a:pPr>
            <a:r>
              <a:rPr lang="en-US" dirty="0"/>
              <a:t>Here is an example of an assessment teachers can use to determine if they are providing the appropriate support to the students in CICO.</a:t>
            </a:r>
            <a:endParaRPr dirty="0"/>
          </a:p>
          <a:p>
            <a:pPr marL="171450" lvl="0" indent="-171450" algn="l" rtl="0">
              <a:spcBef>
                <a:spcPts val="0"/>
              </a:spcBef>
              <a:spcAft>
                <a:spcPts val="0"/>
              </a:spcAft>
              <a:buClr>
                <a:schemeClr val="dk1"/>
              </a:buClr>
              <a:buSzPts val="1200"/>
              <a:buFont typeface="Arial"/>
              <a:buChar char="•"/>
            </a:pPr>
            <a:r>
              <a:rPr lang="en-US" dirty="0"/>
              <a:t>This is provided in the facilitator guide as a handout.</a:t>
            </a:r>
            <a:endParaRPr dirty="0"/>
          </a:p>
        </p:txBody>
      </p:sp>
      <p:sp>
        <p:nvSpPr>
          <p:cNvPr id="509" name="Google Shape;50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0951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6326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At the end of each school day, the students go back to their CICO facilitator, where their points are totaled and recorded for the day.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The facilitator then gives the student additional verbal praise and possibly a Tier I acknowledgement if goals have been met. (This is something you can decide as a team.)</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If the student hasn’t met their goal for the day, the facilitator will go over the expectations with the student again and encourage them to do better the next day.</a:t>
            </a:r>
            <a:endParaRPr dirty="0"/>
          </a:p>
        </p:txBody>
      </p:sp>
      <p:sp>
        <p:nvSpPr>
          <p:cNvPr id="517" name="Google Shape;51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3136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t>Trainer Notes:</a:t>
            </a:r>
            <a:endParaRPr sz="1200" b="1" dirty="0"/>
          </a:p>
          <a:p>
            <a:pPr marL="171450" lvl="0" indent="-171450" algn="l" rtl="0">
              <a:spcBef>
                <a:spcPts val="0"/>
              </a:spcBef>
              <a:spcAft>
                <a:spcPts val="0"/>
              </a:spcAft>
              <a:buClr>
                <a:schemeClr val="dk1"/>
              </a:buClr>
              <a:buSzPts val="1200"/>
              <a:buFont typeface="Arial"/>
              <a:buChar char="•"/>
            </a:pPr>
            <a:r>
              <a:rPr lang="en-US" sz="1200" b="0" dirty="0"/>
              <a:t>Students that have not made progress with Tier I interventions need additional reinforcement.</a:t>
            </a:r>
            <a:endParaRPr dirty="0"/>
          </a:p>
          <a:p>
            <a:pPr marL="171450" lvl="0" indent="-171450" algn="l" rtl="0">
              <a:spcBef>
                <a:spcPts val="0"/>
              </a:spcBef>
              <a:spcAft>
                <a:spcPts val="0"/>
              </a:spcAft>
              <a:buClr>
                <a:schemeClr val="dk1"/>
              </a:buClr>
              <a:buSzPts val="1200"/>
              <a:buFont typeface="Arial"/>
              <a:buChar char="•"/>
            </a:pPr>
            <a:r>
              <a:rPr lang="en-US" sz="1200" b="0" dirty="0"/>
              <a:t>Be sure to emphasize the </a:t>
            </a:r>
            <a:r>
              <a:rPr lang="en-US" sz="1200" dirty="0"/>
              <a:t>social aspects of the intervention.</a:t>
            </a:r>
            <a:endParaRPr dirty="0"/>
          </a:p>
          <a:p>
            <a:pPr marL="171450" lvl="0" indent="-171450" algn="l" rtl="0">
              <a:spcBef>
                <a:spcPts val="0"/>
              </a:spcBef>
              <a:spcAft>
                <a:spcPts val="0"/>
              </a:spcAft>
              <a:buClr>
                <a:schemeClr val="dk1"/>
              </a:buClr>
              <a:buSzPts val="1200"/>
              <a:buFont typeface="Arial"/>
              <a:buChar char="•"/>
            </a:pPr>
            <a:r>
              <a:rPr lang="en-US" sz="1200" dirty="0"/>
              <a:t>The primary CICO reinforcer is the </a:t>
            </a:r>
            <a:r>
              <a:rPr lang="en-US" sz="1200" b="1" i="0" u="none" dirty="0">
                <a:solidFill>
                  <a:schemeClr val="dk1"/>
                </a:solidFill>
              </a:rPr>
              <a:t>personal connection with an adult</a:t>
            </a:r>
            <a:r>
              <a:rPr lang="en-US" sz="1200" b="0" u="none" dirty="0">
                <a:solidFill>
                  <a:schemeClr val="dk1"/>
                </a:solidFill>
              </a:rPr>
              <a:t>!</a:t>
            </a:r>
            <a:endParaRPr dirty="0"/>
          </a:p>
          <a:p>
            <a:pPr marL="171450" lvl="0" indent="-171450" algn="l" rtl="0">
              <a:spcBef>
                <a:spcPts val="0"/>
              </a:spcBef>
              <a:spcAft>
                <a:spcPts val="0"/>
              </a:spcAft>
              <a:buClr>
                <a:schemeClr val="dk1"/>
              </a:buClr>
              <a:buSzPts val="1200"/>
              <a:buFont typeface="Arial"/>
              <a:buChar char="•"/>
            </a:pPr>
            <a:r>
              <a:rPr lang="en-US" sz="1200" dirty="0"/>
              <a:t>You can increase adult attention, increase positive peer attention, or provide easily accessible activities such as additional computer or gym time. </a:t>
            </a:r>
            <a:endParaRPr dirty="0"/>
          </a:p>
          <a:p>
            <a:pPr marL="171450" lvl="0" indent="-171450" algn="l" rtl="0">
              <a:spcBef>
                <a:spcPts val="0"/>
              </a:spcBef>
              <a:spcAft>
                <a:spcPts val="0"/>
              </a:spcAft>
              <a:buClr>
                <a:schemeClr val="dk1"/>
              </a:buClr>
              <a:buSzPts val="1200"/>
              <a:buFont typeface="Arial"/>
              <a:buChar char="•"/>
            </a:pPr>
            <a:r>
              <a:rPr lang="en-US" sz="1200" dirty="0"/>
              <a:t>Reinforce for checking in, checking out, and meeting daily and weekly point goals.</a:t>
            </a:r>
            <a:endParaRPr sz="1200" b="1" dirty="0"/>
          </a:p>
        </p:txBody>
      </p:sp>
      <p:sp>
        <p:nvSpPr>
          <p:cNvPr id="524" name="Google Shape;52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15041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50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Font typeface="Arial" panose="020B0604020202020204" pitchFamily="34" charset="0"/>
              <a:buChar char="•"/>
            </a:pPr>
            <a:r>
              <a:rPr lang="en-US" dirty="0"/>
              <a:t>The PBIS Tiered Fidelity Inventory (TFI) tool is hyperlinked in the title of this slide. </a:t>
            </a:r>
            <a:endParaRPr dirty="0"/>
          </a:p>
          <a:p>
            <a:pPr marL="171450" lvl="0" indent="-171450" algn="l" rtl="0">
              <a:spcBef>
                <a:spcPts val="0"/>
              </a:spcBef>
              <a:spcAft>
                <a:spcPts val="0"/>
              </a:spcAft>
              <a:buFont typeface="Arial" panose="020B0604020202020204" pitchFamily="34" charset="0"/>
              <a:buChar char="•"/>
            </a:pPr>
            <a:r>
              <a:rPr lang="en-US" dirty="0"/>
              <a:t>The TFI Action Planning Tool is also hyperlinked in the title of this slide.</a:t>
            </a:r>
            <a:endParaRPr dirty="0"/>
          </a:p>
        </p:txBody>
      </p:sp>
      <p:sp>
        <p:nvSpPr>
          <p:cNvPr id="296" name="Google Shape;2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67434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Once the student and facilitator have finished checking out, the facilitator will enter the student data into a spreadsheet. </a:t>
            </a:r>
            <a:endParaRPr dirty="0"/>
          </a:p>
          <a:p>
            <a:pPr marL="171450" lvl="0" indent="-171450" algn="l" rtl="0">
              <a:spcBef>
                <a:spcPts val="0"/>
              </a:spcBef>
              <a:spcAft>
                <a:spcPts val="0"/>
              </a:spcAft>
              <a:buClr>
                <a:schemeClr val="dk1"/>
              </a:buClr>
              <a:buSzPts val="1200"/>
              <a:buFont typeface="Arial"/>
              <a:buChar char="•"/>
            </a:pPr>
            <a:r>
              <a:rPr lang="en-US" dirty="0"/>
              <a:t>Every student will have a goal, which is typically to earn at least 80% of the possible points each day. </a:t>
            </a:r>
            <a:endParaRPr dirty="0"/>
          </a:p>
          <a:p>
            <a:pPr marL="171450" lvl="0" indent="-171450" algn="l" rtl="0">
              <a:spcBef>
                <a:spcPts val="0"/>
              </a:spcBef>
              <a:spcAft>
                <a:spcPts val="0"/>
              </a:spcAft>
              <a:buClr>
                <a:schemeClr val="dk1"/>
              </a:buClr>
              <a:buSzPts val="1200"/>
              <a:buFont typeface="Arial"/>
              <a:buChar char="•"/>
            </a:pPr>
            <a:r>
              <a:rPr lang="en-US" dirty="0"/>
              <a:t>These data will then be graphed about every two weeks so that the team can review the student’s progress and make decisions about the intervention.</a:t>
            </a:r>
            <a:endParaRPr dirty="0"/>
          </a:p>
          <a:p>
            <a:pPr marL="171450" lvl="0" indent="-171450" algn="l" rtl="0">
              <a:spcBef>
                <a:spcPts val="0"/>
              </a:spcBef>
              <a:spcAft>
                <a:spcPts val="0"/>
              </a:spcAft>
              <a:buClr>
                <a:schemeClr val="dk1"/>
              </a:buClr>
              <a:buSzPts val="1200"/>
              <a:buFont typeface="Arial"/>
              <a:buChar char="•"/>
            </a:pPr>
            <a:r>
              <a:rPr lang="en-US" dirty="0"/>
              <a:t>In the upcoming section “Daily Progress Reports (DPRs)” there will be a lot of examples of data collection forms.</a:t>
            </a:r>
            <a:endParaRPr dirty="0"/>
          </a:p>
        </p:txBody>
      </p:sp>
      <p:sp>
        <p:nvSpPr>
          <p:cNvPr id="533" name="Google Shape;5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3021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Ideally, daily points should be recorded and graphed daily, with a trend line showing progress.</a:t>
            </a:r>
            <a:endParaRPr dirty="0"/>
          </a:p>
          <a:p>
            <a:pPr marL="171450" lvl="0" indent="-171450" algn="l" rtl="0">
              <a:spcBef>
                <a:spcPts val="0"/>
              </a:spcBef>
              <a:spcAft>
                <a:spcPts val="0"/>
              </a:spcAft>
              <a:buClr>
                <a:schemeClr val="dk1"/>
              </a:buClr>
              <a:buSzPts val="1200"/>
              <a:buFont typeface="Arial"/>
              <a:buChar char="•"/>
            </a:pPr>
            <a:r>
              <a:rPr lang="en-US" dirty="0"/>
              <a:t>The next slide gives examples of ways to record and analyze the data.</a:t>
            </a:r>
            <a:endParaRPr dirty="0"/>
          </a:p>
          <a:p>
            <a:pPr marL="171450" lvl="0" indent="-171450" algn="l" rtl="0">
              <a:spcBef>
                <a:spcPts val="0"/>
              </a:spcBef>
              <a:spcAft>
                <a:spcPts val="0"/>
              </a:spcAft>
              <a:buClr>
                <a:schemeClr val="dk1"/>
              </a:buClr>
              <a:buSzPts val="1200"/>
              <a:buFont typeface="Arial"/>
              <a:buChar char="•"/>
            </a:pPr>
            <a:r>
              <a:rPr lang="en-US" dirty="0"/>
              <a:t>It’s important to review each student’s data often (at least every two weeks) to determine whether any changes need to be made.</a:t>
            </a:r>
            <a:endParaRPr dirty="0"/>
          </a:p>
          <a:p>
            <a:pPr marL="171450" lvl="0" indent="-171450" algn="l" rtl="0">
              <a:spcBef>
                <a:spcPts val="0"/>
              </a:spcBef>
              <a:spcAft>
                <a:spcPts val="0"/>
              </a:spcAft>
              <a:buClr>
                <a:schemeClr val="dk1"/>
              </a:buClr>
              <a:buSzPts val="1200"/>
              <a:buFont typeface="Arial"/>
              <a:buChar char="•"/>
            </a:pPr>
            <a:r>
              <a:rPr lang="en-US" dirty="0"/>
              <a:t>This intervention is meant to be short term, but be sure to give the student at least a month to six weeks before making any changes.</a:t>
            </a:r>
            <a:endParaRPr dirty="0"/>
          </a:p>
        </p:txBody>
      </p:sp>
      <p:sp>
        <p:nvSpPr>
          <p:cNvPr id="754" name="Google Shape;75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375212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2327404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As noted in an earlier slide, the student needs to be in the intervention long enough to learn and improve behavior (the team will need a data decision rule for this; e.g., the student will remain in the intervention for at least six weeks to collect sufficient response data).</a:t>
            </a:r>
            <a:endParaRPr dirty="0"/>
          </a:p>
          <a:p>
            <a:pPr marL="171450" lvl="0" indent="-171450" algn="l" rtl="0">
              <a:spcBef>
                <a:spcPts val="0"/>
              </a:spcBef>
              <a:spcAft>
                <a:spcPts val="0"/>
              </a:spcAft>
              <a:buClr>
                <a:schemeClr val="dk1"/>
              </a:buClr>
              <a:buSzPts val="1200"/>
              <a:buFont typeface="Arial"/>
              <a:buChar char="•"/>
            </a:pPr>
            <a:r>
              <a:rPr lang="en-US" dirty="0"/>
              <a:t>After the determined minimum amount of time, consider the student’s response and use data decision rules to determine what the next steps will be. The next three slides will go into more detail about each of the scenarios on this slide.</a:t>
            </a:r>
            <a:endParaRPr dirty="0"/>
          </a:p>
        </p:txBody>
      </p:sp>
      <p:sp>
        <p:nvSpPr>
          <p:cNvPr id="768" name="Google Shape;76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1201985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Before beginning to fade or graduate a student from an intervention, it’s important that the student learns how to self-manage the behavior they have been learning and practicing. They will continue their normal CICO routine, but they will be self-rating throughout the day. Their teachers will continue to rate also, and they will discuss their ratings and the student’s ratings with the student. Both sets of data are collected and this will continue until the student and teacher ratings are matching up most of the time. The team will need to have a data decision rule for this, e.g., when the teacher and student ratings are at least 80% matching for two weeks, then the student can move on to fading the intervention and graduating.</a:t>
            </a:r>
            <a:endParaRPr dirty="0"/>
          </a:p>
          <a:p>
            <a:pPr marL="171450" lvl="0" indent="-171450" algn="l" rtl="0">
              <a:spcBef>
                <a:spcPts val="0"/>
              </a:spcBef>
              <a:spcAft>
                <a:spcPts val="0"/>
              </a:spcAft>
              <a:buClr>
                <a:schemeClr val="dk1"/>
              </a:buClr>
              <a:buSzPts val="1200"/>
              <a:buFont typeface="Arial"/>
              <a:buChar char="•"/>
            </a:pPr>
            <a:r>
              <a:rPr lang="en-US" dirty="0"/>
              <a:t>Fading the interventions might involve…</a:t>
            </a:r>
            <a:endParaRPr dirty="0"/>
          </a:p>
          <a:p>
            <a:pPr marL="457200" lvl="1" indent="-171450" algn="l" rtl="0">
              <a:spcBef>
                <a:spcPts val="0"/>
              </a:spcBef>
              <a:spcAft>
                <a:spcPts val="0"/>
              </a:spcAft>
              <a:buClr>
                <a:schemeClr val="dk1"/>
              </a:buClr>
              <a:buSzPts val="1200"/>
              <a:buFont typeface="Arial"/>
              <a:buChar char="•"/>
            </a:pPr>
            <a:r>
              <a:rPr lang="en-US" dirty="0"/>
              <a:t>having the student check in fewer times with teachers during the day.</a:t>
            </a:r>
            <a:endParaRPr dirty="0"/>
          </a:p>
          <a:p>
            <a:pPr marL="457200" lvl="1" indent="-171450" algn="l" rtl="0">
              <a:spcBef>
                <a:spcPts val="0"/>
              </a:spcBef>
              <a:spcAft>
                <a:spcPts val="0"/>
              </a:spcAft>
              <a:buClr>
                <a:schemeClr val="dk1"/>
              </a:buClr>
              <a:buSzPts val="1200"/>
              <a:buFont typeface="Arial"/>
              <a:buChar char="•"/>
            </a:pPr>
            <a:r>
              <a:rPr lang="en-US" dirty="0"/>
              <a:t>having the student continue self-rating and getting feedback from the teachers on their ratings (though less often and fade the frequency).</a:t>
            </a:r>
            <a:endParaRPr dirty="0"/>
          </a:p>
          <a:p>
            <a:pPr marL="457200" lvl="1" indent="-171450" algn="l" rtl="0">
              <a:spcBef>
                <a:spcPts val="0"/>
              </a:spcBef>
              <a:spcAft>
                <a:spcPts val="0"/>
              </a:spcAft>
              <a:buClr>
                <a:schemeClr val="dk1"/>
              </a:buClr>
              <a:buSzPts val="1200"/>
              <a:buFont typeface="Arial"/>
              <a:buChar char="•"/>
            </a:pPr>
            <a:r>
              <a:rPr lang="en-US" dirty="0"/>
              <a:t>using data decision rules to determine when the student is ready to graduate (e.g., if the student gets 80% or more of points 80% or more of the time with less frequent or no teacher feedback, then they are ready to graduate).</a:t>
            </a:r>
            <a:endParaRPr dirty="0"/>
          </a:p>
          <a:p>
            <a:pPr marL="171450" lvl="0" indent="-171450" algn="l" rtl="0">
              <a:spcBef>
                <a:spcPts val="0"/>
              </a:spcBef>
              <a:spcAft>
                <a:spcPts val="0"/>
              </a:spcAft>
              <a:buClr>
                <a:schemeClr val="dk1"/>
              </a:buClr>
              <a:buSzPts val="1200"/>
              <a:buFont typeface="Arial"/>
              <a:buChar char="•"/>
            </a:pPr>
            <a:r>
              <a:rPr lang="en-US" dirty="0"/>
              <a:t>Have a graduation ceremony to celebrate the student’s success and reinforce how well the student has progressed. At this point, the CICO daily routine is discontinued, with occasional monitoring of student’s data and continued feedback from parents and teachers, though not formally. At this point, the team might want to have some options, such as letting the student continue to check in with the facilitator from time to time, or get feedback from teachers.</a:t>
            </a:r>
            <a:endParaRPr dirty="0"/>
          </a:p>
        </p:txBody>
      </p:sp>
      <p:sp>
        <p:nvSpPr>
          <p:cNvPr id="775" name="Google Shape;77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3419544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When a student is not having a positive response, the first step should always be to check that the intervention is being implemented the way it was intended. Some questions to ask:</a:t>
            </a:r>
            <a:endParaRPr dirty="0"/>
          </a:p>
          <a:p>
            <a:pPr marL="457200" lvl="1" indent="-171450" algn="l" rtl="0">
              <a:spcBef>
                <a:spcPts val="0"/>
              </a:spcBef>
              <a:spcAft>
                <a:spcPts val="0"/>
              </a:spcAft>
              <a:buClr>
                <a:schemeClr val="dk1"/>
              </a:buClr>
              <a:buSzPts val="1200"/>
              <a:buFont typeface="Arial"/>
              <a:buChar char="•"/>
            </a:pPr>
            <a:r>
              <a:rPr lang="en-US" dirty="0"/>
              <a:t>Is the student checking in and out regularly and getting regular feedback from teachers?</a:t>
            </a:r>
            <a:endParaRPr dirty="0"/>
          </a:p>
          <a:p>
            <a:pPr marL="457200" lvl="1" indent="-171450" algn="l" rtl="0">
              <a:spcBef>
                <a:spcPts val="0"/>
              </a:spcBef>
              <a:spcAft>
                <a:spcPts val="0"/>
              </a:spcAft>
              <a:buClr>
                <a:schemeClr val="dk1"/>
              </a:buClr>
              <a:buSzPts val="1200"/>
              <a:buFont typeface="Arial"/>
              <a:buChar char="•"/>
            </a:pPr>
            <a:r>
              <a:rPr lang="en-US" dirty="0"/>
              <a:t>Are teachers giving appropriate, positive, corrective feedback?</a:t>
            </a:r>
            <a:endParaRPr dirty="0"/>
          </a:p>
          <a:p>
            <a:pPr marL="171450" lvl="0" indent="-171450" algn="l" rtl="0">
              <a:spcBef>
                <a:spcPts val="0"/>
              </a:spcBef>
              <a:spcAft>
                <a:spcPts val="0"/>
              </a:spcAft>
              <a:buClr>
                <a:schemeClr val="dk1"/>
              </a:buClr>
              <a:buSzPts val="1200"/>
              <a:buFont typeface="Arial"/>
              <a:buChar char="•"/>
            </a:pPr>
            <a:r>
              <a:rPr lang="en-US" dirty="0"/>
              <a:t>Intensifying the intervention might include adding additional check in times during the day or having the facilitator spend a little extra time with the student in the morning.</a:t>
            </a:r>
            <a:endParaRPr dirty="0"/>
          </a:p>
          <a:p>
            <a:pPr marL="171450" lvl="0" indent="-171450" algn="l" rtl="0">
              <a:spcBef>
                <a:spcPts val="0"/>
              </a:spcBef>
              <a:spcAft>
                <a:spcPts val="0"/>
              </a:spcAft>
              <a:buClr>
                <a:schemeClr val="dk1"/>
              </a:buClr>
              <a:buSzPts val="1200"/>
              <a:buFont typeface="Arial"/>
              <a:buChar char="•"/>
            </a:pPr>
            <a:r>
              <a:rPr lang="en-US" dirty="0"/>
              <a:t>If the response is slow, but going in the right direction (e.g., the trend is positive, but it’s taking more than six weeks for the student to get 80% or more of points on a regular basis), take a deeper look at data to see if there are specific areas where the student isn’t having as much success and target those more closely. (See the next slide for an example of a DPR with individualized features.)</a:t>
            </a:r>
            <a:endParaRPr dirty="0"/>
          </a:p>
          <a:p>
            <a:pPr marL="171450" lvl="0" indent="-171450" algn="l" rtl="0">
              <a:spcBef>
                <a:spcPts val="0"/>
              </a:spcBef>
              <a:spcAft>
                <a:spcPts val="0"/>
              </a:spcAft>
              <a:buClr>
                <a:schemeClr val="dk1"/>
              </a:buClr>
              <a:buSzPts val="1200"/>
              <a:buFont typeface="Arial"/>
              <a:buChar char="•"/>
            </a:pPr>
            <a:r>
              <a:rPr lang="en-US" dirty="0"/>
              <a:t>Another step would be to review the function of behavior. If the function is not actually to “gain adult attention,” another intervention might be more appropriate.</a:t>
            </a:r>
            <a:endParaRPr dirty="0"/>
          </a:p>
        </p:txBody>
      </p:sp>
      <p:sp>
        <p:nvSpPr>
          <p:cNvPr id="783" name="Google Shape;78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901049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Here is an example of a Daily Progress Report with individualized features. This will be available as a handout in the facilitator guide.</a:t>
            </a:r>
          </a:p>
          <a:p>
            <a:pPr marL="171450" lvl="0" indent="-171450" algn="l" rtl="0">
              <a:spcBef>
                <a:spcPts val="0"/>
              </a:spcBef>
              <a:spcAft>
                <a:spcPts val="0"/>
              </a:spcAft>
              <a:buClr>
                <a:schemeClr val="dk1"/>
              </a:buClr>
              <a:buSzPts val="1200"/>
              <a:buFont typeface="Arial"/>
              <a:buChar char="•"/>
            </a:pPr>
            <a:r>
              <a:rPr lang="en-US" dirty="0"/>
              <a:t>On this DPR, the student is focusing on specific expectations. Most students in CICO will be rated on how well they follow all of the expectations, but if a student is progressing slowly with CICO and it is determined that they are having more difficulty with specific behaviors, they can be more individualized. Everything else stays the same.</a:t>
            </a:r>
            <a:endParaRPr dirty="0"/>
          </a:p>
          <a:p>
            <a:pPr marL="171450" lvl="0" indent="-171450" algn="l" rtl="0">
              <a:spcBef>
                <a:spcPts val="0"/>
              </a:spcBef>
              <a:spcAft>
                <a:spcPts val="0"/>
              </a:spcAft>
              <a:buClr>
                <a:schemeClr val="dk1"/>
              </a:buClr>
              <a:buSzPts val="1200"/>
              <a:buFont typeface="Arial"/>
              <a:buChar char="•"/>
            </a:pPr>
            <a:r>
              <a:rPr lang="en-US" dirty="0"/>
              <a:t>The student will be assessed during each period of the day on how well they followed the expectations. </a:t>
            </a:r>
            <a:endParaRPr dirty="0"/>
          </a:p>
          <a:p>
            <a:pPr marL="171450" lvl="0" indent="-171450" algn="l" rtl="0">
              <a:spcBef>
                <a:spcPts val="0"/>
              </a:spcBef>
              <a:spcAft>
                <a:spcPts val="0"/>
              </a:spcAft>
              <a:buClr>
                <a:schemeClr val="dk1"/>
              </a:buClr>
              <a:buSzPts val="1200"/>
              <a:buFont typeface="Arial"/>
              <a:buChar char="•"/>
            </a:pPr>
            <a:r>
              <a:rPr lang="en-US" dirty="0"/>
              <a:t>The more they followed the expectations, the more points they get.</a:t>
            </a:r>
            <a:endParaRPr dirty="0"/>
          </a:p>
        </p:txBody>
      </p:sp>
      <p:sp>
        <p:nvSpPr>
          <p:cNvPr id="487" name="Google Shape;48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494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Again, the first step is always to check that the intervention was implemented correctly and everyone involved is doing what they’re supposed to do.</a:t>
            </a:r>
            <a:endParaRPr dirty="0"/>
          </a:p>
          <a:p>
            <a:pPr marL="171450" lvl="0" indent="-171450" algn="l" rtl="0">
              <a:spcBef>
                <a:spcPts val="0"/>
              </a:spcBef>
              <a:spcAft>
                <a:spcPts val="0"/>
              </a:spcAft>
              <a:buClr>
                <a:schemeClr val="dk1"/>
              </a:buClr>
              <a:buSzPts val="1200"/>
              <a:buFont typeface="Arial"/>
              <a:buChar char="•"/>
            </a:pPr>
            <a:r>
              <a:rPr lang="en-US" dirty="0"/>
              <a:t>If the response is not positive in a reasonable amount of time (the team will need to have data decision rules for this; e.g., no positive trend and not meeting 80% of daily points within four weeks), it is also important to review the function of behavior and whether the intervention was appropriate.</a:t>
            </a:r>
            <a:endParaRPr dirty="0"/>
          </a:p>
          <a:p>
            <a:pPr marL="171450" lvl="0" indent="-171450" algn="l" rtl="0">
              <a:spcBef>
                <a:spcPts val="0"/>
              </a:spcBef>
              <a:spcAft>
                <a:spcPts val="0"/>
              </a:spcAft>
              <a:buClr>
                <a:schemeClr val="dk1"/>
              </a:buClr>
              <a:buSzPts val="1200"/>
              <a:buFont typeface="Arial"/>
              <a:buChar char="•"/>
            </a:pPr>
            <a:r>
              <a:rPr lang="en-US" dirty="0"/>
              <a:t>If the response continues to be negative and it is determined that CICO is not appropriate for the student’s function of behavior, it may be time to consider another intervention.</a:t>
            </a:r>
            <a:endParaRPr dirty="0"/>
          </a:p>
        </p:txBody>
      </p:sp>
      <p:sp>
        <p:nvSpPr>
          <p:cNvPr id="799" name="Google Shape;79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7146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974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dirty="0"/>
              <a:t>Trainer Notes:</a:t>
            </a:r>
            <a:endParaRPr i="1" dirty="0"/>
          </a:p>
          <a:p>
            <a:pPr marL="171450" lvl="0" indent="-171450" algn="l" rtl="0">
              <a:spcBef>
                <a:spcPts val="0"/>
              </a:spcBef>
              <a:spcAft>
                <a:spcPts val="0"/>
              </a:spcAft>
              <a:buClr>
                <a:schemeClr val="dk1"/>
              </a:buClr>
              <a:buSzPts val="1200"/>
              <a:buFont typeface="Arial"/>
              <a:buChar char="•"/>
            </a:pPr>
            <a:r>
              <a:rPr lang="en-US" i="1" dirty="0"/>
              <a:t>The facilitator promotes school-to-home communication and family participation with the CICO intervention.</a:t>
            </a:r>
            <a:endParaRPr dirty="0"/>
          </a:p>
          <a:p>
            <a:pPr marL="171450" lvl="0" indent="-171450" algn="l" rtl="0">
              <a:spcBef>
                <a:spcPts val="0"/>
              </a:spcBef>
              <a:spcAft>
                <a:spcPts val="0"/>
              </a:spcAft>
              <a:buClr>
                <a:schemeClr val="dk1"/>
              </a:buClr>
              <a:buSzPts val="1200"/>
              <a:buFont typeface="Arial"/>
              <a:buChar char="•"/>
            </a:pPr>
            <a:r>
              <a:rPr lang="en-US" dirty="0"/>
              <a:t>Students are reminded each day to take their DPR home.</a:t>
            </a:r>
            <a:endParaRPr dirty="0"/>
          </a:p>
          <a:p>
            <a:pPr marL="171450" lvl="0" indent="-171450" algn="l" rtl="0">
              <a:spcBef>
                <a:spcPts val="0"/>
              </a:spcBef>
              <a:spcAft>
                <a:spcPts val="0"/>
              </a:spcAft>
              <a:buClr>
                <a:schemeClr val="dk1"/>
              </a:buClr>
              <a:buSzPts val="1200"/>
              <a:buFont typeface="Arial"/>
              <a:buChar char="•"/>
            </a:pPr>
            <a:r>
              <a:rPr lang="en-US" dirty="0"/>
              <a:t>Parents are asked to sign and return the DPR the following day.</a:t>
            </a:r>
            <a:endParaRPr dirty="0"/>
          </a:p>
          <a:p>
            <a:pPr marL="171450" lvl="0" indent="-171450" algn="l" rtl="0">
              <a:spcBef>
                <a:spcPts val="0"/>
              </a:spcBef>
              <a:spcAft>
                <a:spcPts val="0"/>
              </a:spcAft>
              <a:buClr>
                <a:schemeClr val="dk1"/>
              </a:buClr>
              <a:buSzPts val="1200"/>
              <a:buFont typeface="Arial"/>
              <a:buChar char="•"/>
            </a:pPr>
            <a:r>
              <a:rPr lang="en-US" dirty="0"/>
              <a:t>If the DPR is not signed and returned, re-teaching and encouragement are provided but no punitive responses occur.</a:t>
            </a:r>
          </a:p>
          <a:p>
            <a:pPr marL="171450" lvl="0" indent="-171450" algn="l" rtl="0">
              <a:spcBef>
                <a:spcPts val="0"/>
              </a:spcBef>
              <a:spcAft>
                <a:spcPts val="0"/>
              </a:spcAft>
              <a:buClr>
                <a:schemeClr val="dk1"/>
              </a:buClr>
              <a:buSzPts val="1200"/>
              <a:buFont typeface="Arial"/>
              <a:buChar char="•"/>
            </a:pPr>
            <a:r>
              <a:rPr lang="en-US" b="0" i="0" dirty="0"/>
              <a:t>Possibly provide reinforcer when it is brought back signed</a:t>
            </a:r>
          </a:p>
          <a:p>
            <a:pPr marL="171450" lvl="0" indent="-171450" algn="l" rtl="0">
              <a:spcBef>
                <a:spcPts val="0"/>
              </a:spcBef>
              <a:spcAft>
                <a:spcPts val="0"/>
              </a:spcAft>
              <a:buClr>
                <a:schemeClr val="dk1"/>
              </a:buClr>
              <a:buSzPts val="1200"/>
              <a:buFont typeface="Arial"/>
              <a:buChar char="•"/>
            </a:pPr>
            <a:r>
              <a:rPr lang="en-US" b="0" i="0" dirty="0"/>
              <a:t>Considerations for older students: middle school and high school students may need parent signature less often, e.g., weekly. </a:t>
            </a:r>
            <a:endParaRPr b="0" i="0" dirty="0"/>
          </a:p>
        </p:txBody>
      </p:sp>
      <p:sp>
        <p:nvSpPr>
          <p:cNvPr id="540" name="Google Shape;54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1256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439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None/>
            </a:pPr>
            <a:r>
              <a:rPr lang="en-US" dirty="0"/>
              <a:t>Trainer Notes:</a:t>
            </a:r>
          </a:p>
          <a:p>
            <a:pPr marL="173736" indent="-173736">
              <a:buFont typeface="Arial" panose="020B0604020202020204" pitchFamily="34" charset="0"/>
              <a:buChar char="•"/>
            </a:pPr>
            <a:r>
              <a:rPr lang="en-US" dirty="0"/>
              <a:t>Link to video: </a:t>
            </a:r>
            <a:r>
              <a:rPr lang="en-US" u="sng" dirty="0"/>
              <a:t>https://youtu.be/MyPUY38blZQ</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015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4856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1000"/>
              </a:spcBef>
            </a:pPr>
            <a:r>
              <a:rPr lang="en-US" dirty="0"/>
              <a:t>Trainer Notes:</a:t>
            </a:r>
          </a:p>
          <a:p>
            <a:pPr marL="173736" indent="-173736">
              <a:spcBef>
                <a:spcPts val="1000"/>
              </a:spcBef>
              <a:buFont typeface="Arial" panose="020B0604020202020204" pitchFamily="34" charset="0"/>
              <a:buChar char="•"/>
            </a:pPr>
            <a:r>
              <a:rPr lang="en-US" dirty="0"/>
              <a:t>This guide will be in the Facilitator Guide.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2318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Trainer Notes:</a:t>
            </a:r>
          </a:p>
          <a:p>
            <a:pPr marL="171450" lvl="0" indent="-171450" algn="l" rtl="0">
              <a:lnSpc>
                <a:spcPct val="100000"/>
              </a:lnSpc>
              <a:spcBef>
                <a:spcPts val="0"/>
              </a:spcBef>
              <a:spcAft>
                <a:spcPts val="0"/>
              </a:spcAft>
              <a:buClr>
                <a:schemeClr val="dk1"/>
              </a:buClr>
              <a:buSzPts val="1200"/>
              <a:buFont typeface="Arial"/>
              <a:buChar char="•"/>
            </a:pPr>
            <a:r>
              <a:rPr lang="en-US" dirty="0"/>
              <a:t>In order for Tier II to have the desired effect, it must be done with fidelity. Use the TFI as a fidelity check.</a:t>
            </a:r>
          </a:p>
          <a:p>
            <a:pPr marL="171450" lvl="0" indent="-171450" algn="l" rtl="0">
              <a:lnSpc>
                <a:spcPct val="100000"/>
              </a:lnSpc>
              <a:spcBef>
                <a:spcPts val="0"/>
              </a:spcBef>
              <a:spcAft>
                <a:spcPts val="0"/>
              </a:spcAft>
              <a:buClr>
                <a:schemeClr val="dk1"/>
              </a:buClr>
              <a:buSzPts val="1200"/>
              <a:buFont typeface="Arial"/>
              <a:buChar char="•"/>
            </a:pPr>
            <a:r>
              <a:rPr lang="en-US" dirty="0"/>
              <a:t>The next 3 slides will provide a main idea and outline the criteria for reaching fidelity for each of these items.</a:t>
            </a:r>
          </a:p>
          <a:p>
            <a:pPr marL="0" lvl="0" indent="0" algn="l" rtl="0">
              <a:spcBef>
                <a:spcPts val="0"/>
              </a:spcBef>
              <a:spcAft>
                <a:spcPts val="0"/>
              </a:spcAft>
              <a:buNone/>
            </a:pPr>
            <a:endParaRPr dirty="0"/>
          </a:p>
        </p:txBody>
      </p:sp>
      <p:sp>
        <p:nvSpPr>
          <p:cNvPr id="814" name="Google Shape;81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9619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54</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2298165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55</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370160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56</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319214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2732057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2" name="Google Shape;85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780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5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59" name="Google Shape;859;p5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59</a:t>
            </a:fld>
            <a:endParaRPr/>
          </a:p>
        </p:txBody>
      </p:sp>
    </p:spTree>
    <p:extLst>
      <p:ext uri="{BB962C8B-B14F-4D97-AF65-F5344CB8AC3E}">
        <p14:creationId xmlns:p14="http://schemas.microsoft.com/office/powerpoint/2010/main" val="71049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a:spLocks noGrp="1" noRot="1" noChangeAspect="1"/>
          </p:cNvSpPr>
          <p:nvPr>
            <p:ph type="sldImg" idx="2"/>
          </p:nvPr>
        </p:nvSpPr>
        <p:spPr>
          <a:xfrm>
            <a:off x="379413" y="712788"/>
            <a:ext cx="6319837" cy="35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Noto Sans Symbols"/>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CICO is considered a </a:t>
            </a:r>
            <a:r>
              <a:rPr lang="en-US" b="1" dirty="0"/>
              <a:t>group intervention </a:t>
            </a:r>
            <a:r>
              <a:rPr lang="en-US" dirty="0"/>
              <a:t>because </a:t>
            </a:r>
            <a:r>
              <a:rPr lang="en-US" b="1" dirty="0"/>
              <a:t>all students receive the same supports and routines</a:t>
            </a:r>
            <a:r>
              <a:rPr lang="en-US" dirty="0"/>
              <a:t>.</a:t>
            </a:r>
            <a:endParaRPr dirty="0"/>
          </a:p>
        </p:txBody>
      </p:sp>
      <p:sp>
        <p:nvSpPr>
          <p:cNvPr id="311" name="Google Shape;3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647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Check for understanding that CICO is a low level intervention and not intended to be the only intervention tried for more serious or chronic behaviors. (</a:t>
            </a:r>
            <a:r>
              <a:rPr lang="en-US" i="1" dirty="0"/>
              <a:t>Mid-Atlantic PBIS and OSEP Technical Assistance Center</a:t>
            </a:r>
            <a:r>
              <a:rPr lang="en-US" dirty="0"/>
              <a:t>)</a:t>
            </a:r>
            <a:endParaRPr dirty="0"/>
          </a:p>
        </p:txBody>
      </p:sp>
      <p:sp>
        <p:nvSpPr>
          <p:cNvPr id="319" name="Google Shape;3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644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Functional behavior assessment is an approach to figuring out why a student acts a certain way. It uses different methods to understand what’s behind behavior challenges.</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Wraparound supports involve working with students and the adults invested in their success to identify how a student’s natural support systems, strengths, and needs can work together to improve their outcomes. The Wraparound plan typically includes both formal, research-based services and informal supports provided by friends, family, and other people drawn from the student's social networks  (</a:t>
            </a:r>
            <a:r>
              <a:rPr lang="en-US" sz="1200" b="0" i="0" u="sng" strike="noStrike" cap="none" dirty="0">
                <a:solidFill>
                  <a:schemeClr val="dk1"/>
                </a:solidFill>
                <a:effectLst/>
                <a:latin typeface="Calibri"/>
                <a:ea typeface="Calibri"/>
                <a:cs typeface="Calibri"/>
                <a:sym typeface="Calibri"/>
              </a:rPr>
              <a:t>https://www.pbis.org//pbis/tier-3</a:t>
            </a:r>
            <a:r>
              <a:rPr lang="en-US" sz="1200" b="0" i="0" u="none" strike="noStrike" cap="none" dirty="0">
                <a:solidFill>
                  <a:schemeClr val="dk1"/>
                </a:solidFill>
                <a:effectLst/>
                <a:latin typeface="Calibri"/>
                <a:ea typeface="Calibri"/>
                <a:cs typeface="Calibri"/>
                <a:sym typeface="Calibri"/>
              </a:rPr>
              <a:t>).</a:t>
            </a:r>
            <a:endParaRPr dirty="0"/>
          </a:p>
        </p:txBody>
      </p:sp>
      <p:sp>
        <p:nvSpPr>
          <p:cNvPr id="326" name="Google Shape;3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363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This section discusses additional roles needed to support the CICO intervention.</a:t>
            </a:r>
          </a:p>
        </p:txBody>
      </p:sp>
      <p:sp>
        <p:nvSpPr>
          <p:cNvPr id="332" name="Google Shape;3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775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59"/>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59" descr="C:\Users\amerten\Downloads\RTI Arkansas Logo (2).png"/>
          <p:cNvPicPr preferRelativeResize="0"/>
          <p:nvPr/>
        </p:nvPicPr>
        <p:blipFill rotWithShape="1">
          <a:blip r:embed="rId2">
            <a:alphaModFix/>
          </a:blip>
          <a:srcRect/>
          <a:stretch/>
        </p:blipFill>
        <p:spPr>
          <a:xfrm>
            <a:off x="2011152" y="416709"/>
            <a:ext cx="8483285" cy="1647660"/>
          </a:xfrm>
          <a:prstGeom prst="rect">
            <a:avLst/>
          </a:prstGeom>
          <a:noFill/>
          <a:ln>
            <a:noFill/>
          </a:ln>
        </p:spPr>
      </p:pic>
      <p:sp>
        <p:nvSpPr>
          <p:cNvPr id="15" name="Google Shape;15;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59"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20" name="Google Shape;20;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pic>
        <p:nvPicPr>
          <p:cNvPr id="21" name="Google Shape;21;p59"/>
          <p:cNvPicPr preferRelativeResize="0"/>
          <p:nvPr/>
        </p:nvPicPr>
        <p:blipFill rotWithShape="1">
          <a:blip r:embed="rId5">
            <a:alphaModFix/>
          </a:blip>
          <a:srcRect/>
          <a:stretch/>
        </p:blipFill>
        <p:spPr>
          <a:xfrm>
            <a:off x="2976561" y="4053441"/>
            <a:ext cx="6238875" cy="1581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9"/>
        <p:cNvGrpSpPr/>
        <p:nvPr/>
      </p:nvGrpSpPr>
      <p:grpSpPr>
        <a:xfrm>
          <a:off x="0" y="0"/>
          <a:ext cx="0" cy="0"/>
          <a:chOff x="0" y="0"/>
          <a:chExt cx="0" cy="0"/>
        </a:xfrm>
      </p:grpSpPr>
      <p:sp>
        <p:nvSpPr>
          <p:cNvPr id="150" name="Google Shape;150;p6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6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53" name="Google Shape;153;p6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6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6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56" name="Google Shape;156;p6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7" name="Google Shape;157;p68"/>
          <p:cNvSpPr/>
          <p:nvPr/>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8" name="Google Shape;158;p68"/>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a:solidFill>
                <a:srgbClr val="FFFFFF"/>
              </a:solidFill>
              <a:latin typeface="Calibri"/>
              <a:ea typeface="Calibri"/>
              <a:cs typeface="Calibri"/>
              <a:sym typeface="Calibri"/>
            </a:endParaRPr>
          </a:p>
        </p:txBody>
      </p:sp>
      <p:sp>
        <p:nvSpPr>
          <p:cNvPr id="159" name="Google Shape;159;p68"/>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6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68"/>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71"/>
        <p:cNvGrpSpPr/>
        <p:nvPr/>
      </p:nvGrpSpPr>
      <p:grpSpPr>
        <a:xfrm>
          <a:off x="0" y="0"/>
          <a:ext cx="0" cy="0"/>
          <a:chOff x="0" y="0"/>
          <a:chExt cx="0" cy="0"/>
        </a:xfrm>
      </p:grpSpPr>
      <p:sp>
        <p:nvSpPr>
          <p:cNvPr id="172" name="Google Shape;172;p7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7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5" name="Google Shape;175;p7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7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7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8" name="Google Shape;178;p7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9" name="Google Shape;179;p70"/>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70"/>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181" name="Google Shape;181;p70"/>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2" name="Google Shape;182;p70"/>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3"/>
        <p:cNvGrpSpPr/>
        <p:nvPr/>
      </p:nvGrpSpPr>
      <p:grpSpPr>
        <a:xfrm>
          <a:off x="0" y="0"/>
          <a:ext cx="0" cy="0"/>
          <a:chOff x="0" y="0"/>
          <a:chExt cx="0" cy="0"/>
        </a:xfrm>
      </p:grpSpPr>
      <p:sp>
        <p:nvSpPr>
          <p:cNvPr id="184" name="Google Shape;184;p71"/>
          <p:cNvSpPr txBox="1">
            <a:spLocks noGrp="1"/>
          </p:cNvSpPr>
          <p:nvPr>
            <p:ph type="body" idx="1"/>
          </p:nvPr>
        </p:nvSpPr>
        <p:spPr>
          <a:xfrm>
            <a:off x="839787" y="1780123"/>
            <a:ext cx="5157787"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71"/>
          <p:cNvSpPr txBox="1">
            <a:spLocks noGrp="1"/>
          </p:cNvSpPr>
          <p:nvPr>
            <p:ph type="body" idx="2"/>
          </p:nvPr>
        </p:nvSpPr>
        <p:spPr>
          <a:xfrm>
            <a:off x="839788" y="2504023"/>
            <a:ext cx="5157787"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71"/>
          <p:cNvSpPr txBox="1">
            <a:spLocks noGrp="1"/>
          </p:cNvSpPr>
          <p:nvPr>
            <p:ph type="body" idx="3"/>
          </p:nvPr>
        </p:nvSpPr>
        <p:spPr>
          <a:xfrm>
            <a:off x="6172200" y="1780123"/>
            <a:ext cx="5183188"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71"/>
          <p:cNvSpPr txBox="1">
            <a:spLocks noGrp="1"/>
          </p:cNvSpPr>
          <p:nvPr>
            <p:ph type="body" idx="4"/>
          </p:nvPr>
        </p:nvSpPr>
        <p:spPr>
          <a:xfrm>
            <a:off x="6172200" y="2504023"/>
            <a:ext cx="5183188"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7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91" name="Google Shape;191;p7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7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3" name="Google Shape;193;p7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4" name="Google Shape;194;p7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95" name="Google Shape;195;p71"/>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6"/>
        <p:cNvGrpSpPr/>
        <p:nvPr/>
      </p:nvGrpSpPr>
      <p:grpSpPr>
        <a:xfrm>
          <a:off x="0" y="0"/>
          <a:ext cx="0" cy="0"/>
          <a:chOff x="0" y="0"/>
          <a:chExt cx="0" cy="0"/>
        </a:xfrm>
      </p:grpSpPr>
      <p:sp>
        <p:nvSpPr>
          <p:cNvPr id="197" name="Google Shape;197;p72"/>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9" name="Google Shape;199;p72"/>
          <p:cNvSpPr txBox="1">
            <a:spLocks noGrp="1"/>
          </p:cNvSpPr>
          <p:nvPr>
            <p:ph type="body" idx="2"/>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0" name="Google Shape;200;p7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7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03" name="Google Shape;203;p7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Google Shape;205;p7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06" name="Google Shape;206;p7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07"/>
        <p:cNvGrpSpPr/>
        <p:nvPr/>
      </p:nvGrpSpPr>
      <p:grpSpPr>
        <a:xfrm>
          <a:off x="0" y="0"/>
          <a:ext cx="0" cy="0"/>
          <a:chOff x="0" y="0"/>
          <a:chExt cx="0" cy="0"/>
        </a:xfrm>
      </p:grpSpPr>
      <p:sp>
        <p:nvSpPr>
          <p:cNvPr id="208" name="Google Shape;208;p7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9" name="Google Shape;209;p7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7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73"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12" name="Google Shape;212;p7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7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p73"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15" name="Google Shape;215;p7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16" name="Google Shape;216;p73"/>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73"/>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18"/>
        <p:cNvGrpSpPr/>
        <p:nvPr/>
      </p:nvGrpSpPr>
      <p:grpSpPr>
        <a:xfrm>
          <a:off x="0" y="0"/>
          <a:ext cx="0" cy="0"/>
          <a:chOff x="0" y="0"/>
          <a:chExt cx="0" cy="0"/>
        </a:xfrm>
      </p:grpSpPr>
      <p:sp>
        <p:nvSpPr>
          <p:cNvPr id="219" name="Google Shape;219;p7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p7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22" name="Google Shape;222;p7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7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25" name="Google Shape;225;p7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26" name="Google Shape;226;p74"/>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7" name="Google Shape;227;p74"/>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a:solidFill>
                <a:srgbClr val="FFFFFF"/>
              </a:solidFill>
              <a:latin typeface="Calibri"/>
              <a:ea typeface="Calibri"/>
              <a:cs typeface="Calibri"/>
              <a:sym typeface="Calibri"/>
            </a:endParaRPr>
          </a:p>
        </p:txBody>
      </p:sp>
      <p:sp>
        <p:nvSpPr>
          <p:cNvPr id="228" name="Google Shape;228;p74"/>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7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74"/>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31"/>
        <p:cNvGrpSpPr/>
        <p:nvPr/>
      </p:nvGrpSpPr>
      <p:grpSpPr>
        <a:xfrm>
          <a:off x="0" y="0"/>
          <a:ext cx="0" cy="0"/>
          <a:chOff x="0" y="0"/>
          <a:chExt cx="0" cy="0"/>
        </a:xfrm>
      </p:grpSpPr>
      <p:sp>
        <p:nvSpPr>
          <p:cNvPr id="232" name="Google Shape;232;p7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7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4" name="Google Shape;234;p7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35" name="Google Shape;235;p7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7" name="Google Shape;237;p7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38" name="Google Shape;238;p7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39" name="Google Shape;239;p75"/>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0" name="Google Shape;240;p75"/>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a:solidFill>
                <a:srgbClr val="FFFFFF"/>
              </a:solidFill>
              <a:latin typeface="Calibri"/>
              <a:ea typeface="Calibri"/>
              <a:cs typeface="Calibri"/>
              <a:sym typeface="Calibri"/>
            </a:endParaRPr>
          </a:p>
        </p:txBody>
      </p:sp>
      <p:sp>
        <p:nvSpPr>
          <p:cNvPr id="241" name="Google Shape;241;p75"/>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75"/>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75"/>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
        <p:cNvGrpSpPr/>
        <p:nvPr/>
      </p:nvGrpSpPr>
      <p:grpSpPr>
        <a:xfrm>
          <a:off x="0" y="0"/>
          <a:ext cx="0" cy="0"/>
          <a:chOff x="0" y="0"/>
          <a:chExt cx="0" cy="0"/>
        </a:xfrm>
      </p:grpSpPr>
      <p:sp>
        <p:nvSpPr>
          <p:cNvPr id="23" name="Google Shape;23;p60"/>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60"/>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25" name="Google Shape;25;p6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6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 name="Google Shape;27;p60"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28" name="Google Shape;28;p6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6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Google Shape;30;p60"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31" name="Google Shape;31;p60"/>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32" name="Google Shape;32;p60"/>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61"/>
          <p:cNvSpPr/>
          <p:nvPr/>
        </p:nvSpPr>
        <p:spPr>
          <a:xfrm>
            <a:off x="256375" y="351640"/>
            <a:ext cx="11711560" cy="5646564"/>
          </a:xfrm>
          <a:prstGeom prst="rect">
            <a:avLst/>
          </a:prstGeom>
          <a:solidFill>
            <a:schemeClr val="dk1">
              <a:alpha val="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6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6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 name="Google Shape;37;p6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38" name="Google Shape;38;p6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6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Google Shape;40;p6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41" name="Google Shape;41;p6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42" name="Google Shape;42;p61"/>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3" name="Google Shape;43;p61"/>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4" name="Google Shape;44;p61"/>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6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6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 name="Google Shape;48;p6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49" name="Google Shape;49;p6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6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Google Shape;51;p6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52" name="Google Shape;52;p6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3"/>
        <p:cNvGrpSpPr/>
        <p:nvPr/>
      </p:nvGrpSpPr>
      <p:grpSpPr>
        <a:xfrm>
          <a:off x="0" y="0"/>
          <a:ext cx="0" cy="0"/>
          <a:chOff x="0" y="0"/>
          <a:chExt cx="0" cy="0"/>
        </a:xfrm>
      </p:grpSpPr>
      <p:sp>
        <p:nvSpPr>
          <p:cNvPr id="54" name="Google Shape;54;p63"/>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 name="Google Shape;55;p63"/>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6" name="Google Shape;56;p63"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7" name="Google Shape;57;p63"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8" name="Google Shape;58;p63"/>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63"/>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6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64"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64" name="Google Shape;64;p6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6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6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6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 name="Google Shape;68;p64"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69" name="Google Shape;69;p6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0"/>
        <p:cNvGrpSpPr/>
        <p:nvPr/>
      </p:nvGrpSpPr>
      <p:grpSpPr>
        <a:xfrm>
          <a:off x="0" y="0"/>
          <a:ext cx="0" cy="0"/>
          <a:chOff x="0" y="0"/>
          <a:chExt cx="0" cy="0"/>
        </a:xfrm>
      </p:grpSpPr>
      <p:sp>
        <p:nvSpPr>
          <p:cNvPr id="71" name="Google Shape;71;p6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6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 name="Google Shape;73;p6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74" name="Google Shape;74;p6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6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6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77" name="Google Shape;77;p6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78" name="Google Shape;78;p65"/>
          <p:cNvGrpSpPr/>
          <p:nvPr/>
        </p:nvGrpSpPr>
        <p:grpSpPr>
          <a:xfrm>
            <a:off x="-426720" y="177404"/>
            <a:ext cx="12618720" cy="5995332"/>
            <a:chOff x="-417513" y="0"/>
            <a:chExt cx="12584114" cy="6853238"/>
          </a:xfrm>
        </p:grpSpPr>
        <p:sp>
          <p:nvSpPr>
            <p:cNvPr id="79" name="Google Shape;79;p65"/>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 name="Google Shape;80;p65"/>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1" name="Google Shape;81;p65"/>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2" name="Google Shape;82;p65"/>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3" name="Google Shape;83;p65"/>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4" name="Google Shape;84;p65"/>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5" name="Google Shape;85;p65"/>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6" name="Google Shape;86;p65"/>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7" name="Google Shape;87;p65"/>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8" name="Google Shape;88;p65"/>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9" name="Google Shape;89;p65"/>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0" name="Google Shape;90;p65"/>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1" name="Google Shape;91;p65"/>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 name="Google Shape;92;p65"/>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 name="Google Shape;93;p65"/>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 name="Google Shape;94;p65"/>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 name="Google Shape;95;p65"/>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 name="Google Shape;96;p65"/>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 name="Google Shape;97;p65"/>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 name="Google Shape;98;p65"/>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 name="Google Shape;99;p65"/>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00" name="Google Shape;100;p65"/>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65"/>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2"/>
        <p:cNvGrpSpPr/>
        <p:nvPr/>
      </p:nvGrpSpPr>
      <p:grpSpPr>
        <a:xfrm>
          <a:off x="0" y="0"/>
          <a:ext cx="0" cy="0"/>
          <a:chOff x="0" y="0"/>
          <a:chExt cx="0" cy="0"/>
        </a:xfrm>
      </p:grpSpPr>
      <p:sp>
        <p:nvSpPr>
          <p:cNvPr id="103" name="Google Shape;103;p66"/>
          <p:cNvSpPr txBox="1">
            <a:spLocks noGrp="1"/>
          </p:cNvSpPr>
          <p:nvPr>
            <p:ph type="body" idx="1"/>
          </p:nvPr>
        </p:nvSpPr>
        <p:spPr>
          <a:xfrm>
            <a:off x="838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6"/>
          <p:cNvSpPr txBox="1">
            <a:spLocks noGrp="1"/>
          </p:cNvSpPr>
          <p:nvPr>
            <p:ph type="body" idx="2"/>
          </p:nvPr>
        </p:nvSpPr>
        <p:spPr>
          <a:xfrm>
            <a:off x="6172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6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7" name="Google Shape;107;p6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08" name="Google Shape;108;p6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6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6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11" name="Google Shape;111;p6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12" name="Google Shape;112;p66"/>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13"/>
        <p:cNvGrpSpPr/>
        <p:nvPr/>
      </p:nvGrpSpPr>
      <p:grpSpPr>
        <a:xfrm>
          <a:off x="0" y="0"/>
          <a:ext cx="0" cy="0"/>
          <a:chOff x="0" y="0"/>
          <a:chExt cx="0" cy="0"/>
        </a:xfrm>
      </p:grpSpPr>
      <p:sp>
        <p:nvSpPr>
          <p:cNvPr id="114" name="Google Shape;114;p6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6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67"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17" name="Google Shape;117;p6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6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p67"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20" name="Google Shape;120;p6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121" name="Google Shape;121;p67"/>
          <p:cNvGrpSpPr/>
          <p:nvPr/>
        </p:nvGrpSpPr>
        <p:grpSpPr>
          <a:xfrm>
            <a:off x="-426720" y="177404"/>
            <a:ext cx="12618720" cy="5995332"/>
            <a:chOff x="-417513" y="0"/>
            <a:chExt cx="12584114" cy="6853238"/>
          </a:xfrm>
        </p:grpSpPr>
        <p:sp>
          <p:nvSpPr>
            <p:cNvPr id="122" name="Google Shape;122;p67"/>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67"/>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67"/>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67"/>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67"/>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67"/>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67"/>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67"/>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67"/>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67"/>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67"/>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67"/>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67"/>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67"/>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67"/>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67"/>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67"/>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67"/>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67"/>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67"/>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67"/>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3" name="Google Shape;143;p67"/>
          <p:cNvGrpSpPr/>
          <p:nvPr/>
        </p:nvGrpSpPr>
        <p:grpSpPr>
          <a:xfrm>
            <a:off x="800144" y="1699589"/>
            <a:ext cx="3674476" cy="3470421"/>
            <a:chOff x="697883" y="1816768"/>
            <a:chExt cx="3674476" cy="3470421"/>
          </a:xfrm>
        </p:grpSpPr>
        <p:sp>
          <p:nvSpPr>
            <p:cNvPr id="144" name="Google Shape;144;p67"/>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67"/>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67"/>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47" name="Google Shape;147;p67"/>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67"/>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ideo" Target="https://www.youtube.com/embed/V5X9RpvC6u4?feature=oembed" TargetMode="Externa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pbisapps.org/Applications/Pages/Application-Demos.aspx"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pbismissouri.org/tier-2-and-tier-3-data-tool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ideo" Target="https://www.youtube.com/embed/MyPUY38blZQ?feature=oembed" TargetMode="Externa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hyperlink" Target="http://cce.astate.edu/pbis/wp-content/uploads/2019/11/5.-check-in-check-out-guide.docx"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hyperlink" Target="https://www.pbis.org/pbis/tier-2" TargetMode="External"/><Relationship Id="rId7" Type="http://schemas.openxmlformats.org/officeDocument/2006/relationships/hyperlink" Target="https://charts.intensiveintervention.org/chart/behavioral-intervention-chart"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hyperlink" Target="https://www.guilford.com/books/Responding-to-Problem-Behavior-in-Schools/Crone-Hawken-Horner/9781606236000/package-offer#pr-section" TargetMode="External"/><Relationship Id="rId5" Type="http://schemas.openxmlformats.org/officeDocument/2006/relationships/hyperlink" Target="http://cce.astate.edu/pbis/resources/tier-ii-resources/" TargetMode="External"/><Relationship Id="rId4" Type="http://schemas.openxmlformats.org/officeDocument/2006/relationships/hyperlink" Target="https://pbismissouri.org/wp-content/uploads/2018/05/MO-SW-PBS-Tier-2-2018.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
          <p:cNvSpPr txBox="1">
            <a:spLocks noGrp="1"/>
          </p:cNvSpPr>
          <p:nvPr>
            <p:ph type="title"/>
          </p:nvPr>
        </p:nvSpPr>
        <p:spPr>
          <a:xfrm>
            <a:off x="566928" y="2277053"/>
            <a:ext cx="10850371" cy="15212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t>Check-in, Check-out (CICO) Tier II Intervention</a:t>
            </a:r>
            <a:endParaRPr dirty="0"/>
          </a:p>
        </p:txBody>
      </p:sp>
      <p:sp>
        <p:nvSpPr>
          <p:cNvPr id="279" name="Google Shape;279;p1"/>
          <p:cNvSpPr txBox="1"/>
          <p:nvPr/>
        </p:nvSpPr>
        <p:spPr>
          <a:xfrm>
            <a:off x="3040677" y="6417838"/>
            <a:ext cx="469597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Calibri"/>
                <a:ea typeface="Calibri"/>
                <a:cs typeface="Calibri"/>
                <a:sym typeface="Calibri"/>
              </a:rPr>
              <a:t>Images in this module were obtained at google.com/images unless otherwise specified.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0"/>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What Resources are Needed?</a:t>
            </a:r>
            <a:endParaRPr dirty="0"/>
          </a:p>
        </p:txBody>
      </p:sp>
      <p:grpSp>
        <p:nvGrpSpPr>
          <p:cNvPr id="341" name="Google Shape;341;p10"/>
          <p:cNvGrpSpPr/>
          <p:nvPr/>
        </p:nvGrpSpPr>
        <p:grpSpPr>
          <a:xfrm>
            <a:off x="973414" y="1846428"/>
            <a:ext cx="10489755" cy="3058098"/>
            <a:chOff x="568968" y="1997"/>
            <a:chExt cx="10489755" cy="3058098"/>
          </a:xfrm>
        </p:grpSpPr>
        <p:sp>
          <p:nvSpPr>
            <p:cNvPr id="342" name="Google Shape;342;p10"/>
            <p:cNvSpPr/>
            <p:nvPr/>
          </p:nvSpPr>
          <p:spPr>
            <a:xfrm>
              <a:off x="8681036" y="1925311"/>
              <a:ext cx="784927" cy="731849"/>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343" name="Google Shape;343;p10"/>
            <p:cNvSpPr/>
            <p:nvPr/>
          </p:nvSpPr>
          <p:spPr>
            <a:xfrm>
              <a:off x="7874510" y="1925311"/>
              <a:ext cx="806525" cy="736595"/>
            </a:xfrm>
            <a:custGeom>
              <a:avLst/>
              <a:gdLst/>
              <a:ahLst/>
              <a:cxnLst/>
              <a:rect l="l" t="t" r="r" b="b"/>
              <a:pathLst>
                <a:path w="120000" h="120000" extrusionOk="0">
                  <a:moveTo>
                    <a:pt x="120000" y="0"/>
                  </a:moveTo>
                  <a:lnTo>
                    <a:pt x="120000" y="120000"/>
                  </a:lnTo>
                  <a:lnTo>
                    <a:pt x="0" y="120000"/>
                  </a:lnTo>
                </a:path>
              </a:pathLst>
            </a:custGeom>
            <a:noFill/>
            <a:ln w="12700" cap="flat" cmpd="sng">
              <a:solidFill>
                <a:schemeClr val="accent6"/>
              </a:solidFill>
              <a:prstDash val="solid"/>
              <a:miter lim="800000"/>
              <a:headEnd type="none" w="sm" len="sm"/>
              <a:tailEnd type="none" w="sm" len="sm"/>
            </a:ln>
          </p:spPr>
        </p:sp>
        <p:sp>
          <p:nvSpPr>
            <p:cNvPr id="344" name="Google Shape;344;p10"/>
            <p:cNvSpPr/>
            <p:nvPr/>
          </p:nvSpPr>
          <p:spPr>
            <a:xfrm>
              <a:off x="5691554" y="798377"/>
              <a:ext cx="2193102" cy="728743"/>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sp>
        <p:sp>
          <p:nvSpPr>
            <p:cNvPr id="345" name="Google Shape;345;p10"/>
            <p:cNvSpPr/>
            <p:nvPr/>
          </p:nvSpPr>
          <p:spPr>
            <a:xfrm>
              <a:off x="2980581" y="1929237"/>
              <a:ext cx="869822" cy="721145"/>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6"/>
              </a:solidFill>
              <a:prstDash val="solid"/>
              <a:miter lim="800000"/>
              <a:headEnd type="none" w="sm" len="sm"/>
              <a:tailEnd type="none" w="sm" len="sm"/>
            </a:ln>
          </p:spPr>
        </p:sp>
        <p:sp>
          <p:nvSpPr>
            <p:cNvPr id="346" name="Google Shape;346;p10"/>
            <p:cNvSpPr/>
            <p:nvPr/>
          </p:nvSpPr>
          <p:spPr>
            <a:xfrm>
              <a:off x="2161727" y="1929237"/>
              <a:ext cx="818853" cy="721536"/>
            </a:xfrm>
            <a:custGeom>
              <a:avLst/>
              <a:gdLst/>
              <a:ahLst/>
              <a:cxnLst/>
              <a:rect l="l" t="t" r="r" b="b"/>
              <a:pathLst>
                <a:path w="120000" h="120000" extrusionOk="0">
                  <a:moveTo>
                    <a:pt x="120000" y="0"/>
                  </a:moveTo>
                  <a:lnTo>
                    <a:pt x="120000" y="120000"/>
                  </a:lnTo>
                  <a:lnTo>
                    <a:pt x="0" y="120000"/>
                  </a:lnTo>
                </a:path>
              </a:pathLst>
            </a:custGeom>
            <a:noFill/>
            <a:ln w="12700" cap="flat" cmpd="sng">
              <a:solidFill>
                <a:schemeClr val="accent6"/>
              </a:solidFill>
              <a:prstDash val="solid"/>
              <a:miter lim="800000"/>
              <a:headEnd type="none" w="sm" len="sm"/>
              <a:tailEnd type="none" w="sm" len="sm"/>
            </a:ln>
          </p:spPr>
        </p:sp>
        <p:sp>
          <p:nvSpPr>
            <p:cNvPr id="347" name="Google Shape;347;p10"/>
            <p:cNvSpPr/>
            <p:nvPr/>
          </p:nvSpPr>
          <p:spPr>
            <a:xfrm>
              <a:off x="3776961" y="798377"/>
              <a:ext cx="1914592" cy="732669"/>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4372C3"/>
              </a:solidFill>
              <a:prstDash val="solid"/>
              <a:miter lim="800000"/>
              <a:headEnd type="none" w="sm" len="sm"/>
              <a:tailEnd type="none" w="sm" len="sm"/>
            </a:ln>
          </p:spPr>
        </p:sp>
        <p:sp>
          <p:nvSpPr>
            <p:cNvPr id="348" name="Google Shape;348;p10"/>
            <p:cNvSpPr/>
            <p:nvPr/>
          </p:nvSpPr>
          <p:spPr>
            <a:xfrm>
              <a:off x="4895174" y="1997"/>
              <a:ext cx="1592759" cy="796379"/>
            </a:xfrm>
            <a:prstGeom prst="rect">
              <a:avLst/>
            </a:prstGeom>
            <a:gradFill>
              <a:gsLst>
                <a:gs pos="0">
                  <a:srgbClr val="D1D1D1"/>
                </a:gs>
                <a:gs pos="50000">
                  <a:srgbClr val="C7C7C7"/>
                </a:gs>
                <a:gs pos="100000">
                  <a:srgbClr val="C0C0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0"/>
            <p:cNvSpPr txBox="1"/>
            <p:nvPr/>
          </p:nvSpPr>
          <p:spPr>
            <a:xfrm>
              <a:off x="4895174" y="1997"/>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dirty="0">
                  <a:solidFill>
                    <a:schemeClr val="dk1"/>
                  </a:solidFill>
                  <a:latin typeface="Calibri"/>
                  <a:ea typeface="Calibri"/>
                  <a:cs typeface="Calibri"/>
                  <a:sym typeface="Calibri"/>
                </a:rPr>
                <a:t>CICO Coordinator</a:t>
              </a:r>
              <a:endParaRPr dirty="0"/>
            </a:p>
          </p:txBody>
        </p:sp>
        <p:sp>
          <p:nvSpPr>
            <p:cNvPr id="350" name="Google Shape;350;p10"/>
            <p:cNvSpPr/>
            <p:nvPr/>
          </p:nvSpPr>
          <p:spPr>
            <a:xfrm>
              <a:off x="2184201" y="1132857"/>
              <a:ext cx="1592759" cy="796379"/>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0"/>
            <p:cNvSpPr txBox="1"/>
            <p:nvPr/>
          </p:nvSpPr>
          <p:spPr>
            <a:xfrm>
              <a:off x="2184201" y="1132857"/>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dirty="0">
                  <a:solidFill>
                    <a:schemeClr val="dk1"/>
                  </a:solidFill>
                  <a:latin typeface="Calibri"/>
                  <a:ea typeface="Calibri"/>
                  <a:cs typeface="Calibri"/>
                  <a:sym typeface="Calibri"/>
                </a:rPr>
                <a:t>Facilitator A</a:t>
              </a:r>
              <a:endParaRPr dirty="0"/>
            </a:p>
          </p:txBody>
        </p:sp>
        <p:sp>
          <p:nvSpPr>
            <p:cNvPr id="352" name="Google Shape;352;p10"/>
            <p:cNvSpPr/>
            <p:nvPr/>
          </p:nvSpPr>
          <p:spPr>
            <a:xfrm>
              <a:off x="568968" y="2252583"/>
              <a:ext cx="1592759" cy="796379"/>
            </a:xfrm>
            <a:prstGeom prst="rect">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0"/>
            <p:cNvSpPr txBox="1"/>
            <p:nvPr/>
          </p:nvSpPr>
          <p:spPr>
            <a:xfrm>
              <a:off x="568968" y="2252583"/>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Student 1</a:t>
              </a:r>
              <a:endParaRPr/>
            </a:p>
          </p:txBody>
        </p:sp>
        <p:sp>
          <p:nvSpPr>
            <p:cNvPr id="354" name="Google Shape;354;p10"/>
            <p:cNvSpPr/>
            <p:nvPr/>
          </p:nvSpPr>
          <p:spPr>
            <a:xfrm>
              <a:off x="3850403" y="2252193"/>
              <a:ext cx="1592759" cy="796379"/>
            </a:xfrm>
            <a:prstGeom prst="rect">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0"/>
            <p:cNvSpPr txBox="1"/>
            <p:nvPr/>
          </p:nvSpPr>
          <p:spPr>
            <a:xfrm>
              <a:off x="3850403" y="2252193"/>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Student 2</a:t>
              </a:r>
              <a:endParaRPr/>
            </a:p>
          </p:txBody>
        </p:sp>
        <p:sp>
          <p:nvSpPr>
            <p:cNvPr id="356" name="Google Shape;356;p10"/>
            <p:cNvSpPr/>
            <p:nvPr/>
          </p:nvSpPr>
          <p:spPr>
            <a:xfrm>
              <a:off x="7884656" y="1128931"/>
              <a:ext cx="1592759" cy="796379"/>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0"/>
            <p:cNvSpPr txBox="1"/>
            <p:nvPr/>
          </p:nvSpPr>
          <p:spPr>
            <a:xfrm>
              <a:off x="7884656" y="1128931"/>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Facilitator B</a:t>
              </a:r>
              <a:endParaRPr/>
            </a:p>
          </p:txBody>
        </p:sp>
        <p:sp>
          <p:nvSpPr>
            <p:cNvPr id="358" name="Google Shape;358;p10"/>
            <p:cNvSpPr/>
            <p:nvPr/>
          </p:nvSpPr>
          <p:spPr>
            <a:xfrm>
              <a:off x="6281751" y="2263716"/>
              <a:ext cx="1592759" cy="796379"/>
            </a:xfrm>
            <a:prstGeom prst="rect">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0"/>
            <p:cNvSpPr txBox="1"/>
            <p:nvPr/>
          </p:nvSpPr>
          <p:spPr>
            <a:xfrm>
              <a:off x="6281751" y="2263716"/>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Student 3</a:t>
              </a:r>
              <a:endParaRPr/>
            </a:p>
          </p:txBody>
        </p:sp>
        <p:sp>
          <p:nvSpPr>
            <p:cNvPr id="360" name="Google Shape;360;p10"/>
            <p:cNvSpPr/>
            <p:nvPr/>
          </p:nvSpPr>
          <p:spPr>
            <a:xfrm>
              <a:off x="9465964" y="2258970"/>
              <a:ext cx="1592759" cy="796379"/>
            </a:xfrm>
            <a:prstGeom prst="rect">
              <a:avLst/>
            </a:prstGeom>
            <a:gradFill>
              <a:gsLst>
                <a:gs pos="0">
                  <a:srgbClr val="B4D4A5"/>
                </a:gs>
                <a:gs pos="50000">
                  <a:srgbClr val="A8CD97"/>
                </a:gs>
                <a:gs pos="100000">
                  <a:srgbClr val="9BC98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0"/>
            <p:cNvSpPr txBox="1"/>
            <p:nvPr/>
          </p:nvSpPr>
          <p:spPr>
            <a:xfrm>
              <a:off x="9465964" y="2258970"/>
              <a:ext cx="1592759" cy="796379"/>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Student 4</a:t>
              </a:r>
              <a:endParaRPr/>
            </a:p>
          </p:txBody>
        </p:sp>
      </p:grpSp>
      <p:sp>
        <p:nvSpPr>
          <p:cNvPr id="362" name="Google Shape;362;p10"/>
          <p:cNvSpPr txBox="1"/>
          <p:nvPr/>
        </p:nvSpPr>
        <p:spPr>
          <a:xfrm>
            <a:off x="3650320" y="6418170"/>
            <a:ext cx="280181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Adapted from MO-SW-PBS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1"/>
          <p:cNvSpPr txBox="1">
            <a:spLocks noGrp="1"/>
          </p:cNvSpPr>
          <p:nvPr>
            <p:ph type="body" idx="1"/>
          </p:nvPr>
        </p:nvSpPr>
        <p:spPr>
          <a:xfrm>
            <a:off x="633046" y="1934308"/>
            <a:ext cx="5386754" cy="38920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r>
              <a:rPr lang="en-US" b="1" dirty="0">
                <a:solidFill>
                  <a:srgbClr val="FF0000"/>
                </a:solidFill>
              </a:rPr>
              <a:t>Qualifications: </a:t>
            </a:r>
            <a:endParaRPr dirty="0"/>
          </a:p>
          <a:p>
            <a:pPr marL="457200" lvl="1" indent="-173736" algn="l" rtl="0">
              <a:spcBef>
                <a:spcPts val="1000"/>
              </a:spcBef>
              <a:spcAft>
                <a:spcPts val="0"/>
              </a:spcAft>
              <a:buClr>
                <a:schemeClr val="dk1"/>
              </a:buClr>
              <a:buSzPts val="2600"/>
              <a:buChar char="•"/>
            </a:pPr>
            <a:r>
              <a:rPr lang="en-US" sz="2600" dirty="0"/>
              <a:t>Fluent with CICO procedures </a:t>
            </a:r>
            <a:endParaRPr dirty="0"/>
          </a:p>
          <a:p>
            <a:pPr marL="457200" lvl="1" indent="-173736" algn="l" rtl="0">
              <a:spcBef>
                <a:spcPts val="1000"/>
              </a:spcBef>
              <a:spcAft>
                <a:spcPts val="0"/>
              </a:spcAft>
              <a:buClr>
                <a:schemeClr val="dk1"/>
              </a:buClr>
              <a:buSzPts val="2600"/>
              <a:buChar char="•"/>
            </a:pPr>
            <a:r>
              <a:rPr lang="en-US" sz="2600" dirty="0"/>
              <a:t>Regarded positively by students </a:t>
            </a:r>
            <a:endParaRPr dirty="0"/>
          </a:p>
          <a:p>
            <a:pPr marL="457200" lvl="1" indent="-173736" algn="l" rtl="0">
              <a:spcBef>
                <a:spcPts val="1000"/>
              </a:spcBef>
              <a:spcAft>
                <a:spcPts val="0"/>
              </a:spcAft>
              <a:buClr>
                <a:schemeClr val="dk1"/>
              </a:buClr>
              <a:buSzPts val="2600"/>
              <a:buChar char="•"/>
            </a:pPr>
            <a:r>
              <a:rPr lang="en-US" sz="2600" dirty="0"/>
              <a:t>Effective </a:t>
            </a:r>
            <a:r>
              <a:rPr lang="en-US" dirty="0"/>
              <a:t>in communication with </a:t>
            </a:r>
            <a:r>
              <a:rPr lang="en-US" sz="2600" dirty="0"/>
              <a:t>students, staff, and families</a:t>
            </a:r>
            <a:endParaRPr dirty="0"/>
          </a:p>
          <a:p>
            <a:pPr marL="457200" lvl="1" indent="-173736" algn="l" rtl="0">
              <a:spcBef>
                <a:spcPts val="1000"/>
              </a:spcBef>
              <a:spcAft>
                <a:spcPts val="0"/>
              </a:spcAft>
              <a:buClr>
                <a:schemeClr val="dk1"/>
              </a:buClr>
              <a:buSzPts val="2600"/>
              <a:buChar char="•"/>
            </a:pPr>
            <a:r>
              <a:rPr lang="en-US" dirty="0"/>
              <a:t>Consistent with follow-through and activity completion</a:t>
            </a:r>
            <a:endParaRPr dirty="0"/>
          </a:p>
          <a:p>
            <a:pPr marL="457200" lvl="1" indent="-173736" algn="l" rtl="0">
              <a:spcBef>
                <a:spcPts val="1000"/>
              </a:spcBef>
              <a:spcAft>
                <a:spcPts val="0"/>
              </a:spcAft>
              <a:buClr>
                <a:schemeClr val="dk1"/>
              </a:buClr>
              <a:buSzPts val="2600"/>
              <a:buChar char="•"/>
            </a:pPr>
            <a:r>
              <a:rPr lang="en-US" sz="2600" dirty="0"/>
              <a:t>Effective in data decision making</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69" name="Google Shape;369;p11"/>
          <p:cNvSpPr txBox="1">
            <a:spLocks noGrp="1"/>
          </p:cNvSpPr>
          <p:nvPr>
            <p:ph type="body" idx="2"/>
          </p:nvPr>
        </p:nvSpPr>
        <p:spPr>
          <a:xfrm>
            <a:off x="6172200" y="1934308"/>
            <a:ext cx="5410200" cy="38920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2800"/>
              <a:buNone/>
            </a:pPr>
            <a:r>
              <a:rPr lang="en-US" b="1" dirty="0">
                <a:solidFill>
                  <a:srgbClr val="0070C0"/>
                </a:solidFill>
              </a:rPr>
              <a:t>Responsibilities:</a:t>
            </a:r>
            <a:endParaRPr dirty="0"/>
          </a:p>
          <a:p>
            <a:pPr marL="457200" lvl="1" indent="-173736" algn="l" rtl="0">
              <a:spcBef>
                <a:spcPts val="1000"/>
              </a:spcBef>
              <a:spcAft>
                <a:spcPts val="0"/>
              </a:spcAft>
              <a:buClr>
                <a:schemeClr val="dk1"/>
              </a:buClr>
              <a:buSzPts val="2600"/>
              <a:buChar char="•"/>
            </a:pPr>
            <a:r>
              <a:rPr lang="en-US" dirty="0"/>
              <a:t>Generating data graphs for team meetings</a:t>
            </a:r>
            <a:endParaRPr dirty="0"/>
          </a:p>
          <a:p>
            <a:pPr marL="457200" lvl="1" indent="-173736" algn="l" rtl="0">
              <a:spcBef>
                <a:spcPts val="1000"/>
              </a:spcBef>
              <a:spcAft>
                <a:spcPts val="0"/>
              </a:spcAft>
              <a:buClr>
                <a:schemeClr val="dk1"/>
              </a:buClr>
              <a:buSzPts val="2600"/>
              <a:buChar char="•"/>
            </a:pPr>
            <a:r>
              <a:rPr lang="en-US" dirty="0"/>
              <a:t>Completing tasks as assigned </a:t>
            </a:r>
            <a:endParaRPr dirty="0"/>
          </a:p>
        </p:txBody>
      </p:sp>
      <p:sp>
        <p:nvSpPr>
          <p:cNvPr id="370" name="Google Shape;370;p11"/>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Personnel: CICO Coordinator</a:t>
            </a:r>
            <a:endParaRPr dirty="0"/>
          </a:p>
        </p:txBody>
      </p:sp>
      <p:sp>
        <p:nvSpPr>
          <p:cNvPr id="371" name="Google Shape;371;p11"/>
          <p:cNvSpPr/>
          <p:nvPr/>
        </p:nvSpPr>
        <p:spPr>
          <a:xfrm>
            <a:off x="2447109" y="629334"/>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2"/>
          <p:cNvSpPr txBox="1">
            <a:spLocks noGrp="1"/>
          </p:cNvSpPr>
          <p:nvPr>
            <p:ph type="body" idx="1"/>
          </p:nvPr>
        </p:nvSpPr>
        <p:spPr>
          <a:xfrm>
            <a:off x="6224953" y="1934306"/>
            <a:ext cx="5398477" cy="38686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800"/>
              <a:buNone/>
            </a:pPr>
            <a:r>
              <a:rPr lang="en-US" b="1" dirty="0">
                <a:solidFill>
                  <a:srgbClr val="0070C0"/>
                </a:solidFill>
              </a:rPr>
              <a:t>Responsibilities:</a:t>
            </a:r>
            <a:endParaRPr dirty="0"/>
          </a:p>
          <a:p>
            <a:pPr marL="457200" lvl="1" indent="-173736" algn="l" rtl="0">
              <a:lnSpc>
                <a:spcPct val="90000"/>
              </a:lnSpc>
              <a:spcBef>
                <a:spcPts val="1000"/>
              </a:spcBef>
              <a:spcAft>
                <a:spcPts val="0"/>
              </a:spcAft>
              <a:buClr>
                <a:schemeClr val="dk1"/>
              </a:buClr>
              <a:buSzPts val="2800"/>
              <a:buChar char="•"/>
            </a:pPr>
            <a:r>
              <a:rPr lang="en-US" sz="2800" dirty="0"/>
              <a:t>Morning check-ins</a:t>
            </a:r>
            <a:endParaRPr dirty="0"/>
          </a:p>
          <a:p>
            <a:pPr marL="457200" lvl="1" indent="-173736" algn="l" rtl="0">
              <a:lnSpc>
                <a:spcPct val="90000"/>
              </a:lnSpc>
              <a:spcBef>
                <a:spcPts val="1000"/>
              </a:spcBef>
              <a:spcAft>
                <a:spcPts val="0"/>
              </a:spcAft>
              <a:buClr>
                <a:schemeClr val="dk1"/>
              </a:buClr>
              <a:buSzPts val="2800"/>
              <a:buChar char="•"/>
            </a:pPr>
            <a:r>
              <a:rPr lang="en-US" sz="2800" dirty="0"/>
              <a:t>Afternoon check-outs</a:t>
            </a:r>
            <a:endParaRPr dirty="0"/>
          </a:p>
          <a:p>
            <a:pPr marL="457200" lvl="1" indent="-173736" algn="l" rtl="0">
              <a:lnSpc>
                <a:spcPct val="90000"/>
              </a:lnSpc>
              <a:spcBef>
                <a:spcPts val="1000"/>
              </a:spcBef>
              <a:spcAft>
                <a:spcPts val="0"/>
              </a:spcAft>
              <a:buClr>
                <a:schemeClr val="dk1"/>
              </a:buClr>
              <a:buSzPts val="2800"/>
              <a:buChar char="•"/>
            </a:pPr>
            <a:r>
              <a:rPr lang="en-US" sz="2800" dirty="0"/>
              <a:t>Recording of DPR points</a:t>
            </a:r>
            <a:endParaRPr dirty="0"/>
          </a:p>
          <a:p>
            <a:pPr marL="457200" lvl="1" indent="-173736" algn="l" rtl="0">
              <a:lnSpc>
                <a:spcPct val="90000"/>
              </a:lnSpc>
              <a:spcBef>
                <a:spcPts val="1000"/>
              </a:spcBef>
              <a:spcAft>
                <a:spcPts val="0"/>
              </a:spcAft>
              <a:buClr>
                <a:schemeClr val="dk1"/>
              </a:buClr>
              <a:buSzPts val="2800"/>
              <a:buChar char="•"/>
            </a:pPr>
            <a:r>
              <a:rPr lang="en-US" sz="2800" dirty="0"/>
              <a:t>Maintaining of records of parent reports and DPRs</a:t>
            </a:r>
            <a:endParaRPr dirty="0"/>
          </a:p>
        </p:txBody>
      </p:sp>
      <p:sp>
        <p:nvSpPr>
          <p:cNvPr id="378" name="Google Shape;378;p12"/>
          <p:cNvSpPr txBox="1">
            <a:spLocks noGrp="1"/>
          </p:cNvSpPr>
          <p:nvPr>
            <p:ph type="body" idx="2"/>
          </p:nvPr>
        </p:nvSpPr>
        <p:spPr>
          <a:xfrm>
            <a:off x="674077" y="1934307"/>
            <a:ext cx="5421923" cy="38686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r>
              <a:rPr lang="en-US" b="1" dirty="0">
                <a:solidFill>
                  <a:srgbClr val="FF0000"/>
                </a:solidFill>
              </a:rPr>
              <a:t>Qualifications:</a:t>
            </a:r>
            <a:endParaRPr dirty="0"/>
          </a:p>
          <a:p>
            <a:pPr marL="457200" lvl="1" indent="-173736" algn="l" rtl="0">
              <a:lnSpc>
                <a:spcPct val="90000"/>
              </a:lnSpc>
              <a:spcBef>
                <a:spcPts val="1000"/>
              </a:spcBef>
              <a:spcAft>
                <a:spcPts val="0"/>
              </a:spcAft>
              <a:buClr>
                <a:schemeClr val="dk1"/>
              </a:buClr>
              <a:buSzPts val="2800"/>
              <a:buChar char="•"/>
            </a:pPr>
            <a:r>
              <a:rPr lang="en-US" sz="2800" dirty="0"/>
              <a:t>Has time in the morning and afternoon to meet with students</a:t>
            </a:r>
            <a:endParaRPr dirty="0"/>
          </a:p>
          <a:p>
            <a:pPr marL="457200" lvl="1" indent="-173736" algn="l" rtl="0">
              <a:lnSpc>
                <a:spcPct val="90000"/>
              </a:lnSpc>
              <a:spcBef>
                <a:spcPts val="1000"/>
              </a:spcBef>
              <a:spcAft>
                <a:spcPts val="0"/>
              </a:spcAft>
              <a:buClr>
                <a:schemeClr val="dk1"/>
              </a:buClr>
              <a:buSzPts val="2800"/>
              <a:buChar char="•"/>
            </a:pPr>
            <a:r>
              <a:rPr lang="en-US" sz="2800" dirty="0"/>
              <a:t>Has positive relationships with students in the school</a:t>
            </a:r>
            <a:endParaRPr dirty="0"/>
          </a:p>
        </p:txBody>
      </p:sp>
      <p:sp>
        <p:nvSpPr>
          <p:cNvPr id="379" name="Google Shape;379;p12"/>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Personnel: Facilitators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3"/>
          <p:cNvSpPr txBox="1">
            <a:spLocks noGrp="1"/>
          </p:cNvSpPr>
          <p:nvPr>
            <p:ph type="title"/>
          </p:nvPr>
        </p:nvSpPr>
        <p:spPr>
          <a:xfrm>
            <a:off x="0" y="635289"/>
            <a:ext cx="12192000" cy="141624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t>Coordinator </a:t>
            </a:r>
            <a:r>
              <a:rPr lang="en-US" dirty="0"/>
              <a:t>a</a:t>
            </a:r>
            <a:r>
              <a:rPr lang="en-US" sz="5400" dirty="0"/>
              <a:t>nd Facilitator </a:t>
            </a:r>
            <a:br>
              <a:rPr lang="en-US" sz="5400" dirty="0"/>
            </a:br>
            <a:r>
              <a:rPr lang="en-US" sz="5400" dirty="0"/>
              <a:t>Provide Introductions and Communication</a:t>
            </a:r>
            <a:endParaRPr dirty="0"/>
          </a:p>
        </p:txBody>
      </p:sp>
      <p:sp>
        <p:nvSpPr>
          <p:cNvPr id="386" name="Google Shape;386;p13"/>
          <p:cNvSpPr txBox="1">
            <a:spLocks noGrp="1"/>
          </p:cNvSpPr>
          <p:nvPr>
            <p:ph type="body" idx="1"/>
          </p:nvPr>
        </p:nvSpPr>
        <p:spPr>
          <a:xfrm>
            <a:off x="838200" y="2379784"/>
            <a:ext cx="10515600" cy="3525715"/>
          </a:xfrm>
          <a:prstGeom prst="rect">
            <a:avLst/>
          </a:prstGeom>
          <a:noFill/>
          <a:ln>
            <a:noFill/>
          </a:ln>
        </p:spPr>
        <p:txBody>
          <a:bodyPr spcFirstLastPara="1" wrap="square" lIns="91425" tIns="45700" rIns="91425" bIns="45700" anchor="t" anchorCtr="0">
            <a:normAutofit/>
          </a:bodyPr>
          <a:lstStyle/>
          <a:p>
            <a:pPr marL="173736" lvl="0" indent="-173736" algn="l" rtl="0">
              <a:spcAft>
                <a:spcPts val="0"/>
              </a:spcAft>
              <a:buClr>
                <a:schemeClr val="dk1"/>
              </a:buClr>
              <a:buSzPts val="2800"/>
              <a:buChar char="•"/>
            </a:pPr>
            <a:r>
              <a:rPr lang="en-US" dirty="0"/>
              <a:t>Provide orientation for </a:t>
            </a:r>
            <a:r>
              <a:rPr lang="en-US" b="1" dirty="0"/>
              <a:t>targeted students </a:t>
            </a:r>
            <a:r>
              <a:rPr lang="en-US" dirty="0"/>
              <a:t>entering CICO</a:t>
            </a:r>
          </a:p>
          <a:p>
            <a:pPr marL="173736" lvl="0" indent="-173736" algn="l" rtl="0">
              <a:spcAft>
                <a:spcPts val="0"/>
              </a:spcAft>
              <a:buClr>
                <a:schemeClr val="dk1"/>
              </a:buClr>
              <a:buSzPts val="2800"/>
              <a:buChar char="•"/>
            </a:pPr>
            <a:r>
              <a:rPr lang="en-US" dirty="0"/>
              <a:t>Introduce </a:t>
            </a:r>
            <a:r>
              <a:rPr lang="en-US" b="1" dirty="0"/>
              <a:t>parents and new teachers </a:t>
            </a:r>
            <a:r>
              <a:rPr lang="en-US" dirty="0"/>
              <a:t>to CICO</a:t>
            </a:r>
            <a:endParaRPr dirty="0"/>
          </a:p>
          <a:p>
            <a:pPr marL="173736" lvl="0" indent="-173736" algn="l" rtl="0">
              <a:spcAft>
                <a:spcPts val="0"/>
              </a:spcAft>
              <a:buClr>
                <a:schemeClr val="dk1"/>
              </a:buClr>
              <a:buSzPts val="2800"/>
              <a:buChar char="•"/>
            </a:pPr>
            <a:r>
              <a:rPr lang="en-US" dirty="0"/>
              <a:t>Communicate with </a:t>
            </a:r>
            <a:r>
              <a:rPr lang="en-US" b="1" dirty="0"/>
              <a:t>teachers and families</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4400" dirty="0"/>
              <a:t>Weekly and Quarterly Responsibilities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5"/>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a:t>Weekly Responsibilities</a:t>
            </a:r>
            <a:endParaRPr/>
          </a:p>
        </p:txBody>
      </p:sp>
      <p:sp>
        <p:nvSpPr>
          <p:cNvPr id="398" name="Google Shape;398;p15"/>
          <p:cNvSpPr txBox="1">
            <a:spLocks noGrp="1"/>
          </p:cNvSpPr>
          <p:nvPr>
            <p:ph type="body" idx="1"/>
          </p:nvPr>
        </p:nvSpPr>
        <p:spPr>
          <a:xfrm>
            <a:off x="838200" y="1899138"/>
            <a:ext cx="10515600" cy="40063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CICO coordinator:</a:t>
            </a:r>
            <a:endParaRPr dirty="0"/>
          </a:p>
          <a:p>
            <a:pPr marL="457200" lvl="1" indent="-173736" algn="l" rtl="0">
              <a:lnSpc>
                <a:spcPct val="90000"/>
              </a:lnSpc>
              <a:spcBef>
                <a:spcPts val="1000"/>
              </a:spcBef>
              <a:spcAft>
                <a:spcPts val="0"/>
              </a:spcAft>
              <a:buClr>
                <a:schemeClr val="dk1"/>
              </a:buClr>
              <a:buSzPts val="2600"/>
              <a:buChar char="•"/>
            </a:pPr>
            <a:r>
              <a:rPr lang="en-US" sz="2800" dirty="0"/>
              <a:t>Examines data</a:t>
            </a:r>
            <a:endParaRPr sz="2800" dirty="0"/>
          </a:p>
          <a:p>
            <a:pPr marL="914400" lvl="2" indent="-173736" algn="l" rtl="0">
              <a:lnSpc>
                <a:spcPct val="90000"/>
              </a:lnSpc>
              <a:spcBef>
                <a:spcPts val="1000"/>
              </a:spcBef>
              <a:spcAft>
                <a:spcPts val="0"/>
              </a:spcAft>
              <a:buClr>
                <a:schemeClr val="dk1"/>
              </a:buClr>
              <a:buSzPts val="2400"/>
              <a:buChar char="•"/>
            </a:pPr>
            <a:r>
              <a:rPr lang="en-US" sz="2800" dirty="0"/>
              <a:t>Prioritizes students to be discussed in the Tier II team meeting</a:t>
            </a:r>
            <a:endParaRPr sz="2800" dirty="0"/>
          </a:p>
          <a:p>
            <a:pPr marL="914400" lvl="2" indent="-173736" algn="l" rtl="0">
              <a:lnSpc>
                <a:spcPct val="90000"/>
              </a:lnSpc>
              <a:spcBef>
                <a:spcPts val="1000"/>
              </a:spcBef>
              <a:spcAft>
                <a:spcPts val="0"/>
              </a:spcAft>
              <a:buClr>
                <a:schemeClr val="dk1"/>
              </a:buClr>
              <a:buSzPts val="2400"/>
              <a:buChar char="•"/>
            </a:pPr>
            <a:r>
              <a:rPr lang="en-US" sz="2800" dirty="0"/>
              <a:t>Graphs data</a:t>
            </a:r>
            <a:endParaRPr sz="2800" dirty="0"/>
          </a:p>
          <a:p>
            <a:pPr marL="457200" lvl="1" indent="-173736" algn="l" rtl="0">
              <a:lnSpc>
                <a:spcPct val="90000"/>
              </a:lnSpc>
              <a:spcBef>
                <a:spcPts val="1000"/>
              </a:spcBef>
              <a:spcAft>
                <a:spcPts val="0"/>
              </a:spcAft>
              <a:buClr>
                <a:schemeClr val="dk1"/>
              </a:buClr>
              <a:buSzPts val="2600"/>
              <a:buChar char="•"/>
            </a:pPr>
            <a:r>
              <a:rPr lang="en-US" sz="2800" dirty="0"/>
              <a:t>Provides update to Tier II team on students’ progress </a:t>
            </a:r>
            <a:endParaRPr sz="2800" dirty="0"/>
          </a:p>
          <a:p>
            <a:pPr marL="457200" lvl="1" indent="-173736" algn="l" rtl="0">
              <a:lnSpc>
                <a:spcPct val="90000"/>
              </a:lnSpc>
              <a:spcBef>
                <a:spcPts val="1000"/>
              </a:spcBef>
              <a:spcAft>
                <a:spcPts val="0"/>
              </a:spcAft>
              <a:buClr>
                <a:schemeClr val="dk1"/>
              </a:buClr>
              <a:buSzPts val="2600"/>
              <a:buChar char="•"/>
            </a:pPr>
            <a:r>
              <a:rPr lang="en-US" sz="2800" dirty="0"/>
              <a:t>Presents names and data for potential new students to Tier II team</a:t>
            </a: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dirty="0"/>
              <a:t>Weekly (or Bi-weekly) Responsibilities</a:t>
            </a:r>
            <a:endParaRPr dirty="0"/>
          </a:p>
        </p:txBody>
      </p:sp>
      <p:sp>
        <p:nvSpPr>
          <p:cNvPr id="405" name="Google Shape;405;p16"/>
          <p:cNvSpPr txBox="1">
            <a:spLocks noGrp="1"/>
          </p:cNvSpPr>
          <p:nvPr>
            <p:ph type="body" idx="1"/>
          </p:nvPr>
        </p:nvSpPr>
        <p:spPr>
          <a:xfrm>
            <a:off x="838200" y="1958988"/>
            <a:ext cx="10515600" cy="39946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CICO Coordinator attends Tier II Meetings to help team:</a:t>
            </a:r>
            <a:endParaRPr dirty="0"/>
          </a:p>
          <a:p>
            <a:pPr marL="457200" lvl="1" indent="-173736" algn="l" rtl="0">
              <a:lnSpc>
                <a:spcPct val="90000"/>
              </a:lnSpc>
              <a:spcBef>
                <a:spcPts val="1000"/>
              </a:spcBef>
              <a:spcAft>
                <a:spcPts val="0"/>
              </a:spcAft>
              <a:buClr>
                <a:schemeClr val="dk1"/>
              </a:buClr>
              <a:buSzPts val="2600"/>
              <a:buChar char="•"/>
            </a:pPr>
            <a:r>
              <a:rPr lang="en-US" sz="2800" dirty="0"/>
              <a:t>Make decisions about students.</a:t>
            </a:r>
            <a:endParaRPr sz="2800" dirty="0"/>
          </a:p>
          <a:p>
            <a:pPr marL="457200" lvl="1" indent="-173736" algn="l" rtl="0">
              <a:lnSpc>
                <a:spcPct val="90000"/>
              </a:lnSpc>
              <a:spcBef>
                <a:spcPts val="1000"/>
              </a:spcBef>
              <a:spcAft>
                <a:spcPts val="0"/>
              </a:spcAft>
              <a:buClr>
                <a:schemeClr val="dk1"/>
              </a:buClr>
              <a:buSzPts val="2600"/>
              <a:buChar char="•"/>
            </a:pPr>
            <a:r>
              <a:rPr lang="en-US" sz="2800" dirty="0"/>
              <a:t>Discuss student awards or recognition.</a:t>
            </a:r>
            <a:endParaRPr sz="2800" dirty="0"/>
          </a:p>
          <a:p>
            <a:pPr marL="457200" lvl="1" indent="-173736" algn="l" rtl="0">
              <a:lnSpc>
                <a:spcPct val="90000"/>
              </a:lnSpc>
              <a:spcBef>
                <a:spcPts val="1000"/>
              </a:spcBef>
              <a:spcAft>
                <a:spcPts val="0"/>
              </a:spcAft>
              <a:buClr>
                <a:schemeClr val="dk1"/>
              </a:buClr>
              <a:buSzPts val="2600"/>
              <a:buChar char="•"/>
            </a:pPr>
            <a:r>
              <a:rPr lang="en-US" sz="2800" dirty="0"/>
              <a:t>Consider recognition for staff members.</a:t>
            </a:r>
            <a:endParaRP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a:t>Quarterly Responsibilities</a:t>
            </a:r>
            <a:endParaRPr/>
          </a:p>
        </p:txBody>
      </p:sp>
      <p:sp>
        <p:nvSpPr>
          <p:cNvPr id="412" name="Google Shape;412;p17"/>
          <p:cNvSpPr txBox="1">
            <a:spLocks noGrp="1"/>
          </p:cNvSpPr>
          <p:nvPr>
            <p:ph type="body" idx="1"/>
          </p:nvPr>
        </p:nvSpPr>
        <p:spPr>
          <a:xfrm>
            <a:off x="838200" y="1887414"/>
            <a:ext cx="10515600" cy="40180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Coordinator:</a:t>
            </a:r>
            <a:endParaRPr lang="en-US" dirty="0"/>
          </a:p>
          <a:p>
            <a:pPr marL="457200" lvl="1" indent="-173736" algn="l" rtl="0">
              <a:lnSpc>
                <a:spcPct val="90000"/>
              </a:lnSpc>
              <a:spcBef>
                <a:spcPts val="1000"/>
              </a:spcBef>
              <a:spcAft>
                <a:spcPts val="0"/>
              </a:spcAft>
              <a:buClr>
                <a:schemeClr val="dk1"/>
              </a:buClr>
              <a:buSzPts val="2600"/>
              <a:buChar char="•"/>
            </a:pPr>
            <a:r>
              <a:rPr lang="en-US" sz="2800" dirty="0"/>
              <a:t>Give feedback to families and staff.</a:t>
            </a:r>
          </a:p>
          <a:p>
            <a:pPr marL="457200" lvl="1" indent="-173736" algn="l" rtl="0">
              <a:lnSpc>
                <a:spcPct val="90000"/>
              </a:lnSpc>
              <a:spcBef>
                <a:spcPts val="1000"/>
              </a:spcBef>
              <a:spcAft>
                <a:spcPts val="0"/>
              </a:spcAft>
              <a:buClr>
                <a:schemeClr val="dk1"/>
              </a:buClr>
              <a:buSzPts val="2600"/>
              <a:buChar char="•"/>
            </a:pPr>
            <a:r>
              <a:rPr lang="en-US" sz="2800" dirty="0"/>
              <a:t>Maintain staff interest in the program.</a:t>
            </a:r>
            <a:endParaRPr sz="2800" dirty="0"/>
          </a:p>
          <a:p>
            <a:pPr marL="457200" lvl="1" indent="-173736" algn="l" rtl="0">
              <a:lnSpc>
                <a:spcPct val="90000"/>
              </a:lnSpc>
              <a:spcBef>
                <a:spcPts val="1000"/>
              </a:spcBef>
              <a:spcAft>
                <a:spcPts val="0"/>
              </a:spcAft>
              <a:buClr>
                <a:schemeClr val="dk1"/>
              </a:buClr>
              <a:buSzPts val="2600"/>
              <a:buChar char="•"/>
            </a:pPr>
            <a:r>
              <a:rPr lang="en-US" sz="2800" dirty="0"/>
              <a:t>Recognize accomplishments of participating students and staff.</a:t>
            </a:r>
            <a:endParaRPr sz="2800" dirty="0"/>
          </a:p>
          <a:p>
            <a:pPr marL="457200" lvl="1" indent="-173736" algn="l" rtl="0">
              <a:lnSpc>
                <a:spcPct val="90000"/>
              </a:lnSpc>
              <a:spcBef>
                <a:spcPts val="1000"/>
              </a:spcBef>
              <a:spcAft>
                <a:spcPts val="0"/>
              </a:spcAft>
              <a:buClr>
                <a:schemeClr val="dk1"/>
              </a:buClr>
              <a:buSzPts val="2600"/>
              <a:buChar char="•"/>
            </a:pPr>
            <a:r>
              <a:rPr lang="en-US" sz="2800" dirty="0"/>
              <a:t>Identify areas for improvement.</a:t>
            </a:r>
            <a:endParaRPr sz="2800" dirty="0"/>
          </a:p>
        </p:txBody>
      </p:sp>
      <p:sp>
        <p:nvSpPr>
          <p:cNvPr id="413" name="Google Shape;413;p17"/>
          <p:cNvSpPr txBox="1"/>
          <p:nvPr/>
        </p:nvSpPr>
        <p:spPr>
          <a:xfrm>
            <a:off x="3702236" y="6425962"/>
            <a:ext cx="251603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Calibri"/>
              <a:buNone/>
            </a:pPr>
            <a:r>
              <a:rPr lang="en-US" sz="1000" b="0" u="none" strike="noStrike" cap="none">
                <a:solidFill>
                  <a:schemeClr val="lt1"/>
                </a:solidFill>
                <a:latin typeface="Calibri"/>
                <a:ea typeface="Calibri"/>
                <a:cs typeface="Calibri"/>
                <a:sym typeface="Calibri"/>
              </a:rPr>
              <a:t>Adapted from pbis.org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Example – Quarterly Report </a:t>
            </a:r>
            <a:endParaRPr/>
          </a:p>
        </p:txBody>
      </p:sp>
      <p:sp>
        <p:nvSpPr>
          <p:cNvPr id="420" name="Google Shape;420;p18"/>
          <p:cNvSpPr txBox="1">
            <a:spLocks noGrp="1"/>
          </p:cNvSpPr>
          <p:nvPr>
            <p:ph type="body" idx="1"/>
          </p:nvPr>
        </p:nvSpPr>
        <p:spPr>
          <a:xfrm>
            <a:off x="838200" y="1887414"/>
            <a:ext cx="10515600" cy="40180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During a scheduled staff meeting, the CICO coordinator might have ten minutes to report the following:</a:t>
            </a:r>
            <a:endParaRPr dirty="0"/>
          </a:p>
          <a:p>
            <a:pPr marL="173736" lvl="0" indent="-173736" algn="l" rtl="0">
              <a:lnSpc>
                <a:spcPct val="100000"/>
              </a:lnSpc>
              <a:spcBef>
                <a:spcPts val="1000"/>
              </a:spcBef>
              <a:spcAft>
                <a:spcPts val="0"/>
              </a:spcAft>
              <a:buClr>
                <a:schemeClr val="dk1"/>
              </a:buClr>
              <a:buSzPts val="2800"/>
              <a:buChar char="•"/>
            </a:pPr>
            <a:r>
              <a:rPr lang="en-US" dirty="0"/>
              <a:t>The number of students currently participating in the program </a:t>
            </a:r>
            <a:endParaRPr dirty="0"/>
          </a:p>
          <a:p>
            <a:pPr marL="173736" lvl="0" indent="-173736" algn="l" rtl="0">
              <a:lnSpc>
                <a:spcPct val="100000"/>
              </a:lnSpc>
              <a:spcBef>
                <a:spcPts val="1000"/>
              </a:spcBef>
              <a:spcAft>
                <a:spcPts val="0"/>
              </a:spcAft>
              <a:buClr>
                <a:schemeClr val="dk1"/>
              </a:buClr>
              <a:buSzPts val="2800"/>
              <a:buChar char="•"/>
            </a:pPr>
            <a:r>
              <a:rPr lang="en-US" dirty="0"/>
              <a:t>The rate of positive student response </a:t>
            </a:r>
            <a:endParaRPr dirty="0"/>
          </a:p>
          <a:p>
            <a:pPr marL="173736" lvl="0" indent="-173736" algn="l" rtl="0">
              <a:lnSpc>
                <a:spcPct val="100000"/>
              </a:lnSpc>
              <a:spcBef>
                <a:spcPts val="1000"/>
              </a:spcBef>
              <a:spcAft>
                <a:spcPts val="0"/>
              </a:spcAft>
              <a:buClr>
                <a:schemeClr val="dk1"/>
              </a:buClr>
              <a:buSzPts val="2800"/>
              <a:buChar char="•"/>
            </a:pPr>
            <a:r>
              <a:rPr lang="en-US" dirty="0"/>
              <a:t>Data on how well interventions are being implemented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9"/>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5400"/>
              <a:buFont typeface="Calibri"/>
              <a:buNone/>
            </a:pPr>
            <a:r>
              <a:rPr lang="en-US" sz="5400" dirty="0">
                <a:solidFill>
                  <a:schemeClr val="lt1"/>
                </a:solidFill>
              </a:rPr>
              <a:t>The Components of the CICO Implementation Process </a:t>
            </a:r>
            <a:br>
              <a:rPr lang="en-US" sz="5400" dirty="0">
                <a:solidFill>
                  <a:schemeClr val="lt1"/>
                </a:solidFill>
              </a:rPr>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2"/>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sz="4400" u="sng" dirty="0">
                <a:solidFill>
                  <a:srgbClr val="FFFFFF"/>
                </a:solidFill>
              </a:rPr>
              <a:t>Purpose of This Module</a:t>
            </a:r>
            <a:br>
              <a:rPr lang="en-US" sz="4400" u="sng" dirty="0">
                <a:solidFill>
                  <a:srgbClr val="FFFFFF"/>
                </a:solidFill>
              </a:rPr>
            </a:br>
            <a:r>
              <a:rPr lang="en-US" sz="2800" dirty="0">
                <a:solidFill>
                  <a:srgbClr val="FFFFFF"/>
                </a:solidFill>
              </a:rPr>
              <a:t>To </a:t>
            </a:r>
            <a:r>
              <a:rPr lang="en-US" sz="2800" dirty="0"/>
              <a:t>guide schools through the process of developing a Check-in, Check-out intervention</a:t>
            </a:r>
            <a:endParaRPr sz="2800" u="sng"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CICO Process</a:t>
            </a:r>
            <a:endParaRPr dirty="0"/>
          </a:p>
        </p:txBody>
      </p:sp>
      <p:sp>
        <p:nvSpPr>
          <p:cNvPr id="432" name="Google Shape;432;p20"/>
          <p:cNvSpPr txBox="1">
            <a:spLocks noGrp="1"/>
          </p:cNvSpPr>
          <p:nvPr>
            <p:ph type="body" idx="1"/>
          </p:nvPr>
        </p:nvSpPr>
        <p:spPr>
          <a:xfrm>
            <a:off x="838200" y="1815237"/>
            <a:ext cx="10515600" cy="4269039"/>
          </a:xfrm>
          <a:prstGeom prst="rect">
            <a:avLst/>
          </a:prstGeom>
          <a:noFill/>
          <a:ln>
            <a:noFill/>
          </a:ln>
        </p:spPr>
        <p:txBody>
          <a:bodyPr spcFirstLastPara="1" wrap="square" lIns="91425" tIns="45700" rIns="91425" bIns="45700" anchor="t" anchorCtr="0">
            <a:normAutofit/>
          </a:bodyPr>
          <a:lstStyle/>
          <a:p>
            <a:pPr marL="173736" indent="-173736">
              <a:buSzPts val="2800"/>
            </a:pPr>
            <a:r>
              <a:rPr lang="en-US" dirty="0"/>
              <a:t>Student is identified and parent permission is obtained.</a:t>
            </a:r>
            <a:endParaRPr dirty="0"/>
          </a:p>
          <a:p>
            <a:pPr marL="173736" lvl="0" indent="-173736" algn="l" rtl="0">
              <a:lnSpc>
                <a:spcPct val="90000"/>
              </a:lnSpc>
              <a:spcAft>
                <a:spcPts val="0"/>
              </a:spcAft>
              <a:buClr>
                <a:schemeClr val="dk1"/>
              </a:buClr>
              <a:buSzPts val="2800"/>
              <a:buChar char="•"/>
            </a:pPr>
            <a:r>
              <a:rPr lang="en-US" dirty="0"/>
              <a:t>A data collection form called a Daily Progress Report (DPR) is given to student.</a:t>
            </a:r>
          </a:p>
          <a:p>
            <a:pPr marL="173736" indent="-173736">
              <a:buSzPts val="2800"/>
            </a:pPr>
            <a:r>
              <a:rPr lang="en-US" dirty="0"/>
              <a:t>Daily and/or weekly goal established with the student.</a:t>
            </a:r>
            <a:endParaRPr dirty="0"/>
          </a:p>
          <a:p>
            <a:pPr marL="173736" lvl="0" indent="-173736" algn="l" rtl="0">
              <a:lnSpc>
                <a:spcPct val="90000"/>
              </a:lnSpc>
              <a:spcAft>
                <a:spcPts val="0"/>
              </a:spcAft>
              <a:buClr>
                <a:schemeClr val="dk1"/>
              </a:buClr>
              <a:buSzPts val="2800"/>
              <a:buChar char="•"/>
            </a:pPr>
            <a:r>
              <a:rPr lang="en-US" dirty="0"/>
              <a:t>Student receives prompts and feedback.</a:t>
            </a:r>
            <a:endParaRPr dirty="0"/>
          </a:p>
          <a:p>
            <a:pPr marL="173736" lvl="0" indent="-173736" algn="l" rtl="0">
              <a:lnSpc>
                <a:spcPct val="90000"/>
              </a:lnSpc>
              <a:spcAft>
                <a:spcPts val="0"/>
              </a:spcAft>
              <a:buClr>
                <a:schemeClr val="dk1"/>
              </a:buClr>
              <a:buSzPts val="2800"/>
              <a:buChar char="•"/>
            </a:pPr>
            <a:r>
              <a:rPr lang="en-US" dirty="0"/>
              <a:t>Student data are recorded daily (DPR).</a:t>
            </a:r>
            <a:endParaRPr dirty="0"/>
          </a:p>
          <a:p>
            <a:pPr marL="173736" lvl="0" indent="-173736" algn="l" rtl="0">
              <a:lnSpc>
                <a:spcPct val="90000"/>
              </a:lnSpc>
              <a:spcAft>
                <a:spcPts val="0"/>
              </a:spcAft>
              <a:buClr>
                <a:schemeClr val="dk1"/>
              </a:buClr>
              <a:buSzPts val="2800"/>
              <a:buChar char="•"/>
            </a:pPr>
            <a:r>
              <a:rPr lang="en-US" dirty="0"/>
              <a:t>Data are used to monitor progress and make decisions.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5"/>
          <p:cNvSpPr txBox="1">
            <a:spLocks noGrp="1"/>
          </p:cNvSpPr>
          <p:nvPr>
            <p:ph type="body" idx="1"/>
          </p:nvPr>
        </p:nvSpPr>
        <p:spPr>
          <a:xfrm>
            <a:off x="5175055" y="1641231"/>
            <a:ext cx="6419067" cy="35161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A DPR is a </a:t>
            </a:r>
            <a:r>
              <a:rPr lang="en-US" b="1" dirty="0"/>
              <a:t>data collection tool</a:t>
            </a:r>
            <a:endParaRPr dirty="0"/>
          </a:p>
          <a:p>
            <a:pPr marL="457200" lvl="1" indent="-173736" algn="l" rtl="0">
              <a:lnSpc>
                <a:spcPct val="90000"/>
              </a:lnSpc>
              <a:spcBef>
                <a:spcPts val="1000"/>
              </a:spcBef>
              <a:spcAft>
                <a:spcPts val="0"/>
              </a:spcAft>
              <a:buClr>
                <a:schemeClr val="dk1"/>
              </a:buClr>
              <a:buSzPts val="2600"/>
              <a:buChar char="•"/>
            </a:pPr>
            <a:r>
              <a:rPr lang="en-US" dirty="0"/>
              <a:t>Includes student’s weekly or daily goal</a:t>
            </a:r>
          </a:p>
          <a:p>
            <a:pPr marL="457200" lvl="1" indent="-173736" algn="l" rtl="0">
              <a:lnSpc>
                <a:spcPct val="90000"/>
              </a:lnSpc>
              <a:spcBef>
                <a:spcPts val="1000"/>
              </a:spcBef>
              <a:spcAft>
                <a:spcPts val="0"/>
              </a:spcAft>
              <a:buClr>
                <a:schemeClr val="dk1"/>
              </a:buClr>
              <a:buSzPts val="2600"/>
              <a:buChar char="•"/>
            </a:pPr>
            <a:r>
              <a:rPr lang="en-US" dirty="0"/>
              <a:t>Used to record feedback on student behavior throughout each school day</a:t>
            </a:r>
            <a:endParaRPr dirty="0"/>
          </a:p>
          <a:p>
            <a:pPr marL="457200" lvl="1" indent="-173736" algn="l" rtl="0">
              <a:lnSpc>
                <a:spcPct val="90000"/>
              </a:lnSpc>
              <a:spcBef>
                <a:spcPts val="1000"/>
              </a:spcBef>
              <a:spcAft>
                <a:spcPts val="0"/>
              </a:spcAft>
              <a:buClr>
                <a:schemeClr val="dk1"/>
              </a:buClr>
              <a:buSzPts val="2600"/>
              <a:buChar char="•"/>
            </a:pPr>
            <a:r>
              <a:rPr lang="en-US" dirty="0"/>
              <a:t>Contains behavioral expectations</a:t>
            </a:r>
            <a:endParaRPr dirty="0"/>
          </a:p>
          <a:p>
            <a:pPr marL="457200" lvl="1" indent="-173736" algn="l" rtl="0">
              <a:lnSpc>
                <a:spcPct val="90000"/>
              </a:lnSpc>
              <a:spcBef>
                <a:spcPts val="1000"/>
              </a:spcBef>
              <a:spcAft>
                <a:spcPts val="0"/>
              </a:spcAft>
              <a:buClr>
                <a:schemeClr val="dk1"/>
              </a:buClr>
              <a:buSzPts val="2600"/>
              <a:buChar char="•"/>
            </a:pPr>
            <a:r>
              <a:rPr lang="en-US" dirty="0"/>
              <a:t>Contains rating scale for feedback on following expectations</a:t>
            </a:r>
            <a:endParaRPr dirty="0"/>
          </a:p>
          <a:p>
            <a:pPr marL="457200" lvl="1" indent="-173736" algn="l" rtl="0">
              <a:lnSpc>
                <a:spcPct val="90000"/>
              </a:lnSpc>
              <a:spcBef>
                <a:spcPts val="1000"/>
              </a:spcBef>
              <a:spcAft>
                <a:spcPts val="0"/>
              </a:spcAft>
              <a:buClr>
                <a:schemeClr val="dk1"/>
              </a:buClr>
              <a:buSzPts val="2600"/>
              <a:buChar char="•"/>
            </a:pPr>
            <a:r>
              <a:rPr lang="en-US" dirty="0"/>
              <a:t>Signed by parents nightly or weekly</a:t>
            </a:r>
            <a:endParaRPr dirty="0"/>
          </a:p>
        </p:txBody>
      </p:sp>
      <p:sp>
        <p:nvSpPr>
          <p:cNvPr id="567" name="Google Shape;567;p35"/>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4400" dirty="0">
                <a:solidFill>
                  <a:schemeClr val="lt1"/>
                </a:solidFill>
              </a:rPr>
              <a:t>What is a Daily Progress </a:t>
            </a:r>
            <a:br>
              <a:rPr lang="en-US" sz="4400" dirty="0">
                <a:solidFill>
                  <a:schemeClr val="lt1"/>
                </a:solidFill>
              </a:rPr>
            </a:br>
            <a:r>
              <a:rPr lang="en-US" sz="4400" dirty="0">
                <a:solidFill>
                  <a:schemeClr val="lt1"/>
                </a:solidFill>
              </a:rPr>
              <a:t>Report (DPR)?</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1"/>
          <p:cNvSpPr txBox="1">
            <a:spLocks noGrp="1"/>
          </p:cNvSpPr>
          <p:nvPr>
            <p:ph type="body" idx="4294967295"/>
          </p:nvPr>
        </p:nvSpPr>
        <p:spPr>
          <a:xfrm>
            <a:off x="4419600" y="1981200"/>
            <a:ext cx="7772400" cy="411480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
        <p:nvSpPr>
          <p:cNvPr id="439" name="Google Shape;439;p21"/>
          <p:cNvSpPr txBox="1"/>
          <p:nvPr/>
        </p:nvSpPr>
        <p:spPr>
          <a:xfrm>
            <a:off x="2438400" y="381000"/>
            <a:ext cx="2209800" cy="2746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40" name="Google Shape;440;p21"/>
          <p:cNvSpPr txBox="1"/>
          <p:nvPr/>
        </p:nvSpPr>
        <p:spPr>
          <a:xfrm>
            <a:off x="5753939" y="717035"/>
            <a:ext cx="5286005"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800"/>
              <a:buFont typeface="Calibri"/>
              <a:buNone/>
            </a:pPr>
            <a:r>
              <a:rPr lang="en-US" sz="3200" b="1" i="0" u="none" strike="noStrike" cap="none" dirty="0">
                <a:solidFill>
                  <a:srgbClr val="000000"/>
                </a:solidFill>
                <a:latin typeface="Calibri"/>
                <a:ea typeface="Calibri"/>
                <a:cs typeface="Calibri"/>
                <a:sym typeface="Calibri"/>
              </a:rPr>
              <a:t>Components of the CICO Implementation Process</a:t>
            </a:r>
            <a:endParaRPr sz="3200" dirty="0"/>
          </a:p>
        </p:txBody>
      </p:sp>
      <p:grpSp>
        <p:nvGrpSpPr>
          <p:cNvPr id="441" name="Google Shape;441;p21"/>
          <p:cNvGrpSpPr/>
          <p:nvPr/>
        </p:nvGrpSpPr>
        <p:grpSpPr>
          <a:xfrm>
            <a:off x="617641" y="348022"/>
            <a:ext cx="10048413" cy="5625701"/>
            <a:chOff x="1838787" y="199987"/>
            <a:chExt cx="10048413" cy="5625701"/>
          </a:xfrm>
        </p:grpSpPr>
        <p:cxnSp>
          <p:nvCxnSpPr>
            <p:cNvPr id="442" name="Google Shape;442;p21"/>
            <p:cNvCxnSpPr/>
            <p:nvPr/>
          </p:nvCxnSpPr>
          <p:spPr>
            <a:xfrm>
              <a:off x="4529856" y="2028918"/>
              <a:ext cx="0" cy="226286"/>
            </a:xfrm>
            <a:prstGeom prst="straightConnector1">
              <a:avLst/>
            </a:prstGeom>
            <a:noFill/>
            <a:ln w="28575" cap="flat" cmpd="sng">
              <a:solidFill>
                <a:schemeClr val="dk1"/>
              </a:solidFill>
              <a:prstDash val="solid"/>
              <a:round/>
              <a:headEnd type="none" w="sm" len="sm"/>
              <a:tailEnd type="triangle" w="med" len="med"/>
            </a:ln>
          </p:spPr>
        </p:cxnSp>
        <p:grpSp>
          <p:nvGrpSpPr>
            <p:cNvPr id="443" name="Google Shape;443;p21"/>
            <p:cNvGrpSpPr/>
            <p:nvPr/>
          </p:nvGrpSpPr>
          <p:grpSpPr>
            <a:xfrm>
              <a:off x="1838787" y="199987"/>
              <a:ext cx="10048413" cy="5625701"/>
              <a:chOff x="1838787" y="199987"/>
              <a:chExt cx="10048413" cy="5625701"/>
            </a:xfrm>
          </p:grpSpPr>
          <p:sp>
            <p:nvSpPr>
              <p:cNvPr id="444" name="Google Shape;444;p21"/>
              <p:cNvSpPr/>
              <p:nvPr/>
            </p:nvSpPr>
            <p:spPr>
              <a:xfrm>
                <a:off x="2624856" y="199987"/>
                <a:ext cx="3810000" cy="533400"/>
              </a:xfrm>
              <a:prstGeom prst="rect">
                <a:avLst/>
              </a:prstGeom>
              <a:solidFill>
                <a:srgbClr val="CC99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Student Recommended for CICO</a:t>
                </a:r>
                <a:endParaRPr dirty="0"/>
              </a:p>
            </p:txBody>
          </p:sp>
          <p:sp>
            <p:nvSpPr>
              <p:cNvPr id="445" name="Google Shape;445;p21"/>
              <p:cNvSpPr/>
              <p:nvPr/>
            </p:nvSpPr>
            <p:spPr>
              <a:xfrm>
                <a:off x="2624856" y="1240414"/>
                <a:ext cx="3809999" cy="664586"/>
              </a:xfrm>
              <a:prstGeom prst="rect">
                <a:avLst/>
              </a:prstGeom>
              <a:solidFill>
                <a:srgbClr val="CC99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CICO Implemented</a:t>
                </a:r>
                <a:endParaRPr dirty="0"/>
              </a:p>
            </p:txBody>
          </p:sp>
          <p:sp>
            <p:nvSpPr>
              <p:cNvPr id="446" name="Google Shape;446;p21"/>
              <p:cNvSpPr/>
              <p:nvPr/>
            </p:nvSpPr>
            <p:spPr>
              <a:xfrm>
                <a:off x="2111373" y="3625513"/>
                <a:ext cx="1676400" cy="990600"/>
              </a:xfrm>
              <a:prstGeom prst="ellipse">
                <a:avLst/>
              </a:prstGeom>
              <a:solidFill>
                <a:srgbClr val="FFFF99"/>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Parent</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Feedback</a:t>
                </a:r>
                <a:endParaRPr dirty="0">
                  <a:latin typeface="Calibri" panose="020F0502020204030204" pitchFamily="34" charset="0"/>
                  <a:cs typeface="Calibri" panose="020F0502020204030204" pitchFamily="34" charset="0"/>
                </a:endParaRPr>
              </a:p>
            </p:txBody>
          </p:sp>
          <p:sp>
            <p:nvSpPr>
              <p:cNvPr id="447" name="Google Shape;447;p21"/>
              <p:cNvSpPr/>
              <p:nvPr/>
            </p:nvSpPr>
            <p:spPr>
              <a:xfrm>
                <a:off x="5204755" y="3529972"/>
                <a:ext cx="1939923" cy="1143001"/>
              </a:xfrm>
              <a:prstGeom prst="ellipse">
                <a:avLst/>
              </a:prstGeom>
              <a:solidFill>
                <a:srgbClr val="FFFF99"/>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Regular Teacher </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Feedback</a:t>
                </a:r>
                <a:endParaRPr dirty="0">
                  <a:latin typeface="Calibri" panose="020F0502020204030204" pitchFamily="34" charset="0"/>
                  <a:cs typeface="Calibri" panose="020F0502020204030204" pitchFamily="34" charset="0"/>
                </a:endParaRPr>
              </a:p>
            </p:txBody>
          </p:sp>
          <p:sp>
            <p:nvSpPr>
              <p:cNvPr id="448" name="Google Shape;448;p21"/>
              <p:cNvSpPr/>
              <p:nvPr/>
            </p:nvSpPr>
            <p:spPr>
              <a:xfrm>
                <a:off x="3683859" y="4585317"/>
                <a:ext cx="1676400" cy="990600"/>
              </a:xfrm>
              <a:prstGeom prst="ellipse">
                <a:avLst/>
              </a:prstGeom>
              <a:solidFill>
                <a:srgbClr val="FFFF99"/>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Afternoon</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Check-out</a:t>
                </a:r>
                <a:endParaRPr dirty="0">
                  <a:latin typeface="Calibri" panose="020F0502020204030204" pitchFamily="34" charset="0"/>
                  <a:cs typeface="Calibri" panose="020F0502020204030204" pitchFamily="34" charset="0"/>
                </a:endParaRPr>
              </a:p>
            </p:txBody>
          </p:sp>
          <p:sp>
            <p:nvSpPr>
              <p:cNvPr id="449" name="Google Shape;449;p21"/>
              <p:cNvSpPr/>
              <p:nvPr/>
            </p:nvSpPr>
            <p:spPr>
              <a:xfrm>
                <a:off x="3399274" y="2231233"/>
                <a:ext cx="2155426" cy="1274694"/>
              </a:xfrm>
              <a:prstGeom prst="ellipse">
                <a:avLst/>
              </a:prstGeom>
              <a:solidFill>
                <a:srgbClr val="FFFF99"/>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Morning Check-in/</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DPR Pick-up</a:t>
                </a:r>
                <a:endParaRPr dirty="0">
                  <a:latin typeface="Calibri" panose="020F0502020204030204" pitchFamily="34" charset="0"/>
                  <a:cs typeface="Calibri" panose="020F0502020204030204" pitchFamily="34" charset="0"/>
                </a:endParaRPr>
              </a:p>
            </p:txBody>
          </p:sp>
          <p:cxnSp>
            <p:nvCxnSpPr>
              <p:cNvPr id="450" name="Google Shape;450;p21"/>
              <p:cNvCxnSpPr/>
              <p:nvPr/>
            </p:nvCxnSpPr>
            <p:spPr>
              <a:xfrm rot="-555926" flipH="1">
                <a:off x="5286142" y="4604172"/>
                <a:ext cx="310325" cy="188225"/>
              </a:xfrm>
              <a:prstGeom prst="straightConnector1">
                <a:avLst/>
              </a:prstGeom>
              <a:noFill/>
              <a:ln w="28575" cap="flat" cmpd="sng">
                <a:solidFill>
                  <a:schemeClr val="dk1"/>
                </a:solidFill>
                <a:prstDash val="solid"/>
                <a:round/>
                <a:headEnd type="none" w="sm" len="sm"/>
                <a:tailEnd type="triangle" w="med" len="med"/>
              </a:ln>
            </p:spPr>
          </p:cxnSp>
          <p:cxnSp>
            <p:nvCxnSpPr>
              <p:cNvPr id="451" name="Google Shape;451;p21"/>
              <p:cNvCxnSpPr/>
              <p:nvPr/>
            </p:nvCxnSpPr>
            <p:spPr>
              <a:xfrm rot="10800000">
                <a:off x="3343570" y="4635936"/>
                <a:ext cx="326102" cy="240864"/>
              </a:xfrm>
              <a:prstGeom prst="straightConnector1">
                <a:avLst/>
              </a:prstGeom>
              <a:noFill/>
              <a:ln w="28575" cap="flat" cmpd="sng">
                <a:solidFill>
                  <a:schemeClr val="dk1"/>
                </a:solidFill>
                <a:prstDash val="solid"/>
                <a:round/>
                <a:headEnd type="none" w="sm" len="sm"/>
                <a:tailEnd type="triangle" w="med" len="med"/>
              </a:ln>
            </p:spPr>
          </p:cxnSp>
          <p:sp>
            <p:nvSpPr>
              <p:cNvPr id="452" name="Google Shape;452;p21"/>
              <p:cNvSpPr/>
              <p:nvPr/>
            </p:nvSpPr>
            <p:spPr>
              <a:xfrm>
                <a:off x="8846408" y="1905000"/>
                <a:ext cx="2133600" cy="914400"/>
              </a:xfrm>
              <a:prstGeom prst="rect">
                <a:avLst/>
              </a:prstGeom>
              <a:solidFill>
                <a:srgbClr val="009ED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panose="020F0502020204030204" pitchFamily="34" charset="0"/>
                    <a:ea typeface="Calibri"/>
                    <a:cs typeface="Calibri" panose="020F0502020204030204" pitchFamily="34" charset="0"/>
                    <a:sym typeface="Calibri"/>
                  </a:rPr>
                  <a:t>CICO coordinator</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panose="020F0502020204030204" pitchFamily="34" charset="0"/>
                    <a:ea typeface="Calibri"/>
                    <a:cs typeface="Calibri" panose="020F0502020204030204" pitchFamily="34" charset="0"/>
                    <a:sym typeface="Calibri"/>
                  </a:rPr>
                  <a:t>Summarizes Data </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panose="020F0502020204030204" pitchFamily="34" charset="0"/>
                    <a:ea typeface="Calibri"/>
                    <a:cs typeface="Calibri" panose="020F0502020204030204" pitchFamily="34" charset="0"/>
                    <a:sym typeface="Calibri"/>
                  </a:rPr>
                  <a:t>For Decision Making</a:t>
                </a:r>
                <a:endParaRPr dirty="0">
                  <a:latin typeface="Calibri" panose="020F0502020204030204" pitchFamily="34" charset="0"/>
                  <a:cs typeface="Calibri" panose="020F0502020204030204" pitchFamily="34" charset="0"/>
                </a:endParaRPr>
              </a:p>
            </p:txBody>
          </p:sp>
          <p:sp>
            <p:nvSpPr>
              <p:cNvPr id="453" name="Google Shape;453;p21"/>
              <p:cNvSpPr/>
              <p:nvPr/>
            </p:nvSpPr>
            <p:spPr>
              <a:xfrm>
                <a:off x="8665574" y="3412161"/>
                <a:ext cx="2421525" cy="838200"/>
              </a:xfrm>
              <a:prstGeom prst="rect">
                <a:avLst/>
              </a:prstGeom>
              <a:solidFill>
                <a:srgbClr val="009ED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panose="020F0502020204030204" pitchFamily="34" charset="0"/>
                    <a:ea typeface="Calibri"/>
                    <a:cs typeface="Calibri" panose="020F0502020204030204" pitchFamily="34" charset="0"/>
                    <a:sym typeface="Calibri"/>
                  </a:rPr>
                  <a:t>Bi-weekly CICO Meeting</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panose="020F0502020204030204" pitchFamily="34" charset="0"/>
                    <a:ea typeface="Calibri"/>
                    <a:cs typeface="Calibri" panose="020F0502020204030204" pitchFamily="34" charset="0"/>
                    <a:sym typeface="Calibri"/>
                  </a:rPr>
                  <a:t>to Assess Student </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panose="020F0502020204030204" pitchFamily="34" charset="0"/>
                    <a:ea typeface="Calibri"/>
                    <a:cs typeface="Calibri" panose="020F0502020204030204" pitchFamily="34" charset="0"/>
                    <a:sym typeface="Calibri"/>
                  </a:rPr>
                  <a:t>Progress</a:t>
                </a:r>
                <a:endParaRPr dirty="0">
                  <a:latin typeface="Calibri" panose="020F0502020204030204" pitchFamily="34" charset="0"/>
                  <a:cs typeface="Calibri" panose="020F0502020204030204" pitchFamily="34" charset="0"/>
                </a:endParaRPr>
              </a:p>
            </p:txBody>
          </p:sp>
          <p:sp>
            <p:nvSpPr>
              <p:cNvPr id="454" name="Google Shape;454;p21"/>
              <p:cNvSpPr/>
              <p:nvPr/>
            </p:nvSpPr>
            <p:spPr>
              <a:xfrm>
                <a:off x="10668000" y="5029200"/>
                <a:ext cx="1219200" cy="685800"/>
              </a:xfrm>
              <a:prstGeom prst="rect">
                <a:avLst/>
              </a:prstGeom>
              <a:solidFill>
                <a:srgbClr val="99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Exit </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Program</a:t>
                </a:r>
                <a:endParaRPr dirty="0">
                  <a:latin typeface="Calibri" panose="020F0502020204030204" pitchFamily="34" charset="0"/>
                  <a:cs typeface="Calibri" panose="020F0502020204030204" pitchFamily="34" charset="0"/>
                </a:endParaRPr>
              </a:p>
            </p:txBody>
          </p:sp>
          <p:sp>
            <p:nvSpPr>
              <p:cNvPr id="455" name="Google Shape;455;p21"/>
              <p:cNvSpPr/>
              <p:nvPr/>
            </p:nvSpPr>
            <p:spPr>
              <a:xfrm>
                <a:off x="9303608" y="5038897"/>
                <a:ext cx="1219200" cy="685800"/>
              </a:xfrm>
              <a:prstGeom prst="rect">
                <a:avLst/>
              </a:prstGeom>
              <a:solidFill>
                <a:srgbClr val="99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Revise</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Program</a:t>
                </a:r>
                <a:endParaRPr dirty="0">
                  <a:latin typeface="Calibri" panose="020F0502020204030204" pitchFamily="34" charset="0"/>
                  <a:cs typeface="Calibri" panose="020F0502020204030204" pitchFamily="34" charset="0"/>
                </a:endParaRPr>
              </a:p>
            </p:txBody>
          </p:sp>
          <p:cxnSp>
            <p:nvCxnSpPr>
              <p:cNvPr id="456" name="Google Shape;456;p21"/>
              <p:cNvCxnSpPr/>
              <p:nvPr/>
            </p:nvCxnSpPr>
            <p:spPr>
              <a:xfrm>
                <a:off x="9904379" y="2861921"/>
                <a:ext cx="0" cy="533400"/>
              </a:xfrm>
              <a:prstGeom prst="straightConnector1">
                <a:avLst/>
              </a:prstGeom>
              <a:noFill/>
              <a:ln w="28575" cap="flat" cmpd="sng">
                <a:solidFill>
                  <a:schemeClr val="dk1"/>
                </a:solidFill>
                <a:prstDash val="solid"/>
                <a:round/>
                <a:headEnd type="none" w="sm" len="sm"/>
                <a:tailEnd type="triangle" w="med" len="med"/>
              </a:ln>
            </p:spPr>
          </p:cxnSp>
          <p:cxnSp>
            <p:nvCxnSpPr>
              <p:cNvPr id="457" name="Google Shape;457;p21"/>
              <p:cNvCxnSpPr/>
              <p:nvPr/>
            </p:nvCxnSpPr>
            <p:spPr>
              <a:xfrm>
                <a:off x="10522808" y="4336258"/>
                <a:ext cx="547972" cy="616742"/>
              </a:xfrm>
              <a:prstGeom prst="straightConnector1">
                <a:avLst/>
              </a:prstGeom>
              <a:noFill/>
              <a:ln w="28575" cap="flat" cmpd="sng">
                <a:solidFill>
                  <a:schemeClr val="dk1"/>
                </a:solidFill>
                <a:prstDash val="solid"/>
                <a:round/>
                <a:headEnd type="none" w="sm" len="sm"/>
                <a:tailEnd type="triangle" w="med" len="med"/>
              </a:ln>
            </p:spPr>
          </p:cxnSp>
          <p:cxnSp>
            <p:nvCxnSpPr>
              <p:cNvPr id="458" name="Google Shape;458;p21"/>
              <p:cNvCxnSpPr/>
              <p:nvPr/>
            </p:nvCxnSpPr>
            <p:spPr>
              <a:xfrm>
                <a:off x="9899612" y="4336258"/>
                <a:ext cx="4767" cy="616742"/>
              </a:xfrm>
              <a:prstGeom prst="straightConnector1">
                <a:avLst/>
              </a:prstGeom>
              <a:noFill/>
              <a:ln w="28575" cap="flat" cmpd="sng">
                <a:solidFill>
                  <a:schemeClr val="dk1"/>
                </a:solidFill>
                <a:prstDash val="solid"/>
                <a:round/>
                <a:headEnd type="none" w="sm" len="sm"/>
                <a:tailEnd type="triangle" w="med" len="med"/>
              </a:ln>
            </p:spPr>
          </p:cxnSp>
          <p:cxnSp>
            <p:nvCxnSpPr>
              <p:cNvPr id="459" name="Google Shape;459;p21"/>
              <p:cNvCxnSpPr/>
              <p:nvPr/>
            </p:nvCxnSpPr>
            <p:spPr>
              <a:xfrm rot="10800000">
                <a:off x="1838787" y="5806831"/>
                <a:ext cx="5181600" cy="18857"/>
              </a:xfrm>
              <a:prstGeom prst="straightConnector1">
                <a:avLst/>
              </a:prstGeom>
              <a:noFill/>
              <a:ln w="28575" cap="flat" cmpd="sng">
                <a:solidFill>
                  <a:schemeClr val="dk1"/>
                </a:solidFill>
                <a:prstDash val="solid"/>
                <a:round/>
                <a:headEnd type="none" w="sm" len="sm"/>
                <a:tailEnd type="triangle" w="med" len="med"/>
              </a:ln>
            </p:spPr>
          </p:cxnSp>
          <p:cxnSp>
            <p:nvCxnSpPr>
              <p:cNvPr id="460" name="Google Shape;460;p21"/>
              <p:cNvCxnSpPr/>
              <p:nvPr/>
            </p:nvCxnSpPr>
            <p:spPr>
              <a:xfrm rot="10800000" flipH="1">
                <a:off x="1851232" y="1600199"/>
                <a:ext cx="19525" cy="4225469"/>
              </a:xfrm>
              <a:prstGeom prst="straightConnector1">
                <a:avLst/>
              </a:prstGeom>
              <a:noFill/>
              <a:ln w="28575" cap="flat" cmpd="sng">
                <a:solidFill>
                  <a:schemeClr val="dk1"/>
                </a:solidFill>
                <a:prstDash val="solid"/>
                <a:round/>
                <a:headEnd type="none" w="sm" len="sm"/>
                <a:tailEnd type="triangle" w="med" len="med"/>
              </a:ln>
            </p:spPr>
          </p:cxnSp>
          <p:cxnSp>
            <p:nvCxnSpPr>
              <p:cNvPr id="461" name="Google Shape;461;p21"/>
              <p:cNvCxnSpPr/>
              <p:nvPr/>
            </p:nvCxnSpPr>
            <p:spPr>
              <a:xfrm>
                <a:off x="1870758" y="1600200"/>
                <a:ext cx="720042" cy="0"/>
              </a:xfrm>
              <a:prstGeom prst="straightConnector1">
                <a:avLst/>
              </a:prstGeom>
              <a:noFill/>
              <a:ln w="28575" cap="flat" cmpd="sng">
                <a:solidFill>
                  <a:schemeClr val="dk1"/>
                </a:solidFill>
                <a:prstDash val="solid"/>
                <a:round/>
                <a:headEnd type="none" w="sm" len="sm"/>
                <a:tailEnd type="triangle" w="med" len="med"/>
              </a:ln>
            </p:spPr>
          </p:cxnSp>
          <p:cxnSp>
            <p:nvCxnSpPr>
              <p:cNvPr id="462" name="Google Shape;462;p21"/>
              <p:cNvCxnSpPr/>
              <p:nvPr/>
            </p:nvCxnSpPr>
            <p:spPr>
              <a:xfrm flipH="1">
                <a:off x="8846407" y="4336258"/>
                <a:ext cx="598147" cy="623227"/>
              </a:xfrm>
              <a:prstGeom prst="straightConnector1">
                <a:avLst/>
              </a:prstGeom>
              <a:noFill/>
              <a:ln w="28575" cap="flat" cmpd="sng">
                <a:solidFill>
                  <a:schemeClr val="dk1"/>
                </a:solidFill>
                <a:prstDash val="solid"/>
                <a:round/>
                <a:headEnd type="none" w="med" len="med"/>
                <a:tailEnd type="triangle" w="med" len="med"/>
              </a:ln>
            </p:spPr>
          </p:cxnSp>
          <p:cxnSp>
            <p:nvCxnSpPr>
              <p:cNvPr id="463" name="Google Shape;463;p21"/>
              <p:cNvCxnSpPr/>
              <p:nvPr/>
            </p:nvCxnSpPr>
            <p:spPr>
              <a:xfrm>
                <a:off x="5525960" y="3298188"/>
                <a:ext cx="185090" cy="251184"/>
              </a:xfrm>
              <a:prstGeom prst="straightConnector1">
                <a:avLst/>
              </a:prstGeom>
              <a:noFill/>
              <a:ln w="28575" cap="flat" cmpd="sng">
                <a:solidFill>
                  <a:schemeClr val="dk1"/>
                </a:solidFill>
                <a:prstDash val="solid"/>
                <a:round/>
                <a:headEnd type="none" w="sm" len="sm"/>
                <a:tailEnd type="triangle" w="med" len="med"/>
              </a:ln>
            </p:spPr>
          </p:cxnSp>
          <p:cxnSp>
            <p:nvCxnSpPr>
              <p:cNvPr id="464" name="Google Shape;464;p21"/>
              <p:cNvCxnSpPr/>
              <p:nvPr/>
            </p:nvCxnSpPr>
            <p:spPr>
              <a:xfrm rot="10800000" flipH="1">
                <a:off x="4529857" y="2340192"/>
                <a:ext cx="4193329" cy="1723181"/>
              </a:xfrm>
              <a:prstGeom prst="straightConnector1">
                <a:avLst/>
              </a:prstGeom>
              <a:noFill/>
              <a:ln w="28575" cap="flat" cmpd="sng">
                <a:solidFill>
                  <a:schemeClr val="dk1"/>
                </a:solidFill>
                <a:prstDash val="solid"/>
                <a:round/>
                <a:headEnd type="none" w="sm" len="sm"/>
                <a:tailEnd type="triangle" w="med" len="med"/>
              </a:ln>
            </p:spPr>
          </p:cxnSp>
          <p:cxnSp>
            <p:nvCxnSpPr>
              <p:cNvPr id="465" name="Google Shape;465;p21"/>
              <p:cNvCxnSpPr/>
              <p:nvPr/>
            </p:nvCxnSpPr>
            <p:spPr>
              <a:xfrm flipH="1">
                <a:off x="7020387" y="5474090"/>
                <a:ext cx="918828" cy="351597"/>
              </a:xfrm>
              <a:prstGeom prst="straightConnector1">
                <a:avLst/>
              </a:prstGeom>
              <a:noFill/>
              <a:ln w="28575" cap="flat" cmpd="sng">
                <a:solidFill>
                  <a:schemeClr val="dk1"/>
                </a:solidFill>
                <a:prstDash val="solid"/>
                <a:round/>
                <a:headEnd type="none" w="sm" len="sm"/>
                <a:tailEnd type="triangle" w="lg" len="lg"/>
              </a:ln>
            </p:spPr>
          </p:cxnSp>
          <p:sp>
            <p:nvSpPr>
              <p:cNvPr id="466" name="Google Shape;466;p21"/>
              <p:cNvSpPr/>
              <p:nvPr/>
            </p:nvSpPr>
            <p:spPr>
              <a:xfrm>
                <a:off x="7939216" y="5038897"/>
                <a:ext cx="1219200" cy="685800"/>
              </a:xfrm>
              <a:prstGeom prst="rect">
                <a:avLst/>
              </a:prstGeom>
              <a:solidFill>
                <a:srgbClr val="99FF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Continue </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panose="020F0502020204030204" pitchFamily="34" charset="0"/>
                    <a:ea typeface="Calibri"/>
                    <a:cs typeface="Calibri" panose="020F0502020204030204" pitchFamily="34" charset="0"/>
                    <a:sym typeface="Calibri"/>
                  </a:rPr>
                  <a:t>Program</a:t>
                </a:r>
                <a:endParaRPr dirty="0">
                  <a:latin typeface="Calibri" panose="020F0502020204030204" pitchFamily="34" charset="0"/>
                  <a:cs typeface="Calibri" panose="020F0502020204030204" pitchFamily="34" charset="0"/>
                </a:endParaRPr>
              </a:p>
            </p:txBody>
          </p:sp>
          <p:cxnSp>
            <p:nvCxnSpPr>
              <p:cNvPr id="467" name="Google Shape;467;p21"/>
              <p:cNvCxnSpPr/>
              <p:nvPr/>
            </p:nvCxnSpPr>
            <p:spPr>
              <a:xfrm rot="10800000" flipH="1">
                <a:off x="3221218" y="3272430"/>
                <a:ext cx="436382" cy="321312"/>
              </a:xfrm>
              <a:prstGeom prst="straightConnector1">
                <a:avLst/>
              </a:prstGeom>
              <a:noFill/>
              <a:ln w="28575" cap="flat" cmpd="sng">
                <a:solidFill>
                  <a:schemeClr val="dk1"/>
                </a:solidFill>
                <a:prstDash val="solid"/>
                <a:round/>
                <a:headEnd type="none" w="sm" len="sm"/>
                <a:tailEnd type="triangle" w="med" len="med"/>
              </a:ln>
            </p:spPr>
          </p:cxnSp>
          <p:cxnSp>
            <p:nvCxnSpPr>
              <p:cNvPr id="468" name="Google Shape;468;p21"/>
              <p:cNvCxnSpPr/>
              <p:nvPr/>
            </p:nvCxnSpPr>
            <p:spPr>
              <a:xfrm>
                <a:off x="4529856" y="920374"/>
                <a:ext cx="0" cy="320180"/>
              </a:xfrm>
              <a:prstGeom prst="straightConnector1">
                <a:avLst/>
              </a:prstGeom>
              <a:noFill/>
              <a:ln w="28575" cap="flat" cmpd="sng">
                <a:solidFill>
                  <a:schemeClr val="dk1"/>
                </a:solidFill>
                <a:prstDash val="solid"/>
                <a:round/>
                <a:headEnd type="none" w="sm" len="sm"/>
                <a:tailEnd type="triangle" w="med" len="med"/>
              </a:ln>
            </p:spPr>
          </p:cxnSp>
          <p:cxnSp>
            <p:nvCxnSpPr>
              <p:cNvPr id="469" name="Google Shape;469;p21"/>
              <p:cNvCxnSpPr/>
              <p:nvPr/>
            </p:nvCxnSpPr>
            <p:spPr>
              <a:xfrm>
                <a:off x="4529856" y="3619500"/>
                <a:ext cx="0" cy="836590"/>
              </a:xfrm>
              <a:prstGeom prst="straightConnector1">
                <a:avLst/>
              </a:prstGeom>
              <a:noFill/>
              <a:ln w="28575" cap="flat" cmpd="sng">
                <a:solidFill>
                  <a:schemeClr val="dk1"/>
                </a:solidFill>
                <a:prstDash val="solid"/>
                <a:miter lim="800000"/>
                <a:headEnd type="none" w="sm" len="sm"/>
                <a:tailEnd type="none" w="sm" len="sm"/>
              </a:ln>
            </p:spPr>
          </p:cxnSp>
          <p:cxnSp>
            <p:nvCxnSpPr>
              <p:cNvPr id="470" name="Google Shape;470;p21"/>
              <p:cNvCxnSpPr/>
              <p:nvPr/>
            </p:nvCxnSpPr>
            <p:spPr>
              <a:xfrm flipH="1">
                <a:off x="3915190" y="4063376"/>
                <a:ext cx="1223480" cy="14593"/>
              </a:xfrm>
              <a:prstGeom prst="straightConnector1">
                <a:avLst/>
              </a:prstGeom>
              <a:noFill/>
              <a:ln w="28575" cap="flat" cmpd="sng">
                <a:solidFill>
                  <a:schemeClr val="dk1"/>
                </a:solidFill>
                <a:prstDash val="solid"/>
                <a:miter lim="800000"/>
                <a:headEnd type="none" w="sm" len="sm"/>
                <a:tailEnd type="none" w="sm" len="sm"/>
              </a:ln>
            </p:spPr>
          </p:cxnSp>
        </p:grpSp>
      </p:grpSp>
      <p:sp>
        <p:nvSpPr>
          <p:cNvPr id="35" name="Google Shape;444;p21">
            <a:extLst>
              <a:ext uri="{FF2B5EF4-FFF2-40B4-BE49-F238E27FC236}">
                <a16:creationId xmlns:a16="http://schemas.microsoft.com/office/drawing/2014/main" id="{5FCE20D1-ECFC-4990-A844-C1BB258A95F7}"/>
              </a:ext>
            </a:extLst>
          </p:cNvPr>
          <p:cNvSpPr/>
          <p:nvPr/>
        </p:nvSpPr>
        <p:spPr>
          <a:xfrm>
            <a:off x="1403710" y="883613"/>
            <a:ext cx="3812373" cy="533400"/>
          </a:xfrm>
          <a:prstGeom prst="rect">
            <a:avLst/>
          </a:prstGeom>
          <a:solidFill>
            <a:srgbClr val="CC99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dirty="0">
                <a:latin typeface="Calibri"/>
                <a:cs typeface="Calibri"/>
                <a:sym typeface="Calibri"/>
              </a:rPr>
              <a:t>Daily and/or weekly goal established</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Five Daily Components of CICO</a:t>
            </a:r>
            <a:endParaRPr dirty="0"/>
          </a:p>
        </p:txBody>
      </p:sp>
      <p:sp>
        <p:nvSpPr>
          <p:cNvPr id="476" name="Google Shape;476;p22"/>
          <p:cNvSpPr txBox="1">
            <a:spLocks noGrp="1"/>
          </p:cNvSpPr>
          <p:nvPr>
            <p:ph type="body" idx="1"/>
          </p:nvPr>
        </p:nvSpPr>
        <p:spPr>
          <a:xfrm>
            <a:off x="1257300" y="1881913"/>
            <a:ext cx="10515600" cy="4090262"/>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Aft>
                <a:spcPts val="0"/>
              </a:spcAft>
              <a:buClr>
                <a:schemeClr val="dk1"/>
              </a:buClr>
              <a:buSzPts val="2800"/>
              <a:buFont typeface="Calibri"/>
              <a:buAutoNum type="arabicPeriod"/>
            </a:pPr>
            <a:r>
              <a:rPr lang="en-US" dirty="0"/>
              <a:t>Check-in with facilitator</a:t>
            </a:r>
            <a:endParaRPr dirty="0"/>
          </a:p>
          <a:p>
            <a:pPr lvl="0" indent="-457200" algn="l" rtl="0">
              <a:lnSpc>
                <a:spcPct val="90000"/>
              </a:lnSpc>
              <a:spcAft>
                <a:spcPts val="0"/>
              </a:spcAft>
              <a:buClr>
                <a:schemeClr val="dk1"/>
              </a:buClr>
              <a:buSzPts val="2800"/>
              <a:buFont typeface="Calibri"/>
              <a:buAutoNum type="arabicPeriod"/>
            </a:pPr>
            <a:r>
              <a:rPr lang="en-US" dirty="0"/>
              <a:t>Regular teacher feedback throughout the day</a:t>
            </a:r>
            <a:endParaRPr dirty="0"/>
          </a:p>
          <a:p>
            <a:pPr lvl="0" indent="-457200" algn="l" rtl="0">
              <a:lnSpc>
                <a:spcPct val="90000"/>
              </a:lnSpc>
              <a:spcAft>
                <a:spcPts val="0"/>
              </a:spcAft>
              <a:buClr>
                <a:schemeClr val="dk1"/>
              </a:buClr>
              <a:buSzPts val="2800"/>
              <a:buFont typeface="Calibri"/>
              <a:buAutoNum type="arabicPeriod"/>
            </a:pPr>
            <a:r>
              <a:rPr lang="en-US" dirty="0"/>
              <a:t>Check-out with facilitator</a:t>
            </a:r>
            <a:endParaRPr dirty="0"/>
          </a:p>
          <a:p>
            <a:pPr lvl="0" indent="-457200" algn="l" rtl="0">
              <a:lnSpc>
                <a:spcPct val="90000"/>
              </a:lnSpc>
              <a:spcAft>
                <a:spcPts val="0"/>
              </a:spcAft>
              <a:buClr>
                <a:schemeClr val="dk1"/>
              </a:buClr>
              <a:buSzPts val="2800"/>
              <a:buFont typeface="Calibri"/>
              <a:buAutoNum type="arabicPeriod"/>
            </a:pPr>
            <a:r>
              <a:rPr lang="en-US" dirty="0"/>
              <a:t>Data collection and progress monitoring</a:t>
            </a:r>
            <a:endParaRPr dirty="0"/>
          </a:p>
          <a:p>
            <a:pPr lvl="0" indent="-457200" algn="l" rtl="0">
              <a:lnSpc>
                <a:spcPct val="90000"/>
              </a:lnSpc>
              <a:spcAft>
                <a:spcPts val="0"/>
              </a:spcAft>
              <a:buClr>
                <a:schemeClr val="dk1"/>
              </a:buClr>
              <a:buSzPts val="2800"/>
              <a:buFont typeface="Calibri"/>
              <a:buAutoNum type="arabicPeriod"/>
            </a:pPr>
            <a:r>
              <a:rPr lang="en-US" dirty="0"/>
              <a:t>Parent/family participation</a:t>
            </a:r>
            <a:endParaRPr dirty="0"/>
          </a:p>
          <a:p>
            <a:pPr marL="514350" lvl="0" indent="-336550" algn="l" rtl="0">
              <a:lnSpc>
                <a:spcPct val="90000"/>
              </a:lnSpc>
              <a:spcBef>
                <a:spcPts val="1000"/>
              </a:spcBef>
              <a:spcAft>
                <a:spcPts val="0"/>
              </a:spcAft>
              <a:buClr>
                <a:schemeClr val="dk1"/>
              </a:buClr>
              <a:buSzPts val="2800"/>
              <a:buFont typeface="Calibri"/>
              <a:buNone/>
            </a:pPr>
            <a:endParaRPr dirty="0"/>
          </a:p>
          <a:p>
            <a:pPr marL="514350" lvl="0" indent="-336550" algn="l" rtl="0">
              <a:lnSpc>
                <a:spcPct val="90000"/>
              </a:lnSpc>
              <a:spcBef>
                <a:spcPts val="1000"/>
              </a:spcBef>
              <a:spcAft>
                <a:spcPts val="0"/>
              </a:spcAft>
              <a:buClr>
                <a:schemeClr val="dk1"/>
              </a:buClr>
              <a:buSzPts val="2800"/>
              <a:buFont typeface="Calibri"/>
              <a:buNone/>
            </a:pPr>
            <a:endParaRPr dirty="0"/>
          </a:p>
          <a:p>
            <a:pPr marL="514350" lvl="0" indent="-336550" algn="l" rtl="0">
              <a:lnSpc>
                <a:spcPct val="90000"/>
              </a:lnSpc>
              <a:spcBef>
                <a:spcPts val="1000"/>
              </a:spcBef>
              <a:spcAft>
                <a:spcPts val="0"/>
              </a:spcAft>
              <a:buClr>
                <a:schemeClr val="dk1"/>
              </a:buClr>
              <a:buSzPts val="2800"/>
              <a:buFont typeface="Calibri"/>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Component 1: Check-in</a:t>
            </a:r>
            <a:endParaRPr dirty="0"/>
          </a:p>
        </p:txBody>
      </p:sp>
    </p:spTree>
    <p:extLst>
      <p:ext uri="{BB962C8B-B14F-4D97-AF65-F5344CB8AC3E}">
        <p14:creationId xmlns:p14="http://schemas.microsoft.com/office/powerpoint/2010/main" val="283521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Component 1: Check-in</a:t>
            </a:r>
            <a:endParaRPr dirty="0"/>
          </a:p>
        </p:txBody>
      </p:sp>
      <p:sp>
        <p:nvSpPr>
          <p:cNvPr id="483" name="Google Shape;483;p23"/>
          <p:cNvSpPr txBox="1">
            <a:spLocks noGrp="1"/>
          </p:cNvSpPr>
          <p:nvPr>
            <p:ph type="body" idx="1"/>
          </p:nvPr>
        </p:nvSpPr>
        <p:spPr>
          <a:xfrm>
            <a:off x="838200" y="1887414"/>
            <a:ext cx="10515600" cy="4018085"/>
          </a:xfrm>
          <a:prstGeom prst="rect">
            <a:avLst/>
          </a:prstGeom>
          <a:noFill/>
          <a:ln>
            <a:noFill/>
          </a:ln>
        </p:spPr>
        <p:txBody>
          <a:bodyPr spcFirstLastPara="1" wrap="square" lIns="91425" tIns="45700" rIns="91425" bIns="45700" anchor="t" anchorCtr="0">
            <a:normAutofit/>
          </a:bodyPr>
          <a:lstStyle/>
          <a:p>
            <a:pPr marL="514350" lvl="0" indent="-425450" algn="l" rtl="0">
              <a:lnSpc>
                <a:spcPct val="90000"/>
              </a:lnSpc>
              <a:spcBef>
                <a:spcPts val="0"/>
              </a:spcBef>
              <a:spcAft>
                <a:spcPts val="0"/>
              </a:spcAft>
              <a:buClr>
                <a:schemeClr val="dk1"/>
              </a:buClr>
              <a:buSzPts val="1400"/>
              <a:buNone/>
            </a:pPr>
            <a:endParaRPr sz="1400" dirty="0"/>
          </a:p>
          <a:p>
            <a:pPr marL="173736" lvl="1" indent="-173736" algn="l" rtl="0">
              <a:spcBef>
                <a:spcPts val="1000"/>
              </a:spcBef>
              <a:spcAft>
                <a:spcPts val="0"/>
              </a:spcAft>
              <a:buClr>
                <a:schemeClr val="dk1"/>
              </a:buClr>
              <a:buSzPts val="2600"/>
              <a:buChar char="•"/>
            </a:pPr>
            <a:r>
              <a:rPr lang="en-US" sz="2800" dirty="0"/>
              <a:t>Each student “checks in” with a facilitator</a:t>
            </a:r>
            <a:endParaRPr sz="2800" dirty="0"/>
          </a:p>
          <a:p>
            <a:pPr marL="173736" lvl="1" indent="-173736" algn="l" rtl="0">
              <a:spcBef>
                <a:spcPts val="1000"/>
              </a:spcBef>
              <a:spcAft>
                <a:spcPts val="0"/>
              </a:spcAft>
              <a:buClr>
                <a:schemeClr val="dk1"/>
              </a:buClr>
              <a:buSzPts val="2600"/>
              <a:buChar char="•"/>
            </a:pPr>
            <a:r>
              <a:rPr lang="en-US" sz="2800" dirty="0"/>
              <a:t>Each student receives a Daily Progress Report (DPR) form for the day</a:t>
            </a:r>
            <a:endParaRPr sz="2800" dirty="0"/>
          </a:p>
          <a:p>
            <a:pPr marL="173736" lvl="1" indent="-173736" algn="l" rtl="0">
              <a:spcBef>
                <a:spcPts val="1000"/>
              </a:spcBef>
              <a:spcAft>
                <a:spcPts val="0"/>
              </a:spcAft>
              <a:buClr>
                <a:schemeClr val="dk1"/>
              </a:buClr>
              <a:buSzPts val="2600"/>
              <a:buChar char="•"/>
            </a:pPr>
            <a:r>
              <a:rPr lang="en-US" sz="2800" dirty="0"/>
              <a:t>Facilitator encourages each student to meet daily goals (pre-corrects)</a:t>
            </a:r>
            <a:endParaRPr sz="2800" dirty="0"/>
          </a:p>
          <a:p>
            <a:pPr marL="0" lvl="0" indent="0" algn="l" rtl="0">
              <a:lnSpc>
                <a:spcPct val="100000"/>
              </a:lnSpc>
              <a:spcBef>
                <a:spcPts val="1000"/>
              </a:spcBef>
              <a:spcAft>
                <a:spcPts val="0"/>
              </a:spcAft>
              <a:buClr>
                <a:schemeClr val="dk1"/>
              </a:buClr>
              <a:buSzPts val="2800"/>
              <a:buNone/>
            </a:pPr>
            <a:endParaRPr dirty="0"/>
          </a:p>
          <a:p>
            <a:pPr marL="0" lvl="0" indent="0" algn="l" rtl="0">
              <a:lnSpc>
                <a:spcPct val="100000"/>
              </a:lnSpc>
              <a:spcBef>
                <a:spcPts val="1000"/>
              </a:spcBef>
              <a:spcAft>
                <a:spcPts val="0"/>
              </a:spcAft>
              <a:buClr>
                <a:schemeClr val="dk1"/>
              </a:buClr>
              <a:buSzPts val="2800"/>
              <a:buNone/>
            </a:pPr>
            <a:r>
              <a:rPr lang="en-US" dirty="0"/>
              <a:t>(There is a video example in a few slides.)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36"/>
          <p:cNvPicPr preferRelativeResize="0"/>
          <p:nvPr/>
        </p:nvPicPr>
        <p:blipFill rotWithShape="1">
          <a:blip r:embed="rId3">
            <a:alphaModFix/>
          </a:blip>
          <a:srcRect/>
          <a:stretch/>
        </p:blipFill>
        <p:spPr>
          <a:xfrm>
            <a:off x="5081626" y="807396"/>
            <a:ext cx="6480386" cy="5089570"/>
          </a:xfrm>
          <a:prstGeom prst="rect">
            <a:avLst/>
          </a:prstGeom>
          <a:noFill/>
          <a:ln>
            <a:noFill/>
          </a:ln>
          <a:effectLst>
            <a:outerShdw blurRad="292100" dist="139700" dir="2700000" algn="tl" rotWithShape="0">
              <a:srgbClr val="333333">
                <a:alpha val="64705"/>
              </a:srgbClr>
            </a:outerShdw>
          </a:effectLst>
        </p:spPr>
      </p:pic>
      <p:sp>
        <p:nvSpPr>
          <p:cNvPr id="574" name="Google Shape;574;p36"/>
          <p:cNvSpPr txBox="1"/>
          <p:nvPr/>
        </p:nvSpPr>
        <p:spPr>
          <a:xfrm>
            <a:off x="439830" y="2452441"/>
            <a:ext cx="2862206" cy="707886"/>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panose="020F0502020204030204" pitchFamily="34" charset="0"/>
                <a:ea typeface="Calibri"/>
                <a:cs typeface="Calibri" panose="020F0502020204030204" pitchFamily="34" charset="0"/>
                <a:sym typeface="Calibri"/>
              </a:rPr>
              <a:t>Built upon </a:t>
            </a:r>
            <a:r>
              <a:rPr lang="en-US" sz="2000" dirty="0">
                <a:solidFill>
                  <a:srgbClr val="000000"/>
                </a:solidFill>
                <a:latin typeface="Calibri" panose="020F0502020204030204" pitchFamily="34" charset="0"/>
                <a:ea typeface="Calibri"/>
                <a:cs typeface="Calibri" panose="020F0502020204030204" pitchFamily="34" charset="0"/>
                <a:sym typeface="Calibri"/>
              </a:rPr>
              <a:t>three to five</a:t>
            </a:r>
            <a:r>
              <a:rPr lang="en-US" sz="200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panose="020F0502020204030204" pitchFamily="34" charset="0"/>
                <a:ea typeface="Calibri"/>
                <a:cs typeface="Calibri" panose="020F0502020204030204" pitchFamily="34" charset="0"/>
                <a:sym typeface="Calibri"/>
              </a:rPr>
              <a:t>school-wide expectations</a:t>
            </a:r>
            <a:endParaRPr dirty="0">
              <a:latin typeface="Calibri" panose="020F0502020204030204" pitchFamily="34" charset="0"/>
              <a:cs typeface="Calibri" panose="020F0502020204030204" pitchFamily="34" charset="0"/>
            </a:endParaRPr>
          </a:p>
        </p:txBody>
      </p:sp>
      <p:sp>
        <p:nvSpPr>
          <p:cNvPr id="575" name="Google Shape;575;p36"/>
          <p:cNvSpPr txBox="1"/>
          <p:nvPr/>
        </p:nvSpPr>
        <p:spPr>
          <a:xfrm>
            <a:off x="440392" y="3839722"/>
            <a:ext cx="44250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strike="noStrike" cap="none" dirty="0">
                <a:solidFill>
                  <a:schemeClr val="dk1"/>
                </a:solidFill>
                <a:latin typeface="Calibri"/>
                <a:ea typeface="Calibri"/>
                <a:cs typeface="Calibri"/>
                <a:sym typeface="Calibri"/>
              </a:rPr>
              <a:t>Generalizable across student schedules</a:t>
            </a:r>
            <a:endParaRPr dirty="0"/>
          </a:p>
        </p:txBody>
      </p:sp>
      <p:sp>
        <p:nvSpPr>
          <p:cNvPr id="576" name="Google Shape;576;p36"/>
          <p:cNvSpPr txBox="1"/>
          <p:nvPr/>
        </p:nvSpPr>
        <p:spPr>
          <a:xfrm>
            <a:off x="440393" y="4767600"/>
            <a:ext cx="2862206" cy="40011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Three point rating scale</a:t>
            </a:r>
            <a:endParaRPr dirty="0"/>
          </a:p>
        </p:txBody>
      </p:sp>
      <p:sp>
        <p:nvSpPr>
          <p:cNvPr id="577" name="Google Shape;577;p36"/>
          <p:cNvSpPr txBox="1"/>
          <p:nvPr/>
        </p:nvSpPr>
        <p:spPr>
          <a:xfrm>
            <a:off x="422314" y="1027589"/>
            <a:ext cx="2862205" cy="707886"/>
          </a:xfrm>
          <a:prstGeom prst="rect">
            <a:avLst/>
          </a:prstGeom>
          <a:no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Defined number times for feedback (</a:t>
            </a:r>
            <a:r>
              <a:rPr lang="en-US" sz="2000" dirty="0">
                <a:solidFill>
                  <a:srgbClr val="000000"/>
                </a:solidFill>
                <a:latin typeface="Calibri"/>
                <a:ea typeface="Calibri"/>
                <a:cs typeface="Calibri"/>
                <a:sym typeface="Calibri"/>
              </a:rPr>
              <a:t>ten</a:t>
            </a:r>
            <a:r>
              <a:rPr lang="en-US" sz="2000" b="0" i="0" u="none" strike="noStrike" cap="none" dirty="0">
                <a:solidFill>
                  <a:srgbClr val="000000"/>
                </a:solidFill>
                <a:latin typeface="Calibri"/>
                <a:ea typeface="Calibri"/>
                <a:cs typeface="Calibri"/>
                <a:sym typeface="Calibri"/>
              </a:rPr>
              <a:t> or less)</a:t>
            </a:r>
            <a:endParaRPr dirty="0"/>
          </a:p>
        </p:txBody>
      </p:sp>
      <p:sp>
        <p:nvSpPr>
          <p:cNvPr id="578" name="Google Shape;578;p36"/>
          <p:cNvSpPr/>
          <p:nvPr/>
        </p:nvSpPr>
        <p:spPr>
          <a:xfrm>
            <a:off x="5045936" y="2673579"/>
            <a:ext cx="1158840" cy="3463962"/>
          </a:xfrm>
          <a:prstGeom prst="ellipse">
            <a:avLst/>
          </a:prstGeom>
          <a:noFill/>
          <a:ln w="2857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9" name="Google Shape;579;p36"/>
          <p:cNvCxnSpPr>
            <a:stCxn id="574" idx="3"/>
            <a:endCxn id="578" idx="1"/>
          </p:cNvCxnSpPr>
          <p:nvPr/>
        </p:nvCxnSpPr>
        <p:spPr>
          <a:xfrm>
            <a:off x="3302036" y="2806384"/>
            <a:ext cx="1913700" cy="374400"/>
          </a:xfrm>
          <a:prstGeom prst="straightConnector1">
            <a:avLst/>
          </a:prstGeom>
          <a:noFill/>
          <a:ln w="28575" cap="flat" cmpd="sng">
            <a:solidFill>
              <a:srgbClr val="92D050"/>
            </a:solidFill>
            <a:prstDash val="solid"/>
            <a:miter lim="800000"/>
            <a:headEnd type="none" w="sm" len="sm"/>
            <a:tailEnd type="triangle" w="med" len="med"/>
          </a:ln>
        </p:spPr>
      </p:cxnSp>
      <p:sp>
        <p:nvSpPr>
          <p:cNvPr id="580" name="Google Shape;580;p36"/>
          <p:cNvSpPr/>
          <p:nvPr/>
        </p:nvSpPr>
        <p:spPr>
          <a:xfrm>
            <a:off x="4855710" y="2390203"/>
            <a:ext cx="7049844" cy="774551"/>
          </a:xfrm>
          <a:prstGeom prst="ellipse">
            <a:avLst/>
          </a:prstGeom>
          <a:noFill/>
          <a:ln w="28575"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81" name="Google Shape;581;p36"/>
          <p:cNvCxnSpPr/>
          <p:nvPr/>
        </p:nvCxnSpPr>
        <p:spPr>
          <a:xfrm>
            <a:off x="3339682" y="1566870"/>
            <a:ext cx="2285674" cy="920513"/>
          </a:xfrm>
          <a:prstGeom prst="straightConnector1">
            <a:avLst/>
          </a:prstGeom>
          <a:noFill/>
          <a:ln w="28575" cap="flat" cmpd="sng">
            <a:solidFill>
              <a:srgbClr val="2F5496"/>
            </a:solidFill>
            <a:prstDash val="solid"/>
            <a:miter lim="800000"/>
            <a:headEnd type="none" w="sm" len="sm"/>
            <a:tailEnd type="triangle" w="med" len="med"/>
          </a:ln>
        </p:spPr>
      </p:cxnSp>
      <p:sp>
        <p:nvSpPr>
          <p:cNvPr id="582" name="Google Shape;582;p36"/>
          <p:cNvSpPr/>
          <p:nvPr/>
        </p:nvSpPr>
        <p:spPr>
          <a:xfrm>
            <a:off x="6024263" y="3959464"/>
            <a:ext cx="891109" cy="570155"/>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83" name="Google Shape;583;p36"/>
          <p:cNvCxnSpPr/>
          <p:nvPr/>
        </p:nvCxnSpPr>
        <p:spPr>
          <a:xfrm rot="10800000" flipH="1">
            <a:off x="3280630" y="4341542"/>
            <a:ext cx="2743633" cy="657933"/>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DPR Content</a:t>
            </a:r>
            <a:endParaRPr/>
          </a:p>
        </p:txBody>
      </p:sp>
      <p:sp>
        <p:nvSpPr>
          <p:cNvPr id="590" name="Google Shape;590;p37"/>
          <p:cNvSpPr txBox="1">
            <a:spLocks noGrp="1"/>
          </p:cNvSpPr>
          <p:nvPr>
            <p:ph type="body" idx="1"/>
          </p:nvPr>
        </p:nvSpPr>
        <p:spPr>
          <a:xfrm>
            <a:off x="838200" y="1899138"/>
            <a:ext cx="10515600" cy="40063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Student’s name and date</a:t>
            </a:r>
            <a:endParaRPr dirty="0"/>
          </a:p>
          <a:p>
            <a:pPr marL="173736" lvl="0" indent="-173736" algn="l" rtl="0">
              <a:lnSpc>
                <a:spcPct val="90000"/>
              </a:lnSpc>
              <a:spcAft>
                <a:spcPts val="0"/>
              </a:spcAft>
              <a:buClr>
                <a:schemeClr val="dk1"/>
              </a:buClr>
              <a:buSzPts val="2800"/>
              <a:buChar char="•"/>
            </a:pPr>
            <a:r>
              <a:rPr lang="en-US" dirty="0"/>
              <a:t>Matrix of behavioral expectations by period/class/setting</a:t>
            </a:r>
            <a:endParaRPr dirty="0"/>
          </a:p>
          <a:p>
            <a:pPr marL="173736" lvl="0" indent="-173736" algn="l" rtl="0">
              <a:lnSpc>
                <a:spcPct val="90000"/>
              </a:lnSpc>
              <a:spcAft>
                <a:spcPts val="0"/>
              </a:spcAft>
              <a:buClr>
                <a:schemeClr val="dk1"/>
              </a:buClr>
              <a:buSzPts val="2800"/>
              <a:buChar char="•"/>
            </a:pPr>
            <a:r>
              <a:rPr lang="en-US" dirty="0"/>
              <a:t>Rating scale that is easy for teachers to use</a:t>
            </a:r>
            <a:endParaRPr dirty="0"/>
          </a:p>
          <a:p>
            <a:pPr marL="173736" lvl="0" indent="-173736" algn="l" rtl="0">
              <a:lnSpc>
                <a:spcPct val="90000"/>
              </a:lnSpc>
              <a:spcAft>
                <a:spcPts val="0"/>
              </a:spcAft>
              <a:buClr>
                <a:schemeClr val="dk1"/>
              </a:buClr>
              <a:buSzPts val="2800"/>
              <a:buChar char="•"/>
            </a:pPr>
            <a:r>
              <a:rPr lang="en-US" dirty="0"/>
              <a:t>Student’s goal for the day (optional)</a:t>
            </a:r>
            <a:endParaRPr dirty="0"/>
          </a:p>
          <a:p>
            <a:pPr marL="173736" lvl="0" indent="-173736" algn="l" rtl="0">
              <a:lnSpc>
                <a:spcPct val="90000"/>
              </a:lnSpc>
              <a:spcAft>
                <a:spcPts val="0"/>
              </a:spcAft>
              <a:buClr>
                <a:schemeClr val="dk1"/>
              </a:buClr>
              <a:buSzPts val="2800"/>
              <a:buChar char="•"/>
            </a:pPr>
            <a:r>
              <a:rPr lang="en-US" dirty="0"/>
              <a:t>Student’s total points and percentage for day</a:t>
            </a:r>
            <a:endParaRPr dirty="0"/>
          </a:p>
          <a:p>
            <a:pPr marL="173736" lvl="0" indent="-173736" algn="l" rtl="0">
              <a:lnSpc>
                <a:spcPct val="90000"/>
              </a:lnSpc>
              <a:spcAft>
                <a:spcPts val="0"/>
              </a:spcAft>
              <a:buClr>
                <a:schemeClr val="dk1"/>
              </a:buClr>
              <a:buSzPts val="2800"/>
              <a:buChar char="•"/>
            </a:pPr>
            <a:r>
              <a:rPr lang="en-US" dirty="0"/>
              <a:t>Teacher notes on successes of student</a:t>
            </a:r>
            <a:endParaRPr dirty="0"/>
          </a:p>
          <a:p>
            <a:pPr marL="173736" lvl="0" indent="-173736" algn="l" rtl="0">
              <a:lnSpc>
                <a:spcPct val="90000"/>
              </a:lnSpc>
              <a:spcAft>
                <a:spcPts val="0"/>
              </a:spcAft>
              <a:buClr>
                <a:schemeClr val="dk1"/>
              </a:buClr>
              <a:buSzPts val="2800"/>
              <a:buChar char="•"/>
            </a:pPr>
            <a:r>
              <a:rPr lang="en-US" dirty="0"/>
              <a:t>Parent signature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8"/>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Example</a:t>
            </a:r>
            <a:endParaRPr dirty="0"/>
          </a:p>
        </p:txBody>
      </p:sp>
      <p:pic>
        <p:nvPicPr>
          <p:cNvPr id="599" name="Google Shape;599;p38"/>
          <p:cNvPicPr preferRelativeResize="0">
            <a:picLocks noGrp="1"/>
          </p:cNvPicPr>
          <p:nvPr>
            <p:ph type="body" idx="1"/>
          </p:nvPr>
        </p:nvPicPr>
        <p:blipFill rotWithShape="1">
          <a:blip r:embed="rId3">
            <a:alphaModFix/>
          </a:blip>
          <a:srcRect/>
          <a:stretch/>
        </p:blipFill>
        <p:spPr>
          <a:xfrm>
            <a:off x="2292716" y="1814513"/>
            <a:ext cx="3878651" cy="40909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00" name="Google Shape;600;p38"/>
          <p:cNvSpPr/>
          <p:nvPr/>
        </p:nvSpPr>
        <p:spPr>
          <a:xfrm>
            <a:off x="6743114" y="1564511"/>
            <a:ext cx="4759569" cy="4220602"/>
          </a:xfrm>
          <a:prstGeom prst="rect">
            <a:avLst/>
          </a:prstGeom>
          <a:noFill/>
          <a:ln>
            <a:noFill/>
          </a:ln>
        </p:spPr>
        <p:txBody>
          <a:bodyPr spcFirstLastPara="1" wrap="square" lIns="91425" tIns="45700" rIns="91425" bIns="45700" anchor="t" anchorCtr="0">
            <a:spAutoFit/>
          </a:bodyPr>
          <a:lstStyle/>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Student name and date</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Behavioral expectations </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Time periods</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Rating scale</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Student’s goal for the day</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Student’s total points</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Teacher notes on successes</a:t>
            </a:r>
            <a:endParaRPr dirty="0"/>
          </a:p>
          <a:p>
            <a:pPr marL="173736" marR="0" lvl="0" indent="-173736"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Parent signature </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grpSp>
        <p:nvGrpSpPr>
          <p:cNvPr id="607" name="Google Shape;607;p39"/>
          <p:cNvGrpSpPr/>
          <p:nvPr/>
        </p:nvGrpSpPr>
        <p:grpSpPr>
          <a:xfrm>
            <a:off x="1000125" y="1452784"/>
            <a:ext cx="10332597" cy="4769927"/>
            <a:chOff x="1601929" y="1718469"/>
            <a:chExt cx="9006592" cy="4300027"/>
          </a:xfrm>
        </p:grpSpPr>
        <p:grpSp>
          <p:nvGrpSpPr>
            <p:cNvPr id="608" name="Google Shape;608;p39"/>
            <p:cNvGrpSpPr/>
            <p:nvPr/>
          </p:nvGrpSpPr>
          <p:grpSpPr>
            <a:xfrm>
              <a:off x="1601929" y="1718469"/>
              <a:ext cx="8969660" cy="3843337"/>
              <a:chOff x="-11" y="-2"/>
              <a:chExt cx="4368" cy="2693"/>
            </a:xfrm>
          </p:grpSpPr>
          <p:grpSp>
            <p:nvGrpSpPr>
              <p:cNvPr id="609" name="Google Shape;609;p39"/>
              <p:cNvGrpSpPr/>
              <p:nvPr/>
            </p:nvGrpSpPr>
            <p:grpSpPr>
              <a:xfrm>
                <a:off x="-11" y="0"/>
                <a:ext cx="4363" cy="2685"/>
                <a:chOff x="-11" y="0"/>
                <a:chExt cx="4363" cy="2685"/>
              </a:xfrm>
            </p:grpSpPr>
            <p:grpSp>
              <p:nvGrpSpPr>
                <p:cNvPr id="610" name="Google Shape;610;p39"/>
                <p:cNvGrpSpPr/>
                <p:nvPr/>
              </p:nvGrpSpPr>
              <p:grpSpPr>
                <a:xfrm>
                  <a:off x="0" y="0"/>
                  <a:ext cx="518" cy="479"/>
                  <a:chOff x="0" y="0"/>
                  <a:chExt cx="518" cy="479"/>
                </a:xfrm>
              </p:grpSpPr>
              <p:sp>
                <p:nvSpPr>
                  <p:cNvPr id="611" name="Google Shape;611;p39"/>
                  <p:cNvSpPr/>
                  <p:nvPr/>
                </p:nvSpPr>
                <p:spPr>
                  <a:xfrm>
                    <a:off x="13" y="77"/>
                    <a:ext cx="499"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Comic Sans MS"/>
                      <a:buNone/>
                    </a:pPr>
                    <a:r>
                      <a:rPr lang="en-US" sz="2200" b="1" i="0" u="none" strike="noStrike" cap="none">
                        <a:solidFill>
                          <a:srgbClr val="000000"/>
                        </a:solidFill>
                        <a:latin typeface="Comic Sans MS"/>
                        <a:ea typeface="Comic Sans MS"/>
                        <a:cs typeface="Comic Sans MS"/>
                        <a:sym typeface="Comic Sans MS"/>
                      </a:rPr>
                      <a:t>Goals</a:t>
                    </a:r>
                    <a:endParaRPr/>
                  </a:p>
                  <a:p>
                    <a:pPr marL="0" marR="0" lvl="0" indent="0" algn="l" rtl="0">
                      <a:lnSpc>
                        <a:spcPct val="100000"/>
                      </a:lnSpc>
                      <a:spcBef>
                        <a:spcPts val="0"/>
                      </a:spcBef>
                      <a:spcAft>
                        <a:spcPts val="0"/>
                      </a:spcAft>
                      <a:buClr>
                        <a:schemeClr val="dk1"/>
                      </a:buClr>
                      <a:buSzPts val="1400"/>
                      <a:buFont typeface="Calibri"/>
                      <a:buNone/>
                    </a:pPr>
                    <a:endParaRPr sz="1400" b="1" i="0" u="none" strike="noStrike" cap="none">
                      <a:solidFill>
                        <a:srgbClr val="000000"/>
                      </a:solidFill>
                      <a:latin typeface="Comic Sans MS"/>
                      <a:ea typeface="Comic Sans MS"/>
                      <a:cs typeface="Comic Sans MS"/>
                      <a:sym typeface="Comic Sans MS"/>
                    </a:endParaRPr>
                  </a:p>
                </p:txBody>
              </p:sp>
              <p:sp>
                <p:nvSpPr>
                  <p:cNvPr id="612" name="Google Shape;612;p39"/>
                  <p:cNvSpPr/>
                  <p:nvPr/>
                </p:nvSpPr>
                <p:spPr>
                  <a:xfrm>
                    <a:off x="0" y="0"/>
                    <a:ext cx="518"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13" name="Google Shape;613;p39"/>
                <p:cNvGrpSpPr/>
                <p:nvPr/>
              </p:nvGrpSpPr>
              <p:grpSpPr>
                <a:xfrm>
                  <a:off x="517" y="0"/>
                  <a:ext cx="641" cy="479"/>
                  <a:chOff x="517" y="0"/>
                  <a:chExt cx="641" cy="479"/>
                </a:xfrm>
              </p:grpSpPr>
              <p:sp>
                <p:nvSpPr>
                  <p:cNvPr id="614" name="Google Shape;614;p39"/>
                  <p:cNvSpPr/>
                  <p:nvPr/>
                </p:nvSpPr>
                <p:spPr>
                  <a:xfrm>
                    <a:off x="517" y="44"/>
                    <a:ext cx="635" cy="4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Am to Mid-morning</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15" name="Google Shape;615;p39"/>
                  <p:cNvSpPr/>
                  <p:nvPr/>
                </p:nvSpPr>
                <p:spPr>
                  <a:xfrm>
                    <a:off x="519" y="0"/>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16" name="Google Shape;616;p39"/>
                <p:cNvGrpSpPr/>
                <p:nvPr/>
              </p:nvGrpSpPr>
              <p:grpSpPr>
                <a:xfrm>
                  <a:off x="1140" y="0"/>
                  <a:ext cx="681" cy="479"/>
                  <a:chOff x="1140" y="0"/>
                  <a:chExt cx="681" cy="479"/>
                </a:xfrm>
              </p:grpSpPr>
              <p:sp>
                <p:nvSpPr>
                  <p:cNvPr id="617" name="Google Shape;617;p39"/>
                  <p:cNvSpPr/>
                  <p:nvPr/>
                </p:nvSpPr>
                <p:spPr>
                  <a:xfrm>
                    <a:off x="1140" y="44"/>
                    <a:ext cx="681" cy="4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Mid-morning to Lunch</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18" name="Google Shape;618;p39"/>
                  <p:cNvSpPr/>
                  <p:nvPr/>
                </p:nvSpPr>
                <p:spPr>
                  <a:xfrm>
                    <a:off x="1157" y="0"/>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19" name="Google Shape;619;p39"/>
                <p:cNvGrpSpPr/>
                <p:nvPr/>
              </p:nvGrpSpPr>
              <p:grpSpPr>
                <a:xfrm>
                  <a:off x="1796" y="0"/>
                  <a:ext cx="639" cy="479"/>
                  <a:chOff x="1796" y="0"/>
                  <a:chExt cx="639" cy="479"/>
                </a:xfrm>
              </p:grpSpPr>
              <p:sp>
                <p:nvSpPr>
                  <p:cNvPr id="620" name="Google Shape;620;p39"/>
                  <p:cNvSpPr/>
                  <p:nvPr/>
                </p:nvSpPr>
                <p:spPr>
                  <a:xfrm>
                    <a:off x="1839" y="128"/>
                    <a:ext cx="552" cy="2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Lunch</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21" name="Google Shape;621;p39"/>
                  <p:cNvSpPr/>
                  <p:nvPr/>
                </p:nvSpPr>
                <p:spPr>
                  <a:xfrm>
                    <a:off x="1796" y="0"/>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22" name="Google Shape;622;p39"/>
                <p:cNvGrpSpPr/>
                <p:nvPr/>
              </p:nvGrpSpPr>
              <p:grpSpPr>
                <a:xfrm>
                  <a:off x="2436" y="0"/>
                  <a:ext cx="639" cy="479"/>
                  <a:chOff x="2436" y="0"/>
                  <a:chExt cx="639" cy="479"/>
                </a:xfrm>
              </p:grpSpPr>
              <p:sp>
                <p:nvSpPr>
                  <p:cNvPr id="623" name="Google Shape;623;p39"/>
                  <p:cNvSpPr/>
                  <p:nvPr/>
                </p:nvSpPr>
                <p:spPr>
                  <a:xfrm>
                    <a:off x="2479" y="128"/>
                    <a:ext cx="552" cy="2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PM</a:t>
                    </a:r>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24" name="Google Shape;624;p39"/>
                  <p:cNvSpPr/>
                  <p:nvPr/>
                </p:nvSpPr>
                <p:spPr>
                  <a:xfrm>
                    <a:off x="2436" y="0"/>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25" name="Google Shape;625;p39"/>
                <p:cNvGrpSpPr/>
                <p:nvPr/>
              </p:nvGrpSpPr>
              <p:grpSpPr>
                <a:xfrm>
                  <a:off x="3075" y="0"/>
                  <a:ext cx="639" cy="479"/>
                  <a:chOff x="3075" y="0"/>
                  <a:chExt cx="639" cy="479"/>
                </a:xfrm>
              </p:grpSpPr>
              <p:sp>
                <p:nvSpPr>
                  <p:cNvPr id="626" name="Google Shape;626;p39"/>
                  <p:cNvSpPr/>
                  <p:nvPr/>
                </p:nvSpPr>
                <p:spPr>
                  <a:xfrm>
                    <a:off x="3118" y="0"/>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27" name="Google Shape;627;p39"/>
                  <p:cNvSpPr/>
                  <p:nvPr/>
                </p:nvSpPr>
                <p:spPr>
                  <a:xfrm>
                    <a:off x="3075" y="0"/>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28" name="Google Shape;628;p39"/>
                <p:cNvGrpSpPr/>
                <p:nvPr/>
              </p:nvGrpSpPr>
              <p:grpSpPr>
                <a:xfrm>
                  <a:off x="3713" y="0"/>
                  <a:ext cx="639" cy="479"/>
                  <a:chOff x="3713" y="0"/>
                  <a:chExt cx="639" cy="479"/>
                </a:xfrm>
              </p:grpSpPr>
              <p:sp>
                <p:nvSpPr>
                  <p:cNvPr id="629" name="Google Shape;629;p39"/>
                  <p:cNvSpPr/>
                  <p:nvPr/>
                </p:nvSpPr>
                <p:spPr>
                  <a:xfrm>
                    <a:off x="3756" y="0"/>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30" name="Google Shape;630;p39"/>
                  <p:cNvSpPr/>
                  <p:nvPr/>
                </p:nvSpPr>
                <p:spPr>
                  <a:xfrm>
                    <a:off x="3713" y="0"/>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31" name="Google Shape;631;p39"/>
                <p:cNvGrpSpPr/>
                <p:nvPr/>
              </p:nvGrpSpPr>
              <p:grpSpPr>
                <a:xfrm>
                  <a:off x="0" y="480"/>
                  <a:ext cx="518" cy="518"/>
                  <a:chOff x="0" y="480"/>
                  <a:chExt cx="518" cy="518"/>
                </a:xfrm>
              </p:grpSpPr>
              <p:sp>
                <p:nvSpPr>
                  <p:cNvPr id="632" name="Google Shape;632;p39"/>
                  <p:cNvSpPr/>
                  <p:nvPr/>
                </p:nvSpPr>
                <p:spPr>
                  <a:xfrm>
                    <a:off x="43" y="538"/>
                    <a:ext cx="432" cy="4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Be Safe </a:t>
                    </a:r>
                    <a:endParaRPr/>
                  </a:p>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33" name="Google Shape;633;p39"/>
                  <p:cNvSpPr/>
                  <p:nvPr/>
                </p:nvSpPr>
                <p:spPr>
                  <a:xfrm>
                    <a:off x="0" y="480"/>
                    <a:ext cx="518"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34" name="Google Shape;634;p39"/>
                <p:cNvGrpSpPr/>
                <p:nvPr/>
              </p:nvGrpSpPr>
              <p:grpSpPr>
                <a:xfrm>
                  <a:off x="519" y="480"/>
                  <a:ext cx="639" cy="518"/>
                  <a:chOff x="519" y="480"/>
                  <a:chExt cx="639" cy="518"/>
                </a:xfrm>
              </p:grpSpPr>
              <p:sp>
                <p:nvSpPr>
                  <p:cNvPr id="635" name="Google Shape;635;p39"/>
                  <p:cNvSpPr/>
                  <p:nvPr/>
                </p:nvSpPr>
                <p:spPr>
                  <a:xfrm>
                    <a:off x="561" y="480"/>
                    <a:ext cx="552" cy="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36" name="Google Shape;636;p39"/>
                  <p:cNvSpPr/>
                  <p:nvPr/>
                </p:nvSpPr>
                <p:spPr>
                  <a:xfrm>
                    <a:off x="519" y="480"/>
                    <a:ext cx="63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37" name="Google Shape;637;p39"/>
                <p:cNvGrpSpPr/>
                <p:nvPr/>
              </p:nvGrpSpPr>
              <p:grpSpPr>
                <a:xfrm>
                  <a:off x="1157" y="480"/>
                  <a:ext cx="639" cy="518"/>
                  <a:chOff x="1157" y="480"/>
                  <a:chExt cx="639" cy="518"/>
                </a:xfrm>
              </p:grpSpPr>
              <p:sp>
                <p:nvSpPr>
                  <p:cNvPr id="638" name="Google Shape;638;p39"/>
                  <p:cNvSpPr/>
                  <p:nvPr/>
                </p:nvSpPr>
                <p:spPr>
                  <a:xfrm>
                    <a:off x="1201" y="480"/>
                    <a:ext cx="552" cy="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39" name="Google Shape;639;p39"/>
                  <p:cNvSpPr/>
                  <p:nvPr/>
                </p:nvSpPr>
                <p:spPr>
                  <a:xfrm>
                    <a:off x="1157" y="480"/>
                    <a:ext cx="63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40" name="Google Shape;640;p39"/>
                <p:cNvGrpSpPr/>
                <p:nvPr/>
              </p:nvGrpSpPr>
              <p:grpSpPr>
                <a:xfrm>
                  <a:off x="1796" y="480"/>
                  <a:ext cx="639" cy="518"/>
                  <a:chOff x="1796" y="480"/>
                  <a:chExt cx="639" cy="518"/>
                </a:xfrm>
              </p:grpSpPr>
              <p:sp>
                <p:nvSpPr>
                  <p:cNvPr id="641" name="Google Shape;641;p39"/>
                  <p:cNvSpPr/>
                  <p:nvPr/>
                </p:nvSpPr>
                <p:spPr>
                  <a:xfrm>
                    <a:off x="1839" y="480"/>
                    <a:ext cx="552" cy="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42" name="Google Shape;642;p39"/>
                  <p:cNvSpPr/>
                  <p:nvPr/>
                </p:nvSpPr>
                <p:spPr>
                  <a:xfrm>
                    <a:off x="1796" y="480"/>
                    <a:ext cx="63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43" name="Google Shape;643;p39"/>
                <p:cNvGrpSpPr/>
                <p:nvPr/>
              </p:nvGrpSpPr>
              <p:grpSpPr>
                <a:xfrm>
                  <a:off x="2436" y="480"/>
                  <a:ext cx="639" cy="518"/>
                  <a:chOff x="2436" y="480"/>
                  <a:chExt cx="639" cy="518"/>
                </a:xfrm>
              </p:grpSpPr>
              <p:sp>
                <p:nvSpPr>
                  <p:cNvPr id="644" name="Google Shape;644;p39"/>
                  <p:cNvSpPr/>
                  <p:nvPr/>
                </p:nvSpPr>
                <p:spPr>
                  <a:xfrm>
                    <a:off x="2479" y="480"/>
                    <a:ext cx="552" cy="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45" name="Google Shape;645;p39"/>
                  <p:cNvSpPr/>
                  <p:nvPr/>
                </p:nvSpPr>
                <p:spPr>
                  <a:xfrm>
                    <a:off x="2436" y="480"/>
                    <a:ext cx="63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46" name="Google Shape;646;p39"/>
                <p:cNvGrpSpPr/>
                <p:nvPr/>
              </p:nvGrpSpPr>
              <p:grpSpPr>
                <a:xfrm>
                  <a:off x="3075" y="480"/>
                  <a:ext cx="639" cy="518"/>
                  <a:chOff x="3075" y="480"/>
                  <a:chExt cx="639" cy="518"/>
                </a:xfrm>
              </p:grpSpPr>
              <p:sp>
                <p:nvSpPr>
                  <p:cNvPr id="647" name="Google Shape;647;p39"/>
                  <p:cNvSpPr/>
                  <p:nvPr/>
                </p:nvSpPr>
                <p:spPr>
                  <a:xfrm>
                    <a:off x="3118" y="480"/>
                    <a:ext cx="552" cy="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48" name="Google Shape;648;p39"/>
                  <p:cNvSpPr/>
                  <p:nvPr/>
                </p:nvSpPr>
                <p:spPr>
                  <a:xfrm>
                    <a:off x="3075" y="480"/>
                    <a:ext cx="63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49" name="Google Shape;649;p39"/>
                <p:cNvGrpSpPr/>
                <p:nvPr/>
              </p:nvGrpSpPr>
              <p:grpSpPr>
                <a:xfrm>
                  <a:off x="3713" y="480"/>
                  <a:ext cx="639" cy="518"/>
                  <a:chOff x="3713" y="480"/>
                  <a:chExt cx="639" cy="518"/>
                </a:xfrm>
              </p:grpSpPr>
              <p:sp>
                <p:nvSpPr>
                  <p:cNvPr id="650" name="Google Shape;650;p39"/>
                  <p:cNvSpPr/>
                  <p:nvPr/>
                </p:nvSpPr>
                <p:spPr>
                  <a:xfrm>
                    <a:off x="3756" y="480"/>
                    <a:ext cx="552" cy="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51" name="Google Shape;651;p39"/>
                  <p:cNvSpPr/>
                  <p:nvPr/>
                </p:nvSpPr>
                <p:spPr>
                  <a:xfrm>
                    <a:off x="3713" y="480"/>
                    <a:ext cx="639" cy="518"/>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52" name="Google Shape;652;p39"/>
                <p:cNvGrpSpPr/>
                <p:nvPr/>
              </p:nvGrpSpPr>
              <p:grpSpPr>
                <a:xfrm>
                  <a:off x="0" y="997"/>
                  <a:ext cx="518" cy="402"/>
                  <a:chOff x="0" y="997"/>
                  <a:chExt cx="518" cy="402"/>
                </a:xfrm>
              </p:grpSpPr>
              <p:sp>
                <p:nvSpPr>
                  <p:cNvPr id="653" name="Google Shape;653;p39"/>
                  <p:cNvSpPr/>
                  <p:nvPr/>
                </p:nvSpPr>
                <p:spPr>
                  <a:xfrm>
                    <a:off x="43" y="997"/>
                    <a:ext cx="43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Be Kind</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54" name="Google Shape;654;p39"/>
                  <p:cNvSpPr/>
                  <p:nvPr/>
                </p:nvSpPr>
                <p:spPr>
                  <a:xfrm>
                    <a:off x="0" y="997"/>
                    <a:ext cx="518"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55" name="Google Shape;655;p39"/>
                <p:cNvGrpSpPr/>
                <p:nvPr/>
              </p:nvGrpSpPr>
              <p:grpSpPr>
                <a:xfrm>
                  <a:off x="519" y="997"/>
                  <a:ext cx="639" cy="402"/>
                  <a:chOff x="519" y="997"/>
                  <a:chExt cx="639" cy="402"/>
                </a:xfrm>
              </p:grpSpPr>
              <p:sp>
                <p:nvSpPr>
                  <p:cNvPr id="656" name="Google Shape;656;p39"/>
                  <p:cNvSpPr/>
                  <p:nvPr/>
                </p:nvSpPr>
                <p:spPr>
                  <a:xfrm>
                    <a:off x="561" y="997"/>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57" name="Google Shape;657;p39"/>
                  <p:cNvSpPr/>
                  <p:nvPr/>
                </p:nvSpPr>
                <p:spPr>
                  <a:xfrm>
                    <a:off x="519" y="997"/>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58" name="Google Shape;658;p39"/>
                <p:cNvGrpSpPr/>
                <p:nvPr/>
              </p:nvGrpSpPr>
              <p:grpSpPr>
                <a:xfrm>
                  <a:off x="1157" y="997"/>
                  <a:ext cx="639" cy="402"/>
                  <a:chOff x="1157" y="997"/>
                  <a:chExt cx="639" cy="402"/>
                </a:xfrm>
              </p:grpSpPr>
              <p:sp>
                <p:nvSpPr>
                  <p:cNvPr id="659" name="Google Shape;659;p39"/>
                  <p:cNvSpPr/>
                  <p:nvPr/>
                </p:nvSpPr>
                <p:spPr>
                  <a:xfrm>
                    <a:off x="1201" y="997"/>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60" name="Google Shape;660;p39"/>
                  <p:cNvSpPr/>
                  <p:nvPr/>
                </p:nvSpPr>
                <p:spPr>
                  <a:xfrm>
                    <a:off x="1157" y="997"/>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61" name="Google Shape;661;p39"/>
                <p:cNvGrpSpPr/>
                <p:nvPr/>
              </p:nvGrpSpPr>
              <p:grpSpPr>
                <a:xfrm>
                  <a:off x="1796" y="997"/>
                  <a:ext cx="639" cy="402"/>
                  <a:chOff x="1796" y="997"/>
                  <a:chExt cx="639" cy="402"/>
                </a:xfrm>
              </p:grpSpPr>
              <p:sp>
                <p:nvSpPr>
                  <p:cNvPr id="662" name="Google Shape;662;p39"/>
                  <p:cNvSpPr/>
                  <p:nvPr/>
                </p:nvSpPr>
                <p:spPr>
                  <a:xfrm>
                    <a:off x="1839" y="997"/>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63" name="Google Shape;663;p39"/>
                  <p:cNvSpPr/>
                  <p:nvPr/>
                </p:nvSpPr>
                <p:spPr>
                  <a:xfrm>
                    <a:off x="1796" y="997"/>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64" name="Google Shape;664;p39"/>
                <p:cNvGrpSpPr/>
                <p:nvPr/>
              </p:nvGrpSpPr>
              <p:grpSpPr>
                <a:xfrm>
                  <a:off x="2436" y="997"/>
                  <a:ext cx="639" cy="402"/>
                  <a:chOff x="2436" y="997"/>
                  <a:chExt cx="639" cy="402"/>
                </a:xfrm>
              </p:grpSpPr>
              <p:sp>
                <p:nvSpPr>
                  <p:cNvPr id="665" name="Google Shape;665;p39"/>
                  <p:cNvSpPr/>
                  <p:nvPr/>
                </p:nvSpPr>
                <p:spPr>
                  <a:xfrm>
                    <a:off x="2485" y="997"/>
                    <a:ext cx="510"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66" name="Google Shape;666;p39"/>
                  <p:cNvSpPr/>
                  <p:nvPr/>
                </p:nvSpPr>
                <p:spPr>
                  <a:xfrm>
                    <a:off x="2436" y="997"/>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67" name="Google Shape;667;p39"/>
                <p:cNvGrpSpPr/>
                <p:nvPr/>
              </p:nvGrpSpPr>
              <p:grpSpPr>
                <a:xfrm>
                  <a:off x="3075" y="997"/>
                  <a:ext cx="639" cy="402"/>
                  <a:chOff x="3075" y="997"/>
                  <a:chExt cx="639" cy="402"/>
                </a:xfrm>
              </p:grpSpPr>
              <p:sp>
                <p:nvSpPr>
                  <p:cNvPr id="668" name="Google Shape;668;p39"/>
                  <p:cNvSpPr/>
                  <p:nvPr/>
                </p:nvSpPr>
                <p:spPr>
                  <a:xfrm>
                    <a:off x="3118" y="997"/>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69" name="Google Shape;669;p39"/>
                  <p:cNvSpPr/>
                  <p:nvPr/>
                </p:nvSpPr>
                <p:spPr>
                  <a:xfrm>
                    <a:off x="3075" y="997"/>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70" name="Google Shape;670;p39"/>
                <p:cNvGrpSpPr/>
                <p:nvPr/>
              </p:nvGrpSpPr>
              <p:grpSpPr>
                <a:xfrm>
                  <a:off x="3713" y="997"/>
                  <a:ext cx="639" cy="402"/>
                  <a:chOff x="3713" y="997"/>
                  <a:chExt cx="639" cy="402"/>
                </a:xfrm>
              </p:grpSpPr>
              <p:sp>
                <p:nvSpPr>
                  <p:cNvPr id="671" name="Google Shape;671;p39"/>
                  <p:cNvSpPr/>
                  <p:nvPr/>
                </p:nvSpPr>
                <p:spPr>
                  <a:xfrm>
                    <a:off x="3756" y="997"/>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72" name="Google Shape;672;p39"/>
                  <p:cNvSpPr/>
                  <p:nvPr/>
                </p:nvSpPr>
                <p:spPr>
                  <a:xfrm>
                    <a:off x="3713" y="997"/>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73" name="Google Shape;673;p39"/>
                <p:cNvGrpSpPr/>
                <p:nvPr/>
              </p:nvGrpSpPr>
              <p:grpSpPr>
                <a:xfrm>
                  <a:off x="-11" y="1399"/>
                  <a:ext cx="566" cy="404"/>
                  <a:chOff x="-11" y="1399"/>
                  <a:chExt cx="566" cy="404"/>
                </a:xfrm>
              </p:grpSpPr>
              <p:sp>
                <p:nvSpPr>
                  <p:cNvPr id="674" name="Google Shape;674;p39"/>
                  <p:cNvSpPr/>
                  <p:nvPr/>
                </p:nvSpPr>
                <p:spPr>
                  <a:xfrm>
                    <a:off x="-11" y="1399"/>
                    <a:ext cx="566" cy="4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
                      <a:buFont typeface="Comic Sans MS"/>
                      <a:buNone/>
                    </a:pPr>
                    <a:r>
                      <a:rPr lang="en-US" sz="1000" b="0" i="0" u="none" strike="noStrike" cap="none">
                        <a:solidFill>
                          <a:srgbClr val="000000"/>
                        </a:solidFill>
                        <a:latin typeface="Comic Sans MS"/>
                        <a:ea typeface="Comic Sans MS"/>
                        <a:cs typeface="Comic Sans MS"/>
                        <a:sym typeface="Comic Sans MS"/>
                      </a:rPr>
                      <a:t> </a:t>
                    </a:r>
                    <a:r>
                      <a:rPr lang="en-US" sz="1400" b="0" i="0" u="none" strike="noStrike" cap="none">
                        <a:solidFill>
                          <a:srgbClr val="000000"/>
                        </a:solidFill>
                        <a:latin typeface="Comic Sans MS"/>
                        <a:ea typeface="Comic Sans MS"/>
                        <a:cs typeface="Comic Sans MS"/>
                        <a:sym typeface="Comic Sans MS"/>
                      </a:rPr>
                      <a:t>Be Responsible</a:t>
                    </a:r>
                    <a:endParaRPr/>
                  </a:p>
                </p:txBody>
              </p:sp>
              <p:sp>
                <p:nvSpPr>
                  <p:cNvPr id="675" name="Google Shape;675;p39"/>
                  <p:cNvSpPr/>
                  <p:nvPr/>
                </p:nvSpPr>
                <p:spPr>
                  <a:xfrm>
                    <a:off x="0" y="1401"/>
                    <a:ext cx="518"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76" name="Google Shape;676;p39"/>
                <p:cNvGrpSpPr/>
                <p:nvPr/>
              </p:nvGrpSpPr>
              <p:grpSpPr>
                <a:xfrm>
                  <a:off x="519" y="1401"/>
                  <a:ext cx="639" cy="402"/>
                  <a:chOff x="519" y="1401"/>
                  <a:chExt cx="639" cy="402"/>
                </a:xfrm>
              </p:grpSpPr>
              <p:sp>
                <p:nvSpPr>
                  <p:cNvPr id="677" name="Google Shape;677;p39"/>
                  <p:cNvSpPr/>
                  <p:nvPr/>
                </p:nvSpPr>
                <p:spPr>
                  <a:xfrm>
                    <a:off x="561" y="1401"/>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78" name="Google Shape;678;p39"/>
                  <p:cNvSpPr/>
                  <p:nvPr/>
                </p:nvSpPr>
                <p:spPr>
                  <a:xfrm>
                    <a:off x="519" y="1401"/>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79" name="Google Shape;679;p39"/>
                <p:cNvGrpSpPr/>
                <p:nvPr/>
              </p:nvGrpSpPr>
              <p:grpSpPr>
                <a:xfrm>
                  <a:off x="1157" y="1401"/>
                  <a:ext cx="639" cy="402"/>
                  <a:chOff x="1157" y="1401"/>
                  <a:chExt cx="639" cy="402"/>
                </a:xfrm>
              </p:grpSpPr>
              <p:sp>
                <p:nvSpPr>
                  <p:cNvPr id="680" name="Google Shape;680;p39"/>
                  <p:cNvSpPr/>
                  <p:nvPr/>
                </p:nvSpPr>
                <p:spPr>
                  <a:xfrm>
                    <a:off x="1201" y="1401"/>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81" name="Google Shape;681;p39"/>
                  <p:cNvSpPr/>
                  <p:nvPr/>
                </p:nvSpPr>
                <p:spPr>
                  <a:xfrm>
                    <a:off x="1157" y="1401"/>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82" name="Google Shape;682;p39"/>
                <p:cNvGrpSpPr/>
                <p:nvPr/>
              </p:nvGrpSpPr>
              <p:grpSpPr>
                <a:xfrm>
                  <a:off x="1796" y="1401"/>
                  <a:ext cx="639" cy="402"/>
                  <a:chOff x="1796" y="1401"/>
                  <a:chExt cx="639" cy="402"/>
                </a:xfrm>
              </p:grpSpPr>
              <p:sp>
                <p:nvSpPr>
                  <p:cNvPr id="683" name="Google Shape;683;p39"/>
                  <p:cNvSpPr/>
                  <p:nvPr/>
                </p:nvSpPr>
                <p:spPr>
                  <a:xfrm>
                    <a:off x="1839" y="1401"/>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84" name="Google Shape;684;p39"/>
                  <p:cNvSpPr/>
                  <p:nvPr/>
                </p:nvSpPr>
                <p:spPr>
                  <a:xfrm>
                    <a:off x="1796" y="1401"/>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85" name="Google Shape;685;p39"/>
                <p:cNvGrpSpPr/>
                <p:nvPr/>
              </p:nvGrpSpPr>
              <p:grpSpPr>
                <a:xfrm>
                  <a:off x="2436" y="1401"/>
                  <a:ext cx="639" cy="402"/>
                  <a:chOff x="2436" y="1401"/>
                  <a:chExt cx="639" cy="402"/>
                </a:xfrm>
              </p:grpSpPr>
              <p:sp>
                <p:nvSpPr>
                  <p:cNvPr id="686" name="Google Shape;686;p39"/>
                  <p:cNvSpPr/>
                  <p:nvPr/>
                </p:nvSpPr>
                <p:spPr>
                  <a:xfrm>
                    <a:off x="2479" y="1401"/>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87" name="Google Shape;687;p39"/>
                  <p:cNvSpPr/>
                  <p:nvPr/>
                </p:nvSpPr>
                <p:spPr>
                  <a:xfrm>
                    <a:off x="2436" y="1401"/>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88" name="Google Shape;688;p39"/>
                <p:cNvGrpSpPr/>
                <p:nvPr/>
              </p:nvGrpSpPr>
              <p:grpSpPr>
                <a:xfrm>
                  <a:off x="3075" y="1401"/>
                  <a:ext cx="639" cy="402"/>
                  <a:chOff x="3075" y="1401"/>
                  <a:chExt cx="639" cy="402"/>
                </a:xfrm>
              </p:grpSpPr>
              <p:sp>
                <p:nvSpPr>
                  <p:cNvPr id="689" name="Google Shape;689;p39"/>
                  <p:cNvSpPr/>
                  <p:nvPr/>
                </p:nvSpPr>
                <p:spPr>
                  <a:xfrm>
                    <a:off x="3118" y="1401"/>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90" name="Google Shape;690;p39"/>
                  <p:cNvSpPr/>
                  <p:nvPr/>
                </p:nvSpPr>
                <p:spPr>
                  <a:xfrm>
                    <a:off x="3075" y="1401"/>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91" name="Google Shape;691;p39"/>
                <p:cNvGrpSpPr/>
                <p:nvPr/>
              </p:nvGrpSpPr>
              <p:grpSpPr>
                <a:xfrm>
                  <a:off x="3713" y="1401"/>
                  <a:ext cx="639" cy="402"/>
                  <a:chOff x="3713" y="1401"/>
                  <a:chExt cx="639" cy="402"/>
                </a:xfrm>
              </p:grpSpPr>
              <p:sp>
                <p:nvSpPr>
                  <p:cNvPr id="692" name="Google Shape;692;p39"/>
                  <p:cNvSpPr/>
                  <p:nvPr/>
                </p:nvSpPr>
                <p:spPr>
                  <a:xfrm>
                    <a:off x="3756" y="1401"/>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   •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omic Sans MS"/>
                      <a:ea typeface="Comic Sans MS"/>
                      <a:cs typeface="Comic Sans MS"/>
                      <a:sym typeface="Comic Sans MS"/>
                    </a:endParaRPr>
                  </a:p>
                </p:txBody>
              </p:sp>
              <p:sp>
                <p:nvSpPr>
                  <p:cNvPr id="693" name="Google Shape;693;p39"/>
                  <p:cNvSpPr/>
                  <p:nvPr/>
                </p:nvSpPr>
                <p:spPr>
                  <a:xfrm>
                    <a:off x="3713" y="1401"/>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94" name="Google Shape;694;p39"/>
                <p:cNvGrpSpPr/>
                <p:nvPr/>
              </p:nvGrpSpPr>
              <p:grpSpPr>
                <a:xfrm>
                  <a:off x="0" y="1804"/>
                  <a:ext cx="518" cy="402"/>
                  <a:chOff x="0" y="1804"/>
                  <a:chExt cx="518" cy="402"/>
                </a:xfrm>
              </p:grpSpPr>
              <p:sp>
                <p:nvSpPr>
                  <p:cNvPr id="695" name="Google Shape;695;p39"/>
                  <p:cNvSpPr/>
                  <p:nvPr/>
                </p:nvSpPr>
                <p:spPr>
                  <a:xfrm>
                    <a:off x="43" y="1804"/>
                    <a:ext cx="43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Comic Sans MS"/>
                      <a:buNone/>
                    </a:pPr>
                    <a:r>
                      <a:rPr lang="en-US" sz="1800" b="0" i="0" u="none" strike="noStrike" cap="none">
                        <a:solidFill>
                          <a:srgbClr val="000000"/>
                        </a:solidFill>
                        <a:latin typeface="Comic Sans MS"/>
                        <a:ea typeface="Comic Sans MS"/>
                        <a:cs typeface="Comic Sans MS"/>
                        <a:sym typeface="Comic Sans MS"/>
                      </a:rPr>
                      <a:t>Total Points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96" name="Google Shape;696;p39"/>
                  <p:cNvSpPr/>
                  <p:nvPr/>
                </p:nvSpPr>
                <p:spPr>
                  <a:xfrm>
                    <a:off x="0" y="1804"/>
                    <a:ext cx="518"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697" name="Google Shape;697;p39"/>
                <p:cNvGrpSpPr/>
                <p:nvPr/>
              </p:nvGrpSpPr>
              <p:grpSpPr>
                <a:xfrm>
                  <a:off x="519" y="1804"/>
                  <a:ext cx="639" cy="402"/>
                  <a:chOff x="519" y="1804"/>
                  <a:chExt cx="639" cy="402"/>
                </a:xfrm>
              </p:grpSpPr>
              <p:sp>
                <p:nvSpPr>
                  <p:cNvPr id="698" name="Google Shape;698;p39"/>
                  <p:cNvSpPr/>
                  <p:nvPr/>
                </p:nvSpPr>
                <p:spPr>
                  <a:xfrm>
                    <a:off x="561" y="1804"/>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699" name="Google Shape;699;p39"/>
                  <p:cNvSpPr/>
                  <p:nvPr/>
                </p:nvSpPr>
                <p:spPr>
                  <a:xfrm>
                    <a:off x="519" y="1804"/>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00" name="Google Shape;700;p39"/>
                <p:cNvGrpSpPr/>
                <p:nvPr/>
              </p:nvGrpSpPr>
              <p:grpSpPr>
                <a:xfrm>
                  <a:off x="1157" y="1804"/>
                  <a:ext cx="639" cy="402"/>
                  <a:chOff x="1157" y="1804"/>
                  <a:chExt cx="639" cy="402"/>
                </a:xfrm>
              </p:grpSpPr>
              <p:sp>
                <p:nvSpPr>
                  <p:cNvPr id="701" name="Google Shape;701;p39"/>
                  <p:cNvSpPr/>
                  <p:nvPr/>
                </p:nvSpPr>
                <p:spPr>
                  <a:xfrm>
                    <a:off x="1201" y="1804"/>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02" name="Google Shape;702;p39"/>
                  <p:cNvSpPr/>
                  <p:nvPr/>
                </p:nvSpPr>
                <p:spPr>
                  <a:xfrm>
                    <a:off x="1157" y="1804"/>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03" name="Google Shape;703;p39"/>
                <p:cNvGrpSpPr/>
                <p:nvPr/>
              </p:nvGrpSpPr>
              <p:grpSpPr>
                <a:xfrm>
                  <a:off x="1796" y="1804"/>
                  <a:ext cx="639" cy="402"/>
                  <a:chOff x="1796" y="1804"/>
                  <a:chExt cx="639" cy="402"/>
                </a:xfrm>
              </p:grpSpPr>
              <p:sp>
                <p:nvSpPr>
                  <p:cNvPr id="704" name="Google Shape;704;p39"/>
                  <p:cNvSpPr/>
                  <p:nvPr/>
                </p:nvSpPr>
                <p:spPr>
                  <a:xfrm>
                    <a:off x="1839" y="1804"/>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05" name="Google Shape;705;p39"/>
                  <p:cNvSpPr/>
                  <p:nvPr/>
                </p:nvSpPr>
                <p:spPr>
                  <a:xfrm>
                    <a:off x="1796" y="1804"/>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06" name="Google Shape;706;p39"/>
                <p:cNvGrpSpPr/>
                <p:nvPr/>
              </p:nvGrpSpPr>
              <p:grpSpPr>
                <a:xfrm>
                  <a:off x="2436" y="1804"/>
                  <a:ext cx="639" cy="402"/>
                  <a:chOff x="2436" y="1804"/>
                  <a:chExt cx="639" cy="402"/>
                </a:xfrm>
              </p:grpSpPr>
              <p:sp>
                <p:nvSpPr>
                  <p:cNvPr id="707" name="Google Shape;707;p39"/>
                  <p:cNvSpPr/>
                  <p:nvPr/>
                </p:nvSpPr>
                <p:spPr>
                  <a:xfrm>
                    <a:off x="2479" y="1804"/>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08" name="Google Shape;708;p39"/>
                  <p:cNvSpPr/>
                  <p:nvPr/>
                </p:nvSpPr>
                <p:spPr>
                  <a:xfrm>
                    <a:off x="2436" y="1804"/>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09" name="Google Shape;709;p39"/>
                <p:cNvGrpSpPr/>
                <p:nvPr/>
              </p:nvGrpSpPr>
              <p:grpSpPr>
                <a:xfrm>
                  <a:off x="3075" y="1804"/>
                  <a:ext cx="639" cy="402"/>
                  <a:chOff x="3075" y="1804"/>
                  <a:chExt cx="639" cy="402"/>
                </a:xfrm>
              </p:grpSpPr>
              <p:sp>
                <p:nvSpPr>
                  <p:cNvPr id="710" name="Google Shape;710;p39"/>
                  <p:cNvSpPr/>
                  <p:nvPr/>
                </p:nvSpPr>
                <p:spPr>
                  <a:xfrm>
                    <a:off x="3118" y="1804"/>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11" name="Google Shape;711;p39"/>
                  <p:cNvSpPr/>
                  <p:nvPr/>
                </p:nvSpPr>
                <p:spPr>
                  <a:xfrm>
                    <a:off x="3075" y="1804"/>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12" name="Google Shape;712;p39"/>
                <p:cNvGrpSpPr/>
                <p:nvPr/>
              </p:nvGrpSpPr>
              <p:grpSpPr>
                <a:xfrm>
                  <a:off x="3713" y="1804"/>
                  <a:ext cx="639" cy="402"/>
                  <a:chOff x="3713" y="1804"/>
                  <a:chExt cx="639" cy="402"/>
                </a:xfrm>
              </p:grpSpPr>
              <p:sp>
                <p:nvSpPr>
                  <p:cNvPr id="713" name="Google Shape;713;p39"/>
                  <p:cNvSpPr/>
                  <p:nvPr/>
                </p:nvSpPr>
                <p:spPr>
                  <a:xfrm>
                    <a:off x="3756" y="1804"/>
                    <a:ext cx="552" cy="4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14" name="Google Shape;714;p39"/>
                  <p:cNvSpPr/>
                  <p:nvPr/>
                </p:nvSpPr>
                <p:spPr>
                  <a:xfrm>
                    <a:off x="3713" y="1804"/>
                    <a:ext cx="639" cy="402"/>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15" name="Google Shape;715;p39"/>
                <p:cNvGrpSpPr/>
                <p:nvPr/>
              </p:nvGrpSpPr>
              <p:grpSpPr>
                <a:xfrm>
                  <a:off x="0" y="2206"/>
                  <a:ext cx="518" cy="479"/>
                  <a:chOff x="0" y="2206"/>
                  <a:chExt cx="518" cy="479"/>
                </a:xfrm>
              </p:grpSpPr>
              <p:sp>
                <p:nvSpPr>
                  <p:cNvPr id="716" name="Google Shape;716;p39"/>
                  <p:cNvSpPr/>
                  <p:nvPr/>
                </p:nvSpPr>
                <p:spPr>
                  <a:xfrm>
                    <a:off x="13" y="2262"/>
                    <a:ext cx="499" cy="3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Comic Sans MS"/>
                      <a:buNone/>
                    </a:pPr>
                    <a:r>
                      <a:rPr lang="en-US" sz="1600" b="0" i="0" u="none" strike="noStrike" cap="none">
                        <a:solidFill>
                          <a:srgbClr val="000000"/>
                        </a:solidFill>
                        <a:latin typeface="Comic Sans MS"/>
                        <a:ea typeface="Comic Sans MS"/>
                        <a:cs typeface="Comic Sans MS"/>
                        <a:sym typeface="Comic Sans MS"/>
                      </a:rPr>
                      <a:t>Teacher Initials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17" name="Google Shape;717;p39"/>
                  <p:cNvSpPr/>
                  <p:nvPr/>
                </p:nvSpPr>
                <p:spPr>
                  <a:xfrm>
                    <a:off x="0" y="2206"/>
                    <a:ext cx="518"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18" name="Google Shape;718;p39"/>
                <p:cNvGrpSpPr/>
                <p:nvPr/>
              </p:nvGrpSpPr>
              <p:grpSpPr>
                <a:xfrm>
                  <a:off x="519" y="2206"/>
                  <a:ext cx="639" cy="479"/>
                  <a:chOff x="519" y="2206"/>
                  <a:chExt cx="639" cy="479"/>
                </a:xfrm>
              </p:grpSpPr>
              <p:sp>
                <p:nvSpPr>
                  <p:cNvPr id="719" name="Google Shape;719;p39"/>
                  <p:cNvSpPr/>
                  <p:nvPr/>
                </p:nvSpPr>
                <p:spPr>
                  <a:xfrm>
                    <a:off x="561" y="2206"/>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20" name="Google Shape;720;p39"/>
                  <p:cNvSpPr/>
                  <p:nvPr/>
                </p:nvSpPr>
                <p:spPr>
                  <a:xfrm>
                    <a:off x="519" y="2206"/>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21" name="Google Shape;721;p39"/>
                <p:cNvGrpSpPr/>
                <p:nvPr/>
              </p:nvGrpSpPr>
              <p:grpSpPr>
                <a:xfrm>
                  <a:off x="1157" y="2206"/>
                  <a:ext cx="639" cy="479"/>
                  <a:chOff x="1157" y="2206"/>
                  <a:chExt cx="639" cy="479"/>
                </a:xfrm>
              </p:grpSpPr>
              <p:sp>
                <p:nvSpPr>
                  <p:cNvPr id="722" name="Google Shape;722;p39"/>
                  <p:cNvSpPr/>
                  <p:nvPr/>
                </p:nvSpPr>
                <p:spPr>
                  <a:xfrm>
                    <a:off x="1201" y="2206"/>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23" name="Google Shape;723;p39"/>
                  <p:cNvSpPr/>
                  <p:nvPr/>
                </p:nvSpPr>
                <p:spPr>
                  <a:xfrm>
                    <a:off x="1157" y="2206"/>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24" name="Google Shape;724;p39"/>
                <p:cNvGrpSpPr/>
                <p:nvPr/>
              </p:nvGrpSpPr>
              <p:grpSpPr>
                <a:xfrm>
                  <a:off x="1796" y="2206"/>
                  <a:ext cx="639" cy="479"/>
                  <a:chOff x="1796" y="2206"/>
                  <a:chExt cx="639" cy="479"/>
                </a:xfrm>
              </p:grpSpPr>
              <p:sp>
                <p:nvSpPr>
                  <p:cNvPr id="725" name="Google Shape;725;p39"/>
                  <p:cNvSpPr/>
                  <p:nvPr/>
                </p:nvSpPr>
                <p:spPr>
                  <a:xfrm>
                    <a:off x="1839" y="2206"/>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26" name="Google Shape;726;p39"/>
                  <p:cNvSpPr/>
                  <p:nvPr/>
                </p:nvSpPr>
                <p:spPr>
                  <a:xfrm>
                    <a:off x="1796" y="2206"/>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27" name="Google Shape;727;p39"/>
                <p:cNvGrpSpPr/>
                <p:nvPr/>
              </p:nvGrpSpPr>
              <p:grpSpPr>
                <a:xfrm>
                  <a:off x="2436" y="2206"/>
                  <a:ext cx="639" cy="479"/>
                  <a:chOff x="2436" y="2206"/>
                  <a:chExt cx="639" cy="479"/>
                </a:xfrm>
              </p:grpSpPr>
              <p:sp>
                <p:nvSpPr>
                  <p:cNvPr id="728" name="Google Shape;728;p39"/>
                  <p:cNvSpPr/>
                  <p:nvPr/>
                </p:nvSpPr>
                <p:spPr>
                  <a:xfrm>
                    <a:off x="2479" y="2206"/>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29" name="Google Shape;729;p39"/>
                  <p:cNvSpPr/>
                  <p:nvPr/>
                </p:nvSpPr>
                <p:spPr>
                  <a:xfrm>
                    <a:off x="2436" y="2206"/>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30" name="Google Shape;730;p39"/>
                <p:cNvGrpSpPr/>
                <p:nvPr/>
              </p:nvGrpSpPr>
              <p:grpSpPr>
                <a:xfrm>
                  <a:off x="3075" y="2206"/>
                  <a:ext cx="639" cy="479"/>
                  <a:chOff x="3075" y="2206"/>
                  <a:chExt cx="639" cy="479"/>
                </a:xfrm>
              </p:grpSpPr>
              <p:sp>
                <p:nvSpPr>
                  <p:cNvPr id="731" name="Google Shape;731;p39"/>
                  <p:cNvSpPr/>
                  <p:nvPr/>
                </p:nvSpPr>
                <p:spPr>
                  <a:xfrm>
                    <a:off x="3118" y="2206"/>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32" name="Google Shape;732;p39"/>
                  <p:cNvSpPr/>
                  <p:nvPr/>
                </p:nvSpPr>
                <p:spPr>
                  <a:xfrm>
                    <a:off x="3075" y="2206"/>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nvGrpSpPr>
                <p:cNvPr id="733" name="Google Shape;733;p39"/>
                <p:cNvGrpSpPr/>
                <p:nvPr/>
              </p:nvGrpSpPr>
              <p:grpSpPr>
                <a:xfrm>
                  <a:off x="3713" y="2206"/>
                  <a:ext cx="639" cy="479"/>
                  <a:chOff x="3713" y="2206"/>
                  <a:chExt cx="639" cy="479"/>
                </a:xfrm>
              </p:grpSpPr>
              <p:sp>
                <p:nvSpPr>
                  <p:cNvPr id="734" name="Google Shape;734;p39"/>
                  <p:cNvSpPr/>
                  <p:nvPr/>
                </p:nvSpPr>
                <p:spPr>
                  <a:xfrm>
                    <a:off x="3756" y="2206"/>
                    <a:ext cx="552" cy="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omic Sans MS"/>
                      <a:ea typeface="Comic Sans MS"/>
                      <a:cs typeface="Comic Sans MS"/>
                      <a:sym typeface="Comic Sans MS"/>
                    </a:endParaRPr>
                  </a:p>
                </p:txBody>
              </p:sp>
              <p:sp>
                <p:nvSpPr>
                  <p:cNvPr id="735" name="Google Shape;735;p39"/>
                  <p:cNvSpPr/>
                  <p:nvPr/>
                </p:nvSpPr>
                <p:spPr>
                  <a:xfrm>
                    <a:off x="3713" y="2206"/>
                    <a:ext cx="639" cy="479"/>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estrial"/>
                      <a:ea typeface="Questrial"/>
                      <a:cs typeface="Questrial"/>
                      <a:sym typeface="Questrial"/>
                    </a:endParaRPr>
                  </a:p>
                </p:txBody>
              </p:sp>
            </p:grpSp>
          </p:grpSp>
          <p:sp>
            <p:nvSpPr>
              <p:cNvPr id="736" name="Google Shape;736;p39"/>
              <p:cNvSpPr/>
              <p:nvPr/>
            </p:nvSpPr>
            <p:spPr>
              <a:xfrm>
                <a:off x="-2" y="-2"/>
                <a:ext cx="4359" cy="2693"/>
              </a:xfrm>
              <a:prstGeom prst="rect">
                <a:avLst/>
              </a:prstGeom>
              <a:noFill/>
              <a:ln w="9525" cap="flat" cmpd="sng">
                <a:solidFill>
                  <a:srgbClr val="A0A0A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Questrial"/>
                  <a:ea typeface="Questrial"/>
                  <a:cs typeface="Questrial"/>
                  <a:sym typeface="Questrial"/>
                </a:endParaRPr>
              </a:p>
            </p:txBody>
          </p:sp>
        </p:grpSp>
        <p:sp>
          <p:nvSpPr>
            <p:cNvPr id="737" name="Google Shape;737;p39"/>
            <p:cNvSpPr/>
            <p:nvPr/>
          </p:nvSpPr>
          <p:spPr>
            <a:xfrm>
              <a:off x="2147146" y="5607474"/>
              <a:ext cx="8461375" cy="4110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r>
                <a:rPr lang="en-US" sz="1600" b="0" i="0" u="none" strike="noStrike" cap="none">
                  <a:solidFill>
                    <a:srgbClr val="000000"/>
                  </a:solidFill>
                  <a:latin typeface="Comic Sans MS"/>
                  <a:ea typeface="Comic Sans MS"/>
                  <a:cs typeface="Comic Sans MS"/>
                  <a:sym typeface="Comic Sans MS"/>
                </a:rPr>
                <a:t>Daily Goal _____/______			Daily Score _____/_____</a:t>
              </a:r>
              <a:endParaRPr/>
            </a:p>
            <a:p>
              <a:pPr marL="0" marR="0" lvl="0" indent="0" algn="l" rtl="0">
                <a:lnSpc>
                  <a:spcPct val="100000"/>
                </a:lnSpc>
                <a:spcBef>
                  <a:spcPts val="0"/>
                </a:spcBef>
                <a:spcAft>
                  <a:spcPts val="0"/>
                </a:spcAft>
                <a:buClr>
                  <a:srgbClr val="000000"/>
                </a:buClr>
                <a:buSzPts val="300"/>
                <a:buFont typeface="Comic Sans MS"/>
                <a:buNone/>
              </a:pPr>
              <a:r>
                <a:rPr lang="en-US" sz="1200" b="0" i="0" u="none" strike="noStrike" cap="none">
                  <a:solidFill>
                    <a:srgbClr val="000000"/>
                  </a:solidFill>
                  <a:latin typeface="Comic Sans MS"/>
                  <a:ea typeface="Comic Sans MS"/>
                  <a:cs typeface="Comic Sans MS"/>
                  <a:sym typeface="Comic Sans MS"/>
                </a:rPr>
                <a:t> </a:t>
              </a:r>
              <a:endParaRPr/>
            </a:p>
          </p:txBody>
        </p:sp>
      </p:grpSp>
      <p:sp>
        <p:nvSpPr>
          <p:cNvPr id="738" name="Google Shape;738;p39"/>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For Younger Students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3"/>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sz="4400" dirty="0">
                <a:solidFill>
                  <a:schemeClr val="accent1"/>
                </a:solidFill>
              </a:rPr>
              <a:t>Objectives</a:t>
            </a:r>
            <a:endParaRPr dirty="0"/>
          </a:p>
        </p:txBody>
      </p:sp>
      <p:sp>
        <p:nvSpPr>
          <p:cNvPr id="292" name="Google Shape;292;p3"/>
          <p:cNvSpPr txBox="1">
            <a:spLocks noGrp="1"/>
          </p:cNvSpPr>
          <p:nvPr>
            <p:ph type="body" idx="1"/>
          </p:nvPr>
        </p:nvSpPr>
        <p:spPr>
          <a:xfrm>
            <a:off x="4256811" y="2269068"/>
            <a:ext cx="7337312" cy="3596744"/>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Learn the purpose of Check-in, Check-out (CICO)</a:t>
            </a:r>
            <a:endParaRPr dirty="0"/>
          </a:p>
          <a:p>
            <a:pPr marL="173736" lvl="0" indent="-173736" algn="l" rtl="0">
              <a:lnSpc>
                <a:spcPct val="90000"/>
              </a:lnSpc>
              <a:spcAft>
                <a:spcPts val="0"/>
              </a:spcAft>
              <a:buClr>
                <a:schemeClr val="dk1"/>
              </a:buClr>
              <a:buSzPts val="2800"/>
              <a:buChar char="•"/>
            </a:pPr>
            <a:r>
              <a:rPr lang="en-US" dirty="0"/>
              <a:t>Learn about personnel roles and responsibilities for CICO</a:t>
            </a:r>
            <a:endParaRPr dirty="0"/>
          </a:p>
          <a:p>
            <a:pPr marL="173736" lvl="0" indent="-173736" algn="l" rtl="0">
              <a:lnSpc>
                <a:spcPct val="90000"/>
              </a:lnSpc>
              <a:spcAft>
                <a:spcPts val="0"/>
              </a:spcAft>
              <a:buClr>
                <a:schemeClr val="dk1"/>
              </a:buClr>
              <a:buSzPts val="2800"/>
              <a:buChar char="•"/>
            </a:pPr>
            <a:r>
              <a:rPr lang="en-US" dirty="0"/>
              <a:t>Learn the components of the CICO implementation process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95C00-CD67-4646-A42A-9315EDC5C580}"/>
              </a:ext>
            </a:extLst>
          </p:cNvPr>
          <p:cNvPicPr>
            <a:picLocks noChangeAspect="1"/>
          </p:cNvPicPr>
          <p:nvPr/>
        </p:nvPicPr>
        <p:blipFill rotWithShape="1">
          <a:blip r:embed="rId3"/>
          <a:srcRect t="4044" r="22968" b="2839"/>
          <a:stretch/>
        </p:blipFill>
        <p:spPr>
          <a:xfrm>
            <a:off x="808891" y="276128"/>
            <a:ext cx="8522677" cy="5723440"/>
          </a:xfrm>
          <a:prstGeom prst="rect">
            <a:avLst/>
          </a:prstGeom>
        </p:spPr>
      </p:pic>
    </p:spTree>
    <p:extLst>
      <p:ext uri="{BB962C8B-B14F-4D97-AF65-F5344CB8AC3E}">
        <p14:creationId xmlns:p14="http://schemas.microsoft.com/office/powerpoint/2010/main" val="2112937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DPR Checklist</a:t>
            </a:r>
            <a:endParaRPr/>
          </a:p>
        </p:txBody>
      </p:sp>
      <p:sp>
        <p:nvSpPr>
          <p:cNvPr id="745" name="Google Shape;745;p40"/>
          <p:cNvSpPr txBox="1">
            <a:spLocks noGrp="1"/>
          </p:cNvSpPr>
          <p:nvPr>
            <p:ph type="body" idx="1"/>
          </p:nvPr>
        </p:nvSpPr>
        <p:spPr>
          <a:xfrm>
            <a:off x="609600" y="1704731"/>
            <a:ext cx="10972800" cy="4165600"/>
          </a:xfrm>
          <a:prstGeom prst="rect">
            <a:avLst/>
          </a:prstGeom>
          <a:noFill/>
          <a:ln>
            <a:noFill/>
          </a:ln>
        </p:spPr>
        <p:txBody>
          <a:bodyPr spcFirstLastPara="1" wrap="square" lIns="91425" tIns="45700" rIns="91425" bIns="45700" anchor="t" anchorCtr="0">
            <a:noAutofit/>
          </a:bodyPr>
          <a:lstStyle/>
          <a:p>
            <a:pPr marL="574675" lvl="0" indent="-574675" algn="l" rtl="0">
              <a:lnSpc>
                <a:spcPct val="90000"/>
              </a:lnSpc>
              <a:spcBef>
                <a:spcPts val="0"/>
              </a:spcBef>
              <a:spcAft>
                <a:spcPts val="0"/>
              </a:spcAft>
              <a:buClr>
                <a:schemeClr val="dk1"/>
              </a:buClr>
              <a:buSzPts val="2800"/>
              <a:buFont typeface="Noto Sans Symbols"/>
              <a:buChar char="❑"/>
            </a:pPr>
            <a:r>
              <a:rPr lang="en-US" dirty="0"/>
              <a:t>All expectations are included on the DPR.</a:t>
            </a:r>
            <a:endParaRPr dirty="0"/>
          </a:p>
          <a:p>
            <a:pPr marL="574675" lvl="0" indent="-574675" algn="l" rtl="0">
              <a:lnSpc>
                <a:spcPct val="90000"/>
              </a:lnSpc>
              <a:spcBef>
                <a:spcPts val="1000"/>
              </a:spcBef>
              <a:spcAft>
                <a:spcPts val="0"/>
              </a:spcAft>
              <a:buClr>
                <a:schemeClr val="dk1"/>
              </a:buClr>
              <a:buSzPts val="2800"/>
              <a:buFont typeface="Noto Sans Symbols"/>
              <a:buChar char="❑"/>
            </a:pPr>
            <a:r>
              <a:rPr lang="en-US" dirty="0"/>
              <a:t>At least four rating periods are included throughout the day.</a:t>
            </a:r>
            <a:endParaRPr dirty="0"/>
          </a:p>
          <a:p>
            <a:pPr marL="574675" lvl="0" indent="-574675" algn="l" rtl="0">
              <a:lnSpc>
                <a:spcPct val="90000"/>
              </a:lnSpc>
              <a:spcBef>
                <a:spcPts val="1000"/>
              </a:spcBef>
              <a:spcAft>
                <a:spcPts val="0"/>
              </a:spcAft>
              <a:buClr>
                <a:schemeClr val="dk1"/>
              </a:buClr>
              <a:buSzPts val="2800"/>
              <a:buFont typeface="Noto Sans Symbols"/>
              <a:buChar char="❑"/>
            </a:pPr>
            <a:r>
              <a:rPr lang="en-US" dirty="0"/>
              <a:t>A rating scale (with explanation) is provided for each rating period (teacher will just circle the rating).</a:t>
            </a:r>
            <a:endParaRPr dirty="0"/>
          </a:p>
          <a:p>
            <a:pPr marL="574675" lvl="0" indent="-574675" algn="l" rtl="0">
              <a:lnSpc>
                <a:spcPct val="90000"/>
              </a:lnSpc>
              <a:spcBef>
                <a:spcPts val="1000"/>
              </a:spcBef>
              <a:spcAft>
                <a:spcPts val="0"/>
              </a:spcAft>
              <a:buClr>
                <a:schemeClr val="dk1"/>
              </a:buClr>
              <a:buSzPts val="2800"/>
              <a:buFont typeface="Noto Sans Symbols"/>
              <a:buChar char="❑"/>
            </a:pPr>
            <a:r>
              <a:rPr lang="en-US" dirty="0"/>
              <a:t>Have spaces for the teacher’s positive comments.</a:t>
            </a:r>
            <a:endParaRPr dirty="0"/>
          </a:p>
          <a:p>
            <a:pPr marL="574675" lvl="0" indent="-574675" algn="l" rtl="0">
              <a:lnSpc>
                <a:spcPct val="90000"/>
              </a:lnSpc>
              <a:spcBef>
                <a:spcPts val="1000"/>
              </a:spcBef>
              <a:spcAft>
                <a:spcPts val="0"/>
              </a:spcAft>
              <a:buClr>
                <a:schemeClr val="dk1"/>
              </a:buClr>
              <a:buSzPts val="2800"/>
              <a:buFont typeface="Noto Sans Symbols"/>
              <a:buChar char="❑"/>
            </a:pPr>
            <a:r>
              <a:rPr lang="en-US" dirty="0"/>
              <a:t>Include spaces for student’s total points and percentage.</a:t>
            </a:r>
            <a:endParaRPr dirty="0"/>
          </a:p>
          <a:p>
            <a:pPr marL="574675" lvl="0" indent="-574675" algn="l" rtl="0">
              <a:lnSpc>
                <a:spcPct val="90000"/>
              </a:lnSpc>
              <a:spcBef>
                <a:spcPts val="1000"/>
              </a:spcBef>
              <a:spcAft>
                <a:spcPts val="0"/>
              </a:spcAft>
              <a:buClr>
                <a:schemeClr val="dk1"/>
              </a:buClr>
              <a:buSzPts val="2800"/>
              <a:buFont typeface="Noto Sans Symbols"/>
              <a:buChar char="❑"/>
            </a:pPr>
            <a:r>
              <a:rPr lang="en-US" dirty="0"/>
              <a:t>Include parent signature line.</a:t>
            </a:r>
            <a:endParaRPr dirty="0"/>
          </a:p>
          <a:p>
            <a:pPr marL="574675" lvl="0" indent="-574675" algn="l" rtl="0">
              <a:lnSpc>
                <a:spcPct val="90000"/>
              </a:lnSpc>
              <a:spcBef>
                <a:spcPts val="1000"/>
              </a:spcBef>
              <a:spcAft>
                <a:spcPts val="0"/>
              </a:spcAft>
              <a:buClr>
                <a:schemeClr val="dk1"/>
              </a:buClr>
              <a:buSzPts val="2800"/>
              <a:buFont typeface="Noto Sans Symbols"/>
              <a:buChar char="❑"/>
            </a:pPr>
            <a:r>
              <a:rPr lang="en-US" dirty="0"/>
              <a:t>Include space for specific target behaviors to be added under expectations, if necessary.</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Component 2: Regular Teacher Feedback</a:t>
            </a:r>
            <a:endParaRPr dirty="0"/>
          </a:p>
        </p:txBody>
      </p:sp>
    </p:spTree>
    <p:extLst>
      <p:ext uri="{BB962C8B-B14F-4D97-AF65-F5344CB8AC3E}">
        <p14:creationId xmlns:p14="http://schemas.microsoft.com/office/powerpoint/2010/main" val="411338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5"/>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Component 2: Regular Teacher Feedback</a:t>
            </a:r>
            <a:endParaRPr dirty="0"/>
          </a:p>
        </p:txBody>
      </p:sp>
      <p:sp>
        <p:nvSpPr>
          <p:cNvPr id="497" name="Google Shape;497;p25"/>
          <p:cNvSpPr txBox="1">
            <a:spLocks noGrp="1"/>
          </p:cNvSpPr>
          <p:nvPr>
            <p:ph type="body" idx="1"/>
          </p:nvPr>
        </p:nvSpPr>
        <p:spPr>
          <a:xfrm>
            <a:off x="838200" y="1910862"/>
            <a:ext cx="10515600" cy="39946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173736" lvl="1" indent="-173736" algn="l" rtl="0">
              <a:lnSpc>
                <a:spcPct val="90000"/>
              </a:lnSpc>
              <a:spcBef>
                <a:spcPts val="1000"/>
              </a:spcBef>
              <a:spcAft>
                <a:spcPts val="0"/>
              </a:spcAft>
              <a:buClr>
                <a:schemeClr val="dk1"/>
              </a:buClr>
              <a:buSzPts val="2600"/>
              <a:buChar char="•"/>
            </a:pPr>
            <a:r>
              <a:rPr lang="en-US" sz="2800" dirty="0"/>
              <a:t>Give positive, specific praise for appropriate behavior.</a:t>
            </a:r>
            <a:endParaRPr sz="2800" dirty="0"/>
          </a:p>
          <a:p>
            <a:pPr marL="173736" lvl="1" indent="-173736" algn="l" rtl="0">
              <a:lnSpc>
                <a:spcPct val="90000"/>
              </a:lnSpc>
              <a:spcBef>
                <a:spcPts val="1000"/>
              </a:spcBef>
              <a:spcAft>
                <a:spcPts val="0"/>
              </a:spcAft>
              <a:buClr>
                <a:schemeClr val="dk1"/>
              </a:buClr>
              <a:buSzPts val="2600"/>
              <a:buChar char="•"/>
            </a:pPr>
            <a:r>
              <a:rPr lang="en-US" sz="2800" dirty="0"/>
              <a:t>Give corrective feedback when needed.</a:t>
            </a:r>
            <a:endParaRPr sz="2800" dirty="0"/>
          </a:p>
          <a:p>
            <a:pPr marL="173736" lvl="1" indent="-173736" algn="l" rtl="0">
              <a:lnSpc>
                <a:spcPct val="90000"/>
              </a:lnSpc>
              <a:spcBef>
                <a:spcPts val="1000"/>
              </a:spcBef>
              <a:spcAft>
                <a:spcPts val="0"/>
              </a:spcAft>
              <a:buClr>
                <a:schemeClr val="dk1"/>
              </a:buClr>
              <a:buSzPts val="2600"/>
              <a:buChar char="•"/>
            </a:pPr>
            <a:r>
              <a:rPr lang="en-US" sz="2800" dirty="0"/>
              <a:t>Rate student’s demonstration of expectations.</a:t>
            </a:r>
            <a:endParaRP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BIS CICO Video">
            <a:hlinkClick r:id="" action="ppaction://media"/>
            <a:extLst>
              <a:ext uri="{FF2B5EF4-FFF2-40B4-BE49-F238E27FC236}">
                <a16:creationId xmlns:a16="http://schemas.microsoft.com/office/drawing/2014/main" id="{F0056EB0-FFA0-4C1E-9A3C-95C3CA811E33}"/>
              </a:ext>
            </a:extLst>
          </p:cNvPr>
          <p:cNvPicPr>
            <a:picLocks noGrp="1" noRot="1" noChangeAspect="1"/>
          </p:cNvPicPr>
          <p:nvPr>
            <p:ph idx="1"/>
            <a:videoFile r:link="rId1"/>
          </p:nvPr>
        </p:nvPicPr>
        <p:blipFill>
          <a:blip r:embed="rId4"/>
          <a:stretch>
            <a:fillRect/>
          </a:stretch>
        </p:blipFill>
        <p:spPr>
          <a:xfrm>
            <a:off x="3732213" y="1281113"/>
            <a:ext cx="7623175" cy="4287837"/>
          </a:xfrm>
          <a:prstGeom prst="rect">
            <a:avLst/>
          </a:prstGeom>
        </p:spPr>
      </p:pic>
      <p:sp>
        <p:nvSpPr>
          <p:cNvPr id="8" name="Text Placeholder 7">
            <a:extLst>
              <a:ext uri="{FF2B5EF4-FFF2-40B4-BE49-F238E27FC236}">
                <a16:creationId xmlns:a16="http://schemas.microsoft.com/office/drawing/2014/main" id="{5273B5D2-E118-43CB-B014-678E6BB2986E}"/>
              </a:ext>
            </a:extLst>
          </p:cNvPr>
          <p:cNvSpPr>
            <a:spLocks noGrp="1"/>
          </p:cNvSpPr>
          <p:nvPr>
            <p:ph type="body" sz="half" idx="2"/>
          </p:nvPr>
        </p:nvSpPr>
        <p:spPr>
          <a:xfrm>
            <a:off x="163383" y="1490597"/>
            <a:ext cx="3156014" cy="3582444"/>
          </a:xfrm>
        </p:spPr>
        <p:txBody>
          <a:bodyPr/>
          <a:lstStyle/>
          <a:p>
            <a:r>
              <a:rPr lang="en-US" dirty="0"/>
              <a:t>This video is an example of how a school might teach staff how to give students proper feedback in the classroom for CICO.</a:t>
            </a:r>
          </a:p>
        </p:txBody>
      </p:sp>
    </p:spTree>
    <p:extLst>
      <p:ext uri="{BB962C8B-B14F-4D97-AF65-F5344CB8AC3E}">
        <p14:creationId xmlns:p14="http://schemas.microsoft.com/office/powerpoint/2010/main" val="35119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7"/>
          <p:cNvSpPr txBox="1">
            <a:spLocks noGrp="1"/>
          </p:cNvSpPr>
          <p:nvPr>
            <p:ph type="title" idx="4294967295"/>
          </p:nvPr>
        </p:nvSpPr>
        <p:spPr>
          <a:xfrm>
            <a:off x="8328089" y="2045791"/>
            <a:ext cx="2827591" cy="22799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a:t>Example:</a:t>
            </a:r>
            <a:br>
              <a:rPr lang="en-US" sz="2800"/>
            </a:br>
            <a:r>
              <a:rPr lang="en-US" sz="2800"/>
              <a:t>Assess teacher feedback used with Tier II interventions. </a:t>
            </a:r>
            <a:endParaRPr/>
          </a:p>
        </p:txBody>
      </p:sp>
      <p:pic>
        <p:nvPicPr>
          <p:cNvPr id="512" name="Google Shape;512;p27"/>
          <p:cNvPicPr preferRelativeResize="0"/>
          <p:nvPr/>
        </p:nvPicPr>
        <p:blipFill rotWithShape="1">
          <a:blip r:embed="rId3">
            <a:alphaModFix/>
          </a:blip>
          <a:srcRect l="25600" t="8462" r="26587" b="7307"/>
          <a:stretch/>
        </p:blipFill>
        <p:spPr>
          <a:xfrm>
            <a:off x="2035071" y="349666"/>
            <a:ext cx="6041605" cy="5672155"/>
          </a:xfrm>
          <a:prstGeom prst="rect">
            <a:avLst/>
          </a:prstGeom>
          <a:noFill/>
          <a:ln>
            <a:noFill/>
          </a:ln>
          <a:effectLst>
            <a:outerShdw blurRad="292100" dist="139700" dir="2700000" algn="tl" rotWithShape="0">
              <a:srgbClr val="333333">
                <a:alpha val="64705"/>
              </a:srgbClr>
            </a:outerShdw>
          </a:effectLst>
        </p:spPr>
      </p:pic>
      <p:pic>
        <p:nvPicPr>
          <p:cNvPr id="513" name="Google Shape;513;p27"/>
          <p:cNvPicPr preferRelativeResize="0"/>
          <p:nvPr/>
        </p:nvPicPr>
        <p:blipFill rotWithShape="1">
          <a:blip r:embed="rId3">
            <a:alphaModFix/>
          </a:blip>
          <a:srcRect l="28353" t="41121" r="27549" b="11115"/>
          <a:stretch/>
        </p:blipFill>
        <p:spPr>
          <a:xfrm>
            <a:off x="1296542" y="349667"/>
            <a:ext cx="10035328" cy="5672155"/>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500"/>
                                        <p:tgtEl>
                                          <p:spTgt spid="5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Component 3: Check-out</a:t>
            </a:r>
            <a:endParaRPr dirty="0"/>
          </a:p>
        </p:txBody>
      </p:sp>
    </p:spTree>
    <p:extLst>
      <p:ext uri="{BB962C8B-B14F-4D97-AF65-F5344CB8AC3E}">
        <p14:creationId xmlns:p14="http://schemas.microsoft.com/office/powerpoint/2010/main" val="1264718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Component 3:</a:t>
            </a:r>
            <a:r>
              <a:rPr lang="en-US" b="1" dirty="0"/>
              <a:t> </a:t>
            </a:r>
            <a:r>
              <a:rPr lang="en-US" dirty="0"/>
              <a:t>Check-out</a:t>
            </a:r>
            <a:endParaRPr dirty="0"/>
          </a:p>
        </p:txBody>
      </p:sp>
      <p:sp>
        <p:nvSpPr>
          <p:cNvPr id="520" name="Google Shape;520;p28"/>
          <p:cNvSpPr txBox="1">
            <a:spLocks noGrp="1"/>
          </p:cNvSpPr>
          <p:nvPr>
            <p:ph type="body" idx="1"/>
          </p:nvPr>
        </p:nvSpPr>
        <p:spPr>
          <a:xfrm>
            <a:off x="838200" y="1899138"/>
            <a:ext cx="10515600" cy="40063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173736" indent="-173736">
              <a:buSzPts val="2600"/>
            </a:pPr>
            <a:r>
              <a:rPr lang="en-US" dirty="0"/>
              <a:t>Each student returns to the facilitator.</a:t>
            </a:r>
            <a:endParaRPr dirty="0"/>
          </a:p>
          <a:p>
            <a:pPr marL="173736" indent="-173736">
              <a:buSzPts val="2600"/>
            </a:pPr>
            <a:r>
              <a:rPr lang="en-US" dirty="0"/>
              <a:t>Points are totaled.</a:t>
            </a:r>
            <a:endParaRPr dirty="0"/>
          </a:p>
          <a:p>
            <a:pPr marL="173736" indent="-173736">
              <a:buSzPts val="2600"/>
            </a:pPr>
            <a:r>
              <a:rPr lang="en-US" dirty="0"/>
              <a:t>Facilitators provide verbal praise.</a:t>
            </a:r>
            <a:endParaRPr dirty="0"/>
          </a:p>
          <a:p>
            <a:pPr marL="457200" lvl="1" indent="-173736">
              <a:spcBef>
                <a:spcPts val="1000"/>
              </a:spcBef>
              <a:buSzPts val="2400"/>
            </a:pPr>
            <a:r>
              <a:rPr lang="en-US" sz="2800" i="1" dirty="0"/>
              <a:t>Optionally, </a:t>
            </a:r>
            <a:r>
              <a:rPr lang="en-US" sz="2800" dirty="0"/>
              <a:t>give a Tier I acknowledgement.</a:t>
            </a:r>
            <a:endParaRPr sz="2800" dirty="0"/>
          </a:p>
          <a:p>
            <a:pPr marL="457200" lvl="1" indent="-173736">
              <a:spcBef>
                <a:spcPts val="1000"/>
              </a:spcBef>
              <a:buSzPts val="2400"/>
            </a:pPr>
            <a:r>
              <a:rPr lang="en-US" sz="2800" dirty="0"/>
              <a:t>Provide re-teaching and encouragement when needed.</a:t>
            </a:r>
            <a:endParaRP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Reinforcements at Check-out</a:t>
            </a:r>
            <a:endParaRPr dirty="0"/>
          </a:p>
        </p:txBody>
      </p:sp>
      <p:sp>
        <p:nvSpPr>
          <p:cNvPr id="527" name="Google Shape;527;p29"/>
          <p:cNvSpPr txBox="1">
            <a:spLocks noGrp="1"/>
          </p:cNvSpPr>
          <p:nvPr>
            <p:ph type="body" idx="1"/>
          </p:nvPr>
        </p:nvSpPr>
        <p:spPr>
          <a:xfrm>
            <a:off x="838200" y="1815238"/>
            <a:ext cx="10515600" cy="2940125"/>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0"/>
              </a:spcBef>
              <a:spcAft>
                <a:spcPts val="0"/>
              </a:spcAft>
              <a:buClr>
                <a:schemeClr val="dk1"/>
              </a:buClr>
              <a:buSzPts val="2800"/>
              <a:buChar char="•"/>
            </a:pPr>
            <a:r>
              <a:rPr lang="en-US" dirty="0"/>
              <a:t>Emphasize social aspects. </a:t>
            </a:r>
            <a:endParaRPr dirty="0"/>
          </a:p>
          <a:p>
            <a:pPr marL="457200" lvl="1" indent="-173736" algn="l" rtl="0">
              <a:lnSpc>
                <a:spcPct val="90000"/>
              </a:lnSpc>
              <a:spcBef>
                <a:spcPts val="500"/>
              </a:spcBef>
              <a:spcAft>
                <a:spcPts val="0"/>
              </a:spcAft>
              <a:buClr>
                <a:schemeClr val="dk1"/>
              </a:buClr>
              <a:buSzPts val="2600"/>
              <a:buChar char="•"/>
            </a:pPr>
            <a:r>
              <a:rPr lang="en-US" dirty="0"/>
              <a:t> </a:t>
            </a:r>
            <a:r>
              <a:rPr lang="en-US" b="1" dirty="0"/>
              <a:t>Personal connection with an adult</a:t>
            </a:r>
            <a:r>
              <a:rPr lang="en-US" dirty="0"/>
              <a:t> </a:t>
            </a:r>
            <a:endParaRPr dirty="0"/>
          </a:p>
          <a:p>
            <a:pPr marL="173736" lvl="0" indent="-173736" algn="l" rtl="0">
              <a:lnSpc>
                <a:spcPct val="90000"/>
              </a:lnSpc>
              <a:spcBef>
                <a:spcPts val="1000"/>
              </a:spcBef>
              <a:spcAft>
                <a:spcPts val="0"/>
              </a:spcAft>
              <a:buClr>
                <a:schemeClr val="dk1"/>
              </a:buClr>
              <a:buSzPts val="2800"/>
              <a:buChar char="•"/>
            </a:pPr>
            <a:r>
              <a:rPr lang="en-US" dirty="0"/>
              <a:t>Increase adult attention, positive peer attention, or offer extra activities.</a:t>
            </a:r>
            <a:endParaRPr dirty="0"/>
          </a:p>
          <a:p>
            <a:pPr marL="173736" lvl="0" indent="-173736" algn="l" rtl="0">
              <a:lnSpc>
                <a:spcPct val="90000"/>
              </a:lnSpc>
              <a:spcBef>
                <a:spcPts val="1000"/>
              </a:spcBef>
              <a:spcAft>
                <a:spcPts val="0"/>
              </a:spcAft>
              <a:buClr>
                <a:schemeClr val="dk1"/>
              </a:buClr>
              <a:buSzPts val="2800"/>
              <a:buChar char="•"/>
            </a:pPr>
            <a:r>
              <a:rPr lang="en-US" dirty="0"/>
              <a:t>Reinforce for checking in, checking out, returning parent signature, and meeting daily and weekly point goals.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528" name="Google Shape;528;p29"/>
          <p:cNvSpPr/>
          <p:nvPr/>
        </p:nvSpPr>
        <p:spPr>
          <a:xfrm>
            <a:off x="5173124" y="4549422"/>
            <a:ext cx="5980298" cy="1423335"/>
          </a:xfrm>
          <a:prstGeom prst="rect">
            <a:avLst/>
          </a:prstGeom>
          <a:solidFill>
            <a:srgbClr val="54813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r>
              <a:rPr lang="en-US" sz="2200" b="1" i="0" strike="noStrike" cap="none" dirty="0">
                <a:solidFill>
                  <a:srgbClr val="FFFFFF"/>
                </a:solidFill>
                <a:latin typeface="Calibri"/>
                <a:ea typeface="Calibri"/>
                <a:cs typeface="Calibri"/>
                <a:sym typeface="Calibri"/>
              </a:rPr>
              <a:t>Students who participate in the CICO intervention will still participate in the school-wide system of encouraging appropriate behavior.</a:t>
            </a:r>
            <a:endParaRPr dirty="0"/>
          </a:p>
        </p:txBody>
      </p:sp>
      <p:sp>
        <p:nvSpPr>
          <p:cNvPr id="529" name="Google Shape;529;p29"/>
          <p:cNvSpPr/>
          <p:nvPr/>
        </p:nvSpPr>
        <p:spPr>
          <a:xfrm>
            <a:off x="1425176" y="4755363"/>
            <a:ext cx="3536932" cy="808092"/>
          </a:xfrm>
          <a:prstGeom prst="stripedRightArrow">
            <a:avLst>
              <a:gd name="adj1" fmla="val 50000"/>
              <a:gd name="adj2" fmla="val 5000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dirty="0">
                <a:solidFill>
                  <a:srgbClr val="FFFFFF"/>
                </a:solidFill>
                <a:latin typeface="Calibri"/>
                <a:ea typeface="Calibri"/>
                <a:cs typeface="Calibri"/>
                <a:sym typeface="Calibri"/>
              </a:rPr>
              <a:t>Important!!!!!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1000"/>
                                        <p:tgtEl>
                                          <p:spTgt spid="529"/>
                                        </p:tgtEl>
                                      </p:cBhvr>
                                    </p:animEffect>
                                  </p:childTnLst>
                                </p:cTn>
                              </p:par>
                              <p:par>
                                <p:cTn id="8" presetID="10" presetClass="entr" presetSubtype="0"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Effect transition="in" filter="fade">
                                      <p:cBhvr>
                                        <p:cTn id="10"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fontScale="90000"/>
          </a:bodyPr>
          <a:lstStyle/>
          <a:p>
            <a:pPr lvl="0">
              <a:buSzPts val="4400"/>
            </a:pPr>
            <a:r>
              <a:rPr lang="en-US" dirty="0"/>
              <a:t>Component 4: </a:t>
            </a:r>
            <a:br>
              <a:rPr lang="en-US" dirty="0"/>
            </a:br>
            <a:r>
              <a:rPr lang="en-US" dirty="0"/>
              <a:t>Data Collection and Progress Monitoring</a:t>
            </a:r>
            <a:endParaRPr dirty="0"/>
          </a:p>
        </p:txBody>
      </p:sp>
    </p:spTree>
    <p:extLst>
      <p:ext uri="{BB962C8B-B14F-4D97-AF65-F5344CB8AC3E}">
        <p14:creationId xmlns:p14="http://schemas.microsoft.com/office/powerpoint/2010/main" val="196621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
          <p:cNvSpPr txBox="1"/>
          <p:nvPr/>
        </p:nvSpPr>
        <p:spPr>
          <a:xfrm>
            <a:off x="2789957" y="866799"/>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880"/>
              <a:buFont typeface="Trebuchet MS"/>
              <a:buNone/>
            </a:pPr>
            <a:r>
              <a:rPr lang="en-US" sz="2800" i="1" u="sng">
                <a:solidFill>
                  <a:schemeClr val="dk1"/>
                </a:solidFill>
                <a:latin typeface="Calibri"/>
                <a:ea typeface="Calibri"/>
                <a:cs typeface="Calibri"/>
                <a:sym typeface="Calibri"/>
                <a:hlinkClick r:id="rId3"/>
              </a:rPr>
              <a:t>The Tiered Fidelity Inventory (TFI)</a:t>
            </a:r>
            <a:br>
              <a:rPr lang="en-US" sz="2800">
                <a:solidFill>
                  <a:schemeClr val="dk1"/>
                </a:solidFill>
                <a:latin typeface="Calibri"/>
                <a:ea typeface="Calibri"/>
                <a:cs typeface="Calibri"/>
                <a:sym typeface="Calibri"/>
              </a:rPr>
            </a:br>
            <a:r>
              <a:rPr lang="en-US" sz="2800" b="1" u="sng">
                <a:solidFill>
                  <a:schemeClr val="dk1"/>
                </a:solidFill>
                <a:latin typeface="Calibri"/>
                <a:ea typeface="Calibri"/>
                <a:cs typeface="Calibri"/>
                <a:sym typeface="Calibri"/>
                <a:hlinkClick r:id="rId4"/>
              </a:rPr>
              <a:t>Tier II Planning Tool</a:t>
            </a:r>
            <a:endParaRPr sz="2800">
              <a:solidFill>
                <a:schemeClr val="dk1"/>
              </a:solidFill>
              <a:latin typeface="Calibri"/>
              <a:ea typeface="Calibri"/>
              <a:cs typeface="Calibri"/>
              <a:sym typeface="Calibri"/>
            </a:endParaRPr>
          </a:p>
        </p:txBody>
      </p:sp>
      <p:graphicFrame>
        <p:nvGraphicFramePr>
          <p:cNvPr id="299" name="Google Shape;299;p4"/>
          <p:cNvGraphicFramePr/>
          <p:nvPr>
            <p:extLst>
              <p:ext uri="{D42A27DB-BD31-4B8C-83A1-F6EECF244321}">
                <p14:modId xmlns:p14="http://schemas.microsoft.com/office/powerpoint/2010/main" val="1329523698"/>
              </p:ext>
            </p:extLst>
          </p:nvPr>
        </p:nvGraphicFramePr>
        <p:xfrm>
          <a:off x="987136" y="1962363"/>
          <a:ext cx="10422075" cy="3931930"/>
        </p:xfrm>
        <a:graphic>
          <a:graphicData uri="http://schemas.openxmlformats.org/drawingml/2006/table">
            <a:tbl>
              <a:tblPr>
                <a:noFill/>
                <a:tableStyleId>{20FDDF8C-4490-4FD2-8515-0D998C4FFA70}</a:tableStyleId>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75">
                <a:tc>
                  <a:txBody>
                    <a:body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a:ea typeface="Calibri"/>
                          <a:cs typeface="Calibri"/>
                          <a:sym typeface="Calibri"/>
                        </a:rPr>
                        <a:t>TEAM</a:t>
                      </a:r>
                      <a:endParaRPr sz="26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2.1 Team Composition</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2.2 Team Operating Procedures</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2.3 Screening</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2.4 Request for Assistance</a:t>
                      </a:r>
                      <a:endParaRPr sz="2400" u="none" strike="noStrike" cap="none" dirty="0">
                        <a:latin typeface="Calibri"/>
                        <a:ea typeface="Calibri"/>
                        <a:cs typeface="Calibri"/>
                        <a:sym typeface="Calibri"/>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a:ea typeface="Calibri"/>
                          <a:cs typeface="Calibri"/>
                          <a:sym typeface="Calibri"/>
                        </a:rPr>
                        <a:t>INTERVENTIONS</a:t>
                      </a:r>
                      <a:endParaRPr sz="26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2.5 Options for Tier II Interventions</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2.6 Tier II Critical Features</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2.7 Practice Matched to Student Need</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2.8 Access to Tier I Supports</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2.9 Professional Development</a:t>
                      </a:r>
                      <a:endParaRPr sz="2400" b="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a:ea typeface="Calibri"/>
                          <a:cs typeface="Calibri"/>
                          <a:sym typeface="Calibri"/>
                        </a:rPr>
                        <a:t>EVALUATION</a:t>
                      </a:r>
                      <a:endParaRPr sz="26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2.10 Level of Use</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2.11 Student Performance Data</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2.12 Fidelity Data</a:t>
                      </a:r>
                      <a:endParaRPr sz="2400" u="none" strike="noStrike" cap="none" dirty="0">
                        <a:latin typeface="Calibri"/>
                        <a:ea typeface="Calibri"/>
                        <a:cs typeface="Calibri"/>
                        <a:sym typeface="Calibri"/>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a:ea typeface="Calibri"/>
                          <a:cs typeface="Calibri"/>
                          <a:sym typeface="Calibri"/>
                        </a:rPr>
                        <a:t>2.13 Annual Evaluation</a:t>
                      </a:r>
                      <a:endParaRPr sz="2400" u="none" strike="noStrike" cap="none" dirty="0">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00" name="Google Shape;300;p4"/>
          <p:cNvSpPr/>
          <p:nvPr/>
        </p:nvSpPr>
        <p:spPr>
          <a:xfrm>
            <a:off x="249380" y="4583525"/>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1" name="Google Shape;301;p4"/>
          <p:cNvSpPr/>
          <p:nvPr/>
        </p:nvSpPr>
        <p:spPr>
          <a:xfrm>
            <a:off x="249380" y="5240349"/>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4"/>
          <p:cNvSpPr/>
          <p:nvPr/>
        </p:nvSpPr>
        <p:spPr>
          <a:xfrm>
            <a:off x="249380" y="5575203"/>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0"/>
          <p:cNvSpPr txBox="1">
            <a:spLocks noGrp="1"/>
          </p:cNvSpPr>
          <p:nvPr>
            <p:ph type="title"/>
          </p:nvPr>
        </p:nvSpPr>
        <p:spPr>
          <a:xfrm>
            <a:off x="0" y="952500"/>
            <a:ext cx="12192000" cy="110461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860"/>
              <a:buFont typeface="Calibri"/>
              <a:buNone/>
            </a:pPr>
            <a:r>
              <a:rPr lang="en-US" sz="4860" dirty="0"/>
              <a:t>Component 4:</a:t>
            </a:r>
            <a:r>
              <a:rPr lang="en-US" sz="4860" b="1" dirty="0"/>
              <a:t> </a:t>
            </a:r>
            <a:r>
              <a:rPr lang="en-US" sz="4860" dirty="0"/>
              <a:t>Data Collection and Progress Monitoring</a:t>
            </a:r>
            <a:endParaRPr dirty="0"/>
          </a:p>
        </p:txBody>
      </p:sp>
      <p:sp>
        <p:nvSpPr>
          <p:cNvPr id="536" name="Google Shape;536;p30"/>
          <p:cNvSpPr txBox="1">
            <a:spLocks noGrp="1"/>
          </p:cNvSpPr>
          <p:nvPr>
            <p:ph type="body" idx="1"/>
          </p:nvPr>
        </p:nvSpPr>
        <p:spPr>
          <a:xfrm>
            <a:off x="838200" y="1910862"/>
            <a:ext cx="10515600" cy="39946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173736" indent="-173736">
              <a:buSzPts val="2600"/>
            </a:pPr>
            <a:r>
              <a:rPr lang="en-US" dirty="0"/>
              <a:t>Log percentage of points earned daily</a:t>
            </a:r>
            <a:endParaRPr dirty="0"/>
          </a:p>
          <a:p>
            <a:pPr marL="173736" indent="-173736">
              <a:buSzPts val="2600"/>
            </a:pPr>
            <a:r>
              <a:rPr lang="en-US" dirty="0"/>
              <a:t>Graph and review data </a:t>
            </a:r>
            <a:endParaRPr dirty="0"/>
          </a:p>
          <a:p>
            <a:pPr marL="173736" indent="-173736">
              <a:buSzPts val="2600"/>
            </a:pPr>
            <a:r>
              <a:rPr lang="en-US" dirty="0"/>
              <a:t>Monitor progress and make decisions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4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Using Data from the DPR</a:t>
            </a:r>
            <a:endParaRPr dirty="0"/>
          </a:p>
        </p:txBody>
      </p:sp>
      <p:sp>
        <p:nvSpPr>
          <p:cNvPr id="757" name="Google Shape;757;p42"/>
          <p:cNvSpPr txBox="1">
            <a:spLocks noGrp="1"/>
          </p:cNvSpPr>
          <p:nvPr>
            <p:ph type="body" idx="1"/>
          </p:nvPr>
        </p:nvSpPr>
        <p:spPr>
          <a:xfrm>
            <a:off x="838200" y="1922584"/>
            <a:ext cx="10515600" cy="3982915"/>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Calculate percentage of daily points earned.</a:t>
            </a:r>
            <a:endParaRPr dirty="0"/>
          </a:p>
          <a:p>
            <a:pPr marL="173736" lvl="0" indent="-173736" algn="l" rtl="0">
              <a:lnSpc>
                <a:spcPct val="90000"/>
              </a:lnSpc>
              <a:spcAft>
                <a:spcPts val="0"/>
              </a:spcAft>
              <a:buClr>
                <a:schemeClr val="dk1"/>
              </a:buClr>
              <a:buSzPts val="2800"/>
              <a:buChar char="•"/>
            </a:pPr>
            <a:r>
              <a:rPr lang="en-US" dirty="0"/>
              <a:t>Graph results on an ongoing basis.</a:t>
            </a:r>
            <a:endParaRPr dirty="0"/>
          </a:p>
          <a:p>
            <a:pPr marL="173736" lvl="0" indent="-173736" algn="l" rtl="0">
              <a:lnSpc>
                <a:spcPct val="90000"/>
              </a:lnSpc>
              <a:spcAft>
                <a:spcPts val="0"/>
              </a:spcAft>
              <a:buClr>
                <a:schemeClr val="dk1"/>
              </a:buClr>
              <a:buSzPts val="2800"/>
              <a:buChar char="•"/>
            </a:pPr>
            <a:r>
              <a:rPr lang="en-US" dirty="0"/>
              <a:t>Review data at least every two weeks.</a:t>
            </a:r>
            <a:endParaRPr dirty="0"/>
          </a:p>
          <a:p>
            <a:pPr marL="173736" lvl="0" indent="-173736" algn="l" rtl="0">
              <a:lnSpc>
                <a:spcPct val="90000"/>
              </a:lnSpc>
              <a:spcAft>
                <a:spcPts val="0"/>
              </a:spcAft>
              <a:buClr>
                <a:schemeClr val="dk1"/>
              </a:buClr>
              <a:buSzPts val="2800"/>
              <a:buChar char="•"/>
            </a:pPr>
            <a:r>
              <a:rPr lang="en-US" dirty="0"/>
              <a:t>After about six weeks of data, use data decision rules to determine next steps.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Some Data Collection Options</a:t>
            </a:r>
            <a:endParaRPr dirty="0"/>
          </a:p>
        </p:txBody>
      </p:sp>
      <p:sp>
        <p:nvSpPr>
          <p:cNvPr id="764" name="Google Shape;764;p43"/>
          <p:cNvSpPr txBox="1">
            <a:spLocks noGrp="1"/>
          </p:cNvSpPr>
          <p:nvPr>
            <p:ph type="body" idx="1"/>
          </p:nvPr>
        </p:nvSpPr>
        <p:spPr>
          <a:xfrm>
            <a:off x="838200" y="1899138"/>
            <a:ext cx="10515600" cy="40063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CICO-SWIS</a:t>
            </a:r>
            <a:endParaRPr dirty="0"/>
          </a:p>
          <a:p>
            <a:pPr marL="457200" lvl="1" indent="-173736" algn="l" rtl="0">
              <a:lnSpc>
                <a:spcPct val="90000"/>
              </a:lnSpc>
              <a:spcBef>
                <a:spcPts val="1000"/>
              </a:spcBef>
              <a:spcAft>
                <a:spcPts val="0"/>
              </a:spcAft>
              <a:buClr>
                <a:schemeClr val="dk1"/>
              </a:buClr>
              <a:buSzPts val="2600"/>
              <a:buChar char="•"/>
            </a:pPr>
            <a:r>
              <a:rPr lang="en-US" dirty="0"/>
              <a:t>Link: </a:t>
            </a:r>
            <a:r>
              <a:rPr lang="en-US" u="sng" dirty="0">
                <a:solidFill>
                  <a:schemeClr val="hlink"/>
                </a:solidFill>
                <a:hlinkClick r:id="rId3"/>
              </a:rPr>
              <a:t>Demonstration of this tool on pbisapps.org website</a:t>
            </a:r>
            <a:endParaRPr dirty="0"/>
          </a:p>
          <a:p>
            <a:pPr marL="173736" lvl="0" indent="-173736" algn="l" rtl="0">
              <a:lnSpc>
                <a:spcPct val="90000"/>
              </a:lnSpc>
              <a:spcAft>
                <a:spcPts val="0"/>
              </a:spcAft>
              <a:buClr>
                <a:schemeClr val="dk1"/>
              </a:buClr>
              <a:buSzPts val="2800"/>
              <a:buChar char="•"/>
            </a:pPr>
            <a:r>
              <a:rPr lang="en-US" dirty="0"/>
              <a:t>Missouri’s </a:t>
            </a:r>
            <a:r>
              <a:rPr lang="en-US" i="1" dirty="0"/>
              <a:t>Advanced Tiers Data Collection Spreadsheet</a:t>
            </a:r>
            <a:endParaRPr dirty="0"/>
          </a:p>
          <a:p>
            <a:pPr marL="457200" lvl="1" indent="-173736" algn="l" rtl="0">
              <a:lnSpc>
                <a:spcPct val="90000"/>
              </a:lnSpc>
              <a:spcBef>
                <a:spcPts val="1000"/>
              </a:spcBef>
              <a:spcAft>
                <a:spcPts val="0"/>
              </a:spcAft>
              <a:buClr>
                <a:schemeClr val="dk1"/>
              </a:buClr>
              <a:buSzPts val="2600"/>
              <a:buChar char="•"/>
            </a:pPr>
            <a:r>
              <a:rPr lang="en-US" dirty="0"/>
              <a:t>Link: </a:t>
            </a:r>
            <a:r>
              <a:rPr lang="en-US" u="sng" dirty="0">
                <a:solidFill>
                  <a:schemeClr val="hlink"/>
                </a:solidFill>
                <a:hlinkClick r:id="rId4"/>
              </a:rPr>
              <a:t>Instructions and different versions available for free on Missouri SW-PBS website</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Reviewing Data</a:t>
            </a:r>
            <a:endParaRPr dirty="0"/>
          </a:p>
        </p:txBody>
      </p:sp>
      <p:sp>
        <p:nvSpPr>
          <p:cNvPr id="771" name="Google Shape;771;p44"/>
          <p:cNvSpPr txBox="1">
            <a:spLocks noGrp="1"/>
          </p:cNvSpPr>
          <p:nvPr>
            <p:ph type="body" idx="1"/>
          </p:nvPr>
        </p:nvSpPr>
        <p:spPr>
          <a:xfrm>
            <a:off x="838200" y="1922584"/>
            <a:ext cx="10515600" cy="3982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Data may show…</a:t>
            </a:r>
            <a:endParaRPr dirty="0"/>
          </a:p>
          <a:p>
            <a:pPr marL="457200" lvl="1" indent="-173736" algn="l" rtl="0">
              <a:lnSpc>
                <a:spcPct val="90000"/>
              </a:lnSpc>
              <a:spcBef>
                <a:spcPts val="1000"/>
              </a:spcBef>
              <a:spcAft>
                <a:spcPts val="0"/>
              </a:spcAft>
              <a:buClr>
                <a:schemeClr val="dk1"/>
              </a:buClr>
              <a:buSzPts val="2600"/>
              <a:buChar char="•"/>
            </a:pPr>
            <a:r>
              <a:rPr lang="en-US" dirty="0"/>
              <a:t>Positive response </a:t>
            </a:r>
            <a:endParaRPr dirty="0"/>
          </a:p>
          <a:p>
            <a:pPr marL="457200" lvl="1" indent="-173736" algn="l" rtl="0">
              <a:lnSpc>
                <a:spcPct val="90000"/>
              </a:lnSpc>
              <a:spcBef>
                <a:spcPts val="1000"/>
              </a:spcBef>
              <a:spcAft>
                <a:spcPts val="0"/>
              </a:spcAft>
              <a:buClr>
                <a:schemeClr val="dk1"/>
              </a:buClr>
              <a:buSzPts val="2600"/>
              <a:buChar char="•"/>
            </a:pPr>
            <a:r>
              <a:rPr lang="en-US" dirty="0"/>
              <a:t>Questionable response (e.g., positive trend, but very slow moving)</a:t>
            </a:r>
            <a:endParaRPr dirty="0"/>
          </a:p>
          <a:p>
            <a:pPr marL="457200" lvl="1" indent="-173736" algn="l" rtl="0">
              <a:lnSpc>
                <a:spcPct val="90000"/>
              </a:lnSpc>
              <a:spcBef>
                <a:spcPts val="1000"/>
              </a:spcBef>
              <a:spcAft>
                <a:spcPts val="0"/>
              </a:spcAft>
              <a:buClr>
                <a:schemeClr val="dk1"/>
              </a:buClr>
              <a:buSzPts val="2600"/>
              <a:buChar char="•"/>
            </a:pPr>
            <a:r>
              <a:rPr lang="en-US" dirty="0"/>
              <a:t>Negative response</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45"/>
          <p:cNvSpPr txBox="1">
            <a:spLocks noGrp="1"/>
          </p:cNvSpPr>
          <p:nvPr>
            <p:ph type="body" idx="1"/>
          </p:nvPr>
        </p:nvSpPr>
        <p:spPr>
          <a:xfrm>
            <a:off x="3965248" y="2813538"/>
            <a:ext cx="7388551" cy="3091961"/>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Move to self-management</a:t>
            </a:r>
            <a:endParaRPr dirty="0"/>
          </a:p>
          <a:p>
            <a:pPr marL="173736" lvl="0" indent="-173736" algn="l" rtl="0">
              <a:lnSpc>
                <a:spcPct val="90000"/>
              </a:lnSpc>
              <a:spcAft>
                <a:spcPts val="0"/>
              </a:spcAft>
              <a:buClr>
                <a:schemeClr val="dk1"/>
              </a:buClr>
              <a:buSzPts val="2800"/>
              <a:buChar char="•"/>
            </a:pPr>
            <a:r>
              <a:rPr lang="en-US" dirty="0"/>
              <a:t>Fade the intervention</a:t>
            </a:r>
            <a:endParaRPr dirty="0"/>
          </a:p>
          <a:p>
            <a:pPr marL="173736" lvl="0" indent="-173736" algn="l" rtl="0">
              <a:lnSpc>
                <a:spcPct val="90000"/>
              </a:lnSpc>
              <a:spcAft>
                <a:spcPts val="0"/>
              </a:spcAft>
              <a:buClr>
                <a:schemeClr val="dk1"/>
              </a:buClr>
              <a:buSzPts val="2800"/>
              <a:buChar char="•"/>
            </a:pPr>
            <a:r>
              <a:rPr lang="en-US" dirty="0"/>
              <a:t>Schedule graduation</a:t>
            </a:r>
            <a:endParaRPr dirty="0"/>
          </a:p>
        </p:txBody>
      </p:sp>
      <p:sp>
        <p:nvSpPr>
          <p:cNvPr id="778" name="Google Shape;778;p45"/>
          <p:cNvSpPr txBox="1">
            <a:spLocks noGrp="1"/>
          </p:cNvSpPr>
          <p:nvPr>
            <p:ph type="title"/>
          </p:nvPr>
        </p:nvSpPr>
        <p:spPr>
          <a:xfrm>
            <a:off x="0" y="635289"/>
            <a:ext cx="12192000" cy="15452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dirty="0"/>
              <a:t>Some Possible Next Steps, </a:t>
            </a:r>
            <a:br>
              <a:rPr lang="en-US" dirty="0"/>
            </a:br>
            <a:r>
              <a:rPr lang="en-US" dirty="0"/>
              <a:t>Based on Data</a:t>
            </a:r>
            <a:endParaRPr dirty="0"/>
          </a:p>
        </p:txBody>
      </p:sp>
      <p:sp>
        <p:nvSpPr>
          <p:cNvPr id="779" name="Google Shape;779;p45"/>
          <p:cNvSpPr txBox="1">
            <a:spLocks noGrp="1"/>
          </p:cNvSpPr>
          <p:nvPr>
            <p:ph type="body" idx="2"/>
          </p:nvPr>
        </p:nvSpPr>
        <p:spPr>
          <a:xfrm>
            <a:off x="808892" y="2011821"/>
            <a:ext cx="2520462" cy="18337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None/>
            </a:pPr>
            <a:r>
              <a:rPr lang="en-US" sz="3600" dirty="0"/>
              <a:t>Positive Response</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6"/>
          <p:cNvSpPr txBox="1">
            <a:spLocks noGrp="1"/>
          </p:cNvSpPr>
          <p:nvPr>
            <p:ph type="body" idx="1"/>
          </p:nvPr>
        </p:nvSpPr>
        <p:spPr>
          <a:xfrm>
            <a:off x="3965248" y="2790092"/>
            <a:ext cx="7388551" cy="3115408"/>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Check for fidelity of implementation</a:t>
            </a:r>
            <a:endParaRPr dirty="0"/>
          </a:p>
          <a:p>
            <a:pPr marL="173736" lvl="0" indent="-173736" algn="l" rtl="0">
              <a:lnSpc>
                <a:spcPct val="90000"/>
              </a:lnSpc>
              <a:spcAft>
                <a:spcPts val="0"/>
              </a:spcAft>
              <a:buClr>
                <a:schemeClr val="dk1"/>
              </a:buClr>
              <a:buSzPts val="2800"/>
              <a:buChar char="•"/>
            </a:pPr>
            <a:r>
              <a:rPr lang="en-US" dirty="0"/>
              <a:t>Intensify the intervention</a:t>
            </a:r>
            <a:endParaRPr dirty="0"/>
          </a:p>
          <a:p>
            <a:pPr marL="173736" lvl="0" indent="-173736" algn="l" rtl="0">
              <a:lnSpc>
                <a:spcPct val="90000"/>
              </a:lnSpc>
              <a:spcAft>
                <a:spcPts val="0"/>
              </a:spcAft>
              <a:buClr>
                <a:schemeClr val="dk1"/>
              </a:buClr>
              <a:buSzPts val="2800"/>
              <a:buChar char="•"/>
            </a:pPr>
            <a:r>
              <a:rPr lang="en-US" dirty="0"/>
              <a:t>Add individualized features</a:t>
            </a:r>
            <a:endParaRPr dirty="0"/>
          </a:p>
          <a:p>
            <a:pPr marL="173736" lvl="0" indent="-173736" algn="l" rtl="0">
              <a:lnSpc>
                <a:spcPct val="90000"/>
              </a:lnSpc>
              <a:spcAft>
                <a:spcPts val="0"/>
              </a:spcAft>
              <a:buClr>
                <a:schemeClr val="dk1"/>
              </a:buClr>
              <a:buSzPts val="2800"/>
              <a:buChar char="•"/>
            </a:pPr>
            <a:r>
              <a:rPr lang="en-US" dirty="0"/>
              <a:t>Review function of behavior</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786" name="Google Shape;786;p46"/>
          <p:cNvSpPr txBox="1">
            <a:spLocks noGrp="1"/>
          </p:cNvSpPr>
          <p:nvPr>
            <p:ph type="title"/>
          </p:nvPr>
        </p:nvSpPr>
        <p:spPr>
          <a:xfrm>
            <a:off x="0" y="635289"/>
            <a:ext cx="12192000" cy="15334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dirty="0"/>
              <a:t>Some Possible Next Steps, </a:t>
            </a:r>
            <a:br>
              <a:rPr lang="en-US" dirty="0"/>
            </a:br>
            <a:r>
              <a:rPr lang="en-US" dirty="0"/>
              <a:t>Based on Data</a:t>
            </a:r>
            <a:endParaRPr dirty="0"/>
          </a:p>
        </p:txBody>
      </p:sp>
      <p:sp>
        <p:nvSpPr>
          <p:cNvPr id="787" name="Google Shape;787;p46"/>
          <p:cNvSpPr txBox="1">
            <a:spLocks noGrp="1"/>
          </p:cNvSpPr>
          <p:nvPr>
            <p:ph type="body" idx="2"/>
          </p:nvPr>
        </p:nvSpPr>
        <p:spPr>
          <a:xfrm>
            <a:off x="609600" y="2011821"/>
            <a:ext cx="2895600"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None/>
            </a:pPr>
            <a:r>
              <a:rPr lang="en-US" sz="3600" dirty="0"/>
              <a:t>Questionable Response</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4"/>
          <p:cNvSpPr txBox="1">
            <a:spLocks noGrp="1"/>
          </p:cNvSpPr>
          <p:nvPr>
            <p:ph type="title"/>
          </p:nvPr>
        </p:nvSpPr>
        <p:spPr>
          <a:xfrm>
            <a:off x="679939" y="2275661"/>
            <a:ext cx="3915508" cy="26219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Calibri"/>
              <a:buNone/>
            </a:pPr>
            <a:r>
              <a:rPr lang="en-US" sz="4000" dirty="0">
                <a:solidFill>
                  <a:schemeClr val="lt1"/>
                </a:solidFill>
              </a:rPr>
              <a:t>Example of a Daily Progress Report with Individualized Features</a:t>
            </a:r>
            <a:endParaRPr dirty="0"/>
          </a:p>
        </p:txBody>
      </p:sp>
      <p:pic>
        <p:nvPicPr>
          <p:cNvPr id="490" name="Google Shape;490;p24"/>
          <p:cNvPicPr preferRelativeResize="0">
            <a:picLocks noGrp="1"/>
          </p:cNvPicPr>
          <p:nvPr>
            <p:ph type="body" idx="1"/>
          </p:nvPr>
        </p:nvPicPr>
        <p:blipFill rotWithShape="1">
          <a:blip r:embed="rId3">
            <a:alphaModFix/>
          </a:blip>
          <a:srcRect l="12704" t="14150" r="25995" b="4489"/>
          <a:stretch/>
        </p:blipFill>
        <p:spPr>
          <a:xfrm>
            <a:off x="4815421" y="916258"/>
            <a:ext cx="6941150" cy="49097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83633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48"/>
          <p:cNvSpPr txBox="1">
            <a:spLocks noGrp="1"/>
          </p:cNvSpPr>
          <p:nvPr>
            <p:ph type="body" idx="1"/>
          </p:nvPr>
        </p:nvSpPr>
        <p:spPr>
          <a:xfrm>
            <a:off x="3965248" y="2778368"/>
            <a:ext cx="7388551" cy="3127131"/>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Check for fidelity of implementation</a:t>
            </a:r>
            <a:endParaRPr dirty="0"/>
          </a:p>
          <a:p>
            <a:pPr marL="173736" lvl="0" indent="-173736" algn="l" rtl="0">
              <a:lnSpc>
                <a:spcPct val="90000"/>
              </a:lnSpc>
              <a:spcAft>
                <a:spcPts val="0"/>
              </a:spcAft>
              <a:buClr>
                <a:schemeClr val="dk1"/>
              </a:buClr>
              <a:buSzPts val="2800"/>
              <a:buChar char="•"/>
            </a:pPr>
            <a:r>
              <a:rPr lang="en-US" dirty="0"/>
              <a:t>Review function of behavior</a:t>
            </a:r>
            <a:endParaRPr dirty="0"/>
          </a:p>
          <a:p>
            <a:pPr marL="173736" lvl="0" indent="-173736" algn="l" rtl="0">
              <a:lnSpc>
                <a:spcPct val="90000"/>
              </a:lnSpc>
              <a:spcAft>
                <a:spcPts val="0"/>
              </a:spcAft>
              <a:buClr>
                <a:schemeClr val="dk1"/>
              </a:buClr>
              <a:buSzPts val="2800"/>
              <a:buChar char="•"/>
            </a:pPr>
            <a:r>
              <a:rPr lang="en-US" dirty="0"/>
              <a:t>Consider another Tier II intervention</a:t>
            </a:r>
            <a:endParaRPr dirty="0"/>
          </a:p>
        </p:txBody>
      </p:sp>
      <p:sp>
        <p:nvSpPr>
          <p:cNvPr id="802" name="Google Shape;802;p48"/>
          <p:cNvSpPr txBox="1">
            <a:spLocks noGrp="1"/>
          </p:cNvSpPr>
          <p:nvPr>
            <p:ph type="title"/>
          </p:nvPr>
        </p:nvSpPr>
        <p:spPr>
          <a:xfrm>
            <a:off x="0" y="635289"/>
            <a:ext cx="12192000" cy="1697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Some Possible Next Steps, </a:t>
            </a:r>
            <a:br>
              <a:rPr lang="en-US" dirty="0"/>
            </a:br>
            <a:r>
              <a:rPr lang="en-US" dirty="0"/>
              <a:t>Based on Data</a:t>
            </a:r>
            <a:endParaRPr dirty="0"/>
          </a:p>
        </p:txBody>
      </p:sp>
      <p:sp>
        <p:nvSpPr>
          <p:cNvPr id="803" name="Google Shape;803;p48"/>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None/>
            </a:pPr>
            <a:r>
              <a:rPr lang="en-US" sz="3600" dirty="0"/>
              <a:t>Negative Response</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p>
            <a:pPr lvl="0">
              <a:buSzPts val="4400"/>
            </a:pPr>
            <a:r>
              <a:rPr lang="en-US" dirty="0">
                <a:solidFill>
                  <a:schemeClr val="bg1"/>
                </a:solidFill>
              </a:rPr>
              <a:t>Component 5: Family Participation</a:t>
            </a:r>
            <a:endParaRPr dirty="0"/>
          </a:p>
        </p:txBody>
      </p:sp>
    </p:spTree>
    <p:extLst>
      <p:ext uri="{BB962C8B-B14F-4D97-AF65-F5344CB8AC3E}">
        <p14:creationId xmlns:p14="http://schemas.microsoft.com/office/powerpoint/2010/main" val="4109005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1"/>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Component 5:</a:t>
            </a:r>
            <a:r>
              <a:rPr lang="en-US" b="1" dirty="0"/>
              <a:t> </a:t>
            </a:r>
            <a:r>
              <a:rPr lang="en-US" dirty="0"/>
              <a:t>Family Participation</a:t>
            </a:r>
            <a:endParaRPr dirty="0"/>
          </a:p>
        </p:txBody>
      </p:sp>
      <p:sp>
        <p:nvSpPr>
          <p:cNvPr id="543" name="Google Shape;543;p31"/>
          <p:cNvSpPr txBox="1">
            <a:spLocks noGrp="1"/>
          </p:cNvSpPr>
          <p:nvPr>
            <p:ph type="body" idx="1"/>
          </p:nvPr>
        </p:nvSpPr>
        <p:spPr>
          <a:xfrm>
            <a:off x="838200" y="1899138"/>
            <a:ext cx="10515600" cy="4006362"/>
          </a:xfrm>
          <a:prstGeom prst="rect">
            <a:avLst/>
          </a:prstGeom>
          <a:noFill/>
          <a:ln>
            <a:noFill/>
          </a:ln>
        </p:spPr>
        <p:txBody>
          <a:bodyPr spcFirstLastPara="1" wrap="square" lIns="91425" tIns="45700" rIns="91425" bIns="45700" anchor="t" anchorCtr="0">
            <a:normAutofit/>
          </a:bodyPr>
          <a:lstStyle/>
          <a:p>
            <a:pPr marL="514350" lvl="0" indent="-336550" algn="l" rtl="0">
              <a:lnSpc>
                <a:spcPct val="90000"/>
              </a:lnSpc>
              <a:spcBef>
                <a:spcPts val="0"/>
              </a:spcBef>
              <a:spcAft>
                <a:spcPts val="0"/>
              </a:spcAft>
              <a:buClr>
                <a:schemeClr val="dk1"/>
              </a:buClr>
              <a:buSzPts val="2800"/>
              <a:buFont typeface="Calibri"/>
              <a:buNone/>
            </a:pPr>
            <a:endParaRPr i="1" dirty="0"/>
          </a:p>
          <a:p>
            <a:pPr marL="173736" indent="-173736">
              <a:buSzPts val="2600"/>
            </a:pPr>
            <a:r>
              <a:rPr lang="en-US" dirty="0"/>
              <a:t>Students are reminded to take their DPR home.</a:t>
            </a:r>
            <a:endParaRPr dirty="0"/>
          </a:p>
          <a:p>
            <a:pPr marL="173736" indent="-173736">
              <a:buSzPts val="2600"/>
            </a:pPr>
            <a:r>
              <a:rPr lang="en-US" dirty="0"/>
              <a:t>Parents sign and return the DPR. </a:t>
            </a:r>
            <a:endParaRPr dirty="0"/>
          </a:p>
          <a:p>
            <a:pPr marL="173736" indent="-173736">
              <a:buSzPts val="2600"/>
            </a:pPr>
            <a:r>
              <a:rPr lang="en-US" dirty="0"/>
              <a:t>Facilitators provide re-teaching and encouragement if the DPR is not signed.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5400"/>
              <a:buFont typeface="Calibri"/>
              <a:buNone/>
            </a:pPr>
            <a:r>
              <a:rPr lang="en-US" sz="5400" dirty="0">
                <a:solidFill>
                  <a:schemeClr val="lt1"/>
                </a:solidFill>
              </a:rPr>
              <a:t>Purpose of Check-in, Check-out (CICO)</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eck-In / Check-Out: Providing a Daily Support System for Students">
            <a:hlinkClick r:id="" action="ppaction://media"/>
            <a:extLst>
              <a:ext uri="{FF2B5EF4-FFF2-40B4-BE49-F238E27FC236}">
                <a16:creationId xmlns:a16="http://schemas.microsoft.com/office/drawing/2014/main" id="{204F6109-913F-4BCE-B039-8ACCC3D8E869}"/>
              </a:ext>
            </a:extLst>
          </p:cNvPr>
          <p:cNvPicPr>
            <a:picLocks noGrp="1" noRot="1" noChangeAspect="1"/>
          </p:cNvPicPr>
          <p:nvPr>
            <p:ph idx="1"/>
            <a:videoFile r:link="rId1"/>
          </p:nvPr>
        </p:nvPicPr>
        <p:blipFill>
          <a:blip r:embed="rId4"/>
          <a:stretch>
            <a:fillRect/>
          </a:stretch>
        </p:blipFill>
        <p:spPr>
          <a:xfrm>
            <a:off x="3818374" y="1214776"/>
            <a:ext cx="7537014" cy="4362059"/>
          </a:xfrm>
          <a:prstGeom prst="rect">
            <a:avLst/>
          </a:prstGeom>
        </p:spPr>
      </p:pic>
      <p:sp>
        <p:nvSpPr>
          <p:cNvPr id="8" name="Text Placeholder 7">
            <a:extLst>
              <a:ext uri="{FF2B5EF4-FFF2-40B4-BE49-F238E27FC236}">
                <a16:creationId xmlns:a16="http://schemas.microsoft.com/office/drawing/2014/main" id="{5273B5D2-E118-43CB-B014-678E6BB2986E}"/>
              </a:ext>
            </a:extLst>
          </p:cNvPr>
          <p:cNvSpPr>
            <a:spLocks noGrp="1"/>
          </p:cNvSpPr>
          <p:nvPr>
            <p:ph type="body" sz="half" idx="2"/>
          </p:nvPr>
        </p:nvSpPr>
        <p:spPr>
          <a:xfrm>
            <a:off x="261257" y="2124075"/>
            <a:ext cx="3416441" cy="3036888"/>
          </a:xfrm>
        </p:spPr>
        <p:txBody>
          <a:bodyPr/>
          <a:lstStyle/>
          <a:p>
            <a:r>
              <a:rPr lang="en-US" dirty="0"/>
              <a:t>Video example of morning and afternoon in CICO</a:t>
            </a:r>
          </a:p>
          <a:p>
            <a:endParaRPr lang="en-US" dirty="0"/>
          </a:p>
        </p:txBody>
      </p:sp>
    </p:spTree>
    <p:extLst>
      <p:ext uri="{BB962C8B-B14F-4D97-AF65-F5344CB8AC3E}">
        <p14:creationId xmlns:p14="http://schemas.microsoft.com/office/powerpoint/2010/main" val="23577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D3ED-E2A7-4DC8-9C5E-37588C358DA3}"/>
              </a:ext>
            </a:extLst>
          </p:cNvPr>
          <p:cNvSpPr>
            <a:spLocks noGrp="1"/>
          </p:cNvSpPr>
          <p:nvPr>
            <p:ph type="title"/>
          </p:nvPr>
        </p:nvSpPr>
        <p:spPr/>
        <p:txBody>
          <a:bodyPr/>
          <a:lstStyle/>
          <a:p>
            <a:r>
              <a:rPr lang="en-US" dirty="0"/>
              <a:t>Guide for Implementing CICO</a:t>
            </a:r>
          </a:p>
        </p:txBody>
      </p:sp>
      <p:sp>
        <p:nvSpPr>
          <p:cNvPr id="3" name="Text Placeholder 2">
            <a:extLst>
              <a:ext uri="{FF2B5EF4-FFF2-40B4-BE49-F238E27FC236}">
                <a16:creationId xmlns:a16="http://schemas.microsoft.com/office/drawing/2014/main" id="{38D69D00-9CA3-4D15-B290-2E6AB3465104}"/>
              </a:ext>
            </a:extLst>
          </p:cNvPr>
          <p:cNvSpPr>
            <a:spLocks noGrp="1"/>
          </p:cNvSpPr>
          <p:nvPr>
            <p:ph type="body" idx="1"/>
          </p:nvPr>
        </p:nvSpPr>
        <p:spPr/>
        <p:txBody>
          <a:bodyPr/>
          <a:lstStyle/>
          <a:p>
            <a:pPr marL="173736" indent="-173736"/>
            <a:r>
              <a:rPr lang="en-US" dirty="0"/>
              <a:t>Guide for implementing CICO provided on the next slide</a:t>
            </a:r>
          </a:p>
          <a:p>
            <a:pPr marL="173736" indent="-173736"/>
            <a:r>
              <a:rPr lang="en-US" dirty="0"/>
              <a:t>This Guide can also be downloaded from </a:t>
            </a:r>
            <a:r>
              <a:rPr lang="en-US" dirty="0">
                <a:hlinkClick r:id="rId3"/>
              </a:rPr>
              <a:t>http://cce.astate.edu/pbis/wp-content/uploads/2019/11/5.-check-in-check-out-guide.docx</a:t>
            </a:r>
            <a:r>
              <a:rPr lang="en-US" dirty="0"/>
              <a:t> </a:t>
            </a:r>
          </a:p>
        </p:txBody>
      </p:sp>
    </p:spTree>
    <p:extLst>
      <p:ext uri="{BB962C8B-B14F-4D97-AF65-F5344CB8AC3E}">
        <p14:creationId xmlns:p14="http://schemas.microsoft.com/office/powerpoint/2010/main" val="274392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7B3498-4655-43EA-897C-1F6D9CA4F5F7}"/>
              </a:ext>
            </a:extLst>
          </p:cNvPr>
          <p:cNvPicPr>
            <a:picLocks noChangeAspect="1"/>
          </p:cNvPicPr>
          <p:nvPr/>
        </p:nvPicPr>
        <p:blipFill>
          <a:blip r:embed="rId3"/>
          <a:stretch>
            <a:fillRect/>
          </a:stretch>
        </p:blipFill>
        <p:spPr>
          <a:xfrm>
            <a:off x="1106311" y="310441"/>
            <a:ext cx="8106473" cy="5740404"/>
          </a:xfrm>
          <a:prstGeom prst="rect">
            <a:avLst/>
          </a:prstGeom>
        </p:spPr>
      </p:pic>
    </p:spTree>
    <p:extLst>
      <p:ext uri="{BB962C8B-B14F-4D97-AF65-F5344CB8AC3E}">
        <p14:creationId xmlns:p14="http://schemas.microsoft.com/office/powerpoint/2010/main" val="1018693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5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Do it With Fidelity!</a:t>
            </a:r>
            <a:endParaRPr dirty="0"/>
          </a:p>
        </p:txBody>
      </p:sp>
      <p:sp>
        <p:nvSpPr>
          <p:cNvPr id="817" name="Google Shape;817;p50"/>
          <p:cNvSpPr txBox="1">
            <a:spLocks noGrp="1"/>
          </p:cNvSpPr>
          <p:nvPr>
            <p:ph type="body" idx="1"/>
          </p:nvPr>
        </p:nvSpPr>
        <p:spPr>
          <a:xfrm>
            <a:off x="838200" y="2051538"/>
            <a:ext cx="10515600" cy="3853962"/>
          </a:xfrm>
          <a:prstGeom prst="rect">
            <a:avLst/>
          </a:prstGeom>
          <a:noFill/>
          <a:ln>
            <a:noFill/>
          </a:ln>
        </p:spPr>
        <p:txBody>
          <a:bodyPr spcFirstLastPara="1" wrap="square" lIns="91425" tIns="45700" rIns="91425" bIns="45700" anchor="t" anchorCtr="0">
            <a:normAutofit/>
          </a:bodyPr>
          <a:lstStyle/>
          <a:p>
            <a:pPr marL="0" lvl="0" indent="0" algn="ctr">
              <a:lnSpc>
                <a:spcPct val="100000"/>
              </a:lnSpc>
              <a:spcBef>
                <a:spcPts val="0"/>
              </a:spcBef>
              <a:buSzPts val="2800"/>
              <a:buNone/>
            </a:pPr>
            <a:r>
              <a:rPr lang="en-US" b="1" u="sng" dirty="0"/>
              <a:t>Tiered Fidelity Inventory (TFI)</a:t>
            </a:r>
            <a:endParaRPr lang="en-US" dirty="0"/>
          </a:p>
          <a:p>
            <a:pPr marL="228600" lvl="0" indent="-228600" algn="l" rtl="0">
              <a:lnSpc>
                <a:spcPct val="90000"/>
              </a:lnSpc>
              <a:spcAft>
                <a:spcPts val="0"/>
              </a:spcAft>
              <a:buClr>
                <a:schemeClr val="dk1"/>
              </a:buClr>
              <a:buSzPts val="2800"/>
              <a:buChar char="•"/>
            </a:pPr>
            <a:r>
              <a:rPr lang="en-US" dirty="0"/>
              <a:t>Section 2.6: Tier II Critical Features</a:t>
            </a:r>
          </a:p>
          <a:p>
            <a:pPr marL="228600" lvl="0" indent="-228600" algn="l" rtl="0">
              <a:lnSpc>
                <a:spcPct val="90000"/>
              </a:lnSpc>
              <a:spcAft>
                <a:spcPts val="0"/>
              </a:spcAft>
              <a:buClr>
                <a:schemeClr val="dk1"/>
              </a:buClr>
              <a:buSzPts val="2800"/>
              <a:buChar char="•"/>
            </a:pPr>
            <a:r>
              <a:rPr lang="en-US" dirty="0"/>
              <a:t>Section 2.8: Access to Tier I Supports</a:t>
            </a:r>
          </a:p>
          <a:p>
            <a:pPr marL="228600" lvl="0" indent="-228600" algn="l" rtl="0">
              <a:lnSpc>
                <a:spcPct val="90000"/>
              </a:lnSpc>
              <a:spcAft>
                <a:spcPts val="0"/>
              </a:spcAft>
              <a:buClr>
                <a:schemeClr val="dk1"/>
              </a:buClr>
              <a:buSzPts val="2800"/>
              <a:buChar char="•"/>
            </a:pPr>
            <a:r>
              <a:rPr lang="en-US" dirty="0"/>
              <a:t>Section 2.9: Professional Development</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62" y="902261"/>
            <a:ext cx="9616273" cy="743577"/>
          </a:xfrm>
        </p:spPr>
        <p:txBody>
          <a:bodyPr>
            <a:noAutofit/>
          </a:bodyPr>
          <a:lstStyle/>
          <a:p>
            <a:r>
              <a:rPr lang="en-US" dirty="0"/>
              <a:t>2.6 Tier II Critical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1704148"/>
              </p:ext>
            </p:extLst>
          </p:nvPr>
        </p:nvGraphicFramePr>
        <p:xfrm>
          <a:off x="376811" y="1645838"/>
          <a:ext cx="11438373" cy="4152063"/>
        </p:xfrm>
        <a:graphic>
          <a:graphicData uri="http://schemas.openxmlformats.org/drawingml/2006/table">
            <a:tbl>
              <a:tblPr firstRow="1" bandRow="1">
                <a:tableStyleId>{5C22544A-7EE6-4342-B048-85BDC9FD1C3A}</a:tableStyleId>
              </a:tblPr>
              <a:tblGrid>
                <a:gridCol w="3812791">
                  <a:extLst>
                    <a:ext uri="{9D8B030D-6E8A-4147-A177-3AD203B41FA5}">
                      <a16:colId xmlns:a16="http://schemas.microsoft.com/office/drawing/2014/main" val="3936969952"/>
                    </a:ext>
                  </a:extLst>
                </a:gridCol>
                <a:gridCol w="3812791">
                  <a:extLst>
                    <a:ext uri="{9D8B030D-6E8A-4147-A177-3AD203B41FA5}">
                      <a16:colId xmlns:a16="http://schemas.microsoft.com/office/drawing/2014/main" val="1965473558"/>
                    </a:ext>
                  </a:extLst>
                </a:gridCol>
                <a:gridCol w="3812791">
                  <a:extLst>
                    <a:ext uri="{9D8B030D-6E8A-4147-A177-3AD203B41FA5}">
                      <a16:colId xmlns:a16="http://schemas.microsoft.com/office/drawing/2014/main" val="1320994650"/>
                    </a:ext>
                  </a:extLst>
                </a:gridCol>
              </a:tblGrid>
              <a:tr h="483272">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668791">
                <a:tc>
                  <a:txBody>
                    <a:bodyPr/>
                    <a:lstStyle/>
                    <a:p>
                      <a:pPr>
                        <a:spcAft>
                          <a:spcPts val="600"/>
                        </a:spcAft>
                      </a:pPr>
                      <a:r>
                        <a:rPr lang="en-US" sz="1800" b="1" dirty="0"/>
                        <a:t>Tier II Critical Features:  </a:t>
                      </a:r>
                    </a:p>
                    <a:p>
                      <a:r>
                        <a:rPr lang="en-US" sz="1800" b="0" i="0" u="none" strike="noStrike" kern="1200" baseline="0" dirty="0">
                          <a:solidFill>
                            <a:schemeClr val="dk1"/>
                          </a:solidFill>
                          <a:latin typeface="+mn-lt"/>
                          <a:ea typeface="+mn-ea"/>
                          <a:cs typeface="+mn-cs"/>
                        </a:rPr>
                        <a:t>Tier II interventions provide (a) additional instruction/time for</a:t>
                      </a:r>
                    </a:p>
                    <a:p>
                      <a:r>
                        <a:rPr lang="en-US" sz="1800" b="0" i="0" u="none" strike="noStrike" kern="1200" baseline="0" dirty="0">
                          <a:solidFill>
                            <a:schemeClr val="dk1"/>
                          </a:solidFill>
                          <a:latin typeface="+mn-lt"/>
                          <a:ea typeface="+mn-ea"/>
                          <a:cs typeface="+mn-cs"/>
                        </a:rPr>
                        <a:t>student skill development, </a:t>
                      </a:r>
                    </a:p>
                    <a:p>
                      <a:r>
                        <a:rPr lang="en-US" sz="1800" b="0" i="0" u="none" strike="noStrike" kern="1200" baseline="0" dirty="0">
                          <a:solidFill>
                            <a:schemeClr val="dk1"/>
                          </a:solidFill>
                          <a:latin typeface="+mn-lt"/>
                          <a:ea typeface="+mn-ea"/>
                          <a:cs typeface="+mn-cs"/>
                        </a:rPr>
                        <a:t>(b) additional structure/ predictability, and/or </a:t>
                      </a:r>
                    </a:p>
                    <a:p>
                      <a:r>
                        <a:rPr lang="en-US" sz="1800" b="0" i="0" u="none" strike="noStrike" kern="1200" baseline="0" dirty="0">
                          <a:solidFill>
                            <a:schemeClr val="dk1"/>
                          </a:solidFill>
                          <a:latin typeface="+mn-lt"/>
                          <a:ea typeface="+mn-ea"/>
                          <a:cs typeface="+mn-cs"/>
                        </a:rPr>
                        <a:t>(c) increased opportunity for feedback (e.g., Daily Progress Report).</a:t>
                      </a:r>
                      <a:endParaRPr lang="en-US" sz="1800" dirty="0"/>
                    </a:p>
                  </a:txBody>
                  <a:tcPr/>
                </a:tc>
                <a:tc>
                  <a:txBody>
                    <a:bodyPr/>
                    <a:lstStyle/>
                    <a:p>
                      <a:pPr marL="285750" indent="-28575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Universal lesson plans</a:t>
                      </a:r>
                    </a:p>
                    <a:p>
                      <a:pPr marL="285750" indent="-28575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Tier II lesson plans</a:t>
                      </a:r>
                    </a:p>
                    <a:p>
                      <a:pPr marL="285750" indent="-28575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Daily/Weekly Progress Report</a:t>
                      </a:r>
                    </a:p>
                    <a:p>
                      <a:pPr marL="285750" indent="-28575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School schedule</a:t>
                      </a:r>
                    </a:p>
                    <a:p>
                      <a:pPr marL="285750" indent="-285750">
                        <a:lnSpc>
                          <a:spcPct val="90000"/>
                        </a:lnSpc>
                        <a:buFont typeface="Arial" panose="020B0604020202020204" pitchFamily="34" charset="0"/>
                        <a:buChar char="•"/>
                      </a:pPr>
                      <a:r>
                        <a:rPr lang="en-US" sz="1800" b="0" i="0" u="none" strike="noStrike" kern="1200" baseline="0" dirty="0">
                          <a:solidFill>
                            <a:schemeClr val="dk1"/>
                          </a:solidFill>
                          <a:latin typeface="+mn-lt"/>
                          <a:ea typeface="+mn-ea"/>
                          <a:cs typeface="+mn-cs"/>
                        </a:rPr>
                        <a:t>School Tier II handbook</a:t>
                      </a:r>
                      <a:endParaRPr lang="en-US" sz="1800" dirty="0"/>
                    </a:p>
                  </a:txBody>
                  <a:tcPr/>
                </a:tc>
                <a:tc>
                  <a:txBody>
                    <a:bodyPr/>
                    <a:lstStyle/>
                    <a:p>
                      <a:pPr>
                        <a:spcAft>
                          <a:spcPts val="1200"/>
                        </a:spcAft>
                      </a:pPr>
                      <a:r>
                        <a:rPr lang="en-US" sz="1800" b="0" i="0" u="none" strike="noStrike" kern="1200" baseline="0" dirty="0">
                          <a:solidFill>
                            <a:schemeClr val="dk1"/>
                          </a:solidFill>
                          <a:latin typeface="+mn-lt"/>
                          <a:ea typeface="+mn-ea"/>
                          <a:cs typeface="+mn-cs"/>
                        </a:rPr>
                        <a:t>0 = Tier II interventions do not promote additional instruction/time, improved structure, or increased feedback.</a:t>
                      </a:r>
                    </a:p>
                    <a:p>
                      <a:pPr>
                        <a:spcAft>
                          <a:spcPts val="1200"/>
                        </a:spcAft>
                      </a:pPr>
                      <a:r>
                        <a:rPr lang="en-US" sz="1800" b="0" i="0" u="none" strike="noStrike" kern="1200" baseline="0" dirty="0">
                          <a:solidFill>
                            <a:schemeClr val="dk1"/>
                          </a:solidFill>
                          <a:latin typeface="+mn-lt"/>
                          <a:ea typeface="+mn-ea"/>
                          <a:cs typeface="+mn-cs"/>
                        </a:rPr>
                        <a:t>1 = All Tier II interventions provide some but not all three core Tier II features.</a:t>
                      </a:r>
                    </a:p>
                    <a:p>
                      <a:pPr>
                        <a:spcAft>
                          <a:spcPts val="1200"/>
                        </a:spcAft>
                      </a:pPr>
                      <a:r>
                        <a:rPr lang="en-US" sz="1800" b="0" i="0" u="none" strike="noStrike" kern="1200" baseline="0" dirty="0">
                          <a:solidFill>
                            <a:schemeClr val="dk1"/>
                          </a:solidFill>
                          <a:latin typeface="+mn-lt"/>
                          <a:ea typeface="+mn-ea"/>
                          <a:cs typeface="+mn-cs"/>
                        </a:rPr>
                        <a:t>2 = All Tier II interventions include all three core    Tier II features.</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2843682" y="4604447"/>
            <a:ext cx="4803114" cy="1092968"/>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sz="1800" dirty="0">
                <a:solidFill>
                  <a:schemeClr val="tx1"/>
                </a:solidFill>
              </a:rPr>
              <a:t>Tier II supports should focus on improving the skills and context needed for student success.</a:t>
            </a:r>
          </a:p>
        </p:txBody>
      </p:sp>
    </p:spTree>
    <p:extLst>
      <p:ext uri="{BB962C8B-B14F-4D97-AF65-F5344CB8AC3E}">
        <p14:creationId xmlns:p14="http://schemas.microsoft.com/office/powerpoint/2010/main" val="2741664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912" y="800237"/>
            <a:ext cx="9596176" cy="730743"/>
          </a:xfrm>
        </p:spPr>
        <p:txBody>
          <a:bodyPr>
            <a:noAutofit/>
          </a:bodyPr>
          <a:lstStyle/>
          <a:p>
            <a:r>
              <a:rPr lang="en-US" dirty="0"/>
              <a:t>2.8 Access to Tier I Supports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406296"/>
              </p:ext>
            </p:extLst>
          </p:nvPr>
        </p:nvGraphicFramePr>
        <p:xfrm>
          <a:off x="438777" y="1574803"/>
          <a:ext cx="11314446" cy="4419600"/>
        </p:xfrm>
        <a:graphic>
          <a:graphicData uri="http://schemas.openxmlformats.org/drawingml/2006/table">
            <a:tbl>
              <a:tblPr firstRow="1" bandRow="1">
                <a:tableStyleId>{5C22544A-7EE6-4342-B048-85BDC9FD1C3A}</a:tableStyleId>
              </a:tblPr>
              <a:tblGrid>
                <a:gridCol w="3439887">
                  <a:extLst>
                    <a:ext uri="{9D8B030D-6E8A-4147-A177-3AD203B41FA5}">
                      <a16:colId xmlns:a16="http://schemas.microsoft.com/office/drawing/2014/main" val="3936969952"/>
                    </a:ext>
                  </a:extLst>
                </a:gridCol>
                <a:gridCol w="3788228">
                  <a:extLst>
                    <a:ext uri="{9D8B030D-6E8A-4147-A177-3AD203B41FA5}">
                      <a16:colId xmlns:a16="http://schemas.microsoft.com/office/drawing/2014/main" val="1965473558"/>
                    </a:ext>
                  </a:extLst>
                </a:gridCol>
                <a:gridCol w="4086331">
                  <a:extLst>
                    <a:ext uri="{9D8B030D-6E8A-4147-A177-3AD203B41FA5}">
                      <a16:colId xmlns:a16="http://schemas.microsoft.com/office/drawing/2014/main" val="1320994650"/>
                    </a:ext>
                  </a:extLst>
                </a:gridCol>
              </a:tblGrid>
              <a:tr h="370840">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70840">
                <a:tc>
                  <a:txBody>
                    <a:bodyPr/>
                    <a:lstStyle/>
                    <a:p>
                      <a:pPr>
                        <a:spcAft>
                          <a:spcPts val="600"/>
                        </a:spcAft>
                      </a:pPr>
                      <a:r>
                        <a:rPr lang="en-US" sz="1800" b="1" i="0" u="none" strike="noStrike" kern="1200" baseline="0" dirty="0">
                          <a:solidFill>
                            <a:schemeClr val="dk1"/>
                          </a:solidFill>
                          <a:latin typeface="+mn-lt"/>
                          <a:ea typeface="+mn-ea"/>
                          <a:cs typeface="+mn-cs"/>
                        </a:rPr>
                        <a:t>Access to Tier I Supports: </a:t>
                      </a:r>
                    </a:p>
                    <a:p>
                      <a:r>
                        <a:rPr lang="en-US" sz="1800" b="0" i="0" u="none" strike="noStrike" kern="1200" baseline="0" dirty="0">
                          <a:solidFill>
                            <a:schemeClr val="dk1"/>
                          </a:solidFill>
                          <a:latin typeface="+mn-lt"/>
                          <a:ea typeface="+mn-ea"/>
                          <a:cs typeface="+mn-cs"/>
                        </a:rPr>
                        <a:t>Tier II supports are explicitly linked to Tier I supports, and students</a:t>
                      </a:r>
                    </a:p>
                    <a:p>
                      <a:r>
                        <a:rPr lang="en-US" sz="1800" b="0" i="0" u="none" strike="noStrike" kern="1200" baseline="0" dirty="0">
                          <a:solidFill>
                            <a:schemeClr val="dk1"/>
                          </a:solidFill>
                          <a:latin typeface="+mn-lt"/>
                          <a:ea typeface="+mn-ea"/>
                          <a:cs typeface="+mn-cs"/>
                        </a:rPr>
                        <a:t>receiving Tier II supports have access to and are included in Tier I supports.</a:t>
                      </a:r>
                      <a:endParaRPr lang="en-US" sz="1800" dirty="0"/>
                    </a:p>
                  </a:txBody>
                  <a:tcPr/>
                </a:tc>
                <a:tc>
                  <a:txBody>
                    <a:bodyPr/>
                    <a:lstStyle/>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Universal lesson plans &amp; teaching schedule</a:t>
                      </a:r>
                    </a:p>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Tier II lesson plans</a:t>
                      </a:r>
                    </a:p>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Acknowledgement system</a:t>
                      </a:r>
                    </a:p>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Student of the month documentation</a:t>
                      </a:r>
                    </a:p>
                    <a:p>
                      <a:pPr marL="342900" indent="-342900">
                        <a:lnSpc>
                          <a:spcPct val="90000"/>
                        </a:lnSpc>
                        <a:buFont typeface="Arial" panose="020B0604020202020204" pitchFamily="34" charset="0"/>
                        <a:buChar char="•"/>
                      </a:pPr>
                      <a:r>
                        <a:rPr lang="en-US" sz="1800" b="0" i="0" u="none" strike="noStrike" kern="1200" baseline="0" dirty="0">
                          <a:solidFill>
                            <a:schemeClr val="dk1"/>
                          </a:solidFill>
                          <a:latin typeface="+mn-lt"/>
                          <a:ea typeface="+mn-ea"/>
                          <a:cs typeface="+mn-cs"/>
                        </a:rPr>
                        <a:t>Family communication</a:t>
                      </a:r>
                      <a:endParaRPr lang="en-US" sz="1800" dirty="0"/>
                    </a:p>
                  </a:txBody>
                  <a:tcPr/>
                </a:tc>
                <a:tc>
                  <a:txBody>
                    <a:bodyPr/>
                    <a:lstStyle/>
                    <a:p>
                      <a:pPr>
                        <a:spcAft>
                          <a:spcPts val="1200"/>
                        </a:spcAft>
                      </a:pPr>
                      <a:r>
                        <a:rPr lang="en-US" sz="1800" b="0" i="0" u="none" strike="noStrike" kern="1200" baseline="0" dirty="0">
                          <a:solidFill>
                            <a:schemeClr val="dk1"/>
                          </a:solidFill>
                          <a:latin typeface="+mn-lt"/>
                          <a:ea typeface="+mn-ea"/>
                          <a:cs typeface="+mn-cs"/>
                        </a:rPr>
                        <a:t>0 = There is no evidence that students receiving Tier II interventions have access to Tier I supports.</a:t>
                      </a:r>
                    </a:p>
                    <a:p>
                      <a:pPr>
                        <a:spcAft>
                          <a:spcPts val="1200"/>
                        </a:spcAft>
                      </a:pPr>
                      <a:r>
                        <a:rPr lang="en-US" sz="1800" b="0" i="0" u="none" strike="noStrike" kern="1200" baseline="0" dirty="0">
                          <a:solidFill>
                            <a:schemeClr val="dk1"/>
                          </a:solidFill>
                          <a:latin typeface="+mn-lt"/>
                          <a:ea typeface="+mn-ea"/>
                          <a:cs typeface="+mn-cs"/>
                        </a:rPr>
                        <a:t>1 = Tier II supports are not explicitly linked to Tier I supports, and/or students receiving Tier II interventions have some but not full access to Tier I supports.</a:t>
                      </a:r>
                    </a:p>
                    <a:p>
                      <a:r>
                        <a:rPr lang="en-US" sz="1800" b="0" i="0" u="none" strike="noStrike" kern="1200" baseline="0" dirty="0">
                          <a:solidFill>
                            <a:schemeClr val="dk1"/>
                          </a:solidFill>
                          <a:latin typeface="+mn-lt"/>
                          <a:ea typeface="+mn-ea"/>
                          <a:cs typeface="+mn-cs"/>
                        </a:rPr>
                        <a:t>2 = Tier II supports are explicitly linked to Tier I supports, and students receiving Tier II interventions have full access to and receive all Tier I supports.</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1547445" y="4570887"/>
            <a:ext cx="5235191" cy="1165047"/>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sz="1800" dirty="0">
                <a:solidFill>
                  <a:schemeClr val="tx1"/>
                </a:solidFill>
              </a:rPr>
              <a:t>Tier II supports are more effective when layered within Tier I.</a:t>
            </a:r>
          </a:p>
        </p:txBody>
      </p:sp>
    </p:spTree>
    <p:extLst>
      <p:ext uri="{BB962C8B-B14F-4D97-AF65-F5344CB8AC3E}">
        <p14:creationId xmlns:p14="http://schemas.microsoft.com/office/powerpoint/2010/main" val="3646409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584" y="683289"/>
            <a:ext cx="9616273" cy="723482"/>
          </a:xfrm>
        </p:spPr>
        <p:txBody>
          <a:bodyPr>
            <a:noAutofit/>
          </a:bodyPr>
          <a:lstStyle/>
          <a:p>
            <a:r>
              <a:rPr lang="en-US" dirty="0"/>
              <a:t>2.9 Professional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8796612"/>
              </p:ext>
            </p:extLst>
          </p:nvPr>
        </p:nvGraphicFramePr>
        <p:xfrm>
          <a:off x="0" y="1406771"/>
          <a:ext cx="12192000" cy="4656113"/>
        </p:xfrm>
        <a:graphic>
          <a:graphicData uri="http://schemas.openxmlformats.org/drawingml/2006/table">
            <a:tbl>
              <a:tblPr firstRow="1" bandRow="1">
                <a:tableStyleId>{5C22544A-7EE6-4342-B048-85BDC9FD1C3A}</a:tableStyleId>
              </a:tblPr>
              <a:tblGrid>
                <a:gridCol w="3336053">
                  <a:extLst>
                    <a:ext uri="{9D8B030D-6E8A-4147-A177-3AD203B41FA5}">
                      <a16:colId xmlns:a16="http://schemas.microsoft.com/office/drawing/2014/main" val="3936969952"/>
                    </a:ext>
                  </a:extLst>
                </a:gridCol>
                <a:gridCol w="3125037">
                  <a:extLst>
                    <a:ext uri="{9D8B030D-6E8A-4147-A177-3AD203B41FA5}">
                      <a16:colId xmlns:a16="http://schemas.microsoft.com/office/drawing/2014/main" val="1965473558"/>
                    </a:ext>
                  </a:extLst>
                </a:gridCol>
                <a:gridCol w="5730910">
                  <a:extLst>
                    <a:ext uri="{9D8B030D-6E8A-4147-A177-3AD203B41FA5}">
                      <a16:colId xmlns:a16="http://schemas.microsoft.com/office/drawing/2014/main" val="1320994650"/>
                    </a:ext>
                  </a:extLst>
                </a:gridCol>
              </a:tblGrid>
              <a:tr h="698652">
                <a:tc>
                  <a:txBody>
                    <a:bodyPr/>
                    <a:lstStyle/>
                    <a:p>
                      <a:r>
                        <a:rPr lang="en-US" sz="2400" dirty="0"/>
                        <a:t>Feature</a:t>
                      </a:r>
                    </a:p>
                  </a:txBody>
                  <a:tcP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833153">
                <a:tc>
                  <a:txBody>
                    <a:bodyPr/>
                    <a:lstStyle/>
                    <a:p>
                      <a:pPr>
                        <a:spcAft>
                          <a:spcPts val="600"/>
                        </a:spcAft>
                      </a:pPr>
                      <a:r>
                        <a:rPr lang="en-US" sz="1800" b="1" i="0" u="none" strike="noStrike" kern="1200" baseline="0" dirty="0">
                          <a:solidFill>
                            <a:schemeClr val="dk1"/>
                          </a:solidFill>
                          <a:latin typeface="+mn-lt"/>
                          <a:ea typeface="+mn-ea"/>
                          <a:cs typeface="+mn-cs"/>
                        </a:rPr>
                        <a:t>Professional Development: </a:t>
                      </a:r>
                    </a:p>
                    <a:p>
                      <a:r>
                        <a:rPr lang="en-US" sz="1800" b="0" i="0" u="none" strike="noStrike" kern="1200" baseline="0" dirty="0">
                          <a:solidFill>
                            <a:schemeClr val="dk1"/>
                          </a:solidFill>
                          <a:latin typeface="+mn-lt"/>
                          <a:ea typeface="+mn-ea"/>
                          <a:cs typeface="+mn-cs"/>
                        </a:rPr>
                        <a:t>A written process is followed for teaching all relevant staff the process for and how to implement each Tier II intervention that is in place.</a:t>
                      </a:r>
                      <a:endParaRPr lang="en-US" sz="1800" dirty="0"/>
                    </a:p>
                  </a:txBody>
                  <a:tcPr/>
                </a:tc>
                <a:tc>
                  <a:txBody>
                    <a:bodyPr/>
                    <a:lstStyle/>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Professional development calendar</a:t>
                      </a:r>
                    </a:p>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Staff handbook</a:t>
                      </a:r>
                    </a:p>
                    <a:p>
                      <a:pPr marL="342900" indent="-342900">
                        <a:lnSpc>
                          <a:spcPct val="90000"/>
                        </a:lnSpc>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Lesson plans for teacher trainings</a:t>
                      </a:r>
                    </a:p>
                    <a:p>
                      <a:pPr marL="342900" indent="-342900">
                        <a:lnSpc>
                          <a:spcPct val="90000"/>
                        </a:lnSpc>
                        <a:buFont typeface="Arial" panose="020B0604020202020204" pitchFamily="34" charset="0"/>
                        <a:buChar char="•"/>
                      </a:pPr>
                      <a:r>
                        <a:rPr lang="en-US" sz="1800" b="0" i="0" u="none" strike="noStrike" kern="1200" baseline="0" dirty="0">
                          <a:solidFill>
                            <a:schemeClr val="dk1"/>
                          </a:solidFill>
                          <a:latin typeface="+mn-lt"/>
                          <a:ea typeface="+mn-ea"/>
                          <a:cs typeface="+mn-cs"/>
                        </a:rPr>
                        <a:t>School policy</a:t>
                      </a:r>
                      <a:endParaRPr lang="en-US" sz="1800" dirty="0"/>
                    </a:p>
                  </a:txBody>
                  <a:tcPr/>
                </a:tc>
                <a:tc>
                  <a:txBody>
                    <a:bodyPr/>
                    <a:lstStyle/>
                    <a:p>
                      <a:pPr>
                        <a:spcAft>
                          <a:spcPts val="1200"/>
                        </a:spcAft>
                      </a:pPr>
                      <a:r>
                        <a:rPr lang="en-US" sz="1800" b="0" i="0" u="none" strike="noStrike" kern="1200" baseline="0" dirty="0">
                          <a:solidFill>
                            <a:schemeClr val="dk1"/>
                          </a:solidFill>
                          <a:latin typeface="+mn-lt"/>
                          <a:ea typeface="+mn-ea"/>
                          <a:cs typeface="+mn-cs"/>
                        </a:rPr>
                        <a:t>0 = No process for teaching staff is in place.</a:t>
                      </a:r>
                    </a:p>
                    <a:p>
                      <a:pPr>
                        <a:spcAft>
                          <a:spcPts val="1200"/>
                        </a:spcAft>
                      </a:pPr>
                      <a:r>
                        <a:rPr lang="en-US" sz="1800" b="0" i="0" u="none" strike="noStrike" kern="1200" baseline="0" dirty="0">
                          <a:solidFill>
                            <a:schemeClr val="dk1"/>
                          </a:solidFill>
                          <a:latin typeface="+mn-lt"/>
                          <a:ea typeface="+mn-ea"/>
                          <a:cs typeface="+mn-cs"/>
                        </a:rPr>
                        <a:t>1 = Professional development and orientation process is informal.</a:t>
                      </a:r>
                    </a:p>
                    <a:p>
                      <a:r>
                        <a:rPr lang="en-US" sz="1800" b="0" i="0" u="none" strike="noStrike" kern="1200" baseline="0" dirty="0">
                          <a:solidFill>
                            <a:schemeClr val="dk1"/>
                          </a:solidFill>
                          <a:latin typeface="+mn-lt"/>
                          <a:ea typeface="+mn-ea"/>
                          <a:cs typeface="+mn-cs"/>
                        </a:rPr>
                        <a:t>2 = Written process is used to teach and coach all relevant staff in all aspects of intervention delivery, including request for assistance process, using progress report as an instructional prompt, delivering feedback, and monitoring student progress.</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612949" y="4642337"/>
            <a:ext cx="5355772" cy="929473"/>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sz="1800" dirty="0">
                <a:solidFill>
                  <a:schemeClr val="tx1"/>
                </a:solidFill>
              </a:rPr>
              <a:t>Effective Tier II supports require participation of many adults in the school.</a:t>
            </a:r>
          </a:p>
        </p:txBody>
      </p:sp>
    </p:spTree>
    <p:extLst>
      <p:ext uri="{BB962C8B-B14F-4D97-AF65-F5344CB8AC3E}">
        <p14:creationId xmlns:p14="http://schemas.microsoft.com/office/powerpoint/2010/main" val="4129044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55"/>
          <p:cNvSpPr txBox="1">
            <a:spLocks noGrp="1"/>
          </p:cNvSpPr>
          <p:nvPr>
            <p:ph type="body" idx="1"/>
          </p:nvPr>
        </p:nvSpPr>
        <p:spPr>
          <a:xfrm>
            <a:off x="5439508" y="981103"/>
            <a:ext cx="6528426" cy="4873625"/>
          </a:xfrm>
          <a:prstGeom prst="rect">
            <a:avLst/>
          </a:prstGeom>
          <a:noFill/>
          <a:ln>
            <a:noFill/>
          </a:ln>
        </p:spPr>
        <p:txBody>
          <a:bodyPr spcFirstLastPara="1" wrap="square" lIns="91425" tIns="45700" rIns="91425" bIns="45700" anchor="t" anchorCtr="0">
            <a:normAutofit lnSpcReduction="10000"/>
          </a:bodyPr>
          <a:lstStyle/>
          <a:p>
            <a:pPr marL="173736" lvl="0" indent="-173736" algn="l" rtl="0">
              <a:spcBef>
                <a:spcPts val="0"/>
              </a:spcBef>
              <a:spcAft>
                <a:spcPts val="0"/>
              </a:spcAft>
              <a:buClr>
                <a:schemeClr val="dk1"/>
              </a:buClr>
              <a:buSzPts val="2590"/>
              <a:buChar char="•"/>
            </a:pPr>
            <a:r>
              <a:rPr lang="en-US" sz="2590" dirty="0"/>
              <a:t>CICO requires implementing daily, weekly, and quarterly components.</a:t>
            </a:r>
            <a:endParaRPr dirty="0"/>
          </a:p>
          <a:p>
            <a:pPr marL="173736" lvl="0" indent="-173736" algn="l" rtl="0">
              <a:spcBef>
                <a:spcPts val="1000"/>
              </a:spcBef>
              <a:spcAft>
                <a:spcPts val="0"/>
              </a:spcAft>
              <a:buClr>
                <a:schemeClr val="dk1"/>
              </a:buClr>
              <a:buSzPts val="2590"/>
              <a:buChar char="•"/>
            </a:pPr>
            <a:r>
              <a:rPr lang="en-US" sz="2590" dirty="0"/>
              <a:t>Choose CICO facilitators who have positive relationships with students in the school.</a:t>
            </a:r>
            <a:endParaRPr dirty="0"/>
          </a:p>
          <a:p>
            <a:pPr marL="173736" lvl="0" indent="-173736" algn="l" rtl="0">
              <a:spcBef>
                <a:spcPts val="1000"/>
              </a:spcBef>
              <a:spcAft>
                <a:spcPts val="0"/>
              </a:spcAft>
              <a:buClr>
                <a:schemeClr val="dk1"/>
              </a:buClr>
              <a:buSzPts val="2590"/>
              <a:buChar char="•"/>
            </a:pPr>
            <a:r>
              <a:rPr lang="en-US" sz="2590" dirty="0"/>
              <a:t>The CICO coordinator and facilitator(s) have individual and shared responsibilities.</a:t>
            </a:r>
            <a:endParaRPr dirty="0"/>
          </a:p>
          <a:p>
            <a:pPr marL="173736" lvl="0" indent="-173736" algn="l" rtl="0">
              <a:spcBef>
                <a:spcPts val="1000"/>
              </a:spcBef>
              <a:spcAft>
                <a:spcPts val="0"/>
              </a:spcAft>
              <a:buClr>
                <a:schemeClr val="dk1"/>
              </a:buClr>
              <a:buSzPts val="2590"/>
              <a:buChar char="•"/>
            </a:pPr>
            <a:r>
              <a:rPr lang="en-US" sz="2590" dirty="0"/>
              <a:t>Develop a daily progress report and a process for how it will be received and used throughout the day.</a:t>
            </a:r>
            <a:endParaRPr dirty="0"/>
          </a:p>
          <a:p>
            <a:pPr marL="173736" lvl="0" indent="-173736" algn="l" rtl="0">
              <a:spcBef>
                <a:spcPts val="1000"/>
              </a:spcBef>
              <a:spcAft>
                <a:spcPts val="0"/>
              </a:spcAft>
              <a:buClr>
                <a:schemeClr val="dk1"/>
              </a:buClr>
              <a:buSzPts val="2590"/>
              <a:buChar char="•"/>
            </a:pPr>
            <a:r>
              <a:rPr lang="en-US" sz="2590" dirty="0"/>
              <a:t>Develop a progress monitoring process with regular data collection and data review, and the use of data decision rules for responses to the intervention.</a:t>
            </a:r>
            <a:endParaRPr sz="2220" dirty="0"/>
          </a:p>
          <a:p>
            <a:pPr marL="228600" lvl="0" indent="-64135" algn="l" rtl="0">
              <a:lnSpc>
                <a:spcPct val="80000"/>
              </a:lnSpc>
              <a:spcBef>
                <a:spcPts val="1000"/>
              </a:spcBef>
              <a:spcAft>
                <a:spcPts val="0"/>
              </a:spcAft>
              <a:buClr>
                <a:schemeClr val="dk1"/>
              </a:buClr>
              <a:buSzPts val="2590"/>
              <a:buNone/>
            </a:pPr>
            <a:endParaRPr sz="2590" dirty="0"/>
          </a:p>
        </p:txBody>
      </p:sp>
      <p:sp>
        <p:nvSpPr>
          <p:cNvPr id="849" name="Google Shape;849;p55"/>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dirty="0">
                <a:solidFill>
                  <a:schemeClr val="lt1"/>
                </a:solidFill>
              </a:rPr>
              <a:t>Summary</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5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Resources</a:t>
            </a:r>
            <a:endParaRPr dirty="0"/>
          </a:p>
        </p:txBody>
      </p:sp>
      <p:sp>
        <p:nvSpPr>
          <p:cNvPr id="855" name="Google Shape;855;p56"/>
          <p:cNvSpPr txBox="1">
            <a:spLocks noGrp="1"/>
          </p:cNvSpPr>
          <p:nvPr>
            <p:ph type="body" idx="1"/>
          </p:nvPr>
        </p:nvSpPr>
        <p:spPr>
          <a:xfrm>
            <a:off x="838200" y="1957754"/>
            <a:ext cx="10515600" cy="3947746"/>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Clr>
                <a:schemeClr val="dk1"/>
              </a:buClr>
              <a:buSzPts val="2800"/>
              <a:buChar char="•"/>
            </a:pPr>
            <a:r>
              <a:rPr lang="en-US" dirty="0">
                <a:hlinkClick r:id="rId3"/>
              </a:rPr>
              <a:t>What is Tier 2 Support</a:t>
            </a:r>
            <a:r>
              <a:rPr lang="en-US" dirty="0"/>
              <a:t> (pbis.org)</a:t>
            </a:r>
          </a:p>
          <a:p>
            <a:pPr marL="173736" lvl="0" indent="-173736" algn="l" rtl="0">
              <a:lnSpc>
                <a:spcPct val="90000"/>
              </a:lnSpc>
              <a:spcBef>
                <a:spcPts val="1000"/>
              </a:spcBef>
              <a:spcAft>
                <a:spcPts val="0"/>
              </a:spcAft>
              <a:buClr>
                <a:schemeClr val="dk1"/>
              </a:buClr>
              <a:buSzPts val="2800"/>
              <a:buChar char="•"/>
            </a:pPr>
            <a:r>
              <a:rPr lang="en-US" dirty="0">
                <a:hlinkClick r:id="rId4"/>
              </a:rPr>
              <a:t>Missouri Schoolwide Positive Behavior Support Tier II Team Workbook</a:t>
            </a:r>
            <a:endParaRPr lang="en-US" dirty="0"/>
          </a:p>
          <a:p>
            <a:pPr marL="173736" lvl="0" indent="-173736" algn="l" rtl="0">
              <a:lnSpc>
                <a:spcPct val="90000"/>
              </a:lnSpc>
              <a:spcBef>
                <a:spcPts val="1000"/>
              </a:spcBef>
              <a:spcAft>
                <a:spcPts val="0"/>
              </a:spcAft>
              <a:buClr>
                <a:schemeClr val="dk1"/>
              </a:buClr>
              <a:buSzPts val="2800"/>
              <a:buChar char="•"/>
            </a:pPr>
            <a:r>
              <a:rPr lang="en-US" dirty="0">
                <a:hlinkClick r:id="rId5"/>
              </a:rPr>
              <a:t>CCE Tier II Resources</a:t>
            </a:r>
            <a:endParaRPr lang="en-US" dirty="0"/>
          </a:p>
          <a:p>
            <a:pPr marL="173736" lvl="0" indent="-173736" algn="l" rtl="0">
              <a:lnSpc>
                <a:spcPct val="90000"/>
              </a:lnSpc>
              <a:spcBef>
                <a:spcPts val="1000"/>
              </a:spcBef>
              <a:spcAft>
                <a:spcPts val="0"/>
              </a:spcAft>
              <a:buClr>
                <a:schemeClr val="dk1"/>
              </a:buClr>
              <a:buSzPts val="2800"/>
              <a:buChar char="•"/>
            </a:pPr>
            <a:r>
              <a:rPr lang="en-US" dirty="0"/>
              <a:t>Book and DVD: </a:t>
            </a:r>
            <a:r>
              <a:rPr lang="en-US" u="sng" dirty="0">
                <a:solidFill>
                  <a:schemeClr val="hlink"/>
                </a:solidFill>
                <a:hlinkClick r:id="rId6"/>
              </a:rPr>
              <a:t>Responding to Problem Behaviors in Schools: The Behavior Education Program</a:t>
            </a:r>
            <a:endParaRPr lang="en-US" u="sng" dirty="0">
              <a:solidFill>
                <a:schemeClr val="hlink"/>
              </a:solidFill>
            </a:endParaRPr>
          </a:p>
          <a:p>
            <a:pPr marL="173736" lvl="0" indent="-173736">
              <a:buSzPts val="2800"/>
            </a:pPr>
            <a:r>
              <a:rPr lang="en-US" dirty="0">
                <a:hlinkClick r:id="rId7"/>
              </a:rPr>
              <a:t>Behavioral Intervention Tools Chart</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57"/>
          <p:cNvSpPr txBox="1">
            <a:spLocks noGrp="1"/>
          </p:cNvSpPr>
          <p:nvPr>
            <p:ph type="body" idx="1"/>
          </p:nvPr>
        </p:nvSpPr>
        <p:spPr>
          <a:xfrm>
            <a:off x="838200" y="3387144"/>
            <a:ext cx="10515600" cy="21109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800"/>
              <a:buNone/>
            </a:pPr>
            <a:r>
              <a:rPr lang="en-US" dirty="0">
                <a:solidFill>
                  <a:srgbClr val="000000"/>
                </a:solidFill>
              </a:rPr>
              <a:t>We appreciate the following for sharing information:</a:t>
            </a:r>
            <a:endParaRPr dirty="0">
              <a:solidFill>
                <a:srgbClr val="000000"/>
              </a:solidFill>
            </a:endParaRPr>
          </a:p>
          <a:p>
            <a:pPr marL="0" lvl="0" indent="0" algn="l" rtl="0">
              <a:lnSpc>
                <a:spcPct val="90000"/>
              </a:lnSpc>
              <a:spcBef>
                <a:spcPts val="0"/>
              </a:spcBef>
              <a:spcAft>
                <a:spcPts val="0"/>
              </a:spcAft>
              <a:buClr>
                <a:srgbClr val="000000"/>
              </a:buClr>
              <a:buSzPts val="2800"/>
              <a:buNone/>
            </a:pPr>
            <a:endParaRPr dirty="0">
              <a:solidFill>
                <a:srgbClr val="000000"/>
              </a:solidFill>
            </a:endParaRPr>
          </a:p>
          <a:p>
            <a:pPr marL="173736" lvl="0" indent="-173736" algn="l" rtl="0">
              <a:lnSpc>
                <a:spcPct val="90000"/>
              </a:lnSpc>
              <a:spcAft>
                <a:spcPts val="0"/>
              </a:spcAft>
              <a:buClr>
                <a:srgbClr val="000000"/>
              </a:buClr>
              <a:buSzPts val="2800"/>
              <a:buChar char="•"/>
            </a:pPr>
            <a:r>
              <a:rPr lang="en-US" dirty="0">
                <a:solidFill>
                  <a:srgbClr val="000000"/>
                </a:solidFill>
              </a:rPr>
              <a:t>Missouri School-Wide Positive Behavior Support</a:t>
            </a:r>
            <a:endParaRPr dirty="0"/>
          </a:p>
          <a:p>
            <a:pPr marL="173736" lvl="0" indent="-173736" algn="l" rtl="0">
              <a:lnSpc>
                <a:spcPct val="90000"/>
              </a:lnSpc>
              <a:spcAft>
                <a:spcPts val="0"/>
              </a:spcAft>
              <a:buClr>
                <a:srgbClr val="000000"/>
              </a:buClr>
              <a:buSzPts val="2800"/>
              <a:buChar char="•"/>
            </a:pPr>
            <a:r>
              <a:rPr lang="en-US" dirty="0">
                <a:solidFill>
                  <a:srgbClr val="000000"/>
                </a:solidFill>
              </a:rPr>
              <a:t>PBIS OSEP Technical Assistance Center</a:t>
            </a:r>
            <a:endParaRPr dirty="0"/>
          </a:p>
        </p:txBody>
      </p:sp>
      <p:pic>
        <p:nvPicPr>
          <p:cNvPr id="862" name="Google Shape;862;p57" descr="Image result for thank you"/>
          <p:cNvPicPr preferRelativeResize="0"/>
          <p:nvPr/>
        </p:nvPicPr>
        <p:blipFill rotWithShape="1">
          <a:blip r:embed="rId3">
            <a:alphaModFix/>
          </a:blip>
          <a:srcRect t="4898"/>
          <a:stretch/>
        </p:blipFill>
        <p:spPr>
          <a:xfrm>
            <a:off x="2280355" y="324548"/>
            <a:ext cx="6901179" cy="264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Overview of CICO</a:t>
            </a:r>
            <a:endParaRPr dirty="0"/>
          </a:p>
        </p:txBody>
      </p:sp>
      <p:sp>
        <p:nvSpPr>
          <p:cNvPr id="314" name="Google Shape;314;p6"/>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For students whose problem behaviors…</a:t>
            </a:r>
            <a:endParaRPr dirty="0"/>
          </a:p>
          <a:p>
            <a:pPr marL="457200" lvl="1" indent="-173736">
              <a:spcBef>
                <a:spcPts val="1000"/>
              </a:spcBef>
            </a:pPr>
            <a:r>
              <a:rPr lang="en-US" dirty="0"/>
              <a:t>Are unresponsive to Tier I practices and systems </a:t>
            </a:r>
            <a:endParaRPr dirty="0"/>
          </a:p>
          <a:p>
            <a:pPr marL="457200" lvl="1" indent="-173736">
              <a:spcBef>
                <a:spcPts val="1000"/>
              </a:spcBef>
            </a:pPr>
            <a:r>
              <a:rPr lang="en-US" dirty="0"/>
              <a:t>Do not require individualized interventions</a:t>
            </a:r>
            <a:endParaRPr dirty="0"/>
          </a:p>
          <a:p>
            <a:pPr marL="457200" lvl="1" indent="-173736">
              <a:spcBef>
                <a:spcPts val="1000"/>
              </a:spcBef>
            </a:pPr>
            <a:r>
              <a:rPr lang="en-US" dirty="0"/>
              <a:t>Are observed across multiple settings or contexts*</a:t>
            </a:r>
            <a:endParaRPr dirty="0"/>
          </a:p>
          <a:p>
            <a:pPr marL="173736" lvl="0" indent="-173736" algn="l" rtl="0">
              <a:lnSpc>
                <a:spcPct val="90000"/>
              </a:lnSpc>
              <a:spcBef>
                <a:spcPts val="1000"/>
              </a:spcBef>
              <a:spcAft>
                <a:spcPts val="0"/>
              </a:spcAft>
              <a:buClr>
                <a:schemeClr val="dk1"/>
              </a:buClr>
              <a:buSzPts val="2800"/>
              <a:buChar char="•"/>
            </a:pPr>
            <a:r>
              <a:rPr lang="en-US" dirty="0"/>
              <a:t>Efficient and cost-effective</a:t>
            </a:r>
            <a:endParaRPr dirty="0"/>
          </a:p>
        </p:txBody>
      </p:sp>
      <p:sp>
        <p:nvSpPr>
          <p:cNvPr id="315" name="Google Shape;315;p6"/>
          <p:cNvSpPr txBox="1"/>
          <p:nvPr/>
        </p:nvSpPr>
        <p:spPr>
          <a:xfrm>
            <a:off x="3938444" y="6377354"/>
            <a:ext cx="1981200" cy="2461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1"/>
                </a:solidFill>
                <a:latin typeface="Calibri"/>
                <a:ea typeface="Calibri"/>
                <a:cs typeface="Calibri"/>
                <a:sym typeface="Calibri"/>
              </a:rPr>
              <a:t>*Crone, Hawken, &amp; Horner, 2010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CICO is Appropriate for Students…</a:t>
            </a:r>
            <a:endParaRPr dirty="0"/>
          </a:p>
        </p:txBody>
      </p:sp>
      <p:sp>
        <p:nvSpPr>
          <p:cNvPr id="322" name="Google Shape;322;p7"/>
          <p:cNvSpPr txBox="1">
            <a:spLocks noGrp="1"/>
          </p:cNvSpPr>
          <p:nvPr>
            <p:ph type="body" idx="1"/>
          </p:nvPr>
        </p:nvSpPr>
        <p:spPr>
          <a:xfrm>
            <a:off x="838200" y="1910862"/>
            <a:ext cx="10515600" cy="3994638"/>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0"/>
              </a:spcBef>
              <a:spcAft>
                <a:spcPts val="0"/>
              </a:spcAft>
              <a:buClr>
                <a:schemeClr val="dk1"/>
              </a:buClr>
              <a:buSzPts val="2800"/>
              <a:buChar char="•"/>
            </a:pPr>
            <a:r>
              <a:rPr lang="en-US" dirty="0"/>
              <a:t>With recurring minor behaviors</a:t>
            </a:r>
            <a:endParaRPr dirty="0"/>
          </a:p>
          <a:p>
            <a:pPr marL="173736" lvl="0" indent="-173736" algn="l" rtl="0">
              <a:lnSpc>
                <a:spcPct val="90000"/>
              </a:lnSpc>
              <a:spcBef>
                <a:spcPts val="1000"/>
              </a:spcBef>
              <a:spcAft>
                <a:spcPts val="0"/>
              </a:spcAft>
              <a:buClr>
                <a:schemeClr val="dk1"/>
              </a:buClr>
              <a:buSzPts val="2800"/>
              <a:buChar char="•"/>
            </a:pPr>
            <a:r>
              <a:rPr lang="en-US" dirty="0"/>
              <a:t>With two to five office referrals </a:t>
            </a:r>
            <a:endParaRPr dirty="0"/>
          </a:p>
          <a:p>
            <a:pPr marL="173736" lvl="0" indent="-173736" algn="l" rtl="0">
              <a:lnSpc>
                <a:spcPct val="90000"/>
              </a:lnSpc>
              <a:spcBef>
                <a:spcPts val="1000"/>
              </a:spcBef>
              <a:spcAft>
                <a:spcPts val="0"/>
              </a:spcAft>
              <a:buClr>
                <a:schemeClr val="dk1"/>
              </a:buClr>
              <a:buSzPts val="2800"/>
              <a:buChar char="•"/>
            </a:pPr>
            <a:r>
              <a:rPr lang="en-US" dirty="0"/>
              <a:t>With behaviors occurring across multiple locations</a:t>
            </a:r>
          </a:p>
          <a:p>
            <a:pPr marL="173736" lvl="0" indent="-173736" algn="l" rtl="0">
              <a:lnSpc>
                <a:spcPct val="90000"/>
              </a:lnSpc>
              <a:spcBef>
                <a:spcPts val="1000"/>
              </a:spcBef>
              <a:spcAft>
                <a:spcPts val="0"/>
              </a:spcAft>
              <a:buClr>
                <a:schemeClr val="dk1"/>
              </a:buClr>
              <a:buSzPts val="2800"/>
              <a:buChar char="•"/>
            </a:pPr>
            <a:r>
              <a:rPr lang="en-US" dirty="0"/>
              <a:t>Seeking adult attention</a:t>
            </a:r>
          </a:p>
          <a:p>
            <a:pPr marL="173736" lvl="0" indent="-173736" algn="l" rtl="0">
              <a:lnSpc>
                <a:spcPct val="90000"/>
              </a:lnSpc>
              <a:spcBef>
                <a:spcPts val="1000"/>
              </a:spcBef>
              <a:spcAft>
                <a:spcPts val="0"/>
              </a:spcAft>
              <a:buClr>
                <a:schemeClr val="dk1"/>
              </a:buClr>
              <a:buSzPts val="2800"/>
              <a:buChar char="•"/>
            </a:pPr>
            <a:r>
              <a:rPr lang="en-US" dirty="0"/>
              <a:t>Examples of behaviors addressed:</a:t>
            </a:r>
            <a:endParaRPr dirty="0"/>
          </a:p>
          <a:p>
            <a:pPr marL="457200" lvl="2" indent="-173736" algn="l" rtl="0">
              <a:lnSpc>
                <a:spcPct val="90000"/>
              </a:lnSpc>
              <a:spcBef>
                <a:spcPts val="1000"/>
              </a:spcBef>
              <a:spcAft>
                <a:spcPts val="0"/>
              </a:spcAft>
              <a:buClr>
                <a:schemeClr val="dk1"/>
              </a:buClr>
              <a:buSzPts val="2400"/>
              <a:buChar char="•"/>
            </a:pPr>
            <a:r>
              <a:rPr lang="en-US" sz="2600" dirty="0"/>
              <a:t>Talking out</a:t>
            </a:r>
            <a:endParaRPr sz="2600" dirty="0"/>
          </a:p>
          <a:p>
            <a:pPr marL="457200" lvl="2" indent="-173736" algn="l" rtl="0">
              <a:lnSpc>
                <a:spcPct val="90000"/>
              </a:lnSpc>
              <a:spcBef>
                <a:spcPts val="1000"/>
              </a:spcBef>
              <a:spcAft>
                <a:spcPts val="0"/>
              </a:spcAft>
              <a:buClr>
                <a:schemeClr val="dk1"/>
              </a:buClr>
              <a:buSzPts val="2400"/>
              <a:buChar char="•"/>
            </a:pPr>
            <a:r>
              <a:rPr lang="en-US" sz="2600" dirty="0"/>
              <a:t>Minor disruptions</a:t>
            </a:r>
            <a:endParaRPr sz="2600" dirty="0"/>
          </a:p>
          <a:p>
            <a:pPr marL="457200" lvl="2" indent="-173736" algn="l" rtl="0">
              <a:lnSpc>
                <a:spcPct val="90000"/>
              </a:lnSpc>
              <a:spcBef>
                <a:spcPts val="1000"/>
              </a:spcBef>
              <a:spcAft>
                <a:spcPts val="0"/>
              </a:spcAft>
              <a:buClr>
                <a:schemeClr val="dk1"/>
              </a:buClr>
              <a:buSzPts val="2400"/>
              <a:buChar char="•"/>
            </a:pPr>
            <a:r>
              <a:rPr lang="en-US" sz="2600" dirty="0"/>
              <a:t>Lack of work completion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dirty="0"/>
              <a:t>CICO is </a:t>
            </a:r>
            <a:r>
              <a:rPr lang="en-US" sz="5400" i="1" dirty="0"/>
              <a:t>Not</a:t>
            </a:r>
            <a:r>
              <a:rPr lang="en-US" sz="5400" dirty="0"/>
              <a:t> Appropriate for Students…</a:t>
            </a:r>
            <a:endParaRPr dirty="0"/>
          </a:p>
        </p:txBody>
      </p:sp>
      <p:sp>
        <p:nvSpPr>
          <p:cNvPr id="329" name="Google Shape;329;p8"/>
          <p:cNvSpPr txBox="1">
            <a:spLocks noGrp="1"/>
          </p:cNvSpPr>
          <p:nvPr>
            <p:ph type="body" idx="1"/>
          </p:nvPr>
        </p:nvSpPr>
        <p:spPr>
          <a:xfrm>
            <a:off x="838200" y="1899138"/>
            <a:ext cx="10515600" cy="40063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With serious or violent behaviors/infractions</a:t>
            </a:r>
            <a:endParaRPr dirty="0"/>
          </a:p>
          <a:p>
            <a:pPr marL="173736" lvl="0" indent="-173736" algn="l" rtl="0">
              <a:lnSpc>
                <a:spcPct val="90000"/>
              </a:lnSpc>
              <a:spcAft>
                <a:spcPts val="0"/>
              </a:spcAft>
              <a:buClr>
                <a:schemeClr val="dk1"/>
              </a:buClr>
              <a:buSzPts val="2800"/>
              <a:buChar char="•"/>
            </a:pPr>
            <a:r>
              <a:rPr lang="en-US" dirty="0"/>
              <a:t>With extreme chronic behavior </a:t>
            </a:r>
            <a:r>
              <a:rPr lang="en-US" b="1" dirty="0"/>
              <a:t>(8-10+ referrals)</a:t>
            </a:r>
            <a:endParaRPr dirty="0"/>
          </a:p>
          <a:p>
            <a:pPr marL="173736" lvl="0" indent="-173736" algn="l" rtl="0">
              <a:lnSpc>
                <a:spcPct val="90000"/>
              </a:lnSpc>
              <a:spcAft>
                <a:spcPts val="0"/>
              </a:spcAft>
              <a:buClr>
                <a:schemeClr val="dk1"/>
              </a:buClr>
              <a:buSzPts val="2800"/>
              <a:buChar char="•"/>
            </a:pPr>
            <a:r>
              <a:rPr lang="en-US" dirty="0"/>
              <a:t>Requiring more individualized support, such as…</a:t>
            </a:r>
            <a:endParaRPr dirty="0"/>
          </a:p>
          <a:p>
            <a:pPr marL="457200" lvl="1" indent="-173736" algn="l" rtl="0">
              <a:lnSpc>
                <a:spcPct val="90000"/>
              </a:lnSpc>
              <a:spcBef>
                <a:spcPts val="1000"/>
              </a:spcBef>
              <a:spcAft>
                <a:spcPts val="0"/>
              </a:spcAft>
              <a:buClr>
                <a:schemeClr val="dk1"/>
              </a:buClr>
              <a:buSzPts val="2600"/>
              <a:buChar char="•"/>
            </a:pPr>
            <a:r>
              <a:rPr lang="en-US" dirty="0"/>
              <a:t>Functional Behavior Assessment (FBA)</a:t>
            </a:r>
          </a:p>
          <a:p>
            <a:pPr marL="457200" lvl="1" indent="-173736" algn="l" rtl="0">
              <a:lnSpc>
                <a:spcPct val="90000"/>
              </a:lnSpc>
              <a:spcBef>
                <a:spcPts val="1000"/>
              </a:spcBef>
              <a:spcAft>
                <a:spcPts val="0"/>
              </a:spcAft>
              <a:buClr>
                <a:schemeClr val="dk1"/>
              </a:buClr>
              <a:buSzPts val="2600"/>
              <a:buChar char="•"/>
            </a:pPr>
            <a:r>
              <a:rPr lang="en-US" dirty="0"/>
              <a:t>Behavior Intervention Plan (BIP)</a:t>
            </a:r>
            <a:endParaRPr dirty="0"/>
          </a:p>
          <a:p>
            <a:pPr marL="457200" lvl="1" indent="-173736" algn="l" rtl="0">
              <a:lnSpc>
                <a:spcPct val="90000"/>
              </a:lnSpc>
              <a:spcBef>
                <a:spcPts val="1000"/>
              </a:spcBef>
              <a:spcAft>
                <a:spcPts val="0"/>
              </a:spcAft>
              <a:buClr>
                <a:schemeClr val="dk1"/>
              </a:buClr>
              <a:buSzPts val="2600"/>
              <a:buChar char="•"/>
            </a:pPr>
            <a:r>
              <a:rPr lang="en-US" dirty="0"/>
              <a:t>Wraparound Plan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9"/>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dirty="0">
                <a:solidFill>
                  <a:schemeClr val="lt1"/>
                </a:solidFill>
              </a:rPr>
              <a:t>Personnel Needed for CICO</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5109</TotalTime>
  <Words>5220</Words>
  <Application>Microsoft Office PowerPoint</Application>
  <PresentationFormat>Widescreen</PresentationFormat>
  <Paragraphs>629</Paragraphs>
  <Slides>59</Slides>
  <Notes>59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Calibri</vt:lpstr>
      <vt:lpstr>Arial</vt:lpstr>
      <vt:lpstr>Questrial</vt:lpstr>
      <vt:lpstr>Comic Sans MS</vt:lpstr>
      <vt:lpstr>Trebuchet MS</vt:lpstr>
      <vt:lpstr>Noto Sans Symbols</vt:lpstr>
      <vt:lpstr>Office Theme</vt:lpstr>
      <vt:lpstr>Check-in, Check-out (CICO) Tier II Intervention</vt:lpstr>
      <vt:lpstr>Purpose of This Module To guide schools through the process of developing a Check-in, Check-out intervention</vt:lpstr>
      <vt:lpstr>Objectives</vt:lpstr>
      <vt:lpstr>PowerPoint Presentation</vt:lpstr>
      <vt:lpstr>Purpose of Check-in, Check-out (CICO)</vt:lpstr>
      <vt:lpstr>Overview of CICO</vt:lpstr>
      <vt:lpstr>CICO is Appropriate for Students…</vt:lpstr>
      <vt:lpstr>CICO is Not Appropriate for Students…</vt:lpstr>
      <vt:lpstr>Personnel Needed for CICO</vt:lpstr>
      <vt:lpstr>What Resources are Needed?</vt:lpstr>
      <vt:lpstr>Personnel: CICO Coordinator</vt:lpstr>
      <vt:lpstr>Personnel: Facilitators</vt:lpstr>
      <vt:lpstr>Coordinator and Facilitator  Provide Introductions and Communication</vt:lpstr>
      <vt:lpstr>Weekly and Quarterly Responsibilities</vt:lpstr>
      <vt:lpstr>Weekly Responsibilities</vt:lpstr>
      <vt:lpstr>Weekly (or Bi-weekly) Responsibilities</vt:lpstr>
      <vt:lpstr>Quarterly Responsibilities</vt:lpstr>
      <vt:lpstr>Example – Quarterly Report </vt:lpstr>
      <vt:lpstr>The Components of the CICO Implementation Process  </vt:lpstr>
      <vt:lpstr>CICO Process</vt:lpstr>
      <vt:lpstr>What is a Daily Progress  Report (DPR)?</vt:lpstr>
      <vt:lpstr>PowerPoint Presentation</vt:lpstr>
      <vt:lpstr>Five Daily Components of CICO</vt:lpstr>
      <vt:lpstr>Component 1: Check-in</vt:lpstr>
      <vt:lpstr>Component 1: Check-in</vt:lpstr>
      <vt:lpstr>PowerPoint Presentation</vt:lpstr>
      <vt:lpstr>DPR Content</vt:lpstr>
      <vt:lpstr>Example</vt:lpstr>
      <vt:lpstr>For Younger Students</vt:lpstr>
      <vt:lpstr>PowerPoint Presentation</vt:lpstr>
      <vt:lpstr>DPR Checklist</vt:lpstr>
      <vt:lpstr>Component 2: Regular Teacher Feedback</vt:lpstr>
      <vt:lpstr>Component 2: Regular Teacher Feedback</vt:lpstr>
      <vt:lpstr>PowerPoint Presentation</vt:lpstr>
      <vt:lpstr>Example: Assess teacher feedback used with Tier II interventions. </vt:lpstr>
      <vt:lpstr>Component 3: Check-out</vt:lpstr>
      <vt:lpstr>Component 3: Check-out</vt:lpstr>
      <vt:lpstr>Reinforcements at Check-out</vt:lpstr>
      <vt:lpstr>Component 4:  Data Collection and Progress Monitoring</vt:lpstr>
      <vt:lpstr>Component 4: Data Collection and Progress Monitoring</vt:lpstr>
      <vt:lpstr>Using Data from the DPR</vt:lpstr>
      <vt:lpstr>Some Data Collection Options</vt:lpstr>
      <vt:lpstr>Reviewing Data</vt:lpstr>
      <vt:lpstr>Some Possible Next Steps,  Based on Data</vt:lpstr>
      <vt:lpstr>Some Possible Next Steps,  Based on Data</vt:lpstr>
      <vt:lpstr>Example of a Daily Progress Report with Individualized Features</vt:lpstr>
      <vt:lpstr>Some Possible Next Steps,  Based on Data</vt:lpstr>
      <vt:lpstr>Component 5: Family Participation</vt:lpstr>
      <vt:lpstr>Component 5: Family Participation</vt:lpstr>
      <vt:lpstr>PowerPoint Presentation</vt:lpstr>
      <vt:lpstr>Guide for Implementing CICO</vt:lpstr>
      <vt:lpstr>PowerPoint Presentation</vt:lpstr>
      <vt:lpstr>Do it With Fidelity!</vt:lpstr>
      <vt:lpstr>2.6 Tier II Critical Features</vt:lpstr>
      <vt:lpstr>2.8 Access to Tier I Supports</vt:lpstr>
      <vt:lpstr>2.9 Professional Development</vt:lpstr>
      <vt:lpstr>Summary</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Check-in, Check-out (CICO) Intervention</dc:title>
  <dc:creator>Rebecca Hegger</dc:creator>
  <cp:lastModifiedBy>Rebecca Hegger</cp:lastModifiedBy>
  <cp:revision>54</cp:revision>
  <dcterms:created xsi:type="dcterms:W3CDTF">2019-06-10T16:55:11Z</dcterms:created>
  <dcterms:modified xsi:type="dcterms:W3CDTF">2020-07-07T18:28:36Z</dcterms:modified>
</cp:coreProperties>
</file>