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432" r:id="rId3"/>
    <p:sldId id="431" r:id="rId4"/>
    <p:sldId id="441" r:id="rId5"/>
    <p:sldId id="395" r:id="rId6"/>
    <p:sldId id="434" r:id="rId7"/>
    <p:sldId id="430" r:id="rId8"/>
    <p:sldId id="435" r:id="rId9"/>
    <p:sldId id="433" r:id="rId10"/>
    <p:sldId id="451" r:id="rId11"/>
    <p:sldId id="396" r:id="rId12"/>
    <p:sldId id="271" r:id="rId13"/>
    <p:sldId id="272" r:id="rId14"/>
    <p:sldId id="273" r:id="rId15"/>
    <p:sldId id="445" r:id="rId16"/>
    <p:sldId id="452" r:id="rId17"/>
    <p:sldId id="275" r:id="rId18"/>
    <p:sldId id="446" r:id="rId19"/>
    <p:sldId id="274" r:id="rId20"/>
    <p:sldId id="453" r:id="rId21"/>
    <p:sldId id="454" r:id="rId22"/>
    <p:sldId id="455" r:id="rId23"/>
    <p:sldId id="440" r:id="rId24"/>
    <p:sldId id="276" r:id="rId25"/>
    <p:sldId id="277" r:id="rId26"/>
    <p:sldId id="442" r:id="rId27"/>
    <p:sldId id="269" r:id="rId28"/>
    <p:sldId id="436" r:id="rId29"/>
    <p:sldId id="438" r:id="rId30"/>
    <p:sldId id="444" r:id="rId31"/>
    <p:sldId id="447" r:id="rId32"/>
    <p:sldId id="443" r:id="rId33"/>
    <p:sldId id="457" r:id="rId34"/>
    <p:sldId id="458" r:id="rId35"/>
    <p:sldId id="302" r:id="rId36"/>
    <p:sldId id="459" r:id="rId37"/>
    <p:sldId id="299" r:id="rId38"/>
    <p:sldId id="448" r:id="rId39"/>
    <p:sldId id="449" r:id="rId40"/>
    <p:sldId id="450" r:id="rId41"/>
    <p:sldId id="45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 of Behavioral Research &amp; Eval" initials="OoBR&amp;E" lastIdx="6" clrIdx="0">
    <p:extLst>
      <p:ext uri="{19B8F6BF-5375-455C-9EA6-DF929625EA0E}">
        <p15:presenceInfo xmlns:p15="http://schemas.microsoft.com/office/powerpoint/2012/main" userId="S-1-5-21-1547161642-1343024091-725345543-6258" providerId="AD"/>
      </p:ext>
    </p:extLst>
  </p:cmAuthor>
  <p:cmAuthor id="2" name="Rebecca Hegger" initials="RH" lastIdx="2" clrIdx="1">
    <p:extLst>
      <p:ext uri="{19B8F6BF-5375-455C-9EA6-DF929625EA0E}">
        <p15:presenceInfo xmlns:p15="http://schemas.microsoft.com/office/powerpoint/2012/main" userId="1ae0273c735cb329" providerId="Windows Live"/>
      </p:ext>
    </p:extLst>
  </p:cmAuthor>
  <p:cmAuthor id="3" name="Anne Merten" initials="AM" lastIdx="12" clrIdx="2">
    <p:extLst>
      <p:ext uri="{19B8F6BF-5375-455C-9EA6-DF929625EA0E}">
        <p15:presenceInfo xmlns:p15="http://schemas.microsoft.com/office/powerpoint/2012/main" userId="S-1-5-21-1547161642-1343024091-725345543-333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6DA"/>
    <a:srgbClr val="2E4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2663" autoAdjust="0"/>
  </p:normalViewPr>
  <p:slideViewPr>
    <p:cSldViewPr snapToGrid="0">
      <p:cViewPr varScale="1">
        <p:scale>
          <a:sx n="71" d="100"/>
          <a:sy n="71" d="100"/>
        </p:scale>
        <p:origin x="1109" y="53"/>
      </p:cViewPr>
      <p:guideLst/>
    </p:cSldViewPr>
  </p:slideViewPr>
  <p:notesTextViewPr>
    <p:cViewPr>
      <p:scale>
        <a:sx n="100" d="100"/>
        <a:sy n="100" d="100"/>
      </p:scale>
      <p:origin x="0" y="0"/>
    </p:cViewPr>
  </p:notesTextViewPr>
  <p:sorterViewPr>
    <p:cViewPr varScale="1">
      <p:scale>
        <a:sx n="1" d="1"/>
        <a:sy n="1" d="1"/>
      </p:scale>
      <p:origin x="0" y="-152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8052-A209-41AD-A152-901B4DF0A211}" type="datetimeFigureOut">
              <a:rPr lang="en-US" smtClean="0"/>
              <a:t>7/7/2020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BC367-BBC0-4816-B0FD-0AA80A391F91}" type="slidenum">
              <a:rPr lang="en-US" smtClean="0"/>
              <a:t>‹#›</a:t>
            </a:fld>
            <a:endParaRPr lang="en-US"/>
          </a:p>
        </p:txBody>
      </p:sp>
    </p:spTree>
    <p:extLst>
      <p:ext uri="{BB962C8B-B14F-4D97-AF65-F5344CB8AC3E}">
        <p14:creationId xmlns:p14="http://schemas.microsoft.com/office/powerpoint/2010/main" val="329662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bisapps.org/Applications/Pages/Tiered-Fidelity-Inventory-(TFI).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bisapps.org/Applications/Pages/Tiered-Fidelity-Inventory-(TFI).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8BC367-BBC0-4816-B0FD-0AA80A391F91}" type="slidenum">
              <a:rPr lang="en-US" smtClean="0"/>
              <a:t>1</a:t>
            </a:fld>
            <a:endParaRPr lang="en-US"/>
          </a:p>
        </p:txBody>
      </p:sp>
    </p:spTree>
    <p:extLst>
      <p:ext uri="{BB962C8B-B14F-4D97-AF65-F5344CB8AC3E}">
        <p14:creationId xmlns:p14="http://schemas.microsoft.com/office/powerpoint/2010/main" val="231221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u="sng" dirty="0"/>
              <a:t>Formative assessment</a:t>
            </a:r>
            <a:r>
              <a:rPr lang="en-US" dirty="0"/>
              <a:t>: Determine current PBIS practices in place and needed prior to launching implementation</a:t>
            </a:r>
          </a:p>
          <a:p>
            <a:pPr marL="171450" indent="-171450">
              <a:buFont typeface="Arial" panose="020B0604020202020204" pitchFamily="34" charset="0"/>
              <a:buChar char="•"/>
            </a:pPr>
            <a:r>
              <a:rPr lang="en-US" u="sng" dirty="0"/>
              <a:t>Progress monitoring</a:t>
            </a:r>
            <a:r>
              <a:rPr lang="en-US" dirty="0"/>
              <a:t>: Self-assess PBIS practices to guide implementation efforts, and assess progress </a:t>
            </a:r>
          </a:p>
          <a:p>
            <a:pPr marL="171450" indent="-171450">
              <a:buFont typeface="Arial" panose="020B0604020202020204" pitchFamily="34" charset="0"/>
              <a:buChar char="•"/>
            </a:pPr>
            <a:r>
              <a:rPr lang="en-US" dirty="0"/>
              <a:t>Build an action plan to focus implementation efforts</a:t>
            </a:r>
          </a:p>
          <a:p>
            <a:pPr marL="171450" indent="-171450">
              <a:buFont typeface="Arial" panose="020B0604020202020204" pitchFamily="34" charset="0"/>
              <a:buChar char="•"/>
            </a:pPr>
            <a:r>
              <a:rPr lang="en-US" u="sng" dirty="0"/>
              <a:t>Annual self-assessment</a:t>
            </a:r>
            <a:r>
              <a:rPr lang="en-US" dirty="0"/>
              <a:t>: Self-assess annually to facilitate sustained implementation of PBIS</a:t>
            </a:r>
          </a:p>
        </p:txBody>
      </p:sp>
      <p:sp>
        <p:nvSpPr>
          <p:cNvPr id="4" name="Slide Number Placeholder 3"/>
          <p:cNvSpPr>
            <a:spLocks noGrp="1"/>
          </p:cNvSpPr>
          <p:nvPr>
            <p:ph type="sldNum" sz="quarter" idx="10"/>
          </p:nvPr>
        </p:nvSpPr>
        <p:spPr/>
        <p:txBody>
          <a:bodyPr/>
          <a:lstStyle/>
          <a:p>
            <a:fld id="{FBB42597-1829-4FA1-9051-661984EE0EFE}" type="slidenum">
              <a:rPr lang="en-US" smtClean="0"/>
              <a:t>13</a:t>
            </a:fld>
            <a:endParaRPr lang="en-US" dirty="0"/>
          </a:p>
        </p:txBody>
      </p:sp>
    </p:spTree>
    <p:extLst>
      <p:ext uri="{BB962C8B-B14F-4D97-AF65-F5344CB8AC3E}">
        <p14:creationId xmlns:p14="http://schemas.microsoft.com/office/powerpoint/2010/main" val="2539633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During initial implementation, complete the TFI every three or four meetings until you reach 70% fidelity three times in a row.</a:t>
            </a:r>
          </a:p>
          <a:p>
            <a:pPr marL="171450" indent="-171450">
              <a:buFont typeface="Arial" panose="020B0604020202020204" pitchFamily="34" charset="0"/>
              <a:buChar char="•"/>
            </a:pPr>
            <a:r>
              <a:rPr lang="en-US" dirty="0"/>
              <a:t>Once that is met, you can complete annually.</a:t>
            </a:r>
          </a:p>
        </p:txBody>
      </p:sp>
      <p:sp>
        <p:nvSpPr>
          <p:cNvPr id="4" name="Slide Number Placeholder 3"/>
          <p:cNvSpPr>
            <a:spLocks noGrp="1"/>
          </p:cNvSpPr>
          <p:nvPr>
            <p:ph type="sldNum" sz="quarter" idx="10"/>
          </p:nvPr>
        </p:nvSpPr>
        <p:spPr/>
        <p:txBody>
          <a:bodyPr/>
          <a:lstStyle/>
          <a:p>
            <a:fld id="{FBB42597-1829-4FA1-9051-661984EE0EFE}" type="slidenum">
              <a:rPr lang="en-US" smtClean="0"/>
              <a:t>14</a:t>
            </a:fld>
            <a:endParaRPr lang="en-US" dirty="0"/>
          </a:p>
        </p:txBody>
      </p:sp>
    </p:spTree>
    <p:extLst>
      <p:ext uri="{BB962C8B-B14F-4D97-AF65-F5344CB8AC3E}">
        <p14:creationId xmlns:p14="http://schemas.microsoft.com/office/powerpoint/2010/main" val="1337168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t>Trainer Notes:</a:t>
            </a:r>
          </a:p>
          <a:p>
            <a:pPr marL="173736" lvl="0" indent="-173736">
              <a:buAutoNum type="arabicPeriod"/>
            </a:pPr>
            <a:r>
              <a:rPr lang="en-US" dirty="0"/>
              <a:t>Before meeting, give team members the Tier II section of the TFI and scoresheet a week in advance so that each person may come to the meeting with their scores written ahead of time.</a:t>
            </a:r>
          </a:p>
          <a:p>
            <a:pPr marL="173736" lvl="0" indent="-173736">
              <a:buAutoNum type="arabicPeriod" startAt="2"/>
            </a:pPr>
            <a:r>
              <a:rPr lang="en-US" dirty="0"/>
              <a:t>At the meeting, go through each item and vote. For instance, on item 2.1, have team members hold up a fist for 0, one finger for 1, or two fingers for 2. There should be NO half scores (e.g., 1.5 is not a valid score). </a:t>
            </a:r>
          </a:p>
          <a:p>
            <a:pPr marL="173736" lvl="0" indent="-173736">
              <a:buAutoNum type="arabicPeriod" startAt="3"/>
            </a:pPr>
            <a:r>
              <a:rPr lang="en-US" dirty="0"/>
              <a:t>If the vote is not unanimous, each person explains their score. The team discusses whether the scoring criteria have been met. </a:t>
            </a:r>
          </a:p>
          <a:p>
            <a:pPr marL="173736" lvl="0" indent="-173736">
              <a:buAutoNum type="arabicPeriod" startAt="3"/>
            </a:pPr>
            <a:r>
              <a:rPr lang="en-US" dirty="0"/>
              <a:t>The final score is entered into PBIS Applications once consensus is reached.</a:t>
            </a:r>
          </a:p>
        </p:txBody>
      </p:sp>
      <p:sp>
        <p:nvSpPr>
          <p:cNvPr id="4" name="Slide Number Placeholder 3"/>
          <p:cNvSpPr>
            <a:spLocks noGrp="1"/>
          </p:cNvSpPr>
          <p:nvPr>
            <p:ph type="sldNum" sz="quarter" idx="5"/>
          </p:nvPr>
        </p:nvSpPr>
        <p:spPr/>
        <p:txBody>
          <a:bodyPr/>
          <a:lstStyle/>
          <a:p>
            <a:fld id="{218BC367-BBC0-4816-B0FD-0AA80A391F91}" type="slidenum">
              <a:rPr lang="en-US" smtClean="0"/>
              <a:t>15</a:t>
            </a:fld>
            <a:endParaRPr lang="en-US"/>
          </a:p>
        </p:txBody>
      </p:sp>
    </p:spTree>
    <p:extLst>
      <p:ext uri="{BB962C8B-B14F-4D97-AF65-F5344CB8AC3E}">
        <p14:creationId xmlns:p14="http://schemas.microsoft.com/office/powerpoint/2010/main" val="121686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The videos are not embedded in this slide – this is just a screenshot. Follow the link if you want to show any of the videos: </a:t>
            </a:r>
            <a:r>
              <a:rPr lang="en-US" dirty="0">
                <a:hlinkClick r:id="rId3"/>
              </a:rPr>
              <a:t>https://www.pbisapps.org/Applications/Pages/Tiered-Fidelity-Inventory-(TFI).aspx</a:t>
            </a:r>
            <a:endParaRPr lang="en-US" dirty="0"/>
          </a:p>
          <a:p>
            <a:pPr marL="171450" indent="-171450">
              <a:buFont typeface="Arial" panose="020B0604020202020204" pitchFamily="34" charset="0"/>
              <a:buChar char="•"/>
            </a:pPr>
            <a:r>
              <a:rPr lang="en-US" dirty="0"/>
              <a:t>The videos go through each step: preparing for the TFI, completing the TFI, analyzing reports, and action planning. The last video pulls everything together and shows what a team meeting might look like while completing the TFI.</a:t>
            </a:r>
          </a:p>
        </p:txBody>
      </p:sp>
      <p:sp>
        <p:nvSpPr>
          <p:cNvPr id="4" name="Slide Number Placeholder 3"/>
          <p:cNvSpPr>
            <a:spLocks noGrp="1"/>
          </p:cNvSpPr>
          <p:nvPr>
            <p:ph type="sldNum" sz="quarter" idx="5"/>
          </p:nvPr>
        </p:nvSpPr>
        <p:spPr/>
        <p:txBody>
          <a:bodyPr/>
          <a:lstStyle/>
          <a:p>
            <a:fld id="{218BC367-BBC0-4816-B0FD-0AA80A391F91}" type="slidenum">
              <a:rPr lang="en-US" smtClean="0"/>
              <a:t>16</a:t>
            </a:fld>
            <a:endParaRPr lang="en-US"/>
          </a:p>
        </p:txBody>
      </p:sp>
    </p:spTree>
    <p:extLst>
      <p:ext uri="{BB962C8B-B14F-4D97-AF65-F5344CB8AC3E}">
        <p14:creationId xmlns:p14="http://schemas.microsoft.com/office/powerpoint/2010/main" val="3418582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This is an item from the Teams category of the Tier II section of the TFI.</a:t>
            </a:r>
          </a:p>
          <a:p>
            <a:pPr marL="171450" indent="-171450">
              <a:buFont typeface="Arial" panose="020B0604020202020204" pitchFamily="34" charset="0"/>
              <a:buChar char="•"/>
            </a:pPr>
            <a:r>
              <a:rPr lang="en-US" dirty="0"/>
              <a:t>The item is described, and the criteria show how to score this item based on what is in place.</a:t>
            </a:r>
          </a:p>
          <a:p>
            <a:pPr marL="171450" indent="-171450">
              <a:buFont typeface="Arial" panose="020B0604020202020204" pitchFamily="34" charset="0"/>
              <a:buChar char="•"/>
            </a:pPr>
            <a:r>
              <a:rPr lang="en-US" dirty="0"/>
              <a:t>The middle column shows possible sources for collecting data that will verify the score.</a:t>
            </a:r>
          </a:p>
        </p:txBody>
      </p:sp>
      <p:sp>
        <p:nvSpPr>
          <p:cNvPr id="4" name="Slide Number Placeholder 3"/>
          <p:cNvSpPr>
            <a:spLocks noGrp="1"/>
          </p:cNvSpPr>
          <p:nvPr>
            <p:ph type="sldNum" sz="quarter" idx="10"/>
          </p:nvPr>
        </p:nvSpPr>
        <p:spPr/>
        <p:txBody>
          <a:bodyPr/>
          <a:lstStyle/>
          <a:p>
            <a:fld id="{FBB42597-1829-4FA1-9051-661984EE0EFE}" type="slidenum">
              <a:rPr lang="en-US" smtClean="0"/>
              <a:t>17</a:t>
            </a:fld>
            <a:endParaRPr lang="en-US" dirty="0"/>
          </a:p>
        </p:txBody>
      </p:sp>
    </p:spTree>
    <p:extLst>
      <p:ext uri="{BB962C8B-B14F-4D97-AF65-F5344CB8AC3E}">
        <p14:creationId xmlns:p14="http://schemas.microsoft.com/office/powerpoint/2010/main" val="77391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TFI</a:t>
            </a:r>
            <a:r>
              <a:rPr lang="en-US" baseline="0" dirty="0"/>
              <a:t> scores need to be based on data.</a:t>
            </a:r>
          </a:p>
          <a:p>
            <a:pPr marL="171450" indent="-171450">
              <a:buFont typeface="Arial" panose="020B0604020202020204" pitchFamily="34" charset="0"/>
              <a:buChar char="•"/>
            </a:pPr>
            <a:r>
              <a:rPr lang="en-US" baseline="0" dirty="0"/>
              <a:t>The TFI lists possible data sources for each item so that teams have an idea of where to look for data to justify their score.</a:t>
            </a:r>
          </a:p>
          <a:p>
            <a:pPr marL="171450" indent="-171450">
              <a:buFont typeface="Arial" panose="020B0604020202020204" pitchFamily="34" charset="0"/>
              <a:buChar char="•"/>
            </a:pPr>
            <a:r>
              <a:rPr lang="en-US" baseline="0" dirty="0"/>
              <a:t>The scoring criteria for each TFI item lists objective data that need to be evidenced before a particular score can be given.</a:t>
            </a:r>
          </a:p>
          <a:p>
            <a:pPr marL="171450" indent="-171450">
              <a:buFont typeface="Arial" panose="020B0604020202020204" pitchFamily="34" charset="0"/>
              <a:buChar char="•"/>
            </a:pPr>
            <a:r>
              <a:rPr lang="en-US" baseline="0" dirty="0"/>
              <a:t>One reason a team approach to the TFI is recommended is that the ensuing team discussion makes it more likely the team will rely on evidence that supports the scoring criteria rather than one person’s subjective opinion of whether that item is fully in place. Multiple perspectives help the team have a clearer, more accurate picture.</a:t>
            </a:r>
            <a:endParaRPr lang="en-US" dirty="0"/>
          </a:p>
        </p:txBody>
      </p:sp>
      <p:sp>
        <p:nvSpPr>
          <p:cNvPr id="4" name="Slide Number Placeholder 3"/>
          <p:cNvSpPr>
            <a:spLocks noGrp="1"/>
          </p:cNvSpPr>
          <p:nvPr>
            <p:ph type="sldNum" sz="quarter" idx="10"/>
          </p:nvPr>
        </p:nvSpPr>
        <p:spPr/>
        <p:txBody>
          <a:bodyPr/>
          <a:lstStyle/>
          <a:p>
            <a:fld id="{218BC367-BBC0-4816-B0FD-0AA80A391F91}" type="slidenum">
              <a:rPr lang="en-US" smtClean="0"/>
              <a:t>18</a:t>
            </a:fld>
            <a:endParaRPr lang="en-US"/>
          </a:p>
        </p:txBody>
      </p:sp>
    </p:spTree>
    <p:extLst>
      <p:ext uri="{BB962C8B-B14F-4D97-AF65-F5344CB8AC3E}">
        <p14:creationId xmlns:p14="http://schemas.microsoft.com/office/powerpoint/2010/main" val="3562012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The TFI can assess implementation for all three tiers. Each tier has items in each of three or four subscales. </a:t>
            </a:r>
          </a:p>
          <a:p>
            <a:pPr marL="171450" indent="-171450">
              <a:buFont typeface="Arial" panose="020B0604020202020204" pitchFamily="34" charset="0"/>
              <a:buChar char="•"/>
            </a:pPr>
            <a:r>
              <a:rPr lang="en-US" dirty="0"/>
              <a:t>There is also a walkthrough tool to get an understanding of how PBIS is visually represented around the school, and to get feedback from staff and students on their understanding of PBIS.</a:t>
            </a:r>
          </a:p>
          <a:p>
            <a:pPr marL="171450" indent="-171450">
              <a:buFont typeface="Arial" panose="020B0604020202020204" pitchFamily="34" charset="0"/>
              <a:buChar char="•"/>
            </a:pPr>
            <a:r>
              <a:rPr lang="en-US" dirty="0"/>
              <a:t>The next three slides show examples of the four reports that are generated when data are entered on </a:t>
            </a:r>
            <a:r>
              <a:rPr lang="en-US" u="sng" dirty="0"/>
              <a:t>www.PBISApps.org</a:t>
            </a:r>
            <a:r>
              <a:rPr lang="en-US" dirty="0"/>
              <a:t>.</a:t>
            </a:r>
          </a:p>
        </p:txBody>
      </p:sp>
      <p:sp>
        <p:nvSpPr>
          <p:cNvPr id="4" name="Slide Number Placeholder 3"/>
          <p:cNvSpPr>
            <a:spLocks noGrp="1"/>
          </p:cNvSpPr>
          <p:nvPr>
            <p:ph type="sldNum" sz="quarter" idx="10"/>
          </p:nvPr>
        </p:nvSpPr>
        <p:spPr/>
        <p:txBody>
          <a:bodyPr/>
          <a:lstStyle/>
          <a:p>
            <a:fld id="{FBB42597-1829-4FA1-9051-661984EE0EFE}" type="slidenum">
              <a:rPr lang="en-US" smtClean="0"/>
              <a:t>19</a:t>
            </a:fld>
            <a:endParaRPr lang="en-US" dirty="0"/>
          </a:p>
        </p:txBody>
      </p:sp>
    </p:spTree>
    <p:extLst>
      <p:ext uri="{BB962C8B-B14F-4D97-AF65-F5344CB8AC3E}">
        <p14:creationId xmlns:p14="http://schemas.microsoft.com/office/powerpoint/2010/main" val="2070658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Here are examples of what reports will look like after completing the TFI and entering data at PBISApps.org.</a:t>
            </a:r>
          </a:p>
          <a:p>
            <a:pPr marL="171450" indent="-171450">
              <a:buFont typeface="Arial" panose="020B0604020202020204" pitchFamily="34" charset="0"/>
              <a:buChar char="•"/>
            </a:pPr>
            <a:r>
              <a:rPr lang="en-US" dirty="0"/>
              <a:t>The example on the left shows the change in total score from spring of 2017 to fall of 2018. (You can generate scores for up to four administrations on one report.)</a:t>
            </a:r>
          </a:p>
          <a:p>
            <a:pPr marL="171450" indent="-171450">
              <a:buFont typeface="Arial" panose="020B0604020202020204" pitchFamily="34" charset="0"/>
              <a:buChar char="•"/>
            </a:pPr>
            <a:r>
              <a:rPr lang="en-US" dirty="0"/>
              <a:t>The example on the right shows the change in score for each tier, using the same dates.</a:t>
            </a:r>
          </a:p>
        </p:txBody>
      </p:sp>
      <p:sp>
        <p:nvSpPr>
          <p:cNvPr id="4" name="Slide Number Placeholder 3"/>
          <p:cNvSpPr>
            <a:spLocks noGrp="1"/>
          </p:cNvSpPr>
          <p:nvPr>
            <p:ph type="sldNum" sz="quarter" idx="5"/>
          </p:nvPr>
        </p:nvSpPr>
        <p:spPr/>
        <p:txBody>
          <a:bodyPr/>
          <a:lstStyle/>
          <a:p>
            <a:fld id="{218BC367-BBC0-4816-B0FD-0AA80A391F91}" type="slidenum">
              <a:rPr lang="en-US" smtClean="0"/>
              <a:t>20</a:t>
            </a:fld>
            <a:endParaRPr lang="en-US"/>
          </a:p>
        </p:txBody>
      </p:sp>
    </p:spTree>
    <p:extLst>
      <p:ext uri="{BB962C8B-B14F-4D97-AF65-F5344CB8AC3E}">
        <p14:creationId xmlns:p14="http://schemas.microsoft.com/office/powerpoint/2010/main" val="2551299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This slide shows the same school’s scores by subscale for each tier,</a:t>
            </a:r>
            <a:r>
              <a:rPr lang="en-US" baseline="0" dirty="0"/>
              <a:t> using</a:t>
            </a:r>
            <a:r>
              <a:rPr lang="en-US" dirty="0"/>
              <a:t> the same dates.</a:t>
            </a:r>
          </a:p>
        </p:txBody>
      </p:sp>
      <p:sp>
        <p:nvSpPr>
          <p:cNvPr id="4" name="Slide Number Placeholder 3"/>
          <p:cNvSpPr>
            <a:spLocks noGrp="1"/>
          </p:cNvSpPr>
          <p:nvPr>
            <p:ph type="sldNum" sz="quarter" idx="5"/>
          </p:nvPr>
        </p:nvSpPr>
        <p:spPr/>
        <p:txBody>
          <a:bodyPr/>
          <a:lstStyle/>
          <a:p>
            <a:fld id="{218BC367-BBC0-4816-B0FD-0AA80A391F91}" type="slidenum">
              <a:rPr lang="en-US" smtClean="0"/>
              <a:t>21</a:t>
            </a:fld>
            <a:endParaRPr lang="en-US"/>
          </a:p>
        </p:txBody>
      </p:sp>
    </p:spTree>
    <p:extLst>
      <p:ext uri="{BB962C8B-B14F-4D97-AF65-F5344CB8AC3E}">
        <p14:creationId xmlns:p14="http://schemas.microsoft.com/office/powerpoint/2010/main" val="2722869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This shows item scores from the Teams subscale of Tier II. The report generated shows all items from all three tiers. </a:t>
            </a:r>
          </a:p>
          <a:p>
            <a:pPr marL="171450" indent="-171450">
              <a:buFont typeface="Arial" panose="020B0604020202020204" pitchFamily="34" charset="0"/>
              <a:buChar char="•"/>
            </a:pPr>
            <a:r>
              <a:rPr lang="en-US" dirty="0"/>
              <a:t>This report also shows how scores have changed from spring 2017 to fall 2018.</a:t>
            </a:r>
          </a:p>
        </p:txBody>
      </p:sp>
      <p:sp>
        <p:nvSpPr>
          <p:cNvPr id="4" name="Slide Number Placeholder 3"/>
          <p:cNvSpPr>
            <a:spLocks noGrp="1"/>
          </p:cNvSpPr>
          <p:nvPr>
            <p:ph type="sldNum" sz="quarter" idx="5"/>
          </p:nvPr>
        </p:nvSpPr>
        <p:spPr/>
        <p:txBody>
          <a:bodyPr/>
          <a:lstStyle/>
          <a:p>
            <a:fld id="{218BC367-BBC0-4816-B0FD-0AA80A391F91}" type="slidenum">
              <a:rPr lang="en-US" smtClean="0"/>
              <a:t>22</a:t>
            </a:fld>
            <a:endParaRPr lang="en-US"/>
          </a:p>
        </p:txBody>
      </p:sp>
    </p:spTree>
    <p:extLst>
      <p:ext uri="{BB962C8B-B14F-4D97-AF65-F5344CB8AC3E}">
        <p14:creationId xmlns:p14="http://schemas.microsoft.com/office/powerpoint/2010/main" val="415231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8BC367-BBC0-4816-B0FD-0AA80A391F91}" type="slidenum">
              <a:rPr lang="en-US" smtClean="0"/>
              <a:t>3</a:t>
            </a:fld>
            <a:endParaRPr lang="en-US"/>
          </a:p>
        </p:txBody>
      </p:sp>
    </p:spTree>
    <p:extLst>
      <p:ext uri="{BB962C8B-B14F-4D97-AF65-F5344CB8AC3E}">
        <p14:creationId xmlns:p14="http://schemas.microsoft.com/office/powerpoint/2010/main" val="115838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latin typeface="Calibri"/>
                <a:ea typeface="Calibri"/>
                <a:cs typeface="Calibri"/>
                <a:sym typeface="Calibri"/>
              </a:rPr>
              <a:t>Trainer Notes:</a:t>
            </a:r>
            <a:endParaRPr dirty="0"/>
          </a:p>
          <a:p>
            <a:pPr marL="171450" lvl="0" indent="-171450" algn="l" rtl="0">
              <a:spcBef>
                <a:spcPts val="0"/>
              </a:spcBef>
              <a:spcAft>
                <a:spcPts val="0"/>
              </a:spcAft>
              <a:buClr>
                <a:schemeClr val="dk1"/>
              </a:buClr>
              <a:buSzPts val="1200"/>
              <a:buFont typeface="Arial"/>
              <a:buChar char="•"/>
            </a:pPr>
            <a:r>
              <a:rPr lang="en-US" dirty="0">
                <a:latin typeface="Calibri"/>
                <a:ea typeface="Calibri"/>
                <a:cs typeface="Calibri"/>
                <a:sym typeface="Calibri"/>
              </a:rPr>
              <a:t>These are all the subscales and items in Tier II of the TFI.</a:t>
            </a:r>
          </a:p>
        </p:txBody>
      </p:sp>
      <p:sp>
        <p:nvSpPr>
          <p:cNvPr id="326" name="Google Shape;326;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Georgia"/>
                <a:ea typeface="Georgia"/>
                <a:cs typeface="Georgia"/>
                <a:sym typeface="Georgia"/>
              </a:rPr>
              <a:t>6/7/2019 9:45:32 AM</a:t>
            </a:r>
            <a:endParaRPr sz="1200" b="0" i="0" u="none" strike="noStrike" cap="none" dirty="0">
              <a:solidFill>
                <a:schemeClr val="dk1"/>
              </a:solidFill>
              <a:latin typeface="Georgia"/>
              <a:ea typeface="Georgia"/>
              <a:cs typeface="Georgia"/>
              <a:sym typeface="Georgia"/>
            </a:endParaRPr>
          </a:p>
        </p:txBody>
      </p:sp>
      <p:sp>
        <p:nvSpPr>
          <p:cNvPr id="327" name="Google Shape;327;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DE-PBS Cadre Meeting</a:t>
            </a:r>
            <a:endParaRPr dirty="0"/>
          </a:p>
        </p:txBody>
      </p:sp>
      <p:sp>
        <p:nvSpPr>
          <p:cNvPr id="328" name="Google Shape;3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eorgia"/>
                <a:ea typeface="Georgia"/>
                <a:cs typeface="Georgia"/>
                <a:sym typeface="Georgia"/>
              </a:rPr>
              <a:t>23</a:t>
            </a:fld>
            <a:endParaRPr sz="1200" b="0" i="0" u="none" strike="noStrike" cap="none" dirty="0">
              <a:solidFill>
                <a:schemeClr val="dk1"/>
              </a:solidFill>
              <a:latin typeface="Georgia"/>
              <a:ea typeface="Georgia"/>
              <a:cs typeface="Georgia"/>
              <a:sym typeface="Georgia"/>
            </a:endParaRPr>
          </a:p>
        </p:txBody>
      </p:sp>
      <p:sp>
        <p:nvSpPr>
          <p:cNvPr id="329" name="Google Shape;329;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DRAFT </a:t>
            </a:r>
            <a:endParaRPr dirty="0"/>
          </a:p>
        </p:txBody>
      </p:sp>
    </p:spTree>
    <p:extLst>
      <p:ext uri="{BB962C8B-B14F-4D97-AF65-F5344CB8AC3E}">
        <p14:creationId xmlns:p14="http://schemas.microsoft.com/office/powerpoint/2010/main" val="2149557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pPr marL="171450" indent="-171450">
              <a:buFont typeface="Arial" panose="020B0604020202020204" pitchFamily="34" charset="0"/>
              <a:buChar char="•"/>
            </a:pPr>
            <a:r>
              <a:rPr lang="en-US" dirty="0"/>
              <a:t>Once you have evaluation data, use those data to develop plans for improvement.</a:t>
            </a:r>
          </a:p>
          <a:p>
            <a:pPr marL="171450" indent="-171450">
              <a:lnSpc>
                <a:spcPct val="150000"/>
              </a:lnSpc>
              <a:buFont typeface="Arial" panose="020B0604020202020204" pitchFamily="34" charset="0"/>
              <a:buChar char="•"/>
            </a:pPr>
            <a:r>
              <a:rPr lang="en-US" dirty="0"/>
              <a:t>Identify an area or two with</a:t>
            </a:r>
            <a:r>
              <a:rPr lang="en-US" baseline="0" dirty="0"/>
              <a:t> scores</a:t>
            </a:r>
            <a:r>
              <a:rPr lang="en-US" dirty="0"/>
              <a:t> lower than desired on the assessment.</a:t>
            </a:r>
          </a:p>
          <a:p>
            <a:pPr marL="171450" indent="-171450">
              <a:lnSpc>
                <a:spcPct val="150000"/>
              </a:lnSpc>
              <a:buFont typeface="Arial" panose="020B0604020202020204" pitchFamily="34" charset="0"/>
              <a:buChar char="•"/>
            </a:pPr>
            <a:r>
              <a:rPr lang="en-US" dirty="0"/>
              <a:t>Identify individual items that you want to address in those areas.</a:t>
            </a:r>
          </a:p>
          <a:p>
            <a:pPr marL="171450" indent="-171450">
              <a:lnSpc>
                <a:spcPct val="150000"/>
              </a:lnSpc>
              <a:buFont typeface="Arial" panose="020B0604020202020204" pitchFamily="34" charset="0"/>
              <a:buChar char="•"/>
            </a:pPr>
            <a:r>
              <a:rPr lang="en-US" dirty="0"/>
              <a:t>Develop action steps to address the items, along with a timeline and the individuals responsible for each step.</a:t>
            </a:r>
          </a:p>
        </p:txBody>
      </p:sp>
      <p:sp>
        <p:nvSpPr>
          <p:cNvPr id="4" name="Slide Number Placeholder 3"/>
          <p:cNvSpPr>
            <a:spLocks noGrp="1"/>
          </p:cNvSpPr>
          <p:nvPr>
            <p:ph type="sldNum" sz="quarter" idx="10"/>
          </p:nvPr>
        </p:nvSpPr>
        <p:spPr/>
        <p:txBody>
          <a:bodyPr/>
          <a:lstStyle/>
          <a:p>
            <a:fld id="{FBB42597-1829-4FA1-9051-661984EE0EFE}" type="slidenum">
              <a:rPr lang="en-US" smtClean="0"/>
              <a:t>24</a:t>
            </a:fld>
            <a:endParaRPr lang="en-US" dirty="0"/>
          </a:p>
        </p:txBody>
      </p:sp>
    </p:spTree>
    <p:extLst>
      <p:ext uri="{BB962C8B-B14F-4D97-AF65-F5344CB8AC3E}">
        <p14:creationId xmlns:p14="http://schemas.microsoft.com/office/powerpoint/2010/main" val="3641288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This is part of the TFI action planning worksheet developed for Tier II of the TFI.</a:t>
            </a:r>
          </a:p>
          <a:p>
            <a:pPr marL="171450" indent="-171450">
              <a:buFont typeface="Arial" panose="020B0604020202020204" pitchFamily="34" charset="0"/>
              <a:buChar char="•"/>
            </a:pPr>
            <a:r>
              <a:rPr lang="en-US" dirty="0"/>
              <a:t>School teams can choose one or two areas that need improvement and develop a detailed action plan that includes action steps, who will be responsible for each, and a timeline for completion. This action plan can be reviewed and updated.</a:t>
            </a:r>
          </a:p>
          <a:p>
            <a:pPr marL="171450" indent="-171450">
              <a:buFont typeface="Arial" panose="020B0604020202020204" pitchFamily="34" charset="0"/>
              <a:buChar char="•"/>
            </a:pPr>
            <a:r>
              <a:rPr lang="en-US" dirty="0"/>
              <a:t>The full worksheet is included in the facilitator</a:t>
            </a:r>
            <a:r>
              <a:rPr lang="en-US" baseline="0" dirty="0"/>
              <a:t> guide.</a:t>
            </a:r>
          </a:p>
          <a:p>
            <a:pPr marL="171450" indent="-171450">
              <a:buFont typeface="Arial" panose="020B0604020202020204" pitchFamily="34" charset="0"/>
              <a:buChar char="•"/>
            </a:pPr>
            <a:r>
              <a:rPr lang="en-US" baseline="0" dirty="0">
                <a:highlight>
                  <a:srgbClr val="FFFF00"/>
                </a:highlight>
              </a:rPr>
              <a:t>An activity using some TFI items and this action planning template will be included in the Facilitator Guide.</a:t>
            </a:r>
          </a:p>
        </p:txBody>
      </p:sp>
      <p:sp>
        <p:nvSpPr>
          <p:cNvPr id="4" name="Slide Number Placeholder 3"/>
          <p:cNvSpPr>
            <a:spLocks noGrp="1"/>
          </p:cNvSpPr>
          <p:nvPr>
            <p:ph type="sldNum" sz="quarter" idx="10"/>
          </p:nvPr>
        </p:nvSpPr>
        <p:spPr/>
        <p:txBody>
          <a:bodyPr/>
          <a:lstStyle/>
          <a:p>
            <a:fld id="{FBB42597-1829-4FA1-9051-661984EE0EFE}" type="slidenum">
              <a:rPr lang="en-US" smtClean="0"/>
              <a:t>25</a:t>
            </a:fld>
            <a:endParaRPr lang="en-US" dirty="0"/>
          </a:p>
        </p:txBody>
      </p:sp>
    </p:spTree>
    <p:extLst>
      <p:ext uri="{BB962C8B-B14F-4D97-AF65-F5344CB8AC3E}">
        <p14:creationId xmlns:p14="http://schemas.microsoft.com/office/powerpoint/2010/main" val="3937749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Trainer Notes: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survey summary is used to develop an action plan for implementing and sustaining effective behavioral support systems throughout the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Although it doesn’t specifically assess Tier II interventions, the last section of the SAS contains questions about </a:t>
            </a:r>
            <a:r>
              <a:rPr lang="en-US" b="1" u="sng" dirty="0"/>
              <a:t>support beyond Tier I</a:t>
            </a:r>
            <a:r>
              <a:rPr lang="en-US" b="0" u="none" dirty="0"/>
              <a:t>.</a:t>
            </a:r>
            <a:r>
              <a:rPr lang="en-US" b="1" u="sng"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Also, the SAS contains a section on </a:t>
            </a:r>
            <a:r>
              <a:rPr lang="en-US" b="1" u="sng" dirty="0"/>
              <a:t>classroom implementation</a:t>
            </a:r>
            <a:r>
              <a:rPr lang="en-US" dirty="0"/>
              <a:t>, which is important when implementing Tier II. If classroom practices are not in place, teachers will not be able to provide proper support to students receiving Tier II interventions (as well as maintain and generalize new skills).</a:t>
            </a:r>
          </a:p>
        </p:txBody>
      </p:sp>
      <p:sp>
        <p:nvSpPr>
          <p:cNvPr id="4" name="Slide Number Placeholder 3"/>
          <p:cNvSpPr>
            <a:spLocks noGrp="1"/>
          </p:cNvSpPr>
          <p:nvPr>
            <p:ph type="sldNum" sz="quarter" idx="5"/>
          </p:nvPr>
        </p:nvSpPr>
        <p:spPr/>
        <p:txBody>
          <a:bodyPr/>
          <a:lstStyle/>
          <a:p>
            <a:fld id="{218BC367-BBC0-4816-B0FD-0AA80A391F91}" type="slidenum">
              <a:rPr lang="en-US" smtClean="0"/>
              <a:t>26</a:t>
            </a:fld>
            <a:endParaRPr lang="en-US"/>
          </a:p>
        </p:txBody>
      </p:sp>
    </p:spTree>
    <p:extLst>
      <p:ext uri="{BB962C8B-B14F-4D97-AF65-F5344CB8AC3E}">
        <p14:creationId xmlns:p14="http://schemas.microsoft.com/office/powerpoint/2010/main" val="3279698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This is staff perception of school-wide discipline</a:t>
            </a:r>
            <a:r>
              <a:rPr lang="en-US" baseline="0" dirty="0"/>
              <a:t> systems</a:t>
            </a:r>
            <a:r>
              <a:rPr lang="en-US" dirty="0"/>
              <a:t>. It</a:t>
            </a:r>
            <a:r>
              <a:rPr lang="en-US" baseline="0" dirty="0"/>
              <a:t> a</a:t>
            </a:r>
            <a:r>
              <a:rPr lang="en-US" dirty="0"/>
              <a:t>ssesses school-wide, classroom, non-classroom and individual student systems. The SAS also identifies the staff priorities for action planning (what areas do staff indicate are not fully in place – prioritized).</a:t>
            </a:r>
          </a:p>
          <a:p>
            <a:pPr marL="171450" indent="-171450">
              <a:buFont typeface="Arial" panose="020B0604020202020204" pitchFamily="34" charset="0"/>
              <a:buChar char="•"/>
            </a:pPr>
            <a:r>
              <a:rPr lang="en-US" dirty="0"/>
              <a:t>This is an annual assessment. It is recommended that it is completed by at least 80% of staff.</a:t>
            </a:r>
          </a:p>
        </p:txBody>
      </p:sp>
      <p:sp>
        <p:nvSpPr>
          <p:cNvPr id="4" name="Slide Number Placeholder 3"/>
          <p:cNvSpPr>
            <a:spLocks noGrp="1"/>
          </p:cNvSpPr>
          <p:nvPr>
            <p:ph type="sldNum" sz="quarter" idx="10"/>
          </p:nvPr>
        </p:nvSpPr>
        <p:spPr/>
        <p:txBody>
          <a:bodyPr/>
          <a:lstStyle/>
          <a:p>
            <a:fld id="{FBB42597-1829-4FA1-9051-661984EE0EFE}" type="slidenum">
              <a:rPr lang="en-US" smtClean="0"/>
              <a:t>27</a:t>
            </a:fld>
            <a:endParaRPr lang="en-US" dirty="0"/>
          </a:p>
        </p:txBody>
      </p:sp>
    </p:spTree>
    <p:extLst>
      <p:ext uri="{BB962C8B-B14F-4D97-AF65-F5344CB8AC3E}">
        <p14:creationId xmlns:p14="http://schemas.microsoft.com/office/powerpoint/2010/main" val="1328244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Because survey results are used for decision making and developing an annual action plan for effective behavior support, most schools have staff complete the survey at the end or the beginning of the school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Staff should complete the assessment independently, through a link provided through PBISApps.org. It is recommended that at least 80% of staff participate, so scheduling it during a staff meeting, or giving a small window of time to complete it (e.g., one week) are good options (and possibly even providing a </a:t>
            </a:r>
            <a:r>
              <a:rPr lang="en-US" sz="1200" kern="1200" dirty="0" err="1">
                <a:solidFill>
                  <a:schemeClr val="tx1"/>
                </a:solidFill>
                <a:effectLst/>
                <a:latin typeface="+mn-lt"/>
                <a:ea typeface="+mn-ea"/>
                <a:cs typeface="+mn-cs"/>
              </a:rPr>
              <a:t>reinforcer</a:t>
            </a:r>
            <a:r>
              <a:rPr lang="en-US" sz="1200" kern="1200" dirty="0">
                <a:solidFill>
                  <a:schemeClr val="tx1"/>
                </a:solidFill>
                <a:effectLst/>
                <a:latin typeface="+mn-lt"/>
                <a:ea typeface="+mn-ea"/>
                <a:cs typeface="+mn-cs"/>
              </a:rPr>
              <a:t> for completing it!).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school or district may have a staff member that is a PBIS Assessment Coordinator who can open the SAS and provide a link for staff.  If the school does not have a PBIS Assessment Coordinator, contact the A-State PBIS Resource Center at cce@astate.edu.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Staff should answer questions based on their own experience. Therefore, if the person is not a classroom teacher, they should skip the classroom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Each item is assessed on how the person perceives it to be implemented: in place, partially in place, or not in 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Each item is also assessed on how the person prioritizes </a:t>
            </a:r>
            <a:r>
              <a:rPr lang="en-US" sz="1200" u="none" kern="1200" dirty="0">
                <a:solidFill>
                  <a:schemeClr val="tx1"/>
                </a:solidFill>
                <a:effectLst/>
                <a:latin typeface="+mn-lt"/>
                <a:ea typeface="+mn-ea"/>
                <a:cs typeface="+mn-cs"/>
              </a:rPr>
              <a:t>the </a:t>
            </a:r>
            <a:r>
              <a:rPr lang="en-US" sz="1200" u="sng" kern="1200" dirty="0">
                <a:solidFill>
                  <a:schemeClr val="tx1"/>
                </a:solidFill>
                <a:effectLst/>
                <a:latin typeface="+mn-lt"/>
                <a:ea typeface="+mn-ea"/>
                <a:cs typeface="+mn-cs"/>
              </a:rPr>
              <a:t>improved implementation</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that item: high priority, medium priority, or low priority.</a:t>
            </a:r>
          </a:p>
        </p:txBody>
      </p:sp>
      <p:sp>
        <p:nvSpPr>
          <p:cNvPr id="4" name="Slide Number Placeholder 3"/>
          <p:cNvSpPr>
            <a:spLocks noGrp="1"/>
          </p:cNvSpPr>
          <p:nvPr>
            <p:ph type="sldNum" sz="quarter" idx="5"/>
          </p:nvPr>
        </p:nvSpPr>
        <p:spPr/>
        <p:txBody>
          <a:bodyPr/>
          <a:lstStyle/>
          <a:p>
            <a:fld id="{218BC367-BBC0-4816-B0FD-0AA80A391F91}" type="slidenum">
              <a:rPr lang="en-US" smtClean="0"/>
              <a:t>28</a:t>
            </a:fld>
            <a:endParaRPr lang="en-US"/>
          </a:p>
        </p:txBody>
      </p:sp>
    </p:spTree>
    <p:extLst>
      <p:ext uri="{BB962C8B-B14F-4D97-AF65-F5344CB8AC3E}">
        <p14:creationId xmlns:p14="http://schemas.microsoft.com/office/powerpoint/2010/main" val="2617595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This slide shows the Classroom Systems section of the SAS (this is just one of the sections). Note the checklists on each side; current status on the left</a:t>
            </a:r>
            <a:r>
              <a:rPr lang="en-US" baseline="0" dirty="0"/>
              <a:t> and</a:t>
            </a:r>
            <a:r>
              <a:rPr lang="en-US" dirty="0"/>
              <a:t> priority for improvement on the right. This is where staff will note their choices for each item. </a:t>
            </a:r>
          </a:p>
          <a:p>
            <a:pPr marL="171450" indent="-171450">
              <a:buFont typeface="Arial" panose="020B0604020202020204" pitchFamily="34" charset="0"/>
              <a:buChar char="•"/>
            </a:pPr>
            <a:r>
              <a:rPr lang="en-US" dirty="0"/>
              <a:t>When you advance the slide, there is an enlarged view of the header, and then advance again to see some of the questions enlarged.</a:t>
            </a:r>
          </a:p>
          <a:p>
            <a:pPr marL="171450" indent="-171450">
              <a:buFont typeface="Arial" panose="020B0604020202020204" pitchFamily="34" charset="0"/>
              <a:buChar char="•"/>
            </a:pPr>
            <a:r>
              <a:rPr lang="en-US" dirty="0"/>
              <a:t>The full assessment can be found here: </a:t>
            </a:r>
            <a:r>
              <a:rPr lang="en-US" u="sng" dirty="0"/>
              <a:t>https://www.pbisapps.org/Resources/SWIS%20Publications/Self-Assessment%20Survey.rtf</a:t>
            </a:r>
          </a:p>
        </p:txBody>
      </p:sp>
      <p:sp>
        <p:nvSpPr>
          <p:cNvPr id="4" name="Slide Number Placeholder 3"/>
          <p:cNvSpPr>
            <a:spLocks noGrp="1"/>
          </p:cNvSpPr>
          <p:nvPr>
            <p:ph type="sldNum" sz="quarter" idx="5"/>
          </p:nvPr>
        </p:nvSpPr>
        <p:spPr/>
        <p:txBody>
          <a:bodyPr/>
          <a:lstStyle/>
          <a:p>
            <a:fld id="{218BC367-BBC0-4816-B0FD-0AA80A391F91}" type="slidenum">
              <a:rPr lang="en-US" smtClean="0"/>
              <a:t>29</a:t>
            </a:fld>
            <a:endParaRPr lang="en-US"/>
          </a:p>
        </p:txBody>
      </p:sp>
    </p:spTree>
    <p:extLst>
      <p:ext uri="{BB962C8B-B14F-4D97-AF65-F5344CB8AC3E}">
        <p14:creationId xmlns:p14="http://schemas.microsoft.com/office/powerpoint/2010/main" val="3378791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This is what a Total Score report looks like when generated from PBIS Apps.</a:t>
            </a:r>
          </a:p>
          <a:p>
            <a:pPr marL="171450" indent="-171450">
              <a:buFont typeface="Arial" panose="020B0604020202020204" pitchFamily="34" charset="0"/>
              <a:buChar char="•"/>
            </a:pPr>
            <a:r>
              <a:rPr lang="en-US" dirty="0"/>
              <a:t>Teams can use this information to see how things have changed over the years. This example shows just the Classroom section of the report.</a:t>
            </a:r>
          </a:p>
        </p:txBody>
      </p:sp>
      <p:sp>
        <p:nvSpPr>
          <p:cNvPr id="4" name="Slide Number Placeholder 3"/>
          <p:cNvSpPr>
            <a:spLocks noGrp="1"/>
          </p:cNvSpPr>
          <p:nvPr>
            <p:ph type="sldNum" sz="quarter" idx="5"/>
          </p:nvPr>
        </p:nvSpPr>
        <p:spPr/>
        <p:txBody>
          <a:bodyPr/>
          <a:lstStyle/>
          <a:p>
            <a:fld id="{218BC367-BBC0-4816-B0FD-0AA80A391F91}" type="slidenum">
              <a:rPr lang="en-US" smtClean="0"/>
              <a:t>30</a:t>
            </a:fld>
            <a:endParaRPr lang="en-US"/>
          </a:p>
        </p:txBody>
      </p:sp>
    </p:spTree>
    <p:extLst>
      <p:ext uri="{BB962C8B-B14F-4D97-AF65-F5344CB8AC3E}">
        <p14:creationId xmlns:p14="http://schemas.microsoft.com/office/powerpoint/2010/main" val="3110672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The</a:t>
            </a:r>
            <a:r>
              <a:rPr lang="en-US" baseline="0" dirty="0"/>
              <a:t> Subscales Report breaks PBIS implementation into seven categories, then gives an overall implementation average.</a:t>
            </a:r>
          </a:p>
          <a:p>
            <a:pPr marL="171450" indent="-171450">
              <a:buFont typeface="Arial" panose="020B0604020202020204" pitchFamily="34" charset="0"/>
              <a:buChar char="•"/>
            </a:pPr>
            <a:r>
              <a:rPr lang="en-US" baseline="0" dirty="0"/>
              <a:t>This report shows schools where their Tier I system may need improvement.</a:t>
            </a:r>
          </a:p>
          <a:p>
            <a:pPr marL="171450" indent="-171450">
              <a:buFont typeface="Arial" panose="020B0604020202020204" pitchFamily="34" charset="0"/>
              <a:buChar char="•"/>
            </a:pPr>
            <a:r>
              <a:rPr lang="en-US" baseline="0" dirty="0"/>
              <a:t>This is important to Tier II because fidelity of Tier I is an important indicator of readiness for Tier II.</a:t>
            </a:r>
          </a:p>
          <a:p>
            <a:pPr marL="171450" indent="-171450">
              <a:buFont typeface="Arial" panose="020B0604020202020204" pitchFamily="34" charset="0"/>
              <a:buChar char="•"/>
            </a:pPr>
            <a:r>
              <a:rPr lang="en-US" baseline="0" dirty="0"/>
              <a:t>It’s important to look at both the TFI and the SAS for different perspectives. Looking at the example on this slide, the staff view Tier I implementation is 44%. If the TFI score shows overall implementation is higher than what the SAS score reflects, this could indicate that the team views strength in implementation but the staff view otherwise.</a:t>
            </a:r>
            <a:endParaRPr lang="en-US" dirty="0"/>
          </a:p>
        </p:txBody>
      </p:sp>
      <p:sp>
        <p:nvSpPr>
          <p:cNvPr id="4" name="Slide Number Placeholder 3"/>
          <p:cNvSpPr>
            <a:spLocks noGrp="1"/>
          </p:cNvSpPr>
          <p:nvPr>
            <p:ph type="sldNum" sz="quarter" idx="10"/>
          </p:nvPr>
        </p:nvSpPr>
        <p:spPr/>
        <p:txBody>
          <a:bodyPr/>
          <a:lstStyle/>
          <a:p>
            <a:fld id="{218BC367-BBC0-4816-B0FD-0AA80A391F91}" type="slidenum">
              <a:rPr lang="en-US" smtClean="0"/>
              <a:t>31</a:t>
            </a:fld>
            <a:endParaRPr lang="en-US"/>
          </a:p>
        </p:txBody>
      </p:sp>
    </p:spTree>
    <p:extLst>
      <p:ext uri="{BB962C8B-B14F-4D97-AF65-F5344CB8AC3E}">
        <p14:creationId xmlns:p14="http://schemas.microsoft.com/office/powerpoint/2010/main" val="4102443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endParaRPr lang="en-US" dirty="0">
              <a:highlight>
                <a:srgbClr val="FFFF00"/>
              </a:highlight>
            </a:endParaRPr>
          </a:p>
          <a:p>
            <a:pPr marL="171450" indent="-171450">
              <a:buFont typeface="Arial" panose="020B0604020202020204" pitchFamily="34" charset="0"/>
              <a:buChar char="•"/>
            </a:pPr>
            <a:r>
              <a:rPr lang="en-US" dirty="0"/>
              <a:t>This is what the Items report looks like when generated by PBIS Apps.</a:t>
            </a:r>
          </a:p>
          <a:p>
            <a:pPr marL="171450" indent="-171450">
              <a:buFont typeface="Arial" panose="020B0604020202020204" pitchFamily="34" charset="0"/>
              <a:buChar char="•"/>
            </a:pPr>
            <a:r>
              <a:rPr lang="en-US" dirty="0"/>
              <a:t>Teams can use this information to pick an item or two in need of improvement and build action plans for the next year.</a:t>
            </a:r>
          </a:p>
        </p:txBody>
      </p:sp>
      <p:sp>
        <p:nvSpPr>
          <p:cNvPr id="4" name="Slide Number Placeholder 3"/>
          <p:cNvSpPr>
            <a:spLocks noGrp="1"/>
          </p:cNvSpPr>
          <p:nvPr>
            <p:ph type="sldNum" sz="quarter" idx="5"/>
          </p:nvPr>
        </p:nvSpPr>
        <p:spPr/>
        <p:txBody>
          <a:bodyPr/>
          <a:lstStyle/>
          <a:p>
            <a:fld id="{218BC367-BBC0-4816-B0FD-0AA80A391F91}" type="slidenum">
              <a:rPr lang="en-US" smtClean="0"/>
              <a:t>32</a:t>
            </a:fld>
            <a:endParaRPr lang="en-US"/>
          </a:p>
        </p:txBody>
      </p:sp>
    </p:spTree>
    <p:extLst>
      <p:ext uri="{BB962C8B-B14F-4D97-AF65-F5344CB8AC3E}">
        <p14:creationId xmlns:p14="http://schemas.microsoft.com/office/powerpoint/2010/main" val="518140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latin typeface="Calibri"/>
                <a:ea typeface="Calibri"/>
                <a:cs typeface="Calibri"/>
                <a:sym typeface="Calibri"/>
              </a:rPr>
              <a:t>Trainer Notes:</a:t>
            </a:r>
            <a:endParaRPr dirty="0"/>
          </a:p>
          <a:p>
            <a:pPr marL="171450" lvl="0" indent="-171450" algn="l" rtl="0">
              <a:spcBef>
                <a:spcPts val="0"/>
              </a:spcBef>
              <a:spcAft>
                <a:spcPts val="0"/>
              </a:spcAft>
              <a:buClr>
                <a:schemeClr val="dk1"/>
              </a:buClr>
              <a:buSzPts val="1200"/>
              <a:buFont typeface="Arial"/>
              <a:buChar char="•"/>
            </a:pPr>
            <a:r>
              <a:rPr lang="en-US" dirty="0">
                <a:latin typeface="Calibri"/>
                <a:ea typeface="Calibri"/>
                <a:cs typeface="Calibri"/>
                <a:sym typeface="Calibri"/>
              </a:rPr>
              <a:t>The TFI will be used throughout the PBIS modules. Each module aligns with one or more of the TFI items, denoted by the yellow arrows.</a:t>
            </a:r>
            <a:endParaRPr lang="en-US" dirty="0"/>
          </a:p>
          <a:p>
            <a:pPr marL="171450" lvl="0" indent="-171450" algn="l" rtl="0">
              <a:spcBef>
                <a:spcPts val="0"/>
              </a:spcBef>
              <a:spcAft>
                <a:spcPts val="0"/>
              </a:spcAft>
              <a:buClr>
                <a:schemeClr val="dk1"/>
              </a:buClr>
              <a:buSzPts val="1200"/>
              <a:buFont typeface="Arial"/>
              <a:buChar char="•"/>
            </a:pPr>
            <a:r>
              <a:rPr lang="en-US" dirty="0">
                <a:latin typeface="Calibri"/>
                <a:ea typeface="Calibri"/>
                <a:cs typeface="Calibri"/>
                <a:sym typeface="Calibri"/>
              </a:rPr>
              <a:t>The TFI is a tool that can be used for PBIS implementation planning, PBIS progress monitoring, and evaluation of PBIS implementation.</a:t>
            </a:r>
            <a:endParaRPr lang="en-US" dirty="0"/>
          </a:p>
          <a:p>
            <a:pPr marL="171450" lvl="0" indent="-171450" algn="l" rtl="0">
              <a:spcBef>
                <a:spcPts val="0"/>
              </a:spcBef>
              <a:spcAft>
                <a:spcPts val="0"/>
              </a:spcAft>
              <a:buClr>
                <a:schemeClr val="dk1"/>
              </a:buClr>
              <a:buSzPts val="1200"/>
              <a:buFont typeface="Arial"/>
              <a:buChar char="•"/>
            </a:pPr>
            <a:r>
              <a:rPr lang="en-US" dirty="0">
                <a:latin typeface="Calibri"/>
                <a:ea typeface="Calibri"/>
                <a:cs typeface="Calibri"/>
                <a:sym typeface="Calibri"/>
              </a:rPr>
              <a:t>In this module, items 2.12 and 2.13 will be addressed.</a:t>
            </a:r>
            <a:endParaRPr dirty="0"/>
          </a:p>
        </p:txBody>
      </p:sp>
      <p:sp>
        <p:nvSpPr>
          <p:cNvPr id="326" name="Google Shape;326;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Georgia"/>
                <a:ea typeface="Georgia"/>
                <a:cs typeface="Georgia"/>
                <a:sym typeface="Georgia"/>
              </a:rPr>
              <a:t>6/7/2019 9:45:32 AM</a:t>
            </a:r>
            <a:endParaRPr sz="1200" b="0" i="0" u="none" strike="noStrike" cap="none" dirty="0">
              <a:solidFill>
                <a:schemeClr val="dk1"/>
              </a:solidFill>
              <a:latin typeface="Georgia"/>
              <a:ea typeface="Georgia"/>
              <a:cs typeface="Georgia"/>
              <a:sym typeface="Georgia"/>
            </a:endParaRPr>
          </a:p>
        </p:txBody>
      </p:sp>
      <p:sp>
        <p:nvSpPr>
          <p:cNvPr id="327" name="Google Shape;327;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DE-PBS Cadre Meeting</a:t>
            </a:r>
            <a:endParaRPr dirty="0"/>
          </a:p>
        </p:txBody>
      </p:sp>
      <p:sp>
        <p:nvSpPr>
          <p:cNvPr id="328" name="Google Shape;3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eorgia"/>
                <a:ea typeface="Georgia"/>
                <a:cs typeface="Georgia"/>
                <a:sym typeface="Georgia"/>
              </a:rPr>
              <a:t>4</a:t>
            </a:fld>
            <a:endParaRPr sz="1200" b="0" i="0" u="none" strike="noStrike" cap="none" dirty="0">
              <a:solidFill>
                <a:schemeClr val="dk1"/>
              </a:solidFill>
              <a:latin typeface="Georgia"/>
              <a:ea typeface="Georgia"/>
              <a:cs typeface="Georgia"/>
              <a:sym typeface="Georgia"/>
            </a:endParaRPr>
          </a:p>
        </p:txBody>
      </p:sp>
      <p:sp>
        <p:nvSpPr>
          <p:cNvPr id="329" name="Google Shape;329;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DRAFT </a:t>
            </a:r>
            <a:endParaRPr dirty="0"/>
          </a:p>
        </p:txBody>
      </p:sp>
    </p:spTree>
    <p:extLst>
      <p:ext uri="{BB962C8B-B14F-4D97-AF65-F5344CB8AC3E}">
        <p14:creationId xmlns:p14="http://schemas.microsoft.com/office/powerpoint/2010/main" val="1940680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pPr marL="171450" indent="-171450">
              <a:buFont typeface="Arial" panose="020B0604020202020204" pitchFamily="34" charset="0"/>
              <a:buChar char="•"/>
            </a:pPr>
            <a:r>
              <a:rPr lang="en-US" dirty="0"/>
              <a:t>Once you have assessment data, use those data to develop plans for improvement.</a:t>
            </a:r>
          </a:p>
          <a:p>
            <a:pPr marL="171450" indent="-171450">
              <a:lnSpc>
                <a:spcPct val="150000"/>
              </a:lnSpc>
              <a:buFont typeface="Arial" panose="020B0604020202020204" pitchFamily="34" charset="0"/>
              <a:buChar char="•"/>
            </a:pPr>
            <a:r>
              <a:rPr lang="en-US" dirty="0"/>
              <a:t>Identify an area or two with</a:t>
            </a:r>
            <a:r>
              <a:rPr lang="en-US" baseline="0" dirty="0"/>
              <a:t> scores</a:t>
            </a:r>
            <a:r>
              <a:rPr lang="en-US" dirty="0"/>
              <a:t> lower than desired on the assessment.</a:t>
            </a:r>
          </a:p>
          <a:p>
            <a:pPr marL="171450" indent="-171450">
              <a:lnSpc>
                <a:spcPct val="150000"/>
              </a:lnSpc>
              <a:buFont typeface="Arial" panose="020B0604020202020204" pitchFamily="34" charset="0"/>
              <a:buChar char="•"/>
            </a:pPr>
            <a:r>
              <a:rPr lang="en-US" dirty="0"/>
              <a:t>Identify individual items that you want to address in those areas.</a:t>
            </a:r>
          </a:p>
          <a:p>
            <a:pPr marL="171450" indent="-171450">
              <a:lnSpc>
                <a:spcPct val="150000"/>
              </a:lnSpc>
              <a:buFont typeface="Arial" panose="020B0604020202020204" pitchFamily="34" charset="0"/>
              <a:buChar char="•"/>
            </a:pPr>
            <a:r>
              <a:rPr lang="en-US" dirty="0"/>
              <a:t>Develop action steps to address the items, along with a timeline and the individuals responsible for each step.</a:t>
            </a:r>
          </a:p>
        </p:txBody>
      </p:sp>
      <p:sp>
        <p:nvSpPr>
          <p:cNvPr id="4" name="Slide Number Placeholder 3"/>
          <p:cNvSpPr>
            <a:spLocks noGrp="1"/>
          </p:cNvSpPr>
          <p:nvPr>
            <p:ph type="sldNum" sz="quarter" idx="10"/>
          </p:nvPr>
        </p:nvSpPr>
        <p:spPr/>
        <p:txBody>
          <a:bodyPr/>
          <a:lstStyle/>
          <a:p>
            <a:fld id="{FBB42597-1829-4FA1-9051-661984EE0EFE}" type="slidenum">
              <a:rPr lang="en-US" smtClean="0"/>
              <a:t>33</a:t>
            </a:fld>
            <a:endParaRPr lang="en-US" dirty="0"/>
          </a:p>
        </p:txBody>
      </p:sp>
    </p:spTree>
    <p:extLst>
      <p:ext uri="{BB962C8B-B14F-4D97-AF65-F5344CB8AC3E}">
        <p14:creationId xmlns:p14="http://schemas.microsoft.com/office/powerpoint/2010/main" val="2239966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This is part of the SAS which summarizes the results. </a:t>
            </a:r>
          </a:p>
          <a:p>
            <a:pPr marL="171450" indent="-171450">
              <a:buFont typeface="Arial" panose="020B0604020202020204" pitchFamily="34" charset="0"/>
              <a:buChar char="•"/>
            </a:pPr>
            <a:r>
              <a:rPr lang="en-US" dirty="0"/>
              <a:t>School teams can choose one or two areas that need improvement and develop a detailed action plan that includes action steps, who will be responsible for each, and a timeline for completion. This action plan can be reviewed and updated.</a:t>
            </a:r>
          </a:p>
          <a:p>
            <a:pPr marL="171450" indent="-171450">
              <a:buFont typeface="Arial" panose="020B0604020202020204" pitchFamily="34" charset="0"/>
              <a:buChar char="•"/>
            </a:pPr>
            <a:r>
              <a:rPr lang="en-US" dirty="0"/>
              <a:t>The full worksheet is included in the facilitator</a:t>
            </a:r>
            <a:r>
              <a:rPr lang="en-US" baseline="0" dirty="0"/>
              <a:t> guide.</a:t>
            </a:r>
            <a:endParaRPr lang="en-US" baseline="0" dirty="0">
              <a:highlight>
                <a:srgbClr val="FFFF00"/>
              </a:highlight>
            </a:endParaRPr>
          </a:p>
        </p:txBody>
      </p:sp>
      <p:sp>
        <p:nvSpPr>
          <p:cNvPr id="4" name="Slide Number Placeholder 3"/>
          <p:cNvSpPr>
            <a:spLocks noGrp="1"/>
          </p:cNvSpPr>
          <p:nvPr>
            <p:ph type="sldNum" sz="quarter" idx="10"/>
          </p:nvPr>
        </p:nvSpPr>
        <p:spPr/>
        <p:txBody>
          <a:bodyPr/>
          <a:lstStyle/>
          <a:p>
            <a:fld id="{FBB42597-1829-4FA1-9051-661984EE0EFE}" type="slidenum">
              <a:rPr lang="en-US" smtClean="0"/>
              <a:t>34</a:t>
            </a:fld>
            <a:endParaRPr lang="en-US" dirty="0"/>
          </a:p>
        </p:txBody>
      </p:sp>
    </p:spTree>
    <p:extLst>
      <p:ext uri="{BB962C8B-B14F-4D97-AF65-F5344CB8AC3E}">
        <p14:creationId xmlns:p14="http://schemas.microsoft.com/office/powerpoint/2010/main" val="396793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3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49" name="Google Shape;449;p3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35</a:t>
            </a:fld>
            <a:endParaRPr dirty="0"/>
          </a:p>
        </p:txBody>
      </p:sp>
    </p:spTree>
    <p:extLst>
      <p:ext uri="{BB962C8B-B14F-4D97-AF65-F5344CB8AC3E}">
        <p14:creationId xmlns:p14="http://schemas.microsoft.com/office/powerpoint/2010/main" val="1669762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F53DD-243B-40F1-AD08-FFE4BF14A87C}" type="slidenum">
              <a:rPr lang="en-US" smtClean="0"/>
              <a:t>36</a:t>
            </a:fld>
            <a:endParaRPr lang="en-US"/>
          </a:p>
        </p:txBody>
      </p:sp>
      <p:sp>
        <p:nvSpPr>
          <p:cNvPr id="5" name="Header Placeholder 4"/>
          <p:cNvSpPr>
            <a:spLocks noGrp="1"/>
          </p:cNvSpPr>
          <p:nvPr>
            <p:ph type="hdr" sz="quarter" idx="11"/>
          </p:nvPr>
        </p:nvSpPr>
        <p:spPr/>
        <p:txBody>
          <a:bodyPr/>
          <a:lstStyle/>
          <a:p>
            <a:r>
              <a:rPr lang="en-US"/>
              <a:t>DRAFT 12 19 2018</a:t>
            </a:r>
          </a:p>
        </p:txBody>
      </p:sp>
    </p:spTree>
    <p:extLst>
      <p:ext uri="{BB962C8B-B14F-4D97-AF65-F5344CB8AC3E}">
        <p14:creationId xmlns:p14="http://schemas.microsoft.com/office/powerpoint/2010/main" val="567358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F53DD-243B-40F1-AD08-FFE4BF14A87C}" type="slidenum">
              <a:rPr lang="en-US" smtClean="0"/>
              <a:t>37</a:t>
            </a:fld>
            <a:endParaRPr lang="en-US"/>
          </a:p>
        </p:txBody>
      </p:sp>
      <p:sp>
        <p:nvSpPr>
          <p:cNvPr id="5" name="Header Placeholder 4"/>
          <p:cNvSpPr>
            <a:spLocks noGrp="1"/>
          </p:cNvSpPr>
          <p:nvPr>
            <p:ph type="hdr" sz="quarter" idx="11"/>
          </p:nvPr>
        </p:nvSpPr>
        <p:spPr/>
        <p:txBody>
          <a:bodyPr/>
          <a:lstStyle/>
          <a:p>
            <a:r>
              <a:rPr lang="en-US"/>
              <a:t>DRAFT 12 19 2018</a:t>
            </a:r>
          </a:p>
        </p:txBody>
      </p:sp>
    </p:spTree>
    <p:extLst>
      <p:ext uri="{BB962C8B-B14F-4D97-AF65-F5344CB8AC3E}">
        <p14:creationId xmlns:p14="http://schemas.microsoft.com/office/powerpoint/2010/main" val="1081686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D8155-D575-44B8-B4E6-DCCAFDF13061}" type="slidenum">
              <a:rPr lang="en-US" smtClean="0"/>
              <a:t>41</a:t>
            </a:fld>
            <a:endParaRPr lang="en-US" dirty="0"/>
          </a:p>
        </p:txBody>
      </p:sp>
    </p:spTree>
    <p:extLst>
      <p:ext uri="{BB962C8B-B14F-4D97-AF65-F5344CB8AC3E}">
        <p14:creationId xmlns:p14="http://schemas.microsoft.com/office/powerpoint/2010/main" val="176029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 large percentage of students are not having successful, positive outcomes with interventions, it is important to determine if the interventions are being implemented as intended</a:t>
            </a:r>
            <a:r>
              <a:rPr lang="en-US" baseline="0" dirty="0"/>
              <a:t> and</a:t>
            </a:r>
            <a:r>
              <a:rPr lang="en-US" dirty="0"/>
              <a:t> if all the Tier II components are being implemented as intended (e.g., are students being correctly identified, are data being collected to </a:t>
            </a:r>
            <a:r>
              <a:rPr lang="en-US" b="0" dirty="0"/>
              <a:t>match the appropriate intervention to perceived function of behavior, etc</a:t>
            </a:r>
            <a:r>
              <a:rPr lang="en-US" dirty="0"/>
              <a:t>.).</a:t>
            </a:r>
          </a:p>
        </p:txBody>
      </p:sp>
      <p:sp>
        <p:nvSpPr>
          <p:cNvPr id="4" name="Slide Number Placeholder 3"/>
          <p:cNvSpPr>
            <a:spLocks noGrp="1"/>
          </p:cNvSpPr>
          <p:nvPr>
            <p:ph type="sldNum" sz="quarter" idx="5"/>
          </p:nvPr>
        </p:nvSpPr>
        <p:spPr/>
        <p:txBody>
          <a:bodyPr/>
          <a:lstStyle/>
          <a:p>
            <a:fld id="{218BC367-BBC0-4816-B0FD-0AA80A391F91}" type="slidenum">
              <a:rPr lang="en-US" smtClean="0"/>
              <a:t>6</a:t>
            </a:fld>
            <a:endParaRPr lang="en-US"/>
          </a:p>
        </p:txBody>
      </p:sp>
    </p:spTree>
    <p:extLst>
      <p:ext uri="{BB962C8B-B14F-4D97-AF65-F5344CB8AC3E}">
        <p14:creationId xmlns:p14="http://schemas.microsoft.com/office/powerpoint/2010/main" val="86644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Checking the percentage of successful students</a:t>
            </a:r>
            <a:r>
              <a:rPr lang="en-US" baseline="0" dirty="0"/>
              <a:t> (</a:t>
            </a:r>
            <a:r>
              <a:rPr lang="en-US" dirty="0"/>
              <a:t>students</a:t>
            </a:r>
            <a:r>
              <a:rPr lang="en-US" baseline="0" dirty="0"/>
              <a:t> that are meeting their goals) gives</a:t>
            </a:r>
            <a:r>
              <a:rPr lang="en-US" dirty="0"/>
              <a:t> a big picture view of fidelity.</a:t>
            </a:r>
          </a:p>
          <a:p>
            <a:pPr marL="171450" indent="-171450">
              <a:buFont typeface="Arial" panose="020B0604020202020204" pitchFamily="34" charset="0"/>
              <a:buChar char="•"/>
            </a:pPr>
            <a:r>
              <a:rPr lang="en-US" dirty="0"/>
              <a:t>When implementing specific interventions, it’s important to develop fidelity checks to make sure everything is being implemented the way it was intended. </a:t>
            </a:r>
          </a:p>
          <a:p>
            <a:pPr marL="171450" indent="-171450">
              <a:buFont typeface="Arial" panose="020B0604020202020204" pitchFamily="34" charset="0"/>
              <a:buChar char="•"/>
            </a:pPr>
            <a:r>
              <a:rPr lang="en-US" dirty="0"/>
              <a:t>Teacher assessments can be used, as well as self-reporting, observation, feedback from teachers</a:t>
            </a:r>
            <a:r>
              <a:rPr lang="en-US" baseline="0" dirty="0"/>
              <a:t> or</a:t>
            </a:r>
            <a:r>
              <a:rPr lang="en-US" dirty="0"/>
              <a:t> facilitators, etc. The next slide gives an example.</a:t>
            </a:r>
          </a:p>
        </p:txBody>
      </p:sp>
      <p:sp>
        <p:nvSpPr>
          <p:cNvPr id="4" name="Slide Number Placeholder 3"/>
          <p:cNvSpPr>
            <a:spLocks noGrp="1"/>
          </p:cNvSpPr>
          <p:nvPr>
            <p:ph type="sldNum" sz="quarter" idx="10"/>
          </p:nvPr>
        </p:nvSpPr>
        <p:spPr/>
        <p:txBody>
          <a:bodyPr/>
          <a:lstStyle/>
          <a:p>
            <a:fld id="{6E0C5534-7C38-4E26-8965-EC390AE8366C}" type="slidenum">
              <a:rPr lang="en-US" smtClean="0"/>
              <a:t>7</a:t>
            </a:fld>
            <a:endParaRPr lang="en-US"/>
          </a:p>
        </p:txBody>
      </p:sp>
    </p:spTree>
    <p:extLst>
      <p:ext uri="{BB962C8B-B14F-4D97-AF65-F5344CB8AC3E}">
        <p14:creationId xmlns:p14="http://schemas.microsoft.com/office/powerpoint/2010/main" val="64880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This is an example of a template that can be used to observe whether all steps are being properly carried out for an intervention. It</a:t>
            </a:r>
            <a:r>
              <a:rPr lang="en-US" baseline="0" dirty="0"/>
              <a:t> has been a</a:t>
            </a:r>
            <a:r>
              <a:rPr lang="en-US" dirty="0"/>
              <a:t>dapted from a template found on the website of the Delaware Positive Behavior Support Project.</a:t>
            </a:r>
          </a:p>
          <a:p>
            <a:pPr marL="171450" indent="-171450">
              <a:buFont typeface="Arial" panose="020B0604020202020204" pitchFamily="34" charset="0"/>
              <a:buChar char="•"/>
            </a:pPr>
            <a:r>
              <a:rPr lang="en-US" dirty="0"/>
              <a:t>When the slide is advanced, the template is filled with an example of what a checklist might look like for Check-in, Check-out. This check can be done to make sure </a:t>
            </a:r>
            <a:r>
              <a:rPr lang="en-US" b="0" dirty="0"/>
              <a:t>students are </a:t>
            </a:r>
            <a:r>
              <a:rPr lang="en-US" dirty="0"/>
              <a:t>receiving the intervention the way it was intended.</a:t>
            </a:r>
          </a:p>
          <a:p>
            <a:pPr marL="171450" indent="-171450">
              <a:buFont typeface="Arial" panose="020B0604020202020204" pitchFamily="34" charset="0"/>
              <a:buChar char="•"/>
            </a:pPr>
            <a:r>
              <a:rPr lang="en-US" dirty="0"/>
              <a:t>The facilitator(s) will go through this checklist for all of the kids they are checking in and out each day. </a:t>
            </a:r>
          </a:p>
          <a:p>
            <a:pPr marL="171450" indent="-171450">
              <a:buFont typeface="Arial" panose="020B0604020202020204" pitchFamily="34" charset="0"/>
              <a:buChar char="•"/>
            </a:pPr>
            <a:r>
              <a:rPr lang="en-US" dirty="0"/>
              <a:t>“Group size” means the number of students this facilitator sees each day.</a:t>
            </a:r>
          </a:p>
          <a:p>
            <a:pPr marL="171450" indent="-171450">
              <a:buFont typeface="Arial" panose="020B0604020202020204" pitchFamily="34" charset="0"/>
              <a:buChar char="•"/>
            </a:pPr>
            <a:r>
              <a:rPr lang="en-US" dirty="0"/>
              <a:t>The Tier II Coordinator would check the fidelity of CICO on the facilitator(s). </a:t>
            </a:r>
          </a:p>
        </p:txBody>
      </p:sp>
      <p:sp>
        <p:nvSpPr>
          <p:cNvPr id="4" name="Slide Number Placeholder 3"/>
          <p:cNvSpPr>
            <a:spLocks noGrp="1"/>
          </p:cNvSpPr>
          <p:nvPr>
            <p:ph type="sldNum" sz="quarter" idx="5"/>
          </p:nvPr>
        </p:nvSpPr>
        <p:spPr/>
        <p:txBody>
          <a:bodyPr/>
          <a:lstStyle/>
          <a:p>
            <a:fld id="{218BC367-BBC0-4816-B0FD-0AA80A391F91}" type="slidenum">
              <a:rPr lang="en-US" smtClean="0"/>
              <a:t>8</a:t>
            </a:fld>
            <a:endParaRPr lang="en-US"/>
          </a:p>
        </p:txBody>
      </p:sp>
    </p:spTree>
    <p:extLst>
      <p:ext uri="{BB962C8B-B14F-4D97-AF65-F5344CB8AC3E}">
        <p14:creationId xmlns:p14="http://schemas.microsoft.com/office/powerpoint/2010/main" val="191757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Notes:</a:t>
            </a:r>
          </a:p>
          <a:p>
            <a:pPr marL="171450" indent="-171450">
              <a:buFont typeface="Arial" panose="020B0604020202020204" pitchFamily="34" charset="0"/>
              <a:buChar char="•"/>
            </a:pPr>
            <a:r>
              <a:rPr lang="en-US" sz="1200" dirty="0"/>
              <a:t>Is PBIS implementation benefiting students? What are the outcomes?</a:t>
            </a:r>
          </a:p>
          <a:p>
            <a:pPr marL="457200" lvl="1" indent="-171450">
              <a:buFont typeface="Arial" panose="020B0604020202020204" pitchFamily="34" charset="0"/>
              <a:buChar char="•"/>
            </a:pPr>
            <a:r>
              <a:rPr lang="en-US" sz="1200" dirty="0"/>
              <a:t>Social behavior: ODR rates; patterns, spikes, etc.; absenteeism; suspensions</a:t>
            </a:r>
          </a:p>
          <a:p>
            <a:pPr marL="457200" lvl="1" indent="-171450">
              <a:buFont typeface="Arial" panose="020B0604020202020204" pitchFamily="34" charset="0"/>
              <a:buChar char="•"/>
            </a:pPr>
            <a:r>
              <a:rPr lang="en-US" sz="1200" dirty="0"/>
              <a:t>Academic gains: math, reading, etc.; test scores</a:t>
            </a:r>
          </a:p>
        </p:txBody>
      </p:sp>
      <p:sp>
        <p:nvSpPr>
          <p:cNvPr id="4" name="Slide Number Placeholder 3"/>
          <p:cNvSpPr>
            <a:spLocks noGrp="1"/>
          </p:cNvSpPr>
          <p:nvPr>
            <p:ph type="sldNum" sz="quarter" idx="10"/>
          </p:nvPr>
        </p:nvSpPr>
        <p:spPr/>
        <p:txBody>
          <a:bodyPr/>
          <a:lstStyle/>
          <a:p>
            <a:fld id="{218BC367-BBC0-4816-B0FD-0AA80A391F91}" type="slidenum">
              <a:rPr lang="en-US" smtClean="0"/>
              <a:t>10</a:t>
            </a:fld>
            <a:endParaRPr lang="en-US"/>
          </a:p>
        </p:txBody>
      </p:sp>
    </p:spTree>
    <p:extLst>
      <p:ext uri="{BB962C8B-B14F-4D97-AF65-F5344CB8AC3E}">
        <p14:creationId xmlns:p14="http://schemas.microsoft.com/office/powerpoint/2010/main" val="3993353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Trainer Notes:</a:t>
            </a:r>
          </a:p>
          <a:p>
            <a:pPr marL="171450" indent="-171450">
              <a:buFont typeface="Arial" panose="020B0604020202020204" pitchFamily="34" charset="0"/>
              <a:buChar char="•"/>
            </a:pPr>
            <a:r>
              <a:rPr lang="en-US" sz="1200" dirty="0"/>
              <a:t>How well are we implementing PBIS at Tier I and Tier II? What are the smallest changes we can make in the next three months to improve implementation?</a:t>
            </a:r>
          </a:p>
          <a:p>
            <a:pPr marL="171450" indent="-171450">
              <a:buFont typeface="Arial" panose="020B0604020202020204" pitchFamily="34" charset="0"/>
              <a:buChar char="•"/>
            </a:pPr>
            <a:r>
              <a:rPr lang="en-US" sz="1200" dirty="0"/>
              <a:t>Tier II will be more successful if Tier I is fully implemented, including and especially in classroom settings. Therefore, it is important to evaluate Tier I regularly; at least yearly.</a:t>
            </a:r>
          </a:p>
          <a:p>
            <a:pPr marL="171450" indent="-171450">
              <a:buFont typeface="Arial" panose="020B0604020202020204" pitchFamily="34" charset="0"/>
              <a:buChar char="•"/>
            </a:pPr>
            <a:r>
              <a:rPr lang="en-US" sz="1200" dirty="0"/>
              <a:t>The TFI measures fidelity of implementation, while the SAS measures staff perception of implementation. Both will be discussed in this section. While the SAS doesn’t look specifically at Tier II interventions, it does contain questions about support beyond Tier I, and it also focuses questions on classroom implementation.</a:t>
            </a:r>
          </a:p>
        </p:txBody>
      </p:sp>
      <p:sp>
        <p:nvSpPr>
          <p:cNvPr id="4" name="Slide Number Placeholder 3"/>
          <p:cNvSpPr>
            <a:spLocks noGrp="1"/>
          </p:cNvSpPr>
          <p:nvPr>
            <p:ph type="sldNum" sz="quarter" idx="10"/>
          </p:nvPr>
        </p:nvSpPr>
        <p:spPr/>
        <p:txBody>
          <a:bodyPr/>
          <a:lstStyle/>
          <a:p>
            <a:fld id="{6E0C5534-7C38-4E26-8965-EC390AE8366C}" type="slidenum">
              <a:rPr lang="en-US" smtClean="0"/>
              <a:t>11</a:t>
            </a:fld>
            <a:endParaRPr lang="en-US"/>
          </a:p>
        </p:txBody>
      </p:sp>
    </p:spTree>
    <p:extLst>
      <p:ext uri="{BB962C8B-B14F-4D97-AF65-F5344CB8AC3E}">
        <p14:creationId xmlns:p14="http://schemas.microsoft.com/office/powerpoint/2010/main" val="3078335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To get more depth on the how to use the TFI, see Tier I Module 15. </a:t>
            </a:r>
          </a:p>
          <a:p>
            <a:pPr marL="171450" indent="-171450">
              <a:buFont typeface="Arial" panose="020B0604020202020204" pitchFamily="34" charset="0"/>
              <a:buChar char="•"/>
            </a:pPr>
            <a:r>
              <a:rPr lang="en-US" dirty="0"/>
              <a:t>The TFI can be used by the team for most of their assessment and evaluation needs. </a:t>
            </a:r>
          </a:p>
          <a:p>
            <a:pPr marL="171450" indent="-171450">
              <a:buFont typeface="Arial" panose="020B0604020202020204" pitchFamily="34" charset="0"/>
              <a:buChar char="•"/>
            </a:pPr>
            <a:r>
              <a:rPr lang="en-US" dirty="0"/>
              <a:t>This provides a single, efficient, valid, reliable survey to guide PBIS implementation. It measures the extent to which school personnel apply core features of PBIS. It is completed by a small team that includes administrator, coach, and others with input from team. The walkthrough tool is for assessing visual displays and student/staff understanding of PBIS.</a:t>
            </a:r>
          </a:p>
          <a:p>
            <a:pPr marL="171450" indent="-171450">
              <a:buFont typeface="Arial" panose="020B0604020202020204" pitchFamily="34" charset="0"/>
              <a:buChar char="•"/>
            </a:pPr>
            <a:r>
              <a:rPr lang="en-US" dirty="0"/>
              <a:t>This page has links to the TFI, supporting materials, training slides for the TFI, and videos of how to use the TFI: </a:t>
            </a:r>
            <a:r>
              <a:rPr lang="en-US" dirty="0">
                <a:hlinkClick r:id="rId3"/>
              </a:rPr>
              <a:t>https://www.pbisapps.org/Applications/Pages/Tiered-Fidelity-Inventory-(TFI).aspx</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12</a:t>
            </a:fld>
            <a:endParaRPr lang="en-US" dirty="0"/>
          </a:p>
        </p:txBody>
      </p:sp>
    </p:spTree>
    <p:extLst>
      <p:ext uri="{BB962C8B-B14F-4D97-AF65-F5344CB8AC3E}">
        <p14:creationId xmlns:p14="http://schemas.microsoft.com/office/powerpoint/2010/main" val="1912186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2" descr="https://lh5.googleusercontent.com/RB-Lfw4yZZJ6KIgWraODLciYAMr4dBAbp5AVMtVKqdUPRair2-Gnpx8AQx7FZD7y7GeG6iM2joEnX_l_FvUrCPwJUUwulXIkSy5uNNdwHdaGovW3uk1IiA0fWjUjW78ATV7t8eoYTmw8EWPyG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9663" y="4037679"/>
            <a:ext cx="1612673" cy="1612674"/>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p:nvPr>
        </p:nvSpPr>
        <p:spPr>
          <a:xfrm>
            <a:off x="850900" y="2277053"/>
            <a:ext cx="10566399" cy="1325563"/>
          </a:xfrm>
          <a:prstGeom prst="rect">
            <a:avLst/>
          </a:prstGeom>
        </p:spPr>
        <p:txBody>
          <a:bodyPr>
            <a:noAutofit/>
          </a:bodyPr>
          <a:lstStyle>
            <a:lvl1pPr algn="ctr">
              <a:defRPr sz="6000">
                <a:latin typeface="+mn-lt"/>
              </a:defRPr>
            </a:lvl1pPr>
          </a:lstStyle>
          <a:p>
            <a:r>
              <a:rPr lang="en-US" dirty="0"/>
              <a:t>Click to edit Master title style</a:t>
            </a:r>
          </a:p>
        </p:txBody>
      </p:sp>
      <p:pic>
        <p:nvPicPr>
          <p:cNvPr id="16" name="Picture 15"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cid:image002.png@01D16AFF.B10E1570"/>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22" name="Shape 109"/>
          <p:cNvPicPr/>
          <p:nvPr userDrawn="1"/>
        </p:nvPicPr>
        <p:blipFill rotWithShape="1">
          <a:blip r:embed="rId5">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16902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Google Shape;121;p20"/>
          <p:cNvSpPr/>
          <p:nvPr userDrawn="1"/>
        </p:nvSpPr>
        <p:spPr>
          <a:xfrm>
            <a:off x="256375" y="351640"/>
            <a:ext cx="11711560" cy="5646564"/>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838200" y="992187"/>
            <a:ext cx="2717090" cy="4873625"/>
          </a:xfrm>
        </p:spPr>
        <p:txBody>
          <a:bodyPr>
            <a:normAutofit/>
          </a:bodyPr>
          <a:lstStyle>
            <a:lvl1pPr algn="ctr">
              <a:defRPr sz="5400"/>
            </a:lvl1pPr>
          </a:lstStyle>
          <a:p>
            <a:r>
              <a:rPr lang="en-US" dirty="0"/>
              <a:t>Click to edit Master title style</a:t>
            </a:r>
          </a:p>
        </p:txBody>
      </p:sp>
      <p:cxnSp>
        <p:nvCxnSpPr>
          <p:cNvPr id="11" name="Google Shape;123;p20"/>
          <p:cNvCxnSpPr/>
          <p:nvPr userDrawn="1"/>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12" name="Content Placeholder 2"/>
          <p:cNvSpPr>
            <a:spLocks noGrp="1"/>
          </p:cNvSpPr>
          <p:nvPr>
            <p:ph idx="1"/>
          </p:nvPr>
        </p:nvSpPr>
        <p:spPr>
          <a:xfrm>
            <a:off x="4256811" y="992187"/>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69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Google Shape;112;p19"/>
          <p:cNvSpPr/>
          <p:nvPr userDrawn="1"/>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2">
            <a:alphaModFix/>
          </a:blip>
          <a:srcRect/>
          <a:stretch/>
        </p:blipFill>
        <p:spPr>
          <a:xfrm>
            <a:off x="0" y="755604"/>
            <a:ext cx="12192000" cy="5317937"/>
          </a:xfrm>
          <a:prstGeom prst="rect">
            <a:avLst/>
          </a:prstGeom>
          <a:noFill/>
          <a:ln>
            <a:noFill/>
          </a:ln>
        </p:spPr>
      </p:pic>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5">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3217847" y="2092351"/>
            <a:ext cx="5756305"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755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112;p19"/>
          <p:cNvSpPr/>
          <p:nvPr userDrawn="1"/>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5">
            <a:alphaModFix/>
          </a:blip>
          <a:srcRect l="36238"/>
          <a:stretch/>
        </p:blipFill>
        <p:spPr>
          <a:xfrm>
            <a:off x="0" y="734939"/>
            <a:ext cx="7862131" cy="5345286"/>
          </a:xfrm>
          <a:prstGeom prst="rect">
            <a:avLst/>
          </a:prstGeom>
          <a:noFill/>
          <a:ln>
            <a:noFill/>
          </a:ln>
        </p:spPr>
      </p:pic>
      <p:sp>
        <p:nvSpPr>
          <p:cNvPr id="12" name="Content Placeholder 2"/>
          <p:cNvSpPr>
            <a:spLocks noGrp="1"/>
          </p:cNvSpPr>
          <p:nvPr>
            <p:ph idx="1"/>
          </p:nvPr>
        </p:nvSpPr>
        <p:spPr>
          <a:xfrm>
            <a:off x="5795734" y="981103"/>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339695" y="2002902"/>
            <a:ext cx="4155393"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25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
        <p:nvSpPr>
          <p:cNvPr id="37"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53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 name="Google Shape;433;p52"/>
          <p:cNvGrpSpPr/>
          <p:nvPr userDrawn="1"/>
        </p:nvGrpSpPr>
        <p:grpSpPr>
          <a:xfrm>
            <a:off x="800144" y="1699589"/>
            <a:ext cx="3674476" cy="3470421"/>
            <a:chOff x="697883" y="1816768"/>
            <a:chExt cx="3674476" cy="3470421"/>
          </a:xfrm>
        </p:grpSpPr>
        <p:sp>
          <p:nvSpPr>
            <p:cNvPr id="33" name="Google Shape;434;p52"/>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435;p52"/>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436;p52"/>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 name="Content Placeholder 2"/>
          <p:cNvSpPr>
            <a:spLocks noGrp="1"/>
          </p:cNvSpPr>
          <p:nvPr>
            <p:ph idx="1"/>
          </p:nvPr>
        </p:nvSpPr>
        <p:spPr>
          <a:xfrm>
            <a:off x="5175056" y="1125772"/>
            <a:ext cx="6392932"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itle 1"/>
          <p:cNvSpPr>
            <a:spLocks noGrp="1"/>
          </p:cNvSpPr>
          <p:nvPr>
            <p:ph type="title"/>
          </p:nvPr>
        </p:nvSpPr>
        <p:spPr>
          <a:xfrm>
            <a:off x="800145" y="2275661"/>
            <a:ext cx="3674476" cy="2621947"/>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1829092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5"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138593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46353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24517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892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3"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13"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125748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11"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82267" y="2535448"/>
            <a:ext cx="10515600" cy="1325563"/>
          </a:xfrm>
          <a:prstGeom prst="rect">
            <a:avLst/>
          </a:prstGeom>
        </p:spPr>
        <p:txBody>
          <a:bodyPr>
            <a:normAutofit/>
          </a:bodyPr>
          <a:lstStyle>
            <a:lvl1pPr>
              <a:defRPr sz="6000">
                <a:latin typeface="+mn-lt"/>
              </a:defRPr>
            </a:lvl1pPr>
          </a:lstStyle>
          <a:p>
            <a:r>
              <a:rPr lang="en-US" dirty="0"/>
              <a:t>Click to edit Master title style</a:t>
            </a:r>
          </a:p>
        </p:txBody>
      </p:sp>
    </p:spTree>
    <p:extLst>
      <p:ext uri="{BB962C8B-B14F-4D97-AF65-F5344CB8AC3E}">
        <p14:creationId xmlns:p14="http://schemas.microsoft.com/office/powerpoint/2010/main" val="367202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0"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1" name="Title 1"/>
          <p:cNvSpPr>
            <a:spLocks noGrp="1"/>
          </p:cNvSpPr>
          <p:nvPr>
            <p:ph type="title"/>
          </p:nvPr>
        </p:nvSpPr>
        <p:spPr>
          <a:xfrm>
            <a:off x="0" y="635289"/>
            <a:ext cx="12192000" cy="11300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96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7" y="1780123"/>
            <a:ext cx="5157787"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4023"/>
            <a:ext cx="5157787"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80123"/>
            <a:ext cx="5183188"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4023"/>
            <a:ext cx="5183188"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9" name="Rectangle 1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3"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94616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5" name="Rectangle 14"/>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8"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9" name="Title 1"/>
          <p:cNvSpPr>
            <a:spLocks noGrp="1"/>
          </p:cNvSpPr>
          <p:nvPr>
            <p:ph type="title"/>
          </p:nvPr>
        </p:nvSpPr>
        <p:spPr>
          <a:xfrm>
            <a:off x="0" y="635289"/>
            <a:ext cx="12192000" cy="10792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80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1"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253801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385055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5"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16"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34315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15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4" r:id="rId13"/>
    <p:sldLayoutId id="2147483665" r:id="rId14"/>
    <p:sldLayoutId id="2147483666" r:id="rId15"/>
    <p:sldLayoutId id="2147483667" r:id="rId16"/>
    <p:sldLayoutId id="2147483668" r:id="rId17"/>
    <p:sldLayoutId id="2147483670"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18.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pbisapps.org/Applications/Pages/PBIS-Assessment.aspx" TargetMode="External"/><Relationship Id="rId2" Type="http://schemas.openxmlformats.org/officeDocument/2006/relationships/hyperlink" Target="http://www.pbisapps.org/" TargetMode="External"/><Relationship Id="rId1" Type="http://schemas.openxmlformats.org/officeDocument/2006/relationships/slideLayout" Target="../slideLayouts/slideLayout2.xml"/><Relationship Id="rId4" Type="http://schemas.openxmlformats.org/officeDocument/2006/relationships/hyperlink" Target="https://www.pbisapps.org/Resources/Pages/PBIS-Assessment-Videos.asp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Assessment and Evaluation </a:t>
            </a:r>
            <a:br>
              <a:rPr lang="en-US" b="1" dirty="0"/>
            </a:br>
            <a:r>
              <a:rPr lang="en-US" b="1" dirty="0"/>
              <a:t>for PBIS Tier II</a:t>
            </a:r>
          </a:p>
        </p:txBody>
      </p:sp>
      <p:sp>
        <p:nvSpPr>
          <p:cNvPr id="3" name="TextBox 2">
            <a:extLst>
              <a:ext uri="{FF2B5EF4-FFF2-40B4-BE49-F238E27FC236}">
                <a16:creationId xmlns:a16="http://schemas.microsoft.com/office/drawing/2014/main" id="{D6043236-7A38-414E-8B18-55A6C2EB4522}"/>
              </a:ext>
            </a:extLst>
          </p:cNvPr>
          <p:cNvSpPr txBox="1"/>
          <p:nvPr/>
        </p:nvSpPr>
        <p:spPr>
          <a:xfrm>
            <a:off x="2863109" y="6371303"/>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338726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427191"/>
          </a:xfrm>
        </p:spPr>
        <p:txBody>
          <a:bodyPr>
            <a:normAutofit fontScale="90000"/>
          </a:bodyPr>
          <a:lstStyle/>
          <a:p>
            <a:r>
              <a:rPr lang="en-US" dirty="0"/>
              <a:t>Evaluation Helps Determine the Impact of </a:t>
            </a:r>
            <a:br>
              <a:rPr lang="en-US" dirty="0"/>
            </a:br>
            <a:r>
              <a:rPr lang="en-US" dirty="0"/>
              <a:t>Tier II Implementation</a:t>
            </a:r>
          </a:p>
        </p:txBody>
      </p:sp>
      <p:sp>
        <p:nvSpPr>
          <p:cNvPr id="3" name="Content Placeholder 2"/>
          <p:cNvSpPr>
            <a:spLocks noGrp="1"/>
          </p:cNvSpPr>
          <p:nvPr>
            <p:ph idx="1"/>
          </p:nvPr>
        </p:nvSpPr>
        <p:spPr>
          <a:xfrm>
            <a:off x="838200" y="2164080"/>
            <a:ext cx="10515600" cy="3741420"/>
          </a:xfrm>
        </p:spPr>
        <p:txBody>
          <a:bodyPr/>
          <a:lstStyle/>
          <a:p>
            <a:pPr marL="0" indent="0">
              <a:lnSpc>
                <a:spcPct val="120000"/>
              </a:lnSpc>
              <a:buNone/>
            </a:pPr>
            <a:r>
              <a:rPr lang="en-US" dirty="0"/>
              <a:t>Is PBIS benefiting students?</a:t>
            </a:r>
          </a:p>
          <a:p>
            <a:pPr marL="457200" lvl="1" indent="-173736"/>
            <a:r>
              <a:rPr lang="en-US" dirty="0"/>
              <a:t>Social behavior</a:t>
            </a:r>
          </a:p>
          <a:p>
            <a:pPr marL="457200" lvl="1" indent="-173736"/>
            <a:r>
              <a:rPr lang="en-US" dirty="0"/>
              <a:t>Academic gains</a:t>
            </a:r>
          </a:p>
          <a:p>
            <a:endParaRPr lang="en-US" dirty="0"/>
          </a:p>
        </p:txBody>
      </p:sp>
    </p:spTree>
    <p:extLst>
      <p:ext uri="{BB962C8B-B14F-4D97-AF65-F5344CB8AC3E}">
        <p14:creationId xmlns:p14="http://schemas.microsoft.com/office/powerpoint/2010/main" val="4149158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ABE942-36A9-4CAB-8812-5B7398A22324}"/>
              </a:ext>
            </a:extLst>
          </p:cNvPr>
          <p:cNvSpPr>
            <a:spLocks noGrp="1"/>
          </p:cNvSpPr>
          <p:nvPr>
            <p:ph type="title"/>
          </p:nvPr>
        </p:nvSpPr>
        <p:spPr/>
        <p:txBody>
          <a:bodyPr>
            <a:normAutofit/>
          </a:bodyPr>
          <a:lstStyle/>
          <a:p>
            <a:r>
              <a:rPr lang="en-US" dirty="0"/>
              <a:t>How Do We Evaluate Tier II?</a:t>
            </a:r>
          </a:p>
        </p:txBody>
      </p:sp>
      <p:sp>
        <p:nvSpPr>
          <p:cNvPr id="4" name="Content Placeholder 3">
            <a:extLst>
              <a:ext uri="{FF2B5EF4-FFF2-40B4-BE49-F238E27FC236}">
                <a16:creationId xmlns:a16="http://schemas.microsoft.com/office/drawing/2014/main" id="{7E1DC540-6F13-4EAF-A848-5AB805FE3D48}"/>
              </a:ext>
            </a:extLst>
          </p:cNvPr>
          <p:cNvSpPr>
            <a:spLocks noGrp="1"/>
          </p:cNvSpPr>
          <p:nvPr>
            <p:ph idx="1"/>
          </p:nvPr>
        </p:nvSpPr>
        <p:spPr>
          <a:xfrm>
            <a:off x="838200" y="2066794"/>
            <a:ext cx="10515600" cy="3838705"/>
          </a:xfrm>
        </p:spPr>
        <p:txBody>
          <a:bodyPr>
            <a:noAutofit/>
          </a:bodyPr>
          <a:lstStyle/>
          <a:p>
            <a:pPr marL="0" indent="0">
              <a:buNone/>
            </a:pPr>
            <a:r>
              <a:rPr lang="en-US" dirty="0"/>
              <a:t>Two primary tools are used to evaluate Tier II implementation (as well as Tier I):</a:t>
            </a:r>
          </a:p>
          <a:p>
            <a:pPr marL="457200" lvl="1" indent="-173736"/>
            <a:r>
              <a:rPr lang="en-US" dirty="0"/>
              <a:t>Tiered Fidelity Inventory (TFI)  </a:t>
            </a:r>
          </a:p>
          <a:p>
            <a:pPr marL="457200" lvl="1" indent="-173736"/>
            <a:r>
              <a:rPr lang="en-US" dirty="0"/>
              <a:t>Self-Assessment Survey (SAS)</a:t>
            </a:r>
          </a:p>
          <a:p>
            <a:pPr marL="0" indent="0">
              <a:buNone/>
            </a:pPr>
            <a:endParaRPr lang="en-US" dirty="0"/>
          </a:p>
        </p:txBody>
      </p:sp>
    </p:spTree>
    <p:extLst>
      <p:ext uri="{BB962C8B-B14F-4D97-AF65-F5344CB8AC3E}">
        <p14:creationId xmlns:p14="http://schemas.microsoft.com/office/powerpoint/2010/main" val="323538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A30C-F3F7-4257-9064-F98F7EE164AC}"/>
              </a:ext>
            </a:extLst>
          </p:cNvPr>
          <p:cNvSpPr>
            <a:spLocks noGrp="1"/>
          </p:cNvSpPr>
          <p:nvPr>
            <p:ph type="title"/>
          </p:nvPr>
        </p:nvSpPr>
        <p:spPr/>
        <p:txBody>
          <a:bodyPr>
            <a:noAutofit/>
          </a:bodyPr>
          <a:lstStyle/>
          <a:p>
            <a:r>
              <a:rPr lang="en-US" sz="5400" dirty="0">
                <a:latin typeface="+mn-lt"/>
              </a:rPr>
              <a:t>The Tiered Fidelity Inventory (TFI)</a:t>
            </a:r>
          </a:p>
        </p:txBody>
      </p:sp>
      <p:sp>
        <p:nvSpPr>
          <p:cNvPr id="3" name="Content Placeholder 2">
            <a:extLst>
              <a:ext uri="{FF2B5EF4-FFF2-40B4-BE49-F238E27FC236}">
                <a16:creationId xmlns:a16="http://schemas.microsoft.com/office/drawing/2014/main" id="{520C734A-9587-4EBA-8BD8-AE73B13A968E}"/>
              </a:ext>
            </a:extLst>
          </p:cNvPr>
          <p:cNvSpPr>
            <a:spLocks noGrp="1"/>
          </p:cNvSpPr>
          <p:nvPr>
            <p:ph idx="1"/>
          </p:nvPr>
        </p:nvSpPr>
        <p:spPr>
          <a:xfrm>
            <a:off x="838200" y="2066795"/>
            <a:ext cx="10515600" cy="3838705"/>
          </a:xfrm>
        </p:spPr>
        <p:txBody>
          <a:bodyPr>
            <a:normAutofit/>
          </a:bodyPr>
          <a:lstStyle/>
          <a:p>
            <a:pPr marL="173736" indent="-173736"/>
            <a:r>
              <a:rPr lang="en-US" dirty="0"/>
              <a:t>Single, efficient, valid, and reliable survey</a:t>
            </a:r>
          </a:p>
          <a:p>
            <a:pPr marL="173736" indent="-173736"/>
            <a:r>
              <a:rPr lang="en-US" dirty="0"/>
              <a:t>Measures application of core features of PBIS (three tiers)</a:t>
            </a:r>
          </a:p>
          <a:p>
            <a:pPr marL="173736" indent="-173736"/>
            <a:r>
              <a:rPr lang="en-US" dirty="0"/>
              <a:t>Completed by small team (administrator, coach, others)</a:t>
            </a:r>
          </a:p>
          <a:p>
            <a:pPr marL="173736" indent="-173736"/>
            <a:r>
              <a:rPr lang="en-US" dirty="0"/>
              <a:t>Includes a walkthrough tool</a:t>
            </a:r>
          </a:p>
        </p:txBody>
      </p:sp>
    </p:spTree>
    <p:extLst>
      <p:ext uri="{BB962C8B-B14F-4D97-AF65-F5344CB8AC3E}">
        <p14:creationId xmlns:p14="http://schemas.microsoft.com/office/powerpoint/2010/main" val="733193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latin typeface="+mn-lt"/>
              </a:rPr>
              <a:t>Uses of the TFI</a:t>
            </a:r>
          </a:p>
        </p:txBody>
      </p:sp>
      <p:sp>
        <p:nvSpPr>
          <p:cNvPr id="2" name="Content Placeholder 1"/>
          <p:cNvSpPr>
            <a:spLocks noGrp="1"/>
          </p:cNvSpPr>
          <p:nvPr>
            <p:ph idx="1"/>
          </p:nvPr>
        </p:nvSpPr>
        <p:spPr>
          <a:xfrm>
            <a:off x="838200" y="2066794"/>
            <a:ext cx="10515600" cy="3838705"/>
          </a:xfrm>
        </p:spPr>
        <p:txBody>
          <a:bodyPr>
            <a:normAutofit/>
          </a:bodyPr>
          <a:lstStyle/>
          <a:p>
            <a:pPr marL="0" indent="0">
              <a:buNone/>
            </a:pPr>
            <a:r>
              <a:rPr lang="en-US" dirty="0"/>
              <a:t>The TFI can be used to…</a:t>
            </a:r>
          </a:p>
          <a:p>
            <a:pPr marL="173736" indent="-173736"/>
            <a:r>
              <a:rPr lang="en-US" dirty="0"/>
              <a:t>Determine what is in place and what is needed</a:t>
            </a:r>
          </a:p>
          <a:p>
            <a:pPr marL="173736" indent="-173736"/>
            <a:r>
              <a:rPr lang="en-US" dirty="0"/>
              <a:t>Guide implementation efforts</a:t>
            </a:r>
          </a:p>
          <a:p>
            <a:pPr marL="173736" indent="-173736"/>
            <a:r>
              <a:rPr lang="en-US" dirty="0"/>
              <a:t>Assess progress </a:t>
            </a:r>
          </a:p>
          <a:p>
            <a:pPr marL="173736" indent="-173736"/>
            <a:r>
              <a:rPr lang="en-US" dirty="0"/>
              <a:t>Build an action plan </a:t>
            </a:r>
          </a:p>
          <a:p>
            <a:pPr marL="173736" indent="-173736"/>
            <a:r>
              <a:rPr lang="en-US" dirty="0"/>
              <a:t>Self-assess annually to sustain implementation of PBIS</a:t>
            </a:r>
          </a:p>
          <a:p>
            <a:pPr marL="173736" indent="-173736"/>
            <a:r>
              <a:rPr lang="en-US" dirty="0"/>
              <a:t>Determine the smallest changes needed to improve implementation</a:t>
            </a:r>
          </a:p>
        </p:txBody>
      </p:sp>
    </p:spTree>
    <p:extLst>
      <p:ext uri="{BB962C8B-B14F-4D97-AF65-F5344CB8AC3E}">
        <p14:creationId xmlns:p14="http://schemas.microsoft.com/office/powerpoint/2010/main" val="3297055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a:latin typeface="+mn-lt"/>
              </a:rPr>
              <a:t>Tier II: When to Administer the TFI</a:t>
            </a:r>
          </a:p>
        </p:txBody>
      </p:sp>
      <p:sp>
        <p:nvSpPr>
          <p:cNvPr id="2" name="Content Placeholder 1"/>
          <p:cNvSpPr>
            <a:spLocks noGrp="1"/>
          </p:cNvSpPr>
          <p:nvPr>
            <p:ph idx="1"/>
          </p:nvPr>
        </p:nvSpPr>
        <p:spPr>
          <a:xfrm>
            <a:off x="838200" y="2066796"/>
            <a:ext cx="10515600" cy="3838704"/>
          </a:xfrm>
        </p:spPr>
        <p:txBody>
          <a:bodyPr>
            <a:normAutofit/>
          </a:bodyPr>
          <a:lstStyle/>
          <a:p>
            <a:pPr marL="173736" indent="-173736"/>
            <a:r>
              <a:rPr lang="en-US" dirty="0"/>
              <a:t>During initial implementation of Tier II, every three or four meetings</a:t>
            </a:r>
          </a:p>
          <a:p>
            <a:pPr marL="173736" indent="-173736"/>
            <a:r>
              <a:rPr lang="en-US" dirty="0"/>
              <a:t>Once 70% is met three times in a row, administer annually</a:t>
            </a:r>
          </a:p>
        </p:txBody>
      </p:sp>
    </p:spTree>
    <p:extLst>
      <p:ext uri="{BB962C8B-B14F-4D97-AF65-F5344CB8AC3E}">
        <p14:creationId xmlns:p14="http://schemas.microsoft.com/office/powerpoint/2010/main" val="2307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Administer the TFI</a:t>
            </a:r>
          </a:p>
        </p:txBody>
      </p:sp>
      <p:sp>
        <p:nvSpPr>
          <p:cNvPr id="3" name="Content Placeholder 2"/>
          <p:cNvSpPr>
            <a:spLocks noGrp="1"/>
          </p:cNvSpPr>
          <p:nvPr>
            <p:ph idx="1"/>
          </p:nvPr>
        </p:nvSpPr>
        <p:spPr>
          <a:xfrm>
            <a:off x="838200" y="2054268"/>
            <a:ext cx="10515600" cy="3851232"/>
          </a:xfrm>
        </p:spPr>
        <p:txBody>
          <a:bodyPr>
            <a:normAutofit/>
          </a:bodyPr>
          <a:lstStyle/>
          <a:p>
            <a:pPr marL="0" indent="0">
              <a:buNone/>
            </a:pPr>
            <a:r>
              <a:rPr lang="en-US" dirty="0"/>
              <a:t>Completing the TFI as a team will ensure a more accurate score. Here are the steps:</a:t>
            </a:r>
          </a:p>
          <a:p>
            <a:pPr marL="457200" indent="-457200">
              <a:buAutoNum type="arabicPeriod"/>
            </a:pPr>
            <a:r>
              <a:rPr lang="en-US" sz="2600" dirty="0"/>
              <a:t>Have team members score items one week prior to meeting </a:t>
            </a:r>
          </a:p>
          <a:p>
            <a:pPr marL="457200" indent="-457200">
              <a:buAutoNum type="arabicPeriod"/>
            </a:pPr>
            <a:r>
              <a:rPr lang="en-US" sz="2600" dirty="0"/>
              <a:t>Score items as a team during meeting</a:t>
            </a:r>
          </a:p>
          <a:p>
            <a:pPr marL="457200" indent="-457200">
              <a:buAutoNum type="arabicPeriod"/>
            </a:pPr>
            <a:r>
              <a:rPr lang="en-US" sz="2600" dirty="0"/>
              <a:t>Record a unanimous score for each item</a:t>
            </a:r>
          </a:p>
          <a:p>
            <a:pPr marL="457200" indent="-457200">
              <a:buAutoNum type="arabicPeriod"/>
            </a:pPr>
            <a:r>
              <a:rPr lang="en-US" sz="2600" dirty="0"/>
              <a:t>Enter scores into PBIS Applications (</a:t>
            </a:r>
            <a:r>
              <a:rPr lang="en-US" sz="2600" dirty="0">
                <a:hlinkClick r:id="rId3"/>
              </a:rPr>
              <a:t>www.pbisapps.org</a:t>
            </a:r>
            <a:r>
              <a:rPr lang="en-US" sz="2600" dirty="0"/>
              <a:t>) </a:t>
            </a:r>
          </a:p>
        </p:txBody>
      </p:sp>
    </p:spTree>
    <p:extLst>
      <p:ext uri="{BB962C8B-B14F-4D97-AF65-F5344CB8AC3E}">
        <p14:creationId xmlns:p14="http://schemas.microsoft.com/office/powerpoint/2010/main" val="3895422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1B51-4189-4A54-A4AE-5B788449A75D}"/>
              </a:ext>
            </a:extLst>
          </p:cNvPr>
          <p:cNvSpPr>
            <a:spLocks noGrp="1"/>
          </p:cNvSpPr>
          <p:nvPr>
            <p:ph type="title"/>
          </p:nvPr>
        </p:nvSpPr>
        <p:spPr/>
        <p:txBody>
          <a:bodyPr/>
          <a:lstStyle/>
          <a:p>
            <a:r>
              <a:rPr lang="en-US" dirty="0"/>
              <a:t>Video Presentations from </a:t>
            </a:r>
            <a:r>
              <a:rPr lang="en-US" dirty="0" err="1"/>
              <a:t>PBISApps</a:t>
            </a:r>
            <a:endParaRPr lang="en-US" dirty="0"/>
          </a:p>
        </p:txBody>
      </p:sp>
      <p:pic>
        <p:nvPicPr>
          <p:cNvPr id="4" name="Content Placeholder 3">
            <a:extLst>
              <a:ext uri="{FF2B5EF4-FFF2-40B4-BE49-F238E27FC236}">
                <a16:creationId xmlns:a16="http://schemas.microsoft.com/office/drawing/2014/main" id="{757558CB-C1E4-44E7-85AD-E38DECD62DFF}"/>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725464" y="2139037"/>
            <a:ext cx="10741072" cy="2187147"/>
          </a:xfrm>
          <a:prstGeom prst="rect">
            <a:avLst/>
          </a:prstGeom>
        </p:spPr>
      </p:pic>
    </p:spTree>
    <p:extLst>
      <p:ext uri="{BB962C8B-B14F-4D97-AF65-F5344CB8AC3E}">
        <p14:creationId xmlns:p14="http://schemas.microsoft.com/office/powerpoint/2010/main" val="3321732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88B4-E0DD-4D6D-AB95-3C21B4A66271}"/>
              </a:ext>
            </a:extLst>
          </p:cNvPr>
          <p:cNvSpPr>
            <a:spLocks noGrp="1"/>
          </p:cNvSpPr>
          <p:nvPr>
            <p:ph type="title"/>
          </p:nvPr>
        </p:nvSpPr>
        <p:spPr/>
        <p:txBody>
          <a:bodyPr>
            <a:normAutofit/>
          </a:bodyPr>
          <a:lstStyle/>
          <a:p>
            <a:r>
              <a:rPr lang="en-US" dirty="0"/>
              <a:t>Example of Items and Scoring Criteria</a:t>
            </a:r>
          </a:p>
        </p:txBody>
      </p:sp>
      <p:graphicFrame>
        <p:nvGraphicFramePr>
          <p:cNvPr id="4" name="Content Placeholder 3">
            <a:extLst>
              <a:ext uri="{FF2B5EF4-FFF2-40B4-BE49-F238E27FC236}">
                <a16:creationId xmlns:a16="http://schemas.microsoft.com/office/drawing/2014/main" id="{3B53F38B-CB44-4295-9FD0-B52D641E76A8}"/>
              </a:ext>
            </a:extLst>
          </p:cNvPr>
          <p:cNvGraphicFramePr>
            <a:graphicFrameLocks/>
          </p:cNvGraphicFramePr>
          <p:nvPr>
            <p:extLst>
              <p:ext uri="{D42A27DB-BD31-4B8C-83A1-F6EECF244321}">
                <p14:modId xmlns:p14="http://schemas.microsoft.com/office/powerpoint/2010/main" val="698237336"/>
              </p:ext>
            </p:extLst>
          </p:nvPr>
        </p:nvGraphicFramePr>
        <p:xfrm>
          <a:off x="409904" y="1565647"/>
          <a:ext cx="11372191" cy="4464652"/>
        </p:xfrm>
        <a:graphic>
          <a:graphicData uri="http://schemas.openxmlformats.org/drawingml/2006/table">
            <a:tbl>
              <a:tblPr firstRow="1" bandRow="1">
                <a:tableStyleId>{5C22544A-7EE6-4342-B048-85BDC9FD1C3A}</a:tableStyleId>
              </a:tblPr>
              <a:tblGrid>
                <a:gridCol w="3678619">
                  <a:extLst>
                    <a:ext uri="{9D8B030D-6E8A-4147-A177-3AD203B41FA5}">
                      <a16:colId xmlns:a16="http://schemas.microsoft.com/office/drawing/2014/main" val="3936969952"/>
                    </a:ext>
                  </a:extLst>
                </a:gridCol>
                <a:gridCol w="3846786">
                  <a:extLst>
                    <a:ext uri="{9D8B030D-6E8A-4147-A177-3AD203B41FA5}">
                      <a16:colId xmlns:a16="http://schemas.microsoft.com/office/drawing/2014/main" val="1965473558"/>
                    </a:ext>
                  </a:extLst>
                </a:gridCol>
                <a:gridCol w="3846786">
                  <a:extLst>
                    <a:ext uri="{9D8B030D-6E8A-4147-A177-3AD203B41FA5}">
                      <a16:colId xmlns:a16="http://schemas.microsoft.com/office/drawing/2014/main" val="1320994650"/>
                    </a:ext>
                  </a:extLst>
                </a:gridCol>
              </a:tblGrid>
              <a:tr h="396777">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594366273"/>
                  </a:ext>
                </a:extLst>
              </a:tr>
              <a:tr h="4007452">
                <a:tc>
                  <a:txBody>
                    <a:bodyPr/>
                    <a:lstStyle/>
                    <a:p>
                      <a:pPr marL="0" indent="0">
                        <a:spcAft>
                          <a:spcPts val="600"/>
                        </a:spcAft>
                        <a:buFont typeface="Wingdings" panose="05000000000000000000" pitchFamily="2" charset="2"/>
                        <a:buNone/>
                      </a:pPr>
                      <a:r>
                        <a:rPr lang="en-US" sz="1800" b="1" dirty="0"/>
                        <a:t>Team Composition:</a:t>
                      </a:r>
                    </a:p>
                    <a:p>
                      <a:pPr marL="0" indent="0">
                        <a:buFont typeface="Wingdings" panose="05000000000000000000" pitchFamily="2" charset="2"/>
                        <a:buNone/>
                      </a:pPr>
                      <a:r>
                        <a:rPr lang="en-US" sz="1800" dirty="0"/>
                        <a:t>Tier II (or combined Tier II/III ) team includes a Tier II systems coordinator and individuals able to provide (1) applied behavioral expertise, (2) administrative authority, (3) knowledge of students, and (4) knowledge about operation of school across grade levels and programs.</a:t>
                      </a:r>
                    </a:p>
                  </a:txBody>
                  <a:tcPr/>
                </a:tc>
                <a:tc>
                  <a:txBody>
                    <a:bodyPr/>
                    <a:lstStyle/>
                    <a:p>
                      <a:pPr marL="285750" indent="-285750">
                        <a:lnSpc>
                          <a:spcPct val="90000"/>
                        </a:lnSpc>
                        <a:spcBef>
                          <a:spcPts val="1000"/>
                        </a:spcBef>
                        <a:spcAft>
                          <a:spcPts val="1200"/>
                        </a:spcAft>
                        <a:buFont typeface="Arial" panose="020B0604020202020204" pitchFamily="34" charset="0"/>
                        <a:buChar char="•"/>
                      </a:pPr>
                      <a:r>
                        <a:rPr lang="en-US" sz="1800" dirty="0"/>
                        <a:t>School organizational chart</a:t>
                      </a:r>
                    </a:p>
                    <a:p>
                      <a:pPr marL="285750" indent="-285750">
                        <a:lnSpc>
                          <a:spcPct val="90000"/>
                        </a:lnSpc>
                        <a:spcBef>
                          <a:spcPts val="1000"/>
                        </a:spcBef>
                        <a:buFont typeface="Arial" panose="020B0604020202020204" pitchFamily="34" charset="0"/>
                        <a:buChar char="•"/>
                      </a:pPr>
                      <a:r>
                        <a:rPr lang="en-US" sz="1800" dirty="0"/>
                        <a:t>Tier II team meeting minutes</a:t>
                      </a:r>
                    </a:p>
                  </a:txBody>
                  <a:tcPr/>
                </a:tc>
                <a:tc>
                  <a:txBody>
                    <a:bodyPr/>
                    <a:lstStyle/>
                    <a:p>
                      <a:pPr marL="173736" indent="-173736">
                        <a:spcBef>
                          <a:spcPts val="1000"/>
                        </a:spcBef>
                        <a:spcAft>
                          <a:spcPts val="1200"/>
                        </a:spcAft>
                        <a:buFont typeface="Arial" panose="020B0604020202020204" pitchFamily="34" charset="0"/>
                        <a:buChar char="•"/>
                      </a:pPr>
                      <a:r>
                        <a:rPr lang="en-US" sz="1800" dirty="0"/>
                        <a:t>0 = Tier II team does not include coordinator or all 4 core areas of Tier II team expertise</a:t>
                      </a:r>
                    </a:p>
                    <a:p>
                      <a:pPr marL="173736" indent="-173736">
                        <a:spcBef>
                          <a:spcPts val="1000"/>
                        </a:spcBef>
                        <a:spcAft>
                          <a:spcPts val="1200"/>
                        </a:spcAft>
                        <a:buFont typeface="Arial" panose="020B0604020202020204" pitchFamily="34" charset="0"/>
                        <a:buChar char="•"/>
                      </a:pPr>
                      <a:r>
                        <a:rPr lang="en-US" sz="1800" dirty="0"/>
                        <a:t>1 = Team identified, but without coordinator and all 4 core areas of Tier II team expertise OR attendance of these members below 80%</a:t>
                      </a:r>
                    </a:p>
                    <a:p>
                      <a:pPr marL="173736" indent="-173736">
                        <a:spcBef>
                          <a:spcPts val="1000"/>
                        </a:spcBef>
                        <a:buFont typeface="Arial" panose="020B0604020202020204" pitchFamily="34" charset="0"/>
                        <a:buChar char="•"/>
                      </a:pPr>
                      <a:r>
                        <a:rPr lang="en-US" sz="1800" dirty="0"/>
                        <a:t>2 = Tier II team is composed of coordinator and individuals with all 4 areas of expertise with attendance of these members at or above 80%</a:t>
                      </a:r>
                    </a:p>
                  </a:txBody>
                  <a:tcPr/>
                </a:tc>
                <a:extLst>
                  <a:ext uri="{0D108BD9-81ED-4DB2-BD59-A6C34878D82A}">
                    <a16:rowId xmlns:a16="http://schemas.microsoft.com/office/drawing/2014/main" val="2087685997"/>
                  </a:ext>
                </a:extLst>
              </a:tr>
            </a:tbl>
          </a:graphicData>
        </a:graphic>
      </p:graphicFrame>
    </p:spTree>
    <p:extLst>
      <p:ext uri="{BB962C8B-B14F-4D97-AF65-F5344CB8AC3E}">
        <p14:creationId xmlns:p14="http://schemas.microsoft.com/office/powerpoint/2010/main" val="2833850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Scoring Criteria</a:t>
            </a:r>
          </a:p>
        </p:txBody>
      </p:sp>
      <p:sp>
        <p:nvSpPr>
          <p:cNvPr id="3" name="Content Placeholder 2"/>
          <p:cNvSpPr>
            <a:spLocks noGrp="1"/>
          </p:cNvSpPr>
          <p:nvPr>
            <p:ph idx="1"/>
          </p:nvPr>
        </p:nvSpPr>
        <p:spPr>
          <a:xfrm>
            <a:off x="466726" y="1899126"/>
            <a:ext cx="6305550" cy="3754710"/>
          </a:xfrm>
        </p:spPr>
        <p:txBody>
          <a:bodyPr>
            <a:normAutofit fontScale="92500"/>
          </a:bodyPr>
          <a:lstStyle/>
          <a:p>
            <a:pPr marL="173736" indent="-173736"/>
            <a:r>
              <a:rPr lang="en-US" dirty="0"/>
              <a:t>TFI scores for each item need to be based on the scoring criteria listed for that item. </a:t>
            </a:r>
          </a:p>
          <a:p>
            <a:pPr marL="173736" indent="-173736"/>
            <a:r>
              <a:rPr lang="en-US" dirty="0"/>
              <a:t>Note that possible data sources are listed.</a:t>
            </a:r>
          </a:p>
          <a:p>
            <a:pPr marL="173736" indent="-173736"/>
            <a:r>
              <a:rPr lang="en-US" dirty="0"/>
              <a:t>For this item, note that to score a 2, the team must meet three conditions:</a:t>
            </a:r>
          </a:p>
          <a:p>
            <a:pPr marL="457200" lvl="1" indent="-173736"/>
            <a:r>
              <a:rPr lang="en-US" dirty="0"/>
              <a:t>Have a coordinator</a:t>
            </a:r>
          </a:p>
          <a:p>
            <a:pPr marL="457200" lvl="1" indent="-173736"/>
            <a:r>
              <a:rPr lang="en-US" dirty="0"/>
              <a:t>All four areas of expertise are represented</a:t>
            </a:r>
          </a:p>
          <a:p>
            <a:pPr marL="457200" lvl="1" indent="-173736"/>
            <a:r>
              <a:rPr lang="en-US" dirty="0"/>
              <a:t>At least 80% of members attend</a:t>
            </a:r>
          </a:p>
        </p:txBody>
      </p:sp>
      <p:graphicFrame>
        <p:nvGraphicFramePr>
          <p:cNvPr id="5" name="Table 4">
            <a:extLst>
              <a:ext uri="{FF2B5EF4-FFF2-40B4-BE49-F238E27FC236}">
                <a16:creationId xmlns:a16="http://schemas.microsoft.com/office/drawing/2014/main" id="{AEA3F941-D0F7-4B3D-96C1-375C867359F5}"/>
              </a:ext>
            </a:extLst>
          </p:cNvPr>
          <p:cNvGraphicFramePr>
            <a:graphicFrameLocks noGrp="1"/>
          </p:cNvGraphicFramePr>
          <p:nvPr>
            <p:extLst>
              <p:ext uri="{D42A27DB-BD31-4B8C-83A1-F6EECF244321}">
                <p14:modId xmlns:p14="http://schemas.microsoft.com/office/powerpoint/2010/main" val="723348117"/>
              </p:ext>
            </p:extLst>
          </p:nvPr>
        </p:nvGraphicFramePr>
        <p:xfrm>
          <a:off x="6537434" y="1899127"/>
          <a:ext cx="5410201" cy="3755097"/>
        </p:xfrm>
        <a:graphic>
          <a:graphicData uri="http://schemas.openxmlformats.org/drawingml/2006/table">
            <a:tbl>
              <a:tblPr firstRow="1" bandRow="1">
                <a:tableStyleId>{5C22544A-7EE6-4342-B048-85BDC9FD1C3A}</a:tableStyleId>
              </a:tblPr>
              <a:tblGrid>
                <a:gridCol w="1912883">
                  <a:extLst>
                    <a:ext uri="{9D8B030D-6E8A-4147-A177-3AD203B41FA5}">
                      <a16:colId xmlns:a16="http://schemas.microsoft.com/office/drawing/2014/main" val="3602055113"/>
                    </a:ext>
                  </a:extLst>
                </a:gridCol>
                <a:gridCol w="3497318">
                  <a:extLst>
                    <a:ext uri="{9D8B030D-6E8A-4147-A177-3AD203B41FA5}">
                      <a16:colId xmlns:a16="http://schemas.microsoft.com/office/drawing/2014/main" val="3394640939"/>
                    </a:ext>
                  </a:extLst>
                </a:gridCol>
              </a:tblGrid>
              <a:tr h="639692">
                <a:tc>
                  <a:txBody>
                    <a:bodyPr/>
                    <a:lstStyle/>
                    <a:p>
                      <a:r>
                        <a:rPr lang="en-US" sz="1800" dirty="0"/>
                        <a:t>Possible Data Sources</a:t>
                      </a:r>
                    </a:p>
                  </a:txBody>
                  <a:tcPr anchor="ctr"/>
                </a:tc>
                <a:tc>
                  <a:txBody>
                    <a:bodyPr/>
                    <a:lstStyle/>
                    <a:p>
                      <a:r>
                        <a:rPr lang="en-US" sz="1800" dirty="0"/>
                        <a:t>Scoring Criteria</a:t>
                      </a:r>
                    </a:p>
                  </a:txBody>
                  <a:tcPr anchor="ctr"/>
                </a:tc>
                <a:extLst>
                  <a:ext uri="{0D108BD9-81ED-4DB2-BD59-A6C34878D82A}">
                    <a16:rowId xmlns:a16="http://schemas.microsoft.com/office/drawing/2014/main" val="2634899656"/>
                  </a:ext>
                </a:extLst>
              </a:tr>
              <a:tr h="3115017">
                <a:tc>
                  <a:txBody>
                    <a:bodyPr/>
                    <a:lstStyle/>
                    <a:p>
                      <a:pPr marL="173736" indent="-173736">
                        <a:lnSpc>
                          <a:spcPct val="90000"/>
                        </a:lnSpc>
                        <a:spcBef>
                          <a:spcPts val="1000"/>
                        </a:spcBef>
                        <a:spcAft>
                          <a:spcPts val="1200"/>
                        </a:spcAft>
                        <a:buFont typeface="Arial" panose="020B0604020202020204" pitchFamily="34" charset="0"/>
                        <a:buChar char="•"/>
                      </a:pPr>
                      <a:r>
                        <a:rPr lang="en-US" sz="1400" dirty="0"/>
                        <a:t>School organizational chart</a:t>
                      </a:r>
                    </a:p>
                    <a:p>
                      <a:pPr marL="173736" indent="-173736">
                        <a:lnSpc>
                          <a:spcPct val="90000"/>
                        </a:lnSpc>
                        <a:spcBef>
                          <a:spcPts val="1000"/>
                        </a:spcBef>
                        <a:buFont typeface="Arial" panose="020B0604020202020204" pitchFamily="34" charset="0"/>
                        <a:buChar char="•"/>
                      </a:pPr>
                      <a:r>
                        <a:rPr lang="en-US" sz="1400" dirty="0"/>
                        <a:t>Tier II team meeting minutes</a:t>
                      </a:r>
                    </a:p>
                  </a:txBody>
                  <a:tcPr/>
                </a:tc>
                <a:tc>
                  <a:txBody>
                    <a:bodyPr/>
                    <a:lstStyle/>
                    <a:p>
                      <a:pPr marL="173736" indent="-173736">
                        <a:spcBef>
                          <a:spcPts val="1000"/>
                        </a:spcBef>
                        <a:spcAft>
                          <a:spcPts val="1200"/>
                        </a:spcAft>
                        <a:buFont typeface="Arial" panose="020B0604020202020204" pitchFamily="34" charset="0"/>
                        <a:buChar char="•"/>
                      </a:pPr>
                      <a:r>
                        <a:rPr lang="en-US" sz="1400" dirty="0"/>
                        <a:t>0 = Tier II team does not include coordinator or all 4 core areas of Tier II team expertise</a:t>
                      </a:r>
                    </a:p>
                    <a:p>
                      <a:pPr marL="173736" indent="-173736">
                        <a:spcBef>
                          <a:spcPts val="1000"/>
                        </a:spcBef>
                        <a:spcAft>
                          <a:spcPts val="1200"/>
                        </a:spcAft>
                        <a:buFont typeface="Arial" panose="020B0604020202020204" pitchFamily="34" charset="0"/>
                        <a:buChar char="•"/>
                      </a:pPr>
                      <a:r>
                        <a:rPr lang="en-US" sz="1400" dirty="0"/>
                        <a:t>1 = Team identified, but without coordinator and all 4 core areas of Tier II team expertise OR attendance of these members below 80%</a:t>
                      </a:r>
                    </a:p>
                    <a:p>
                      <a:pPr marL="173736" indent="-173736">
                        <a:spcBef>
                          <a:spcPts val="1000"/>
                        </a:spcBef>
                        <a:buFont typeface="Arial" panose="020B0604020202020204" pitchFamily="34" charset="0"/>
                        <a:buChar char="•"/>
                      </a:pPr>
                      <a:r>
                        <a:rPr lang="en-US" sz="1400" dirty="0"/>
                        <a:t>2 = Tier II team is composed of coordinator and individuals with all 4 areas of expertise with attendance of these members at or above 80%</a:t>
                      </a:r>
                    </a:p>
                  </a:txBody>
                  <a:tcPr/>
                </a:tc>
                <a:extLst>
                  <a:ext uri="{0D108BD9-81ED-4DB2-BD59-A6C34878D82A}">
                    <a16:rowId xmlns:a16="http://schemas.microsoft.com/office/drawing/2014/main" val="3352579696"/>
                  </a:ext>
                </a:extLst>
              </a:tr>
            </a:tbl>
          </a:graphicData>
        </a:graphic>
      </p:graphicFrame>
    </p:spTree>
    <p:extLst>
      <p:ext uri="{BB962C8B-B14F-4D97-AF65-F5344CB8AC3E}">
        <p14:creationId xmlns:p14="http://schemas.microsoft.com/office/powerpoint/2010/main" val="133679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E12F9-8AB5-4F54-BB0B-2E2B2F747A44}"/>
              </a:ext>
            </a:extLst>
          </p:cNvPr>
          <p:cNvSpPr>
            <a:spLocks noGrp="1"/>
          </p:cNvSpPr>
          <p:nvPr>
            <p:ph type="title"/>
          </p:nvPr>
        </p:nvSpPr>
        <p:spPr/>
        <p:txBody>
          <a:bodyPr/>
          <a:lstStyle/>
          <a:p>
            <a:r>
              <a:rPr lang="en-US" dirty="0"/>
              <a:t>TFI Tier II Reports</a:t>
            </a:r>
            <a:endParaRPr lang="en-US" sz="5400" dirty="0">
              <a:latin typeface="+mn-lt"/>
            </a:endParaRPr>
          </a:p>
        </p:txBody>
      </p:sp>
      <p:sp>
        <p:nvSpPr>
          <p:cNvPr id="5" name="Content Placeholder 4">
            <a:extLst>
              <a:ext uri="{FF2B5EF4-FFF2-40B4-BE49-F238E27FC236}">
                <a16:creationId xmlns:a16="http://schemas.microsoft.com/office/drawing/2014/main" id="{CDE4BD14-99AB-4B6F-B0E4-38992C451B71}"/>
              </a:ext>
            </a:extLst>
          </p:cNvPr>
          <p:cNvSpPr>
            <a:spLocks noGrp="1"/>
          </p:cNvSpPr>
          <p:nvPr>
            <p:ph idx="1"/>
          </p:nvPr>
        </p:nvSpPr>
        <p:spPr>
          <a:xfrm>
            <a:off x="838200" y="1986844"/>
            <a:ext cx="10515600" cy="3918656"/>
          </a:xfrm>
        </p:spPr>
        <p:txBody>
          <a:bodyPr>
            <a:normAutofit/>
          </a:bodyPr>
          <a:lstStyle/>
          <a:p>
            <a:pPr marL="173736" indent="-173736"/>
            <a:r>
              <a:rPr lang="en-US" dirty="0"/>
              <a:t>Total score</a:t>
            </a:r>
          </a:p>
          <a:p>
            <a:pPr marL="173736" indent="-173736"/>
            <a:r>
              <a:rPr lang="en-US" dirty="0"/>
              <a:t>Scale scores: Tier I, Tier II, Tier III</a:t>
            </a:r>
          </a:p>
          <a:p>
            <a:pPr marL="173736" indent="-173736"/>
            <a:r>
              <a:rPr lang="en-US" dirty="0"/>
              <a:t>Subscale scores for Tier II*: Team, Interventions, Evaluation</a:t>
            </a:r>
          </a:p>
          <a:p>
            <a:pPr marL="173736" indent="-173736"/>
            <a:r>
              <a:rPr lang="en-US" dirty="0"/>
              <a:t>Items scores (the number varies for each tier and subscale)</a:t>
            </a:r>
          </a:p>
          <a:p>
            <a:pPr marL="0" indent="0">
              <a:lnSpc>
                <a:spcPct val="100000"/>
              </a:lnSpc>
              <a:buNone/>
            </a:pPr>
            <a:endParaRPr lang="en-US" sz="1800" i="1" dirty="0"/>
          </a:p>
          <a:p>
            <a:pPr marL="0" indent="0">
              <a:lnSpc>
                <a:spcPct val="100000"/>
              </a:lnSpc>
              <a:buNone/>
            </a:pPr>
            <a:r>
              <a:rPr lang="en-US" sz="1800" i="1" dirty="0"/>
              <a:t>*For Tier I: Teams, Implementation, Evaluation; for Tier III: Teams, Resources, Support Plan, Evaluation</a:t>
            </a:r>
          </a:p>
        </p:txBody>
      </p:sp>
    </p:spTree>
    <p:extLst>
      <p:ext uri="{BB962C8B-B14F-4D97-AF65-F5344CB8AC3E}">
        <p14:creationId xmlns:p14="http://schemas.microsoft.com/office/powerpoint/2010/main" val="132130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34FD5-04E1-4824-8BC6-86916C412C4E}"/>
              </a:ext>
            </a:extLst>
          </p:cNvPr>
          <p:cNvSpPr>
            <a:spLocks noGrp="1"/>
          </p:cNvSpPr>
          <p:nvPr>
            <p:ph type="title"/>
          </p:nvPr>
        </p:nvSpPr>
        <p:spPr/>
        <p:txBody>
          <a:bodyPr>
            <a:noAutofit/>
          </a:bodyPr>
          <a:lstStyle/>
          <a:p>
            <a:pPr lvl="0"/>
            <a:r>
              <a:rPr lang="en-US" sz="4400" u="sng" dirty="0"/>
              <a:t>Purpose of This Module</a:t>
            </a:r>
            <a:br>
              <a:rPr lang="en-US" dirty="0"/>
            </a:br>
            <a:r>
              <a:rPr lang="en-US" sz="2800" dirty="0"/>
              <a:t>Provide implementers with information on PBIS assessment tools</a:t>
            </a:r>
            <a:endParaRPr lang="en-US" sz="3600" dirty="0"/>
          </a:p>
        </p:txBody>
      </p:sp>
    </p:spTree>
    <p:extLst>
      <p:ext uri="{BB962C8B-B14F-4D97-AF65-F5344CB8AC3E}">
        <p14:creationId xmlns:p14="http://schemas.microsoft.com/office/powerpoint/2010/main" val="3429822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E91863-3D04-48A7-989F-559DF6510FB9}"/>
              </a:ext>
            </a:extLst>
          </p:cNvPr>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a:stretch/>
        </p:blipFill>
        <p:spPr>
          <a:xfrm>
            <a:off x="301711" y="731823"/>
            <a:ext cx="5507961" cy="5297502"/>
          </a:xfrm>
          <a:prstGeom prst="rect">
            <a:avLst/>
          </a:prstGeom>
        </p:spPr>
      </p:pic>
      <p:pic>
        <p:nvPicPr>
          <p:cNvPr id="5" name="Picture 4">
            <a:extLst>
              <a:ext uri="{FF2B5EF4-FFF2-40B4-BE49-F238E27FC236}">
                <a16:creationId xmlns:a16="http://schemas.microsoft.com/office/drawing/2014/main" id="{A4408FF2-2DB6-4CDE-BCAF-E850986FA8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80"/>
          <a:stretch/>
        </p:blipFill>
        <p:spPr>
          <a:xfrm>
            <a:off x="5894945" y="732269"/>
            <a:ext cx="6169177" cy="5297320"/>
          </a:xfrm>
          <a:prstGeom prst="rect">
            <a:avLst/>
          </a:prstGeom>
        </p:spPr>
      </p:pic>
      <p:sp>
        <p:nvSpPr>
          <p:cNvPr id="2" name="TextBox 1">
            <a:extLst>
              <a:ext uri="{FF2B5EF4-FFF2-40B4-BE49-F238E27FC236}">
                <a16:creationId xmlns:a16="http://schemas.microsoft.com/office/drawing/2014/main" id="{BBF9956D-36FF-458D-85D6-7F88967E761C}"/>
              </a:ext>
            </a:extLst>
          </p:cNvPr>
          <p:cNvSpPr txBox="1"/>
          <p:nvPr/>
        </p:nvSpPr>
        <p:spPr>
          <a:xfrm>
            <a:off x="2369127" y="372882"/>
            <a:ext cx="1776846" cy="369332"/>
          </a:xfrm>
          <a:prstGeom prst="rect">
            <a:avLst/>
          </a:prstGeom>
          <a:noFill/>
        </p:spPr>
        <p:txBody>
          <a:bodyPr wrap="square" rtlCol="0">
            <a:spAutoFit/>
          </a:bodyPr>
          <a:lstStyle/>
          <a:p>
            <a:pPr algn="ctr"/>
            <a:r>
              <a:rPr lang="en-US" dirty="0"/>
              <a:t>Total Score</a:t>
            </a:r>
          </a:p>
        </p:txBody>
      </p:sp>
      <p:sp>
        <p:nvSpPr>
          <p:cNvPr id="6" name="TextBox 5">
            <a:extLst>
              <a:ext uri="{FF2B5EF4-FFF2-40B4-BE49-F238E27FC236}">
                <a16:creationId xmlns:a16="http://schemas.microsoft.com/office/drawing/2014/main" id="{434DB72F-3C35-4704-9AD6-754665664A43}"/>
              </a:ext>
            </a:extLst>
          </p:cNvPr>
          <p:cNvSpPr txBox="1"/>
          <p:nvPr/>
        </p:nvSpPr>
        <p:spPr>
          <a:xfrm>
            <a:off x="6896100" y="372882"/>
            <a:ext cx="1776846" cy="369332"/>
          </a:xfrm>
          <a:prstGeom prst="rect">
            <a:avLst/>
          </a:prstGeom>
          <a:noFill/>
        </p:spPr>
        <p:txBody>
          <a:bodyPr wrap="square" rtlCol="0">
            <a:spAutoFit/>
          </a:bodyPr>
          <a:lstStyle/>
          <a:p>
            <a:pPr algn="ctr"/>
            <a:r>
              <a:rPr lang="en-US" dirty="0"/>
              <a:t>Scale Score</a:t>
            </a:r>
          </a:p>
        </p:txBody>
      </p:sp>
    </p:spTree>
    <p:extLst>
      <p:ext uri="{BB962C8B-B14F-4D97-AF65-F5344CB8AC3E}">
        <p14:creationId xmlns:p14="http://schemas.microsoft.com/office/powerpoint/2010/main" val="624605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3616F7-18DD-48CA-A44E-442D5C19D7B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7976" t="29197" r="3893" b="6613"/>
          <a:stretch/>
        </p:blipFill>
        <p:spPr>
          <a:xfrm>
            <a:off x="1219200" y="797321"/>
            <a:ext cx="9760035" cy="5172310"/>
          </a:xfrm>
          <a:prstGeom prst="rect">
            <a:avLst/>
          </a:prstGeom>
        </p:spPr>
      </p:pic>
      <p:sp>
        <p:nvSpPr>
          <p:cNvPr id="3" name="TextBox 2">
            <a:extLst>
              <a:ext uri="{FF2B5EF4-FFF2-40B4-BE49-F238E27FC236}">
                <a16:creationId xmlns:a16="http://schemas.microsoft.com/office/drawing/2014/main" id="{CF3C8715-0B66-4BA1-A1B2-EECB54991577}"/>
              </a:ext>
            </a:extLst>
          </p:cNvPr>
          <p:cNvSpPr txBox="1"/>
          <p:nvPr/>
        </p:nvSpPr>
        <p:spPr>
          <a:xfrm>
            <a:off x="1454727" y="427989"/>
            <a:ext cx="1776846" cy="369332"/>
          </a:xfrm>
          <a:prstGeom prst="rect">
            <a:avLst/>
          </a:prstGeom>
          <a:noFill/>
        </p:spPr>
        <p:txBody>
          <a:bodyPr wrap="square" rtlCol="0">
            <a:spAutoFit/>
          </a:bodyPr>
          <a:lstStyle/>
          <a:p>
            <a:pPr algn="ctr"/>
            <a:r>
              <a:rPr lang="en-US" dirty="0"/>
              <a:t>Subscale Score</a:t>
            </a:r>
          </a:p>
        </p:txBody>
      </p:sp>
    </p:spTree>
    <p:extLst>
      <p:ext uri="{BB962C8B-B14F-4D97-AF65-F5344CB8AC3E}">
        <p14:creationId xmlns:p14="http://schemas.microsoft.com/office/powerpoint/2010/main" val="751141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DAB061-AB09-4379-9035-091C932D9B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26725" y="752475"/>
            <a:ext cx="8943792" cy="5273760"/>
          </a:xfrm>
          <a:prstGeom prst="rect">
            <a:avLst/>
          </a:prstGeom>
        </p:spPr>
      </p:pic>
      <p:sp>
        <p:nvSpPr>
          <p:cNvPr id="3" name="TextBox 2">
            <a:extLst>
              <a:ext uri="{FF2B5EF4-FFF2-40B4-BE49-F238E27FC236}">
                <a16:creationId xmlns:a16="http://schemas.microsoft.com/office/drawing/2014/main" id="{427AEA54-8992-4419-864D-D26C43792F66}"/>
              </a:ext>
            </a:extLst>
          </p:cNvPr>
          <p:cNvSpPr txBox="1"/>
          <p:nvPr/>
        </p:nvSpPr>
        <p:spPr>
          <a:xfrm>
            <a:off x="4598525" y="279364"/>
            <a:ext cx="1776846" cy="400110"/>
          </a:xfrm>
          <a:prstGeom prst="rect">
            <a:avLst/>
          </a:prstGeom>
          <a:noFill/>
        </p:spPr>
        <p:txBody>
          <a:bodyPr wrap="square" rtlCol="0">
            <a:spAutoFit/>
          </a:bodyPr>
          <a:lstStyle/>
          <a:p>
            <a:pPr algn="ctr"/>
            <a:r>
              <a:rPr lang="en-US" sz="2000" dirty="0"/>
              <a:t>Items Report</a:t>
            </a:r>
          </a:p>
        </p:txBody>
      </p:sp>
    </p:spTree>
    <p:extLst>
      <p:ext uri="{BB962C8B-B14F-4D97-AF65-F5344CB8AC3E}">
        <p14:creationId xmlns:p14="http://schemas.microsoft.com/office/powerpoint/2010/main" val="1727721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aphicFrame>
        <p:nvGraphicFramePr>
          <p:cNvPr id="6" name="Google Shape;96;p4"/>
          <p:cNvGraphicFramePr/>
          <p:nvPr>
            <p:extLst>
              <p:ext uri="{D42A27DB-BD31-4B8C-83A1-F6EECF244321}">
                <p14:modId xmlns:p14="http://schemas.microsoft.com/office/powerpoint/2010/main" val="3812854738"/>
              </p:ext>
            </p:extLst>
          </p:nvPr>
        </p:nvGraphicFramePr>
        <p:xfrm>
          <a:off x="884962" y="1972755"/>
          <a:ext cx="10422075" cy="3931930"/>
        </p:xfrm>
        <a:graphic>
          <a:graphicData uri="http://schemas.openxmlformats.org/drawingml/2006/table">
            <a:tbl>
              <a:tblPr firstRow="1" bandRow="1">
                <a:noFill/>
              </a:tblPr>
              <a:tblGrid>
                <a:gridCol w="5819800">
                  <a:extLst>
                    <a:ext uri="{9D8B030D-6E8A-4147-A177-3AD203B41FA5}">
                      <a16:colId xmlns:a16="http://schemas.microsoft.com/office/drawing/2014/main" val="20000"/>
                    </a:ext>
                  </a:extLst>
                </a:gridCol>
                <a:gridCol w="4602275">
                  <a:extLst>
                    <a:ext uri="{9D8B030D-6E8A-4147-A177-3AD203B41FA5}">
                      <a16:colId xmlns:a16="http://schemas.microsoft.com/office/drawing/2014/main" val="20001"/>
                    </a:ext>
                  </a:extLst>
                </a:gridCol>
              </a:tblGrid>
              <a:tr h="38950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TEAM</a:t>
                      </a:r>
                      <a:endParaRPr sz="2600" dirty="0">
                        <a:latin typeface="Calibri" panose="020F0502020204030204" pitchFamily="34" charset="0"/>
                        <a:cs typeface="Calibri" panose="020F0502020204030204" pitchFamily="34" charset="0"/>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 Team Composition</a:t>
                      </a:r>
                      <a:endParaRPr sz="2400" dirty="0">
                        <a:latin typeface="Calibri" panose="020F0502020204030204" pitchFamily="34" charset="0"/>
                        <a:cs typeface="Calibri" panose="020F0502020204030204" pitchFamily="34" charset="0"/>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2.2 Team Operating Procedures</a:t>
                      </a:r>
                      <a:endParaRPr sz="2400" dirty="0">
                        <a:latin typeface="Calibri" panose="020F0502020204030204" pitchFamily="34" charset="0"/>
                        <a:cs typeface="Calibri" panose="020F0502020204030204" pitchFamily="34" charset="0"/>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2.3 Screening</a:t>
                      </a:r>
                      <a:endParaRPr sz="2400" dirty="0">
                        <a:latin typeface="Calibri" panose="020F0502020204030204" pitchFamily="34" charset="0"/>
                        <a:cs typeface="Calibri" panose="020F0502020204030204" pitchFamily="34" charset="0"/>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2.4 Request for Assistance</a:t>
                      </a:r>
                      <a:endParaRPr sz="2400" dirty="0">
                        <a:latin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Clr>
                          <a:srgbClr val="3333CC"/>
                        </a:buClr>
                        <a:buSzPts val="2400"/>
                        <a:buFont typeface="Noto Sans Symbols"/>
                        <a:buNone/>
                      </a:pPr>
                      <a:endParaRPr sz="1200" b="0" u="none" strike="noStrike" cap="none" dirty="0">
                        <a:solidFill>
                          <a:schemeClr val="dk1"/>
                        </a:solidFill>
                        <a:latin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INTERVENTIONS</a:t>
                      </a:r>
                      <a:endParaRPr sz="2600" dirty="0">
                        <a:latin typeface="Calibri" panose="020F0502020204030204" pitchFamily="34" charset="0"/>
                        <a:cs typeface="Calibri" panose="020F0502020204030204" pitchFamily="34" charset="0"/>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2.5 Options for Tier II Interventions</a:t>
                      </a:r>
                      <a:endParaRPr sz="2400" dirty="0">
                        <a:latin typeface="Calibri" panose="020F0502020204030204" pitchFamily="34" charset="0"/>
                        <a:cs typeface="Calibri" panose="020F0502020204030204" pitchFamily="34" charset="0"/>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2.6 Tier II Critical Features</a:t>
                      </a:r>
                      <a:endParaRPr sz="2400" dirty="0">
                        <a:latin typeface="Calibri" panose="020F0502020204030204" pitchFamily="34" charset="0"/>
                        <a:cs typeface="Calibri" panose="020F0502020204030204" pitchFamily="34" charset="0"/>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2.7 Practice Matched to Student Need</a:t>
                      </a:r>
                      <a:endParaRPr sz="2400" dirty="0">
                        <a:latin typeface="Calibri" panose="020F0502020204030204" pitchFamily="34" charset="0"/>
                        <a:cs typeface="Calibri" panose="020F0502020204030204" pitchFamily="34" charset="0"/>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2.8 Access to Tier I Supports</a:t>
                      </a:r>
                      <a:endParaRPr sz="2400" dirty="0">
                        <a:latin typeface="Calibri" panose="020F0502020204030204" pitchFamily="34" charset="0"/>
                        <a:cs typeface="Calibri" panose="020F0502020204030204" pitchFamily="34" charset="0"/>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2.9 Professional Development</a:t>
                      </a:r>
                      <a:endParaRPr sz="2400" b="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EVALUATION</a:t>
                      </a:r>
                      <a:endParaRPr sz="2600" dirty="0">
                        <a:latin typeface="Calibri" panose="020F0502020204030204" pitchFamily="34" charset="0"/>
                        <a:cs typeface="Calibri" panose="020F0502020204030204" pitchFamily="34" charset="0"/>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2.10 Level of Use</a:t>
                      </a:r>
                      <a:endParaRPr sz="2400" dirty="0">
                        <a:latin typeface="Calibri" panose="020F0502020204030204" pitchFamily="34" charset="0"/>
                        <a:cs typeface="Calibri" panose="020F0502020204030204" pitchFamily="34" charset="0"/>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2.11 Student Performance Data</a:t>
                      </a:r>
                      <a:endParaRPr sz="2400" dirty="0">
                        <a:latin typeface="Calibri" panose="020F0502020204030204" pitchFamily="34" charset="0"/>
                        <a:cs typeface="Calibri" panose="020F0502020204030204" pitchFamily="34" charset="0"/>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2.12 Fidelity Data</a:t>
                      </a:r>
                      <a:endParaRPr sz="2400" dirty="0">
                        <a:latin typeface="Calibri" panose="020F0502020204030204" pitchFamily="34" charset="0"/>
                        <a:cs typeface="Calibri" panose="020F0502020204030204" pitchFamily="34" charset="0"/>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2.13 Annual Evaluation</a:t>
                      </a:r>
                      <a:endParaRPr sz="2400" dirty="0">
                        <a:latin typeface="Calibri" panose="020F0502020204030204" pitchFamily="34" charset="0"/>
                        <a:cs typeface="Calibri" panose="020F050202020403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F298D79A-A6EB-45BB-80C7-EF0E0FBCD0FA}"/>
              </a:ext>
            </a:extLst>
          </p:cNvPr>
          <p:cNvSpPr>
            <a:spLocks noGrp="1"/>
          </p:cNvSpPr>
          <p:nvPr>
            <p:ph type="title"/>
          </p:nvPr>
        </p:nvSpPr>
        <p:spPr/>
        <p:txBody>
          <a:bodyPr/>
          <a:lstStyle/>
          <a:p>
            <a:r>
              <a:rPr lang="en-US" dirty="0"/>
              <a:t>TFI Subscales and Items</a:t>
            </a:r>
          </a:p>
        </p:txBody>
      </p:sp>
    </p:spTree>
    <p:extLst>
      <p:ext uri="{BB962C8B-B14F-4D97-AF65-F5344CB8AC3E}">
        <p14:creationId xmlns:p14="http://schemas.microsoft.com/office/powerpoint/2010/main" val="3258457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B4D42-0183-485E-9306-9BA2FB764240}"/>
              </a:ext>
            </a:extLst>
          </p:cNvPr>
          <p:cNvSpPr>
            <a:spLocks noGrp="1"/>
          </p:cNvSpPr>
          <p:nvPr>
            <p:ph type="title"/>
          </p:nvPr>
        </p:nvSpPr>
        <p:spPr/>
        <p:txBody>
          <a:bodyPr/>
          <a:lstStyle/>
          <a:p>
            <a:r>
              <a:rPr lang="en-US" sz="5400" dirty="0">
                <a:latin typeface="+mn-lt"/>
              </a:rPr>
              <a:t>Action Planning With the TFI </a:t>
            </a:r>
          </a:p>
        </p:txBody>
      </p:sp>
      <p:sp>
        <p:nvSpPr>
          <p:cNvPr id="5" name="Content Placeholder 4">
            <a:extLst>
              <a:ext uri="{FF2B5EF4-FFF2-40B4-BE49-F238E27FC236}">
                <a16:creationId xmlns:a16="http://schemas.microsoft.com/office/drawing/2014/main" id="{93EEDE61-DC57-4F9B-82ED-1B5CE1AE6E37}"/>
              </a:ext>
            </a:extLst>
          </p:cNvPr>
          <p:cNvSpPr>
            <a:spLocks noGrp="1"/>
          </p:cNvSpPr>
          <p:nvPr>
            <p:ph idx="1"/>
          </p:nvPr>
        </p:nvSpPr>
        <p:spPr>
          <a:xfrm>
            <a:off x="838200" y="2302932"/>
            <a:ext cx="10515600" cy="3602567"/>
          </a:xfrm>
        </p:spPr>
        <p:txBody>
          <a:bodyPr>
            <a:normAutofit/>
          </a:bodyPr>
          <a:lstStyle/>
          <a:p>
            <a:pPr marL="173736" indent="-173736"/>
            <a:r>
              <a:rPr lang="en-US" dirty="0"/>
              <a:t>Identify an area of need</a:t>
            </a:r>
          </a:p>
          <a:p>
            <a:pPr marL="173736" indent="-173736"/>
            <a:r>
              <a:rPr lang="en-US" dirty="0"/>
              <a:t>Identify individual items to address </a:t>
            </a:r>
          </a:p>
          <a:p>
            <a:pPr marL="173736" indent="-173736"/>
            <a:r>
              <a:rPr lang="en-US" dirty="0"/>
              <a:t>Develop action steps with a timeline </a:t>
            </a:r>
          </a:p>
          <a:p>
            <a:pPr marL="173736" indent="-173736"/>
            <a:r>
              <a:rPr lang="en-US" dirty="0"/>
              <a:t>Assign personnel </a:t>
            </a:r>
          </a:p>
        </p:txBody>
      </p:sp>
      <p:pic>
        <p:nvPicPr>
          <p:cNvPr id="5122" name="Picture 2" descr="Image result for assessment">
            <a:extLst>
              <a:ext uri="{FF2B5EF4-FFF2-40B4-BE49-F238E27FC236}">
                <a16:creationId xmlns:a16="http://schemas.microsoft.com/office/drawing/2014/main" id="{A4C286B9-3CBA-4326-B476-15C73ABD2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4876" y="2302932"/>
            <a:ext cx="2318924" cy="229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864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5E647F-27B4-4AF9-8944-7F1170BC7217}"/>
              </a:ext>
            </a:extLst>
          </p:cNvPr>
          <p:cNvSpPr>
            <a:spLocks noGrp="1"/>
          </p:cNvSpPr>
          <p:nvPr>
            <p:ph type="title"/>
          </p:nvPr>
        </p:nvSpPr>
        <p:spPr/>
        <p:txBody>
          <a:bodyPr>
            <a:normAutofit/>
          </a:bodyPr>
          <a:lstStyle/>
          <a:p>
            <a:r>
              <a:rPr lang="en-US" sz="4400" dirty="0">
                <a:solidFill>
                  <a:schemeClr val="accent1"/>
                </a:solidFill>
              </a:rPr>
              <a:t>TFI Tier II Action Plan Template</a:t>
            </a:r>
          </a:p>
        </p:txBody>
      </p:sp>
      <p:pic>
        <p:nvPicPr>
          <p:cNvPr id="8" name="Content Placeholder 7">
            <a:extLst>
              <a:ext uri="{FF2B5EF4-FFF2-40B4-BE49-F238E27FC236}">
                <a16:creationId xmlns:a16="http://schemas.microsoft.com/office/drawing/2014/main" id="{99CE8467-DD8F-4AF2-80F4-CCA6A19410A0}"/>
              </a:ext>
            </a:extLst>
          </p:cNvPr>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p:blipFill>
        <p:spPr>
          <a:xfrm>
            <a:off x="4046706" y="762807"/>
            <a:ext cx="7752945" cy="5103005"/>
          </a:xfrm>
          <a:prstGeom prst="rect">
            <a:avLst/>
          </a:prstGeom>
        </p:spPr>
      </p:pic>
    </p:spTree>
    <p:extLst>
      <p:ext uri="{BB962C8B-B14F-4D97-AF65-F5344CB8AC3E}">
        <p14:creationId xmlns:p14="http://schemas.microsoft.com/office/powerpoint/2010/main" val="2438412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6CCD6-4360-4E8A-A90E-A0D2F1908023}"/>
              </a:ext>
            </a:extLst>
          </p:cNvPr>
          <p:cNvSpPr>
            <a:spLocks noGrp="1"/>
          </p:cNvSpPr>
          <p:nvPr>
            <p:ph type="title"/>
          </p:nvPr>
        </p:nvSpPr>
        <p:spPr/>
        <p:txBody>
          <a:bodyPr>
            <a:normAutofit/>
          </a:bodyPr>
          <a:lstStyle/>
          <a:p>
            <a:r>
              <a:rPr lang="en-US" dirty="0"/>
              <a:t>What is the Self-Assessment Survey (SAS)?</a:t>
            </a:r>
          </a:p>
        </p:txBody>
      </p:sp>
      <p:sp>
        <p:nvSpPr>
          <p:cNvPr id="3" name="Content Placeholder 2">
            <a:extLst>
              <a:ext uri="{FF2B5EF4-FFF2-40B4-BE49-F238E27FC236}">
                <a16:creationId xmlns:a16="http://schemas.microsoft.com/office/drawing/2014/main" id="{7780A418-21D0-4856-94C0-83452CCF24C8}"/>
              </a:ext>
            </a:extLst>
          </p:cNvPr>
          <p:cNvSpPr>
            <a:spLocks noGrp="1"/>
          </p:cNvSpPr>
          <p:nvPr>
            <p:ph idx="1"/>
          </p:nvPr>
        </p:nvSpPr>
        <p:spPr>
          <a:xfrm>
            <a:off x="838200" y="2054268"/>
            <a:ext cx="10515600" cy="3851232"/>
          </a:xfrm>
        </p:spPr>
        <p:txBody>
          <a:bodyPr>
            <a:noAutofit/>
          </a:bodyPr>
          <a:lstStyle/>
          <a:p>
            <a:pPr marL="173736" indent="-173736"/>
            <a:r>
              <a:rPr lang="en-US" dirty="0"/>
              <a:t>Developed at University of Oregon for PBIS Assessments</a:t>
            </a:r>
          </a:p>
          <a:p>
            <a:pPr marL="173736" indent="-173736"/>
            <a:r>
              <a:rPr lang="en-US" dirty="0"/>
              <a:t>Assesses effective behavior support systems in the school</a:t>
            </a:r>
          </a:p>
          <a:p>
            <a:pPr marL="173736" indent="-173736"/>
            <a:r>
              <a:rPr lang="en-US" dirty="0"/>
              <a:t>Results are used for a variety of purposes, including:</a:t>
            </a:r>
          </a:p>
          <a:p>
            <a:pPr marL="457200" lvl="1" indent="-173736"/>
            <a:r>
              <a:rPr lang="en-US" dirty="0"/>
              <a:t>Annual action planning</a:t>
            </a:r>
          </a:p>
          <a:p>
            <a:pPr marL="457200" lvl="1" indent="-173736"/>
            <a:r>
              <a:rPr lang="en-US" dirty="0"/>
              <a:t>Internal decision making</a:t>
            </a:r>
          </a:p>
          <a:p>
            <a:pPr marL="457200" lvl="1" indent="-173736"/>
            <a:r>
              <a:rPr lang="en-US" dirty="0"/>
              <a:t>Assessment of change over time</a:t>
            </a:r>
          </a:p>
          <a:p>
            <a:pPr marL="457200" lvl="1" indent="-173736"/>
            <a:r>
              <a:rPr lang="en-US" dirty="0"/>
              <a:t>Awareness building of staff</a:t>
            </a:r>
          </a:p>
          <a:p>
            <a:pPr marL="457200" lvl="1" indent="-173736"/>
            <a:r>
              <a:rPr lang="en-US" dirty="0"/>
              <a:t>Team validation</a:t>
            </a:r>
          </a:p>
        </p:txBody>
      </p:sp>
    </p:spTree>
    <p:extLst>
      <p:ext uri="{BB962C8B-B14F-4D97-AF65-F5344CB8AC3E}">
        <p14:creationId xmlns:p14="http://schemas.microsoft.com/office/powerpoint/2010/main" val="3637060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7847-48CB-44D4-8416-40BA8955CFE6}"/>
              </a:ext>
            </a:extLst>
          </p:cNvPr>
          <p:cNvSpPr>
            <a:spLocks noGrp="1"/>
          </p:cNvSpPr>
          <p:nvPr>
            <p:ph type="title"/>
          </p:nvPr>
        </p:nvSpPr>
        <p:spPr/>
        <p:txBody>
          <a:bodyPr>
            <a:normAutofit/>
          </a:bodyPr>
          <a:lstStyle/>
          <a:p>
            <a:r>
              <a:rPr lang="en-US" dirty="0"/>
              <a:t>What Does the SAS Assess?</a:t>
            </a:r>
            <a:endParaRPr lang="en-US" dirty="0">
              <a:latin typeface="+mn-lt"/>
            </a:endParaRPr>
          </a:p>
        </p:txBody>
      </p:sp>
      <p:sp>
        <p:nvSpPr>
          <p:cNvPr id="3" name="Content Placeholder 2">
            <a:extLst>
              <a:ext uri="{FF2B5EF4-FFF2-40B4-BE49-F238E27FC236}">
                <a16:creationId xmlns:a16="http://schemas.microsoft.com/office/drawing/2014/main" id="{8DF4516F-9F5E-4E96-8AAF-B1BBEF30B2B3}"/>
              </a:ext>
            </a:extLst>
          </p:cNvPr>
          <p:cNvSpPr>
            <a:spLocks noGrp="1"/>
          </p:cNvSpPr>
          <p:nvPr>
            <p:ph idx="1"/>
          </p:nvPr>
        </p:nvSpPr>
        <p:spPr>
          <a:xfrm>
            <a:off x="838200" y="2054268"/>
            <a:ext cx="10515600" cy="3851232"/>
          </a:xfrm>
        </p:spPr>
        <p:txBody>
          <a:bodyPr>
            <a:normAutofit/>
          </a:bodyPr>
          <a:lstStyle/>
          <a:p>
            <a:pPr marL="173736" indent="-173736"/>
            <a:r>
              <a:rPr lang="en-US" dirty="0"/>
              <a:t>Staff perception and priorities </a:t>
            </a:r>
          </a:p>
          <a:p>
            <a:pPr marL="173736" indent="-173736"/>
            <a:r>
              <a:rPr lang="en-US" dirty="0"/>
              <a:t>Examines the status and need for improvement of four behavior support systems: </a:t>
            </a:r>
          </a:p>
          <a:p>
            <a:pPr lvl="1"/>
            <a:r>
              <a:rPr lang="en-US" dirty="0"/>
              <a:t>School-wide discipline systems</a:t>
            </a:r>
          </a:p>
          <a:p>
            <a:pPr lvl="1"/>
            <a:r>
              <a:rPr lang="en-US" dirty="0"/>
              <a:t>Non-classroom management systems </a:t>
            </a:r>
          </a:p>
          <a:p>
            <a:pPr lvl="1"/>
            <a:r>
              <a:rPr lang="en-US" dirty="0"/>
              <a:t>Classroom management systems </a:t>
            </a:r>
          </a:p>
          <a:p>
            <a:pPr lvl="1"/>
            <a:r>
              <a:rPr lang="en-US" dirty="0"/>
              <a:t>Systems for individual students engaging in chronic problem behaviors</a:t>
            </a:r>
          </a:p>
        </p:txBody>
      </p:sp>
    </p:spTree>
    <p:extLst>
      <p:ext uri="{BB962C8B-B14F-4D97-AF65-F5344CB8AC3E}">
        <p14:creationId xmlns:p14="http://schemas.microsoft.com/office/powerpoint/2010/main" val="2799465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E708-109E-4512-9880-6C7C3B7DBABF}"/>
              </a:ext>
            </a:extLst>
          </p:cNvPr>
          <p:cNvSpPr>
            <a:spLocks noGrp="1"/>
          </p:cNvSpPr>
          <p:nvPr>
            <p:ph type="title"/>
          </p:nvPr>
        </p:nvSpPr>
        <p:spPr/>
        <p:txBody>
          <a:bodyPr/>
          <a:lstStyle/>
          <a:p>
            <a:r>
              <a:rPr lang="en-US" dirty="0"/>
              <a:t>More About the SAS</a:t>
            </a:r>
          </a:p>
        </p:txBody>
      </p:sp>
      <p:sp>
        <p:nvSpPr>
          <p:cNvPr id="3" name="Content Placeholder 2">
            <a:extLst>
              <a:ext uri="{FF2B5EF4-FFF2-40B4-BE49-F238E27FC236}">
                <a16:creationId xmlns:a16="http://schemas.microsoft.com/office/drawing/2014/main" id="{70637D74-E09B-4484-8872-C8C6C764C1C5}"/>
              </a:ext>
            </a:extLst>
          </p:cNvPr>
          <p:cNvSpPr>
            <a:spLocks noGrp="1"/>
          </p:cNvSpPr>
          <p:nvPr>
            <p:ph idx="1"/>
          </p:nvPr>
        </p:nvSpPr>
        <p:spPr>
          <a:xfrm>
            <a:off x="838200" y="2054268"/>
            <a:ext cx="10515600" cy="3851232"/>
          </a:xfrm>
        </p:spPr>
        <p:txBody>
          <a:bodyPr>
            <a:normAutofit/>
          </a:bodyPr>
          <a:lstStyle/>
          <a:p>
            <a:pPr marL="173736" indent="-173736"/>
            <a:r>
              <a:rPr lang="en-US" dirty="0"/>
              <a:t>When?</a:t>
            </a:r>
          </a:p>
          <a:p>
            <a:pPr marL="457200" lvl="1" indent="-173736"/>
            <a:r>
              <a:rPr lang="en-US" dirty="0"/>
              <a:t>Once a year (spring is recommended)</a:t>
            </a:r>
          </a:p>
          <a:p>
            <a:pPr marL="457200" lvl="1" indent="-173736"/>
            <a:r>
              <a:rPr lang="en-US" dirty="0"/>
              <a:t>Schedule time at a staff meeting, or allow staff a small window of time</a:t>
            </a:r>
          </a:p>
          <a:p>
            <a:pPr marL="173736" indent="-173736"/>
            <a:r>
              <a:rPr lang="en-US" dirty="0"/>
              <a:t>How?</a:t>
            </a:r>
          </a:p>
          <a:p>
            <a:pPr marL="457200" lvl="1" indent="-173736"/>
            <a:r>
              <a:rPr lang="en-US" dirty="0"/>
              <a:t>Staff complete the SAS independently (electronic link from PBIS Apps):</a:t>
            </a:r>
          </a:p>
          <a:p>
            <a:pPr marL="914400" lvl="2" indent="-173736"/>
            <a:r>
              <a:rPr lang="en-US" dirty="0"/>
              <a:t>Allow 20-30 minutes</a:t>
            </a:r>
          </a:p>
          <a:p>
            <a:pPr marL="914400" lvl="2" indent="-173736"/>
            <a:r>
              <a:rPr lang="en-US" dirty="0"/>
              <a:t>Staff answer only the questions that are applicable to their own experience</a:t>
            </a:r>
          </a:p>
          <a:p>
            <a:pPr marL="914400" lvl="2" indent="-173736"/>
            <a:r>
              <a:rPr lang="en-US" dirty="0"/>
              <a:t>Staff assess the status of each item (in place, partially in place, not in place)</a:t>
            </a:r>
          </a:p>
          <a:p>
            <a:pPr marL="914400" lvl="2" indent="-173736"/>
            <a:r>
              <a:rPr lang="en-US" dirty="0"/>
              <a:t>Staff assess priority for each item (high, medium, low)</a:t>
            </a:r>
          </a:p>
        </p:txBody>
      </p:sp>
    </p:spTree>
    <p:extLst>
      <p:ext uri="{BB962C8B-B14F-4D97-AF65-F5344CB8AC3E}">
        <p14:creationId xmlns:p14="http://schemas.microsoft.com/office/powerpoint/2010/main" val="2645646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56B7-F44E-4F0C-98F7-A8034D9ABA3E}"/>
              </a:ext>
            </a:extLst>
          </p:cNvPr>
          <p:cNvSpPr>
            <a:spLocks noGrp="1"/>
          </p:cNvSpPr>
          <p:nvPr>
            <p:ph type="title"/>
          </p:nvPr>
        </p:nvSpPr>
        <p:spPr/>
        <p:txBody>
          <a:bodyPr>
            <a:normAutofit/>
          </a:bodyPr>
          <a:lstStyle/>
          <a:p>
            <a:r>
              <a:rPr lang="en-US" sz="4400" dirty="0">
                <a:solidFill>
                  <a:schemeClr val="accent1"/>
                </a:solidFill>
              </a:rPr>
              <a:t>SAS Example</a:t>
            </a:r>
          </a:p>
        </p:txBody>
      </p:sp>
      <p:pic>
        <p:nvPicPr>
          <p:cNvPr id="4" name="Content Placeholder 3">
            <a:extLst>
              <a:ext uri="{FF2B5EF4-FFF2-40B4-BE49-F238E27FC236}">
                <a16:creationId xmlns:a16="http://schemas.microsoft.com/office/drawing/2014/main" id="{B8EC3886-ACAE-4E7F-8623-1F15CBE17A37}"/>
              </a:ext>
            </a:extLst>
          </p:cNvPr>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p:blipFill>
        <p:spPr>
          <a:xfrm>
            <a:off x="4245429" y="732109"/>
            <a:ext cx="6048102" cy="5235471"/>
          </a:xfrm>
          <a:prstGeom prst="rect">
            <a:avLst/>
          </a:prstGeom>
        </p:spPr>
      </p:pic>
      <p:pic>
        <p:nvPicPr>
          <p:cNvPr id="6" name="Content Placeholder 3">
            <a:extLst>
              <a:ext uri="{FF2B5EF4-FFF2-40B4-BE49-F238E27FC236}">
                <a16:creationId xmlns:a16="http://schemas.microsoft.com/office/drawing/2014/main" id="{EB03FB5E-2A4C-4E77-8C9E-5B0EE5E19A5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p:blipFill>
        <p:spPr>
          <a:xfrm>
            <a:off x="706145" y="732108"/>
            <a:ext cx="10841828" cy="1513146"/>
          </a:xfrm>
          <a:prstGeom prst="rect">
            <a:avLst/>
          </a:prstGeom>
        </p:spPr>
      </p:pic>
      <p:pic>
        <p:nvPicPr>
          <p:cNvPr id="7" name="Content Placeholder 3">
            <a:extLst>
              <a:ext uri="{FF2B5EF4-FFF2-40B4-BE49-F238E27FC236}">
                <a16:creationId xmlns:a16="http://schemas.microsoft.com/office/drawing/2014/main" id="{A7F30A36-E9A4-474D-8F19-D39B260903A1}"/>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p:blipFill>
        <p:spPr>
          <a:xfrm>
            <a:off x="4127862" y="1488681"/>
            <a:ext cx="7507559" cy="3958530"/>
          </a:xfrm>
          <a:prstGeom prst="rect">
            <a:avLst/>
          </a:prstGeom>
        </p:spPr>
      </p:pic>
    </p:spTree>
    <p:extLst>
      <p:ext uri="{BB962C8B-B14F-4D97-AF65-F5344CB8AC3E}">
        <p14:creationId xmlns:p14="http://schemas.microsoft.com/office/powerpoint/2010/main" val="10279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4516B9-C4D2-42DA-85F4-3DE82ED4A16C}"/>
              </a:ext>
            </a:extLst>
          </p:cNvPr>
          <p:cNvSpPr>
            <a:spLocks noGrp="1"/>
          </p:cNvSpPr>
          <p:nvPr>
            <p:ph type="title"/>
          </p:nvPr>
        </p:nvSpPr>
        <p:spPr/>
        <p:txBody>
          <a:bodyPr>
            <a:normAutofit/>
          </a:bodyPr>
          <a:lstStyle/>
          <a:p>
            <a:r>
              <a:rPr lang="en-US" sz="4400" dirty="0">
                <a:solidFill>
                  <a:schemeClr val="accent1"/>
                </a:solidFill>
              </a:rPr>
              <a:t>Objectives</a:t>
            </a:r>
          </a:p>
        </p:txBody>
      </p:sp>
      <p:sp>
        <p:nvSpPr>
          <p:cNvPr id="5" name="Content Placeholder 4">
            <a:extLst>
              <a:ext uri="{FF2B5EF4-FFF2-40B4-BE49-F238E27FC236}">
                <a16:creationId xmlns:a16="http://schemas.microsoft.com/office/drawing/2014/main" id="{C7DE00AD-E93C-475E-9E9C-85606AE127B7}"/>
              </a:ext>
            </a:extLst>
          </p:cNvPr>
          <p:cNvSpPr>
            <a:spLocks noGrp="1"/>
          </p:cNvSpPr>
          <p:nvPr>
            <p:ph idx="1"/>
          </p:nvPr>
        </p:nvSpPr>
        <p:spPr/>
        <p:txBody>
          <a:bodyPr anchor="ctr">
            <a:normAutofit/>
          </a:bodyPr>
          <a:lstStyle/>
          <a:p>
            <a:pPr marL="173736" lvl="0" indent="-173736"/>
            <a:r>
              <a:rPr lang="en-US" dirty="0"/>
              <a:t>Learn the importance and value of using evaluation </a:t>
            </a:r>
          </a:p>
          <a:p>
            <a:pPr marL="173736" lvl="0" indent="-173736"/>
            <a:r>
              <a:rPr lang="en-US" dirty="0"/>
              <a:t>Learn about Tier II of the Tiered Fidelity Inventory (TFI)</a:t>
            </a:r>
          </a:p>
          <a:p>
            <a:pPr marL="173736" lvl="0" indent="-173736"/>
            <a:r>
              <a:rPr lang="en-US" dirty="0"/>
              <a:t>Learn how to use the TFI to create and monitor a Tier II implementation action plan</a:t>
            </a:r>
          </a:p>
          <a:p>
            <a:pPr marL="173736" indent="-173736"/>
            <a:r>
              <a:rPr lang="en-US" dirty="0"/>
              <a:t>Learn about the Self-Assessment Survey (SAS) and how to use the data for Tier II planning</a:t>
            </a:r>
          </a:p>
        </p:txBody>
      </p:sp>
    </p:spTree>
    <p:extLst>
      <p:ext uri="{BB962C8B-B14F-4D97-AF65-F5344CB8AC3E}">
        <p14:creationId xmlns:p14="http://schemas.microsoft.com/office/powerpoint/2010/main" val="4223377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2D88-543D-4BCC-BB1A-D5E4DDB69FD4}"/>
              </a:ext>
            </a:extLst>
          </p:cNvPr>
          <p:cNvSpPr>
            <a:spLocks noGrp="1"/>
          </p:cNvSpPr>
          <p:nvPr>
            <p:ph type="title"/>
          </p:nvPr>
        </p:nvSpPr>
        <p:spPr/>
        <p:txBody>
          <a:bodyPr>
            <a:normAutofit/>
          </a:bodyPr>
          <a:lstStyle/>
          <a:p>
            <a:r>
              <a:rPr lang="en-US" sz="4400" dirty="0">
                <a:solidFill>
                  <a:schemeClr val="accent1"/>
                </a:solidFill>
              </a:rPr>
              <a:t>SAS: Example Report – Total Score</a:t>
            </a:r>
          </a:p>
        </p:txBody>
      </p:sp>
      <p:pic>
        <p:nvPicPr>
          <p:cNvPr id="4" name="Content Placeholder 3">
            <a:extLst>
              <a:ext uri="{FF2B5EF4-FFF2-40B4-BE49-F238E27FC236}">
                <a16:creationId xmlns:a16="http://schemas.microsoft.com/office/drawing/2014/main" id="{C4C4BBD6-A7FC-49B9-BAE9-CFF18E07E30E}"/>
              </a:ext>
            </a:extLst>
          </p:cNvPr>
          <p:cNvPicPr>
            <a:picLocks noGrp="1" noChangeAspect="1"/>
          </p:cNvPicPr>
          <p:nvPr>
            <p:ph idx="1"/>
          </p:nvPr>
        </p:nvPicPr>
        <p:blipFill rotWithShape="1">
          <a:blip r:embed="rId3"/>
          <a:srcRect l="12737" t="14068" r="21020" b="16702"/>
          <a:stretch/>
        </p:blipFill>
        <p:spPr>
          <a:xfrm>
            <a:off x="4051662" y="809896"/>
            <a:ext cx="7866253" cy="5055915"/>
          </a:xfrm>
          <a:prstGeom prst="rect">
            <a:avLst/>
          </a:prstGeom>
        </p:spPr>
      </p:pic>
    </p:spTree>
    <p:extLst>
      <p:ext uri="{BB962C8B-B14F-4D97-AF65-F5344CB8AC3E}">
        <p14:creationId xmlns:p14="http://schemas.microsoft.com/office/powerpoint/2010/main" val="3372729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547" y="992187"/>
            <a:ext cx="2965743" cy="4873625"/>
          </a:xfrm>
        </p:spPr>
        <p:txBody>
          <a:bodyPr>
            <a:normAutofit/>
          </a:bodyPr>
          <a:lstStyle/>
          <a:p>
            <a:r>
              <a:rPr lang="en-US" sz="4400" dirty="0">
                <a:solidFill>
                  <a:schemeClr val="accent1"/>
                </a:solidFill>
              </a:rPr>
              <a:t>SAS: Subscales Report</a:t>
            </a:r>
          </a:p>
        </p:txBody>
      </p:sp>
      <p:pic>
        <p:nvPicPr>
          <p:cNvPr id="4" name="Content Placeholder 3"/>
          <p:cNvPicPr>
            <a:picLocks noGrp="1" noChangeAspect="1"/>
          </p:cNvPicPr>
          <p:nvPr>
            <p:ph idx="1"/>
          </p:nvPr>
        </p:nvPicPr>
        <p:blipFill>
          <a:blip r:embed="rId3"/>
          <a:stretch>
            <a:fillRect/>
          </a:stretch>
        </p:blipFill>
        <p:spPr>
          <a:xfrm>
            <a:off x="4066329" y="846797"/>
            <a:ext cx="7496018" cy="4880235"/>
          </a:xfrm>
          <a:prstGeom prst="rect">
            <a:avLst/>
          </a:prstGeom>
        </p:spPr>
      </p:pic>
    </p:spTree>
    <p:extLst>
      <p:ext uri="{BB962C8B-B14F-4D97-AF65-F5344CB8AC3E}">
        <p14:creationId xmlns:p14="http://schemas.microsoft.com/office/powerpoint/2010/main" val="175694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A469D-CF36-42D5-BE81-EF2334F714E4}"/>
              </a:ext>
            </a:extLst>
          </p:cNvPr>
          <p:cNvSpPr>
            <a:spLocks noGrp="1"/>
          </p:cNvSpPr>
          <p:nvPr>
            <p:ph type="title"/>
          </p:nvPr>
        </p:nvSpPr>
        <p:spPr/>
        <p:txBody>
          <a:bodyPr>
            <a:normAutofit/>
          </a:bodyPr>
          <a:lstStyle/>
          <a:p>
            <a:r>
              <a:rPr lang="en-US" sz="4400" dirty="0">
                <a:solidFill>
                  <a:schemeClr val="accent1"/>
                </a:solidFill>
              </a:rPr>
              <a:t>SAS Example Report: Items</a:t>
            </a:r>
          </a:p>
        </p:txBody>
      </p:sp>
      <p:pic>
        <p:nvPicPr>
          <p:cNvPr id="5" name="Content Placeholder 4">
            <a:extLst>
              <a:ext uri="{FF2B5EF4-FFF2-40B4-BE49-F238E27FC236}">
                <a16:creationId xmlns:a16="http://schemas.microsoft.com/office/drawing/2014/main" id="{BF48297C-7A87-453E-9F46-7201BC804DCF}"/>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4182894" y="826712"/>
            <a:ext cx="7504281" cy="5039100"/>
          </a:xfrm>
          <a:prstGeom prst="rect">
            <a:avLst/>
          </a:prstGeom>
        </p:spPr>
      </p:pic>
    </p:spTree>
    <p:extLst>
      <p:ext uri="{BB962C8B-B14F-4D97-AF65-F5344CB8AC3E}">
        <p14:creationId xmlns:p14="http://schemas.microsoft.com/office/powerpoint/2010/main" val="3776361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B4D42-0183-485E-9306-9BA2FB764240}"/>
              </a:ext>
            </a:extLst>
          </p:cNvPr>
          <p:cNvSpPr>
            <a:spLocks noGrp="1"/>
          </p:cNvSpPr>
          <p:nvPr>
            <p:ph type="title"/>
          </p:nvPr>
        </p:nvSpPr>
        <p:spPr/>
        <p:txBody>
          <a:bodyPr/>
          <a:lstStyle/>
          <a:p>
            <a:r>
              <a:rPr lang="en-US" sz="5400" dirty="0">
                <a:latin typeface="+mn-lt"/>
              </a:rPr>
              <a:t>Action Planning With th</a:t>
            </a:r>
            <a:r>
              <a:rPr lang="en-US" dirty="0"/>
              <a:t>e SAS</a:t>
            </a:r>
            <a:endParaRPr lang="en-US" sz="5400" dirty="0">
              <a:latin typeface="+mn-lt"/>
            </a:endParaRPr>
          </a:p>
        </p:txBody>
      </p:sp>
      <p:sp>
        <p:nvSpPr>
          <p:cNvPr id="5" name="Content Placeholder 4">
            <a:extLst>
              <a:ext uri="{FF2B5EF4-FFF2-40B4-BE49-F238E27FC236}">
                <a16:creationId xmlns:a16="http://schemas.microsoft.com/office/drawing/2014/main" id="{93EEDE61-DC57-4F9B-82ED-1B5CE1AE6E37}"/>
              </a:ext>
            </a:extLst>
          </p:cNvPr>
          <p:cNvSpPr>
            <a:spLocks noGrp="1"/>
          </p:cNvSpPr>
          <p:nvPr>
            <p:ph idx="1"/>
          </p:nvPr>
        </p:nvSpPr>
        <p:spPr>
          <a:xfrm>
            <a:off x="838200" y="2302932"/>
            <a:ext cx="10515600" cy="3602567"/>
          </a:xfrm>
        </p:spPr>
        <p:txBody>
          <a:bodyPr>
            <a:normAutofit/>
          </a:bodyPr>
          <a:lstStyle/>
          <a:p>
            <a:pPr marL="173736" indent="-173736"/>
            <a:r>
              <a:rPr lang="en-US" dirty="0"/>
              <a:t>Identify an area of need</a:t>
            </a:r>
          </a:p>
          <a:p>
            <a:pPr marL="173736" indent="-173736"/>
            <a:r>
              <a:rPr lang="en-US" dirty="0"/>
              <a:t>Identify individual items to address </a:t>
            </a:r>
          </a:p>
          <a:p>
            <a:pPr marL="173736" indent="-173736"/>
            <a:r>
              <a:rPr lang="en-US" dirty="0"/>
              <a:t>Develop action steps with a timeline </a:t>
            </a:r>
          </a:p>
          <a:p>
            <a:pPr marL="173736" indent="-173736"/>
            <a:r>
              <a:rPr lang="en-US" dirty="0"/>
              <a:t>Assign personnel </a:t>
            </a:r>
          </a:p>
        </p:txBody>
      </p:sp>
      <p:pic>
        <p:nvPicPr>
          <p:cNvPr id="5122" name="Picture 2" descr="Image result for assessment">
            <a:extLst>
              <a:ext uri="{FF2B5EF4-FFF2-40B4-BE49-F238E27FC236}">
                <a16:creationId xmlns:a16="http://schemas.microsoft.com/office/drawing/2014/main" id="{A4C286B9-3CBA-4326-B476-15C73ABD2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4876" y="2302932"/>
            <a:ext cx="2318924" cy="229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049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5E647F-27B4-4AF9-8944-7F1170BC7217}"/>
              </a:ext>
            </a:extLst>
          </p:cNvPr>
          <p:cNvSpPr>
            <a:spLocks noGrp="1"/>
          </p:cNvSpPr>
          <p:nvPr>
            <p:ph type="title"/>
          </p:nvPr>
        </p:nvSpPr>
        <p:spPr/>
        <p:txBody>
          <a:bodyPr>
            <a:normAutofit/>
          </a:bodyPr>
          <a:lstStyle/>
          <a:p>
            <a:r>
              <a:rPr lang="en-US" sz="4400" dirty="0">
                <a:solidFill>
                  <a:schemeClr val="accent1"/>
                </a:solidFill>
              </a:rPr>
              <a:t>SAS Summary</a:t>
            </a:r>
          </a:p>
        </p:txBody>
      </p:sp>
      <p:pic>
        <p:nvPicPr>
          <p:cNvPr id="13" name="Picture 12">
            <a:extLst>
              <a:ext uri="{FF2B5EF4-FFF2-40B4-BE49-F238E27FC236}">
                <a16:creationId xmlns:a16="http://schemas.microsoft.com/office/drawing/2014/main" id="{6F370F17-D504-4BD0-AFDB-E6E758C1F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497" y="1314450"/>
            <a:ext cx="7803897" cy="4243388"/>
          </a:xfrm>
          <a:prstGeom prst="rect">
            <a:avLst/>
          </a:prstGeom>
        </p:spPr>
      </p:pic>
    </p:spTree>
    <p:extLst>
      <p:ext uri="{BB962C8B-B14F-4D97-AF65-F5344CB8AC3E}">
        <p14:creationId xmlns:p14="http://schemas.microsoft.com/office/powerpoint/2010/main" val="3100007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Do </a:t>
            </a:r>
            <a:r>
              <a:rPr lang="en-US">
                <a:solidFill>
                  <a:schemeClr val="dk1"/>
                </a:solidFill>
                <a:latin typeface="Calibri"/>
                <a:ea typeface="Calibri"/>
                <a:cs typeface="Calibri"/>
                <a:sym typeface="Calibri"/>
              </a:rPr>
              <a:t>it With </a:t>
            </a:r>
            <a:r>
              <a:rPr lang="en-US" dirty="0">
                <a:sym typeface="Calibri"/>
              </a:rPr>
              <a:t>F</a:t>
            </a:r>
            <a:r>
              <a:rPr lang="en-US" dirty="0">
                <a:solidFill>
                  <a:schemeClr val="dk1"/>
                </a:solidFill>
                <a:latin typeface="Calibri"/>
                <a:ea typeface="Calibri"/>
                <a:cs typeface="Calibri"/>
                <a:sym typeface="Calibri"/>
              </a:rPr>
              <a:t>idelity!</a:t>
            </a:r>
            <a:endParaRPr sz="6600" dirty="0"/>
          </a:p>
        </p:txBody>
      </p:sp>
      <p:sp>
        <p:nvSpPr>
          <p:cNvPr id="453" name="Google Shape;453;p4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b="1" u="sng" dirty="0"/>
              <a:t>Tiered Fidelity Inventory (TFI)</a:t>
            </a:r>
            <a:endParaRPr dirty="0"/>
          </a:p>
          <a:p>
            <a:pPr marL="0" lvl="0" indent="177800" algn="ctr" rtl="0">
              <a:lnSpc>
                <a:spcPct val="90000"/>
              </a:lnSpc>
              <a:spcBef>
                <a:spcPts val="0"/>
              </a:spcBef>
              <a:spcAft>
                <a:spcPts val="0"/>
              </a:spcAft>
              <a:buClr>
                <a:schemeClr val="dk1"/>
              </a:buClr>
              <a:buSzPts val="2800"/>
              <a:buNone/>
            </a:pPr>
            <a:endParaRPr dirty="0"/>
          </a:p>
          <a:p>
            <a:pPr marL="173736" lvl="0" indent="-173736" algn="l" rtl="0">
              <a:lnSpc>
                <a:spcPct val="90000"/>
              </a:lnSpc>
              <a:spcBef>
                <a:spcPts val="0"/>
              </a:spcBef>
              <a:spcAft>
                <a:spcPts val="0"/>
              </a:spcAft>
              <a:buClr>
                <a:schemeClr val="dk1"/>
              </a:buClr>
              <a:buSzPts val="2800"/>
              <a:buChar char="•"/>
            </a:pPr>
            <a:r>
              <a:rPr lang="en-US" dirty="0"/>
              <a:t>Section </a:t>
            </a:r>
            <a:r>
              <a:rPr lang="en-US" dirty="0">
                <a:solidFill>
                  <a:srgbClr val="000000"/>
                </a:solidFill>
              </a:rPr>
              <a:t>2.12: Fidelity Data</a:t>
            </a:r>
          </a:p>
          <a:p>
            <a:pPr marL="173736" lvl="0" indent="-173736" algn="l" rtl="0">
              <a:lnSpc>
                <a:spcPct val="90000"/>
              </a:lnSpc>
              <a:spcBef>
                <a:spcPts val="0"/>
              </a:spcBef>
              <a:spcAft>
                <a:spcPts val="0"/>
              </a:spcAft>
              <a:buClr>
                <a:schemeClr val="dk1"/>
              </a:buClr>
              <a:buSzPts val="2800"/>
              <a:buChar char="•"/>
            </a:pPr>
            <a:r>
              <a:rPr lang="en-US" dirty="0">
                <a:solidFill>
                  <a:srgbClr val="000000"/>
                </a:solidFill>
              </a:rPr>
              <a:t>Section 2.13: Annual Evaluation</a:t>
            </a:r>
          </a:p>
          <a:p>
            <a:pPr marL="0" lvl="0" indent="0" algn="l" rtl="0">
              <a:lnSpc>
                <a:spcPct val="90000"/>
              </a:lnSpc>
              <a:spcBef>
                <a:spcPts val="0"/>
              </a:spcBef>
              <a:spcAft>
                <a:spcPts val="0"/>
              </a:spcAft>
              <a:buClr>
                <a:schemeClr val="dk1"/>
              </a:buClr>
              <a:buSzPts val="2800"/>
              <a:buNone/>
            </a:pPr>
            <a:endParaRPr dirty="0"/>
          </a:p>
        </p:txBody>
      </p:sp>
    </p:spTree>
    <p:extLst>
      <p:ext uri="{BB962C8B-B14F-4D97-AF65-F5344CB8AC3E}">
        <p14:creationId xmlns:p14="http://schemas.microsoft.com/office/powerpoint/2010/main" val="1254994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2079"/>
            <a:ext cx="12192000" cy="1307821"/>
          </a:xfrm>
        </p:spPr>
        <p:txBody>
          <a:bodyPr/>
          <a:lstStyle/>
          <a:p>
            <a:r>
              <a:rPr lang="en-US" dirty="0"/>
              <a:t>2.12 Fidelity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4686411"/>
              </p:ext>
            </p:extLst>
          </p:nvPr>
        </p:nvGraphicFramePr>
        <p:xfrm>
          <a:off x="544519" y="1967159"/>
          <a:ext cx="11102961" cy="3893853"/>
        </p:xfrm>
        <a:graphic>
          <a:graphicData uri="http://schemas.openxmlformats.org/drawingml/2006/table">
            <a:tbl>
              <a:tblPr firstRow="1" bandRow="1">
                <a:tableStyleId>{5C22544A-7EE6-4342-B048-85BDC9FD1C3A}</a:tableStyleId>
              </a:tblPr>
              <a:tblGrid>
                <a:gridCol w="3700987">
                  <a:extLst>
                    <a:ext uri="{9D8B030D-6E8A-4147-A177-3AD203B41FA5}">
                      <a16:colId xmlns:a16="http://schemas.microsoft.com/office/drawing/2014/main" val="3936969952"/>
                    </a:ext>
                  </a:extLst>
                </a:gridCol>
                <a:gridCol w="3700987">
                  <a:extLst>
                    <a:ext uri="{9D8B030D-6E8A-4147-A177-3AD203B41FA5}">
                      <a16:colId xmlns:a16="http://schemas.microsoft.com/office/drawing/2014/main" val="1965473558"/>
                    </a:ext>
                  </a:extLst>
                </a:gridCol>
                <a:gridCol w="3700987">
                  <a:extLst>
                    <a:ext uri="{9D8B030D-6E8A-4147-A177-3AD203B41FA5}">
                      <a16:colId xmlns:a16="http://schemas.microsoft.com/office/drawing/2014/main" val="1320994650"/>
                    </a:ext>
                  </a:extLst>
                </a:gridCol>
              </a:tblGrid>
              <a:tr h="409928">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594366273"/>
                  </a:ext>
                </a:extLst>
              </a:tr>
              <a:tr h="3436653">
                <a:tc>
                  <a:txBody>
                    <a:bodyPr/>
                    <a:lstStyle/>
                    <a:p>
                      <a:pPr>
                        <a:spcAft>
                          <a:spcPts val="600"/>
                        </a:spcAft>
                      </a:pPr>
                      <a:r>
                        <a:rPr lang="en-US" sz="1800" b="1" i="0" u="none" strike="noStrike" kern="1200" baseline="0" dirty="0">
                          <a:solidFill>
                            <a:schemeClr val="dk1"/>
                          </a:solidFill>
                          <a:latin typeface="+mn-lt"/>
                          <a:ea typeface="+mn-ea"/>
                          <a:cs typeface="+mn-cs"/>
                        </a:rPr>
                        <a:t>Fidelity Data: </a:t>
                      </a:r>
                    </a:p>
                    <a:p>
                      <a:r>
                        <a:rPr lang="en-US" sz="1800" b="0" i="0" u="none" strike="noStrike" kern="1200" baseline="0" dirty="0">
                          <a:solidFill>
                            <a:schemeClr val="dk1"/>
                          </a:solidFill>
                          <a:latin typeface="+mn-lt"/>
                          <a:ea typeface="+mn-ea"/>
                          <a:cs typeface="+mn-cs"/>
                        </a:rPr>
                        <a:t>Tier II team has a protocol for ongoing review of fidelity for each Tier II practice.</a:t>
                      </a:r>
                      <a:endParaRPr lang="en-US" sz="1800" dirty="0"/>
                    </a:p>
                  </a:txBody>
                  <a:tcPr/>
                </a:tc>
                <a:tc>
                  <a:txBody>
                    <a:bodyPr/>
                    <a:lstStyle/>
                    <a:p>
                      <a:pPr marL="342900" indent="-342900">
                        <a:spcAft>
                          <a:spcPts val="500"/>
                        </a:spcAft>
                        <a:buFont typeface="Arial" panose="020B0604020202020204" pitchFamily="34" charset="0"/>
                        <a:buChar char="•"/>
                      </a:pPr>
                      <a:r>
                        <a:rPr lang="en-US" sz="1800" b="0" i="0" u="none" strike="noStrike" kern="1200" baseline="0" dirty="0">
                          <a:solidFill>
                            <a:schemeClr val="dk1"/>
                          </a:solidFill>
                          <a:latin typeface="+mn-lt"/>
                          <a:ea typeface="+mn-ea"/>
                          <a:cs typeface="+mn-cs"/>
                        </a:rPr>
                        <a:t>Tier II coordinator training</a:t>
                      </a:r>
                    </a:p>
                    <a:p>
                      <a:pPr marL="342900" indent="-342900">
                        <a:spcAft>
                          <a:spcPts val="500"/>
                        </a:spcAft>
                        <a:buFont typeface="Arial" panose="020B0604020202020204" pitchFamily="34" charset="0"/>
                        <a:buChar char="•"/>
                      </a:pPr>
                      <a:r>
                        <a:rPr lang="en-US" sz="1800" b="0" i="0" u="none" strike="noStrike" kern="1200" baseline="0" dirty="0">
                          <a:solidFill>
                            <a:schemeClr val="dk1"/>
                          </a:solidFill>
                          <a:latin typeface="+mn-lt"/>
                          <a:ea typeface="+mn-ea"/>
                          <a:cs typeface="+mn-cs"/>
                        </a:rPr>
                        <a:t>District technical assistance</a:t>
                      </a:r>
                    </a:p>
                    <a:p>
                      <a:pPr marL="342900" indent="-342900">
                        <a:spcAft>
                          <a:spcPts val="500"/>
                        </a:spcAft>
                        <a:buFont typeface="Arial" panose="020B0604020202020204" pitchFamily="34" charset="0"/>
                        <a:buChar char="•"/>
                      </a:pPr>
                      <a:r>
                        <a:rPr lang="en-US" sz="1800" b="0" i="0" u="none" strike="noStrike" kern="1200" baseline="0" dirty="0">
                          <a:solidFill>
                            <a:schemeClr val="dk1"/>
                          </a:solidFill>
                          <a:latin typeface="+mn-lt"/>
                          <a:ea typeface="+mn-ea"/>
                          <a:cs typeface="+mn-cs"/>
                        </a:rPr>
                        <a:t>Fidelity probes taken monthly by a Tier II team member</a:t>
                      </a:r>
                      <a:endParaRPr lang="en-US" sz="1800" dirty="0"/>
                    </a:p>
                  </a:txBody>
                  <a:tcPr/>
                </a:tc>
                <a:tc>
                  <a:txBody>
                    <a:bodyPr/>
                    <a:lstStyle/>
                    <a:p>
                      <a:pPr>
                        <a:spcAft>
                          <a:spcPts val="1200"/>
                        </a:spcAft>
                      </a:pPr>
                      <a:r>
                        <a:rPr lang="en-US" sz="1800" b="0" i="0" u="none" strike="noStrike" kern="1200" baseline="0" dirty="0">
                          <a:solidFill>
                            <a:schemeClr val="dk1"/>
                          </a:solidFill>
                          <a:latin typeface="+mn-lt"/>
                          <a:ea typeface="+mn-ea"/>
                          <a:cs typeface="+mn-cs"/>
                        </a:rPr>
                        <a:t>0 = Fidelity data are not collected for any practice.</a:t>
                      </a:r>
                    </a:p>
                    <a:p>
                      <a:pPr>
                        <a:spcAft>
                          <a:spcPts val="1200"/>
                        </a:spcAft>
                      </a:pPr>
                      <a:r>
                        <a:rPr lang="en-US" sz="1800" b="0" i="0" u="none" strike="noStrike" kern="1200" baseline="0" dirty="0">
                          <a:solidFill>
                            <a:schemeClr val="dk1"/>
                          </a:solidFill>
                          <a:latin typeface="+mn-lt"/>
                          <a:ea typeface="+mn-ea"/>
                          <a:cs typeface="+mn-cs"/>
                        </a:rPr>
                        <a:t>1 = Fidelity data (e.g., direct, self report) collected for some but not all Tier II interventions.</a:t>
                      </a:r>
                    </a:p>
                    <a:p>
                      <a:pPr>
                        <a:spcAft>
                          <a:spcPts val="1200"/>
                        </a:spcAft>
                      </a:pPr>
                      <a:r>
                        <a:rPr lang="en-US" sz="1800" b="0" i="0" u="none" strike="noStrike" kern="1200" baseline="0" dirty="0">
                          <a:solidFill>
                            <a:schemeClr val="dk1"/>
                          </a:solidFill>
                          <a:latin typeface="+mn-lt"/>
                          <a:ea typeface="+mn-ea"/>
                          <a:cs typeface="+mn-cs"/>
                        </a:rPr>
                        <a:t>2 = Periodic, direct assessments of fidelity are collected by Tier II team for all Tier II interventions.</a:t>
                      </a:r>
                      <a:endParaRPr lang="en-US" sz="1800" dirty="0"/>
                    </a:p>
                  </a:txBody>
                  <a:tcPr/>
                </a:tc>
                <a:extLst>
                  <a:ext uri="{0D108BD9-81ED-4DB2-BD59-A6C34878D82A}">
                    <a16:rowId xmlns:a16="http://schemas.microsoft.com/office/drawing/2014/main" val="1136611001"/>
                  </a:ext>
                </a:extLst>
              </a:tr>
            </a:tbl>
          </a:graphicData>
        </a:graphic>
      </p:graphicFrame>
      <p:sp>
        <p:nvSpPr>
          <p:cNvPr id="5" name="Rounded Rectangle 4"/>
          <p:cNvSpPr/>
          <p:nvPr/>
        </p:nvSpPr>
        <p:spPr>
          <a:xfrm>
            <a:off x="962041" y="4277611"/>
            <a:ext cx="6027464" cy="1104611"/>
          </a:xfrm>
          <a:prstGeom prst="rect">
            <a:avLst/>
          </a:prstGeom>
          <a:solidFill>
            <a:schemeClr val="accent4">
              <a:lumMod val="40000"/>
              <a:lumOff val="6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Main Idea: </a:t>
            </a:r>
            <a:r>
              <a:rPr lang="en-US" dirty="0">
                <a:solidFill>
                  <a:schemeClr val="tx1"/>
                </a:solidFill>
              </a:rPr>
              <a:t>Fidelity assessments should</a:t>
            </a:r>
          </a:p>
          <a:p>
            <a:pPr algn="ctr"/>
            <a:r>
              <a:rPr lang="en-US" dirty="0">
                <a:solidFill>
                  <a:schemeClr val="tx1"/>
                </a:solidFill>
              </a:rPr>
              <a:t>always be included as part of implementation practice.</a:t>
            </a:r>
          </a:p>
        </p:txBody>
      </p:sp>
    </p:spTree>
    <p:extLst>
      <p:ext uri="{BB962C8B-B14F-4D97-AF65-F5344CB8AC3E}">
        <p14:creationId xmlns:p14="http://schemas.microsoft.com/office/powerpoint/2010/main" val="3236174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2.13 Annual Evaluation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973331194"/>
              </p:ext>
            </p:extLst>
          </p:nvPr>
        </p:nvGraphicFramePr>
        <p:xfrm>
          <a:off x="452175" y="1714500"/>
          <a:ext cx="10977599" cy="4187525"/>
        </p:xfrm>
        <a:graphic>
          <a:graphicData uri="http://schemas.openxmlformats.org/drawingml/2006/table">
            <a:tbl>
              <a:tblPr firstRow="1" bandRow="1">
                <a:tableStyleId>{5C22544A-7EE6-4342-B048-85BDC9FD1C3A}</a:tableStyleId>
              </a:tblPr>
              <a:tblGrid>
                <a:gridCol w="3575275">
                  <a:extLst>
                    <a:ext uri="{9D8B030D-6E8A-4147-A177-3AD203B41FA5}">
                      <a16:colId xmlns:a16="http://schemas.microsoft.com/office/drawing/2014/main" val="3936969952"/>
                    </a:ext>
                  </a:extLst>
                </a:gridCol>
                <a:gridCol w="3701162">
                  <a:extLst>
                    <a:ext uri="{9D8B030D-6E8A-4147-A177-3AD203B41FA5}">
                      <a16:colId xmlns:a16="http://schemas.microsoft.com/office/drawing/2014/main" val="1965473558"/>
                    </a:ext>
                  </a:extLst>
                </a:gridCol>
                <a:gridCol w="3701162">
                  <a:extLst>
                    <a:ext uri="{9D8B030D-6E8A-4147-A177-3AD203B41FA5}">
                      <a16:colId xmlns:a16="http://schemas.microsoft.com/office/drawing/2014/main" val="1320994650"/>
                    </a:ext>
                  </a:extLst>
                </a:gridCol>
              </a:tblGrid>
              <a:tr h="498515">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594366273"/>
                  </a:ext>
                </a:extLst>
              </a:tr>
              <a:tr h="3689010">
                <a:tc>
                  <a:txBody>
                    <a:bodyPr/>
                    <a:lstStyle/>
                    <a:p>
                      <a:pPr>
                        <a:spcAft>
                          <a:spcPts val="600"/>
                        </a:spcAft>
                      </a:pPr>
                      <a:r>
                        <a:rPr lang="en-US" sz="1800" b="1" i="0" u="none" strike="noStrike" kern="1200" baseline="0" dirty="0">
                          <a:solidFill>
                            <a:schemeClr val="dk1"/>
                          </a:solidFill>
                          <a:latin typeface="+mn-lt"/>
                          <a:ea typeface="+mn-ea"/>
                          <a:cs typeface="+mn-cs"/>
                        </a:rPr>
                        <a:t>2.13 Annual Evaluation: </a:t>
                      </a:r>
                    </a:p>
                    <a:p>
                      <a:r>
                        <a:rPr lang="en-US" sz="1800" b="0" i="0" u="none" strike="noStrike" kern="1200" baseline="0" dirty="0">
                          <a:solidFill>
                            <a:schemeClr val="dk1"/>
                          </a:solidFill>
                          <a:latin typeface="+mn-lt"/>
                          <a:ea typeface="+mn-ea"/>
                          <a:cs typeface="+mn-cs"/>
                        </a:rPr>
                        <a:t>At least annually, Tier II team assesses overall effectiveness and efficiency of strategies, including data decision rules to identify students, range of interventions available, fidelity of implementation, and ongoing support to implementers; and evaluations are shared with staff and district leadership.</a:t>
                      </a:r>
                      <a:endParaRPr lang="en-US" sz="1800" dirty="0"/>
                    </a:p>
                  </a:txBody>
                  <a:tcPr/>
                </a:tc>
                <a:tc>
                  <a:txBody>
                    <a:bodyPr/>
                    <a:lstStyle/>
                    <a:p>
                      <a:pPr marL="342900" indent="-342900">
                        <a:spcAft>
                          <a:spcPts val="500"/>
                        </a:spcAft>
                        <a:buFont typeface="Arial" panose="020B0604020202020204" pitchFamily="34" charset="0"/>
                        <a:buChar char="•"/>
                      </a:pPr>
                      <a:r>
                        <a:rPr lang="en-US" sz="1800" b="0" i="0" u="none" strike="noStrike" kern="1200" baseline="0" dirty="0">
                          <a:solidFill>
                            <a:schemeClr val="dk1"/>
                          </a:solidFill>
                          <a:latin typeface="+mn-lt"/>
                          <a:ea typeface="+mn-ea"/>
                          <a:cs typeface="+mn-cs"/>
                        </a:rPr>
                        <a:t>Staff and student surveys</a:t>
                      </a:r>
                    </a:p>
                    <a:p>
                      <a:pPr marL="342900" indent="-342900">
                        <a:spcAft>
                          <a:spcPts val="500"/>
                        </a:spcAft>
                        <a:buFont typeface="Arial" panose="020B0604020202020204" pitchFamily="34" charset="0"/>
                        <a:buChar char="•"/>
                      </a:pPr>
                      <a:r>
                        <a:rPr lang="en-US" sz="1800" b="0" i="0" u="none" strike="noStrike" kern="1200" baseline="0" dirty="0">
                          <a:solidFill>
                            <a:schemeClr val="dk1"/>
                          </a:solidFill>
                          <a:latin typeface="+mn-lt"/>
                          <a:ea typeface="+mn-ea"/>
                          <a:cs typeface="+mn-cs"/>
                        </a:rPr>
                        <a:t>Tier II handbook</a:t>
                      </a:r>
                    </a:p>
                    <a:p>
                      <a:pPr marL="342900" indent="-342900">
                        <a:spcAft>
                          <a:spcPts val="500"/>
                        </a:spcAft>
                        <a:buFont typeface="Arial" panose="020B0604020202020204" pitchFamily="34" charset="0"/>
                        <a:buChar char="•"/>
                      </a:pPr>
                      <a:r>
                        <a:rPr lang="en-US" sz="1800" b="0" i="0" u="none" strike="noStrike" kern="1200" baseline="0" dirty="0">
                          <a:solidFill>
                            <a:schemeClr val="dk1"/>
                          </a:solidFill>
                          <a:latin typeface="+mn-lt"/>
                          <a:ea typeface="+mn-ea"/>
                          <a:cs typeface="+mn-cs"/>
                        </a:rPr>
                        <a:t>Fidelity tools</a:t>
                      </a:r>
                    </a:p>
                    <a:p>
                      <a:pPr marL="342900" indent="-342900">
                        <a:spcAft>
                          <a:spcPts val="500"/>
                        </a:spcAft>
                        <a:buFont typeface="Arial" panose="020B0604020202020204" pitchFamily="34" charset="0"/>
                        <a:buChar char="•"/>
                      </a:pPr>
                      <a:r>
                        <a:rPr lang="en-US" sz="1800" b="0" i="0" u="none" strike="noStrike" kern="1200" baseline="0" dirty="0">
                          <a:solidFill>
                            <a:schemeClr val="dk1"/>
                          </a:solidFill>
                          <a:latin typeface="+mn-lt"/>
                          <a:ea typeface="+mn-ea"/>
                          <a:cs typeface="+mn-cs"/>
                        </a:rPr>
                        <a:t>School policy</a:t>
                      </a:r>
                    </a:p>
                    <a:p>
                      <a:pPr marL="342900" indent="-342900">
                        <a:spcAft>
                          <a:spcPts val="500"/>
                        </a:spcAft>
                        <a:buFont typeface="Arial" panose="020B0604020202020204" pitchFamily="34" charset="0"/>
                        <a:buChar char="•"/>
                      </a:pPr>
                      <a:r>
                        <a:rPr lang="en-US" sz="1800" b="0" i="0" u="none" strike="noStrike" kern="1200" baseline="0" dirty="0">
                          <a:solidFill>
                            <a:schemeClr val="dk1"/>
                          </a:solidFill>
                          <a:latin typeface="+mn-lt"/>
                          <a:ea typeface="+mn-ea"/>
                          <a:cs typeface="+mn-cs"/>
                        </a:rPr>
                        <a:t>Student outcomes</a:t>
                      </a:r>
                    </a:p>
                    <a:p>
                      <a:pPr marL="342900" indent="-342900">
                        <a:spcAft>
                          <a:spcPts val="500"/>
                        </a:spcAft>
                        <a:buFont typeface="Arial" panose="020B0604020202020204" pitchFamily="34" charset="0"/>
                        <a:buChar char="•"/>
                      </a:pPr>
                      <a:r>
                        <a:rPr lang="en-US" sz="1800" b="0" i="0" u="none" strike="noStrike" kern="1200" baseline="0" dirty="0">
                          <a:solidFill>
                            <a:schemeClr val="dk1"/>
                          </a:solidFill>
                          <a:latin typeface="+mn-lt"/>
                          <a:ea typeface="+mn-ea"/>
                          <a:cs typeface="+mn-cs"/>
                        </a:rPr>
                        <a:t>District reports</a:t>
                      </a:r>
                      <a:endParaRPr lang="en-US" sz="1800" dirty="0"/>
                    </a:p>
                  </a:txBody>
                  <a:tcPr/>
                </a:tc>
                <a:tc>
                  <a:txBody>
                    <a:bodyPr/>
                    <a:lstStyle/>
                    <a:p>
                      <a:pPr>
                        <a:spcAft>
                          <a:spcPts val="1200"/>
                        </a:spcAft>
                      </a:pPr>
                      <a:r>
                        <a:rPr lang="en-US" sz="1800" b="0" i="0" u="none" strike="noStrike" kern="1200" baseline="0" dirty="0">
                          <a:solidFill>
                            <a:schemeClr val="dk1"/>
                          </a:solidFill>
                          <a:latin typeface="+mn-lt"/>
                          <a:ea typeface="+mn-ea"/>
                          <a:cs typeface="+mn-cs"/>
                        </a:rPr>
                        <a:t>0 = No data-based evaluation takes place.</a:t>
                      </a:r>
                    </a:p>
                    <a:p>
                      <a:pPr>
                        <a:spcAft>
                          <a:spcPts val="1200"/>
                        </a:spcAft>
                      </a:pPr>
                      <a:r>
                        <a:rPr lang="en-US" sz="1800" b="0" i="0" u="none" strike="noStrike" kern="1200" baseline="0" dirty="0">
                          <a:solidFill>
                            <a:schemeClr val="dk1"/>
                          </a:solidFill>
                          <a:latin typeface="+mn-lt"/>
                          <a:ea typeface="+mn-ea"/>
                          <a:cs typeface="+mn-cs"/>
                        </a:rPr>
                        <a:t>1 = Evaluation is conducted, but outcomes are not used to shape the Tier II process.</a:t>
                      </a:r>
                    </a:p>
                    <a:p>
                      <a:pPr>
                        <a:spcAft>
                          <a:spcPts val="1200"/>
                        </a:spcAft>
                      </a:pPr>
                      <a:r>
                        <a:rPr lang="en-US" sz="1800" b="0" i="0" u="none" strike="noStrike" kern="1200" baseline="0" dirty="0">
                          <a:solidFill>
                            <a:schemeClr val="dk1"/>
                          </a:solidFill>
                          <a:latin typeface="+mn-lt"/>
                          <a:ea typeface="+mn-ea"/>
                          <a:cs typeface="+mn-cs"/>
                        </a:rPr>
                        <a:t>2 = Evaluation is conducted at least annually, outcomes are shared with staff and district leadership, and clear alterations in process are proposed based upon evaluation.</a:t>
                      </a:r>
                      <a:endParaRPr lang="en-US" sz="1800" dirty="0"/>
                    </a:p>
                  </a:txBody>
                  <a:tcPr/>
                </a:tc>
                <a:extLst>
                  <a:ext uri="{0D108BD9-81ED-4DB2-BD59-A6C34878D82A}">
                    <a16:rowId xmlns:a16="http://schemas.microsoft.com/office/drawing/2014/main" val="1136611001"/>
                  </a:ext>
                </a:extLst>
              </a:tr>
            </a:tbl>
          </a:graphicData>
        </a:graphic>
      </p:graphicFrame>
      <p:sp>
        <p:nvSpPr>
          <p:cNvPr id="5" name="Rounded Rectangle 4"/>
          <p:cNvSpPr/>
          <p:nvPr/>
        </p:nvSpPr>
        <p:spPr>
          <a:xfrm>
            <a:off x="3687746" y="4391130"/>
            <a:ext cx="3969099" cy="1385297"/>
          </a:xfrm>
          <a:prstGeom prst="rect">
            <a:avLst/>
          </a:prstGeom>
          <a:solidFill>
            <a:schemeClr val="accent4">
              <a:lumMod val="40000"/>
              <a:lumOff val="6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Main Idea: </a:t>
            </a:r>
            <a:r>
              <a:rPr lang="en-US" dirty="0">
                <a:solidFill>
                  <a:schemeClr val="tx1"/>
                </a:solidFill>
              </a:rPr>
              <a:t>Any strategy or procedure needs to be reviewed at least annually and revised to remain current and match changes in the school.</a:t>
            </a:r>
          </a:p>
        </p:txBody>
      </p:sp>
    </p:spTree>
    <p:extLst>
      <p:ext uri="{BB962C8B-B14F-4D97-AF65-F5344CB8AC3E}">
        <p14:creationId xmlns:p14="http://schemas.microsoft.com/office/powerpoint/2010/main" val="4150593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a:solidFill>
                  <a:schemeClr val="bg1"/>
                </a:solidFill>
              </a:rPr>
              <a:t>Summary and Resources</a:t>
            </a:r>
          </a:p>
        </p:txBody>
      </p:sp>
    </p:spTree>
    <p:extLst>
      <p:ext uri="{BB962C8B-B14F-4D97-AF65-F5344CB8AC3E}">
        <p14:creationId xmlns:p14="http://schemas.microsoft.com/office/powerpoint/2010/main" val="616252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chor="ctr"/>
          <a:lstStyle/>
          <a:p>
            <a:pPr marL="173736" indent="-173736"/>
            <a:r>
              <a:rPr lang="en-US" dirty="0"/>
              <a:t>Evaluation helps teams know whether PBIS is being implemented with fidelity.</a:t>
            </a:r>
          </a:p>
          <a:p>
            <a:pPr marL="173736" indent="-173736"/>
            <a:r>
              <a:rPr lang="en-US" dirty="0"/>
              <a:t>Evaluation data can be used to help teams action plan around areas that need improvement.</a:t>
            </a:r>
          </a:p>
          <a:p>
            <a:pPr marL="173736" indent="-173736"/>
            <a:r>
              <a:rPr lang="en-US" dirty="0"/>
              <a:t>The Tiered Fidelity Inventory and the Self-Assessment Survey are two useful tools that can help teams measure their implementation of PBIS.</a:t>
            </a:r>
          </a:p>
        </p:txBody>
      </p:sp>
      <p:sp>
        <p:nvSpPr>
          <p:cNvPr id="5" name="Title 4"/>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32314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aphicFrame>
        <p:nvGraphicFramePr>
          <p:cNvPr id="9" name="Google Shape;96;p4"/>
          <p:cNvGraphicFramePr/>
          <p:nvPr>
            <p:extLst>
              <p:ext uri="{D42A27DB-BD31-4B8C-83A1-F6EECF244321}">
                <p14:modId xmlns:p14="http://schemas.microsoft.com/office/powerpoint/2010/main" val="2575373442"/>
              </p:ext>
            </p:extLst>
          </p:nvPr>
        </p:nvGraphicFramePr>
        <p:xfrm>
          <a:off x="987136" y="1962363"/>
          <a:ext cx="10422075" cy="3931930"/>
        </p:xfrm>
        <a:graphic>
          <a:graphicData uri="http://schemas.openxmlformats.org/drawingml/2006/table">
            <a:tbl>
              <a:tblPr firstRow="1" bandRow="1">
                <a:noFill/>
              </a:tblPr>
              <a:tblGrid>
                <a:gridCol w="5819800">
                  <a:extLst>
                    <a:ext uri="{9D8B030D-6E8A-4147-A177-3AD203B41FA5}">
                      <a16:colId xmlns:a16="http://schemas.microsoft.com/office/drawing/2014/main" val="20000"/>
                    </a:ext>
                  </a:extLst>
                </a:gridCol>
                <a:gridCol w="4602275">
                  <a:extLst>
                    <a:ext uri="{9D8B030D-6E8A-4147-A177-3AD203B41FA5}">
                      <a16:colId xmlns:a16="http://schemas.microsoft.com/office/drawing/2014/main" val="20001"/>
                    </a:ext>
                  </a:extLst>
                </a:gridCol>
              </a:tblGrid>
              <a:tr h="38950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TEAM</a:t>
                      </a:r>
                      <a:endParaRPr sz="26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 Team Composition</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2.2 Team Operating Procedures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2.3 Screening</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2.4 Request for Assistance</a:t>
                      </a:r>
                      <a:endParaRPr sz="2400" dirty="0">
                        <a:latin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Clr>
                          <a:srgbClr val="3333CC"/>
                        </a:buClr>
                        <a:buSzPts val="2400"/>
                        <a:buFont typeface="Noto Sans Symbols"/>
                        <a:buNone/>
                      </a:pPr>
                      <a:endParaRPr sz="1200" b="0" u="none" strike="noStrike" cap="none" dirty="0">
                        <a:solidFill>
                          <a:schemeClr val="dk1"/>
                        </a:solidFill>
                        <a:latin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INTERVENTIONS</a:t>
                      </a:r>
                      <a:endParaRPr sz="26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2.5 Options for Tier II Interventions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2.6 Tier II Critical Features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2.7 Practice Matched to Student Need</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2.8 Access to Tier I Supports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2.9 Professional Development</a:t>
                      </a:r>
                      <a:endParaRPr sz="2400" b="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EVALUATION</a:t>
                      </a:r>
                      <a:endParaRPr sz="26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2.10 Level of Use</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2.11 Student Performance Data</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2.12 Fidelity Data</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2.13 Annual Evaluation</a:t>
                      </a:r>
                      <a:endParaRPr sz="2400" dirty="0">
                        <a:latin typeface="Calibri" panose="020F0502020204030204" pitchFamily="34" charset="0"/>
                        <a:cs typeface="Calibri" panose="020F050202020403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bl>
          </a:graphicData>
        </a:graphic>
      </p:graphicFrame>
      <p:grpSp>
        <p:nvGrpSpPr>
          <p:cNvPr id="4" name="Group 3"/>
          <p:cNvGrpSpPr/>
          <p:nvPr/>
        </p:nvGrpSpPr>
        <p:grpSpPr>
          <a:xfrm>
            <a:off x="6006394" y="3036793"/>
            <a:ext cx="857956" cy="587236"/>
            <a:chOff x="5949244" y="2511779"/>
            <a:chExt cx="857956" cy="587236"/>
          </a:xfrm>
        </p:grpSpPr>
        <p:sp>
          <p:nvSpPr>
            <p:cNvPr id="2" name="Arrow: Right 1">
              <a:extLst>
                <a:ext uri="{FF2B5EF4-FFF2-40B4-BE49-F238E27FC236}">
                  <a16:creationId xmlns:a16="http://schemas.microsoft.com/office/drawing/2014/main" id="{DF95E0CB-9AE1-4AB5-94A3-6F03613B7665}"/>
                </a:ext>
              </a:extLst>
            </p:cNvPr>
            <p:cNvSpPr/>
            <p:nvPr/>
          </p:nvSpPr>
          <p:spPr>
            <a:xfrm>
              <a:off x="5949244" y="2511779"/>
              <a:ext cx="857956" cy="270933"/>
            </a:xfrm>
            <a:prstGeom prst="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681924AD-49F8-461C-9757-A270FBDDB127}"/>
                </a:ext>
              </a:extLst>
            </p:cNvPr>
            <p:cNvSpPr/>
            <p:nvPr/>
          </p:nvSpPr>
          <p:spPr>
            <a:xfrm>
              <a:off x="5949244" y="2828082"/>
              <a:ext cx="857956" cy="270933"/>
            </a:xfrm>
            <a:prstGeom prst="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7" name="Google Shape;113;p15">
            <a:extLst>
              <a:ext uri="{FF2B5EF4-FFF2-40B4-BE49-F238E27FC236}">
                <a16:creationId xmlns:a16="http://schemas.microsoft.com/office/drawing/2014/main" id="{E495CB5B-7495-4E2D-B12F-54EAD56A9DA8}"/>
              </a:ext>
            </a:extLst>
          </p:cNvPr>
          <p:cNvSpPr txBox="1">
            <a:spLocks/>
          </p:cNvSpPr>
          <p:nvPr/>
        </p:nvSpPr>
        <p:spPr>
          <a:xfrm>
            <a:off x="2887928" y="954365"/>
            <a:ext cx="6858000" cy="933450"/>
          </a:xfrm>
          <a:prstGeom prst="rect">
            <a:avLst/>
          </a:prstGeom>
          <a:solidFill>
            <a:schemeClr val="lt1"/>
          </a:solidFill>
          <a:ln w="57150" cap="flat" cmpd="sng">
            <a:solidFill>
              <a:srgbClr val="003399"/>
            </a:solidFill>
            <a:prstDash val="solid"/>
            <a:round/>
            <a:headEnd type="none" w="sm" len="sm"/>
            <a:tailEnd type="none" w="sm" len="sm"/>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chemeClr val="dk1"/>
              </a:buClr>
              <a:buSzPts val="2880"/>
              <a:buFont typeface="Trebuchet MS"/>
              <a:buNone/>
            </a:pPr>
            <a:r>
              <a:rPr lang="en-US" sz="2800" i="1" dirty="0">
                <a:latin typeface="Calibri" panose="020F0502020204030204" pitchFamily="34" charset="0"/>
                <a:ea typeface="Trebuchet MS"/>
                <a:cs typeface="Calibri" panose="020F0502020204030204" pitchFamily="34" charset="0"/>
                <a:sym typeface="Trebuchet MS"/>
                <a:hlinkClick r:id="rId3"/>
              </a:rPr>
              <a:t>The Tiered Fidelity Inventory (TFI)</a:t>
            </a:r>
            <a:br>
              <a:rPr lang="en-US" sz="2800" dirty="0">
                <a:latin typeface="Calibri" panose="020F0502020204030204" pitchFamily="34" charset="0"/>
                <a:ea typeface="Trebuchet MS"/>
                <a:cs typeface="Calibri" panose="020F0502020204030204" pitchFamily="34" charset="0"/>
                <a:sym typeface="Trebuchet MS"/>
              </a:rPr>
            </a:br>
            <a:r>
              <a:rPr lang="en-US" sz="2800" b="1" dirty="0">
                <a:latin typeface="Calibri" panose="020F0502020204030204" pitchFamily="34" charset="0"/>
                <a:ea typeface="Trebuchet MS"/>
                <a:cs typeface="Calibri" panose="020F0502020204030204" pitchFamily="34" charset="0"/>
                <a:sym typeface="Trebuchet MS"/>
                <a:hlinkClick r:id="rId4"/>
              </a:rPr>
              <a:t>Tier II Planning Tool</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3144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Tier II Assessment Resources</a:t>
            </a:r>
          </a:p>
        </p:txBody>
      </p:sp>
      <p:sp>
        <p:nvSpPr>
          <p:cNvPr id="4" name="Content Placeholder 3"/>
          <p:cNvSpPr>
            <a:spLocks noGrp="1"/>
          </p:cNvSpPr>
          <p:nvPr>
            <p:ph idx="1"/>
          </p:nvPr>
        </p:nvSpPr>
        <p:spPr>
          <a:xfrm>
            <a:off x="451945" y="1815238"/>
            <a:ext cx="11603421" cy="4090262"/>
          </a:xfrm>
        </p:spPr>
        <p:txBody>
          <a:bodyPr/>
          <a:lstStyle/>
          <a:p>
            <a:pPr marL="0" indent="0">
              <a:buNone/>
            </a:pPr>
            <a:r>
              <a:rPr lang="en-US" dirty="0"/>
              <a:t>PBIS Applications (</a:t>
            </a:r>
            <a:r>
              <a:rPr lang="en-US" dirty="0">
                <a:hlinkClick r:id="rId2"/>
              </a:rPr>
              <a:t>www.pbisapps.org</a:t>
            </a:r>
            <a:r>
              <a:rPr lang="en-US" dirty="0"/>
              <a:t>): </a:t>
            </a:r>
          </a:p>
          <a:p>
            <a:pPr marL="457200" indent="-173736"/>
            <a:r>
              <a:rPr lang="en-US" dirty="0">
                <a:hlinkClick r:id="rId3"/>
              </a:rPr>
              <a:t>PBIS Assessments</a:t>
            </a:r>
            <a:endParaRPr lang="en-US" dirty="0"/>
          </a:p>
          <a:p>
            <a:pPr marL="457200" indent="-173736"/>
            <a:r>
              <a:rPr lang="en-US" dirty="0">
                <a:hlinkClick r:id="rId4"/>
              </a:rPr>
              <a:t>Video tutorials</a:t>
            </a:r>
            <a:endParaRPr lang="en-US" dirty="0"/>
          </a:p>
        </p:txBody>
      </p:sp>
    </p:spTree>
    <p:extLst>
      <p:ext uri="{BB962C8B-B14F-4D97-AF65-F5344CB8AC3E}">
        <p14:creationId xmlns:p14="http://schemas.microsoft.com/office/powerpoint/2010/main" val="2583678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7A3647-259E-4171-B9D4-7B26D4CDF745}"/>
              </a:ext>
            </a:extLst>
          </p:cNvPr>
          <p:cNvSpPr>
            <a:spLocks noGrp="1"/>
          </p:cNvSpPr>
          <p:nvPr>
            <p:ph type="title"/>
          </p:nvPr>
        </p:nvSpPr>
        <p:spPr>
          <a:xfrm>
            <a:off x="142241" y="513612"/>
            <a:ext cx="9408160" cy="905010"/>
          </a:xfrm>
        </p:spPr>
        <p:txBody>
          <a:bodyPr anchor="b">
            <a:noAutofit/>
          </a:bodyPr>
          <a:lstStyle/>
          <a:p>
            <a:r>
              <a:rPr lang="en-US" sz="4400" i="1" dirty="0">
                <a:latin typeface="Gabriola" panose="04040605051002020D02" pitchFamily="82" charset="0"/>
              </a:rPr>
              <a:t>A special thanks to the following for sharing content:</a:t>
            </a:r>
          </a:p>
        </p:txBody>
      </p:sp>
      <p:pic>
        <p:nvPicPr>
          <p:cNvPr id="6" name="Picture 5">
            <a:extLst>
              <a:ext uri="{FF2B5EF4-FFF2-40B4-BE49-F238E27FC236}">
                <a16:creationId xmlns:a16="http://schemas.microsoft.com/office/drawing/2014/main" id="{8CD24473-DE74-4246-A56C-AFE649705F69}"/>
              </a:ext>
            </a:extLst>
          </p:cNvPr>
          <p:cNvPicPr>
            <a:picLocks noChangeAspect="1"/>
          </p:cNvPicPr>
          <p:nvPr/>
        </p:nvPicPr>
        <p:blipFill rotWithShape="1">
          <a:blip r:embed="rId3"/>
          <a:srcRect l="28806" t="19815" r="27892" b="22036"/>
          <a:stretch/>
        </p:blipFill>
        <p:spPr>
          <a:xfrm>
            <a:off x="2090057" y="2474358"/>
            <a:ext cx="3907971" cy="2965020"/>
          </a:xfrm>
          <a:prstGeom prst="rect">
            <a:avLst/>
          </a:prstGeom>
        </p:spPr>
      </p:pic>
      <p:sp>
        <p:nvSpPr>
          <p:cNvPr id="11" name="Freeform: Shape 1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3" name="Freeform: Shape 1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81D4F6FF-F83B-4A86-A50C-7BE023B8C4BD}"/>
              </a:ext>
            </a:extLst>
          </p:cNvPr>
          <p:cNvSpPr>
            <a:spLocks noGrp="1"/>
          </p:cNvSpPr>
          <p:nvPr>
            <p:ph idx="1"/>
          </p:nvPr>
        </p:nvSpPr>
        <p:spPr>
          <a:xfrm>
            <a:off x="7554687" y="1741715"/>
            <a:ext cx="4408714" cy="3924582"/>
          </a:xfrm>
        </p:spPr>
        <p:txBody>
          <a:bodyPr anchor="ctr">
            <a:noAutofit/>
          </a:bodyPr>
          <a:lstStyle/>
          <a:p>
            <a:pPr marL="173736" indent="-173736"/>
            <a:r>
              <a:rPr lang="en-US" dirty="0">
                <a:solidFill>
                  <a:srgbClr val="7030A0"/>
                </a:solidFill>
              </a:rPr>
              <a:t>PBIS.org</a:t>
            </a:r>
          </a:p>
          <a:p>
            <a:pPr marL="173736" indent="-173736"/>
            <a:r>
              <a:rPr lang="en-US" dirty="0">
                <a:solidFill>
                  <a:srgbClr val="C00000"/>
                </a:solidFill>
              </a:rPr>
              <a:t>PBIS Applications</a:t>
            </a:r>
          </a:p>
          <a:p>
            <a:pPr marL="173736" indent="-173736"/>
            <a:r>
              <a:rPr lang="en-US" dirty="0">
                <a:solidFill>
                  <a:srgbClr val="00B050"/>
                </a:solidFill>
              </a:rPr>
              <a:t>Delaware Positive Behavior Support Project</a:t>
            </a:r>
          </a:p>
        </p:txBody>
      </p:sp>
    </p:spTree>
    <p:extLst>
      <p:ext uri="{BB962C8B-B14F-4D97-AF65-F5344CB8AC3E}">
        <p14:creationId xmlns:p14="http://schemas.microsoft.com/office/powerpoint/2010/main" val="1539853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AAC7B-A501-4F3E-A004-0A8270131097}"/>
              </a:ext>
            </a:extLst>
          </p:cNvPr>
          <p:cNvSpPr>
            <a:spLocks noGrp="1"/>
          </p:cNvSpPr>
          <p:nvPr>
            <p:ph type="title"/>
          </p:nvPr>
        </p:nvSpPr>
        <p:spPr/>
        <p:txBody>
          <a:bodyPr>
            <a:normAutofit/>
          </a:bodyPr>
          <a:lstStyle/>
          <a:p>
            <a:r>
              <a:rPr lang="en-US" sz="5400" dirty="0">
                <a:solidFill>
                  <a:schemeClr val="bg1"/>
                </a:solidFill>
              </a:rPr>
              <a:t>Evaluation is Important</a:t>
            </a:r>
          </a:p>
        </p:txBody>
      </p:sp>
    </p:spTree>
    <p:extLst>
      <p:ext uri="{BB962C8B-B14F-4D97-AF65-F5344CB8AC3E}">
        <p14:creationId xmlns:p14="http://schemas.microsoft.com/office/powerpoint/2010/main" val="2301422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7CB5-4CC3-4C53-8FD5-9C99EBB06656}"/>
              </a:ext>
            </a:extLst>
          </p:cNvPr>
          <p:cNvSpPr>
            <a:spLocks noGrp="1"/>
          </p:cNvSpPr>
          <p:nvPr>
            <p:ph type="title"/>
          </p:nvPr>
        </p:nvSpPr>
        <p:spPr/>
        <p:txBody>
          <a:bodyPr/>
          <a:lstStyle/>
          <a:p>
            <a:r>
              <a:rPr lang="en-US" dirty="0"/>
              <a:t>Why is Evaluation Important?</a:t>
            </a:r>
          </a:p>
        </p:txBody>
      </p:sp>
      <p:sp>
        <p:nvSpPr>
          <p:cNvPr id="3" name="Content Placeholder 2">
            <a:extLst>
              <a:ext uri="{FF2B5EF4-FFF2-40B4-BE49-F238E27FC236}">
                <a16:creationId xmlns:a16="http://schemas.microsoft.com/office/drawing/2014/main" id="{9271A55B-1F79-4BAE-B6B1-D1AE47996F68}"/>
              </a:ext>
            </a:extLst>
          </p:cNvPr>
          <p:cNvSpPr>
            <a:spLocks noGrp="1"/>
          </p:cNvSpPr>
          <p:nvPr>
            <p:ph idx="1"/>
          </p:nvPr>
        </p:nvSpPr>
        <p:spPr>
          <a:xfrm>
            <a:off x="838200" y="2066794"/>
            <a:ext cx="10515600" cy="3838705"/>
          </a:xfrm>
        </p:spPr>
        <p:txBody>
          <a:bodyPr/>
          <a:lstStyle/>
          <a:p>
            <a:pPr marL="173736" indent="-173736"/>
            <a:r>
              <a:rPr lang="en-US" dirty="0"/>
              <a:t>How will you know if PBIS is responsible for outcomes (positive or negative) if you don’t evaluate the fidelity of implementation?</a:t>
            </a:r>
          </a:p>
          <a:p>
            <a:pPr marL="173736" indent="-173736"/>
            <a:r>
              <a:rPr lang="en-US" dirty="0"/>
              <a:t>Through evaluation, schools can…</a:t>
            </a:r>
          </a:p>
          <a:p>
            <a:pPr marL="457200" lvl="1" indent="-173736"/>
            <a:r>
              <a:rPr lang="en-US" dirty="0"/>
              <a:t>Show stakeholders that PBIS is worth sustaining</a:t>
            </a:r>
          </a:p>
          <a:p>
            <a:pPr marL="457200" lvl="1" indent="-173736"/>
            <a:r>
              <a:rPr lang="en-US" dirty="0"/>
              <a:t>Identify areas where improvements can be made</a:t>
            </a:r>
          </a:p>
          <a:p>
            <a:pPr marL="457200" lvl="1" indent="-173736"/>
            <a:r>
              <a:rPr lang="en-US" dirty="0"/>
              <a:t>Evaluate whether the practices and interventions are effective </a:t>
            </a:r>
          </a:p>
          <a:p>
            <a:pPr marL="457200" lvl="1" indent="-173736"/>
            <a:r>
              <a:rPr lang="en-US" dirty="0"/>
              <a:t>Develop action plans to address areas of concern</a:t>
            </a:r>
          </a:p>
        </p:txBody>
      </p:sp>
    </p:spTree>
    <p:extLst>
      <p:ext uri="{BB962C8B-B14F-4D97-AF65-F5344CB8AC3E}">
        <p14:creationId xmlns:p14="http://schemas.microsoft.com/office/powerpoint/2010/main" val="365043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376B6C-8E0A-4A0D-A03F-B6E1FF6AD207}"/>
              </a:ext>
            </a:extLst>
          </p:cNvPr>
          <p:cNvSpPr>
            <a:spLocks noGrp="1"/>
          </p:cNvSpPr>
          <p:nvPr>
            <p:ph type="title"/>
          </p:nvPr>
        </p:nvSpPr>
        <p:spPr/>
        <p:txBody>
          <a:bodyPr/>
          <a:lstStyle/>
          <a:p>
            <a:r>
              <a:rPr lang="en-US" dirty="0"/>
              <a:t>Assessing Fidelity at Tier II</a:t>
            </a:r>
          </a:p>
        </p:txBody>
      </p:sp>
      <p:sp>
        <p:nvSpPr>
          <p:cNvPr id="5" name="Content Placeholder 4">
            <a:extLst>
              <a:ext uri="{FF2B5EF4-FFF2-40B4-BE49-F238E27FC236}">
                <a16:creationId xmlns:a16="http://schemas.microsoft.com/office/drawing/2014/main" id="{CD3F350C-A89F-487F-88D7-DF4BE0DADC02}"/>
              </a:ext>
            </a:extLst>
          </p:cNvPr>
          <p:cNvSpPr>
            <a:spLocks noGrp="1"/>
          </p:cNvSpPr>
          <p:nvPr>
            <p:ph idx="1"/>
          </p:nvPr>
        </p:nvSpPr>
        <p:spPr>
          <a:xfrm>
            <a:off x="838200" y="2066794"/>
            <a:ext cx="10515600" cy="3838705"/>
          </a:xfrm>
        </p:spPr>
        <p:txBody>
          <a:bodyPr>
            <a:normAutofit/>
          </a:bodyPr>
          <a:lstStyle/>
          <a:p>
            <a:pPr marL="173736" indent="-173736">
              <a:lnSpc>
                <a:spcPct val="100000"/>
              </a:lnSpc>
            </a:pPr>
            <a:r>
              <a:rPr lang="en-US" dirty="0"/>
              <a:t>Are at least 70% of students successful in interventions?</a:t>
            </a:r>
          </a:p>
          <a:p>
            <a:pPr marL="457200" lvl="2" indent="-173736">
              <a:lnSpc>
                <a:spcPct val="100000"/>
              </a:lnSpc>
            </a:pPr>
            <a:r>
              <a:rPr lang="en-US" sz="2600" dirty="0"/>
              <a:t>This is a general indication that Tier II interventions are having an impact.</a:t>
            </a:r>
          </a:p>
          <a:p>
            <a:pPr marL="173736" indent="-173736"/>
            <a:r>
              <a:rPr lang="en-US" dirty="0"/>
              <a:t>Check for fidelity of implementation of specific interventions:</a:t>
            </a:r>
          </a:p>
          <a:p>
            <a:pPr marL="457200" lvl="2" indent="-173736"/>
            <a:r>
              <a:rPr lang="en-US" sz="2600" dirty="0"/>
              <a:t>Are teachers, students, and substitutes properly trained?</a:t>
            </a:r>
          </a:p>
          <a:p>
            <a:pPr marL="457200" lvl="2" indent="-173736"/>
            <a:r>
              <a:rPr lang="en-US" sz="2600" dirty="0"/>
              <a:t>Are teachers and students participating fully?</a:t>
            </a:r>
          </a:p>
          <a:p>
            <a:pPr marL="457200" lvl="2" indent="-173736"/>
            <a:r>
              <a:rPr lang="en-US" sz="2600" dirty="0"/>
              <a:t>Is sufficient time scheduled?</a:t>
            </a:r>
          </a:p>
          <a:p>
            <a:pPr marL="457200" lvl="2" indent="-173736"/>
            <a:r>
              <a:rPr lang="en-US" sz="2600" dirty="0"/>
              <a:t>Is there adequate parent communication?</a:t>
            </a:r>
          </a:p>
        </p:txBody>
      </p:sp>
    </p:spTree>
    <p:extLst>
      <p:ext uri="{BB962C8B-B14F-4D97-AF65-F5344CB8AC3E}">
        <p14:creationId xmlns:p14="http://schemas.microsoft.com/office/powerpoint/2010/main" val="226091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783DA-40B9-496A-A8C8-9B15D60882FC}"/>
              </a:ext>
            </a:extLst>
          </p:cNvPr>
          <p:cNvSpPr>
            <a:spLocks noGrp="1"/>
          </p:cNvSpPr>
          <p:nvPr>
            <p:ph type="title"/>
          </p:nvPr>
        </p:nvSpPr>
        <p:spPr/>
        <p:txBody>
          <a:bodyPr>
            <a:normAutofit/>
          </a:bodyPr>
          <a:lstStyle/>
          <a:p>
            <a:r>
              <a:rPr lang="en-US" sz="4400" dirty="0">
                <a:solidFill>
                  <a:schemeClr val="accent1"/>
                </a:solidFill>
              </a:rPr>
              <a:t>Example: Fidelity Check</a:t>
            </a:r>
          </a:p>
        </p:txBody>
      </p:sp>
      <p:pic>
        <p:nvPicPr>
          <p:cNvPr id="5" name="Content Placeholder 6">
            <a:extLst>
              <a:ext uri="{FF2B5EF4-FFF2-40B4-BE49-F238E27FC236}">
                <a16:creationId xmlns:a16="http://schemas.microsoft.com/office/drawing/2014/main" id="{EFA4D968-6508-443C-B42E-37A688443101}"/>
              </a:ext>
            </a:extLst>
          </p:cNvPr>
          <p:cNvPicPr>
            <a:picLocks noGrp="1" noChangeAspect="1"/>
          </p:cNvPicPr>
          <p:nvPr>
            <p:ph idx="1"/>
          </p:nvPr>
        </p:nvPicPr>
        <p:blipFill rotWithShape="1">
          <a:blip r:embed="rId3"/>
          <a:srcRect l="23108" t="13316" r="23770" b="14068"/>
          <a:stretch/>
        </p:blipFill>
        <p:spPr>
          <a:xfrm>
            <a:off x="4466009" y="779630"/>
            <a:ext cx="6831876" cy="5155143"/>
          </a:xfrm>
          <a:prstGeom prst="rect">
            <a:avLst/>
          </a:prstGeom>
        </p:spPr>
      </p:pic>
      <p:sp>
        <p:nvSpPr>
          <p:cNvPr id="4" name="Rectangle 3">
            <a:extLst>
              <a:ext uri="{FF2B5EF4-FFF2-40B4-BE49-F238E27FC236}">
                <a16:creationId xmlns:a16="http://schemas.microsoft.com/office/drawing/2014/main" id="{9095E555-36D3-48B2-8C58-456A120E19C3}"/>
              </a:ext>
            </a:extLst>
          </p:cNvPr>
          <p:cNvSpPr/>
          <p:nvPr/>
        </p:nvSpPr>
        <p:spPr>
          <a:xfrm>
            <a:off x="2622932" y="6395048"/>
            <a:ext cx="5322405" cy="246221"/>
          </a:xfrm>
          <a:prstGeom prst="rect">
            <a:avLst/>
          </a:prstGeom>
        </p:spPr>
        <p:txBody>
          <a:bodyPr wrap="square">
            <a:spAutoFit/>
          </a:bodyPr>
          <a:lstStyle/>
          <a:p>
            <a:r>
              <a:rPr lang="en-US" sz="1000" dirty="0">
                <a:solidFill>
                  <a:schemeClr val="bg1"/>
                </a:solidFill>
              </a:rPr>
              <a:t>Adapted from a template found on the website of the Delaware Positive Behavior Support Project</a:t>
            </a:r>
          </a:p>
        </p:txBody>
      </p:sp>
      <p:grpSp>
        <p:nvGrpSpPr>
          <p:cNvPr id="6" name="Group 5"/>
          <p:cNvGrpSpPr/>
          <p:nvPr/>
        </p:nvGrpSpPr>
        <p:grpSpPr>
          <a:xfrm>
            <a:off x="4466009" y="846305"/>
            <a:ext cx="6702358" cy="5165387"/>
            <a:chOff x="4466009" y="779630"/>
            <a:chExt cx="6702358" cy="5165387"/>
          </a:xfrm>
        </p:grpSpPr>
        <p:pic>
          <p:nvPicPr>
            <p:cNvPr id="9" name="Picture 8">
              <a:extLst>
                <a:ext uri="{FF2B5EF4-FFF2-40B4-BE49-F238E27FC236}">
                  <a16:creationId xmlns:a16="http://schemas.microsoft.com/office/drawing/2014/main" id="{FEF94397-CDBA-4ADF-A8AB-7439B30C4105}"/>
                </a:ext>
              </a:extLst>
            </p:cNvPr>
            <p:cNvPicPr>
              <a:picLocks noChangeAspect="1"/>
            </p:cNvPicPr>
            <p:nvPr/>
          </p:nvPicPr>
          <p:blipFill rotWithShape="1">
            <a:blip r:embed="rId4" cstate="print">
              <a:clrChange>
                <a:clrFrom>
                  <a:srgbClr val="F78E8E"/>
                </a:clrFrom>
                <a:clrTo>
                  <a:srgbClr val="F78E8E">
                    <a:alpha val="0"/>
                  </a:srgbClr>
                </a:clrTo>
              </a:clrChange>
              <a:extLst>
                <a:ext uri="{28A0092B-C50C-407E-A947-70E740481C1C}">
                  <a14:useLocalDpi xmlns:a14="http://schemas.microsoft.com/office/drawing/2010/main" val="0"/>
                </a:ext>
              </a:extLst>
            </a:blip>
            <a:srcRect/>
            <a:stretch/>
          </p:blipFill>
          <p:spPr>
            <a:xfrm>
              <a:off x="4466009" y="779630"/>
              <a:ext cx="6702358" cy="5165387"/>
            </a:xfrm>
            <a:prstGeom prst="rect">
              <a:avLst/>
            </a:prstGeom>
          </p:spPr>
        </p:pic>
        <p:sp>
          <p:nvSpPr>
            <p:cNvPr id="3" name="Rectangle 2"/>
            <p:cNvSpPr/>
            <p:nvPr/>
          </p:nvSpPr>
          <p:spPr>
            <a:xfrm>
              <a:off x="5076824" y="3226594"/>
              <a:ext cx="521208" cy="27432"/>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50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6DFAD8-8BA2-4FD2-A163-F00DAA89D3E9}"/>
              </a:ext>
            </a:extLst>
          </p:cNvPr>
          <p:cNvSpPr>
            <a:spLocks noGrp="1"/>
          </p:cNvSpPr>
          <p:nvPr>
            <p:ph type="title"/>
          </p:nvPr>
        </p:nvSpPr>
        <p:spPr/>
        <p:txBody>
          <a:bodyPr>
            <a:normAutofit/>
          </a:bodyPr>
          <a:lstStyle/>
          <a:p>
            <a:r>
              <a:rPr lang="en-US" sz="5400" dirty="0">
                <a:solidFill>
                  <a:schemeClr val="bg1"/>
                </a:solidFill>
              </a:rPr>
              <a:t>Evaluation of Tier II</a:t>
            </a:r>
          </a:p>
        </p:txBody>
      </p:sp>
    </p:spTree>
    <p:extLst>
      <p:ext uri="{BB962C8B-B14F-4D97-AF65-F5344CB8AC3E}">
        <p14:creationId xmlns:p14="http://schemas.microsoft.com/office/powerpoint/2010/main" val="3549643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17038</TotalTime>
  <Words>4068</Words>
  <Application>Microsoft Office PowerPoint</Application>
  <PresentationFormat>Widescreen</PresentationFormat>
  <Paragraphs>380</Paragraphs>
  <Slides>41</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Gabriola</vt:lpstr>
      <vt:lpstr>Georgia</vt:lpstr>
      <vt:lpstr>Noto Sans Symbols</vt:lpstr>
      <vt:lpstr>Trebuchet MS</vt:lpstr>
      <vt:lpstr>Wingdings</vt:lpstr>
      <vt:lpstr>Office Theme</vt:lpstr>
      <vt:lpstr>Assessment and Evaluation  for PBIS Tier II</vt:lpstr>
      <vt:lpstr>Purpose of This Module Provide implementers with information on PBIS assessment tools</vt:lpstr>
      <vt:lpstr>Objectives</vt:lpstr>
      <vt:lpstr>PowerPoint Presentation</vt:lpstr>
      <vt:lpstr>Evaluation is Important</vt:lpstr>
      <vt:lpstr>Why is Evaluation Important?</vt:lpstr>
      <vt:lpstr>Assessing Fidelity at Tier II</vt:lpstr>
      <vt:lpstr>Example: Fidelity Check</vt:lpstr>
      <vt:lpstr>Evaluation of Tier II</vt:lpstr>
      <vt:lpstr>Evaluation Helps Determine the Impact of  Tier II Implementation</vt:lpstr>
      <vt:lpstr>How Do We Evaluate Tier II?</vt:lpstr>
      <vt:lpstr>The Tiered Fidelity Inventory (TFI)</vt:lpstr>
      <vt:lpstr>Uses of the TFI</vt:lpstr>
      <vt:lpstr>Tier II: When to Administer the TFI</vt:lpstr>
      <vt:lpstr>How to Administer the TFI</vt:lpstr>
      <vt:lpstr>Video Presentations from PBISApps</vt:lpstr>
      <vt:lpstr>Example of Items and Scoring Criteria</vt:lpstr>
      <vt:lpstr>Using the Scoring Criteria</vt:lpstr>
      <vt:lpstr>TFI Tier II Reports</vt:lpstr>
      <vt:lpstr>PowerPoint Presentation</vt:lpstr>
      <vt:lpstr>PowerPoint Presentation</vt:lpstr>
      <vt:lpstr>PowerPoint Presentation</vt:lpstr>
      <vt:lpstr>TFI Subscales and Items</vt:lpstr>
      <vt:lpstr>Action Planning With the TFI </vt:lpstr>
      <vt:lpstr>TFI Tier II Action Plan Template</vt:lpstr>
      <vt:lpstr>What is the Self-Assessment Survey (SAS)?</vt:lpstr>
      <vt:lpstr>What Does the SAS Assess?</vt:lpstr>
      <vt:lpstr>More About the SAS</vt:lpstr>
      <vt:lpstr>SAS Example</vt:lpstr>
      <vt:lpstr>SAS: Example Report – Total Score</vt:lpstr>
      <vt:lpstr>SAS: Subscales Report</vt:lpstr>
      <vt:lpstr>SAS Example Report: Items</vt:lpstr>
      <vt:lpstr>Action Planning With the SAS</vt:lpstr>
      <vt:lpstr>SAS Summary</vt:lpstr>
      <vt:lpstr>Do it With Fidelity!</vt:lpstr>
      <vt:lpstr>2.12 Fidelity Data</vt:lpstr>
      <vt:lpstr>2.13 Annual Evaluation</vt:lpstr>
      <vt:lpstr>Summary and Resources</vt:lpstr>
      <vt:lpstr>Summary</vt:lpstr>
      <vt:lpstr>Tier II Assessment Resources</vt:lpstr>
      <vt:lpstr>A special thanks to the following for sharing 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Rebecca Hegger</cp:lastModifiedBy>
  <cp:revision>106</cp:revision>
  <dcterms:created xsi:type="dcterms:W3CDTF">2019-03-21T18:11:05Z</dcterms:created>
  <dcterms:modified xsi:type="dcterms:W3CDTF">2020-07-07T18:51:22Z</dcterms:modified>
</cp:coreProperties>
</file>