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9" r:id="rId3"/>
    <p:sldId id="313" r:id="rId4"/>
    <p:sldId id="583" r:id="rId5"/>
    <p:sldId id="1428" r:id="rId6"/>
    <p:sldId id="1429" r:id="rId7"/>
    <p:sldId id="314" r:id="rId8"/>
    <p:sldId id="316" r:id="rId9"/>
    <p:sldId id="580" r:id="rId10"/>
    <p:sldId id="581" r:id="rId11"/>
    <p:sldId id="490" r:id="rId12"/>
    <p:sldId id="261" r:id="rId13"/>
    <p:sldId id="315" r:id="rId14"/>
    <p:sldId id="311" r:id="rId15"/>
    <p:sldId id="262" r:id="rId16"/>
    <p:sldId id="507" r:id="rId17"/>
    <p:sldId id="263" r:id="rId18"/>
    <p:sldId id="264" r:id="rId19"/>
    <p:sldId id="265" r:id="rId20"/>
    <p:sldId id="266" r:id="rId21"/>
    <p:sldId id="268" r:id="rId22"/>
    <p:sldId id="267" r:id="rId23"/>
    <p:sldId id="269" r:id="rId24"/>
    <p:sldId id="298" r:id="rId25"/>
    <p:sldId id="270" r:id="rId26"/>
    <p:sldId id="278" r:id="rId27"/>
    <p:sldId id="271" r:id="rId28"/>
    <p:sldId id="301" r:id="rId29"/>
    <p:sldId id="302" r:id="rId30"/>
    <p:sldId id="303" r:id="rId31"/>
    <p:sldId id="1437" r:id="rId32"/>
    <p:sldId id="292" r:id="rId33"/>
    <p:sldId id="1436" r:id="rId34"/>
    <p:sldId id="294" r:id="rId35"/>
    <p:sldId id="272" r:id="rId36"/>
    <p:sldId id="296" r:id="rId37"/>
    <p:sldId id="508" r:id="rId38"/>
    <p:sldId id="312" r:id="rId39"/>
    <p:sldId id="584" r:id="rId40"/>
    <p:sldId id="585" r:id="rId41"/>
    <p:sldId id="586" r:id="rId42"/>
    <p:sldId id="587" r:id="rId43"/>
    <p:sldId id="509" r:id="rId44"/>
    <p:sldId id="290" r:id="rId45"/>
    <p:sldId id="288" r:id="rId46"/>
    <p:sldId id="582" r:id="rId47"/>
    <p:sldId id="491" r:id="rId48"/>
    <p:sldId id="496" r:id="rId49"/>
    <p:sldId id="492" r:id="rId50"/>
    <p:sldId id="493" r:id="rId51"/>
    <p:sldId id="510" r:id="rId52"/>
    <p:sldId id="498" r:id="rId53"/>
    <p:sldId id="499" r:id="rId54"/>
    <p:sldId id="512" r:id="rId55"/>
    <p:sldId id="489" r:id="rId56"/>
    <p:sldId id="497" r:id="rId57"/>
    <p:sldId id="502" r:id="rId58"/>
    <p:sldId id="1431" r:id="rId59"/>
    <p:sldId id="1432" r:id="rId60"/>
    <p:sldId id="1434" r:id="rId61"/>
    <p:sldId id="1433" r:id="rId62"/>
    <p:sldId id="286" r:id="rId63"/>
    <p:sldId id="592" r:id="rId64"/>
    <p:sldId id="588" r:id="rId65"/>
    <p:sldId id="589" r:id="rId66"/>
    <p:sldId id="591" r:id="rId67"/>
    <p:sldId id="505" r:id="rId68"/>
    <p:sldId id="506" r:id="rId69"/>
    <p:sldId id="503" r:id="rId70"/>
    <p:sldId id="504" r:id="rId71"/>
    <p:sldId id="1435" r:id="rId72"/>
    <p:sldId id="1438" r:id="rId73"/>
    <p:sldId id="30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gger" initials="RH" lastIdx="55" clrIdx="0">
    <p:extLst>
      <p:ext uri="{19B8F6BF-5375-455C-9EA6-DF929625EA0E}">
        <p15:presenceInfo xmlns:p15="http://schemas.microsoft.com/office/powerpoint/2012/main" userId="1ae0273c735cb329" providerId="Windows Live"/>
      </p:ext>
    </p:extLst>
  </p:cmAuthor>
  <p:cmAuthor id="2" name="Office of Behavioral Research &amp; Eval" initials="OoBR&amp;E" lastIdx="19" clrIdx="1">
    <p:extLst>
      <p:ext uri="{19B8F6BF-5375-455C-9EA6-DF929625EA0E}">
        <p15:presenceInfo xmlns:p15="http://schemas.microsoft.com/office/powerpoint/2012/main" userId="S-1-5-21-1547161642-1343024091-725345543-6258" providerId="AD"/>
      </p:ext>
    </p:extLst>
  </p:cmAuthor>
  <p:cmAuthor id="3" name="Brandi Simonsen" initials="BS" lastIdx="9" clrIdx="2"/>
  <p:cmAuthor id="4" name="Chan, Gail" initials="CG" lastIdx="45" clrIdx="3"/>
  <p:cmAuthor id="5" name="Anne Merten" initials="AM" lastIdx="15" clrIdx="4">
    <p:extLst>
      <p:ext uri="{19B8F6BF-5375-455C-9EA6-DF929625EA0E}">
        <p15:presenceInfo xmlns:p15="http://schemas.microsoft.com/office/powerpoint/2012/main" userId="S-1-5-21-1547161642-1343024091-725345543-33301" providerId="AD"/>
      </p:ext>
    </p:extLst>
  </p:cmAuthor>
  <p:cmAuthor id="6" name="Christy Brinkley" initials="CB" lastIdx="5" clrIdx="5">
    <p:extLst>
      <p:ext uri="{19B8F6BF-5375-455C-9EA6-DF929625EA0E}">
        <p15:presenceInfo xmlns:p15="http://schemas.microsoft.com/office/powerpoint/2012/main" userId="S-1-5-21-1547161642-1343024091-725345543-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FF"/>
    <a:srgbClr val="CCCCFF"/>
    <a:srgbClr val="FFE0C1"/>
    <a:srgbClr val="FFCC99"/>
    <a:srgbClr val="FFFFCC"/>
    <a:srgbClr val="FF66CC"/>
    <a:srgbClr val="FF99FF"/>
    <a:srgbClr val="2E4488"/>
    <a:srgbClr val="747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78491" autoAdjust="0"/>
  </p:normalViewPr>
  <p:slideViewPr>
    <p:cSldViewPr snapToGrid="0">
      <p:cViewPr varScale="1">
        <p:scale>
          <a:sx n="67" d="100"/>
          <a:sy n="67" d="100"/>
        </p:scale>
        <p:origin x="1205" y="58"/>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D57C1-0DFF-45B0-9AF3-86BE3DA18C74}"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F098F-D8B6-47AD-8440-AC95768CFA99}" type="slidenum">
              <a:rPr lang="en-US" smtClean="0"/>
              <a:t>‹#›</a:t>
            </a:fld>
            <a:endParaRPr lang="en-US"/>
          </a:p>
        </p:txBody>
      </p:sp>
    </p:spTree>
    <p:extLst>
      <p:ext uri="{BB962C8B-B14F-4D97-AF65-F5344CB8AC3E}">
        <p14:creationId xmlns:p14="http://schemas.microsoft.com/office/powerpoint/2010/main" val="208332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sychologytoday.com/us/therapy-types/applied-behavior-analysis"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ibs.cc/science-of-aba/" TargetMode="External"/><Relationship Id="rId4" Type="http://schemas.openxmlformats.org/officeDocument/2006/relationships/hyperlink" Target="https://www.psychologytoday.com/us/basics/therap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cce.astate.edu/pbis/leadership-at-tier-iii/"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cce.astate.edu/pbis/leadership-at-tier-iii/"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DELETE THESE NOTES AFTER CREATING FACILITATOR GUIDE</a:t>
            </a:r>
          </a:p>
          <a:p>
            <a:r>
              <a:rPr lang="en-US" dirty="0"/>
              <a:t>Note: Basic Behavior Concepts developed by K-12 Arkansas Behavior Support Specialists will be live soon. The website is www.arbss.org (courses). In Facilitator Guide, be sure to note that this should be a prerequisite for viewing these Tier III modules. We may want to encourage this before Tier I and Tier II also.</a:t>
            </a:r>
          </a:p>
          <a:p>
            <a:r>
              <a:rPr lang="en-US" dirty="0"/>
              <a:t>https://arbss.org/courses-2/</a:t>
            </a:r>
          </a:p>
          <a:p>
            <a:endParaRPr lang="en-US" dirty="0"/>
          </a:p>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1</a:t>
            </a:fld>
            <a:endParaRPr lang="en-US"/>
          </a:p>
        </p:txBody>
      </p:sp>
    </p:spTree>
    <p:extLst>
      <p:ext uri="{BB962C8B-B14F-4D97-AF65-F5344CB8AC3E}">
        <p14:creationId xmlns:p14="http://schemas.microsoft.com/office/powerpoint/2010/main" val="32309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Students in Tier III still receive reminders about the school-wide and classroom behavior expectations; are still eligible to be acknowledged for Tier I behaviors and are included in Tier I celebrations; are still able to remain in CICO or social skills groups, if needed; etc.</a:t>
            </a:r>
          </a:p>
        </p:txBody>
      </p:sp>
      <p:sp>
        <p:nvSpPr>
          <p:cNvPr id="4" name="Slide Number Placeholder 3"/>
          <p:cNvSpPr>
            <a:spLocks noGrp="1"/>
          </p:cNvSpPr>
          <p:nvPr>
            <p:ph type="sldNum" sz="quarter" idx="5"/>
          </p:nvPr>
        </p:nvSpPr>
        <p:spPr/>
        <p:txBody>
          <a:bodyPr/>
          <a:lstStyle/>
          <a:p>
            <a:fld id="{5E0F098F-D8B6-47AD-8440-AC95768CFA99}" type="slidenum">
              <a:rPr lang="en-US" smtClean="0"/>
              <a:t>10</a:t>
            </a:fld>
            <a:endParaRPr lang="en-US"/>
          </a:p>
        </p:txBody>
      </p:sp>
    </p:spTree>
    <p:extLst>
      <p:ext uri="{BB962C8B-B14F-4D97-AF65-F5344CB8AC3E}">
        <p14:creationId xmlns:p14="http://schemas.microsoft.com/office/powerpoint/2010/main" val="546118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173736" indent="-173736">
              <a:buFont typeface="Arial" panose="020B0604020202020204" pitchFamily="34" charset="0"/>
              <a:buChar char="•"/>
            </a:pPr>
            <a:r>
              <a:rPr lang="en-US" dirty="0"/>
              <a:t>This is the Arkansas RTI model, which shows the levels of support available for students, and what types of supports they receive at each tier.</a:t>
            </a:r>
          </a:p>
          <a:p>
            <a:pPr marL="173736" indent="-173736">
              <a:buFont typeface="Arial" panose="020B0604020202020204" pitchFamily="34" charset="0"/>
              <a:buChar char="•"/>
            </a:pPr>
            <a:r>
              <a:rPr lang="en-US" dirty="0"/>
              <a:t>The circled area shows where Tier III fits in the model; individualized intervention for a very small percentage of students (1-5%).</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211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c9a2f29a9_1_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Tier III provides specialized and intensive supports for students who have a history of behavior and academic difficulties over an extended period of time across multiple domains (e.g., school, home, community).</a:t>
            </a:r>
          </a:p>
          <a:p>
            <a:pPr marL="171450" lvl="0" indent="-171450" algn="l" rtl="0">
              <a:spcBef>
                <a:spcPts val="0"/>
              </a:spcBef>
              <a:spcAft>
                <a:spcPts val="0"/>
              </a:spcAft>
              <a:buFont typeface="Arial" panose="020B0604020202020204" pitchFamily="34" charset="0"/>
              <a:buChar char="•"/>
            </a:pPr>
            <a:r>
              <a:rPr lang="en-US" dirty="0"/>
              <a:t>Tier</a:t>
            </a:r>
            <a:r>
              <a:rPr lang="en-US" baseline="0" dirty="0"/>
              <a:t> III</a:t>
            </a:r>
            <a:r>
              <a:rPr lang="en-US" dirty="0"/>
              <a:t> involves identifying and providing individualized supports to students who require intensive supports.</a:t>
            </a:r>
            <a:endParaRPr dirty="0"/>
          </a:p>
        </p:txBody>
      </p:sp>
      <p:sp>
        <p:nvSpPr>
          <p:cNvPr id="80" name="Google Shape;80;g3c9a2f29a9_1_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38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Despite our best efforts in Tiers I and II, some students require more intensive support and planning.</a:t>
            </a:r>
          </a:p>
          <a:p>
            <a:pPr marL="171450" lvl="0" indent="-171450" algn="l" rtl="0">
              <a:spcBef>
                <a:spcPts val="0"/>
              </a:spcBef>
              <a:spcAft>
                <a:spcPts val="0"/>
              </a:spcAft>
              <a:buFont typeface="Arial" panose="020B0604020202020204" pitchFamily="34" charset="0"/>
              <a:buChar char="•"/>
            </a:pPr>
            <a:r>
              <a:rPr lang="en-US" dirty="0"/>
              <a:t>At this level, the behavior professionals in the school need to team up with the family and teachers to learn more about the student and create a comprehensive individualized behavior plan.</a:t>
            </a:r>
          </a:p>
          <a:p>
            <a:pPr marL="171450" lvl="0" indent="-171450" algn="l" rtl="0">
              <a:spcBef>
                <a:spcPts val="0"/>
              </a:spcBef>
              <a:spcAft>
                <a:spcPts val="0"/>
              </a:spcAft>
              <a:buFont typeface="Arial" panose="020B0604020202020204" pitchFamily="34" charset="0"/>
              <a:buChar char="•"/>
            </a:pPr>
            <a:r>
              <a:rPr lang="en-US" dirty="0"/>
              <a:t>The first step in this process is to complete a functional behavior assessment (FBA) and then develop a behavior intervention plan (BIP).</a:t>
            </a:r>
          </a:p>
          <a:p>
            <a:pPr marL="171450" lvl="0" indent="-171450" algn="l" rtl="0">
              <a:spcBef>
                <a:spcPts val="0"/>
              </a:spcBef>
              <a:spcAft>
                <a:spcPts val="0"/>
              </a:spcAft>
              <a:buFont typeface="Arial" panose="020B0604020202020204" pitchFamily="34" charset="0"/>
              <a:buChar char="•"/>
            </a:pPr>
            <a:r>
              <a:rPr lang="en-US" dirty="0"/>
              <a:t>Most importantly, Tier III will require the collaborative efforts of professionals from the school and community and parents to fully achieve student success.</a:t>
            </a:r>
            <a:endParaRPr dirty="0"/>
          </a:p>
        </p:txBody>
      </p:sp>
      <p:sp>
        <p:nvSpPr>
          <p:cNvPr id="67" name="Google Shape;67;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840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c9a2f29a9_3_29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Discussion guide:</a:t>
            </a:r>
          </a:p>
          <a:p>
            <a:pPr marL="457200" lvl="1" indent="-171450" algn="l" rtl="0">
              <a:spcBef>
                <a:spcPts val="0"/>
              </a:spcBef>
              <a:spcAft>
                <a:spcPts val="0"/>
              </a:spcAft>
              <a:buFont typeface="Arial" panose="020B0604020202020204" pitchFamily="34" charset="0"/>
              <a:buChar char="•"/>
            </a:pPr>
            <a:r>
              <a:rPr lang="en-US" dirty="0"/>
              <a:t>Review Tier I.</a:t>
            </a:r>
          </a:p>
          <a:p>
            <a:pPr marL="457200" lvl="1" indent="-171450" algn="l" rtl="0">
              <a:spcBef>
                <a:spcPts val="0"/>
              </a:spcBef>
              <a:spcAft>
                <a:spcPts val="0"/>
              </a:spcAft>
              <a:buFont typeface="Arial" panose="020B0604020202020204" pitchFamily="34" charset="0"/>
              <a:buChar char="•"/>
            </a:pPr>
            <a:r>
              <a:rPr lang="en-US" dirty="0"/>
              <a:t>Review Tier II and when and how students are referred to Tier II.</a:t>
            </a:r>
          </a:p>
          <a:p>
            <a:pPr marL="0" lvl="0" indent="-171450" algn="l" rtl="0">
              <a:spcBef>
                <a:spcPts val="0"/>
              </a:spcBef>
              <a:spcAft>
                <a:spcPts val="0"/>
              </a:spcAft>
              <a:buFont typeface="Arial" panose="020B0604020202020204" pitchFamily="34" charset="0"/>
              <a:buChar char="•"/>
            </a:pPr>
            <a:r>
              <a:rPr lang="en-US" dirty="0"/>
              <a:t>Below are some key points:</a:t>
            </a:r>
          </a:p>
          <a:p>
            <a:pPr marL="457200" lvl="1" indent="-171450" algn="l" rtl="0">
              <a:spcBef>
                <a:spcPts val="0"/>
              </a:spcBef>
              <a:spcAft>
                <a:spcPts val="0"/>
              </a:spcAft>
              <a:buFont typeface="Arial" panose="020B0604020202020204" pitchFamily="34" charset="0"/>
              <a:buChar char="•"/>
            </a:pPr>
            <a:r>
              <a:rPr lang="en-US" dirty="0"/>
              <a:t>Tier III is significant in that it is focused on an individual with chronic or sometimes dangerous behaviors.</a:t>
            </a:r>
          </a:p>
          <a:p>
            <a:pPr marL="457200" lvl="1" indent="-171450" algn="l" rtl="0">
              <a:spcBef>
                <a:spcPts val="0"/>
              </a:spcBef>
              <a:spcAft>
                <a:spcPts val="0"/>
              </a:spcAft>
              <a:buFont typeface="Arial" panose="020B0604020202020204" pitchFamily="34" charset="0"/>
              <a:buChar char="•"/>
            </a:pPr>
            <a:r>
              <a:rPr lang="en-US" dirty="0"/>
              <a:t>Tier III uses a team approach to enhance students’ quality of life and the quality of life of the school as a whole.</a:t>
            </a:r>
          </a:p>
          <a:p>
            <a:pPr marL="457200" lvl="1" indent="-171450" algn="l" rtl="0">
              <a:spcBef>
                <a:spcPts val="0"/>
              </a:spcBef>
              <a:spcAft>
                <a:spcPts val="0"/>
              </a:spcAft>
              <a:buFont typeface="Arial" panose="020B0604020202020204" pitchFamily="34" charset="0"/>
              <a:buChar char="•"/>
            </a:pPr>
            <a:r>
              <a:rPr lang="en-US" dirty="0"/>
              <a:t>Tier III is targeting those behaviors which continue despite Tier I and II input and intervention.</a:t>
            </a:r>
          </a:p>
          <a:p>
            <a:pPr marL="457200" lvl="1" indent="-171450" algn="l" rtl="0">
              <a:spcBef>
                <a:spcPts val="0"/>
              </a:spcBef>
              <a:spcAft>
                <a:spcPts val="0"/>
              </a:spcAft>
              <a:buFont typeface="Arial" panose="020B0604020202020204" pitchFamily="34" charset="0"/>
              <a:buChar char="•"/>
            </a:pPr>
            <a:r>
              <a:rPr lang="en-US" dirty="0"/>
              <a:t>The Tier III target audience is much smaller but will have significant impact on the school culture as well as individual outcomes.</a:t>
            </a:r>
            <a:endParaRPr dirty="0"/>
          </a:p>
        </p:txBody>
      </p:sp>
      <p:sp>
        <p:nvSpPr>
          <p:cNvPr id="402" name="Google Shape;402;g3c9a2f29a9_3_29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792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c9a2f29a9_3_37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a:t>
            </a:r>
            <a:r>
              <a:rPr lang="en-US" baseline="0" dirty="0"/>
              <a:t> section addresses</a:t>
            </a:r>
            <a:r>
              <a:rPr lang="en-US" dirty="0"/>
              <a:t> some underlying assumptions, basic concepts, myths and misconceptions, and historical foundations of the study of behavior and behavior management.</a:t>
            </a:r>
          </a:p>
        </p:txBody>
      </p:sp>
      <p:sp>
        <p:nvSpPr>
          <p:cNvPr id="86" name="Google Shape;86;g3c9a2f29a9_3_37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360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we hear the word “behavior,” we may often think of it in terms of challenging behavior; however, it also refers to those appropriate/desired skills that a child demonstrates (e.g., taking turns playing a game, washing the dishes, taking a break when they are feeling frustrated, etc.).</a:t>
            </a:r>
          </a:p>
        </p:txBody>
      </p:sp>
      <p:sp>
        <p:nvSpPr>
          <p:cNvPr id="4" name="Slide Number Placeholder 3"/>
          <p:cNvSpPr>
            <a:spLocks noGrp="1"/>
          </p:cNvSpPr>
          <p:nvPr>
            <p:ph type="sldNum" sz="quarter" idx="5"/>
          </p:nvPr>
        </p:nvSpPr>
        <p:spPr/>
        <p:txBody>
          <a:bodyPr/>
          <a:lstStyle/>
          <a:p>
            <a:fld id="{5E0F098F-D8B6-47AD-8440-AC95768CFA99}" type="slidenum">
              <a:rPr lang="en-US" smtClean="0"/>
              <a:t>16</a:t>
            </a:fld>
            <a:endParaRPr lang="en-US"/>
          </a:p>
        </p:txBody>
      </p:sp>
    </p:spTree>
    <p:extLst>
      <p:ext uri="{BB962C8B-B14F-4D97-AF65-F5344CB8AC3E}">
        <p14:creationId xmlns:p14="http://schemas.microsoft.com/office/powerpoint/2010/main" val="1528821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c9a2f29a9_3_32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200"/>
              </a:spcBef>
              <a:spcAft>
                <a:spcPts val="0"/>
              </a:spcAft>
              <a:buClr>
                <a:schemeClr val="dk1"/>
              </a:buClr>
              <a:buSzPts val="1100"/>
              <a:buFont typeface="Arial"/>
              <a:buNone/>
            </a:pPr>
            <a:r>
              <a:rPr lang="en-US" dirty="0"/>
              <a:t>Trainer Notes:</a:t>
            </a:r>
          </a:p>
          <a:p>
            <a:pPr marL="0" lvl="0" indent="0" algn="l" rtl="0">
              <a:lnSpc>
                <a:spcPct val="115000"/>
              </a:lnSpc>
              <a:spcBef>
                <a:spcPts val="200"/>
              </a:spcBef>
              <a:spcAft>
                <a:spcPts val="0"/>
              </a:spcAft>
              <a:buClr>
                <a:schemeClr val="dk1"/>
              </a:buClr>
              <a:buSzPts val="1100"/>
              <a:buFont typeface="Arial" panose="020B0604020202020204" pitchFamily="34" charset="0"/>
              <a:buNone/>
            </a:pPr>
            <a:r>
              <a:rPr lang="en-US" dirty="0"/>
              <a:t>Understanding why individuals behave the way they do and how behavior may be learned, changed, or modified is the primary concern of Tier III.</a:t>
            </a:r>
          </a:p>
        </p:txBody>
      </p:sp>
      <p:sp>
        <p:nvSpPr>
          <p:cNvPr id="91" name="Google Shape;91;g3c9a2f29a9_3_3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74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cbb3b5e9f_0_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0" lvl="0" indent="0" algn="l" rtl="0">
              <a:spcBef>
                <a:spcPts val="0"/>
              </a:spcBef>
              <a:spcAft>
                <a:spcPts val="0"/>
              </a:spcAft>
              <a:buFont typeface="Arial" panose="020B0604020202020204" pitchFamily="34" charset="0"/>
              <a:buNone/>
            </a:pPr>
            <a:r>
              <a:rPr lang="en-US" dirty="0"/>
              <a:t>The behavior of individuals has been influenced since the beginning of civilization (</a:t>
            </a:r>
            <a:r>
              <a:rPr lang="en-US" i="1" dirty="0"/>
              <a:t>Alberto &amp; Troutman, 2013</a:t>
            </a:r>
            <a:r>
              <a:rPr lang="en-US" dirty="0"/>
              <a:t>).</a:t>
            </a:r>
            <a:endParaRPr dirty="0"/>
          </a:p>
        </p:txBody>
      </p:sp>
      <p:sp>
        <p:nvSpPr>
          <p:cNvPr id="98" name="Google Shape;98;g3cbb3b5e9f_0_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506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c9a2f29a9_3_38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Operant conditioning – explains and predicts changing human behavior. It focuses on the consequences of behavior and the relationship between the behavior and the consequence.</a:t>
            </a:r>
            <a:endParaRPr dirty="0"/>
          </a:p>
          <a:p>
            <a:pPr marL="457200" lvl="1" indent="-171450" algn="l" rtl="0">
              <a:spcBef>
                <a:spcPts val="0"/>
              </a:spcBef>
              <a:spcAft>
                <a:spcPts val="0"/>
              </a:spcAft>
              <a:buFont typeface="Arial" panose="020B0604020202020204" pitchFamily="34" charset="0"/>
              <a:buChar char="•"/>
            </a:pPr>
            <a:r>
              <a:rPr lang="en-US" dirty="0"/>
              <a:t>What happens prior to the behavior? What happens after the behavior?</a:t>
            </a:r>
          </a:p>
          <a:p>
            <a:pPr marL="0" lvl="0" indent="-171450" algn="l" rtl="0">
              <a:spcBef>
                <a:spcPts val="0"/>
              </a:spcBef>
              <a:spcAft>
                <a:spcPts val="0"/>
              </a:spcAft>
              <a:buFont typeface="Arial" panose="020B0604020202020204" pitchFamily="34" charset="0"/>
              <a:buChar char="•"/>
            </a:pPr>
            <a:r>
              <a:rPr lang="en-US" dirty="0"/>
              <a:t>Note: the words pleasant and unpleasant used in Thorndike’s Law of Effect refer to behaviors that are adaptive or productive for the individual vs. behaviors that are maladaptive or result in exposure to aversive conditions.</a:t>
            </a:r>
            <a:endParaRPr dirty="0"/>
          </a:p>
        </p:txBody>
      </p:sp>
      <p:sp>
        <p:nvSpPr>
          <p:cNvPr id="103" name="Google Shape;103;g3c9a2f29a9_3_3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67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c9a2f29a9_2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6" name="Google Shape;56;g3c9a2f29a9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09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d318c2df5_0_1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400"/>
              </a:spcBef>
              <a:spcAft>
                <a:spcPts val="0"/>
              </a:spcAft>
              <a:buNone/>
            </a:pPr>
            <a:r>
              <a:rPr lang="en-US" dirty="0">
                <a:latin typeface="+mn-lt"/>
                <a:ea typeface="Arial"/>
                <a:cs typeface="Arial"/>
                <a:sym typeface="Arial"/>
              </a:rPr>
              <a:t>Trainer Notes:</a:t>
            </a:r>
          </a:p>
          <a:p>
            <a:pPr marL="171450" lvl="0" indent="-171450" algn="l" rtl="0">
              <a:lnSpc>
                <a:spcPct val="115000"/>
              </a:lnSpc>
              <a:spcBef>
                <a:spcPts val="400"/>
              </a:spcBef>
              <a:spcAft>
                <a:spcPts val="0"/>
              </a:spcAft>
              <a:buFont typeface="Arial" panose="020B0604020202020204" pitchFamily="34" charset="0"/>
              <a:buChar char="•"/>
            </a:pPr>
            <a:r>
              <a:rPr lang="en-US" dirty="0">
                <a:latin typeface="+mn-lt"/>
                <a:ea typeface="Arial"/>
                <a:cs typeface="Arial"/>
                <a:sym typeface="Arial"/>
              </a:rPr>
              <a:t>Every behavior has an antecedent (what happens immediately before the behavior) and a consequence (what happens right after the behavior).</a:t>
            </a:r>
          </a:p>
          <a:p>
            <a:pPr marL="171450" lvl="0" indent="-171450" algn="l" rtl="0">
              <a:lnSpc>
                <a:spcPct val="115000"/>
              </a:lnSpc>
              <a:spcBef>
                <a:spcPts val="400"/>
              </a:spcBef>
              <a:spcAft>
                <a:spcPts val="0"/>
              </a:spcAft>
              <a:buFont typeface="Arial" panose="020B0604020202020204" pitchFamily="34" charset="0"/>
              <a:buChar char="•"/>
            </a:pPr>
            <a:r>
              <a:rPr lang="en-US" dirty="0">
                <a:latin typeface="+mn-lt"/>
                <a:ea typeface="Arial"/>
                <a:cs typeface="Arial"/>
                <a:sym typeface="Arial"/>
              </a:rPr>
              <a:t>We need to modify these in order to have an effect on a behavior.</a:t>
            </a:r>
          </a:p>
          <a:p>
            <a:pPr marL="171450" lvl="0" indent="-171450" algn="l" rtl="0">
              <a:lnSpc>
                <a:spcPct val="115000"/>
              </a:lnSpc>
              <a:spcBef>
                <a:spcPts val="400"/>
              </a:spcBef>
              <a:spcAft>
                <a:spcPts val="0"/>
              </a:spcAft>
              <a:buFont typeface="Arial" panose="020B0604020202020204" pitchFamily="34" charset="0"/>
              <a:buChar char="•"/>
            </a:pPr>
            <a:r>
              <a:rPr lang="en-US" sz="1200" b="0" i="0" kern="1200" dirty="0">
                <a:solidFill>
                  <a:schemeClr val="tx1"/>
                </a:solidFill>
                <a:effectLst/>
                <a:latin typeface="+mn-lt"/>
                <a:ea typeface="+mn-ea"/>
                <a:cs typeface="+mn-cs"/>
              </a:rPr>
              <a:t>From Psychology Today (</a:t>
            </a:r>
            <a:r>
              <a:rPr lang="en-US" dirty="0">
                <a:hlinkClick r:id="rId3"/>
              </a:rPr>
              <a:t>https://www.psychologytoday.com/us/therapy-types/applied-behavior-analysis</a:t>
            </a:r>
            <a:r>
              <a:rPr lang="en-US" dirty="0"/>
              <a:t>)</a:t>
            </a:r>
            <a:r>
              <a:rPr lang="en-US" sz="1200" b="0" i="0" kern="1200" dirty="0">
                <a:solidFill>
                  <a:schemeClr val="tx1"/>
                </a:solidFill>
                <a:effectLst/>
                <a:latin typeface="+mn-lt"/>
                <a:ea typeface="+mn-ea"/>
                <a:cs typeface="+mn-cs"/>
              </a:rPr>
              <a:t>: “Applied Behavior Analysis (ABA) is a type of </a:t>
            </a:r>
            <a:r>
              <a:rPr lang="en-US" sz="1200" b="0" i="0" u="none" strike="noStrike" kern="1200" dirty="0">
                <a:solidFill>
                  <a:schemeClr val="tx1"/>
                </a:solidFill>
                <a:effectLst/>
                <a:latin typeface="+mn-lt"/>
                <a:ea typeface="+mn-ea"/>
                <a:cs typeface="+mn-cs"/>
                <a:hlinkClick r:id="rId4" tooltip="Psychology Today looks at therapy"/>
              </a:rPr>
              <a:t>therapy</a:t>
            </a:r>
            <a:r>
              <a:rPr lang="en-US" sz="1200" b="0" i="0" kern="1200" dirty="0">
                <a:solidFill>
                  <a:schemeClr val="tx1"/>
                </a:solidFill>
                <a:effectLst/>
                <a:latin typeface="+mn-lt"/>
                <a:ea typeface="+mn-ea"/>
                <a:cs typeface="+mn-cs"/>
              </a:rPr>
              <a:t> that focuses on improving specific behaviors, such as social skills, communication, reading, and academics as well as adaptive learning skills, such as fine motor dexterity, hygiene, grooming, domestic capabilities, punctuality, and job competence. ABA is effective for children and adults with psychological disorders in a variety of settings, including schools, workplaces, homes, and clinics. It has also been shown that consistent ABA can significantly improve behaviors and skills and decrease the need for special services.”</a:t>
            </a:r>
          </a:p>
          <a:p>
            <a:pPr marL="171450" lvl="0" indent="-171450" algn="l" rtl="0">
              <a:lnSpc>
                <a:spcPct val="115000"/>
              </a:lnSpc>
              <a:spcBef>
                <a:spcPts val="400"/>
              </a:spcBef>
              <a:spcAft>
                <a:spcPts val="0"/>
              </a:spcAft>
              <a:buFont typeface="Arial" panose="020B0604020202020204" pitchFamily="34" charset="0"/>
              <a:buChar char="•"/>
            </a:pPr>
            <a:r>
              <a:rPr lang="en-US" sz="1200" b="0" i="0" kern="1200" dirty="0">
                <a:solidFill>
                  <a:schemeClr val="tx1"/>
                </a:solidFill>
                <a:effectLst/>
                <a:latin typeface="+mn-lt"/>
                <a:ea typeface="+mn-ea"/>
                <a:cs typeface="+mn-cs"/>
                <a:sym typeface="Arial"/>
              </a:rPr>
              <a:t>From Integrated Behavioral Solutions (</a:t>
            </a:r>
            <a:r>
              <a:rPr lang="en-US" dirty="0">
                <a:hlinkClick r:id="rId5"/>
              </a:rPr>
              <a:t>https://ibs.cc/science-of-aba/</a:t>
            </a:r>
            <a:r>
              <a:rPr lang="en-US" dirty="0"/>
              <a:t>)</a:t>
            </a:r>
            <a:r>
              <a:rPr lang="en-US" sz="1200" b="0" i="0" kern="1200" dirty="0">
                <a:solidFill>
                  <a:schemeClr val="tx1"/>
                </a:solidFill>
                <a:effectLst/>
                <a:latin typeface="+mn-lt"/>
                <a:ea typeface="+mn-ea"/>
                <a:cs typeface="+mn-cs"/>
                <a:sym typeface="Arial"/>
              </a:rPr>
              <a:t>: “…</a:t>
            </a:r>
            <a:r>
              <a:rPr lang="en-US" sz="1200" b="0" i="0" kern="1200" dirty="0">
                <a:solidFill>
                  <a:schemeClr val="tx1"/>
                </a:solidFill>
                <a:effectLst/>
                <a:latin typeface="+mn-lt"/>
                <a:ea typeface="+mn-ea"/>
                <a:cs typeface="+mn-cs"/>
              </a:rPr>
              <a:t>behaviors are assessed within the context of their functional relationship with their environment. That is, for example, how does my behavior (e.g., my language or my social interactions with other people) change my environment—the things and people around me—to such a degree that it is more or less likely to occur in the future?”</a:t>
            </a:r>
            <a:endParaRPr dirty="0">
              <a:latin typeface="+mn-lt"/>
              <a:ea typeface="Arial"/>
              <a:cs typeface="Arial"/>
              <a:sym typeface="Arial"/>
            </a:endParaRPr>
          </a:p>
        </p:txBody>
      </p:sp>
      <p:sp>
        <p:nvSpPr>
          <p:cNvPr id="110" name="Google Shape;110;g3d318c2df5_0_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392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cc1a0e7d8_1_1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sz="1200" dirty="0">
                <a:latin typeface="+mn-lt"/>
                <a:ea typeface="Times New Roman"/>
                <a:cs typeface="Times New Roman"/>
                <a:sym typeface="Times New Roman"/>
              </a:rPr>
              <a:t>Trainer notes:</a:t>
            </a:r>
          </a:p>
          <a:p>
            <a:pPr marL="171450" lvl="0" indent="-171450" algn="l" rtl="0">
              <a:spcBef>
                <a:spcPts val="0"/>
              </a:spcBef>
              <a:spcAft>
                <a:spcPts val="0"/>
              </a:spcAft>
              <a:buFont typeface="Arial" panose="020B0604020202020204" pitchFamily="34" charset="0"/>
              <a:buChar char="•"/>
            </a:pPr>
            <a:r>
              <a:rPr lang="en-US" sz="1200" dirty="0">
                <a:latin typeface="+mn-lt"/>
                <a:ea typeface="Times New Roman"/>
                <a:cs typeface="Times New Roman"/>
                <a:sym typeface="Times New Roman"/>
              </a:rPr>
              <a:t>Antecedents are events that happen immediately before the behavior; consequences are events that happen immediately after the behavior.</a:t>
            </a:r>
          </a:p>
          <a:p>
            <a:pPr marL="171450" lvl="0" indent="-171450" algn="l" rtl="0">
              <a:spcBef>
                <a:spcPts val="0"/>
              </a:spcBef>
              <a:spcAft>
                <a:spcPts val="0"/>
              </a:spcAft>
              <a:buFont typeface="Arial" panose="020B0604020202020204" pitchFamily="34" charset="0"/>
              <a:buChar char="•"/>
            </a:pPr>
            <a:r>
              <a:rPr lang="en-US" sz="1200" dirty="0">
                <a:latin typeface="+mn-lt"/>
                <a:ea typeface="Times New Roman"/>
                <a:cs typeface="Times New Roman"/>
                <a:sym typeface="Times New Roman"/>
              </a:rPr>
              <a:t>Building on the Jimmy example in the last slide, the antecedent to the behavior would be the teacher asking students to work on math problems. The behavior prompted by the antecedent was to throw the math book on the ground. In this case, the consequence provided was a trip to the office.</a:t>
            </a:r>
          </a:p>
          <a:p>
            <a:pPr marL="171450" lvl="0" indent="-171450" algn="l" rtl="0">
              <a:spcBef>
                <a:spcPts val="0"/>
              </a:spcBef>
              <a:spcAft>
                <a:spcPts val="0"/>
              </a:spcAft>
              <a:buFont typeface="Arial" panose="020B0604020202020204" pitchFamily="34" charset="0"/>
              <a:buChar char="•"/>
            </a:pPr>
            <a:r>
              <a:rPr lang="en-US" sz="1200" dirty="0">
                <a:latin typeface="+mn-lt"/>
                <a:ea typeface="Times New Roman"/>
                <a:cs typeface="Times New Roman"/>
                <a:sym typeface="Times New Roman"/>
              </a:rPr>
              <a:t>Teachers can use modeling to teach an acceptable replacement behavior, such as asking for help or a break when frustrated or ‘stuck’ on a math problem, in Jimmy’s case.</a:t>
            </a:r>
            <a:br>
              <a:rPr lang="en-US" sz="1200" dirty="0">
                <a:latin typeface="+mn-lt"/>
                <a:ea typeface="Times New Roman"/>
                <a:cs typeface="Times New Roman"/>
                <a:sym typeface="Times New Roman"/>
              </a:rPr>
            </a:br>
            <a:endParaRPr lang="en-US" sz="1200" dirty="0">
              <a:latin typeface="+mn-lt"/>
              <a:ea typeface="Times New Roman"/>
              <a:cs typeface="Times New Roman"/>
              <a:sym typeface="Times New Roman"/>
            </a:endParaRPr>
          </a:p>
        </p:txBody>
      </p:sp>
      <p:sp>
        <p:nvSpPr>
          <p:cNvPr id="122" name="Google Shape;122;g3cc1a0e7d8_1_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575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c1a0e7d8_1_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sz="1200" dirty="0">
                <a:solidFill>
                  <a:srgbClr val="000066"/>
                </a:solidFill>
                <a:latin typeface="+mn-lt"/>
                <a:ea typeface="Times New Roman"/>
                <a:cs typeface="Times New Roman"/>
                <a:sym typeface="Times New Roman"/>
              </a:rPr>
              <a:t>Trainer Notes:</a:t>
            </a:r>
          </a:p>
          <a:p>
            <a:pPr marL="171450" lvl="0" indent="-171450" algn="l" rtl="0">
              <a:spcBef>
                <a:spcPts val="0"/>
              </a:spcBef>
              <a:spcAft>
                <a:spcPts val="0"/>
              </a:spcAft>
              <a:buFont typeface="Arial" panose="020B0604020202020204" pitchFamily="34" charset="0"/>
              <a:buChar char="•"/>
            </a:pPr>
            <a:r>
              <a:rPr lang="en-US" sz="1200" dirty="0">
                <a:solidFill>
                  <a:srgbClr val="000066"/>
                </a:solidFill>
                <a:latin typeface="+mn-lt"/>
                <a:ea typeface="Times New Roman"/>
                <a:cs typeface="Times New Roman"/>
                <a:sym typeface="Times New Roman"/>
              </a:rPr>
              <a:t>In managing classroom behavior and designing interventions, it is critical that teachers understand these principles. Sometimes teachers inadvertently reinforce behaviors. For example, Jimmy gets sent to the office during math class because of disruption (throwing textbook on the floor). However, getting sent to the office was not a punishment to Jimmy, but rather reinforced the behavior because he wanted to get out of doing the math work.</a:t>
            </a:r>
          </a:p>
          <a:p>
            <a:pPr marL="171450" lvl="0" indent="-171450" algn="l" rtl="0">
              <a:spcBef>
                <a:spcPts val="0"/>
              </a:spcBef>
              <a:spcAft>
                <a:spcPts val="0"/>
              </a:spcAft>
              <a:buFont typeface="Arial" panose="020B0604020202020204" pitchFamily="34" charset="0"/>
              <a:buChar char="•"/>
            </a:pPr>
            <a:r>
              <a:rPr lang="en-US" sz="1200" dirty="0">
                <a:solidFill>
                  <a:srgbClr val="000066"/>
                </a:solidFill>
                <a:latin typeface="+mn-lt"/>
                <a:ea typeface="Times New Roman"/>
                <a:cs typeface="Times New Roman"/>
                <a:sym typeface="Times New Roman"/>
              </a:rPr>
              <a:t>Reinforcement allows us to avoid some of the unwanted effects that can result from punishment procedures.</a:t>
            </a:r>
          </a:p>
        </p:txBody>
      </p:sp>
      <p:sp>
        <p:nvSpPr>
          <p:cNvPr id="116" name="Google Shape;116;g3cc1a0e7d8_1_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339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c9a2f29a9_2_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This section will provide a brief overview of Functional Behavior Assessment. The PBIS Tier III Module 4 will cover the FBA in greater detail.</a:t>
            </a:r>
            <a:endParaRPr dirty="0"/>
          </a:p>
        </p:txBody>
      </p:sp>
      <p:sp>
        <p:nvSpPr>
          <p:cNvPr id="128" name="Google Shape;128;g3c9a2f29a9_2_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203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c9a2f29a9_3_9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c9a2f29a9_3_9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There are many studies demonstrating the positive effects of FBA-based interventions and a growing body of research signifying that typical school personnel, with proper training, can develop effective BIPs.</a:t>
            </a:r>
          </a:p>
          <a:p>
            <a:pPr marL="171450" lvl="0" indent="-171450" algn="l" rtl="0">
              <a:spcBef>
                <a:spcPts val="0"/>
              </a:spcBef>
              <a:spcAft>
                <a:spcPts val="0"/>
              </a:spcAft>
              <a:buFont typeface="Arial" panose="020B0604020202020204" pitchFamily="34" charset="0"/>
              <a:buChar char="•"/>
            </a:pPr>
            <a:r>
              <a:rPr lang="en-US" dirty="0"/>
              <a:t>The interventions implemented with fidelity had greater impact than those that were not implemented with fidelity (Cook, et al, 2012).</a:t>
            </a:r>
          </a:p>
          <a:p>
            <a:pPr marL="171450" lvl="0" indent="-171450" algn="l" rtl="0">
              <a:spcBef>
                <a:spcPts val="0"/>
              </a:spcBef>
              <a:spcAft>
                <a:spcPts val="0"/>
              </a:spcAft>
              <a:buFont typeface="Arial" panose="020B0604020202020204" pitchFamily="34" charset="0"/>
              <a:buChar char="•"/>
            </a:pPr>
            <a:r>
              <a:rPr lang="en-US" dirty="0"/>
              <a:t>A student's disruptive behavior was substantially decreased when the function-based intervention was implemented. Additionally, the teacher, as well as the student, rated the intervention as acceptable (Hoff, Ervin &amp; </a:t>
            </a:r>
            <a:r>
              <a:rPr lang="en-US" dirty="0" err="1"/>
              <a:t>Friman</a:t>
            </a:r>
            <a:r>
              <a:rPr lang="en-US" dirty="0"/>
              <a:t>, 2005).</a:t>
            </a:r>
            <a:endParaRPr dirty="0"/>
          </a:p>
        </p:txBody>
      </p:sp>
      <p:sp>
        <p:nvSpPr>
          <p:cNvPr id="322" name="Google Shape;322;g3c9a2f29a9_3_9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2922434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c9a2f29a9_2_2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90000"/>
              </a:lnSpc>
              <a:spcBef>
                <a:spcPts val="0"/>
              </a:spcBef>
              <a:spcAft>
                <a:spcPts val="0"/>
              </a:spcAft>
              <a:buNone/>
            </a:pPr>
            <a:r>
              <a:rPr lang="en-US" dirty="0"/>
              <a:t>Trainer Notes:</a:t>
            </a:r>
          </a:p>
          <a:p>
            <a:pPr marL="171450" lvl="0" indent="-171450" algn="l" rtl="0">
              <a:lnSpc>
                <a:spcPct val="90000"/>
              </a:lnSpc>
              <a:spcBef>
                <a:spcPts val="0"/>
              </a:spcBef>
              <a:spcAft>
                <a:spcPts val="0"/>
              </a:spcAft>
              <a:buFont typeface="Arial" panose="020B0604020202020204" pitchFamily="34" charset="0"/>
              <a:buChar char="•"/>
            </a:pPr>
            <a:r>
              <a:rPr lang="en-US" dirty="0"/>
              <a:t>The purpose of conducting an FBA is to identify the function of a student’s misbehavior.</a:t>
            </a:r>
          </a:p>
          <a:p>
            <a:pPr marL="171450" lvl="0" indent="-171450" algn="l" rtl="0">
              <a:lnSpc>
                <a:spcPct val="90000"/>
              </a:lnSpc>
              <a:spcBef>
                <a:spcPts val="0"/>
              </a:spcBef>
              <a:spcAft>
                <a:spcPts val="0"/>
              </a:spcAft>
              <a:buFont typeface="Arial" panose="020B0604020202020204" pitchFamily="34" charset="0"/>
              <a:buChar char="•"/>
            </a:pPr>
            <a:r>
              <a:rPr lang="en-US" dirty="0"/>
              <a:t>It looks beyond the “form” of the behavior (what it looks like and sounds like) and focuses on the underlying “cause” to maintain the behavior</a:t>
            </a:r>
            <a:r>
              <a:rPr lang="en-US" baseline="0" dirty="0"/>
              <a:t> (</a:t>
            </a:r>
            <a:r>
              <a:rPr lang="en-US" dirty="0"/>
              <a:t>the function).  </a:t>
            </a:r>
          </a:p>
          <a:p>
            <a:pPr marL="171450" lvl="0" indent="-171450" algn="l" rtl="0">
              <a:lnSpc>
                <a:spcPct val="90000"/>
              </a:lnSpc>
              <a:spcBef>
                <a:spcPts val="0"/>
              </a:spcBef>
              <a:spcAft>
                <a:spcPts val="0"/>
              </a:spcAft>
              <a:buFont typeface="Arial" panose="020B0604020202020204" pitchFamily="34" charset="0"/>
              <a:buChar char="•"/>
            </a:pPr>
            <a:r>
              <a:rPr lang="en-US" dirty="0"/>
              <a:t>All behavior serves a specific function;</a:t>
            </a:r>
            <a:r>
              <a:rPr lang="en-US" baseline="0" dirty="0"/>
              <a:t> </a:t>
            </a:r>
            <a:r>
              <a:rPr lang="en-US" dirty="0"/>
              <a:t>a student will behave a certain way to fulfill a need OR gain a desired payoff.  </a:t>
            </a:r>
          </a:p>
        </p:txBody>
      </p:sp>
      <p:sp>
        <p:nvSpPr>
          <p:cNvPr id="133" name="Google Shape;133;g3c9a2f29a9_2_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638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c9a2f29a9_3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0"/>
              </a:spcBef>
              <a:spcAft>
                <a:spcPts val="0"/>
              </a:spcAft>
              <a:buNone/>
            </a:pPr>
            <a:r>
              <a:rPr lang="en-US" dirty="0"/>
              <a:t>Trainer Notes:</a:t>
            </a:r>
          </a:p>
          <a:p>
            <a:pPr marL="171450" lvl="0" indent="-171450" algn="l" rtl="0">
              <a:lnSpc>
                <a:spcPct val="115000"/>
              </a:lnSpc>
              <a:spcBef>
                <a:spcPts val="0"/>
              </a:spcBef>
              <a:spcAft>
                <a:spcPts val="0"/>
              </a:spcAft>
              <a:buFont typeface="Arial" panose="020B0604020202020204" pitchFamily="34" charset="0"/>
              <a:buChar char="•"/>
            </a:pPr>
            <a:r>
              <a:rPr lang="en-US" dirty="0"/>
              <a:t> "An FBA that is conducted without the FA step is considered to be a practical, simple or “basic” FBA, while an FBA that includes the FA step is considered to be a “complex” FBA (Loman, Strickland-Cohen, </a:t>
            </a:r>
            <a:r>
              <a:rPr lang="en-US" dirty="0" err="1"/>
              <a:t>Borgmeier</a:t>
            </a:r>
            <a:r>
              <a:rPr lang="en-US" dirty="0"/>
              <a:t>, &amp; Horner, 2013). </a:t>
            </a:r>
          </a:p>
          <a:p>
            <a:pPr marL="171450" lvl="0" indent="-171450" algn="l" rtl="0">
              <a:lnSpc>
                <a:spcPct val="115000"/>
              </a:lnSpc>
              <a:spcBef>
                <a:spcPts val="0"/>
              </a:spcBef>
              <a:spcAft>
                <a:spcPts val="0"/>
              </a:spcAft>
              <a:buFont typeface="Arial" panose="020B0604020202020204" pitchFamily="34" charset="0"/>
              <a:buChar char="•"/>
            </a:pPr>
            <a:r>
              <a:rPr lang="en-US" dirty="0"/>
              <a:t>Emerging but compelling recent research supports the implementation of basic FBAs (i.e., limited to no more than two school routines and the problem behaviors are not physically threatening to the student or adults) that can be completed by typical school personnel (Loman &amp; Horner, 2013; Strickland-Cohen &amp; Horner 2015). “</a:t>
            </a:r>
          </a:p>
          <a:p>
            <a:pPr marL="173736" marR="0" lvl="0" indent="-173736" algn="l" rtl="0">
              <a:lnSpc>
                <a:spcPct val="90000"/>
              </a:lnSpc>
              <a:spcAft>
                <a:spcPts val="0"/>
              </a:spcAft>
              <a:buClr>
                <a:schemeClr val="dk1"/>
              </a:buClr>
              <a:buSzPts val="2800"/>
              <a:buFont typeface="Arial"/>
              <a:buChar char="•"/>
            </a:pPr>
            <a:r>
              <a:rPr lang="en-US" dirty="0"/>
              <a:t>A basic FBA may be conducted by school staff.</a:t>
            </a:r>
          </a:p>
          <a:p>
            <a:pPr marL="173736" marR="0" lvl="0" indent="-173736" algn="l" rtl="0">
              <a:lnSpc>
                <a:spcPct val="90000"/>
              </a:lnSpc>
              <a:spcAft>
                <a:spcPts val="0"/>
              </a:spcAft>
              <a:buClr>
                <a:schemeClr val="dk1"/>
              </a:buClr>
              <a:buSzPts val="2800"/>
              <a:buFont typeface="Arial"/>
              <a:buChar char="•"/>
            </a:pPr>
            <a:r>
              <a:rPr lang="en-US" dirty="0"/>
              <a:t>A complex FBA requires outside staff support from a behavior specialist trained to conduct complex FBA.</a:t>
            </a:r>
          </a:p>
          <a:p>
            <a:pPr marL="0" lvl="0" indent="0" algn="l" rtl="0">
              <a:lnSpc>
                <a:spcPct val="115000"/>
              </a:lnSpc>
              <a:spcBef>
                <a:spcPts val="0"/>
              </a:spcBef>
              <a:spcAft>
                <a:spcPts val="0"/>
              </a:spcAft>
              <a:buNone/>
            </a:pPr>
            <a:endParaRPr lang="en-US" dirty="0"/>
          </a:p>
          <a:p>
            <a:pPr marL="171450" lvl="0" indent="-171450" algn="l" rtl="0">
              <a:lnSpc>
                <a:spcPct val="115000"/>
              </a:lnSpc>
              <a:spcBef>
                <a:spcPts val="0"/>
              </a:spcBef>
              <a:spcAft>
                <a:spcPts val="0"/>
              </a:spcAft>
              <a:buFont typeface="Arial" panose="020B0604020202020204" pitchFamily="34" charset="0"/>
              <a:buChar char="•"/>
            </a:pPr>
            <a:endParaRPr lang="en-US" dirty="0"/>
          </a:p>
        </p:txBody>
      </p:sp>
      <p:sp>
        <p:nvSpPr>
          <p:cNvPr id="185" name="Google Shape;185;g3c9a2f29a9_3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903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c9a2f29a9_2_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c9a2f29a9_2_3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r>
              <a:rPr lang="en-US" dirty="0"/>
              <a:t>Trainer Notes:</a:t>
            </a:r>
          </a:p>
          <a:p>
            <a:pPr marL="0" lvl="1" indent="0" algn="l" rtl="0">
              <a:spcBef>
                <a:spcPts val="0"/>
              </a:spcBef>
              <a:spcAft>
                <a:spcPts val="0"/>
              </a:spcAft>
              <a:buClr>
                <a:schemeClr val="dk1"/>
              </a:buClr>
              <a:buSzPts val="1100"/>
              <a:buFont typeface="Arial" panose="020B0604020202020204" pitchFamily="34" charset="0"/>
              <a:buNone/>
            </a:pPr>
            <a:r>
              <a:rPr lang="en-US" dirty="0"/>
              <a:t>Through completing an ABC, the team looks at the target behavior and describes the condition surrounding the behavior in context. This helps to simplify complex behavior chains for a more effective intervention plan (Baer, Wolf, &amp; </a:t>
            </a:r>
            <a:r>
              <a:rPr lang="en-US" dirty="0" err="1"/>
              <a:t>Risley</a:t>
            </a:r>
            <a:r>
              <a:rPr lang="en-US" dirty="0"/>
              <a:t>, 1968; Bijou &amp; Baer, 1961; Skinner, 1953).</a:t>
            </a:r>
            <a:endParaRPr dirty="0"/>
          </a:p>
        </p:txBody>
      </p:sp>
      <p:sp>
        <p:nvSpPr>
          <p:cNvPr id="141" name="Google Shape;141;g3c9a2f29a9_2_39: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323128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c9a2f29a9_3_1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40" name="Google Shape;340;g3c9a2f29a9_3_1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286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c9a2f29a9_3_147: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This video explains possible reasons behaviors occur and strategies</a:t>
            </a:r>
            <a:r>
              <a:rPr lang="en-US" baseline="0" dirty="0"/>
              <a:t> teachers can use to change those behaviors based on their function.</a:t>
            </a:r>
            <a:endParaRPr lang="en-US" dirty="0"/>
          </a:p>
          <a:p>
            <a:pPr marL="171450" lvl="0" indent="-171450" algn="l" rtl="0">
              <a:spcBef>
                <a:spcPts val="0"/>
              </a:spcBef>
              <a:spcAft>
                <a:spcPts val="0"/>
              </a:spcAft>
              <a:buFont typeface="Arial" panose="020B0604020202020204" pitchFamily="34" charset="0"/>
              <a:buChar char="•"/>
            </a:pPr>
            <a:r>
              <a:rPr lang="en-US" dirty="0"/>
              <a:t>It gives the viewer a snapshot of the ABCs of data collection to find the function of the behavior using the acronym “S.E.A.T.” (S for sensory, E for escape, A for attention,</a:t>
            </a:r>
            <a:r>
              <a:rPr lang="en-US" baseline="0" dirty="0"/>
              <a:t> and</a:t>
            </a:r>
            <a:r>
              <a:rPr lang="en-US" dirty="0"/>
              <a:t> T for tangible).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bg1"/>
                </a:solidFill>
              </a:rPr>
              <a:t>Video is on YouTube account </a:t>
            </a:r>
            <a:r>
              <a:rPr lang="en-US" sz="1200" u="none" dirty="0" err="1">
                <a:solidFill>
                  <a:schemeClr val="bg1"/>
                </a:solidFill>
              </a:rPr>
              <a:t>Behaviorbabe</a:t>
            </a:r>
            <a:r>
              <a:rPr lang="en-US" sz="1200" u="none" dirty="0">
                <a:solidFill>
                  <a:schemeClr val="bg1"/>
                </a:solidFill>
              </a:rPr>
              <a:t>. The website linked from there is behaviorbabe.com and the owner is Dr. Amanda N. Kelly. </a:t>
            </a:r>
            <a:r>
              <a:rPr lang="en-US" sz="1200" u="sng" dirty="0">
                <a:solidFill>
                  <a:schemeClr val="bg1"/>
                </a:solidFill>
              </a:rPr>
              <a:t>Link to video: https://www.youtube.com/watch?v=f0CnHVptht0</a:t>
            </a:r>
            <a:r>
              <a:rPr lang="en-US" sz="1200" u="sng" baseline="0"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bg1"/>
              </a:solidFill>
            </a:endParaRPr>
          </a:p>
        </p:txBody>
      </p:sp>
      <p:sp>
        <p:nvSpPr>
          <p:cNvPr id="345" name="Google Shape;345;g3c9a2f29a9_3_14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94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270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c9a2f29a9_3_1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c9a2f29a9_3_164: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What do you think is the function of the behavior, based on this video?</a:t>
            </a:r>
          </a:p>
          <a:p>
            <a:pPr marL="171450" lvl="0" indent="-171450" algn="l" rtl="0">
              <a:spcBef>
                <a:spcPts val="0"/>
              </a:spcBef>
              <a:spcAft>
                <a:spcPts val="0"/>
              </a:spcAft>
              <a:buFont typeface="Arial" panose="020B0604020202020204" pitchFamily="34" charset="0"/>
              <a:buChar char="•"/>
            </a:pPr>
            <a:r>
              <a:rPr lang="en-US" dirty="0"/>
              <a:t>Can you identify which of the functions from the S.E.A.T. acronym are being displayed in this scenario?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Link to video: </a:t>
            </a:r>
            <a:r>
              <a:rPr lang="en-US" sz="1200" u="sng" dirty="0">
                <a:solidFill>
                  <a:schemeClr val="bg1"/>
                </a:solidFill>
              </a:rPr>
              <a:t>https://www.youtube.com/watch?v=K4-XCebLwFA</a:t>
            </a:r>
            <a:endParaRPr lang="en-US" sz="1200" u="sng"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baseline="0" dirty="0">
                <a:solidFill>
                  <a:schemeClr val="tx1"/>
                </a:solidFill>
              </a:rPr>
              <a:t>Citation: YouTube account </a:t>
            </a:r>
            <a:r>
              <a:rPr lang="en-US" sz="1200" u="none" baseline="0" dirty="0" err="1">
                <a:solidFill>
                  <a:schemeClr val="tx1"/>
                </a:solidFill>
              </a:rPr>
              <a:t>UABehavior</a:t>
            </a:r>
            <a:r>
              <a:rPr lang="en-US" sz="1200" u="none" baseline="0" dirty="0">
                <a:solidFill>
                  <a:schemeClr val="tx1"/>
                </a:solidFill>
              </a:rPr>
              <a:t> prof – title: </a:t>
            </a:r>
            <a:r>
              <a:rPr lang="en-US" sz="1200" b="0" i="0" kern="1200" dirty="0">
                <a:solidFill>
                  <a:schemeClr val="tx1"/>
                </a:solidFill>
                <a:effectLst/>
                <a:latin typeface="+mn-lt"/>
                <a:ea typeface="+mn-ea"/>
                <a:cs typeface="+mn-cs"/>
              </a:rPr>
              <a:t>Classroom Management: Function Video 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dirty="0">
              <a:solidFill>
                <a:schemeClr val="bg1"/>
              </a:solidFill>
            </a:endParaRPr>
          </a:p>
        </p:txBody>
      </p:sp>
      <p:sp>
        <p:nvSpPr>
          <p:cNvPr id="353" name="Google Shape;353;g3c9a2f29a9_3_164: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697543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c9a2f29a9_3_29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 successful FBA requires a team approach.</a:t>
            </a:r>
          </a:p>
          <a:p>
            <a:pPr marL="171450" lvl="0" indent="-171450" algn="l" rtl="0">
              <a:spcBef>
                <a:spcPts val="0"/>
              </a:spcBef>
              <a:spcAft>
                <a:spcPts val="0"/>
              </a:spcAft>
              <a:buFont typeface="Arial" panose="020B0604020202020204" pitchFamily="34" charset="0"/>
              <a:buChar char="•"/>
            </a:pPr>
            <a:r>
              <a:rPr lang="en-US" dirty="0"/>
              <a:t>The team is comprised of people who know the student best.</a:t>
            </a:r>
          </a:p>
          <a:p>
            <a:pPr marL="171450" lvl="0" indent="-171450" algn="l" rtl="0">
              <a:spcBef>
                <a:spcPts val="0"/>
              </a:spcBef>
              <a:spcAft>
                <a:spcPts val="0"/>
              </a:spcAft>
              <a:buFont typeface="Arial" panose="020B0604020202020204" pitchFamily="34" charset="0"/>
              <a:buChar char="•"/>
            </a:pPr>
            <a:r>
              <a:rPr lang="en-US" dirty="0"/>
              <a:t>This collaborative approach is best designed with the support of building administration; behavior specialist; ALL teachers, counselors, and school psychologists involved with the target student; and with parental involvement and student input.</a:t>
            </a:r>
          </a:p>
          <a:p>
            <a:pPr marL="171450" lvl="0" indent="-171450" algn="l" rtl="0">
              <a:spcBef>
                <a:spcPts val="0"/>
              </a:spcBef>
              <a:spcAft>
                <a:spcPts val="0"/>
              </a:spcAft>
              <a:buFont typeface="Arial" panose="020B0604020202020204" pitchFamily="34" charset="0"/>
              <a:buChar char="•"/>
            </a:pPr>
            <a:r>
              <a:rPr lang="en-US" dirty="0"/>
              <a:t>All parties are essential to the outcome of the process.</a:t>
            </a:r>
          </a:p>
          <a:p>
            <a:pPr marL="171450" lvl="0" indent="-171450" algn="l" rtl="0">
              <a:spcBef>
                <a:spcPts val="0"/>
              </a:spcBef>
              <a:spcAft>
                <a:spcPts val="0"/>
              </a:spcAft>
              <a:buFont typeface="Arial" panose="020B0604020202020204" pitchFamily="34" charset="0"/>
              <a:buChar char="•"/>
            </a:pPr>
            <a:r>
              <a:rPr lang="en-US" dirty="0"/>
              <a:t>On what aspect of the student and the behaviors present will they have valuable input? Given your school population, list members (titles) you would select for an FBA/BIP team.</a:t>
            </a:r>
          </a:p>
          <a:p>
            <a:pPr marL="171450" lvl="0" indent="-171450" algn="l" rtl="0">
              <a:spcBef>
                <a:spcPts val="0"/>
              </a:spcBef>
              <a:spcAft>
                <a:spcPts val="0"/>
              </a:spcAft>
              <a:buFont typeface="Arial" panose="020B0604020202020204" pitchFamily="34" charset="0"/>
              <a:buChar char="•"/>
            </a:pPr>
            <a:r>
              <a:rPr lang="en-US" dirty="0"/>
              <a:t>Reference: SWPBIS Tiered Fidelity Inventory Teams Subscale, beginning on page 17 of the tool. Link: </a:t>
            </a:r>
            <a:r>
              <a:rPr lang="en-US" dirty="0">
                <a:hlinkClick r:id="rId3"/>
              </a:rPr>
              <a:t>https://www.pbisapps.org/Resources/SWIS%20Publications/SWPBIS%20Tiered%20Fidelity%20Inventory%20(TFI).pdf</a:t>
            </a:r>
            <a:endParaRPr lang="en-US" dirty="0"/>
          </a:p>
        </p:txBody>
      </p:sp>
      <p:sp>
        <p:nvSpPr>
          <p:cNvPr id="402" name="Google Shape;402;g3c9a2f29a9_3_29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791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cc1a0e7d8_1_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cc1a0e7d8_1_2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This section will provide a brief overview of Behavior Intervention Plan (BIP).  </a:t>
            </a:r>
          </a:p>
          <a:p>
            <a:pPr marL="171450" lvl="0" indent="-171450" algn="l" rtl="0">
              <a:spcBef>
                <a:spcPts val="0"/>
              </a:spcBef>
              <a:spcAft>
                <a:spcPts val="0"/>
              </a:spcAft>
              <a:buFont typeface="Arial" panose="020B0604020202020204" pitchFamily="34" charset="0"/>
              <a:buChar char="•"/>
            </a:pPr>
            <a:r>
              <a:rPr lang="en-US" dirty="0"/>
              <a:t>The PBIS Tier III Module 5 will cover the BIP in greater detail</a:t>
            </a:r>
            <a:endParaRPr dirty="0"/>
          </a:p>
        </p:txBody>
      </p:sp>
      <p:sp>
        <p:nvSpPr>
          <p:cNvPr id="284" name="Google Shape;284;g3cc1a0e7d8_1_25: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1009429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cc1a0e7d8_1_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cc1a0e7d8_1_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In other words, if a student isn’t able to communicate what is wrong, what they need, or that they need help, etc.… they will continue the behavior that works for them.</a:t>
            </a:r>
          </a:p>
        </p:txBody>
      </p:sp>
      <p:sp>
        <p:nvSpPr>
          <p:cNvPr id="290" name="Google Shape;290;g3cc1a0e7d8_1_3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599397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c9a2f29a9_3_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c9a2f29a9_3_49: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The behavior intervention plan (BIP) is designed using an instructional approach, similar to that used by teachers for designing academic instruction.</a:t>
            </a:r>
          </a:p>
          <a:p>
            <a:pPr marL="171450" lvl="0" indent="-171450" algn="l" rtl="0">
              <a:spcBef>
                <a:spcPts val="0"/>
              </a:spcBef>
              <a:spcAft>
                <a:spcPts val="0"/>
              </a:spcAft>
              <a:buFont typeface="Arial" panose="020B0604020202020204" pitchFamily="34" charset="0"/>
              <a:buChar char="•"/>
            </a:pPr>
            <a:r>
              <a:rPr lang="en-US" dirty="0"/>
              <a:t>It defines how an educational setting will be changed to improve the behavioral success of the student.</a:t>
            </a:r>
            <a:endParaRPr dirty="0"/>
          </a:p>
        </p:txBody>
      </p:sp>
      <p:sp>
        <p:nvSpPr>
          <p:cNvPr id="296" name="Google Shape;296;g3c9a2f29a9_3_49: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3102300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c9a2f29a9_2_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c9a2f29a9_2_7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Completing an FBA and developing a BIP are done when a student’s behavior significantly impedes his learning or the learning of his classmates.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order for the BIP to be successful, the student </a:t>
            </a:r>
            <a:r>
              <a:rPr lang="en-US" b="1" dirty="0"/>
              <a:t>MUST </a:t>
            </a:r>
            <a:r>
              <a:rPr lang="en-US" dirty="0"/>
              <a:t>be a part of the planning process.</a:t>
            </a:r>
          </a:p>
        </p:txBody>
      </p:sp>
      <p:sp>
        <p:nvSpPr>
          <p:cNvPr id="149" name="Google Shape;149;g3c9a2f29a9_2_73: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461987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c9a2f29a9_3_6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c9a2f29a9_3_6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lnSpc>
                <a:spcPct val="115000"/>
              </a:lnSpc>
              <a:spcBef>
                <a:spcPts val="0"/>
              </a:spcBef>
              <a:spcAft>
                <a:spcPts val="0"/>
              </a:spcAft>
              <a:buClr>
                <a:schemeClr val="dk1"/>
              </a:buClr>
              <a:buSzPts val="1100"/>
              <a:buFont typeface="Arial" panose="020B0604020202020204" pitchFamily="34" charset="0"/>
              <a:buNone/>
            </a:pPr>
            <a:r>
              <a:rPr lang="en-US" sz="1200" dirty="0">
                <a:solidFill>
                  <a:srgbClr val="333333"/>
                </a:solidFill>
                <a:latin typeface="+mn-lt"/>
                <a:ea typeface="Arial"/>
                <a:cs typeface="Arial"/>
                <a:sym typeface="Arial"/>
              </a:rPr>
              <a:t>Trainer Notes:</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Note: Teaming at Tier III will be addressed in module 2. Action teams are small teams that are created to work with each individual student.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A BIP should be monitored and adjusted as needed.</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A BIP doesn’t always work as planned. Here are two of the most common reasons:</a:t>
            </a:r>
          </a:p>
          <a:p>
            <a:pPr marL="457200" lvl="1"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A mismatch between the function and the intervention. Sometimes the Tier III team assumes the misbehavior happens for one reason, but the real reason is completely something else.</a:t>
            </a:r>
          </a:p>
          <a:p>
            <a:pPr marL="457200" lvl="1"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A failure to monitor and adjust the rewards or reinforcement for appropriate behavior over time. What works at first might soon become “old hat” and need to be switched up.</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US" sz="1200" dirty="0">
                <a:solidFill>
                  <a:srgbClr val="333333"/>
                </a:solidFill>
                <a:latin typeface="+mn-lt"/>
                <a:ea typeface="Arial"/>
                <a:cs typeface="Arial"/>
                <a:sym typeface="Arial"/>
              </a:rPr>
              <a:t>Social validity refers to the extent that replacement behaviors are appropriate; intervention procedures are acceptable, important and significant; changes in target and collateral behaviors are produced.</a:t>
            </a:r>
            <a:endParaRPr sz="1200" dirty="0">
              <a:solidFill>
                <a:srgbClr val="333333"/>
              </a:solidFill>
              <a:latin typeface="+mn-lt"/>
              <a:ea typeface="Arial"/>
              <a:cs typeface="Arial"/>
              <a:sym typeface="Arial"/>
            </a:endParaRPr>
          </a:p>
        </p:txBody>
      </p:sp>
      <p:sp>
        <p:nvSpPr>
          <p:cNvPr id="309" name="Google Shape;309;g3c9a2f29a9_3_6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3856062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Quality of Life is used to measure outcomes that lead to feeling satisfied in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Four characteristics that identify self-determined actions (</a:t>
            </a:r>
            <a:r>
              <a:rPr lang="en-US" dirty="0" err="1"/>
              <a:t>Wehmeyer</a:t>
            </a:r>
            <a:r>
              <a:rPr lang="en-US" dirty="0"/>
              <a:t> &amp; </a:t>
            </a:r>
            <a:r>
              <a:rPr lang="en-US" dirty="0" err="1"/>
              <a:t>Schalock</a:t>
            </a:r>
            <a:r>
              <a:rPr lang="en-US" dirty="0"/>
              <a:t>, 2001):</a:t>
            </a:r>
          </a:p>
          <a:p>
            <a:pPr marL="457200" lvl="1" indent="-171450" algn="l" rtl="0">
              <a:spcBef>
                <a:spcPts val="0"/>
              </a:spcBef>
              <a:spcAft>
                <a:spcPts val="0"/>
              </a:spcAft>
              <a:buFont typeface="Arial" panose="020B0604020202020204" pitchFamily="34" charset="0"/>
              <a:buChar char="•"/>
            </a:pPr>
            <a:r>
              <a:rPr lang="en-US" dirty="0"/>
              <a:t>The person acted autonomously.</a:t>
            </a:r>
          </a:p>
          <a:p>
            <a:pPr marL="457200" lvl="1" indent="-171450" algn="l" rtl="0">
              <a:spcBef>
                <a:spcPts val="0"/>
              </a:spcBef>
              <a:spcAft>
                <a:spcPts val="0"/>
              </a:spcAft>
              <a:buFont typeface="Arial" panose="020B0604020202020204" pitchFamily="34" charset="0"/>
              <a:buChar char="•"/>
            </a:pPr>
            <a:r>
              <a:rPr lang="en-US" dirty="0"/>
              <a:t>The action was self-regulated.</a:t>
            </a:r>
          </a:p>
          <a:p>
            <a:pPr marL="457200" lvl="1" indent="-171450" algn="l" rtl="0">
              <a:spcBef>
                <a:spcPts val="0"/>
              </a:spcBef>
              <a:spcAft>
                <a:spcPts val="0"/>
              </a:spcAft>
              <a:buFont typeface="Arial" panose="020B0604020202020204" pitchFamily="34" charset="0"/>
              <a:buChar char="•"/>
            </a:pPr>
            <a:r>
              <a:rPr lang="en-US" dirty="0"/>
              <a:t>The person initiated and responded to the event(s) in a “psychologically empowered” manner.</a:t>
            </a:r>
          </a:p>
          <a:p>
            <a:pPr marL="457200" lvl="1" indent="-171450" algn="l" rtl="0">
              <a:spcBef>
                <a:spcPts val="0"/>
              </a:spcBef>
              <a:spcAft>
                <a:spcPts val="0"/>
              </a:spcAft>
              <a:buFont typeface="Arial" panose="020B0604020202020204" pitchFamily="34" charset="0"/>
              <a:buChar char="•"/>
            </a:pPr>
            <a:r>
              <a:rPr lang="en-US" dirty="0"/>
              <a:t>The person acted in a self-realizing manner as students seek to have needs met, their choices and decisions are made based in part upon what motivates them. Their actions are evidence of their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Allowing the student a voice and encouraging them to be an active participant further guides the FBA/BIP implementation. The individual is the focus of the planning process.</a:t>
            </a:r>
            <a:r>
              <a:rPr lang="en-US" baseline="0" dirty="0"/>
              <a:t> </a:t>
            </a:r>
            <a:r>
              <a:rPr lang="en-US" dirty="0"/>
              <a:t>The individual helps decide who will be invited to be on the planning team as part of person-centered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aspect of Person-Centered Planning is recognizing the abilities of ordinary individuals who can teach skills, model appropriate behaviors, and foster interdependent relationships with those with needs (</a:t>
            </a:r>
            <a:r>
              <a:rPr lang="en-US" dirty="0" err="1"/>
              <a:t>Wehmeyer</a:t>
            </a:r>
            <a:r>
              <a:rPr lang="en-US" dirty="0"/>
              <a:t> &amp; </a:t>
            </a:r>
            <a:r>
              <a:rPr lang="en-US" dirty="0" err="1"/>
              <a:t>Schalock</a:t>
            </a:r>
            <a:r>
              <a:rPr lang="en-US" dirty="0"/>
              <a:t>, 2001).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a:t>
            </a:r>
            <a:r>
              <a:rPr lang="en-US" baseline="0" dirty="0"/>
              <a:t> will go more in-depth about these three principles in Module 5: Behavior Intervention Plan.</a:t>
            </a:r>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37</a:t>
            </a:fld>
            <a:endParaRPr lang="en-US"/>
          </a:p>
        </p:txBody>
      </p:sp>
    </p:spTree>
    <p:extLst>
      <p:ext uri="{BB962C8B-B14F-4D97-AF65-F5344CB8AC3E}">
        <p14:creationId xmlns:p14="http://schemas.microsoft.com/office/powerpoint/2010/main" val="2172919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9a2f29a9_3_3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9a2f29a9_3_31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Guiding the discussion:</a:t>
            </a:r>
          </a:p>
          <a:p>
            <a:pPr marL="457200" lvl="1" indent="-171450" algn="l" rtl="0">
              <a:spcBef>
                <a:spcPts val="0"/>
              </a:spcBef>
              <a:spcAft>
                <a:spcPts val="0"/>
              </a:spcAft>
              <a:buFont typeface="Arial" panose="020B0604020202020204" pitchFamily="34" charset="0"/>
              <a:buChar char="•"/>
            </a:pPr>
            <a:r>
              <a:rPr lang="en-US" dirty="0"/>
              <a:t>Considering the population that requires FBA application, are we prepared for the interventions to take a period of time to see results? Recognizing that identifying the function of behaviors is the largest indicator of success in implementing the behavior intervention plan (BIP), the FBA is critical.</a:t>
            </a:r>
          </a:p>
          <a:p>
            <a:pPr marL="457200" lvl="1" indent="-171450" algn="l" rtl="0">
              <a:spcBef>
                <a:spcPts val="0"/>
              </a:spcBef>
              <a:spcAft>
                <a:spcPts val="0"/>
              </a:spcAft>
              <a:buFont typeface="Arial" panose="020B0604020202020204" pitchFamily="34" charset="0"/>
              <a:buChar char="•"/>
            </a:pPr>
            <a:r>
              <a:rPr lang="en-US" dirty="0"/>
              <a:t>Schools should be aware that there are many steps to move from identification to intervention planning and implementation.</a:t>
            </a:r>
          </a:p>
          <a:p>
            <a:pPr marL="457200" lvl="1" indent="-171450" algn="l" rtl="0">
              <a:spcBef>
                <a:spcPts val="0"/>
              </a:spcBef>
              <a:spcAft>
                <a:spcPts val="0"/>
              </a:spcAft>
              <a:buFont typeface="Arial" panose="020B0604020202020204" pitchFamily="34" charset="0"/>
              <a:buChar char="•"/>
            </a:pPr>
            <a:r>
              <a:rPr lang="en-US" dirty="0"/>
              <a:t>One step that should always be considered is adherence/fidelity of the BIP and monitoring of outcomes.</a:t>
            </a:r>
          </a:p>
        </p:txBody>
      </p:sp>
      <p:sp>
        <p:nvSpPr>
          <p:cNvPr id="409" name="Google Shape;409;g3c9a2f29a9_3_312: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3461123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41</a:t>
            </a:fld>
            <a:endParaRPr lang="en-US"/>
          </a:p>
        </p:txBody>
      </p:sp>
    </p:spTree>
    <p:extLst>
      <p:ext uri="{BB962C8B-B14F-4D97-AF65-F5344CB8AC3E}">
        <p14:creationId xmlns:p14="http://schemas.microsoft.com/office/powerpoint/2010/main" val="27361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lnSpc>
                <a:spcPct val="90000"/>
              </a:lnSpc>
              <a:spcBef>
                <a:spcPts val="0"/>
              </a:spcBef>
              <a:spcAft>
                <a:spcPts val="0"/>
              </a:spcAft>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1450" lvl="0" indent="-171450" algn="l" rtl="0">
              <a:lnSpc>
                <a:spcPct val="90000"/>
              </a:lnSpc>
              <a:spcBef>
                <a:spcPts val="0"/>
              </a:spcBef>
              <a:spcAft>
                <a:spcPts val="0"/>
              </a:spcAft>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1450" lvl="0" indent="-171450" algn="l" rtl="0">
              <a:lnSpc>
                <a:spcPct val="90000"/>
              </a:lnSpc>
              <a:spcBef>
                <a:spcPts val="0"/>
              </a:spcBef>
              <a:spcAft>
                <a:spcPts val="0"/>
              </a:spcAft>
              <a:buClr>
                <a:schemeClr val="dk1"/>
              </a:buClr>
              <a:buSzPts val="1200"/>
              <a:buFont typeface="Arial"/>
              <a:buChar char="•"/>
            </a:pPr>
            <a:r>
              <a:rPr lang="en-US" dirty="0">
                <a:latin typeface="Calibri"/>
                <a:ea typeface="Calibri"/>
                <a:cs typeface="Calibri"/>
                <a:sym typeface="Calibri"/>
              </a:rPr>
              <a:t>In this module, items 3.6, 3.7 3.12 and 3.13 will be addressed. </a:t>
            </a:r>
            <a:endParaRPr dirty="0"/>
          </a:p>
        </p:txBody>
      </p:sp>
      <p:sp>
        <p:nvSpPr>
          <p:cNvPr id="326" name="Google Shape;32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Georgia"/>
                <a:ea typeface="Georgia"/>
                <a:cs typeface="Georgia"/>
                <a:sym typeface="Georgia"/>
              </a:rPr>
              <a:t>6/7/2019 9:45:32 AM</a:t>
            </a:r>
            <a:endParaRPr sz="1200" b="0" i="0" u="none" strike="noStrike" cap="none">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DE-PBS Cadre Meeting</a:t>
            </a:r>
            <a:endParaRPr/>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DRAFT </a:t>
            </a:r>
            <a:endParaRPr/>
          </a:p>
        </p:txBody>
      </p:sp>
    </p:spTree>
    <p:extLst>
      <p:ext uri="{BB962C8B-B14F-4D97-AF65-F5344CB8AC3E}">
        <p14:creationId xmlns:p14="http://schemas.microsoft.com/office/powerpoint/2010/main" val="742382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42</a:t>
            </a:fld>
            <a:endParaRPr lang="en-US"/>
          </a:p>
        </p:txBody>
      </p:sp>
    </p:spTree>
    <p:extLst>
      <p:ext uri="{BB962C8B-B14F-4D97-AF65-F5344CB8AC3E}">
        <p14:creationId xmlns:p14="http://schemas.microsoft.com/office/powerpoint/2010/main" val="603834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43</a:t>
            </a:fld>
            <a:endParaRPr lang="en-US"/>
          </a:p>
        </p:txBody>
      </p:sp>
    </p:spTree>
    <p:extLst>
      <p:ext uri="{BB962C8B-B14F-4D97-AF65-F5344CB8AC3E}">
        <p14:creationId xmlns:p14="http://schemas.microsoft.com/office/powerpoint/2010/main" val="3091266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c387fe791_1_1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c387fe791_1_1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Team composition in Tier III should include five aspects:</a:t>
            </a:r>
          </a:p>
          <a:p>
            <a:pPr marL="457200" lvl="1" indent="0" algn="l" rtl="0">
              <a:spcBef>
                <a:spcPts val="0"/>
              </a:spcBef>
              <a:spcAft>
                <a:spcPts val="0"/>
              </a:spcAft>
              <a:buNone/>
            </a:pPr>
            <a:r>
              <a:rPr lang="en-US" dirty="0"/>
              <a:t>1. Applied behavioral expertise</a:t>
            </a:r>
          </a:p>
          <a:p>
            <a:pPr marL="457200" lvl="1" indent="0" algn="l" rtl="0">
              <a:spcBef>
                <a:spcPts val="0"/>
              </a:spcBef>
              <a:spcAft>
                <a:spcPts val="0"/>
              </a:spcAft>
              <a:buNone/>
            </a:pPr>
            <a:r>
              <a:rPr lang="en-US" dirty="0"/>
              <a:t>2. Administrative authority</a:t>
            </a:r>
          </a:p>
          <a:p>
            <a:pPr marL="457200" lvl="1" indent="0" algn="l" rtl="0">
              <a:spcBef>
                <a:spcPts val="0"/>
              </a:spcBef>
              <a:spcAft>
                <a:spcPts val="0"/>
              </a:spcAft>
              <a:buNone/>
            </a:pPr>
            <a:r>
              <a:rPr lang="en-US" dirty="0"/>
              <a:t>3. Multi-agency support</a:t>
            </a:r>
          </a:p>
          <a:p>
            <a:pPr marL="457200" lvl="1" indent="0" algn="l" rtl="0">
              <a:spcBef>
                <a:spcPts val="0"/>
              </a:spcBef>
              <a:spcAft>
                <a:spcPts val="0"/>
              </a:spcAft>
              <a:buNone/>
            </a:pPr>
            <a:r>
              <a:rPr lang="en-US" dirty="0"/>
              <a:t>4. Knowledge of students</a:t>
            </a:r>
          </a:p>
          <a:p>
            <a:pPr marL="457200" lvl="1" indent="0" algn="l" rtl="0">
              <a:spcBef>
                <a:spcPts val="0"/>
              </a:spcBef>
              <a:spcAft>
                <a:spcPts val="0"/>
              </a:spcAft>
              <a:buNone/>
            </a:pPr>
            <a:r>
              <a:rPr lang="en-US" dirty="0"/>
              <a:t>5. Knowledge about the operations of the school across grade levels and programs</a:t>
            </a:r>
          </a:p>
          <a:p>
            <a:pPr marL="171450" lvl="0" indent="-171450" algn="l" rtl="0">
              <a:spcBef>
                <a:spcPts val="0"/>
              </a:spcBef>
              <a:spcAft>
                <a:spcPts val="0"/>
              </a:spcAft>
              <a:buFont typeface="Arial" panose="020B0604020202020204" pitchFamily="34" charset="0"/>
              <a:buChar char="•"/>
            </a:pPr>
            <a:r>
              <a:rPr lang="en-US" dirty="0"/>
              <a:t>Individual action teams are formed to design and implement individual student plans. The action teams should include those adults who are typically involved with the student on a daily basis.</a:t>
            </a:r>
          </a:p>
          <a:p>
            <a:pPr marL="171450" lvl="0" indent="-171450" algn="l" rtl="0">
              <a:spcBef>
                <a:spcPts val="0"/>
              </a:spcBef>
              <a:spcAft>
                <a:spcPts val="0"/>
              </a:spcAft>
              <a:buFont typeface="Arial" panose="020B0604020202020204" pitchFamily="34" charset="0"/>
              <a:buChar char="•"/>
            </a:pPr>
            <a:r>
              <a:rPr lang="en-US" dirty="0"/>
              <a:t>More information on teaming will be included in Module</a:t>
            </a:r>
            <a:r>
              <a:rPr lang="en-US" baseline="0" dirty="0"/>
              <a:t> 2: Tier III Leadership.</a:t>
            </a:r>
            <a:endParaRPr dirty="0"/>
          </a:p>
        </p:txBody>
      </p:sp>
      <p:sp>
        <p:nvSpPr>
          <p:cNvPr id="268" name="Google Shape;268;g3c387fe791_1_13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244908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c4882b327_0_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c4882b327_0_3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Adequate time will be needed for the development of Tier III systems, data, and practices.</a:t>
            </a:r>
          </a:p>
          <a:p>
            <a:pPr marL="171450" lvl="0" indent="-171450" algn="l" rtl="0">
              <a:spcBef>
                <a:spcPts val="0"/>
              </a:spcBef>
              <a:spcAft>
                <a:spcPts val="0"/>
              </a:spcAft>
              <a:buFont typeface="Arial" panose="020B0604020202020204" pitchFamily="34" charset="0"/>
              <a:buChar char="•"/>
            </a:pPr>
            <a:r>
              <a:rPr lang="en-US" dirty="0"/>
              <a:t>The development of supports, collaboration as a team and with the student, professional development, staff release time, and availability of service professionals all require a time commitment.</a:t>
            </a:r>
          </a:p>
          <a:p>
            <a:pPr marL="171450" lvl="0" indent="-171450" algn="l" rtl="0">
              <a:spcBef>
                <a:spcPts val="0"/>
              </a:spcBef>
              <a:spcAft>
                <a:spcPts val="0"/>
              </a:spcAft>
              <a:buFont typeface="Arial" panose="020B0604020202020204" pitchFamily="34" charset="0"/>
              <a:buChar char="•"/>
            </a:pPr>
            <a:r>
              <a:rPr lang="en-US" dirty="0"/>
              <a:t>Refer to the SWPBIS Tiered Fidelity Inventory Tier III Intensive Features Resources subscale as a guide for thinking about allocated time demands for this level.</a:t>
            </a:r>
          </a:p>
          <a:p>
            <a:pPr marL="457200" lvl="1" indent="-171450" algn="l" rtl="0">
              <a:spcBef>
                <a:spcPts val="0"/>
              </a:spcBef>
              <a:spcAft>
                <a:spcPts val="0"/>
              </a:spcAft>
              <a:buFont typeface="Arial" panose="020B0604020202020204" pitchFamily="34" charset="0"/>
              <a:buChar char="•"/>
            </a:pPr>
            <a:r>
              <a:rPr lang="en-US" dirty="0"/>
              <a:t>Reference link (beginning on page 17 of the tool): </a:t>
            </a:r>
            <a:r>
              <a:rPr lang="en-US" dirty="0">
                <a:hlinkClick r:id="rId3"/>
              </a:rPr>
              <a:t>https://www.pbisapps.org/Resources/SWIS%20Publications/SWPBIS%20Tiered%20Fidelity%20Inventory%20(TFI).pdf</a:t>
            </a:r>
            <a:endParaRPr dirty="0"/>
          </a:p>
        </p:txBody>
      </p:sp>
      <p:sp>
        <p:nvSpPr>
          <p:cNvPr id="254" name="Google Shape;254;g3c4882b327_0_3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1051030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Core and Action teams will be defined and discussed in module 2.</a:t>
            </a:r>
          </a:p>
        </p:txBody>
      </p:sp>
      <p:sp>
        <p:nvSpPr>
          <p:cNvPr id="4" name="Slide Number Placeholder 3"/>
          <p:cNvSpPr>
            <a:spLocks noGrp="1"/>
          </p:cNvSpPr>
          <p:nvPr>
            <p:ph type="sldNum" sz="quarter" idx="5"/>
          </p:nvPr>
        </p:nvSpPr>
        <p:spPr/>
        <p:txBody>
          <a:bodyPr/>
          <a:lstStyle/>
          <a:p>
            <a:fld id="{5E0F098F-D8B6-47AD-8440-AC95768CFA99}" type="slidenum">
              <a:rPr lang="en-US" smtClean="0"/>
              <a:t>46</a:t>
            </a:fld>
            <a:endParaRPr lang="en-US"/>
          </a:p>
        </p:txBody>
      </p:sp>
    </p:spTree>
    <p:extLst>
      <p:ext uri="{BB962C8B-B14F-4D97-AF65-F5344CB8AC3E}">
        <p14:creationId xmlns:p14="http://schemas.microsoft.com/office/powerpoint/2010/main" val="1568654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cfb2a924c_2_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cfb2a924c_2_17: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98" name="Google Shape;98;g3cfb2a924c_2_17: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1351769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63870cb3_0_4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d63870cb3_0_4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Refer back to Tier II modules and to the TFI for Tier II implementation. </a:t>
            </a:r>
          </a:p>
          <a:p>
            <a:pPr marL="171450" lvl="0" indent="-171450" algn="l" rtl="0">
              <a:spcBef>
                <a:spcPts val="0"/>
              </a:spcBef>
              <a:spcAft>
                <a:spcPts val="0"/>
              </a:spcAft>
              <a:buFont typeface="Arial" panose="020B0604020202020204" pitchFamily="34" charset="0"/>
              <a:buChar char="•"/>
            </a:pPr>
            <a:r>
              <a:rPr lang="en-US" dirty="0"/>
              <a:t>In general, Tier II full implementation consists of the following:</a:t>
            </a:r>
          </a:p>
          <a:p>
            <a:pPr marL="457200" lvl="1" indent="-171450" algn="l" rtl="0">
              <a:spcBef>
                <a:spcPts val="0"/>
              </a:spcBef>
              <a:spcAft>
                <a:spcPts val="0"/>
              </a:spcAft>
              <a:buFont typeface="Arial" panose="020B0604020202020204" pitchFamily="34" charset="0"/>
              <a:buChar char="•"/>
            </a:pPr>
            <a:r>
              <a:rPr lang="en-US" dirty="0"/>
              <a:t>There is a standard system to identify students for Tier II supports.</a:t>
            </a:r>
          </a:p>
          <a:p>
            <a:pPr marL="457200" lvl="1" indent="-171450" algn="l" rtl="0">
              <a:spcBef>
                <a:spcPts val="0"/>
              </a:spcBef>
              <a:spcAft>
                <a:spcPts val="0"/>
              </a:spcAft>
              <a:buFont typeface="Arial" panose="020B0604020202020204" pitchFamily="34" charset="0"/>
              <a:buChar char="•"/>
            </a:pPr>
            <a:r>
              <a:rPr lang="en-US" dirty="0"/>
              <a:t>There is a process to identify the function of behavior and match the intervention to the function.</a:t>
            </a:r>
          </a:p>
          <a:p>
            <a:pPr marL="457200" lvl="1" indent="-171450" algn="l" rtl="0">
              <a:spcBef>
                <a:spcPts val="0"/>
              </a:spcBef>
              <a:spcAft>
                <a:spcPts val="0"/>
              </a:spcAft>
              <a:buFont typeface="Arial" panose="020B0604020202020204" pitchFamily="34" charset="0"/>
              <a:buChar char="•"/>
            </a:pPr>
            <a:r>
              <a:rPr lang="en-US" dirty="0"/>
              <a:t>Specific goals are determined for each student.</a:t>
            </a:r>
          </a:p>
          <a:p>
            <a:pPr marL="457200" lvl="1" indent="-171450" algn="l" rtl="0">
              <a:spcBef>
                <a:spcPts val="0"/>
              </a:spcBef>
              <a:spcAft>
                <a:spcPts val="0"/>
              </a:spcAft>
              <a:buFont typeface="Arial" panose="020B0604020202020204" pitchFamily="34" charset="0"/>
              <a:buChar char="•"/>
            </a:pPr>
            <a:r>
              <a:rPr lang="en-US" dirty="0"/>
              <a:t>At least one research-based small</a:t>
            </a:r>
            <a:r>
              <a:rPr lang="en-US" baseline="0" dirty="0"/>
              <a:t> </a:t>
            </a:r>
            <a:r>
              <a:rPr lang="en-US" dirty="0"/>
              <a:t>group and/or targeted behavioral intervention is implemented.</a:t>
            </a:r>
          </a:p>
          <a:p>
            <a:pPr marL="457200" lvl="1" indent="-171450" algn="l" rtl="0">
              <a:spcBef>
                <a:spcPts val="0"/>
              </a:spcBef>
              <a:spcAft>
                <a:spcPts val="0"/>
              </a:spcAft>
              <a:buFont typeface="Arial" panose="020B0604020202020204" pitchFamily="34" charset="0"/>
              <a:buChar char="•"/>
            </a:pPr>
            <a:r>
              <a:rPr lang="en-US" dirty="0"/>
              <a:t>Staff are trained on the Tier II system and data decision rules as well as their role in implementing the interventions.</a:t>
            </a:r>
          </a:p>
          <a:p>
            <a:pPr marL="457200" lvl="1" indent="-171450" algn="l" rtl="0">
              <a:spcBef>
                <a:spcPts val="0"/>
              </a:spcBef>
              <a:spcAft>
                <a:spcPts val="0"/>
              </a:spcAft>
              <a:buFont typeface="Arial" panose="020B0604020202020204" pitchFamily="34" charset="0"/>
              <a:buChar char="•"/>
            </a:pPr>
            <a:r>
              <a:rPr lang="en-US" dirty="0"/>
              <a:t>Standard data are collected for each student and used for making decisions.</a:t>
            </a:r>
          </a:p>
          <a:p>
            <a:pPr marL="457200" lvl="1" indent="-171450" algn="l" rtl="0">
              <a:spcBef>
                <a:spcPts val="0"/>
              </a:spcBef>
              <a:spcAft>
                <a:spcPts val="0"/>
              </a:spcAft>
              <a:buFont typeface="Arial" panose="020B0604020202020204" pitchFamily="34" charset="0"/>
              <a:buChar char="•"/>
            </a:pPr>
            <a:r>
              <a:rPr lang="en-US" dirty="0"/>
              <a:t>Data decision rules are in place and consistently followed.</a:t>
            </a:r>
          </a:p>
          <a:p>
            <a:pPr marL="457200" lvl="1" indent="-171450" algn="l" rtl="0">
              <a:spcBef>
                <a:spcPts val="0"/>
              </a:spcBef>
              <a:spcAft>
                <a:spcPts val="0"/>
              </a:spcAft>
              <a:buFont typeface="Arial" panose="020B0604020202020204" pitchFamily="34" charset="0"/>
              <a:buChar char="•"/>
            </a:pPr>
            <a:r>
              <a:rPr lang="en-US" dirty="0"/>
              <a:t>Family members receive regular updates about their child’s progress.</a:t>
            </a:r>
          </a:p>
        </p:txBody>
      </p:sp>
      <p:sp>
        <p:nvSpPr>
          <p:cNvPr id="153" name="Google Shape;153;g3d63870cb3_0_45: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3972151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cfb2a924c_2_5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cfb2a924c_2_5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US" dirty="0"/>
              <a:t>Trainer Notes: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The first readiness indicator,</a:t>
            </a:r>
            <a:r>
              <a:rPr lang="en-US" baseline="0" dirty="0"/>
              <a:t> the </a:t>
            </a:r>
            <a:r>
              <a:rPr lang="en-US" dirty="0"/>
              <a:t>TFI, provides evidence that universals are implemented with fidelity.</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As schools implement Tier II and Tier III interventions, it is important that Tier I remains firmly in place so the numbers of students identified as requiring targeted</a:t>
            </a:r>
            <a:r>
              <a:rPr lang="en-US" baseline="0" dirty="0"/>
              <a:t> and </a:t>
            </a:r>
            <a:r>
              <a:rPr lang="en-US" dirty="0"/>
              <a:t>individualized interventions can be efficiently served (Missouri SW-PBS, 2017).</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The SAS is a tool used to measure how well staff think that PBIS is being implemented.</a:t>
            </a:r>
            <a:endParaRPr dirty="0"/>
          </a:p>
        </p:txBody>
      </p:sp>
      <p:sp>
        <p:nvSpPr>
          <p:cNvPr id="104" name="Google Shape;104;g3cfb2a924c_2_58: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26485236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fb2a924c_2_7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cfb2a924c_2_7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As teams move to Tier III, it is crucial that at least 80% of students are responding to Tier I.</a:t>
            </a:r>
          </a:p>
          <a:p>
            <a:pPr marL="171450" lvl="0" indent="-171450" algn="l" rtl="0">
              <a:spcBef>
                <a:spcPts val="0"/>
              </a:spcBef>
              <a:spcAft>
                <a:spcPts val="0"/>
              </a:spcAft>
              <a:buFont typeface="Arial" panose="020B0604020202020204" pitchFamily="34" charset="0"/>
              <a:buChar char="•"/>
            </a:pPr>
            <a:r>
              <a:rPr lang="en-US" dirty="0"/>
              <a:t>It is unrealistic for schools to provide targeted or individual supports for more than 20% of their students.</a:t>
            </a:r>
          </a:p>
          <a:p>
            <a:pPr marL="171450" lvl="0" indent="-171450" algn="l" rtl="0">
              <a:spcBef>
                <a:spcPts val="0"/>
              </a:spcBef>
              <a:spcAft>
                <a:spcPts val="0"/>
              </a:spcAft>
              <a:buFont typeface="Arial" panose="020B0604020202020204" pitchFamily="34" charset="0"/>
              <a:buChar char="•"/>
            </a:pPr>
            <a:r>
              <a:rPr lang="en-US" dirty="0"/>
              <a:t>Data-based decision making is the process of using relevant information to make objective decisions.</a:t>
            </a:r>
          </a:p>
          <a:p>
            <a:pPr marL="171450" lvl="0" indent="-171450" algn="l" rtl="0">
              <a:spcBef>
                <a:spcPts val="0"/>
              </a:spcBef>
              <a:spcAft>
                <a:spcPts val="0"/>
              </a:spcAft>
              <a:buFont typeface="Arial" panose="020B0604020202020204" pitchFamily="34" charset="0"/>
              <a:buChar char="•"/>
            </a:pPr>
            <a:r>
              <a:rPr lang="en-US" dirty="0"/>
              <a:t>This also provides ongoing data to ensure that Tier I is implemented with fidelity.</a:t>
            </a:r>
          </a:p>
          <a:p>
            <a:pPr marL="171450" lvl="0" indent="-171450" algn="l" rtl="0">
              <a:spcBef>
                <a:spcPts val="0"/>
              </a:spcBef>
              <a:spcAft>
                <a:spcPts val="0"/>
              </a:spcAft>
              <a:buFont typeface="Arial" panose="020B0604020202020204" pitchFamily="34" charset="0"/>
              <a:buChar char="•"/>
            </a:pPr>
            <a:r>
              <a:rPr lang="en-US" dirty="0"/>
              <a:t>Best practice:</a:t>
            </a:r>
          </a:p>
          <a:p>
            <a:pPr marL="457200" lvl="1" indent="-171450" algn="l" rtl="0">
              <a:spcBef>
                <a:spcPts val="0"/>
              </a:spcBef>
              <a:spcAft>
                <a:spcPts val="0"/>
              </a:spcAft>
              <a:buFont typeface="Arial" panose="020B0604020202020204" pitchFamily="34" charset="0"/>
              <a:buChar char="•"/>
            </a:pPr>
            <a:r>
              <a:rPr lang="en-US" dirty="0"/>
              <a:t>Use available data.</a:t>
            </a:r>
          </a:p>
          <a:p>
            <a:pPr marL="457200" lvl="1" indent="-171450" algn="l" rtl="0">
              <a:spcBef>
                <a:spcPts val="0"/>
              </a:spcBef>
              <a:spcAft>
                <a:spcPts val="0"/>
              </a:spcAft>
              <a:buFont typeface="Arial" panose="020B0604020202020204" pitchFamily="34" charset="0"/>
              <a:buChar char="•"/>
            </a:pPr>
            <a:r>
              <a:rPr lang="en-US" dirty="0"/>
              <a:t>Make data collection easy (&lt;1% of staff time).</a:t>
            </a:r>
          </a:p>
          <a:p>
            <a:pPr marL="457200" lvl="1" indent="-171450" algn="l" rtl="0">
              <a:spcBef>
                <a:spcPts val="0"/>
              </a:spcBef>
              <a:spcAft>
                <a:spcPts val="0"/>
              </a:spcAft>
              <a:buFont typeface="Arial" panose="020B0604020202020204" pitchFamily="34" charset="0"/>
              <a:buChar char="•"/>
            </a:pPr>
            <a:r>
              <a:rPr lang="en-US" dirty="0"/>
              <a:t>Develop relevant questions.</a:t>
            </a:r>
          </a:p>
          <a:p>
            <a:pPr marL="457200" lvl="1" indent="-171450" algn="l" rtl="0">
              <a:spcBef>
                <a:spcPts val="0"/>
              </a:spcBef>
              <a:spcAft>
                <a:spcPts val="0"/>
              </a:spcAft>
              <a:buFont typeface="Arial" panose="020B0604020202020204" pitchFamily="34" charset="0"/>
              <a:buChar char="•"/>
            </a:pPr>
            <a:r>
              <a:rPr lang="en-US" dirty="0"/>
              <a:t>Display data in efficient ways.</a:t>
            </a:r>
            <a:endParaRPr dirty="0"/>
          </a:p>
        </p:txBody>
      </p:sp>
      <p:sp>
        <p:nvSpPr>
          <p:cNvPr id="117" name="Google Shape;117;g3cfb2a924c_2_7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extLst>
      <p:ext uri="{BB962C8B-B14F-4D97-AF65-F5344CB8AC3E}">
        <p14:creationId xmlns:p14="http://schemas.microsoft.com/office/powerpoint/2010/main" val="1082345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graphic representation of the three tiers of support (this is the Arkansas RTI model) and what each tier represents.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the identified student(s) require an increase in intervention intensity, the number of adults providing services</a:t>
            </a:r>
            <a:r>
              <a:rPr lang="en-US" baseline="0" dirty="0"/>
              <a:t> for the student increases as well</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largest portion of students should be in Tier I. If the triangle is in reverse (or well beyond 5% in Tier III), a look at implementation fidelity and retraining needs to occur.</a:t>
            </a:r>
          </a:p>
        </p:txBody>
      </p:sp>
      <p:sp>
        <p:nvSpPr>
          <p:cNvPr id="4" name="Slide Number Placeholder 3"/>
          <p:cNvSpPr>
            <a:spLocks noGrp="1"/>
          </p:cNvSpPr>
          <p:nvPr>
            <p:ph type="sldNum" sz="quarter" idx="5"/>
          </p:nvPr>
        </p:nvSpPr>
        <p:spPr/>
        <p:txBody>
          <a:bodyPr/>
          <a:lstStyle/>
          <a:p>
            <a:fld id="{5E0F098F-D8B6-47AD-8440-AC95768CFA99}" type="slidenum">
              <a:rPr lang="en-US" smtClean="0"/>
              <a:t>51</a:t>
            </a:fld>
            <a:endParaRPr lang="en-US"/>
          </a:p>
        </p:txBody>
      </p:sp>
    </p:spTree>
    <p:extLst>
      <p:ext uri="{BB962C8B-B14F-4D97-AF65-F5344CB8AC3E}">
        <p14:creationId xmlns:p14="http://schemas.microsoft.com/office/powerpoint/2010/main" val="333231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school and people presented in this case study are fictional. The purpose of the Case Study is to provide a concrete example of Tier III processes to enhance participant understanding.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5</a:t>
            </a:fld>
            <a:endParaRPr lang="en-US"/>
          </a:p>
        </p:txBody>
      </p:sp>
    </p:spTree>
    <p:extLst>
      <p:ext uri="{BB962C8B-B14F-4D97-AF65-F5344CB8AC3E}">
        <p14:creationId xmlns:p14="http://schemas.microsoft.com/office/powerpoint/2010/main" val="194349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d63870cb3_1_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d63870cb3_1_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 core group of team members will attend trainings (an administrator, a member with behavioral expertise, and a member with academic expertise).</a:t>
            </a:r>
          </a:p>
          <a:p>
            <a:pPr marL="171450" lvl="0" indent="-171450" algn="l" rtl="0">
              <a:spcBef>
                <a:spcPts val="0"/>
              </a:spcBef>
              <a:spcAft>
                <a:spcPts val="0"/>
              </a:spcAft>
              <a:buFont typeface="Arial" panose="020B0604020202020204" pitchFamily="34" charset="0"/>
              <a:buChar char="•"/>
            </a:pPr>
            <a:r>
              <a:rPr lang="en-US" dirty="0"/>
              <a:t>An administrator must be an active participant on the team since they will have knowledge of all aspects of the school and the authority to make decisions.</a:t>
            </a:r>
          </a:p>
          <a:p>
            <a:pPr marL="171450" lvl="0" indent="-171450" algn="l" rtl="0">
              <a:spcBef>
                <a:spcPts val="0"/>
              </a:spcBef>
              <a:spcAft>
                <a:spcPts val="0"/>
              </a:spcAft>
              <a:buFont typeface="Arial" panose="020B0604020202020204" pitchFamily="34" charset="0"/>
              <a:buChar char="•"/>
            </a:pPr>
            <a:r>
              <a:rPr lang="en-US" dirty="0"/>
              <a:t>The team should include at least one member of the team who has behavioral expertise, at least one member who has academic expertise, and one team member who has been identified as a crossover member who will serve on the Tier II and Tier III teams.</a:t>
            </a:r>
          </a:p>
          <a:p>
            <a:pPr marL="171450" lvl="0" indent="-171450" algn="l" rtl="0">
              <a:spcBef>
                <a:spcPts val="0"/>
              </a:spcBef>
              <a:spcAft>
                <a:spcPts val="0"/>
              </a:spcAft>
              <a:buFont typeface="Arial" panose="020B0604020202020204" pitchFamily="34" charset="0"/>
              <a:buChar char="•"/>
            </a:pPr>
            <a:r>
              <a:rPr lang="en-US" dirty="0"/>
              <a:t>The crossover member will ensure accurate and timely communication between the Tier II and III teams.</a:t>
            </a:r>
          </a:p>
          <a:p>
            <a:pPr marL="171450" lvl="0" indent="-171450" algn="l" rtl="0">
              <a:spcBef>
                <a:spcPts val="0"/>
              </a:spcBef>
              <a:spcAft>
                <a:spcPts val="0"/>
              </a:spcAft>
              <a:buFont typeface="Arial" panose="020B0604020202020204" pitchFamily="34" charset="0"/>
              <a:buChar char="•"/>
            </a:pPr>
            <a:r>
              <a:rPr lang="en-US" dirty="0"/>
              <a:t>These members should be responsible and committed to implementing a full continuum of interventions.</a:t>
            </a:r>
          </a:p>
          <a:p>
            <a:pPr marL="171450" lvl="0" indent="-171450" algn="l" rtl="0">
              <a:spcBef>
                <a:spcPts val="0"/>
              </a:spcBef>
              <a:spcAft>
                <a:spcPts val="0"/>
              </a:spcAft>
              <a:buFont typeface="Arial" panose="020B0604020202020204" pitchFamily="34" charset="0"/>
              <a:buChar char="•"/>
            </a:pPr>
            <a:r>
              <a:rPr lang="en-US" dirty="0"/>
              <a:t>The Tier III team should be available for trainings and to observe modeling of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District level support and communication is vital for the durability of the Tier III system.</a:t>
            </a:r>
          </a:p>
        </p:txBody>
      </p:sp>
      <p:sp>
        <p:nvSpPr>
          <p:cNvPr id="173" name="Google Shape;173;g3d63870cb3_1_5: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extLst>
      <p:ext uri="{BB962C8B-B14F-4D97-AF65-F5344CB8AC3E}">
        <p14:creationId xmlns:p14="http://schemas.microsoft.com/office/powerpoint/2010/main" val="1568884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cf9ec3a20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cf9ec3a20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p:txBody>
      </p:sp>
      <p:sp>
        <p:nvSpPr>
          <p:cNvPr id="187" name="Google Shape;187;g3cf9ec3a20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extLst>
      <p:ext uri="{BB962C8B-B14F-4D97-AF65-F5344CB8AC3E}">
        <p14:creationId xmlns:p14="http://schemas.microsoft.com/office/powerpoint/2010/main" val="1547269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This checklist, adapted from MO</a:t>
            </a:r>
            <a:r>
              <a:rPr lang="en-US" baseline="0" dirty="0"/>
              <a:t> SW-PBS, is available as a handout in the facilitator’s guide. It is highly recommended that schools make sure these criteria are met before implementing Tier III.</a:t>
            </a:r>
            <a:endParaRPr lang="en-US" dirty="0"/>
          </a:p>
        </p:txBody>
      </p:sp>
      <p:sp>
        <p:nvSpPr>
          <p:cNvPr id="4" name="Slide Number Placeholder 3"/>
          <p:cNvSpPr>
            <a:spLocks noGrp="1"/>
          </p:cNvSpPr>
          <p:nvPr>
            <p:ph type="sldNum" sz="quarter" idx="10"/>
          </p:nvPr>
        </p:nvSpPr>
        <p:spPr/>
        <p:txBody>
          <a:bodyPr/>
          <a:lstStyle/>
          <a:p>
            <a:fld id="{5E0F098F-D8B6-47AD-8440-AC95768CFA99}" type="slidenum">
              <a:rPr lang="en-US" smtClean="0"/>
              <a:t>54</a:t>
            </a:fld>
            <a:endParaRPr lang="en-US"/>
          </a:p>
        </p:txBody>
      </p:sp>
    </p:spTree>
    <p:extLst>
      <p:ext uri="{BB962C8B-B14F-4D97-AF65-F5344CB8AC3E}">
        <p14:creationId xmlns:p14="http://schemas.microsoft.com/office/powerpoint/2010/main" val="1927955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173736" indent="-173736">
              <a:buFont typeface="Arial" panose="020B0604020202020204" pitchFamily="34" charset="0"/>
              <a:buChar char="•"/>
            </a:pPr>
            <a:r>
              <a:rPr lang="en-US" dirty="0"/>
              <a:t>This is page 1 of the Tier III Building Readiness Checklist/Guide.</a:t>
            </a:r>
          </a:p>
          <a:p>
            <a:pPr marL="173736" indent="-173736">
              <a:buFont typeface="Arial" panose="020B0604020202020204" pitchFamily="34" charset="0"/>
              <a:buChar char="•"/>
            </a:pPr>
            <a:r>
              <a:rPr lang="en-US" dirty="0"/>
              <a:t>Further instructions on presenting this activity are in the accompanying facilitator guide. </a:t>
            </a:r>
          </a:p>
          <a:p>
            <a:pPr marL="173736" indent="-173736">
              <a:buFont typeface="Arial" panose="020B0604020202020204" pitchFamily="34" charset="0"/>
              <a:buChar char="•"/>
            </a:pPr>
            <a:r>
              <a:rPr lang="en-US" dirty="0">
                <a:hlinkClick r:id="rId3"/>
              </a:rPr>
              <a:t>http://cce.astate.edu/pbis/leadership-at-tier-iii/</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696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0" indent="0">
              <a:buFont typeface="Arial" panose="020B0604020202020204" pitchFamily="34" charset="0"/>
              <a:buNone/>
            </a:pPr>
            <a:r>
              <a:rPr lang="en-US" dirty="0"/>
              <a:t>This guide is on the CCE PBIS website here: </a:t>
            </a:r>
            <a:r>
              <a:rPr lang="en-US" dirty="0">
                <a:hlinkClick r:id="rId3"/>
              </a:rPr>
              <a:t>http://cce.astate.edu/pbis/leadership-at-tier-iii/</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465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Discussion for after completing the Tier III Readiness Checklist:</a:t>
            </a:r>
          </a:p>
          <a:p>
            <a:pPr marL="457200" lvl="1" indent="-171450" algn="l" rtl="0">
              <a:spcBef>
                <a:spcPts val="0"/>
              </a:spcBef>
              <a:spcAft>
                <a:spcPts val="0"/>
              </a:spcAft>
              <a:buFont typeface="Arial" panose="020B0604020202020204" pitchFamily="34" charset="0"/>
              <a:buChar char="•"/>
            </a:pPr>
            <a:r>
              <a:rPr lang="en-US" dirty="0"/>
              <a:t>What resources are available to meet the needs of Tier III?</a:t>
            </a:r>
          </a:p>
          <a:p>
            <a:pPr marL="914400" lvl="2" indent="-171450" algn="l" rtl="0">
              <a:spcBef>
                <a:spcPts val="0"/>
              </a:spcBef>
              <a:spcAft>
                <a:spcPts val="0"/>
              </a:spcAft>
              <a:buFont typeface="Arial" panose="020B0604020202020204" pitchFamily="34" charset="0"/>
              <a:buChar char="•"/>
            </a:pPr>
            <a:r>
              <a:rPr lang="en-US" dirty="0"/>
              <a:t>How will you access necessary resources?</a:t>
            </a:r>
          </a:p>
          <a:p>
            <a:pPr marL="457200" lvl="1" indent="-171450" algn="l" rtl="0">
              <a:spcBef>
                <a:spcPts val="0"/>
              </a:spcBef>
              <a:spcAft>
                <a:spcPts val="0"/>
              </a:spcAft>
              <a:buFont typeface="Arial" panose="020B0604020202020204" pitchFamily="34" charset="0"/>
              <a:buChar char="•"/>
            </a:pPr>
            <a:r>
              <a:rPr lang="en-US" dirty="0"/>
              <a:t>Add to/revise your action plan to document action steps that need to be completed.</a:t>
            </a:r>
          </a:p>
          <a:p>
            <a:pPr marL="914400" lvl="2" indent="-171450" algn="l" rtl="0">
              <a:spcBef>
                <a:spcPts val="0"/>
              </a:spcBef>
              <a:spcAft>
                <a:spcPts val="0"/>
              </a:spcAft>
              <a:buFont typeface="Arial" panose="020B0604020202020204" pitchFamily="34" charset="0"/>
              <a:buChar char="•"/>
            </a:pPr>
            <a:r>
              <a:rPr lang="en-US" dirty="0"/>
              <a:t>What additional information or technical assistance does your school need?</a:t>
            </a:r>
          </a:p>
          <a:p>
            <a:pPr marL="457200" lvl="1" indent="-171450" algn="l" rtl="0">
              <a:spcBef>
                <a:spcPts val="0"/>
              </a:spcBef>
              <a:spcAft>
                <a:spcPts val="0"/>
              </a:spcAft>
              <a:buFont typeface="Arial" panose="020B0604020202020204" pitchFamily="34" charset="0"/>
              <a:buChar char="•"/>
            </a:pPr>
            <a:r>
              <a:rPr lang="en-US" dirty="0"/>
              <a:t>Think of the qualities and attributes of the PBIS Tier III team members.</a:t>
            </a:r>
          </a:p>
          <a:p>
            <a:pPr marL="914400" lvl="2" indent="-171450" algn="l" rtl="0">
              <a:spcBef>
                <a:spcPts val="0"/>
              </a:spcBef>
              <a:spcAft>
                <a:spcPts val="0"/>
              </a:spcAft>
              <a:buFont typeface="Arial" panose="020B0604020202020204" pitchFamily="34" charset="0"/>
              <a:buChar char="•"/>
            </a:pPr>
            <a:r>
              <a:rPr lang="en-US" dirty="0"/>
              <a:t>Their position in the school/district allows time and flexibility for collaboration.</a:t>
            </a:r>
          </a:p>
          <a:p>
            <a:pPr marL="914400" lvl="2" indent="-171450" algn="l" rtl="0">
              <a:spcBef>
                <a:spcPts val="0"/>
              </a:spcBef>
              <a:spcAft>
                <a:spcPts val="0"/>
              </a:spcAft>
              <a:buFont typeface="Arial" panose="020B0604020202020204" pitchFamily="34" charset="0"/>
              <a:buChar char="•"/>
            </a:pPr>
            <a:r>
              <a:rPr lang="en-US" dirty="0"/>
              <a:t>Their professional beliefs create an atmosphere that fosters support for children and families and voice, choice and access for families and youth.</a:t>
            </a:r>
          </a:p>
          <a:p>
            <a:pPr marL="914400" lvl="2" indent="-171450" algn="l" rtl="0">
              <a:spcBef>
                <a:spcPts val="0"/>
              </a:spcBef>
              <a:spcAft>
                <a:spcPts val="0"/>
              </a:spcAft>
              <a:buFont typeface="Arial" panose="020B0604020202020204" pitchFamily="34" charset="0"/>
              <a:buChar char="•"/>
            </a:pPr>
            <a:r>
              <a:rPr lang="en-US" dirty="0"/>
              <a:t>They are skilled in facilitation, focus, gathering data, and follow through.</a:t>
            </a:r>
            <a:endParaRPr dirty="0"/>
          </a:p>
        </p:txBody>
      </p:sp>
      <p:sp>
        <p:nvSpPr>
          <p:cNvPr id="215" name="Google Shape;215;g3d63870cb3_1_17: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extLst>
      <p:ext uri="{BB962C8B-B14F-4D97-AF65-F5344CB8AC3E}">
        <p14:creationId xmlns:p14="http://schemas.microsoft.com/office/powerpoint/2010/main" val="2291856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59</a:t>
            </a:fld>
            <a:endParaRPr lang="en-US"/>
          </a:p>
        </p:txBody>
      </p:sp>
    </p:spTree>
    <p:extLst>
      <p:ext uri="{BB962C8B-B14F-4D97-AF65-F5344CB8AC3E}">
        <p14:creationId xmlns:p14="http://schemas.microsoft.com/office/powerpoint/2010/main" val="130568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61</a:t>
            </a:fld>
            <a:endParaRPr lang="en-US"/>
          </a:p>
        </p:txBody>
      </p:sp>
    </p:spTree>
    <p:extLst>
      <p:ext uri="{BB962C8B-B14F-4D97-AF65-F5344CB8AC3E}">
        <p14:creationId xmlns:p14="http://schemas.microsoft.com/office/powerpoint/2010/main" val="4229198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Clr>
                <a:schemeClr val="dk1"/>
              </a:buClr>
              <a:buSzPts val="1200"/>
              <a:buFont typeface="Arial"/>
              <a:buChar char="•"/>
            </a:pPr>
            <a:r>
              <a:rPr lang="en-US" dirty="0"/>
              <a:t>The TFI is an important tool in the PBIS implementation process. </a:t>
            </a:r>
          </a:p>
          <a:p>
            <a:pPr marL="171450" lvl="0" indent="-171450" algn="l" rtl="0">
              <a:spcBef>
                <a:spcPts val="0"/>
              </a:spcBef>
              <a:spcAft>
                <a:spcPts val="0"/>
              </a:spcAft>
              <a:buClr>
                <a:schemeClr val="dk1"/>
              </a:buClr>
              <a:buSzPts val="1200"/>
              <a:buFont typeface="Arial"/>
              <a:buChar char="•"/>
            </a:pPr>
            <a:r>
              <a:rPr lang="en-US" dirty="0"/>
              <a:t>It can be used in the development stage, and then used in an ongoing manner to ensure all core features are in place. </a:t>
            </a:r>
          </a:p>
          <a:p>
            <a:pPr marL="171450" lvl="0" indent="-171450" algn="l" rtl="0">
              <a:spcBef>
                <a:spcPts val="0"/>
              </a:spcBef>
              <a:spcAft>
                <a:spcPts val="0"/>
              </a:spcAft>
              <a:buClr>
                <a:schemeClr val="dk1"/>
              </a:buClr>
              <a:buSzPts val="1200"/>
              <a:buFont typeface="Arial"/>
              <a:buChar char="•"/>
            </a:pPr>
            <a:r>
              <a:rPr lang="en-US" dirty="0"/>
              <a:t>The TFI highlights each critical component of PBIS. </a:t>
            </a:r>
          </a:p>
          <a:p>
            <a:pPr marL="171450" lvl="0" indent="-171450" algn="l" rtl="0">
              <a:spcBef>
                <a:spcPts val="0"/>
              </a:spcBef>
              <a:spcAft>
                <a:spcPts val="0"/>
              </a:spcAft>
              <a:buClr>
                <a:schemeClr val="dk1"/>
              </a:buClr>
              <a:buSzPts val="1200"/>
              <a:buFont typeface="Arial"/>
              <a:buChar char="•"/>
            </a:pPr>
            <a:r>
              <a:rPr lang="en-US" dirty="0"/>
              <a:t>The next 4 slides will give more information on each of the items on this slide to help schools measure fidelity of implementation.</a:t>
            </a:r>
          </a:p>
        </p:txBody>
      </p:sp>
      <p:sp>
        <p:nvSpPr>
          <p:cNvPr id="299" name="Google Shape;299;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62</a:t>
            </a:fld>
            <a:endParaRPr dirty="0"/>
          </a:p>
        </p:txBody>
      </p:sp>
    </p:spTree>
    <p:extLst>
      <p:ext uri="{BB962C8B-B14F-4D97-AF65-F5344CB8AC3E}">
        <p14:creationId xmlns:p14="http://schemas.microsoft.com/office/powerpoint/2010/main" val="2340834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endParaRPr lang="en-US" dirty="0"/>
          </a:p>
        </p:txBody>
      </p:sp>
      <p:sp>
        <p:nvSpPr>
          <p:cNvPr id="4" name="Slide Number Placeholder 3"/>
          <p:cNvSpPr>
            <a:spLocks noGrp="1"/>
          </p:cNvSpPr>
          <p:nvPr>
            <p:ph type="sldNum" sz="quarter" idx="10"/>
          </p:nvPr>
        </p:nvSpPr>
        <p:spPr/>
        <p:txBody>
          <a:bodyPr/>
          <a:lstStyle/>
          <a:p>
            <a:fld id="{E7AF53DD-243B-40F1-AD08-FFE4BF14A87C}" type="slidenum">
              <a:rPr lang="en-US" smtClean="0"/>
              <a:t>63</a:t>
            </a:fld>
            <a:endParaRPr lang="en-US"/>
          </a:p>
        </p:txBody>
      </p:sp>
      <p:sp>
        <p:nvSpPr>
          <p:cNvPr id="5" name="Header Placeholder 4"/>
          <p:cNvSpPr>
            <a:spLocks noGrp="1"/>
          </p:cNvSpPr>
          <p:nvPr>
            <p:ph type="hdr" sz="quarter" idx="11"/>
          </p:nvPr>
        </p:nvSpPr>
        <p:spPr/>
        <p:txBody>
          <a:bodyPr/>
          <a:lstStyle/>
          <a:p>
            <a:r>
              <a:rPr lang="en-US"/>
              <a:t>DRAFT 12 19 2018</a:t>
            </a:r>
          </a:p>
        </p:txBody>
      </p:sp>
    </p:spTree>
    <p:extLst>
      <p:ext uri="{BB962C8B-B14F-4D97-AF65-F5344CB8AC3E}">
        <p14:creationId xmlns:p14="http://schemas.microsoft.com/office/powerpoint/2010/main" val="232597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6</a:t>
            </a:fld>
            <a:endParaRPr lang="en-US"/>
          </a:p>
        </p:txBody>
      </p:sp>
    </p:spTree>
    <p:extLst>
      <p:ext uri="{BB962C8B-B14F-4D97-AF65-F5344CB8AC3E}">
        <p14:creationId xmlns:p14="http://schemas.microsoft.com/office/powerpoint/2010/main" val="8310085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F098F-D8B6-47AD-8440-AC95768CFA99}" type="slidenum">
              <a:rPr lang="en-US" smtClean="0"/>
              <a:t>72</a:t>
            </a:fld>
            <a:endParaRPr lang="en-US"/>
          </a:p>
        </p:txBody>
      </p:sp>
    </p:spTree>
    <p:extLst>
      <p:ext uri="{BB962C8B-B14F-4D97-AF65-F5344CB8AC3E}">
        <p14:creationId xmlns:p14="http://schemas.microsoft.com/office/powerpoint/2010/main" val="1094863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SzPts val="1400"/>
              <a:buNone/>
            </a:pPr>
            <a:endParaRPr dirty="0"/>
          </a:p>
        </p:txBody>
      </p:sp>
      <p:sp>
        <p:nvSpPr>
          <p:cNvPr id="564" name="Google Shape;564;p4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73</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747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c9a2f29a9_3_38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lang="en-US" dirty="0"/>
          </a:p>
        </p:txBody>
      </p:sp>
      <p:sp>
        <p:nvSpPr>
          <p:cNvPr id="62" name="Google Shape;62;g3c9a2f29a9_3_38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54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dirty="0"/>
              <a:t>Trainer Notes:</a:t>
            </a:r>
          </a:p>
          <a:p>
            <a:pPr marL="0" lvl="0" indent="0" algn="l" rtl="0">
              <a:spcBef>
                <a:spcPts val="0"/>
              </a:spcBef>
              <a:spcAft>
                <a:spcPts val="0"/>
              </a:spcAft>
              <a:buFont typeface="Arial" panose="020B0604020202020204" pitchFamily="34" charset="0"/>
              <a:buNone/>
            </a:pPr>
            <a:r>
              <a:rPr lang="en-US" dirty="0"/>
              <a:t>Tier III interventions of support are also referred to as the tertiary level.</a:t>
            </a:r>
          </a:p>
          <a:p>
            <a:pPr marL="457200" lvl="1" indent="-173736" algn="l" rtl="0">
              <a:spcBef>
                <a:spcPts val="0"/>
              </a:spcBef>
              <a:spcAft>
                <a:spcPts val="0"/>
              </a:spcAft>
              <a:buFont typeface="Arial" panose="020B0604020202020204" pitchFamily="34" charset="0"/>
              <a:buChar char="•"/>
            </a:pPr>
            <a:r>
              <a:rPr lang="en-US" dirty="0"/>
              <a:t>This level of support consists of individualized interventions that target the function, or cause, of the student’s behavior.</a:t>
            </a:r>
          </a:p>
          <a:p>
            <a:pPr marL="457200" lvl="1" indent="-173736" algn="l" rtl="0">
              <a:spcBef>
                <a:spcPts val="0"/>
              </a:spcBef>
              <a:spcAft>
                <a:spcPts val="0"/>
              </a:spcAft>
              <a:buFont typeface="Arial" panose="020B0604020202020204" pitchFamily="34" charset="0"/>
              <a:buChar char="•"/>
            </a:pPr>
            <a:r>
              <a:rPr lang="en-US" dirty="0"/>
              <a:t>Students typically receive Tier III supports due to non-responsiveness to secondary interventions and intensity of behavior (e.g., self-injurious behavior, severe aggression) (</a:t>
            </a:r>
            <a:r>
              <a:rPr lang="en-US" i="1" dirty="0"/>
              <a:t>Simonsen et al, 2010</a:t>
            </a:r>
            <a:r>
              <a:rPr lang="en-US" dirty="0"/>
              <a:t>).</a:t>
            </a:r>
          </a:p>
        </p:txBody>
      </p:sp>
      <p:sp>
        <p:nvSpPr>
          <p:cNvPr id="4" name="Slide Number Placeholder 3"/>
          <p:cNvSpPr>
            <a:spLocks noGrp="1"/>
          </p:cNvSpPr>
          <p:nvPr>
            <p:ph type="sldNum" sz="quarter" idx="5"/>
          </p:nvPr>
        </p:nvSpPr>
        <p:spPr/>
        <p:txBody>
          <a:bodyPr/>
          <a:lstStyle/>
          <a:p>
            <a:fld id="{5E0F098F-D8B6-47AD-8440-AC95768CFA99}" type="slidenum">
              <a:rPr lang="en-US" smtClean="0"/>
              <a:t>8</a:t>
            </a:fld>
            <a:endParaRPr lang="en-US"/>
          </a:p>
        </p:txBody>
      </p:sp>
    </p:spTree>
    <p:extLst>
      <p:ext uri="{BB962C8B-B14F-4D97-AF65-F5344CB8AC3E}">
        <p14:creationId xmlns:p14="http://schemas.microsoft.com/office/powerpoint/2010/main" val="291177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Trainer Notes: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Animations. Click once for pictures and Reminders about the Facts.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Click again for first bullet. Click again for 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bullet. Click again for bullets 3-4.</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Examples of behaviors:</a:t>
            </a:r>
          </a:p>
          <a:p>
            <a:pPr marL="457200" lvl="1" indent="-171450">
              <a:buFont typeface="Arial" panose="020B0604020202020204" pitchFamily="34" charset="0"/>
              <a:buChar char="•"/>
            </a:pPr>
            <a:r>
              <a:rPr lang="en-US" sz="1200" b="0" i="0" kern="1200" dirty="0">
                <a:solidFill>
                  <a:schemeClr val="tx1"/>
                </a:solidFill>
                <a:effectLst/>
                <a:latin typeface="+mn-lt"/>
                <a:ea typeface="+mn-ea"/>
                <a:cs typeface="+mn-cs"/>
              </a:rPr>
              <a:t>Internalizing: anxiety (e.g., biting fingernails, rocking back and forth), depression (e.g., not engaging in preferred activities, sleeping in class), withdrawal from peers</a:t>
            </a:r>
          </a:p>
          <a:p>
            <a:pPr marL="457200" lvl="1" indent="-171450">
              <a:buFont typeface="Arial" panose="020B0604020202020204" pitchFamily="34" charset="0"/>
              <a:buChar char="•"/>
            </a:pPr>
            <a:r>
              <a:rPr lang="en-US" sz="1200" b="0" i="0" kern="1200" dirty="0">
                <a:solidFill>
                  <a:schemeClr val="tx1"/>
                </a:solidFill>
                <a:effectLst/>
                <a:latin typeface="+mn-lt"/>
                <a:ea typeface="+mn-ea"/>
                <a:cs typeface="+mn-cs"/>
              </a:rPr>
              <a:t>Externalizing: throwing chairs, screaming obscenities, hitting others</a:t>
            </a:r>
          </a:p>
        </p:txBody>
      </p:sp>
      <p:sp>
        <p:nvSpPr>
          <p:cNvPr id="4" name="Slide Number Placeholder 3"/>
          <p:cNvSpPr>
            <a:spLocks noGrp="1"/>
          </p:cNvSpPr>
          <p:nvPr>
            <p:ph type="sldNum" sz="quarter" idx="10"/>
          </p:nvPr>
        </p:nvSpPr>
        <p:spPr/>
        <p:txBody>
          <a:bodyPr/>
          <a:lstStyle/>
          <a:p>
            <a:fld id="{8D071CB0-B899-423A-A866-D0E49C8F8874}" type="slidenum">
              <a:rPr lang="en-US" smtClean="0"/>
              <a:t>9</a:t>
            </a:fld>
            <a:endParaRPr lang="en-US"/>
          </a:p>
        </p:txBody>
      </p:sp>
    </p:spTree>
    <p:extLst>
      <p:ext uri="{BB962C8B-B14F-4D97-AF65-F5344CB8AC3E}">
        <p14:creationId xmlns:p14="http://schemas.microsoft.com/office/powerpoint/2010/main" val="785337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8895"/>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1416424" y="315540"/>
            <a:ext cx="9144000" cy="12711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1416050" y="1917700"/>
            <a:ext cx="9144000" cy="33258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6395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f0CnHVptht0"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K4-XCebLwFA"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s://pbismissouri.org/wp-content/uploads/2018/08/Tier-3-2018_Ch.-3.pdf" TargetMode="External"/><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hyperlink" Target="https://www.pbisapps.org/Applications/Pages/PBIS-Assessment.aspx" TargetMode="External"/><Relationship Id="rId4" Type="http://schemas.openxmlformats.org/officeDocument/2006/relationships/hyperlink" Target="https://www.pbis.org/pbis/tier-3"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and Readiness for </a:t>
            </a:r>
            <a:br>
              <a:rPr lang="en-US" b="1" dirty="0"/>
            </a:br>
            <a:r>
              <a:rPr lang="en-US" b="1" dirty="0"/>
              <a:t>PBIS Tier III</a:t>
            </a:r>
          </a:p>
        </p:txBody>
      </p:sp>
      <p:sp>
        <p:nvSpPr>
          <p:cNvPr id="3" name="TextBox 2"/>
          <p:cNvSpPr txBox="1"/>
          <p:nvPr/>
        </p:nvSpPr>
        <p:spPr>
          <a:xfrm>
            <a:off x="2792048" y="6359236"/>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F7E1-E0AB-4D43-9E60-778D707CDFF2}"/>
              </a:ext>
            </a:extLst>
          </p:cNvPr>
          <p:cNvSpPr>
            <a:spLocks noGrp="1"/>
          </p:cNvSpPr>
          <p:nvPr>
            <p:ph type="title"/>
          </p:nvPr>
        </p:nvSpPr>
        <p:spPr/>
        <p:txBody>
          <a:bodyPr>
            <a:normAutofit/>
          </a:bodyPr>
          <a:lstStyle/>
          <a:p>
            <a:r>
              <a:rPr lang="en-US" dirty="0"/>
              <a:t>Students in Tier III</a:t>
            </a:r>
          </a:p>
        </p:txBody>
      </p:sp>
      <p:sp>
        <p:nvSpPr>
          <p:cNvPr id="3" name="Content Placeholder 2">
            <a:extLst>
              <a:ext uri="{FF2B5EF4-FFF2-40B4-BE49-F238E27FC236}">
                <a16:creationId xmlns:a16="http://schemas.microsoft.com/office/drawing/2014/main" id="{5A47568D-F532-4A2F-A77F-80E3FC974832}"/>
              </a:ext>
            </a:extLst>
          </p:cNvPr>
          <p:cNvSpPr>
            <a:spLocks noGrp="1"/>
          </p:cNvSpPr>
          <p:nvPr>
            <p:ph idx="1"/>
          </p:nvPr>
        </p:nvSpPr>
        <p:spPr/>
        <p:txBody>
          <a:bodyPr>
            <a:normAutofit/>
          </a:bodyPr>
          <a:lstStyle/>
          <a:p>
            <a:pPr marL="173736" indent="-173736"/>
            <a:r>
              <a:rPr lang="en-US" dirty="0"/>
              <a:t>Students in Tier III still receive Tier I core instruction.</a:t>
            </a:r>
          </a:p>
          <a:p>
            <a:pPr marL="173736" indent="-173736"/>
            <a:r>
              <a:rPr lang="en-US" dirty="0"/>
              <a:t>Students in Tier III are still eligible for all Tier I acknowledgments and incentives.</a:t>
            </a:r>
          </a:p>
          <a:p>
            <a:pPr marL="173736" indent="-173736"/>
            <a:r>
              <a:rPr lang="en-US" dirty="0"/>
              <a:t>Students in Tier III may still have access to Tier II interventions if the team decides it’s appropriate and helpful.</a:t>
            </a:r>
          </a:p>
          <a:p>
            <a:pPr marL="173736" indent="-173736"/>
            <a:r>
              <a:rPr lang="en-US" dirty="0"/>
              <a:t>Tier III Behavior Intervention Plans/Wraparound Plans should document how access to Tier I and Tier II supports will occur.</a:t>
            </a:r>
          </a:p>
        </p:txBody>
      </p:sp>
    </p:spTree>
    <p:extLst>
      <p:ext uri="{BB962C8B-B14F-4D97-AF65-F5344CB8AC3E}">
        <p14:creationId xmlns:p14="http://schemas.microsoft.com/office/powerpoint/2010/main" val="232232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EB937-E4B3-42F0-8C9B-27C9E865C8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34729" y="514696"/>
            <a:ext cx="5761482" cy="5515377"/>
          </a:xfrm>
          <a:prstGeom prst="rect">
            <a:avLst/>
          </a:prstGeom>
        </p:spPr>
      </p:pic>
      <p:sp>
        <p:nvSpPr>
          <p:cNvPr id="4" name="TextBox 3">
            <a:extLst>
              <a:ext uri="{FF2B5EF4-FFF2-40B4-BE49-F238E27FC236}">
                <a16:creationId xmlns:a16="http://schemas.microsoft.com/office/drawing/2014/main" id="{CA0E5955-905B-499F-AFFD-C8CFCDF823AE}"/>
              </a:ext>
            </a:extLst>
          </p:cNvPr>
          <p:cNvSpPr txBox="1"/>
          <p:nvPr/>
        </p:nvSpPr>
        <p:spPr>
          <a:xfrm>
            <a:off x="385593" y="2210555"/>
            <a:ext cx="3012159" cy="2123658"/>
          </a:xfrm>
          <a:prstGeom prst="rect">
            <a:avLst/>
          </a:prstGeom>
          <a:noFill/>
        </p:spPr>
        <p:txBody>
          <a:bodyPr wrap="square" rtlCol="0">
            <a:spAutoFit/>
          </a:bodyPr>
          <a:lstStyle/>
          <a:p>
            <a:pPr algn="ctr"/>
            <a:r>
              <a:rPr lang="en-US" sz="4400" b="1" dirty="0">
                <a:cs typeface="Calibri" panose="020F0502020204030204" pitchFamily="34" charset="0"/>
              </a:rPr>
              <a:t>The Arkansas RTI Model</a:t>
            </a:r>
          </a:p>
        </p:txBody>
      </p:sp>
      <p:sp>
        <p:nvSpPr>
          <p:cNvPr id="5" name="Oval 4">
            <a:extLst>
              <a:ext uri="{FF2B5EF4-FFF2-40B4-BE49-F238E27FC236}">
                <a16:creationId xmlns:a16="http://schemas.microsoft.com/office/drawing/2014/main" id="{5F18AB1C-2A75-40CA-A63C-0EBC4D90BAFA}"/>
              </a:ext>
            </a:extLst>
          </p:cNvPr>
          <p:cNvSpPr/>
          <p:nvPr/>
        </p:nvSpPr>
        <p:spPr>
          <a:xfrm>
            <a:off x="3397752" y="231353"/>
            <a:ext cx="5845404" cy="20491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7" name="Title 1"/>
          <p:cNvSpPr>
            <a:spLocks noGrp="1"/>
          </p:cNvSpPr>
          <p:nvPr>
            <p:ph type="title"/>
          </p:nvPr>
        </p:nvSpPr>
        <p:spPr/>
        <p:txBody>
          <a:bodyPr/>
          <a:lstStyle/>
          <a:p>
            <a:r>
              <a:rPr lang="en-US" dirty="0"/>
              <a:t>PBIS Tier III Core Features</a:t>
            </a:r>
          </a:p>
        </p:txBody>
      </p:sp>
      <p:sp>
        <p:nvSpPr>
          <p:cNvPr id="8" name="Rectangle 7"/>
          <p:cNvSpPr/>
          <p:nvPr/>
        </p:nvSpPr>
        <p:spPr>
          <a:xfrm>
            <a:off x="605928" y="1739900"/>
            <a:ext cx="10983817" cy="4010905"/>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5214651" y="2996205"/>
            <a:ext cx="1762698" cy="1498294"/>
          </a:xfrm>
          <a:prstGeom prst="hexagon">
            <a:avLst/>
          </a:prstGeom>
          <a:solidFill>
            <a:srgbClr val="FFE0C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Tier III</a:t>
            </a:r>
          </a:p>
          <a:p>
            <a:pPr algn="ctr"/>
            <a:r>
              <a:rPr lang="en-US" sz="2800" b="1" dirty="0">
                <a:solidFill>
                  <a:schemeClr val="tx1"/>
                </a:solidFill>
              </a:rPr>
              <a:t>PBIS</a:t>
            </a:r>
          </a:p>
        </p:txBody>
      </p:sp>
      <p:sp>
        <p:nvSpPr>
          <p:cNvPr id="10" name="Oval 9"/>
          <p:cNvSpPr/>
          <p:nvPr/>
        </p:nvSpPr>
        <p:spPr>
          <a:xfrm>
            <a:off x="7260116" y="3205525"/>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Increased</a:t>
            </a:r>
          </a:p>
          <a:p>
            <a:pPr algn="ctr"/>
            <a:r>
              <a:rPr lang="en-US" dirty="0">
                <a:solidFill>
                  <a:schemeClr val="tx1"/>
                </a:solidFill>
              </a:rPr>
              <a:t>Intensity of Data</a:t>
            </a:r>
          </a:p>
          <a:p>
            <a:pPr algn="ctr"/>
            <a:r>
              <a:rPr lang="en-US" dirty="0">
                <a:solidFill>
                  <a:schemeClr val="tx1"/>
                </a:solidFill>
              </a:rPr>
              <a:t>Collection</a:t>
            </a:r>
          </a:p>
        </p:txBody>
      </p:sp>
      <p:sp>
        <p:nvSpPr>
          <p:cNvPr id="12" name="Oval 11"/>
          <p:cNvSpPr/>
          <p:nvPr/>
        </p:nvSpPr>
        <p:spPr>
          <a:xfrm>
            <a:off x="2342920" y="3205524"/>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Individualized</a:t>
            </a:r>
          </a:p>
          <a:p>
            <a:pPr algn="ctr"/>
            <a:r>
              <a:rPr lang="en-US" dirty="0">
                <a:solidFill>
                  <a:schemeClr val="tx1"/>
                </a:solidFill>
              </a:rPr>
              <a:t>Assessment</a:t>
            </a:r>
          </a:p>
        </p:txBody>
      </p:sp>
      <p:sp>
        <p:nvSpPr>
          <p:cNvPr id="13" name="Oval 12"/>
          <p:cNvSpPr/>
          <p:nvPr/>
        </p:nvSpPr>
        <p:spPr>
          <a:xfrm>
            <a:off x="6446705" y="4582824"/>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Increased</a:t>
            </a:r>
          </a:p>
          <a:p>
            <a:pPr algn="ctr"/>
            <a:r>
              <a:rPr lang="en-US" dirty="0">
                <a:solidFill>
                  <a:schemeClr val="tx1"/>
                </a:solidFill>
              </a:rPr>
              <a:t>Family</a:t>
            </a:r>
          </a:p>
          <a:p>
            <a:pPr algn="ctr"/>
            <a:r>
              <a:rPr lang="en-US" dirty="0">
                <a:solidFill>
                  <a:schemeClr val="tx1"/>
                </a:solidFill>
              </a:rPr>
              <a:t>Engagement</a:t>
            </a:r>
          </a:p>
        </p:txBody>
      </p:sp>
      <p:sp>
        <p:nvSpPr>
          <p:cNvPr id="14" name="Oval 13"/>
          <p:cNvSpPr/>
          <p:nvPr/>
        </p:nvSpPr>
        <p:spPr>
          <a:xfrm>
            <a:off x="3185711" y="4582824"/>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a:t>
            </a:r>
          </a:p>
          <a:p>
            <a:pPr algn="ctr"/>
            <a:r>
              <a:rPr lang="en-US" dirty="0">
                <a:solidFill>
                  <a:schemeClr val="tx1"/>
                </a:solidFill>
              </a:rPr>
              <a:t>Student Team</a:t>
            </a:r>
          </a:p>
        </p:txBody>
      </p:sp>
      <p:sp>
        <p:nvSpPr>
          <p:cNvPr id="15" name="Oval 14"/>
          <p:cNvSpPr/>
          <p:nvPr/>
        </p:nvSpPr>
        <p:spPr>
          <a:xfrm>
            <a:off x="3185711" y="1828224"/>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a:t>
            </a:r>
          </a:p>
          <a:p>
            <a:pPr algn="ctr"/>
            <a:r>
              <a:rPr lang="en-US" dirty="0">
                <a:solidFill>
                  <a:schemeClr val="tx1"/>
                </a:solidFill>
              </a:rPr>
              <a:t>Support</a:t>
            </a:r>
          </a:p>
          <a:p>
            <a:pPr algn="ctr"/>
            <a:r>
              <a:rPr lang="en-US" dirty="0">
                <a:solidFill>
                  <a:schemeClr val="tx1"/>
                </a:solidFill>
              </a:rPr>
              <a:t>Planning</a:t>
            </a:r>
          </a:p>
        </p:txBody>
      </p:sp>
      <p:sp>
        <p:nvSpPr>
          <p:cNvPr id="16" name="Oval 15"/>
          <p:cNvSpPr/>
          <p:nvPr/>
        </p:nvSpPr>
        <p:spPr>
          <a:xfrm>
            <a:off x="6446705" y="1828223"/>
            <a:ext cx="2588964" cy="1079653"/>
          </a:xfrm>
          <a:prstGeom prst="ellipse">
            <a:avLst/>
          </a:prstGeom>
          <a:solidFill>
            <a:srgbClr val="E1E1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Individualized</a:t>
            </a:r>
          </a:p>
          <a:p>
            <a:pPr algn="ctr"/>
            <a:r>
              <a:rPr lang="en-US" dirty="0">
                <a:solidFill>
                  <a:schemeClr val="tx1"/>
                </a:solidFill>
              </a:rPr>
              <a:t>Support</a:t>
            </a:r>
          </a:p>
          <a:p>
            <a:pPr algn="ctr"/>
            <a:r>
              <a:rPr lang="en-US" dirty="0">
                <a:solidFill>
                  <a:schemeClr val="tx1"/>
                </a:solidFill>
              </a:rPr>
              <a:t>Delivery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34D3D8-75AC-4FCF-8C1A-4EFC5D9C74FD}"/>
              </a:ext>
            </a:extLst>
          </p:cNvPr>
          <p:cNvSpPr>
            <a:spLocks noGrp="1"/>
          </p:cNvSpPr>
          <p:nvPr>
            <p:ph idx="1"/>
          </p:nvPr>
        </p:nvSpPr>
        <p:spPr>
          <a:xfrm>
            <a:off x="3965248" y="2060154"/>
            <a:ext cx="7388551" cy="3845346"/>
          </a:xfrm>
        </p:spPr>
        <p:txBody>
          <a:bodyPr/>
          <a:lstStyle/>
          <a:p>
            <a:pPr marL="173736" indent="-173736"/>
            <a:r>
              <a:rPr lang="en-US" dirty="0"/>
              <a:t>Behavior professionals team up with family, teachers, and community to support students.</a:t>
            </a:r>
          </a:p>
          <a:p>
            <a:pPr marL="173736" indent="-173736"/>
            <a:r>
              <a:rPr lang="en-US" dirty="0"/>
              <a:t>A functional behavior assessment is completed.</a:t>
            </a:r>
          </a:p>
          <a:p>
            <a:pPr marL="173736" indent="-173736"/>
            <a:r>
              <a:rPr lang="en-US" dirty="0"/>
              <a:t>A behavior intervention plan is created.</a:t>
            </a:r>
          </a:p>
          <a:p>
            <a:pPr marL="173736" indent="-173736"/>
            <a:r>
              <a:rPr lang="en-US" dirty="0"/>
              <a:t>Collaboration among school professionals, community, parents, and students is essential.</a:t>
            </a:r>
          </a:p>
        </p:txBody>
      </p:sp>
      <p:sp>
        <p:nvSpPr>
          <p:cNvPr id="69" name="Google Shape;69;p1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     Transitioning to Tier III</a:t>
            </a:r>
            <a:endParaRPr lang="en-US" i="0" u="none" strike="noStrike" cap="none" dirty="0">
              <a:solidFill>
                <a:schemeClr val="dk1"/>
              </a:solidFill>
            </a:endParaRPr>
          </a:p>
        </p:txBody>
      </p:sp>
      <p:pic>
        <p:nvPicPr>
          <p:cNvPr id="6" name="Content Placeholder 5">
            <a:extLst>
              <a:ext uri="{FF2B5EF4-FFF2-40B4-BE49-F238E27FC236}">
                <a16:creationId xmlns:a16="http://schemas.microsoft.com/office/drawing/2014/main" id="{E2ECB34E-4104-47C5-97AA-0E22C37A1766}"/>
              </a:ext>
            </a:extLst>
          </p:cNvPr>
          <p:cNvPicPr>
            <a:picLocks noGrp="1" noChangeAspect="1"/>
          </p:cNvPicPr>
          <p:nvPr>
            <p:ph idx="10"/>
          </p:nvPr>
        </p:nvPicPr>
        <p:blipFill>
          <a:blip r:embed="rId3"/>
          <a:stretch>
            <a:fillRect/>
          </a:stretch>
        </p:blipFill>
        <p:spPr>
          <a:xfrm>
            <a:off x="949325" y="2293757"/>
            <a:ext cx="2233613" cy="12687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62"/>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0" indent="0">
              <a:spcBef>
                <a:spcPts val="0"/>
              </a:spcBef>
              <a:buNone/>
            </a:pPr>
            <a:r>
              <a:rPr lang="en-US" sz="3200" dirty="0"/>
              <a:t>How would you describe Tier III to your staff based upon your implementation of Tiers I and II?</a:t>
            </a:r>
            <a:endParaRPr sz="3200" dirty="0"/>
          </a:p>
        </p:txBody>
      </p:sp>
      <p:sp>
        <p:nvSpPr>
          <p:cNvPr id="404" name="Google Shape;404;p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solidFill>
                  <a:schemeClr val="bg1"/>
                </a:solidFill>
              </a:rPr>
              <a:t>Table Talk</a:t>
            </a:r>
            <a:endParaRPr sz="60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65972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6000"/>
              <a:buFont typeface="Calibri"/>
              <a:buNone/>
            </a:pPr>
            <a:r>
              <a:rPr lang="en-US" dirty="0">
                <a:solidFill>
                  <a:schemeClr val="bg1"/>
                </a:solidFill>
              </a:rPr>
              <a:t>Foundations of </a:t>
            </a:r>
            <a:br>
              <a:rPr lang="en-US" dirty="0">
                <a:solidFill>
                  <a:schemeClr val="bg1"/>
                </a:solidFill>
              </a:rPr>
            </a:br>
            <a:r>
              <a:rPr lang="en-US" dirty="0">
                <a:solidFill>
                  <a:schemeClr val="bg1"/>
                </a:solidFill>
              </a:rPr>
              <a:t>Behavior Management</a:t>
            </a:r>
            <a:endParaRPr i="0" u="none" strike="noStrike" cap="none"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E69C50-1519-4844-BC58-9FA6ED912F2E}"/>
              </a:ext>
            </a:extLst>
          </p:cNvPr>
          <p:cNvSpPr>
            <a:spLocks noGrp="1"/>
          </p:cNvSpPr>
          <p:nvPr>
            <p:ph type="title"/>
          </p:nvPr>
        </p:nvSpPr>
        <p:spPr/>
        <p:txBody>
          <a:bodyPr/>
          <a:lstStyle/>
          <a:p>
            <a:r>
              <a:rPr lang="en-US" dirty="0"/>
              <a:t>What is Behavior?</a:t>
            </a:r>
          </a:p>
        </p:txBody>
      </p:sp>
      <p:sp>
        <p:nvSpPr>
          <p:cNvPr id="7" name="Content Placeholder 6">
            <a:extLst>
              <a:ext uri="{FF2B5EF4-FFF2-40B4-BE49-F238E27FC236}">
                <a16:creationId xmlns:a16="http://schemas.microsoft.com/office/drawing/2014/main" id="{46FD86CD-AB84-4904-873C-328EE7F9DD35}"/>
              </a:ext>
            </a:extLst>
          </p:cNvPr>
          <p:cNvSpPr>
            <a:spLocks noGrp="1"/>
          </p:cNvSpPr>
          <p:nvPr>
            <p:ph idx="1"/>
          </p:nvPr>
        </p:nvSpPr>
        <p:spPr/>
        <p:txBody>
          <a:bodyPr/>
          <a:lstStyle/>
          <a:p>
            <a:pPr marL="173736" indent="-173736"/>
            <a:r>
              <a:rPr lang="en-US" dirty="0"/>
              <a:t>Behavior is every action by a person that can be seen or heard.</a:t>
            </a:r>
          </a:p>
          <a:p>
            <a:pPr marL="173736" indent="-173736"/>
            <a:r>
              <a:rPr lang="en-US" dirty="0"/>
              <a:t>Behavior is best defined in a way that is:</a:t>
            </a:r>
          </a:p>
          <a:p>
            <a:pPr marL="457200" lvl="1" indent="-173736"/>
            <a:r>
              <a:rPr lang="en-US" dirty="0"/>
              <a:t>Observable</a:t>
            </a:r>
          </a:p>
          <a:p>
            <a:pPr marL="457200" lvl="1" indent="-173736"/>
            <a:r>
              <a:rPr lang="en-US" dirty="0"/>
              <a:t>Measurable</a:t>
            </a:r>
          </a:p>
          <a:p>
            <a:pPr marL="457200" lvl="1" indent="-173736"/>
            <a:r>
              <a:rPr lang="en-US" dirty="0"/>
              <a:t>Described in concrete terms</a:t>
            </a:r>
          </a:p>
          <a:p>
            <a:pPr marL="173736" indent="-173736"/>
            <a:r>
              <a:rPr lang="en-US" dirty="0"/>
              <a:t>Example: During math class, Jimmy stands up, picks up his book from his desk and throws it on the floor next to his desk.</a:t>
            </a:r>
          </a:p>
        </p:txBody>
      </p:sp>
    </p:spTree>
    <p:extLst>
      <p:ext uri="{BB962C8B-B14F-4D97-AF65-F5344CB8AC3E}">
        <p14:creationId xmlns:p14="http://schemas.microsoft.com/office/powerpoint/2010/main" val="146587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Explore and Investigate Behavior </a:t>
            </a:r>
            <a:endParaRPr lang="en-US" i="0" u="none" strike="noStrike" cap="none" dirty="0">
              <a:solidFill>
                <a:schemeClr val="dk1"/>
              </a:solidFill>
            </a:endParaRPr>
          </a:p>
        </p:txBody>
      </p:sp>
      <p:sp>
        <p:nvSpPr>
          <p:cNvPr id="94" name="Google Shape;94;p14"/>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lvl="0" indent="-173736" algn="l" rtl="0">
              <a:lnSpc>
                <a:spcPct val="115000"/>
              </a:lnSpc>
              <a:spcBef>
                <a:spcPts val="800"/>
              </a:spcBef>
              <a:spcAft>
                <a:spcPts val="0"/>
              </a:spcAft>
              <a:buClr>
                <a:srgbClr val="333333"/>
              </a:buClr>
              <a:buSzPct val="100000"/>
            </a:pPr>
            <a:r>
              <a:rPr lang="en-US" dirty="0"/>
              <a:t>There is science behind understanding the behaviors of the students we support.</a:t>
            </a:r>
            <a:endParaRPr dirty="0"/>
          </a:p>
          <a:p>
            <a:pPr marL="173736" lvl="0" indent="-173736" algn="l" rtl="0">
              <a:lnSpc>
                <a:spcPct val="115000"/>
              </a:lnSpc>
              <a:spcBef>
                <a:spcPts val="0"/>
              </a:spcBef>
              <a:spcAft>
                <a:spcPts val="0"/>
              </a:spcAft>
              <a:buClr>
                <a:srgbClr val="333333"/>
              </a:buClr>
              <a:buSzPct val="100000"/>
            </a:pPr>
            <a:r>
              <a:rPr lang="en-US" dirty="0"/>
              <a:t>Our challenge is to understand its context.</a:t>
            </a:r>
            <a:endParaRPr dirty="0"/>
          </a:p>
        </p:txBody>
      </p:sp>
      <p:pic>
        <p:nvPicPr>
          <p:cNvPr id="1026" name="Picture 2" descr="Image result for investigate who what where when how"/>
          <p:cNvPicPr>
            <a:picLocks noChangeAspect="1" noChangeArrowheads="1"/>
          </p:cNvPicPr>
          <p:nvPr/>
        </p:nvPicPr>
        <p:blipFill rotWithShape="1">
          <a:blip r:embed="rId3">
            <a:extLst>
              <a:ext uri="{28A0092B-C50C-407E-A947-70E740481C1C}">
                <a14:useLocalDpi xmlns:a14="http://schemas.microsoft.com/office/drawing/2010/main" val="0"/>
              </a:ext>
            </a:extLst>
          </a:blip>
          <a:srcRect l="21014" t="24465" r="20897" b="22073"/>
          <a:stretch/>
        </p:blipFill>
        <p:spPr bwMode="auto">
          <a:xfrm>
            <a:off x="9573657" y="4269266"/>
            <a:ext cx="1442167" cy="1327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000"/>
              <a:buFont typeface="Calibri"/>
              <a:buNone/>
            </a:pPr>
            <a:r>
              <a:rPr lang="en-US" dirty="0">
                <a:solidFill>
                  <a:schemeClr val="bg1"/>
                </a:solidFill>
              </a:rPr>
              <a:t>Historical Foundations</a:t>
            </a:r>
            <a:endParaRPr i="0" u="none" strike="noStrike" cap="none"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dirty="0"/>
              <a:t>Behavior and Consequences</a:t>
            </a:r>
            <a:endParaRPr lang="en-US" i="0" u="none" strike="noStrike" cap="none" dirty="0">
              <a:solidFill>
                <a:schemeClr val="dk1"/>
              </a:solidFill>
              <a:latin typeface="Arial"/>
              <a:ea typeface="Arial"/>
              <a:cs typeface="Arial"/>
              <a:sym typeface="Arial"/>
            </a:endParaRPr>
          </a:p>
        </p:txBody>
      </p:sp>
      <p:sp>
        <p:nvSpPr>
          <p:cNvPr id="106" name="Google Shape;106;p16"/>
          <p:cNvSpPr txBox="1">
            <a:spLocks noGrp="1"/>
          </p:cNvSpPr>
          <p:nvPr>
            <p:ph idx="1"/>
          </p:nvPr>
        </p:nvSpPr>
        <p:spPr>
          <a:xfrm>
            <a:off x="838200" y="2057400"/>
            <a:ext cx="10515600" cy="3848100"/>
          </a:xfrm>
          <a:prstGeom prst="rect">
            <a:avLst/>
          </a:prstGeom>
          <a:noFill/>
          <a:ln>
            <a:noFill/>
          </a:ln>
        </p:spPr>
        <p:txBody>
          <a:bodyPr spcFirstLastPara="1" wrap="square" lIns="91425" tIns="45700" rIns="91425" bIns="45700" anchor="t" anchorCtr="0">
            <a:noAutofit/>
          </a:bodyPr>
          <a:lstStyle/>
          <a:p>
            <a:pPr marL="173736" indent="-173736">
              <a:lnSpc>
                <a:spcPct val="80000"/>
              </a:lnSpc>
            </a:pPr>
            <a:r>
              <a:rPr lang="en-US" b="1" dirty="0" err="1"/>
              <a:t>Burrhus</a:t>
            </a:r>
            <a:r>
              <a:rPr lang="en-US" b="1" dirty="0"/>
              <a:t> Frederic Skinner: Father of </a:t>
            </a:r>
            <a:r>
              <a:rPr lang="en-US" b="1" u="sng" dirty="0"/>
              <a:t>Operant Conditioning</a:t>
            </a:r>
          </a:p>
          <a:p>
            <a:pPr marL="457200" lvl="1" indent="-173736"/>
            <a:r>
              <a:rPr lang="en-US" sz="2800" dirty="0"/>
              <a:t>Reinforced behavior is more likely to be repeated.</a:t>
            </a:r>
          </a:p>
          <a:p>
            <a:pPr marL="457200" lvl="1" indent="-173736"/>
            <a:r>
              <a:rPr lang="en-US" sz="2800" dirty="0"/>
              <a:t>Behavior that is not reinforced is less likely to be repeated.</a:t>
            </a:r>
            <a:endParaRPr lang="en-US" i="1" dirty="0"/>
          </a:p>
          <a:p>
            <a:pPr marL="173736" indent="-173736">
              <a:lnSpc>
                <a:spcPct val="80000"/>
              </a:lnSpc>
            </a:pPr>
            <a:r>
              <a:rPr lang="en-US" b="1" dirty="0"/>
              <a:t>Based on Thorndike’s </a:t>
            </a:r>
            <a:r>
              <a:rPr lang="en-US" b="1" u="sng" dirty="0"/>
              <a:t>Law of Effect</a:t>
            </a:r>
            <a:endParaRPr lang="en-US" u="sng" dirty="0"/>
          </a:p>
          <a:p>
            <a:pPr marL="457200" lvl="1" indent="-173736"/>
            <a:r>
              <a:rPr lang="en-US" sz="2800" dirty="0"/>
              <a:t>Behavior that is followed by pleasant consequences is likely to be repeated.</a:t>
            </a:r>
          </a:p>
          <a:p>
            <a:pPr marL="457200" lvl="1" indent="-173736"/>
            <a:r>
              <a:rPr lang="en-US" sz="2800" dirty="0"/>
              <a:t>Behavior followed by unpleasant consequences is less likely to be repeated.</a:t>
            </a:r>
            <a:endParaRPr sz="2800" dirty="0">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3600"/>
            </a:pPr>
            <a:r>
              <a:rPr lang="en-US" sz="4400" i="0" u="sng" strike="noStrike" cap="none" dirty="0"/>
              <a:t>Purpose of </a:t>
            </a:r>
            <a:r>
              <a:rPr lang="en-US" sz="4400" u="sng" dirty="0"/>
              <a:t>T</a:t>
            </a:r>
            <a:r>
              <a:rPr lang="en-US" sz="4400" i="0" u="sng" strike="noStrike" cap="none" dirty="0"/>
              <a:t>his Module</a:t>
            </a:r>
            <a:br>
              <a:rPr lang="en-US" sz="7200" i="0" u="none" strike="noStrike" cap="none" dirty="0"/>
            </a:br>
            <a:r>
              <a:rPr lang="en-US" sz="2800" dirty="0"/>
              <a:t>Participants will learn how individualized intervention fits within the three-tiered system</a:t>
            </a:r>
            <a:endParaRPr sz="2800" i="0" u="none" strike="noStrike" cap="none"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Applied Behavior Analysis (ABA)</a:t>
            </a:r>
            <a:endParaRPr lang="en-US" sz="6000" b="0" i="0" u="none" strike="noStrike" cap="none" dirty="0">
              <a:solidFill>
                <a:schemeClr val="dk1"/>
              </a:solidFill>
              <a:latin typeface="Calibri"/>
              <a:ea typeface="Calibri"/>
              <a:cs typeface="Calibri"/>
              <a:sym typeface="Calibri"/>
            </a:endParaRPr>
          </a:p>
        </p:txBody>
      </p:sp>
      <p:sp>
        <p:nvSpPr>
          <p:cNvPr id="2" name="Content Placeholder 1">
            <a:extLst>
              <a:ext uri="{FF2B5EF4-FFF2-40B4-BE49-F238E27FC236}">
                <a16:creationId xmlns:a16="http://schemas.microsoft.com/office/drawing/2014/main" id="{B729B100-D147-4F8A-A101-116CCDE25E94}"/>
              </a:ext>
            </a:extLst>
          </p:cNvPr>
          <p:cNvSpPr>
            <a:spLocks noGrp="1"/>
          </p:cNvSpPr>
          <p:nvPr>
            <p:ph idx="1"/>
          </p:nvPr>
        </p:nvSpPr>
        <p:spPr>
          <a:xfrm>
            <a:off x="838200" y="2060154"/>
            <a:ext cx="10515600" cy="3845346"/>
          </a:xfrm>
        </p:spPr>
        <p:txBody>
          <a:bodyPr>
            <a:normAutofit/>
          </a:bodyPr>
          <a:lstStyle/>
          <a:p>
            <a:pPr marL="0" indent="0">
              <a:buNone/>
            </a:pPr>
            <a:r>
              <a:rPr lang="en-US" dirty="0">
                <a:ea typeface="Times New Roman"/>
                <a:cs typeface="Times New Roman"/>
                <a:sym typeface="Times New Roman"/>
              </a:rPr>
              <a:t>ABA is the science in which procedures derived from the principles of learning are systematically applied… </a:t>
            </a:r>
          </a:p>
          <a:p>
            <a:pPr marL="457200" indent="-173736"/>
            <a:r>
              <a:rPr lang="en-US" dirty="0">
                <a:ea typeface="Times New Roman"/>
                <a:cs typeface="Times New Roman"/>
                <a:sym typeface="Times New Roman"/>
              </a:rPr>
              <a:t>to </a:t>
            </a:r>
            <a:r>
              <a:rPr lang="en-US" i="1" dirty="0">
                <a:ea typeface="Times New Roman"/>
                <a:cs typeface="Times New Roman"/>
                <a:sym typeface="Times New Roman"/>
              </a:rPr>
              <a:t>improve socially significant behavior</a:t>
            </a:r>
            <a:r>
              <a:rPr lang="en-US" dirty="0">
                <a:ea typeface="Times New Roman"/>
                <a:cs typeface="Times New Roman"/>
                <a:sym typeface="Times New Roman"/>
              </a:rPr>
              <a:t> </a:t>
            </a:r>
          </a:p>
          <a:p>
            <a:pPr marL="457200" indent="-173736"/>
            <a:r>
              <a:rPr lang="en-US" dirty="0">
                <a:ea typeface="Times New Roman"/>
                <a:cs typeface="Times New Roman"/>
                <a:sym typeface="Times New Roman"/>
              </a:rPr>
              <a:t>to demonstrate experimentally that the procedures used were responsible for the improvement in behavior</a:t>
            </a:r>
            <a:endParaRPr lang="en-US" dirty="0">
              <a:ea typeface="Arial"/>
              <a:cs typeface="Arial"/>
              <a:sym typeface="Arial"/>
            </a:endParaRPr>
          </a:p>
        </p:txBody>
      </p:sp>
      <p:sp>
        <p:nvSpPr>
          <p:cNvPr id="3" name="Rectangle 2">
            <a:extLst>
              <a:ext uri="{FF2B5EF4-FFF2-40B4-BE49-F238E27FC236}">
                <a16:creationId xmlns:a16="http://schemas.microsoft.com/office/drawing/2014/main" id="{994570B1-D603-4B73-9C20-BC93FEC9DF4B}"/>
              </a:ext>
            </a:extLst>
          </p:cNvPr>
          <p:cNvSpPr/>
          <p:nvPr/>
        </p:nvSpPr>
        <p:spPr>
          <a:xfrm>
            <a:off x="3938249" y="6398290"/>
            <a:ext cx="2157751" cy="246221"/>
          </a:xfrm>
          <a:prstGeom prst="rect">
            <a:avLst/>
          </a:prstGeom>
        </p:spPr>
        <p:txBody>
          <a:bodyPr wrap="square">
            <a:spAutoFit/>
          </a:bodyPr>
          <a:lstStyle/>
          <a:p>
            <a:pPr algn="ctr"/>
            <a:r>
              <a:rPr lang="en-US" sz="1000" dirty="0">
                <a:solidFill>
                  <a:schemeClr val="bg1"/>
                </a:solidFill>
              </a:rPr>
              <a:t>Cooper, Heron, and </a:t>
            </a:r>
            <a:r>
              <a:rPr lang="en-US" sz="1000" dirty="0" err="1">
                <a:solidFill>
                  <a:schemeClr val="bg1"/>
                </a:solidFill>
              </a:rPr>
              <a:t>Heward</a:t>
            </a:r>
            <a:r>
              <a:rPr lang="en-US" sz="1000" dirty="0">
                <a:solidFill>
                  <a:schemeClr val="bg1"/>
                </a:solidFill>
              </a:rPr>
              <a:t> (2007)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9"/>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indent="-173736">
              <a:buSzPct val="100000"/>
            </a:pPr>
            <a:r>
              <a:rPr lang="en-US" dirty="0"/>
              <a:t>Behavior is learned through experience in the environment.</a:t>
            </a:r>
          </a:p>
          <a:p>
            <a:pPr marL="173736" indent="-173736">
              <a:buSzPct val="100000"/>
            </a:pPr>
            <a:r>
              <a:rPr lang="en-US" dirty="0"/>
              <a:t>All behaviors have antecedents and consequences.</a:t>
            </a:r>
          </a:p>
          <a:p>
            <a:pPr marL="173736" indent="-173736">
              <a:buSzPct val="100000"/>
            </a:pPr>
            <a:r>
              <a:rPr lang="en-US" dirty="0"/>
              <a:t>Reinforcement and punishment are processes through which consequences impact behavior.</a:t>
            </a:r>
            <a:endParaRPr dirty="0"/>
          </a:p>
        </p:txBody>
      </p:sp>
      <p:sp>
        <p:nvSpPr>
          <p:cNvPr id="124" name="Google Shape;124;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Basic Principles of ABA</a:t>
            </a:r>
            <a:br>
              <a:rPr lang="en-US" dirty="0"/>
            </a:b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8"/>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indent="-173736">
              <a:buSzPct val="100000"/>
            </a:pPr>
            <a:r>
              <a:rPr lang="en-US" dirty="0"/>
              <a:t>Behavior is strengthened by  reinforcement.</a:t>
            </a:r>
            <a:endParaRPr dirty="0"/>
          </a:p>
          <a:p>
            <a:pPr marL="173736" indent="-173736">
              <a:buSzPct val="100000"/>
            </a:pPr>
            <a:r>
              <a:rPr lang="en-US" dirty="0"/>
              <a:t>Behavior is weakened by punishment.</a:t>
            </a:r>
            <a:endParaRPr dirty="0"/>
          </a:p>
          <a:p>
            <a:pPr marL="173736" indent="-173736">
              <a:buSzPct val="100000"/>
            </a:pPr>
            <a:r>
              <a:rPr lang="en-US" dirty="0"/>
              <a:t>Reinforcement is more effective for teaching desired behavior.</a:t>
            </a:r>
            <a:endParaRPr dirty="0"/>
          </a:p>
        </p:txBody>
      </p:sp>
      <p:sp>
        <p:nvSpPr>
          <p:cNvPr id="118" name="Google Shape;118;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Basic Principles of ABA </a:t>
            </a:r>
            <a:br>
              <a:rPr lang="en-US" dirty="0"/>
            </a:br>
            <a:r>
              <a:rPr lang="en-US" dirty="0"/>
              <a:t>(cont.)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6000"/>
              <a:buFont typeface="Calibri"/>
              <a:buNone/>
            </a:pPr>
            <a:r>
              <a:rPr lang="en-US" dirty="0">
                <a:solidFill>
                  <a:schemeClr val="bg1"/>
                </a:solidFill>
              </a:rPr>
              <a:t>Functional Behavior Assessment</a:t>
            </a:r>
            <a:endParaRPr i="0" u="none" strike="noStrike" cap="none"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Research Supporting Effectiveness</a:t>
            </a:r>
            <a:endParaRPr/>
          </a:p>
        </p:txBody>
      </p:sp>
      <p:sp>
        <p:nvSpPr>
          <p:cNvPr id="325" name="Google Shape;325;p49"/>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r>
              <a:rPr lang="en-US" dirty="0"/>
              <a:t>Interventions based on functional behavior assessment reduced problem behavior an average of 70.5% (Gage, Lewis, &amp; </a:t>
            </a:r>
            <a:r>
              <a:rPr lang="en-US" dirty="0" err="1"/>
              <a:t>Stichter</a:t>
            </a:r>
            <a:r>
              <a:rPr lang="en-US" dirty="0"/>
              <a:t>, 2012).</a:t>
            </a:r>
            <a:endParaRPr dirty="0"/>
          </a:p>
          <a:p>
            <a:pPr marL="173736" indent="-173736"/>
            <a:r>
              <a:rPr lang="en-US" dirty="0"/>
              <a:t>Behavior intervention plans that were function-based had greater impact on reducing the number of problem behaviors (Ingram, Lewis-Palmer, &amp; </a:t>
            </a:r>
            <a:r>
              <a:rPr lang="en-US" dirty="0" err="1"/>
              <a:t>Sugai</a:t>
            </a:r>
            <a:r>
              <a:rPr lang="en-US" dirty="0"/>
              <a:t>, 2005).</a:t>
            </a:r>
            <a:endParaRPr dirty="0"/>
          </a:p>
        </p:txBody>
      </p:sp>
    </p:spTree>
    <p:extLst>
      <p:ext uri="{BB962C8B-B14F-4D97-AF65-F5344CB8AC3E}">
        <p14:creationId xmlns:p14="http://schemas.microsoft.com/office/powerpoint/2010/main" val="406524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Functional Behavior Assessment</a:t>
            </a:r>
            <a:endParaRPr sz="6000" b="0" i="0" u="none" strike="noStrike" cap="none" dirty="0">
              <a:solidFill>
                <a:schemeClr val="dk1"/>
              </a:solidFill>
              <a:latin typeface="Calibri"/>
              <a:ea typeface="Calibri"/>
              <a:cs typeface="Calibri"/>
              <a:sym typeface="Calibri"/>
            </a:endParaRPr>
          </a:p>
        </p:txBody>
      </p:sp>
      <p:sp>
        <p:nvSpPr>
          <p:cNvPr id="136" name="Google Shape;136;p21"/>
          <p:cNvSpPr txBox="1">
            <a:spLocks noGrp="1"/>
          </p:cNvSpPr>
          <p:nvPr>
            <p:ph idx="1"/>
          </p:nvPr>
        </p:nvSpPr>
        <p:spPr>
          <a:xfrm>
            <a:off x="838200" y="2060154"/>
            <a:ext cx="10515600" cy="3481330"/>
          </a:xfrm>
          <a:prstGeom prst="rect">
            <a:avLst/>
          </a:prstGeom>
          <a:noFill/>
          <a:ln>
            <a:noFill/>
          </a:ln>
        </p:spPr>
        <p:txBody>
          <a:bodyPr spcFirstLastPara="1" wrap="square" lIns="91425" tIns="45700" rIns="91425" bIns="45700" anchor="t" anchorCtr="0">
            <a:noAutofit/>
          </a:bodyPr>
          <a:lstStyle/>
          <a:p>
            <a:pPr marL="173736" marR="0" lvl="0" indent="-173736" algn="l" rtl="0">
              <a:lnSpc>
                <a:spcPct val="90000"/>
              </a:lnSpc>
              <a:spcAft>
                <a:spcPts val="0"/>
              </a:spcAft>
              <a:buClr>
                <a:schemeClr val="dk1"/>
              </a:buClr>
              <a:buSzPts val="2800"/>
              <a:buFont typeface="Arial"/>
              <a:buChar char="•"/>
            </a:pPr>
            <a:r>
              <a:rPr lang="en-US" dirty="0"/>
              <a:t>A Functional Behavior Assessment (FBA) is a </a:t>
            </a:r>
            <a:r>
              <a:rPr lang="en-US" u="sng" dirty="0"/>
              <a:t>problem-solving process</a:t>
            </a:r>
            <a:r>
              <a:rPr lang="en-US" dirty="0"/>
              <a:t> that addresses a challenging behavior.</a:t>
            </a:r>
            <a:endParaRPr sz="1200" dirty="0"/>
          </a:p>
          <a:p>
            <a:pPr marL="173736" marR="0" lvl="0" indent="-173736" algn="l" rtl="0">
              <a:lnSpc>
                <a:spcPct val="90000"/>
              </a:lnSpc>
              <a:spcAft>
                <a:spcPts val="0"/>
              </a:spcAft>
              <a:buClr>
                <a:schemeClr val="dk1"/>
              </a:buClr>
              <a:buSzPts val="2800"/>
              <a:buFont typeface="Arial"/>
              <a:buChar char="•"/>
            </a:pPr>
            <a:r>
              <a:rPr lang="en-US" dirty="0"/>
              <a:t>This process examines the underlying </a:t>
            </a:r>
            <a:r>
              <a:rPr lang="en-US" u="sng" dirty="0"/>
              <a:t>function</a:t>
            </a:r>
            <a:r>
              <a:rPr lang="en-US" dirty="0"/>
              <a:t> of a student’s behavior that impedes the learning of the student or the learning of the student’s peers.</a:t>
            </a:r>
            <a:endParaRPr dirty="0"/>
          </a:p>
        </p:txBody>
      </p:sp>
      <p:pic>
        <p:nvPicPr>
          <p:cNvPr id="137" name="Google Shape;137;p21"/>
          <p:cNvPicPr preferRelativeResize="0"/>
          <p:nvPr/>
        </p:nvPicPr>
        <p:blipFill>
          <a:blip r:embed="rId3">
            <a:alphaModFix/>
          </a:blip>
          <a:stretch>
            <a:fillRect/>
          </a:stretch>
        </p:blipFill>
        <p:spPr>
          <a:xfrm>
            <a:off x="7194375" y="4289763"/>
            <a:ext cx="2571750" cy="1781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Complexity of an FBA</a:t>
            </a:r>
            <a:endParaRPr sz="6000" b="0" i="0" u="none" strike="noStrike" cap="none" dirty="0">
              <a:solidFill>
                <a:schemeClr val="dk1"/>
              </a:solidFill>
              <a:latin typeface="Calibri"/>
              <a:ea typeface="Calibri"/>
              <a:cs typeface="Calibri"/>
              <a:sym typeface="Calibri"/>
            </a:endParaRPr>
          </a:p>
        </p:txBody>
      </p:sp>
      <p:sp>
        <p:nvSpPr>
          <p:cNvPr id="188" name="Google Shape;188;p29"/>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lvl="0" indent="-173736">
              <a:buClr>
                <a:schemeClr val="dk1"/>
              </a:buClr>
              <a:buSzPts val="2800"/>
              <a:buFont typeface="Arial"/>
              <a:buChar char="•"/>
            </a:pPr>
            <a:r>
              <a:rPr lang="en-US" dirty="0"/>
              <a:t>For mild to moderate problem behaviors that are not physically threatening to the self or others, and which occur over no more than two school routines, school personnel can conduct the FBA.</a:t>
            </a:r>
          </a:p>
          <a:p>
            <a:pPr marL="173736" marR="0" lvl="0" indent="-173736" algn="l" rtl="0">
              <a:lnSpc>
                <a:spcPct val="90000"/>
              </a:lnSpc>
              <a:spcAft>
                <a:spcPts val="0"/>
              </a:spcAft>
              <a:buClr>
                <a:schemeClr val="dk1"/>
              </a:buClr>
              <a:buSzPts val="2800"/>
              <a:buFont typeface="Arial"/>
              <a:buChar char="•"/>
            </a:pPr>
            <a:r>
              <a:rPr lang="en-US" dirty="0"/>
              <a:t>For more serious problem behaviors, trained personnel may need to conduct the FBA.</a:t>
            </a:r>
            <a:endParaRPr dirty="0"/>
          </a:p>
        </p:txBody>
      </p:sp>
      <p:pic>
        <p:nvPicPr>
          <p:cNvPr id="189" name="Google Shape;189;p29"/>
          <p:cNvPicPr preferRelativeResize="0"/>
          <p:nvPr/>
        </p:nvPicPr>
        <p:blipFill>
          <a:blip r:embed="rId3">
            <a:alphaModFix/>
          </a:blip>
          <a:stretch>
            <a:fillRect/>
          </a:stretch>
        </p:blipFill>
        <p:spPr>
          <a:xfrm>
            <a:off x="9393822" y="3887062"/>
            <a:ext cx="1959978" cy="20184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Antecedent-Behavior-Consequence</a:t>
            </a:r>
            <a:endParaRPr dirty="0"/>
          </a:p>
        </p:txBody>
      </p:sp>
      <p:sp>
        <p:nvSpPr>
          <p:cNvPr id="144" name="Google Shape;144;p22"/>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50800" lvl="0" indent="0" algn="l" rtl="0">
              <a:spcBef>
                <a:spcPts val="1000"/>
              </a:spcBef>
              <a:spcAft>
                <a:spcPts val="0"/>
              </a:spcAft>
              <a:buSzPts val="2800"/>
              <a:buNone/>
            </a:pPr>
            <a:endParaRPr lang="en-US" dirty="0"/>
          </a:p>
          <a:p>
            <a:pPr marL="50800" lvl="0" indent="0" algn="l" rtl="0">
              <a:spcBef>
                <a:spcPts val="1000"/>
              </a:spcBef>
              <a:spcAft>
                <a:spcPts val="0"/>
              </a:spcAft>
              <a:buSzPts val="2800"/>
              <a:buNone/>
            </a:pPr>
            <a:endParaRPr lang="en-US" dirty="0"/>
          </a:p>
          <a:p>
            <a:pPr marL="50800" lvl="0" indent="0" algn="l" rtl="0">
              <a:spcBef>
                <a:spcPts val="1000"/>
              </a:spcBef>
              <a:spcAft>
                <a:spcPts val="0"/>
              </a:spcAft>
              <a:buSzPts val="2800"/>
              <a:buNone/>
            </a:pPr>
            <a:r>
              <a:rPr lang="en-US" dirty="0"/>
              <a:t>Determine the relationships between the student’s problem behavior and aspects of their environment using the ABCs:</a:t>
            </a:r>
            <a:endParaRPr dirty="0"/>
          </a:p>
          <a:p>
            <a:pPr marL="457200" indent="-173736">
              <a:buSzPts val="2400"/>
            </a:pPr>
            <a:r>
              <a:rPr lang="en-US" sz="3200" b="1" u="sng" dirty="0"/>
              <a:t>A</a:t>
            </a:r>
            <a:r>
              <a:rPr lang="en-US" dirty="0"/>
              <a:t>ntecedent - What happens before the target behavior</a:t>
            </a:r>
            <a:endParaRPr dirty="0"/>
          </a:p>
          <a:p>
            <a:pPr marL="457200" indent="-173736">
              <a:buSzPts val="2400"/>
            </a:pPr>
            <a:r>
              <a:rPr lang="en-US" sz="3200" b="1" u="sng" dirty="0"/>
              <a:t>B</a:t>
            </a:r>
            <a:r>
              <a:rPr lang="en-US" dirty="0"/>
              <a:t>ehavior </a:t>
            </a:r>
            <a:endParaRPr dirty="0"/>
          </a:p>
          <a:p>
            <a:pPr marL="457200" indent="-173736">
              <a:buSzPts val="2400"/>
            </a:pPr>
            <a:r>
              <a:rPr lang="en-US" sz="3200" b="1" u="sng" dirty="0"/>
              <a:t>C</a:t>
            </a:r>
            <a:r>
              <a:rPr lang="en-US" dirty="0"/>
              <a:t>onsequence - What happens after the target behavior</a:t>
            </a:r>
            <a:endParaRPr dirty="0"/>
          </a:p>
        </p:txBody>
      </p:sp>
      <p:pic>
        <p:nvPicPr>
          <p:cNvPr id="145" name="Google Shape;145;p22"/>
          <p:cNvPicPr preferRelativeResize="0"/>
          <p:nvPr/>
        </p:nvPicPr>
        <p:blipFill>
          <a:blip r:embed="rId3">
            <a:alphaModFix/>
          </a:blip>
          <a:stretch>
            <a:fillRect/>
          </a:stretch>
        </p:blipFill>
        <p:spPr>
          <a:xfrm>
            <a:off x="4921586" y="1732275"/>
            <a:ext cx="2348827" cy="13207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dirty="0"/>
              <a:t>Videos: Function of Behavior </a:t>
            </a:r>
            <a:endParaRPr i="0" u="none" strike="noStrike" cap="none" dirty="0"/>
          </a:p>
        </p:txBody>
      </p:sp>
    </p:spTree>
    <p:extLst>
      <p:ext uri="{BB962C8B-B14F-4D97-AF65-F5344CB8AC3E}">
        <p14:creationId xmlns:p14="http://schemas.microsoft.com/office/powerpoint/2010/main" val="107659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title"/>
          </p:nvPr>
        </p:nvSpPr>
        <p:spPr>
          <a:xfrm>
            <a:off x="93782" y="2801461"/>
            <a:ext cx="3165235" cy="107921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400"/>
              <a:buFont typeface="Calibri"/>
              <a:buNone/>
            </a:pPr>
            <a:r>
              <a:rPr lang="en-US" dirty="0"/>
              <a:t>Function Video</a:t>
            </a:r>
            <a:endParaRPr sz="6000" b="0" i="0" u="none" strike="noStrike" cap="none" dirty="0">
              <a:solidFill>
                <a:schemeClr val="dk1"/>
              </a:solidFill>
              <a:latin typeface="Calibri"/>
              <a:ea typeface="Calibri"/>
              <a:cs typeface="Calibri"/>
              <a:sym typeface="Calibri"/>
            </a:endParaRPr>
          </a:p>
        </p:txBody>
      </p:sp>
      <p:sp>
        <p:nvSpPr>
          <p:cNvPr id="348" name="Google Shape;348;p53"/>
          <p:cNvSpPr txBox="1">
            <a:spLocks noGrp="1"/>
          </p:cNvSpPr>
          <p:nvPr>
            <p:ph idx="4294967295"/>
          </p:nvPr>
        </p:nvSpPr>
        <p:spPr>
          <a:xfrm>
            <a:off x="0" y="1814513"/>
            <a:ext cx="10515600" cy="40909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a:t> </a:t>
            </a:r>
            <a:endParaRPr/>
          </a:p>
        </p:txBody>
      </p:sp>
      <p:pic>
        <p:nvPicPr>
          <p:cNvPr id="349" name="Google Shape;349;p53" title="Functions of Behavior (Behaviorbabe) / slower version">
            <a:hlinkClick r:id="rId3"/>
          </p:cNvPr>
          <p:cNvPicPr preferRelativeResize="0"/>
          <p:nvPr/>
        </p:nvPicPr>
        <p:blipFill>
          <a:blip r:embed="rId4">
            <a:alphaModFix/>
          </a:blip>
          <a:stretch>
            <a:fillRect/>
          </a:stretch>
        </p:blipFill>
        <p:spPr>
          <a:xfrm>
            <a:off x="3335356" y="952501"/>
            <a:ext cx="7010123" cy="4777132"/>
          </a:xfrm>
          <a:prstGeom prst="rect">
            <a:avLst/>
          </a:prstGeom>
          <a:noFill/>
          <a:ln>
            <a:noFill/>
          </a:ln>
        </p:spPr>
      </p:pic>
    </p:spTree>
    <p:extLst>
      <p:ext uri="{BB962C8B-B14F-4D97-AF65-F5344CB8AC3E}">
        <p14:creationId xmlns:p14="http://schemas.microsoft.com/office/powerpoint/2010/main" val="347130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9846-0324-4B93-925A-D9390113066C}"/>
              </a:ext>
            </a:extLst>
          </p:cNvPr>
          <p:cNvSpPr>
            <a:spLocks noGrp="1"/>
          </p:cNvSpPr>
          <p:nvPr>
            <p:ph type="title"/>
          </p:nvPr>
        </p:nvSpPr>
        <p:spPr/>
        <p:txBody>
          <a:bodyPr vert="horz" lIns="91440" tIns="45720" rIns="91440" bIns="45720" rtlCol="0" anchor="ctr">
            <a:normAutofit/>
          </a:bodyPr>
          <a:lstStyle/>
          <a:p>
            <a:pPr algn="r">
              <a:spcBef>
                <a:spcPct val="0"/>
              </a:spcBef>
            </a:pPr>
            <a:r>
              <a:rPr lang="en-US" sz="4400" kern="1200" dirty="0">
                <a:solidFill>
                  <a:schemeClr val="accent1"/>
                </a:solidFill>
                <a:ea typeface="+mj-ea"/>
                <a:cs typeface="+mj-cs"/>
              </a:rPr>
              <a:t>Objectives</a:t>
            </a:r>
          </a:p>
        </p:txBody>
      </p:sp>
      <p:sp>
        <p:nvSpPr>
          <p:cNvPr id="3" name="Text Placeholder 2">
            <a:extLst>
              <a:ext uri="{FF2B5EF4-FFF2-40B4-BE49-F238E27FC236}">
                <a16:creationId xmlns:a16="http://schemas.microsoft.com/office/drawing/2014/main" id="{DF2A448E-5C74-4E7B-92F8-1010464D6035}"/>
              </a:ext>
            </a:extLst>
          </p:cNvPr>
          <p:cNvSpPr>
            <a:spLocks noGrp="1"/>
          </p:cNvSpPr>
          <p:nvPr>
            <p:ph idx="1"/>
          </p:nvPr>
        </p:nvSpPr>
        <p:spPr/>
        <p:txBody>
          <a:bodyPr vert="horz" lIns="91440" tIns="45720" rIns="91440" bIns="45720" rtlCol="0" anchor="ctr">
            <a:noAutofit/>
          </a:bodyPr>
          <a:lstStyle/>
          <a:p>
            <a:pPr marL="0" indent="0">
              <a:buNone/>
            </a:pPr>
            <a:r>
              <a:rPr lang="en-US" kern="1200" dirty="0">
                <a:solidFill>
                  <a:schemeClr val="tx1"/>
                </a:solidFill>
                <a:latin typeface="+mn-lt"/>
                <a:ea typeface="+mn-ea"/>
                <a:cs typeface="+mn-cs"/>
              </a:rPr>
              <a:t>Participants will learn about:</a:t>
            </a:r>
          </a:p>
          <a:p>
            <a:pPr marL="457200" lvl="1" indent="-173736">
              <a:spcBef>
                <a:spcPts val="1000"/>
              </a:spcBef>
            </a:pPr>
            <a:r>
              <a:rPr lang="en-US" kern="1200" dirty="0">
                <a:solidFill>
                  <a:schemeClr val="tx1"/>
                </a:solidFill>
                <a:latin typeface="+mn-lt"/>
                <a:ea typeface="+mn-ea"/>
                <a:cs typeface="+mn-cs"/>
              </a:rPr>
              <a:t>Introduction to PBIS Tier III</a:t>
            </a:r>
          </a:p>
          <a:p>
            <a:pPr marL="457200" lvl="1" indent="-173736">
              <a:spcBef>
                <a:spcPts val="1000"/>
              </a:spcBef>
            </a:pPr>
            <a:r>
              <a:rPr lang="en-US" kern="1200" dirty="0">
                <a:solidFill>
                  <a:schemeClr val="tx1"/>
                </a:solidFill>
                <a:latin typeface="+mn-lt"/>
                <a:ea typeface="+mn-ea"/>
                <a:cs typeface="+mn-cs"/>
              </a:rPr>
              <a:t>Foundations of behavior </a:t>
            </a:r>
            <a:r>
              <a:rPr lang="en-US" dirty="0"/>
              <a:t>m</a:t>
            </a:r>
            <a:r>
              <a:rPr lang="en-US" kern="1200" dirty="0">
                <a:solidFill>
                  <a:schemeClr val="tx1"/>
                </a:solidFill>
                <a:latin typeface="+mn-lt"/>
                <a:ea typeface="+mn-ea"/>
                <a:cs typeface="+mn-cs"/>
              </a:rPr>
              <a:t>anagement</a:t>
            </a:r>
          </a:p>
          <a:p>
            <a:pPr marL="457200" lvl="1" indent="-173736">
              <a:spcBef>
                <a:spcPts val="1000"/>
              </a:spcBef>
            </a:pPr>
            <a:r>
              <a:rPr lang="en-US" kern="1200" dirty="0">
                <a:solidFill>
                  <a:schemeClr val="tx1"/>
                </a:solidFill>
                <a:latin typeface="+mn-lt"/>
                <a:ea typeface="+mn-ea"/>
                <a:cs typeface="+mn-cs"/>
              </a:rPr>
              <a:t>Functional Behavior Assessment (FBA)</a:t>
            </a:r>
            <a:endParaRPr lang="en-US" dirty="0"/>
          </a:p>
          <a:p>
            <a:pPr marL="457200" lvl="1" indent="-173736">
              <a:spcBef>
                <a:spcPts val="1000"/>
              </a:spcBef>
            </a:pPr>
            <a:r>
              <a:rPr lang="en-US" kern="1200" dirty="0">
                <a:solidFill>
                  <a:schemeClr val="tx1"/>
                </a:solidFill>
                <a:latin typeface="+mn-lt"/>
                <a:ea typeface="+mn-ea"/>
                <a:cs typeface="+mn-cs"/>
              </a:rPr>
              <a:t>Behavior Intervention </a:t>
            </a:r>
            <a:r>
              <a:rPr lang="en-US" dirty="0"/>
              <a:t>P</a:t>
            </a:r>
            <a:r>
              <a:rPr lang="en-US" kern="1200" dirty="0">
                <a:solidFill>
                  <a:schemeClr val="tx1"/>
                </a:solidFill>
                <a:latin typeface="+mn-lt"/>
                <a:ea typeface="+mn-ea"/>
                <a:cs typeface="+mn-cs"/>
              </a:rPr>
              <a:t>lans</a:t>
            </a:r>
          </a:p>
          <a:p>
            <a:pPr marL="457200" lvl="1" indent="-173736">
              <a:spcBef>
                <a:spcPts val="1000"/>
              </a:spcBef>
            </a:pPr>
            <a:r>
              <a:rPr lang="en-US" dirty="0"/>
              <a:t>Wraparound</a:t>
            </a:r>
            <a:endParaRPr lang="en-US" kern="1200" dirty="0">
              <a:solidFill>
                <a:schemeClr val="tx1"/>
              </a:solidFill>
              <a:latin typeface="+mn-lt"/>
              <a:ea typeface="+mn-ea"/>
              <a:cs typeface="+mn-cs"/>
            </a:endParaRPr>
          </a:p>
          <a:p>
            <a:pPr marL="457200" lvl="1" indent="-173736">
              <a:spcBef>
                <a:spcPts val="1000"/>
              </a:spcBef>
            </a:pPr>
            <a:r>
              <a:rPr lang="en-US" dirty="0"/>
              <a:t>Teaming at Tier III</a:t>
            </a:r>
            <a:endParaRPr lang="en-US" kern="1200" dirty="0">
              <a:solidFill>
                <a:schemeClr val="tx1"/>
              </a:solidFill>
              <a:latin typeface="+mn-lt"/>
              <a:ea typeface="+mn-ea"/>
              <a:cs typeface="+mn-cs"/>
            </a:endParaRPr>
          </a:p>
          <a:p>
            <a:pPr marL="457200" lvl="1" indent="-173736">
              <a:spcBef>
                <a:spcPts val="1000"/>
              </a:spcBef>
            </a:pPr>
            <a:r>
              <a:rPr lang="en-US" kern="1200" dirty="0">
                <a:solidFill>
                  <a:schemeClr val="tx1"/>
                </a:solidFill>
                <a:latin typeface="+mn-lt"/>
                <a:ea typeface="+mn-ea"/>
                <a:cs typeface="+mn-cs"/>
              </a:rPr>
              <a:t>Readiness for Tier III</a:t>
            </a:r>
          </a:p>
        </p:txBody>
      </p:sp>
    </p:spTree>
    <p:extLst>
      <p:ext uri="{BB962C8B-B14F-4D97-AF65-F5344CB8AC3E}">
        <p14:creationId xmlns:p14="http://schemas.microsoft.com/office/powerpoint/2010/main" val="1513188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4"/>
          <p:cNvSpPr txBox="1">
            <a:spLocks noGrp="1"/>
          </p:cNvSpPr>
          <p:nvPr>
            <p:ph type="title"/>
          </p:nvPr>
        </p:nvSpPr>
        <p:spPr>
          <a:xfrm>
            <a:off x="0" y="3578670"/>
            <a:ext cx="3318831" cy="1079211"/>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Video: Behavior Scenario </a:t>
            </a:r>
            <a:br>
              <a:rPr lang="en-US" dirty="0"/>
            </a:br>
            <a:br>
              <a:rPr lang="en-US" dirty="0"/>
            </a:br>
            <a:r>
              <a:rPr lang="en-US" sz="2800" dirty="0"/>
              <a:t>What do you think the function is?</a:t>
            </a:r>
            <a:endParaRPr sz="2800" dirty="0"/>
          </a:p>
        </p:txBody>
      </p:sp>
      <p:pic>
        <p:nvPicPr>
          <p:cNvPr id="356" name="Google Shape;356;p54" descr="This video is intended to help school staff discuss the function of student behavior." title="Classroom Management: Function Video 5">
            <a:hlinkClick r:id="rId3"/>
          </p:cNvPr>
          <p:cNvPicPr preferRelativeResize="0"/>
          <p:nvPr/>
        </p:nvPicPr>
        <p:blipFill>
          <a:blip r:embed="rId4">
            <a:alphaModFix/>
          </a:blip>
          <a:stretch>
            <a:fillRect/>
          </a:stretch>
        </p:blipFill>
        <p:spPr>
          <a:xfrm>
            <a:off x="3318831" y="861237"/>
            <a:ext cx="7079811" cy="4933635"/>
          </a:xfrm>
          <a:prstGeom prst="rect">
            <a:avLst/>
          </a:prstGeom>
          <a:noFill/>
          <a:ln>
            <a:noFill/>
          </a:ln>
        </p:spPr>
      </p:pic>
    </p:spTree>
    <p:extLst>
      <p:ext uri="{BB962C8B-B14F-4D97-AF65-F5344CB8AC3E}">
        <p14:creationId xmlns:p14="http://schemas.microsoft.com/office/powerpoint/2010/main" val="164408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62"/>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indent="-173736"/>
            <a:endParaRPr lang="en-US" sz="3200" dirty="0"/>
          </a:p>
          <a:p>
            <a:pPr marL="0" indent="0">
              <a:buNone/>
            </a:pPr>
            <a:r>
              <a:rPr lang="en-US" sz="3200" dirty="0"/>
              <a:t>Collaboration in FBA:</a:t>
            </a:r>
          </a:p>
          <a:p>
            <a:pPr marL="173736" indent="-173736"/>
            <a:r>
              <a:rPr lang="en-US" sz="3200" dirty="0"/>
              <a:t>Is it practical to ask a regular education teacher to be involved in the FBA process? </a:t>
            </a:r>
          </a:p>
          <a:p>
            <a:pPr marL="173736" indent="-173736"/>
            <a:r>
              <a:rPr lang="en-US" sz="3200" dirty="0"/>
              <a:t>What about the music teacher, the librarian, or a resource teacher?</a:t>
            </a:r>
          </a:p>
          <a:p>
            <a:pPr marL="173736" indent="-173736"/>
            <a:endParaRPr lang="en-US" sz="3200" dirty="0"/>
          </a:p>
          <a:p>
            <a:pPr marL="0" lvl="0" indent="0">
              <a:buClr>
                <a:schemeClr val="dk1"/>
              </a:buClr>
              <a:buSzPts val="1100"/>
              <a:buNone/>
            </a:pPr>
            <a:r>
              <a:rPr lang="en-US" sz="3200" dirty="0"/>
              <a:t>✐ Discuss the parties that should be involved in the process.</a:t>
            </a:r>
          </a:p>
        </p:txBody>
      </p:sp>
      <p:sp>
        <p:nvSpPr>
          <p:cNvPr id="404" name="Google Shape;404;p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solidFill>
                  <a:schemeClr val="bg1"/>
                </a:solidFill>
              </a:rPr>
              <a:t>Table Talk</a:t>
            </a:r>
            <a:endParaRPr sz="6000" b="0" i="0" u="none" strike="noStrike" cap="none"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72448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bg1"/>
                </a:solidFill>
              </a:rPr>
              <a:t>Behavior Intervention Plan (BIP)</a:t>
            </a:r>
            <a:endParaRP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3" name="Content Placeholder 2"/>
          <p:cNvSpPr>
            <a:spLocks noGrp="1"/>
          </p:cNvSpPr>
          <p:nvPr>
            <p:ph idx="1"/>
          </p:nvPr>
        </p:nvSpPr>
        <p:spPr>
          <a:xfrm>
            <a:off x="838200" y="790222"/>
            <a:ext cx="10515600" cy="5115278"/>
          </a:xfrm>
        </p:spPr>
        <p:txBody>
          <a:bodyPr>
            <a:normAutofit/>
          </a:bodyPr>
          <a:lstStyle/>
          <a:p>
            <a:pPr marL="0" indent="0">
              <a:buNone/>
            </a:pPr>
            <a:r>
              <a:rPr lang="en-US" sz="4000" dirty="0"/>
              <a:t>			What we sometimes see as</a:t>
            </a:r>
          </a:p>
          <a:p>
            <a:pPr marL="0" indent="0">
              <a:buNone/>
            </a:pPr>
            <a:r>
              <a:rPr lang="en-US" sz="4000" dirty="0"/>
              <a:t>	a failure to </a:t>
            </a:r>
            <a:r>
              <a:rPr lang="en-US" sz="7200" b="1" dirty="0">
                <a:solidFill>
                  <a:schemeClr val="accent6"/>
                </a:solidFill>
              </a:rPr>
              <a:t>B</a:t>
            </a:r>
            <a:r>
              <a:rPr lang="en-US" sz="7200" b="1" dirty="0">
                <a:solidFill>
                  <a:schemeClr val="accent1"/>
                </a:solidFill>
              </a:rPr>
              <a:t>E</a:t>
            </a:r>
            <a:r>
              <a:rPr lang="en-US" sz="7200" b="1" dirty="0">
                <a:solidFill>
                  <a:srgbClr val="C00000"/>
                </a:solidFill>
              </a:rPr>
              <a:t>H</a:t>
            </a:r>
            <a:r>
              <a:rPr lang="en-US" sz="7200" b="1" dirty="0">
                <a:solidFill>
                  <a:schemeClr val="accent4"/>
                </a:solidFill>
              </a:rPr>
              <a:t>A</a:t>
            </a:r>
            <a:r>
              <a:rPr lang="en-US" sz="7200" b="1" dirty="0">
                <a:solidFill>
                  <a:srgbClr val="7030A0"/>
                </a:solidFill>
              </a:rPr>
              <a:t>V</a:t>
            </a:r>
            <a:r>
              <a:rPr lang="en-US" sz="7200" b="1" dirty="0">
                <a:solidFill>
                  <a:srgbClr val="FF66CC"/>
                </a:solidFill>
              </a:rPr>
              <a:t>E</a:t>
            </a:r>
          </a:p>
          <a:p>
            <a:pPr marL="0" indent="0">
              <a:buNone/>
            </a:pPr>
            <a:r>
              <a:rPr lang="en-US" sz="4000" dirty="0"/>
              <a:t>					properly,</a:t>
            </a:r>
          </a:p>
          <a:p>
            <a:pPr marL="0" indent="0">
              <a:buNone/>
            </a:pPr>
            <a:r>
              <a:rPr lang="en-US" sz="4000" dirty="0"/>
              <a:t>			is actually a failure to</a:t>
            </a:r>
          </a:p>
          <a:p>
            <a:pPr marL="0" indent="0">
              <a:buNone/>
            </a:pPr>
            <a:r>
              <a:rPr lang="en-US" sz="7200" dirty="0"/>
              <a:t>				</a:t>
            </a:r>
            <a:r>
              <a:rPr lang="en-US" sz="7200" b="1" dirty="0">
                <a:solidFill>
                  <a:srgbClr val="FF66CC"/>
                </a:solidFill>
              </a:rPr>
              <a:t>C</a:t>
            </a:r>
            <a:r>
              <a:rPr lang="en-US" sz="7200" b="1" dirty="0">
                <a:solidFill>
                  <a:schemeClr val="accent4"/>
                </a:solidFill>
              </a:rPr>
              <a:t>O</a:t>
            </a:r>
            <a:r>
              <a:rPr lang="en-US" sz="7200" b="1" dirty="0">
                <a:solidFill>
                  <a:srgbClr val="C00000"/>
                </a:solidFill>
              </a:rPr>
              <a:t>M</a:t>
            </a:r>
            <a:r>
              <a:rPr lang="en-US" sz="7200" b="1" dirty="0">
                <a:solidFill>
                  <a:schemeClr val="accent6"/>
                </a:solidFill>
              </a:rPr>
              <a:t>M</a:t>
            </a:r>
            <a:r>
              <a:rPr lang="en-US" sz="7200" b="1" dirty="0">
                <a:solidFill>
                  <a:schemeClr val="accent1"/>
                </a:solidFill>
              </a:rPr>
              <a:t>U</a:t>
            </a:r>
            <a:r>
              <a:rPr lang="en-US" sz="7200" b="1" dirty="0">
                <a:solidFill>
                  <a:srgbClr val="7030A0"/>
                </a:solidFill>
              </a:rPr>
              <a:t>N</a:t>
            </a:r>
            <a:r>
              <a:rPr lang="en-US" sz="7200" b="1" dirty="0">
                <a:solidFill>
                  <a:schemeClr val="accent4"/>
                </a:solidFill>
              </a:rPr>
              <a:t>I</a:t>
            </a:r>
            <a:r>
              <a:rPr lang="en-US" sz="7200" b="1" dirty="0">
                <a:solidFill>
                  <a:srgbClr val="C00000"/>
                </a:solidFill>
              </a:rPr>
              <a:t>C</a:t>
            </a:r>
            <a:r>
              <a:rPr lang="en-US" sz="7200" b="1" dirty="0">
                <a:solidFill>
                  <a:schemeClr val="accent6"/>
                </a:solidFill>
              </a:rPr>
              <a:t>A</a:t>
            </a:r>
            <a:r>
              <a:rPr lang="en-US" sz="7200" b="1" dirty="0">
                <a:solidFill>
                  <a:schemeClr val="accent1"/>
                </a:solidFill>
              </a:rPr>
              <a:t>T</a:t>
            </a:r>
            <a:r>
              <a:rPr lang="en-US" sz="7200" b="1" dirty="0">
                <a:solidFill>
                  <a:srgbClr val="7030A0"/>
                </a:solidFill>
              </a:rPr>
              <a:t>E</a:t>
            </a:r>
          </a:p>
          <a:p>
            <a:pPr marL="0" indent="0">
              <a:buNone/>
            </a:pPr>
            <a:r>
              <a:rPr lang="en-US" sz="4000" dirty="0"/>
              <a:t>					properly.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Behavior Intervention Plan (BIP)</a:t>
            </a:r>
            <a:endParaRPr dirty="0"/>
          </a:p>
        </p:txBody>
      </p:sp>
      <p:sp>
        <p:nvSpPr>
          <p:cNvPr id="299" name="Google Shape;299;p45"/>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lvl="0" indent="-173736" algn="l" rtl="0">
              <a:spcAft>
                <a:spcPts val="0"/>
              </a:spcAft>
              <a:buSzPts val="2800"/>
              <a:buChar char="•"/>
            </a:pPr>
            <a:r>
              <a:rPr lang="en-US" dirty="0"/>
              <a:t>Based on the results of the Functional Behavior Assessment </a:t>
            </a:r>
            <a:endParaRPr dirty="0"/>
          </a:p>
          <a:p>
            <a:pPr marL="173736" lvl="0" indent="-173736" algn="l" rtl="0">
              <a:spcAft>
                <a:spcPts val="0"/>
              </a:spcAft>
              <a:buSzPts val="2800"/>
              <a:buChar char="•"/>
            </a:pPr>
            <a:r>
              <a:rPr lang="en-US" dirty="0"/>
              <a:t>Designed to teach and reinforce replacement behaviors</a:t>
            </a:r>
            <a:endParaRPr dirty="0"/>
          </a:p>
          <a:p>
            <a:pPr marL="173736" lvl="0" indent="-173736" algn="l" rtl="0">
              <a:spcAft>
                <a:spcPts val="0"/>
              </a:spcAft>
              <a:buSzPts val="2800"/>
              <a:buChar char="•"/>
            </a:pPr>
            <a:r>
              <a:rPr lang="en-US" dirty="0"/>
              <a:t>Defines the behavior, reasons the behavior occurs, and intervention strategies that will take place when the behavior occurs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prstGeom prst="rect">
            <a:avLst/>
          </a:prstGeom>
        </p:spPr>
        <p:txBody>
          <a:bodyPr spcFirstLastPara="1" wrap="square" lIns="91425" tIns="45700" rIns="91425" bIns="45700" anchor="b" anchorCtr="0">
            <a:noAutofit/>
          </a:bodyPr>
          <a:lstStyle/>
          <a:p>
            <a:pPr lvl="0">
              <a:spcBef>
                <a:spcPts val="1000"/>
              </a:spcBef>
            </a:pPr>
            <a:r>
              <a:rPr lang="en-US" dirty="0"/>
              <a:t>Steps in the FBA/BIP Process</a:t>
            </a:r>
          </a:p>
        </p:txBody>
      </p:sp>
      <p:sp>
        <p:nvSpPr>
          <p:cNvPr id="152" name="Google Shape;152;p23"/>
          <p:cNvSpPr txBox="1">
            <a:spLocks noGrp="1"/>
          </p:cNvSpPr>
          <p:nvPr>
            <p:ph idx="1"/>
          </p:nvPr>
        </p:nvSpPr>
        <p:spPr>
          <a:xfrm>
            <a:off x="838200" y="1828800"/>
            <a:ext cx="10515600" cy="4076700"/>
          </a:xfrm>
          <a:prstGeom prst="rect">
            <a:avLst/>
          </a:prstGeom>
        </p:spPr>
        <p:txBody>
          <a:bodyPr spcFirstLastPara="1" wrap="square" lIns="91425" tIns="45700" rIns="91425" bIns="45700" anchor="t" anchorCtr="0">
            <a:noAutofit/>
          </a:bodyPr>
          <a:lstStyle/>
          <a:p>
            <a:pPr marL="173736" lvl="0" indent="-173736" algn="l" rtl="0">
              <a:spcAft>
                <a:spcPts val="0"/>
              </a:spcAft>
              <a:buSzPts val="2400"/>
              <a:buChar char="•"/>
            </a:pPr>
            <a:r>
              <a:rPr lang="en-US" dirty="0"/>
              <a:t>Establish a team.</a:t>
            </a:r>
            <a:endParaRPr dirty="0"/>
          </a:p>
          <a:p>
            <a:pPr marL="173736" lvl="0" indent="-173736" algn="l" rtl="0">
              <a:spcAft>
                <a:spcPts val="0"/>
              </a:spcAft>
              <a:buSzPts val="2400"/>
              <a:buChar char="•"/>
            </a:pPr>
            <a:r>
              <a:rPr lang="en-US" dirty="0"/>
              <a:t>Identify the interfering or problem behavior.</a:t>
            </a:r>
            <a:endParaRPr dirty="0"/>
          </a:p>
          <a:p>
            <a:pPr marL="173736" lvl="0" indent="-173736" algn="l" rtl="0">
              <a:spcAft>
                <a:spcPts val="0"/>
              </a:spcAft>
              <a:buSzPts val="2400"/>
              <a:buChar char="•"/>
            </a:pPr>
            <a:r>
              <a:rPr lang="en-US" dirty="0"/>
              <a:t>Collect baseline data.</a:t>
            </a:r>
            <a:endParaRPr dirty="0"/>
          </a:p>
          <a:p>
            <a:pPr marL="173736" lvl="0" indent="-173736" algn="l" rtl="0">
              <a:spcAft>
                <a:spcPts val="0"/>
              </a:spcAft>
              <a:buSzPts val="2400"/>
              <a:buChar char="•"/>
            </a:pPr>
            <a:r>
              <a:rPr lang="en-US" dirty="0"/>
              <a:t>Form a hypothesis statement.</a:t>
            </a:r>
            <a:endParaRPr dirty="0"/>
          </a:p>
          <a:p>
            <a:pPr marL="173736" lvl="0" indent="-173736" algn="l" rtl="0">
              <a:spcAft>
                <a:spcPts val="0"/>
              </a:spcAft>
              <a:buSzPts val="2400"/>
              <a:buChar char="•"/>
            </a:pPr>
            <a:r>
              <a:rPr lang="en-US" dirty="0"/>
              <a:t>Develop interventions and decide on a behavior intervention plan (BIP).</a:t>
            </a:r>
            <a:endParaRPr dirty="0"/>
          </a:p>
          <a:p>
            <a:pPr marL="173736" lvl="0" indent="-173736" algn="l" rtl="0">
              <a:spcAft>
                <a:spcPts val="0"/>
              </a:spcAft>
              <a:buSzPts val="2400"/>
              <a:buChar char="•"/>
            </a:pPr>
            <a:r>
              <a:rPr lang="en-US" dirty="0"/>
              <a:t>Monitor the chosen intervention’s effectiveness.</a:t>
            </a:r>
            <a:endParaRPr dirty="0"/>
          </a:p>
        </p:txBody>
      </p:sp>
      <p:pic>
        <p:nvPicPr>
          <p:cNvPr id="153" name="Google Shape;153;p23"/>
          <p:cNvPicPr preferRelativeResize="0"/>
          <p:nvPr/>
        </p:nvPicPr>
        <p:blipFill>
          <a:blip r:embed="rId3">
            <a:alphaModFix/>
          </a:blip>
          <a:stretch>
            <a:fillRect/>
          </a:stretch>
        </p:blipFill>
        <p:spPr>
          <a:xfrm>
            <a:off x="8284834" y="2119300"/>
            <a:ext cx="2514300" cy="1309700"/>
          </a:xfrm>
          <a:prstGeom prst="rect">
            <a:avLst/>
          </a:prstGeom>
          <a:noFill/>
          <a:ln>
            <a:noFill/>
          </a:ln>
        </p:spPr>
      </p:pic>
    </p:spTree>
    <p:extLst>
      <p:ext uri="{BB962C8B-B14F-4D97-AF65-F5344CB8AC3E}">
        <p14:creationId xmlns:p14="http://schemas.microsoft.com/office/powerpoint/2010/main" val="407700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Progress Monitoring </a:t>
            </a:r>
            <a:endParaRPr dirty="0"/>
          </a:p>
        </p:txBody>
      </p:sp>
      <p:sp>
        <p:nvSpPr>
          <p:cNvPr id="312" name="Google Shape;312;p47"/>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lvl="0" indent="-173736" algn="l" rtl="0">
              <a:spcAft>
                <a:spcPts val="0"/>
              </a:spcAft>
              <a:buSzPts val="2800"/>
              <a:buChar char="•"/>
            </a:pPr>
            <a:r>
              <a:rPr lang="en-US" dirty="0"/>
              <a:t>The BIP should be reviewed by the </a:t>
            </a:r>
            <a:r>
              <a:rPr lang="en-US" b="1" dirty="0"/>
              <a:t>ACTION</a:t>
            </a:r>
            <a:r>
              <a:rPr lang="en-US" dirty="0"/>
              <a:t> </a:t>
            </a:r>
            <a:r>
              <a:rPr lang="en-US" b="1" dirty="0"/>
              <a:t>TEAM </a:t>
            </a:r>
            <a:r>
              <a:rPr lang="en-US" dirty="0"/>
              <a:t>on a regular basis.</a:t>
            </a:r>
            <a:endParaRPr dirty="0"/>
          </a:p>
          <a:p>
            <a:pPr marL="173736" lvl="0" indent="-173736" algn="l" rtl="0">
              <a:spcAft>
                <a:spcPts val="0"/>
              </a:spcAft>
              <a:buSzPts val="2800"/>
              <a:buChar char="•"/>
            </a:pPr>
            <a:r>
              <a:rPr lang="en-US" dirty="0"/>
              <a:t>Assess </a:t>
            </a:r>
            <a:r>
              <a:rPr lang="en-US" b="1" dirty="0"/>
              <a:t>fidelity of implementation.</a:t>
            </a:r>
            <a:endParaRPr b="1" dirty="0"/>
          </a:p>
          <a:p>
            <a:pPr marL="173736" lvl="0" indent="-173736" algn="l" rtl="0">
              <a:spcAft>
                <a:spcPts val="0"/>
              </a:spcAft>
              <a:buSzPts val="2800"/>
              <a:buChar char="•"/>
            </a:pPr>
            <a:r>
              <a:rPr lang="en-US" dirty="0"/>
              <a:t>Assess</a:t>
            </a:r>
            <a:r>
              <a:rPr lang="en-US" b="1" dirty="0"/>
              <a:t> social validity.</a:t>
            </a:r>
            <a:endParaRPr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EF8B-EB06-4FF3-8D50-7FF4F0B1D833}"/>
              </a:ext>
            </a:extLst>
          </p:cNvPr>
          <p:cNvSpPr>
            <a:spLocks noGrp="1"/>
          </p:cNvSpPr>
          <p:nvPr>
            <p:ph type="title"/>
          </p:nvPr>
        </p:nvSpPr>
        <p:spPr/>
        <p:txBody>
          <a:bodyPr/>
          <a:lstStyle/>
          <a:p>
            <a:r>
              <a:rPr lang="en-US" dirty="0"/>
              <a:t>Principles of the BIP Process</a:t>
            </a:r>
          </a:p>
        </p:txBody>
      </p:sp>
      <p:sp>
        <p:nvSpPr>
          <p:cNvPr id="3" name="Content Placeholder 2">
            <a:extLst>
              <a:ext uri="{FF2B5EF4-FFF2-40B4-BE49-F238E27FC236}">
                <a16:creationId xmlns:a16="http://schemas.microsoft.com/office/drawing/2014/main" id="{80F0D648-C580-43D8-88B7-9D486C7FD336}"/>
              </a:ext>
            </a:extLst>
          </p:cNvPr>
          <p:cNvSpPr>
            <a:spLocks noGrp="1"/>
          </p:cNvSpPr>
          <p:nvPr>
            <p:ph idx="1"/>
          </p:nvPr>
        </p:nvSpPr>
        <p:spPr>
          <a:xfrm>
            <a:off x="838200" y="2060154"/>
            <a:ext cx="10515600" cy="3845346"/>
          </a:xfrm>
        </p:spPr>
        <p:txBody>
          <a:bodyPr/>
          <a:lstStyle/>
          <a:p>
            <a:pPr marL="50800" lvl="0" indent="0">
              <a:spcBef>
                <a:spcPts val="0"/>
              </a:spcBef>
              <a:buSzPts val="2800"/>
              <a:buNone/>
            </a:pPr>
            <a:r>
              <a:rPr lang="en-US" dirty="0"/>
              <a:t>The FBA and BIP incorporate several critical principles that shape the process:</a:t>
            </a:r>
          </a:p>
          <a:p>
            <a:pPr marL="457200" lvl="1" indent="-173736">
              <a:spcBef>
                <a:spcPts val="1000"/>
              </a:spcBef>
              <a:buSzPts val="2400"/>
            </a:pPr>
            <a:r>
              <a:rPr lang="en-US" dirty="0"/>
              <a:t>Quality of Life (</a:t>
            </a:r>
            <a:r>
              <a:rPr lang="en-US" dirty="0" err="1"/>
              <a:t>QoL</a:t>
            </a:r>
            <a:r>
              <a:rPr lang="en-US" dirty="0"/>
              <a:t>)</a:t>
            </a:r>
          </a:p>
          <a:p>
            <a:pPr marL="457200" lvl="1" indent="-173736">
              <a:spcBef>
                <a:spcPts val="1000"/>
              </a:spcBef>
              <a:buSzPts val="2400"/>
            </a:pPr>
            <a:r>
              <a:rPr lang="en-US" dirty="0"/>
              <a:t>Self-determination</a:t>
            </a:r>
          </a:p>
          <a:p>
            <a:pPr marL="457200" lvl="1" indent="-173736">
              <a:spcBef>
                <a:spcPts val="1000"/>
              </a:spcBef>
              <a:buSzPts val="2400"/>
            </a:pPr>
            <a:r>
              <a:rPr lang="en-US" dirty="0"/>
              <a:t>Person-Centered Planning (PCP)</a:t>
            </a:r>
          </a:p>
        </p:txBody>
      </p:sp>
    </p:spTree>
    <p:extLst>
      <p:ext uri="{BB962C8B-B14F-4D97-AF65-F5344CB8AC3E}">
        <p14:creationId xmlns:p14="http://schemas.microsoft.com/office/powerpoint/2010/main" val="276517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3"/>
          <p:cNvSpPr txBox="1">
            <a:spLocks noGrp="1"/>
          </p:cNvSpPr>
          <p:nvPr>
            <p:ph idx="1"/>
          </p:nvPr>
        </p:nvSpPr>
        <p:spPr>
          <a:prstGeom prst="rect">
            <a:avLst/>
          </a:prstGeom>
        </p:spPr>
        <p:txBody>
          <a:bodyPr spcFirstLastPara="1" wrap="square" lIns="91425" tIns="45700" rIns="91425" bIns="45700" anchor="ctr" anchorCtr="0">
            <a:noAutofit/>
          </a:bodyPr>
          <a:lstStyle/>
          <a:p>
            <a:pPr marL="0" indent="0">
              <a:buNone/>
            </a:pPr>
            <a:r>
              <a:rPr lang="en-US" dirty="0"/>
              <a:t>What is the relationship between Functional Behavior Assessment and the Behavior Intervention Plan?</a:t>
            </a:r>
            <a:endParaRPr dirty="0"/>
          </a:p>
        </p:txBody>
      </p:sp>
      <p:sp>
        <p:nvSpPr>
          <p:cNvPr id="411" name="Google Shape;411;p6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bg1"/>
                </a:solidFill>
              </a:rPr>
              <a:t>Table Talk</a:t>
            </a:r>
            <a:endParaRPr dirty="0">
              <a:solidFill>
                <a:schemeClr val="bg1"/>
              </a:solidFill>
            </a:endParaRPr>
          </a:p>
        </p:txBody>
      </p:sp>
    </p:spTree>
    <p:extLst>
      <p:ext uri="{BB962C8B-B14F-4D97-AF65-F5344CB8AC3E}">
        <p14:creationId xmlns:p14="http://schemas.microsoft.com/office/powerpoint/2010/main" val="2790729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7D9DB-C6B5-42BF-9974-C546908BF8BA}"/>
              </a:ext>
            </a:extLst>
          </p:cNvPr>
          <p:cNvSpPr>
            <a:spLocks noGrp="1"/>
          </p:cNvSpPr>
          <p:nvPr>
            <p:ph type="title"/>
          </p:nvPr>
        </p:nvSpPr>
        <p:spPr/>
        <p:txBody>
          <a:bodyPr/>
          <a:lstStyle/>
          <a:p>
            <a:r>
              <a:rPr lang="en-US" dirty="0">
                <a:solidFill>
                  <a:schemeClr val="bg1"/>
                </a:solidFill>
              </a:rPr>
              <a:t>Wraparound </a:t>
            </a:r>
          </a:p>
        </p:txBody>
      </p:sp>
    </p:spTree>
    <p:extLst>
      <p:ext uri="{BB962C8B-B14F-4D97-AF65-F5344CB8AC3E}">
        <p14:creationId xmlns:p14="http://schemas.microsoft.com/office/powerpoint/2010/main" val="304655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 name="Group 2"/>
          <p:cNvGrpSpPr/>
          <p:nvPr/>
        </p:nvGrpSpPr>
        <p:grpSpPr>
          <a:xfrm>
            <a:off x="429893" y="1945838"/>
            <a:ext cx="11015291" cy="4102962"/>
            <a:chOff x="1731224" y="1877391"/>
            <a:chExt cx="11015291" cy="4102962"/>
          </a:xfrm>
        </p:grpSpPr>
        <p:sp>
          <p:nvSpPr>
            <p:cNvPr id="9" name="Google Shape;333;p4">
              <a:extLst>
                <a:ext uri="{FF2B5EF4-FFF2-40B4-BE49-F238E27FC236}">
                  <a16:creationId xmlns:a16="http://schemas.microsoft.com/office/drawing/2014/main" id="{D892D91C-90D4-4611-BA9F-120DA079E003}"/>
                </a:ext>
              </a:extLst>
            </p:cNvPr>
            <p:cNvSpPr/>
            <p:nvPr/>
          </p:nvSpPr>
          <p:spPr>
            <a:xfrm>
              <a:off x="1731224" y="4684306"/>
              <a:ext cx="633845" cy="202019"/>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aphicFrame>
          <p:nvGraphicFramePr>
            <p:cNvPr id="10" name="Google Shape;331;p4"/>
            <p:cNvGraphicFramePr/>
            <p:nvPr>
              <p:extLst>
                <p:ext uri="{D42A27DB-BD31-4B8C-83A1-F6EECF244321}">
                  <p14:modId xmlns:p14="http://schemas.microsoft.com/office/powerpoint/2010/main" val="1921120703"/>
                </p:ext>
              </p:extLst>
            </p:nvPr>
          </p:nvGraphicFramePr>
          <p:xfrm>
            <a:off x="2442290" y="1877391"/>
            <a:ext cx="10304225" cy="4102962"/>
          </p:xfrm>
          <a:graphic>
            <a:graphicData uri="http://schemas.openxmlformats.org/drawingml/2006/table">
              <a:tbl>
                <a:tblPr firstRow="1" bandRow="1">
                  <a:noFill/>
                </a:tblPr>
                <a:tblGrid>
                  <a:gridCol w="5034638">
                    <a:extLst>
                      <a:ext uri="{9D8B030D-6E8A-4147-A177-3AD203B41FA5}">
                        <a16:colId xmlns:a16="http://schemas.microsoft.com/office/drawing/2014/main" val="20000"/>
                      </a:ext>
                    </a:extLst>
                  </a:gridCol>
                  <a:gridCol w="5269587">
                    <a:extLst>
                      <a:ext uri="{9D8B030D-6E8A-4147-A177-3AD203B41FA5}">
                        <a16:colId xmlns:a16="http://schemas.microsoft.com/office/drawing/2014/main" val="20001"/>
                      </a:ext>
                    </a:extLst>
                  </a:gridCol>
                </a:tblGrid>
                <a:tr h="4102962">
                  <a:tc>
                    <a:txBody>
                      <a:bodyPr/>
                      <a:lstStyle/>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TEAM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3.1 Team Composition</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3.2 Team Operating Procedures</a:t>
                        </a:r>
                        <a:endParaRPr lang="en-US"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3.3 Screening</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3.4 Student Support Team</a:t>
                        </a:r>
                        <a:endParaRPr lang="en-US" sz="2000" dirty="0">
                          <a:latin typeface="+mn-lt"/>
                        </a:endParaRPr>
                      </a:p>
                      <a:p>
                        <a:pPr marL="0" marR="0" lvl="0" indent="0" algn="l" rtl="0">
                          <a:spcBef>
                            <a:spcPts val="0"/>
                          </a:spcBef>
                          <a:spcAft>
                            <a:spcPts val="0"/>
                          </a:spcAft>
                          <a:buClr>
                            <a:srgbClr val="3333CC"/>
                          </a:buClr>
                          <a:buSzPts val="2200"/>
                          <a:buFont typeface="Noto Sans Symbols"/>
                          <a:buNone/>
                        </a:pPr>
                        <a:endParaRPr sz="2000" b="0" u="none" strike="noStrike" cap="none" dirty="0">
                          <a:solidFill>
                            <a:schemeClr val="dk1"/>
                          </a:solidFill>
                          <a:latin typeface="+mn-lt"/>
                        </a:endParaRPr>
                      </a:p>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RESOURCES</a:t>
                        </a:r>
                        <a:endParaRPr sz="2000" dirty="0">
                          <a:latin typeface="+mn-lt"/>
                        </a:endParaRP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3.5 Staffing</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3.6 Student/Family/Community Involvement</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3.7 Professional Development</a:t>
                        </a:r>
                      </a:p>
                      <a:p>
                        <a:pPr marL="0" marR="0" lvl="0" indent="0" algn="l" rtl="0">
                          <a:spcBef>
                            <a:spcPts val="0"/>
                          </a:spcBef>
                          <a:spcAft>
                            <a:spcPts val="0"/>
                          </a:spcAft>
                          <a:buNone/>
                        </a:pPr>
                        <a:endParaRPr sz="2000" b="0" dirty="0">
                          <a:solidFill>
                            <a:schemeClr val="dk1"/>
                          </a:solidFill>
                          <a:latin typeface="+mn-lt"/>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333CC"/>
                          </a:buClr>
                          <a:buSzPts val="2800"/>
                          <a:buFont typeface="Noto Sans Symbols"/>
                          <a:buNone/>
                          <a:tabLst/>
                          <a:defRPr/>
                        </a:pPr>
                        <a:r>
                          <a:rPr kumimoji="0" lang="en-US" sz="2000" b="1" i="0" u="none" strike="noStrike" kern="1200" cap="none" spc="0" normalizeH="0" baseline="0" noProof="0" dirty="0">
                            <a:ln>
                              <a:noFill/>
                            </a:ln>
                            <a:solidFill>
                              <a:srgbClr val="0070C0"/>
                            </a:solidFill>
                            <a:effectLst/>
                            <a:uLnTx/>
                            <a:uFillTx/>
                            <a:latin typeface="+mn-lt"/>
                            <a:ea typeface="+mn-ea"/>
                            <a:cs typeface="+mn-cs"/>
                          </a:rPr>
                          <a:t>SUPPORT PLANS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3.8   Quality of Life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3.9   Academic, Social, and Physical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3.10 Hypothesis Statement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3.11 Comprehensive Support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3.12 Natural and Formal Supports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3.13 Access to Tier I and Tier II Support</a:t>
                        </a: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r>
                          <a:rPr lang="en-US" sz="2000" b="1" dirty="0">
                            <a:solidFill>
                              <a:srgbClr val="0070C0"/>
                            </a:solidFill>
                            <a:latin typeface="+mn-lt"/>
                          </a:rPr>
                          <a:t>EVALUATION</a:t>
                        </a:r>
                        <a:endParaRPr sz="2000" dirty="0">
                          <a:latin typeface="+mn-lt"/>
                        </a:endParaRPr>
                      </a:p>
                      <a:p>
                        <a:pPr marL="173736" marR="0" lvl="0" indent="-173736" algn="l" rtl="0">
                          <a:lnSpc>
                            <a:spcPct val="100000"/>
                          </a:lnSpc>
                          <a:spcBef>
                            <a:spcPts val="0"/>
                          </a:spcBef>
                          <a:spcAft>
                            <a:spcPts val="0"/>
                          </a:spcAft>
                          <a:buClr>
                            <a:srgbClr val="3333CC"/>
                          </a:buClr>
                          <a:buSzPct val="120000"/>
                          <a:buFont typeface="Noto Sans Symbols"/>
                          <a:buChar char="▪"/>
                        </a:pPr>
                        <a:r>
                          <a:rPr lang="en-US" sz="2000" b="0" dirty="0">
                            <a:solidFill>
                              <a:schemeClr val="dk1"/>
                            </a:solidFill>
                            <a:latin typeface="+mn-lt"/>
                          </a:rPr>
                          <a:t>3.14 Data System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3.15 Data-Based Decision Making</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3.16 Level of Use</a:t>
                        </a: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3.17 Annual Evaluation</a:t>
                        </a:r>
                        <a:endParaRPr sz="2000" dirty="0">
                          <a:latin typeface="+mn-lt"/>
                        </a:endParaRPr>
                      </a:p>
                    </a:txBody>
                    <a:tcPr marL="91450" marR="91450" marT="45725" marB="45725">
                      <a:solidFill>
                        <a:schemeClr val="bg1"/>
                      </a:solidFill>
                    </a:tcPr>
                  </a:tc>
                  <a:extLst>
                    <a:ext uri="{0D108BD9-81ED-4DB2-BD59-A6C34878D82A}">
                      <a16:rowId xmlns:a16="http://schemas.microsoft.com/office/drawing/2014/main" val="10000"/>
                    </a:ext>
                  </a:extLst>
                </a:tr>
              </a:tbl>
            </a:graphicData>
          </a:graphic>
        </p:graphicFrame>
        <p:sp>
          <p:nvSpPr>
            <p:cNvPr id="8" name="Google Shape;333;p4">
              <a:extLst>
                <a:ext uri="{FF2B5EF4-FFF2-40B4-BE49-F238E27FC236}">
                  <a16:creationId xmlns:a16="http://schemas.microsoft.com/office/drawing/2014/main" id="{F6BFF145-CEC0-40D8-97DE-3B31961E778D}"/>
                </a:ext>
              </a:extLst>
            </p:cNvPr>
            <p:cNvSpPr/>
            <p:nvPr/>
          </p:nvSpPr>
          <p:spPr>
            <a:xfrm>
              <a:off x="6763486" y="3835353"/>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7" name="Google Shape;333;p4">
            <a:extLst>
              <a:ext uri="{FF2B5EF4-FFF2-40B4-BE49-F238E27FC236}">
                <a16:creationId xmlns:a16="http://schemas.microsoft.com/office/drawing/2014/main" id="{1D3B1995-AA7D-4A3F-94D6-DE693AD58EFC}"/>
              </a:ext>
            </a:extLst>
          </p:cNvPr>
          <p:cNvSpPr/>
          <p:nvPr/>
        </p:nvSpPr>
        <p:spPr>
          <a:xfrm>
            <a:off x="429893" y="4497571"/>
            <a:ext cx="633845" cy="202019"/>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333;p4">
            <a:extLst>
              <a:ext uri="{FF2B5EF4-FFF2-40B4-BE49-F238E27FC236}">
                <a16:creationId xmlns:a16="http://schemas.microsoft.com/office/drawing/2014/main" id="{0CE7A21C-4C4B-4E67-8885-62B6E69814F5}"/>
              </a:ext>
            </a:extLst>
          </p:cNvPr>
          <p:cNvSpPr/>
          <p:nvPr/>
        </p:nvSpPr>
        <p:spPr>
          <a:xfrm>
            <a:off x="5462154" y="3569467"/>
            <a:ext cx="633845" cy="202019"/>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113;p15">
            <a:extLst>
              <a:ext uri="{FF2B5EF4-FFF2-40B4-BE49-F238E27FC236}">
                <a16:creationId xmlns:a16="http://schemas.microsoft.com/office/drawing/2014/main" id="{D14C29B5-E84D-48AF-AF5A-A1384DD8A45C}"/>
              </a:ext>
            </a:extLst>
          </p:cNvPr>
          <p:cNvSpPr txBox="1">
            <a:spLocks/>
          </p:cNvSpPr>
          <p:nvPr/>
        </p:nvSpPr>
        <p:spPr>
          <a:xfrm>
            <a:off x="2033154" y="848901"/>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CDFC40-E5CB-4777-B598-5889506341DE}"/>
              </a:ext>
            </a:extLst>
          </p:cNvPr>
          <p:cNvSpPr>
            <a:spLocks noGrp="1"/>
          </p:cNvSpPr>
          <p:nvPr>
            <p:ph type="title"/>
          </p:nvPr>
        </p:nvSpPr>
        <p:spPr/>
        <p:txBody>
          <a:bodyPr/>
          <a:lstStyle/>
          <a:p>
            <a:r>
              <a:rPr lang="en-US" dirty="0"/>
              <a:t>What is Wraparound?</a:t>
            </a:r>
          </a:p>
        </p:txBody>
      </p:sp>
      <p:sp>
        <p:nvSpPr>
          <p:cNvPr id="4" name="Content Placeholder 3">
            <a:extLst>
              <a:ext uri="{FF2B5EF4-FFF2-40B4-BE49-F238E27FC236}">
                <a16:creationId xmlns:a16="http://schemas.microsoft.com/office/drawing/2014/main" id="{337476AE-8820-47A8-B39B-CDE8DF811E8B}"/>
              </a:ext>
            </a:extLst>
          </p:cNvPr>
          <p:cNvSpPr>
            <a:spLocks noGrp="1"/>
          </p:cNvSpPr>
          <p:nvPr>
            <p:ph idx="1"/>
          </p:nvPr>
        </p:nvSpPr>
        <p:spPr/>
        <p:txBody>
          <a:bodyPr/>
          <a:lstStyle/>
          <a:p>
            <a:pPr marL="173736" indent="-173736"/>
            <a:r>
              <a:rPr lang="en-US" dirty="0"/>
              <a:t>Wraparound is a community-based process used to build support networks for students with emotional or behavioral challenges.</a:t>
            </a:r>
          </a:p>
          <a:p>
            <a:pPr marL="173736" indent="-173736"/>
            <a:r>
              <a:rPr lang="en-US" dirty="0"/>
              <a:t>Wraparound plans address multiple life domains (e.g., physical, safety, academic, social, career).</a:t>
            </a:r>
          </a:p>
          <a:p>
            <a:pPr marL="173736" indent="-173736"/>
            <a:r>
              <a:rPr lang="en-US" dirty="0"/>
              <a:t>Wraparound plans are family-centered.</a:t>
            </a:r>
          </a:p>
          <a:p>
            <a:pPr marL="173736" indent="-173736"/>
            <a:r>
              <a:rPr lang="en-US" dirty="0"/>
              <a:t>Wraparound plans bring the agencies with which the student is involved (e.g., mental health, social services) to the table to work together with the family to design interventions based on the student’s goals.</a:t>
            </a:r>
          </a:p>
        </p:txBody>
      </p:sp>
    </p:spTree>
    <p:extLst>
      <p:ext uri="{BB962C8B-B14F-4D97-AF65-F5344CB8AC3E}">
        <p14:creationId xmlns:p14="http://schemas.microsoft.com/office/powerpoint/2010/main" val="36366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41F0-EE7E-4E7A-8EDA-849CC128878B}"/>
              </a:ext>
            </a:extLst>
          </p:cNvPr>
          <p:cNvSpPr>
            <a:spLocks noGrp="1"/>
          </p:cNvSpPr>
          <p:nvPr>
            <p:ph type="title"/>
          </p:nvPr>
        </p:nvSpPr>
        <p:spPr/>
        <p:txBody>
          <a:bodyPr/>
          <a:lstStyle/>
          <a:p>
            <a:r>
              <a:rPr lang="en-US" dirty="0"/>
              <a:t>When is Wraparound Needed?</a:t>
            </a:r>
          </a:p>
        </p:txBody>
      </p:sp>
      <p:sp>
        <p:nvSpPr>
          <p:cNvPr id="3" name="Content Placeholder 2">
            <a:extLst>
              <a:ext uri="{FF2B5EF4-FFF2-40B4-BE49-F238E27FC236}">
                <a16:creationId xmlns:a16="http://schemas.microsoft.com/office/drawing/2014/main" id="{29EB0196-5FFA-4ED9-8150-1E87C0F3954E}"/>
              </a:ext>
            </a:extLst>
          </p:cNvPr>
          <p:cNvSpPr>
            <a:spLocks noGrp="1"/>
          </p:cNvSpPr>
          <p:nvPr>
            <p:ph idx="1"/>
          </p:nvPr>
        </p:nvSpPr>
        <p:spPr>
          <a:xfrm>
            <a:off x="718931" y="1818167"/>
            <a:ext cx="10615376" cy="4103235"/>
          </a:xfrm>
        </p:spPr>
        <p:txBody>
          <a:bodyPr/>
          <a:lstStyle/>
          <a:p>
            <a:pPr marL="0" indent="0">
              <a:buNone/>
            </a:pPr>
            <a:r>
              <a:rPr lang="en-US" dirty="0"/>
              <a:t>Not all students receiving Tier III services will need wraparound. Wraparound is needed when…</a:t>
            </a:r>
          </a:p>
          <a:p>
            <a:pPr marL="173736" indent="-173736"/>
            <a:r>
              <a:rPr lang="en-US" dirty="0"/>
              <a:t>Students have multiple needs across a number of settings, such as home, school, and community.</a:t>
            </a:r>
          </a:p>
          <a:p>
            <a:pPr marL="173736" indent="-173736"/>
            <a:r>
              <a:rPr lang="en-US" dirty="0"/>
              <a:t>Students are at-risk for alternative placement.</a:t>
            </a:r>
          </a:p>
          <a:p>
            <a:pPr marL="173736" indent="-173736"/>
            <a:r>
              <a:rPr lang="en-US" dirty="0"/>
              <a:t>Students have many agencies involved in their lives (such as social workers, counselors, teachers, probation officers) who need to coordinate their care to assure the best outcomes for the student.</a:t>
            </a:r>
          </a:p>
          <a:p>
            <a:pPr marL="173736" indent="-173736"/>
            <a:r>
              <a:rPr lang="en-US" dirty="0"/>
              <a:t>Students have guardians who are disengaged or not getting along.</a:t>
            </a:r>
          </a:p>
          <a:p>
            <a:pPr marL="0" indent="0">
              <a:buNone/>
            </a:pPr>
            <a:endParaRPr lang="en-US" dirty="0"/>
          </a:p>
        </p:txBody>
      </p:sp>
      <p:sp>
        <p:nvSpPr>
          <p:cNvPr id="4" name="TextBox 3">
            <a:extLst>
              <a:ext uri="{FF2B5EF4-FFF2-40B4-BE49-F238E27FC236}">
                <a16:creationId xmlns:a16="http://schemas.microsoft.com/office/drawing/2014/main" id="{57D237BF-4222-48DF-8382-0EC17EA0ED8A}"/>
              </a:ext>
            </a:extLst>
          </p:cNvPr>
          <p:cNvSpPr txBox="1"/>
          <p:nvPr/>
        </p:nvSpPr>
        <p:spPr>
          <a:xfrm>
            <a:off x="1628490" y="6389960"/>
            <a:ext cx="7005419" cy="246221"/>
          </a:xfrm>
          <a:prstGeom prst="rect">
            <a:avLst/>
          </a:prstGeom>
          <a:noFill/>
        </p:spPr>
        <p:txBody>
          <a:bodyPr wrap="square" rtlCol="0">
            <a:spAutoFit/>
          </a:bodyPr>
          <a:lstStyle/>
          <a:p>
            <a:pPr algn="ctr"/>
            <a:r>
              <a:rPr lang="en-US" sz="1000" dirty="0">
                <a:solidFill>
                  <a:schemeClr val="bg1"/>
                </a:solidFill>
              </a:rPr>
              <a:t>Eric Bruns, PhD. University of Washington School of Medicine, Annual Northwest PBIS Conference, 2019</a:t>
            </a:r>
          </a:p>
        </p:txBody>
      </p:sp>
    </p:spTree>
    <p:extLst>
      <p:ext uri="{BB962C8B-B14F-4D97-AF65-F5344CB8AC3E}">
        <p14:creationId xmlns:p14="http://schemas.microsoft.com/office/powerpoint/2010/main" val="285693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FD2F-21B2-4422-A8F1-58C9976325C7}"/>
              </a:ext>
            </a:extLst>
          </p:cNvPr>
          <p:cNvSpPr>
            <a:spLocks noGrp="1"/>
          </p:cNvSpPr>
          <p:nvPr>
            <p:ph type="title"/>
          </p:nvPr>
        </p:nvSpPr>
        <p:spPr/>
        <p:txBody>
          <a:bodyPr/>
          <a:lstStyle/>
          <a:p>
            <a:r>
              <a:rPr lang="en-US" dirty="0"/>
              <a:t>Who is Involved in Wraparound?</a:t>
            </a:r>
          </a:p>
        </p:txBody>
      </p:sp>
      <p:sp>
        <p:nvSpPr>
          <p:cNvPr id="3" name="Content Placeholder 2">
            <a:extLst>
              <a:ext uri="{FF2B5EF4-FFF2-40B4-BE49-F238E27FC236}">
                <a16:creationId xmlns:a16="http://schemas.microsoft.com/office/drawing/2014/main" id="{72A93963-6A86-403D-8AFE-0E22E3C68D13}"/>
              </a:ext>
            </a:extLst>
          </p:cNvPr>
          <p:cNvSpPr>
            <a:spLocks noGrp="1"/>
          </p:cNvSpPr>
          <p:nvPr>
            <p:ph idx="1"/>
          </p:nvPr>
        </p:nvSpPr>
        <p:spPr/>
        <p:txBody>
          <a:bodyPr/>
          <a:lstStyle/>
          <a:p>
            <a:pPr marL="173736" indent="-173736"/>
            <a:r>
              <a:rPr lang="en-US" dirty="0"/>
              <a:t>Each district needs to have a contact person who is in touch with community agencies who may need to be involved on a student’s wraparound team.</a:t>
            </a:r>
          </a:p>
          <a:p>
            <a:pPr marL="173736" indent="-173736"/>
            <a:r>
              <a:rPr lang="en-US" dirty="0"/>
              <a:t>These agencies may include mental health agencies, social work agencies, juvenile justice, faith-based organizations, employment services, housing departments, recovery support groups, etc.</a:t>
            </a:r>
          </a:p>
          <a:p>
            <a:pPr marL="173736" indent="-173736"/>
            <a:r>
              <a:rPr lang="en-US" dirty="0"/>
              <a:t>Because wraparound is a family-centered process, the student’s family also needs to be part of the process.</a:t>
            </a:r>
          </a:p>
        </p:txBody>
      </p:sp>
    </p:spTree>
    <p:extLst>
      <p:ext uri="{BB962C8B-B14F-4D97-AF65-F5344CB8AC3E}">
        <p14:creationId xmlns:p14="http://schemas.microsoft.com/office/powerpoint/2010/main" val="28942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866B-2A6D-404F-B317-5AFBB473EF7A}"/>
              </a:ext>
            </a:extLst>
          </p:cNvPr>
          <p:cNvSpPr>
            <a:spLocks noGrp="1"/>
          </p:cNvSpPr>
          <p:nvPr>
            <p:ph type="title"/>
          </p:nvPr>
        </p:nvSpPr>
        <p:spPr/>
        <p:txBody>
          <a:bodyPr>
            <a:normAutofit/>
          </a:bodyPr>
          <a:lstStyle/>
          <a:p>
            <a:r>
              <a:rPr lang="en-US" dirty="0">
                <a:solidFill>
                  <a:schemeClr val="bg1"/>
                </a:solidFill>
              </a:rPr>
              <a:t>Teaming at Tier III</a:t>
            </a:r>
          </a:p>
        </p:txBody>
      </p:sp>
    </p:spTree>
    <p:extLst>
      <p:ext uri="{BB962C8B-B14F-4D97-AF65-F5344CB8AC3E}">
        <p14:creationId xmlns:p14="http://schemas.microsoft.com/office/powerpoint/2010/main" val="575555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Team-Based Processes</a:t>
            </a:r>
            <a:endParaRPr dirty="0"/>
          </a:p>
        </p:txBody>
      </p:sp>
      <p:sp>
        <p:nvSpPr>
          <p:cNvPr id="271" name="Google Shape;271;p41"/>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buSzPts val="2800"/>
            </a:pPr>
            <a:r>
              <a:rPr lang="en-US" dirty="0"/>
              <a:t>Tier III systems, data, and practices are led by a team.</a:t>
            </a:r>
            <a:endParaRPr dirty="0"/>
          </a:p>
          <a:p>
            <a:pPr marL="173736" indent="-173736">
              <a:buSzPts val="2800"/>
            </a:pPr>
            <a:r>
              <a:rPr lang="en-US" dirty="0"/>
              <a:t>This intensive system must include the following:</a:t>
            </a:r>
            <a:endParaRPr dirty="0"/>
          </a:p>
          <a:p>
            <a:pPr marL="457200" lvl="1" indent="-173736">
              <a:spcBef>
                <a:spcPts val="1000"/>
              </a:spcBef>
              <a:buSzPts val="2400"/>
            </a:pPr>
            <a:r>
              <a:rPr lang="en-US" sz="2800" dirty="0"/>
              <a:t>Personnel who are trained in the basic principles of behavior, functional assessment, and behavior support planning</a:t>
            </a:r>
            <a:endParaRPr sz="2800" dirty="0"/>
          </a:p>
          <a:p>
            <a:pPr marL="457200" lvl="1" indent="-173736">
              <a:spcBef>
                <a:spcPts val="1000"/>
              </a:spcBef>
              <a:buSzPts val="2400"/>
            </a:pPr>
            <a:r>
              <a:rPr lang="en-US" sz="2800" dirty="0"/>
              <a:t>A system for early identification and referral</a:t>
            </a:r>
            <a:endParaRPr sz="2800" dirty="0"/>
          </a:p>
          <a:p>
            <a:pPr marL="457200" lvl="1" indent="-173736">
              <a:spcBef>
                <a:spcPts val="1000"/>
              </a:spcBef>
              <a:buSzPts val="2400"/>
            </a:pPr>
            <a:r>
              <a:rPr lang="en-US" sz="2800" dirty="0"/>
              <a:t>An organizational structure that allows for flexible teaming and planning</a:t>
            </a:r>
            <a:endParaRPr sz="2800" dirty="0"/>
          </a:p>
        </p:txBody>
      </p:sp>
      <p:pic>
        <p:nvPicPr>
          <p:cNvPr id="272" name="Google Shape;272;p41"/>
          <p:cNvPicPr preferRelativeResize="0"/>
          <p:nvPr/>
        </p:nvPicPr>
        <p:blipFill>
          <a:blip r:embed="rId3">
            <a:alphaModFix/>
          </a:blip>
          <a:stretch>
            <a:fillRect/>
          </a:stretch>
        </p:blipFill>
        <p:spPr>
          <a:xfrm>
            <a:off x="234882" y="539825"/>
            <a:ext cx="2509237" cy="1295538"/>
          </a:xfrm>
          <a:prstGeom prst="rect">
            <a:avLst/>
          </a:prstGeom>
          <a:noFill/>
          <a:ln>
            <a:noFill/>
          </a:ln>
        </p:spPr>
      </p:pic>
    </p:spTree>
    <p:extLst>
      <p:ext uri="{BB962C8B-B14F-4D97-AF65-F5344CB8AC3E}">
        <p14:creationId xmlns:p14="http://schemas.microsoft.com/office/powerpoint/2010/main" val="24265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Resources Needed</a:t>
            </a:r>
            <a:endParaRPr/>
          </a:p>
        </p:txBody>
      </p:sp>
      <p:sp>
        <p:nvSpPr>
          <p:cNvPr id="257" name="Google Shape;257;p39"/>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Team members working with individual students will need time for the following:</a:t>
            </a:r>
            <a:endParaRPr dirty="0"/>
          </a:p>
          <a:p>
            <a:pPr marL="457200" indent="-173736">
              <a:buSzPts val="2800"/>
            </a:pPr>
            <a:r>
              <a:rPr lang="en-US" dirty="0"/>
              <a:t>Attending trainings to develop expertise</a:t>
            </a:r>
          </a:p>
          <a:p>
            <a:pPr marL="457200" indent="-173736">
              <a:buSzPts val="2800"/>
            </a:pPr>
            <a:r>
              <a:rPr lang="en-US" dirty="0"/>
              <a:t>Conducting the FBA</a:t>
            </a:r>
          </a:p>
          <a:p>
            <a:pPr marL="457200" indent="-173736">
              <a:buSzPts val="2800"/>
            </a:pPr>
            <a:r>
              <a:rPr lang="en-US" dirty="0"/>
              <a:t>Developing, implementing, and monitoring the resulting BIP</a:t>
            </a:r>
            <a:endParaRPr dirty="0"/>
          </a:p>
        </p:txBody>
      </p:sp>
      <p:pic>
        <p:nvPicPr>
          <p:cNvPr id="258" name="Google Shape;258;p39"/>
          <p:cNvPicPr preferRelativeResize="0"/>
          <p:nvPr/>
        </p:nvPicPr>
        <p:blipFill>
          <a:blip r:embed="rId3">
            <a:alphaModFix/>
          </a:blip>
          <a:stretch>
            <a:fillRect/>
          </a:stretch>
        </p:blipFill>
        <p:spPr>
          <a:xfrm>
            <a:off x="8963203" y="4595800"/>
            <a:ext cx="2390597" cy="1309700"/>
          </a:xfrm>
          <a:prstGeom prst="rect">
            <a:avLst/>
          </a:prstGeom>
          <a:noFill/>
          <a:ln>
            <a:noFill/>
          </a:ln>
        </p:spPr>
      </p:pic>
    </p:spTree>
    <p:extLst>
      <p:ext uri="{BB962C8B-B14F-4D97-AF65-F5344CB8AC3E}">
        <p14:creationId xmlns:p14="http://schemas.microsoft.com/office/powerpoint/2010/main" val="3465372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C7D5-954B-46F2-9051-40AFA1795ABF}"/>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A1DC2581-BDD1-4842-A8BF-234BCB7CE287}"/>
              </a:ext>
            </a:extLst>
          </p:cNvPr>
          <p:cNvSpPr>
            <a:spLocks noGrp="1"/>
          </p:cNvSpPr>
          <p:nvPr>
            <p:ph idx="1"/>
          </p:nvPr>
        </p:nvSpPr>
        <p:spPr/>
        <p:txBody>
          <a:bodyPr/>
          <a:lstStyle/>
          <a:p>
            <a:pPr marL="173736" indent="-173736"/>
            <a:r>
              <a:rPr lang="en-US" dirty="0"/>
              <a:t>Depending upon their role, staff members will need varying levels of professional development around Tier III.</a:t>
            </a:r>
          </a:p>
          <a:p>
            <a:pPr marL="173736" indent="-173736"/>
            <a:r>
              <a:rPr lang="en-US" dirty="0"/>
              <a:t>Staff members serving on Core (systems) and Action (individual student) teams may need professional development on basic behavioral theory, function of behavior, and function-based interventions.</a:t>
            </a:r>
          </a:p>
          <a:p>
            <a:pPr marL="173736" indent="-173736"/>
            <a:r>
              <a:rPr lang="en-US" dirty="0"/>
              <a:t>A written process should be developed to teach and coach all relevant staff on Tier III theory and components.</a:t>
            </a:r>
          </a:p>
        </p:txBody>
      </p:sp>
    </p:spTree>
    <p:extLst>
      <p:ext uri="{BB962C8B-B14F-4D97-AF65-F5344CB8AC3E}">
        <p14:creationId xmlns:p14="http://schemas.microsoft.com/office/powerpoint/2010/main" val="582051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bg1"/>
                </a:solidFill>
              </a:rPr>
              <a:t>Readiness Criteria</a:t>
            </a:r>
            <a:endParaRPr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Readiness Criteria</a:t>
            </a:r>
            <a:endParaRPr/>
          </a:p>
        </p:txBody>
      </p:sp>
      <p:sp>
        <p:nvSpPr>
          <p:cNvPr id="156" name="Google Shape;156;p22"/>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r>
              <a:rPr lang="en-US" dirty="0"/>
              <a:t>Readiness for Tier III implementation requires that Tier I and Tier II systems, data, and practices are implemented in a consistent and efficient manner.</a:t>
            </a:r>
            <a:endParaRPr dirty="0"/>
          </a:p>
          <a:p>
            <a:pPr marL="173736" indent="-173736"/>
            <a:r>
              <a:rPr lang="en-US" b="1" dirty="0"/>
              <a:t>Checkpoint:</a:t>
            </a:r>
            <a:endParaRPr lang="en-US" dirty="0"/>
          </a:p>
          <a:p>
            <a:pPr marL="457200" lvl="1" indent="-173736"/>
            <a:r>
              <a:rPr lang="en-US" dirty="0"/>
              <a:t>Fidelity checks (e.g., TFI, SAS)</a:t>
            </a:r>
          </a:p>
          <a:p>
            <a:pPr marL="457200" lvl="1" indent="-173736"/>
            <a:r>
              <a:rPr lang="en-US" dirty="0"/>
              <a:t>School-wide discipline data</a:t>
            </a:r>
          </a:p>
          <a:p>
            <a:pPr marL="457200" lvl="1" indent="-173736"/>
            <a:r>
              <a:rPr lang="en-US" dirty="0"/>
              <a:t>Tier III team identified</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0" y="572877"/>
            <a:ext cx="12192000" cy="1487277"/>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Fidelity of Universal Systems</a:t>
            </a:r>
            <a:endParaRPr dirty="0"/>
          </a:p>
        </p:txBody>
      </p:sp>
      <p:sp>
        <p:nvSpPr>
          <p:cNvPr id="107" name="Google Shape;107;p15"/>
          <p:cNvSpPr txBox="1">
            <a:spLocks noGrp="1"/>
          </p:cNvSpPr>
          <p:nvPr>
            <p:ph idx="1"/>
          </p:nvPr>
        </p:nvSpPr>
        <p:spPr>
          <a:xfrm>
            <a:off x="838200" y="2511846"/>
            <a:ext cx="10515600" cy="3393654"/>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dirty="0"/>
              <a:t>Ideally, before implementing Tier III, schools should have…</a:t>
            </a:r>
          </a:p>
          <a:p>
            <a:pPr marL="457200" indent="-173736">
              <a:buClr>
                <a:schemeClr val="dk1"/>
              </a:buClr>
              <a:buSzPct val="100000"/>
            </a:pPr>
            <a:r>
              <a:rPr lang="en-US" b="1" dirty="0"/>
              <a:t>SWPBIS Tiered Fidelity Inventory (TFI) Tier I </a:t>
            </a:r>
            <a:r>
              <a:rPr lang="en-US" dirty="0"/>
              <a:t>score of 70%</a:t>
            </a:r>
            <a:endParaRPr dirty="0"/>
          </a:p>
          <a:p>
            <a:pPr marL="457200" indent="-173736">
              <a:buClr>
                <a:schemeClr val="dk1"/>
              </a:buClr>
              <a:buSzPct val="100000"/>
            </a:pPr>
            <a:r>
              <a:rPr lang="en-US" b="1" dirty="0"/>
              <a:t>Self-Assessment Survey (SAS) </a:t>
            </a:r>
            <a:r>
              <a:rPr lang="en-US" dirty="0"/>
              <a:t>results of 80% or more features in place for school-wide systems, non-classroom systems, and classroom systems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F6F0EF-7CEA-4C87-B6F1-8C78CDF5A3B2}"/>
              </a:ext>
            </a:extLst>
          </p:cNvPr>
          <p:cNvSpPr>
            <a:spLocks noGrp="1"/>
          </p:cNvSpPr>
          <p:nvPr>
            <p:ph idx="1"/>
          </p:nvPr>
        </p:nvSpPr>
        <p:spPr>
          <a:xfrm>
            <a:off x="5795734" y="1765005"/>
            <a:ext cx="6172200" cy="4089723"/>
          </a:xfrm>
        </p:spPr>
        <p:txBody>
          <a:bodyPr>
            <a:normAutofit/>
          </a:bodyPr>
          <a:lstStyle/>
          <a:p>
            <a:pPr marL="173736" indent="-173736"/>
            <a:r>
              <a:rPr lang="en-US" dirty="0"/>
              <a:t>In each of these modules, we are going to follow a Case Study to illustrate the process of Tier III.</a:t>
            </a:r>
          </a:p>
          <a:p>
            <a:pPr marL="173736" indent="-173736"/>
            <a:r>
              <a:rPr lang="en-US" dirty="0"/>
              <a:t>In this module, the Case Study will focus on the process a school undertook to determine their readiness for Tier III and to begin their initial implementation.</a:t>
            </a:r>
          </a:p>
        </p:txBody>
      </p:sp>
      <p:sp>
        <p:nvSpPr>
          <p:cNvPr id="3" name="Title 2">
            <a:extLst>
              <a:ext uri="{FF2B5EF4-FFF2-40B4-BE49-F238E27FC236}">
                <a16:creationId xmlns:a16="http://schemas.microsoft.com/office/drawing/2014/main" id="{AC900755-C5F1-4A2B-9072-8FF669D81024}"/>
              </a:ext>
            </a:extLst>
          </p:cNvPr>
          <p:cNvSpPr>
            <a:spLocks noGrp="1"/>
          </p:cNvSpPr>
          <p:nvPr>
            <p:ph type="title"/>
          </p:nvPr>
        </p:nvSpPr>
        <p:spPr/>
        <p:txBody>
          <a:bodyPr/>
          <a:lstStyle/>
          <a:p>
            <a:r>
              <a:rPr lang="en-US" dirty="0"/>
              <a:t>Introduction to the Case Study</a:t>
            </a:r>
          </a:p>
        </p:txBody>
      </p:sp>
    </p:spTree>
    <p:extLst>
      <p:ext uri="{BB962C8B-B14F-4D97-AF65-F5344CB8AC3E}">
        <p14:creationId xmlns:p14="http://schemas.microsoft.com/office/powerpoint/2010/main" val="1584503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17"/>
          <p:cNvSpPr txBox="1">
            <a:spLocks noGrp="1"/>
          </p:cNvSpPr>
          <p:nvPr>
            <p:ph idx="1"/>
          </p:nvPr>
        </p:nvSpPr>
        <p:spPr>
          <a:xfrm>
            <a:off x="838200" y="2511846"/>
            <a:ext cx="10515600" cy="3393654"/>
          </a:xfrm>
          <a:prstGeom prst="rect">
            <a:avLst/>
          </a:prstGeom>
        </p:spPr>
        <p:txBody>
          <a:bodyPr spcFirstLastPara="1" wrap="square" lIns="91425" tIns="45700" rIns="91425" bIns="45700" anchor="t" anchorCtr="0">
            <a:noAutofit/>
          </a:bodyPr>
          <a:lstStyle/>
          <a:p>
            <a:pPr marL="173736" indent="-173736"/>
            <a:r>
              <a:rPr lang="en-US" dirty="0"/>
              <a:t>Office Discipline Referral (ODR) data should indicate that at least 80% of students are responding well to Tier I  (in the 0-1 referral range).</a:t>
            </a:r>
          </a:p>
          <a:p>
            <a:pPr marL="173736" indent="-173736"/>
            <a:r>
              <a:rPr lang="en-US" dirty="0"/>
              <a:t>Before moving to Tier III, schools should be consistently using school-wide data for making decisions.</a:t>
            </a:r>
          </a:p>
          <a:p>
            <a:pPr marL="0" indent="0">
              <a:buNone/>
            </a:pPr>
            <a:endParaRPr lang="en-US" dirty="0"/>
          </a:p>
        </p:txBody>
      </p:sp>
      <p:sp>
        <p:nvSpPr>
          <p:cNvPr id="4" name="Google Shape;106;p15"/>
          <p:cNvSpPr txBox="1">
            <a:spLocks/>
          </p:cNvSpPr>
          <p:nvPr/>
        </p:nvSpPr>
        <p:spPr>
          <a:xfrm>
            <a:off x="0" y="605929"/>
            <a:ext cx="12192000" cy="1454225"/>
          </a:xfrm>
          <a:prstGeom prst="rect">
            <a:avLst/>
          </a:prstGeom>
        </p:spPr>
        <p:txBody>
          <a:bodyPr spcFirstLastPara="1" vert="horz" wrap="square" lIns="91425" tIns="45700" rIns="91425" bIns="45700" rtlCol="0" anchor="b" anchorCtr="0">
            <a:noAutofit/>
          </a:bodyPr>
          <a:lstStyle>
            <a:lvl1pPr algn="ctr" defTabSz="914400" rtl="0" eaLnBrk="1" latinLnBrk="0" hangingPunct="1">
              <a:lnSpc>
                <a:spcPct val="90000"/>
              </a:lnSpc>
              <a:spcBef>
                <a:spcPct val="0"/>
              </a:spcBef>
              <a:buNone/>
              <a:defRPr sz="5400" kern="1200">
                <a:solidFill>
                  <a:schemeClr val="tx1"/>
                </a:solidFill>
                <a:latin typeface="+mn-lt"/>
                <a:ea typeface="+mj-ea"/>
                <a:cs typeface="+mj-cs"/>
              </a:defRPr>
            </a:lvl1pPr>
          </a:lstStyle>
          <a:p>
            <a:pPr>
              <a:spcBef>
                <a:spcPts val="0"/>
              </a:spcBef>
            </a:pPr>
            <a:r>
              <a:rPr lang="en-US" dirty="0"/>
              <a:t>School-wide Discipline Data</a:t>
            </a:r>
            <a:endParaRPr lang="en-US" sz="4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E42A8-BE99-4BE6-A7E5-DB88C089D32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0495" y="1828800"/>
            <a:ext cx="4300247" cy="4183319"/>
          </a:xfrm>
          <a:prstGeom prst="rect">
            <a:avLst/>
          </a:prstGeom>
        </p:spPr>
      </p:pic>
      <p:sp>
        <p:nvSpPr>
          <p:cNvPr id="6" name="Title 5">
            <a:extLst>
              <a:ext uri="{FF2B5EF4-FFF2-40B4-BE49-F238E27FC236}">
                <a16:creationId xmlns:a16="http://schemas.microsoft.com/office/drawing/2014/main" id="{6818F0C6-1A0A-43B3-8BE2-FFA377E52BCD}"/>
              </a:ext>
            </a:extLst>
          </p:cNvPr>
          <p:cNvSpPr>
            <a:spLocks noGrp="1"/>
          </p:cNvSpPr>
          <p:nvPr>
            <p:ph type="title"/>
          </p:nvPr>
        </p:nvSpPr>
        <p:spPr>
          <a:xfrm>
            <a:off x="0" y="635289"/>
            <a:ext cx="12192000" cy="1193511"/>
          </a:xfrm>
        </p:spPr>
        <p:txBody>
          <a:bodyPr>
            <a:noAutofit/>
          </a:bodyPr>
          <a:lstStyle/>
          <a:p>
            <a:r>
              <a:rPr lang="en-US" sz="4800" dirty="0"/>
              <a:t>Continuum of Implementation and Intervention</a:t>
            </a:r>
          </a:p>
        </p:txBody>
      </p:sp>
      <p:grpSp>
        <p:nvGrpSpPr>
          <p:cNvPr id="3" name="Group 2"/>
          <p:cNvGrpSpPr/>
          <p:nvPr/>
        </p:nvGrpSpPr>
        <p:grpSpPr>
          <a:xfrm>
            <a:off x="5809129" y="1519518"/>
            <a:ext cx="5861402" cy="4577720"/>
            <a:chOff x="5783852" y="2190786"/>
            <a:chExt cx="5794874" cy="3454147"/>
          </a:xfrm>
        </p:grpSpPr>
        <p:sp>
          <p:nvSpPr>
            <p:cNvPr id="2" name="TextBox 1"/>
            <p:cNvSpPr txBox="1"/>
            <p:nvPr/>
          </p:nvSpPr>
          <p:spPr>
            <a:xfrm>
              <a:off x="5783852" y="2190786"/>
              <a:ext cx="5794872" cy="1186758"/>
            </a:xfrm>
            <a:prstGeom prst="rect">
              <a:avLst/>
            </a:prstGeom>
            <a:solidFill>
              <a:srgbClr val="2E4488"/>
            </a:solidFill>
          </p:spPr>
          <p:txBody>
            <a:bodyPr wrap="square" rtlCol="0">
              <a:spAutoFit/>
            </a:bodyPr>
            <a:lstStyle/>
            <a:p>
              <a:pPr algn="ctr"/>
              <a:r>
                <a:rPr lang="en-US" b="1" dirty="0">
                  <a:solidFill>
                    <a:schemeClr val="bg1"/>
                  </a:solidFill>
                </a:rPr>
                <a:t>Tier 3 – Few</a:t>
              </a:r>
            </a:p>
            <a:p>
              <a:pPr marL="285750" indent="-285750">
                <a:buFont typeface="Arial" panose="020B0604020202020204" pitchFamily="34" charset="0"/>
                <a:buChar char="•"/>
              </a:pPr>
              <a:r>
                <a:rPr lang="en-US" dirty="0">
                  <a:solidFill>
                    <a:schemeClr val="bg1"/>
                  </a:solidFill>
                </a:rPr>
                <a:t>Team approach</a:t>
              </a:r>
            </a:p>
            <a:p>
              <a:pPr marL="285750" indent="-285750">
                <a:buFont typeface="Arial" panose="020B0604020202020204" pitchFamily="34" charset="0"/>
                <a:buChar char="•"/>
              </a:pPr>
              <a:r>
                <a:rPr lang="en-US" dirty="0">
                  <a:solidFill>
                    <a:schemeClr val="bg1"/>
                  </a:solidFill>
                </a:rPr>
                <a:t>Need for FBA/BIP</a:t>
              </a:r>
            </a:p>
            <a:p>
              <a:pPr marL="285750" indent="-285750">
                <a:buFont typeface="Arial" panose="020B0604020202020204" pitchFamily="34" charset="0"/>
                <a:buChar char="•"/>
              </a:pPr>
              <a:r>
                <a:rPr lang="en-US" dirty="0">
                  <a:solidFill>
                    <a:schemeClr val="bg1"/>
                  </a:solidFill>
                </a:rPr>
                <a:t>Strategic/ongoing intervention</a:t>
              </a:r>
            </a:p>
            <a:p>
              <a:pPr marL="285750" indent="-285750">
                <a:buFont typeface="Arial" panose="020B0604020202020204" pitchFamily="34" charset="0"/>
                <a:buChar char="•"/>
              </a:pPr>
              <a:r>
                <a:rPr lang="en-US" dirty="0">
                  <a:solidFill>
                    <a:schemeClr val="bg1"/>
                  </a:solidFill>
                </a:rPr>
                <a:t>Between 1-5% may require this level of intervention.</a:t>
              </a:r>
            </a:p>
          </p:txBody>
        </p:sp>
        <p:sp>
          <p:nvSpPr>
            <p:cNvPr id="7" name="TextBox 6"/>
            <p:cNvSpPr txBox="1"/>
            <p:nvPr/>
          </p:nvSpPr>
          <p:spPr>
            <a:xfrm>
              <a:off x="5783854" y="3513145"/>
              <a:ext cx="5794872" cy="905716"/>
            </a:xfrm>
            <a:prstGeom prst="rect">
              <a:avLst/>
            </a:prstGeom>
            <a:solidFill>
              <a:srgbClr val="7476DA"/>
            </a:solidFill>
          </p:spPr>
          <p:txBody>
            <a:bodyPr wrap="square" rtlCol="0">
              <a:spAutoFit/>
            </a:bodyPr>
            <a:lstStyle/>
            <a:p>
              <a:pPr algn="ctr"/>
              <a:r>
                <a:rPr lang="en-US" b="1" dirty="0">
                  <a:solidFill>
                    <a:schemeClr val="bg1"/>
                  </a:solidFill>
                </a:rPr>
                <a:t>Tier 2 – Some</a:t>
              </a:r>
            </a:p>
            <a:p>
              <a:pPr marL="285750" indent="-285750">
                <a:buFont typeface="Arial" panose="020B0604020202020204" pitchFamily="34" charset="0"/>
                <a:buChar char="•"/>
              </a:pPr>
              <a:r>
                <a:rPr lang="en-US" dirty="0">
                  <a:solidFill>
                    <a:schemeClr val="bg1"/>
                  </a:solidFill>
                </a:rPr>
                <a:t>Targeted intervention</a:t>
              </a:r>
            </a:p>
            <a:p>
              <a:pPr marL="285750" indent="-285750">
                <a:buFont typeface="Arial" panose="020B0604020202020204" pitchFamily="34" charset="0"/>
                <a:buChar char="•"/>
              </a:pPr>
              <a:r>
                <a:rPr lang="en-US" dirty="0">
                  <a:solidFill>
                    <a:schemeClr val="bg1"/>
                  </a:solidFill>
                </a:rPr>
                <a:t>Targeted instruction</a:t>
              </a:r>
            </a:p>
            <a:p>
              <a:pPr marL="285750" indent="-285750">
                <a:buFont typeface="Arial" panose="020B0604020202020204" pitchFamily="34" charset="0"/>
                <a:buChar char="•"/>
              </a:pPr>
              <a:r>
                <a:rPr lang="en-US" dirty="0">
                  <a:solidFill>
                    <a:schemeClr val="bg1"/>
                  </a:solidFill>
                </a:rPr>
                <a:t>Possibly approximately 15% will require this level of care.</a:t>
              </a:r>
            </a:p>
          </p:txBody>
        </p:sp>
        <p:sp>
          <p:nvSpPr>
            <p:cNvPr id="8" name="TextBox 7"/>
            <p:cNvSpPr txBox="1"/>
            <p:nvPr/>
          </p:nvSpPr>
          <p:spPr>
            <a:xfrm>
              <a:off x="5783853" y="4530206"/>
              <a:ext cx="5794872" cy="1114727"/>
            </a:xfrm>
            <a:prstGeom prst="rect">
              <a:avLst/>
            </a:prstGeom>
            <a:solidFill>
              <a:srgbClr val="7476DA"/>
            </a:solidFill>
          </p:spPr>
          <p:txBody>
            <a:bodyPr wrap="square" rtlCol="0">
              <a:spAutoFit/>
            </a:bodyPr>
            <a:lstStyle/>
            <a:p>
              <a:pPr algn="ctr"/>
              <a:r>
                <a:rPr lang="en-US" b="1" dirty="0">
                  <a:solidFill>
                    <a:schemeClr val="bg1"/>
                  </a:solidFill>
                </a:rPr>
                <a:t>Tier 1 – All</a:t>
              </a:r>
            </a:p>
            <a:p>
              <a:pPr marL="285750" indent="-285750">
                <a:buFont typeface="Arial" panose="020B0604020202020204" pitchFamily="34" charset="0"/>
                <a:buChar char="•"/>
              </a:pPr>
              <a:r>
                <a:rPr lang="en-US" dirty="0">
                  <a:solidFill>
                    <a:schemeClr val="bg1"/>
                  </a:solidFill>
                </a:rPr>
                <a:t>All students</a:t>
              </a:r>
            </a:p>
            <a:p>
              <a:pPr marL="285750" indent="-285750">
                <a:buFont typeface="Arial" panose="020B0604020202020204" pitchFamily="34" charset="0"/>
                <a:buChar char="•"/>
              </a:pPr>
              <a:r>
                <a:rPr lang="en-US" dirty="0">
                  <a:solidFill>
                    <a:schemeClr val="bg1"/>
                  </a:solidFill>
                </a:rPr>
                <a:t>Prevention</a:t>
              </a:r>
            </a:p>
            <a:p>
              <a:pPr marL="285750" indent="-285750">
                <a:buFont typeface="Arial" panose="020B0604020202020204" pitchFamily="34" charset="0"/>
                <a:buChar char="•"/>
              </a:pPr>
              <a:r>
                <a:rPr lang="en-US" dirty="0">
                  <a:solidFill>
                    <a:schemeClr val="bg1"/>
                  </a:solidFill>
                </a:rPr>
                <a:t>Likely 80% will remain in this tier.</a:t>
              </a:r>
            </a:p>
            <a:p>
              <a:pPr marL="285750" indent="-285750">
                <a:buFont typeface="Arial" panose="020B0604020202020204" pitchFamily="34" charset="0"/>
                <a:buChar char="•"/>
              </a:pPr>
              <a:r>
                <a:rPr lang="en-US" dirty="0">
                  <a:solidFill>
                    <a:schemeClr val="bg1"/>
                  </a:solidFill>
                </a:rPr>
                <a:t>0-1 office discipline referrals</a:t>
              </a:r>
            </a:p>
          </p:txBody>
        </p:sp>
      </p:grpSp>
    </p:spTree>
    <p:extLst>
      <p:ext uri="{BB962C8B-B14F-4D97-AF65-F5344CB8AC3E}">
        <p14:creationId xmlns:p14="http://schemas.microsoft.com/office/powerpoint/2010/main" val="3225401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Tier III Team </a:t>
            </a:r>
            <a:endParaRPr dirty="0"/>
          </a:p>
        </p:txBody>
      </p:sp>
      <p:sp>
        <p:nvSpPr>
          <p:cNvPr id="176" name="Google Shape;176;p25"/>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A core group of staff have been identified who will serve on the Tier III team. At minimum, this should consist of the following:</a:t>
            </a:r>
          </a:p>
          <a:p>
            <a:pPr marL="457200" indent="-173736"/>
            <a:r>
              <a:rPr lang="en-US" dirty="0"/>
              <a:t>Administrator</a:t>
            </a:r>
          </a:p>
          <a:p>
            <a:pPr marL="457200" indent="-173736"/>
            <a:r>
              <a:rPr lang="en-US" dirty="0"/>
              <a:t>Member with behavioral expertise</a:t>
            </a:r>
          </a:p>
          <a:p>
            <a:pPr marL="457200" indent="-173736"/>
            <a:r>
              <a:rPr lang="en-US" dirty="0"/>
              <a:t>Member with academic expertise</a:t>
            </a:r>
          </a:p>
          <a:p>
            <a:pPr marL="457200" indent="-173736"/>
            <a:r>
              <a:rPr lang="en-US" dirty="0"/>
              <a:t>Crossover member with Tier II expertise</a:t>
            </a:r>
            <a:endParaRPr dirty="0"/>
          </a:p>
        </p:txBody>
      </p:sp>
      <p:pic>
        <p:nvPicPr>
          <p:cNvPr id="177" name="Google Shape;177;p25"/>
          <p:cNvPicPr preferRelativeResize="0"/>
          <p:nvPr/>
        </p:nvPicPr>
        <p:blipFill>
          <a:blip r:embed="rId3">
            <a:alphaModFix/>
          </a:blip>
          <a:stretch>
            <a:fillRect/>
          </a:stretch>
        </p:blipFill>
        <p:spPr>
          <a:xfrm>
            <a:off x="8312808" y="4374578"/>
            <a:ext cx="3040992" cy="153092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Checklist Review </a:t>
            </a:r>
            <a:endParaRPr dirty="0"/>
          </a:p>
        </p:txBody>
      </p:sp>
      <p:sp>
        <p:nvSpPr>
          <p:cNvPr id="190" name="Google Shape;190;p27"/>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indent="0">
              <a:buNone/>
            </a:pPr>
            <a:r>
              <a:rPr lang="en-US" dirty="0"/>
              <a:t>You can use the readiness checklists on the following three slides to determine your school’s capacity for building a Tier III team.</a:t>
            </a:r>
            <a:endParaRPr dirty="0"/>
          </a:p>
        </p:txBody>
      </p:sp>
      <p:pic>
        <p:nvPicPr>
          <p:cNvPr id="191" name="Google Shape;191;p27"/>
          <p:cNvPicPr preferRelativeResize="0"/>
          <p:nvPr/>
        </p:nvPicPr>
        <p:blipFill>
          <a:blip r:embed="rId3">
            <a:alphaModFix/>
          </a:blip>
          <a:stretch>
            <a:fillRect/>
          </a:stretch>
        </p:blipFill>
        <p:spPr>
          <a:xfrm>
            <a:off x="5200650" y="3409950"/>
            <a:ext cx="1790700" cy="24955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Tier III Readiness Checklist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10204" y="1623527"/>
            <a:ext cx="5971592" cy="4424733"/>
          </a:xfrm>
          <a:prstGeom prst="rect">
            <a:avLst/>
          </a:prstGeom>
        </p:spPr>
      </p:pic>
    </p:spTree>
    <p:extLst>
      <p:ext uri="{BB962C8B-B14F-4D97-AF65-F5344CB8AC3E}">
        <p14:creationId xmlns:p14="http://schemas.microsoft.com/office/powerpoint/2010/main" val="1409914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61DE12-0924-47BC-B1AB-5E4A3ACCE57A}"/>
              </a:ext>
            </a:extLst>
          </p:cNvPr>
          <p:cNvSpPr txBox="1"/>
          <p:nvPr/>
        </p:nvSpPr>
        <p:spPr>
          <a:xfrm>
            <a:off x="599641" y="2353236"/>
            <a:ext cx="11430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Page 1</a:t>
            </a:r>
          </a:p>
        </p:txBody>
      </p:sp>
      <p:pic>
        <p:nvPicPr>
          <p:cNvPr id="7" name="Picture 6">
            <a:extLst>
              <a:ext uri="{FF2B5EF4-FFF2-40B4-BE49-F238E27FC236}">
                <a16:creationId xmlns:a16="http://schemas.microsoft.com/office/drawing/2014/main" id="{070386F7-083A-4B48-BA23-51285D23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641" y="392640"/>
            <a:ext cx="6994142" cy="5371357"/>
          </a:xfrm>
          <a:prstGeom prst="rect">
            <a:avLst/>
          </a:prstGeom>
        </p:spPr>
      </p:pic>
    </p:spTree>
    <p:extLst>
      <p:ext uri="{BB962C8B-B14F-4D97-AF65-F5344CB8AC3E}">
        <p14:creationId xmlns:p14="http://schemas.microsoft.com/office/powerpoint/2010/main" val="2815290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145F6A-808D-4031-898C-CA83D1049A5C}"/>
              </a:ext>
            </a:extLst>
          </p:cNvPr>
          <p:cNvSpPr txBox="1"/>
          <p:nvPr/>
        </p:nvSpPr>
        <p:spPr>
          <a:xfrm>
            <a:off x="599641" y="2353236"/>
            <a:ext cx="114300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Page 2</a:t>
            </a:r>
          </a:p>
        </p:txBody>
      </p:sp>
      <p:pic>
        <p:nvPicPr>
          <p:cNvPr id="4" name="Picture 3">
            <a:extLst>
              <a:ext uri="{FF2B5EF4-FFF2-40B4-BE49-F238E27FC236}">
                <a16:creationId xmlns:a16="http://schemas.microsoft.com/office/drawing/2014/main" id="{ECCA53BA-C359-407B-9A1D-CF6124BF6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218" y="484230"/>
            <a:ext cx="7318289" cy="5443053"/>
          </a:xfrm>
          <a:prstGeom prst="rect">
            <a:avLst/>
          </a:prstGeom>
        </p:spPr>
      </p:pic>
    </p:spTree>
    <p:extLst>
      <p:ext uri="{BB962C8B-B14F-4D97-AF65-F5344CB8AC3E}">
        <p14:creationId xmlns:p14="http://schemas.microsoft.com/office/powerpoint/2010/main" val="1567585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prstGeom prst="rect">
            <a:avLst/>
          </a:prstGeom>
        </p:spPr>
        <p:txBody>
          <a:bodyPr spcFirstLastPara="1" wrap="square" lIns="91425" tIns="45700" rIns="91425" bIns="45700" anchor="ctr" anchorCtr="0">
            <a:noAutofit/>
          </a:bodyPr>
          <a:lstStyle/>
          <a:p>
            <a:pPr marL="173736" lvl="0" indent="-173736" algn="l" rtl="0">
              <a:spcAft>
                <a:spcPts val="0"/>
              </a:spcAft>
              <a:buSzPts val="2800"/>
              <a:buChar char="•"/>
            </a:pPr>
            <a:r>
              <a:rPr lang="en-US" dirty="0"/>
              <a:t>Which indicators are in place for your school?</a:t>
            </a:r>
            <a:endParaRPr dirty="0"/>
          </a:p>
          <a:p>
            <a:pPr marL="173736" lvl="0" indent="-173736" algn="l" rtl="0">
              <a:spcAft>
                <a:spcPts val="0"/>
              </a:spcAft>
              <a:buSzPts val="2800"/>
              <a:buChar char="•"/>
            </a:pPr>
            <a:r>
              <a:rPr lang="en-US" dirty="0"/>
              <a:t>Which indicators are not in place or need increased fidelity?</a:t>
            </a:r>
            <a:endParaRPr dirty="0"/>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4AFEE9-A651-4C98-90CB-147E54CB9C29}"/>
              </a:ext>
            </a:extLst>
          </p:cNvPr>
          <p:cNvSpPr>
            <a:spLocks noGrp="1"/>
          </p:cNvSpPr>
          <p:nvPr>
            <p:ph type="title"/>
          </p:nvPr>
        </p:nvSpPr>
        <p:spPr/>
        <p:txBody>
          <a:bodyPr/>
          <a:lstStyle/>
          <a:p>
            <a:r>
              <a:rPr lang="en-US" dirty="0">
                <a:solidFill>
                  <a:schemeClr val="bg1"/>
                </a:solidFill>
              </a:rPr>
              <a:t>Case Study</a:t>
            </a:r>
          </a:p>
        </p:txBody>
      </p:sp>
    </p:spTree>
    <p:extLst>
      <p:ext uri="{BB962C8B-B14F-4D97-AF65-F5344CB8AC3E}">
        <p14:creationId xmlns:p14="http://schemas.microsoft.com/office/powerpoint/2010/main" val="3251892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3F300-5699-40F5-8D2C-2B892DDC4080}"/>
              </a:ext>
            </a:extLst>
          </p:cNvPr>
          <p:cNvSpPr>
            <a:spLocks noGrp="1"/>
          </p:cNvSpPr>
          <p:nvPr>
            <p:ph type="title"/>
          </p:nvPr>
        </p:nvSpPr>
        <p:spPr/>
        <p:txBody>
          <a:bodyPr/>
          <a:lstStyle/>
          <a:p>
            <a:r>
              <a:rPr lang="en-US" dirty="0"/>
              <a:t>Checking for Readiness</a:t>
            </a:r>
          </a:p>
        </p:txBody>
      </p:sp>
      <p:sp>
        <p:nvSpPr>
          <p:cNvPr id="2" name="Content Placeholder 1">
            <a:extLst>
              <a:ext uri="{FF2B5EF4-FFF2-40B4-BE49-F238E27FC236}">
                <a16:creationId xmlns:a16="http://schemas.microsoft.com/office/drawing/2014/main" id="{D0E6B1ED-DC4A-46D3-88F6-C73ADDA88999}"/>
              </a:ext>
            </a:extLst>
          </p:cNvPr>
          <p:cNvSpPr>
            <a:spLocks noGrp="1"/>
          </p:cNvSpPr>
          <p:nvPr>
            <p:ph idx="1"/>
          </p:nvPr>
        </p:nvSpPr>
        <p:spPr/>
        <p:txBody>
          <a:bodyPr/>
          <a:lstStyle/>
          <a:p>
            <a:pPr marL="173736" indent="-173736"/>
            <a:r>
              <a:rPr lang="en-US" dirty="0"/>
              <a:t>Members of the district leadership team met with the University Heights principal, assistant principal, and a counselor to watch a webinar on Tier III. They then completed the Tier III Readiness Checklist. </a:t>
            </a:r>
          </a:p>
          <a:p>
            <a:pPr marL="173736" indent="-173736"/>
            <a:r>
              <a:rPr lang="en-US" dirty="0"/>
              <a:t>In completing the Tier III Readiness Checklist, they determined that University Heights Elementary School met the criteria for implementation of PBIS Tier III.</a:t>
            </a:r>
          </a:p>
          <a:p>
            <a:endParaRPr lang="en-US" dirty="0"/>
          </a:p>
        </p:txBody>
      </p:sp>
    </p:spTree>
    <p:extLst>
      <p:ext uri="{BB962C8B-B14F-4D97-AF65-F5344CB8AC3E}">
        <p14:creationId xmlns:p14="http://schemas.microsoft.com/office/powerpoint/2010/main" val="22072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F250E-1933-4D56-8325-6DA059DDCBDB}"/>
              </a:ext>
            </a:extLst>
          </p:cNvPr>
          <p:cNvSpPr>
            <a:spLocks noGrp="1"/>
          </p:cNvSpPr>
          <p:nvPr>
            <p:ph idx="1"/>
          </p:nvPr>
        </p:nvSpPr>
        <p:spPr/>
        <p:txBody>
          <a:bodyPr>
            <a:normAutofit fontScale="92500"/>
          </a:bodyPr>
          <a:lstStyle/>
          <a:p>
            <a:pPr marL="173736" indent="-173736"/>
            <a:r>
              <a:rPr lang="en-US" dirty="0"/>
              <a:t>University Heights Elementary School has 500 students in grades 1-4.</a:t>
            </a:r>
          </a:p>
          <a:p>
            <a:pPr marL="173736" indent="-173736"/>
            <a:r>
              <a:rPr lang="en-US" dirty="0"/>
              <a:t>They began implementing Tier I of PBIS 5 years ago.</a:t>
            </a:r>
          </a:p>
          <a:p>
            <a:pPr marL="173736" indent="-173736"/>
            <a:r>
              <a:rPr lang="en-US" dirty="0"/>
              <a:t>They have been doing Tier II Interventions (Check- In, Check-Out and Big Buddy Social Skills Groups) for the past 2 years.</a:t>
            </a:r>
          </a:p>
          <a:p>
            <a:pPr marL="173736" indent="-173736"/>
            <a:r>
              <a:rPr lang="en-US" dirty="0"/>
              <a:t>Because they have a small group of students who are still experiencing behavioral difficulties, they are exploring the process of Tier III implementation.</a:t>
            </a:r>
          </a:p>
          <a:p>
            <a:pPr marL="0" indent="0">
              <a:buNone/>
            </a:pPr>
            <a:endParaRPr lang="en-US" dirty="0"/>
          </a:p>
        </p:txBody>
      </p:sp>
      <p:sp>
        <p:nvSpPr>
          <p:cNvPr id="3" name="Title 2">
            <a:extLst>
              <a:ext uri="{FF2B5EF4-FFF2-40B4-BE49-F238E27FC236}">
                <a16:creationId xmlns:a16="http://schemas.microsoft.com/office/drawing/2014/main" id="{5E4F636B-0BC4-41A6-936B-9097A7AEF508}"/>
              </a:ext>
            </a:extLst>
          </p:cNvPr>
          <p:cNvSpPr>
            <a:spLocks noGrp="1"/>
          </p:cNvSpPr>
          <p:nvPr>
            <p:ph type="title"/>
          </p:nvPr>
        </p:nvSpPr>
        <p:spPr>
          <a:xfrm>
            <a:off x="2017986" y="635289"/>
            <a:ext cx="10174014" cy="1104611"/>
          </a:xfrm>
        </p:spPr>
        <p:txBody>
          <a:bodyPr/>
          <a:lstStyle/>
          <a:p>
            <a:r>
              <a:rPr lang="en-US" dirty="0"/>
              <a:t>University Heights Elementary</a:t>
            </a:r>
          </a:p>
        </p:txBody>
      </p:sp>
      <p:pic>
        <p:nvPicPr>
          <p:cNvPr id="6" name="Content Placeholder 5">
            <a:extLst>
              <a:ext uri="{FF2B5EF4-FFF2-40B4-BE49-F238E27FC236}">
                <a16:creationId xmlns:a16="http://schemas.microsoft.com/office/drawing/2014/main" id="{C067E0CC-A6B6-418A-B447-59FFBCCA9CFB}"/>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007458" y="2019782"/>
            <a:ext cx="2124157" cy="1701479"/>
          </a:xfrm>
        </p:spPr>
      </p:pic>
    </p:spTree>
    <p:extLst>
      <p:ext uri="{BB962C8B-B14F-4D97-AF65-F5344CB8AC3E}">
        <p14:creationId xmlns:p14="http://schemas.microsoft.com/office/powerpoint/2010/main" val="211636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25DE-F5B0-46D9-A00D-1B3AD6E5F4BB}"/>
              </a:ext>
            </a:extLst>
          </p:cNvPr>
          <p:cNvSpPr>
            <a:spLocks noGrp="1"/>
          </p:cNvSpPr>
          <p:nvPr>
            <p:ph type="title"/>
          </p:nvPr>
        </p:nvSpPr>
        <p:spPr/>
        <p:txBody>
          <a:bodyPr/>
          <a:lstStyle/>
          <a:p>
            <a:r>
              <a:rPr lang="en-US" dirty="0"/>
              <a:t>Assembling a Team</a:t>
            </a:r>
          </a:p>
        </p:txBody>
      </p:sp>
      <p:sp>
        <p:nvSpPr>
          <p:cNvPr id="3" name="Content Placeholder 2">
            <a:extLst>
              <a:ext uri="{FF2B5EF4-FFF2-40B4-BE49-F238E27FC236}">
                <a16:creationId xmlns:a16="http://schemas.microsoft.com/office/drawing/2014/main" id="{C5B606AF-156F-4EEF-B461-081EE6163FC6}"/>
              </a:ext>
            </a:extLst>
          </p:cNvPr>
          <p:cNvSpPr>
            <a:spLocks noGrp="1"/>
          </p:cNvSpPr>
          <p:nvPr>
            <p:ph idx="1"/>
          </p:nvPr>
        </p:nvSpPr>
        <p:spPr/>
        <p:txBody>
          <a:bodyPr/>
          <a:lstStyle/>
          <a:p>
            <a:pPr marL="173736" indent="-173736"/>
            <a:r>
              <a:rPr lang="en-US" dirty="0"/>
              <a:t>The Assistant Superintendent agreed to be the district contact for the Tier III Team. In addition to lending district support, she would also serve as the contact person between University Heights Elementary School and the various community agencies that may be needed for Wraparound.</a:t>
            </a:r>
          </a:p>
          <a:p>
            <a:pPr marL="173736" indent="-173736"/>
            <a:r>
              <a:rPr lang="en-US" dirty="0"/>
              <a:t>The other members of the Core Team were the Assistant Principal, a Guidance Counselor, two teachers, and the PBIS Tier II Coach.</a:t>
            </a:r>
          </a:p>
        </p:txBody>
      </p:sp>
    </p:spTree>
    <p:extLst>
      <p:ext uri="{BB962C8B-B14F-4D97-AF65-F5344CB8AC3E}">
        <p14:creationId xmlns:p14="http://schemas.microsoft.com/office/powerpoint/2010/main" val="3281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3EA3-C6E1-4964-A9CE-AF3315D4C99C}"/>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4E0F9D19-3FE2-44C3-A414-7B03469E7F14}"/>
              </a:ext>
            </a:extLst>
          </p:cNvPr>
          <p:cNvSpPr>
            <a:spLocks noGrp="1"/>
          </p:cNvSpPr>
          <p:nvPr>
            <p:ph idx="1"/>
          </p:nvPr>
        </p:nvSpPr>
        <p:spPr/>
        <p:txBody>
          <a:bodyPr>
            <a:normAutofit/>
          </a:bodyPr>
          <a:lstStyle/>
          <a:p>
            <a:pPr marL="0" indent="0">
              <a:buNone/>
            </a:pPr>
            <a:r>
              <a:rPr lang="en-US" dirty="0"/>
              <a:t>To prepare for Tier III Implementation, University Heights Elementary School scheduled the following professional development activities:</a:t>
            </a:r>
          </a:p>
          <a:p>
            <a:pPr marL="457200" indent="-173736"/>
            <a:r>
              <a:rPr lang="en-US" dirty="0"/>
              <a:t>The Core Team received Tier III Training from their state’s PBIS Resource Center.</a:t>
            </a:r>
          </a:p>
          <a:p>
            <a:pPr marL="457200" indent="-173736"/>
            <a:r>
              <a:rPr lang="en-US" dirty="0"/>
              <a:t>The Assistant Principal gathered resources on function of behavior to provide training as needed to teachers and other staff who might serve on action teams.</a:t>
            </a:r>
          </a:p>
          <a:p>
            <a:pPr marL="457200" indent="-173736"/>
            <a:r>
              <a:rPr lang="en-US" dirty="0"/>
              <a:t>All faculty and staff attended an in-service training on the referral process for identifying students for Tier III interventions.</a:t>
            </a:r>
          </a:p>
        </p:txBody>
      </p:sp>
    </p:spTree>
    <p:extLst>
      <p:ext uri="{BB962C8B-B14F-4D97-AF65-F5344CB8AC3E}">
        <p14:creationId xmlns:p14="http://schemas.microsoft.com/office/powerpoint/2010/main" val="280945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303" name="Google Shape;303;p31"/>
          <p:cNvSpPr txBox="1">
            <a:spLocks noGrp="1"/>
          </p:cNvSpPr>
          <p:nvPr>
            <p:ph idx="1"/>
          </p:nvPr>
        </p:nvSpPr>
        <p:spPr>
          <a:xfrm>
            <a:off x="838200" y="2060154"/>
            <a:ext cx="10515600" cy="384534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0"/>
              </a:spcBef>
              <a:spcAft>
                <a:spcPts val="0"/>
              </a:spcAft>
              <a:buClr>
                <a:schemeClr val="dk1"/>
              </a:buClr>
              <a:buSzPts val="2800"/>
              <a:buNone/>
            </a:pPr>
            <a:endParaRPr dirty="0"/>
          </a:p>
          <a:p>
            <a:pPr marL="173736" lvl="0" indent="-173736" algn="l" rtl="0">
              <a:lnSpc>
                <a:spcPct val="90000"/>
              </a:lnSpc>
              <a:spcAft>
                <a:spcPts val="0"/>
              </a:spcAft>
              <a:buClr>
                <a:schemeClr val="dk1"/>
              </a:buClr>
              <a:buSzPts val="2800"/>
              <a:buChar char="•"/>
            </a:pPr>
            <a:r>
              <a:rPr lang="en-US" dirty="0"/>
              <a:t>Section 3.6: Student/Family/Community Involvement</a:t>
            </a:r>
          </a:p>
          <a:p>
            <a:pPr marL="173736" lvl="0" indent="-173736" algn="l" rtl="0">
              <a:lnSpc>
                <a:spcPct val="90000"/>
              </a:lnSpc>
              <a:spcAft>
                <a:spcPts val="0"/>
              </a:spcAft>
              <a:buClr>
                <a:schemeClr val="dk1"/>
              </a:buClr>
              <a:buSzPts val="2800"/>
              <a:buChar char="•"/>
            </a:pPr>
            <a:r>
              <a:rPr lang="en-US" dirty="0"/>
              <a:t>Section 3.7: Professional Development</a:t>
            </a:r>
          </a:p>
          <a:p>
            <a:pPr marL="173736" lvl="0" indent="-173736" algn="l" rtl="0">
              <a:lnSpc>
                <a:spcPct val="90000"/>
              </a:lnSpc>
              <a:spcAft>
                <a:spcPts val="0"/>
              </a:spcAft>
              <a:buClr>
                <a:schemeClr val="dk1"/>
              </a:buClr>
              <a:buSzPts val="2800"/>
              <a:buChar char="•"/>
            </a:pPr>
            <a:r>
              <a:rPr lang="en-US" dirty="0"/>
              <a:t>Section 3.12: Formal and Natural Supports</a:t>
            </a:r>
          </a:p>
          <a:p>
            <a:pPr marL="173736" lvl="0" indent="-173736" algn="l" rtl="0">
              <a:lnSpc>
                <a:spcPct val="90000"/>
              </a:lnSpc>
              <a:spcAft>
                <a:spcPts val="0"/>
              </a:spcAft>
              <a:buClr>
                <a:schemeClr val="dk1"/>
              </a:buClr>
              <a:buSzPts val="2800"/>
              <a:buChar char="•"/>
            </a:pPr>
            <a:r>
              <a:rPr lang="en-US" dirty="0"/>
              <a:t>Section 3.13: Access to Tier I and Tier II Supports</a:t>
            </a:r>
            <a:endParaRPr dirty="0"/>
          </a:p>
        </p:txBody>
      </p:sp>
    </p:spTree>
    <p:extLst>
      <p:ext uri="{BB962C8B-B14F-4D97-AF65-F5344CB8AC3E}">
        <p14:creationId xmlns:p14="http://schemas.microsoft.com/office/powerpoint/2010/main" val="2371264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3.6 Student/Family/Community Involvement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6430522"/>
              </p:ext>
            </p:extLst>
          </p:nvPr>
        </p:nvGraphicFramePr>
        <p:xfrm>
          <a:off x="416502" y="1481166"/>
          <a:ext cx="11358996" cy="4511040"/>
        </p:xfrm>
        <a:graphic>
          <a:graphicData uri="http://schemas.openxmlformats.org/drawingml/2006/table">
            <a:tbl>
              <a:tblPr firstRow="1" bandRow="1">
                <a:tableStyleId>{5C22544A-7EE6-4342-B048-85BDC9FD1C3A}</a:tableStyleId>
              </a:tblPr>
              <a:tblGrid>
                <a:gridCol w="3786332">
                  <a:extLst>
                    <a:ext uri="{9D8B030D-6E8A-4147-A177-3AD203B41FA5}">
                      <a16:colId xmlns:a16="http://schemas.microsoft.com/office/drawing/2014/main" val="3936969952"/>
                    </a:ext>
                  </a:extLst>
                </a:gridCol>
                <a:gridCol w="3786332">
                  <a:extLst>
                    <a:ext uri="{9D8B030D-6E8A-4147-A177-3AD203B41FA5}">
                      <a16:colId xmlns:a16="http://schemas.microsoft.com/office/drawing/2014/main" val="1965473558"/>
                    </a:ext>
                  </a:extLst>
                </a:gridCol>
                <a:gridCol w="3786332">
                  <a:extLst>
                    <a:ext uri="{9D8B030D-6E8A-4147-A177-3AD203B41FA5}">
                      <a16:colId xmlns:a16="http://schemas.microsoft.com/office/drawing/2014/main" val="1320994650"/>
                    </a:ext>
                  </a:extLst>
                </a:gridCol>
              </a:tblGrid>
              <a:tr h="404369">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594366273"/>
                  </a:ext>
                </a:extLst>
              </a:tr>
              <a:tr h="3908898">
                <a:tc>
                  <a:txBody>
                    <a:bodyPr/>
                    <a:lstStyle/>
                    <a:p>
                      <a:r>
                        <a:rPr lang="en-US" sz="2000" b="1" dirty="0"/>
                        <a:t>Student/Family/Community Involvement:</a:t>
                      </a:r>
                    </a:p>
                    <a:p>
                      <a:pPr>
                        <a:lnSpc>
                          <a:spcPct val="100000"/>
                        </a:lnSpc>
                        <a:spcBef>
                          <a:spcPts val="600"/>
                        </a:spcBef>
                        <a:spcAft>
                          <a:spcPts val="0"/>
                        </a:spcAft>
                      </a:pPr>
                      <a:r>
                        <a:rPr lang="en-US" sz="2000" dirty="0"/>
                        <a:t>Tier 3 team has district contact person(s) with access to external support agencies and resources for planning and implementing non-school-based interventions (e.g., intensive mental health) as needed.</a:t>
                      </a:r>
                    </a:p>
                  </a:txBody>
                  <a:tcPr/>
                </a:tc>
                <a:tc>
                  <a:txBody>
                    <a:bodyPr/>
                    <a:lstStyle/>
                    <a:p>
                      <a:pPr marL="342900" indent="-342900">
                        <a:lnSpc>
                          <a:spcPct val="100000"/>
                        </a:lnSpc>
                        <a:buFont typeface="Wingdings" panose="05000000000000000000" pitchFamily="2" charset="2"/>
                        <a:buChar char="§"/>
                      </a:pPr>
                      <a:r>
                        <a:rPr lang="en-US" sz="2000" dirty="0"/>
                        <a:t>Three randomly selected Tier 3 student support plans created in the last 12 months (see TFI Tier 3 Support Plan Worksheet)</a:t>
                      </a:r>
                    </a:p>
                  </a:txBody>
                  <a:tcPr/>
                </a:tc>
                <a:tc>
                  <a:txBody>
                    <a:bodyPr/>
                    <a:lstStyle/>
                    <a:p>
                      <a:pPr>
                        <a:spcAft>
                          <a:spcPts val="1200"/>
                        </a:spcAft>
                      </a:pPr>
                      <a:r>
                        <a:rPr lang="en-US" sz="2000" dirty="0"/>
                        <a:t>0 = District contact person is not established.</a:t>
                      </a:r>
                    </a:p>
                    <a:p>
                      <a:pPr>
                        <a:spcAft>
                          <a:spcPts val="1200"/>
                        </a:spcAft>
                      </a:pPr>
                      <a:r>
                        <a:rPr lang="en-US" sz="2000" dirty="0"/>
                        <a:t>1 = District contact person established with external agencies, OR resources are available and documented in support plans. </a:t>
                      </a:r>
                    </a:p>
                    <a:p>
                      <a:r>
                        <a:rPr lang="en-US" sz="2000" dirty="0"/>
                        <a:t>2 = District contact person established with external agencies, AND resources are available and documented in support plans.</a:t>
                      </a:r>
                    </a:p>
                  </a:txBody>
                  <a:tcPr/>
                </a:tc>
                <a:extLst>
                  <a:ext uri="{0D108BD9-81ED-4DB2-BD59-A6C34878D82A}">
                    <a16:rowId xmlns:a16="http://schemas.microsoft.com/office/drawing/2014/main" val="1136611001"/>
                  </a:ext>
                </a:extLst>
              </a:tr>
            </a:tbl>
          </a:graphicData>
        </a:graphic>
      </p:graphicFrame>
      <p:sp>
        <p:nvSpPr>
          <p:cNvPr id="6" name="TextBox 5">
            <a:extLst>
              <a:ext uri="{FF2B5EF4-FFF2-40B4-BE49-F238E27FC236}">
                <a16:creationId xmlns:a16="http://schemas.microsoft.com/office/drawing/2014/main" id="{B962091E-3CFC-4265-8BCF-428569279A1A}"/>
              </a:ext>
            </a:extLst>
          </p:cNvPr>
          <p:cNvSpPr txBox="1"/>
          <p:nvPr/>
        </p:nvSpPr>
        <p:spPr>
          <a:xfrm>
            <a:off x="3403600" y="4701114"/>
            <a:ext cx="4208145" cy="1138773"/>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b="1" dirty="0">
                <a:solidFill>
                  <a:schemeClr val="tx1"/>
                </a:solidFill>
              </a:rPr>
              <a:t>Main Idea: </a:t>
            </a:r>
            <a:r>
              <a:rPr lang="en-US" dirty="0">
                <a:solidFill>
                  <a:schemeClr val="tx1"/>
                </a:solidFill>
              </a:rPr>
              <a:t>Accessing external supports and resources, as needed, can enhance individual student support plans.</a:t>
            </a:r>
          </a:p>
          <a:p>
            <a:pPr algn="ctr"/>
            <a:endParaRPr lang="en-US" sz="1400" b="1" dirty="0">
              <a:solidFill>
                <a:schemeClr val="tx1"/>
              </a:solidFill>
            </a:endParaRPr>
          </a:p>
        </p:txBody>
      </p:sp>
    </p:spTree>
    <p:extLst>
      <p:ext uri="{BB962C8B-B14F-4D97-AF65-F5344CB8AC3E}">
        <p14:creationId xmlns:p14="http://schemas.microsoft.com/office/powerpoint/2010/main" val="2945378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51937-9238-458C-9113-DF23515B314D}"/>
              </a:ext>
            </a:extLst>
          </p:cNvPr>
          <p:cNvSpPr>
            <a:spLocks noGrp="1"/>
          </p:cNvSpPr>
          <p:nvPr>
            <p:ph type="title"/>
          </p:nvPr>
        </p:nvSpPr>
        <p:spPr/>
        <p:txBody>
          <a:bodyPr/>
          <a:lstStyle/>
          <a:p>
            <a:r>
              <a:rPr lang="en-US" dirty="0"/>
              <a:t>3.7 Professional Development</a:t>
            </a:r>
          </a:p>
        </p:txBody>
      </p:sp>
      <p:graphicFrame>
        <p:nvGraphicFramePr>
          <p:cNvPr id="5" name="Table 4">
            <a:extLst>
              <a:ext uri="{FF2B5EF4-FFF2-40B4-BE49-F238E27FC236}">
                <a16:creationId xmlns:a16="http://schemas.microsoft.com/office/drawing/2014/main" id="{F3D6D7EC-2078-4A03-8D95-EBBBEDF43FBA}"/>
              </a:ext>
            </a:extLst>
          </p:cNvPr>
          <p:cNvGraphicFramePr>
            <a:graphicFrameLocks noGrp="1"/>
          </p:cNvGraphicFramePr>
          <p:nvPr>
            <p:extLst>
              <p:ext uri="{D42A27DB-BD31-4B8C-83A1-F6EECF244321}">
                <p14:modId xmlns:p14="http://schemas.microsoft.com/office/powerpoint/2010/main" val="24482778"/>
              </p:ext>
            </p:extLst>
          </p:nvPr>
        </p:nvGraphicFramePr>
        <p:xfrm>
          <a:off x="558800" y="1524001"/>
          <a:ext cx="11308428" cy="4508499"/>
        </p:xfrm>
        <a:graphic>
          <a:graphicData uri="http://schemas.openxmlformats.org/drawingml/2006/table">
            <a:tbl>
              <a:tblPr firstRow="1" bandRow="1">
                <a:tableStyleId>{5C22544A-7EE6-4342-B048-85BDC9FD1C3A}</a:tableStyleId>
              </a:tblPr>
              <a:tblGrid>
                <a:gridCol w="3735886">
                  <a:extLst>
                    <a:ext uri="{9D8B030D-6E8A-4147-A177-3AD203B41FA5}">
                      <a16:colId xmlns:a16="http://schemas.microsoft.com/office/drawing/2014/main" val="1292719107"/>
                    </a:ext>
                  </a:extLst>
                </a:gridCol>
                <a:gridCol w="3343126">
                  <a:extLst>
                    <a:ext uri="{9D8B030D-6E8A-4147-A177-3AD203B41FA5}">
                      <a16:colId xmlns:a16="http://schemas.microsoft.com/office/drawing/2014/main" val="2190659503"/>
                    </a:ext>
                  </a:extLst>
                </a:gridCol>
                <a:gridCol w="4229416">
                  <a:extLst>
                    <a:ext uri="{9D8B030D-6E8A-4147-A177-3AD203B41FA5}">
                      <a16:colId xmlns:a16="http://schemas.microsoft.com/office/drawing/2014/main" val="1421745052"/>
                    </a:ext>
                  </a:extLst>
                </a:gridCol>
              </a:tblGrid>
              <a:tr h="488059">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021976025"/>
                  </a:ext>
                </a:extLst>
              </a:tr>
              <a:tr h="4020440">
                <a:tc>
                  <a:txBody>
                    <a:bodyPr/>
                    <a:lstStyle/>
                    <a:p>
                      <a:r>
                        <a:rPr lang="en-US" sz="2400" b="1" dirty="0"/>
                        <a:t>Professional Development: </a:t>
                      </a:r>
                    </a:p>
                    <a:p>
                      <a:pPr>
                        <a:spcBef>
                          <a:spcPts val="600"/>
                        </a:spcBef>
                      </a:pPr>
                      <a:r>
                        <a:rPr lang="en-US" sz="2000" dirty="0"/>
                        <a:t>A written process is followed for teaching all relevant staff about basic behavioral theory, function of behavior, and function-based intervention.</a:t>
                      </a:r>
                    </a:p>
                  </a:txBody>
                  <a:tcPr/>
                </a:tc>
                <a:tc>
                  <a:txBody>
                    <a:bodyPr/>
                    <a:lstStyle/>
                    <a:p>
                      <a:pPr marL="342900" indent="-342900">
                        <a:spcAft>
                          <a:spcPts val="1200"/>
                        </a:spcAft>
                        <a:buFont typeface="Wingdings" panose="05000000000000000000" pitchFamily="2" charset="2"/>
                        <a:buChar char="§"/>
                      </a:pPr>
                      <a:r>
                        <a:rPr lang="en-US" sz="2000" dirty="0"/>
                        <a:t>Professional development calendar</a:t>
                      </a:r>
                    </a:p>
                    <a:p>
                      <a:pPr marL="342900" indent="-342900">
                        <a:spcAft>
                          <a:spcPts val="1200"/>
                        </a:spcAft>
                        <a:buFont typeface="Wingdings" panose="05000000000000000000" pitchFamily="2" charset="2"/>
                        <a:buChar char="§"/>
                      </a:pPr>
                      <a:r>
                        <a:rPr lang="en-US" sz="2000" dirty="0"/>
                        <a:t>Staff handbook</a:t>
                      </a:r>
                    </a:p>
                    <a:p>
                      <a:pPr marL="342900" indent="-342900">
                        <a:spcAft>
                          <a:spcPts val="1200"/>
                        </a:spcAft>
                        <a:buFont typeface="Wingdings" panose="05000000000000000000" pitchFamily="2" charset="2"/>
                        <a:buChar char="§"/>
                      </a:pPr>
                      <a:r>
                        <a:rPr lang="en-US" sz="2000" dirty="0"/>
                        <a:t>Lesson plans for teacher trainings</a:t>
                      </a:r>
                    </a:p>
                    <a:p>
                      <a:pPr marL="342900" indent="-342900">
                        <a:buFont typeface="Wingdings" panose="05000000000000000000" pitchFamily="2" charset="2"/>
                        <a:buChar char="§"/>
                      </a:pPr>
                      <a:r>
                        <a:rPr lang="en-US" sz="2000" dirty="0"/>
                        <a:t>School policy</a:t>
                      </a:r>
                    </a:p>
                  </a:txBody>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dirty="0"/>
                        <a:t>0 = No process is in place</a:t>
                      </a:r>
                      <a:r>
                        <a:rPr lang="en-US" sz="2000" baseline="0" dirty="0"/>
                        <a:t> </a:t>
                      </a:r>
                      <a:r>
                        <a:rPr lang="en-US" sz="2000" dirty="0"/>
                        <a:t>for teaching staff. </a:t>
                      </a:r>
                    </a:p>
                    <a:p>
                      <a:pPr>
                        <a:spcAft>
                          <a:spcPts val="1200"/>
                        </a:spcAft>
                      </a:pPr>
                      <a:r>
                        <a:rPr lang="en-US" sz="2000" dirty="0"/>
                        <a:t>1 = Professional</a:t>
                      </a:r>
                      <a:r>
                        <a:rPr lang="en-US" sz="2000" baseline="0" dirty="0"/>
                        <a:t> </a:t>
                      </a:r>
                      <a:r>
                        <a:rPr lang="en-US" sz="2000" dirty="0"/>
                        <a:t>development and orientation process is informal.</a:t>
                      </a:r>
                    </a:p>
                    <a:p>
                      <a:pPr>
                        <a:spcAft>
                          <a:spcPts val="1200"/>
                        </a:spcAft>
                      </a:pPr>
                      <a:r>
                        <a:rPr lang="en-US" sz="2000" dirty="0"/>
                        <a:t>2 = Written process is</a:t>
                      </a:r>
                      <a:r>
                        <a:rPr lang="en-US" sz="2000" baseline="0" dirty="0"/>
                        <a:t> </a:t>
                      </a:r>
                      <a:r>
                        <a:rPr lang="en-US" sz="2000" dirty="0"/>
                        <a:t>used to teach and coach all relevant staff in basic behavioral theory, function of behavior, and function-based intervention.</a:t>
                      </a:r>
                    </a:p>
                  </a:txBody>
                  <a:tcPr/>
                </a:tc>
                <a:extLst>
                  <a:ext uri="{0D108BD9-81ED-4DB2-BD59-A6C34878D82A}">
                    <a16:rowId xmlns:a16="http://schemas.microsoft.com/office/drawing/2014/main" val="632389440"/>
                  </a:ext>
                </a:extLst>
              </a:tr>
            </a:tbl>
          </a:graphicData>
        </a:graphic>
      </p:graphicFrame>
      <p:sp>
        <p:nvSpPr>
          <p:cNvPr id="6" name="TextBox 5">
            <a:extLst>
              <a:ext uri="{FF2B5EF4-FFF2-40B4-BE49-F238E27FC236}">
                <a16:creationId xmlns:a16="http://schemas.microsoft.com/office/drawing/2014/main" id="{649E282A-0BAA-4E44-8060-29E1CDB11FA7}"/>
              </a:ext>
            </a:extLst>
          </p:cNvPr>
          <p:cNvSpPr txBox="1"/>
          <p:nvPr/>
        </p:nvSpPr>
        <p:spPr>
          <a:xfrm>
            <a:off x="2362200" y="4718446"/>
            <a:ext cx="4678045" cy="1231106"/>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dirty="0">
                <a:solidFill>
                  <a:schemeClr val="tx1"/>
                </a:solidFill>
              </a:rPr>
              <a:t>Effective implementation of Tier 3 supports requires that relevant staff have the knowledge base necessary for success.</a:t>
            </a:r>
          </a:p>
          <a:p>
            <a:pPr algn="ctr"/>
            <a:endParaRPr lang="en-US" sz="1400" b="1" dirty="0">
              <a:solidFill>
                <a:schemeClr val="tx1"/>
              </a:solidFill>
            </a:endParaRPr>
          </a:p>
        </p:txBody>
      </p:sp>
    </p:spTree>
    <p:extLst>
      <p:ext uri="{BB962C8B-B14F-4D97-AF65-F5344CB8AC3E}">
        <p14:creationId xmlns:p14="http://schemas.microsoft.com/office/powerpoint/2010/main" val="1716335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232EB-B2A0-46C4-8D95-D396902B4DEF}"/>
              </a:ext>
            </a:extLst>
          </p:cNvPr>
          <p:cNvSpPr>
            <a:spLocks noGrp="1"/>
          </p:cNvSpPr>
          <p:nvPr>
            <p:ph type="title"/>
          </p:nvPr>
        </p:nvSpPr>
        <p:spPr/>
        <p:txBody>
          <a:bodyPr/>
          <a:lstStyle/>
          <a:p>
            <a:r>
              <a:rPr lang="en-US" dirty="0"/>
              <a:t>3.12 Formal and Natural Supports</a:t>
            </a:r>
          </a:p>
        </p:txBody>
      </p:sp>
      <p:graphicFrame>
        <p:nvGraphicFramePr>
          <p:cNvPr id="5" name="Table 4">
            <a:extLst>
              <a:ext uri="{FF2B5EF4-FFF2-40B4-BE49-F238E27FC236}">
                <a16:creationId xmlns:a16="http://schemas.microsoft.com/office/drawing/2014/main" id="{1D0C3338-BA7C-4C5C-AB81-CA289D1ACA96}"/>
              </a:ext>
            </a:extLst>
          </p:cNvPr>
          <p:cNvGraphicFramePr>
            <a:graphicFrameLocks noGrp="1"/>
          </p:cNvGraphicFramePr>
          <p:nvPr>
            <p:extLst>
              <p:ext uri="{D42A27DB-BD31-4B8C-83A1-F6EECF244321}">
                <p14:modId xmlns:p14="http://schemas.microsoft.com/office/powerpoint/2010/main" val="1703357911"/>
              </p:ext>
            </p:extLst>
          </p:nvPr>
        </p:nvGraphicFramePr>
        <p:xfrm>
          <a:off x="406400" y="1422401"/>
          <a:ext cx="11290300" cy="4559300"/>
        </p:xfrm>
        <a:graphic>
          <a:graphicData uri="http://schemas.openxmlformats.org/drawingml/2006/table">
            <a:tbl>
              <a:tblPr firstRow="1" bandRow="1">
                <a:tableStyleId>{5C22544A-7EE6-4342-B048-85BDC9FD1C3A}</a:tableStyleId>
              </a:tblPr>
              <a:tblGrid>
                <a:gridCol w="3696634">
                  <a:extLst>
                    <a:ext uri="{9D8B030D-6E8A-4147-A177-3AD203B41FA5}">
                      <a16:colId xmlns:a16="http://schemas.microsoft.com/office/drawing/2014/main" val="2694811315"/>
                    </a:ext>
                  </a:extLst>
                </a:gridCol>
                <a:gridCol w="3796833">
                  <a:extLst>
                    <a:ext uri="{9D8B030D-6E8A-4147-A177-3AD203B41FA5}">
                      <a16:colId xmlns:a16="http://schemas.microsoft.com/office/drawing/2014/main" val="3159123563"/>
                    </a:ext>
                  </a:extLst>
                </a:gridCol>
                <a:gridCol w="3796833">
                  <a:extLst>
                    <a:ext uri="{9D8B030D-6E8A-4147-A177-3AD203B41FA5}">
                      <a16:colId xmlns:a16="http://schemas.microsoft.com/office/drawing/2014/main" val="1623301433"/>
                    </a:ext>
                  </a:extLst>
                </a:gridCol>
              </a:tblGrid>
              <a:tr h="466281">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3315838611"/>
                  </a:ext>
                </a:extLst>
              </a:tr>
              <a:tr h="4093019">
                <a:tc>
                  <a:txBody>
                    <a:bodyPr/>
                    <a:lstStyle/>
                    <a:p>
                      <a:pPr>
                        <a:lnSpc>
                          <a:spcPct val="80000"/>
                        </a:lnSpc>
                      </a:pPr>
                      <a:r>
                        <a:rPr lang="en-US" sz="2000" b="1" dirty="0"/>
                        <a:t>Natural and Formal Supports:  </a:t>
                      </a:r>
                    </a:p>
                    <a:p>
                      <a:pPr>
                        <a:spcBef>
                          <a:spcPts val="600"/>
                        </a:spcBef>
                      </a:pPr>
                      <a:r>
                        <a:rPr lang="en-US" sz="2000" dirty="0"/>
                        <a:t>Behavior Support Plan(s) requiring extensive and coordinated support (e.g., person centered planning, wraparound, RENEW) documents quality of life strengths and needs to be completed by formal (e.g., school/district personnel) and natural (e.g., family, friends) supporters.</a:t>
                      </a:r>
                    </a:p>
                  </a:txBody>
                  <a:tcPr/>
                </a:tc>
                <a:tc>
                  <a:txBody>
                    <a:bodyPr/>
                    <a:lstStyle/>
                    <a:p>
                      <a:pPr marL="457200" indent="-457200">
                        <a:buFont typeface="Wingdings" panose="05000000000000000000" pitchFamily="2" charset="2"/>
                        <a:buChar char="§"/>
                      </a:pPr>
                      <a:r>
                        <a:rPr lang="en-US" sz="2000" dirty="0"/>
                        <a:t>At least one Tier 3 behavior support plan requiring extensive support (see TFI Tier 3 Support Plan Worksheet)</a:t>
                      </a:r>
                    </a:p>
                  </a:txBody>
                  <a:tcPr/>
                </a:tc>
                <a:tc>
                  <a:txBody>
                    <a:bodyPr/>
                    <a:lstStyle/>
                    <a:p>
                      <a:pPr>
                        <a:spcAft>
                          <a:spcPts val="1200"/>
                        </a:spcAft>
                      </a:pPr>
                      <a:r>
                        <a:rPr lang="en-US" sz="2000" dirty="0"/>
                        <a:t>0 = Plan does not include specific actions, or there are no plans with extensive support.</a:t>
                      </a:r>
                    </a:p>
                    <a:p>
                      <a:pPr>
                        <a:spcAft>
                          <a:spcPts val="1200"/>
                        </a:spcAft>
                      </a:pPr>
                      <a:r>
                        <a:rPr lang="en-US" sz="2000" dirty="0"/>
                        <a:t>1 = Plan includes specific actions, but they are not related to the quality of life needs and/or do not include natural supports.</a:t>
                      </a:r>
                    </a:p>
                    <a:p>
                      <a:r>
                        <a:rPr lang="en-US" sz="2000" dirty="0"/>
                        <a:t>2 = Plan includes specific actions, linked logically to the quality of life needs, and they include natural supports.</a:t>
                      </a:r>
                    </a:p>
                  </a:txBody>
                  <a:tcPr/>
                </a:tc>
                <a:extLst>
                  <a:ext uri="{0D108BD9-81ED-4DB2-BD59-A6C34878D82A}">
                    <a16:rowId xmlns:a16="http://schemas.microsoft.com/office/drawing/2014/main" val="2684269171"/>
                  </a:ext>
                </a:extLst>
              </a:tr>
            </a:tbl>
          </a:graphicData>
        </a:graphic>
      </p:graphicFrame>
      <p:sp>
        <p:nvSpPr>
          <p:cNvPr id="6" name="TextBox 5">
            <a:extLst>
              <a:ext uri="{FF2B5EF4-FFF2-40B4-BE49-F238E27FC236}">
                <a16:creationId xmlns:a16="http://schemas.microsoft.com/office/drawing/2014/main" id="{56F26732-76D5-4664-A764-8A032A39B261}"/>
              </a:ext>
            </a:extLst>
          </p:cNvPr>
          <p:cNvSpPr txBox="1"/>
          <p:nvPr/>
        </p:nvSpPr>
        <p:spPr>
          <a:xfrm>
            <a:off x="3657600" y="4187617"/>
            <a:ext cx="4208145" cy="1569660"/>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dirty="0">
                <a:solidFill>
                  <a:schemeClr val="tx1"/>
                </a:solidFill>
              </a:rPr>
              <a:t>Some Tier 3 plans may need to include professionals, service providers, and individuals who are familiar with the strengths and needs of the student. </a:t>
            </a:r>
            <a:endParaRPr lang="en-US" sz="1400" b="1" dirty="0">
              <a:solidFill>
                <a:schemeClr val="tx1"/>
              </a:solidFill>
            </a:endParaRPr>
          </a:p>
        </p:txBody>
      </p:sp>
    </p:spTree>
    <p:extLst>
      <p:ext uri="{BB962C8B-B14F-4D97-AF65-F5344CB8AC3E}">
        <p14:creationId xmlns:p14="http://schemas.microsoft.com/office/powerpoint/2010/main" val="35666738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963DC-11EC-494E-9E0C-734E3186969D}"/>
              </a:ext>
            </a:extLst>
          </p:cNvPr>
          <p:cNvSpPr>
            <a:spLocks noGrp="1"/>
          </p:cNvSpPr>
          <p:nvPr>
            <p:ph type="title"/>
          </p:nvPr>
        </p:nvSpPr>
        <p:spPr/>
        <p:txBody>
          <a:bodyPr/>
          <a:lstStyle/>
          <a:p>
            <a:r>
              <a:rPr lang="en-US" dirty="0"/>
              <a:t>3.13 Access to Tier I and Tier II Supports</a:t>
            </a:r>
          </a:p>
        </p:txBody>
      </p:sp>
      <p:graphicFrame>
        <p:nvGraphicFramePr>
          <p:cNvPr id="5" name="Table 4">
            <a:extLst>
              <a:ext uri="{FF2B5EF4-FFF2-40B4-BE49-F238E27FC236}">
                <a16:creationId xmlns:a16="http://schemas.microsoft.com/office/drawing/2014/main" id="{FC957C02-C894-4A48-A00C-8574C5158724}"/>
              </a:ext>
            </a:extLst>
          </p:cNvPr>
          <p:cNvGraphicFramePr>
            <a:graphicFrameLocks noGrp="1"/>
          </p:cNvGraphicFramePr>
          <p:nvPr>
            <p:extLst>
              <p:ext uri="{D42A27DB-BD31-4B8C-83A1-F6EECF244321}">
                <p14:modId xmlns:p14="http://schemas.microsoft.com/office/powerpoint/2010/main" val="379638426"/>
              </p:ext>
            </p:extLst>
          </p:nvPr>
        </p:nvGraphicFramePr>
        <p:xfrm>
          <a:off x="577849" y="1714500"/>
          <a:ext cx="11036301" cy="4249197"/>
        </p:xfrm>
        <a:graphic>
          <a:graphicData uri="http://schemas.openxmlformats.org/drawingml/2006/table">
            <a:tbl>
              <a:tblPr firstRow="1" bandRow="1">
                <a:tableStyleId>{5C22544A-7EE6-4342-B048-85BDC9FD1C3A}</a:tableStyleId>
              </a:tblPr>
              <a:tblGrid>
                <a:gridCol w="3678767">
                  <a:extLst>
                    <a:ext uri="{9D8B030D-6E8A-4147-A177-3AD203B41FA5}">
                      <a16:colId xmlns:a16="http://schemas.microsoft.com/office/drawing/2014/main" val="3535587622"/>
                    </a:ext>
                  </a:extLst>
                </a:gridCol>
                <a:gridCol w="3678767">
                  <a:extLst>
                    <a:ext uri="{9D8B030D-6E8A-4147-A177-3AD203B41FA5}">
                      <a16:colId xmlns:a16="http://schemas.microsoft.com/office/drawing/2014/main" val="334535720"/>
                    </a:ext>
                  </a:extLst>
                </a:gridCol>
                <a:gridCol w="3678767">
                  <a:extLst>
                    <a:ext uri="{9D8B030D-6E8A-4147-A177-3AD203B41FA5}">
                      <a16:colId xmlns:a16="http://schemas.microsoft.com/office/drawing/2014/main" val="271142710"/>
                    </a:ext>
                  </a:extLst>
                </a:gridCol>
              </a:tblGrid>
              <a:tr h="500157">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173296718"/>
                  </a:ext>
                </a:extLst>
              </a:tr>
              <a:tr h="3567018">
                <a:tc>
                  <a:txBody>
                    <a:bodyPr/>
                    <a:lstStyle/>
                    <a:p>
                      <a:r>
                        <a:rPr lang="en-US" sz="2000" b="1" dirty="0">
                          <a:solidFill>
                            <a:schemeClr val="tx1"/>
                          </a:solidFill>
                        </a:rPr>
                        <a:t>Access to Tier 1 and Tier 2 Support: </a:t>
                      </a:r>
                    </a:p>
                    <a:p>
                      <a:r>
                        <a:rPr lang="en-US" sz="2000" dirty="0"/>
                        <a:t>Students receiving Tier 3 supports have access to, and are included in, available Tier 1 and Tier 2 supports.</a:t>
                      </a:r>
                    </a:p>
                  </a:txBody>
                  <a:tcPr/>
                </a:tc>
                <a:tc>
                  <a:txBody>
                    <a:bodyPr/>
                    <a:lstStyle/>
                    <a:p>
                      <a:pPr marL="342900" indent="-342900">
                        <a:buFont typeface="Wingdings" panose="05000000000000000000" pitchFamily="2" charset="2"/>
                        <a:buChar char="§"/>
                      </a:pPr>
                      <a:r>
                        <a:rPr lang="en-US" sz="2000" dirty="0"/>
                        <a:t>Three randomly selected Tier 3 behavior support plans created in the last 12 months (see TFI Tier 3 Support Plan Worksheet)</a:t>
                      </a:r>
                    </a:p>
                  </a:txBody>
                  <a:tcPr/>
                </a:tc>
                <a:tc>
                  <a:txBody>
                    <a:bodyPr/>
                    <a:lstStyle/>
                    <a:p>
                      <a:pPr>
                        <a:spcAft>
                          <a:spcPts val="1200"/>
                        </a:spcAft>
                      </a:pPr>
                      <a:r>
                        <a:rPr lang="en-US" sz="2000" dirty="0"/>
                        <a:t>0 = Individual student support plans do not mention Tier 1 and/or Tier 2 supports, or there are no Tier 3 support plans.</a:t>
                      </a:r>
                    </a:p>
                    <a:p>
                      <a:pPr>
                        <a:spcAft>
                          <a:spcPts val="1200"/>
                        </a:spcAft>
                      </a:pPr>
                      <a:r>
                        <a:rPr lang="en-US" sz="2000" dirty="0"/>
                        <a:t>1 = Individual supports include some access to Tier 1 and/or Tier 2 supports.</a:t>
                      </a:r>
                    </a:p>
                    <a:p>
                      <a:r>
                        <a:rPr lang="en-US" sz="2000" dirty="0"/>
                        <a:t>2 = Tier 3 supports include full access to any appropriate Tier 1 and Tier 2 supports and document how access will occur.</a:t>
                      </a:r>
                    </a:p>
                  </a:txBody>
                  <a:tcPr/>
                </a:tc>
                <a:extLst>
                  <a:ext uri="{0D108BD9-81ED-4DB2-BD59-A6C34878D82A}">
                    <a16:rowId xmlns:a16="http://schemas.microsoft.com/office/drawing/2014/main" val="2401143868"/>
                  </a:ext>
                </a:extLst>
              </a:tr>
            </a:tbl>
          </a:graphicData>
        </a:graphic>
      </p:graphicFrame>
      <p:sp>
        <p:nvSpPr>
          <p:cNvPr id="6" name="TextBox 5">
            <a:extLst>
              <a:ext uri="{FF2B5EF4-FFF2-40B4-BE49-F238E27FC236}">
                <a16:creationId xmlns:a16="http://schemas.microsoft.com/office/drawing/2014/main" id="{A7D82444-6ECD-421D-98CC-234CA626BD6E}"/>
              </a:ext>
            </a:extLst>
          </p:cNvPr>
          <p:cNvSpPr txBox="1"/>
          <p:nvPr/>
        </p:nvSpPr>
        <p:spPr>
          <a:xfrm>
            <a:off x="2870200" y="4812893"/>
            <a:ext cx="4436745"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dirty="0">
                <a:solidFill>
                  <a:schemeClr val="tx1"/>
                </a:solidFill>
              </a:rPr>
              <a:t>Tier 3 supports are more effective when layered within Tiers 1 and 2.</a:t>
            </a:r>
          </a:p>
          <a:p>
            <a:endParaRPr lang="en-US" sz="1400" b="1" dirty="0">
              <a:solidFill>
                <a:schemeClr val="tx1"/>
              </a:solidFill>
            </a:endParaRPr>
          </a:p>
        </p:txBody>
      </p:sp>
    </p:spTree>
    <p:extLst>
      <p:ext uri="{BB962C8B-B14F-4D97-AF65-F5344CB8AC3E}">
        <p14:creationId xmlns:p14="http://schemas.microsoft.com/office/powerpoint/2010/main" val="2492245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2141-B60B-4480-9C44-77B806935142}"/>
              </a:ext>
            </a:extLst>
          </p:cNvPr>
          <p:cNvSpPr>
            <a:spLocks noGrp="1"/>
          </p:cNvSpPr>
          <p:nvPr>
            <p:ph type="title"/>
          </p:nvPr>
        </p:nvSpPr>
        <p:spPr/>
        <p:txBody>
          <a:bodyPr>
            <a:normAutofit/>
          </a:bodyPr>
          <a:lstStyle/>
          <a:p>
            <a:r>
              <a:rPr lang="en-US" dirty="0">
                <a:solidFill>
                  <a:schemeClr val="bg1"/>
                </a:solidFill>
              </a:rPr>
              <a:t>Next Steps</a:t>
            </a:r>
          </a:p>
        </p:txBody>
      </p:sp>
    </p:spTree>
    <p:extLst>
      <p:ext uri="{BB962C8B-B14F-4D97-AF65-F5344CB8AC3E}">
        <p14:creationId xmlns:p14="http://schemas.microsoft.com/office/powerpoint/2010/main" val="1398364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29646-5C38-4D4B-A438-50F741285842}"/>
              </a:ext>
            </a:extLst>
          </p:cNvPr>
          <p:cNvSpPr>
            <a:spLocks noGrp="1"/>
          </p:cNvSpPr>
          <p:nvPr>
            <p:ph type="title"/>
          </p:nvPr>
        </p:nvSpPr>
        <p:spPr/>
        <p:txBody>
          <a:bodyPr/>
          <a:lstStyle/>
          <a:p>
            <a:r>
              <a:rPr lang="en-US" dirty="0"/>
              <a:t>Looking Ahead</a:t>
            </a:r>
          </a:p>
        </p:txBody>
      </p:sp>
      <p:sp>
        <p:nvSpPr>
          <p:cNvPr id="6" name="Content Placeholder 5">
            <a:extLst>
              <a:ext uri="{FF2B5EF4-FFF2-40B4-BE49-F238E27FC236}">
                <a16:creationId xmlns:a16="http://schemas.microsoft.com/office/drawing/2014/main" id="{0E6A955D-4AA5-48F7-B9F8-85FF63924A7E}"/>
              </a:ext>
            </a:extLst>
          </p:cNvPr>
          <p:cNvSpPr>
            <a:spLocks noGrp="1"/>
          </p:cNvSpPr>
          <p:nvPr>
            <p:ph idx="1"/>
          </p:nvPr>
        </p:nvSpPr>
        <p:spPr>
          <a:xfrm>
            <a:off x="838200" y="2060154"/>
            <a:ext cx="10515600" cy="3845346"/>
          </a:xfrm>
        </p:spPr>
        <p:txBody>
          <a:bodyPr/>
          <a:lstStyle/>
          <a:p>
            <a:pPr marL="0" indent="0">
              <a:buNone/>
            </a:pPr>
            <a:r>
              <a:rPr lang="en-US" dirty="0"/>
              <a:t>Modules two through five:</a:t>
            </a:r>
          </a:p>
          <a:p>
            <a:pPr marL="457200" indent="-173736"/>
            <a:r>
              <a:rPr lang="en-US" dirty="0"/>
              <a:t>Leadership at Tier III</a:t>
            </a:r>
          </a:p>
          <a:p>
            <a:pPr marL="457200" indent="-173736"/>
            <a:r>
              <a:rPr lang="en-US" dirty="0"/>
              <a:t>Identifying Students for Tier III Interventions</a:t>
            </a:r>
          </a:p>
          <a:p>
            <a:pPr marL="457200" indent="-173736"/>
            <a:r>
              <a:rPr lang="en-US" dirty="0"/>
              <a:t>Functional Behavior Assessment</a:t>
            </a:r>
          </a:p>
          <a:p>
            <a:pPr marL="457200" indent="-173736"/>
            <a:r>
              <a:rPr lang="en-US" dirty="0"/>
              <a:t>Behavior Intervention Plans</a:t>
            </a:r>
          </a:p>
        </p:txBody>
      </p:sp>
    </p:spTree>
    <p:extLst>
      <p:ext uri="{BB962C8B-B14F-4D97-AF65-F5344CB8AC3E}">
        <p14:creationId xmlns:p14="http://schemas.microsoft.com/office/powerpoint/2010/main" val="749340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BD144D-1287-47DC-9F1C-F153D3ADB829}"/>
              </a:ext>
            </a:extLst>
          </p:cNvPr>
          <p:cNvSpPr>
            <a:spLocks noGrp="1"/>
          </p:cNvSpPr>
          <p:nvPr>
            <p:ph type="title"/>
          </p:nvPr>
        </p:nvSpPr>
        <p:spPr/>
        <p:txBody>
          <a:bodyPr>
            <a:normAutofit/>
          </a:bodyPr>
          <a:lstStyle/>
          <a:p>
            <a:r>
              <a:rPr lang="en-US" dirty="0">
                <a:solidFill>
                  <a:schemeClr val="bg1"/>
                </a:solidFill>
              </a:rPr>
              <a:t>Summary and Resources</a:t>
            </a:r>
          </a:p>
        </p:txBody>
      </p:sp>
    </p:spTree>
    <p:extLst>
      <p:ext uri="{BB962C8B-B14F-4D97-AF65-F5344CB8AC3E}">
        <p14:creationId xmlns:p14="http://schemas.microsoft.com/office/powerpoint/2010/main" val="189463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1"/>
              </a:buClr>
              <a:buSzPts val="6000"/>
              <a:buFont typeface="Calibri"/>
              <a:buNone/>
            </a:pPr>
            <a:r>
              <a:rPr lang="en-US" dirty="0">
                <a:solidFill>
                  <a:schemeClr val="bg1"/>
                </a:solidFill>
              </a:rPr>
              <a:t>Introduction to PBIS Tier III</a:t>
            </a:r>
            <a:endParaRPr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B97935-734A-40CF-B082-62438AD5BE24}"/>
              </a:ext>
            </a:extLst>
          </p:cNvPr>
          <p:cNvSpPr>
            <a:spLocks noGrp="1"/>
          </p:cNvSpPr>
          <p:nvPr>
            <p:ph idx="1"/>
          </p:nvPr>
        </p:nvSpPr>
        <p:spPr>
          <a:xfrm>
            <a:off x="5795734" y="981103"/>
            <a:ext cx="6172200" cy="4873625"/>
          </a:xfrm>
        </p:spPr>
        <p:txBody>
          <a:bodyPr anchor="ctr">
            <a:normAutofit lnSpcReduction="10000"/>
          </a:bodyPr>
          <a:lstStyle/>
          <a:p>
            <a:pPr marL="173736" indent="-173736">
              <a:lnSpc>
                <a:spcPct val="110000"/>
              </a:lnSpc>
            </a:pPr>
            <a:r>
              <a:rPr lang="en-US" dirty="0"/>
              <a:t>Tier III supports students with multiple difficulties over multiple settings.</a:t>
            </a:r>
          </a:p>
          <a:p>
            <a:pPr marL="173736" indent="-173736">
              <a:lnSpc>
                <a:spcPct val="110000"/>
              </a:lnSpc>
            </a:pPr>
            <a:r>
              <a:rPr lang="en-US" dirty="0"/>
              <a:t>It is essential to determine function of behavior to determine the appropriate interventions needed.</a:t>
            </a:r>
          </a:p>
          <a:p>
            <a:pPr marL="173736" indent="-173736">
              <a:lnSpc>
                <a:spcPct val="110000"/>
              </a:lnSpc>
            </a:pPr>
            <a:r>
              <a:rPr lang="en-US" dirty="0"/>
              <a:t>The process of developing a behavior intervention plan is complex and should address concerns across the student’s life, with input from the student and family.</a:t>
            </a:r>
          </a:p>
        </p:txBody>
      </p:sp>
      <p:sp>
        <p:nvSpPr>
          <p:cNvPr id="4" name="Title 3">
            <a:extLst>
              <a:ext uri="{FF2B5EF4-FFF2-40B4-BE49-F238E27FC236}">
                <a16:creationId xmlns:a16="http://schemas.microsoft.com/office/drawing/2014/main" id="{2131A86D-A287-45AE-852A-2315395E78FD}"/>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4275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B97935-734A-40CF-B082-62438AD5BE24}"/>
              </a:ext>
            </a:extLst>
          </p:cNvPr>
          <p:cNvSpPr>
            <a:spLocks noGrp="1"/>
          </p:cNvSpPr>
          <p:nvPr>
            <p:ph idx="1"/>
          </p:nvPr>
        </p:nvSpPr>
        <p:spPr>
          <a:xfrm>
            <a:off x="5795734" y="981103"/>
            <a:ext cx="6172200" cy="4873625"/>
          </a:xfrm>
        </p:spPr>
        <p:txBody>
          <a:bodyPr anchor="ctr">
            <a:normAutofit/>
          </a:bodyPr>
          <a:lstStyle/>
          <a:p>
            <a:pPr marL="173736" indent="-173736">
              <a:lnSpc>
                <a:spcPct val="110000"/>
              </a:lnSpc>
            </a:pPr>
            <a:r>
              <a:rPr lang="en-US" dirty="0"/>
              <a:t>Tier III processes will be led by a team of individuals, including someone with behavior expertise, academic expertise, administrative authority, and Tier II expertise.</a:t>
            </a:r>
          </a:p>
          <a:p>
            <a:pPr marL="173736" indent="-173736">
              <a:lnSpc>
                <a:spcPct val="110000"/>
              </a:lnSpc>
            </a:pPr>
            <a:r>
              <a:rPr lang="en-US" dirty="0"/>
              <a:t>Before implementing Tier III, it is important to have Tiers I and II fully implemented with fidelity, with Tier I supporting 80% of students.</a:t>
            </a:r>
          </a:p>
        </p:txBody>
      </p:sp>
      <p:sp>
        <p:nvSpPr>
          <p:cNvPr id="4" name="Title 3">
            <a:extLst>
              <a:ext uri="{FF2B5EF4-FFF2-40B4-BE49-F238E27FC236}">
                <a16:creationId xmlns:a16="http://schemas.microsoft.com/office/drawing/2014/main" id="{2131A86D-A287-45AE-852A-2315395E78FD}"/>
              </a:ext>
            </a:extLst>
          </p:cNvPr>
          <p:cNvSpPr>
            <a:spLocks noGrp="1"/>
          </p:cNvSpPr>
          <p:nvPr>
            <p:ph type="title"/>
          </p:nvPr>
        </p:nvSpPr>
        <p:spPr/>
        <p:txBody>
          <a:bodyPr/>
          <a:lstStyle/>
          <a:p>
            <a:r>
              <a:rPr lang="en-US" dirty="0"/>
              <a:t>Summary</a:t>
            </a:r>
            <a:br>
              <a:rPr lang="en-US" dirty="0"/>
            </a:br>
            <a:r>
              <a:rPr lang="en-US" sz="2800" dirty="0"/>
              <a:t>(continued)</a:t>
            </a:r>
          </a:p>
        </p:txBody>
      </p:sp>
    </p:spTree>
    <p:extLst>
      <p:ext uri="{BB962C8B-B14F-4D97-AF65-F5344CB8AC3E}">
        <p14:creationId xmlns:p14="http://schemas.microsoft.com/office/powerpoint/2010/main" val="41926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6A17C5-7869-449F-BB72-B33FBA660134}"/>
              </a:ext>
            </a:extLst>
          </p:cNvPr>
          <p:cNvSpPr>
            <a:spLocks noGrp="1"/>
          </p:cNvSpPr>
          <p:nvPr>
            <p:ph idx="1"/>
          </p:nvPr>
        </p:nvSpPr>
        <p:spPr>
          <a:xfrm>
            <a:off x="5795734" y="2343150"/>
            <a:ext cx="6172200" cy="3511578"/>
          </a:xfrm>
        </p:spPr>
        <p:txBody>
          <a:bodyPr/>
          <a:lstStyle/>
          <a:p>
            <a:pPr marL="173736" indent="-173736"/>
            <a:r>
              <a:rPr lang="en-US" dirty="0">
                <a:hlinkClick r:id="rId3"/>
              </a:rPr>
              <a:t>Missouri School-wide PBS Tier III Workbook</a:t>
            </a:r>
            <a:endParaRPr lang="en-US" dirty="0"/>
          </a:p>
          <a:p>
            <a:pPr marL="173736" indent="-173736"/>
            <a:r>
              <a:rPr lang="en-US" dirty="0">
                <a:hlinkClick r:id="rId4"/>
              </a:rPr>
              <a:t>Center on PBIS: Tier III</a:t>
            </a:r>
            <a:endParaRPr lang="en-US" dirty="0"/>
          </a:p>
          <a:p>
            <a:pPr marL="173736" indent="-173736"/>
            <a:r>
              <a:rPr lang="en-US" dirty="0">
                <a:hlinkClick r:id="rId5"/>
              </a:rPr>
              <a:t>PBISApps: PBIS Assessments</a:t>
            </a:r>
            <a:endParaRPr lang="en-US" dirty="0"/>
          </a:p>
          <a:p>
            <a:endParaRPr lang="en-US" dirty="0"/>
          </a:p>
        </p:txBody>
      </p:sp>
      <p:sp>
        <p:nvSpPr>
          <p:cNvPr id="4" name="Title 3">
            <a:extLst>
              <a:ext uri="{FF2B5EF4-FFF2-40B4-BE49-F238E27FC236}">
                <a16:creationId xmlns:a16="http://schemas.microsoft.com/office/drawing/2014/main" id="{AF72A687-54B3-492D-99D5-4B512AA38A82}"/>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2787277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9" name="Google Shape;569;p66"/>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buClr>
                <a:schemeClr val="dk1"/>
              </a:buClr>
              <a:buSzPts val="2800"/>
              <a:buChar char="•"/>
            </a:pPr>
            <a:r>
              <a:rPr lang="en-US" dirty="0"/>
              <a:t>Missouri School-wide Positive Behavior Support</a:t>
            </a:r>
          </a:p>
          <a:p>
            <a:pPr marL="173736" lvl="0" indent="-173736" algn="l" rtl="0">
              <a:lnSpc>
                <a:spcPct val="90000"/>
              </a:lnSpc>
              <a:buClr>
                <a:schemeClr val="dk1"/>
              </a:buClr>
              <a:buSzPts val="2800"/>
              <a:buChar char="•"/>
            </a:pPr>
            <a:r>
              <a:rPr lang="en-US" dirty="0"/>
              <a:t>PBIS OSEP Technical Assistance Center</a:t>
            </a:r>
            <a:endParaRPr dirty="0"/>
          </a:p>
        </p:txBody>
      </p:sp>
      <p:sp>
        <p:nvSpPr>
          <p:cNvPr id="5" name="Content Placeholder 4">
            <a:extLst>
              <a:ext uri="{FF2B5EF4-FFF2-40B4-BE49-F238E27FC236}">
                <a16:creationId xmlns:a16="http://schemas.microsoft.com/office/drawing/2014/main" id="{0AC5C2B8-0CC7-4A6E-8124-3090D70168A0}"/>
              </a:ext>
            </a:extLst>
          </p:cNvPr>
          <p:cNvSpPr>
            <a:spLocks noGrp="1"/>
          </p:cNvSpPr>
          <p:nvPr>
            <p:ph idx="10"/>
          </p:nvPr>
        </p:nvSpPr>
        <p:spPr/>
        <p:txBody>
          <a:bodyPr/>
          <a:lstStyle/>
          <a:p>
            <a:r>
              <a:rPr lang="en-US" dirty="0"/>
              <a:t>We appreciate the following for sharing information:</a:t>
            </a:r>
          </a:p>
        </p:txBody>
      </p:sp>
      <p:pic>
        <p:nvPicPr>
          <p:cNvPr id="568" name="Google Shape;568;p66" descr="Image result for thank you"/>
          <p:cNvPicPr preferRelativeResize="0"/>
          <p:nvPr/>
        </p:nvPicPr>
        <p:blipFill rotWithShape="1">
          <a:blip r:embed="rId3">
            <a:alphaModFix/>
          </a:blip>
          <a:srcRect t="4898"/>
          <a:stretch/>
        </p:blipFill>
        <p:spPr>
          <a:xfrm>
            <a:off x="3595470" y="614602"/>
            <a:ext cx="5009707" cy="1917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C6450B-4B40-49C9-8BFA-202ED312A1D0}"/>
              </a:ext>
            </a:extLst>
          </p:cNvPr>
          <p:cNvSpPr>
            <a:spLocks noGrp="1"/>
          </p:cNvSpPr>
          <p:nvPr>
            <p:ph type="title"/>
          </p:nvPr>
        </p:nvSpPr>
        <p:spPr/>
        <p:txBody>
          <a:bodyPr/>
          <a:lstStyle/>
          <a:p>
            <a:r>
              <a:rPr lang="en-US" dirty="0"/>
              <a:t>Purpose of Tier III</a:t>
            </a:r>
          </a:p>
        </p:txBody>
      </p:sp>
      <p:sp>
        <p:nvSpPr>
          <p:cNvPr id="5" name="Content Placeholder 4">
            <a:extLst>
              <a:ext uri="{FF2B5EF4-FFF2-40B4-BE49-F238E27FC236}">
                <a16:creationId xmlns:a16="http://schemas.microsoft.com/office/drawing/2014/main" id="{C5D49176-3F8D-4C11-B3FD-527C8F68EDF6}"/>
              </a:ext>
            </a:extLst>
          </p:cNvPr>
          <p:cNvSpPr>
            <a:spLocks noGrp="1"/>
          </p:cNvSpPr>
          <p:nvPr>
            <p:ph idx="1"/>
          </p:nvPr>
        </p:nvSpPr>
        <p:spPr>
          <a:xfrm>
            <a:off x="838200" y="2057400"/>
            <a:ext cx="10515600" cy="3848100"/>
          </a:xfrm>
        </p:spPr>
        <p:txBody>
          <a:bodyPr>
            <a:normAutofit/>
          </a:bodyPr>
          <a:lstStyle/>
          <a:p>
            <a:pPr marL="0" indent="0">
              <a:buNone/>
            </a:pPr>
            <a:r>
              <a:rPr lang="en-US" dirty="0"/>
              <a:t>The purpose of Tier III is to provide </a:t>
            </a:r>
            <a:r>
              <a:rPr lang="en-US" u="sng" dirty="0"/>
              <a:t>intensive supports</a:t>
            </a:r>
            <a:r>
              <a:rPr lang="en-US" dirty="0"/>
              <a:t> for students who exhibit </a:t>
            </a:r>
            <a:r>
              <a:rPr lang="en-US" u="sng" dirty="0"/>
              <a:t>academic or behavior difficulties</a:t>
            </a:r>
            <a:r>
              <a:rPr lang="en-US" dirty="0"/>
              <a:t> over an extended period of time in </a:t>
            </a:r>
            <a:r>
              <a:rPr lang="en-US" u="sng" dirty="0"/>
              <a:t>multiple settings</a:t>
            </a:r>
            <a:r>
              <a:rPr lang="en-US" dirty="0"/>
              <a:t> (e.g., school, home, community).</a:t>
            </a:r>
          </a:p>
        </p:txBody>
      </p:sp>
    </p:spTree>
    <p:extLst>
      <p:ext uri="{BB962C8B-B14F-4D97-AF65-F5344CB8AC3E}">
        <p14:creationId xmlns:p14="http://schemas.microsoft.com/office/powerpoint/2010/main" val="130019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81CCA-811F-4926-9D94-947D2940E14D}"/>
              </a:ext>
            </a:extLst>
          </p:cNvPr>
          <p:cNvSpPr>
            <a:spLocks noGrp="1"/>
          </p:cNvSpPr>
          <p:nvPr>
            <p:ph type="title"/>
          </p:nvPr>
        </p:nvSpPr>
        <p:spPr>
          <a:xfrm>
            <a:off x="0" y="715617"/>
            <a:ext cx="12192000" cy="1341783"/>
          </a:xfrm>
        </p:spPr>
        <p:txBody>
          <a:bodyPr>
            <a:noAutofit/>
          </a:bodyPr>
          <a:lstStyle/>
          <a:p>
            <a:r>
              <a:rPr lang="en-US" dirty="0"/>
              <a:t>Tier III Focuses on Intensity of Need</a:t>
            </a:r>
            <a:br>
              <a:rPr lang="en-US" sz="4400" b="1" dirty="0"/>
            </a:br>
            <a:r>
              <a:rPr lang="en-US" sz="4400" b="1" i="1" dirty="0">
                <a:solidFill>
                  <a:schemeClr val="accent1"/>
                </a:solidFill>
              </a:rPr>
              <a:t> </a:t>
            </a:r>
            <a:r>
              <a:rPr lang="en-US" sz="4400" i="1" dirty="0"/>
              <a:t>not defined by one class of behavior</a:t>
            </a:r>
            <a:endParaRPr lang="en-US" sz="4400" dirty="0"/>
          </a:p>
        </p:txBody>
      </p:sp>
      <p:sp>
        <p:nvSpPr>
          <p:cNvPr id="6" name="Content Placeholder 5">
            <a:extLst>
              <a:ext uri="{FF2B5EF4-FFF2-40B4-BE49-F238E27FC236}">
                <a16:creationId xmlns:a16="http://schemas.microsoft.com/office/drawing/2014/main" id="{80B03061-987D-49BB-86E4-C776B5AA3DB2}"/>
              </a:ext>
            </a:extLst>
          </p:cNvPr>
          <p:cNvSpPr>
            <a:spLocks noGrp="1"/>
          </p:cNvSpPr>
          <p:nvPr>
            <p:ph idx="1"/>
          </p:nvPr>
        </p:nvSpPr>
        <p:spPr>
          <a:xfrm>
            <a:off x="838200" y="2276060"/>
            <a:ext cx="10515600" cy="3629439"/>
          </a:xfrm>
        </p:spPr>
        <p:txBody>
          <a:bodyPr>
            <a:normAutofit/>
          </a:bodyPr>
          <a:lstStyle/>
          <a:p>
            <a:pPr marL="0" indent="0">
              <a:buNone/>
            </a:pPr>
            <a:r>
              <a:rPr lang="en-US" b="1" i="1" u="sng" dirty="0">
                <a:solidFill>
                  <a:srgbClr val="00B050"/>
                </a:solidFill>
              </a:rPr>
              <a:t>Some Important Facts:</a:t>
            </a:r>
          </a:p>
          <a:p>
            <a:pPr marL="457200" indent="-173736"/>
            <a:r>
              <a:rPr lang="en-US" dirty="0">
                <a:cs typeface="Arial"/>
              </a:rPr>
              <a:t>Behavioral need may be </a:t>
            </a:r>
            <a:r>
              <a:rPr lang="en-US" b="1" u="sng" dirty="0">
                <a:cs typeface="Arial"/>
              </a:rPr>
              <a:t>internalizing and/or externalizing.</a:t>
            </a:r>
            <a:r>
              <a:rPr lang="en-US" dirty="0">
                <a:cs typeface="Arial"/>
              </a:rPr>
              <a:t> </a:t>
            </a:r>
          </a:p>
          <a:p>
            <a:pPr marL="457200" indent="-173736"/>
            <a:r>
              <a:rPr lang="en-US" dirty="0">
                <a:cs typeface="Arial"/>
              </a:rPr>
              <a:t>Tier III is for students in </a:t>
            </a:r>
            <a:r>
              <a:rPr lang="en-US" b="1" u="sng" dirty="0">
                <a:cs typeface="Arial"/>
              </a:rPr>
              <a:t>special or general education.</a:t>
            </a:r>
          </a:p>
          <a:p>
            <a:pPr marL="457200" indent="-173736"/>
            <a:r>
              <a:rPr lang="en-US" dirty="0">
                <a:cs typeface="Arial"/>
              </a:rPr>
              <a:t>Tier III interventions address </a:t>
            </a:r>
            <a:r>
              <a:rPr lang="en-US" b="1" u="sng" dirty="0">
                <a:cs typeface="Arial"/>
              </a:rPr>
              <a:t>long-term or short term</a:t>
            </a:r>
            <a:r>
              <a:rPr lang="en-US" dirty="0">
                <a:cs typeface="Arial"/>
              </a:rPr>
              <a:t> needs.</a:t>
            </a:r>
          </a:p>
          <a:p>
            <a:pPr lvl="1" indent="-233045">
              <a:buClr>
                <a:srgbClr val="A6A6A6"/>
              </a:buClr>
            </a:pPr>
            <a:endParaRPr lang="en-US" sz="2800" dirty="0">
              <a:cs typeface="Arial"/>
            </a:endParaRPr>
          </a:p>
          <a:p>
            <a:pPr lvl="1" indent="-233045">
              <a:buClr>
                <a:srgbClr val="A6A6A6"/>
              </a:buClr>
            </a:pPr>
            <a:endParaRPr lang="en-US" sz="2800" dirty="0">
              <a:cs typeface="Arial"/>
            </a:endParaRPr>
          </a:p>
        </p:txBody>
      </p:sp>
      <p:sp>
        <p:nvSpPr>
          <p:cNvPr id="5" name="Slide Number Placeholder 4">
            <a:extLst>
              <a:ext uri="{FF2B5EF4-FFF2-40B4-BE49-F238E27FC236}">
                <a16:creationId xmlns:a16="http://schemas.microsoft.com/office/drawing/2014/main" id="{A10DC20D-8C17-435D-9C2F-06908FE6D207}"/>
              </a:ext>
            </a:extLst>
          </p:cNvPr>
          <p:cNvSpPr>
            <a:spLocks noGrp="1"/>
          </p:cNvSpPr>
          <p:nvPr>
            <p:ph type="sldNum" sz="quarter" idx="4294967295"/>
          </p:nvPr>
        </p:nvSpPr>
        <p:spPr>
          <a:xfrm>
            <a:off x="11982450" y="6507163"/>
            <a:ext cx="209550" cy="153987"/>
          </a:xfrm>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pic>
        <p:nvPicPr>
          <p:cNvPr id="2" name="Picture 1">
            <a:extLst>
              <a:ext uri="{FF2B5EF4-FFF2-40B4-BE49-F238E27FC236}">
                <a16:creationId xmlns:a16="http://schemas.microsoft.com/office/drawing/2014/main" id="{528F90B5-C3C7-47D0-83C5-FDC24CBFC0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27901">
            <a:off x="7565176" y="4564982"/>
            <a:ext cx="2946141" cy="1104130"/>
          </a:xfrm>
          <a:prstGeom prst="rect">
            <a:avLst/>
          </a:prstGeom>
        </p:spPr>
      </p:pic>
    </p:spTree>
    <p:extLst>
      <p:ext uri="{BB962C8B-B14F-4D97-AF65-F5344CB8AC3E}">
        <p14:creationId xmlns:p14="http://schemas.microsoft.com/office/powerpoint/2010/main" val="29303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31802</TotalTime>
  <Words>7069</Words>
  <Application>Microsoft Office PowerPoint</Application>
  <PresentationFormat>Widescreen</PresentationFormat>
  <Paragraphs>593</Paragraphs>
  <Slides>73</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Georgia</vt:lpstr>
      <vt:lpstr>Noto Sans Symbols</vt:lpstr>
      <vt:lpstr>Trebuchet MS</vt:lpstr>
      <vt:lpstr>Wingdings</vt:lpstr>
      <vt:lpstr>Office Theme</vt:lpstr>
      <vt:lpstr>Overview and Readiness for  PBIS Tier III</vt:lpstr>
      <vt:lpstr>Purpose of This Module Participants will learn how individualized intervention fits within the three-tiered system</vt:lpstr>
      <vt:lpstr>Objectives</vt:lpstr>
      <vt:lpstr>PowerPoint Presentation</vt:lpstr>
      <vt:lpstr>Introduction to the Case Study</vt:lpstr>
      <vt:lpstr>University Heights Elementary</vt:lpstr>
      <vt:lpstr>Introduction to PBIS Tier III</vt:lpstr>
      <vt:lpstr>Purpose of Tier III</vt:lpstr>
      <vt:lpstr>Tier III Focuses on Intensity of Need  not defined by one class of behavior</vt:lpstr>
      <vt:lpstr>Students in Tier III</vt:lpstr>
      <vt:lpstr>PowerPoint Presentation</vt:lpstr>
      <vt:lpstr>PBIS Tier III Core Features</vt:lpstr>
      <vt:lpstr>     Transitioning to Tier III</vt:lpstr>
      <vt:lpstr>Table Talk</vt:lpstr>
      <vt:lpstr>Foundations of  Behavior Management</vt:lpstr>
      <vt:lpstr>What is Behavior?</vt:lpstr>
      <vt:lpstr>Explore and Investigate Behavior </vt:lpstr>
      <vt:lpstr>Historical Foundations</vt:lpstr>
      <vt:lpstr>Behavior and Consequences</vt:lpstr>
      <vt:lpstr>Applied Behavior Analysis (ABA)</vt:lpstr>
      <vt:lpstr>Basic Principles of ABA </vt:lpstr>
      <vt:lpstr>Basic Principles of ABA  (cont.)</vt:lpstr>
      <vt:lpstr>Functional Behavior Assessment</vt:lpstr>
      <vt:lpstr>Research Supporting Effectiveness</vt:lpstr>
      <vt:lpstr>Functional Behavior Assessment</vt:lpstr>
      <vt:lpstr>Complexity of an FBA</vt:lpstr>
      <vt:lpstr>Antecedent-Behavior-Consequence</vt:lpstr>
      <vt:lpstr>Videos: Function of Behavior </vt:lpstr>
      <vt:lpstr>Function Video</vt:lpstr>
      <vt:lpstr>Video: Behavior Scenario   What do you think the function is?</vt:lpstr>
      <vt:lpstr>Table Talk</vt:lpstr>
      <vt:lpstr>Behavior Intervention Plan (BIP)</vt:lpstr>
      <vt:lpstr>PowerPoint Presentation</vt:lpstr>
      <vt:lpstr>Behavior Intervention Plan (BIP)</vt:lpstr>
      <vt:lpstr>Steps in the FBA/BIP Process</vt:lpstr>
      <vt:lpstr>Progress Monitoring </vt:lpstr>
      <vt:lpstr>Principles of the BIP Process</vt:lpstr>
      <vt:lpstr>Table Talk</vt:lpstr>
      <vt:lpstr>Wraparound </vt:lpstr>
      <vt:lpstr>What is Wraparound?</vt:lpstr>
      <vt:lpstr>When is Wraparound Needed?</vt:lpstr>
      <vt:lpstr>Who is Involved in Wraparound?</vt:lpstr>
      <vt:lpstr>Teaming at Tier III</vt:lpstr>
      <vt:lpstr>Team-Based Processes</vt:lpstr>
      <vt:lpstr>Resources Needed</vt:lpstr>
      <vt:lpstr>Professional Development</vt:lpstr>
      <vt:lpstr>Readiness Criteria</vt:lpstr>
      <vt:lpstr>Readiness Criteria</vt:lpstr>
      <vt:lpstr>Fidelity of Universal Systems</vt:lpstr>
      <vt:lpstr>PowerPoint Presentation</vt:lpstr>
      <vt:lpstr>Continuum of Implementation and Intervention</vt:lpstr>
      <vt:lpstr>Tier III Team </vt:lpstr>
      <vt:lpstr>Checklist Review </vt:lpstr>
      <vt:lpstr>Tier III Readiness Checklist</vt:lpstr>
      <vt:lpstr>PowerPoint Presentation</vt:lpstr>
      <vt:lpstr>PowerPoint Presentation</vt:lpstr>
      <vt:lpstr>Table Talk</vt:lpstr>
      <vt:lpstr>Case Study</vt:lpstr>
      <vt:lpstr>Checking for Readiness</vt:lpstr>
      <vt:lpstr>Assembling a Team</vt:lpstr>
      <vt:lpstr>Professional Development</vt:lpstr>
      <vt:lpstr>Do it With Fidelity!</vt:lpstr>
      <vt:lpstr>3.6 Student/Family/Community Involvement</vt:lpstr>
      <vt:lpstr>3.7 Professional Development</vt:lpstr>
      <vt:lpstr>3.12 Formal and Natural Supports</vt:lpstr>
      <vt:lpstr>3.13 Access to Tier I and Tier II Supports</vt:lpstr>
      <vt:lpstr>Next Steps</vt:lpstr>
      <vt:lpstr>Looking Ahead</vt:lpstr>
      <vt:lpstr>Summary and Resources</vt:lpstr>
      <vt:lpstr>Summary</vt:lpstr>
      <vt:lpstr>Summary (continued)</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Rebecca Hegger</cp:lastModifiedBy>
  <cp:revision>211</cp:revision>
  <dcterms:created xsi:type="dcterms:W3CDTF">2019-03-21T18:11:05Z</dcterms:created>
  <dcterms:modified xsi:type="dcterms:W3CDTF">2020-09-14T16:30:55Z</dcterms:modified>
</cp:coreProperties>
</file>