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7" r:id="rId2"/>
    <p:sldId id="306" r:id="rId3"/>
    <p:sldId id="307" r:id="rId4"/>
    <p:sldId id="272" r:id="rId5"/>
    <p:sldId id="1435" r:id="rId6"/>
    <p:sldId id="1436" r:id="rId7"/>
    <p:sldId id="1447" r:id="rId8"/>
    <p:sldId id="309" r:id="rId9"/>
    <p:sldId id="259" r:id="rId10"/>
    <p:sldId id="260" r:id="rId11"/>
    <p:sldId id="1396" r:id="rId12"/>
    <p:sldId id="310" r:id="rId13"/>
    <p:sldId id="1382" r:id="rId14"/>
    <p:sldId id="282" r:id="rId15"/>
    <p:sldId id="1393" r:id="rId16"/>
    <p:sldId id="1395" r:id="rId17"/>
    <p:sldId id="1383" r:id="rId18"/>
    <p:sldId id="1378" r:id="rId19"/>
    <p:sldId id="305" r:id="rId20"/>
    <p:sldId id="1379" r:id="rId21"/>
    <p:sldId id="1380" r:id="rId22"/>
    <p:sldId id="308" r:id="rId23"/>
    <p:sldId id="1381" r:id="rId24"/>
    <p:sldId id="1384" r:id="rId25"/>
    <p:sldId id="1357" r:id="rId26"/>
    <p:sldId id="1359" r:id="rId27"/>
    <p:sldId id="285" r:id="rId28"/>
    <p:sldId id="1397" r:id="rId29"/>
    <p:sldId id="287" r:id="rId30"/>
    <p:sldId id="289" r:id="rId31"/>
    <p:sldId id="1400" r:id="rId32"/>
    <p:sldId id="291" r:id="rId33"/>
    <p:sldId id="296" r:id="rId34"/>
    <p:sldId id="1360" r:id="rId35"/>
    <p:sldId id="1385" r:id="rId36"/>
    <p:sldId id="1386" r:id="rId37"/>
    <p:sldId id="1387" r:id="rId38"/>
    <p:sldId id="1388" r:id="rId39"/>
    <p:sldId id="292" r:id="rId40"/>
    <p:sldId id="293" r:id="rId41"/>
    <p:sldId id="1373" r:id="rId42"/>
    <p:sldId id="1358" r:id="rId43"/>
    <p:sldId id="294" r:id="rId44"/>
    <p:sldId id="1442" r:id="rId45"/>
    <p:sldId id="1437" r:id="rId46"/>
    <p:sldId id="1440" r:id="rId47"/>
    <p:sldId id="1443" r:id="rId48"/>
    <p:sldId id="1441" r:id="rId49"/>
    <p:sldId id="1444" r:id="rId50"/>
    <p:sldId id="1439" r:id="rId51"/>
    <p:sldId id="1445" r:id="rId52"/>
    <p:sldId id="1446" r:id="rId53"/>
    <p:sldId id="286" r:id="rId54"/>
    <p:sldId id="1372" r:id="rId55"/>
    <p:sldId id="1375" r:id="rId56"/>
    <p:sldId id="1376" r:id="rId57"/>
    <p:sldId id="1377" r:id="rId58"/>
    <p:sldId id="1398" r:id="rId59"/>
    <p:sldId id="1399" r:id="rId60"/>
    <p:sldId id="1363" r:id="rId61"/>
    <p:sldId id="506" r:id="rId62"/>
    <p:sldId id="1365" r:id="rId63"/>
    <p:sldId id="1366" r:id="rId64"/>
    <p:sldId id="1369" r:id="rId65"/>
    <p:sldId id="136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 of Behavioral Research &amp; Eval" initials="OoBR&amp;E" lastIdx="13" clrIdx="0">
    <p:extLst>
      <p:ext uri="{19B8F6BF-5375-455C-9EA6-DF929625EA0E}">
        <p15:presenceInfo xmlns:p15="http://schemas.microsoft.com/office/powerpoint/2012/main" userId="S-1-5-21-1547161642-1343024091-725345543-6258" providerId="AD"/>
      </p:ext>
    </p:extLst>
  </p:cmAuthor>
  <p:cmAuthor id="2" name="Rebecca Hegger" initials="RH" lastIdx="79" clrIdx="1">
    <p:extLst>
      <p:ext uri="{19B8F6BF-5375-455C-9EA6-DF929625EA0E}">
        <p15:presenceInfo xmlns:p15="http://schemas.microsoft.com/office/powerpoint/2012/main" userId="1ae0273c735cb329" providerId="Windows Live"/>
      </p:ext>
    </p:extLst>
  </p:cmAuthor>
  <p:cmAuthor id="3" name="Brandi Simonsen" initials="BS" lastIdx="9" clrIdx="2"/>
  <p:cmAuthor id="4" name="Chan, Gail" initials="CG" lastIdx="45" clrIdx="3"/>
  <p:cmAuthor id="5" name="Anne Merten" initials="AM" lastIdx="13" clrIdx="4">
    <p:extLst>
      <p:ext uri="{19B8F6BF-5375-455C-9EA6-DF929625EA0E}">
        <p15:presenceInfo xmlns:p15="http://schemas.microsoft.com/office/powerpoint/2012/main" userId="S-1-5-21-1547161642-1343024091-725345543-33301" providerId="AD"/>
      </p:ext>
    </p:extLst>
  </p:cmAuthor>
  <p:cmAuthor id="6" name="Christy Brinkley" initials="CB" lastIdx="3" clrIdx="5">
    <p:extLst>
      <p:ext uri="{19B8F6BF-5375-455C-9EA6-DF929625EA0E}">
        <p15:presenceInfo xmlns:p15="http://schemas.microsoft.com/office/powerpoint/2012/main" userId="S-1-5-21-1547161642-1343024091-725345543-9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488"/>
    <a:srgbClr val="747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1" autoAdjust="0"/>
    <p:restoredTop sz="83019" autoAdjust="0"/>
  </p:normalViewPr>
  <p:slideViewPr>
    <p:cSldViewPr snapToGrid="0">
      <p:cViewPr varScale="1">
        <p:scale>
          <a:sx n="71" d="100"/>
          <a:sy n="71" d="100"/>
        </p:scale>
        <p:origin x="840" y="53"/>
      </p:cViewPr>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4852C-B5DE-45F7-A13D-22C6DEB03DEF}" type="datetimeFigureOut">
              <a:rPr lang="en-US" smtClean="0"/>
              <a:t>9/17/2020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5AAFF-0BCF-43E9-B583-88EADF128441}" type="slidenum">
              <a:rPr lang="en-US" smtClean="0"/>
              <a:t>‹#›</a:t>
            </a:fld>
            <a:endParaRPr lang="en-US"/>
          </a:p>
        </p:txBody>
      </p:sp>
    </p:spTree>
    <p:extLst>
      <p:ext uri="{BB962C8B-B14F-4D97-AF65-F5344CB8AC3E}">
        <p14:creationId xmlns:p14="http://schemas.microsoft.com/office/powerpoint/2010/main" val="400051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cce.astate.edu/pbis/leadership-at-tier-iii/"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cce.astate.edu/pbis/leadership-at-tier-iii/"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DELETE THESE NOTES AFTER CREATING FACILITATOR GUIDE</a:t>
            </a:r>
          </a:p>
          <a:p>
            <a:r>
              <a:rPr lang="en-US" dirty="0"/>
              <a:t>Note: Basic Behavior Concepts developed by K-12 Arkansas Behavior Support Specialists will be live soon. The website is www.arbss.org (courses). In Facilitator Guide, be sure to note that this should be a prerequisite for viewing these Tier III modules. We may want to encourage this before Tier I and Tier II also.</a:t>
            </a:r>
          </a:p>
          <a:p>
            <a:r>
              <a:rPr lang="en-US" dirty="0"/>
              <a:t>https://arbss.org/courses-2/ </a:t>
            </a:r>
          </a:p>
        </p:txBody>
      </p:sp>
      <p:sp>
        <p:nvSpPr>
          <p:cNvPr id="4" name="Slide Number Placeholder 3"/>
          <p:cNvSpPr>
            <a:spLocks noGrp="1"/>
          </p:cNvSpPr>
          <p:nvPr>
            <p:ph type="sldNum" sz="quarter" idx="5"/>
          </p:nvPr>
        </p:nvSpPr>
        <p:spPr/>
        <p:txBody>
          <a:bodyPr/>
          <a:lstStyle/>
          <a:p>
            <a:fld id="{4B85AAFF-0BCF-43E9-B583-88EADF128441}" type="slidenum">
              <a:rPr lang="en-US" smtClean="0"/>
              <a:t>1</a:t>
            </a:fld>
            <a:endParaRPr lang="en-US"/>
          </a:p>
        </p:txBody>
      </p:sp>
    </p:spTree>
    <p:extLst>
      <p:ext uri="{BB962C8B-B14F-4D97-AF65-F5344CB8AC3E}">
        <p14:creationId xmlns:p14="http://schemas.microsoft.com/office/powerpoint/2010/main" val="1603207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It’s important to ensure that all students who need Tier III supports have access to those supports.</a:t>
            </a:r>
          </a:p>
          <a:p>
            <a:pPr marL="171450" indent="-171450">
              <a:buFont typeface="Arial" panose="020B0604020202020204" pitchFamily="34" charset="0"/>
              <a:buChar char="•"/>
            </a:pPr>
            <a:r>
              <a:rPr lang="en-US" dirty="0"/>
              <a:t>Tier III supports are meant to serve 5% or less of the student body.</a:t>
            </a:r>
          </a:p>
        </p:txBody>
      </p:sp>
      <p:sp>
        <p:nvSpPr>
          <p:cNvPr id="4" name="Slide Number Placeholder 3"/>
          <p:cNvSpPr>
            <a:spLocks noGrp="1"/>
          </p:cNvSpPr>
          <p:nvPr>
            <p:ph type="sldNum" sz="quarter" idx="5"/>
          </p:nvPr>
        </p:nvSpPr>
        <p:spPr/>
        <p:txBody>
          <a:bodyPr/>
          <a:lstStyle/>
          <a:p>
            <a:fld id="{4B85AAFF-0BCF-43E9-B583-88EADF128441}" type="slidenum">
              <a:rPr lang="en-US" smtClean="0"/>
              <a:t>11</a:t>
            </a:fld>
            <a:endParaRPr lang="en-US"/>
          </a:p>
        </p:txBody>
      </p:sp>
    </p:spTree>
    <p:extLst>
      <p:ext uri="{BB962C8B-B14F-4D97-AF65-F5344CB8AC3E}">
        <p14:creationId xmlns:p14="http://schemas.microsoft.com/office/powerpoint/2010/main" val="238800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c387fe791_1_1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c387fe791_1_13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Team composition in Tier III should include five aspects:</a:t>
            </a:r>
          </a:p>
          <a:p>
            <a:pPr marL="457200" lvl="1" indent="0" algn="l" rtl="0">
              <a:spcBef>
                <a:spcPts val="0"/>
              </a:spcBef>
              <a:spcAft>
                <a:spcPts val="0"/>
              </a:spcAft>
              <a:buNone/>
            </a:pPr>
            <a:r>
              <a:rPr lang="en-US" dirty="0"/>
              <a:t>1. Applied behavioral expertise</a:t>
            </a:r>
          </a:p>
          <a:p>
            <a:pPr marL="457200" lvl="1" indent="0" algn="l" rtl="0">
              <a:spcBef>
                <a:spcPts val="0"/>
              </a:spcBef>
              <a:spcAft>
                <a:spcPts val="0"/>
              </a:spcAft>
              <a:buNone/>
            </a:pPr>
            <a:r>
              <a:rPr lang="en-US" dirty="0"/>
              <a:t>2. Administrative authority</a:t>
            </a:r>
          </a:p>
          <a:p>
            <a:pPr marL="457200" lvl="1" indent="0" algn="l" rtl="0">
              <a:spcBef>
                <a:spcPts val="0"/>
              </a:spcBef>
              <a:spcAft>
                <a:spcPts val="0"/>
              </a:spcAft>
              <a:buNone/>
            </a:pPr>
            <a:r>
              <a:rPr lang="en-US" dirty="0"/>
              <a:t>3. Multi-agency support</a:t>
            </a:r>
          </a:p>
          <a:p>
            <a:pPr marL="457200" lvl="1" indent="0" algn="l" rtl="0">
              <a:spcBef>
                <a:spcPts val="0"/>
              </a:spcBef>
              <a:spcAft>
                <a:spcPts val="0"/>
              </a:spcAft>
              <a:buNone/>
            </a:pPr>
            <a:r>
              <a:rPr lang="en-US" dirty="0"/>
              <a:t>4. Knowledge of students</a:t>
            </a:r>
          </a:p>
          <a:p>
            <a:pPr marL="457200" lvl="1" indent="0" algn="l" rtl="0">
              <a:spcBef>
                <a:spcPts val="0"/>
              </a:spcBef>
              <a:spcAft>
                <a:spcPts val="0"/>
              </a:spcAft>
              <a:buNone/>
            </a:pPr>
            <a:r>
              <a:rPr lang="en-US" dirty="0"/>
              <a:t>5. Knowledge about the operations of the school across grade levels and programs</a:t>
            </a:r>
          </a:p>
          <a:p>
            <a:pPr marL="171450" lvl="0" indent="-171450" algn="l" rtl="0">
              <a:spcBef>
                <a:spcPts val="0"/>
              </a:spcBef>
              <a:spcAft>
                <a:spcPts val="0"/>
              </a:spcAft>
              <a:buFont typeface="Arial" panose="020B0604020202020204" pitchFamily="34" charset="0"/>
              <a:buChar char="•"/>
            </a:pPr>
            <a:r>
              <a:rPr lang="en-US" dirty="0"/>
              <a:t>The core team deals with the overall implementation of Tier III. Individual action teams are formed to design and implement individual student plans. The action teams should include those adults who are typically involved with the student on a daily basis.</a:t>
            </a:r>
            <a:endParaRPr dirty="0"/>
          </a:p>
        </p:txBody>
      </p:sp>
      <p:sp>
        <p:nvSpPr>
          <p:cNvPr id="268" name="Google Shape;268;g3c387fe791_1_13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2449086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a5c2ea504_0_1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a5c2ea504_0_116: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Below is the abstract of </a:t>
            </a:r>
            <a:r>
              <a:rPr lang="en-US" i="1" dirty="0"/>
              <a:t>Individualized Positive Behavior Support in School Settings: A Meta-Analysis</a:t>
            </a:r>
            <a:r>
              <a:rPr lang="en-US" dirty="0"/>
              <a:t>, </a:t>
            </a:r>
            <a:r>
              <a:rPr lang="sv-SE" sz="1200" kern="1200" dirty="0">
                <a:solidFill>
                  <a:schemeClr val="tx1"/>
                </a:solidFill>
                <a:latin typeface="+mn-lt"/>
                <a:ea typeface="+mn-ea"/>
                <a:cs typeface="+mn-cs"/>
              </a:rPr>
              <a:t>Goh, A. E., &amp; Bambara, L. M. (2012).</a:t>
            </a:r>
            <a:endParaRPr lang="en-US" sz="1200" kern="1200" dirty="0">
              <a:solidFill>
                <a:schemeClr val="tx1"/>
              </a:solidFill>
              <a:latin typeface="+mn-lt"/>
              <a:ea typeface="+mn-ea"/>
              <a:cs typeface="+mn-cs"/>
            </a:endParaRPr>
          </a:p>
          <a:p>
            <a:pPr marL="171450" lvl="0" indent="-171450" algn="l" rtl="0">
              <a:spcBef>
                <a:spcPts val="0"/>
              </a:spcBef>
              <a:spcAft>
                <a:spcPts val="0"/>
              </a:spcAft>
              <a:buFont typeface="Arial" panose="020B0604020202020204" pitchFamily="34" charset="0"/>
              <a:buChar char="•"/>
            </a:pPr>
            <a:r>
              <a:rPr lang="en-US" sz="1200" b="0" i="0" kern="1200" dirty="0">
                <a:solidFill>
                  <a:schemeClr val="tx1"/>
                </a:solidFill>
                <a:effectLst/>
                <a:latin typeface="+mn-lt"/>
                <a:ea typeface="+mn-ea"/>
                <a:cs typeface="+mn-cs"/>
              </a:rPr>
              <a:t>“This meta-analysis examined school-based intervention research based on functional behavioral assessment (FBA) to determine the effectiveness of key individualized positive behavior support (IPBS) practices in school settings. In all, 83 studies representing 145 participants were included in the meta-analysis. Intervention, maintenance, and generalization effects were measured by computing the percentage of nonoverlapping data points (PND). Overall, FBA-based interventions were found to be equally effective across diverse student populations and educational settings, including inclusive classrooms. </a:t>
            </a:r>
            <a:r>
              <a:rPr lang="en-US" sz="1200" b="1" i="0" kern="1200" dirty="0">
                <a:solidFill>
                  <a:schemeClr val="tx1"/>
                </a:solidFill>
                <a:effectLst/>
                <a:latin typeface="+mn-lt"/>
                <a:ea typeface="+mn-ea"/>
                <a:cs typeface="+mn-cs"/>
              </a:rPr>
              <a:t>In terms of key IPBS practices, results indicated that team decision making during intervention planning led to significantly larger PNDs. </a:t>
            </a:r>
            <a:r>
              <a:rPr lang="en-US" sz="1200" b="0" i="0" kern="1200" dirty="0">
                <a:solidFill>
                  <a:schemeClr val="tx1"/>
                </a:solidFill>
                <a:effectLst/>
                <a:latin typeface="+mn-lt"/>
                <a:ea typeface="+mn-ea"/>
                <a:cs typeface="+mn-cs"/>
              </a:rPr>
              <a:t>Descriptive analysis revealed that there has been an increase in the use of IPBS practices in school-based FBA-based intervention research; however, some deficiencies were noted. Implications and recommendations for future research are discussed.” (</a:t>
            </a:r>
            <a:r>
              <a:rPr lang="en-US" sz="1200" b="0" i="1" kern="1200" dirty="0">
                <a:solidFill>
                  <a:schemeClr val="tx1"/>
                </a:solidFill>
                <a:effectLst/>
                <a:latin typeface="+mn-lt"/>
                <a:ea typeface="+mn-ea"/>
                <a:cs typeface="+mn-cs"/>
              </a:rPr>
              <a:t>PsycINFO Database Record (c) 2016</a:t>
            </a:r>
            <a:r>
              <a:rPr lang="en-US" sz="1200" b="0" i="0" kern="1200" dirty="0">
                <a:solidFill>
                  <a:schemeClr val="tx1"/>
                </a:solidFill>
                <a:effectLst/>
                <a:latin typeface="+mn-lt"/>
                <a:ea typeface="+mn-ea"/>
                <a:cs typeface="+mn-cs"/>
              </a:rPr>
              <a:t> APA, all rights reserved)</a:t>
            </a:r>
            <a:endParaRPr dirty="0"/>
          </a:p>
        </p:txBody>
      </p:sp>
      <p:sp>
        <p:nvSpPr>
          <p:cNvPr id="229" name="Google Shape;229;g3a5c2ea504_0_116: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193431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slide is animated.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Content specialists are important to developing technically adequate plans.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School-based teams with diverse representation are more likely to develop and implement plans that are contextually relevant.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School-based teams that include content specialists are more likely to develop technically adequate plans that are also contextually relevant!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Not everyone on the team needs to be an expert in behavior or multi-tiered systems of support.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15</a:t>
            </a:fld>
            <a:endParaRPr lang="en-US"/>
          </a:p>
        </p:txBody>
      </p:sp>
    </p:spTree>
    <p:extLst>
      <p:ext uri="{BB962C8B-B14F-4D97-AF65-F5344CB8AC3E}">
        <p14:creationId xmlns:p14="http://schemas.microsoft.com/office/powerpoint/2010/main" val="4021134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Trainer notes:</a:t>
            </a:r>
          </a:p>
          <a:p>
            <a:pPr marL="171450" indent="-171450">
              <a:buFont typeface="Arial" panose="020B0604020202020204" pitchFamily="34" charset="0"/>
              <a:buChar char="•"/>
            </a:pPr>
            <a:r>
              <a:rPr lang="en-US" dirty="0"/>
              <a:t>This slide is animated.</a:t>
            </a:r>
          </a:p>
          <a:p>
            <a:pPr marL="171450" indent="-171450">
              <a:buFont typeface="Arial" panose="020B0604020202020204" pitchFamily="34" charset="0"/>
              <a:buChar char="•"/>
            </a:pPr>
            <a:r>
              <a:rPr lang="en-US" dirty="0"/>
              <a:t>Different experts can provide different input and support throughout the tiers, contributing to the overall success of PBIS implementation.</a:t>
            </a:r>
            <a:br>
              <a:rPr lang="en-US" dirty="0"/>
            </a:br>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16</a:t>
            </a:fld>
            <a:endParaRPr lang="en-US"/>
          </a:p>
        </p:txBody>
      </p:sp>
    </p:spTree>
    <p:extLst>
      <p:ext uri="{BB962C8B-B14F-4D97-AF65-F5344CB8AC3E}">
        <p14:creationId xmlns:p14="http://schemas.microsoft.com/office/powerpoint/2010/main" val="66992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c4882b327_0_3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c4882b327_0_31: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Adequate time will be needed for the development of Tier III systems, data, and practices, which is why it is crucial to have a team member with administrative authority.</a:t>
            </a:r>
          </a:p>
          <a:p>
            <a:pPr marL="171450" lvl="0" indent="-171450" algn="l" rtl="0">
              <a:spcBef>
                <a:spcPts val="0"/>
              </a:spcBef>
              <a:spcAft>
                <a:spcPts val="0"/>
              </a:spcAft>
              <a:buFont typeface="Arial" panose="020B0604020202020204" pitchFamily="34" charset="0"/>
              <a:buChar char="•"/>
            </a:pPr>
            <a:r>
              <a:rPr lang="en-US" dirty="0"/>
              <a:t>The development of supports, collaboration as a team and with the student, professional development, staff release time, and availability of service professionals all require a time commitment.</a:t>
            </a:r>
          </a:p>
          <a:p>
            <a:pPr marL="171450" lvl="0" indent="-171450" algn="l" rtl="0">
              <a:spcBef>
                <a:spcPts val="0"/>
              </a:spcBef>
              <a:spcAft>
                <a:spcPts val="0"/>
              </a:spcAft>
              <a:buFont typeface="Arial" panose="020B0604020202020204" pitchFamily="34" charset="0"/>
              <a:buChar char="•"/>
            </a:pPr>
            <a:r>
              <a:rPr lang="en-US" dirty="0"/>
              <a:t>Refer to the SWPBIS Tiered Fidelity Inventory (TFI)  Tier III Intensive Features Resources subscale as a guide for thinking about allocated time demands for this level.</a:t>
            </a:r>
          </a:p>
          <a:p>
            <a:pPr marL="4572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Reference link (beginning on page 17 of the tool): </a:t>
            </a:r>
            <a:r>
              <a:rPr lang="en-US" dirty="0">
                <a:hlinkClick r:id="rId3"/>
              </a:rPr>
              <a:t>https://www.pbisapps.org/Resources/SWIS%20Publications/SWPBIS%20Tiered%20Fidelity%20Inventory%20(TFI).pdf</a:t>
            </a:r>
            <a:endParaRPr lang="en-US" dirty="0"/>
          </a:p>
        </p:txBody>
      </p:sp>
      <p:sp>
        <p:nvSpPr>
          <p:cNvPr id="254" name="Google Shape;254;g3c4882b327_0_31: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1051030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c387fe791_1_14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c387fe791_1_148: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Tier III individualized supports are resource intensive. If teams are to be successful, they must be given the time to meet on a regular basis. </a:t>
            </a:r>
          </a:p>
          <a:p>
            <a:pPr marL="171450" lvl="0" indent="-171450" algn="l" rtl="0">
              <a:spcBef>
                <a:spcPts val="0"/>
              </a:spcBef>
              <a:spcAft>
                <a:spcPts val="0"/>
              </a:spcAft>
              <a:buFont typeface="Arial" panose="020B0604020202020204" pitchFamily="34" charset="0"/>
              <a:buChar char="•"/>
            </a:pPr>
            <a:r>
              <a:rPr lang="en-US" dirty="0"/>
              <a:t>The team must be provided detailed information regarding team roles and responsibilities. </a:t>
            </a:r>
            <a:endParaRPr dirty="0"/>
          </a:p>
        </p:txBody>
      </p:sp>
      <p:sp>
        <p:nvSpPr>
          <p:cNvPr id="276" name="Google Shape;276;g3c387fe791_1_148: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1811466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c9a2f29a9_3_198: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Font typeface="Arial" panose="020B0604020202020204" pitchFamily="34" charset="0"/>
              <a:buNone/>
            </a:pPr>
            <a:r>
              <a:rPr lang="en-US" dirty="0"/>
              <a:t>Just as in Tier I or Tier II, action planning continues for Tier III. This assures the process is efficient.</a:t>
            </a:r>
            <a:endParaRPr dirty="0"/>
          </a:p>
        </p:txBody>
      </p:sp>
      <p:sp>
        <p:nvSpPr>
          <p:cNvPr id="364" name="Google Shape;364;g3c9a2f29a9_3_19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7724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c9a2f29a9_3_214: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Goals—goals and/or needs will emerge, drawn from items within the Tiered Fidelity Inventory (TFI).</a:t>
            </a:r>
          </a:p>
          <a:p>
            <a:pPr marL="457200" lvl="1" indent="-171450" algn="l" rtl="0">
              <a:spcBef>
                <a:spcPts val="0"/>
              </a:spcBef>
              <a:spcAft>
                <a:spcPts val="0"/>
              </a:spcAft>
              <a:buFont typeface="Arial" panose="020B0604020202020204" pitchFamily="34" charset="0"/>
              <a:buChar char="•"/>
            </a:pPr>
            <a:r>
              <a:rPr lang="en-US" dirty="0"/>
              <a:t>The objective of the TFI is to provide an efficient means for teams to self-assess implementation fidelity at each tier.</a:t>
            </a:r>
          </a:p>
          <a:p>
            <a:pPr marL="457200" lvl="1" indent="-171450" algn="l" rtl="0">
              <a:spcBef>
                <a:spcPts val="0"/>
              </a:spcBef>
              <a:spcAft>
                <a:spcPts val="0"/>
              </a:spcAft>
              <a:buFont typeface="Arial" panose="020B0604020202020204" pitchFamily="34" charset="0"/>
              <a:buChar char="•"/>
            </a:pPr>
            <a:r>
              <a:rPr lang="en-US" dirty="0"/>
              <a:t>Results from the TFI can be used to monitor overall implementation fidelity, to monitor progress toward short or long-term goals, and to determine action steps that address areas of concern.</a:t>
            </a:r>
          </a:p>
          <a:p>
            <a:pPr marL="171450" lvl="0" indent="-171450" algn="l" rtl="0">
              <a:spcBef>
                <a:spcPts val="0"/>
              </a:spcBef>
              <a:spcAft>
                <a:spcPts val="0"/>
              </a:spcAft>
              <a:buFont typeface="Arial" panose="020B0604020202020204" pitchFamily="34" charset="0"/>
              <a:buChar char="•"/>
            </a:pPr>
            <a:r>
              <a:rPr lang="en-US" dirty="0"/>
              <a:t>Measures of success—measures of whether you have reached your goal successfully through completed products, data, or processes; in other words, how will we know we met our goals?</a:t>
            </a:r>
            <a:endParaRPr dirty="0"/>
          </a:p>
        </p:txBody>
      </p:sp>
      <p:sp>
        <p:nvSpPr>
          <p:cNvPr id="371" name="Google Shape;371;g3c9a2f29a9_3_2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6332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c9a2f29a9_3_23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Activities/steps—This</a:t>
            </a:r>
            <a:r>
              <a:rPr lang="en-US" baseline="0" dirty="0"/>
              <a:t> </a:t>
            </a:r>
            <a:r>
              <a:rPr lang="en-US" dirty="0"/>
              <a:t>comes after you identified the goal and have a clear vision of what success would look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Starting from the beginning, the team brainstorms a list of ideas in a rational sequence needed to achieve the goal, asking, “What is the first action that needs to take place? What happens next? Are there</a:t>
            </a:r>
            <a:r>
              <a:rPr lang="en-US" baseline="0" dirty="0"/>
              <a:t> a</a:t>
            </a:r>
            <a:r>
              <a:rPr lang="en-US" dirty="0"/>
              <a:t>ny activities that are prioritized to meet deadlines?”</a:t>
            </a:r>
          </a:p>
          <a:p>
            <a:pPr marL="171450" lvl="0" indent="-171450" algn="l" rtl="0">
              <a:spcBef>
                <a:spcPts val="0"/>
              </a:spcBef>
              <a:spcAft>
                <a:spcPts val="0"/>
              </a:spcAft>
              <a:buFont typeface="Arial" panose="020B0604020202020204" pitchFamily="34" charset="0"/>
              <a:buChar char="•"/>
            </a:pPr>
            <a:r>
              <a:rPr lang="en-US" dirty="0"/>
              <a:t>Design in a logical manner to reach the goal. Ask,</a:t>
            </a:r>
            <a:r>
              <a:rPr lang="en-US" baseline="0" dirty="0"/>
              <a:t> “What do we need to do to reach our goals?”</a:t>
            </a:r>
            <a:endParaRPr dirty="0"/>
          </a:p>
        </p:txBody>
      </p:sp>
      <p:sp>
        <p:nvSpPr>
          <p:cNvPr id="377" name="Google Shape;377;g3c9a2f29a9_3_2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119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c9a2f29a9_2_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0" lvl="0" indent="0" algn="l" rtl="0">
              <a:spcBef>
                <a:spcPts val="0"/>
              </a:spcBef>
              <a:spcAft>
                <a:spcPts val="0"/>
              </a:spcAft>
              <a:buFont typeface="Arial" panose="020B0604020202020204" pitchFamily="34" charset="0"/>
              <a:buNone/>
            </a:pPr>
            <a:r>
              <a:rPr lang="en-US" dirty="0"/>
              <a:t>Refer to the PBIS tiers of intervention and have participants review Tiers I and II.</a:t>
            </a:r>
            <a:endParaRPr dirty="0"/>
          </a:p>
        </p:txBody>
      </p:sp>
      <p:sp>
        <p:nvSpPr>
          <p:cNvPr id="56" name="Google Shape;56;g3c9a2f29a9_2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0606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c9a2f29a9_3_24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c9a2f29a9_3_246: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Timelines—Can be changed/adapted as the plan moves forward and helps maintain accountability.</a:t>
            </a:r>
          </a:p>
          <a:p>
            <a:pPr marL="171450" lvl="0" indent="-171450" algn="l" rtl="0">
              <a:spcBef>
                <a:spcPts val="0"/>
              </a:spcBef>
              <a:spcAft>
                <a:spcPts val="0"/>
              </a:spcAft>
              <a:buFont typeface="Arial" panose="020B0604020202020204" pitchFamily="34" charset="0"/>
              <a:buChar char="•"/>
            </a:pPr>
            <a:r>
              <a:rPr lang="en-US" dirty="0"/>
              <a:t>Resources—Helps with thinking in advance and preparing the framework.</a:t>
            </a:r>
            <a:endParaRPr dirty="0"/>
          </a:p>
        </p:txBody>
      </p:sp>
      <p:sp>
        <p:nvSpPr>
          <p:cNvPr id="385" name="Google Shape;385;g3c9a2f29a9_3_246: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1351551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c9a2f29a9_3_263: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Persons(s) Responsible—This is also an accountability measure to assure the work gets accomplished by each stakeholders within the timeline assigned.</a:t>
            </a:r>
          </a:p>
          <a:p>
            <a:pPr marL="171450" lvl="0" indent="-171450" algn="l" rtl="0">
              <a:spcBef>
                <a:spcPts val="0"/>
              </a:spcBef>
              <a:spcAft>
                <a:spcPts val="0"/>
              </a:spcAft>
              <a:buFont typeface="Arial" panose="020B0604020202020204" pitchFamily="34" charset="0"/>
              <a:buChar char="•"/>
            </a:pPr>
            <a:r>
              <a:rPr lang="en-US" dirty="0"/>
              <a:t>In the next section, we will talk about agendas for use in team meetings. </a:t>
            </a:r>
            <a:endParaRPr dirty="0"/>
          </a:p>
        </p:txBody>
      </p:sp>
      <p:sp>
        <p:nvSpPr>
          <p:cNvPr id="391" name="Google Shape;391;g3c9a2f29a9_3_26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6222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In PBIS, there is always a 'systems’ (Core) team and a problem-solving (Action) team. At Tier III, there are a core group of people that look at Tier III in more general terms, and they help convene the action teams for each individual student. </a:t>
            </a:r>
          </a:p>
          <a:p>
            <a:pPr marL="171450" lvl="0" indent="-171450" algn="l" rtl="0">
              <a:spcBef>
                <a:spcPts val="0"/>
              </a:spcBef>
              <a:spcAft>
                <a:spcPts val="0"/>
              </a:spcAft>
              <a:buFont typeface="Arial" panose="020B0604020202020204" pitchFamily="34" charset="0"/>
              <a:buChar char="•"/>
            </a:pPr>
            <a:r>
              <a:rPr lang="en-US" dirty="0"/>
              <a:t>The Core Team is a small, fixed group that develops the PBIS Tier III systems and manages requests for the interventions. This ensures consistency and fidelity across interventions.</a:t>
            </a:r>
          </a:p>
          <a:p>
            <a:pPr marL="171450" lvl="0" indent="-171450" algn="l" rtl="0">
              <a:spcBef>
                <a:spcPts val="0"/>
              </a:spcBef>
              <a:spcAft>
                <a:spcPts val="0"/>
              </a:spcAft>
              <a:buFont typeface="Arial" panose="020B0604020202020204" pitchFamily="34" charset="0"/>
              <a:buChar char="•"/>
            </a:pPr>
            <a:r>
              <a:rPr lang="en-US" dirty="0"/>
              <a:t>Once the Core Team determines that a student meets the criteria for Tier III individualized intervention, the team develops an Action Team for that particular student.</a:t>
            </a:r>
          </a:p>
          <a:p>
            <a:pPr marL="171450" lvl="0" indent="-171450" algn="l" rtl="0">
              <a:spcBef>
                <a:spcPts val="0"/>
              </a:spcBef>
              <a:spcAft>
                <a:spcPts val="0"/>
              </a:spcAft>
              <a:buFont typeface="Arial" panose="020B0604020202020204" pitchFamily="34" charset="0"/>
              <a:buChar char="•"/>
            </a:pPr>
            <a:r>
              <a:rPr lang="en-US" b="1" dirty="0"/>
              <a:t>ONE Core Team member participates as a member of the Action Team.</a:t>
            </a:r>
          </a:p>
          <a:p>
            <a:pPr marL="457200" lvl="1" indent="-171450" algn="l" rtl="0">
              <a:spcBef>
                <a:spcPts val="0"/>
              </a:spcBef>
              <a:spcAft>
                <a:spcPts val="0"/>
              </a:spcAft>
              <a:buFont typeface="Arial" panose="020B0604020202020204" pitchFamily="34" charset="0"/>
              <a:buChar char="•"/>
            </a:pPr>
            <a:r>
              <a:rPr lang="en-US" dirty="0"/>
              <a:t>This Core Team liaison contacts the required Action Team members, including staff and family, and conducts student interviews.</a:t>
            </a:r>
          </a:p>
          <a:p>
            <a:pPr marL="457200" lvl="1" indent="-171450" algn="l" rtl="0">
              <a:spcBef>
                <a:spcPts val="0"/>
              </a:spcBef>
              <a:spcAft>
                <a:spcPts val="0"/>
              </a:spcAft>
              <a:buFont typeface="Arial" panose="020B0604020202020204" pitchFamily="34" charset="0"/>
              <a:buChar char="•"/>
            </a:pPr>
            <a:r>
              <a:rPr lang="en-US" dirty="0"/>
              <a:t>This is the point where the Action Team takes over the responsibilities from the Core Team.</a:t>
            </a:r>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The Action Team will be smaller and more focused</a:t>
            </a:r>
            <a:r>
              <a:rPr lang="en-US" sz="1200" b="0" i="0" u="none" strike="noStrike" cap="none" baseline="0" dirty="0">
                <a:solidFill>
                  <a:schemeClr val="dk1"/>
                </a:solidFill>
                <a:latin typeface="+mn-lt"/>
                <a:ea typeface="Calibri"/>
                <a:cs typeface="Calibri"/>
                <a:sym typeface="Calibri"/>
              </a:rPr>
              <a:t> (</a:t>
            </a:r>
            <a:r>
              <a:rPr lang="en-US" sz="1200" b="0" i="0" u="none" strike="noStrike" cap="none" dirty="0">
                <a:solidFill>
                  <a:schemeClr val="dk1"/>
                </a:solidFill>
                <a:latin typeface="+mn-lt"/>
                <a:ea typeface="Calibri"/>
                <a:cs typeface="Calibri"/>
                <a:sym typeface="Calibri"/>
              </a:rPr>
              <a:t>talking about individual students).</a:t>
            </a:r>
            <a:endParaRPr lang="en-US"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Problem-solving conversations need to take place more often than systems conversations.</a:t>
            </a:r>
            <a:endParaRPr lang="en-US"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mn-lt"/>
                <a:ea typeface="Calibri"/>
                <a:cs typeface="Calibri"/>
                <a:sym typeface="Calibri"/>
              </a:rPr>
              <a:t>Team members involved in problem solving will have to be able to commit to meeting at least every two weeks.</a:t>
            </a:r>
            <a:endParaRPr lang="en-US" dirty="0"/>
          </a:p>
          <a:p>
            <a:pPr marL="628650" lvl="1" indent="-171450" algn="l" rtl="0">
              <a:spcBef>
                <a:spcPts val="0"/>
              </a:spcBef>
              <a:spcAft>
                <a:spcPts val="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25</a:t>
            </a:fld>
            <a:endParaRPr lang="en-US"/>
          </a:p>
        </p:txBody>
      </p:sp>
    </p:spTree>
    <p:extLst>
      <p:ext uri="{BB962C8B-B14F-4D97-AF65-F5344CB8AC3E}">
        <p14:creationId xmlns:p14="http://schemas.microsoft.com/office/powerpoint/2010/main" val="178838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Core Team builds the Tier III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Action Teams support individual students.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Depending on the school situations (e.g., the size of the school), these teams might include the same people.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example, in big schools, each student needs an individualized Action Team because Core Team members may not know or have a connection with the student.</a:t>
            </a:r>
          </a:p>
          <a:p>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26</a:t>
            </a:fld>
            <a:endParaRPr lang="en-US"/>
          </a:p>
        </p:txBody>
      </p:sp>
    </p:spTree>
    <p:extLst>
      <p:ext uri="{BB962C8B-B14F-4D97-AF65-F5344CB8AC3E}">
        <p14:creationId xmlns:p14="http://schemas.microsoft.com/office/powerpoint/2010/main" val="2711730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a5c2ea504_0_4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a5c2ea504_0_42: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As schools begin to implement Tier III, the Tier III Core Team will be tasked with creating standardized processes and procedures.</a:t>
            </a:r>
          </a:p>
          <a:p>
            <a:pPr marL="457200" lvl="1" indent="-171450" algn="l" rtl="0">
              <a:spcBef>
                <a:spcPts val="0"/>
              </a:spcBef>
              <a:spcAft>
                <a:spcPts val="0"/>
              </a:spcAft>
              <a:buFont typeface="Arial" panose="020B0604020202020204" pitchFamily="34" charset="0"/>
              <a:buChar char="•"/>
            </a:pPr>
            <a:r>
              <a:rPr lang="en-US" dirty="0"/>
              <a:t>For example, the Tier III Core Team would have a standardized process for identifying students that includes regular school-wide data review, a standard form and process for teacher nominations, and a detailed plan for screening.</a:t>
            </a:r>
          </a:p>
          <a:p>
            <a:pPr marL="171450" lvl="0" indent="-171450" algn="l" rtl="0">
              <a:spcBef>
                <a:spcPts val="0"/>
              </a:spcBef>
              <a:spcAft>
                <a:spcPts val="0"/>
              </a:spcAft>
              <a:buFont typeface="Arial" panose="020B0604020202020204" pitchFamily="34" charset="0"/>
              <a:buChar char="•"/>
            </a:pPr>
            <a:r>
              <a:rPr lang="en-US" dirty="0"/>
              <a:t>The Core Team builds the Tier III Systems. Action Teams support individual students. Depending on the school situations (e.g., the size of the school), these teams might include the same people. For example, in big schools, each student needs an individualized Action Team because Core Team members may not know or have a connection with the student.</a:t>
            </a:r>
          </a:p>
        </p:txBody>
      </p:sp>
      <p:sp>
        <p:nvSpPr>
          <p:cNvPr id="252" name="Google Shape;252;g3a5c2ea504_0_42: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extLst>
      <p:ext uri="{BB962C8B-B14F-4D97-AF65-F5344CB8AC3E}">
        <p14:creationId xmlns:p14="http://schemas.microsoft.com/office/powerpoint/2010/main" val="1775708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3736" indent="-173736">
              <a:buFont typeface="Arial" panose="020B0604020202020204" pitchFamily="34" charset="0"/>
              <a:buChar char="•"/>
            </a:pPr>
            <a:r>
              <a:rPr lang="en-US" dirty="0"/>
              <a:t>At least once a year, the Tier III Core Team will assess the extent to which Tier III Supports are meeting the needs of students, families, and school personnel.</a:t>
            </a:r>
          </a:p>
          <a:p>
            <a:pPr marL="173736" indent="-173736">
              <a:buFont typeface="Arial" panose="020B0604020202020204" pitchFamily="34" charset="0"/>
              <a:buChar char="•"/>
            </a:pPr>
            <a:r>
              <a:rPr lang="en-US" dirty="0"/>
              <a:t>This annual review will be used for action planning around ways to increase the fidelity and usefulness of Tier III supports.</a:t>
            </a:r>
          </a:p>
        </p:txBody>
      </p:sp>
      <p:sp>
        <p:nvSpPr>
          <p:cNvPr id="4" name="Slide Number Placeholder 3"/>
          <p:cNvSpPr>
            <a:spLocks noGrp="1"/>
          </p:cNvSpPr>
          <p:nvPr>
            <p:ph type="sldNum" sz="quarter" idx="5"/>
          </p:nvPr>
        </p:nvSpPr>
        <p:spPr/>
        <p:txBody>
          <a:bodyPr/>
          <a:lstStyle/>
          <a:p>
            <a:fld id="{4B85AAFF-0BCF-43E9-B583-88EADF128441}" type="slidenum">
              <a:rPr lang="en-US" smtClean="0"/>
              <a:t>28</a:t>
            </a:fld>
            <a:endParaRPr lang="en-US"/>
          </a:p>
        </p:txBody>
      </p:sp>
    </p:spTree>
    <p:extLst>
      <p:ext uri="{BB962C8B-B14F-4D97-AF65-F5344CB8AC3E}">
        <p14:creationId xmlns:p14="http://schemas.microsoft.com/office/powerpoint/2010/main" val="2079670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a5c2ea504_0_4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3a5c2ea504_0_48: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Font typeface="Arial" panose="020B0604020202020204" pitchFamily="34" charset="0"/>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Crone and Horner (2003) suggest that membership be at a minimum of one year; frequently, members serve for two or more years. This builds the stability of the core team.</a:t>
            </a:r>
            <a:endParaRPr lang="en-US" baseline="0" dirty="0"/>
          </a:p>
          <a:p>
            <a:pPr marL="171450" lvl="0" indent="-171450" algn="l" rtl="0">
              <a:spcBef>
                <a:spcPts val="0"/>
              </a:spcBef>
              <a:spcAft>
                <a:spcPts val="0"/>
              </a:spcAft>
              <a:buFont typeface="Arial" panose="020B0604020202020204" pitchFamily="34" charset="0"/>
              <a:buChar char="•"/>
            </a:pPr>
            <a:r>
              <a:rPr lang="en-US" dirty="0"/>
              <a:t>Steady, consistent participation in ongoing training impacts the team’s ability to develop a high-quality, sustainable system.</a:t>
            </a:r>
            <a:endParaRPr dirty="0"/>
          </a:p>
        </p:txBody>
      </p:sp>
      <p:sp>
        <p:nvSpPr>
          <p:cNvPr id="265" name="Google Shape;265;g3a5c2ea504_0_48: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2471510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3a5c2ea504_0_5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3a5c2ea504_0_54: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Font typeface="Arial" panose="020B0604020202020204" pitchFamily="34" charset="0"/>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Once the systems are established, the focus of the core team shifts to student problem-solving.</a:t>
            </a:r>
          </a:p>
          <a:p>
            <a:pPr marL="171450" lvl="0" indent="-171450" algn="l" rtl="0">
              <a:spcBef>
                <a:spcPts val="0"/>
              </a:spcBef>
              <a:spcAft>
                <a:spcPts val="0"/>
              </a:spcAft>
              <a:buFont typeface="Arial" panose="020B0604020202020204" pitchFamily="34" charset="0"/>
              <a:buChar char="•"/>
            </a:pPr>
            <a:r>
              <a:rPr lang="en-US" dirty="0"/>
              <a:t>Roles and responsibilities are evenly distributed across the members.</a:t>
            </a:r>
            <a:endParaRPr dirty="0"/>
          </a:p>
        </p:txBody>
      </p:sp>
      <p:sp>
        <p:nvSpPr>
          <p:cNvPr id="280" name="Google Shape;280;g3a5c2ea504_0_54: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382936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a5c2ea504_0_6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a5c2ea504_0_6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Font typeface="Arial" panose="020B0604020202020204" pitchFamily="34" charset="0"/>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The meeting time and day should be consistent each week to foster attendance.</a:t>
            </a:r>
          </a:p>
          <a:p>
            <a:pPr marL="171450" lvl="0" indent="-171450" algn="l" rtl="0">
              <a:spcBef>
                <a:spcPts val="0"/>
              </a:spcBef>
              <a:spcAft>
                <a:spcPts val="0"/>
              </a:spcAft>
              <a:buFont typeface="Arial" panose="020B0604020202020204" pitchFamily="34" charset="0"/>
              <a:buChar char="•"/>
            </a:pPr>
            <a:r>
              <a:rPr lang="en-US" dirty="0"/>
              <a:t>Crone and Horner (2003) suggest that regularly scheduled meetings are held on the same day of the week and at the same time to support all team members in attendance.</a:t>
            </a:r>
          </a:p>
          <a:p>
            <a:pPr marL="171450" lvl="0" indent="-171450" algn="l" rtl="0">
              <a:spcBef>
                <a:spcPts val="0"/>
              </a:spcBef>
              <a:spcAft>
                <a:spcPts val="0"/>
              </a:spcAft>
              <a:buFont typeface="Arial" panose="020B0604020202020204" pitchFamily="34" charset="0"/>
              <a:buChar char="•"/>
            </a:pPr>
            <a:r>
              <a:rPr lang="en-US" dirty="0"/>
              <a:t>Determine your core team calendar for a regular meeting time.</a:t>
            </a:r>
          </a:p>
          <a:p>
            <a:pPr marL="171450" lvl="0" indent="-171450" algn="l" rtl="0">
              <a:spcBef>
                <a:spcPts val="0"/>
              </a:spcBef>
              <a:spcAft>
                <a:spcPts val="0"/>
              </a:spcAft>
              <a:buFont typeface="Arial" panose="020B0604020202020204" pitchFamily="34" charset="0"/>
              <a:buChar char="•"/>
            </a:pPr>
            <a:r>
              <a:rPr lang="en-US" dirty="0"/>
              <a:t>What are the options at your school for flex time for the core team members</a:t>
            </a:r>
            <a:r>
              <a:rPr lang="en-US" baseline="0" dirty="0"/>
              <a:t> </a:t>
            </a:r>
            <a:r>
              <a:rPr lang="en-US" dirty="0"/>
              <a:t>– if they come in early, can they leave early that day?</a:t>
            </a:r>
          </a:p>
          <a:p>
            <a:pPr marL="171450" lvl="0" indent="-171450" algn="l" rtl="0">
              <a:spcBef>
                <a:spcPts val="0"/>
              </a:spcBef>
              <a:spcAft>
                <a:spcPts val="0"/>
              </a:spcAft>
              <a:buFont typeface="Arial" panose="020B0604020202020204" pitchFamily="34" charset="0"/>
              <a:buChar char="•"/>
            </a:pPr>
            <a:r>
              <a:rPr lang="en-US" dirty="0"/>
              <a:t>With administrative support and colleagues’ assistance, the core team has the opportunity to effectively collaborate.</a:t>
            </a:r>
            <a:endParaRPr dirty="0"/>
          </a:p>
        </p:txBody>
      </p:sp>
      <p:sp>
        <p:nvSpPr>
          <p:cNvPr id="294" name="Google Shape;294;g3a5c2ea504_0_6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1163810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a5c2ea504_0_2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a5c2ea504_0_22: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core team can use the agenda on the following slides to assign students to interventions and to progress monitor students receiving interventions.</a:t>
            </a:r>
          </a:p>
          <a:p>
            <a:pPr marL="0" lvl="0" indent="0" algn="l" rtl="0">
              <a:spcBef>
                <a:spcPts val="0"/>
              </a:spcBef>
              <a:spcAft>
                <a:spcPts val="0"/>
              </a:spcAft>
              <a:buNone/>
            </a:pPr>
            <a:endParaRPr dirty="0"/>
          </a:p>
        </p:txBody>
      </p:sp>
      <p:sp>
        <p:nvSpPr>
          <p:cNvPr id="331" name="Google Shape;331;g3a5c2ea504_0_22: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144987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3</a:t>
            </a:fld>
            <a:endParaRPr lang="en-US"/>
          </a:p>
        </p:txBody>
      </p:sp>
    </p:spTree>
    <p:extLst>
      <p:ext uri="{BB962C8B-B14F-4D97-AF65-F5344CB8AC3E}">
        <p14:creationId xmlns:p14="http://schemas.microsoft.com/office/powerpoint/2010/main" val="1318400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3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This agenda (adapted from MO-SWPBS workbook) can be used for the systems conversations at Tier II and</a:t>
            </a:r>
            <a:r>
              <a:rPr lang="en-US" baseline="0" dirty="0"/>
              <a:t> Tier III</a:t>
            </a:r>
            <a:r>
              <a:rPr lang="en-US" dirty="0"/>
              <a:t>.</a:t>
            </a:r>
            <a:endParaRPr dirty="0"/>
          </a:p>
          <a:p>
            <a:pPr marL="171450" lvl="0" indent="-171450" algn="l" rtl="0">
              <a:spcBef>
                <a:spcPts val="0"/>
              </a:spcBef>
              <a:spcAft>
                <a:spcPts val="0"/>
              </a:spcAft>
              <a:buClr>
                <a:schemeClr val="dk1"/>
              </a:buClr>
              <a:buSzPts val="1200"/>
              <a:buFont typeface="Arial"/>
              <a:buChar char="•"/>
            </a:pPr>
            <a:r>
              <a:rPr lang="en-US" dirty="0"/>
              <a:t>No individual students are reviewed here, just overall progress and outcomes for ALL Tier II interventions.</a:t>
            </a:r>
            <a:endParaRPr dirty="0"/>
          </a:p>
          <a:p>
            <a:pPr marL="171450" lvl="0" indent="-171450" algn="l" rtl="0">
              <a:spcBef>
                <a:spcPts val="0"/>
              </a:spcBef>
              <a:spcAft>
                <a:spcPts val="0"/>
              </a:spcAft>
              <a:buClr>
                <a:schemeClr val="dk1"/>
              </a:buClr>
              <a:buSzPts val="1200"/>
              <a:buFont typeface="Arial"/>
              <a:buChar char="•"/>
            </a:pPr>
            <a:r>
              <a:rPr lang="en-US" dirty="0"/>
              <a:t>The intervention coordinator(s) can update the team on overall progress.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Agenda templates available for download at this website: </a:t>
            </a:r>
            <a:r>
              <a:rPr lang="en-US" dirty="0">
                <a:hlinkClick r:id="rId3"/>
              </a:rPr>
              <a:t>http://cce.astate.edu/pbis/leadership-at-tier-iii/</a:t>
            </a:r>
            <a:endParaRPr lang="en-US" dirty="0"/>
          </a:p>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p:txBody>
      </p:sp>
      <p:sp>
        <p:nvSpPr>
          <p:cNvPr id="388" name="Google Shape;388;p3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7413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3:notes"/>
          <p:cNvSpPr>
            <a:spLocks noGrp="1" noRot="1" noChangeAspect="1"/>
          </p:cNvSpPr>
          <p:nvPr>
            <p:ph type="sldImg" idx="2"/>
          </p:nvPr>
        </p:nvSpPr>
        <p:spPr>
          <a:xfrm>
            <a:off x="566738" y="1177925"/>
            <a:ext cx="5648325" cy="31781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3:notes"/>
          <p:cNvSpPr txBox="1">
            <a:spLocks noGrp="1"/>
          </p:cNvSpPr>
          <p:nvPr>
            <p:ph type="body" idx="1"/>
          </p:nvPr>
        </p:nvSpPr>
        <p:spPr>
          <a:xfrm>
            <a:off x="678136" y="4532729"/>
            <a:ext cx="5425086" cy="37085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Notes: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This is a four-page agenda that can be used for the problem-solving conversation in both Tier II and Tier III.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Individual student progress is discussed and decisions are made.</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The first page contains “housekeeping” items as well as a space for listing students that are being considered for Tier II interventions.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Agenda templates available for download at this website: </a:t>
            </a:r>
            <a:r>
              <a:rPr lang="en-US" dirty="0">
                <a:hlinkClick r:id="rId3"/>
              </a:rPr>
              <a:t>http://cce.astate.edu/pbis/leadership-at-tier-iii/</a:t>
            </a:r>
            <a:endParaRPr lang="en-US" dirty="0"/>
          </a:p>
          <a:p>
            <a:pPr marL="171450" marR="0" lvl="0" indent="-171450" algn="l" rtl="0">
              <a:spcBef>
                <a:spcPts val="0"/>
              </a:spcBef>
              <a:spcAft>
                <a:spcPts val="0"/>
              </a:spcAft>
              <a:buClr>
                <a:schemeClr val="dk1"/>
              </a:buClr>
              <a:buSzPts val="1200"/>
              <a:buFont typeface="Arial"/>
              <a:buChar char="•"/>
            </a:pPr>
            <a:endParaRPr sz="1200" b="0" i="0" u="none" strike="noStrike" cap="none" dirty="0">
              <a:solidFill>
                <a:schemeClr val="dk1"/>
              </a:solidFill>
              <a:latin typeface="Calibri"/>
              <a:ea typeface="Calibri"/>
              <a:cs typeface="Calibri"/>
              <a:sym typeface="Calibri"/>
            </a:endParaRPr>
          </a:p>
        </p:txBody>
      </p:sp>
      <p:sp>
        <p:nvSpPr>
          <p:cNvPr id="397" name="Google Shape;397;p33:notes"/>
          <p:cNvSpPr txBox="1">
            <a:spLocks noGrp="1"/>
          </p:cNvSpPr>
          <p:nvPr>
            <p:ph type="sldNum" idx="12"/>
          </p:nvPr>
        </p:nvSpPr>
        <p:spPr>
          <a:xfrm>
            <a:off x="3841200" y="8946090"/>
            <a:ext cx="2938588" cy="472568"/>
          </a:xfrm>
          <a:prstGeom prst="rect">
            <a:avLst/>
          </a:prstGeom>
          <a:noFill/>
          <a:ln>
            <a:noFill/>
          </a:ln>
        </p:spPr>
        <p:txBody>
          <a:bodyPr spcFirstLastPara="1" wrap="square" lIns="91425" tIns="45700" rIns="91425" bIns="45700" anchor="b" anchorCtr="0">
            <a:noAutofit/>
          </a:bodyPr>
          <a:lstStyle/>
          <a:p>
            <a:pPr>
              <a:buClr>
                <a:prstClr val="black"/>
              </a:buClr>
              <a:buSzPts val="1200"/>
              <a:buFont typeface="Calibri"/>
              <a:buNone/>
            </a:pPr>
            <a:fld id="{00000000-1234-1234-1234-123412341234}" type="slidenum">
              <a:rPr lang="en-US">
                <a:solidFill>
                  <a:prstClr val="black"/>
                </a:solidFill>
                <a:ea typeface="Calibri"/>
                <a:cs typeface="Calibri"/>
                <a:sym typeface="Calibri"/>
              </a:rPr>
              <a:pPr>
                <a:buClr>
                  <a:prstClr val="black"/>
                </a:buClr>
                <a:buSzPts val="1200"/>
                <a:buFont typeface="Calibri"/>
                <a:buNone/>
              </a:pPr>
              <a:t>35</a:t>
            </a:fld>
            <a:endParaRPr dirty="0">
              <a:solidFill>
                <a:prstClr val="black"/>
              </a:solidFill>
              <a:ea typeface="Calibri"/>
              <a:cs typeface="Calibri"/>
              <a:sym typeface="Calibri"/>
            </a:endParaRPr>
          </a:p>
        </p:txBody>
      </p:sp>
    </p:spTree>
    <p:extLst>
      <p:ext uri="{BB962C8B-B14F-4D97-AF65-F5344CB8AC3E}">
        <p14:creationId xmlns:p14="http://schemas.microsoft.com/office/powerpoint/2010/main" val="1754848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3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On page two, there are spaces to list students that aren’t having a positive response to their interventions and any information that will help the team problem solve and make decisions.</a:t>
            </a:r>
          </a:p>
          <a:p>
            <a:pPr marL="171450" lvl="0" indent="-171450" algn="l" rtl="0">
              <a:spcBef>
                <a:spcPts val="0"/>
              </a:spcBef>
              <a:spcAft>
                <a:spcPts val="0"/>
              </a:spcAft>
              <a:buClr>
                <a:schemeClr val="dk1"/>
              </a:buClr>
              <a:buSzPts val="1200"/>
              <a:buFont typeface="Arial"/>
              <a:buChar char="•"/>
            </a:pPr>
            <a:r>
              <a:rPr lang="en-US" dirty="0"/>
              <a:t>Data collection and problem solving will be discussed in depth in later modules.</a:t>
            </a:r>
            <a:endParaRPr dirty="0"/>
          </a:p>
        </p:txBody>
      </p:sp>
      <p:sp>
        <p:nvSpPr>
          <p:cNvPr id="406" name="Google Shape;406;p3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fld id="{00000000-1234-1234-1234-123412341234}" type="slidenum">
              <a:rPr lang="en-US">
                <a:solidFill>
                  <a:prstClr val="black"/>
                </a:solidFill>
              </a:rPr>
              <a:pPr/>
              <a:t>36</a:t>
            </a:fld>
            <a:endParaRPr dirty="0">
              <a:solidFill>
                <a:prstClr val="black"/>
              </a:solidFill>
            </a:endParaRPr>
          </a:p>
        </p:txBody>
      </p:sp>
    </p:spTree>
    <p:extLst>
      <p:ext uri="{BB962C8B-B14F-4D97-AF65-F5344CB8AC3E}">
        <p14:creationId xmlns:p14="http://schemas.microsoft.com/office/powerpoint/2010/main" val="32720666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Arial"/>
              <a:buNone/>
            </a:pPr>
            <a:r>
              <a:rPr lang="en-US" dirty="0"/>
              <a:t>Trainer Notes: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Page three has a space for listing students that may be ready for fading or graduating, along with information that will help the team make decisions.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The agenda also allows for adding additional items as needed after discussing student data.</a:t>
            </a:r>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cs typeface="Calibri"/>
                <a:sym typeface="Calibri"/>
              </a:rPr>
              <a:t>Later modules will discuss the specific processes in these agenda items.</a:t>
            </a:r>
            <a:endParaRPr dirty="0"/>
          </a:p>
        </p:txBody>
      </p:sp>
      <p:sp>
        <p:nvSpPr>
          <p:cNvPr id="415" name="Google Shape;415;p3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fld id="{00000000-1234-1234-1234-123412341234}" type="slidenum">
              <a:rPr lang="en-US">
                <a:solidFill>
                  <a:prstClr val="black"/>
                </a:solidFill>
              </a:rPr>
              <a:pPr/>
              <a:t>37</a:t>
            </a:fld>
            <a:endParaRPr dirty="0">
              <a:solidFill>
                <a:prstClr val="black"/>
              </a:solidFill>
            </a:endParaRPr>
          </a:p>
        </p:txBody>
      </p:sp>
    </p:spTree>
    <p:extLst>
      <p:ext uri="{BB962C8B-B14F-4D97-AF65-F5344CB8AC3E}">
        <p14:creationId xmlns:p14="http://schemas.microsoft.com/office/powerpoint/2010/main" val="3120956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3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Arial"/>
              <a:buNone/>
            </a:pPr>
            <a:r>
              <a:rPr lang="en-US" dirty="0"/>
              <a:t>Trainer Notes: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The document ends with an evaluation of the meeting.</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This gives the team an opportunity to make sure the meeting was conducted efficiently, and everyone knows their role going forward.</a:t>
            </a:r>
          </a:p>
        </p:txBody>
      </p:sp>
      <p:sp>
        <p:nvSpPr>
          <p:cNvPr id="424" name="Google Shape;424;p3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fld id="{00000000-1234-1234-1234-123412341234}" type="slidenum">
              <a:rPr lang="en-US">
                <a:solidFill>
                  <a:prstClr val="black"/>
                </a:solidFill>
              </a:rPr>
              <a:pPr/>
              <a:t>38</a:t>
            </a:fld>
            <a:endParaRPr dirty="0">
              <a:solidFill>
                <a:prstClr val="black"/>
              </a:solidFill>
            </a:endParaRPr>
          </a:p>
        </p:txBody>
      </p:sp>
    </p:spTree>
    <p:extLst>
      <p:ext uri="{BB962C8B-B14F-4D97-AF65-F5344CB8AC3E}">
        <p14:creationId xmlns:p14="http://schemas.microsoft.com/office/powerpoint/2010/main" val="10343997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a5c2ea504_6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a5c2ea504_6_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302" name="Google Shape;302;g3a5c2ea504_6_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extLst>
      <p:ext uri="{BB962C8B-B14F-4D97-AF65-F5344CB8AC3E}">
        <p14:creationId xmlns:p14="http://schemas.microsoft.com/office/powerpoint/2010/main" val="335316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a5c2ea504_6_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a5c2ea504_6_5: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dirty="0"/>
              <a:t>Trainer Notes:</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The core team follows an outlined criteria to determine Tier III eligibility</a:t>
            </a:r>
            <a:r>
              <a:rPr lang="en-US" baseline="0" dirty="0"/>
              <a:t> for students</a:t>
            </a:r>
            <a:r>
              <a:rPr lang="en-US" dirty="0"/>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Once</a:t>
            </a:r>
            <a:r>
              <a:rPr lang="en-US" baseline="0" dirty="0"/>
              <a:t> a student is found eligible, t</a:t>
            </a:r>
            <a:r>
              <a:rPr lang="en-US" dirty="0"/>
              <a:t>he one core team member who will be on the action team for that student will contact the other action team members and assign tasks (complete record review, interview student/teachers/staff/family members).</a:t>
            </a:r>
          </a:p>
        </p:txBody>
      </p:sp>
      <p:sp>
        <p:nvSpPr>
          <p:cNvPr id="308" name="Google Shape;308;g3a5c2ea504_6_5: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extLst>
      <p:ext uri="{BB962C8B-B14F-4D97-AF65-F5344CB8AC3E}">
        <p14:creationId xmlns:p14="http://schemas.microsoft.com/office/powerpoint/2010/main" val="487153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Font typeface="Arial" panose="020B0604020202020204" pitchFamily="34" charset="0"/>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When first formed, the Action Team will require significant support in the FBA/BIP process.</a:t>
            </a:r>
          </a:p>
          <a:p>
            <a:pPr marL="171450" lvl="0" indent="-171450" algn="l" rtl="0">
              <a:spcBef>
                <a:spcPts val="0"/>
              </a:spcBef>
              <a:spcAft>
                <a:spcPts val="0"/>
              </a:spcAft>
              <a:buFont typeface="Arial" panose="020B0604020202020204" pitchFamily="34" charset="0"/>
              <a:buChar char="•"/>
            </a:pPr>
            <a:r>
              <a:rPr lang="en-US" dirty="0"/>
              <a:t>Until the Action Team has developed knowledge and understanding through professional development, it is suggested that the Core Team members still actively participate in the initial Action Team</a:t>
            </a:r>
            <a:r>
              <a:rPr lang="en-US" baseline="0" dirty="0"/>
              <a:t> </a:t>
            </a:r>
            <a:r>
              <a:rPr lang="en-US" dirty="0"/>
              <a:t>to model and support the Action Team.</a:t>
            </a:r>
          </a:p>
          <a:p>
            <a:pPr marL="171450" lvl="0" indent="-171450" algn="l" rtl="0">
              <a:spcBef>
                <a:spcPts val="0"/>
              </a:spcBef>
              <a:spcAft>
                <a:spcPts val="0"/>
              </a:spcAft>
              <a:buFont typeface="Arial" panose="020B0604020202020204" pitchFamily="34" charset="0"/>
              <a:buChar char="•"/>
            </a:pPr>
            <a:r>
              <a:rPr lang="en-US" dirty="0"/>
              <a:t>Once the Action Team is experienced, the Core Team will then resume regular responsibilities (e.g., systems conversations, fidelity checks, etc.), and the Action Team will conduct the FBA and develop the BIP.</a:t>
            </a:r>
          </a:p>
        </p:txBody>
      </p:sp>
      <p:sp>
        <p:nvSpPr>
          <p:cNvPr id="4" name="Slide Number Placeholder 3"/>
          <p:cNvSpPr>
            <a:spLocks noGrp="1"/>
          </p:cNvSpPr>
          <p:nvPr>
            <p:ph type="sldNum" sz="quarter" idx="5"/>
          </p:nvPr>
        </p:nvSpPr>
        <p:spPr/>
        <p:txBody>
          <a:bodyPr/>
          <a:lstStyle/>
          <a:p>
            <a:fld id="{4B85AAFF-0BCF-43E9-B583-88EADF128441}" type="slidenum">
              <a:rPr lang="en-US" smtClean="0"/>
              <a:t>41</a:t>
            </a:fld>
            <a:endParaRPr lang="en-US"/>
          </a:p>
        </p:txBody>
      </p:sp>
    </p:spTree>
    <p:extLst>
      <p:ext uri="{BB962C8B-B14F-4D97-AF65-F5344CB8AC3E}">
        <p14:creationId xmlns:p14="http://schemas.microsoft.com/office/powerpoint/2010/main" val="3985604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This slide is animated.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Depending upon the student’s needs and the school’s resources, decide which type of action team is needed. Here are two examples:</a:t>
            </a:r>
          </a:p>
          <a:p>
            <a:pPr marL="4572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1. Wraparound team</a:t>
            </a:r>
          </a:p>
          <a:p>
            <a:pPr marL="9144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In the wraparound process, the family of the child invites all relevant stakeholders to participate and drives the process.</a:t>
            </a:r>
            <a:r>
              <a:rPr lang="en-US" altLang="en-US" baseline="0" dirty="0"/>
              <a:t> </a:t>
            </a:r>
            <a:r>
              <a:rPr lang="en-US" altLang="en-US" dirty="0"/>
              <a:t>Wraparound facilitators are trained to effectively engage families to ensure that the team is created by and for the family.</a:t>
            </a:r>
            <a:r>
              <a:rPr lang="en-US" altLang="en-US" baseline="0" dirty="0"/>
              <a:t> </a:t>
            </a:r>
            <a:r>
              <a:rPr lang="en-US" altLang="en-US" dirty="0"/>
              <a:t>This will increase the likelihood that the family will want to actively participate.</a:t>
            </a:r>
            <a:r>
              <a:rPr lang="en-US" altLang="en-US" baseline="0" dirty="0"/>
              <a:t> </a:t>
            </a:r>
            <a:r>
              <a:rPr lang="en-US" altLang="en-US" dirty="0"/>
              <a:t>Relevant school staff who are uniquely important for this youth are also invited to participate.</a:t>
            </a:r>
          </a:p>
          <a:p>
            <a:pPr marL="9144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t>Information on Wraparound: </a:t>
            </a:r>
            <a:r>
              <a:rPr lang="en-US" altLang="en-US" b="0" u="sng" dirty="0">
                <a:solidFill>
                  <a:srgbClr val="00B0F0"/>
                </a:solidFill>
              </a:rPr>
              <a:t>https://nwi.pdx.edu/wraparound-basics/</a:t>
            </a:r>
          </a:p>
          <a:p>
            <a:pPr marL="45720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2. Individual youth FBA/BIP team</a:t>
            </a:r>
          </a:p>
          <a:p>
            <a:pPr marL="91440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Similar to the wraparound team, the FBA/BIP team is uniquely created for each individual child in need of comprehensive planning and the families are critical members of the team.</a:t>
            </a:r>
            <a:r>
              <a:rPr lang="en-US" altLang="en-US" baseline="0" dirty="0"/>
              <a:t> </a:t>
            </a:r>
            <a:r>
              <a:rPr lang="en-US" altLang="en-US" dirty="0"/>
              <a:t>All relevant individuals and staff are invited.</a:t>
            </a:r>
          </a:p>
        </p:txBody>
      </p:sp>
      <p:sp>
        <p:nvSpPr>
          <p:cNvPr id="4" name="Slide Number Placeholder 3"/>
          <p:cNvSpPr>
            <a:spLocks noGrp="1"/>
          </p:cNvSpPr>
          <p:nvPr>
            <p:ph type="sldNum" sz="quarter" idx="5"/>
          </p:nvPr>
        </p:nvSpPr>
        <p:spPr/>
        <p:txBody>
          <a:bodyPr/>
          <a:lstStyle/>
          <a:p>
            <a:fld id="{4B85AAFF-0BCF-43E9-B583-88EADF128441}" type="slidenum">
              <a:rPr lang="en-US" smtClean="0"/>
              <a:t>42</a:t>
            </a:fld>
            <a:endParaRPr lang="en-US"/>
          </a:p>
        </p:txBody>
      </p:sp>
    </p:spTree>
    <p:extLst>
      <p:ext uri="{BB962C8B-B14F-4D97-AF65-F5344CB8AC3E}">
        <p14:creationId xmlns:p14="http://schemas.microsoft.com/office/powerpoint/2010/main" val="4311680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a5c2ea504_6_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a5c2ea504_6_11: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Font typeface="Arial" panose="020B0604020202020204" pitchFamily="34" charset="0"/>
              <a:buNone/>
            </a:pPr>
            <a:r>
              <a:rPr lang="en-US" dirty="0"/>
              <a:t>Trainer Notes:</a:t>
            </a:r>
          </a:p>
          <a:p>
            <a:pPr marL="0" lvl="0" indent="0" algn="l" rtl="0">
              <a:spcBef>
                <a:spcPts val="0"/>
              </a:spcBef>
              <a:spcAft>
                <a:spcPts val="0"/>
              </a:spcAft>
              <a:buFont typeface="Arial" panose="020B0604020202020204" pitchFamily="34" charset="0"/>
              <a:buNone/>
            </a:pPr>
            <a:r>
              <a:rPr lang="en-US" dirty="0"/>
              <a:t>Use these guiding questions</a:t>
            </a:r>
            <a:r>
              <a:rPr lang="en-US" baseline="0" dirty="0"/>
              <a:t> to develop </a:t>
            </a:r>
            <a:r>
              <a:rPr lang="en-US" dirty="0"/>
              <a:t>your system to assemble an action team.</a:t>
            </a:r>
          </a:p>
        </p:txBody>
      </p:sp>
      <p:sp>
        <p:nvSpPr>
          <p:cNvPr id="315" name="Google Shape;315;g3a5c2ea504_6_11: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extLst>
      <p:ext uri="{BB962C8B-B14F-4D97-AF65-F5344CB8AC3E}">
        <p14:creationId xmlns:p14="http://schemas.microsoft.com/office/powerpoint/2010/main" val="1611689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latin typeface="Calibri"/>
                <a:ea typeface="Calibri"/>
                <a:cs typeface="Calibri"/>
                <a:sym typeface="Calibri"/>
              </a:rPr>
              <a:t>Trainer Notes:</a:t>
            </a:r>
            <a:endParaRPr dirty="0"/>
          </a:p>
          <a:p>
            <a:pPr marL="171450" lvl="0" indent="-171450" algn="l" rtl="0">
              <a:spcBef>
                <a:spcPts val="0"/>
              </a:spcBef>
              <a:spcAft>
                <a:spcPts val="0"/>
              </a:spcAft>
              <a:buClr>
                <a:schemeClr val="dk1"/>
              </a:buClr>
              <a:buSzPts val="1200"/>
              <a:buFont typeface="Arial"/>
              <a:buChar char="•"/>
            </a:pPr>
            <a:r>
              <a:rPr lang="en-US" dirty="0">
                <a:latin typeface="Calibri"/>
                <a:ea typeface="Calibri"/>
                <a:cs typeface="Calibri"/>
                <a:sym typeface="Calibri"/>
              </a:rPr>
              <a:t>The TFI will be used throughout PBIS modules. Each module aligns with one or more of the TFI items, denoted by the yellow arrows.</a:t>
            </a:r>
            <a:endParaRPr dirty="0"/>
          </a:p>
          <a:p>
            <a:pPr marL="171450" lvl="0" indent="-171450" algn="l" rtl="0">
              <a:spcBef>
                <a:spcPts val="0"/>
              </a:spcBef>
              <a:spcAft>
                <a:spcPts val="0"/>
              </a:spcAft>
              <a:buClr>
                <a:schemeClr val="dk1"/>
              </a:buClr>
              <a:buSzPts val="1200"/>
              <a:buFont typeface="Arial"/>
              <a:buChar char="•"/>
            </a:pPr>
            <a:r>
              <a:rPr lang="en-US" dirty="0">
                <a:latin typeface="Calibri"/>
                <a:ea typeface="Calibri"/>
                <a:cs typeface="Calibri"/>
                <a:sym typeface="Calibri"/>
              </a:rPr>
              <a:t>The TFI is a tool that can be used for PBIS implementation planning, PBIS progress monitoring, and evaluation of PBIS implementation.</a:t>
            </a:r>
            <a:endParaRPr dirty="0"/>
          </a:p>
          <a:p>
            <a:pPr marL="171450" lvl="0" indent="-171450" algn="l" rtl="0">
              <a:spcBef>
                <a:spcPts val="0"/>
              </a:spcBef>
              <a:spcAft>
                <a:spcPts val="0"/>
              </a:spcAft>
              <a:buClr>
                <a:schemeClr val="dk1"/>
              </a:buClr>
              <a:buSzPts val="1200"/>
              <a:buFont typeface="Arial"/>
              <a:buChar char="•"/>
            </a:pPr>
            <a:r>
              <a:rPr lang="en-US" dirty="0">
                <a:latin typeface="Calibri"/>
                <a:ea typeface="Calibri"/>
                <a:cs typeface="Calibri"/>
                <a:sym typeface="Calibri"/>
              </a:rPr>
              <a:t>In this module, items 3.1, 3.2, 3.4, 3.5 , 3.16, and 3.17 will be addressed.</a:t>
            </a:r>
            <a:endParaRPr dirty="0"/>
          </a:p>
        </p:txBody>
      </p:sp>
      <p:sp>
        <p:nvSpPr>
          <p:cNvPr id="326" name="Google Shape;326;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chemeClr val="dk1"/>
                </a:solidFill>
                <a:latin typeface="Georgia"/>
                <a:ea typeface="Georgia"/>
                <a:cs typeface="Georgia"/>
                <a:sym typeface="Georgia"/>
              </a:rPr>
              <a:t>6/7/2019 9:45:32 AM</a:t>
            </a:r>
            <a:endParaRPr sz="1200" b="0" i="0" u="none" strike="noStrike" cap="none">
              <a:solidFill>
                <a:schemeClr val="dk1"/>
              </a:solidFill>
              <a:latin typeface="Georgia"/>
              <a:ea typeface="Georgia"/>
              <a:cs typeface="Georgia"/>
              <a:sym typeface="Georgia"/>
            </a:endParaRPr>
          </a:p>
        </p:txBody>
      </p:sp>
      <p:sp>
        <p:nvSpPr>
          <p:cNvPr id="327" name="Google Shape;327;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DE-PBS Cadre Meeting</a:t>
            </a:r>
            <a:endParaRPr/>
          </a:p>
        </p:txBody>
      </p:sp>
      <p:sp>
        <p:nvSpPr>
          <p:cNvPr id="328" name="Google Shape;3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Georgia"/>
                <a:ea typeface="Georgia"/>
                <a:cs typeface="Georgia"/>
                <a:sym typeface="Georgia"/>
              </a:rPr>
              <a:t>4</a:t>
            </a:fld>
            <a:endParaRPr sz="1200" b="0" i="0" u="none" strike="noStrike" cap="none">
              <a:solidFill>
                <a:schemeClr val="dk1"/>
              </a:solidFill>
              <a:latin typeface="Georgia"/>
              <a:ea typeface="Georgia"/>
              <a:cs typeface="Georgia"/>
              <a:sym typeface="Georgia"/>
            </a:endParaRPr>
          </a:p>
        </p:txBody>
      </p:sp>
      <p:sp>
        <p:nvSpPr>
          <p:cNvPr id="329" name="Google Shape;329;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DRAFT </a:t>
            </a:r>
            <a:endParaRPr/>
          </a:p>
        </p:txBody>
      </p:sp>
    </p:spTree>
    <p:extLst>
      <p:ext uri="{BB962C8B-B14F-4D97-AF65-F5344CB8AC3E}">
        <p14:creationId xmlns:p14="http://schemas.microsoft.com/office/powerpoint/2010/main" val="742382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45</a:t>
            </a:fld>
            <a:endParaRPr lang="en-US"/>
          </a:p>
        </p:txBody>
      </p:sp>
    </p:spTree>
    <p:extLst>
      <p:ext uri="{BB962C8B-B14F-4D97-AF65-F5344CB8AC3E}">
        <p14:creationId xmlns:p14="http://schemas.microsoft.com/office/powerpoint/2010/main" val="8320655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Font typeface="Arial" panose="020B0604020202020204" pitchFamily="34" charset="0"/>
              <a:buNone/>
            </a:pPr>
            <a:r>
              <a:rPr lang="en-US" dirty="0"/>
              <a:t>The process for identifying students for Tier III interventions is discussed in depth in PBIS Tier III Module 3.</a:t>
            </a:r>
          </a:p>
        </p:txBody>
      </p:sp>
      <p:sp>
        <p:nvSpPr>
          <p:cNvPr id="4" name="Slide Number Placeholder 3"/>
          <p:cNvSpPr>
            <a:spLocks noGrp="1"/>
          </p:cNvSpPr>
          <p:nvPr>
            <p:ph type="sldNum" sz="quarter" idx="5"/>
          </p:nvPr>
        </p:nvSpPr>
        <p:spPr/>
        <p:txBody>
          <a:bodyPr/>
          <a:lstStyle/>
          <a:p>
            <a:fld id="{EAFE40F8-DD38-440D-9B02-DC579D87D7DE}" type="slidenum">
              <a:rPr lang="en-US" smtClean="0"/>
              <a:t>46</a:t>
            </a:fld>
            <a:endParaRPr lang="en-US"/>
          </a:p>
        </p:txBody>
      </p:sp>
    </p:spTree>
    <p:extLst>
      <p:ext uri="{BB962C8B-B14F-4D97-AF65-F5344CB8AC3E}">
        <p14:creationId xmlns:p14="http://schemas.microsoft.com/office/powerpoint/2010/main" val="2140467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Font typeface="Arial" panose="020B0604020202020204" pitchFamily="34" charset="0"/>
              <a:buNone/>
            </a:pPr>
            <a:r>
              <a:rPr lang="en-US" dirty="0"/>
              <a:t>The processes for conducting Functional Behavior Assessments and writing Behavior Intervention Plans are discussed at length in other modules.</a:t>
            </a:r>
          </a:p>
        </p:txBody>
      </p:sp>
      <p:sp>
        <p:nvSpPr>
          <p:cNvPr id="4" name="Slide Number Placeholder 3"/>
          <p:cNvSpPr>
            <a:spLocks noGrp="1"/>
          </p:cNvSpPr>
          <p:nvPr>
            <p:ph type="sldNum" sz="quarter" idx="5"/>
          </p:nvPr>
        </p:nvSpPr>
        <p:spPr/>
        <p:txBody>
          <a:bodyPr/>
          <a:lstStyle/>
          <a:p>
            <a:fld id="{EAFE40F8-DD38-440D-9B02-DC579D87D7DE}" type="slidenum">
              <a:rPr lang="en-US" smtClean="0"/>
              <a:t>47</a:t>
            </a:fld>
            <a:endParaRPr lang="en-US"/>
          </a:p>
        </p:txBody>
      </p:sp>
    </p:spTree>
    <p:extLst>
      <p:ext uri="{BB962C8B-B14F-4D97-AF65-F5344CB8AC3E}">
        <p14:creationId xmlns:p14="http://schemas.microsoft.com/office/powerpoint/2010/main" val="27057373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cff36fc6d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cff36fc6d_0_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Based on data decision rules, Aiden met the threshold for Tier II supports.</a:t>
            </a:r>
          </a:p>
          <a:p>
            <a:pPr marL="171450" lvl="0" indent="-171450" algn="l" rtl="0">
              <a:spcBef>
                <a:spcPts val="0"/>
              </a:spcBef>
              <a:spcAft>
                <a:spcPts val="0"/>
              </a:spcAft>
              <a:buFont typeface="Arial" panose="020B0604020202020204" pitchFamily="34" charset="0"/>
              <a:buChar char="•"/>
            </a:pPr>
            <a:r>
              <a:rPr lang="en-US" dirty="0"/>
              <a:t>After reviewing data and teacher nomination to determine probable function of behavior, it was decided by the team that Aiden would begin Big Buddy mentors for three days per week for social skills training.</a:t>
            </a:r>
          </a:p>
          <a:p>
            <a:pPr marL="171450" lvl="0" indent="-171450" algn="l" rtl="0">
              <a:spcBef>
                <a:spcPts val="0"/>
              </a:spcBef>
              <a:spcAft>
                <a:spcPts val="0"/>
              </a:spcAft>
              <a:buFont typeface="Arial" panose="020B0604020202020204" pitchFamily="34" charset="0"/>
              <a:buChar char="•"/>
            </a:pPr>
            <a:r>
              <a:rPr lang="en-US" dirty="0"/>
              <a:t>After six weeks of participating in this training, Aiden continued to display the same behaviors, and the classroom behaviors generalized and intensified to the cafeteria, school bus, and at home.</a:t>
            </a:r>
          </a:p>
          <a:p>
            <a:pPr marL="171450" lvl="0" indent="-171450" algn="l" rtl="0">
              <a:spcBef>
                <a:spcPts val="0"/>
              </a:spcBef>
              <a:spcAft>
                <a:spcPts val="0"/>
              </a:spcAft>
              <a:buFont typeface="Arial" panose="020B0604020202020204" pitchFamily="34" charset="0"/>
              <a:buChar char="•"/>
            </a:pPr>
            <a:r>
              <a:rPr lang="en-US" dirty="0"/>
              <a:t>Because he was unsuccessful at Tier II, the team followed their PBIS procedures and data decision rules and referred him for Tier III interventions.</a:t>
            </a:r>
          </a:p>
        </p:txBody>
      </p:sp>
      <p:sp>
        <p:nvSpPr>
          <p:cNvPr id="74" name="Google Shape;74;g3cff36fc6d_0_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extLst>
      <p:ext uri="{BB962C8B-B14F-4D97-AF65-F5344CB8AC3E}">
        <p14:creationId xmlns:p14="http://schemas.microsoft.com/office/powerpoint/2010/main" val="226126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The Core Team will ensure that the Action Team has the training they need to complete the FBA/BIP process. In this example, a member of the Core Team has actually joined the Action Team for Aiden. </a:t>
            </a:r>
          </a:p>
          <a:p>
            <a:pPr marL="171450" indent="-171450">
              <a:buFont typeface="Arial" panose="020B0604020202020204" pitchFamily="34" charset="0"/>
              <a:buChar char="•"/>
            </a:pPr>
            <a:r>
              <a:rPr lang="en-US" dirty="0"/>
              <a:t>We will follow the story of Aiden and his Action Team in more depth in the modules on FBA and BIP.</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50</a:t>
            </a:fld>
            <a:endParaRPr lang="en-US"/>
          </a:p>
        </p:txBody>
      </p:sp>
    </p:spTree>
    <p:extLst>
      <p:ext uri="{BB962C8B-B14F-4D97-AF65-F5344CB8AC3E}">
        <p14:creationId xmlns:p14="http://schemas.microsoft.com/office/powerpoint/2010/main" val="12930373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The Tiered Fidelity Inventory is a fidelity tool teams can use to measure how well they are implementing all three tiers of PBIS.</a:t>
            </a:r>
          </a:p>
          <a:p>
            <a:pPr marL="171450" indent="-171450">
              <a:buFont typeface="Arial" panose="020B0604020202020204" pitchFamily="34" charset="0"/>
              <a:buChar char="•"/>
            </a:pPr>
            <a:r>
              <a:rPr lang="en-US" dirty="0"/>
              <a:t>Each module in this series aligns with items on the TFI. </a:t>
            </a:r>
          </a:p>
          <a:p>
            <a:pPr marL="171450" indent="-171450">
              <a:buFont typeface="Arial" panose="020B0604020202020204" pitchFamily="34" charset="0"/>
              <a:buChar char="•"/>
            </a:pPr>
            <a:r>
              <a:rPr lang="en-US" dirty="0"/>
              <a:t>One way these modules can be used by your team is to help you action plan how to improve your TFI scores. Find the modules that align with the items on which you wish to improve and use them as professional development around those topics. </a:t>
            </a:r>
          </a:p>
        </p:txBody>
      </p:sp>
      <p:sp>
        <p:nvSpPr>
          <p:cNvPr id="4" name="Slide Number Placeholder 3"/>
          <p:cNvSpPr>
            <a:spLocks noGrp="1"/>
          </p:cNvSpPr>
          <p:nvPr>
            <p:ph type="sldNum" sz="quarter" idx="5"/>
          </p:nvPr>
        </p:nvSpPr>
        <p:spPr/>
        <p:txBody>
          <a:bodyPr/>
          <a:lstStyle/>
          <a:p>
            <a:fld id="{EAFE40F8-DD38-440D-9B02-DC579D87D7DE}" type="slidenum">
              <a:rPr lang="en-US" smtClean="0"/>
              <a:t>52</a:t>
            </a:fld>
            <a:endParaRPr lang="en-US"/>
          </a:p>
        </p:txBody>
      </p:sp>
    </p:spTree>
    <p:extLst>
      <p:ext uri="{BB962C8B-B14F-4D97-AF65-F5344CB8AC3E}">
        <p14:creationId xmlns:p14="http://schemas.microsoft.com/office/powerpoint/2010/main" val="14508573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endParaRPr dirty="0"/>
          </a:p>
          <a:p>
            <a:pPr marL="171450" lvl="0" indent="-171450" algn="l" rtl="0">
              <a:spcBef>
                <a:spcPts val="0"/>
              </a:spcBef>
              <a:spcAft>
                <a:spcPts val="0"/>
              </a:spcAft>
              <a:buClr>
                <a:schemeClr val="dk1"/>
              </a:buClr>
              <a:buSzPts val="1200"/>
              <a:buFont typeface="Arial"/>
              <a:buChar char="•"/>
            </a:pPr>
            <a:r>
              <a:rPr lang="en-US" dirty="0"/>
              <a:t>Sections 3.1, 3.2, 3.4, and 3.5 will help you assemble the appropriate personnel for your Tier III systems team; hold efficient, effective team meetings; convene support teams for individual students; and ensure the appropriate staff are available to support students at Tier III.</a:t>
            </a:r>
          </a:p>
          <a:p>
            <a:pPr marL="171450" lvl="0" indent="-171450" algn="l" rtl="0">
              <a:spcBef>
                <a:spcPts val="0"/>
              </a:spcBef>
              <a:spcAft>
                <a:spcPts val="0"/>
              </a:spcAft>
              <a:buClr>
                <a:schemeClr val="dk1"/>
              </a:buClr>
              <a:buSzPts val="1200"/>
              <a:buFont typeface="Arial"/>
              <a:buChar char="•"/>
            </a:pPr>
            <a:r>
              <a:rPr lang="en-US" dirty="0"/>
              <a:t>Sections 3.16 and 3.17 will help your teams assess the effectiveness of your Tier III implementation.</a:t>
            </a:r>
            <a:endParaRPr dirty="0"/>
          </a:p>
        </p:txBody>
      </p:sp>
      <p:sp>
        <p:nvSpPr>
          <p:cNvPr id="299" name="Google Shape;299;p2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53</a:t>
            </a:fld>
            <a:endParaRPr dirty="0"/>
          </a:p>
        </p:txBody>
      </p:sp>
    </p:spTree>
    <p:extLst>
      <p:ext uri="{BB962C8B-B14F-4D97-AF65-F5344CB8AC3E}">
        <p14:creationId xmlns:p14="http://schemas.microsoft.com/office/powerpoint/2010/main" val="23408340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54</a:t>
            </a:fld>
            <a:endParaRPr lang="en-US"/>
          </a:p>
        </p:txBody>
      </p:sp>
    </p:spTree>
    <p:extLst>
      <p:ext uri="{BB962C8B-B14F-4D97-AF65-F5344CB8AC3E}">
        <p14:creationId xmlns:p14="http://schemas.microsoft.com/office/powerpoint/2010/main" val="576739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55</a:t>
            </a:fld>
            <a:endParaRPr lang="en-US"/>
          </a:p>
        </p:txBody>
      </p:sp>
    </p:spTree>
    <p:extLst>
      <p:ext uri="{BB962C8B-B14F-4D97-AF65-F5344CB8AC3E}">
        <p14:creationId xmlns:p14="http://schemas.microsoft.com/office/powerpoint/2010/main" val="42245944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171450" indent="-171450">
              <a:buFont typeface="Arial" panose="020B0604020202020204" pitchFamily="34" charset="0"/>
              <a:buChar char="•"/>
            </a:pPr>
            <a:r>
              <a:rPr lang="en-US" dirty="0"/>
              <a:t>Although the TFI refers to “student support teams,” we refer to these teams as Action Teams.</a:t>
            </a:r>
          </a:p>
        </p:txBody>
      </p:sp>
      <p:sp>
        <p:nvSpPr>
          <p:cNvPr id="4" name="Slide Number Placeholder 3"/>
          <p:cNvSpPr>
            <a:spLocks noGrp="1"/>
          </p:cNvSpPr>
          <p:nvPr>
            <p:ph type="sldNum" sz="quarter" idx="5"/>
          </p:nvPr>
        </p:nvSpPr>
        <p:spPr/>
        <p:txBody>
          <a:bodyPr/>
          <a:lstStyle/>
          <a:p>
            <a:fld id="{4B85AAFF-0BCF-43E9-B583-88EADF128441}" type="slidenum">
              <a:rPr lang="en-US" smtClean="0"/>
              <a:t>56</a:t>
            </a:fld>
            <a:endParaRPr lang="en-US"/>
          </a:p>
        </p:txBody>
      </p:sp>
    </p:spTree>
    <p:extLst>
      <p:ext uri="{BB962C8B-B14F-4D97-AF65-F5344CB8AC3E}">
        <p14:creationId xmlns:p14="http://schemas.microsoft.com/office/powerpoint/2010/main" val="360563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FE40F8-DD38-440D-9B02-DC579D87D7DE}" type="slidenum">
              <a:rPr lang="en-US" smtClean="0"/>
              <a:t>6</a:t>
            </a:fld>
            <a:endParaRPr lang="en-US"/>
          </a:p>
        </p:txBody>
      </p:sp>
    </p:spTree>
    <p:extLst>
      <p:ext uri="{BB962C8B-B14F-4D97-AF65-F5344CB8AC3E}">
        <p14:creationId xmlns:p14="http://schemas.microsoft.com/office/powerpoint/2010/main" val="34035294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57</a:t>
            </a:fld>
            <a:endParaRPr lang="en-US"/>
          </a:p>
        </p:txBody>
      </p:sp>
    </p:spTree>
    <p:extLst>
      <p:ext uri="{BB962C8B-B14F-4D97-AF65-F5344CB8AC3E}">
        <p14:creationId xmlns:p14="http://schemas.microsoft.com/office/powerpoint/2010/main" val="3317016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indent="0">
              <a:buFont typeface="Arial" panose="020B0604020202020204" pitchFamily="34" charset="0"/>
              <a:buNone/>
            </a:pPr>
            <a:r>
              <a:rPr lang="en-US" dirty="0"/>
              <a:t>Subsequent modules will look at these topics in more depth.</a:t>
            </a:r>
          </a:p>
        </p:txBody>
      </p:sp>
      <p:sp>
        <p:nvSpPr>
          <p:cNvPr id="4" name="Slide Number Placeholder 3"/>
          <p:cNvSpPr>
            <a:spLocks noGrp="1"/>
          </p:cNvSpPr>
          <p:nvPr>
            <p:ph type="sldNum" sz="quarter" idx="5"/>
          </p:nvPr>
        </p:nvSpPr>
        <p:spPr/>
        <p:txBody>
          <a:bodyPr/>
          <a:lstStyle/>
          <a:p>
            <a:fld id="{4B85AAFF-0BCF-43E9-B583-88EADF128441}" type="slidenum">
              <a:rPr lang="en-US" smtClean="0"/>
              <a:t>61</a:t>
            </a:fld>
            <a:endParaRPr lang="en-US"/>
          </a:p>
        </p:txBody>
      </p:sp>
    </p:spTree>
    <p:extLst>
      <p:ext uri="{BB962C8B-B14F-4D97-AF65-F5344CB8AC3E}">
        <p14:creationId xmlns:p14="http://schemas.microsoft.com/office/powerpoint/2010/main" val="4484806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63</a:t>
            </a:fld>
            <a:endParaRPr lang="en-US"/>
          </a:p>
        </p:txBody>
      </p:sp>
    </p:spTree>
    <p:extLst>
      <p:ext uri="{BB962C8B-B14F-4D97-AF65-F5344CB8AC3E}">
        <p14:creationId xmlns:p14="http://schemas.microsoft.com/office/powerpoint/2010/main" val="2013326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64</a:t>
            </a:fld>
            <a:endParaRPr lang="en-US"/>
          </a:p>
        </p:txBody>
      </p:sp>
    </p:spTree>
    <p:extLst>
      <p:ext uri="{BB962C8B-B14F-4D97-AF65-F5344CB8AC3E}">
        <p14:creationId xmlns:p14="http://schemas.microsoft.com/office/powerpoint/2010/main" val="36683496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5AAFF-0BCF-43E9-B583-88EADF128441}" type="slidenum">
              <a:rPr lang="en-US" smtClean="0"/>
              <a:t>65</a:t>
            </a:fld>
            <a:endParaRPr lang="en-US"/>
          </a:p>
        </p:txBody>
      </p:sp>
    </p:spTree>
    <p:extLst>
      <p:ext uri="{BB962C8B-B14F-4D97-AF65-F5344CB8AC3E}">
        <p14:creationId xmlns:p14="http://schemas.microsoft.com/office/powerpoint/2010/main" val="3903752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cff36fc6d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cff36fc6d_0_0: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will be following Aiden’s journey throughout the Tier III modules.</a:t>
            </a:r>
          </a:p>
          <a:p>
            <a:pPr marL="171450" lvl="0" indent="-171450" algn="l" rtl="0">
              <a:spcBef>
                <a:spcPts val="0"/>
              </a:spcBef>
              <a:spcAft>
                <a:spcPts val="0"/>
              </a:spcAft>
              <a:buFont typeface="Arial" panose="020B0604020202020204" pitchFamily="34" charset="0"/>
              <a:buChar char="•"/>
            </a:pPr>
            <a:r>
              <a:rPr lang="en-US" dirty="0"/>
              <a:t>Aiden is a 7-year-old 2nd grader at University Heights Elementary School who was first identified for interventions due to aggressive behaviors and disengagement in the classroom.</a:t>
            </a:r>
          </a:p>
          <a:p>
            <a:pPr marL="171450" lvl="0" indent="-171450" algn="l" rtl="0">
              <a:spcBef>
                <a:spcPts val="0"/>
              </a:spcBef>
              <a:spcAft>
                <a:spcPts val="0"/>
              </a:spcAft>
              <a:buFont typeface="Arial" panose="020B0604020202020204" pitchFamily="34" charset="0"/>
              <a:buChar char="•"/>
            </a:pPr>
            <a:r>
              <a:rPr lang="en-US" dirty="0"/>
              <a:t>Due to the severity of the behavior problems Aiden displayed, he was referred to the school building level committee for Tier II interventions.</a:t>
            </a:r>
          </a:p>
          <a:p>
            <a:pPr marL="171450" lvl="0" indent="-171450" algn="l" rtl="0">
              <a:spcBef>
                <a:spcPts val="0"/>
              </a:spcBef>
              <a:spcAft>
                <a:spcPts val="0"/>
              </a:spcAft>
              <a:buFont typeface="Arial" panose="020B0604020202020204" pitchFamily="34" charset="0"/>
              <a:buChar char="•"/>
            </a:pPr>
            <a:r>
              <a:rPr lang="en-US" dirty="0"/>
              <a:t>Based on data decision rules, Aiden met the threshold for Tier II supports.</a:t>
            </a:r>
          </a:p>
          <a:p>
            <a:pPr marL="171450" lvl="0" indent="-171450" algn="l" rtl="0">
              <a:spcBef>
                <a:spcPts val="0"/>
              </a:spcBef>
              <a:spcAft>
                <a:spcPts val="0"/>
              </a:spcAft>
              <a:buFont typeface="Arial" panose="020B0604020202020204" pitchFamily="34" charset="0"/>
              <a:buChar char="•"/>
            </a:pPr>
            <a:r>
              <a:rPr lang="en-US" dirty="0"/>
              <a:t>After reviewing data and teacher referral to determine probable function of behavior (an FBA was not conducted), it was decided by the team that Aiden would begin Big Buddy mentors for three days per week for social skills training.</a:t>
            </a:r>
          </a:p>
          <a:p>
            <a:pPr marL="171450" lvl="0" indent="-171450" algn="l" rtl="0">
              <a:spcBef>
                <a:spcPts val="0"/>
              </a:spcBef>
              <a:spcAft>
                <a:spcPts val="0"/>
              </a:spcAft>
              <a:buFont typeface="Arial" panose="020B0604020202020204" pitchFamily="34" charset="0"/>
              <a:buChar char="•"/>
            </a:pPr>
            <a:r>
              <a:rPr lang="en-US" dirty="0"/>
              <a:t>After six weeks of participating in this training, Aiden continued to display the same behaviors, and the classroom behaviors generalized and intensified to the cafeteria, school bus, and at home.</a:t>
            </a:r>
          </a:p>
          <a:p>
            <a:pPr marL="171450" lvl="0" indent="-171450" algn="l" rtl="0">
              <a:spcBef>
                <a:spcPts val="0"/>
              </a:spcBef>
              <a:spcAft>
                <a:spcPts val="0"/>
              </a:spcAft>
              <a:buFont typeface="Arial" panose="020B0604020202020204" pitchFamily="34" charset="0"/>
              <a:buChar char="•"/>
            </a:pPr>
            <a:r>
              <a:rPr lang="en-US" dirty="0"/>
              <a:t>Because he was unsuccessful at Tier II, the team followed their PBIS procedures and data decision rules and referred him for Tier III interventions.</a:t>
            </a:r>
          </a:p>
        </p:txBody>
      </p:sp>
      <p:sp>
        <p:nvSpPr>
          <p:cNvPr id="74" name="Google Shape;74;g3cff36fc6d_0_0: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2911111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cfb2a924c_2_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cfb2a924c_2_7: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64" name="Google Shape;64;g3cfb2a924c_2_7: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3612941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cfb2a924c_2_2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cfb2a924c_2_22: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70" name="Google Shape;70;g3cfb2a924c_2_22: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2891814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cfb2a924c_2_2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cfb2a924c_2_28: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r>
              <a:rPr lang="en-US" dirty="0"/>
              <a:t>Trainer Notes:</a:t>
            </a:r>
          </a:p>
          <a:p>
            <a:pPr marL="171450" lvl="0" indent="-171450" algn="l" rtl="0">
              <a:spcBef>
                <a:spcPts val="0"/>
              </a:spcBef>
              <a:spcAft>
                <a:spcPts val="0"/>
              </a:spcAft>
              <a:buFont typeface="Arial" panose="020B0604020202020204" pitchFamily="34" charset="0"/>
              <a:buChar char="•"/>
            </a:pPr>
            <a:r>
              <a:rPr lang="en-US" dirty="0"/>
              <a:t>If Tier I is implemented with fidelity, then approximately 80% of the students in the school will respond</a:t>
            </a:r>
            <a:r>
              <a:rPr lang="en-US" baseline="0" dirty="0"/>
              <a:t> to these prevention efforts</a:t>
            </a:r>
            <a:r>
              <a:rPr lang="en-US" dirty="0"/>
              <a:t>, while 10-15% of students will require Tier II interventions.</a:t>
            </a:r>
          </a:p>
          <a:p>
            <a:pPr marL="171450" lvl="0" indent="-171450" algn="l" rtl="0">
              <a:spcBef>
                <a:spcPts val="0"/>
              </a:spcBef>
              <a:spcAft>
                <a:spcPts val="0"/>
              </a:spcAft>
              <a:buFont typeface="Arial" panose="020B0604020202020204" pitchFamily="34" charset="0"/>
              <a:buChar char="•"/>
            </a:pPr>
            <a:r>
              <a:rPr lang="en-US" dirty="0"/>
              <a:t>Tier III interventions are usually provided to approximately 1-5% of students.</a:t>
            </a:r>
          </a:p>
          <a:p>
            <a:pPr marL="171450" lvl="0" indent="-171450" algn="l" rtl="0">
              <a:spcBef>
                <a:spcPts val="0"/>
              </a:spcBef>
              <a:spcAft>
                <a:spcPts val="0"/>
              </a:spcAft>
              <a:buFont typeface="Arial" panose="020B0604020202020204" pitchFamily="34" charset="0"/>
              <a:buChar char="•"/>
            </a:pPr>
            <a:r>
              <a:rPr lang="en-US" dirty="0"/>
              <a:t>With</a:t>
            </a:r>
            <a:r>
              <a:rPr lang="en-US" baseline="0" dirty="0"/>
              <a:t> progression through the</a:t>
            </a:r>
            <a:r>
              <a:rPr lang="en-US" dirty="0"/>
              <a:t> tiers, more involvement is required from staff to ensure effective results.</a:t>
            </a:r>
          </a:p>
        </p:txBody>
      </p:sp>
      <p:sp>
        <p:nvSpPr>
          <p:cNvPr id="78" name="Google Shape;78;g3cfb2a924c_2_28:notes"/>
          <p:cNvSpPr txBox="1">
            <a:spLocks noGrp="1"/>
          </p:cNvSpPr>
          <p:nvPr>
            <p:ph type="sldNum" idx="12"/>
          </p:nvPr>
        </p:nvSpPr>
        <p:spPr>
          <a:xfrm>
            <a:off x="3978132" y="8842030"/>
            <a:ext cx="3043200" cy="467100"/>
          </a:xfrm>
          <a:prstGeom prst="rect">
            <a:avLst/>
          </a:prstGeom>
        </p:spPr>
        <p:txBody>
          <a:bodyPr spcFirstLastPara="1" wrap="square" lIns="93300" tIns="46650" rIns="93300" bIns="46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1791749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
          <p:cNvSpPr>
            <a:spLocks noGrp="1"/>
          </p:cNvSpPr>
          <p:nvPr>
            <p:ph type="title"/>
          </p:nvPr>
        </p:nvSpPr>
        <p:spPr>
          <a:xfrm>
            <a:off x="850900" y="2277053"/>
            <a:ext cx="10566399" cy="1325563"/>
          </a:xfrm>
          <a:prstGeom prst="rect">
            <a:avLst/>
          </a:prstGeom>
        </p:spPr>
        <p:txBody>
          <a:bodyPr>
            <a:noAutofit/>
          </a:bodyPr>
          <a:lstStyle>
            <a:lvl1pPr algn="ctr">
              <a:defRPr sz="6000">
                <a:latin typeface="+mn-lt"/>
              </a:defRPr>
            </a:lvl1pPr>
          </a:lstStyle>
          <a:p>
            <a:r>
              <a:rPr lang="en-US" dirty="0"/>
              <a:t>Click to edit Master title style</a:t>
            </a:r>
          </a:p>
        </p:txBody>
      </p:sp>
      <p:pic>
        <p:nvPicPr>
          <p:cNvPr id="16" name="Picture 15"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11152" y="416709"/>
            <a:ext cx="8483285" cy="1647660"/>
          </a:xfrm>
          <a:prstGeom prst="rect">
            <a:avLst/>
          </a:prstGeom>
          <a:noFill/>
          <a:ln>
            <a:noFill/>
          </a:ln>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14661" y="4053441"/>
            <a:ext cx="6238875" cy="1581150"/>
          </a:xfrm>
          <a:prstGeom prst="rect">
            <a:avLst/>
          </a:prstGeom>
        </p:spPr>
      </p:pic>
    </p:spTree>
    <p:extLst>
      <p:ext uri="{BB962C8B-B14F-4D97-AF65-F5344CB8AC3E}">
        <p14:creationId xmlns:p14="http://schemas.microsoft.com/office/powerpoint/2010/main" val="16902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Google Shape;121;p20"/>
          <p:cNvSpPr/>
          <p:nvPr userDrawn="1"/>
        </p:nvSpPr>
        <p:spPr>
          <a:xfrm>
            <a:off x="256375" y="351640"/>
            <a:ext cx="11711560" cy="5646564"/>
          </a:xfrm>
          <a:prstGeom prst="rect">
            <a:avLst/>
          </a:prstGeom>
          <a:solidFill>
            <a:schemeClr val="dk1">
              <a:alpha val="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838200" y="992187"/>
            <a:ext cx="2717090" cy="4873625"/>
          </a:xfrm>
        </p:spPr>
        <p:txBody>
          <a:bodyPr>
            <a:normAutofit/>
          </a:bodyPr>
          <a:lstStyle>
            <a:lvl1pPr algn="ctr">
              <a:defRPr sz="5400"/>
            </a:lvl1pPr>
          </a:lstStyle>
          <a:p>
            <a:r>
              <a:rPr lang="en-US" dirty="0"/>
              <a:t>Click to edit Master title style</a:t>
            </a:r>
          </a:p>
        </p:txBody>
      </p:sp>
      <p:cxnSp>
        <p:nvCxnSpPr>
          <p:cNvPr id="11" name="Google Shape;123;p20"/>
          <p:cNvCxnSpPr/>
          <p:nvPr userDrawn="1"/>
        </p:nvCxnSpPr>
        <p:spPr>
          <a:xfrm>
            <a:off x="3906050"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12" name="Content Placeholder 2"/>
          <p:cNvSpPr>
            <a:spLocks noGrp="1"/>
          </p:cNvSpPr>
          <p:nvPr>
            <p:ph idx="1"/>
          </p:nvPr>
        </p:nvSpPr>
        <p:spPr>
          <a:xfrm>
            <a:off x="4256811" y="992187"/>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169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Google Shape;112;p19"/>
          <p:cNvSpPr/>
          <p:nvPr userDrawn="1"/>
        </p:nvSpPr>
        <p:spPr>
          <a:xfrm>
            <a:off x="0" y="762288"/>
            <a:ext cx="12192000"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2">
            <a:alphaModFix/>
          </a:blip>
          <a:srcRect/>
          <a:stretch/>
        </p:blipFill>
        <p:spPr>
          <a:xfrm>
            <a:off x="0" y="755604"/>
            <a:ext cx="12192000" cy="5317937"/>
          </a:xfrm>
          <a:prstGeom prst="rect">
            <a:avLst/>
          </a:prstGeom>
          <a:noFill/>
          <a:ln>
            <a:noFill/>
          </a:ln>
        </p:spPr>
      </p:pic>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5">
            <a:alphaModFix/>
          </a:blip>
          <a:srcRect/>
          <a:stretch/>
        </p:blipFill>
        <p:spPr>
          <a:xfrm>
            <a:off x="8890089" y="6254758"/>
            <a:ext cx="3077845" cy="474980"/>
          </a:xfrm>
          <a:prstGeom prst="rect">
            <a:avLst/>
          </a:prstGeom>
          <a:solidFill>
            <a:schemeClr val="bg1"/>
          </a:solidFill>
          <a:ln>
            <a:noFill/>
          </a:ln>
        </p:spPr>
      </p:pic>
      <p:sp>
        <p:nvSpPr>
          <p:cNvPr id="2" name="Title 1"/>
          <p:cNvSpPr>
            <a:spLocks noGrp="1"/>
          </p:cNvSpPr>
          <p:nvPr>
            <p:ph type="title"/>
          </p:nvPr>
        </p:nvSpPr>
        <p:spPr>
          <a:xfrm>
            <a:off x="3217847" y="2092351"/>
            <a:ext cx="5756305"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755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112;p19"/>
          <p:cNvSpPr/>
          <p:nvPr userDrawn="1"/>
        </p:nvSpPr>
        <p:spPr>
          <a:xfrm>
            <a:off x="0" y="762288"/>
            <a:ext cx="7773823" cy="5311253"/>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3;p19"/>
          <p:cNvPicPr preferRelativeResize="0"/>
          <p:nvPr userDrawn="1"/>
        </p:nvPicPr>
        <p:blipFill rotWithShape="1">
          <a:blip r:embed="rId5">
            <a:alphaModFix/>
          </a:blip>
          <a:srcRect l="36238"/>
          <a:stretch/>
        </p:blipFill>
        <p:spPr>
          <a:xfrm>
            <a:off x="0" y="734939"/>
            <a:ext cx="7862131" cy="5345286"/>
          </a:xfrm>
          <a:prstGeom prst="rect">
            <a:avLst/>
          </a:prstGeom>
          <a:noFill/>
          <a:ln>
            <a:noFill/>
          </a:ln>
        </p:spPr>
      </p:pic>
      <p:sp>
        <p:nvSpPr>
          <p:cNvPr id="12" name="Content Placeholder 2"/>
          <p:cNvSpPr>
            <a:spLocks noGrp="1"/>
          </p:cNvSpPr>
          <p:nvPr>
            <p:ph idx="1"/>
          </p:nvPr>
        </p:nvSpPr>
        <p:spPr>
          <a:xfrm>
            <a:off x="5795734" y="981103"/>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1"/>
          <p:cNvSpPr>
            <a:spLocks noGrp="1"/>
          </p:cNvSpPr>
          <p:nvPr>
            <p:ph type="title"/>
          </p:nvPr>
        </p:nvSpPr>
        <p:spPr>
          <a:xfrm>
            <a:off x="339695" y="2002902"/>
            <a:ext cx="4155393" cy="2830027"/>
          </a:xfrm>
        </p:spPr>
        <p:txBody>
          <a:bodyPr>
            <a:normAutofit/>
          </a:bodyPr>
          <a:lstStyle>
            <a:lvl1pPr algn="ct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725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6"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
        <p:nvSpPr>
          <p:cNvPr id="37"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5369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grpSp>
        <p:nvGrpSpPr>
          <p:cNvPr id="10" name="Google Shape;411;p52"/>
          <p:cNvGrpSpPr/>
          <p:nvPr userDrawn="1"/>
        </p:nvGrpSpPr>
        <p:grpSpPr>
          <a:xfrm>
            <a:off x="-426720" y="177404"/>
            <a:ext cx="12618720" cy="5995332"/>
            <a:chOff x="-417513" y="0"/>
            <a:chExt cx="12584114" cy="6853238"/>
          </a:xfrm>
        </p:grpSpPr>
        <p:sp>
          <p:nvSpPr>
            <p:cNvPr id="11" name="Google Shape;412;p52"/>
            <p:cNvSpPr/>
            <p:nvPr/>
          </p:nvSpPr>
          <p:spPr>
            <a:xfrm>
              <a:off x="1306513" y="0"/>
              <a:ext cx="3862388" cy="6843713"/>
            </a:xfrm>
            <a:custGeom>
              <a:avLst/>
              <a:gdLst/>
              <a:ahLst/>
              <a:cxnLst/>
              <a:rect l="l" t="t" r="r" b="b"/>
              <a:pathLst>
                <a:path w="813" h="1440" extrusionOk="0">
                  <a:moveTo>
                    <a:pt x="813" y="0"/>
                  </a:moveTo>
                  <a:cubicBezTo>
                    <a:pt x="331" y="221"/>
                    <a:pt x="0" y="1039"/>
                    <a:pt x="43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413;p52"/>
            <p:cNvSpPr/>
            <p:nvPr/>
          </p:nvSpPr>
          <p:spPr>
            <a:xfrm>
              <a:off x="10626725" y="9525"/>
              <a:ext cx="1539875" cy="555625"/>
            </a:xfrm>
            <a:custGeom>
              <a:avLst/>
              <a:gdLst/>
              <a:ahLst/>
              <a:cxnLst/>
              <a:rect l="l" t="t" r="r" b="b"/>
              <a:pathLst>
                <a:path w="324" h="117" extrusionOk="0">
                  <a:moveTo>
                    <a:pt x="324" y="117"/>
                  </a:moveTo>
                  <a:cubicBezTo>
                    <a:pt x="223" y="64"/>
                    <a:pt x="107" y="28"/>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414;p52"/>
            <p:cNvSpPr/>
            <p:nvPr/>
          </p:nvSpPr>
          <p:spPr>
            <a:xfrm>
              <a:off x="10247313" y="5013325"/>
              <a:ext cx="1919288" cy="1830388"/>
            </a:xfrm>
            <a:custGeom>
              <a:avLst/>
              <a:gdLst/>
              <a:ahLst/>
              <a:cxnLst/>
              <a:rect l="l" t="t" r="r" b="b"/>
              <a:pathLst>
                <a:path w="404" h="385" extrusionOk="0">
                  <a:moveTo>
                    <a:pt x="0" y="385"/>
                  </a:moveTo>
                  <a:cubicBezTo>
                    <a:pt x="146" y="272"/>
                    <a:pt x="285" y="142"/>
                    <a:pt x="404"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415;p52"/>
            <p:cNvSpPr/>
            <p:nvPr/>
          </p:nvSpPr>
          <p:spPr>
            <a:xfrm>
              <a:off x="1120775" y="0"/>
              <a:ext cx="3676650" cy="6843713"/>
            </a:xfrm>
            <a:custGeom>
              <a:avLst/>
              <a:gdLst/>
              <a:ahLst/>
              <a:cxnLst/>
              <a:rect l="l" t="t" r="r" b="b"/>
              <a:pathLst>
                <a:path w="774" h="1440" extrusionOk="0">
                  <a:moveTo>
                    <a:pt x="774" y="0"/>
                  </a:moveTo>
                  <a:cubicBezTo>
                    <a:pt x="312" y="240"/>
                    <a:pt x="0" y="1034"/>
                    <a:pt x="411" y="144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416;p52"/>
            <p:cNvSpPr/>
            <p:nvPr/>
          </p:nvSpPr>
          <p:spPr>
            <a:xfrm>
              <a:off x="11202988" y="9525"/>
              <a:ext cx="963613" cy="366713"/>
            </a:xfrm>
            <a:custGeom>
              <a:avLst/>
              <a:gdLst/>
              <a:ahLst/>
              <a:cxnLst/>
              <a:rect l="l" t="t" r="r" b="b"/>
              <a:pathLst>
                <a:path w="203" h="77" extrusionOk="0">
                  <a:moveTo>
                    <a:pt x="203" y="77"/>
                  </a:moveTo>
                  <a:cubicBezTo>
                    <a:pt x="138" y="46"/>
                    <a:pt x="68" y="21"/>
                    <a:pt x="0"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417;p52"/>
            <p:cNvSpPr/>
            <p:nvPr/>
          </p:nvSpPr>
          <p:spPr>
            <a:xfrm>
              <a:off x="10494963" y="5275263"/>
              <a:ext cx="1666875" cy="1577975"/>
            </a:xfrm>
            <a:custGeom>
              <a:avLst/>
              <a:gdLst/>
              <a:ahLst/>
              <a:cxnLst/>
              <a:rect l="l" t="t" r="r" b="b"/>
              <a:pathLst>
                <a:path w="351" h="332" extrusionOk="0">
                  <a:moveTo>
                    <a:pt x="0" y="332"/>
                  </a:moveTo>
                  <a:cubicBezTo>
                    <a:pt x="125" y="232"/>
                    <a:pt x="245" y="121"/>
                    <a:pt x="351" y="0"/>
                  </a:cubicBezTo>
                </a:path>
              </a:pathLst>
            </a:custGeom>
            <a:noFill/>
            <a:ln w="9525" cap="flat" cmpd="sng">
              <a:solidFill>
                <a:schemeClr val="dk1">
                  <a:alpha val="20000"/>
                </a:schemeClr>
              </a:solidFill>
              <a:prstDash val="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418;p52"/>
            <p:cNvSpPr/>
            <p:nvPr/>
          </p:nvSpPr>
          <p:spPr>
            <a:xfrm>
              <a:off x="1001713" y="0"/>
              <a:ext cx="3621088" cy="6843713"/>
            </a:xfrm>
            <a:custGeom>
              <a:avLst/>
              <a:gdLst/>
              <a:ahLst/>
              <a:cxnLst/>
              <a:rect l="l" t="t" r="r" b="b"/>
              <a:pathLst>
                <a:path w="762" h="1440" extrusionOk="0">
                  <a:moveTo>
                    <a:pt x="762" y="0"/>
                  </a:moveTo>
                  <a:cubicBezTo>
                    <a:pt x="308" y="245"/>
                    <a:pt x="0" y="1033"/>
                    <a:pt x="403"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419;p52"/>
            <p:cNvSpPr/>
            <p:nvPr/>
          </p:nvSpPr>
          <p:spPr>
            <a:xfrm>
              <a:off x="11501438" y="9525"/>
              <a:ext cx="665163" cy="257175"/>
            </a:xfrm>
            <a:custGeom>
              <a:avLst/>
              <a:gdLst/>
              <a:ahLst/>
              <a:cxnLst/>
              <a:rect l="l" t="t" r="r" b="b"/>
              <a:pathLst>
                <a:path w="140" h="54" extrusionOk="0">
                  <a:moveTo>
                    <a:pt x="140" y="54"/>
                  </a:moveTo>
                  <a:cubicBezTo>
                    <a:pt x="95" y="34"/>
                    <a:pt x="48" y="16"/>
                    <a:pt x="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420;p52"/>
            <p:cNvSpPr/>
            <p:nvPr/>
          </p:nvSpPr>
          <p:spPr>
            <a:xfrm>
              <a:off x="10641013" y="5408613"/>
              <a:ext cx="1525588" cy="1435100"/>
            </a:xfrm>
            <a:custGeom>
              <a:avLst/>
              <a:gdLst/>
              <a:ahLst/>
              <a:cxnLst/>
              <a:rect l="l" t="t" r="r" b="b"/>
              <a:pathLst>
                <a:path w="321" h="302" extrusionOk="0">
                  <a:moveTo>
                    <a:pt x="0" y="302"/>
                  </a:moveTo>
                  <a:cubicBezTo>
                    <a:pt x="114" y="210"/>
                    <a:pt x="223" y="109"/>
                    <a:pt x="321"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421;p52"/>
            <p:cNvSpPr/>
            <p:nvPr/>
          </p:nvSpPr>
          <p:spPr>
            <a:xfrm>
              <a:off x="1001713" y="0"/>
              <a:ext cx="3244850" cy="6843713"/>
            </a:xfrm>
            <a:custGeom>
              <a:avLst/>
              <a:gdLst/>
              <a:ahLst/>
              <a:cxnLst/>
              <a:rect l="l" t="t" r="r" b="b"/>
              <a:pathLst>
                <a:path w="683" h="1440" extrusionOk="0">
                  <a:moveTo>
                    <a:pt x="683" y="0"/>
                  </a:moveTo>
                  <a:cubicBezTo>
                    <a:pt x="258" y="256"/>
                    <a:pt x="0" y="1041"/>
                    <a:pt x="355"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422;p52"/>
            <p:cNvSpPr/>
            <p:nvPr/>
          </p:nvSpPr>
          <p:spPr>
            <a:xfrm>
              <a:off x="10802938" y="5518150"/>
              <a:ext cx="1363663" cy="1325563"/>
            </a:xfrm>
            <a:custGeom>
              <a:avLst/>
              <a:gdLst/>
              <a:ahLst/>
              <a:cxnLst/>
              <a:rect l="l" t="t" r="r" b="b"/>
              <a:pathLst>
                <a:path w="287" h="279" extrusionOk="0">
                  <a:moveTo>
                    <a:pt x="0" y="279"/>
                  </a:moveTo>
                  <a:cubicBezTo>
                    <a:pt x="101" y="193"/>
                    <a:pt x="198" y="100"/>
                    <a:pt x="287"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423;p52"/>
            <p:cNvSpPr/>
            <p:nvPr/>
          </p:nvSpPr>
          <p:spPr>
            <a:xfrm>
              <a:off x="889000" y="0"/>
              <a:ext cx="3230563" cy="6843713"/>
            </a:xfrm>
            <a:custGeom>
              <a:avLst/>
              <a:gdLst/>
              <a:ahLst/>
              <a:cxnLst/>
              <a:rect l="l" t="t" r="r" b="b"/>
              <a:pathLst>
                <a:path w="680" h="1440" extrusionOk="0">
                  <a:moveTo>
                    <a:pt x="680" y="0"/>
                  </a:moveTo>
                  <a:cubicBezTo>
                    <a:pt x="257" y="265"/>
                    <a:pt x="0" y="1026"/>
                    <a:pt x="337"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424;p52"/>
            <p:cNvSpPr/>
            <p:nvPr/>
          </p:nvSpPr>
          <p:spPr>
            <a:xfrm>
              <a:off x="10979150" y="5694363"/>
              <a:ext cx="1187450" cy="1149350"/>
            </a:xfrm>
            <a:custGeom>
              <a:avLst/>
              <a:gdLst/>
              <a:ahLst/>
              <a:cxnLst/>
              <a:rect l="l" t="t" r="r" b="b"/>
              <a:pathLst>
                <a:path w="250" h="242" extrusionOk="0">
                  <a:moveTo>
                    <a:pt x="0" y="242"/>
                  </a:moveTo>
                  <a:cubicBezTo>
                    <a:pt x="88" y="166"/>
                    <a:pt x="172" y="85"/>
                    <a:pt x="250"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425;p52"/>
            <p:cNvSpPr/>
            <p:nvPr/>
          </p:nvSpPr>
          <p:spPr>
            <a:xfrm>
              <a:off x="484188" y="0"/>
              <a:ext cx="3421063" cy="6843713"/>
            </a:xfrm>
            <a:custGeom>
              <a:avLst/>
              <a:gdLst/>
              <a:ahLst/>
              <a:cxnLst/>
              <a:rect l="l" t="t" r="r" b="b"/>
              <a:pathLst>
                <a:path w="720" h="1440" extrusionOk="0">
                  <a:moveTo>
                    <a:pt x="720" y="0"/>
                  </a:moveTo>
                  <a:cubicBezTo>
                    <a:pt x="316" y="282"/>
                    <a:pt x="0" y="1018"/>
                    <a:pt x="362"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426;p52"/>
            <p:cNvSpPr/>
            <p:nvPr/>
          </p:nvSpPr>
          <p:spPr>
            <a:xfrm>
              <a:off x="11287125" y="6049963"/>
              <a:ext cx="879475" cy="793750"/>
            </a:xfrm>
            <a:custGeom>
              <a:avLst/>
              <a:gdLst/>
              <a:ahLst/>
              <a:cxnLst/>
              <a:rect l="l" t="t" r="r" b="b"/>
              <a:pathLst>
                <a:path w="185" h="167" extrusionOk="0">
                  <a:moveTo>
                    <a:pt x="0" y="167"/>
                  </a:moveTo>
                  <a:cubicBezTo>
                    <a:pt x="63" y="114"/>
                    <a:pt x="125" y="58"/>
                    <a:pt x="185" y="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427;p52"/>
            <p:cNvSpPr/>
            <p:nvPr/>
          </p:nvSpPr>
          <p:spPr>
            <a:xfrm>
              <a:off x="598488" y="0"/>
              <a:ext cx="2717800" cy="6843713"/>
            </a:xfrm>
            <a:custGeom>
              <a:avLst/>
              <a:gdLst/>
              <a:ahLst/>
              <a:cxnLst/>
              <a:rect l="l" t="t" r="r" b="b"/>
              <a:pathLst>
                <a:path w="572" h="1440" extrusionOk="0">
                  <a:moveTo>
                    <a:pt x="572" y="0"/>
                  </a:moveTo>
                  <a:cubicBezTo>
                    <a:pt x="213" y="320"/>
                    <a:pt x="0" y="979"/>
                    <a:pt x="164" y="1440"/>
                  </a:cubicBezTo>
                </a:path>
              </a:pathLst>
            </a:custGeom>
            <a:noFill/>
            <a:ln w="12700" cap="flat" cmpd="sng">
              <a:solidFill>
                <a:schemeClr val="dk1">
                  <a:alpha val="20000"/>
                </a:schemeClr>
              </a:solidFill>
              <a:prstDash val="dashDot"/>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428;p52"/>
            <p:cNvSpPr/>
            <p:nvPr/>
          </p:nvSpPr>
          <p:spPr>
            <a:xfrm>
              <a:off x="261938" y="0"/>
              <a:ext cx="2944813" cy="6843713"/>
            </a:xfrm>
            <a:custGeom>
              <a:avLst/>
              <a:gdLst/>
              <a:ahLst/>
              <a:cxnLst/>
              <a:rect l="l" t="t" r="r" b="b"/>
              <a:pathLst>
                <a:path w="620" h="1440" extrusionOk="0">
                  <a:moveTo>
                    <a:pt x="620" y="0"/>
                  </a:moveTo>
                  <a:cubicBezTo>
                    <a:pt x="248" y="325"/>
                    <a:pt x="0" y="960"/>
                    <a:pt x="186" y="1440"/>
                  </a:cubicBezTo>
                </a:path>
              </a:pathLst>
            </a:custGeom>
            <a:noFill/>
            <a:ln w="9525" cap="flat" cmpd="sng">
              <a:solidFill>
                <a:schemeClr val="dk1">
                  <a:alpha val="20000"/>
                </a:schemeClr>
              </a:solidFill>
              <a:prstDash val="lgDash"/>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429;p52"/>
            <p:cNvSpPr/>
            <p:nvPr/>
          </p:nvSpPr>
          <p:spPr>
            <a:xfrm>
              <a:off x="-417513" y="0"/>
              <a:ext cx="2403475" cy="6843713"/>
            </a:xfrm>
            <a:custGeom>
              <a:avLst/>
              <a:gdLst/>
              <a:ahLst/>
              <a:cxnLst/>
              <a:rect l="l" t="t" r="r" b="b"/>
              <a:pathLst>
                <a:path w="506" h="1440" extrusionOk="0">
                  <a:moveTo>
                    <a:pt x="506" y="0"/>
                  </a:moveTo>
                  <a:cubicBezTo>
                    <a:pt x="109" y="356"/>
                    <a:pt x="0" y="943"/>
                    <a:pt x="171" y="1440"/>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0;p52"/>
            <p:cNvSpPr/>
            <p:nvPr/>
          </p:nvSpPr>
          <p:spPr>
            <a:xfrm>
              <a:off x="14288" y="9525"/>
              <a:ext cx="1771650" cy="3198813"/>
            </a:xfrm>
            <a:custGeom>
              <a:avLst/>
              <a:gdLst/>
              <a:ahLst/>
              <a:cxnLst/>
              <a:rect l="l" t="t" r="r" b="b"/>
              <a:pathLst>
                <a:path w="373" h="673" extrusionOk="0">
                  <a:moveTo>
                    <a:pt x="373" y="0"/>
                  </a:moveTo>
                  <a:cubicBezTo>
                    <a:pt x="175" y="183"/>
                    <a:pt x="51" y="409"/>
                    <a:pt x="0" y="673"/>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431;p52"/>
            <p:cNvSpPr/>
            <p:nvPr/>
          </p:nvSpPr>
          <p:spPr>
            <a:xfrm>
              <a:off x="4763" y="6016625"/>
              <a:ext cx="214313" cy="827088"/>
            </a:xfrm>
            <a:custGeom>
              <a:avLst/>
              <a:gdLst/>
              <a:ahLst/>
              <a:cxnLst/>
              <a:rect l="l" t="t" r="r" b="b"/>
              <a:pathLst>
                <a:path w="45" h="174" extrusionOk="0">
                  <a:moveTo>
                    <a:pt x="0" y="0"/>
                  </a:moveTo>
                  <a:cubicBezTo>
                    <a:pt x="11" y="59"/>
                    <a:pt x="26" y="118"/>
                    <a:pt x="45" y="174"/>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432;p52"/>
            <p:cNvSpPr/>
            <p:nvPr/>
          </p:nvSpPr>
          <p:spPr>
            <a:xfrm>
              <a:off x="14288" y="0"/>
              <a:ext cx="1562100" cy="2228850"/>
            </a:xfrm>
            <a:custGeom>
              <a:avLst/>
              <a:gdLst/>
              <a:ahLst/>
              <a:cxnLst/>
              <a:rect l="l" t="t" r="r" b="b"/>
              <a:pathLst>
                <a:path w="329" h="469" extrusionOk="0">
                  <a:moveTo>
                    <a:pt x="329" y="0"/>
                  </a:moveTo>
                  <a:cubicBezTo>
                    <a:pt x="189" y="133"/>
                    <a:pt x="69" y="288"/>
                    <a:pt x="0" y="469"/>
                  </a:cubicBezTo>
                </a:path>
              </a:pathLst>
            </a:custGeom>
            <a:noFill/>
            <a:ln w="9525" cap="flat" cmpd="sng">
              <a:solidFill>
                <a:schemeClr val="dk1">
                  <a:alpha val="2000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2" name="Google Shape;433;p52"/>
          <p:cNvGrpSpPr/>
          <p:nvPr userDrawn="1"/>
        </p:nvGrpSpPr>
        <p:grpSpPr>
          <a:xfrm>
            <a:off x="800144" y="1699589"/>
            <a:ext cx="3674476" cy="3470421"/>
            <a:chOff x="697883" y="1816768"/>
            <a:chExt cx="3674476" cy="3470421"/>
          </a:xfrm>
        </p:grpSpPr>
        <p:sp>
          <p:nvSpPr>
            <p:cNvPr id="33" name="Google Shape;434;p52"/>
            <p:cNvSpPr/>
            <p:nvPr/>
          </p:nvSpPr>
          <p:spPr>
            <a:xfrm>
              <a:off x="697883" y="1816768"/>
              <a:ext cx="3674476" cy="50292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435;p52"/>
            <p:cNvSpPr/>
            <p:nvPr/>
          </p:nvSpPr>
          <p:spPr>
            <a:xfrm rot="10800000">
              <a:off x="2380224" y="5014786"/>
              <a:ext cx="315988" cy="272403"/>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436;p52"/>
            <p:cNvSpPr/>
            <p:nvPr/>
          </p:nvSpPr>
          <p:spPr>
            <a:xfrm>
              <a:off x="704075" y="2392840"/>
              <a:ext cx="3668284" cy="26243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7" name="Content Placeholder 2"/>
          <p:cNvSpPr>
            <a:spLocks noGrp="1"/>
          </p:cNvSpPr>
          <p:nvPr>
            <p:ph idx="1"/>
          </p:nvPr>
        </p:nvSpPr>
        <p:spPr>
          <a:xfrm>
            <a:off x="5175056" y="1125772"/>
            <a:ext cx="6392932"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itle 1"/>
          <p:cNvSpPr>
            <a:spLocks noGrp="1"/>
          </p:cNvSpPr>
          <p:nvPr>
            <p:ph type="title"/>
          </p:nvPr>
        </p:nvSpPr>
        <p:spPr>
          <a:xfrm>
            <a:off x="800145" y="2275661"/>
            <a:ext cx="3674476" cy="2621947"/>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1829092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5"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138593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463532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6" name="Rectangle 5"/>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9"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0" name="Google Shape;566;p66"/>
          <p:cNvSpPr/>
          <p:nvPr userDrawn="1"/>
        </p:nvSpPr>
        <p:spPr>
          <a:xfrm>
            <a:off x="0" y="276302"/>
            <a:ext cx="2013557" cy="5797240"/>
          </a:xfrm>
          <a:prstGeom prst="rect">
            <a:avLst/>
          </a:prstGeom>
          <a:solidFill>
            <a:schemeClr val="bg1">
              <a:lumMod val="85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11" name="Google Shape;567;p66"/>
          <p:cNvSpPr txBox="1">
            <a:spLocks/>
          </p:cNvSpPr>
          <p:nvPr userDrawn="1"/>
        </p:nvSpPr>
        <p:spPr>
          <a:xfrm>
            <a:off x="694510" y="1487272"/>
            <a:ext cx="2743200" cy="2743200"/>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rgbClr val="FFFFFF"/>
              </a:buClr>
              <a:buSzPts val="2200"/>
              <a:buFont typeface="Calibri"/>
              <a:buNone/>
            </a:pPr>
            <a:endParaRPr lang="en-US" sz="2400" dirty="0">
              <a:solidFill>
                <a:srgbClr val="FFFFFF"/>
              </a:solidFill>
              <a:latin typeface="Calibri"/>
              <a:ea typeface="Calibri"/>
              <a:cs typeface="Calibri"/>
              <a:sym typeface="Calibri"/>
            </a:endParaRPr>
          </a:p>
        </p:txBody>
      </p:sp>
      <p:sp>
        <p:nvSpPr>
          <p:cNvPr id="13" name="Content Placeholder 2"/>
          <p:cNvSpPr>
            <a:spLocks noGrp="1"/>
          </p:cNvSpPr>
          <p:nvPr>
            <p:ph idx="1"/>
          </p:nvPr>
        </p:nvSpPr>
        <p:spPr>
          <a:xfrm>
            <a:off x="3965248" y="1815238"/>
            <a:ext cx="7388551"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14" name="Content Placeholder 2"/>
          <p:cNvSpPr>
            <a:spLocks noGrp="1"/>
          </p:cNvSpPr>
          <p:nvPr>
            <p:ph idx="10"/>
          </p:nvPr>
        </p:nvSpPr>
        <p:spPr>
          <a:xfrm>
            <a:off x="949980" y="2011821"/>
            <a:ext cx="2232260" cy="1833786"/>
          </a:xfrm>
        </p:spPr>
        <p:txBody>
          <a:bodyPr anchor="ctr">
            <a:normAutofit/>
          </a:bodyPr>
          <a:lstStyle>
            <a:lvl1pPr marL="0" indent="0" algn="ctr">
              <a:buNone/>
              <a:defRPr sz="2400">
                <a:solidFill>
                  <a:schemeClr val="bg1"/>
                </a:solidFill>
              </a:defRPr>
            </a:lvl1pPr>
            <a:lvl2pPr>
              <a:defRPr sz="2600"/>
            </a:lvl2pPr>
            <a:lvl3pPr>
              <a:defRPr sz="2400"/>
            </a:lvl3pPr>
            <a:lvl4pPr>
              <a:defRPr sz="2200"/>
            </a:lvl4pPr>
            <a:lvl5pPr>
              <a:defRPr sz="2000"/>
            </a:lvl5pPr>
          </a:lstStyle>
          <a:p>
            <a:pPr lvl="0"/>
            <a:r>
              <a:rPr lang="en-US" dirty="0"/>
              <a:t>Edit Master text styles</a:t>
            </a:r>
          </a:p>
        </p:txBody>
      </p:sp>
    </p:spTree>
    <p:extLst>
      <p:ext uri="{BB962C8B-B14F-4D97-AF65-F5344CB8AC3E}">
        <p14:creationId xmlns:p14="http://schemas.microsoft.com/office/powerpoint/2010/main" val="22451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35289"/>
            <a:ext cx="12192000" cy="1104611"/>
          </a:xfrm>
        </p:spPr>
        <p:txBody>
          <a:bodyPr>
            <a:normAutofit/>
          </a:bodyPr>
          <a:lstStyle>
            <a:lvl1pPr algn="ctr">
              <a:defRPr sz="5400">
                <a:latin typeface="+mn-lt"/>
              </a:defRPr>
            </a:lvl1pPr>
          </a:lstStyle>
          <a:p>
            <a:r>
              <a:rPr lang="en-US" dirty="0"/>
              <a:t>Click to edit Master title style</a:t>
            </a:r>
          </a:p>
        </p:txBody>
      </p:sp>
      <p:sp>
        <p:nvSpPr>
          <p:cNvPr id="3" name="Content Placeholder 2"/>
          <p:cNvSpPr>
            <a:spLocks noGrp="1"/>
          </p:cNvSpPr>
          <p:nvPr>
            <p:ph idx="1"/>
          </p:nvPr>
        </p:nvSpPr>
        <p:spPr>
          <a:xfrm>
            <a:off x="838200" y="1815238"/>
            <a:ext cx="10515600" cy="4090262"/>
          </a:xfrm>
        </p:spPr>
        <p:txBody>
          <a:bodyPr/>
          <a:lstStyle>
            <a:lvl2pPr>
              <a:defRPr sz="2600"/>
            </a:lvl2pPr>
            <a:lvl3pPr>
              <a:defRPr sz="2400"/>
            </a:lvl3pPr>
            <a:lvl4pPr>
              <a:defRPr sz="22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C:\Users\amerten\Downloads\RTI Arkansas Logo (2).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id:image002.png@01D16AFF.B10E1570"/>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pic>
        <p:nvPicPr>
          <p:cNvPr id="13"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125748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39000">
              <a:srgbClr val="2E4488">
                <a:lumMod val="99000"/>
                <a:lumOff val="1000"/>
              </a:srgbClr>
            </a:gs>
            <a:gs pos="70000">
              <a:schemeClr val="accent5">
                <a:lumMod val="91000"/>
              </a:schemeClr>
            </a:gs>
            <a:gs pos="55000">
              <a:schemeClr val="accent5">
                <a:lumMod val="77000"/>
              </a:schemeClr>
            </a:gs>
            <a:gs pos="85000">
              <a:schemeClr val="accent1">
                <a:lumMod val="75000"/>
              </a:schemeClr>
            </a:gs>
          </a:gsLst>
          <a:lin ang="9000000" scaled="0"/>
        </a:gradFill>
        <a:effectLst/>
      </p:bgPr>
    </p:bg>
    <p:spTree>
      <p:nvGrpSpPr>
        <p:cNvPr id="1" name=""/>
        <p:cNvGrpSpPr/>
        <p:nvPr/>
      </p:nvGrpSpPr>
      <p:grpSpPr>
        <a:xfrm>
          <a:off x="0" y="0"/>
          <a:ext cx="0" cy="0"/>
          <a:chOff x="0" y="0"/>
          <a:chExt cx="0" cy="0"/>
        </a:xfrm>
      </p:grpSpPr>
      <p:sp>
        <p:nvSpPr>
          <p:cNvPr id="8" name="Rectangle 7"/>
          <p:cNvSpPr/>
          <p:nvPr userDrawn="1"/>
        </p:nvSpPr>
        <p:spPr>
          <a:xfrm>
            <a:off x="0" y="5830784"/>
            <a:ext cx="12192001" cy="1027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Shape 109"/>
          <p:cNvPicPr/>
          <p:nvPr userDrawn="1"/>
        </p:nvPicPr>
        <p:blipFill rotWithShape="1">
          <a:blip r:embed="rId2">
            <a:alphaModFix/>
          </a:blip>
          <a:srcRect/>
          <a:stretch/>
        </p:blipFill>
        <p:spPr>
          <a:xfrm>
            <a:off x="8880271" y="6151904"/>
            <a:ext cx="3077845" cy="474980"/>
          </a:xfrm>
          <a:prstGeom prst="rect">
            <a:avLst/>
          </a:prstGeom>
          <a:noFill/>
          <a:ln>
            <a:noFill/>
          </a:ln>
        </p:spPr>
      </p:pic>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1786" y="6178381"/>
            <a:ext cx="2377440" cy="422025"/>
          </a:xfrm>
          <a:prstGeom prst="rect">
            <a:avLst/>
          </a:prstGeom>
          <a:noFill/>
          <a:ln>
            <a:noFill/>
          </a:ln>
        </p:spPr>
      </p:pic>
      <p:pic>
        <p:nvPicPr>
          <p:cNvPr id="11" name="Picture 2" descr="cid:image002.png@01D16AFF.B10E1570"/>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98452" y="5891797"/>
            <a:ext cx="1361212" cy="117971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0" y="5755413"/>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882267" y="2535448"/>
            <a:ext cx="10515600" cy="1325563"/>
          </a:xfrm>
          <a:prstGeom prst="rect">
            <a:avLst/>
          </a:prstGeom>
        </p:spPr>
        <p:txBody>
          <a:bodyPr>
            <a:normAutofit/>
          </a:bodyPr>
          <a:lstStyle>
            <a:lvl1pPr>
              <a:defRPr sz="6000">
                <a:latin typeface="+mn-lt"/>
              </a:defRPr>
            </a:lvl1pPr>
          </a:lstStyle>
          <a:p>
            <a:r>
              <a:rPr lang="en-US" dirty="0"/>
              <a:t>Click to edit Master title style</a:t>
            </a:r>
          </a:p>
        </p:txBody>
      </p:sp>
    </p:spTree>
    <p:extLst>
      <p:ext uri="{BB962C8B-B14F-4D97-AF65-F5344CB8AC3E}">
        <p14:creationId xmlns:p14="http://schemas.microsoft.com/office/powerpoint/2010/main" val="367202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18223"/>
            <a:ext cx="5181600" cy="42553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7" name="Rectangle 16"/>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0"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1" name="Title 1"/>
          <p:cNvSpPr>
            <a:spLocks noGrp="1"/>
          </p:cNvSpPr>
          <p:nvPr>
            <p:ph type="title"/>
          </p:nvPr>
        </p:nvSpPr>
        <p:spPr>
          <a:xfrm>
            <a:off x="0" y="635289"/>
            <a:ext cx="12192000" cy="11300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9631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7" y="1780123"/>
            <a:ext cx="5157787"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4023"/>
            <a:ext cx="5157787"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780123"/>
            <a:ext cx="5183188" cy="670977"/>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4023"/>
            <a:ext cx="5183188" cy="35695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9" name="Rectangle 18"/>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22"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23" name="Title 1"/>
          <p:cNvSpPr>
            <a:spLocks noGrp="1"/>
          </p:cNvSpPr>
          <p:nvPr>
            <p:ph type="title"/>
          </p:nvPr>
        </p:nvSpPr>
        <p:spPr>
          <a:xfrm>
            <a:off x="0" y="635289"/>
            <a:ext cx="12192000" cy="10919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94616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Rectangle 11"/>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5" name="Rectangle 14"/>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8"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9" name="Title 1"/>
          <p:cNvSpPr>
            <a:spLocks noGrp="1"/>
          </p:cNvSpPr>
          <p:nvPr>
            <p:ph type="title"/>
          </p:nvPr>
        </p:nvSpPr>
        <p:spPr>
          <a:xfrm>
            <a:off x="0" y="635289"/>
            <a:ext cx="12192000" cy="1079211"/>
          </a:xfrm>
        </p:spPr>
        <p:txBody>
          <a:bodyPr>
            <a:normAutofit/>
          </a:bodyPr>
          <a:lstStyle>
            <a:lvl1pPr algn="ctr">
              <a:defRPr sz="5400">
                <a:latin typeface="+mn-lt"/>
              </a:defRPr>
            </a:lvl1pPr>
          </a:lstStyle>
          <a:p>
            <a:r>
              <a:rPr lang="en-US" dirty="0"/>
              <a:t>Click to edit Master title style</a:t>
            </a:r>
          </a:p>
        </p:txBody>
      </p:sp>
    </p:spTree>
    <p:extLst>
      <p:ext uri="{BB962C8B-B14F-4D97-AF65-F5344CB8AC3E}">
        <p14:creationId xmlns:p14="http://schemas.microsoft.com/office/powerpoint/2010/main" val="204809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8" name="Rectangle 7"/>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1"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253801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800"/>
            </a:lvl1pPr>
            <a:lvl2pPr>
              <a:defRPr sz="2600"/>
            </a:lvl2pPr>
            <a:lvl3pPr>
              <a:defRPr sz="2400"/>
            </a:lvl3pPr>
            <a:lvl4pPr>
              <a:defRPr sz="22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Tree>
    <p:extLst>
      <p:ext uri="{BB962C8B-B14F-4D97-AF65-F5344CB8AC3E}">
        <p14:creationId xmlns:p14="http://schemas.microsoft.com/office/powerpoint/2010/main" val="385055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p:cNvSpPr/>
          <p:nvPr userDrawn="1"/>
        </p:nvSpPr>
        <p:spPr>
          <a:xfrm>
            <a:off x="0" y="6126497"/>
            <a:ext cx="12192000" cy="73150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073542"/>
            <a:ext cx="12192000" cy="105878"/>
          </a:xfrm>
          <a:prstGeom prst="rect">
            <a:avLst/>
          </a:prstGeom>
          <a:solidFill>
            <a:srgbClr val="747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id:image002.png@01D16AFF.B10E1570"/>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19232"/>
          <a:stretch/>
        </p:blipFill>
        <p:spPr bwMode="auto">
          <a:xfrm>
            <a:off x="380010" y="6179420"/>
            <a:ext cx="959872" cy="671896"/>
          </a:xfrm>
          <a:prstGeom prst="rect">
            <a:avLst/>
          </a:prstGeom>
          <a:solidFill>
            <a:schemeClr val="bg1"/>
          </a:solidFill>
        </p:spPr>
      </p:pic>
      <p:sp>
        <p:nvSpPr>
          <p:cNvPr id="11" name="Rectangle 10"/>
          <p:cNvSpPr/>
          <p:nvPr userDrawn="1"/>
        </p:nvSpPr>
        <p:spPr>
          <a:xfrm>
            <a:off x="0" y="-27529"/>
            <a:ext cx="12192000" cy="204933"/>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177500"/>
            <a:ext cx="12192000" cy="988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Users\amerten\Downloads\RTI Arkansas Logo (2).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590494" y="340264"/>
            <a:ext cx="2377440" cy="422025"/>
          </a:xfrm>
          <a:prstGeom prst="rect">
            <a:avLst/>
          </a:prstGeom>
          <a:noFill/>
          <a:ln>
            <a:noFill/>
          </a:ln>
        </p:spPr>
      </p:pic>
      <p:pic>
        <p:nvPicPr>
          <p:cNvPr id="14" name="Shape 109"/>
          <p:cNvPicPr/>
          <p:nvPr userDrawn="1"/>
        </p:nvPicPr>
        <p:blipFill rotWithShape="1">
          <a:blip r:embed="rId4">
            <a:alphaModFix/>
          </a:blip>
          <a:srcRect/>
          <a:stretch/>
        </p:blipFill>
        <p:spPr>
          <a:xfrm>
            <a:off x="8890089" y="6254758"/>
            <a:ext cx="3077845" cy="474980"/>
          </a:xfrm>
          <a:prstGeom prst="rect">
            <a:avLst/>
          </a:prstGeom>
          <a:solidFill>
            <a:schemeClr val="bg1"/>
          </a:solidFill>
          <a:ln>
            <a:noFill/>
          </a:ln>
        </p:spPr>
      </p:pic>
      <p:sp>
        <p:nvSpPr>
          <p:cNvPr id="15" name="Title 1"/>
          <p:cNvSpPr>
            <a:spLocks noGrp="1"/>
          </p:cNvSpPr>
          <p:nvPr>
            <p:ph type="title"/>
          </p:nvPr>
        </p:nvSpPr>
        <p:spPr>
          <a:xfrm>
            <a:off x="839788" y="457200"/>
            <a:ext cx="3932237" cy="2276002"/>
          </a:xfrm>
        </p:spPr>
        <p:txBody>
          <a:bodyPr anchor="b">
            <a:noAutofit/>
          </a:bodyPr>
          <a:lstStyle>
            <a:lvl1pPr>
              <a:defRPr sz="5400"/>
            </a:lvl1pPr>
          </a:lstStyle>
          <a:p>
            <a:r>
              <a:rPr lang="en-US" dirty="0"/>
              <a:t>Click to edit Master title style</a:t>
            </a:r>
          </a:p>
        </p:txBody>
      </p:sp>
      <p:sp>
        <p:nvSpPr>
          <p:cNvPr id="16" name="Text Placeholder 3"/>
          <p:cNvSpPr>
            <a:spLocks noGrp="1"/>
          </p:cNvSpPr>
          <p:nvPr>
            <p:ph type="body" sz="half" idx="2"/>
          </p:nvPr>
        </p:nvSpPr>
        <p:spPr>
          <a:xfrm>
            <a:off x="839788" y="2832100"/>
            <a:ext cx="3932237" cy="30368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234315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156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tiff"/></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pbisapps.org/Resources/SWIS%20Publications/SWPBIS%20Tiered%20Fidelity%20Inventory%20(TFI).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ce.astate.edu/pbis/wp-content/uploads/2017/02/TFI-Action-Plan-1-1.docx"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hyperlink" Target="https://pbismissouri.org/wp-content/uploads/2018/08/Tier-3-2018_Ch.-3.pdf" TargetMode="External"/><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hyperlink" Target="https://www.pbis.org/video/tier-2-and-tier-3-support-systems-sctg-webinar"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Tier III Leadership</a:t>
            </a:r>
          </a:p>
        </p:txBody>
      </p:sp>
      <p:sp>
        <p:nvSpPr>
          <p:cNvPr id="3" name="TextBox 2"/>
          <p:cNvSpPr txBox="1"/>
          <p:nvPr/>
        </p:nvSpPr>
        <p:spPr>
          <a:xfrm>
            <a:off x="2754590" y="6389511"/>
            <a:ext cx="4695974" cy="246221"/>
          </a:xfrm>
          <a:prstGeom prst="rect">
            <a:avLst/>
          </a:prstGeom>
          <a:noFill/>
        </p:spPr>
        <p:txBody>
          <a:bodyPr wrap="square" rtlCol="0">
            <a:spAutoFit/>
          </a:bodyPr>
          <a:lstStyle/>
          <a:p>
            <a:r>
              <a:rPr lang="en-US" sz="1000" dirty="0">
                <a:solidFill>
                  <a:schemeClr val="bg1"/>
                </a:solidFill>
              </a:rPr>
              <a:t>Images in this module were obtained at google.com/images unless otherwise specified.</a:t>
            </a:r>
          </a:p>
        </p:txBody>
      </p:sp>
    </p:spTree>
    <p:extLst>
      <p:ext uri="{BB962C8B-B14F-4D97-AF65-F5344CB8AC3E}">
        <p14:creationId xmlns:p14="http://schemas.microsoft.com/office/powerpoint/2010/main" val="3387269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0" y="635289"/>
            <a:ext cx="12192000" cy="1818544"/>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Planning for Intervention: School Profile </a:t>
            </a:r>
            <a:br>
              <a:rPr lang="en-US" dirty="0"/>
            </a:br>
            <a:endParaRPr lang="en-US" dirty="0"/>
          </a:p>
        </p:txBody>
      </p:sp>
      <p:sp>
        <p:nvSpPr>
          <p:cNvPr id="81" name="Google Shape;81;p11"/>
          <p:cNvSpPr txBox="1">
            <a:spLocks noGrp="1"/>
          </p:cNvSpPr>
          <p:nvPr>
            <p:ph idx="1"/>
          </p:nvPr>
        </p:nvSpPr>
        <p:spPr>
          <a:xfrm>
            <a:off x="838200" y="1850296"/>
            <a:ext cx="10515600" cy="3684814"/>
          </a:xfrm>
          <a:prstGeom prst="rect">
            <a:avLst/>
          </a:prstGeom>
        </p:spPr>
        <p:txBody>
          <a:bodyPr spcFirstLastPara="1" wrap="square" lIns="91425" tIns="45700" rIns="91425" bIns="45700" anchor="t" anchorCtr="0">
            <a:noAutofit/>
          </a:bodyPr>
          <a:lstStyle/>
          <a:p>
            <a:pPr marL="173736" indent="-173736"/>
            <a:r>
              <a:rPr lang="en-US" dirty="0"/>
              <a:t>At University Heights Elementary School, the student population is 500 students.</a:t>
            </a:r>
          </a:p>
          <a:p>
            <a:pPr marL="173736" indent="-173736"/>
            <a:r>
              <a:rPr lang="en-US" dirty="0"/>
              <a:t>If Tier I universal practices are implemented with fidelity, it is expected that 80%, or 400 students, will use the expected behaviors without additional support.</a:t>
            </a:r>
          </a:p>
          <a:p>
            <a:pPr marL="173736" indent="-173736"/>
            <a:r>
              <a:rPr lang="en-US" dirty="0"/>
              <a:t>Approximately 10-15%, or 50-75 students, may need a little extra support (Tier II), and 1-5%, or 5-25 students may require intensive levels of support (Tier III), during the school year.</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343-B84D-427A-B818-D7B4BADF9AF6}"/>
              </a:ext>
            </a:extLst>
          </p:cNvPr>
          <p:cNvSpPr>
            <a:spLocks noGrp="1"/>
          </p:cNvSpPr>
          <p:nvPr>
            <p:ph type="title"/>
          </p:nvPr>
        </p:nvSpPr>
        <p:spPr/>
        <p:txBody>
          <a:bodyPr/>
          <a:lstStyle/>
          <a:p>
            <a:r>
              <a:rPr lang="en-US" dirty="0"/>
              <a:t>Tracking Access to Tier III</a:t>
            </a:r>
          </a:p>
        </p:txBody>
      </p:sp>
      <p:sp>
        <p:nvSpPr>
          <p:cNvPr id="3" name="Content Placeholder 2">
            <a:extLst>
              <a:ext uri="{FF2B5EF4-FFF2-40B4-BE49-F238E27FC236}">
                <a16:creationId xmlns:a16="http://schemas.microsoft.com/office/drawing/2014/main" id="{9AE6E3CA-A022-4511-8148-3AFB25CE969F}"/>
              </a:ext>
            </a:extLst>
          </p:cNvPr>
          <p:cNvSpPr>
            <a:spLocks noGrp="1"/>
          </p:cNvSpPr>
          <p:nvPr>
            <p:ph idx="1"/>
          </p:nvPr>
        </p:nvSpPr>
        <p:spPr/>
        <p:txBody>
          <a:bodyPr/>
          <a:lstStyle/>
          <a:p>
            <a:pPr marL="0" indent="0">
              <a:buNone/>
            </a:pPr>
            <a:r>
              <a:rPr lang="en-US" dirty="0"/>
              <a:t>Schools need a written process for tracking the proportion of students participating in Tier III supports.</a:t>
            </a:r>
          </a:p>
          <a:p>
            <a:pPr marL="457200" lvl="1" indent="-173736">
              <a:spcBef>
                <a:spcPts val="1000"/>
              </a:spcBef>
            </a:pPr>
            <a:r>
              <a:rPr lang="en-US" dirty="0"/>
              <a:t>Should monitor whether all students needing Tier III supports have access to those supports</a:t>
            </a:r>
          </a:p>
          <a:p>
            <a:pPr marL="457200" lvl="1" indent="-173736">
              <a:spcBef>
                <a:spcPts val="1000"/>
              </a:spcBef>
            </a:pPr>
            <a:r>
              <a:rPr lang="en-US" dirty="0"/>
              <a:t>Should monitor the proportion of students who have Tier III plans in place (should fall between 1-5% of student population)</a:t>
            </a:r>
          </a:p>
          <a:p>
            <a:endParaRPr lang="en-US" dirty="0"/>
          </a:p>
        </p:txBody>
      </p:sp>
    </p:spTree>
    <p:extLst>
      <p:ext uri="{BB962C8B-B14F-4D97-AF65-F5344CB8AC3E}">
        <p14:creationId xmlns:p14="http://schemas.microsoft.com/office/powerpoint/2010/main" val="334611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21A1E9-FC2E-4B26-A94C-8FB77684291C}"/>
              </a:ext>
            </a:extLst>
          </p:cNvPr>
          <p:cNvSpPr>
            <a:spLocks noGrp="1"/>
          </p:cNvSpPr>
          <p:nvPr>
            <p:ph type="title"/>
          </p:nvPr>
        </p:nvSpPr>
        <p:spPr/>
        <p:txBody>
          <a:bodyPr>
            <a:normAutofit/>
          </a:bodyPr>
          <a:lstStyle/>
          <a:p>
            <a:r>
              <a:rPr lang="en-US" dirty="0">
                <a:solidFill>
                  <a:schemeClr val="bg1"/>
                </a:solidFill>
              </a:rPr>
              <a:t>Leadership at Tier III</a:t>
            </a:r>
          </a:p>
        </p:txBody>
      </p:sp>
    </p:spTree>
    <p:extLst>
      <p:ext uri="{BB962C8B-B14F-4D97-AF65-F5344CB8AC3E}">
        <p14:creationId xmlns:p14="http://schemas.microsoft.com/office/powerpoint/2010/main" val="1396197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1"/>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Leadership at Tier III</a:t>
            </a:r>
            <a:endParaRPr dirty="0"/>
          </a:p>
        </p:txBody>
      </p:sp>
      <p:sp>
        <p:nvSpPr>
          <p:cNvPr id="271" name="Google Shape;271;p41"/>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173736" indent="-173736">
              <a:buSzPts val="2800"/>
            </a:pPr>
            <a:r>
              <a:rPr lang="en-US" dirty="0"/>
              <a:t>Tier III systems, data, and practices are led by a core team.</a:t>
            </a:r>
            <a:endParaRPr dirty="0"/>
          </a:p>
          <a:p>
            <a:pPr marL="173736" indent="-173736">
              <a:buSzPts val="2800"/>
            </a:pPr>
            <a:r>
              <a:rPr lang="en-US" dirty="0"/>
              <a:t>This intensive system must include the following:</a:t>
            </a:r>
            <a:endParaRPr dirty="0"/>
          </a:p>
          <a:p>
            <a:pPr marL="457200" lvl="1" indent="-173736">
              <a:spcBef>
                <a:spcPts val="1000"/>
              </a:spcBef>
              <a:buSzPts val="2400"/>
            </a:pPr>
            <a:r>
              <a:rPr lang="en-US" dirty="0"/>
              <a:t>Personnel who are trained in the basic principles of behavior, functional assessment, and behavior support planning</a:t>
            </a:r>
          </a:p>
          <a:p>
            <a:pPr marL="457200" lvl="1" indent="-173736">
              <a:spcBef>
                <a:spcPts val="1000"/>
              </a:spcBef>
              <a:buSzPts val="2400"/>
            </a:pPr>
            <a:r>
              <a:rPr lang="en-US" dirty="0"/>
              <a:t>Personnel with administrative authority</a:t>
            </a:r>
          </a:p>
          <a:p>
            <a:pPr marL="457200" lvl="1" indent="-173736">
              <a:spcBef>
                <a:spcPts val="1000"/>
              </a:spcBef>
              <a:buSzPts val="2400"/>
            </a:pPr>
            <a:r>
              <a:rPr lang="en-US" dirty="0"/>
              <a:t>A system for early identification and referral</a:t>
            </a:r>
          </a:p>
          <a:p>
            <a:pPr marL="457200" lvl="1" indent="-173736">
              <a:spcBef>
                <a:spcPts val="1000"/>
              </a:spcBef>
              <a:buSzPts val="2400"/>
            </a:pPr>
            <a:r>
              <a:rPr lang="en-US" dirty="0"/>
              <a:t>An organizational structure that allows for flexible teaming and planning</a:t>
            </a:r>
          </a:p>
          <a:p>
            <a:pPr marL="457200" lvl="0" indent="0" algn="l" rtl="0">
              <a:spcBef>
                <a:spcPts val="1000"/>
              </a:spcBef>
              <a:spcAft>
                <a:spcPts val="0"/>
              </a:spcAft>
              <a:buNone/>
            </a:pPr>
            <a:endParaRPr dirty="0"/>
          </a:p>
        </p:txBody>
      </p:sp>
    </p:spTree>
    <p:extLst>
      <p:ext uri="{BB962C8B-B14F-4D97-AF65-F5344CB8AC3E}">
        <p14:creationId xmlns:p14="http://schemas.microsoft.com/office/powerpoint/2010/main" val="2426550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Team-based Processes</a:t>
            </a:r>
          </a:p>
        </p:txBody>
      </p:sp>
      <p:sp>
        <p:nvSpPr>
          <p:cNvPr id="232" name="Google Shape;232;p33"/>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“In a review of FBA studies, Goh and Bambara (2012) found that out of all variables they analyzed, </a:t>
            </a:r>
            <a:r>
              <a:rPr lang="en-US" b="1" dirty="0"/>
              <a:t>teaming</a:t>
            </a:r>
            <a:r>
              <a:rPr lang="en-US" dirty="0"/>
              <a:t> had the most significant effect on the success of the FBA implementation.”</a:t>
            </a:r>
            <a:endParaRPr dirty="0"/>
          </a:p>
        </p:txBody>
      </p:sp>
      <p:pic>
        <p:nvPicPr>
          <p:cNvPr id="233" name="Google Shape;233;p33"/>
          <p:cNvPicPr preferRelativeResize="0"/>
          <p:nvPr/>
        </p:nvPicPr>
        <p:blipFill>
          <a:blip r:embed="rId3">
            <a:alphaModFix/>
          </a:blip>
          <a:stretch>
            <a:fillRect/>
          </a:stretch>
        </p:blipFill>
        <p:spPr>
          <a:xfrm>
            <a:off x="4786312" y="4162425"/>
            <a:ext cx="2619375" cy="1743075"/>
          </a:xfrm>
          <a:prstGeom prst="rect">
            <a:avLst/>
          </a:prstGeom>
          <a:noFill/>
          <a:ln>
            <a:noFill/>
          </a:ln>
        </p:spPr>
      </p:pic>
      <p:sp>
        <p:nvSpPr>
          <p:cNvPr id="2" name="TextBox 1"/>
          <p:cNvSpPr txBox="1"/>
          <p:nvPr/>
        </p:nvSpPr>
        <p:spPr>
          <a:xfrm>
            <a:off x="3682675" y="6444868"/>
            <a:ext cx="2919470" cy="246221"/>
          </a:xfrm>
          <a:prstGeom prst="rect">
            <a:avLst/>
          </a:prstGeom>
          <a:noFill/>
        </p:spPr>
        <p:txBody>
          <a:bodyPr wrap="square" rtlCol="0">
            <a:spAutoFit/>
          </a:bodyPr>
          <a:lstStyle/>
          <a:p>
            <a:pPr algn="ctr"/>
            <a:r>
              <a:rPr lang="en-US" sz="1000" dirty="0">
                <a:solidFill>
                  <a:schemeClr val="bg1"/>
                </a:solidFill>
              </a:rPr>
              <a:t>Deanne Crone, Leanne </a:t>
            </a:r>
            <a:r>
              <a:rPr lang="en-US" sz="1000" dirty="0" err="1">
                <a:solidFill>
                  <a:schemeClr val="bg1"/>
                </a:solidFill>
              </a:rPr>
              <a:t>Hawkin</a:t>
            </a:r>
            <a:r>
              <a:rPr lang="en-US" sz="1000" dirty="0">
                <a:solidFill>
                  <a:schemeClr val="bg1"/>
                </a:solidFill>
              </a:rPr>
              <a:t>, &amp; Rob Horner, 2015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7DB09AB-4CC2-46D4-A68B-86BF8A6244D0}"/>
              </a:ext>
            </a:extLst>
          </p:cNvPr>
          <p:cNvSpPr>
            <a:spLocks noGrp="1"/>
          </p:cNvSpPr>
          <p:nvPr>
            <p:ph sz="half" idx="1"/>
          </p:nvPr>
        </p:nvSpPr>
        <p:spPr/>
        <p:txBody>
          <a:bodyPr>
            <a:noAutofit/>
          </a:bodyPr>
          <a:lstStyle/>
          <a:p>
            <a:pPr lvl="1"/>
            <a:r>
              <a:rPr lang="en-US" sz="2800" dirty="0"/>
              <a:t>Content specialists</a:t>
            </a:r>
          </a:p>
          <a:p>
            <a:endParaRPr lang="en-US" sz="2500" dirty="0"/>
          </a:p>
        </p:txBody>
      </p:sp>
      <p:sp>
        <p:nvSpPr>
          <p:cNvPr id="7" name="Content Placeholder 6">
            <a:extLst>
              <a:ext uri="{FF2B5EF4-FFF2-40B4-BE49-F238E27FC236}">
                <a16:creationId xmlns:a16="http://schemas.microsoft.com/office/drawing/2014/main" id="{9F6CCB9A-A4F7-42CA-991F-7A477EE87CB4}"/>
              </a:ext>
            </a:extLst>
          </p:cNvPr>
          <p:cNvSpPr>
            <a:spLocks noGrp="1"/>
          </p:cNvSpPr>
          <p:nvPr>
            <p:ph sz="half" idx="2"/>
          </p:nvPr>
        </p:nvSpPr>
        <p:spPr>
          <a:xfrm>
            <a:off x="6019800" y="1818223"/>
            <a:ext cx="4691743" cy="4255319"/>
          </a:xfrm>
        </p:spPr>
        <p:txBody>
          <a:bodyPr>
            <a:normAutofit/>
          </a:bodyPr>
          <a:lstStyle/>
          <a:p>
            <a:r>
              <a:rPr lang="en-US" dirty="0"/>
              <a:t>Representative school-based </a:t>
            </a:r>
            <a:br>
              <a:rPr lang="en-US" dirty="0"/>
            </a:br>
            <a:r>
              <a:rPr lang="en-US" dirty="0"/>
              <a:t>teams</a:t>
            </a:r>
          </a:p>
          <a:p>
            <a:endParaRPr lang="en-US" sz="2500" dirty="0"/>
          </a:p>
        </p:txBody>
      </p:sp>
      <p:sp>
        <p:nvSpPr>
          <p:cNvPr id="4" name="Title 3">
            <a:extLst>
              <a:ext uri="{FF2B5EF4-FFF2-40B4-BE49-F238E27FC236}">
                <a16:creationId xmlns:a16="http://schemas.microsoft.com/office/drawing/2014/main" id="{61B73290-DD58-4616-B413-51DBE833E277}"/>
              </a:ext>
            </a:extLst>
          </p:cNvPr>
          <p:cNvSpPr>
            <a:spLocks noGrp="1"/>
          </p:cNvSpPr>
          <p:nvPr>
            <p:ph type="title"/>
          </p:nvPr>
        </p:nvSpPr>
        <p:spPr/>
        <p:txBody>
          <a:bodyPr/>
          <a:lstStyle/>
          <a:p>
            <a:r>
              <a:rPr lang="en-US" dirty="0"/>
              <a:t>Teaming Is Critical in Tier III</a:t>
            </a:r>
          </a:p>
        </p:txBody>
      </p:sp>
      <p:sp>
        <p:nvSpPr>
          <p:cNvPr id="9" name="TextBox 8">
            <a:extLst>
              <a:ext uri="{FF2B5EF4-FFF2-40B4-BE49-F238E27FC236}">
                <a16:creationId xmlns:a16="http://schemas.microsoft.com/office/drawing/2014/main" id="{2A96EFE2-094F-4971-B5DC-381E9D68C742}"/>
              </a:ext>
            </a:extLst>
          </p:cNvPr>
          <p:cNvSpPr txBox="1"/>
          <p:nvPr/>
        </p:nvSpPr>
        <p:spPr>
          <a:xfrm>
            <a:off x="1076427" y="3940944"/>
            <a:ext cx="5019573" cy="892552"/>
          </a:xfrm>
          <a:prstGeom prst="rect">
            <a:avLst/>
          </a:prstGeom>
          <a:noFill/>
        </p:spPr>
        <p:txBody>
          <a:bodyPr wrap="square" rtlCol="0">
            <a:spAutoFit/>
          </a:bodyPr>
          <a:lstStyle/>
          <a:p>
            <a:r>
              <a:rPr lang="en-US" sz="2600" dirty="0"/>
              <a:t>School-based teams that include content specialists</a:t>
            </a:r>
          </a:p>
        </p:txBody>
      </p:sp>
      <p:sp>
        <p:nvSpPr>
          <p:cNvPr id="10" name="Arrow: Right 9">
            <a:extLst>
              <a:ext uri="{FF2B5EF4-FFF2-40B4-BE49-F238E27FC236}">
                <a16:creationId xmlns:a16="http://schemas.microsoft.com/office/drawing/2014/main" id="{0F52B35F-2EA3-4DB3-9061-589B45274CE8}"/>
              </a:ext>
            </a:extLst>
          </p:cNvPr>
          <p:cNvSpPr/>
          <p:nvPr/>
        </p:nvSpPr>
        <p:spPr>
          <a:xfrm rot="5400000">
            <a:off x="1926885" y="3268128"/>
            <a:ext cx="919229" cy="399664"/>
          </a:xfrm>
          <a:prstGeom prst="rightArrow">
            <a:avLst>
              <a:gd name="adj1" fmla="val 38563"/>
              <a:gd name="adj2" fmla="val 5149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9C1B8C9-3ADC-4EF5-808F-A7FDDE00FA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8992"/>
          <a:stretch/>
        </p:blipFill>
        <p:spPr>
          <a:xfrm>
            <a:off x="516173" y="1309253"/>
            <a:ext cx="560254" cy="1742514"/>
          </a:xfrm>
          <a:prstGeom prst="rect">
            <a:avLst/>
          </a:prstGeom>
        </p:spPr>
      </p:pic>
      <p:pic>
        <p:nvPicPr>
          <p:cNvPr id="18" name="Picture 17">
            <a:extLst>
              <a:ext uri="{FF2B5EF4-FFF2-40B4-BE49-F238E27FC236}">
                <a16:creationId xmlns:a16="http://schemas.microsoft.com/office/drawing/2014/main" id="{B14E6D76-3BB9-46DF-93FE-2A17114F6F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38102" y="3563510"/>
            <a:ext cx="3807539" cy="2510032"/>
          </a:xfrm>
          <a:prstGeom prst="rect">
            <a:avLst/>
          </a:prstGeom>
        </p:spPr>
      </p:pic>
      <p:sp>
        <p:nvSpPr>
          <p:cNvPr id="19" name="Arrow: Right 18">
            <a:extLst>
              <a:ext uri="{FF2B5EF4-FFF2-40B4-BE49-F238E27FC236}">
                <a16:creationId xmlns:a16="http://schemas.microsoft.com/office/drawing/2014/main" id="{AE62A0E1-79F2-47BE-AB0E-58870EE1C85F}"/>
              </a:ext>
            </a:extLst>
          </p:cNvPr>
          <p:cNvSpPr/>
          <p:nvPr/>
        </p:nvSpPr>
        <p:spPr>
          <a:xfrm rot="8104331">
            <a:off x="5041992" y="3254543"/>
            <a:ext cx="1201225" cy="392272"/>
          </a:xfrm>
          <a:prstGeom prst="rightArrow">
            <a:avLst>
              <a:gd name="adj1" fmla="val 38563"/>
              <a:gd name="adj2" fmla="val 5149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172068" y="6390525"/>
            <a:ext cx="2034283" cy="246221"/>
          </a:xfrm>
          <a:prstGeom prst="rect">
            <a:avLst/>
          </a:prstGeom>
          <a:noFill/>
        </p:spPr>
        <p:txBody>
          <a:bodyPr wrap="square" rtlCol="0">
            <a:spAutoFit/>
          </a:bodyPr>
          <a:lstStyle/>
          <a:p>
            <a:pPr algn="ctr"/>
            <a:r>
              <a:rPr lang="en-US" sz="1000" dirty="0" err="1">
                <a:solidFill>
                  <a:schemeClr val="bg1"/>
                </a:solidFill>
              </a:rPr>
              <a:t>Benazzi</a:t>
            </a:r>
            <a:r>
              <a:rPr lang="en-US" sz="1000" dirty="0">
                <a:solidFill>
                  <a:schemeClr val="bg1"/>
                </a:solidFill>
              </a:rPr>
              <a:t>, Horner, &amp; Good, 2006</a:t>
            </a:r>
          </a:p>
        </p:txBody>
      </p:sp>
    </p:spTree>
    <p:extLst>
      <p:ext uri="{BB962C8B-B14F-4D97-AF65-F5344CB8AC3E}">
        <p14:creationId xmlns:p14="http://schemas.microsoft.com/office/powerpoint/2010/main" val="97536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D2AB3A-78E2-4F43-9489-EB4EC32B7B6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1295" y="1206111"/>
            <a:ext cx="3890359" cy="4445779"/>
          </a:xfrm>
          <a:prstGeom prst="rect">
            <a:avLst/>
          </a:prstGeom>
        </p:spPr>
      </p:pic>
      <p:sp>
        <p:nvSpPr>
          <p:cNvPr id="7" name="TextBox 6">
            <a:extLst>
              <a:ext uri="{FF2B5EF4-FFF2-40B4-BE49-F238E27FC236}">
                <a16:creationId xmlns:a16="http://schemas.microsoft.com/office/drawing/2014/main" id="{CEB5E9DA-2BC5-4418-BB58-F83014910657}"/>
              </a:ext>
            </a:extLst>
          </p:cNvPr>
          <p:cNvSpPr txBox="1"/>
          <p:nvPr/>
        </p:nvSpPr>
        <p:spPr>
          <a:xfrm>
            <a:off x="7221768" y="4368702"/>
            <a:ext cx="1922689" cy="1200329"/>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14313" indent="-214313" defTabSz="685800">
              <a:buFont typeface="Arial" panose="020B0604020202020204" pitchFamily="34" charset="0"/>
              <a:buChar char="•"/>
              <a:defRPr/>
            </a:pPr>
            <a:r>
              <a:rPr lang="en-US" dirty="0">
                <a:solidFill>
                  <a:schemeClr val="bg1"/>
                </a:solidFill>
              </a:rPr>
              <a:t>Support Tier I (classroom instruction and intervention)</a:t>
            </a:r>
          </a:p>
        </p:txBody>
      </p:sp>
      <p:sp>
        <p:nvSpPr>
          <p:cNvPr id="8" name="TextBox 7">
            <a:extLst>
              <a:ext uri="{FF2B5EF4-FFF2-40B4-BE49-F238E27FC236}">
                <a16:creationId xmlns:a16="http://schemas.microsoft.com/office/drawing/2014/main" id="{0EE487BA-F1AD-4281-9CEA-7C0D57E2C940}"/>
              </a:ext>
            </a:extLst>
          </p:cNvPr>
          <p:cNvSpPr txBox="1"/>
          <p:nvPr/>
        </p:nvSpPr>
        <p:spPr>
          <a:xfrm>
            <a:off x="7221768" y="2749655"/>
            <a:ext cx="1922689" cy="120032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14313" indent="-214313" defTabSz="685800">
              <a:buFont typeface="Arial" panose="020B0604020202020204" pitchFamily="34" charset="0"/>
              <a:buChar char="•"/>
              <a:defRPr/>
            </a:pPr>
            <a:r>
              <a:rPr lang="en-US" dirty="0">
                <a:solidFill>
                  <a:schemeClr val="bg1"/>
                </a:solidFill>
              </a:rPr>
              <a:t>Enhance communication with school to support Tier II</a:t>
            </a:r>
          </a:p>
        </p:txBody>
      </p:sp>
      <p:sp>
        <p:nvSpPr>
          <p:cNvPr id="9" name="TextBox 8">
            <a:extLst>
              <a:ext uri="{FF2B5EF4-FFF2-40B4-BE49-F238E27FC236}">
                <a16:creationId xmlns:a16="http://schemas.microsoft.com/office/drawing/2014/main" id="{55FE1827-8511-46EC-BD89-633D414EBCD6}"/>
              </a:ext>
            </a:extLst>
          </p:cNvPr>
          <p:cNvSpPr txBox="1"/>
          <p:nvPr/>
        </p:nvSpPr>
        <p:spPr>
          <a:xfrm>
            <a:off x="7221768" y="1690985"/>
            <a:ext cx="1922689" cy="64633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wrap="square" rtlCol="0">
            <a:spAutoFit/>
          </a:bodyPr>
          <a:lstStyle/>
          <a:p>
            <a:pPr marL="214313" indent="-214313" defTabSz="685800">
              <a:buFont typeface="Arial" panose="020B0604020202020204" pitchFamily="34" charset="0"/>
              <a:buChar char="•"/>
              <a:defRPr/>
            </a:pPr>
            <a:r>
              <a:rPr lang="en-US" dirty="0">
                <a:solidFill>
                  <a:schemeClr val="bg1"/>
                </a:solidFill>
              </a:rPr>
              <a:t>Inform &amp; support Tier III</a:t>
            </a:r>
          </a:p>
        </p:txBody>
      </p:sp>
      <p:sp>
        <p:nvSpPr>
          <p:cNvPr id="10" name="TextBox 9">
            <a:extLst>
              <a:ext uri="{FF2B5EF4-FFF2-40B4-BE49-F238E27FC236}">
                <a16:creationId xmlns:a16="http://schemas.microsoft.com/office/drawing/2014/main" id="{E58D99ED-236C-474F-A72C-F6499FC27CDC}"/>
              </a:ext>
            </a:extLst>
          </p:cNvPr>
          <p:cNvSpPr txBox="1"/>
          <p:nvPr/>
        </p:nvSpPr>
        <p:spPr>
          <a:xfrm>
            <a:off x="4846945" y="4365084"/>
            <a:ext cx="1922689" cy="1477328"/>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14313" indent="-214313" defTabSz="685800">
              <a:buFont typeface="Arial" panose="020B0604020202020204" pitchFamily="34" charset="0"/>
              <a:buChar char="•"/>
              <a:defRPr/>
            </a:pPr>
            <a:r>
              <a:rPr lang="en-US" dirty="0">
                <a:solidFill>
                  <a:schemeClr val="bg1"/>
                </a:solidFill>
              </a:rPr>
              <a:t>Differentiate Tier I (classroom instruction and intervention)</a:t>
            </a:r>
          </a:p>
        </p:txBody>
      </p:sp>
      <p:sp>
        <p:nvSpPr>
          <p:cNvPr id="11" name="TextBox 10">
            <a:extLst>
              <a:ext uri="{FF2B5EF4-FFF2-40B4-BE49-F238E27FC236}">
                <a16:creationId xmlns:a16="http://schemas.microsoft.com/office/drawing/2014/main" id="{0490D7DD-9A8F-4BBD-9DFE-B4A50E87463E}"/>
              </a:ext>
            </a:extLst>
          </p:cNvPr>
          <p:cNvSpPr txBox="1"/>
          <p:nvPr/>
        </p:nvSpPr>
        <p:spPr>
          <a:xfrm>
            <a:off x="4846942" y="2751035"/>
            <a:ext cx="1922689" cy="120032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14313" indent="-214313" defTabSz="685800">
              <a:buFont typeface="Arial" panose="020B0604020202020204" pitchFamily="34" charset="0"/>
              <a:buChar char="•"/>
              <a:defRPr/>
            </a:pPr>
            <a:r>
              <a:rPr lang="en-US" dirty="0">
                <a:solidFill>
                  <a:schemeClr val="bg1"/>
                </a:solidFill>
              </a:rPr>
              <a:t>Enhance communication with home to support Tier II</a:t>
            </a:r>
          </a:p>
        </p:txBody>
      </p:sp>
      <p:sp>
        <p:nvSpPr>
          <p:cNvPr id="12" name="TextBox 11">
            <a:extLst>
              <a:ext uri="{FF2B5EF4-FFF2-40B4-BE49-F238E27FC236}">
                <a16:creationId xmlns:a16="http://schemas.microsoft.com/office/drawing/2014/main" id="{D28B5671-A739-47AC-BF08-6950E693B24F}"/>
              </a:ext>
            </a:extLst>
          </p:cNvPr>
          <p:cNvSpPr txBox="1"/>
          <p:nvPr/>
        </p:nvSpPr>
        <p:spPr>
          <a:xfrm>
            <a:off x="4846943" y="1690985"/>
            <a:ext cx="1922689" cy="64633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wrap="square" rtlCol="0">
            <a:spAutoFit/>
          </a:bodyPr>
          <a:lstStyle/>
          <a:p>
            <a:pPr marL="214313" indent="-214313" defTabSz="685800">
              <a:buFont typeface="Arial" panose="020B0604020202020204" pitchFamily="34" charset="0"/>
              <a:buChar char="•"/>
              <a:defRPr/>
            </a:pPr>
            <a:r>
              <a:rPr lang="en-US" dirty="0">
                <a:solidFill>
                  <a:schemeClr val="bg1"/>
                </a:solidFill>
              </a:rPr>
              <a:t>Implement Tier III strategies</a:t>
            </a:r>
          </a:p>
        </p:txBody>
      </p:sp>
      <p:sp>
        <p:nvSpPr>
          <p:cNvPr id="13" name="TextBox 12">
            <a:extLst>
              <a:ext uri="{FF2B5EF4-FFF2-40B4-BE49-F238E27FC236}">
                <a16:creationId xmlns:a16="http://schemas.microsoft.com/office/drawing/2014/main" id="{5EC061A2-8AA7-44A4-9D3A-BDF2B81F5616}"/>
              </a:ext>
            </a:extLst>
          </p:cNvPr>
          <p:cNvSpPr txBox="1"/>
          <p:nvPr/>
        </p:nvSpPr>
        <p:spPr>
          <a:xfrm>
            <a:off x="9494727" y="4365083"/>
            <a:ext cx="1922689" cy="1200329"/>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14313" indent="-214313" defTabSz="685800">
              <a:buFont typeface="Arial" panose="020B0604020202020204" pitchFamily="34" charset="0"/>
              <a:buChar char="•"/>
              <a:defRPr/>
            </a:pPr>
            <a:r>
              <a:rPr lang="en-US" dirty="0">
                <a:solidFill>
                  <a:schemeClr val="bg1"/>
                </a:solidFill>
              </a:rPr>
              <a:t>Support Tier I (classroom instruction and intervention)</a:t>
            </a:r>
          </a:p>
        </p:txBody>
      </p:sp>
      <p:sp>
        <p:nvSpPr>
          <p:cNvPr id="14" name="TextBox 13">
            <a:extLst>
              <a:ext uri="{FF2B5EF4-FFF2-40B4-BE49-F238E27FC236}">
                <a16:creationId xmlns:a16="http://schemas.microsoft.com/office/drawing/2014/main" id="{E7272A91-54A7-4588-952B-6A14327468F2}"/>
              </a:ext>
            </a:extLst>
          </p:cNvPr>
          <p:cNvSpPr txBox="1"/>
          <p:nvPr/>
        </p:nvSpPr>
        <p:spPr>
          <a:xfrm>
            <a:off x="9494726" y="2749654"/>
            <a:ext cx="1922689" cy="1200329"/>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14313" indent="-214313" defTabSz="685800">
              <a:buFont typeface="Arial" panose="020B0604020202020204" pitchFamily="34" charset="0"/>
              <a:buChar char="•"/>
              <a:defRPr/>
            </a:pPr>
            <a:r>
              <a:rPr lang="en-US" dirty="0">
                <a:solidFill>
                  <a:schemeClr val="bg1"/>
                </a:solidFill>
              </a:rPr>
              <a:t>Support education and child experts in Tier II</a:t>
            </a:r>
          </a:p>
        </p:txBody>
      </p:sp>
      <p:sp>
        <p:nvSpPr>
          <p:cNvPr id="15" name="TextBox 14">
            <a:extLst>
              <a:ext uri="{FF2B5EF4-FFF2-40B4-BE49-F238E27FC236}">
                <a16:creationId xmlns:a16="http://schemas.microsoft.com/office/drawing/2014/main" id="{ED535CF8-03EA-4929-AA37-2A33B87DBCF9}"/>
              </a:ext>
            </a:extLst>
          </p:cNvPr>
          <p:cNvSpPr txBox="1"/>
          <p:nvPr/>
        </p:nvSpPr>
        <p:spPr>
          <a:xfrm>
            <a:off x="9494728" y="1690985"/>
            <a:ext cx="1922689" cy="646331"/>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txBody>
          <a:bodyPr wrap="square" rtlCol="0">
            <a:spAutoFit/>
          </a:bodyPr>
          <a:lstStyle/>
          <a:p>
            <a:pPr marL="214313" indent="-214313" defTabSz="685800">
              <a:buFont typeface="Arial" panose="020B0604020202020204" pitchFamily="34" charset="0"/>
              <a:buChar char="•"/>
              <a:defRPr/>
            </a:pPr>
            <a:r>
              <a:rPr lang="en-US" dirty="0">
                <a:solidFill>
                  <a:schemeClr val="bg1"/>
                </a:solidFill>
              </a:rPr>
              <a:t>Collaborate to develop Tier III</a:t>
            </a:r>
          </a:p>
        </p:txBody>
      </p:sp>
      <p:sp>
        <p:nvSpPr>
          <p:cNvPr id="19" name="TextBox 18">
            <a:extLst>
              <a:ext uri="{FF2B5EF4-FFF2-40B4-BE49-F238E27FC236}">
                <a16:creationId xmlns:a16="http://schemas.microsoft.com/office/drawing/2014/main" id="{F05EF529-8957-4D13-9285-31A3DB0DBC07}"/>
              </a:ext>
            </a:extLst>
          </p:cNvPr>
          <p:cNvSpPr txBox="1"/>
          <p:nvPr/>
        </p:nvSpPr>
        <p:spPr>
          <a:xfrm>
            <a:off x="4846942" y="852104"/>
            <a:ext cx="1922689" cy="707886"/>
          </a:xfrm>
          <a:prstGeom prst="rect">
            <a:avLst/>
          </a:prstGeom>
          <a:noFill/>
        </p:spPr>
        <p:txBody>
          <a:bodyPr wrap="square" rtlCol="0">
            <a:spAutoFit/>
          </a:bodyPr>
          <a:lstStyle/>
          <a:p>
            <a:pPr algn="ctr" defTabSz="685800">
              <a:defRPr/>
            </a:pPr>
            <a:r>
              <a:rPr lang="en-US" sz="2000" dirty="0">
                <a:solidFill>
                  <a:srgbClr val="262626"/>
                </a:solidFill>
              </a:rPr>
              <a:t>Education Experts</a:t>
            </a:r>
          </a:p>
        </p:txBody>
      </p:sp>
      <p:sp>
        <p:nvSpPr>
          <p:cNvPr id="20" name="TextBox 19">
            <a:extLst>
              <a:ext uri="{FF2B5EF4-FFF2-40B4-BE49-F238E27FC236}">
                <a16:creationId xmlns:a16="http://schemas.microsoft.com/office/drawing/2014/main" id="{5F40B60D-4003-49EB-B1C8-A7D7567E9D9F}"/>
              </a:ext>
            </a:extLst>
          </p:cNvPr>
          <p:cNvSpPr txBox="1"/>
          <p:nvPr/>
        </p:nvSpPr>
        <p:spPr>
          <a:xfrm>
            <a:off x="7221768" y="852104"/>
            <a:ext cx="1922689" cy="707886"/>
          </a:xfrm>
          <a:prstGeom prst="rect">
            <a:avLst/>
          </a:prstGeom>
          <a:noFill/>
        </p:spPr>
        <p:txBody>
          <a:bodyPr wrap="square" rtlCol="0">
            <a:spAutoFit/>
          </a:bodyPr>
          <a:lstStyle/>
          <a:p>
            <a:pPr algn="ctr" defTabSz="685800">
              <a:defRPr/>
            </a:pPr>
            <a:r>
              <a:rPr lang="en-US" sz="2000" dirty="0">
                <a:solidFill>
                  <a:srgbClr val="262626"/>
                </a:solidFill>
              </a:rPr>
              <a:t>Child/Teen Experts</a:t>
            </a:r>
          </a:p>
        </p:txBody>
      </p:sp>
      <p:sp>
        <p:nvSpPr>
          <p:cNvPr id="21" name="TextBox 20">
            <a:extLst>
              <a:ext uri="{FF2B5EF4-FFF2-40B4-BE49-F238E27FC236}">
                <a16:creationId xmlns:a16="http://schemas.microsoft.com/office/drawing/2014/main" id="{C16B0DF1-BC4A-432E-A6B3-DA2E919B9F48}"/>
              </a:ext>
            </a:extLst>
          </p:cNvPr>
          <p:cNvSpPr txBox="1"/>
          <p:nvPr/>
        </p:nvSpPr>
        <p:spPr>
          <a:xfrm>
            <a:off x="9494726" y="852104"/>
            <a:ext cx="1922689" cy="707886"/>
          </a:xfrm>
          <a:prstGeom prst="rect">
            <a:avLst/>
          </a:prstGeom>
          <a:noFill/>
        </p:spPr>
        <p:txBody>
          <a:bodyPr wrap="square" rtlCol="0">
            <a:spAutoFit/>
          </a:bodyPr>
          <a:lstStyle/>
          <a:p>
            <a:pPr algn="ctr" defTabSz="685800">
              <a:defRPr/>
            </a:pPr>
            <a:r>
              <a:rPr lang="en-US" sz="2000" dirty="0">
                <a:solidFill>
                  <a:srgbClr val="262626"/>
                </a:solidFill>
              </a:rPr>
              <a:t>Intervention Experts</a:t>
            </a:r>
          </a:p>
        </p:txBody>
      </p:sp>
    </p:spTree>
    <p:extLst>
      <p:ext uri="{BB962C8B-B14F-4D97-AF65-F5344CB8AC3E}">
        <p14:creationId xmlns:p14="http://schemas.microsoft.com/office/powerpoint/2010/main" val="206691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9"/>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t>Resources Needed</a:t>
            </a:r>
            <a:endParaRPr/>
          </a:p>
        </p:txBody>
      </p:sp>
      <p:sp>
        <p:nvSpPr>
          <p:cNvPr id="257" name="Google Shape;257;p39"/>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Team members working with individual students will need time for the following:</a:t>
            </a:r>
            <a:endParaRPr dirty="0"/>
          </a:p>
          <a:p>
            <a:pPr marL="457200" indent="-173736">
              <a:buSzPts val="2800"/>
            </a:pPr>
            <a:r>
              <a:rPr lang="en-US" sz="2600" dirty="0"/>
              <a:t>Attending trainings to develop expertise</a:t>
            </a:r>
          </a:p>
          <a:p>
            <a:pPr marL="457200" indent="-173736">
              <a:buSzPts val="2800"/>
            </a:pPr>
            <a:r>
              <a:rPr lang="en-US" sz="2600" dirty="0"/>
              <a:t>Conducting the FBA</a:t>
            </a:r>
          </a:p>
          <a:p>
            <a:pPr marL="457200" indent="-173736">
              <a:buSzPts val="2800"/>
            </a:pPr>
            <a:r>
              <a:rPr lang="en-US" sz="2600" dirty="0"/>
              <a:t>Developing, implementing, and monitoring the resulting BIP</a:t>
            </a:r>
            <a:endParaRPr sz="2600" dirty="0"/>
          </a:p>
        </p:txBody>
      </p:sp>
      <p:pic>
        <p:nvPicPr>
          <p:cNvPr id="258" name="Google Shape;258;p39"/>
          <p:cNvPicPr preferRelativeResize="0"/>
          <p:nvPr/>
        </p:nvPicPr>
        <p:blipFill>
          <a:blip r:embed="rId3">
            <a:alphaModFix/>
          </a:blip>
          <a:stretch>
            <a:fillRect/>
          </a:stretch>
        </p:blipFill>
        <p:spPr>
          <a:xfrm>
            <a:off x="8963203" y="4482790"/>
            <a:ext cx="2622914" cy="1422710"/>
          </a:xfrm>
          <a:prstGeom prst="rect">
            <a:avLst/>
          </a:prstGeom>
          <a:noFill/>
          <a:ln>
            <a:noFill/>
          </a:ln>
        </p:spPr>
      </p:pic>
    </p:spTree>
    <p:extLst>
      <p:ext uri="{BB962C8B-B14F-4D97-AF65-F5344CB8AC3E}">
        <p14:creationId xmlns:p14="http://schemas.microsoft.com/office/powerpoint/2010/main" val="3465372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2"/>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Schedule Regular Meetings</a:t>
            </a:r>
          </a:p>
        </p:txBody>
      </p:sp>
      <p:sp>
        <p:nvSpPr>
          <p:cNvPr id="279" name="Google Shape;279;p42"/>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0" indent="0">
              <a:buNone/>
            </a:pPr>
            <a:r>
              <a:rPr lang="en-US" dirty="0"/>
              <a:t>Tier III teams need to meet regularly to have systems discussions, review data, and action plan. </a:t>
            </a:r>
            <a:endParaRPr dirty="0"/>
          </a:p>
        </p:txBody>
      </p:sp>
      <p:pic>
        <p:nvPicPr>
          <p:cNvPr id="280" name="Google Shape;280;p42"/>
          <p:cNvPicPr preferRelativeResize="0"/>
          <p:nvPr/>
        </p:nvPicPr>
        <p:blipFill>
          <a:blip r:embed="rId3">
            <a:alphaModFix/>
          </a:blip>
          <a:stretch>
            <a:fillRect/>
          </a:stretch>
        </p:blipFill>
        <p:spPr>
          <a:xfrm>
            <a:off x="6096001" y="3334215"/>
            <a:ext cx="2782484" cy="2017260"/>
          </a:xfrm>
          <a:prstGeom prst="rect">
            <a:avLst/>
          </a:prstGeom>
          <a:noFill/>
          <a:ln>
            <a:noFill/>
          </a:ln>
        </p:spPr>
      </p:pic>
    </p:spTree>
    <p:extLst>
      <p:ext uri="{BB962C8B-B14F-4D97-AF65-F5344CB8AC3E}">
        <p14:creationId xmlns:p14="http://schemas.microsoft.com/office/powerpoint/2010/main" val="1717004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6"/>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a:t>Action Planning</a:t>
            </a:r>
            <a:endParaRPr sz="6000" b="0" i="0" u="none" strike="noStrike" cap="none">
              <a:solidFill>
                <a:schemeClr val="dk1"/>
              </a:solidFill>
              <a:latin typeface="Calibri"/>
              <a:ea typeface="Calibri"/>
              <a:cs typeface="Calibri"/>
              <a:sym typeface="Calibri"/>
            </a:endParaRPr>
          </a:p>
        </p:txBody>
      </p:sp>
      <p:sp>
        <p:nvSpPr>
          <p:cNvPr id="367" name="Google Shape;367;p56"/>
          <p:cNvSpPr txBox="1">
            <a:spLocks noGrp="1"/>
          </p:cNvSpPr>
          <p:nvPr>
            <p:ph idx="1"/>
          </p:nvPr>
        </p:nvSpPr>
        <p:spPr>
          <a:xfrm>
            <a:off x="838200" y="2060154"/>
            <a:ext cx="10515600" cy="3845346"/>
          </a:xfrm>
          <a:prstGeom prst="rect">
            <a:avLst/>
          </a:prstGeom>
          <a:noFill/>
          <a:ln>
            <a:noFill/>
          </a:ln>
        </p:spPr>
        <p:txBody>
          <a:bodyPr spcFirstLastPara="1" wrap="square" lIns="91425" tIns="45700" rIns="91425" bIns="45700" anchor="t" anchorCtr="0">
            <a:noAutofit/>
          </a:bodyPr>
          <a:lstStyle/>
          <a:p>
            <a:pPr marL="173736" marR="0" lvl="0" indent="-173736" algn="l" rtl="0">
              <a:lnSpc>
                <a:spcPct val="90000"/>
              </a:lnSpc>
              <a:spcAft>
                <a:spcPts val="0"/>
              </a:spcAft>
              <a:buClr>
                <a:schemeClr val="dk1"/>
              </a:buClr>
              <a:buSzPts val="2800"/>
              <a:buFont typeface="Arial"/>
              <a:buChar char="•"/>
            </a:pPr>
            <a:r>
              <a:rPr lang="en-US" dirty="0"/>
              <a:t>Provides a framework for assessing how to complete a task effectively.</a:t>
            </a:r>
          </a:p>
          <a:p>
            <a:pPr marL="173736" marR="0" lvl="0" indent="-173736" algn="l" rtl="0">
              <a:lnSpc>
                <a:spcPct val="90000"/>
              </a:lnSpc>
              <a:spcAft>
                <a:spcPts val="0"/>
              </a:spcAft>
              <a:buClr>
                <a:schemeClr val="dk1"/>
              </a:buClr>
              <a:buSzPts val="2800"/>
              <a:buFont typeface="Arial"/>
              <a:buChar char="•"/>
            </a:pPr>
            <a:r>
              <a:rPr lang="en-US" dirty="0"/>
              <a:t>Process typically contains these elements:</a:t>
            </a:r>
            <a:endParaRPr dirty="0"/>
          </a:p>
          <a:p>
            <a:pPr marL="457200" lvl="1" indent="-173736">
              <a:buClr>
                <a:schemeClr val="dk1"/>
              </a:buClr>
              <a:buSzPts val="2800"/>
              <a:buFont typeface="Arial"/>
              <a:buChar char="•"/>
            </a:pPr>
            <a:r>
              <a:rPr lang="en-US" dirty="0"/>
              <a:t>Goals</a:t>
            </a:r>
          </a:p>
          <a:p>
            <a:pPr marL="457200" lvl="1" indent="-173736">
              <a:buClr>
                <a:schemeClr val="dk1"/>
              </a:buClr>
              <a:buSzPts val="2800"/>
              <a:buFont typeface="Arial"/>
              <a:buChar char="•"/>
            </a:pPr>
            <a:r>
              <a:rPr lang="en-US" dirty="0"/>
              <a:t>Measures of success</a:t>
            </a:r>
          </a:p>
          <a:p>
            <a:pPr marL="457200" lvl="1" indent="-173736">
              <a:buClr>
                <a:schemeClr val="dk1"/>
              </a:buClr>
              <a:buSzPts val="2800"/>
              <a:buFont typeface="Arial"/>
              <a:buChar char="•"/>
            </a:pPr>
            <a:r>
              <a:rPr lang="en-US" dirty="0"/>
              <a:t>Activities/steps</a:t>
            </a:r>
          </a:p>
          <a:p>
            <a:pPr marL="457200" lvl="1" indent="-173736">
              <a:buClr>
                <a:schemeClr val="dk1"/>
              </a:buClr>
              <a:buSzPts val="2800"/>
              <a:buFont typeface="Arial"/>
              <a:buChar char="•"/>
            </a:pPr>
            <a:r>
              <a:rPr lang="en-US" dirty="0"/>
              <a:t>Timelines</a:t>
            </a:r>
          </a:p>
          <a:p>
            <a:pPr marL="457200" lvl="1" indent="-173736">
              <a:buClr>
                <a:schemeClr val="dk1"/>
              </a:buClr>
              <a:buSzPts val="2800"/>
              <a:buFont typeface="Arial"/>
              <a:buChar char="•"/>
            </a:pPr>
            <a:r>
              <a:rPr lang="en-US" dirty="0"/>
              <a:t>Resources</a:t>
            </a:r>
          </a:p>
          <a:p>
            <a:pPr marL="457200" lvl="1" indent="-173736">
              <a:buClr>
                <a:schemeClr val="dk1"/>
              </a:buClr>
              <a:buSzPts val="2800"/>
              <a:buFont typeface="Arial"/>
              <a:buChar char="•"/>
            </a:pPr>
            <a:r>
              <a:rPr lang="en-US" dirty="0"/>
              <a:t>Person(s) responsible</a:t>
            </a:r>
          </a:p>
        </p:txBody>
      </p:sp>
      <p:pic>
        <p:nvPicPr>
          <p:cNvPr id="368" name="Google Shape;368;p56"/>
          <p:cNvPicPr preferRelativeResize="0"/>
          <p:nvPr/>
        </p:nvPicPr>
        <p:blipFill>
          <a:blip r:embed="rId3">
            <a:alphaModFix/>
          </a:blip>
          <a:stretch>
            <a:fillRect/>
          </a:stretch>
        </p:blipFill>
        <p:spPr>
          <a:xfrm>
            <a:off x="8734425" y="4162425"/>
            <a:ext cx="2619375" cy="1743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3045127" y="2115139"/>
            <a:ext cx="5756305" cy="2627721"/>
          </a:xfrm>
          <a:prstGeom prst="rect">
            <a:avLst/>
          </a:prstGeom>
          <a:noFill/>
          <a:ln>
            <a:noFill/>
          </a:ln>
        </p:spPr>
        <p:txBody>
          <a:bodyPr spcFirstLastPara="1" wrap="square" lIns="91425" tIns="45700" rIns="91425" bIns="45700" anchor="ctr" anchorCtr="0">
            <a:noAutofit/>
          </a:bodyPr>
          <a:lstStyle/>
          <a:p>
            <a:pPr lvl="0"/>
            <a:r>
              <a:rPr lang="en-US" sz="4400" i="0" u="sng" strike="noStrike" cap="none" dirty="0"/>
              <a:t>Purpose of This Module</a:t>
            </a:r>
            <a:br>
              <a:rPr lang="en-US" sz="4400" dirty="0"/>
            </a:br>
            <a:r>
              <a:rPr lang="en-US" sz="2800" dirty="0"/>
              <a:t>Provide information that will help schools develop strong Tier III leadership through structuring their teams and team meetings</a:t>
            </a:r>
            <a:endParaRPr sz="2800" i="0" u="none" strike="noStrike" cap="none" dirty="0">
              <a:ea typeface="Arial"/>
              <a:cs typeface="Arial"/>
              <a:sym typeface="Arial"/>
            </a:endParaRPr>
          </a:p>
        </p:txBody>
      </p:sp>
    </p:spTree>
    <p:extLst>
      <p:ext uri="{BB962C8B-B14F-4D97-AF65-F5344CB8AC3E}">
        <p14:creationId xmlns:p14="http://schemas.microsoft.com/office/powerpoint/2010/main" val="2668659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7"/>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Goals and Measuring Success</a:t>
            </a:r>
            <a:endParaRPr lang="en-US" sz="6000" b="0" i="0" u="none" strike="noStrike" cap="none" dirty="0">
              <a:solidFill>
                <a:schemeClr val="dk1"/>
              </a:solidFill>
              <a:latin typeface="Calibri"/>
              <a:ea typeface="Calibri"/>
              <a:cs typeface="Calibri"/>
              <a:sym typeface="Calibri"/>
            </a:endParaRPr>
          </a:p>
        </p:txBody>
      </p:sp>
      <p:sp>
        <p:nvSpPr>
          <p:cNvPr id="374" name="Google Shape;374;p57"/>
          <p:cNvSpPr txBox="1">
            <a:spLocks noGrp="1"/>
          </p:cNvSpPr>
          <p:nvPr>
            <p:ph idx="1"/>
          </p:nvPr>
        </p:nvSpPr>
        <p:spPr>
          <a:xfrm>
            <a:off x="838200" y="2060154"/>
            <a:ext cx="10515600" cy="3845346"/>
          </a:xfrm>
          <a:prstGeom prst="rect">
            <a:avLst/>
          </a:prstGeom>
          <a:noFill/>
          <a:ln>
            <a:noFill/>
          </a:ln>
        </p:spPr>
        <p:txBody>
          <a:bodyPr spcFirstLastPara="1" wrap="square" lIns="91425" tIns="45700" rIns="91425" bIns="45700" anchor="t" anchorCtr="0">
            <a:noAutofit/>
          </a:bodyPr>
          <a:lstStyle/>
          <a:p>
            <a:pPr marL="173736" marR="0" lvl="0" indent="-173736" algn="l" rtl="0">
              <a:lnSpc>
                <a:spcPct val="90000"/>
              </a:lnSpc>
              <a:spcAft>
                <a:spcPts val="0"/>
              </a:spcAft>
              <a:buClr>
                <a:schemeClr val="dk1"/>
              </a:buClr>
              <a:buSzPts val="2800"/>
              <a:buFont typeface="Arial"/>
              <a:buChar char="•"/>
            </a:pPr>
            <a:r>
              <a:rPr lang="en-US" dirty="0"/>
              <a:t>Establish goals by asking, “What things do we need to do to move our work forward?”</a:t>
            </a:r>
            <a:endParaRPr dirty="0"/>
          </a:p>
          <a:p>
            <a:pPr marL="173736" marR="0" lvl="0" indent="-173736" algn="l" rtl="0">
              <a:lnSpc>
                <a:spcPct val="90000"/>
              </a:lnSpc>
              <a:spcAft>
                <a:spcPts val="0"/>
              </a:spcAft>
              <a:buClr>
                <a:schemeClr val="dk1"/>
              </a:buClr>
              <a:buSzPts val="2800"/>
              <a:buFont typeface="Arial"/>
              <a:buChar char="•"/>
            </a:pPr>
            <a:r>
              <a:rPr lang="en-US" dirty="0"/>
              <a:t>Measure your success by asking, “What completed products, data or processes are in place after the work is finished?”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8"/>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Activities and Steps</a:t>
            </a:r>
            <a:endParaRPr lang="en-US" sz="6000" b="0" i="0" u="none" strike="noStrike" cap="none" dirty="0">
              <a:solidFill>
                <a:schemeClr val="dk1"/>
              </a:solidFill>
              <a:latin typeface="Calibri"/>
              <a:ea typeface="Calibri"/>
              <a:cs typeface="Calibri"/>
              <a:sym typeface="Calibri"/>
            </a:endParaRPr>
          </a:p>
        </p:txBody>
      </p:sp>
      <p:sp>
        <p:nvSpPr>
          <p:cNvPr id="380" name="Google Shape;380;p58"/>
          <p:cNvSpPr txBox="1">
            <a:spLocks noGrp="1"/>
          </p:cNvSpPr>
          <p:nvPr>
            <p:ph idx="1"/>
          </p:nvPr>
        </p:nvSpPr>
        <p:spPr>
          <a:xfrm>
            <a:off x="838200" y="2060154"/>
            <a:ext cx="10515600" cy="384534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None/>
            </a:pPr>
            <a:r>
              <a:rPr lang="en-US" dirty="0"/>
              <a:t>After identifying the goal and what “success” looks like, list ideas in a rational sequence needed to achieve the goal, for example:</a:t>
            </a:r>
          </a:p>
          <a:p>
            <a:pPr marL="457200" lvl="1" indent="-173736">
              <a:spcBef>
                <a:spcPts val="1000"/>
              </a:spcBef>
              <a:buClr>
                <a:schemeClr val="dk1"/>
              </a:buClr>
              <a:buSzPts val="2800"/>
              <a:buFont typeface="Arial"/>
              <a:buChar char="•"/>
            </a:pPr>
            <a:r>
              <a:rPr lang="en-US" dirty="0"/>
              <a:t>What is the first action that needs to take place?</a:t>
            </a:r>
          </a:p>
          <a:p>
            <a:pPr marL="457200" lvl="1" indent="-173736">
              <a:spcBef>
                <a:spcPts val="1000"/>
              </a:spcBef>
              <a:buClr>
                <a:schemeClr val="dk1"/>
              </a:buClr>
              <a:buSzPts val="2800"/>
              <a:buFont typeface="Arial"/>
              <a:buChar char="•"/>
            </a:pPr>
            <a:r>
              <a:rPr lang="en-US" dirty="0"/>
              <a:t>What happens next?</a:t>
            </a:r>
          </a:p>
          <a:p>
            <a:pPr marL="457200" lvl="1" indent="-173736">
              <a:spcBef>
                <a:spcPts val="1000"/>
              </a:spcBef>
              <a:buClr>
                <a:schemeClr val="dk1"/>
              </a:buClr>
              <a:buSzPts val="2800"/>
              <a:buFont typeface="Arial"/>
              <a:buChar char="•"/>
            </a:pPr>
            <a:r>
              <a:rPr lang="en-US" dirty="0"/>
              <a:t>Any activities that are prioritized to meet deadlines?</a:t>
            </a:r>
            <a:endParaRPr dirty="0"/>
          </a:p>
        </p:txBody>
      </p:sp>
      <p:pic>
        <p:nvPicPr>
          <p:cNvPr id="381" name="Google Shape;381;p58"/>
          <p:cNvPicPr preferRelativeResize="0"/>
          <p:nvPr/>
        </p:nvPicPr>
        <p:blipFill>
          <a:blip r:embed="rId3">
            <a:alphaModFix/>
          </a:blip>
          <a:stretch>
            <a:fillRect/>
          </a:stretch>
        </p:blipFill>
        <p:spPr>
          <a:xfrm>
            <a:off x="8734425" y="4162425"/>
            <a:ext cx="2619375" cy="1743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9"/>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6000"/>
              <a:buFont typeface="Calibri"/>
              <a:buNone/>
            </a:pPr>
            <a:r>
              <a:rPr lang="en-US" dirty="0"/>
              <a:t>Timelines and Resources</a:t>
            </a:r>
          </a:p>
        </p:txBody>
      </p:sp>
      <p:sp>
        <p:nvSpPr>
          <p:cNvPr id="388" name="Google Shape;388;p59"/>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50800" lvl="0" indent="0" algn="l" rtl="0">
              <a:spcBef>
                <a:spcPts val="0"/>
              </a:spcBef>
              <a:spcAft>
                <a:spcPts val="0"/>
              </a:spcAft>
              <a:buSzPts val="2800"/>
              <a:buNone/>
            </a:pPr>
            <a:r>
              <a:rPr lang="en-US" dirty="0"/>
              <a:t>Partner the timeline with outlined activities and steps.</a:t>
            </a:r>
          </a:p>
          <a:p>
            <a:pPr marL="457200" lvl="1" indent="-173736">
              <a:spcBef>
                <a:spcPts val="1000"/>
              </a:spcBef>
              <a:buSzPts val="2800"/>
            </a:pPr>
            <a:r>
              <a:rPr lang="en-US" dirty="0"/>
              <a:t>What can realistically be done in a specified amount of time?</a:t>
            </a:r>
          </a:p>
          <a:p>
            <a:pPr marL="457200" lvl="1" indent="-173736">
              <a:spcBef>
                <a:spcPts val="1000"/>
              </a:spcBef>
              <a:buSzPts val="2800"/>
            </a:pPr>
            <a:r>
              <a:rPr lang="en-US" dirty="0"/>
              <a:t>What assistance or resources will be needed to complete the tasks?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0"/>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dirty="0"/>
              <a:t>Persons Responsible and Deadlines</a:t>
            </a:r>
            <a:endParaRPr lang="en-US" sz="6000" b="0" i="0" u="none" strike="noStrike" cap="none" dirty="0">
              <a:solidFill>
                <a:schemeClr val="dk1"/>
              </a:solidFill>
              <a:latin typeface="Calibri"/>
              <a:ea typeface="Calibri"/>
              <a:cs typeface="Calibri"/>
              <a:sym typeface="Calibri"/>
            </a:endParaRPr>
          </a:p>
        </p:txBody>
      </p:sp>
      <p:sp>
        <p:nvSpPr>
          <p:cNvPr id="394" name="Google Shape;394;p60"/>
          <p:cNvSpPr txBox="1">
            <a:spLocks noGrp="1"/>
          </p:cNvSpPr>
          <p:nvPr>
            <p:ph idx="1"/>
          </p:nvPr>
        </p:nvSpPr>
        <p:spPr>
          <a:xfrm>
            <a:off x="838200" y="2060154"/>
            <a:ext cx="10515600" cy="3845346"/>
          </a:xfrm>
          <a:prstGeom prst="rect">
            <a:avLst/>
          </a:prstGeom>
          <a:noFill/>
          <a:ln>
            <a:noFill/>
          </a:ln>
        </p:spPr>
        <p:txBody>
          <a:bodyPr spcFirstLastPara="1" wrap="square" lIns="91425" tIns="45700" rIns="91425" bIns="45700" anchor="t" anchorCtr="0">
            <a:noAutofit/>
          </a:bodyPr>
          <a:lstStyle/>
          <a:p>
            <a:pPr marL="173736" indent="-173736">
              <a:buSzPts val="2800"/>
            </a:pPr>
            <a:r>
              <a:rPr lang="en-US" dirty="0"/>
              <a:t>The team delegates a person to complete each task.</a:t>
            </a:r>
          </a:p>
          <a:p>
            <a:pPr marL="173736" indent="-173736">
              <a:buSzPts val="2800"/>
            </a:pPr>
            <a:r>
              <a:rPr lang="en-US" dirty="0"/>
              <a:t>The action plan includes dates when activities should and have been completed.</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153986-B174-4DBA-B551-5A55EC81AB34}"/>
              </a:ext>
            </a:extLst>
          </p:cNvPr>
          <p:cNvSpPr>
            <a:spLocks noGrp="1"/>
          </p:cNvSpPr>
          <p:nvPr>
            <p:ph type="title"/>
          </p:nvPr>
        </p:nvSpPr>
        <p:spPr/>
        <p:txBody>
          <a:bodyPr>
            <a:normAutofit/>
          </a:bodyPr>
          <a:lstStyle/>
          <a:p>
            <a:r>
              <a:rPr lang="en-US" sz="5400" dirty="0">
                <a:solidFill>
                  <a:schemeClr val="bg1"/>
                </a:solidFill>
              </a:rPr>
              <a:t>Core and Action Teams</a:t>
            </a:r>
          </a:p>
        </p:txBody>
      </p:sp>
    </p:spTree>
    <p:extLst>
      <p:ext uri="{BB962C8B-B14F-4D97-AF65-F5344CB8AC3E}">
        <p14:creationId xmlns:p14="http://schemas.microsoft.com/office/powerpoint/2010/main" val="266144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D9B7DB7-0AFC-41F7-BBA3-C6F690589F36}"/>
              </a:ext>
            </a:extLst>
          </p:cNvPr>
          <p:cNvSpPr>
            <a:spLocks noGrp="1" noChangeArrowheads="1"/>
          </p:cNvSpPr>
          <p:nvPr>
            <p:ph type="title"/>
          </p:nvPr>
        </p:nvSpPr>
        <p:spPr/>
        <p:txBody>
          <a:bodyPr>
            <a:normAutofit/>
          </a:bodyPr>
          <a:lstStyle/>
          <a:p>
            <a:pPr eaLnBrk="1" hangingPunct="1"/>
            <a:r>
              <a:rPr lang="en-US" altLang="en-US" dirty="0"/>
              <a:t>Teaming at PBIS Tier III</a:t>
            </a:r>
          </a:p>
        </p:txBody>
      </p:sp>
      <p:sp>
        <p:nvSpPr>
          <p:cNvPr id="13315" name="Rectangle 3">
            <a:extLst>
              <a:ext uri="{FF2B5EF4-FFF2-40B4-BE49-F238E27FC236}">
                <a16:creationId xmlns:a16="http://schemas.microsoft.com/office/drawing/2014/main" id="{CAFE9E9A-C0A2-4ED6-BB88-A831BFAF8719}"/>
              </a:ext>
            </a:extLst>
          </p:cNvPr>
          <p:cNvSpPr>
            <a:spLocks noGrp="1" noChangeArrowheads="1"/>
          </p:cNvSpPr>
          <p:nvPr>
            <p:ph idx="1"/>
          </p:nvPr>
        </p:nvSpPr>
        <p:spPr>
          <a:xfrm>
            <a:off x="838200" y="2049137"/>
            <a:ext cx="10515600" cy="3856362"/>
          </a:xfrm>
        </p:spPr>
        <p:txBody>
          <a:bodyPr>
            <a:normAutofit/>
          </a:bodyPr>
          <a:lstStyle/>
          <a:p>
            <a:pPr marL="0" indent="0" eaLnBrk="1" hangingPunct="1">
              <a:buNone/>
            </a:pPr>
            <a:r>
              <a:rPr lang="en-US" altLang="en-US" u="sng" dirty="0"/>
              <a:t>Core Team (systems) Conversations:</a:t>
            </a:r>
          </a:p>
          <a:p>
            <a:pPr marL="457200" lvl="1" indent="-173736" eaLnBrk="1" hangingPunct="1"/>
            <a:r>
              <a:rPr lang="en-US" altLang="en-US" dirty="0"/>
              <a:t>Monitor effectiveness of complex FBA/BIP and wraparound supports.</a:t>
            </a:r>
          </a:p>
          <a:p>
            <a:pPr marL="457200" lvl="1" indent="-173736" eaLnBrk="1" hangingPunct="1"/>
            <a:r>
              <a:rPr lang="en-US" altLang="en-US" dirty="0"/>
              <a:t>Review aggregate Tier III data to make decisions about any improvements needed for the interventions themselves.</a:t>
            </a:r>
          </a:p>
          <a:p>
            <a:pPr marL="0" indent="0" eaLnBrk="1" hangingPunct="1">
              <a:buNone/>
            </a:pPr>
            <a:r>
              <a:rPr lang="en-US" altLang="en-US" u="sng" dirty="0"/>
              <a:t>Action Team (problem solving) examples:</a:t>
            </a:r>
          </a:p>
          <a:p>
            <a:pPr marL="457200" lvl="1" indent="-173736" eaLnBrk="1" hangingPunct="1"/>
            <a:r>
              <a:rPr lang="en-US" altLang="en-US" dirty="0"/>
              <a:t>FBA/BIP team developed for each student</a:t>
            </a:r>
          </a:p>
          <a:p>
            <a:pPr marL="457200" lvl="1" indent="-173736" eaLnBrk="1" hangingPunct="1"/>
            <a:r>
              <a:rPr lang="en-US" altLang="en-US" dirty="0"/>
              <a:t>Wraparound team for each student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B2ED13-7116-4C6B-AEDB-F61ECCCB52E1}"/>
              </a:ext>
            </a:extLst>
          </p:cNvPr>
          <p:cNvSpPr>
            <a:spLocks noGrp="1"/>
          </p:cNvSpPr>
          <p:nvPr>
            <p:ph type="title"/>
          </p:nvPr>
        </p:nvSpPr>
        <p:spPr/>
        <p:txBody>
          <a:bodyPr>
            <a:normAutofit/>
          </a:bodyPr>
          <a:lstStyle/>
          <a:p>
            <a:r>
              <a:rPr lang="en-US" dirty="0">
                <a:solidFill>
                  <a:schemeClr val="bg1"/>
                </a:solidFill>
              </a:rPr>
              <a:t>Core (Systems) Teams</a:t>
            </a:r>
          </a:p>
        </p:txBody>
      </p:sp>
    </p:spTree>
    <p:extLst>
      <p:ext uri="{BB962C8B-B14F-4D97-AF65-F5344CB8AC3E}">
        <p14:creationId xmlns:p14="http://schemas.microsoft.com/office/powerpoint/2010/main" val="175523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6"/>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100"/>
              <a:buFont typeface="Arial"/>
              <a:buNone/>
            </a:pPr>
            <a:r>
              <a:rPr lang="en-US" dirty="0"/>
              <a:t>Initial Core Team Responsibilities</a:t>
            </a:r>
            <a:endParaRPr sz="6600" dirty="0"/>
          </a:p>
        </p:txBody>
      </p:sp>
      <p:sp>
        <p:nvSpPr>
          <p:cNvPr id="255" name="Google Shape;255;p36"/>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173736" indent="-173736"/>
            <a:r>
              <a:rPr lang="en-US" dirty="0"/>
              <a:t>Develop </a:t>
            </a:r>
            <a:r>
              <a:rPr lang="en-US" b="1" dirty="0"/>
              <a:t>standardized processes:</a:t>
            </a:r>
            <a:endParaRPr dirty="0"/>
          </a:p>
          <a:p>
            <a:pPr marL="457200" lvl="1" indent="-173736" algn="l" rtl="0">
              <a:spcAft>
                <a:spcPts val="0"/>
              </a:spcAft>
              <a:buSzPts val="2400"/>
              <a:buChar char="•"/>
            </a:pPr>
            <a:r>
              <a:rPr lang="en-US" dirty="0"/>
              <a:t>Identifying students for Tier III support</a:t>
            </a:r>
            <a:endParaRPr dirty="0"/>
          </a:p>
          <a:p>
            <a:pPr marL="457200" lvl="1" indent="-173736" algn="l" rtl="0">
              <a:spcAft>
                <a:spcPts val="0"/>
              </a:spcAft>
              <a:buSzPts val="2400"/>
              <a:buChar char="•"/>
            </a:pPr>
            <a:r>
              <a:rPr lang="en-US" dirty="0"/>
              <a:t>Conducting FBAs</a:t>
            </a:r>
            <a:endParaRPr dirty="0"/>
          </a:p>
          <a:p>
            <a:pPr marL="457200" lvl="1" indent="-173736" algn="l" rtl="0">
              <a:spcAft>
                <a:spcPts val="0"/>
              </a:spcAft>
              <a:buSzPts val="2400"/>
              <a:buChar char="•"/>
            </a:pPr>
            <a:r>
              <a:rPr lang="en-US" dirty="0"/>
              <a:t>Developing and monitoring BIPs</a:t>
            </a:r>
            <a:endParaRPr dirty="0"/>
          </a:p>
          <a:p>
            <a:pPr marL="457200" lvl="1" indent="-173736" algn="l" rtl="0">
              <a:spcAft>
                <a:spcPts val="0"/>
              </a:spcAft>
              <a:buSzPts val="2400"/>
              <a:buChar char="•"/>
            </a:pPr>
            <a:r>
              <a:rPr lang="en-US" dirty="0"/>
              <a:t>Identifying and prompting participation of action team members, including family members and student (if applicable)</a:t>
            </a:r>
            <a:endParaRPr dirty="0"/>
          </a:p>
          <a:p>
            <a:pPr marL="457200" lvl="1" indent="-173736" algn="l" rtl="0">
              <a:spcAft>
                <a:spcPts val="0"/>
              </a:spcAft>
              <a:buSzPts val="2400"/>
              <a:buChar char="•"/>
            </a:pPr>
            <a:r>
              <a:rPr lang="en-US" dirty="0"/>
              <a:t>Updating team, staff, and others involved with student supports</a:t>
            </a:r>
            <a:endParaRPr dirty="0"/>
          </a:p>
          <a:p>
            <a:pPr marL="173736" indent="-173736"/>
            <a:r>
              <a:rPr lang="en-US" dirty="0"/>
              <a:t>Create a model for offering staff professional development and training.</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20B5-8D1D-4168-A46B-0305002FAB68}"/>
              </a:ext>
            </a:extLst>
          </p:cNvPr>
          <p:cNvSpPr>
            <a:spLocks noGrp="1"/>
          </p:cNvSpPr>
          <p:nvPr>
            <p:ph type="title"/>
          </p:nvPr>
        </p:nvSpPr>
        <p:spPr/>
        <p:txBody>
          <a:bodyPr/>
          <a:lstStyle/>
          <a:p>
            <a:r>
              <a:rPr lang="en-US" dirty="0"/>
              <a:t>Annual Evaluation</a:t>
            </a:r>
          </a:p>
        </p:txBody>
      </p:sp>
      <p:sp>
        <p:nvSpPr>
          <p:cNvPr id="3" name="Content Placeholder 2">
            <a:extLst>
              <a:ext uri="{FF2B5EF4-FFF2-40B4-BE49-F238E27FC236}">
                <a16:creationId xmlns:a16="http://schemas.microsoft.com/office/drawing/2014/main" id="{84131E5A-624B-4A23-B14E-497E4F2D2567}"/>
              </a:ext>
            </a:extLst>
          </p:cNvPr>
          <p:cNvSpPr>
            <a:spLocks noGrp="1"/>
          </p:cNvSpPr>
          <p:nvPr>
            <p:ph idx="1"/>
          </p:nvPr>
        </p:nvSpPr>
        <p:spPr/>
        <p:txBody>
          <a:bodyPr/>
          <a:lstStyle/>
          <a:p>
            <a:pPr marL="173736" indent="-173736"/>
            <a:r>
              <a:rPr lang="en-US" dirty="0"/>
              <a:t>At least once a year, the Tier III Core Team will conduct a fidelity assessment (e.g., TFI).</a:t>
            </a:r>
          </a:p>
          <a:p>
            <a:pPr marL="173736" indent="-173736"/>
            <a:r>
              <a:rPr lang="en-US" dirty="0"/>
              <a:t>This annual assessment will be used for action planning.</a:t>
            </a:r>
          </a:p>
        </p:txBody>
      </p:sp>
    </p:spTree>
    <p:extLst>
      <p:ext uri="{BB962C8B-B14F-4D97-AF65-F5344CB8AC3E}">
        <p14:creationId xmlns:p14="http://schemas.microsoft.com/office/powerpoint/2010/main" val="3479239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8"/>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100"/>
              <a:buFont typeface="Arial"/>
              <a:buNone/>
            </a:pPr>
            <a:r>
              <a:rPr lang="en-US" dirty="0"/>
              <a:t>Core Team Membership</a:t>
            </a:r>
            <a:endParaRPr dirty="0"/>
          </a:p>
        </p:txBody>
      </p:sp>
      <p:sp>
        <p:nvSpPr>
          <p:cNvPr id="268" name="Google Shape;268;p38"/>
          <p:cNvSpPr txBox="1">
            <a:spLocks noGrp="1"/>
          </p:cNvSpPr>
          <p:nvPr>
            <p:ph idx="1"/>
          </p:nvPr>
        </p:nvSpPr>
        <p:spPr>
          <a:prstGeom prst="rect">
            <a:avLst/>
          </a:prstGeom>
        </p:spPr>
        <p:txBody>
          <a:bodyPr spcFirstLastPara="1" wrap="square" lIns="91425" tIns="45700" rIns="91425" bIns="45700" anchor="t" anchorCtr="0">
            <a:noAutofit/>
          </a:bodyPr>
          <a:lstStyle/>
          <a:p>
            <a:pPr marL="173736" indent="-173736"/>
            <a:r>
              <a:rPr lang="en-US" b="1" dirty="0"/>
              <a:t>Administrator </a:t>
            </a:r>
            <a:r>
              <a:rPr lang="en-US" dirty="0"/>
              <a:t>(or someone with administrative authority)</a:t>
            </a:r>
          </a:p>
          <a:p>
            <a:pPr marL="173736" indent="-173736"/>
            <a:r>
              <a:rPr lang="en-US" dirty="0"/>
              <a:t>Member with </a:t>
            </a:r>
            <a:r>
              <a:rPr lang="en-US" b="1" dirty="0"/>
              <a:t>behavioral expertise</a:t>
            </a:r>
            <a:endParaRPr lang="en-US" dirty="0"/>
          </a:p>
          <a:p>
            <a:pPr marL="173736" indent="-173736"/>
            <a:r>
              <a:rPr lang="en-US" dirty="0"/>
              <a:t>Member with </a:t>
            </a:r>
            <a:r>
              <a:rPr lang="en-US" b="1" dirty="0"/>
              <a:t>academic expertise</a:t>
            </a:r>
            <a:endParaRPr lang="en-US" dirty="0"/>
          </a:p>
          <a:p>
            <a:pPr marL="173736" indent="-173736"/>
            <a:r>
              <a:rPr lang="en-US" b="1" dirty="0"/>
              <a:t>Crossover</a:t>
            </a:r>
            <a:r>
              <a:rPr lang="en-US" dirty="0"/>
              <a:t> member (if there are separate Tier II and III core teams)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EAA47-BE6F-4C80-93B1-2FCB2B8C0788}"/>
              </a:ext>
            </a:extLst>
          </p:cNvPr>
          <p:cNvSpPr>
            <a:spLocks noGrp="1"/>
          </p:cNvSpPr>
          <p:nvPr>
            <p:ph type="title"/>
          </p:nvPr>
        </p:nvSpPr>
        <p:spPr>
          <a:xfrm>
            <a:off x="408373" y="992187"/>
            <a:ext cx="3146917" cy="4873625"/>
          </a:xfrm>
        </p:spPr>
        <p:txBody>
          <a:bodyPr>
            <a:normAutofit/>
          </a:bodyPr>
          <a:lstStyle/>
          <a:p>
            <a:r>
              <a:rPr lang="en-US" sz="4400" dirty="0">
                <a:solidFill>
                  <a:schemeClr val="accent1"/>
                </a:solidFill>
              </a:rPr>
              <a:t>Objectives</a:t>
            </a:r>
          </a:p>
        </p:txBody>
      </p:sp>
      <p:sp>
        <p:nvSpPr>
          <p:cNvPr id="3" name="Text Placeholder 2">
            <a:extLst>
              <a:ext uri="{FF2B5EF4-FFF2-40B4-BE49-F238E27FC236}">
                <a16:creationId xmlns:a16="http://schemas.microsoft.com/office/drawing/2014/main" id="{FC69D608-006D-4171-A7BB-DA0E1E6BA2B7}"/>
              </a:ext>
            </a:extLst>
          </p:cNvPr>
          <p:cNvSpPr>
            <a:spLocks noGrp="1"/>
          </p:cNvSpPr>
          <p:nvPr>
            <p:ph idx="1"/>
          </p:nvPr>
        </p:nvSpPr>
        <p:spPr>
          <a:xfrm>
            <a:off x="4256810" y="992187"/>
            <a:ext cx="7274129" cy="4873625"/>
          </a:xfrm>
        </p:spPr>
        <p:txBody>
          <a:bodyPr anchor="ctr"/>
          <a:lstStyle/>
          <a:p>
            <a:pPr marL="0" indent="0">
              <a:buNone/>
            </a:pPr>
            <a:r>
              <a:rPr lang="en-US" dirty="0"/>
              <a:t>Participants will learn about…</a:t>
            </a:r>
          </a:p>
          <a:p>
            <a:pPr marL="173736" indent="-173736"/>
            <a:r>
              <a:rPr lang="en-US" dirty="0"/>
              <a:t>How to plan for implementing Tier III</a:t>
            </a:r>
          </a:p>
          <a:p>
            <a:pPr marL="173736" indent="-173736"/>
            <a:r>
              <a:rPr lang="en-US" dirty="0"/>
              <a:t>Leadership at Tier III</a:t>
            </a:r>
          </a:p>
          <a:p>
            <a:pPr marL="173736" indent="-173736"/>
            <a:r>
              <a:rPr lang="en-US" dirty="0"/>
              <a:t>Core (systems) and action teams</a:t>
            </a:r>
          </a:p>
          <a:p>
            <a:pPr marL="457200" lvl="1" indent="-173736">
              <a:spcBef>
                <a:spcPts val="1000"/>
              </a:spcBef>
            </a:pPr>
            <a:r>
              <a:rPr lang="en-US" dirty="0"/>
              <a:t>Learn the roles and responsibilities of the core (systems) leadership team</a:t>
            </a:r>
          </a:p>
          <a:p>
            <a:pPr marL="457200" lvl="1" indent="-173736">
              <a:spcBef>
                <a:spcPts val="1000"/>
              </a:spcBef>
            </a:pPr>
            <a:r>
              <a:rPr lang="en-US" dirty="0"/>
              <a:t>Learn how to develop action teams for individual students</a:t>
            </a:r>
          </a:p>
        </p:txBody>
      </p:sp>
    </p:spTree>
    <p:extLst>
      <p:ext uri="{BB962C8B-B14F-4D97-AF65-F5344CB8AC3E}">
        <p14:creationId xmlns:p14="http://schemas.microsoft.com/office/powerpoint/2010/main" val="3259504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0"/>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Core Member Roles</a:t>
            </a:r>
            <a:endParaRPr dirty="0"/>
          </a:p>
        </p:txBody>
      </p:sp>
      <p:sp>
        <p:nvSpPr>
          <p:cNvPr id="283" name="Google Shape;283;p40"/>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Four team roles are needed as the Tier III systems are developed:</a:t>
            </a:r>
            <a:endParaRPr dirty="0"/>
          </a:p>
          <a:p>
            <a:pPr marL="457200" lvl="0" indent="-173736" algn="l" rtl="0">
              <a:spcBef>
                <a:spcPts val="500"/>
              </a:spcBef>
              <a:spcAft>
                <a:spcPts val="0"/>
              </a:spcAft>
              <a:buSzPts val="2800"/>
              <a:buChar char="•"/>
            </a:pPr>
            <a:r>
              <a:rPr lang="en-US" sz="2600" b="1" dirty="0"/>
              <a:t>Facilitator</a:t>
            </a:r>
            <a:r>
              <a:rPr lang="en-US" dirty="0"/>
              <a:t>- </a:t>
            </a:r>
            <a:r>
              <a:rPr lang="en-US" sz="2400" dirty="0"/>
              <a:t>prepares agenda, facilitates meeting, follows-up on assigned tasks</a:t>
            </a:r>
            <a:endParaRPr dirty="0"/>
          </a:p>
          <a:p>
            <a:pPr marL="457200" lvl="0" indent="-173736" algn="l" rtl="0">
              <a:spcBef>
                <a:spcPts val="500"/>
              </a:spcBef>
              <a:spcAft>
                <a:spcPts val="0"/>
              </a:spcAft>
              <a:buSzPts val="2800"/>
              <a:buChar char="•"/>
            </a:pPr>
            <a:r>
              <a:rPr lang="en-US" sz="2600" b="1" dirty="0"/>
              <a:t>Recorder</a:t>
            </a:r>
            <a:r>
              <a:rPr lang="en-US" dirty="0"/>
              <a:t>- </a:t>
            </a:r>
            <a:r>
              <a:rPr lang="en-US" sz="2400" dirty="0"/>
              <a:t>takes notes (including decisions, assigned tasks, and deadlines set during the meeting) and distributes this information to all stakeholders</a:t>
            </a:r>
            <a:endParaRPr sz="2400" dirty="0"/>
          </a:p>
          <a:p>
            <a:pPr marL="457200" lvl="0" indent="-173736" algn="l" rtl="0">
              <a:spcBef>
                <a:spcPts val="500"/>
              </a:spcBef>
              <a:spcAft>
                <a:spcPts val="0"/>
              </a:spcAft>
              <a:buSzPts val="2800"/>
              <a:buChar char="•"/>
            </a:pPr>
            <a:r>
              <a:rPr lang="en-US" sz="2600" b="1" dirty="0"/>
              <a:t>Administrator</a:t>
            </a:r>
            <a:r>
              <a:rPr lang="en-US" dirty="0"/>
              <a:t>- </a:t>
            </a:r>
            <a:r>
              <a:rPr lang="en-US" sz="2400" dirty="0"/>
              <a:t>supports process with attendance, restructures resources as needed, and shares updates with staff</a:t>
            </a:r>
            <a:endParaRPr sz="2400" dirty="0"/>
          </a:p>
          <a:p>
            <a:pPr marL="457200" lvl="0" indent="-173736" algn="l" rtl="0">
              <a:spcBef>
                <a:spcPts val="500"/>
              </a:spcBef>
              <a:spcAft>
                <a:spcPts val="0"/>
              </a:spcAft>
              <a:buSzPts val="2800"/>
              <a:buChar char="•"/>
            </a:pPr>
            <a:r>
              <a:rPr lang="en-US" sz="2600" b="1" dirty="0"/>
              <a:t>Crossover Member </a:t>
            </a:r>
            <a:r>
              <a:rPr lang="en-US" dirty="0"/>
              <a:t>- </a:t>
            </a:r>
            <a:r>
              <a:rPr lang="en-US" sz="2400" dirty="0"/>
              <a:t>provides direct line of communication between Tier II and Tier III teams (can be a member listed above or a fourth member)</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BBB772E-96C1-4F8C-AA39-0E62B01D3FA6}"/>
              </a:ext>
            </a:extLst>
          </p:cNvPr>
          <p:cNvSpPr>
            <a:spLocks noGrp="1"/>
          </p:cNvSpPr>
          <p:nvPr>
            <p:ph idx="1"/>
          </p:nvPr>
        </p:nvSpPr>
        <p:spPr/>
        <p:txBody>
          <a:bodyPr/>
          <a:lstStyle/>
          <a:p>
            <a:pPr marL="0" indent="0">
              <a:buNone/>
            </a:pPr>
            <a:r>
              <a:rPr lang="en-US" dirty="0"/>
              <a:t>Brainstorm who at your school might have the expertise needed for your Tier III core team:</a:t>
            </a:r>
          </a:p>
          <a:p>
            <a:pPr marL="457200" lvl="1" indent="-173736"/>
            <a:r>
              <a:rPr lang="en-US" dirty="0"/>
              <a:t>Administrative Authority</a:t>
            </a:r>
          </a:p>
          <a:p>
            <a:pPr marL="457200" lvl="1" indent="-173736"/>
            <a:r>
              <a:rPr lang="en-US" dirty="0"/>
              <a:t>Behavioral Expertise</a:t>
            </a:r>
          </a:p>
          <a:p>
            <a:pPr marL="457200" lvl="1" indent="-173736"/>
            <a:r>
              <a:rPr lang="en-US" dirty="0"/>
              <a:t>Academic Expertise</a:t>
            </a:r>
          </a:p>
          <a:p>
            <a:pPr marL="457200" lvl="1" indent="-173736"/>
            <a:r>
              <a:rPr lang="en-US" dirty="0"/>
              <a:t>Tier II Expertise</a:t>
            </a:r>
          </a:p>
        </p:txBody>
      </p:sp>
      <p:sp>
        <p:nvSpPr>
          <p:cNvPr id="4" name="Title 3">
            <a:extLst>
              <a:ext uri="{FF2B5EF4-FFF2-40B4-BE49-F238E27FC236}">
                <a16:creationId xmlns:a16="http://schemas.microsoft.com/office/drawing/2014/main" id="{A9D09E81-C6A7-4F71-B00C-9E6C6EE612C1}"/>
              </a:ext>
            </a:extLst>
          </p:cNvPr>
          <p:cNvSpPr>
            <a:spLocks noGrp="1"/>
          </p:cNvSpPr>
          <p:nvPr>
            <p:ph type="title"/>
          </p:nvPr>
        </p:nvSpPr>
        <p:spPr/>
        <p:txBody>
          <a:bodyPr/>
          <a:lstStyle/>
          <a:p>
            <a:r>
              <a:rPr lang="en-US" dirty="0">
                <a:solidFill>
                  <a:schemeClr val="bg1"/>
                </a:solidFill>
              </a:rPr>
              <a:t>Table Talk</a:t>
            </a:r>
          </a:p>
        </p:txBody>
      </p:sp>
    </p:spTree>
    <p:extLst>
      <p:ext uri="{BB962C8B-B14F-4D97-AF65-F5344CB8AC3E}">
        <p14:creationId xmlns:p14="http://schemas.microsoft.com/office/powerpoint/2010/main" val="964974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p42"/>
          <p:cNvSpPr txBox="1">
            <a:spLocks noGrp="1"/>
          </p:cNvSpPr>
          <p:nvPr>
            <p:ph idx="1"/>
          </p:nvPr>
        </p:nvSpPr>
        <p:spPr>
          <a:xfrm>
            <a:off x="3703320" y="1497330"/>
            <a:ext cx="7875122" cy="4408170"/>
          </a:xfrm>
          <a:prstGeom prst="rect">
            <a:avLst/>
          </a:prstGeom>
        </p:spPr>
        <p:txBody>
          <a:bodyPr spcFirstLastPara="1" wrap="square" lIns="91425" tIns="45700" rIns="91425" bIns="45700" anchor="t" anchorCtr="0">
            <a:noAutofit/>
          </a:bodyPr>
          <a:lstStyle/>
          <a:p>
            <a:pPr marL="173736" indent="-173736"/>
            <a:r>
              <a:rPr lang="en-US" dirty="0"/>
              <a:t>It is essential that the core team has a scheduled meeting time and an effective meeting format.</a:t>
            </a:r>
            <a:endParaRPr dirty="0"/>
          </a:p>
          <a:p>
            <a:pPr marL="173736" indent="-173736"/>
            <a:r>
              <a:rPr lang="en-US" dirty="0"/>
              <a:t>Administration provides release time for core team members; for example:</a:t>
            </a:r>
          </a:p>
          <a:p>
            <a:pPr marL="457200" lvl="1" indent="-173736"/>
            <a:r>
              <a:rPr lang="en-US" dirty="0"/>
              <a:t>Paraprofessionals/aides covering classes</a:t>
            </a:r>
          </a:p>
          <a:p>
            <a:pPr marL="457200" lvl="1" indent="-173736"/>
            <a:r>
              <a:rPr lang="en-US" dirty="0"/>
              <a:t>Staff members with unassigned duties covering a class</a:t>
            </a:r>
            <a:endParaRPr dirty="0"/>
          </a:p>
          <a:p>
            <a:pPr marL="457200" lvl="1" indent="-173736"/>
            <a:r>
              <a:rPr lang="en-US" dirty="0"/>
              <a:t>Utilizing specialists (art, P.E., music, media) for coverage</a:t>
            </a:r>
          </a:p>
          <a:p>
            <a:pPr marL="457200" lvl="1" indent="-173736"/>
            <a:r>
              <a:rPr lang="en-US" dirty="0"/>
              <a:t>Flex time before/after school for team members</a:t>
            </a:r>
          </a:p>
          <a:p>
            <a:pPr marL="457200" lvl="0" indent="-406400" algn="l" rtl="0">
              <a:spcBef>
                <a:spcPts val="0"/>
              </a:spcBef>
              <a:spcAft>
                <a:spcPts val="0"/>
              </a:spcAft>
              <a:buSzPts val="2800"/>
              <a:buChar char="•"/>
            </a:pPr>
            <a:endParaRPr dirty="0"/>
          </a:p>
        </p:txBody>
      </p:sp>
      <p:sp>
        <p:nvSpPr>
          <p:cNvPr id="296" name="Google Shape;296;p42"/>
          <p:cNvSpPr txBox="1">
            <a:spLocks noGrp="1"/>
          </p:cNvSpPr>
          <p:nvPr>
            <p:ph type="title"/>
          </p:nvPr>
        </p:nvSpPr>
        <p:spPr>
          <a:xfrm>
            <a:off x="0" y="635289"/>
            <a:ext cx="12192000" cy="782031"/>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Scheduling Considerations</a:t>
            </a:r>
            <a:endParaRPr dirty="0"/>
          </a:p>
        </p:txBody>
      </p:sp>
      <p:pic>
        <p:nvPicPr>
          <p:cNvPr id="3" name="Content Placeholder 2">
            <a:extLst>
              <a:ext uri="{FF2B5EF4-FFF2-40B4-BE49-F238E27FC236}">
                <a16:creationId xmlns:a16="http://schemas.microsoft.com/office/drawing/2014/main" id="{C3B4D7CF-549B-4935-A461-48FA7D748D89}"/>
              </a:ext>
            </a:extLst>
          </p:cNvPr>
          <p:cNvPicPr>
            <a:picLocks noGrp="1" noChangeAspect="1"/>
          </p:cNvPicPr>
          <p:nvPr>
            <p:ph idx="10"/>
          </p:nvPr>
        </p:nvPicPr>
        <p:blipFill>
          <a:blip r:embed="rId3"/>
          <a:stretch>
            <a:fillRect/>
          </a:stretch>
        </p:blipFill>
        <p:spPr>
          <a:xfrm>
            <a:off x="1188231" y="2077678"/>
            <a:ext cx="1755800" cy="170093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32"/>
        <p:cNvGrpSpPr/>
        <p:nvPr/>
      </p:nvGrpSpPr>
      <p:grpSpPr>
        <a:xfrm>
          <a:off x="0" y="0"/>
          <a:ext cx="0" cy="0"/>
          <a:chOff x="0" y="0"/>
          <a:chExt cx="0" cy="0"/>
        </a:xfrm>
      </p:grpSpPr>
      <p:sp>
        <p:nvSpPr>
          <p:cNvPr id="333" name="Google Shape;333;p47"/>
          <p:cNvSpPr txBox="1">
            <a:spLocks noGrp="1"/>
          </p:cNvSpPr>
          <p:nvPr>
            <p:ph type="title"/>
          </p:nvPr>
        </p:nvSpPr>
        <p:spPr>
          <a:prstGeom prst="rect">
            <a:avLst/>
          </a:prstGeom>
        </p:spPr>
        <p:txBody>
          <a:bodyPr spcFirstLastPara="1" vert="horz" lIns="91440" tIns="45720" rIns="91440" bIns="45720" rtlCol="0" anchor="ctr" anchorCtr="0">
            <a:normAutofit/>
          </a:bodyPr>
          <a:lstStyle/>
          <a:p>
            <a:pPr marL="0" lvl="0" indent="0">
              <a:spcAft>
                <a:spcPts val="0"/>
              </a:spcAft>
            </a:pPr>
            <a:r>
              <a:rPr lang="en-US" kern="1200" dirty="0">
                <a:ea typeface="+mj-ea"/>
                <a:cs typeface="+mj-cs"/>
              </a:rPr>
              <a:t>Core (Systems) Team Meeting Format</a:t>
            </a:r>
          </a:p>
        </p:txBody>
      </p:sp>
      <p:sp>
        <p:nvSpPr>
          <p:cNvPr id="2" name="Content Placeholder 1"/>
          <p:cNvSpPr>
            <a:spLocks noGrp="1"/>
          </p:cNvSpPr>
          <p:nvPr>
            <p:ph idx="1"/>
          </p:nvPr>
        </p:nvSpPr>
        <p:spPr>
          <a:xfrm>
            <a:off x="838200" y="2060154"/>
            <a:ext cx="10515600" cy="3845346"/>
          </a:xfrm>
        </p:spPr>
        <p:txBody>
          <a:bodyPr/>
          <a:lstStyle/>
          <a:p>
            <a:pPr marL="173736" indent="-173736"/>
            <a:r>
              <a:rPr lang="en-US" dirty="0"/>
              <a:t>The next slide contains a sample agenda template that can be used for systems-level discussions at Tier II or Tier III.</a:t>
            </a:r>
          </a:p>
          <a:p>
            <a:pPr marL="173736" indent="-173736"/>
            <a:r>
              <a:rPr lang="en-US" dirty="0"/>
              <a:t>The four slides following the agenda contain a sample agenda template that can be used for problem-solving discussions at Tier II or Tier III.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 name="Content Placeholder 2"/>
          <p:cNvSpPr>
            <a:spLocks noGrp="1"/>
          </p:cNvSpPr>
          <p:nvPr>
            <p:ph idx="10"/>
          </p:nvPr>
        </p:nvSpPr>
        <p:spPr/>
        <p:txBody>
          <a:bodyPr>
            <a:normAutofit/>
          </a:bodyPr>
          <a:lstStyle/>
          <a:p>
            <a:r>
              <a:rPr lang="en-US" sz="2800" dirty="0">
                <a:solidFill>
                  <a:srgbClr val="FFFFFF"/>
                </a:solidFill>
                <a:ea typeface="Calibri"/>
                <a:cs typeface="Calibri"/>
                <a:sym typeface="Calibri"/>
              </a:rPr>
              <a:t>Sample Agenda For </a:t>
            </a:r>
            <a:r>
              <a:rPr lang="en-US" sz="2800" b="1" u="sng" dirty="0">
                <a:solidFill>
                  <a:srgbClr val="FFFFFF"/>
                </a:solidFill>
              </a:rPr>
              <a:t>S</a:t>
            </a:r>
            <a:r>
              <a:rPr lang="en-US" sz="2800" b="1" u="sng" dirty="0">
                <a:solidFill>
                  <a:srgbClr val="FFFFFF"/>
                </a:solidFill>
                <a:ea typeface="Calibri"/>
                <a:cs typeface="Calibri"/>
                <a:sym typeface="Calibri"/>
              </a:rPr>
              <a:t>ystems </a:t>
            </a:r>
            <a:r>
              <a:rPr lang="en-US" sz="2800" b="1" u="sng" dirty="0">
                <a:solidFill>
                  <a:srgbClr val="FFFFFF"/>
                </a:solidFill>
              </a:rPr>
              <a:t>C</a:t>
            </a:r>
            <a:r>
              <a:rPr lang="en-US" sz="2800" b="1" u="sng" dirty="0">
                <a:solidFill>
                  <a:srgbClr val="FFFFFF"/>
                </a:solidFill>
                <a:ea typeface="Calibri"/>
                <a:cs typeface="Calibri"/>
                <a:sym typeface="Calibri"/>
              </a:rPr>
              <a:t>onversation</a:t>
            </a:r>
            <a:endParaRPr lang="en-US" sz="2800"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1152" y="401282"/>
            <a:ext cx="4065224" cy="5534462"/>
          </a:xfrm>
          <a:prstGeom prst="rect">
            <a:avLst/>
          </a:prstGeom>
          <a:ln>
            <a:solidFill>
              <a:schemeClr val="tx1"/>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 name="Content Placeholder 2"/>
          <p:cNvSpPr>
            <a:spLocks noGrp="1"/>
          </p:cNvSpPr>
          <p:nvPr>
            <p:ph idx="10"/>
          </p:nvPr>
        </p:nvSpPr>
        <p:spPr>
          <a:xfrm>
            <a:off x="749149" y="1989787"/>
            <a:ext cx="2622013" cy="1833786"/>
          </a:xfrm>
        </p:spPr>
        <p:txBody>
          <a:bodyPr>
            <a:noAutofit/>
          </a:bodyPr>
          <a:lstStyle/>
          <a:p>
            <a:r>
              <a:rPr lang="en-US" sz="2800" u="sng" dirty="0">
                <a:solidFill>
                  <a:srgbClr val="FFFFFF"/>
                </a:solidFill>
                <a:ea typeface="Calibri"/>
                <a:cs typeface="Calibri"/>
                <a:sym typeface="Calibri"/>
              </a:rPr>
              <a:t>Problem Solving </a:t>
            </a:r>
            <a:r>
              <a:rPr lang="en-US" sz="2800" dirty="0">
                <a:solidFill>
                  <a:srgbClr val="FFFFFF"/>
                </a:solidFill>
              </a:rPr>
              <a:t>M</a:t>
            </a:r>
            <a:r>
              <a:rPr lang="en-US" sz="2800" dirty="0">
                <a:solidFill>
                  <a:srgbClr val="FFFFFF"/>
                </a:solidFill>
                <a:ea typeface="Calibri"/>
                <a:cs typeface="Calibri"/>
                <a:sym typeface="Calibri"/>
              </a:rPr>
              <a:t>eeting </a:t>
            </a:r>
            <a:r>
              <a:rPr lang="en-US" sz="2800" dirty="0">
                <a:solidFill>
                  <a:srgbClr val="FFFFFF"/>
                </a:solidFill>
              </a:rPr>
              <a:t>A</a:t>
            </a:r>
            <a:r>
              <a:rPr lang="en-US" sz="2800" dirty="0">
                <a:solidFill>
                  <a:srgbClr val="FFFFFF"/>
                </a:solidFill>
                <a:ea typeface="Calibri"/>
                <a:cs typeface="Calibri"/>
                <a:sym typeface="Calibri"/>
              </a:rPr>
              <a:t>genda</a:t>
            </a:r>
            <a:br>
              <a:rPr lang="en-US" sz="2800" dirty="0">
                <a:solidFill>
                  <a:srgbClr val="FFFFFF"/>
                </a:solidFill>
                <a:ea typeface="Calibri"/>
                <a:cs typeface="Calibri"/>
                <a:sym typeface="Calibri"/>
              </a:rPr>
            </a:br>
            <a:r>
              <a:rPr lang="en-US" sz="2800" dirty="0">
                <a:solidFill>
                  <a:srgbClr val="FFFFFF"/>
                </a:solidFill>
                <a:ea typeface="Calibri"/>
                <a:cs typeface="Calibri"/>
                <a:sym typeface="Calibri"/>
              </a:rPr>
              <a:t>(Page 1)</a:t>
            </a:r>
            <a:endParaRPr lang="en-US" sz="280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49999" y="804230"/>
            <a:ext cx="6669455" cy="5108519"/>
          </a:xfrm>
          <a:prstGeom prst="rect">
            <a:avLst/>
          </a:prstGeom>
          <a:ln>
            <a:solidFill>
              <a:schemeClr val="tx1"/>
            </a:solidFill>
          </a:ln>
        </p:spPr>
      </p:pic>
    </p:spTree>
    <p:extLst>
      <p:ext uri="{BB962C8B-B14F-4D97-AF65-F5344CB8AC3E}">
        <p14:creationId xmlns:p14="http://schemas.microsoft.com/office/powerpoint/2010/main" val="2024242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 name="Content Placeholder 3"/>
          <p:cNvSpPr>
            <a:spLocks noGrp="1"/>
          </p:cNvSpPr>
          <p:nvPr>
            <p:ph idx="10"/>
          </p:nvPr>
        </p:nvSpPr>
        <p:spPr/>
        <p:txBody>
          <a:bodyPr>
            <a:normAutofit/>
          </a:bodyPr>
          <a:lstStyle/>
          <a:p>
            <a:r>
              <a:rPr lang="en-US" sz="2800" dirty="0">
                <a:solidFill>
                  <a:srgbClr val="FFFFFF"/>
                </a:solidFill>
                <a:ea typeface="Calibri"/>
                <a:cs typeface="Calibri"/>
                <a:sym typeface="Calibri"/>
              </a:rPr>
              <a:t>Agenda</a:t>
            </a:r>
            <a:br>
              <a:rPr lang="en-US" sz="2800" dirty="0">
                <a:solidFill>
                  <a:srgbClr val="FFFFFF"/>
                </a:solidFill>
                <a:ea typeface="Calibri"/>
                <a:cs typeface="Calibri"/>
                <a:sym typeface="Calibri"/>
              </a:rPr>
            </a:br>
            <a:r>
              <a:rPr lang="en-US" sz="2800" dirty="0">
                <a:solidFill>
                  <a:srgbClr val="FFFFFF"/>
                </a:solidFill>
                <a:ea typeface="Calibri"/>
                <a:cs typeface="Calibri"/>
                <a:sym typeface="Calibri"/>
              </a:rPr>
              <a:t>(Page 2)</a:t>
            </a:r>
            <a:endParaRPr lang="en-US" sz="2800" dirty="0"/>
          </a:p>
        </p:txBody>
      </p:sp>
      <p:pic>
        <p:nvPicPr>
          <p:cNvPr id="2" name="Picture 1"/>
          <p:cNvPicPr>
            <a:picLocks noChangeAspect="1"/>
          </p:cNvPicPr>
          <p:nvPr/>
        </p:nvPicPr>
        <p:blipFill rotWithShape="1">
          <a:blip r:embed="rId3"/>
          <a:srcRect l="34354" t="14444" r="10083" b="8445"/>
          <a:stretch/>
        </p:blipFill>
        <p:spPr>
          <a:xfrm>
            <a:off x="3855904" y="801890"/>
            <a:ext cx="6665976" cy="5203810"/>
          </a:xfrm>
          <a:prstGeom prst="rect">
            <a:avLst/>
          </a:prstGeom>
          <a:ln>
            <a:solidFill>
              <a:schemeClr val="tx1"/>
            </a:solidFill>
          </a:ln>
        </p:spPr>
      </p:pic>
    </p:spTree>
    <p:extLst>
      <p:ext uri="{BB962C8B-B14F-4D97-AF65-F5344CB8AC3E}">
        <p14:creationId xmlns:p14="http://schemas.microsoft.com/office/powerpoint/2010/main" val="485262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3" name="Content Placeholder 2"/>
          <p:cNvSpPr>
            <a:spLocks noGrp="1"/>
          </p:cNvSpPr>
          <p:nvPr>
            <p:ph idx="10"/>
          </p:nvPr>
        </p:nvSpPr>
        <p:spPr/>
        <p:txBody>
          <a:bodyPr>
            <a:normAutofit/>
          </a:bodyPr>
          <a:lstStyle/>
          <a:p>
            <a:r>
              <a:rPr lang="en-US" sz="2800" dirty="0"/>
              <a:t>Agenda</a:t>
            </a:r>
            <a:br>
              <a:rPr lang="en-US" sz="2800" dirty="0"/>
            </a:br>
            <a:r>
              <a:rPr lang="en-US" sz="2800" dirty="0"/>
              <a:t>(Page 3)</a:t>
            </a:r>
          </a:p>
        </p:txBody>
      </p:sp>
      <p:grpSp>
        <p:nvGrpSpPr>
          <p:cNvPr id="5" name="Group 4"/>
          <p:cNvGrpSpPr/>
          <p:nvPr/>
        </p:nvGrpSpPr>
        <p:grpSpPr>
          <a:xfrm>
            <a:off x="3855904" y="799602"/>
            <a:ext cx="6665976" cy="5111496"/>
            <a:chOff x="3866921" y="766552"/>
            <a:chExt cx="6632154" cy="5176681"/>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66921" y="766552"/>
              <a:ext cx="6632154" cy="5176681"/>
            </a:xfrm>
            <a:prstGeom prst="rect">
              <a:avLst/>
            </a:prstGeom>
            <a:ln>
              <a:solidFill>
                <a:schemeClr val="tx1"/>
              </a:solidFill>
            </a:ln>
          </p:spPr>
        </p:pic>
        <p:sp>
          <p:nvSpPr>
            <p:cNvPr id="4" name="Rectangle 3"/>
            <p:cNvSpPr/>
            <p:nvPr/>
          </p:nvSpPr>
          <p:spPr>
            <a:xfrm>
              <a:off x="4362450" y="869950"/>
              <a:ext cx="101600" cy="92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58370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3" name="Content Placeholder 2"/>
          <p:cNvSpPr>
            <a:spLocks noGrp="1"/>
          </p:cNvSpPr>
          <p:nvPr>
            <p:ph idx="10"/>
          </p:nvPr>
        </p:nvSpPr>
        <p:spPr/>
        <p:txBody>
          <a:bodyPr>
            <a:normAutofit/>
          </a:bodyPr>
          <a:lstStyle/>
          <a:p>
            <a:r>
              <a:rPr lang="en-US" sz="2800" dirty="0"/>
              <a:t>Agenda</a:t>
            </a:r>
            <a:br>
              <a:rPr lang="en-US" sz="2800" dirty="0"/>
            </a:br>
            <a:r>
              <a:rPr lang="en-US" sz="2800" dirty="0"/>
              <a:t>(Page 4)</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55902" y="802448"/>
            <a:ext cx="6665976" cy="5151323"/>
          </a:xfrm>
          <a:prstGeom prst="rect">
            <a:avLst/>
          </a:prstGeom>
          <a:ln>
            <a:solidFill>
              <a:schemeClr val="tx1"/>
            </a:solidFill>
          </a:ln>
        </p:spPr>
      </p:pic>
    </p:spTree>
    <p:extLst>
      <p:ext uri="{BB962C8B-B14F-4D97-AF65-F5344CB8AC3E}">
        <p14:creationId xmlns:p14="http://schemas.microsoft.com/office/powerpoint/2010/main" val="4234519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dirty="0">
                <a:solidFill>
                  <a:schemeClr val="bg1"/>
                </a:solidFill>
              </a:rPr>
              <a:t>Action Teams </a:t>
            </a:r>
            <a:endParaRPr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grpSp>
        <p:nvGrpSpPr>
          <p:cNvPr id="3" name="Group 2"/>
          <p:cNvGrpSpPr/>
          <p:nvPr/>
        </p:nvGrpSpPr>
        <p:grpSpPr>
          <a:xfrm>
            <a:off x="489396" y="1938110"/>
            <a:ext cx="10968146" cy="4102962"/>
            <a:chOff x="1778370" y="1783873"/>
            <a:chExt cx="10968146" cy="4102962"/>
          </a:xfrm>
        </p:grpSpPr>
        <p:sp>
          <p:nvSpPr>
            <p:cNvPr id="8" name="Google Shape;333;p4">
              <a:extLst>
                <a:ext uri="{FF2B5EF4-FFF2-40B4-BE49-F238E27FC236}">
                  <a16:creationId xmlns:a16="http://schemas.microsoft.com/office/drawing/2014/main" id="{F6BFF145-CEC0-40D8-97DE-3B31961E778D}"/>
                </a:ext>
              </a:extLst>
            </p:cNvPr>
            <p:cNvSpPr/>
            <p:nvPr/>
          </p:nvSpPr>
          <p:spPr>
            <a:xfrm>
              <a:off x="1778370" y="2478516"/>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333;p4">
              <a:extLst>
                <a:ext uri="{FF2B5EF4-FFF2-40B4-BE49-F238E27FC236}">
                  <a16:creationId xmlns:a16="http://schemas.microsoft.com/office/drawing/2014/main" id="{D892D91C-90D4-4611-BA9F-120DA079E003}"/>
                </a:ext>
              </a:extLst>
            </p:cNvPr>
            <p:cNvSpPr/>
            <p:nvPr/>
          </p:nvSpPr>
          <p:spPr>
            <a:xfrm>
              <a:off x="1778370" y="2170122"/>
              <a:ext cx="633845" cy="160480"/>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 name="Google Shape;333;p4">
              <a:extLst>
                <a:ext uri="{FF2B5EF4-FFF2-40B4-BE49-F238E27FC236}">
                  <a16:creationId xmlns:a16="http://schemas.microsoft.com/office/drawing/2014/main" id="{EFD2788B-9551-4409-8BD8-9C149EF75862}"/>
                </a:ext>
              </a:extLst>
            </p:cNvPr>
            <p:cNvSpPr/>
            <p:nvPr/>
          </p:nvSpPr>
          <p:spPr>
            <a:xfrm>
              <a:off x="1778371" y="3072155"/>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333;p4">
              <a:extLst>
                <a:ext uri="{FF2B5EF4-FFF2-40B4-BE49-F238E27FC236}">
                  <a16:creationId xmlns:a16="http://schemas.microsoft.com/office/drawing/2014/main" id="{9CBDC6EA-E85F-412D-9D30-FFDC484B9630}"/>
                </a:ext>
              </a:extLst>
            </p:cNvPr>
            <p:cNvSpPr/>
            <p:nvPr/>
          </p:nvSpPr>
          <p:spPr>
            <a:xfrm>
              <a:off x="1778371" y="4004502"/>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aphicFrame>
          <p:nvGraphicFramePr>
            <p:cNvPr id="10" name="Google Shape;331;p4"/>
            <p:cNvGraphicFramePr/>
            <p:nvPr>
              <p:extLst>
                <p:ext uri="{D42A27DB-BD31-4B8C-83A1-F6EECF244321}">
                  <p14:modId xmlns:p14="http://schemas.microsoft.com/office/powerpoint/2010/main" val="1486762076"/>
                </p:ext>
              </p:extLst>
            </p:nvPr>
          </p:nvGraphicFramePr>
          <p:xfrm>
            <a:off x="2442291" y="1783873"/>
            <a:ext cx="10304225" cy="4102962"/>
          </p:xfrm>
          <a:graphic>
            <a:graphicData uri="http://schemas.openxmlformats.org/drawingml/2006/table">
              <a:tbl>
                <a:tblPr firstRow="1" bandRow="1">
                  <a:noFill/>
                </a:tblPr>
                <a:tblGrid>
                  <a:gridCol w="5034638">
                    <a:extLst>
                      <a:ext uri="{9D8B030D-6E8A-4147-A177-3AD203B41FA5}">
                        <a16:colId xmlns:a16="http://schemas.microsoft.com/office/drawing/2014/main" val="20000"/>
                      </a:ext>
                    </a:extLst>
                  </a:gridCol>
                  <a:gridCol w="5269587">
                    <a:extLst>
                      <a:ext uri="{9D8B030D-6E8A-4147-A177-3AD203B41FA5}">
                        <a16:colId xmlns:a16="http://schemas.microsoft.com/office/drawing/2014/main" val="20001"/>
                      </a:ext>
                    </a:extLst>
                  </a:gridCol>
                </a:tblGrid>
                <a:tr h="4102962">
                  <a:tc>
                    <a:txBody>
                      <a:bodyPr/>
                      <a:lstStyle/>
                      <a:p>
                        <a:pPr marL="0" marR="0" lvl="0" indent="0" algn="l" rtl="0">
                          <a:spcBef>
                            <a:spcPts val="0"/>
                          </a:spcBef>
                          <a:spcAft>
                            <a:spcPts val="0"/>
                          </a:spcAft>
                          <a:buClr>
                            <a:srgbClr val="3333CC"/>
                          </a:buClr>
                          <a:buSzPts val="2800"/>
                          <a:buFont typeface="Noto Sans Symbols"/>
                          <a:buNone/>
                        </a:pPr>
                        <a:r>
                          <a:rPr lang="en-US" sz="2000" b="1" u="none" strike="noStrike" cap="none" dirty="0">
                            <a:solidFill>
                              <a:srgbClr val="0070C0"/>
                            </a:solidFill>
                            <a:latin typeface="+mn-lt"/>
                          </a:rPr>
                          <a:t>TEAM</a:t>
                        </a:r>
                        <a:endParaRPr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3.1 Team Composition</a:t>
                        </a: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3.2 Team Operating Procedures</a:t>
                        </a:r>
                        <a:endParaRPr lang="en-US"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3.3 Screening</a:t>
                        </a:r>
                      </a:p>
                      <a:p>
                        <a:pPr marL="173736" marR="0" lvl="0" indent="-173736" algn="l" rtl="0">
                          <a:spcBef>
                            <a:spcPts val="0"/>
                          </a:spcBef>
                          <a:spcAft>
                            <a:spcPts val="0"/>
                          </a:spcAft>
                          <a:buClr>
                            <a:srgbClr val="3333CC"/>
                          </a:buClr>
                          <a:buSzPct val="120000"/>
                          <a:buFont typeface="Noto Sans Symbols"/>
                          <a:buChar char="▪"/>
                        </a:pPr>
                        <a:r>
                          <a:rPr lang="en-US" sz="2000" b="0" u="none" strike="noStrike" cap="none" dirty="0">
                            <a:solidFill>
                              <a:schemeClr val="dk1"/>
                            </a:solidFill>
                            <a:latin typeface="+mn-lt"/>
                          </a:rPr>
                          <a:t>3.4 Student Support Team</a:t>
                        </a:r>
                        <a:endParaRPr lang="en-US" sz="2000" dirty="0">
                          <a:latin typeface="+mn-lt"/>
                        </a:endParaRPr>
                      </a:p>
                      <a:p>
                        <a:pPr marL="0" marR="0" lvl="0" indent="0" algn="l" rtl="0">
                          <a:spcBef>
                            <a:spcPts val="0"/>
                          </a:spcBef>
                          <a:spcAft>
                            <a:spcPts val="0"/>
                          </a:spcAft>
                          <a:buClr>
                            <a:srgbClr val="3333CC"/>
                          </a:buClr>
                          <a:buSzPts val="2200"/>
                          <a:buFont typeface="Noto Sans Symbols"/>
                          <a:buNone/>
                        </a:pPr>
                        <a:endParaRPr sz="2000" b="0" u="none" strike="noStrike" cap="none" dirty="0">
                          <a:solidFill>
                            <a:schemeClr val="dk1"/>
                          </a:solidFill>
                          <a:latin typeface="+mn-lt"/>
                        </a:endParaRPr>
                      </a:p>
                      <a:p>
                        <a:pPr marL="0" marR="0" lvl="0" indent="0" algn="l" rtl="0">
                          <a:spcBef>
                            <a:spcPts val="0"/>
                          </a:spcBef>
                          <a:spcAft>
                            <a:spcPts val="0"/>
                          </a:spcAft>
                          <a:buClr>
                            <a:srgbClr val="3333CC"/>
                          </a:buClr>
                          <a:buSzPts val="2800"/>
                          <a:buFont typeface="Noto Sans Symbols"/>
                          <a:buNone/>
                        </a:pPr>
                        <a:r>
                          <a:rPr lang="en-US" sz="2000" b="1" u="none" strike="noStrike" cap="none" dirty="0">
                            <a:solidFill>
                              <a:srgbClr val="0070C0"/>
                            </a:solidFill>
                            <a:latin typeface="+mn-lt"/>
                          </a:rPr>
                          <a:t>RESOURCES</a:t>
                        </a:r>
                        <a:endParaRPr sz="2000" dirty="0">
                          <a:latin typeface="+mn-lt"/>
                        </a:endParaRPr>
                      </a:p>
                      <a:p>
                        <a:pPr marL="173736" marR="0" lvl="0" indent="-173736"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Verdana" panose="020B0604030504040204" pitchFamily="34" charset="0"/>
                          </a:rPr>
                          <a:t>3.5 Staffing</a:t>
                        </a:r>
                      </a:p>
                      <a:p>
                        <a:pPr marL="173736" marR="0" lvl="0" indent="-173736"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Verdana" panose="020B0604030504040204" pitchFamily="34" charset="0"/>
                          </a:rPr>
                          <a:t>3.6 Student/Family/Community Involvement</a:t>
                        </a:r>
                      </a:p>
                      <a:p>
                        <a:pPr marL="173736" marR="0" lvl="0" indent="-173736" algn="l" defTabSz="914400" rtl="0" eaLnBrk="1" fontAlgn="auto" latinLnBrk="0" hangingPunct="1">
                          <a:lnSpc>
                            <a:spcPct val="100000"/>
                          </a:lnSpc>
                          <a:spcBef>
                            <a:spcPts val="0"/>
                          </a:spcBef>
                          <a:spcAft>
                            <a:spcPts val="0"/>
                          </a:spcAft>
                          <a:buClr>
                            <a:srgbClr val="3333CC"/>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mn-lt"/>
                            <a:ea typeface="Verdana" panose="020B0604030504040204" pitchFamily="34" charset="0"/>
                            <a:cs typeface="Verdana" panose="020B0604030504040204" pitchFamily="34" charset="0"/>
                          </a:rPr>
                          <a:t>3.7 Professional Development</a:t>
                        </a:r>
                      </a:p>
                      <a:p>
                        <a:pPr marL="0" marR="0" lvl="0" indent="0" algn="l" rtl="0">
                          <a:spcBef>
                            <a:spcPts val="0"/>
                          </a:spcBef>
                          <a:spcAft>
                            <a:spcPts val="0"/>
                          </a:spcAft>
                          <a:buNone/>
                        </a:pPr>
                        <a:endParaRPr sz="2000" b="0" dirty="0">
                          <a:solidFill>
                            <a:schemeClr val="dk1"/>
                          </a:solidFill>
                          <a:latin typeface="+mn-lt"/>
                        </a:endParaRPr>
                      </a:p>
                    </a:txBody>
                    <a:tcPr marL="91450" marR="91450" marT="45725" marB="45725">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3333CC"/>
                          </a:buClr>
                          <a:buSzPts val="2800"/>
                          <a:buFont typeface="Noto Sans Symbols"/>
                          <a:buNone/>
                          <a:tabLst/>
                          <a:defRPr/>
                        </a:pPr>
                        <a:r>
                          <a:rPr kumimoji="0" lang="en-US" sz="2000" b="1" i="0" u="none" strike="noStrike" kern="1200" cap="none" spc="0" normalizeH="0" baseline="0" noProof="0" dirty="0">
                            <a:ln>
                              <a:noFill/>
                            </a:ln>
                            <a:solidFill>
                              <a:srgbClr val="0070C0"/>
                            </a:solidFill>
                            <a:effectLst/>
                            <a:uLnTx/>
                            <a:uFillTx/>
                            <a:latin typeface="+mn-lt"/>
                            <a:ea typeface="+mn-ea"/>
                            <a:cs typeface="+mn-cs"/>
                          </a:rPr>
                          <a:t>SUPPORT PLANS</a:t>
                        </a: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3.8   Quality of Life Indicators</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3.9   Academic, Social, and Physical Indicators</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3.10 Hypothesis Statement</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3.11 Comprehensive Support</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3.12 Natural and Formal Supports</a:t>
                        </a:r>
                      </a:p>
                      <a:p>
                        <a:pPr marL="173736" lvl="0" indent="-173736">
                          <a:buClr>
                            <a:srgbClr val="3333CC"/>
                          </a:buClr>
                          <a:buFont typeface="Wingdings" panose="05000000000000000000" pitchFamily="2" charset="2"/>
                          <a:buChar char="§"/>
                          <a:defRPr/>
                        </a:pPr>
                        <a:r>
                          <a:rPr lang="en-US" sz="2000" b="0" dirty="0">
                            <a:solidFill>
                              <a:schemeClr val="tx1"/>
                            </a:solidFill>
                            <a:latin typeface="+mn-lt"/>
                            <a:ea typeface="Verdana" panose="020B0604030504040204" pitchFamily="34" charset="0"/>
                            <a:cs typeface="Verdana" panose="020B0604030504040204" pitchFamily="34" charset="0"/>
                          </a:rPr>
                          <a:t>3.13 Access to Tier I and Tier II Support</a:t>
                        </a:r>
                        <a:endParaRPr lang="en-US" sz="2000" b="1" dirty="0">
                          <a:solidFill>
                            <a:srgbClr val="0070C0"/>
                          </a:solidFill>
                          <a:latin typeface="+mn-lt"/>
                        </a:endParaRPr>
                      </a:p>
                      <a:p>
                        <a:pPr marL="0" marR="0" lvl="0" indent="0" algn="l" rtl="0">
                          <a:spcBef>
                            <a:spcPts val="0"/>
                          </a:spcBef>
                          <a:spcAft>
                            <a:spcPts val="0"/>
                          </a:spcAft>
                          <a:buClr>
                            <a:srgbClr val="3333CC"/>
                          </a:buClr>
                          <a:buSzPts val="2800"/>
                          <a:buFont typeface="Noto Sans Symbols"/>
                          <a:buNone/>
                        </a:pPr>
                        <a:endParaRPr lang="en-US" sz="2000" b="1" dirty="0">
                          <a:solidFill>
                            <a:srgbClr val="0070C0"/>
                          </a:solidFill>
                          <a:latin typeface="+mn-lt"/>
                        </a:endParaRPr>
                      </a:p>
                      <a:p>
                        <a:pPr marL="0" marR="0" lvl="0" indent="0" algn="l" rtl="0">
                          <a:spcBef>
                            <a:spcPts val="0"/>
                          </a:spcBef>
                          <a:spcAft>
                            <a:spcPts val="0"/>
                          </a:spcAft>
                          <a:buClr>
                            <a:srgbClr val="3333CC"/>
                          </a:buClr>
                          <a:buSzPts val="2800"/>
                          <a:buFont typeface="Noto Sans Symbols"/>
                          <a:buNone/>
                        </a:pPr>
                        <a:r>
                          <a:rPr lang="en-US" sz="2000" b="1" dirty="0">
                            <a:solidFill>
                              <a:srgbClr val="0070C0"/>
                            </a:solidFill>
                            <a:latin typeface="+mn-lt"/>
                          </a:rPr>
                          <a:t>EVALUATION</a:t>
                        </a:r>
                        <a:endParaRPr sz="2000" dirty="0">
                          <a:latin typeface="+mn-lt"/>
                        </a:endParaRPr>
                      </a:p>
                      <a:p>
                        <a:pPr marL="173736" marR="0" lvl="0" indent="-173736" algn="l" rtl="0">
                          <a:lnSpc>
                            <a:spcPct val="100000"/>
                          </a:lnSpc>
                          <a:spcBef>
                            <a:spcPts val="0"/>
                          </a:spcBef>
                          <a:spcAft>
                            <a:spcPts val="0"/>
                          </a:spcAft>
                          <a:buClr>
                            <a:srgbClr val="3333CC"/>
                          </a:buClr>
                          <a:buSzPct val="120000"/>
                          <a:buFont typeface="Noto Sans Symbols"/>
                          <a:buChar char="▪"/>
                        </a:pPr>
                        <a:r>
                          <a:rPr lang="en-US" sz="2000" b="0" dirty="0">
                            <a:solidFill>
                              <a:schemeClr val="dk1"/>
                            </a:solidFill>
                            <a:latin typeface="+mn-lt"/>
                          </a:rPr>
                          <a:t>3.14 Data System</a:t>
                        </a:r>
                        <a:endParaRPr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dirty="0">
                            <a:solidFill>
                              <a:schemeClr val="dk1"/>
                            </a:solidFill>
                            <a:latin typeface="+mn-lt"/>
                          </a:rPr>
                          <a:t>3.15 Data-Based Decision Making</a:t>
                        </a:r>
                        <a:endParaRPr sz="2000" dirty="0">
                          <a:latin typeface="+mn-lt"/>
                        </a:endParaRPr>
                      </a:p>
                      <a:p>
                        <a:pPr marL="173736" marR="0" lvl="0" indent="-173736" algn="l" rtl="0">
                          <a:spcBef>
                            <a:spcPts val="0"/>
                          </a:spcBef>
                          <a:spcAft>
                            <a:spcPts val="0"/>
                          </a:spcAft>
                          <a:buClr>
                            <a:srgbClr val="3333CC"/>
                          </a:buClr>
                          <a:buSzPct val="120000"/>
                          <a:buFont typeface="Noto Sans Symbols"/>
                          <a:buChar char="▪"/>
                        </a:pPr>
                        <a:r>
                          <a:rPr lang="en-US" sz="2000" b="0" dirty="0">
                            <a:solidFill>
                              <a:schemeClr val="dk1"/>
                            </a:solidFill>
                            <a:latin typeface="+mn-lt"/>
                          </a:rPr>
                          <a:t>3.16 Level of Use</a:t>
                        </a:r>
                      </a:p>
                      <a:p>
                        <a:pPr marL="173736" marR="0" lvl="0" indent="-173736" algn="l" rtl="0">
                          <a:spcBef>
                            <a:spcPts val="0"/>
                          </a:spcBef>
                          <a:spcAft>
                            <a:spcPts val="0"/>
                          </a:spcAft>
                          <a:buClr>
                            <a:srgbClr val="3333CC"/>
                          </a:buClr>
                          <a:buSzPct val="120000"/>
                          <a:buFont typeface="Noto Sans Symbols"/>
                          <a:buChar char="▪"/>
                        </a:pPr>
                        <a:r>
                          <a:rPr lang="en-US" sz="2000" b="0" dirty="0">
                            <a:solidFill>
                              <a:schemeClr val="dk1"/>
                            </a:solidFill>
                            <a:latin typeface="+mn-lt"/>
                          </a:rPr>
                          <a:t>3.17 Annual Evaluation</a:t>
                        </a:r>
                        <a:endParaRPr sz="2000" dirty="0">
                          <a:latin typeface="+mn-lt"/>
                        </a:endParaRPr>
                      </a:p>
                    </a:txBody>
                    <a:tcPr marL="91450" marR="91450" marT="45725" marB="45725">
                      <a:solidFill>
                        <a:schemeClr val="bg1"/>
                      </a:solidFill>
                    </a:tcPr>
                  </a:tc>
                  <a:extLst>
                    <a:ext uri="{0D108BD9-81ED-4DB2-BD59-A6C34878D82A}">
                      <a16:rowId xmlns:a16="http://schemas.microsoft.com/office/drawing/2014/main" val="10000"/>
                    </a:ext>
                  </a:extLst>
                </a:tr>
              </a:tbl>
            </a:graphicData>
          </a:graphic>
        </p:graphicFrame>
      </p:grpSp>
      <p:sp>
        <p:nvSpPr>
          <p:cNvPr id="12" name="Google Shape;333;p4">
            <a:extLst>
              <a:ext uri="{FF2B5EF4-FFF2-40B4-BE49-F238E27FC236}">
                <a16:creationId xmlns:a16="http://schemas.microsoft.com/office/drawing/2014/main" id="{32523CFB-3584-4109-8D30-B4C75985C07A}"/>
              </a:ext>
            </a:extLst>
          </p:cNvPr>
          <p:cNvSpPr/>
          <p:nvPr/>
        </p:nvSpPr>
        <p:spPr>
          <a:xfrm>
            <a:off x="5462155" y="5403958"/>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333;p4">
            <a:extLst>
              <a:ext uri="{FF2B5EF4-FFF2-40B4-BE49-F238E27FC236}">
                <a16:creationId xmlns:a16="http://schemas.microsoft.com/office/drawing/2014/main" id="{575D1383-0124-4C3B-AE6B-6B9FA1287624}"/>
              </a:ext>
            </a:extLst>
          </p:cNvPr>
          <p:cNvSpPr/>
          <p:nvPr/>
        </p:nvSpPr>
        <p:spPr>
          <a:xfrm>
            <a:off x="5462155" y="5715581"/>
            <a:ext cx="633845" cy="187037"/>
          </a:xfrm>
          <a:prstGeom prst="rightArrow">
            <a:avLst>
              <a:gd name="adj1" fmla="val 50000"/>
              <a:gd name="adj2" fmla="val 50000"/>
            </a:avLst>
          </a:prstGeom>
          <a:solidFill>
            <a:srgbClr val="FFFF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13;p15">
            <a:extLst>
              <a:ext uri="{FF2B5EF4-FFF2-40B4-BE49-F238E27FC236}">
                <a16:creationId xmlns:a16="http://schemas.microsoft.com/office/drawing/2014/main" id="{E68B9A94-E43A-456D-9E88-7BA4F4C45A7D}"/>
              </a:ext>
            </a:extLst>
          </p:cNvPr>
          <p:cNvSpPr txBox="1">
            <a:spLocks/>
          </p:cNvSpPr>
          <p:nvPr/>
        </p:nvSpPr>
        <p:spPr>
          <a:xfrm>
            <a:off x="2033155" y="866206"/>
            <a:ext cx="6858000" cy="933450"/>
          </a:xfrm>
          <a:prstGeom prst="rect">
            <a:avLst/>
          </a:prstGeom>
          <a:solidFill>
            <a:schemeClr val="lt1"/>
          </a:solidFill>
          <a:ln w="57150" cap="flat" cmpd="sng">
            <a:solidFill>
              <a:srgbClr val="003399"/>
            </a:solidFill>
            <a:prstDash val="solid"/>
            <a:round/>
            <a:headEnd type="none" w="sm" len="sm"/>
            <a:tailEnd type="none" w="sm" len="sm"/>
          </a:ln>
        </p:spPr>
        <p:txBody>
          <a:bodyPr spcFirstLastPara="1" vert="horz" wrap="square" lIns="91425" tIns="45700" rIns="91425" bIns="45700" rtlCol="0" anchor="b" anchorCtr="0">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spcBef>
                <a:spcPts val="0"/>
              </a:spcBef>
              <a:buClr>
                <a:schemeClr val="dk1"/>
              </a:buClr>
              <a:buSzPts val="2880"/>
              <a:buFont typeface="Trebuchet MS"/>
              <a:buNone/>
            </a:pPr>
            <a:r>
              <a:rPr lang="en-US" sz="2800" i="1" dirty="0">
                <a:latin typeface="Calibri" panose="020F0502020204030204" pitchFamily="34" charset="0"/>
                <a:ea typeface="Trebuchet MS"/>
                <a:cs typeface="Calibri" panose="020F0502020204030204" pitchFamily="34" charset="0"/>
                <a:sym typeface="Trebuchet MS"/>
                <a:hlinkClick r:id="rId3"/>
              </a:rPr>
              <a:t>The Tiered Fidelity Inventory (TFI)</a:t>
            </a:r>
            <a:br>
              <a:rPr lang="en-US" sz="2800" dirty="0">
                <a:latin typeface="Calibri" panose="020F0502020204030204" pitchFamily="34" charset="0"/>
                <a:ea typeface="Trebuchet MS"/>
                <a:cs typeface="Calibri" panose="020F0502020204030204" pitchFamily="34" charset="0"/>
                <a:sym typeface="Trebuchet MS"/>
              </a:rPr>
            </a:br>
            <a:r>
              <a:rPr lang="en-US" sz="2800" b="1" dirty="0">
                <a:latin typeface="Calibri" panose="020F0502020204030204" pitchFamily="34" charset="0"/>
                <a:ea typeface="Trebuchet MS"/>
                <a:cs typeface="Calibri" panose="020F0502020204030204" pitchFamily="34" charset="0"/>
                <a:sym typeface="Trebuchet MS"/>
                <a:hlinkClick r:id="rId4"/>
              </a:rPr>
              <a:t>Tier III Planning Tool</a:t>
            </a:r>
            <a:endParaRPr lang="en-US" sz="2800" dirty="0">
              <a:latin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4"/>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1100"/>
              <a:buFont typeface="Arial"/>
              <a:buNone/>
            </a:pPr>
            <a:r>
              <a:rPr lang="en-US" dirty="0"/>
              <a:t>Developing Action Teams </a:t>
            </a:r>
            <a:endParaRPr lang="en-US" sz="6600" dirty="0"/>
          </a:p>
        </p:txBody>
      </p:sp>
      <p:sp>
        <p:nvSpPr>
          <p:cNvPr id="311" name="Google Shape;311;p44"/>
          <p:cNvSpPr txBox="1">
            <a:spLocks noGrp="1"/>
          </p:cNvSpPr>
          <p:nvPr>
            <p:ph idx="1"/>
          </p:nvPr>
        </p:nvSpPr>
        <p:spPr>
          <a:prstGeom prst="rect">
            <a:avLst/>
          </a:prstGeom>
        </p:spPr>
        <p:txBody>
          <a:bodyPr spcFirstLastPara="1" wrap="square" lIns="91425" tIns="45700" rIns="91425" bIns="45700" anchor="t" anchorCtr="0">
            <a:noAutofit/>
          </a:bodyPr>
          <a:lstStyle/>
          <a:p>
            <a:pPr marL="0" lvl="0" indent="0">
              <a:buNone/>
            </a:pPr>
            <a:r>
              <a:rPr lang="en-US" dirty="0"/>
              <a:t>Once the Tier III process is established, the core team’s focus shifts: </a:t>
            </a:r>
          </a:p>
          <a:p>
            <a:pPr marL="457200" indent="-173736">
              <a:spcBef>
                <a:spcPts val="500"/>
              </a:spcBef>
            </a:pPr>
            <a:r>
              <a:rPr lang="en-US" sz="2600" dirty="0"/>
              <a:t>Receive referrals for students to receive Tier III support</a:t>
            </a:r>
          </a:p>
          <a:p>
            <a:pPr marL="457200" indent="-173736">
              <a:spcBef>
                <a:spcPts val="500"/>
              </a:spcBef>
            </a:pPr>
            <a:r>
              <a:rPr lang="en-US" sz="2600" dirty="0"/>
              <a:t>Determine whether referred students meet the criteria for Tier III interventions</a:t>
            </a:r>
          </a:p>
          <a:p>
            <a:pPr marL="457200" indent="-173736">
              <a:spcBef>
                <a:spcPts val="500"/>
              </a:spcBef>
            </a:pPr>
            <a:r>
              <a:rPr lang="en-US" sz="2600" dirty="0"/>
              <a:t>Contact action team members and assign tasks</a:t>
            </a:r>
            <a:endParaRPr sz="2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8757E-771A-4560-9736-B7A922B1F932}"/>
              </a:ext>
            </a:extLst>
          </p:cNvPr>
          <p:cNvSpPr>
            <a:spLocks noGrp="1"/>
          </p:cNvSpPr>
          <p:nvPr>
            <p:ph type="title"/>
          </p:nvPr>
        </p:nvSpPr>
        <p:spPr/>
        <p:txBody>
          <a:bodyPr/>
          <a:lstStyle/>
          <a:p>
            <a:r>
              <a:rPr lang="en-US" dirty="0"/>
              <a:t>Supporting Action Teams</a:t>
            </a:r>
          </a:p>
        </p:txBody>
      </p:sp>
      <p:sp>
        <p:nvSpPr>
          <p:cNvPr id="5" name="Content Placeholder 4">
            <a:extLst>
              <a:ext uri="{FF2B5EF4-FFF2-40B4-BE49-F238E27FC236}">
                <a16:creationId xmlns:a16="http://schemas.microsoft.com/office/drawing/2014/main" id="{6DF81D69-2BBA-488A-A5B9-010892FCFF0C}"/>
              </a:ext>
            </a:extLst>
          </p:cNvPr>
          <p:cNvSpPr>
            <a:spLocks noGrp="1"/>
          </p:cNvSpPr>
          <p:nvPr>
            <p:ph idx="1"/>
          </p:nvPr>
        </p:nvSpPr>
        <p:spPr>
          <a:xfrm>
            <a:off x="838200" y="2060154"/>
            <a:ext cx="10515600" cy="3845346"/>
          </a:xfrm>
        </p:spPr>
        <p:txBody>
          <a:bodyPr/>
          <a:lstStyle/>
          <a:p>
            <a:pPr marL="173736" indent="-173736"/>
            <a:r>
              <a:rPr lang="en-US" dirty="0"/>
              <a:t>Core Team member(s) support the Action Team initially.</a:t>
            </a:r>
          </a:p>
          <a:p>
            <a:pPr marL="457200" lvl="1" indent="-173736"/>
            <a:r>
              <a:rPr lang="en-US" dirty="0"/>
              <a:t>Provide professional development</a:t>
            </a:r>
          </a:p>
          <a:p>
            <a:pPr marL="457200" lvl="1" indent="-173736"/>
            <a:r>
              <a:rPr lang="en-US" dirty="0"/>
              <a:t>Support in completing functional behavior assessment</a:t>
            </a:r>
          </a:p>
          <a:p>
            <a:pPr marL="457200" lvl="1" indent="-173736"/>
            <a:r>
              <a:rPr lang="en-US" dirty="0"/>
              <a:t>Support in creating a behavior intervention plan</a:t>
            </a:r>
          </a:p>
          <a:p>
            <a:pPr marL="173736" indent="-173736"/>
            <a:r>
              <a:rPr lang="en-US" dirty="0"/>
              <a:t>Core Team member(s) will fade support and the Action Teams will begin functioning independently.</a:t>
            </a:r>
          </a:p>
        </p:txBody>
      </p:sp>
    </p:spTree>
    <p:extLst>
      <p:ext uri="{BB962C8B-B14F-4D97-AF65-F5344CB8AC3E}">
        <p14:creationId xmlns:p14="http://schemas.microsoft.com/office/powerpoint/2010/main" val="2899133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F57E178-1B49-48D0-9D3B-F45F26942231}"/>
              </a:ext>
            </a:extLst>
          </p:cNvPr>
          <p:cNvSpPr>
            <a:spLocks noGrp="1" noChangeArrowheads="1"/>
          </p:cNvSpPr>
          <p:nvPr>
            <p:ph type="title"/>
          </p:nvPr>
        </p:nvSpPr>
        <p:spPr/>
        <p:txBody>
          <a:bodyPr/>
          <a:lstStyle/>
          <a:p>
            <a:pPr eaLnBrk="1" hangingPunct="1"/>
            <a:r>
              <a:rPr lang="en-US" altLang="en-US" dirty="0"/>
              <a:t>Examples of Action Teams</a:t>
            </a:r>
          </a:p>
        </p:txBody>
      </p:sp>
      <p:sp>
        <p:nvSpPr>
          <p:cNvPr id="14339" name="Rectangle 3">
            <a:extLst>
              <a:ext uri="{FF2B5EF4-FFF2-40B4-BE49-F238E27FC236}">
                <a16:creationId xmlns:a16="http://schemas.microsoft.com/office/drawing/2014/main" id="{3FAE8E9B-48B3-4B67-B6A8-BE7AF5CADB98}"/>
              </a:ext>
            </a:extLst>
          </p:cNvPr>
          <p:cNvSpPr>
            <a:spLocks noGrp="1" noChangeArrowheads="1"/>
          </p:cNvSpPr>
          <p:nvPr>
            <p:ph idx="1"/>
          </p:nvPr>
        </p:nvSpPr>
        <p:spPr>
          <a:xfrm>
            <a:off x="838200" y="2060154"/>
            <a:ext cx="10515600" cy="3972510"/>
          </a:xfrm>
        </p:spPr>
        <p:txBody>
          <a:bodyPr>
            <a:normAutofit/>
          </a:bodyPr>
          <a:lstStyle/>
          <a:p>
            <a:pPr marL="0" indent="0" eaLnBrk="1" hangingPunct="1">
              <a:lnSpc>
                <a:spcPct val="90000"/>
              </a:lnSpc>
              <a:buNone/>
            </a:pPr>
            <a:r>
              <a:rPr lang="en-US" altLang="en-US" sz="2800" u="sng" dirty="0"/>
              <a:t>Wraparound team</a:t>
            </a:r>
            <a:endParaRPr lang="en-US" altLang="en-US" sz="2800" dirty="0"/>
          </a:p>
          <a:p>
            <a:pPr marL="457200" lvl="1" indent="-173736" eaLnBrk="1" hangingPunct="1">
              <a:lnSpc>
                <a:spcPct val="90000"/>
              </a:lnSpc>
            </a:pPr>
            <a:r>
              <a:rPr lang="en-US" altLang="en-US" dirty="0"/>
              <a:t>The family of the child invites all relevant stakeholders.</a:t>
            </a:r>
          </a:p>
          <a:p>
            <a:pPr marL="457200" lvl="1" indent="-173736" eaLnBrk="1" hangingPunct="1">
              <a:lnSpc>
                <a:spcPct val="90000"/>
              </a:lnSpc>
            </a:pPr>
            <a:r>
              <a:rPr lang="en-US" altLang="en-US" dirty="0"/>
              <a:t>Wraparound facilitators engage families to ensure that the team is created by and for the family.</a:t>
            </a:r>
          </a:p>
          <a:p>
            <a:pPr marL="457200" lvl="1" indent="-173736" eaLnBrk="1" hangingPunct="1">
              <a:lnSpc>
                <a:spcPct val="90000"/>
              </a:lnSpc>
            </a:pPr>
            <a:r>
              <a:rPr lang="en-US" altLang="en-US" dirty="0"/>
              <a:t>Relevant school staff are also invited to participate.</a:t>
            </a:r>
          </a:p>
          <a:p>
            <a:pPr marL="0" indent="0" eaLnBrk="1" hangingPunct="1">
              <a:lnSpc>
                <a:spcPct val="90000"/>
              </a:lnSpc>
              <a:buNone/>
            </a:pPr>
            <a:r>
              <a:rPr lang="en-US" altLang="en-US" sz="2800" u="sng" dirty="0"/>
              <a:t>Individual youth FBA/BIP team</a:t>
            </a:r>
            <a:endParaRPr lang="en-US" altLang="en-US" sz="2800" dirty="0"/>
          </a:p>
          <a:p>
            <a:pPr marL="457200" lvl="1" indent="-173736" eaLnBrk="1" hangingPunct="1">
              <a:lnSpc>
                <a:spcPct val="90000"/>
              </a:lnSpc>
            </a:pPr>
            <a:r>
              <a:rPr lang="en-US" altLang="en-US" dirty="0"/>
              <a:t>Uniquely created for each individual child.</a:t>
            </a:r>
          </a:p>
          <a:p>
            <a:pPr marL="457200" lvl="1" indent="-173736" eaLnBrk="1" hangingPunct="1">
              <a:lnSpc>
                <a:spcPct val="90000"/>
              </a:lnSpc>
            </a:pPr>
            <a:r>
              <a:rPr lang="en-US" altLang="en-US" dirty="0"/>
              <a:t>Families are critical members of the team.</a:t>
            </a:r>
          </a:p>
          <a:p>
            <a:pPr marL="457200" lvl="1" indent="-173736" eaLnBrk="1" hangingPunct="1">
              <a:lnSpc>
                <a:spcPct val="90000"/>
              </a:lnSpc>
            </a:pPr>
            <a:r>
              <a:rPr lang="en-US" altLang="en-US" dirty="0"/>
              <a:t>All relevant individuals and staff are invited.</a:t>
            </a:r>
          </a:p>
        </p:txBody>
      </p:sp>
    </p:spTree>
    <p:extLst>
      <p:ext uri="{BB962C8B-B14F-4D97-AF65-F5344CB8AC3E}">
        <p14:creationId xmlns:p14="http://schemas.microsoft.com/office/powerpoint/2010/main" val="219813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1000"/>
                                        <p:tgtEl>
                                          <p:spTgt spid="14339">
                                            <p:txEl>
                                              <p:pRg st="1" end="1"/>
                                            </p:txEl>
                                          </p:spTgt>
                                        </p:tgtEl>
                                      </p:cBhvr>
                                    </p:animEffect>
                                    <p:anim calcmode="lin" valueType="num">
                                      <p:cBhvr>
                                        <p:cTn id="8"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39">
                                            <p:txEl>
                                              <p:pRg st="2" end="2"/>
                                            </p:txEl>
                                          </p:spTgt>
                                        </p:tgtEl>
                                        <p:attrNameLst>
                                          <p:attrName>style.visibility</p:attrName>
                                        </p:attrNameLst>
                                      </p:cBhvr>
                                      <p:to>
                                        <p:strVal val="visible"/>
                                      </p:to>
                                    </p:set>
                                    <p:animEffect transition="in" filter="fade">
                                      <p:cBhvr>
                                        <p:cTn id="14" dur="1000"/>
                                        <p:tgtEl>
                                          <p:spTgt spid="14339">
                                            <p:txEl>
                                              <p:pRg st="2" end="2"/>
                                            </p:txEl>
                                          </p:spTgt>
                                        </p:tgtEl>
                                      </p:cBhvr>
                                    </p:animEffect>
                                    <p:anim calcmode="lin" valueType="num">
                                      <p:cBhvr>
                                        <p:cTn id="15"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339">
                                            <p:txEl>
                                              <p:pRg st="3" end="3"/>
                                            </p:txEl>
                                          </p:spTgt>
                                        </p:tgtEl>
                                        <p:attrNameLst>
                                          <p:attrName>style.visibility</p:attrName>
                                        </p:attrNameLst>
                                      </p:cBhvr>
                                      <p:to>
                                        <p:strVal val="visible"/>
                                      </p:to>
                                    </p:set>
                                    <p:animEffect transition="in" filter="fade">
                                      <p:cBhvr>
                                        <p:cTn id="21" dur="1000"/>
                                        <p:tgtEl>
                                          <p:spTgt spid="14339">
                                            <p:txEl>
                                              <p:pRg st="3" end="3"/>
                                            </p:txEl>
                                          </p:spTgt>
                                        </p:tgtEl>
                                      </p:cBhvr>
                                    </p:animEffect>
                                    <p:anim calcmode="lin" valueType="num">
                                      <p:cBhvr>
                                        <p:cTn id="22"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3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339">
                                            <p:txEl>
                                              <p:pRg st="5" end="5"/>
                                            </p:txEl>
                                          </p:spTgt>
                                        </p:tgtEl>
                                        <p:attrNameLst>
                                          <p:attrName>style.visibility</p:attrName>
                                        </p:attrNameLst>
                                      </p:cBhvr>
                                      <p:to>
                                        <p:strVal val="visible"/>
                                      </p:to>
                                    </p:set>
                                    <p:animEffect transition="in" filter="fade">
                                      <p:cBhvr>
                                        <p:cTn id="28" dur="1000"/>
                                        <p:tgtEl>
                                          <p:spTgt spid="14339">
                                            <p:txEl>
                                              <p:pRg st="5" end="5"/>
                                            </p:txEl>
                                          </p:spTgt>
                                        </p:tgtEl>
                                      </p:cBhvr>
                                    </p:animEffect>
                                    <p:anim calcmode="lin" valueType="num">
                                      <p:cBhvr>
                                        <p:cTn id="29"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43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339">
                                            <p:txEl>
                                              <p:pRg st="6" end="6"/>
                                            </p:txEl>
                                          </p:spTgt>
                                        </p:tgtEl>
                                        <p:attrNameLst>
                                          <p:attrName>style.visibility</p:attrName>
                                        </p:attrNameLst>
                                      </p:cBhvr>
                                      <p:to>
                                        <p:strVal val="visible"/>
                                      </p:to>
                                    </p:set>
                                    <p:animEffect transition="in" filter="fade">
                                      <p:cBhvr>
                                        <p:cTn id="35" dur="1000"/>
                                        <p:tgtEl>
                                          <p:spTgt spid="14339">
                                            <p:txEl>
                                              <p:pRg st="6" end="6"/>
                                            </p:txEl>
                                          </p:spTgt>
                                        </p:tgtEl>
                                      </p:cBhvr>
                                    </p:animEffect>
                                    <p:anim calcmode="lin" valueType="num">
                                      <p:cBhvr>
                                        <p:cTn id="36" dur="10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433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339">
                                            <p:txEl>
                                              <p:pRg st="7" end="7"/>
                                            </p:txEl>
                                          </p:spTgt>
                                        </p:tgtEl>
                                        <p:attrNameLst>
                                          <p:attrName>style.visibility</p:attrName>
                                        </p:attrNameLst>
                                      </p:cBhvr>
                                      <p:to>
                                        <p:strVal val="visible"/>
                                      </p:to>
                                    </p:set>
                                    <p:animEffect transition="in" filter="fade">
                                      <p:cBhvr>
                                        <p:cTn id="42" dur="1000"/>
                                        <p:tgtEl>
                                          <p:spTgt spid="14339">
                                            <p:txEl>
                                              <p:pRg st="7" end="7"/>
                                            </p:txEl>
                                          </p:spTgt>
                                        </p:tgtEl>
                                      </p:cBhvr>
                                    </p:animEffect>
                                    <p:anim calcmode="lin" valueType="num">
                                      <p:cBhvr>
                                        <p:cTn id="43" dur="10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433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8" name="Google Shape;318;p45"/>
          <p:cNvSpPr txBox="1">
            <a:spLocks noGrp="1"/>
          </p:cNvSpPr>
          <p:nvPr>
            <p:ph idx="1"/>
          </p:nvPr>
        </p:nvSpPr>
        <p:spPr>
          <a:xfrm>
            <a:off x="5795734" y="981103"/>
            <a:ext cx="5794011" cy="4873625"/>
          </a:xfrm>
          <a:prstGeom prst="rect">
            <a:avLst/>
          </a:prstGeom>
        </p:spPr>
        <p:txBody>
          <a:bodyPr spcFirstLastPara="1" wrap="square" lIns="91425" tIns="45700" rIns="91425" bIns="45700" anchor="ctr" anchorCtr="0">
            <a:noAutofit/>
          </a:bodyPr>
          <a:lstStyle/>
          <a:p>
            <a:pPr marL="173736" lvl="0" indent="-173736" algn="l" rtl="0">
              <a:spcAft>
                <a:spcPts val="0"/>
              </a:spcAft>
              <a:buSzPts val="2800"/>
              <a:buChar char="•"/>
            </a:pPr>
            <a:r>
              <a:rPr lang="en-US" sz="2600" dirty="0"/>
              <a:t>Who should be a member of the action team (based on each student)?</a:t>
            </a:r>
            <a:endParaRPr sz="2600" dirty="0"/>
          </a:p>
          <a:p>
            <a:pPr marL="173736" lvl="0" indent="-173736" algn="l" rtl="0">
              <a:spcAft>
                <a:spcPts val="0"/>
              </a:spcAft>
              <a:buSzPts val="2800"/>
              <a:buChar char="•"/>
            </a:pPr>
            <a:r>
              <a:rPr lang="en-US" sz="2600" dirty="0"/>
              <a:t>How will release time be provided to attend weekly action team meetings?</a:t>
            </a:r>
            <a:endParaRPr sz="2600" dirty="0"/>
          </a:p>
          <a:p>
            <a:pPr marL="173736" lvl="0" indent="-173736" algn="l" rtl="0">
              <a:spcAft>
                <a:spcPts val="0"/>
              </a:spcAft>
              <a:buSzPts val="2800"/>
              <a:buChar char="•"/>
            </a:pPr>
            <a:r>
              <a:rPr lang="en-US" sz="2600" dirty="0"/>
              <a:t>Who will be responsible for contacting potential action team members?</a:t>
            </a:r>
            <a:endParaRPr sz="2600" dirty="0"/>
          </a:p>
          <a:p>
            <a:pPr marL="173736" lvl="0" indent="-173736" algn="l" rtl="0">
              <a:spcAft>
                <a:spcPts val="0"/>
              </a:spcAft>
              <a:buSzPts val="2800"/>
              <a:buChar char="•"/>
            </a:pPr>
            <a:r>
              <a:rPr lang="en-US" sz="2600" dirty="0"/>
              <a:t>How will the potential action team members be contacted?</a:t>
            </a:r>
            <a:endParaRPr sz="2600" dirty="0"/>
          </a:p>
        </p:txBody>
      </p:sp>
      <p:sp>
        <p:nvSpPr>
          <p:cNvPr id="317" name="Google Shape;317;p4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4400" dirty="0"/>
              <a:t>Guiding Questions for Developing Action Teams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61D5AF-1317-4F6D-A130-7C1A50FD28C5}"/>
              </a:ext>
            </a:extLst>
          </p:cNvPr>
          <p:cNvSpPr>
            <a:spLocks noGrp="1"/>
          </p:cNvSpPr>
          <p:nvPr>
            <p:ph type="title"/>
          </p:nvPr>
        </p:nvSpPr>
        <p:spPr/>
        <p:txBody>
          <a:bodyPr/>
          <a:lstStyle/>
          <a:p>
            <a:r>
              <a:rPr lang="en-US" dirty="0">
                <a:solidFill>
                  <a:schemeClr val="bg1"/>
                </a:solidFill>
              </a:rPr>
              <a:t>Case Study</a:t>
            </a:r>
          </a:p>
        </p:txBody>
      </p:sp>
    </p:spTree>
    <p:extLst>
      <p:ext uri="{BB962C8B-B14F-4D97-AF65-F5344CB8AC3E}">
        <p14:creationId xmlns:p14="http://schemas.microsoft.com/office/powerpoint/2010/main" val="3113481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18F63D-0499-4768-8D76-3A45353E0654}"/>
              </a:ext>
            </a:extLst>
          </p:cNvPr>
          <p:cNvSpPr>
            <a:spLocks noGrp="1"/>
          </p:cNvSpPr>
          <p:nvPr>
            <p:ph type="title"/>
          </p:nvPr>
        </p:nvSpPr>
        <p:spPr/>
        <p:txBody>
          <a:bodyPr/>
          <a:lstStyle/>
          <a:p>
            <a:r>
              <a:rPr lang="en-US" dirty="0"/>
              <a:t>Core Team</a:t>
            </a:r>
          </a:p>
        </p:txBody>
      </p:sp>
      <p:sp>
        <p:nvSpPr>
          <p:cNvPr id="8" name="Content Placeholder 7">
            <a:extLst>
              <a:ext uri="{FF2B5EF4-FFF2-40B4-BE49-F238E27FC236}">
                <a16:creationId xmlns:a16="http://schemas.microsoft.com/office/drawing/2014/main" id="{1967EC8A-4641-4571-8A9E-1E20CF8D1DA9}"/>
              </a:ext>
            </a:extLst>
          </p:cNvPr>
          <p:cNvSpPr>
            <a:spLocks noGrp="1"/>
          </p:cNvSpPr>
          <p:nvPr>
            <p:ph idx="1"/>
          </p:nvPr>
        </p:nvSpPr>
        <p:spPr/>
        <p:txBody>
          <a:bodyPr/>
          <a:lstStyle/>
          <a:p>
            <a:pPr marL="0" indent="0">
              <a:buNone/>
            </a:pPr>
            <a:r>
              <a:rPr lang="en-US" dirty="0"/>
              <a:t>In order to have all the expertise required on a Tier III Core Team, the following people were asked to join:</a:t>
            </a:r>
          </a:p>
          <a:p>
            <a:pPr marL="457200" lvl="1" indent="-173736"/>
            <a:r>
              <a:rPr lang="en-US" dirty="0"/>
              <a:t>Mr. Criswell, the Assistant Principal (Administrative Authority)</a:t>
            </a:r>
          </a:p>
          <a:p>
            <a:pPr marL="457200" lvl="1" indent="-173736"/>
            <a:r>
              <a:rPr lang="en-US" dirty="0"/>
              <a:t>Ms. Jackson, the Guidance Counselor (Behavioral Expertise)</a:t>
            </a:r>
          </a:p>
          <a:p>
            <a:pPr marL="457200" lvl="1" indent="-173736"/>
            <a:r>
              <a:rPr lang="en-US" dirty="0"/>
              <a:t>Mr. Poole, a Special Education Teacher (Academic and Behavioral Expertise)</a:t>
            </a:r>
          </a:p>
          <a:p>
            <a:pPr marL="457200" lvl="1" indent="-173736"/>
            <a:r>
              <a:rPr lang="en-US" dirty="0"/>
              <a:t>Mrs. Liddell, a Regular Education Teacher (Academic Expertise)</a:t>
            </a:r>
          </a:p>
          <a:p>
            <a:pPr marL="457200" lvl="1" indent="-173736"/>
            <a:r>
              <a:rPr lang="en-US" dirty="0"/>
              <a:t>Mr. Robinson, the Tier II Coach (Tier II Expertise)</a:t>
            </a:r>
          </a:p>
        </p:txBody>
      </p:sp>
    </p:spTree>
    <p:extLst>
      <p:ext uri="{BB962C8B-B14F-4D97-AF65-F5344CB8AC3E}">
        <p14:creationId xmlns:p14="http://schemas.microsoft.com/office/powerpoint/2010/main" val="1543768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47DBD-8846-46D4-99AB-9BB62261DF88}"/>
              </a:ext>
            </a:extLst>
          </p:cNvPr>
          <p:cNvSpPr>
            <a:spLocks noGrp="1"/>
          </p:cNvSpPr>
          <p:nvPr>
            <p:ph type="title"/>
          </p:nvPr>
        </p:nvSpPr>
        <p:spPr/>
        <p:txBody>
          <a:bodyPr/>
          <a:lstStyle/>
          <a:p>
            <a:r>
              <a:rPr lang="en-US" dirty="0"/>
              <a:t>Core Team Initial Responsibilities</a:t>
            </a:r>
          </a:p>
        </p:txBody>
      </p:sp>
      <p:sp>
        <p:nvSpPr>
          <p:cNvPr id="3" name="Content Placeholder 2">
            <a:extLst>
              <a:ext uri="{FF2B5EF4-FFF2-40B4-BE49-F238E27FC236}">
                <a16:creationId xmlns:a16="http://schemas.microsoft.com/office/drawing/2014/main" id="{3463437D-75DD-4875-B2B9-C8B8FCAAEF82}"/>
              </a:ext>
            </a:extLst>
          </p:cNvPr>
          <p:cNvSpPr>
            <a:spLocks noGrp="1"/>
          </p:cNvSpPr>
          <p:nvPr>
            <p:ph idx="1"/>
          </p:nvPr>
        </p:nvSpPr>
        <p:spPr/>
        <p:txBody>
          <a:bodyPr>
            <a:normAutofit/>
          </a:bodyPr>
          <a:lstStyle/>
          <a:p>
            <a:pPr marL="173736" indent="-173736"/>
            <a:r>
              <a:rPr lang="en-US" dirty="0"/>
              <a:t>Ms. Jackson volunteers to be the Core Team’s Facilitator. The team decides to meet every Tuesday at 3:30 in Mr. Poole’s room. Ms. Jackson creates the agenda and sends it out ahead of time.</a:t>
            </a:r>
          </a:p>
          <a:p>
            <a:pPr marL="173736" indent="-173736"/>
            <a:r>
              <a:rPr lang="en-US" dirty="0"/>
              <a:t>During their first few meetings, the team creates a standardized referral process for identifying students for Tier III interventions. This process includes the forms that will be used, the data decision rules that they will use to determine whether students qualify for Tier III interventions, and what training will be needed for faculty, staff, and parents regarding this process.</a:t>
            </a:r>
          </a:p>
        </p:txBody>
      </p:sp>
    </p:spTree>
    <p:extLst>
      <p:ext uri="{BB962C8B-B14F-4D97-AF65-F5344CB8AC3E}">
        <p14:creationId xmlns:p14="http://schemas.microsoft.com/office/powerpoint/2010/main" val="390504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3E89-0E64-479C-B1BD-20F6FF54D96A}"/>
              </a:ext>
            </a:extLst>
          </p:cNvPr>
          <p:cNvSpPr>
            <a:spLocks noGrp="1"/>
          </p:cNvSpPr>
          <p:nvPr>
            <p:ph type="title"/>
          </p:nvPr>
        </p:nvSpPr>
        <p:spPr/>
        <p:txBody>
          <a:bodyPr/>
          <a:lstStyle/>
          <a:p>
            <a:r>
              <a:rPr lang="en-US" dirty="0"/>
              <a:t>Core Team Initial Responsibilities (cont.)</a:t>
            </a:r>
          </a:p>
        </p:txBody>
      </p:sp>
      <p:sp>
        <p:nvSpPr>
          <p:cNvPr id="3" name="Content Placeholder 2">
            <a:extLst>
              <a:ext uri="{FF2B5EF4-FFF2-40B4-BE49-F238E27FC236}">
                <a16:creationId xmlns:a16="http://schemas.microsoft.com/office/drawing/2014/main" id="{BB529B8C-E53A-4F7E-8747-24251EE845A0}"/>
              </a:ext>
            </a:extLst>
          </p:cNvPr>
          <p:cNvSpPr>
            <a:spLocks noGrp="1"/>
          </p:cNvSpPr>
          <p:nvPr>
            <p:ph idx="1"/>
          </p:nvPr>
        </p:nvSpPr>
        <p:spPr/>
        <p:txBody>
          <a:bodyPr/>
          <a:lstStyle/>
          <a:p>
            <a:pPr marL="173736" indent="-173736"/>
            <a:r>
              <a:rPr lang="en-US" dirty="0"/>
              <a:t>The team creates a standardized process for conducting Functional Behavior Assessments and writing Behavior Intervention Plans. Because Mr. Poole has some experience with these processes, the team decides he will train the action teams.</a:t>
            </a:r>
          </a:p>
          <a:p>
            <a:pPr marL="173736" indent="-173736"/>
            <a:r>
              <a:rPr lang="en-US" dirty="0"/>
              <a:t>The team also creates a written process for providing ongoing Professional Development around Tier III. </a:t>
            </a:r>
          </a:p>
          <a:p>
            <a:endParaRPr lang="en-US" dirty="0"/>
          </a:p>
        </p:txBody>
      </p:sp>
    </p:spTree>
    <p:extLst>
      <p:ext uri="{BB962C8B-B14F-4D97-AF65-F5344CB8AC3E}">
        <p14:creationId xmlns:p14="http://schemas.microsoft.com/office/powerpoint/2010/main" val="2479760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7DDA-8D04-4055-9B10-44CA8A5E07C1}"/>
              </a:ext>
            </a:extLst>
          </p:cNvPr>
          <p:cNvSpPr>
            <a:spLocks noGrp="1"/>
          </p:cNvSpPr>
          <p:nvPr>
            <p:ph type="title"/>
          </p:nvPr>
        </p:nvSpPr>
        <p:spPr/>
        <p:txBody>
          <a:bodyPr/>
          <a:lstStyle/>
          <a:p>
            <a:r>
              <a:rPr lang="en-US" dirty="0"/>
              <a:t>Core Team Ongoing Responsibilities</a:t>
            </a:r>
          </a:p>
        </p:txBody>
      </p:sp>
      <p:sp>
        <p:nvSpPr>
          <p:cNvPr id="3" name="Content Placeholder 2">
            <a:extLst>
              <a:ext uri="{FF2B5EF4-FFF2-40B4-BE49-F238E27FC236}">
                <a16:creationId xmlns:a16="http://schemas.microsoft.com/office/drawing/2014/main" id="{41D578CC-BDE5-4A1E-BF16-171343BD704A}"/>
              </a:ext>
            </a:extLst>
          </p:cNvPr>
          <p:cNvSpPr>
            <a:spLocks noGrp="1"/>
          </p:cNvSpPr>
          <p:nvPr>
            <p:ph idx="1"/>
          </p:nvPr>
        </p:nvSpPr>
        <p:spPr/>
        <p:txBody>
          <a:bodyPr/>
          <a:lstStyle/>
          <a:p>
            <a:pPr marL="173736" indent="-173736"/>
            <a:r>
              <a:rPr lang="en-US" dirty="0"/>
              <a:t>After Tier III implementation is underway and all processes have been put into place, the Tier III Core Team begins to receive referrals for individual students to receive Tier III interventions.</a:t>
            </a:r>
          </a:p>
          <a:p>
            <a:pPr marL="173736" indent="-173736"/>
            <a:r>
              <a:rPr lang="en-US" dirty="0"/>
              <a:t>The Core Team reviews each referral to see if each student meets the previously established criteria for Tier III interventions.</a:t>
            </a:r>
          </a:p>
          <a:p>
            <a:pPr marL="173736" indent="-173736"/>
            <a:r>
              <a:rPr lang="en-US" dirty="0"/>
              <a:t>When a student meets the criteria, the Core Team delegates one of its members to create an Action (Problem-Solving) Team for that student.</a:t>
            </a:r>
          </a:p>
        </p:txBody>
      </p:sp>
    </p:spTree>
    <p:extLst>
      <p:ext uri="{BB962C8B-B14F-4D97-AF65-F5344CB8AC3E}">
        <p14:creationId xmlns:p14="http://schemas.microsoft.com/office/powerpoint/2010/main" val="1439051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prstGeom prst="rect">
            <a:avLst/>
          </a:prstGeom>
        </p:spPr>
        <p:txBody>
          <a:bodyPr spcFirstLastPara="1" wrap="square" lIns="91425" tIns="45700" rIns="91425" bIns="45700" anchor="ctr" anchorCtr="0">
            <a:noAutofit/>
          </a:bodyPr>
          <a:lstStyle/>
          <a:p>
            <a:pPr marL="457200" lvl="0" indent="0" algn="ctr" rtl="0">
              <a:spcBef>
                <a:spcPts val="0"/>
              </a:spcBef>
              <a:spcAft>
                <a:spcPts val="0"/>
              </a:spcAft>
              <a:buNone/>
            </a:pPr>
            <a:r>
              <a:rPr lang="en-US" dirty="0"/>
              <a:t>Core Team Reviews a Referral</a:t>
            </a:r>
            <a:endParaRPr dirty="0"/>
          </a:p>
        </p:txBody>
      </p:sp>
      <p:sp>
        <p:nvSpPr>
          <p:cNvPr id="2" name="Content Placeholder 1">
            <a:extLst>
              <a:ext uri="{FF2B5EF4-FFF2-40B4-BE49-F238E27FC236}">
                <a16:creationId xmlns:a16="http://schemas.microsoft.com/office/drawing/2014/main" id="{C0E52B6E-F897-448C-ABEE-D2021D816118}"/>
              </a:ext>
            </a:extLst>
          </p:cNvPr>
          <p:cNvSpPr>
            <a:spLocks noGrp="1"/>
          </p:cNvSpPr>
          <p:nvPr>
            <p:ph idx="4294967295"/>
          </p:nvPr>
        </p:nvSpPr>
        <p:spPr>
          <a:xfrm>
            <a:off x="1130301" y="1814513"/>
            <a:ext cx="11061700" cy="4090987"/>
          </a:xfrm>
        </p:spPr>
        <p:txBody>
          <a:bodyPr>
            <a:normAutofit lnSpcReduction="10000"/>
          </a:bodyPr>
          <a:lstStyle/>
          <a:p>
            <a:pPr marL="173736" indent="-173736"/>
            <a:r>
              <a:rPr lang="en-US" dirty="0"/>
              <a:t>Mr. Jones, the 2</a:t>
            </a:r>
            <a:r>
              <a:rPr lang="en-US" baseline="30000" dirty="0"/>
              <a:t>nd</a:t>
            </a:r>
            <a:r>
              <a:rPr lang="en-US" dirty="0"/>
              <a:t> grade teacher, refers 7-year-old Aiden for Tier III interventions based on the following behaviors: throwing classroom materials, cussing at teacher, and shouting at peers.</a:t>
            </a:r>
          </a:p>
          <a:p>
            <a:pPr marL="173736" indent="-173736"/>
            <a:r>
              <a:rPr lang="en-US" dirty="0"/>
              <a:t>Aiden has been receiving Tier II Social Skills interventions (Big Buddy Mentoring) for the past 6 weeks. His behavior, which began in the classroom, has intensified and spread to the cafeteria, school bus, and at home.</a:t>
            </a:r>
          </a:p>
          <a:p>
            <a:pPr marL="173736" indent="-173736"/>
            <a:r>
              <a:rPr lang="en-US" dirty="0"/>
              <a:t>After reviewing the data, the Core Team decides to put together an Action Team to conduct an FBA to determine if a Behavior Intervention Plan or other services are needed for Aiden.</a:t>
            </a:r>
          </a:p>
        </p:txBody>
      </p:sp>
    </p:spTree>
    <p:extLst>
      <p:ext uri="{BB962C8B-B14F-4D97-AF65-F5344CB8AC3E}">
        <p14:creationId xmlns:p14="http://schemas.microsoft.com/office/powerpoint/2010/main" val="392946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5F6F0EF-7CEA-4C87-B6F1-8C78CDF5A3B2}"/>
              </a:ext>
            </a:extLst>
          </p:cNvPr>
          <p:cNvSpPr>
            <a:spLocks noGrp="1"/>
          </p:cNvSpPr>
          <p:nvPr>
            <p:ph idx="1"/>
          </p:nvPr>
        </p:nvSpPr>
        <p:spPr>
          <a:xfrm>
            <a:off x="5757634" y="1585926"/>
            <a:ext cx="6172200" cy="3686147"/>
          </a:xfrm>
        </p:spPr>
        <p:txBody>
          <a:bodyPr>
            <a:normAutofit/>
          </a:bodyPr>
          <a:lstStyle/>
          <a:p>
            <a:pPr marL="173736" indent="-173736"/>
            <a:r>
              <a:rPr lang="en-US" dirty="0"/>
              <a:t>In each of the Tier III modules, we are going to follow a Case Study to illustrate the process of Tier III.</a:t>
            </a:r>
          </a:p>
          <a:p>
            <a:pPr marL="173736" indent="-173736"/>
            <a:r>
              <a:rPr lang="en-US" dirty="0"/>
              <a:t>In this module, the Case Study will focus on the process a school took to create their Core Team and an Action Team for a particular student who had been referred for Tier III services.</a:t>
            </a:r>
          </a:p>
        </p:txBody>
      </p:sp>
      <p:sp>
        <p:nvSpPr>
          <p:cNvPr id="3" name="Title 2">
            <a:extLst>
              <a:ext uri="{FF2B5EF4-FFF2-40B4-BE49-F238E27FC236}">
                <a16:creationId xmlns:a16="http://schemas.microsoft.com/office/drawing/2014/main" id="{AC900755-C5F1-4A2B-9072-8FF669D81024}"/>
              </a:ext>
            </a:extLst>
          </p:cNvPr>
          <p:cNvSpPr>
            <a:spLocks noGrp="1"/>
          </p:cNvSpPr>
          <p:nvPr>
            <p:ph type="title"/>
          </p:nvPr>
        </p:nvSpPr>
        <p:spPr/>
        <p:txBody>
          <a:bodyPr/>
          <a:lstStyle/>
          <a:p>
            <a:r>
              <a:rPr lang="en-US" dirty="0"/>
              <a:t>Introduction to the Case Study</a:t>
            </a:r>
          </a:p>
        </p:txBody>
      </p:sp>
    </p:spTree>
    <p:extLst>
      <p:ext uri="{BB962C8B-B14F-4D97-AF65-F5344CB8AC3E}">
        <p14:creationId xmlns:p14="http://schemas.microsoft.com/office/powerpoint/2010/main" val="2407921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5D24F-E806-4312-9F09-0B1A036C0CD1}"/>
              </a:ext>
            </a:extLst>
          </p:cNvPr>
          <p:cNvSpPr>
            <a:spLocks noGrp="1"/>
          </p:cNvSpPr>
          <p:nvPr>
            <p:ph type="title"/>
          </p:nvPr>
        </p:nvSpPr>
        <p:spPr/>
        <p:txBody>
          <a:bodyPr/>
          <a:lstStyle/>
          <a:p>
            <a:r>
              <a:rPr lang="en-US" dirty="0"/>
              <a:t>Action Team Created</a:t>
            </a:r>
          </a:p>
        </p:txBody>
      </p:sp>
      <p:sp>
        <p:nvSpPr>
          <p:cNvPr id="3" name="Content Placeholder 2">
            <a:extLst>
              <a:ext uri="{FF2B5EF4-FFF2-40B4-BE49-F238E27FC236}">
                <a16:creationId xmlns:a16="http://schemas.microsoft.com/office/drawing/2014/main" id="{AFB2AE8C-4F81-4DA2-988E-292FE7A74774}"/>
              </a:ext>
            </a:extLst>
          </p:cNvPr>
          <p:cNvSpPr>
            <a:spLocks noGrp="1"/>
          </p:cNvSpPr>
          <p:nvPr>
            <p:ph idx="1"/>
          </p:nvPr>
        </p:nvSpPr>
        <p:spPr>
          <a:xfrm>
            <a:off x="838200" y="1600200"/>
            <a:ext cx="10515600" cy="4305300"/>
          </a:xfrm>
        </p:spPr>
        <p:txBody>
          <a:bodyPr>
            <a:normAutofit/>
          </a:bodyPr>
          <a:lstStyle/>
          <a:p>
            <a:pPr marL="173736" indent="-173736"/>
            <a:r>
              <a:rPr lang="en-US" dirty="0"/>
              <a:t>Mr. Criswell volunteers to put together an Action Team for Aiden.</a:t>
            </a:r>
          </a:p>
          <a:p>
            <a:pPr marL="173736" indent="-173736"/>
            <a:r>
              <a:rPr lang="en-US" dirty="0"/>
              <a:t>He asks the following people to serve as Aiden’s Action Team based on their knowledge of Aiden:</a:t>
            </a:r>
          </a:p>
          <a:p>
            <a:pPr marL="457200" lvl="1" indent="-173736"/>
            <a:r>
              <a:rPr lang="en-US" dirty="0"/>
              <a:t>Mr. Jones, Aiden’s teacher</a:t>
            </a:r>
          </a:p>
          <a:p>
            <a:pPr marL="457200" lvl="1" indent="-173736"/>
            <a:r>
              <a:rPr lang="en-US" dirty="0"/>
              <a:t>Mrs. Kelly, the school nurse who has good rapport with Aiden</a:t>
            </a:r>
          </a:p>
          <a:p>
            <a:pPr marL="457200" lvl="1" indent="-173736"/>
            <a:r>
              <a:rPr lang="en-US" dirty="0"/>
              <a:t>Linda Hendricks, Aiden’s mother</a:t>
            </a:r>
          </a:p>
          <a:p>
            <a:pPr marL="457200" lvl="1" indent="-173736"/>
            <a:r>
              <a:rPr lang="en-US" dirty="0"/>
              <a:t>Ms. Jackson, the Guidance Counselor. She will guide the team in the FBA/BIP process</a:t>
            </a:r>
          </a:p>
          <a:p>
            <a:pPr marL="173736" indent="-173736"/>
            <a:r>
              <a:rPr lang="en-US" dirty="0"/>
              <a:t>The Action Team decides to meet on Wednesdays at 8:15 a.m. A sub is provided for Mr. Jones.</a:t>
            </a:r>
          </a:p>
          <a:p>
            <a:pPr lvl="1">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11631557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9C0BE-6B85-4ADD-ADD2-1079EFFC1C80}"/>
              </a:ext>
            </a:extLst>
          </p:cNvPr>
          <p:cNvSpPr>
            <a:spLocks noGrp="1"/>
          </p:cNvSpPr>
          <p:nvPr>
            <p:ph type="title"/>
          </p:nvPr>
        </p:nvSpPr>
        <p:spPr/>
        <p:txBody>
          <a:bodyPr/>
          <a:lstStyle/>
          <a:p>
            <a:r>
              <a:rPr lang="en-US" dirty="0"/>
              <a:t>Ongoing Action Planning</a:t>
            </a:r>
          </a:p>
        </p:txBody>
      </p:sp>
      <p:sp>
        <p:nvSpPr>
          <p:cNvPr id="3" name="Content Placeholder 2">
            <a:extLst>
              <a:ext uri="{FF2B5EF4-FFF2-40B4-BE49-F238E27FC236}">
                <a16:creationId xmlns:a16="http://schemas.microsoft.com/office/drawing/2014/main" id="{31EF4ACA-8E5F-4490-ACBF-F3B0E49BCD6E}"/>
              </a:ext>
            </a:extLst>
          </p:cNvPr>
          <p:cNvSpPr>
            <a:spLocks noGrp="1"/>
          </p:cNvSpPr>
          <p:nvPr>
            <p:ph idx="1"/>
          </p:nvPr>
        </p:nvSpPr>
        <p:spPr/>
        <p:txBody>
          <a:bodyPr/>
          <a:lstStyle/>
          <a:p>
            <a:pPr marL="173736" indent="-173736"/>
            <a:r>
              <a:rPr lang="en-US" dirty="0"/>
              <a:t>The Core Team continues to meet each week. </a:t>
            </a:r>
          </a:p>
          <a:p>
            <a:pPr marL="173736" indent="-173736"/>
            <a:r>
              <a:rPr lang="en-US" dirty="0"/>
              <a:t>In addition to evaluating referrals and creating Action Teams, the Core Team reviews aggregate data on the interventions being put into place. They ask the following questions:</a:t>
            </a:r>
          </a:p>
          <a:p>
            <a:pPr marL="457200" lvl="1" indent="-173736"/>
            <a:r>
              <a:rPr lang="en-US" dirty="0"/>
              <a:t>Are the interventions working?</a:t>
            </a:r>
          </a:p>
          <a:p>
            <a:pPr marL="457200" lvl="1" indent="-173736"/>
            <a:r>
              <a:rPr lang="en-US" dirty="0"/>
              <a:t>Are they being implemented with fidelity?</a:t>
            </a:r>
          </a:p>
          <a:p>
            <a:pPr marL="457200" lvl="1" indent="-173736"/>
            <a:r>
              <a:rPr lang="en-US" dirty="0"/>
              <a:t>Is any additional training needed?</a:t>
            </a:r>
          </a:p>
          <a:p>
            <a:pPr marL="457200" lvl="1" indent="-173736"/>
            <a:r>
              <a:rPr lang="en-US" dirty="0"/>
              <a:t>How successful is our Tier III system as a whole?</a:t>
            </a:r>
          </a:p>
          <a:p>
            <a:pPr marL="457200" lvl="1" indent="-173736"/>
            <a:r>
              <a:rPr lang="en-US" dirty="0"/>
              <a:t>Are any improvements needed?</a:t>
            </a:r>
          </a:p>
          <a:p>
            <a:pPr lvl="1"/>
            <a:endParaRPr lang="en-US" dirty="0"/>
          </a:p>
        </p:txBody>
      </p:sp>
    </p:spTree>
    <p:extLst>
      <p:ext uri="{BB962C8B-B14F-4D97-AF65-F5344CB8AC3E}">
        <p14:creationId xmlns:p14="http://schemas.microsoft.com/office/powerpoint/2010/main" val="4059486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12FD-258A-4786-996B-75EEE08F5F46}"/>
              </a:ext>
            </a:extLst>
          </p:cNvPr>
          <p:cNvSpPr>
            <a:spLocks noGrp="1"/>
          </p:cNvSpPr>
          <p:nvPr>
            <p:ph type="title"/>
          </p:nvPr>
        </p:nvSpPr>
        <p:spPr/>
        <p:txBody>
          <a:bodyPr/>
          <a:lstStyle/>
          <a:p>
            <a:r>
              <a:rPr lang="en-US" dirty="0"/>
              <a:t>Annual Review</a:t>
            </a:r>
          </a:p>
        </p:txBody>
      </p:sp>
      <p:sp>
        <p:nvSpPr>
          <p:cNvPr id="3" name="Content Placeholder 2">
            <a:extLst>
              <a:ext uri="{FF2B5EF4-FFF2-40B4-BE49-F238E27FC236}">
                <a16:creationId xmlns:a16="http://schemas.microsoft.com/office/drawing/2014/main" id="{6A88702F-F71C-431B-AD48-CBF513BAAB2C}"/>
              </a:ext>
            </a:extLst>
          </p:cNvPr>
          <p:cNvSpPr>
            <a:spLocks noGrp="1"/>
          </p:cNvSpPr>
          <p:nvPr>
            <p:ph idx="1"/>
          </p:nvPr>
        </p:nvSpPr>
        <p:spPr/>
        <p:txBody>
          <a:bodyPr/>
          <a:lstStyle/>
          <a:p>
            <a:pPr marL="173736" indent="-173736"/>
            <a:r>
              <a:rPr lang="en-US" dirty="0"/>
              <a:t>At least once a year, the Core Team uses the Tiered Fidelity Inventory to evaluate their Tier III system.</a:t>
            </a:r>
          </a:p>
          <a:p>
            <a:pPr marL="173736" indent="-173736"/>
            <a:r>
              <a:rPr lang="en-US" dirty="0"/>
              <a:t>They use the possible data sources suggested by the TFI to objectively evaluate how well each TFI item is being implemented.</a:t>
            </a:r>
          </a:p>
          <a:p>
            <a:pPr marL="173736" indent="-173736"/>
            <a:r>
              <a:rPr lang="en-US" dirty="0"/>
              <a:t>An action plan is created and implemented based on the items that need more improvement. </a:t>
            </a:r>
          </a:p>
        </p:txBody>
      </p:sp>
    </p:spTree>
    <p:extLst>
      <p:ext uri="{BB962C8B-B14F-4D97-AF65-F5344CB8AC3E}">
        <p14:creationId xmlns:p14="http://schemas.microsoft.com/office/powerpoint/2010/main" val="221096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dirty="0">
                <a:solidFill>
                  <a:schemeClr val="dk1"/>
                </a:solidFill>
                <a:latin typeface="Calibri"/>
                <a:ea typeface="Calibri"/>
                <a:cs typeface="Calibri"/>
                <a:sym typeface="Calibri"/>
              </a:rPr>
              <a:t>Do It with Fidelity!</a:t>
            </a:r>
            <a:endParaRPr lang="en-US" sz="6600" dirty="0"/>
          </a:p>
        </p:txBody>
      </p:sp>
      <p:sp>
        <p:nvSpPr>
          <p:cNvPr id="303" name="Google Shape;303;p31"/>
          <p:cNvSpPr txBox="1">
            <a:spLocks noGrp="1"/>
          </p:cNvSpPr>
          <p:nvPr>
            <p:ph idx="1"/>
          </p:nvPr>
        </p:nvSpPr>
        <p:spPr>
          <a:xfrm>
            <a:off x="838200" y="2060154"/>
            <a:ext cx="10515600" cy="384534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n-US" b="1" u="sng" dirty="0"/>
              <a:t>Tiered Fidelity Inventory (TFI)</a:t>
            </a:r>
            <a:endParaRPr dirty="0"/>
          </a:p>
          <a:p>
            <a:pPr marL="0" lvl="0" indent="177800" algn="ctr" rtl="0">
              <a:lnSpc>
                <a:spcPct val="90000"/>
              </a:lnSpc>
              <a:spcBef>
                <a:spcPts val="0"/>
              </a:spcBef>
              <a:spcAft>
                <a:spcPts val="0"/>
              </a:spcAft>
              <a:buClr>
                <a:schemeClr val="dk1"/>
              </a:buClr>
              <a:buSzPts val="2800"/>
              <a:buNone/>
            </a:pPr>
            <a:endParaRPr dirty="0"/>
          </a:p>
          <a:p>
            <a:pPr marL="173736" lvl="0" indent="-173736" algn="l" rtl="0">
              <a:lnSpc>
                <a:spcPct val="90000"/>
              </a:lnSpc>
              <a:spcAft>
                <a:spcPts val="0"/>
              </a:spcAft>
              <a:buClr>
                <a:schemeClr val="dk1"/>
              </a:buClr>
              <a:buSzPts val="2800"/>
              <a:buChar char="•"/>
            </a:pPr>
            <a:r>
              <a:rPr lang="en-US" dirty="0"/>
              <a:t>Section 3.1: Team Composition</a:t>
            </a:r>
          </a:p>
          <a:p>
            <a:pPr marL="173736" lvl="0" indent="-173736" algn="l" rtl="0">
              <a:lnSpc>
                <a:spcPct val="90000"/>
              </a:lnSpc>
              <a:spcAft>
                <a:spcPts val="0"/>
              </a:spcAft>
              <a:buClr>
                <a:schemeClr val="dk1"/>
              </a:buClr>
              <a:buSzPts val="2800"/>
              <a:buChar char="•"/>
            </a:pPr>
            <a:r>
              <a:rPr lang="en-US" dirty="0"/>
              <a:t>Section 3.2: Team Operating Procedures</a:t>
            </a:r>
          </a:p>
          <a:p>
            <a:pPr marL="173736" lvl="0" indent="-173736" algn="l" rtl="0">
              <a:lnSpc>
                <a:spcPct val="90000"/>
              </a:lnSpc>
              <a:spcAft>
                <a:spcPts val="0"/>
              </a:spcAft>
              <a:buClr>
                <a:schemeClr val="dk1"/>
              </a:buClr>
              <a:buSzPts val="2800"/>
              <a:buChar char="•"/>
            </a:pPr>
            <a:r>
              <a:rPr lang="en-US" dirty="0"/>
              <a:t>Section 3.4: Student Support Team</a:t>
            </a:r>
          </a:p>
          <a:p>
            <a:pPr marL="173736" lvl="0" indent="-173736" algn="l" rtl="0">
              <a:lnSpc>
                <a:spcPct val="90000"/>
              </a:lnSpc>
              <a:spcAft>
                <a:spcPts val="0"/>
              </a:spcAft>
              <a:buClr>
                <a:schemeClr val="dk1"/>
              </a:buClr>
              <a:buSzPts val="2800"/>
              <a:buChar char="•"/>
            </a:pPr>
            <a:r>
              <a:rPr lang="en-US" dirty="0"/>
              <a:t>Section 3.5: Staffing</a:t>
            </a:r>
          </a:p>
          <a:p>
            <a:pPr marL="173736" lvl="0" indent="-173736" algn="l" rtl="0">
              <a:lnSpc>
                <a:spcPct val="90000"/>
              </a:lnSpc>
              <a:spcAft>
                <a:spcPts val="0"/>
              </a:spcAft>
              <a:buClr>
                <a:schemeClr val="dk1"/>
              </a:buClr>
              <a:buSzPts val="2800"/>
              <a:buChar char="•"/>
            </a:pPr>
            <a:r>
              <a:rPr lang="en-US" dirty="0"/>
              <a:t>Section 3.16: Level of Use</a:t>
            </a:r>
          </a:p>
          <a:p>
            <a:pPr marL="173736" lvl="0" indent="-173736" algn="l" rtl="0">
              <a:lnSpc>
                <a:spcPct val="90000"/>
              </a:lnSpc>
              <a:spcAft>
                <a:spcPts val="0"/>
              </a:spcAft>
              <a:buClr>
                <a:schemeClr val="dk1"/>
              </a:buClr>
              <a:buSzPts val="2800"/>
              <a:buChar char="•"/>
            </a:pPr>
            <a:r>
              <a:rPr lang="en-US" dirty="0"/>
              <a:t>Section 3.17: Annual Evaluation</a:t>
            </a:r>
            <a:endParaRPr dirty="0"/>
          </a:p>
        </p:txBody>
      </p:sp>
    </p:spTree>
    <p:extLst>
      <p:ext uri="{BB962C8B-B14F-4D97-AF65-F5344CB8AC3E}">
        <p14:creationId xmlns:p14="http://schemas.microsoft.com/office/powerpoint/2010/main" val="2371264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3.1 Team Composition</a:t>
            </a:r>
          </a:p>
        </p:txBody>
      </p:sp>
      <p:graphicFrame>
        <p:nvGraphicFramePr>
          <p:cNvPr id="4" name="Table 3"/>
          <p:cNvGraphicFramePr>
            <a:graphicFrameLocks noGrp="1"/>
          </p:cNvGraphicFramePr>
          <p:nvPr>
            <p:extLst>
              <p:ext uri="{D42A27DB-BD31-4B8C-83A1-F6EECF244321}">
                <p14:modId xmlns:p14="http://schemas.microsoft.com/office/powerpoint/2010/main" val="1675418601"/>
              </p:ext>
            </p:extLst>
          </p:nvPr>
        </p:nvGraphicFramePr>
        <p:xfrm>
          <a:off x="609600" y="1828800"/>
          <a:ext cx="10972800" cy="3996597"/>
        </p:xfrm>
        <a:graphic>
          <a:graphicData uri="http://schemas.openxmlformats.org/drawingml/2006/table">
            <a:tbl>
              <a:tblPr firstRow="1" bandRow="1">
                <a:tableStyleId>{5C22544A-7EE6-4342-B048-85BDC9FD1C3A}</a:tableStyleId>
              </a:tblPr>
              <a:tblGrid>
                <a:gridCol w="4122420">
                  <a:extLst>
                    <a:ext uri="{9D8B030D-6E8A-4147-A177-3AD203B41FA5}">
                      <a16:colId xmlns:a16="http://schemas.microsoft.com/office/drawing/2014/main" val="4159042440"/>
                    </a:ext>
                  </a:extLst>
                </a:gridCol>
                <a:gridCol w="2743200">
                  <a:extLst>
                    <a:ext uri="{9D8B030D-6E8A-4147-A177-3AD203B41FA5}">
                      <a16:colId xmlns:a16="http://schemas.microsoft.com/office/drawing/2014/main" val="1718697406"/>
                    </a:ext>
                  </a:extLst>
                </a:gridCol>
                <a:gridCol w="4107180">
                  <a:extLst>
                    <a:ext uri="{9D8B030D-6E8A-4147-A177-3AD203B41FA5}">
                      <a16:colId xmlns:a16="http://schemas.microsoft.com/office/drawing/2014/main" val="481825375"/>
                    </a:ext>
                  </a:extLst>
                </a:gridCol>
              </a:tblGrid>
              <a:tr h="380628">
                <a:tc rowSpan="2">
                  <a:txBody>
                    <a:bodyPr/>
                    <a:lstStyle/>
                    <a:p>
                      <a:pPr algn="ctr"/>
                      <a:r>
                        <a:rPr lang="en-US" sz="2800" dirty="0"/>
                        <a:t>Feature</a:t>
                      </a:r>
                    </a:p>
                  </a:txBody>
                  <a:tcPr anchor="ctr"/>
                </a:tc>
                <a:tc rowSpan="2">
                  <a:txBody>
                    <a:bodyPr/>
                    <a:lstStyle/>
                    <a:p>
                      <a:pPr algn="ctr"/>
                      <a:r>
                        <a:rPr lang="en-US" sz="2800" dirty="0"/>
                        <a:t>Data Sources</a:t>
                      </a:r>
                    </a:p>
                  </a:txBody>
                  <a:tcPr anchor="ctr"/>
                </a:tc>
                <a:tc>
                  <a:txBody>
                    <a:bodyPr/>
                    <a:lstStyle/>
                    <a:p>
                      <a:pPr algn="ctr"/>
                      <a:r>
                        <a:rPr lang="en-US" dirty="0"/>
                        <a:t>Scoring Criteria</a:t>
                      </a:r>
                    </a:p>
                  </a:txBody>
                  <a:tcPr anchor="ctr"/>
                </a:tc>
                <a:extLst>
                  <a:ext uri="{0D108BD9-81ED-4DB2-BD59-A6C34878D82A}">
                    <a16:rowId xmlns:a16="http://schemas.microsoft.com/office/drawing/2014/main" val="2907712974"/>
                  </a:ext>
                </a:extLst>
              </a:tr>
              <a:tr h="761257">
                <a:tc vMerge="1">
                  <a:txBody>
                    <a:bodyPr/>
                    <a:lstStyle/>
                    <a:p>
                      <a:endParaRPr lang="en-US" dirty="0"/>
                    </a:p>
                  </a:txBody>
                  <a:tcPr/>
                </a:tc>
                <a:tc vMerge="1">
                  <a:txBody>
                    <a:bodyPr/>
                    <a:lstStyle/>
                    <a:p>
                      <a:endParaRPr lang="en-US" dirty="0"/>
                    </a:p>
                  </a:txBody>
                  <a:tcPr/>
                </a:tc>
                <a:tc>
                  <a:txBody>
                    <a:bodyPr/>
                    <a:lstStyle/>
                    <a:p>
                      <a:pPr algn="l"/>
                      <a:r>
                        <a:rPr lang="en-US" sz="1400" b="1" dirty="0"/>
                        <a:t>0</a:t>
                      </a:r>
                      <a:r>
                        <a:rPr lang="en-US" sz="1400" b="1" baseline="0" dirty="0"/>
                        <a:t> = Not implemented</a:t>
                      </a:r>
                    </a:p>
                    <a:p>
                      <a:pPr algn="l"/>
                      <a:r>
                        <a:rPr lang="en-US" sz="1400" b="1" baseline="0" dirty="0"/>
                        <a:t>1 = Partially implemented</a:t>
                      </a:r>
                    </a:p>
                    <a:p>
                      <a:pPr algn="l"/>
                      <a:r>
                        <a:rPr lang="en-US" sz="1400" b="1" baseline="0" dirty="0"/>
                        <a:t>2 = Fully implemented</a:t>
                      </a:r>
                      <a:endParaRPr lang="en-US" sz="1400" b="1" dirty="0"/>
                    </a:p>
                  </a:txBody>
                  <a:tcPr anchor="ctr"/>
                </a:tc>
                <a:extLst>
                  <a:ext uri="{0D108BD9-81ED-4DB2-BD59-A6C34878D82A}">
                    <a16:rowId xmlns:a16="http://schemas.microsoft.com/office/drawing/2014/main" val="3063931197"/>
                  </a:ext>
                </a:extLst>
              </a:tr>
              <a:tr h="2854712">
                <a:tc>
                  <a:txBody>
                    <a:bodyPr/>
                    <a:lstStyle/>
                    <a:p>
                      <a:r>
                        <a:rPr lang="en-US" sz="1400" b="1" dirty="0"/>
                        <a:t>3.1 Team Composition</a:t>
                      </a:r>
                      <a:r>
                        <a:rPr lang="en-US" sz="1400" dirty="0"/>
                        <a:t>: Tier III systems planning team (or</a:t>
                      </a:r>
                      <a:r>
                        <a:rPr lang="en-US" sz="1400" baseline="0" dirty="0"/>
                        <a:t> combined Tier II/III team) includes a Tier III systems coordinator and individuals who can provide (a) applied behavioral expertise, (b) administrative authority, (c) multi-agency supports (e.g., person centered planning, wraparound, RENEW) expertise, (d) knowledge of students, and (e) knowledge about the operations of the school across grade levels and programs.</a:t>
                      </a:r>
                    </a:p>
                    <a:p>
                      <a:endParaRPr lang="en-US" sz="1200" baseline="0" dirty="0"/>
                    </a:p>
                    <a:p>
                      <a:endParaRPr lang="en-US" sz="1200" baseline="0" dirty="0"/>
                    </a:p>
                    <a:p>
                      <a:endParaRPr lang="en-US" sz="1200" dirty="0"/>
                    </a:p>
                    <a:p>
                      <a:endParaRPr lang="en-US" sz="1200" dirty="0"/>
                    </a:p>
                  </a:txBody>
                  <a:tcPr/>
                </a:tc>
                <a:tc>
                  <a:txBody>
                    <a:bodyPr/>
                    <a:lstStyle/>
                    <a:p>
                      <a:pPr marL="285750" indent="-285750">
                        <a:buFont typeface="Arial" panose="020B0604020202020204" pitchFamily="34" charset="0"/>
                        <a:buChar char="•"/>
                      </a:pPr>
                      <a:r>
                        <a:rPr lang="en-US" sz="1400" dirty="0"/>
                        <a:t>School organizational chart</a:t>
                      </a:r>
                    </a:p>
                    <a:p>
                      <a:pPr marL="285750" indent="-285750">
                        <a:buFont typeface="Arial" panose="020B0604020202020204" pitchFamily="34" charset="0"/>
                        <a:buChar char="•"/>
                      </a:pPr>
                      <a:r>
                        <a:rPr lang="en-US" sz="1400" dirty="0"/>
                        <a:t>Tier III team</a:t>
                      </a:r>
                      <a:r>
                        <a:rPr lang="en-US" sz="1400" baseline="0" dirty="0"/>
                        <a:t> meeting  minutes</a:t>
                      </a:r>
                      <a:endParaRPr lang="en-US" sz="1400" dirty="0"/>
                    </a:p>
                  </a:txBody>
                  <a:tcPr/>
                </a:tc>
                <a:tc>
                  <a:txBody>
                    <a:bodyPr/>
                    <a:lstStyle/>
                    <a:p>
                      <a:r>
                        <a:rPr lang="en-US" sz="1400" dirty="0"/>
                        <a:t>0 = Tier III</a:t>
                      </a:r>
                      <a:r>
                        <a:rPr lang="en-US" sz="1400" baseline="0" dirty="0"/>
                        <a:t> team does not include a trained systems coordinator or all five identified functions</a:t>
                      </a:r>
                    </a:p>
                    <a:p>
                      <a:endParaRPr lang="en-US" sz="1400" baseline="0" dirty="0"/>
                    </a:p>
                    <a:p>
                      <a:r>
                        <a:rPr lang="en-US" sz="1400" baseline="0" dirty="0"/>
                        <a:t>1 = Tier III team members have some but not all five functions, and/or some but not all members have relevant training or attend at least 80% of meetings</a:t>
                      </a:r>
                    </a:p>
                    <a:p>
                      <a:endParaRPr lang="en-US" sz="1400" baseline="0" dirty="0"/>
                    </a:p>
                    <a:p>
                      <a:r>
                        <a:rPr lang="en-US" sz="1400" baseline="0" dirty="0"/>
                        <a:t>2 = Tier III team has a coordinator and all five functions and attendance of these members is at or above 80%</a:t>
                      </a:r>
                      <a:endParaRPr lang="en-US" sz="1400" dirty="0"/>
                    </a:p>
                  </a:txBody>
                  <a:tcPr/>
                </a:tc>
                <a:extLst>
                  <a:ext uri="{0D108BD9-81ED-4DB2-BD59-A6C34878D82A}">
                    <a16:rowId xmlns:a16="http://schemas.microsoft.com/office/drawing/2014/main" val="3685437643"/>
                  </a:ext>
                </a:extLst>
              </a:tr>
            </a:tbl>
          </a:graphicData>
        </a:graphic>
      </p:graphicFrame>
      <p:sp>
        <p:nvSpPr>
          <p:cNvPr id="5" name="TextBox 4"/>
          <p:cNvSpPr txBox="1"/>
          <p:nvPr/>
        </p:nvSpPr>
        <p:spPr>
          <a:xfrm>
            <a:off x="3451860" y="4937760"/>
            <a:ext cx="3691890" cy="738664"/>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dirty="0">
                <a:solidFill>
                  <a:schemeClr val="tx1"/>
                </a:solidFill>
              </a:rPr>
              <a:t>Main Idea: </a:t>
            </a:r>
            <a:r>
              <a:rPr lang="en-US" sz="1400" dirty="0">
                <a:solidFill>
                  <a:schemeClr val="tx1"/>
                </a:solidFill>
              </a:rPr>
              <a:t>Tier III teams need individuals with specific skills and perspectives to effectively provide and implement Tier III supports.</a:t>
            </a:r>
            <a:endParaRPr lang="en-US" sz="1400" b="1" dirty="0">
              <a:solidFill>
                <a:schemeClr val="tx1"/>
              </a:solidFill>
            </a:endParaRPr>
          </a:p>
        </p:txBody>
      </p:sp>
    </p:spTree>
    <p:extLst>
      <p:ext uri="{BB962C8B-B14F-4D97-AF65-F5344CB8AC3E}">
        <p14:creationId xmlns:p14="http://schemas.microsoft.com/office/powerpoint/2010/main" val="407244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635289"/>
            <a:ext cx="12192000" cy="110461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r>
              <a:rPr lang="en-US" sz="5400" dirty="0"/>
              <a:t>3.2 Team Operating Procedures</a:t>
            </a:r>
          </a:p>
        </p:txBody>
      </p:sp>
      <p:graphicFrame>
        <p:nvGraphicFramePr>
          <p:cNvPr id="4" name="Table 3"/>
          <p:cNvGraphicFramePr>
            <a:graphicFrameLocks noGrp="1"/>
          </p:cNvGraphicFramePr>
          <p:nvPr>
            <p:extLst>
              <p:ext uri="{D42A27DB-BD31-4B8C-83A1-F6EECF244321}">
                <p14:modId xmlns:p14="http://schemas.microsoft.com/office/powerpoint/2010/main" val="2346187574"/>
              </p:ext>
            </p:extLst>
          </p:nvPr>
        </p:nvGraphicFramePr>
        <p:xfrm>
          <a:off x="609600" y="1919331"/>
          <a:ext cx="10972800" cy="3490928"/>
        </p:xfrm>
        <a:graphic>
          <a:graphicData uri="http://schemas.openxmlformats.org/drawingml/2006/table">
            <a:tbl>
              <a:tblPr firstRow="1" bandRow="1">
                <a:tableStyleId>{5C22544A-7EE6-4342-B048-85BDC9FD1C3A}</a:tableStyleId>
              </a:tblPr>
              <a:tblGrid>
                <a:gridCol w="4122420">
                  <a:extLst>
                    <a:ext uri="{9D8B030D-6E8A-4147-A177-3AD203B41FA5}">
                      <a16:colId xmlns:a16="http://schemas.microsoft.com/office/drawing/2014/main" val="4159042440"/>
                    </a:ext>
                  </a:extLst>
                </a:gridCol>
                <a:gridCol w="2743200">
                  <a:extLst>
                    <a:ext uri="{9D8B030D-6E8A-4147-A177-3AD203B41FA5}">
                      <a16:colId xmlns:a16="http://schemas.microsoft.com/office/drawing/2014/main" val="1718697406"/>
                    </a:ext>
                  </a:extLst>
                </a:gridCol>
                <a:gridCol w="4107180">
                  <a:extLst>
                    <a:ext uri="{9D8B030D-6E8A-4147-A177-3AD203B41FA5}">
                      <a16:colId xmlns:a16="http://schemas.microsoft.com/office/drawing/2014/main" val="481825375"/>
                    </a:ext>
                  </a:extLst>
                </a:gridCol>
              </a:tblGrid>
              <a:tr h="317093">
                <a:tc rowSpan="2">
                  <a:txBody>
                    <a:bodyPr/>
                    <a:lstStyle/>
                    <a:p>
                      <a:pPr algn="ctr"/>
                      <a:r>
                        <a:rPr lang="en-US" sz="2800" dirty="0"/>
                        <a:t>Feature</a:t>
                      </a:r>
                    </a:p>
                  </a:txBody>
                  <a:tcPr anchor="ctr"/>
                </a:tc>
                <a:tc rowSpan="2">
                  <a:txBody>
                    <a:bodyPr/>
                    <a:lstStyle/>
                    <a:p>
                      <a:pPr algn="ctr"/>
                      <a:r>
                        <a:rPr lang="en-US" sz="2800" dirty="0"/>
                        <a:t>Data Sources</a:t>
                      </a:r>
                    </a:p>
                  </a:txBody>
                  <a:tcPr anchor="ctr"/>
                </a:tc>
                <a:tc>
                  <a:txBody>
                    <a:bodyPr/>
                    <a:lstStyle/>
                    <a:p>
                      <a:pPr algn="ctr"/>
                      <a:r>
                        <a:rPr lang="en-US" dirty="0"/>
                        <a:t>Scoring Criteria</a:t>
                      </a:r>
                    </a:p>
                  </a:txBody>
                  <a:tcPr anchor="ctr"/>
                </a:tc>
                <a:extLst>
                  <a:ext uri="{0D108BD9-81ED-4DB2-BD59-A6C34878D82A}">
                    <a16:rowId xmlns:a16="http://schemas.microsoft.com/office/drawing/2014/main" val="2907712974"/>
                  </a:ext>
                </a:extLst>
              </a:tr>
              <a:tr h="777598">
                <a:tc vMerge="1">
                  <a:txBody>
                    <a:bodyPr/>
                    <a:lstStyle/>
                    <a:p>
                      <a:endParaRPr lang="en-US" dirty="0"/>
                    </a:p>
                  </a:txBody>
                  <a:tcPr/>
                </a:tc>
                <a:tc vMerge="1">
                  <a:txBody>
                    <a:bodyPr/>
                    <a:lstStyle/>
                    <a:p>
                      <a:endParaRPr lang="en-US" dirty="0"/>
                    </a:p>
                  </a:txBody>
                  <a:tcPr/>
                </a:tc>
                <a:tc>
                  <a:txBody>
                    <a:bodyPr/>
                    <a:lstStyle/>
                    <a:p>
                      <a:pPr algn="l"/>
                      <a:r>
                        <a:rPr lang="en-US" sz="1400" b="1" dirty="0"/>
                        <a:t>0</a:t>
                      </a:r>
                      <a:r>
                        <a:rPr lang="en-US" sz="1400" b="1" baseline="0" dirty="0"/>
                        <a:t> = Not implemented</a:t>
                      </a:r>
                    </a:p>
                    <a:p>
                      <a:pPr algn="l"/>
                      <a:r>
                        <a:rPr lang="en-US" sz="1400" b="1" baseline="0" dirty="0"/>
                        <a:t>1 = Partially implemented</a:t>
                      </a:r>
                    </a:p>
                    <a:p>
                      <a:pPr algn="l"/>
                      <a:r>
                        <a:rPr lang="en-US" sz="1400" b="1" baseline="0" dirty="0"/>
                        <a:t>2 = Fully implemented</a:t>
                      </a:r>
                      <a:endParaRPr lang="en-US" sz="1400" b="1" dirty="0"/>
                    </a:p>
                  </a:txBody>
                  <a:tcPr anchor="ctr"/>
                </a:tc>
                <a:extLst>
                  <a:ext uri="{0D108BD9-81ED-4DB2-BD59-A6C34878D82A}">
                    <a16:rowId xmlns:a16="http://schemas.microsoft.com/office/drawing/2014/main" val="3063931197"/>
                  </a:ext>
                </a:extLst>
              </a:tr>
              <a:tr h="2347570">
                <a:tc>
                  <a:txBody>
                    <a:bodyPr/>
                    <a:lstStyle/>
                    <a:p>
                      <a:r>
                        <a:rPr lang="en-US" sz="1400" b="1" dirty="0"/>
                        <a:t>3.2 Team Operating Procedures</a:t>
                      </a:r>
                      <a:r>
                        <a:rPr lang="en-US" sz="1400" dirty="0"/>
                        <a:t>: Tier III team meets at least monthly and has (a) regular meeting format/agenda, (b) minutes, (c) defined meeting roles, and (d) a current</a:t>
                      </a:r>
                      <a:r>
                        <a:rPr lang="en-US" sz="1400" baseline="0" dirty="0"/>
                        <a:t> action plan.</a:t>
                      </a:r>
                    </a:p>
                    <a:p>
                      <a:endParaRPr lang="en-US" sz="1200" baseline="0" dirty="0"/>
                    </a:p>
                    <a:p>
                      <a:endParaRPr lang="en-US" sz="1200" baseline="0" dirty="0"/>
                    </a:p>
                  </a:txBody>
                  <a:tcPr/>
                </a:tc>
                <a:tc>
                  <a:txBody>
                    <a:bodyPr/>
                    <a:lstStyle/>
                    <a:p>
                      <a:pPr marL="285750" indent="-285750">
                        <a:buFont typeface="Arial" panose="020B0604020202020204" pitchFamily="34" charset="0"/>
                        <a:buChar char="•"/>
                      </a:pPr>
                      <a:r>
                        <a:rPr lang="en-US" sz="1400" dirty="0"/>
                        <a:t>Tier III team meeting agendas and minutes</a:t>
                      </a:r>
                    </a:p>
                    <a:p>
                      <a:pPr marL="285750" indent="-285750">
                        <a:buFont typeface="Arial" panose="020B0604020202020204" pitchFamily="34" charset="0"/>
                        <a:buChar char="•"/>
                      </a:pPr>
                      <a:r>
                        <a:rPr lang="en-US" sz="1400" dirty="0"/>
                        <a:t>Tier III meeting</a:t>
                      </a:r>
                      <a:r>
                        <a:rPr lang="en-US" sz="1400" baseline="0" dirty="0"/>
                        <a:t> roles descriptions</a:t>
                      </a:r>
                    </a:p>
                    <a:p>
                      <a:pPr marL="285750" indent="-285750">
                        <a:buFont typeface="Arial" panose="020B0604020202020204" pitchFamily="34" charset="0"/>
                        <a:buChar char="•"/>
                      </a:pPr>
                      <a:r>
                        <a:rPr lang="en-US" sz="1400" baseline="0" dirty="0"/>
                        <a:t>Tier III action plan</a:t>
                      </a:r>
                      <a:endParaRPr lang="en-US" sz="1400" dirty="0"/>
                    </a:p>
                  </a:txBody>
                  <a:tcPr/>
                </a:tc>
                <a:tc>
                  <a:txBody>
                    <a:bodyPr/>
                    <a:lstStyle/>
                    <a:p>
                      <a:r>
                        <a:rPr lang="en-US" sz="1400" dirty="0"/>
                        <a:t>0 = Tier III</a:t>
                      </a:r>
                      <a:r>
                        <a:rPr lang="en-US" sz="1400" baseline="0" dirty="0"/>
                        <a:t> team does not use regular meeting format/agenda, minutes, defined roles, or a current action plan</a:t>
                      </a:r>
                    </a:p>
                    <a:p>
                      <a:endParaRPr lang="en-US" sz="1400" baseline="0" dirty="0"/>
                    </a:p>
                    <a:p>
                      <a:r>
                        <a:rPr lang="en-US" sz="1400" baseline="0" dirty="0"/>
                        <a:t>1 = Tier III team has at least two but not all four features</a:t>
                      </a:r>
                    </a:p>
                    <a:p>
                      <a:endParaRPr lang="en-US" sz="1400" baseline="0" dirty="0"/>
                    </a:p>
                    <a:p>
                      <a:r>
                        <a:rPr lang="en-US" sz="1400" baseline="0" dirty="0"/>
                        <a:t>2 = Tier III team meets at least monthly and uses regular meeting format/agenda, minutes, defined roles, AND has a current action plan</a:t>
                      </a:r>
                      <a:endParaRPr lang="en-US" sz="1400" dirty="0"/>
                    </a:p>
                  </a:txBody>
                  <a:tcPr/>
                </a:tc>
                <a:extLst>
                  <a:ext uri="{0D108BD9-81ED-4DB2-BD59-A6C34878D82A}">
                    <a16:rowId xmlns:a16="http://schemas.microsoft.com/office/drawing/2014/main" val="3685437643"/>
                  </a:ext>
                </a:extLst>
              </a:tr>
            </a:tbl>
          </a:graphicData>
        </a:graphic>
      </p:graphicFrame>
      <p:sp>
        <p:nvSpPr>
          <p:cNvPr id="5" name="TextBox 4"/>
          <p:cNvSpPr txBox="1"/>
          <p:nvPr/>
        </p:nvSpPr>
        <p:spPr>
          <a:xfrm>
            <a:off x="2164493" y="4414872"/>
            <a:ext cx="3691890" cy="738664"/>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1400" b="1" dirty="0">
                <a:solidFill>
                  <a:schemeClr val="tx1"/>
                </a:solidFill>
              </a:rPr>
              <a:t>Main Idea: </a:t>
            </a:r>
            <a:r>
              <a:rPr lang="en-US" sz="1400" dirty="0">
                <a:solidFill>
                  <a:schemeClr val="tx1"/>
                </a:solidFill>
              </a:rPr>
              <a:t>Tier III teams need meeting foundations in order to operate efficiently and to implement effective supports.</a:t>
            </a:r>
            <a:endParaRPr lang="en-US" sz="1400" b="1" dirty="0">
              <a:solidFill>
                <a:schemeClr val="tx1"/>
              </a:solidFill>
            </a:endParaRPr>
          </a:p>
        </p:txBody>
      </p:sp>
    </p:spTree>
    <p:extLst>
      <p:ext uri="{BB962C8B-B14F-4D97-AF65-F5344CB8AC3E}">
        <p14:creationId xmlns:p14="http://schemas.microsoft.com/office/powerpoint/2010/main" val="1938739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635289"/>
            <a:ext cx="12192000" cy="110461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r>
              <a:rPr lang="en-US" sz="5400" dirty="0"/>
              <a:t>3.4 Student Support Team</a:t>
            </a:r>
          </a:p>
        </p:txBody>
      </p:sp>
      <p:graphicFrame>
        <p:nvGraphicFramePr>
          <p:cNvPr id="4" name="Table 3"/>
          <p:cNvGraphicFramePr>
            <a:graphicFrameLocks noGrp="1"/>
          </p:cNvGraphicFramePr>
          <p:nvPr>
            <p:extLst>
              <p:ext uri="{D42A27DB-BD31-4B8C-83A1-F6EECF244321}">
                <p14:modId xmlns:p14="http://schemas.microsoft.com/office/powerpoint/2010/main" val="3714410283"/>
              </p:ext>
            </p:extLst>
          </p:nvPr>
        </p:nvGraphicFramePr>
        <p:xfrm>
          <a:off x="609600" y="1919330"/>
          <a:ext cx="10972800" cy="4003998"/>
        </p:xfrm>
        <a:graphic>
          <a:graphicData uri="http://schemas.openxmlformats.org/drawingml/2006/table">
            <a:tbl>
              <a:tblPr firstRow="1" bandRow="1">
                <a:tableStyleId>{5C22544A-7EE6-4342-B048-85BDC9FD1C3A}</a:tableStyleId>
              </a:tblPr>
              <a:tblGrid>
                <a:gridCol w="4122420">
                  <a:extLst>
                    <a:ext uri="{9D8B030D-6E8A-4147-A177-3AD203B41FA5}">
                      <a16:colId xmlns:a16="http://schemas.microsoft.com/office/drawing/2014/main" val="4159042440"/>
                    </a:ext>
                  </a:extLst>
                </a:gridCol>
                <a:gridCol w="2743200">
                  <a:extLst>
                    <a:ext uri="{9D8B030D-6E8A-4147-A177-3AD203B41FA5}">
                      <a16:colId xmlns:a16="http://schemas.microsoft.com/office/drawing/2014/main" val="1718697406"/>
                    </a:ext>
                  </a:extLst>
                </a:gridCol>
                <a:gridCol w="4107180">
                  <a:extLst>
                    <a:ext uri="{9D8B030D-6E8A-4147-A177-3AD203B41FA5}">
                      <a16:colId xmlns:a16="http://schemas.microsoft.com/office/drawing/2014/main" val="481825375"/>
                    </a:ext>
                  </a:extLst>
                </a:gridCol>
              </a:tblGrid>
              <a:tr h="407358">
                <a:tc rowSpan="2">
                  <a:txBody>
                    <a:bodyPr/>
                    <a:lstStyle/>
                    <a:p>
                      <a:pPr algn="ctr"/>
                      <a:r>
                        <a:rPr lang="en-US" sz="2800" dirty="0"/>
                        <a:t>Feature</a:t>
                      </a:r>
                    </a:p>
                  </a:txBody>
                  <a:tcPr anchor="ctr"/>
                </a:tc>
                <a:tc rowSpan="2">
                  <a:txBody>
                    <a:bodyPr/>
                    <a:lstStyle/>
                    <a:p>
                      <a:pPr algn="ctr"/>
                      <a:r>
                        <a:rPr lang="en-US" sz="2800" dirty="0"/>
                        <a:t>Data Sources</a:t>
                      </a:r>
                    </a:p>
                  </a:txBody>
                  <a:tcPr anchor="ctr"/>
                </a:tc>
                <a:tc>
                  <a:txBody>
                    <a:bodyPr/>
                    <a:lstStyle/>
                    <a:p>
                      <a:pPr algn="ctr"/>
                      <a:r>
                        <a:rPr lang="en-US" dirty="0"/>
                        <a:t>Scoring Criteria</a:t>
                      </a:r>
                    </a:p>
                  </a:txBody>
                  <a:tcPr anchor="ctr"/>
                </a:tc>
                <a:extLst>
                  <a:ext uri="{0D108BD9-81ED-4DB2-BD59-A6C34878D82A}">
                    <a16:rowId xmlns:a16="http://schemas.microsoft.com/office/drawing/2014/main" val="2907712974"/>
                  </a:ext>
                </a:extLst>
              </a:tr>
              <a:tr h="675952">
                <a:tc vMerge="1">
                  <a:txBody>
                    <a:bodyPr/>
                    <a:lstStyle/>
                    <a:p>
                      <a:endParaRPr lang="en-US" dirty="0"/>
                    </a:p>
                  </a:txBody>
                  <a:tcPr/>
                </a:tc>
                <a:tc vMerge="1">
                  <a:txBody>
                    <a:bodyPr/>
                    <a:lstStyle/>
                    <a:p>
                      <a:endParaRPr lang="en-US" dirty="0"/>
                    </a:p>
                  </a:txBody>
                  <a:tcPr/>
                </a:tc>
                <a:tc>
                  <a:txBody>
                    <a:bodyPr/>
                    <a:lstStyle/>
                    <a:p>
                      <a:pPr algn="l"/>
                      <a:r>
                        <a:rPr lang="en-US" sz="1400" b="1" dirty="0"/>
                        <a:t>0</a:t>
                      </a:r>
                      <a:r>
                        <a:rPr lang="en-US" sz="1400" b="1" baseline="0" dirty="0"/>
                        <a:t> = Not implemented</a:t>
                      </a:r>
                    </a:p>
                    <a:p>
                      <a:pPr algn="l"/>
                      <a:r>
                        <a:rPr lang="en-US" sz="1400" b="1" baseline="0" dirty="0"/>
                        <a:t>1 = Partially implemented</a:t>
                      </a:r>
                    </a:p>
                    <a:p>
                      <a:pPr algn="l"/>
                      <a:r>
                        <a:rPr lang="en-US" sz="1400" b="1" baseline="0" dirty="0"/>
                        <a:t>2 = Fully implemented</a:t>
                      </a:r>
                      <a:endParaRPr lang="en-US" sz="1400" b="1" dirty="0"/>
                    </a:p>
                  </a:txBody>
                  <a:tcPr anchor="ctr"/>
                </a:tc>
                <a:extLst>
                  <a:ext uri="{0D108BD9-81ED-4DB2-BD59-A6C34878D82A}">
                    <a16:rowId xmlns:a16="http://schemas.microsoft.com/office/drawing/2014/main" val="3063931197"/>
                  </a:ext>
                </a:extLst>
              </a:tr>
              <a:tr h="2444147">
                <a:tc>
                  <a:txBody>
                    <a:bodyPr/>
                    <a:lstStyle/>
                    <a:p>
                      <a:r>
                        <a:rPr lang="en-US" sz="1400" b="1" dirty="0"/>
                        <a:t>3.4 Student Support Team</a:t>
                      </a:r>
                      <a:r>
                        <a:rPr lang="en-US" sz="1400" dirty="0"/>
                        <a:t>: For each </a:t>
                      </a:r>
                      <a:r>
                        <a:rPr lang="en-US" sz="1400" b="1" dirty="0"/>
                        <a:t>individual student support plan</a:t>
                      </a:r>
                      <a:r>
                        <a:rPr lang="en-US" sz="1400" dirty="0"/>
                        <a:t>, a uniquely</a:t>
                      </a:r>
                      <a:r>
                        <a:rPr lang="en-US" sz="1400" baseline="0" dirty="0"/>
                        <a:t> constructed team exists (with input/approval from student/family about who is on the team) to design, implement, monitor, and adapt the student-specific support plan.</a:t>
                      </a:r>
                    </a:p>
                    <a:p>
                      <a:endParaRPr lang="en-US" sz="1200" baseline="0" dirty="0"/>
                    </a:p>
                    <a:p>
                      <a:endParaRPr lang="en-US" sz="1200" baseline="0" dirty="0"/>
                    </a:p>
                    <a:p>
                      <a:endParaRPr lang="en-US" sz="1200" dirty="0"/>
                    </a:p>
                    <a:p>
                      <a:endParaRPr lang="en-US" sz="1200" dirty="0"/>
                    </a:p>
                  </a:txBody>
                  <a:tcPr/>
                </a:tc>
                <a:tc>
                  <a:txBody>
                    <a:bodyPr/>
                    <a:lstStyle/>
                    <a:p>
                      <a:pPr marL="285750" indent="-285750">
                        <a:buFont typeface="Arial" panose="020B0604020202020204" pitchFamily="34" charset="0"/>
                        <a:buChar char="•"/>
                      </a:pPr>
                      <a:r>
                        <a:rPr lang="en-US" sz="1400" dirty="0"/>
                        <a:t>Three randomly selected Tier III student behavior</a:t>
                      </a:r>
                      <a:r>
                        <a:rPr lang="en-US" sz="1400" baseline="0" dirty="0"/>
                        <a:t> support plans created in the last 12 months (see TFI Tier III Support Plan Worksheet)</a:t>
                      </a:r>
                      <a:endParaRPr lang="en-US" sz="1400" dirty="0"/>
                    </a:p>
                  </a:txBody>
                  <a:tcPr/>
                </a:tc>
                <a:tc>
                  <a:txBody>
                    <a:bodyPr/>
                    <a:lstStyle/>
                    <a:p>
                      <a:r>
                        <a:rPr lang="en-US" sz="1400" dirty="0"/>
                        <a:t>0 = Individual student support teams do not exist for all students who need them</a:t>
                      </a:r>
                      <a:endParaRPr lang="en-US" sz="1400" baseline="0" dirty="0"/>
                    </a:p>
                    <a:p>
                      <a:endParaRPr lang="en-US" sz="1400" baseline="0" dirty="0"/>
                    </a:p>
                    <a:p>
                      <a:r>
                        <a:rPr lang="en-US" sz="1400" baseline="0" dirty="0"/>
                        <a:t>1 = Individual student support teams exist, but are not uniquely designed with input from student/family and/or team membership has partial connection to strengths and needs</a:t>
                      </a:r>
                    </a:p>
                    <a:p>
                      <a:endParaRPr lang="en-US" sz="1400" baseline="0" dirty="0"/>
                    </a:p>
                    <a:p>
                      <a:r>
                        <a:rPr lang="en-US" sz="1400" baseline="0" dirty="0"/>
                        <a:t>2 = Individual student support teams exist, are uniquely designed with active input/approval from student/family (with a clear link of team membership to student strengths and needs), and meet regularly to review progress data</a:t>
                      </a:r>
                      <a:endParaRPr lang="en-US" sz="1400" dirty="0"/>
                    </a:p>
                  </a:txBody>
                  <a:tcPr/>
                </a:tc>
                <a:extLst>
                  <a:ext uri="{0D108BD9-81ED-4DB2-BD59-A6C34878D82A}">
                    <a16:rowId xmlns:a16="http://schemas.microsoft.com/office/drawing/2014/main" val="3685437643"/>
                  </a:ext>
                </a:extLst>
              </a:tr>
            </a:tbl>
          </a:graphicData>
        </a:graphic>
      </p:graphicFrame>
      <p:sp>
        <p:nvSpPr>
          <p:cNvPr id="5" name="TextBox 4"/>
          <p:cNvSpPr txBox="1"/>
          <p:nvPr/>
        </p:nvSpPr>
        <p:spPr>
          <a:xfrm>
            <a:off x="2160270" y="4832794"/>
            <a:ext cx="3691890" cy="738664"/>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1400" b="1" dirty="0">
                <a:solidFill>
                  <a:schemeClr val="tx1"/>
                </a:solidFill>
              </a:rPr>
              <a:t>Main Idea: </a:t>
            </a:r>
            <a:r>
              <a:rPr lang="en-US" sz="1400" dirty="0">
                <a:solidFill>
                  <a:schemeClr val="tx1"/>
                </a:solidFill>
              </a:rPr>
              <a:t>Each student receiving Tier III supports benefits from having an individualized team comprised of relevant stakeholders.</a:t>
            </a:r>
            <a:endParaRPr lang="en-US" sz="1400" b="1" dirty="0">
              <a:solidFill>
                <a:schemeClr val="tx1"/>
              </a:solidFill>
            </a:endParaRPr>
          </a:p>
        </p:txBody>
      </p:sp>
    </p:spTree>
    <p:extLst>
      <p:ext uri="{BB962C8B-B14F-4D97-AF65-F5344CB8AC3E}">
        <p14:creationId xmlns:p14="http://schemas.microsoft.com/office/powerpoint/2010/main" val="12815217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635289"/>
            <a:ext cx="12192000" cy="110461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ctr"/>
            <a:r>
              <a:rPr lang="en-US" sz="5400" dirty="0"/>
              <a:t>3.5 Staffing</a:t>
            </a:r>
          </a:p>
        </p:txBody>
      </p:sp>
      <p:graphicFrame>
        <p:nvGraphicFramePr>
          <p:cNvPr id="4" name="Table 3"/>
          <p:cNvGraphicFramePr>
            <a:graphicFrameLocks noGrp="1"/>
          </p:cNvGraphicFramePr>
          <p:nvPr>
            <p:extLst>
              <p:ext uri="{D42A27DB-BD31-4B8C-83A1-F6EECF244321}">
                <p14:modId xmlns:p14="http://schemas.microsoft.com/office/powerpoint/2010/main" val="378743890"/>
              </p:ext>
            </p:extLst>
          </p:nvPr>
        </p:nvGraphicFramePr>
        <p:xfrm>
          <a:off x="609600" y="1919330"/>
          <a:ext cx="10972800" cy="3975713"/>
        </p:xfrm>
        <a:graphic>
          <a:graphicData uri="http://schemas.openxmlformats.org/drawingml/2006/table">
            <a:tbl>
              <a:tblPr firstRow="1" bandRow="1">
                <a:tableStyleId>{5C22544A-7EE6-4342-B048-85BDC9FD1C3A}</a:tableStyleId>
              </a:tblPr>
              <a:tblGrid>
                <a:gridCol w="4122420">
                  <a:extLst>
                    <a:ext uri="{9D8B030D-6E8A-4147-A177-3AD203B41FA5}">
                      <a16:colId xmlns:a16="http://schemas.microsoft.com/office/drawing/2014/main" val="4159042440"/>
                    </a:ext>
                  </a:extLst>
                </a:gridCol>
                <a:gridCol w="2743200">
                  <a:extLst>
                    <a:ext uri="{9D8B030D-6E8A-4147-A177-3AD203B41FA5}">
                      <a16:colId xmlns:a16="http://schemas.microsoft.com/office/drawing/2014/main" val="1718697406"/>
                    </a:ext>
                  </a:extLst>
                </a:gridCol>
                <a:gridCol w="4107180">
                  <a:extLst>
                    <a:ext uri="{9D8B030D-6E8A-4147-A177-3AD203B41FA5}">
                      <a16:colId xmlns:a16="http://schemas.microsoft.com/office/drawing/2014/main" val="481825375"/>
                    </a:ext>
                  </a:extLst>
                </a:gridCol>
              </a:tblGrid>
              <a:tr h="408143">
                <a:tc rowSpan="2">
                  <a:txBody>
                    <a:bodyPr/>
                    <a:lstStyle/>
                    <a:p>
                      <a:pPr algn="ctr"/>
                      <a:r>
                        <a:rPr lang="en-US" sz="2800" dirty="0"/>
                        <a:t>Feature</a:t>
                      </a:r>
                    </a:p>
                  </a:txBody>
                  <a:tcPr anchor="ctr"/>
                </a:tc>
                <a:tc rowSpan="2">
                  <a:txBody>
                    <a:bodyPr/>
                    <a:lstStyle/>
                    <a:p>
                      <a:pPr algn="ctr"/>
                      <a:r>
                        <a:rPr lang="en-US" sz="2800" dirty="0"/>
                        <a:t>Data Sources</a:t>
                      </a:r>
                    </a:p>
                  </a:txBody>
                  <a:tcPr anchor="ctr"/>
                </a:tc>
                <a:tc>
                  <a:txBody>
                    <a:bodyPr/>
                    <a:lstStyle/>
                    <a:p>
                      <a:pPr algn="ctr"/>
                      <a:r>
                        <a:rPr lang="en-US" dirty="0"/>
                        <a:t>Scoring Criteria</a:t>
                      </a:r>
                    </a:p>
                  </a:txBody>
                  <a:tcPr anchor="ctr"/>
                </a:tc>
                <a:extLst>
                  <a:ext uri="{0D108BD9-81ED-4DB2-BD59-A6C34878D82A}">
                    <a16:rowId xmlns:a16="http://schemas.microsoft.com/office/drawing/2014/main" val="2907712974"/>
                  </a:ext>
                </a:extLst>
              </a:tr>
              <a:tr h="732930">
                <a:tc vMerge="1">
                  <a:txBody>
                    <a:bodyPr/>
                    <a:lstStyle/>
                    <a:p>
                      <a:endParaRPr lang="en-US" dirty="0"/>
                    </a:p>
                  </a:txBody>
                  <a:tcPr/>
                </a:tc>
                <a:tc vMerge="1">
                  <a:txBody>
                    <a:bodyPr/>
                    <a:lstStyle/>
                    <a:p>
                      <a:endParaRPr lang="en-US" dirty="0"/>
                    </a:p>
                  </a:txBody>
                  <a:tcPr/>
                </a:tc>
                <a:tc>
                  <a:txBody>
                    <a:bodyPr/>
                    <a:lstStyle/>
                    <a:p>
                      <a:pPr algn="l"/>
                      <a:r>
                        <a:rPr lang="en-US" sz="1400" b="1" dirty="0"/>
                        <a:t>0</a:t>
                      </a:r>
                      <a:r>
                        <a:rPr lang="en-US" sz="1400" b="1" baseline="0" dirty="0"/>
                        <a:t> = Not implemented</a:t>
                      </a:r>
                    </a:p>
                    <a:p>
                      <a:pPr algn="l"/>
                      <a:r>
                        <a:rPr lang="en-US" sz="1400" b="1" baseline="0" dirty="0"/>
                        <a:t>1 = Partially implemented</a:t>
                      </a:r>
                    </a:p>
                    <a:p>
                      <a:pPr algn="l"/>
                      <a:r>
                        <a:rPr lang="en-US" sz="1400" b="1" baseline="0" dirty="0"/>
                        <a:t>2 = Fully implemented</a:t>
                      </a:r>
                      <a:endParaRPr lang="en-US" sz="1400" b="1" dirty="0"/>
                    </a:p>
                  </a:txBody>
                  <a:tcPr anchor="ctr"/>
                </a:tc>
                <a:extLst>
                  <a:ext uri="{0D108BD9-81ED-4DB2-BD59-A6C34878D82A}">
                    <a16:rowId xmlns:a16="http://schemas.microsoft.com/office/drawing/2014/main" val="3063931197"/>
                  </a:ext>
                </a:extLst>
              </a:tr>
              <a:tr h="2174537">
                <a:tc>
                  <a:txBody>
                    <a:bodyPr/>
                    <a:lstStyle/>
                    <a:p>
                      <a:r>
                        <a:rPr lang="en-US" sz="1800" b="1" dirty="0"/>
                        <a:t>3.5 Staffing</a:t>
                      </a:r>
                      <a:r>
                        <a:rPr lang="en-US" sz="1800" dirty="0"/>
                        <a:t>: An administrative plan is used to ensure adequate staff</a:t>
                      </a:r>
                      <a:r>
                        <a:rPr lang="en-US" sz="1800" baseline="0" dirty="0"/>
                        <a:t> is assigned to facilitate individualized plans for the students enrolled in Tier III supports.</a:t>
                      </a:r>
                    </a:p>
                    <a:p>
                      <a:endParaRPr lang="en-US" sz="1600" baseline="0" dirty="0"/>
                    </a:p>
                    <a:p>
                      <a:endParaRPr lang="en-US" sz="1600" baseline="0" dirty="0"/>
                    </a:p>
                    <a:p>
                      <a:endParaRPr lang="en-US" sz="1600" dirty="0"/>
                    </a:p>
                    <a:p>
                      <a:endParaRPr lang="en-US" sz="1600" dirty="0"/>
                    </a:p>
                  </a:txBody>
                  <a:tcPr/>
                </a:tc>
                <a:tc>
                  <a:txBody>
                    <a:bodyPr/>
                    <a:lstStyle/>
                    <a:p>
                      <a:pPr marL="285750" indent="-285750">
                        <a:buFont typeface="Arial" panose="020B0604020202020204" pitchFamily="34" charset="0"/>
                        <a:buChar char="•"/>
                      </a:pPr>
                      <a:r>
                        <a:rPr lang="en-US" sz="1800" dirty="0"/>
                        <a:t>Administrative plan</a:t>
                      </a:r>
                    </a:p>
                    <a:p>
                      <a:pPr marL="285750" indent="-285750">
                        <a:buFont typeface="Arial" panose="020B0604020202020204" pitchFamily="34" charset="0"/>
                        <a:buChar char="•"/>
                      </a:pPr>
                      <a:r>
                        <a:rPr lang="en-US" sz="1800" dirty="0"/>
                        <a:t>Tier III team</a:t>
                      </a:r>
                      <a:r>
                        <a:rPr lang="en-US" sz="1800" baseline="0" dirty="0"/>
                        <a:t> meeting minutes</a:t>
                      </a:r>
                    </a:p>
                    <a:p>
                      <a:pPr marL="285750" indent="-285750">
                        <a:buFont typeface="Arial" panose="020B0604020202020204" pitchFamily="34" charset="0"/>
                        <a:buChar char="•"/>
                      </a:pPr>
                      <a:r>
                        <a:rPr lang="en-US" sz="1800" baseline="0" dirty="0"/>
                        <a:t>FTE (i.e., paid time) allocated to Tier III supports</a:t>
                      </a:r>
                      <a:endParaRPr lang="en-US" sz="1800" dirty="0"/>
                    </a:p>
                  </a:txBody>
                  <a:tcPr/>
                </a:tc>
                <a:tc>
                  <a:txBody>
                    <a:bodyPr/>
                    <a:lstStyle/>
                    <a:p>
                      <a:r>
                        <a:rPr lang="en-US" sz="1800" dirty="0"/>
                        <a:t>0 = Personnel are not assigned to facilitate individual student support teams</a:t>
                      </a:r>
                      <a:endParaRPr lang="en-US" sz="1800" baseline="0" dirty="0"/>
                    </a:p>
                    <a:p>
                      <a:endParaRPr lang="en-US" sz="1800" baseline="0" dirty="0"/>
                    </a:p>
                    <a:p>
                      <a:r>
                        <a:rPr lang="en-US" sz="1800" baseline="0" dirty="0"/>
                        <a:t>1 = Personnel are assigned to facilitate some individual support teams, but not at least 1% of enrollment</a:t>
                      </a:r>
                    </a:p>
                    <a:p>
                      <a:endParaRPr lang="en-US" sz="1800" baseline="0" dirty="0"/>
                    </a:p>
                    <a:p>
                      <a:r>
                        <a:rPr lang="en-US" sz="1800" baseline="0" dirty="0"/>
                        <a:t>2 = Personnel are assigned to facilitate individualized plans for all students enrolled in Tier III supports</a:t>
                      </a:r>
                      <a:endParaRPr lang="en-US" sz="1800" dirty="0"/>
                    </a:p>
                  </a:txBody>
                  <a:tcPr/>
                </a:tc>
                <a:extLst>
                  <a:ext uri="{0D108BD9-81ED-4DB2-BD59-A6C34878D82A}">
                    <a16:rowId xmlns:a16="http://schemas.microsoft.com/office/drawing/2014/main" val="3685437643"/>
                  </a:ext>
                </a:extLst>
              </a:tr>
            </a:tbl>
          </a:graphicData>
        </a:graphic>
      </p:graphicFrame>
      <p:sp>
        <p:nvSpPr>
          <p:cNvPr id="5" name="TextBox 4"/>
          <p:cNvSpPr txBox="1"/>
          <p:nvPr/>
        </p:nvSpPr>
        <p:spPr>
          <a:xfrm>
            <a:off x="2404110" y="4929809"/>
            <a:ext cx="3691890" cy="738664"/>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1400" b="1" dirty="0">
                <a:solidFill>
                  <a:schemeClr val="tx1"/>
                </a:solidFill>
              </a:rPr>
              <a:t>Main Idea: </a:t>
            </a:r>
            <a:r>
              <a:rPr lang="en-US" sz="1400" dirty="0">
                <a:solidFill>
                  <a:schemeClr val="tx1"/>
                </a:solidFill>
              </a:rPr>
              <a:t>Each Tier III student support team needs a person responsible for coordinating implementation efforts.</a:t>
            </a:r>
            <a:endParaRPr lang="en-US" sz="1400" b="1" dirty="0">
              <a:solidFill>
                <a:schemeClr val="tx1"/>
              </a:solidFill>
            </a:endParaRPr>
          </a:p>
        </p:txBody>
      </p:sp>
    </p:spTree>
    <p:extLst>
      <p:ext uri="{BB962C8B-B14F-4D97-AF65-F5344CB8AC3E}">
        <p14:creationId xmlns:p14="http://schemas.microsoft.com/office/powerpoint/2010/main" val="10033382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4D305-063C-4CD8-9E24-F1FBF90BF873}"/>
              </a:ext>
            </a:extLst>
          </p:cNvPr>
          <p:cNvSpPr>
            <a:spLocks noGrp="1"/>
          </p:cNvSpPr>
          <p:nvPr>
            <p:ph type="title"/>
          </p:nvPr>
        </p:nvSpPr>
        <p:spPr/>
        <p:txBody>
          <a:bodyPr/>
          <a:lstStyle/>
          <a:p>
            <a:r>
              <a:rPr lang="en-US" dirty="0"/>
              <a:t>3.16 Level of Use</a:t>
            </a:r>
          </a:p>
        </p:txBody>
      </p:sp>
      <p:graphicFrame>
        <p:nvGraphicFramePr>
          <p:cNvPr id="3" name="Table 2">
            <a:extLst>
              <a:ext uri="{FF2B5EF4-FFF2-40B4-BE49-F238E27FC236}">
                <a16:creationId xmlns:a16="http://schemas.microsoft.com/office/drawing/2014/main" id="{EBFACA4E-E9FC-4A05-9B17-27166A8075C9}"/>
              </a:ext>
            </a:extLst>
          </p:cNvPr>
          <p:cNvGraphicFramePr>
            <a:graphicFrameLocks noGrp="1"/>
          </p:cNvGraphicFramePr>
          <p:nvPr>
            <p:extLst>
              <p:ext uri="{D42A27DB-BD31-4B8C-83A1-F6EECF244321}">
                <p14:modId xmlns:p14="http://schemas.microsoft.com/office/powerpoint/2010/main" val="1460860445"/>
              </p:ext>
            </p:extLst>
          </p:nvPr>
        </p:nvGraphicFramePr>
        <p:xfrm>
          <a:off x="490654" y="1825625"/>
          <a:ext cx="11320346" cy="4084521"/>
        </p:xfrm>
        <a:graphic>
          <a:graphicData uri="http://schemas.openxmlformats.org/drawingml/2006/table">
            <a:tbl>
              <a:tblPr firstRow="1" bandRow="1">
                <a:tableStyleId>{5C22544A-7EE6-4342-B048-85BDC9FD1C3A}</a:tableStyleId>
              </a:tblPr>
              <a:tblGrid>
                <a:gridCol w="4252991">
                  <a:extLst>
                    <a:ext uri="{9D8B030D-6E8A-4147-A177-3AD203B41FA5}">
                      <a16:colId xmlns:a16="http://schemas.microsoft.com/office/drawing/2014/main" val="1631483809"/>
                    </a:ext>
                  </a:extLst>
                </a:gridCol>
                <a:gridCol w="2830087">
                  <a:extLst>
                    <a:ext uri="{9D8B030D-6E8A-4147-A177-3AD203B41FA5}">
                      <a16:colId xmlns:a16="http://schemas.microsoft.com/office/drawing/2014/main" val="2407383876"/>
                    </a:ext>
                  </a:extLst>
                </a:gridCol>
                <a:gridCol w="4237268">
                  <a:extLst>
                    <a:ext uri="{9D8B030D-6E8A-4147-A177-3AD203B41FA5}">
                      <a16:colId xmlns:a16="http://schemas.microsoft.com/office/drawing/2014/main" val="1538896198"/>
                    </a:ext>
                  </a:extLst>
                </a:gridCol>
              </a:tblGrid>
              <a:tr h="469730">
                <a:tc rowSpan="2">
                  <a:txBody>
                    <a:bodyPr/>
                    <a:lstStyle/>
                    <a:p>
                      <a:pPr algn="ctr"/>
                      <a:r>
                        <a:rPr lang="en-US" sz="2800" dirty="0"/>
                        <a:t>Feature</a:t>
                      </a:r>
                    </a:p>
                  </a:txBody>
                  <a:tcPr anchor="ctr"/>
                </a:tc>
                <a:tc rowSpan="2">
                  <a:txBody>
                    <a:bodyPr/>
                    <a:lstStyle/>
                    <a:p>
                      <a:pPr algn="ctr"/>
                      <a:r>
                        <a:rPr lang="en-US" sz="2800" dirty="0"/>
                        <a:t>Data Sources</a:t>
                      </a:r>
                    </a:p>
                  </a:txBody>
                  <a:tcPr anchor="ctr"/>
                </a:tc>
                <a:tc>
                  <a:txBody>
                    <a:bodyPr/>
                    <a:lstStyle/>
                    <a:p>
                      <a:pPr algn="ctr"/>
                      <a:r>
                        <a:rPr lang="en-US" dirty="0"/>
                        <a:t>Scoring Criteria</a:t>
                      </a:r>
                    </a:p>
                  </a:txBody>
                  <a:tcPr anchor="ctr"/>
                </a:tc>
                <a:extLst>
                  <a:ext uri="{0D108BD9-81ED-4DB2-BD59-A6C34878D82A}">
                    <a16:rowId xmlns:a16="http://schemas.microsoft.com/office/drawing/2014/main" val="1770342639"/>
                  </a:ext>
                </a:extLst>
              </a:tr>
              <a:tr h="843526">
                <a:tc vMerge="1">
                  <a:txBody>
                    <a:bodyPr/>
                    <a:lstStyle/>
                    <a:p>
                      <a:endParaRPr lang="en-US" dirty="0"/>
                    </a:p>
                  </a:txBody>
                  <a:tcPr/>
                </a:tc>
                <a:tc vMerge="1">
                  <a:txBody>
                    <a:bodyPr/>
                    <a:lstStyle/>
                    <a:p>
                      <a:endParaRPr lang="en-US" dirty="0"/>
                    </a:p>
                  </a:txBody>
                  <a:tcPr/>
                </a:tc>
                <a:tc>
                  <a:txBody>
                    <a:bodyPr/>
                    <a:lstStyle/>
                    <a:p>
                      <a:pPr algn="l"/>
                      <a:r>
                        <a:rPr lang="en-US" sz="1400" b="1" dirty="0"/>
                        <a:t>0</a:t>
                      </a:r>
                      <a:r>
                        <a:rPr lang="en-US" sz="1400" b="1" baseline="0" dirty="0"/>
                        <a:t> = Not implemented</a:t>
                      </a:r>
                    </a:p>
                    <a:p>
                      <a:pPr algn="l"/>
                      <a:r>
                        <a:rPr lang="en-US" sz="1400" b="1" baseline="0" dirty="0"/>
                        <a:t>1 = Partially implemented</a:t>
                      </a:r>
                    </a:p>
                    <a:p>
                      <a:pPr algn="l"/>
                      <a:r>
                        <a:rPr lang="en-US" sz="1400" b="1" baseline="0" dirty="0"/>
                        <a:t>2 = Fully implemented</a:t>
                      </a:r>
                      <a:endParaRPr lang="en-US" sz="1400" b="1" dirty="0"/>
                    </a:p>
                  </a:txBody>
                  <a:tcPr anchor="ctr"/>
                </a:tc>
                <a:extLst>
                  <a:ext uri="{0D108BD9-81ED-4DB2-BD59-A6C34878D82A}">
                    <a16:rowId xmlns:a16="http://schemas.microsoft.com/office/drawing/2014/main" val="2269687117"/>
                  </a:ext>
                </a:extLst>
              </a:tr>
              <a:tr h="2771265">
                <a:tc>
                  <a:txBody>
                    <a:bodyPr/>
                    <a:lstStyle/>
                    <a:p>
                      <a:r>
                        <a:rPr lang="en-US" sz="2400" b="1" dirty="0"/>
                        <a:t>Level of Use: </a:t>
                      </a:r>
                    </a:p>
                    <a:p>
                      <a:r>
                        <a:rPr lang="en-US" sz="2000" b="0" dirty="0"/>
                        <a:t>Team follows written process to track proportion of students participating in Tier 3 supports, and access is proportionate. </a:t>
                      </a:r>
                    </a:p>
                    <a:p>
                      <a:endParaRPr lang="en-US" sz="1200" baseline="0" dirty="0"/>
                    </a:p>
                    <a:p>
                      <a:endParaRPr lang="en-US" sz="1200" baseline="0" dirty="0"/>
                    </a:p>
                    <a:p>
                      <a:endParaRPr lang="en-US" sz="1200" dirty="0"/>
                    </a:p>
                    <a:p>
                      <a:endParaRPr lang="en-US" sz="1200" dirty="0"/>
                    </a:p>
                  </a:txBody>
                  <a:tcPr/>
                </a:tc>
                <a:tc>
                  <a:txBody>
                    <a:bodyPr/>
                    <a:lstStyle/>
                    <a:p>
                      <a:pPr marL="342900" indent="-342900">
                        <a:spcAft>
                          <a:spcPts val="1200"/>
                        </a:spcAft>
                        <a:buFont typeface="Wingdings" panose="05000000000000000000" pitchFamily="2" charset="2"/>
                        <a:buChar char="§"/>
                      </a:pPr>
                      <a:r>
                        <a:rPr lang="en-US" sz="2000" dirty="0"/>
                        <a:t>Student progress data</a:t>
                      </a:r>
                    </a:p>
                    <a:p>
                      <a:pPr marL="342900" indent="-342900">
                        <a:spcAft>
                          <a:spcPts val="1200"/>
                        </a:spcAft>
                        <a:buFont typeface="Wingdings" panose="05000000000000000000" pitchFamily="2" charset="2"/>
                        <a:buChar char="§"/>
                      </a:pPr>
                      <a:r>
                        <a:rPr lang="en-US" sz="2000" dirty="0"/>
                        <a:t>Tier 3 team meeting minutes</a:t>
                      </a:r>
                    </a:p>
                  </a:txBody>
                  <a:tcPr/>
                </a:tc>
                <a:tc>
                  <a:txBody>
                    <a:bodyPr/>
                    <a:lstStyle/>
                    <a:p>
                      <a:pPr>
                        <a:spcAft>
                          <a:spcPts val="1200"/>
                        </a:spcAft>
                      </a:pPr>
                      <a:r>
                        <a:rPr lang="en-US" sz="2000" dirty="0"/>
                        <a:t>0 = No students have    Tier 3 support plans.</a:t>
                      </a:r>
                    </a:p>
                    <a:p>
                      <a:pPr>
                        <a:spcAft>
                          <a:spcPts val="1200"/>
                        </a:spcAft>
                      </a:pPr>
                      <a:r>
                        <a:rPr lang="en-US" sz="2000" dirty="0"/>
                        <a:t>1 = Fewer than 1% of students have Tier 3 plans.</a:t>
                      </a:r>
                    </a:p>
                    <a:p>
                      <a:pPr>
                        <a:spcAft>
                          <a:spcPts val="1200"/>
                        </a:spcAft>
                      </a:pPr>
                      <a:r>
                        <a:rPr lang="en-US" sz="2000" dirty="0"/>
                        <a:t>2 = All students requiring Tier 3 supports (and at least 1% of students) have Tier 3 support plans.</a:t>
                      </a:r>
                    </a:p>
                  </a:txBody>
                  <a:tcPr/>
                </a:tc>
                <a:extLst>
                  <a:ext uri="{0D108BD9-81ED-4DB2-BD59-A6C34878D82A}">
                    <a16:rowId xmlns:a16="http://schemas.microsoft.com/office/drawing/2014/main" val="3710084131"/>
                  </a:ext>
                </a:extLst>
              </a:tr>
            </a:tbl>
          </a:graphicData>
        </a:graphic>
      </p:graphicFrame>
      <p:sp>
        <p:nvSpPr>
          <p:cNvPr id="4" name="TextBox 3">
            <a:extLst>
              <a:ext uri="{FF2B5EF4-FFF2-40B4-BE49-F238E27FC236}">
                <a16:creationId xmlns:a16="http://schemas.microsoft.com/office/drawing/2014/main" id="{82623685-DABB-46EC-B3F3-625B1579DA8C}"/>
              </a:ext>
            </a:extLst>
          </p:cNvPr>
          <p:cNvSpPr txBox="1"/>
          <p:nvPr/>
        </p:nvSpPr>
        <p:spPr>
          <a:xfrm>
            <a:off x="2293805" y="4755181"/>
            <a:ext cx="3691890" cy="954107"/>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1400" b="1" dirty="0">
                <a:solidFill>
                  <a:schemeClr val="tx1"/>
                </a:solidFill>
              </a:rPr>
              <a:t>Main Idea: </a:t>
            </a:r>
            <a:r>
              <a:rPr lang="en-US" sz="1400" dirty="0">
                <a:solidFill>
                  <a:schemeClr val="tx1"/>
                </a:solidFill>
              </a:rPr>
              <a:t>Tier 3 supports that are used with too few students (e.g. fewer than 1% of enrollment) or by too many students (e.g. more than 5% of enrollment) are not sustainable.</a:t>
            </a:r>
            <a:endParaRPr lang="en-US" sz="1400" b="1" dirty="0">
              <a:solidFill>
                <a:schemeClr val="tx1"/>
              </a:solidFill>
            </a:endParaRPr>
          </a:p>
        </p:txBody>
      </p:sp>
    </p:spTree>
    <p:extLst>
      <p:ext uri="{BB962C8B-B14F-4D97-AF65-F5344CB8AC3E}">
        <p14:creationId xmlns:p14="http://schemas.microsoft.com/office/powerpoint/2010/main" val="6110865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653EE-5189-48AD-A220-61A40752A84F}"/>
              </a:ext>
            </a:extLst>
          </p:cNvPr>
          <p:cNvSpPr>
            <a:spLocks noGrp="1"/>
          </p:cNvSpPr>
          <p:nvPr>
            <p:ph type="title"/>
          </p:nvPr>
        </p:nvSpPr>
        <p:spPr/>
        <p:txBody>
          <a:bodyPr/>
          <a:lstStyle/>
          <a:p>
            <a:r>
              <a:rPr lang="en-US" dirty="0"/>
              <a:t>3.17 Annual Evaluation</a:t>
            </a:r>
          </a:p>
        </p:txBody>
      </p:sp>
      <p:graphicFrame>
        <p:nvGraphicFramePr>
          <p:cNvPr id="3" name="Table 2">
            <a:extLst>
              <a:ext uri="{FF2B5EF4-FFF2-40B4-BE49-F238E27FC236}">
                <a16:creationId xmlns:a16="http://schemas.microsoft.com/office/drawing/2014/main" id="{93851F91-57BE-4F4D-87A1-806983FBCD44}"/>
              </a:ext>
            </a:extLst>
          </p:cNvPr>
          <p:cNvGraphicFramePr>
            <a:graphicFrameLocks noGrp="1"/>
          </p:cNvGraphicFramePr>
          <p:nvPr>
            <p:extLst>
              <p:ext uri="{D42A27DB-BD31-4B8C-83A1-F6EECF244321}">
                <p14:modId xmlns:p14="http://schemas.microsoft.com/office/powerpoint/2010/main" val="1227052567"/>
              </p:ext>
            </p:extLst>
          </p:nvPr>
        </p:nvGraphicFramePr>
        <p:xfrm>
          <a:off x="557561" y="1594624"/>
          <a:ext cx="11262732" cy="4378897"/>
        </p:xfrm>
        <a:graphic>
          <a:graphicData uri="http://schemas.openxmlformats.org/drawingml/2006/table">
            <a:tbl>
              <a:tblPr firstRow="1" bandRow="1">
                <a:tableStyleId>{5C22544A-7EE6-4342-B048-85BDC9FD1C3A}</a:tableStyleId>
              </a:tblPr>
              <a:tblGrid>
                <a:gridCol w="4231346">
                  <a:extLst>
                    <a:ext uri="{9D8B030D-6E8A-4147-A177-3AD203B41FA5}">
                      <a16:colId xmlns:a16="http://schemas.microsoft.com/office/drawing/2014/main" val="1177994750"/>
                    </a:ext>
                  </a:extLst>
                </a:gridCol>
                <a:gridCol w="2815683">
                  <a:extLst>
                    <a:ext uri="{9D8B030D-6E8A-4147-A177-3AD203B41FA5}">
                      <a16:colId xmlns:a16="http://schemas.microsoft.com/office/drawing/2014/main" val="1571080606"/>
                    </a:ext>
                  </a:extLst>
                </a:gridCol>
                <a:gridCol w="4215703">
                  <a:extLst>
                    <a:ext uri="{9D8B030D-6E8A-4147-A177-3AD203B41FA5}">
                      <a16:colId xmlns:a16="http://schemas.microsoft.com/office/drawing/2014/main" val="150615209"/>
                    </a:ext>
                  </a:extLst>
                </a:gridCol>
              </a:tblGrid>
              <a:tr h="495890">
                <a:tc rowSpan="2">
                  <a:txBody>
                    <a:bodyPr/>
                    <a:lstStyle/>
                    <a:p>
                      <a:pPr algn="ctr"/>
                      <a:r>
                        <a:rPr lang="en-US" sz="2800" dirty="0"/>
                        <a:t>Feature</a:t>
                      </a:r>
                    </a:p>
                  </a:txBody>
                  <a:tcPr anchor="ctr"/>
                </a:tc>
                <a:tc rowSpan="2">
                  <a:txBody>
                    <a:bodyPr/>
                    <a:lstStyle/>
                    <a:p>
                      <a:pPr algn="ctr"/>
                      <a:r>
                        <a:rPr lang="en-US" sz="2800" dirty="0"/>
                        <a:t>Data Sources</a:t>
                      </a:r>
                    </a:p>
                  </a:txBody>
                  <a:tcPr anchor="ctr"/>
                </a:tc>
                <a:tc>
                  <a:txBody>
                    <a:bodyPr/>
                    <a:lstStyle/>
                    <a:p>
                      <a:endParaRPr lang="en-US"/>
                    </a:p>
                  </a:txBody>
                  <a:tcPr anchor="ctr"/>
                </a:tc>
                <a:extLst>
                  <a:ext uri="{0D108BD9-81ED-4DB2-BD59-A6C34878D82A}">
                    <a16:rowId xmlns:a16="http://schemas.microsoft.com/office/drawing/2014/main" val="3439200669"/>
                  </a:ext>
                </a:extLst>
              </a:tr>
              <a:tr h="890503">
                <a:tc vMerge="1">
                  <a:txBody>
                    <a:bodyPr/>
                    <a:lstStyle/>
                    <a:p>
                      <a:endParaRPr lang="en-US" dirty="0"/>
                    </a:p>
                  </a:txBody>
                  <a:tcPr/>
                </a:tc>
                <a:tc vMerge="1">
                  <a:txBody>
                    <a:bodyPr/>
                    <a:lstStyle/>
                    <a:p>
                      <a:endParaRPr lang="en-US" dirty="0"/>
                    </a:p>
                  </a:txBody>
                  <a:tcPr/>
                </a:tc>
                <a:tc>
                  <a:txBody>
                    <a:bodyPr/>
                    <a:lstStyle/>
                    <a:p>
                      <a:pPr algn="l"/>
                      <a:r>
                        <a:rPr lang="en-US" sz="1400" b="1" dirty="0"/>
                        <a:t>0</a:t>
                      </a:r>
                      <a:r>
                        <a:rPr lang="en-US" sz="1400" b="1" baseline="0" dirty="0"/>
                        <a:t> = Not implemented</a:t>
                      </a:r>
                    </a:p>
                    <a:p>
                      <a:pPr algn="l"/>
                      <a:r>
                        <a:rPr lang="en-US" sz="1400" b="1" baseline="0" dirty="0"/>
                        <a:t>1 = Partially implemented</a:t>
                      </a:r>
                    </a:p>
                    <a:p>
                      <a:pPr algn="l"/>
                      <a:r>
                        <a:rPr lang="en-US" sz="1400" b="1" baseline="0" dirty="0"/>
                        <a:t>2 = Fully implemented</a:t>
                      </a:r>
                      <a:endParaRPr lang="en-US" sz="1400" b="1" dirty="0"/>
                    </a:p>
                  </a:txBody>
                  <a:tcPr anchor="ctr"/>
                </a:tc>
                <a:extLst>
                  <a:ext uri="{0D108BD9-81ED-4DB2-BD59-A6C34878D82A}">
                    <a16:rowId xmlns:a16="http://schemas.microsoft.com/office/drawing/2014/main" val="3600130063"/>
                  </a:ext>
                </a:extLst>
              </a:tr>
              <a:tr h="2992504">
                <a:tc>
                  <a:txBody>
                    <a:bodyPr/>
                    <a:lstStyle/>
                    <a:p>
                      <a:r>
                        <a:rPr lang="en-US" sz="1800" b="1" dirty="0"/>
                        <a:t>Annual Evaluation: </a:t>
                      </a:r>
                    </a:p>
                    <a:p>
                      <a:r>
                        <a:rPr lang="en-US" sz="1800" dirty="0"/>
                        <a:t>At least annually, the</a:t>
                      </a:r>
                      <a:r>
                        <a:rPr lang="en-US" sz="1800" baseline="0" dirty="0"/>
                        <a:t> </a:t>
                      </a:r>
                      <a:r>
                        <a:rPr lang="en-US" sz="1800" dirty="0"/>
                        <a:t>Tier 3 systems team assesses the extent to which Tier 3 supports are meeting the needs of students, families, and school personnel, and this information is used to guide action planning.</a:t>
                      </a:r>
                    </a:p>
                  </a:txBody>
                  <a:tcPr/>
                </a:tc>
                <a:tc>
                  <a:txBody>
                    <a:bodyPr/>
                    <a:lstStyle/>
                    <a:p>
                      <a:pPr marL="342900" indent="-342900">
                        <a:spcAft>
                          <a:spcPts val="1200"/>
                        </a:spcAft>
                        <a:buFont typeface="Wingdings" panose="05000000000000000000" pitchFamily="2" charset="2"/>
                        <a:buChar char="§"/>
                      </a:pPr>
                      <a:r>
                        <a:rPr lang="en-US" sz="1800" dirty="0"/>
                        <a:t>Tier 3 team meeting minutes</a:t>
                      </a:r>
                    </a:p>
                    <a:p>
                      <a:pPr marL="342900" indent="-342900">
                        <a:spcAft>
                          <a:spcPts val="1200"/>
                        </a:spcAft>
                        <a:buFont typeface="Wingdings" panose="05000000000000000000" pitchFamily="2" charset="2"/>
                        <a:buChar char="§"/>
                      </a:pPr>
                      <a:r>
                        <a:rPr lang="en-US" sz="1800" dirty="0"/>
                        <a:t>Tier 3 team Action Plan</a:t>
                      </a:r>
                    </a:p>
                    <a:p>
                      <a:pPr marL="342900" indent="-342900">
                        <a:spcAft>
                          <a:spcPts val="1200"/>
                        </a:spcAft>
                        <a:buFont typeface="Wingdings" panose="05000000000000000000" pitchFamily="2" charset="2"/>
                        <a:buChar char="§"/>
                      </a:pPr>
                      <a:r>
                        <a:rPr lang="en-US" sz="1800" dirty="0"/>
                        <a:t>Team member verbal reports</a:t>
                      </a:r>
                    </a:p>
                  </a:txBody>
                  <a:tcPr/>
                </a:tc>
                <a:tc>
                  <a:txBody>
                    <a:bodyPr/>
                    <a:lstStyle/>
                    <a:p>
                      <a:pPr>
                        <a:spcAft>
                          <a:spcPts val="1200"/>
                        </a:spcAft>
                      </a:pPr>
                      <a:r>
                        <a:rPr lang="en-US" sz="1800" dirty="0"/>
                        <a:t>0 = No annual review</a:t>
                      </a:r>
                      <a:r>
                        <a:rPr lang="en-US" sz="1800" baseline="0" dirty="0"/>
                        <a:t> takes place.</a:t>
                      </a:r>
                      <a:endParaRPr lang="en-US" sz="1800" dirty="0"/>
                    </a:p>
                    <a:p>
                      <a:pPr>
                        <a:spcAft>
                          <a:spcPts val="1200"/>
                        </a:spcAft>
                      </a:pPr>
                      <a:r>
                        <a:rPr lang="en-US" sz="1800" dirty="0"/>
                        <a:t>1 = Review is conducted but less than annually, or the review is done without impact on action planning.</a:t>
                      </a:r>
                    </a:p>
                    <a:p>
                      <a:pPr>
                        <a:spcAft>
                          <a:spcPts val="1200"/>
                        </a:spcAft>
                      </a:pPr>
                      <a:r>
                        <a:rPr lang="en-US" sz="1800" dirty="0"/>
                        <a:t> 2 = Written documentation of an annual review of    Tier 3 supports with specific decisions related to action planning.</a:t>
                      </a:r>
                    </a:p>
                  </a:txBody>
                  <a:tcPr/>
                </a:tc>
                <a:extLst>
                  <a:ext uri="{0D108BD9-81ED-4DB2-BD59-A6C34878D82A}">
                    <a16:rowId xmlns:a16="http://schemas.microsoft.com/office/drawing/2014/main" val="3374823990"/>
                  </a:ext>
                </a:extLst>
              </a:tr>
            </a:tbl>
          </a:graphicData>
        </a:graphic>
      </p:graphicFrame>
      <p:sp>
        <p:nvSpPr>
          <p:cNvPr id="4" name="TextBox 3">
            <a:extLst>
              <a:ext uri="{FF2B5EF4-FFF2-40B4-BE49-F238E27FC236}">
                <a16:creationId xmlns:a16="http://schemas.microsoft.com/office/drawing/2014/main" id="{6896725D-862D-4BC2-B2D0-F35135047126}"/>
              </a:ext>
            </a:extLst>
          </p:cNvPr>
          <p:cNvSpPr txBox="1"/>
          <p:nvPr/>
        </p:nvSpPr>
        <p:spPr>
          <a:xfrm>
            <a:off x="2738646" y="4955295"/>
            <a:ext cx="3691890" cy="954107"/>
          </a:xfrm>
          <a:prstGeom prst="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wrap="square" rtlCol="0" anchor="ctr">
            <a:spAutoFit/>
          </a:bodyPr>
          <a:lstStyle/>
          <a:p>
            <a:r>
              <a:rPr lang="en-US" sz="1400" b="1" dirty="0">
                <a:solidFill>
                  <a:schemeClr val="tx1"/>
                </a:solidFill>
              </a:rPr>
              <a:t>Main Idea: </a:t>
            </a:r>
            <a:r>
              <a:rPr lang="en-US" sz="1400" dirty="0">
                <a:solidFill>
                  <a:schemeClr val="tx1"/>
                </a:solidFill>
              </a:rPr>
              <a:t>Any strategy or procedure needs to be reviewed at least annually and revised to remain current and to match changes in the school.</a:t>
            </a:r>
            <a:endParaRPr lang="en-US" sz="1400" b="1" dirty="0">
              <a:solidFill>
                <a:schemeClr val="tx1"/>
              </a:solidFill>
            </a:endParaRPr>
          </a:p>
        </p:txBody>
      </p:sp>
    </p:spTree>
    <p:extLst>
      <p:ext uri="{BB962C8B-B14F-4D97-AF65-F5344CB8AC3E}">
        <p14:creationId xmlns:p14="http://schemas.microsoft.com/office/powerpoint/2010/main" val="187941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F250E-1933-4D56-8325-6DA059DDCBDB}"/>
              </a:ext>
            </a:extLst>
          </p:cNvPr>
          <p:cNvSpPr>
            <a:spLocks noGrp="1"/>
          </p:cNvSpPr>
          <p:nvPr>
            <p:ph idx="1"/>
          </p:nvPr>
        </p:nvSpPr>
        <p:spPr/>
        <p:txBody>
          <a:bodyPr>
            <a:normAutofit lnSpcReduction="10000"/>
          </a:bodyPr>
          <a:lstStyle/>
          <a:p>
            <a:pPr marL="173736" indent="-173736"/>
            <a:r>
              <a:rPr lang="en-US" dirty="0"/>
              <a:t>University Heights Elementary School has 500 students in grades 1-4.</a:t>
            </a:r>
          </a:p>
          <a:p>
            <a:pPr marL="173736" indent="-173736"/>
            <a:r>
              <a:rPr lang="en-US" dirty="0"/>
              <a:t>They are in the early stages of Tier III implementation.</a:t>
            </a:r>
          </a:p>
          <a:p>
            <a:pPr marL="173736" indent="-173736"/>
            <a:r>
              <a:rPr lang="en-US" dirty="0"/>
              <a:t>They have a Core Team assembled for Tier III and have acquired the necessary training for those involved.</a:t>
            </a:r>
          </a:p>
          <a:p>
            <a:pPr marL="173736" indent="-173736"/>
            <a:r>
              <a:rPr lang="en-US" dirty="0"/>
              <a:t>The Core Team is ready to begin meeting to fulfill their initial and ongoing team responsibilities.</a:t>
            </a:r>
          </a:p>
          <a:p>
            <a:endParaRPr lang="en-US" dirty="0"/>
          </a:p>
          <a:p>
            <a:pPr marL="0" indent="0">
              <a:buNone/>
            </a:pPr>
            <a:endParaRPr lang="en-US" dirty="0"/>
          </a:p>
        </p:txBody>
      </p:sp>
      <p:sp>
        <p:nvSpPr>
          <p:cNvPr id="3" name="Title 2">
            <a:extLst>
              <a:ext uri="{FF2B5EF4-FFF2-40B4-BE49-F238E27FC236}">
                <a16:creationId xmlns:a16="http://schemas.microsoft.com/office/drawing/2014/main" id="{5E4F636B-0BC4-41A6-936B-9097A7AEF508}"/>
              </a:ext>
            </a:extLst>
          </p:cNvPr>
          <p:cNvSpPr>
            <a:spLocks noGrp="1"/>
          </p:cNvSpPr>
          <p:nvPr>
            <p:ph type="title"/>
          </p:nvPr>
        </p:nvSpPr>
        <p:spPr>
          <a:xfrm>
            <a:off x="0" y="635289"/>
            <a:ext cx="12458700" cy="1104611"/>
          </a:xfrm>
        </p:spPr>
        <p:txBody>
          <a:bodyPr/>
          <a:lstStyle/>
          <a:p>
            <a:r>
              <a:rPr lang="en-US" dirty="0"/>
              <a:t>University Heights Elementary</a:t>
            </a:r>
          </a:p>
        </p:txBody>
      </p:sp>
      <p:pic>
        <p:nvPicPr>
          <p:cNvPr id="6" name="Content Placeholder 5">
            <a:extLst>
              <a:ext uri="{FF2B5EF4-FFF2-40B4-BE49-F238E27FC236}">
                <a16:creationId xmlns:a16="http://schemas.microsoft.com/office/drawing/2014/main" id="{C067E0CC-A6B6-418A-B447-59FFBCCA9CFB}"/>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1007458" y="2019782"/>
            <a:ext cx="2124157" cy="1701479"/>
          </a:xfrm>
        </p:spPr>
      </p:pic>
    </p:spTree>
    <p:extLst>
      <p:ext uri="{BB962C8B-B14F-4D97-AF65-F5344CB8AC3E}">
        <p14:creationId xmlns:p14="http://schemas.microsoft.com/office/powerpoint/2010/main" val="246843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E5F0-BFEE-45D3-AD4B-F8227425B525}"/>
              </a:ext>
            </a:extLst>
          </p:cNvPr>
          <p:cNvSpPr>
            <a:spLocks noGrp="1"/>
          </p:cNvSpPr>
          <p:nvPr>
            <p:ph type="title"/>
          </p:nvPr>
        </p:nvSpPr>
        <p:spPr/>
        <p:txBody>
          <a:bodyPr>
            <a:normAutofit/>
          </a:bodyPr>
          <a:lstStyle/>
          <a:p>
            <a:r>
              <a:rPr lang="en-US" dirty="0">
                <a:solidFill>
                  <a:schemeClr val="bg1"/>
                </a:solidFill>
              </a:rPr>
              <a:t>Next Steps </a:t>
            </a:r>
          </a:p>
        </p:txBody>
      </p:sp>
    </p:spTree>
    <p:extLst>
      <p:ext uri="{BB962C8B-B14F-4D97-AF65-F5344CB8AC3E}">
        <p14:creationId xmlns:p14="http://schemas.microsoft.com/office/powerpoint/2010/main" val="26367013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529646-5C38-4D4B-A438-50F741285842}"/>
              </a:ext>
            </a:extLst>
          </p:cNvPr>
          <p:cNvSpPr>
            <a:spLocks noGrp="1"/>
          </p:cNvSpPr>
          <p:nvPr>
            <p:ph type="title"/>
          </p:nvPr>
        </p:nvSpPr>
        <p:spPr/>
        <p:txBody>
          <a:bodyPr/>
          <a:lstStyle/>
          <a:p>
            <a:r>
              <a:rPr lang="en-US" dirty="0"/>
              <a:t>Looking Ahead</a:t>
            </a:r>
          </a:p>
        </p:txBody>
      </p:sp>
      <p:sp>
        <p:nvSpPr>
          <p:cNvPr id="6" name="Content Placeholder 5">
            <a:extLst>
              <a:ext uri="{FF2B5EF4-FFF2-40B4-BE49-F238E27FC236}">
                <a16:creationId xmlns:a16="http://schemas.microsoft.com/office/drawing/2014/main" id="{0E6A955D-4AA5-48F7-B9F8-85FF63924A7E}"/>
              </a:ext>
            </a:extLst>
          </p:cNvPr>
          <p:cNvSpPr>
            <a:spLocks noGrp="1"/>
          </p:cNvSpPr>
          <p:nvPr>
            <p:ph idx="1"/>
          </p:nvPr>
        </p:nvSpPr>
        <p:spPr>
          <a:xfrm>
            <a:off x="838200" y="2060154"/>
            <a:ext cx="10515600" cy="3845346"/>
          </a:xfrm>
        </p:spPr>
        <p:txBody>
          <a:bodyPr/>
          <a:lstStyle/>
          <a:p>
            <a:pPr marL="0" indent="0">
              <a:buNone/>
            </a:pPr>
            <a:r>
              <a:rPr lang="en-US" dirty="0"/>
              <a:t>Modules 3 through 5:</a:t>
            </a:r>
          </a:p>
          <a:p>
            <a:pPr marL="173736" indent="-173736"/>
            <a:r>
              <a:rPr lang="en-US" dirty="0"/>
              <a:t>Identifying Students for Tier III Interventions</a:t>
            </a:r>
          </a:p>
          <a:p>
            <a:pPr marL="173736" indent="-173736"/>
            <a:r>
              <a:rPr lang="en-US" dirty="0"/>
              <a:t>Functional Behavior Assessment</a:t>
            </a:r>
          </a:p>
          <a:p>
            <a:pPr marL="173736" indent="-173736"/>
            <a:r>
              <a:rPr lang="en-US" dirty="0"/>
              <a:t>Behavior Intervention Plans</a:t>
            </a:r>
          </a:p>
        </p:txBody>
      </p:sp>
    </p:spTree>
    <p:extLst>
      <p:ext uri="{BB962C8B-B14F-4D97-AF65-F5344CB8AC3E}">
        <p14:creationId xmlns:p14="http://schemas.microsoft.com/office/powerpoint/2010/main" val="7493409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29F0-CE23-4DA3-9C9A-C994BB5FE08C}"/>
              </a:ext>
            </a:extLst>
          </p:cNvPr>
          <p:cNvSpPr>
            <a:spLocks noGrp="1"/>
          </p:cNvSpPr>
          <p:nvPr>
            <p:ph type="title"/>
          </p:nvPr>
        </p:nvSpPr>
        <p:spPr/>
        <p:txBody>
          <a:bodyPr>
            <a:normAutofit/>
          </a:bodyPr>
          <a:lstStyle/>
          <a:p>
            <a:r>
              <a:rPr lang="en-US" dirty="0">
                <a:solidFill>
                  <a:schemeClr val="bg1"/>
                </a:solidFill>
              </a:rPr>
              <a:t>Summary and Resources</a:t>
            </a:r>
          </a:p>
        </p:txBody>
      </p:sp>
    </p:spTree>
    <p:extLst>
      <p:ext uri="{BB962C8B-B14F-4D97-AF65-F5344CB8AC3E}">
        <p14:creationId xmlns:p14="http://schemas.microsoft.com/office/powerpoint/2010/main" val="2030758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095F0E4-1046-43F3-BE35-E3AC66A46894}"/>
              </a:ext>
            </a:extLst>
          </p:cNvPr>
          <p:cNvSpPr>
            <a:spLocks noGrp="1"/>
          </p:cNvSpPr>
          <p:nvPr>
            <p:ph idx="1"/>
          </p:nvPr>
        </p:nvSpPr>
        <p:spPr/>
        <p:txBody>
          <a:bodyPr>
            <a:normAutofit fontScale="92500" lnSpcReduction="10000"/>
          </a:bodyPr>
          <a:lstStyle/>
          <a:p>
            <a:pPr marL="173736" indent="-173736"/>
            <a:r>
              <a:rPr lang="en-US" dirty="0"/>
              <a:t>Have a plan for implementing Tier III. Assess current resources and have a goal for implementing Tier III.</a:t>
            </a:r>
          </a:p>
          <a:p>
            <a:pPr marL="173736" indent="-173736"/>
            <a:r>
              <a:rPr lang="en-US" dirty="0"/>
              <a:t>Tier III requires regular systems discussions, as well as individualized teams to support each student in Tier III interventions.</a:t>
            </a:r>
          </a:p>
          <a:p>
            <a:pPr marL="173736" indent="-173736"/>
            <a:r>
              <a:rPr lang="en-US" dirty="0"/>
              <a:t>Systems discussions will need to take place regularly, typically monthly, similar to Tier I and Tier II systems discussions.</a:t>
            </a:r>
          </a:p>
          <a:p>
            <a:pPr marL="173736" indent="-173736"/>
            <a:r>
              <a:rPr lang="en-US" dirty="0"/>
              <a:t>Individual student teams will need time and resources to provide ongoing support for their students.</a:t>
            </a:r>
          </a:p>
        </p:txBody>
      </p:sp>
      <p:sp>
        <p:nvSpPr>
          <p:cNvPr id="6" name="Title 5">
            <a:extLst>
              <a:ext uri="{FF2B5EF4-FFF2-40B4-BE49-F238E27FC236}">
                <a16:creationId xmlns:a16="http://schemas.microsoft.com/office/drawing/2014/main" id="{F3A0003E-CC6D-470D-A0FF-5B117E89B2C3}"/>
              </a:ext>
            </a:extLst>
          </p:cNvPr>
          <p:cNvSpPr>
            <a:spLocks noGrp="1"/>
          </p:cNvSpPr>
          <p:nvPr>
            <p:ph type="title"/>
          </p:nvPr>
        </p:nvSpPr>
        <p:spPr/>
        <p:txBody>
          <a:bodyPr/>
          <a:lstStyle/>
          <a:p>
            <a:r>
              <a:rPr lang="en-US" dirty="0"/>
              <a:t>Summary </a:t>
            </a:r>
          </a:p>
        </p:txBody>
      </p:sp>
    </p:spTree>
    <p:extLst>
      <p:ext uri="{BB962C8B-B14F-4D97-AF65-F5344CB8AC3E}">
        <p14:creationId xmlns:p14="http://schemas.microsoft.com/office/powerpoint/2010/main" val="1235068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835161-210A-4851-B221-9C075161F9A8}"/>
              </a:ext>
            </a:extLst>
          </p:cNvPr>
          <p:cNvSpPr>
            <a:spLocks noGrp="1"/>
          </p:cNvSpPr>
          <p:nvPr>
            <p:ph idx="1"/>
          </p:nvPr>
        </p:nvSpPr>
        <p:spPr/>
        <p:txBody>
          <a:bodyPr anchor="ctr"/>
          <a:lstStyle/>
          <a:p>
            <a:pPr marL="173736" indent="-173736"/>
            <a:r>
              <a:rPr lang="en-US" dirty="0"/>
              <a:t>Missouri School-wide PBS Tier III Workbook: </a:t>
            </a:r>
            <a:r>
              <a:rPr lang="en-US" dirty="0">
                <a:hlinkClick r:id="rId3"/>
              </a:rPr>
              <a:t>https://pbismissouri.org/wp-content/uploads/2018/08/Tier-3-2018_Ch.-3.pdf</a:t>
            </a:r>
            <a:endParaRPr lang="en-US" dirty="0"/>
          </a:p>
          <a:p>
            <a:pPr marL="173736" indent="-173736"/>
            <a:r>
              <a:rPr lang="en-US" dirty="0"/>
              <a:t>Support Systems for Tier III (webinar): </a:t>
            </a:r>
            <a:r>
              <a:rPr lang="en-US" dirty="0">
                <a:hlinkClick r:id="rId4"/>
              </a:rPr>
              <a:t>https://www.pbis.org/video/tier-2-and-tier-3-support-systems-sctg-webinar</a:t>
            </a:r>
            <a:endParaRPr lang="en-US" dirty="0"/>
          </a:p>
        </p:txBody>
      </p:sp>
      <p:sp>
        <p:nvSpPr>
          <p:cNvPr id="3" name="Title 2">
            <a:extLst>
              <a:ext uri="{FF2B5EF4-FFF2-40B4-BE49-F238E27FC236}">
                <a16:creationId xmlns:a16="http://schemas.microsoft.com/office/drawing/2014/main" id="{7A265F47-CD0A-467E-8260-ED379B5A4FCD}"/>
              </a:ext>
            </a:extLst>
          </p:cNvPr>
          <p:cNvSpPr>
            <a:spLocks noGrp="1"/>
          </p:cNvSpPr>
          <p:nvPr>
            <p:ph type="title"/>
          </p:nvPr>
        </p:nvSpPr>
        <p:spPr/>
        <p:txBody>
          <a:bodyPr/>
          <a:lstStyle/>
          <a:p>
            <a:r>
              <a:rPr lang="en-US" dirty="0"/>
              <a:t>Resources </a:t>
            </a:r>
          </a:p>
        </p:txBody>
      </p:sp>
    </p:spTree>
    <p:extLst>
      <p:ext uri="{BB962C8B-B14F-4D97-AF65-F5344CB8AC3E}">
        <p14:creationId xmlns:p14="http://schemas.microsoft.com/office/powerpoint/2010/main" val="19374360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1887FED-0CA0-45EB-BB86-38931A556A6F}"/>
              </a:ext>
            </a:extLst>
          </p:cNvPr>
          <p:cNvSpPr>
            <a:spLocks noGrp="1"/>
          </p:cNvSpPr>
          <p:nvPr>
            <p:ph idx="1"/>
          </p:nvPr>
        </p:nvSpPr>
        <p:spPr>
          <a:xfrm>
            <a:off x="3965248" y="2903220"/>
            <a:ext cx="7388551" cy="3002280"/>
          </a:xfrm>
        </p:spPr>
        <p:txBody>
          <a:bodyPr/>
          <a:lstStyle/>
          <a:p>
            <a:pPr marL="173736" lvl="0" indent="-173736">
              <a:buClr>
                <a:schemeClr val="dk1"/>
              </a:buClr>
              <a:buSzPts val="2800"/>
            </a:pPr>
            <a:r>
              <a:rPr lang="en-US" dirty="0"/>
              <a:t>Missouri School-Wide Positive Behavior Support</a:t>
            </a:r>
          </a:p>
          <a:p>
            <a:pPr marL="173736" lvl="0" indent="-173736">
              <a:buClr>
                <a:schemeClr val="dk1"/>
              </a:buClr>
              <a:buSzPts val="2800"/>
            </a:pPr>
            <a:r>
              <a:rPr lang="en-US" dirty="0"/>
              <a:t>PBIS OSEP Technical Assistance Center</a:t>
            </a:r>
          </a:p>
        </p:txBody>
      </p:sp>
      <p:sp>
        <p:nvSpPr>
          <p:cNvPr id="7" name="Content Placeholder 6">
            <a:extLst>
              <a:ext uri="{FF2B5EF4-FFF2-40B4-BE49-F238E27FC236}">
                <a16:creationId xmlns:a16="http://schemas.microsoft.com/office/drawing/2014/main" id="{25A93868-99E6-4B41-AFDF-3D1DBE58C355}"/>
              </a:ext>
            </a:extLst>
          </p:cNvPr>
          <p:cNvSpPr>
            <a:spLocks noGrp="1"/>
          </p:cNvSpPr>
          <p:nvPr>
            <p:ph idx="10"/>
          </p:nvPr>
        </p:nvSpPr>
        <p:spPr/>
        <p:txBody>
          <a:bodyPr/>
          <a:lstStyle/>
          <a:p>
            <a:r>
              <a:rPr lang="en-US" dirty="0">
                <a:solidFill>
                  <a:srgbClr val="FFFFFF"/>
                </a:solidFill>
                <a:ea typeface="Calibri"/>
                <a:cs typeface="Calibri"/>
                <a:sym typeface="Calibri"/>
              </a:rPr>
              <a:t>We appreciate the following for sharing information:</a:t>
            </a:r>
            <a:endParaRPr lang="en-US" dirty="0"/>
          </a:p>
        </p:txBody>
      </p:sp>
      <p:pic>
        <p:nvPicPr>
          <p:cNvPr id="8" name="Google Shape;568;p66" descr="Image result for thank you">
            <a:extLst>
              <a:ext uri="{FF2B5EF4-FFF2-40B4-BE49-F238E27FC236}">
                <a16:creationId xmlns:a16="http://schemas.microsoft.com/office/drawing/2014/main" id="{D24EE969-F192-49D0-8F88-B41D0967262F}"/>
              </a:ext>
            </a:extLst>
          </p:cNvPr>
          <p:cNvPicPr preferRelativeResize="0"/>
          <p:nvPr/>
        </p:nvPicPr>
        <p:blipFill rotWithShape="1">
          <a:blip r:embed="rId3">
            <a:alphaModFix/>
          </a:blip>
          <a:srcRect t="4898"/>
          <a:stretch/>
        </p:blipFill>
        <p:spPr>
          <a:xfrm>
            <a:off x="4476335" y="567186"/>
            <a:ext cx="5009707" cy="1917643"/>
          </a:xfrm>
          <a:prstGeom prst="rect">
            <a:avLst/>
          </a:prstGeom>
          <a:noFill/>
          <a:ln>
            <a:noFill/>
          </a:ln>
        </p:spPr>
      </p:pic>
    </p:spTree>
    <p:extLst>
      <p:ext uri="{BB962C8B-B14F-4D97-AF65-F5344CB8AC3E}">
        <p14:creationId xmlns:p14="http://schemas.microsoft.com/office/powerpoint/2010/main" val="2667620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E52B6E-F897-448C-ABEE-D2021D816118}"/>
              </a:ext>
            </a:extLst>
          </p:cNvPr>
          <p:cNvSpPr>
            <a:spLocks noGrp="1"/>
          </p:cNvSpPr>
          <p:nvPr>
            <p:ph idx="1"/>
          </p:nvPr>
        </p:nvSpPr>
        <p:spPr/>
        <p:txBody>
          <a:bodyPr/>
          <a:lstStyle/>
          <a:p>
            <a:pPr marL="173736" indent="-173736"/>
            <a:r>
              <a:rPr lang="en-US" dirty="0"/>
              <a:t>7 year old, 2</a:t>
            </a:r>
            <a:r>
              <a:rPr lang="en-US" baseline="30000" dirty="0"/>
              <a:t>nd</a:t>
            </a:r>
            <a:r>
              <a:rPr lang="en-US" dirty="0"/>
              <a:t> grader at University Heights</a:t>
            </a:r>
          </a:p>
          <a:p>
            <a:pPr marL="173736" indent="-173736"/>
            <a:r>
              <a:rPr lang="en-US" dirty="0"/>
              <a:t>Behaviors: throwing classroom materials, cussing at teacher, shouting at peers</a:t>
            </a:r>
          </a:p>
          <a:p>
            <a:pPr marL="173736" indent="-173736"/>
            <a:r>
              <a:rPr lang="en-US" dirty="0"/>
              <a:t>Referred for Tier II interventions</a:t>
            </a:r>
          </a:p>
          <a:p>
            <a:pPr marL="173736" indent="-173736"/>
            <a:r>
              <a:rPr lang="en-US" dirty="0"/>
              <a:t>Received Big Buddy social skills mentoring three days/week for six weeks, with </a:t>
            </a:r>
            <a:r>
              <a:rPr lang="en-US" b="1" dirty="0"/>
              <a:t>negative results</a:t>
            </a:r>
          </a:p>
          <a:p>
            <a:pPr marL="173736" indent="-173736"/>
            <a:r>
              <a:rPr lang="en-US" dirty="0"/>
              <a:t>Because of negative response and intensifying of behaviors, being referred for Tier III interventions</a:t>
            </a:r>
          </a:p>
        </p:txBody>
      </p:sp>
      <p:sp>
        <p:nvSpPr>
          <p:cNvPr id="76" name="Google Shape;76;p11"/>
          <p:cNvSpPr txBox="1">
            <a:spLocks noGrp="1"/>
          </p:cNvSpPr>
          <p:nvPr>
            <p:ph type="title"/>
          </p:nvPr>
        </p:nvSpPr>
        <p:spPr>
          <a:prstGeom prst="rect">
            <a:avLst/>
          </a:prstGeom>
        </p:spPr>
        <p:txBody>
          <a:bodyPr spcFirstLastPara="1" wrap="square" lIns="91425" tIns="45700" rIns="91425" bIns="45700" anchor="ctr" anchorCtr="0">
            <a:noAutofit/>
          </a:bodyPr>
          <a:lstStyle/>
          <a:p>
            <a:pPr marL="457200" lvl="0" indent="0" algn="ctr" rtl="0">
              <a:spcBef>
                <a:spcPts val="0"/>
              </a:spcBef>
              <a:spcAft>
                <a:spcPts val="0"/>
              </a:spcAft>
              <a:buNone/>
            </a:pPr>
            <a:r>
              <a:rPr lang="en-US" dirty="0"/>
              <a:t>Follow Aiden’s Journey</a:t>
            </a:r>
            <a:endParaRPr dirty="0"/>
          </a:p>
        </p:txBody>
      </p:sp>
      <p:pic>
        <p:nvPicPr>
          <p:cNvPr id="4" name="Content Placeholder 3">
            <a:extLst>
              <a:ext uri="{FF2B5EF4-FFF2-40B4-BE49-F238E27FC236}">
                <a16:creationId xmlns:a16="http://schemas.microsoft.com/office/drawing/2014/main" id="{3EF1673F-9E75-4ABA-9031-A2E3D46EA46D}"/>
              </a:ext>
            </a:extLst>
          </p:cNvPr>
          <p:cNvPicPr>
            <a:picLocks noGrp="1" noChangeAspect="1"/>
          </p:cNvPicPr>
          <p:nvPr>
            <p:ph idx="10"/>
          </p:nvPr>
        </p:nvPicPr>
        <p:blipFill>
          <a:blip r:embed="rId3"/>
          <a:stretch>
            <a:fillRect/>
          </a:stretch>
        </p:blipFill>
        <p:spPr>
          <a:xfrm>
            <a:off x="949325" y="2225718"/>
            <a:ext cx="2233613" cy="1404851"/>
          </a:xfrm>
          <a:prstGeom prst="rect">
            <a:avLst/>
          </a:prstGeom>
        </p:spPr>
      </p:pic>
    </p:spTree>
    <p:extLst>
      <p:ext uri="{BB962C8B-B14F-4D97-AF65-F5344CB8AC3E}">
        <p14:creationId xmlns:p14="http://schemas.microsoft.com/office/powerpoint/2010/main" val="164716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882267" y="2535448"/>
            <a:ext cx="10515600" cy="1325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dirty="0">
                <a:solidFill>
                  <a:schemeClr val="bg1"/>
                </a:solidFill>
              </a:rPr>
              <a:t>Planning for Tier III</a:t>
            </a:r>
            <a:endParaRPr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Planning for Tier III</a:t>
            </a:r>
          </a:p>
        </p:txBody>
      </p:sp>
      <p:sp>
        <p:nvSpPr>
          <p:cNvPr id="73" name="Google Shape;73;p10"/>
          <p:cNvSpPr txBox="1">
            <a:spLocks noGrp="1"/>
          </p:cNvSpPr>
          <p:nvPr>
            <p:ph idx="1"/>
          </p:nvPr>
        </p:nvSpPr>
        <p:spPr>
          <a:xfrm>
            <a:off x="838200" y="2060154"/>
            <a:ext cx="10515600" cy="3845346"/>
          </a:xfrm>
          <a:prstGeom prst="rect">
            <a:avLst/>
          </a:prstGeom>
        </p:spPr>
        <p:txBody>
          <a:bodyPr spcFirstLastPara="1" wrap="square" lIns="91425" tIns="45700" rIns="91425" bIns="45700" anchor="t" anchorCtr="0">
            <a:noAutofit/>
          </a:bodyPr>
          <a:lstStyle/>
          <a:p>
            <a:pPr marL="173736" indent="-173736"/>
            <a:r>
              <a:rPr lang="en-US" dirty="0"/>
              <a:t>What practices are currently in place to support individual students?</a:t>
            </a:r>
            <a:endParaRPr dirty="0"/>
          </a:p>
          <a:p>
            <a:pPr marL="173736" indent="-173736"/>
            <a:r>
              <a:rPr lang="en-US" dirty="0"/>
              <a:t>How many students do you expect to be supporting at Tier III?</a:t>
            </a:r>
            <a:endParaRPr dirty="0"/>
          </a:p>
          <a:p>
            <a:pPr marL="173736" indent="-173736"/>
            <a:r>
              <a:rPr lang="en-US" dirty="0"/>
              <a:t>What are your goals for Tier III?</a:t>
            </a:r>
            <a:endParaRPr dirty="0"/>
          </a:p>
        </p:txBody>
      </p:sp>
      <p:pic>
        <p:nvPicPr>
          <p:cNvPr id="74" name="Google Shape;74;p10"/>
          <p:cNvPicPr preferRelativeResize="0"/>
          <p:nvPr/>
        </p:nvPicPr>
        <p:blipFill>
          <a:blip r:embed="rId3">
            <a:alphaModFix/>
          </a:blip>
          <a:stretch>
            <a:fillRect/>
          </a:stretch>
        </p:blipFill>
        <p:spPr>
          <a:xfrm>
            <a:off x="4545874" y="4219303"/>
            <a:ext cx="2678141" cy="168619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27022</TotalTime>
  <Words>6813</Words>
  <Application>Microsoft Office PowerPoint</Application>
  <PresentationFormat>Widescreen</PresentationFormat>
  <Paragraphs>587</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Calibri</vt:lpstr>
      <vt:lpstr>Georgia</vt:lpstr>
      <vt:lpstr>Noto Sans Symbols</vt:lpstr>
      <vt:lpstr>Trebuchet MS</vt:lpstr>
      <vt:lpstr>Wingdings</vt:lpstr>
      <vt:lpstr>Office Theme</vt:lpstr>
      <vt:lpstr>Tier III Leadership</vt:lpstr>
      <vt:lpstr>Purpose of This Module Provide information that will help schools develop strong Tier III leadership through structuring their teams and team meetings</vt:lpstr>
      <vt:lpstr>Objectives</vt:lpstr>
      <vt:lpstr>PowerPoint Presentation</vt:lpstr>
      <vt:lpstr>Introduction to the Case Study</vt:lpstr>
      <vt:lpstr>University Heights Elementary</vt:lpstr>
      <vt:lpstr>Follow Aiden’s Journey</vt:lpstr>
      <vt:lpstr>Planning for Tier III</vt:lpstr>
      <vt:lpstr>Planning for Tier III</vt:lpstr>
      <vt:lpstr>Planning for Intervention: School Profile  </vt:lpstr>
      <vt:lpstr>Tracking Access to Tier III</vt:lpstr>
      <vt:lpstr>Leadership at Tier III</vt:lpstr>
      <vt:lpstr>Leadership at Tier III</vt:lpstr>
      <vt:lpstr>Team-based Processes</vt:lpstr>
      <vt:lpstr>Teaming Is Critical in Tier III</vt:lpstr>
      <vt:lpstr>PowerPoint Presentation</vt:lpstr>
      <vt:lpstr>Resources Needed</vt:lpstr>
      <vt:lpstr>Schedule Regular Meetings</vt:lpstr>
      <vt:lpstr>Action Planning</vt:lpstr>
      <vt:lpstr>Goals and Measuring Success</vt:lpstr>
      <vt:lpstr>Activities and Steps</vt:lpstr>
      <vt:lpstr>Timelines and Resources</vt:lpstr>
      <vt:lpstr>Persons Responsible and Deadlines</vt:lpstr>
      <vt:lpstr>Core and Action Teams</vt:lpstr>
      <vt:lpstr>Teaming at PBIS Tier III</vt:lpstr>
      <vt:lpstr>Core (Systems) Teams</vt:lpstr>
      <vt:lpstr>Initial Core Team Responsibilities</vt:lpstr>
      <vt:lpstr>Annual Evaluation</vt:lpstr>
      <vt:lpstr>Core Team Membership</vt:lpstr>
      <vt:lpstr>Core Member Roles</vt:lpstr>
      <vt:lpstr>Table Talk</vt:lpstr>
      <vt:lpstr>Scheduling Considerations</vt:lpstr>
      <vt:lpstr>Core (Systems) Team Meeting Format</vt:lpstr>
      <vt:lpstr>PowerPoint Presentation</vt:lpstr>
      <vt:lpstr>PowerPoint Presentation</vt:lpstr>
      <vt:lpstr>PowerPoint Presentation</vt:lpstr>
      <vt:lpstr>PowerPoint Presentation</vt:lpstr>
      <vt:lpstr>PowerPoint Presentation</vt:lpstr>
      <vt:lpstr>Action Teams </vt:lpstr>
      <vt:lpstr>Developing Action Teams </vt:lpstr>
      <vt:lpstr>Supporting Action Teams</vt:lpstr>
      <vt:lpstr>Examples of Action Teams</vt:lpstr>
      <vt:lpstr>Guiding Questions for Developing Action Teams</vt:lpstr>
      <vt:lpstr>Case Study</vt:lpstr>
      <vt:lpstr>Core Team</vt:lpstr>
      <vt:lpstr>Core Team Initial Responsibilities</vt:lpstr>
      <vt:lpstr>Core Team Initial Responsibilities (cont.)</vt:lpstr>
      <vt:lpstr>Core Team Ongoing Responsibilities</vt:lpstr>
      <vt:lpstr>Core Team Reviews a Referral</vt:lpstr>
      <vt:lpstr>Action Team Created</vt:lpstr>
      <vt:lpstr>Ongoing Action Planning</vt:lpstr>
      <vt:lpstr>Annual Review</vt:lpstr>
      <vt:lpstr>Do It with Fidelity!</vt:lpstr>
      <vt:lpstr>3.1 Team Composition</vt:lpstr>
      <vt:lpstr>PowerPoint Presentation</vt:lpstr>
      <vt:lpstr>PowerPoint Presentation</vt:lpstr>
      <vt:lpstr>PowerPoint Presentation</vt:lpstr>
      <vt:lpstr>3.16 Level of Use</vt:lpstr>
      <vt:lpstr>3.17 Annual Evaluation</vt:lpstr>
      <vt:lpstr>Next Steps </vt:lpstr>
      <vt:lpstr>Looking Ahead</vt:lpstr>
      <vt:lpstr>Summary and Resources</vt:lpstr>
      <vt:lpstr>Summary </vt:lpstr>
      <vt:lpstr>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 III Leadership</dc:title>
  <dc:creator>Rebecca Hegger</dc:creator>
  <cp:lastModifiedBy>Rebecca Hegger</cp:lastModifiedBy>
  <cp:revision>176</cp:revision>
  <dcterms:created xsi:type="dcterms:W3CDTF">2019-06-22T14:52:48Z</dcterms:created>
  <dcterms:modified xsi:type="dcterms:W3CDTF">2020-09-17T19:55:30Z</dcterms:modified>
</cp:coreProperties>
</file>