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6858000" cx="12192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71" roundtripDataSignature="AMtx7mhOuTfSApLNHGOVHiN4nkPTO8+tv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ebecca Hegg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6086C9-5FFC-4739-9800-0956C295F350}">
  <a:tblStyle styleId="{816086C9-5FFC-4739-9800-0956C295F35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896190D-8C3C-4759-8875-8FE45F31CCD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7A95309-5EF7-4AF0-8738-7F16B80892A2}" styleName="Table_2">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114E816-3DB5-49C2-B322-745C73525063}"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customschemas.google.com/relationships/presentationmetadata" Target="meta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9-02T19:06:58.199">
    <p:pos x="10" y="10"/>
    <p:text>make sure these match with changes made - e.g., crisis plan section</p:text>
    <p:extLst>
      <p:ext uri="{C676402C-5697-4E1C-873F-D02D1690AC5C}">
        <p15:threadingInfo timeZoneBias="0"/>
      </p:ext>
      <p:ext uri="http://customooxmlschemas.google.com/">
        <go:slidesCustomData xmlns:go="http://customooxmlschemas.google.com/" commentPostId="AAAAKyGhTz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2"/>
          </a:xfrm>
          <a:prstGeom prst="rect">
            <a:avLst/>
          </a:prstGeom>
          <a:noFill/>
          <a:ln>
            <a:noFill/>
          </a:ln>
        </p:spPr>
        <p:txBody>
          <a:bodyPr anchorCtr="0" anchor="t" bIns="46625" lIns="93300" spcFirstLastPara="1" rIns="93300" wrap="square" tIns="466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2"/>
          </a:xfrm>
          <a:prstGeom prst="rect">
            <a:avLst/>
          </a:prstGeom>
          <a:noFill/>
          <a:ln>
            <a:noFill/>
          </a:ln>
        </p:spPr>
        <p:txBody>
          <a:bodyPr anchorCtr="0" anchor="t" bIns="46625" lIns="93300" spcFirstLastPara="1" rIns="93300" wrap="square" tIns="466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1"/>
          </a:xfrm>
          <a:prstGeom prst="rect">
            <a:avLst/>
          </a:prstGeom>
          <a:noFill/>
          <a:ln>
            <a:noFill/>
          </a:ln>
        </p:spPr>
        <p:txBody>
          <a:bodyPr anchorCtr="0" anchor="b" bIns="46625" lIns="93300" spcFirstLastPara="1" rIns="93300" wrap="square" tIns="466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bis.org/resource/efficient-functional-behavior-assessment-the-functional-assessment-checklist-for-teachers-and-staff-facts"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ifa.fmhi.usf.edu/School/Student_Assisted_Interview.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urnals.sagepub.com/doi/10.1177/073724779401900207" TargetMode="External"/><Relationship Id="rId3" Type="http://schemas.openxmlformats.org/officeDocument/2006/relationships/hyperlink" Target="https://journals.sagepub.com/doi/10.1177/073724779401900207" TargetMode="External"/><Relationship Id="rId4" Type="http://schemas.openxmlformats.org/officeDocument/2006/relationships/hyperlink" Target="https://www.pps.net/cms/lib/OR01913224/Centricity/Domain/178/FBAproblem_behavior_questionnaire.pdf" TargetMode="External"/><Relationship Id="rId5" Type="http://schemas.openxmlformats.org/officeDocument/2006/relationships/hyperlink" Target="https://digitalcommons.lsu.edu/cgi/viewcontent.cgi?referer=&amp;httpsredir=1&amp;article=7854&amp;context=gradschool_disstheses" TargetMode="External"/><Relationship Id="rId6" Type="http://schemas.openxmlformats.org/officeDocument/2006/relationships/hyperlink" Target="https://digitalcommons.lsu.edu/cgi/viewcontent.cgi?referer=&amp;httpsredir=1&amp;article=7854&amp;context=gradschool_disstheses" TargetMode="External"/><Relationship Id="rId7" Type="http://schemas.openxmlformats.org/officeDocument/2006/relationships/hyperlink" Target="https://www.gscenter.org/images/oscampus/files/06-ICDD-Questions-About-Behavioral-Function-QABF.pdf"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b="1" lang="en-US"/>
              <a:t>DELETE THESE NOTES AFTER CREATING FACILITATOR GUIDE</a:t>
            </a:r>
            <a:endParaRPr/>
          </a:p>
          <a:p>
            <a:pPr indent="0" lvl="0" marL="0" rtl="0" algn="l">
              <a:lnSpc>
                <a:spcPct val="100000"/>
              </a:lnSpc>
              <a:spcBef>
                <a:spcPts val="0"/>
              </a:spcBef>
              <a:spcAft>
                <a:spcPts val="0"/>
              </a:spcAft>
              <a:buSzPts val="1400"/>
              <a:buNone/>
            </a:pPr>
            <a:r>
              <a:rPr lang="en-US"/>
              <a:t>Note: Basic Behavior Concepts developed by K-12 Arkansas Behavior Support Specialists will be live soon. The website is www.arbss.org (courses). In Facilitator Guide, be sure to note that this should be a prerequisite for viewing these Tier III modules. We may want to encourage this before Tier I and Tier II also.</a:t>
            </a:r>
            <a:endParaRPr/>
          </a:p>
          <a:p>
            <a:pPr indent="0" lvl="0" marL="0" rtl="0" algn="l">
              <a:lnSpc>
                <a:spcPct val="100000"/>
              </a:lnSpc>
              <a:spcBef>
                <a:spcPts val="0"/>
              </a:spcBef>
              <a:spcAft>
                <a:spcPts val="0"/>
              </a:spcAft>
              <a:buSzPts val="1400"/>
              <a:buNone/>
            </a:pPr>
            <a:r>
              <a:rPr lang="en-US"/>
              <a:t>https://arbss.org/courses-2/</a:t>
            </a:r>
            <a:endParaRPr/>
          </a:p>
          <a:p>
            <a:pPr indent="0" lvl="0" marL="0" rtl="0" algn="l">
              <a:lnSpc>
                <a:spcPct val="100000"/>
              </a:lnSpc>
              <a:spcBef>
                <a:spcPts val="0"/>
              </a:spcBef>
              <a:spcAft>
                <a:spcPts val="0"/>
              </a:spcAft>
              <a:buSzPts val="1400"/>
              <a:buNone/>
            </a:pPr>
            <a:r>
              <a:t/>
            </a:r>
            <a:endParaRPr/>
          </a:p>
        </p:txBody>
      </p:sp>
      <p:sp>
        <p:nvSpPr>
          <p:cNvPr id="199" name="Google Shape;199;p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6: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263" name="Google Shape;263;p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7: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Trainer Notes:</a:t>
            </a:r>
            <a:endParaRPr/>
          </a:p>
          <a:p>
            <a:pPr indent="-171450" lvl="0" marL="171450" rtl="0" algn="l">
              <a:lnSpc>
                <a:spcPct val="100000"/>
              </a:lnSpc>
              <a:spcBef>
                <a:spcPts val="0"/>
              </a:spcBef>
              <a:spcAft>
                <a:spcPts val="0"/>
              </a:spcAft>
              <a:buSzPts val="1400"/>
              <a:buFont typeface="Arial"/>
              <a:buChar char="•"/>
            </a:pPr>
            <a:r>
              <a:rPr lang="en-US"/>
              <a:t>Understanding the student’s typical escalation behaviors and signals can help staff recognize when their actions or words can be used to help de-escalate a situation and how to avoid unintentionally provoking a student.  </a:t>
            </a:r>
            <a:endParaRPr/>
          </a:p>
          <a:p>
            <a:pPr indent="-171450" lvl="0" marL="171450" rtl="0" algn="l">
              <a:lnSpc>
                <a:spcPct val="100000"/>
              </a:lnSpc>
              <a:spcBef>
                <a:spcPts val="0"/>
              </a:spcBef>
              <a:spcAft>
                <a:spcPts val="0"/>
              </a:spcAft>
              <a:buSzPts val="1400"/>
              <a:buFont typeface="Arial"/>
              <a:buChar char="•"/>
            </a:pPr>
            <a:r>
              <a:rPr lang="en-US"/>
              <a:t>It should be noted that in the case of substitute staff, the plan needs to be implemented by a familiar and trusted individual but triggers or de-escalation techniques shared with this support staff. </a:t>
            </a:r>
            <a:endParaRPr/>
          </a:p>
          <a:p>
            <a:pPr indent="-171450" lvl="0" marL="171450" rtl="0" algn="l">
              <a:lnSpc>
                <a:spcPct val="100000"/>
              </a:lnSpc>
              <a:spcBef>
                <a:spcPts val="0"/>
              </a:spcBef>
              <a:spcAft>
                <a:spcPts val="0"/>
              </a:spcAft>
              <a:buSzPts val="1400"/>
              <a:buFont typeface="Arial"/>
              <a:buChar char="•"/>
            </a:pPr>
            <a:r>
              <a:rPr lang="en-US"/>
              <a:t>De-escalation and prevention are preferable to crisis management procedures whenever possible or predicted. </a:t>
            </a:r>
            <a:endParaRPr/>
          </a:p>
        </p:txBody>
      </p:sp>
      <p:sp>
        <p:nvSpPr>
          <p:cNvPr id="270" name="Google Shape;270;p7: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8: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Trainer Notes:</a:t>
            </a:r>
            <a:endParaRPr/>
          </a:p>
          <a:p>
            <a:pPr indent="-171450" lvl="0" marL="171450" rtl="0" algn="l">
              <a:lnSpc>
                <a:spcPct val="100000"/>
              </a:lnSpc>
              <a:spcBef>
                <a:spcPts val="0"/>
              </a:spcBef>
              <a:spcAft>
                <a:spcPts val="0"/>
              </a:spcAft>
              <a:buSzPts val="1400"/>
              <a:buFont typeface="Arial"/>
              <a:buChar char="•"/>
            </a:pPr>
            <a:r>
              <a:rPr lang="en-US"/>
              <a:t>De-escalation after peak may take on various behaviors ranging anywhere from calm detachment to laughter or crying possibly even sleepiness. </a:t>
            </a:r>
            <a:endParaRPr/>
          </a:p>
          <a:p>
            <a:pPr indent="-171450" lvl="1" marL="457200" rtl="0" algn="l">
              <a:lnSpc>
                <a:spcPct val="100000"/>
              </a:lnSpc>
              <a:spcBef>
                <a:spcPts val="0"/>
              </a:spcBef>
              <a:spcAft>
                <a:spcPts val="0"/>
              </a:spcAft>
              <a:buSzPts val="1400"/>
              <a:buFont typeface="Arial"/>
              <a:buChar char="•"/>
            </a:pPr>
            <a:r>
              <a:rPr lang="en-US"/>
              <a:t>During de-escalation the trigger may still exist and can take the cycle quickly back through agitation, acceleration and peak multiple times if personnel are unable to correctly identify and nullify the trigger. </a:t>
            </a:r>
            <a:endParaRPr/>
          </a:p>
          <a:p>
            <a:pPr indent="-171450" lvl="0" marL="171450" rtl="0" algn="l">
              <a:lnSpc>
                <a:spcPct val="100000"/>
              </a:lnSpc>
              <a:spcBef>
                <a:spcPts val="0"/>
              </a:spcBef>
              <a:spcAft>
                <a:spcPts val="0"/>
              </a:spcAft>
              <a:buSzPts val="1400"/>
              <a:buFont typeface="Arial"/>
              <a:buChar char="•"/>
            </a:pPr>
            <a:r>
              <a:rPr lang="en-US"/>
              <a:t>In the recovery phase, it is important to reestablish the relationship with the child but be careful to avoid the desire to discuss the behavior that has just occurred.  </a:t>
            </a:r>
            <a:endParaRPr/>
          </a:p>
          <a:p>
            <a:pPr indent="-171450" lvl="1" marL="457200" rtl="0" algn="l">
              <a:lnSpc>
                <a:spcPct val="100000"/>
              </a:lnSpc>
              <a:spcBef>
                <a:spcPts val="0"/>
              </a:spcBef>
              <a:spcAft>
                <a:spcPts val="0"/>
              </a:spcAft>
              <a:buSzPts val="1400"/>
              <a:buFont typeface="Arial"/>
              <a:buChar char="•"/>
            </a:pPr>
            <a:r>
              <a:rPr lang="en-US"/>
              <a:t>The student may seem ready to discuss or evaluate but often more time is needed between a recent event and the complex dissection of the behaviors.</a:t>
            </a:r>
            <a:endParaRPr/>
          </a:p>
          <a:p>
            <a:pPr indent="-171450" lvl="0" marL="171450" rtl="0" algn="l">
              <a:lnSpc>
                <a:spcPct val="100000"/>
              </a:lnSpc>
              <a:spcBef>
                <a:spcPts val="0"/>
              </a:spcBef>
              <a:spcAft>
                <a:spcPts val="0"/>
              </a:spcAft>
              <a:buSzPts val="1400"/>
              <a:buFont typeface="Arial"/>
              <a:buChar char="•"/>
            </a:pPr>
            <a:r>
              <a:rPr lang="en-US"/>
              <a:t>Catching the student early in the cycle has the greatest chance of success for the entire plan.  Making sure all adults know how to interact with the student throughout the cycle is key to ensuring a smooth transition back to stable functioning. </a:t>
            </a:r>
            <a:endParaRPr/>
          </a:p>
        </p:txBody>
      </p:sp>
      <p:sp>
        <p:nvSpPr>
          <p:cNvPr id="277" name="Google Shape;277;p8: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9: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84" name="Google Shape;284;p9: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0: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1" name="Google Shape;291;p10: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p:nvPr>
            <p:ph idx="2" type="sldImg"/>
          </p:nvPr>
        </p:nvSpPr>
        <p:spPr>
          <a:xfrm>
            <a:off x="752475" y="1184275"/>
            <a:ext cx="5688013" cy="31988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1:notes"/>
          <p:cNvSpPr txBox="1"/>
          <p:nvPr>
            <p:ph idx="1" type="body"/>
          </p:nvPr>
        </p:nvSpPr>
        <p:spPr>
          <a:xfrm>
            <a:off x="719217" y="4560893"/>
            <a:ext cx="5753658" cy="3731581"/>
          </a:xfrm>
          <a:prstGeom prst="rect">
            <a:avLst/>
          </a:prstGeom>
          <a:noFill/>
          <a:ln>
            <a:noFill/>
          </a:ln>
        </p:spPr>
        <p:txBody>
          <a:bodyPr anchorCtr="0" anchor="t" bIns="47600" lIns="95200" spcFirstLastPara="1" rIns="95200" wrap="square" tIns="47600">
            <a:noAutofit/>
          </a:bodyPr>
          <a:lstStyle/>
          <a:p>
            <a:pPr indent="0" lvl="0" marL="0" rtl="0" algn="l">
              <a:lnSpc>
                <a:spcPct val="100000"/>
              </a:lnSpc>
              <a:spcBef>
                <a:spcPts val="0"/>
              </a:spcBef>
              <a:spcAft>
                <a:spcPts val="0"/>
              </a:spcAft>
              <a:buSzPts val="1400"/>
              <a:buNone/>
            </a:pPr>
            <a:r>
              <a:rPr lang="en-US"/>
              <a:t>Trainer Notes:</a:t>
            </a:r>
            <a:endParaRPr/>
          </a:p>
          <a:p>
            <a:pPr indent="0" lvl="0" marL="0" rtl="0" algn="l">
              <a:lnSpc>
                <a:spcPct val="100000"/>
              </a:lnSpc>
              <a:spcBef>
                <a:spcPts val="0"/>
              </a:spcBef>
              <a:spcAft>
                <a:spcPts val="0"/>
              </a:spcAft>
              <a:buSzPts val="1400"/>
              <a:buFont typeface="Arial"/>
              <a:buNone/>
            </a:pPr>
            <a:r>
              <a:rPr lang="en-US"/>
              <a:t>Allow participants to discuss whether Aiden needs a safety plan in his BIP.</a:t>
            </a:r>
            <a:endParaRPr/>
          </a:p>
        </p:txBody>
      </p:sp>
      <p:sp>
        <p:nvSpPr>
          <p:cNvPr id="298" name="Google Shape;298;p11:notes"/>
          <p:cNvSpPr txBox="1"/>
          <p:nvPr>
            <p:ph idx="12" type="sldNum"/>
          </p:nvPr>
        </p:nvSpPr>
        <p:spPr>
          <a:xfrm>
            <a:off x="4073902" y="9001678"/>
            <a:ext cx="3116462" cy="475534"/>
          </a:xfrm>
          <a:prstGeom prst="rect">
            <a:avLst/>
          </a:prstGeom>
          <a:noFill/>
          <a:ln>
            <a:noFill/>
          </a:ln>
        </p:spPr>
        <p:txBody>
          <a:bodyPr anchorCtr="0" anchor="b" bIns="47600" lIns="95200" spcFirstLastPara="1" rIns="95200" wrap="square" tIns="476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5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59: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Trainer Notes:</a:t>
            </a:r>
            <a:endParaRPr/>
          </a:p>
          <a:p>
            <a:pPr indent="-171450" lvl="0" marL="171450" rtl="0" algn="l">
              <a:lnSpc>
                <a:spcPct val="100000"/>
              </a:lnSpc>
              <a:spcBef>
                <a:spcPts val="0"/>
              </a:spcBef>
              <a:spcAft>
                <a:spcPts val="0"/>
              </a:spcAft>
              <a:buSzPts val="1400"/>
              <a:buFont typeface="Arial"/>
              <a:buChar char="•"/>
            </a:pPr>
            <a:r>
              <a:rPr lang="en-US"/>
              <a:t>Understanding the function of an undesirable behavior is the key to maintaining effective positive behavior supports (Storey &amp; Post, 2017). </a:t>
            </a:r>
            <a:endParaRPr/>
          </a:p>
          <a:p>
            <a:pPr indent="-171450" lvl="0" marL="171450" rtl="0" algn="l">
              <a:lnSpc>
                <a:spcPct val="100000"/>
              </a:lnSpc>
              <a:spcBef>
                <a:spcPts val="0"/>
              </a:spcBef>
              <a:spcAft>
                <a:spcPts val="0"/>
              </a:spcAft>
              <a:buSzPts val="1400"/>
              <a:buFont typeface="Arial"/>
              <a:buChar char="•"/>
            </a:pPr>
            <a:r>
              <a:rPr lang="en-US"/>
              <a:t>The results of the assessment should lead to prevention of undesirable behavior by environmental modifications and teaching more appropriate behaviors rather than reducing undesirable behaviors through punitive consequences.</a:t>
            </a:r>
            <a:endParaRPr/>
          </a:p>
        </p:txBody>
      </p:sp>
      <p:sp>
        <p:nvSpPr>
          <p:cNvPr id="305" name="Google Shape;305;p59: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6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60: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Font typeface="Arial"/>
              <a:buNone/>
            </a:pPr>
            <a:r>
              <a:rPr lang="en-US"/>
              <a:t>Trainer notes:</a:t>
            </a:r>
            <a:endParaRPr/>
          </a:p>
          <a:p>
            <a:pPr indent="0" lvl="0" marL="0" rtl="0" algn="l">
              <a:lnSpc>
                <a:spcPct val="100000"/>
              </a:lnSpc>
              <a:spcBef>
                <a:spcPts val="0"/>
              </a:spcBef>
              <a:spcAft>
                <a:spcPts val="0"/>
              </a:spcAft>
              <a:buSzPts val="1400"/>
              <a:buFont typeface="Arial"/>
              <a:buNone/>
            </a:pPr>
            <a:r>
              <a:rPr lang="en-US"/>
              <a:t>There may be legal requirements involved when a student has an IEP.</a:t>
            </a:r>
            <a:br>
              <a:rPr lang="en-US"/>
            </a:br>
            <a:endParaRPr/>
          </a:p>
        </p:txBody>
      </p:sp>
      <p:sp>
        <p:nvSpPr>
          <p:cNvPr id="312" name="Google Shape;312;p60: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6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61: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indent="0" lvl="0" marL="0" rtl="0" algn="l">
              <a:lnSpc>
                <a:spcPct val="100000"/>
              </a:lnSpc>
              <a:spcBef>
                <a:spcPts val="0"/>
              </a:spcBef>
              <a:spcAft>
                <a:spcPts val="0"/>
              </a:spcAft>
              <a:buSzPts val="1400"/>
              <a:buFont typeface="Arial"/>
              <a:buNone/>
            </a:pPr>
            <a:r>
              <a:rPr lang="en-US"/>
              <a:t>This slide illustrates the steps in the FBA process.</a:t>
            </a:r>
            <a:endParaRPr/>
          </a:p>
        </p:txBody>
      </p:sp>
      <p:sp>
        <p:nvSpPr>
          <p:cNvPr id="319" name="Google Shape;319;p61: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6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62: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228600" lvl="0" marL="457200" marR="0" rtl="0" algn="l">
              <a:lnSpc>
                <a:spcPct val="100000"/>
              </a:lnSpc>
              <a:spcBef>
                <a:spcPts val="0"/>
              </a:spcBef>
              <a:spcAft>
                <a:spcPts val="0"/>
              </a:spcAft>
              <a:buSzPts val="1400"/>
              <a:buNone/>
            </a:pPr>
            <a:r>
              <a:t/>
            </a:r>
            <a:endParaRPr/>
          </a:p>
        </p:txBody>
      </p:sp>
      <p:sp>
        <p:nvSpPr>
          <p:cNvPr id="349" name="Google Shape;349;p62: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55: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228600" lvl="0" marL="457200" marR="0" rtl="0" algn="l">
              <a:lnSpc>
                <a:spcPct val="100000"/>
              </a:lnSpc>
              <a:spcBef>
                <a:spcPts val="0"/>
              </a:spcBef>
              <a:spcAft>
                <a:spcPts val="0"/>
              </a:spcAft>
              <a:buSzPts val="1400"/>
              <a:buNone/>
            </a:pPr>
            <a:r>
              <a:t/>
            </a:r>
            <a:endParaRPr/>
          </a:p>
        </p:txBody>
      </p:sp>
      <p:sp>
        <p:nvSpPr>
          <p:cNvPr id="205" name="Google Shape;205;p55: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6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6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rtl="0" algn="l">
              <a:lnSpc>
                <a:spcPct val="100000"/>
              </a:lnSpc>
              <a:spcBef>
                <a:spcPts val="0"/>
              </a:spcBef>
              <a:spcAft>
                <a:spcPts val="0"/>
              </a:spcAft>
              <a:buSzPts val="1400"/>
              <a:buNone/>
            </a:pPr>
            <a:r>
              <a:rPr lang="en-US"/>
              <a:t>Trainer Notes:</a:t>
            </a:r>
            <a:endParaRPr/>
          </a:p>
          <a:p>
            <a:pPr indent="-173736" lvl="0" marL="173736" rtl="0" algn="l">
              <a:lnSpc>
                <a:spcPct val="100000"/>
              </a:lnSpc>
              <a:spcBef>
                <a:spcPts val="0"/>
              </a:spcBef>
              <a:spcAft>
                <a:spcPts val="0"/>
              </a:spcAft>
              <a:buSzPts val="1400"/>
              <a:buFont typeface="Arial"/>
              <a:buChar char="•"/>
            </a:pPr>
            <a:r>
              <a:rPr lang="en-US"/>
              <a:t>The FBA Process will be conducted by the Tier III Action Team, along with a representative from the Tier III Core Team. </a:t>
            </a:r>
            <a:endParaRPr/>
          </a:p>
          <a:p>
            <a:pPr indent="-173736" lvl="0" marL="173736" rtl="0" algn="l">
              <a:lnSpc>
                <a:spcPct val="100000"/>
              </a:lnSpc>
              <a:spcBef>
                <a:spcPts val="0"/>
              </a:spcBef>
              <a:spcAft>
                <a:spcPts val="0"/>
              </a:spcAft>
              <a:buSzPts val="1400"/>
              <a:buFont typeface="Arial"/>
              <a:buChar char="•"/>
            </a:pPr>
            <a:r>
              <a:rPr lang="en-US"/>
              <a:t>The Action Team includes individuals who work with the student. These may include the student’s teacher, parent, and school counselor. </a:t>
            </a:r>
            <a:endParaRPr/>
          </a:p>
          <a:p>
            <a:pPr indent="-228600" lvl="0" marL="457200" marR="0" rtl="0" algn="l">
              <a:lnSpc>
                <a:spcPct val="100000"/>
              </a:lnSpc>
              <a:spcBef>
                <a:spcPts val="0"/>
              </a:spcBef>
              <a:spcAft>
                <a:spcPts val="0"/>
              </a:spcAft>
              <a:buSzPts val="1400"/>
              <a:buNone/>
            </a:pPr>
            <a:r>
              <a:t/>
            </a:r>
            <a:endParaRPr/>
          </a:p>
        </p:txBody>
      </p:sp>
      <p:sp>
        <p:nvSpPr>
          <p:cNvPr id="355" name="Google Shape;355;p63: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6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64: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marR="0" rtl="0" algn="l">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indent="0" lvl="0" marL="0" rtl="0" algn="l">
              <a:lnSpc>
                <a:spcPct val="100000"/>
              </a:lnSpc>
              <a:spcBef>
                <a:spcPts val="0"/>
              </a:spcBef>
              <a:spcAft>
                <a:spcPts val="0"/>
              </a:spcAft>
              <a:buSzPts val="1400"/>
              <a:buFont typeface="Arial"/>
              <a:buNone/>
            </a:pPr>
            <a:r>
              <a:rPr lang="en-US"/>
              <a:t>For the purpose of this module, we are going to focus on the process for FBAs done by school staff.</a:t>
            </a:r>
            <a:endParaRPr/>
          </a:p>
          <a:p>
            <a:pPr indent="-139700" lvl="0" marL="457200" rtl="0" algn="l">
              <a:lnSpc>
                <a:spcPct val="100000"/>
              </a:lnSpc>
              <a:spcBef>
                <a:spcPts val="0"/>
              </a:spcBef>
              <a:spcAft>
                <a:spcPts val="0"/>
              </a:spcAft>
              <a:buSzPts val="1400"/>
              <a:buFont typeface="Arial"/>
              <a:buNone/>
            </a:pPr>
            <a:r>
              <a:t/>
            </a:r>
            <a:endParaRPr/>
          </a:p>
        </p:txBody>
      </p:sp>
      <p:sp>
        <p:nvSpPr>
          <p:cNvPr id="362" name="Google Shape;362;p64: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Trainer Notes:</a:t>
            </a:r>
            <a:endParaRPr/>
          </a:p>
          <a:p>
            <a:pPr indent="-171450" lvl="0" marL="171450" rtl="0" algn="l">
              <a:lnSpc>
                <a:spcPct val="100000"/>
              </a:lnSpc>
              <a:spcBef>
                <a:spcPts val="0"/>
              </a:spcBef>
              <a:spcAft>
                <a:spcPts val="0"/>
              </a:spcAft>
              <a:buSzPts val="1400"/>
              <a:buFont typeface="Arial"/>
              <a:buChar char="•"/>
            </a:pPr>
            <a:r>
              <a:rPr lang="en-US"/>
              <a:t>The FBA process will begin with a meeting to determine roles and responsibilities and will reconvene to address and summarize the results.  </a:t>
            </a:r>
            <a:endParaRPr/>
          </a:p>
          <a:p>
            <a:pPr indent="-171450" lvl="0" marL="171450" rtl="0" algn="l">
              <a:lnSpc>
                <a:spcPct val="100000"/>
              </a:lnSpc>
              <a:spcBef>
                <a:spcPts val="0"/>
              </a:spcBef>
              <a:spcAft>
                <a:spcPts val="0"/>
              </a:spcAft>
              <a:buSzPts val="1400"/>
              <a:buFont typeface="Arial"/>
              <a:buChar char="•"/>
            </a:pPr>
            <a:r>
              <a:rPr lang="en-US"/>
              <a:t>Each member will be responsible for evaluating the information for accuracy or supplying relevant information. </a:t>
            </a:r>
            <a:endParaRPr/>
          </a:p>
          <a:p>
            <a:pPr indent="-171450" lvl="0" marL="171450" rtl="0" algn="l">
              <a:lnSpc>
                <a:spcPct val="100000"/>
              </a:lnSpc>
              <a:spcBef>
                <a:spcPts val="0"/>
              </a:spcBef>
              <a:spcAft>
                <a:spcPts val="0"/>
              </a:spcAft>
              <a:buSzPts val="1400"/>
              <a:buFont typeface="Arial"/>
              <a:buChar char="•"/>
            </a:pPr>
            <a:r>
              <a:rPr lang="en-US"/>
              <a:t>Data collected through observation can be used to clarify conflicting information provided by the teacher/parent/student and/or used to determine the pattern of behavior.</a:t>
            </a:r>
            <a:endParaRPr/>
          </a:p>
          <a:p>
            <a:pPr indent="-171450" lvl="0" marL="171450" rtl="0" algn="l">
              <a:lnSpc>
                <a:spcPct val="100000"/>
              </a:lnSpc>
              <a:spcBef>
                <a:spcPts val="0"/>
              </a:spcBef>
              <a:spcAft>
                <a:spcPts val="0"/>
              </a:spcAft>
              <a:buSzPts val="1400"/>
              <a:buFont typeface="Arial"/>
              <a:buChar char="•"/>
            </a:pPr>
            <a:r>
              <a:rPr lang="en-US"/>
              <a:t>Training with using ABC observation forms may be needed if no personnel are familiar with this type of observation. </a:t>
            </a:r>
            <a:endParaRPr/>
          </a:p>
        </p:txBody>
      </p:sp>
      <p:sp>
        <p:nvSpPr>
          <p:cNvPr id="369" name="Google Shape;369;p23: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6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65: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228600" lvl="0" marL="457200" marR="0" rtl="0" algn="l">
              <a:lnSpc>
                <a:spcPct val="100000"/>
              </a:lnSpc>
              <a:spcBef>
                <a:spcPts val="0"/>
              </a:spcBef>
              <a:spcAft>
                <a:spcPts val="0"/>
              </a:spcAft>
              <a:buSzPts val="1400"/>
              <a:buNone/>
            </a:pPr>
            <a:r>
              <a:t/>
            </a:r>
            <a:endParaRPr/>
          </a:p>
        </p:txBody>
      </p:sp>
      <p:sp>
        <p:nvSpPr>
          <p:cNvPr id="376" name="Google Shape;376;p65: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6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66: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228600" lvl="0" marL="457200" marR="0" rtl="0" algn="l">
              <a:lnSpc>
                <a:spcPct val="100000"/>
              </a:lnSpc>
              <a:spcBef>
                <a:spcPts val="0"/>
              </a:spcBef>
              <a:spcAft>
                <a:spcPts val="0"/>
              </a:spcAft>
              <a:buSzPts val="1400"/>
              <a:buNone/>
            </a:pPr>
            <a:r>
              <a:t/>
            </a:r>
            <a:endParaRPr/>
          </a:p>
        </p:txBody>
      </p:sp>
      <p:sp>
        <p:nvSpPr>
          <p:cNvPr id="382" name="Google Shape;382;p66: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6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67: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indent="-173736" lvl="0" marL="173736" rtl="0" algn="l">
              <a:lnSpc>
                <a:spcPct val="100000"/>
              </a:lnSpc>
              <a:spcBef>
                <a:spcPts val="0"/>
              </a:spcBef>
              <a:spcAft>
                <a:spcPts val="0"/>
              </a:spcAft>
              <a:buSzPts val="1400"/>
              <a:buFont typeface="Arial"/>
              <a:buChar char="•"/>
            </a:pPr>
            <a:r>
              <a:rPr lang="en-US"/>
              <a:t>Once records are collected, review to see what is relevant to the target behavior. Some questions to ask:</a:t>
            </a:r>
            <a:endParaRPr/>
          </a:p>
          <a:p>
            <a:pPr indent="-173736" lvl="0" marL="173736" rtl="0" algn="l">
              <a:lnSpc>
                <a:spcPct val="100000"/>
              </a:lnSpc>
              <a:spcBef>
                <a:spcPts val="0"/>
              </a:spcBef>
              <a:spcAft>
                <a:spcPts val="0"/>
              </a:spcAft>
              <a:buSzPts val="1400"/>
              <a:buFont typeface="Arial"/>
              <a:buChar char="•"/>
            </a:pPr>
            <a:r>
              <a:rPr lang="en-US"/>
              <a:t>Is there a need for additional assessments?  Areas for assessment may include social skills, communication skills, intellectual functioning, achievement, curriculum-based assessment, etc. </a:t>
            </a:r>
            <a:endParaRPr/>
          </a:p>
          <a:p>
            <a:pPr indent="-173736" lvl="0" marL="173736" rtl="0" algn="l">
              <a:lnSpc>
                <a:spcPct val="100000"/>
              </a:lnSpc>
              <a:spcBef>
                <a:spcPts val="0"/>
              </a:spcBef>
              <a:spcAft>
                <a:spcPts val="0"/>
              </a:spcAft>
              <a:buSzPts val="1400"/>
              <a:buFont typeface="Arial"/>
              <a:buChar char="•"/>
            </a:pPr>
            <a:r>
              <a:rPr lang="en-US"/>
              <a:t>Is the target behavior related to a skills or performance deficit in social, communication, or academic ability?</a:t>
            </a:r>
            <a:endParaRPr/>
          </a:p>
          <a:p>
            <a:pPr indent="-173736" lvl="0" marL="173736" rtl="0" algn="l">
              <a:lnSpc>
                <a:spcPct val="100000"/>
              </a:lnSpc>
              <a:spcBef>
                <a:spcPts val="0"/>
              </a:spcBef>
              <a:spcAft>
                <a:spcPts val="0"/>
              </a:spcAft>
              <a:buSzPts val="1400"/>
              <a:buFont typeface="Arial"/>
              <a:buChar char="•"/>
            </a:pPr>
            <a:r>
              <a:rPr lang="en-US"/>
              <a:t>Describe any medical issues the student is experiencing. Could the target behavior be related to an underlying medical condition? </a:t>
            </a:r>
            <a:endParaRPr/>
          </a:p>
          <a:p>
            <a:pPr indent="-173736" lvl="0" marL="173736" rtl="0" algn="l">
              <a:lnSpc>
                <a:spcPct val="100000"/>
              </a:lnSpc>
              <a:spcBef>
                <a:spcPts val="0"/>
              </a:spcBef>
              <a:spcAft>
                <a:spcPts val="0"/>
              </a:spcAft>
              <a:buSzPts val="1400"/>
              <a:buFont typeface="Arial"/>
              <a:buChar char="•"/>
            </a:pPr>
            <a:r>
              <a:rPr lang="en-US"/>
              <a:t>Describe any accommodations, modifications, and/or other behavior supports that are currently in place to address the target behavior.</a:t>
            </a:r>
            <a:endParaRPr/>
          </a:p>
          <a:p>
            <a:pPr indent="-228600" lvl="0" marL="457200" marR="0" rtl="0" algn="l">
              <a:lnSpc>
                <a:spcPct val="100000"/>
              </a:lnSpc>
              <a:spcBef>
                <a:spcPts val="0"/>
              </a:spcBef>
              <a:spcAft>
                <a:spcPts val="0"/>
              </a:spcAft>
              <a:buSzPts val="1400"/>
              <a:buNone/>
            </a:pPr>
            <a:r>
              <a:t/>
            </a:r>
            <a:endParaRPr/>
          </a:p>
        </p:txBody>
      </p:sp>
      <p:sp>
        <p:nvSpPr>
          <p:cNvPr id="389" name="Google Shape;389;p67: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Trainer Notes:</a:t>
            </a:r>
            <a:endParaRPr/>
          </a:p>
          <a:p>
            <a:pPr indent="-173736" lvl="0" marL="173736" rtl="0" algn="l">
              <a:lnSpc>
                <a:spcPct val="100000"/>
              </a:lnSpc>
              <a:spcBef>
                <a:spcPts val="0"/>
              </a:spcBef>
              <a:spcAft>
                <a:spcPts val="0"/>
              </a:spcAft>
              <a:buClr>
                <a:schemeClr val="dk1"/>
              </a:buClr>
              <a:buSzPts val="1200"/>
              <a:buFont typeface="Arial"/>
              <a:buChar char="•"/>
            </a:pPr>
            <a:r>
              <a:rPr lang="en-US"/>
              <a:t>Frequency- Use when behavior can be easily counted- but not a behavior that occurs at a high rate.  Examples- hitting peer, throwing objects, raising hand, shouting out, tardy</a:t>
            </a:r>
            <a:endParaRPr/>
          </a:p>
          <a:p>
            <a:pPr indent="-173736" lvl="0" marL="173736" rtl="0" algn="l">
              <a:lnSpc>
                <a:spcPct val="100000"/>
              </a:lnSpc>
              <a:spcBef>
                <a:spcPts val="0"/>
              </a:spcBef>
              <a:spcAft>
                <a:spcPts val="0"/>
              </a:spcAft>
              <a:buClr>
                <a:schemeClr val="dk1"/>
              </a:buClr>
              <a:buSzPts val="1200"/>
              <a:buFont typeface="Arial"/>
              <a:buChar char="•"/>
            </a:pPr>
            <a:r>
              <a:rPr lang="en-US"/>
              <a:t>Duration- Use when the behavior occurs at a high rate or over extended period of time.  Examples- Out of seat behaviors, crying, on task</a:t>
            </a:r>
            <a:endParaRPr/>
          </a:p>
          <a:p>
            <a:pPr indent="-173736" lvl="0" marL="173736" rtl="0" algn="l">
              <a:lnSpc>
                <a:spcPct val="100000"/>
              </a:lnSpc>
              <a:spcBef>
                <a:spcPts val="0"/>
              </a:spcBef>
              <a:spcAft>
                <a:spcPts val="0"/>
              </a:spcAft>
              <a:buClr>
                <a:schemeClr val="dk1"/>
              </a:buClr>
              <a:buSzPts val="1200"/>
              <a:buFont typeface="Arial"/>
              <a:buChar char="•"/>
            </a:pPr>
            <a:r>
              <a:rPr lang="en-US"/>
              <a:t>Intensity- Use when impact/ significance of behavior is pertinent over frequency or duration.  Example- hitting a classmate resulted in bruising or fingerprint marks.</a:t>
            </a:r>
            <a:endParaRPr/>
          </a:p>
        </p:txBody>
      </p:sp>
      <p:sp>
        <p:nvSpPr>
          <p:cNvPr id="396" name="Google Shape;396;p13: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6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68: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marR="0" rtl="0" algn="l">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indent="-173736" lvl="0" marL="173736" rtl="0" algn="l">
              <a:lnSpc>
                <a:spcPct val="100000"/>
              </a:lnSpc>
              <a:spcBef>
                <a:spcPts val="0"/>
              </a:spcBef>
              <a:spcAft>
                <a:spcPts val="0"/>
              </a:spcAft>
              <a:buSzPts val="1400"/>
              <a:buFont typeface="Arial"/>
              <a:buChar char="•"/>
            </a:pPr>
            <a:r>
              <a:rPr lang="en-US"/>
              <a:t>Some important contextual variables: antecedents, setting events, consequences, target behaviors, biological and physiological variables, etc.</a:t>
            </a:r>
            <a:endParaRPr/>
          </a:p>
          <a:p>
            <a:pPr indent="-173736" lvl="0" marL="173736" rtl="0" algn="l">
              <a:lnSpc>
                <a:spcPct val="100000"/>
              </a:lnSpc>
              <a:spcBef>
                <a:spcPts val="0"/>
              </a:spcBef>
              <a:spcAft>
                <a:spcPts val="0"/>
              </a:spcAft>
              <a:buSzPts val="1400"/>
              <a:buFont typeface="Arial"/>
              <a:buChar char="•"/>
            </a:pPr>
            <a:r>
              <a:rPr lang="en-US"/>
              <a:t>Conducting interviews with the teacher, student, and family may help provide additional data.</a:t>
            </a:r>
            <a:endParaRPr/>
          </a:p>
          <a:p>
            <a:pPr indent="-173736" lvl="0" marL="173736" rtl="0" algn="l">
              <a:lnSpc>
                <a:spcPct val="100000"/>
              </a:lnSpc>
              <a:spcBef>
                <a:spcPts val="0"/>
              </a:spcBef>
              <a:spcAft>
                <a:spcPts val="0"/>
              </a:spcAft>
              <a:buSzPts val="1400"/>
              <a:buFont typeface="Arial"/>
              <a:buChar char="•"/>
            </a:pPr>
            <a:r>
              <a:rPr lang="en-US"/>
              <a:t>Interviews can be used to determine the student’s strengths as well as Quality of Life needs the family would like addressed in the student’s plan. Quality of Life refers to basic needs that are not being met that may be contributing to the behavior issues. For example, student does not have running water available at home.</a:t>
            </a:r>
            <a:endParaRPr/>
          </a:p>
          <a:p>
            <a:pPr indent="-173736" lvl="0" marL="173736" rtl="0" algn="l">
              <a:lnSpc>
                <a:spcPct val="100000"/>
              </a:lnSpc>
              <a:spcBef>
                <a:spcPts val="0"/>
              </a:spcBef>
              <a:spcAft>
                <a:spcPts val="0"/>
              </a:spcAft>
              <a:buSzPts val="1400"/>
              <a:buFont typeface="Arial"/>
              <a:buChar char="•"/>
            </a:pPr>
            <a:r>
              <a:rPr lang="en-US"/>
              <a:t>Interviews can also help assess the family’s preferences for individualized support across domains of need (e.g., academics, health, social).</a:t>
            </a:r>
            <a:endParaRPr/>
          </a:p>
          <a:p>
            <a:pPr indent="-173736" lvl="0" marL="173736" rtl="0" algn="l">
              <a:lnSpc>
                <a:spcPct val="100000"/>
              </a:lnSpc>
              <a:spcBef>
                <a:spcPts val="0"/>
              </a:spcBef>
              <a:spcAft>
                <a:spcPts val="0"/>
              </a:spcAft>
              <a:buSzPts val="1400"/>
              <a:buFont typeface="Arial"/>
              <a:buChar char="•"/>
            </a:pPr>
            <a:r>
              <a:rPr lang="en-US"/>
              <a:t>The next slides contain some examples of interview forms that are available for teams to use to collect information from various parties.</a:t>
            </a:r>
            <a:endParaRPr/>
          </a:p>
        </p:txBody>
      </p:sp>
      <p:sp>
        <p:nvSpPr>
          <p:cNvPr id="403" name="Google Shape;403;p68: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6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69: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rtl="0" algn="l">
              <a:lnSpc>
                <a:spcPct val="100000"/>
              </a:lnSpc>
              <a:spcBef>
                <a:spcPts val="0"/>
              </a:spcBef>
              <a:spcAft>
                <a:spcPts val="0"/>
              </a:spcAft>
              <a:buSzPts val="1400"/>
              <a:buNone/>
            </a:pPr>
            <a:r>
              <a:rPr lang="en-US"/>
              <a:t>Trainer Notes:</a:t>
            </a:r>
            <a:endParaRPr/>
          </a:p>
          <a:p>
            <a:pPr indent="0" lvl="0" marL="0" rtl="0" algn="l">
              <a:lnSpc>
                <a:spcPct val="100000"/>
              </a:lnSpc>
              <a:spcBef>
                <a:spcPts val="0"/>
              </a:spcBef>
              <a:spcAft>
                <a:spcPts val="0"/>
              </a:spcAft>
              <a:buSzPts val="1400"/>
              <a:buFont typeface="Arial"/>
              <a:buNone/>
            </a:pPr>
            <a:r>
              <a:rPr lang="en-US"/>
              <a:t>The full tool will be provided in the facilitator guide for this module and can also be found here: </a:t>
            </a:r>
            <a:r>
              <a:rPr lang="en-US" u="sng">
                <a:solidFill>
                  <a:schemeClr val="hlink"/>
                </a:solidFill>
                <a:hlinkClick r:id="rId2"/>
              </a:rPr>
              <a:t>https://www.pbis.org/resource/efficient-functional-behavior-assessment-the-functional-assessment-checklist-for-teachers-and-staff-facts</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b="0" i="0" sz="1800" u="none" cap="none" strike="noStrike">
              <a:solidFill>
                <a:srgbClr val="000000"/>
              </a:solidFill>
            </a:endParaRPr>
          </a:p>
          <a:p>
            <a:pPr indent="-228600" lvl="0" marL="457200" marR="0" rtl="0" algn="l">
              <a:lnSpc>
                <a:spcPct val="100000"/>
              </a:lnSpc>
              <a:spcBef>
                <a:spcPts val="0"/>
              </a:spcBef>
              <a:spcAft>
                <a:spcPts val="0"/>
              </a:spcAft>
              <a:buSzPts val="1400"/>
              <a:buNone/>
            </a:pPr>
            <a:r>
              <a:t/>
            </a:r>
            <a:endParaRPr b="0" i="0" sz="1800" u="none" cap="none" strike="noStrike">
              <a:solidFill>
                <a:srgbClr val="000000"/>
              </a:solidFill>
            </a:endParaRPr>
          </a:p>
        </p:txBody>
      </p:sp>
      <p:sp>
        <p:nvSpPr>
          <p:cNvPr id="410" name="Google Shape;410;p69: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7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70: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rtl="0" algn="l">
              <a:lnSpc>
                <a:spcPct val="100000"/>
              </a:lnSpc>
              <a:spcBef>
                <a:spcPts val="0"/>
              </a:spcBef>
              <a:spcAft>
                <a:spcPts val="0"/>
              </a:spcAft>
              <a:buSzPts val="1400"/>
              <a:buNone/>
            </a:pPr>
            <a:r>
              <a:rPr lang="en-US"/>
              <a:t>Trainer Notes:</a:t>
            </a:r>
            <a:endParaRPr/>
          </a:p>
          <a:p>
            <a:pPr indent="0" lvl="0" marL="0" rtl="0" algn="l">
              <a:lnSpc>
                <a:spcPct val="100000"/>
              </a:lnSpc>
              <a:spcBef>
                <a:spcPts val="0"/>
              </a:spcBef>
              <a:spcAft>
                <a:spcPts val="0"/>
              </a:spcAft>
              <a:buSzPts val="1400"/>
              <a:buFont typeface="Arial"/>
              <a:buNone/>
            </a:pPr>
            <a:r>
              <a:rPr lang="en-US"/>
              <a:t>The full tool will be provided in the facilitator guide for this module and can also be found here: </a:t>
            </a:r>
            <a:r>
              <a:rPr lang="en-US" u="sng">
                <a:solidFill>
                  <a:schemeClr val="hlink"/>
                </a:solidFill>
                <a:hlinkClick r:id="rId2"/>
              </a:rPr>
              <a:t>http://fifa.fmhi.usf.edu/School/Student_Assisted_Interview.pdf</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 </a:t>
            </a:r>
            <a:endParaRPr/>
          </a:p>
        </p:txBody>
      </p:sp>
      <p:sp>
        <p:nvSpPr>
          <p:cNvPr id="418" name="Google Shape;418;p70: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210" name="Google Shape;210;p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7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71: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rtl="0" algn="l">
              <a:lnSpc>
                <a:spcPct val="100000"/>
              </a:lnSpc>
              <a:spcBef>
                <a:spcPts val="0"/>
              </a:spcBef>
              <a:spcAft>
                <a:spcPts val="0"/>
              </a:spcAft>
              <a:buSzPts val="1400"/>
              <a:buNone/>
            </a:pPr>
            <a:r>
              <a:rPr lang="en-US"/>
              <a:t>Trainer Notes:</a:t>
            </a:r>
            <a:endParaRPr/>
          </a:p>
          <a:p>
            <a:pPr indent="-173736" lvl="0" marL="173736" rtl="0" algn="l">
              <a:lnSpc>
                <a:spcPct val="100000"/>
              </a:lnSpc>
              <a:spcBef>
                <a:spcPts val="0"/>
              </a:spcBef>
              <a:spcAft>
                <a:spcPts val="0"/>
              </a:spcAft>
              <a:buSzPts val="1400"/>
              <a:buFont typeface="Arial"/>
              <a:buChar char="•"/>
            </a:pPr>
            <a:r>
              <a:rPr lang="en-US"/>
              <a:t>The full tool will be provided in the facilitator guide for this module and can also be found here: </a:t>
            </a:r>
            <a:r>
              <a:rPr b="1" lang="en-US" u="sng"/>
              <a:t>http://cce.astate.edu/pbis/functional-behavior-assessment/ .</a:t>
            </a:r>
            <a:endParaRPr b="1" u="sng"/>
          </a:p>
        </p:txBody>
      </p:sp>
      <p:sp>
        <p:nvSpPr>
          <p:cNvPr id="426" name="Google Shape;426;p71: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7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72: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rtl="0" algn="l">
              <a:lnSpc>
                <a:spcPct val="100000"/>
              </a:lnSpc>
              <a:spcBef>
                <a:spcPts val="0"/>
              </a:spcBef>
              <a:spcAft>
                <a:spcPts val="0"/>
              </a:spcAft>
              <a:buSzPts val="1400"/>
              <a:buNone/>
            </a:pPr>
            <a:r>
              <a:rPr lang="en-US"/>
              <a:t>Trainer Notes:</a:t>
            </a:r>
            <a:endParaRPr/>
          </a:p>
          <a:p>
            <a:pPr indent="-173736" lvl="0" marL="173736" rtl="0" algn="l">
              <a:lnSpc>
                <a:spcPct val="100000"/>
              </a:lnSpc>
              <a:spcBef>
                <a:spcPts val="0"/>
              </a:spcBef>
              <a:spcAft>
                <a:spcPts val="0"/>
              </a:spcAft>
              <a:buSzPts val="1400"/>
              <a:buFont typeface="Arial"/>
              <a:buChar char="•"/>
            </a:pPr>
            <a:r>
              <a:rPr lang="en-US"/>
              <a:t>Articles and examples of the tools described on this slide can be found below:</a:t>
            </a:r>
            <a:endParaRPr/>
          </a:p>
          <a:p>
            <a:pPr indent="-173736" lvl="1" marL="630936" marR="0" rtl="0" algn="l">
              <a:lnSpc>
                <a:spcPct val="100000"/>
              </a:lnSpc>
              <a:spcBef>
                <a:spcPts val="1000"/>
              </a:spcBef>
              <a:spcAft>
                <a:spcPts val="0"/>
              </a:spcAft>
              <a:buClr>
                <a:srgbClr val="000000"/>
              </a:buClr>
              <a:buSzPts val="1800"/>
              <a:buFont typeface="Arial"/>
              <a:buChar char="•"/>
            </a:pPr>
            <a:r>
              <a:rPr b="0" i="0" lang="en-US" sz="2800" u="sng" cap="none" strike="noStrike">
                <a:solidFill>
                  <a:srgbClr val="000000"/>
                </a:solidFill>
                <a:latin typeface="Calibri"/>
                <a:ea typeface="Calibri"/>
                <a:cs typeface="Calibri"/>
                <a:sym typeface="Calibri"/>
                <a:hlinkClick r:id="rId2">
                  <a:extLst>
                    <a:ext uri="{A12FA001-AC4F-418D-AE19-62706E023703}">
                      <ahyp:hlinkClr val="tx"/>
                    </a:ext>
                  </a:extLst>
                </a:hlinkClick>
              </a:rPr>
              <a:t>Problem Behavior Questionnaire (PBQ)(Lewis et al., 1994)</a:t>
            </a:r>
            <a:r>
              <a:rPr b="0" i="0" lang="en-US" sz="2800" u="none" cap="none" strike="noStrike">
                <a:solidFill>
                  <a:srgbClr val="000000"/>
                </a:solidFill>
                <a:latin typeface="Calibri"/>
                <a:ea typeface="Calibri"/>
                <a:cs typeface="Calibri"/>
                <a:sym typeface="Calibri"/>
              </a:rPr>
              <a:t> - </a:t>
            </a:r>
            <a:r>
              <a:rPr lang="en-US" sz="2800" u="sng">
                <a:solidFill>
                  <a:schemeClr val="hlink"/>
                </a:solidFill>
                <a:hlinkClick r:id="rId3"/>
              </a:rPr>
              <a:t>https://journals.sagepub.com/doi/10.1177/073724779401900207</a:t>
            </a:r>
            <a:endParaRPr sz="2800"/>
          </a:p>
          <a:p>
            <a:pPr indent="-173736" lvl="2" marL="630936" marR="0" rtl="0" algn="l">
              <a:lnSpc>
                <a:spcPct val="100000"/>
              </a:lnSpc>
              <a:spcBef>
                <a:spcPts val="1000"/>
              </a:spcBef>
              <a:spcAft>
                <a:spcPts val="0"/>
              </a:spcAft>
              <a:buClr>
                <a:srgbClr val="000000"/>
              </a:buClr>
              <a:buSzPts val="1800"/>
              <a:buFont typeface="Arial"/>
              <a:buChar char="•"/>
            </a:pPr>
            <a:r>
              <a:rPr b="0" i="0" lang="en-US" sz="2800" u="none" cap="none" strike="noStrike">
                <a:solidFill>
                  <a:srgbClr val="000000"/>
                </a:solidFill>
                <a:latin typeface="Calibri"/>
                <a:ea typeface="Calibri"/>
                <a:cs typeface="Calibri"/>
                <a:sym typeface="Calibri"/>
              </a:rPr>
              <a:t>PBQ Tool:  </a:t>
            </a:r>
            <a:r>
              <a:rPr lang="en-US" sz="2800" u="sng">
                <a:solidFill>
                  <a:schemeClr val="hlink"/>
                </a:solidFill>
                <a:hlinkClick r:id="rId4"/>
              </a:rPr>
              <a:t>https://www.pps.net/cms/lib/OR01913224/Centricity/Domain/178/FBAproblem_behavior_questionnaire.pdf</a:t>
            </a:r>
            <a:endParaRPr b="0" i="0" sz="2800" u="none" cap="none" strike="noStrike">
              <a:solidFill>
                <a:schemeClr val="dk1"/>
              </a:solidFill>
              <a:latin typeface="Calibri"/>
              <a:ea typeface="Calibri"/>
              <a:cs typeface="Calibri"/>
              <a:sym typeface="Calibri"/>
            </a:endParaRPr>
          </a:p>
          <a:p>
            <a:pPr indent="-173736" lvl="2" marL="630936" marR="0" rtl="0" algn="l">
              <a:lnSpc>
                <a:spcPct val="100000"/>
              </a:lnSpc>
              <a:spcBef>
                <a:spcPts val="1000"/>
              </a:spcBef>
              <a:spcAft>
                <a:spcPts val="0"/>
              </a:spcAft>
              <a:buClr>
                <a:srgbClr val="000000"/>
              </a:buClr>
              <a:buSzPts val="1800"/>
              <a:buFont typeface="Arial"/>
              <a:buChar char="•"/>
            </a:pPr>
            <a:r>
              <a:rPr b="0" i="0" lang="en-US" sz="2800" u="sng" cap="none" strike="noStrike">
                <a:solidFill>
                  <a:srgbClr val="000000"/>
                </a:solidFill>
                <a:latin typeface="Calibri"/>
                <a:ea typeface="Calibri"/>
                <a:cs typeface="Calibri"/>
                <a:sym typeface="Calibri"/>
                <a:hlinkClick r:id="rId5">
                  <a:extLst>
                    <a:ext uri="{A12FA001-AC4F-418D-AE19-62706E023703}">
                      <ahyp:hlinkClr val="tx"/>
                    </a:ext>
                  </a:extLst>
                </a:hlinkClick>
              </a:rPr>
              <a:t>Questions about Behavioral Function Scale (QABF) (Paclawskyj et al., 2000)</a:t>
            </a:r>
            <a:r>
              <a:rPr b="0" i="0" lang="en-US" sz="2800" u="none" cap="none" strike="noStrike">
                <a:solidFill>
                  <a:srgbClr val="000000"/>
                </a:solidFill>
                <a:latin typeface="Calibri"/>
                <a:ea typeface="Calibri"/>
                <a:cs typeface="Calibri"/>
                <a:sym typeface="Calibri"/>
              </a:rPr>
              <a:t> - </a:t>
            </a:r>
            <a:r>
              <a:rPr lang="en-US" sz="2800" u="sng">
                <a:solidFill>
                  <a:schemeClr val="hlink"/>
                </a:solidFill>
                <a:hlinkClick r:id="rId6"/>
              </a:rPr>
              <a:t>https://digitalcommons.lsu.edu/cgi/viewcontent.cgi?referer=&amp;httpsredir=1&amp;article=7854&amp;context=gradschool_disstheses</a:t>
            </a:r>
            <a:endParaRPr b="0" i="0" sz="2800" u="none" cap="none" strike="noStrike">
              <a:solidFill>
                <a:schemeClr val="dk1"/>
              </a:solidFill>
              <a:latin typeface="Calibri"/>
              <a:ea typeface="Calibri"/>
              <a:cs typeface="Calibri"/>
              <a:sym typeface="Calibri"/>
            </a:endParaRPr>
          </a:p>
          <a:p>
            <a:pPr indent="-173736" lvl="2" marL="630936" marR="0" rtl="0" algn="l">
              <a:lnSpc>
                <a:spcPct val="100000"/>
              </a:lnSpc>
              <a:spcBef>
                <a:spcPts val="1000"/>
              </a:spcBef>
              <a:spcAft>
                <a:spcPts val="0"/>
              </a:spcAft>
              <a:buClr>
                <a:srgbClr val="000000"/>
              </a:buClr>
              <a:buSzPts val="1800"/>
              <a:buFont typeface="Arial"/>
              <a:buChar char="•"/>
            </a:pPr>
            <a:r>
              <a:rPr b="0" i="0" lang="en-US" sz="2800" u="none" cap="none" strike="noStrike">
                <a:solidFill>
                  <a:srgbClr val="000000"/>
                </a:solidFill>
                <a:latin typeface="Calibri"/>
                <a:ea typeface="Calibri"/>
                <a:cs typeface="Calibri"/>
                <a:sym typeface="Calibri"/>
              </a:rPr>
              <a:t>QABF Tool is most often used for students with developmental disabilities:  </a:t>
            </a:r>
            <a:r>
              <a:rPr lang="en-US" sz="2800" u="sng">
                <a:solidFill>
                  <a:schemeClr val="hlink"/>
                </a:solidFill>
                <a:hlinkClick r:id="rId7"/>
              </a:rPr>
              <a:t>https://www.gscenter.org/images/oscampus/files/06-ICDD-Questions-About-Behavioral-Function-QABF.pdf</a:t>
            </a:r>
            <a:endParaRPr b="0" i="0" sz="2800" u="none" cap="none" strike="noStrike">
              <a:solidFill>
                <a:srgbClr val="000000"/>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p:txBody>
      </p:sp>
      <p:sp>
        <p:nvSpPr>
          <p:cNvPr id="433" name="Google Shape;433;p72: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7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7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rtl="0" algn="l">
              <a:lnSpc>
                <a:spcPct val="100000"/>
              </a:lnSpc>
              <a:spcBef>
                <a:spcPts val="0"/>
              </a:spcBef>
              <a:spcAft>
                <a:spcPts val="0"/>
              </a:spcAft>
              <a:buSzPts val="1400"/>
              <a:buNone/>
            </a:pPr>
            <a:r>
              <a:rPr lang="en-US"/>
              <a:t>Trainer Notes:</a:t>
            </a:r>
            <a:endParaRPr/>
          </a:p>
          <a:p>
            <a:pPr indent="-173736" lvl="0" marL="173736" marR="0" rtl="0" algn="l">
              <a:lnSpc>
                <a:spcPct val="100000"/>
              </a:lnSpc>
              <a:spcBef>
                <a:spcPts val="0"/>
              </a:spcBef>
              <a:spcAft>
                <a:spcPts val="0"/>
              </a:spcAft>
              <a:buClr>
                <a:srgbClr val="000000"/>
              </a:buClr>
              <a:buSzPts val="1400"/>
              <a:buFont typeface="Arial"/>
              <a:buChar char="•"/>
            </a:pPr>
            <a:r>
              <a:rPr lang="en-US"/>
              <a:t>Observing the student in the location where the behavior is likely to occur not only helps the team write an accurate summary statement of the behavior, but it can also be used to establish the baseline, so that after intervention(s) are implemented, the team will know whether the behavior is improving.</a:t>
            </a:r>
            <a:endParaRPr/>
          </a:p>
          <a:p>
            <a:pPr indent="-173736" lvl="0" marL="173736" marR="0" rtl="0" algn="l">
              <a:lnSpc>
                <a:spcPct val="100000"/>
              </a:lnSpc>
              <a:spcBef>
                <a:spcPts val="0"/>
              </a:spcBef>
              <a:spcAft>
                <a:spcPts val="0"/>
              </a:spcAft>
              <a:buClr>
                <a:srgbClr val="000000"/>
              </a:buClr>
              <a:buSzPts val="1400"/>
              <a:buFont typeface="Arial"/>
              <a:buChar char="•"/>
            </a:pPr>
            <a:r>
              <a:rPr lang="en-US"/>
              <a:t>By observing student in locations where they are successful with behavior, you can make note of how antecedents and consequences differ from where the student typically engages in the target behavior.</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228600" rtl="0" algn="l">
              <a:lnSpc>
                <a:spcPct val="100000"/>
              </a:lnSpc>
              <a:spcBef>
                <a:spcPts val="0"/>
              </a:spcBef>
              <a:spcAft>
                <a:spcPts val="0"/>
              </a:spcAft>
              <a:buSzPts val="1400"/>
              <a:buFont typeface="Arial"/>
              <a:buNone/>
            </a:pPr>
            <a:r>
              <a:t/>
            </a:r>
            <a:endParaRPr/>
          </a:p>
        </p:txBody>
      </p:sp>
      <p:sp>
        <p:nvSpPr>
          <p:cNvPr id="440" name="Google Shape;440;p73: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7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74: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rtl="0" algn="l">
              <a:lnSpc>
                <a:spcPct val="100000"/>
              </a:lnSpc>
              <a:spcBef>
                <a:spcPts val="0"/>
              </a:spcBef>
              <a:spcAft>
                <a:spcPts val="0"/>
              </a:spcAft>
              <a:buSzPts val="1400"/>
              <a:buNone/>
            </a:pPr>
            <a:r>
              <a:rPr lang="en-US"/>
              <a:t>Trainer Notes:</a:t>
            </a:r>
            <a:endParaRPr/>
          </a:p>
          <a:p>
            <a:pPr indent="-173736" lvl="0" marL="173736" rtl="0" algn="l">
              <a:lnSpc>
                <a:spcPct val="100000"/>
              </a:lnSpc>
              <a:spcBef>
                <a:spcPts val="0"/>
              </a:spcBef>
              <a:spcAft>
                <a:spcPts val="0"/>
              </a:spcAft>
              <a:buSzPts val="1400"/>
              <a:buFont typeface="Arial"/>
              <a:buChar char="•"/>
            </a:pPr>
            <a:r>
              <a:rPr lang="en-US"/>
              <a:t>This form will be in the Facilitator Guide in its entirety. It is an efficient way to collect the observational data. </a:t>
            </a:r>
            <a:endParaRPr/>
          </a:p>
          <a:p>
            <a:pPr indent="-173736" lvl="0" marL="173736" rtl="0" algn="l">
              <a:lnSpc>
                <a:spcPct val="100000"/>
              </a:lnSpc>
              <a:spcBef>
                <a:spcPts val="0"/>
              </a:spcBef>
              <a:spcAft>
                <a:spcPts val="0"/>
              </a:spcAft>
              <a:buSzPts val="1400"/>
              <a:buFont typeface="Arial"/>
              <a:buChar char="•"/>
            </a:pPr>
            <a:r>
              <a:rPr lang="en-US"/>
              <a:t>Link to form: </a:t>
            </a:r>
            <a:r>
              <a:rPr lang="en-US" u="sng"/>
              <a:t>https://pbismissouri.org/wp-content/uploads/2018/08/T3-Ch.-5_A-B-C-Observation-Recording-Form.docx</a:t>
            </a:r>
            <a:endParaRPr u="sng"/>
          </a:p>
        </p:txBody>
      </p:sp>
      <p:sp>
        <p:nvSpPr>
          <p:cNvPr id="447" name="Google Shape;447;p74: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7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75: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228600" lvl="0" marL="457200" marR="0" rtl="0" algn="l">
              <a:lnSpc>
                <a:spcPct val="100000"/>
              </a:lnSpc>
              <a:spcBef>
                <a:spcPts val="0"/>
              </a:spcBef>
              <a:spcAft>
                <a:spcPts val="0"/>
              </a:spcAft>
              <a:buSzPts val="1400"/>
              <a:buNone/>
            </a:pPr>
            <a:r>
              <a:t/>
            </a:r>
            <a:endParaRPr/>
          </a:p>
        </p:txBody>
      </p:sp>
      <p:sp>
        <p:nvSpPr>
          <p:cNvPr id="455" name="Google Shape;455;p75: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7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76: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rtl="0" algn="l">
              <a:lnSpc>
                <a:spcPct val="100000"/>
              </a:lnSpc>
              <a:spcBef>
                <a:spcPts val="0"/>
              </a:spcBef>
              <a:spcAft>
                <a:spcPts val="0"/>
              </a:spcAft>
              <a:buSzPts val="1400"/>
              <a:buNone/>
            </a:pPr>
            <a:r>
              <a:rPr lang="en-US"/>
              <a:t>Trainer Notes:</a:t>
            </a:r>
            <a:endParaRPr/>
          </a:p>
          <a:p>
            <a:pPr indent="-173736" lvl="0" marL="173736" rtl="0" algn="l">
              <a:lnSpc>
                <a:spcPct val="100000"/>
              </a:lnSpc>
              <a:spcBef>
                <a:spcPts val="0"/>
              </a:spcBef>
              <a:spcAft>
                <a:spcPts val="0"/>
              </a:spcAft>
              <a:buSzPts val="1400"/>
              <a:buFont typeface="Arial"/>
              <a:buChar char="•"/>
            </a:pPr>
            <a:r>
              <a:rPr lang="en-US"/>
              <a:t>A hypothesis, also called a summary statement, is the team’s best guess, based on all the data, of what the function of the student’s problem behavior is.</a:t>
            </a:r>
            <a:endParaRPr/>
          </a:p>
          <a:p>
            <a:pPr indent="-173736" lvl="0" marL="173736" rtl="0" algn="l">
              <a:lnSpc>
                <a:spcPct val="100000"/>
              </a:lnSpc>
              <a:spcBef>
                <a:spcPts val="0"/>
              </a:spcBef>
              <a:spcAft>
                <a:spcPts val="0"/>
              </a:spcAft>
              <a:buSzPts val="1400"/>
              <a:buFont typeface="Arial"/>
              <a:buChar char="•"/>
            </a:pPr>
            <a:r>
              <a:rPr lang="en-US"/>
              <a:t>The hypothesis will be critical to developing the student’s Behavior Intervention Plan.</a:t>
            </a:r>
            <a:endParaRPr/>
          </a:p>
          <a:p>
            <a:pPr indent="-228600" lvl="0" marL="457200" marR="0" rtl="0" algn="l">
              <a:lnSpc>
                <a:spcPct val="100000"/>
              </a:lnSpc>
              <a:spcBef>
                <a:spcPts val="0"/>
              </a:spcBef>
              <a:spcAft>
                <a:spcPts val="0"/>
              </a:spcAft>
              <a:buSzPts val="1400"/>
              <a:buNone/>
            </a:pPr>
            <a:r>
              <a:t/>
            </a:r>
            <a:endParaRPr/>
          </a:p>
        </p:txBody>
      </p:sp>
      <p:sp>
        <p:nvSpPr>
          <p:cNvPr id="461" name="Google Shape;461;p76: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16: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marR="0" rtl="0" algn="l">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indent="-173736" lvl="0" marL="173736" rtl="0" algn="l">
              <a:lnSpc>
                <a:spcPct val="100000"/>
              </a:lnSpc>
              <a:spcBef>
                <a:spcPts val="0"/>
              </a:spcBef>
              <a:spcAft>
                <a:spcPts val="0"/>
              </a:spcAft>
              <a:buSzPts val="1400"/>
              <a:buFont typeface="Arial"/>
              <a:buChar char="•"/>
            </a:pPr>
            <a:r>
              <a:rPr lang="en-US"/>
              <a:t>A target student will act a certain way to fulfill the need to obtain the desired outcome. </a:t>
            </a:r>
            <a:endParaRPr/>
          </a:p>
          <a:p>
            <a:pPr indent="-173736" lvl="0" marL="173736" rtl="0" algn="l">
              <a:lnSpc>
                <a:spcPct val="100000"/>
              </a:lnSpc>
              <a:spcBef>
                <a:spcPts val="0"/>
              </a:spcBef>
              <a:spcAft>
                <a:spcPts val="0"/>
              </a:spcAft>
              <a:buSzPts val="1400"/>
              <a:buFont typeface="Arial"/>
              <a:buChar char="•"/>
            </a:pPr>
            <a:r>
              <a:rPr lang="en-US"/>
              <a:t>The way a behavior looks or sounds may be the same for two different students but the function may be different. </a:t>
            </a:r>
            <a:endParaRPr/>
          </a:p>
          <a:p>
            <a:pPr indent="-173736" lvl="0" marL="173736" rtl="0" algn="l">
              <a:lnSpc>
                <a:spcPct val="100000"/>
              </a:lnSpc>
              <a:spcBef>
                <a:spcPts val="0"/>
              </a:spcBef>
              <a:spcAft>
                <a:spcPts val="0"/>
              </a:spcAft>
              <a:buSzPts val="1400"/>
              <a:buFont typeface="Arial"/>
              <a:buChar char="•"/>
            </a:pPr>
            <a:r>
              <a:rPr lang="en-US"/>
              <a:t>Do not solely focus on the description of the problem behavior; look also at environmental factors that support it.  </a:t>
            </a:r>
            <a:endParaRPr/>
          </a:p>
          <a:p>
            <a:pPr indent="-173736" lvl="0" marL="173736" rtl="0" algn="l">
              <a:lnSpc>
                <a:spcPct val="100000"/>
              </a:lnSpc>
              <a:spcBef>
                <a:spcPts val="0"/>
              </a:spcBef>
              <a:spcAft>
                <a:spcPts val="0"/>
              </a:spcAft>
              <a:buSzPts val="1400"/>
              <a:buFont typeface="Arial"/>
              <a:buChar char="•"/>
            </a:pPr>
            <a:r>
              <a:rPr lang="en-US"/>
              <a:t>A successful intervention does not only look at the problem behavior but rather the context in which it occurs.</a:t>
            </a:r>
            <a:endParaRPr/>
          </a:p>
          <a:p>
            <a:pPr indent="-84836" lvl="0" marL="173736" rtl="0" algn="l">
              <a:lnSpc>
                <a:spcPct val="100000"/>
              </a:lnSpc>
              <a:spcBef>
                <a:spcPts val="0"/>
              </a:spcBef>
              <a:spcAft>
                <a:spcPts val="0"/>
              </a:spcAft>
              <a:buSzPts val="1400"/>
              <a:buFont typeface="Arial"/>
              <a:buNone/>
            </a:pPr>
            <a:r>
              <a:t/>
            </a:r>
            <a:endParaRPr/>
          </a:p>
        </p:txBody>
      </p:sp>
      <p:sp>
        <p:nvSpPr>
          <p:cNvPr id="468" name="Google Shape;468;p16: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7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77: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Trainer notes:</a:t>
            </a:r>
            <a:br>
              <a:rPr lang="en-US"/>
            </a:br>
            <a:r>
              <a:rPr lang="en-US"/>
              <a:t>These are the 4 main functions of behavior.</a:t>
            </a:r>
            <a:endParaRPr/>
          </a:p>
        </p:txBody>
      </p:sp>
      <p:sp>
        <p:nvSpPr>
          <p:cNvPr id="475" name="Google Shape;475;p77: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6e0215fd9d_0_2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6e0215fd9d_0_25:notes"/>
          <p:cNvSpPr txBox="1"/>
          <p:nvPr>
            <p:ph idx="1" type="body"/>
          </p:nvPr>
        </p:nvSpPr>
        <p:spPr>
          <a:xfrm>
            <a:off x="702310" y="4480004"/>
            <a:ext cx="5618480" cy="3665611"/>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indent="-171450" lvl="0" marL="171450" rtl="0" algn="l">
              <a:lnSpc>
                <a:spcPct val="100000"/>
              </a:lnSpc>
              <a:spcBef>
                <a:spcPts val="0"/>
              </a:spcBef>
              <a:spcAft>
                <a:spcPts val="0"/>
              </a:spcAft>
              <a:buSzPts val="1400"/>
              <a:buFont typeface="Arial"/>
              <a:buChar char="•"/>
            </a:pPr>
            <a:r>
              <a:rPr lang="en-US"/>
              <a:t>Recording the ABCs of behavior allows the observer to collect specific details about the context in which the target behavior occurs. </a:t>
            </a:r>
            <a:endParaRPr/>
          </a:p>
          <a:p>
            <a:pPr indent="-171450" lvl="0" marL="171450" rtl="0" algn="l">
              <a:lnSpc>
                <a:spcPct val="100000"/>
              </a:lnSpc>
              <a:spcBef>
                <a:spcPts val="0"/>
              </a:spcBef>
              <a:spcAft>
                <a:spcPts val="0"/>
              </a:spcAft>
              <a:buSzPts val="1400"/>
              <a:buFont typeface="Arial"/>
              <a:buChar char="•"/>
            </a:pPr>
            <a:r>
              <a:rPr lang="en-US"/>
              <a:t>The A-B-C recording form should include the date and time of the actual observation which includes the antecedent (what happens prior to the behavior occurring); the behavior (the behavior that is occurring); and the consequence (what happens immediately following the behavior). </a:t>
            </a:r>
            <a:endParaRPr/>
          </a:p>
          <a:p>
            <a:pPr indent="-82550" lvl="0" marL="171450" rtl="0" algn="l">
              <a:lnSpc>
                <a:spcPct val="100000"/>
              </a:lnSpc>
              <a:spcBef>
                <a:spcPts val="0"/>
              </a:spcBef>
              <a:spcAft>
                <a:spcPts val="0"/>
              </a:spcAft>
              <a:buSzPts val="1400"/>
              <a:buFont typeface="Arial"/>
              <a:buNone/>
            </a:pPr>
            <a:r>
              <a:t/>
            </a:r>
            <a:endParaRPr/>
          </a:p>
        </p:txBody>
      </p:sp>
      <p:sp>
        <p:nvSpPr>
          <p:cNvPr id="482" name="Google Shape;482;g6e0215fd9d_0_25:notes"/>
          <p:cNvSpPr txBox="1"/>
          <p:nvPr>
            <p:ph idx="12" type="sldNum"/>
          </p:nvPr>
        </p:nvSpPr>
        <p:spPr>
          <a:xfrm>
            <a:off x="3978132" y="8842029"/>
            <a:ext cx="3043343" cy="466982"/>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7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79: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Trainer Notes: </a:t>
            </a:r>
            <a:endParaRPr/>
          </a:p>
          <a:p>
            <a:pPr indent="-171450" lvl="0" marL="171450" rtl="0" algn="l">
              <a:lnSpc>
                <a:spcPct val="100000"/>
              </a:lnSpc>
              <a:spcBef>
                <a:spcPts val="0"/>
              </a:spcBef>
              <a:spcAft>
                <a:spcPts val="0"/>
              </a:spcAft>
              <a:buSzPts val="1400"/>
              <a:buFont typeface="Arial"/>
              <a:buChar char="•"/>
            </a:pPr>
            <a:r>
              <a:rPr lang="en-US"/>
              <a:t>If “throws a tantrum” is given as one of a student’s target behaviors, it needs to be rewritten so that it is less subjective.</a:t>
            </a:r>
            <a:endParaRPr/>
          </a:p>
          <a:p>
            <a:pPr indent="-171450" lvl="0" marL="171450" rtl="0" algn="l">
              <a:lnSpc>
                <a:spcPct val="100000"/>
              </a:lnSpc>
              <a:spcBef>
                <a:spcPts val="0"/>
              </a:spcBef>
              <a:spcAft>
                <a:spcPts val="0"/>
              </a:spcAft>
              <a:buSzPts val="1400"/>
              <a:buFont typeface="Arial"/>
              <a:buChar char="•"/>
            </a:pPr>
            <a:r>
              <a:rPr lang="en-US"/>
              <a:t>People may define “throwing a tantrum” differently. The paraprofessional’s idea of a tantrum may be screaming and crying and the principal's idea of a tantrum may be refusal to do any work given.  </a:t>
            </a:r>
            <a:endParaRPr/>
          </a:p>
          <a:p>
            <a:pPr indent="-171450" lvl="0" marL="171450" rtl="0" algn="l">
              <a:lnSpc>
                <a:spcPct val="100000"/>
              </a:lnSpc>
              <a:spcBef>
                <a:spcPts val="0"/>
              </a:spcBef>
              <a:spcAft>
                <a:spcPts val="0"/>
              </a:spcAft>
              <a:buSzPts val="1400"/>
              <a:buFont typeface="Arial"/>
              <a:buChar char="•"/>
            </a:pPr>
            <a:r>
              <a:rPr lang="en-US"/>
              <a:t>We can remove the confusion by stating the following:  </a:t>
            </a:r>
            <a:r>
              <a:rPr i="1" lang="en-US"/>
              <a:t>Aiden throws a tantrum by throwing himself on floor, while kicking, crying, and screaming  </a:t>
            </a:r>
            <a:r>
              <a:rPr b="1" lang="en-US"/>
              <a:t>(observable) </a:t>
            </a:r>
            <a:r>
              <a:rPr i="1" lang="en-US"/>
              <a:t>for more than 45 seconds </a:t>
            </a:r>
            <a:r>
              <a:rPr b="1" lang="en-US"/>
              <a:t>(measurable)</a:t>
            </a:r>
            <a:r>
              <a:rPr lang="en-US"/>
              <a:t>.</a:t>
            </a:r>
            <a:r>
              <a:rPr i="1" lang="en-US"/>
              <a:t> </a:t>
            </a:r>
            <a:endParaRPr/>
          </a:p>
          <a:p>
            <a:pPr indent="-228600" lvl="0" marL="457200" marR="0" rtl="0" algn="l">
              <a:lnSpc>
                <a:spcPct val="100000"/>
              </a:lnSpc>
              <a:spcBef>
                <a:spcPts val="0"/>
              </a:spcBef>
              <a:spcAft>
                <a:spcPts val="0"/>
              </a:spcAft>
              <a:buSzPts val="1400"/>
              <a:buNone/>
            </a:pPr>
            <a:r>
              <a:t/>
            </a:r>
            <a:endParaRPr/>
          </a:p>
        </p:txBody>
      </p:sp>
      <p:sp>
        <p:nvSpPr>
          <p:cNvPr id="490" name="Google Shape;490;p79: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5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p56: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Clr>
                <a:schemeClr val="dk1"/>
              </a:buClr>
              <a:buSzPts val="1200"/>
              <a:buNone/>
            </a:pPr>
            <a:r>
              <a:rPr lang="en-US">
                <a:latin typeface="Calibri"/>
                <a:ea typeface="Calibri"/>
                <a:cs typeface="Calibri"/>
                <a:sym typeface="Calibri"/>
              </a:rPr>
              <a:t>Trainer Notes:</a:t>
            </a:r>
            <a:endParaRPr/>
          </a:p>
          <a:p>
            <a:pPr indent="-174982" lvl="0" marL="174982" rtl="0" algn="l">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The TFI will be used throughout PBIS modules. Each module aligns with 1 or more of the TFI items, denoted by the yellow arrows.</a:t>
            </a:r>
            <a:endParaRPr/>
          </a:p>
          <a:p>
            <a:pPr indent="-174982" lvl="0" marL="174982" rtl="0" algn="l">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The TFI is a tool that can be used for PBIS implementation planning, PBIS progress monitoring, and evaluation of PBIS implementation.</a:t>
            </a:r>
            <a:endParaRPr/>
          </a:p>
          <a:p>
            <a:pPr indent="-174982" lvl="0" marL="174982" rtl="0" algn="l">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In this module, elements of  items 3.7, 3.8, 3.9, 3.10, will be addressed.</a:t>
            </a:r>
            <a:endParaRPr/>
          </a:p>
          <a:p>
            <a:pPr indent="-174982" lvl="0" marL="174982" rtl="0" algn="l">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Fidelity checks will appear throughout this module – at the end of content sections, as appropriate.</a:t>
            </a:r>
            <a:endParaRPr/>
          </a:p>
        </p:txBody>
      </p:sp>
      <p:sp>
        <p:nvSpPr>
          <p:cNvPr id="217" name="Google Shape;217;p56:notes"/>
          <p:cNvSpPr txBox="1"/>
          <p:nvPr>
            <p:ph idx="10" type="dt"/>
          </p:nvPr>
        </p:nvSpPr>
        <p:spPr>
          <a:xfrm>
            <a:off x="3978132" y="0"/>
            <a:ext cx="3043343" cy="467072"/>
          </a:xfrm>
          <a:prstGeom prst="rect">
            <a:avLst/>
          </a:prstGeom>
          <a:noFill/>
          <a:ln>
            <a:noFill/>
          </a:ln>
        </p:spPr>
        <p:txBody>
          <a:bodyPr anchorCtr="0" anchor="t" bIns="46625" lIns="93300" spcFirstLastPara="1" rIns="93300" wrap="square" tIns="46625">
            <a:noAutofit/>
          </a:bodyPr>
          <a:lstStyle/>
          <a:p>
            <a:pPr indent="0" lvl="0" marL="0" marR="0" rtl="0" algn="r">
              <a:lnSpc>
                <a:spcPct val="100000"/>
              </a:lnSpc>
              <a:spcBef>
                <a:spcPts val="0"/>
              </a:spcBef>
              <a:spcAft>
                <a:spcPts val="0"/>
              </a:spcAft>
              <a:buSzPts val="1400"/>
              <a:buNone/>
            </a:pPr>
            <a:r>
              <a:rPr lang="en-US">
                <a:solidFill>
                  <a:schemeClr val="dk1"/>
                </a:solidFill>
                <a:latin typeface="Georgia"/>
                <a:ea typeface="Georgia"/>
                <a:cs typeface="Georgia"/>
                <a:sym typeface="Georgia"/>
              </a:rPr>
              <a:t>6/7/2019 9:45:32 AM</a:t>
            </a:r>
            <a:endParaRPr>
              <a:solidFill>
                <a:schemeClr val="dk1"/>
              </a:solidFill>
              <a:latin typeface="Georgia"/>
              <a:ea typeface="Georgia"/>
              <a:cs typeface="Georgia"/>
              <a:sym typeface="Georgia"/>
            </a:endParaRPr>
          </a:p>
        </p:txBody>
      </p:sp>
      <p:sp>
        <p:nvSpPr>
          <p:cNvPr id="218" name="Google Shape;218;p56:notes"/>
          <p:cNvSpPr txBox="1"/>
          <p:nvPr>
            <p:ph idx="11" type="ftr"/>
          </p:nvPr>
        </p:nvSpPr>
        <p:spPr>
          <a:xfrm>
            <a:off x="0" y="8842030"/>
            <a:ext cx="3043343" cy="467071"/>
          </a:xfrm>
          <a:prstGeom prst="rect">
            <a:avLst/>
          </a:prstGeom>
          <a:noFill/>
          <a:ln>
            <a:noFill/>
          </a:ln>
        </p:spPr>
        <p:txBody>
          <a:bodyPr anchorCtr="0" anchor="b" bIns="46625" lIns="93300" spcFirstLastPara="1" rIns="93300" wrap="square" tIns="46625">
            <a:noAutofit/>
          </a:bodyPr>
          <a:lstStyle/>
          <a:p>
            <a:pPr indent="0" lvl="0" marL="0" marR="0" rtl="0" algn="l">
              <a:lnSpc>
                <a:spcPct val="100000"/>
              </a:lnSpc>
              <a:spcBef>
                <a:spcPts val="0"/>
              </a:spcBef>
              <a:spcAft>
                <a:spcPts val="0"/>
              </a:spcAft>
              <a:buSzPts val="1400"/>
              <a:buNone/>
            </a:pPr>
            <a:r>
              <a:rPr lang="en-US"/>
              <a:t>DE-PBS Cadre Meeting</a:t>
            </a:r>
            <a:endParaRPr/>
          </a:p>
        </p:txBody>
      </p:sp>
      <p:sp>
        <p:nvSpPr>
          <p:cNvPr id="219" name="Google Shape;219;p56: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l">
              <a:lnSpc>
                <a:spcPct val="100000"/>
              </a:lnSpc>
              <a:spcBef>
                <a:spcPts val="0"/>
              </a:spcBef>
              <a:spcAft>
                <a:spcPts val="0"/>
              </a:spcAft>
              <a:buSzPts val="1400"/>
              <a:buNone/>
            </a:pPr>
            <a:fld id="{00000000-1234-1234-1234-123412341234}" type="slidenum">
              <a:rPr lang="en-US">
                <a:solidFill>
                  <a:schemeClr val="dk1"/>
                </a:solidFill>
                <a:latin typeface="Georgia"/>
                <a:ea typeface="Georgia"/>
                <a:cs typeface="Georgia"/>
                <a:sym typeface="Georgia"/>
              </a:rPr>
              <a:t>‹#›</a:t>
            </a:fld>
            <a:endParaRPr>
              <a:solidFill>
                <a:schemeClr val="dk1"/>
              </a:solidFill>
              <a:latin typeface="Georgia"/>
              <a:ea typeface="Georgia"/>
              <a:cs typeface="Georgia"/>
              <a:sym typeface="Georgia"/>
            </a:endParaRPr>
          </a:p>
        </p:txBody>
      </p:sp>
      <p:sp>
        <p:nvSpPr>
          <p:cNvPr id="220" name="Google Shape;220;p56:notes"/>
          <p:cNvSpPr txBox="1"/>
          <p:nvPr>
            <p:ph idx="3" type="hdr"/>
          </p:nvPr>
        </p:nvSpPr>
        <p:spPr>
          <a:xfrm>
            <a:off x="0" y="0"/>
            <a:ext cx="3043343" cy="467072"/>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SzPts val="1400"/>
              <a:buNone/>
            </a:pPr>
            <a:r>
              <a:rPr lang="en-US"/>
              <a:t>DRAFT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80:notes"/>
          <p:cNvSpPr/>
          <p:nvPr>
            <p:ph idx="2" type="sldImg"/>
          </p:nvPr>
        </p:nvSpPr>
        <p:spPr>
          <a:xfrm>
            <a:off x="752475" y="1184275"/>
            <a:ext cx="5688013" cy="31988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80:notes"/>
          <p:cNvSpPr txBox="1"/>
          <p:nvPr>
            <p:ph idx="1" type="body"/>
          </p:nvPr>
        </p:nvSpPr>
        <p:spPr>
          <a:xfrm>
            <a:off x="719217" y="4560893"/>
            <a:ext cx="5753658" cy="3731581"/>
          </a:xfrm>
          <a:prstGeom prst="rect">
            <a:avLst/>
          </a:prstGeom>
          <a:noFill/>
          <a:ln>
            <a:noFill/>
          </a:ln>
        </p:spPr>
        <p:txBody>
          <a:bodyPr anchorCtr="0" anchor="t" bIns="47600" lIns="95200" spcFirstLastPara="1" rIns="95200" wrap="square" tIns="47600">
            <a:noAutofit/>
          </a:bodyPr>
          <a:lstStyle/>
          <a:p>
            <a:pPr indent="-173736" lvl="0" marL="173736" rtl="0" algn="l">
              <a:lnSpc>
                <a:spcPct val="100000"/>
              </a:lnSpc>
              <a:spcBef>
                <a:spcPts val="0"/>
              </a:spcBef>
              <a:spcAft>
                <a:spcPts val="0"/>
              </a:spcAft>
              <a:buSzPts val="1400"/>
              <a:buNone/>
            </a:pPr>
            <a:r>
              <a:rPr lang="en-US"/>
              <a:t>Trainer Notes:</a:t>
            </a:r>
            <a:endParaRPr/>
          </a:p>
          <a:p>
            <a:pPr indent="-173736" lvl="0" marL="173736" rtl="0" algn="l">
              <a:lnSpc>
                <a:spcPct val="100000"/>
              </a:lnSpc>
              <a:spcBef>
                <a:spcPts val="0"/>
              </a:spcBef>
              <a:spcAft>
                <a:spcPts val="0"/>
              </a:spcAft>
              <a:buSzPts val="1400"/>
              <a:buFont typeface="Arial"/>
              <a:buChar char="•"/>
            </a:pPr>
            <a:r>
              <a:rPr lang="en-US"/>
              <a:t>In module 1 these behaviors were part of Aiden’s referral for Tier III interventions. </a:t>
            </a:r>
            <a:endParaRPr/>
          </a:p>
          <a:p>
            <a:pPr indent="-173736" lvl="0" marL="173736" rtl="0" algn="l">
              <a:lnSpc>
                <a:spcPct val="100000"/>
              </a:lnSpc>
              <a:spcBef>
                <a:spcPts val="0"/>
              </a:spcBef>
              <a:spcAft>
                <a:spcPts val="0"/>
              </a:spcAft>
              <a:buSzPts val="1400"/>
              <a:buFont typeface="Arial"/>
              <a:buChar char="•"/>
            </a:pPr>
            <a:r>
              <a:rPr lang="en-US"/>
              <a:t>How can we make them more targeted?</a:t>
            </a:r>
            <a:endParaRPr/>
          </a:p>
          <a:p>
            <a:pPr indent="-173736" lvl="0" marL="173736" rtl="0" algn="l">
              <a:lnSpc>
                <a:spcPct val="100000"/>
              </a:lnSpc>
              <a:spcBef>
                <a:spcPts val="0"/>
              </a:spcBef>
              <a:spcAft>
                <a:spcPts val="0"/>
              </a:spcAft>
              <a:buSzPts val="1400"/>
              <a:buFont typeface="Arial"/>
              <a:buChar char="•"/>
            </a:pPr>
            <a:r>
              <a:rPr lang="en-US"/>
              <a:t>What does refusal to do work look like? How often does it happen?</a:t>
            </a:r>
            <a:endParaRPr/>
          </a:p>
          <a:p>
            <a:pPr indent="0" lvl="0" marL="0" rtl="0" algn="l">
              <a:lnSpc>
                <a:spcPct val="100000"/>
              </a:lnSpc>
              <a:spcBef>
                <a:spcPts val="0"/>
              </a:spcBef>
              <a:spcAft>
                <a:spcPts val="0"/>
              </a:spcAft>
              <a:buSzPts val="1400"/>
              <a:buNone/>
            </a:pPr>
            <a:r>
              <a:t/>
            </a:r>
            <a:endParaRPr/>
          </a:p>
        </p:txBody>
      </p:sp>
      <p:sp>
        <p:nvSpPr>
          <p:cNvPr id="497" name="Google Shape;497;p80:notes"/>
          <p:cNvSpPr txBox="1"/>
          <p:nvPr>
            <p:ph idx="12" type="sldNum"/>
          </p:nvPr>
        </p:nvSpPr>
        <p:spPr>
          <a:xfrm>
            <a:off x="4073902" y="9001678"/>
            <a:ext cx="3116462" cy="475534"/>
          </a:xfrm>
          <a:prstGeom prst="rect">
            <a:avLst/>
          </a:prstGeom>
          <a:noFill/>
          <a:ln>
            <a:noFill/>
          </a:ln>
        </p:spPr>
        <p:txBody>
          <a:bodyPr anchorCtr="0" anchor="b" bIns="47600" lIns="95200" spcFirstLastPara="1" rIns="95200" wrap="square" tIns="47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14: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Trainer Notes:</a:t>
            </a:r>
            <a:endParaRPr/>
          </a:p>
          <a:p>
            <a:pPr indent="-173736" lvl="0" marL="173736" rtl="0" algn="l">
              <a:lnSpc>
                <a:spcPct val="100000"/>
              </a:lnSpc>
              <a:spcBef>
                <a:spcPts val="0"/>
              </a:spcBef>
              <a:spcAft>
                <a:spcPts val="0"/>
              </a:spcAft>
              <a:buClr>
                <a:schemeClr val="dk1"/>
              </a:buClr>
              <a:buSzPts val="1200"/>
              <a:buFont typeface="Arial"/>
              <a:buChar char="•"/>
            </a:pPr>
            <a:r>
              <a:rPr lang="en-US"/>
              <a:t>Intensity- Severity of behavior – Does it put student or others in danger? Behaviors that causes or threaten physical injury take priority. </a:t>
            </a:r>
            <a:endParaRPr/>
          </a:p>
          <a:p>
            <a:pPr indent="-173736" lvl="0" marL="173736" rtl="0" algn="l">
              <a:lnSpc>
                <a:spcPct val="100000"/>
              </a:lnSpc>
              <a:spcBef>
                <a:spcPts val="0"/>
              </a:spcBef>
              <a:spcAft>
                <a:spcPts val="0"/>
              </a:spcAft>
              <a:buClr>
                <a:schemeClr val="dk1"/>
              </a:buClr>
              <a:buSzPts val="1200"/>
              <a:buFont typeface="Arial"/>
              <a:buChar char="•"/>
            </a:pPr>
            <a:r>
              <a:rPr lang="en-US"/>
              <a:t>Frequency- A frequent, consistent behavior may be a priority</a:t>
            </a:r>
            <a:endParaRPr/>
          </a:p>
          <a:p>
            <a:pPr indent="-173736" lvl="0" marL="173736" rtl="0" algn="l">
              <a:lnSpc>
                <a:spcPct val="100000"/>
              </a:lnSpc>
              <a:spcBef>
                <a:spcPts val="0"/>
              </a:spcBef>
              <a:spcAft>
                <a:spcPts val="0"/>
              </a:spcAft>
              <a:buClr>
                <a:schemeClr val="dk1"/>
              </a:buClr>
              <a:buSzPts val="1200"/>
              <a:buFont typeface="Arial"/>
              <a:buChar char="•"/>
            </a:pPr>
            <a:r>
              <a:rPr lang="en-US"/>
              <a:t>Chronic Need- Behaviors that have occurred over long periods of time may take precedence versus another problem behavior that recently started </a:t>
            </a:r>
            <a:endParaRPr/>
          </a:p>
          <a:p>
            <a:pPr indent="-173736" lvl="0" marL="173736" rtl="0" algn="l">
              <a:lnSpc>
                <a:spcPct val="100000"/>
              </a:lnSpc>
              <a:spcBef>
                <a:spcPts val="0"/>
              </a:spcBef>
              <a:spcAft>
                <a:spcPts val="0"/>
              </a:spcAft>
              <a:buClr>
                <a:schemeClr val="dk1"/>
              </a:buClr>
              <a:buSzPts val="1200"/>
              <a:buFont typeface="Arial"/>
              <a:buChar char="•"/>
            </a:pPr>
            <a:r>
              <a:rPr lang="en-US"/>
              <a:t>Prerequisite for Other Skills- Look at the relationship of the problem behavior and the replacement behavior with relationship to expected behaviors.  Look at prerequisite behavior skills that need to be acquired first for long term success.</a:t>
            </a:r>
            <a:endParaRPr/>
          </a:p>
          <a:p>
            <a:pPr indent="-173736" lvl="0" marL="173736" rtl="0" algn="l">
              <a:lnSpc>
                <a:spcPct val="100000"/>
              </a:lnSpc>
              <a:spcBef>
                <a:spcPts val="0"/>
              </a:spcBef>
              <a:spcAft>
                <a:spcPts val="0"/>
              </a:spcAft>
              <a:buClr>
                <a:schemeClr val="dk1"/>
              </a:buClr>
              <a:buSzPts val="1200"/>
              <a:buFont typeface="Arial"/>
              <a:buChar char="•"/>
            </a:pPr>
            <a:r>
              <a:rPr lang="en-US"/>
              <a:t>Duration- If the problem behavior occurs over long periods of time during the day- this may take precedence versus a behavior that occurs over a shorter time frame.</a:t>
            </a:r>
            <a:endParaRPr/>
          </a:p>
          <a:p>
            <a:pPr indent="-173736" lvl="0" marL="173736" rtl="0" algn="l">
              <a:lnSpc>
                <a:spcPct val="100000"/>
              </a:lnSpc>
              <a:spcBef>
                <a:spcPts val="0"/>
              </a:spcBef>
              <a:spcAft>
                <a:spcPts val="0"/>
              </a:spcAft>
              <a:buSzPts val="1400"/>
              <a:buFont typeface="Arial"/>
              <a:buChar char="•"/>
            </a:pPr>
            <a:r>
              <a:rPr lang="en-US"/>
              <a:t>Behaviors can be grouped together if they serve the same function.  Use a chart to prioritize the behaviors to make a decision. </a:t>
            </a:r>
            <a:endParaRPr/>
          </a:p>
          <a:p>
            <a:pPr indent="0" lvl="0" marL="0" rtl="0" algn="l">
              <a:lnSpc>
                <a:spcPct val="100000"/>
              </a:lnSpc>
              <a:spcBef>
                <a:spcPts val="0"/>
              </a:spcBef>
              <a:spcAft>
                <a:spcPts val="0"/>
              </a:spcAft>
              <a:buSzPts val="1400"/>
              <a:buNone/>
            </a:pPr>
            <a:r>
              <a:t/>
            </a:r>
            <a:endParaRPr/>
          </a:p>
        </p:txBody>
      </p:sp>
      <p:sp>
        <p:nvSpPr>
          <p:cNvPr id="505" name="Google Shape;505;p14: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8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81: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Clr>
                <a:schemeClr val="dk1"/>
              </a:buClr>
              <a:buSzPts val="1200"/>
              <a:buFont typeface="Arial"/>
              <a:buNone/>
            </a:pPr>
            <a:r>
              <a:rPr lang="en-US"/>
              <a:t>Trainer Notes:</a:t>
            </a:r>
            <a:endParaRPr/>
          </a:p>
          <a:p>
            <a:pPr indent="-171450" lvl="0" marL="171450" rtl="0" algn="l">
              <a:lnSpc>
                <a:spcPct val="100000"/>
              </a:lnSpc>
              <a:spcBef>
                <a:spcPts val="0"/>
              </a:spcBef>
              <a:spcAft>
                <a:spcPts val="0"/>
              </a:spcAft>
              <a:buClr>
                <a:schemeClr val="dk1"/>
              </a:buClr>
              <a:buSzPts val="1200"/>
              <a:buFont typeface="Arial"/>
              <a:buChar char="•"/>
            </a:pPr>
            <a:r>
              <a:rPr lang="en-US"/>
              <a:t>Context- After the behavior is described and prioritized, the next feature to look at is context.  </a:t>
            </a:r>
            <a:endParaRPr/>
          </a:p>
          <a:p>
            <a:pPr indent="-173736" lvl="1" marL="457200" rtl="0" algn="l">
              <a:lnSpc>
                <a:spcPct val="100000"/>
              </a:lnSpc>
              <a:spcBef>
                <a:spcPts val="0"/>
              </a:spcBef>
              <a:spcAft>
                <a:spcPts val="0"/>
              </a:spcAft>
              <a:buClr>
                <a:schemeClr val="dk1"/>
              </a:buClr>
              <a:buSzPts val="1200"/>
              <a:buFont typeface="Arial"/>
              <a:buChar char="•"/>
            </a:pPr>
            <a:r>
              <a:rPr lang="en-US"/>
              <a:t>Finding the context starts with looking at the student’s schedule and interview information to determine the probability of the behavior occurring in each activity through the school day.  </a:t>
            </a:r>
            <a:endParaRPr/>
          </a:p>
          <a:p>
            <a:pPr indent="-173736" lvl="1" marL="457200" rtl="0" algn="l">
              <a:lnSpc>
                <a:spcPct val="100000"/>
              </a:lnSpc>
              <a:spcBef>
                <a:spcPts val="0"/>
              </a:spcBef>
              <a:spcAft>
                <a:spcPts val="0"/>
              </a:spcAft>
              <a:buClr>
                <a:schemeClr val="dk1"/>
              </a:buClr>
              <a:buSzPts val="1200"/>
              <a:buFont typeface="Arial"/>
              <a:buChar char="•"/>
            </a:pPr>
            <a:r>
              <a:rPr lang="en-US"/>
              <a:t>This is essential when identifying the function. </a:t>
            </a:r>
            <a:endParaRPr/>
          </a:p>
        </p:txBody>
      </p:sp>
      <p:sp>
        <p:nvSpPr>
          <p:cNvPr id="512" name="Google Shape;512;p81: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7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78: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Trainer Notes:</a:t>
            </a:r>
            <a:endParaRPr/>
          </a:p>
          <a:p>
            <a:pPr indent="-173736" lvl="0" marL="173736" rtl="0" algn="l">
              <a:lnSpc>
                <a:spcPct val="100000"/>
              </a:lnSpc>
              <a:spcBef>
                <a:spcPts val="0"/>
              </a:spcBef>
              <a:spcAft>
                <a:spcPts val="0"/>
              </a:spcAft>
              <a:buClr>
                <a:schemeClr val="dk1"/>
              </a:buClr>
              <a:buSzPts val="1200"/>
              <a:buFont typeface="Arial"/>
              <a:buChar char="•"/>
            </a:pPr>
            <a:r>
              <a:rPr lang="en-US"/>
              <a:t>Antecedents serve as cues for the student and signal when the target behavior will occur.  </a:t>
            </a:r>
            <a:endParaRPr/>
          </a:p>
          <a:p>
            <a:pPr indent="-173736" lvl="0" marL="173736" rtl="0" algn="l">
              <a:lnSpc>
                <a:spcPct val="100000"/>
              </a:lnSpc>
              <a:spcBef>
                <a:spcPts val="0"/>
              </a:spcBef>
              <a:spcAft>
                <a:spcPts val="0"/>
              </a:spcAft>
              <a:buClr>
                <a:schemeClr val="dk1"/>
              </a:buClr>
              <a:buSzPts val="1200"/>
              <a:buFont typeface="Arial"/>
              <a:buChar char="•"/>
            </a:pPr>
            <a:r>
              <a:rPr lang="en-US"/>
              <a:t>Changing the antecedent may result in the problem behavior changing.  </a:t>
            </a:r>
            <a:endParaRPr/>
          </a:p>
          <a:p>
            <a:pPr indent="-173736" lvl="0" marL="173736" rtl="0" algn="l">
              <a:lnSpc>
                <a:spcPct val="100000"/>
              </a:lnSpc>
              <a:spcBef>
                <a:spcPts val="0"/>
              </a:spcBef>
              <a:spcAft>
                <a:spcPts val="0"/>
              </a:spcAft>
              <a:buClr>
                <a:schemeClr val="dk1"/>
              </a:buClr>
              <a:buSzPts val="1200"/>
              <a:buFont typeface="Arial"/>
              <a:buChar char="•"/>
            </a:pPr>
            <a:r>
              <a:rPr lang="en-US"/>
              <a:t>Identify antecedent events by asking: </a:t>
            </a:r>
            <a:endParaRPr/>
          </a:p>
          <a:p>
            <a:pPr indent="-174982" lvl="1" marL="457200" rtl="0" algn="l">
              <a:lnSpc>
                <a:spcPct val="100000"/>
              </a:lnSpc>
              <a:spcBef>
                <a:spcPts val="0"/>
              </a:spcBef>
              <a:spcAft>
                <a:spcPts val="0"/>
              </a:spcAft>
              <a:buClr>
                <a:schemeClr val="dk1"/>
              </a:buClr>
              <a:buSzPts val="1200"/>
              <a:buFont typeface="Arial"/>
              <a:buChar char="•"/>
            </a:pPr>
            <a:r>
              <a:rPr lang="en-US"/>
              <a:t>What is the context of the behavior? In other words, during what type of activity does it normally occur? (seat work,  small group, large group) </a:t>
            </a:r>
            <a:endParaRPr/>
          </a:p>
          <a:p>
            <a:pPr indent="-174982" lvl="1" marL="457200" rtl="0" algn="l">
              <a:lnSpc>
                <a:spcPct val="100000"/>
              </a:lnSpc>
              <a:spcBef>
                <a:spcPts val="0"/>
              </a:spcBef>
              <a:spcAft>
                <a:spcPts val="0"/>
              </a:spcAft>
              <a:buClr>
                <a:schemeClr val="dk1"/>
              </a:buClr>
              <a:buSzPts val="1200"/>
              <a:buFont typeface="Arial"/>
              <a:buChar char="•"/>
            </a:pPr>
            <a:r>
              <a:rPr lang="en-US"/>
              <a:t>Who is present in the context--staff and peers?  </a:t>
            </a:r>
            <a:endParaRPr/>
          </a:p>
          <a:p>
            <a:pPr indent="-174982" lvl="1" marL="457200" rtl="0" algn="l">
              <a:lnSpc>
                <a:spcPct val="100000"/>
              </a:lnSpc>
              <a:spcBef>
                <a:spcPts val="0"/>
              </a:spcBef>
              <a:spcAft>
                <a:spcPts val="0"/>
              </a:spcAft>
              <a:buSzPts val="1400"/>
              <a:buFont typeface="Arial"/>
              <a:buChar char="•"/>
            </a:pPr>
            <a:r>
              <a:rPr lang="en-US"/>
              <a:t>What tasks are often assigned in this context? (memory or mastery of a skill- math facts, spelling, reading, writing)</a:t>
            </a:r>
            <a:endParaRPr/>
          </a:p>
        </p:txBody>
      </p:sp>
      <p:sp>
        <p:nvSpPr>
          <p:cNvPr id="519" name="Google Shape;519;p78: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8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8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Trainer notes:</a:t>
            </a:r>
            <a:endParaRPr/>
          </a:p>
          <a:p>
            <a:pPr indent="-173736" lvl="0" marL="173736" rtl="0" algn="l">
              <a:lnSpc>
                <a:spcPct val="100000"/>
              </a:lnSpc>
              <a:spcBef>
                <a:spcPts val="0"/>
              </a:spcBef>
              <a:spcAft>
                <a:spcPts val="0"/>
              </a:spcAft>
              <a:buSzPts val="1400"/>
              <a:buFont typeface="Arial"/>
              <a:buChar char="•"/>
            </a:pPr>
            <a:r>
              <a:rPr lang="en-US"/>
              <a:t>Example of a consequence:</a:t>
            </a:r>
            <a:endParaRPr/>
          </a:p>
          <a:p>
            <a:pPr indent="-173736" lvl="0" marL="173736" rtl="0" algn="l">
              <a:lnSpc>
                <a:spcPct val="100000"/>
              </a:lnSpc>
              <a:spcBef>
                <a:spcPts val="0"/>
              </a:spcBef>
              <a:spcAft>
                <a:spcPts val="0"/>
              </a:spcAft>
              <a:buSzPts val="1400"/>
              <a:buNone/>
            </a:pPr>
            <a:r>
              <a:rPr lang="en-US"/>
              <a:t>In math class, when Jimmy is given a task (antecedent), he throws his book on the floor (behavior). The teacher then sends Jimmy to the office, which is the consequence. </a:t>
            </a:r>
            <a:endParaRPr/>
          </a:p>
          <a:p>
            <a:pPr indent="-173736" lvl="0" marL="173736" rtl="0" algn="l">
              <a:lnSpc>
                <a:spcPct val="100000"/>
              </a:lnSpc>
              <a:spcBef>
                <a:spcPts val="0"/>
              </a:spcBef>
              <a:spcAft>
                <a:spcPts val="0"/>
              </a:spcAft>
              <a:buSzPts val="1400"/>
              <a:buFont typeface="Arial"/>
              <a:buChar char="•"/>
            </a:pPr>
            <a:r>
              <a:rPr lang="en-US"/>
              <a:t>Non-example:</a:t>
            </a:r>
            <a:endParaRPr/>
          </a:p>
          <a:p>
            <a:pPr indent="-173736" lvl="0" marL="173736" rtl="0" algn="l">
              <a:lnSpc>
                <a:spcPct val="100000"/>
              </a:lnSpc>
              <a:spcBef>
                <a:spcPts val="0"/>
              </a:spcBef>
              <a:spcAft>
                <a:spcPts val="0"/>
              </a:spcAft>
              <a:buSzPts val="1400"/>
              <a:buNone/>
            </a:pPr>
            <a:r>
              <a:rPr lang="en-US"/>
              <a:t>On the playground, when Susie wants to play basketball with Johnny (antecedent), she steals a basketball from Robert (behavior) and she and Johnny then play basketball (consequence). Later, Robert tells on Susie and she gets a detention (this is not the consequence as it happens much later). The consequence is the IMMEDIATE occurrence after the behavior.</a:t>
            </a:r>
            <a:br>
              <a:rPr lang="en-US"/>
            </a:br>
            <a:endParaRPr/>
          </a:p>
        </p:txBody>
      </p:sp>
      <p:sp>
        <p:nvSpPr>
          <p:cNvPr id="526" name="Google Shape;526;p83: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8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82: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Trainer Notes:</a:t>
            </a:r>
            <a:endParaRPr/>
          </a:p>
          <a:p>
            <a:pPr indent="-171450" lvl="0" marL="171450" rtl="0" algn="l">
              <a:lnSpc>
                <a:spcPct val="100000"/>
              </a:lnSpc>
              <a:spcBef>
                <a:spcPts val="0"/>
              </a:spcBef>
              <a:spcAft>
                <a:spcPts val="0"/>
              </a:spcAft>
              <a:buClr>
                <a:schemeClr val="dk1"/>
              </a:buClr>
              <a:buSzPts val="1200"/>
              <a:buFont typeface="Arial"/>
              <a:buChar char="•"/>
            </a:pPr>
            <a:r>
              <a:rPr lang="en-US"/>
              <a:t>Setting Events- Can temporarily increase or decrease reinforcers and occur immediately before the problem behavior or days in prior.  </a:t>
            </a:r>
            <a:endParaRPr/>
          </a:p>
          <a:p>
            <a:pPr indent="-173736" lvl="1" marL="457200" rtl="0" algn="l">
              <a:lnSpc>
                <a:spcPct val="100000"/>
              </a:lnSpc>
              <a:spcBef>
                <a:spcPts val="0"/>
              </a:spcBef>
              <a:spcAft>
                <a:spcPts val="0"/>
              </a:spcAft>
              <a:buClr>
                <a:schemeClr val="dk1"/>
              </a:buClr>
              <a:buSzPts val="1200"/>
              <a:buFont typeface="Arial"/>
              <a:buChar char="•"/>
            </a:pPr>
            <a:r>
              <a:rPr lang="en-US"/>
              <a:t>Common setting events: death or illness with an important person in student’s life, student not feeling well, tired, hungry, negative interaction prior in the day, constant difficulty in the subject </a:t>
            </a:r>
            <a:endParaRPr/>
          </a:p>
          <a:p>
            <a:pPr indent="-228600" lvl="0" marL="457200" marR="0" rtl="0" algn="l">
              <a:lnSpc>
                <a:spcPct val="100000"/>
              </a:lnSpc>
              <a:spcBef>
                <a:spcPts val="0"/>
              </a:spcBef>
              <a:spcAft>
                <a:spcPts val="0"/>
              </a:spcAft>
              <a:buSzPts val="1400"/>
              <a:buNone/>
            </a:pPr>
            <a:r>
              <a:t/>
            </a:r>
            <a:endParaRPr/>
          </a:p>
        </p:txBody>
      </p:sp>
      <p:sp>
        <p:nvSpPr>
          <p:cNvPr id="533" name="Google Shape;533;p82: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8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84: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rtl="0" algn="l">
              <a:lnSpc>
                <a:spcPct val="100000"/>
              </a:lnSpc>
              <a:spcBef>
                <a:spcPts val="0"/>
              </a:spcBef>
              <a:spcAft>
                <a:spcPts val="0"/>
              </a:spcAft>
              <a:buSzPts val="1400"/>
              <a:buNone/>
            </a:pPr>
            <a:r>
              <a:t/>
            </a:r>
            <a:endParaRPr/>
          </a:p>
        </p:txBody>
      </p:sp>
      <p:sp>
        <p:nvSpPr>
          <p:cNvPr id="540" name="Google Shape;540;p84: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8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85: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3736" lvl="0" marL="173736" rtl="0" algn="l">
              <a:lnSpc>
                <a:spcPct val="100000"/>
              </a:lnSpc>
              <a:spcBef>
                <a:spcPts val="0"/>
              </a:spcBef>
              <a:spcAft>
                <a:spcPts val="0"/>
              </a:spcAft>
              <a:buSzPts val="1400"/>
              <a:buNone/>
            </a:pPr>
            <a:r>
              <a:rPr lang="en-US"/>
              <a:t>Trainer Notes:</a:t>
            </a:r>
            <a:endParaRPr/>
          </a:p>
          <a:p>
            <a:pPr indent="0" lvl="0" marL="0" rtl="0" algn="l">
              <a:lnSpc>
                <a:spcPct val="100000"/>
              </a:lnSpc>
              <a:spcBef>
                <a:spcPts val="0"/>
              </a:spcBef>
              <a:spcAft>
                <a:spcPts val="0"/>
              </a:spcAft>
              <a:buSzPts val="1400"/>
              <a:buFont typeface="Arial"/>
              <a:buNone/>
            </a:pPr>
            <a:r>
              <a:rPr lang="en-US"/>
              <a:t>A description of the areas noted in the form on this slide are explained in the previous slides.</a:t>
            </a:r>
            <a:endParaRPr/>
          </a:p>
        </p:txBody>
      </p:sp>
      <p:sp>
        <p:nvSpPr>
          <p:cNvPr id="547" name="Google Shape;547;p85: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30: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53" name="Google Shape;553;p3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31: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Trainer Notes:</a:t>
            </a:r>
            <a:endParaRPr/>
          </a:p>
          <a:p>
            <a:pPr indent="-171450" lvl="0" marL="171450" rtl="0" algn="l">
              <a:lnSpc>
                <a:spcPct val="100000"/>
              </a:lnSpc>
              <a:spcBef>
                <a:spcPts val="0"/>
              </a:spcBef>
              <a:spcAft>
                <a:spcPts val="0"/>
              </a:spcAft>
              <a:buSzPts val="1400"/>
              <a:buFont typeface="Arial"/>
              <a:buChar char="•"/>
            </a:pPr>
            <a:r>
              <a:rPr lang="en-US"/>
              <a:t>These are a few of the big ideas that will appear in the next module. The functional behavior assessment is used to guide development of a behavior intervention plan.  </a:t>
            </a:r>
            <a:endParaRPr/>
          </a:p>
          <a:p>
            <a:pPr indent="-171450" lvl="0" marL="171450" rtl="0" algn="l">
              <a:lnSpc>
                <a:spcPct val="100000"/>
              </a:lnSpc>
              <a:spcBef>
                <a:spcPts val="0"/>
              </a:spcBef>
              <a:spcAft>
                <a:spcPts val="0"/>
              </a:spcAft>
              <a:buSzPts val="1400"/>
              <a:buFont typeface="Arial"/>
              <a:buChar char="•"/>
            </a:pPr>
            <a:r>
              <a:rPr lang="en-US"/>
              <a:t>Where Tier I and II supports are geared toward the schoolwide and classroom settings, Tier III is providing intervention to the individual through the support of the FBA and BIP and the personnel involved. </a:t>
            </a:r>
            <a:endParaRPr/>
          </a:p>
        </p:txBody>
      </p:sp>
      <p:sp>
        <p:nvSpPr>
          <p:cNvPr id="559" name="Google Shape;559;p31: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57: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indent="0" lvl="0" marL="0" rtl="0" algn="l">
              <a:lnSpc>
                <a:spcPct val="100000"/>
              </a:lnSpc>
              <a:spcBef>
                <a:spcPts val="0"/>
              </a:spcBef>
              <a:spcAft>
                <a:spcPts val="0"/>
              </a:spcAft>
              <a:buSzPts val="1400"/>
              <a:buFont typeface="Arial"/>
              <a:buNone/>
            </a:pPr>
            <a:r>
              <a:rPr lang="en-US"/>
              <a:t>The school and people presented in this case study are fictional. The purpose of the case study is to provide a concrete example of Tier III processes to enhance participant understanding.</a:t>
            </a:r>
            <a:endParaRPr/>
          </a:p>
          <a:p>
            <a:pPr indent="0" lvl="0" marL="0" rtl="0" algn="l">
              <a:lnSpc>
                <a:spcPct val="100000"/>
              </a:lnSpc>
              <a:spcBef>
                <a:spcPts val="0"/>
              </a:spcBef>
              <a:spcAft>
                <a:spcPts val="0"/>
              </a:spcAft>
              <a:buSzPts val="1400"/>
              <a:buFont typeface="Arial"/>
              <a:buNone/>
            </a:pPr>
            <a:r>
              <a:t/>
            </a:r>
            <a:endParaRPr/>
          </a:p>
        </p:txBody>
      </p:sp>
      <p:sp>
        <p:nvSpPr>
          <p:cNvPr id="231" name="Google Shape;231;p57: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86: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65" name="Google Shape;565;p8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87: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70" name="Google Shape;570;p8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88: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76" name="Google Shape;576;p8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89: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82" name="Google Shape;582;p8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90: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588" name="Google Shape;588;p9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9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91: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SzPts val="1400"/>
              <a:buNone/>
            </a:pPr>
            <a:r>
              <a:rPr lang="en-US"/>
              <a:t>Trainer Notes:</a:t>
            </a:r>
            <a:endParaRPr/>
          </a:p>
          <a:p>
            <a:pPr indent="-171450" lvl="0" marL="171450" rtl="0" algn="l">
              <a:lnSpc>
                <a:spcPct val="100000"/>
              </a:lnSpc>
              <a:spcBef>
                <a:spcPts val="0"/>
              </a:spcBef>
              <a:spcAft>
                <a:spcPts val="0"/>
              </a:spcAft>
              <a:buSzPts val="1400"/>
              <a:buFont typeface="Arial"/>
              <a:buChar char="•"/>
            </a:pPr>
            <a:r>
              <a:rPr lang="en-US"/>
              <a:t>After reviewing this case study, have participants complete the activity in the Facilitator’s Guide on page ___.</a:t>
            </a:r>
            <a:endParaRPr/>
          </a:p>
          <a:p>
            <a:pPr indent="-171450" lvl="0" marL="171450" rtl="0" algn="l">
              <a:lnSpc>
                <a:spcPct val="100000"/>
              </a:lnSpc>
              <a:spcBef>
                <a:spcPts val="0"/>
              </a:spcBef>
              <a:spcAft>
                <a:spcPts val="0"/>
              </a:spcAft>
              <a:buSzPts val="1400"/>
              <a:buFont typeface="Arial"/>
              <a:buChar char="•"/>
            </a:pPr>
            <a:r>
              <a:rPr lang="en-US"/>
              <a:t>Using a real student, they will practice looking at the Antecedent-Behavior-Consequence, as well as reviewing what they know about the student, to write a likely summary statement.</a:t>
            </a:r>
            <a:endParaRPr/>
          </a:p>
        </p:txBody>
      </p:sp>
      <p:sp>
        <p:nvSpPr>
          <p:cNvPr id="595" name="Google Shape;595;p91: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24:notes"/>
          <p:cNvSpPr/>
          <p:nvPr>
            <p:ph idx="2" type="sldImg"/>
          </p:nvPr>
        </p:nvSpPr>
        <p:spPr>
          <a:xfrm>
            <a:off x="752475" y="1184275"/>
            <a:ext cx="5688013" cy="31988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24:notes"/>
          <p:cNvSpPr txBox="1"/>
          <p:nvPr>
            <p:ph idx="1" type="body"/>
          </p:nvPr>
        </p:nvSpPr>
        <p:spPr>
          <a:xfrm>
            <a:off x="719217" y="4560893"/>
            <a:ext cx="5753740" cy="3731640"/>
          </a:xfrm>
          <a:prstGeom prst="rect">
            <a:avLst/>
          </a:prstGeom>
          <a:noFill/>
          <a:ln>
            <a:noFill/>
          </a:ln>
        </p:spPr>
        <p:txBody>
          <a:bodyPr anchorCtr="0" anchor="t" bIns="47600" lIns="95200" spcFirstLastPara="1" rIns="95200" wrap="square" tIns="47600">
            <a:noAutofit/>
          </a:bodyPr>
          <a:lstStyle/>
          <a:p>
            <a:pPr indent="0" lvl="0" marL="0" rtl="0" algn="l">
              <a:lnSpc>
                <a:spcPct val="100000"/>
              </a:lnSpc>
              <a:spcBef>
                <a:spcPts val="0"/>
              </a:spcBef>
              <a:spcAft>
                <a:spcPts val="0"/>
              </a:spcAft>
              <a:buClr>
                <a:schemeClr val="dk1"/>
              </a:buClr>
              <a:buSzPts val="1200"/>
              <a:buNone/>
            </a:pPr>
            <a:r>
              <a:rPr lang="en-US"/>
              <a:t>Trainer Notes:</a:t>
            </a:r>
            <a:endParaRPr/>
          </a:p>
          <a:p>
            <a:pPr indent="-174982" lvl="0" marL="174982" rtl="0" algn="l">
              <a:lnSpc>
                <a:spcPct val="100000"/>
              </a:lnSpc>
              <a:spcBef>
                <a:spcPts val="0"/>
              </a:spcBef>
              <a:spcAft>
                <a:spcPts val="0"/>
              </a:spcAft>
              <a:buClr>
                <a:schemeClr val="dk1"/>
              </a:buClr>
              <a:buSzPts val="1200"/>
              <a:buFont typeface="Arial"/>
              <a:buChar char="•"/>
            </a:pPr>
            <a:r>
              <a:rPr lang="en-US"/>
              <a:t>Have attendees review TFI Items 3.7, 3.8, 3.9, and 3.10 and assess where you are right now</a:t>
            </a:r>
            <a:endParaRPr>
              <a:highlight>
                <a:srgbClr val="FFFF00"/>
              </a:highlight>
            </a:endParaRPr>
          </a:p>
          <a:p>
            <a:pPr indent="-174982" lvl="0" marL="174982" rtl="0" algn="l">
              <a:lnSpc>
                <a:spcPct val="100000"/>
              </a:lnSpc>
              <a:spcBef>
                <a:spcPts val="0"/>
              </a:spcBef>
              <a:spcAft>
                <a:spcPts val="0"/>
              </a:spcAft>
              <a:buClr>
                <a:schemeClr val="dk1"/>
              </a:buClr>
              <a:buSzPts val="1200"/>
              <a:buFont typeface="Arial"/>
              <a:buChar char="•"/>
            </a:pPr>
            <a:r>
              <a:rPr lang="en-US"/>
              <a:t>Record any actions that need to be taken to improve your score for each item</a:t>
            </a:r>
            <a:endParaRPr/>
          </a:p>
        </p:txBody>
      </p:sp>
      <p:sp>
        <p:nvSpPr>
          <p:cNvPr id="602" name="Google Shape;602;p24:notes"/>
          <p:cNvSpPr txBox="1"/>
          <p:nvPr>
            <p:ph idx="12" type="sldNum"/>
          </p:nvPr>
        </p:nvSpPr>
        <p:spPr>
          <a:xfrm>
            <a:off x="4073902" y="9001678"/>
            <a:ext cx="3116609" cy="475504"/>
          </a:xfrm>
          <a:prstGeom prst="rect">
            <a:avLst/>
          </a:prstGeom>
          <a:noFill/>
          <a:ln>
            <a:noFill/>
          </a:ln>
        </p:spPr>
        <p:txBody>
          <a:bodyPr anchorCtr="0" anchor="b" bIns="47600" lIns="95200" spcFirstLastPara="1" rIns="95200" wrap="square" tIns="47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92: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08" name="Google Shape;608;p9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9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15" name="Google Shape;615;p9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94: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22" name="Google Shape;622;p9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8:notes"/>
          <p:cNvSpPr/>
          <p:nvPr>
            <p:ph idx="2" type="sldImg"/>
          </p:nvPr>
        </p:nvSpPr>
        <p:spPr>
          <a:xfrm>
            <a:off x="752475" y="1184275"/>
            <a:ext cx="5688013" cy="31988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58:notes"/>
          <p:cNvSpPr txBox="1"/>
          <p:nvPr>
            <p:ph idx="1" type="body"/>
          </p:nvPr>
        </p:nvSpPr>
        <p:spPr>
          <a:xfrm>
            <a:off x="719217" y="4560893"/>
            <a:ext cx="5753658" cy="3731581"/>
          </a:xfrm>
          <a:prstGeom prst="rect">
            <a:avLst/>
          </a:prstGeom>
          <a:noFill/>
          <a:ln>
            <a:noFill/>
          </a:ln>
        </p:spPr>
        <p:txBody>
          <a:bodyPr anchorCtr="0" anchor="t" bIns="47600" lIns="95200" spcFirstLastPara="1" rIns="95200" wrap="square" tIns="47600">
            <a:noAutofit/>
          </a:bodyPr>
          <a:lstStyle/>
          <a:p>
            <a:pPr indent="0" lvl="0" marL="0" rtl="0" algn="l">
              <a:lnSpc>
                <a:spcPct val="100000"/>
              </a:lnSpc>
              <a:spcBef>
                <a:spcPts val="0"/>
              </a:spcBef>
              <a:spcAft>
                <a:spcPts val="0"/>
              </a:spcAft>
              <a:buSzPts val="1400"/>
              <a:buNone/>
            </a:pPr>
            <a:r>
              <a:rPr lang="en-US"/>
              <a:t>Trainer Notes:</a:t>
            </a:r>
            <a:endParaRPr/>
          </a:p>
          <a:p>
            <a:pPr indent="-171450" lvl="0" marL="171450" marR="0" rtl="0" algn="l">
              <a:lnSpc>
                <a:spcPct val="100000"/>
              </a:lnSpc>
              <a:spcBef>
                <a:spcPts val="0"/>
              </a:spcBef>
              <a:spcAft>
                <a:spcPts val="0"/>
              </a:spcAft>
              <a:buClr>
                <a:schemeClr val="dk1"/>
              </a:buClr>
              <a:buSzPts val="1200"/>
              <a:buFont typeface="Arial"/>
              <a:buChar char="•"/>
            </a:pPr>
            <a:r>
              <a:rPr lang="en-US"/>
              <a:t>We will be following Aiden’s journey throughout the Tier III modules.</a:t>
            </a:r>
            <a:endParaRPr/>
          </a:p>
          <a:p>
            <a:pPr indent="-171450" lvl="0" marL="171450" rtl="0" algn="l">
              <a:lnSpc>
                <a:spcPct val="100000"/>
              </a:lnSpc>
              <a:spcBef>
                <a:spcPts val="0"/>
              </a:spcBef>
              <a:spcAft>
                <a:spcPts val="0"/>
              </a:spcAft>
              <a:buSzPts val="1400"/>
              <a:buFont typeface="Arial"/>
              <a:buChar char="•"/>
            </a:pPr>
            <a:r>
              <a:rPr lang="en-US"/>
              <a:t>Aiden is a 7-year-old 2nd grader at University Heights Elementary School who was first identified for interventions due to aggressive behaviors and disengagement in the classroom.</a:t>
            </a:r>
            <a:endParaRPr/>
          </a:p>
          <a:p>
            <a:pPr indent="-171450" lvl="0" marL="171450" rtl="0" algn="l">
              <a:lnSpc>
                <a:spcPct val="100000"/>
              </a:lnSpc>
              <a:spcBef>
                <a:spcPts val="0"/>
              </a:spcBef>
              <a:spcAft>
                <a:spcPts val="0"/>
              </a:spcAft>
              <a:buSzPts val="1400"/>
              <a:buFont typeface="Arial"/>
              <a:buChar char="•"/>
            </a:pPr>
            <a:r>
              <a:rPr lang="en-US"/>
              <a:t>Due to the severity of the behavior problems Aiden displayed, he was referred to the school building level committee for Tier II interventions.</a:t>
            </a:r>
            <a:endParaRPr/>
          </a:p>
          <a:p>
            <a:pPr indent="-171450" lvl="0" marL="171450" rtl="0" algn="l">
              <a:lnSpc>
                <a:spcPct val="100000"/>
              </a:lnSpc>
              <a:spcBef>
                <a:spcPts val="0"/>
              </a:spcBef>
              <a:spcAft>
                <a:spcPts val="0"/>
              </a:spcAft>
              <a:buSzPts val="1400"/>
              <a:buFont typeface="Arial"/>
              <a:buChar char="•"/>
            </a:pPr>
            <a:r>
              <a:rPr lang="en-US"/>
              <a:t>Based on data decision rules, Aiden met the threshold for Tier II supports.</a:t>
            </a:r>
            <a:endParaRPr/>
          </a:p>
          <a:p>
            <a:pPr indent="-171450" lvl="0" marL="171450" rtl="0" algn="l">
              <a:lnSpc>
                <a:spcPct val="100000"/>
              </a:lnSpc>
              <a:spcBef>
                <a:spcPts val="0"/>
              </a:spcBef>
              <a:spcAft>
                <a:spcPts val="0"/>
              </a:spcAft>
              <a:buSzPts val="1400"/>
              <a:buFont typeface="Arial"/>
              <a:buChar char="•"/>
            </a:pPr>
            <a:r>
              <a:rPr lang="en-US"/>
              <a:t>After reviewing data and teacher referral to determine probable function of behavior (an FBA was not conducted), it was decided by the team that Aiden would begin Big Buddy mentors for three days per week for social skills training.</a:t>
            </a:r>
            <a:endParaRPr/>
          </a:p>
          <a:p>
            <a:pPr indent="-171450" lvl="0" marL="171450" rtl="0" algn="l">
              <a:lnSpc>
                <a:spcPct val="100000"/>
              </a:lnSpc>
              <a:spcBef>
                <a:spcPts val="0"/>
              </a:spcBef>
              <a:spcAft>
                <a:spcPts val="0"/>
              </a:spcAft>
              <a:buSzPts val="1400"/>
              <a:buFont typeface="Arial"/>
              <a:buChar char="•"/>
            </a:pPr>
            <a:r>
              <a:rPr lang="en-US"/>
              <a:t>After six weeks of participating in this training, Aiden continued to display the same behaviors, and the classroom behaviors generalized and intensified to the cafeteria, school bus, and at home.</a:t>
            </a:r>
            <a:endParaRPr/>
          </a:p>
          <a:p>
            <a:pPr indent="-171450" lvl="0" marL="171450" rtl="0" algn="l">
              <a:lnSpc>
                <a:spcPct val="100000"/>
              </a:lnSpc>
              <a:spcBef>
                <a:spcPts val="0"/>
              </a:spcBef>
              <a:spcAft>
                <a:spcPts val="0"/>
              </a:spcAft>
              <a:buSzPts val="1400"/>
              <a:buFont typeface="Arial"/>
              <a:buChar char="•"/>
            </a:pPr>
            <a:r>
              <a:rPr lang="en-US"/>
              <a:t>Because he was unsuccessful at Tier II, the team followed their PBIS procedures and data decision rules and referred him for Tier III interventions.</a:t>
            </a:r>
            <a:endParaRPr/>
          </a:p>
        </p:txBody>
      </p:sp>
      <p:sp>
        <p:nvSpPr>
          <p:cNvPr id="238" name="Google Shape;238;p58:notes"/>
          <p:cNvSpPr txBox="1"/>
          <p:nvPr>
            <p:ph idx="12" type="sldNum"/>
          </p:nvPr>
        </p:nvSpPr>
        <p:spPr>
          <a:xfrm>
            <a:off x="4073902" y="9001678"/>
            <a:ext cx="3116462" cy="475534"/>
          </a:xfrm>
          <a:prstGeom prst="rect">
            <a:avLst/>
          </a:prstGeom>
          <a:noFill/>
          <a:ln>
            <a:noFill/>
          </a:ln>
        </p:spPr>
        <p:txBody>
          <a:bodyPr anchorCtr="0" anchor="b" bIns="47600" lIns="95200" spcFirstLastPara="1" rIns="95200" wrap="square" tIns="47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95: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29" name="Google Shape;629;p9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29: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marR="0" rtl="0" algn="l">
              <a:lnSpc>
                <a:spcPct val="100000"/>
              </a:lnSpc>
              <a:spcBef>
                <a:spcPts val="0"/>
              </a:spcBef>
              <a:spcAft>
                <a:spcPts val="0"/>
              </a:spcAft>
              <a:buClr>
                <a:srgbClr val="000000"/>
              </a:buClr>
              <a:buSzPts val="1400"/>
              <a:buFont typeface="Arial"/>
              <a:buNone/>
            </a:pPr>
            <a:r>
              <a:rPr lang="en-US" sz="1100">
                <a:latin typeface="Calibri"/>
                <a:ea typeface="Calibri"/>
                <a:cs typeface="Calibri"/>
                <a:sym typeface="Calibri"/>
              </a:rPr>
              <a:t>Trainer Notes:</a:t>
            </a:r>
            <a:endParaRPr sz="1100"/>
          </a:p>
          <a:p>
            <a:pPr indent="-171450" lvl="0" marL="171450" rtl="0" algn="l">
              <a:lnSpc>
                <a:spcPct val="100000"/>
              </a:lnSpc>
              <a:spcBef>
                <a:spcPts val="0"/>
              </a:spcBef>
              <a:spcAft>
                <a:spcPts val="0"/>
              </a:spcAft>
              <a:buSzPts val="1400"/>
              <a:buFont typeface="Arial"/>
              <a:buChar char="•"/>
            </a:pPr>
            <a:r>
              <a:rPr lang="en-US" sz="1100"/>
              <a:t>Establish systems that ease collection of records and conducting interviews from student, family, and staff.  There may be more than one behavior of concern but consider if one or more is creating the most impact on the educational environment and whether a course correction in this area may positively impact behavior overall.   </a:t>
            </a:r>
            <a:endParaRPr/>
          </a:p>
          <a:p>
            <a:pPr indent="-171450" lvl="0" marL="171450" rtl="0" algn="l">
              <a:lnSpc>
                <a:spcPct val="100000"/>
              </a:lnSpc>
              <a:spcBef>
                <a:spcPts val="0"/>
              </a:spcBef>
              <a:spcAft>
                <a:spcPts val="0"/>
              </a:spcAft>
              <a:buSzPts val="1400"/>
              <a:buFont typeface="Arial"/>
              <a:buChar char="•"/>
            </a:pPr>
            <a:r>
              <a:rPr lang="en-US" sz="1100"/>
              <a:t>Use the data to identify triggering events, possible setting impacts, and what is maintaining the behavior.  </a:t>
            </a:r>
            <a:endParaRPr/>
          </a:p>
          <a:p>
            <a:pPr indent="-171450" lvl="0" marL="171450" rtl="0" algn="l">
              <a:lnSpc>
                <a:spcPct val="100000"/>
              </a:lnSpc>
              <a:spcBef>
                <a:spcPts val="0"/>
              </a:spcBef>
              <a:spcAft>
                <a:spcPts val="0"/>
              </a:spcAft>
              <a:buSzPts val="1400"/>
              <a:buFont typeface="Arial"/>
              <a:buChar char="•"/>
            </a:pPr>
            <a:r>
              <a:rPr lang="en-US" sz="1100"/>
              <a:t>Conduct direct observations in multiple areas, using the students schedule to access areas of concern and areas least likely to demonstrate the behavior. Evaluate the validity of the hypothesis. </a:t>
            </a:r>
            <a:endParaRPr/>
          </a:p>
        </p:txBody>
      </p:sp>
      <p:sp>
        <p:nvSpPr>
          <p:cNvPr id="637" name="Google Shape;637;p29: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32: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44" name="Google Shape;644;p32: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3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651" name="Google Shape;651;p33: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4: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245" name="Google Shape;245;p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Trainer notes:</a:t>
            </a:r>
            <a:br>
              <a:rPr lang="en-US"/>
            </a:br>
            <a:endParaRPr/>
          </a:p>
        </p:txBody>
      </p:sp>
      <p:sp>
        <p:nvSpPr>
          <p:cNvPr id="251" name="Google Shape;251;p3: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Clr>
                <a:schemeClr val="dk1"/>
              </a:buClr>
              <a:buSzPts val="1200"/>
              <a:buNone/>
            </a:pPr>
            <a:r>
              <a:rPr lang="en-US"/>
              <a:t>Trainer notes:</a:t>
            </a:r>
            <a:endParaRPr/>
          </a:p>
        </p:txBody>
      </p:sp>
      <p:sp>
        <p:nvSpPr>
          <p:cNvPr id="257" name="Google Shape;257;p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descr="https://lh5.googleusercontent.com/RB-Lfw4yZZJ6KIgWraODLciYAMr4dBAbp5AVMtVKqdUPRair2-Gnpx8AQx7FZD7y7GeG6iM2joEnX_l_FvUrCPwJUUwulXIkSy5uNNdwHdaGovW3uk1IiA0fWjUjW78ATV7t8eoYTmw8EWPyGA" id="13" name="Google Shape;13;p35"/>
          <p:cNvPicPr preferRelativeResize="0"/>
          <p:nvPr/>
        </p:nvPicPr>
        <p:blipFill rotWithShape="1">
          <a:blip r:embed="rId2">
            <a:alphaModFix/>
          </a:blip>
          <a:srcRect b="0" l="0" r="0" t="0"/>
          <a:stretch/>
        </p:blipFill>
        <p:spPr>
          <a:xfrm>
            <a:off x="5289663" y="4037679"/>
            <a:ext cx="1612673" cy="1612674"/>
          </a:xfrm>
          <a:prstGeom prst="rect">
            <a:avLst/>
          </a:prstGeom>
          <a:noFill/>
          <a:ln>
            <a:noFill/>
          </a:ln>
        </p:spPr>
      </p:pic>
      <p:sp>
        <p:nvSpPr>
          <p:cNvPr id="14" name="Google Shape;14;p35"/>
          <p:cNvSpPr txBox="1"/>
          <p:nvPr>
            <p:ph type="title"/>
          </p:nvPr>
        </p:nvSpPr>
        <p:spPr>
          <a:xfrm>
            <a:off x="850900" y="2277053"/>
            <a:ext cx="10566399"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C:\Users\amerten\Downloads\RTI Arkansas Logo (2).png" id="15" name="Google Shape;15;p35"/>
          <p:cNvPicPr preferRelativeResize="0"/>
          <p:nvPr/>
        </p:nvPicPr>
        <p:blipFill rotWithShape="1">
          <a:blip r:embed="rId3">
            <a:alphaModFix/>
          </a:blip>
          <a:srcRect b="0" l="0" r="0" t="0"/>
          <a:stretch/>
        </p:blipFill>
        <p:spPr>
          <a:xfrm>
            <a:off x="2011152" y="416709"/>
            <a:ext cx="8483285" cy="1647660"/>
          </a:xfrm>
          <a:prstGeom prst="rect">
            <a:avLst/>
          </a:prstGeom>
          <a:noFill/>
          <a:ln>
            <a:noFill/>
          </a:ln>
        </p:spPr>
      </p:pic>
      <p:sp>
        <p:nvSpPr>
          <p:cNvPr id="16" name="Google Shape;16;p35"/>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35"/>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35"/>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35"/>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20" name="Google Shape;20;p35"/>
          <p:cNvPicPr preferRelativeResize="0"/>
          <p:nvPr/>
        </p:nvPicPr>
        <p:blipFill rotWithShape="1">
          <a:blip r:embed="rId4">
            <a:alphaModFix/>
          </a:blip>
          <a:srcRect b="19232" l="0" r="0" t="0"/>
          <a:stretch/>
        </p:blipFill>
        <p:spPr>
          <a:xfrm>
            <a:off x="380010" y="6179420"/>
            <a:ext cx="959872" cy="671896"/>
          </a:xfrm>
          <a:prstGeom prst="rect">
            <a:avLst/>
          </a:prstGeom>
          <a:solidFill>
            <a:schemeClr val="lt1"/>
          </a:solidFill>
          <a:ln>
            <a:noFill/>
          </a:ln>
        </p:spPr>
      </p:pic>
      <p:pic>
        <p:nvPicPr>
          <p:cNvPr id="21" name="Google Shape;21;p35"/>
          <p:cNvPicPr preferRelativeResize="0"/>
          <p:nvPr/>
        </p:nvPicPr>
        <p:blipFill rotWithShape="1">
          <a:blip r:embed="rId5">
            <a:alphaModFix/>
          </a:blip>
          <a:srcRect b="0" l="0" r="0" t="0"/>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2" name="Shape 132"/>
        <p:cNvGrpSpPr/>
        <p:nvPr/>
      </p:nvGrpSpPr>
      <p:grpSpPr>
        <a:xfrm>
          <a:off x="0" y="0"/>
          <a:ext cx="0" cy="0"/>
          <a:chOff x="0" y="0"/>
          <a:chExt cx="0" cy="0"/>
        </a:xfrm>
      </p:grpSpPr>
      <p:sp>
        <p:nvSpPr>
          <p:cNvPr id="133" name="Google Shape;133;p43"/>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43"/>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135" name="Google Shape;135;p43"/>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36" name="Google Shape;136;p43"/>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43"/>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amerten\Downloads\RTI Arkansas Logo (2).png" id="138" name="Google Shape;138;p43"/>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39" name="Google Shape;139;p43"/>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40" name="Google Shape;140;p43"/>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1" name="Google Shape;141;p43"/>
          <p:cNvPicPr preferRelativeResize="0"/>
          <p:nvPr/>
        </p:nvPicPr>
        <p:blipFill rotWithShape="1">
          <a:blip r:embed="rId5">
            <a:alphaModFix/>
          </a:blip>
          <a:srcRect b="0" l="36238" r="0" t="0"/>
          <a:stretch/>
        </p:blipFill>
        <p:spPr>
          <a:xfrm>
            <a:off x="0" y="734939"/>
            <a:ext cx="7862131" cy="5345286"/>
          </a:xfrm>
          <a:prstGeom prst="rect">
            <a:avLst/>
          </a:prstGeom>
          <a:noFill/>
          <a:ln>
            <a:noFill/>
          </a:ln>
        </p:spPr>
      </p:pic>
      <p:sp>
        <p:nvSpPr>
          <p:cNvPr id="142" name="Google Shape;142;p43"/>
          <p:cNvSpPr txBox="1"/>
          <p:nvPr>
            <p:ph idx="1" type="body"/>
          </p:nvPr>
        </p:nvSpPr>
        <p:spPr>
          <a:xfrm>
            <a:off x="5795734" y="981103"/>
            <a:ext cx="6172200" cy="4873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3" name="Google Shape;143;p43"/>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4" name="Shape 144"/>
        <p:cNvGrpSpPr/>
        <p:nvPr/>
      </p:nvGrpSpPr>
      <p:grpSpPr>
        <a:xfrm>
          <a:off x="0" y="0"/>
          <a:ext cx="0" cy="0"/>
          <a:chOff x="0" y="0"/>
          <a:chExt cx="0" cy="0"/>
        </a:xfrm>
      </p:grpSpPr>
      <p:sp>
        <p:nvSpPr>
          <p:cNvPr id="145" name="Google Shape;145;p4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6" name="Google Shape;146;p49"/>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49"/>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148" name="Google Shape;148;p49"/>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49" name="Google Shape;149;p49"/>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49"/>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amerten\Downloads\RTI Arkansas Logo (2).png" id="151" name="Google Shape;151;p49"/>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52" name="Google Shape;152;p49"/>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53" name="Google Shape;153;p49"/>
          <p:cNvSpPr txBox="1"/>
          <p:nvPr>
            <p:ph type="title"/>
          </p:nvPr>
        </p:nvSpPr>
        <p:spPr>
          <a:xfrm>
            <a:off x="839788" y="457200"/>
            <a:ext cx="3932237" cy="227600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9"/>
          <p:cNvSpPr txBox="1"/>
          <p:nvPr>
            <p:ph idx="1" type="body"/>
          </p:nvPr>
        </p:nvSpPr>
        <p:spPr>
          <a:xfrm>
            <a:off x="839788" y="2832100"/>
            <a:ext cx="3932237" cy="30368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mp; Content">
  <p:cSld name="1_Title &amp; Content">
    <p:spTree>
      <p:nvGrpSpPr>
        <p:cNvPr id="155" name="Shape 155"/>
        <p:cNvGrpSpPr/>
        <p:nvPr/>
      </p:nvGrpSpPr>
      <p:grpSpPr>
        <a:xfrm>
          <a:off x="0" y="0"/>
          <a:ext cx="0" cy="0"/>
          <a:chOff x="0" y="0"/>
          <a:chExt cx="0" cy="0"/>
        </a:xfrm>
      </p:grpSpPr>
      <p:sp>
        <p:nvSpPr>
          <p:cNvPr id="156" name="Google Shape;156;p46"/>
          <p:cNvSpPr txBox="1"/>
          <p:nvPr>
            <p:ph type="ctrTitle"/>
          </p:nvPr>
        </p:nvSpPr>
        <p:spPr>
          <a:xfrm>
            <a:off x="1416424" y="315540"/>
            <a:ext cx="9144000" cy="1271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6"/>
          <p:cNvSpPr txBox="1"/>
          <p:nvPr>
            <p:ph idx="1" type="body"/>
          </p:nvPr>
        </p:nvSpPr>
        <p:spPr>
          <a:xfrm>
            <a:off x="1416050" y="1917700"/>
            <a:ext cx="9144000" cy="33258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58" name="Shape 158"/>
        <p:cNvGrpSpPr/>
        <p:nvPr/>
      </p:nvGrpSpPr>
      <p:grpSpPr>
        <a:xfrm>
          <a:off x="0" y="0"/>
          <a:ext cx="0" cy="0"/>
          <a:chOff x="0" y="0"/>
          <a:chExt cx="0" cy="0"/>
        </a:xfrm>
      </p:grpSpPr>
      <p:sp>
        <p:nvSpPr>
          <p:cNvPr id="159" name="Google Shape;159;p52"/>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52"/>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161" name="Google Shape;161;p52"/>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62" name="Google Shape;162;p52"/>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52"/>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amerten\Downloads\RTI Arkansas Logo (2).png" id="164" name="Google Shape;164;p52"/>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65" name="Google Shape;165;p52"/>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66" name="Google Shape;166;p52"/>
          <p:cNvSpPr/>
          <p:nvPr/>
        </p:nvSpPr>
        <p:spPr>
          <a:xfrm>
            <a:off x="0" y="276302"/>
            <a:ext cx="2013557" cy="5797240"/>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7" name="Google Shape;167;p52"/>
          <p:cNvSpPr/>
          <p:nvPr/>
        </p:nvSpPr>
        <p:spPr>
          <a:xfrm>
            <a:off x="694510" y="1487272"/>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200"/>
              <a:buFont typeface="Calibri"/>
              <a:buNone/>
            </a:pPr>
            <a:r>
              <a:t/>
            </a:r>
            <a:endParaRPr b="0" i="0" sz="2400" u="none" cap="none" strike="noStrike">
              <a:solidFill>
                <a:srgbClr val="FFFFFF"/>
              </a:solidFill>
              <a:latin typeface="Calibri"/>
              <a:ea typeface="Calibri"/>
              <a:cs typeface="Calibri"/>
              <a:sym typeface="Calibri"/>
            </a:endParaRPr>
          </a:p>
        </p:txBody>
      </p:sp>
      <p:sp>
        <p:nvSpPr>
          <p:cNvPr id="168" name="Google Shape;168;p52"/>
          <p:cNvSpPr txBox="1"/>
          <p:nvPr>
            <p:ph idx="1" type="body"/>
          </p:nvPr>
        </p:nvSpPr>
        <p:spPr>
          <a:xfrm>
            <a:off x="3965248" y="1815238"/>
            <a:ext cx="7388551"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52"/>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52"/>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71" name="Shape 171"/>
        <p:cNvGrpSpPr/>
        <p:nvPr/>
      </p:nvGrpSpPr>
      <p:grpSpPr>
        <a:xfrm>
          <a:off x="0" y="0"/>
          <a:ext cx="0" cy="0"/>
          <a:chOff x="0" y="0"/>
          <a:chExt cx="0" cy="0"/>
        </a:xfrm>
      </p:grpSpPr>
      <p:sp>
        <p:nvSpPr>
          <p:cNvPr id="172" name="Google Shape;172;p53"/>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53"/>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174" name="Google Shape;174;p53"/>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75" name="Google Shape;175;p53"/>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53"/>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amerten\Downloads\RTI Arkansas Logo (2).png" id="177" name="Google Shape;177;p53"/>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78" name="Google Shape;178;p53"/>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79" name="Google Shape;179;p53"/>
          <p:cNvSpPr/>
          <p:nvPr/>
        </p:nvSpPr>
        <p:spPr>
          <a:xfrm>
            <a:off x="0" y="276302"/>
            <a:ext cx="2013557" cy="5797240"/>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0" name="Google Shape;180;p53"/>
          <p:cNvSpPr/>
          <p:nvPr/>
        </p:nvSpPr>
        <p:spPr>
          <a:xfrm>
            <a:off x="694510" y="1487272"/>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200"/>
              <a:buFont typeface="Calibri"/>
              <a:buNone/>
            </a:pPr>
            <a:r>
              <a:t/>
            </a:r>
            <a:endParaRPr b="0" i="0" sz="2400" u="none" cap="none" strike="noStrike">
              <a:solidFill>
                <a:srgbClr val="FFFFFF"/>
              </a:solidFill>
              <a:latin typeface="Calibri"/>
              <a:ea typeface="Calibri"/>
              <a:cs typeface="Calibri"/>
              <a:sym typeface="Calibri"/>
            </a:endParaRPr>
          </a:p>
        </p:txBody>
      </p:sp>
      <p:sp>
        <p:nvSpPr>
          <p:cNvPr id="181" name="Google Shape;181;p53"/>
          <p:cNvSpPr txBox="1"/>
          <p:nvPr>
            <p:ph idx="1" type="body"/>
          </p:nvPr>
        </p:nvSpPr>
        <p:spPr>
          <a:xfrm>
            <a:off x="3965248" y="1815238"/>
            <a:ext cx="7388551"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53"/>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53"/>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84" name="Shape 184"/>
        <p:cNvGrpSpPr/>
        <p:nvPr/>
      </p:nvGrpSpPr>
      <p:grpSpPr>
        <a:xfrm>
          <a:off x="0" y="0"/>
          <a:ext cx="0" cy="0"/>
          <a:chOff x="0" y="0"/>
          <a:chExt cx="0" cy="0"/>
        </a:xfrm>
      </p:grpSpPr>
      <p:sp>
        <p:nvSpPr>
          <p:cNvPr id="185" name="Google Shape;185;p54"/>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6" name="Google Shape;186;p54"/>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187" name="Google Shape;187;p54"/>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88" name="Google Shape;188;p54"/>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54"/>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amerten\Downloads\RTI Arkansas Logo (2).png" id="190" name="Google Shape;190;p54"/>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91" name="Google Shape;191;p54"/>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192" name="Google Shape;192;p54"/>
          <p:cNvSpPr/>
          <p:nvPr/>
        </p:nvSpPr>
        <p:spPr>
          <a:xfrm>
            <a:off x="0" y="276302"/>
            <a:ext cx="2013557" cy="57972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3" name="Google Shape;193;p54"/>
          <p:cNvSpPr/>
          <p:nvPr/>
        </p:nvSpPr>
        <p:spPr>
          <a:xfrm>
            <a:off x="694510" y="1487272"/>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200"/>
              <a:buFont typeface="Calibri"/>
              <a:buNone/>
            </a:pPr>
            <a:r>
              <a:t/>
            </a:r>
            <a:endParaRPr b="0" i="0" sz="2400" u="none" cap="none" strike="noStrike">
              <a:solidFill>
                <a:srgbClr val="FFFFFF"/>
              </a:solidFill>
              <a:latin typeface="Calibri"/>
              <a:ea typeface="Calibri"/>
              <a:cs typeface="Calibri"/>
              <a:sym typeface="Calibri"/>
            </a:endParaRPr>
          </a:p>
        </p:txBody>
      </p:sp>
      <p:sp>
        <p:nvSpPr>
          <p:cNvPr id="194" name="Google Shape;194;p54"/>
          <p:cNvSpPr txBox="1"/>
          <p:nvPr>
            <p:ph idx="1" type="body"/>
          </p:nvPr>
        </p:nvSpPr>
        <p:spPr>
          <a:xfrm>
            <a:off x="3965248" y="1815238"/>
            <a:ext cx="7388551"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54"/>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54"/>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2" name="Shape 22"/>
        <p:cNvGrpSpPr/>
        <p:nvPr/>
      </p:nvGrpSpPr>
      <p:grpSpPr>
        <a:xfrm>
          <a:off x="0" y="0"/>
          <a:ext cx="0" cy="0"/>
          <a:chOff x="0" y="0"/>
          <a:chExt cx="0" cy="0"/>
        </a:xfrm>
      </p:grpSpPr>
      <p:sp>
        <p:nvSpPr>
          <p:cNvPr id="23" name="Google Shape;23;p50"/>
          <p:cNvSpPr/>
          <p:nvPr/>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 name="Google Shape;24;p50"/>
          <p:cNvPicPr preferRelativeResize="0"/>
          <p:nvPr/>
        </p:nvPicPr>
        <p:blipFill rotWithShape="1">
          <a:blip r:embed="rId2">
            <a:alphaModFix/>
          </a:blip>
          <a:srcRect b="0" l="0" r="0" t="0"/>
          <a:stretch/>
        </p:blipFill>
        <p:spPr>
          <a:xfrm>
            <a:off x="0" y="755604"/>
            <a:ext cx="12192000" cy="5317937"/>
          </a:xfrm>
          <a:prstGeom prst="rect">
            <a:avLst/>
          </a:prstGeom>
          <a:noFill/>
          <a:ln>
            <a:noFill/>
          </a:ln>
        </p:spPr>
      </p:pic>
      <p:sp>
        <p:nvSpPr>
          <p:cNvPr id="25" name="Google Shape;25;p50"/>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50"/>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27" name="Google Shape;27;p50"/>
          <p:cNvPicPr preferRelativeResize="0"/>
          <p:nvPr/>
        </p:nvPicPr>
        <p:blipFill rotWithShape="1">
          <a:blip r:embed="rId3">
            <a:alphaModFix/>
          </a:blip>
          <a:srcRect b="19232" l="0" r="0" t="0"/>
          <a:stretch/>
        </p:blipFill>
        <p:spPr>
          <a:xfrm>
            <a:off x="380010" y="6179420"/>
            <a:ext cx="959872" cy="671896"/>
          </a:xfrm>
          <a:prstGeom prst="rect">
            <a:avLst/>
          </a:prstGeom>
          <a:solidFill>
            <a:schemeClr val="lt1"/>
          </a:solidFill>
          <a:ln>
            <a:noFill/>
          </a:ln>
        </p:spPr>
      </p:pic>
      <p:sp>
        <p:nvSpPr>
          <p:cNvPr id="28" name="Google Shape;28;p50"/>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50"/>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amerten\Downloads\RTI Arkansas Logo (2).png" id="30" name="Google Shape;30;p50"/>
          <p:cNvPicPr preferRelativeResize="0"/>
          <p:nvPr/>
        </p:nvPicPr>
        <p:blipFill rotWithShape="1">
          <a:blip r:embed="rId4">
            <a:alphaModFix/>
          </a:blip>
          <a:srcRect b="0" l="0" r="0" t="0"/>
          <a:stretch/>
        </p:blipFill>
        <p:spPr>
          <a:xfrm>
            <a:off x="9590494" y="340264"/>
            <a:ext cx="2377440" cy="422025"/>
          </a:xfrm>
          <a:prstGeom prst="rect">
            <a:avLst/>
          </a:prstGeom>
          <a:noFill/>
          <a:ln>
            <a:noFill/>
          </a:ln>
        </p:spPr>
      </p:pic>
      <p:pic>
        <p:nvPicPr>
          <p:cNvPr id="31" name="Google Shape;31;p50"/>
          <p:cNvPicPr preferRelativeResize="0"/>
          <p:nvPr/>
        </p:nvPicPr>
        <p:blipFill rotWithShape="1">
          <a:blip r:embed="rId5">
            <a:alphaModFix/>
          </a:blip>
          <a:srcRect b="0" l="0" r="0" t="0"/>
          <a:stretch/>
        </p:blipFill>
        <p:spPr>
          <a:xfrm>
            <a:off x="8890089" y="6254758"/>
            <a:ext cx="3077845" cy="474980"/>
          </a:xfrm>
          <a:prstGeom prst="rect">
            <a:avLst/>
          </a:prstGeom>
          <a:solidFill>
            <a:schemeClr val="lt1"/>
          </a:solidFill>
          <a:ln>
            <a:noFill/>
          </a:ln>
        </p:spPr>
      </p:pic>
      <p:sp>
        <p:nvSpPr>
          <p:cNvPr id="32" name="Google Shape;32;p50"/>
          <p:cNvSpPr txBox="1"/>
          <p:nvPr>
            <p:ph type="title"/>
          </p:nvPr>
        </p:nvSpPr>
        <p:spPr>
          <a:xfrm>
            <a:off x="3217847" y="2092351"/>
            <a:ext cx="5756305" cy="283002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sp>
        <p:nvSpPr>
          <p:cNvPr id="34" name="Google Shape;34;p36"/>
          <p:cNvSpPr/>
          <p:nvPr/>
        </p:nvSpPr>
        <p:spPr>
          <a:xfrm>
            <a:off x="256375" y="351640"/>
            <a:ext cx="11711560" cy="5646564"/>
          </a:xfrm>
          <a:prstGeom prst="rect">
            <a:avLst/>
          </a:prstGeom>
          <a:solidFill>
            <a:schemeClr val="dk1">
              <a:alpha val="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36"/>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36"/>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37" name="Google Shape;37;p36"/>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38" name="Google Shape;38;p36"/>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36"/>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amerten\Downloads\RTI Arkansas Logo (2).png" id="40" name="Google Shape;40;p36"/>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41" name="Google Shape;41;p36"/>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42" name="Google Shape;42;p36"/>
          <p:cNvSpPr txBox="1"/>
          <p:nvPr>
            <p:ph type="title"/>
          </p:nvPr>
        </p:nvSpPr>
        <p:spPr>
          <a:xfrm>
            <a:off x="838200" y="992187"/>
            <a:ext cx="2717090" cy="487362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3" name="Google Shape;43;p36"/>
          <p:cNvCxnSpPr/>
          <p:nvPr/>
        </p:nvCxnSpPr>
        <p:spPr>
          <a:xfrm>
            <a:off x="3906050"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44" name="Google Shape;44;p36"/>
          <p:cNvSpPr txBox="1"/>
          <p:nvPr>
            <p:ph idx="1" type="body"/>
          </p:nvPr>
        </p:nvSpPr>
        <p:spPr>
          <a:xfrm>
            <a:off x="4256811" y="992187"/>
            <a:ext cx="6172200" cy="4873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37"/>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C:\Users\amerten\Downloads\RTI Arkansas Logo (2).png" id="48" name="Google Shape;48;p37"/>
          <p:cNvPicPr preferRelativeResize="0"/>
          <p:nvPr/>
        </p:nvPicPr>
        <p:blipFill rotWithShape="1">
          <a:blip r:embed="rId2">
            <a:alphaModFix/>
          </a:blip>
          <a:srcRect b="0" l="0" r="0" t="0"/>
          <a:stretch/>
        </p:blipFill>
        <p:spPr>
          <a:xfrm>
            <a:off x="9590494" y="340264"/>
            <a:ext cx="2377440" cy="422025"/>
          </a:xfrm>
          <a:prstGeom prst="rect">
            <a:avLst/>
          </a:prstGeom>
          <a:noFill/>
          <a:ln>
            <a:noFill/>
          </a:ln>
        </p:spPr>
      </p:pic>
      <p:sp>
        <p:nvSpPr>
          <p:cNvPr id="49" name="Google Shape;49;p37"/>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37"/>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37"/>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37"/>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53" name="Google Shape;53;p37"/>
          <p:cNvPicPr preferRelativeResize="0"/>
          <p:nvPr/>
        </p:nvPicPr>
        <p:blipFill rotWithShape="1">
          <a:blip r:embed="rId3">
            <a:alphaModFix/>
          </a:blip>
          <a:srcRect b="19232" l="0" r="0" t="0"/>
          <a:stretch/>
        </p:blipFill>
        <p:spPr>
          <a:xfrm>
            <a:off x="380010" y="6179420"/>
            <a:ext cx="959872" cy="671896"/>
          </a:xfrm>
          <a:prstGeom prst="rect">
            <a:avLst/>
          </a:prstGeom>
          <a:solidFill>
            <a:schemeClr val="lt1"/>
          </a:solidFill>
          <a:ln>
            <a:noFill/>
          </a:ln>
        </p:spPr>
      </p:pic>
      <p:pic>
        <p:nvPicPr>
          <p:cNvPr id="54" name="Google Shape;54;p37"/>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3_Custom Layout">
    <p:spTree>
      <p:nvGrpSpPr>
        <p:cNvPr id="55" name="Shape 55"/>
        <p:cNvGrpSpPr/>
        <p:nvPr/>
      </p:nvGrpSpPr>
      <p:grpSpPr>
        <a:xfrm>
          <a:off x="0" y="0"/>
          <a:ext cx="0" cy="0"/>
          <a:chOff x="0" y="0"/>
          <a:chExt cx="0" cy="0"/>
        </a:xfrm>
      </p:grpSpPr>
      <p:sp>
        <p:nvSpPr>
          <p:cNvPr id="56" name="Google Shape;56;p40"/>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57" name="Google Shape;57;p40"/>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58" name="Google Shape;58;p40"/>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59" name="Google Shape;59;p40"/>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60" name="Google Shape;60;p40"/>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C:\Users\amerten\Downloads\RTI Arkansas Logo (2).png" id="61" name="Google Shape;61;p40"/>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62" name="Google Shape;62;p40"/>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63" name="Google Shape;63;p40"/>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4" name="Google Shape;64;p40"/>
          <p:cNvPicPr preferRelativeResize="0"/>
          <p:nvPr/>
        </p:nvPicPr>
        <p:blipFill rotWithShape="1">
          <a:blip r:embed="rId5">
            <a:alphaModFix/>
          </a:blip>
          <a:srcRect b="0" l="36238" r="0" t="0"/>
          <a:stretch/>
        </p:blipFill>
        <p:spPr>
          <a:xfrm>
            <a:off x="0" y="734939"/>
            <a:ext cx="7862131" cy="5345286"/>
          </a:xfrm>
          <a:prstGeom prst="rect">
            <a:avLst/>
          </a:prstGeom>
          <a:noFill/>
          <a:ln>
            <a:noFill/>
          </a:ln>
        </p:spPr>
      </p:pic>
      <p:sp>
        <p:nvSpPr>
          <p:cNvPr id="65" name="Google Shape;65;p40"/>
          <p:cNvSpPr txBox="1"/>
          <p:nvPr>
            <p:ph idx="1" type="body"/>
          </p:nvPr>
        </p:nvSpPr>
        <p:spPr>
          <a:xfrm>
            <a:off x="5795734" y="981103"/>
            <a:ext cx="6172200" cy="4873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2800"/>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40"/>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 name="Shape 67"/>
        <p:cNvGrpSpPr/>
        <p:nvPr/>
      </p:nvGrpSpPr>
      <p:grpSpPr>
        <a:xfrm>
          <a:off x="0" y="0"/>
          <a:ext cx="0" cy="0"/>
          <a:chOff x="0" y="0"/>
          <a:chExt cx="0" cy="0"/>
        </a:xfrm>
      </p:grpSpPr>
      <p:sp>
        <p:nvSpPr>
          <p:cNvPr id="68" name="Google Shape;68;p96"/>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 name="Google Shape;69;p96"/>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cid:image002.png@01D16AFF.B10E1570" id="70" name="Google Shape;70;p96"/>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71" name="Google Shape;71;p96"/>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 name="Google Shape;72;p96"/>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C:\Users\amerten\Downloads\RTI Arkansas Logo (2).png" id="73" name="Google Shape;73;p96"/>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74" name="Google Shape;74;p96"/>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75" name="Google Shape;75;p96"/>
          <p:cNvSpPr/>
          <p:nvPr/>
        </p:nvSpPr>
        <p:spPr>
          <a:xfrm>
            <a:off x="0" y="276302"/>
            <a:ext cx="2013557" cy="5797240"/>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 name="Google Shape;76;p96"/>
          <p:cNvSpPr/>
          <p:nvPr/>
        </p:nvSpPr>
        <p:spPr>
          <a:xfrm>
            <a:off x="694510" y="1487272"/>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200"/>
              <a:buFont typeface="Calibri"/>
              <a:buNone/>
            </a:pPr>
            <a:r>
              <a:t/>
            </a:r>
            <a:endParaRPr b="0" i="0" sz="2400" u="none" cap="none" strike="noStrike">
              <a:solidFill>
                <a:srgbClr val="FFFFFF"/>
              </a:solidFill>
              <a:latin typeface="Calibri"/>
              <a:ea typeface="Calibri"/>
              <a:cs typeface="Calibri"/>
              <a:sym typeface="Calibri"/>
            </a:endParaRPr>
          </a:p>
        </p:txBody>
      </p:sp>
      <p:sp>
        <p:nvSpPr>
          <p:cNvPr id="77" name="Google Shape;77;p96"/>
          <p:cNvSpPr txBox="1"/>
          <p:nvPr>
            <p:ph idx="1" type="body"/>
          </p:nvPr>
        </p:nvSpPr>
        <p:spPr>
          <a:xfrm>
            <a:off x="3965248" y="1815238"/>
            <a:ext cx="7388551" cy="409026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93700" lvl="1" marL="914400" algn="l">
              <a:lnSpc>
                <a:spcPct val="90000"/>
              </a:lnSpc>
              <a:spcBef>
                <a:spcPts val="500"/>
              </a:spcBef>
              <a:spcAft>
                <a:spcPts val="0"/>
              </a:spcAft>
              <a:buSzPts val="2600"/>
              <a:buChar char="•"/>
              <a:defRPr sz="2600"/>
            </a:lvl2pPr>
            <a:lvl3pPr indent="-381000" lvl="2" marL="1371600" algn="l">
              <a:lnSpc>
                <a:spcPct val="90000"/>
              </a:lnSpc>
              <a:spcBef>
                <a:spcPts val="500"/>
              </a:spcBef>
              <a:spcAft>
                <a:spcPts val="0"/>
              </a:spcAft>
              <a:buSzPts val="2400"/>
              <a:buChar char="•"/>
              <a:defRPr sz="2400"/>
            </a:lvl3pPr>
            <a:lvl4pPr indent="-368300" lvl="3" marL="1828800" algn="l">
              <a:lnSpc>
                <a:spcPct val="90000"/>
              </a:lnSpc>
              <a:spcBef>
                <a:spcPts val="500"/>
              </a:spcBef>
              <a:spcAft>
                <a:spcPts val="0"/>
              </a:spcAft>
              <a:buSzPts val="2200"/>
              <a:buChar char="•"/>
              <a:defRPr sz="22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78" name="Google Shape;78;p96"/>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4400"/>
              <a:buNone/>
              <a:defRPr sz="5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96"/>
          <p:cNvSpPr txBox="1"/>
          <p:nvPr>
            <p:ph idx="2" type="body"/>
          </p:nvPr>
        </p:nvSpPr>
        <p:spPr>
          <a:xfrm>
            <a:off x="949980" y="2011821"/>
            <a:ext cx="2232260" cy="18337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2800"/>
              <a:buNone/>
              <a:defRPr sz="2400">
                <a:solidFill>
                  <a:schemeClr val="lt1"/>
                </a:solidFill>
              </a:defRPr>
            </a:lvl1pPr>
            <a:lvl2pPr indent="-393700" lvl="1" marL="914400" algn="l">
              <a:lnSpc>
                <a:spcPct val="90000"/>
              </a:lnSpc>
              <a:spcBef>
                <a:spcPts val="500"/>
              </a:spcBef>
              <a:spcAft>
                <a:spcPts val="0"/>
              </a:spcAft>
              <a:buSzPts val="2600"/>
              <a:buChar char="•"/>
              <a:defRPr sz="2600"/>
            </a:lvl2pPr>
            <a:lvl3pPr indent="-381000" lvl="2" marL="1371600" algn="l">
              <a:lnSpc>
                <a:spcPct val="90000"/>
              </a:lnSpc>
              <a:spcBef>
                <a:spcPts val="500"/>
              </a:spcBef>
              <a:spcAft>
                <a:spcPts val="0"/>
              </a:spcAft>
              <a:buSzPts val="2400"/>
              <a:buChar char="•"/>
              <a:defRPr sz="2400"/>
            </a:lvl3pPr>
            <a:lvl4pPr indent="-368300" lvl="3" marL="1828800" algn="l">
              <a:lnSpc>
                <a:spcPct val="90000"/>
              </a:lnSpc>
              <a:spcBef>
                <a:spcPts val="500"/>
              </a:spcBef>
              <a:spcAft>
                <a:spcPts val="0"/>
              </a:spcAft>
              <a:buSzPts val="2200"/>
              <a:buChar char="•"/>
              <a:defRPr sz="22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p:bgPr>
    </p:bg>
    <p:spTree>
      <p:nvGrpSpPr>
        <p:cNvPr id="80" name="Shape 80"/>
        <p:cNvGrpSpPr/>
        <p:nvPr/>
      </p:nvGrpSpPr>
      <p:grpSpPr>
        <a:xfrm>
          <a:off x="0" y="0"/>
          <a:ext cx="0" cy="0"/>
          <a:chOff x="0" y="0"/>
          <a:chExt cx="0" cy="0"/>
        </a:xfrm>
      </p:grpSpPr>
      <p:sp>
        <p:nvSpPr>
          <p:cNvPr id="81" name="Google Shape;81;p38"/>
          <p:cNvSpPr/>
          <p:nvPr/>
        </p:nvSpPr>
        <p:spPr>
          <a:xfrm>
            <a:off x="0" y="5830784"/>
            <a:ext cx="12192000" cy="10272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2" name="Google Shape;82;p38"/>
          <p:cNvPicPr preferRelativeResize="0"/>
          <p:nvPr/>
        </p:nvPicPr>
        <p:blipFill rotWithShape="1">
          <a:blip r:embed="rId2">
            <a:alphaModFix/>
          </a:blip>
          <a:srcRect b="0" l="0" r="0" t="0"/>
          <a:stretch/>
        </p:blipFill>
        <p:spPr>
          <a:xfrm>
            <a:off x="8880271" y="6151904"/>
            <a:ext cx="3077845" cy="474980"/>
          </a:xfrm>
          <a:prstGeom prst="rect">
            <a:avLst/>
          </a:prstGeom>
          <a:noFill/>
          <a:ln>
            <a:noFill/>
          </a:ln>
        </p:spPr>
      </p:pic>
      <p:pic>
        <p:nvPicPr>
          <p:cNvPr descr="C:\Users\amerten\Downloads\RTI Arkansas Logo (2).png" id="83" name="Google Shape;83;p38"/>
          <p:cNvPicPr preferRelativeResize="0"/>
          <p:nvPr/>
        </p:nvPicPr>
        <p:blipFill rotWithShape="1">
          <a:blip r:embed="rId3">
            <a:alphaModFix/>
          </a:blip>
          <a:srcRect b="0" l="0" r="0" t="0"/>
          <a:stretch/>
        </p:blipFill>
        <p:spPr>
          <a:xfrm>
            <a:off x="271786" y="6178381"/>
            <a:ext cx="2377440" cy="422025"/>
          </a:xfrm>
          <a:prstGeom prst="rect">
            <a:avLst/>
          </a:prstGeom>
          <a:noFill/>
          <a:ln>
            <a:noFill/>
          </a:ln>
        </p:spPr>
      </p:pic>
      <p:pic>
        <p:nvPicPr>
          <p:cNvPr descr="cid:image002.png@01D16AFF.B10E1570" id="84" name="Google Shape;84;p38"/>
          <p:cNvPicPr preferRelativeResize="0"/>
          <p:nvPr/>
        </p:nvPicPr>
        <p:blipFill rotWithShape="1">
          <a:blip r:embed="rId4">
            <a:alphaModFix/>
          </a:blip>
          <a:srcRect b="0" l="0" r="0" t="0"/>
          <a:stretch/>
        </p:blipFill>
        <p:spPr>
          <a:xfrm>
            <a:off x="5298452" y="5891797"/>
            <a:ext cx="1361212" cy="1179717"/>
          </a:xfrm>
          <a:prstGeom prst="rect">
            <a:avLst/>
          </a:prstGeom>
          <a:noFill/>
          <a:ln>
            <a:noFill/>
          </a:ln>
        </p:spPr>
      </p:pic>
      <p:sp>
        <p:nvSpPr>
          <p:cNvPr id="85" name="Google Shape;85;p38"/>
          <p:cNvSpPr/>
          <p:nvPr/>
        </p:nvSpPr>
        <p:spPr>
          <a:xfrm>
            <a:off x="0" y="5755413"/>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38"/>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7" name="Shape 87"/>
        <p:cNvGrpSpPr/>
        <p:nvPr/>
      </p:nvGrpSpPr>
      <p:grpSpPr>
        <a:xfrm>
          <a:off x="0" y="0"/>
          <a:ext cx="0" cy="0"/>
          <a:chOff x="0" y="0"/>
          <a:chExt cx="0" cy="0"/>
        </a:xfrm>
      </p:grpSpPr>
      <p:sp>
        <p:nvSpPr>
          <p:cNvPr id="88" name="Google Shape;88;p44"/>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44"/>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90" name="Google Shape;90;p44"/>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91" name="Google Shape;91;p44"/>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44"/>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amerten\Downloads\RTI Arkansas Logo (2).png" id="93" name="Google Shape;93;p44"/>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94" name="Google Shape;94;p44"/>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sp>
        <p:nvSpPr>
          <p:cNvPr id="95" name="Google Shape;95;p44"/>
          <p:cNvSpPr txBox="1"/>
          <p:nvPr>
            <p:ph type="title"/>
          </p:nvPr>
        </p:nvSpPr>
        <p:spPr>
          <a:xfrm>
            <a:off x="0" y="635289"/>
            <a:ext cx="12192000" cy="10792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96" name="Shape 96"/>
        <p:cNvGrpSpPr/>
        <p:nvPr/>
      </p:nvGrpSpPr>
      <p:grpSpPr>
        <a:xfrm>
          <a:off x="0" y="0"/>
          <a:ext cx="0" cy="0"/>
          <a:chOff x="0" y="0"/>
          <a:chExt cx="0" cy="0"/>
        </a:xfrm>
      </p:grpSpPr>
      <p:sp>
        <p:nvSpPr>
          <p:cNvPr id="97" name="Google Shape;97;p51"/>
          <p:cNvSpPr/>
          <p:nvPr/>
        </p:nvSpPr>
        <p:spPr>
          <a:xfrm>
            <a:off x="0" y="6126497"/>
            <a:ext cx="12192000" cy="73150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51"/>
          <p:cNvSpPr/>
          <p:nvPr/>
        </p:nvSpPr>
        <p:spPr>
          <a:xfrm>
            <a:off x="0" y="6073542"/>
            <a:ext cx="12192000" cy="105878"/>
          </a:xfrm>
          <a:prstGeom prst="rect">
            <a:avLst/>
          </a:prstGeom>
          <a:solidFill>
            <a:srgbClr val="7476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id:image002.png@01D16AFF.B10E1570" id="99" name="Google Shape;99;p51"/>
          <p:cNvPicPr preferRelativeResize="0"/>
          <p:nvPr/>
        </p:nvPicPr>
        <p:blipFill rotWithShape="1">
          <a:blip r:embed="rId2">
            <a:alphaModFix/>
          </a:blip>
          <a:srcRect b="19232" l="0" r="0" t="0"/>
          <a:stretch/>
        </p:blipFill>
        <p:spPr>
          <a:xfrm>
            <a:off x="380010" y="6179420"/>
            <a:ext cx="959872" cy="671896"/>
          </a:xfrm>
          <a:prstGeom prst="rect">
            <a:avLst/>
          </a:prstGeom>
          <a:solidFill>
            <a:schemeClr val="lt1"/>
          </a:solidFill>
          <a:ln>
            <a:noFill/>
          </a:ln>
        </p:spPr>
      </p:pic>
      <p:sp>
        <p:nvSpPr>
          <p:cNvPr id="100" name="Google Shape;100;p51"/>
          <p:cNvSpPr/>
          <p:nvPr/>
        </p:nvSpPr>
        <p:spPr>
          <a:xfrm>
            <a:off x="0" y="-27529"/>
            <a:ext cx="12192000" cy="204933"/>
          </a:xfrm>
          <a:prstGeom prst="rect">
            <a:avLst/>
          </a:prstGeom>
          <a:solidFill>
            <a:srgbClr val="2E44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51"/>
          <p:cNvSpPr/>
          <p:nvPr/>
        </p:nvSpPr>
        <p:spPr>
          <a:xfrm>
            <a:off x="0" y="177500"/>
            <a:ext cx="12192000" cy="9880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Users\amerten\Downloads\RTI Arkansas Logo (2).png" id="102" name="Google Shape;102;p51"/>
          <p:cNvPicPr preferRelativeResize="0"/>
          <p:nvPr/>
        </p:nvPicPr>
        <p:blipFill rotWithShape="1">
          <a:blip r:embed="rId3">
            <a:alphaModFix/>
          </a:blip>
          <a:srcRect b="0" l="0" r="0" t="0"/>
          <a:stretch/>
        </p:blipFill>
        <p:spPr>
          <a:xfrm>
            <a:off x="9590494" y="340264"/>
            <a:ext cx="2377440" cy="422025"/>
          </a:xfrm>
          <a:prstGeom prst="rect">
            <a:avLst/>
          </a:prstGeom>
          <a:noFill/>
          <a:ln>
            <a:noFill/>
          </a:ln>
        </p:spPr>
      </p:pic>
      <p:pic>
        <p:nvPicPr>
          <p:cNvPr id="103" name="Google Shape;103;p51"/>
          <p:cNvPicPr preferRelativeResize="0"/>
          <p:nvPr/>
        </p:nvPicPr>
        <p:blipFill rotWithShape="1">
          <a:blip r:embed="rId4">
            <a:alphaModFix/>
          </a:blip>
          <a:srcRect b="0" l="0" r="0" t="0"/>
          <a:stretch/>
        </p:blipFill>
        <p:spPr>
          <a:xfrm>
            <a:off x="8890089" y="6254758"/>
            <a:ext cx="3077845" cy="474980"/>
          </a:xfrm>
          <a:prstGeom prst="rect">
            <a:avLst/>
          </a:prstGeom>
          <a:solidFill>
            <a:schemeClr val="lt1"/>
          </a:solidFill>
          <a:ln>
            <a:noFill/>
          </a:ln>
        </p:spPr>
      </p:pic>
      <p:grpSp>
        <p:nvGrpSpPr>
          <p:cNvPr id="104" name="Google Shape;104;p51"/>
          <p:cNvGrpSpPr/>
          <p:nvPr/>
        </p:nvGrpSpPr>
        <p:grpSpPr>
          <a:xfrm>
            <a:off x="-426720" y="177404"/>
            <a:ext cx="12618720" cy="5995332"/>
            <a:chOff x="-417513" y="0"/>
            <a:chExt cx="12584114" cy="6853238"/>
          </a:xfrm>
        </p:grpSpPr>
        <p:sp>
          <p:nvSpPr>
            <p:cNvPr id="105" name="Google Shape;105;p51"/>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6" name="Google Shape;106;p51"/>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7" name="Google Shape;107;p51"/>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8" name="Google Shape;108;p51"/>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9" name="Google Shape;109;p51"/>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0" name="Google Shape;110;p51"/>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1" name="Google Shape;111;p51"/>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2" name="Google Shape;112;p51"/>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3" name="Google Shape;113;p51"/>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4" name="Google Shape;114;p51"/>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5" name="Google Shape;115;p51"/>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6" name="Google Shape;116;p51"/>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7" name="Google Shape;117;p51"/>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 name="Google Shape;118;p51"/>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9" name="Google Shape;119;p51"/>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0" name="Google Shape;120;p51"/>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1" name="Google Shape;121;p51"/>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2" name="Google Shape;122;p51"/>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3" name="Google Shape;123;p51"/>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4" name="Google Shape;124;p51"/>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5" name="Google Shape;125;p51"/>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51"/>
          <p:cNvGrpSpPr/>
          <p:nvPr/>
        </p:nvGrpSpPr>
        <p:grpSpPr>
          <a:xfrm>
            <a:off x="800144" y="1699589"/>
            <a:ext cx="3674476" cy="3470421"/>
            <a:chOff x="697883" y="1816768"/>
            <a:chExt cx="3674476" cy="3470421"/>
          </a:xfrm>
        </p:grpSpPr>
        <p:sp>
          <p:nvSpPr>
            <p:cNvPr id="127" name="Google Shape;127;p51"/>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8" name="Google Shape;128;p51"/>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9" name="Google Shape;129;p51"/>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51"/>
          <p:cNvSpPr txBox="1"/>
          <p:nvPr>
            <p:ph idx="1" type="body"/>
          </p:nvPr>
        </p:nvSpPr>
        <p:spPr>
          <a:xfrm>
            <a:off x="5175056" y="1125772"/>
            <a:ext cx="6392932" cy="40902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93700" lvl="1" marL="914400" algn="l">
              <a:lnSpc>
                <a:spcPct val="90000"/>
              </a:lnSpc>
              <a:spcBef>
                <a:spcPts val="500"/>
              </a:spcBef>
              <a:spcAft>
                <a:spcPts val="0"/>
              </a:spcAft>
              <a:buClr>
                <a:schemeClr val="dk1"/>
              </a:buClr>
              <a:buSzPts val="2600"/>
              <a:buChar char="•"/>
              <a:defRPr sz="2600"/>
            </a:lvl2pPr>
            <a:lvl3pPr indent="-381000" lvl="2" marL="1371600" algn="l">
              <a:lnSpc>
                <a:spcPct val="90000"/>
              </a:lnSpc>
              <a:spcBef>
                <a:spcPts val="500"/>
              </a:spcBef>
              <a:spcAft>
                <a:spcPts val="0"/>
              </a:spcAft>
              <a:buClr>
                <a:schemeClr val="dk1"/>
              </a:buClr>
              <a:buSzPts val="2400"/>
              <a:buChar char="•"/>
              <a:defRPr sz="2400"/>
            </a:lvl3pPr>
            <a:lvl4pPr indent="-368300" lvl="3" marL="1828800" algn="l">
              <a:lnSpc>
                <a:spcPct val="90000"/>
              </a:lnSpc>
              <a:spcBef>
                <a:spcPts val="500"/>
              </a:spcBef>
              <a:spcAft>
                <a:spcPts val="0"/>
              </a:spcAft>
              <a:buClr>
                <a:schemeClr val="dk1"/>
              </a:buClr>
              <a:buSzPts val="2200"/>
              <a:buChar char="•"/>
              <a:defRPr sz="22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51"/>
          <p:cNvSpPr txBox="1"/>
          <p:nvPr>
            <p:ph type="title"/>
          </p:nvPr>
        </p:nvSpPr>
        <p:spPr>
          <a:xfrm>
            <a:off x="800145" y="2275661"/>
            <a:ext cx="3674476" cy="262194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93700" lvl="1" marL="914400" marR="0" rtl="0" algn="l">
              <a:lnSpc>
                <a:spcPct val="9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s://journals.sagepub.com/doi/10.1177/073724779401900207" TargetMode="External"/><Relationship Id="rId4" Type="http://schemas.openxmlformats.org/officeDocument/2006/relationships/hyperlink" Target="https://digitalcommons.lsu.edu/cgi/viewcontent.cgi?referer=&amp;httpsredir=1&amp;article=7854&amp;context=gradschool_dissthes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pbisapps.org/Resources/SWIS%20Publications/SWPBIS%20Tiered%20Fidelity%20Inventory%20(TFI).pdf" TargetMode="Externa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hyperlink" Target="http://www.pbis.org/" TargetMode="External"/><Relationship Id="rId4" Type="http://schemas.openxmlformats.org/officeDocument/2006/relationships/hyperlink" Target="https://intensiveintervention.org/" TargetMode="External"/><Relationship Id="rId5" Type="http://schemas.openxmlformats.org/officeDocument/2006/relationships/hyperlink" Target="https://iris.peabody.vanderbilt.edu/module/fba/challenge/#content"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3.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
          <p:cNvSpPr txBox="1"/>
          <p:nvPr>
            <p:ph type="title"/>
          </p:nvPr>
        </p:nvSpPr>
        <p:spPr>
          <a:xfrm>
            <a:off x="850900" y="2277050"/>
            <a:ext cx="10566300" cy="1766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a:t> Functional Behavior Assessment             (FBA)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6"/>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Safety Concerns</a:t>
            </a:r>
            <a:endParaRPr/>
          </a:p>
        </p:txBody>
      </p:sp>
      <p:sp>
        <p:nvSpPr>
          <p:cNvPr id="266" name="Google Shape;266;p6"/>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400"/>
              <a:t>Examples of potentially harmful behavior that might require a Crisis Plan:</a:t>
            </a:r>
            <a:endParaRPr sz="2400"/>
          </a:p>
          <a:p>
            <a:pPr indent="-173736" lvl="1" marL="457200" rtl="0" algn="l">
              <a:lnSpc>
                <a:spcPct val="90000"/>
              </a:lnSpc>
              <a:spcBef>
                <a:spcPts val="1000"/>
              </a:spcBef>
              <a:spcAft>
                <a:spcPts val="0"/>
              </a:spcAft>
              <a:buSzPts val="2600"/>
              <a:buChar char="•"/>
            </a:pPr>
            <a:r>
              <a:rPr lang="en-US" sz="2400"/>
              <a:t>Flailing arms and legs and screaming or crying while lying on floor</a:t>
            </a:r>
            <a:endParaRPr/>
          </a:p>
          <a:p>
            <a:pPr indent="-173736" lvl="1" marL="457200" rtl="0" algn="l">
              <a:lnSpc>
                <a:spcPct val="90000"/>
              </a:lnSpc>
              <a:spcBef>
                <a:spcPts val="1000"/>
              </a:spcBef>
              <a:spcAft>
                <a:spcPts val="0"/>
              </a:spcAft>
              <a:buSzPts val="2600"/>
              <a:buChar char="•"/>
            </a:pPr>
            <a:r>
              <a:rPr lang="en-US" sz="2400"/>
              <a:t>Breaking windows</a:t>
            </a:r>
            <a:endParaRPr/>
          </a:p>
          <a:p>
            <a:pPr indent="-173736" lvl="1" marL="457200" rtl="0" algn="l">
              <a:lnSpc>
                <a:spcPct val="90000"/>
              </a:lnSpc>
              <a:spcBef>
                <a:spcPts val="1000"/>
              </a:spcBef>
              <a:spcAft>
                <a:spcPts val="0"/>
              </a:spcAft>
              <a:buSzPts val="2600"/>
              <a:buChar char="•"/>
            </a:pPr>
            <a:r>
              <a:rPr lang="en-US" sz="2400"/>
              <a:t>Kicking holes in the wall</a:t>
            </a:r>
            <a:endParaRPr/>
          </a:p>
          <a:p>
            <a:pPr indent="-173736" lvl="1" marL="457200" rtl="0" algn="l">
              <a:lnSpc>
                <a:spcPct val="90000"/>
              </a:lnSpc>
              <a:spcBef>
                <a:spcPts val="1000"/>
              </a:spcBef>
              <a:spcAft>
                <a:spcPts val="0"/>
              </a:spcAft>
              <a:buClr>
                <a:schemeClr val="dk1"/>
              </a:buClr>
              <a:buSzPts val="2600"/>
              <a:buChar char="•"/>
            </a:pPr>
            <a:r>
              <a:rPr lang="en-US" sz="2400"/>
              <a:t>Hitting others and leaving a mark (bruise, torn skin, etc.)</a:t>
            </a:r>
            <a:endParaRPr/>
          </a:p>
          <a:p>
            <a:pPr indent="-173735" lvl="1" marL="457200" rtl="0" algn="l">
              <a:lnSpc>
                <a:spcPct val="90000"/>
              </a:lnSpc>
              <a:spcBef>
                <a:spcPts val="1000"/>
              </a:spcBef>
              <a:spcAft>
                <a:spcPts val="0"/>
              </a:spcAft>
              <a:buSzPts val="2405"/>
              <a:buChar char="•"/>
            </a:pPr>
            <a:r>
              <a:rPr lang="en-US" sz="2400"/>
              <a:t>Leaving the building and running away</a:t>
            </a:r>
            <a:endParaRPr/>
          </a:p>
          <a:p>
            <a:pPr indent="-173735" lvl="1" marL="457200" rtl="0" algn="l">
              <a:lnSpc>
                <a:spcPct val="90000"/>
              </a:lnSpc>
              <a:spcBef>
                <a:spcPts val="1000"/>
              </a:spcBef>
              <a:spcAft>
                <a:spcPts val="0"/>
              </a:spcAft>
              <a:buSzPts val="2405"/>
              <a:buChar char="•"/>
            </a:pPr>
            <a:r>
              <a:rPr lang="en-US" sz="2400"/>
              <a:t>Setting fires</a:t>
            </a:r>
            <a:endParaRPr/>
          </a:p>
          <a:p>
            <a:pPr indent="-173735" lvl="1" marL="457200" rtl="0" algn="l">
              <a:lnSpc>
                <a:spcPct val="90000"/>
              </a:lnSpc>
              <a:spcBef>
                <a:spcPts val="1000"/>
              </a:spcBef>
              <a:spcAft>
                <a:spcPts val="0"/>
              </a:spcAft>
              <a:buSzPts val="2405"/>
              <a:buChar char="•"/>
            </a:pPr>
            <a:r>
              <a:rPr lang="en-US" sz="2400"/>
              <a:t>Self harm or threats of self harm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7"/>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Safety Strategies</a:t>
            </a:r>
            <a:endParaRPr/>
          </a:p>
        </p:txBody>
      </p:sp>
      <p:sp>
        <p:nvSpPr>
          <p:cNvPr id="273" name="Google Shape;273;p7"/>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7800" lvl="0" marL="173736" rtl="0" algn="l">
              <a:lnSpc>
                <a:spcPct val="90000"/>
              </a:lnSpc>
              <a:spcBef>
                <a:spcPts val="1000"/>
              </a:spcBef>
              <a:spcAft>
                <a:spcPts val="0"/>
              </a:spcAft>
              <a:buSzPts val="2800"/>
              <a:buChar char="•"/>
            </a:pPr>
            <a:r>
              <a:rPr lang="en-US"/>
              <a:t>Identify behaviors that signal the safety strategies should be used.</a:t>
            </a:r>
            <a:endParaRPr/>
          </a:p>
          <a:p>
            <a:pPr indent="-177800" lvl="0" marL="173736" rtl="0" algn="l">
              <a:lnSpc>
                <a:spcPct val="90000"/>
              </a:lnSpc>
              <a:spcBef>
                <a:spcPts val="1000"/>
              </a:spcBef>
              <a:spcAft>
                <a:spcPts val="0"/>
              </a:spcAft>
              <a:buSzPts val="2800"/>
              <a:buChar char="•"/>
            </a:pPr>
            <a:r>
              <a:rPr lang="en-US"/>
              <a:t>Describe each action that must be taken to keep everyone safe.</a:t>
            </a:r>
            <a:endParaRPr/>
          </a:p>
          <a:p>
            <a:pPr indent="-177800" lvl="0" marL="173736" rtl="0" algn="l">
              <a:lnSpc>
                <a:spcPct val="90000"/>
              </a:lnSpc>
              <a:spcBef>
                <a:spcPts val="1000"/>
              </a:spcBef>
              <a:spcAft>
                <a:spcPts val="0"/>
              </a:spcAft>
              <a:buSzPts val="2800"/>
              <a:buChar char="•"/>
            </a:pPr>
            <a:r>
              <a:rPr lang="en-US"/>
              <a:t>Identify the personnel that will assist in implementing the plan.</a:t>
            </a:r>
            <a:endParaRPr/>
          </a:p>
          <a:p>
            <a:pPr indent="-177800" lvl="0" marL="173736" rtl="0" algn="l">
              <a:lnSpc>
                <a:spcPct val="90000"/>
              </a:lnSpc>
              <a:spcBef>
                <a:spcPts val="1000"/>
              </a:spcBef>
              <a:spcAft>
                <a:spcPts val="0"/>
              </a:spcAft>
              <a:buSzPts val="2800"/>
              <a:buChar char="•"/>
            </a:pPr>
            <a:r>
              <a:rPr lang="en-US"/>
              <a:t>Identify what the other children will do.</a:t>
            </a:r>
            <a:endParaRPr/>
          </a:p>
          <a:p>
            <a:pPr indent="-177800" lvl="0" marL="173736" rtl="0" algn="l">
              <a:lnSpc>
                <a:spcPct val="90000"/>
              </a:lnSpc>
              <a:spcBef>
                <a:spcPts val="1000"/>
              </a:spcBef>
              <a:spcAft>
                <a:spcPts val="0"/>
              </a:spcAft>
              <a:buSzPts val="2800"/>
              <a:buChar char="•"/>
            </a:pPr>
            <a:r>
              <a:rPr lang="en-US"/>
              <a:t>If the behavior is severe enough, have personnel (accessed through a code word over the intercom or accessed by having a responsible child go to the office) and materials (crisis bag) readily available. </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8"/>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Phases of Acting Out</a:t>
            </a:r>
            <a:endParaRPr/>
          </a:p>
        </p:txBody>
      </p:sp>
      <p:pic>
        <p:nvPicPr>
          <p:cNvPr id="280" name="Google Shape;280;p8"/>
          <p:cNvPicPr preferRelativeResize="0"/>
          <p:nvPr>
            <p:ph idx="1" type="body"/>
          </p:nvPr>
        </p:nvPicPr>
        <p:blipFill rotWithShape="1">
          <a:blip r:embed="rId3">
            <a:alphaModFix/>
          </a:blip>
          <a:srcRect b="0" l="0" r="0" t="0"/>
          <a:stretch/>
        </p:blipFill>
        <p:spPr>
          <a:xfrm>
            <a:off x="3065317" y="1765083"/>
            <a:ext cx="6338455" cy="40143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9"/>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Appropriate Responses for Each Phase</a:t>
            </a:r>
            <a:endParaRPr/>
          </a:p>
        </p:txBody>
      </p:sp>
      <p:graphicFrame>
        <p:nvGraphicFramePr>
          <p:cNvPr id="287" name="Google Shape;287;p9"/>
          <p:cNvGraphicFramePr/>
          <p:nvPr/>
        </p:nvGraphicFramePr>
        <p:xfrm>
          <a:off x="246345" y="1739900"/>
          <a:ext cx="3000000" cy="3000000"/>
        </p:xfrm>
        <a:graphic>
          <a:graphicData uri="http://schemas.openxmlformats.org/drawingml/2006/table">
            <a:tbl>
              <a:tblPr>
                <a:noFill/>
                <a:tableStyleId>{B896190D-8C3C-4759-8875-8FE45F31CCD8}</a:tableStyleId>
              </a:tblPr>
              <a:tblGrid>
                <a:gridCol w="5849650"/>
                <a:gridCol w="5849650"/>
              </a:tblGrid>
              <a:tr h="556375">
                <a:tc>
                  <a:txBody>
                    <a:bodyPr/>
                    <a:lstStyle/>
                    <a:p>
                      <a:pPr indent="0" lvl="0" marL="0" marR="0" rtl="0" algn="l">
                        <a:lnSpc>
                          <a:spcPct val="100000"/>
                        </a:lnSpc>
                        <a:spcBef>
                          <a:spcPts val="0"/>
                        </a:spcBef>
                        <a:spcAft>
                          <a:spcPts val="0"/>
                        </a:spcAft>
                        <a:buNone/>
                      </a:pPr>
                      <a:r>
                        <a:rPr lang="en-US" sz="2400" u="none" cap="none" strike="noStrike">
                          <a:solidFill>
                            <a:schemeClr val="dk1"/>
                          </a:solidFill>
                        </a:rPr>
                        <a:t>If the student is…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rPr lang="en-US" sz="2400" u="none" cap="none" strike="noStrike">
                          <a:solidFill>
                            <a:schemeClr val="dk1"/>
                          </a:solidFill>
                        </a:rPr>
                        <a:t>Staff should respond by…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1001475">
                <a:tc>
                  <a:txBody>
                    <a:bodyPr/>
                    <a:lstStyle/>
                    <a:p>
                      <a:pPr indent="0" lvl="0" marL="0" marR="0" rtl="0" algn="l">
                        <a:lnSpc>
                          <a:spcPct val="100000"/>
                        </a:lnSpc>
                        <a:spcBef>
                          <a:spcPts val="0"/>
                        </a:spcBef>
                        <a:spcAft>
                          <a:spcPts val="0"/>
                        </a:spcAft>
                        <a:buNone/>
                      </a:pPr>
                      <a:r>
                        <a:rPr b="1" lang="en-US" sz="2400" u="none" cap="none" strike="noStrike">
                          <a:solidFill>
                            <a:schemeClr val="dk1"/>
                          </a:solidFill>
                        </a:rPr>
                        <a:t>Triggered</a:t>
                      </a:r>
                      <a:r>
                        <a:rPr lang="en-US" sz="2400" u="none" cap="none" strike="noStrike">
                          <a:solidFill>
                            <a:schemeClr val="dk1"/>
                          </a:solidFill>
                        </a:rPr>
                        <a:t> (showing heightened awareness, sensitivity, or distraction)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0" lang="en-US" sz="2400" u="none" cap="none" strike="noStrike"/>
                        <a:t>Asking the student, “how can I help you?”</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12250">
                <a:tc>
                  <a:txBody>
                    <a:bodyPr/>
                    <a:lstStyle/>
                    <a:p>
                      <a:pPr indent="0" lvl="0" marL="0" marR="0" rtl="0" algn="l">
                        <a:lnSpc>
                          <a:spcPct val="100000"/>
                        </a:lnSpc>
                        <a:spcBef>
                          <a:spcPts val="0"/>
                        </a:spcBef>
                        <a:spcAft>
                          <a:spcPts val="0"/>
                        </a:spcAft>
                        <a:buNone/>
                      </a:pPr>
                      <a:r>
                        <a:rPr b="1" lang="en-US" sz="2400" u="none" cap="none" strike="noStrike"/>
                        <a:t>Agitated</a:t>
                      </a:r>
                      <a:r>
                        <a:rPr lang="en-US" sz="2400" u="none" cap="none" strike="noStrike"/>
                        <a:t> (showing anger, sadness, anxiety, or frustration)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2400" u="none" cap="none" strike="noStrike"/>
                        <a:t>Keeping conversation to a minimum while showing empathy and providing opportunities for access to supports.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446575">
                <a:tc>
                  <a:txBody>
                    <a:bodyPr/>
                    <a:lstStyle/>
                    <a:p>
                      <a:pPr indent="0" lvl="0" marL="0" marR="0" rtl="0" algn="l">
                        <a:lnSpc>
                          <a:spcPct val="100000"/>
                        </a:lnSpc>
                        <a:spcBef>
                          <a:spcPts val="0"/>
                        </a:spcBef>
                        <a:spcAft>
                          <a:spcPts val="0"/>
                        </a:spcAft>
                        <a:buNone/>
                      </a:pPr>
                      <a:r>
                        <a:rPr b="1" lang="en-US" sz="2400" u="none" cap="none" strike="noStrike"/>
                        <a:t>Accelerating </a:t>
                      </a:r>
                      <a:r>
                        <a:rPr b="0" lang="en-US" sz="2400" u="none" cap="none" strike="noStrike"/>
                        <a:t>(beginning to interact negatively with others)</a:t>
                      </a:r>
                      <a:endParaRPr sz="2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Using a calm voice with limited words. They should also limit the number of adults who are interacting with the student.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aphicFrame>
        <p:nvGraphicFramePr>
          <p:cNvPr id="293" name="Google Shape;293;p10"/>
          <p:cNvGraphicFramePr/>
          <p:nvPr/>
        </p:nvGraphicFramePr>
        <p:xfrm>
          <a:off x="138896" y="1182837"/>
          <a:ext cx="3000000" cy="3000000"/>
        </p:xfrm>
        <a:graphic>
          <a:graphicData uri="http://schemas.openxmlformats.org/drawingml/2006/table">
            <a:tbl>
              <a:tblPr>
                <a:noFill/>
                <a:tableStyleId>{B896190D-8C3C-4759-8875-8FE45F31CCD8}</a:tableStyleId>
              </a:tblPr>
              <a:tblGrid>
                <a:gridCol w="4399750"/>
                <a:gridCol w="7556900"/>
              </a:tblGrid>
              <a:tr h="4363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chemeClr val="dk1"/>
                          </a:solidFill>
                        </a:rPr>
                        <a:t>If the student is…</a:t>
                      </a:r>
                      <a:endParaRPr sz="2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solidFill>
                            <a:schemeClr val="dk1"/>
                          </a:solidFill>
                        </a:rPr>
                        <a:t>Staff should respond by…</a:t>
                      </a:r>
                      <a:endParaRPr sz="2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1395300">
                <a:tc>
                  <a:txBody>
                    <a:bodyPr/>
                    <a:lstStyle/>
                    <a:p>
                      <a:pPr indent="0" lvl="0" marL="0" marR="0" rtl="0" algn="l">
                        <a:lnSpc>
                          <a:spcPct val="100000"/>
                        </a:lnSpc>
                        <a:spcBef>
                          <a:spcPts val="0"/>
                        </a:spcBef>
                        <a:spcAft>
                          <a:spcPts val="0"/>
                        </a:spcAft>
                        <a:buNone/>
                      </a:pPr>
                      <a:r>
                        <a:rPr b="1" lang="en-US" sz="2400" u="none" cap="none" strike="noStrike"/>
                        <a:t>At the peak </a:t>
                      </a:r>
                      <a:r>
                        <a:rPr b="0" lang="en-US" sz="2400" u="none" cap="none" strike="noStrike"/>
                        <a:t>(engaging in </a:t>
                      </a:r>
                      <a:r>
                        <a:rPr lang="en-US" sz="2400" u="none" cap="none" strike="noStrike"/>
                        <a:t>serious behaviors that may pose a safety threat to the student or others)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Focusing on safety, enacting safety plans, limiting the number of adults talking with the student (although others should be watching the situation).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5900">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De-escalating </a:t>
                      </a:r>
                      <a:r>
                        <a:rPr b="0" lang="en-US" sz="2400" u="none" cap="none" strike="noStrike"/>
                        <a:t>(</a:t>
                      </a:r>
                      <a:r>
                        <a:rPr lang="en-US" sz="2400" u="none" cap="none" strike="noStrike"/>
                        <a:t>beginning to calm down)</a:t>
                      </a:r>
                      <a:endParaRPr/>
                    </a:p>
                    <a:p>
                      <a:pPr indent="0" lvl="0" marL="0" marR="0" rtl="0" algn="l">
                        <a:lnSpc>
                          <a:spcPct val="100000"/>
                        </a:lnSpc>
                        <a:spcBef>
                          <a:spcPts val="0"/>
                        </a:spcBef>
                        <a:spcAft>
                          <a:spcPts val="0"/>
                        </a:spcAft>
                        <a:buNone/>
                      </a:pPr>
                      <a:r>
                        <a:t/>
                      </a:r>
                      <a:endParaRPr sz="2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2400" u="none" cap="none" strike="noStrike"/>
                        <a:t>Separating the student from classmates, providing easy work for the student to do until he/she is ready to return to class. The situation should be documented.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05900">
                <a:tc>
                  <a:txBody>
                    <a:bodyPr/>
                    <a:lstStyle/>
                    <a:p>
                      <a:pPr indent="0" lvl="0" marL="0" marR="0" rtl="0" algn="l">
                        <a:lnSpc>
                          <a:spcPct val="100000"/>
                        </a:lnSpc>
                        <a:spcBef>
                          <a:spcPts val="0"/>
                        </a:spcBef>
                        <a:spcAft>
                          <a:spcPts val="0"/>
                        </a:spcAft>
                        <a:buNone/>
                      </a:pPr>
                      <a:r>
                        <a:rPr b="1" lang="en-US" sz="2400" u="none" cap="none" strike="noStrike"/>
                        <a:t>Recovering </a:t>
                      </a:r>
                      <a:r>
                        <a:rPr lang="en-US" sz="2400" u="none" cap="none" strike="noStrike"/>
                        <a:t>(showing typical, calm behavior)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US" sz="2400" u="none" cap="none" strike="noStrike"/>
                        <a:t>Continuing with planned consequence without negotiation, acknowledging cooperative or appropriate behaviors, encouraging and supporting problem solving.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94" name="Google Shape;294;p10"/>
          <p:cNvSpPr txBox="1"/>
          <p:nvPr>
            <p:ph type="title"/>
          </p:nvPr>
        </p:nvSpPr>
        <p:spPr>
          <a:xfrm>
            <a:off x="0" y="276474"/>
            <a:ext cx="9583838" cy="10792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Appropriate Responses cont.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1"/>
          <p:cNvSpPr txBox="1"/>
          <p:nvPr>
            <p:ph idx="1" type="body"/>
          </p:nvPr>
        </p:nvSpPr>
        <p:spPr>
          <a:xfrm>
            <a:off x="5175056" y="1125772"/>
            <a:ext cx="6392932" cy="4090262"/>
          </a:xfrm>
          <a:prstGeom prst="rect">
            <a:avLst/>
          </a:prstGeom>
          <a:noFill/>
          <a:ln>
            <a:noFill/>
          </a:ln>
        </p:spPr>
        <p:txBody>
          <a:bodyPr anchorCtr="0" anchor="ctr" bIns="45700" lIns="91425" spcFirstLastPara="1" rIns="91425" wrap="square" tIns="45700">
            <a:noAutofit/>
          </a:bodyPr>
          <a:lstStyle/>
          <a:p>
            <a:pPr indent="-177800" lvl="0" marL="173736" rtl="0" algn="l">
              <a:lnSpc>
                <a:spcPct val="90000"/>
              </a:lnSpc>
              <a:spcBef>
                <a:spcPts val="1000"/>
              </a:spcBef>
              <a:spcAft>
                <a:spcPts val="0"/>
              </a:spcAft>
              <a:buSzPts val="2800"/>
              <a:buChar char="•"/>
            </a:pPr>
            <a:r>
              <a:rPr lang="en-US"/>
              <a:t>Does Aiden need a crisis plan?</a:t>
            </a:r>
            <a:endParaRPr/>
          </a:p>
          <a:p>
            <a:pPr indent="-177800" lvl="0" marL="173736" rtl="0" algn="l">
              <a:lnSpc>
                <a:spcPct val="90000"/>
              </a:lnSpc>
              <a:spcBef>
                <a:spcPts val="1000"/>
              </a:spcBef>
              <a:spcAft>
                <a:spcPts val="0"/>
              </a:spcAft>
              <a:buSzPts val="2800"/>
              <a:buChar char="•"/>
            </a:pPr>
            <a:r>
              <a:rPr lang="en-US"/>
              <a:t>If so, what should be included?</a:t>
            </a:r>
            <a:endParaRPr/>
          </a:p>
          <a:p>
            <a:pPr indent="0" lvl="0" marL="0" rtl="0" algn="l">
              <a:lnSpc>
                <a:spcPct val="90000"/>
              </a:lnSpc>
              <a:spcBef>
                <a:spcPts val="1000"/>
              </a:spcBef>
              <a:spcAft>
                <a:spcPts val="0"/>
              </a:spcAft>
              <a:buSzPts val="2800"/>
              <a:buNone/>
            </a:pPr>
            <a:r>
              <a:rPr lang="en-US" u="sng">
                <a:solidFill>
                  <a:srgbClr val="000000"/>
                </a:solidFill>
                <a:latin typeface="Calibri"/>
                <a:ea typeface="Calibri"/>
                <a:cs typeface="Calibri"/>
                <a:sym typeface="Calibri"/>
              </a:rPr>
              <a:t>Aiden’s info:</a:t>
            </a:r>
            <a:endParaRPr/>
          </a:p>
          <a:p>
            <a:pPr indent="-177800" lvl="0" marL="173736" rtl="0" algn="l">
              <a:lnSpc>
                <a:spcPct val="90000"/>
              </a:lnSpc>
              <a:spcBef>
                <a:spcPts val="500"/>
              </a:spcBef>
              <a:spcAft>
                <a:spcPts val="0"/>
              </a:spcAft>
              <a:buClr>
                <a:srgbClr val="000000"/>
              </a:buClr>
              <a:buSzPts val="2800"/>
              <a:buChar char="•"/>
            </a:pPr>
            <a:r>
              <a:rPr lang="en-US">
                <a:solidFill>
                  <a:srgbClr val="000000"/>
                </a:solidFill>
                <a:latin typeface="Calibri"/>
                <a:ea typeface="Calibri"/>
                <a:cs typeface="Calibri"/>
                <a:sym typeface="Calibri"/>
              </a:rPr>
              <a:t>Makes inappropriate comments to his peers (e.g., “You are stupid!”) in the cafeteria </a:t>
            </a:r>
            <a:endParaRPr/>
          </a:p>
          <a:p>
            <a:pPr indent="-177800" lvl="0" marL="173736" rtl="0" algn="l">
              <a:lnSpc>
                <a:spcPct val="90000"/>
              </a:lnSpc>
              <a:spcBef>
                <a:spcPts val="500"/>
              </a:spcBef>
              <a:spcAft>
                <a:spcPts val="0"/>
              </a:spcAft>
              <a:buClr>
                <a:srgbClr val="000000"/>
              </a:buClr>
              <a:buSzPts val="2800"/>
              <a:buChar char="•"/>
            </a:pPr>
            <a:r>
              <a:rPr lang="en-US">
                <a:solidFill>
                  <a:srgbClr val="000000"/>
                </a:solidFill>
                <a:latin typeface="Calibri"/>
                <a:ea typeface="Calibri"/>
                <a:cs typeface="Calibri"/>
                <a:sym typeface="Calibri"/>
              </a:rPr>
              <a:t>Refuses to sit in his seat on the bus </a:t>
            </a:r>
            <a:endParaRPr/>
          </a:p>
          <a:p>
            <a:pPr indent="-177800" lvl="0" marL="173736" rtl="0" algn="l">
              <a:lnSpc>
                <a:spcPct val="90000"/>
              </a:lnSpc>
              <a:spcBef>
                <a:spcPts val="500"/>
              </a:spcBef>
              <a:spcAft>
                <a:spcPts val="0"/>
              </a:spcAft>
              <a:buClr>
                <a:srgbClr val="000000"/>
              </a:buClr>
              <a:buSzPts val="2800"/>
              <a:buChar char="•"/>
            </a:pPr>
            <a:r>
              <a:rPr lang="en-US">
                <a:solidFill>
                  <a:srgbClr val="000000"/>
                </a:solidFill>
                <a:latin typeface="Calibri"/>
                <a:ea typeface="Calibri"/>
                <a:cs typeface="Calibri"/>
                <a:sym typeface="Calibri"/>
              </a:rPr>
              <a:t>Observed being alone in these settings</a:t>
            </a:r>
            <a:endParaRPr/>
          </a:p>
          <a:p>
            <a:pPr indent="-177800" lvl="0" marL="173736" rtl="0" algn="l">
              <a:lnSpc>
                <a:spcPct val="90000"/>
              </a:lnSpc>
              <a:spcBef>
                <a:spcPts val="500"/>
              </a:spcBef>
              <a:spcAft>
                <a:spcPts val="0"/>
              </a:spcAft>
              <a:buClr>
                <a:srgbClr val="000000"/>
              </a:buClr>
              <a:buSzPts val="2800"/>
              <a:buChar char="•"/>
            </a:pPr>
            <a:r>
              <a:rPr lang="en-US">
                <a:solidFill>
                  <a:srgbClr val="000000"/>
                </a:solidFill>
                <a:latin typeface="Calibri"/>
                <a:ea typeface="Calibri"/>
                <a:cs typeface="Calibri"/>
                <a:sym typeface="Calibri"/>
              </a:rPr>
              <a:t>Function of behavior: </a:t>
            </a:r>
            <a:r>
              <a:rPr b="1" i="1" lang="en-US"/>
              <a:t>escape</a:t>
            </a:r>
            <a:r>
              <a:rPr i="1" lang="en-US"/>
              <a:t> from social interactions in unstructured settings with peers</a:t>
            </a:r>
            <a:endParaRPr b="1">
              <a:solidFill>
                <a:srgbClr val="000000"/>
              </a:solidFill>
              <a:latin typeface="Calibri"/>
              <a:ea typeface="Calibri"/>
              <a:cs typeface="Calibri"/>
              <a:sym typeface="Calibri"/>
            </a:endParaRPr>
          </a:p>
        </p:txBody>
      </p:sp>
      <p:sp>
        <p:nvSpPr>
          <p:cNvPr id="301" name="Google Shape;301;p11"/>
          <p:cNvSpPr txBox="1"/>
          <p:nvPr>
            <p:ph type="title"/>
          </p:nvPr>
        </p:nvSpPr>
        <p:spPr>
          <a:xfrm>
            <a:off x="800145" y="2275661"/>
            <a:ext cx="3674476" cy="26219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5400"/>
              <a:buNone/>
            </a:pPr>
            <a:r>
              <a:rPr lang="en-US">
                <a:solidFill>
                  <a:schemeClr val="lt1"/>
                </a:solidFill>
              </a:rPr>
              <a:t>Table Talk</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9"/>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What an FBA IS</a:t>
            </a:r>
            <a:endParaRPr/>
          </a:p>
        </p:txBody>
      </p:sp>
      <p:sp>
        <p:nvSpPr>
          <p:cNvPr id="308" name="Google Shape;308;p59"/>
          <p:cNvSpPr txBox="1"/>
          <p:nvPr>
            <p:ph idx="1" type="body"/>
          </p:nvPr>
        </p:nvSpPr>
        <p:spPr>
          <a:xfrm>
            <a:off x="838200" y="1943938"/>
            <a:ext cx="10515600" cy="3734233"/>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The Functional Behavior Assessment (FBA) is a process used to determine the function of a student’s problem behavior and the factors that maintain it. </a:t>
            </a:r>
            <a:endParaRPr/>
          </a:p>
          <a:p>
            <a:pPr indent="-173736" lvl="0" marL="173736" rtl="0" algn="l">
              <a:lnSpc>
                <a:spcPct val="90000"/>
              </a:lnSpc>
              <a:spcBef>
                <a:spcPts val="1000"/>
              </a:spcBef>
              <a:spcAft>
                <a:spcPts val="0"/>
              </a:spcAft>
              <a:buSzPts val="2800"/>
              <a:buChar char="•"/>
            </a:pPr>
            <a:r>
              <a:rPr lang="en-US"/>
              <a:t>Evidence gathered from the FBA can be used to develop a Behavior Intervention Plan (BIP) and/or introduce other necessary services. </a:t>
            </a:r>
            <a:endParaRPr/>
          </a:p>
          <a:p>
            <a:pPr indent="-215900" lvl="0" marL="457200" rtl="0" algn="l">
              <a:lnSpc>
                <a:spcPct val="90000"/>
              </a:lnSpc>
              <a:spcBef>
                <a:spcPts val="1000"/>
              </a:spcBef>
              <a:spcAft>
                <a:spcPts val="0"/>
              </a:spcAft>
              <a:buSzPts val="2000"/>
              <a:buNone/>
            </a:pPr>
            <a:r>
              <a:t/>
            </a:r>
            <a:endParaRPr sz="2000">
              <a:highlight>
                <a:srgbClr val="FFFF00"/>
              </a:highlight>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60"/>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When is an FBA Conducted?</a:t>
            </a:r>
            <a:endParaRPr/>
          </a:p>
        </p:txBody>
      </p:sp>
      <p:sp>
        <p:nvSpPr>
          <p:cNvPr id="315" name="Google Shape;315;p60"/>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An FBA may be conducted when students exhibit a pattern of problem behavior that impedes their learning, or the learning of others. </a:t>
            </a:r>
            <a:endParaRPr/>
          </a:p>
          <a:p>
            <a:pPr indent="-173736" lvl="0" marL="173736" rtl="0" algn="l">
              <a:lnSpc>
                <a:spcPct val="90000"/>
              </a:lnSpc>
              <a:spcBef>
                <a:spcPts val="1000"/>
              </a:spcBef>
              <a:spcAft>
                <a:spcPts val="0"/>
              </a:spcAft>
              <a:buSzPts val="2800"/>
              <a:buChar char="•"/>
            </a:pPr>
            <a:r>
              <a:rPr lang="en-US"/>
              <a:t>An FBA may also be conducted when a student has failed to respond to Tier I and Tier II interventions.</a:t>
            </a:r>
            <a:endParaRPr/>
          </a:p>
          <a:p>
            <a:pPr indent="0" lvl="0" marL="114300" rtl="0" algn="l">
              <a:lnSpc>
                <a:spcPct val="90000"/>
              </a:lnSpc>
              <a:spcBef>
                <a:spcPts val="1000"/>
              </a:spcBef>
              <a:spcAft>
                <a:spcPts val="0"/>
              </a:spcAft>
              <a:buSzPts val="1800"/>
              <a:buNone/>
            </a:pPr>
            <a:br>
              <a:rPr lang="en-US"/>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pSp>
        <p:nvGrpSpPr>
          <p:cNvPr id="321" name="Google Shape;321;p61"/>
          <p:cNvGrpSpPr/>
          <p:nvPr/>
        </p:nvGrpSpPr>
        <p:grpSpPr>
          <a:xfrm>
            <a:off x="1881901" y="1206500"/>
            <a:ext cx="8392848" cy="4795375"/>
            <a:chOff x="1602501" y="0"/>
            <a:chExt cx="8392848" cy="4795375"/>
          </a:xfrm>
        </p:grpSpPr>
        <p:sp>
          <p:nvSpPr>
            <p:cNvPr id="322" name="Google Shape;322;p61"/>
            <p:cNvSpPr/>
            <p:nvPr/>
          </p:nvSpPr>
          <p:spPr>
            <a:xfrm rot="5332894">
              <a:off x="1263672" y="1129763"/>
              <a:ext cx="1629928" cy="205512"/>
            </a:xfrm>
            <a:prstGeom prst="rect">
              <a:avLst/>
            </a:prstGeom>
            <a:solidFill>
              <a:srgbClr val="4372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61"/>
            <p:cNvSpPr/>
            <p:nvPr/>
          </p:nvSpPr>
          <p:spPr>
            <a:xfrm>
              <a:off x="1602501" y="79540"/>
              <a:ext cx="2283469" cy="137008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61"/>
            <p:cNvSpPr txBox="1"/>
            <p:nvPr/>
          </p:nvSpPr>
          <p:spPr>
            <a:xfrm>
              <a:off x="1642629" y="119668"/>
              <a:ext cx="2203213" cy="128982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600"/>
                <a:buFont typeface="Calibri"/>
                <a:buNone/>
              </a:pPr>
              <a:r>
                <a:rPr b="1" i="0" lang="en-US" sz="1900" u="none" cap="none" strike="noStrike">
                  <a:solidFill>
                    <a:schemeClr val="lt1"/>
                  </a:solidFill>
                  <a:latin typeface="Calibri"/>
                  <a:ea typeface="Calibri"/>
                  <a:cs typeface="Calibri"/>
                  <a:sym typeface="Calibri"/>
                </a:rPr>
                <a:t>1. Identify student who exhibits a pattern of problem behavior</a:t>
              </a:r>
              <a:endParaRPr b="1" i="0" sz="1900" u="none" cap="none" strike="noStrike">
                <a:solidFill>
                  <a:schemeClr val="lt1"/>
                </a:solidFill>
                <a:latin typeface="Calibri"/>
                <a:ea typeface="Calibri"/>
                <a:cs typeface="Calibri"/>
                <a:sym typeface="Calibri"/>
              </a:endParaRPr>
            </a:p>
          </p:txBody>
        </p:sp>
        <p:sp>
          <p:nvSpPr>
            <p:cNvPr id="325" name="Google Shape;325;p61"/>
            <p:cNvSpPr/>
            <p:nvPr/>
          </p:nvSpPr>
          <p:spPr>
            <a:xfrm rot="5400000">
              <a:off x="1245309" y="2800873"/>
              <a:ext cx="1705536" cy="205512"/>
            </a:xfrm>
            <a:prstGeom prst="rect">
              <a:avLst/>
            </a:prstGeom>
            <a:solidFill>
              <a:srgbClr val="439A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1"/>
            <p:cNvSpPr/>
            <p:nvPr/>
          </p:nvSpPr>
          <p:spPr>
            <a:xfrm>
              <a:off x="1637850" y="1712692"/>
              <a:ext cx="2283469" cy="1370081"/>
            </a:xfrm>
            <a:prstGeom prst="roundRect">
              <a:avLst>
                <a:gd fmla="val 10000" name="adj"/>
              </a:avLst>
            </a:prstGeom>
            <a:solidFill>
              <a:srgbClr val="4294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1"/>
            <p:cNvSpPr txBox="1"/>
            <p:nvPr/>
          </p:nvSpPr>
          <p:spPr>
            <a:xfrm>
              <a:off x="1677978" y="1752820"/>
              <a:ext cx="2203213" cy="128982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600"/>
                <a:buFont typeface="Calibri"/>
                <a:buNone/>
              </a:pPr>
              <a:r>
                <a:rPr b="1" i="0" lang="en-US" sz="1900" u="none" cap="none" strike="noStrike">
                  <a:solidFill>
                    <a:schemeClr val="lt1"/>
                  </a:solidFill>
                  <a:latin typeface="Calibri"/>
                  <a:ea typeface="Calibri"/>
                  <a:cs typeface="Calibri"/>
                  <a:sym typeface="Calibri"/>
                </a:rPr>
                <a:t>2. Determine who will conduct the FBA</a:t>
              </a:r>
              <a:endParaRPr b="1" i="0" sz="1900" u="none" cap="none" strike="noStrike">
                <a:solidFill>
                  <a:schemeClr val="lt1"/>
                </a:solidFill>
                <a:latin typeface="Calibri"/>
                <a:ea typeface="Calibri"/>
                <a:cs typeface="Calibri"/>
                <a:sym typeface="Calibri"/>
              </a:endParaRPr>
            </a:p>
          </p:txBody>
        </p:sp>
        <p:sp>
          <p:nvSpPr>
            <p:cNvPr id="328" name="Google Shape;328;p61"/>
            <p:cNvSpPr/>
            <p:nvPr/>
          </p:nvSpPr>
          <p:spPr>
            <a:xfrm>
              <a:off x="2372619" y="4113781"/>
              <a:ext cx="3253479" cy="205512"/>
            </a:xfrm>
            <a:prstGeom prst="rect">
              <a:avLst/>
            </a:prstGeom>
            <a:solidFill>
              <a:srgbClr val="4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1"/>
            <p:cNvSpPr/>
            <p:nvPr/>
          </p:nvSpPr>
          <p:spPr>
            <a:xfrm>
              <a:off x="1637850" y="3425294"/>
              <a:ext cx="2283469" cy="1370081"/>
            </a:xfrm>
            <a:prstGeom prst="roundRect">
              <a:avLst>
                <a:gd fmla="val 10000" name="adj"/>
              </a:avLst>
            </a:prstGeom>
            <a:solidFill>
              <a:srgbClr val="42B6B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1"/>
            <p:cNvSpPr txBox="1"/>
            <p:nvPr/>
          </p:nvSpPr>
          <p:spPr>
            <a:xfrm>
              <a:off x="1677978" y="3465422"/>
              <a:ext cx="2203213" cy="128982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600"/>
                <a:buFont typeface="Calibri"/>
                <a:buNone/>
              </a:pPr>
              <a:r>
                <a:rPr b="1" i="0" lang="en-US" sz="1900" u="none" cap="none" strike="noStrike">
                  <a:solidFill>
                    <a:schemeClr val="lt1"/>
                  </a:solidFill>
                  <a:latin typeface="Calibri"/>
                  <a:ea typeface="Calibri"/>
                  <a:cs typeface="Calibri"/>
                  <a:sym typeface="Calibri"/>
                </a:rPr>
                <a:t>3. Gather records and conduct interviews</a:t>
              </a:r>
              <a:endParaRPr b="1" i="0" sz="1900" u="none" cap="none" strike="noStrike">
                <a:solidFill>
                  <a:schemeClr val="lt1"/>
                </a:solidFill>
                <a:latin typeface="Calibri"/>
                <a:ea typeface="Calibri"/>
                <a:cs typeface="Calibri"/>
                <a:sym typeface="Calibri"/>
              </a:endParaRPr>
            </a:p>
          </p:txBody>
        </p:sp>
        <p:sp>
          <p:nvSpPr>
            <p:cNvPr id="331" name="Google Shape;331;p61"/>
            <p:cNvSpPr/>
            <p:nvPr/>
          </p:nvSpPr>
          <p:spPr>
            <a:xfrm rot="-5492631">
              <a:off x="4527314" y="2671900"/>
              <a:ext cx="1602717" cy="205512"/>
            </a:xfrm>
            <a:prstGeom prst="rect">
              <a:avLst/>
            </a:prstGeom>
            <a:solidFill>
              <a:srgbClr val="44B7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1"/>
            <p:cNvSpPr/>
            <p:nvPr/>
          </p:nvSpPr>
          <p:spPr>
            <a:xfrm>
              <a:off x="4890036" y="3244621"/>
              <a:ext cx="2283469" cy="1370081"/>
            </a:xfrm>
            <a:prstGeom prst="roundRect">
              <a:avLst>
                <a:gd fmla="val 10000" name="adj"/>
              </a:avLst>
            </a:prstGeom>
            <a:solidFill>
              <a:srgbClr val="43B99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1"/>
            <p:cNvSpPr txBox="1"/>
            <p:nvPr/>
          </p:nvSpPr>
          <p:spPr>
            <a:xfrm>
              <a:off x="4930164" y="3284749"/>
              <a:ext cx="2203213" cy="128982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1" i="0" lang="en-US" sz="1900" u="none" cap="none" strike="noStrike">
                  <a:solidFill>
                    <a:schemeClr val="lt1"/>
                  </a:solidFill>
                  <a:latin typeface="Calibri"/>
                  <a:ea typeface="Calibri"/>
                  <a:cs typeface="Calibri"/>
                  <a:sym typeface="Calibri"/>
                </a:rPr>
                <a:t>4. Observe the student to establish a baseline for the behavior</a:t>
              </a:r>
              <a:endParaRPr b="0" i="0" sz="1400" u="none" cap="none" strike="noStrike">
                <a:solidFill>
                  <a:srgbClr val="000000"/>
                </a:solidFill>
                <a:latin typeface="Arial"/>
                <a:ea typeface="Arial"/>
                <a:cs typeface="Arial"/>
                <a:sym typeface="Arial"/>
              </a:endParaRPr>
            </a:p>
          </p:txBody>
        </p:sp>
        <p:sp>
          <p:nvSpPr>
            <p:cNvPr id="334" name="Google Shape;334;p61"/>
            <p:cNvSpPr/>
            <p:nvPr/>
          </p:nvSpPr>
          <p:spPr>
            <a:xfrm rot="-5418367">
              <a:off x="4488545" y="1049589"/>
              <a:ext cx="1628376" cy="205512"/>
            </a:xfrm>
            <a:prstGeom prst="rect">
              <a:avLst/>
            </a:prstGeom>
            <a:solidFill>
              <a:srgbClr val="45B3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1"/>
            <p:cNvSpPr/>
            <p:nvPr/>
          </p:nvSpPr>
          <p:spPr>
            <a:xfrm>
              <a:off x="4846855" y="1635419"/>
              <a:ext cx="2283469" cy="1370081"/>
            </a:xfrm>
            <a:prstGeom prst="roundRect">
              <a:avLst>
                <a:gd fmla="val 10000" name="adj"/>
              </a:avLst>
            </a:prstGeom>
            <a:solidFill>
              <a:srgbClr val="44B5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1"/>
            <p:cNvSpPr txBox="1"/>
            <p:nvPr/>
          </p:nvSpPr>
          <p:spPr>
            <a:xfrm>
              <a:off x="4886983" y="1675547"/>
              <a:ext cx="2203213" cy="128982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600"/>
                <a:buFont typeface="Calibri"/>
                <a:buNone/>
              </a:pPr>
              <a:r>
                <a:rPr b="1" i="0" lang="en-US" sz="1900" u="none" cap="none" strike="noStrike">
                  <a:solidFill>
                    <a:schemeClr val="lt1"/>
                  </a:solidFill>
                  <a:latin typeface="Calibri"/>
                  <a:ea typeface="Calibri"/>
                  <a:cs typeface="Calibri"/>
                  <a:sym typeface="Calibri"/>
                </a:rPr>
                <a:t>5. Write the summary statement (hypothesis) </a:t>
              </a:r>
              <a:endParaRPr b="1" i="0" sz="1900" u="none" cap="none" strike="noStrike">
                <a:solidFill>
                  <a:schemeClr val="lt1"/>
                </a:solidFill>
                <a:latin typeface="Calibri"/>
                <a:ea typeface="Calibri"/>
                <a:cs typeface="Calibri"/>
                <a:sym typeface="Calibri"/>
              </a:endParaRPr>
            </a:p>
          </p:txBody>
        </p:sp>
        <p:sp>
          <p:nvSpPr>
            <p:cNvPr id="337" name="Google Shape;337;p61"/>
            <p:cNvSpPr/>
            <p:nvPr/>
          </p:nvSpPr>
          <p:spPr>
            <a:xfrm rot="107">
              <a:off x="5301916" y="231924"/>
              <a:ext cx="2866657" cy="205512"/>
            </a:xfrm>
            <a:prstGeom prst="rect">
              <a:avLst/>
            </a:prstGeom>
            <a:solidFill>
              <a:srgbClr val="4CA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61"/>
            <p:cNvSpPr/>
            <p:nvPr/>
          </p:nvSpPr>
          <p:spPr>
            <a:xfrm>
              <a:off x="4838155" y="0"/>
              <a:ext cx="2283469" cy="1370081"/>
            </a:xfrm>
            <a:prstGeom prst="roundRect">
              <a:avLst>
                <a:gd fmla="val 10000" name="adj"/>
              </a:avLst>
            </a:prstGeom>
            <a:solidFill>
              <a:srgbClr val="45B15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1"/>
            <p:cNvSpPr txBox="1"/>
            <p:nvPr/>
          </p:nvSpPr>
          <p:spPr>
            <a:xfrm>
              <a:off x="4878283" y="40128"/>
              <a:ext cx="2203213" cy="128982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600"/>
                <a:buFont typeface="Calibri"/>
                <a:buNone/>
              </a:pPr>
              <a:r>
                <a:rPr b="1" i="0" lang="en-US" sz="1900" u="none" cap="none" strike="noStrike">
                  <a:solidFill>
                    <a:schemeClr val="lt1"/>
                  </a:solidFill>
                  <a:latin typeface="Calibri"/>
                  <a:ea typeface="Calibri"/>
                  <a:cs typeface="Calibri"/>
                  <a:sym typeface="Calibri"/>
                </a:rPr>
                <a:t>6. Decide whether more data are needed</a:t>
              </a:r>
              <a:endParaRPr b="1" i="0" sz="1900" u="none" cap="none" strike="noStrike">
                <a:solidFill>
                  <a:schemeClr val="lt1"/>
                </a:solidFill>
                <a:latin typeface="Calibri"/>
                <a:ea typeface="Calibri"/>
                <a:cs typeface="Calibri"/>
                <a:sym typeface="Calibri"/>
              </a:endParaRPr>
            </a:p>
          </p:txBody>
        </p:sp>
        <p:sp>
          <p:nvSpPr>
            <p:cNvPr id="340" name="Google Shape;340;p61"/>
            <p:cNvSpPr/>
            <p:nvPr/>
          </p:nvSpPr>
          <p:spPr>
            <a:xfrm rot="5400000">
              <a:off x="7319339" y="1088270"/>
              <a:ext cx="1705536" cy="205512"/>
            </a:xfrm>
            <a:prstGeom prst="rect">
              <a:avLst/>
            </a:prstGeom>
            <a:solidFill>
              <a:srgbClr val="6FA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1"/>
            <p:cNvSpPr/>
            <p:nvPr/>
          </p:nvSpPr>
          <p:spPr>
            <a:xfrm>
              <a:off x="7711880" y="89"/>
              <a:ext cx="2283469" cy="1370081"/>
            </a:xfrm>
            <a:prstGeom prst="roundRect">
              <a:avLst>
                <a:gd fmla="val 10000" name="adj"/>
              </a:avLst>
            </a:prstGeom>
            <a:solidFill>
              <a:srgbClr val="51AE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61"/>
            <p:cNvSpPr txBox="1"/>
            <p:nvPr/>
          </p:nvSpPr>
          <p:spPr>
            <a:xfrm>
              <a:off x="7752008" y="40217"/>
              <a:ext cx="2203213" cy="128982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600"/>
                <a:buFont typeface="Calibri"/>
                <a:buNone/>
              </a:pPr>
              <a:r>
                <a:rPr b="1" i="0" lang="en-US" sz="1900" u="none" cap="none" strike="noStrike">
                  <a:solidFill>
                    <a:schemeClr val="lt1"/>
                  </a:solidFill>
                  <a:latin typeface="Calibri"/>
                  <a:ea typeface="Calibri"/>
                  <a:cs typeface="Calibri"/>
                  <a:sym typeface="Calibri"/>
                </a:rPr>
                <a:t>7. Finalize the summary statement</a:t>
              </a:r>
              <a:endParaRPr b="1" i="0" sz="1900" u="none" cap="none" strike="noStrike">
                <a:solidFill>
                  <a:schemeClr val="lt1"/>
                </a:solidFill>
                <a:latin typeface="Calibri"/>
                <a:ea typeface="Calibri"/>
                <a:cs typeface="Calibri"/>
                <a:sym typeface="Calibri"/>
              </a:endParaRPr>
            </a:p>
          </p:txBody>
        </p:sp>
        <p:sp>
          <p:nvSpPr>
            <p:cNvPr id="343" name="Google Shape;343;p61"/>
            <p:cNvSpPr/>
            <p:nvPr/>
          </p:nvSpPr>
          <p:spPr>
            <a:xfrm>
              <a:off x="7711880" y="1712692"/>
              <a:ext cx="2283469" cy="1370081"/>
            </a:xfrm>
            <a:prstGeom prst="roundRect">
              <a:avLst>
                <a:gd fmla="val 10000" name="adj"/>
              </a:avLst>
            </a:prstGeom>
            <a:solidFill>
              <a:srgbClr val="6FAA4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1"/>
            <p:cNvSpPr txBox="1"/>
            <p:nvPr/>
          </p:nvSpPr>
          <p:spPr>
            <a:xfrm>
              <a:off x="7752008" y="1752820"/>
              <a:ext cx="2203213" cy="128982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600"/>
                <a:buFont typeface="Calibri"/>
                <a:buNone/>
              </a:pPr>
              <a:r>
                <a:rPr b="1" i="0" lang="en-US" sz="1900" u="none" cap="none" strike="noStrike">
                  <a:solidFill>
                    <a:schemeClr val="lt1"/>
                  </a:solidFill>
                  <a:latin typeface="Calibri"/>
                  <a:ea typeface="Calibri"/>
                  <a:cs typeface="Calibri"/>
                  <a:sym typeface="Calibri"/>
                </a:rPr>
                <a:t>8. Develop Behavior Intervention Plan or introduce other services, if needed</a:t>
              </a:r>
              <a:endParaRPr b="1" i="0" sz="1900" u="none" cap="none" strike="noStrike">
                <a:solidFill>
                  <a:schemeClr val="lt1"/>
                </a:solidFill>
                <a:latin typeface="Calibri"/>
                <a:ea typeface="Calibri"/>
                <a:cs typeface="Calibri"/>
                <a:sym typeface="Calibri"/>
              </a:endParaRPr>
            </a:p>
          </p:txBody>
        </p:sp>
      </p:grpSp>
      <p:sp>
        <p:nvSpPr>
          <p:cNvPr id="345" name="Google Shape;345;p61"/>
          <p:cNvSpPr txBox="1"/>
          <p:nvPr>
            <p:ph type="title"/>
          </p:nvPr>
        </p:nvSpPr>
        <p:spPr>
          <a:xfrm>
            <a:off x="88900" y="266989"/>
            <a:ext cx="11633200" cy="9395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4000"/>
              <a:t>FBA Process Flowchart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2"/>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solidFill>
                  <a:schemeClr val="lt1"/>
                </a:solidFill>
              </a:rPr>
              <a:t>Who Conducts the FBA?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55"/>
          <p:cNvSpPr txBox="1"/>
          <p:nvPr>
            <p:ph type="title"/>
          </p:nvPr>
        </p:nvSpPr>
        <p:spPr>
          <a:xfrm>
            <a:off x="2815119" y="2260315"/>
            <a:ext cx="6462445" cy="26620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alibri"/>
              <a:buNone/>
            </a:pPr>
            <a:r>
              <a:rPr lang="en-US" sz="4400" u="sng"/>
              <a:t>The Purpose of this Module</a:t>
            </a:r>
            <a:br>
              <a:rPr lang="en-US" sz="4400" u="sng"/>
            </a:br>
            <a:r>
              <a:rPr lang="en-US" sz="4400"/>
              <a:t>is to learn how to conduct an FBA.</a:t>
            </a:r>
            <a:endParaRPr sz="2800" u="sng"/>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3"/>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Which Team Conducts the FBA?</a:t>
            </a:r>
            <a:endParaRPr/>
          </a:p>
        </p:txBody>
      </p:sp>
      <p:sp>
        <p:nvSpPr>
          <p:cNvPr id="358" name="Google Shape;358;p63"/>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FBA conducted by Tier III Action Team plus a representative from the Tier III Core Team.</a:t>
            </a:r>
            <a:endParaRPr/>
          </a:p>
          <a:p>
            <a:pPr indent="-173736" lvl="0" marL="173736" rtl="0" algn="l">
              <a:lnSpc>
                <a:spcPct val="90000"/>
              </a:lnSpc>
              <a:spcBef>
                <a:spcPts val="1000"/>
              </a:spcBef>
              <a:spcAft>
                <a:spcPts val="0"/>
              </a:spcAft>
              <a:buSzPts val="2800"/>
              <a:buChar char="•"/>
            </a:pPr>
            <a:r>
              <a:rPr lang="en-US"/>
              <a:t>The Action Team includes individuals who work with the student.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4"/>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Who Else Should Be Involved?</a:t>
            </a:r>
            <a:endParaRPr/>
          </a:p>
        </p:txBody>
      </p:sp>
      <p:sp>
        <p:nvSpPr>
          <p:cNvPr id="365" name="Google Shape;365;p64"/>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FBAs can be done by school staff.</a:t>
            </a:r>
            <a:endParaRPr/>
          </a:p>
          <a:p>
            <a:pPr indent="-173736" lvl="0" marL="173736" rtl="0" algn="l">
              <a:lnSpc>
                <a:spcPct val="90000"/>
              </a:lnSpc>
              <a:spcBef>
                <a:spcPts val="1000"/>
              </a:spcBef>
              <a:spcAft>
                <a:spcPts val="0"/>
              </a:spcAft>
              <a:buSzPts val="2800"/>
              <a:buChar char="•"/>
            </a:pPr>
            <a:r>
              <a:rPr lang="en-US"/>
              <a:t>If student’s behavior may be harmful to self or others, individuals with expertise in behavior should be involved. </a:t>
            </a:r>
            <a:endParaRPr/>
          </a:p>
          <a:p>
            <a:pPr indent="0" lvl="0" marL="173736" rtl="0" algn="l">
              <a:lnSpc>
                <a:spcPct val="90000"/>
              </a:lnSpc>
              <a:spcBef>
                <a:spcPts val="1000"/>
              </a:spcBef>
              <a:spcAft>
                <a:spcPts val="0"/>
              </a:spcAft>
              <a:buSzPts val="2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3"/>
          <p:cNvSpPr txBox="1"/>
          <p:nvPr>
            <p:ph idx="1" type="body"/>
          </p:nvPr>
        </p:nvSpPr>
        <p:spPr>
          <a:xfrm>
            <a:off x="5795734" y="1328057"/>
            <a:ext cx="6172200" cy="4526671"/>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Clr>
                <a:schemeClr val="dk1"/>
              </a:buClr>
              <a:buSzPts val="2800"/>
              <a:buChar char="•"/>
            </a:pPr>
            <a:r>
              <a:rPr lang="en-US"/>
              <a:t>Determine roles and responsibilities</a:t>
            </a:r>
            <a:endParaRPr/>
          </a:p>
          <a:p>
            <a:pPr indent="-173736" lvl="0" marL="173736" rtl="0" algn="l">
              <a:lnSpc>
                <a:spcPct val="90000"/>
              </a:lnSpc>
              <a:spcBef>
                <a:spcPts val="1000"/>
              </a:spcBef>
              <a:spcAft>
                <a:spcPts val="0"/>
              </a:spcAft>
              <a:buClr>
                <a:schemeClr val="dk1"/>
              </a:buClr>
              <a:buSzPts val="2800"/>
              <a:buChar char="•"/>
            </a:pPr>
            <a:r>
              <a:rPr lang="en-US"/>
              <a:t>Gather records and conduct interviews</a:t>
            </a:r>
            <a:endParaRPr/>
          </a:p>
          <a:p>
            <a:pPr indent="-173736" lvl="0" marL="173736" rtl="0" algn="l">
              <a:lnSpc>
                <a:spcPct val="90000"/>
              </a:lnSpc>
              <a:spcBef>
                <a:spcPts val="1000"/>
              </a:spcBef>
              <a:spcAft>
                <a:spcPts val="0"/>
              </a:spcAft>
              <a:buClr>
                <a:schemeClr val="dk1"/>
              </a:buClr>
              <a:buSzPts val="2800"/>
              <a:buChar char="•"/>
            </a:pPr>
            <a:r>
              <a:rPr lang="en-US"/>
              <a:t>Review observation data</a:t>
            </a:r>
            <a:endParaRPr/>
          </a:p>
          <a:p>
            <a:pPr indent="-173736" lvl="0" marL="173736" rtl="0" algn="l">
              <a:lnSpc>
                <a:spcPct val="90000"/>
              </a:lnSpc>
              <a:spcBef>
                <a:spcPts val="1000"/>
              </a:spcBef>
              <a:spcAft>
                <a:spcPts val="0"/>
              </a:spcAft>
              <a:buClr>
                <a:schemeClr val="dk1"/>
              </a:buClr>
              <a:buSzPts val="2800"/>
              <a:buChar char="•"/>
            </a:pPr>
            <a:r>
              <a:rPr lang="en-US"/>
              <a:t>Summarize hypothesis statement</a:t>
            </a:r>
            <a:endParaRPr/>
          </a:p>
          <a:p>
            <a:pPr indent="-173736" lvl="0" marL="173736" rtl="0" algn="l">
              <a:lnSpc>
                <a:spcPct val="90000"/>
              </a:lnSpc>
              <a:spcBef>
                <a:spcPts val="1000"/>
              </a:spcBef>
              <a:spcAft>
                <a:spcPts val="0"/>
              </a:spcAft>
              <a:buClr>
                <a:schemeClr val="dk1"/>
              </a:buClr>
              <a:buSzPts val="2800"/>
              <a:buChar char="•"/>
            </a:pPr>
            <a:r>
              <a:rPr lang="en-US"/>
              <a:t>Determine if further information is needed</a:t>
            </a:r>
            <a:endParaRPr/>
          </a:p>
          <a:p>
            <a:pPr indent="-173736" lvl="0" marL="173736" rtl="0" algn="l">
              <a:lnSpc>
                <a:spcPct val="90000"/>
              </a:lnSpc>
              <a:spcBef>
                <a:spcPts val="1000"/>
              </a:spcBef>
              <a:spcAft>
                <a:spcPts val="0"/>
              </a:spcAft>
              <a:buClr>
                <a:schemeClr val="dk1"/>
              </a:buClr>
              <a:buSzPts val="2800"/>
              <a:buChar char="•"/>
            </a:pPr>
            <a:r>
              <a:rPr lang="en-US"/>
              <a:t>Determine team members to begin the process for developing a Behavior intervention plan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72" name="Google Shape;372;p23"/>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60"/>
              <a:buFont typeface="Calibri"/>
              <a:buNone/>
            </a:pPr>
            <a:r>
              <a:rPr lang="en-US" sz="4860"/>
              <a:t>What happens during the FBA Meeting(s)?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5"/>
          <p:cNvSpPr txBox="1"/>
          <p:nvPr>
            <p:ph type="title"/>
          </p:nvPr>
        </p:nvSpPr>
        <p:spPr>
          <a:xfrm>
            <a:off x="314960" y="2535448"/>
            <a:ext cx="1160271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solidFill>
                  <a:schemeClr val="lt1"/>
                </a:solidFill>
              </a:rPr>
              <a:t>What Data Are Needed for an FBA?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6"/>
          <p:cNvSpPr txBox="1"/>
          <p:nvPr>
            <p:ph idx="1" type="body"/>
          </p:nvPr>
        </p:nvSpPr>
        <p:spPr>
          <a:xfrm>
            <a:off x="5795734" y="1473798"/>
            <a:ext cx="6172200" cy="4380930"/>
          </a:xfrm>
          <a:prstGeom prst="rect">
            <a:avLst/>
          </a:prstGeom>
          <a:noFill/>
          <a:ln>
            <a:noFill/>
          </a:ln>
        </p:spPr>
        <p:txBody>
          <a:bodyPr anchorCtr="0" anchor="t" bIns="45700" lIns="91425" spcFirstLastPara="1" rIns="91425" wrap="square" tIns="45700">
            <a:normAutofit/>
          </a:bodyPr>
          <a:lstStyle/>
          <a:p>
            <a:pPr indent="0" lvl="0" marL="63500" rtl="0" algn="l">
              <a:lnSpc>
                <a:spcPct val="90000"/>
              </a:lnSpc>
              <a:spcBef>
                <a:spcPts val="1000"/>
              </a:spcBef>
              <a:spcAft>
                <a:spcPts val="0"/>
              </a:spcAft>
              <a:buSzPts val="2800"/>
              <a:buNone/>
            </a:pPr>
            <a:r>
              <a:rPr lang="en-US" sz="3000"/>
              <a:t>To make sure an FBA is as accurate and complete as possible, the following data sources should be used: </a:t>
            </a:r>
            <a:endParaRPr/>
          </a:p>
          <a:p>
            <a:pPr indent="-173736" lvl="1" marL="457200" rtl="0" algn="l">
              <a:lnSpc>
                <a:spcPct val="90000"/>
              </a:lnSpc>
              <a:spcBef>
                <a:spcPts val="500"/>
              </a:spcBef>
              <a:spcAft>
                <a:spcPts val="0"/>
              </a:spcAft>
              <a:buSzPts val="2600"/>
              <a:buChar char="•"/>
            </a:pPr>
            <a:r>
              <a:rPr lang="en-US" sz="2800"/>
              <a:t>Student records</a:t>
            </a:r>
            <a:endParaRPr/>
          </a:p>
          <a:p>
            <a:pPr indent="-173736" lvl="1" marL="457200" rtl="0" algn="l">
              <a:lnSpc>
                <a:spcPct val="90000"/>
              </a:lnSpc>
              <a:spcBef>
                <a:spcPts val="500"/>
              </a:spcBef>
              <a:spcAft>
                <a:spcPts val="0"/>
              </a:spcAft>
              <a:buSzPts val="2600"/>
              <a:buChar char="•"/>
            </a:pPr>
            <a:r>
              <a:rPr lang="en-US" sz="2800"/>
              <a:t>Baseline data</a:t>
            </a:r>
            <a:endParaRPr/>
          </a:p>
          <a:p>
            <a:pPr indent="-173736" lvl="1" marL="457200" rtl="0" algn="l">
              <a:lnSpc>
                <a:spcPct val="90000"/>
              </a:lnSpc>
              <a:spcBef>
                <a:spcPts val="500"/>
              </a:spcBef>
              <a:spcAft>
                <a:spcPts val="0"/>
              </a:spcAft>
              <a:buSzPts val="2600"/>
              <a:buChar char="•"/>
            </a:pPr>
            <a:r>
              <a:rPr lang="en-US" sz="2800"/>
              <a:t>Interviews </a:t>
            </a:r>
            <a:endParaRPr/>
          </a:p>
          <a:p>
            <a:pPr indent="-173736" lvl="1" marL="457200" rtl="0" algn="l">
              <a:lnSpc>
                <a:spcPct val="90000"/>
              </a:lnSpc>
              <a:spcBef>
                <a:spcPts val="500"/>
              </a:spcBef>
              <a:spcAft>
                <a:spcPts val="0"/>
              </a:spcAft>
              <a:buSzPts val="2600"/>
              <a:buChar char="•"/>
            </a:pPr>
            <a:r>
              <a:rPr lang="en-US" sz="2800"/>
              <a:t>Rating scales or questionnaires </a:t>
            </a:r>
            <a:endParaRPr/>
          </a:p>
          <a:p>
            <a:pPr indent="-173736" lvl="1" marL="457200" rtl="0" algn="l">
              <a:lnSpc>
                <a:spcPct val="90000"/>
              </a:lnSpc>
              <a:spcBef>
                <a:spcPts val="500"/>
              </a:spcBef>
              <a:spcAft>
                <a:spcPts val="0"/>
              </a:spcAft>
              <a:buSzPts val="2600"/>
              <a:buChar char="•"/>
            </a:pPr>
            <a:r>
              <a:rPr lang="en-US" sz="2800"/>
              <a:t>Observational data</a:t>
            </a:r>
            <a:endParaRPr/>
          </a:p>
        </p:txBody>
      </p:sp>
      <p:sp>
        <p:nvSpPr>
          <p:cNvPr id="385" name="Google Shape;385;p66"/>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alibri"/>
              <a:buNone/>
            </a:pPr>
            <a:r>
              <a:rPr lang="en-US"/>
              <a:t>What Kind of Data Are Needed?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p67"/>
          <p:cNvSpPr txBox="1"/>
          <p:nvPr>
            <p:ph type="title"/>
          </p:nvPr>
        </p:nvSpPr>
        <p:spPr>
          <a:xfrm>
            <a:off x="333487" y="992187"/>
            <a:ext cx="3221803" cy="48736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5000"/>
              <a:t>Which Student Records Should Be Reviewed?</a:t>
            </a:r>
            <a:endParaRPr/>
          </a:p>
        </p:txBody>
      </p:sp>
      <p:sp>
        <p:nvSpPr>
          <p:cNvPr id="392" name="Google Shape;392;p67"/>
          <p:cNvSpPr txBox="1"/>
          <p:nvPr>
            <p:ph idx="1" type="body"/>
          </p:nvPr>
        </p:nvSpPr>
        <p:spPr>
          <a:xfrm>
            <a:off x="4256811" y="992187"/>
            <a:ext cx="6172200" cy="4873625"/>
          </a:xfrm>
          <a:prstGeom prst="rect">
            <a:avLst/>
          </a:prstGeom>
          <a:noFill/>
          <a:ln>
            <a:noFill/>
          </a:ln>
        </p:spPr>
        <p:txBody>
          <a:bodyPr anchorCtr="0" anchor="t" bIns="45700" lIns="91425" spcFirstLastPara="1" rIns="91425" wrap="square" tIns="45700">
            <a:normAutofit/>
          </a:bodyPr>
          <a:lstStyle/>
          <a:p>
            <a:pPr indent="-173736" lvl="1" marL="457200" rtl="0" algn="l">
              <a:lnSpc>
                <a:spcPct val="90000"/>
              </a:lnSpc>
              <a:spcBef>
                <a:spcPts val="500"/>
              </a:spcBef>
              <a:spcAft>
                <a:spcPts val="0"/>
              </a:spcAft>
              <a:buSzPts val="2600"/>
              <a:buChar char="•"/>
            </a:pPr>
            <a:r>
              <a:rPr lang="en-US" sz="2800"/>
              <a:t>Medical records  </a:t>
            </a:r>
            <a:endParaRPr/>
          </a:p>
          <a:p>
            <a:pPr indent="-173736" lvl="1" marL="457200" rtl="0" algn="l">
              <a:lnSpc>
                <a:spcPct val="90000"/>
              </a:lnSpc>
              <a:spcBef>
                <a:spcPts val="500"/>
              </a:spcBef>
              <a:spcAft>
                <a:spcPts val="0"/>
              </a:spcAft>
              <a:buSzPts val="2600"/>
              <a:buChar char="•"/>
            </a:pPr>
            <a:r>
              <a:rPr lang="en-US" sz="2800"/>
              <a:t>Social skills assessment </a:t>
            </a:r>
            <a:endParaRPr/>
          </a:p>
          <a:p>
            <a:pPr indent="-173736" lvl="1" marL="457200" rtl="0" algn="l">
              <a:lnSpc>
                <a:spcPct val="90000"/>
              </a:lnSpc>
              <a:spcBef>
                <a:spcPts val="500"/>
              </a:spcBef>
              <a:spcAft>
                <a:spcPts val="0"/>
              </a:spcAft>
              <a:buSzPts val="2600"/>
              <a:buChar char="•"/>
            </a:pPr>
            <a:r>
              <a:rPr lang="en-US" sz="2800"/>
              <a:t>Speech/language evaluation </a:t>
            </a:r>
            <a:endParaRPr/>
          </a:p>
          <a:p>
            <a:pPr indent="-173736" lvl="1" marL="457200" rtl="0" algn="l">
              <a:lnSpc>
                <a:spcPct val="90000"/>
              </a:lnSpc>
              <a:spcBef>
                <a:spcPts val="500"/>
              </a:spcBef>
              <a:spcAft>
                <a:spcPts val="0"/>
              </a:spcAft>
              <a:buSzPts val="2600"/>
              <a:buChar char="•"/>
            </a:pPr>
            <a:r>
              <a:rPr lang="en-US" sz="2800"/>
              <a:t>Motor skills assessment</a:t>
            </a:r>
            <a:endParaRPr/>
          </a:p>
          <a:p>
            <a:pPr indent="-173736" lvl="1" marL="457200" rtl="0" algn="l">
              <a:lnSpc>
                <a:spcPct val="90000"/>
              </a:lnSpc>
              <a:spcBef>
                <a:spcPts val="500"/>
              </a:spcBef>
              <a:spcAft>
                <a:spcPts val="0"/>
              </a:spcAft>
              <a:buSzPts val="2600"/>
              <a:buChar char="•"/>
            </a:pPr>
            <a:r>
              <a:rPr lang="en-US" sz="2800"/>
              <a:t>Intellectual functioning </a:t>
            </a:r>
            <a:endParaRPr/>
          </a:p>
          <a:p>
            <a:pPr indent="-173736" lvl="1" marL="457200" rtl="0" algn="l">
              <a:lnSpc>
                <a:spcPct val="90000"/>
              </a:lnSpc>
              <a:spcBef>
                <a:spcPts val="500"/>
              </a:spcBef>
              <a:spcAft>
                <a:spcPts val="0"/>
              </a:spcAft>
              <a:buSzPts val="2600"/>
              <a:buChar char="•"/>
            </a:pPr>
            <a:r>
              <a:rPr lang="en-US" sz="2800"/>
              <a:t>Academic achievement </a:t>
            </a:r>
            <a:endParaRPr/>
          </a:p>
          <a:p>
            <a:pPr indent="-173736" lvl="1" marL="457200" rtl="0" algn="l">
              <a:lnSpc>
                <a:spcPct val="90000"/>
              </a:lnSpc>
              <a:spcBef>
                <a:spcPts val="500"/>
              </a:spcBef>
              <a:spcAft>
                <a:spcPts val="0"/>
              </a:spcAft>
              <a:buSzPts val="2600"/>
              <a:buChar char="•"/>
            </a:pPr>
            <a:r>
              <a:rPr lang="en-US" sz="2800"/>
              <a:t>Curriculum-based assessment </a:t>
            </a:r>
            <a:endParaRPr/>
          </a:p>
          <a:p>
            <a:pPr indent="-173736" lvl="1" marL="457200" rtl="0" algn="l">
              <a:lnSpc>
                <a:spcPct val="90000"/>
              </a:lnSpc>
              <a:spcBef>
                <a:spcPts val="500"/>
              </a:spcBef>
              <a:spcAft>
                <a:spcPts val="0"/>
              </a:spcAft>
              <a:buSzPts val="2600"/>
              <a:buChar char="•"/>
            </a:pPr>
            <a:r>
              <a:rPr lang="en-US" sz="2800"/>
              <a:t>Adaptive behavior</a:t>
            </a:r>
            <a:endParaRPr/>
          </a:p>
          <a:p>
            <a:pPr indent="-173736" lvl="1" marL="457200" rtl="0" algn="l">
              <a:lnSpc>
                <a:spcPct val="90000"/>
              </a:lnSpc>
              <a:spcBef>
                <a:spcPts val="500"/>
              </a:spcBef>
              <a:spcAft>
                <a:spcPts val="0"/>
              </a:spcAft>
              <a:buSzPts val="2600"/>
              <a:buChar char="•"/>
            </a:pPr>
            <a:r>
              <a:rPr lang="en-US" sz="2800"/>
              <a:t>Psychological report</a:t>
            </a:r>
            <a:endParaRPr/>
          </a:p>
          <a:p>
            <a:pPr indent="-173736" lvl="1" marL="457200" rtl="0" algn="l">
              <a:lnSpc>
                <a:spcPct val="90000"/>
              </a:lnSpc>
              <a:spcBef>
                <a:spcPts val="500"/>
              </a:spcBef>
              <a:spcAft>
                <a:spcPts val="0"/>
              </a:spcAft>
              <a:buSzPts val="2600"/>
              <a:buChar char="•"/>
            </a:pPr>
            <a:r>
              <a:rPr lang="en-US" sz="2800"/>
              <a:t>Discipline records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3"/>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alibri"/>
              <a:buNone/>
            </a:pPr>
            <a:r>
              <a:rPr lang="en-US"/>
              <a:t>Options for Measuring Baseline Data</a:t>
            </a:r>
            <a:endParaRPr/>
          </a:p>
        </p:txBody>
      </p:sp>
      <p:sp>
        <p:nvSpPr>
          <p:cNvPr id="399" name="Google Shape;399;p13"/>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rPr lang="en-US"/>
              <a:t>Depending upon the type of behavior, there are 3 ways to measure it:</a:t>
            </a:r>
            <a:endParaRPr/>
          </a:p>
          <a:p>
            <a:pPr indent="-177800" lvl="1" marL="457200" rtl="0" algn="l">
              <a:lnSpc>
                <a:spcPct val="90000"/>
              </a:lnSpc>
              <a:spcBef>
                <a:spcPts val="1000"/>
              </a:spcBef>
              <a:spcAft>
                <a:spcPts val="0"/>
              </a:spcAft>
              <a:buSzPts val="2800"/>
              <a:buChar char="•"/>
            </a:pPr>
            <a:r>
              <a:rPr lang="en-US" sz="2800" u="sng"/>
              <a:t>Frequency</a:t>
            </a:r>
            <a:r>
              <a:rPr lang="en-US" sz="2800"/>
              <a:t>: How many times the student exhibits the behavior during a designated period of time</a:t>
            </a:r>
            <a:endParaRPr sz="2800"/>
          </a:p>
          <a:p>
            <a:pPr indent="-177800" lvl="1" marL="457200" rtl="0" algn="l">
              <a:lnSpc>
                <a:spcPct val="90000"/>
              </a:lnSpc>
              <a:spcBef>
                <a:spcPts val="1000"/>
              </a:spcBef>
              <a:spcAft>
                <a:spcPts val="0"/>
              </a:spcAft>
              <a:buSzPts val="2800"/>
              <a:buChar char="•"/>
            </a:pPr>
            <a:r>
              <a:rPr lang="en-US" sz="2800" u="sng"/>
              <a:t>Duration</a:t>
            </a:r>
            <a:r>
              <a:rPr lang="en-US" sz="2800"/>
              <a:t>: How long the student engages in the behavior</a:t>
            </a:r>
            <a:endParaRPr sz="2800"/>
          </a:p>
          <a:p>
            <a:pPr indent="-177800" lvl="1" marL="457200" rtl="0" algn="l">
              <a:lnSpc>
                <a:spcPct val="90000"/>
              </a:lnSpc>
              <a:spcBef>
                <a:spcPts val="1000"/>
              </a:spcBef>
              <a:spcAft>
                <a:spcPts val="0"/>
              </a:spcAft>
              <a:buSzPts val="2800"/>
              <a:buChar char="•"/>
            </a:pPr>
            <a:r>
              <a:rPr lang="en-US" sz="2800" u="sng"/>
              <a:t>Intensity</a:t>
            </a:r>
            <a:r>
              <a:rPr lang="en-US" sz="2800"/>
              <a:t>: The force with which behavior occurs</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8"/>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Conducting Interviews</a:t>
            </a:r>
            <a:endParaRPr/>
          </a:p>
        </p:txBody>
      </p:sp>
      <p:sp>
        <p:nvSpPr>
          <p:cNvPr id="406" name="Google Shape;406;p68"/>
          <p:cNvSpPr txBox="1"/>
          <p:nvPr>
            <p:ph idx="1" type="body"/>
          </p:nvPr>
        </p:nvSpPr>
        <p:spPr>
          <a:xfrm>
            <a:off x="838200" y="1606378"/>
            <a:ext cx="10515600" cy="429912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Obtain information about the context in which the target behavior usually occurs.</a:t>
            </a:r>
            <a:endParaRPr/>
          </a:p>
          <a:p>
            <a:pPr indent="-173736" lvl="0" marL="173736" rtl="0" algn="l">
              <a:lnSpc>
                <a:spcPct val="90000"/>
              </a:lnSpc>
              <a:spcBef>
                <a:spcPts val="1000"/>
              </a:spcBef>
              <a:spcAft>
                <a:spcPts val="0"/>
              </a:spcAft>
              <a:buSzPts val="2800"/>
              <a:buChar char="•"/>
            </a:pPr>
            <a:r>
              <a:rPr lang="en-US"/>
              <a:t>Gather additional data from teacher, student, and family. </a:t>
            </a:r>
            <a:endParaRPr/>
          </a:p>
          <a:p>
            <a:pPr indent="-173736" lvl="0" marL="173736" rtl="0" algn="l">
              <a:lnSpc>
                <a:spcPct val="90000"/>
              </a:lnSpc>
              <a:spcBef>
                <a:spcPts val="1000"/>
              </a:spcBef>
              <a:spcAft>
                <a:spcPts val="0"/>
              </a:spcAft>
              <a:buSzPts val="2800"/>
              <a:buChar char="•"/>
            </a:pPr>
            <a:r>
              <a:rPr lang="en-US"/>
              <a:t>Determine the student’s strengths as well as Quality of Life needs.</a:t>
            </a:r>
            <a:endParaRPr/>
          </a:p>
          <a:p>
            <a:pPr indent="-173736" lvl="0" marL="173736" rtl="0" algn="l">
              <a:lnSpc>
                <a:spcPct val="90000"/>
              </a:lnSpc>
              <a:spcBef>
                <a:spcPts val="1000"/>
              </a:spcBef>
              <a:spcAft>
                <a:spcPts val="0"/>
              </a:spcAft>
              <a:buSzPts val="2800"/>
              <a:buChar char="•"/>
            </a:pPr>
            <a:r>
              <a:rPr lang="en-US"/>
              <a:t>Assess the family’s preferences for individualized support across domains of need.</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9"/>
          <p:cNvSpPr txBox="1"/>
          <p:nvPr>
            <p:ph type="title"/>
          </p:nvPr>
        </p:nvSpPr>
        <p:spPr>
          <a:xfrm>
            <a:off x="-198451" y="662225"/>
            <a:ext cx="11899429" cy="13204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4374"/>
              <a:t>Possible Interview Form:</a:t>
            </a:r>
            <a:br>
              <a:rPr lang="en-US" sz="4374"/>
            </a:br>
            <a:r>
              <a:rPr lang="en-US" sz="4374"/>
              <a:t>The Functional Assessment Checklist </a:t>
            </a:r>
            <a:br>
              <a:rPr lang="en-US" sz="4374"/>
            </a:br>
            <a:r>
              <a:rPr lang="en-US" sz="4374"/>
              <a:t>for Teachers and Staff</a:t>
            </a:r>
            <a:endParaRPr sz="4860"/>
          </a:p>
        </p:txBody>
      </p:sp>
      <p:sp>
        <p:nvSpPr>
          <p:cNvPr id="413" name="Google Shape;413;p69"/>
          <p:cNvSpPr txBox="1"/>
          <p:nvPr>
            <p:ph idx="1" type="body"/>
          </p:nvPr>
        </p:nvSpPr>
        <p:spPr>
          <a:xfrm>
            <a:off x="838200" y="1199120"/>
            <a:ext cx="10515600" cy="4459759"/>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p:txBody>
      </p:sp>
      <p:pic>
        <p:nvPicPr>
          <p:cNvPr id="414" name="Google Shape;414;p69"/>
          <p:cNvPicPr preferRelativeResize="0"/>
          <p:nvPr/>
        </p:nvPicPr>
        <p:blipFill rotWithShape="1">
          <a:blip r:embed="rId3">
            <a:alphaModFix/>
          </a:blip>
          <a:srcRect b="0" l="0" r="0" t="0"/>
          <a:stretch/>
        </p:blipFill>
        <p:spPr>
          <a:xfrm>
            <a:off x="3413098" y="2423251"/>
            <a:ext cx="4803802" cy="339067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0"/>
          <p:cNvSpPr txBox="1"/>
          <p:nvPr>
            <p:ph type="title"/>
          </p:nvPr>
        </p:nvSpPr>
        <p:spPr>
          <a:xfrm>
            <a:off x="0" y="1199120"/>
            <a:ext cx="12103100" cy="13204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4374"/>
              <a:t>Possible Interview Form:</a:t>
            </a:r>
            <a:br>
              <a:rPr lang="en-US" sz="4374"/>
            </a:br>
            <a:r>
              <a:rPr lang="en-US" sz="4374"/>
              <a:t>Student-Assisted Functional Assessment Interview</a:t>
            </a:r>
            <a:br>
              <a:rPr lang="en-US" sz="4374"/>
            </a:br>
            <a:endParaRPr sz="4374"/>
          </a:p>
        </p:txBody>
      </p:sp>
      <p:sp>
        <p:nvSpPr>
          <p:cNvPr id="421" name="Google Shape;421;p70"/>
          <p:cNvSpPr txBox="1"/>
          <p:nvPr>
            <p:ph idx="1" type="body"/>
          </p:nvPr>
        </p:nvSpPr>
        <p:spPr>
          <a:xfrm>
            <a:off x="838200" y="1199120"/>
            <a:ext cx="10515600" cy="4459759"/>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p:txBody>
      </p:sp>
      <p:pic>
        <p:nvPicPr>
          <p:cNvPr id="422" name="Google Shape;422;p70"/>
          <p:cNvPicPr preferRelativeResize="0"/>
          <p:nvPr/>
        </p:nvPicPr>
        <p:blipFill rotWithShape="1">
          <a:blip r:embed="rId3">
            <a:alphaModFix/>
          </a:blip>
          <a:srcRect b="0" l="0" r="0" t="0"/>
          <a:stretch/>
        </p:blipFill>
        <p:spPr>
          <a:xfrm>
            <a:off x="3746264" y="2519530"/>
            <a:ext cx="4542222" cy="342406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
          <p:cNvSpPr txBox="1"/>
          <p:nvPr>
            <p:ph type="title"/>
          </p:nvPr>
        </p:nvSpPr>
        <p:spPr>
          <a:xfrm>
            <a:off x="763929" y="992187"/>
            <a:ext cx="2791361" cy="48736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Calibri"/>
              <a:buNone/>
            </a:pPr>
            <a:r>
              <a:rPr lang="en-US" sz="4800"/>
              <a:t>Objectives</a:t>
            </a:r>
            <a:endParaRPr/>
          </a:p>
        </p:txBody>
      </p:sp>
      <p:sp>
        <p:nvSpPr>
          <p:cNvPr id="213" name="Google Shape;213;p2"/>
          <p:cNvSpPr txBox="1"/>
          <p:nvPr>
            <p:ph idx="1" type="body"/>
          </p:nvPr>
        </p:nvSpPr>
        <p:spPr>
          <a:xfrm>
            <a:off x="4256811" y="992187"/>
            <a:ext cx="6172200" cy="48736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Participants will learn…</a:t>
            </a:r>
            <a:endParaRPr/>
          </a:p>
          <a:p>
            <a:pPr indent="-177800" lvl="0" marL="173736" rtl="0" algn="l">
              <a:lnSpc>
                <a:spcPct val="90000"/>
              </a:lnSpc>
              <a:spcBef>
                <a:spcPts val="0"/>
              </a:spcBef>
              <a:spcAft>
                <a:spcPts val="0"/>
              </a:spcAft>
              <a:buClr>
                <a:schemeClr val="dk1"/>
              </a:buClr>
              <a:buSzPts val="2800"/>
              <a:buChar char="•"/>
            </a:pPr>
            <a:r>
              <a:rPr lang="en-US"/>
              <a:t>What an FBA is</a:t>
            </a:r>
            <a:endParaRPr/>
          </a:p>
          <a:p>
            <a:pPr indent="-177800" lvl="1" marL="457200" rtl="0" algn="l">
              <a:lnSpc>
                <a:spcPct val="90000"/>
              </a:lnSpc>
              <a:spcBef>
                <a:spcPts val="0"/>
              </a:spcBef>
              <a:spcAft>
                <a:spcPts val="0"/>
              </a:spcAft>
              <a:buSzPts val="2800"/>
              <a:buChar char="•"/>
            </a:pPr>
            <a:r>
              <a:rPr lang="en-US"/>
              <a:t>FBA is NOT a Crisis Plan</a:t>
            </a:r>
            <a:endParaRPr/>
          </a:p>
          <a:p>
            <a:pPr indent="-177800" lvl="0" marL="173736" rtl="0" algn="l">
              <a:lnSpc>
                <a:spcPct val="90000"/>
              </a:lnSpc>
              <a:spcBef>
                <a:spcPts val="0"/>
              </a:spcBef>
              <a:spcAft>
                <a:spcPts val="0"/>
              </a:spcAft>
              <a:buClr>
                <a:schemeClr val="dk1"/>
              </a:buClr>
              <a:buSzPts val="2800"/>
              <a:buChar char="•"/>
            </a:pPr>
            <a:r>
              <a:rPr lang="en-US"/>
              <a:t>Who conducts the FBA</a:t>
            </a:r>
            <a:endParaRPr/>
          </a:p>
          <a:p>
            <a:pPr indent="-177800" lvl="0" marL="173736" rtl="0" algn="l">
              <a:lnSpc>
                <a:spcPct val="90000"/>
              </a:lnSpc>
              <a:spcBef>
                <a:spcPts val="0"/>
              </a:spcBef>
              <a:spcAft>
                <a:spcPts val="0"/>
              </a:spcAft>
              <a:buClr>
                <a:schemeClr val="dk1"/>
              </a:buClr>
              <a:buSzPts val="2800"/>
              <a:buChar char="•"/>
            </a:pPr>
            <a:r>
              <a:rPr lang="en-US"/>
              <a:t>What data need to be collected</a:t>
            </a:r>
            <a:endParaRPr/>
          </a:p>
          <a:p>
            <a:pPr indent="-177800" lvl="0" marL="173736" rtl="0" algn="l">
              <a:lnSpc>
                <a:spcPct val="90000"/>
              </a:lnSpc>
              <a:spcBef>
                <a:spcPts val="0"/>
              </a:spcBef>
              <a:spcAft>
                <a:spcPts val="0"/>
              </a:spcAft>
              <a:buClr>
                <a:schemeClr val="dk1"/>
              </a:buClr>
              <a:buSzPts val="2800"/>
              <a:buChar char="•"/>
            </a:pPr>
            <a:r>
              <a:rPr lang="en-US"/>
              <a:t>How to use data to write a hypothesis (summary statement)</a:t>
            </a:r>
            <a:endParaRPr/>
          </a:p>
          <a:p>
            <a:pPr indent="-177800" lvl="0" marL="173736" rtl="0" algn="l">
              <a:lnSpc>
                <a:spcPct val="90000"/>
              </a:lnSpc>
              <a:spcBef>
                <a:spcPts val="0"/>
              </a:spcBef>
              <a:spcAft>
                <a:spcPts val="0"/>
              </a:spcAft>
              <a:buClr>
                <a:schemeClr val="dk1"/>
              </a:buClr>
              <a:buSzPts val="2800"/>
              <a:buChar char="•"/>
            </a:pPr>
            <a:r>
              <a:rPr lang="en-US"/>
              <a:t>About possible next steps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1"/>
          <p:cNvSpPr txBox="1"/>
          <p:nvPr>
            <p:ph type="title"/>
          </p:nvPr>
        </p:nvSpPr>
        <p:spPr>
          <a:xfrm>
            <a:off x="838200" y="992187"/>
            <a:ext cx="2717090" cy="48736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3200"/>
              <a:t>Possible Interview Form:</a:t>
            </a:r>
            <a:br>
              <a:rPr lang="en-US" sz="4200"/>
            </a:br>
            <a:r>
              <a:rPr lang="en-US" sz="4200" u="sng"/>
              <a:t>Brief FBA Family-Directed Interview</a:t>
            </a:r>
            <a:endParaRPr/>
          </a:p>
        </p:txBody>
      </p:sp>
      <p:pic>
        <p:nvPicPr>
          <p:cNvPr id="429" name="Google Shape;429;p71"/>
          <p:cNvPicPr preferRelativeResize="0"/>
          <p:nvPr/>
        </p:nvPicPr>
        <p:blipFill rotWithShape="1">
          <a:blip r:embed="rId3">
            <a:alphaModFix/>
          </a:blip>
          <a:srcRect b="20674" l="0" r="0" t="0"/>
          <a:stretch/>
        </p:blipFill>
        <p:spPr>
          <a:xfrm>
            <a:off x="3738169" y="822960"/>
            <a:ext cx="8105529" cy="50428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2"/>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Rating Scales or Questionnaires</a:t>
            </a:r>
            <a:endParaRPr/>
          </a:p>
        </p:txBody>
      </p:sp>
      <p:sp>
        <p:nvSpPr>
          <p:cNvPr id="436" name="Google Shape;436;p72"/>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a:t>Examples:</a:t>
            </a:r>
            <a:endParaRPr/>
          </a:p>
          <a:p>
            <a:pPr indent="-177800" lvl="0" marL="173736" rtl="0" algn="l">
              <a:lnSpc>
                <a:spcPct val="90000"/>
              </a:lnSpc>
              <a:spcBef>
                <a:spcPts val="1000"/>
              </a:spcBef>
              <a:spcAft>
                <a:spcPts val="0"/>
              </a:spcAft>
              <a:buSzPts val="2800"/>
              <a:buChar char="•"/>
            </a:pPr>
            <a:r>
              <a:rPr b="1" lang="en-US" u="sng">
                <a:solidFill>
                  <a:schemeClr val="hlink"/>
                </a:solidFill>
                <a:hlinkClick r:id="rId3"/>
              </a:rPr>
              <a:t>Problem Behavior Questionnaire (PBQ)</a:t>
            </a:r>
            <a:r>
              <a:rPr b="1" lang="en-US"/>
              <a:t>: </a:t>
            </a:r>
            <a:r>
              <a:rPr lang="en-US"/>
              <a:t>teacher-based; develop functional hypotheses of problem behavior in general education settings</a:t>
            </a:r>
            <a:endParaRPr/>
          </a:p>
          <a:p>
            <a:pPr indent="-177800" lvl="0" marL="173736" rtl="0" algn="l">
              <a:lnSpc>
                <a:spcPct val="90000"/>
              </a:lnSpc>
              <a:spcBef>
                <a:spcPts val="1000"/>
              </a:spcBef>
              <a:spcAft>
                <a:spcPts val="0"/>
              </a:spcAft>
              <a:buSzPts val="2800"/>
              <a:buChar char="•"/>
            </a:pPr>
            <a:r>
              <a:rPr b="1" lang="en-US" u="sng">
                <a:solidFill>
                  <a:schemeClr val="hlink"/>
                </a:solidFill>
                <a:hlinkClick r:id="rId4"/>
              </a:rPr>
              <a:t>Questions about Behavioral Function (QABF)</a:t>
            </a:r>
            <a:r>
              <a:rPr b="1" lang="en-US"/>
              <a:t>: </a:t>
            </a:r>
            <a:r>
              <a:rPr lang="en-US"/>
              <a:t>25-item questionnaire; five subscales (attention, escape, tangible, non-social, and physical); rated on a four-point Likert scale 0 (never) to 3 (often)</a:t>
            </a:r>
            <a:endParaRPr/>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3"/>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Gathering Observational Data</a:t>
            </a:r>
            <a:endParaRPr/>
          </a:p>
        </p:txBody>
      </p:sp>
      <p:sp>
        <p:nvSpPr>
          <p:cNvPr id="443" name="Google Shape;443;p73"/>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7800" lvl="0" marL="173736" rtl="0" algn="l">
              <a:lnSpc>
                <a:spcPct val="90000"/>
              </a:lnSpc>
              <a:spcBef>
                <a:spcPts val="1000"/>
              </a:spcBef>
              <a:spcAft>
                <a:spcPts val="0"/>
              </a:spcAft>
              <a:buSzPts val="2800"/>
              <a:buChar char="•"/>
            </a:pPr>
            <a:r>
              <a:rPr lang="en-US"/>
              <a:t>Observe student in location where behavior is likely to occur:</a:t>
            </a:r>
            <a:endParaRPr/>
          </a:p>
          <a:p>
            <a:pPr indent="-173736" lvl="1" marL="457200" rtl="0" algn="l">
              <a:lnSpc>
                <a:spcPct val="90000"/>
              </a:lnSpc>
              <a:spcBef>
                <a:spcPts val="500"/>
              </a:spcBef>
              <a:spcAft>
                <a:spcPts val="0"/>
              </a:spcAft>
              <a:buSzPts val="2600"/>
              <a:buChar char="•"/>
            </a:pPr>
            <a:r>
              <a:rPr lang="en-US"/>
              <a:t>helps team write an accurate summary statement of the behavior</a:t>
            </a:r>
            <a:endParaRPr/>
          </a:p>
          <a:p>
            <a:pPr indent="-173736" lvl="1" marL="457200" rtl="0" algn="l">
              <a:lnSpc>
                <a:spcPct val="90000"/>
              </a:lnSpc>
              <a:spcBef>
                <a:spcPts val="500"/>
              </a:spcBef>
              <a:spcAft>
                <a:spcPts val="0"/>
              </a:spcAft>
              <a:buSzPts val="2600"/>
              <a:buChar char="•"/>
            </a:pPr>
            <a:r>
              <a:rPr lang="en-US"/>
              <a:t>can be used to establish the baseline</a:t>
            </a:r>
            <a:endParaRPr/>
          </a:p>
          <a:p>
            <a:pPr indent="-177800" lvl="0" marL="173736" rtl="0" algn="l">
              <a:lnSpc>
                <a:spcPct val="90000"/>
              </a:lnSpc>
              <a:spcBef>
                <a:spcPts val="500"/>
              </a:spcBef>
              <a:spcAft>
                <a:spcPts val="0"/>
              </a:spcAft>
              <a:buSzPts val="2800"/>
              <a:buChar char="•"/>
            </a:pPr>
            <a:r>
              <a:rPr lang="en-US"/>
              <a:t>Observe student in locations where behavior is unlikely to occur.</a:t>
            </a:r>
            <a:endParaRPr/>
          </a:p>
          <a:p>
            <a:pPr indent="-173736" lvl="1" marL="457200" rtl="0" algn="l">
              <a:lnSpc>
                <a:spcPct val="90000"/>
              </a:lnSpc>
              <a:spcBef>
                <a:spcPts val="500"/>
              </a:spcBef>
              <a:spcAft>
                <a:spcPts val="0"/>
              </a:spcAft>
              <a:buSzPts val="2600"/>
              <a:buChar char="•"/>
            </a:pPr>
            <a:r>
              <a:rPr lang="en-US"/>
              <a:t>helps team identify environments where student is successful</a:t>
            </a:r>
            <a:endParaRPr/>
          </a:p>
          <a:p>
            <a:pPr indent="0" lvl="0" marL="114300" rtl="0" algn="l">
              <a:lnSpc>
                <a:spcPct val="90000"/>
              </a:lnSpc>
              <a:spcBef>
                <a:spcPts val="1000"/>
              </a:spcBef>
              <a:spcAft>
                <a:spcPts val="0"/>
              </a:spcAft>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4"/>
          <p:cNvSpPr txBox="1"/>
          <p:nvPr>
            <p:ph type="title"/>
          </p:nvPr>
        </p:nvSpPr>
        <p:spPr>
          <a:xfrm>
            <a:off x="0" y="241160"/>
            <a:ext cx="11435024" cy="9244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US" sz="3563"/>
              <a:t>Sample Observational Data </a:t>
            </a:r>
            <a:br>
              <a:rPr lang="en-US" sz="3563"/>
            </a:br>
            <a:r>
              <a:rPr lang="en-US" sz="3563"/>
              <a:t>Collection Form</a:t>
            </a:r>
            <a:endParaRPr sz="4860"/>
          </a:p>
        </p:txBody>
      </p:sp>
      <p:sp>
        <p:nvSpPr>
          <p:cNvPr id="450" name="Google Shape;450;p74"/>
          <p:cNvSpPr txBox="1"/>
          <p:nvPr>
            <p:ph idx="2" type="body"/>
          </p:nvPr>
        </p:nvSpPr>
        <p:spPr>
          <a:xfrm>
            <a:off x="949980" y="2049864"/>
            <a:ext cx="2232260" cy="1557494"/>
          </a:xfrm>
          <a:prstGeom prst="rect">
            <a:avLst/>
          </a:prstGeom>
          <a:noFill/>
          <a:ln>
            <a:noFill/>
          </a:ln>
        </p:spPr>
        <p:txBody>
          <a:bodyPr anchorCtr="0" anchor="ctr" bIns="45700" lIns="91425" spcFirstLastPara="1" rIns="91425" wrap="square" tIns="45700">
            <a:normAutofit/>
          </a:bodyPr>
          <a:lstStyle/>
          <a:p>
            <a:pPr indent="0" lvl="0" marL="0" rtl="0" algn="ctr">
              <a:lnSpc>
                <a:spcPct val="70000"/>
              </a:lnSpc>
              <a:spcBef>
                <a:spcPts val="1000"/>
              </a:spcBef>
              <a:spcAft>
                <a:spcPts val="0"/>
              </a:spcAft>
              <a:buSzPts val="2800"/>
              <a:buNone/>
            </a:pPr>
            <a:r>
              <a:rPr lang="en-US" sz="2500"/>
              <a:t>ABC Observation Recording Form from MO-SWPBS</a:t>
            </a:r>
            <a:endParaRPr/>
          </a:p>
        </p:txBody>
      </p:sp>
      <p:pic>
        <p:nvPicPr>
          <p:cNvPr id="451" name="Google Shape;451;p74"/>
          <p:cNvPicPr preferRelativeResize="0"/>
          <p:nvPr/>
        </p:nvPicPr>
        <p:blipFill rotWithShape="1">
          <a:blip r:embed="rId3">
            <a:alphaModFix/>
          </a:blip>
          <a:srcRect b="0" l="0" r="0" t="0"/>
          <a:stretch/>
        </p:blipFill>
        <p:spPr>
          <a:xfrm>
            <a:off x="4073236" y="1141482"/>
            <a:ext cx="6026728" cy="47839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5"/>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solidFill>
                  <a:schemeClr val="lt1"/>
                </a:solidFill>
              </a:rPr>
              <a:t>How Is a Hypothesis Developed?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6"/>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What Is a Hypothesis?</a:t>
            </a:r>
            <a:endParaRPr/>
          </a:p>
        </p:txBody>
      </p:sp>
      <p:sp>
        <p:nvSpPr>
          <p:cNvPr id="464" name="Google Shape;464;p76"/>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Team’s best guess of the function of the student’s problem behavior </a:t>
            </a:r>
            <a:endParaRPr/>
          </a:p>
          <a:p>
            <a:pPr indent="-173736" lvl="0" marL="173736" rtl="0" algn="l">
              <a:lnSpc>
                <a:spcPct val="90000"/>
              </a:lnSpc>
              <a:spcBef>
                <a:spcPts val="1000"/>
              </a:spcBef>
              <a:spcAft>
                <a:spcPts val="0"/>
              </a:spcAft>
              <a:buSzPts val="2800"/>
              <a:buChar char="•"/>
            </a:pPr>
            <a:r>
              <a:rPr lang="en-US"/>
              <a:t>Critical to developing the student’s Behavior Intervention Plan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6"/>
          <p:cNvSpPr txBox="1"/>
          <p:nvPr>
            <p:ph idx="1" type="body"/>
          </p:nvPr>
        </p:nvSpPr>
        <p:spPr>
          <a:xfrm>
            <a:off x="5795734" y="763793"/>
            <a:ext cx="6172200" cy="5090935"/>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800"/>
              <a:buNone/>
            </a:pPr>
            <a:r>
              <a:t/>
            </a:r>
            <a:endParaRPr/>
          </a:p>
          <a:p>
            <a:pPr indent="-173736" lvl="0" marL="173736" rtl="0" algn="l">
              <a:lnSpc>
                <a:spcPct val="90000"/>
              </a:lnSpc>
              <a:spcBef>
                <a:spcPts val="1000"/>
              </a:spcBef>
              <a:spcAft>
                <a:spcPts val="0"/>
              </a:spcAft>
              <a:buClr>
                <a:schemeClr val="dk1"/>
              </a:buClr>
              <a:buSzPts val="2800"/>
              <a:buChar char="•"/>
            </a:pPr>
            <a:r>
              <a:rPr lang="en-US"/>
              <a:t>All behavior serves a function. </a:t>
            </a:r>
            <a:endParaRPr/>
          </a:p>
          <a:p>
            <a:pPr indent="-173736" lvl="0" marL="173736" rtl="0" algn="l">
              <a:lnSpc>
                <a:spcPct val="90000"/>
              </a:lnSpc>
              <a:spcBef>
                <a:spcPts val="1000"/>
              </a:spcBef>
              <a:spcAft>
                <a:spcPts val="0"/>
              </a:spcAft>
              <a:buClr>
                <a:schemeClr val="dk1"/>
              </a:buClr>
              <a:buSzPts val="2800"/>
              <a:buChar char="•"/>
            </a:pPr>
            <a:r>
              <a:rPr lang="en-US"/>
              <a:t>A student may use the same behavior in different situations to serve different functions.</a:t>
            </a:r>
            <a:endParaRPr/>
          </a:p>
          <a:p>
            <a:pPr indent="-173736" lvl="0" marL="173736" rtl="0" algn="l">
              <a:lnSpc>
                <a:spcPct val="90000"/>
              </a:lnSpc>
              <a:spcBef>
                <a:spcPts val="1000"/>
              </a:spcBef>
              <a:spcAft>
                <a:spcPts val="0"/>
              </a:spcAft>
              <a:buClr>
                <a:schemeClr val="dk1"/>
              </a:buClr>
              <a:buSzPts val="2800"/>
              <a:buChar char="•"/>
            </a:pPr>
            <a:r>
              <a:rPr lang="en-US"/>
              <a:t>Behavior must be considered in the context in which it occurs.</a:t>
            </a:r>
            <a:endParaRPr/>
          </a:p>
          <a:p>
            <a:pPr indent="-173736" lvl="0" marL="173736" rtl="0" algn="l">
              <a:lnSpc>
                <a:spcPct val="90000"/>
              </a:lnSpc>
              <a:spcBef>
                <a:spcPts val="1000"/>
              </a:spcBef>
              <a:spcAft>
                <a:spcPts val="0"/>
              </a:spcAft>
              <a:buSzPts val="2800"/>
              <a:buChar char="•"/>
            </a:pPr>
            <a:r>
              <a:rPr b="1" lang="en-US"/>
              <a:t>Function of Behavior </a:t>
            </a:r>
            <a:r>
              <a:rPr lang="en-US"/>
              <a:t>is the purpose of the student’s actions. (What is the payoff for the student?) </a:t>
            </a:r>
            <a:endParaRPr/>
          </a:p>
          <a:p>
            <a:pPr indent="-228600" lvl="0" marL="457200" rtl="0" algn="l">
              <a:lnSpc>
                <a:spcPct val="90000"/>
              </a:lnSpc>
              <a:spcBef>
                <a:spcPts val="1000"/>
              </a:spcBef>
              <a:spcAft>
                <a:spcPts val="0"/>
              </a:spcAft>
              <a:buClr>
                <a:schemeClr val="dk1"/>
              </a:buClr>
              <a:buSzPts val="2800"/>
              <a:buNone/>
            </a:pPr>
            <a:r>
              <a:t/>
            </a:r>
            <a:endParaRPr/>
          </a:p>
        </p:txBody>
      </p:sp>
      <p:sp>
        <p:nvSpPr>
          <p:cNvPr id="471" name="Google Shape;471;p16"/>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alibri"/>
              <a:buNone/>
            </a:pPr>
            <a:r>
              <a:rPr lang="en-US"/>
              <a:t>Stay Focused on the Function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7"/>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The Functions of Behavior </a:t>
            </a:r>
            <a:endParaRPr/>
          </a:p>
        </p:txBody>
      </p:sp>
      <p:sp>
        <p:nvSpPr>
          <p:cNvPr id="478" name="Google Shape;478;p77"/>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7800" lvl="0" marL="173736" rtl="0" algn="l">
              <a:lnSpc>
                <a:spcPct val="80000"/>
              </a:lnSpc>
              <a:spcBef>
                <a:spcPts val="1000"/>
              </a:spcBef>
              <a:spcAft>
                <a:spcPts val="0"/>
              </a:spcAft>
              <a:buClr>
                <a:schemeClr val="dk1"/>
              </a:buClr>
              <a:buSzPts val="2800"/>
              <a:buChar char="•"/>
            </a:pPr>
            <a:r>
              <a:rPr lang="en-US"/>
              <a:t>Access</a:t>
            </a:r>
            <a:endParaRPr/>
          </a:p>
          <a:p>
            <a:pPr indent="-173736" lvl="1" marL="457200" rtl="0" algn="l">
              <a:lnSpc>
                <a:spcPct val="80000"/>
              </a:lnSpc>
              <a:spcBef>
                <a:spcPts val="500"/>
              </a:spcBef>
              <a:spcAft>
                <a:spcPts val="0"/>
              </a:spcAft>
              <a:buSzPts val="2600"/>
              <a:buNone/>
            </a:pPr>
            <a:r>
              <a:rPr i="1" lang="en-US"/>
              <a:t>Example: gaining access to a basketball on the playground by taking it from someone else</a:t>
            </a:r>
            <a:endParaRPr/>
          </a:p>
          <a:p>
            <a:pPr indent="-177800" lvl="0" marL="173736" rtl="0" algn="l">
              <a:lnSpc>
                <a:spcPct val="80000"/>
              </a:lnSpc>
              <a:spcBef>
                <a:spcPts val="1000"/>
              </a:spcBef>
              <a:spcAft>
                <a:spcPts val="0"/>
              </a:spcAft>
              <a:buClr>
                <a:schemeClr val="dk1"/>
              </a:buClr>
              <a:buSzPts val="2800"/>
              <a:buChar char="•"/>
            </a:pPr>
            <a:r>
              <a:rPr lang="en-US"/>
              <a:t>Attention</a:t>
            </a:r>
            <a:endParaRPr/>
          </a:p>
          <a:p>
            <a:pPr indent="-173736" lvl="1" marL="457200" rtl="0" algn="l">
              <a:lnSpc>
                <a:spcPct val="80000"/>
              </a:lnSpc>
              <a:spcBef>
                <a:spcPts val="500"/>
              </a:spcBef>
              <a:spcAft>
                <a:spcPts val="0"/>
              </a:spcAft>
              <a:buSzPts val="2600"/>
              <a:buNone/>
            </a:pPr>
            <a:r>
              <a:rPr i="1" lang="en-US"/>
              <a:t>Example: gaining adult attention during class by yelling</a:t>
            </a:r>
            <a:endParaRPr/>
          </a:p>
          <a:p>
            <a:pPr indent="-177800" lvl="0" marL="173736" rtl="0" algn="l">
              <a:lnSpc>
                <a:spcPct val="80000"/>
              </a:lnSpc>
              <a:spcBef>
                <a:spcPts val="1000"/>
              </a:spcBef>
              <a:spcAft>
                <a:spcPts val="0"/>
              </a:spcAft>
              <a:buClr>
                <a:schemeClr val="dk1"/>
              </a:buClr>
              <a:buSzPts val="2800"/>
              <a:buChar char="•"/>
            </a:pPr>
            <a:r>
              <a:rPr lang="en-US"/>
              <a:t>Escape</a:t>
            </a:r>
            <a:endParaRPr/>
          </a:p>
          <a:p>
            <a:pPr indent="-173736" lvl="1" marL="457200" rtl="0" algn="l">
              <a:lnSpc>
                <a:spcPct val="80000"/>
              </a:lnSpc>
              <a:spcBef>
                <a:spcPts val="500"/>
              </a:spcBef>
              <a:spcAft>
                <a:spcPts val="0"/>
              </a:spcAft>
              <a:buSzPts val="2600"/>
              <a:buNone/>
            </a:pPr>
            <a:r>
              <a:rPr i="1" lang="en-US"/>
              <a:t>Example: throwing a chair in order to be sent out of the classroom</a:t>
            </a:r>
            <a:endParaRPr/>
          </a:p>
          <a:p>
            <a:pPr indent="-177800" lvl="0" marL="173736" rtl="0" algn="l">
              <a:lnSpc>
                <a:spcPct val="80000"/>
              </a:lnSpc>
              <a:spcBef>
                <a:spcPts val="1000"/>
              </a:spcBef>
              <a:spcAft>
                <a:spcPts val="0"/>
              </a:spcAft>
              <a:buClr>
                <a:schemeClr val="dk1"/>
              </a:buClr>
              <a:buSzPts val="2800"/>
              <a:buChar char="•"/>
            </a:pPr>
            <a:r>
              <a:rPr lang="en-US"/>
              <a:t>Sensory</a:t>
            </a:r>
            <a:endParaRPr/>
          </a:p>
          <a:p>
            <a:pPr indent="-173736" lvl="1" marL="457200" rtl="0" algn="l">
              <a:lnSpc>
                <a:spcPct val="80000"/>
              </a:lnSpc>
              <a:spcBef>
                <a:spcPts val="500"/>
              </a:spcBef>
              <a:spcAft>
                <a:spcPts val="0"/>
              </a:spcAft>
              <a:buSzPts val="2600"/>
              <a:buNone/>
            </a:pPr>
            <a:r>
              <a:rPr i="1" lang="en-US"/>
              <a:t>Example: tapping pencil on desk for auditory stimulation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g6e0215fd9d_0_25"/>
          <p:cNvSpPr txBox="1"/>
          <p:nvPr>
            <p:ph type="title"/>
          </p:nvPr>
        </p:nvSpPr>
        <p:spPr>
          <a:xfrm>
            <a:off x="122549" y="428920"/>
            <a:ext cx="4649476" cy="163555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5400"/>
              <a:buNone/>
            </a:pPr>
            <a:r>
              <a:rPr lang="en-US" sz="4800"/>
              <a:t>Use the ABCs to Find the Function</a:t>
            </a:r>
            <a:endParaRPr sz="4800"/>
          </a:p>
        </p:txBody>
      </p:sp>
      <p:sp>
        <p:nvSpPr>
          <p:cNvPr id="485" name="Google Shape;485;g6e0215fd9d_0_25"/>
          <p:cNvSpPr txBox="1"/>
          <p:nvPr>
            <p:ph idx="1" type="body"/>
          </p:nvPr>
        </p:nvSpPr>
        <p:spPr>
          <a:xfrm>
            <a:off x="122550" y="2832100"/>
            <a:ext cx="4649476" cy="303688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2800"/>
              <a:buNone/>
            </a:pPr>
            <a:r>
              <a:rPr lang="en-US"/>
              <a:t>Examine the pattern of the ABCs to hypothesize the function of behavior.</a:t>
            </a:r>
            <a:endParaRPr/>
          </a:p>
        </p:txBody>
      </p:sp>
      <p:pic>
        <p:nvPicPr>
          <p:cNvPr id="486" name="Google Shape;486;g6e0215fd9d_0_25"/>
          <p:cNvPicPr preferRelativeResize="0"/>
          <p:nvPr/>
        </p:nvPicPr>
        <p:blipFill rotWithShape="1">
          <a:blip r:embed="rId3">
            <a:alphaModFix/>
          </a:blip>
          <a:srcRect b="0" l="0" r="0" t="0"/>
          <a:stretch/>
        </p:blipFill>
        <p:spPr>
          <a:xfrm>
            <a:off x="5142527" y="848208"/>
            <a:ext cx="5413717" cy="502963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9"/>
          <p:cNvSpPr txBox="1"/>
          <p:nvPr>
            <p:ph idx="1" type="body"/>
          </p:nvPr>
        </p:nvSpPr>
        <p:spPr>
          <a:xfrm>
            <a:off x="5795734" y="1634490"/>
            <a:ext cx="6172200" cy="4220238"/>
          </a:xfrm>
          <a:prstGeom prst="rect">
            <a:avLst/>
          </a:prstGeom>
          <a:noFill/>
          <a:ln>
            <a:noFill/>
          </a:ln>
        </p:spPr>
        <p:txBody>
          <a:bodyPr anchorCtr="0" anchor="t" bIns="45700" lIns="91425" spcFirstLastPara="1" rIns="91425" wrap="square" tIns="45700">
            <a:normAutofit/>
          </a:bodyPr>
          <a:lstStyle/>
          <a:p>
            <a:pPr indent="0" lvl="0" marL="50800" rtl="0" algn="l">
              <a:lnSpc>
                <a:spcPct val="90000"/>
              </a:lnSpc>
              <a:spcBef>
                <a:spcPts val="1000"/>
              </a:spcBef>
              <a:spcAft>
                <a:spcPts val="0"/>
              </a:spcAft>
              <a:buSzPts val="2800"/>
              <a:buNone/>
            </a:pPr>
            <a:r>
              <a:rPr lang="en-US"/>
              <a:t>The target (problem) behavior is described in </a:t>
            </a:r>
            <a:r>
              <a:rPr b="1" lang="en-US"/>
              <a:t>observable</a:t>
            </a:r>
            <a:r>
              <a:rPr lang="en-US"/>
              <a:t> and </a:t>
            </a:r>
            <a:r>
              <a:rPr b="1" lang="en-US"/>
              <a:t>measurable</a:t>
            </a:r>
            <a:r>
              <a:rPr lang="en-US"/>
              <a:t> terms:</a:t>
            </a:r>
            <a:endParaRPr/>
          </a:p>
          <a:p>
            <a:pPr indent="-173736" lvl="1" marL="457200" rtl="0" algn="l">
              <a:lnSpc>
                <a:spcPct val="90000"/>
              </a:lnSpc>
              <a:spcBef>
                <a:spcPts val="500"/>
              </a:spcBef>
              <a:spcAft>
                <a:spcPts val="0"/>
              </a:spcAft>
              <a:buSzPts val="2600"/>
              <a:buChar char="•"/>
            </a:pPr>
            <a:r>
              <a:rPr b="1" lang="en-US"/>
              <a:t>Observable </a:t>
            </a:r>
            <a:r>
              <a:rPr lang="en-US"/>
              <a:t>- what is seen and heard using precise language</a:t>
            </a:r>
            <a:endParaRPr/>
          </a:p>
          <a:p>
            <a:pPr indent="-173736" lvl="1" marL="457200" rtl="0" algn="l">
              <a:lnSpc>
                <a:spcPct val="90000"/>
              </a:lnSpc>
              <a:spcBef>
                <a:spcPts val="500"/>
              </a:spcBef>
              <a:spcAft>
                <a:spcPts val="0"/>
              </a:spcAft>
              <a:buSzPts val="2600"/>
              <a:buChar char="•"/>
            </a:pPr>
            <a:r>
              <a:rPr b="1" lang="en-US"/>
              <a:t>Measurable </a:t>
            </a:r>
            <a:r>
              <a:rPr lang="en-US"/>
              <a:t>– has observable beginning and end; can be counted or timed</a:t>
            </a:r>
            <a:endParaRPr/>
          </a:p>
          <a:p>
            <a:pPr indent="-228600" lvl="0" marL="457200" rtl="0" algn="l">
              <a:lnSpc>
                <a:spcPct val="90000"/>
              </a:lnSpc>
              <a:spcBef>
                <a:spcPts val="1000"/>
              </a:spcBef>
              <a:spcAft>
                <a:spcPts val="0"/>
              </a:spcAft>
              <a:buClr>
                <a:schemeClr val="dk1"/>
              </a:buClr>
              <a:buSzPts val="2800"/>
              <a:buNone/>
            </a:pPr>
            <a:r>
              <a:t/>
            </a:r>
            <a:endParaRPr/>
          </a:p>
        </p:txBody>
      </p:sp>
      <p:sp>
        <p:nvSpPr>
          <p:cNvPr id="493" name="Google Shape;493;p79"/>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alibri"/>
              <a:buNone/>
            </a:pPr>
            <a:r>
              <a:rPr lang="en-US"/>
              <a:t>Target Behavior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56"/>
          <p:cNvSpPr/>
          <p:nvPr/>
        </p:nvSpPr>
        <p:spPr>
          <a:xfrm>
            <a:off x="445547" y="4718268"/>
            <a:ext cx="633845" cy="160480"/>
          </a:xfrm>
          <a:prstGeom prst="rightArrow">
            <a:avLst>
              <a:gd fmla="val 50000" name="adj1"/>
              <a:gd fmla="val 50000" name="adj2"/>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223" name="Google Shape;223;p56"/>
          <p:cNvGraphicFramePr/>
          <p:nvPr/>
        </p:nvGraphicFramePr>
        <p:xfrm>
          <a:off x="1091890" y="1572500"/>
          <a:ext cx="3000000" cy="3000000"/>
        </p:xfrm>
        <a:graphic>
          <a:graphicData uri="http://schemas.openxmlformats.org/drawingml/2006/table">
            <a:tbl>
              <a:tblPr>
                <a:noFill/>
                <a:tableStyleId>{816086C9-5FFC-4739-9800-0956C295F350}</a:tableStyleId>
              </a:tblPr>
              <a:tblGrid>
                <a:gridCol w="5034650"/>
                <a:gridCol w="5269575"/>
              </a:tblGrid>
              <a:tr h="4102950">
                <a:tc>
                  <a:txBody>
                    <a:bodyPr/>
                    <a:lstStyle/>
                    <a:p>
                      <a:pPr indent="0" lvl="0" marL="0" marR="0" rtl="0" algn="l">
                        <a:lnSpc>
                          <a:spcPct val="100000"/>
                        </a:lnSpc>
                        <a:spcBef>
                          <a:spcPts val="0"/>
                        </a:spcBef>
                        <a:spcAft>
                          <a:spcPts val="0"/>
                        </a:spcAft>
                        <a:buClr>
                          <a:srgbClr val="3333CC"/>
                        </a:buClr>
                        <a:buSzPts val="2800"/>
                        <a:buFont typeface="Noto Sans Symbols"/>
                        <a:buNone/>
                      </a:pPr>
                      <a:r>
                        <a:rPr b="1" lang="en-US" sz="2000" u="none" cap="none" strike="noStrike">
                          <a:solidFill>
                            <a:srgbClr val="0070C0"/>
                          </a:solidFill>
                          <a:latin typeface="Arial"/>
                          <a:ea typeface="Arial"/>
                          <a:cs typeface="Arial"/>
                          <a:sym typeface="Arial"/>
                        </a:rPr>
                        <a:t>TEAM</a:t>
                      </a:r>
                      <a:endParaRPr sz="2000" u="none" cap="none" strike="noStrike">
                        <a:latin typeface="Arial"/>
                        <a:ea typeface="Arial"/>
                        <a:cs typeface="Arial"/>
                        <a:sym typeface="Arial"/>
                      </a:endParaRPr>
                    </a:p>
                    <a:p>
                      <a:pPr indent="-173736" lvl="0" marL="173736" marR="0" rtl="0" algn="l">
                        <a:lnSpc>
                          <a:spcPct val="100000"/>
                        </a:lnSpc>
                        <a:spcBef>
                          <a:spcPts val="0"/>
                        </a:spcBef>
                        <a:spcAft>
                          <a:spcPts val="0"/>
                        </a:spcAft>
                        <a:buClr>
                          <a:srgbClr val="3333CC"/>
                        </a:buClr>
                        <a:buSzPts val="2400"/>
                        <a:buFont typeface="Noto Sans Symbols"/>
                        <a:buChar char="▪"/>
                      </a:pPr>
                      <a:r>
                        <a:rPr b="0" lang="en-US" sz="2000" u="none" cap="none" strike="noStrike">
                          <a:solidFill>
                            <a:schemeClr val="dk1"/>
                          </a:solidFill>
                          <a:latin typeface="Arial"/>
                          <a:ea typeface="Arial"/>
                          <a:cs typeface="Arial"/>
                          <a:sym typeface="Arial"/>
                        </a:rPr>
                        <a:t>3.1 Team Composition</a:t>
                      </a:r>
                      <a:endParaRPr sz="1400" u="none" cap="none" strike="noStrike"/>
                    </a:p>
                    <a:p>
                      <a:pPr indent="-173736" lvl="0" marL="173736" marR="0" rtl="0" algn="l">
                        <a:lnSpc>
                          <a:spcPct val="100000"/>
                        </a:lnSpc>
                        <a:spcBef>
                          <a:spcPts val="0"/>
                        </a:spcBef>
                        <a:spcAft>
                          <a:spcPts val="0"/>
                        </a:spcAft>
                        <a:buClr>
                          <a:srgbClr val="3333CC"/>
                        </a:buClr>
                        <a:buSzPts val="2400"/>
                        <a:buFont typeface="Noto Sans Symbols"/>
                        <a:buChar char="▪"/>
                      </a:pPr>
                      <a:r>
                        <a:rPr b="0" lang="en-US" sz="2000" u="none" cap="none" strike="noStrike">
                          <a:solidFill>
                            <a:schemeClr val="dk1"/>
                          </a:solidFill>
                          <a:latin typeface="Arial"/>
                          <a:ea typeface="Arial"/>
                          <a:cs typeface="Arial"/>
                          <a:sym typeface="Arial"/>
                        </a:rPr>
                        <a:t>3.2 Team Operating Procedures</a:t>
                      </a:r>
                      <a:endParaRPr sz="2000" u="none" cap="none" strike="noStrike">
                        <a:latin typeface="Arial"/>
                        <a:ea typeface="Arial"/>
                        <a:cs typeface="Arial"/>
                        <a:sym typeface="Arial"/>
                      </a:endParaRPr>
                    </a:p>
                    <a:p>
                      <a:pPr indent="-173736" lvl="0" marL="173736" marR="0" rtl="0" algn="l">
                        <a:lnSpc>
                          <a:spcPct val="100000"/>
                        </a:lnSpc>
                        <a:spcBef>
                          <a:spcPts val="0"/>
                        </a:spcBef>
                        <a:spcAft>
                          <a:spcPts val="0"/>
                        </a:spcAft>
                        <a:buClr>
                          <a:srgbClr val="3333CC"/>
                        </a:buClr>
                        <a:buSzPts val="2400"/>
                        <a:buFont typeface="Noto Sans Symbols"/>
                        <a:buChar char="▪"/>
                      </a:pPr>
                      <a:r>
                        <a:rPr b="0" lang="en-US" sz="2000" u="none" cap="none" strike="noStrike">
                          <a:solidFill>
                            <a:schemeClr val="dk1"/>
                          </a:solidFill>
                          <a:latin typeface="Arial"/>
                          <a:ea typeface="Arial"/>
                          <a:cs typeface="Arial"/>
                          <a:sym typeface="Arial"/>
                        </a:rPr>
                        <a:t>3.3 Screening</a:t>
                      </a:r>
                      <a:endParaRPr sz="1400" u="none" cap="none" strike="noStrike"/>
                    </a:p>
                    <a:p>
                      <a:pPr indent="-173736" lvl="0" marL="173736" marR="0" rtl="0" algn="l">
                        <a:lnSpc>
                          <a:spcPct val="100000"/>
                        </a:lnSpc>
                        <a:spcBef>
                          <a:spcPts val="0"/>
                        </a:spcBef>
                        <a:spcAft>
                          <a:spcPts val="0"/>
                        </a:spcAft>
                        <a:buClr>
                          <a:srgbClr val="3333CC"/>
                        </a:buClr>
                        <a:buSzPts val="2400"/>
                        <a:buFont typeface="Noto Sans Symbols"/>
                        <a:buChar char="▪"/>
                      </a:pPr>
                      <a:r>
                        <a:rPr b="0" lang="en-US" sz="2000" u="none" cap="none" strike="noStrike">
                          <a:solidFill>
                            <a:schemeClr val="dk1"/>
                          </a:solidFill>
                          <a:latin typeface="Arial"/>
                          <a:ea typeface="Arial"/>
                          <a:cs typeface="Arial"/>
                          <a:sym typeface="Arial"/>
                        </a:rPr>
                        <a:t>3.4 Student Support Team</a:t>
                      </a:r>
                      <a:endParaRPr sz="2000" u="none" cap="none" strike="noStrike">
                        <a:latin typeface="Arial"/>
                        <a:ea typeface="Arial"/>
                        <a:cs typeface="Arial"/>
                        <a:sym typeface="Arial"/>
                      </a:endParaRPr>
                    </a:p>
                    <a:p>
                      <a:pPr indent="0" lvl="0" marL="0" marR="0" rtl="0" algn="l">
                        <a:lnSpc>
                          <a:spcPct val="100000"/>
                        </a:lnSpc>
                        <a:spcBef>
                          <a:spcPts val="0"/>
                        </a:spcBef>
                        <a:spcAft>
                          <a:spcPts val="0"/>
                        </a:spcAft>
                        <a:buClr>
                          <a:srgbClr val="3333CC"/>
                        </a:buClr>
                        <a:buSzPts val="2200"/>
                        <a:buFont typeface="Noto Sans Symbols"/>
                        <a:buNone/>
                      </a:pPr>
                      <a:r>
                        <a:t/>
                      </a:r>
                      <a:endParaRPr b="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33CC"/>
                        </a:buClr>
                        <a:buSzPts val="2800"/>
                        <a:buFont typeface="Noto Sans Symbols"/>
                        <a:buNone/>
                      </a:pPr>
                      <a:r>
                        <a:rPr b="1" lang="en-US" sz="2000" u="none" cap="none" strike="noStrike">
                          <a:solidFill>
                            <a:srgbClr val="0070C0"/>
                          </a:solidFill>
                          <a:latin typeface="Arial"/>
                          <a:ea typeface="Arial"/>
                          <a:cs typeface="Arial"/>
                          <a:sym typeface="Arial"/>
                        </a:rPr>
                        <a:t>RESOURCES</a:t>
                      </a:r>
                      <a:endParaRPr sz="2000" u="none" cap="none" strike="noStrike">
                        <a:latin typeface="Arial"/>
                        <a:ea typeface="Arial"/>
                        <a:cs typeface="Arial"/>
                        <a:sym typeface="Arial"/>
                      </a:endParaRPr>
                    </a:p>
                    <a:p>
                      <a:pPr indent="-173736" lvl="0" marL="173736" marR="0" rtl="0" algn="l">
                        <a:lnSpc>
                          <a:spcPct val="100000"/>
                        </a:lnSpc>
                        <a:spcBef>
                          <a:spcPts val="0"/>
                        </a:spcBef>
                        <a:spcAft>
                          <a:spcPts val="0"/>
                        </a:spcAft>
                        <a:buClr>
                          <a:srgbClr val="3333CC"/>
                        </a:buClr>
                        <a:buSzPts val="2000"/>
                        <a:buFont typeface="Noto Sans Symbols"/>
                        <a:buChar char="▪"/>
                      </a:pPr>
                      <a:r>
                        <a:rPr b="0" i="0" lang="en-US" sz="2000" u="none" cap="none" strike="noStrike">
                          <a:solidFill>
                            <a:srgbClr val="000000"/>
                          </a:solidFill>
                          <a:latin typeface="Arial"/>
                          <a:ea typeface="Arial"/>
                          <a:cs typeface="Arial"/>
                          <a:sym typeface="Arial"/>
                        </a:rPr>
                        <a:t>3.5 Staffing</a:t>
                      </a:r>
                      <a:endParaRPr sz="1400" u="none" cap="none" strike="noStrike"/>
                    </a:p>
                    <a:p>
                      <a:pPr indent="-173736" lvl="0" marL="173736" marR="0" rtl="0" algn="l">
                        <a:lnSpc>
                          <a:spcPct val="100000"/>
                        </a:lnSpc>
                        <a:spcBef>
                          <a:spcPts val="0"/>
                        </a:spcBef>
                        <a:spcAft>
                          <a:spcPts val="0"/>
                        </a:spcAft>
                        <a:buClr>
                          <a:srgbClr val="3333CC"/>
                        </a:buClr>
                        <a:buSzPts val="2000"/>
                        <a:buFont typeface="Noto Sans Symbols"/>
                        <a:buChar char="▪"/>
                      </a:pPr>
                      <a:r>
                        <a:rPr b="0" i="0" lang="en-US" sz="2000" u="none" cap="none" strike="noStrike">
                          <a:solidFill>
                            <a:srgbClr val="000000"/>
                          </a:solidFill>
                          <a:latin typeface="Arial"/>
                          <a:ea typeface="Arial"/>
                          <a:cs typeface="Arial"/>
                          <a:sym typeface="Arial"/>
                        </a:rPr>
                        <a:t>3.6 Student/Family/Community Involvement</a:t>
                      </a:r>
                      <a:endParaRPr sz="1400" u="none" cap="none" strike="noStrike"/>
                    </a:p>
                    <a:p>
                      <a:pPr indent="-173736" lvl="0" marL="173736" marR="0" rtl="0" algn="l">
                        <a:lnSpc>
                          <a:spcPct val="100000"/>
                        </a:lnSpc>
                        <a:spcBef>
                          <a:spcPts val="0"/>
                        </a:spcBef>
                        <a:spcAft>
                          <a:spcPts val="0"/>
                        </a:spcAft>
                        <a:buClr>
                          <a:srgbClr val="3333CC"/>
                        </a:buClr>
                        <a:buSzPts val="2000"/>
                        <a:buFont typeface="Noto Sans Symbols"/>
                        <a:buChar char="▪"/>
                      </a:pPr>
                      <a:r>
                        <a:rPr b="0" i="0" lang="en-US" sz="2000" u="none" cap="none" strike="noStrike">
                          <a:solidFill>
                            <a:srgbClr val="000000"/>
                          </a:solidFill>
                          <a:latin typeface="Arial"/>
                          <a:ea typeface="Arial"/>
                          <a:cs typeface="Arial"/>
                          <a:sym typeface="Arial"/>
                        </a:rPr>
                        <a:t>3.7 Professional Development</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b="0" sz="2000" u="none" cap="none" strike="noStrike">
                        <a:solidFill>
                          <a:schemeClr val="dk1"/>
                        </a:solidFill>
                        <a:latin typeface="Arial"/>
                        <a:ea typeface="Arial"/>
                        <a:cs typeface="Arial"/>
                        <a:sym typeface="Arial"/>
                      </a:endParaRPr>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rgbClr val="3333CC"/>
                        </a:buClr>
                        <a:buSzPts val="2800"/>
                        <a:buFont typeface="Noto Sans Symbols"/>
                        <a:buNone/>
                      </a:pPr>
                      <a:r>
                        <a:rPr b="1" i="0" lang="en-US" sz="2000" u="none" cap="none" strike="noStrike">
                          <a:solidFill>
                            <a:srgbClr val="0070C0"/>
                          </a:solidFill>
                          <a:latin typeface="Arial"/>
                          <a:ea typeface="Arial"/>
                          <a:cs typeface="Arial"/>
                          <a:sym typeface="Arial"/>
                        </a:rPr>
                        <a:t>SUPPORT PLANS</a:t>
                      </a:r>
                      <a:endParaRPr b="0" i="0" sz="2000" u="none" cap="none" strike="noStrike">
                        <a:solidFill>
                          <a:srgbClr val="000000"/>
                        </a:solidFill>
                        <a:latin typeface="Arial"/>
                        <a:ea typeface="Arial"/>
                        <a:cs typeface="Arial"/>
                        <a:sym typeface="Arial"/>
                      </a:endParaRPr>
                    </a:p>
                    <a:p>
                      <a:pPr indent="-173736" lvl="0" marL="173736" marR="0" rtl="0" algn="l">
                        <a:lnSpc>
                          <a:spcPct val="100000"/>
                        </a:lnSpc>
                        <a:spcBef>
                          <a:spcPts val="0"/>
                        </a:spcBef>
                        <a:spcAft>
                          <a:spcPts val="0"/>
                        </a:spcAft>
                        <a:buClr>
                          <a:srgbClr val="3333CC"/>
                        </a:buClr>
                        <a:buSzPts val="2000"/>
                        <a:buFont typeface="Noto Sans Symbols"/>
                        <a:buChar char="▪"/>
                      </a:pPr>
                      <a:r>
                        <a:rPr b="0" lang="en-US" sz="2000" u="none" cap="none" strike="noStrike">
                          <a:solidFill>
                            <a:schemeClr val="dk1"/>
                          </a:solidFill>
                          <a:latin typeface="Arial"/>
                          <a:ea typeface="Arial"/>
                          <a:cs typeface="Arial"/>
                          <a:sym typeface="Arial"/>
                        </a:rPr>
                        <a:t>3.8   Quality of Life Indicators</a:t>
                      </a:r>
                      <a:endParaRPr sz="1400" u="none" cap="none" strike="noStrike"/>
                    </a:p>
                    <a:p>
                      <a:pPr indent="-173736" lvl="0" marL="173736" marR="0" rtl="0" algn="l">
                        <a:lnSpc>
                          <a:spcPct val="100000"/>
                        </a:lnSpc>
                        <a:spcBef>
                          <a:spcPts val="0"/>
                        </a:spcBef>
                        <a:spcAft>
                          <a:spcPts val="0"/>
                        </a:spcAft>
                        <a:buClr>
                          <a:srgbClr val="3333CC"/>
                        </a:buClr>
                        <a:buSzPts val="2000"/>
                        <a:buFont typeface="Noto Sans Symbols"/>
                        <a:buChar char="▪"/>
                      </a:pPr>
                      <a:r>
                        <a:rPr b="0" lang="en-US" sz="2000" u="none" cap="none" strike="noStrike">
                          <a:solidFill>
                            <a:schemeClr val="dk1"/>
                          </a:solidFill>
                          <a:latin typeface="Arial"/>
                          <a:ea typeface="Arial"/>
                          <a:cs typeface="Arial"/>
                          <a:sym typeface="Arial"/>
                        </a:rPr>
                        <a:t>3.9   Academic, Social, and Physical Indicators</a:t>
                      </a:r>
                      <a:endParaRPr sz="1400" u="none" cap="none" strike="noStrike"/>
                    </a:p>
                    <a:p>
                      <a:pPr indent="-173736" lvl="0" marL="173736" marR="0" rtl="0" algn="l">
                        <a:lnSpc>
                          <a:spcPct val="100000"/>
                        </a:lnSpc>
                        <a:spcBef>
                          <a:spcPts val="0"/>
                        </a:spcBef>
                        <a:spcAft>
                          <a:spcPts val="0"/>
                        </a:spcAft>
                        <a:buClr>
                          <a:srgbClr val="3333CC"/>
                        </a:buClr>
                        <a:buSzPts val="2000"/>
                        <a:buFont typeface="Noto Sans Symbols"/>
                        <a:buChar char="▪"/>
                      </a:pPr>
                      <a:r>
                        <a:rPr b="0" lang="en-US" sz="2000" u="none" cap="none" strike="noStrike">
                          <a:solidFill>
                            <a:schemeClr val="dk1"/>
                          </a:solidFill>
                          <a:latin typeface="Arial"/>
                          <a:ea typeface="Arial"/>
                          <a:cs typeface="Arial"/>
                          <a:sym typeface="Arial"/>
                        </a:rPr>
                        <a:t>3.10 Hypothesis Statement</a:t>
                      </a:r>
                      <a:endParaRPr sz="1400" u="none" cap="none" strike="noStrike"/>
                    </a:p>
                    <a:p>
                      <a:pPr indent="-173736" lvl="0" marL="173736" marR="0" rtl="0" algn="l">
                        <a:lnSpc>
                          <a:spcPct val="100000"/>
                        </a:lnSpc>
                        <a:spcBef>
                          <a:spcPts val="0"/>
                        </a:spcBef>
                        <a:spcAft>
                          <a:spcPts val="0"/>
                        </a:spcAft>
                        <a:buClr>
                          <a:srgbClr val="3333CC"/>
                        </a:buClr>
                        <a:buSzPts val="2000"/>
                        <a:buFont typeface="Noto Sans Symbols"/>
                        <a:buChar char="▪"/>
                      </a:pPr>
                      <a:r>
                        <a:rPr b="0" lang="en-US" sz="2000" u="none" cap="none" strike="noStrike">
                          <a:solidFill>
                            <a:schemeClr val="dk1"/>
                          </a:solidFill>
                          <a:latin typeface="Arial"/>
                          <a:ea typeface="Arial"/>
                          <a:cs typeface="Arial"/>
                          <a:sym typeface="Arial"/>
                        </a:rPr>
                        <a:t>3.11 Comprehensive Support</a:t>
                      </a:r>
                      <a:endParaRPr sz="1400" u="none" cap="none" strike="noStrike"/>
                    </a:p>
                    <a:p>
                      <a:pPr indent="-173736" lvl="0" marL="173736" marR="0" rtl="0" algn="l">
                        <a:lnSpc>
                          <a:spcPct val="100000"/>
                        </a:lnSpc>
                        <a:spcBef>
                          <a:spcPts val="0"/>
                        </a:spcBef>
                        <a:spcAft>
                          <a:spcPts val="0"/>
                        </a:spcAft>
                        <a:buClr>
                          <a:srgbClr val="3333CC"/>
                        </a:buClr>
                        <a:buSzPts val="2000"/>
                        <a:buFont typeface="Noto Sans Symbols"/>
                        <a:buChar char="▪"/>
                      </a:pPr>
                      <a:r>
                        <a:rPr b="0" lang="en-US" sz="2000" u="none" cap="none" strike="noStrike">
                          <a:solidFill>
                            <a:schemeClr val="dk1"/>
                          </a:solidFill>
                          <a:latin typeface="Arial"/>
                          <a:ea typeface="Arial"/>
                          <a:cs typeface="Arial"/>
                          <a:sym typeface="Arial"/>
                        </a:rPr>
                        <a:t>3.12 Natural and Formal Supports</a:t>
                      </a:r>
                      <a:endParaRPr sz="1400" u="none" cap="none" strike="noStrike"/>
                    </a:p>
                    <a:p>
                      <a:pPr indent="-173736" lvl="0" marL="173736" marR="0" rtl="0" algn="l">
                        <a:lnSpc>
                          <a:spcPct val="100000"/>
                        </a:lnSpc>
                        <a:spcBef>
                          <a:spcPts val="0"/>
                        </a:spcBef>
                        <a:spcAft>
                          <a:spcPts val="0"/>
                        </a:spcAft>
                        <a:buClr>
                          <a:srgbClr val="3333CC"/>
                        </a:buClr>
                        <a:buSzPts val="2000"/>
                        <a:buFont typeface="Noto Sans Symbols"/>
                        <a:buChar char="▪"/>
                      </a:pPr>
                      <a:r>
                        <a:rPr b="0" lang="en-US" sz="2000" u="none" cap="none" strike="noStrike">
                          <a:solidFill>
                            <a:schemeClr val="dk1"/>
                          </a:solidFill>
                          <a:latin typeface="Arial"/>
                          <a:ea typeface="Arial"/>
                          <a:cs typeface="Arial"/>
                          <a:sym typeface="Arial"/>
                        </a:rPr>
                        <a:t>3.13 Access to Tier I and Tier II Support</a:t>
                      </a:r>
                      <a:endParaRPr b="1" sz="20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3333CC"/>
                        </a:buClr>
                        <a:buSzPts val="2800"/>
                        <a:buFont typeface="Noto Sans Symbols"/>
                        <a:buNone/>
                      </a:pPr>
                      <a:r>
                        <a:t/>
                      </a:r>
                      <a:endParaRPr b="1" sz="20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3333CC"/>
                        </a:buClr>
                        <a:buSzPts val="2800"/>
                        <a:buFont typeface="Noto Sans Symbols"/>
                        <a:buNone/>
                      </a:pPr>
                      <a:r>
                        <a:rPr b="1" lang="en-US" sz="2000" u="none" cap="none" strike="noStrike">
                          <a:solidFill>
                            <a:srgbClr val="0070C0"/>
                          </a:solidFill>
                          <a:latin typeface="Arial"/>
                          <a:ea typeface="Arial"/>
                          <a:cs typeface="Arial"/>
                          <a:sym typeface="Arial"/>
                        </a:rPr>
                        <a:t>EVALUATION</a:t>
                      </a:r>
                      <a:endParaRPr sz="2000" u="none" cap="none" strike="noStrike">
                        <a:latin typeface="Arial"/>
                        <a:ea typeface="Arial"/>
                        <a:cs typeface="Arial"/>
                        <a:sym typeface="Arial"/>
                      </a:endParaRPr>
                    </a:p>
                    <a:p>
                      <a:pPr indent="-173736" lvl="0" marL="173736" marR="0" rtl="0" algn="l">
                        <a:lnSpc>
                          <a:spcPct val="100000"/>
                        </a:lnSpc>
                        <a:spcBef>
                          <a:spcPts val="0"/>
                        </a:spcBef>
                        <a:spcAft>
                          <a:spcPts val="0"/>
                        </a:spcAft>
                        <a:buClr>
                          <a:srgbClr val="3333CC"/>
                        </a:buClr>
                        <a:buSzPts val="2400"/>
                        <a:buFont typeface="Noto Sans Symbols"/>
                        <a:buChar char="▪"/>
                      </a:pPr>
                      <a:r>
                        <a:rPr b="0" lang="en-US" sz="2000" u="none" cap="none" strike="noStrike">
                          <a:solidFill>
                            <a:schemeClr val="dk1"/>
                          </a:solidFill>
                          <a:latin typeface="Arial"/>
                          <a:ea typeface="Arial"/>
                          <a:cs typeface="Arial"/>
                          <a:sym typeface="Arial"/>
                        </a:rPr>
                        <a:t>3.14 Data System</a:t>
                      </a:r>
                      <a:endParaRPr sz="2000" u="none" cap="none" strike="noStrike">
                        <a:latin typeface="Arial"/>
                        <a:ea typeface="Arial"/>
                        <a:cs typeface="Arial"/>
                        <a:sym typeface="Arial"/>
                      </a:endParaRPr>
                    </a:p>
                    <a:p>
                      <a:pPr indent="-173736" lvl="0" marL="173736" marR="0" rtl="0" algn="l">
                        <a:lnSpc>
                          <a:spcPct val="100000"/>
                        </a:lnSpc>
                        <a:spcBef>
                          <a:spcPts val="0"/>
                        </a:spcBef>
                        <a:spcAft>
                          <a:spcPts val="0"/>
                        </a:spcAft>
                        <a:buClr>
                          <a:srgbClr val="3333CC"/>
                        </a:buClr>
                        <a:buSzPts val="2400"/>
                        <a:buFont typeface="Noto Sans Symbols"/>
                        <a:buChar char="▪"/>
                      </a:pPr>
                      <a:r>
                        <a:rPr b="0" lang="en-US" sz="2000" u="none" cap="none" strike="noStrike">
                          <a:solidFill>
                            <a:schemeClr val="dk1"/>
                          </a:solidFill>
                          <a:latin typeface="Arial"/>
                          <a:ea typeface="Arial"/>
                          <a:cs typeface="Arial"/>
                          <a:sym typeface="Arial"/>
                        </a:rPr>
                        <a:t>3.15 Data-Based Decision Making</a:t>
                      </a:r>
                      <a:endParaRPr sz="2000" u="none" cap="none" strike="noStrike">
                        <a:latin typeface="Arial"/>
                        <a:ea typeface="Arial"/>
                        <a:cs typeface="Arial"/>
                        <a:sym typeface="Arial"/>
                      </a:endParaRPr>
                    </a:p>
                    <a:p>
                      <a:pPr indent="-173736" lvl="0" marL="173736" marR="0" rtl="0" algn="l">
                        <a:lnSpc>
                          <a:spcPct val="100000"/>
                        </a:lnSpc>
                        <a:spcBef>
                          <a:spcPts val="0"/>
                        </a:spcBef>
                        <a:spcAft>
                          <a:spcPts val="0"/>
                        </a:spcAft>
                        <a:buClr>
                          <a:srgbClr val="3333CC"/>
                        </a:buClr>
                        <a:buSzPts val="2400"/>
                        <a:buFont typeface="Noto Sans Symbols"/>
                        <a:buChar char="▪"/>
                      </a:pPr>
                      <a:r>
                        <a:rPr b="0" lang="en-US" sz="2000" u="none" cap="none" strike="noStrike">
                          <a:solidFill>
                            <a:schemeClr val="dk1"/>
                          </a:solidFill>
                          <a:latin typeface="Arial"/>
                          <a:ea typeface="Arial"/>
                          <a:cs typeface="Arial"/>
                          <a:sym typeface="Arial"/>
                        </a:rPr>
                        <a:t>3.16 Level of Use</a:t>
                      </a:r>
                      <a:endParaRPr sz="1400" u="none" cap="none" strike="noStrike"/>
                    </a:p>
                    <a:p>
                      <a:pPr indent="-173736" lvl="0" marL="173736" marR="0" rtl="0" algn="l">
                        <a:lnSpc>
                          <a:spcPct val="100000"/>
                        </a:lnSpc>
                        <a:spcBef>
                          <a:spcPts val="0"/>
                        </a:spcBef>
                        <a:spcAft>
                          <a:spcPts val="0"/>
                        </a:spcAft>
                        <a:buClr>
                          <a:srgbClr val="3333CC"/>
                        </a:buClr>
                        <a:buSzPts val="2400"/>
                        <a:buFont typeface="Noto Sans Symbols"/>
                        <a:buChar char="▪"/>
                      </a:pPr>
                      <a:r>
                        <a:rPr b="0" lang="en-US" sz="2000" u="none" cap="none" strike="noStrike">
                          <a:solidFill>
                            <a:schemeClr val="dk1"/>
                          </a:solidFill>
                          <a:latin typeface="Arial"/>
                          <a:ea typeface="Arial"/>
                          <a:cs typeface="Arial"/>
                          <a:sym typeface="Arial"/>
                        </a:rPr>
                        <a:t>3.17 Annual Evaluation</a:t>
                      </a:r>
                      <a:endParaRPr sz="2000" u="none" cap="none" strike="noStrike">
                        <a:latin typeface="Arial"/>
                        <a:ea typeface="Arial"/>
                        <a:cs typeface="Arial"/>
                        <a:sym typeface="Arial"/>
                      </a:endParaRPr>
                    </a:p>
                  </a:txBody>
                  <a:tcPr marT="45725" marB="45725" marR="91450" marL="91450">
                    <a:solidFill>
                      <a:schemeClr val="lt1"/>
                    </a:solidFill>
                  </a:tcPr>
                </a:tc>
              </a:tr>
            </a:tbl>
          </a:graphicData>
        </a:graphic>
      </p:graphicFrame>
      <p:sp>
        <p:nvSpPr>
          <p:cNvPr id="224" name="Google Shape;224;p56"/>
          <p:cNvSpPr/>
          <p:nvPr/>
        </p:nvSpPr>
        <p:spPr>
          <a:xfrm>
            <a:off x="5547630" y="1967946"/>
            <a:ext cx="633845" cy="160480"/>
          </a:xfrm>
          <a:prstGeom prst="rightArrow">
            <a:avLst>
              <a:gd fmla="val 50000" name="adj1"/>
              <a:gd fmla="val 50000" name="adj2"/>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56"/>
          <p:cNvSpPr/>
          <p:nvPr/>
        </p:nvSpPr>
        <p:spPr>
          <a:xfrm>
            <a:off x="5547628" y="2272601"/>
            <a:ext cx="633845" cy="160480"/>
          </a:xfrm>
          <a:prstGeom prst="rightArrow">
            <a:avLst>
              <a:gd fmla="val 50000" name="adj1"/>
              <a:gd fmla="val 50000" name="adj2"/>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56"/>
          <p:cNvSpPr/>
          <p:nvPr/>
        </p:nvSpPr>
        <p:spPr>
          <a:xfrm>
            <a:off x="5547629" y="2895638"/>
            <a:ext cx="633845" cy="160480"/>
          </a:xfrm>
          <a:prstGeom prst="rightArrow">
            <a:avLst>
              <a:gd fmla="val 50000" name="adj1"/>
              <a:gd fmla="val 50000" name="adj2"/>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56"/>
          <p:cNvSpPr txBox="1"/>
          <p:nvPr/>
        </p:nvSpPr>
        <p:spPr>
          <a:xfrm>
            <a:off x="2140647" y="639050"/>
            <a:ext cx="6858000" cy="933450"/>
          </a:xfrm>
          <a:prstGeom prst="rect">
            <a:avLst/>
          </a:prstGeom>
          <a:solidFill>
            <a:schemeClr val="lt1"/>
          </a:solidFill>
          <a:ln cap="flat" cmpd="sng" w="57150">
            <a:solidFill>
              <a:srgbClr val="003399"/>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80"/>
              <a:buFont typeface="Trebuchet MS"/>
              <a:buNone/>
            </a:pPr>
            <a:r>
              <a:rPr b="0" i="1" lang="en-US" sz="2800" u="sng" cap="none" strike="noStrike">
                <a:solidFill>
                  <a:schemeClr val="dk1"/>
                </a:solidFill>
                <a:latin typeface="Calibri"/>
                <a:ea typeface="Calibri"/>
                <a:cs typeface="Calibri"/>
                <a:sym typeface="Calibri"/>
                <a:hlinkClick r:id="rId3">
                  <a:extLst>
                    <a:ext uri="{A12FA001-AC4F-418D-AE19-62706E023703}">
                      <ahyp:hlinkClr val="tx"/>
                    </a:ext>
                  </a:extLst>
                </a:hlinkClick>
              </a:rPr>
              <a:t>The Tiered Fidelity Inventory (TFI)</a:t>
            </a:r>
            <a:br>
              <a:rPr b="0" i="0" lang="en-US" sz="2800" u="none" cap="none" strike="noStrike">
                <a:solidFill>
                  <a:schemeClr val="dk1"/>
                </a:solidFill>
                <a:latin typeface="Calibri"/>
                <a:ea typeface="Calibri"/>
                <a:cs typeface="Calibri"/>
                <a:sym typeface="Calibri"/>
              </a:rPr>
            </a:br>
            <a:r>
              <a:rPr b="1" i="0" lang="en-US" sz="2800" u="sng" cap="none" strike="noStrike">
                <a:solidFill>
                  <a:schemeClr val="dk1"/>
                </a:solidFill>
                <a:latin typeface="Calibri"/>
                <a:ea typeface="Calibri"/>
                <a:cs typeface="Calibri"/>
                <a:sym typeface="Calibri"/>
                <a:hlinkClick r:id="rId4">
                  <a:extLst>
                    <a:ext uri="{A12FA001-AC4F-418D-AE19-62706E023703}">
                      <ahyp:hlinkClr val="tx"/>
                    </a:ext>
                  </a:extLst>
                </a:hlinkClick>
              </a:rPr>
              <a:t>Tier III Planning Tool</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0"/>
          <p:cNvSpPr txBox="1"/>
          <p:nvPr>
            <p:ph idx="1" type="body"/>
          </p:nvPr>
        </p:nvSpPr>
        <p:spPr>
          <a:xfrm>
            <a:off x="5175056" y="1125772"/>
            <a:ext cx="6392932" cy="40902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000000"/>
              </a:buClr>
              <a:buSzPts val="2800"/>
              <a:buNone/>
            </a:pPr>
            <a:r>
              <a:rPr lang="en-US">
                <a:solidFill>
                  <a:srgbClr val="000000"/>
                </a:solidFill>
              </a:rPr>
              <a:t>Aiden’s behaviors:</a:t>
            </a:r>
            <a:endParaRPr/>
          </a:p>
          <a:p>
            <a:pPr indent="-177800" lvl="0" marL="457200" rtl="0" algn="l">
              <a:lnSpc>
                <a:spcPct val="90000"/>
              </a:lnSpc>
              <a:spcBef>
                <a:spcPts val="1000"/>
              </a:spcBef>
              <a:spcAft>
                <a:spcPts val="0"/>
              </a:spcAft>
              <a:buClr>
                <a:srgbClr val="000000"/>
              </a:buClr>
              <a:buSzPts val="2800"/>
              <a:buChar char="•"/>
            </a:pPr>
            <a:r>
              <a:rPr lang="en-US"/>
              <a:t>throwing class materials </a:t>
            </a:r>
            <a:endParaRPr/>
          </a:p>
          <a:p>
            <a:pPr indent="-177800" lvl="0" marL="457200" rtl="0" algn="l">
              <a:lnSpc>
                <a:spcPct val="90000"/>
              </a:lnSpc>
              <a:spcBef>
                <a:spcPts val="1000"/>
              </a:spcBef>
              <a:spcAft>
                <a:spcPts val="0"/>
              </a:spcAft>
              <a:buClr>
                <a:srgbClr val="000000"/>
              </a:buClr>
              <a:buSzPts val="2800"/>
              <a:buChar char="•"/>
            </a:pPr>
            <a:r>
              <a:rPr lang="en-US"/>
              <a:t>cussing at teacher </a:t>
            </a:r>
            <a:endParaRPr/>
          </a:p>
          <a:p>
            <a:pPr indent="-177800" lvl="0" marL="457200" rtl="0" algn="l">
              <a:lnSpc>
                <a:spcPct val="90000"/>
              </a:lnSpc>
              <a:spcBef>
                <a:spcPts val="1000"/>
              </a:spcBef>
              <a:spcAft>
                <a:spcPts val="0"/>
              </a:spcAft>
              <a:buClr>
                <a:srgbClr val="000000"/>
              </a:buClr>
              <a:buSzPts val="2800"/>
              <a:buChar char="•"/>
            </a:pPr>
            <a:r>
              <a:rPr lang="en-US"/>
              <a:t>shouting at peers</a:t>
            </a:r>
            <a:endParaRPr/>
          </a:p>
          <a:p>
            <a:pPr indent="0" lvl="0" marL="0" rtl="0" algn="l">
              <a:lnSpc>
                <a:spcPct val="90000"/>
              </a:lnSpc>
              <a:spcBef>
                <a:spcPts val="1000"/>
              </a:spcBef>
              <a:spcAft>
                <a:spcPts val="0"/>
              </a:spcAft>
              <a:buClr>
                <a:srgbClr val="000000"/>
              </a:buClr>
              <a:buSzPts val="2800"/>
              <a:buNone/>
            </a:pPr>
            <a:r>
              <a:rPr lang="en-US">
                <a:solidFill>
                  <a:srgbClr val="000000"/>
                </a:solidFill>
              </a:rPr>
              <a:t>How would you make Aiden’s behaviors more observable and measurable? </a:t>
            </a:r>
            <a:endParaRPr/>
          </a:p>
          <a:p>
            <a:pPr indent="0" lvl="0" marL="50800" rtl="0" algn="l">
              <a:lnSpc>
                <a:spcPct val="90000"/>
              </a:lnSpc>
              <a:spcBef>
                <a:spcPts val="1000"/>
              </a:spcBef>
              <a:spcAft>
                <a:spcPts val="0"/>
              </a:spcAft>
              <a:buSzPts val="1800"/>
              <a:buNone/>
            </a:pPr>
            <a:r>
              <a:t/>
            </a:r>
            <a:endParaRPr sz="2000"/>
          </a:p>
        </p:txBody>
      </p:sp>
      <p:sp>
        <p:nvSpPr>
          <p:cNvPr id="500" name="Google Shape;500;p80"/>
          <p:cNvSpPr txBox="1"/>
          <p:nvPr>
            <p:ph type="title"/>
          </p:nvPr>
        </p:nvSpPr>
        <p:spPr>
          <a:xfrm>
            <a:off x="800145" y="2275661"/>
            <a:ext cx="3674476" cy="262194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solidFill>
                  <a:schemeClr val="lt1"/>
                </a:solidFill>
              </a:rPr>
              <a:t>Table Talk</a:t>
            </a:r>
            <a:endParaRPr/>
          </a:p>
        </p:txBody>
      </p:sp>
      <p:pic>
        <p:nvPicPr>
          <p:cNvPr id="501" name="Google Shape;501;p80"/>
          <p:cNvPicPr preferRelativeResize="0"/>
          <p:nvPr/>
        </p:nvPicPr>
        <p:blipFill rotWithShape="1">
          <a:blip r:embed="rId3">
            <a:alphaModFix/>
          </a:blip>
          <a:srcRect b="0" l="0" r="0" t="0"/>
          <a:stretch/>
        </p:blipFill>
        <p:spPr>
          <a:xfrm>
            <a:off x="9594111" y="1423220"/>
            <a:ext cx="2233613" cy="14048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4"/>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alibri"/>
              <a:buNone/>
            </a:pPr>
            <a:r>
              <a:rPr lang="en-US"/>
              <a:t>Prioritizing Problem Behaviors </a:t>
            </a:r>
            <a:endParaRPr/>
          </a:p>
        </p:txBody>
      </p:sp>
      <p:sp>
        <p:nvSpPr>
          <p:cNvPr id="508" name="Google Shape;508;p14"/>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7800" lvl="0" marL="173736" rtl="0" algn="l">
              <a:lnSpc>
                <a:spcPct val="90000"/>
              </a:lnSpc>
              <a:spcBef>
                <a:spcPts val="1000"/>
              </a:spcBef>
              <a:spcAft>
                <a:spcPts val="0"/>
              </a:spcAft>
              <a:buSzPts val="2800"/>
              <a:buChar char="•"/>
            </a:pPr>
            <a:r>
              <a:rPr lang="en-US"/>
              <a:t>If there are multiple problem behaviors, prioritize them according to which needs to be dealt with first (which is having the most impact). </a:t>
            </a:r>
            <a:endParaRPr/>
          </a:p>
          <a:p>
            <a:pPr indent="-177800" lvl="0" marL="173736" rtl="0" algn="l">
              <a:lnSpc>
                <a:spcPct val="90000"/>
              </a:lnSpc>
              <a:spcBef>
                <a:spcPts val="1000"/>
              </a:spcBef>
              <a:spcAft>
                <a:spcPts val="0"/>
              </a:spcAft>
              <a:buSzPts val="2800"/>
              <a:buChar char="•"/>
            </a:pPr>
            <a:r>
              <a:rPr lang="en-US"/>
              <a:t>Some factors to consider:</a:t>
            </a:r>
            <a:endParaRPr/>
          </a:p>
          <a:p>
            <a:pPr indent="-173736" lvl="2" marL="457200" rtl="0" algn="l">
              <a:lnSpc>
                <a:spcPct val="90000"/>
              </a:lnSpc>
              <a:spcBef>
                <a:spcPts val="500"/>
              </a:spcBef>
              <a:spcAft>
                <a:spcPts val="0"/>
              </a:spcAft>
              <a:buSzPts val="2600"/>
              <a:buChar char="•"/>
            </a:pPr>
            <a:r>
              <a:rPr lang="en-US" sz="2600"/>
              <a:t>Intensity</a:t>
            </a:r>
            <a:endParaRPr sz="2600"/>
          </a:p>
          <a:p>
            <a:pPr indent="-173736" lvl="2" marL="457200" rtl="0" algn="l">
              <a:lnSpc>
                <a:spcPct val="90000"/>
              </a:lnSpc>
              <a:spcBef>
                <a:spcPts val="500"/>
              </a:spcBef>
              <a:spcAft>
                <a:spcPts val="0"/>
              </a:spcAft>
              <a:buSzPts val="2600"/>
              <a:buChar char="•"/>
            </a:pPr>
            <a:r>
              <a:rPr lang="en-US" sz="2600"/>
              <a:t>Frequency</a:t>
            </a:r>
            <a:endParaRPr sz="2600"/>
          </a:p>
          <a:p>
            <a:pPr indent="-173736" lvl="2" marL="457200" rtl="0" algn="l">
              <a:lnSpc>
                <a:spcPct val="90000"/>
              </a:lnSpc>
              <a:spcBef>
                <a:spcPts val="500"/>
              </a:spcBef>
              <a:spcAft>
                <a:spcPts val="0"/>
              </a:spcAft>
              <a:buSzPts val="2600"/>
              <a:buChar char="•"/>
            </a:pPr>
            <a:r>
              <a:rPr lang="en-US" sz="2600"/>
              <a:t>Chronic need</a:t>
            </a:r>
            <a:endParaRPr sz="2600"/>
          </a:p>
          <a:p>
            <a:pPr indent="-173736" lvl="2" marL="457200" rtl="0" algn="l">
              <a:lnSpc>
                <a:spcPct val="90000"/>
              </a:lnSpc>
              <a:spcBef>
                <a:spcPts val="500"/>
              </a:spcBef>
              <a:spcAft>
                <a:spcPts val="0"/>
              </a:spcAft>
              <a:buSzPts val="2600"/>
              <a:buChar char="•"/>
            </a:pPr>
            <a:r>
              <a:rPr lang="en-US" sz="2600"/>
              <a:t>Prerequisite for other skills</a:t>
            </a:r>
            <a:endParaRPr sz="2600"/>
          </a:p>
          <a:p>
            <a:pPr indent="-173736" lvl="2" marL="457200" rtl="0" algn="l">
              <a:lnSpc>
                <a:spcPct val="90000"/>
              </a:lnSpc>
              <a:spcBef>
                <a:spcPts val="500"/>
              </a:spcBef>
              <a:spcAft>
                <a:spcPts val="0"/>
              </a:spcAft>
              <a:buSzPts val="2600"/>
              <a:buChar char="•"/>
            </a:pPr>
            <a:r>
              <a:rPr lang="en-US" sz="2600"/>
              <a:t>Duration</a:t>
            </a:r>
            <a:endParaRPr sz="26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81"/>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Context</a:t>
            </a:r>
            <a:endParaRPr/>
          </a:p>
        </p:txBody>
      </p:sp>
      <p:sp>
        <p:nvSpPr>
          <p:cNvPr id="515" name="Google Shape;515;p81"/>
          <p:cNvSpPr txBox="1"/>
          <p:nvPr>
            <p:ph idx="1" type="body"/>
          </p:nvPr>
        </p:nvSpPr>
        <p:spPr>
          <a:xfrm>
            <a:off x="838200" y="1815238"/>
            <a:ext cx="9283262" cy="4090262"/>
          </a:xfrm>
          <a:prstGeom prst="rect">
            <a:avLst/>
          </a:prstGeom>
          <a:noFill/>
          <a:ln>
            <a:noFill/>
          </a:ln>
        </p:spPr>
        <p:txBody>
          <a:bodyPr anchorCtr="0" anchor="t" bIns="45700" lIns="91425" spcFirstLastPara="1" rIns="91425" wrap="square" tIns="45700">
            <a:normAutofit/>
          </a:bodyPr>
          <a:lstStyle/>
          <a:p>
            <a:pPr indent="0" lvl="0" marL="114300" rtl="0" algn="l">
              <a:lnSpc>
                <a:spcPct val="80000"/>
              </a:lnSpc>
              <a:spcBef>
                <a:spcPts val="1000"/>
              </a:spcBef>
              <a:spcAft>
                <a:spcPts val="0"/>
              </a:spcAft>
              <a:buSzPts val="1800"/>
              <a:buNone/>
            </a:pPr>
            <a:r>
              <a:rPr lang="en-US"/>
              <a:t>The behavior is most likely to occur…</a:t>
            </a:r>
            <a:endParaRPr/>
          </a:p>
          <a:p>
            <a:pPr indent="-173736" lvl="0" marL="457200" rtl="0" algn="l">
              <a:lnSpc>
                <a:spcPct val="80000"/>
              </a:lnSpc>
              <a:spcBef>
                <a:spcPts val="1000"/>
              </a:spcBef>
              <a:spcAft>
                <a:spcPts val="0"/>
              </a:spcAft>
              <a:buSzPts val="2600"/>
              <a:buChar char="•"/>
            </a:pPr>
            <a:r>
              <a:rPr lang="en-US" sz="2600"/>
              <a:t>In which setting? </a:t>
            </a:r>
            <a:endParaRPr/>
          </a:p>
          <a:p>
            <a:pPr indent="-173736" lvl="0" marL="457200" rtl="0" algn="l">
              <a:lnSpc>
                <a:spcPct val="80000"/>
              </a:lnSpc>
              <a:spcBef>
                <a:spcPts val="1000"/>
              </a:spcBef>
              <a:spcAft>
                <a:spcPts val="0"/>
              </a:spcAft>
              <a:buSzPts val="2600"/>
              <a:buChar char="•"/>
            </a:pPr>
            <a:r>
              <a:rPr lang="en-US" sz="2600"/>
              <a:t>During what type of activity? </a:t>
            </a:r>
            <a:endParaRPr/>
          </a:p>
          <a:p>
            <a:pPr indent="-173736" lvl="0" marL="457200" rtl="0" algn="l">
              <a:lnSpc>
                <a:spcPct val="80000"/>
              </a:lnSpc>
              <a:spcBef>
                <a:spcPts val="1000"/>
              </a:spcBef>
              <a:spcAft>
                <a:spcPts val="0"/>
              </a:spcAft>
              <a:buSzPts val="2600"/>
              <a:buChar char="•"/>
            </a:pPr>
            <a:r>
              <a:rPr lang="en-US" sz="2600"/>
              <a:t>During what time of the day? </a:t>
            </a:r>
            <a:endParaRPr/>
          </a:p>
          <a:p>
            <a:pPr indent="-173736" lvl="0" marL="457200" rtl="0" algn="l">
              <a:lnSpc>
                <a:spcPct val="80000"/>
              </a:lnSpc>
              <a:spcBef>
                <a:spcPts val="1000"/>
              </a:spcBef>
              <a:spcAft>
                <a:spcPts val="0"/>
              </a:spcAft>
              <a:buSzPts val="2600"/>
              <a:buChar char="•"/>
            </a:pPr>
            <a:r>
              <a:rPr lang="en-US" sz="2600"/>
              <a:t>On what day of the week? </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8"/>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Antecedent</a:t>
            </a:r>
            <a:endParaRPr/>
          </a:p>
        </p:txBody>
      </p:sp>
      <p:sp>
        <p:nvSpPr>
          <p:cNvPr id="522" name="Google Shape;522;p78"/>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a:t>Environmental events that occur IMMEDIATELY BEFORE occurrence of the target behavior, for example:</a:t>
            </a:r>
            <a:endParaRPr/>
          </a:p>
          <a:p>
            <a:pPr indent="-173736" lvl="1" marL="457200" rtl="0" algn="l">
              <a:lnSpc>
                <a:spcPct val="90000"/>
              </a:lnSpc>
              <a:spcBef>
                <a:spcPts val="1000"/>
              </a:spcBef>
              <a:spcAft>
                <a:spcPts val="0"/>
              </a:spcAft>
              <a:buSzPts val="2600"/>
              <a:buChar char="•"/>
            </a:pPr>
            <a:r>
              <a:rPr lang="en-US"/>
              <a:t>Task presented</a:t>
            </a:r>
            <a:endParaRPr/>
          </a:p>
          <a:p>
            <a:pPr indent="-173736" lvl="1" marL="457200" rtl="0" algn="l">
              <a:lnSpc>
                <a:spcPct val="90000"/>
              </a:lnSpc>
              <a:spcBef>
                <a:spcPts val="1000"/>
              </a:spcBef>
              <a:spcAft>
                <a:spcPts val="0"/>
              </a:spcAft>
              <a:buSzPts val="2600"/>
              <a:buChar char="•"/>
            </a:pPr>
            <a:r>
              <a:rPr lang="en-US"/>
              <a:t>Peer or staff interaction </a:t>
            </a:r>
            <a:endParaRPr/>
          </a:p>
          <a:p>
            <a:pPr indent="-173736" lvl="1" marL="457200" rtl="0" algn="l">
              <a:lnSpc>
                <a:spcPct val="90000"/>
              </a:lnSpc>
              <a:spcBef>
                <a:spcPts val="1000"/>
              </a:spcBef>
              <a:spcAft>
                <a:spcPts val="0"/>
              </a:spcAft>
              <a:buSzPts val="2600"/>
              <a:buChar char="•"/>
            </a:pPr>
            <a:r>
              <a:rPr lang="en-US"/>
              <a:t>Transition periods, lack of access to a specific task or item </a:t>
            </a:r>
            <a:endParaRPr/>
          </a:p>
          <a:p>
            <a:pPr indent="-173736" lvl="1" marL="457200" rtl="0" algn="l">
              <a:lnSpc>
                <a:spcPct val="90000"/>
              </a:lnSpc>
              <a:spcBef>
                <a:spcPts val="1000"/>
              </a:spcBef>
              <a:spcAft>
                <a:spcPts val="0"/>
              </a:spcAft>
              <a:buSzPts val="2600"/>
              <a:buChar char="•"/>
            </a:pPr>
            <a:r>
              <a:rPr lang="en-US"/>
              <a:t>Lack of peer or staff attention/interaction</a:t>
            </a:r>
            <a:endParaRPr/>
          </a:p>
          <a:p>
            <a:pPr indent="0" lvl="0" marL="50800" rtl="0" algn="l">
              <a:lnSpc>
                <a:spcPct val="80000"/>
              </a:lnSpc>
              <a:spcBef>
                <a:spcPts val="1000"/>
              </a:spcBef>
              <a:spcAft>
                <a:spcPts val="0"/>
              </a:spcAft>
              <a:buSzPts val="2800"/>
              <a:buNone/>
            </a:pPr>
            <a:r>
              <a:t/>
            </a:r>
            <a:endParaRPr b="1"/>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83"/>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Consequence </a:t>
            </a:r>
            <a:endParaRPr/>
          </a:p>
        </p:txBody>
      </p:sp>
      <p:sp>
        <p:nvSpPr>
          <p:cNvPr id="529" name="Google Shape;529;p83"/>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Consequences are environmental events that occur IMMEDIATELY AFTER occurrence of the target behavior. </a:t>
            </a:r>
            <a:r>
              <a:rPr b="1" lang="en-US"/>
              <a:t> </a:t>
            </a:r>
            <a:endParaRPr/>
          </a:p>
          <a:p>
            <a:pPr indent="-173736" lvl="0" marL="173736" rtl="0" algn="l">
              <a:lnSpc>
                <a:spcPct val="90000"/>
              </a:lnSpc>
              <a:spcBef>
                <a:spcPts val="1000"/>
              </a:spcBef>
              <a:spcAft>
                <a:spcPts val="0"/>
              </a:spcAft>
              <a:buSzPts val="2800"/>
              <a:buChar char="•"/>
            </a:pPr>
            <a:r>
              <a:rPr lang="en-US"/>
              <a:t>Consider interview responses, disciplinary records, student observations, etc.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82"/>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Setting Events</a:t>
            </a:r>
            <a:endParaRPr/>
          </a:p>
        </p:txBody>
      </p:sp>
      <p:sp>
        <p:nvSpPr>
          <p:cNvPr id="536" name="Google Shape;536;p82"/>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Events that occur outside the ABC sequence, but increase or decrease the likelihood of the target behavior. </a:t>
            </a:r>
            <a:endParaRPr/>
          </a:p>
          <a:p>
            <a:pPr indent="-173736" lvl="0" marL="173736" rtl="0" algn="l">
              <a:lnSpc>
                <a:spcPct val="90000"/>
              </a:lnSpc>
              <a:spcBef>
                <a:spcPts val="1000"/>
              </a:spcBef>
              <a:spcAft>
                <a:spcPts val="0"/>
              </a:spcAft>
              <a:buSzPts val="2800"/>
              <a:buChar char="•"/>
            </a:pPr>
            <a:r>
              <a:rPr lang="en-US"/>
              <a:t>May be social, biological, physical, etc. in nature.  </a:t>
            </a:r>
            <a:endParaRPr/>
          </a:p>
          <a:p>
            <a:pPr indent="-173736" lvl="0" marL="173736" rtl="0" algn="l">
              <a:lnSpc>
                <a:spcPct val="90000"/>
              </a:lnSpc>
              <a:spcBef>
                <a:spcPts val="1000"/>
              </a:spcBef>
              <a:spcAft>
                <a:spcPts val="0"/>
              </a:spcAft>
              <a:buSzPts val="2800"/>
              <a:buChar char="•"/>
            </a:pPr>
            <a:r>
              <a:rPr lang="en-US"/>
              <a:t>Consider records reviewed, interview responses, behavior rating scales, student observations, etc.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84"/>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Summary Statement</a:t>
            </a:r>
            <a:endParaRPr/>
          </a:p>
        </p:txBody>
      </p:sp>
      <p:sp>
        <p:nvSpPr>
          <p:cNvPr id="543" name="Google Shape;543;p84"/>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sz="3200"/>
              <a:t>The summary statement is the team’s best estimate, based on all of the data, of what the function of the student’s problem behavior is.</a:t>
            </a:r>
            <a:endParaRPr sz="3200"/>
          </a:p>
          <a:p>
            <a:pPr indent="0" lvl="0" marL="114300" rtl="0" algn="l">
              <a:lnSpc>
                <a:spcPct val="90000"/>
              </a:lnSpc>
              <a:spcBef>
                <a:spcPts val="1000"/>
              </a:spcBef>
              <a:spcAft>
                <a:spcPts val="0"/>
              </a:spcAft>
              <a:buSzPts val="1800"/>
              <a:buNone/>
            </a:pPr>
            <a:r>
              <a:t/>
            </a:r>
            <a:endParaRPr i="1" sz="3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graphicFrame>
        <p:nvGraphicFramePr>
          <p:cNvPr id="549" name="Google Shape;549;p85"/>
          <p:cNvGraphicFramePr/>
          <p:nvPr/>
        </p:nvGraphicFramePr>
        <p:xfrm>
          <a:off x="148855" y="2739851"/>
          <a:ext cx="3000000" cy="3000000"/>
        </p:xfrm>
        <a:graphic>
          <a:graphicData uri="http://schemas.openxmlformats.org/drawingml/2006/table">
            <a:tbl>
              <a:tblPr bandRow="1" firstRow="1">
                <a:noFill/>
                <a:tableStyleId>{B7A95309-5EF7-4AF0-8738-7F16B80892A2}</a:tableStyleId>
              </a:tblPr>
              <a:tblGrid>
                <a:gridCol w="2383825"/>
                <a:gridCol w="2166925"/>
                <a:gridCol w="2392325"/>
                <a:gridCol w="2592225"/>
                <a:gridCol w="2383825"/>
              </a:tblGrid>
              <a:tr h="22255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Setting Event(s):</a:t>
                      </a:r>
                      <a:endParaRPr sz="2400" u="none" cap="none" strike="noStrike"/>
                    </a:p>
                    <a:p>
                      <a:pPr indent="0" lvl="0" marL="0" marR="0" rtl="0" algn="l">
                        <a:lnSpc>
                          <a:spcPct val="100000"/>
                        </a:lnSpc>
                        <a:spcBef>
                          <a:spcPts val="0"/>
                        </a:spcBef>
                        <a:spcAft>
                          <a:spcPts val="0"/>
                        </a:spcAft>
                        <a:buClr>
                          <a:srgbClr val="000000"/>
                        </a:buClr>
                        <a:buSzPts val="2400"/>
                        <a:buFont typeface="Arial"/>
                        <a:buNone/>
                      </a:pPr>
                      <a:br>
                        <a:rPr lang="en-US" sz="2400" u="none" cap="none" strike="noStrike"/>
                      </a:br>
                      <a:br>
                        <a:rPr lang="en-US" sz="2400" u="none" cap="none" strike="noStrike"/>
                      </a:br>
                      <a:br>
                        <a:rPr lang="en-US" sz="2400" u="none" cap="none" strike="noStrike"/>
                      </a:br>
                      <a:endParaRPr sz="24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Antecedent(s):</a:t>
                      </a:r>
                      <a:endParaRPr sz="24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Target Behavior:</a:t>
                      </a:r>
                      <a:endParaRPr sz="24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Consequence(s):</a:t>
                      </a:r>
                      <a:endParaRPr sz="24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Hypothesized Function(s):</a:t>
                      </a:r>
                      <a:endParaRPr sz="2400" u="none" cap="none" strike="noStrike"/>
                    </a:p>
                  </a:txBody>
                  <a:tcPr marT="63500" marB="63500" marR="63500" marL="63500"/>
                </a:tc>
              </a:tr>
            </a:tbl>
          </a:graphicData>
        </a:graphic>
      </p:graphicFrame>
      <p:sp>
        <p:nvSpPr>
          <p:cNvPr id="550" name="Google Shape;550;p85"/>
          <p:cNvSpPr txBox="1"/>
          <p:nvPr>
            <p:ph type="title"/>
          </p:nvPr>
        </p:nvSpPr>
        <p:spPr>
          <a:xfrm>
            <a:off x="0" y="635289"/>
            <a:ext cx="12192000" cy="179956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b="1" lang="en-US" sz="3200"/>
              <a:t>Develop a summary statement/hypothesis of the function(s) of the target behavior. </a:t>
            </a:r>
            <a:endParaRPr sz="3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0"/>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solidFill>
                  <a:schemeClr val="lt1"/>
                </a:solidFill>
              </a:rPr>
              <a:t>Next Steps</a:t>
            </a:r>
            <a:endParaRPr>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1"/>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Possible Next Steps</a:t>
            </a:r>
            <a:endParaRPr/>
          </a:p>
        </p:txBody>
      </p:sp>
      <p:sp>
        <p:nvSpPr>
          <p:cNvPr id="562" name="Google Shape;562;p31"/>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80000"/>
              </a:lnSpc>
              <a:spcBef>
                <a:spcPts val="1000"/>
              </a:spcBef>
              <a:spcAft>
                <a:spcPts val="0"/>
              </a:spcAft>
              <a:buClr>
                <a:schemeClr val="dk1"/>
              </a:buClr>
              <a:buSzPts val="2800"/>
              <a:buChar char="•"/>
            </a:pPr>
            <a:r>
              <a:rPr lang="en-US"/>
              <a:t>If necessary, meet to develop the Behavioral Intervention Plan (BIP).</a:t>
            </a:r>
            <a:endParaRPr/>
          </a:p>
          <a:p>
            <a:pPr indent="-173736" lvl="0" marL="173736" rtl="0" algn="l">
              <a:lnSpc>
                <a:spcPct val="80000"/>
              </a:lnSpc>
              <a:spcBef>
                <a:spcPts val="1000"/>
              </a:spcBef>
              <a:spcAft>
                <a:spcPts val="0"/>
              </a:spcAft>
              <a:buClr>
                <a:schemeClr val="dk1"/>
              </a:buClr>
              <a:buSzPts val="2800"/>
              <a:buChar char="•"/>
            </a:pPr>
            <a:r>
              <a:rPr lang="en-US"/>
              <a:t>Determine what personnel will be involved in the creation of the BIP.</a:t>
            </a:r>
            <a:endParaRPr/>
          </a:p>
          <a:p>
            <a:pPr indent="-173736" lvl="0" marL="173736" rtl="0" algn="l">
              <a:lnSpc>
                <a:spcPct val="80000"/>
              </a:lnSpc>
              <a:spcBef>
                <a:spcPts val="1000"/>
              </a:spcBef>
              <a:spcAft>
                <a:spcPts val="0"/>
              </a:spcAft>
              <a:buClr>
                <a:schemeClr val="dk1"/>
              </a:buClr>
              <a:buSzPts val="2800"/>
              <a:buChar char="•"/>
            </a:pPr>
            <a:r>
              <a:rPr lang="en-US"/>
              <a:t>Understand key components of a BIP.</a:t>
            </a:r>
            <a:endParaRPr/>
          </a:p>
          <a:p>
            <a:pPr indent="-173736" lvl="0" marL="173736" rtl="0" algn="l">
              <a:lnSpc>
                <a:spcPct val="80000"/>
              </a:lnSpc>
              <a:spcBef>
                <a:spcPts val="1000"/>
              </a:spcBef>
              <a:spcAft>
                <a:spcPts val="0"/>
              </a:spcAft>
              <a:buClr>
                <a:schemeClr val="dk1"/>
              </a:buClr>
              <a:buSzPts val="2800"/>
              <a:buChar char="•"/>
            </a:pPr>
            <a:r>
              <a:rPr lang="en-US"/>
              <a:t>Determine what training or materials are needed for successful implementation of any plan created.</a:t>
            </a:r>
            <a:endParaRPr/>
          </a:p>
          <a:p>
            <a:pPr indent="-173736" lvl="0" marL="173736" rtl="0" algn="l">
              <a:lnSpc>
                <a:spcPct val="80000"/>
              </a:lnSpc>
              <a:spcBef>
                <a:spcPts val="1000"/>
              </a:spcBef>
              <a:spcAft>
                <a:spcPts val="0"/>
              </a:spcAft>
              <a:buClr>
                <a:schemeClr val="dk1"/>
              </a:buClr>
              <a:buSzPts val="2800"/>
              <a:buChar char="•"/>
            </a:pPr>
            <a:r>
              <a:rPr lang="en-US"/>
              <a:t>Be prepared to reteach behavioral expectations.</a:t>
            </a:r>
            <a:endParaRPr/>
          </a:p>
          <a:p>
            <a:pPr indent="-173736" lvl="0" marL="173736" rtl="0" algn="l">
              <a:lnSpc>
                <a:spcPct val="80000"/>
              </a:lnSpc>
              <a:spcBef>
                <a:spcPts val="1000"/>
              </a:spcBef>
              <a:spcAft>
                <a:spcPts val="0"/>
              </a:spcAft>
              <a:buClr>
                <a:schemeClr val="dk1"/>
              </a:buClr>
              <a:buSzPts val="2800"/>
              <a:buChar char="•"/>
            </a:pPr>
            <a:r>
              <a:rPr lang="en-US"/>
              <a:t>Ensure all personnel understand the goals of the plan.</a:t>
            </a:r>
            <a:endParaRPr/>
          </a:p>
          <a:p>
            <a:pPr indent="-173736" lvl="0" marL="173736" rtl="0" algn="l">
              <a:lnSpc>
                <a:spcPct val="80000"/>
              </a:lnSpc>
              <a:spcBef>
                <a:spcPts val="1000"/>
              </a:spcBef>
              <a:spcAft>
                <a:spcPts val="0"/>
              </a:spcAft>
              <a:buClr>
                <a:schemeClr val="dk1"/>
              </a:buClr>
              <a:buSzPts val="2800"/>
              <a:buChar char="•"/>
            </a:pPr>
            <a:r>
              <a:rPr lang="en-US"/>
              <a:t>Clearly define target and replacement behavior, and generalization techniques.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7"/>
          <p:cNvSpPr txBox="1"/>
          <p:nvPr>
            <p:ph idx="1" type="body"/>
          </p:nvPr>
        </p:nvSpPr>
        <p:spPr>
          <a:xfrm>
            <a:off x="5795734" y="1620456"/>
            <a:ext cx="6172200" cy="4234272"/>
          </a:xfrm>
          <a:prstGeom prst="rect">
            <a:avLst/>
          </a:prstGeom>
          <a:noFill/>
          <a:ln>
            <a:noFill/>
          </a:ln>
        </p:spPr>
        <p:txBody>
          <a:bodyPr anchorCtr="0" anchor="t" bIns="45700" lIns="91425" spcFirstLastPara="1" rIns="91425" wrap="square" tIns="45700">
            <a:normAutofit/>
          </a:bodyPr>
          <a:lstStyle/>
          <a:p>
            <a:pPr indent="-177800" lvl="0" marL="457200" rtl="0" algn="l">
              <a:lnSpc>
                <a:spcPct val="90000"/>
              </a:lnSpc>
              <a:spcBef>
                <a:spcPts val="1000"/>
              </a:spcBef>
              <a:spcAft>
                <a:spcPts val="0"/>
              </a:spcAft>
              <a:buSzPts val="2800"/>
              <a:buChar char="•"/>
            </a:pPr>
            <a:r>
              <a:rPr lang="en-US"/>
              <a:t>In each of the Tier III modules, we are going to follow a Case Study to illustrate the process of Tier III.</a:t>
            </a:r>
            <a:endParaRPr/>
          </a:p>
          <a:p>
            <a:pPr indent="-177800" lvl="0" marL="457200" rtl="0" algn="l">
              <a:lnSpc>
                <a:spcPct val="90000"/>
              </a:lnSpc>
              <a:spcBef>
                <a:spcPts val="1000"/>
              </a:spcBef>
              <a:spcAft>
                <a:spcPts val="0"/>
              </a:spcAft>
              <a:buSzPts val="2800"/>
              <a:buChar char="•"/>
            </a:pPr>
            <a:r>
              <a:rPr lang="en-US"/>
              <a:t>In this module, the Case Study will focus on the process of conducting a Functional Behavior Assessment for a student who has been identified as needing Tier III interventions.</a:t>
            </a:r>
            <a:endParaRPr/>
          </a:p>
        </p:txBody>
      </p:sp>
      <p:sp>
        <p:nvSpPr>
          <p:cNvPr id="234" name="Google Shape;234;p57"/>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alibri"/>
              <a:buNone/>
            </a:pPr>
            <a:r>
              <a:rPr lang="en-US"/>
              <a:t>Introduction to the Case Study</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6"/>
          <p:cNvSpPr txBox="1"/>
          <p:nvPr>
            <p:ph type="title"/>
          </p:nvPr>
        </p:nvSpPr>
        <p:spPr>
          <a:xfrm>
            <a:off x="882267" y="253544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solidFill>
                  <a:schemeClr val="lt1"/>
                </a:solidFill>
              </a:rPr>
              <a:t>Case Study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87"/>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Aiden’s Action Team</a:t>
            </a:r>
            <a:endParaRPr/>
          </a:p>
        </p:txBody>
      </p:sp>
      <p:sp>
        <p:nvSpPr>
          <p:cNvPr id="573" name="Google Shape;573;p87"/>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The following people are asked to serve as Aiden’s Action Team based on their knowledge of Aiden:</a:t>
            </a:r>
            <a:endParaRPr/>
          </a:p>
          <a:p>
            <a:pPr indent="-173736" lvl="1" marL="457200" rtl="0" algn="l">
              <a:lnSpc>
                <a:spcPct val="90000"/>
              </a:lnSpc>
              <a:spcBef>
                <a:spcPts val="500"/>
              </a:spcBef>
              <a:spcAft>
                <a:spcPts val="0"/>
              </a:spcAft>
              <a:buSzPts val="2600"/>
              <a:buFont typeface="Arial"/>
              <a:buChar char="•"/>
            </a:pPr>
            <a:r>
              <a:rPr lang="en-US"/>
              <a:t>Mr. Jones, Aiden’s teacher</a:t>
            </a:r>
            <a:endParaRPr/>
          </a:p>
          <a:p>
            <a:pPr indent="-173736" lvl="1" marL="457200" rtl="0" algn="l">
              <a:lnSpc>
                <a:spcPct val="90000"/>
              </a:lnSpc>
              <a:spcBef>
                <a:spcPts val="500"/>
              </a:spcBef>
              <a:spcAft>
                <a:spcPts val="0"/>
              </a:spcAft>
              <a:buSzPts val="2600"/>
              <a:buFont typeface="Arial"/>
              <a:buChar char="•"/>
            </a:pPr>
            <a:r>
              <a:rPr lang="en-US"/>
              <a:t>Mrs. Kelly, the school nurse who has good rapport with Aiden</a:t>
            </a:r>
            <a:endParaRPr/>
          </a:p>
          <a:p>
            <a:pPr indent="-173736" lvl="1" marL="457200" rtl="0" algn="l">
              <a:lnSpc>
                <a:spcPct val="90000"/>
              </a:lnSpc>
              <a:spcBef>
                <a:spcPts val="500"/>
              </a:spcBef>
              <a:spcAft>
                <a:spcPts val="0"/>
              </a:spcAft>
              <a:buSzPts val="2600"/>
              <a:buFont typeface="Arial"/>
              <a:buChar char="•"/>
            </a:pPr>
            <a:r>
              <a:rPr lang="en-US"/>
              <a:t>Linda Hendricks, Aiden’s mother</a:t>
            </a:r>
            <a:endParaRPr/>
          </a:p>
          <a:p>
            <a:pPr indent="-173736" lvl="1" marL="457200" rtl="0" algn="l">
              <a:lnSpc>
                <a:spcPct val="90000"/>
              </a:lnSpc>
              <a:spcBef>
                <a:spcPts val="500"/>
              </a:spcBef>
              <a:spcAft>
                <a:spcPts val="0"/>
              </a:spcAft>
              <a:buSzPts val="2600"/>
              <a:buFont typeface="Arial"/>
              <a:buChar char="•"/>
            </a:pPr>
            <a:r>
              <a:rPr lang="en-US"/>
              <a:t>Ms. Jackson, the Guidance Counselor: she will guide the team in the FBA/BIP process.</a:t>
            </a:r>
            <a:endParaRPr/>
          </a:p>
          <a:p>
            <a:pPr indent="-173736" lvl="0" marL="173736" rtl="0" algn="l">
              <a:lnSpc>
                <a:spcPct val="90000"/>
              </a:lnSpc>
              <a:spcBef>
                <a:spcPts val="1000"/>
              </a:spcBef>
              <a:spcAft>
                <a:spcPts val="0"/>
              </a:spcAft>
              <a:buSzPts val="2800"/>
              <a:buChar char="•"/>
            </a:pPr>
            <a:r>
              <a:rPr lang="en-US"/>
              <a:t>The Action Team decides to meet on Wednesdays at 8:15 a.m. A sub is provided for Mr. Jones.</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88"/>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Action Team Meeting 1</a:t>
            </a:r>
            <a:endParaRPr/>
          </a:p>
        </p:txBody>
      </p:sp>
      <p:sp>
        <p:nvSpPr>
          <p:cNvPr id="579" name="Google Shape;579;p88"/>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Font typeface="Arial"/>
              <a:buChar char="•"/>
            </a:pPr>
            <a:r>
              <a:rPr lang="en-US"/>
              <a:t>At the first Action Team meeting, the roles and responsibilities of the various team members are established:</a:t>
            </a:r>
            <a:endParaRPr/>
          </a:p>
          <a:p>
            <a:pPr indent="-173736" lvl="1" marL="457200" rtl="0" algn="l">
              <a:lnSpc>
                <a:spcPct val="90000"/>
              </a:lnSpc>
              <a:spcBef>
                <a:spcPts val="500"/>
              </a:spcBef>
              <a:spcAft>
                <a:spcPts val="0"/>
              </a:spcAft>
              <a:buSzPts val="2600"/>
              <a:buFont typeface="Arial"/>
              <a:buChar char="•"/>
            </a:pPr>
            <a:r>
              <a:rPr lang="en-US"/>
              <a:t>Ms. Jackson volunteers to interview Aiden’s parents and Mr. Jones, Aiden’s teacher.</a:t>
            </a:r>
            <a:endParaRPr/>
          </a:p>
          <a:p>
            <a:pPr indent="-173736" lvl="1" marL="457200" rtl="0" algn="l">
              <a:lnSpc>
                <a:spcPct val="90000"/>
              </a:lnSpc>
              <a:spcBef>
                <a:spcPts val="500"/>
              </a:spcBef>
              <a:spcAft>
                <a:spcPts val="0"/>
              </a:spcAft>
              <a:buSzPts val="2600"/>
              <a:buFont typeface="Arial"/>
              <a:buChar char="•"/>
            </a:pPr>
            <a:r>
              <a:rPr lang="en-US"/>
              <a:t>Mrs. Kelly volunteers to interview Aiden. In addition, she will observe Aiden’s behavior in the cafeteria and the classroom.</a:t>
            </a:r>
            <a:endParaRPr/>
          </a:p>
          <a:p>
            <a:pPr indent="-173736" lvl="1" marL="457200" rtl="0" algn="l">
              <a:lnSpc>
                <a:spcPct val="90000"/>
              </a:lnSpc>
              <a:spcBef>
                <a:spcPts val="500"/>
              </a:spcBef>
              <a:spcAft>
                <a:spcPts val="0"/>
              </a:spcAft>
              <a:buSzPts val="2600"/>
              <a:buFont typeface="Arial"/>
              <a:buChar char="•"/>
            </a:pPr>
            <a:r>
              <a:rPr lang="en-US"/>
              <a:t>Mr. Jones will take notes and keep time during the meetings.</a:t>
            </a:r>
            <a:endParaRPr/>
          </a:p>
          <a:p>
            <a:pPr indent="-173736" lvl="0" marL="173736" rtl="0" algn="l">
              <a:lnSpc>
                <a:spcPct val="90000"/>
              </a:lnSpc>
              <a:spcBef>
                <a:spcPts val="1000"/>
              </a:spcBef>
              <a:spcAft>
                <a:spcPts val="0"/>
              </a:spcAft>
              <a:buSzPts val="2800"/>
              <a:buFont typeface="Arial"/>
              <a:buChar char="•"/>
            </a:pPr>
            <a:r>
              <a:rPr lang="en-US"/>
              <a:t>Dates and times are determined for the interviews and observations to take place.</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9"/>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Action Team Meeting 2</a:t>
            </a:r>
            <a:endParaRPr/>
          </a:p>
        </p:txBody>
      </p:sp>
      <p:sp>
        <p:nvSpPr>
          <p:cNvPr id="585" name="Google Shape;585;p89"/>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At the second meeting, Ms. Jackson shares the data from her interview with Aiden and his parents. She has also brought Aiden’s existing school data to the meeting. These data include his discipline data and grades.</a:t>
            </a:r>
            <a:endParaRPr/>
          </a:p>
          <a:p>
            <a:pPr indent="-173736" lvl="0" marL="173736" rtl="0" algn="l">
              <a:lnSpc>
                <a:spcPct val="90000"/>
              </a:lnSpc>
              <a:spcBef>
                <a:spcPts val="1000"/>
              </a:spcBef>
              <a:spcAft>
                <a:spcPts val="0"/>
              </a:spcAft>
              <a:buSzPts val="2800"/>
              <a:buChar char="•"/>
            </a:pPr>
            <a:r>
              <a:rPr lang="en-US"/>
              <a:t>Mrs. Kelly shares the results of her observations of Aiden.</a:t>
            </a:r>
            <a:endParaRPr/>
          </a:p>
          <a:p>
            <a:pPr indent="-173736" lvl="0" marL="173736" rtl="0" algn="l">
              <a:lnSpc>
                <a:spcPct val="90000"/>
              </a:lnSpc>
              <a:spcBef>
                <a:spcPts val="1000"/>
              </a:spcBef>
              <a:spcAft>
                <a:spcPts val="0"/>
              </a:spcAft>
              <a:buSzPts val="2800"/>
              <a:buChar char="•"/>
            </a:pPr>
            <a:r>
              <a:rPr lang="en-US"/>
              <a:t>Mr. Jones and Mrs. Hendricks report on Aiden’s behavior in the classroom and at home. </a:t>
            </a:r>
            <a:endParaRPr/>
          </a:p>
          <a:p>
            <a:pPr indent="-173736" lvl="0" marL="173736" rtl="0" algn="l">
              <a:lnSpc>
                <a:spcPct val="90000"/>
              </a:lnSpc>
              <a:spcBef>
                <a:spcPts val="1000"/>
              </a:spcBef>
              <a:spcAft>
                <a:spcPts val="0"/>
              </a:spcAft>
              <a:buSzPts val="2800"/>
              <a:buChar char="•"/>
            </a:pPr>
            <a:r>
              <a:rPr lang="en-US"/>
              <a:t>The team determines they have enough data to write the Summary Statement.</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90"/>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Action Team Meeting 3</a:t>
            </a:r>
            <a:endParaRPr/>
          </a:p>
        </p:txBody>
      </p:sp>
      <p:sp>
        <p:nvSpPr>
          <p:cNvPr id="591" name="Google Shape;591;p90"/>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SzPts val="2800"/>
              <a:buChar char="•"/>
            </a:pPr>
            <a:r>
              <a:rPr lang="en-US"/>
              <a:t>Before completing the Summary Statement, Ms. Jackson reviews how to look at the Antecedent-Behavior-Consequence in order to determine the likely function of Aiden’s behavior.</a:t>
            </a:r>
            <a:endParaRPr/>
          </a:p>
          <a:p>
            <a:pPr indent="-173736" lvl="0" marL="173736" rtl="0" algn="l">
              <a:lnSpc>
                <a:spcPct val="90000"/>
              </a:lnSpc>
              <a:spcBef>
                <a:spcPts val="1000"/>
              </a:spcBef>
              <a:spcAft>
                <a:spcPts val="0"/>
              </a:spcAft>
              <a:buSzPts val="2800"/>
              <a:buChar char="•"/>
            </a:pPr>
            <a:r>
              <a:rPr lang="en-US"/>
              <a:t>The team reviews the antecedent of Aiden’s behaviors (social interaction in an unstructured setting). </a:t>
            </a:r>
            <a:endParaRPr/>
          </a:p>
          <a:p>
            <a:pPr indent="-173736" lvl="0" marL="173736" rtl="0" algn="l">
              <a:lnSpc>
                <a:spcPct val="90000"/>
              </a:lnSpc>
              <a:spcBef>
                <a:spcPts val="1000"/>
              </a:spcBef>
              <a:spcAft>
                <a:spcPts val="0"/>
              </a:spcAft>
              <a:buSzPts val="2800"/>
              <a:buChar char="•"/>
            </a:pPr>
            <a:r>
              <a:rPr lang="en-US"/>
              <a:t>They determine the consequence is often removal from the situation (making the “payoff” escape).</a:t>
            </a:r>
            <a:endParaRPr/>
          </a:p>
          <a:p>
            <a:pPr indent="-173736" lvl="0" marL="173736" rtl="0" algn="l">
              <a:lnSpc>
                <a:spcPct val="90000"/>
              </a:lnSpc>
              <a:spcBef>
                <a:spcPts val="1000"/>
              </a:spcBef>
              <a:spcAft>
                <a:spcPts val="0"/>
              </a:spcAft>
              <a:buSzPts val="2800"/>
              <a:buChar char="•"/>
            </a:pPr>
            <a:r>
              <a:rPr lang="en-US"/>
              <a:t>The team reviews the interview and observation data to complete the Summary Statement.</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91"/>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Aiden’s Summary Statement</a:t>
            </a:r>
            <a:endParaRPr/>
          </a:p>
        </p:txBody>
      </p:sp>
      <p:sp>
        <p:nvSpPr>
          <p:cNvPr id="598" name="Google Shape;598;p91"/>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0" lvl="0" marL="114300" rtl="0" algn="l">
              <a:lnSpc>
                <a:spcPct val="80000"/>
              </a:lnSpc>
              <a:spcBef>
                <a:spcPts val="1000"/>
              </a:spcBef>
              <a:spcAft>
                <a:spcPts val="0"/>
              </a:spcAft>
              <a:buSzPts val="1800"/>
              <a:buNone/>
            </a:pPr>
            <a:r>
              <a:rPr lang="en-US"/>
              <a:t>Based on all the data, Aiden’s team writes the following summary (hypothesis) statement:</a:t>
            </a:r>
            <a:endParaRPr/>
          </a:p>
          <a:p>
            <a:pPr indent="0" lvl="0" marL="114300" rtl="0" algn="l">
              <a:lnSpc>
                <a:spcPct val="80000"/>
              </a:lnSpc>
              <a:spcBef>
                <a:spcPts val="1000"/>
              </a:spcBef>
              <a:spcAft>
                <a:spcPts val="0"/>
              </a:spcAft>
              <a:buSzPts val="1800"/>
              <a:buNone/>
            </a:pPr>
            <a:r>
              <a:t/>
            </a:r>
            <a:endParaRPr/>
          </a:p>
          <a:p>
            <a:pPr indent="0" lvl="1" marL="520700" rtl="0" algn="l">
              <a:lnSpc>
                <a:spcPct val="80000"/>
              </a:lnSpc>
              <a:spcBef>
                <a:spcPts val="500"/>
              </a:spcBef>
              <a:spcAft>
                <a:spcPts val="0"/>
              </a:spcAft>
              <a:buSzPts val="2600"/>
              <a:buNone/>
            </a:pPr>
            <a:r>
              <a:rPr i="1" lang="en-US" sz="2800"/>
              <a:t>“In unstructured settings, when a peer makes a direct comment to Aiden, Aiden will kick the peer in the shin, resulting in the teacher calling the counselor, who escorts Aiden out of the room, allowing him to </a:t>
            </a:r>
            <a:r>
              <a:rPr b="1" i="1" lang="en-US" sz="2800"/>
              <a:t>escape</a:t>
            </a:r>
            <a:r>
              <a:rPr i="1" lang="en-US" sz="2800"/>
              <a:t> social interactions with peers.”</a:t>
            </a:r>
            <a:endParaRPr sz="28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4"/>
          <p:cNvSpPr txBox="1"/>
          <p:nvPr>
            <p:ph type="title"/>
          </p:nvPr>
        </p:nvSpPr>
        <p:spPr>
          <a:xfrm>
            <a:off x="0" y="635289"/>
            <a:ext cx="12192000" cy="107921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Do It with Fidelity!</a:t>
            </a:r>
            <a:endParaRPr/>
          </a:p>
        </p:txBody>
      </p:sp>
      <p:sp>
        <p:nvSpPr>
          <p:cNvPr id="605" name="Google Shape;605;p24"/>
          <p:cNvSpPr txBox="1"/>
          <p:nvPr>
            <p:ph idx="4294967295" type="body"/>
          </p:nvPr>
        </p:nvSpPr>
        <p:spPr>
          <a:xfrm>
            <a:off x="1524000" y="2028058"/>
            <a:ext cx="9144000" cy="33258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None/>
            </a:pPr>
            <a:r>
              <a:rPr b="1" lang="en-US" sz="3200" u="sng"/>
              <a:t>Tiered Fidelity Inventory (TFI)</a:t>
            </a:r>
            <a:endParaRPr sz="3200"/>
          </a:p>
          <a:p>
            <a:pPr indent="-173736" lvl="0" marL="173736" rtl="0" algn="l">
              <a:lnSpc>
                <a:spcPct val="90000"/>
              </a:lnSpc>
              <a:spcBef>
                <a:spcPts val="1000"/>
              </a:spcBef>
              <a:spcAft>
                <a:spcPts val="0"/>
              </a:spcAft>
              <a:buClr>
                <a:schemeClr val="dk1"/>
              </a:buClr>
              <a:buSzPts val="2800"/>
              <a:buChar char="•"/>
            </a:pPr>
            <a:r>
              <a:rPr lang="en-US" sz="3200"/>
              <a:t>Section 3.7: Professional Development</a:t>
            </a:r>
            <a:endParaRPr/>
          </a:p>
          <a:p>
            <a:pPr indent="-173736" lvl="0" marL="173736" rtl="0" algn="l">
              <a:lnSpc>
                <a:spcPct val="90000"/>
              </a:lnSpc>
              <a:spcBef>
                <a:spcPts val="1000"/>
              </a:spcBef>
              <a:spcAft>
                <a:spcPts val="0"/>
              </a:spcAft>
              <a:buClr>
                <a:schemeClr val="dk1"/>
              </a:buClr>
              <a:buSzPts val="2800"/>
              <a:buChar char="•"/>
            </a:pPr>
            <a:r>
              <a:rPr lang="en-US" sz="3200"/>
              <a:t>Section 3.8: Quality of Life Indicators</a:t>
            </a:r>
            <a:endParaRPr/>
          </a:p>
          <a:p>
            <a:pPr indent="-173736" lvl="0" marL="173736" rtl="0" algn="l">
              <a:lnSpc>
                <a:spcPct val="90000"/>
              </a:lnSpc>
              <a:spcBef>
                <a:spcPts val="1000"/>
              </a:spcBef>
              <a:spcAft>
                <a:spcPts val="0"/>
              </a:spcAft>
              <a:buClr>
                <a:schemeClr val="dk1"/>
              </a:buClr>
              <a:buSzPts val="2800"/>
              <a:buChar char="•"/>
            </a:pPr>
            <a:r>
              <a:rPr lang="en-US" sz="3200"/>
              <a:t>Section 3.9: Academic, Social, and Physical Indicators</a:t>
            </a:r>
            <a:endParaRPr/>
          </a:p>
          <a:p>
            <a:pPr indent="-173736" lvl="0" marL="173736" rtl="0" algn="l">
              <a:lnSpc>
                <a:spcPct val="90000"/>
              </a:lnSpc>
              <a:spcBef>
                <a:spcPts val="1000"/>
              </a:spcBef>
              <a:spcAft>
                <a:spcPts val="0"/>
              </a:spcAft>
              <a:buClr>
                <a:schemeClr val="dk1"/>
              </a:buClr>
              <a:buSzPts val="2800"/>
              <a:buChar char="•"/>
            </a:pPr>
            <a:r>
              <a:rPr lang="en-US" sz="3200"/>
              <a:t>Section 3.10: Hypothesis Statement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2"/>
          <p:cNvSpPr txBox="1"/>
          <p:nvPr>
            <p:ph type="title"/>
          </p:nvPr>
        </p:nvSpPr>
        <p:spPr>
          <a:xfrm>
            <a:off x="0" y="635289"/>
            <a:ext cx="12192000" cy="10792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3.7 Professional Development</a:t>
            </a:r>
            <a:endParaRPr/>
          </a:p>
        </p:txBody>
      </p:sp>
      <p:graphicFrame>
        <p:nvGraphicFramePr>
          <p:cNvPr id="611" name="Google Shape;611;p92"/>
          <p:cNvGraphicFramePr/>
          <p:nvPr/>
        </p:nvGraphicFramePr>
        <p:xfrm>
          <a:off x="558800" y="1524001"/>
          <a:ext cx="3000000" cy="3000000"/>
        </p:xfrm>
        <a:graphic>
          <a:graphicData uri="http://schemas.openxmlformats.org/drawingml/2006/table">
            <a:tbl>
              <a:tblPr bandRow="1" firstRow="1">
                <a:noFill/>
                <a:tableStyleId>{D114E816-3DB5-49C2-B322-745C73525063}</a:tableStyleId>
              </a:tblPr>
              <a:tblGrid>
                <a:gridCol w="3735875"/>
                <a:gridCol w="3343125"/>
                <a:gridCol w="4229425"/>
              </a:tblGrid>
              <a:tr h="7519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Feature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Possible Data Sources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Scoring Criteria</a:t>
                      </a:r>
                      <a:endParaRPr sz="1400" u="none" cap="none" strike="noStrike"/>
                    </a:p>
                  </a:txBody>
                  <a:tcPr marT="45725" marB="45725" marR="91450" marL="91450" anchor="ctr"/>
                </a:tc>
              </a:tr>
              <a:tr h="36736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Professional Development: </a:t>
                      </a:r>
                      <a:endParaRPr sz="1400" u="none" cap="none" strike="noStrike"/>
                    </a:p>
                    <a:p>
                      <a:pPr indent="0" lvl="0" marL="0" marR="0" rtl="0" algn="l">
                        <a:lnSpc>
                          <a:spcPct val="100000"/>
                        </a:lnSpc>
                        <a:spcBef>
                          <a:spcPts val="600"/>
                        </a:spcBef>
                        <a:spcAft>
                          <a:spcPts val="0"/>
                        </a:spcAft>
                        <a:buClr>
                          <a:srgbClr val="000000"/>
                        </a:buClr>
                        <a:buSzPts val="1800"/>
                        <a:buFont typeface="Arial"/>
                        <a:buNone/>
                      </a:pPr>
                      <a:r>
                        <a:rPr lang="en-US" sz="1800" u="none" cap="none" strike="noStrike"/>
                        <a:t>A written process is followed for teaching all relevant staff about basic behavioral theory, function of behavior, and function-based intervention.</a:t>
                      </a:r>
                      <a:endParaRPr sz="1400" u="none" cap="none" strike="noStrike"/>
                    </a:p>
                  </a:txBody>
                  <a:tcPr marT="45725" marB="45725" marR="91450" marL="91450"/>
                </a:tc>
                <a:tc>
                  <a:txBody>
                    <a:bodyPr/>
                    <a:lstStyle/>
                    <a:p>
                      <a:pPr indent="-342900" lvl="0" marL="342900" marR="0" rtl="0" algn="l">
                        <a:lnSpc>
                          <a:spcPct val="100000"/>
                        </a:lnSpc>
                        <a:spcBef>
                          <a:spcPts val="0"/>
                        </a:spcBef>
                        <a:spcAft>
                          <a:spcPts val="0"/>
                        </a:spcAft>
                        <a:buClr>
                          <a:srgbClr val="000000"/>
                        </a:buClr>
                        <a:buSzPts val="1800"/>
                        <a:buFont typeface="Noto Sans Symbols"/>
                        <a:buChar char="▪"/>
                      </a:pPr>
                      <a:r>
                        <a:rPr lang="en-US" sz="1800" u="none" cap="none" strike="noStrike"/>
                        <a:t>Professional development calendar</a:t>
                      </a:r>
                      <a:endParaRPr sz="1400" u="none" cap="none" strike="noStrike"/>
                    </a:p>
                    <a:p>
                      <a:pPr indent="-342900" lvl="0" marL="342900" marR="0" rtl="0" algn="l">
                        <a:lnSpc>
                          <a:spcPct val="100000"/>
                        </a:lnSpc>
                        <a:spcBef>
                          <a:spcPts val="1200"/>
                        </a:spcBef>
                        <a:spcAft>
                          <a:spcPts val="0"/>
                        </a:spcAft>
                        <a:buClr>
                          <a:srgbClr val="000000"/>
                        </a:buClr>
                        <a:buSzPts val="1800"/>
                        <a:buFont typeface="Noto Sans Symbols"/>
                        <a:buChar char="▪"/>
                      </a:pPr>
                      <a:r>
                        <a:rPr lang="en-US" sz="1800" u="none" cap="none" strike="noStrike"/>
                        <a:t>Staff handbook</a:t>
                      </a:r>
                      <a:endParaRPr sz="1400" u="none" cap="none" strike="noStrike"/>
                    </a:p>
                    <a:p>
                      <a:pPr indent="-342900" lvl="0" marL="342900" marR="0" rtl="0" algn="l">
                        <a:lnSpc>
                          <a:spcPct val="100000"/>
                        </a:lnSpc>
                        <a:spcBef>
                          <a:spcPts val="1200"/>
                        </a:spcBef>
                        <a:spcAft>
                          <a:spcPts val="0"/>
                        </a:spcAft>
                        <a:buClr>
                          <a:srgbClr val="000000"/>
                        </a:buClr>
                        <a:buSzPts val="1800"/>
                        <a:buFont typeface="Noto Sans Symbols"/>
                        <a:buChar char="▪"/>
                      </a:pPr>
                      <a:r>
                        <a:rPr lang="en-US" sz="1800" u="none" cap="none" strike="noStrike"/>
                        <a:t>Lesson plans for teacher trainings</a:t>
                      </a:r>
                      <a:endParaRPr sz="1400" u="none" cap="none" strike="noStrike"/>
                    </a:p>
                    <a:p>
                      <a:pPr indent="-342900" lvl="0" marL="342900" marR="0" rtl="0" algn="l">
                        <a:lnSpc>
                          <a:spcPct val="100000"/>
                        </a:lnSpc>
                        <a:spcBef>
                          <a:spcPts val="1200"/>
                        </a:spcBef>
                        <a:spcAft>
                          <a:spcPts val="0"/>
                        </a:spcAft>
                        <a:buClr>
                          <a:srgbClr val="000000"/>
                        </a:buClr>
                        <a:buSzPts val="1800"/>
                        <a:buFont typeface="Noto Sans Symbols"/>
                        <a:buChar char="▪"/>
                      </a:pPr>
                      <a:r>
                        <a:rPr lang="en-US" sz="1800" u="none" cap="none" strike="noStrike"/>
                        <a:t>School policy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0 = No process is in place for teaching staff. </a:t>
                      </a:r>
                      <a:endParaRPr sz="1400" u="none" cap="none" strike="noStrike"/>
                    </a:p>
                    <a:p>
                      <a:pPr indent="0" lvl="0" marL="0" marR="0" rtl="0" algn="l">
                        <a:lnSpc>
                          <a:spcPct val="100000"/>
                        </a:lnSpc>
                        <a:spcBef>
                          <a:spcPts val="1200"/>
                        </a:spcBef>
                        <a:spcAft>
                          <a:spcPts val="0"/>
                        </a:spcAft>
                        <a:buClr>
                          <a:srgbClr val="000000"/>
                        </a:buClr>
                        <a:buSzPts val="1800"/>
                        <a:buFont typeface="Arial"/>
                        <a:buNone/>
                      </a:pPr>
                      <a:r>
                        <a:rPr lang="en-US" sz="1800" u="none" cap="none" strike="noStrike"/>
                        <a:t>1 = Professional development and orientation process is informal.</a:t>
                      </a:r>
                      <a:endParaRPr sz="1400" u="none" cap="none" strike="noStrike"/>
                    </a:p>
                    <a:p>
                      <a:pPr indent="0" lvl="0" marL="0" marR="0" rtl="0" algn="l">
                        <a:lnSpc>
                          <a:spcPct val="100000"/>
                        </a:lnSpc>
                        <a:spcBef>
                          <a:spcPts val="1200"/>
                        </a:spcBef>
                        <a:spcAft>
                          <a:spcPts val="0"/>
                        </a:spcAft>
                        <a:buClr>
                          <a:srgbClr val="000000"/>
                        </a:buClr>
                        <a:buSzPts val="1800"/>
                        <a:buFont typeface="Arial"/>
                        <a:buNone/>
                      </a:pPr>
                      <a:r>
                        <a:rPr lang="en-US" sz="1800" u="none" cap="none" strike="noStrike"/>
                        <a:t>2 = Written process is used to teach and coach all relevant staff in basic behavioral theory, function of behavior, and function-based intervention.</a:t>
                      </a:r>
                      <a:endParaRPr sz="1400" u="none" cap="none" strike="noStrike"/>
                    </a:p>
                  </a:txBody>
                  <a:tcPr marT="45725" marB="45725" marR="91450" marL="91450"/>
                </a:tc>
              </a:tr>
            </a:tbl>
          </a:graphicData>
        </a:graphic>
      </p:graphicFrame>
      <p:sp>
        <p:nvSpPr>
          <p:cNvPr id="612" name="Google Shape;612;p92"/>
          <p:cNvSpPr txBox="1"/>
          <p:nvPr/>
        </p:nvSpPr>
        <p:spPr>
          <a:xfrm>
            <a:off x="2362200" y="4856945"/>
            <a:ext cx="4678045" cy="954107"/>
          </a:xfrm>
          <a:prstGeom prst="rect">
            <a:avLst/>
          </a:prstGeom>
          <a:solidFill>
            <a:srgbClr val="FEE599"/>
          </a:solidFill>
          <a:ln>
            <a:noFill/>
          </a:ln>
          <a:effectLst>
            <a:outerShdw blurRad="40000" rotWithShape="0" dir="5400000" dist="23000">
              <a:srgbClr val="000000">
                <a:alpha val="34509"/>
              </a:srgb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Main Idea: </a:t>
            </a:r>
            <a:r>
              <a:rPr b="0" i="0" lang="en-US" sz="1600" u="none" cap="none" strike="noStrike">
                <a:solidFill>
                  <a:schemeClr val="dk1"/>
                </a:solidFill>
                <a:latin typeface="Arial"/>
                <a:ea typeface="Arial"/>
                <a:cs typeface="Arial"/>
                <a:sym typeface="Arial"/>
              </a:rPr>
              <a:t>Effective implementation of Tier 3 supports requires that relevant staff have the knowledge base necessary for success.</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93"/>
          <p:cNvSpPr txBox="1"/>
          <p:nvPr>
            <p:ph type="title"/>
          </p:nvPr>
        </p:nvSpPr>
        <p:spPr>
          <a:xfrm>
            <a:off x="0" y="635289"/>
            <a:ext cx="12192000" cy="10792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3.8 Quality of Life Indicators</a:t>
            </a:r>
            <a:endParaRPr/>
          </a:p>
        </p:txBody>
      </p:sp>
      <p:graphicFrame>
        <p:nvGraphicFramePr>
          <p:cNvPr id="618" name="Google Shape;618;p93"/>
          <p:cNvGraphicFramePr/>
          <p:nvPr/>
        </p:nvGraphicFramePr>
        <p:xfrm>
          <a:off x="558800" y="1524001"/>
          <a:ext cx="3000000" cy="3000000"/>
        </p:xfrm>
        <a:graphic>
          <a:graphicData uri="http://schemas.openxmlformats.org/drawingml/2006/table">
            <a:tbl>
              <a:tblPr bandRow="1" firstRow="1">
                <a:noFill/>
                <a:tableStyleId>{D114E816-3DB5-49C2-B322-745C73525063}</a:tableStyleId>
              </a:tblPr>
              <a:tblGrid>
                <a:gridCol w="3735875"/>
                <a:gridCol w="3343125"/>
                <a:gridCol w="4229425"/>
              </a:tblGrid>
              <a:tr h="7519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Feature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Possible Data Sources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Scoring Criteria</a:t>
                      </a:r>
                      <a:endParaRPr sz="1400" u="none" cap="none" strike="noStrike"/>
                    </a:p>
                  </a:txBody>
                  <a:tcPr marT="45725" marB="45725" marR="91450" marL="91450" anchor="ctr"/>
                </a:tc>
              </a:tr>
              <a:tr h="36736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Quality of Life Indicators: </a:t>
                      </a:r>
                      <a:endParaRPr sz="1400" u="none" cap="none" strike="noStrike"/>
                    </a:p>
                    <a:p>
                      <a:pPr indent="0" lvl="0" marL="0" marR="0" rtl="0" algn="l">
                        <a:lnSpc>
                          <a:spcPct val="80000"/>
                        </a:lnSpc>
                        <a:spcBef>
                          <a:spcPts val="600"/>
                        </a:spcBef>
                        <a:spcAft>
                          <a:spcPts val="0"/>
                        </a:spcAft>
                        <a:buClr>
                          <a:srgbClr val="000000"/>
                        </a:buClr>
                        <a:buSzPts val="2000"/>
                        <a:buFont typeface="Arial"/>
                        <a:buNone/>
                      </a:pPr>
                      <a:r>
                        <a:rPr lang="en-US" sz="2000" u="none" cap="none" strike="noStrike"/>
                        <a:t>Assessment includes student strengths and identification of student/family preferences for individualized support options to meet their stated needs across life domains (e.g., academics, health, career, social).</a:t>
                      </a:r>
                      <a:endParaRPr sz="1400" u="none" cap="none" strike="noStrike"/>
                    </a:p>
                  </a:txBody>
                  <a:tcPr marT="45725" marB="45725" marR="91450" marL="91450"/>
                </a:tc>
                <a:tc>
                  <a:txBody>
                    <a:bodyPr/>
                    <a:lstStyle/>
                    <a:p>
                      <a:pPr indent="-342900" lvl="0" marL="342900" marR="0" rtl="0" algn="l">
                        <a:lnSpc>
                          <a:spcPct val="80000"/>
                        </a:lnSpc>
                        <a:spcBef>
                          <a:spcPts val="0"/>
                        </a:spcBef>
                        <a:spcAft>
                          <a:spcPts val="0"/>
                        </a:spcAft>
                        <a:buClr>
                          <a:srgbClr val="000000"/>
                        </a:buClr>
                        <a:buSzPts val="2000"/>
                        <a:buFont typeface="Noto Sans Symbols"/>
                        <a:buChar char="▪"/>
                      </a:pPr>
                      <a:r>
                        <a:rPr lang="en-US" sz="2000" u="none" cap="none" strike="noStrike"/>
                        <a:t>Three randomly selected Tier 3 behavior support plans created in the last 12 months (see TFI Tier 3 Support Plan Worksheet)</a:t>
                      </a:r>
                      <a:endParaRPr sz="1400" u="none" cap="none" strike="noStrike"/>
                    </a:p>
                  </a:txBody>
                  <a:tcPr marT="45725" marB="45725" marR="91450" marL="91450"/>
                </a:tc>
                <a:tc>
                  <a:txBody>
                    <a:bodyPr/>
                    <a:lstStyle/>
                    <a:p>
                      <a:pPr indent="0" lvl="0" marL="0" marR="0" rtl="0" algn="l">
                        <a:lnSpc>
                          <a:spcPct val="80000"/>
                        </a:lnSpc>
                        <a:spcBef>
                          <a:spcPts val="0"/>
                        </a:spcBef>
                        <a:spcAft>
                          <a:spcPts val="0"/>
                        </a:spcAft>
                        <a:buClr>
                          <a:srgbClr val="000000"/>
                        </a:buClr>
                        <a:buSzPts val="2000"/>
                        <a:buFont typeface="Arial"/>
                        <a:buNone/>
                      </a:pPr>
                      <a:r>
                        <a:rPr lang="en-US" sz="2000" u="none" cap="none" strike="noStrike"/>
                        <a:t>0 = Quality of life needs/ goals and strengths are not defined, or there are no Tier 3 support plans.</a:t>
                      </a:r>
                      <a:endParaRPr sz="1400" u="none" cap="none" strike="noStrike"/>
                    </a:p>
                    <a:p>
                      <a:pPr indent="0" lvl="0" marL="0" marR="0" rtl="0" algn="l">
                        <a:lnSpc>
                          <a:spcPct val="80000"/>
                        </a:lnSpc>
                        <a:spcBef>
                          <a:spcPts val="1200"/>
                        </a:spcBef>
                        <a:spcAft>
                          <a:spcPts val="0"/>
                        </a:spcAft>
                        <a:buClr>
                          <a:srgbClr val="000000"/>
                        </a:buClr>
                        <a:buSzPts val="2000"/>
                        <a:buFont typeface="Arial"/>
                        <a:buNone/>
                      </a:pPr>
                      <a:r>
                        <a:rPr lang="en-US" sz="2000" u="none" cap="none" strike="noStrike"/>
                        <a:t>1 = Strengths and larger quality of life needs and related goals are defined but not by student/family, or quality of life needs are not reflected in the plan.</a:t>
                      </a:r>
                      <a:endParaRPr sz="1400" u="none" cap="none" strike="noStrike"/>
                    </a:p>
                    <a:p>
                      <a:pPr indent="0" lvl="0" marL="0" marR="0" rtl="0" algn="l">
                        <a:lnSpc>
                          <a:spcPct val="80000"/>
                        </a:lnSpc>
                        <a:spcBef>
                          <a:spcPts val="1200"/>
                        </a:spcBef>
                        <a:spcAft>
                          <a:spcPts val="0"/>
                        </a:spcAft>
                        <a:buClr>
                          <a:srgbClr val="000000"/>
                        </a:buClr>
                        <a:buSzPts val="2000"/>
                        <a:buFont typeface="Arial"/>
                        <a:buNone/>
                      </a:pPr>
                      <a:r>
                        <a:rPr lang="en-US" sz="2000" u="none" cap="none" strike="noStrike"/>
                        <a:t>2 = All plans document strengths and quality of life needs and related goals defined by the student/family.</a:t>
                      </a:r>
                      <a:endParaRPr sz="1400" u="none" cap="none" strike="noStrike"/>
                    </a:p>
                  </a:txBody>
                  <a:tcPr marT="45725" marB="45725" marR="91450" marL="91450"/>
                </a:tc>
              </a:tr>
            </a:tbl>
          </a:graphicData>
        </a:graphic>
      </p:graphicFrame>
      <p:sp>
        <p:nvSpPr>
          <p:cNvPr id="619" name="Google Shape;619;p93"/>
          <p:cNvSpPr txBox="1"/>
          <p:nvPr/>
        </p:nvSpPr>
        <p:spPr>
          <a:xfrm>
            <a:off x="2362200" y="4856945"/>
            <a:ext cx="4678045" cy="954107"/>
          </a:xfrm>
          <a:prstGeom prst="rect">
            <a:avLst/>
          </a:prstGeom>
          <a:solidFill>
            <a:srgbClr val="FEE599"/>
          </a:solidFill>
          <a:ln>
            <a:noFill/>
          </a:ln>
          <a:effectLst>
            <a:outerShdw blurRad="40000" rotWithShape="0" dir="5400000" dist="23000">
              <a:srgbClr val="000000">
                <a:alpha val="34509"/>
              </a:srgb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Main Idea: </a:t>
            </a:r>
            <a:r>
              <a:rPr b="0" i="0" lang="en-US" sz="1600" u="none" cap="none" strike="noStrike">
                <a:solidFill>
                  <a:schemeClr val="dk1"/>
                </a:solidFill>
                <a:latin typeface="Arial"/>
                <a:ea typeface="Arial"/>
                <a:cs typeface="Arial"/>
                <a:sym typeface="Arial"/>
              </a:rPr>
              <a:t>Intensive student support plans should capitalize on skill strengths and include student/family perspectives.</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94"/>
          <p:cNvSpPr txBox="1"/>
          <p:nvPr>
            <p:ph type="title"/>
          </p:nvPr>
        </p:nvSpPr>
        <p:spPr>
          <a:xfrm>
            <a:off x="0" y="635289"/>
            <a:ext cx="12192000" cy="10792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sz="4860"/>
              <a:t>3.9 Academic, Social, and Physical Indicators</a:t>
            </a:r>
            <a:endParaRPr/>
          </a:p>
        </p:txBody>
      </p:sp>
      <p:graphicFrame>
        <p:nvGraphicFramePr>
          <p:cNvPr id="625" name="Google Shape;625;p94"/>
          <p:cNvGraphicFramePr/>
          <p:nvPr/>
        </p:nvGraphicFramePr>
        <p:xfrm>
          <a:off x="558800" y="1524001"/>
          <a:ext cx="3000000" cy="3000000"/>
        </p:xfrm>
        <a:graphic>
          <a:graphicData uri="http://schemas.openxmlformats.org/drawingml/2006/table">
            <a:tbl>
              <a:tblPr bandRow="1" firstRow="1">
                <a:noFill/>
                <a:tableStyleId>{D114E816-3DB5-49C2-B322-745C73525063}</a:tableStyleId>
              </a:tblPr>
              <a:tblGrid>
                <a:gridCol w="3735875"/>
                <a:gridCol w="3343125"/>
                <a:gridCol w="4229425"/>
              </a:tblGrid>
              <a:tr h="7519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Feature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Possible Data Sources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Scoring Criteria</a:t>
                      </a:r>
                      <a:endParaRPr sz="1400" u="none" cap="none" strike="noStrike"/>
                    </a:p>
                  </a:txBody>
                  <a:tcPr marT="45725" marB="45725" marR="91450" marL="91450" anchor="ctr"/>
                </a:tc>
              </a:tr>
              <a:tr h="3673600">
                <a:tc>
                  <a:txBody>
                    <a:bodyPr/>
                    <a:lstStyle/>
                    <a:p>
                      <a:pPr indent="0" lvl="0" marL="0" marR="0" rtl="0" algn="l">
                        <a:lnSpc>
                          <a:spcPct val="80000"/>
                        </a:lnSpc>
                        <a:spcBef>
                          <a:spcPts val="0"/>
                        </a:spcBef>
                        <a:spcAft>
                          <a:spcPts val="0"/>
                        </a:spcAft>
                        <a:buClr>
                          <a:srgbClr val="000000"/>
                        </a:buClr>
                        <a:buSzPts val="1800"/>
                        <a:buFont typeface="Arial"/>
                        <a:buNone/>
                      </a:pPr>
                      <a:r>
                        <a:rPr b="1" lang="en-US" sz="1800" u="none" cap="none" strike="noStrike"/>
                        <a:t>Academic, Social, and Physical Indicators: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t>Assessment data are available for academic (e.g., reading, math, writing), behavioral (e.g., attendance, functional behavioral assessment, suspension/expulsion), medical, and mental health strengths and needs, across life domains where relevant.</a:t>
                      </a:r>
                      <a:endParaRPr sz="1400" u="none" cap="none" strike="noStrike"/>
                    </a:p>
                  </a:txBody>
                  <a:tcPr marT="45725" marB="45725" marR="91450" marL="91450"/>
                </a:tc>
                <a:tc>
                  <a:txBody>
                    <a:bodyPr/>
                    <a:lstStyle/>
                    <a:p>
                      <a:pPr indent="-342900" lvl="0" marL="342900" marR="0" rtl="0" algn="l">
                        <a:lnSpc>
                          <a:spcPct val="100000"/>
                        </a:lnSpc>
                        <a:spcBef>
                          <a:spcPts val="0"/>
                        </a:spcBef>
                        <a:spcAft>
                          <a:spcPts val="0"/>
                        </a:spcAft>
                        <a:buClr>
                          <a:srgbClr val="000000"/>
                        </a:buClr>
                        <a:buSzPts val="1800"/>
                        <a:buFont typeface="Noto Sans Symbols"/>
                        <a:buChar char="▪"/>
                      </a:pPr>
                      <a:r>
                        <a:rPr lang="en-US" sz="1800" u="none" cap="none" strike="noStrike"/>
                        <a:t>Three randomly selected Tier 3 behavior support plans created in the last 12 months (see TFI Tier 3 Support Plan Worksheet)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0 = Student assessment is subjective or done without formal data sources, or there are no Tier 3 support plans.</a:t>
                      </a:r>
                      <a:endParaRPr sz="1400" u="none" cap="none" strike="noStrike"/>
                    </a:p>
                    <a:p>
                      <a:pPr indent="0" lvl="0" marL="0" marR="0" rtl="0" algn="l">
                        <a:lnSpc>
                          <a:spcPct val="100000"/>
                        </a:lnSpc>
                        <a:spcBef>
                          <a:spcPts val="1200"/>
                        </a:spcBef>
                        <a:spcAft>
                          <a:spcPts val="0"/>
                        </a:spcAft>
                        <a:buClr>
                          <a:srgbClr val="000000"/>
                        </a:buClr>
                        <a:buSzPts val="1800"/>
                        <a:buFont typeface="Arial"/>
                        <a:buNone/>
                      </a:pPr>
                      <a:r>
                        <a:rPr lang="en-US" sz="1800" u="none" cap="none" strike="noStrike"/>
                        <a:t>1 = Plans include some but not all relevant life-domain information (medical, mental health, behavioral, academic).</a:t>
                      </a:r>
                      <a:endParaRPr sz="1400" u="none" cap="none" strike="noStrike"/>
                    </a:p>
                    <a:p>
                      <a:pPr indent="0" lvl="0" marL="0" marR="0" rtl="0" algn="l">
                        <a:lnSpc>
                          <a:spcPct val="100000"/>
                        </a:lnSpc>
                        <a:spcBef>
                          <a:spcPts val="1200"/>
                        </a:spcBef>
                        <a:spcAft>
                          <a:spcPts val="0"/>
                        </a:spcAft>
                        <a:buClr>
                          <a:srgbClr val="000000"/>
                        </a:buClr>
                        <a:buSzPts val="1800"/>
                        <a:buFont typeface="Arial"/>
                        <a:buNone/>
                      </a:pPr>
                      <a:r>
                        <a:rPr lang="en-US" sz="1800" u="none" cap="none" strike="noStrike"/>
                        <a:t>2 = All plans include medical, mental health information and complete academic data where appropriate.</a:t>
                      </a:r>
                      <a:endParaRPr sz="1400" u="none" cap="none" strike="noStrike"/>
                    </a:p>
                  </a:txBody>
                  <a:tcPr marT="45725" marB="45725" marR="91450" marL="91450"/>
                </a:tc>
              </a:tr>
            </a:tbl>
          </a:graphicData>
        </a:graphic>
      </p:graphicFrame>
      <p:sp>
        <p:nvSpPr>
          <p:cNvPr id="626" name="Google Shape;626;p94"/>
          <p:cNvSpPr txBox="1"/>
          <p:nvPr/>
        </p:nvSpPr>
        <p:spPr>
          <a:xfrm>
            <a:off x="2769974" y="5066443"/>
            <a:ext cx="4678045" cy="954107"/>
          </a:xfrm>
          <a:prstGeom prst="rect">
            <a:avLst/>
          </a:prstGeom>
          <a:solidFill>
            <a:srgbClr val="FEE599"/>
          </a:solidFill>
          <a:ln>
            <a:noFill/>
          </a:ln>
          <a:effectLst>
            <a:outerShdw blurRad="40000" rotWithShape="0" dir="5400000" dist="23000">
              <a:srgbClr val="000000">
                <a:alpha val="34509"/>
              </a:srgb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Main Idea: </a:t>
            </a:r>
            <a:r>
              <a:rPr b="0" i="0" lang="en-US" sz="1600" u="none" cap="none" strike="noStrike">
                <a:solidFill>
                  <a:schemeClr val="dk1"/>
                </a:solidFill>
                <a:latin typeface="Arial"/>
                <a:ea typeface="Arial"/>
                <a:cs typeface="Arial"/>
                <a:sym typeface="Arial"/>
              </a:rPr>
              <a:t>Tier 3 supports are more effective when designed with information related to student strengths and needs.</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8"/>
          <p:cNvSpPr txBox="1"/>
          <p:nvPr>
            <p:ph idx="1" type="body"/>
          </p:nvPr>
        </p:nvSpPr>
        <p:spPr>
          <a:xfrm>
            <a:off x="3710824" y="1546167"/>
            <a:ext cx="8059998" cy="3760463"/>
          </a:xfrm>
          <a:prstGeom prst="rect">
            <a:avLst/>
          </a:prstGeom>
          <a:noFill/>
          <a:ln>
            <a:noFill/>
          </a:ln>
        </p:spPr>
        <p:txBody>
          <a:bodyPr anchorCtr="0" anchor="t" bIns="45700" lIns="91425" spcFirstLastPara="1" rIns="91425" wrap="square" tIns="45700">
            <a:noAutofit/>
          </a:bodyPr>
          <a:lstStyle/>
          <a:p>
            <a:pPr indent="-177800" lvl="0" marL="173736" rtl="0" algn="l">
              <a:lnSpc>
                <a:spcPct val="90000"/>
              </a:lnSpc>
              <a:spcBef>
                <a:spcPts val="1000"/>
              </a:spcBef>
              <a:spcAft>
                <a:spcPts val="0"/>
              </a:spcAft>
              <a:buSzPts val="2800"/>
              <a:buChar char="•"/>
            </a:pPr>
            <a:r>
              <a:rPr lang="en-US" sz="2400"/>
              <a:t>Aiden’s Behaviors: throwing class materials, cussing at teacher, shouting at peers</a:t>
            </a:r>
            <a:endParaRPr/>
          </a:p>
          <a:p>
            <a:pPr indent="-177800" lvl="0" marL="173736" rtl="0" algn="l">
              <a:lnSpc>
                <a:spcPct val="90000"/>
              </a:lnSpc>
              <a:spcBef>
                <a:spcPts val="1000"/>
              </a:spcBef>
              <a:spcAft>
                <a:spcPts val="0"/>
              </a:spcAft>
              <a:buSzPts val="2800"/>
              <a:buChar char="•"/>
            </a:pPr>
            <a:r>
              <a:rPr lang="en-US" sz="2400"/>
              <a:t>Aiden’s teacher has referred Aiden for Tier III interventions.</a:t>
            </a:r>
            <a:endParaRPr/>
          </a:p>
          <a:p>
            <a:pPr indent="-177800" lvl="0" marL="173736" rtl="0" algn="l">
              <a:lnSpc>
                <a:spcPct val="90000"/>
              </a:lnSpc>
              <a:spcBef>
                <a:spcPts val="1000"/>
              </a:spcBef>
              <a:spcAft>
                <a:spcPts val="0"/>
              </a:spcAft>
              <a:buSzPts val="2800"/>
              <a:buChar char="•"/>
            </a:pPr>
            <a:r>
              <a:rPr lang="en-US" sz="2400"/>
              <a:t>In reviewing Aiden’s existing school data, his response to Tier II interventions, and his score on a universal screener, the Core Team has decided that Aiden meets the entry criteria for Tier III.</a:t>
            </a:r>
            <a:endParaRPr/>
          </a:p>
          <a:p>
            <a:pPr indent="-177800" lvl="0" marL="173736" rtl="0" algn="l">
              <a:lnSpc>
                <a:spcPct val="90000"/>
              </a:lnSpc>
              <a:spcBef>
                <a:spcPts val="1000"/>
              </a:spcBef>
              <a:spcAft>
                <a:spcPts val="0"/>
              </a:spcAft>
              <a:buSzPts val="2800"/>
              <a:buChar char="•"/>
            </a:pPr>
            <a:r>
              <a:rPr lang="en-US" sz="2400"/>
              <a:t>An Action Team has been created. They will be conducting a Functional Behavior Assessment.</a:t>
            </a:r>
            <a:endParaRPr/>
          </a:p>
        </p:txBody>
      </p:sp>
      <p:sp>
        <p:nvSpPr>
          <p:cNvPr id="241" name="Google Shape;241;p58"/>
          <p:cNvSpPr txBox="1"/>
          <p:nvPr>
            <p:ph type="title"/>
          </p:nvPr>
        </p:nvSpPr>
        <p:spPr>
          <a:xfrm>
            <a:off x="0" y="635289"/>
            <a:ext cx="12192000" cy="724881"/>
          </a:xfrm>
          <a:prstGeom prst="rect">
            <a:avLst/>
          </a:prstGeom>
          <a:noFill/>
          <a:ln>
            <a:noFill/>
          </a:ln>
        </p:spPr>
        <p:txBody>
          <a:bodyPr anchorCtr="0" anchor="ctr" bIns="45700" lIns="91425" spcFirstLastPara="1" rIns="91425" wrap="square" tIns="45700">
            <a:noAutofit/>
          </a:bodyPr>
          <a:lstStyle/>
          <a:p>
            <a:pPr indent="0" lvl="0" marL="457200" rtl="0" algn="ctr">
              <a:lnSpc>
                <a:spcPct val="90000"/>
              </a:lnSpc>
              <a:spcBef>
                <a:spcPts val="0"/>
              </a:spcBef>
              <a:spcAft>
                <a:spcPts val="0"/>
              </a:spcAft>
              <a:buSzPts val="4400"/>
              <a:buNone/>
            </a:pPr>
            <a:r>
              <a:rPr lang="en-US"/>
              <a:t>Aiden’s Journey Continues</a:t>
            </a:r>
            <a:endParaRPr/>
          </a:p>
        </p:txBody>
      </p:sp>
      <p:pic>
        <p:nvPicPr>
          <p:cNvPr id="242" name="Google Shape;242;p58"/>
          <p:cNvPicPr preferRelativeResize="0"/>
          <p:nvPr>
            <p:ph idx="2" type="body"/>
          </p:nvPr>
        </p:nvPicPr>
        <p:blipFill rotWithShape="1">
          <a:blip r:embed="rId3">
            <a:alphaModFix/>
          </a:blip>
          <a:srcRect b="0" l="0" r="0" t="0"/>
          <a:stretch/>
        </p:blipFill>
        <p:spPr>
          <a:xfrm>
            <a:off x="949325" y="2225718"/>
            <a:ext cx="2233613" cy="140485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95"/>
          <p:cNvSpPr txBox="1"/>
          <p:nvPr>
            <p:ph type="title"/>
          </p:nvPr>
        </p:nvSpPr>
        <p:spPr>
          <a:xfrm>
            <a:off x="0" y="635289"/>
            <a:ext cx="12192000" cy="10792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3.10 Hypothesis Statement</a:t>
            </a:r>
            <a:endParaRPr/>
          </a:p>
        </p:txBody>
      </p:sp>
      <p:graphicFrame>
        <p:nvGraphicFramePr>
          <p:cNvPr id="632" name="Google Shape;632;p95"/>
          <p:cNvGraphicFramePr/>
          <p:nvPr/>
        </p:nvGraphicFramePr>
        <p:xfrm>
          <a:off x="558800" y="1524001"/>
          <a:ext cx="3000000" cy="3000000"/>
        </p:xfrm>
        <a:graphic>
          <a:graphicData uri="http://schemas.openxmlformats.org/drawingml/2006/table">
            <a:tbl>
              <a:tblPr bandRow="1" firstRow="1">
                <a:noFill/>
                <a:tableStyleId>{D114E816-3DB5-49C2-B322-745C73525063}</a:tableStyleId>
              </a:tblPr>
              <a:tblGrid>
                <a:gridCol w="3735875"/>
                <a:gridCol w="3343125"/>
                <a:gridCol w="4229425"/>
              </a:tblGrid>
              <a:tr h="75195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Feature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Possible Data Sources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Scoring Criteria</a:t>
                      </a:r>
                      <a:endParaRPr sz="1400" u="none" cap="none" strike="noStrike"/>
                    </a:p>
                  </a:txBody>
                  <a:tcPr marT="45725" marB="45725" marR="91450" marL="91450" anchor="ctr"/>
                </a:tc>
              </a:tr>
              <a:tr h="3673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Hypothesis Statement:</a:t>
                      </a:r>
                      <a:endParaRPr sz="1400" u="none" cap="none" strike="noStrike"/>
                    </a:p>
                    <a:p>
                      <a:pPr indent="0" lvl="0" marL="0" marR="0" rtl="0" algn="l">
                        <a:lnSpc>
                          <a:spcPct val="100000"/>
                        </a:lnSpc>
                        <a:spcBef>
                          <a:spcPts val="600"/>
                        </a:spcBef>
                        <a:spcAft>
                          <a:spcPts val="0"/>
                        </a:spcAft>
                        <a:buClr>
                          <a:srgbClr val="000000"/>
                        </a:buClr>
                        <a:buSzPts val="1800"/>
                        <a:buFont typeface="Arial"/>
                        <a:buNone/>
                      </a:pPr>
                      <a:r>
                        <a:rPr lang="en-US" sz="1800" u="none" cap="none" strike="noStrike"/>
                        <a:t>Behavior support plans include a hypothesis statement, including (a) operational description of problem behavior, (b) identification of context where problem behavior is most likely, and (c) maintaining reinforcers (e.g., behavioral function) in this context.</a:t>
                      </a:r>
                      <a:endParaRPr sz="1400" u="none" cap="none" strike="noStrike"/>
                    </a:p>
                  </a:txBody>
                  <a:tcPr marT="45725" marB="45725" marR="91450" marL="91450"/>
                </a:tc>
                <a:tc>
                  <a:txBody>
                    <a:bodyPr/>
                    <a:lstStyle/>
                    <a:p>
                      <a:pPr indent="-342900" lvl="0" marL="342900" marR="0" rtl="0" algn="l">
                        <a:lnSpc>
                          <a:spcPct val="100000"/>
                        </a:lnSpc>
                        <a:spcBef>
                          <a:spcPts val="0"/>
                        </a:spcBef>
                        <a:spcAft>
                          <a:spcPts val="0"/>
                        </a:spcAft>
                        <a:buClr>
                          <a:srgbClr val="000000"/>
                        </a:buClr>
                        <a:buSzPts val="1800"/>
                        <a:buFont typeface="Noto Sans Symbols"/>
                        <a:buChar char="▪"/>
                      </a:pPr>
                      <a:r>
                        <a:rPr lang="en-US" sz="1800" u="none" cap="none" strike="noStrike"/>
                        <a:t>Three randomly selected Tier 3 behavior support plans created in the last 12 months (see TFI Tier 3 Support Plan Worksheet)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0 = No plans include a hypothesis statement with all three components, or there are no Tier 3 support plans.</a:t>
                      </a:r>
                      <a:endParaRPr sz="1400" u="none" cap="none" strike="noStrike"/>
                    </a:p>
                    <a:p>
                      <a:pPr indent="0" lvl="0" marL="0" marR="0" rtl="0" algn="l">
                        <a:lnSpc>
                          <a:spcPct val="100000"/>
                        </a:lnSpc>
                        <a:spcBef>
                          <a:spcPts val="1200"/>
                        </a:spcBef>
                        <a:spcAft>
                          <a:spcPts val="0"/>
                        </a:spcAft>
                        <a:buClr>
                          <a:srgbClr val="000000"/>
                        </a:buClr>
                        <a:buSzPts val="1800"/>
                        <a:buFont typeface="Arial"/>
                        <a:buNone/>
                      </a:pPr>
                      <a:r>
                        <a:rPr lang="en-US" sz="1800" u="none" cap="none" strike="noStrike"/>
                        <a:t>1 = One or two plans include a hypothesis statement with all three components.</a:t>
                      </a:r>
                      <a:endParaRPr sz="1400" u="none" cap="none" strike="noStrike"/>
                    </a:p>
                    <a:p>
                      <a:pPr indent="0" lvl="0" marL="0" marR="0" rtl="0" algn="l">
                        <a:lnSpc>
                          <a:spcPct val="100000"/>
                        </a:lnSpc>
                        <a:spcBef>
                          <a:spcPts val="1200"/>
                        </a:spcBef>
                        <a:spcAft>
                          <a:spcPts val="0"/>
                        </a:spcAft>
                        <a:buClr>
                          <a:srgbClr val="000000"/>
                        </a:buClr>
                        <a:buSzPts val="1800"/>
                        <a:buFont typeface="Arial"/>
                        <a:buNone/>
                      </a:pPr>
                      <a:r>
                        <a:rPr lang="en-US" sz="1800" u="none" cap="none" strike="noStrike"/>
                        <a:t>2 = All plans include a hypothesis statement with all three components.</a:t>
                      </a:r>
                      <a:endParaRPr sz="1400" u="none" cap="none" strike="noStrike"/>
                    </a:p>
                  </a:txBody>
                  <a:tcPr marT="45725" marB="45725" marR="91450" marL="91450"/>
                </a:tc>
              </a:tr>
            </a:tbl>
          </a:graphicData>
        </a:graphic>
      </p:graphicFrame>
      <p:sp>
        <p:nvSpPr>
          <p:cNvPr id="633" name="Google Shape;633;p95"/>
          <p:cNvSpPr txBox="1"/>
          <p:nvPr/>
        </p:nvSpPr>
        <p:spPr>
          <a:xfrm>
            <a:off x="3004752" y="5066443"/>
            <a:ext cx="4678045" cy="954107"/>
          </a:xfrm>
          <a:prstGeom prst="rect">
            <a:avLst/>
          </a:prstGeom>
          <a:solidFill>
            <a:srgbClr val="FEE599"/>
          </a:solidFill>
          <a:ln>
            <a:noFill/>
          </a:ln>
          <a:effectLst>
            <a:outerShdw blurRad="40000" rotWithShape="0" dir="5400000" dist="23000">
              <a:srgbClr val="000000">
                <a:alpha val="34509"/>
              </a:srgb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Main Idea: </a:t>
            </a:r>
            <a:r>
              <a:rPr b="0" i="0" lang="en-US" sz="1600" u="none" cap="none" strike="noStrike">
                <a:solidFill>
                  <a:schemeClr val="dk1"/>
                </a:solidFill>
                <a:latin typeface="Arial"/>
                <a:ea typeface="Arial"/>
                <a:cs typeface="Arial"/>
                <a:sym typeface="Arial"/>
              </a:rPr>
              <a:t>An applicable hypothesis statement is a determining factor in intervention effectiveness.</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9"/>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Summary</a:t>
            </a:r>
            <a:endParaRPr/>
          </a:p>
        </p:txBody>
      </p:sp>
      <p:sp>
        <p:nvSpPr>
          <p:cNvPr id="640" name="Google Shape;640;p29"/>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rPr lang="en-US"/>
              <a:t>Learn what to consider when identifying students for Tier III interventions:</a:t>
            </a:r>
            <a:endParaRPr/>
          </a:p>
          <a:p>
            <a:pPr indent="-173736" lvl="0" marL="173736" rtl="0" algn="l">
              <a:lnSpc>
                <a:spcPct val="90000"/>
              </a:lnSpc>
              <a:spcBef>
                <a:spcPts val="1000"/>
              </a:spcBef>
              <a:spcAft>
                <a:spcPts val="0"/>
              </a:spcAft>
              <a:buClr>
                <a:schemeClr val="dk1"/>
              </a:buClr>
              <a:buSzPts val="2800"/>
              <a:buFont typeface="Arial"/>
              <a:buChar char="•"/>
            </a:pPr>
            <a:r>
              <a:rPr lang="en-US"/>
              <a:t>Identify defining features of FBA from best practice. </a:t>
            </a:r>
            <a:endParaRPr/>
          </a:p>
          <a:p>
            <a:pPr indent="-173736" lvl="1" marL="457200" rtl="0" algn="l">
              <a:lnSpc>
                <a:spcPct val="90000"/>
              </a:lnSpc>
              <a:spcBef>
                <a:spcPts val="500"/>
              </a:spcBef>
              <a:spcAft>
                <a:spcPts val="0"/>
              </a:spcAft>
              <a:buClr>
                <a:schemeClr val="dk1"/>
              </a:buClr>
              <a:buSzPts val="2600"/>
              <a:buFont typeface="Arial"/>
              <a:buChar char="•"/>
            </a:pPr>
            <a:r>
              <a:rPr lang="en-US"/>
              <a:t>Determine the Antecedent, Behavior, and Consequence.</a:t>
            </a:r>
            <a:endParaRPr/>
          </a:p>
          <a:p>
            <a:pPr indent="-173736" lvl="0" marL="173736" rtl="0" algn="l">
              <a:lnSpc>
                <a:spcPct val="90000"/>
              </a:lnSpc>
              <a:spcBef>
                <a:spcPts val="1000"/>
              </a:spcBef>
              <a:spcAft>
                <a:spcPts val="0"/>
              </a:spcAft>
              <a:buClr>
                <a:schemeClr val="dk1"/>
              </a:buClr>
              <a:buSzPts val="2800"/>
              <a:buFont typeface="Arial"/>
              <a:buChar char="•"/>
            </a:pPr>
            <a:r>
              <a:rPr lang="en-US"/>
              <a:t>Apply a team-based problem-solving process to efficiently conduct FBA. </a:t>
            </a:r>
            <a:endParaRPr/>
          </a:p>
          <a:p>
            <a:pPr indent="-173736" lvl="1" marL="457200" rtl="0" algn="l">
              <a:lnSpc>
                <a:spcPct val="90000"/>
              </a:lnSpc>
              <a:spcBef>
                <a:spcPts val="500"/>
              </a:spcBef>
              <a:spcAft>
                <a:spcPts val="0"/>
              </a:spcAft>
              <a:buClr>
                <a:schemeClr val="dk1"/>
              </a:buClr>
              <a:buSzPts val="2600"/>
              <a:buFont typeface="Arial"/>
              <a:buChar char="•"/>
            </a:pPr>
            <a:r>
              <a:rPr lang="en-US"/>
              <a:t>Develop a statement that summarizes context, ABCs &amp; hypothesizes a function of the behavior.  </a:t>
            </a:r>
            <a:endParaRPr/>
          </a:p>
          <a:p>
            <a:pPr indent="-63500" lvl="1" marL="508000" rtl="0" algn="l">
              <a:lnSpc>
                <a:spcPct val="90000"/>
              </a:lnSpc>
              <a:spcBef>
                <a:spcPts val="500"/>
              </a:spcBef>
              <a:spcAft>
                <a:spcPts val="0"/>
              </a:spcAft>
              <a:buClr>
                <a:schemeClr val="dk1"/>
              </a:buClr>
              <a:buSzPts val="2600"/>
              <a:buFont typeface="Arial"/>
              <a:buNone/>
            </a:pPr>
            <a:r>
              <a:t/>
            </a:r>
            <a:endParaRPr/>
          </a:p>
          <a:p>
            <a:pPr indent="-63500" lvl="1" marL="508000" rtl="0" algn="l">
              <a:lnSpc>
                <a:spcPct val="90000"/>
              </a:lnSpc>
              <a:spcBef>
                <a:spcPts val="500"/>
              </a:spcBef>
              <a:spcAft>
                <a:spcPts val="0"/>
              </a:spcAft>
              <a:buClr>
                <a:schemeClr val="dk1"/>
              </a:buClr>
              <a:buSzPts val="2600"/>
              <a:buFont typeface="Arial"/>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2"/>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solidFill>
                  <a:schemeClr val="dk1"/>
                </a:solidFill>
              </a:rPr>
              <a:t>Resources</a:t>
            </a:r>
            <a:endParaRPr sz="6000">
              <a:solidFill>
                <a:schemeClr val="lt1"/>
              </a:solidFill>
            </a:endParaRPr>
          </a:p>
        </p:txBody>
      </p:sp>
      <p:sp>
        <p:nvSpPr>
          <p:cNvPr id="647" name="Google Shape;647;p32"/>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173736" lvl="0" marL="173736" rtl="0" algn="l">
              <a:lnSpc>
                <a:spcPct val="90000"/>
              </a:lnSpc>
              <a:spcBef>
                <a:spcPts val="1000"/>
              </a:spcBef>
              <a:spcAft>
                <a:spcPts val="0"/>
              </a:spcAft>
              <a:buClr>
                <a:schemeClr val="dk1"/>
              </a:buClr>
              <a:buSzPts val="2800"/>
              <a:buChar char="•"/>
            </a:pPr>
            <a:r>
              <a:rPr lang="en-US"/>
              <a:t>School Wide Tiered Fidelity PBIS Training Deck, Georgia Department of Education</a:t>
            </a:r>
            <a:endParaRPr/>
          </a:p>
          <a:p>
            <a:pPr indent="-173736" lvl="0" marL="173736" rtl="0" algn="l">
              <a:lnSpc>
                <a:spcPct val="90000"/>
              </a:lnSpc>
              <a:spcBef>
                <a:spcPts val="1000"/>
              </a:spcBef>
              <a:spcAft>
                <a:spcPts val="0"/>
              </a:spcAft>
              <a:buClr>
                <a:schemeClr val="dk1"/>
              </a:buClr>
              <a:buSzPts val="2800"/>
              <a:buChar char="•"/>
            </a:pPr>
            <a:r>
              <a:rPr lang="en-US"/>
              <a:t>SWPBIS Tiered Fidelity , </a:t>
            </a:r>
            <a:r>
              <a:rPr lang="en-US" u="sng">
                <a:solidFill>
                  <a:schemeClr val="hlink"/>
                </a:solidFill>
                <a:hlinkClick r:id="rId3"/>
              </a:rPr>
              <a:t>www.pbis.org</a:t>
            </a:r>
            <a:endParaRPr/>
          </a:p>
          <a:p>
            <a:pPr indent="-173736" lvl="0" marL="173736" rtl="0" algn="l">
              <a:lnSpc>
                <a:spcPct val="90000"/>
              </a:lnSpc>
              <a:spcBef>
                <a:spcPts val="1000"/>
              </a:spcBef>
              <a:spcAft>
                <a:spcPts val="0"/>
              </a:spcAft>
              <a:buClr>
                <a:schemeClr val="dk1"/>
              </a:buClr>
              <a:buSzPts val="2800"/>
              <a:buChar char="•"/>
            </a:pPr>
            <a:r>
              <a:rPr lang="en-US"/>
              <a:t>National Center on Intensive Intervention, </a:t>
            </a:r>
            <a:r>
              <a:rPr lang="en-US" u="sng">
                <a:solidFill>
                  <a:schemeClr val="hlink"/>
                </a:solidFill>
                <a:hlinkClick r:id="rId4"/>
              </a:rPr>
              <a:t>https://intensiveintervention.org/</a:t>
            </a:r>
            <a:r>
              <a:rPr lang="en-US"/>
              <a:t> </a:t>
            </a:r>
            <a:endParaRPr/>
          </a:p>
          <a:p>
            <a:pPr indent="-173736" lvl="0" marL="173736" rtl="0" algn="l">
              <a:lnSpc>
                <a:spcPct val="90000"/>
              </a:lnSpc>
              <a:spcBef>
                <a:spcPts val="1000"/>
              </a:spcBef>
              <a:spcAft>
                <a:spcPts val="0"/>
              </a:spcAft>
              <a:buClr>
                <a:schemeClr val="dk1"/>
              </a:buClr>
              <a:buSzPts val="2800"/>
              <a:buChar char="•"/>
            </a:pPr>
            <a:r>
              <a:rPr lang="en-US"/>
              <a:t>Missouri SW-PBIS Tier III Team Workbook</a:t>
            </a:r>
            <a:endParaRPr/>
          </a:p>
          <a:p>
            <a:pPr indent="-173736" lvl="0" marL="173736" rtl="0" algn="l">
              <a:lnSpc>
                <a:spcPct val="90000"/>
              </a:lnSpc>
              <a:spcBef>
                <a:spcPts val="1000"/>
              </a:spcBef>
              <a:spcAft>
                <a:spcPts val="0"/>
              </a:spcAft>
              <a:buSzPts val="2800"/>
              <a:buChar char="•"/>
            </a:pPr>
            <a:r>
              <a:rPr lang="en-US" u="sng">
                <a:solidFill>
                  <a:schemeClr val="hlink"/>
                </a:solidFill>
                <a:hlinkClick r:id="rId5"/>
              </a:rPr>
              <a:t>Functional Behavioral Assessment: Identifying the Reasons for Problem Behavior and Developing a Behavior Plan</a:t>
            </a:r>
            <a:endParaRPr u="sng">
              <a:solidFill>
                <a:schemeClr val="hlink"/>
              </a:solidFill>
            </a:endParaRPr>
          </a:p>
          <a:p>
            <a:pPr indent="0" lvl="0" marL="0" rtl="0" algn="l">
              <a:lnSpc>
                <a:spcPct val="90000"/>
              </a:lnSpc>
              <a:spcBef>
                <a:spcPts val="1000"/>
              </a:spcBef>
              <a:spcAft>
                <a:spcPts val="0"/>
              </a:spcAft>
              <a:buSzPts val="2800"/>
              <a:buNone/>
            </a:pPr>
            <a:r>
              <a:t/>
            </a:r>
            <a:endParaRPr/>
          </a:p>
          <a:p>
            <a:pPr indent="0" lvl="0" marL="173736"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pic>
        <p:nvPicPr>
          <p:cNvPr descr="Image result for thank you" id="653" name="Google Shape;653;p33"/>
          <p:cNvPicPr preferRelativeResize="0"/>
          <p:nvPr/>
        </p:nvPicPr>
        <p:blipFill rotWithShape="1">
          <a:blip r:embed="rId3">
            <a:alphaModFix/>
          </a:blip>
          <a:srcRect b="0" l="0" r="0" t="4898"/>
          <a:stretch/>
        </p:blipFill>
        <p:spPr>
          <a:xfrm>
            <a:off x="2280355" y="324548"/>
            <a:ext cx="6901179" cy="2641675"/>
          </a:xfrm>
          <a:prstGeom prst="rect">
            <a:avLst/>
          </a:prstGeom>
          <a:noFill/>
          <a:ln>
            <a:noFill/>
          </a:ln>
        </p:spPr>
      </p:pic>
      <p:sp>
        <p:nvSpPr>
          <p:cNvPr id="654" name="Google Shape;654;p33"/>
          <p:cNvSpPr txBox="1"/>
          <p:nvPr>
            <p:ph type="title"/>
          </p:nvPr>
        </p:nvSpPr>
        <p:spPr>
          <a:xfrm>
            <a:off x="576470" y="2679700"/>
            <a:ext cx="10207487" cy="107921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latin typeface="Calibri"/>
                <a:ea typeface="Calibri"/>
                <a:cs typeface="Calibri"/>
                <a:sym typeface="Calibri"/>
              </a:rPr>
              <a:t>We appreciate the following for sharing information:</a:t>
            </a:r>
            <a:endParaRPr sz="3100">
              <a:solidFill>
                <a:srgbClr val="000000"/>
              </a:solidFill>
            </a:endParaRPr>
          </a:p>
        </p:txBody>
      </p:sp>
      <p:sp>
        <p:nvSpPr>
          <p:cNvPr id="655" name="Google Shape;655;p33"/>
          <p:cNvSpPr txBox="1"/>
          <p:nvPr>
            <p:ph idx="4294967295" type="body"/>
          </p:nvPr>
        </p:nvSpPr>
        <p:spPr>
          <a:xfrm>
            <a:off x="1053547" y="3758911"/>
            <a:ext cx="7404100" cy="1122363"/>
          </a:xfrm>
          <a:prstGeom prst="rect">
            <a:avLst/>
          </a:prstGeom>
          <a:noFill/>
          <a:ln>
            <a:noFill/>
          </a:ln>
        </p:spPr>
        <p:txBody>
          <a:bodyPr anchorCtr="0" anchor="ctr" bIns="45700" lIns="91425" spcFirstLastPara="1" rIns="91425" wrap="square" tIns="45700">
            <a:noAutofit/>
          </a:bodyPr>
          <a:lstStyle/>
          <a:p>
            <a:pPr indent="-173736" lvl="0" marL="173736" rtl="0" algn="l">
              <a:lnSpc>
                <a:spcPct val="90000"/>
              </a:lnSpc>
              <a:spcBef>
                <a:spcPts val="1000"/>
              </a:spcBef>
              <a:spcAft>
                <a:spcPts val="0"/>
              </a:spcAft>
              <a:buClr>
                <a:srgbClr val="000000"/>
              </a:buClr>
              <a:buSzPts val="2800"/>
              <a:buChar char="•"/>
            </a:pPr>
            <a:r>
              <a:rPr lang="en-US">
                <a:solidFill>
                  <a:srgbClr val="000000"/>
                </a:solidFill>
              </a:rPr>
              <a:t>Missouri School-Wide Positive Behavior Support</a:t>
            </a:r>
            <a:endParaRPr/>
          </a:p>
          <a:p>
            <a:pPr indent="-173736" lvl="0" marL="173736" rtl="0" algn="l">
              <a:lnSpc>
                <a:spcPct val="90000"/>
              </a:lnSpc>
              <a:spcBef>
                <a:spcPts val="1000"/>
              </a:spcBef>
              <a:spcAft>
                <a:spcPts val="0"/>
              </a:spcAft>
              <a:buClr>
                <a:srgbClr val="000000"/>
              </a:buClr>
              <a:buSzPts val="2800"/>
              <a:buChar char="•"/>
            </a:pPr>
            <a:r>
              <a:rPr lang="en-US">
                <a:solidFill>
                  <a:srgbClr val="000000"/>
                </a:solidFill>
              </a:rPr>
              <a:t>PBIS OSEP Technical Assistance Center</a:t>
            </a:r>
            <a:endParaRPr/>
          </a:p>
          <a:p>
            <a:pPr indent="-173736" lvl="0" marL="173736" rtl="0" algn="l">
              <a:lnSpc>
                <a:spcPct val="90000"/>
              </a:lnSpc>
              <a:spcBef>
                <a:spcPts val="1000"/>
              </a:spcBef>
              <a:spcAft>
                <a:spcPts val="0"/>
              </a:spcAft>
              <a:buClr>
                <a:srgbClr val="000000"/>
              </a:buClr>
              <a:buSzPts val="2800"/>
              <a:buChar char="•"/>
            </a:pPr>
            <a:r>
              <a:rPr lang="en-US">
                <a:solidFill>
                  <a:srgbClr val="000000"/>
                </a:solidFill>
              </a:rPr>
              <a:t>Delaware Positive Behavior Support Project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
          <p:cNvSpPr txBox="1"/>
          <p:nvPr>
            <p:ph type="title"/>
          </p:nvPr>
        </p:nvSpPr>
        <p:spPr>
          <a:xfrm>
            <a:off x="628267" y="2535448"/>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4860">
                <a:solidFill>
                  <a:schemeClr val="lt1"/>
                </a:solidFill>
              </a:rPr>
              <a:t>What is a Functional Behavior Assessment (FBA)?</a:t>
            </a:r>
            <a:endParaRPr sz="486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
          <p:cNvSpPr txBox="1"/>
          <p:nvPr>
            <p:ph type="title"/>
          </p:nvPr>
        </p:nvSpPr>
        <p:spPr>
          <a:xfrm>
            <a:off x="0" y="635289"/>
            <a:ext cx="12192000" cy="1104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lang="en-US"/>
              <a:t>FBA is NOT a Crisis Plan</a:t>
            </a:r>
            <a:endParaRPr/>
          </a:p>
        </p:txBody>
      </p:sp>
      <p:sp>
        <p:nvSpPr>
          <p:cNvPr id="254" name="Google Shape;254;p3"/>
          <p:cNvSpPr txBox="1"/>
          <p:nvPr>
            <p:ph idx="1" type="body"/>
          </p:nvPr>
        </p:nvSpPr>
        <p:spPr>
          <a:xfrm>
            <a:off x="838200" y="1815238"/>
            <a:ext cx="10515600" cy="409026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rPr lang="en-US"/>
              <a:t>Sometimes an FBA/BIP is confused with a Crisis Plan. </a:t>
            </a:r>
            <a:endParaRPr/>
          </a:p>
          <a:p>
            <a:pPr indent="0" lvl="0" marL="114300" rtl="0" algn="l">
              <a:lnSpc>
                <a:spcPct val="90000"/>
              </a:lnSpc>
              <a:spcBef>
                <a:spcPts val="1000"/>
              </a:spcBef>
              <a:spcAft>
                <a:spcPts val="0"/>
              </a:spcAft>
              <a:buSzPts val="1800"/>
              <a:buNone/>
            </a:pPr>
            <a:r>
              <a:rPr lang="en-US"/>
              <a:t>We will talk briefly about crisis plans before an in-depth discussion of FBA.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
          <p:cNvSpPr txBox="1"/>
          <p:nvPr>
            <p:ph idx="1" type="body"/>
          </p:nvPr>
        </p:nvSpPr>
        <p:spPr>
          <a:xfrm>
            <a:off x="5795734" y="2002903"/>
            <a:ext cx="6172200" cy="3851826"/>
          </a:xfrm>
          <a:prstGeom prst="rect">
            <a:avLst/>
          </a:prstGeom>
          <a:noFill/>
          <a:ln>
            <a:noFill/>
          </a:ln>
        </p:spPr>
        <p:txBody>
          <a:bodyPr anchorCtr="0" anchor="t" bIns="45700" lIns="91425" spcFirstLastPara="1" rIns="91425" wrap="square" tIns="45700">
            <a:normAutofit/>
          </a:bodyPr>
          <a:lstStyle/>
          <a:p>
            <a:pPr indent="-177800" lvl="0" marL="173736" rtl="0" algn="l">
              <a:lnSpc>
                <a:spcPct val="90000"/>
              </a:lnSpc>
              <a:spcBef>
                <a:spcPts val="1000"/>
              </a:spcBef>
              <a:spcAft>
                <a:spcPts val="0"/>
              </a:spcAft>
              <a:buSzPts val="2800"/>
              <a:buChar char="•"/>
            </a:pPr>
            <a:r>
              <a:rPr lang="en-US"/>
              <a:t>Not every student will need a crisis plan. </a:t>
            </a:r>
            <a:endParaRPr/>
          </a:p>
          <a:p>
            <a:pPr indent="-177800" lvl="0" marL="173736" rtl="0" algn="l">
              <a:lnSpc>
                <a:spcPct val="90000"/>
              </a:lnSpc>
              <a:spcBef>
                <a:spcPts val="1000"/>
              </a:spcBef>
              <a:spcAft>
                <a:spcPts val="0"/>
              </a:spcAft>
              <a:buSzPts val="2800"/>
              <a:buChar char="•"/>
            </a:pPr>
            <a:r>
              <a:rPr lang="en-US"/>
              <a:t>It’s important to use safety strategies if the student may be dangerous to self or to others.</a:t>
            </a:r>
            <a:endParaRPr/>
          </a:p>
          <a:p>
            <a:pPr indent="-228600" lvl="0" marL="457200" rtl="0" algn="l">
              <a:lnSpc>
                <a:spcPct val="90000"/>
              </a:lnSpc>
              <a:spcBef>
                <a:spcPts val="1000"/>
              </a:spcBef>
              <a:spcAft>
                <a:spcPts val="0"/>
              </a:spcAft>
              <a:buClr>
                <a:schemeClr val="dk1"/>
              </a:buClr>
              <a:buSzPts val="2800"/>
              <a:buNone/>
            </a:pPr>
            <a:r>
              <a:t/>
            </a:r>
            <a:endParaRPr/>
          </a:p>
        </p:txBody>
      </p:sp>
      <p:sp>
        <p:nvSpPr>
          <p:cNvPr id="260" name="Google Shape;260;p5"/>
          <p:cNvSpPr txBox="1"/>
          <p:nvPr>
            <p:ph type="title"/>
          </p:nvPr>
        </p:nvSpPr>
        <p:spPr>
          <a:xfrm>
            <a:off x="339695" y="2002902"/>
            <a:ext cx="4155393" cy="28300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solidFill>
                  <a:schemeClr val="lt1"/>
                </a:solidFill>
              </a:rPr>
              <a:t>Crisis Plans</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2020-09-17T18:38:19Z</dcterms:created>
  <dc:creator>Rebecca Hegger</dc:creator>
</cp:coreProperties>
</file>