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458" r:id="rId3"/>
    <p:sldId id="262" r:id="rId4"/>
    <p:sldId id="261" r:id="rId5"/>
    <p:sldId id="263" r:id="rId6"/>
    <p:sldId id="264" r:id="rId7"/>
    <p:sldId id="459" r:id="rId8"/>
    <p:sldId id="265" r:id="rId9"/>
    <p:sldId id="266" r:id="rId10"/>
    <p:sldId id="267" r:id="rId11"/>
    <p:sldId id="268" r:id="rId12"/>
    <p:sldId id="460" r:id="rId13"/>
    <p:sldId id="270" r:id="rId14"/>
    <p:sldId id="271" r:id="rId15"/>
    <p:sldId id="272" r:id="rId16"/>
    <p:sldId id="273" r:id="rId17"/>
    <p:sldId id="274" r:id="rId18"/>
    <p:sldId id="461" r:id="rId19"/>
    <p:sldId id="276" r:id="rId20"/>
    <p:sldId id="277" r:id="rId21"/>
    <p:sldId id="278" r:id="rId22"/>
    <p:sldId id="279" r:id="rId23"/>
    <p:sldId id="280" r:id="rId24"/>
    <p:sldId id="462" r:id="rId25"/>
    <p:sldId id="281" r:id="rId26"/>
    <p:sldId id="282" r:id="rId27"/>
    <p:sldId id="463" r:id="rId28"/>
    <p:sldId id="464" r:id="rId29"/>
    <p:sldId id="465" r:id="rId30"/>
    <p:sldId id="466" r:id="rId31"/>
    <p:sldId id="467" r:id="rId32"/>
    <p:sldId id="468" r:id="rId33"/>
    <p:sldId id="469" r:id="rId34"/>
    <p:sldId id="290" r:id="rId35"/>
    <p:sldId id="470" r:id="rId36"/>
    <p:sldId id="471" r:id="rId37"/>
    <p:sldId id="472" r:id="rId38"/>
    <p:sldId id="473" r:id="rId39"/>
    <p:sldId id="474" r:id="rId40"/>
    <p:sldId id="475" r:id="rId41"/>
    <p:sldId id="4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093DD"/>
    <a:srgbClr val="015C89"/>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81"/>
  </p:normalViewPr>
  <p:slideViewPr>
    <p:cSldViewPr snapToGrid="0">
      <p:cViewPr varScale="1">
        <p:scale>
          <a:sx n="105" d="100"/>
          <a:sy n="105" d="100"/>
        </p:scale>
        <p:origin x="750"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0DDB2-FD79-4885-A654-062B3CABF214}"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EA51-9894-4EFF-85CA-FC3F215EB3BF}" type="slidenum">
              <a:rPr lang="en-US" smtClean="0"/>
              <a:t>‹#›</a:t>
            </a:fld>
            <a:endParaRPr lang="en-US"/>
          </a:p>
        </p:txBody>
      </p:sp>
    </p:spTree>
    <p:extLst>
      <p:ext uri="{BB962C8B-B14F-4D97-AF65-F5344CB8AC3E}">
        <p14:creationId xmlns:p14="http://schemas.microsoft.com/office/powerpoint/2010/main" val="4924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in this module were obtained at google.com/images unless otherwise specified.</a:t>
            </a:r>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89006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minute taker has the responsibility for collecting accurate information from team meetings. The minute taker is tasked with contemporaneous clarification of the information they are recording in the official minutes. The minute taker is also responsible for getting a copy of the minutes to all team members within one day of the meeting and keeping copies of all meeting minutes.</a:t>
            </a:r>
          </a:p>
        </p:txBody>
      </p:sp>
      <p:sp>
        <p:nvSpPr>
          <p:cNvPr id="4" name="Slide Number Placeholder 3"/>
          <p:cNvSpPr>
            <a:spLocks noGrp="1"/>
          </p:cNvSpPr>
          <p:nvPr>
            <p:ph type="sldNum" sz="quarter" idx="10"/>
          </p:nvPr>
        </p:nvSpPr>
        <p:spPr/>
        <p:txBody>
          <a:bodyPr/>
          <a:lstStyle/>
          <a:p>
            <a:fld id="{142FA240-7FF4-459E-8CC2-CD8F7FCADD98}" type="slidenum">
              <a:rPr lang="en-US" smtClean="0"/>
              <a:t>10</a:t>
            </a:fld>
            <a:endParaRPr lang="en-US"/>
          </a:p>
        </p:txBody>
      </p:sp>
    </p:spTree>
    <p:extLst>
      <p:ext uri="{BB962C8B-B14F-4D97-AF65-F5344CB8AC3E}">
        <p14:creationId xmlns:p14="http://schemas.microsoft.com/office/powerpoint/2010/main" val="380377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data analyst is responsible for providing the team with current behavior data trends. We will go into more detail about precision problems later in this presentation. The current discipline data need to be given to the facilitator before the meeting so they can be added to the agenda. Also, the data analyst needs to be prepared to show or generate other data reports as needed during the meeting. Data need to be available to show the current progress of action plans. </a:t>
            </a:r>
          </a:p>
        </p:txBody>
      </p:sp>
      <p:sp>
        <p:nvSpPr>
          <p:cNvPr id="4" name="Slide Number Placeholder 3"/>
          <p:cNvSpPr>
            <a:spLocks noGrp="1"/>
          </p:cNvSpPr>
          <p:nvPr>
            <p:ph type="sldNum" sz="quarter" idx="10"/>
          </p:nvPr>
        </p:nvSpPr>
        <p:spPr/>
        <p:txBody>
          <a:bodyPr/>
          <a:lstStyle/>
          <a:p>
            <a:fld id="{142FA240-7FF4-459E-8CC2-CD8F7FCADD98}" type="slidenum">
              <a:rPr lang="en-US" smtClean="0"/>
              <a:t>11</a:t>
            </a:fld>
            <a:endParaRPr lang="en-US"/>
          </a:p>
        </p:txBody>
      </p:sp>
    </p:spTree>
    <p:extLst>
      <p:ext uri="{BB962C8B-B14F-4D97-AF65-F5344CB8AC3E}">
        <p14:creationId xmlns:p14="http://schemas.microsoft.com/office/powerpoint/2010/main" val="73091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Active team members are expected to be involved in the problem-solving process, and may be tasked with providing updates on items from the action plan. There may be items that they want to put into the agenda, so they need to get those to the facilitator ahead of the meeting. All team members need to respond to the data reports and determine if there is a problem around which they need to action plan. Plans that are already in action need to be monitored, so team members need to look at progress data and make determinations about the continuation of those action plans.</a:t>
            </a:r>
          </a:p>
        </p:txBody>
      </p:sp>
      <p:sp>
        <p:nvSpPr>
          <p:cNvPr id="4" name="Slide Number Placeholder 3"/>
          <p:cNvSpPr>
            <a:spLocks noGrp="1"/>
          </p:cNvSpPr>
          <p:nvPr>
            <p:ph type="sldNum" sz="quarter" idx="10"/>
          </p:nvPr>
        </p:nvSpPr>
        <p:spPr/>
        <p:txBody>
          <a:bodyPr/>
          <a:lstStyle/>
          <a:p>
            <a:fld id="{142FA240-7FF4-459E-8CC2-CD8F7FCADD98}" type="slidenum">
              <a:rPr lang="en-US" smtClean="0"/>
              <a:t>12</a:t>
            </a:fld>
            <a:endParaRPr lang="en-US"/>
          </a:p>
        </p:txBody>
      </p:sp>
    </p:spTree>
    <p:extLst>
      <p:ext uri="{BB962C8B-B14F-4D97-AF65-F5344CB8AC3E}">
        <p14:creationId xmlns:p14="http://schemas.microsoft.com/office/powerpoint/2010/main" val="242533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In order to conduct efficient and effective meetings, it’s important to have a good foundation. Agree on a purpose for your team, and agree on things like when and where you’ll meet, what your meeting norms will be, and attendance requirements. Make sure your team represents your school well, and members have specific roles outlined. It’s important to always have an agenda and to stick to it. Have a schedule for when data will be collected and entered into your data system, and when you will generate reports for your team meetings, or to progress monitor.</a:t>
            </a:r>
          </a:p>
        </p:txBody>
      </p:sp>
      <p:sp>
        <p:nvSpPr>
          <p:cNvPr id="4" name="Slide Number Placeholder 3"/>
          <p:cNvSpPr>
            <a:spLocks noGrp="1"/>
          </p:cNvSpPr>
          <p:nvPr>
            <p:ph type="sldNum" sz="quarter" idx="10"/>
          </p:nvPr>
        </p:nvSpPr>
        <p:spPr/>
        <p:txBody>
          <a:bodyPr/>
          <a:lstStyle/>
          <a:p>
            <a:fld id="{FBB42597-1829-4FA1-9051-661984EE0EFE}" type="slidenum">
              <a:rPr lang="en-US" smtClean="0"/>
              <a:t>13</a:t>
            </a:fld>
            <a:endParaRPr lang="en-US"/>
          </a:p>
        </p:txBody>
      </p:sp>
    </p:spTree>
    <p:extLst>
      <p:ext uri="{BB962C8B-B14F-4D97-AF65-F5344CB8AC3E}">
        <p14:creationId xmlns:p14="http://schemas.microsoft.com/office/powerpoint/2010/main" val="2763017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slide and the next two are examples of team purpose, agreements, meeting schedule, and data schedule.</a:t>
            </a:r>
          </a:p>
        </p:txBody>
      </p:sp>
      <p:sp>
        <p:nvSpPr>
          <p:cNvPr id="4" name="Slide Number Placeholder 3"/>
          <p:cNvSpPr>
            <a:spLocks noGrp="1"/>
          </p:cNvSpPr>
          <p:nvPr>
            <p:ph type="sldNum" sz="quarter" idx="10"/>
          </p:nvPr>
        </p:nvSpPr>
        <p:spPr/>
        <p:txBody>
          <a:bodyPr/>
          <a:lstStyle/>
          <a:p>
            <a:fld id="{FBB42597-1829-4FA1-9051-661984EE0EFE}" type="slidenum">
              <a:rPr lang="en-US" smtClean="0"/>
              <a:t>14</a:t>
            </a:fld>
            <a:endParaRPr lang="en-US"/>
          </a:p>
        </p:txBody>
      </p:sp>
    </p:spTree>
    <p:extLst>
      <p:ext uri="{BB962C8B-B14F-4D97-AF65-F5344CB8AC3E}">
        <p14:creationId xmlns:p14="http://schemas.microsoft.com/office/powerpoint/2010/main" val="112507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Here is an example of an agenda form (called TIPS, or Team-Initiated Problem Solving)</a:t>
            </a:r>
            <a:r>
              <a:rPr lang="en-US" baseline="0" dirty="0"/>
              <a:t> that includes locations for </a:t>
            </a:r>
            <a:r>
              <a:rPr lang="en-US" dirty="0"/>
              <a:t>taking minutes, with all relevant information – meeting info, member info, agenda items, and a current systems overview.</a:t>
            </a:r>
          </a:p>
        </p:txBody>
      </p:sp>
      <p:sp>
        <p:nvSpPr>
          <p:cNvPr id="4" name="Slide Number Placeholder 3"/>
          <p:cNvSpPr>
            <a:spLocks noGrp="1"/>
          </p:cNvSpPr>
          <p:nvPr>
            <p:ph type="sldNum" sz="quarter" idx="10"/>
          </p:nvPr>
        </p:nvSpPr>
        <p:spPr/>
        <p:txBody>
          <a:bodyPr/>
          <a:lstStyle/>
          <a:p>
            <a:fld id="{FBB42597-1829-4FA1-9051-661984EE0EFE}" type="slidenum">
              <a:rPr lang="en-US" smtClean="0"/>
              <a:t>16</a:t>
            </a:fld>
            <a:endParaRPr lang="en-US"/>
          </a:p>
        </p:txBody>
      </p:sp>
    </p:spTree>
    <p:extLst>
      <p:ext uri="{BB962C8B-B14F-4D97-AF65-F5344CB8AC3E}">
        <p14:creationId xmlns:p14="http://schemas.microsoft.com/office/powerpoint/2010/main" val="2864499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first section gives the minute taker an efficient way to note both today’s meeting info and info for the next meeting. The team member area can be pre-filled so that only an x by each name is necessary. Substitute members can be added as needed. The agenda items will be filled before the meeting (facilitator will provide these), and next meeting’s agenda items will be filled during the course of the meeting.</a:t>
            </a:r>
          </a:p>
        </p:txBody>
      </p:sp>
      <p:sp>
        <p:nvSpPr>
          <p:cNvPr id="4" name="Slide Number Placeholder 3"/>
          <p:cNvSpPr>
            <a:spLocks noGrp="1"/>
          </p:cNvSpPr>
          <p:nvPr>
            <p:ph type="sldNum" sz="quarter" idx="10"/>
          </p:nvPr>
        </p:nvSpPr>
        <p:spPr/>
        <p:txBody>
          <a:bodyPr/>
          <a:lstStyle/>
          <a:p>
            <a:fld id="{FBB42597-1829-4FA1-9051-661984EE0EFE}" type="slidenum">
              <a:rPr lang="en-US" smtClean="0"/>
              <a:t>17</a:t>
            </a:fld>
            <a:endParaRPr lang="en-US"/>
          </a:p>
        </p:txBody>
      </p:sp>
    </p:spTree>
    <p:extLst>
      <p:ext uri="{BB962C8B-B14F-4D97-AF65-F5344CB8AC3E}">
        <p14:creationId xmlns:p14="http://schemas.microsoft.com/office/powerpoint/2010/main" val="83142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bottom section of page one. This is where the team can see an update on progress of previous problems and action plans. From time to time, teams will do a fidelity check (we will discuss a tool for that later – the Tiered Fidelity Inventory or TFI), and the current status will be recorded here. The data analyst can provide current data using </a:t>
            </a:r>
            <a:r>
              <a:rPr lang="en-US" dirty="0" err="1"/>
              <a:t>SmartData</a:t>
            </a:r>
            <a:r>
              <a:rPr lang="en-US" dirty="0"/>
              <a:t> Dashboard or alternatively, School-wide Information System at www.pbisapps.org.</a:t>
            </a:r>
          </a:p>
        </p:txBody>
      </p:sp>
      <p:sp>
        <p:nvSpPr>
          <p:cNvPr id="4" name="Slide Number Placeholder 3"/>
          <p:cNvSpPr>
            <a:spLocks noGrp="1"/>
          </p:cNvSpPr>
          <p:nvPr>
            <p:ph type="sldNum" sz="quarter" idx="10"/>
          </p:nvPr>
        </p:nvSpPr>
        <p:spPr/>
        <p:txBody>
          <a:bodyPr/>
          <a:lstStyle/>
          <a:p>
            <a:fld id="{FBB42597-1829-4FA1-9051-661984EE0EFE}" type="slidenum">
              <a:rPr lang="en-US" smtClean="0"/>
              <a:t>18</a:t>
            </a:fld>
            <a:endParaRPr lang="en-US"/>
          </a:p>
        </p:txBody>
      </p:sp>
    </p:spTree>
    <p:extLst>
      <p:ext uri="{BB962C8B-B14F-4D97-AF65-F5344CB8AC3E}">
        <p14:creationId xmlns:p14="http://schemas.microsoft.com/office/powerpoint/2010/main" val="3677624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main focus, the biggest chunk of time in the meeting, will be on team problem solving using current behavior data.</a:t>
            </a:r>
          </a:p>
        </p:txBody>
      </p:sp>
      <p:sp>
        <p:nvSpPr>
          <p:cNvPr id="4" name="Slide Number Placeholder 3"/>
          <p:cNvSpPr>
            <a:spLocks noGrp="1"/>
          </p:cNvSpPr>
          <p:nvPr>
            <p:ph type="sldNum" sz="quarter" idx="10"/>
          </p:nvPr>
        </p:nvSpPr>
        <p:spPr/>
        <p:txBody>
          <a:bodyPr/>
          <a:lstStyle/>
          <a:p>
            <a:fld id="{FBB42597-1829-4FA1-9051-661984EE0EFE}" type="slidenum">
              <a:rPr lang="en-US" smtClean="0"/>
              <a:t>19</a:t>
            </a:fld>
            <a:endParaRPr lang="en-US"/>
          </a:p>
        </p:txBody>
      </p:sp>
    </p:spTree>
    <p:extLst>
      <p:ext uri="{BB962C8B-B14F-4D97-AF65-F5344CB8AC3E}">
        <p14:creationId xmlns:p14="http://schemas.microsoft.com/office/powerpoint/2010/main" val="1430735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The</a:t>
            </a:r>
            <a:r>
              <a:rPr lang="en-US" baseline="0" dirty="0"/>
              <a:t> </a:t>
            </a:r>
            <a:r>
              <a:rPr lang="en-US" dirty="0"/>
              <a:t>Tiered Fidelity Inventory (TFI) is a PBIS Assessment used for determining fidelity of implementation of all three tiers of PBIS. ADE Data Center</a:t>
            </a:r>
            <a:r>
              <a:rPr lang="en-US" sz="1200" b="0" i="0" kern="1200" dirty="0">
                <a:solidFill>
                  <a:schemeClr val="tx1"/>
                </a:solidFill>
                <a:effectLst/>
                <a:latin typeface="+mn-lt"/>
                <a:ea typeface="+mn-ea"/>
                <a:cs typeface="+mn-cs"/>
              </a:rPr>
              <a:t> provides access to the </a:t>
            </a:r>
            <a:r>
              <a:rPr lang="en-US" sz="1200" b="0" i="0" kern="1200" dirty="0" err="1">
                <a:solidFill>
                  <a:schemeClr val="tx1"/>
                </a:solidFill>
                <a:effectLst/>
                <a:latin typeface="+mn-lt"/>
                <a:ea typeface="+mn-ea"/>
                <a:cs typeface="+mn-cs"/>
              </a:rPr>
              <a:t>SmartData</a:t>
            </a:r>
            <a:r>
              <a:rPr lang="en-US" sz="1200" b="0" i="0" kern="1200" dirty="0">
                <a:solidFill>
                  <a:schemeClr val="tx1"/>
                </a:solidFill>
                <a:effectLst/>
                <a:latin typeface="+mn-lt"/>
                <a:ea typeface="+mn-ea"/>
                <a:cs typeface="+mn-cs"/>
              </a:rPr>
              <a:t> Dashboard that serve as an early warning system, helping teachers and administrators ensure every student reaches his/her potential</a:t>
            </a:r>
            <a:r>
              <a:rPr lang="en-US" sz="1200" b="0" i="0" kern="1200" baseline="0" dirty="0">
                <a:solidFill>
                  <a:schemeClr val="tx1"/>
                </a:solidFill>
                <a:effectLst/>
                <a:latin typeface="+mn-lt"/>
                <a:ea typeface="+mn-ea"/>
                <a:cs typeface="+mn-cs"/>
              </a:rPr>
              <a:t> (m</a:t>
            </a:r>
            <a:r>
              <a:rPr lang="en-US" sz="1200" b="0" i="0" kern="1200" dirty="0">
                <a:solidFill>
                  <a:schemeClr val="tx1"/>
                </a:solidFill>
                <a:effectLst/>
                <a:latin typeface="+mn-lt"/>
                <a:ea typeface="+mn-ea"/>
                <a:cs typeface="+mn-cs"/>
              </a:rPr>
              <a:t>ore info at </a:t>
            </a:r>
            <a:r>
              <a:rPr lang="en-US" sz="1200" b="0" i="0" u="none" kern="1200" dirty="0">
                <a:solidFill>
                  <a:schemeClr val="tx1"/>
                </a:solidFill>
                <a:effectLst/>
                <a:latin typeface="+mn-lt"/>
                <a:ea typeface="+mn-ea"/>
                <a:cs typeface="+mn-cs"/>
              </a:rPr>
              <a:t>https://dese.ade.arkansas.gov/Offices/public-school-accountability/data-integration/smartdata-dashboard</a:t>
            </a:r>
            <a:r>
              <a:rPr lang="en-US" sz="1200" b="0" i="0" kern="1200" dirty="0">
                <a:solidFill>
                  <a:schemeClr val="tx1"/>
                </a:solidFill>
                <a:effectLst/>
                <a:latin typeface="+mn-lt"/>
                <a:ea typeface="+mn-ea"/>
                <a:cs typeface="+mn-cs"/>
              </a:rPr>
              <a:t>). An alternative to ADE Data Center is</a:t>
            </a:r>
            <a:r>
              <a:rPr lang="en-US" dirty="0"/>
              <a:t> School-wide Information System (SWIS), a data collection and analysis system created by the PBIS national center, which can be found at https://www.pbisapps.org/products/swis.</a:t>
            </a:r>
            <a:r>
              <a:rPr lang="en-US" sz="1200" b="0" i="0" kern="1200" dirty="0">
                <a:solidFill>
                  <a:schemeClr val="tx1"/>
                </a:solidFill>
                <a:effectLst/>
                <a:latin typeface="+mn-lt"/>
                <a:ea typeface="+mn-ea"/>
                <a:cs typeface="+mn-cs"/>
              </a:rPr>
              <a:t> The Dynamic Indicators of Basic Early Literacy Skills (DIBELS) 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set of procedures and measures for assessing the acquisition of early literacy skills from kindergarten through sixth grade.</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20</a:t>
            </a:fld>
            <a:endParaRPr lang="en-US"/>
          </a:p>
        </p:txBody>
      </p:sp>
    </p:spTree>
    <p:extLst>
      <p:ext uri="{BB962C8B-B14F-4D97-AF65-F5344CB8AC3E}">
        <p14:creationId xmlns:p14="http://schemas.microsoft.com/office/powerpoint/2010/main" val="40397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In this training, we will begin by discussing the role of the team and the team members, as well as the foundational components that will make meetings more efficient and effective. Then, we will spend a large chunk of this training discussing the problem-solving process that will be the main focus of the meeting. Also included in the problem-solving process is evaluating the implementation and impact of action plans that are developed. We will also talk briefly about communicating to stakeholders, and we will view a video example of a PBIS team meeting.</a:t>
            </a:r>
          </a:p>
        </p:txBody>
      </p:sp>
      <p:sp>
        <p:nvSpPr>
          <p:cNvPr id="4" name="Slide Number Placeholder 3"/>
          <p:cNvSpPr>
            <a:spLocks noGrp="1"/>
          </p:cNvSpPr>
          <p:nvPr>
            <p:ph type="sldNum" sz="quarter" idx="10"/>
          </p:nvPr>
        </p:nvSpPr>
        <p:spPr/>
        <p:txBody>
          <a:bodyPr/>
          <a:lstStyle/>
          <a:p>
            <a:fld id="{FBB42597-1829-4FA1-9051-661984EE0EFE}" type="slidenum">
              <a:rPr lang="en-US" smtClean="0"/>
              <a:t>2</a:t>
            </a:fld>
            <a:endParaRPr lang="en-US"/>
          </a:p>
        </p:txBody>
      </p:sp>
    </p:spTree>
    <p:extLst>
      <p:ext uri="{BB962C8B-B14F-4D97-AF65-F5344CB8AC3E}">
        <p14:creationId xmlns:p14="http://schemas.microsoft.com/office/powerpoint/2010/main" val="3513118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Again, the main goal with PBIS is to help students be more successful, academically and behaviorally/socially. So the main focus when meeting will be to identify and address any problems that are barriers to that success. Data are used to address the problems and make decisions.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917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latin typeface="+mn-lt"/>
              </a:rPr>
              <a:t>Arkansas Division</a:t>
            </a:r>
            <a:r>
              <a:rPr lang="en-US" baseline="0" dirty="0">
                <a:latin typeface="+mn-lt"/>
              </a:rPr>
              <a:t> of Elementary and Secondary Education supports the use of </a:t>
            </a:r>
            <a:r>
              <a:rPr lang="en-US" dirty="0">
                <a:latin typeface="+mn-lt"/>
              </a:rPr>
              <a:t>Judy Elliott’s</a:t>
            </a:r>
            <a:r>
              <a:rPr lang="en-US" sz="1200" b="0" i="0" kern="1200" dirty="0">
                <a:solidFill>
                  <a:schemeClr val="tx1"/>
                </a:solidFill>
                <a:effectLst/>
                <a:latin typeface="+mn-lt"/>
                <a:ea typeface="+mn-ea"/>
                <a:cs typeface="+mn-cs"/>
              </a:rPr>
              <a:t> four-step problem solving process to make data-based decisions in RTI. </a:t>
            </a:r>
            <a:r>
              <a:rPr lang="en-US" dirty="0">
                <a:latin typeface="+mn-lt"/>
              </a:rPr>
              <a:t>Judy Elliott (2015) describes the problem-solving process in RTI as</a:t>
            </a:r>
            <a:r>
              <a:rPr lang="en-US" baseline="0" dirty="0">
                <a:latin typeface="+mn-lt"/>
              </a:rPr>
              <a:t> having four</a:t>
            </a:r>
            <a:r>
              <a:rPr lang="en-US" dirty="0">
                <a:latin typeface="+mn-lt"/>
              </a:rPr>
              <a:t> simple steps:</a:t>
            </a:r>
            <a:r>
              <a:rPr lang="en-US" baseline="0" dirty="0">
                <a:latin typeface="+mn-lt"/>
              </a:rPr>
              <a:t> 1. </a:t>
            </a:r>
            <a:r>
              <a:rPr lang="en-US" b="1" baseline="0" dirty="0">
                <a:latin typeface="+mn-lt"/>
              </a:rPr>
              <a:t>Define the problem </a:t>
            </a:r>
            <a:r>
              <a:rPr lang="en-US" baseline="0" dirty="0">
                <a:latin typeface="+mn-lt"/>
              </a:rPr>
              <a:t>- </a:t>
            </a:r>
            <a:r>
              <a:rPr lang="en-US" sz="1200" b="0" i="0" u="none" strike="noStrike" kern="1200" baseline="0" dirty="0">
                <a:solidFill>
                  <a:schemeClr val="tx1"/>
                </a:solidFill>
                <a:latin typeface="+mn-lt"/>
                <a:ea typeface="ＭＳ Ｐゴシック" pitchFamily="-48" charset="-128"/>
                <a:cs typeface="ＭＳ Ｐゴシック"/>
              </a:rPr>
              <a:t>Determine the goal.  What is the difference between the expectation and what is actually occurring in terms of student performance? </a:t>
            </a:r>
            <a:r>
              <a:rPr lang="en-US" sz="1200" b="0" i="0" u="none" strike="noStrike" kern="1200" baseline="0" dirty="0">
                <a:solidFill>
                  <a:schemeClr val="tx1"/>
                </a:solidFill>
                <a:latin typeface="+mn-lt"/>
                <a:ea typeface="ＭＳ Ｐゴシック" pitchFamily="-48" charset="-128"/>
              </a:rPr>
              <a:t>2. </a:t>
            </a:r>
            <a:r>
              <a:rPr lang="en-US" sz="1200" b="1" i="0" u="none" strike="noStrike" kern="1200" baseline="0" dirty="0">
                <a:solidFill>
                  <a:schemeClr val="tx1"/>
                </a:solidFill>
                <a:latin typeface="+mn-lt"/>
                <a:ea typeface="ＭＳ Ｐゴシック" pitchFamily="-48" charset="-128"/>
              </a:rPr>
              <a:t>Analyze the problem </a:t>
            </a:r>
            <a:r>
              <a:rPr lang="en-US" sz="1200" b="0" i="0" u="none" strike="noStrike" kern="1200" baseline="0" dirty="0">
                <a:solidFill>
                  <a:schemeClr val="tx1"/>
                </a:solidFill>
                <a:latin typeface="+mn-lt"/>
                <a:ea typeface="ＭＳ Ｐゴシック" pitchFamily="-48" charset="-128"/>
              </a:rPr>
              <a:t>– Why is it occurring? Hypothesize possible root causes of why the problem is occurring. Carefully analyze additional data to support or refute each hypothesis. 3. </a:t>
            </a:r>
            <a:r>
              <a:rPr lang="en-US" b="1" dirty="0">
                <a:latin typeface="+mn-lt"/>
              </a:rPr>
              <a:t>Implement the plan </a:t>
            </a:r>
            <a:r>
              <a:rPr lang="en-US" dirty="0">
                <a:latin typeface="+mn-lt"/>
              </a:rPr>
              <a:t>– With your team, determine what can be done to solve</a:t>
            </a:r>
            <a:r>
              <a:rPr lang="en-US" baseline="0" dirty="0">
                <a:latin typeface="+mn-lt"/>
              </a:rPr>
              <a:t> the problem</a:t>
            </a:r>
            <a:r>
              <a:rPr lang="en-U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ＭＳ Ｐゴシック" pitchFamily="-48" charset="-128"/>
                <a:cs typeface="ＭＳ Ｐゴシック"/>
              </a:rPr>
              <a:t>Your team may want to brainstorm and select the intervention(s) or strategies that could be put in place to address the problem. </a:t>
            </a:r>
            <a:r>
              <a:rPr lang="en-US" sz="1200" b="0" i="0" u="none" strike="noStrike" kern="1200" baseline="0" dirty="0">
                <a:solidFill>
                  <a:schemeClr val="tx1"/>
                </a:solidFill>
                <a:latin typeface="+mn-lt"/>
                <a:ea typeface="ＭＳ Ｐゴシック" pitchFamily="-48" charset="-128"/>
              </a:rPr>
              <a:t>4. Finally, </a:t>
            </a:r>
            <a:r>
              <a:rPr lang="en-US" sz="1200" b="1" i="0" u="none" strike="noStrike" kern="1200" baseline="0" dirty="0">
                <a:solidFill>
                  <a:schemeClr val="tx1"/>
                </a:solidFill>
                <a:latin typeface="+mn-lt"/>
                <a:ea typeface="ＭＳ Ｐゴシック" pitchFamily="-48" charset="-128"/>
              </a:rPr>
              <a:t>evaluate the plan </a:t>
            </a:r>
            <a:r>
              <a:rPr lang="en-US" sz="1200" b="0" i="0" u="none" strike="noStrike" kern="1200" baseline="0" dirty="0">
                <a:solidFill>
                  <a:schemeClr val="tx1"/>
                </a:solidFill>
                <a:latin typeface="+mn-lt"/>
                <a:ea typeface="ＭＳ Ｐゴシック" pitchFamily="-48" charset="-128"/>
              </a:rPr>
              <a:t>to determine if it worked or if further assessment or changes are needed. </a:t>
            </a:r>
            <a:r>
              <a:rPr lang="en-US" sz="1200" b="0" i="0" u="none" strike="noStrike" kern="1200" baseline="0" dirty="0">
                <a:solidFill>
                  <a:schemeClr val="tx1"/>
                </a:solidFill>
                <a:latin typeface="+mn-lt"/>
                <a:ea typeface="ＭＳ Ｐゴシック" pitchFamily="-48" charset="-128"/>
                <a:cs typeface="ＭＳ Ｐゴシック"/>
              </a:rPr>
              <a:t>Collect and use school-wide, small group, and individual student data to determine if the plan is working to address the problem identified. Progress monitor and modify, if necessary. Evaluate the response as being good, questionable, or poor. </a:t>
            </a:r>
            <a:r>
              <a:rPr lang="en-US" sz="1200" b="0" i="0" u="none" strike="noStrike" kern="1200" baseline="0" dirty="0">
                <a:solidFill>
                  <a:schemeClr val="tx1"/>
                </a:solidFill>
                <a:latin typeface="+mn-lt"/>
                <a:ea typeface="ＭＳ Ｐゴシック" pitchFamily="-48" charset="-128"/>
              </a:rPr>
              <a:t>Let’s look at how we can best implement each step. (Image taken from Elliott, 2015 AASCD Presentation.)</a:t>
            </a:r>
            <a:endParaRPr lang="en-US" dirty="0">
              <a:latin typeface="+mn-lt"/>
            </a:endParaRPr>
          </a:p>
        </p:txBody>
      </p:sp>
      <p:sp>
        <p:nvSpPr>
          <p:cNvPr id="4" name="Slide Number Placeholder 3"/>
          <p:cNvSpPr>
            <a:spLocks noGrp="1"/>
          </p:cNvSpPr>
          <p:nvPr>
            <p:ph type="sldNum" sz="quarter" idx="10"/>
          </p:nvPr>
        </p:nvSpPr>
        <p:spPr/>
        <p:txBody>
          <a:bodyPr/>
          <a:lstStyle/>
          <a:p>
            <a:fld id="{FBB42597-1829-4FA1-9051-661984EE0EFE}" type="slidenum">
              <a:rPr lang="en-US" smtClean="0"/>
              <a:t>22</a:t>
            </a:fld>
            <a:endParaRPr lang="en-US"/>
          </a:p>
        </p:txBody>
      </p:sp>
    </p:spTree>
    <p:extLst>
      <p:ext uri="{BB962C8B-B14F-4D97-AF65-F5344CB8AC3E}">
        <p14:creationId xmlns:p14="http://schemas.microsoft.com/office/powerpoint/2010/main" val="3762916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a summation of the last slide – the continuous process of problem solving. Data are looked at throughout the process.</a:t>
            </a:r>
          </a:p>
        </p:txBody>
      </p:sp>
      <p:sp>
        <p:nvSpPr>
          <p:cNvPr id="4" name="Slide Number Placeholder 3"/>
          <p:cNvSpPr>
            <a:spLocks noGrp="1"/>
          </p:cNvSpPr>
          <p:nvPr>
            <p:ph type="sldNum" sz="quarter" idx="10"/>
          </p:nvPr>
        </p:nvSpPr>
        <p:spPr/>
        <p:txBody>
          <a:bodyPr/>
          <a:lstStyle/>
          <a:p>
            <a:fld id="{FBB42597-1829-4FA1-9051-661984EE0EFE}" type="slidenum">
              <a:rPr lang="en-US" smtClean="0"/>
              <a:t>23</a:t>
            </a:fld>
            <a:endParaRPr lang="en-US"/>
          </a:p>
        </p:txBody>
      </p:sp>
    </p:spTree>
    <p:extLst>
      <p:ext uri="{BB962C8B-B14F-4D97-AF65-F5344CB8AC3E}">
        <p14:creationId xmlns:p14="http://schemas.microsoft.com/office/powerpoint/2010/main" val="398885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obtained f</a:t>
            </a:r>
            <a:r>
              <a:rPr lang="en-US" dirty="0"/>
              <a:t>rom http://sscc.dmschools.org/wp-content/uploads/2016/07/Judy-Elliott-Session4-MTSS.DIP_.SIP_.-HOs.pdf.</a:t>
            </a:r>
            <a:r>
              <a:rPr lang="en-US" baseline="0" dirty="0"/>
              <a:t> </a:t>
            </a:r>
            <a:r>
              <a:rPr lang="en-US" dirty="0"/>
              <a:t>This framework helps educators to verify that they have asked the right questions and sampled from a sufficiently broad range of data sources to increase the probability that they will correctly understand the student’s presenting concern(s). Viewed in this way, the matrix is not a rigid approach but rather serves as a flexible framework for exploratory problem</a:t>
            </a:r>
            <a:r>
              <a:rPr lang="en-US" baseline="0" dirty="0"/>
              <a:t> </a:t>
            </a:r>
            <a:r>
              <a:rPr lang="en-US" dirty="0"/>
              <a:t>solving. There is an </a:t>
            </a:r>
            <a:r>
              <a:rPr lang="en-US" u="none" dirty="0">
                <a:effectLst/>
              </a:rPr>
              <a:t>additional resource called </a:t>
            </a:r>
            <a:r>
              <a:rPr lang="en-US" u="none" baseline="0" dirty="0">
                <a:effectLst/>
              </a:rPr>
              <a:t>TIPS (Team-Initiated Problem Solving), developed by the PBIS Technical Assistance Center</a:t>
            </a:r>
            <a:r>
              <a:rPr lang="en-US" baseline="0" dirty="0"/>
              <a:t>. There is special training for this available, but the major focus is on conducting an efficient, effective problem solving team meeting.</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211552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Trainer Notes:</a:t>
            </a:r>
          </a:p>
          <a:p>
            <a:r>
              <a:rPr lang="en-US" baseline="0" dirty="0"/>
              <a:t>The main thing to remember is that you want to look at a precise problem – a focused problem that can be addressed that will make a big impact without requiring a lot of resources and time invested. Just start with one of the above questions and dig down! WHY is it happening? Motivation is important in developing effective solutions. You want to make it more rewarding to use appropriate behavior.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955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This is</a:t>
            </a:r>
            <a:r>
              <a:rPr lang="en-US" baseline="0" dirty="0"/>
              <a:t> an example of a precise problem that was obtained by digging into data</a:t>
            </a:r>
            <a:r>
              <a:rPr lang="en-US" dirty="0"/>
              <a:t>.</a:t>
            </a:r>
            <a:r>
              <a:rPr lang="en-US" baseline="0" dirty="0"/>
              <a:t> It started by looking at only referrals for fighting; within that group, we looked only for those on the playground, and from those, only the ones between 9:15 and 10:15, then only those from 3</a:t>
            </a:r>
            <a:r>
              <a:rPr lang="en-US" baseline="30000" dirty="0"/>
              <a:t>rd</a:t>
            </a:r>
            <a:r>
              <a:rPr lang="en-US" baseline="0" dirty="0"/>
              <a:t> and 4</a:t>
            </a:r>
            <a:r>
              <a:rPr lang="en-US" baseline="30000" dirty="0"/>
              <a:t>th</a:t>
            </a:r>
            <a:r>
              <a:rPr lang="en-US" baseline="0" dirty="0"/>
              <a:t> grade. A good thing to note here is that the motivation might spark additional observation to see if something can be done to the environment, such as adding more equipment or changing the schedule, in addition to re-teaching students the expectations. You want to find lasting solutions. Getting into the practice of looking at motivation will help teams build function of behavior assessment skills that will be increasingly used in Tiers 2 and 3.</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515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baseline="0" dirty="0"/>
              <a:t>You know what the data look like now. So where do you WANT the data to be? What is an acceptable level? When will it cease to be a concern? The goal needs to include a time period – how soon do you feel the goal should be achieved?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620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Besides being specific, make sure the goal is something you can measure with data, and make sure it is actually achievable. Also, it needs to be something relevant – something that will actually create an impact that you can see. Always have a timeline; make sure it is reasonable, but not too lengthy.</a:t>
            </a:r>
          </a:p>
        </p:txBody>
      </p:sp>
      <p:sp>
        <p:nvSpPr>
          <p:cNvPr id="4" name="Slide Number Placeholder 3"/>
          <p:cNvSpPr>
            <a:spLocks noGrp="1"/>
          </p:cNvSpPr>
          <p:nvPr>
            <p:ph type="sldNum" sz="quarter" idx="10"/>
          </p:nvPr>
        </p:nvSpPr>
        <p:spPr/>
        <p:txBody>
          <a:bodyPr/>
          <a:lstStyle/>
          <a:p>
            <a:fld id="{FBB42597-1829-4FA1-9051-661984EE0EFE}" type="slidenum">
              <a:rPr lang="en-US" smtClean="0"/>
              <a:t>28</a:t>
            </a:fld>
            <a:endParaRPr lang="en-US"/>
          </a:p>
        </p:txBody>
      </p:sp>
    </p:spTree>
    <p:extLst>
      <p:ext uri="{BB962C8B-B14F-4D97-AF65-F5344CB8AC3E}">
        <p14:creationId xmlns:p14="http://schemas.microsoft.com/office/powerpoint/2010/main" val="2229071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Does</a:t>
            </a:r>
            <a:r>
              <a:rPr lang="en-US" baseline="0" dirty="0"/>
              <a:t> it seem achievable to see a 75% reduction in playground fighting? If we look at all playground fighting, what percent fall into the category we defined in our precise problem statement? If we address those students only, is it reasonable to expect a reduction this large in a month’s time?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171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ITC Franklin Gothic Std Bk Cd"/>
                <a:ea typeface="ＭＳ Ｐゴシック" pitchFamily="-48" charset="-128"/>
                <a:cs typeface="ＭＳ Ｐゴシック"/>
              </a:rPr>
              <a:t>Trainer Notes:</a:t>
            </a:r>
          </a:p>
          <a:p>
            <a:r>
              <a:rPr lang="en-US" sz="1200" b="0" i="0" u="none" strike="noStrike" kern="1200" baseline="0" dirty="0">
                <a:solidFill>
                  <a:schemeClr val="tx1"/>
                </a:solidFill>
                <a:latin typeface="ITC Franklin Gothic Std Bk Cd"/>
                <a:ea typeface="ＭＳ Ｐゴシック" pitchFamily="-48" charset="-128"/>
                <a:cs typeface="ＭＳ Ｐゴシック"/>
              </a:rPr>
              <a:t>Your team will want to identify possible root causes of the problem and gather more data to analyze and validate their hypothesis. Supplemental data will either support or refute each hypothesis.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37527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sz="1200" dirty="0"/>
              <a:t>The responsibilities of the school or building-level PBIS team are to: develop a school-wide PBIS action plan; hold regular team meetings (monthly, optimally) where they monitor and evaluate behavior data, develop action plans based on data, and monitor and evaluate progress; maintain communication with staff and the coach; and report outcomes to stakeholders (staff, students, parents, community, district, school board, etc.).</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527729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Basically, your solution needs to include strategies for bringing about change, as well as changing anything that might currently be a barrier to success. The next slide goes into more detail.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949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a:t>
            </a:r>
            <a:r>
              <a:rPr lang="en-US" sz="1200" baseline="0" dirty="0"/>
              <a:t> your plan, you want to k</a:t>
            </a:r>
            <a:r>
              <a:rPr lang="en-US" sz="1200" dirty="0"/>
              <a:t>eep the behavior from happening (remove barriers such as crowded areas at certain times, not enough equipment on playground, etc.), teach or re-teach expectations and behaviors, and increase acknowledgements around a certain behavior you want students to learn. Extinction = prevent the problem behavior from being rewarded; consequences should be efficient</a:t>
            </a:r>
            <a:r>
              <a:rPr lang="en-US" sz="1200" baseline="0" dirty="0"/>
              <a:t> and</a:t>
            </a:r>
            <a:r>
              <a:rPr lang="en-US" sz="1200" dirty="0"/>
              <a:t> consistent. </a:t>
            </a:r>
            <a:r>
              <a:rPr lang="en-US" dirty="0"/>
              <a:t>Evaluation plan = when and how you will monitor progress.</a:t>
            </a:r>
          </a:p>
        </p:txBody>
      </p:sp>
      <p:sp>
        <p:nvSpPr>
          <p:cNvPr id="4" name="Slide Number Placeholder 3"/>
          <p:cNvSpPr>
            <a:spLocks noGrp="1"/>
          </p:cNvSpPr>
          <p:nvPr>
            <p:ph type="sldNum" sz="quarter" idx="10"/>
          </p:nvPr>
        </p:nvSpPr>
        <p:spPr/>
        <p:txBody>
          <a:bodyPr/>
          <a:lstStyle/>
          <a:p>
            <a:fld id="{FBB42597-1829-4FA1-9051-661984EE0EFE}" type="slidenum">
              <a:rPr lang="en-US" smtClean="0"/>
              <a:t>32</a:t>
            </a:fld>
            <a:endParaRPr lang="en-US"/>
          </a:p>
        </p:txBody>
      </p:sp>
    </p:spTree>
    <p:extLst>
      <p:ext uri="{BB962C8B-B14F-4D97-AF65-F5344CB8AC3E}">
        <p14:creationId xmlns:p14="http://schemas.microsoft.com/office/powerpoint/2010/main" val="2782115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Here is an example of a complete plan, using all the solution strategies from the last slide. Click for a zoom of each section.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443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Go back to your data to see if you</a:t>
            </a:r>
            <a:r>
              <a:rPr lang="en-US" baseline="0" dirty="0"/>
              <a:t> are seeing results. At the end of the determined timeline have a data report ready to discuss with team members. The team will then decide whether this problem has been solved or if the plan needs revising.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298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Now that you have implemented your plan, done a fidelity check, and looked at data to monitor progress, what is the next step? Did you make progress, but not quite hit your goal? What can you change?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709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plan</a:t>
            </a:r>
            <a:r>
              <a:rPr lang="en-US" baseline="0" dirty="0"/>
              <a:t> should always include a method for checking the fidelity of implementing the plan. If you are going to ask people to carry out tasks, have a method for them to report what they have done. For example, if you ask all classroom teachers to re-teach an expectation daily for two weeks, give them a simple way of reporting back to you that they did this – maybe a checklist that they will return to someone’s mailbox at the end of the two weeks.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386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team is also tasked with keeping others informed of what is happening with PBIS, what action plans are being implemented, and what impact they’re having.</a:t>
            </a:r>
          </a:p>
        </p:txBody>
      </p:sp>
      <p:sp>
        <p:nvSpPr>
          <p:cNvPr id="4" name="Slide Number Placeholder 3"/>
          <p:cNvSpPr>
            <a:spLocks noGrp="1"/>
          </p:cNvSpPr>
          <p:nvPr>
            <p:ph type="sldNum" sz="quarter" idx="10"/>
          </p:nvPr>
        </p:nvSpPr>
        <p:spPr/>
        <p:txBody>
          <a:bodyPr/>
          <a:lstStyle/>
          <a:p>
            <a:fld id="{FBB42597-1829-4FA1-9051-661984EE0EFE}" type="slidenum">
              <a:rPr lang="en-US" smtClean="0"/>
              <a:t>37</a:t>
            </a:fld>
            <a:endParaRPr lang="en-US"/>
          </a:p>
        </p:txBody>
      </p:sp>
    </p:spTree>
    <p:extLst>
      <p:ext uri="{BB962C8B-B14F-4D97-AF65-F5344CB8AC3E}">
        <p14:creationId xmlns:p14="http://schemas.microsoft.com/office/powerpoint/2010/main" val="1583914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12 minute video showing all of the procedures learned</a:t>
            </a:r>
            <a:r>
              <a:rPr lang="en-US" baseline="0" dirty="0"/>
              <a:t> in the PowerPoint. It would be optimal to pause the video at various places to point out some of the key elements in conducting an effective meeting. Team meeting examples at: https://www.pbis.org/video-examples/video#tips.</a:t>
            </a:r>
            <a:endParaRPr lang="en-US" i="1" baseline="0" dirty="0"/>
          </a:p>
        </p:txBody>
      </p:sp>
      <p:sp>
        <p:nvSpPr>
          <p:cNvPr id="4" name="Slide Number Placeholder 3"/>
          <p:cNvSpPr>
            <a:spLocks noGrp="1"/>
          </p:cNvSpPr>
          <p:nvPr>
            <p:ph type="sldNum" sz="quarter" idx="10"/>
          </p:nvPr>
        </p:nvSpPr>
        <p:spPr/>
        <p:txBody>
          <a:bodyPr/>
          <a:lstStyle/>
          <a:p>
            <a:fld id="{FBB42597-1829-4FA1-9051-661984EE0EFE}" type="slidenum">
              <a:rPr lang="en-US" smtClean="0"/>
              <a:t>38</a:t>
            </a:fld>
            <a:endParaRPr lang="en-US"/>
          </a:p>
        </p:txBody>
      </p:sp>
    </p:spTree>
    <p:extLst>
      <p:ext uri="{BB962C8B-B14F-4D97-AF65-F5344CB8AC3E}">
        <p14:creationId xmlns:p14="http://schemas.microsoft.com/office/powerpoint/2010/main" val="3507027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tool in the PBIS implementation process. It can be used in the development stage, and then used in an ongoing manner to ensure all core features are in place. The TFI highlights each critical component of PBIS.</a:t>
            </a:r>
          </a:p>
        </p:txBody>
      </p:sp>
      <p:sp>
        <p:nvSpPr>
          <p:cNvPr id="4" name="Slide Number Placeholder 3"/>
          <p:cNvSpPr>
            <a:spLocks noGrp="1"/>
          </p:cNvSpPr>
          <p:nvPr>
            <p:ph type="sldNum" sz="quarter" idx="10"/>
          </p:nvPr>
        </p:nvSpPr>
        <p:spPr/>
        <p:txBody>
          <a:bodyPr/>
          <a:lstStyle/>
          <a:p>
            <a:fld id="{B4815EE4-6152-4476-ABE1-770A9F61DB71}" type="slidenum">
              <a:rPr lang="en-US" smtClean="0"/>
              <a:t>39</a:t>
            </a:fld>
            <a:endParaRPr lang="en-US"/>
          </a:p>
        </p:txBody>
      </p:sp>
    </p:spTree>
    <p:extLst>
      <p:ext uri="{BB962C8B-B14F-4D97-AF65-F5344CB8AC3E}">
        <p14:creationId xmlns:p14="http://schemas.microsoft.com/office/powerpoint/2010/main" val="907327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40</a:t>
            </a:fld>
            <a:endParaRPr lang="en-US"/>
          </a:p>
        </p:txBody>
      </p:sp>
    </p:spTree>
    <p:extLst>
      <p:ext uri="{BB962C8B-B14F-4D97-AF65-F5344CB8AC3E}">
        <p14:creationId xmlns:p14="http://schemas.microsoft.com/office/powerpoint/2010/main" val="13519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Notes: </a:t>
            </a:r>
          </a:p>
          <a:p>
            <a:pPr marL="0" indent="0">
              <a:buNone/>
            </a:pPr>
            <a:r>
              <a:rPr lang="en-US" dirty="0"/>
              <a:t>School teams should be representative of: grade levels and/or regions of school (there could be one representative from each grade, or one person could represent two or three grades), various cultures (each school needs to define the major cultures of the school), and school community (consider including a student, a parent, someone from the community, non-faculty staff such as bus driver, librarian, cafeteria worker, custodian, etc.).</a:t>
            </a:r>
          </a:p>
        </p:txBody>
      </p:sp>
      <p:sp>
        <p:nvSpPr>
          <p:cNvPr id="4" name="Slide Number Placeholder 3"/>
          <p:cNvSpPr>
            <a:spLocks noGrp="1"/>
          </p:cNvSpPr>
          <p:nvPr>
            <p:ph type="sldNum" sz="quarter" idx="10"/>
          </p:nvPr>
        </p:nvSpPr>
        <p:spPr/>
        <p:txBody>
          <a:bodyPr/>
          <a:lstStyle/>
          <a:p>
            <a:fld id="{FBB42597-1829-4FA1-9051-661984EE0EFE}" type="slidenum">
              <a:rPr lang="en-US" smtClean="0"/>
              <a:t>4</a:t>
            </a:fld>
            <a:endParaRPr lang="en-US"/>
          </a:p>
        </p:txBody>
      </p:sp>
    </p:spTree>
    <p:extLst>
      <p:ext uri="{BB962C8B-B14F-4D97-AF65-F5344CB8AC3E}">
        <p14:creationId xmlns:p14="http://schemas.microsoft.com/office/powerpoint/2010/main" val="366200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If possible, try to have parent and community representation on the team. Teachers and staff don’t always live in the communities where they work, so it’s good to have local perspective and input to make sure there is understanding and relevancy in problem solving and action planning. At the very least, reach out to your parents and community for input and feedback, and always share your data, action plans, and outcomes.</a:t>
            </a:r>
          </a:p>
        </p:txBody>
      </p:sp>
      <p:sp>
        <p:nvSpPr>
          <p:cNvPr id="4" name="Slide Number Placeholder 3"/>
          <p:cNvSpPr>
            <a:spLocks noGrp="1"/>
          </p:cNvSpPr>
          <p:nvPr>
            <p:ph type="sldNum" sz="quarter" idx="10"/>
          </p:nvPr>
        </p:nvSpPr>
        <p:spPr/>
        <p:txBody>
          <a:bodyPr/>
          <a:lstStyle/>
          <a:p>
            <a:fld id="{FBB42597-1829-4FA1-9051-661984EE0EFE}" type="slidenum">
              <a:rPr lang="en-US" smtClean="0"/>
              <a:t>5</a:t>
            </a:fld>
            <a:endParaRPr lang="en-US"/>
          </a:p>
        </p:txBody>
      </p:sp>
    </p:spTree>
    <p:extLst>
      <p:ext uri="{BB962C8B-B14F-4D97-AF65-F5344CB8AC3E}">
        <p14:creationId xmlns:p14="http://schemas.microsoft.com/office/powerpoint/2010/main" val="63207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At</a:t>
            </a:r>
            <a:r>
              <a:rPr lang="en-US" baseline="0" dirty="0"/>
              <a:t> the secondary level, students can be enlisted to help with PBIS implementation. They can help choose incentives/rewards that will appeal to their peers, make sure that behavioral expectations are stated in student-friendly language, and help with developing (and teaching) behavior lessons.</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6</a:t>
            </a:fld>
            <a:endParaRPr lang="en-US"/>
          </a:p>
        </p:txBody>
      </p:sp>
    </p:spTree>
    <p:extLst>
      <p:ext uri="{BB962C8B-B14F-4D97-AF65-F5344CB8AC3E}">
        <p14:creationId xmlns:p14="http://schemas.microsoft.com/office/powerpoint/2010/main" val="108626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Besides being representative of the school’s makeup, it’s important to have these types of skills and abilities in your team members.</a:t>
            </a:r>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a:p>
        </p:txBody>
      </p:sp>
    </p:spTree>
    <p:extLst>
      <p:ext uri="{BB962C8B-B14F-4D97-AF65-F5344CB8AC3E}">
        <p14:creationId xmlns:p14="http://schemas.microsoft.com/office/powerpoint/2010/main" val="361963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are the main roles of</a:t>
            </a:r>
            <a:r>
              <a:rPr lang="en-US" baseline="0" dirty="0"/>
              <a:t> the team members. Everyone participates and problem solves together. More specific descriptions are provided on the next four slides.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02226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are the responsibilities of the facilitator. Agenda is bolded because it is the responsibility of the facilitator to get the agenda items to the minute taker ahead of the meeting. The facilitator basically is the person who keeps the meeting on time and on topic by providing prompts as needed.</a:t>
            </a:r>
          </a:p>
        </p:txBody>
      </p:sp>
      <p:sp>
        <p:nvSpPr>
          <p:cNvPr id="4" name="Slide Number Placeholder 3"/>
          <p:cNvSpPr>
            <a:spLocks noGrp="1"/>
          </p:cNvSpPr>
          <p:nvPr>
            <p:ph type="sldNum" sz="quarter" idx="10"/>
          </p:nvPr>
        </p:nvSpPr>
        <p:spPr/>
        <p:txBody>
          <a:bodyPr/>
          <a:lstStyle/>
          <a:p>
            <a:fld id="{142FA240-7FF4-459E-8CC2-CD8F7FCADD98}" type="slidenum">
              <a:rPr lang="en-US" smtClean="0"/>
              <a:t>9</a:t>
            </a:fld>
            <a:endParaRPr lang="en-US"/>
          </a:p>
        </p:txBody>
      </p:sp>
    </p:spTree>
    <p:extLst>
      <p:ext uri="{BB962C8B-B14F-4D97-AF65-F5344CB8AC3E}">
        <p14:creationId xmlns:p14="http://schemas.microsoft.com/office/powerpoint/2010/main" val="4089958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9" y="773477"/>
            <a:ext cx="5108714" cy="1480515"/>
          </a:xfrm>
        </p:spPr>
        <p:txBody>
          <a:bodyPr anchor="t">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1087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415B8-31F5-AE04-CA02-FC22F54286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8745" y="4710222"/>
            <a:ext cx="2147778" cy="2147778"/>
          </a:xfrm>
          <a:prstGeom prst="rect">
            <a:avLst/>
          </a:prstGeom>
        </p:spPr>
      </p:pic>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9776" y="383263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9776" y="436572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903369" y="383263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903369" y="436572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pic>
        <p:nvPicPr>
          <p:cNvPr id="10" name="Picture 9">
            <a:extLst>
              <a:ext uri="{FF2B5EF4-FFF2-40B4-BE49-F238E27FC236}">
                <a16:creationId xmlns:a16="http://schemas.microsoft.com/office/drawing/2014/main" id="{23E8E59A-247F-4295-B021-10F49D6D86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93694" y="2958025"/>
            <a:ext cx="2676834" cy="1682557"/>
          </a:xfrm>
          <a:prstGeom prst="rect">
            <a:avLst/>
          </a:prstGeom>
        </p:spPr>
      </p:pic>
    </p:spTree>
    <p:extLst>
      <p:ext uri="{BB962C8B-B14F-4D97-AF65-F5344CB8AC3E}">
        <p14:creationId xmlns:p14="http://schemas.microsoft.com/office/powerpoint/2010/main" val="37990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328502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Only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1" name="Picture 10">
            <a:extLst>
              <a:ext uri="{FF2B5EF4-FFF2-40B4-BE49-F238E27FC236}">
                <a16:creationId xmlns:a16="http://schemas.microsoft.com/office/drawing/2014/main" id="{19BC2DA9-4B5C-4C3C-A7F3-11E915BEAD1F}"/>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54582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Title Only">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0" name="Picture 9">
            <a:extLst>
              <a:ext uri="{FF2B5EF4-FFF2-40B4-BE49-F238E27FC236}">
                <a16:creationId xmlns:a16="http://schemas.microsoft.com/office/drawing/2014/main" id="{CE8E6232-4890-4547-8ED7-0E140CE0EB19}"/>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807936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ck Section Header">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6" name="Picture 5">
            <a:extLst>
              <a:ext uri="{FF2B5EF4-FFF2-40B4-BE49-F238E27FC236}">
                <a16:creationId xmlns:a16="http://schemas.microsoft.com/office/drawing/2014/main" id="{DBEA21FF-B0EE-4E1F-A46D-7E9A8F764FB2}"/>
              </a:ext>
            </a:extLst>
          </p:cNvPr>
          <p:cNvPicPr>
            <a:picLocks noChangeAspect="1"/>
          </p:cNvPicPr>
          <p:nvPr userDrawn="1"/>
        </p:nvPicPr>
        <p:blipFill rotWithShape="1">
          <a:blip r:embed="rId2"/>
          <a:srcRect b="16547"/>
          <a:stretch/>
        </p:blipFill>
        <p:spPr>
          <a:xfrm>
            <a:off x="10239458" y="5389187"/>
            <a:ext cx="1760037" cy="1468813"/>
          </a:xfrm>
          <a:prstGeom prst="rect">
            <a:avLst/>
          </a:prstGeom>
        </p:spPr>
      </p:pic>
    </p:spTree>
    <p:extLst>
      <p:ext uri="{BB962C8B-B14F-4D97-AF65-F5344CB8AC3E}">
        <p14:creationId xmlns:p14="http://schemas.microsoft.com/office/powerpoint/2010/main" val="182934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CK T&amp;C">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pic>
        <p:nvPicPr>
          <p:cNvPr id="12" name="Picture 11">
            <a:extLst>
              <a:ext uri="{FF2B5EF4-FFF2-40B4-BE49-F238E27FC236}">
                <a16:creationId xmlns:a16="http://schemas.microsoft.com/office/drawing/2014/main" id="{1820264E-C3CD-40D5-B195-AE56F7E083E3}"/>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0327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Speaker">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6" name="Picture Placeholder 5">
            <a:extLst>
              <a:ext uri="{FF2B5EF4-FFF2-40B4-BE49-F238E27FC236}">
                <a16:creationId xmlns:a16="http://schemas.microsoft.com/office/drawing/2014/main" id="{DDC2FA0C-F2BE-4925-8072-4159CEDF486F}"/>
              </a:ext>
            </a:extLst>
          </p:cNvPr>
          <p:cNvSpPr>
            <a:spLocks noGrp="1"/>
          </p:cNvSpPr>
          <p:nvPr>
            <p:ph type="pic" sz="quarter" idx="18" hasCustomPrompt="1"/>
          </p:nvPr>
        </p:nvSpPr>
        <p:spPr>
          <a:xfrm>
            <a:off x="2895601" y="1837920"/>
            <a:ext cx="3200399" cy="3200398"/>
          </a:xfrm>
          <a:prstGeom prst="ellipse">
            <a:avLst/>
          </a:prstGeom>
          <a:solidFill>
            <a:schemeClr val="tx1">
              <a:lumMod val="9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338352" y="1837920"/>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683AA313-DDD9-45FB-A27A-E04A70CDDF00}"/>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146424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R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6" y="2197100"/>
            <a:ext cx="4484915" cy="46609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ext Placeholder 18">
            <a:extLst>
              <a:ext uri="{FF2B5EF4-FFF2-40B4-BE49-F238E27FC236}">
                <a16:creationId xmlns:a16="http://schemas.microsoft.com/office/drawing/2014/main" id="{8817344D-CC0F-EA2A-430B-0E3B5FE8584E}"/>
              </a:ext>
            </a:extLst>
          </p:cNvPr>
          <p:cNvSpPr>
            <a:spLocks noGrp="1"/>
          </p:cNvSpPr>
          <p:nvPr>
            <p:ph type="body" sz="quarter" idx="16" hasCustomPrompt="1"/>
          </p:nvPr>
        </p:nvSpPr>
        <p:spPr>
          <a:xfrm>
            <a:off x="2514600" y="5360936"/>
            <a:ext cx="4860561" cy="1285504"/>
          </a:xfrm>
        </p:spPr>
        <p:txBody>
          <a:bodyPr>
            <a:noAutofit/>
          </a:bodyPr>
          <a:lstStyle>
            <a:lvl1pPr marL="0" indent="0">
              <a:buNone/>
              <a:defRPr sz="1800" spc="100" baseline="0">
                <a:solidFill>
                  <a:schemeClr val="tx1">
                    <a:lumMod val="50000"/>
                    <a:lumOff val="50000"/>
                  </a:schemeClr>
                </a:solidFill>
              </a:defRPr>
            </a:lvl1pPr>
          </a:lstStyle>
          <a:p>
            <a:pPr>
              <a:defRPr>
                <a:solidFill>
                  <a:srgbClr val="5E5E5E"/>
                </a:solidFill>
                <a:latin typeface="Montserrat Light"/>
                <a:ea typeface="Montserrat Light"/>
                <a:cs typeface="Montserrat Light"/>
                <a:sym typeface="Montserrat Light"/>
              </a:defRPr>
            </a:pPr>
            <a:r>
              <a:rPr lang="en-US" spc="300" dirty="0">
                <a:latin typeface="Arial" charset="0"/>
                <a:ea typeface="Arial" charset="0"/>
                <a:cs typeface="Arial" charset="0"/>
              </a:rPr>
              <a:t>Lorem </a:t>
            </a:r>
            <a:r>
              <a:rPr lang="en-US" spc="300" dirty="0" err="1">
                <a:latin typeface="Arial" charset="0"/>
                <a:ea typeface="Arial" charset="0"/>
                <a:cs typeface="Arial" charset="0"/>
              </a:rPr>
              <a:t>eso</a:t>
            </a:r>
            <a:r>
              <a:rPr lang="en-US" spc="300" dirty="0">
                <a:latin typeface="Arial" charset="0"/>
                <a:ea typeface="Arial" charset="0"/>
                <a:cs typeface="Arial" charset="0"/>
              </a:rPr>
              <a:t> ipsum dolor sit </a:t>
            </a:r>
            <a:r>
              <a:rPr lang="en-US" spc="300" dirty="0" err="1">
                <a:latin typeface="Arial" charset="0"/>
                <a:ea typeface="Arial" charset="0"/>
                <a:cs typeface="Arial" charset="0"/>
              </a:rPr>
              <a:t>amet</a:t>
            </a:r>
            <a:r>
              <a:rPr lang="en-US" spc="300" dirty="0">
                <a:latin typeface="Arial" charset="0"/>
                <a:ea typeface="Arial" charset="0"/>
                <a:cs typeface="Arial" charset="0"/>
              </a:rPr>
              <a:t>, </a:t>
            </a:r>
            <a:r>
              <a:rPr lang="en-US" spc="300" dirty="0" err="1">
                <a:latin typeface="Arial" charset="0"/>
                <a:ea typeface="Arial" charset="0"/>
                <a:cs typeface="Arial" charset="0"/>
              </a:rPr>
              <a:t>deras</a:t>
            </a:r>
            <a:r>
              <a:rPr lang="en-US" spc="300" dirty="0">
                <a:latin typeface="Arial" charset="0"/>
                <a:ea typeface="Arial" charset="0"/>
                <a:cs typeface="Arial" charset="0"/>
              </a:rPr>
              <a:t> </a:t>
            </a:r>
            <a:r>
              <a:rPr lang="en-US" spc="300" dirty="0" err="1">
                <a:latin typeface="Arial" charset="0"/>
                <a:ea typeface="Arial" charset="0"/>
                <a:cs typeface="Arial" charset="0"/>
              </a:rPr>
              <a:t>consetetur</a:t>
            </a:r>
            <a:r>
              <a:rPr lang="en-US" spc="300" dirty="0">
                <a:latin typeface="Arial" charset="0"/>
                <a:ea typeface="Arial" charset="0"/>
                <a:cs typeface="Arial" charset="0"/>
              </a:rPr>
              <a:t> </a:t>
            </a:r>
            <a:r>
              <a:rPr lang="en-US" spc="300" dirty="0" err="1">
                <a:latin typeface="Arial" charset="0"/>
                <a:ea typeface="Arial" charset="0"/>
                <a:cs typeface="Arial" charset="0"/>
              </a:rPr>
              <a:t>sadipscing</a:t>
            </a:r>
            <a:r>
              <a:rPr lang="en-US" spc="300" dirty="0">
                <a:latin typeface="Arial" charset="0"/>
                <a:ea typeface="Arial" charset="0"/>
                <a:cs typeface="Arial" charset="0"/>
              </a:rPr>
              <a:t> </a:t>
            </a:r>
            <a:r>
              <a:rPr lang="en-US" spc="300" dirty="0" err="1">
                <a:latin typeface="Arial" charset="0"/>
                <a:ea typeface="Arial" charset="0"/>
                <a:cs typeface="Arial" charset="0"/>
              </a:rPr>
              <a:t>idas</a:t>
            </a:r>
            <a:r>
              <a:rPr lang="en-US" spc="300" dirty="0">
                <a:latin typeface="Arial" charset="0"/>
                <a:ea typeface="Arial" charset="0"/>
                <a:cs typeface="Arial" charset="0"/>
              </a:rPr>
              <a:t> </a:t>
            </a:r>
            <a:r>
              <a:rPr lang="en-US" spc="300" dirty="0" err="1">
                <a:latin typeface="Arial" charset="0"/>
                <a:ea typeface="Arial" charset="0"/>
                <a:cs typeface="Arial" charset="0"/>
              </a:rPr>
              <a:t>brotas</a:t>
            </a:r>
            <a:r>
              <a:rPr lang="en-US" spc="300" dirty="0">
                <a:latin typeface="Arial" charset="0"/>
                <a:ea typeface="Arial" charset="0"/>
                <a:cs typeface="Arial" charset="0"/>
              </a:rPr>
              <a:t> </a:t>
            </a:r>
            <a:r>
              <a:rPr lang="en-US" spc="300" dirty="0" err="1">
                <a:latin typeface="Arial" charset="0"/>
                <a:ea typeface="Arial" charset="0"/>
                <a:cs typeface="Arial" charset="0"/>
              </a:rPr>
              <a:t>geras</a:t>
            </a:r>
            <a:r>
              <a:rPr lang="en-US" spc="300" dirty="0">
                <a:latin typeface="Arial" charset="0"/>
                <a:ea typeface="Arial" charset="0"/>
                <a:cs typeface="Arial" charset="0"/>
              </a:rPr>
              <a:t> </a:t>
            </a:r>
            <a:r>
              <a:rPr lang="en-US" spc="300" dirty="0" err="1">
                <a:latin typeface="Arial" charset="0"/>
                <a:ea typeface="Arial" charset="0"/>
                <a:cs typeface="Arial" charset="0"/>
              </a:rPr>
              <a:t>elitromas</a:t>
            </a:r>
            <a:r>
              <a:rPr lang="en-US" spc="300" dirty="0">
                <a:latin typeface="Arial" charset="0"/>
                <a:ea typeface="Arial" charset="0"/>
                <a:cs typeface="Arial" charset="0"/>
              </a:rPr>
              <a:t>.</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pic>
        <p:nvPicPr>
          <p:cNvPr id="18" name="Picture 17">
            <a:extLst>
              <a:ext uri="{FF2B5EF4-FFF2-40B4-BE49-F238E27FC236}">
                <a16:creationId xmlns:a16="http://schemas.microsoft.com/office/drawing/2014/main" id="{96FE5600-E6B5-4276-94CF-7D8995DB4BB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7868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R 2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FCF99F69-ADCA-090A-4718-C1672EA9D02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814381" y="2051908"/>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5" name="Picture Placeholder 7">
            <a:extLst>
              <a:ext uri="{FF2B5EF4-FFF2-40B4-BE49-F238E27FC236}">
                <a16:creationId xmlns:a16="http://schemas.microsoft.com/office/drawing/2014/main" id="{5F4A1A99-F5BB-D5B6-FB7C-B4F110FB6C8B}"/>
              </a:ext>
            </a:extLst>
          </p:cNvPr>
          <p:cNvSpPr>
            <a:spLocks noGrp="1"/>
          </p:cNvSpPr>
          <p:nvPr>
            <p:ph type="pic" sz="quarter" idx="19"/>
          </p:nvPr>
        </p:nvSpPr>
        <p:spPr>
          <a:xfrm>
            <a:off x="7814381" y="4455535"/>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4" name="Text Placeholder 18">
            <a:extLst>
              <a:ext uri="{FF2B5EF4-FFF2-40B4-BE49-F238E27FC236}">
                <a16:creationId xmlns:a16="http://schemas.microsoft.com/office/drawing/2014/main" id="{315569C8-038E-0FC2-FE32-E0B40DE63AB0}"/>
              </a:ext>
            </a:extLst>
          </p:cNvPr>
          <p:cNvSpPr>
            <a:spLocks noGrp="1"/>
          </p:cNvSpPr>
          <p:nvPr>
            <p:ph type="body" sz="quarter" idx="20" hasCustomPrompt="1"/>
          </p:nvPr>
        </p:nvSpPr>
        <p:spPr>
          <a:xfrm>
            <a:off x="2514309"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itle 1">
            <a:extLst>
              <a:ext uri="{FF2B5EF4-FFF2-40B4-BE49-F238E27FC236}">
                <a16:creationId xmlns:a16="http://schemas.microsoft.com/office/drawing/2014/main" id="{DADFE78C-8EFE-4843-B71D-780A9B3DD85A}"/>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1" name="Picture 20">
            <a:extLst>
              <a:ext uri="{FF2B5EF4-FFF2-40B4-BE49-F238E27FC236}">
                <a16:creationId xmlns:a16="http://schemas.microsoft.com/office/drawing/2014/main" id="{CEFE6CE6-0DB4-4F7B-A4FD-07F0A9FF35C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3" name="Group 22">
            <a:extLst>
              <a:ext uri="{FF2B5EF4-FFF2-40B4-BE49-F238E27FC236}">
                <a16:creationId xmlns:a16="http://schemas.microsoft.com/office/drawing/2014/main" id="{33631F62-C15E-4AB7-87A5-437F7AFC65A8}"/>
              </a:ext>
            </a:extLst>
          </p:cNvPr>
          <p:cNvGrpSpPr/>
          <p:nvPr userDrawn="1"/>
        </p:nvGrpSpPr>
        <p:grpSpPr>
          <a:xfrm>
            <a:off x="718724" y="5877212"/>
            <a:ext cx="634537" cy="296212"/>
            <a:chOff x="293972" y="5858435"/>
            <a:chExt cx="634537" cy="296212"/>
          </a:xfrm>
        </p:grpSpPr>
        <p:pic>
          <p:nvPicPr>
            <p:cNvPr id="25" name="Picture 24">
              <a:extLst>
                <a:ext uri="{FF2B5EF4-FFF2-40B4-BE49-F238E27FC236}">
                  <a16:creationId xmlns:a16="http://schemas.microsoft.com/office/drawing/2014/main" id="{A3F35BED-EC68-4FF1-BAD0-EEF62CA90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6" name="Picture 25">
              <a:extLst>
                <a:ext uri="{FF2B5EF4-FFF2-40B4-BE49-F238E27FC236}">
                  <a16:creationId xmlns:a16="http://schemas.microsoft.com/office/drawing/2014/main" id="{968E3554-C915-495E-8B2F-37B1110B0AD4}"/>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7" name="TextBox 26">
            <a:extLst>
              <a:ext uri="{FF2B5EF4-FFF2-40B4-BE49-F238E27FC236}">
                <a16:creationId xmlns:a16="http://schemas.microsoft.com/office/drawing/2014/main" id="{3AE72191-4341-47AF-AC77-BA5EBCDF11AC}"/>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609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L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7582"/>
            <a:ext cx="4124120" cy="4910418"/>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6657446"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6657446"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6657446"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16" name="Text Placeholder 18">
            <a:extLst>
              <a:ext uri="{FF2B5EF4-FFF2-40B4-BE49-F238E27FC236}">
                <a16:creationId xmlns:a16="http://schemas.microsoft.com/office/drawing/2014/main" id="{8989E1A2-AC95-B4B7-E36D-A1945C9A0AA7}"/>
              </a:ext>
            </a:extLst>
          </p:cNvPr>
          <p:cNvSpPr>
            <a:spLocks noGrp="1"/>
          </p:cNvSpPr>
          <p:nvPr>
            <p:ph type="body" sz="quarter" idx="19" hasCustomPrompt="1"/>
          </p:nvPr>
        </p:nvSpPr>
        <p:spPr>
          <a:xfrm>
            <a:off x="6657446"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0" name="Picture 19">
            <a:extLst>
              <a:ext uri="{FF2B5EF4-FFF2-40B4-BE49-F238E27FC236}">
                <a16:creationId xmlns:a16="http://schemas.microsoft.com/office/drawing/2014/main" id="{118BD310-6CAF-4709-A799-AF3FA6DC0EB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20103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Main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8" name="Picture 17">
            <a:extLst>
              <a:ext uri="{FF2B5EF4-FFF2-40B4-BE49-F238E27FC236}">
                <a16:creationId xmlns:a16="http://schemas.microsoft.com/office/drawing/2014/main" id="{35A1F506-B59A-4E99-9B55-0017C4504D5C}"/>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3836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No Content">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7319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ection">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9780271" y="5608199"/>
            <a:ext cx="2411729" cy="1249802"/>
          </a:xfrm>
          <a:prstGeom prst="rect">
            <a:avLst/>
          </a:prstGeom>
        </p:spPr>
      </p:pic>
    </p:spTree>
    <p:extLst>
      <p:ext uri="{BB962C8B-B14F-4D97-AF65-F5344CB8AC3E}">
        <p14:creationId xmlns:p14="http://schemas.microsoft.com/office/powerpoint/2010/main" val="15437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527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2" r:id="rId6"/>
    <p:sldLayoutId id="2147483660" r:id="rId7"/>
    <p:sldLayoutId id="2147483661" r:id="rId8"/>
    <p:sldLayoutId id="2147483667" r:id="rId9"/>
    <p:sldLayoutId id="2147483668"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erten@astate.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rhegger@astat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pbis.org/resource/tips-meeting-minutes-templa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scc.dmschools.org/wp-content/uploads/2016/07/Judy-Elliott-Session4-MTSS.DIP_.SIP_.-HOs.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video" Target="https://www.youtube.com/embed/udDQx5oJW9k" TargetMode="External"/><Relationship Id="rId5" Type="http://schemas.openxmlformats.org/officeDocument/2006/relationships/hyperlink" Target="https://www.pbis.org/video/tips-training-meeting-1" TargetMode="Externa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44CD2E-6E1A-43C5-8D69-FCF44CFD1804}"/>
              </a:ext>
            </a:extLst>
          </p:cNvPr>
          <p:cNvSpPr>
            <a:spLocks noGrp="1"/>
          </p:cNvSpPr>
          <p:nvPr>
            <p:ph type="ctrTitle"/>
          </p:nvPr>
        </p:nvSpPr>
        <p:spPr/>
        <p:txBody>
          <a:bodyPr/>
          <a:lstStyle/>
          <a:p>
            <a:r>
              <a:rPr lang="en-US" dirty="0"/>
              <a:t>The PBIS Team Meeting</a:t>
            </a:r>
          </a:p>
        </p:txBody>
      </p:sp>
      <p:sp>
        <p:nvSpPr>
          <p:cNvPr id="2" name="Subtitle 1">
            <a:extLst>
              <a:ext uri="{FF2B5EF4-FFF2-40B4-BE49-F238E27FC236}">
                <a16:creationId xmlns:a16="http://schemas.microsoft.com/office/drawing/2014/main" id="{90A8259B-7CE0-43B7-A721-A0808EEF378D}"/>
              </a:ext>
            </a:extLst>
          </p:cNvPr>
          <p:cNvSpPr>
            <a:spLocks noGrp="1"/>
          </p:cNvSpPr>
          <p:nvPr>
            <p:ph type="subTitle" idx="1"/>
          </p:nvPr>
        </p:nvSpPr>
        <p:spPr/>
        <p:txBody>
          <a:bodyPr/>
          <a:lstStyle/>
          <a:p>
            <a:r>
              <a:rPr lang="en-US" dirty="0"/>
              <a:t>Module 10</a:t>
            </a:r>
          </a:p>
        </p:txBody>
      </p:sp>
      <p:sp>
        <p:nvSpPr>
          <p:cNvPr id="5" name="Text Placeholder 4">
            <a:extLst>
              <a:ext uri="{FF2B5EF4-FFF2-40B4-BE49-F238E27FC236}">
                <a16:creationId xmlns:a16="http://schemas.microsoft.com/office/drawing/2014/main" id="{23CBB1A1-AB27-4308-A69D-8E458F2DC3E6}"/>
              </a:ext>
            </a:extLst>
          </p:cNvPr>
          <p:cNvSpPr>
            <a:spLocks noGrp="1"/>
          </p:cNvSpPr>
          <p:nvPr>
            <p:ph type="body" sz="quarter" idx="17"/>
          </p:nvPr>
        </p:nvSpPr>
        <p:spPr/>
        <p:txBody>
          <a:bodyPr/>
          <a:lstStyle/>
          <a:p>
            <a:r>
              <a:rPr lang="en-US"/>
              <a:t>Anne Merten</a:t>
            </a:r>
            <a:endParaRPr lang="en-US" dirty="0"/>
          </a:p>
        </p:txBody>
      </p:sp>
      <p:sp>
        <p:nvSpPr>
          <p:cNvPr id="6" name="Text Placeholder 5">
            <a:extLst>
              <a:ext uri="{FF2B5EF4-FFF2-40B4-BE49-F238E27FC236}">
                <a16:creationId xmlns:a16="http://schemas.microsoft.com/office/drawing/2014/main" id="{914C5845-6EDD-4010-B747-D13E234EA3DD}"/>
              </a:ext>
            </a:extLst>
          </p:cNvPr>
          <p:cNvSpPr>
            <a:spLocks noGrp="1"/>
          </p:cNvSpPr>
          <p:nvPr>
            <p:ph type="body" sz="quarter" idx="19"/>
          </p:nvPr>
        </p:nvSpPr>
        <p:spPr/>
        <p:txBody>
          <a:bodyPr/>
          <a:lstStyle/>
          <a:p>
            <a:r>
              <a:rPr lang="en-US">
                <a:hlinkClick r:id="rId3"/>
              </a:rPr>
              <a:t>amerten@astate.edu</a:t>
            </a:r>
            <a:r>
              <a:rPr lang="en-US"/>
              <a:t> </a:t>
            </a:r>
            <a:endParaRPr lang="en-US" dirty="0"/>
          </a:p>
        </p:txBody>
      </p:sp>
      <p:sp>
        <p:nvSpPr>
          <p:cNvPr id="7" name="Text Placeholder 6">
            <a:extLst>
              <a:ext uri="{FF2B5EF4-FFF2-40B4-BE49-F238E27FC236}">
                <a16:creationId xmlns:a16="http://schemas.microsoft.com/office/drawing/2014/main" id="{02C20B8D-2416-49AE-BC79-4CE6AAF84732}"/>
              </a:ext>
            </a:extLst>
          </p:cNvPr>
          <p:cNvSpPr>
            <a:spLocks noGrp="1"/>
          </p:cNvSpPr>
          <p:nvPr>
            <p:ph type="body" sz="quarter" idx="20"/>
          </p:nvPr>
        </p:nvSpPr>
        <p:spPr/>
        <p:txBody>
          <a:bodyPr/>
          <a:lstStyle/>
          <a:p>
            <a:r>
              <a:rPr lang="en-US"/>
              <a:t>Rebecca Hegger</a:t>
            </a:r>
            <a:endParaRPr lang="en-US" dirty="0"/>
          </a:p>
        </p:txBody>
      </p:sp>
      <p:sp>
        <p:nvSpPr>
          <p:cNvPr id="9" name="Text Placeholder 8">
            <a:extLst>
              <a:ext uri="{FF2B5EF4-FFF2-40B4-BE49-F238E27FC236}">
                <a16:creationId xmlns:a16="http://schemas.microsoft.com/office/drawing/2014/main" id="{9CB92214-C4E7-41C4-B97B-697FAE3BAB12}"/>
              </a:ext>
            </a:extLst>
          </p:cNvPr>
          <p:cNvSpPr>
            <a:spLocks noGrp="1"/>
          </p:cNvSpPr>
          <p:nvPr>
            <p:ph type="body" sz="quarter" idx="21"/>
          </p:nvPr>
        </p:nvSpPr>
        <p:spPr/>
        <p:txBody>
          <a:bodyPr/>
          <a:lstStyle/>
          <a:p>
            <a:r>
              <a:rPr lang="en-US">
                <a:hlinkClick r:id="rId4"/>
              </a:rPr>
              <a:t>rhegger@astate.edu</a:t>
            </a:r>
            <a:r>
              <a:rPr lang="en-US"/>
              <a:t> </a:t>
            </a:r>
            <a:endParaRPr lang="en-US" dirty="0"/>
          </a:p>
        </p:txBody>
      </p:sp>
      <p:pic>
        <p:nvPicPr>
          <p:cNvPr id="13" name="Picture Placeholder 12">
            <a:extLst>
              <a:ext uri="{FF2B5EF4-FFF2-40B4-BE49-F238E27FC236}">
                <a16:creationId xmlns:a16="http://schemas.microsoft.com/office/drawing/2014/main" id="{9C098F71-3C6F-4FF3-B022-4229C632E5F2}"/>
              </a:ext>
            </a:extLst>
          </p:cNvPr>
          <p:cNvPicPr>
            <a:picLocks noGrp="1" noChangeAspect="1"/>
          </p:cNvPicPr>
          <p:nvPr>
            <p:ph type="pic" sz="quarter" idx="18"/>
          </p:nvPr>
        </p:nvPicPr>
        <p:blipFill>
          <a:blip r:embed="rId5"/>
          <a:srcRect l="5442" r="5442"/>
          <a:stretch>
            <a:fillRect/>
          </a:stretch>
        </p:blipFill>
        <p:spPr/>
      </p:pic>
      <p:pic>
        <p:nvPicPr>
          <p:cNvPr id="15" name="Picture Placeholder 14">
            <a:extLst>
              <a:ext uri="{FF2B5EF4-FFF2-40B4-BE49-F238E27FC236}">
                <a16:creationId xmlns:a16="http://schemas.microsoft.com/office/drawing/2014/main" id="{F1576CF3-6A4E-4862-8BDE-4DD1E302D5D3}"/>
              </a:ext>
            </a:extLst>
          </p:cNvPr>
          <p:cNvPicPr>
            <a:picLocks noGrp="1" noChangeAspect="1"/>
          </p:cNvPicPr>
          <p:nvPr>
            <p:ph type="pic" sz="quarter" idx="22"/>
          </p:nvPr>
        </p:nvPicPr>
        <p:blipFill>
          <a:blip r:embed="rId6"/>
          <a:srcRect l="5442" r="5442"/>
          <a:stretch>
            <a:fillRect/>
          </a:stretch>
        </p:blipFill>
        <p:spPr/>
      </p:pic>
    </p:spTree>
    <p:extLst>
      <p:ext uri="{BB962C8B-B14F-4D97-AF65-F5344CB8AC3E}">
        <p14:creationId xmlns:p14="http://schemas.microsoft.com/office/powerpoint/2010/main" val="18869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742F-FAB1-4EF9-99ED-BBEFF2F3F85B}"/>
              </a:ext>
            </a:extLst>
          </p:cNvPr>
          <p:cNvSpPr>
            <a:spLocks noGrp="1"/>
          </p:cNvSpPr>
          <p:nvPr>
            <p:ph type="title"/>
          </p:nvPr>
        </p:nvSpPr>
        <p:spPr/>
        <p:txBody>
          <a:bodyPr/>
          <a:lstStyle/>
          <a:p>
            <a:r>
              <a:rPr lang="en-US" dirty="0"/>
              <a:t>Minute Taker Responsibilities</a:t>
            </a:r>
          </a:p>
        </p:txBody>
      </p:sp>
      <p:sp>
        <p:nvSpPr>
          <p:cNvPr id="4" name="Content Placeholder 3">
            <a:extLst>
              <a:ext uri="{FF2B5EF4-FFF2-40B4-BE49-F238E27FC236}">
                <a16:creationId xmlns:a16="http://schemas.microsoft.com/office/drawing/2014/main" id="{46EAC022-12E2-4CC7-A5C4-1717D750FDAB}"/>
              </a:ext>
            </a:extLst>
          </p:cNvPr>
          <p:cNvSpPr>
            <a:spLocks noGrp="1"/>
          </p:cNvSpPr>
          <p:nvPr>
            <p:ph idx="1"/>
          </p:nvPr>
        </p:nvSpPr>
        <p:spPr>
          <a:xfrm>
            <a:off x="2514600" y="1825625"/>
            <a:ext cx="8839200" cy="4667250"/>
          </a:xfrm>
        </p:spPr>
        <p:txBody>
          <a:bodyPr>
            <a:normAutofit fontScale="85000" lnSpcReduction="10000"/>
          </a:bodyPr>
          <a:lstStyle/>
          <a:p>
            <a:pPr marL="342900" marR="0" lvl="0" indent="-342900">
              <a:lnSpc>
                <a:spcPct val="100000"/>
              </a:lnSpc>
              <a:spcBef>
                <a:spcPts val="0"/>
              </a:spcBef>
              <a:spcAft>
                <a:spcPts val="0"/>
              </a:spcAft>
              <a:buFont typeface="+mj-lt"/>
              <a:buAutoNum type="arabicParenR"/>
              <a:tabLst>
                <a:tab pos="228600" algn="l"/>
              </a:tabLst>
            </a:pPr>
            <a:r>
              <a:rPr lang="en-US" sz="2600" u="sng" dirty="0">
                <a:latin typeface="Calibri" panose="020F0502020204030204" pitchFamily="34" charset="0"/>
                <a:ea typeface="Calibri" panose="020F0502020204030204" pitchFamily="34" charset="0"/>
                <a:cs typeface="Times New Roman" panose="02020603050405020304" pitchFamily="18" charset="0"/>
              </a:rPr>
              <a:t>Before</a:t>
            </a:r>
            <a:r>
              <a:rPr lang="en-US" sz="2600" dirty="0">
                <a:latin typeface="Calibri" panose="020F0502020204030204" pitchFamily="34" charset="0"/>
                <a:ea typeface="Calibri" panose="020F0502020204030204" pitchFamily="34" charset="0"/>
                <a:cs typeface="Times New Roman" panose="02020603050405020304" pitchFamily="18" charset="0"/>
              </a:rPr>
              <a:t> meeting</a:t>
            </a:r>
          </a:p>
          <a:p>
            <a:pPr marL="742950" marR="0" lvl="1" indent="-285750">
              <a:lnSpc>
                <a:spcPct val="100000"/>
              </a:lnSpc>
              <a:spcBef>
                <a:spcPts val="0"/>
              </a:spcBef>
              <a:spcAft>
                <a:spcPts val="0"/>
              </a:spcAft>
              <a:buFont typeface="+mj-lt"/>
              <a:buAutoNum type="alphaLcParen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Collects </a:t>
            </a:r>
            <a:r>
              <a:rPr lang="en-US" sz="2400" b="1" u="sng" dirty="0">
                <a:latin typeface="Calibri" panose="020F0502020204030204" pitchFamily="34" charset="0"/>
                <a:ea typeface="Calibri" panose="020F0502020204030204" pitchFamily="34" charset="0"/>
                <a:cs typeface="Times New Roman" panose="02020603050405020304" pitchFamily="18" charset="0"/>
              </a:rPr>
              <a:t>agenda</a:t>
            </a:r>
            <a:r>
              <a:rPr lang="en-US" sz="2400" dirty="0">
                <a:latin typeface="Calibri" panose="020F0502020204030204" pitchFamily="34" charset="0"/>
                <a:ea typeface="Calibri" panose="020F0502020204030204" pitchFamily="34" charset="0"/>
                <a:cs typeface="Times New Roman" panose="02020603050405020304" pitchFamily="18" charset="0"/>
              </a:rPr>
              <a:t> items from facilitator</a:t>
            </a:r>
          </a:p>
          <a:p>
            <a:pPr marL="742950" marR="0" lvl="1" indent="-285750">
              <a:lnSpc>
                <a:spcPct val="100000"/>
              </a:lnSpc>
              <a:spcBef>
                <a:spcPts val="0"/>
              </a:spcBef>
              <a:spcAft>
                <a:spcPts val="0"/>
              </a:spcAft>
              <a:buFont typeface="+mj-lt"/>
              <a:buAutoNum type="alphaLcParen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Prepares Meeting Minutes form</a:t>
            </a:r>
          </a:p>
          <a:p>
            <a:pPr marL="742950" marR="0" lvl="1" indent="-285750">
              <a:lnSpc>
                <a:spcPct val="100000"/>
              </a:lnSpc>
              <a:spcBef>
                <a:spcPts val="0"/>
              </a:spcBef>
              <a:spcAft>
                <a:spcPts val="0"/>
              </a:spcAft>
              <a:buFont typeface="+mj-lt"/>
              <a:buAutoNum type="alphaLcParenR"/>
              <a:tabLst>
                <a:tab pos="457200" algn="l"/>
              </a:tabLst>
            </a:pPr>
            <a:r>
              <a:rPr lang="en-US" sz="2400" b="1" u="sng" dirty="0">
                <a:latin typeface="Calibri" panose="020F0502020204030204" pitchFamily="34" charset="0"/>
                <a:ea typeface="Calibri" panose="020F0502020204030204" pitchFamily="34" charset="0"/>
                <a:cs typeface="Times New Roman" panose="02020603050405020304" pitchFamily="18" charset="0"/>
              </a:rPr>
              <a:t>Prints copies </a:t>
            </a:r>
            <a:r>
              <a:rPr lang="en-US" sz="2400" dirty="0">
                <a:latin typeface="Calibri" panose="020F0502020204030204" pitchFamily="34" charset="0"/>
                <a:ea typeface="Calibri" panose="020F0502020204030204" pitchFamily="34" charset="0"/>
                <a:cs typeface="Times New Roman" panose="02020603050405020304" pitchFamily="18" charset="0"/>
              </a:rPr>
              <a:t>of the Meeting Minutes and Problem-Solving Action Plan form for each team member, </a:t>
            </a:r>
            <a:r>
              <a:rPr lang="en-US" sz="2400" b="1" u="sng" dirty="0">
                <a:latin typeface="Calibri" panose="020F0502020204030204" pitchFamily="34" charset="0"/>
                <a:ea typeface="Calibri" panose="020F0502020204030204" pitchFamily="34" charset="0"/>
                <a:cs typeface="Times New Roman" panose="02020603050405020304" pitchFamily="18" charset="0"/>
              </a:rPr>
              <a:t>or</a:t>
            </a:r>
            <a:r>
              <a:rPr lang="en-US" sz="2400" dirty="0">
                <a:latin typeface="Calibri" panose="020F0502020204030204" pitchFamily="34" charset="0"/>
                <a:ea typeface="Calibri" panose="020F0502020204030204" pitchFamily="34" charset="0"/>
                <a:cs typeface="Times New Roman" panose="02020603050405020304" pitchFamily="18" charset="0"/>
              </a:rPr>
              <a:t> is prepared to </a:t>
            </a:r>
            <a:r>
              <a:rPr lang="en-US" sz="2400" b="1" u="sng" dirty="0">
                <a:latin typeface="Calibri" panose="020F0502020204030204" pitchFamily="34" charset="0"/>
                <a:ea typeface="Calibri" panose="020F0502020204030204" pitchFamily="34" charset="0"/>
                <a:cs typeface="Times New Roman" panose="02020603050405020304" pitchFamily="18" charset="0"/>
              </a:rPr>
              <a:t>project form </a:t>
            </a:r>
            <a:r>
              <a:rPr lang="en-US" sz="2400" dirty="0">
                <a:latin typeface="Calibri" panose="020F0502020204030204" pitchFamily="34" charset="0"/>
                <a:ea typeface="Calibri" panose="020F0502020204030204" pitchFamily="34" charset="0"/>
                <a:cs typeface="Times New Roman" panose="02020603050405020304" pitchFamily="18" charset="0"/>
              </a:rPr>
              <a:t>via LCD</a:t>
            </a:r>
          </a:p>
          <a:p>
            <a:pPr marL="742950" marR="0" lvl="1" indent="-285750">
              <a:lnSpc>
                <a:spcPct val="100000"/>
              </a:lnSpc>
              <a:spcBef>
                <a:spcPts val="0"/>
              </a:spcBef>
              <a:spcAft>
                <a:spcPts val="0"/>
              </a:spcAft>
              <a:buFont typeface="+mj-lt"/>
              <a:buAutoNum type="alphaLcParen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Set up room for meeting, table, chairs, internet connection, LCD/document camera connection</a:t>
            </a:r>
          </a:p>
          <a:p>
            <a:pPr marL="742950" marR="0" lvl="1" indent="-285750">
              <a:lnSpc>
                <a:spcPct val="100000"/>
              </a:lnSpc>
              <a:spcBef>
                <a:spcPts val="0"/>
              </a:spcBef>
              <a:spcAft>
                <a:spcPts val="0"/>
              </a:spcAft>
              <a:buFont typeface="+mj-lt"/>
              <a:buAutoNum type="alphaLcParen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Open documents needed for the meeting (previous meeting minutes and a saved copy with current meeting date, data access as needed)</a:t>
            </a:r>
          </a:p>
          <a:p>
            <a:pPr marL="342900" marR="0" lvl="0" indent="-342900">
              <a:lnSpc>
                <a:spcPct val="100000"/>
              </a:lnSpc>
              <a:spcBef>
                <a:spcPts val="0"/>
              </a:spcBef>
              <a:spcAft>
                <a:spcPts val="0"/>
              </a:spcAft>
              <a:buFont typeface="+mj-lt"/>
              <a:buAutoNum type="arabicParenR"/>
              <a:tabLst>
                <a:tab pos="228600" algn="l"/>
              </a:tabLst>
            </a:pPr>
            <a:r>
              <a:rPr lang="en-US" sz="2600" u="sng" dirty="0">
                <a:latin typeface="Calibri" panose="020F0502020204030204" pitchFamily="34" charset="0"/>
                <a:ea typeface="Calibri" panose="020F0502020204030204" pitchFamily="34" charset="0"/>
                <a:cs typeface="Times New Roman" panose="02020603050405020304" pitchFamily="18" charset="0"/>
              </a:rPr>
              <a:t>At</a:t>
            </a:r>
            <a:r>
              <a:rPr lang="en-US" sz="2600" dirty="0">
                <a:latin typeface="Calibri" panose="020F0502020204030204" pitchFamily="34" charset="0"/>
                <a:ea typeface="Calibri" panose="020F0502020204030204" pitchFamily="34" charset="0"/>
                <a:cs typeface="Times New Roman" panose="02020603050405020304" pitchFamily="18" charset="0"/>
              </a:rPr>
              <a:t> meeting, asks for </a:t>
            </a:r>
            <a:r>
              <a:rPr lang="en-US" sz="2600" b="1" u="sng" dirty="0">
                <a:latin typeface="Calibri" panose="020F0502020204030204" pitchFamily="34" charset="0"/>
                <a:ea typeface="Calibri" panose="020F0502020204030204" pitchFamily="34" charset="0"/>
                <a:cs typeface="Times New Roman" panose="02020603050405020304" pitchFamily="18" charset="0"/>
              </a:rPr>
              <a:t>clarification</a:t>
            </a:r>
            <a:r>
              <a:rPr lang="en-US" sz="2600" dirty="0">
                <a:latin typeface="Calibri" panose="020F0502020204030204" pitchFamily="34" charset="0"/>
                <a:ea typeface="Calibri" panose="020F0502020204030204" pitchFamily="34" charset="0"/>
                <a:cs typeface="Times New Roman" panose="02020603050405020304" pitchFamily="18" charset="0"/>
              </a:rPr>
              <a:t> of tasks/decisions to be recorded in meeting minutes, as necessary</a:t>
            </a:r>
          </a:p>
          <a:p>
            <a:pPr marL="742950" marR="0" lvl="1" indent="-285750">
              <a:lnSpc>
                <a:spcPct val="100000"/>
              </a:lnSpc>
              <a:spcBef>
                <a:spcPts val="0"/>
              </a:spcBef>
              <a:spcAft>
                <a:spcPts val="0"/>
              </a:spcAft>
              <a:buFont typeface="+mj-lt"/>
              <a:buAutoNum type="alphaLcParen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Is active participant in meeting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arenR"/>
              <a:tabLst>
                <a:tab pos="228600" algn="l"/>
              </a:tabLst>
            </a:pPr>
            <a:r>
              <a:rPr lang="en-US" sz="2600" u="sng" dirty="0">
                <a:latin typeface="Calibri" panose="020F0502020204030204" pitchFamily="34" charset="0"/>
                <a:ea typeface="Calibri" panose="020F0502020204030204" pitchFamily="34" charset="0"/>
                <a:cs typeface="Times New Roman" panose="02020603050405020304" pitchFamily="18" charset="0"/>
              </a:rPr>
              <a:t>After</a:t>
            </a:r>
            <a:r>
              <a:rPr lang="en-US" sz="2600" dirty="0">
                <a:latin typeface="Calibri" panose="020F0502020204030204" pitchFamily="34" charset="0"/>
                <a:ea typeface="Calibri" panose="020F0502020204030204" pitchFamily="34" charset="0"/>
                <a:cs typeface="Times New Roman" panose="02020603050405020304" pitchFamily="18" charset="0"/>
              </a:rPr>
              <a:t> meeting </a:t>
            </a:r>
          </a:p>
          <a:p>
            <a:pPr marL="742950" marR="0" lvl="1" indent="-285750">
              <a:lnSpc>
                <a:spcPct val="100000"/>
              </a:lnSpc>
              <a:spcBef>
                <a:spcPts val="0"/>
              </a:spcBef>
              <a:spcAft>
                <a:spcPts val="0"/>
              </a:spcAft>
              <a:buFont typeface="+mj-lt"/>
              <a:buAutoNum type="alphaLcParenR"/>
              <a:tabLst>
                <a:tab pos="457200" algn="l"/>
              </a:tabLst>
            </a:pPr>
            <a:r>
              <a:rPr lang="en-US" sz="2400" b="1" u="sng" dirty="0">
                <a:latin typeface="Calibri" panose="020F0502020204030204" pitchFamily="34" charset="0"/>
                <a:ea typeface="Calibri" panose="020F0502020204030204" pitchFamily="34" charset="0"/>
                <a:cs typeface="Times New Roman" panose="02020603050405020304" pitchFamily="18" charset="0"/>
              </a:rPr>
              <a:t>Disseminates copy </a:t>
            </a:r>
            <a:r>
              <a:rPr lang="en-US" sz="2400" dirty="0">
                <a:latin typeface="Calibri" panose="020F0502020204030204" pitchFamily="34" charset="0"/>
                <a:ea typeface="Calibri" panose="020F0502020204030204" pitchFamily="34" charset="0"/>
                <a:cs typeface="Times New Roman" panose="02020603050405020304" pitchFamily="18" charset="0"/>
              </a:rPr>
              <a:t>of completed meeting minutes to all team members within 24 hours</a:t>
            </a:r>
          </a:p>
          <a:p>
            <a:pPr marL="742950" marR="0" lvl="1" indent="-285750">
              <a:lnSpc>
                <a:spcPct val="100000"/>
              </a:lnSpc>
              <a:spcBef>
                <a:spcPts val="0"/>
              </a:spcBef>
              <a:spcAft>
                <a:spcPts val="0"/>
              </a:spcAft>
              <a:buFont typeface="+mj-lt"/>
              <a:buAutoNum type="alphaLcParen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Maintains electronic file of team documents</a:t>
            </a:r>
          </a:p>
        </p:txBody>
      </p:sp>
    </p:spTree>
    <p:extLst>
      <p:ext uri="{BB962C8B-B14F-4D97-AF65-F5344CB8AC3E}">
        <p14:creationId xmlns:p14="http://schemas.microsoft.com/office/powerpoint/2010/main" val="397069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7773-418D-42C5-AC0B-8F77343E0C93}"/>
              </a:ext>
            </a:extLst>
          </p:cNvPr>
          <p:cNvSpPr>
            <a:spLocks noGrp="1"/>
          </p:cNvSpPr>
          <p:nvPr>
            <p:ph type="title"/>
          </p:nvPr>
        </p:nvSpPr>
        <p:spPr/>
        <p:txBody>
          <a:bodyPr/>
          <a:lstStyle/>
          <a:p>
            <a:r>
              <a:rPr lang="en-US" dirty="0"/>
              <a:t>Data Analyst Responsibilities</a:t>
            </a:r>
          </a:p>
        </p:txBody>
      </p:sp>
      <p:sp>
        <p:nvSpPr>
          <p:cNvPr id="4" name="Content Placeholder 3">
            <a:extLst>
              <a:ext uri="{FF2B5EF4-FFF2-40B4-BE49-F238E27FC236}">
                <a16:creationId xmlns:a16="http://schemas.microsoft.com/office/drawing/2014/main" id="{FE52CB4D-9E1C-4252-9502-5D55A22FE07A}"/>
              </a:ext>
            </a:extLst>
          </p:cNvPr>
          <p:cNvSpPr>
            <a:spLocks noGrp="1"/>
          </p:cNvSpPr>
          <p:nvPr>
            <p:ph idx="1"/>
          </p:nvPr>
        </p:nvSpPr>
        <p:spPr>
          <a:xfrm>
            <a:off x="2514600" y="1825625"/>
            <a:ext cx="8839200" cy="4667250"/>
          </a:xfrm>
        </p:spPr>
        <p:txBody>
          <a:bodyPr>
            <a:normAutofit fontScale="85000" lnSpcReduction="20000"/>
          </a:bodyPr>
          <a:lstStyle/>
          <a:p>
            <a:pPr marL="342900" marR="0" lvl="0" indent="-342900">
              <a:lnSpc>
                <a:spcPct val="100000"/>
              </a:lnSpc>
              <a:spcBef>
                <a:spcPts val="0"/>
              </a:spcBef>
              <a:spcAft>
                <a:spcPts val="0"/>
              </a:spcAft>
              <a:buFont typeface="+mj-lt"/>
              <a:buAutoNum type="arabicParenR"/>
              <a:tabLst>
                <a:tab pos="228600" algn="l"/>
              </a:tabLst>
            </a:pPr>
            <a:r>
              <a:rPr lang="en-US" u="sng" dirty="0">
                <a:latin typeface="Calibri" panose="020F0502020204030204" pitchFamily="34" charset="0"/>
                <a:ea typeface="Calibri" panose="020F0502020204030204" pitchFamily="34" charset="0"/>
                <a:cs typeface="Times New Roman" panose="02020603050405020304" pitchFamily="18" charset="0"/>
              </a:rPr>
              <a:t>Before</a:t>
            </a:r>
            <a:r>
              <a:rPr lang="en-US" dirty="0">
                <a:latin typeface="Calibri" panose="020F0502020204030204" pitchFamily="34" charset="0"/>
                <a:ea typeface="Calibri" panose="020F0502020204030204" pitchFamily="34" charset="0"/>
                <a:cs typeface="Times New Roman" panose="02020603050405020304" pitchFamily="18" charset="0"/>
              </a:rPr>
              <a:t> meeting, reviews school-wide discipline data</a:t>
            </a:r>
          </a:p>
          <a:p>
            <a:pPr marL="742950" marR="0" lvl="1" indent="-285750">
              <a:lnSpc>
                <a:spcPct val="100000"/>
              </a:lnSpc>
              <a:spcBef>
                <a:spcPts val="0"/>
              </a:spcBef>
              <a:spcAft>
                <a:spcPts val="0"/>
              </a:spcAft>
              <a:buFont typeface="+mj-lt"/>
              <a:buAutoNum type="alphaLcParen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Identifies potential </a:t>
            </a:r>
            <a:r>
              <a:rPr lang="en-US" b="1" u="sng" dirty="0">
                <a:latin typeface="Calibri" panose="020F0502020204030204" pitchFamily="34" charset="0"/>
                <a:ea typeface="Calibri" panose="020F0502020204030204" pitchFamily="34" charset="0"/>
                <a:cs typeface="Times New Roman" panose="02020603050405020304" pitchFamily="18" charset="0"/>
              </a:rPr>
              <a:t>new problems with precision</a:t>
            </a:r>
          </a:p>
          <a:p>
            <a:pPr marL="742950" marR="0" lvl="1" indent="-285750">
              <a:lnSpc>
                <a:spcPct val="100000"/>
              </a:lnSpc>
              <a:spcBef>
                <a:spcPts val="0"/>
              </a:spcBef>
              <a:spcAft>
                <a:spcPts val="0"/>
              </a:spcAft>
              <a:buFont typeface="+mj-lt"/>
              <a:buAutoNum type="alphaLcParen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Asks facilitator to add potential new problems to list of </a:t>
            </a:r>
            <a:r>
              <a:rPr lang="en-US" b="1" u="sng" dirty="0">
                <a:latin typeface="Calibri" panose="020F0502020204030204" pitchFamily="34" charset="0"/>
                <a:ea typeface="Calibri" panose="020F0502020204030204" pitchFamily="34" charset="0"/>
                <a:cs typeface="Times New Roman" panose="02020603050405020304" pitchFamily="18" charset="0"/>
              </a:rPr>
              <a:t>agenda</a:t>
            </a:r>
            <a:r>
              <a:rPr lang="en-US" dirty="0">
                <a:latin typeface="Calibri" panose="020F0502020204030204" pitchFamily="34" charset="0"/>
                <a:ea typeface="Calibri" panose="020F0502020204030204" pitchFamily="34" charset="0"/>
                <a:cs typeface="Times New Roman" panose="02020603050405020304" pitchFamily="18" charset="0"/>
              </a:rPr>
              <a:t> items for upcoming meeting</a:t>
            </a:r>
          </a:p>
          <a:p>
            <a:pPr marL="342900" marR="0" lvl="0" indent="-342900">
              <a:lnSpc>
                <a:spcPct val="100000"/>
              </a:lnSpc>
              <a:spcBef>
                <a:spcPts val="0"/>
              </a:spcBef>
              <a:spcAft>
                <a:spcPts val="0"/>
              </a:spcAft>
              <a:buFont typeface="+mj-lt"/>
              <a:buAutoNum type="arabicParenR"/>
              <a:tabLst>
                <a:tab pos="228600" algn="l"/>
              </a:tabLst>
            </a:pPr>
            <a:r>
              <a:rPr lang="en-US" u="sng" dirty="0">
                <a:latin typeface="Calibri" panose="020F0502020204030204" pitchFamily="34" charset="0"/>
                <a:ea typeface="Calibri" panose="020F0502020204030204" pitchFamily="34" charset="0"/>
                <a:cs typeface="Times New Roman" panose="02020603050405020304" pitchFamily="18" charset="0"/>
              </a:rPr>
              <a:t>At</a:t>
            </a:r>
            <a:r>
              <a:rPr lang="en-US" dirty="0">
                <a:latin typeface="Calibri" panose="020F0502020204030204" pitchFamily="34" charset="0"/>
                <a:ea typeface="Calibri" panose="020F0502020204030204" pitchFamily="34" charset="0"/>
                <a:cs typeface="Times New Roman" panose="02020603050405020304" pitchFamily="18" charset="0"/>
              </a:rPr>
              <a:t> meeting, makes the following available, as appropriate</a:t>
            </a:r>
          </a:p>
          <a:p>
            <a:pPr marL="742950" marR="0" lvl="1" indent="-285750">
              <a:lnSpc>
                <a:spcPct val="100000"/>
              </a:lnSpc>
              <a:spcBef>
                <a:spcPts val="0"/>
              </a:spcBef>
              <a:spcAft>
                <a:spcPts val="0"/>
              </a:spcAft>
              <a:buFont typeface="+mj-lt"/>
              <a:buAutoNum type="alphaLcParen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Report on office discipline referrals (ODRs) per day per month and “Big 5” reports – what, who, where, when, why (potential new problems at broad/macro level)</a:t>
            </a:r>
          </a:p>
          <a:p>
            <a:pPr marL="742950" marR="0" lvl="1" indent="-285750">
              <a:lnSpc>
                <a:spcPct val="100000"/>
              </a:lnSpc>
              <a:spcBef>
                <a:spcPts val="0"/>
              </a:spcBef>
              <a:spcAft>
                <a:spcPts val="0"/>
              </a:spcAft>
              <a:buFont typeface="+mj-lt"/>
              <a:buAutoNum type="alphaLcParen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Custom or other reports to:</a:t>
            </a:r>
          </a:p>
          <a:p>
            <a:pPr marL="1143000" marR="0" lvl="2" indent="-228600">
              <a:lnSpc>
                <a:spcPct val="100000"/>
              </a:lnSpc>
              <a:spcBef>
                <a:spcPts val="0"/>
              </a:spcBef>
              <a:spcAft>
                <a:spcPts val="0"/>
              </a:spcAft>
              <a:buFont typeface="+mj-lt"/>
              <a:buAutoNum type="romanLcParenR"/>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 Identify/show potential </a:t>
            </a:r>
            <a:r>
              <a:rPr lang="en-US" b="1" u="sng" dirty="0">
                <a:latin typeface="Calibri" panose="020F0502020204030204" pitchFamily="34" charset="0"/>
                <a:ea typeface="Calibri" panose="020F0502020204030204" pitchFamily="34" charset="0"/>
                <a:cs typeface="Times New Roman" panose="02020603050405020304" pitchFamily="18" charset="0"/>
              </a:rPr>
              <a:t>new problems at precise/micro level</a:t>
            </a:r>
          </a:p>
          <a:p>
            <a:pPr marL="1143000" marR="0" lvl="2" indent="-228600">
              <a:lnSpc>
                <a:spcPct val="100000"/>
              </a:lnSpc>
              <a:spcBef>
                <a:spcPts val="0"/>
              </a:spcBef>
              <a:spcAft>
                <a:spcPts val="0"/>
              </a:spcAft>
              <a:buFont typeface="+mj-lt"/>
              <a:buAutoNum type="romanLcParenR"/>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 Confirm/disconfirm inferences regarding new problems</a:t>
            </a:r>
          </a:p>
          <a:p>
            <a:pPr marL="1143000" marR="0" lvl="2" indent="-228600">
              <a:lnSpc>
                <a:spcPct val="100000"/>
              </a:lnSpc>
              <a:spcBef>
                <a:spcPts val="0"/>
              </a:spcBef>
              <a:spcAft>
                <a:spcPts val="0"/>
              </a:spcAft>
              <a:buFont typeface="+mj-lt"/>
              <a:buAutoNum type="romanLcParenR"/>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 Show “pre-solution” data for identified problems that </a:t>
            </a:r>
            <a:r>
              <a:rPr lang="en-US" i="1" dirty="0">
                <a:latin typeface="Calibri" panose="020F0502020204030204" pitchFamily="34" charset="0"/>
                <a:ea typeface="Calibri" panose="020F0502020204030204" pitchFamily="34" charset="0"/>
                <a:cs typeface="Times New Roman" panose="02020603050405020304" pitchFamily="18" charset="0"/>
              </a:rPr>
              <a:t>do not</a:t>
            </a:r>
            <a:r>
              <a:rPr lang="en-US" dirty="0">
                <a:latin typeface="Calibri" panose="020F0502020204030204" pitchFamily="34" charset="0"/>
                <a:ea typeface="Calibri" panose="020F0502020204030204" pitchFamily="34" charset="0"/>
                <a:cs typeface="Times New Roman" panose="02020603050405020304" pitchFamily="18" charset="0"/>
              </a:rPr>
              <a:t> currently have    implemented solution actions (items you are watching)</a:t>
            </a:r>
          </a:p>
          <a:p>
            <a:pPr marL="1143000" marR="0" lvl="2" indent="-228600">
              <a:lnSpc>
                <a:spcPct val="100000"/>
              </a:lnSpc>
              <a:spcBef>
                <a:spcPts val="0"/>
              </a:spcBef>
              <a:spcAft>
                <a:spcPts val="0"/>
              </a:spcAft>
              <a:buFont typeface="+mj-lt"/>
              <a:buAutoNum type="romanLcParenR"/>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 Show </a:t>
            </a:r>
            <a:r>
              <a:rPr lang="en-US" b="1" u="sng" dirty="0">
                <a:latin typeface="Calibri" panose="020F0502020204030204" pitchFamily="34" charset="0"/>
                <a:ea typeface="Calibri" panose="020F0502020204030204" pitchFamily="34" charset="0"/>
                <a:cs typeface="Times New Roman" panose="02020603050405020304" pitchFamily="18" charset="0"/>
              </a:rPr>
              <a:t>progress data </a:t>
            </a:r>
            <a:r>
              <a:rPr lang="en-US" dirty="0">
                <a:latin typeface="Calibri" panose="020F0502020204030204" pitchFamily="34" charset="0"/>
                <a:ea typeface="Calibri" panose="020F0502020204030204" pitchFamily="34" charset="0"/>
                <a:cs typeface="Times New Roman" panose="02020603050405020304" pitchFamily="18" charset="0"/>
              </a:rPr>
              <a:t>for problems that </a:t>
            </a:r>
            <a:r>
              <a:rPr lang="en-US" i="1" dirty="0">
                <a:latin typeface="Calibri" panose="020F0502020204030204" pitchFamily="34" charset="0"/>
                <a:ea typeface="Calibri" panose="020F0502020204030204" pitchFamily="34" charset="0"/>
                <a:cs typeface="Times New Roman" panose="02020603050405020304" pitchFamily="18" charset="0"/>
              </a:rPr>
              <a:t>do</a:t>
            </a:r>
            <a:r>
              <a:rPr lang="en-US" dirty="0">
                <a:latin typeface="Calibri" panose="020F0502020204030204" pitchFamily="34" charset="0"/>
                <a:ea typeface="Calibri" panose="020F0502020204030204" pitchFamily="34" charset="0"/>
                <a:cs typeface="Times New Roman" panose="02020603050405020304" pitchFamily="18" charset="0"/>
              </a:rPr>
              <a:t> have currently implemented solution actions</a:t>
            </a:r>
          </a:p>
          <a:p>
            <a:pPr marL="742950" marR="0" lvl="1" indent="-285750">
              <a:lnSpc>
                <a:spcPct val="100000"/>
              </a:lnSpc>
              <a:spcBef>
                <a:spcPts val="0"/>
              </a:spcBef>
              <a:spcAft>
                <a:spcPts val="0"/>
              </a:spcAft>
              <a:buFont typeface="+mj-lt"/>
              <a:buAutoNum type="alphaLcParen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Is active participant in meeting</a:t>
            </a:r>
            <a:endParaRPr lang="en-US" dirty="0"/>
          </a:p>
        </p:txBody>
      </p:sp>
    </p:spTree>
    <p:extLst>
      <p:ext uri="{BB962C8B-B14F-4D97-AF65-F5344CB8AC3E}">
        <p14:creationId xmlns:p14="http://schemas.microsoft.com/office/powerpoint/2010/main" val="317203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AE0B-BAC6-42DF-882C-9CC62BD3D414}"/>
              </a:ext>
            </a:extLst>
          </p:cNvPr>
          <p:cNvSpPr>
            <a:spLocks noGrp="1"/>
          </p:cNvSpPr>
          <p:nvPr>
            <p:ph type="title"/>
          </p:nvPr>
        </p:nvSpPr>
        <p:spPr/>
        <p:txBody>
          <a:bodyPr>
            <a:noAutofit/>
          </a:bodyPr>
          <a:lstStyle/>
          <a:p>
            <a:r>
              <a:rPr lang="en-US" dirty="0"/>
              <a:t>Team Member Responsibilities</a:t>
            </a:r>
          </a:p>
        </p:txBody>
      </p:sp>
      <p:sp>
        <p:nvSpPr>
          <p:cNvPr id="4" name="Content Placeholder 3">
            <a:extLst>
              <a:ext uri="{FF2B5EF4-FFF2-40B4-BE49-F238E27FC236}">
                <a16:creationId xmlns:a16="http://schemas.microsoft.com/office/drawing/2014/main" id="{3C47161B-C9ED-461E-BC04-AC7DF459A557}"/>
              </a:ext>
            </a:extLst>
          </p:cNvPr>
          <p:cNvSpPr>
            <a:spLocks noGrp="1"/>
          </p:cNvSpPr>
          <p:nvPr>
            <p:ph idx="1"/>
          </p:nvPr>
        </p:nvSpPr>
        <p:spPr>
          <a:xfrm>
            <a:off x="2514600" y="1825625"/>
            <a:ext cx="8839200" cy="4667250"/>
          </a:xfrm>
        </p:spPr>
        <p:txBody>
          <a:bodyPr>
            <a:normAutofit fontScale="85000" lnSpcReduction="20000"/>
          </a:bodyPr>
          <a:lstStyle/>
          <a:p>
            <a:pPr marL="342900" marR="0" lvl="0" indent="-342900">
              <a:lnSpc>
                <a:spcPct val="100000"/>
              </a:lnSpc>
              <a:spcBef>
                <a:spcPts val="0"/>
              </a:spcBef>
              <a:spcAft>
                <a:spcPts val="0"/>
              </a:spcAft>
              <a:buFont typeface="+mj-lt"/>
              <a:buAutoNum type="arabicParenR"/>
            </a:pPr>
            <a:r>
              <a:rPr lang="en-US" u="sng" dirty="0">
                <a:latin typeface="Calibri" panose="020F0502020204030204" pitchFamily="34" charset="0"/>
                <a:ea typeface="Calibri" panose="020F0502020204030204" pitchFamily="34" charset="0"/>
                <a:cs typeface="Times New Roman" panose="02020603050405020304" pitchFamily="18" charset="0"/>
              </a:rPr>
              <a:t>Before</a:t>
            </a:r>
            <a:r>
              <a:rPr lang="en-US" dirty="0">
                <a:latin typeface="Calibri" panose="020F0502020204030204" pitchFamily="34" charset="0"/>
                <a:ea typeface="Calibri" panose="020F0502020204030204" pitchFamily="34" charset="0"/>
                <a:cs typeface="Times New Roman" panose="02020603050405020304" pitchFamily="18" charset="0"/>
              </a:rPr>
              <a:t> meeting, recommends </a:t>
            </a:r>
            <a:r>
              <a:rPr lang="en-US" b="1" u="sng" dirty="0">
                <a:latin typeface="Calibri" panose="020F0502020204030204" pitchFamily="34" charset="0"/>
                <a:ea typeface="Calibri" panose="020F0502020204030204" pitchFamily="34" charset="0"/>
                <a:cs typeface="Times New Roman" panose="02020603050405020304" pitchFamily="18" charset="0"/>
              </a:rPr>
              <a:t>agenda</a:t>
            </a:r>
            <a:r>
              <a:rPr lang="en-US" dirty="0">
                <a:latin typeface="Calibri" panose="020F0502020204030204" pitchFamily="34" charset="0"/>
                <a:ea typeface="Calibri" panose="020F0502020204030204" pitchFamily="34" charset="0"/>
                <a:cs typeface="Times New Roman" panose="02020603050405020304" pitchFamily="18" charset="0"/>
              </a:rPr>
              <a:t> items to facilitator</a:t>
            </a:r>
          </a:p>
          <a:p>
            <a:pPr marL="342900" marR="0" lvl="0" indent="-342900">
              <a:lnSpc>
                <a:spcPct val="100000"/>
              </a:lnSpc>
              <a:spcBef>
                <a:spcPts val="0"/>
              </a:spcBef>
              <a:spcAft>
                <a:spcPts val="0"/>
              </a:spcAft>
              <a:buFont typeface="+mj-lt"/>
              <a:buAutoNum type="arabicParenR"/>
            </a:pPr>
            <a:r>
              <a:rPr lang="en-US" u="sng" dirty="0">
                <a:latin typeface="Calibri" panose="020F0502020204030204" pitchFamily="34" charset="0"/>
                <a:ea typeface="Calibri" panose="020F0502020204030204" pitchFamily="34" charset="0"/>
                <a:cs typeface="Times New Roman" panose="02020603050405020304" pitchFamily="18" charset="0"/>
              </a:rPr>
              <a:t>At</a:t>
            </a:r>
            <a:r>
              <a:rPr lang="en-US" dirty="0">
                <a:latin typeface="Calibri" panose="020F0502020204030204" pitchFamily="34" charset="0"/>
                <a:ea typeface="Calibri" panose="020F0502020204030204" pitchFamily="34" charset="0"/>
                <a:cs typeface="Times New Roman" panose="02020603050405020304" pitchFamily="18" charset="0"/>
              </a:rPr>
              <a:t> meeting, responds to agenda items and </a:t>
            </a:r>
          </a:p>
          <a:p>
            <a:pPr marL="742950" marR="0" lvl="1" indent="-285750">
              <a:lnSpc>
                <a:spcPct val="100000"/>
              </a:lnSpc>
              <a:spcBef>
                <a:spcPts val="0"/>
              </a:spcBef>
              <a:spcAft>
                <a:spcPts val="0"/>
              </a:spcAft>
              <a:buFont typeface="+mj-lt"/>
              <a:buAutoNum type="alphaLcParenR"/>
            </a:pPr>
            <a:r>
              <a:rPr lang="en-US" b="1" u="sng" dirty="0">
                <a:latin typeface="Calibri" panose="020F0502020204030204" pitchFamily="34" charset="0"/>
                <a:ea typeface="Calibri" panose="020F0502020204030204" pitchFamily="34" charset="0"/>
                <a:cs typeface="Times New Roman" panose="02020603050405020304" pitchFamily="18" charset="0"/>
              </a:rPr>
              <a:t>Analyzes/interprets data</a:t>
            </a:r>
            <a:r>
              <a:rPr lang="en-US" dirty="0">
                <a:latin typeface="Calibri" panose="020F0502020204030204" pitchFamily="34" charset="0"/>
                <a:ea typeface="Calibri" panose="020F0502020204030204" pitchFamily="34" charset="0"/>
                <a:cs typeface="Times New Roman" panose="02020603050405020304" pitchFamily="18" charset="0"/>
              </a:rPr>
              <a:t>; determines if a new problem exists</a:t>
            </a:r>
          </a:p>
          <a:p>
            <a:pPr marL="742950" marR="0" lvl="1" indent="-285750">
              <a:lnSpc>
                <a:spcPct val="100000"/>
              </a:lnSpc>
              <a:spcBef>
                <a:spcPts val="0"/>
              </a:spcBef>
              <a:spcAft>
                <a:spcPts val="0"/>
              </a:spcAft>
              <a:buFont typeface="+mj-lt"/>
              <a:buAutoNum type="alphaLcParenR"/>
            </a:pPr>
            <a:r>
              <a:rPr lang="en-US" dirty="0">
                <a:latin typeface="Calibri" panose="020F0502020204030204" pitchFamily="34" charset="0"/>
                <a:ea typeface="Calibri" panose="020F0502020204030204" pitchFamily="34" charset="0"/>
                <a:cs typeface="Times New Roman" panose="02020603050405020304" pitchFamily="18" charset="0"/>
              </a:rPr>
              <a:t>Ensures new problems are defined with precision (what, who, where, when, why)</a:t>
            </a:r>
          </a:p>
          <a:p>
            <a:pPr marL="742950" marR="0" lvl="1" indent="-285750">
              <a:lnSpc>
                <a:spcPct val="100000"/>
              </a:lnSpc>
              <a:spcBef>
                <a:spcPts val="0"/>
              </a:spcBef>
              <a:spcAft>
                <a:spcPts val="0"/>
              </a:spcAft>
              <a:buFont typeface="+mj-lt"/>
              <a:buAutoNum type="alphaLcParenR"/>
            </a:pPr>
            <a:r>
              <a:rPr lang="en-US" dirty="0">
                <a:latin typeface="Calibri" panose="020F0502020204030204" pitchFamily="34" charset="0"/>
                <a:ea typeface="Calibri" panose="020F0502020204030204" pitchFamily="34" charset="0"/>
                <a:cs typeface="Times New Roman" panose="02020603050405020304" pitchFamily="18" charset="0"/>
              </a:rPr>
              <a:t>Discusses/selects </a:t>
            </a:r>
            <a:r>
              <a:rPr lang="en-US" b="1" u="sng" dirty="0">
                <a:latin typeface="Calibri" panose="020F0502020204030204" pitchFamily="34" charset="0"/>
                <a:ea typeface="Calibri" panose="020F0502020204030204" pitchFamily="34" charset="0"/>
                <a:cs typeface="Times New Roman" panose="02020603050405020304" pitchFamily="18" charset="0"/>
              </a:rPr>
              <a:t>solutions</a:t>
            </a:r>
            <a:r>
              <a:rPr lang="en-US" dirty="0">
                <a:latin typeface="Calibri" panose="020F0502020204030204" pitchFamily="34" charset="0"/>
                <a:ea typeface="Calibri" panose="020F0502020204030204" pitchFamily="34" charset="0"/>
                <a:cs typeface="Times New Roman" panose="02020603050405020304" pitchFamily="18" charset="0"/>
              </a:rPr>
              <a:t> for new problems</a:t>
            </a:r>
          </a:p>
          <a:p>
            <a:pPr marL="742950" marR="0" lvl="1" indent="-285750">
              <a:lnSpc>
                <a:spcPct val="100000"/>
              </a:lnSpc>
              <a:spcBef>
                <a:spcPts val="0"/>
              </a:spcBef>
              <a:spcAft>
                <a:spcPts val="0"/>
              </a:spcAft>
              <a:buFont typeface="+mj-lt"/>
              <a:buAutoNum type="alphaLcParenR"/>
            </a:pPr>
            <a:r>
              <a:rPr lang="en-US" dirty="0">
                <a:latin typeface="Calibri" panose="020F0502020204030204" pitchFamily="34" charset="0"/>
                <a:ea typeface="Calibri" panose="020F0502020204030204" pitchFamily="34" charset="0"/>
                <a:cs typeface="Times New Roman" panose="02020603050405020304" pitchFamily="18" charset="0"/>
              </a:rPr>
              <a:t>For problems with existing solution actions</a:t>
            </a:r>
          </a:p>
          <a:p>
            <a:pPr marL="1143000" marR="0" lvl="2" indent="-228600">
              <a:lnSpc>
                <a:spcPct val="100000"/>
              </a:lnSpc>
              <a:spcBef>
                <a:spcPts val="0"/>
              </a:spcBef>
              <a:spcAft>
                <a:spcPts val="0"/>
              </a:spcAft>
              <a:buFont typeface="+mj-lt"/>
              <a:buAutoNum type="romanLcParenR"/>
              <a:tabLst>
                <a:tab pos="6858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Reports on implementation </a:t>
            </a:r>
            <a:r>
              <a:rPr lang="en-US" sz="2600" b="1" u="sng" dirty="0">
                <a:latin typeface="Calibri" panose="020F0502020204030204" pitchFamily="34" charset="0"/>
                <a:ea typeface="Calibri" panose="020F0502020204030204" pitchFamily="34" charset="0"/>
                <a:cs typeface="Times New Roman" panose="02020603050405020304" pitchFamily="18" charset="0"/>
              </a:rPr>
              <a:t>status</a:t>
            </a:r>
            <a:r>
              <a:rPr lang="en-US" sz="2600" b="1" dirty="0">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(Not started? Partially implemented? Implemented with fidelity? Completed?</a:t>
            </a:r>
          </a:p>
          <a:p>
            <a:pPr marL="1143000" marR="0" lvl="2" indent="-228600">
              <a:lnSpc>
                <a:spcPct val="100000"/>
              </a:lnSpc>
              <a:spcBef>
                <a:spcPts val="0"/>
              </a:spcBef>
              <a:spcAft>
                <a:spcPts val="0"/>
              </a:spcAft>
              <a:buFont typeface="+mj-lt"/>
              <a:buAutoNum type="romanLcParenR"/>
            </a:pPr>
            <a:r>
              <a:rPr lang="en-US" sz="2600" dirty="0">
                <a:latin typeface="Calibri" panose="020F0502020204030204" pitchFamily="34" charset="0"/>
                <a:ea typeface="Calibri" panose="020F0502020204030204" pitchFamily="34" charset="0"/>
                <a:cs typeface="Times New Roman" panose="02020603050405020304" pitchFamily="18" charset="0"/>
              </a:rPr>
              <a:t>Suggests how implementation of solution actions could be </a:t>
            </a:r>
            <a:r>
              <a:rPr lang="en-US" sz="2600" b="1" u="sng" dirty="0">
                <a:latin typeface="Calibri" panose="020F0502020204030204" pitchFamily="34" charset="0"/>
                <a:ea typeface="Calibri" panose="020F0502020204030204" pitchFamily="34" charset="0"/>
                <a:cs typeface="Times New Roman" panose="02020603050405020304" pitchFamily="18" charset="0"/>
              </a:rPr>
              <a:t>improved</a:t>
            </a:r>
          </a:p>
          <a:p>
            <a:pPr marL="1143000" marR="0" lvl="2" indent="-228600">
              <a:lnSpc>
                <a:spcPct val="100000"/>
              </a:lnSpc>
              <a:spcBef>
                <a:spcPts val="0"/>
              </a:spcBef>
              <a:spcAft>
                <a:spcPts val="0"/>
              </a:spcAft>
              <a:buFont typeface="+mj-lt"/>
              <a:buAutoNum type="romanLcParenR"/>
            </a:pPr>
            <a:r>
              <a:rPr lang="en-US" sz="2600" dirty="0">
                <a:latin typeface="Calibri" panose="020F0502020204030204" pitchFamily="34" charset="0"/>
                <a:ea typeface="Calibri" panose="020F0502020204030204" pitchFamily="34" charset="0"/>
                <a:cs typeface="Times New Roman" panose="02020603050405020304" pitchFamily="18" charset="0"/>
              </a:rPr>
              <a:t>Analyzes/interprets data to determine whether implemented solution actions are working (i.e., reducing the rate/frequency of the targeted problem to our </a:t>
            </a:r>
            <a:r>
              <a:rPr lang="en-US" sz="2600" b="1" u="sng" dirty="0">
                <a:latin typeface="Calibri" panose="020F0502020204030204" pitchFamily="34" charset="0"/>
                <a:ea typeface="Calibri" panose="020F0502020204030204" pitchFamily="34" charset="0"/>
                <a:cs typeface="Times New Roman" panose="02020603050405020304" pitchFamily="18" charset="0"/>
              </a:rPr>
              <a:t>goal level)?</a:t>
            </a:r>
          </a:p>
          <a:p>
            <a:pPr marL="742950" marR="0" lvl="1" indent="-285750">
              <a:lnSpc>
                <a:spcPct val="100000"/>
              </a:lnSpc>
              <a:spcBef>
                <a:spcPts val="0"/>
              </a:spcBef>
              <a:spcAft>
                <a:spcPts val="0"/>
              </a:spcAft>
              <a:buFont typeface="+mj-lt"/>
              <a:buAutoNum type="alphaLcParenR"/>
            </a:pPr>
            <a:r>
              <a:rPr lang="en-US" dirty="0">
                <a:latin typeface="Calibri" panose="020F0502020204030204" pitchFamily="34" charset="0"/>
                <a:ea typeface="Calibri" panose="020F0502020204030204" pitchFamily="34" charset="0"/>
                <a:cs typeface="Times New Roman" panose="02020603050405020304" pitchFamily="18" charset="0"/>
              </a:rPr>
              <a:t>Is active participant in meeting</a:t>
            </a:r>
            <a:endParaRPr lang="en-US" dirty="0"/>
          </a:p>
        </p:txBody>
      </p:sp>
    </p:spTree>
    <p:extLst>
      <p:ext uri="{BB962C8B-B14F-4D97-AF65-F5344CB8AC3E}">
        <p14:creationId xmlns:p14="http://schemas.microsoft.com/office/powerpoint/2010/main" val="306395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E57B-2304-4548-9AAC-4F69D29B9AE3}"/>
              </a:ext>
            </a:extLst>
          </p:cNvPr>
          <p:cNvSpPr>
            <a:spLocks noGrp="1"/>
          </p:cNvSpPr>
          <p:nvPr>
            <p:ph type="title"/>
          </p:nvPr>
        </p:nvSpPr>
        <p:spPr/>
        <p:txBody>
          <a:bodyPr/>
          <a:lstStyle/>
          <a:p>
            <a:r>
              <a:rPr lang="en-US"/>
              <a:t>The PBIS Team Meeting</a:t>
            </a:r>
            <a:endParaRPr lang="en-US" dirty="0"/>
          </a:p>
        </p:txBody>
      </p:sp>
      <p:sp>
        <p:nvSpPr>
          <p:cNvPr id="3" name="Content Placeholder 2">
            <a:extLst>
              <a:ext uri="{FF2B5EF4-FFF2-40B4-BE49-F238E27FC236}">
                <a16:creationId xmlns:a16="http://schemas.microsoft.com/office/drawing/2014/main" id="{CE80B1F5-8231-4432-A101-6378CF2A1781}"/>
              </a:ext>
            </a:extLst>
          </p:cNvPr>
          <p:cNvSpPr>
            <a:spLocks noGrp="1"/>
          </p:cNvSpPr>
          <p:nvPr>
            <p:ph idx="1"/>
          </p:nvPr>
        </p:nvSpPr>
        <p:spPr/>
        <p:txBody>
          <a:bodyPr>
            <a:normAutofit lnSpcReduction="10000"/>
          </a:bodyPr>
          <a:lstStyle/>
          <a:p>
            <a:r>
              <a:rPr lang="en-US" b="1" u="sng" dirty="0"/>
              <a:t>Foundations</a:t>
            </a:r>
          </a:p>
          <a:p>
            <a:pPr lvl="1"/>
            <a:r>
              <a:rPr lang="en-US" dirty="0"/>
              <a:t>Purpose &amp; agreements</a:t>
            </a:r>
          </a:p>
          <a:p>
            <a:pPr lvl="1"/>
            <a:r>
              <a:rPr lang="en-US" dirty="0"/>
              <a:t>Membership</a:t>
            </a:r>
          </a:p>
          <a:p>
            <a:pPr lvl="1"/>
            <a:r>
              <a:rPr lang="en-US" dirty="0"/>
              <a:t>Meeting schedule (including location)</a:t>
            </a:r>
          </a:p>
          <a:p>
            <a:pPr lvl="1"/>
            <a:r>
              <a:rPr lang="en-US" dirty="0"/>
              <a:t>Agenda </a:t>
            </a:r>
          </a:p>
          <a:p>
            <a:pPr lvl="1"/>
            <a:r>
              <a:rPr lang="en-US" dirty="0"/>
              <a:t>Data collection &amp; data entry schedule</a:t>
            </a:r>
          </a:p>
          <a:p>
            <a:pPr lvl="1"/>
            <a:r>
              <a:rPr lang="en-US" dirty="0"/>
              <a:t>Data reporting schedule</a:t>
            </a:r>
          </a:p>
          <a:p>
            <a:endParaRPr lang="en-US" dirty="0"/>
          </a:p>
        </p:txBody>
      </p:sp>
      <p:pic>
        <p:nvPicPr>
          <p:cNvPr id="5122" name="Picture 2" descr="Image result for team meeting">
            <a:extLst>
              <a:ext uri="{FF2B5EF4-FFF2-40B4-BE49-F238E27FC236}">
                <a16:creationId xmlns:a16="http://schemas.microsoft.com/office/drawing/2014/main" id="{AD9E3B58-310D-4244-BDBA-7A5BC7E327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5941" y="5178636"/>
            <a:ext cx="3206059" cy="167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1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7C6F-49F4-43E8-BC20-C1945A60AAC8}"/>
              </a:ext>
            </a:extLst>
          </p:cNvPr>
          <p:cNvGraphicFramePr>
            <a:graphicFrameLocks noGrp="1"/>
          </p:cNvGraphicFramePr>
          <p:nvPr>
            <p:extLst>
              <p:ext uri="{D42A27DB-BD31-4B8C-83A1-F6EECF244321}">
                <p14:modId xmlns:p14="http://schemas.microsoft.com/office/powerpoint/2010/main" val="3267278527"/>
              </p:ext>
            </p:extLst>
          </p:nvPr>
        </p:nvGraphicFramePr>
        <p:xfrm>
          <a:off x="2498558" y="1690688"/>
          <a:ext cx="9276202" cy="3782274"/>
        </p:xfrm>
        <a:graphic>
          <a:graphicData uri="http://schemas.openxmlformats.org/drawingml/2006/table">
            <a:tbl>
              <a:tblPr firstRow="1" firstCol="1" bandRow="1">
                <a:tableStyleId>{5C22544A-7EE6-4342-B048-85BDC9FD1C3A}</a:tableStyleId>
              </a:tblPr>
              <a:tblGrid>
                <a:gridCol w="4638101">
                  <a:extLst>
                    <a:ext uri="{9D8B030D-6E8A-4147-A177-3AD203B41FA5}">
                      <a16:colId xmlns:a16="http://schemas.microsoft.com/office/drawing/2014/main" val="2607441182"/>
                    </a:ext>
                  </a:extLst>
                </a:gridCol>
                <a:gridCol w="4638101">
                  <a:extLst>
                    <a:ext uri="{9D8B030D-6E8A-4147-A177-3AD203B41FA5}">
                      <a16:colId xmlns:a16="http://schemas.microsoft.com/office/drawing/2014/main" val="1333066610"/>
                    </a:ext>
                  </a:extLst>
                </a:gridCol>
              </a:tblGrid>
              <a:tr h="353405">
                <a:tc>
                  <a:txBody>
                    <a:bodyPr/>
                    <a:lstStyle/>
                    <a:p>
                      <a:pPr marL="0" marR="0" algn="ctr">
                        <a:spcBef>
                          <a:spcPts val="1200"/>
                        </a:spcBef>
                        <a:spcAft>
                          <a:spcPts val="300"/>
                        </a:spcAft>
                      </a:pPr>
                      <a:r>
                        <a:rPr lang="en-US" sz="2800" kern="1600" dirty="0">
                          <a:solidFill>
                            <a:schemeClr val="tx1"/>
                          </a:solidFill>
                          <a:effectLst/>
                        </a:rPr>
                        <a:t>Tier I Team Purpose</a:t>
                      </a:r>
                      <a:endParaRPr lang="en-US" sz="2800" b="1" kern="160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2468" marR="624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5000"/>
                      </a:schemeClr>
                    </a:solidFill>
                  </a:tcPr>
                </a:tc>
                <a:tc>
                  <a:txBody>
                    <a:bodyPr/>
                    <a:lstStyle/>
                    <a:p>
                      <a:pPr marL="0" marR="0" algn="ctr">
                        <a:spcBef>
                          <a:spcPts val="1200"/>
                        </a:spcBef>
                        <a:spcAft>
                          <a:spcPts val="300"/>
                        </a:spcAft>
                      </a:pPr>
                      <a:r>
                        <a:rPr lang="en-US" sz="2800" kern="1600" dirty="0">
                          <a:solidFill>
                            <a:schemeClr val="tx1"/>
                          </a:solidFill>
                          <a:effectLst/>
                        </a:rPr>
                        <a:t>Team Agreements</a:t>
                      </a:r>
                      <a:endParaRPr lang="en-US" sz="2800" b="1" kern="160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2468" marR="624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5000"/>
                      </a:schemeClr>
                    </a:solidFill>
                  </a:tcPr>
                </a:tc>
                <a:extLst>
                  <a:ext uri="{0D108BD9-81ED-4DB2-BD59-A6C34878D82A}">
                    <a16:rowId xmlns:a16="http://schemas.microsoft.com/office/drawing/2014/main" val="1430018521"/>
                  </a:ext>
                </a:extLst>
              </a:tr>
              <a:tr h="3355554">
                <a:tc>
                  <a:txBody>
                    <a:bodyPr/>
                    <a:lstStyle/>
                    <a:p>
                      <a:pPr marL="514350" marR="0" indent="-285750">
                        <a:spcBef>
                          <a:spcPts val="0"/>
                        </a:spcBef>
                        <a:spcAft>
                          <a:spcPts val="0"/>
                        </a:spcAft>
                        <a:buFont typeface="Arial" panose="020B0604020202020204" pitchFamily="34" charset="0"/>
                        <a:buChar char="•"/>
                      </a:pPr>
                      <a:r>
                        <a:rPr kumimoji="0" lang="en-US" sz="2800" b="0" i="0" u="none" strike="noStrike" kern="1200" cap="none" spc="0" normalizeH="0" baseline="0" noProof="0" dirty="0">
                          <a:ln>
                            <a:noFill/>
                          </a:ln>
                          <a:solidFill>
                            <a:schemeClr val="tx1"/>
                          </a:solidFill>
                          <a:effectLst/>
                          <a:uLnTx/>
                          <a:uFillTx/>
                          <a:latin typeface="+mn-lt"/>
                          <a:ea typeface="+mn-ea"/>
                          <a:cs typeface="+mn-cs"/>
                        </a:rPr>
                        <a:t>Coordinate implementation of Tier I systems and supports</a:t>
                      </a:r>
                    </a:p>
                    <a:p>
                      <a:pPr marL="514350" marR="0" indent="-285750">
                        <a:spcBef>
                          <a:spcPts val="0"/>
                        </a:spcBef>
                        <a:spcAft>
                          <a:spcPts val="0"/>
                        </a:spcAft>
                        <a:buFont typeface="Arial" panose="020B0604020202020204" pitchFamily="34" charset="0"/>
                        <a:buChar char="•"/>
                      </a:pPr>
                      <a:r>
                        <a:rPr kumimoji="0" lang="en-US" sz="2800" b="0" i="0" u="none" strike="noStrike" kern="1200" cap="none" spc="0" normalizeH="0" baseline="0" noProof="0" dirty="0">
                          <a:ln>
                            <a:noFill/>
                          </a:ln>
                          <a:solidFill>
                            <a:schemeClr val="tx1"/>
                          </a:solidFill>
                          <a:effectLst/>
                          <a:uLnTx/>
                          <a:uFillTx/>
                          <a:latin typeface="+mn-lt"/>
                          <a:ea typeface="+mn-ea"/>
                          <a:cs typeface="+mn-cs"/>
                        </a:rPr>
                        <a:t>Monitor fidelity of implementation and overall status of progress towards goals</a:t>
                      </a:r>
                    </a:p>
                  </a:txBody>
                  <a:tcPr marL="62468" marR="624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Inform facilitator of absence/tardy before meeting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Avoid side talk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Stay focused and active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Start and end on time</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2468" marR="624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8516742"/>
                  </a:ext>
                </a:extLst>
              </a:tr>
            </a:tbl>
          </a:graphicData>
        </a:graphic>
      </p:graphicFrame>
    </p:spTree>
    <p:extLst>
      <p:ext uri="{BB962C8B-B14F-4D97-AF65-F5344CB8AC3E}">
        <p14:creationId xmlns:p14="http://schemas.microsoft.com/office/powerpoint/2010/main" val="300068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17AC0A2-6D8A-457B-AAA1-0539E6438784}"/>
              </a:ext>
            </a:extLst>
          </p:cNvPr>
          <p:cNvGraphicFramePr>
            <a:graphicFrameLocks noGrp="1"/>
          </p:cNvGraphicFramePr>
          <p:nvPr>
            <p:extLst>
              <p:ext uri="{D42A27DB-BD31-4B8C-83A1-F6EECF244321}">
                <p14:modId xmlns:p14="http://schemas.microsoft.com/office/powerpoint/2010/main" val="4032164119"/>
              </p:ext>
            </p:extLst>
          </p:nvPr>
        </p:nvGraphicFramePr>
        <p:xfrm>
          <a:off x="2205602" y="1491826"/>
          <a:ext cx="9900920" cy="3874347"/>
        </p:xfrm>
        <a:graphic>
          <a:graphicData uri="http://schemas.openxmlformats.org/drawingml/2006/table">
            <a:tbl>
              <a:tblPr firstRow="1" firstCol="1" bandRow="1">
                <a:tableStyleId>{5940675A-B579-460E-94D1-54222C63F5DA}</a:tableStyleId>
              </a:tblPr>
              <a:tblGrid>
                <a:gridCol w="2703382">
                  <a:extLst>
                    <a:ext uri="{9D8B030D-6E8A-4147-A177-3AD203B41FA5}">
                      <a16:colId xmlns:a16="http://schemas.microsoft.com/office/drawing/2014/main" val="2723906165"/>
                    </a:ext>
                  </a:extLst>
                </a:gridCol>
                <a:gridCol w="2290125">
                  <a:extLst>
                    <a:ext uri="{9D8B030D-6E8A-4147-A177-3AD203B41FA5}">
                      <a16:colId xmlns:a16="http://schemas.microsoft.com/office/drawing/2014/main" val="1501084968"/>
                    </a:ext>
                  </a:extLst>
                </a:gridCol>
                <a:gridCol w="1997403">
                  <a:extLst>
                    <a:ext uri="{9D8B030D-6E8A-4147-A177-3AD203B41FA5}">
                      <a16:colId xmlns:a16="http://schemas.microsoft.com/office/drawing/2014/main" val="3904895745"/>
                    </a:ext>
                  </a:extLst>
                </a:gridCol>
                <a:gridCol w="2910010">
                  <a:extLst>
                    <a:ext uri="{9D8B030D-6E8A-4147-A177-3AD203B41FA5}">
                      <a16:colId xmlns:a16="http://schemas.microsoft.com/office/drawing/2014/main" val="3712880822"/>
                    </a:ext>
                  </a:extLst>
                </a:gridCol>
              </a:tblGrid>
              <a:tr h="1145195">
                <a:tc gridSpan="4">
                  <a:txBody>
                    <a:bodyPr/>
                    <a:lstStyle/>
                    <a:p>
                      <a:pPr marL="11430" marR="0" indent="-11430" algn="ctr">
                        <a:spcBef>
                          <a:spcPts val="0"/>
                        </a:spcBef>
                        <a:spcAft>
                          <a:spcPts val="0"/>
                        </a:spcAft>
                      </a:pPr>
                      <a:r>
                        <a:rPr lang="en-US" sz="3600" dirty="0">
                          <a:effectLst/>
                        </a:rPr>
                        <a:t> Team Meeting Schedule</a:t>
                      </a:r>
                      <a:endParaRPr lang="en-US" sz="36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tx2">
                        <a:lumMod val="2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039474"/>
                  </a:ext>
                </a:extLst>
              </a:tr>
              <a:tr h="1091661">
                <a:tc>
                  <a:txBody>
                    <a:bodyPr/>
                    <a:lstStyle/>
                    <a:p>
                      <a:pPr marL="0" marR="0" algn="ctr">
                        <a:spcBef>
                          <a:spcPts val="0"/>
                        </a:spcBef>
                        <a:spcAft>
                          <a:spcPts val="0"/>
                        </a:spcAft>
                      </a:pPr>
                      <a:r>
                        <a:rPr lang="en-US" sz="2800" dirty="0">
                          <a:effectLst/>
                        </a:rPr>
                        <a:t>When</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Where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Start/End Time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1430" marR="0" indent="-11430" algn="ctr">
                        <a:spcBef>
                          <a:spcPts val="0"/>
                        </a:spcBef>
                        <a:spcAft>
                          <a:spcPts val="0"/>
                        </a:spcAft>
                      </a:pPr>
                      <a:r>
                        <a:rPr lang="en-US" sz="2800" dirty="0">
                          <a:effectLst/>
                        </a:rPr>
                        <a:t>Meeting Minute Location</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0813154"/>
                  </a:ext>
                </a:extLst>
              </a:tr>
              <a:tr h="1637491">
                <a:tc>
                  <a:txBody>
                    <a:bodyPr/>
                    <a:lstStyle/>
                    <a:p>
                      <a:pPr marL="0" marR="0">
                        <a:spcBef>
                          <a:spcPts val="0"/>
                        </a:spcBef>
                        <a:spcAft>
                          <a:spcPts val="0"/>
                        </a:spcAft>
                      </a:pPr>
                      <a:r>
                        <a:rPr lang="en-US" sz="2800" dirty="0">
                          <a:effectLst/>
                        </a:rPr>
                        <a:t>3</a:t>
                      </a:r>
                      <a:r>
                        <a:rPr lang="en-US" sz="2800" baseline="30000" dirty="0">
                          <a:effectLst/>
                        </a:rPr>
                        <a:t>rd</a:t>
                      </a:r>
                      <a:r>
                        <a:rPr lang="en-US" sz="2800" dirty="0">
                          <a:effectLst/>
                        </a:rPr>
                        <a:t> Thursdays, monthly</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effectLst/>
                        </a:rPr>
                        <a:t>Room 103</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effectLst/>
                        </a:rPr>
                        <a:t>2:45-3:45</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effectLst/>
                        </a:rPr>
                        <a:t>Tier I Meeting Minute folder on shared drive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8365600"/>
                  </a:ext>
                </a:extLst>
              </a:tr>
            </a:tbl>
          </a:graphicData>
        </a:graphic>
      </p:graphicFrame>
    </p:spTree>
    <p:extLst>
      <p:ext uri="{BB962C8B-B14F-4D97-AF65-F5344CB8AC3E}">
        <p14:creationId xmlns:p14="http://schemas.microsoft.com/office/powerpoint/2010/main" val="242750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a:t>
            </a:r>
            <a:br>
              <a:rPr lang="en-US" dirty="0"/>
            </a:br>
            <a:r>
              <a:rPr lang="en-US" dirty="0"/>
              <a:t>Meeting Minutes Template</a:t>
            </a:r>
          </a:p>
        </p:txBody>
      </p:sp>
      <p:pic>
        <p:nvPicPr>
          <p:cNvPr id="4" name="Picture 3">
            <a:extLst>
              <a:ext uri="{FF2B5EF4-FFF2-40B4-BE49-F238E27FC236}">
                <a16:creationId xmlns:a16="http://schemas.microsoft.com/office/drawing/2014/main" id="{33E9A7D1-090E-43F5-86AC-7D06618417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4161" y="1783106"/>
            <a:ext cx="6840077" cy="4531257"/>
          </a:xfrm>
          <a:prstGeom prst="rect">
            <a:avLst/>
          </a:prstGeom>
        </p:spPr>
      </p:pic>
      <p:sp>
        <p:nvSpPr>
          <p:cNvPr id="5" name="Content Placeholder 5">
            <a:extLst>
              <a:ext uri="{FF2B5EF4-FFF2-40B4-BE49-F238E27FC236}">
                <a16:creationId xmlns:a16="http://schemas.microsoft.com/office/drawing/2014/main" id="{41BFB516-E0D6-4B91-A4D0-ED706012E376}"/>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000" dirty="0">
                <a:solidFill>
                  <a:srgbClr val="000000"/>
                </a:solidFill>
                <a:hlinkClick r:id="rId4"/>
              </a:rPr>
              <a:t>https://www.pbis.org/resource/tips-meeting-minutes-template</a:t>
            </a:r>
            <a:r>
              <a:rPr lang="en-US" sz="1000" dirty="0">
                <a:solidFill>
                  <a:srgbClr val="000000"/>
                </a:solidFill>
              </a:rPr>
              <a:t> </a:t>
            </a:r>
          </a:p>
        </p:txBody>
      </p:sp>
    </p:spTree>
    <p:extLst>
      <p:ext uri="{BB962C8B-B14F-4D97-AF65-F5344CB8AC3E}">
        <p14:creationId xmlns:p14="http://schemas.microsoft.com/office/powerpoint/2010/main" val="364829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CB38A2-45C3-4CE2-BC37-EC93F94D558D}"/>
              </a:ext>
            </a:extLst>
          </p:cNvPr>
          <p:cNvPicPr>
            <a:picLocks noChangeAspect="1"/>
          </p:cNvPicPr>
          <p:nvPr/>
        </p:nvPicPr>
        <p:blipFill rotWithShape="1">
          <a:blip r:embed="rId3"/>
          <a:srcRect l="18072" t="14940" r="17952" b="52932"/>
          <a:stretch/>
        </p:blipFill>
        <p:spPr>
          <a:xfrm>
            <a:off x="168045" y="1754436"/>
            <a:ext cx="11855910" cy="3349127"/>
          </a:xfrm>
          <a:prstGeom prst="rect">
            <a:avLst/>
          </a:prstGeom>
        </p:spPr>
      </p:pic>
    </p:spTree>
    <p:extLst>
      <p:ext uri="{BB962C8B-B14F-4D97-AF65-F5344CB8AC3E}">
        <p14:creationId xmlns:p14="http://schemas.microsoft.com/office/powerpoint/2010/main" val="69797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DA7E78-6D2A-47A0-B728-33A5BA7864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641" y="1222088"/>
            <a:ext cx="11996717" cy="4606335"/>
          </a:xfrm>
          <a:prstGeom prst="rect">
            <a:avLst/>
          </a:prstGeom>
        </p:spPr>
      </p:pic>
    </p:spTree>
    <p:extLst>
      <p:ext uri="{BB962C8B-B14F-4D97-AF65-F5344CB8AC3E}">
        <p14:creationId xmlns:p14="http://schemas.microsoft.com/office/powerpoint/2010/main" val="365413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problem solving">
            <a:extLst>
              <a:ext uri="{FF2B5EF4-FFF2-40B4-BE49-F238E27FC236}">
                <a16:creationId xmlns:a16="http://schemas.microsoft.com/office/drawing/2014/main" id="{86BDFE38-2A49-47A4-9F17-2088E706A2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42"/>
          <a:stretch/>
        </p:blipFill>
        <p:spPr bwMode="auto">
          <a:xfrm>
            <a:off x="3469239" y="80074"/>
            <a:ext cx="5253521" cy="29447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C274E099-B350-41BA-9FBE-14E16DFD6CFA}"/>
              </a:ext>
            </a:extLst>
          </p:cNvPr>
          <p:cNvSpPr>
            <a:spLocks noGrp="1"/>
          </p:cNvSpPr>
          <p:nvPr>
            <p:ph type="title"/>
          </p:nvPr>
        </p:nvSpPr>
        <p:spPr/>
        <p:txBody>
          <a:bodyPr>
            <a:noAutofit/>
          </a:bodyPr>
          <a:lstStyle/>
          <a:p>
            <a:r>
              <a:rPr lang="en-US" dirty="0"/>
              <a:t>The Main Focus of the </a:t>
            </a:r>
            <a:br>
              <a:rPr lang="en-US" dirty="0"/>
            </a:br>
            <a:r>
              <a:rPr lang="en-US" dirty="0"/>
              <a:t>PBIS Team Meeting</a:t>
            </a:r>
          </a:p>
        </p:txBody>
      </p:sp>
    </p:spTree>
    <p:extLst>
      <p:ext uri="{BB962C8B-B14F-4D97-AF65-F5344CB8AC3E}">
        <p14:creationId xmlns:p14="http://schemas.microsoft.com/office/powerpoint/2010/main" val="103817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0606-D5A4-4F31-B034-F0CAD0DE1649}"/>
              </a:ext>
            </a:extLst>
          </p:cNvPr>
          <p:cNvSpPr>
            <a:spLocks noGrp="1"/>
          </p:cNvSpPr>
          <p:nvPr>
            <p:ph type="title"/>
          </p:nvPr>
        </p:nvSpPr>
        <p:spPr/>
        <p:txBody>
          <a:bodyPr/>
          <a:lstStyle/>
          <a:p>
            <a:r>
              <a:rPr lang="en-US"/>
              <a:t>Context</a:t>
            </a:r>
            <a:endParaRPr lang="en-US" dirty="0"/>
          </a:p>
        </p:txBody>
      </p:sp>
      <p:sp>
        <p:nvSpPr>
          <p:cNvPr id="3" name="Content Placeholder 2">
            <a:extLst>
              <a:ext uri="{FF2B5EF4-FFF2-40B4-BE49-F238E27FC236}">
                <a16:creationId xmlns:a16="http://schemas.microsoft.com/office/drawing/2014/main" id="{EB44FB2B-7BBB-4F04-8C27-3FDEACB8F7DA}"/>
              </a:ext>
            </a:extLst>
          </p:cNvPr>
          <p:cNvSpPr>
            <a:spLocks noGrp="1"/>
          </p:cNvSpPr>
          <p:nvPr>
            <p:ph idx="1"/>
          </p:nvPr>
        </p:nvSpPr>
        <p:spPr/>
        <p:txBody>
          <a:bodyPr/>
          <a:lstStyle/>
          <a:p>
            <a:r>
              <a:rPr lang="en-US"/>
              <a:t>The PBIS team</a:t>
            </a:r>
          </a:p>
          <a:p>
            <a:r>
              <a:rPr lang="en-US"/>
              <a:t>Meeting foundations</a:t>
            </a:r>
          </a:p>
          <a:p>
            <a:r>
              <a:rPr lang="en-US"/>
              <a:t>Problem solving</a:t>
            </a:r>
          </a:p>
          <a:p>
            <a:r>
              <a:rPr lang="en-US"/>
              <a:t>Evaluation</a:t>
            </a:r>
          </a:p>
          <a:p>
            <a:r>
              <a:rPr lang="en-US"/>
              <a:t>Communication</a:t>
            </a:r>
          </a:p>
          <a:p>
            <a:endParaRPr lang="en-US" dirty="0"/>
          </a:p>
        </p:txBody>
      </p:sp>
    </p:spTree>
    <p:extLst>
      <p:ext uri="{BB962C8B-B14F-4D97-AF65-F5344CB8AC3E}">
        <p14:creationId xmlns:p14="http://schemas.microsoft.com/office/powerpoint/2010/main" val="356007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EAA5-5151-41A7-B61D-50F8F9FB9A45}"/>
              </a:ext>
            </a:extLst>
          </p:cNvPr>
          <p:cNvSpPr>
            <a:spLocks noGrp="1"/>
          </p:cNvSpPr>
          <p:nvPr>
            <p:ph type="title"/>
          </p:nvPr>
        </p:nvSpPr>
        <p:spPr/>
        <p:txBody>
          <a:bodyPr>
            <a:noAutofit/>
          </a:bodyPr>
          <a:lstStyle/>
          <a:p>
            <a:r>
              <a:rPr lang="en-US"/>
              <a:t>Examples: </a:t>
            </a:r>
            <a:br>
              <a:rPr lang="en-US"/>
            </a:br>
            <a:r>
              <a:rPr lang="en-US"/>
              <a:t>Data &amp; Reporting Schedules </a:t>
            </a:r>
            <a:endParaRPr lang="en-US" dirty="0"/>
          </a:p>
        </p:txBody>
      </p:sp>
      <p:graphicFrame>
        <p:nvGraphicFramePr>
          <p:cNvPr id="4" name="Table 3">
            <a:extLst>
              <a:ext uri="{FF2B5EF4-FFF2-40B4-BE49-F238E27FC236}">
                <a16:creationId xmlns:a16="http://schemas.microsoft.com/office/drawing/2014/main" id="{86015BD6-DC09-4B79-B780-F780705DDC4A}"/>
              </a:ext>
            </a:extLst>
          </p:cNvPr>
          <p:cNvGraphicFramePr>
            <a:graphicFrameLocks noGrp="1"/>
          </p:cNvGraphicFramePr>
          <p:nvPr>
            <p:extLst>
              <p:ext uri="{D42A27DB-BD31-4B8C-83A1-F6EECF244321}">
                <p14:modId xmlns:p14="http://schemas.microsoft.com/office/powerpoint/2010/main" val="3018094856"/>
              </p:ext>
            </p:extLst>
          </p:nvPr>
        </p:nvGraphicFramePr>
        <p:xfrm>
          <a:off x="2253916" y="2087050"/>
          <a:ext cx="9817946" cy="3740566"/>
        </p:xfrm>
        <a:graphic>
          <a:graphicData uri="http://schemas.openxmlformats.org/drawingml/2006/table">
            <a:tbl>
              <a:tblPr firstRow="1" firstCol="1" bandRow="1">
                <a:tableStyleId>{5940675A-B579-460E-94D1-54222C63F5DA}</a:tableStyleId>
              </a:tblPr>
              <a:tblGrid>
                <a:gridCol w="1938528">
                  <a:extLst>
                    <a:ext uri="{9D8B030D-6E8A-4147-A177-3AD203B41FA5}">
                      <a16:colId xmlns:a16="http://schemas.microsoft.com/office/drawing/2014/main" val="2498836174"/>
                    </a:ext>
                  </a:extLst>
                </a:gridCol>
                <a:gridCol w="3694176">
                  <a:extLst>
                    <a:ext uri="{9D8B030D-6E8A-4147-A177-3AD203B41FA5}">
                      <a16:colId xmlns:a16="http://schemas.microsoft.com/office/drawing/2014/main" val="3357424785"/>
                    </a:ext>
                  </a:extLst>
                </a:gridCol>
                <a:gridCol w="4185242">
                  <a:extLst>
                    <a:ext uri="{9D8B030D-6E8A-4147-A177-3AD203B41FA5}">
                      <a16:colId xmlns:a16="http://schemas.microsoft.com/office/drawing/2014/main" val="1466402363"/>
                    </a:ext>
                  </a:extLst>
                </a:gridCol>
              </a:tblGrid>
              <a:tr h="1007653">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Question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5000"/>
                      </a:schemeClr>
                    </a:solidFill>
                  </a:tcPr>
                </a:tc>
                <a:tc>
                  <a:txBody>
                    <a:bodyPr/>
                    <a:lstStyle/>
                    <a:p>
                      <a:pPr marL="0" marR="0" algn="ctr">
                        <a:spcBef>
                          <a:spcPts val="0"/>
                        </a:spcBef>
                        <a:spcAft>
                          <a:spcPts val="0"/>
                        </a:spcAft>
                      </a:pPr>
                      <a:r>
                        <a:rPr lang="en-US" sz="2000" dirty="0">
                          <a:effectLst/>
                        </a:rPr>
                        <a:t>Data Collection &amp;</a:t>
                      </a:r>
                    </a:p>
                    <a:p>
                      <a:pPr marL="0" marR="0" algn="ctr">
                        <a:spcBef>
                          <a:spcPts val="0"/>
                        </a:spcBef>
                        <a:spcAft>
                          <a:spcPts val="0"/>
                        </a:spcAft>
                      </a:pPr>
                      <a:r>
                        <a:rPr lang="en-US" sz="2000" dirty="0">
                          <a:effectLst/>
                        </a:rPr>
                        <a:t>Data Entry Schedule</a:t>
                      </a:r>
                    </a:p>
                    <a:p>
                      <a:pPr marL="0" marR="0" algn="ctr">
                        <a:spcBef>
                          <a:spcPts val="0"/>
                        </a:spcBef>
                        <a:spcAft>
                          <a:spcPts val="0"/>
                        </a:spcAft>
                      </a:pPr>
                      <a:r>
                        <a:rPr lang="en-US" sz="2000" dirty="0">
                          <a:effectLst/>
                        </a:rPr>
                        <a:t>What, Who &amp; When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5000"/>
                      </a:schemeClr>
                    </a:solidFill>
                  </a:tcPr>
                </a:tc>
                <a:tc>
                  <a:txBody>
                    <a:bodyPr/>
                    <a:lstStyle/>
                    <a:p>
                      <a:pPr marL="0" marR="0" algn="ctr">
                        <a:spcBef>
                          <a:spcPts val="0"/>
                        </a:spcBef>
                        <a:spcAft>
                          <a:spcPts val="0"/>
                        </a:spcAft>
                      </a:pPr>
                      <a:r>
                        <a:rPr lang="en-US" sz="2000" dirty="0">
                          <a:effectLst/>
                        </a:rPr>
                        <a:t>Report Generation</a:t>
                      </a:r>
                    </a:p>
                    <a:p>
                      <a:pPr marL="11430" marR="0" indent="-11430" algn="ctr">
                        <a:spcBef>
                          <a:spcPts val="0"/>
                        </a:spcBef>
                        <a:spcAft>
                          <a:spcPts val="0"/>
                        </a:spcAft>
                      </a:pPr>
                      <a:r>
                        <a:rPr lang="en-US" sz="2000" dirty="0">
                          <a:effectLst/>
                        </a:rPr>
                        <a:t>What, Who &amp; When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5000"/>
                      </a:schemeClr>
                    </a:solidFill>
                  </a:tcPr>
                </a:tc>
                <a:extLst>
                  <a:ext uri="{0D108BD9-81ED-4DB2-BD59-A6C34878D82A}">
                    <a16:rowId xmlns:a16="http://schemas.microsoft.com/office/drawing/2014/main" val="776057041"/>
                  </a:ext>
                </a:extLst>
              </a:tr>
              <a:tr h="1513713">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Fidelity of Implementation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indent="-342900">
                        <a:spcBef>
                          <a:spcPts val="0"/>
                        </a:spcBef>
                        <a:spcAft>
                          <a:spcPts val="0"/>
                        </a:spcAft>
                        <a:buFont typeface="Arial" panose="020B0604020202020204" pitchFamily="34" charset="0"/>
                        <a:buChar char="•"/>
                      </a:pPr>
                      <a:r>
                        <a:rPr lang="en-US" sz="2000" dirty="0">
                          <a:effectLst/>
                        </a:rPr>
                        <a:t>TFI Nov, Feb, April -  Tier I Team completes during meeting</a:t>
                      </a:r>
                    </a:p>
                    <a:p>
                      <a:pPr marL="342900" marR="0" indent="-342900">
                        <a:spcBef>
                          <a:spcPts val="0"/>
                        </a:spcBef>
                        <a:spcAft>
                          <a:spcPts val="0"/>
                        </a:spcAft>
                        <a:buFont typeface="Arial" panose="020B0604020202020204" pitchFamily="34" charset="0"/>
                        <a:buChar char="•"/>
                      </a:pPr>
                      <a:r>
                        <a:rPr lang="en-US" sz="2000" dirty="0">
                          <a:effectLst/>
                        </a:rPr>
                        <a:t>Teacher surveys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indent="-342900">
                        <a:spcBef>
                          <a:spcPts val="0"/>
                        </a:spcBef>
                        <a:spcAft>
                          <a:spcPts val="0"/>
                        </a:spcAft>
                        <a:buFont typeface="Arial" panose="020B0604020202020204" pitchFamily="34" charset="0"/>
                        <a:buChar char="•"/>
                      </a:pPr>
                      <a:r>
                        <a:rPr lang="en-US" sz="2000" dirty="0">
                          <a:effectLst/>
                        </a:rPr>
                        <a:t>Use sub-scale Reports and raw data to determine implementation plan</a:t>
                      </a:r>
                    </a:p>
                    <a:p>
                      <a:pPr marL="0" marR="0">
                        <a:spcBef>
                          <a:spcPts val="0"/>
                        </a:spcBef>
                        <a:spcAft>
                          <a:spcPts val="0"/>
                        </a:spcAft>
                      </a:pPr>
                      <a:r>
                        <a:rPr lang="en-US" sz="2000" dirty="0">
                          <a:effectLst/>
                        </a:rPr>
                        <a:t> </a:t>
                      </a:r>
                    </a:p>
                    <a:p>
                      <a:pPr marL="342900" marR="0" indent="-342900">
                        <a:spcBef>
                          <a:spcPts val="0"/>
                        </a:spcBef>
                        <a:spcAft>
                          <a:spcPts val="0"/>
                        </a:spcAft>
                        <a:buFont typeface="Arial" panose="020B0604020202020204" pitchFamily="34" charset="0"/>
                        <a:buChar char="•"/>
                      </a:pPr>
                      <a:r>
                        <a:rPr lang="en-US" sz="2000" dirty="0">
                          <a:effectLst/>
                        </a:rPr>
                        <a:t>Tier I team reviews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936649"/>
                  </a:ext>
                </a:extLst>
              </a:tr>
              <a:tr h="1078450">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Student Outcomes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indent="-342900">
                        <a:spcBef>
                          <a:spcPts val="0"/>
                        </a:spcBef>
                        <a:spcAft>
                          <a:spcPts val="0"/>
                        </a:spcAft>
                        <a:buFont typeface="Arial" panose="020B0604020202020204" pitchFamily="34" charset="0"/>
                        <a:buChar char="•"/>
                      </a:pPr>
                      <a:r>
                        <a:rPr lang="en-US" sz="2000" dirty="0" err="1">
                          <a:effectLst/>
                        </a:rPr>
                        <a:t>SmartData</a:t>
                      </a:r>
                      <a:endParaRPr lang="en-US" sz="2000" dirty="0">
                        <a:effectLst/>
                      </a:endParaRPr>
                    </a:p>
                    <a:p>
                      <a:pPr marL="342900" marR="0" indent="-342900">
                        <a:spcBef>
                          <a:spcPts val="0"/>
                        </a:spcBef>
                        <a:spcAft>
                          <a:spcPts val="0"/>
                        </a:spcAft>
                        <a:buFont typeface="Arial" panose="020B0604020202020204" pitchFamily="34" charset="0"/>
                        <a:buChar char="•"/>
                      </a:pPr>
                      <a:r>
                        <a:rPr lang="en-US" sz="2000" dirty="0">
                          <a:effectLst/>
                        </a:rPr>
                        <a:t>Attendance Data</a:t>
                      </a:r>
                    </a:p>
                    <a:p>
                      <a:pPr marL="342900" marR="0" indent="-342900">
                        <a:spcBef>
                          <a:spcPts val="0"/>
                        </a:spcBef>
                        <a:spcAft>
                          <a:spcPts val="0"/>
                        </a:spcAft>
                        <a:buFont typeface="Arial" panose="020B0604020202020204" pitchFamily="34" charset="0"/>
                        <a:buChar char="•"/>
                      </a:pPr>
                      <a:r>
                        <a:rPr lang="en-US" sz="2000" dirty="0">
                          <a:effectLst/>
                        </a:rPr>
                        <a:t>DIBELS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indent="-342900">
                        <a:spcBef>
                          <a:spcPts val="0"/>
                        </a:spcBef>
                        <a:spcAft>
                          <a:spcPts val="0"/>
                        </a:spcAft>
                        <a:buFont typeface="Arial" panose="020B0604020202020204" pitchFamily="34" charset="0"/>
                        <a:buChar char="•"/>
                      </a:pPr>
                      <a:r>
                        <a:rPr lang="en-US" sz="2000" dirty="0">
                          <a:effectLst/>
                        </a:rPr>
                        <a:t>Quarterly</a:t>
                      </a:r>
                    </a:p>
                    <a:p>
                      <a:pPr marL="342900" marR="0" indent="-342900">
                        <a:spcBef>
                          <a:spcPts val="0"/>
                        </a:spcBef>
                        <a:spcAft>
                          <a:spcPts val="0"/>
                        </a:spcAft>
                        <a:buFont typeface="Arial" panose="020B0604020202020204" pitchFamily="34" charset="0"/>
                        <a:buChar char="•"/>
                      </a:pPr>
                      <a:endParaRPr lang="en-US" sz="2000" dirty="0">
                        <a:effectLst/>
                      </a:endParaRPr>
                    </a:p>
                    <a:p>
                      <a:pPr marL="342900" marR="0" indent="-342900">
                        <a:spcBef>
                          <a:spcPts val="0"/>
                        </a:spcBef>
                        <a:spcAft>
                          <a:spcPts val="0"/>
                        </a:spcAft>
                        <a:buFont typeface="Arial" panose="020B0604020202020204" pitchFamily="34" charset="0"/>
                        <a:buChar char="•"/>
                      </a:pPr>
                      <a:r>
                        <a:rPr lang="en-US" sz="2000" dirty="0">
                          <a:effectLst/>
                        </a:rPr>
                        <a:t>Fall Winter Spring</a:t>
                      </a:r>
                    </a:p>
                    <a:p>
                      <a:pPr marL="342900" marR="0" indent="-342900">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940308"/>
                  </a:ext>
                </a:extLst>
              </a:tr>
            </a:tbl>
          </a:graphicData>
        </a:graphic>
      </p:graphicFrame>
    </p:spTree>
    <p:extLst>
      <p:ext uri="{BB962C8B-B14F-4D97-AF65-F5344CB8AC3E}">
        <p14:creationId xmlns:p14="http://schemas.microsoft.com/office/powerpoint/2010/main" val="3170177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Meeting Goals</a:t>
            </a:r>
            <a:endParaRPr lang="en-US" dirty="0"/>
          </a:p>
        </p:txBody>
      </p:sp>
      <p:sp>
        <p:nvSpPr>
          <p:cNvPr id="3" name="Content Placeholder 2"/>
          <p:cNvSpPr>
            <a:spLocks noGrp="1"/>
          </p:cNvSpPr>
          <p:nvPr>
            <p:ph idx="1"/>
          </p:nvPr>
        </p:nvSpPr>
        <p:spPr/>
        <p:txBody>
          <a:bodyPr/>
          <a:lstStyle/>
          <a:p>
            <a:pPr lvl="1"/>
            <a:r>
              <a:rPr lang="en-US"/>
              <a:t>Identify, address, and resolve students' social and academic behavior problems.</a:t>
            </a:r>
          </a:p>
          <a:p>
            <a:pPr lvl="1"/>
            <a:endParaRPr lang="en-US"/>
          </a:p>
          <a:p>
            <a:pPr lvl="1"/>
            <a:r>
              <a:rPr lang="en-US"/>
              <a:t>Use data to inform decision making.</a:t>
            </a:r>
            <a:endParaRPr lang="en-US" dirty="0"/>
          </a:p>
        </p:txBody>
      </p:sp>
      <p:pic>
        <p:nvPicPr>
          <p:cNvPr id="5" name="Picture 4">
            <a:extLst>
              <a:ext uri="{FF2B5EF4-FFF2-40B4-BE49-F238E27FC236}">
                <a16:creationId xmlns:a16="http://schemas.microsoft.com/office/drawing/2014/main" id="{136D2A97-5D0A-46CD-A5DC-07A36E77302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83" b="89674" l="2182" r="97455">
                        <a14:foregroundMark x1="2545" y1="40217" x2="12727" y2="39130"/>
                        <a14:foregroundMark x1="81455" y1="38587" x2="97455" y2="38587"/>
                        <a14:foregroundMark x1="73091" y1="64130" x2="73818" y2="49457"/>
                        <a14:foregroundMark x1="61818" y1="69022" x2="63273" y2="47283"/>
                      </a14:backgroundRemoval>
                    </a14:imgEffect>
                  </a14:imgLayer>
                </a14:imgProps>
              </a:ext>
            </a:extLst>
          </a:blip>
          <a:stretch>
            <a:fillRect/>
          </a:stretch>
        </p:blipFill>
        <p:spPr>
          <a:xfrm>
            <a:off x="5087392" y="4386636"/>
            <a:ext cx="3693615" cy="2471364"/>
          </a:xfrm>
          <a:prstGeom prst="rect">
            <a:avLst/>
          </a:prstGeom>
        </p:spPr>
      </p:pic>
    </p:spTree>
    <p:extLst>
      <p:ext uri="{BB962C8B-B14F-4D97-AF65-F5344CB8AC3E}">
        <p14:creationId xmlns:p14="http://schemas.microsoft.com/office/powerpoint/2010/main" val="539315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Judy Elliott’s Problem-Solving Process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DESE is using Judy Elliott’s four-stage problem solving process for all RTI:</a:t>
            </a:r>
          </a:p>
          <a:p>
            <a:endParaRPr lang="en-US" dirty="0"/>
          </a:p>
          <a:p>
            <a:pPr marL="514350" indent="-514350">
              <a:buFont typeface="+mj-lt"/>
              <a:buAutoNum type="arabicPeriod"/>
            </a:pPr>
            <a:r>
              <a:rPr lang="en-US" b="1" dirty="0"/>
              <a:t>Define</a:t>
            </a:r>
            <a:r>
              <a:rPr lang="en-US" dirty="0"/>
              <a:t> the problem and set a goal.</a:t>
            </a:r>
          </a:p>
          <a:p>
            <a:pPr marL="514350" indent="-514350">
              <a:buFont typeface="+mj-lt"/>
              <a:buAutoNum type="arabicPeriod"/>
            </a:pPr>
            <a:r>
              <a:rPr lang="en-US" b="1" dirty="0"/>
              <a:t>Analyze</a:t>
            </a:r>
            <a:r>
              <a:rPr lang="en-US" dirty="0"/>
              <a:t> the problem and hypothesize.</a:t>
            </a:r>
          </a:p>
          <a:p>
            <a:pPr marL="514350" indent="-514350">
              <a:buFont typeface="+mj-lt"/>
              <a:buAutoNum type="arabicPeriod"/>
            </a:pPr>
            <a:r>
              <a:rPr lang="en-US" b="1" dirty="0"/>
              <a:t>Develop and implement </a:t>
            </a:r>
            <a:r>
              <a:rPr lang="en-US" dirty="0"/>
              <a:t>the plan.</a:t>
            </a:r>
          </a:p>
          <a:p>
            <a:pPr marL="514350" indent="-514350">
              <a:buFont typeface="+mj-lt"/>
              <a:buAutoNum type="arabicPeriod"/>
            </a:pPr>
            <a:r>
              <a:rPr lang="en-US" b="1" dirty="0"/>
              <a:t>Evaluate</a:t>
            </a:r>
            <a:r>
              <a:rPr lang="en-US" dirty="0"/>
              <a:t> the plan.</a:t>
            </a:r>
          </a:p>
        </p:txBody>
      </p:sp>
      <p:pic>
        <p:nvPicPr>
          <p:cNvPr id="7" name="Picture 2" descr="MTSS Model Introduction– Reaching Every Math Student Through Multi ...">
            <a:extLst>
              <a:ext uri="{FF2B5EF4-FFF2-40B4-BE49-F238E27FC236}">
                <a16:creationId xmlns:a16="http://schemas.microsoft.com/office/drawing/2014/main" id="{1573D74A-8A0D-4FC4-B2E0-633F92CCDC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61" b="94203" l="2667" r="96500">
                        <a14:foregroundMark x1="6667" y1="55435" x2="6667" y2="55435"/>
                        <a14:foregroundMark x1="2667" y1="51630" x2="2667" y2="51630"/>
                        <a14:foregroundMark x1="92667" y1="52174" x2="92667" y2="52174"/>
                        <a14:foregroundMark x1="96500" y1="52717" x2="96500" y2="52717"/>
                        <a14:foregroundMark x1="30167" y1="33696" x2="30167" y2="33696"/>
                        <a14:foregroundMark x1="27667" y1="30616" x2="53167" y2="29891"/>
                        <a14:foregroundMark x1="53167" y1="29891" x2="66500" y2="30072"/>
                        <a14:foregroundMark x1="28167" y1="71920" x2="79667" y2="60870"/>
                        <a14:foregroundMark x1="41667" y1="94203" x2="52333" y2="94203"/>
                        <a14:foregroundMark x1="52333" y1="94203" x2="68500" y2="91848"/>
                        <a14:foregroundMark x1="24833" y1="43478" x2="25000" y2="35870"/>
                        <a14:foregroundMark x1="47833" y1="7609" x2="52833" y2="9601"/>
                        <a14:foregroundMark x1="45167" y1="9420" x2="47000" y2="3261"/>
                        <a14:foregroundMark x1="17833" y1="38406" x2="32000" y2="22101"/>
                      </a14:backgroundRemoval>
                    </a14:imgEffect>
                  </a14:imgLayer>
                </a14:imgProps>
              </a:ext>
              <a:ext uri="{28A0092B-C50C-407E-A947-70E740481C1C}">
                <a14:useLocalDpi xmlns:a14="http://schemas.microsoft.com/office/drawing/2010/main" val="0"/>
              </a:ext>
            </a:extLst>
          </a:blip>
          <a:srcRect/>
          <a:stretch>
            <a:fillRect/>
          </a:stretch>
        </p:blipFill>
        <p:spPr bwMode="auto">
          <a:xfrm>
            <a:off x="8287514" y="3176587"/>
            <a:ext cx="3702305" cy="340612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F1AE512-6DF0-41EC-AC87-C3CE438CE069}"/>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Elliott, 2015</a:t>
            </a:r>
          </a:p>
        </p:txBody>
      </p:sp>
    </p:spTree>
    <p:extLst>
      <p:ext uri="{BB962C8B-B14F-4D97-AF65-F5344CB8AC3E}">
        <p14:creationId xmlns:p14="http://schemas.microsoft.com/office/powerpoint/2010/main" val="29739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a:t>Judy Elliott Tier 1 Problem Solving</a:t>
            </a:r>
            <a:endParaRPr lang="en-US" dirty="0"/>
          </a:p>
        </p:txBody>
      </p:sp>
      <p:sp>
        <p:nvSpPr>
          <p:cNvPr id="6" name="Content Placeholder 5"/>
          <p:cNvSpPr>
            <a:spLocks noGrp="1"/>
          </p:cNvSpPr>
          <p:nvPr>
            <p:ph idx="1"/>
          </p:nvPr>
        </p:nvSpPr>
        <p:spPr/>
        <p:txBody>
          <a:bodyPr>
            <a:normAutofit fontScale="92500" lnSpcReduction="20000"/>
          </a:bodyPr>
          <a:lstStyle/>
          <a:p>
            <a:pPr marL="514350" indent="-514350">
              <a:buFont typeface="+mj-lt"/>
              <a:buAutoNum type="arabicPeriod"/>
            </a:pPr>
            <a:r>
              <a:rPr lang="en-US" dirty="0"/>
              <a:t>Define/identify precise problem</a:t>
            </a:r>
          </a:p>
          <a:p>
            <a:pPr lvl="1"/>
            <a:r>
              <a:rPr lang="en-US" dirty="0"/>
              <a:t>What are the behavioral problems in the school?</a:t>
            </a:r>
          </a:p>
          <a:p>
            <a:pPr lvl="1"/>
            <a:r>
              <a:rPr lang="en-US" dirty="0"/>
              <a:t>Identify goal for change</a:t>
            </a:r>
          </a:p>
          <a:p>
            <a:pPr marL="514350" indent="-514350">
              <a:buFont typeface="+mj-lt"/>
              <a:buAutoNum type="arabicPeriod"/>
            </a:pPr>
            <a:r>
              <a:rPr lang="en-US" dirty="0"/>
              <a:t>Hypothesize reason for problem and solution</a:t>
            </a:r>
          </a:p>
          <a:p>
            <a:pPr marL="514350" indent="-514350">
              <a:buFont typeface="+mj-lt"/>
              <a:buAutoNum type="arabicPeriod"/>
            </a:pPr>
            <a:r>
              <a:rPr lang="en-US" dirty="0"/>
              <a:t>Implement solution with integrity</a:t>
            </a:r>
          </a:p>
          <a:p>
            <a:pPr marL="514350" indent="-514350">
              <a:buFont typeface="+mj-lt"/>
              <a:buAutoNum type="arabicPeriod"/>
            </a:pPr>
            <a:r>
              <a:rPr lang="en-US" dirty="0"/>
              <a:t>Evaluate the impact of solution</a:t>
            </a:r>
          </a:p>
          <a:p>
            <a:pPr lvl="1"/>
            <a:r>
              <a:rPr lang="en-US" dirty="0"/>
              <a:t>Compare with goal</a:t>
            </a:r>
          </a:p>
          <a:p>
            <a:pPr lvl="1"/>
            <a:r>
              <a:rPr lang="en-US" dirty="0"/>
              <a:t>Make summative evaluation decision</a:t>
            </a:r>
          </a:p>
        </p:txBody>
      </p:sp>
    </p:spTree>
    <p:extLst>
      <p:ext uri="{BB962C8B-B14F-4D97-AF65-F5344CB8AC3E}">
        <p14:creationId xmlns:p14="http://schemas.microsoft.com/office/powerpoint/2010/main" val="30831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A635C-144B-4768-B265-824559F89C10}"/>
              </a:ext>
            </a:extLst>
          </p:cNvPr>
          <p:cNvPicPr>
            <a:picLocks noChangeAspect="1"/>
          </p:cNvPicPr>
          <p:nvPr/>
        </p:nvPicPr>
        <p:blipFill>
          <a:blip r:embed="rId3"/>
          <a:stretch>
            <a:fillRect/>
          </a:stretch>
        </p:blipFill>
        <p:spPr>
          <a:xfrm>
            <a:off x="2514600" y="673369"/>
            <a:ext cx="9315495" cy="5511262"/>
          </a:xfrm>
          <a:prstGeom prst="rect">
            <a:avLst/>
          </a:prstGeom>
        </p:spPr>
      </p:pic>
      <p:sp>
        <p:nvSpPr>
          <p:cNvPr id="5" name="Content Placeholder 5">
            <a:extLst>
              <a:ext uri="{FF2B5EF4-FFF2-40B4-BE49-F238E27FC236}">
                <a16:creationId xmlns:a16="http://schemas.microsoft.com/office/drawing/2014/main" id="{3BA15646-6B95-46F3-8816-A197F8C7A6DA}"/>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4"/>
              </a:rPr>
              <a:t>http://sscc.dmschools.org/wp-content/uploads/2016/07/Judy-Elliott-Session4-MTSS.DIP_.SIP_.-HOs.pdf</a:t>
            </a:r>
            <a:r>
              <a:rPr lang="en-US" sz="1000" dirty="0"/>
              <a:t> </a:t>
            </a:r>
          </a:p>
        </p:txBody>
      </p:sp>
    </p:spTree>
    <p:extLst>
      <p:ext uri="{BB962C8B-B14F-4D97-AF65-F5344CB8AC3E}">
        <p14:creationId xmlns:p14="http://schemas.microsoft.com/office/powerpoint/2010/main" val="4091547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Step 1. Identify A </a:t>
            </a:r>
            <a:r>
              <a:rPr lang="en-US" u="sng" dirty="0"/>
              <a:t>Precise</a:t>
            </a:r>
            <a:r>
              <a:rPr lang="en-US" dirty="0"/>
              <a:t> Problem</a:t>
            </a:r>
          </a:p>
        </p:txBody>
      </p:sp>
      <p:sp>
        <p:nvSpPr>
          <p:cNvPr id="3" name="Content Placeholder 2"/>
          <p:cNvSpPr>
            <a:spLocks noGrp="1"/>
          </p:cNvSpPr>
          <p:nvPr>
            <p:ph idx="1"/>
          </p:nvPr>
        </p:nvSpPr>
        <p:spPr/>
        <p:txBody>
          <a:bodyPr/>
          <a:lstStyle/>
          <a:p>
            <a:r>
              <a:rPr lang="en-US"/>
              <a:t>What is the behavior?</a:t>
            </a:r>
          </a:p>
          <a:p>
            <a:r>
              <a:rPr lang="en-US"/>
              <a:t>Where is it happening?</a:t>
            </a:r>
          </a:p>
          <a:p>
            <a:r>
              <a:rPr lang="en-US"/>
              <a:t>When is it happening?</a:t>
            </a:r>
          </a:p>
          <a:p>
            <a:r>
              <a:rPr lang="en-US"/>
              <a:t>Who is involved?</a:t>
            </a:r>
          </a:p>
          <a:p>
            <a:r>
              <a:rPr lang="en-US"/>
              <a:t>Why? What is the motivation?</a:t>
            </a:r>
            <a:endParaRPr lang="en-US" dirty="0"/>
          </a:p>
        </p:txBody>
      </p:sp>
      <p:pic>
        <p:nvPicPr>
          <p:cNvPr id="12290" name="Picture 2" descr="Image result for precise">
            <a:extLst>
              <a:ext uri="{FF2B5EF4-FFF2-40B4-BE49-F238E27FC236}">
                <a16:creationId xmlns:a16="http://schemas.microsoft.com/office/drawing/2014/main" id="{DC400BAC-7D39-4893-AA30-AAD7A90FB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25216" y="4344744"/>
            <a:ext cx="3366784" cy="251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94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Of A </a:t>
            </a:r>
            <a:r>
              <a:rPr lang="en-US" u="sng" dirty="0"/>
              <a:t>Precise Problem Statement</a:t>
            </a:r>
          </a:p>
        </p:txBody>
      </p:sp>
      <p:sp>
        <p:nvSpPr>
          <p:cNvPr id="3" name="Content Placeholder 2"/>
          <p:cNvSpPr>
            <a:spLocks noGrp="1"/>
          </p:cNvSpPr>
          <p:nvPr>
            <p:ph idx="1"/>
          </p:nvPr>
        </p:nvSpPr>
        <p:spPr/>
        <p:txBody>
          <a:bodyPr/>
          <a:lstStyle/>
          <a:p>
            <a:r>
              <a:rPr lang="en-US" dirty="0"/>
              <a:t>There are many referrals for </a:t>
            </a:r>
            <a:r>
              <a:rPr lang="en-US" b="1" u="sng" dirty="0"/>
              <a:t>fighting</a:t>
            </a:r>
            <a:r>
              <a:rPr lang="en-US" dirty="0"/>
              <a:t> on the </a:t>
            </a:r>
            <a:r>
              <a:rPr lang="en-US" b="1" u="sng" dirty="0"/>
              <a:t>playground</a:t>
            </a:r>
            <a:r>
              <a:rPr lang="en-US" dirty="0"/>
              <a:t>. Most of these referrals are happening </a:t>
            </a:r>
            <a:r>
              <a:rPr lang="en-US" b="1" u="sng" dirty="0"/>
              <a:t>between 9:15 and 10:15 am</a:t>
            </a:r>
            <a:r>
              <a:rPr lang="en-US" dirty="0"/>
              <a:t> among </a:t>
            </a:r>
            <a:r>
              <a:rPr lang="en-US" b="1" u="sng" dirty="0"/>
              <a:t>3</a:t>
            </a:r>
            <a:r>
              <a:rPr lang="en-US" b="1" u="sng" baseline="30000" dirty="0"/>
              <a:t>rd</a:t>
            </a:r>
            <a:r>
              <a:rPr lang="en-US" b="1" u="sng" dirty="0"/>
              <a:t> and 4</a:t>
            </a:r>
            <a:r>
              <a:rPr lang="en-US" b="1" u="sng" baseline="30000" dirty="0"/>
              <a:t>th</a:t>
            </a:r>
            <a:r>
              <a:rPr lang="en-US" b="1" u="sng" dirty="0"/>
              <a:t> graders</a:t>
            </a:r>
            <a:r>
              <a:rPr lang="en-US" dirty="0"/>
              <a:t>. The motivation appears to be wanting to </a:t>
            </a:r>
            <a:r>
              <a:rPr lang="en-US" b="1" u="sng" dirty="0"/>
              <a:t>obtain sports equipment</a:t>
            </a:r>
            <a:r>
              <a:rPr lang="en-US" dirty="0"/>
              <a:t>. </a:t>
            </a:r>
          </a:p>
        </p:txBody>
      </p:sp>
    </p:spTree>
    <p:extLst>
      <p:ext uri="{BB962C8B-B14F-4D97-AF65-F5344CB8AC3E}">
        <p14:creationId xmlns:p14="http://schemas.microsoft.com/office/powerpoint/2010/main" val="299799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Identify A Goal For Change</a:t>
            </a:r>
            <a:endParaRPr lang="en-US" dirty="0"/>
          </a:p>
        </p:txBody>
      </p:sp>
      <p:sp>
        <p:nvSpPr>
          <p:cNvPr id="3" name="Content Placeholder 2"/>
          <p:cNvSpPr>
            <a:spLocks noGrp="1"/>
          </p:cNvSpPr>
          <p:nvPr>
            <p:ph idx="1"/>
          </p:nvPr>
        </p:nvSpPr>
        <p:spPr/>
        <p:txBody>
          <a:bodyPr/>
          <a:lstStyle/>
          <a:p>
            <a:r>
              <a:rPr lang="en-US" b="1" dirty="0"/>
              <a:t>Goal:</a:t>
            </a:r>
            <a:r>
              <a:rPr lang="en-US" dirty="0"/>
              <a:t> definition of success</a:t>
            </a:r>
          </a:p>
          <a:p>
            <a:pPr lvl="1"/>
            <a:r>
              <a:rPr lang="en-US" dirty="0"/>
              <a:t>Detailed, with timeline</a:t>
            </a:r>
          </a:p>
          <a:p>
            <a:pPr lvl="2"/>
            <a:r>
              <a:rPr lang="en-US" dirty="0"/>
              <a:t>At what point is the identified problem no longer a concern?</a:t>
            </a:r>
          </a:p>
          <a:p>
            <a:pPr lvl="2"/>
            <a:r>
              <a:rPr lang="en-US" dirty="0"/>
              <a:t>At what point are the frequency and duration of the behavior at acceptable levels?</a:t>
            </a:r>
          </a:p>
        </p:txBody>
      </p:sp>
    </p:spTree>
    <p:extLst>
      <p:ext uri="{BB962C8B-B14F-4D97-AF65-F5344CB8AC3E}">
        <p14:creationId xmlns:p14="http://schemas.microsoft.com/office/powerpoint/2010/main" val="447089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1D73-6BAB-4437-A45A-76B127A81708}"/>
              </a:ext>
            </a:extLst>
          </p:cNvPr>
          <p:cNvSpPr>
            <a:spLocks noGrp="1"/>
          </p:cNvSpPr>
          <p:nvPr>
            <p:ph type="title"/>
          </p:nvPr>
        </p:nvSpPr>
        <p:spPr/>
        <p:txBody>
          <a:bodyPr>
            <a:normAutofit/>
          </a:bodyPr>
          <a:lstStyle/>
          <a:p>
            <a:r>
              <a:rPr lang="en-US" sz="5400" dirty="0">
                <a:latin typeface="+mn-lt"/>
              </a:rPr>
              <a:t>Have A SMART Goal</a:t>
            </a:r>
          </a:p>
        </p:txBody>
      </p:sp>
      <p:pic>
        <p:nvPicPr>
          <p:cNvPr id="13314" name="Picture 2" descr="Related image">
            <a:extLst>
              <a:ext uri="{FF2B5EF4-FFF2-40B4-BE49-F238E27FC236}">
                <a16:creationId xmlns:a16="http://schemas.microsoft.com/office/drawing/2014/main" id="{50726E7A-28FE-4D16-9E25-73FAFD796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244" y="1995919"/>
            <a:ext cx="8993912" cy="449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686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Of A </a:t>
            </a:r>
            <a:r>
              <a:rPr lang="en-US" u="sng" dirty="0"/>
              <a:t>Goal With Timeline</a:t>
            </a:r>
          </a:p>
        </p:txBody>
      </p:sp>
      <p:sp>
        <p:nvSpPr>
          <p:cNvPr id="3" name="Content Placeholder 2"/>
          <p:cNvSpPr>
            <a:spLocks noGrp="1"/>
          </p:cNvSpPr>
          <p:nvPr>
            <p:ph idx="1"/>
          </p:nvPr>
        </p:nvSpPr>
        <p:spPr/>
        <p:txBody>
          <a:bodyPr/>
          <a:lstStyle/>
          <a:p>
            <a:r>
              <a:rPr lang="en-US"/>
              <a:t>Using the precise problem statement from earlier:</a:t>
            </a:r>
          </a:p>
          <a:p>
            <a:endParaRPr lang="en-US"/>
          </a:p>
          <a:p>
            <a:r>
              <a:rPr lang="en-US"/>
              <a:t>Goal: 75% reduction in referrals for playground fighting within one month.</a:t>
            </a:r>
            <a:endParaRPr lang="en-US" dirty="0"/>
          </a:p>
        </p:txBody>
      </p:sp>
    </p:spTree>
    <p:extLst>
      <p:ext uri="{BB962C8B-B14F-4D97-AF65-F5344CB8AC3E}">
        <p14:creationId xmlns:p14="http://schemas.microsoft.com/office/powerpoint/2010/main" val="360653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School Team Responsibilities</a:t>
            </a:r>
            <a:endParaRPr lang="en-US" dirty="0"/>
          </a:p>
        </p:txBody>
      </p:sp>
      <p:sp>
        <p:nvSpPr>
          <p:cNvPr id="2" name="Content Placeholder 1"/>
          <p:cNvSpPr>
            <a:spLocks noGrp="1"/>
          </p:cNvSpPr>
          <p:nvPr>
            <p:ph idx="1"/>
          </p:nvPr>
        </p:nvSpPr>
        <p:spPr/>
        <p:txBody>
          <a:bodyPr/>
          <a:lstStyle/>
          <a:p>
            <a:r>
              <a:rPr lang="en-US"/>
              <a:t>School-wide PBIS action plan</a:t>
            </a:r>
          </a:p>
          <a:p>
            <a:r>
              <a:rPr lang="en-US"/>
              <a:t>Regular team meetings</a:t>
            </a:r>
          </a:p>
          <a:p>
            <a:r>
              <a:rPr lang="en-US"/>
              <a:t>Communication with staff &amp; coach</a:t>
            </a:r>
          </a:p>
          <a:p>
            <a:r>
              <a:rPr lang="en-US"/>
              <a:t>Reporting outcomes to stakeholders</a:t>
            </a:r>
            <a:endParaRPr lang="en-US" dirty="0"/>
          </a:p>
        </p:txBody>
      </p:sp>
    </p:spTree>
    <p:extLst>
      <p:ext uri="{BB962C8B-B14F-4D97-AF65-F5344CB8AC3E}">
        <p14:creationId xmlns:p14="http://schemas.microsoft.com/office/powerpoint/2010/main" val="3012133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Step 2. Analyze The Problem &amp; Develop Hypothesis </a:t>
            </a:r>
            <a:endParaRPr lang="en-US" dirty="0"/>
          </a:p>
        </p:txBody>
      </p:sp>
      <p:sp>
        <p:nvSpPr>
          <p:cNvPr id="2" name="Content Placeholder 1"/>
          <p:cNvSpPr>
            <a:spLocks noGrp="1"/>
          </p:cNvSpPr>
          <p:nvPr>
            <p:ph idx="1"/>
          </p:nvPr>
        </p:nvSpPr>
        <p:spPr/>
        <p:txBody>
          <a:bodyPr/>
          <a:lstStyle/>
          <a:p>
            <a:r>
              <a:rPr lang="en-US"/>
              <a:t>Developing informed statements about why the desired behavior(s) is not occurring</a:t>
            </a:r>
          </a:p>
          <a:p>
            <a:r>
              <a:rPr lang="en-US"/>
              <a:t>The (desired behavior) is not occurring because…</a:t>
            </a:r>
            <a:endParaRPr lang="en-US" dirty="0"/>
          </a:p>
        </p:txBody>
      </p:sp>
      <p:sp>
        <p:nvSpPr>
          <p:cNvPr id="6" name="Content Placeholder 5">
            <a:extLst>
              <a:ext uri="{FF2B5EF4-FFF2-40B4-BE49-F238E27FC236}">
                <a16:creationId xmlns:a16="http://schemas.microsoft.com/office/drawing/2014/main" id="{185CE53E-B101-4912-AB30-F60487B927BB}"/>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Elliott, 2015</a:t>
            </a:r>
          </a:p>
        </p:txBody>
      </p:sp>
    </p:spTree>
    <p:extLst>
      <p:ext uri="{BB962C8B-B14F-4D97-AF65-F5344CB8AC3E}">
        <p14:creationId xmlns:p14="http://schemas.microsoft.com/office/powerpoint/2010/main" val="3314098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Step 3. Identify A Solution, Create A Plan</a:t>
            </a:r>
            <a:endParaRPr lang="en-US" dirty="0"/>
          </a:p>
        </p:txBody>
      </p:sp>
      <p:sp>
        <p:nvSpPr>
          <p:cNvPr id="3" name="Content Placeholder 2"/>
          <p:cNvSpPr>
            <a:spLocks noGrp="1"/>
          </p:cNvSpPr>
          <p:nvPr>
            <p:ph idx="1"/>
          </p:nvPr>
        </p:nvSpPr>
        <p:spPr/>
        <p:txBody>
          <a:bodyPr/>
          <a:lstStyle/>
          <a:p>
            <a:pPr marL="0" indent="0">
              <a:buNone/>
            </a:pPr>
            <a:r>
              <a:rPr lang="en-US" b="1" u="sng" dirty="0"/>
              <a:t>Guiding questions:</a:t>
            </a:r>
          </a:p>
          <a:p>
            <a:endParaRPr lang="en-US" dirty="0"/>
          </a:p>
          <a:p>
            <a:r>
              <a:rPr lang="en-US" dirty="0"/>
              <a:t>What are you going to do to bring about the desired change?</a:t>
            </a:r>
          </a:p>
          <a:p>
            <a:endParaRPr lang="en-US" dirty="0"/>
          </a:p>
          <a:p>
            <a:r>
              <a:rPr lang="en-US" dirty="0"/>
              <a:t>What will remove the barriers to success?</a:t>
            </a:r>
          </a:p>
        </p:txBody>
      </p:sp>
    </p:spTree>
    <p:extLst>
      <p:ext uri="{BB962C8B-B14F-4D97-AF65-F5344CB8AC3E}">
        <p14:creationId xmlns:p14="http://schemas.microsoft.com/office/powerpoint/2010/main" val="1789691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 Plan</a:t>
            </a:r>
            <a:endParaRPr lang="en-US" dirty="0"/>
          </a:p>
        </p:txBody>
      </p:sp>
      <p:sp>
        <p:nvSpPr>
          <p:cNvPr id="3" name="Content Placeholder 2"/>
          <p:cNvSpPr>
            <a:spLocks noGrp="1"/>
          </p:cNvSpPr>
          <p:nvPr>
            <p:ph idx="1"/>
          </p:nvPr>
        </p:nvSpPr>
        <p:spPr/>
        <p:txBody>
          <a:bodyPr numCol="2">
            <a:normAutofit/>
          </a:bodyPr>
          <a:lstStyle/>
          <a:p>
            <a:pPr marL="0" indent="0">
              <a:buNone/>
            </a:pPr>
            <a:r>
              <a:rPr lang="en-US" dirty="0"/>
              <a:t>Solution strategies: </a:t>
            </a:r>
          </a:p>
          <a:p>
            <a:pPr lvl="1"/>
            <a:r>
              <a:rPr lang="en-US" dirty="0"/>
              <a:t>Prevention </a:t>
            </a:r>
          </a:p>
          <a:p>
            <a:pPr lvl="1"/>
            <a:r>
              <a:rPr lang="en-US" dirty="0"/>
              <a:t>Teaching </a:t>
            </a:r>
          </a:p>
          <a:p>
            <a:pPr lvl="1"/>
            <a:r>
              <a:rPr lang="en-US" dirty="0"/>
              <a:t>Recognition </a:t>
            </a:r>
          </a:p>
          <a:p>
            <a:pPr lvl="1"/>
            <a:r>
              <a:rPr lang="en-US" dirty="0"/>
              <a:t>Extinction</a:t>
            </a:r>
          </a:p>
          <a:p>
            <a:pPr lvl="1"/>
            <a:r>
              <a:rPr lang="en-US" dirty="0"/>
              <a:t>Consequences</a:t>
            </a:r>
          </a:p>
          <a:p>
            <a:pPr lvl="1"/>
            <a:endParaRPr lang="en-US" dirty="0"/>
          </a:p>
          <a:p>
            <a:pPr marL="0" indent="0">
              <a:buNone/>
            </a:pPr>
            <a:r>
              <a:rPr lang="en-US" dirty="0"/>
              <a:t>Also, plan should include</a:t>
            </a:r>
          </a:p>
          <a:p>
            <a:pPr lvl="1"/>
            <a:r>
              <a:rPr lang="en-US" dirty="0"/>
              <a:t>WHO will do WHAT by WHEN </a:t>
            </a:r>
          </a:p>
          <a:p>
            <a:pPr lvl="1"/>
            <a:r>
              <a:rPr lang="en-US" dirty="0"/>
              <a:t>Evaluation plan</a:t>
            </a:r>
          </a:p>
          <a:p>
            <a:endParaRPr lang="en-US" dirty="0"/>
          </a:p>
        </p:txBody>
      </p:sp>
    </p:spTree>
    <p:extLst>
      <p:ext uri="{BB962C8B-B14F-4D97-AF65-F5344CB8AC3E}">
        <p14:creationId xmlns:p14="http://schemas.microsoft.com/office/powerpoint/2010/main" val="4033587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3415999" y="1508743"/>
            <a:ext cx="5800725" cy="4351337"/>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56C98B09-DAB9-41BD-96F4-C0D7431DEA14}"/>
              </a:ext>
            </a:extLst>
          </p:cNvPr>
          <p:cNvSpPr txBox="1">
            <a:spLocks/>
          </p:cNvSpPr>
          <p:nvPr/>
        </p:nvSpPr>
        <p:spPr>
          <a:xfrm rot="20174709">
            <a:off x="336073" y="2824770"/>
            <a:ext cx="2743200" cy="65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mn-lt"/>
              </a:rPr>
              <a:t>Example</a:t>
            </a:r>
          </a:p>
        </p:txBody>
      </p:sp>
      <p:pic>
        <p:nvPicPr>
          <p:cNvPr id="17" name="Content Placeholder 3">
            <a:extLst>
              <a:ext uri="{FF2B5EF4-FFF2-40B4-BE49-F238E27FC236}">
                <a16:creationId xmlns:a16="http://schemas.microsoft.com/office/drawing/2014/main" id="{EFDC6F91-6620-488E-B7FC-C53A4804550E}"/>
              </a:ext>
            </a:extLst>
          </p:cNvPr>
          <p:cNvPicPr>
            <a:picLocks noChangeAspect="1"/>
          </p:cNvPicPr>
          <p:nvPr/>
        </p:nvPicPr>
        <p:blipFill rotWithShape="1">
          <a:blip r:embed="rId3"/>
          <a:srcRect l="4023" t="11484" r="79105" b="50254"/>
          <a:stretch/>
        </p:blipFill>
        <p:spPr>
          <a:xfrm>
            <a:off x="361748" y="441074"/>
            <a:ext cx="3579371" cy="5419006"/>
          </a:xfrm>
          <a:prstGeom prst="rect">
            <a:avLst/>
          </a:prstGeom>
          <a:ln>
            <a:noFill/>
          </a:ln>
          <a:effectLst>
            <a:outerShdw blurRad="292100" dist="139700" dir="2700000" algn="tl" rotWithShape="0">
              <a:srgbClr val="333333">
                <a:alpha val="65000"/>
              </a:srgbClr>
            </a:outerShdw>
          </a:effectLst>
        </p:spPr>
      </p:pic>
      <p:grpSp>
        <p:nvGrpSpPr>
          <p:cNvPr id="25" name="Group 24">
            <a:extLst>
              <a:ext uri="{FF2B5EF4-FFF2-40B4-BE49-F238E27FC236}">
                <a16:creationId xmlns:a16="http://schemas.microsoft.com/office/drawing/2014/main" id="{D4D47869-83A9-4B55-9C9E-C9A8B357D7DB}"/>
              </a:ext>
            </a:extLst>
          </p:cNvPr>
          <p:cNvGrpSpPr/>
          <p:nvPr/>
        </p:nvGrpSpPr>
        <p:grpSpPr>
          <a:xfrm>
            <a:off x="2657372" y="30466"/>
            <a:ext cx="3259674" cy="6797068"/>
            <a:chOff x="1135499" y="19975"/>
            <a:chExt cx="3317975" cy="6852202"/>
          </a:xfrm>
        </p:grpSpPr>
        <p:pic>
          <p:nvPicPr>
            <p:cNvPr id="18" name="Content Placeholder 3">
              <a:extLst>
                <a:ext uri="{FF2B5EF4-FFF2-40B4-BE49-F238E27FC236}">
                  <a16:creationId xmlns:a16="http://schemas.microsoft.com/office/drawing/2014/main" id="{C1974F48-A893-4CD2-B3CE-6F5B027BE283}"/>
                </a:ext>
              </a:extLst>
            </p:cNvPr>
            <p:cNvPicPr>
              <a:picLocks noChangeAspect="1"/>
            </p:cNvPicPr>
            <p:nvPr/>
          </p:nvPicPr>
          <p:blipFill rotWithShape="1">
            <a:blip r:embed="rId3"/>
            <a:srcRect l="20608" t="22994" r="57822" b="4734"/>
            <a:stretch/>
          </p:blipFill>
          <p:spPr>
            <a:xfrm>
              <a:off x="1135499" y="19975"/>
              <a:ext cx="3317975" cy="6852202"/>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C70BDC04-F2CA-406F-8CEC-7205D7D61303}"/>
                </a:ext>
              </a:extLst>
            </p:cNvPr>
            <p:cNvSpPr txBox="1"/>
            <p:nvPr/>
          </p:nvSpPr>
          <p:spPr>
            <a:xfrm>
              <a:off x="1594624" y="1717288"/>
              <a:ext cx="2156388" cy="369332"/>
            </a:xfrm>
            <a:prstGeom prst="rect">
              <a:avLst/>
            </a:prstGeom>
            <a:noFill/>
            <a:ln w="19050">
              <a:solidFill>
                <a:srgbClr val="CC0033"/>
              </a:solidFill>
            </a:ln>
          </p:spPr>
          <p:txBody>
            <a:bodyPr wrap="square" rtlCol="0">
              <a:spAutoFit/>
            </a:bodyPr>
            <a:lstStyle/>
            <a:p>
              <a:r>
                <a:rPr lang="en-US" b="1" dirty="0">
                  <a:solidFill>
                    <a:srgbClr val="C00000"/>
                  </a:solidFill>
                </a:rPr>
                <a:t>Solution Strategies</a:t>
              </a:r>
            </a:p>
          </p:txBody>
        </p:sp>
      </p:grpSp>
      <p:grpSp>
        <p:nvGrpSpPr>
          <p:cNvPr id="26" name="Group 25">
            <a:extLst>
              <a:ext uri="{FF2B5EF4-FFF2-40B4-BE49-F238E27FC236}">
                <a16:creationId xmlns:a16="http://schemas.microsoft.com/office/drawing/2014/main" id="{79E6B21A-EF09-4DA5-8480-0D2E1C948A93}"/>
              </a:ext>
            </a:extLst>
          </p:cNvPr>
          <p:cNvGrpSpPr/>
          <p:nvPr/>
        </p:nvGrpSpPr>
        <p:grpSpPr>
          <a:xfrm>
            <a:off x="6225506" y="48189"/>
            <a:ext cx="2804299" cy="6772725"/>
            <a:chOff x="4549405" y="44318"/>
            <a:chExt cx="2852294" cy="6827859"/>
          </a:xfrm>
        </p:grpSpPr>
        <p:pic>
          <p:nvPicPr>
            <p:cNvPr id="19" name="Content Placeholder 3">
              <a:extLst>
                <a:ext uri="{FF2B5EF4-FFF2-40B4-BE49-F238E27FC236}">
                  <a16:creationId xmlns:a16="http://schemas.microsoft.com/office/drawing/2014/main" id="{EA0C2F77-F912-4264-9041-BE23A55D0766}"/>
                </a:ext>
              </a:extLst>
            </p:cNvPr>
            <p:cNvPicPr>
              <a:picLocks noChangeAspect="1"/>
            </p:cNvPicPr>
            <p:nvPr/>
          </p:nvPicPr>
          <p:blipFill rotWithShape="1">
            <a:blip r:embed="rId3"/>
            <a:srcRect l="42465" t="22762" r="37882" b="3050"/>
            <a:stretch/>
          </p:blipFill>
          <p:spPr>
            <a:xfrm>
              <a:off x="4549405" y="44318"/>
              <a:ext cx="2852294" cy="6827859"/>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1B110E8A-2033-4C6D-9193-C06B396FB03B}"/>
                </a:ext>
              </a:extLst>
            </p:cNvPr>
            <p:cNvSpPr txBox="1"/>
            <p:nvPr/>
          </p:nvSpPr>
          <p:spPr>
            <a:xfrm>
              <a:off x="4998361" y="1795917"/>
              <a:ext cx="1655469" cy="646331"/>
            </a:xfrm>
            <a:prstGeom prst="rect">
              <a:avLst/>
            </a:prstGeom>
            <a:noFill/>
            <a:ln w="19050">
              <a:solidFill>
                <a:srgbClr val="CC0033"/>
              </a:solidFill>
            </a:ln>
          </p:spPr>
          <p:txBody>
            <a:bodyPr wrap="square" rtlCol="0">
              <a:spAutoFit/>
            </a:bodyPr>
            <a:lstStyle/>
            <a:p>
              <a:pPr algn="ctr"/>
              <a:r>
                <a:rPr lang="en-US" b="1" dirty="0">
                  <a:solidFill>
                    <a:srgbClr val="C00000"/>
                  </a:solidFill>
                </a:rPr>
                <a:t>Who is Responsible?</a:t>
              </a:r>
            </a:p>
          </p:txBody>
        </p:sp>
      </p:grpSp>
      <p:grpSp>
        <p:nvGrpSpPr>
          <p:cNvPr id="27" name="Group 26">
            <a:extLst>
              <a:ext uri="{FF2B5EF4-FFF2-40B4-BE49-F238E27FC236}">
                <a16:creationId xmlns:a16="http://schemas.microsoft.com/office/drawing/2014/main" id="{FF92BC59-61EA-400E-A653-C04246803C8D}"/>
              </a:ext>
            </a:extLst>
          </p:cNvPr>
          <p:cNvGrpSpPr/>
          <p:nvPr/>
        </p:nvGrpSpPr>
        <p:grpSpPr>
          <a:xfrm>
            <a:off x="9663757" y="118223"/>
            <a:ext cx="2337763" cy="6621553"/>
            <a:chOff x="7497630" y="-8180"/>
            <a:chExt cx="2337763" cy="6621553"/>
          </a:xfrm>
        </p:grpSpPr>
        <p:pic>
          <p:nvPicPr>
            <p:cNvPr id="20" name="Content Placeholder 3">
              <a:extLst>
                <a:ext uri="{FF2B5EF4-FFF2-40B4-BE49-F238E27FC236}">
                  <a16:creationId xmlns:a16="http://schemas.microsoft.com/office/drawing/2014/main" id="{3FF10A12-733C-4B4E-90C9-E30426BDDAA2}"/>
                </a:ext>
              </a:extLst>
            </p:cNvPr>
            <p:cNvPicPr>
              <a:picLocks noChangeAspect="1"/>
            </p:cNvPicPr>
            <p:nvPr/>
          </p:nvPicPr>
          <p:blipFill rotWithShape="1">
            <a:blip r:embed="rId3"/>
            <a:srcRect l="61759" t="21731" r="22551" b="6166"/>
            <a:stretch/>
          </p:blipFill>
          <p:spPr>
            <a:xfrm>
              <a:off x="7497630" y="-8180"/>
              <a:ext cx="2337763" cy="6621553"/>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1368387D-CFE0-4155-9CCF-EC54D856E6D7}"/>
                </a:ext>
              </a:extLst>
            </p:cNvPr>
            <p:cNvSpPr txBox="1"/>
            <p:nvPr/>
          </p:nvSpPr>
          <p:spPr>
            <a:xfrm>
              <a:off x="7850655" y="1717288"/>
              <a:ext cx="1516369" cy="369332"/>
            </a:xfrm>
            <a:prstGeom prst="rect">
              <a:avLst/>
            </a:prstGeom>
            <a:noFill/>
            <a:ln w="19050">
              <a:solidFill>
                <a:srgbClr val="CC0033"/>
              </a:solidFill>
            </a:ln>
          </p:spPr>
          <p:txBody>
            <a:bodyPr wrap="square" rtlCol="0">
              <a:spAutoFit/>
            </a:bodyPr>
            <a:lstStyle/>
            <a:p>
              <a:pPr algn="ctr"/>
              <a:r>
                <a:rPr lang="en-US" b="1" dirty="0">
                  <a:solidFill>
                    <a:srgbClr val="C00000"/>
                  </a:solidFill>
                </a:rPr>
                <a:t>When?</a:t>
              </a:r>
            </a:p>
          </p:txBody>
        </p:sp>
      </p:grpSp>
      <p:pic>
        <p:nvPicPr>
          <p:cNvPr id="28" name="Content Placeholder 3">
            <a:extLst>
              <a:ext uri="{FF2B5EF4-FFF2-40B4-BE49-F238E27FC236}">
                <a16:creationId xmlns:a16="http://schemas.microsoft.com/office/drawing/2014/main" id="{3538FCE8-AE83-4C08-B026-26FA8D3EAD1F}"/>
              </a:ext>
            </a:extLst>
          </p:cNvPr>
          <p:cNvPicPr>
            <a:picLocks noChangeAspect="1"/>
          </p:cNvPicPr>
          <p:nvPr/>
        </p:nvPicPr>
        <p:blipFill rotWithShape="1">
          <a:blip r:embed="rId3"/>
          <a:srcRect l="77247" t="8839" r="4803" b="46211"/>
          <a:stretch/>
        </p:blipFill>
        <p:spPr>
          <a:xfrm>
            <a:off x="6743723" y="441074"/>
            <a:ext cx="3807645" cy="5876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52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4. Monitor The Impact </a:t>
            </a:r>
            <a:endParaRPr lang="en-US" dirty="0"/>
          </a:p>
        </p:txBody>
      </p:sp>
      <p:sp>
        <p:nvSpPr>
          <p:cNvPr id="3" name="Content Placeholder 2"/>
          <p:cNvSpPr>
            <a:spLocks noGrp="1"/>
          </p:cNvSpPr>
          <p:nvPr>
            <p:ph idx="1"/>
          </p:nvPr>
        </p:nvSpPr>
        <p:spPr/>
        <p:txBody>
          <a:bodyPr/>
          <a:lstStyle/>
          <a:p>
            <a:r>
              <a:rPr lang="en-US"/>
              <a:t>Evaluate your plan:</a:t>
            </a:r>
          </a:p>
          <a:p>
            <a:r>
              <a:rPr lang="en-US"/>
              <a:t>Did it work? Are we solving the problem?</a:t>
            </a:r>
          </a:p>
          <a:p>
            <a:r>
              <a:rPr lang="en-US"/>
              <a:t>Has the desired goal been achieved?</a:t>
            </a:r>
          </a:p>
          <a:p>
            <a:r>
              <a:rPr lang="en-US"/>
              <a:t>Use data to determine the impact.</a:t>
            </a:r>
            <a:endParaRPr lang="en-US" dirty="0"/>
          </a:p>
        </p:txBody>
      </p:sp>
      <p:pic>
        <p:nvPicPr>
          <p:cNvPr id="14338" name="Picture 2" descr="Image result for evaluation">
            <a:extLst>
              <a:ext uri="{FF2B5EF4-FFF2-40B4-BE49-F238E27FC236}">
                <a16:creationId xmlns:a16="http://schemas.microsoft.com/office/drawing/2014/main" id="{D8DCDF0C-CF71-42B0-B67E-5FE15BEDE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848" y="3558811"/>
            <a:ext cx="2618152" cy="261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972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Make A Decision</a:t>
            </a:r>
            <a:endParaRPr lang="en-US" dirty="0"/>
          </a:p>
        </p:txBody>
      </p:sp>
      <p:sp>
        <p:nvSpPr>
          <p:cNvPr id="3" name="Content Placeholder 2"/>
          <p:cNvSpPr>
            <a:spLocks noGrp="1"/>
          </p:cNvSpPr>
          <p:nvPr>
            <p:ph idx="1"/>
          </p:nvPr>
        </p:nvSpPr>
        <p:spPr/>
        <p:txBody>
          <a:bodyPr/>
          <a:lstStyle/>
          <a:p>
            <a:r>
              <a:rPr lang="en-US"/>
              <a:t>What next?</a:t>
            </a:r>
          </a:p>
          <a:p>
            <a:pPr lvl="1"/>
            <a:r>
              <a:rPr lang="en-US"/>
              <a:t>Modify strategy?</a:t>
            </a:r>
          </a:p>
          <a:p>
            <a:pPr lvl="1"/>
            <a:r>
              <a:rPr lang="en-US"/>
              <a:t>Maintain the goal? How?</a:t>
            </a:r>
          </a:p>
          <a:p>
            <a:pPr lvl="1"/>
            <a:r>
              <a:rPr lang="en-US"/>
              <a:t>Revise the goal?</a:t>
            </a:r>
          </a:p>
          <a:p>
            <a:pPr lvl="1"/>
            <a:r>
              <a:rPr lang="en-US"/>
              <a:t>Reconsider feasibility?</a:t>
            </a:r>
          </a:p>
          <a:p>
            <a:pPr lvl="1"/>
            <a:r>
              <a:rPr lang="en-US"/>
              <a:t>Redefine the precise problem?</a:t>
            </a:r>
          </a:p>
          <a:p>
            <a:pPr lvl="1"/>
            <a:endParaRPr lang="en-US" dirty="0"/>
          </a:p>
        </p:txBody>
      </p:sp>
    </p:spTree>
    <p:extLst>
      <p:ext uri="{BB962C8B-B14F-4D97-AF65-F5344CB8AC3E}">
        <p14:creationId xmlns:p14="http://schemas.microsoft.com/office/powerpoint/2010/main" val="143863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With Integrity</a:t>
            </a:r>
            <a:endParaRPr lang="en-US" dirty="0"/>
          </a:p>
        </p:txBody>
      </p:sp>
      <p:sp>
        <p:nvSpPr>
          <p:cNvPr id="3" name="Content Placeholder 2"/>
          <p:cNvSpPr>
            <a:spLocks noGrp="1"/>
          </p:cNvSpPr>
          <p:nvPr>
            <p:ph idx="1"/>
          </p:nvPr>
        </p:nvSpPr>
        <p:spPr/>
        <p:txBody>
          <a:bodyPr/>
          <a:lstStyle/>
          <a:p>
            <a:pPr marL="0" indent="0">
              <a:buNone/>
            </a:pPr>
            <a:r>
              <a:rPr lang="en-US" dirty="0"/>
              <a:t>Was the plan implemented correctly?</a:t>
            </a:r>
          </a:p>
          <a:p>
            <a:endParaRPr lang="en-US" dirty="0"/>
          </a:p>
          <a:p>
            <a:r>
              <a:rPr lang="en-US" dirty="0"/>
              <a:t>Use data from previously determined sources (e.g., checklist)</a:t>
            </a:r>
          </a:p>
        </p:txBody>
      </p:sp>
    </p:spTree>
    <p:extLst>
      <p:ext uri="{BB962C8B-B14F-4D97-AF65-F5344CB8AC3E}">
        <p14:creationId xmlns:p14="http://schemas.microsoft.com/office/powerpoint/2010/main" val="3374226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CB21-AB71-4BA7-8DF5-86BA5421F741}"/>
              </a:ext>
            </a:extLst>
          </p:cNvPr>
          <p:cNvSpPr>
            <a:spLocks noGrp="1"/>
          </p:cNvSpPr>
          <p:nvPr>
            <p:ph type="title"/>
          </p:nvPr>
        </p:nvSpPr>
        <p:spPr/>
        <p:txBody>
          <a:bodyPr/>
          <a:lstStyle/>
          <a:p>
            <a:r>
              <a:rPr lang="en-US"/>
              <a:t>Communication </a:t>
            </a:r>
            <a:endParaRPr lang="en-US" dirty="0"/>
          </a:p>
        </p:txBody>
      </p:sp>
      <p:sp>
        <p:nvSpPr>
          <p:cNvPr id="3" name="Content Placeholder 2">
            <a:extLst>
              <a:ext uri="{FF2B5EF4-FFF2-40B4-BE49-F238E27FC236}">
                <a16:creationId xmlns:a16="http://schemas.microsoft.com/office/drawing/2014/main" id="{E0775AF2-2D64-4858-BDD6-69EC8EF0F004}"/>
              </a:ext>
            </a:extLst>
          </p:cNvPr>
          <p:cNvSpPr>
            <a:spLocks noGrp="1"/>
          </p:cNvSpPr>
          <p:nvPr>
            <p:ph idx="1"/>
          </p:nvPr>
        </p:nvSpPr>
        <p:spPr/>
        <p:txBody>
          <a:bodyPr/>
          <a:lstStyle/>
          <a:p>
            <a:r>
              <a:rPr lang="en-US"/>
              <a:t>Share data with staff &amp; district coach</a:t>
            </a:r>
          </a:p>
          <a:p>
            <a:r>
              <a:rPr lang="en-US"/>
              <a:t>Provide annual update to school board</a:t>
            </a:r>
          </a:p>
          <a:p>
            <a:r>
              <a:rPr lang="en-US"/>
              <a:t>Conduct surveys to gain input </a:t>
            </a:r>
          </a:p>
          <a:p>
            <a:r>
              <a:rPr lang="en-US"/>
              <a:t>Provide info on website</a:t>
            </a:r>
          </a:p>
          <a:p>
            <a:r>
              <a:rPr lang="en-US"/>
              <a:t>Involve local media </a:t>
            </a:r>
          </a:p>
          <a:p>
            <a:r>
              <a:rPr lang="en-US"/>
              <a:t>Provide newsletters to parents &amp; others</a:t>
            </a:r>
            <a:endParaRPr lang="en-US" dirty="0"/>
          </a:p>
        </p:txBody>
      </p:sp>
      <p:pic>
        <p:nvPicPr>
          <p:cNvPr id="15364" name="Picture 4" descr="Related image">
            <a:extLst>
              <a:ext uri="{FF2B5EF4-FFF2-40B4-BE49-F238E27FC236}">
                <a16:creationId xmlns:a16="http://schemas.microsoft.com/office/drawing/2014/main" id="{92A77310-9109-4903-96E9-9EEA15701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660" y="2816352"/>
            <a:ext cx="2881340" cy="237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28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TIPS Training Meeting 1">
            <a:hlinkClick r:id="" action="ppaction://media"/>
            <a:extLst>
              <a:ext uri="{FF2B5EF4-FFF2-40B4-BE49-F238E27FC236}">
                <a16:creationId xmlns:a16="http://schemas.microsoft.com/office/drawing/2014/main" id="{8ED37599-4A38-4E2C-BD11-77C10087A448}"/>
              </a:ext>
            </a:extLst>
          </p:cNvPr>
          <p:cNvPicPr>
            <a:picLocks noGrp="1" noRot="1" noChangeAspect="1"/>
          </p:cNvPicPr>
          <p:nvPr>
            <p:ph type="pic" sz="quarter" idx="13"/>
            <a:videoFile r:link="rId1"/>
          </p:nvPr>
        </p:nvPicPr>
        <p:blipFill>
          <a:blip r:embed="rId4"/>
          <a:srcRect t="17146" b="17146"/>
          <a:stretch>
            <a:fillRect/>
          </a:stretch>
        </p:blipFill>
        <p:spPr>
          <a:xfrm>
            <a:off x="3062288" y="2136775"/>
            <a:ext cx="7743825" cy="4356100"/>
          </a:xfrm>
          <a:prstGeom prst="rect">
            <a:avLst/>
          </a:prstGeom>
        </p:spPr>
      </p:pic>
      <p:sp>
        <p:nvSpPr>
          <p:cNvPr id="3" name="Title 2">
            <a:extLst>
              <a:ext uri="{FF2B5EF4-FFF2-40B4-BE49-F238E27FC236}">
                <a16:creationId xmlns:a16="http://schemas.microsoft.com/office/drawing/2014/main" id="{00B03E40-48D7-4224-8E27-57EBBA3C0C47}"/>
              </a:ext>
            </a:extLst>
          </p:cNvPr>
          <p:cNvSpPr>
            <a:spLocks noGrp="1"/>
          </p:cNvSpPr>
          <p:nvPr>
            <p:ph type="title"/>
          </p:nvPr>
        </p:nvSpPr>
        <p:spPr/>
        <p:txBody>
          <a:bodyPr>
            <a:noAutofit/>
          </a:bodyPr>
          <a:lstStyle/>
          <a:p>
            <a:r>
              <a:rPr lang="en-US"/>
              <a:t>Example Of An Effective Team Meeting</a:t>
            </a:r>
            <a:endParaRPr lang="en-US" dirty="0"/>
          </a:p>
        </p:txBody>
      </p:sp>
      <p:sp>
        <p:nvSpPr>
          <p:cNvPr id="5" name="Content Placeholder 5">
            <a:extLst>
              <a:ext uri="{FF2B5EF4-FFF2-40B4-BE49-F238E27FC236}">
                <a16:creationId xmlns:a16="http://schemas.microsoft.com/office/drawing/2014/main" id="{0B202B4B-73C7-40F1-9FCC-5D9159C344BD}"/>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5"/>
              </a:rPr>
              <a:t>https://www.pbis.org/video/tips-training-meeting-1</a:t>
            </a:r>
            <a:r>
              <a:rPr lang="en-US" sz="1000" dirty="0"/>
              <a:t> </a:t>
            </a:r>
          </a:p>
        </p:txBody>
      </p:sp>
    </p:spTree>
    <p:extLst>
      <p:ext uri="{BB962C8B-B14F-4D97-AF65-F5344CB8AC3E}">
        <p14:creationId xmlns:p14="http://schemas.microsoft.com/office/powerpoint/2010/main" val="1107172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40321-4DD8-429A-9979-21692EB51CB1}"/>
              </a:ext>
            </a:extLst>
          </p:cNvPr>
          <p:cNvSpPr>
            <a:spLocks noGrp="1"/>
          </p:cNvSpPr>
          <p:nvPr>
            <p:ph type="title"/>
          </p:nvPr>
        </p:nvSpPr>
        <p:spPr/>
        <p:txBody>
          <a:bodyPr/>
          <a:lstStyle/>
          <a:p>
            <a:r>
              <a:rPr lang="en-US"/>
              <a:t>Do It With Fidelity!</a:t>
            </a:r>
            <a:endParaRPr lang="en-US" dirty="0"/>
          </a:p>
        </p:txBody>
      </p:sp>
      <p:sp>
        <p:nvSpPr>
          <p:cNvPr id="4" name="Content Placeholder 3">
            <a:extLst>
              <a:ext uri="{FF2B5EF4-FFF2-40B4-BE49-F238E27FC236}">
                <a16:creationId xmlns:a16="http://schemas.microsoft.com/office/drawing/2014/main" id="{6BCAE4D3-3D87-4527-BFC6-47C033A41A4D}"/>
              </a:ext>
            </a:extLst>
          </p:cNvPr>
          <p:cNvSpPr>
            <a:spLocks noGrp="1"/>
          </p:cNvSpPr>
          <p:nvPr>
            <p:ph idx="1"/>
          </p:nvPr>
        </p:nvSpPr>
        <p:spPr/>
        <p:txBody>
          <a:bodyPr/>
          <a:lstStyle/>
          <a:p>
            <a:pPr marL="0" indent="0">
              <a:buNone/>
            </a:pPr>
            <a:r>
              <a:rPr lang="en-US" b="1" u="sng" dirty="0"/>
              <a:t>Tiered Fidelity Inventory (TFI)</a:t>
            </a:r>
          </a:p>
          <a:p>
            <a:endParaRPr lang="en-US" dirty="0"/>
          </a:p>
          <a:p>
            <a:r>
              <a:rPr lang="en-US" dirty="0"/>
              <a:t>Efficient, valid index of extent to which PBIS core features are in place</a:t>
            </a:r>
          </a:p>
          <a:p>
            <a:r>
              <a:rPr lang="en-US" dirty="0"/>
              <a:t>Section 1.2 Team Operating Procedures</a:t>
            </a:r>
          </a:p>
        </p:txBody>
      </p:sp>
    </p:spTree>
    <p:extLst>
      <p:ext uri="{BB962C8B-B14F-4D97-AF65-F5344CB8AC3E}">
        <p14:creationId xmlns:p14="http://schemas.microsoft.com/office/powerpoint/2010/main" val="209350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6A86-FD7E-4A22-A705-EF4B53A032D2}"/>
              </a:ext>
            </a:extLst>
          </p:cNvPr>
          <p:cNvSpPr>
            <a:spLocks noGrp="1"/>
          </p:cNvSpPr>
          <p:nvPr>
            <p:ph type="title"/>
          </p:nvPr>
        </p:nvSpPr>
        <p:spPr/>
        <p:txBody>
          <a:bodyPr/>
          <a:lstStyle/>
          <a:p>
            <a:r>
              <a:rPr lang="en-US"/>
              <a:t>The PBIS Team </a:t>
            </a:r>
            <a:endParaRPr lang="en-US" dirty="0"/>
          </a:p>
        </p:txBody>
      </p:sp>
      <p:sp>
        <p:nvSpPr>
          <p:cNvPr id="3" name="Content Placeholder 2">
            <a:extLst>
              <a:ext uri="{FF2B5EF4-FFF2-40B4-BE49-F238E27FC236}">
                <a16:creationId xmlns:a16="http://schemas.microsoft.com/office/drawing/2014/main" id="{EA0FF7BB-4FF7-47C6-93EB-4AE3B536053F}"/>
              </a:ext>
            </a:extLst>
          </p:cNvPr>
          <p:cNvSpPr>
            <a:spLocks noGrp="1"/>
          </p:cNvSpPr>
          <p:nvPr>
            <p:ph idx="1"/>
          </p:nvPr>
        </p:nvSpPr>
        <p:spPr/>
        <p:txBody>
          <a:bodyPr/>
          <a:lstStyle/>
          <a:p>
            <a:pPr marL="0" indent="0">
              <a:buNone/>
            </a:pPr>
            <a:r>
              <a:rPr lang="en-US" dirty="0"/>
              <a:t>The PBIS team represents:</a:t>
            </a:r>
          </a:p>
          <a:p>
            <a:pPr lvl="1"/>
            <a:r>
              <a:rPr lang="en-US" dirty="0"/>
              <a:t>Grade levels across the school</a:t>
            </a:r>
          </a:p>
          <a:p>
            <a:pPr lvl="1"/>
            <a:r>
              <a:rPr lang="en-US" dirty="0"/>
              <a:t>Different cultures across the school</a:t>
            </a:r>
          </a:p>
          <a:p>
            <a:pPr lvl="1"/>
            <a:r>
              <a:rPr lang="en-US" dirty="0"/>
              <a:t>Specialty and special education classes</a:t>
            </a:r>
          </a:p>
          <a:p>
            <a:pPr lvl="1"/>
            <a:r>
              <a:rPr lang="en-US" dirty="0"/>
              <a:t>The school community</a:t>
            </a:r>
          </a:p>
        </p:txBody>
      </p:sp>
      <p:pic>
        <p:nvPicPr>
          <p:cNvPr id="9218" name="Picture 2" descr="Related image">
            <a:extLst>
              <a:ext uri="{FF2B5EF4-FFF2-40B4-BE49-F238E27FC236}">
                <a16:creationId xmlns:a16="http://schemas.microsoft.com/office/drawing/2014/main" id="{8B2CB3BB-39F3-434D-89F8-0A680863D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3331" y="365125"/>
            <a:ext cx="2511574" cy="251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5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a:t>1.2 Team Operating Procedures</a:t>
            </a:r>
            <a:endParaRPr lang="en-US" dirty="0"/>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4259416569"/>
              </p:ext>
            </p:extLst>
          </p:nvPr>
        </p:nvGraphicFramePr>
        <p:xfrm>
          <a:off x="2189163" y="2816225"/>
          <a:ext cx="10001986" cy="2899488"/>
        </p:xfrm>
        <a:graphic>
          <a:graphicData uri="http://schemas.openxmlformats.org/drawingml/2006/table">
            <a:tbl>
              <a:tblPr firstRow="1" firstCol="1" bandRow="1">
                <a:tableStyleId>{5940675A-B579-460E-94D1-54222C63F5DA}</a:tableStyleId>
              </a:tblPr>
              <a:tblGrid>
                <a:gridCol w="4055307">
                  <a:extLst>
                    <a:ext uri="{9D8B030D-6E8A-4147-A177-3AD203B41FA5}">
                      <a16:colId xmlns:a16="http://schemas.microsoft.com/office/drawing/2014/main" val="20000"/>
                    </a:ext>
                  </a:extLst>
                </a:gridCol>
                <a:gridCol w="2437788">
                  <a:extLst>
                    <a:ext uri="{9D8B030D-6E8A-4147-A177-3AD203B41FA5}">
                      <a16:colId xmlns:a16="http://schemas.microsoft.com/office/drawing/2014/main" val="20001"/>
                    </a:ext>
                  </a:extLst>
                </a:gridCol>
                <a:gridCol w="3508891">
                  <a:extLst>
                    <a:ext uri="{9D8B030D-6E8A-4147-A177-3AD203B41FA5}">
                      <a16:colId xmlns:a16="http://schemas.microsoft.com/office/drawing/2014/main" val="20002"/>
                    </a:ext>
                  </a:extLst>
                </a:gridCol>
              </a:tblGrid>
              <a:tr h="2899488">
                <a:tc>
                  <a:txBody>
                    <a:bodyPr/>
                    <a:lstStyle/>
                    <a:p>
                      <a:pPr marL="0" marR="0" lvl="0" indent="0" algn="l">
                        <a:lnSpc>
                          <a:spcPct val="115000"/>
                        </a:lnSpc>
                        <a:spcBef>
                          <a:spcPts val="0"/>
                        </a:spcBef>
                        <a:spcAft>
                          <a:spcPts val="0"/>
                        </a:spcAft>
                        <a:buFont typeface="+mj-lt"/>
                        <a:buNone/>
                      </a:pPr>
                      <a:r>
                        <a:rPr lang="en-US" sz="1600" dirty="0">
                          <a:effectLst/>
                        </a:rPr>
                        <a:t>1.2 Team Operating Procedures: Tier I team meets at least monthly and has (a) regular meeting format/agenda, (b) minutes, (c) defined meeting roles, and (d) a current action plan.</a:t>
                      </a:r>
                      <a:endParaRPr lang="en-US" sz="1600" dirty="0">
                        <a:effectLst/>
                        <a:latin typeface="+mn-lt"/>
                        <a:ea typeface="Calibri"/>
                        <a:cs typeface="Times New Roman"/>
                      </a:endParaRPr>
                    </a:p>
                  </a:txBody>
                  <a:tcPr marL="51269" marR="51269" marT="0" marB="0"/>
                </a:tc>
                <a:tc>
                  <a:txBody>
                    <a:bodyPr/>
                    <a:lstStyle/>
                    <a:p>
                      <a:pPr marL="342900" marR="0" lvl="0" indent="-342900" algn="l">
                        <a:spcBef>
                          <a:spcPts val="0"/>
                        </a:spcBef>
                        <a:spcAft>
                          <a:spcPts val="0"/>
                        </a:spcAft>
                        <a:buFont typeface="Symbol"/>
                        <a:buChar char=""/>
                      </a:pPr>
                      <a:r>
                        <a:rPr lang="en-US" sz="1600" dirty="0">
                          <a:effectLst/>
                        </a:rPr>
                        <a:t>Tier I team meeting agendas and minutes</a:t>
                      </a:r>
                    </a:p>
                    <a:p>
                      <a:pPr marL="342900" marR="0" lvl="0" indent="-342900" algn="l">
                        <a:spcBef>
                          <a:spcPts val="0"/>
                        </a:spcBef>
                        <a:spcAft>
                          <a:spcPts val="0"/>
                        </a:spcAft>
                        <a:buFont typeface="Symbol"/>
                        <a:buChar char=""/>
                      </a:pPr>
                      <a:r>
                        <a:rPr lang="en-US" sz="1600" dirty="0">
                          <a:effectLst/>
                        </a:rPr>
                        <a:t>Tier I meeting roles descriptions</a:t>
                      </a:r>
                    </a:p>
                    <a:p>
                      <a:pPr marL="342900" marR="0" lvl="0" indent="-342900" algn="l">
                        <a:spcBef>
                          <a:spcPts val="0"/>
                        </a:spcBef>
                        <a:spcAft>
                          <a:spcPts val="0"/>
                        </a:spcAft>
                        <a:buFont typeface="Symbol"/>
                        <a:buChar char=""/>
                      </a:pPr>
                      <a:r>
                        <a:rPr lang="en-US" sz="1600" dirty="0">
                          <a:effectLst/>
                        </a:rPr>
                        <a:t>Tier I action plan</a:t>
                      </a:r>
                      <a:endParaRPr lang="en-US" sz="1600" dirty="0">
                        <a:effectLst/>
                        <a:latin typeface="+mn-lt"/>
                      </a:endParaRPr>
                    </a:p>
                  </a:txBody>
                  <a:tcPr marL="51269" marR="51269" marT="0" marB="0"/>
                </a:tc>
                <a:tc>
                  <a:txBody>
                    <a:bodyPr/>
                    <a:lstStyle/>
                    <a:p>
                      <a:pPr marL="255270" marR="0" indent="-228600" algn="l">
                        <a:spcBef>
                          <a:spcPts val="0"/>
                        </a:spcBef>
                        <a:spcAft>
                          <a:spcPts val="1200"/>
                        </a:spcAft>
                      </a:pPr>
                      <a:r>
                        <a:rPr lang="en-US" sz="1600" dirty="0">
                          <a:effectLst/>
                        </a:rPr>
                        <a:t>0 = Tier I team does not use regular meeting format/agenda, minutes, defined roles, or a current action plan.</a:t>
                      </a:r>
                    </a:p>
                    <a:p>
                      <a:pPr marL="255270" marR="0" indent="-228600" algn="l">
                        <a:spcBef>
                          <a:spcPts val="0"/>
                        </a:spcBef>
                        <a:spcAft>
                          <a:spcPts val="1200"/>
                        </a:spcAft>
                      </a:pPr>
                      <a:r>
                        <a:rPr lang="en-US" sz="1600" dirty="0">
                          <a:effectLst/>
                        </a:rPr>
                        <a:t>1= Tier I team has at least two but not all four features.</a:t>
                      </a:r>
                    </a:p>
                    <a:p>
                      <a:pPr marL="255270" marR="0" indent="-228600" algn="l">
                        <a:spcBef>
                          <a:spcPts val="0"/>
                        </a:spcBef>
                        <a:spcAft>
                          <a:spcPts val="1200"/>
                        </a:spcAft>
                      </a:pPr>
                      <a:r>
                        <a:rPr lang="en-US" sz="1600" dirty="0">
                          <a:effectLst/>
                        </a:rPr>
                        <a:t>2 = Tier I team meets at least monthly and uses regular meeting format/agenda, minutes, defined roles, AND has a current action plan.</a:t>
                      </a:r>
                      <a:endParaRPr lang="en-US" sz="1600" dirty="0">
                        <a:effectLst/>
                        <a:latin typeface="+mn-lt"/>
                        <a:ea typeface="Calibri"/>
                        <a:cs typeface="Times New Roman"/>
                      </a:endParaRPr>
                    </a:p>
                  </a:txBody>
                  <a:tcPr marL="51269" marR="51269" marT="0" marB="0"/>
                </a:tc>
                <a:extLst>
                  <a:ext uri="{0D108BD9-81ED-4DB2-BD59-A6C34878D82A}">
                    <a16:rowId xmlns:a16="http://schemas.microsoft.com/office/drawing/2014/main" val="10000"/>
                  </a:ext>
                </a:extLst>
              </a:tr>
            </a:tbl>
          </a:graphicData>
        </a:graphic>
      </p:graphicFrame>
      <p:sp>
        <p:nvSpPr>
          <p:cNvPr id="3" name="Rectangle 2"/>
          <p:cNvSpPr/>
          <p:nvPr/>
        </p:nvSpPr>
        <p:spPr>
          <a:xfrm>
            <a:off x="3926179" y="4140729"/>
            <a:ext cx="3008021" cy="14285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Specific features are necessary to ensure meetings are effective for action planning and tracking progress.</a:t>
            </a:r>
          </a:p>
        </p:txBody>
      </p:sp>
      <p:sp>
        <p:nvSpPr>
          <p:cNvPr id="7" name="TextBox 6"/>
          <p:cNvSpPr txBox="1"/>
          <p:nvPr/>
        </p:nvSpPr>
        <p:spPr>
          <a:xfrm>
            <a:off x="10471339" y="1350493"/>
            <a:ext cx="1705793"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Teams</a:t>
            </a:r>
          </a:p>
        </p:txBody>
      </p:sp>
      <p:graphicFrame>
        <p:nvGraphicFramePr>
          <p:cNvPr id="9" name="Table 8">
            <a:extLst>
              <a:ext uri="{FF2B5EF4-FFF2-40B4-BE49-F238E27FC236}">
                <a16:creationId xmlns:a16="http://schemas.microsoft.com/office/drawing/2014/main" id="{6DA0686B-BF05-49A8-85F3-FC687232562D}"/>
              </a:ext>
            </a:extLst>
          </p:cNvPr>
          <p:cNvGraphicFramePr>
            <a:graphicFrameLocks noGrp="1"/>
          </p:cNvGraphicFramePr>
          <p:nvPr>
            <p:extLst>
              <p:ext uri="{D42A27DB-BD31-4B8C-83A1-F6EECF244321}">
                <p14:modId xmlns:p14="http://schemas.microsoft.com/office/powerpoint/2010/main" val="941892854"/>
              </p:ext>
            </p:extLst>
          </p:nvPr>
        </p:nvGraphicFramePr>
        <p:xfrm>
          <a:off x="2175146" y="1689047"/>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20000"/>
                    </a:ext>
                  </a:extLst>
                </a:gridCol>
                <a:gridCol w="2443091">
                  <a:extLst>
                    <a:ext uri="{9D8B030D-6E8A-4147-A177-3AD203B41FA5}">
                      <a16:colId xmlns:a16="http://schemas.microsoft.com/office/drawing/2014/main" val="20001"/>
                    </a:ext>
                  </a:extLst>
                </a:gridCol>
                <a:gridCol w="3508868">
                  <a:extLst>
                    <a:ext uri="{9D8B030D-6E8A-4147-A177-3AD203B41FA5}">
                      <a16:colId xmlns:a16="http://schemas.microsoft.com/office/drawing/2014/main" val="20002"/>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0000"/>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899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A68BE-7719-4B2D-A399-8ABDABCA5309}"/>
              </a:ext>
            </a:extLst>
          </p:cNvPr>
          <p:cNvSpPr>
            <a:spLocks noGrp="1"/>
          </p:cNvSpPr>
          <p:nvPr>
            <p:ph type="title"/>
          </p:nvPr>
        </p:nvSpPr>
        <p:spPr/>
        <p:txBody>
          <a:bodyPr/>
          <a:lstStyle/>
          <a:p>
            <a:r>
              <a:rPr lang="en-US"/>
              <a:t>Summary</a:t>
            </a:r>
            <a:endParaRPr lang="en-US" dirty="0"/>
          </a:p>
        </p:txBody>
      </p:sp>
      <p:sp>
        <p:nvSpPr>
          <p:cNvPr id="4" name="Content Placeholder 3">
            <a:extLst>
              <a:ext uri="{FF2B5EF4-FFF2-40B4-BE49-F238E27FC236}">
                <a16:creationId xmlns:a16="http://schemas.microsoft.com/office/drawing/2014/main" id="{C7E63D73-2300-4440-9CCA-5DEDB3CE443A}"/>
              </a:ext>
            </a:extLst>
          </p:cNvPr>
          <p:cNvSpPr>
            <a:spLocks noGrp="1"/>
          </p:cNvSpPr>
          <p:nvPr>
            <p:ph idx="1"/>
          </p:nvPr>
        </p:nvSpPr>
        <p:spPr/>
        <p:txBody>
          <a:bodyPr/>
          <a:lstStyle/>
          <a:p>
            <a:r>
              <a:rPr lang="en-US"/>
              <a:t>Create a good foundation for efficient/effective meetings</a:t>
            </a:r>
          </a:p>
          <a:p>
            <a:r>
              <a:rPr lang="en-US"/>
              <a:t>Focus on data-based, precise problem solving</a:t>
            </a:r>
          </a:p>
          <a:p>
            <a:r>
              <a:rPr lang="en-US"/>
              <a:t>Develop complete action plans</a:t>
            </a:r>
          </a:p>
          <a:p>
            <a:r>
              <a:rPr lang="en-US"/>
              <a:t>Monitor and evaluate progress of action plans</a:t>
            </a:r>
            <a:endParaRPr lang="en-US" dirty="0"/>
          </a:p>
        </p:txBody>
      </p:sp>
    </p:spTree>
    <p:extLst>
      <p:ext uri="{BB962C8B-B14F-4D97-AF65-F5344CB8AC3E}">
        <p14:creationId xmlns:p14="http://schemas.microsoft.com/office/powerpoint/2010/main" val="161877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9C82-82D8-4679-B2BD-924164F1B6AA}"/>
              </a:ext>
            </a:extLst>
          </p:cNvPr>
          <p:cNvSpPr>
            <a:spLocks noGrp="1"/>
          </p:cNvSpPr>
          <p:nvPr>
            <p:ph type="title"/>
          </p:nvPr>
        </p:nvSpPr>
        <p:spPr/>
        <p:txBody>
          <a:bodyPr>
            <a:noAutofit/>
          </a:bodyPr>
          <a:lstStyle/>
          <a:p>
            <a:r>
              <a:rPr lang="en-US"/>
              <a:t>Parent/Community Involvement</a:t>
            </a:r>
            <a:endParaRPr lang="en-US" dirty="0"/>
          </a:p>
        </p:txBody>
      </p:sp>
      <p:sp>
        <p:nvSpPr>
          <p:cNvPr id="3" name="Content Placeholder 2">
            <a:extLst>
              <a:ext uri="{FF2B5EF4-FFF2-40B4-BE49-F238E27FC236}">
                <a16:creationId xmlns:a16="http://schemas.microsoft.com/office/drawing/2014/main" id="{110F2E15-95E8-421F-A54F-7F67DF397570}"/>
              </a:ext>
            </a:extLst>
          </p:cNvPr>
          <p:cNvSpPr>
            <a:spLocks noGrp="1"/>
          </p:cNvSpPr>
          <p:nvPr>
            <p:ph idx="1"/>
          </p:nvPr>
        </p:nvSpPr>
        <p:spPr/>
        <p:txBody>
          <a:bodyPr/>
          <a:lstStyle/>
          <a:p>
            <a:r>
              <a:rPr lang="en-US"/>
              <a:t>Consider having parent representation on the team.</a:t>
            </a:r>
          </a:p>
          <a:p>
            <a:r>
              <a:rPr lang="en-US"/>
              <a:t>Consider having a community member on the team.</a:t>
            </a:r>
          </a:p>
          <a:p>
            <a:r>
              <a:rPr lang="en-US"/>
              <a:t>Get input/feedback from parents and community.</a:t>
            </a:r>
          </a:p>
          <a:p>
            <a:r>
              <a:rPr lang="en-US"/>
              <a:t>Share action plans and outcomes.</a:t>
            </a:r>
            <a:endParaRPr lang="en-US" dirty="0"/>
          </a:p>
        </p:txBody>
      </p:sp>
    </p:spTree>
    <p:extLst>
      <p:ext uri="{BB962C8B-B14F-4D97-AF65-F5344CB8AC3E}">
        <p14:creationId xmlns:p14="http://schemas.microsoft.com/office/powerpoint/2010/main" val="422074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Voice</a:t>
            </a:r>
            <a:endParaRPr lang="en-US" dirty="0"/>
          </a:p>
        </p:txBody>
      </p:sp>
      <p:sp>
        <p:nvSpPr>
          <p:cNvPr id="3" name="Content Placeholder 2"/>
          <p:cNvSpPr>
            <a:spLocks noGrp="1"/>
          </p:cNvSpPr>
          <p:nvPr>
            <p:ph idx="1"/>
          </p:nvPr>
        </p:nvSpPr>
        <p:spPr/>
        <p:txBody>
          <a:bodyPr/>
          <a:lstStyle/>
          <a:p>
            <a:r>
              <a:rPr lang="en-US"/>
              <a:t>At the secondary level, consider having at least one student on the team.</a:t>
            </a:r>
          </a:p>
          <a:p>
            <a:r>
              <a:rPr lang="en-US"/>
              <a:t>Student representation increases likelihood of student buy-in.</a:t>
            </a:r>
          </a:p>
          <a:p>
            <a:r>
              <a:rPr lang="en-US"/>
              <a:t>Students can help with both planning and implementation.</a:t>
            </a:r>
            <a:endParaRPr lang="en-US" dirty="0"/>
          </a:p>
        </p:txBody>
      </p:sp>
    </p:spTree>
    <p:extLst>
      <p:ext uri="{BB962C8B-B14F-4D97-AF65-F5344CB8AC3E}">
        <p14:creationId xmlns:p14="http://schemas.microsoft.com/office/powerpoint/2010/main" val="27429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906F66-AFFD-433A-B57A-1014DE01447E}"/>
              </a:ext>
            </a:extLst>
          </p:cNvPr>
          <p:cNvSpPr>
            <a:spLocks noGrp="1"/>
          </p:cNvSpPr>
          <p:nvPr>
            <p:ph type="title"/>
          </p:nvPr>
        </p:nvSpPr>
        <p:spPr/>
        <p:txBody>
          <a:bodyPr/>
          <a:lstStyle/>
          <a:p>
            <a:r>
              <a:rPr lang="en-US"/>
              <a:t>Other Considerations</a:t>
            </a:r>
            <a:endParaRPr lang="en-US" dirty="0"/>
          </a:p>
        </p:txBody>
      </p:sp>
      <p:sp>
        <p:nvSpPr>
          <p:cNvPr id="4" name="Content Placeholder 3">
            <a:extLst>
              <a:ext uri="{FF2B5EF4-FFF2-40B4-BE49-F238E27FC236}">
                <a16:creationId xmlns:a16="http://schemas.microsoft.com/office/drawing/2014/main" id="{AA832505-6E14-4B6E-9CA9-6153079B27B3}"/>
              </a:ext>
            </a:extLst>
          </p:cNvPr>
          <p:cNvSpPr>
            <a:spLocks noGrp="1"/>
          </p:cNvSpPr>
          <p:nvPr>
            <p:ph idx="1"/>
          </p:nvPr>
        </p:nvSpPr>
        <p:spPr/>
        <p:txBody>
          <a:bodyPr/>
          <a:lstStyle/>
          <a:p>
            <a:pPr marL="0" indent="0">
              <a:buNone/>
            </a:pPr>
            <a:r>
              <a:rPr lang="en-US" dirty="0"/>
              <a:t>Team members must:</a:t>
            </a:r>
          </a:p>
          <a:p>
            <a:r>
              <a:rPr lang="en-US" dirty="0"/>
              <a:t>Be respected in the school</a:t>
            </a:r>
          </a:p>
          <a:p>
            <a:r>
              <a:rPr lang="en-US" dirty="0"/>
              <a:t>Be good communicators</a:t>
            </a:r>
          </a:p>
          <a:p>
            <a:r>
              <a:rPr lang="en-US" dirty="0"/>
              <a:t>Have positive attitude</a:t>
            </a:r>
          </a:p>
          <a:p>
            <a:r>
              <a:rPr lang="en-US" dirty="0"/>
              <a:t>Be relationship builders</a:t>
            </a:r>
          </a:p>
        </p:txBody>
      </p:sp>
    </p:spTree>
    <p:extLst>
      <p:ext uri="{BB962C8B-B14F-4D97-AF65-F5344CB8AC3E}">
        <p14:creationId xmlns:p14="http://schemas.microsoft.com/office/powerpoint/2010/main" val="41382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Assigned Team Roles </a:t>
            </a:r>
            <a:endParaRPr lang="en-US" dirty="0"/>
          </a:p>
        </p:txBody>
      </p:sp>
      <p:sp>
        <p:nvSpPr>
          <p:cNvPr id="3" name="Content Placeholder 2"/>
          <p:cNvSpPr>
            <a:spLocks noGrp="1"/>
          </p:cNvSpPr>
          <p:nvPr>
            <p:ph idx="1"/>
          </p:nvPr>
        </p:nvSpPr>
        <p:spPr/>
        <p:txBody>
          <a:bodyPr/>
          <a:lstStyle/>
          <a:p>
            <a:r>
              <a:rPr lang="en-US"/>
              <a:t>Facilitator – keep meeting on topic, on task</a:t>
            </a:r>
          </a:p>
          <a:p>
            <a:r>
              <a:rPr lang="en-US"/>
              <a:t>Minute taker – record &amp; distribute minutes</a:t>
            </a:r>
          </a:p>
          <a:p>
            <a:r>
              <a:rPr lang="en-US"/>
              <a:t>Data analyst – bring data reports to meetings</a:t>
            </a:r>
          </a:p>
          <a:p>
            <a:r>
              <a:rPr lang="en-US"/>
              <a:t>Active team members – problem solve; input, feedback</a:t>
            </a:r>
            <a:endParaRPr lang="en-US" dirty="0"/>
          </a:p>
        </p:txBody>
      </p:sp>
    </p:spTree>
    <p:extLst>
      <p:ext uri="{BB962C8B-B14F-4D97-AF65-F5344CB8AC3E}">
        <p14:creationId xmlns:p14="http://schemas.microsoft.com/office/powerpoint/2010/main" val="401506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BDBF-36CE-4C8A-AE04-D72C53C5E19B}"/>
              </a:ext>
            </a:extLst>
          </p:cNvPr>
          <p:cNvSpPr>
            <a:spLocks noGrp="1"/>
          </p:cNvSpPr>
          <p:nvPr>
            <p:ph type="title"/>
          </p:nvPr>
        </p:nvSpPr>
        <p:spPr/>
        <p:txBody>
          <a:bodyPr/>
          <a:lstStyle/>
          <a:p>
            <a:r>
              <a:rPr lang="en-US" dirty="0"/>
              <a:t>Facilitator Responsibilities</a:t>
            </a:r>
          </a:p>
        </p:txBody>
      </p:sp>
      <p:sp>
        <p:nvSpPr>
          <p:cNvPr id="4" name="Content Placeholder 3">
            <a:extLst>
              <a:ext uri="{FF2B5EF4-FFF2-40B4-BE49-F238E27FC236}">
                <a16:creationId xmlns:a16="http://schemas.microsoft.com/office/drawing/2014/main" id="{55FC19B5-0273-4DE3-AAF3-452CE1913426}"/>
              </a:ext>
            </a:extLst>
          </p:cNvPr>
          <p:cNvSpPr>
            <a:spLocks noGrp="1"/>
          </p:cNvSpPr>
          <p:nvPr>
            <p:ph idx="1"/>
          </p:nvPr>
        </p:nvSpPr>
        <p:spPr>
          <a:xfrm>
            <a:off x="2514600" y="1825625"/>
            <a:ext cx="8839200" cy="4667250"/>
          </a:xfrm>
        </p:spPr>
        <p:txBody>
          <a:bodyPr>
            <a:normAutofit fontScale="85000" lnSpcReduction="20000"/>
          </a:bodyPr>
          <a:lstStyle/>
          <a:p>
            <a:pPr marL="342900" marR="0" lvl="0" indent="-342900">
              <a:lnSpc>
                <a:spcPct val="100000"/>
              </a:lnSpc>
              <a:spcBef>
                <a:spcPts val="0"/>
              </a:spcBef>
              <a:spcAft>
                <a:spcPts val="0"/>
              </a:spcAft>
              <a:buFont typeface="+mj-lt"/>
              <a:buAutoNum type="arabicParenR"/>
              <a:tabLst>
                <a:tab pos="228600" algn="l"/>
              </a:tabLst>
            </a:pPr>
            <a:r>
              <a:rPr lang="en-US" u="sng" dirty="0">
                <a:latin typeface="Calibri" panose="020F0502020204030204" pitchFamily="34" charset="0"/>
                <a:ea typeface="Calibri" panose="020F0502020204030204" pitchFamily="34" charset="0"/>
                <a:cs typeface="Times New Roman" panose="02020603050405020304" pitchFamily="18" charset="0"/>
              </a:rPr>
              <a:t>Before</a:t>
            </a:r>
            <a:r>
              <a:rPr lang="en-US" dirty="0">
                <a:latin typeface="Calibri" panose="020F0502020204030204" pitchFamily="34" charset="0"/>
                <a:ea typeface="Calibri" panose="020F0502020204030204" pitchFamily="34" charset="0"/>
                <a:cs typeface="Times New Roman" panose="02020603050405020304" pitchFamily="18" charset="0"/>
              </a:rPr>
              <a:t> meeting, provides </a:t>
            </a:r>
            <a:r>
              <a:rPr lang="en-US" b="1" dirty="0">
                <a:latin typeface="Calibri" panose="020F0502020204030204" pitchFamily="34" charset="0"/>
                <a:ea typeface="Calibri" panose="020F0502020204030204" pitchFamily="34" charset="0"/>
                <a:cs typeface="Times New Roman" panose="02020603050405020304" pitchFamily="18" charset="0"/>
              </a:rPr>
              <a:t>agenda</a:t>
            </a:r>
            <a:r>
              <a:rPr lang="en-US" dirty="0">
                <a:latin typeface="Calibri" panose="020F0502020204030204" pitchFamily="34" charset="0"/>
                <a:ea typeface="Calibri" panose="020F0502020204030204" pitchFamily="34" charset="0"/>
                <a:cs typeface="Times New Roman" panose="02020603050405020304" pitchFamily="18" charset="0"/>
              </a:rPr>
              <a:t> items to minute taker</a:t>
            </a:r>
          </a:p>
          <a:p>
            <a:pPr marL="342900" marR="0" lvl="0" indent="-342900">
              <a:lnSpc>
                <a:spcPct val="100000"/>
              </a:lnSpc>
              <a:spcBef>
                <a:spcPts val="0"/>
              </a:spcBef>
              <a:spcAft>
                <a:spcPts val="0"/>
              </a:spcAft>
              <a:buFont typeface="+mj-lt"/>
              <a:buAutoNum type="arabicParenR"/>
              <a:tabLst>
                <a:tab pos="228600" algn="l"/>
              </a:tabLst>
            </a:pPr>
            <a:r>
              <a:rPr lang="en-US" dirty="0">
                <a:latin typeface="Calibri" panose="020F0502020204030204" pitchFamily="34" charset="0"/>
                <a:ea typeface="Calibri" panose="020F0502020204030204" pitchFamily="34" charset="0"/>
                <a:cs typeface="Times New Roman" panose="02020603050405020304" pitchFamily="18" charset="0"/>
              </a:rPr>
              <a:t>Starts meeting on time</a:t>
            </a:r>
          </a:p>
          <a:p>
            <a:pPr marL="342900" marR="0" lvl="0" indent="-342900">
              <a:lnSpc>
                <a:spcPct val="100000"/>
              </a:lnSpc>
              <a:spcBef>
                <a:spcPts val="0"/>
              </a:spcBef>
              <a:spcAft>
                <a:spcPts val="0"/>
              </a:spcAft>
              <a:buFont typeface="+mj-lt"/>
              <a:buAutoNum type="arabicParenR"/>
              <a:tabLst>
                <a:tab pos="228600" algn="l"/>
              </a:tabLst>
            </a:pPr>
            <a:r>
              <a:rPr lang="en-US" dirty="0">
                <a:latin typeface="Calibri" panose="020F0502020204030204" pitchFamily="34" charset="0"/>
                <a:ea typeface="Calibri" panose="020F0502020204030204" pitchFamily="34" charset="0"/>
                <a:cs typeface="Times New Roman" panose="02020603050405020304" pitchFamily="18" charset="0"/>
              </a:rPr>
              <a:t>Determines date, time, and location of next meeting</a:t>
            </a:r>
          </a:p>
          <a:p>
            <a:pPr marL="342900" marR="0" lvl="0" indent="-342900">
              <a:lnSpc>
                <a:spcPct val="100000"/>
              </a:lnSpc>
              <a:spcBef>
                <a:spcPts val="0"/>
              </a:spcBef>
              <a:spcAft>
                <a:spcPts val="0"/>
              </a:spcAft>
              <a:buFont typeface="+mj-lt"/>
              <a:buAutoNum type="arabicParenR"/>
              <a:tabLst>
                <a:tab pos="228600" algn="l"/>
              </a:tabLst>
            </a:pPr>
            <a:r>
              <a:rPr lang="en-US" u="sng" dirty="0">
                <a:latin typeface="Calibri" panose="020F0502020204030204" pitchFamily="34" charset="0"/>
                <a:ea typeface="Calibri" panose="020F0502020204030204" pitchFamily="34" charset="0"/>
                <a:cs typeface="Times New Roman" panose="02020603050405020304" pitchFamily="18" charset="0"/>
              </a:rPr>
              <a:t>At</a:t>
            </a:r>
            <a:r>
              <a:rPr lang="en-US" dirty="0">
                <a:latin typeface="Calibri" panose="020F0502020204030204" pitchFamily="34" charset="0"/>
                <a:ea typeface="Calibri" panose="020F0502020204030204" pitchFamily="34" charset="0"/>
                <a:cs typeface="Times New Roman" panose="02020603050405020304" pitchFamily="18" charset="0"/>
              </a:rPr>
              <a:t> meeting, manages the “flow” of meeting by adhering to the agenda</a:t>
            </a:r>
          </a:p>
          <a:p>
            <a:pPr marL="742950" marR="0" lvl="1" indent="-285750">
              <a:lnSpc>
                <a:spcPct val="100000"/>
              </a:lnSpc>
              <a:spcBef>
                <a:spcPts val="0"/>
              </a:spcBef>
              <a:spcAft>
                <a:spcPts val="0"/>
              </a:spcAft>
              <a:buFont typeface="+mj-lt"/>
              <a:buAutoNum type="alphaLcParenR"/>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Prompts</a:t>
            </a:r>
            <a:r>
              <a:rPr lang="en-US" dirty="0">
                <a:latin typeface="Calibri" panose="020F0502020204030204" pitchFamily="34" charset="0"/>
                <a:ea typeface="Calibri" panose="020F0502020204030204" pitchFamily="34" charset="0"/>
                <a:cs typeface="Times New Roman" panose="02020603050405020304" pitchFamily="18" charset="0"/>
              </a:rPr>
              <a:t> team members (as necessary) with problem solving </a:t>
            </a:r>
          </a:p>
          <a:p>
            <a:pPr marL="1143000" marR="0" lvl="2" indent="-228600">
              <a:lnSpc>
                <a:spcPct val="100000"/>
              </a:lnSpc>
              <a:spcBef>
                <a:spcPts val="0"/>
              </a:spcBef>
              <a:spcAft>
                <a:spcPts val="0"/>
              </a:spcAft>
              <a:buFont typeface="+mj-lt"/>
              <a:buAutoNum type="romanLcParenR"/>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Do we have a problem?</a:t>
            </a:r>
          </a:p>
          <a:p>
            <a:pPr marL="1143000" marR="0" lvl="2" indent="-228600">
              <a:lnSpc>
                <a:spcPct val="100000"/>
              </a:lnSpc>
              <a:spcBef>
                <a:spcPts val="0"/>
              </a:spcBef>
              <a:spcAft>
                <a:spcPts val="0"/>
              </a:spcAft>
              <a:buFont typeface="+mj-lt"/>
              <a:buAutoNum type="romanLcParenR"/>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What is the precise nature of the problem?</a:t>
            </a:r>
          </a:p>
          <a:p>
            <a:pPr marL="1143000" marR="0" lvl="2" indent="-228600">
              <a:lnSpc>
                <a:spcPct val="100000"/>
              </a:lnSpc>
              <a:spcBef>
                <a:spcPts val="0"/>
              </a:spcBef>
              <a:spcAft>
                <a:spcPts val="0"/>
              </a:spcAft>
              <a:buFont typeface="+mj-lt"/>
              <a:buAutoNum type="romanLcParenR"/>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Why does the problem exist, and what can we do about it?</a:t>
            </a:r>
          </a:p>
          <a:p>
            <a:pPr marL="1143000" marR="0" lvl="2" indent="-228600">
              <a:lnSpc>
                <a:spcPct val="100000"/>
              </a:lnSpc>
              <a:spcBef>
                <a:spcPts val="0"/>
              </a:spcBef>
              <a:spcAft>
                <a:spcPts val="0"/>
              </a:spcAft>
              <a:buFont typeface="+mj-lt"/>
              <a:buAutoNum type="romanLcParenR"/>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For problems with existing solution actions</a:t>
            </a:r>
          </a:p>
          <a:p>
            <a:pPr marL="1600200" marR="0" lvl="3" indent="-228600">
              <a:lnSpc>
                <a:spcPct val="100000"/>
              </a:lnSpc>
              <a:spcBef>
                <a:spcPts val="0"/>
              </a:spcBef>
              <a:spcAft>
                <a:spcPts val="0"/>
              </a:spcAft>
              <a:buFont typeface="+mj-lt"/>
              <a:buAutoNum type="arabicParenBoth"/>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What is the implementation status of our solution actions - Not started? Partially implemented? Implemented with fidelity? Completed?</a:t>
            </a:r>
          </a:p>
          <a:p>
            <a:pPr marL="1600200" marR="0" lvl="3" indent="-228600">
              <a:lnSpc>
                <a:spcPct val="100000"/>
              </a:lnSpc>
              <a:spcBef>
                <a:spcPts val="0"/>
              </a:spcBef>
              <a:spcAft>
                <a:spcPts val="0"/>
              </a:spcAft>
              <a:buFont typeface="+mj-lt"/>
              <a:buAutoNum type="arabicParenBoth"/>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What will we do to improve implementation of our solution actions?</a:t>
            </a:r>
          </a:p>
          <a:p>
            <a:pPr marL="1600200" marR="0" lvl="3" indent="-228600">
              <a:lnSpc>
                <a:spcPct val="100000"/>
              </a:lnSpc>
              <a:spcBef>
                <a:spcPts val="0"/>
              </a:spcBef>
              <a:spcAft>
                <a:spcPts val="0"/>
              </a:spcAft>
              <a:buFont typeface="+mj-lt"/>
              <a:buAutoNum type="arabicParenBoth"/>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Are implemented solution actions “working” (i.e., reducing the rate/frequency of the targeted problem to our goal level)?</a:t>
            </a:r>
          </a:p>
          <a:p>
            <a:pPr marL="742950" marR="0" lvl="1" indent="-285750">
              <a:lnSpc>
                <a:spcPct val="100000"/>
              </a:lnSpc>
              <a:spcBef>
                <a:spcPts val="0"/>
              </a:spcBef>
              <a:spcAft>
                <a:spcPts val="0"/>
              </a:spcAft>
              <a:buFont typeface="+mj-lt"/>
              <a:buAutoNum type="alphaLcParen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Is active participant in meeting</a:t>
            </a:r>
          </a:p>
        </p:txBody>
      </p:sp>
    </p:spTree>
    <p:extLst>
      <p:ext uri="{BB962C8B-B14F-4D97-AF65-F5344CB8AC3E}">
        <p14:creationId xmlns:p14="http://schemas.microsoft.com/office/powerpoint/2010/main" val="119940881"/>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4014</TotalTime>
  <Words>4463</Words>
  <Application>Microsoft Office PowerPoint</Application>
  <PresentationFormat>Widescreen</PresentationFormat>
  <Paragraphs>367</Paragraphs>
  <Slides>41</Slides>
  <Notes>39</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MS Gothic</vt:lpstr>
      <vt:lpstr>ＭＳ Ｐゴシック</vt:lpstr>
      <vt:lpstr>Arial</vt:lpstr>
      <vt:lpstr>Arial Black</vt:lpstr>
      <vt:lpstr>Calibri</vt:lpstr>
      <vt:lpstr>Georgia</vt:lpstr>
      <vt:lpstr>ITC Franklin Gothic Std Bk Cd</vt:lpstr>
      <vt:lpstr>Montserrat Light</vt:lpstr>
      <vt:lpstr>Symbol</vt:lpstr>
      <vt:lpstr>Times New Roman</vt:lpstr>
      <vt:lpstr>Univers Cond</vt:lpstr>
      <vt:lpstr>Wingdings</vt:lpstr>
      <vt:lpstr>Office Theme</vt:lpstr>
      <vt:lpstr>The PBIS Team Meeting</vt:lpstr>
      <vt:lpstr>Context</vt:lpstr>
      <vt:lpstr>School Team Responsibilities</vt:lpstr>
      <vt:lpstr>The PBIS Team </vt:lpstr>
      <vt:lpstr>Parent/Community Involvement</vt:lpstr>
      <vt:lpstr>Student Voice</vt:lpstr>
      <vt:lpstr>Other Considerations</vt:lpstr>
      <vt:lpstr>Assigned Team Roles </vt:lpstr>
      <vt:lpstr>Facilitator Responsibilities</vt:lpstr>
      <vt:lpstr>Minute Taker Responsibilities</vt:lpstr>
      <vt:lpstr>Data Analyst Responsibilities</vt:lpstr>
      <vt:lpstr>Team Member Responsibilities</vt:lpstr>
      <vt:lpstr>The PBIS Team Meeting</vt:lpstr>
      <vt:lpstr>PowerPoint Presentation</vt:lpstr>
      <vt:lpstr>PowerPoint Presentation</vt:lpstr>
      <vt:lpstr>Example:  Meeting Minutes Template</vt:lpstr>
      <vt:lpstr>PowerPoint Presentation</vt:lpstr>
      <vt:lpstr>PowerPoint Presentation</vt:lpstr>
      <vt:lpstr>The Main Focus of the  PBIS Team Meeting</vt:lpstr>
      <vt:lpstr>Examples:  Data &amp; Reporting Schedules </vt:lpstr>
      <vt:lpstr>Meeting Goals</vt:lpstr>
      <vt:lpstr>Judy Elliott’s Problem-Solving Process</vt:lpstr>
      <vt:lpstr>Judy Elliott Tier 1 Problem Solving</vt:lpstr>
      <vt:lpstr>PowerPoint Presentation</vt:lpstr>
      <vt:lpstr>Step 1. Identify A Precise Problem</vt:lpstr>
      <vt:lpstr>Example Of A Precise Problem Statement</vt:lpstr>
      <vt:lpstr>Identify A Goal For Change</vt:lpstr>
      <vt:lpstr>Have A SMART Goal</vt:lpstr>
      <vt:lpstr>Example Of A Goal With Timeline</vt:lpstr>
      <vt:lpstr>Step 2. Analyze The Problem &amp; Develop Hypothesis </vt:lpstr>
      <vt:lpstr>Step 3. Identify A Solution, Create A Plan</vt:lpstr>
      <vt:lpstr>Creating A Plan</vt:lpstr>
      <vt:lpstr>PowerPoint Presentation</vt:lpstr>
      <vt:lpstr>Step 4. Monitor The Impact </vt:lpstr>
      <vt:lpstr>Make A Decision</vt:lpstr>
      <vt:lpstr>Implement With Integrity</vt:lpstr>
      <vt:lpstr>Communication </vt:lpstr>
      <vt:lpstr>Example Of An Effective Team Meeting</vt:lpstr>
      <vt:lpstr>Do It With Fidelity!</vt:lpstr>
      <vt:lpstr>1.2 Team Operating Procedures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59</cp:revision>
  <dcterms:created xsi:type="dcterms:W3CDTF">2023-03-03T14:48:10Z</dcterms:created>
  <dcterms:modified xsi:type="dcterms:W3CDTF">2024-07-16T20:57:06Z</dcterms:modified>
</cp:coreProperties>
</file>