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Lst>
  <p:notesMasterIdLst>
    <p:notesMasterId r:id="rId44"/>
  </p:notesMasterIdLst>
  <p:sldIdLst>
    <p:sldId id="257" r:id="rId2"/>
    <p:sldId id="457" r:id="rId3"/>
    <p:sldId id="458" r:id="rId4"/>
    <p:sldId id="459" r:id="rId5"/>
    <p:sldId id="259" r:id="rId6"/>
    <p:sldId id="258" r:id="rId7"/>
    <p:sldId id="673" r:id="rId8"/>
    <p:sldId id="261" r:id="rId9"/>
    <p:sldId id="264" r:id="rId10"/>
    <p:sldId id="266" r:id="rId11"/>
    <p:sldId id="271" r:id="rId12"/>
    <p:sldId id="677" r:id="rId13"/>
    <p:sldId id="678" r:id="rId14"/>
    <p:sldId id="679" r:id="rId15"/>
    <p:sldId id="268" r:id="rId16"/>
    <p:sldId id="676" r:id="rId17"/>
    <p:sldId id="680" r:id="rId18"/>
    <p:sldId id="674" r:id="rId19"/>
    <p:sldId id="267" r:id="rId20"/>
    <p:sldId id="277" r:id="rId21"/>
    <p:sldId id="279" r:id="rId22"/>
    <p:sldId id="280" r:id="rId23"/>
    <p:sldId id="681" r:id="rId24"/>
    <p:sldId id="682" r:id="rId25"/>
    <p:sldId id="683" r:id="rId26"/>
    <p:sldId id="281" r:id="rId27"/>
    <p:sldId id="684" r:id="rId28"/>
    <p:sldId id="685" r:id="rId29"/>
    <p:sldId id="282" r:id="rId30"/>
    <p:sldId id="686" r:id="rId31"/>
    <p:sldId id="687" r:id="rId32"/>
    <p:sldId id="688" r:id="rId33"/>
    <p:sldId id="290" r:id="rId34"/>
    <p:sldId id="689" r:id="rId35"/>
    <p:sldId id="690" r:id="rId36"/>
    <p:sldId id="691" r:id="rId37"/>
    <p:sldId id="692" r:id="rId38"/>
    <p:sldId id="295" r:id="rId39"/>
    <p:sldId id="694" r:id="rId40"/>
    <p:sldId id="695" r:id="rId41"/>
    <p:sldId id="696" r:id="rId42"/>
    <p:sldId id="69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C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74"/>
  </p:normalViewPr>
  <p:slideViewPr>
    <p:cSldViewPr snapToGrid="0">
      <p:cViewPr varScale="1">
        <p:scale>
          <a:sx n="111" d="100"/>
          <a:sy n="111" d="100"/>
        </p:scale>
        <p:origin x="228" y="7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F019F4-689D-494F-A911-D19DA358D4AF}" type="datetimeFigureOut">
              <a:rPr lang="en-US" smtClean="0"/>
              <a:t>7/16/2024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C33544-F483-4819-9DEB-227F6FE77569}" type="slidenum">
              <a:rPr lang="en-US" smtClean="0"/>
              <a:t>‹#›</a:t>
            </a:fld>
            <a:endParaRPr lang="en-US"/>
          </a:p>
        </p:txBody>
      </p:sp>
    </p:spTree>
    <p:extLst>
      <p:ext uri="{BB962C8B-B14F-4D97-AF65-F5344CB8AC3E}">
        <p14:creationId xmlns:p14="http://schemas.microsoft.com/office/powerpoint/2010/main" val="1796674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Images in this module were obtained at google.com/images unless otherwise </a:t>
            </a:r>
            <a:r>
              <a:rPr lang="en-US"/>
              <a:t>specified.</a:t>
            </a:r>
            <a:endParaRPr lang="en-US" dirty="0"/>
          </a:p>
        </p:txBody>
      </p:sp>
      <p:sp>
        <p:nvSpPr>
          <p:cNvPr id="4" name="Slide Number Placeholder 3"/>
          <p:cNvSpPr>
            <a:spLocks noGrp="1"/>
          </p:cNvSpPr>
          <p:nvPr>
            <p:ph type="sldNum" sz="quarter" idx="10"/>
          </p:nvPr>
        </p:nvSpPr>
        <p:spPr/>
        <p:txBody>
          <a:bodyPr/>
          <a:lstStyle/>
          <a:p>
            <a:fld id="{DF375BF7-40E4-4F89-B0A2-93977CFA6C4C}" type="slidenum">
              <a:rPr lang="en-US" smtClean="0"/>
              <a:t>1</a:t>
            </a:fld>
            <a:endParaRPr lang="en-US" dirty="0"/>
          </a:p>
        </p:txBody>
      </p:sp>
    </p:spTree>
    <p:extLst>
      <p:ext uri="{BB962C8B-B14F-4D97-AF65-F5344CB8AC3E}">
        <p14:creationId xmlns:p14="http://schemas.microsoft.com/office/powerpoint/2010/main" val="1785072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spcBef>
                <a:spcPts val="0"/>
              </a:spcBef>
              <a:spcAft>
                <a:spcPts val="0"/>
              </a:spcAft>
              <a:buNone/>
            </a:pPr>
            <a:endParaRPr dirty="0"/>
          </a:p>
        </p:txBody>
      </p:sp>
      <p:sp>
        <p:nvSpPr>
          <p:cNvPr id="119" name="Shape 119"/>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661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Shape 163"/>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0" indent="0" algn="l" rtl="0">
              <a:lnSpc>
                <a:spcPct val="90000"/>
              </a:lnSpc>
              <a:spcBef>
                <a:spcPts val="1000"/>
              </a:spcBef>
              <a:spcAft>
                <a:spcPts val="0"/>
              </a:spcAft>
              <a:buClr>
                <a:schemeClr val="dk1"/>
              </a:buClr>
              <a:buSzPts val="2800"/>
              <a:buFont typeface="Arial"/>
              <a:buNone/>
            </a:pPr>
            <a:r>
              <a:rPr lang="en-US" sz="1200" b="0" i="0" u="none" strike="noStrike" cap="none" dirty="0">
                <a:solidFill>
                  <a:schemeClr val="dk1"/>
                </a:solidFill>
                <a:latin typeface="Calibri"/>
                <a:ea typeface="Calibri"/>
                <a:cs typeface="Calibri"/>
                <a:sym typeface="Calibri"/>
              </a:rPr>
              <a:t>Trainer Notes:</a:t>
            </a:r>
          </a:p>
          <a:p>
            <a:pPr marL="0" marR="0" lvl="0" indent="0" algn="l" rtl="0">
              <a:lnSpc>
                <a:spcPct val="90000"/>
              </a:lnSpc>
              <a:spcBef>
                <a:spcPts val="1000"/>
              </a:spcBef>
              <a:spcAft>
                <a:spcPts val="0"/>
              </a:spcAft>
              <a:buClr>
                <a:schemeClr val="dk1"/>
              </a:buClr>
              <a:buSzPts val="2800"/>
              <a:buFont typeface="Arial"/>
              <a:buNone/>
            </a:pPr>
            <a:r>
              <a:rPr lang="en-US" sz="1200" b="0" i="0" u="none" strike="noStrike" cap="none" dirty="0">
                <a:solidFill>
                  <a:schemeClr val="dk1"/>
                </a:solidFill>
                <a:latin typeface="Calibri"/>
                <a:ea typeface="Calibri"/>
                <a:cs typeface="Calibri"/>
                <a:sym typeface="Calibri"/>
              </a:rPr>
              <a:t>Involve students in </a:t>
            </a:r>
            <a:r>
              <a:rPr lang="en-US" dirty="0"/>
              <a:t>establishing</a:t>
            </a:r>
            <a:r>
              <a:rPr lang="en-US" sz="1200" b="0" i="0" u="none" strike="noStrike" cap="none" dirty="0">
                <a:solidFill>
                  <a:schemeClr val="dk1"/>
                </a:solidFill>
                <a:latin typeface="Calibri"/>
                <a:ea typeface="Calibri"/>
                <a:cs typeface="Calibri"/>
                <a:sym typeface="Calibri"/>
              </a:rPr>
              <a:t> three</a:t>
            </a:r>
            <a:r>
              <a:rPr lang="en-US" sz="1200" b="0" i="0" u="none" strike="noStrike" cap="none" baseline="0" dirty="0">
                <a:solidFill>
                  <a:schemeClr val="dk1"/>
                </a:solidFill>
                <a:latin typeface="Calibri"/>
                <a:ea typeface="Calibri"/>
                <a:cs typeface="Calibri"/>
                <a:sym typeface="Calibri"/>
              </a:rPr>
              <a:t> to five</a:t>
            </a:r>
            <a:r>
              <a:rPr lang="en-US" sz="1200" b="0" i="0" u="none" strike="noStrike" cap="none" dirty="0">
                <a:solidFill>
                  <a:schemeClr val="dk1"/>
                </a:solidFill>
                <a:latin typeface="Calibri"/>
                <a:ea typeface="Calibri"/>
                <a:cs typeface="Calibri"/>
                <a:sym typeface="Calibri"/>
              </a:rPr>
              <a:t> </a:t>
            </a:r>
            <a:r>
              <a:rPr lang="en-US" dirty="0"/>
              <a:t>positive</a:t>
            </a:r>
            <a:r>
              <a:rPr lang="en-US" sz="1200" b="0" i="0" u="none" strike="noStrike" cap="none" dirty="0">
                <a:solidFill>
                  <a:schemeClr val="dk1"/>
                </a:solidFill>
                <a:latin typeface="Calibri"/>
                <a:ea typeface="Calibri"/>
                <a:cs typeface="Calibri"/>
                <a:sym typeface="Calibri"/>
              </a:rPr>
              <a:t> expectations.</a:t>
            </a:r>
            <a:r>
              <a:rPr lang="en-US" sz="1200" b="0" i="0" u="none" strike="noStrike" cap="none" baseline="0" dirty="0">
                <a:solidFill>
                  <a:schemeClr val="dk1"/>
                </a:solidFill>
                <a:latin typeface="Calibri"/>
                <a:ea typeface="Calibri"/>
                <a:cs typeface="Calibri"/>
                <a:sym typeface="Calibri"/>
              </a:rPr>
              <a:t> </a:t>
            </a:r>
            <a:r>
              <a:rPr lang="en-US" dirty="0"/>
              <a:t>Post and t</a:t>
            </a:r>
            <a:r>
              <a:rPr lang="en-US" sz="1200" b="0" i="0" u="none" strike="noStrike" cap="none" dirty="0">
                <a:solidFill>
                  <a:schemeClr val="dk1"/>
                </a:solidFill>
                <a:latin typeface="Calibri"/>
                <a:ea typeface="Calibri"/>
                <a:cs typeface="Calibri"/>
                <a:sym typeface="Calibri"/>
              </a:rPr>
              <a:t>each expectations using examples and non-examples. Teach expectations with opportunities for students to practice and receive feedback.</a:t>
            </a:r>
          </a:p>
        </p:txBody>
      </p:sp>
      <p:sp>
        <p:nvSpPr>
          <p:cNvPr id="164" name="Shape 164"/>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200"/>
              <a:buFont typeface="Arial"/>
              <a:buNone/>
            </a:pPr>
            <a:fld id="{00000000-1234-1234-1234-123412341234}" type="slidenum">
              <a:rPr lang="en-US" sz="1400" b="0" i="0" u="none" strike="noStrike" cap="none">
                <a:solidFill>
                  <a:srgbClr val="000000"/>
                </a:solidFill>
                <a:latin typeface="Arial"/>
                <a:ea typeface="Arial"/>
                <a:cs typeface="Arial"/>
                <a:sym typeface="Arial"/>
              </a:rPr>
              <a:t>11</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315259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Shape 140"/>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0" indent="0" algn="l" rtl="0">
              <a:lnSpc>
                <a:spcPct val="90000"/>
              </a:lnSpc>
              <a:spcBef>
                <a:spcPts val="1000"/>
              </a:spcBef>
              <a:spcAft>
                <a:spcPts val="0"/>
              </a:spcAft>
              <a:buClr>
                <a:schemeClr val="dk1"/>
              </a:buClr>
              <a:buSzPts val="2800"/>
              <a:buFont typeface="Arial" panose="020B0604020202020204" pitchFamily="34" charset="0"/>
              <a:buNone/>
            </a:pPr>
            <a:r>
              <a:rPr lang="en-US" sz="1200" b="0" i="0" u="none" strike="noStrike" cap="none" dirty="0">
                <a:solidFill>
                  <a:schemeClr val="dk1"/>
                </a:solidFill>
                <a:latin typeface="Calibri"/>
                <a:ea typeface="Calibri"/>
                <a:cs typeface="Calibri"/>
                <a:sym typeface="Calibri"/>
              </a:rPr>
              <a:t>Trainer Notes:</a:t>
            </a:r>
          </a:p>
          <a:p>
            <a:pPr marL="0" marR="0" lvl="0" indent="0" algn="l" rtl="0">
              <a:lnSpc>
                <a:spcPct val="90000"/>
              </a:lnSpc>
              <a:spcBef>
                <a:spcPts val="1000"/>
              </a:spcBef>
              <a:spcAft>
                <a:spcPts val="0"/>
              </a:spcAft>
              <a:buClr>
                <a:schemeClr val="dk1"/>
              </a:buClr>
              <a:buSzPts val="2800"/>
              <a:buFont typeface="Arial" panose="020B0604020202020204" pitchFamily="34" charset="0"/>
              <a:buNone/>
            </a:pPr>
            <a:r>
              <a:rPr lang="en-US" sz="1200" b="0" i="0" u="none" strike="noStrike" cap="none" dirty="0">
                <a:solidFill>
                  <a:schemeClr val="dk1"/>
                </a:solidFill>
                <a:latin typeface="Calibri"/>
                <a:ea typeface="Calibri"/>
                <a:cs typeface="Calibri"/>
                <a:sym typeface="Calibri"/>
              </a:rPr>
              <a:t>As you start out the year, establish predictable patterns and activities. </a:t>
            </a:r>
            <a:r>
              <a:rPr lang="en-US" b="1" dirty="0"/>
              <a:t>Explicitly</a:t>
            </a:r>
            <a:r>
              <a:rPr lang="en-US" dirty="0"/>
              <a:t> t</a:t>
            </a:r>
            <a:r>
              <a:rPr lang="en-US" sz="1200" b="0" i="0" u="none" strike="noStrike" cap="none" dirty="0">
                <a:solidFill>
                  <a:schemeClr val="dk1"/>
                </a:solidFill>
                <a:latin typeface="Calibri"/>
                <a:ea typeface="Calibri"/>
                <a:cs typeface="Calibri"/>
                <a:sym typeface="Calibri"/>
              </a:rPr>
              <a:t>each routines and procedures</a:t>
            </a:r>
            <a:r>
              <a:rPr lang="en-US" sz="1200" b="0" i="0" u="none" strike="noStrike" cap="none" baseline="0" dirty="0">
                <a:solidFill>
                  <a:schemeClr val="dk1"/>
                </a:solidFill>
                <a:latin typeface="Calibri"/>
                <a:ea typeface="Calibri"/>
                <a:cs typeface="Calibri"/>
                <a:sym typeface="Calibri"/>
              </a:rPr>
              <a:t> t</a:t>
            </a:r>
            <a:r>
              <a:rPr lang="en-US" sz="1200" b="0" i="0" u="none" strike="noStrike" cap="none" dirty="0">
                <a:solidFill>
                  <a:schemeClr val="dk1"/>
                </a:solidFill>
                <a:latin typeface="Calibri"/>
                <a:ea typeface="Calibri"/>
                <a:cs typeface="Calibri"/>
                <a:sym typeface="Calibri"/>
              </a:rPr>
              <a:t>o </a:t>
            </a:r>
            <a:r>
              <a:rPr lang="en-US" sz="1200" b="1" i="0" u="none" strike="noStrike" cap="none" dirty="0">
                <a:solidFill>
                  <a:schemeClr val="dk1"/>
                </a:solidFill>
                <a:latin typeface="Calibri"/>
                <a:ea typeface="Calibri"/>
                <a:cs typeface="Calibri"/>
                <a:sym typeface="Calibri"/>
              </a:rPr>
              <a:t>promote</a:t>
            </a:r>
            <a:r>
              <a:rPr lang="en-US" sz="1200" b="0" i="0" u="none" strike="noStrike" cap="none" dirty="0">
                <a:solidFill>
                  <a:schemeClr val="dk1"/>
                </a:solidFill>
                <a:latin typeface="Calibri"/>
                <a:ea typeface="Calibri"/>
                <a:cs typeface="Calibri"/>
                <a:sym typeface="Calibri"/>
              </a:rPr>
              <a:t> self-managed schedules and routines. Throughout the school </a:t>
            </a:r>
            <a:r>
              <a:rPr lang="en-US" sz="1200" b="1" i="0" u="none" strike="noStrike" cap="none" dirty="0">
                <a:solidFill>
                  <a:schemeClr val="dk1"/>
                </a:solidFill>
                <a:latin typeface="Calibri"/>
                <a:ea typeface="Calibri"/>
                <a:cs typeface="Calibri"/>
                <a:sym typeface="Calibri"/>
              </a:rPr>
              <a:t>create</a:t>
            </a:r>
            <a:r>
              <a:rPr lang="en-US" sz="1200" b="0" i="0" u="none" strike="noStrike" cap="none" dirty="0">
                <a:solidFill>
                  <a:schemeClr val="dk1"/>
                </a:solidFill>
                <a:latin typeface="Calibri"/>
                <a:ea typeface="Calibri"/>
                <a:cs typeface="Calibri"/>
                <a:sym typeface="Calibri"/>
              </a:rPr>
              <a:t> routines and procedures for the most problematic areas or times.</a:t>
            </a:r>
            <a:endParaRPr lang="en-US" dirty="0"/>
          </a:p>
        </p:txBody>
      </p:sp>
      <p:sp>
        <p:nvSpPr>
          <p:cNvPr id="141" name="Shape 141"/>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200"/>
              <a:buFont typeface="Arial"/>
              <a:buNone/>
            </a:pPr>
            <a:fld id="{00000000-1234-1234-1234-123412341234}" type="slidenum">
              <a:rPr lang="en-US" sz="1400" b="0" i="0" u="none" strike="noStrike" cap="none">
                <a:solidFill>
                  <a:srgbClr val="000000"/>
                </a:solidFill>
                <a:latin typeface="Arial"/>
                <a:ea typeface="Arial"/>
                <a:cs typeface="Arial"/>
                <a:sym typeface="Arial"/>
              </a:rPr>
              <a:t>15</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487317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r>
              <a:rPr lang="en-US" dirty="0"/>
              <a:t>Trainer Notes:</a:t>
            </a:r>
          </a:p>
          <a:p>
            <a:pPr marL="0"/>
            <a:r>
              <a:rPr lang="en-US" dirty="0"/>
              <a:t>These questions serve as a partial self-assessment that supports teachers in their creation of predictable classroom procedures and routines.</a:t>
            </a:r>
            <a:r>
              <a:rPr lang="en-US" baseline="0" dirty="0"/>
              <a:t> </a:t>
            </a:r>
            <a:r>
              <a:rPr lang="en-US" dirty="0"/>
              <a:t>Examples of elementary and secondary predictable environments are on next two slides.</a:t>
            </a:r>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96918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spcBef>
                <a:spcPts val="0"/>
              </a:spcBef>
              <a:spcAft>
                <a:spcPts val="0"/>
              </a:spcAft>
              <a:buNone/>
            </a:pPr>
            <a:endParaRPr/>
          </a:p>
        </p:txBody>
      </p:sp>
      <p:sp>
        <p:nvSpPr>
          <p:cNvPr id="150" name="Shape 150"/>
          <p:cNvSpPr txBox="1">
            <a:spLocks noGrp="1"/>
          </p:cNvSpPr>
          <p:nvPr>
            <p:ph type="sldNum" idx="12"/>
          </p:nvPr>
        </p:nvSpPr>
        <p:spPr>
          <a:xfrm>
            <a:off x="3978132" y="8842030"/>
            <a:ext cx="3043200" cy="467100"/>
          </a:xfrm>
          <a:prstGeom prst="rect">
            <a:avLst/>
          </a:prstGeom>
        </p:spPr>
        <p:txBody>
          <a:bodyPr spcFirstLastPara="1" wrap="square" lIns="93300" tIns="46650" rIns="93300" bIns="46650" anchor="b" anchorCtr="0">
            <a:noAutofit/>
          </a:bodyPr>
          <a:lstStyle/>
          <a:p>
            <a:pPr marL="0" lvl="0" indent="0">
              <a:spcBef>
                <a:spcPts val="0"/>
              </a:spcBef>
              <a:spcAft>
                <a:spcPts val="0"/>
              </a:spcAft>
              <a:buClr>
                <a:srgbClr val="000000"/>
              </a:buClr>
              <a:buSzPts val="1200"/>
              <a:buFont typeface="Arial"/>
              <a:buNone/>
            </a:pPr>
            <a:fld id="{00000000-1234-1234-1234-123412341234}" type="slidenum">
              <a:rPr lang="en-US"/>
              <a:t>17</a:t>
            </a:fld>
            <a:endParaRPr/>
          </a:p>
        </p:txBody>
      </p:sp>
    </p:spTree>
    <p:extLst>
      <p:ext uri="{BB962C8B-B14F-4D97-AF65-F5344CB8AC3E}">
        <p14:creationId xmlns:p14="http://schemas.microsoft.com/office/powerpoint/2010/main" val="1916751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spcBef>
                <a:spcPts val="0"/>
              </a:spcBef>
              <a:spcAft>
                <a:spcPts val="0"/>
              </a:spcAft>
              <a:buNone/>
            </a:pPr>
            <a:endParaRPr/>
          </a:p>
        </p:txBody>
      </p:sp>
      <p:sp>
        <p:nvSpPr>
          <p:cNvPr id="150" name="Shape 150"/>
          <p:cNvSpPr txBox="1">
            <a:spLocks noGrp="1"/>
          </p:cNvSpPr>
          <p:nvPr>
            <p:ph type="sldNum" idx="12"/>
          </p:nvPr>
        </p:nvSpPr>
        <p:spPr>
          <a:xfrm>
            <a:off x="3978132" y="8842030"/>
            <a:ext cx="3043200" cy="467100"/>
          </a:xfrm>
          <a:prstGeom prst="rect">
            <a:avLst/>
          </a:prstGeom>
        </p:spPr>
        <p:txBody>
          <a:bodyPr spcFirstLastPara="1" wrap="square" lIns="93300" tIns="46650" rIns="93300" bIns="46650" anchor="b" anchorCtr="0">
            <a:noAutofit/>
          </a:bodyPr>
          <a:lstStyle/>
          <a:p>
            <a:pPr marL="0" lvl="0" indent="0">
              <a:spcBef>
                <a:spcPts val="0"/>
              </a:spcBef>
              <a:spcAft>
                <a:spcPts val="0"/>
              </a:spcAft>
              <a:buClr>
                <a:srgbClr val="000000"/>
              </a:buClr>
              <a:buSzPts val="1200"/>
              <a:buFont typeface="Arial"/>
              <a:buNone/>
            </a:pPr>
            <a:fld id="{00000000-1234-1234-1234-123412341234}" type="slidenum">
              <a:rPr lang="en-US"/>
              <a:t>18</a:t>
            </a:fld>
            <a:endParaRPr/>
          </a:p>
        </p:txBody>
      </p:sp>
    </p:spTree>
    <p:extLst>
      <p:ext uri="{BB962C8B-B14F-4D97-AF65-F5344CB8AC3E}">
        <p14:creationId xmlns:p14="http://schemas.microsoft.com/office/powerpoint/2010/main" val="33694622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Shape 130"/>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1" indent="0" algn="l" rtl="0">
              <a:lnSpc>
                <a:spcPct val="90000"/>
              </a:lnSpc>
              <a:spcBef>
                <a:spcPts val="500"/>
              </a:spcBef>
              <a:spcAft>
                <a:spcPts val="0"/>
              </a:spcAft>
              <a:buClr>
                <a:schemeClr val="dk1"/>
              </a:buClr>
              <a:buSzPts val="2400"/>
              <a:buFont typeface="Arial"/>
              <a:buNone/>
            </a:pPr>
            <a:r>
              <a:rPr lang="en-US" sz="2400" b="0" i="0" u="none" strike="noStrike" cap="none" dirty="0">
                <a:solidFill>
                  <a:schemeClr val="dk1"/>
                </a:solidFill>
                <a:latin typeface="Calibri"/>
                <a:ea typeface="Calibri"/>
                <a:cs typeface="Calibri"/>
                <a:sym typeface="Calibri"/>
              </a:rPr>
              <a:t>Trainer Notes:</a:t>
            </a:r>
          </a:p>
          <a:p>
            <a:pPr marL="0" marR="0" lvl="1" indent="0" algn="l" rtl="0">
              <a:lnSpc>
                <a:spcPct val="90000"/>
              </a:lnSpc>
              <a:spcBef>
                <a:spcPts val="50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Design classrooms </a:t>
            </a:r>
            <a:r>
              <a:rPr lang="en-US" sz="2400" b="0" i="0" u="none" strike="noStrike" cap="none" dirty="0">
                <a:solidFill>
                  <a:schemeClr val="dk1"/>
                </a:solidFill>
                <a:latin typeface="Calibri"/>
                <a:ea typeface="Calibri"/>
                <a:cs typeface="Calibri"/>
                <a:sym typeface="Calibri"/>
              </a:rPr>
              <a:t>to facilitate instructional activities and active supervision</a:t>
            </a:r>
            <a:r>
              <a:rPr lang="en-US" sz="2400" b="0" i="0" u="none" strike="noStrike" cap="none" baseline="0" dirty="0">
                <a:solidFill>
                  <a:schemeClr val="dk1"/>
                </a:solidFill>
                <a:latin typeface="Calibri"/>
                <a:ea typeface="Calibri"/>
                <a:cs typeface="Calibri"/>
                <a:sym typeface="Calibri"/>
              </a:rPr>
              <a:t> </a:t>
            </a:r>
            <a:r>
              <a:rPr lang="en-US" sz="2400" b="0" i="0" u="none" strike="noStrike" cap="none" dirty="0">
                <a:solidFill>
                  <a:schemeClr val="dk1"/>
                </a:solidFill>
                <a:latin typeface="Calibri"/>
                <a:ea typeface="Calibri"/>
                <a:cs typeface="Calibri"/>
                <a:sym typeface="Calibri"/>
              </a:rPr>
              <a:t>(e.g., small group, whole group, rotations/centers)</a:t>
            </a:r>
            <a:r>
              <a:rPr lang="en-US" sz="1200" b="0" i="0" u="none" strike="noStrike" cap="none" dirty="0">
                <a:solidFill>
                  <a:schemeClr val="dk1"/>
                </a:solidFill>
                <a:latin typeface="Calibri"/>
                <a:ea typeface="Calibri"/>
                <a:cs typeface="Calibri"/>
                <a:sym typeface="Calibri"/>
              </a:rPr>
              <a:t>.</a:t>
            </a:r>
            <a:r>
              <a:rPr lang="en-US" sz="1200" b="0" i="0" u="none" strike="noStrike" cap="none" baseline="0" dirty="0">
                <a:solidFill>
                  <a:schemeClr val="dk1"/>
                </a:solidFill>
                <a:latin typeface="Calibri"/>
                <a:ea typeface="Calibri"/>
                <a:cs typeface="Calibri"/>
                <a:sym typeface="Calibri"/>
              </a:rPr>
              <a:t> </a:t>
            </a:r>
            <a:r>
              <a:rPr lang="en-US" dirty="0"/>
              <a:t>Physical arrangement should minimize distraction and crowding so</a:t>
            </a:r>
            <a:r>
              <a:rPr lang="en-US" baseline="0" dirty="0"/>
              <a:t> that </a:t>
            </a:r>
            <a:r>
              <a:rPr lang="en-US" dirty="0"/>
              <a:t>students move around easily in the classroom.</a:t>
            </a:r>
            <a:r>
              <a:rPr lang="en-US" sz="2400" b="0" i="0" u="none" strike="noStrike" cap="none" dirty="0">
                <a:solidFill>
                  <a:schemeClr val="dk1"/>
                </a:solidFill>
                <a:latin typeface="Calibri"/>
                <a:ea typeface="Calibri"/>
                <a:cs typeface="Calibri"/>
                <a:sym typeface="Calibri"/>
              </a:rPr>
              <a:t> </a:t>
            </a:r>
            <a:r>
              <a:rPr lang="en-US" dirty="0"/>
              <a:t>Post m</a:t>
            </a:r>
            <a:r>
              <a:rPr lang="en-US" sz="2400" b="0" i="0" u="none" strike="noStrike" cap="none" dirty="0">
                <a:solidFill>
                  <a:schemeClr val="dk1"/>
                </a:solidFill>
                <a:latin typeface="Calibri"/>
                <a:ea typeface="Calibri"/>
                <a:cs typeface="Calibri"/>
                <a:sym typeface="Calibri"/>
              </a:rPr>
              <a:t>aterial that supports </a:t>
            </a:r>
            <a:r>
              <a:rPr lang="en-US" b="1" dirty="0"/>
              <a:t>currently</a:t>
            </a:r>
            <a:r>
              <a:rPr lang="en-US" dirty="0"/>
              <a:t> taught </a:t>
            </a:r>
            <a:r>
              <a:rPr lang="en-US" sz="2400" b="0" i="0" u="none" strike="noStrike" cap="none" dirty="0">
                <a:solidFill>
                  <a:schemeClr val="dk1"/>
                </a:solidFill>
                <a:latin typeface="Calibri"/>
                <a:ea typeface="Calibri"/>
                <a:cs typeface="Calibri"/>
                <a:sym typeface="Calibri"/>
              </a:rPr>
              <a:t>content, learning strategies, and behavior expectations.</a:t>
            </a:r>
            <a:endParaRPr lang="en-US" sz="1200" b="0" i="0" u="none" strike="noStrike" cap="none" dirty="0">
              <a:solidFill>
                <a:schemeClr val="dk1"/>
              </a:solidFill>
              <a:latin typeface="Calibri"/>
              <a:ea typeface="Calibri"/>
              <a:cs typeface="Calibri"/>
              <a:sym typeface="Calibri"/>
            </a:endParaRPr>
          </a:p>
        </p:txBody>
      </p:sp>
      <p:sp>
        <p:nvSpPr>
          <p:cNvPr id="131" name="Shape 131"/>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19</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671253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Shape 204"/>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205" name="Shape 205"/>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20</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654224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spcBef>
                <a:spcPts val="0"/>
              </a:spcBef>
              <a:spcAft>
                <a:spcPts val="0"/>
              </a:spcAft>
              <a:buNone/>
            </a:pPr>
            <a:endParaRPr dirty="0"/>
          </a:p>
        </p:txBody>
      </p:sp>
      <p:sp>
        <p:nvSpPr>
          <p:cNvPr id="218" name="Shape 218"/>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73346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9" name="Shape 229"/>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0" indent="0" algn="l" rtl="0">
              <a:lnSpc>
                <a:spcPct val="100000"/>
              </a:lnSpc>
              <a:spcBef>
                <a:spcPts val="0"/>
              </a:spcBef>
              <a:spcAft>
                <a:spcPts val="0"/>
              </a:spcAft>
              <a:buNone/>
            </a:pPr>
            <a:r>
              <a:rPr lang="en-US" sz="1200" b="0" i="0" u="none" strike="noStrike" cap="none" dirty="0">
                <a:solidFill>
                  <a:schemeClr val="dk1"/>
                </a:solidFill>
                <a:latin typeface="Calibri"/>
                <a:ea typeface="Calibri"/>
                <a:cs typeface="Calibri"/>
                <a:sym typeface="Calibri"/>
              </a:rPr>
              <a:t>Trainer Notes:</a:t>
            </a:r>
          </a:p>
          <a:p>
            <a:pPr marL="0" marR="0" lvl="0" indent="0" algn="l" rtl="0">
              <a:lnSpc>
                <a:spcPct val="100000"/>
              </a:lnSpc>
              <a:spcBef>
                <a:spcPts val="0"/>
              </a:spcBef>
              <a:spcAft>
                <a:spcPts val="0"/>
              </a:spcAft>
              <a:buNone/>
            </a:pPr>
            <a:r>
              <a:rPr lang="en-US" sz="1200" b="0" i="0" u="none" strike="noStrike" cap="none" dirty="0">
                <a:solidFill>
                  <a:schemeClr val="dk1"/>
                </a:solidFill>
                <a:latin typeface="Calibri"/>
                <a:ea typeface="Calibri"/>
                <a:cs typeface="Calibri"/>
                <a:sym typeface="Calibri"/>
              </a:rPr>
              <a:t>Examples of individual, choral responding, and nonverbal responses are on the following three slides.</a:t>
            </a:r>
            <a:endParaRPr sz="1200" b="0" i="0" u="none" strike="noStrike" cap="none" dirty="0">
              <a:solidFill>
                <a:schemeClr val="dk1"/>
              </a:solidFill>
              <a:latin typeface="Calibri"/>
              <a:ea typeface="Calibri"/>
              <a:cs typeface="Calibri"/>
              <a:sym typeface="Calibri"/>
            </a:endParaRPr>
          </a:p>
        </p:txBody>
      </p:sp>
      <p:sp>
        <p:nvSpPr>
          <p:cNvPr id="230" name="Shape 230"/>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22</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097763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50861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r>
              <a:rPr lang="en-US" dirty="0"/>
              <a:t>Trainer Notes:</a:t>
            </a:r>
          </a:p>
          <a:p>
            <a:pPr marL="0"/>
            <a:r>
              <a:rPr lang="en-US" dirty="0"/>
              <a:t>These</a:t>
            </a:r>
            <a:r>
              <a:rPr lang="en-US" baseline="0" dirty="0"/>
              <a:t> are examples of opportunities to respond that a teacher can use to encourage all students to participate.</a:t>
            </a:r>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91693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842002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6" name="Shape 236"/>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dirty="0">
                <a:solidFill>
                  <a:schemeClr val="dk1"/>
                </a:solidFill>
                <a:latin typeface="Calibri"/>
                <a:ea typeface="Calibri"/>
                <a:cs typeface="Calibri"/>
                <a:sym typeface="Calibri"/>
              </a:rPr>
              <a:t>Trainer Notes:</a:t>
            </a: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dirty="0">
                <a:solidFill>
                  <a:schemeClr val="dk1"/>
                </a:solidFill>
                <a:latin typeface="Calibri"/>
                <a:ea typeface="Calibri"/>
                <a:cs typeface="Calibri"/>
                <a:sym typeface="Calibri"/>
              </a:rPr>
              <a:t>Prompts are reminders that are provided before a behavior is expected that describe what is expected. Prompts</a:t>
            </a:r>
            <a:r>
              <a:rPr lang="en-US" sz="1200" b="0" i="0" u="none" strike="noStrike" cap="none" baseline="0" dirty="0">
                <a:solidFill>
                  <a:schemeClr val="dk1"/>
                </a:solidFill>
                <a:latin typeface="Calibri"/>
                <a:ea typeface="Calibri"/>
                <a:cs typeface="Calibri"/>
                <a:sym typeface="Calibri"/>
              </a:rPr>
              <a:t> should be: </a:t>
            </a:r>
            <a:r>
              <a:rPr lang="en-US" sz="1200" b="1" i="0" u="none" strike="noStrike" cap="none" baseline="0" dirty="0">
                <a:solidFill>
                  <a:schemeClr val="dk1"/>
                </a:solidFill>
                <a:latin typeface="Calibri"/>
                <a:ea typeface="Calibri"/>
                <a:cs typeface="Calibri"/>
                <a:sym typeface="Calibri"/>
              </a:rPr>
              <a:t>p</a:t>
            </a:r>
            <a:r>
              <a:rPr lang="en-US" sz="1200" b="1" i="0" u="none" strike="noStrike" cap="none" dirty="0">
                <a:solidFill>
                  <a:schemeClr val="dk1"/>
                </a:solidFill>
                <a:latin typeface="Calibri"/>
                <a:ea typeface="Calibri"/>
                <a:cs typeface="Calibri"/>
                <a:sym typeface="Calibri"/>
              </a:rPr>
              <a:t>reventative</a:t>
            </a:r>
            <a:r>
              <a:rPr lang="en-US" sz="1200" b="0" i="0" u="none" strike="noStrike" cap="none" baseline="0"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 take place before the behavior response occurs,</a:t>
            </a:r>
            <a:r>
              <a:rPr lang="en-US" sz="1200" b="0" i="0" u="none" strike="noStrike" cap="none" baseline="0" dirty="0">
                <a:solidFill>
                  <a:schemeClr val="dk1"/>
                </a:solidFill>
                <a:latin typeface="Calibri"/>
                <a:ea typeface="Calibri"/>
                <a:cs typeface="Calibri"/>
                <a:sym typeface="Calibri"/>
              </a:rPr>
              <a:t> </a:t>
            </a:r>
            <a:r>
              <a:rPr lang="en-US" sz="1200" b="1" i="0" u="none" strike="noStrike" cap="none" baseline="0" dirty="0">
                <a:solidFill>
                  <a:schemeClr val="dk1"/>
                </a:solidFill>
                <a:latin typeface="Calibri"/>
                <a:ea typeface="Calibri"/>
                <a:cs typeface="Calibri"/>
                <a:sym typeface="Calibri"/>
              </a:rPr>
              <a:t>u</a:t>
            </a:r>
            <a:r>
              <a:rPr lang="en-US" sz="1200" b="1" i="0" u="none" strike="noStrike" cap="none" dirty="0">
                <a:solidFill>
                  <a:schemeClr val="dk1"/>
                </a:solidFill>
                <a:latin typeface="Calibri"/>
                <a:ea typeface="Calibri"/>
                <a:cs typeface="Calibri"/>
                <a:sym typeface="Calibri"/>
              </a:rPr>
              <a:t>nderstandable</a:t>
            </a:r>
            <a:r>
              <a:rPr lang="en-US" sz="1200" b="0" i="0" u="none" strike="noStrike" cap="none" dirty="0">
                <a:solidFill>
                  <a:schemeClr val="dk1"/>
                </a:solidFill>
                <a:latin typeface="Calibri"/>
                <a:ea typeface="Calibri"/>
                <a:cs typeface="Calibri"/>
                <a:sym typeface="Calibri"/>
              </a:rPr>
              <a:t> – must be understood by the student,</a:t>
            </a:r>
            <a:r>
              <a:rPr lang="en-US" sz="1200" b="0" i="0" u="none" strike="noStrike" cap="none" baseline="0" dirty="0">
                <a:solidFill>
                  <a:schemeClr val="dk1"/>
                </a:solidFill>
                <a:latin typeface="Calibri"/>
                <a:ea typeface="Calibri"/>
                <a:cs typeface="Calibri"/>
                <a:sym typeface="Calibri"/>
              </a:rPr>
              <a:t> </a:t>
            </a:r>
            <a:r>
              <a:rPr lang="en-US" sz="1200" b="1" i="0" u="none" strike="noStrike" cap="none" baseline="0" dirty="0">
                <a:solidFill>
                  <a:schemeClr val="dk1"/>
                </a:solidFill>
                <a:latin typeface="Calibri"/>
                <a:ea typeface="Calibri"/>
                <a:cs typeface="Calibri"/>
                <a:sym typeface="Calibri"/>
              </a:rPr>
              <a:t>o</a:t>
            </a:r>
            <a:r>
              <a:rPr lang="en-US" sz="1200" b="1" i="0" u="none" strike="noStrike" cap="none" dirty="0">
                <a:solidFill>
                  <a:schemeClr val="dk1"/>
                </a:solidFill>
                <a:latin typeface="Calibri"/>
                <a:ea typeface="Calibri"/>
                <a:cs typeface="Calibri"/>
                <a:sym typeface="Calibri"/>
              </a:rPr>
              <a:t>bservable</a:t>
            </a:r>
            <a:r>
              <a:rPr lang="en-US" sz="1200" b="0" i="0" u="none" strike="noStrike" cap="none" dirty="0">
                <a:solidFill>
                  <a:schemeClr val="dk1"/>
                </a:solidFill>
                <a:latin typeface="Calibri"/>
                <a:ea typeface="Calibri"/>
                <a:cs typeface="Calibri"/>
                <a:sym typeface="Calibri"/>
              </a:rPr>
              <a:t> – the student must distinguish when the prompt is present, and </a:t>
            </a:r>
            <a:r>
              <a:rPr lang="en-US" sz="1200" b="1" i="0" u="none" strike="noStrike" cap="none" dirty="0">
                <a:solidFill>
                  <a:schemeClr val="dk1"/>
                </a:solidFill>
                <a:latin typeface="Calibri"/>
                <a:ea typeface="Calibri"/>
                <a:cs typeface="Calibri"/>
                <a:sym typeface="Calibri"/>
              </a:rPr>
              <a:t>specific and explicit</a:t>
            </a:r>
            <a:r>
              <a:rPr lang="en-US" sz="1200" b="0" i="0" u="none" strike="noStrike" cap="none" dirty="0">
                <a:solidFill>
                  <a:schemeClr val="dk1"/>
                </a:solidFill>
                <a:latin typeface="Calibri"/>
                <a:ea typeface="Calibri"/>
                <a:cs typeface="Calibri"/>
                <a:sym typeface="Calibri"/>
              </a:rPr>
              <a:t> – describe the expected behavior and link to the appropriate expectation. Example prompts are presented on the next slide.</a:t>
            </a:r>
          </a:p>
        </p:txBody>
      </p:sp>
      <p:sp>
        <p:nvSpPr>
          <p:cNvPr id="237" name="Shape 237"/>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200"/>
              <a:buFont typeface="Arial"/>
              <a:buNone/>
            </a:pPr>
            <a:fld id="{00000000-1234-1234-1234-123412341234}" type="slidenum">
              <a:rPr lang="en-US" sz="1400" b="0" i="0" u="none" strike="noStrike" cap="none">
                <a:solidFill>
                  <a:srgbClr val="000000"/>
                </a:solidFill>
                <a:latin typeface="Arial"/>
                <a:ea typeface="Arial"/>
                <a:cs typeface="Arial"/>
                <a:sym typeface="Arial"/>
              </a:rPr>
              <a:t>26</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8111631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dirty="0">
                <a:solidFill>
                  <a:schemeClr val="dk1"/>
                </a:solidFill>
                <a:latin typeface="Calibri"/>
                <a:ea typeface="Calibri"/>
                <a:cs typeface="Calibri"/>
                <a:sym typeface="Calibri"/>
              </a:rPr>
              <a:t>Trainer Notes:</a:t>
            </a: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dirty="0">
                <a:solidFill>
                  <a:schemeClr val="dk1"/>
                </a:solidFill>
                <a:latin typeface="Calibri"/>
                <a:ea typeface="Calibri"/>
                <a:cs typeface="Calibri"/>
                <a:sym typeface="Calibri"/>
              </a:rPr>
              <a:t>Active supervision is a process for monitoring the classroom, or any school setting, that incorporates moving, scanning, and interacting frequently with students.</a:t>
            </a:r>
            <a:r>
              <a:rPr lang="en-US" sz="1200" b="0" i="0" u="none" strike="noStrike" cap="none" baseline="0"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Scanning is</a:t>
            </a:r>
            <a:r>
              <a:rPr lang="en-US" sz="1200" b="0" i="0" u="none" strike="noStrike" cap="none" baseline="0" dirty="0">
                <a:solidFill>
                  <a:schemeClr val="dk1"/>
                </a:solidFill>
                <a:latin typeface="Calibri"/>
                <a:ea typeface="Calibri"/>
                <a:cs typeface="Calibri"/>
                <a:sym typeface="Calibri"/>
              </a:rPr>
              <a:t> a</a:t>
            </a:r>
            <a:r>
              <a:rPr lang="en-US" sz="1200" b="0" i="0" u="none" strike="noStrike" cap="none" dirty="0">
                <a:solidFill>
                  <a:schemeClr val="dk1"/>
                </a:solidFill>
                <a:latin typeface="Calibri"/>
                <a:ea typeface="Calibri"/>
                <a:cs typeface="Calibri"/>
                <a:sym typeface="Calibri"/>
              </a:rPr>
              <a:t> visual sweep of entire space.</a:t>
            </a:r>
            <a:r>
              <a:rPr lang="en-US" sz="1200" b="0" i="0" u="none" strike="noStrike" cap="none" baseline="0"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Moving is</a:t>
            </a:r>
            <a:r>
              <a:rPr lang="en-US" sz="1200" b="0" i="0" u="none" strike="noStrike" cap="none" baseline="0" dirty="0">
                <a:solidFill>
                  <a:schemeClr val="dk1"/>
                </a:solidFill>
                <a:latin typeface="Calibri"/>
                <a:ea typeface="Calibri"/>
                <a:cs typeface="Calibri"/>
                <a:sym typeface="Calibri"/>
              </a:rPr>
              <a:t> a</a:t>
            </a:r>
            <a:r>
              <a:rPr lang="en-US" sz="1200" b="0" i="0" u="none" strike="noStrike" cap="none" dirty="0">
                <a:solidFill>
                  <a:schemeClr val="dk1"/>
                </a:solidFill>
                <a:latin typeface="Calibri"/>
                <a:ea typeface="Calibri"/>
                <a:cs typeface="Calibri"/>
                <a:sym typeface="Calibri"/>
              </a:rPr>
              <a:t> continuous movement, proximal</a:t>
            </a:r>
            <a:r>
              <a:rPr lang="en-US" sz="1200" b="0" i="0" u="none" strike="noStrike" cap="none" baseline="0" dirty="0">
                <a:solidFill>
                  <a:schemeClr val="dk1"/>
                </a:solidFill>
                <a:latin typeface="Calibri"/>
                <a:ea typeface="Calibri"/>
                <a:cs typeface="Calibri"/>
                <a:sym typeface="Calibri"/>
              </a:rPr>
              <a:t> to students</a:t>
            </a:r>
            <a:r>
              <a:rPr lang="en-US" sz="1200" b="0" i="0" u="none" strike="noStrike" cap="none" dirty="0">
                <a:solidFill>
                  <a:schemeClr val="dk1"/>
                </a:solidFill>
                <a:latin typeface="Calibri"/>
                <a:ea typeface="Calibri"/>
                <a:cs typeface="Calibri"/>
                <a:sym typeface="Calibri"/>
              </a:rPr>
              <a:t>.</a:t>
            </a:r>
            <a:r>
              <a:rPr lang="en-US" sz="1200" b="0" i="0" u="none" strike="noStrike" cap="none" baseline="0"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Interacting is verbal communication in a respectful manner, including any pre-corrections, non-contingent attention, and/or specific verbal feedback.</a:t>
            </a:r>
            <a:r>
              <a:rPr lang="en-US" sz="1200" b="0" i="0" u="none" strike="noStrike" cap="none" baseline="0"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During transitions between activities, move</a:t>
            </a:r>
            <a:r>
              <a:rPr lang="en-US" sz="1200" b="0" i="0" u="none" strike="noStrike" cap="none" baseline="0"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among the students to provide</a:t>
            </a:r>
            <a:r>
              <a:rPr lang="en-US" sz="1200" b="0" i="0" u="none" strike="noStrike" cap="none" baseline="0"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proximity,</a:t>
            </a:r>
            <a:r>
              <a:rPr lang="en-US" sz="1200" b="0" i="0" u="none" strike="noStrike" cap="none" baseline="0"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scan continuously to prevent problems,</a:t>
            </a:r>
            <a:r>
              <a:rPr lang="en-US" sz="1200" b="0" i="0" u="none" strike="noStrike" cap="none" baseline="0" dirty="0">
                <a:solidFill>
                  <a:schemeClr val="dk1"/>
                </a:solidFill>
                <a:latin typeface="Calibri"/>
                <a:ea typeface="Calibri"/>
                <a:cs typeface="Calibri"/>
                <a:sym typeface="Calibri"/>
              </a:rPr>
              <a:t> and</a:t>
            </a:r>
            <a:r>
              <a:rPr lang="en-US" sz="1200" b="0" i="0" u="none" strike="noStrike" cap="none" dirty="0">
                <a:solidFill>
                  <a:schemeClr val="dk1"/>
                </a:solidFill>
                <a:latin typeface="Calibri"/>
                <a:ea typeface="Calibri"/>
                <a:cs typeface="Calibri"/>
                <a:sym typeface="Calibri"/>
              </a:rPr>
              <a:t> provide frequent feedback as students successfully complete the transition.</a:t>
            </a:r>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388171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Shape 244"/>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0" indent="0" algn="l" rtl="0">
              <a:lnSpc>
                <a:spcPct val="90000"/>
              </a:lnSpc>
              <a:spcBef>
                <a:spcPts val="1000"/>
              </a:spcBef>
              <a:spcAft>
                <a:spcPts val="0"/>
              </a:spcAft>
              <a:buClr>
                <a:schemeClr val="dk1"/>
              </a:buClr>
              <a:buSzPts val="2800"/>
              <a:buFont typeface="Arial"/>
              <a:buNone/>
            </a:pPr>
            <a:r>
              <a:rPr lang="en-US" sz="2800" b="0" i="0" u="none" strike="noStrike" cap="none" dirty="0">
                <a:solidFill>
                  <a:schemeClr val="dk1"/>
                </a:solidFill>
                <a:latin typeface="Calibri"/>
                <a:ea typeface="Calibri"/>
                <a:cs typeface="Calibri"/>
                <a:sym typeface="Calibri"/>
              </a:rPr>
              <a:t>Trainer</a:t>
            </a:r>
            <a:r>
              <a:rPr lang="en-US" sz="2800" b="0" i="0" u="none" strike="noStrike" cap="none" baseline="0" dirty="0">
                <a:solidFill>
                  <a:schemeClr val="dk1"/>
                </a:solidFill>
                <a:latin typeface="Calibri"/>
                <a:ea typeface="Calibri"/>
                <a:cs typeface="Calibri"/>
                <a:sym typeface="Calibri"/>
              </a:rPr>
              <a:t> Notes:</a:t>
            </a:r>
            <a:endParaRPr lang="en-US" sz="2800" b="0" i="0" u="none" strike="noStrike" cap="none" dirty="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2800"/>
              <a:buFont typeface="Arial"/>
              <a:buNone/>
            </a:pPr>
            <a:r>
              <a:rPr lang="en-US" sz="2800" b="0" i="0" u="none" strike="noStrike" cap="none" dirty="0">
                <a:solidFill>
                  <a:schemeClr val="dk1"/>
                </a:solidFill>
                <a:latin typeface="Calibri"/>
                <a:ea typeface="Calibri"/>
                <a:cs typeface="Calibri"/>
                <a:sym typeface="Calibri"/>
              </a:rPr>
              <a:t>Specific</a:t>
            </a:r>
            <a:r>
              <a:rPr lang="en-US" sz="2800" b="0" i="0" u="none" strike="noStrike" cap="none" baseline="0" dirty="0">
                <a:solidFill>
                  <a:schemeClr val="dk1"/>
                </a:solidFill>
                <a:latin typeface="Calibri"/>
                <a:ea typeface="Calibri"/>
                <a:cs typeface="Calibri"/>
                <a:sym typeface="Calibri"/>
              </a:rPr>
              <a:t> praise m</a:t>
            </a:r>
            <a:r>
              <a:rPr lang="en-US" sz="2800" b="0" i="0" u="none" strike="noStrike" cap="none" dirty="0">
                <a:solidFill>
                  <a:schemeClr val="dk1"/>
                </a:solidFill>
                <a:latin typeface="Calibri"/>
                <a:ea typeface="Calibri"/>
                <a:cs typeface="Calibri"/>
                <a:sym typeface="Calibri"/>
              </a:rPr>
              <a:t>ay be directed toward an individual or group</a:t>
            </a:r>
            <a:r>
              <a:rPr lang="en-US" sz="1200" b="0" i="0" u="none" strike="noStrike" cap="none" dirty="0">
                <a:solidFill>
                  <a:schemeClr val="dk1"/>
                </a:solidFill>
                <a:latin typeface="Calibri"/>
                <a:ea typeface="Calibri"/>
                <a:cs typeface="Calibri"/>
                <a:sym typeface="Calibri"/>
              </a:rPr>
              <a:t>,</a:t>
            </a:r>
            <a:r>
              <a:rPr lang="en-US" sz="1200" b="0" i="0" u="none" strike="noStrike" cap="none" baseline="0" dirty="0">
                <a:solidFill>
                  <a:schemeClr val="dk1"/>
                </a:solidFill>
                <a:latin typeface="Calibri"/>
                <a:ea typeface="Calibri"/>
                <a:cs typeface="Calibri"/>
                <a:sym typeface="Calibri"/>
              </a:rPr>
              <a:t> </a:t>
            </a:r>
            <a:r>
              <a:rPr lang="en-US" sz="2800" b="0" i="0" u="none" strike="noStrike" cap="none" baseline="0" dirty="0">
                <a:solidFill>
                  <a:schemeClr val="dk1"/>
                </a:solidFill>
                <a:latin typeface="Calibri"/>
                <a:ea typeface="Calibri"/>
                <a:cs typeface="Calibri"/>
                <a:sym typeface="Calibri"/>
              </a:rPr>
              <a:t>s</a:t>
            </a:r>
            <a:r>
              <a:rPr lang="en-US" sz="2800" b="0" i="0" u="none" strike="noStrike" cap="none" dirty="0">
                <a:solidFill>
                  <a:schemeClr val="dk1"/>
                </a:solidFill>
                <a:latin typeface="Calibri"/>
                <a:ea typeface="Calibri"/>
                <a:cs typeface="Calibri"/>
                <a:sym typeface="Calibri"/>
              </a:rPr>
              <a:t>hould be provided soon after behavior occurs</a:t>
            </a:r>
            <a:r>
              <a:rPr lang="en-US" sz="1200" b="0" i="0" u="none" strike="noStrike" cap="none" dirty="0">
                <a:solidFill>
                  <a:schemeClr val="dk1"/>
                </a:solidFill>
                <a:latin typeface="Calibri"/>
                <a:ea typeface="Calibri"/>
                <a:cs typeface="Calibri"/>
                <a:sym typeface="Calibri"/>
              </a:rPr>
              <a:t>,</a:t>
            </a:r>
            <a:r>
              <a:rPr lang="en-US" sz="1200" b="0" i="0" u="none" strike="noStrike" cap="none" baseline="0" dirty="0">
                <a:solidFill>
                  <a:schemeClr val="dk1"/>
                </a:solidFill>
                <a:latin typeface="Calibri"/>
                <a:ea typeface="Calibri"/>
                <a:cs typeface="Calibri"/>
                <a:sym typeface="Calibri"/>
              </a:rPr>
              <a:t> and should be </a:t>
            </a:r>
            <a:r>
              <a:rPr lang="en-US" sz="2800" b="0" i="0" u="none" strike="noStrike" cap="none" baseline="0" dirty="0">
                <a:solidFill>
                  <a:schemeClr val="dk1"/>
                </a:solidFill>
                <a:latin typeface="Calibri"/>
                <a:ea typeface="Calibri"/>
                <a:cs typeface="Calibri"/>
                <a:sym typeface="Calibri"/>
              </a:rPr>
              <a:t>m</a:t>
            </a:r>
            <a:r>
              <a:rPr lang="en-US" sz="2800" b="0" i="0" u="none" strike="noStrike" cap="none" dirty="0">
                <a:solidFill>
                  <a:schemeClr val="dk1"/>
                </a:solidFill>
                <a:latin typeface="Calibri"/>
                <a:ea typeface="Calibri"/>
                <a:cs typeface="Calibri"/>
                <a:sym typeface="Calibri"/>
              </a:rPr>
              <a:t>eaningful, understandable, and sincere.</a:t>
            </a:r>
            <a:r>
              <a:rPr lang="en-US" sz="2800" b="0" i="0" u="none" strike="noStrike" cap="none" baseline="0" dirty="0">
                <a:solidFill>
                  <a:schemeClr val="dk1"/>
                </a:solidFill>
                <a:latin typeface="Calibri"/>
                <a:ea typeface="Calibri"/>
                <a:cs typeface="Calibri"/>
                <a:sym typeface="Calibri"/>
              </a:rPr>
              <a:t> There should be</a:t>
            </a:r>
            <a:r>
              <a:rPr lang="en-US" sz="1200" b="0" i="0" u="none" strike="noStrike" cap="none" baseline="0" dirty="0">
                <a:solidFill>
                  <a:schemeClr val="dk1"/>
                </a:solidFill>
                <a:latin typeface="Calibri"/>
                <a:ea typeface="Calibri"/>
                <a:cs typeface="Calibri"/>
                <a:sym typeface="Calibri"/>
              </a:rPr>
              <a:t> </a:t>
            </a:r>
            <a:r>
              <a:rPr lang="en-US" sz="2400" b="0" i="0" u="none" strike="noStrike" cap="none" dirty="0">
                <a:solidFill>
                  <a:schemeClr val="dk1"/>
                </a:solidFill>
                <a:latin typeface="Calibri"/>
                <a:ea typeface="Calibri"/>
                <a:cs typeface="Calibri"/>
                <a:sym typeface="Calibri"/>
              </a:rPr>
              <a:t>five praise statements for every one corrective statement.</a:t>
            </a:r>
            <a:r>
              <a:rPr lang="en-US" sz="2400" b="0" i="0" u="none" strike="noStrike" cap="none" baseline="0"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Examples of specific praise are on the next slide.</a:t>
            </a:r>
            <a:endParaRPr sz="1200" b="0" i="0" u="none" strike="noStrike" cap="none" dirty="0">
              <a:solidFill>
                <a:schemeClr val="dk1"/>
              </a:solidFill>
              <a:latin typeface="Calibri"/>
              <a:ea typeface="Calibri"/>
              <a:cs typeface="Calibri"/>
              <a:sym typeface="Calibri"/>
            </a:endParaRPr>
          </a:p>
        </p:txBody>
      </p:sp>
      <p:sp>
        <p:nvSpPr>
          <p:cNvPr id="245" name="Shape 245"/>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200"/>
              <a:buFont typeface="Arial"/>
              <a:buNone/>
            </a:pPr>
            <a:fld id="{00000000-1234-1234-1234-123412341234}" type="slidenum">
              <a:rPr lang="en-US" sz="1400" b="0" i="0" u="none" strike="noStrike" cap="none">
                <a:solidFill>
                  <a:srgbClr val="000000"/>
                </a:solidFill>
                <a:latin typeface="Arial"/>
                <a:ea typeface="Arial"/>
                <a:cs typeface="Arial"/>
                <a:sym typeface="Arial"/>
              </a:rPr>
              <a:t>29</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021620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r>
              <a:rPr lang="en-US" dirty="0"/>
              <a:t>Trainer Notes:</a:t>
            </a:r>
          </a:p>
          <a:p>
            <a:pPr marL="0"/>
            <a:r>
              <a:rPr lang="en-US" dirty="0"/>
              <a:t>This could be a good time to have a group/pair share activity in which the audience could practice and share out a specific praise example.</a:t>
            </a:r>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567514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r>
              <a:rPr lang="en-US" b="0" dirty="0"/>
              <a:t>Trainer Notes:</a:t>
            </a:r>
          </a:p>
          <a:p>
            <a:pPr marL="0"/>
            <a:r>
              <a:rPr lang="en-US" dirty="0"/>
              <a:t>The</a:t>
            </a:r>
            <a:r>
              <a:rPr lang="en-US" baseline="0" dirty="0"/>
              <a:t> </a:t>
            </a:r>
            <a:r>
              <a:rPr lang="en-US" b="1" baseline="0" dirty="0"/>
              <a:t>c</a:t>
            </a:r>
            <a:r>
              <a:rPr lang="en-US" b="1" dirty="0"/>
              <a:t>hanging sequences </a:t>
            </a:r>
            <a:r>
              <a:rPr lang="en-US" dirty="0"/>
              <a:t>strategy may include mixing in an easier task with more difficult ones,</a:t>
            </a:r>
            <a:r>
              <a:rPr lang="en-US" baseline="0" dirty="0"/>
              <a:t> such as having</a:t>
            </a:r>
            <a:r>
              <a:rPr lang="en-US" dirty="0"/>
              <a:t> a ratio of one mastered task to three new tasks</a:t>
            </a:r>
            <a:r>
              <a:rPr lang="en-US" baseline="0" dirty="0"/>
              <a:t> (task intersperse) or</a:t>
            </a:r>
            <a:r>
              <a:rPr lang="en-US" dirty="0"/>
              <a:t> starting with easy tasks and gradually making the tasks more difficult (behavior momentum).</a:t>
            </a:r>
            <a:r>
              <a:rPr lang="en-US" baseline="0" dirty="0"/>
              <a:t> </a:t>
            </a:r>
            <a:r>
              <a:rPr lang="en-US" dirty="0"/>
              <a:t>The</a:t>
            </a:r>
            <a:r>
              <a:rPr lang="en-US" baseline="0" dirty="0"/>
              <a:t> </a:t>
            </a:r>
            <a:r>
              <a:rPr lang="en-US" b="1" baseline="0" dirty="0"/>
              <a:t>o</a:t>
            </a:r>
            <a:r>
              <a:rPr lang="en-US" b="1" dirty="0"/>
              <a:t>ffering choice </a:t>
            </a:r>
            <a:r>
              <a:rPr lang="en-US" dirty="0"/>
              <a:t>strategy can be incorporated into tasks, assignments, and activities (e.g., material used, whom to work with, where to work).</a:t>
            </a:r>
            <a:r>
              <a:rPr lang="en-US" baseline="0" dirty="0"/>
              <a:t> </a:t>
            </a:r>
            <a:r>
              <a:rPr lang="en-US" dirty="0"/>
              <a:t>The</a:t>
            </a:r>
            <a:r>
              <a:rPr lang="en-US" baseline="0" dirty="0"/>
              <a:t> </a:t>
            </a:r>
            <a:r>
              <a:rPr lang="en-US" b="1" baseline="0" dirty="0"/>
              <a:t>r</a:t>
            </a:r>
            <a:r>
              <a:rPr lang="en-US" b="1" dirty="0"/>
              <a:t>educing task difficulty </a:t>
            </a:r>
            <a:r>
              <a:rPr lang="en-US" dirty="0"/>
              <a:t>strategy</a:t>
            </a:r>
            <a:r>
              <a:rPr lang="en-US" baseline="0" dirty="0"/>
              <a:t> may include: p</a:t>
            </a:r>
            <a:r>
              <a:rPr lang="en-US" dirty="0"/>
              <a:t>roviding physical breaks for difficult assignments (changing assignment length or time)</a:t>
            </a:r>
            <a:r>
              <a:rPr lang="en-US" b="0" dirty="0"/>
              <a:t>,</a:t>
            </a:r>
            <a:r>
              <a:rPr lang="en-US" b="0" baseline="0" dirty="0"/>
              <a:t> allowing c</a:t>
            </a:r>
            <a:r>
              <a:rPr lang="en-US" b="0" dirty="0"/>
              <a:t>hoice</a:t>
            </a:r>
            <a:r>
              <a:rPr lang="en-US" dirty="0"/>
              <a:t> between written or oral response (response mode),</a:t>
            </a:r>
            <a:r>
              <a:rPr lang="en-US" baseline="0" dirty="0"/>
              <a:t> </a:t>
            </a:r>
            <a:r>
              <a:rPr lang="en-US" dirty="0"/>
              <a:t>providing e-text so students can read along as they listen (reading),</a:t>
            </a:r>
            <a:r>
              <a:rPr lang="en-US" baseline="0" dirty="0"/>
              <a:t> or </a:t>
            </a:r>
            <a:r>
              <a:rPr lang="en-US" dirty="0"/>
              <a:t>using real life examples for application and use to build mastery (increased instruction</a:t>
            </a:r>
            <a:r>
              <a:rPr lang="en-US" baseline="0" dirty="0"/>
              <a:t> to practice)</a:t>
            </a:r>
            <a:r>
              <a:rPr lang="en-US" dirty="0"/>
              <a:t>.</a:t>
            </a:r>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392187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5" name="Shape 275"/>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dirty="0">
              <a:solidFill>
                <a:schemeClr val="dk1"/>
              </a:solidFill>
              <a:latin typeface="Calibri"/>
              <a:ea typeface="Calibri"/>
              <a:cs typeface="Calibri"/>
              <a:sym typeface="Calibri"/>
            </a:endParaRPr>
          </a:p>
        </p:txBody>
      </p:sp>
      <p:sp>
        <p:nvSpPr>
          <p:cNvPr id="276" name="Shape 276"/>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32</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7123730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5" name="Shape 305"/>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spcBef>
                <a:spcPts val="0"/>
              </a:spcBef>
              <a:spcAft>
                <a:spcPts val="0"/>
              </a:spcAft>
              <a:buNone/>
            </a:pPr>
            <a:r>
              <a:rPr lang="en-US" b="0" dirty="0"/>
              <a:t>Trainer Notes:</a:t>
            </a:r>
          </a:p>
          <a:p>
            <a:pPr marL="0" lvl="0" indent="0">
              <a:spcBef>
                <a:spcPts val="0"/>
              </a:spcBef>
              <a:spcAft>
                <a:spcPts val="0"/>
              </a:spcAft>
              <a:buNone/>
            </a:pPr>
            <a:r>
              <a:rPr lang="en-US" b="0" dirty="0"/>
              <a:t>Each of these examples are</a:t>
            </a:r>
            <a:r>
              <a:rPr lang="en-US" b="0" baseline="0" dirty="0"/>
              <a:t> how a teacher might collect data through observations. One example to collect behavior data is to </a:t>
            </a:r>
            <a:r>
              <a:rPr lang="en-US" b="1" baseline="0" dirty="0"/>
              <a:t>c</a:t>
            </a:r>
            <a:r>
              <a:rPr lang="en-US" b="1" dirty="0"/>
              <a:t>ount behaviors </a:t>
            </a:r>
            <a:r>
              <a:rPr lang="en-US" dirty="0"/>
              <a:t>that have a clear beginning and end, have</a:t>
            </a:r>
            <a:r>
              <a:rPr lang="en-US" baseline="0" dirty="0"/>
              <a:t> a </a:t>
            </a:r>
            <a:r>
              <a:rPr lang="en-US" dirty="0"/>
              <a:t>low enough frequency to count, and are of similar duration</a:t>
            </a:r>
            <a:r>
              <a:rPr lang="en-US" baseline="0" dirty="0"/>
              <a:t> (e.g., h</a:t>
            </a:r>
            <a:r>
              <a:rPr lang="en-US" dirty="0"/>
              <a:t>ow often a student swears in class</a:t>
            </a:r>
            <a:r>
              <a:rPr lang="en-US" baseline="0" dirty="0"/>
              <a:t> or</a:t>
            </a:r>
            <a:r>
              <a:rPr lang="en-US" dirty="0"/>
              <a:t> how many talk-outs versus hand raises occur during a lesson).</a:t>
            </a:r>
            <a:r>
              <a:rPr lang="en-US" baseline="0" dirty="0"/>
              <a:t> You may also use </a:t>
            </a:r>
            <a:r>
              <a:rPr lang="en-US" b="1" baseline="0" dirty="0"/>
              <a:t>t</a:t>
            </a:r>
            <a:r>
              <a:rPr lang="en-US" b="1" dirty="0"/>
              <a:t>iming</a:t>
            </a:r>
            <a:r>
              <a:rPr lang="en-US" dirty="0"/>
              <a:t> as</a:t>
            </a:r>
            <a:r>
              <a:rPr lang="en-US" baseline="0" dirty="0"/>
              <a:t> a method</a:t>
            </a:r>
            <a:r>
              <a:rPr lang="en-US" dirty="0"/>
              <a:t> to</a:t>
            </a:r>
            <a:r>
              <a:rPr lang="en-US" baseline="0" dirty="0"/>
              <a:t> document</a:t>
            </a:r>
            <a:r>
              <a:rPr lang="en-US" dirty="0"/>
              <a:t> behaviors that have a clear beginning and end and are directly observed.</a:t>
            </a:r>
            <a:r>
              <a:rPr lang="en-US" baseline="0" dirty="0"/>
              <a:t> For e</a:t>
            </a:r>
            <a:r>
              <a:rPr lang="en-US" dirty="0"/>
              <a:t>xample,</a:t>
            </a:r>
            <a:r>
              <a:rPr lang="en-US" baseline="0" dirty="0"/>
              <a:t> you can time h</a:t>
            </a:r>
            <a:r>
              <a:rPr lang="en-US" dirty="0"/>
              <a:t>ow long a student spends walking around the classroom,</a:t>
            </a:r>
            <a:r>
              <a:rPr lang="en-US" baseline="0" dirty="0"/>
              <a:t> h</a:t>
            </a:r>
            <a:r>
              <a:rPr lang="en-US" dirty="0"/>
              <a:t>ow long it takes a students to begin working after work is assigned,</a:t>
            </a:r>
            <a:r>
              <a:rPr lang="en-US" baseline="0" dirty="0"/>
              <a:t> or h</a:t>
            </a:r>
            <a:r>
              <a:rPr lang="en-US" dirty="0"/>
              <a:t>ow long it takes a student to start the next problem after finishing the last one.</a:t>
            </a:r>
            <a:r>
              <a:rPr lang="en-US" baseline="0" dirty="0"/>
              <a:t> When it’s u</a:t>
            </a:r>
            <a:r>
              <a:rPr lang="en-US" dirty="0"/>
              <a:t>nclear when the behavior begins or ends</a:t>
            </a:r>
            <a:r>
              <a:rPr lang="en-US" baseline="0" dirty="0"/>
              <a:t> or</a:t>
            </a:r>
            <a:r>
              <a:rPr lang="en-US" dirty="0"/>
              <a:t> the</a:t>
            </a:r>
            <a:r>
              <a:rPr lang="en-US" baseline="0" dirty="0"/>
              <a:t> behavior</a:t>
            </a:r>
            <a:r>
              <a:rPr lang="en-US" dirty="0"/>
              <a:t> occurs too rapidly to count,</a:t>
            </a:r>
            <a:r>
              <a:rPr lang="en-US" baseline="0" dirty="0"/>
              <a:t> you may use </a:t>
            </a:r>
            <a:r>
              <a:rPr lang="en-US" b="1" baseline="0" dirty="0"/>
              <a:t>sampling</a:t>
            </a:r>
            <a:r>
              <a:rPr lang="en-US" baseline="0" dirty="0"/>
              <a:t> to collect data (e.g., a</a:t>
            </a:r>
            <a:r>
              <a:rPr lang="en-US" dirty="0"/>
              <a:t>n estimate of how often a student is off task</a:t>
            </a:r>
            <a:r>
              <a:rPr lang="en-US" baseline="0" dirty="0"/>
              <a:t> or</a:t>
            </a:r>
            <a:r>
              <a:rPr lang="en-US" dirty="0"/>
              <a:t> how often a student is out of their seat). Another method,</a:t>
            </a:r>
            <a:r>
              <a:rPr lang="en-US" baseline="0" dirty="0"/>
              <a:t> </a:t>
            </a:r>
            <a:r>
              <a:rPr lang="en-US" b="1" dirty="0"/>
              <a:t>ABC</a:t>
            </a:r>
            <a:r>
              <a:rPr lang="en-US" baseline="0" dirty="0"/>
              <a:t>,</a:t>
            </a:r>
            <a:r>
              <a:rPr lang="en-US" dirty="0"/>
              <a:t> is</a:t>
            </a:r>
            <a:r>
              <a:rPr lang="en-US" b="0" dirty="0"/>
              <a:t> for behaviors that have a clear beginning and end, low enough frequency to count, and both the behavior and context are directly observed or assessed (e.g., a tantrum where staff saw what preceded and followed</a:t>
            </a:r>
            <a:r>
              <a:rPr lang="en-US" b="0" baseline="0" dirty="0"/>
              <a:t> or a</a:t>
            </a:r>
            <a:r>
              <a:rPr lang="en-US" b="0" dirty="0"/>
              <a:t> fight among peers where the vice principal was able to gather information about what happened before and after by interviewing students)</a:t>
            </a:r>
            <a:r>
              <a:rPr lang="en-US" b="0" baseline="0" dirty="0"/>
              <a:t>. ABC additionally helps you understand why the behavior occurred.</a:t>
            </a:r>
            <a:endParaRPr lang="en-US" dirty="0"/>
          </a:p>
        </p:txBody>
      </p:sp>
      <p:sp>
        <p:nvSpPr>
          <p:cNvPr id="306" name="Shape 306"/>
          <p:cNvSpPr txBox="1">
            <a:spLocks noGrp="1"/>
          </p:cNvSpPr>
          <p:nvPr>
            <p:ph type="sldNum" idx="12"/>
          </p:nvPr>
        </p:nvSpPr>
        <p:spPr>
          <a:xfrm>
            <a:off x="3978132" y="8842030"/>
            <a:ext cx="3043200" cy="467100"/>
          </a:xfrm>
          <a:prstGeom prst="rect">
            <a:avLst/>
          </a:prstGeom>
        </p:spPr>
        <p:txBody>
          <a:bodyPr spcFirstLastPara="1" wrap="square" lIns="93300" tIns="46650" rIns="93300" bIns="46650" anchor="b" anchorCtr="0">
            <a:noAutofit/>
          </a:bodyPr>
          <a:lstStyle/>
          <a:p>
            <a:pPr marL="0" lvl="0" indent="0">
              <a:spcBef>
                <a:spcPts val="0"/>
              </a:spcBef>
              <a:spcAft>
                <a:spcPts val="0"/>
              </a:spcAft>
              <a:buClr>
                <a:srgbClr val="000000"/>
              </a:buClr>
              <a:buSzPts val="1200"/>
              <a:buFont typeface="Arial"/>
              <a:buNone/>
            </a:pPr>
            <a:fld id="{00000000-1234-1234-1234-123412341234}" type="slidenum">
              <a:rPr lang="en-US"/>
              <a:t>33</a:t>
            </a:fld>
            <a:endParaRPr/>
          </a:p>
        </p:txBody>
      </p:sp>
    </p:spTree>
    <p:extLst>
      <p:ext uri="{BB962C8B-B14F-4D97-AF65-F5344CB8AC3E}">
        <p14:creationId xmlns:p14="http://schemas.microsoft.com/office/powerpoint/2010/main" val="39392978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Shape 290"/>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1" name="Shape 291"/>
          <p:cNvSpPr txBox="1">
            <a:spLocks noGrp="1"/>
          </p:cNvSpPr>
          <p:nvPr>
            <p:ph type="body" idx="1"/>
          </p:nvPr>
        </p:nvSpPr>
        <p:spPr>
          <a:xfrm>
            <a:off x="702310" y="4480004"/>
            <a:ext cx="5618480" cy="3665458"/>
          </a:xfrm>
          <a:prstGeom prst="rect">
            <a:avLst/>
          </a:prstGeom>
          <a:noFill/>
          <a:ln>
            <a:noFill/>
          </a:ln>
        </p:spPr>
        <p:txBody>
          <a:bodyPr spcFirstLastPara="1" wrap="square" lIns="93300" tIns="46650" rIns="93300" bIns="46650" anchor="t" anchorCtr="0">
            <a:noAutofit/>
          </a:bodyPr>
          <a:lstStyle/>
          <a:p>
            <a:pPr marL="0"/>
            <a:r>
              <a:rPr lang="en-US" dirty="0"/>
              <a:t>Trainer Notes:</a:t>
            </a:r>
          </a:p>
          <a:p>
            <a:pPr marL="0"/>
            <a:r>
              <a:rPr lang="en-US" dirty="0"/>
              <a:t>Functional – Responding to behavior in a way that tries to address the reason why a student behaves within specific situations will help reduce the likelihood of the behavior happening in the future.</a:t>
            </a:r>
            <a:r>
              <a:rPr lang="en-US" baseline="0" dirty="0"/>
              <a:t> </a:t>
            </a:r>
            <a:r>
              <a:rPr lang="en-US" dirty="0"/>
              <a:t>Accurate – An accurate and consistent response is essential for minimizing problem behavior and increasing compliant behaviors.</a:t>
            </a:r>
            <a:r>
              <a:rPr lang="en-US" baseline="0" dirty="0"/>
              <a:t> </a:t>
            </a:r>
            <a:r>
              <a:rPr lang="en-US" dirty="0"/>
              <a:t>Specific – Be as specific as possible when addressing student behavior. Using the student’s name and the reason for the response are examples of how teachers can be specific.</a:t>
            </a:r>
            <a:r>
              <a:rPr lang="en-US" baseline="0" dirty="0"/>
              <a:t> </a:t>
            </a:r>
            <a:r>
              <a:rPr lang="en-US" dirty="0"/>
              <a:t>Timely – Responding to behavior immediately after the behavior occurs will make the response more powerful.</a:t>
            </a:r>
          </a:p>
        </p:txBody>
      </p:sp>
      <p:sp>
        <p:nvSpPr>
          <p:cNvPr id="292" name="Shape 292"/>
          <p:cNvSpPr txBox="1">
            <a:spLocks noGrp="1"/>
          </p:cNvSpPr>
          <p:nvPr>
            <p:ph type="sldNum" idx="12"/>
          </p:nvPr>
        </p:nvSpPr>
        <p:spPr>
          <a:xfrm>
            <a:off x="3978132" y="8842030"/>
            <a:ext cx="3043343" cy="467071"/>
          </a:xfrm>
          <a:prstGeom prst="rect">
            <a:avLst/>
          </a:prstGeom>
          <a:noFill/>
          <a:ln>
            <a:noFill/>
          </a:ln>
        </p:spPr>
        <p:txBody>
          <a:bodyPr spcFirstLastPara="1" wrap="square" lIns="93300" tIns="46650" rIns="93300" bIns="4665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34</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6004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Shape 56"/>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dirty="0">
                <a:solidFill>
                  <a:schemeClr val="dk1"/>
                </a:solidFill>
                <a:latin typeface="Calibri"/>
                <a:ea typeface="Calibri"/>
                <a:cs typeface="Calibri"/>
                <a:sym typeface="Calibri"/>
              </a:rPr>
              <a:t>Trainer Notes:</a:t>
            </a: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dirty="0">
                <a:solidFill>
                  <a:schemeClr val="dk1"/>
                </a:solidFill>
                <a:latin typeface="Calibri"/>
                <a:ea typeface="Calibri"/>
                <a:cs typeface="Calibri"/>
                <a:sym typeface="Calibri"/>
              </a:rPr>
              <a:t>To achieve the goal, it is important to use research-based strategies that guide students toward increasingly responsible and motivated behavior.</a:t>
            </a:r>
            <a:endParaRPr sz="1200" b="0" i="0" u="none" strike="noStrike" cap="none" dirty="0">
              <a:solidFill>
                <a:schemeClr val="dk1"/>
              </a:solidFill>
              <a:latin typeface="Calibri"/>
              <a:ea typeface="Calibri"/>
              <a:cs typeface="Calibri"/>
              <a:sym typeface="Calibri"/>
            </a:endParaRPr>
          </a:p>
        </p:txBody>
      </p:sp>
      <p:sp>
        <p:nvSpPr>
          <p:cNvPr id="57" name="Shape 57"/>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3</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7382447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Shape 283"/>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Shape 284"/>
          <p:cNvSpPr txBox="1">
            <a:spLocks noGrp="1"/>
          </p:cNvSpPr>
          <p:nvPr>
            <p:ph type="body" idx="1"/>
          </p:nvPr>
        </p:nvSpPr>
        <p:spPr>
          <a:xfrm>
            <a:off x="702310" y="4480004"/>
            <a:ext cx="5618480" cy="3665458"/>
          </a:xfrm>
          <a:prstGeom prst="rect">
            <a:avLst/>
          </a:prstGeom>
          <a:noFill/>
          <a:ln>
            <a:noFill/>
          </a:ln>
        </p:spPr>
        <p:txBody>
          <a:bodyPr spcFirstLastPara="1" wrap="square" lIns="93300" tIns="46650" rIns="93300" bIns="46650" anchor="t" anchorCtr="0">
            <a:noAutofit/>
          </a:bodyPr>
          <a:lstStyle/>
          <a:p>
            <a:pPr marL="0"/>
            <a:r>
              <a:rPr lang="en-US" dirty="0"/>
              <a:t>Trainer Notes:</a:t>
            </a:r>
          </a:p>
          <a:p>
            <a:pPr marL="0"/>
            <a:r>
              <a:rPr lang="en-US" dirty="0"/>
              <a:t>When a student does an appropriate or expected behavior, let the student know by telling the student what he or she did and how that behavior aligns with the related school-wide expectation. Be as specific as possible, and try to always use the student’s name. Consider using praise with other acknowledgment.</a:t>
            </a:r>
            <a:r>
              <a:rPr lang="en-US" baseline="0" dirty="0"/>
              <a:t> </a:t>
            </a:r>
            <a:r>
              <a:rPr lang="en-US" dirty="0"/>
              <a:t>When a student exhibits infrequent and non-disruptive minor misbehavior, try to draw as little attention to the behavior as possible.</a:t>
            </a:r>
            <a:r>
              <a:rPr lang="en-US" baseline="0" dirty="0"/>
              <a:t> When a student exhibits repeated behaviors (non-disruptive or disruptive) or administrator-managed behaviors,</a:t>
            </a:r>
            <a:r>
              <a:rPr lang="en-US" dirty="0"/>
              <a:t> follow school procedures for responding to rule violations and individualized behavior support plans.</a:t>
            </a:r>
          </a:p>
        </p:txBody>
      </p:sp>
      <p:sp>
        <p:nvSpPr>
          <p:cNvPr id="285" name="Shape 285"/>
          <p:cNvSpPr txBox="1">
            <a:spLocks noGrp="1"/>
          </p:cNvSpPr>
          <p:nvPr>
            <p:ph type="sldNum" idx="12"/>
          </p:nvPr>
        </p:nvSpPr>
        <p:spPr>
          <a:xfrm>
            <a:off x="3978132" y="8842030"/>
            <a:ext cx="3043343" cy="467071"/>
          </a:xfrm>
          <a:prstGeom prst="rect">
            <a:avLst/>
          </a:prstGeom>
          <a:noFill/>
          <a:ln>
            <a:noFill/>
          </a:ln>
        </p:spPr>
        <p:txBody>
          <a:bodyPr spcFirstLastPara="1" wrap="square" lIns="93300" tIns="46650" rIns="93300" bIns="4665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36</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190390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1" name="Shape 201"/>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Trainer Notes:</a:t>
            </a:r>
            <a:endParaRPr dirty="0"/>
          </a:p>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The TFI is an important tool in the PBIS implementation process. It can be used in the development stage and then used in an ongoing manner to ensure all core features are in place. The TFI highlights each critical component of PBIS. Section 1.8 covers </a:t>
            </a:r>
            <a:r>
              <a:rPr lang="en-US" sz="1200" b="0" i="0" u="none" strike="noStrike" cap="none">
                <a:solidFill>
                  <a:schemeClr val="dk1"/>
                </a:solidFill>
                <a:latin typeface="Calibri"/>
                <a:ea typeface="Calibri"/>
                <a:cs typeface="Calibri"/>
                <a:sym typeface="Calibri"/>
              </a:rPr>
              <a:t>classroom</a:t>
            </a:r>
            <a:r>
              <a:rPr lang="en-US" sz="1200" b="0" i="0" u="none" strike="noStrike" cap="none" baseline="0">
                <a:solidFill>
                  <a:schemeClr val="dk1"/>
                </a:solidFill>
                <a:latin typeface="Calibri"/>
                <a:ea typeface="Calibri"/>
                <a:cs typeface="Calibri"/>
                <a:sym typeface="Calibri"/>
              </a:rPr>
              <a:t> procedures</a:t>
            </a:r>
            <a:r>
              <a:rPr lang="en-US" sz="1200" b="0" i="0" u="none" strike="noStrike" cap="none">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See next slide.</a:t>
            </a:r>
            <a:endParaRPr dirty="0"/>
          </a:p>
        </p:txBody>
      </p:sp>
      <p:sp>
        <p:nvSpPr>
          <p:cNvPr id="202" name="Shape 202"/>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37</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661194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42597-1829-4FA1-9051-661984EE0EFE}" type="slidenum">
              <a:rPr lang="en-US" smtClean="0"/>
              <a:t>38</a:t>
            </a:fld>
            <a:endParaRPr lang="en-US"/>
          </a:p>
        </p:txBody>
      </p:sp>
    </p:spTree>
    <p:extLst>
      <p:ext uri="{BB962C8B-B14F-4D97-AF65-F5344CB8AC3E}">
        <p14:creationId xmlns:p14="http://schemas.microsoft.com/office/powerpoint/2010/main" val="5620173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74856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r>
              <a:rPr lang="en-US" dirty="0"/>
              <a:t>Trainer Notes:</a:t>
            </a:r>
          </a:p>
          <a:p>
            <a:pPr marL="0"/>
            <a:r>
              <a:rPr lang="en-US" dirty="0"/>
              <a:t>Take two minutes and talk to someone near you.</a:t>
            </a:r>
            <a:r>
              <a:rPr lang="en-US" baseline="0" dirty="0"/>
              <a:t> </a:t>
            </a:r>
            <a:r>
              <a:rPr lang="en-US" dirty="0"/>
              <a:t>Discuss the impact school-wide and non-classroom expectations have had on student behavior in your building.</a:t>
            </a:r>
            <a:r>
              <a:rPr lang="en-US" baseline="0" dirty="0"/>
              <a:t> </a:t>
            </a:r>
            <a:r>
              <a:rPr lang="en-US" dirty="0"/>
              <a:t>Discuss why you think it is important to adapt school-wide expectations for the classroom. (See:</a:t>
            </a:r>
            <a:r>
              <a:rPr lang="en-US" baseline="0" dirty="0"/>
              <a:t> </a:t>
            </a:r>
            <a:r>
              <a:rPr lang="en-US" dirty="0"/>
              <a:t>Lewis, T. </a:t>
            </a:r>
            <a:r>
              <a:rPr lang="en-US" i="1" dirty="0"/>
              <a:t>Preventing and responding to problem behavior through school-wide systems of positive behavior supports </a:t>
            </a:r>
            <a:r>
              <a:rPr lang="en-US" dirty="0"/>
              <a:t>(PPT). OSEP Center on Positive Behavioral Interventions and Supports Effective School-wide Interventions.)</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48568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spcBef>
                <a:spcPts val="0"/>
              </a:spcBef>
              <a:spcAft>
                <a:spcPts val="0"/>
              </a:spcAft>
              <a:buNone/>
            </a:pPr>
            <a:r>
              <a:rPr lang="en-US" dirty="0"/>
              <a:t>Trainer Notes:</a:t>
            </a:r>
          </a:p>
          <a:p>
            <a:pPr marL="0" lvl="0" indent="0">
              <a:spcBef>
                <a:spcPts val="0"/>
              </a:spcBef>
              <a:spcAft>
                <a:spcPts val="0"/>
              </a:spcAft>
              <a:buNone/>
            </a:pPr>
            <a:r>
              <a:rPr lang="en-US" dirty="0"/>
              <a:t>When the amount of time spent in various classroom activities was researched, only 17% was spent in instruction and 33% in seatwork. Transitions take 20% of the school day. The typical elementary classroom loses 7-10 minutes each transition from one subject to another. With a typical day including at least 10 transitions, 70 minutes are lost each day; almost one day per week lost to transitions alone. </a:t>
            </a:r>
            <a:r>
              <a:rPr lang="en-US" b="1" dirty="0"/>
              <a:t>Discipline and other non-instructional activities, such as taking attendance, announcements, etc. accounted for 30% of the school day. </a:t>
            </a:r>
            <a:r>
              <a:rPr lang="en-US" dirty="0"/>
              <a:t>Think about your typical day and the time you spend in various activities. How does it compare to those statistics? Why is this information relevant to us? Discipline takes away from time to teach academic curriculum.</a:t>
            </a:r>
            <a:r>
              <a:rPr lang="en-US" baseline="0" dirty="0"/>
              <a:t> </a:t>
            </a:r>
            <a:r>
              <a:rPr lang="en-US" dirty="0"/>
              <a:t>Conclusion: We want to implement effective classroom practices to prevent and decrease interruptions caused by discipline problems and increase the amount of time we have to teach.</a:t>
            </a:r>
            <a:r>
              <a:rPr lang="en-US" baseline="0" dirty="0"/>
              <a:t> (See: </a:t>
            </a:r>
            <a:r>
              <a:rPr lang="en-US" dirty="0"/>
              <a:t>Lewis, T. </a:t>
            </a:r>
            <a:r>
              <a:rPr lang="en-US" i="1" dirty="0"/>
              <a:t>Preventing and responding to problem behavior through school-wide systems of positive behavior supports</a:t>
            </a:r>
            <a:r>
              <a:rPr lang="en-US" dirty="0"/>
              <a:t> (PPT). OSEP Center on Positive Behavioral Interventions and Supports Effective School-wide Interventions</a:t>
            </a:r>
            <a:r>
              <a:rPr lang="en-US" baseline="0" dirty="0"/>
              <a:t>.)</a:t>
            </a:r>
            <a:endParaRPr lang="en-US" dirty="0"/>
          </a:p>
        </p:txBody>
      </p:sp>
      <p:sp>
        <p:nvSpPr>
          <p:cNvPr id="69" name="Shape 69"/>
          <p:cNvSpPr txBox="1">
            <a:spLocks noGrp="1"/>
          </p:cNvSpPr>
          <p:nvPr>
            <p:ph type="sldNum" idx="12"/>
          </p:nvPr>
        </p:nvSpPr>
        <p:spPr>
          <a:xfrm>
            <a:off x="3978132" y="8842030"/>
            <a:ext cx="3043200" cy="467100"/>
          </a:xfrm>
          <a:prstGeom prst="rect">
            <a:avLst/>
          </a:prstGeom>
        </p:spPr>
        <p:txBody>
          <a:bodyPr spcFirstLastPara="1" wrap="square" lIns="93300" tIns="46650" rIns="93300" bIns="46650" anchor="b" anchorCtr="0">
            <a:noAutofit/>
          </a:bodyPr>
          <a:lstStyle/>
          <a:p>
            <a:pPr marL="0" lvl="0" indent="0">
              <a:spcBef>
                <a:spcPts val="0"/>
              </a:spcBef>
              <a:spcAft>
                <a:spcPts val="0"/>
              </a:spcAft>
              <a:buClr>
                <a:srgbClr val="000000"/>
              </a:buClr>
              <a:buSzPts val="1200"/>
              <a:buFont typeface="Arial"/>
              <a:buNone/>
            </a:pPr>
            <a:fld id="{00000000-1234-1234-1234-123412341234}" type="slidenum">
              <a:rPr lang="en-US"/>
              <a:t>5</a:t>
            </a:fld>
            <a:endParaRPr/>
          </a:p>
        </p:txBody>
      </p:sp>
    </p:spTree>
    <p:extLst>
      <p:ext uri="{BB962C8B-B14F-4D97-AF65-F5344CB8AC3E}">
        <p14:creationId xmlns:p14="http://schemas.microsoft.com/office/powerpoint/2010/main" val="1794728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txBox="1">
            <a:spLocks noGrp="1"/>
          </p:cNvSpPr>
          <p:nvPr>
            <p:ph type="body" idx="1"/>
          </p:nvPr>
        </p:nvSpPr>
        <p:spPr>
          <a:xfrm>
            <a:off x="702310" y="4480004"/>
            <a:ext cx="5618480" cy="3665458"/>
          </a:xfrm>
          <a:prstGeom prst="rect">
            <a:avLst/>
          </a:prstGeom>
          <a:noFill/>
          <a:ln>
            <a:noFill/>
          </a:ln>
        </p:spPr>
        <p:txBody>
          <a:bodyPr spcFirstLastPara="1" wrap="square" lIns="93300" tIns="46650" rIns="93300" bIns="4665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63" name="Shape 63"/>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19256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516F93F-C60A-4079-823F-545C6D6793C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6FD5B014-BF52-4FC7-B088-CB7E249827A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
                <a:srgbClr val="000000"/>
              </a:buClr>
              <a:buSzPts val="1400"/>
              <a:buFont typeface="Arial" panose="020B0604020202020204" pitchFamily="34" charset="0"/>
              <a:buNone/>
              <a:tabLst/>
              <a:defRPr/>
            </a:pPr>
            <a:r>
              <a:rPr lang="en-US" altLang="en-US" sz="1200" dirty="0">
                <a:solidFill>
                  <a:schemeClr val="tx1"/>
                </a:solidFill>
              </a:rPr>
              <a:t>Trainer Notes:</a:t>
            </a:r>
          </a:p>
          <a:p>
            <a:pPr marL="0" marR="0" lvl="0" indent="0" algn="l" defTabSz="914400" rtl="0" eaLnBrk="1" fontAlgn="auto" latinLnBrk="0" hangingPunct="1">
              <a:lnSpc>
                <a:spcPct val="100000"/>
              </a:lnSpc>
              <a:spcBef>
                <a:spcPct val="0"/>
              </a:spcBef>
              <a:spcAft>
                <a:spcPts val="0"/>
              </a:spcAft>
              <a:buClr>
                <a:srgbClr val="000000"/>
              </a:buClr>
              <a:buSzPts val="1400"/>
              <a:buFont typeface="Arial" panose="020B0604020202020204" pitchFamily="34" charset="0"/>
              <a:buNone/>
              <a:tabLst/>
              <a:defRPr/>
            </a:pPr>
            <a:r>
              <a:rPr lang="en-US" altLang="en-US" sz="1200" dirty="0">
                <a:solidFill>
                  <a:schemeClr val="tx1"/>
                </a:solidFill>
              </a:rPr>
              <a:t>We cannot “make” students learn or behave. We can create environments that increase instructional time and increase student engagement. Increased instructional time and increased student engagement lead to</a:t>
            </a:r>
            <a:r>
              <a:rPr lang="en-US" baseline="0" dirty="0"/>
              <a:t> student achievement. </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117014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2" name="Shape 82"/>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dirty="0">
                <a:sym typeface="Calibri"/>
              </a:rPr>
              <a:t>Trainer Notes:</a:t>
            </a:r>
          </a:p>
          <a:p>
            <a:pPr marL="0" marR="0" lvl="0" indent="0" algn="l" rtl="0">
              <a:lnSpc>
                <a:spcPct val="100000"/>
              </a:lnSpc>
              <a:spcBef>
                <a:spcPts val="0"/>
              </a:spcBef>
              <a:spcAft>
                <a:spcPts val="0"/>
              </a:spcAft>
              <a:buClr>
                <a:srgbClr val="000000"/>
              </a:buClr>
              <a:buSzPts val="1400"/>
              <a:buFont typeface="Arial"/>
              <a:buNone/>
            </a:pPr>
            <a:r>
              <a:rPr lang="en-US" b="1" dirty="0">
                <a:sym typeface="Calibri"/>
              </a:rPr>
              <a:t>Instructional time</a:t>
            </a:r>
            <a:r>
              <a:rPr lang="en-US" dirty="0">
                <a:sym typeface="Calibri"/>
              </a:rPr>
              <a:t> – the amount of allocated time that actually results in teaching:</a:t>
            </a:r>
            <a:r>
              <a:rPr lang="en-US" baseline="0" dirty="0">
                <a:sym typeface="Calibri"/>
              </a:rPr>
              <a:t> </a:t>
            </a:r>
            <a:r>
              <a:rPr lang="en-US" b="1" dirty="0">
                <a:sym typeface="Calibri"/>
              </a:rPr>
              <a:t>1</a:t>
            </a:r>
            <a:r>
              <a:rPr lang="en-US" dirty="0">
                <a:sym typeface="Calibri"/>
              </a:rPr>
              <a:t>. Clear expectations – Think about how you want students to behave when you are teaching them. </a:t>
            </a:r>
            <a:r>
              <a:rPr lang="en-US" b="1" dirty="0">
                <a:sym typeface="Calibri"/>
              </a:rPr>
              <a:t>2</a:t>
            </a:r>
            <a:r>
              <a:rPr lang="en-US" dirty="0">
                <a:sym typeface="Calibri"/>
              </a:rPr>
              <a:t>. Procedures, routines, and rules – You need to have observable, measurable, positively stated, understandable, always applicable procedures for students to follow in all settings.</a:t>
            </a:r>
            <a:r>
              <a:rPr lang="en-US" baseline="0" dirty="0">
                <a:sym typeface="Calibri"/>
              </a:rPr>
              <a:t> </a:t>
            </a:r>
            <a:r>
              <a:rPr lang="en-US" b="1" dirty="0">
                <a:sym typeface="Calibri"/>
              </a:rPr>
              <a:t>3</a:t>
            </a:r>
            <a:r>
              <a:rPr lang="en-US" dirty="0">
                <a:sym typeface="Calibri"/>
              </a:rPr>
              <a:t>. Encouraging expected behavior – You</a:t>
            </a:r>
            <a:r>
              <a:rPr lang="en-US" baseline="0" dirty="0">
                <a:sym typeface="Calibri"/>
              </a:rPr>
              <a:t> should have a 5:1</a:t>
            </a:r>
            <a:r>
              <a:rPr lang="en-US" dirty="0">
                <a:sym typeface="Calibri"/>
              </a:rPr>
              <a:t> ratio of positive attention to negative attention.</a:t>
            </a:r>
            <a:r>
              <a:rPr lang="en-US" baseline="0" dirty="0">
                <a:sym typeface="Calibri"/>
              </a:rPr>
              <a:t> </a:t>
            </a:r>
            <a:r>
              <a:rPr lang="en-US" b="1" dirty="0">
                <a:sym typeface="Calibri"/>
              </a:rPr>
              <a:t>4</a:t>
            </a:r>
            <a:r>
              <a:rPr lang="en-US" dirty="0">
                <a:sym typeface="Calibri"/>
              </a:rPr>
              <a:t>. Discouraging inappropriate behavior – One of the most ineffective ways to get students to behave is to verbally scold or punish them in front of their peers. Instead, inappropriate behavior should be thought of as a teaching opportunity. </a:t>
            </a:r>
            <a:r>
              <a:rPr lang="en-US" b="1" dirty="0">
                <a:sym typeface="Calibri"/>
              </a:rPr>
              <a:t>Engaged time </a:t>
            </a:r>
            <a:r>
              <a:rPr lang="en-US" dirty="0">
                <a:sym typeface="Calibri"/>
              </a:rPr>
              <a:t>– the amount of instructional time where students are actively engaged in learning:</a:t>
            </a:r>
            <a:r>
              <a:rPr lang="en-US" baseline="0" dirty="0">
                <a:sym typeface="Calibri"/>
              </a:rPr>
              <a:t> </a:t>
            </a:r>
            <a:r>
              <a:rPr lang="en-US" b="1" dirty="0">
                <a:sym typeface="Calibri"/>
              </a:rPr>
              <a:t>5</a:t>
            </a:r>
            <a:r>
              <a:rPr lang="en-US" dirty="0">
                <a:sym typeface="Calibri"/>
              </a:rPr>
              <a:t>. Providing opportunities to respond – The more time students spend in active learning situations instead of passive situations like listening, the more they are engaged in the learning environment. </a:t>
            </a:r>
            <a:r>
              <a:rPr lang="en-US" b="1" dirty="0">
                <a:sym typeface="Calibri"/>
              </a:rPr>
              <a:t>6</a:t>
            </a:r>
            <a:r>
              <a:rPr lang="en-US" dirty="0">
                <a:sym typeface="Calibri"/>
              </a:rPr>
              <a:t>. Active supervision – Continuously monitoring student behavior and engagement to reinforce your expectations, provide support and encouragement to students, and to create a positive environment for learning. </a:t>
            </a:r>
            <a:r>
              <a:rPr lang="en-US" b="1" dirty="0">
                <a:sym typeface="Calibri"/>
              </a:rPr>
              <a:t>7</a:t>
            </a:r>
            <a:r>
              <a:rPr lang="en-US" dirty="0">
                <a:sym typeface="Calibri"/>
              </a:rPr>
              <a:t>. Changing sequence and offering choice –</a:t>
            </a:r>
            <a:r>
              <a:rPr lang="en-US" dirty="0">
                <a:sym typeface="Arial"/>
              </a:rPr>
              <a:t> These are ways to engage students in their academic work and to help keep them away from mischief.</a:t>
            </a:r>
            <a:r>
              <a:rPr lang="en-US" baseline="0" dirty="0">
                <a:sym typeface="Arial"/>
              </a:rPr>
              <a:t> </a:t>
            </a:r>
            <a:r>
              <a:rPr lang="en-US" b="1" dirty="0">
                <a:sym typeface="Calibri"/>
              </a:rPr>
              <a:t>8</a:t>
            </a:r>
            <a:r>
              <a:rPr lang="en-US" dirty="0">
                <a:sym typeface="Calibri"/>
              </a:rPr>
              <a:t>. Reducing task difficulty - </a:t>
            </a:r>
            <a:r>
              <a:rPr lang="en-US" dirty="0">
                <a:sym typeface="Arial"/>
              </a:rPr>
              <a:t>From the student’s perspective, school is a lot of demanding work, some of which they may not be prepared for. Feeling inadequate can be a major contributor to misbehavior. So, it is important to find where the student is and set a task they can be successful at so they can proceed through tasks to complete what they need to.</a:t>
            </a:r>
          </a:p>
        </p:txBody>
      </p:sp>
      <p:sp>
        <p:nvSpPr>
          <p:cNvPr id="83" name="Shape 83"/>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8</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527337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719138" y="1163638"/>
            <a:ext cx="5584825" cy="314166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spcBef>
                <a:spcPts val="0"/>
              </a:spcBef>
              <a:spcAft>
                <a:spcPts val="0"/>
              </a:spcAft>
              <a:buNone/>
            </a:pPr>
            <a:endParaRPr/>
          </a:p>
        </p:txBody>
      </p:sp>
      <p:sp>
        <p:nvSpPr>
          <p:cNvPr id="107" name="Shape 107"/>
          <p:cNvSpPr txBox="1">
            <a:spLocks noGrp="1"/>
          </p:cNvSpPr>
          <p:nvPr>
            <p:ph type="sldNum" idx="12"/>
          </p:nvPr>
        </p:nvSpPr>
        <p:spPr>
          <a:xfrm>
            <a:off x="3978132" y="8842030"/>
            <a:ext cx="3043200" cy="467100"/>
          </a:xfrm>
          <a:prstGeom prst="rect">
            <a:avLst/>
          </a:prstGeom>
        </p:spPr>
        <p:txBody>
          <a:bodyPr spcFirstLastPara="1" wrap="square" lIns="93300" tIns="46650" rIns="93300" bIns="46650" anchor="b" anchorCtr="0">
            <a:noAutofit/>
          </a:bodyPr>
          <a:lstStyle/>
          <a:p>
            <a:pPr marL="0" lvl="0" indent="0">
              <a:spcBef>
                <a:spcPts val="0"/>
              </a:spcBef>
              <a:spcAft>
                <a:spcPts val="0"/>
              </a:spcAft>
              <a:buClr>
                <a:srgbClr val="000000"/>
              </a:buClr>
              <a:buSzPts val="1200"/>
              <a:buFont typeface="Arial"/>
              <a:buNone/>
            </a:pPr>
            <a:fld id="{00000000-1234-1234-1234-123412341234}" type="slidenum">
              <a:rPr lang="en-US"/>
              <a:t>9</a:t>
            </a:fld>
            <a:endParaRPr/>
          </a:p>
        </p:txBody>
      </p:sp>
    </p:spTree>
    <p:extLst>
      <p:ext uri="{BB962C8B-B14F-4D97-AF65-F5344CB8AC3E}">
        <p14:creationId xmlns:p14="http://schemas.microsoft.com/office/powerpoint/2010/main" val="19742879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Black Presentation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C2CDC9E-1B83-3F0B-9236-63D726622BAB}"/>
              </a:ext>
            </a:extLst>
          </p:cNvPr>
          <p:cNvSpPr/>
          <p:nvPr userDrawn="1"/>
        </p:nvSpPr>
        <p:spPr>
          <a:xfrm>
            <a:off x="-1" y="4630709"/>
            <a:ext cx="5864225" cy="21477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377082-6100-2D68-8F7E-D173D780FEB2}"/>
              </a:ext>
            </a:extLst>
          </p:cNvPr>
          <p:cNvSpPr>
            <a:spLocks noGrp="1"/>
          </p:cNvSpPr>
          <p:nvPr>
            <p:ph type="ctrTitle" hasCustomPrompt="1"/>
          </p:nvPr>
        </p:nvSpPr>
        <p:spPr>
          <a:xfrm>
            <a:off x="357808" y="773477"/>
            <a:ext cx="11291017" cy="1480515"/>
          </a:xfrm>
        </p:spPr>
        <p:txBody>
          <a:bodyPr anchor="ctr">
            <a:noAutofit/>
          </a:bodyPr>
          <a:lstStyle>
            <a:lvl1pPr algn="ctr">
              <a:lnSpc>
                <a:spcPct val="80000"/>
              </a:lnSpc>
              <a:defRPr sz="6000" b="1" i="0" spc="-150">
                <a:latin typeface="+mn-lt"/>
                <a:cs typeface="Arial Black" panose="020B0604020202020204" pitchFamily="34" charset="0"/>
              </a:defRPr>
            </a:lvl1pPr>
          </a:lstStyle>
          <a:p>
            <a:r>
              <a:rPr lang="en-US" dirty="0"/>
              <a:t>The Title Goes Here</a:t>
            </a:r>
          </a:p>
        </p:txBody>
      </p:sp>
      <p:sp>
        <p:nvSpPr>
          <p:cNvPr id="3" name="Subtitle 2">
            <a:extLst>
              <a:ext uri="{FF2B5EF4-FFF2-40B4-BE49-F238E27FC236}">
                <a16:creationId xmlns:a16="http://schemas.microsoft.com/office/drawing/2014/main" id="{9EAF6376-1869-81C3-8966-4E0AF735115E}"/>
              </a:ext>
            </a:extLst>
          </p:cNvPr>
          <p:cNvSpPr>
            <a:spLocks noGrp="1"/>
          </p:cNvSpPr>
          <p:nvPr>
            <p:ph type="subTitle" idx="1" hasCustomPrompt="1"/>
          </p:nvPr>
        </p:nvSpPr>
        <p:spPr>
          <a:xfrm>
            <a:off x="357810" y="2275646"/>
            <a:ext cx="5506414" cy="586824"/>
          </a:xfrm>
        </p:spPr>
        <p:txBody>
          <a:bodyPr/>
          <a:lstStyle>
            <a:lvl1pPr marL="0" indent="0" algn="l">
              <a:buNone/>
              <a:defRPr sz="2400" b="1">
                <a:solidFill>
                  <a:srgbClr val="D31F2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Your Subtitle Here</a:t>
            </a:r>
          </a:p>
        </p:txBody>
      </p:sp>
      <p:sp>
        <p:nvSpPr>
          <p:cNvPr id="9" name="Rectangle 8">
            <a:extLst>
              <a:ext uri="{FF2B5EF4-FFF2-40B4-BE49-F238E27FC236}">
                <a16:creationId xmlns:a16="http://schemas.microsoft.com/office/drawing/2014/main" id="{2D138E24-DD9B-16CF-68D5-5988BA47D3E4}"/>
              </a:ext>
            </a:extLst>
          </p:cNvPr>
          <p:cNvSpPr/>
          <p:nvPr userDrawn="1"/>
        </p:nvSpPr>
        <p:spPr>
          <a:xfrm>
            <a:off x="0" y="4710222"/>
            <a:ext cx="5864225" cy="2147777"/>
          </a:xfrm>
          <a:prstGeom prst="rect">
            <a:avLst/>
          </a:prstGeom>
          <a:solidFill>
            <a:srgbClr val="D31F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1" name="Text Placeholder 20">
            <a:extLst>
              <a:ext uri="{FF2B5EF4-FFF2-40B4-BE49-F238E27FC236}">
                <a16:creationId xmlns:a16="http://schemas.microsoft.com/office/drawing/2014/main" id="{11CBD32D-FB18-BE43-E2F3-C06B2691AF8D}"/>
              </a:ext>
            </a:extLst>
          </p:cNvPr>
          <p:cNvSpPr>
            <a:spLocks noGrp="1"/>
          </p:cNvSpPr>
          <p:nvPr>
            <p:ph type="body" sz="quarter" idx="17" hasCustomPrompt="1"/>
          </p:nvPr>
        </p:nvSpPr>
        <p:spPr>
          <a:xfrm>
            <a:off x="6540251" y="5032785"/>
            <a:ext cx="2353593" cy="477837"/>
          </a:xfrm>
        </p:spPr>
        <p:txBody>
          <a:bodyPr anchor="ctr">
            <a:normAutofit/>
          </a:bodyPr>
          <a:lstStyle>
            <a:lvl1pPr marL="0" indent="0">
              <a:buNone/>
              <a:defRPr sz="2000" b="1"/>
            </a:lvl1pPr>
            <a:lvl2pPr marL="457200" indent="0">
              <a:buNone/>
              <a:defRPr/>
            </a:lvl2pPr>
            <a:lvl3pPr marL="914400" indent="0">
              <a:buNone/>
              <a:defRPr/>
            </a:lvl3pPr>
            <a:lvl4pPr marL="1371600" indent="0">
              <a:buNone/>
              <a:defRPr/>
            </a:lvl4pPr>
            <a:lvl5pPr marL="1828800" indent="0">
              <a:buNone/>
              <a:defRPr/>
            </a:lvl5pPr>
          </a:lstStyle>
          <a:p>
            <a:pPr lvl="0"/>
            <a:r>
              <a:rPr lang="en-US" dirty="0"/>
              <a:t>Presenter Name</a:t>
            </a:r>
          </a:p>
        </p:txBody>
      </p:sp>
      <p:sp>
        <p:nvSpPr>
          <p:cNvPr id="23" name="Text Placeholder 20">
            <a:extLst>
              <a:ext uri="{FF2B5EF4-FFF2-40B4-BE49-F238E27FC236}">
                <a16:creationId xmlns:a16="http://schemas.microsoft.com/office/drawing/2014/main" id="{A06A30EA-9EDB-FC32-4D1D-7584602C6941}"/>
              </a:ext>
            </a:extLst>
          </p:cNvPr>
          <p:cNvSpPr>
            <a:spLocks noGrp="1"/>
          </p:cNvSpPr>
          <p:nvPr>
            <p:ph type="body" sz="quarter" idx="19" hasCustomPrompt="1"/>
          </p:nvPr>
        </p:nvSpPr>
        <p:spPr>
          <a:xfrm>
            <a:off x="6540251" y="5565871"/>
            <a:ext cx="2353593" cy="344501"/>
          </a:xfrm>
        </p:spPr>
        <p:txBody>
          <a:bodyPr anchor="ctr">
            <a:noAutofit/>
          </a:bodyPr>
          <a:lstStyle>
            <a:lvl1pPr marL="0" indent="0">
              <a:buNone/>
              <a:defRPr sz="1600" b="0" i="1">
                <a:solidFill>
                  <a:srgbClr val="015C89"/>
                </a:solidFill>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err="1"/>
              <a:t>presenter@AState.edu</a:t>
            </a:r>
            <a:endParaRPr lang="en-US" dirty="0"/>
          </a:p>
        </p:txBody>
      </p:sp>
      <p:sp>
        <p:nvSpPr>
          <p:cNvPr id="12" name="Text Placeholder 20">
            <a:extLst>
              <a:ext uri="{FF2B5EF4-FFF2-40B4-BE49-F238E27FC236}">
                <a16:creationId xmlns:a16="http://schemas.microsoft.com/office/drawing/2014/main" id="{C367328A-8B35-4FF8-BDAB-E0CF81B62DDD}"/>
              </a:ext>
            </a:extLst>
          </p:cNvPr>
          <p:cNvSpPr>
            <a:spLocks noGrp="1"/>
          </p:cNvSpPr>
          <p:nvPr>
            <p:ph type="body" sz="quarter" idx="20" hasCustomPrompt="1"/>
          </p:nvPr>
        </p:nvSpPr>
        <p:spPr>
          <a:xfrm>
            <a:off x="8893844" y="5032784"/>
            <a:ext cx="2754981" cy="477837"/>
          </a:xfrm>
        </p:spPr>
        <p:txBody>
          <a:bodyPr anchor="ctr">
            <a:normAutofit/>
          </a:bodyPr>
          <a:lstStyle>
            <a:lvl1pPr marL="0" indent="0">
              <a:buNone/>
              <a:defRPr sz="2000" b="1"/>
            </a:lvl1pPr>
            <a:lvl2pPr marL="457200" indent="0">
              <a:buNone/>
              <a:defRPr/>
            </a:lvl2pPr>
            <a:lvl3pPr marL="914400" indent="0">
              <a:buNone/>
              <a:defRPr/>
            </a:lvl3pPr>
            <a:lvl4pPr marL="1371600" indent="0">
              <a:buNone/>
              <a:defRPr/>
            </a:lvl4pPr>
            <a:lvl5pPr marL="1828800" indent="0">
              <a:buNone/>
              <a:defRPr/>
            </a:lvl5pPr>
          </a:lstStyle>
          <a:p>
            <a:pPr lvl="0"/>
            <a:r>
              <a:rPr lang="en-US" dirty="0"/>
              <a:t>Presenter Name</a:t>
            </a:r>
          </a:p>
        </p:txBody>
      </p:sp>
      <p:sp>
        <p:nvSpPr>
          <p:cNvPr id="13" name="Text Placeholder 20">
            <a:extLst>
              <a:ext uri="{FF2B5EF4-FFF2-40B4-BE49-F238E27FC236}">
                <a16:creationId xmlns:a16="http://schemas.microsoft.com/office/drawing/2014/main" id="{B1556ED9-E056-4A3A-8103-2F5527D0110A}"/>
              </a:ext>
            </a:extLst>
          </p:cNvPr>
          <p:cNvSpPr>
            <a:spLocks noGrp="1"/>
          </p:cNvSpPr>
          <p:nvPr>
            <p:ph type="body" sz="quarter" idx="21" hasCustomPrompt="1"/>
          </p:nvPr>
        </p:nvSpPr>
        <p:spPr>
          <a:xfrm>
            <a:off x="8893844" y="5565871"/>
            <a:ext cx="2754981" cy="344501"/>
          </a:xfrm>
        </p:spPr>
        <p:txBody>
          <a:bodyPr anchor="ctr">
            <a:noAutofit/>
          </a:bodyPr>
          <a:lstStyle>
            <a:lvl1pPr marL="0" indent="0">
              <a:buNone/>
              <a:defRPr sz="1600" b="0" i="1">
                <a:solidFill>
                  <a:srgbClr val="015C89"/>
                </a:solidFill>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err="1"/>
              <a:t>presenter@AState.edu</a:t>
            </a:r>
            <a:endParaRPr lang="en-US" dirty="0"/>
          </a:p>
        </p:txBody>
      </p:sp>
      <p:sp>
        <p:nvSpPr>
          <p:cNvPr id="14" name="Picture Placeholder 5">
            <a:extLst>
              <a:ext uri="{FF2B5EF4-FFF2-40B4-BE49-F238E27FC236}">
                <a16:creationId xmlns:a16="http://schemas.microsoft.com/office/drawing/2014/main" id="{2ADCC607-6942-411C-AFEF-19F61D9572DC}"/>
              </a:ext>
            </a:extLst>
          </p:cNvPr>
          <p:cNvSpPr>
            <a:spLocks noGrp="1"/>
          </p:cNvSpPr>
          <p:nvPr>
            <p:ph type="pic" sz="quarter" idx="18" hasCustomPrompt="1"/>
          </p:nvPr>
        </p:nvSpPr>
        <p:spPr>
          <a:xfrm>
            <a:off x="6676701" y="2458865"/>
            <a:ext cx="2080691" cy="2333302"/>
          </a:xfrm>
          <a:prstGeom prst="ellipse">
            <a:avLst/>
          </a:prstGeom>
          <a:solidFill>
            <a:schemeClr val="bg1">
              <a:lumMod val="85000"/>
            </a:schemeClr>
          </a:solidFill>
        </p:spPr>
        <p:txBody>
          <a:bodyPr>
            <a:normAutofit/>
          </a:bodyPr>
          <a:lstStyle>
            <a:lvl1pPr marL="0" indent="0" algn="ctr">
              <a:buNone/>
              <a:defRPr sz="1600">
                <a:solidFill>
                  <a:schemeClr val="bg1">
                    <a:lumMod val="65000"/>
                  </a:schemeClr>
                </a:solidFill>
              </a:defRPr>
            </a:lvl1pPr>
          </a:lstStyle>
          <a:p>
            <a:r>
              <a:rPr lang="en-US" dirty="0"/>
              <a:t>Insert Picture</a:t>
            </a:r>
          </a:p>
        </p:txBody>
      </p:sp>
      <p:sp>
        <p:nvSpPr>
          <p:cNvPr id="15" name="Picture Placeholder 5">
            <a:extLst>
              <a:ext uri="{FF2B5EF4-FFF2-40B4-BE49-F238E27FC236}">
                <a16:creationId xmlns:a16="http://schemas.microsoft.com/office/drawing/2014/main" id="{CCF6573E-367F-4453-99AD-1C2E58BCD5EC}"/>
              </a:ext>
            </a:extLst>
          </p:cNvPr>
          <p:cNvSpPr>
            <a:spLocks noGrp="1"/>
          </p:cNvSpPr>
          <p:nvPr>
            <p:ph type="pic" sz="quarter" idx="22" hasCustomPrompt="1"/>
          </p:nvPr>
        </p:nvSpPr>
        <p:spPr>
          <a:xfrm>
            <a:off x="9230988" y="2458865"/>
            <a:ext cx="2080691" cy="2333302"/>
          </a:xfrm>
          <a:prstGeom prst="ellipse">
            <a:avLst/>
          </a:prstGeom>
          <a:solidFill>
            <a:schemeClr val="bg1">
              <a:lumMod val="85000"/>
            </a:schemeClr>
          </a:solidFill>
        </p:spPr>
        <p:txBody>
          <a:bodyPr>
            <a:normAutofit/>
          </a:bodyPr>
          <a:lstStyle>
            <a:lvl1pPr marL="0" indent="0" algn="ctr">
              <a:buNone/>
              <a:defRPr sz="1600">
                <a:solidFill>
                  <a:schemeClr val="bg1">
                    <a:lumMod val="65000"/>
                  </a:schemeClr>
                </a:solidFill>
              </a:defRPr>
            </a:lvl1pPr>
          </a:lstStyle>
          <a:p>
            <a:r>
              <a:rPr lang="en-US" dirty="0"/>
              <a:t>Insert Picture</a:t>
            </a:r>
          </a:p>
        </p:txBody>
      </p:sp>
      <p:pic>
        <p:nvPicPr>
          <p:cNvPr id="6" name="Picture 5">
            <a:extLst>
              <a:ext uri="{FF2B5EF4-FFF2-40B4-BE49-F238E27FC236}">
                <a16:creationId xmlns:a16="http://schemas.microsoft.com/office/drawing/2014/main" id="{F766FE19-6C40-4501-8A5F-7FE82C514225}"/>
              </a:ext>
            </a:extLst>
          </p:cNvPr>
          <p:cNvPicPr>
            <a:picLocks noChangeAspect="1"/>
          </p:cNvPicPr>
          <p:nvPr userDrawn="1"/>
        </p:nvPicPr>
        <p:blipFill rotWithShape="1">
          <a:blip r:embed="rId2"/>
          <a:srcRect b="16547"/>
          <a:stretch/>
        </p:blipFill>
        <p:spPr>
          <a:xfrm>
            <a:off x="3195327" y="4630709"/>
            <a:ext cx="2668898" cy="2227290"/>
          </a:xfrm>
          <a:prstGeom prst="rect">
            <a:avLst/>
          </a:prstGeom>
        </p:spPr>
      </p:pic>
    </p:spTree>
    <p:extLst>
      <p:ext uri="{BB962C8B-B14F-4D97-AF65-F5344CB8AC3E}">
        <p14:creationId xmlns:p14="http://schemas.microsoft.com/office/powerpoint/2010/main" val="167908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Black Basic Content">
    <p:spTree>
      <p:nvGrpSpPr>
        <p:cNvPr id="1" name=""/>
        <p:cNvGrpSpPr/>
        <p:nvPr/>
      </p:nvGrpSpPr>
      <p:grpSpPr>
        <a:xfrm>
          <a:off x="0" y="0"/>
          <a:ext cx="0" cy="0"/>
          <a:chOff x="0" y="0"/>
          <a:chExt cx="0" cy="0"/>
        </a:xfrm>
      </p:grpSpPr>
      <p:sp>
        <p:nvSpPr>
          <p:cNvPr id="4" name="Shape 262">
            <a:extLst>
              <a:ext uri="{FF2B5EF4-FFF2-40B4-BE49-F238E27FC236}">
                <a16:creationId xmlns:a16="http://schemas.microsoft.com/office/drawing/2014/main" id="{270AA5FA-307D-9C5D-81BC-850F2E253EC9}"/>
              </a:ext>
            </a:extLst>
          </p:cNvPr>
          <p:cNvSpPr/>
          <p:nvPr userDrawn="1"/>
        </p:nvSpPr>
        <p:spPr>
          <a:xfrm>
            <a:off x="74842" y="0"/>
            <a:ext cx="2077611" cy="6858001"/>
          </a:xfrm>
          <a:prstGeom prst="rect">
            <a:avLst/>
          </a:prstGeom>
          <a:solidFill>
            <a:schemeClr val="tx1"/>
          </a:solidFill>
          <a:ln w="12700">
            <a:miter lim="400000"/>
          </a:ln>
          <a:effectLst>
            <a:outerShdw blurRad="38100" dist="25400" dir="5400000" rotWithShape="0">
              <a:srgbClr val="000000">
                <a:alpha val="50000"/>
              </a:srgbClr>
            </a:outerShdw>
          </a:effectLst>
        </p:spPr>
        <p:txBody>
          <a:bodyPr lIns="50800" tIns="50800" rIns="50800" bIns="508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a:solidFill>
                  <a:srgbClr val="FFFFFF"/>
                </a:solidFill>
              </a:defRPr>
            </a:pPr>
            <a:endParaRPr kumimoji="0" sz="3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82866F6-9B37-C842-7474-C549CAB5B4E7}"/>
              </a:ext>
            </a:extLst>
          </p:cNvPr>
          <p:cNvSpPr>
            <a:spLocks noGrp="1"/>
          </p:cNvSpPr>
          <p:nvPr>
            <p:ph type="title" hasCustomPrompt="1"/>
          </p:nvPr>
        </p:nvSpPr>
        <p:spPr>
          <a:xfrm>
            <a:off x="2514600" y="365125"/>
            <a:ext cx="8839200" cy="1325563"/>
          </a:xfrm>
        </p:spPr>
        <p:txBody>
          <a:bodyPr>
            <a:normAutofit/>
          </a:bodyPr>
          <a:lstStyle>
            <a:lvl1pPr>
              <a:defRPr sz="5400" b="1" i="0">
                <a:latin typeface="+mn-lt"/>
                <a:cs typeface="Arial Black" panose="020B0604020202020204" pitchFamily="34" charset="0"/>
              </a:defRPr>
            </a:lvl1pPr>
          </a:lstStyle>
          <a:p>
            <a:r>
              <a:rPr lang="en-US" dirty="0"/>
              <a:t>Click To Edit Master Title</a:t>
            </a:r>
          </a:p>
        </p:txBody>
      </p:sp>
      <p:sp>
        <p:nvSpPr>
          <p:cNvPr id="3" name="Content Placeholder 2">
            <a:extLst>
              <a:ext uri="{FF2B5EF4-FFF2-40B4-BE49-F238E27FC236}">
                <a16:creationId xmlns:a16="http://schemas.microsoft.com/office/drawing/2014/main" id="{E7C7DF67-DBA1-3A98-2C38-2020F5E4CC1B}"/>
              </a:ext>
            </a:extLst>
          </p:cNvPr>
          <p:cNvSpPr>
            <a:spLocks noGrp="1"/>
          </p:cNvSpPr>
          <p:nvPr>
            <p:ph idx="1"/>
          </p:nvPr>
        </p:nvSpPr>
        <p:spPr>
          <a:xfrm>
            <a:off x="2514600" y="1825625"/>
            <a:ext cx="8839200" cy="4351338"/>
          </a:xfrm>
        </p:spPr>
        <p:txBody>
          <a:bodyPr/>
          <a:lstStyle>
            <a:lvl1pPr>
              <a:buClr>
                <a:srgbClr val="D31F2E"/>
              </a:buClr>
              <a:buSzPct val="100000"/>
              <a:defRPr/>
            </a:lvl1pPr>
            <a:lvl2pPr>
              <a:buClr>
                <a:srgbClr val="D31F2E"/>
              </a:buClr>
              <a:buSzPct val="100000"/>
              <a:defRPr/>
            </a:lvl2pPr>
            <a:lvl3pPr>
              <a:buClr>
                <a:srgbClr val="D31F2E"/>
              </a:buClr>
              <a:buSzPct val="100000"/>
              <a:defRPr/>
            </a:lvl3pPr>
            <a:lvl4pPr>
              <a:buClr>
                <a:srgbClr val="D31F2E"/>
              </a:buClr>
              <a:buSzPct val="100000"/>
              <a:defRPr/>
            </a:lvl4pPr>
            <a:lvl5pPr>
              <a:buClr>
                <a:srgbClr val="D31F2E"/>
              </a:buClr>
              <a:buSzPct val="10000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262">
            <a:extLst>
              <a:ext uri="{FF2B5EF4-FFF2-40B4-BE49-F238E27FC236}">
                <a16:creationId xmlns:a16="http://schemas.microsoft.com/office/drawing/2014/main" id="{21B3A422-DCD0-8589-1C29-336AF51E6F1B}"/>
              </a:ext>
            </a:extLst>
          </p:cNvPr>
          <p:cNvSpPr/>
          <p:nvPr userDrawn="1"/>
        </p:nvSpPr>
        <p:spPr>
          <a:xfrm>
            <a:off x="-2812" y="-1"/>
            <a:ext cx="2077611" cy="6858001"/>
          </a:xfrm>
          <a:prstGeom prst="rect">
            <a:avLst/>
          </a:prstGeom>
          <a:solidFill>
            <a:srgbClr val="D31F2E"/>
          </a:solidFill>
          <a:ln w="12700">
            <a:miter lim="400000"/>
          </a:ln>
          <a:effectLst>
            <a:outerShdw blurRad="38100" dist="25400" dir="5400000" rotWithShape="0">
              <a:srgbClr val="000000">
                <a:alpha val="50000"/>
              </a:srgbClr>
            </a:outerShdw>
          </a:effectLst>
        </p:spPr>
        <p:txBody>
          <a:bodyPr lIns="50800" tIns="50800" rIns="50800" bIns="508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a:solidFill>
                  <a:srgbClr val="FFFFFF"/>
                </a:solidFill>
              </a:defRPr>
            </a:pPr>
            <a:endParaRPr kumimoji="0" sz="3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9" name="Group 8">
            <a:extLst>
              <a:ext uri="{FF2B5EF4-FFF2-40B4-BE49-F238E27FC236}">
                <a16:creationId xmlns:a16="http://schemas.microsoft.com/office/drawing/2014/main" id="{D6AE47E6-B274-4522-8A44-110AB0ACDCD5}"/>
              </a:ext>
            </a:extLst>
          </p:cNvPr>
          <p:cNvGrpSpPr/>
          <p:nvPr userDrawn="1"/>
        </p:nvGrpSpPr>
        <p:grpSpPr>
          <a:xfrm>
            <a:off x="718724" y="5877212"/>
            <a:ext cx="634537" cy="296212"/>
            <a:chOff x="293972" y="5858435"/>
            <a:chExt cx="634537" cy="296212"/>
          </a:xfrm>
        </p:grpSpPr>
        <p:pic>
          <p:nvPicPr>
            <p:cNvPr id="11" name="Picture 10">
              <a:extLst>
                <a:ext uri="{FF2B5EF4-FFF2-40B4-BE49-F238E27FC236}">
                  <a16:creationId xmlns:a16="http://schemas.microsoft.com/office/drawing/2014/main" id="{84E44932-29A6-7A95-7DD3-0C8A93C8717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93972" y="5858435"/>
              <a:ext cx="296212" cy="296212"/>
            </a:xfrm>
            <a:prstGeom prst="rect">
              <a:avLst/>
            </a:prstGeom>
          </p:spPr>
        </p:pic>
        <p:pic>
          <p:nvPicPr>
            <p:cNvPr id="16" name="Picture 15">
              <a:extLst>
                <a:ext uri="{FF2B5EF4-FFF2-40B4-BE49-F238E27FC236}">
                  <a16:creationId xmlns:a16="http://schemas.microsoft.com/office/drawing/2014/main" id="{6D4B2688-BB9D-42EB-90D6-843AE71877EB}"/>
                </a:ext>
              </a:extLst>
            </p:cNvPr>
            <p:cNvPicPr>
              <a:picLocks noChangeAspect="1"/>
            </p:cNvPicPr>
            <p:nvPr userDrawn="1"/>
          </p:nvPicPr>
          <p:blipFill>
            <a:blip r:embed="rId3"/>
            <a:stretch>
              <a:fillRect/>
            </a:stretch>
          </p:blipFill>
          <p:spPr>
            <a:xfrm>
              <a:off x="690118" y="5884712"/>
              <a:ext cx="238391" cy="243658"/>
            </a:xfrm>
            <a:prstGeom prst="rect">
              <a:avLst/>
            </a:prstGeom>
          </p:spPr>
        </p:pic>
      </p:grpSp>
      <p:sp>
        <p:nvSpPr>
          <p:cNvPr id="17" name="TextBox 16">
            <a:extLst>
              <a:ext uri="{FF2B5EF4-FFF2-40B4-BE49-F238E27FC236}">
                <a16:creationId xmlns:a16="http://schemas.microsoft.com/office/drawing/2014/main" id="{083963CC-8FFB-46C8-BA2A-A6B55AA88E4D}"/>
              </a:ext>
            </a:extLst>
          </p:cNvPr>
          <p:cNvSpPr txBox="1"/>
          <p:nvPr userDrawn="1"/>
        </p:nvSpPr>
        <p:spPr>
          <a:xfrm>
            <a:off x="-37505" y="6106081"/>
            <a:ext cx="217882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srgbClr val="FFFFFF"/>
                </a:solidFill>
                <a:effectLst/>
                <a:uLnTx/>
                <a:uFillTx/>
                <a:latin typeface="Univers Cond"/>
                <a:ea typeface="+mn-ea"/>
                <a:cs typeface="+mn-cs"/>
              </a:rPr>
              <a:t>/</a:t>
            </a:r>
            <a:r>
              <a:rPr kumimoji="0" lang="en-US" sz="1800" b="1" i="1" u="none" strike="noStrike" kern="1200" cap="none" spc="0" normalizeH="0" baseline="0" noProof="0" dirty="0" err="1">
                <a:ln>
                  <a:noFill/>
                </a:ln>
                <a:solidFill>
                  <a:srgbClr val="FFFFFF"/>
                </a:solidFill>
                <a:effectLst/>
                <a:uLnTx/>
                <a:uFillTx/>
                <a:latin typeface="Univers Cond"/>
                <a:ea typeface="+mn-ea"/>
                <a:cs typeface="+mn-cs"/>
              </a:rPr>
              <a:t>PBISResourceCenter</a:t>
            </a:r>
            <a:endParaRPr kumimoji="0" lang="en-US" sz="1800" b="1" i="1" u="none" strike="noStrike" kern="1200" cap="none" spc="0" normalizeH="0" baseline="0" noProof="0" dirty="0">
              <a:ln>
                <a:noFill/>
              </a:ln>
              <a:solidFill>
                <a:srgbClr val="FFFFFF"/>
              </a:solidFill>
              <a:effectLst/>
              <a:uLnTx/>
              <a:uFillTx/>
              <a:latin typeface="Univers Cond"/>
              <a:ea typeface="+mn-ea"/>
              <a:cs typeface="+mn-cs"/>
            </a:endParaRPr>
          </a:p>
        </p:txBody>
      </p:sp>
      <p:pic>
        <p:nvPicPr>
          <p:cNvPr id="12" name="Picture 11">
            <a:extLst>
              <a:ext uri="{FF2B5EF4-FFF2-40B4-BE49-F238E27FC236}">
                <a16:creationId xmlns:a16="http://schemas.microsoft.com/office/drawing/2014/main" id="{4ADDEC0C-1CFA-42EA-823F-45588FFAF3CD}"/>
              </a:ext>
            </a:extLst>
          </p:cNvPr>
          <p:cNvPicPr>
            <a:picLocks noChangeAspect="1"/>
          </p:cNvPicPr>
          <p:nvPr userDrawn="1"/>
        </p:nvPicPr>
        <p:blipFill rotWithShape="1">
          <a:blip r:embed="rId4"/>
          <a:srcRect b="16547"/>
          <a:stretch/>
        </p:blipFill>
        <p:spPr>
          <a:xfrm>
            <a:off x="171887" y="0"/>
            <a:ext cx="1760037" cy="1468813"/>
          </a:xfrm>
          <a:prstGeom prst="rect">
            <a:avLst/>
          </a:prstGeom>
        </p:spPr>
      </p:pic>
    </p:spTree>
    <p:extLst>
      <p:ext uri="{BB962C8B-B14F-4D97-AF65-F5344CB8AC3E}">
        <p14:creationId xmlns:p14="http://schemas.microsoft.com/office/powerpoint/2010/main" val="2468585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ack Section Header">
    <p:spTree>
      <p:nvGrpSpPr>
        <p:cNvPr id="1" name=""/>
        <p:cNvGrpSpPr/>
        <p:nvPr/>
      </p:nvGrpSpPr>
      <p:grpSpPr>
        <a:xfrm>
          <a:off x="0" y="0"/>
          <a:ext cx="0" cy="0"/>
          <a:chOff x="0" y="0"/>
          <a:chExt cx="0" cy="0"/>
        </a:xfrm>
      </p:grpSpPr>
      <p:sp>
        <p:nvSpPr>
          <p:cNvPr id="5" name="Shape 262">
            <a:extLst>
              <a:ext uri="{FF2B5EF4-FFF2-40B4-BE49-F238E27FC236}">
                <a16:creationId xmlns:a16="http://schemas.microsoft.com/office/drawing/2014/main" id="{2D15BCAD-93A7-8B33-BAEB-73BA04DF999F}"/>
              </a:ext>
            </a:extLst>
          </p:cNvPr>
          <p:cNvSpPr/>
          <p:nvPr userDrawn="1"/>
        </p:nvSpPr>
        <p:spPr>
          <a:xfrm>
            <a:off x="10038324" y="0"/>
            <a:ext cx="2077611" cy="6858001"/>
          </a:xfrm>
          <a:prstGeom prst="rect">
            <a:avLst/>
          </a:prstGeom>
          <a:solidFill>
            <a:schemeClr val="tx1"/>
          </a:solidFill>
          <a:ln w="12700">
            <a:miter lim="400000"/>
          </a:ln>
          <a:effectLst>
            <a:outerShdw blurRad="38100" dist="25400" dir="5400000" rotWithShape="0">
              <a:srgbClr val="000000">
                <a:alpha val="50000"/>
              </a:srgbClr>
            </a:outerShdw>
          </a:effectLst>
        </p:spPr>
        <p:txBody>
          <a:bodyPr lIns="50800" tIns="50800" rIns="50800" bIns="508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a:solidFill>
                  <a:srgbClr val="FFFFFF"/>
                </a:solidFill>
              </a:defRPr>
            </a:pPr>
            <a:endParaRPr kumimoji="0" sz="3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 name="Shape 262">
            <a:extLst>
              <a:ext uri="{FF2B5EF4-FFF2-40B4-BE49-F238E27FC236}">
                <a16:creationId xmlns:a16="http://schemas.microsoft.com/office/drawing/2014/main" id="{21B3A422-DCD0-8589-1C29-336AF51E6F1B}"/>
              </a:ext>
            </a:extLst>
          </p:cNvPr>
          <p:cNvSpPr/>
          <p:nvPr userDrawn="1"/>
        </p:nvSpPr>
        <p:spPr>
          <a:xfrm>
            <a:off x="-2812" y="-1"/>
            <a:ext cx="12002307" cy="6858001"/>
          </a:xfrm>
          <a:prstGeom prst="rect">
            <a:avLst/>
          </a:prstGeom>
          <a:solidFill>
            <a:srgbClr val="D31F2E"/>
          </a:solidFill>
          <a:ln w="12700">
            <a:miter lim="400000"/>
          </a:ln>
          <a:effectLst>
            <a:outerShdw blurRad="38100" dist="25400" dir="5400000" rotWithShape="0">
              <a:srgbClr val="000000">
                <a:alpha val="50000"/>
              </a:srgbClr>
            </a:outerShdw>
          </a:effectLst>
        </p:spPr>
        <p:txBody>
          <a:bodyPr lIns="50800" tIns="50800" rIns="50800" bIns="508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a:solidFill>
                  <a:srgbClr val="FFFFFF"/>
                </a:solidFill>
              </a:defRPr>
            </a:pPr>
            <a:endParaRPr kumimoji="0" sz="3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8" name="Title 1">
            <a:extLst>
              <a:ext uri="{FF2B5EF4-FFF2-40B4-BE49-F238E27FC236}">
                <a16:creationId xmlns:a16="http://schemas.microsoft.com/office/drawing/2014/main" id="{35B3B756-05DB-4303-B26D-575057DFEA0D}"/>
              </a:ext>
            </a:extLst>
          </p:cNvPr>
          <p:cNvSpPr>
            <a:spLocks noGrp="1"/>
          </p:cNvSpPr>
          <p:nvPr>
            <p:ph type="title" hasCustomPrompt="1"/>
          </p:nvPr>
        </p:nvSpPr>
        <p:spPr>
          <a:xfrm>
            <a:off x="332874" y="3188536"/>
            <a:ext cx="11249526" cy="1325563"/>
          </a:xfrm>
        </p:spPr>
        <p:txBody>
          <a:bodyPr>
            <a:normAutofit/>
          </a:bodyPr>
          <a:lstStyle>
            <a:lvl1pPr>
              <a:defRPr sz="6000" b="1" i="0">
                <a:latin typeface="+mn-lt"/>
                <a:cs typeface="Arial Black" panose="020B0604020202020204" pitchFamily="34" charset="0"/>
              </a:defRPr>
            </a:lvl1pPr>
          </a:lstStyle>
          <a:p>
            <a:r>
              <a:rPr lang="en-US" dirty="0"/>
              <a:t>Click To Edit Master Title</a:t>
            </a:r>
          </a:p>
        </p:txBody>
      </p:sp>
      <p:pic>
        <p:nvPicPr>
          <p:cNvPr id="6" name="Picture 5">
            <a:extLst>
              <a:ext uri="{FF2B5EF4-FFF2-40B4-BE49-F238E27FC236}">
                <a16:creationId xmlns:a16="http://schemas.microsoft.com/office/drawing/2014/main" id="{DBEA21FF-B0EE-4E1F-A46D-7E9A8F764FB2}"/>
              </a:ext>
            </a:extLst>
          </p:cNvPr>
          <p:cNvPicPr>
            <a:picLocks noChangeAspect="1"/>
          </p:cNvPicPr>
          <p:nvPr userDrawn="1"/>
        </p:nvPicPr>
        <p:blipFill rotWithShape="1">
          <a:blip r:embed="rId2"/>
          <a:srcRect b="16547"/>
          <a:stretch/>
        </p:blipFill>
        <p:spPr>
          <a:xfrm>
            <a:off x="10239458" y="5389187"/>
            <a:ext cx="1760037" cy="1468813"/>
          </a:xfrm>
          <a:prstGeom prst="rect">
            <a:avLst/>
          </a:prstGeom>
        </p:spPr>
      </p:pic>
    </p:spTree>
    <p:extLst>
      <p:ext uri="{BB962C8B-B14F-4D97-AF65-F5344CB8AC3E}">
        <p14:creationId xmlns:p14="http://schemas.microsoft.com/office/powerpoint/2010/main" val="7348572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6A82ED-9822-6300-4BAB-878E6FFE94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0E005D4-F79C-126D-B191-5C88C3483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0393948"/>
      </p:ext>
    </p:extLst>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Lst>
  <p:txStyles>
    <p:titleStyle>
      <a:lvl1pPr algn="l" defTabSz="914400" rtl="0" eaLnBrk="1" latinLnBrk="0" hangingPunct="1">
        <a:lnSpc>
          <a:spcPct val="90000"/>
        </a:lnSpc>
        <a:spcBef>
          <a:spcPct val="0"/>
        </a:spcBef>
        <a:buNone/>
        <a:defRPr sz="5400" b="1" kern="1200">
          <a:solidFill>
            <a:schemeClr val="tx1"/>
          </a:solidFill>
          <a:latin typeface="+mn-lt"/>
          <a:ea typeface="+mj-ea"/>
          <a:cs typeface="Arial" panose="020B0604020202020204" pitchFamily="34" charset="0"/>
        </a:defRPr>
      </a:lvl1pPr>
    </p:titleStyle>
    <p:bodyStyle>
      <a:lvl1pPr marL="346075" indent="-346075" algn="l" defTabSz="914400" rtl="0" eaLnBrk="1" latinLnBrk="0" hangingPunct="1">
        <a:lnSpc>
          <a:spcPct val="120000"/>
        </a:lnSpc>
        <a:spcBef>
          <a:spcPts val="1000"/>
        </a:spcBef>
        <a:spcAft>
          <a:spcPts val="600"/>
        </a:spcAft>
        <a:buClr>
          <a:srgbClr val="D31F2E"/>
        </a:buClr>
        <a:buSzPct val="100000"/>
        <a:buFont typeface="Wingdings" pitchFamily="2" charset="2"/>
        <a:buChar char="§"/>
        <a:tabLst/>
        <a:defRPr sz="2800" kern="1200">
          <a:solidFill>
            <a:schemeClr val="tx1"/>
          </a:solidFill>
          <a:latin typeface="Arial" panose="020B0604020202020204" pitchFamily="34" charset="0"/>
          <a:ea typeface="+mn-ea"/>
          <a:cs typeface="Arial" panose="020B0604020202020204" pitchFamily="34" charset="0"/>
        </a:defRPr>
      </a:lvl1pPr>
      <a:lvl2pPr marL="803275" indent="-346075" algn="l" defTabSz="914400" rtl="0" eaLnBrk="1" latinLnBrk="0" hangingPunct="1">
        <a:lnSpc>
          <a:spcPct val="120000"/>
        </a:lnSpc>
        <a:spcBef>
          <a:spcPts val="500"/>
        </a:spcBef>
        <a:spcAft>
          <a:spcPts val="600"/>
        </a:spcAft>
        <a:buClr>
          <a:srgbClr val="D31F2E"/>
        </a:buClr>
        <a:buSzPct val="100000"/>
        <a:buFont typeface="Wingdings" pitchFamily="2" charset="2"/>
        <a:buChar char="§"/>
        <a:tabLst/>
        <a:defRPr sz="2600" kern="1200">
          <a:solidFill>
            <a:schemeClr val="tx1"/>
          </a:solidFill>
          <a:latin typeface="Arial" panose="020B0604020202020204" pitchFamily="34" charset="0"/>
          <a:ea typeface="+mn-ea"/>
          <a:cs typeface="Arial" panose="020B0604020202020204" pitchFamily="34" charset="0"/>
        </a:defRPr>
      </a:lvl2pPr>
      <a:lvl3pPr marL="1258888" indent="-344488" algn="l" defTabSz="914400" rtl="0" eaLnBrk="1" latinLnBrk="0" hangingPunct="1">
        <a:lnSpc>
          <a:spcPct val="120000"/>
        </a:lnSpc>
        <a:spcBef>
          <a:spcPts val="500"/>
        </a:spcBef>
        <a:spcAft>
          <a:spcPts val="600"/>
        </a:spcAft>
        <a:buClr>
          <a:srgbClr val="D31F2E"/>
        </a:buClr>
        <a:buSzPct val="100000"/>
        <a:buFont typeface="Wingdings" pitchFamily="2" charset="2"/>
        <a:buChar char="§"/>
        <a:tabLst/>
        <a:defRPr sz="2400" kern="1200">
          <a:solidFill>
            <a:schemeClr val="tx1"/>
          </a:solidFill>
          <a:latin typeface="Arial" panose="020B0604020202020204" pitchFamily="34" charset="0"/>
          <a:ea typeface="+mn-ea"/>
          <a:cs typeface="Arial" panose="020B0604020202020204" pitchFamily="34" charset="0"/>
        </a:defRPr>
      </a:lvl3pPr>
      <a:lvl4pPr marL="1716088" indent="-344488" algn="l" defTabSz="914400" rtl="0" eaLnBrk="1" latinLnBrk="0" hangingPunct="1">
        <a:lnSpc>
          <a:spcPct val="120000"/>
        </a:lnSpc>
        <a:spcBef>
          <a:spcPts val="500"/>
        </a:spcBef>
        <a:spcAft>
          <a:spcPts val="600"/>
        </a:spcAft>
        <a:buClr>
          <a:srgbClr val="D31F2E"/>
        </a:buClr>
        <a:buSzPct val="100000"/>
        <a:buFont typeface="Wingdings" pitchFamily="2" charset="2"/>
        <a:buChar char="§"/>
        <a:tabLst/>
        <a:defRPr sz="2200" kern="1200">
          <a:solidFill>
            <a:schemeClr val="tx1"/>
          </a:solidFill>
          <a:latin typeface="Arial" panose="020B0604020202020204" pitchFamily="34" charset="0"/>
          <a:ea typeface="+mn-ea"/>
          <a:cs typeface="Arial" panose="020B0604020202020204" pitchFamily="34" charset="0"/>
        </a:defRPr>
      </a:lvl4pPr>
      <a:lvl5pPr marL="2171700" indent="-342900" algn="l" defTabSz="914400" rtl="0" eaLnBrk="1" latinLnBrk="0" hangingPunct="1">
        <a:lnSpc>
          <a:spcPct val="120000"/>
        </a:lnSpc>
        <a:spcBef>
          <a:spcPts val="500"/>
        </a:spcBef>
        <a:spcAft>
          <a:spcPts val="600"/>
        </a:spcAft>
        <a:buClr>
          <a:srgbClr val="D31F2E"/>
        </a:buClr>
        <a:buSzPct val="100000"/>
        <a:buFont typeface="Wingdings" pitchFamily="2" charset="2"/>
        <a:buChar char="§"/>
        <a:tabLst/>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midwestpbis2.org/training-content/tier-1-and-classroom/classroom-practice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pbismissouri.org/wp-content/uploads/2018/08/Tier-1-2018_Ch.-8.pdf?x30198" TargetMode="External"/><Relationship Id="rId2" Type="http://schemas.openxmlformats.org/officeDocument/2006/relationships/hyperlink" Target="https://www.pbis.org/common/cms/files/pbisresources/Supporting%20and%20Responding%20to%20Behavior.pdf"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pbis.org/resource/positive-and-proactive-classroom-management-focus-on-positive-classroom-behavior-supports-pcb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3C6C35-77CD-4B5E-8E95-636AAC0DB85A}"/>
              </a:ext>
            </a:extLst>
          </p:cNvPr>
          <p:cNvSpPr>
            <a:spLocks noGrp="1"/>
          </p:cNvSpPr>
          <p:nvPr>
            <p:ph type="ctrTitle"/>
          </p:nvPr>
        </p:nvSpPr>
        <p:spPr/>
        <p:txBody>
          <a:bodyPr/>
          <a:lstStyle/>
          <a:p>
            <a:pPr algn="ctr"/>
            <a:r>
              <a:rPr lang="en-US" dirty="0">
                <a:latin typeface="+mn-lt"/>
              </a:rPr>
              <a:t>PBIS in the Classroom</a:t>
            </a:r>
          </a:p>
        </p:txBody>
      </p:sp>
      <p:sp>
        <p:nvSpPr>
          <p:cNvPr id="2" name="Subtitle 1">
            <a:extLst>
              <a:ext uri="{FF2B5EF4-FFF2-40B4-BE49-F238E27FC236}">
                <a16:creationId xmlns:a16="http://schemas.microsoft.com/office/drawing/2014/main" id="{7A4C2DC7-BC9E-4AF4-B917-CFCB9B350865}"/>
              </a:ext>
            </a:extLst>
          </p:cNvPr>
          <p:cNvSpPr>
            <a:spLocks noGrp="1"/>
          </p:cNvSpPr>
          <p:nvPr>
            <p:ph type="subTitle" idx="1"/>
          </p:nvPr>
        </p:nvSpPr>
        <p:spPr/>
        <p:txBody>
          <a:bodyPr/>
          <a:lstStyle/>
          <a:p>
            <a:r>
              <a:rPr lang="en-US" dirty="0"/>
              <a:t>Module 13</a:t>
            </a:r>
          </a:p>
        </p:txBody>
      </p:sp>
      <p:sp>
        <p:nvSpPr>
          <p:cNvPr id="6" name="Text Placeholder 5">
            <a:extLst>
              <a:ext uri="{FF2B5EF4-FFF2-40B4-BE49-F238E27FC236}">
                <a16:creationId xmlns:a16="http://schemas.microsoft.com/office/drawing/2014/main" id="{4BEE366D-925D-4BE2-83B0-C27822C1F71A}"/>
              </a:ext>
            </a:extLst>
          </p:cNvPr>
          <p:cNvSpPr>
            <a:spLocks noGrp="1"/>
          </p:cNvSpPr>
          <p:nvPr>
            <p:ph type="body" sz="quarter" idx="17"/>
          </p:nvPr>
        </p:nvSpPr>
        <p:spPr/>
        <p:txBody>
          <a:bodyPr>
            <a:normAutofit/>
          </a:bodyPr>
          <a:lstStyle/>
          <a:p>
            <a:r>
              <a:rPr lang="en-US" dirty="0"/>
              <a:t>Anne </a:t>
            </a:r>
            <a:r>
              <a:rPr lang="en-US" dirty="0" err="1"/>
              <a:t>Merten</a:t>
            </a:r>
            <a:endParaRPr lang="en-US" dirty="0"/>
          </a:p>
        </p:txBody>
      </p:sp>
      <p:sp>
        <p:nvSpPr>
          <p:cNvPr id="7" name="Text Placeholder 6">
            <a:extLst>
              <a:ext uri="{FF2B5EF4-FFF2-40B4-BE49-F238E27FC236}">
                <a16:creationId xmlns:a16="http://schemas.microsoft.com/office/drawing/2014/main" id="{52F7FCE1-F838-4D4A-A3FA-240ED1A59132}"/>
              </a:ext>
            </a:extLst>
          </p:cNvPr>
          <p:cNvSpPr>
            <a:spLocks noGrp="1"/>
          </p:cNvSpPr>
          <p:nvPr>
            <p:ph type="body" sz="quarter" idx="19"/>
          </p:nvPr>
        </p:nvSpPr>
        <p:spPr/>
        <p:txBody>
          <a:bodyPr/>
          <a:lstStyle/>
          <a:p>
            <a:r>
              <a:rPr lang="en-US" dirty="0"/>
              <a:t>amerten@astate.edu</a:t>
            </a:r>
          </a:p>
        </p:txBody>
      </p:sp>
      <p:sp>
        <p:nvSpPr>
          <p:cNvPr id="9" name="Text Placeholder 8">
            <a:extLst>
              <a:ext uri="{FF2B5EF4-FFF2-40B4-BE49-F238E27FC236}">
                <a16:creationId xmlns:a16="http://schemas.microsoft.com/office/drawing/2014/main" id="{D7CF8799-21B7-464F-B8AC-C8FFFE78CE0E}"/>
              </a:ext>
            </a:extLst>
          </p:cNvPr>
          <p:cNvSpPr>
            <a:spLocks noGrp="1"/>
          </p:cNvSpPr>
          <p:nvPr>
            <p:ph type="body" sz="quarter" idx="20"/>
          </p:nvPr>
        </p:nvSpPr>
        <p:spPr/>
        <p:txBody>
          <a:bodyPr/>
          <a:lstStyle/>
          <a:p>
            <a:r>
              <a:rPr lang="en-US" dirty="0"/>
              <a:t>Rebecca </a:t>
            </a:r>
            <a:r>
              <a:rPr lang="en-US" dirty="0" err="1"/>
              <a:t>Hegger</a:t>
            </a:r>
            <a:endParaRPr lang="en-US" dirty="0"/>
          </a:p>
        </p:txBody>
      </p:sp>
      <p:sp>
        <p:nvSpPr>
          <p:cNvPr id="10" name="Text Placeholder 9">
            <a:extLst>
              <a:ext uri="{FF2B5EF4-FFF2-40B4-BE49-F238E27FC236}">
                <a16:creationId xmlns:a16="http://schemas.microsoft.com/office/drawing/2014/main" id="{E5578654-A2D0-4810-89D6-4D82C57ABB2B}"/>
              </a:ext>
            </a:extLst>
          </p:cNvPr>
          <p:cNvSpPr>
            <a:spLocks noGrp="1"/>
          </p:cNvSpPr>
          <p:nvPr>
            <p:ph type="body" sz="quarter" idx="21"/>
          </p:nvPr>
        </p:nvSpPr>
        <p:spPr/>
        <p:txBody>
          <a:bodyPr/>
          <a:lstStyle/>
          <a:p>
            <a:r>
              <a:rPr lang="en-US" dirty="0"/>
              <a:t>rhegger@astate.edu</a:t>
            </a:r>
          </a:p>
        </p:txBody>
      </p:sp>
      <p:pic>
        <p:nvPicPr>
          <p:cNvPr id="17" name="Picture Placeholder 16">
            <a:extLst>
              <a:ext uri="{FF2B5EF4-FFF2-40B4-BE49-F238E27FC236}">
                <a16:creationId xmlns:a16="http://schemas.microsoft.com/office/drawing/2014/main" id="{D803F93C-B4F0-4EAD-BC0A-70324850D45D}"/>
              </a:ext>
            </a:extLst>
          </p:cNvPr>
          <p:cNvPicPr>
            <a:picLocks noGrp="1" noChangeAspect="1"/>
          </p:cNvPicPr>
          <p:nvPr>
            <p:ph type="pic" sz="quarter" idx="18"/>
          </p:nvPr>
        </p:nvPicPr>
        <p:blipFill>
          <a:blip r:embed="rId3"/>
          <a:srcRect l="5442" r="5442"/>
          <a:stretch>
            <a:fillRect/>
          </a:stretch>
        </p:blipFill>
        <p:spPr/>
      </p:pic>
      <p:pic>
        <p:nvPicPr>
          <p:cNvPr id="19" name="Picture Placeholder 18">
            <a:extLst>
              <a:ext uri="{FF2B5EF4-FFF2-40B4-BE49-F238E27FC236}">
                <a16:creationId xmlns:a16="http://schemas.microsoft.com/office/drawing/2014/main" id="{217CCA49-5D3D-4F2A-90BD-0AD6EA169E46}"/>
              </a:ext>
            </a:extLst>
          </p:cNvPr>
          <p:cNvPicPr>
            <a:picLocks noGrp="1" noChangeAspect="1"/>
          </p:cNvPicPr>
          <p:nvPr>
            <p:ph type="pic" sz="quarter" idx="22"/>
          </p:nvPr>
        </p:nvPicPr>
        <p:blipFill>
          <a:blip r:embed="rId4"/>
          <a:srcRect l="5442" r="5442"/>
          <a:stretch>
            <a:fillRect/>
          </a:stretch>
        </p:blipFill>
        <p:spPr/>
      </p:pic>
    </p:spTree>
    <p:extLst>
      <p:ext uri="{BB962C8B-B14F-4D97-AF65-F5344CB8AC3E}">
        <p14:creationId xmlns:p14="http://schemas.microsoft.com/office/powerpoint/2010/main" val="1959273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2" name="Shape 122"/>
          <p:cNvSpPr/>
          <p:nvPr/>
        </p:nvSpPr>
        <p:spPr>
          <a:xfrm>
            <a:off x="8570813" y="1276593"/>
            <a:ext cx="3412737" cy="2959170"/>
          </a:xfrm>
          <a:prstGeom prst="roundRect">
            <a:avLst>
              <a:gd name="adj" fmla="val 16667"/>
            </a:avLst>
          </a:prstGeom>
          <a:solidFill>
            <a:srgbClr val="E8D9F3"/>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38100" marR="0" lvl="0" indent="0" algn="ctr" rtl="0">
              <a:lnSpc>
                <a:spcPct val="100000"/>
              </a:lnSpc>
              <a:spcBef>
                <a:spcPts val="0"/>
              </a:spcBef>
              <a:spcAft>
                <a:spcPts val="0"/>
              </a:spcAft>
              <a:buNone/>
            </a:pPr>
            <a:r>
              <a:rPr lang="en-US" sz="2800" b="0" i="0" u="none" strike="noStrike" cap="none" dirty="0">
                <a:solidFill>
                  <a:schemeClr val="bg1"/>
                </a:solidFill>
                <a:latin typeface="Calibri" panose="020F0502020204030204" pitchFamily="34" charset="0"/>
                <a:cs typeface="Calibri" panose="020F0502020204030204" pitchFamily="34" charset="0"/>
                <a:sym typeface="Arial"/>
              </a:rPr>
              <a:t>Effectively </a:t>
            </a:r>
            <a:r>
              <a:rPr lang="en-US" sz="2800" b="1" i="0" u="sng" strike="noStrike" cap="none" dirty="0">
                <a:solidFill>
                  <a:schemeClr val="bg1"/>
                </a:solidFill>
                <a:latin typeface="Calibri" panose="020F0502020204030204" pitchFamily="34" charset="0"/>
                <a:cs typeface="Calibri" panose="020F0502020204030204" pitchFamily="34" charset="0"/>
                <a:sym typeface="Arial"/>
              </a:rPr>
              <a:t>design</a:t>
            </a:r>
            <a:r>
              <a:rPr lang="en-US" sz="2800" b="0" i="0" u="none" strike="noStrike" cap="none" dirty="0">
                <a:solidFill>
                  <a:schemeClr val="bg1"/>
                </a:solidFill>
                <a:latin typeface="Calibri" panose="020F0502020204030204" pitchFamily="34" charset="0"/>
                <a:cs typeface="Calibri" panose="020F0502020204030204" pitchFamily="34" charset="0"/>
                <a:sym typeface="Arial"/>
              </a:rPr>
              <a:t> the physical environment of the classroom.</a:t>
            </a:r>
            <a:endParaRPr sz="2800" dirty="0">
              <a:solidFill>
                <a:schemeClr val="bg1"/>
              </a:solidFill>
              <a:latin typeface="Calibri" panose="020F0502020204030204" pitchFamily="34" charset="0"/>
              <a:cs typeface="Calibri" panose="020F0502020204030204" pitchFamily="34" charset="0"/>
            </a:endParaRPr>
          </a:p>
        </p:txBody>
      </p:sp>
      <p:sp>
        <p:nvSpPr>
          <p:cNvPr id="123" name="Shape 123"/>
          <p:cNvSpPr/>
          <p:nvPr/>
        </p:nvSpPr>
        <p:spPr>
          <a:xfrm>
            <a:off x="3422639" y="1838407"/>
            <a:ext cx="914400" cy="1483941"/>
          </a:xfrm>
          <a:prstGeom prst="mathPlus">
            <a:avLst>
              <a:gd name="adj1" fmla="val 23520"/>
            </a:avLst>
          </a:prstGeom>
          <a:solidFill>
            <a:srgbClr val="9F5FCF"/>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4" name="Shape 124"/>
          <p:cNvSpPr/>
          <p:nvPr/>
        </p:nvSpPr>
        <p:spPr>
          <a:xfrm>
            <a:off x="4390515" y="1276593"/>
            <a:ext cx="3160450" cy="2959170"/>
          </a:xfrm>
          <a:prstGeom prst="roundRect">
            <a:avLst>
              <a:gd name="adj" fmla="val 16667"/>
            </a:avLst>
          </a:prstGeom>
          <a:solidFill>
            <a:srgbClr val="E8D9F3"/>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38100" marR="0" lvl="0" indent="0" algn="ctr" rtl="0">
              <a:lnSpc>
                <a:spcPct val="100000"/>
              </a:lnSpc>
              <a:spcBef>
                <a:spcPts val="0"/>
              </a:spcBef>
              <a:spcAft>
                <a:spcPts val="0"/>
              </a:spcAft>
              <a:buNone/>
            </a:pPr>
            <a:r>
              <a:rPr lang="en-US" sz="2800" b="0" i="0" u="none" strike="noStrike" cap="none" dirty="0">
                <a:solidFill>
                  <a:schemeClr val="bg1"/>
                </a:solidFill>
                <a:latin typeface="Calibri" panose="020F0502020204030204" pitchFamily="34" charset="0"/>
                <a:cs typeface="Calibri" panose="020F0502020204030204" pitchFamily="34" charset="0"/>
                <a:sym typeface="Arial"/>
              </a:rPr>
              <a:t>Develop and teach predictable classroom </a:t>
            </a:r>
            <a:r>
              <a:rPr lang="en-US" sz="2800" b="1" i="0" u="sng" strike="noStrike" cap="none" dirty="0">
                <a:solidFill>
                  <a:schemeClr val="bg1"/>
                </a:solidFill>
                <a:latin typeface="Calibri" panose="020F0502020204030204" pitchFamily="34" charset="0"/>
                <a:cs typeface="Calibri" panose="020F0502020204030204" pitchFamily="34" charset="0"/>
                <a:sym typeface="Arial"/>
              </a:rPr>
              <a:t>routines</a:t>
            </a:r>
            <a:r>
              <a:rPr lang="en-US" sz="2800" b="0" i="0" u="none" strike="noStrike" cap="none" dirty="0">
                <a:solidFill>
                  <a:schemeClr val="bg1"/>
                </a:solidFill>
                <a:latin typeface="Calibri" panose="020F0502020204030204" pitchFamily="34" charset="0"/>
                <a:cs typeface="Calibri" panose="020F0502020204030204" pitchFamily="34" charset="0"/>
                <a:sym typeface="Arial"/>
              </a:rPr>
              <a:t>.</a:t>
            </a:r>
            <a:endParaRPr sz="2800" dirty="0">
              <a:solidFill>
                <a:schemeClr val="bg1"/>
              </a:solidFill>
              <a:latin typeface="Calibri" panose="020F0502020204030204" pitchFamily="34" charset="0"/>
              <a:cs typeface="Calibri" panose="020F0502020204030204" pitchFamily="34" charset="0"/>
            </a:endParaRPr>
          </a:p>
        </p:txBody>
      </p:sp>
      <p:sp>
        <p:nvSpPr>
          <p:cNvPr id="125" name="Shape 125"/>
          <p:cNvSpPr/>
          <p:nvPr/>
        </p:nvSpPr>
        <p:spPr>
          <a:xfrm>
            <a:off x="7603689" y="1838408"/>
            <a:ext cx="914400" cy="1483941"/>
          </a:xfrm>
          <a:prstGeom prst="mathPlus">
            <a:avLst>
              <a:gd name="adj1" fmla="val 23520"/>
            </a:avLst>
          </a:prstGeom>
          <a:solidFill>
            <a:srgbClr val="9F5FCF"/>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6" name="Shape 126"/>
          <p:cNvSpPr/>
          <p:nvPr/>
        </p:nvSpPr>
        <p:spPr>
          <a:xfrm>
            <a:off x="210217" y="1276593"/>
            <a:ext cx="3160450" cy="2959170"/>
          </a:xfrm>
          <a:prstGeom prst="roundRect">
            <a:avLst>
              <a:gd name="adj" fmla="val 16667"/>
            </a:avLst>
          </a:prstGeom>
          <a:solidFill>
            <a:srgbClr val="E8D9F3"/>
          </a:solidFill>
          <a:ln w="25400" cap="flat" cmpd="sng">
            <a:solidFill>
              <a:srgbClr val="9F5FCF"/>
            </a:solidFill>
            <a:prstDash val="solid"/>
            <a:round/>
            <a:headEnd type="none" w="sm" len="sm"/>
            <a:tailEnd type="none" w="sm" len="sm"/>
          </a:ln>
        </p:spPr>
        <p:txBody>
          <a:bodyPr spcFirstLastPara="1" wrap="square" lIns="91425" tIns="45700" rIns="91425" bIns="45700" anchor="ctr" anchorCtr="0">
            <a:noAutofit/>
          </a:bodyPr>
          <a:lstStyle/>
          <a:p>
            <a:pPr marL="38100" marR="0" lvl="0" indent="0" algn="ctr" rtl="0">
              <a:lnSpc>
                <a:spcPct val="100000"/>
              </a:lnSpc>
              <a:spcBef>
                <a:spcPts val="0"/>
              </a:spcBef>
              <a:spcAft>
                <a:spcPts val="0"/>
              </a:spcAft>
              <a:buNone/>
            </a:pPr>
            <a:r>
              <a:rPr lang="en-US" sz="2800" b="0" i="0" u="none" strike="noStrike" cap="none" dirty="0">
                <a:solidFill>
                  <a:schemeClr val="bg1"/>
                </a:solidFill>
                <a:latin typeface="Calibri" panose="020F0502020204030204" pitchFamily="34" charset="0"/>
                <a:cs typeface="Calibri" panose="020F0502020204030204" pitchFamily="34" charset="0"/>
                <a:sym typeface="Arial"/>
              </a:rPr>
              <a:t>Post, define, and teach </a:t>
            </a:r>
            <a:r>
              <a:rPr lang="en-US" sz="2800" dirty="0">
                <a:solidFill>
                  <a:schemeClr val="bg1"/>
                </a:solidFill>
                <a:latin typeface="Calibri" panose="020F0502020204030204" pitchFamily="34" charset="0"/>
                <a:cs typeface="Calibri" panose="020F0502020204030204" pitchFamily="34" charset="0"/>
              </a:rPr>
              <a:t>three to five</a:t>
            </a:r>
            <a:r>
              <a:rPr lang="en-US" sz="2800" b="0" i="0" u="none" strike="noStrike" cap="none" dirty="0">
                <a:solidFill>
                  <a:schemeClr val="bg1"/>
                </a:solidFill>
                <a:latin typeface="Calibri" panose="020F0502020204030204" pitchFamily="34" charset="0"/>
                <a:cs typeface="Calibri" panose="020F0502020204030204" pitchFamily="34" charset="0"/>
                <a:sym typeface="Arial"/>
              </a:rPr>
              <a:t> positive classroom </a:t>
            </a:r>
            <a:r>
              <a:rPr lang="en-US" sz="2800" b="1" i="0" u="sng" strike="noStrike" cap="none" dirty="0">
                <a:solidFill>
                  <a:schemeClr val="bg1"/>
                </a:solidFill>
                <a:latin typeface="Calibri" panose="020F0502020204030204" pitchFamily="34" charset="0"/>
                <a:cs typeface="Calibri" panose="020F0502020204030204" pitchFamily="34" charset="0"/>
                <a:sym typeface="Arial"/>
              </a:rPr>
              <a:t>expectations</a:t>
            </a:r>
            <a:r>
              <a:rPr lang="en-US" sz="2800" b="0" i="0" u="none" strike="noStrike" cap="none" dirty="0">
                <a:solidFill>
                  <a:schemeClr val="bg1"/>
                </a:solidFill>
                <a:latin typeface="Calibri" panose="020F0502020204030204" pitchFamily="34" charset="0"/>
                <a:cs typeface="Calibri" panose="020F0502020204030204" pitchFamily="34" charset="0"/>
                <a:sym typeface="Arial"/>
              </a:rPr>
              <a:t>.</a:t>
            </a:r>
            <a:endParaRPr sz="2800" dirty="0">
              <a:solidFill>
                <a:schemeClr val="bg1"/>
              </a:solidFill>
              <a:latin typeface="Calibri" panose="020F0502020204030204" pitchFamily="34" charset="0"/>
              <a:cs typeface="Calibri" panose="020F0502020204030204" pitchFamily="34" charset="0"/>
            </a:endParaRPr>
          </a:p>
        </p:txBody>
      </p:sp>
      <p:sp>
        <p:nvSpPr>
          <p:cNvPr id="3" name="Equals 2">
            <a:extLst>
              <a:ext uri="{FF2B5EF4-FFF2-40B4-BE49-F238E27FC236}">
                <a16:creationId xmlns:a16="http://schemas.microsoft.com/office/drawing/2014/main" id="{4C2D694B-555C-4CC6-84FB-3C1098E0E88F}"/>
              </a:ext>
            </a:extLst>
          </p:cNvPr>
          <p:cNvSpPr/>
          <p:nvPr/>
        </p:nvSpPr>
        <p:spPr>
          <a:xfrm>
            <a:off x="2035768" y="4529959"/>
            <a:ext cx="914400" cy="1238435"/>
          </a:xfrm>
          <a:prstGeom prst="mathEqual">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Shape 121">
            <a:extLst>
              <a:ext uri="{FF2B5EF4-FFF2-40B4-BE49-F238E27FC236}">
                <a16:creationId xmlns:a16="http://schemas.microsoft.com/office/drawing/2014/main" id="{BE44C422-9126-46CD-8871-4FF9365CF8EE}"/>
              </a:ext>
            </a:extLst>
          </p:cNvPr>
          <p:cNvSpPr txBox="1">
            <a:spLocks/>
          </p:cNvSpPr>
          <p:nvPr/>
        </p:nvSpPr>
        <p:spPr>
          <a:xfrm>
            <a:off x="2317314" y="5149177"/>
            <a:ext cx="9874685" cy="907477"/>
          </a:xfrm>
          <a:prstGeom prst="rect">
            <a:avLst/>
          </a:prstGeom>
          <a:noFill/>
          <a:ln>
            <a:noFill/>
          </a:ln>
        </p:spPr>
        <p:txBody>
          <a:bodyPr spcFirstLastPara="1" vert="horz" wrap="square" lIns="91425" tIns="45700" rIns="91425" bIns="45700" rtlCol="0" anchor="b" anchorCtr="0">
            <a:noAutofit/>
          </a:bodyPr>
          <a:lstStyle>
            <a:lvl1pPr algn="l" defTabSz="914400" rtl="0" eaLnBrk="1" latinLnBrk="0" hangingPunct="1">
              <a:lnSpc>
                <a:spcPct val="90000"/>
              </a:lnSpc>
              <a:spcBef>
                <a:spcPct val="0"/>
              </a:spcBef>
              <a:buNone/>
              <a:defRPr sz="4400" b="1" i="0" kern="1200">
                <a:solidFill>
                  <a:schemeClr val="tx1"/>
                </a:solidFill>
                <a:latin typeface="Arial Black" panose="020B0604020202020204" pitchFamily="34" charset="0"/>
                <a:ea typeface="+mj-ea"/>
                <a:cs typeface="Arial Black" panose="020B0604020202020204" pitchFamily="34" charset="0"/>
              </a:defRPr>
            </a:lvl1pPr>
          </a:lstStyle>
          <a:p>
            <a:pPr algn="ctr">
              <a:spcBef>
                <a:spcPts val="0"/>
              </a:spcBef>
              <a:buClr>
                <a:schemeClr val="dk1"/>
              </a:buClr>
              <a:buSzPts val="6000"/>
              <a:buFont typeface="Calibri"/>
              <a:buNone/>
            </a:pPr>
            <a:r>
              <a:rPr lang="en-US" sz="5400">
                <a:latin typeface="+mn-lt"/>
              </a:rPr>
              <a:t>T</a:t>
            </a:r>
            <a:r>
              <a:rPr lang="en-US" sz="5400" b="0">
                <a:latin typeface="+mn-lt"/>
                <a:sym typeface="Calibri"/>
              </a:rPr>
              <a:t>he </a:t>
            </a:r>
            <a:r>
              <a:rPr lang="en-US" sz="5400" u="sng">
                <a:latin typeface="+mn-lt"/>
                <a:sym typeface="Calibri"/>
              </a:rPr>
              <a:t>foundations</a:t>
            </a:r>
            <a:r>
              <a:rPr lang="en-US" sz="5400" b="0">
                <a:latin typeface="+mn-lt"/>
                <a:sym typeface="Calibri"/>
              </a:rPr>
              <a:t> of effective classroom PBIS in practice</a:t>
            </a:r>
            <a:endParaRPr lang="en-US" sz="5400" dirty="0">
              <a:latin typeface="+mn-lt"/>
            </a:endParaRPr>
          </a:p>
        </p:txBody>
      </p:sp>
    </p:spTree>
    <p:extLst>
      <p:ext uri="{BB962C8B-B14F-4D97-AF65-F5344CB8AC3E}">
        <p14:creationId xmlns:p14="http://schemas.microsoft.com/office/powerpoint/2010/main" val="1770823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p:txBody>
          <a:bodyPr/>
          <a:lstStyle/>
          <a:p>
            <a:pPr lvl="0"/>
            <a:r>
              <a:rPr lang="en-US"/>
              <a:t>Expectations</a:t>
            </a:r>
            <a:endParaRPr lang="en-US" dirty="0">
              <a:sym typeface="Calibri"/>
            </a:endParaRPr>
          </a:p>
        </p:txBody>
      </p:sp>
      <p:sp>
        <p:nvSpPr>
          <p:cNvPr id="167" name="Shape 167"/>
          <p:cNvSpPr txBox="1">
            <a:spLocks noGrp="1"/>
          </p:cNvSpPr>
          <p:nvPr>
            <p:ph idx="1"/>
          </p:nvPr>
        </p:nvSpPr>
        <p:spPr/>
        <p:txBody>
          <a:bodyPr/>
          <a:lstStyle/>
          <a:p>
            <a:pPr lvl="0"/>
            <a:r>
              <a:rPr lang="en-US"/>
              <a:t>Define</a:t>
            </a:r>
            <a:r>
              <a:rPr lang="en-US">
                <a:sym typeface="Calibri"/>
              </a:rPr>
              <a:t> </a:t>
            </a:r>
            <a:r>
              <a:rPr lang="en-US"/>
              <a:t>three to five</a:t>
            </a:r>
            <a:r>
              <a:rPr lang="en-US">
                <a:sym typeface="Calibri"/>
              </a:rPr>
              <a:t> </a:t>
            </a:r>
            <a:r>
              <a:rPr lang="en-US"/>
              <a:t>positive behavioral</a:t>
            </a:r>
            <a:r>
              <a:rPr lang="en-US">
                <a:sym typeface="Calibri"/>
              </a:rPr>
              <a:t> expectations.</a:t>
            </a:r>
            <a:endParaRPr lang="en-US"/>
          </a:p>
          <a:p>
            <a:pPr lvl="0"/>
            <a:r>
              <a:rPr lang="en-US">
                <a:sym typeface="Calibri"/>
              </a:rPr>
              <a:t>Post expectations.</a:t>
            </a:r>
          </a:p>
          <a:p>
            <a:pPr lvl="0"/>
            <a:r>
              <a:rPr lang="en-US"/>
              <a:t>Teach expectations.</a:t>
            </a:r>
          </a:p>
          <a:p>
            <a:pPr lvl="0"/>
            <a:r>
              <a:rPr lang="en-US">
                <a:sym typeface="Calibri"/>
              </a:rPr>
              <a:t>Provide practice and feedback.</a:t>
            </a:r>
            <a:endParaRPr lang="en-US" dirty="0">
              <a:sym typeface="Calibri"/>
            </a:endParaRPr>
          </a:p>
        </p:txBody>
      </p:sp>
    </p:spTree>
    <p:extLst>
      <p:ext uri="{BB962C8B-B14F-4D97-AF65-F5344CB8AC3E}">
        <p14:creationId xmlns:p14="http://schemas.microsoft.com/office/powerpoint/2010/main" val="1040556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F731F-C093-47BF-94DA-2D9BDE7D4CB0}"/>
              </a:ext>
            </a:extLst>
          </p:cNvPr>
          <p:cNvSpPr>
            <a:spLocks noGrp="1"/>
          </p:cNvSpPr>
          <p:nvPr>
            <p:ph type="title"/>
          </p:nvPr>
        </p:nvSpPr>
        <p:spPr/>
        <p:txBody>
          <a:bodyPr/>
          <a:lstStyle/>
          <a:p>
            <a:r>
              <a:rPr lang="en-US" dirty="0"/>
              <a:t> </a:t>
            </a:r>
          </a:p>
        </p:txBody>
      </p:sp>
      <p:graphicFrame>
        <p:nvGraphicFramePr>
          <p:cNvPr id="4" name="Content Placeholder 3">
            <a:extLst>
              <a:ext uri="{FF2B5EF4-FFF2-40B4-BE49-F238E27FC236}">
                <a16:creationId xmlns:a16="http://schemas.microsoft.com/office/drawing/2014/main" id="{ABA2AF46-2DB9-4D3B-AD57-68BF7DD13B4B}"/>
              </a:ext>
            </a:extLst>
          </p:cNvPr>
          <p:cNvGraphicFramePr>
            <a:graphicFrameLocks noGrp="1"/>
          </p:cNvGraphicFramePr>
          <p:nvPr>
            <p:ph idx="1"/>
            <p:extLst/>
          </p:nvPr>
        </p:nvGraphicFramePr>
        <p:xfrm>
          <a:off x="2514600" y="1825625"/>
          <a:ext cx="8839200" cy="74168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3775666624"/>
                    </a:ext>
                  </a:extLst>
                </a:gridCol>
                <a:gridCol w="4419600">
                  <a:extLst>
                    <a:ext uri="{9D8B030D-6E8A-4147-A177-3AD203B41FA5}">
                      <a16:colId xmlns:a16="http://schemas.microsoft.com/office/drawing/2014/main" val="3653735568"/>
                    </a:ext>
                  </a:extLst>
                </a:gridCol>
              </a:tblGrid>
              <a:tr h="370840">
                <a:tc>
                  <a:txBody>
                    <a:bodyPr/>
                    <a:lstStyle/>
                    <a:p>
                      <a:endParaRPr lang="en-US" dirty="0"/>
                    </a:p>
                  </a:txBody>
                  <a:tcPr marL="-2147483648" marR="-2147483648"/>
                </a:tc>
                <a:tc>
                  <a:txBody>
                    <a:bodyPr/>
                    <a:lstStyle/>
                    <a:p>
                      <a:endParaRPr lang="en-US"/>
                    </a:p>
                  </a:txBody>
                  <a:tcPr marL="-2147483648" marR="-2147483648"/>
                </a:tc>
                <a:extLst>
                  <a:ext uri="{0D108BD9-81ED-4DB2-BD59-A6C34878D82A}">
                    <a16:rowId xmlns:a16="http://schemas.microsoft.com/office/drawing/2014/main" val="2412238575"/>
                  </a:ext>
                </a:extLst>
              </a:tr>
              <a:tr h="370840">
                <a:tc>
                  <a:txBody>
                    <a:bodyPr/>
                    <a:lstStyle/>
                    <a:p>
                      <a:endParaRPr lang="en-US"/>
                    </a:p>
                  </a:txBody>
                  <a:tcPr marL="-2147483648" marR="-2147483648"/>
                </a:tc>
                <a:tc>
                  <a:txBody>
                    <a:bodyPr/>
                    <a:lstStyle/>
                    <a:p>
                      <a:endParaRPr lang="en-US"/>
                    </a:p>
                  </a:txBody>
                  <a:tcPr marL="-2147483648" marR="-2147483648"/>
                </a:tc>
                <a:extLst>
                  <a:ext uri="{0D108BD9-81ED-4DB2-BD59-A6C34878D82A}">
                    <a16:rowId xmlns:a16="http://schemas.microsoft.com/office/drawing/2014/main" val="567800206"/>
                  </a:ext>
                </a:extLst>
              </a:tr>
            </a:tbl>
          </a:graphicData>
        </a:graphic>
      </p:graphicFrame>
      <p:graphicFrame>
        <p:nvGraphicFramePr>
          <p:cNvPr id="5" name="Table 4">
            <a:extLst>
              <a:ext uri="{FF2B5EF4-FFF2-40B4-BE49-F238E27FC236}">
                <a16:creationId xmlns:a16="http://schemas.microsoft.com/office/drawing/2014/main" id="{FA6AD7B0-1393-4055-BAB5-2567703C6A05}"/>
              </a:ext>
            </a:extLst>
          </p:cNvPr>
          <p:cNvGraphicFramePr>
            <a:graphicFrameLocks noGrp="1"/>
          </p:cNvGraphicFramePr>
          <p:nvPr>
            <p:extLst>
              <p:ext uri="{D42A27DB-BD31-4B8C-83A1-F6EECF244321}">
                <p14:modId xmlns:p14="http://schemas.microsoft.com/office/powerpoint/2010/main" val="1330586515"/>
              </p:ext>
            </p:extLst>
          </p:nvPr>
        </p:nvGraphicFramePr>
        <p:xfrm>
          <a:off x="2180249" y="611505"/>
          <a:ext cx="10011751" cy="5634990"/>
        </p:xfrm>
        <a:graphic>
          <a:graphicData uri="http://schemas.openxmlformats.org/drawingml/2006/table">
            <a:tbl>
              <a:tblPr firstRow="1" bandRow="1">
                <a:tableStyleId>{F5AB1C69-6EDB-4FF4-983F-18BD219EF322}</a:tableStyleId>
              </a:tblPr>
              <a:tblGrid>
                <a:gridCol w="2776654">
                  <a:extLst>
                    <a:ext uri="{9D8B030D-6E8A-4147-A177-3AD203B41FA5}">
                      <a16:colId xmlns:a16="http://schemas.microsoft.com/office/drawing/2014/main" val="2344950280"/>
                    </a:ext>
                  </a:extLst>
                </a:gridCol>
                <a:gridCol w="7235097">
                  <a:extLst>
                    <a:ext uri="{9D8B030D-6E8A-4147-A177-3AD203B41FA5}">
                      <a16:colId xmlns:a16="http://schemas.microsoft.com/office/drawing/2014/main" val="3476052225"/>
                    </a:ext>
                  </a:extLst>
                </a:gridCol>
              </a:tblGrid>
              <a:tr h="1188720">
                <a:tc>
                  <a:txBody>
                    <a:bodyPr/>
                    <a:lstStyle/>
                    <a:p>
                      <a:pPr algn="ctr"/>
                      <a:r>
                        <a:rPr lang="en-US" sz="2800" dirty="0"/>
                        <a:t>Expectations &amp; Situations</a:t>
                      </a:r>
                      <a:endParaRPr lang="en-US" sz="2800" dirty="0">
                        <a:latin typeface="Calibri" panose="020F0502020204030204" pitchFamily="34" charset="0"/>
                        <a:cs typeface="Calibri" panose="020F0502020204030204" pitchFamily="34" charset="0"/>
                      </a:endParaRPr>
                    </a:p>
                  </a:txBody>
                  <a:tcPr anchor="ctr"/>
                </a:tc>
                <a:tc>
                  <a:txBody>
                    <a:bodyPr/>
                    <a:lstStyle/>
                    <a:p>
                      <a:r>
                        <a:rPr lang="en-US" sz="3000" dirty="0"/>
                        <a:t>Materials</a:t>
                      </a:r>
                      <a:endParaRPr lang="en-US" sz="3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846467222"/>
                  </a:ext>
                </a:extLst>
              </a:tr>
              <a:tr h="1934488">
                <a:tc>
                  <a:txBody>
                    <a:bodyPr/>
                    <a:lstStyle/>
                    <a:p>
                      <a:pPr algn="ctr"/>
                      <a:r>
                        <a:rPr lang="en-US" sz="2800" dirty="0"/>
                        <a:t>Ready</a:t>
                      </a:r>
                      <a:endParaRPr lang="en-US" sz="2800" dirty="0">
                        <a:latin typeface="Calibri" panose="020F0502020204030204" pitchFamily="34" charset="0"/>
                        <a:cs typeface="Calibri" panose="020F0502020204030204" pitchFamily="34" charset="0"/>
                      </a:endParaRPr>
                    </a:p>
                  </a:txBody>
                  <a:tcPr anchor="ctr"/>
                </a:tc>
                <a:tc>
                  <a:txBody>
                    <a:bodyPr/>
                    <a:lstStyle/>
                    <a:p>
                      <a:r>
                        <a:rPr lang="en-US" sz="2800" dirty="0"/>
                        <a:t>I will have with me everyday:</a:t>
                      </a:r>
                    </a:p>
                    <a:p>
                      <a:pPr marL="342900" indent="-342900">
                        <a:buFont typeface="Arial" panose="020B0604020202020204" pitchFamily="34" charset="0"/>
                        <a:buChar char="•"/>
                      </a:pPr>
                      <a:r>
                        <a:rPr lang="en-US" sz="2800" dirty="0"/>
                        <a:t>My planner</a:t>
                      </a:r>
                    </a:p>
                    <a:p>
                      <a:pPr marL="342900" indent="-342900">
                        <a:buFont typeface="Arial" panose="020B0604020202020204" pitchFamily="34" charset="0"/>
                        <a:buChar char="•"/>
                      </a:pPr>
                      <a:r>
                        <a:rPr lang="en-US" sz="2800" dirty="0"/>
                        <a:t>My pencil &amp; pen</a:t>
                      </a:r>
                    </a:p>
                    <a:p>
                      <a:pPr marL="342900" indent="-342900">
                        <a:buFont typeface="Arial" panose="020B0604020202020204" pitchFamily="34" charset="0"/>
                        <a:buChar char="•"/>
                      </a:pPr>
                      <a:r>
                        <a:rPr lang="en-US" sz="2800" dirty="0"/>
                        <a:t>My notebook</a:t>
                      </a:r>
                    </a:p>
                    <a:p>
                      <a:pPr marL="342900" indent="-342900">
                        <a:buFont typeface="Arial" panose="020B0604020202020204" pitchFamily="34" charset="0"/>
                        <a:buChar char="•"/>
                      </a:pPr>
                      <a:r>
                        <a:rPr lang="en-US" sz="2800" dirty="0"/>
                        <a:t>My textbook</a:t>
                      </a:r>
                      <a:endParaRPr lang="en-US" sz="28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715156133"/>
                  </a:ext>
                </a:extLst>
              </a:tr>
              <a:tr h="1078230">
                <a:tc>
                  <a:txBody>
                    <a:bodyPr/>
                    <a:lstStyle/>
                    <a:p>
                      <a:pPr algn="ctr"/>
                      <a:r>
                        <a:rPr lang="en-US" sz="2800" dirty="0"/>
                        <a:t>Responsible</a:t>
                      </a:r>
                      <a:endParaRPr lang="en-US" sz="2800" dirty="0">
                        <a:latin typeface="Calibri" panose="020F0502020204030204" pitchFamily="34" charset="0"/>
                        <a:cs typeface="Calibri" panose="020F0502020204030204" pitchFamily="34" charset="0"/>
                      </a:endParaRPr>
                    </a:p>
                  </a:txBody>
                  <a:tcPr anchor="ctr"/>
                </a:tc>
                <a:tc>
                  <a:txBody>
                    <a:bodyPr/>
                    <a:lstStyle/>
                    <a:p>
                      <a:r>
                        <a:rPr lang="en-US" sz="2800" dirty="0"/>
                        <a:t>If I forget a required item, I will borrow from a classmate or inform my teacher immediately.</a:t>
                      </a:r>
                      <a:endParaRPr lang="en-US" sz="28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120730973"/>
                  </a:ext>
                </a:extLst>
              </a:tr>
              <a:tr h="1143000">
                <a:tc>
                  <a:txBody>
                    <a:bodyPr/>
                    <a:lstStyle/>
                    <a:p>
                      <a:pPr algn="ctr"/>
                      <a:r>
                        <a:rPr lang="en-US" sz="2800" dirty="0"/>
                        <a:t>Respectful</a:t>
                      </a:r>
                      <a:endParaRPr lang="en-US" sz="2800" dirty="0">
                        <a:latin typeface="Calibri" panose="020F0502020204030204" pitchFamily="34" charset="0"/>
                        <a:cs typeface="Calibri" panose="020F0502020204030204" pitchFamily="34" charset="0"/>
                      </a:endParaRPr>
                    </a:p>
                  </a:txBody>
                  <a:tcPr anchor="ctr"/>
                </a:tc>
                <a:tc>
                  <a:txBody>
                    <a:bodyPr/>
                    <a:lstStyle/>
                    <a:p>
                      <a:r>
                        <a:rPr lang="en-US" sz="2800" dirty="0"/>
                        <a:t>I will put things back where they belong.</a:t>
                      </a:r>
                    </a:p>
                    <a:p>
                      <a:r>
                        <a:rPr lang="en-US" sz="2800" dirty="0"/>
                        <a:t>I will take care of everyone’s materials. </a:t>
                      </a:r>
                      <a:endParaRPr lang="en-US" sz="28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982261029"/>
                  </a:ext>
                </a:extLst>
              </a:tr>
            </a:tbl>
          </a:graphicData>
        </a:graphic>
      </p:graphicFrame>
    </p:spTree>
    <p:extLst>
      <p:ext uri="{BB962C8B-B14F-4D97-AF65-F5344CB8AC3E}">
        <p14:creationId xmlns:p14="http://schemas.microsoft.com/office/powerpoint/2010/main" val="2780784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F731F-C093-47BF-94DA-2D9BDE7D4CB0}"/>
              </a:ext>
            </a:extLst>
          </p:cNvPr>
          <p:cNvSpPr>
            <a:spLocks noGrp="1"/>
          </p:cNvSpPr>
          <p:nvPr>
            <p:ph type="title"/>
          </p:nvPr>
        </p:nvSpPr>
        <p:spPr/>
        <p:txBody>
          <a:bodyPr/>
          <a:lstStyle/>
          <a:p>
            <a:r>
              <a:rPr lang="en-US" dirty="0"/>
              <a:t> </a:t>
            </a:r>
          </a:p>
        </p:txBody>
      </p:sp>
      <p:graphicFrame>
        <p:nvGraphicFramePr>
          <p:cNvPr id="4" name="Content Placeholder 3">
            <a:extLst>
              <a:ext uri="{FF2B5EF4-FFF2-40B4-BE49-F238E27FC236}">
                <a16:creationId xmlns:a16="http://schemas.microsoft.com/office/drawing/2014/main" id="{ABA2AF46-2DB9-4D3B-AD57-68BF7DD13B4B}"/>
              </a:ext>
            </a:extLst>
          </p:cNvPr>
          <p:cNvGraphicFramePr>
            <a:graphicFrameLocks noGrp="1"/>
          </p:cNvGraphicFramePr>
          <p:nvPr>
            <p:ph idx="1"/>
          </p:nvPr>
        </p:nvGraphicFramePr>
        <p:xfrm>
          <a:off x="2514600" y="1825625"/>
          <a:ext cx="8839200" cy="74168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3775666624"/>
                    </a:ext>
                  </a:extLst>
                </a:gridCol>
                <a:gridCol w="4419600">
                  <a:extLst>
                    <a:ext uri="{9D8B030D-6E8A-4147-A177-3AD203B41FA5}">
                      <a16:colId xmlns:a16="http://schemas.microsoft.com/office/drawing/2014/main" val="3653735568"/>
                    </a:ext>
                  </a:extLst>
                </a:gridCol>
              </a:tblGrid>
              <a:tr h="370840">
                <a:tc>
                  <a:txBody>
                    <a:bodyPr/>
                    <a:lstStyle/>
                    <a:p>
                      <a:endParaRPr lang="en-US" dirty="0"/>
                    </a:p>
                  </a:txBody>
                  <a:tcPr marL="-2147483648" marR="-2147483648"/>
                </a:tc>
                <a:tc>
                  <a:txBody>
                    <a:bodyPr/>
                    <a:lstStyle/>
                    <a:p>
                      <a:endParaRPr lang="en-US"/>
                    </a:p>
                  </a:txBody>
                  <a:tcPr marL="-2147483648" marR="-2147483648"/>
                </a:tc>
                <a:extLst>
                  <a:ext uri="{0D108BD9-81ED-4DB2-BD59-A6C34878D82A}">
                    <a16:rowId xmlns:a16="http://schemas.microsoft.com/office/drawing/2014/main" val="2412238575"/>
                  </a:ext>
                </a:extLst>
              </a:tr>
              <a:tr h="370840">
                <a:tc>
                  <a:txBody>
                    <a:bodyPr/>
                    <a:lstStyle/>
                    <a:p>
                      <a:endParaRPr lang="en-US"/>
                    </a:p>
                  </a:txBody>
                  <a:tcPr marL="-2147483648" marR="-2147483648"/>
                </a:tc>
                <a:tc>
                  <a:txBody>
                    <a:bodyPr/>
                    <a:lstStyle/>
                    <a:p>
                      <a:endParaRPr lang="en-US"/>
                    </a:p>
                  </a:txBody>
                  <a:tcPr marL="-2147483648" marR="-2147483648"/>
                </a:tc>
                <a:extLst>
                  <a:ext uri="{0D108BD9-81ED-4DB2-BD59-A6C34878D82A}">
                    <a16:rowId xmlns:a16="http://schemas.microsoft.com/office/drawing/2014/main" val="567800206"/>
                  </a:ext>
                </a:extLst>
              </a:tr>
            </a:tbl>
          </a:graphicData>
        </a:graphic>
      </p:graphicFrame>
      <p:graphicFrame>
        <p:nvGraphicFramePr>
          <p:cNvPr id="5" name="Table 4">
            <a:extLst>
              <a:ext uri="{FF2B5EF4-FFF2-40B4-BE49-F238E27FC236}">
                <a16:creationId xmlns:a16="http://schemas.microsoft.com/office/drawing/2014/main" id="{FA6AD7B0-1393-4055-BAB5-2567703C6A05}"/>
              </a:ext>
            </a:extLst>
          </p:cNvPr>
          <p:cNvGraphicFramePr>
            <a:graphicFrameLocks noGrp="1"/>
          </p:cNvGraphicFramePr>
          <p:nvPr>
            <p:extLst>
              <p:ext uri="{D42A27DB-BD31-4B8C-83A1-F6EECF244321}">
                <p14:modId xmlns:p14="http://schemas.microsoft.com/office/powerpoint/2010/main" val="63217615"/>
              </p:ext>
            </p:extLst>
          </p:nvPr>
        </p:nvGraphicFramePr>
        <p:xfrm>
          <a:off x="2179692" y="586740"/>
          <a:ext cx="10012308" cy="5684520"/>
        </p:xfrm>
        <a:graphic>
          <a:graphicData uri="http://schemas.openxmlformats.org/drawingml/2006/table">
            <a:tbl>
              <a:tblPr firstRow="1" bandRow="1">
                <a:tableStyleId>{F5AB1C69-6EDB-4FF4-983F-18BD219EF322}</a:tableStyleId>
              </a:tblPr>
              <a:tblGrid>
                <a:gridCol w="2776654">
                  <a:extLst>
                    <a:ext uri="{9D8B030D-6E8A-4147-A177-3AD203B41FA5}">
                      <a16:colId xmlns:a16="http://schemas.microsoft.com/office/drawing/2014/main" val="2344950280"/>
                    </a:ext>
                  </a:extLst>
                </a:gridCol>
                <a:gridCol w="7235654">
                  <a:extLst>
                    <a:ext uri="{9D8B030D-6E8A-4147-A177-3AD203B41FA5}">
                      <a16:colId xmlns:a16="http://schemas.microsoft.com/office/drawing/2014/main" val="3476052225"/>
                    </a:ext>
                  </a:extLst>
                </a:gridCol>
              </a:tblGrid>
              <a:tr h="1062990">
                <a:tc>
                  <a:txBody>
                    <a:bodyPr/>
                    <a:lstStyle/>
                    <a:p>
                      <a:pPr algn="ctr"/>
                      <a:r>
                        <a:rPr lang="en-US" sz="2800" dirty="0"/>
                        <a:t>Expectations &amp; Situations</a:t>
                      </a:r>
                      <a:endParaRPr lang="en-US" sz="2800" dirty="0">
                        <a:latin typeface="Calibri" panose="020F0502020204030204" pitchFamily="34" charset="0"/>
                        <a:cs typeface="Calibri" panose="020F0502020204030204" pitchFamily="34" charset="0"/>
                      </a:endParaRPr>
                    </a:p>
                  </a:txBody>
                  <a:tcPr anchor="ctr"/>
                </a:tc>
                <a:tc>
                  <a:txBody>
                    <a:bodyPr/>
                    <a:lstStyle/>
                    <a:p>
                      <a:r>
                        <a:rPr lang="en-US" sz="3000" dirty="0"/>
                        <a:t>Individual Work Time</a:t>
                      </a:r>
                      <a:endParaRPr lang="en-US" sz="3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846467222"/>
                  </a:ext>
                </a:extLst>
              </a:tr>
              <a:tr h="1211580">
                <a:tc>
                  <a:txBody>
                    <a:bodyPr/>
                    <a:lstStyle/>
                    <a:p>
                      <a:pPr algn="ctr"/>
                      <a:r>
                        <a:rPr lang="en-US" sz="2800" dirty="0"/>
                        <a:t>Ready</a:t>
                      </a:r>
                      <a:endParaRPr lang="en-US" sz="2800" dirty="0">
                        <a:latin typeface="Calibri" panose="020F0502020204030204" pitchFamily="34" charset="0"/>
                        <a:cs typeface="Calibri" panose="020F0502020204030204" pitchFamily="34" charset="0"/>
                      </a:endParaRPr>
                    </a:p>
                  </a:txBody>
                  <a:tcPr anchor="ctr"/>
                </a:tc>
                <a:tc>
                  <a:txBody>
                    <a:bodyPr/>
                    <a:lstStyle/>
                    <a:p>
                      <a:r>
                        <a:rPr lang="en-US" sz="2800" dirty="0"/>
                        <a:t>I will get what I need and begin working immediately.</a:t>
                      </a:r>
                      <a:endParaRPr lang="en-US" sz="28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715156133"/>
                  </a:ext>
                </a:extLst>
              </a:tr>
              <a:tr h="1611630">
                <a:tc>
                  <a:txBody>
                    <a:bodyPr/>
                    <a:lstStyle/>
                    <a:p>
                      <a:pPr algn="ctr"/>
                      <a:r>
                        <a:rPr lang="en-US" sz="2800" dirty="0"/>
                        <a:t>Responsible</a:t>
                      </a:r>
                      <a:endParaRPr lang="en-US" sz="2800" dirty="0">
                        <a:latin typeface="Calibri" panose="020F0502020204030204" pitchFamily="34" charset="0"/>
                        <a:cs typeface="Calibri" panose="020F0502020204030204" pitchFamily="34" charset="0"/>
                      </a:endParaRPr>
                    </a:p>
                  </a:txBody>
                  <a:tcPr anchor="ctr"/>
                </a:tc>
                <a:tc>
                  <a:txBody>
                    <a:bodyPr/>
                    <a:lstStyle/>
                    <a:p>
                      <a:r>
                        <a:rPr lang="en-US" sz="2800" dirty="0"/>
                        <a:t>I will always put forth my best effort.  </a:t>
                      </a:r>
                    </a:p>
                    <a:p>
                      <a:r>
                        <a:rPr lang="en-US" sz="2800" dirty="0"/>
                        <a:t>I will ask for help when needed.</a:t>
                      </a:r>
                    </a:p>
                    <a:p>
                      <a:r>
                        <a:rPr lang="en-US" sz="2800" dirty="0"/>
                        <a:t>I will use my time wisely. </a:t>
                      </a:r>
                      <a:endParaRPr lang="en-US" sz="28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120730973"/>
                  </a:ext>
                </a:extLst>
              </a:tr>
              <a:tr h="1714500">
                <a:tc>
                  <a:txBody>
                    <a:bodyPr/>
                    <a:lstStyle/>
                    <a:p>
                      <a:pPr algn="ctr"/>
                      <a:r>
                        <a:rPr lang="en-US" sz="2800" dirty="0"/>
                        <a:t>Respectful</a:t>
                      </a:r>
                      <a:endParaRPr lang="en-US" sz="2800" dirty="0">
                        <a:latin typeface="Calibri" panose="020F0502020204030204" pitchFamily="34" charset="0"/>
                        <a:cs typeface="Calibri" panose="020F0502020204030204" pitchFamily="34" charset="0"/>
                      </a:endParaRPr>
                    </a:p>
                  </a:txBody>
                  <a:tcPr anchor="ctr"/>
                </a:tc>
                <a:tc>
                  <a:txBody>
                    <a:bodyPr/>
                    <a:lstStyle/>
                    <a:p>
                      <a:r>
                        <a:rPr lang="en-US" sz="2800" dirty="0"/>
                        <a:t>I will allow others to work.</a:t>
                      </a:r>
                    </a:p>
                    <a:p>
                      <a:r>
                        <a:rPr lang="en-US" sz="2800" dirty="0"/>
                        <a:t>I will work at my own pace.</a:t>
                      </a:r>
                    </a:p>
                    <a:p>
                      <a:r>
                        <a:rPr lang="en-US" sz="2800" dirty="0"/>
                        <a:t>I will take pride in my work.</a:t>
                      </a:r>
                    </a:p>
                    <a:p>
                      <a:r>
                        <a:rPr lang="en-US" sz="2800" dirty="0"/>
                        <a:t>I will do my work neatly.</a:t>
                      </a:r>
                      <a:endParaRPr lang="en-US" sz="28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982261029"/>
                  </a:ext>
                </a:extLst>
              </a:tr>
            </a:tbl>
          </a:graphicData>
        </a:graphic>
      </p:graphicFrame>
    </p:spTree>
    <p:extLst>
      <p:ext uri="{BB962C8B-B14F-4D97-AF65-F5344CB8AC3E}">
        <p14:creationId xmlns:p14="http://schemas.microsoft.com/office/powerpoint/2010/main" val="2312693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BA2AF46-2DB9-4D3B-AD57-68BF7DD13B4B}"/>
              </a:ext>
            </a:extLst>
          </p:cNvPr>
          <p:cNvGraphicFramePr>
            <a:graphicFrameLocks noGrp="1"/>
          </p:cNvGraphicFramePr>
          <p:nvPr>
            <p:ph idx="1"/>
          </p:nvPr>
        </p:nvGraphicFramePr>
        <p:xfrm>
          <a:off x="2514600" y="1825625"/>
          <a:ext cx="8839200" cy="74168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3775666624"/>
                    </a:ext>
                  </a:extLst>
                </a:gridCol>
                <a:gridCol w="4419600">
                  <a:extLst>
                    <a:ext uri="{9D8B030D-6E8A-4147-A177-3AD203B41FA5}">
                      <a16:colId xmlns:a16="http://schemas.microsoft.com/office/drawing/2014/main" val="3653735568"/>
                    </a:ext>
                  </a:extLst>
                </a:gridCol>
              </a:tblGrid>
              <a:tr h="370840">
                <a:tc>
                  <a:txBody>
                    <a:bodyPr/>
                    <a:lstStyle/>
                    <a:p>
                      <a:endParaRPr lang="en-US" dirty="0"/>
                    </a:p>
                  </a:txBody>
                  <a:tcPr marL="-2147483648" marR="-2147483648"/>
                </a:tc>
                <a:tc>
                  <a:txBody>
                    <a:bodyPr/>
                    <a:lstStyle/>
                    <a:p>
                      <a:endParaRPr lang="en-US"/>
                    </a:p>
                  </a:txBody>
                  <a:tcPr marL="-2147483648" marR="-2147483648"/>
                </a:tc>
                <a:extLst>
                  <a:ext uri="{0D108BD9-81ED-4DB2-BD59-A6C34878D82A}">
                    <a16:rowId xmlns:a16="http://schemas.microsoft.com/office/drawing/2014/main" val="2412238575"/>
                  </a:ext>
                </a:extLst>
              </a:tr>
              <a:tr h="370840">
                <a:tc>
                  <a:txBody>
                    <a:bodyPr/>
                    <a:lstStyle/>
                    <a:p>
                      <a:endParaRPr lang="en-US"/>
                    </a:p>
                  </a:txBody>
                  <a:tcPr marL="-2147483648" marR="-2147483648"/>
                </a:tc>
                <a:tc>
                  <a:txBody>
                    <a:bodyPr/>
                    <a:lstStyle/>
                    <a:p>
                      <a:endParaRPr lang="en-US"/>
                    </a:p>
                  </a:txBody>
                  <a:tcPr marL="-2147483648" marR="-2147483648"/>
                </a:tc>
                <a:extLst>
                  <a:ext uri="{0D108BD9-81ED-4DB2-BD59-A6C34878D82A}">
                    <a16:rowId xmlns:a16="http://schemas.microsoft.com/office/drawing/2014/main" val="567800206"/>
                  </a:ext>
                </a:extLst>
              </a:tr>
            </a:tbl>
          </a:graphicData>
        </a:graphic>
      </p:graphicFrame>
      <p:graphicFrame>
        <p:nvGraphicFramePr>
          <p:cNvPr id="5" name="Table 4">
            <a:extLst>
              <a:ext uri="{FF2B5EF4-FFF2-40B4-BE49-F238E27FC236}">
                <a16:creationId xmlns:a16="http://schemas.microsoft.com/office/drawing/2014/main" id="{FA6AD7B0-1393-4055-BAB5-2567703C6A05}"/>
              </a:ext>
            </a:extLst>
          </p:cNvPr>
          <p:cNvGraphicFramePr>
            <a:graphicFrameLocks noGrp="1"/>
          </p:cNvGraphicFramePr>
          <p:nvPr>
            <p:extLst>
              <p:ext uri="{D42A27DB-BD31-4B8C-83A1-F6EECF244321}">
                <p14:modId xmlns:p14="http://schemas.microsoft.com/office/powerpoint/2010/main" val="2361484326"/>
              </p:ext>
            </p:extLst>
          </p:nvPr>
        </p:nvGraphicFramePr>
        <p:xfrm>
          <a:off x="2207881" y="617220"/>
          <a:ext cx="9966867" cy="5623560"/>
        </p:xfrm>
        <a:graphic>
          <a:graphicData uri="http://schemas.openxmlformats.org/drawingml/2006/table">
            <a:tbl>
              <a:tblPr firstRow="1" bandRow="1">
                <a:tableStyleId>{F5AB1C69-6EDB-4FF4-983F-18BD219EF322}</a:tableStyleId>
              </a:tblPr>
              <a:tblGrid>
                <a:gridCol w="2698596">
                  <a:extLst>
                    <a:ext uri="{9D8B030D-6E8A-4147-A177-3AD203B41FA5}">
                      <a16:colId xmlns:a16="http://schemas.microsoft.com/office/drawing/2014/main" val="2344950280"/>
                    </a:ext>
                  </a:extLst>
                </a:gridCol>
                <a:gridCol w="7268271">
                  <a:extLst>
                    <a:ext uri="{9D8B030D-6E8A-4147-A177-3AD203B41FA5}">
                      <a16:colId xmlns:a16="http://schemas.microsoft.com/office/drawing/2014/main" val="3476052225"/>
                    </a:ext>
                  </a:extLst>
                </a:gridCol>
              </a:tblGrid>
              <a:tr h="1177290">
                <a:tc>
                  <a:txBody>
                    <a:bodyPr/>
                    <a:lstStyle/>
                    <a:p>
                      <a:pPr algn="ctr"/>
                      <a:r>
                        <a:rPr lang="en-US" sz="2800" dirty="0"/>
                        <a:t>Expectations &amp; Situations</a:t>
                      </a:r>
                      <a:endParaRPr lang="en-US" sz="2800" dirty="0">
                        <a:latin typeface="Calibri" panose="020F0502020204030204" pitchFamily="34" charset="0"/>
                        <a:cs typeface="Calibri" panose="020F0502020204030204" pitchFamily="34" charset="0"/>
                      </a:endParaRPr>
                    </a:p>
                  </a:txBody>
                  <a:tcPr anchor="ctr"/>
                </a:tc>
                <a:tc>
                  <a:txBody>
                    <a:bodyPr/>
                    <a:lstStyle/>
                    <a:p>
                      <a:r>
                        <a:rPr lang="en-US" sz="3000" dirty="0"/>
                        <a:t>Work Turn-In</a:t>
                      </a:r>
                      <a:endParaRPr lang="en-US" sz="3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846467222"/>
                  </a:ext>
                </a:extLst>
              </a:tr>
              <a:tr h="1497330">
                <a:tc>
                  <a:txBody>
                    <a:bodyPr/>
                    <a:lstStyle/>
                    <a:p>
                      <a:pPr algn="ctr"/>
                      <a:r>
                        <a:rPr lang="en-US" sz="2800" dirty="0"/>
                        <a:t>Ready</a:t>
                      </a:r>
                      <a:endParaRPr lang="en-US" sz="2800" dirty="0">
                        <a:latin typeface="Calibri" panose="020F0502020204030204" pitchFamily="34" charset="0"/>
                        <a:cs typeface="Calibri" panose="020F0502020204030204" pitchFamily="34" charset="0"/>
                      </a:endParaRPr>
                    </a:p>
                  </a:txBody>
                  <a:tcPr anchor="ctr"/>
                </a:tc>
                <a:tc>
                  <a:txBody>
                    <a:bodyPr/>
                    <a:lstStyle/>
                    <a:p>
                      <a:r>
                        <a:rPr lang="en-US" sz="2800" dirty="0"/>
                        <a:t>I will put my first name, last name, and class period on everything I turn in.</a:t>
                      </a:r>
                      <a:endParaRPr lang="en-US" sz="28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715156133"/>
                  </a:ext>
                </a:extLst>
              </a:tr>
              <a:tr h="1543050">
                <a:tc>
                  <a:txBody>
                    <a:bodyPr/>
                    <a:lstStyle/>
                    <a:p>
                      <a:pPr algn="ctr"/>
                      <a:r>
                        <a:rPr lang="en-US" sz="2800" dirty="0"/>
                        <a:t>Responsible</a:t>
                      </a:r>
                      <a:endParaRPr lang="en-US" sz="2800" dirty="0">
                        <a:latin typeface="Calibri" panose="020F0502020204030204" pitchFamily="34" charset="0"/>
                        <a:cs typeface="Calibri" panose="020F0502020204030204" pitchFamily="34" charset="0"/>
                      </a:endParaRPr>
                    </a:p>
                  </a:txBody>
                  <a:tcPr anchor="ctr"/>
                </a:tc>
                <a:tc>
                  <a:txBody>
                    <a:bodyPr/>
                    <a:lstStyle/>
                    <a:p>
                      <a:r>
                        <a:rPr lang="en-US" sz="2800" dirty="0"/>
                        <a:t>I will turn in late work with a late sheet properly filled out.</a:t>
                      </a:r>
                      <a:endParaRPr lang="en-US" sz="28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120730973"/>
                  </a:ext>
                </a:extLst>
              </a:tr>
              <a:tr h="1405890">
                <a:tc>
                  <a:txBody>
                    <a:bodyPr/>
                    <a:lstStyle/>
                    <a:p>
                      <a:pPr algn="ctr"/>
                      <a:r>
                        <a:rPr lang="en-US" sz="2800" dirty="0"/>
                        <a:t>Respectful</a:t>
                      </a:r>
                      <a:endParaRPr lang="en-US" sz="2800" dirty="0">
                        <a:latin typeface="Calibri" panose="020F0502020204030204" pitchFamily="34" charset="0"/>
                        <a:cs typeface="Calibri" panose="020F0502020204030204" pitchFamily="34" charset="0"/>
                      </a:endParaRPr>
                    </a:p>
                  </a:txBody>
                  <a:tcPr anchor="ctr"/>
                </a:tc>
                <a:tc>
                  <a:txBody>
                    <a:bodyPr/>
                    <a:lstStyle/>
                    <a:p>
                      <a:r>
                        <a:rPr lang="en-US" sz="2800" dirty="0"/>
                        <a:t>I will neatly turn in work to the correct bin. </a:t>
                      </a:r>
                      <a:endParaRPr lang="en-US" sz="28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982261029"/>
                  </a:ext>
                </a:extLst>
              </a:tr>
            </a:tbl>
          </a:graphicData>
        </a:graphic>
      </p:graphicFrame>
    </p:spTree>
    <p:extLst>
      <p:ext uri="{BB962C8B-B14F-4D97-AF65-F5344CB8AC3E}">
        <p14:creationId xmlns:p14="http://schemas.microsoft.com/office/powerpoint/2010/main" val="162517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p:txBody>
          <a:bodyPr/>
          <a:lstStyle/>
          <a:p>
            <a:pPr lvl="0"/>
            <a:r>
              <a:rPr lang="en-US"/>
              <a:t> Routines </a:t>
            </a:r>
            <a:endParaRPr lang="en-US" dirty="0">
              <a:sym typeface="Calibri"/>
            </a:endParaRPr>
          </a:p>
        </p:txBody>
      </p:sp>
      <p:sp>
        <p:nvSpPr>
          <p:cNvPr id="144" name="Shape 144"/>
          <p:cNvSpPr txBox="1">
            <a:spLocks noGrp="1"/>
          </p:cNvSpPr>
          <p:nvPr>
            <p:ph idx="1"/>
          </p:nvPr>
        </p:nvSpPr>
        <p:spPr/>
        <p:txBody>
          <a:bodyPr/>
          <a:lstStyle/>
          <a:p>
            <a:pPr lvl="0"/>
            <a:r>
              <a:rPr lang="en-US"/>
              <a:t>Establish p</a:t>
            </a:r>
            <a:r>
              <a:rPr lang="en-US">
                <a:sym typeface="Calibri"/>
              </a:rPr>
              <a:t>redictable </a:t>
            </a:r>
            <a:r>
              <a:rPr lang="en-US"/>
              <a:t>routines</a:t>
            </a:r>
            <a:r>
              <a:rPr lang="en-US">
                <a:sym typeface="Calibri"/>
              </a:rPr>
              <a:t>.</a:t>
            </a:r>
          </a:p>
          <a:p>
            <a:pPr lvl="0"/>
            <a:r>
              <a:rPr lang="en-US"/>
              <a:t>Teach routines and procedures.</a:t>
            </a:r>
          </a:p>
          <a:p>
            <a:pPr lvl="0"/>
            <a:r>
              <a:rPr lang="en-US">
                <a:sym typeface="Calibri"/>
              </a:rPr>
              <a:t>Promote self-management.</a:t>
            </a:r>
          </a:p>
          <a:p>
            <a:pPr lvl="0"/>
            <a:r>
              <a:rPr lang="en-US">
                <a:sym typeface="Calibri"/>
              </a:rPr>
              <a:t>Identify problematic areas or times.</a:t>
            </a:r>
            <a:endParaRPr lang="en-US" dirty="0"/>
          </a:p>
        </p:txBody>
      </p:sp>
      <p:pic>
        <p:nvPicPr>
          <p:cNvPr id="3" name="Picture 2">
            <a:extLst>
              <a:ext uri="{FF2B5EF4-FFF2-40B4-BE49-F238E27FC236}">
                <a16:creationId xmlns:a16="http://schemas.microsoft.com/office/drawing/2014/main" id="{A7B0A7E2-C478-4B44-86BD-B1D41DEE1514}"/>
              </a:ext>
            </a:extLst>
          </p:cNvPr>
          <p:cNvPicPr>
            <a:picLocks noChangeAspect="1"/>
          </p:cNvPicPr>
          <p:nvPr/>
        </p:nvPicPr>
        <p:blipFill>
          <a:blip r:embed="rId3"/>
          <a:stretch>
            <a:fillRect/>
          </a:stretch>
        </p:blipFill>
        <p:spPr>
          <a:xfrm>
            <a:off x="8952547" y="2045396"/>
            <a:ext cx="2909398" cy="3911795"/>
          </a:xfrm>
          <a:prstGeom prst="rect">
            <a:avLst/>
          </a:prstGeom>
        </p:spPr>
      </p:pic>
    </p:spTree>
    <p:extLst>
      <p:ext uri="{BB962C8B-B14F-4D97-AF65-F5344CB8AC3E}">
        <p14:creationId xmlns:p14="http://schemas.microsoft.com/office/powerpoint/2010/main" val="2380696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91D85B-BFAF-4A81-9717-DA09BF366194}"/>
              </a:ext>
            </a:extLst>
          </p:cNvPr>
          <p:cNvSpPr>
            <a:spLocks noGrp="1"/>
          </p:cNvSpPr>
          <p:nvPr>
            <p:ph type="title"/>
          </p:nvPr>
        </p:nvSpPr>
        <p:spPr/>
        <p:txBody>
          <a:bodyPr>
            <a:noAutofit/>
          </a:bodyPr>
          <a:lstStyle/>
          <a:p>
            <a:r>
              <a:rPr lang="en-US" sz="5400" dirty="0">
                <a:latin typeface="+mn-lt"/>
              </a:rPr>
              <a:t>Classroom Procedures &amp; Routines Self-Assessment</a:t>
            </a:r>
          </a:p>
        </p:txBody>
      </p:sp>
      <p:sp>
        <p:nvSpPr>
          <p:cNvPr id="5" name="Text Placeholder 4">
            <a:extLst>
              <a:ext uri="{FF2B5EF4-FFF2-40B4-BE49-F238E27FC236}">
                <a16:creationId xmlns:a16="http://schemas.microsoft.com/office/drawing/2014/main" id="{422D03E9-A987-4357-B9D2-40B53CCD744E}"/>
              </a:ext>
            </a:extLst>
          </p:cNvPr>
          <p:cNvSpPr>
            <a:spLocks noGrp="1"/>
          </p:cNvSpPr>
          <p:nvPr>
            <p:ph idx="1"/>
          </p:nvPr>
        </p:nvSpPr>
        <p:spPr/>
        <p:txBody>
          <a:bodyPr>
            <a:normAutofit fontScale="92500"/>
          </a:bodyPr>
          <a:lstStyle/>
          <a:p>
            <a:pPr>
              <a:buSzPct val="100000"/>
            </a:pPr>
            <a:r>
              <a:rPr lang="en-US" sz="2400" dirty="0"/>
              <a:t>What is your attention signal? When do you use it?</a:t>
            </a:r>
          </a:p>
          <a:p>
            <a:pPr>
              <a:buSzPct val="100000"/>
            </a:pPr>
            <a:r>
              <a:rPr lang="en-US" sz="2400" dirty="0"/>
              <a:t>What is the procedure/routine for entering/exiting the classroom?</a:t>
            </a:r>
          </a:p>
          <a:p>
            <a:pPr>
              <a:buSzPct val="100000"/>
            </a:pPr>
            <a:r>
              <a:rPr lang="en-US" sz="2400" dirty="0"/>
              <a:t>What is the procedure/routine for personal belongings (e.g. hats, coats)?</a:t>
            </a:r>
          </a:p>
          <a:p>
            <a:pPr>
              <a:buSzPct val="100000"/>
            </a:pPr>
            <a:r>
              <a:rPr lang="en-US" sz="2400" dirty="0"/>
              <a:t>What is the procedure/routine for obtaining materials/supplies?</a:t>
            </a:r>
          </a:p>
          <a:p>
            <a:pPr>
              <a:buSzPct val="100000"/>
            </a:pPr>
            <a:r>
              <a:rPr lang="en-US" sz="2400" dirty="0"/>
              <a:t>What is the procedure/routine for the start of class?</a:t>
            </a:r>
          </a:p>
          <a:p>
            <a:pPr>
              <a:buSzPct val="100000"/>
            </a:pPr>
            <a:r>
              <a:rPr lang="en-US" sz="2400" dirty="0"/>
              <a:t>What is the procedure/routine to gain assistance?</a:t>
            </a:r>
          </a:p>
        </p:txBody>
      </p:sp>
    </p:spTree>
    <p:extLst>
      <p:ext uri="{BB962C8B-B14F-4D97-AF65-F5344CB8AC3E}">
        <p14:creationId xmlns:p14="http://schemas.microsoft.com/office/powerpoint/2010/main" val="2132029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D376C3-B8C8-4853-B2F4-4F2C676CB223}"/>
              </a:ext>
            </a:extLst>
          </p:cNvPr>
          <p:cNvGraphicFramePr>
            <a:graphicFrameLocks noGrp="1"/>
          </p:cNvGraphicFramePr>
          <p:nvPr>
            <p:extLst>
              <p:ext uri="{D42A27DB-BD31-4B8C-83A1-F6EECF244321}">
                <p14:modId xmlns:p14="http://schemas.microsoft.com/office/powerpoint/2010/main" val="647062662"/>
              </p:ext>
            </p:extLst>
          </p:nvPr>
        </p:nvGraphicFramePr>
        <p:xfrm>
          <a:off x="2239502" y="1902538"/>
          <a:ext cx="9774355" cy="4335816"/>
        </p:xfrm>
        <a:graphic>
          <a:graphicData uri="http://schemas.openxmlformats.org/drawingml/2006/table">
            <a:tbl>
              <a:tblPr firstRow="1" bandRow="1">
                <a:tableStyleId>{073A0DAA-6AF3-43AB-8588-CEC1D06C72B9}</a:tableStyleId>
              </a:tblPr>
              <a:tblGrid>
                <a:gridCol w="9774355">
                  <a:extLst>
                    <a:ext uri="{9D8B030D-6E8A-4147-A177-3AD203B41FA5}">
                      <a16:colId xmlns:a16="http://schemas.microsoft.com/office/drawing/2014/main" val="2248324213"/>
                    </a:ext>
                  </a:extLst>
                </a:gridCol>
              </a:tblGrid>
              <a:tr h="830616">
                <a:tc>
                  <a:txBody>
                    <a:bodyPr/>
                    <a:lstStyle/>
                    <a:p>
                      <a:pPr algn="ctr"/>
                      <a:r>
                        <a:rPr lang="en-US" sz="4000" dirty="0"/>
                        <a:t>Elementary</a:t>
                      </a:r>
                      <a:endParaRPr lang="en-US" sz="4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77423067"/>
                  </a:ext>
                </a:extLst>
              </a:tr>
              <a:tr h="3152661">
                <a:tc>
                  <a:txBody>
                    <a:bodyPr/>
                    <a:lstStyle/>
                    <a:p>
                      <a:pPr lvl="0"/>
                      <a:r>
                        <a:rPr lang="en-US" sz="2800" dirty="0"/>
                        <a:t>During the lesson I will…</a:t>
                      </a:r>
                      <a:endParaRPr lang="en-US" sz="2400" dirty="0"/>
                    </a:p>
                    <a:p>
                      <a:pPr marL="571500" lvl="2" indent="-571500">
                        <a:buFont typeface="Arial" panose="020B0604020202020204" pitchFamily="34" charset="0"/>
                        <a:buChar char="•"/>
                      </a:pPr>
                      <a:r>
                        <a:rPr lang="en-US" sz="2800" dirty="0"/>
                        <a:t>Sit in a learning position.</a:t>
                      </a:r>
                    </a:p>
                    <a:p>
                      <a:pPr marL="571500" lvl="2" indent="-571500">
                        <a:buFont typeface="Arial" panose="020B0604020202020204" pitchFamily="34" charset="0"/>
                        <a:buChar char="•"/>
                      </a:pPr>
                      <a:r>
                        <a:rPr lang="en-US" sz="2800" dirty="0"/>
                        <a:t>Raise my hand for a turn to talk, if I have a question, or if I need help.</a:t>
                      </a:r>
                    </a:p>
                    <a:p>
                      <a:pPr marL="571500" lvl="2" indent="-571500">
                        <a:buFont typeface="Arial" panose="020B0604020202020204" pitchFamily="34" charset="0"/>
                        <a:buChar char="•"/>
                      </a:pPr>
                      <a:r>
                        <a:rPr lang="en-US" sz="2800" dirty="0"/>
                        <a:t>Wait for the teacher to come to me.</a:t>
                      </a:r>
                    </a:p>
                    <a:p>
                      <a:pPr marL="571500" lvl="2" indent="-571500">
                        <a:buFont typeface="Arial" panose="020B0604020202020204" pitchFamily="34" charset="0"/>
                        <a:buChar char="•"/>
                      </a:pPr>
                      <a:r>
                        <a:rPr lang="en-US" sz="2800" dirty="0"/>
                        <a:t>Finish all of my work.</a:t>
                      </a:r>
                    </a:p>
                    <a:p>
                      <a:pPr marL="571500" lvl="2" indent="-571500">
                        <a:buFont typeface="Arial" panose="020B0604020202020204" pitchFamily="34" charset="0"/>
                        <a:buChar char="•"/>
                      </a:pPr>
                      <a:r>
                        <a:rPr lang="en-US" sz="2800" dirty="0"/>
                        <a:t>Read my book if I finish my work early.</a:t>
                      </a:r>
                    </a:p>
                    <a:p>
                      <a:pPr marL="571500" lvl="2" indent="-571500">
                        <a:buFont typeface="Arial" panose="020B0604020202020204" pitchFamily="34" charset="0"/>
                        <a:buChar char="•"/>
                      </a:pPr>
                      <a:r>
                        <a:rPr lang="en-US" sz="2800" dirty="0"/>
                        <a:t>Take restroom or water breaks during independent time.</a:t>
                      </a:r>
                      <a:endParaRPr lang="en-US" sz="2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56738354"/>
                  </a:ext>
                </a:extLst>
              </a:tr>
            </a:tbl>
          </a:graphicData>
        </a:graphic>
      </p:graphicFrame>
      <p:sp>
        <p:nvSpPr>
          <p:cNvPr id="4" name="Title 3">
            <a:extLst>
              <a:ext uri="{FF2B5EF4-FFF2-40B4-BE49-F238E27FC236}">
                <a16:creationId xmlns:a16="http://schemas.microsoft.com/office/drawing/2014/main" id="{E4F9ACA4-2C1F-490A-9061-5E76377CC1BA}"/>
              </a:ext>
            </a:extLst>
          </p:cNvPr>
          <p:cNvSpPr>
            <a:spLocks noGrp="1"/>
          </p:cNvSpPr>
          <p:nvPr>
            <p:ph type="title"/>
          </p:nvPr>
        </p:nvSpPr>
        <p:spPr/>
        <p:txBody>
          <a:bodyPr>
            <a:noAutofit/>
          </a:bodyPr>
          <a:lstStyle/>
          <a:p>
            <a:r>
              <a:rPr lang="en-US" sz="5400" dirty="0">
                <a:latin typeface="Calibri" panose="020F0502020204030204" pitchFamily="34" charset="0"/>
                <a:cs typeface="Calibri" panose="020F0502020204030204" pitchFamily="34" charset="0"/>
              </a:rPr>
              <a:t>Elementary Proactive Predictable Environment</a:t>
            </a:r>
            <a:endParaRPr lang="en-US" sz="5400" dirty="0"/>
          </a:p>
        </p:txBody>
      </p:sp>
    </p:spTree>
    <p:extLst>
      <p:ext uri="{BB962C8B-B14F-4D97-AF65-F5344CB8AC3E}">
        <p14:creationId xmlns:p14="http://schemas.microsoft.com/office/powerpoint/2010/main" val="175436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D376C3-B8C8-4853-B2F4-4F2C676CB223}"/>
              </a:ext>
            </a:extLst>
          </p:cNvPr>
          <p:cNvGraphicFramePr>
            <a:graphicFrameLocks noGrp="1"/>
          </p:cNvGraphicFramePr>
          <p:nvPr>
            <p:extLst>
              <p:ext uri="{D42A27DB-BD31-4B8C-83A1-F6EECF244321}">
                <p14:modId xmlns:p14="http://schemas.microsoft.com/office/powerpoint/2010/main" val="2394592679"/>
              </p:ext>
            </p:extLst>
          </p:nvPr>
        </p:nvGraphicFramePr>
        <p:xfrm>
          <a:off x="2244551" y="1895387"/>
          <a:ext cx="9757149" cy="4383232"/>
        </p:xfrm>
        <a:graphic>
          <a:graphicData uri="http://schemas.openxmlformats.org/drawingml/2006/table">
            <a:tbl>
              <a:tblPr firstRow="1" bandRow="1">
                <a:tableStyleId>{073A0DAA-6AF3-43AB-8588-CEC1D06C72B9}</a:tableStyleId>
              </a:tblPr>
              <a:tblGrid>
                <a:gridCol w="9757149">
                  <a:extLst>
                    <a:ext uri="{9D8B030D-6E8A-4147-A177-3AD203B41FA5}">
                      <a16:colId xmlns:a16="http://schemas.microsoft.com/office/drawing/2014/main" val="2248324213"/>
                    </a:ext>
                  </a:extLst>
                </a:gridCol>
              </a:tblGrid>
              <a:tr h="878032">
                <a:tc>
                  <a:txBody>
                    <a:bodyPr/>
                    <a:lstStyle/>
                    <a:p>
                      <a:pPr algn="ctr"/>
                      <a:r>
                        <a:rPr lang="en-US" sz="4000" dirty="0"/>
                        <a:t>Secondary</a:t>
                      </a:r>
                      <a:endParaRPr lang="en-US" sz="4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77423067"/>
                  </a:ext>
                </a:extLst>
              </a:tr>
              <a:tr h="2788137">
                <a:tc>
                  <a:txBody>
                    <a:bodyPr/>
                    <a:lstStyle/>
                    <a:p>
                      <a:r>
                        <a:rPr lang="en-US" sz="2800" dirty="0"/>
                        <a:t>During the lesson I will…</a:t>
                      </a:r>
                    </a:p>
                    <a:p>
                      <a:pPr marL="571500" indent="-571500">
                        <a:buFont typeface="Arial" panose="020B0604020202020204" pitchFamily="34" charset="0"/>
                        <a:buChar char="•"/>
                      </a:pPr>
                      <a:r>
                        <a:rPr lang="en-US" sz="2800" dirty="0"/>
                        <a:t>Prepare for discussion by reading the required assignments in advance.</a:t>
                      </a:r>
                    </a:p>
                    <a:p>
                      <a:pPr marL="571500" indent="-571500">
                        <a:buFont typeface="Arial" panose="020B0604020202020204" pitchFamily="34" charset="0"/>
                        <a:buChar char="•"/>
                      </a:pPr>
                      <a:r>
                        <a:rPr lang="en-US" sz="2800" dirty="0"/>
                        <a:t>Wait until the other person is finished speaking before I speak.</a:t>
                      </a:r>
                    </a:p>
                    <a:p>
                      <a:pPr marL="571500" indent="-571500">
                        <a:buFont typeface="Arial" panose="020B0604020202020204" pitchFamily="34" charset="0"/>
                        <a:buChar char="•"/>
                      </a:pPr>
                      <a:r>
                        <a:rPr lang="en-US" sz="2800" dirty="0"/>
                        <a:t>Stay on topic.</a:t>
                      </a:r>
                    </a:p>
                    <a:p>
                      <a:pPr marL="571500" indent="-571500">
                        <a:buFont typeface="Arial" panose="020B0604020202020204" pitchFamily="34" charset="0"/>
                        <a:buChar char="•"/>
                      </a:pPr>
                      <a:r>
                        <a:rPr lang="en-US" sz="2800" dirty="0"/>
                        <a:t>Respect others’ opinions and contributions.</a:t>
                      </a:r>
                    </a:p>
                    <a:p>
                      <a:pPr marL="571500" indent="-571500">
                        <a:buFont typeface="Arial" panose="020B0604020202020204" pitchFamily="34" charset="0"/>
                        <a:buChar char="•"/>
                      </a:pPr>
                      <a:r>
                        <a:rPr lang="en-US" sz="2800" dirty="0"/>
                        <a:t>Use appropriate expressions of disagreement.</a:t>
                      </a:r>
                      <a:endParaRPr lang="en-US" sz="2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56738354"/>
                  </a:ext>
                </a:extLst>
              </a:tr>
            </a:tbl>
          </a:graphicData>
        </a:graphic>
      </p:graphicFrame>
      <p:sp>
        <p:nvSpPr>
          <p:cNvPr id="4" name="Title 3">
            <a:extLst>
              <a:ext uri="{FF2B5EF4-FFF2-40B4-BE49-F238E27FC236}">
                <a16:creationId xmlns:a16="http://schemas.microsoft.com/office/drawing/2014/main" id="{FC7D08B5-FF9C-4665-A487-5B2184C0616E}"/>
              </a:ext>
            </a:extLst>
          </p:cNvPr>
          <p:cNvSpPr>
            <a:spLocks noGrp="1"/>
          </p:cNvSpPr>
          <p:nvPr>
            <p:ph type="title"/>
          </p:nvPr>
        </p:nvSpPr>
        <p:spPr/>
        <p:txBody>
          <a:bodyPr>
            <a:noAutofit/>
          </a:bodyPr>
          <a:lstStyle/>
          <a:p>
            <a:r>
              <a:rPr lang="en-US" sz="5400" dirty="0">
                <a:latin typeface="+mn-lt"/>
                <a:cs typeface="Calibri" panose="020F0502020204030204" pitchFamily="34" charset="0"/>
              </a:rPr>
              <a:t>Secondary Proactive Predictable Environment</a:t>
            </a:r>
            <a:endParaRPr lang="en-US" sz="5400" dirty="0">
              <a:latin typeface="+mn-lt"/>
            </a:endParaRPr>
          </a:p>
        </p:txBody>
      </p:sp>
    </p:spTree>
    <p:extLst>
      <p:ext uri="{BB962C8B-B14F-4D97-AF65-F5344CB8AC3E}">
        <p14:creationId xmlns:p14="http://schemas.microsoft.com/office/powerpoint/2010/main" val="2034815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p:txBody>
          <a:bodyPr/>
          <a:lstStyle/>
          <a:p>
            <a:pPr lvl="0"/>
            <a:r>
              <a:rPr lang="en-US">
                <a:sym typeface="Calibri"/>
              </a:rPr>
              <a:t>Design</a:t>
            </a:r>
            <a:endParaRPr lang="en-US" dirty="0">
              <a:sym typeface="Calibri"/>
            </a:endParaRPr>
          </a:p>
        </p:txBody>
      </p:sp>
      <p:sp>
        <p:nvSpPr>
          <p:cNvPr id="134" name="Shape 134"/>
          <p:cNvSpPr txBox="1">
            <a:spLocks noGrp="1"/>
          </p:cNvSpPr>
          <p:nvPr>
            <p:ph idx="1"/>
          </p:nvPr>
        </p:nvSpPr>
        <p:spPr/>
        <p:txBody>
          <a:bodyPr/>
          <a:lstStyle/>
          <a:p>
            <a:r>
              <a:rPr lang="en-US" dirty="0">
                <a:sym typeface="Calibri"/>
              </a:rPr>
              <a:t>Optimize classroom layout.</a:t>
            </a:r>
          </a:p>
          <a:p>
            <a:r>
              <a:rPr lang="en-US" dirty="0"/>
              <a:t>Minimize distraction and crowding.</a:t>
            </a:r>
            <a:endParaRPr lang="en-US" dirty="0">
              <a:sym typeface="Calibri"/>
            </a:endParaRPr>
          </a:p>
          <a:p>
            <a:r>
              <a:rPr lang="en-US" dirty="0"/>
              <a:t>Post</a:t>
            </a:r>
            <a:r>
              <a:rPr lang="en-US" dirty="0">
                <a:sym typeface="Calibri"/>
              </a:rPr>
              <a:t> appropriate materials.</a:t>
            </a:r>
          </a:p>
        </p:txBody>
      </p:sp>
      <p:pic>
        <p:nvPicPr>
          <p:cNvPr id="135" name="Shape 135" descr="Image result for design of a classroom"/>
          <p:cNvPicPr preferRelativeResize="0"/>
          <p:nvPr/>
        </p:nvPicPr>
        <p:blipFill>
          <a:blip r:embed="rId3">
            <a:alphaModFix/>
          </a:blip>
          <a:stretch>
            <a:fillRect/>
          </a:stretch>
        </p:blipFill>
        <p:spPr>
          <a:xfrm>
            <a:off x="5137150" y="4238313"/>
            <a:ext cx="3594100" cy="1938650"/>
          </a:xfrm>
          <a:prstGeom prst="rect">
            <a:avLst/>
          </a:prstGeom>
          <a:noFill/>
          <a:ln>
            <a:noFill/>
          </a:ln>
        </p:spPr>
      </p:pic>
    </p:spTree>
    <p:extLst>
      <p:ext uri="{BB962C8B-B14F-4D97-AF65-F5344CB8AC3E}">
        <p14:creationId xmlns:p14="http://schemas.microsoft.com/office/powerpoint/2010/main" val="2242950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078A9-A955-474C-A006-047405D08F3A}"/>
              </a:ext>
            </a:extLst>
          </p:cNvPr>
          <p:cNvSpPr>
            <a:spLocks noGrp="1"/>
          </p:cNvSpPr>
          <p:nvPr>
            <p:ph type="title"/>
          </p:nvPr>
        </p:nvSpPr>
        <p:spPr/>
        <p:txBody>
          <a:bodyPr/>
          <a:lstStyle/>
          <a:p>
            <a:r>
              <a:rPr lang="en-US" sz="5400" dirty="0">
                <a:latin typeface="+mn-lt"/>
              </a:rPr>
              <a:t>Outcomes</a:t>
            </a:r>
          </a:p>
        </p:txBody>
      </p:sp>
      <p:sp>
        <p:nvSpPr>
          <p:cNvPr id="3" name="Text Placeholder 2">
            <a:extLst>
              <a:ext uri="{FF2B5EF4-FFF2-40B4-BE49-F238E27FC236}">
                <a16:creationId xmlns:a16="http://schemas.microsoft.com/office/drawing/2014/main" id="{D7C53CE0-E70D-40B7-91E8-1436808E8A3A}"/>
              </a:ext>
            </a:extLst>
          </p:cNvPr>
          <p:cNvSpPr>
            <a:spLocks noGrp="1"/>
          </p:cNvSpPr>
          <p:nvPr>
            <p:ph idx="1"/>
          </p:nvPr>
        </p:nvSpPr>
        <p:spPr/>
        <p:txBody>
          <a:bodyPr/>
          <a:lstStyle/>
          <a:p>
            <a:pPr>
              <a:buSzPct val="100000"/>
            </a:pPr>
            <a:r>
              <a:rPr lang="en-US" dirty="0"/>
              <a:t>Classroom PBIS practices</a:t>
            </a:r>
          </a:p>
          <a:p>
            <a:pPr>
              <a:buSzPct val="100000"/>
            </a:pPr>
            <a:r>
              <a:rPr lang="en-US" dirty="0"/>
              <a:t>Classroom PBIS practices that increase instructional time</a:t>
            </a:r>
          </a:p>
          <a:p>
            <a:pPr>
              <a:buSzPct val="100000"/>
            </a:pPr>
            <a:r>
              <a:rPr lang="en-US" dirty="0"/>
              <a:t>Classroom PBIS practices that increase engagement time</a:t>
            </a:r>
          </a:p>
          <a:p>
            <a:pPr>
              <a:buSzPct val="100000"/>
            </a:pPr>
            <a:r>
              <a:rPr lang="en-US" dirty="0"/>
              <a:t>Classroom PBIS data collection</a:t>
            </a:r>
          </a:p>
        </p:txBody>
      </p:sp>
    </p:spTree>
    <p:extLst>
      <p:ext uri="{BB962C8B-B14F-4D97-AF65-F5344CB8AC3E}">
        <p14:creationId xmlns:p14="http://schemas.microsoft.com/office/powerpoint/2010/main" val="2337186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p:nvPr/>
        </p:nvSpPr>
        <p:spPr>
          <a:xfrm>
            <a:off x="5180375" y="4126675"/>
            <a:ext cx="2153700" cy="920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1" i="0" u="none" strike="noStrike" cap="none">
              <a:solidFill>
                <a:srgbClr val="000000"/>
              </a:solidFill>
              <a:latin typeface="Arial"/>
              <a:ea typeface="Arial"/>
              <a:cs typeface="Arial"/>
              <a:sym typeface="Arial"/>
            </a:endParaRPr>
          </a:p>
        </p:txBody>
      </p:sp>
      <p:sp>
        <p:nvSpPr>
          <p:cNvPr id="2" name="Title 1">
            <a:extLst>
              <a:ext uri="{FF2B5EF4-FFF2-40B4-BE49-F238E27FC236}">
                <a16:creationId xmlns:a16="http://schemas.microsoft.com/office/drawing/2014/main" id="{1BC1B9BA-5567-4C0C-A6CC-45FD5E759AE7}"/>
              </a:ext>
            </a:extLst>
          </p:cNvPr>
          <p:cNvSpPr>
            <a:spLocks noGrp="1"/>
          </p:cNvSpPr>
          <p:nvPr>
            <p:ph type="title"/>
          </p:nvPr>
        </p:nvSpPr>
        <p:spPr/>
        <p:txBody>
          <a:bodyPr>
            <a:normAutofit fontScale="90000"/>
          </a:bodyPr>
          <a:lstStyle/>
          <a:p>
            <a:r>
              <a:rPr lang="en-US">
                <a:sym typeface="Arial"/>
              </a:rPr>
              <a:t>Classroom PBIS Practices that </a:t>
            </a:r>
            <a:r>
              <a:rPr lang="en-US"/>
              <a:t>Increase Engagement Time</a:t>
            </a:r>
            <a:endParaRPr lang="en-US" dirty="0"/>
          </a:p>
        </p:txBody>
      </p:sp>
    </p:spTree>
    <p:extLst>
      <p:ext uri="{BB962C8B-B14F-4D97-AF65-F5344CB8AC3E}">
        <p14:creationId xmlns:p14="http://schemas.microsoft.com/office/powerpoint/2010/main" val="260560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1" name="Shape 221"/>
          <p:cNvSpPr/>
          <p:nvPr/>
        </p:nvSpPr>
        <p:spPr>
          <a:xfrm>
            <a:off x="266007" y="1321724"/>
            <a:ext cx="3400470" cy="2735371"/>
          </a:xfrm>
          <a:prstGeom prst="roundRect">
            <a:avLst>
              <a:gd name="adj" fmla="val 16667"/>
            </a:avLst>
          </a:prstGeom>
          <a:solidFill>
            <a:schemeClr val="accent6">
              <a:lumMod val="20000"/>
              <a:lumOff val="80000"/>
            </a:schemeClr>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38100" marR="0" lvl="0" indent="0" algn="ctr" rtl="0">
              <a:lnSpc>
                <a:spcPct val="100000"/>
              </a:lnSpc>
              <a:spcBef>
                <a:spcPts val="0"/>
              </a:spcBef>
              <a:spcAft>
                <a:spcPts val="0"/>
              </a:spcAft>
              <a:buNone/>
            </a:pPr>
            <a:r>
              <a:rPr lang="en-US" sz="2800" b="0" i="0" u="none" strike="noStrike" cap="none" dirty="0">
                <a:solidFill>
                  <a:schemeClr val="bg1"/>
                </a:solidFill>
                <a:latin typeface="Calibri" panose="020F0502020204030204" pitchFamily="34" charset="0"/>
                <a:cs typeface="Calibri" panose="020F0502020204030204" pitchFamily="34" charset="0"/>
                <a:sym typeface="Arial"/>
              </a:rPr>
              <a:t>Provide high rates of varied </a:t>
            </a:r>
            <a:r>
              <a:rPr lang="en-US" sz="2800" b="1" i="0" u="sng" strike="noStrike" cap="none" dirty="0">
                <a:solidFill>
                  <a:schemeClr val="bg1"/>
                </a:solidFill>
                <a:latin typeface="Calibri" panose="020F0502020204030204" pitchFamily="34" charset="0"/>
                <a:cs typeface="Calibri" panose="020F0502020204030204" pitchFamily="34" charset="0"/>
                <a:sym typeface="Arial"/>
              </a:rPr>
              <a:t>opportunities to respond</a:t>
            </a:r>
            <a:r>
              <a:rPr lang="en-US" sz="2800" b="0" i="0" u="none" strike="noStrike" cap="none" dirty="0">
                <a:solidFill>
                  <a:schemeClr val="bg1"/>
                </a:solidFill>
                <a:latin typeface="Calibri" panose="020F0502020204030204" pitchFamily="34" charset="0"/>
                <a:cs typeface="Calibri" panose="020F0502020204030204" pitchFamily="34" charset="0"/>
                <a:sym typeface="Arial"/>
              </a:rPr>
              <a:t>.</a:t>
            </a:r>
            <a:endParaRPr sz="2800" dirty="0">
              <a:solidFill>
                <a:schemeClr val="bg1"/>
              </a:solidFill>
              <a:latin typeface="Calibri" panose="020F0502020204030204" pitchFamily="34" charset="0"/>
              <a:cs typeface="Calibri" panose="020F0502020204030204" pitchFamily="34" charset="0"/>
            </a:endParaRPr>
          </a:p>
        </p:txBody>
      </p:sp>
      <p:sp>
        <p:nvSpPr>
          <p:cNvPr id="222" name="Shape 222"/>
          <p:cNvSpPr/>
          <p:nvPr/>
        </p:nvSpPr>
        <p:spPr>
          <a:xfrm>
            <a:off x="3737498" y="2172811"/>
            <a:ext cx="766440" cy="1327208"/>
          </a:xfrm>
          <a:prstGeom prst="mathPlus">
            <a:avLst>
              <a:gd name="adj1" fmla="val 23520"/>
            </a:avLst>
          </a:prstGeom>
          <a:solidFill>
            <a:srgbClr val="00B050"/>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dirty="0">
              <a:solidFill>
                <a:schemeClr val="lt1"/>
              </a:solidFill>
              <a:latin typeface="Arial"/>
              <a:ea typeface="Arial"/>
              <a:cs typeface="Arial"/>
              <a:sym typeface="Arial"/>
            </a:endParaRPr>
          </a:p>
        </p:txBody>
      </p:sp>
      <p:sp>
        <p:nvSpPr>
          <p:cNvPr id="223" name="Shape 223"/>
          <p:cNvSpPr/>
          <p:nvPr/>
        </p:nvSpPr>
        <p:spPr>
          <a:xfrm>
            <a:off x="4574959" y="1321723"/>
            <a:ext cx="3045417" cy="2735371"/>
          </a:xfrm>
          <a:prstGeom prst="roundRect">
            <a:avLst>
              <a:gd name="adj" fmla="val 16667"/>
            </a:avLst>
          </a:prstGeom>
          <a:solidFill>
            <a:schemeClr val="accent6">
              <a:lumMod val="20000"/>
              <a:lumOff val="80000"/>
            </a:schemeClr>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2800" b="0" i="0" u="none" strike="noStrike" cap="none" dirty="0">
                <a:solidFill>
                  <a:schemeClr val="bg1"/>
                </a:solidFill>
                <a:latin typeface="Calibri" panose="020F0502020204030204" pitchFamily="34" charset="0"/>
                <a:cs typeface="Calibri" panose="020F0502020204030204" pitchFamily="34" charset="0"/>
                <a:sym typeface="Arial"/>
              </a:rPr>
              <a:t>Use </a:t>
            </a:r>
            <a:r>
              <a:rPr lang="en-US" sz="2800" b="1" i="0" u="sng" strike="noStrike" cap="none" dirty="0">
                <a:solidFill>
                  <a:schemeClr val="bg1"/>
                </a:solidFill>
                <a:latin typeface="Calibri" panose="020F0502020204030204" pitchFamily="34" charset="0"/>
                <a:cs typeface="Calibri" panose="020F0502020204030204" pitchFamily="34" charset="0"/>
                <a:sym typeface="Arial"/>
              </a:rPr>
              <a:t>prompts</a:t>
            </a:r>
            <a:r>
              <a:rPr lang="en-US" sz="2800" b="0" i="0" u="none" strike="noStrike" cap="none" dirty="0">
                <a:solidFill>
                  <a:schemeClr val="bg1"/>
                </a:solidFill>
                <a:latin typeface="Calibri" panose="020F0502020204030204" pitchFamily="34" charset="0"/>
                <a:cs typeface="Calibri" panose="020F0502020204030204" pitchFamily="34" charset="0"/>
                <a:sym typeface="Arial"/>
              </a:rPr>
              <a:t> and </a:t>
            </a:r>
            <a:r>
              <a:rPr lang="en-US" sz="2800" b="1" i="0" u="sng" strike="noStrike" cap="none" dirty="0">
                <a:solidFill>
                  <a:schemeClr val="bg1"/>
                </a:solidFill>
                <a:latin typeface="Calibri" panose="020F0502020204030204" pitchFamily="34" charset="0"/>
                <a:cs typeface="Calibri" panose="020F0502020204030204" pitchFamily="34" charset="0"/>
                <a:sym typeface="Arial"/>
              </a:rPr>
              <a:t>active supervision</a:t>
            </a:r>
            <a:r>
              <a:rPr lang="en-US" sz="2800" b="1" i="0" strike="noStrike" cap="none" dirty="0">
                <a:solidFill>
                  <a:schemeClr val="bg1"/>
                </a:solidFill>
                <a:latin typeface="Calibri" panose="020F0502020204030204" pitchFamily="34" charset="0"/>
                <a:cs typeface="Calibri" panose="020F0502020204030204" pitchFamily="34" charset="0"/>
                <a:sym typeface="Arial"/>
              </a:rPr>
              <a:t>.</a:t>
            </a:r>
            <a:endParaRPr sz="2800" b="1" i="0" strike="noStrike" cap="none" dirty="0">
              <a:solidFill>
                <a:schemeClr val="bg1"/>
              </a:solidFill>
              <a:latin typeface="Calibri" panose="020F0502020204030204" pitchFamily="34" charset="0"/>
              <a:cs typeface="Calibri" panose="020F0502020204030204" pitchFamily="34" charset="0"/>
              <a:sym typeface="Arial"/>
            </a:endParaRPr>
          </a:p>
        </p:txBody>
      </p:sp>
      <p:sp>
        <p:nvSpPr>
          <p:cNvPr id="224" name="Shape 224"/>
          <p:cNvSpPr/>
          <p:nvPr/>
        </p:nvSpPr>
        <p:spPr>
          <a:xfrm>
            <a:off x="7709279" y="2172811"/>
            <a:ext cx="752020" cy="1327208"/>
          </a:xfrm>
          <a:prstGeom prst="mathPlus">
            <a:avLst>
              <a:gd name="adj1" fmla="val 23520"/>
            </a:avLst>
          </a:prstGeom>
          <a:solidFill>
            <a:srgbClr val="00B050"/>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25" name="Shape 225"/>
          <p:cNvSpPr/>
          <p:nvPr/>
        </p:nvSpPr>
        <p:spPr>
          <a:xfrm>
            <a:off x="8525525" y="1321723"/>
            <a:ext cx="3400470" cy="2735371"/>
          </a:xfrm>
          <a:prstGeom prst="roundRect">
            <a:avLst>
              <a:gd name="adj" fmla="val 16667"/>
            </a:avLst>
          </a:prstGeom>
          <a:solidFill>
            <a:schemeClr val="accent6">
              <a:lumMod val="20000"/>
              <a:lumOff val="80000"/>
            </a:schemeClr>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38100" marR="0" lvl="0" indent="0" algn="ctr" rtl="0">
              <a:lnSpc>
                <a:spcPct val="100000"/>
              </a:lnSpc>
              <a:spcBef>
                <a:spcPts val="0"/>
              </a:spcBef>
              <a:spcAft>
                <a:spcPts val="0"/>
              </a:spcAft>
              <a:buNone/>
            </a:pPr>
            <a:r>
              <a:rPr lang="en-US" sz="2800" b="0" i="0" u="none" strike="noStrike" cap="none" dirty="0">
                <a:solidFill>
                  <a:schemeClr val="bg1"/>
                </a:solidFill>
                <a:latin typeface="Calibri" panose="020F0502020204030204" pitchFamily="34" charset="0"/>
                <a:cs typeface="Calibri" panose="020F0502020204030204" pitchFamily="34" charset="0"/>
                <a:sym typeface="Arial"/>
              </a:rPr>
              <a:t>Acknowledge expected behavior with </a:t>
            </a:r>
            <a:r>
              <a:rPr lang="en-US" sz="2800" b="1" i="0" u="sng" strike="noStrike" cap="none" dirty="0">
                <a:solidFill>
                  <a:schemeClr val="bg1"/>
                </a:solidFill>
                <a:latin typeface="Calibri" panose="020F0502020204030204" pitchFamily="34" charset="0"/>
                <a:cs typeface="Calibri" panose="020F0502020204030204" pitchFamily="34" charset="0"/>
                <a:sym typeface="Arial"/>
              </a:rPr>
              <a:t>specific praise</a:t>
            </a:r>
            <a:r>
              <a:rPr lang="en-US" sz="2800" b="0" i="0" u="none" strike="noStrike" cap="none" dirty="0">
                <a:solidFill>
                  <a:schemeClr val="bg1"/>
                </a:solidFill>
                <a:latin typeface="Calibri" panose="020F0502020204030204" pitchFamily="34" charset="0"/>
                <a:cs typeface="Calibri" panose="020F0502020204030204" pitchFamily="34" charset="0"/>
                <a:sym typeface="Arial"/>
              </a:rPr>
              <a:t> and other </a:t>
            </a:r>
            <a:r>
              <a:rPr lang="en-US" sz="2800" b="1" i="0" u="sng" strike="noStrike" cap="none" dirty="0">
                <a:solidFill>
                  <a:schemeClr val="bg1"/>
                </a:solidFill>
                <a:latin typeface="Calibri" panose="020F0502020204030204" pitchFamily="34" charset="0"/>
                <a:cs typeface="Calibri" panose="020F0502020204030204" pitchFamily="34" charset="0"/>
                <a:sym typeface="Arial"/>
              </a:rPr>
              <a:t>strategies</a:t>
            </a:r>
            <a:r>
              <a:rPr lang="en-US" sz="2800" b="0" i="0" u="none" strike="noStrike" cap="none" dirty="0">
                <a:solidFill>
                  <a:schemeClr val="bg1"/>
                </a:solidFill>
                <a:latin typeface="Calibri" panose="020F0502020204030204" pitchFamily="34" charset="0"/>
                <a:cs typeface="Calibri" panose="020F0502020204030204" pitchFamily="34" charset="0"/>
                <a:sym typeface="Arial"/>
              </a:rPr>
              <a:t>.</a:t>
            </a:r>
            <a:endParaRPr sz="2800" dirty="0">
              <a:solidFill>
                <a:schemeClr val="bg1"/>
              </a:solidFill>
              <a:latin typeface="Calibri" panose="020F0502020204030204" pitchFamily="34" charset="0"/>
              <a:cs typeface="Calibri" panose="020F0502020204030204" pitchFamily="34" charset="0"/>
            </a:endParaRPr>
          </a:p>
        </p:txBody>
      </p:sp>
      <p:sp>
        <p:nvSpPr>
          <p:cNvPr id="2" name="Equals 1">
            <a:extLst>
              <a:ext uri="{FF2B5EF4-FFF2-40B4-BE49-F238E27FC236}">
                <a16:creationId xmlns:a16="http://schemas.microsoft.com/office/drawing/2014/main" id="{CC16CF97-C1A1-40AC-8F2D-1DA673E74B32}"/>
              </a:ext>
            </a:extLst>
          </p:cNvPr>
          <p:cNvSpPr/>
          <p:nvPr/>
        </p:nvSpPr>
        <p:spPr>
          <a:xfrm>
            <a:off x="2133511" y="4890064"/>
            <a:ext cx="914400" cy="914400"/>
          </a:xfrm>
          <a:prstGeom prst="mathEqua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Shape 220">
            <a:extLst>
              <a:ext uri="{FF2B5EF4-FFF2-40B4-BE49-F238E27FC236}">
                <a16:creationId xmlns:a16="http://schemas.microsoft.com/office/drawing/2014/main" id="{D7C6DD46-0320-4CA9-A42F-071904EE9BF8}"/>
              </a:ext>
            </a:extLst>
          </p:cNvPr>
          <p:cNvSpPr txBox="1">
            <a:spLocks/>
          </p:cNvSpPr>
          <p:nvPr/>
        </p:nvSpPr>
        <p:spPr>
          <a:xfrm>
            <a:off x="3737498" y="5161154"/>
            <a:ext cx="8454502" cy="907477"/>
          </a:xfrm>
          <a:prstGeom prst="rect">
            <a:avLst/>
          </a:prstGeom>
          <a:noFill/>
          <a:ln>
            <a:noFill/>
          </a:ln>
        </p:spPr>
        <p:txBody>
          <a:bodyPr spcFirstLastPara="1" vert="horz" wrap="square" lIns="91425" tIns="45700" rIns="91425" bIns="45700" rtlCol="0" anchor="b" anchorCtr="0">
            <a:noAutofit/>
          </a:bodyPr>
          <a:lstStyle>
            <a:lvl1pPr algn="l" defTabSz="914400" rtl="0" eaLnBrk="1" latinLnBrk="0" hangingPunct="1">
              <a:lnSpc>
                <a:spcPct val="90000"/>
              </a:lnSpc>
              <a:spcBef>
                <a:spcPct val="0"/>
              </a:spcBef>
              <a:buNone/>
              <a:defRPr sz="4400" b="1" i="0" kern="1200">
                <a:solidFill>
                  <a:schemeClr val="tx1"/>
                </a:solidFill>
                <a:latin typeface="Arial Black" panose="020B0604020202020204" pitchFamily="34" charset="0"/>
                <a:ea typeface="+mj-ea"/>
                <a:cs typeface="Arial Black" panose="020B0604020202020204" pitchFamily="34" charset="0"/>
              </a:defRPr>
            </a:lvl1pPr>
          </a:lstStyle>
          <a:p>
            <a:r>
              <a:rPr lang="en-US">
                <a:latin typeface="+mn-lt"/>
              </a:rPr>
              <a:t>Positive </a:t>
            </a:r>
            <a:r>
              <a:rPr lang="en-US" u="sng">
                <a:latin typeface="+mn-lt"/>
              </a:rPr>
              <a:t>classroom PBIS practices</a:t>
            </a:r>
            <a:r>
              <a:rPr lang="en-US">
                <a:latin typeface="+mn-lt"/>
              </a:rPr>
              <a:t> implemented consistently</a:t>
            </a:r>
            <a:endParaRPr lang="en-US" dirty="0">
              <a:latin typeface="+mn-lt"/>
            </a:endParaRPr>
          </a:p>
        </p:txBody>
      </p:sp>
    </p:spTree>
    <p:extLst>
      <p:ext uri="{BB962C8B-B14F-4D97-AF65-F5344CB8AC3E}">
        <p14:creationId xmlns:p14="http://schemas.microsoft.com/office/powerpoint/2010/main" val="2973501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p:txBody>
          <a:bodyPr>
            <a:normAutofit fontScale="90000"/>
          </a:bodyPr>
          <a:lstStyle/>
          <a:p>
            <a:pPr lvl="0"/>
            <a:r>
              <a:rPr lang="en-US">
                <a:sym typeface="Calibri"/>
              </a:rPr>
              <a:t>Opportunities To Respond (OTR)</a:t>
            </a:r>
            <a:endParaRPr lang="en-US" dirty="0">
              <a:sym typeface="Calibri"/>
            </a:endParaRPr>
          </a:p>
        </p:txBody>
      </p:sp>
      <p:sp>
        <p:nvSpPr>
          <p:cNvPr id="233" name="Shape 233"/>
          <p:cNvSpPr txBox="1">
            <a:spLocks noGrp="1"/>
          </p:cNvSpPr>
          <p:nvPr>
            <p:ph idx="1"/>
          </p:nvPr>
        </p:nvSpPr>
        <p:spPr/>
        <p:txBody>
          <a:bodyPr numCol="2">
            <a:normAutofit/>
          </a:bodyPr>
          <a:lstStyle/>
          <a:p>
            <a:pPr lvl="0"/>
            <a:r>
              <a:rPr lang="en-US" dirty="0"/>
              <a:t>Verbal responses</a:t>
            </a:r>
          </a:p>
          <a:p>
            <a:pPr lvl="0"/>
            <a:r>
              <a:rPr lang="en-US" dirty="0"/>
              <a:t>Individual</a:t>
            </a:r>
          </a:p>
          <a:p>
            <a:pPr lvl="0"/>
            <a:r>
              <a:rPr lang="en-US" dirty="0">
                <a:sym typeface="Calibri"/>
              </a:rPr>
              <a:t>Choral responding</a:t>
            </a:r>
          </a:p>
          <a:p>
            <a:pPr lvl="0"/>
            <a:r>
              <a:rPr lang="en-US" dirty="0"/>
              <a:t>Think-pair-share</a:t>
            </a:r>
          </a:p>
          <a:p>
            <a:pPr lvl="0"/>
            <a:endParaRPr lang="en-US" dirty="0"/>
          </a:p>
          <a:p>
            <a:pPr marL="0" lvl="0" indent="0">
              <a:buNone/>
            </a:pPr>
            <a:endParaRPr lang="en-US" dirty="0"/>
          </a:p>
          <a:p>
            <a:r>
              <a:rPr lang="en-US" dirty="0"/>
              <a:t>Nonverbal responses</a:t>
            </a:r>
          </a:p>
          <a:p>
            <a:r>
              <a:rPr lang="en-US" dirty="0"/>
              <a:t>Signal</a:t>
            </a:r>
          </a:p>
          <a:p>
            <a:r>
              <a:rPr lang="en-US" dirty="0"/>
              <a:t>Response cards</a:t>
            </a:r>
          </a:p>
        </p:txBody>
      </p:sp>
    </p:spTree>
    <p:extLst>
      <p:ext uri="{BB962C8B-B14F-4D97-AF65-F5344CB8AC3E}">
        <p14:creationId xmlns:p14="http://schemas.microsoft.com/office/powerpoint/2010/main" val="3700170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26617-59CB-418F-B2E8-D5609F969E9D}"/>
              </a:ext>
            </a:extLst>
          </p:cNvPr>
          <p:cNvSpPr>
            <a:spLocks noGrp="1"/>
          </p:cNvSpPr>
          <p:nvPr>
            <p:ph type="title"/>
          </p:nvPr>
        </p:nvSpPr>
        <p:spPr/>
        <p:txBody>
          <a:bodyPr/>
          <a:lstStyle/>
          <a:p>
            <a:r>
              <a:rPr lang="en-US" sz="5400" dirty="0">
                <a:latin typeface="+mn-lt"/>
              </a:rPr>
              <a:t>OTR - Individual</a:t>
            </a:r>
          </a:p>
        </p:txBody>
      </p:sp>
      <p:sp>
        <p:nvSpPr>
          <p:cNvPr id="5" name="Text Placeholder 4">
            <a:extLst>
              <a:ext uri="{FF2B5EF4-FFF2-40B4-BE49-F238E27FC236}">
                <a16:creationId xmlns:a16="http://schemas.microsoft.com/office/drawing/2014/main" id="{923E2329-C54C-4AB9-9A53-54EDBA736953}"/>
              </a:ext>
            </a:extLst>
          </p:cNvPr>
          <p:cNvSpPr>
            <a:spLocks noGrp="1"/>
          </p:cNvSpPr>
          <p:nvPr>
            <p:ph idx="1"/>
          </p:nvPr>
        </p:nvSpPr>
        <p:spPr/>
        <p:txBody>
          <a:bodyPr/>
          <a:lstStyle/>
          <a:p>
            <a:pPr marL="50800" indent="0">
              <a:buNone/>
            </a:pPr>
            <a:r>
              <a:rPr lang="en-US" dirty="0"/>
              <a:t>As questions are posed, a student’s name is drawn from…</a:t>
            </a:r>
          </a:p>
          <a:p>
            <a:r>
              <a:rPr lang="en-US" dirty="0"/>
              <a:t>The seating chart</a:t>
            </a:r>
          </a:p>
          <a:p>
            <a:r>
              <a:rPr lang="en-US" dirty="0"/>
              <a:t>Strips of paper</a:t>
            </a:r>
          </a:p>
          <a:p>
            <a:r>
              <a:rPr lang="en-US" dirty="0"/>
              <a:t>Popsicle sticks</a:t>
            </a:r>
          </a:p>
          <a:p>
            <a:r>
              <a:rPr lang="en-US" dirty="0"/>
              <a:t>An app</a:t>
            </a:r>
          </a:p>
        </p:txBody>
      </p:sp>
    </p:spTree>
    <p:extLst>
      <p:ext uri="{BB962C8B-B14F-4D97-AF65-F5344CB8AC3E}">
        <p14:creationId xmlns:p14="http://schemas.microsoft.com/office/powerpoint/2010/main" val="3858174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0ACE2A-2E9E-4C08-8E4E-D3A16372EEC5}"/>
              </a:ext>
            </a:extLst>
          </p:cNvPr>
          <p:cNvSpPr>
            <a:spLocks noGrp="1"/>
          </p:cNvSpPr>
          <p:nvPr>
            <p:ph type="title"/>
          </p:nvPr>
        </p:nvSpPr>
        <p:spPr/>
        <p:txBody>
          <a:bodyPr>
            <a:normAutofit/>
          </a:bodyPr>
          <a:lstStyle/>
          <a:p>
            <a:r>
              <a:rPr lang="en-US" sz="5400" dirty="0">
                <a:latin typeface="+mn-lt"/>
              </a:rPr>
              <a:t>OTR- Choral Responding</a:t>
            </a:r>
          </a:p>
        </p:txBody>
      </p:sp>
      <p:sp>
        <p:nvSpPr>
          <p:cNvPr id="5" name="Text Placeholder 4">
            <a:extLst>
              <a:ext uri="{FF2B5EF4-FFF2-40B4-BE49-F238E27FC236}">
                <a16:creationId xmlns:a16="http://schemas.microsoft.com/office/drawing/2014/main" id="{9C0BFBE9-4326-400F-9DD7-C9899FDC9FFD}"/>
              </a:ext>
            </a:extLst>
          </p:cNvPr>
          <p:cNvSpPr>
            <a:spLocks noGrp="1"/>
          </p:cNvSpPr>
          <p:nvPr>
            <p:ph idx="1"/>
          </p:nvPr>
        </p:nvSpPr>
        <p:spPr/>
        <p:txBody>
          <a:bodyPr/>
          <a:lstStyle/>
          <a:p>
            <a:r>
              <a:rPr lang="en-US" dirty="0"/>
              <a:t>Students read a morning message out loud together.</a:t>
            </a:r>
          </a:p>
          <a:p>
            <a:r>
              <a:rPr lang="en-US" dirty="0"/>
              <a:t>Students recite letter sounds together.</a:t>
            </a:r>
          </a:p>
          <a:p>
            <a:r>
              <a:rPr lang="en-US" dirty="0"/>
              <a:t>Students respond using an electronic device.</a:t>
            </a:r>
          </a:p>
        </p:txBody>
      </p:sp>
    </p:spTree>
    <p:extLst>
      <p:ext uri="{BB962C8B-B14F-4D97-AF65-F5344CB8AC3E}">
        <p14:creationId xmlns:p14="http://schemas.microsoft.com/office/powerpoint/2010/main" val="531856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950002-3B89-4FAE-9D38-185EB5E96110}"/>
              </a:ext>
            </a:extLst>
          </p:cNvPr>
          <p:cNvSpPr>
            <a:spLocks noGrp="1"/>
          </p:cNvSpPr>
          <p:nvPr>
            <p:ph type="title"/>
          </p:nvPr>
        </p:nvSpPr>
        <p:spPr/>
        <p:txBody>
          <a:bodyPr>
            <a:normAutofit/>
          </a:bodyPr>
          <a:lstStyle/>
          <a:p>
            <a:r>
              <a:rPr lang="en-US" sz="5400" dirty="0">
                <a:latin typeface="+mn-lt"/>
              </a:rPr>
              <a:t>OTR- Nonverbal Responses</a:t>
            </a:r>
          </a:p>
        </p:txBody>
      </p:sp>
      <p:sp>
        <p:nvSpPr>
          <p:cNvPr id="5" name="Text Placeholder 4">
            <a:extLst>
              <a:ext uri="{FF2B5EF4-FFF2-40B4-BE49-F238E27FC236}">
                <a16:creationId xmlns:a16="http://schemas.microsoft.com/office/drawing/2014/main" id="{E85B6730-504F-46BC-B709-F4AEC504A4BB}"/>
              </a:ext>
            </a:extLst>
          </p:cNvPr>
          <p:cNvSpPr>
            <a:spLocks noGrp="1"/>
          </p:cNvSpPr>
          <p:nvPr>
            <p:ph idx="1"/>
          </p:nvPr>
        </p:nvSpPr>
        <p:spPr/>
        <p:txBody>
          <a:bodyPr/>
          <a:lstStyle/>
          <a:p>
            <a:pPr>
              <a:buSzPct val="100000"/>
            </a:pPr>
            <a:r>
              <a:rPr lang="en-US" dirty="0"/>
              <a:t>Thumbs up if you agree with the character’s choice in our story. </a:t>
            </a:r>
          </a:p>
          <a:p>
            <a:pPr>
              <a:buSzPct val="100000"/>
            </a:pPr>
            <a:r>
              <a:rPr lang="en-US" dirty="0"/>
              <a:t>Students respond using an electronic device.</a:t>
            </a:r>
          </a:p>
        </p:txBody>
      </p:sp>
    </p:spTree>
    <p:extLst>
      <p:ext uri="{BB962C8B-B14F-4D97-AF65-F5344CB8AC3E}">
        <p14:creationId xmlns:p14="http://schemas.microsoft.com/office/powerpoint/2010/main" val="996695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title"/>
          </p:nvPr>
        </p:nvSpPr>
        <p:spPr/>
        <p:txBody>
          <a:bodyPr/>
          <a:lstStyle/>
          <a:p>
            <a:pPr lvl="0"/>
            <a:r>
              <a:rPr lang="en-US">
                <a:sym typeface="Calibri"/>
              </a:rPr>
              <a:t>Prompts</a:t>
            </a:r>
            <a:endParaRPr lang="en-US" dirty="0">
              <a:sym typeface="Calibri"/>
            </a:endParaRPr>
          </a:p>
        </p:txBody>
      </p:sp>
      <p:sp>
        <p:nvSpPr>
          <p:cNvPr id="240" name="Shape 240"/>
          <p:cNvSpPr txBox="1">
            <a:spLocks noGrp="1"/>
          </p:cNvSpPr>
          <p:nvPr>
            <p:ph idx="1"/>
          </p:nvPr>
        </p:nvSpPr>
        <p:spPr/>
        <p:txBody>
          <a:bodyPr/>
          <a:lstStyle/>
          <a:p>
            <a:pPr lvl="0"/>
            <a:r>
              <a:rPr lang="en-US">
                <a:sym typeface="Calibri"/>
              </a:rPr>
              <a:t>Preventative</a:t>
            </a:r>
            <a:endParaRPr lang="en-US"/>
          </a:p>
          <a:p>
            <a:pPr lvl="0"/>
            <a:r>
              <a:rPr lang="en-US">
                <a:sym typeface="Calibri"/>
              </a:rPr>
              <a:t>Understandable</a:t>
            </a:r>
            <a:endParaRPr lang="en-US"/>
          </a:p>
          <a:p>
            <a:pPr lvl="0"/>
            <a:r>
              <a:rPr lang="en-US">
                <a:sym typeface="Calibri"/>
              </a:rPr>
              <a:t>Observable</a:t>
            </a:r>
            <a:endParaRPr lang="en-US"/>
          </a:p>
          <a:p>
            <a:pPr lvl="0"/>
            <a:r>
              <a:rPr lang="en-US">
                <a:sym typeface="Calibri"/>
              </a:rPr>
              <a:t>Specific and explicit </a:t>
            </a:r>
          </a:p>
          <a:p>
            <a:pPr lvl="0"/>
            <a:endParaRPr lang="en-US" dirty="0"/>
          </a:p>
        </p:txBody>
      </p:sp>
    </p:spTree>
    <p:extLst>
      <p:ext uri="{BB962C8B-B14F-4D97-AF65-F5344CB8AC3E}">
        <p14:creationId xmlns:p14="http://schemas.microsoft.com/office/powerpoint/2010/main" val="23260005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E22B64-68A0-4D59-AB5D-D25E756C9B65}"/>
              </a:ext>
            </a:extLst>
          </p:cNvPr>
          <p:cNvSpPr>
            <a:spLocks noGrp="1"/>
          </p:cNvSpPr>
          <p:nvPr>
            <p:ph type="title"/>
          </p:nvPr>
        </p:nvSpPr>
        <p:spPr/>
        <p:txBody>
          <a:bodyPr/>
          <a:lstStyle/>
          <a:p>
            <a:r>
              <a:rPr lang="en-US" sz="5400" dirty="0">
                <a:latin typeface="+mn-lt"/>
              </a:rPr>
              <a:t>Prompt Examples</a:t>
            </a:r>
          </a:p>
        </p:txBody>
      </p:sp>
      <p:sp>
        <p:nvSpPr>
          <p:cNvPr id="5" name="Text Placeholder 4">
            <a:extLst>
              <a:ext uri="{FF2B5EF4-FFF2-40B4-BE49-F238E27FC236}">
                <a16:creationId xmlns:a16="http://schemas.microsoft.com/office/drawing/2014/main" id="{EE4DE7C7-D28C-45D5-9278-85F8E33C4FE8}"/>
              </a:ext>
            </a:extLst>
          </p:cNvPr>
          <p:cNvSpPr>
            <a:spLocks noGrp="1"/>
          </p:cNvSpPr>
          <p:nvPr>
            <p:ph idx="1"/>
          </p:nvPr>
        </p:nvSpPr>
        <p:spPr/>
        <p:txBody>
          <a:bodyPr/>
          <a:lstStyle/>
          <a:p>
            <a:r>
              <a:rPr lang="en-US" dirty="0"/>
              <a:t>Before students begin seatwork, provide a reminder about how to access help and materials.</a:t>
            </a:r>
          </a:p>
          <a:p>
            <a:r>
              <a:rPr lang="en-US" dirty="0"/>
              <a:t>Point to a sign on the board to indicate expectations of a silent noise level prior to beginning independent work time. </a:t>
            </a:r>
          </a:p>
          <a:p>
            <a:r>
              <a:rPr lang="en-US" dirty="0"/>
              <a:t>Review group activity participation rubric prior to the start of group work.</a:t>
            </a:r>
          </a:p>
        </p:txBody>
      </p:sp>
    </p:spTree>
    <p:extLst>
      <p:ext uri="{BB962C8B-B14F-4D97-AF65-F5344CB8AC3E}">
        <p14:creationId xmlns:p14="http://schemas.microsoft.com/office/powerpoint/2010/main" val="1812038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BCF2-BEB7-4BEC-B27A-B94185F073B4}"/>
              </a:ext>
            </a:extLst>
          </p:cNvPr>
          <p:cNvSpPr>
            <a:spLocks noGrp="1"/>
          </p:cNvSpPr>
          <p:nvPr>
            <p:ph type="title"/>
          </p:nvPr>
        </p:nvSpPr>
        <p:spPr/>
        <p:txBody>
          <a:bodyPr/>
          <a:lstStyle/>
          <a:p>
            <a:r>
              <a:rPr lang="en-US" sz="5400" dirty="0">
                <a:latin typeface="+mn-lt"/>
              </a:rPr>
              <a:t>Active Supervision</a:t>
            </a:r>
          </a:p>
        </p:txBody>
      </p:sp>
      <p:sp>
        <p:nvSpPr>
          <p:cNvPr id="3" name="Text Placeholder 2">
            <a:extLst>
              <a:ext uri="{FF2B5EF4-FFF2-40B4-BE49-F238E27FC236}">
                <a16:creationId xmlns:a16="http://schemas.microsoft.com/office/drawing/2014/main" id="{08A4E053-7176-45B3-9D8F-F0EAE746D449}"/>
              </a:ext>
            </a:extLst>
          </p:cNvPr>
          <p:cNvSpPr>
            <a:spLocks noGrp="1"/>
          </p:cNvSpPr>
          <p:nvPr>
            <p:ph idx="1"/>
          </p:nvPr>
        </p:nvSpPr>
        <p:spPr/>
        <p:txBody>
          <a:bodyPr/>
          <a:lstStyle/>
          <a:p>
            <a:pPr lvl="0" indent="-381000">
              <a:buSzPct val="100000"/>
            </a:pPr>
            <a:r>
              <a:rPr lang="en-US" dirty="0"/>
              <a:t>Scanning</a:t>
            </a:r>
          </a:p>
          <a:p>
            <a:pPr lvl="0" indent="-381000">
              <a:buSzPct val="100000"/>
            </a:pPr>
            <a:r>
              <a:rPr lang="en-US" dirty="0"/>
              <a:t>Moving</a:t>
            </a:r>
          </a:p>
          <a:p>
            <a:pPr lvl="0" indent="-381000">
              <a:buSzPct val="100000"/>
            </a:pPr>
            <a:r>
              <a:rPr lang="en-US" dirty="0"/>
              <a:t>Interacting</a:t>
            </a:r>
          </a:p>
        </p:txBody>
      </p:sp>
    </p:spTree>
    <p:extLst>
      <p:ext uri="{BB962C8B-B14F-4D97-AF65-F5344CB8AC3E}">
        <p14:creationId xmlns:p14="http://schemas.microsoft.com/office/powerpoint/2010/main" val="1365224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p:txBody>
          <a:bodyPr/>
          <a:lstStyle/>
          <a:p>
            <a:pPr lvl="0"/>
            <a:r>
              <a:rPr lang="en-US"/>
              <a:t>Specific Praise</a:t>
            </a:r>
            <a:endParaRPr lang="en-US" dirty="0">
              <a:sym typeface="Calibri"/>
            </a:endParaRPr>
          </a:p>
        </p:txBody>
      </p:sp>
      <p:sp>
        <p:nvSpPr>
          <p:cNvPr id="248" name="Shape 248"/>
          <p:cNvSpPr txBox="1">
            <a:spLocks noGrp="1"/>
          </p:cNvSpPr>
          <p:nvPr>
            <p:ph idx="1"/>
          </p:nvPr>
        </p:nvSpPr>
        <p:spPr/>
        <p:txBody>
          <a:bodyPr/>
          <a:lstStyle/>
          <a:p>
            <a:pPr lvl="0"/>
            <a:r>
              <a:rPr lang="en-US"/>
              <a:t>I</a:t>
            </a:r>
            <a:r>
              <a:rPr lang="en-US">
                <a:sym typeface="Calibri"/>
              </a:rPr>
              <a:t>ndividual or group</a:t>
            </a:r>
            <a:endParaRPr lang="en-US"/>
          </a:p>
          <a:p>
            <a:pPr lvl="0"/>
            <a:r>
              <a:rPr lang="en-US">
                <a:sym typeface="Calibri"/>
              </a:rPr>
              <a:t>Immediate</a:t>
            </a:r>
          </a:p>
          <a:p>
            <a:pPr lvl="0"/>
            <a:r>
              <a:rPr lang="en-US">
                <a:sym typeface="Calibri"/>
              </a:rPr>
              <a:t>Meaningful, understandable, and </a:t>
            </a:r>
            <a:r>
              <a:rPr lang="en-US"/>
              <a:t>s</a:t>
            </a:r>
            <a:r>
              <a:rPr lang="en-US">
                <a:sym typeface="Calibri"/>
              </a:rPr>
              <a:t>incere</a:t>
            </a:r>
          </a:p>
          <a:p>
            <a:pPr lvl="0"/>
            <a:r>
              <a:rPr lang="en-US">
                <a:sym typeface="Calibri"/>
              </a:rPr>
              <a:t>5:1 praise to correction ratio</a:t>
            </a:r>
            <a:endParaRPr lang="en-US" dirty="0"/>
          </a:p>
        </p:txBody>
      </p:sp>
    </p:spTree>
    <p:extLst>
      <p:ext uri="{BB962C8B-B14F-4D97-AF65-F5344CB8AC3E}">
        <p14:creationId xmlns:p14="http://schemas.microsoft.com/office/powerpoint/2010/main" val="2171328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p:txBody>
          <a:bodyPr/>
          <a:lstStyle/>
          <a:p>
            <a:pPr lvl="0"/>
            <a:r>
              <a:rPr lang="en-US">
                <a:sym typeface="Calibri"/>
              </a:rPr>
              <a:t>Point To Ponder</a:t>
            </a:r>
            <a:endParaRPr lang="en-US" dirty="0">
              <a:sym typeface="Calibri"/>
            </a:endParaRPr>
          </a:p>
        </p:txBody>
      </p:sp>
      <p:sp>
        <p:nvSpPr>
          <p:cNvPr id="60" name="Shape 60"/>
          <p:cNvSpPr txBox="1">
            <a:spLocks noGrp="1"/>
          </p:cNvSpPr>
          <p:nvPr>
            <p:ph idx="1"/>
          </p:nvPr>
        </p:nvSpPr>
        <p:spPr/>
        <p:txBody>
          <a:bodyPr/>
          <a:lstStyle/>
          <a:p>
            <a:pPr marL="0" lvl="0" indent="0">
              <a:buNone/>
            </a:pPr>
            <a:r>
              <a:rPr lang="en-US" dirty="0"/>
              <a:t>“The goal of effective classroom management is not creating ‘perfect’ children, but providing the perfect environment for enhancing their growth…”</a:t>
            </a:r>
          </a:p>
        </p:txBody>
      </p:sp>
      <p:sp>
        <p:nvSpPr>
          <p:cNvPr id="5" name="Content Placeholder 5">
            <a:extLst>
              <a:ext uri="{FF2B5EF4-FFF2-40B4-BE49-F238E27FC236}">
                <a16:creationId xmlns:a16="http://schemas.microsoft.com/office/drawing/2014/main" id="{31432836-850D-4FF1-B342-37E7AD0533AA}"/>
              </a:ext>
            </a:extLst>
          </p:cNvPr>
          <p:cNvSpPr txBox="1">
            <a:spLocks/>
          </p:cNvSpPr>
          <p:nvPr/>
        </p:nvSpPr>
        <p:spPr>
          <a:xfrm>
            <a:off x="2514600" y="6314363"/>
            <a:ext cx="8839200" cy="484187"/>
          </a:xfrm>
          <a:prstGeom prst="rect">
            <a:avLst/>
          </a:prstGeom>
        </p:spPr>
        <p:txBody>
          <a:bodyPr vert="horz" lIns="91440" tIns="45720" rIns="91440" bIns="45720" rtlCol="0" anchor="ctr">
            <a:noAutofit/>
          </a:bodyPr>
          <a:lstStyle>
            <a:lvl1pPr marL="346075" indent="-346075" algn="l" defTabSz="914400" rtl="0" eaLnBrk="1" latinLnBrk="0" hangingPunct="1">
              <a:lnSpc>
                <a:spcPct val="120000"/>
              </a:lnSpc>
              <a:spcBef>
                <a:spcPts val="1000"/>
              </a:spcBef>
              <a:spcAft>
                <a:spcPts val="600"/>
              </a:spcAft>
              <a:buClr>
                <a:srgbClr val="C00000"/>
              </a:buClr>
              <a:buSzPct val="110000"/>
              <a:buFont typeface="Wingdings" pitchFamily="2" charset="2"/>
              <a:buChar char="§"/>
              <a:tabLst/>
              <a:defRPr sz="2800" kern="1200">
                <a:solidFill>
                  <a:schemeClr val="tx1"/>
                </a:solidFill>
                <a:latin typeface="Arial" panose="020B0604020202020204" pitchFamily="34" charset="0"/>
                <a:ea typeface="+mn-ea"/>
                <a:cs typeface="Arial" panose="020B0604020202020204" pitchFamily="34" charset="0"/>
              </a:defRPr>
            </a:lvl1pPr>
            <a:lvl2pPr marL="803275" indent="-346075" algn="l" defTabSz="914400" rtl="0" eaLnBrk="1" latinLnBrk="0" hangingPunct="1">
              <a:lnSpc>
                <a:spcPct val="120000"/>
              </a:lnSpc>
              <a:spcBef>
                <a:spcPts val="500"/>
              </a:spcBef>
              <a:spcAft>
                <a:spcPts val="600"/>
              </a:spcAft>
              <a:buClr>
                <a:srgbClr val="C00000"/>
              </a:buClr>
              <a:buSzPct val="110000"/>
              <a:buFont typeface="Wingdings" pitchFamily="2" charset="2"/>
              <a:buChar char="§"/>
              <a:tabLst/>
              <a:defRPr sz="2600" kern="1200">
                <a:solidFill>
                  <a:schemeClr val="tx1"/>
                </a:solidFill>
                <a:latin typeface="Arial" panose="020B0604020202020204" pitchFamily="34" charset="0"/>
                <a:ea typeface="+mn-ea"/>
                <a:cs typeface="Arial" panose="020B0604020202020204" pitchFamily="34" charset="0"/>
              </a:defRPr>
            </a:lvl2pPr>
            <a:lvl3pPr marL="1258888" indent="-344488" algn="l" defTabSz="914400" rtl="0" eaLnBrk="1" latinLnBrk="0" hangingPunct="1">
              <a:lnSpc>
                <a:spcPct val="120000"/>
              </a:lnSpc>
              <a:spcBef>
                <a:spcPts val="500"/>
              </a:spcBef>
              <a:spcAft>
                <a:spcPts val="600"/>
              </a:spcAft>
              <a:buClr>
                <a:srgbClr val="C00000"/>
              </a:buClr>
              <a:buSzPct val="110000"/>
              <a:buFont typeface="Wingdings" pitchFamily="2" charset="2"/>
              <a:buChar char="§"/>
              <a:tabLst/>
              <a:defRPr sz="2400" kern="1200">
                <a:solidFill>
                  <a:schemeClr val="tx1"/>
                </a:solidFill>
                <a:latin typeface="Arial" panose="020B0604020202020204" pitchFamily="34" charset="0"/>
                <a:ea typeface="+mn-ea"/>
                <a:cs typeface="Arial" panose="020B0604020202020204" pitchFamily="34" charset="0"/>
              </a:defRPr>
            </a:lvl3pPr>
            <a:lvl4pPr marL="1716088" indent="-344488" algn="l" defTabSz="914400" rtl="0" eaLnBrk="1" latinLnBrk="0" hangingPunct="1">
              <a:lnSpc>
                <a:spcPct val="120000"/>
              </a:lnSpc>
              <a:spcBef>
                <a:spcPts val="500"/>
              </a:spcBef>
              <a:spcAft>
                <a:spcPts val="600"/>
              </a:spcAft>
              <a:buClr>
                <a:srgbClr val="C00000"/>
              </a:buClr>
              <a:buSzPct val="110000"/>
              <a:buFont typeface="Wingdings" pitchFamily="2" charset="2"/>
              <a:buChar char="§"/>
              <a:tabLst/>
              <a:defRPr sz="2200" kern="1200">
                <a:solidFill>
                  <a:schemeClr val="tx1"/>
                </a:solidFill>
                <a:latin typeface="Arial" panose="020B0604020202020204" pitchFamily="34" charset="0"/>
                <a:ea typeface="+mn-ea"/>
                <a:cs typeface="Arial" panose="020B0604020202020204" pitchFamily="34" charset="0"/>
              </a:defRPr>
            </a:lvl4pPr>
            <a:lvl5pPr marL="2171700" indent="-342900" algn="l" defTabSz="914400" rtl="0" eaLnBrk="1" latinLnBrk="0" hangingPunct="1">
              <a:lnSpc>
                <a:spcPct val="120000"/>
              </a:lnSpc>
              <a:spcBef>
                <a:spcPts val="500"/>
              </a:spcBef>
              <a:spcAft>
                <a:spcPts val="600"/>
              </a:spcAft>
              <a:buClr>
                <a:srgbClr val="C00000"/>
              </a:buClr>
              <a:buSzPct val="110000"/>
              <a:buFont typeface="Wingdings" pitchFamily="2" charset="2"/>
              <a:buChar char="§"/>
              <a:tabLst/>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DE" sz="1000" dirty="0">
                <a:latin typeface="Calibri" panose="020F0502020204030204" pitchFamily="34" charset="0"/>
                <a:cs typeface="Calibri" panose="020F0502020204030204" pitchFamily="34" charset="0"/>
              </a:rPr>
              <a:t>Sprick, Knight, Reinke, McKale, 2006</a:t>
            </a:r>
          </a:p>
        </p:txBody>
      </p:sp>
    </p:spTree>
    <p:extLst>
      <p:ext uri="{BB962C8B-B14F-4D97-AF65-F5344CB8AC3E}">
        <p14:creationId xmlns:p14="http://schemas.microsoft.com/office/powerpoint/2010/main" val="18939554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AA670F-CF76-4B91-A784-09414549BCD7}"/>
              </a:ext>
            </a:extLst>
          </p:cNvPr>
          <p:cNvSpPr>
            <a:spLocks noGrp="1"/>
          </p:cNvSpPr>
          <p:nvPr>
            <p:ph type="title"/>
          </p:nvPr>
        </p:nvSpPr>
        <p:spPr/>
        <p:txBody>
          <a:bodyPr>
            <a:normAutofit/>
          </a:bodyPr>
          <a:lstStyle/>
          <a:p>
            <a:r>
              <a:rPr lang="en-US" sz="5400" dirty="0">
                <a:latin typeface="+mn-lt"/>
              </a:rPr>
              <a:t>Specific Praise Example</a:t>
            </a:r>
          </a:p>
        </p:txBody>
      </p:sp>
      <p:sp>
        <p:nvSpPr>
          <p:cNvPr id="5" name="Text Placeholder 4">
            <a:extLst>
              <a:ext uri="{FF2B5EF4-FFF2-40B4-BE49-F238E27FC236}">
                <a16:creationId xmlns:a16="http://schemas.microsoft.com/office/drawing/2014/main" id="{0037AAC9-F5BC-48A7-934D-D117781C2C5C}"/>
              </a:ext>
            </a:extLst>
          </p:cNvPr>
          <p:cNvSpPr>
            <a:spLocks noGrp="1"/>
          </p:cNvSpPr>
          <p:nvPr>
            <p:ph idx="1"/>
          </p:nvPr>
        </p:nvSpPr>
        <p:spPr/>
        <p:txBody>
          <a:bodyPr/>
          <a:lstStyle/>
          <a:p>
            <a:pPr marL="50800" indent="0">
              <a:buNone/>
            </a:pPr>
            <a:r>
              <a:rPr lang="en-US" dirty="0"/>
              <a:t>When a student has not started working within one minute, say, “Jason, please begin your writing assignment.”</a:t>
            </a:r>
          </a:p>
          <a:p>
            <a:pPr marL="50800" indent="0">
              <a:buNone/>
            </a:pPr>
            <a:endParaRPr lang="en-US" dirty="0"/>
          </a:p>
          <a:p>
            <a:pPr marL="50800" indent="0">
              <a:buNone/>
            </a:pPr>
            <a:r>
              <a:rPr lang="en-US" dirty="0"/>
              <a:t>Later on, say, “Nice job being responsible, Jason, you have begun your assignment.”</a:t>
            </a:r>
          </a:p>
        </p:txBody>
      </p:sp>
    </p:spTree>
    <p:extLst>
      <p:ext uri="{BB962C8B-B14F-4D97-AF65-F5344CB8AC3E}">
        <p14:creationId xmlns:p14="http://schemas.microsoft.com/office/powerpoint/2010/main" val="2702383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F68CA-8046-40CB-A33E-92DCA1DDCB87}"/>
              </a:ext>
            </a:extLst>
          </p:cNvPr>
          <p:cNvSpPr>
            <a:spLocks noGrp="1"/>
          </p:cNvSpPr>
          <p:nvPr>
            <p:ph type="title"/>
          </p:nvPr>
        </p:nvSpPr>
        <p:spPr/>
        <p:txBody>
          <a:bodyPr/>
          <a:lstStyle/>
          <a:p>
            <a:r>
              <a:rPr lang="en-US" sz="5400" dirty="0">
                <a:latin typeface="+mn-lt"/>
              </a:rPr>
              <a:t>Other Strategies</a:t>
            </a:r>
          </a:p>
        </p:txBody>
      </p:sp>
      <p:sp>
        <p:nvSpPr>
          <p:cNvPr id="3" name="Text Placeholder 2">
            <a:extLst>
              <a:ext uri="{FF2B5EF4-FFF2-40B4-BE49-F238E27FC236}">
                <a16:creationId xmlns:a16="http://schemas.microsoft.com/office/drawing/2014/main" id="{6976DA28-F89F-46B3-87DF-CDE2FF32BA88}"/>
              </a:ext>
            </a:extLst>
          </p:cNvPr>
          <p:cNvSpPr>
            <a:spLocks noGrp="1"/>
          </p:cNvSpPr>
          <p:nvPr>
            <p:ph idx="1"/>
          </p:nvPr>
        </p:nvSpPr>
        <p:spPr/>
        <p:txBody>
          <a:bodyPr/>
          <a:lstStyle/>
          <a:p>
            <a:pPr>
              <a:buSzPct val="100000"/>
            </a:pPr>
            <a:r>
              <a:rPr lang="en-US" dirty="0"/>
              <a:t>Changing sequences</a:t>
            </a:r>
          </a:p>
          <a:p>
            <a:pPr>
              <a:buSzPct val="100000"/>
            </a:pPr>
            <a:r>
              <a:rPr lang="en-US" dirty="0"/>
              <a:t>Offering choice</a:t>
            </a:r>
          </a:p>
          <a:p>
            <a:pPr>
              <a:buSzPct val="100000"/>
            </a:pPr>
            <a:r>
              <a:rPr lang="en-US" dirty="0"/>
              <a:t>Reducing task difficulty</a:t>
            </a:r>
          </a:p>
        </p:txBody>
      </p:sp>
    </p:spTree>
    <p:extLst>
      <p:ext uri="{BB962C8B-B14F-4D97-AF65-F5344CB8AC3E}">
        <p14:creationId xmlns:p14="http://schemas.microsoft.com/office/powerpoint/2010/main" val="3439742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p:nvPr/>
        </p:nvSpPr>
        <p:spPr>
          <a:xfrm>
            <a:off x="4897000" y="4228675"/>
            <a:ext cx="1926900" cy="804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000000"/>
              </a:solidFill>
              <a:latin typeface="Arial"/>
              <a:ea typeface="Arial"/>
              <a:cs typeface="Arial"/>
              <a:sym typeface="Arial"/>
            </a:endParaRPr>
          </a:p>
        </p:txBody>
      </p:sp>
      <p:sp>
        <p:nvSpPr>
          <p:cNvPr id="279" name="Shape 279"/>
          <p:cNvSpPr txBox="1"/>
          <p:nvPr/>
        </p:nvSpPr>
        <p:spPr>
          <a:xfrm>
            <a:off x="3049300" y="2959100"/>
            <a:ext cx="2346300" cy="761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000000"/>
              </a:solidFill>
              <a:latin typeface="Arial"/>
              <a:ea typeface="Arial"/>
              <a:cs typeface="Arial"/>
              <a:sym typeface="Arial"/>
            </a:endParaRPr>
          </a:p>
        </p:txBody>
      </p:sp>
      <p:sp>
        <p:nvSpPr>
          <p:cNvPr id="280" name="Shape 280"/>
          <p:cNvSpPr txBox="1"/>
          <p:nvPr/>
        </p:nvSpPr>
        <p:spPr>
          <a:xfrm>
            <a:off x="6688000" y="2902425"/>
            <a:ext cx="2448600" cy="761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1" i="0" u="none" strike="noStrike" cap="none">
              <a:solidFill>
                <a:srgbClr val="000000"/>
              </a:solidFill>
              <a:latin typeface="Arial"/>
              <a:ea typeface="Arial"/>
              <a:cs typeface="Arial"/>
              <a:sym typeface="Arial"/>
            </a:endParaRPr>
          </a:p>
        </p:txBody>
      </p:sp>
      <p:sp>
        <p:nvSpPr>
          <p:cNvPr id="2" name="Title 1">
            <a:extLst>
              <a:ext uri="{FF2B5EF4-FFF2-40B4-BE49-F238E27FC236}">
                <a16:creationId xmlns:a16="http://schemas.microsoft.com/office/drawing/2014/main" id="{1F755EA4-512D-44F9-854E-AEB1ECF2DA65}"/>
              </a:ext>
            </a:extLst>
          </p:cNvPr>
          <p:cNvSpPr>
            <a:spLocks noGrp="1"/>
          </p:cNvSpPr>
          <p:nvPr>
            <p:ph type="title"/>
          </p:nvPr>
        </p:nvSpPr>
        <p:spPr/>
        <p:txBody>
          <a:bodyPr/>
          <a:lstStyle/>
          <a:p>
            <a:r>
              <a:rPr lang="en-US">
                <a:sym typeface="Arial"/>
              </a:rPr>
              <a:t>Classroom PBIS Data Collection</a:t>
            </a:r>
            <a:endParaRPr lang="en-US" dirty="0"/>
          </a:p>
        </p:txBody>
      </p:sp>
    </p:spTree>
    <p:extLst>
      <p:ext uri="{BB962C8B-B14F-4D97-AF65-F5344CB8AC3E}">
        <p14:creationId xmlns:p14="http://schemas.microsoft.com/office/powerpoint/2010/main" val="16499021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prstGeom prst="rect">
            <a:avLst/>
          </a:prstGeom>
        </p:spPr>
        <p:txBody>
          <a:bodyPr spcFirstLastPara="1" wrap="square" lIns="91425" tIns="45700" rIns="91425" bIns="45700" anchor="ctr" anchorCtr="0">
            <a:noAutofit/>
          </a:bodyPr>
          <a:lstStyle/>
          <a:p>
            <a:pPr marL="0" lvl="0" indent="0" rtl="0">
              <a:spcBef>
                <a:spcPts val="1000"/>
              </a:spcBef>
              <a:spcAft>
                <a:spcPts val="0"/>
              </a:spcAft>
              <a:buNone/>
            </a:pPr>
            <a:r>
              <a:rPr lang="en-US" sz="5400" dirty="0">
                <a:latin typeface="+mn-lt"/>
              </a:rPr>
              <a:t>Behavior Data Collection Examples</a:t>
            </a:r>
            <a:endParaRPr sz="5400" dirty="0">
              <a:latin typeface="+mn-lt"/>
            </a:endParaRPr>
          </a:p>
        </p:txBody>
      </p:sp>
      <p:sp>
        <p:nvSpPr>
          <p:cNvPr id="309" name="Shape 309"/>
          <p:cNvSpPr txBox="1">
            <a:spLocks noGrp="1"/>
          </p:cNvSpPr>
          <p:nvPr>
            <p:ph idx="1"/>
          </p:nvPr>
        </p:nvSpPr>
        <p:spPr>
          <a:prstGeom prst="rect">
            <a:avLst/>
          </a:prstGeom>
        </p:spPr>
        <p:txBody>
          <a:bodyPr spcFirstLastPara="1" wrap="square" lIns="91425" tIns="45700" rIns="91425" bIns="45700" anchor="t" anchorCtr="0">
            <a:noAutofit/>
          </a:bodyPr>
          <a:lstStyle/>
          <a:p>
            <a:pPr marL="495300" indent="-457200">
              <a:buSzPct val="100000"/>
            </a:pPr>
            <a:r>
              <a:rPr lang="en-US" dirty="0">
                <a:latin typeface="Calibri" panose="020F0502020204030204" pitchFamily="34" charset="0"/>
                <a:ea typeface="Arial"/>
                <a:cs typeface="Calibri" panose="020F0502020204030204" pitchFamily="34" charset="0"/>
                <a:sym typeface="Arial"/>
              </a:rPr>
              <a:t>Count</a:t>
            </a:r>
            <a:r>
              <a:rPr lang="en-US" dirty="0">
                <a:solidFill>
                  <a:schemeClr val="tx1"/>
                </a:solidFill>
                <a:latin typeface="Calibri" panose="020F0502020204030204" pitchFamily="34" charset="0"/>
                <a:ea typeface="Arial"/>
                <a:cs typeface="Calibri" panose="020F0502020204030204" pitchFamily="34" charset="0"/>
                <a:sym typeface="Arial"/>
              </a:rPr>
              <a:t>ing </a:t>
            </a:r>
            <a:r>
              <a:rPr lang="en-US" dirty="0">
                <a:latin typeface="Calibri" panose="020F0502020204030204" pitchFamily="34" charset="0"/>
                <a:ea typeface="Arial"/>
                <a:cs typeface="Calibri" panose="020F0502020204030204" pitchFamily="34" charset="0"/>
                <a:sym typeface="Arial"/>
              </a:rPr>
              <a:t>behaviors</a:t>
            </a:r>
            <a:endParaRPr dirty="0">
              <a:latin typeface="Calibri" panose="020F0502020204030204" pitchFamily="34" charset="0"/>
              <a:cs typeface="Calibri" panose="020F0502020204030204" pitchFamily="34" charset="0"/>
            </a:endParaRPr>
          </a:p>
          <a:p>
            <a:pPr marL="495300" indent="-457200">
              <a:buSzPct val="100000"/>
            </a:pPr>
            <a:r>
              <a:rPr lang="en-US" dirty="0">
                <a:latin typeface="Calibri" panose="020F0502020204030204" pitchFamily="34" charset="0"/>
                <a:ea typeface="Arial"/>
                <a:cs typeface="Calibri" panose="020F0502020204030204" pitchFamily="34" charset="0"/>
                <a:sym typeface="Arial"/>
              </a:rPr>
              <a:t>Timing</a:t>
            </a:r>
            <a:endParaRPr dirty="0">
              <a:latin typeface="Calibri" panose="020F0502020204030204" pitchFamily="34" charset="0"/>
              <a:ea typeface="Arial"/>
              <a:cs typeface="Calibri" panose="020F0502020204030204" pitchFamily="34" charset="0"/>
              <a:sym typeface="Arial"/>
            </a:endParaRPr>
          </a:p>
          <a:p>
            <a:pPr marL="495300" indent="-457200">
              <a:buSzPct val="100000"/>
            </a:pPr>
            <a:r>
              <a:rPr lang="en-US" dirty="0">
                <a:latin typeface="Calibri" panose="020F0502020204030204" pitchFamily="34" charset="0"/>
                <a:ea typeface="Arial"/>
                <a:cs typeface="Calibri" panose="020F0502020204030204" pitchFamily="34" charset="0"/>
                <a:sym typeface="Arial"/>
              </a:rPr>
              <a:t>Sampling</a:t>
            </a:r>
            <a:endParaRPr dirty="0">
              <a:latin typeface="Calibri" panose="020F0502020204030204" pitchFamily="34" charset="0"/>
              <a:cs typeface="Calibri" panose="020F0502020204030204" pitchFamily="34" charset="0"/>
            </a:endParaRPr>
          </a:p>
          <a:p>
            <a:pPr marL="495300" indent="-457200">
              <a:buSzPct val="100000"/>
            </a:pPr>
            <a:r>
              <a:rPr lang="en-US" dirty="0">
                <a:latin typeface="Calibri" panose="020F0502020204030204" pitchFamily="34" charset="0"/>
                <a:ea typeface="Arial"/>
                <a:cs typeface="Calibri" panose="020F0502020204030204" pitchFamily="34" charset="0"/>
                <a:sym typeface="Arial"/>
              </a:rPr>
              <a:t>Antecedent-behavior-consequence (ABC)</a:t>
            </a:r>
            <a:endParaRP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37048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a:spLocks noGrp="1"/>
          </p:cNvSpPr>
          <p:nvPr>
            <p:ph type="title"/>
          </p:nvPr>
        </p:nvSpPr>
        <p:spPr/>
        <p:txBody>
          <a:bodyPr/>
          <a:lstStyle/>
          <a:p>
            <a:pPr lvl="0"/>
            <a:r>
              <a:rPr lang="en-US"/>
              <a:t>Responding To Behavior </a:t>
            </a:r>
            <a:endParaRPr lang="en-US" dirty="0"/>
          </a:p>
        </p:txBody>
      </p:sp>
      <p:sp>
        <p:nvSpPr>
          <p:cNvPr id="295" name="Shape 295"/>
          <p:cNvSpPr txBox="1">
            <a:spLocks noGrp="1"/>
          </p:cNvSpPr>
          <p:nvPr>
            <p:ph idx="1"/>
          </p:nvPr>
        </p:nvSpPr>
        <p:spPr/>
        <p:txBody>
          <a:bodyPr/>
          <a:lstStyle/>
          <a:p>
            <a:pPr lvl="0"/>
            <a:r>
              <a:rPr lang="en-US" dirty="0"/>
              <a:t>Make it FAST!</a:t>
            </a:r>
          </a:p>
          <a:p>
            <a:pPr lvl="1"/>
            <a:r>
              <a:rPr lang="en-US" dirty="0">
                <a:sym typeface="Calibri"/>
              </a:rPr>
              <a:t>Functional</a:t>
            </a:r>
            <a:endParaRPr lang="en-US" dirty="0"/>
          </a:p>
          <a:p>
            <a:pPr lvl="1"/>
            <a:r>
              <a:rPr lang="en-US" dirty="0">
                <a:sym typeface="Calibri"/>
              </a:rPr>
              <a:t>Accurate</a:t>
            </a:r>
            <a:endParaRPr lang="en-US" dirty="0"/>
          </a:p>
          <a:p>
            <a:pPr lvl="1"/>
            <a:r>
              <a:rPr lang="en-US" dirty="0">
                <a:sym typeface="Calibri"/>
              </a:rPr>
              <a:t>Specific</a:t>
            </a:r>
            <a:endParaRPr lang="en-US" dirty="0"/>
          </a:p>
          <a:p>
            <a:pPr lvl="1"/>
            <a:r>
              <a:rPr lang="en-US" dirty="0">
                <a:sym typeface="Calibri"/>
              </a:rPr>
              <a:t>Timely</a:t>
            </a:r>
            <a:endParaRPr lang="en-US" dirty="0"/>
          </a:p>
        </p:txBody>
      </p:sp>
    </p:spTree>
    <p:extLst>
      <p:ext uri="{BB962C8B-B14F-4D97-AF65-F5344CB8AC3E}">
        <p14:creationId xmlns:p14="http://schemas.microsoft.com/office/powerpoint/2010/main" val="37393798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D6763A3-E77C-41FF-AA2F-0EB94B01555F}"/>
              </a:ext>
            </a:extLst>
          </p:cNvPr>
          <p:cNvSpPr>
            <a:spLocks noGrp="1"/>
          </p:cNvSpPr>
          <p:nvPr>
            <p:ph type="title"/>
          </p:nvPr>
        </p:nvSpPr>
        <p:spPr/>
        <p:txBody>
          <a:bodyPr/>
          <a:lstStyle/>
          <a:p>
            <a:r>
              <a:rPr lang="en-US" sz="5400" dirty="0">
                <a:latin typeface="+mn-lt"/>
              </a:rPr>
              <a:t>FAST – Example</a:t>
            </a:r>
          </a:p>
        </p:txBody>
      </p:sp>
      <p:sp>
        <p:nvSpPr>
          <p:cNvPr id="5" name="Text Placeholder 4">
            <a:extLst>
              <a:ext uri="{FF2B5EF4-FFF2-40B4-BE49-F238E27FC236}">
                <a16:creationId xmlns:a16="http://schemas.microsoft.com/office/drawing/2014/main" id="{94825C5E-EC7C-4DC5-B801-D835BA3C55F2}"/>
              </a:ext>
            </a:extLst>
          </p:cNvPr>
          <p:cNvSpPr>
            <a:spLocks noGrp="1"/>
          </p:cNvSpPr>
          <p:nvPr>
            <p:ph idx="1"/>
          </p:nvPr>
        </p:nvSpPr>
        <p:spPr/>
        <p:txBody>
          <a:bodyPr/>
          <a:lstStyle/>
          <a:p>
            <a:pPr marL="50800" indent="0">
              <a:buNone/>
            </a:pPr>
            <a:r>
              <a:rPr lang="en-US" dirty="0"/>
              <a:t>After a student plays with lab equipment inappropriately, the teacher responds, “Please stop playing with lab equipment and keep it on the table.” </a:t>
            </a:r>
          </a:p>
          <a:p>
            <a:pPr marL="50800" indent="0">
              <a:buNone/>
            </a:pPr>
            <a:r>
              <a:rPr lang="en-US" dirty="0"/>
              <a:t>Later, say, “Thank you for being safe with the lab equipment.”</a:t>
            </a:r>
          </a:p>
        </p:txBody>
      </p:sp>
    </p:spTree>
    <p:extLst>
      <p:ext uri="{BB962C8B-B14F-4D97-AF65-F5344CB8AC3E}">
        <p14:creationId xmlns:p14="http://schemas.microsoft.com/office/powerpoint/2010/main" val="15358806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p:txBody>
          <a:bodyPr/>
          <a:lstStyle/>
          <a:p>
            <a:pPr lvl="0"/>
            <a:r>
              <a:rPr lang="en-US">
                <a:sym typeface="Calibri"/>
              </a:rPr>
              <a:t>Types Of Behavior</a:t>
            </a:r>
            <a:endParaRPr lang="en-US" dirty="0"/>
          </a:p>
        </p:txBody>
      </p:sp>
      <p:sp>
        <p:nvSpPr>
          <p:cNvPr id="288" name="Shape 288"/>
          <p:cNvSpPr txBox="1">
            <a:spLocks noGrp="1"/>
          </p:cNvSpPr>
          <p:nvPr>
            <p:ph idx="1"/>
          </p:nvPr>
        </p:nvSpPr>
        <p:spPr/>
        <p:txBody>
          <a:bodyPr/>
          <a:lstStyle/>
          <a:p>
            <a:pPr lvl="0"/>
            <a:r>
              <a:rPr lang="en-US">
                <a:sym typeface="Calibri"/>
              </a:rPr>
              <a:t>Appropriate or expected</a:t>
            </a:r>
            <a:endParaRPr lang="en-US"/>
          </a:p>
          <a:p>
            <a:pPr lvl="0"/>
            <a:r>
              <a:rPr lang="en-US">
                <a:sym typeface="Calibri"/>
              </a:rPr>
              <a:t>Infrequent and non-disruptive minor behaviors</a:t>
            </a:r>
            <a:endParaRPr lang="en-US"/>
          </a:p>
          <a:p>
            <a:pPr lvl="0"/>
            <a:r>
              <a:rPr lang="en-US">
                <a:sym typeface="Calibri"/>
              </a:rPr>
              <a:t>Repeated and non-disruptive behavior </a:t>
            </a:r>
            <a:endParaRPr lang="en-US"/>
          </a:p>
          <a:p>
            <a:pPr lvl="0"/>
            <a:r>
              <a:rPr lang="en-US">
                <a:sym typeface="Calibri"/>
              </a:rPr>
              <a:t>Repeated and disruptive behavior</a:t>
            </a:r>
            <a:endParaRPr lang="en-US"/>
          </a:p>
          <a:p>
            <a:pPr lvl="0"/>
            <a:r>
              <a:rPr lang="en-US">
                <a:sym typeface="Calibri"/>
              </a:rPr>
              <a:t>Administrator-managed behaviors</a:t>
            </a:r>
            <a:endParaRPr lang="en-US" dirty="0"/>
          </a:p>
        </p:txBody>
      </p:sp>
    </p:spTree>
    <p:extLst>
      <p:ext uri="{BB962C8B-B14F-4D97-AF65-F5344CB8AC3E}">
        <p14:creationId xmlns:p14="http://schemas.microsoft.com/office/powerpoint/2010/main" val="28925168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p:txBody>
          <a:bodyPr/>
          <a:lstStyle/>
          <a:p>
            <a:pPr lvl="0"/>
            <a:r>
              <a:rPr lang="en-US">
                <a:sym typeface="Calibri"/>
              </a:rPr>
              <a:t>Do It </a:t>
            </a:r>
            <a:r>
              <a:rPr lang="en-US"/>
              <a:t>W</a:t>
            </a:r>
            <a:r>
              <a:rPr lang="en-US">
                <a:sym typeface="Calibri"/>
              </a:rPr>
              <a:t>ith Fidelity!</a:t>
            </a:r>
            <a:endParaRPr lang="en-US" dirty="0"/>
          </a:p>
        </p:txBody>
      </p:sp>
      <p:sp>
        <p:nvSpPr>
          <p:cNvPr id="205" name="Shape 205"/>
          <p:cNvSpPr txBox="1">
            <a:spLocks noGrp="1"/>
          </p:cNvSpPr>
          <p:nvPr>
            <p:ph idx="1"/>
          </p:nvPr>
        </p:nvSpPr>
        <p:spPr/>
        <p:txBody>
          <a:bodyPr/>
          <a:lstStyle/>
          <a:p>
            <a:pPr marL="0" lvl="0" indent="0">
              <a:buNone/>
            </a:pPr>
            <a:r>
              <a:rPr lang="en-US" b="1" u="sng" dirty="0">
                <a:sym typeface="Calibri"/>
              </a:rPr>
              <a:t>Tiered Fidelity Inventory (TFI)</a:t>
            </a:r>
            <a:endParaRPr lang="en-US" b="1" u="sng" dirty="0"/>
          </a:p>
          <a:p>
            <a:pPr lvl="0"/>
            <a:endParaRPr lang="en-US" dirty="0">
              <a:sym typeface="Calibri"/>
            </a:endParaRPr>
          </a:p>
          <a:p>
            <a:pPr lvl="0"/>
            <a:r>
              <a:rPr lang="en-US" dirty="0">
                <a:sym typeface="Calibri"/>
              </a:rPr>
              <a:t>Efficient, valid index of extent to which PBIS core features are in place</a:t>
            </a:r>
            <a:endParaRPr lang="en-US" dirty="0"/>
          </a:p>
          <a:p>
            <a:pPr lvl="0"/>
            <a:r>
              <a:rPr lang="en-US" dirty="0">
                <a:sym typeface="Calibri"/>
              </a:rPr>
              <a:t>Section 1.8 Classroom Procedures</a:t>
            </a:r>
            <a:endParaRPr lang="en-US" dirty="0"/>
          </a:p>
        </p:txBody>
      </p:sp>
    </p:spTree>
    <p:extLst>
      <p:ext uri="{BB962C8B-B14F-4D97-AF65-F5344CB8AC3E}">
        <p14:creationId xmlns:p14="http://schemas.microsoft.com/office/powerpoint/2010/main" val="30025487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4F1954-856D-4F89-B68A-63D8621D3ED6}"/>
              </a:ext>
            </a:extLst>
          </p:cNvPr>
          <p:cNvSpPr>
            <a:spLocks noGrp="1"/>
          </p:cNvSpPr>
          <p:nvPr>
            <p:ph type="title"/>
          </p:nvPr>
        </p:nvSpPr>
        <p:spPr/>
        <p:txBody>
          <a:bodyPr>
            <a:normAutofit/>
          </a:bodyPr>
          <a:lstStyle/>
          <a:p>
            <a:r>
              <a:rPr lang="en-US" sz="5400" dirty="0">
                <a:latin typeface="+mn-lt"/>
              </a:rPr>
              <a:t>1.8 Classroom Procedures</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10497851"/>
              </p:ext>
            </p:extLst>
          </p:nvPr>
        </p:nvGraphicFramePr>
        <p:xfrm>
          <a:off x="2166658" y="2953385"/>
          <a:ext cx="9987961" cy="2902663"/>
        </p:xfrm>
        <a:graphic>
          <a:graphicData uri="http://schemas.openxmlformats.org/drawingml/2006/table">
            <a:tbl>
              <a:tblPr firstRow="1" firstCol="1" bandRow="1"/>
              <a:tblGrid>
                <a:gridCol w="4041053">
                  <a:extLst>
                    <a:ext uri="{9D8B030D-6E8A-4147-A177-3AD203B41FA5}">
                      <a16:colId xmlns:a16="http://schemas.microsoft.com/office/drawing/2014/main" val="20000"/>
                    </a:ext>
                  </a:extLst>
                </a:gridCol>
                <a:gridCol w="2435129">
                  <a:extLst>
                    <a:ext uri="{9D8B030D-6E8A-4147-A177-3AD203B41FA5}">
                      <a16:colId xmlns:a16="http://schemas.microsoft.com/office/drawing/2014/main" val="20001"/>
                    </a:ext>
                  </a:extLst>
                </a:gridCol>
                <a:gridCol w="3511779">
                  <a:extLst>
                    <a:ext uri="{9D8B030D-6E8A-4147-A177-3AD203B41FA5}">
                      <a16:colId xmlns:a16="http://schemas.microsoft.com/office/drawing/2014/main" val="20002"/>
                    </a:ext>
                  </a:extLst>
                </a:gridCol>
              </a:tblGrid>
              <a:tr h="2902663">
                <a:tc>
                  <a:txBody>
                    <a:bodyPr/>
                    <a:lstStyle/>
                    <a:p>
                      <a:pPr marL="0" marR="0" lvl="0" indent="0" algn="l">
                        <a:spcBef>
                          <a:spcPts val="0"/>
                        </a:spcBef>
                        <a:spcAft>
                          <a:spcPts val="0"/>
                        </a:spcAft>
                        <a:buFont typeface="+mj-lt"/>
                        <a:buNone/>
                      </a:pPr>
                      <a:r>
                        <a:rPr lang="en-US" sz="1600" b="1" dirty="0">
                          <a:effectLst/>
                          <a:latin typeface="+mn-lt"/>
                          <a:ea typeface="Times New Roman"/>
                          <a:cs typeface="Times New Roman"/>
                        </a:rPr>
                        <a:t>1.8 Classroom Procedures: </a:t>
                      </a:r>
                      <a:r>
                        <a:rPr lang="en-US" sz="1600" b="0" dirty="0">
                          <a:effectLst/>
                          <a:latin typeface="+mn-lt"/>
                          <a:ea typeface="Times New Roman"/>
                          <a:cs typeface="Times New Roman"/>
                        </a:rPr>
                        <a:t>Tier I features (school-wide expectations, routines, acknowledgements, in-class continuum of consequences) are implemented within </a:t>
                      </a:r>
                      <a:r>
                        <a:rPr lang="en-US" sz="1600" b="1" dirty="0">
                          <a:effectLst/>
                          <a:latin typeface="+mn-lt"/>
                          <a:ea typeface="Times New Roman"/>
                          <a:cs typeface="Times New Roman"/>
                        </a:rPr>
                        <a:t>classrooms</a:t>
                      </a:r>
                      <a:r>
                        <a:rPr lang="en-US" sz="1600" b="0" dirty="0">
                          <a:effectLst/>
                          <a:latin typeface="+mn-lt"/>
                          <a:ea typeface="Times New Roman"/>
                          <a:cs typeface="Times New Roman"/>
                        </a:rPr>
                        <a:t> and consistent with school-wide systems.</a:t>
                      </a:r>
                    </a:p>
                  </a:txBody>
                  <a:tcPr marL="53552" marR="535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marR="0" lvl="0" indent="-342900" algn="l">
                        <a:spcBef>
                          <a:spcPts val="0"/>
                        </a:spcBef>
                        <a:spcAft>
                          <a:spcPts val="0"/>
                        </a:spcAft>
                        <a:buFont typeface="Symbol"/>
                        <a:buChar char=""/>
                      </a:pPr>
                      <a:r>
                        <a:rPr lang="en-US" sz="1600" dirty="0">
                          <a:effectLst/>
                          <a:latin typeface="+mn-lt"/>
                        </a:rPr>
                        <a:t>Staff handbook</a:t>
                      </a:r>
                    </a:p>
                    <a:p>
                      <a:pPr marL="342900" marR="0" lvl="0" indent="-342900" algn="l">
                        <a:spcBef>
                          <a:spcPts val="0"/>
                        </a:spcBef>
                        <a:spcAft>
                          <a:spcPts val="0"/>
                        </a:spcAft>
                        <a:buFont typeface="Symbol"/>
                        <a:buChar char=""/>
                      </a:pPr>
                      <a:r>
                        <a:rPr lang="en-US" sz="1600" dirty="0">
                          <a:effectLst/>
                          <a:latin typeface="+mn-lt"/>
                        </a:rPr>
                        <a:t>Informal walkthroughs</a:t>
                      </a:r>
                    </a:p>
                    <a:p>
                      <a:pPr marL="342900" marR="0" lvl="0" indent="-342900" algn="l">
                        <a:spcBef>
                          <a:spcPts val="0"/>
                        </a:spcBef>
                        <a:spcAft>
                          <a:spcPts val="0"/>
                        </a:spcAft>
                        <a:buFont typeface="Symbol"/>
                        <a:buChar char=""/>
                      </a:pPr>
                      <a:r>
                        <a:rPr lang="en-US" sz="1600" dirty="0">
                          <a:effectLst/>
                          <a:latin typeface="+mn-lt"/>
                        </a:rPr>
                        <a:t>Progress monitoring</a:t>
                      </a:r>
                    </a:p>
                    <a:p>
                      <a:pPr marL="342900" marR="0" lvl="0" indent="-342900" algn="l">
                        <a:spcBef>
                          <a:spcPts val="0"/>
                        </a:spcBef>
                        <a:spcAft>
                          <a:spcPts val="0"/>
                        </a:spcAft>
                        <a:buFont typeface="Symbol"/>
                        <a:buChar char=""/>
                      </a:pPr>
                      <a:r>
                        <a:rPr lang="en-US" sz="1600" dirty="0">
                          <a:effectLst/>
                          <a:latin typeface="+mn-lt"/>
                        </a:rPr>
                        <a:t>Individual classroom data</a:t>
                      </a:r>
                    </a:p>
                  </a:txBody>
                  <a:tcPr marL="53552" marR="535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55270" marR="0" indent="-228600" algn="l">
                        <a:spcBef>
                          <a:spcPts val="0"/>
                        </a:spcBef>
                        <a:spcAft>
                          <a:spcPts val="1200"/>
                        </a:spcAft>
                      </a:pPr>
                      <a:r>
                        <a:rPr lang="en-US" sz="1600" dirty="0">
                          <a:effectLst/>
                          <a:latin typeface="+mn-lt"/>
                          <a:ea typeface="Calibri"/>
                          <a:cs typeface="Times New Roman"/>
                        </a:rPr>
                        <a:t>0 = Classrooms are not formally implementing Tier I</a:t>
                      </a:r>
                    </a:p>
                    <a:p>
                      <a:pPr marL="255270" marR="0" indent="-228600" algn="l">
                        <a:spcBef>
                          <a:spcPts val="0"/>
                        </a:spcBef>
                        <a:spcAft>
                          <a:spcPts val="1200"/>
                        </a:spcAft>
                      </a:pPr>
                      <a:r>
                        <a:rPr lang="en-US" sz="1600" dirty="0">
                          <a:effectLst/>
                          <a:latin typeface="+mn-lt"/>
                          <a:ea typeface="Calibri"/>
                          <a:cs typeface="Times New Roman"/>
                        </a:rPr>
                        <a:t>1 = Classrooms are informally implementing Tier I but no formal system exists</a:t>
                      </a:r>
                    </a:p>
                    <a:p>
                      <a:pPr marL="255270" marR="0" indent="-228600" algn="l">
                        <a:spcBef>
                          <a:spcPts val="0"/>
                        </a:spcBef>
                        <a:spcAft>
                          <a:spcPts val="1200"/>
                        </a:spcAft>
                      </a:pPr>
                      <a:r>
                        <a:rPr lang="en-US" sz="1600" dirty="0">
                          <a:effectLst/>
                          <a:latin typeface="+mn-lt"/>
                          <a:ea typeface="Calibri"/>
                          <a:cs typeface="Times New Roman"/>
                        </a:rPr>
                        <a:t>2 = Classrooms are formally implementing all core Tier I features, consistent with school-wide expectations</a:t>
                      </a:r>
                    </a:p>
                  </a:txBody>
                  <a:tcPr marL="53552" marR="535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7" name="Rectangle 6"/>
          <p:cNvSpPr/>
          <p:nvPr/>
        </p:nvSpPr>
        <p:spPr>
          <a:xfrm>
            <a:off x="4628021" y="4314055"/>
            <a:ext cx="3428131" cy="132446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a:t>Main Idea: </a:t>
            </a:r>
            <a:r>
              <a:rPr lang="en-US" sz="1600" dirty="0"/>
              <a:t>PBIS expectations and consequences need to be integrated into the classroom systems. This improves consistency in behavior support practices across adults.</a:t>
            </a:r>
          </a:p>
        </p:txBody>
      </p:sp>
      <p:graphicFrame>
        <p:nvGraphicFramePr>
          <p:cNvPr id="2" name="Table 1">
            <a:extLst>
              <a:ext uri="{FF2B5EF4-FFF2-40B4-BE49-F238E27FC236}">
                <a16:creationId xmlns:a16="http://schemas.microsoft.com/office/drawing/2014/main" id="{221C27FB-7274-4F0C-AAB5-A55165388D51}"/>
              </a:ext>
            </a:extLst>
          </p:cNvPr>
          <p:cNvGraphicFramePr>
            <a:graphicFrameLocks noGrp="1"/>
          </p:cNvGraphicFramePr>
          <p:nvPr>
            <p:extLst>
              <p:ext uri="{D42A27DB-BD31-4B8C-83A1-F6EECF244321}">
                <p14:modId xmlns:p14="http://schemas.microsoft.com/office/powerpoint/2010/main" val="1491024543"/>
              </p:ext>
            </p:extLst>
          </p:nvPr>
        </p:nvGraphicFramePr>
        <p:xfrm>
          <a:off x="2166658" y="1825625"/>
          <a:ext cx="10001986" cy="1127760"/>
        </p:xfrm>
        <a:graphic>
          <a:graphicData uri="http://schemas.openxmlformats.org/drawingml/2006/table">
            <a:tbl>
              <a:tblPr firstRow="1" firstCol="1" bandRow="1">
                <a:tableStyleId>{5940675A-B579-460E-94D1-54222C63F5DA}</a:tableStyleId>
              </a:tblPr>
              <a:tblGrid>
                <a:gridCol w="4050027">
                  <a:extLst>
                    <a:ext uri="{9D8B030D-6E8A-4147-A177-3AD203B41FA5}">
                      <a16:colId xmlns:a16="http://schemas.microsoft.com/office/drawing/2014/main" val="1524069633"/>
                    </a:ext>
                  </a:extLst>
                </a:gridCol>
                <a:gridCol w="2443091">
                  <a:extLst>
                    <a:ext uri="{9D8B030D-6E8A-4147-A177-3AD203B41FA5}">
                      <a16:colId xmlns:a16="http://schemas.microsoft.com/office/drawing/2014/main" val="2402483978"/>
                    </a:ext>
                  </a:extLst>
                </a:gridCol>
                <a:gridCol w="3508868">
                  <a:extLst>
                    <a:ext uri="{9D8B030D-6E8A-4147-A177-3AD203B41FA5}">
                      <a16:colId xmlns:a16="http://schemas.microsoft.com/office/drawing/2014/main" val="823232732"/>
                    </a:ext>
                  </a:extLst>
                </a:gridCol>
              </a:tblGrid>
              <a:tr h="252586">
                <a:tc rowSpan="2">
                  <a:txBody>
                    <a:bodyPr/>
                    <a:lstStyle/>
                    <a:p>
                      <a:pPr marL="328930" marR="0" indent="-283210" algn="ctr">
                        <a:spcBef>
                          <a:spcPts val="0"/>
                        </a:spcBef>
                        <a:spcAft>
                          <a:spcPts val="0"/>
                        </a:spcAft>
                      </a:pPr>
                      <a:r>
                        <a:rPr lang="en-US" sz="2000" dirty="0">
                          <a:effectLst/>
                        </a:rPr>
                        <a:t>Feature</a:t>
                      </a:r>
                      <a:endParaRPr lang="en-US" sz="2000" dirty="0">
                        <a:solidFill>
                          <a:schemeClr val="bg1"/>
                        </a:solidFill>
                        <a:effectLst/>
                        <a:latin typeface="+mn-lt"/>
                      </a:endParaRPr>
                    </a:p>
                  </a:txBody>
                  <a:tcPr marL="62255" marR="62255" marT="0" marB="0" anchor="ctr">
                    <a:solidFill>
                      <a:srgbClr val="D31F2E"/>
                    </a:solidFill>
                  </a:tcPr>
                </a:tc>
                <a:tc rowSpan="2">
                  <a:txBody>
                    <a:bodyPr/>
                    <a:lstStyle/>
                    <a:p>
                      <a:pPr marL="328930" marR="0" indent="-283210" algn="ctr">
                        <a:spcBef>
                          <a:spcPts val="0"/>
                        </a:spcBef>
                        <a:spcAft>
                          <a:spcPts val="0"/>
                        </a:spcAft>
                      </a:pPr>
                      <a:r>
                        <a:rPr lang="en-US" sz="2000" dirty="0">
                          <a:effectLst/>
                        </a:rPr>
                        <a:t>Data Sources</a:t>
                      </a:r>
                      <a:endParaRPr lang="en-US" sz="2000" dirty="0">
                        <a:solidFill>
                          <a:schemeClr val="bg1"/>
                        </a:solidFill>
                        <a:effectLst/>
                        <a:latin typeface="+mn-lt"/>
                      </a:endParaRPr>
                    </a:p>
                  </a:txBody>
                  <a:tcPr marL="62255" marR="62255" marT="0" marB="0" anchor="ctr">
                    <a:solidFill>
                      <a:srgbClr val="D31F2E"/>
                    </a:solidFill>
                  </a:tcPr>
                </a:tc>
                <a:tc>
                  <a:txBody>
                    <a:bodyPr/>
                    <a:lstStyle/>
                    <a:p>
                      <a:pPr marL="328930" marR="0" indent="-283210" algn="ctr">
                        <a:spcBef>
                          <a:spcPts val="0"/>
                        </a:spcBef>
                        <a:spcAft>
                          <a:spcPts val="0"/>
                        </a:spcAft>
                      </a:pPr>
                      <a:r>
                        <a:rPr lang="en-US" sz="2000" dirty="0">
                          <a:effectLst/>
                        </a:rPr>
                        <a:t>Scoring Criteria</a:t>
                      </a:r>
                      <a:endParaRPr lang="en-US" sz="2000" dirty="0">
                        <a:solidFill>
                          <a:schemeClr val="bg1"/>
                        </a:solidFill>
                        <a:effectLst/>
                        <a:latin typeface="+mn-lt"/>
                      </a:endParaRPr>
                    </a:p>
                  </a:txBody>
                  <a:tcPr marL="62255" marR="62255" marT="0" marB="0" anchor="ctr">
                    <a:solidFill>
                      <a:srgbClr val="D31F2E"/>
                    </a:solidFill>
                  </a:tcPr>
                </a:tc>
                <a:extLst>
                  <a:ext uri="{0D108BD9-81ED-4DB2-BD59-A6C34878D82A}">
                    <a16:rowId xmlns:a16="http://schemas.microsoft.com/office/drawing/2014/main" val="2661581983"/>
                  </a:ext>
                </a:extLst>
              </a:tr>
              <a:tr h="681982">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800" dirty="0">
                          <a:effectLst/>
                        </a:rPr>
                        <a:t>0 = Not implemented</a:t>
                      </a:r>
                    </a:p>
                    <a:p>
                      <a:pPr marL="328930" marR="0" indent="-283210" algn="l">
                        <a:spcBef>
                          <a:spcPts val="0"/>
                        </a:spcBef>
                        <a:spcAft>
                          <a:spcPts val="0"/>
                        </a:spcAft>
                      </a:pPr>
                      <a:r>
                        <a:rPr lang="en-US" sz="1800" dirty="0">
                          <a:effectLst/>
                        </a:rPr>
                        <a:t>1 = Partially implemented</a:t>
                      </a:r>
                    </a:p>
                    <a:p>
                      <a:pPr marL="328930" marR="0" indent="-283210" algn="l">
                        <a:spcBef>
                          <a:spcPts val="0"/>
                        </a:spcBef>
                        <a:spcAft>
                          <a:spcPts val="0"/>
                        </a:spcAft>
                      </a:pPr>
                      <a:r>
                        <a:rPr lang="en-US" sz="1800" dirty="0">
                          <a:effectLst/>
                        </a:rPr>
                        <a:t>2 = Fully implemented</a:t>
                      </a:r>
                      <a:endParaRPr lang="en-US" sz="1800" dirty="0">
                        <a:solidFill>
                          <a:schemeClr val="bg1"/>
                        </a:solidFill>
                        <a:effectLst/>
                        <a:latin typeface="+mn-lt"/>
                      </a:endParaRPr>
                    </a:p>
                  </a:txBody>
                  <a:tcPr marL="62255" marR="62255" marT="0" marB="0">
                    <a:solidFill>
                      <a:srgbClr val="D31F2E"/>
                    </a:solidFill>
                  </a:tcPr>
                </a:tc>
                <a:extLst>
                  <a:ext uri="{0D108BD9-81ED-4DB2-BD59-A6C34878D82A}">
                    <a16:rowId xmlns:a16="http://schemas.microsoft.com/office/drawing/2014/main" val="2346642505"/>
                  </a:ext>
                </a:extLst>
              </a:tr>
            </a:tbl>
          </a:graphicData>
        </a:graphic>
      </p:graphicFrame>
    </p:spTree>
    <p:extLst>
      <p:ext uri="{BB962C8B-B14F-4D97-AF65-F5344CB8AC3E}">
        <p14:creationId xmlns:p14="http://schemas.microsoft.com/office/powerpoint/2010/main" val="2970548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078A9-A955-474C-A006-047405D08F3A}"/>
              </a:ext>
            </a:extLst>
          </p:cNvPr>
          <p:cNvSpPr>
            <a:spLocks noGrp="1"/>
          </p:cNvSpPr>
          <p:nvPr>
            <p:ph type="title"/>
          </p:nvPr>
        </p:nvSpPr>
        <p:spPr/>
        <p:txBody>
          <a:bodyPr/>
          <a:lstStyle/>
          <a:p>
            <a:r>
              <a:rPr lang="en-US" sz="5400" dirty="0">
                <a:latin typeface="+mn-lt"/>
              </a:rPr>
              <a:t>Summary</a:t>
            </a:r>
          </a:p>
        </p:txBody>
      </p:sp>
      <p:sp>
        <p:nvSpPr>
          <p:cNvPr id="3" name="Text Placeholder 2">
            <a:extLst>
              <a:ext uri="{FF2B5EF4-FFF2-40B4-BE49-F238E27FC236}">
                <a16:creationId xmlns:a16="http://schemas.microsoft.com/office/drawing/2014/main" id="{D7C53CE0-E70D-40B7-91E8-1436808E8A3A}"/>
              </a:ext>
            </a:extLst>
          </p:cNvPr>
          <p:cNvSpPr>
            <a:spLocks noGrp="1"/>
          </p:cNvSpPr>
          <p:nvPr>
            <p:ph idx="1"/>
          </p:nvPr>
        </p:nvSpPr>
        <p:spPr/>
        <p:txBody>
          <a:bodyPr/>
          <a:lstStyle/>
          <a:p>
            <a:r>
              <a:rPr lang="en-US" dirty="0">
                <a:solidFill>
                  <a:schemeClr val="tx1"/>
                </a:solidFill>
              </a:rPr>
              <a:t>Increase instructional time</a:t>
            </a:r>
          </a:p>
          <a:p>
            <a:r>
              <a:rPr lang="en-US" dirty="0">
                <a:solidFill>
                  <a:schemeClr val="tx1"/>
                </a:solidFill>
              </a:rPr>
              <a:t>Increase engagement time</a:t>
            </a:r>
          </a:p>
          <a:p>
            <a:r>
              <a:rPr lang="en-US" dirty="0">
                <a:solidFill>
                  <a:schemeClr val="tx1"/>
                </a:solidFill>
              </a:rPr>
              <a:t>Collect data</a:t>
            </a:r>
          </a:p>
          <a:p>
            <a:r>
              <a:rPr lang="en-US" sz="2800" dirty="0">
                <a:solidFill>
                  <a:schemeClr val="tx1"/>
                </a:solidFill>
              </a:rPr>
              <a:t>Make it FAST!</a:t>
            </a:r>
          </a:p>
        </p:txBody>
      </p:sp>
    </p:spTree>
    <p:extLst>
      <p:ext uri="{BB962C8B-B14F-4D97-AF65-F5344CB8AC3E}">
        <p14:creationId xmlns:p14="http://schemas.microsoft.com/office/powerpoint/2010/main" val="1704234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E2AB1-9353-49A1-9997-CCDD8F545211}"/>
              </a:ext>
            </a:extLst>
          </p:cNvPr>
          <p:cNvSpPr>
            <a:spLocks noGrp="1"/>
          </p:cNvSpPr>
          <p:nvPr>
            <p:ph type="title"/>
          </p:nvPr>
        </p:nvSpPr>
        <p:spPr/>
        <p:txBody>
          <a:bodyPr/>
          <a:lstStyle/>
          <a:p>
            <a:r>
              <a:rPr lang="en-US" sz="5400" dirty="0">
                <a:latin typeface="+mn-lt"/>
              </a:rPr>
              <a:t>Discussion</a:t>
            </a:r>
          </a:p>
        </p:txBody>
      </p:sp>
      <p:sp>
        <p:nvSpPr>
          <p:cNvPr id="3" name="Text Placeholder 2">
            <a:extLst>
              <a:ext uri="{FF2B5EF4-FFF2-40B4-BE49-F238E27FC236}">
                <a16:creationId xmlns:a16="http://schemas.microsoft.com/office/drawing/2014/main" id="{8A17852A-1AE0-4FD4-9713-24D29E6E0B3B}"/>
              </a:ext>
            </a:extLst>
          </p:cNvPr>
          <p:cNvSpPr>
            <a:spLocks noGrp="1"/>
          </p:cNvSpPr>
          <p:nvPr>
            <p:ph idx="1"/>
          </p:nvPr>
        </p:nvSpPr>
        <p:spPr/>
        <p:txBody>
          <a:bodyPr/>
          <a:lstStyle/>
          <a:p>
            <a:pPr>
              <a:buSzPct val="100000"/>
            </a:pPr>
            <a:r>
              <a:rPr lang="en-US" dirty="0"/>
              <a:t>Discuss the impact of schoolwide expectations on student behavior in your school.</a:t>
            </a:r>
          </a:p>
          <a:p>
            <a:pPr>
              <a:buSzPct val="100000"/>
            </a:pPr>
            <a:r>
              <a:rPr lang="en-US" dirty="0"/>
              <a:t>Discuss the benefits of adapting school-wide expectations for the classroom.</a:t>
            </a:r>
          </a:p>
        </p:txBody>
      </p:sp>
    </p:spTree>
    <p:extLst>
      <p:ext uri="{BB962C8B-B14F-4D97-AF65-F5344CB8AC3E}">
        <p14:creationId xmlns:p14="http://schemas.microsoft.com/office/powerpoint/2010/main" val="2950251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7266-1D01-487F-AADF-438563CB3A29}"/>
              </a:ext>
            </a:extLst>
          </p:cNvPr>
          <p:cNvSpPr>
            <a:spLocks noGrp="1"/>
          </p:cNvSpPr>
          <p:nvPr>
            <p:ph type="title"/>
          </p:nvPr>
        </p:nvSpPr>
        <p:spPr/>
        <p:txBody>
          <a:bodyPr/>
          <a:lstStyle/>
          <a:p>
            <a:r>
              <a:rPr lang="en-US" sz="5400" dirty="0">
                <a:latin typeface="+mn-lt"/>
              </a:rPr>
              <a:t>Essential Primers</a:t>
            </a:r>
          </a:p>
        </p:txBody>
      </p:sp>
      <p:sp>
        <p:nvSpPr>
          <p:cNvPr id="3" name="Text Placeholder 2">
            <a:extLst>
              <a:ext uri="{FF2B5EF4-FFF2-40B4-BE49-F238E27FC236}">
                <a16:creationId xmlns:a16="http://schemas.microsoft.com/office/drawing/2014/main" id="{5082716E-0971-4934-A924-B574929F2B0A}"/>
              </a:ext>
            </a:extLst>
          </p:cNvPr>
          <p:cNvSpPr>
            <a:spLocks noGrp="1"/>
          </p:cNvSpPr>
          <p:nvPr>
            <p:ph idx="1"/>
          </p:nvPr>
        </p:nvSpPr>
        <p:spPr/>
        <p:txBody>
          <a:bodyPr>
            <a:normAutofit fontScale="77500" lnSpcReduction="20000"/>
          </a:bodyPr>
          <a:lstStyle/>
          <a:p>
            <a:r>
              <a:rPr lang="en-US" dirty="0"/>
              <a:t>Lewis, T. Preventing and responding to problem behavior through school-wide systems of positive behavior support.</a:t>
            </a:r>
          </a:p>
          <a:p>
            <a:r>
              <a:rPr lang="en-US" dirty="0"/>
              <a:t>Simonsen, B., Fairbanks, S., </a:t>
            </a:r>
            <a:r>
              <a:rPr lang="en-US" dirty="0" err="1"/>
              <a:t>Briesch</a:t>
            </a:r>
            <a:r>
              <a:rPr lang="en-US" dirty="0"/>
              <a:t>, A., Myers, D., </a:t>
            </a:r>
            <a:r>
              <a:rPr lang="en-US" dirty="0" err="1"/>
              <a:t>Sugai</a:t>
            </a:r>
            <a:r>
              <a:rPr lang="en-US" dirty="0"/>
              <a:t>, G. (2008). Supporting and responding to behavior evidence based classroom strategies for teachers. </a:t>
            </a:r>
          </a:p>
          <a:p>
            <a:r>
              <a:rPr lang="en-US" dirty="0"/>
              <a:t>Weaver, J. Eight effective classroom practices. Missouri Environmental Education Association.</a:t>
            </a:r>
          </a:p>
          <a:p>
            <a:r>
              <a:rPr lang="en-US" dirty="0"/>
              <a:t>Midwest PBIS Network Classroom Practices  </a:t>
            </a:r>
            <a:r>
              <a:rPr lang="en-US" dirty="0">
                <a:hlinkClick r:id="rId2"/>
              </a:rPr>
              <a:t>https://www.midwestpbis2.org/training-content/tier-1-and-classroom/classroom-practices</a:t>
            </a:r>
            <a:r>
              <a:rPr lang="en-US" dirty="0"/>
              <a:t> </a:t>
            </a:r>
          </a:p>
        </p:txBody>
      </p:sp>
    </p:spTree>
    <p:extLst>
      <p:ext uri="{BB962C8B-B14F-4D97-AF65-F5344CB8AC3E}">
        <p14:creationId xmlns:p14="http://schemas.microsoft.com/office/powerpoint/2010/main" val="8589018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AFA0-61CB-4397-B580-DF40A458F7ED}"/>
              </a:ext>
            </a:extLst>
          </p:cNvPr>
          <p:cNvSpPr>
            <a:spLocks noGrp="1"/>
          </p:cNvSpPr>
          <p:nvPr>
            <p:ph type="title"/>
          </p:nvPr>
        </p:nvSpPr>
        <p:spPr/>
        <p:txBody>
          <a:bodyPr/>
          <a:lstStyle/>
          <a:p>
            <a:r>
              <a:rPr lang="en-US" sz="5400" dirty="0">
                <a:latin typeface="+mn-lt"/>
              </a:rPr>
              <a:t>Resources</a:t>
            </a:r>
          </a:p>
        </p:txBody>
      </p:sp>
      <p:sp>
        <p:nvSpPr>
          <p:cNvPr id="3" name="Text Placeholder 2">
            <a:extLst>
              <a:ext uri="{FF2B5EF4-FFF2-40B4-BE49-F238E27FC236}">
                <a16:creationId xmlns:a16="http://schemas.microsoft.com/office/drawing/2014/main" id="{FB2DA2F9-93A3-4E1C-8CCD-16D7A5DD308C}"/>
              </a:ext>
            </a:extLst>
          </p:cNvPr>
          <p:cNvSpPr>
            <a:spLocks noGrp="1"/>
          </p:cNvSpPr>
          <p:nvPr>
            <p:ph idx="1"/>
          </p:nvPr>
        </p:nvSpPr>
        <p:spPr/>
        <p:txBody>
          <a:bodyPr>
            <a:normAutofit fontScale="85000" lnSpcReduction="20000"/>
          </a:bodyPr>
          <a:lstStyle/>
          <a:p>
            <a:r>
              <a:rPr lang="en-US" dirty="0"/>
              <a:t>Supporting and Responding to Students’ Behavioral Needs </a:t>
            </a:r>
            <a:r>
              <a:rPr lang="en-US" dirty="0">
                <a:hlinkClick r:id="rId2"/>
              </a:rPr>
              <a:t>https://www.pbis.org/common/cms/files/pbisresources/Supporting%20and%20Responding%20to%20Behavior.pdf</a:t>
            </a:r>
            <a:endParaRPr lang="en-US" dirty="0"/>
          </a:p>
          <a:p>
            <a:r>
              <a:rPr lang="en-US" dirty="0"/>
              <a:t>Preventing and Responding to Problem Behavior through School-Wide Systems of Positive Behavior Supports </a:t>
            </a:r>
            <a:r>
              <a:rPr lang="en-US" u="sng" dirty="0">
                <a:solidFill>
                  <a:srgbClr val="0070C0"/>
                </a:solidFill>
              </a:rPr>
              <a:t>https://ucy.ac.cy/cypbis/documents/Sinedrio/Lewis_SW-PBS_PI.ppt</a:t>
            </a:r>
          </a:p>
          <a:p>
            <a:r>
              <a:rPr lang="en-US" dirty="0">
                <a:solidFill>
                  <a:schemeClr val="tx1"/>
                </a:solidFill>
              </a:rPr>
              <a:t>Missouri PBIS: Effective Classroom Practices </a:t>
            </a:r>
            <a:br>
              <a:rPr lang="en-US" dirty="0">
                <a:solidFill>
                  <a:schemeClr val="tx1"/>
                </a:solidFill>
              </a:rPr>
            </a:br>
            <a:r>
              <a:rPr lang="en-US" dirty="0">
                <a:hlinkClick r:id="rId3"/>
              </a:rPr>
              <a:t>https://pbismissouri.org/wp-content/uploads/2018/08/Tier-1-2018_Ch.-8.pdf?x30198</a:t>
            </a:r>
            <a:r>
              <a:rPr lang="en-US" dirty="0"/>
              <a:t> </a:t>
            </a:r>
          </a:p>
        </p:txBody>
      </p:sp>
    </p:spTree>
    <p:extLst>
      <p:ext uri="{BB962C8B-B14F-4D97-AF65-F5344CB8AC3E}">
        <p14:creationId xmlns:p14="http://schemas.microsoft.com/office/powerpoint/2010/main" val="29538511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D881B-2231-4FA7-AD5F-83F400CF3A14}"/>
              </a:ext>
            </a:extLst>
          </p:cNvPr>
          <p:cNvSpPr>
            <a:spLocks noGrp="1"/>
          </p:cNvSpPr>
          <p:nvPr>
            <p:ph type="title"/>
          </p:nvPr>
        </p:nvSpPr>
        <p:spPr/>
        <p:txBody>
          <a:bodyPr/>
          <a:lstStyle/>
          <a:p>
            <a:r>
              <a:rPr lang="en-US" sz="5400" dirty="0">
                <a:latin typeface="+mn-lt"/>
              </a:rPr>
              <a:t>Resources</a:t>
            </a:r>
          </a:p>
        </p:txBody>
      </p:sp>
      <p:sp>
        <p:nvSpPr>
          <p:cNvPr id="3" name="Text Placeholder 2">
            <a:extLst>
              <a:ext uri="{FF2B5EF4-FFF2-40B4-BE49-F238E27FC236}">
                <a16:creationId xmlns:a16="http://schemas.microsoft.com/office/drawing/2014/main" id="{0F39DE42-0632-4FF0-BAA9-B10D7C83105C}"/>
              </a:ext>
            </a:extLst>
          </p:cNvPr>
          <p:cNvSpPr>
            <a:spLocks noGrp="1"/>
          </p:cNvSpPr>
          <p:nvPr>
            <p:ph idx="1"/>
          </p:nvPr>
        </p:nvSpPr>
        <p:spPr/>
        <p:txBody>
          <a:bodyPr/>
          <a:lstStyle/>
          <a:p>
            <a:r>
              <a:rPr lang="en-US" dirty="0"/>
              <a:t>Simonsen, B., Fairbanks, S., </a:t>
            </a:r>
            <a:r>
              <a:rPr lang="en-US" dirty="0" err="1"/>
              <a:t>Briesch</a:t>
            </a:r>
            <a:r>
              <a:rPr lang="en-US" dirty="0"/>
              <a:t>, A., Myers, D., </a:t>
            </a:r>
            <a:r>
              <a:rPr lang="en-US" dirty="0" err="1"/>
              <a:t>Sugai</a:t>
            </a:r>
            <a:r>
              <a:rPr lang="en-US" dirty="0"/>
              <a:t>, G. (2008). Evidence-based practices in classroom management: considerations for research to practice. </a:t>
            </a:r>
            <a:r>
              <a:rPr lang="en-US" i="1" dirty="0"/>
              <a:t>Education and Treatment of Children</a:t>
            </a:r>
            <a:r>
              <a:rPr lang="en-US" dirty="0"/>
              <a:t>, 31(3), 351-380.</a:t>
            </a:r>
          </a:p>
          <a:p>
            <a:r>
              <a:rPr lang="en-US" dirty="0">
                <a:hlinkClick r:id="rId2"/>
              </a:rPr>
              <a:t>https://www.pbis.org/resource/positive-and-proactive-classroom-management-focus-on-positive-classroom-behavior-supports-pcbs</a:t>
            </a:r>
            <a:r>
              <a:rPr lang="en-US" dirty="0"/>
              <a:t> </a:t>
            </a:r>
          </a:p>
        </p:txBody>
      </p:sp>
    </p:spTree>
    <p:extLst>
      <p:ext uri="{BB962C8B-B14F-4D97-AF65-F5344CB8AC3E}">
        <p14:creationId xmlns:p14="http://schemas.microsoft.com/office/powerpoint/2010/main" val="2668077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sz="5400" dirty="0">
                <a:latin typeface="+mn-lt"/>
              </a:rPr>
              <a:t>Typical School Day</a:t>
            </a:r>
            <a:endParaRPr sz="5400" dirty="0">
              <a:latin typeface="+mn-lt"/>
            </a:endParaRPr>
          </a:p>
        </p:txBody>
      </p:sp>
      <p:sp>
        <p:nvSpPr>
          <p:cNvPr id="72" name="Shape 72"/>
          <p:cNvSpPr txBox="1">
            <a:spLocks noGrp="1"/>
          </p:cNvSpPr>
          <p:nvPr>
            <p:ph idx="1"/>
          </p:nvPr>
        </p:nvSpPr>
        <p:spPr>
          <a:prstGeom prst="rect">
            <a:avLst/>
          </a:prstGeom>
        </p:spPr>
        <p:txBody>
          <a:bodyPr spcFirstLastPara="1" wrap="square" lIns="91425" tIns="45700" rIns="91425" bIns="45700" anchor="t" anchorCtr="0">
            <a:noAutofit/>
          </a:bodyPr>
          <a:lstStyle/>
          <a:p>
            <a:pPr marL="0" lvl="0" indent="0">
              <a:spcBef>
                <a:spcPts val="1000"/>
              </a:spcBef>
              <a:spcAft>
                <a:spcPts val="0"/>
              </a:spcAft>
              <a:buNone/>
            </a:pPr>
            <a:r>
              <a:rPr lang="en-US" dirty="0"/>
              <a:t>17%  Direct instruction</a:t>
            </a:r>
            <a:endParaRPr dirty="0"/>
          </a:p>
          <a:p>
            <a:pPr marL="0" lvl="0" indent="0">
              <a:spcBef>
                <a:spcPts val="1000"/>
              </a:spcBef>
              <a:spcAft>
                <a:spcPts val="0"/>
              </a:spcAft>
              <a:buNone/>
            </a:pPr>
            <a:r>
              <a:rPr lang="en-US" dirty="0"/>
              <a:t>33%  Seatwork</a:t>
            </a:r>
            <a:endParaRPr dirty="0"/>
          </a:p>
          <a:p>
            <a:pPr marL="0" lvl="0" indent="0">
              <a:spcBef>
                <a:spcPts val="1000"/>
              </a:spcBef>
              <a:spcAft>
                <a:spcPts val="0"/>
              </a:spcAft>
              <a:buNone/>
            </a:pPr>
            <a:r>
              <a:rPr lang="en-US" dirty="0"/>
              <a:t>20%  Transitions</a:t>
            </a:r>
            <a:endParaRPr dirty="0"/>
          </a:p>
          <a:p>
            <a:pPr marL="0" lvl="0" indent="0">
              <a:spcBef>
                <a:spcPts val="1000"/>
              </a:spcBef>
              <a:spcAft>
                <a:spcPts val="0"/>
              </a:spcAft>
              <a:buNone/>
            </a:pPr>
            <a:r>
              <a:rPr lang="en-US" b="1" dirty="0"/>
              <a:t>30%  Discipline and other non-instructional activities</a:t>
            </a:r>
          </a:p>
        </p:txBody>
      </p:sp>
      <p:sp>
        <p:nvSpPr>
          <p:cNvPr id="5" name="Content Placeholder 5">
            <a:extLst>
              <a:ext uri="{FF2B5EF4-FFF2-40B4-BE49-F238E27FC236}">
                <a16:creationId xmlns:a16="http://schemas.microsoft.com/office/drawing/2014/main" id="{0308455D-E808-487F-B7EE-59FFFB929232}"/>
              </a:ext>
            </a:extLst>
          </p:cNvPr>
          <p:cNvSpPr txBox="1">
            <a:spLocks/>
          </p:cNvSpPr>
          <p:nvPr/>
        </p:nvSpPr>
        <p:spPr>
          <a:xfrm>
            <a:off x="2514600" y="6314363"/>
            <a:ext cx="8839200" cy="484187"/>
          </a:xfrm>
          <a:prstGeom prst="rect">
            <a:avLst/>
          </a:prstGeom>
        </p:spPr>
        <p:txBody>
          <a:bodyPr vert="horz" lIns="91440" tIns="45720" rIns="91440" bIns="45720" rtlCol="0" anchor="ctr">
            <a:noAutofit/>
          </a:bodyPr>
          <a:lstStyle>
            <a:lvl1pPr marL="346075" indent="-346075" algn="l" defTabSz="914400" rtl="0" eaLnBrk="1" latinLnBrk="0" hangingPunct="1">
              <a:lnSpc>
                <a:spcPct val="120000"/>
              </a:lnSpc>
              <a:spcBef>
                <a:spcPts val="1000"/>
              </a:spcBef>
              <a:spcAft>
                <a:spcPts val="600"/>
              </a:spcAft>
              <a:buClr>
                <a:srgbClr val="C00000"/>
              </a:buClr>
              <a:buSzPct val="110000"/>
              <a:buFont typeface="Wingdings" pitchFamily="2" charset="2"/>
              <a:buChar char="§"/>
              <a:tabLst/>
              <a:defRPr sz="2800" kern="1200">
                <a:solidFill>
                  <a:schemeClr val="tx1"/>
                </a:solidFill>
                <a:latin typeface="Arial" panose="020B0604020202020204" pitchFamily="34" charset="0"/>
                <a:ea typeface="+mn-ea"/>
                <a:cs typeface="Arial" panose="020B0604020202020204" pitchFamily="34" charset="0"/>
              </a:defRPr>
            </a:lvl1pPr>
            <a:lvl2pPr marL="803275" indent="-346075" algn="l" defTabSz="914400" rtl="0" eaLnBrk="1" latinLnBrk="0" hangingPunct="1">
              <a:lnSpc>
                <a:spcPct val="120000"/>
              </a:lnSpc>
              <a:spcBef>
                <a:spcPts val="500"/>
              </a:spcBef>
              <a:spcAft>
                <a:spcPts val="600"/>
              </a:spcAft>
              <a:buClr>
                <a:srgbClr val="C00000"/>
              </a:buClr>
              <a:buSzPct val="110000"/>
              <a:buFont typeface="Wingdings" pitchFamily="2" charset="2"/>
              <a:buChar char="§"/>
              <a:tabLst/>
              <a:defRPr sz="2600" kern="1200">
                <a:solidFill>
                  <a:schemeClr val="tx1"/>
                </a:solidFill>
                <a:latin typeface="Arial" panose="020B0604020202020204" pitchFamily="34" charset="0"/>
                <a:ea typeface="+mn-ea"/>
                <a:cs typeface="Arial" panose="020B0604020202020204" pitchFamily="34" charset="0"/>
              </a:defRPr>
            </a:lvl2pPr>
            <a:lvl3pPr marL="1258888" indent="-344488" algn="l" defTabSz="914400" rtl="0" eaLnBrk="1" latinLnBrk="0" hangingPunct="1">
              <a:lnSpc>
                <a:spcPct val="120000"/>
              </a:lnSpc>
              <a:spcBef>
                <a:spcPts val="500"/>
              </a:spcBef>
              <a:spcAft>
                <a:spcPts val="600"/>
              </a:spcAft>
              <a:buClr>
                <a:srgbClr val="C00000"/>
              </a:buClr>
              <a:buSzPct val="110000"/>
              <a:buFont typeface="Wingdings" pitchFamily="2" charset="2"/>
              <a:buChar char="§"/>
              <a:tabLst/>
              <a:defRPr sz="2400" kern="1200">
                <a:solidFill>
                  <a:schemeClr val="tx1"/>
                </a:solidFill>
                <a:latin typeface="Arial" panose="020B0604020202020204" pitchFamily="34" charset="0"/>
                <a:ea typeface="+mn-ea"/>
                <a:cs typeface="Arial" panose="020B0604020202020204" pitchFamily="34" charset="0"/>
              </a:defRPr>
            </a:lvl3pPr>
            <a:lvl4pPr marL="1716088" indent="-344488" algn="l" defTabSz="914400" rtl="0" eaLnBrk="1" latinLnBrk="0" hangingPunct="1">
              <a:lnSpc>
                <a:spcPct val="120000"/>
              </a:lnSpc>
              <a:spcBef>
                <a:spcPts val="500"/>
              </a:spcBef>
              <a:spcAft>
                <a:spcPts val="600"/>
              </a:spcAft>
              <a:buClr>
                <a:srgbClr val="C00000"/>
              </a:buClr>
              <a:buSzPct val="110000"/>
              <a:buFont typeface="Wingdings" pitchFamily="2" charset="2"/>
              <a:buChar char="§"/>
              <a:tabLst/>
              <a:defRPr sz="2200" kern="1200">
                <a:solidFill>
                  <a:schemeClr val="tx1"/>
                </a:solidFill>
                <a:latin typeface="Arial" panose="020B0604020202020204" pitchFamily="34" charset="0"/>
                <a:ea typeface="+mn-ea"/>
                <a:cs typeface="Arial" panose="020B0604020202020204" pitchFamily="34" charset="0"/>
              </a:defRPr>
            </a:lvl4pPr>
            <a:lvl5pPr marL="2171700" indent="-342900" algn="l" defTabSz="914400" rtl="0" eaLnBrk="1" latinLnBrk="0" hangingPunct="1">
              <a:lnSpc>
                <a:spcPct val="120000"/>
              </a:lnSpc>
              <a:spcBef>
                <a:spcPts val="500"/>
              </a:spcBef>
              <a:spcAft>
                <a:spcPts val="600"/>
              </a:spcAft>
              <a:buClr>
                <a:srgbClr val="C00000"/>
              </a:buClr>
              <a:buSzPct val="110000"/>
              <a:buFont typeface="Wingdings" pitchFamily="2" charset="2"/>
              <a:buChar char="§"/>
              <a:tabLst/>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000" dirty="0">
                <a:latin typeface="Calibri" panose="020F0502020204030204" pitchFamily="34" charset="0"/>
                <a:cs typeface="Calibri" panose="020F0502020204030204" pitchFamily="34" charset="0"/>
              </a:rPr>
              <a:t>Cotton,1995;Walberg,1988</a:t>
            </a:r>
          </a:p>
        </p:txBody>
      </p:sp>
    </p:spTree>
    <p:extLst>
      <p:ext uri="{BB962C8B-B14F-4D97-AF65-F5344CB8AC3E}">
        <p14:creationId xmlns:p14="http://schemas.microsoft.com/office/powerpoint/2010/main" val="263705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2" name="Title 1">
            <a:extLst>
              <a:ext uri="{FF2B5EF4-FFF2-40B4-BE49-F238E27FC236}">
                <a16:creationId xmlns:a16="http://schemas.microsoft.com/office/drawing/2014/main" id="{1A5D8C20-A572-4730-9283-8C6AFD249C19}"/>
              </a:ext>
            </a:extLst>
          </p:cNvPr>
          <p:cNvSpPr>
            <a:spLocks noGrp="1"/>
          </p:cNvSpPr>
          <p:nvPr>
            <p:ph type="title"/>
          </p:nvPr>
        </p:nvSpPr>
        <p:spPr/>
        <p:txBody>
          <a:bodyPr/>
          <a:lstStyle/>
          <a:p>
            <a:r>
              <a:rPr lang="en-US">
                <a:sym typeface="Arial"/>
              </a:rPr>
              <a:t>Classroom PBIS Practice</a:t>
            </a:r>
            <a:r>
              <a:rPr lang="en-US"/>
              <a:t>s</a:t>
            </a:r>
            <a:endParaRPr lang="en-US" dirty="0"/>
          </a:p>
        </p:txBody>
      </p:sp>
    </p:spTree>
    <p:extLst>
      <p:ext uri="{BB962C8B-B14F-4D97-AF65-F5344CB8AC3E}">
        <p14:creationId xmlns:p14="http://schemas.microsoft.com/office/powerpoint/2010/main" val="4085742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F6DA9906-2D3B-4EF8-A4DB-3EF16E32F7FC}"/>
              </a:ext>
            </a:extLst>
          </p:cNvPr>
          <p:cNvSpPr>
            <a:spLocks noGrp="1"/>
          </p:cNvSpPr>
          <p:nvPr>
            <p:ph type="title"/>
          </p:nvPr>
        </p:nvSpPr>
        <p:spPr/>
        <p:txBody>
          <a:bodyPr>
            <a:noAutofit/>
          </a:bodyPr>
          <a:lstStyle/>
          <a:p>
            <a:pPr eaLnBrk="1" hangingPunct="1"/>
            <a:r>
              <a:rPr lang="en-US" altLang="en-US" sz="5400" dirty="0">
                <a:latin typeface="+mn-lt"/>
              </a:rPr>
              <a:t>Starting Point For Classroom PBIS Practices</a:t>
            </a:r>
          </a:p>
        </p:txBody>
      </p:sp>
      <p:sp>
        <p:nvSpPr>
          <p:cNvPr id="13315" name="Rectangle 1027">
            <a:extLst>
              <a:ext uri="{FF2B5EF4-FFF2-40B4-BE49-F238E27FC236}">
                <a16:creationId xmlns:a16="http://schemas.microsoft.com/office/drawing/2014/main" id="{44C171B7-CE37-45C2-87C1-96E5FD2DB495}"/>
              </a:ext>
            </a:extLst>
          </p:cNvPr>
          <p:cNvSpPr>
            <a:spLocks noGrp="1"/>
          </p:cNvSpPr>
          <p:nvPr>
            <p:ph idx="1"/>
          </p:nvPr>
        </p:nvSpPr>
        <p:spPr/>
        <p:txBody>
          <a:bodyPr/>
          <a:lstStyle/>
          <a:p>
            <a:pPr marL="457200" indent="-457200" eaLnBrk="1" hangingPunct="1">
              <a:lnSpc>
                <a:spcPct val="90000"/>
              </a:lnSpc>
              <a:buSzPct val="100000"/>
              <a:buFont typeface="Arial" panose="020B0604020202020204" pitchFamily="34" charset="0"/>
              <a:buChar char="•"/>
            </a:pPr>
            <a:r>
              <a:rPr lang="en-US" altLang="en-US" dirty="0">
                <a:solidFill>
                  <a:schemeClr val="tx1"/>
                </a:solidFill>
              </a:rPr>
              <a:t>Create environments to </a:t>
            </a:r>
            <a:r>
              <a:rPr lang="en-US" altLang="en-US" b="1" dirty="0">
                <a:solidFill>
                  <a:schemeClr val="tx1"/>
                </a:solidFill>
              </a:rPr>
              <a:t>increase instructional time</a:t>
            </a:r>
            <a:r>
              <a:rPr lang="en-US" altLang="en-US" dirty="0">
                <a:solidFill>
                  <a:schemeClr val="tx1"/>
                </a:solidFill>
              </a:rPr>
              <a:t>. </a:t>
            </a:r>
          </a:p>
          <a:p>
            <a:pPr marL="457200" indent="-457200" eaLnBrk="1" hangingPunct="1">
              <a:lnSpc>
                <a:spcPct val="90000"/>
              </a:lnSpc>
              <a:buSzPct val="100000"/>
              <a:buFont typeface="Arial" panose="020B0604020202020204" pitchFamily="34" charset="0"/>
              <a:buChar char="•"/>
            </a:pPr>
            <a:r>
              <a:rPr lang="en-US" altLang="en-US" dirty="0">
                <a:solidFill>
                  <a:schemeClr val="tx1"/>
                </a:solidFill>
              </a:rPr>
              <a:t>Create environments that </a:t>
            </a:r>
            <a:r>
              <a:rPr lang="en-US" altLang="en-US" b="1" dirty="0">
                <a:solidFill>
                  <a:schemeClr val="tx1"/>
                </a:solidFill>
              </a:rPr>
              <a:t>increase student engagement.</a:t>
            </a:r>
          </a:p>
        </p:txBody>
      </p:sp>
    </p:spTree>
    <p:extLst>
      <p:ext uri="{BB962C8B-B14F-4D97-AF65-F5344CB8AC3E}">
        <p14:creationId xmlns:p14="http://schemas.microsoft.com/office/powerpoint/2010/main" val="14200396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marR="0" lvl="0" indent="0" rtl="0">
              <a:lnSpc>
                <a:spcPct val="90000"/>
              </a:lnSpc>
              <a:spcBef>
                <a:spcPts val="0"/>
              </a:spcBef>
              <a:spcAft>
                <a:spcPts val="0"/>
              </a:spcAft>
              <a:buClr>
                <a:schemeClr val="dk1"/>
              </a:buClr>
              <a:buSzPts val="6000"/>
              <a:buFont typeface="Calibri"/>
              <a:buNone/>
            </a:pPr>
            <a:r>
              <a:rPr lang="en-US" sz="5400" dirty="0">
                <a:latin typeface="+mn-lt"/>
              </a:rPr>
              <a:t>Classroom PBIS Practices</a:t>
            </a:r>
            <a:endParaRPr sz="5400" b="0" i="0" u="none" strike="noStrike" cap="none" dirty="0">
              <a:solidFill>
                <a:schemeClr val="dk1"/>
              </a:solidFill>
              <a:latin typeface="+mn-lt"/>
              <a:sym typeface="Calibri"/>
            </a:endParaRPr>
          </a:p>
        </p:txBody>
      </p:sp>
      <p:sp>
        <p:nvSpPr>
          <p:cNvPr id="86" name="Shape 86"/>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457200" marR="0" lvl="0" indent="-381000" algn="l" rtl="0">
              <a:lnSpc>
                <a:spcPct val="90000"/>
              </a:lnSpc>
              <a:spcAft>
                <a:spcPts val="0"/>
              </a:spcAft>
              <a:buClr>
                <a:srgbClr val="8E7CC3"/>
              </a:buClr>
              <a:buSzPct val="100000"/>
              <a:buFont typeface="Calibri"/>
              <a:buAutoNum type="arabicPeriod"/>
            </a:pPr>
            <a:r>
              <a:rPr lang="en-US" dirty="0">
                <a:solidFill>
                  <a:srgbClr val="8E7CC3"/>
                </a:solidFill>
              </a:rPr>
              <a:t>Clear expectations</a:t>
            </a:r>
          </a:p>
          <a:p>
            <a:pPr marL="457200" marR="0" lvl="0" indent="-381000" algn="l" rtl="0">
              <a:lnSpc>
                <a:spcPct val="90000"/>
              </a:lnSpc>
              <a:spcAft>
                <a:spcPts val="0"/>
              </a:spcAft>
              <a:buClr>
                <a:srgbClr val="8E7CC3"/>
              </a:buClr>
              <a:buSzPct val="100000"/>
              <a:buAutoNum type="arabicPeriod"/>
            </a:pPr>
            <a:r>
              <a:rPr lang="en-US" dirty="0">
                <a:solidFill>
                  <a:srgbClr val="8E7CC3"/>
                </a:solidFill>
              </a:rPr>
              <a:t>Procedures, routines, and rules</a:t>
            </a:r>
          </a:p>
          <a:p>
            <a:pPr marL="457200" marR="0" lvl="0" indent="-381000" algn="l" rtl="0">
              <a:lnSpc>
                <a:spcPct val="90000"/>
              </a:lnSpc>
              <a:spcAft>
                <a:spcPts val="0"/>
              </a:spcAft>
              <a:buClr>
                <a:srgbClr val="8E7CC3"/>
              </a:buClr>
              <a:buSzPct val="100000"/>
              <a:buAutoNum type="arabicPeriod"/>
            </a:pPr>
            <a:r>
              <a:rPr lang="en-US" dirty="0">
                <a:solidFill>
                  <a:srgbClr val="8E7CC3"/>
                </a:solidFill>
              </a:rPr>
              <a:t>Encouraging expected behavior</a:t>
            </a:r>
          </a:p>
          <a:p>
            <a:pPr marL="457200" marR="0" lvl="0" indent="-381000" algn="l" rtl="0">
              <a:lnSpc>
                <a:spcPct val="90000"/>
              </a:lnSpc>
              <a:spcAft>
                <a:spcPts val="0"/>
              </a:spcAft>
              <a:buClr>
                <a:srgbClr val="8E7CC3"/>
              </a:buClr>
              <a:buSzPct val="100000"/>
              <a:buAutoNum type="arabicPeriod"/>
            </a:pPr>
            <a:r>
              <a:rPr lang="en-US" dirty="0">
                <a:solidFill>
                  <a:srgbClr val="8E7CC3"/>
                </a:solidFill>
              </a:rPr>
              <a:t>Discouraging inappropriate behavior</a:t>
            </a:r>
          </a:p>
          <a:p>
            <a:pPr marL="457200" lvl="0" indent="-381000" rtl="0">
              <a:spcAft>
                <a:spcPts val="0"/>
              </a:spcAft>
              <a:buClr>
                <a:srgbClr val="6AA84F"/>
              </a:buClr>
              <a:buSzPct val="100000"/>
              <a:buAutoNum type="arabicPeriod"/>
            </a:pPr>
            <a:r>
              <a:rPr lang="en-US" dirty="0">
                <a:solidFill>
                  <a:srgbClr val="00B050"/>
                </a:solidFill>
              </a:rPr>
              <a:t>Providing opportunities to respond</a:t>
            </a:r>
          </a:p>
          <a:p>
            <a:pPr marL="457200" lvl="0" indent="-381000" rtl="0">
              <a:spcAft>
                <a:spcPts val="0"/>
              </a:spcAft>
              <a:buClr>
                <a:srgbClr val="6AA84F"/>
              </a:buClr>
              <a:buSzPct val="100000"/>
              <a:buAutoNum type="arabicPeriod"/>
            </a:pPr>
            <a:r>
              <a:rPr lang="en-US" dirty="0">
                <a:solidFill>
                  <a:srgbClr val="00B050"/>
                </a:solidFill>
              </a:rPr>
              <a:t>Active supervision</a:t>
            </a:r>
          </a:p>
          <a:p>
            <a:pPr marL="457200" lvl="0" indent="-381000" rtl="0">
              <a:spcAft>
                <a:spcPts val="0"/>
              </a:spcAft>
              <a:buClr>
                <a:srgbClr val="6AA84F"/>
              </a:buClr>
              <a:buSzPct val="100000"/>
              <a:buAutoNum type="arabicPeriod"/>
            </a:pPr>
            <a:r>
              <a:rPr lang="en-US" dirty="0">
                <a:solidFill>
                  <a:srgbClr val="00B050"/>
                </a:solidFill>
              </a:rPr>
              <a:t>Changing sequence and offering choice</a:t>
            </a:r>
          </a:p>
          <a:p>
            <a:pPr marL="457200" lvl="0" indent="-381000" rtl="0">
              <a:spcAft>
                <a:spcPts val="0"/>
              </a:spcAft>
              <a:buClr>
                <a:srgbClr val="6AA84F"/>
              </a:buClr>
              <a:buSzPct val="100000"/>
              <a:buAutoNum type="arabicPeriod"/>
            </a:pPr>
            <a:r>
              <a:rPr lang="en-US" dirty="0">
                <a:solidFill>
                  <a:srgbClr val="00B050"/>
                </a:solidFill>
              </a:rPr>
              <a:t>Reducing task difficulty</a:t>
            </a:r>
          </a:p>
        </p:txBody>
      </p:sp>
      <p:sp>
        <p:nvSpPr>
          <p:cNvPr id="87" name="Shape 87"/>
          <p:cNvSpPr/>
          <p:nvPr/>
        </p:nvSpPr>
        <p:spPr>
          <a:xfrm rot="10799083" flipH="1">
            <a:off x="8624888" y="2467494"/>
            <a:ext cx="3375000" cy="963600"/>
          </a:xfrm>
          <a:prstGeom prst="leftArrow">
            <a:avLst>
              <a:gd name="adj1" fmla="val 50000"/>
              <a:gd name="adj2" fmla="val 50000"/>
            </a:avLst>
          </a:prstGeom>
          <a:solidFill>
            <a:srgbClr val="B4A7D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txBox="1"/>
          <p:nvPr/>
        </p:nvSpPr>
        <p:spPr>
          <a:xfrm>
            <a:off x="9165339" y="2654797"/>
            <a:ext cx="2940900" cy="408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US" sz="1800" dirty="0">
                <a:latin typeface="Calibri" panose="020F0502020204030204" pitchFamily="34" charset="0"/>
                <a:cs typeface="Calibri" panose="020F0502020204030204" pitchFamily="34" charset="0"/>
              </a:rPr>
              <a:t>Increase Instructional Time</a:t>
            </a:r>
            <a:endParaRPr sz="1800" dirty="0">
              <a:latin typeface="Calibri" panose="020F0502020204030204" pitchFamily="34" charset="0"/>
              <a:cs typeface="Calibri" panose="020F0502020204030204" pitchFamily="34" charset="0"/>
            </a:endParaRPr>
          </a:p>
        </p:txBody>
      </p:sp>
      <p:sp>
        <p:nvSpPr>
          <p:cNvPr id="89" name="Shape 89"/>
          <p:cNvSpPr/>
          <p:nvPr/>
        </p:nvSpPr>
        <p:spPr>
          <a:xfrm>
            <a:off x="8664039" y="4333479"/>
            <a:ext cx="3442200" cy="941550"/>
          </a:xfrm>
          <a:prstGeom prst="leftArrow">
            <a:avLst>
              <a:gd name="adj1" fmla="val 50000"/>
              <a:gd name="adj2" fmla="val 50000"/>
            </a:avLst>
          </a:prstGeom>
          <a:solidFill>
            <a:srgbClr val="00B05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r>
              <a:rPr lang="en-US" sz="1800" dirty="0">
                <a:latin typeface="Calibri" panose="020F0502020204030204" pitchFamily="34" charset="0"/>
                <a:cs typeface="Calibri" panose="020F0502020204030204" pitchFamily="34" charset="0"/>
              </a:rPr>
              <a:t>Increase Student Engagement</a:t>
            </a:r>
            <a:endParaRPr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2857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p:txBody>
          <a:bodyPr>
            <a:normAutofit fontScale="90000"/>
          </a:bodyPr>
          <a:lstStyle/>
          <a:p>
            <a:pPr lvl="0"/>
            <a:r>
              <a:rPr lang="en-US"/>
              <a:t>PBIS Practices that Increase Instructional Time</a:t>
            </a:r>
            <a:endParaRPr lang="en-US" dirty="0"/>
          </a:p>
        </p:txBody>
      </p:sp>
    </p:spTree>
    <p:extLst>
      <p:ext uri="{BB962C8B-B14F-4D97-AF65-F5344CB8AC3E}">
        <p14:creationId xmlns:p14="http://schemas.microsoft.com/office/powerpoint/2010/main" val="1329411434"/>
      </p:ext>
    </p:extLst>
  </p:cSld>
  <p:clrMapOvr>
    <a:masterClrMapping/>
  </p:clrMapOvr>
</p:sld>
</file>

<file path=ppt/theme/theme1.xml><?xml version="1.0" encoding="utf-8"?>
<a:theme xmlns:a="http://schemas.openxmlformats.org/drawingml/2006/main" name="Office Theme">
  <a:themeElements>
    <a:clrScheme name="A-State Dark">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92DC"/>
      </a:hlink>
      <a:folHlink>
        <a:srgbClr val="0092D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TotalTime>
  <Words>3323</Words>
  <Application>Microsoft Office PowerPoint</Application>
  <PresentationFormat>Widescreen</PresentationFormat>
  <Paragraphs>303</Paragraphs>
  <Slides>42</Slides>
  <Notes>33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Arial</vt:lpstr>
      <vt:lpstr>Arial Black</vt:lpstr>
      <vt:lpstr>Calibri</vt:lpstr>
      <vt:lpstr>Georgia</vt:lpstr>
      <vt:lpstr>Symbol</vt:lpstr>
      <vt:lpstr>Times New Roman</vt:lpstr>
      <vt:lpstr>Univers Cond</vt:lpstr>
      <vt:lpstr>Wingdings</vt:lpstr>
      <vt:lpstr>Office Theme</vt:lpstr>
      <vt:lpstr>PBIS in the Classroom</vt:lpstr>
      <vt:lpstr>Outcomes</vt:lpstr>
      <vt:lpstr>Point To Ponder</vt:lpstr>
      <vt:lpstr>Discussion</vt:lpstr>
      <vt:lpstr>Typical School Day</vt:lpstr>
      <vt:lpstr>Classroom PBIS Practices</vt:lpstr>
      <vt:lpstr>Starting Point For Classroom PBIS Practices</vt:lpstr>
      <vt:lpstr>Classroom PBIS Practices</vt:lpstr>
      <vt:lpstr>PBIS Practices that Increase Instructional Time</vt:lpstr>
      <vt:lpstr>PowerPoint Presentation</vt:lpstr>
      <vt:lpstr>Expectations</vt:lpstr>
      <vt:lpstr> </vt:lpstr>
      <vt:lpstr> </vt:lpstr>
      <vt:lpstr>PowerPoint Presentation</vt:lpstr>
      <vt:lpstr> Routines </vt:lpstr>
      <vt:lpstr>Classroom Procedures &amp; Routines Self-Assessment</vt:lpstr>
      <vt:lpstr>Elementary Proactive Predictable Environment</vt:lpstr>
      <vt:lpstr>Secondary Proactive Predictable Environment</vt:lpstr>
      <vt:lpstr>Design</vt:lpstr>
      <vt:lpstr>Classroom PBIS Practices that Increase Engagement Time</vt:lpstr>
      <vt:lpstr>PowerPoint Presentation</vt:lpstr>
      <vt:lpstr>Opportunities To Respond (OTR)</vt:lpstr>
      <vt:lpstr>OTR - Individual</vt:lpstr>
      <vt:lpstr>OTR- Choral Responding</vt:lpstr>
      <vt:lpstr>OTR- Nonverbal Responses</vt:lpstr>
      <vt:lpstr>Prompts</vt:lpstr>
      <vt:lpstr>Prompt Examples</vt:lpstr>
      <vt:lpstr>Active Supervision</vt:lpstr>
      <vt:lpstr>Specific Praise</vt:lpstr>
      <vt:lpstr>Specific Praise Example</vt:lpstr>
      <vt:lpstr>Other Strategies</vt:lpstr>
      <vt:lpstr>Classroom PBIS Data Collection</vt:lpstr>
      <vt:lpstr>Behavior Data Collection Examples</vt:lpstr>
      <vt:lpstr>Responding To Behavior </vt:lpstr>
      <vt:lpstr>FAST – Example</vt:lpstr>
      <vt:lpstr>Types Of Behavior</vt:lpstr>
      <vt:lpstr>Do It With Fidelity!</vt:lpstr>
      <vt:lpstr>1.8 Classroom Procedures</vt:lpstr>
      <vt:lpstr>Summary</vt:lpstr>
      <vt:lpstr>Essential Primers</vt:lpstr>
      <vt:lpstr>Resources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Todd Clark</dc:creator>
  <cp:lastModifiedBy>Hannah L Fielder</cp:lastModifiedBy>
  <cp:revision>45</cp:revision>
  <dcterms:created xsi:type="dcterms:W3CDTF">2023-03-03T14:48:10Z</dcterms:created>
  <dcterms:modified xsi:type="dcterms:W3CDTF">2024-07-16T21:27:51Z</dcterms:modified>
</cp:coreProperties>
</file>