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sldIdLst>
    <p:sldId id="257" r:id="rId2"/>
    <p:sldId id="458" r:id="rId3"/>
    <p:sldId id="261" r:id="rId4"/>
    <p:sldId id="262" r:id="rId5"/>
    <p:sldId id="263" r:id="rId6"/>
    <p:sldId id="264" r:id="rId7"/>
    <p:sldId id="265" r:id="rId8"/>
    <p:sldId id="266" r:id="rId9"/>
    <p:sldId id="271" r:id="rId10"/>
    <p:sldId id="272" r:id="rId11"/>
    <p:sldId id="273" r:id="rId12"/>
    <p:sldId id="274" r:id="rId13"/>
    <p:sldId id="459" r:id="rId14"/>
    <p:sldId id="276" r:id="rId15"/>
    <p:sldId id="277" r:id="rId16"/>
    <p:sldId id="278" r:id="rId17"/>
    <p:sldId id="460" r:id="rId18"/>
    <p:sldId id="267" r:id="rId19"/>
    <p:sldId id="268" r:id="rId20"/>
    <p:sldId id="270" r:id="rId21"/>
    <p:sldId id="279" r:id="rId22"/>
    <p:sldId id="280" r:id="rId23"/>
    <p:sldId id="281" r:id="rId24"/>
    <p:sldId id="282" r:id="rId25"/>
    <p:sldId id="461" r:id="rId26"/>
    <p:sldId id="462" r:id="rId27"/>
    <p:sldId id="463" r:id="rId28"/>
    <p:sldId id="464" r:id="rId29"/>
    <p:sldId id="4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snapToGrid="0">
      <p:cViewPr varScale="1">
        <p:scale>
          <a:sx n="105" d="100"/>
          <a:sy n="105" d="100"/>
        </p:scale>
        <p:origin x="88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Use </a:t>
            </a:r>
            <a:r>
              <a:rPr lang="en-US" u="sng" dirty="0"/>
              <a:t>formative assessment</a:t>
            </a:r>
            <a:r>
              <a:rPr lang="en-US" u="none" baseline="0" dirty="0"/>
              <a:t> to</a:t>
            </a:r>
            <a:r>
              <a:rPr lang="en-US" dirty="0"/>
              <a:t> determine current PBIS practices in place and needed prior to launching implementation.</a:t>
            </a:r>
            <a:r>
              <a:rPr lang="en-US" baseline="0" dirty="0"/>
              <a:t> Use </a:t>
            </a:r>
            <a:r>
              <a:rPr lang="en-US" u="sng" baseline="0" dirty="0"/>
              <a:t>p</a:t>
            </a:r>
            <a:r>
              <a:rPr lang="en-US" u="sng" dirty="0"/>
              <a:t>rogress monitoring</a:t>
            </a:r>
            <a:r>
              <a:rPr lang="en-US" u="none" baseline="0" dirty="0"/>
              <a:t> to</a:t>
            </a:r>
            <a:r>
              <a:rPr lang="en-US" dirty="0"/>
              <a:t> self-assess PBIS practices to guide implementation efforts and assess progress.</a:t>
            </a:r>
            <a:r>
              <a:rPr lang="en-US" baseline="0" dirty="0"/>
              <a:t> </a:t>
            </a:r>
            <a:r>
              <a:rPr lang="en-US" dirty="0"/>
              <a:t>Build an action plan to focus implementation efforts.</a:t>
            </a:r>
            <a:r>
              <a:rPr lang="en-US" baseline="0" dirty="0"/>
              <a:t> Use an </a:t>
            </a:r>
            <a:r>
              <a:rPr lang="en-US" u="sng" baseline="0" dirty="0"/>
              <a:t>a</a:t>
            </a:r>
            <a:r>
              <a:rPr lang="en-US" u="sng" dirty="0"/>
              <a:t>nnual self-assessment</a:t>
            </a:r>
            <a:r>
              <a:rPr lang="en-US" u="none" baseline="0" dirty="0"/>
              <a:t> to</a:t>
            </a:r>
            <a:r>
              <a:rPr lang="en-US" dirty="0"/>
              <a:t> self-assess annually to facilitate sustained implementation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dirty="0"/>
          </a:p>
        </p:txBody>
      </p:sp>
    </p:spTree>
    <p:extLst>
      <p:ext uri="{BB962C8B-B14F-4D97-AF65-F5344CB8AC3E}">
        <p14:creationId xmlns:p14="http://schemas.microsoft.com/office/powerpoint/2010/main" val="227142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During initial implementation, complete the TFI every three or four meetings until you reach 70% fidelity three times in a row.</a:t>
            </a:r>
            <a:r>
              <a:rPr lang="en-US" baseline="0" dirty="0"/>
              <a:t> </a:t>
            </a:r>
            <a:r>
              <a:rPr lang="en-US" dirty="0"/>
              <a:t>Once that is met, you can complete the TFI annually.</a:t>
            </a:r>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dirty="0"/>
          </a:p>
        </p:txBody>
      </p:sp>
    </p:spTree>
    <p:extLst>
      <p:ext uri="{BB962C8B-B14F-4D97-AF65-F5344CB8AC3E}">
        <p14:creationId xmlns:p14="http://schemas.microsoft.com/office/powerpoint/2010/main" val="410947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can assess implementation for all three tiers. Each tier has items in three categories – teams, implementation, and evaluation. There is also a walkthrough tool to get an understanding of how PBIS is visually represented around the school and to get feedback from staff and students on their understanding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12</a:t>
            </a:fld>
            <a:endParaRPr lang="en-US" dirty="0"/>
          </a:p>
        </p:txBody>
      </p:sp>
    </p:spTree>
    <p:extLst>
      <p:ext uri="{BB962C8B-B14F-4D97-AF65-F5344CB8AC3E}">
        <p14:creationId xmlns:p14="http://schemas.microsoft.com/office/powerpoint/2010/main" val="94559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items from the “Teams” category of the Tier I section of the TFI. The item is described, and the criteria show how to score this item based on what is in place. The middle column shows possible sources for collecting data that will verify the score.</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dirty="0"/>
          </a:p>
        </p:txBody>
      </p:sp>
    </p:spTree>
    <p:extLst>
      <p:ext uri="{BB962C8B-B14F-4D97-AF65-F5344CB8AC3E}">
        <p14:creationId xmlns:p14="http://schemas.microsoft.com/office/powerpoint/2010/main" val="137827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Once you have evaluation/assessment data, use those data to develop plans for improvement. Identify an area or two that scored lower than desired on the assessment. Identify individual items that you want to address in those areas. Develop action steps to address the items, along with a timeline and individuals responsible for each step.</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dirty="0"/>
          </a:p>
        </p:txBody>
      </p:sp>
    </p:spTree>
    <p:extLst>
      <p:ext uri="{BB962C8B-B14F-4D97-AF65-F5344CB8AC3E}">
        <p14:creationId xmlns:p14="http://schemas.microsoft.com/office/powerpoint/2010/main" val="221946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This is the TFI action planning worksheet for Tier I of the TFI.</a:t>
            </a:r>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dirty="0"/>
          </a:p>
        </p:txBody>
      </p:sp>
    </p:spTree>
    <p:extLst>
      <p:ext uri="{BB962C8B-B14F-4D97-AF65-F5344CB8AC3E}">
        <p14:creationId xmlns:p14="http://schemas.microsoft.com/office/powerpoint/2010/main" val="146199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is an example of an action plan around a parent engagement survey. This spreadsheet is a generic example that can be used to action plan using results from any type of assessment.</a:t>
            </a:r>
          </a:p>
        </p:txBody>
      </p:sp>
      <p:sp>
        <p:nvSpPr>
          <p:cNvPr id="4" name="Slide Number Placeholder 3"/>
          <p:cNvSpPr>
            <a:spLocks noGrp="1"/>
          </p:cNvSpPr>
          <p:nvPr>
            <p:ph type="sldNum" sz="quarter" idx="10"/>
          </p:nvPr>
        </p:nvSpPr>
        <p:spPr/>
        <p:txBody>
          <a:bodyPr/>
          <a:lstStyle/>
          <a:p>
            <a:fld id="{FBB42597-1829-4FA1-9051-661984EE0EFE}" type="slidenum">
              <a:rPr lang="en-US" smtClean="0"/>
              <a:t>16</a:t>
            </a:fld>
            <a:endParaRPr lang="en-US" dirty="0"/>
          </a:p>
        </p:txBody>
      </p:sp>
    </p:spTree>
    <p:extLst>
      <p:ext uri="{BB962C8B-B14F-4D97-AF65-F5344CB8AC3E}">
        <p14:creationId xmlns:p14="http://schemas.microsoft.com/office/powerpoint/2010/main" val="326783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a:t>
            </a:r>
            <a:r>
              <a:rPr lang="en-US" baseline="0" dirty="0"/>
              <a:t> SAS</a:t>
            </a:r>
            <a:r>
              <a:rPr lang="en-US" dirty="0"/>
              <a:t> is a staff perception of school-wide discipline</a:t>
            </a:r>
            <a:r>
              <a:rPr lang="en-US" baseline="0" dirty="0"/>
              <a:t> systems</a:t>
            </a:r>
            <a:r>
              <a:rPr lang="en-US" dirty="0"/>
              <a:t>. I</a:t>
            </a:r>
            <a:r>
              <a:rPr lang="en-US" baseline="0" dirty="0"/>
              <a:t>t a</a:t>
            </a:r>
            <a:r>
              <a:rPr lang="en-US" dirty="0"/>
              <a:t>ssesses school-wide, classroom, non-classroom, and individual student systems</a:t>
            </a:r>
            <a:r>
              <a:rPr lang="en-US" baseline="0" dirty="0"/>
              <a:t> and i</a:t>
            </a:r>
            <a:r>
              <a:rPr lang="en-US" dirty="0"/>
              <a:t>dentifies the staff priorities for action planning (what areas do staff feel are not fully in place – prioritized).</a:t>
            </a:r>
            <a:r>
              <a:rPr lang="en-US" baseline="0" dirty="0"/>
              <a:t> </a:t>
            </a:r>
            <a:r>
              <a:rPr lang="en-US" dirty="0"/>
              <a:t>This is an annual assessment. It is recommended that it is completed by at least 80% of staff.</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dirty="0"/>
          </a:p>
        </p:txBody>
      </p:sp>
    </p:spTree>
    <p:extLst>
      <p:ext uri="{BB962C8B-B14F-4D97-AF65-F5344CB8AC3E}">
        <p14:creationId xmlns:p14="http://schemas.microsoft.com/office/powerpoint/2010/main" val="362232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The TIC is a team progress monitoring tool</a:t>
            </a:r>
            <a:r>
              <a:rPr lang="en-US" baseline="0" dirty="0"/>
              <a:t> that the t</a:t>
            </a:r>
            <a:r>
              <a:rPr lang="en-US" dirty="0"/>
              <a:t>eam completes collectively,</a:t>
            </a:r>
            <a:r>
              <a:rPr lang="en-US" baseline="0" dirty="0"/>
              <a:t> allowing them to i</a:t>
            </a:r>
            <a:r>
              <a:rPr lang="en-US" dirty="0"/>
              <a:t>dentify what is</a:t>
            </a:r>
            <a:r>
              <a:rPr lang="en-US" baseline="0" dirty="0"/>
              <a:t> or </a:t>
            </a:r>
            <a:r>
              <a:rPr lang="en-US" dirty="0"/>
              <a:t>isn’t in place in Tier I implementation.</a:t>
            </a:r>
            <a:r>
              <a:rPr lang="en-US" baseline="0" dirty="0"/>
              <a:t> It is c</a:t>
            </a:r>
            <a:r>
              <a:rPr lang="en-US" dirty="0"/>
              <a:t>onducted every three or four months while first implementing Tier I; other assessments can be used on an annual basis after this.</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dirty="0"/>
          </a:p>
        </p:txBody>
      </p:sp>
    </p:spTree>
    <p:extLst>
      <p:ext uri="{BB962C8B-B14F-4D97-AF65-F5344CB8AC3E}">
        <p14:creationId xmlns:p14="http://schemas.microsoft.com/office/powerpoint/2010/main" val="386399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The </a:t>
            </a:r>
            <a:r>
              <a:rPr lang="en-US" dirty="0" err="1"/>
              <a:t>BoQ</a:t>
            </a:r>
            <a:r>
              <a:rPr lang="en-US" dirty="0"/>
              <a:t> assesses Tier I implementation.</a:t>
            </a:r>
            <a:r>
              <a:rPr lang="en-US" baseline="0" dirty="0"/>
              <a:t> T</a:t>
            </a:r>
            <a:r>
              <a:rPr lang="en-US" dirty="0"/>
              <a:t>eam members and the coach give input</a:t>
            </a:r>
            <a:r>
              <a:rPr lang="en-US" baseline="0" dirty="0"/>
              <a:t> to i</a:t>
            </a:r>
            <a:r>
              <a:rPr lang="en-US" dirty="0"/>
              <a:t>dentify strengths and areas of need.</a:t>
            </a:r>
            <a:r>
              <a:rPr lang="en-US" baseline="0" dirty="0"/>
              <a:t> It is c</a:t>
            </a:r>
            <a:r>
              <a:rPr lang="en-US" dirty="0"/>
              <a:t>ompleted once per year (typically in the spring).</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dirty="0"/>
          </a:p>
        </p:txBody>
      </p:sp>
    </p:spTree>
    <p:extLst>
      <p:ext uri="{BB962C8B-B14F-4D97-AF65-F5344CB8AC3E}">
        <p14:creationId xmlns:p14="http://schemas.microsoft.com/office/powerpoint/2010/main" val="216963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training, we will discuss the need for, and uses of, evaluation and assessment and learn about some tools to use for assessment and evaluation. Also, we will talk about the importance of planning evaluation and sharing results.</a:t>
            </a:r>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dirty="0"/>
          </a:p>
        </p:txBody>
      </p:sp>
    </p:spTree>
    <p:extLst>
      <p:ext uri="{BB962C8B-B14F-4D97-AF65-F5344CB8AC3E}">
        <p14:creationId xmlns:p14="http://schemas.microsoft.com/office/powerpoint/2010/main" val="143962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a:t>
            </a:r>
            <a:r>
              <a:rPr lang="en-US" baseline="0" dirty="0"/>
              <a:t> SSS d</a:t>
            </a:r>
            <a:r>
              <a:rPr lang="en-US" dirty="0"/>
              <a:t>etermines risk and protective factors for the school</a:t>
            </a:r>
            <a:r>
              <a:rPr lang="en-US" baseline="0" dirty="0"/>
              <a:t> and</a:t>
            </a:r>
            <a:r>
              <a:rPr lang="en-US" dirty="0"/>
              <a:t> what training and support may be needed in the areas of safety and security to make staff</a:t>
            </a:r>
            <a:r>
              <a:rPr lang="en-US" baseline="0" dirty="0"/>
              <a:t> and</a:t>
            </a:r>
            <a:r>
              <a:rPr lang="en-US" dirty="0"/>
              <a:t> students feel safe at school.</a:t>
            </a:r>
            <a:r>
              <a:rPr lang="en-US" baseline="0" dirty="0"/>
              <a:t> It is t</a:t>
            </a:r>
            <a:r>
              <a:rPr lang="en-US" dirty="0"/>
              <a:t>racked over time to see changes.</a:t>
            </a:r>
          </a:p>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20</a:t>
            </a:fld>
            <a:endParaRPr lang="en-US" dirty="0"/>
          </a:p>
        </p:txBody>
      </p:sp>
    </p:spTree>
    <p:extLst>
      <p:ext uri="{BB962C8B-B14F-4D97-AF65-F5344CB8AC3E}">
        <p14:creationId xmlns:p14="http://schemas.microsoft.com/office/powerpoint/2010/main" val="1709503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Results from the surveys on the previous slides can help direct the team to other surveys that support the development of action steps. For</a:t>
            </a:r>
            <a:r>
              <a:rPr lang="en-US" baseline="0" dirty="0"/>
              <a:t> example</a:t>
            </a:r>
            <a:r>
              <a:rPr lang="en-US" dirty="0"/>
              <a:t>, if question 13 on the SAS (</a:t>
            </a:r>
            <a:r>
              <a:rPr lang="en-US" sz="1200" kern="1200" dirty="0">
                <a:solidFill>
                  <a:schemeClr val="tx1"/>
                </a:solidFill>
                <a:effectLst/>
                <a:latin typeface="+mn-lt"/>
                <a:ea typeface="+mn-ea"/>
                <a:cs typeface="+mn-cs"/>
              </a:rPr>
              <a:t>school has formal strategies for informing families about expected student behaviors at school) was identified as “not in place” and “high priority”, you may consider conducting a parent survey to get their perspective and then develop an action plan for this item.</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21</a:t>
            </a:fld>
            <a:endParaRPr lang="en-US" dirty="0"/>
          </a:p>
        </p:txBody>
      </p:sp>
    </p:spTree>
    <p:extLst>
      <p:ext uri="{BB962C8B-B14F-4D97-AF65-F5344CB8AC3E}">
        <p14:creationId xmlns:p14="http://schemas.microsoft.com/office/powerpoint/2010/main" val="3693480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part of a survey for students to understand how they perceive the climate and how much they know about the rules and expectations in their school.</a:t>
            </a:r>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dirty="0"/>
          </a:p>
        </p:txBody>
      </p:sp>
    </p:spTree>
    <p:extLst>
      <p:ext uri="{BB962C8B-B14F-4D97-AF65-F5344CB8AC3E}">
        <p14:creationId xmlns:p14="http://schemas.microsoft.com/office/powerpoint/2010/main" val="846694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Some districts may have a schedule for some of the evaluations, especially the TFI, but building teams should have a schedule in place at the beginning of the year. Decide what tools you want to use and when you will administer them. Typically, you should assess staff using the SAS once a year and complete the TFI once a year after the first year of implementation. Other assessments or surveys can be added as needed. The example above shows plans to collect some baseline data and then compare data year to year. This can always be amended, but it’s good to have a plan in place.</a:t>
            </a:r>
          </a:p>
        </p:txBody>
      </p:sp>
      <p:sp>
        <p:nvSpPr>
          <p:cNvPr id="4" name="Slide Number Placeholder 3"/>
          <p:cNvSpPr>
            <a:spLocks noGrp="1"/>
          </p:cNvSpPr>
          <p:nvPr>
            <p:ph type="sldNum" sz="quarter" idx="10"/>
          </p:nvPr>
        </p:nvSpPr>
        <p:spPr/>
        <p:txBody>
          <a:bodyPr/>
          <a:lstStyle/>
          <a:p>
            <a:fld id="{FBB42597-1829-4FA1-9051-661984EE0EFE}" type="slidenum">
              <a:rPr lang="en-US" smtClean="0"/>
              <a:t>23</a:t>
            </a:fld>
            <a:endParaRPr lang="en-US" dirty="0"/>
          </a:p>
        </p:txBody>
      </p:sp>
    </p:spTree>
    <p:extLst>
      <p:ext uri="{BB962C8B-B14F-4D97-AF65-F5344CB8AC3E}">
        <p14:creationId xmlns:p14="http://schemas.microsoft.com/office/powerpoint/2010/main" val="337653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Notes:</a:t>
            </a:r>
          </a:p>
          <a:p>
            <a:r>
              <a:rPr lang="en-US" baseline="0" dirty="0"/>
              <a:t>Show staff the progress on action plans to let them see that their efforts are paying off. The school board is also more likely to be supportive and positive about PBIS when they see what you have accomplished over the year. This is where the district coach can play a role; they can present a snapshot of the district to show where you are making improvements and where you want to keep improving. The school board will see that you are dedicated to improvement and will likely continue to make sure you have the resources and money that you need. Having informed parents is a great thing! If they are on board with PBIS they will be more likely to encourage their kids and remind their kids of the expectations. Media are often looking for stories that highlight local schools, so reach out to them! Report to the community what you’ve accomplished and what you have planned.</a:t>
            </a:r>
            <a:endParaRPr lang="en-US" dirty="0"/>
          </a:p>
        </p:txBody>
      </p:sp>
      <p:sp>
        <p:nvSpPr>
          <p:cNvPr id="4" name="Slide Number Placeholder 3"/>
          <p:cNvSpPr>
            <a:spLocks noGrp="1"/>
          </p:cNvSpPr>
          <p:nvPr>
            <p:ph type="sldNum" sz="quarter" idx="10"/>
          </p:nvPr>
        </p:nvSpPr>
        <p:spPr/>
        <p:txBody>
          <a:bodyPr/>
          <a:lstStyle/>
          <a:p>
            <a:fld id="{7B87FA54-1F6F-4B61-B9C3-51ED627E5633}" type="slidenum">
              <a:rPr lang="en-US" smtClean="0"/>
              <a:t>24</a:t>
            </a:fld>
            <a:endParaRPr lang="en-US" dirty="0"/>
          </a:p>
        </p:txBody>
      </p:sp>
    </p:spTree>
    <p:extLst>
      <p:ext uri="{BB962C8B-B14F-4D97-AF65-F5344CB8AC3E}">
        <p14:creationId xmlns:p14="http://schemas.microsoft.com/office/powerpoint/2010/main" val="2953531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items of the TFI that assess how well a team is doing in the area of evaluation are 1.14 (Fidelity Data) and 1.15 (Annual Evaluation). The following slides can guide the team in their implementation of the evaluation portion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25</a:t>
            </a:fld>
            <a:endParaRPr lang="en-US" dirty="0"/>
          </a:p>
        </p:txBody>
      </p:sp>
    </p:spTree>
    <p:extLst>
      <p:ext uri="{BB962C8B-B14F-4D97-AF65-F5344CB8AC3E}">
        <p14:creationId xmlns:p14="http://schemas.microsoft.com/office/powerpoint/2010/main" val="327003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29</a:t>
            </a:fld>
            <a:endParaRPr lang="en-US" dirty="0"/>
          </a:p>
        </p:txBody>
      </p:sp>
    </p:spTree>
    <p:extLst>
      <p:ext uri="{BB962C8B-B14F-4D97-AF65-F5344CB8AC3E}">
        <p14:creationId xmlns:p14="http://schemas.microsoft.com/office/powerpoint/2010/main" val="262364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comic strip shows what can happen if you don’t use assessment.</a:t>
            </a:r>
            <a:r>
              <a:rPr lang="en-US" dirty="0">
                <a:sym typeface="Wingdings" panose="05000000000000000000" pitchFamily="2" charset="2"/>
              </a:rPr>
              <a:t> We can teach something, but that doesn’t mean the student learned! By using assessment and evaluation, you can use the information gained to make decisions about current actions and strategies and make a plan for going forward.</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dirty="0"/>
          </a:p>
        </p:txBody>
      </p:sp>
    </p:spTree>
    <p:extLst>
      <p:ext uri="{BB962C8B-B14F-4D97-AF65-F5344CB8AC3E}">
        <p14:creationId xmlns:p14="http://schemas.microsoft.com/office/powerpoint/2010/main" val="87911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How will you know if you are implementing PBIS systems and practices consistently and accurately?</a:t>
            </a:r>
            <a:r>
              <a:rPr lang="en-US" baseline="0" dirty="0"/>
              <a:t> </a:t>
            </a:r>
            <a:r>
              <a:rPr lang="en-US" dirty="0"/>
              <a:t>Evaluate the “glows” and “grows” (see your strengths and your areas in need of more work).</a:t>
            </a:r>
          </a:p>
        </p:txBody>
      </p:sp>
      <p:sp>
        <p:nvSpPr>
          <p:cNvPr id="4" name="Slide Number Placeholder 3"/>
          <p:cNvSpPr>
            <a:spLocks noGrp="1"/>
          </p:cNvSpPr>
          <p:nvPr>
            <p:ph type="sldNum" sz="quarter" idx="10"/>
          </p:nvPr>
        </p:nvSpPr>
        <p:spPr/>
        <p:txBody>
          <a:bodyPr/>
          <a:lstStyle/>
          <a:p>
            <a:fld id="{FBB42597-1829-4FA1-9051-661984EE0EFE}" type="slidenum">
              <a:rPr lang="en-US" smtClean="0"/>
              <a:t>4</a:t>
            </a:fld>
            <a:endParaRPr lang="en-US" dirty="0"/>
          </a:p>
        </p:txBody>
      </p:sp>
    </p:spTree>
    <p:extLst>
      <p:ext uri="{BB962C8B-B14F-4D97-AF65-F5344CB8AC3E}">
        <p14:creationId xmlns:p14="http://schemas.microsoft.com/office/powerpoint/2010/main" val="25595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Assessment and evaluation are often used interchangeably, but generally, assessments are used formatively and evaluations are used in a summative way. So, you could say that an evaluation is a summative assessment. The tools we will look at later in this presentation can be used in both ways.</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dirty="0"/>
          </a:p>
        </p:txBody>
      </p:sp>
    </p:spTree>
    <p:extLst>
      <p:ext uri="{BB962C8B-B14F-4D97-AF65-F5344CB8AC3E}">
        <p14:creationId xmlns:p14="http://schemas.microsoft.com/office/powerpoint/2010/main" val="149113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we evaluate PBIS, we are asking two overarching questions:</a:t>
            </a:r>
            <a:r>
              <a:rPr lang="en-US" baseline="0" dirty="0"/>
              <a:t> 1)</a:t>
            </a:r>
            <a:r>
              <a:rPr lang="en-US" dirty="0"/>
              <a:t> how well are we implementing the core elements of PBIS, and 2) are we getting the outcomes that we wanted to get? We then use this information to develop action plans to address areas of need and to find ways to make systems and practices more efficient. Evaluation can also help schools prepare for implementing Tiers II and III.</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dirty="0"/>
          </a:p>
        </p:txBody>
      </p:sp>
    </p:spTree>
    <p:extLst>
      <p:ext uri="{BB962C8B-B14F-4D97-AF65-F5344CB8AC3E}">
        <p14:creationId xmlns:p14="http://schemas.microsoft.com/office/powerpoint/2010/main" val="145521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Data sources serve different purposes in evaluation. School-wide academic and discipline data show big picture, important outcomes. This may include office referrals, suspensions, standardized testing, grades, etc. You can also look at groups within the school, such as</a:t>
            </a:r>
            <a:r>
              <a:rPr lang="en-US" baseline="0" dirty="0"/>
              <a:t> students with disabilities</a:t>
            </a:r>
            <a:r>
              <a:rPr lang="en-US" dirty="0"/>
              <a:t>, male students, Hispanic students, ESL learners, etc. to show disproportionality data (for</a:t>
            </a:r>
            <a:r>
              <a:rPr lang="en-US" baseline="0" dirty="0"/>
              <a:t> example</a:t>
            </a:r>
            <a:r>
              <a:rPr lang="en-US" dirty="0"/>
              <a:t>, what percent of students receiving special education are receiving discipline referrals,</a:t>
            </a:r>
            <a:r>
              <a:rPr lang="en-US" baseline="0" dirty="0"/>
              <a:t> </a:t>
            </a:r>
            <a:r>
              <a:rPr lang="en-US" dirty="0"/>
              <a:t>suspensions,</a:t>
            </a:r>
            <a:r>
              <a:rPr lang="en-US" baseline="0" dirty="0"/>
              <a:t> and </a:t>
            </a:r>
            <a:r>
              <a:rPr lang="en-US" dirty="0"/>
              <a:t>expulsions)? PBIS assessments help teams implement the core elements of PBIS and continuously improve the effectiveness and efficiency of implementation of those elements. For example, the PBIS Self-Assessment Survey can show staff perspective on how well PBIS is being implemented in the school. Other surveys can be given to look at specific topics, such as those listed above.</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dirty="0"/>
          </a:p>
        </p:txBody>
      </p:sp>
    </p:spTree>
    <p:extLst>
      <p:ext uri="{BB962C8B-B14F-4D97-AF65-F5344CB8AC3E}">
        <p14:creationId xmlns:p14="http://schemas.microsoft.com/office/powerpoint/2010/main" val="197067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PBIS assessments are specifically for assessing how well PBIS is being implemented </a:t>
            </a:r>
            <a:r>
              <a:rPr lang="en-US" u="sng" dirty="0"/>
              <a:t>from different perspectives</a:t>
            </a:r>
            <a:r>
              <a:rPr lang="en-US" dirty="0"/>
              <a:t>. The </a:t>
            </a:r>
            <a:r>
              <a:rPr lang="en-US" b="1" dirty="0"/>
              <a:t>TFI</a:t>
            </a:r>
            <a:r>
              <a:rPr lang="en-US" dirty="0"/>
              <a:t> can be used as a formative assessment as well as an annual evaluation. It is designed to assess all three tiers. The </a:t>
            </a:r>
            <a:r>
              <a:rPr lang="en-US" b="1" dirty="0"/>
              <a:t>SAS</a:t>
            </a:r>
            <a:r>
              <a:rPr lang="en-US" dirty="0"/>
              <a:t> is recommended as a yearly assessment of how well staff feel PBIS is being implemented. This helps to inform the team on various areas of need, such as communication and professional development. The </a:t>
            </a:r>
            <a:r>
              <a:rPr lang="en-US" b="1" dirty="0"/>
              <a:t>TIC</a:t>
            </a:r>
            <a:r>
              <a:rPr lang="en-US" dirty="0"/>
              <a:t> is a good tool for teams to use often when first implementing PBIS. It will help them identify Tier I components that need to be addressed. The </a:t>
            </a:r>
            <a:r>
              <a:rPr lang="en-US" b="1" dirty="0"/>
              <a:t>BoQ</a:t>
            </a:r>
            <a:r>
              <a:rPr lang="en-US" dirty="0"/>
              <a:t> is a tool for teams to assess implementation of Tier I and what impact it is having. The </a:t>
            </a:r>
            <a:r>
              <a:rPr lang="en-US" b="1" dirty="0"/>
              <a:t>SSS</a:t>
            </a:r>
            <a:r>
              <a:rPr lang="en-US" dirty="0"/>
              <a:t> assesses safety from the perspective of various staff and students. All of these tools and others are online and free at www.pbisapps.org.</a:t>
            </a:r>
          </a:p>
        </p:txBody>
      </p:sp>
      <p:sp>
        <p:nvSpPr>
          <p:cNvPr id="4" name="Slide Number Placeholder 3"/>
          <p:cNvSpPr>
            <a:spLocks noGrp="1"/>
          </p:cNvSpPr>
          <p:nvPr>
            <p:ph type="sldNum" sz="quarter" idx="10"/>
          </p:nvPr>
        </p:nvSpPr>
        <p:spPr/>
        <p:txBody>
          <a:bodyPr/>
          <a:lstStyle/>
          <a:p>
            <a:fld id="{FBB42597-1829-4FA1-9051-661984EE0EFE}" type="slidenum">
              <a:rPr lang="en-US" smtClean="0"/>
              <a:t>8</a:t>
            </a:fld>
            <a:endParaRPr lang="en-US" dirty="0"/>
          </a:p>
        </p:txBody>
      </p:sp>
    </p:spTree>
    <p:extLst>
      <p:ext uri="{BB962C8B-B14F-4D97-AF65-F5344CB8AC3E}">
        <p14:creationId xmlns:p14="http://schemas.microsoft.com/office/powerpoint/2010/main" val="108359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We will go into a little more depth with the TFI, as it can be used by the team for most of their assessment and evaluation needs. Teams can still use the TIC or BoQ, but the TFI can also be used for their purposes. The TFI can evaluate all three tiers of PBIS.</a:t>
            </a:r>
            <a:r>
              <a:rPr lang="en-US" baseline="0" dirty="0"/>
              <a:t> </a:t>
            </a:r>
            <a:r>
              <a:rPr lang="en-US" dirty="0"/>
              <a:t>This provides a single, efficient, valid, and reliable survey to guide PBIS implementation. It measures the extent to which school personnel apply core features of PBIS. It is completed by a small team that includes administrator, coach, and others, with input from team. The walkthrough tool is for assessing visual displays and student</a:t>
            </a:r>
            <a:r>
              <a:rPr lang="en-US" baseline="0" dirty="0"/>
              <a:t> and </a:t>
            </a:r>
            <a:r>
              <a:rPr lang="en-US" dirty="0"/>
              <a:t>staff understanding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dirty="0"/>
          </a:p>
        </p:txBody>
      </p:sp>
    </p:spTree>
    <p:extLst>
      <p:ext uri="{BB962C8B-B14F-4D97-AF65-F5344CB8AC3E}">
        <p14:creationId xmlns:p14="http://schemas.microsoft.com/office/powerpoint/2010/main" val="5769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176199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0213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Two Content">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081545" y="1942695"/>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2" name="Picture 11">
            <a:extLst>
              <a:ext uri="{FF2B5EF4-FFF2-40B4-BE49-F238E27FC236}">
                <a16:creationId xmlns:a16="http://schemas.microsoft.com/office/drawing/2014/main" id="{3089DBC7-4965-4432-944D-B68C0449AD08}"/>
              </a:ext>
            </a:extLst>
          </p:cNvPr>
          <p:cNvPicPr>
            <a:picLocks noChangeAspect="1"/>
          </p:cNvPicPr>
          <p:nvPr userDrawn="1"/>
        </p:nvPicPr>
        <p:blipFill rotWithShape="1">
          <a:blip r:embed="rId4"/>
          <a:srcRect b="16547"/>
          <a:stretch/>
        </p:blipFill>
        <p:spPr>
          <a:xfrm>
            <a:off x="171887" y="0"/>
            <a:ext cx="1760037" cy="1468813"/>
          </a:xfrm>
          <a:prstGeom prst="rect">
            <a:avLst/>
          </a:prstGeom>
        </p:spPr>
      </p:pic>
      <p:sp>
        <p:nvSpPr>
          <p:cNvPr id="13" name="Text Placeholder 16">
            <a:extLst>
              <a:ext uri="{FF2B5EF4-FFF2-40B4-BE49-F238E27FC236}">
                <a16:creationId xmlns:a16="http://schemas.microsoft.com/office/drawing/2014/main" id="{C2286339-CE3A-4108-8051-D189C793BAD6}"/>
              </a:ext>
            </a:extLst>
          </p:cNvPr>
          <p:cNvSpPr>
            <a:spLocks noGrp="1"/>
          </p:cNvSpPr>
          <p:nvPr>
            <p:ph type="body" sz="quarter" idx="20"/>
          </p:nvPr>
        </p:nvSpPr>
        <p:spPr>
          <a:xfrm>
            <a:off x="2514600" y="1942695"/>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494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ck Only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1" name="Picture 10">
            <a:extLst>
              <a:ext uri="{FF2B5EF4-FFF2-40B4-BE49-F238E27FC236}">
                <a16:creationId xmlns:a16="http://schemas.microsoft.com/office/drawing/2014/main" id="{19BC2DA9-4B5C-4C3C-A7F3-11E915BEAD1F}"/>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399043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3250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91" r:id="rId4"/>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isapps.org/products/pbis-assess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pbis.org/resource/pbis-evaluation-bluepr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bisapp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7E4008-943A-4DE4-95DC-DC7C9A2A2435}"/>
              </a:ext>
            </a:extLst>
          </p:cNvPr>
          <p:cNvSpPr>
            <a:spLocks noGrp="1"/>
          </p:cNvSpPr>
          <p:nvPr>
            <p:ph type="ctrTitle"/>
          </p:nvPr>
        </p:nvSpPr>
        <p:spPr/>
        <p:txBody>
          <a:bodyPr/>
          <a:lstStyle/>
          <a:p>
            <a:pPr algn="ctr"/>
            <a:r>
              <a:rPr lang="en-US" dirty="0">
                <a:latin typeface="+mn-lt"/>
              </a:rPr>
              <a:t>PBIS Assessment &amp; Evaluation</a:t>
            </a:r>
          </a:p>
        </p:txBody>
      </p:sp>
      <p:sp>
        <p:nvSpPr>
          <p:cNvPr id="2" name="Subtitle 1">
            <a:extLst>
              <a:ext uri="{FF2B5EF4-FFF2-40B4-BE49-F238E27FC236}">
                <a16:creationId xmlns:a16="http://schemas.microsoft.com/office/drawing/2014/main" id="{CCA30096-5C98-4B64-B111-8E698E868CBD}"/>
              </a:ext>
            </a:extLst>
          </p:cNvPr>
          <p:cNvSpPr>
            <a:spLocks noGrp="1"/>
          </p:cNvSpPr>
          <p:nvPr>
            <p:ph type="subTitle" idx="1"/>
          </p:nvPr>
        </p:nvSpPr>
        <p:spPr/>
        <p:txBody>
          <a:bodyPr/>
          <a:lstStyle/>
          <a:p>
            <a:r>
              <a:rPr lang="en-US" dirty="0"/>
              <a:t>Module 14</a:t>
            </a:r>
          </a:p>
        </p:txBody>
      </p:sp>
      <p:sp>
        <p:nvSpPr>
          <p:cNvPr id="6" name="Text Placeholder 5">
            <a:extLst>
              <a:ext uri="{FF2B5EF4-FFF2-40B4-BE49-F238E27FC236}">
                <a16:creationId xmlns:a16="http://schemas.microsoft.com/office/drawing/2014/main" id="{2213174D-8D74-4776-B1BD-51D7DB7F13E3}"/>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0763998E-5B89-4D4D-AF06-48C8F830BB92}"/>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80A95FFE-449F-4B24-A5E5-8BC4D45FEFAC}"/>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866571B9-6238-4166-915E-68E163CC0EEF}"/>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09B9CF5D-14D8-43B8-916C-38A955A83BB7}"/>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EF151650-99BC-40AD-8313-F6F39CA80FA3}"/>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latin typeface="+mn-lt"/>
              </a:rPr>
              <a:t>Uses Of The TFI</a:t>
            </a:r>
          </a:p>
        </p:txBody>
      </p:sp>
      <p:sp>
        <p:nvSpPr>
          <p:cNvPr id="2" name="Content Placeholder 1"/>
          <p:cNvSpPr>
            <a:spLocks noGrp="1"/>
          </p:cNvSpPr>
          <p:nvPr>
            <p:ph idx="1"/>
          </p:nvPr>
        </p:nvSpPr>
        <p:spPr/>
        <p:txBody>
          <a:bodyPr/>
          <a:lstStyle/>
          <a:p>
            <a:r>
              <a:rPr lang="en-US" dirty="0"/>
              <a:t>Determine what is in place &amp; what is needed</a:t>
            </a:r>
          </a:p>
          <a:p>
            <a:r>
              <a:rPr lang="en-US" dirty="0"/>
              <a:t>Guide implementation efforts</a:t>
            </a:r>
          </a:p>
          <a:p>
            <a:r>
              <a:rPr lang="en-US" dirty="0"/>
              <a:t>Assess progress </a:t>
            </a:r>
          </a:p>
          <a:p>
            <a:r>
              <a:rPr lang="en-US" dirty="0"/>
              <a:t>Build action plan </a:t>
            </a:r>
          </a:p>
          <a:p>
            <a:r>
              <a:rPr lang="en-US" dirty="0"/>
              <a:t>Self-assess annually to sustain implementation of PBIS</a:t>
            </a:r>
          </a:p>
          <a:p>
            <a:endParaRPr lang="en-US" sz="2000" dirty="0"/>
          </a:p>
        </p:txBody>
      </p:sp>
      <p:sp>
        <p:nvSpPr>
          <p:cNvPr id="4" name="Slide Number Placeholder 3"/>
          <p:cNvSpPr>
            <a:spLocks noGrp="1"/>
          </p:cNvSpPr>
          <p:nvPr>
            <p:ph type="sldNum" sz="quarter" idx="4294967295"/>
          </p:nvPr>
        </p:nvSpPr>
        <p:spPr>
          <a:xfrm>
            <a:off x="11982450" y="6507163"/>
            <a:ext cx="209550" cy="153987"/>
          </a:xfrm>
        </p:spPr>
        <p:txBody>
          <a:bodyPr/>
          <a:lstStyle/>
          <a:p>
            <a:pPr algn="r"/>
            <a:r>
              <a:rPr lang="en-US" dirty="0"/>
              <a:t> </a:t>
            </a:r>
          </a:p>
        </p:txBody>
      </p:sp>
    </p:spTree>
    <p:extLst>
      <p:ext uri="{BB962C8B-B14F-4D97-AF65-F5344CB8AC3E}">
        <p14:creationId xmlns:p14="http://schemas.microsoft.com/office/powerpoint/2010/main" val="367237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latin typeface="+mn-lt"/>
              </a:rPr>
              <a:t>When To Administer The TFI?</a:t>
            </a:r>
          </a:p>
        </p:txBody>
      </p:sp>
      <p:sp>
        <p:nvSpPr>
          <p:cNvPr id="2" name="Content Placeholder 1"/>
          <p:cNvSpPr>
            <a:spLocks noGrp="1"/>
          </p:cNvSpPr>
          <p:nvPr>
            <p:ph idx="1"/>
          </p:nvPr>
        </p:nvSpPr>
        <p:spPr/>
        <p:txBody>
          <a:bodyPr/>
          <a:lstStyle/>
          <a:p>
            <a:r>
              <a:rPr lang="en-US" dirty="0"/>
              <a:t>During initial implementation administer every three or four meetings.</a:t>
            </a:r>
          </a:p>
          <a:p>
            <a:pPr marL="0" indent="0">
              <a:buNone/>
            </a:pPr>
            <a:endParaRPr lang="en-US" dirty="0"/>
          </a:p>
          <a:p>
            <a:r>
              <a:rPr lang="en-US" dirty="0"/>
              <a:t>Once 70% is met three times in a row, administer annually.</a:t>
            </a:r>
          </a:p>
        </p:txBody>
      </p:sp>
      <p:sp>
        <p:nvSpPr>
          <p:cNvPr id="4" name="Slide Number Placeholder 3"/>
          <p:cNvSpPr>
            <a:spLocks noGrp="1"/>
          </p:cNvSpPr>
          <p:nvPr>
            <p:ph type="sldNum" sz="quarter" idx="4294967295"/>
          </p:nvPr>
        </p:nvSpPr>
        <p:spPr>
          <a:xfrm>
            <a:off x="11982450" y="6507163"/>
            <a:ext cx="209550" cy="153987"/>
          </a:xfrm>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375798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E12F9-8AB5-4F54-BB0B-2E2B2F747A44}"/>
              </a:ext>
            </a:extLst>
          </p:cNvPr>
          <p:cNvSpPr>
            <a:spLocks noGrp="1"/>
          </p:cNvSpPr>
          <p:nvPr>
            <p:ph type="title"/>
          </p:nvPr>
        </p:nvSpPr>
        <p:spPr/>
        <p:txBody>
          <a:bodyPr/>
          <a:lstStyle/>
          <a:p>
            <a:r>
              <a:rPr lang="en-US" sz="5400" dirty="0">
                <a:latin typeface="+mn-lt"/>
              </a:rPr>
              <a:t>TFI Categories</a:t>
            </a:r>
          </a:p>
        </p:txBody>
      </p:sp>
      <p:sp>
        <p:nvSpPr>
          <p:cNvPr id="5" name="Content Placeholder 4">
            <a:extLst>
              <a:ext uri="{FF2B5EF4-FFF2-40B4-BE49-F238E27FC236}">
                <a16:creationId xmlns:a16="http://schemas.microsoft.com/office/drawing/2014/main" id="{CDE4BD14-99AB-4B6F-B0E4-38992C451B71}"/>
              </a:ext>
            </a:extLst>
          </p:cNvPr>
          <p:cNvSpPr>
            <a:spLocks noGrp="1"/>
          </p:cNvSpPr>
          <p:nvPr>
            <p:ph idx="1"/>
          </p:nvPr>
        </p:nvSpPr>
        <p:spPr/>
        <p:txBody>
          <a:bodyPr/>
          <a:lstStyle/>
          <a:p>
            <a:r>
              <a:rPr lang="en-US" dirty="0"/>
              <a:t>Section for each tier</a:t>
            </a:r>
          </a:p>
          <a:p>
            <a:r>
              <a:rPr lang="en-US" dirty="0"/>
              <a:t>Sub-divided into: teams, implementation, evaluation</a:t>
            </a:r>
          </a:p>
          <a:p>
            <a:r>
              <a:rPr lang="en-US" dirty="0"/>
              <a:t>Individual items in each area above</a:t>
            </a:r>
          </a:p>
          <a:p>
            <a:r>
              <a:rPr lang="en-US" dirty="0"/>
              <a:t>Walkthrough tool</a:t>
            </a:r>
          </a:p>
        </p:txBody>
      </p:sp>
    </p:spTree>
    <p:extLst>
      <p:ext uri="{BB962C8B-B14F-4D97-AF65-F5344CB8AC3E}">
        <p14:creationId xmlns:p14="http://schemas.microsoft.com/office/powerpoint/2010/main" val="349594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88B4-E0DD-4D6D-AB95-3C21B4A66271}"/>
              </a:ext>
            </a:extLst>
          </p:cNvPr>
          <p:cNvSpPr>
            <a:spLocks noGrp="1"/>
          </p:cNvSpPr>
          <p:nvPr>
            <p:ph type="title"/>
          </p:nvPr>
        </p:nvSpPr>
        <p:spPr/>
        <p:txBody>
          <a:bodyPr>
            <a:noAutofit/>
          </a:bodyPr>
          <a:lstStyle/>
          <a:p>
            <a:r>
              <a:rPr lang="en-US" sz="5400" dirty="0">
                <a:latin typeface="+mn-lt"/>
              </a:rPr>
              <a:t>Example Of Items &amp; Scoring Criteria</a:t>
            </a:r>
          </a:p>
        </p:txBody>
      </p:sp>
      <p:pic>
        <p:nvPicPr>
          <p:cNvPr id="3" name="Picture 2">
            <a:extLst>
              <a:ext uri="{FF2B5EF4-FFF2-40B4-BE49-F238E27FC236}">
                <a16:creationId xmlns:a16="http://schemas.microsoft.com/office/drawing/2014/main" id="{70E9B47F-1DB9-4945-8802-9F283DEB745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rcRect l="27536" t="17031" r="28611" b="42648"/>
          <a:stretch/>
        </p:blipFill>
        <p:spPr>
          <a:xfrm>
            <a:off x="2395269" y="1916507"/>
            <a:ext cx="9077861" cy="4502147"/>
          </a:xfrm>
          <a:prstGeom prst="rect">
            <a:avLst/>
          </a:prstGeom>
        </p:spPr>
      </p:pic>
    </p:spTree>
    <p:extLst>
      <p:ext uri="{BB962C8B-B14F-4D97-AF65-F5344CB8AC3E}">
        <p14:creationId xmlns:p14="http://schemas.microsoft.com/office/powerpoint/2010/main" val="189419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B4D42-0183-485E-9306-9BA2FB764240}"/>
              </a:ext>
            </a:extLst>
          </p:cNvPr>
          <p:cNvSpPr>
            <a:spLocks noGrp="1"/>
          </p:cNvSpPr>
          <p:nvPr>
            <p:ph type="title"/>
          </p:nvPr>
        </p:nvSpPr>
        <p:spPr/>
        <p:txBody>
          <a:bodyPr/>
          <a:lstStyle/>
          <a:p>
            <a:r>
              <a:rPr lang="en-US" sz="5400" dirty="0">
                <a:latin typeface="+mn-lt"/>
              </a:rPr>
              <a:t>Action Planning With The TFI </a:t>
            </a:r>
          </a:p>
        </p:txBody>
      </p:sp>
      <p:sp>
        <p:nvSpPr>
          <p:cNvPr id="5" name="Content Placeholder 4">
            <a:extLst>
              <a:ext uri="{FF2B5EF4-FFF2-40B4-BE49-F238E27FC236}">
                <a16:creationId xmlns:a16="http://schemas.microsoft.com/office/drawing/2014/main" id="{93EEDE61-DC57-4F9B-82ED-1B5CE1AE6E37}"/>
              </a:ext>
            </a:extLst>
          </p:cNvPr>
          <p:cNvSpPr>
            <a:spLocks noGrp="1"/>
          </p:cNvSpPr>
          <p:nvPr>
            <p:ph idx="1"/>
          </p:nvPr>
        </p:nvSpPr>
        <p:spPr/>
        <p:txBody>
          <a:bodyPr/>
          <a:lstStyle/>
          <a:p>
            <a:r>
              <a:rPr lang="en-US" dirty="0"/>
              <a:t>Identify area(s) of need.</a:t>
            </a:r>
          </a:p>
          <a:p>
            <a:r>
              <a:rPr lang="en-US" dirty="0"/>
              <a:t>Identify individual items to address.</a:t>
            </a:r>
          </a:p>
          <a:p>
            <a:r>
              <a:rPr lang="en-US" dirty="0"/>
              <a:t>Develop actions and timeline; assign personnel.</a:t>
            </a:r>
          </a:p>
        </p:txBody>
      </p:sp>
      <p:pic>
        <p:nvPicPr>
          <p:cNvPr id="5122" name="Picture 2" descr="Image result for assessment">
            <a:extLst>
              <a:ext uri="{FF2B5EF4-FFF2-40B4-BE49-F238E27FC236}">
                <a16:creationId xmlns:a16="http://schemas.microsoft.com/office/drawing/2014/main" id="{A4C286B9-3CBA-4326-B476-15C73ABD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080" y="4201503"/>
            <a:ext cx="2318924" cy="229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1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730D21B-C5F7-4804-8DCE-C27513167E6A}"/>
              </a:ext>
            </a:extLst>
          </p:cNvPr>
          <p:cNvGraphicFramePr>
            <a:graphicFrameLocks noGrp="1"/>
          </p:cNvGraphicFramePr>
          <p:nvPr>
            <p:extLst>
              <p:ext uri="{D42A27DB-BD31-4B8C-83A1-F6EECF244321}">
                <p14:modId xmlns:p14="http://schemas.microsoft.com/office/powerpoint/2010/main" val="1452595869"/>
              </p:ext>
            </p:extLst>
          </p:nvPr>
        </p:nvGraphicFramePr>
        <p:xfrm>
          <a:off x="0" y="1"/>
          <a:ext cx="12191999" cy="6857996"/>
        </p:xfrm>
        <a:graphic>
          <a:graphicData uri="http://schemas.openxmlformats.org/drawingml/2006/table">
            <a:tbl>
              <a:tblPr firstRow="1" firstCol="1" bandRow="1"/>
              <a:tblGrid>
                <a:gridCol w="1451187">
                  <a:extLst>
                    <a:ext uri="{9D8B030D-6E8A-4147-A177-3AD203B41FA5}">
                      <a16:colId xmlns:a16="http://schemas.microsoft.com/office/drawing/2014/main" val="1650930213"/>
                    </a:ext>
                  </a:extLst>
                </a:gridCol>
                <a:gridCol w="2862615">
                  <a:extLst>
                    <a:ext uri="{9D8B030D-6E8A-4147-A177-3AD203B41FA5}">
                      <a16:colId xmlns:a16="http://schemas.microsoft.com/office/drawing/2014/main" val="2456503771"/>
                    </a:ext>
                  </a:extLst>
                </a:gridCol>
                <a:gridCol w="2057505">
                  <a:extLst>
                    <a:ext uri="{9D8B030D-6E8A-4147-A177-3AD203B41FA5}">
                      <a16:colId xmlns:a16="http://schemas.microsoft.com/office/drawing/2014/main" val="3465567773"/>
                    </a:ext>
                  </a:extLst>
                </a:gridCol>
                <a:gridCol w="3677666">
                  <a:extLst>
                    <a:ext uri="{9D8B030D-6E8A-4147-A177-3AD203B41FA5}">
                      <a16:colId xmlns:a16="http://schemas.microsoft.com/office/drawing/2014/main" val="3478795742"/>
                    </a:ext>
                  </a:extLst>
                </a:gridCol>
                <a:gridCol w="1202696">
                  <a:extLst>
                    <a:ext uri="{9D8B030D-6E8A-4147-A177-3AD203B41FA5}">
                      <a16:colId xmlns:a16="http://schemas.microsoft.com/office/drawing/2014/main" val="2237550062"/>
                    </a:ext>
                  </a:extLst>
                </a:gridCol>
                <a:gridCol w="940330">
                  <a:extLst>
                    <a:ext uri="{9D8B030D-6E8A-4147-A177-3AD203B41FA5}">
                      <a16:colId xmlns:a16="http://schemas.microsoft.com/office/drawing/2014/main" val="3459013563"/>
                    </a:ext>
                  </a:extLst>
                </a:gridCol>
              </a:tblGrid>
              <a:tr h="362211">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Subscale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Current Score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Person(s) Responsible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Timeline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200700"/>
                  </a:ext>
                </a:extLst>
              </a:tr>
              <a:tr h="348631">
                <a:tc rowSpan="2">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Teams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 Team Composition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1738523"/>
                  </a:ext>
                </a:extLst>
              </a:tr>
              <a:tr h="419286">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1.2 Team Operating Procedures</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7474347"/>
                  </a:ext>
                </a:extLst>
              </a:tr>
              <a:tr h="252326">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690123"/>
                  </a:ext>
                </a:extLst>
              </a:tr>
              <a:tr h="386988">
                <a:tc rowSpan="9">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1.3 Behavioral Expectations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72546"/>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1.4 Teaching Expectations</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445928"/>
                  </a:ext>
                </a:extLst>
              </a:tr>
              <a:tr h="419286">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1.5 Problem Behavior Definitions</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4020236"/>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1.6 Discipline Policies</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717037"/>
                  </a:ext>
                </a:extLst>
              </a:tr>
              <a:tr h="419286">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1.7 Professional Development</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830275"/>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1.8 Classroom Procedures</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017302"/>
                  </a:ext>
                </a:extLst>
              </a:tr>
              <a:tr h="50206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1.9 Feedback and Acknowledgment</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612318"/>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1.10 Faculty Involvement</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431804"/>
                  </a:ext>
                </a:extLst>
              </a:tr>
              <a:tr h="63589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1.11 Student/Family/Community Involvement</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567900"/>
                  </a:ext>
                </a:extLst>
              </a:tr>
              <a:tr h="252326">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0506050"/>
                  </a:ext>
                </a:extLst>
              </a:tr>
              <a:tr h="348631">
                <a:tc rowSpan="4">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Evaluation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1.12 Discipline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99857"/>
                  </a:ext>
                </a:extLst>
              </a:tr>
              <a:tr h="419286">
                <a:tc vMerge="1">
                  <a:txBody>
                    <a:bodyPr/>
                    <a:lstStyle/>
                    <a:p>
                      <a:pPr marL="71755" marR="71755" algn="ctr">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1.13 Data-based Decision Making</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952580"/>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1.14 Fidelity Data</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243032"/>
                  </a:ext>
                </a:extLst>
              </a:tr>
              <a:tr h="34863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1.15 Annual Evaluation</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180897"/>
                  </a:ext>
                </a:extLst>
              </a:tr>
            </a:tbl>
          </a:graphicData>
        </a:graphic>
      </p:graphicFrame>
    </p:spTree>
    <p:extLst>
      <p:ext uri="{BB962C8B-B14F-4D97-AF65-F5344CB8AC3E}">
        <p14:creationId xmlns:p14="http://schemas.microsoft.com/office/powerpoint/2010/main" val="203816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5500D2C-F113-4F97-8805-CC622CBE43CB}"/>
              </a:ext>
            </a:extLst>
          </p:cNvPr>
          <p:cNvGraphicFramePr>
            <a:graphicFrameLocks noGrp="1"/>
          </p:cNvGraphicFramePr>
          <p:nvPr>
            <p:ph idx="1"/>
            <p:extLst>
              <p:ext uri="{D42A27DB-BD31-4B8C-83A1-F6EECF244321}">
                <p14:modId xmlns:p14="http://schemas.microsoft.com/office/powerpoint/2010/main" val="1252613521"/>
              </p:ext>
            </p:extLst>
          </p:nvPr>
        </p:nvGraphicFramePr>
        <p:xfrm>
          <a:off x="2176272" y="106553"/>
          <a:ext cx="10015728" cy="6643470"/>
        </p:xfrm>
        <a:graphic>
          <a:graphicData uri="http://schemas.openxmlformats.org/drawingml/2006/table">
            <a:tbl>
              <a:tblPr firstRow="1" bandRow="1">
                <a:tableStyleId>{073A0DAA-6AF3-43AB-8588-CEC1D06C72B9}</a:tableStyleId>
              </a:tblPr>
              <a:tblGrid>
                <a:gridCol w="2880994">
                  <a:extLst>
                    <a:ext uri="{9D8B030D-6E8A-4147-A177-3AD203B41FA5}">
                      <a16:colId xmlns:a16="http://schemas.microsoft.com/office/drawing/2014/main" val="802981100"/>
                    </a:ext>
                  </a:extLst>
                </a:gridCol>
                <a:gridCol w="2863320">
                  <a:extLst>
                    <a:ext uri="{9D8B030D-6E8A-4147-A177-3AD203B41FA5}">
                      <a16:colId xmlns:a16="http://schemas.microsoft.com/office/drawing/2014/main" val="529047595"/>
                    </a:ext>
                  </a:extLst>
                </a:gridCol>
                <a:gridCol w="2359587">
                  <a:extLst>
                    <a:ext uri="{9D8B030D-6E8A-4147-A177-3AD203B41FA5}">
                      <a16:colId xmlns:a16="http://schemas.microsoft.com/office/drawing/2014/main" val="3682542386"/>
                    </a:ext>
                  </a:extLst>
                </a:gridCol>
                <a:gridCol w="1911827">
                  <a:extLst>
                    <a:ext uri="{9D8B030D-6E8A-4147-A177-3AD203B41FA5}">
                      <a16:colId xmlns:a16="http://schemas.microsoft.com/office/drawing/2014/main" val="80510888"/>
                    </a:ext>
                  </a:extLst>
                </a:gridCol>
              </a:tblGrid>
              <a:tr h="774764">
                <a:tc>
                  <a:txBody>
                    <a:bodyPr/>
                    <a:lstStyle/>
                    <a:p>
                      <a:pPr algn="ctr"/>
                      <a:r>
                        <a:rPr lang="en-US" sz="2000" dirty="0"/>
                        <a:t>Action Plan (Based on what source?)</a:t>
                      </a:r>
                    </a:p>
                  </a:txBody>
                  <a:tcPr marL="52768" marR="52768"/>
                </a:tc>
                <a:tc>
                  <a:txBody>
                    <a:bodyPr/>
                    <a:lstStyle/>
                    <a:p>
                      <a:pPr algn="ctr"/>
                      <a:r>
                        <a:rPr lang="en-US" sz="2000" dirty="0"/>
                        <a:t>What needs to be done</a:t>
                      </a:r>
                    </a:p>
                  </a:txBody>
                  <a:tcPr marL="52768" marR="52768"/>
                </a:tc>
                <a:tc>
                  <a:txBody>
                    <a:bodyPr/>
                    <a:lstStyle/>
                    <a:p>
                      <a:pPr algn="ctr"/>
                      <a:r>
                        <a:rPr lang="en-US" sz="2000" dirty="0"/>
                        <a:t>Who will do what</a:t>
                      </a:r>
                    </a:p>
                  </a:txBody>
                  <a:tcPr marL="52768" marR="52768"/>
                </a:tc>
                <a:tc>
                  <a:txBody>
                    <a:bodyPr/>
                    <a:lstStyle/>
                    <a:p>
                      <a:pPr algn="ctr"/>
                      <a:r>
                        <a:rPr lang="en-US" sz="2000" dirty="0"/>
                        <a:t>When completed</a:t>
                      </a:r>
                    </a:p>
                  </a:txBody>
                  <a:tcPr marL="52768" marR="52768"/>
                </a:tc>
                <a:extLst>
                  <a:ext uri="{0D108BD9-81ED-4DB2-BD59-A6C34878D82A}">
                    <a16:rowId xmlns:a16="http://schemas.microsoft.com/office/drawing/2014/main" val="1657798571"/>
                  </a:ext>
                </a:extLst>
              </a:tr>
              <a:tr h="2111013">
                <a:tc>
                  <a:txBody>
                    <a:bodyPr/>
                    <a:lstStyle/>
                    <a:p>
                      <a:r>
                        <a:rPr lang="en-US" sz="2000" dirty="0"/>
                        <a:t>1. Train all staff to work collaboratively and respectfully with families. (Family Survey questions 9, 10, 13)</a:t>
                      </a:r>
                    </a:p>
                  </a:txBody>
                  <a:tcPr marL="52768" marR="52768"/>
                </a:tc>
                <a:tc>
                  <a:txBody>
                    <a:bodyPr/>
                    <a:lstStyle/>
                    <a:p>
                      <a:r>
                        <a:rPr lang="en-US" sz="2000" dirty="0"/>
                        <a:t>Create a monthly newsletter to keep parents informed of PBIS/RTI data/events. Include volunteer portion for parents to be involved.</a:t>
                      </a:r>
                    </a:p>
                  </a:txBody>
                  <a:tcPr marL="52768" marR="52768"/>
                </a:tc>
                <a:tc>
                  <a:txBody>
                    <a:bodyPr/>
                    <a:lstStyle/>
                    <a:p>
                      <a:r>
                        <a:rPr lang="en-US" sz="2000" dirty="0"/>
                        <a:t>Tier I team will create a sub-team dedicated to communicating with staff and parents. </a:t>
                      </a:r>
                    </a:p>
                  </a:txBody>
                  <a:tcPr marL="52768" marR="52768"/>
                </a:tc>
                <a:tc>
                  <a:txBody>
                    <a:bodyPr/>
                    <a:lstStyle/>
                    <a:p>
                      <a:r>
                        <a:rPr lang="en-US" sz="2000" dirty="0"/>
                        <a:t>September 2017</a:t>
                      </a:r>
                    </a:p>
                  </a:txBody>
                  <a:tcPr marL="52768" marR="52768"/>
                </a:tc>
                <a:extLst>
                  <a:ext uri="{0D108BD9-81ED-4DB2-BD59-A6C34878D82A}">
                    <a16:rowId xmlns:a16="http://schemas.microsoft.com/office/drawing/2014/main" val="3958612181"/>
                  </a:ext>
                </a:extLst>
              </a:tr>
              <a:tr h="1532653">
                <a:tc>
                  <a:txBody>
                    <a:bodyPr/>
                    <a:lstStyle/>
                    <a:p>
                      <a:r>
                        <a:rPr lang="en-US" sz="2000" dirty="0"/>
                        <a:t>2. Assess parents’ opinions of how well schools communicate with them. (Family Survey)</a:t>
                      </a:r>
                    </a:p>
                  </a:txBody>
                  <a:tcPr marL="52768" marR="52768"/>
                </a:tc>
                <a:tc>
                  <a:txBody>
                    <a:bodyPr/>
                    <a:lstStyle/>
                    <a:p>
                      <a:r>
                        <a:rPr lang="en-US" sz="2000" dirty="0"/>
                        <a:t>Continue using Survey Monkey Parent Survey in 1</a:t>
                      </a:r>
                      <a:r>
                        <a:rPr lang="en-US" sz="2000" baseline="30000" dirty="0"/>
                        <a:t>st</a:t>
                      </a:r>
                      <a:r>
                        <a:rPr lang="en-US" sz="2000" dirty="0"/>
                        <a:t> and 3</a:t>
                      </a:r>
                      <a:r>
                        <a:rPr lang="en-US" sz="2000" baseline="30000" dirty="0"/>
                        <a:t>rd</a:t>
                      </a:r>
                      <a:r>
                        <a:rPr lang="en-US" sz="2000" dirty="0"/>
                        <a:t> quarters.</a:t>
                      </a:r>
                    </a:p>
                  </a:txBody>
                  <a:tcPr marL="52768" marR="52768"/>
                </a:tc>
                <a:tc>
                  <a:txBody>
                    <a:bodyPr/>
                    <a:lstStyle/>
                    <a:p>
                      <a:r>
                        <a:rPr lang="en-US" sz="2000" dirty="0"/>
                        <a:t>Tier I sub-committee will review results of surveys.</a:t>
                      </a:r>
                    </a:p>
                  </a:txBody>
                  <a:tcPr marL="52768" marR="52768"/>
                </a:tc>
                <a:tc>
                  <a:txBody>
                    <a:bodyPr/>
                    <a:lstStyle/>
                    <a:p>
                      <a:r>
                        <a:rPr lang="en-US" sz="2000" dirty="0"/>
                        <a:t>Fall and spring 2017/2018</a:t>
                      </a:r>
                    </a:p>
                  </a:txBody>
                  <a:tcPr marL="52768" marR="52768"/>
                </a:tc>
                <a:extLst>
                  <a:ext uri="{0D108BD9-81ED-4DB2-BD59-A6C34878D82A}">
                    <a16:rowId xmlns:a16="http://schemas.microsoft.com/office/drawing/2014/main" val="376462903"/>
                  </a:ext>
                </a:extLst>
              </a:tr>
              <a:tr h="2131849">
                <a:tc>
                  <a:txBody>
                    <a:bodyPr/>
                    <a:lstStyle/>
                    <a:p>
                      <a:r>
                        <a:rPr lang="en-US" sz="2000" dirty="0"/>
                        <a:t>3. Share school-wide expectations, t-chart, school matrix, strategies for acknowledging, and the acknowledgement system. (Family Survey questions 4 &amp; 15)</a:t>
                      </a:r>
                    </a:p>
                  </a:txBody>
                  <a:tcPr marL="52768" marR="52768"/>
                </a:tc>
                <a:tc>
                  <a:txBody>
                    <a:bodyPr/>
                    <a:lstStyle/>
                    <a:p>
                      <a:r>
                        <a:rPr lang="en-US" sz="2000" dirty="0"/>
                        <a:t>Expand current brochure given out at beginning of the year to include more info on PBIS/RTI and the benefits of implementing them.</a:t>
                      </a:r>
                    </a:p>
                  </a:txBody>
                  <a:tcPr marL="52768" marR="52768"/>
                </a:tc>
                <a:tc>
                  <a:txBody>
                    <a:bodyPr/>
                    <a:lstStyle/>
                    <a:p>
                      <a:r>
                        <a:rPr lang="en-US" sz="2000" dirty="0"/>
                        <a:t>Tier I sub-committee will make changes to brochure and to displays that will be posted at open house.</a:t>
                      </a:r>
                    </a:p>
                  </a:txBody>
                  <a:tcPr marL="52768" marR="52768"/>
                </a:tc>
                <a:tc>
                  <a:txBody>
                    <a:bodyPr/>
                    <a:lstStyle/>
                    <a:p>
                      <a:r>
                        <a:rPr lang="en-US" sz="2000" dirty="0"/>
                        <a:t>Summer 2017 – ready to use at open house night.</a:t>
                      </a:r>
                    </a:p>
                  </a:txBody>
                  <a:tcPr marL="52768" marR="52768"/>
                </a:tc>
                <a:extLst>
                  <a:ext uri="{0D108BD9-81ED-4DB2-BD59-A6C34878D82A}">
                    <a16:rowId xmlns:a16="http://schemas.microsoft.com/office/drawing/2014/main" val="1058508525"/>
                  </a:ext>
                </a:extLst>
              </a:tr>
            </a:tbl>
          </a:graphicData>
        </a:graphic>
      </p:graphicFrame>
    </p:spTree>
    <p:extLst>
      <p:ext uri="{BB962C8B-B14F-4D97-AF65-F5344CB8AC3E}">
        <p14:creationId xmlns:p14="http://schemas.microsoft.com/office/powerpoint/2010/main" val="197596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7847-48CB-44D4-8416-40BA8955CFE6}"/>
              </a:ext>
            </a:extLst>
          </p:cNvPr>
          <p:cNvSpPr>
            <a:spLocks noGrp="1"/>
          </p:cNvSpPr>
          <p:nvPr>
            <p:ph type="title"/>
          </p:nvPr>
        </p:nvSpPr>
        <p:spPr/>
        <p:txBody>
          <a:bodyPr>
            <a:normAutofit/>
          </a:bodyPr>
          <a:lstStyle/>
          <a:p>
            <a:r>
              <a:rPr lang="en-US" sz="5400" dirty="0">
                <a:latin typeface="+mn-lt"/>
              </a:rPr>
              <a:t>Self-Assessment Survey (SAS)</a:t>
            </a:r>
          </a:p>
        </p:txBody>
      </p:sp>
      <p:sp>
        <p:nvSpPr>
          <p:cNvPr id="3" name="Content Placeholder 2">
            <a:extLst>
              <a:ext uri="{FF2B5EF4-FFF2-40B4-BE49-F238E27FC236}">
                <a16:creationId xmlns:a16="http://schemas.microsoft.com/office/drawing/2014/main" id="{8DF4516F-9F5E-4E96-8AAF-B1BBEF30B2B3}"/>
              </a:ext>
            </a:extLst>
          </p:cNvPr>
          <p:cNvSpPr>
            <a:spLocks noGrp="1"/>
          </p:cNvSpPr>
          <p:nvPr>
            <p:ph idx="1"/>
          </p:nvPr>
        </p:nvSpPr>
        <p:spPr/>
        <p:txBody>
          <a:bodyPr/>
          <a:lstStyle/>
          <a:p>
            <a:r>
              <a:rPr lang="en-US" dirty="0"/>
              <a:t>Staff perception/priorities </a:t>
            </a:r>
          </a:p>
          <a:p>
            <a:r>
              <a:rPr lang="en-US" dirty="0"/>
              <a:t>School-wide, classroom, non-classroom and individual student systems</a:t>
            </a:r>
          </a:p>
          <a:p>
            <a:r>
              <a:rPr lang="en-US" dirty="0"/>
              <a:t>Identifies staff priorities </a:t>
            </a:r>
          </a:p>
          <a:p>
            <a:r>
              <a:rPr lang="en-US" dirty="0"/>
              <a:t>Annual   </a:t>
            </a:r>
          </a:p>
        </p:txBody>
      </p:sp>
      <p:pic>
        <p:nvPicPr>
          <p:cNvPr id="4" name="Picture 3">
            <a:extLst>
              <a:ext uri="{FF2B5EF4-FFF2-40B4-BE49-F238E27FC236}">
                <a16:creationId xmlns:a16="http://schemas.microsoft.com/office/drawing/2014/main" id="{F278A1C6-E123-44F2-B7C3-0F3CD4B540F5}"/>
              </a:ext>
            </a:extLst>
          </p:cNvPr>
          <p:cNvPicPr>
            <a:picLocks noChangeAspect="1"/>
          </p:cNvPicPr>
          <p:nvPr/>
        </p:nvPicPr>
        <p:blipFill>
          <a:blip r:embed="rId3"/>
          <a:stretch>
            <a:fillRect/>
          </a:stretch>
        </p:blipFill>
        <p:spPr>
          <a:xfrm>
            <a:off x="8177509" y="4439452"/>
            <a:ext cx="3176291" cy="1737511"/>
          </a:xfrm>
          <a:prstGeom prst="rect">
            <a:avLst/>
          </a:prstGeom>
        </p:spPr>
      </p:pic>
    </p:spTree>
    <p:extLst>
      <p:ext uri="{BB962C8B-B14F-4D97-AF65-F5344CB8AC3E}">
        <p14:creationId xmlns:p14="http://schemas.microsoft.com/office/powerpoint/2010/main" val="26252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D992-4888-4BBA-A467-D47B34DAE029}"/>
              </a:ext>
            </a:extLst>
          </p:cNvPr>
          <p:cNvSpPr>
            <a:spLocks noGrp="1"/>
          </p:cNvSpPr>
          <p:nvPr>
            <p:ph type="title"/>
          </p:nvPr>
        </p:nvSpPr>
        <p:spPr/>
        <p:txBody>
          <a:bodyPr>
            <a:noAutofit/>
          </a:bodyPr>
          <a:lstStyle/>
          <a:p>
            <a:r>
              <a:rPr lang="en-US" sz="5400" dirty="0">
                <a:latin typeface="+mn-lt"/>
              </a:rPr>
              <a:t>Team Implementation Checklist (TIC)</a:t>
            </a:r>
          </a:p>
        </p:txBody>
      </p:sp>
      <p:sp>
        <p:nvSpPr>
          <p:cNvPr id="3" name="Content Placeholder 2">
            <a:extLst>
              <a:ext uri="{FF2B5EF4-FFF2-40B4-BE49-F238E27FC236}">
                <a16:creationId xmlns:a16="http://schemas.microsoft.com/office/drawing/2014/main" id="{73140C6D-04D9-4EBE-974C-7BDB1DDA2CC0}"/>
              </a:ext>
            </a:extLst>
          </p:cNvPr>
          <p:cNvSpPr>
            <a:spLocks noGrp="1"/>
          </p:cNvSpPr>
          <p:nvPr>
            <p:ph idx="1"/>
          </p:nvPr>
        </p:nvSpPr>
        <p:spPr/>
        <p:txBody>
          <a:bodyPr/>
          <a:lstStyle/>
          <a:p>
            <a:r>
              <a:rPr lang="en-US" dirty="0"/>
              <a:t>Team completes </a:t>
            </a:r>
          </a:p>
          <a:p>
            <a:r>
              <a:rPr lang="en-US" dirty="0"/>
              <a:t>Tier I implementation</a:t>
            </a:r>
          </a:p>
          <a:p>
            <a:r>
              <a:rPr lang="en-US" dirty="0"/>
              <a:t>Done every three or four months</a:t>
            </a:r>
          </a:p>
          <a:p>
            <a:endParaRPr lang="en-US" sz="2000" dirty="0"/>
          </a:p>
        </p:txBody>
      </p:sp>
      <p:pic>
        <p:nvPicPr>
          <p:cNvPr id="4098" name="Picture 2" descr="Image result for evaluation">
            <a:extLst>
              <a:ext uri="{FF2B5EF4-FFF2-40B4-BE49-F238E27FC236}">
                <a16:creationId xmlns:a16="http://schemas.microsoft.com/office/drawing/2014/main" id="{212EEDCE-B372-455A-86DC-2E32B2E03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7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C55-BEF0-442C-9B6F-CB2FE4B77B61}"/>
              </a:ext>
            </a:extLst>
          </p:cNvPr>
          <p:cNvSpPr>
            <a:spLocks noGrp="1"/>
          </p:cNvSpPr>
          <p:nvPr>
            <p:ph type="title"/>
          </p:nvPr>
        </p:nvSpPr>
        <p:spPr/>
        <p:txBody>
          <a:bodyPr/>
          <a:lstStyle/>
          <a:p>
            <a:r>
              <a:rPr lang="en-US" sz="5400" dirty="0">
                <a:latin typeface="+mn-lt"/>
              </a:rPr>
              <a:t>Benchmarks Of Quality (BoQ)</a:t>
            </a:r>
          </a:p>
        </p:txBody>
      </p:sp>
      <p:sp>
        <p:nvSpPr>
          <p:cNvPr id="3" name="Content Placeholder 2">
            <a:extLst>
              <a:ext uri="{FF2B5EF4-FFF2-40B4-BE49-F238E27FC236}">
                <a16:creationId xmlns:a16="http://schemas.microsoft.com/office/drawing/2014/main" id="{39B283C6-02EE-4FDB-8833-0698800B09EA}"/>
              </a:ext>
            </a:extLst>
          </p:cNvPr>
          <p:cNvSpPr>
            <a:spLocks noGrp="1"/>
          </p:cNvSpPr>
          <p:nvPr>
            <p:ph idx="1"/>
          </p:nvPr>
        </p:nvSpPr>
        <p:spPr/>
        <p:txBody>
          <a:bodyPr/>
          <a:lstStyle/>
          <a:p>
            <a:r>
              <a:rPr lang="en-US" dirty="0"/>
              <a:t>Team members &amp; coach give input</a:t>
            </a:r>
          </a:p>
          <a:p>
            <a:r>
              <a:rPr lang="en-US" dirty="0"/>
              <a:t>Identifies Tier I strengths &amp; needs</a:t>
            </a:r>
          </a:p>
          <a:p>
            <a:r>
              <a:rPr lang="en-US" dirty="0"/>
              <a:t>Completed once per year</a:t>
            </a:r>
          </a:p>
        </p:txBody>
      </p:sp>
    </p:spTree>
    <p:extLst>
      <p:ext uri="{BB962C8B-B14F-4D97-AF65-F5344CB8AC3E}">
        <p14:creationId xmlns:p14="http://schemas.microsoft.com/office/powerpoint/2010/main" val="164496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0606-D5A4-4F31-B034-F0CAD0DE1649}"/>
              </a:ext>
            </a:extLst>
          </p:cNvPr>
          <p:cNvSpPr>
            <a:spLocks noGrp="1"/>
          </p:cNvSpPr>
          <p:nvPr>
            <p:ph type="title"/>
          </p:nvPr>
        </p:nvSpPr>
        <p:spPr/>
        <p:txBody>
          <a:bodyPr/>
          <a:lstStyle/>
          <a:p>
            <a:r>
              <a:rPr lang="en-US" sz="5400" dirty="0">
                <a:latin typeface="+mn-lt"/>
              </a:rPr>
              <a:t>Context</a:t>
            </a:r>
          </a:p>
        </p:txBody>
      </p:sp>
      <p:sp>
        <p:nvSpPr>
          <p:cNvPr id="3" name="Content Placeholder 2">
            <a:extLst>
              <a:ext uri="{FF2B5EF4-FFF2-40B4-BE49-F238E27FC236}">
                <a16:creationId xmlns:a16="http://schemas.microsoft.com/office/drawing/2014/main" id="{EB44FB2B-7BBB-4F04-8C27-3FDEACB8F7DA}"/>
              </a:ext>
            </a:extLst>
          </p:cNvPr>
          <p:cNvSpPr>
            <a:spLocks noGrp="1"/>
          </p:cNvSpPr>
          <p:nvPr>
            <p:ph idx="1"/>
          </p:nvPr>
        </p:nvSpPr>
        <p:spPr/>
        <p:txBody>
          <a:bodyPr/>
          <a:lstStyle/>
          <a:p>
            <a:r>
              <a:rPr lang="en-US" dirty="0"/>
              <a:t>Why do assessment/evaluation?</a:t>
            </a:r>
          </a:p>
          <a:p>
            <a:r>
              <a:rPr lang="en-US" dirty="0"/>
              <a:t>Data sources</a:t>
            </a:r>
          </a:p>
          <a:p>
            <a:r>
              <a:rPr lang="en-US" dirty="0"/>
              <a:t>Evaluation tools</a:t>
            </a:r>
          </a:p>
          <a:p>
            <a:r>
              <a:rPr lang="en-US" dirty="0"/>
              <a:t>Planning</a:t>
            </a:r>
          </a:p>
          <a:p>
            <a:r>
              <a:rPr lang="en-US" dirty="0"/>
              <a:t>Sharing outcomes</a:t>
            </a:r>
          </a:p>
          <a:p>
            <a:endParaRPr lang="en-US" dirty="0"/>
          </a:p>
        </p:txBody>
      </p:sp>
    </p:spTree>
    <p:extLst>
      <p:ext uri="{BB962C8B-B14F-4D97-AF65-F5344CB8AC3E}">
        <p14:creationId xmlns:p14="http://schemas.microsoft.com/office/powerpoint/2010/main" val="154578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7C57-7CA6-4846-993A-CD90C29ADB67}"/>
              </a:ext>
            </a:extLst>
          </p:cNvPr>
          <p:cNvSpPr>
            <a:spLocks noGrp="1"/>
          </p:cNvSpPr>
          <p:nvPr>
            <p:ph type="title"/>
          </p:nvPr>
        </p:nvSpPr>
        <p:spPr/>
        <p:txBody>
          <a:bodyPr/>
          <a:lstStyle/>
          <a:p>
            <a:r>
              <a:rPr lang="en-US" sz="5400" dirty="0">
                <a:latin typeface="+mn-lt"/>
              </a:rPr>
              <a:t>School Safety Survey (SSS)</a:t>
            </a:r>
          </a:p>
        </p:txBody>
      </p:sp>
      <p:sp>
        <p:nvSpPr>
          <p:cNvPr id="3" name="Content Placeholder 2">
            <a:extLst>
              <a:ext uri="{FF2B5EF4-FFF2-40B4-BE49-F238E27FC236}">
                <a16:creationId xmlns:a16="http://schemas.microsoft.com/office/drawing/2014/main" id="{5DD5AB6B-A23A-4CC9-B26C-C939D2337D1D}"/>
              </a:ext>
            </a:extLst>
          </p:cNvPr>
          <p:cNvSpPr>
            <a:spLocks noGrp="1"/>
          </p:cNvSpPr>
          <p:nvPr>
            <p:ph idx="1"/>
          </p:nvPr>
        </p:nvSpPr>
        <p:spPr/>
        <p:txBody>
          <a:bodyPr/>
          <a:lstStyle/>
          <a:p>
            <a:r>
              <a:rPr lang="en-US" dirty="0"/>
              <a:t>Determines risk and protective factors  </a:t>
            </a:r>
          </a:p>
          <a:p>
            <a:r>
              <a:rPr lang="en-US" dirty="0"/>
              <a:t>Determines training and support needs</a:t>
            </a:r>
          </a:p>
          <a:p>
            <a:r>
              <a:rPr lang="en-US" dirty="0"/>
              <a:t>Tracked over time </a:t>
            </a:r>
          </a:p>
        </p:txBody>
      </p:sp>
    </p:spTree>
    <p:extLst>
      <p:ext uri="{BB962C8B-B14F-4D97-AF65-F5344CB8AC3E}">
        <p14:creationId xmlns:p14="http://schemas.microsoft.com/office/powerpoint/2010/main" val="296345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295B-BFD9-43F6-9246-0A208005DEDB}"/>
              </a:ext>
            </a:extLst>
          </p:cNvPr>
          <p:cNvSpPr>
            <a:spLocks noGrp="1"/>
          </p:cNvSpPr>
          <p:nvPr>
            <p:ph type="title"/>
          </p:nvPr>
        </p:nvSpPr>
        <p:spPr/>
        <p:txBody>
          <a:bodyPr/>
          <a:lstStyle/>
          <a:p>
            <a:r>
              <a:rPr lang="en-US" sz="5400" dirty="0">
                <a:latin typeface="+mn-lt"/>
              </a:rPr>
              <a:t>Other Assessments</a:t>
            </a:r>
          </a:p>
        </p:txBody>
      </p:sp>
      <p:sp>
        <p:nvSpPr>
          <p:cNvPr id="3" name="Content Placeholder 2">
            <a:extLst>
              <a:ext uri="{FF2B5EF4-FFF2-40B4-BE49-F238E27FC236}">
                <a16:creationId xmlns:a16="http://schemas.microsoft.com/office/drawing/2014/main" id="{BC7C73A0-CA78-44D2-8CE0-7778338FDE19}"/>
              </a:ext>
            </a:extLst>
          </p:cNvPr>
          <p:cNvSpPr>
            <a:spLocks noGrp="1"/>
          </p:cNvSpPr>
          <p:nvPr>
            <p:ph idx="1"/>
          </p:nvPr>
        </p:nvSpPr>
        <p:spPr/>
        <p:txBody>
          <a:bodyPr/>
          <a:lstStyle/>
          <a:p>
            <a:r>
              <a:rPr lang="en-US" dirty="0"/>
              <a:t>Surveys to determine direction and actions needed (e.g., climate surveys &amp; parent engagement surveys)</a:t>
            </a:r>
          </a:p>
          <a:p>
            <a:pPr marL="0" indent="0">
              <a:buNone/>
            </a:pPr>
            <a:endParaRPr lang="en-US" dirty="0"/>
          </a:p>
          <a:p>
            <a:r>
              <a:rPr lang="en-US" dirty="0"/>
              <a:t>Surveys to determine how well students, parents, and the community understand PBIS</a:t>
            </a:r>
          </a:p>
          <a:p>
            <a:endParaRPr lang="en-US" sz="2000" dirty="0"/>
          </a:p>
        </p:txBody>
      </p:sp>
    </p:spTree>
    <p:extLst>
      <p:ext uri="{BB962C8B-B14F-4D97-AF65-F5344CB8AC3E}">
        <p14:creationId xmlns:p14="http://schemas.microsoft.com/office/powerpoint/2010/main" val="240231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CD39D-DFB6-4918-8EFD-B8F5F6AC0B5C}"/>
              </a:ext>
            </a:extLst>
          </p:cNvPr>
          <p:cNvPicPr>
            <a:picLocks noChangeAspect="1"/>
          </p:cNvPicPr>
          <p:nvPr/>
        </p:nvPicPr>
        <p:blipFill rotWithShape="1">
          <a:blip r:embed="rId3"/>
          <a:srcRect l="18176" t="14746" r="19882" b="10744"/>
          <a:stretch/>
        </p:blipFill>
        <p:spPr>
          <a:xfrm>
            <a:off x="2645484" y="561946"/>
            <a:ext cx="8708316" cy="573410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FEE404-57B2-455F-9FF7-701B9E6A4227}"/>
              </a:ext>
            </a:extLst>
          </p:cNvPr>
          <p:cNvSpPr>
            <a:spLocks noGrp="1"/>
          </p:cNvSpPr>
          <p:nvPr>
            <p:ph type="title"/>
          </p:nvPr>
        </p:nvSpPr>
        <p:spPr>
          <a:xfrm rot="20693192">
            <a:off x="162197" y="2766218"/>
            <a:ext cx="3785896" cy="1325563"/>
          </a:xfrm>
        </p:spPr>
        <p:txBody>
          <a:bodyPr/>
          <a:lstStyle/>
          <a:p>
            <a:r>
              <a:rPr lang="en-US" sz="5400" dirty="0">
                <a:latin typeface="+mn-lt"/>
              </a:rPr>
              <a:t>Example</a:t>
            </a:r>
          </a:p>
        </p:txBody>
      </p:sp>
    </p:spTree>
    <p:extLst>
      <p:ext uri="{BB962C8B-B14F-4D97-AF65-F5344CB8AC3E}">
        <p14:creationId xmlns:p14="http://schemas.microsoft.com/office/powerpoint/2010/main" val="122129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78F7D-7518-4FED-8B78-1318FCDBCD24}"/>
              </a:ext>
            </a:extLst>
          </p:cNvPr>
          <p:cNvSpPr>
            <a:spLocks noGrp="1"/>
          </p:cNvSpPr>
          <p:nvPr>
            <p:ph type="title"/>
          </p:nvPr>
        </p:nvSpPr>
        <p:spPr/>
        <p:txBody>
          <a:bodyPr>
            <a:noAutofit/>
          </a:bodyPr>
          <a:lstStyle/>
          <a:p>
            <a:pPr algn="ctr"/>
            <a:r>
              <a:rPr lang="en-US" sz="5400" dirty="0">
                <a:latin typeface="+mn-lt"/>
              </a:rPr>
              <a:t>Plan For Evaluation (Example)</a:t>
            </a:r>
          </a:p>
        </p:txBody>
      </p:sp>
      <p:sp>
        <p:nvSpPr>
          <p:cNvPr id="2" name="Content Placeholder 1">
            <a:extLst>
              <a:ext uri="{FF2B5EF4-FFF2-40B4-BE49-F238E27FC236}">
                <a16:creationId xmlns:a16="http://schemas.microsoft.com/office/drawing/2014/main" id="{17E04642-AA05-48A6-B55D-66F42FE75FD7}"/>
              </a:ext>
            </a:extLst>
          </p:cNvPr>
          <p:cNvSpPr>
            <a:spLocks noGrp="1"/>
          </p:cNvSpPr>
          <p:nvPr>
            <p:ph idx="1"/>
          </p:nvPr>
        </p:nvSpPr>
        <p:spPr/>
        <p:txBody>
          <a:bodyPr/>
          <a:lstStyle/>
          <a:p>
            <a:endParaRPr lang="en-US"/>
          </a:p>
        </p:txBody>
      </p:sp>
      <p:graphicFrame>
        <p:nvGraphicFramePr>
          <p:cNvPr id="3" name="Table 2">
            <a:extLst>
              <a:ext uri="{FF2B5EF4-FFF2-40B4-BE49-F238E27FC236}">
                <a16:creationId xmlns:a16="http://schemas.microsoft.com/office/drawing/2014/main" id="{FB4615CB-02E1-497A-B20A-A171DC4CA162}"/>
              </a:ext>
            </a:extLst>
          </p:cNvPr>
          <p:cNvGraphicFramePr>
            <a:graphicFrameLocks noGrp="1"/>
          </p:cNvGraphicFramePr>
          <p:nvPr>
            <p:extLst>
              <p:ext uri="{D42A27DB-BD31-4B8C-83A1-F6EECF244321}">
                <p14:modId xmlns:p14="http://schemas.microsoft.com/office/powerpoint/2010/main" val="854772418"/>
              </p:ext>
            </p:extLst>
          </p:nvPr>
        </p:nvGraphicFramePr>
        <p:xfrm>
          <a:off x="1246203" y="1437952"/>
          <a:ext cx="10945797" cy="5126683"/>
        </p:xfrm>
        <a:graphic>
          <a:graphicData uri="http://schemas.openxmlformats.org/drawingml/2006/table">
            <a:tbl>
              <a:tblPr>
                <a:tableStyleId>{5C22544A-7EE6-4342-B048-85BDC9FD1C3A}</a:tableStyleId>
              </a:tblPr>
              <a:tblGrid>
                <a:gridCol w="1751325">
                  <a:extLst>
                    <a:ext uri="{9D8B030D-6E8A-4147-A177-3AD203B41FA5}">
                      <a16:colId xmlns:a16="http://schemas.microsoft.com/office/drawing/2014/main" val="20000"/>
                    </a:ext>
                  </a:extLst>
                </a:gridCol>
                <a:gridCol w="858150">
                  <a:extLst>
                    <a:ext uri="{9D8B030D-6E8A-4147-A177-3AD203B41FA5}">
                      <a16:colId xmlns:a16="http://schemas.microsoft.com/office/drawing/2014/main" val="20001"/>
                    </a:ext>
                  </a:extLst>
                </a:gridCol>
                <a:gridCol w="1120851">
                  <a:extLst>
                    <a:ext uri="{9D8B030D-6E8A-4147-A177-3AD203B41FA5}">
                      <a16:colId xmlns:a16="http://schemas.microsoft.com/office/drawing/2014/main" val="20002"/>
                    </a:ext>
                  </a:extLst>
                </a:gridCol>
                <a:gridCol w="1050797">
                  <a:extLst>
                    <a:ext uri="{9D8B030D-6E8A-4147-A177-3AD203B41FA5}">
                      <a16:colId xmlns:a16="http://schemas.microsoft.com/office/drawing/2014/main" val="20003"/>
                    </a:ext>
                  </a:extLst>
                </a:gridCol>
                <a:gridCol w="910689">
                  <a:extLst>
                    <a:ext uri="{9D8B030D-6E8A-4147-A177-3AD203B41FA5}">
                      <a16:colId xmlns:a16="http://schemas.microsoft.com/office/drawing/2014/main" val="20004"/>
                    </a:ext>
                  </a:extLst>
                </a:gridCol>
                <a:gridCol w="1120851">
                  <a:extLst>
                    <a:ext uri="{9D8B030D-6E8A-4147-A177-3AD203B41FA5}">
                      <a16:colId xmlns:a16="http://schemas.microsoft.com/office/drawing/2014/main" val="20005"/>
                    </a:ext>
                  </a:extLst>
                </a:gridCol>
                <a:gridCol w="1050797">
                  <a:extLst>
                    <a:ext uri="{9D8B030D-6E8A-4147-A177-3AD203B41FA5}">
                      <a16:colId xmlns:a16="http://schemas.microsoft.com/office/drawing/2014/main" val="20006"/>
                    </a:ext>
                  </a:extLst>
                </a:gridCol>
                <a:gridCol w="910689">
                  <a:extLst>
                    <a:ext uri="{9D8B030D-6E8A-4147-A177-3AD203B41FA5}">
                      <a16:colId xmlns:a16="http://schemas.microsoft.com/office/drawing/2014/main" val="20007"/>
                    </a:ext>
                  </a:extLst>
                </a:gridCol>
                <a:gridCol w="1120851">
                  <a:extLst>
                    <a:ext uri="{9D8B030D-6E8A-4147-A177-3AD203B41FA5}">
                      <a16:colId xmlns:a16="http://schemas.microsoft.com/office/drawing/2014/main" val="20008"/>
                    </a:ext>
                  </a:extLst>
                </a:gridCol>
                <a:gridCol w="1050797">
                  <a:extLst>
                    <a:ext uri="{9D8B030D-6E8A-4147-A177-3AD203B41FA5}">
                      <a16:colId xmlns:a16="http://schemas.microsoft.com/office/drawing/2014/main" val="20009"/>
                    </a:ext>
                  </a:extLst>
                </a:gridCol>
              </a:tblGrid>
              <a:tr h="467833">
                <a:tc>
                  <a:txBody>
                    <a:bodyPr/>
                    <a:lstStyle/>
                    <a:p>
                      <a:pPr marL="0" marR="0">
                        <a:lnSpc>
                          <a:spcPct val="115000"/>
                        </a:lnSpc>
                        <a:spcBef>
                          <a:spcPts val="0"/>
                        </a:spcBef>
                        <a:spcAft>
                          <a:spcPts val="1000"/>
                        </a:spcAft>
                      </a:pPr>
                      <a:r>
                        <a:rPr lang="en-US" sz="2000" dirty="0">
                          <a:solidFill>
                            <a:schemeClr val="tx1"/>
                          </a:solidFill>
                          <a:effectLst/>
                        </a:rPr>
                        <a:t>Measure/Tool      </a:t>
                      </a:r>
                      <a:endParaRPr lang="en-US" sz="20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algn="ctr">
                        <a:lnSpc>
                          <a:spcPct val="115000"/>
                        </a:lnSpc>
                        <a:spcBef>
                          <a:spcPts val="0"/>
                        </a:spcBef>
                        <a:spcAft>
                          <a:spcPts val="1000"/>
                        </a:spcAft>
                      </a:pPr>
                      <a:r>
                        <a:rPr lang="en-US" sz="2000" dirty="0">
                          <a:solidFill>
                            <a:schemeClr val="tx1"/>
                          </a:solidFill>
                          <a:effectLst/>
                        </a:rPr>
                        <a:t>Year One</a:t>
                      </a:r>
                      <a:endParaRPr lang="en-US" sz="20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solidFill>
                            <a:schemeClr val="tx1"/>
                          </a:solidFill>
                          <a:effectLst/>
                        </a:rPr>
                        <a:t>Year Two</a:t>
                      </a:r>
                      <a:endParaRPr lang="en-US" sz="20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solidFill>
                            <a:schemeClr val="tx1"/>
                          </a:solidFill>
                          <a:effectLst/>
                        </a:rPr>
                        <a:t>Year Three</a:t>
                      </a:r>
                      <a:endParaRPr lang="en-US" sz="20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799">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Fall</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Winter</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Spring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Fall</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Winter</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Spring</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Fall</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Winter</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Spring</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39429">
                <a:tc>
                  <a:txBody>
                    <a:bodyPr/>
                    <a:lstStyle/>
                    <a:p>
                      <a:pPr>
                        <a:lnSpc>
                          <a:spcPct val="115000"/>
                        </a:lnSpc>
                      </a:pPr>
                      <a:r>
                        <a:rPr lang="en-US" sz="1600" dirty="0">
                          <a:solidFill>
                            <a:schemeClr val="tx1"/>
                          </a:solidFill>
                          <a:effectLst/>
                          <a:latin typeface="Calibri"/>
                          <a:cs typeface="Times New Roman"/>
                        </a:rPr>
                        <a:t>TFI</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92684">
                <a:tc>
                  <a:txBody>
                    <a:bodyPr/>
                    <a:lstStyle/>
                    <a:p>
                      <a:pPr>
                        <a:lnSpc>
                          <a:spcPct val="115000"/>
                        </a:lnSpc>
                      </a:pPr>
                      <a:r>
                        <a:rPr lang="en-US" sz="1600" dirty="0">
                          <a:solidFill>
                            <a:schemeClr val="tx1"/>
                          </a:solidFill>
                          <a:effectLst/>
                          <a:latin typeface="Calibri"/>
                          <a:cs typeface="Times New Roman"/>
                        </a:rPr>
                        <a:t>SAS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18608">
                <a:tc>
                  <a:txBody>
                    <a:bodyPr/>
                    <a:lstStyle/>
                    <a:p>
                      <a:pPr>
                        <a:lnSpc>
                          <a:spcPct val="115000"/>
                        </a:lnSpc>
                      </a:pPr>
                      <a:r>
                        <a:rPr lang="en-US" sz="1600" dirty="0">
                          <a:solidFill>
                            <a:schemeClr val="tx1"/>
                          </a:solidFill>
                          <a:effectLst/>
                          <a:latin typeface="Calibri"/>
                          <a:cs typeface="Times New Roman"/>
                        </a:rPr>
                        <a:t>TIC</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Jan</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08408">
                <a:tc>
                  <a:txBody>
                    <a:bodyPr/>
                    <a:lstStyle/>
                    <a:p>
                      <a:pPr>
                        <a:lnSpc>
                          <a:spcPct val="115000"/>
                        </a:lnSpc>
                      </a:pPr>
                      <a:r>
                        <a:rPr lang="en-US" sz="1600" dirty="0">
                          <a:solidFill>
                            <a:schemeClr val="tx1"/>
                          </a:solidFill>
                          <a:effectLst/>
                          <a:latin typeface="Calibri"/>
                          <a:cs typeface="Times New Roman"/>
                        </a:rPr>
                        <a:t>Parent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617784">
                <a:tc>
                  <a:txBody>
                    <a:bodyPr/>
                    <a:lstStyle/>
                    <a:p>
                      <a:pPr>
                        <a:lnSpc>
                          <a:spcPct val="115000"/>
                        </a:lnSpc>
                      </a:pPr>
                      <a:r>
                        <a:rPr lang="en-US" sz="1600" dirty="0">
                          <a:solidFill>
                            <a:schemeClr val="tx1"/>
                          </a:solidFill>
                          <a:effectLst/>
                          <a:latin typeface="Calibri"/>
                          <a:cs typeface="Times New Roman"/>
                        </a:rPr>
                        <a:t>Climate Survey for students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26789"/>
                  </a:ext>
                </a:extLst>
              </a:tr>
              <a:tr h="509464">
                <a:tc>
                  <a:txBody>
                    <a:bodyPr/>
                    <a:lstStyle/>
                    <a:p>
                      <a:pPr>
                        <a:lnSpc>
                          <a:spcPct val="115000"/>
                        </a:lnSpc>
                      </a:pPr>
                      <a:r>
                        <a:rPr lang="en-US" sz="1600" dirty="0">
                          <a:solidFill>
                            <a:schemeClr val="tx1"/>
                          </a:solidFill>
                          <a:effectLst/>
                          <a:latin typeface="Calibri"/>
                          <a:cs typeface="Times New Roman"/>
                        </a:rPr>
                        <a:t>Teacher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r>
                        <a:rPr lang="en-US" sz="1600" dirty="0">
                          <a:solidFill>
                            <a:schemeClr val="tx1"/>
                          </a:solidFill>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pPr>
                      <a:endParaRPr lang="en-US" sz="1600" dirty="0">
                        <a:solidFill>
                          <a:schemeClr val="tx1"/>
                        </a:solidFill>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289875"/>
                  </a:ext>
                </a:extLst>
              </a:tr>
              <a:tr h="629674">
                <a:tc>
                  <a:txBody>
                    <a:bodyPr/>
                    <a:lstStyle/>
                    <a:p>
                      <a:pPr marL="0" marR="0">
                        <a:lnSpc>
                          <a:spcPct val="115000"/>
                        </a:lnSpc>
                        <a:spcBef>
                          <a:spcPts val="0"/>
                        </a:spcBef>
                        <a:spcAft>
                          <a:spcPts val="1000"/>
                        </a:spcAft>
                      </a:pPr>
                      <a:r>
                        <a:rPr lang="en-US" sz="1600" dirty="0">
                          <a:solidFill>
                            <a:schemeClr val="tx1"/>
                          </a:solidFill>
                          <a:effectLst/>
                        </a:rPr>
                        <a:t> SSS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Dec</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62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Share Your Results</a:t>
            </a:r>
          </a:p>
        </p:txBody>
      </p:sp>
      <p:sp>
        <p:nvSpPr>
          <p:cNvPr id="3" name="Content Placeholder 2"/>
          <p:cNvSpPr>
            <a:spLocks noGrp="1"/>
          </p:cNvSpPr>
          <p:nvPr>
            <p:ph idx="1"/>
          </p:nvPr>
        </p:nvSpPr>
        <p:spPr/>
        <p:txBody>
          <a:bodyPr/>
          <a:lstStyle/>
          <a:p>
            <a:r>
              <a:rPr lang="en-US" dirty="0"/>
              <a:t>Share with staff &amp; district coach</a:t>
            </a:r>
          </a:p>
          <a:p>
            <a:r>
              <a:rPr lang="en-US" dirty="0"/>
              <a:t>Annual update to school board</a:t>
            </a:r>
          </a:p>
          <a:p>
            <a:r>
              <a:rPr lang="en-US" dirty="0"/>
              <a:t>Newsletters</a:t>
            </a:r>
          </a:p>
          <a:p>
            <a:r>
              <a:rPr lang="en-US" dirty="0"/>
              <a:t>Info on website</a:t>
            </a:r>
          </a:p>
          <a:p>
            <a:r>
              <a:rPr lang="en-US" dirty="0"/>
              <a:t>Local media </a:t>
            </a:r>
          </a:p>
        </p:txBody>
      </p:sp>
      <p:pic>
        <p:nvPicPr>
          <p:cNvPr id="6146" name="Picture 2" descr="Image result for share results">
            <a:extLst>
              <a:ext uri="{FF2B5EF4-FFF2-40B4-BE49-F238E27FC236}">
                <a16:creationId xmlns:a16="http://schemas.microsoft.com/office/drawing/2014/main" id="{8856E277-5972-4B9B-B212-63F6E6E5058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92658" y="3429000"/>
            <a:ext cx="3661142" cy="20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8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title"/>
          </p:nvPr>
        </p:nvSpPr>
        <p:spPr/>
        <p:txBody>
          <a:bodyPr/>
          <a:lstStyle/>
          <a:p>
            <a:r>
              <a:rPr lang="en-US" sz="5400" dirty="0">
                <a:latin typeface="+mn-lt"/>
              </a:rPr>
              <a:t>Let’s Practice!</a:t>
            </a:r>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idx="1"/>
          </p:nvPr>
        </p:nvSpPr>
        <p:spPr/>
        <p:txBody>
          <a:bodyPr/>
          <a:lstStyle/>
          <a:p>
            <a:pPr marL="0" indent="0">
              <a:buNone/>
            </a:pPr>
            <a:r>
              <a:rPr lang="en-US" b="1" u="sng" dirty="0"/>
              <a:t>Tiered Fidelity Inventory (TFI)</a:t>
            </a:r>
          </a:p>
          <a:p>
            <a:pPr marL="0" indent="0">
              <a:buNone/>
            </a:pPr>
            <a:endParaRPr lang="en-US" dirty="0"/>
          </a:p>
          <a:p>
            <a:r>
              <a:rPr lang="en-US" dirty="0"/>
              <a:t>Section 1.14 Fidelity Data</a:t>
            </a:r>
          </a:p>
          <a:p>
            <a:r>
              <a:rPr lang="en-US" dirty="0"/>
              <a:t>Section 1.15 Annual Evaluation</a:t>
            </a:r>
          </a:p>
        </p:txBody>
      </p:sp>
    </p:spTree>
    <p:extLst>
      <p:ext uri="{BB962C8B-B14F-4D97-AF65-F5344CB8AC3E}">
        <p14:creationId xmlns:p14="http://schemas.microsoft.com/office/powerpoint/2010/main" val="19523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5400" dirty="0">
                <a:latin typeface="+mn-lt"/>
              </a:rPr>
              <a:t>1.14 Fidelity Data</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65466180"/>
              </p:ext>
            </p:extLst>
          </p:nvPr>
        </p:nvGraphicFramePr>
        <p:xfrm>
          <a:off x="2164080" y="2953385"/>
          <a:ext cx="10001985" cy="2775993"/>
        </p:xfrm>
        <a:graphic>
          <a:graphicData uri="http://schemas.openxmlformats.org/drawingml/2006/table">
            <a:tbl>
              <a:tblPr firstRow="1" firstCol="1" bandRow="1"/>
              <a:tblGrid>
                <a:gridCol w="4057981">
                  <a:extLst>
                    <a:ext uri="{9D8B030D-6E8A-4147-A177-3AD203B41FA5}">
                      <a16:colId xmlns:a16="http://schemas.microsoft.com/office/drawing/2014/main" val="20000"/>
                    </a:ext>
                  </a:extLst>
                </a:gridCol>
                <a:gridCol w="2425933">
                  <a:extLst>
                    <a:ext uri="{9D8B030D-6E8A-4147-A177-3AD203B41FA5}">
                      <a16:colId xmlns:a16="http://schemas.microsoft.com/office/drawing/2014/main" val="20001"/>
                    </a:ext>
                  </a:extLst>
                </a:gridCol>
                <a:gridCol w="3518071">
                  <a:extLst>
                    <a:ext uri="{9D8B030D-6E8A-4147-A177-3AD203B41FA5}">
                      <a16:colId xmlns:a16="http://schemas.microsoft.com/office/drawing/2014/main" val="20002"/>
                    </a:ext>
                  </a:extLst>
                </a:gridCol>
              </a:tblGrid>
              <a:tr h="2775993">
                <a:tc>
                  <a:txBody>
                    <a:bodyPr/>
                    <a:lstStyle/>
                    <a:p>
                      <a:pPr marL="0" marR="0" lvl="0" indent="0" algn="l">
                        <a:spcBef>
                          <a:spcPts val="0"/>
                        </a:spcBef>
                        <a:spcAft>
                          <a:spcPts val="0"/>
                        </a:spcAft>
                        <a:buFont typeface="+mj-lt"/>
                        <a:buNone/>
                      </a:pPr>
                      <a:r>
                        <a:rPr lang="en-US" sz="1600" b="1" dirty="0">
                          <a:effectLst/>
                          <a:latin typeface="+mn-lt"/>
                          <a:ea typeface="Times New Roman"/>
                          <a:cs typeface="Times New Roman"/>
                        </a:rPr>
                        <a:t>1.14 Fidelity Data: </a:t>
                      </a:r>
                      <a:r>
                        <a:rPr lang="en-US" sz="1600" b="0" dirty="0">
                          <a:effectLst/>
                          <a:latin typeface="+mn-lt"/>
                          <a:ea typeface="Times New Roman"/>
                          <a:cs typeface="Times New Roman"/>
                        </a:rPr>
                        <a:t>Tier I team reviews and uses SWPBIS fidelity (e.g., SET, BoQ, TIC, SAS, Tiered Fidelity Inventory) data at least annually.</a:t>
                      </a:r>
                    </a:p>
                  </a:txBody>
                  <a:tcPr marL="40065" marR="40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600" dirty="0">
                          <a:effectLst/>
                          <a:latin typeface="+mn-lt"/>
                        </a:rPr>
                        <a:t>School policy</a:t>
                      </a:r>
                    </a:p>
                    <a:p>
                      <a:pPr marL="342900" marR="0" lvl="0" indent="-342900" algn="l">
                        <a:spcBef>
                          <a:spcPts val="0"/>
                        </a:spcBef>
                        <a:spcAft>
                          <a:spcPts val="0"/>
                        </a:spcAft>
                        <a:buFont typeface="Symbol"/>
                        <a:buChar char=""/>
                      </a:pPr>
                      <a:r>
                        <a:rPr lang="en-US" sz="1600" dirty="0">
                          <a:effectLst/>
                          <a:latin typeface="+mn-lt"/>
                        </a:rPr>
                        <a:t>Staff handbook</a:t>
                      </a:r>
                    </a:p>
                    <a:p>
                      <a:pPr marL="342900" marR="0" lvl="0" indent="-342900" algn="l">
                        <a:spcBef>
                          <a:spcPts val="0"/>
                        </a:spcBef>
                        <a:spcAft>
                          <a:spcPts val="0"/>
                        </a:spcAft>
                        <a:buFont typeface="Symbol"/>
                        <a:buChar char=""/>
                      </a:pPr>
                      <a:r>
                        <a:rPr lang="en-US" sz="1600" dirty="0">
                          <a:effectLst/>
                          <a:latin typeface="+mn-lt"/>
                        </a:rPr>
                        <a:t>School newsletters</a:t>
                      </a:r>
                    </a:p>
                    <a:p>
                      <a:pPr marL="342900" marR="0" lvl="0" indent="-342900" algn="l">
                        <a:spcBef>
                          <a:spcPts val="0"/>
                        </a:spcBef>
                        <a:spcAft>
                          <a:spcPts val="0"/>
                        </a:spcAft>
                        <a:buFont typeface="Symbol"/>
                        <a:buChar char=""/>
                      </a:pPr>
                      <a:r>
                        <a:rPr lang="en-US" sz="1600" dirty="0">
                          <a:effectLst/>
                          <a:latin typeface="+mn-lt"/>
                        </a:rPr>
                        <a:t>School website</a:t>
                      </a:r>
                    </a:p>
                  </a:txBody>
                  <a:tcPr marL="40065" marR="40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600" dirty="0">
                          <a:effectLst/>
                          <a:latin typeface="+mn-lt"/>
                          <a:ea typeface="Calibri"/>
                          <a:cs typeface="Times New Roman"/>
                        </a:rPr>
                        <a:t>0 = No Tier I SWPBIS fidelity data collected.</a:t>
                      </a:r>
                    </a:p>
                    <a:p>
                      <a:pPr marL="255270" marR="0" indent="-228600" algn="l">
                        <a:spcBef>
                          <a:spcPts val="0"/>
                        </a:spcBef>
                        <a:spcAft>
                          <a:spcPts val="1200"/>
                        </a:spcAft>
                      </a:pPr>
                      <a:r>
                        <a:rPr lang="en-US" sz="1600" dirty="0">
                          <a:effectLst/>
                          <a:latin typeface="+mn-lt"/>
                          <a:ea typeface="Calibri"/>
                          <a:cs typeface="Times New Roman"/>
                        </a:rPr>
                        <a:t>1 = Tier I fidelity collected informally and/or less often than annually.</a:t>
                      </a:r>
                    </a:p>
                    <a:p>
                      <a:pPr marL="255270" marR="0" indent="-228600" algn="l">
                        <a:spcBef>
                          <a:spcPts val="0"/>
                        </a:spcBef>
                        <a:spcAft>
                          <a:spcPts val="1200"/>
                        </a:spcAft>
                      </a:pPr>
                      <a:r>
                        <a:rPr lang="en-US" sz="1600" dirty="0">
                          <a:effectLst/>
                          <a:latin typeface="+mn-lt"/>
                          <a:ea typeface="Calibri"/>
                          <a:cs typeface="Times New Roman"/>
                        </a:rPr>
                        <a:t>2 = Tier I fidelity data collected and used for decision making annually.</a:t>
                      </a:r>
                    </a:p>
                  </a:txBody>
                  <a:tcPr marL="40065" marR="40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3716977" y="4047189"/>
            <a:ext cx="3640863" cy="14877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Measuring fidelity is essential for maintaining high-criterion use of PBIS. Any Tier I fidelity measure is acceptable. Completing this inventory meets the criterion for a “2” score.</a:t>
            </a:r>
          </a:p>
        </p:txBody>
      </p:sp>
      <p:sp>
        <p:nvSpPr>
          <p:cNvPr id="8" name="TextBox 7"/>
          <p:cNvSpPr txBox="1"/>
          <p:nvPr/>
        </p:nvSpPr>
        <p:spPr>
          <a:xfrm>
            <a:off x="10103558" y="1422223"/>
            <a:ext cx="1993662"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graphicFrame>
        <p:nvGraphicFramePr>
          <p:cNvPr id="2" name="Table 1">
            <a:extLst>
              <a:ext uri="{FF2B5EF4-FFF2-40B4-BE49-F238E27FC236}">
                <a16:creationId xmlns:a16="http://schemas.microsoft.com/office/drawing/2014/main" id="{BC49A962-99B4-4F8B-9968-D10FA2057B43}"/>
              </a:ext>
            </a:extLst>
          </p:cNvPr>
          <p:cNvGraphicFramePr>
            <a:graphicFrameLocks noGrp="1"/>
          </p:cNvGraphicFramePr>
          <p:nvPr>
            <p:extLst>
              <p:ext uri="{D42A27DB-BD31-4B8C-83A1-F6EECF244321}">
                <p14:modId xmlns:p14="http://schemas.microsoft.com/office/powerpoint/2010/main" val="2198741241"/>
              </p:ext>
            </p:extLst>
          </p:nvPr>
        </p:nvGraphicFramePr>
        <p:xfrm>
          <a:off x="2164080" y="1825625"/>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3963034556"/>
                    </a:ext>
                  </a:extLst>
                </a:gridCol>
                <a:gridCol w="2443091">
                  <a:extLst>
                    <a:ext uri="{9D8B030D-6E8A-4147-A177-3AD203B41FA5}">
                      <a16:colId xmlns:a16="http://schemas.microsoft.com/office/drawing/2014/main" val="26402747"/>
                    </a:ext>
                  </a:extLst>
                </a:gridCol>
                <a:gridCol w="3508868">
                  <a:extLst>
                    <a:ext uri="{9D8B030D-6E8A-4147-A177-3AD203B41FA5}">
                      <a16:colId xmlns:a16="http://schemas.microsoft.com/office/drawing/2014/main" val="3874459328"/>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3227330326"/>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3605686637"/>
                  </a:ext>
                </a:extLst>
              </a:tr>
            </a:tbl>
          </a:graphicData>
        </a:graphic>
      </p:graphicFrame>
    </p:spTree>
    <p:extLst>
      <p:ext uri="{BB962C8B-B14F-4D97-AF65-F5344CB8AC3E}">
        <p14:creationId xmlns:p14="http://schemas.microsoft.com/office/powerpoint/2010/main" val="34542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5400" dirty="0">
                <a:latin typeface="+mn-lt"/>
              </a:rPr>
              <a:t>1.15 Annual Evaluation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240153507"/>
              </p:ext>
            </p:extLst>
          </p:nvPr>
        </p:nvGraphicFramePr>
        <p:xfrm>
          <a:off x="2164080" y="2953385"/>
          <a:ext cx="10001986" cy="3227255"/>
        </p:xfrm>
        <a:graphic>
          <a:graphicData uri="http://schemas.openxmlformats.org/drawingml/2006/table">
            <a:tbl>
              <a:tblPr firstRow="1" firstCol="1" bandRow="1"/>
              <a:tblGrid>
                <a:gridCol w="4038212">
                  <a:extLst>
                    <a:ext uri="{9D8B030D-6E8A-4147-A177-3AD203B41FA5}">
                      <a16:colId xmlns:a16="http://schemas.microsoft.com/office/drawing/2014/main" val="20000"/>
                    </a:ext>
                  </a:extLst>
                </a:gridCol>
                <a:gridCol w="2457576">
                  <a:extLst>
                    <a:ext uri="{9D8B030D-6E8A-4147-A177-3AD203B41FA5}">
                      <a16:colId xmlns:a16="http://schemas.microsoft.com/office/drawing/2014/main" val="20001"/>
                    </a:ext>
                  </a:extLst>
                </a:gridCol>
                <a:gridCol w="3506198">
                  <a:extLst>
                    <a:ext uri="{9D8B030D-6E8A-4147-A177-3AD203B41FA5}">
                      <a16:colId xmlns:a16="http://schemas.microsoft.com/office/drawing/2014/main" val="20002"/>
                    </a:ext>
                  </a:extLst>
                </a:gridCol>
              </a:tblGrid>
              <a:tr h="3227255">
                <a:tc>
                  <a:txBody>
                    <a:bodyPr/>
                    <a:lstStyle/>
                    <a:p>
                      <a:pPr marL="0" marR="0" lvl="0" indent="0" algn="l">
                        <a:spcBef>
                          <a:spcPts val="0"/>
                        </a:spcBef>
                        <a:spcAft>
                          <a:spcPts val="0"/>
                        </a:spcAft>
                        <a:buFont typeface="+mj-lt"/>
                        <a:buNone/>
                      </a:pPr>
                      <a:r>
                        <a:rPr lang="en-US" sz="1600" b="1" dirty="0">
                          <a:effectLst/>
                          <a:latin typeface="+mn-lt"/>
                          <a:ea typeface="Times New Roman"/>
                          <a:cs typeface="Times New Roman"/>
                        </a:rPr>
                        <a:t>1.15 Annual Evaluation: </a:t>
                      </a:r>
                      <a:r>
                        <a:rPr lang="en-US" sz="1600" b="0" dirty="0">
                          <a:effectLst/>
                          <a:latin typeface="+mn-lt"/>
                          <a:ea typeface="Times New Roman"/>
                          <a:cs typeface="Times New Roman"/>
                        </a:rPr>
                        <a:t>Tier I team documents fidelity and effectiveness (including on academic outcomes) of Tier I practices at least annually (including year-by-year comparisons) that are shared with stakeholders (staff, families, community, district) in a usable format.</a:t>
                      </a:r>
                    </a:p>
                  </a:txBody>
                  <a:tcPr marL="40097" marR="400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600" dirty="0">
                          <a:effectLst/>
                          <a:latin typeface="+mn-lt"/>
                        </a:rPr>
                        <a:t>Staff, student, and family surveys</a:t>
                      </a:r>
                    </a:p>
                    <a:p>
                      <a:pPr marL="342900" marR="0" lvl="0" indent="-342900" algn="l">
                        <a:spcBef>
                          <a:spcPts val="0"/>
                        </a:spcBef>
                        <a:spcAft>
                          <a:spcPts val="0"/>
                        </a:spcAft>
                        <a:buFont typeface="Symbol"/>
                        <a:buChar char=""/>
                      </a:pPr>
                      <a:r>
                        <a:rPr lang="en-US" sz="1600" dirty="0">
                          <a:effectLst/>
                          <a:latin typeface="+mn-lt"/>
                        </a:rPr>
                        <a:t>Tier I handbook</a:t>
                      </a:r>
                    </a:p>
                    <a:p>
                      <a:pPr marL="342900" marR="0" lvl="0" indent="-342900" algn="l">
                        <a:spcBef>
                          <a:spcPts val="0"/>
                        </a:spcBef>
                        <a:spcAft>
                          <a:spcPts val="0"/>
                        </a:spcAft>
                        <a:buFont typeface="Symbol"/>
                        <a:buChar char=""/>
                      </a:pPr>
                      <a:r>
                        <a:rPr lang="en-US" sz="1600" dirty="0">
                          <a:effectLst/>
                          <a:latin typeface="+mn-lt"/>
                        </a:rPr>
                        <a:t>Fidelity tools</a:t>
                      </a:r>
                    </a:p>
                    <a:p>
                      <a:pPr marL="342900" marR="0" lvl="0" indent="-342900" algn="l">
                        <a:spcBef>
                          <a:spcPts val="0"/>
                        </a:spcBef>
                        <a:spcAft>
                          <a:spcPts val="0"/>
                        </a:spcAft>
                        <a:buFont typeface="Symbol"/>
                        <a:buChar char=""/>
                      </a:pPr>
                      <a:r>
                        <a:rPr lang="en-US" sz="1600" dirty="0">
                          <a:effectLst/>
                          <a:latin typeface="+mn-lt"/>
                        </a:rPr>
                        <a:t>School policy</a:t>
                      </a:r>
                    </a:p>
                    <a:p>
                      <a:pPr marL="342900" marR="0" lvl="0" indent="-342900" algn="l">
                        <a:spcBef>
                          <a:spcPts val="0"/>
                        </a:spcBef>
                        <a:spcAft>
                          <a:spcPts val="0"/>
                        </a:spcAft>
                        <a:buFont typeface="Symbol"/>
                        <a:buChar char=""/>
                      </a:pPr>
                      <a:r>
                        <a:rPr lang="en-US" sz="1600" dirty="0">
                          <a:effectLst/>
                          <a:latin typeface="+mn-lt"/>
                        </a:rPr>
                        <a:t>Student outcomes</a:t>
                      </a:r>
                    </a:p>
                    <a:p>
                      <a:pPr marL="342900" marR="0" lvl="0" indent="-342900" algn="l">
                        <a:spcBef>
                          <a:spcPts val="0"/>
                        </a:spcBef>
                        <a:spcAft>
                          <a:spcPts val="0"/>
                        </a:spcAft>
                        <a:buFont typeface="Symbol"/>
                        <a:buChar char=""/>
                      </a:pPr>
                      <a:r>
                        <a:rPr lang="en-US" sz="1600" dirty="0">
                          <a:effectLst/>
                          <a:latin typeface="+mn-lt"/>
                        </a:rPr>
                        <a:t>District reports</a:t>
                      </a:r>
                    </a:p>
                    <a:p>
                      <a:pPr marL="342900" marR="0" lvl="0" indent="-342900" algn="l">
                        <a:spcBef>
                          <a:spcPts val="0"/>
                        </a:spcBef>
                        <a:spcAft>
                          <a:spcPts val="0"/>
                        </a:spcAft>
                        <a:buFont typeface="Symbol"/>
                        <a:buChar char=""/>
                      </a:pPr>
                      <a:r>
                        <a:rPr lang="en-US" sz="1600" dirty="0">
                          <a:effectLst/>
                          <a:latin typeface="+mn-lt"/>
                        </a:rPr>
                        <a:t>School newsletters</a:t>
                      </a:r>
                    </a:p>
                  </a:txBody>
                  <a:tcPr marL="40097" marR="400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600" dirty="0">
                          <a:effectLst/>
                          <a:latin typeface="+mn-lt"/>
                          <a:ea typeface="Calibri"/>
                          <a:cs typeface="Times New Roman"/>
                        </a:rPr>
                        <a:t>0 = No evaluation takes place, or evaluation occurs without data.</a:t>
                      </a:r>
                    </a:p>
                    <a:p>
                      <a:pPr marL="255270" marR="0" indent="-228600" algn="l">
                        <a:spcBef>
                          <a:spcPts val="0"/>
                        </a:spcBef>
                        <a:spcAft>
                          <a:spcPts val="1200"/>
                        </a:spcAft>
                      </a:pPr>
                      <a:r>
                        <a:rPr lang="en-US" sz="1600" dirty="0">
                          <a:effectLst/>
                          <a:latin typeface="+mn-lt"/>
                          <a:ea typeface="Calibri"/>
                          <a:cs typeface="Times New Roman"/>
                        </a:rPr>
                        <a:t>1 = Evaluation conducted, but not annually, or outcomes are not used to shape the Tier I process and/or not shared with stakeholders.</a:t>
                      </a:r>
                    </a:p>
                    <a:p>
                      <a:pPr marL="255270" marR="0" indent="-228600" algn="l">
                        <a:spcBef>
                          <a:spcPts val="0"/>
                        </a:spcBef>
                        <a:spcAft>
                          <a:spcPts val="1200"/>
                        </a:spcAft>
                      </a:pPr>
                      <a:r>
                        <a:rPr lang="en-US" sz="1600" dirty="0">
                          <a:effectLst/>
                          <a:latin typeface="+mn-lt"/>
                          <a:ea typeface="Calibri"/>
                          <a:cs typeface="Times New Roman"/>
                        </a:rPr>
                        <a:t>2 = Evaluation conducted at least annually, and outcomes (including academics) shared with stakeholders, with clear alterations in process based on evaluation.</a:t>
                      </a:r>
                    </a:p>
                  </a:txBody>
                  <a:tcPr marL="40097" marR="400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2299182" y="4956808"/>
            <a:ext cx="5423848" cy="10951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Implementation of the core components of PBIS is more likely if the Tier I team both self-assesses implementation status at least annually AND reports their status to relevant stakeholders (i.e., school community, school board, etc.)</a:t>
            </a:r>
          </a:p>
        </p:txBody>
      </p:sp>
      <p:sp>
        <p:nvSpPr>
          <p:cNvPr id="8" name="TextBox 7"/>
          <p:cNvSpPr txBox="1"/>
          <p:nvPr/>
        </p:nvSpPr>
        <p:spPr>
          <a:xfrm>
            <a:off x="10006142" y="1422223"/>
            <a:ext cx="208679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graphicFrame>
        <p:nvGraphicFramePr>
          <p:cNvPr id="2" name="Table 1">
            <a:extLst>
              <a:ext uri="{FF2B5EF4-FFF2-40B4-BE49-F238E27FC236}">
                <a16:creationId xmlns:a16="http://schemas.microsoft.com/office/drawing/2014/main" id="{68A28382-E011-40B8-8EF7-3BD1EF68B63A}"/>
              </a:ext>
            </a:extLst>
          </p:cNvPr>
          <p:cNvGraphicFramePr>
            <a:graphicFrameLocks noGrp="1"/>
          </p:cNvGraphicFramePr>
          <p:nvPr>
            <p:extLst>
              <p:ext uri="{D42A27DB-BD31-4B8C-83A1-F6EECF244321}">
                <p14:modId xmlns:p14="http://schemas.microsoft.com/office/powerpoint/2010/main" val="1249022841"/>
              </p:ext>
            </p:extLst>
          </p:nvPr>
        </p:nvGraphicFramePr>
        <p:xfrm>
          <a:off x="2164080" y="1825625"/>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3963034556"/>
                    </a:ext>
                  </a:extLst>
                </a:gridCol>
                <a:gridCol w="2443091">
                  <a:extLst>
                    <a:ext uri="{9D8B030D-6E8A-4147-A177-3AD203B41FA5}">
                      <a16:colId xmlns:a16="http://schemas.microsoft.com/office/drawing/2014/main" val="26402747"/>
                    </a:ext>
                  </a:extLst>
                </a:gridCol>
                <a:gridCol w="3508868">
                  <a:extLst>
                    <a:ext uri="{9D8B030D-6E8A-4147-A177-3AD203B41FA5}">
                      <a16:colId xmlns:a16="http://schemas.microsoft.com/office/drawing/2014/main" val="3874459328"/>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3227330326"/>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3605686637"/>
                  </a:ext>
                </a:extLst>
              </a:tr>
            </a:tbl>
          </a:graphicData>
        </a:graphic>
      </p:graphicFrame>
    </p:spTree>
    <p:extLst>
      <p:ext uri="{BB962C8B-B14F-4D97-AF65-F5344CB8AC3E}">
        <p14:creationId xmlns:p14="http://schemas.microsoft.com/office/powerpoint/2010/main" val="339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A68BE-7719-4B2D-A399-8ABDABCA5309}"/>
              </a:ext>
            </a:extLst>
          </p:cNvPr>
          <p:cNvSpPr>
            <a:spLocks noGrp="1"/>
          </p:cNvSpPr>
          <p:nvPr>
            <p:ph type="title"/>
          </p:nvPr>
        </p:nvSpPr>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id="{C7E63D73-2300-4440-9CCA-5DEDB3CE443A}"/>
              </a:ext>
            </a:extLst>
          </p:cNvPr>
          <p:cNvSpPr>
            <a:spLocks noGrp="1"/>
          </p:cNvSpPr>
          <p:nvPr>
            <p:ph idx="1"/>
          </p:nvPr>
        </p:nvSpPr>
        <p:spPr/>
        <p:txBody>
          <a:bodyPr>
            <a:normAutofit fontScale="92500" lnSpcReduction="10000"/>
          </a:bodyPr>
          <a:lstStyle/>
          <a:p>
            <a:r>
              <a:rPr lang="en-US" dirty="0"/>
              <a:t>Conduct regular assessments and surveys. </a:t>
            </a:r>
          </a:p>
          <a:p>
            <a:pPr lvl="1">
              <a:spcBef>
                <a:spcPts val="1000"/>
              </a:spcBef>
            </a:pPr>
            <a:r>
              <a:rPr lang="en-US" sz="2600" dirty="0"/>
              <a:t>Monitor fidelity of implementation.</a:t>
            </a:r>
          </a:p>
          <a:p>
            <a:pPr lvl="1">
              <a:spcBef>
                <a:spcPts val="1000"/>
              </a:spcBef>
            </a:pPr>
            <a:r>
              <a:rPr lang="en-US" sz="2600" dirty="0"/>
              <a:t>Assess satisfaction and buy-in.</a:t>
            </a:r>
          </a:p>
          <a:p>
            <a:endParaRPr lang="en-US" dirty="0"/>
          </a:p>
          <a:p>
            <a:r>
              <a:rPr lang="en-US" dirty="0"/>
              <a:t>Do evaluations regularly (at least annually).</a:t>
            </a:r>
          </a:p>
          <a:p>
            <a:pPr lvl="1">
              <a:spcBef>
                <a:spcPts val="1000"/>
              </a:spcBef>
            </a:pPr>
            <a:r>
              <a:rPr lang="en-US" sz="2600" dirty="0"/>
              <a:t>See the big picture.</a:t>
            </a:r>
          </a:p>
          <a:p>
            <a:pPr lvl="1">
              <a:spcBef>
                <a:spcPts val="1000"/>
              </a:spcBef>
            </a:pPr>
            <a:r>
              <a:rPr lang="en-US" sz="2600" dirty="0"/>
              <a:t>Report to stakeholders.</a:t>
            </a:r>
          </a:p>
        </p:txBody>
      </p:sp>
    </p:spTree>
    <p:extLst>
      <p:ext uri="{BB962C8B-B14F-4D97-AF65-F5344CB8AC3E}">
        <p14:creationId xmlns:p14="http://schemas.microsoft.com/office/powerpoint/2010/main" val="75664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A011-BFFC-4F10-80B4-535B5F409783}"/>
              </a:ext>
            </a:extLst>
          </p:cNvPr>
          <p:cNvSpPr>
            <a:spLocks noGrp="1"/>
          </p:cNvSpPr>
          <p:nvPr>
            <p:ph type="title"/>
          </p:nvPr>
        </p:nvSpPr>
        <p:spPr/>
        <p:txBody>
          <a:bodyPr/>
          <a:lstStyle/>
          <a:p>
            <a:r>
              <a:rPr lang="en-US" sz="5400" dirty="0">
                <a:latin typeface="+mn-lt"/>
              </a:rPr>
              <a:t>Resources</a:t>
            </a:r>
          </a:p>
        </p:txBody>
      </p:sp>
      <p:sp>
        <p:nvSpPr>
          <p:cNvPr id="3" name="Content Placeholder 2">
            <a:extLst>
              <a:ext uri="{FF2B5EF4-FFF2-40B4-BE49-F238E27FC236}">
                <a16:creationId xmlns:a16="http://schemas.microsoft.com/office/drawing/2014/main" id="{20BA31A4-7872-4D36-8D72-E8FE30A0AA60}"/>
              </a:ext>
            </a:extLst>
          </p:cNvPr>
          <p:cNvSpPr>
            <a:spLocks noGrp="1"/>
          </p:cNvSpPr>
          <p:nvPr>
            <p:ph idx="1"/>
          </p:nvPr>
        </p:nvSpPr>
        <p:spPr/>
        <p:txBody>
          <a:bodyPr/>
          <a:lstStyle/>
          <a:p>
            <a:r>
              <a:rPr lang="en-US" dirty="0"/>
              <a:t>PBIS Apps - Assessment Overview </a:t>
            </a:r>
            <a:r>
              <a:rPr lang="en-US" dirty="0">
                <a:hlinkClick r:id="rId3"/>
              </a:rPr>
              <a:t>https://www.pbisapps.org/products/pbis-assessment</a:t>
            </a:r>
            <a:endParaRPr lang="en-US" dirty="0"/>
          </a:p>
          <a:p>
            <a:r>
              <a:rPr lang="en-US" dirty="0"/>
              <a:t>PBIS Evaluation Blueprint </a:t>
            </a:r>
            <a:br>
              <a:rPr lang="en-US" dirty="0"/>
            </a:br>
            <a:r>
              <a:rPr lang="en-US" dirty="0">
                <a:hlinkClick r:id="rId4"/>
              </a:rPr>
              <a:t>https://www.pbis.org/resource/pbis-evaluation-blueprint</a:t>
            </a:r>
            <a:r>
              <a:rPr lang="en-US" dirty="0"/>
              <a:t> </a:t>
            </a:r>
          </a:p>
        </p:txBody>
      </p:sp>
    </p:spTree>
    <p:extLst>
      <p:ext uri="{BB962C8B-B14F-4D97-AF65-F5344CB8AC3E}">
        <p14:creationId xmlns:p14="http://schemas.microsoft.com/office/powerpoint/2010/main" val="386235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28EFCF-46F9-4FCF-BBF2-EECD03FD3B92}"/>
              </a:ext>
            </a:extLst>
          </p:cNvPr>
          <p:cNvPicPr>
            <a:picLocks noChangeAspect="1"/>
          </p:cNvPicPr>
          <p:nvPr/>
        </p:nvPicPr>
        <p:blipFill>
          <a:blip r:embed="rId3"/>
          <a:stretch>
            <a:fillRect/>
          </a:stretch>
        </p:blipFill>
        <p:spPr>
          <a:xfrm>
            <a:off x="196264" y="1566423"/>
            <a:ext cx="11799471" cy="3725153"/>
          </a:xfrm>
          <a:prstGeom prst="rect">
            <a:avLst/>
          </a:prstGeom>
        </p:spPr>
      </p:pic>
    </p:spTree>
    <p:extLst>
      <p:ext uri="{BB962C8B-B14F-4D97-AF65-F5344CB8AC3E}">
        <p14:creationId xmlns:p14="http://schemas.microsoft.com/office/powerpoint/2010/main" val="384241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93BAD-4AF3-4FFF-8DEB-746712B14B1B}"/>
              </a:ext>
            </a:extLst>
          </p:cNvPr>
          <p:cNvSpPr>
            <a:spLocks noGrp="1"/>
          </p:cNvSpPr>
          <p:nvPr>
            <p:ph type="title"/>
          </p:nvPr>
        </p:nvSpPr>
        <p:spPr/>
        <p:txBody>
          <a:bodyPr>
            <a:noAutofit/>
          </a:bodyPr>
          <a:lstStyle/>
          <a:p>
            <a:r>
              <a:rPr lang="en-US" sz="5400" dirty="0">
                <a:latin typeface="+mn-lt"/>
              </a:rPr>
              <a:t>Why Evaluate PBIS Implementation?</a:t>
            </a:r>
          </a:p>
        </p:txBody>
      </p:sp>
      <p:sp>
        <p:nvSpPr>
          <p:cNvPr id="4" name="Content Placeholder 3">
            <a:extLst>
              <a:ext uri="{FF2B5EF4-FFF2-40B4-BE49-F238E27FC236}">
                <a16:creationId xmlns:a16="http://schemas.microsoft.com/office/drawing/2014/main" id="{0B968A72-2538-492A-8D33-997D19735D67}"/>
              </a:ext>
            </a:extLst>
          </p:cNvPr>
          <p:cNvSpPr>
            <a:spLocks noGrp="1"/>
          </p:cNvSpPr>
          <p:nvPr>
            <p:ph idx="1"/>
          </p:nvPr>
        </p:nvSpPr>
        <p:spPr/>
        <p:txBody>
          <a:bodyPr/>
          <a:lstStyle/>
          <a:p>
            <a:r>
              <a:rPr lang="en-US" dirty="0"/>
              <a:t>Ensure accuracy and consistency in implementation.</a:t>
            </a:r>
          </a:p>
          <a:p>
            <a:r>
              <a:rPr lang="en-US" dirty="0"/>
              <a:t>Identify strengths and weaknesses in implementation.</a:t>
            </a:r>
          </a:p>
        </p:txBody>
      </p:sp>
    </p:spTree>
    <p:extLst>
      <p:ext uri="{BB962C8B-B14F-4D97-AF65-F5344CB8AC3E}">
        <p14:creationId xmlns:p14="http://schemas.microsoft.com/office/powerpoint/2010/main" val="390614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090CB-8818-411F-8E11-8EF71276AE58}"/>
              </a:ext>
            </a:extLst>
          </p:cNvPr>
          <p:cNvPicPr>
            <a:picLocks noChangeAspect="1"/>
          </p:cNvPicPr>
          <p:nvPr/>
        </p:nvPicPr>
        <p:blipFill>
          <a:blip r:embed="rId3"/>
          <a:stretch>
            <a:fillRect/>
          </a:stretch>
        </p:blipFill>
        <p:spPr>
          <a:xfrm>
            <a:off x="3156765" y="531821"/>
            <a:ext cx="7060019" cy="5794357"/>
          </a:xfrm>
          <a:prstGeom prst="rect">
            <a:avLst/>
          </a:prstGeom>
        </p:spPr>
      </p:pic>
    </p:spTree>
    <p:extLst>
      <p:ext uri="{BB962C8B-B14F-4D97-AF65-F5344CB8AC3E}">
        <p14:creationId xmlns:p14="http://schemas.microsoft.com/office/powerpoint/2010/main" val="422164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949E0-4F58-46CD-AEFF-2A93E1AF0CB6}"/>
              </a:ext>
            </a:extLst>
          </p:cNvPr>
          <p:cNvSpPr>
            <a:spLocks noGrp="1"/>
          </p:cNvSpPr>
          <p:nvPr>
            <p:ph type="title"/>
          </p:nvPr>
        </p:nvSpPr>
        <p:spPr/>
        <p:txBody>
          <a:bodyPr/>
          <a:lstStyle/>
          <a:p>
            <a:r>
              <a:rPr lang="en-US" sz="5400" dirty="0">
                <a:latin typeface="+mn-lt"/>
              </a:rPr>
              <a:t>Evaluating PBIS</a:t>
            </a:r>
          </a:p>
        </p:txBody>
      </p:sp>
      <p:sp>
        <p:nvSpPr>
          <p:cNvPr id="4" name="Content Placeholder 3">
            <a:extLst>
              <a:ext uri="{FF2B5EF4-FFF2-40B4-BE49-F238E27FC236}">
                <a16:creationId xmlns:a16="http://schemas.microsoft.com/office/drawing/2014/main" id="{38898BE4-D9A5-4D4D-99E9-366BD6B5925A}"/>
              </a:ext>
            </a:extLst>
          </p:cNvPr>
          <p:cNvSpPr>
            <a:spLocks noGrp="1"/>
          </p:cNvSpPr>
          <p:nvPr>
            <p:ph idx="1"/>
          </p:nvPr>
        </p:nvSpPr>
        <p:spPr/>
        <p:txBody>
          <a:bodyPr/>
          <a:lstStyle/>
          <a:p>
            <a:r>
              <a:rPr lang="en-US" dirty="0"/>
              <a:t>Fidelity of implementation of core elements</a:t>
            </a:r>
          </a:p>
          <a:p>
            <a:pPr marL="0" indent="0">
              <a:buNone/>
            </a:pPr>
            <a:endParaRPr lang="en-US" dirty="0"/>
          </a:p>
          <a:p>
            <a:r>
              <a:rPr lang="en-US" dirty="0"/>
              <a:t>Outcomes – behavior, academics, school climate, etc.</a:t>
            </a:r>
          </a:p>
        </p:txBody>
      </p:sp>
    </p:spTree>
    <p:extLst>
      <p:ext uri="{BB962C8B-B14F-4D97-AF65-F5344CB8AC3E}">
        <p14:creationId xmlns:p14="http://schemas.microsoft.com/office/powerpoint/2010/main" val="143621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B2E4-B93C-4A43-8E4B-9BCCB31DD4A2}"/>
              </a:ext>
            </a:extLst>
          </p:cNvPr>
          <p:cNvSpPr>
            <a:spLocks noGrp="1"/>
          </p:cNvSpPr>
          <p:nvPr>
            <p:ph type="title"/>
          </p:nvPr>
        </p:nvSpPr>
        <p:spPr/>
        <p:txBody>
          <a:bodyPr/>
          <a:lstStyle/>
          <a:p>
            <a:r>
              <a:rPr lang="en-US" sz="5400" dirty="0">
                <a:latin typeface="+mn-lt"/>
              </a:rPr>
              <a:t>Some Data Sources</a:t>
            </a:r>
          </a:p>
        </p:txBody>
      </p:sp>
      <p:sp>
        <p:nvSpPr>
          <p:cNvPr id="5" name="Content Placeholder 4">
            <a:extLst>
              <a:ext uri="{FF2B5EF4-FFF2-40B4-BE49-F238E27FC236}">
                <a16:creationId xmlns:a16="http://schemas.microsoft.com/office/drawing/2014/main" id="{033F8A70-94B8-45AB-B6A2-4AF7B6030450}"/>
              </a:ext>
            </a:extLst>
          </p:cNvPr>
          <p:cNvSpPr>
            <a:spLocks noGrp="1"/>
          </p:cNvSpPr>
          <p:nvPr>
            <p:ph idx="1"/>
          </p:nvPr>
        </p:nvSpPr>
        <p:spPr/>
        <p:txBody>
          <a:bodyPr numCol="2">
            <a:normAutofit/>
          </a:bodyPr>
          <a:lstStyle/>
          <a:p>
            <a:r>
              <a:rPr lang="it-IT" dirty="0"/>
              <a:t>School-wide academic data</a:t>
            </a:r>
          </a:p>
          <a:p>
            <a:r>
              <a:rPr lang="it-IT" dirty="0"/>
              <a:t>School-wide discipline data </a:t>
            </a:r>
          </a:p>
          <a:p>
            <a:r>
              <a:rPr lang="it-IT" dirty="0"/>
              <a:t>Attendance data</a:t>
            </a:r>
          </a:p>
          <a:p>
            <a:r>
              <a:rPr lang="it-IT" dirty="0"/>
              <a:t>Special education data</a:t>
            </a:r>
          </a:p>
          <a:p>
            <a:r>
              <a:rPr lang="it-IT" dirty="0"/>
              <a:t>PBIS assessments</a:t>
            </a:r>
          </a:p>
          <a:p>
            <a:r>
              <a:rPr lang="en-US" dirty="0"/>
              <a:t>Climate surveys</a:t>
            </a:r>
          </a:p>
          <a:p>
            <a:r>
              <a:rPr lang="en-US" dirty="0"/>
              <a:t>Needs surveys</a:t>
            </a:r>
          </a:p>
          <a:p>
            <a:r>
              <a:rPr lang="en-US" dirty="0"/>
              <a:t>Incentive surveys</a:t>
            </a:r>
          </a:p>
          <a:p>
            <a:r>
              <a:rPr lang="en-US" dirty="0"/>
              <a:t>Involvement surveys</a:t>
            </a:r>
            <a:endParaRPr lang="it-IT" dirty="0"/>
          </a:p>
        </p:txBody>
      </p:sp>
    </p:spTree>
    <p:extLst>
      <p:ext uri="{BB962C8B-B14F-4D97-AF65-F5344CB8AC3E}">
        <p14:creationId xmlns:p14="http://schemas.microsoft.com/office/powerpoint/2010/main" val="132959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CFB-6BEF-40AA-8883-4DF6C3E5513E}"/>
              </a:ext>
            </a:extLst>
          </p:cNvPr>
          <p:cNvSpPr>
            <a:spLocks noGrp="1"/>
          </p:cNvSpPr>
          <p:nvPr>
            <p:ph type="title"/>
          </p:nvPr>
        </p:nvSpPr>
        <p:spPr/>
        <p:txBody>
          <a:bodyPr>
            <a:normAutofit/>
          </a:bodyPr>
          <a:lstStyle/>
          <a:p>
            <a:r>
              <a:rPr lang="en-US" sz="5400" dirty="0">
                <a:latin typeface="+mn-lt"/>
              </a:rPr>
              <a:t>PBIS Assessments</a:t>
            </a:r>
          </a:p>
        </p:txBody>
      </p:sp>
      <p:sp>
        <p:nvSpPr>
          <p:cNvPr id="3" name="Content Placeholder 2">
            <a:extLst>
              <a:ext uri="{FF2B5EF4-FFF2-40B4-BE49-F238E27FC236}">
                <a16:creationId xmlns:a16="http://schemas.microsoft.com/office/drawing/2014/main" id="{7E29AF6A-EC06-43EE-B8E6-2CC859A3F5A4}"/>
              </a:ext>
            </a:extLst>
          </p:cNvPr>
          <p:cNvSpPr>
            <a:spLocks noGrp="1"/>
          </p:cNvSpPr>
          <p:nvPr>
            <p:ph idx="1"/>
          </p:nvPr>
        </p:nvSpPr>
        <p:spPr/>
        <p:txBody>
          <a:bodyPr/>
          <a:lstStyle/>
          <a:p>
            <a:r>
              <a:rPr lang="en-US" dirty="0"/>
              <a:t>Tiered Fidelity Index (TFI) </a:t>
            </a:r>
          </a:p>
          <a:p>
            <a:r>
              <a:rPr lang="en-US" dirty="0"/>
              <a:t>Self-Assessment Survey (SAS)</a:t>
            </a:r>
          </a:p>
          <a:p>
            <a:r>
              <a:rPr lang="en-US" dirty="0"/>
              <a:t>Team Implementation Checklist (TIC)</a:t>
            </a:r>
          </a:p>
          <a:p>
            <a:r>
              <a:rPr lang="en-US" dirty="0"/>
              <a:t>Benchmarks of Quality (BoQ)</a:t>
            </a:r>
          </a:p>
          <a:p>
            <a:r>
              <a:rPr lang="en-US" dirty="0"/>
              <a:t>School Safety Survey (SSS) </a:t>
            </a:r>
          </a:p>
        </p:txBody>
      </p:sp>
      <p:pic>
        <p:nvPicPr>
          <p:cNvPr id="6" name="Picture 5">
            <a:extLst>
              <a:ext uri="{FF2B5EF4-FFF2-40B4-BE49-F238E27FC236}">
                <a16:creationId xmlns:a16="http://schemas.microsoft.com/office/drawing/2014/main" id="{8FC139FE-2522-45B8-B92C-71A76C543601}"/>
              </a:ext>
            </a:extLst>
          </p:cNvPr>
          <p:cNvPicPr>
            <a:picLocks noChangeAspect="1"/>
          </p:cNvPicPr>
          <p:nvPr/>
        </p:nvPicPr>
        <p:blipFill>
          <a:blip r:embed="rId3"/>
          <a:stretch>
            <a:fillRect/>
          </a:stretch>
        </p:blipFill>
        <p:spPr>
          <a:xfrm>
            <a:off x="8591550" y="1439862"/>
            <a:ext cx="2762250" cy="771525"/>
          </a:xfrm>
          <a:prstGeom prst="rect">
            <a:avLst/>
          </a:prstGeom>
        </p:spPr>
      </p:pic>
      <p:sp>
        <p:nvSpPr>
          <p:cNvPr id="7" name="Content Placeholder 5">
            <a:extLst>
              <a:ext uri="{FF2B5EF4-FFF2-40B4-BE49-F238E27FC236}">
                <a16:creationId xmlns:a16="http://schemas.microsoft.com/office/drawing/2014/main" id="{EA294606-4D6C-4F1F-9D57-A57D8F4448D9}"/>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www.pbisapps.org</a:t>
            </a:r>
            <a:r>
              <a:rPr lang="en-US" sz="1000" dirty="0"/>
              <a:t> </a:t>
            </a:r>
          </a:p>
        </p:txBody>
      </p:sp>
    </p:spTree>
    <p:extLst>
      <p:ext uri="{BB962C8B-B14F-4D97-AF65-F5344CB8AC3E}">
        <p14:creationId xmlns:p14="http://schemas.microsoft.com/office/powerpoint/2010/main" val="101450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A30C-F3F7-4257-9064-F98F7EE164AC}"/>
              </a:ext>
            </a:extLst>
          </p:cNvPr>
          <p:cNvSpPr>
            <a:spLocks noGrp="1"/>
          </p:cNvSpPr>
          <p:nvPr>
            <p:ph type="title"/>
          </p:nvPr>
        </p:nvSpPr>
        <p:spPr/>
        <p:txBody>
          <a:bodyPr>
            <a:noAutofit/>
          </a:bodyPr>
          <a:lstStyle/>
          <a:p>
            <a:r>
              <a:rPr lang="en-US" sz="5400" dirty="0">
                <a:latin typeface="+mn-lt"/>
              </a:rPr>
              <a:t>The Tiered Fidelity Inventory (TFI)</a:t>
            </a:r>
          </a:p>
        </p:txBody>
      </p:sp>
      <p:sp>
        <p:nvSpPr>
          <p:cNvPr id="3" name="Content Placeholder 2">
            <a:extLst>
              <a:ext uri="{FF2B5EF4-FFF2-40B4-BE49-F238E27FC236}">
                <a16:creationId xmlns:a16="http://schemas.microsoft.com/office/drawing/2014/main" id="{520C734A-9587-4EBA-8BD8-AE73B13A968E}"/>
              </a:ext>
            </a:extLst>
          </p:cNvPr>
          <p:cNvSpPr>
            <a:spLocks noGrp="1"/>
          </p:cNvSpPr>
          <p:nvPr>
            <p:ph idx="1"/>
          </p:nvPr>
        </p:nvSpPr>
        <p:spPr/>
        <p:txBody>
          <a:bodyPr/>
          <a:lstStyle/>
          <a:p>
            <a:r>
              <a:rPr lang="en-US" dirty="0"/>
              <a:t>Single, efficient, valid, reliable survey</a:t>
            </a:r>
          </a:p>
          <a:p>
            <a:r>
              <a:rPr lang="en-US" dirty="0"/>
              <a:t>Measures application of core features of PBIS (three tiers)</a:t>
            </a:r>
          </a:p>
          <a:p>
            <a:r>
              <a:rPr lang="en-US" dirty="0"/>
              <a:t>Completed by small team (administrator, coach, others)</a:t>
            </a:r>
          </a:p>
          <a:p>
            <a:r>
              <a:rPr lang="en-US" dirty="0"/>
              <a:t>Includes a walkthrough tool</a:t>
            </a:r>
          </a:p>
        </p:txBody>
      </p:sp>
    </p:spTree>
    <p:extLst>
      <p:ext uri="{BB962C8B-B14F-4D97-AF65-F5344CB8AC3E}">
        <p14:creationId xmlns:p14="http://schemas.microsoft.com/office/powerpoint/2010/main" val="1302064286"/>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3043</Words>
  <Application>Microsoft Office PowerPoint</Application>
  <PresentationFormat>Widescreen</PresentationFormat>
  <Paragraphs>363</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Georgia</vt:lpstr>
      <vt:lpstr>Symbol</vt:lpstr>
      <vt:lpstr>Times New Roman</vt:lpstr>
      <vt:lpstr>Univers Cond</vt:lpstr>
      <vt:lpstr>Wingdings</vt:lpstr>
      <vt:lpstr>Office Theme</vt:lpstr>
      <vt:lpstr>PBIS Assessment &amp; Evaluation</vt:lpstr>
      <vt:lpstr>Context</vt:lpstr>
      <vt:lpstr>PowerPoint Presentation</vt:lpstr>
      <vt:lpstr>Why Evaluate PBIS Implementation?</vt:lpstr>
      <vt:lpstr>PowerPoint Presentation</vt:lpstr>
      <vt:lpstr>Evaluating PBIS</vt:lpstr>
      <vt:lpstr>Some Data Sources</vt:lpstr>
      <vt:lpstr>PBIS Assessments</vt:lpstr>
      <vt:lpstr>The Tiered Fidelity Inventory (TFI)</vt:lpstr>
      <vt:lpstr>Uses Of The TFI</vt:lpstr>
      <vt:lpstr>When To Administer The TFI?</vt:lpstr>
      <vt:lpstr>TFI Categories</vt:lpstr>
      <vt:lpstr>Example Of Items &amp; Scoring Criteria</vt:lpstr>
      <vt:lpstr>Action Planning With The TFI </vt:lpstr>
      <vt:lpstr>PowerPoint Presentation</vt:lpstr>
      <vt:lpstr>PowerPoint Presentation</vt:lpstr>
      <vt:lpstr>Self-Assessment Survey (SAS)</vt:lpstr>
      <vt:lpstr>Team Implementation Checklist (TIC)</vt:lpstr>
      <vt:lpstr>Benchmarks Of Quality (BoQ)</vt:lpstr>
      <vt:lpstr>School Safety Survey (SSS)</vt:lpstr>
      <vt:lpstr>Other Assessments</vt:lpstr>
      <vt:lpstr>Example</vt:lpstr>
      <vt:lpstr>Plan For Evaluation (Example)</vt:lpstr>
      <vt:lpstr>Share Your Results</vt:lpstr>
      <vt:lpstr>Let’s Practice!</vt:lpstr>
      <vt:lpstr>1.14 Fidelity Data</vt:lpstr>
      <vt:lpstr>1.15 Annual Evaluation</vt:lpstr>
      <vt:lpstr>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39</cp:revision>
  <dcterms:created xsi:type="dcterms:W3CDTF">2023-03-03T14:48:10Z</dcterms:created>
  <dcterms:modified xsi:type="dcterms:W3CDTF">2024-07-16T21:36:55Z</dcterms:modified>
</cp:coreProperties>
</file>