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31"/>
  </p:notesMasterIdLst>
  <p:sldIdLst>
    <p:sldId id="257" r:id="rId2"/>
    <p:sldId id="256" r:id="rId3"/>
    <p:sldId id="258" r:id="rId4"/>
    <p:sldId id="259" r:id="rId5"/>
    <p:sldId id="267" r:id="rId6"/>
    <p:sldId id="432" r:id="rId7"/>
    <p:sldId id="433" r:id="rId8"/>
    <p:sldId id="434" r:id="rId9"/>
    <p:sldId id="438" r:id="rId10"/>
    <p:sldId id="442" r:id="rId11"/>
    <p:sldId id="466" r:id="rId12"/>
    <p:sldId id="435" r:id="rId13"/>
    <p:sldId id="460" r:id="rId14"/>
    <p:sldId id="461" r:id="rId15"/>
    <p:sldId id="459" r:id="rId16"/>
    <p:sldId id="270" r:id="rId17"/>
    <p:sldId id="268" r:id="rId18"/>
    <p:sldId id="467" r:id="rId19"/>
    <p:sldId id="468" r:id="rId20"/>
    <p:sldId id="271" r:id="rId21"/>
    <p:sldId id="469" r:id="rId22"/>
    <p:sldId id="447" r:id="rId23"/>
    <p:sldId id="437" r:id="rId24"/>
    <p:sldId id="436" r:id="rId25"/>
    <p:sldId id="448" r:id="rId26"/>
    <p:sldId id="462" r:id="rId27"/>
    <p:sldId id="470" r:id="rId28"/>
    <p:sldId id="265"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33"/>
    <a:srgbClr val="015C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4674"/>
  </p:normalViewPr>
  <p:slideViewPr>
    <p:cSldViewPr snapToGrid="0">
      <p:cViewPr varScale="1">
        <p:scale>
          <a:sx n="105" d="100"/>
          <a:sy n="105" d="100"/>
        </p:scale>
        <p:origin x="888"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Sheet1!$B$4</c:f>
              <c:strCache>
                <c:ptCount val="1"/>
                <c:pt idx="0">
                  <c:v>Time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Sheet1!$C$4:$E$4</c:f>
              <c:numCache>
                <c:formatCode>General</c:formatCode>
                <c:ptCount val="3"/>
                <c:pt idx="0">
                  <c:v>35</c:v>
                </c:pt>
                <c:pt idx="1">
                  <c:v>0</c:v>
                </c:pt>
                <c:pt idx="2">
                  <c:v>0</c:v>
                </c:pt>
              </c:numCache>
            </c:numRef>
          </c:val>
          <c:extLst>
            <c:ext xmlns:c16="http://schemas.microsoft.com/office/drawing/2014/chart" uri="{C3380CC4-5D6E-409C-BE32-E72D297353CC}">
              <c16:uniqueId val="{00000000-600B-4FFE-81F2-F19F0D41EC9B}"/>
            </c:ext>
          </c:extLst>
        </c:ser>
        <c:ser>
          <c:idx val="1"/>
          <c:order val="1"/>
          <c:tx>
            <c:strRef>
              <c:f>Sheet1!$B$5</c:f>
              <c:strCache>
                <c:ptCount val="1"/>
                <c:pt idx="0">
                  <c:v>Time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Sheet1!$C$5:$E$5</c:f>
              <c:numCache>
                <c:formatCode>General</c:formatCode>
                <c:ptCount val="3"/>
                <c:pt idx="0">
                  <c:v>57</c:v>
                </c:pt>
                <c:pt idx="1">
                  <c:v>0</c:v>
                </c:pt>
                <c:pt idx="2">
                  <c:v>0</c:v>
                </c:pt>
              </c:numCache>
            </c:numRef>
          </c:val>
          <c:extLst>
            <c:ext xmlns:c16="http://schemas.microsoft.com/office/drawing/2014/chart" uri="{C3380CC4-5D6E-409C-BE32-E72D297353CC}">
              <c16:uniqueId val="{00000001-600B-4FFE-81F2-F19F0D41EC9B}"/>
            </c:ext>
          </c:extLst>
        </c:ser>
        <c:ser>
          <c:idx val="2"/>
          <c:order val="2"/>
          <c:tx>
            <c:strRef>
              <c:f>Sheet1!$B$6</c:f>
              <c:strCache>
                <c:ptCount val="1"/>
                <c:pt idx="0">
                  <c:v>Time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Sheet1!$C$6:$E$6</c:f>
              <c:numCache>
                <c:formatCode>General</c:formatCode>
                <c:ptCount val="3"/>
                <c:pt idx="0">
                  <c:v>77</c:v>
                </c:pt>
                <c:pt idx="1">
                  <c:v>56</c:v>
                </c:pt>
                <c:pt idx="2">
                  <c:v>0</c:v>
                </c:pt>
              </c:numCache>
            </c:numRef>
          </c:val>
          <c:extLst>
            <c:ext xmlns:c16="http://schemas.microsoft.com/office/drawing/2014/chart" uri="{C3380CC4-5D6E-409C-BE32-E72D297353CC}">
              <c16:uniqueId val="{00000002-600B-4FFE-81F2-F19F0D41EC9B}"/>
            </c:ext>
          </c:extLst>
        </c:ser>
        <c:ser>
          <c:idx val="3"/>
          <c:order val="3"/>
          <c:tx>
            <c:strRef>
              <c:f>Sheet1!$B$7</c:f>
              <c:strCache>
                <c:ptCount val="1"/>
                <c:pt idx="0">
                  <c:v>Time 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Sheet1!$C$7:$E$7</c:f>
              <c:numCache>
                <c:formatCode>General</c:formatCode>
                <c:ptCount val="3"/>
                <c:pt idx="0">
                  <c:v>84</c:v>
                </c:pt>
                <c:pt idx="1">
                  <c:v>88</c:v>
                </c:pt>
                <c:pt idx="2">
                  <c:v>23</c:v>
                </c:pt>
              </c:numCache>
            </c:numRef>
          </c:val>
          <c:extLst>
            <c:ext xmlns:c16="http://schemas.microsoft.com/office/drawing/2014/chart" uri="{C3380CC4-5D6E-409C-BE32-E72D297353CC}">
              <c16:uniqueId val="{00000003-600B-4FFE-81F2-F19F0D41EC9B}"/>
            </c:ext>
          </c:extLst>
        </c:ser>
        <c:ser>
          <c:idx val="4"/>
          <c:order val="4"/>
          <c:tx>
            <c:strRef>
              <c:f>Sheet1!$B$8</c:f>
              <c:strCache>
                <c:ptCount val="1"/>
                <c:pt idx="0">
                  <c:v> Time 5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Sheet1!$C$8:$E$8</c:f>
              <c:numCache>
                <c:formatCode>General</c:formatCode>
                <c:ptCount val="3"/>
                <c:pt idx="0">
                  <c:v>92</c:v>
                </c:pt>
                <c:pt idx="1">
                  <c:v>94</c:v>
                </c:pt>
                <c:pt idx="2">
                  <c:v>32</c:v>
                </c:pt>
              </c:numCache>
            </c:numRef>
          </c:val>
          <c:extLst>
            <c:ext xmlns:c16="http://schemas.microsoft.com/office/drawing/2014/chart" uri="{C3380CC4-5D6E-409C-BE32-E72D297353CC}">
              <c16:uniqueId val="{00000004-600B-4FFE-81F2-F19F0D41EC9B}"/>
            </c:ext>
          </c:extLst>
        </c:ser>
        <c:ser>
          <c:idx val="5"/>
          <c:order val="5"/>
          <c:tx>
            <c:strRef>
              <c:f>Sheet1!$B$9</c:f>
              <c:strCache>
                <c:ptCount val="1"/>
                <c:pt idx="0">
                  <c:v>Time 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Sheet1!$C$9:$E$9</c:f>
              <c:numCache>
                <c:formatCode>General</c:formatCode>
                <c:ptCount val="3"/>
                <c:pt idx="0">
                  <c:v>89</c:v>
                </c:pt>
                <c:pt idx="1">
                  <c:v>92</c:v>
                </c:pt>
                <c:pt idx="2">
                  <c:v>44</c:v>
                </c:pt>
              </c:numCache>
            </c:numRef>
          </c:val>
          <c:extLst>
            <c:ext xmlns:c16="http://schemas.microsoft.com/office/drawing/2014/chart" uri="{C3380CC4-5D6E-409C-BE32-E72D297353CC}">
              <c16:uniqueId val="{00000005-600B-4FFE-81F2-F19F0D41EC9B}"/>
            </c:ext>
          </c:extLst>
        </c:ser>
        <c:dLbls>
          <c:showLegendKey val="0"/>
          <c:showVal val="0"/>
          <c:showCatName val="0"/>
          <c:showSerName val="0"/>
          <c:showPercent val="0"/>
          <c:showBubbleSize val="0"/>
        </c:dLbls>
        <c:gapWidth val="150"/>
        <c:axId val="168625328"/>
        <c:axId val="293379168"/>
      </c:barChart>
      <c:catAx>
        <c:axId val="168625328"/>
        <c:scaling>
          <c:orientation val="minMax"/>
        </c:scaling>
        <c:delete val="0"/>
        <c:axPos val="b"/>
        <c:numFmt formatCode="General" sourceLinked="0"/>
        <c:majorTickMark val="out"/>
        <c:minorTickMark val="none"/>
        <c:tickLblPos val="nextTo"/>
        <c:spPr>
          <a:solidFill>
            <a:schemeClr val="bg1"/>
          </a:solidFill>
        </c:spPr>
        <c:crossAx val="293379168"/>
        <c:crosses val="autoZero"/>
        <c:auto val="1"/>
        <c:lblAlgn val="ctr"/>
        <c:lblOffset val="100"/>
        <c:noMultiLvlLbl val="0"/>
      </c:catAx>
      <c:valAx>
        <c:axId val="293379168"/>
        <c:scaling>
          <c:orientation val="minMax"/>
        </c:scaling>
        <c:delete val="0"/>
        <c:axPos val="l"/>
        <c:numFmt formatCode="General" sourceLinked="1"/>
        <c:majorTickMark val="out"/>
        <c:minorTickMark val="none"/>
        <c:tickLblPos val="nextTo"/>
        <c:crossAx val="168625328"/>
        <c:crosses val="autoZero"/>
        <c:crossBetween val="between"/>
      </c:valAx>
    </c:plotArea>
    <c:legend>
      <c:legendPos val="b"/>
      <c:overlay val="0"/>
      <c:spPr>
        <a:solidFill>
          <a:schemeClr val="bg1"/>
        </a:solidFill>
      </c:sp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Tier I</c:v>
                </c:pt>
              </c:strCache>
            </c:strRef>
          </c:tx>
          <c:spPr>
            <a:solidFill>
              <a:srgbClr val="CC0033"/>
            </a:solidFill>
          </c:spPr>
          <c:invertIfNegative val="0"/>
          <c:cat>
            <c:strRef>
              <c:f>Sheet1!$A$2:$A$4</c:f>
              <c:strCache>
                <c:ptCount val="3"/>
                <c:pt idx="0">
                  <c:v>Teams</c:v>
                </c:pt>
                <c:pt idx="1">
                  <c:v>Implementation</c:v>
                </c:pt>
                <c:pt idx="2">
                  <c:v>Evaluation</c:v>
                </c:pt>
              </c:strCache>
            </c:strRef>
          </c:cat>
          <c:val>
            <c:numRef>
              <c:f>Sheet1!$B$2:$B$4</c:f>
              <c:numCache>
                <c:formatCode>0%</c:formatCode>
                <c:ptCount val="3"/>
                <c:pt idx="0">
                  <c:v>0.33</c:v>
                </c:pt>
                <c:pt idx="1">
                  <c:v>0.43</c:v>
                </c:pt>
                <c:pt idx="2">
                  <c:v>0.25</c:v>
                </c:pt>
              </c:numCache>
            </c:numRef>
          </c:val>
          <c:extLst>
            <c:ext xmlns:c16="http://schemas.microsoft.com/office/drawing/2014/chart" uri="{C3380CC4-5D6E-409C-BE32-E72D297353CC}">
              <c16:uniqueId val="{00000000-6422-43E6-A3E5-FE684835778F}"/>
            </c:ext>
          </c:extLst>
        </c:ser>
        <c:dLbls>
          <c:showLegendKey val="0"/>
          <c:showVal val="0"/>
          <c:showCatName val="0"/>
          <c:showSerName val="0"/>
          <c:showPercent val="0"/>
          <c:showBubbleSize val="0"/>
        </c:dLbls>
        <c:gapWidth val="150"/>
        <c:axId val="293379952"/>
        <c:axId val="293380344"/>
      </c:barChart>
      <c:catAx>
        <c:axId val="293379952"/>
        <c:scaling>
          <c:orientation val="minMax"/>
        </c:scaling>
        <c:delete val="0"/>
        <c:axPos val="b"/>
        <c:numFmt formatCode="General" sourceLinked="0"/>
        <c:majorTickMark val="out"/>
        <c:minorTickMark val="none"/>
        <c:tickLblPos val="nextTo"/>
        <c:crossAx val="293380344"/>
        <c:crosses val="autoZero"/>
        <c:auto val="1"/>
        <c:lblAlgn val="ctr"/>
        <c:lblOffset val="100"/>
        <c:noMultiLvlLbl val="0"/>
      </c:catAx>
      <c:valAx>
        <c:axId val="293380344"/>
        <c:scaling>
          <c:orientation val="minMax"/>
        </c:scaling>
        <c:delete val="0"/>
        <c:axPos val="l"/>
        <c:majorGridlines/>
        <c:numFmt formatCode="0%" sourceLinked="1"/>
        <c:majorTickMark val="out"/>
        <c:minorTickMark val="none"/>
        <c:tickLblPos val="nextTo"/>
        <c:crossAx val="293379952"/>
        <c:crosses val="autoZero"/>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019F4-689D-494F-A911-D19DA358D4AF}"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33544-F483-4819-9DEB-227F6FE77569}" type="slidenum">
              <a:rPr lang="en-US" smtClean="0"/>
              <a:t>‹#›</a:t>
            </a:fld>
            <a:endParaRPr lang="en-US"/>
          </a:p>
        </p:txBody>
      </p:sp>
    </p:spTree>
    <p:extLst>
      <p:ext uri="{BB962C8B-B14F-4D97-AF65-F5344CB8AC3E}">
        <p14:creationId xmlns:p14="http://schemas.microsoft.com/office/powerpoint/2010/main" val="179667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in this module were obtained at google.com/images unless otherwise specified.</a:t>
            </a:r>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78507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br>
              <a:rPr lang="en-US" dirty="0"/>
            </a:br>
            <a:r>
              <a:rPr lang="en-US" dirty="0"/>
              <a:t>Here is a snapshot of the “Team” section of Tier I of the TFI. There are 15 items in the Tier I section of the TFI to assess.</a:t>
            </a:r>
            <a:r>
              <a:rPr lang="en-US" baseline="0" dirty="0"/>
              <a:t> </a:t>
            </a:r>
            <a:r>
              <a:rPr lang="en-US" dirty="0"/>
              <a:t>Each item (feature) contains a description of what it would look like when fully implemented, possible data sources that would verify implementation, and scoring criteria to determine how fully the feature is implemented. The next slide shows 1.1 in more detail. The TFI in PDF form can be found at https://www.pbisapps.org/resource/tfi.</a:t>
            </a:r>
          </a:p>
        </p:txBody>
      </p:sp>
      <p:sp>
        <p:nvSpPr>
          <p:cNvPr id="4" name="Slide Number Placeholder 3"/>
          <p:cNvSpPr>
            <a:spLocks noGrp="1"/>
          </p:cNvSpPr>
          <p:nvPr>
            <p:ph type="sldNum" sz="quarter" idx="10"/>
          </p:nvPr>
        </p:nvSpPr>
        <p:spPr/>
        <p:txBody>
          <a:bodyPr/>
          <a:lstStyle/>
          <a:p>
            <a:fld id="{DF375BF7-40E4-4F89-B0A2-93977CFA6C4C}" type="slidenum">
              <a:rPr lang="en-US" smtClean="0"/>
              <a:t>13</a:t>
            </a:fld>
            <a:endParaRPr lang="en-US"/>
          </a:p>
        </p:txBody>
      </p:sp>
    </p:spTree>
    <p:extLst>
      <p:ext uri="{BB962C8B-B14F-4D97-AF65-F5344CB8AC3E}">
        <p14:creationId xmlns:p14="http://schemas.microsoft.com/office/powerpoint/2010/main" val="36111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is an example of one item on the Tier I section of the TFI. The Feature column tells what is needed for full implementation. The Data Sources column shows where they can “back up” their scores. The Scoring Criteria column shows what is needed to score either a 0, 1, or 2.</a:t>
            </a:r>
          </a:p>
        </p:txBody>
      </p:sp>
      <p:sp>
        <p:nvSpPr>
          <p:cNvPr id="4" name="Slide Number Placeholder 3"/>
          <p:cNvSpPr>
            <a:spLocks noGrp="1"/>
          </p:cNvSpPr>
          <p:nvPr>
            <p:ph type="sldNum" sz="quarter" idx="10"/>
          </p:nvPr>
        </p:nvSpPr>
        <p:spPr/>
        <p:txBody>
          <a:bodyPr/>
          <a:lstStyle/>
          <a:p>
            <a:fld id="{DF375BF7-40E4-4F89-B0A2-93977CFA6C4C}" type="slidenum">
              <a:rPr lang="en-US" smtClean="0"/>
              <a:t>14</a:t>
            </a:fld>
            <a:endParaRPr lang="en-US"/>
          </a:p>
        </p:txBody>
      </p:sp>
    </p:spTree>
    <p:extLst>
      <p:ext uri="{BB962C8B-B14F-4D97-AF65-F5344CB8AC3E}">
        <p14:creationId xmlns:p14="http://schemas.microsoft.com/office/powerpoint/2010/main" val="3118833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These are the three main categories for Tier I items. Note that the items cover all the core elements of PBIS (team, expectations, teaching, responding to behavior, and data-based decision making), but also include involvement from faculty, students, family, and community, as well as professional development. Having good buy-in, communicating regularly, and getting input and feedback from the school community will help your PBIS implementation be stronger and more resilient.</a:t>
            </a:r>
          </a:p>
        </p:txBody>
      </p:sp>
      <p:sp>
        <p:nvSpPr>
          <p:cNvPr id="4" name="Slide Number Placeholder 3"/>
          <p:cNvSpPr>
            <a:spLocks noGrp="1"/>
          </p:cNvSpPr>
          <p:nvPr>
            <p:ph type="sldNum" sz="quarter" idx="10"/>
          </p:nvPr>
        </p:nvSpPr>
        <p:spPr/>
        <p:txBody>
          <a:bodyPr/>
          <a:lstStyle/>
          <a:p>
            <a:fld id="{DF375BF7-40E4-4F89-B0A2-93977CFA6C4C}" type="slidenum">
              <a:rPr lang="en-US" smtClean="0"/>
              <a:t>15</a:t>
            </a:fld>
            <a:endParaRPr lang="en-US"/>
          </a:p>
        </p:txBody>
      </p:sp>
    </p:spTree>
    <p:extLst>
      <p:ext uri="{BB962C8B-B14F-4D97-AF65-F5344CB8AC3E}">
        <p14:creationId xmlns:p14="http://schemas.microsoft.com/office/powerpoint/2010/main" val="3850136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breaks data down into the above groups. The </a:t>
            </a:r>
            <a:r>
              <a:rPr lang="en-US" b="1" dirty="0"/>
              <a:t>total score </a:t>
            </a:r>
            <a:r>
              <a:rPr lang="en-US" dirty="0"/>
              <a:t>report combines the scores for all three tiers,</a:t>
            </a:r>
            <a:r>
              <a:rPr lang="en-US" baseline="0" dirty="0"/>
              <a:t> t</a:t>
            </a:r>
            <a:r>
              <a:rPr lang="en-US" dirty="0"/>
              <a:t>he </a:t>
            </a:r>
            <a:r>
              <a:rPr lang="en-US" b="1" dirty="0"/>
              <a:t>subscale</a:t>
            </a:r>
            <a:r>
              <a:rPr lang="en-US" dirty="0"/>
              <a:t> report shows overall scores for each tier, the </a:t>
            </a:r>
            <a:r>
              <a:rPr lang="en-US" b="1" dirty="0"/>
              <a:t>sub-subscale</a:t>
            </a:r>
            <a:r>
              <a:rPr lang="en-US" dirty="0"/>
              <a:t> report shows total scores for areas within each tier, and the </a:t>
            </a:r>
            <a:r>
              <a:rPr lang="en-US" b="1" dirty="0"/>
              <a:t>items</a:t>
            </a:r>
            <a:r>
              <a:rPr lang="en-US" dirty="0"/>
              <a:t> report shows each individual item. The reports show historical data so that schools can compare each time they use the tool. The next four slides show each of the above as they are presented.</a:t>
            </a:r>
          </a:p>
        </p:txBody>
      </p:sp>
      <p:sp>
        <p:nvSpPr>
          <p:cNvPr id="4" name="Slide Number Placeholder 3"/>
          <p:cNvSpPr>
            <a:spLocks noGrp="1"/>
          </p:cNvSpPr>
          <p:nvPr>
            <p:ph type="sldNum" sz="quarter" idx="10"/>
          </p:nvPr>
        </p:nvSpPr>
        <p:spPr/>
        <p:txBody>
          <a:bodyPr/>
          <a:lstStyle/>
          <a:p>
            <a:fld id="{DF375BF7-40E4-4F89-B0A2-93977CFA6C4C}" type="slidenum">
              <a:rPr lang="en-US" smtClean="0"/>
              <a:t>17</a:t>
            </a:fld>
            <a:endParaRPr lang="en-US"/>
          </a:p>
        </p:txBody>
      </p:sp>
    </p:spTree>
    <p:extLst>
      <p:ext uri="{BB962C8B-B14F-4D97-AF65-F5344CB8AC3E}">
        <p14:creationId xmlns:p14="http://schemas.microsoft.com/office/powerpoint/2010/main" val="139660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total score will help teams look at their overall progress, and this may be a score that is used for statewide recognition or progress during a grant cycle, etc. This</a:t>
            </a:r>
            <a:r>
              <a:rPr lang="en-US" baseline="0" dirty="0"/>
              <a:t> report combines the scores for Tiers I, II, and III.</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a:p>
        </p:txBody>
      </p:sp>
    </p:spTree>
    <p:extLst>
      <p:ext uri="{BB962C8B-B14F-4D97-AF65-F5344CB8AC3E}">
        <p14:creationId xmlns:p14="http://schemas.microsoft.com/office/powerpoint/2010/main" val="3593599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subscale report shows how teams are progressing in each tier. This report also shows when a specific tier is not assessed. The example above shows that this team did not assess Tier II until the third use of the tool and Tier III until the fourth use.</a:t>
            </a:r>
          </a:p>
        </p:txBody>
      </p:sp>
      <p:sp>
        <p:nvSpPr>
          <p:cNvPr id="4" name="Slide Number Placeholder 3"/>
          <p:cNvSpPr>
            <a:spLocks noGrp="1"/>
          </p:cNvSpPr>
          <p:nvPr>
            <p:ph type="sldNum" sz="quarter" idx="10"/>
          </p:nvPr>
        </p:nvSpPr>
        <p:spPr/>
        <p:txBody>
          <a:bodyPr/>
          <a:lstStyle/>
          <a:p>
            <a:fld id="{DF375BF7-40E4-4F89-B0A2-93977CFA6C4C}" type="slidenum">
              <a:rPr lang="en-US" smtClean="0"/>
              <a:t>19</a:t>
            </a:fld>
            <a:endParaRPr lang="en-US"/>
          </a:p>
        </p:txBody>
      </p:sp>
    </p:spTree>
    <p:extLst>
      <p:ext uri="{BB962C8B-B14F-4D97-AF65-F5344CB8AC3E}">
        <p14:creationId xmlns:p14="http://schemas.microsoft.com/office/powerpoint/2010/main" val="2761088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report will help teams focus on major areas of implementation. When deciding what items to address, teams may want to choose items in each of the above categories, or they may want to work on the category that needs the most work.</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a:p>
        </p:txBody>
      </p:sp>
    </p:spTree>
    <p:extLst>
      <p:ext uri="{BB962C8B-B14F-4D97-AF65-F5344CB8AC3E}">
        <p14:creationId xmlns:p14="http://schemas.microsoft.com/office/powerpoint/2010/main" val="9991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is the items report. This is where teams can really look comprehensively at their implementation. The information in this report will help teams make final decisions on items to address based on highest need but will also help teams understand how much work may be necessary to bring the score up to a 2. This will help teams create realistic action plans.</a:t>
            </a:r>
          </a:p>
        </p:txBody>
      </p:sp>
      <p:sp>
        <p:nvSpPr>
          <p:cNvPr id="4" name="Slide Number Placeholder 3"/>
          <p:cNvSpPr>
            <a:spLocks noGrp="1"/>
          </p:cNvSpPr>
          <p:nvPr>
            <p:ph type="sldNum" sz="quarter" idx="10"/>
          </p:nvPr>
        </p:nvSpPr>
        <p:spPr/>
        <p:txBody>
          <a:bodyPr/>
          <a:lstStyle/>
          <a:p>
            <a:fld id="{DF375BF7-40E4-4F89-B0A2-93977CFA6C4C}" type="slidenum">
              <a:rPr lang="en-US" smtClean="0"/>
              <a:t>21</a:t>
            </a:fld>
            <a:endParaRPr lang="en-US"/>
          </a:p>
        </p:txBody>
      </p:sp>
    </p:spTree>
    <p:extLst>
      <p:ext uri="{BB962C8B-B14F-4D97-AF65-F5344CB8AC3E}">
        <p14:creationId xmlns:p14="http://schemas.microsoft.com/office/powerpoint/2010/main" val="1728173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The first step is to schedule a date and time, how long you will need, what people need to be involved, and what materials need to be available. The administration of the inventory is conducted by the building or district coach, and the assessment will take about 30-60 minutes. After scoring the inventory and generating data reports, teams will convene to develop action plans. This can be done immediately or at a later meeting.</a:t>
            </a:r>
          </a:p>
        </p:txBody>
      </p:sp>
      <p:sp>
        <p:nvSpPr>
          <p:cNvPr id="4" name="Slide Number Placeholder 3"/>
          <p:cNvSpPr>
            <a:spLocks noGrp="1"/>
          </p:cNvSpPr>
          <p:nvPr>
            <p:ph type="sldNum" sz="quarter" idx="10"/>
          </p:nvPr>
        </p:nvSpPr>
        <p:spPr/>
        <p:txBody>
          <a:bodyPr/>
          <a:lstStyle/>
          <a:p>
            <a:fld id="{DF375BF7-40E4-4F89-B0A2-93977CFA6C4C}" type="slidenum">
              <a:rPr lang="en-US" smtClean="0"/>
              <a:t>23</a:t>
            </a:fld>
            <a:endParaRPr lang="en-US"/>
          </a:p>
        </p:txBody>
      </p:sp>
    </p:spTree>
    <p:extLst>
      <p:ext uri="{BB962C8B-B14F-4D97-AF65-F5344CB8AC3E}">
        <p14:creationId xmlns:p14="http://schemas.microsoft.com/office/powerpoint/2010/main" val="1906139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After the assessment is completed and data reports are generated, teams will need to choose some items that need to be addressed. Teams just starting out will have a lot of areas that may need attention, so teams will have to prioritize and try to pick a few items that can reasonably be addressed in a certain time frame.</a:t>
            </a:r>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161823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TFI is an efficient and valid index of the extent to which PBIS core features are in place within a school. It can fulfill the functions of other PBIS assessments. However, other assessments can still be used.</a:t>
            </a:r>
          </a:p>
        </p:txBody>
      </p:sp>
      <p:sp>
        <p:nvSpPr>
          <p:cNvPr id="4" name="Slide Number Placeholder 3"/>
          <p:cNvSpPr>
            <a:spLocks noGrp="1"/>
          </p:cNvSpPr>
          <p:nvPr>
            <p:ph type="sldNum" sz="quarter" idx="10"/>
          </p:nvPr>
        </p:nvSpPr>
        <p:spPr/>
        <p:txBody>
          <a:bodyPr/>
          <a:lstStyle/>
          <a:p>
            <a:fld id="{DF375BF7-40E4-4F89-B0A2-93977CFA6C4C}" type="slidenum">
              <a:rPr lang="en-US" smtClean="0"/>
              <a:t>4</a:t>
            </a:fld>
            <a:endParaRPr lang="en-US"/>
          </a:p>
        </p:txBody>
      </p:sp>
    </p:spTree>
    <p:extLst>
      <p:ext uri="{BB962C8B-B14F-4D97-AF65-F5344CB8AC3E}">
        <p14:creationId xmlns:p14="http://schemas.microsoft.com/office/powerpoint/2010/main" val="136493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Once teams have completed the TFI, they will need to input the data at www.pbisapps.org</a:t>
            </a:r>
            <a:r>
              <a:rPr lang="en-US" baseline="0" dirty="0"/>
              <a:t> (</a:t>
            </a:r>
            <a:r>
              <a:rPr lang="en-US" dirty="0"/>
              <a:t>a PBIS Assessment</a:t>
            </a:r>
            <a:r>
              <a:rPr lang="en-US" baseline="0" dirty="0"/>
              <a:t> C</a:t>
            </a:r>
            <a:r>
              <a:rPr lang="en-US" dirty="0"/>
              <a:t>oordinator can help you with getting this set up), enabling</a:t>
            </a:r>
            <a:r>
              <a:rPr lang="en-US" baseline="0" dirty="0"/>
              <a:t> them</a:t>
            </a:r>
            <a:r>
              <a:rPr lang="en-US" dirty="0"/>
              <a:t> to generate the reports we have discussed earlier. These reports will help teams look at overall implementation as well as different categories of implementation. Teams can decide where to focus and select some items to address. Again, make sure to choose a reasonable number of items.</a:t>
            </a:r>
          </a:p>
        </p:txBody>
      </p:sp>
      <p:sp>
        <p:nvSpPr>
          <p:cNvPr id="4" name="Slide Number Placeholder 3"/>
          <p:cNvSpPr>
            <a:spLocks noGrp="1"/>
          </p:cNvSpPr>
          <p:nvPr>
            <p:ph type="sldNum" sz="quarter" idx="10"/>
          </p:nvPr>
        </p:nvSpPr>
        <p:spPr/>
        <p:txBody>
          <a:bodyPr/>
          <a:lstStyle/>
          <a:p>
            <a:fld id="{DF375BF7-40E4-4F89-B0A2-93977CFA6C4C}" type="slidenum">
              <a:rPr lang="en-US" smtClean="0"/>
              <a:t>25</a:t>
            </a:fld>
            <a:endParaRPr lang="en-US"/>
          </a:p>
        </p:txBody>
      </p:sp>
    </p:spTree>
    <p:extLst>
      <p:ext uri="{BB962C8B-B14F-4D97-AF65-F5344CB8AC3E}">
        <p14:creationId xmlns:p14="http://schemas.microsoft.com/office/powerpoint/2010/main" val="3559410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a:t>
            </a:r>
            <a:r>
              <a:rPr lang="en-US" baseline="0" dirty="0"/>
              <a:t> Action Planning Template can be found on page 26 of the TFI.</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26</a:t>
            </a:fld>
            <a:endParaRPr lang="en-US"/>
          </a:p>
        </p:txBody>
      </p:sp>
    </p:spTree>
    <p:extLst>
      <p:ext uri="{BB962C8B-B14F-4D97-AF65-F5344CB8AC3E}">
        <p14:creationId xmlns:p14="http://schemas.microsoft.com/office/powerpoint/2010/main" val="2305035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br>
              <a:rPr lang="en-US" dirty="0"/>
            </a:br>
            <a:r>
              <a:rPr lang="en-US" dirty="0"/>
              <a:t>The team decided to focus on the above items. The team kept the school staff involved in the process, and they monitored the progress and revised as needed. (</a:t>
            </a:r>
            <a:r>
              <a:rPr lang="en-US" dirty="0">
                <a:solidFill>
                  <a:schemeClr val="tx1"/>
                </a:solidFill>
              </a:rPr>
              <a:t>This slide is borrowed from a presentation by Rob Horner &amp; Kelsey Morris from the 2014 National Leadership Forum using Hamlin</a:t>
            </a:r>
            <a:r>
              <a:rPr lang="en-US" baseline="0" dirty="0">
                <a:solidFill>
                  <a:schemeClr val="tx1"/>
                </a:solidFill>
              </a:rPr>
              <a:t> Middle School as an example</a:t>
            </a:r>
            <a:r>
              <a:rPr lang="en-US" dirty="0">
                <a:solidFill>
                  <a:schemeClr val="tx1"/>
                </a:solidFill>
              </a:rPr>
              <a:t>.)</a:t>
            </a:r>
          </a:p>
        </p:txBody>
      </p:sp>
      <p:sp>
        <p:nvSpPr>
          <p:cNvPr id="4" name="Slide Number Placeholder 3"/>
          <p:cNvSpPr>
            <a:spLocks noGrp="1"/>
          </p:cNvSpPr>
          <p:nvPr>
            <p:ph type="sldNum" sz="quarter" idx="10"/>
          </p:nvPr>
        </p:nvSpPr>
        <p:spPr/>
        <p:txBody>
          <a:bodyPr/>
          <a:lstStyle/>
          <a:p>
            <a:fld id="{DF375BF7-40E4-4F89-B0A2-93977CFA6C4C}" type="slidenum">
              <a:rPr lang="en-US" smtClean="0"/>
              <a:t>27</a:t>
            </a:fld>
            <a:endParaRPr lang="en-US"/>
          </a:p>
        </p:txBody>
      </p:sp>
    </p:spTree>
    <p:extLst>
      <p:ext uri="{BB962C8B-B14F-4D97-AF65-F5344CB8AC3E}">
        <p14:creationId xmlns:p14="http://schemas.microsoft.com/office/powerpoint/2010/main" val="3945830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28</a:t>
            </a:fld>
            <a:endParaRPr lang="en-US"/>
          </a:p>
        </p:txBody>
      </p:sp>
    </p:spTree>
    <p:extLst>
      <p:ext uri="{BB962C8B-B14F-4D97-AF65-F5344CB8AC3E}">
        <p14:creationId xmlns:p14="http://schemas.microsoft.com/office/powerpoint/2010/main" val="1822011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29</a:t>
            </a:fld>
            <a:endParaRPr lang="en-US"/>
          </a:p>
        </p:txBody>
      </p:sp>
    </p:spTree>
    <p:extLst>
      <p:ext uri="{BB962C8B-B14F-4D97-AF65-F5344CB8AC3E}">
        <p14:creationId xmlns:p14="http://schemas.microsoft.com/office/powerpoint/2010/main" val="10097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provides a measure of “how much” of each core element schools have implemented. Each time a school uses the assessment, they can see their progress in each core area and create action plans to address areas still in need. This includes using the tool as a baseline to measure what is already in place. Although this tool addresses all three tiers, this presentation will focus on the Tier I section.</a:t>
            </a:r>
          </a:p>
        </p:txBody>
      </p:sp>
      <p:sp>
        <p:nvSpPr>
          <p:cNvPr id="4" name="Slide Number Placeholder 3"/>
          <p:cNvSpPr>
            <a:spLocks noGrp="1"/>
          </p:cNvSpPr>
          <p:nvPr>
            <p:ph type="sldNum" sz="quarter" idx="10"/>
          </p:nvPr>
        </p:nvSpPr>
        <p:spPr/>
        <p:txBody>
          <a:bodyPr/>
          <a:lstStyle/>
          <a:p>
            <a:fld id="{DF375BF7-40E4-4F89-B0A2-93977CFA6C4C}" type="slidenum">
              <a:rPr lang="en-US" smtClean="0"/>
              <a:t>5</a:t>
            </a:fld>
            <a:endParaRPr lang="en-US"/>
          </a:p>
        </p:txBody>
      </p:sp>
    </p:spTree>
    <p:extLst>
      <p:ext uri="{BB962C8B-B14F-4D97-AF65-F5344CB8AC3E}">
        <p14:creationId xmlns:p14="http://schemas.microsoft.com/office/powerpoint/2010/main" val="181527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 tool that was created for teams to use to inform, monitor, and evaluate the PBIS implementation process. It is highly recommended that the TFI be completed with guidance from an external coach acting as a facilitator. This could be a district coach, a PBIS trainer, or even a coach from another school. Validity research shows that the results are more accurate when it is done this way.</a:t>
            </a:r>
          </a:p>
        </p:txBody>
      </p:sp>
      <p:sp>
        <p:nvSpPr>
          <p:cNvPr id="4" name="Slide Number Placeholder 3"/>
          <p:cNvSpPr>
            <a:spLocks noGrp="1"/>
          </p:cNvSpPr>
          <p:nvPr>
            <p:ph type="sldNum" sz="quarter" idx="10"/>
          </p:nvPr>
        </p:nvSpPr>
        <p:spPr/>
        <p:txBody>
          <a:bodyPr/>
          <a:lstStyle/>
          <a:p>
            <a:fld id="{DF375BF7-40E4-4F89-B0A2-93977CFA6C4C}" type="slidenum">
              <a:rPr lang="en-US" smtClean="0"/>
              <a:t>7</a:t>
            </a:fld>
            <a:endParaRPr lang="en-US"/>
          </a:p>
        </p:txBody>
      </p:sp>
    </p:spTree>
    <p:extLst>
      <p:ext uri="{BB962C8B-B14F-4D97-AF65-F5344CB8AC3E}">
        <p14:creationId xmlns:p14="http://schemas.microsoft.com/office/powerpoint/2010/main" val="409595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800"/>
              </a:spcAft>
            </a:pPr>
            <a:r>
              <a:rPr lang="en-US" dirty="0"/>
              <a:t>Trainer Notes: </a:t>
            </a:r>
          </a:p>
          <a:p>
            <a:pPr>
              <a:spcBef>
                <a:spcPts val="0"/>
              </a:spcBef>
              <a:spcAft>
                <a:spcPts val="1800"/>
              </a:spcAft>
            </a:pPr>
            <a:r>
              <a:rPr lang="en-US" dirty="0"/>
              <a:t>Before you complete the TFI: (1) define the schedule and personnel needed, (2) review existing fidelity and impact data, (3) obtain relevant permanent products (see next slide for examples), and (4) conduct a building walkthrough to identify data related to the school-wide acknowledgement system.</a:t>
            </a:r>
          </a:p>
        </p:txBody>
      </p:sp>
      <p:sp>
        <p:nvSpPr>
          <p:cNvPr id="4" name="Slide Number Placeholder 3"/>
          <p:cNvSpPr>
            <a:spLocks noGrp="1"/>
          </p:cNvSpPr>
          <p:nvPr>
            <p:ph type="sldNum" sz="quarter" idx="10"/>
          </p:nvPr>
        </p:nvSpPr>
        <p:spPr/>
        <p:txBody>
          <a:bodyPr/>
          <a:lstStyle/>
          <a:p>
            <a:fld id="{DF375BF7-40E4-4F89-B0A2-93977CFA6C4C}" type="slidenum">
              <a:rPr lang="en-US" smtClean="0"/>
              <a:t>8</a:t>
            </a:fld>
            <a:endParaRPr lang="en-US"/>
          </a:p>
        </p:txBody>
      </p:sp>
    </p:spTree>
    <p:extLst>
      <p:ext uri="{BB962C8B-B14F-4D97-AF65-F5344CB8AC3E}">
        <p14:creationId xmlns:p14="http://schemas.microsoft.com/office/powerpoint/2010/main" val="64095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It’s important to have data</a:t>
            </a:r>
            <a:r>
              <a:rPr lang="en-US" baseline="0" dirty="0"/>
              <a:t> sources or documentation to review areas of implementation. Other sources </a:t>
            </a:r>
            <a:r>
              <a:rPr lang="en-US" dirty="0"/>
              <a:t>might include a school team organizational chart, major ODRs</a:t>
            </a:r>
            <a:r>
              <a:rPr lang="en-US" baseline="0" dirty="0"/>
              <a:t> (per </a:t>
            </a:r>
            <a:r>
              <a:rPr lang="en-US" dirty="0"/>
              <a:t>day</a:t>
            </a:r>
            <a:r>
              <a:rPr lang="en-US" baseline="0" dirty="0"/>
              <a:t> or per </a:t>
            </a:r>
            <a:r>
              <a:rPr lang="en-US" dirty="0"/>
              <a:t>month) compared to the national average, and/or universal screening measures.</a:t>
            </a:r>
          </a:p>
        </p:txBody>
      </p:sp>
      <p:sp>
        <p:nvSpPr>
          <p:cNvPr id="4" name="Slide Number Placeholder 3"/>
          <p:cNvSpPr>
            <a:spLocks noGrp="1"/>
          </p:cNvSpPr>
          <p:nvPr>
            <p:ph type="sldNum" sz="quarter" idx="10"/>
          </p:nvPr>
        </p:nvSpPr>
        <p:spPr/>
        <p:txBody>
          <a:bodyPr/>
          <a:lstStyle/>
          <a:p>
            <a:fld id="{DF375BF7-40E4-4F89-B0A2-93977CFA6C4C}" type="slidenum">
              <a:rPr lang="en-US" smtClean="0"/>
              <a:t>9</a:t>
            </a:fld>
            <a:endParaRPr lang="en-US"/>
          </a:p>
        </p:txBody>
      </p:sp>
    </p:spTree>
    <p:extLst>
      <p:ext uri="{BB962C8B-B14F-4D97-AF65-F5344CB8AC3E}">
        <p14:creationId xmlns:p14="http://schemas.microsoft.com/office/powerpoint/2010/main" val="192002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The TFI</a:t>
            </a:r>
            <a:r>
              <a:rPr lang="en-US" baseline="0" dirty="0"/>
              <a:t> Walkthrough Tool supplements the TFI. Someone external to the school is encouraged to complete the Walkthrough Tool so that the PBIS team is getting unbiased feedback on how implementation is going in three key areas: expectations, teaching, and acknowledging. The next slide shows the questions on the TFI Walkthrough Tool.</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10</a:t>
            </a:fld>
            <a:endParaRPr lang="en-US"/>
          </a:p>
        </p:txBody>
      </p:sp>
    </p:spTree>
    <p:extLst>
      <p:ext uri="{BB962C8B-B14F-4D97-AF65-F5344CB8AC3E}">
        <p14:creationId xmlns:p14="http://schemas.microsoft.com/office/powerpoint/2010/main" val="229068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These are the interview questions used for the walkthrough for staff and students.</a:t>
            </a:r>
          </a:p>
        </p:txBody>
      </p:sp>
      <p:sp>
        <p:nvSpPr>
          <p:cNvPr id="4" name="Slide Number Placeholder 3"/>
          <p:cNvSpPr>
            <a:spLocks noGrp="1"/>
          </p:cNvSpPr>
          <p:nvPr>
            <p:ph type="sldNum" sz="quarter" idx="10"/>
          </p:nvPr>
        </p:nvSpPr>
        <p:spPr/>
        <p:txBody>
          <a:bodyPr/>
          <a:lstStyle/>
          <a:p>
            <a:fld id="{DF375BF7-40E4-4F89-B0A2-93977CFA6C4C}" type="slidenum">
              <a:rPr lang="en-US" smtClean="0"/>
              <a:t>11</a:t>
            </a:fld>
            <a:endParaRPr lang="en-US"/>
          </a:p>
        </p:txBody>
      </p:sp>
    </p:spTree>
    <p:extLst>
      <p:ext uri="{BB962C8B-B14F-4D97-AF65-F5344CB8AC3E}">
        <p14:creationId xmlns:p14="http://schemas.microsoft.com/office/powerpoint/2010/main" val="2197812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a:spcBef>
                <a:spcPts val="0"/>
              </a:spcBef>
              <a:spcAft>
                <a:spcPts val="1800"/>
              </a:spcAft>
            </a:pPr>
            <a:r>
              <a:rPr lang="en-US" dirty="0"/>
              <a:t>Review each item for</a:t>
            </a:r>
            <a:r>
              <a:rPr lang="en-US" baseline="0" dirty="0"/>
              <a:t> the</a:t>
            </a:r>
            <a:r>
              <a:rPr lang="en-US" dirty="0"/>
              <a:t> purpose (main idea), data sources, and standard. All team members vote; choices are: </a:t>
            </a:r>
            <a:r>
              <a:rPr lang="en-US" b="1" dirty="0"/>
              <a:t>0</a:t>
            </a:r>
            <a:r>
              <a:rPr lang="en-US" dirty="0"/>
              <a:t> for “not implemented”, </a:t>
            </a:r>
            <a:r>
              <a:rPr lang="en-US" b="1" dirty="0"/>
              <a:t>1</a:t>
            </a:r>
            <a:r>
              <a:rPr lang="en-US" dirty="0"/>
              <a:t> for “partially implemented”, or </a:t>
            </a:r>
            <a:r>
              <a:rPr lang="en-US" b="1" dirty="0"/>
              <a:t>2</a:t>
            </a:r>
            <a:r>
              <a:rPr lang="en-US" dirty="0"/>
              <a:t> for “fully implemented”. The majority vote is recorded; discussion on the vote is allowed. Data are recorded on www.pbisapps.org</a:t>
            </a:r>
            <a:r>
              <a:rPr lang="en-US" baseline="0" dirty="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12</a:t>
            </a:fld>
            <a:endParaRPr lang="en-US"/>
          </a:p>
        </p:txBody>
      </p:sp>
    </p:spTree>
    <p:extLst>
      <p:ext uri="{BB962C8B-B14F-4D97-AF65-F5344CB8AC3E}">
        <p14:creationId xmlns:p14="http://schemas.microsoft.com/office/powerpoint/2010/main" val="126572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384663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lack Basic Content">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2" name="Picture 11">
            <a:extLst>
              <a:ext uri="{FF2B5EF4-FFF2-40B4-BE49-F238E27FC236}">
                <a16:creationId xmlns:a16="http://schemas.microsoft.com/office/drawing/2014/main" id="{4ADDEC0C-1CFA-42EA-823F-45588FFAF3CD}"/>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377609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ck Only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1" name="Picture 10">
            <a:extLst>
              <a:ext uri="{FF2B5EF4-FFF2-40B4-BE49-F238E27FC236}">
                <a16:creationId xmlns:a16="http://schemas.microsoft.com/office/drawing/2014/main" id="{19BC2DA9-4B5C-4C3C-A7F3-11E915BEAD1F}"/>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62895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ck Section Header">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6" name="Picture 5">
            <a:extLst>
              <a:ext uri="{FF2B5EF4-FFF2-40B4-BE49-F238E27FC236}">
                <a16:creationId xmlns:a16="http://schemas.microsoft.com/office/drawing/2014/main" id="{DBEA21FF-B0EE-4E1F-A46D-7E9A8F764FB2}"/>
              </a:ext>
            </a:extLst>
          </p:cNvPr>
          <p:cNvPicPr>
            <a:picLocks noChangeAspect="1"/>
          </p:cNvPicPr>
          <p:nvPr userDrawn="1"/>
        </p:nvPicPr>
        <p:blipFill rotWithShape="1">
          <a:blip r:embed="rId2"/>
          <a:srcRect b="16547"/>
          <a:stretch/>
        </p:blipFill>
        <p:spPr>
          <a:xfrm>
            <a:off x="10239458" y="5389187"/>
            <a:ext cx="1760037" cy="1468813"/>
          </a:xfrm>
          <a:prstGeom prst="rect">
            <a:avLst/>
          </a:prstGeom>
        </p:spPr>
      </p:pic>
    </p:spTree>
    <p:extLst>
      <p:ext uri="{BB962C8B-B14F-4D97-AF65-F5344CB8AC3E}">
        <p14:creationId xmlns:p14="http://schemas.microsoft.com/office/powerpoint/2010/main" val="3863326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0557396"/>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pbisapps.org/resource/tfi" TargetMode="Externa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bisapps.org/products/pbis-assessme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pbis.org/resource/isf-action-planning-companion-guide-to-swpbis-tf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02BF27-699F-4B9B-B818-76DC8813A7B2}"/>
              </a:ext>
            </a:extLst>
          </p:cNvPr>
          <p:cNvSpPr>
            <a:spLocks noGrp="1"/>
          </p:cNvSpPr>
          <p:nvPr>
            <p:ph type="ctrTitle"/>
          </p:nvPr>
        </p:nvSpPr>
        <p:spPr/>
        <p:txBody>
          <a:bodyPr/>
          <a:lstStyle/>
          <a:p>
            <a:pPr algn="ctr"/>
            <a:r>
              <a:rPr lang="en-US" dirty="0">
                <a:latin typeface="+mn-lt"/>
              </a:rPr>
              <a:t>Tiered Fidelity Inventory (TFI)</a:t>
            </a:r>
          </a:p>
        </p:txBody>
      </p:sp>
      <p:sp>
        <p:nvSpPr>
          <p:cNvPr id="2" name="Subtitle 1">
            <a:extLst>
              <a:ext uri="{FF2B5EF4-FFF2-40B4-BE49-F238E27FC236}">
                <a16:creationId xmlns:a16="http://schemas.microsoft.com/office/drawing/2014/main" id="{E2C224F3-C9ED-41E5-879F-7CE9384112E9}"/>
              </a:ext>
            </a:extLst>
          </p:cNvPr>
          <p:cNvSpPr>
            <a:spLocks noGrp="1"/>
          </p:cNvSpPr>
          <p:nvPr>
            <p:ph type="subTitle" idx="1"/>
          </p:nvPr>
        </p:nvSpPr>
        <p:spPr/>
        <p:txBody>
          <a:bodyPr/>
          <a:lstStyle/>
          <a:p>
            <a:r>
              <a:rPr lang="en-US" dirty="0"/>
              <a:t>Module 15</a:t>
            </a:r>
          </a:p>
        </p:txBody>
      </p:sp>
      <p:sp>
        <p:nvSpPr>
          <p:cNvPr id="6" name="Text Placeholder 5">
            <a:extLst>
              <a:ext uri="{FF2B5EF4-FFF2-40B4-BE49-F238E27FC236}">
                <a16:creationId xmlns:a16="http://schemas.microsoft.com/office/drawing/2014/main" id="{1AF7BF3E-F4D9-44DF-ADDA-F849B612903A}"/>
              </a:ext>
            </a:extLst>
          </p:cNvPr>
          <p:cNvSpPr>
            <a:spLocks noGrp="1"/>
          </p:cNvSpPr>
          <p:nvPr>
            <p:ph type="body" sz="quarter" idx="17"/>
          </p:nvPr>
        </p:nvSpPr>
        <p:spPr/>
        <p:txBody>
          <a:bodyPr>
            <a:normAutofit/>
          </a:bodyPr>
          <a:lstStyle/>
          <a:p>
            <a:r>
              <a:rPr lang="en-US" dirty="0"/>
              <a:t>Anne </a:t>
            </a:r>
            <a:r>
              <a:rPr lang="en-US" dirty="0" err="1"/>
              <a:t>Merten</a:t>
            </a:r>
            <a:endParaRPr lang="en-US" dirty="0"/>
          </a:p>
        </p:txBody>
      </p:sp>
      <p:sp>
        <p:nvSpPr>
          <p:cNvPr id="7" name="Text Placeholder 6">
            <a:extLst>
              <a:ext uri="{FF2B5EF4-FFF2-40B4-BE49-F238E27FC236}">
                <a16:creationId xmlns:a16="http://schemas.microsoft.com/office/drawing/2014/main" id="{CF2275F2-1B3A-4134-A4AE-0EDFEBE4D69A}"/>
              </a:ext>
            </a:extLst>
          </p:cNvPr>
          <p:cNvSpPr>
            <a:spLocks noGrp="1"/>
          </p:cNvSpPr>
          <p:nvPr>
            <p:ph type="body" sz="quarter" idx="19"/>
          </p:nvPr>
        </p:nvSpPr>
        <p:spPr/>
        <p:txBody>
          <a:bodyPr/>
          <a:lstStyle/>
          <a:p>
            <a:r>
              <a:rPr lang="en-US" dirty="0"/>
              <a:t>amerten@astate.edu</a:t>
            </a:r>
          </a:p>
        </p:txBody>
      </p:sp>
      <p:sp>
        <p:nvSpPr>
          <p:cNvPr id="9" name="Text Placeholder 8">
            <a:extLst>
              <a:ext uri="{FF2B5EF4-FFF2-40B4-BE49-F238E27FC236}">
                <a16:creationId xmlns:a16="http://schemas.microsoft.com/office/drawing/2014/main" id="{2EE0FD14-A9FF-4812-82F5-9E5C0CBB75F0}"/>
              </a:ext>
            </a:extLst>
          </p:cNvPr>
          <p:cNvSpPr>
            <a:spLocks noGrp="1"/>
          </p:cNvSpPr>
          <p:nvPr>
            <p:ph type="body" sz="quarter" idx="20"/>
          </p:nvPr>
        </p:nvSpPr>
        <p:spPr/>
        <p:txBody>
          <a:bodyPr/>
          <a:lstStyle/>
          <a:p>
            <a:r>
              <a:rPr lang="en-US" dirty="0"/>
              <a:t>Rebecca </a:t>
            </a:r>
            <a:r>
              <a:rPr lang="en-US" dirty="0" err="1"/>
              <a:t>Hegger</a:t>
            </a:r>
            <a:endParaRPr lang="en-US" dirty="0"/>
          </a:p>
        </p:txBody>
      </p:sp>
      <p:sp>
        <p:nvSpPr>
          <p:cNvPr id="10" name="Text Placeholder 9">
            <a:extLst>
              <a:ext uri="{FF2B5EF4-FFF2-40B4-BE49-F238E27FC236}">
                <a16:creationId xmlns:a16="http://schemas.microsoft.com/office/drawing/2014/main" id="{3C18A477-5EA3-4082-BC75-353D7DFDBAD4}"/>
              </a:ext>
            </a:extLst>
          </p:cNvPr>
          <p:cNvSpPr>
            <a:spLocks noGrp="1"/>
          </p:cNvSpPr>
          <p:nvPr>
            <p:ph type="body" sz="quarter" idx="21"/>
          </p:nvPr>
        </p:nvSpPr>
        <p:spPr/>
        <p:txBody>
          <a:bodyPr/>
          <a:lstStyle/>
          <a:p>
            <a:r>
              <a:rPr lang="en-US" dirty="0"/>
              <a:t>rhegger@astate.edu</a:t>
            </a:r>
          </a:p>
        </p:txBody>
      </p:sp>
      <p:pic>
        <p:nvPicPr>
          <p:cNvPr id="17" name="Picture Placeholder 16">
            <a:extLst>
              <a:ext uri="{FF2B5EF4-FFF2-40B4-BE49-F238E27FC236}">
                <a16:creationId xmlns:a16="http://schemas.microsoft.com/office/drawing/2014/main" id="{4B162209-E284-4C86-8744-4E6C57B5E8E9}"/>
              </a:ext>
            </a:extLst>
          </p:cNvPr>
          <p:cNvPicPr>
            <a:picLocks noGrp="1" noChangeAspect="1"/>
          </p:cNvPicPr>
          <p:nvPr>
            <p:ph type="pic" sz="quarter" idx="18"/>
          </p:nvPr>
        </p:nvPicPr>
        <p:blipFill>
          <a:blip r:embed="rId3"/>
          <a:srcRect l="5442" r="5442"/>
          <a:stretch>
            <a:fillRect/>
          </a:stretch>
        </p:blipFill>
        <p:spPr/>
      </p:pic>
      <p:pic>
        <p:nvPicPr>
          <p:cNvPr id="19" name="Picture Placeholder 18">
            <a:extLst>
              <a:ext uri="{FF2B5EF4-FFF2-40B4-BE49-F238E27FC236}">
                <a16:creationId xmlns:a16="http://schemas.microsoft.com/office/drawing/2014/main" id="{8EAA326F-C8CF-4A7C-BCCD-7BAA3A97B14F}"/>
              </a:ext>
            </a:extLst>
          </p:cNvPr>
          <p:cNvPicPr>
            <a:picLocks noGrp="1" noChangeAspect="1"/>
          </p:cNvPicPr>
          <p:nvPr>
            <p:ph type="pic" sz="quarter" idx="22"/>
          </p:nvPr>
        </p:nvPicPr>
        <p:blipFill>
          <a:blip r:embed="rId4"/>
          <a:srcRect l="5442" r="5442"/>
          <a:stretch>
            <a:fillRect/>
          </a:stretch>
        </p:blipFill>
        <p:spPr/>
      </p:pic>
    </p:spTree>
    <p:extLst>
      <p:ext uri="{BB962C8B-B14F-4D97-AF65-F5344CB8AC3E}">
        <p14:creationId xmlns:p14="http://schemas.microsoft.com/office/powerpoint/2010/main" val="195927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B3791D-B3AF-4D44-949C-2BBA9ECF9FAD}"/>
              </a:ext>
            </a:extLst>
          </p:cNvPr>
          <p:cNvSpPr>
            <a:spLocks noGrp="1"/>
          </p:cNvSpPr>
          <p:nvPr>
            <p:ph type="title"/>
          </p:nvPr>
        </p:nvSpPr>
        <p:spPr/>
        <p:txBody>
          <a:bodyPr/>
          <a:lstStyle/>
          <a:p>
            <a:r>
              <a:rPr lang="en-US" sz="5400" dirty="0">
                <a:latin typeface="+mn-lt"/>
              </a:rPr>
              <a:t>TFI Walkthrough Tool</a:t>
            </a:r>
          </a:p>
        </p:txBody>
      </p:sp>
      <p:sp>
        <p:nvSpPr>
          <p:cNvPr id="2" name="Content Placeholder 1"/>
          <p:cNvSpPr>
            <a:spLocks noGrp="1"/>
          </p:cNvSpPr>
          <p:nvPr>
            <p:ph idx="1"/>
          </p:nvPr>
        </p:nvSpPr>
        <p:spPr/>
        <p:txBody>
          <a:bodyPr/>
          <a:lstStyle/>
          <a:p>
            <a:r>
              <a:rPr lang="en-US" dirty="0"/>
              <a:t>Supplements the TFI</a:t>
            </a:r>
          </a:p>
          <a:p>
            <a:r>
              <a:rPr lang="en-US" dirty="0"/>
              <a:t>Conducted by someone external to the school</a:t>
            </a:r>
          </a:p>
          <a:p>
            <a:r>
              <a:rPr lang="en-US" dirty="0"/>
              <a:t>Checks implementation of expectations, teaching, &amp; acknowledgements</a:t>
            </a:r>
          </a:p>
          <a:p>
            <a:r>
              <a:rPr lang="en-US" dirty="0"/>
              <a:t>A sample (roughly 10%) of school staff and students are questioned</a:t>
            </a:r>
          </a:p>
        </p:txBody>
      </p:sp>
    </p:spTree>
    <p:extLst>
      <p:ext uri="{BB962C8B-B14F-4D97-AF65-F5344CB8AC3E}">
        <p14:creationId xmlns:p14="http://schemas.microsoft.com/office/powerpoint/2010/main" val="3219153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B3791D-B3AF-4D44-949C-2BBA9ECF9FAD}"/>
              </a:ext>
            </a:extLst>
          </p:cNvPr>
          <p:cNvSpPr>
            <a:spLocks noGrp="1"/>
          </p:cNvSpPr>
          <p:nvPr>
            <p:ph type="title"/>
          </p:nvPr>
        </p:nvSpPr>
        <p:spPr/>
        <p:txBody>
          <a:bodyPr/>
          <a:lstStyle/>
          <a:p>
            <a:r>
              <a:rPr lang="en-US" sz="5400" dirty="0">
                <a:latin typeface="+mn-lt"/>
              </a:rPr>
              <a:t>TFI Walkthrough Tool</a:t>
            </a:r>
          </a:p>
        </p:txBody>
      </p:sp>
      <p:pic>
        <p:nvPicPr>
          <p:cNvPr id="5" name="Content Placeholder 4">
            <a:extLst>
              <a:ext uri="{FF2B5EF4-FFF2-40B4-BE49-F238E27FC236}">
                <a16:creationId xmlns:a16="http://schemas.microsoft.com/office/drawing/2014/main" id="{A9CA475B-F561-4836-9F64-3758EFC754B2}"/>
              </a:ext>
            </a:extLst>
          </p:cNvPr>
          <p:cNvPicPr>
            <a:picLocks noGrp="1" noChangeAspect="1"/>
          </p:cNvPicPr>
          <p:nvPr>
            <p:ph idx="1"/>
          </p:nvPr>
        </p:nvPicPr>
        <p:blipFill rotWithShape="1">
          <a:blip r:embed="rId3"/>
          <a:stretch/>
        </p:blipFill>
        <p:spPr>
          <a:xfrm>
            <a:off x="3495913" y="1825625"/>
            <a:ext cx="6876574" cy="4351338"/>
          </a:xfrm>
          <a:prstGeom prst="rect">
            <a:avLst/>
          </a:prstGeom>
        </p:spPr>
      </p:pic>
      <p:sp>
        <p:nvSpPr>
          <p:cNvPr id="2" name="Down Arrow 1"/>
          <p:cNvSpPr/>
          <p:nvPr/>
        </p:nvSpPr>
        <p:spPr>
          <a:xfrm rot="13704236">
            <a:off x="2515447" y="1915816"/>
            <a:ext cx="484632" cy="978408"/>
          </a:xfrm>
          <a:prstGeom prst="downArrow">
            <a:avLst/>
          </a:prstGeom>
          <a:solidFill>
            <a:srgbClr val="CC00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rot="13704236">
            <a:off x="2515447" y="4564765"/>
            <a:ext cx="484632" cy="978408"/>
          </a:xfrm>
          <a:prstGeom prst="downArrow">
            <a:avLst/>
          </a:prstGeom>
          <a:solidFill>
            <a:srgbClr val="CC00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80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E71D5-86D4-483B-9080-2EFC494E7DE7}"/>
              </a:ext>
            </a:extLst>
          </p:cNvPr>
          <p:cNvSpPr>
            <a:spLocks noGrp="1"/>
          </p:cNvSpPr>
          <p:nvPr>
            <p:ph type="title"/>
          </p:nvPr>
        </p:nvSpPr>
        <p:spPr/>
        <p:txBody>
          <a:bodyPr/>
          <a:lstStyle/>
          <a:p>
            <a:r>
              <a:rPr lang="en-US" sz="5400" dirty="0">
                <a:latin typeface="+mn-lt"/>
              </a:rPr>
              <a:t>During Assessment</a:t>
            </a:r>
          </a:p>
        </p:txBody>
      </p:sp>
      <p:sp>
        <p:nvSpPr>
          <p:cNvPr id="4" name="Content Placeholder 3">
            <a:extLst>
              <a:ext uri="{FF2B5EF4-FFF2-40B4-BE49-F238E27FC236}">
                <a16:creationId xmlns:a16="http://schemas.microsoft.com/office/drawing/2014/main" id="{F30DFA03-831F-43DA-87DE-28EA760CB838}"/>
              </a:ext>
            </a:extLst>
          </p:cNvPr>
          <p:cNvSpPr>
            <a:spLocks noGrp="1"/>
          </p:cNvSpPr>
          <p:nvPr>
            <p:ph idx="1"/>
          </p:nvPr>
        </p:nvSpPr>
        <p:spPr/>
        <p:txBody>
          <a:bodyPr/>
          <a:lstStyle/>
          <a:p>
            <a:r>
              <a:rPr lang="en-US" dirty="0"/>
              <a:t>Review each item.</a:t>
            </a:r>
          </a:p>
          <a:p>
            <a:r>
              <a:rPr lang="en-US" dirty="0"/>
              <a:t>All team members give input on the scoring of items.</a:t>
            </a:r>
          </a:p>
          <a:p>
            <a:r>
              <a:rPr lang="en-US" dirty="0"/>
              <a:t>The majority vote is recorded; discussion is allowed.</a:t>
            </a:r>
          </a:p>
          <a:p>
            <a:r>
              <a:rPr lang="en-US" dirty="0"/>
              <a:t>Data are recorded on </a:t>
            </a:r>
            <a:r>
              <a:rPr lang="en-US" dirty="0">
                <a:hlinkClick r:id="rId3"/>
              </a:rPr>
              <a:t>www.pbisapps.org</a:t>
            </a:r>
            <a:r>
              <a:rPr lang="en-US" dirty="0"/>
              <a:t> </a:t>
            </a:r>
          </a:p>
          <a:p>
            <a:endParaRPr lang="en-US" sz="2000" dirty="0"/>
          </a:p>
        </p:txBody>
      </p:sp>
    </p:spTree>
    <p:extLst>
      <p:ext uri="{BB962C8B-B14F-4D97-AF65-F5344CB8AC3E}">
        <p14:creationId xmlns:p14="http://schemas.microsoft.com/office/powerpoint/2010/main" val="409202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5D3977-502B-4717-A937-8E7C1273824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23647" t="18888" r="25530" b="5324"/>
          <a:stretch/>
        </p:blipFill>
        <p:spPr>
          <a:xfrm>
            <a:off x="3585642" y="507406"/>
            <a:ext cx="6697116" cy="5602050"/>
          </a:xfrm>
          <a:prstGeom prst="rect">
            <a:avLst/>
          </a:prstGeom>
        </p:spPr>
      </p:pic>
      <p:sp>
        <p:nvSpPr>
          <p:cNvPr id="6" name="Content Placeholder 5">
            <a:extLst>
              <a:ext uri="{FF2B5EF4-FFF2-40B4-BE49-F238E27FC236}">
                <a16:creationId xmlns:a16="http://schemas.microsoft.com/office/drawing/2014/main" id="{ADC4B90E-1F86-46C1-9CDE-CADC3A4BA656}"/>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5"/>
              </a:rPr>
              <a:t>https://www.pbisapps.org/resource/tfi</a:t>
            </a:r>
            <a:r>
              <a:rPr lang="en-US" sz="1000" dirty="0"/>
              <a:t> </a:t>
            </a:r>
          </a:p>
        </p:txBody>
      </p:sp>
    </p:spTree>
    <p:extLst>
      <p:ext uri="{BB962C8B-B14F-4D97-AF65-F5344CB8AC3E}">
        <p14:creationId xmlns:p14="http://schemas.microsoft.com/office/powerpoint/2010/main" val="23435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C5F2DD22-B430-4BB7-9C11-982EBA367AC0}"/>
              </a:ext>
            </a:extLst>
          </p:cNvPr>
          <p:cNvGraphicFramePr>
            <a:graphicFrameLocks/>
          </p:cNvGraphicFramePr>
          <p:nvPr>
            <p:extLst>
              <p:ext uri="{D42A27DB-BD31-4B8C-83A1-F6EECF244321}">
                <p14:modId xmlns:p14="http://schemas.microsoft.com/office/powerpoint/2010/main" val="4226282452"/>
              </p:ext>
            </p:extLst>
          </p:nvPr>
        </p:nvGraphicFramePr>
        <p:xfrm>
          <a:off x="118353" y="2155003"/>
          <a:ext cx="11955296" cy="4477558"/>
        </p:xfrm>
        <a:graphic>
          <a:graphicData uri="http://schemas.openxmlformats.org/drawingml/2006/table">
            <a:tbl>
              <a:tblPr firstRow="1" firstCol="1" bandRow="1"/>
              <a:tblGrid>
                <a:gridCol w="4839751">
                  <a:extLst>
                    <a:ext uri="{9D8B030D-6E8A-4147-A177-3AD203B41FA5}">
                      <a16:colId xmlns:a16="http://schemas.microsoft.com/office/drawing/2014/main" val="20000"/>
                    </a:ext>
                  </a:extLst>
                </a:gridCol>
                <a:gridCol w="2919474">
                  <a:extLst>
                    <a:ext uri="{9D8B030D-6E8A-4147-A177-3AD203B41FA5}">
                      <a16:colId xmlns:a16="http://schemas.microsoft.com/office/drawing/2014/main" val="20001"/>
                    </a:ext>
                  </a:extLst>
                </a:gridCol>
                <a:gridCol w="4196071">
                  <a:extLst>
                    <a:ext uri="{9D8B030D-6E8A-4147-A177-3AD203B41FA5}">
                      <a16:colId xmlns:a16="http://schemas.microsoft.com/office/drawing/2014/main" val="20002"/>
                    </a:ext>
                  </a:extLst>
                </a:gridCol>
              </a:tblGrid>
              <a:tr h="4477558">
                <a:tc>
                  <a:txBody>
                    <a:bodyPr/>
                    <a:lstStyle/>
                    <a:p>
                      <a:pPr marL="0" marR="0" lvl="0" indent="0" algn="l">
                        <a:lnSpc>
                          <a:spcPct val="115000"/>
                        </a:lnSpc>
                        <a:spcBef>
                          <a:spcPts val="0"/>
                        </a:spcBef>
                        <a:spcAft>
                          <a:spcPts val="0"/>
                        </a:spcAft>
                        <a:buFont typeface="+mj-lt"/>
                        <a:buNone/>
                      </a:pPr>
                      <a:r>
                        <a:rPr lang="en-US" sz="2000" b="1" dirty="0">
                          <a:effectLst/>
                          <a:latin typeface="+mn-lt"/>
                          <a:ea typeface="Times New Roman"/>
                          <a:cs typeface="Times New Roman"/>
                        </a:rPr>
                        <a:t>1.1</a:t>
                      </a:r>
                      <a:r>
                        <a:rPr lang="en-US" sz="2000" b="1" baseline="0" dirty="0">
                          <a:effectLst/>
                          <a:latin typeface="+mn-lt"/>
                          <a:ea typeface="Times New Roman"/>
                          <a:cs typeface="Times New Roman"/>
                        </a:rPr>
                        <a:t> </a:t>
                      </a:r>
                      <a:r>
                        <a:rPr lang="en-US" sz="2000" b="1" dirty="0">
                          <a:effectLst/>
                          <a:latin typeface="+mn-lt"/>
                          <a:ea typeface="Times New Roman"/>
                          <a:cs typeface="Times New Roman"/>
                        </a:rPr>
                        <a:t>Team Composition</a:t>
                      </a:r>
                      <a:r>
                        <a:rPr lang="en-US" sz="2000" dirty="0">
                          <a:effectLst/>
                          <a:latin typeface="+mn-lt"/>
                          <a:ea typeface="Times New Roman"/>
                          <a:cs typeface="Times New Roman"/>
                        </a:rPr>
                        <a:t>: Team Composition: 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 programs, and for high schools, (e) student representation.</a:t>
                      </a:r>
                      <a:endParaRPr lang="en-US" sz="20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2000" dirty="0">
                          <a:effectLst/>
                          <a:latin typeface="+mn-lt"/>
                        </a:rPr>
                        <a:t>School organizational chart</a:t>
                      </a:r>
                    </a:p>
                    <a:p>
                      <a:pPr marL="342900" marR="0" lvl="0" indent="-342900" algn="l">
                        <a:spcBef>
                          <a:spcPts val="0"/>
                        </a:spcBef>
                        <a:spcAft>
                          <a:spcPts val="0"/>
                        </a:spcAft>
                        <a:buFont typeface="Symbol"/>
                        <a:buChar char=""/>
                      </a:pPr>
                      <a:r>
                        <a:rPr lang="en-US" sz="2000" dirty="0">
                          <a:effectLst/>
                          <a:latin typeface="+mn-lt"/>
                        </a:rPr>
                        <a:t>Tier I team meeting minutes</a:t>
                      </a:r>
                    </a:p>
                    <a:p>
                      <a:pPr marL="160655" marR="0" indent="0" algn="l">
                        <a:spcBef>
                          <a:spcPts val="0"/>
                        </a:spcBef>
                        <a:spcAft>
                          <a:spcPts val="0"/>
                        </a:spcAft>
                      </a:pPr>
                      <a:r>
                        <a:rPr lang="en-US" sz="2000" dirty="0">
                          <a:effectLst/>
                          <a:latin typeface="+mn-lt"/>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2000" dirty="0">
                          <a:effectLst/>
                          <a:latin typeface="+mn-lt"/>
                          <a:ea typeface="Calibri"/>
                          <a:cs typeface="Times New Roman"/>
                        </a:rPr>
                        <a:t>0 = Tier I team does not exist or does not include coordinator, school administrator, or individuals with applied behavioral expertise.</a:t>
                      </a:r>
                    </a:p>
                    <a:p>
                      <a:pPr marL="255270" marR="0" indent="-228600" algn="l">
                        <a:spcBef>
                          <a:spcPts val="0"/>
                        </a:spcBef>
                        <a:spcAft>
                          <a:spcPts val="1200"/>
                        </a:spcAft>
                      </a:pPr>
                      <a:r>
                        <a:rPr lang="en-US" sz="2000" dirty="0">
                          <a:effectLst/>
                          <a:latin typeface="+mn-lt"/>
                          <a:ea typeface="Calibri"/>
                          <a:cs typeface="Times New Roman"/>
                        </a:rPr>
                        <a:t>1 = Tier I team exists, but does not include all identified roles or attendance of these members is below 80%.</a:t>
                      </a:r>
                    </a:p>
                    <a:p>
                      <a:pPr marL="255270" marR="0" indent="-228600" algn="l">
                        <a:spcBef>
                          <a:spcPts val="0"/>
                        </a:spcBef>
                        <a:spcAft>
                          <a:spcPts val="1200"/>
                        </a:spcAft>
                      </a:pPr>
                      <a:r>
                        <a:rPr lang="en-US" sz="2000" dirty="0">
                          <a:effectLst/>
                          <a:latin typeface="+mn-lt"/>
                        </a:rPr>
                        <a:t>2 = Tier I team exists with coordinator, administrator, and all identified roles represented, AND attendance of all roles is at or above 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AE7FF42E-E412-437F-A255-6C8A9D6EE27C}"/>
              </a:ext>
            </a:extLst>
          </p:cNvPr>
          <p:cNvGraphicFramePr>
            <a:graphicFrameLocks noGrp="1"/>
          </p:cNvGraphicFramePr>
          <p:nvPr>
            <p:extLst>
              <p:ext uri="{D42A27DB-BD31-4B8C-83A1-F6EECF244321}">
                <p14:modId xmlns:p14="http://schemas.microsoft.com/office/powerpoint/2010/main" val="399325844"/>
              </p:ext>
            </p:extLst>
          </p:nvPr>
        </p:nvGraphicFramePr>
        <p:xfrm>
          <a:off x="118350" y="1027243"/>
          <a:ext cx="11955294" cy="1127760"/>
        </p:xfrm>
        <a:graphic>
          <a:graphicData uri="http://schemas.openxmlformats.org/drawingml/2006/table">
            <a:tbl>
              <a:tblPr firstRow="1" firstCol="1" bandRow="1">
                <a:tableStyleId>{5940675A-B579-460E-94D1-54222C63F5DA}</a:tableStyleId>
              </a:tblPr>
              <a:tblGrid>
                <a:gridCol w="4840965">
                  <a:extLst>
                    <a:ext uri="{9D8B030D-6E8A-4147-A177-3AD203B41FA5}">
                      <a16:colId xmlns:a16="http://schemas.microsoft.com/office/drawing/2014/main" val="3727383159"/>
                    </a:ext>
                  </a:extLst>
                </a:gridCol>
                <a:gridCol w="2920207">
                  <a:extLst>
                    <a:ext uri="{9D8B030D-6E8A-4147-A177-3AD203B41FA5}">
                      <a16:colId xmlns:a16="http://schemas.microsoft.com/office/drawing/2014/main" val="1904509849"/>
                    </a:ext>
                  </a:extLst>
                </a:gridCol>
                <a:gridCol w="4194122">
                  <a:extLst>
                    <a:ext uri="{9D8B030D-6E8A-4147-A177-3AD203B41FA5}">
                      <a16:colId xmlns:a16="http://schemas.microsoft.com/office/drawing/2014/main" val="2169514390"/>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653050455"/>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3963548850"/>
                  </a:ext>
                </a:extLst>
              </a:tr>
            </a:tbl>
          </a:graphicData>
        </a:graphic>
      </p:graphicFrame>
    </p:spTree>
    <p:extLst>
      <p:ext uri="{BB962C8B-B14F-4D97-AF65-F5344CB8AC3E}">
        <p14:creationId xmlns:p14="http://schemas.microsoft.com/office/powerpoint/2010/main" val="88262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6515" y="948432"/>
            <a:ext cx="9360270" cy="5127390"/>
            <a:chOff x="1305904" y="864151"/>
            <a:chExt cx="9360270" cy="5127390"/>
          </a:xfrm>
        </p:grpSpPr>
        <p:sp>
          <p:nvSpPr>
            <p:cNvPr id="3" name="Freeform 2"/>
            <p:cNvSpPr/>
            <p:nvPr/>
          </p:nvSpPr>
          <p:spPr>
            <a:xfrm>
              <a:off x="1322954" y="866676"/>
              <a:ext cx="2855996" cy="456697"/>
            </a:xfrm>
            <a:custGeom>
              <a:avLst/>
              <a:gdLst>
                <a:gd name="connsiteX0" fmla="*/ 0 w 2855996"/>
                <a:gd name="connsiteY0" fmla="*/ 0 h 456697"/>
                <a:gd name="connsiteX1" fmla="*/ 2855996 w 2855996"/>
                <a:gd name="connsiteY1" fmla="*/ 0 h 456697"/>
                <a:gd name="connsiteX2" fmla="*/ 2855996 w 2855996"/>
                <a:gd name="connsiteY2" fmla="*/ 456697 h 456697"/>
                <a:gd name="connsiteX3" fmla="*/ 0 w 2855996"/>
                <a:gd name="connsiteY3" fmla="*/ 456697 h 456697"/>
                <a:gd name="connsiteX4" fmla="*/ 0 w 2855996"/>
                <a:gd name="connsiteY4" fmla="*/ 0 h 45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56697">
                  <a:moveTo>
                    <a:pt x="0" y="0"/>
                  </a:moveTo>
                  <a:lnTo>
                    <a:pt x="2855996" y="0"/>
                  </a:lnTo>
                  <a:lnTo>
                    <a:pt x="2855996" y="456697"/>
                  </a:lnTo>
                  <a:lnTo>
                    <a:pt x="0" y="456697"/>
                  </a:lnTo>
                  <a:lnTo>
                    <a:pt x="0" y="0"/>
                  </a:lnTo>
                  <a:close/>
                </a:path>
              </a:pathLst>
            </a:custGeom>
            <a:solidFill>
              <a:srgbClr val="CC0033"/>
            </a:solid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Tier I: Teams</a:t>
              </a:r>
            </a:p>
          </p:txBody>
        </p:sp>
        <p:sp>
          <p:nvSpPr>
            <p:cNvPr id="4" name="Freeform 3"/>
            <p:cNvSpPr/>
            <p:nvPr/>
          </p:nvSpPr>
          <p:spPr>
            <a:xfrm>
              <a:off x="1305904" y="1379942"/>
              <a:ext cx="2855996" cy="4611599"/>
            </a:xfrm>
            <a:custGeom>
              <a:avLst/>
              <a:gdLst>
                <a:gd name="connsiteX0" fmla="*/ 0 w 2855996"/>
                <a:gd name="connsiteY0" fmla="*/ 0 h 4611599"/>
                <a:gd name="connsiteX1" fmla="*/ 2855996 w 2855996"/>
                <a:gd name="connsiteY1" fmla="*/ 0 h 4611599"/>
                <a:gd name="connsiteX2" fmla="*/ 2855996 w 2855996"/>
                <a:gd name="connsiteY2" fmla="*/ 4611599 h 4611599"/>
                <a:gd name="connsiteX3" fmla="*/ 0 w 2855996"/>
                <a:gd name="connsiteY3" fmla="*/ 4611599 h 4611599"/>
                <a:gd name="connsiteX4" fmla="*/ 0 w 2855996"/>
                <a:gd name="connsiteY4" fmla="*/ 0 h 4611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611599">
                  <a:moveTo>
                    <a:pt x="0" y="0"/>
                  </a:moveTo>
                  <a:lnTo>
                    <a:pt x="2855996" y="0"/>
                  </a:lnTo>
                  <a:lnTo>
                    <a:pt x="2855996" y="4611599"/>
                  </a:lnTo>
                  <a:lnTo>
                    <a:pt x="0" y="4611599"/>
                  </a:lnTo>
                  <a:lnTo>
                    <a:pt x="0" y="0"/>
                  </a:lnTo>
                  <a:close/>
                </a:path>
              </a:pathLst>
            </a:cu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Composition</a:t>
              </a:r>
            </a:p>
            <a:p>
              <a:pPr marL="228600" lvl="1" indent="-228600" algn="l" defTabSz="889000">
                <a:lnSpc>
                  <a:spcPct val="90000"/>
                </a:lnSpc>
                <a:spcBef>
                  <a:spcPct val="0"/>
                </a:spcBef>
                <a:spcAft>
                  <a:spcPct val="15000"/>
                </a:spcAft>
                <a:buChar char="••"/>
              </a:pPr>
              <a:r>
                <a:rPr lang="en-US" sz="2000" kern="1200" dirty="0">
                  <a:solidFill>
                    <a:schemeClr val="tx1"/>
                  </a:solidFill>
                </a:rPr>
                <a:t>Operating procedures</a:t>
              </a:r>
            </a:p>
          </p:txBody>
        </p:sp>
        <p:sp>
          <p:nvSpPr>
            <p:cNvPr id="5" name="Freeform 4"/>
            <p:cNvSpPr/>
            <p:nvPr/>
          </p:nvSpPr>
          <p:spPr>
            <a:xfrm>
              <a:off x="4509360" y="877226"/>
              <a:ext cx="2855996" cy="456697"/>
            </a:xfrm>
            <a:custGeom>
              <a:avLst/>
              <a:gdLst>
                <a:gd name="connsiteX0" fmla="*/ 0 w 2855996"/>
                <a:gd name="connsiteY0" fmla="*/ 0 h 456697"/>
                <a:gd name="connsiteX1" fmla="*/ 2855996 w 2855996"/>
                <a:gd name="connsiteY1" fmla="*/ 0 h 456697"/>
                <a:gd name="connsiteX2" fmla="*/ 2855996 w 2855996"/>
                <a:gd name="connsiteY2" fmla="*/ 456697 h 456697"/>
                <a:gd name="connsiteX3" fmla="*/ 0 w 2855996"/>
                <a:gd name="connsiteY3" fmla="*/ 456697 h 456697"/>
                <a:gd name="connsiteX4" fmla="*/ 0 w 2855996"/>
                <a:gd name="connsiteY4" fmla="*/ 0 h 45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56697">
                  <a:moveTo>
                    <a:pt x="0" y="0"/>
                  </a:moveTo>
                  <a:lnTo>
                    <a:pt x="2855996" y="0"/>
                  </a:lnTo>
                  <a:lnTo>
                    <a:pt x="2855996" y="456697"/>
                  </a:lnTo>
                  <a:lnTo>
                    <a:pt x="0" y="456697"/>
                  </a:lnTo>
                  <a:lnTo>
                    <a:pt x="0" y="0"/>
                  </a:lnTo>
                  <a:close/>
                </a:path>
              </a:pathLst>
            </a:custGeom>
            <a:solidFill>
              <a:srgbClr val="CC0033"/>
            </a:solid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Tier I: Implementation</a:t>
              </a:r>
            </a:p>
          </p:txBody>
        </p:sp>
        <p:sp>
          <p:nvSpPr>
            <p:cNvPr id="7" name="Freeform 6"/>
            <p:cNvSpPr/>
            <p:nvPr/>
          </p:nvSpPr>
          <p:spPr>
            <a:xfrm>
              <a:off x="4496566" y="1368182"/>
              <a:ext cx="2855996" cy="4611599"/>
            </a:xfrm>
            <a:custGeom>
              <a:avLst/>
              <a:gdLst>
                <a:gd name="connsiteX0" fmla="*/ 0 w 2855996"/>
                <a:gd name="connsiteY0" fmla="*/ 0 h 4611599"/>
                <a:gd name="connsiteX1" fmla="*/ 2855996 w 2855996"/>
                <a:gd name="connsiteY1" fmla="*/ 0 h 4611599"/>
                <a:gd name="connsiteX2" fmla="*/ 2855996 w 2855996"/>
                <a:gd name="connsiteY2" fmla="*/ 4611599 h 4611599"/>
                <a:gd name="connsiteX3" fmla="*/ 0 w 2855996"/>
                <a:gd name="connsiteY3" fmla="*/ 4611599 h 4611599"/>
                <a:gd name="connsiteX4" fmla="*/ 0 w 2855996"/>
                <a:gd name="connsiteY4" fmla="*/ 0 h 4611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611599">
                  <a:moveTo>
                    <a:pt x="0" y="0"/>
                  </a:moveTo>
                  <a:lnTo>
                    <a:pt x="2855996" y="0"/>
                  </a:lnTo>
                  <a:lnTo>
                    <a:pt x="2855996" y="4611599"/>
                  </a:lnTo>
                  <a:lnTo>
                    <a:pt x="0" y="4611599"/>
                  </a:lnTo>
                  <a:lnTo>
                    <a:pt x="0" y="0"/>
                  </a:lnTo>
                  <a:close/>
                </a:path>
              </a:pathLst>
            </a:cu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Behavioral expectations</a:t>
              </a:r>
            </a:p>
            <a:p>
              <a:pPr marL="228600" lvl="1" indent="-228600" algn="l" defTabSz="889000">
                <a:lnSpc>
                  <a:spcPct val="90000"/>
                </a:lnSpc>
                <a:spcBef>
                  <a:spcPct val="0"/>
                </a:spcBef>
                <a:spcAft>
                  <a:spcPct val="15000"/>
                </a:spcAft>
                <a:buChar char="••"/>
              </a:pPr>
              <a:r>
                <a:rPr lang="en-US" sz="2000" kern="1200" dirty="0">
                  <a:solidFill>
                    <a:schemeClr val="tx1"/>
                  </a:solidFill>
                </a:rPr>
                <a:t>Teaching expectations</a:t>
              </a:r>
            </a:p>
            <a:p>
              <a:pPr marL="228600" lvl="1" indent="-228600" algn="l" defTabSz="889000">
                <a:lnSpc>
                  <a:spcPct val="90000"/>
                </a:lnSpc>
                <a:spcBef>
                  <a:spcPct val="0"/>
                </a:spcBef>
                <a:spcAft>
                  <a:spcPct val="15000"/>
                </a:spcAft>
                <a:buChar char="••"/>
              </a:pPr>
              <a:r>
                <a:rPr lang="en-US" sz="2000" kern="1200" dirty="0">
                  <a:solidFill>
                    <a:schemeClr val="tx1"/>
                  </a:solidFill>
                </a:rPr>
                <a:t>Problem behavior definitions</a:t>
              </a:r>
            </a:p>
            <a:p>
              <a:pPr marL="228600" lvl="1" indent="-228600" algn="l" defTabSz="889000">
                <a:lnSpc>
                  <a:spcPct val="90000"/>
                </a:lnSpc>
                <a:spcBef>
                  <a:spcPct val="0"/>
                </a:spcBef>
                <a:spcAft>
                  <a:spcPct val="15000"/>
                </a:spcAft>
                <a:buChar char="••"/>
              </a:pPr>
              <a:r>
                <a:rPr lang="en-US" sz="2000" kern="1200" dirty="0">
                  <a:solidFill>
                    <a:schemeClr val="tx1"/>
                  </a:solidFill>
                </a:rPr>
                <a:t>Discipline policies</a:t>
              </a:r>
            </a:p>
            <a:p>
              <a:pPr marL="228600" lvl="1" indent="-228600" algn="l" defTabSz="889000">
                <a:lnSpc>
                  <a:spcPct val="90000"/>
                </a:lnSpc>
                <a:spcBef>
                  <a:spcPct val="0"/>
                </a:spcBef>
                <a:spcAft>
                  <a:spcPct val="15000"/>
                </a:spcAft>
                <a:buChar char="••"/>
              </a:pPr>
              <a:r>
                <a:rPr lang="en-US" sz="2000" kern="1200" dirty="0">
                  <a:solidFill>
                    <a:schemeClr val="tx1"/>
                  </a:solidFill>
                </a:rPr>
                <a:t>Professional development</a:t>
              </a:r>
            </a:p>
            <a:p>
              <a:pPr marL="228600" lvl="1" indent="-228600" algn="l" defTabSz="889000">
                <a:lnSpc>
                  <a:spcPct val="90000"/>
                </a:lnSpc>
                <a:spcBef>
                  <a:spcPct val="0"/>
                </a:spcBef>
                <a:spcAft>
                  <a:spcPct val="15000"/>
                </a:spcAft>
                <a:buChar char="••"/>
              </a:pPr>
              <a:r>
                <a:rPr lang="en-US" sz="2000" kern="1200" dirty="0">
                  <a:solidFill>
                    <a:schemeClr val="tx1"/>
                  </a:solidFill>
                </a:rPr>
                <a:t>Classroom procedures</a:t>
              </a:r>
            </a:p>
            <a:p>
              <a:pPr marL="228600" lvl="1" indent="-228600" algn="l" defTabSz="889000">
                <a:lnSpc>
                  <a:spcPct val="90000"/>
                </a:lnSpc>
                <a:spcBef>
                  <a:spcPct val="0"/>
                </a:spcBef>
                <a:spcAft>
                  <a:spcPct val="15000"/>
                </a:spcAft>
                <a:buChar char="••"/>
              </a:pPr>
              <a:r>
                <a:rPr lang="en-US" sz="2000" kern="1200" dirty="0">
                  <a:solidFill>
                    <a:schemeClr val="tx1"/>
                  </a:solidFill>
                </a:rPr>
                <a:t>Feedback &amp; acknowledgement</a:t>
              </a:r>
            </a:p>
            <a:p>
              <a:pPr marL="228600" lvl="1" indent="-228600" algn="l" defTabSz="889000">
                <a:lnSpc>
                  <a:spcPct val="90000"/>
                </a:lnSpc>
                <a:spcBef>
                  <a:spcPct val="0"/>
                </a:spcBef>
                <a:spcAft>
                  <a:spcPct val="15000"/>
                </a:spcAft>
                <a:buChar char="••"/>
              </a:pPr>
              <a:r>
                <a:rPr lang="en-US" sz="2000" kern="1200" dirty="0">
                  <a:solidFill>
                    <a:schemeClr val="tx1"/>
                  </a:solidFill>
                </a:rPr>
                <a:t>Faculty involvement</a:t>
              </a:r>
            </a:p>
            <a:p>
              <a:pPr marL="228600" lvl="1" indent="-228600" algn="l" defTabSz="889000">
                <a:lnSpc>
                  <a:spcPct val="90000"/>
                </a:lnSpc>
                <a:spcBef>
                  <a:spcPct val="0"/>
                </a:spcBef>
                <a:spcAft>
                  <a:spcPct val="15000"/>
                </a:spcAft>
                <a:buChar char="••"/>
              </a:pPr>
              <a:r>
                <a:rPr lang="en-US" sz="2000" kern="1200" dirty="0">
                  <a:solidFill>
                    <a:schemeClr val="tx1"/>
                  </a:solidFill>
                </a:rPr>
                <a:t>Student/family/ community involvement</a:t>
              </a:r>
            </a:p>
          </p:txBody>
        </p:sp>
        <p:sp>
          <p:nvSpPr>
            <p:cNvPr id="8" name="Freeform 7"/>
            <p:cNvSpPr/>
            <p:nvPr/>
          </p:nvSpPr>
          <p:spPr>
            <a:xfrm>
              <a:off x="7801039" y="864151"/>
              <a:ext cx="2855996" cy="456697"/>
            </a:xfrm>
            <a:custGeom>
              <a:avLst/>
              <a:gdLst>
                <a:gd name="connsiteX0" fmla="*/ 0 w 2855996"/>
                <a:gd name="connsiteY0" fmla="*/ 0 h 456697"/>
                <a:gd name="connsiteX1" fmla="*/ 2855996 w 2855996"/>
                <a:gd name="connsiteY1" fmla="*/ 0 h 456697"/>
                <a:gd name="connsiteX2" fmla="*/ 2855996 w 2855996"/>
                <a:gd name="connsiteY2" fmla="*/ 456697 h 456697"/>
                <a:gd name="connsiteX3" fmla="*/ 0 w 2855996"/>
                <a:gd name="connsiteY3" fmla="*/ 456697 h 456697"/>
                <a:gd name="connsiteX4" fmla="*/ 0 w 2855996"/>
                <a:gd name="connsiteY4" fmla="*/ 0 h 45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56697">
                  <a:moveTo>
                    <a:pt x="0" y="0"/>
                  </a:moveTo>
                  <a:lnTo>
                    <a:pt x="2855996" y="0"/>
                  </a:lnTo>
                  <a:lnTo>
                    <a:pt x="2855996" y="456697"/>
                  </a:lnTo>
                  <a:lnTo>
                    <a:pt x="0" y="456697"/>
                  </a:lnTo>
                  <a:lnTo>
                    <a:pt x="0" y="0"/>
                  </a:lnTo>
                  <a:close/>
                </a:path>
              </a:pathLst>
            </a:custGeom>
            <a:solidFill>
              <a:srgbClr val="CC0033"/>
            </a:solidFill>
            <a:ln>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Tier I: Evaluation</a:t>
              </a:r>
            </a:p>
          </p:txBody>
        </p:sp>
        <p:sp>
          <p:nvSpPr>
            <p:cNvPr id="9" name="Freeform 8"/>
            <p:cNvSpPr/>
            <p:nvPr/>
          </p:nvSpPr>
          <p:spPr>
            <a:xfrm>
              <a:off x="7810178" y="1375884"/>
              <a:ext cx="2855996" cy="4611599"/>
            </a:xfrm>
            <a:custGeom>
              <a:avLst/>
              <a:gdLst>
                <a:gd name="connsiteX0" fmla="*/ 0 w 2855996"/>
                <a:gd name="connsiteY0" fmla="*/ 0 h 4611599"/>
                <a:gd name="connsiteX1" fmla="*/ 2855996 w 2855996"/>
                <a:gd name="connsiteY1" fmla="*/ 0 h 4611599"/>
                <a:gd name="connsiteX2" fmla="*/ 2855996 w 2855996"/>
                <a:gd name="connsiteY2" fmla="*/ 4611599 h 4611599"/>
                <a:gd name="connsiteX3" fmla="*/ 0 w 2855996"/>
                <a:gd name="connsiteY3" fmla="*/ 4611599 h 4611599"/>
                <a:gd name="connsiteX4" fmla="*/ 0 w 2855996"/>
                <a:gd name="connsiteY4" fmla="*/ 0 h 4611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611599">
                  <a:moveTo>
                    <a:pt x="0" y="0"/>
                  </a:moveTo>
                  <a:lnTo>
                    <a:pt x="2855996" y="0"/>
                  </a:lnTo>
                  <a:lnTo>
                    <a:pt x="2855996" y="4611599"/>
                  </a:lnTo>
                  <a:lnTo>
                    <a:pt x="0" y="4611599"/>
                  </a:lnTo>
                  <a:lnTo>
                    <a:pt x="0" y="0"/>
                  </a:lnTo>
                  <a:close/>
                </a:path>
              </a:pathLst>
            </a:custGeom>
            <a:solidFill>
              <a:schemeClr val="bg1">
                <a:lumMod val="8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Discipline data</a:t>
              </a:r>
            </a:p>
            <a:p>
              <a:pPr marL="228600" lvl="1" indent="-228600" algn="l" defTabSz="889000">
                <a:lnSpc>
                  <a:spcPct val="90000"/>
                </a:lnSpc>
                <a:spcBef>
                  <a:spcPct val="0"/>
                </a:spcBef>
                <a:spcAft>
                  <a:spcPct val="15000"/>
                </a:spcAft>
                <a:buChar char="••"/>
              </a:pPr>
              <a:r>
                <a:rPr lang="en-US" sz="2000" kern="1200" dirty="0">
                  <a:solidFill>
                    <a:schemeClr val="tx1"/>
                  </a:solidFill>
                </a:rPr>
                <a:t>Data-based decision making</a:t>
              </a:r>
            </a:p>
            <a:p>
              <a:pPr marL="228600" lvl="1" indent="-228600" algn="l" defTabSz="889000">
                <a:lnSpc>
                  <a:spcPct val="90000"/>
                </a:lnSpc>
                <a:spcBef>
                  <a:spcPct val="0"/>
                </a:spcBef>
                <a:spcAft>
                  <a:spcPct val="15000"/>
                </a:spcAft>
                <a:buChar char="••"/>
              </a:pPr>
              <a:r>
                <a:rPr lang="en-US" sz="2000" kern="1200" dirty="0">
                  <a:solidFill>
                    <a:schemeClr val="tx1"/>
                  </a:solidFill>
                </a:rPr>
                <a:t>Fidelity data</a:t>
              </a:r>
            </a:p>
            <a:p>
              <a:pPr marL="228600" lvl="1" indent="-228600" algn="l" defTabSz="889000">
                <a:lnSpc>
                  <a:spcPct val="90000"/>
                </a:lnSpc>
                <a:spcBef>
                  <a:spcPct val="0"/>
                </a:spcBef>
                <a:spcAft>
                  <a:spcPct val="15000"/>
                </a:spcAft>
                <a:buChar char="••"/>
              </a:pPr>
              <a:r>
                <a:rPr lang="en-US" sz="2000" kern="1200" dirty="0">
                  <a:solidFill>
                    <a:schemeClr val="tx1"/>
                  </a:solidFill>
                </a:rPr>
                <a:t>Annual evaluation</a:t>
              </a:r>
            </a:p>
          </p:txBody>
        </p:sp>
      </p:grpSp>
    </p:spTree>
    <p:extLst>
      <p:ext uri="{BB962C8B-B14F-4D97-AF65-F5344CB8AC3E}">
        <p14:creationId xmlns:p14="http://schemas.microsoft.com/office/powerpoint/2010/main" val="321292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BC8E-D5AC-4951-9791-AFA77EF60694}"/>
              </a:ext>
            </a:extLst>
          </p:cNvPr>
          <p:cNvSpPr>
            <a:spLocks noGrp="1"/>
          </p:cNvSpPr>
          <p:nvPr>
            <p:ph type="title"/>
          </p:nvPr>
        </p:nvSpPr>
        <p:spPr/>
        <p:txBody>
          <a:bodyPr/>
          <a:lstStyle/>
          <a:p>
            <a:r>
              <a:rPr lang="en-US"/>
              <a:t>Data Reports</a:t>
            </a:r>
            <a:endParaRPr lang="en-US" dirty="0"/>
          </a:p>
        </p:txBody>
      </p:sp>
    </p:spTree>
    <p:extLst>
      <p:ext uri="{BB962C8B-B14F-4D97-AF65-F5344CB8AC3E}">
        <p14:creationId xmlns:p14="http://schemas.microsoft.com/office/powerpoint/2010/main" val="143730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375E-7CC3-4EF7-8EE8-0A0945683E1C}"/>
              </a:ext>
            </a:extLst>
          </p:cNvPr>
          <p:cNvSpPr>
            <a:spLocks noGrp="1"/>
          </p:cNvSpPr>
          <p:nvPr>
            <p:ph type="title"/>
          </p:nvPr>
        </p:nvSpPr>
        <p:spPr/>
        <p:txBody>
          <a:bodyPr/>
          <a:lstStyle/>
          <a:p>
            <a:r>
              <a:rPr lang="en-US" sz="5400" dirty="0">
                <a:latin typeface="+mn-lt"/>
              </a:rPr>
              <a:t>Summary Reports</a:t>
            </a:r>
          </a:p>
        </p:txBody>
      </p:sp>
      <p:sp>
        <p:nvSpPr>
          <p:cNvPr id="3" name="Content Placeholder 2">
            <a:extLst>
              <a:ext uri="{FF2B5EF4-FFF2-40B4-BE49-F238E27FC236}">
                <a16:creationId xmlns:a16="http://schemas.microsoft.com/office/drawing/2014/main" id="{645937CD-668A-4C9B-9F33-9779AA4891C4}"/>
              </a:ext>
            </a:extLst>
          </p:cNvPr>
          <p:cNvSpPr>
            <a:spLocks noGrp="1"/>
          </p:cNvSpPr>
          <p:nvPr>
            <p:ph idx="1"/>
          </p:nvPr>
        </p:nvSpPr>
        <p:spPr/>
        <p:txBody>
          <a:bodyPr/>
          <a:lstStyle/>
          <a:p>
            <a:r>
              <a:rPr lang="en-US" dirty="0"/>
              <a:t>Total score</a:t>
            </a:r>
          </a:p>
          <a:p>
            <a:r>
              <a:rPr lang="en-US" dirty="0"/>
              <a:t>Subscale</a:t>
            </a:r>
          </a:p>
          <a:p>
            <a:r>
              <a:rPr lang="en-US" dirty="0"/>
              <a:t>Sub-subscale</a:t>
            </a:r>
          </a:p>
          <a:p>
            <a:r>
              <a:rPr lang="en-US" dirty="0"/>
              <a:t>Individual items</a:t>
            </a:r>
          </a:p>
        </p:txBody>
      </p:sp>
    </p:spTree>
    <p:extLst>
      <p:ext uri="{BB962C8B-B14F-4D97-AF65-F5344CB8AC3E}">
        <p14:creationId xmlns:p14="http://schemas.microsoft.com/office/powerpoint/2010/main" val="3393929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60EFA7-A08F-423D-9DF7-7DAF1A18F510}"/>
              </a:ext>
            </a:extLst>
          </p:cNvPr>
          <p:cNvSpPr>
            <a:spLocks noGrp="1"/>
          </p:cNvSpPr>
          <p:nvPr>
            <p:ph type="pic" sz="quarter" idx="13"/>
          </p:nvPr>
        </p:nvSpPr>
        <p:spPr/>
      </p:sp>
      <p:sp>
        <p:nvSpPr>
          <p:cNvPr id="3" name="Title 2">
            <a:extLst>
              <a:ext uri="{FF2B5EF4-FFF2-40B4-BE49-F238E27FC236}">
                <a16:creationId xmlns:a16="http://schemas.microsoft.com/office/drawing/2014/main" id="{6C34348E-EF79-4F7E-B5E2-54226B932757}"/>
              </a:ext>
            </a:extLst>
          </p:cNvPr>
          <p:cNvSpPr>
            <a:spLocks noGrp="1"/>
          </p:cNvSpPr>
          <p:nvPr>
            <p:ph type="title"/>
          </p:nvPr>
        </p:nvSpPr>
        <p:spPr/>
        <p:txBody>
          <a:bodyPr/>
          <a:lstStyle/>
          <a:p>
            <a:r>
              <a:rPr lang="en-US" sz="5400" dirty="0">
                <a:latin typeface="+mn-lt"/>
              </a:rPr>
              <a:t>Total Score (TFI)</a:t>
            </a:r>
          </a:p>
        </p:txBody>
      </p:sp>
      <p:pic>
        <p:nvPicPr>
          <p:cNvPr id="5" name="Picture 4" descr="https://fieldtest.pbisassessment.org/Content/ReportAssets/sqc5dzqm.3dvC_20iT0R0x0T0_1">
            <a:extLst>
              <a:ext uri="{FF2B5EF4-FFF2-40B4-BE49-F238E27FC236}">
                <a16:creationId xmlns:a16="http://schemas.microsoft.com/office/drawing/2014/main" id="{7A31C8BF-8558-426E-93E9-82103ABDEF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99"/>
          <a:stretch/>
        </p:blipFill>
        <p:spPr bwMode="auto">
          <a:xfrm>
            <a:off x="3381225" y="2136369"/>
            <a:ext cx="7105950" cy="432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806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C04AF-36F6-41BF-8B2A-0554DC89353D}"/>
              </a:ext>
            </a:extLst>
          </p:cNvPr>
          <p:cNvSpPr>
            <a:spLocks noGrp="1"/>
          </p:cNvSpPr>
          <p:nvPr>
            <p:ph type="title"/>
          </p:nvPr>
        </p:nvSpPr>
        <p:spPr/>
        <p:txBody>
          <a:bodyPr/>
          <a:lstStyle/>
          <a:p>
            <a:r>
              <a:rPr lang="en-US" sz="5400" dirty="0">
                <a:latin typeface="+mn-lt"/>
              </a:rPr>
              <a:t>Subscale Reports</a:t>
            </a:r>
          </a:p>
        </p:txBody>
      </p:sp>
      <p:graphicFrame>
        <p:nvGraphicFramePr>
          <p:cNvPr id="5" name="Content Placeholder 3">
            <a:extLst>
              <a:ext uri="{FF2B5EF4-FFF2-40B4-BE49-F238E27FC236}">
                <a16:creationId xmlns:a16="http://schemas.microsoft.com/office/drawing/2014/main" id="{0D9C008B-2B91-4003-95A3-A0D2D92B6A9D}"/>
              </a:ext>
            </a:extLst>
          </p:cNvPr>
          <p:cNvGraphicFramePr>
            <a:graphicFrameLocks/>
          </p:cNvGraphicFramePr>
          <p:nvPr>
            <p:extLst>
              <p:ext uri="{D42A27DB-BD31-4B8C-83A1-F6EECF244321}">
                <p14:modId xmlns:p14="http://schemas.microsoft.com/office/powerpoint/2010/main" val="240364180"/>
              </p:ext>
            </p:extLst>
          </p:nvPr>
        </p:nvGraphicFramePr>
        <p:xfrm>
          <a:off x="2478814" y="2154952"/>
          <a:ext cx="8910772" cy="4230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234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mn-lt"/>
              </a:rPr>
              <a:t>Context</a:t>
            </a:r>
          </a:p>
        </p:txBody>
      </p:sp>
      <p:sp>
        <p:nvSpPr>
          <p:cNvPr id="3" name="Content Placeholder 2"/>
          <p:cNvSpPr>
            <a:spLocks noGrp="1"/>
          </p:cNvSpPr>
          <p:nvPr>
            <p:ph idx="1"/>
          </p:nvPr>
        </p:nvSpPr>
        <p:spPr/>
        <p:txBody>
          <a:bodyPr>
            <a:normAutofit fontScale="92500" lnSpcReduction="10000"/>
          </a:bodyPr>
          <a:lstStyle/>
          <a:p>
            <a:r>
              <a:rPr lang="en-US" dirty="0"/>
              <a:t>What is the TFI?</a:t>
            </a:r>
          </a:p>
          <a:p>
            <a:pPr lvl="1">
              <a:spcBef>
                <a:spcPts val="1000"/>
              </a:spcBef>
            </a:pPr>
            <a:r>
              <a:rPr lang="en-US" sz="2600" dirty="0"/>
              <a:t>How TFI is used</a:t>
            </a:r>
          </a:p>
          <a:p>
            <a:pPr lvl="1">
              <a:spcBef>
                <a:spcPts val="1000"/>
              </a:spcBef>
            </a:pPr>
            <a:r>
              <a:rPr lang="en-US" sz="2600" dirty="0"/>
              <a:t>When TFI is used</a:t>
            </a:r>
          </a:p>
          <a:p>
            <a:r>
              <a:rPr lang="en-US" dirty="0"/>
              <a:t>How is the TFI administered?</a:t>
            </a:r>
          </a:p>
          <a:p>
            <a:r>
              <a:rPr lang="en-US" dirty="0"/>
              <a:t>Data reports</a:t>
            </a:r>
          </a:p>
          <a:p>
            <a:r>
              <a:rPr lang="en-US" dirty="0"/>
              <a:t>Planning for the TFI</a:t>
            </a:r>
          </a:p>
          <a:p>
            <a:r>
              <a:rPr lang="en-US" dirty="0"/>
              <a:t>Summary and resources</a:t>
            </a:r>
          </a:p>
        </p:txBody>
      </p:sp>
    </p:spTree>
    <p:extLst>
      <p:ext uri="{BB962C8B-B14F-4D97-AF65-F5344CB8AC3E}">
        <p14:creationId xmlns:p14="http://schemas.microsoft.com/office/powerpoint/2010/main" val="3196414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8372-7EE0-45F7-9F6D-44C07EFEC8A8}"/>
              </a:ext>
            </a:extLst>
          </p:cNvPr>
          <p:cNvSpPr>
            <a:spLocks noGrp="1"/>
          </p:cNvSpPr>
          <p:nvPr>
            <p:ph type="title"/>
          </p:nvPr>
        </p:nvSpPr>
        <p:spPr/>
        <p:txBody>
          <a:bodyPr/>
          <a:lstStyle/>
          <a:p>
            <a:r>
              <a:rPr lang="en-US" sz="5400" dirty="0">
                <a:latin typeface="+mn-lt"/>
              </a:rPr>
              <a:t>Sub-subscale Reports</a:t>
            </a:r>
          </a:p>
        </p:txBody>
      </p:sp>
      <p:sp>
        <p:nvSpPr>
          <p:cNvPr id="3" name="Content Placeholder 2">
            <a:extLst>
              <a:ext uri="{FF2B5EF4-FFF2-40B4-BE49-F238E27FC236}">
                <a16:creationId xmlns:a16="http://schemas.microsoft.com/office/drawing/2014/main" id="{5EC1CCFA-BD0B-4E05-89B1-EFC17AEB9472}"/>
              </a:ext>
            </a:extLst>
          </p:cNvPr>
          <p:cNvSpPr>
            <a:spLocks noGrp="1"/>
          </p:cNvSpPr>
          <p:nvPr>
            <p:ph idx="1"/>
          </p:nvPr>
        </p:nvSpPr>
        <p:spPr/>
        <p:txBody>
          <a:bodyPr/>
          <a:lstStyle/>
          <a:p>
            <a:r>
              <a:rPr lang="en-US" dirty="0"/>
              <a:t>Sub-subscale</a:t>
            </a:r>
          </a:p>
          <a:p>
            <a:pPr lvl="1">
              <a:spcBef>
                <a:spcPts val="1000"/>
              </a:spcBef>
            </a:pPr>
            <a:r>
              <a:rPr lang="en-US" sz="2600" dirty="0"/>
              <a:t>Tier I</a:t>
            </a:r>
          </a:p>
          <a:p>
            <a:pPr lvl="2">
              <a:spcBef>
                <a:spcPts val="1000"/>
              </a:spcBef>
            </a:pPr>
            <a:r>
              <a:rPr lang="en-US" sz="2400" dirty="0"/>
              <a:t>Teams</a:t>
            </a:r>
          </a:p>
          <a:p>
            <a:pPr lvl="2">
              <a:spcBef>
                <a:spcPts val="1000"/>
              </a:spcBef>
            </a:pPr>
            <a:r>
              <a:rPr lang="en-US" sz="2400" dirty="0"/>
              <a:t>Implementation</a:t>
            </a:r>
          </a:p>
          <a:p>
            <a:pPr lvl="2">
              <a:spcBef>
                <a:spcPts val="1000"/>
              </a:spcBef>
            </a:pPr>
            <a:r>
              <a:rPr lang="en-US" sz="2400" dirty="0"/>
              <a:t>Evaluation</a:t>
            </a:r>
          </a:p>
        </p:txBody>
      </p:sp>
      <p:graphicFrame>
        <p:nvGraphicFramePr>
          <p:cNvPr id="4" name="Chart 3">
            <a:extLst>
              <a:ext uri="{FF2B5EF4-FFF2-40B4-BE49-F238E27FC236}">
                <a16:creationId xmlns:a16="http://schemas.microsoft.com/office/drawing/2014/main" id="{11A5BD1C-D2F1-444D-9D7D-BF8A02A1DA6B}"/>
              </a:ext>
            </a:extLst>
          </p:cNvPr>
          <p:cNvGraphicFramePr>
            <a:graphicFrameLocks/>
          </p:cNvGraphicFramePr>
          <p:nvPr>
            <p:extLst>
              <p:ext uri="{D42A27DB-BD31-4B8C-83A1-F6EECF244321}">
                <p14:modId xmlns:p14="http://schemas.microsoft.com/office/powerpoint/2010/main" val="2759070667"/>
              </p:ext>
            </p:extLst>
          </p:nvPr>
        </p:nvGraphicFramePr>
        <p:xfrm>
          <a:off x="6560043" y="2186781"/>
          <a:ext cx="5433648" cy="36290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1109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D046469-A02C-46FD-8E83-8AD56AC32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162" y="1372006"/>
            <a:ext cx="6992075" cy="541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108DFF8A-0648-455C-957D-C466028DFC45}"/>
              </a:ext>
            </a:extLst>
          </p:cNvPr>
          <p:cNvSpPr>
            <a:spLocks noGrp="1"/>
          </p:cNvSpPr>
          <p:nvPr>
            <p:ph type="title"/>
          </p:nvPr>
        </p:nvSpPr>
        <p:spPr/>
        <p:txBody>
          <a:bodyPr>
            <a:noAutofit/>
          </a:bodyPr>
          <a:lstStyle/>
          <a:p>
            <a:r>
              <a:rPr lang="en-US" sz="5400" dirty="0">
                <a:latin typeface="+mn-lt"/>
              </a:rPr>
              <a:t>Items Report</a:t>
            </a:r>
          </a:p>
        </p:txBody>
      </p:sp>
    </p:spTree>
    <p:extLst>
      <p:ext uri="{BB962C8B-B14F-4D97-AF65-F5344CB8AC3E}">
        <p14:creationId xmlns:p14="http://schemas.microsoft.com/office/powerpoint/2010/main" val="1212349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BE8D-60C0-4674-8869-32A4DE1F0A39}"/>
              </a:ext>
            </a:extLst>
          </p:cNvPr>
          <p:cNvSpPr>
            <a:spLocks noGrp="1"/>
          </p:cNvSpPr>
          <p:nvPr>
            <p:ph type="title"/>
          </p:nvPr>
        </p:nvSpPr>
        <p:spPr/>
        <p:txBody>
          <a:bodyPr/>
          <a:lstStyle/>
          <a:p>
            <a:r>
              <a:rPr lang="en-US"/>
              <a:t>Planning for the TFI</a:t>
            </a:r>
            <a:endParaRPr lang="en-US" dirty="0"/>
          </a:p>
        </p:txBody>
      </p:sp>
    </p:spTree>
    <p:extLst>
      <p:ext uri="{BB962C8B-B14F-4D97-AF65-F5344CB8AC3E}">
        <p14:creationId xmlns:p14="http://schemas.microsoft.com/office/powerpoint/2010/main" val="1645795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10AB6F-8271-469A-A0C1-E18DAC2DBCB2}"/>
              </a:ext>
            </a:extLst>
          </p:cNvPr>
          <p:cNvSpPr>
            <a:spLocks noGrp="1"/>
          </p:cNvSpPr>
          <p:nvPr>
            <p:ph type="title"/>
          </p:nvPr>
        </p:nvSpPr>
        <p:spPr/>
        <p:txBody>
          <a:bodyPr/>
          <a:lstStyle/>
          <a:p>
            <a:r>
              <a:rPr lang="en-US" sz="5400" dirty="0">
                <a:latin typeface="+mn-lt"/>
              </a:rPr>
              <a:t>Sequence</a:t>
            </a:r>
          </a:p>
        </p:txBody>
      </p:sp>
      <p:sp>
        <p:nvSpPr>
          <p:cNvPr id="4" name="Content Placeholder 3">
            <a:extLst>
              <a:ext uri="{FF2B5EF4-FFF2-40B4-BE49-F238E27FC236}">
                <a16:creationId xmlns:a16="http://schemas.microsoft.com/office/drawing/2014/main" id="{A4D0D12C-B2DF-4A19-BBD1-484CCA229A04}"/>
              </a:ext>
            </a:extLst>
          </p:cNvPr>
          <p:cNvSpPr>
            <a:spLocks noGrp="1"/>
          </p:cNvSpPr>
          <p:nvPr>
            <p:ph idx="1"/>
          </p:nvPr>
        </p:nvSpPr>
        <p:spPr/>
        <p:txBody>
          <a:bodyPr/>
          <a:lstStyle/>
          <a:p>
            <a:r>
              <a:rPr lang="en-US" dirty="0"/>
              <a:t>Schedule date for the administration of inventory</a:t>
            </a:r>
          </a:p>
          <a:p>
            <a:pPr lvl="1">
              <a:spcBef>
                <a:spcPts val="1000"/>
              </a:spcBef>
            </a:pPr>
            <a:r>
              <a:rPr lang="en-US" sz="2600" dirty="0"/>
              <a:t>30-60 min.</a:t>
            </a:r>
          </a:p>
          <a:p>
            <a:r>
              <a:rPr lang="en-US" dirty="0"/>
              <a:t>Action plan development</a:t>
            </a:r>
          </a:p>
          <a:p>
            <a:pPr lvl="1">
              <a:spcBef>
                <a:spcPts val="1000"/>
              </a:spcBef>
            </a:pPr>
            <a:r>
              <a:rPr lang="en-US" sz="2600" dirty="0"/>
              <a:t>Approximately 20 min.</a:t>
            </a:r>
          </a:p>
        </p:txBody>
      </p:sp>
    </p:spTree>
    <p:extLst>
      <p:ext uri="{BB962C8B-B14F-4D97-AF65-F5344CB8AC3E}">
        <p14:creationId xmlns:p14="http://schemas.microsoft.com/office/powerpoint/2010/main" val="1420936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6B29FA-C61F-45DD-B8EE-0FD974F98691}"/>
              </a:ext>
            </a:extLst>
          </p:cNvPr>
          <p:cNvSpPr>
            <a:spLocks noGrp="1"/>
          </p:cNvSpPr>
          <p:nvPr>
            <p:ph type="title"/>
          </p:nvPr>
        </p:nvSpPr>
        <p:spPr/>
        <p:txBody>
          <a:bodyPr/>
          <a:lstStyle/>
          <a:p>
            <a:r>
              <a:rPr lang="en-US" sz="5400" dirty="0">
                <a:latin typeface="+mn-lt"/>
              </a:rPr>
              <a:t>After Assessment</a:t>
            </a:r>
          </a:p>
        </p:txBody>
      </p:sp>
      <p:sp>
        <p:nvSpPr>
          <p:cNvPr id="4" name="Content Placeholder 3">
            <a:extLst>
              <a:ext uri="{FF2B5EF4-FFF2-40B4-BE49-F238E27FC236}">
                <a16:creationId xmlns:a16="http://schemas.microsoft.com/office/drawing/2014/main" id="{4ADD36CA-BDD7-4536-AB48-5F61C87D4E4C}"/>
              </a:ext>
            </a:extLst>
          </p:cNvPr>
          <p:cNvSpPr>
            <a:spLocks noGrp="1"/>
          </p:cNvSpPr>
          <p:nvPr>
            <p:ph idx="1"/>
          </p:nvPr>
        </p:nvSpPr>
        <p:spPr/>
        <p:txBody>
          <a:bodyPr/>
          <a:lstStyle/>
          <a:p>
            <a:r>
              <a:rPr lang="en-US" dirty="0"/>
              <a:t>Identify items for active action planning to improve or sustain implementation.</a:t>
            </a:r>
          </a:p>
          <a:p>
            <a:endParaRPr lang="en-US" dirty="0"/>
          </a:p>
          <a:p>
            <a:r>
              <a:rPr lang="en-US" dirty="0"/>
              <a:t>Choose a reasonable number of items.</a:t>
            </a:r>
          </a:p>
        </p:txBody>
      </p:sp>
    </p:spTree>
    <p:extLst>
      <p:ext uri="{BB962C8B-B14F-4D97-AF65-F5344CB8AC3E}">
        <p14:creationId xmlns:p14="http://schemas.microsoft.com/office/powerpoint/2010/main" val="3663898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A130-84BD-4C1C-BF08-5BC2FF13CEAD}"/>
              </a:ext>
            </a:extLst>
          </p:cNvPr>
          <p:cNvSpPr>
            <a:spLocks noGrp="1"/>
          </p:cNvSpPr>
          <p:nvPr>
            <p:ph type="title"/>
          </p:nvPr>
        </p:nvSpPr>
        <p:spPr/>
        <p:txBody>
          <a:bodyPr/>
          <a:lstStyle/>
          <a:p>
            <a:r>
              <a:rPr lang="en-US" sz="5400" dirty="0">
                <a:latin typeface="+mn-lt"/>
              </a:rPr>
              <a:t>Action Planning</a:t>
            </a:r>
          </a:p>
        </p:txBody>
      </p:sp>
      <p:sp>
        <p:nvSpPr>
          <p:cNvPr id="3" name="Content Placeholder 2">
            <a:extLst>
              <a:ext uri="{FF2B5EF4-FFF2-40B4-BE49-F238E27FC236}">
                <a16:creationId xmlns:a16="http://schemas.microsoft.com/office/drawing/2014/main" id="{C4B3BA7A-0134-41F0-B55B-2B5FFD57B849}"/>
              </a:ext>
            </a:extLst>
          </p:cNvPr>
          <p:cNvSpPr>
            <a:spLocks noGrp="1"/>
          </p:cNvSpPr>
          <p:nvPr>
            <p:ph idx="1"/>
          </p:nvPr>
        </p:nvSpPr>
        <p:spPr/>
        <p:txBody>
          <a:bodyPr/>
          <a:lstStyle/>
          <a:p>
            <a:r>
              <a:rPr lang="en-US" dirty="0"/>
              <a:t>Generate data reports.</a:t>
            </a:r>
          </a:p>
          <a:p>
            <a:r>
              <a:rPr lang="en-US" dirty="0"/>
              <a:t>Select area of focus: teams, implementation, or evaluation.</a:t>
            </a:r>
          </a:p>
          <a:p>
            <a:r>
              <a:rPr lang="en-US" dirty="0"/>
              <a:t>Select a few items for action planning.</a:t>
            </a:r>
          </a:p>
          <a:p>
            <a:pPr marL="0" indent="0">
              <a:buNone/>
            </a:pPr>
            <a:endParaRPr lang="en-US" dirty="0"/>
          </a:p>
          <a:p>
            <a:pPr lvl="1"/>
            <a:r>
              <a:rPr lang="en-US" dirty="0"/>
              <a:t>Action planning worksheet example on next slide.</a:t>
            </a:r>
          </a:p>
        </p:txBody>
      </p:sp>
    </p:spTree>
    <p:extLst>
      <p:ext uri="{BB962C8B-B14F-4D97-AF65-F5344CB8AC3E}">
        <p14:creationId xmlns:p14="http://schemas.microsoft.com/office/powerpoint/2010/main" val="2646893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D1E4-F1F4-4B48-851E-57BFFBDE456F}"/>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DAE36A70-B56B-477D-9C71-0CF8F2AD0E13}"/>
              </a:ext>
            </a:extLst>
          </p:cNvPr>
          <p:cNvSpPr>
            <a:spLocks noGrp="1"/>
          </p:cNvSpPr>
          <p:nvPr>
            <p:ph idx="1"/>
          </p:nvPr>
        </p:nvSpPr>
        <p:spPr/>
        <p:txBody>
          <a:bodyPr/>
          <a:lstStyle/>
          <a:p>
            <a:endParaRPr lang="en-US"/>
          </a:p>
        </p:txBody>
      </p:sp>
      <p:graphicFrame>
        <p:nvGraphicFramePr>
          <p:cNvPr id="5" name="Table 4">
            <a:extLst>
              <a:ext uri="{FF2B5EF4-FFF2-40B4-BE49-F238E27FC236}">
                <a16:creationId xmlns:a16="http://schemas.microsoft.com/office/drawing/2014/main" id="{C5A3049A-C317-4069-8A7B-75839540AD1D}"/>
              </a:ext>
            </a:extLst>
          </p:cNvPr>
          <p:cNvGraphicFramePr>
            <a:graphicFrameLocks noGrp="1"/>
          </p:cNvGraphicFramePr>
          <p:nvPr>
            <p:extLst>
              <p:ext uri="{D42A27DB-BD31-4B8C-83A1-F6EECF244321}">
                <p14:modId xmlns:p14="http://schemas.microsoft.com/office/powerpoint/2010/main" val="2131399940"/>
              </p:ext>
            </p:extLst>
          </p:nvPr>
        </p:nvGraphicFramePr>
        <p:xfrm>
          <a:off x="123444" y="82297"/>
          <a:ext cx="11945112" cy="6693405"/>
        </p:xfrm>
        <a:graphic>
          <a:graphicData uri="http://schemas.openxmlformats.org/drawingml/2006/table">
            <a:tbl>
              <a:tblPr firstRow="1" bandRow="1">
                <a:tableStyleId>{073A0DAA-6AF3-43AB-8588-CEC1D06C72B9}</a:tableStyleId>
              </a:tblPr>
              <a:tblGrid>
                <a:gridCol w="4403861">
                  <a:extLst>
                    <a:ext uri="{9D8B030D-6E8A-4147-A177-3AD203B41FA5}">
                      <a16:colId xmlns:a16="http://schemas.microsoft.com/office/drawing/2014/main" val="20000"/>
                    </a:ext>
                  </a:extLst>
                </a:gridCol>
                <a:gridCol w="1424778">
                  <a:extLst>
                    <a:ext uri="{9D8B030D-6E8A-4147-A177-3AD203B41FA5}">
                      <a16:colId xmlns:a16="http://schemas.microsoft.com/office/drawing/2014/main" val="20001"/>
                    </a:ext>
                  </a:extLst>
                </a:gridCol>
                <a:gridCol w="3905545">
                  <a:extLst>
                    <a:ext uri="{9D8B030D-6E8A-4147-A177-3AD203B41FA5}">
                      <a16:colId xmlns:a16="http://schemas.microsoft.com/office/drawing/2014/main" val="20002"/>
                    </a:ext>
                  </a:extLst>
                </a:gridCol>
                <a:gridCol w="1146634">
                  <a:extLst>
                    <a:ext uri="{9D8B030D-6E8A-4147-A177-3AD203B41FA5}">
                      <a16:colId xmlns:a16="http://schemas.microsoft.com/office/drawing/2014/main" val="20003"/>
                    </a:ext>
                  </a:extLst>
                </a:gridCol>
                <a:gridCol w="1064294">
                  <a:extLst>
                    <a:ext uri="{9D8B030D-6E8A-4147-A177-3AD203B41FA5}">
                      <a16:colId xmlns:a16="http://schemas.microsoft.com/office/drawing/2014/main" val="20004"/>
                    </a:ext>
                  </a:extLst>
                </a:gridCol>
              </a:tblGrid>
              <a:tr h="718267">
                <a:tc>
                  <a:txBody>
                    <a:bodyPr/>
                    <a:lstStyle/>
                    <a:p>
                      <a:pPr algn="ctr"/>
                      <a:r>
                        <a:rPr lang="en-US" sz="2000" dirty="0"/>
                        <a:t>Item</a:t>
                      </a:r>
                    </a:p>
                  </a:txBody>
                  <a:tcPr anchor="ctr"/>
                </a:tc>
                <a:tc>
                  <a:txBody>
                    <a:bodyPr/>
                    <a:lstStyle/>
                    <a:p>
                      <a:pPr algn="ctr"/>
                      <a:r>
                        <a:rPr lang="en-US" sz="2000" dirty="0"/>
                        <a:t>Current </a:t>
                      </a:r>
                    </a:p>
                    <a:p>
                      <a:pPr algn="ctr"/>
                      <a:r>
                        <a:rPr lang="en-US" sz="2000" dirty="0"/>
                        <a:t>Score</a:t>
                      </a:r>
                    </a:p>
                  </a:txBody>
                  <a:tcPr anchor="ctr"/>
                </a:tc>
                <a:tc>
                  <a:txBody>
                    <a:bodyPr/>
                    <a:lstStyle/>
                    <a:p>
                      <a:pPr algn="ctr"/>
                      <a:r>
                        <a:rPr lang="en-US" sz="2000" dirty="0"/>
                        <a:t>Action </a:t>
                      </a:r>
                    </a:p>
                  </a:txBody>
                  <a:tcPr anchor="ctr"/>
                </a:tc>
                <a:tc>
                  <a:txBody>
                    <a:bodyPr/>
                    <a:lstStyle/>
                    <a:p>
                      <a:pPr algn="ctr"/>
                      <a:r>
                        <a:rPr lang="en-US" sz="2000" dirty="0"/>
                        <a:t>Who</a:t>
                      </a:r>
                    </a:p>
                  </a:txBody>
                  <a:tcPr anchor="ctr"/>
                </a:tc>
                <a:tc>
                  <a:txBody>
                    <a:bodyPr/>
                    <a:lstStyle/>
                    <a:p>
                      <a:pPr algn="ctr"/>
                      <a:r>
                        <a:rPr lang="en-US" sz="2000" dirty="0"/>
                        <a:t>When</a:t>
                      </a:r>
                    </a:p>
                  </a:txBody>
                  <a:tcPr anchor="ctr"/>
                </a:tc>
                <a:extLst>
                  <a:ext uri="{0D108BD9-81ED-4DB2-BD59-A6C34878D82A}">
                    <a16:rowId xmlns:a16="http://schemas.microsoft.com/office/drawing/2014/main" val="10000"/>
                  </a:ext>
                </a:extLst>
              </a:tr>
              <a:tr h="379952">
                <a:tc>
                  <a:txBody>
                    <a:bodyPr/>
                    <a:lstStyle/>
                    <a:p>
                      <a:r>
                        <a:rPr lang="en-US" dirty="0"/>
                        <a:t>1.1 Team Composition</a:t>
                      </a:r>
                      <a:endParaRPr lang="en-US" b="1"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9952">
                <a:tc>
                  <a:txBody>
                    <a:bodyPr/>
                    <a:lstStyle/>
                    <a:p>
                      <a:r>
                        <a:rPr lang="en-US" dirty="0"/>
                        <a:t>1.2 Team Operating Procedures</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9952">
                <a:tc>
                  <a:txBody>
                    <a:bodyPr/>
                    <a:lstStyle/>
                    <a:p>
                      <a:r>
                        <a:rPr lang="en-US" dirty="0"/>
                        <a:t>1.3 Behavioral Expectations</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9952">
                <a:tc>
                  <a:txBody>
                    <a:bodyPr/>
                    <a:lstStyle/>
                    <a:p>
                      <a:r>
                        <a:rPr lang="en-US" dirty="0"/>
                        <a:t>1.4 Teaching Expectations</a:t>
                      </a:r>
                      <a:endParaRPr lang="en-US" b="1"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9952">
                <a:tc>
                  <a:txBody>
                    <a:bodyPr/>
                    <a:lstStyle/>
                    <a:p>
                      <a:r>
                        <a:rPr lang="en-US" dirty="0"/>
                        <a:t>1.5 Problem</a:t>
                      </a:r>
                      <a:r>
                        <a:rPr lang="en-US" baseline="0" dirty="0"/>
                        <a:t> Behavior Definitions</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9952">
                <a:tc>
                  <a:txBody>
                    <a:bodyPr/>
                    <a:lstStyle/>
                    <a:p>
                      <a:r>
                        <a:rPr lang="en-US" dirty="0"/>
                        <a:t>1.6 Discipline</a:t>
                      </a:r>
                      <a:r>
                        <a:rPr lang="en-US" baseline="0" dirty="0"/>
                        <a:t> Policies</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79952">
                <a:tc>
                  <a:txBody>
                    <a:bodyPr/>
                    <a:lstStyle/>
                    <a:p>
                      <a:r>
                        <a:rPr lang="en-US" dirty="0"/>
                        <a:t>1.7 Professional Development</a:t>
                      </a:r>
                      <a:endParaRPr lang="en-US" b="1"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79952">
                <a:tc>
                  <a:txBody>
                    <a:bodyPr/>
                    <a:lstStyle/>
                    <a:p>
                      <a:r>
                        <a:rPr lang="en-US" dirty="0"/>
                        <a:t>1.8 Classroom Procedures</a:t>
                      </a:r>
                      <a:endParaRPr lang="en-US" b="1"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r h="379952">
                <a:tc>
                  <a:txBody>
                    <a:bodyPr/>
                    <a:lstStyle/>
                    <a:p>
                      <a:r>
                        <a:rPr lang="en-US" dirty="0"/>
                        <a:t>1.9 Feedback &amp; Acknowledgment</a:t>
                      </a:r>
                      <a:endParaRPr lang="en-US" b="1"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r h="379952">
                <a:tc>
                  <a:txBody>
                    <a:bodyPr/>
                    <a:lstStyle/>
                    <a:p>
                      <a:r>
                        <a:rPr lang="en-US" dirty="0"/>
                        <a:t>1.10 Faculty Involvement</a:t>
                      </a:r>
                      <a:endParaRPr lang="en-US" b="1"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0"/>
                  </a:ext>
                </a:extLst>
              </a:tr>
              <a:tr h="655810">
                <a:tc>
                  <a:txBody>
                    <a:bodyPr/>
                    <a:lstStyle/>
                    <a:p>
                      <a:r>
                        <a:rPr lang="en-US" dirty="0"/>
                        <a:t>1.11 Student/Family/Community</a:t>
                      </a:r>
                      <a:r>
                        <a:rPr lang="en-US" baseline="0" dirty="0"/>
                        <a:t> </a:t>
                      </a:r>
                    </a:p>
                    <a:p>
                      <a:r>
                        <a:rPr lang="en-US" baseline="0" dirty="0"/>
                        <a:t>         Involvement</a:t>
                      </a:r>
                      <a:endParaRPr lang="en-US" b="1"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1"/>
                  </a:ext>
                </a:extLst>
              </a:tr>
              <a:tr h="379952">
                <a:tc>
                  <a:txBody>
                    <a:bodyPr/>
                    <a:lstStyle/>
                    <a:p>
                      <a:r>
                        <a:rPr lang="en-US" dirty="0"/>
                        <a:t>1.12 Discipline Data</a:t>
                      </a:r>
                      <a:endParaRPr lang="en-US" b="1"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2"/>
                  </a:ext>
                </a:extLst>
              </a:tr>
              <a:tr h="379952">
                <a:tc>
                  <a:txBody>
                    <a:bodyPr/>
                    <a:lstStyle/>
                    <a:p>
                      <a:r>
                        <a:rPr lang="en-US" dirty="0"/>
                        <a:t>1.13 Data-based</a:t>
                      </a:r>
                      <a:r>
                        <a:rPr lang="en-US" baseline="0" dirty="0"/>
                        <a:t> Decision Making</a:t>
                      </a:r>
                      <a:endParaRPr lang="en-US" b="1"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3"/>
                  </a:ext>
                </a:extLst>
              </a:tr>
              <a:tr h="379952">
                <a:tc>
                  <a:txBody>
                    <a:bodyPr/>
                    <a:lstStyle/>
                    <a:p>
                      <a:r>
                        <a:rPr lang="en-US" dirty="0"/>
                        <a:t>1.14 Fidelity Data</a:t>
                      </a:r>
                      <a:endParaRPr lang="en-US" b="1"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4"/>
                  </a:ext>
                </a:extLst>
              </a:tr>
              <a:tr h="379952">
                <a:tc>
                  <a:txBody>
                    <a:bodyPr/>
                    <a:lstStyle/>
                    <a:p>
                      <a:r>
                        <a:rPr lang="en-US" dirty="0"/>
                        <a:t>1.15 Annual Evaluation</a:t>
                      </a:r>
                      <a:endParaRPr lang="en-US" b="1"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68564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0885-B075-46B0-A6BC-AC3E103520A4}"/>
              </a:ext>
            </a:extLst>
          </p:cNvPr>
          <p:cNvSpPr>
            <a:spLocks noGrp="1"/>
          </p:cNvSpPr>
          <p:nvPr>
            <p:ph type="title"/>
          </p:nvPr>
        </p:nvSpPr>
        <p:spPr>
          <a:noFill/>
        </p:spPr>
        <p:txBody>
          <a:bodyPr>
            <a:noAutofit/>
          </a:bodyPr>
          <a:lstStyle/>
          <a:p>
            <a:r>
              <a:rPr lang="en-US" sz="5400" dirty="0">
                <a:latin typeface="+mn-lt"/>
              </a:rPr>
              <a:t>Example Of Action Planning Using The TFI</a:t>
            </a:r>
          </a:p>
        </p:txBody>
      </p:sp>
      <p:sp>
        <p:nvSpPr>
          <p:cNvPr id="3" name="Content Placeholder 2">
            <a:extLst>
              <a:ext uri="{FF2B5EF4-FFF2-40B4-BE49-F238E27FC236}">
                <a16:creationId xmlns:a16="http://schemas.microsoft.com/office/drawing/2014/main" id="{7A1640A4-7860-4569-8061-ADA352DC4D05}"/>
              </a:ext>
            </a:extLst>
          </p:cNvPr>
          <p:cNvSpPr>
            <a:spLocks noGrp="1"/>
          </p:cNvSpPr>
          <p:nvPr>
            <p:ph idx="1"/>
          </p:nvPr>
        </p:nvSpPr>
        <p:spPr/>
        <p:txBody>
          <a:bodyPr>
            <a:normAutofit fontScale="70000" lnSpcReduction="20000"/>
          </a:bodyPr>
          <a:lstStyle/>
          <a:p>
            <a:r>
              <a:rPr lang="en-US" dirty="0"/>
              <a:t>RTI behavior/PBIS team identified these items of importance:</a:t>
            </a:r>
          </a:p>
          <a:p>
            <a:pPr lvl="1">
              <a:spcBef>
                <a:spcPts val="1000"/>
              </a:spcBef>
            </a:pPr>
            <a:r>
              <a:rPr lang="en-US" sz="2600" dirty="0"/>
              <a:t>1.4 Teaching Expectations</a:t>
            </a:r>
          </a:p>
          <a:p>
            <a:pPr lvl="1">
              <a:spcBef>
                <a:spcPts val="1000"/>
              </a:spcBef>
            </a:pPr>
            <a:r>
              <a:rPr lang="en-US" sz="2600" dirty="0"/>
              <a:t>1.6 Discipline Policies (e.g., flowchart)</a:t>
            </a:r>
          </a:p>
          <a:p>
            <a:pPr lvl="1">
              <a:spcBef>
                <a:spcPts val="1000"/>
              </a:spcBef>
            </a:pPr>
            <a:r>
              <a:rPr lang="en-US" sz="2600" dirty="0"/>
              <a:t>1.9 Feedback &amp; Acknowledgement (e.g., menu of reinforcers)</a:t>
            </a:r>
            <a:endParaRPr lang="en-US" sz="2600" strike="sngStrike" dirty="0"/>
          </a:p>
          <a:p>
            <a:r>
              <a:rPr lang="en-US" dirty="0"/>
              <a:t>The team worked on these items during the team meeting:</a:t>
            </a:r>
          </a:p>
          <a:p>
            <a:pPr lvl="1">
              <a:spcBef>
                <a:spcPts val="1000"/>
              </a:spcBef>
            </a:pPr>
            <a:r>
              <a:rPr lang="en-US" sz="2600" dirty="0"/>
              <a:t>Soliciting feedback from staff </a:t>
            </a:r>
          </a:p>
          <a:p>
            <a:pPr lvl="1">
              <a:spcBef>
                <a:spcPts val="1000"/>
              </a:spcBef>
            </a:pPr>
            <a:r>
              <a:rPr lang="en-US" sz="2600" dirty="0"/>
              <a:t>Revising plan as needed</a:t>
            </a:r>
          </a:p>
          <a:p>
            <a:r>
              <a:rPr lang="en-US" dirty="0"/>
              <a:t>The team created lesson plans to teach all staff the aspects of school-wide PBIS during in-service week.</a:t>
            </a:r>
          </a:p>
        </p:txBody>
      </p:sp>
      <p:sp>
        <p:nvSpPr>
          <p:cNvPr id="6" name="Content Placeholder 5">
            <a:extLst>
              <a:ext uri="{FF2B5EF4-FFF2-40B4-BE49-F238E27FC236}">
                <a16:creationId xmlns:a16="http://schemas.microsoft.com/office/drawing/2014/main" id="{B0C750E0-CDEC-46D9-8E4A-0B0296FFB1A0}"/>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Horner &amp; Morris, 2014</a:t>
            </a:r>
          </a:p>
        </p:txBody>
      </p:sp>
    </p:spTree>
    <p:extLst>
      <p:ext uri="{BB962C8B-B14F-4D97-AF65-F5344CB8AC3E}">
        <p14:creationId xmlns:p14="http://schemas.microsoft.com/office/powerpoint/2010/main" val="174462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248A5-A8DB-42BE-8838-690E197C6986}"/>
              </a:ext>
            </a:extLst>
          </p:cNvPr>
          <p:cNvSpPr>
            <a:spLocks noGrp="1"/>
          </p:cNvSpPr>
          <p:nvPr>
            <p:ph type="title"/>
          </p:nvPr>
        </p:nvSpPr>
        <p:spPr/>
        <p:txBody>
          <a:bodyPr/>
          <a:lstStyle/>
          <a:p>
            <a:r>
              <a:rPr lang="en-US" sz="5400" dirty="0">
                <a:latin typeface="+mn-lt"/>
              </a:rPr>
              <a:t>Summary</a:t>
            </a:r>
          </a:p>
        </p:txBody>
      </p:sp>
      <p:sp>
        <p:nvSpPr>
          <p:cNvPr id="3" name="Content Placeholder 2">
            <a:extLst>
              <a:ext uri="{FF2B5EF4-FFF2-40B4-BE49-F238E27FC236}">
                <a16:creationId xmlns:a16="http://schemas.microsoft.com/office/drawing/2014/main" id="{B638028F-7F57-4299-A6E5-7575AB93DDD9}"/>
              </a:ext>
            </a:extLst>
          </p:cNvPr>
          <p:cNvSpPr>
            <a:spLocks noGrp="1"/>
          </p:cNvSpPr>
          <p:nvPr>
            <p:ph idx="1"/>
          </p:nvPr>
        </p:nvSpPr>
        <p:spPr/>
        <p:txBody>
          <a:bodyPr/>
          <a:lstStyle/>
          <a:p>
            <a:r>
              <a:rPr lang="en-US" dirty="0"/>
              <a:t>Use the TFI for establishing a baseline, for implementation, and for progress monitoring.</a:t>
            </a:r>
          </a:p>
          <a:p>
            <a:r>
              <a:rPr lang="en-US" dirty="0"/>
              <a:t>Consider using other PBIS assessments with the TFI.</a:t>
            </a:r>
          </a:p>
          <a:p>
            <a:r>
              <a:rPr lang="en-US" dirty="0"/>
              <a:t>Use data reports to develop a small number of action plans.</a:t>
            </a:r>
          </a:p>
        </p:txBody>
      </p:sp>
    </p:spTree>
    <p:extLst>
      <p:ext uri="{BB962C8B-B14F-4D97-AF65-F5344CB8AC3E}">
        <p14:creationId xmlns:p14="http://schemas.microsoft.com/office/powerpoint/2010/main" val="234368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ACF2-22A5-42E7-9FC7-BADC3C9D8A68}"/>
              </a:ext>
            </a:extLst>
          </p:cNvPr>
          <p:cNvSpPr>
            <a:spLocks noGrp="1"/>
          </p:cNvSpPr>
          <p:nvPr>
            <p:ph type="title"/>
          </p:nvPr>
        </p:nvSpPr>
        <p:spPr/>
        <p:txBody>
          <a:bodyPr/>
          <a:lstStyle/>
          <a:p>
            <a:r>
              <a:rPr lang="en-US" sz="5400" dirty="0">
                <a:latin typeface="+mn-lt"/>
              </a:rPr>
              <a:t>Resources</a:t>
            </a:r>
          </a:p>
        </p:txBody>
      </p:sp>
      <p:sp>
        <p:nvSpPr>
          <p:cNvPr id="3" name="Content Placeholder 2">
            <a:extLst>
              <a:ext uri="{FF2B5EF4-FFF2-40B4-BE49-F238E27FC236}">
                <a16:creationId xmlns:a16="http://schemas.microsoft.com/office/drawing/2014/main" id="{9D6DE90D-7A72-4CFA-88F6-35DD484C82CB}"/>
              </a:ext>
            </a:extLst>
          </p:cNvPr>
          <p:cNvSpPr>
            <a:spLocks noGrp="1"/>
          </p:cNvSpPr>
          <p:nvPr>
            <p:ph idx="1"/>
          </p:nvPr>
        </p:nvSpPr>
        <p:spPr/>
        <p:txBody>
          <a:bodyPr/>
          <a:lstStyle/>
          <a:p>
            <a:r>
              <a:rPr lang="en-US" dirty="0"/>
              <a:t>PBIS Assessments </a:t>
            </a:r>
            <a:br>
              <a:rPr lang="en-US" dirty="0"/>
            </a:br>
            <a:r>
              <a:rPr lang="en-US" dirty="0">
                <a:hlinkClick r:id="rId3"/>
              </a:rPr>
              <a:t>https://www.pbisapps.org/products/pbis-assessment</a:t>
            </a:r>
            <a:endParaRPr lang="en-US" dirty="0"/>
          </a:p>
          <a:p>
            <a:r>
              <a:rPr lang="en-US" dirty="0"/>
              <a:t>Action Planning Guide </a:t>
            </a:r>
            <a:br>
              <a:rPr lang="en-US" dirty="0"/>
            </a:br>
            <a:r>
              <a:rPr lang="en-US" dirty="0">
                <a:hlinkClick r:id="rId4"/>
              </a:rPr>
              <a:t>https://www.pbis.org/resource/isf-action-planning-companion-guide-to-swpbis-tfi</a:t>
            </a:r>
            <a:r>
              <a:rPr lang="en-US" dirty="0"/>
              <a:t> </a:t>
            </a:r>
          </a:p>
        </p:txBody>
      </p:sp>
    </p:spTree>
    <p:extLst>
      <p:ext uri="{BB962C8B-B14F-4D97-AF65-F5344CB8AC3E}">
        <p14:creationId xmlns:p14="http://schemas.microsoft.com/office/powerpoint/2010/main" val="328434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the TFI?</a:t>
            </a:r>
            <a:endParaRPr lang="en-US" dirty="0"/>
          </a:p>
        </p:txBody>
      </p:sp>
    </p:spTree>
    <p:extLst>
      <p:ext uri="{BB962C8B-B14F-4D97-AF65-F5344CB8AC3E}">
        <p14:creationId xmlns:p14="http://schemas.microsoft.com/office/powerpoint/2010/main" val="375774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922D-EF57-4055-A024-A1A082F9ADD1}"/>
              </a:ext>
            </a:extLst>
          </p:cNvPr>
          <p:cNvSpPr>
            <a:spLocks noGrp="1"/>
          </p:cNvSpPr>
          <p:nvPr>
            <p:ph type="title"/>
          </p:nvPr>
        </p:nvSpPr>
        <p:spPr/>
        <p:txBody>
          <a:bodyPr/>
          <a:lstStyle/>
          <a:p>
            <a:r>
              <a:rPr lang="en-US" sz="5400" dirty="0">
                <a:latin typeface="+mn-lt"/>
              </a:rPr>
              <a:t>What Is The TFI?</a:t>
            </a:r>
          </a:p>
        </p:txBody>
      </p:sp>
      <p:sp>
        <p:nvSpPr>
          <p:cNvPr id="3" name="Content Placeholder 2">
            <a:extLst>
              <a:ext uri="{FF2B5EF4-FFF2-40B4-BE49-F238E27FC236}">
                <a16:creationId xmlns:a16="http://schemas.microsoft.com/office/drawing/2014/main" id="{9CDC0C27-62FB-48BF-9EC6-A03C002303DC}"/>
              </a:ext>
            </a:extLst>
          </p:cNvPr>
          <p:cNvSpPr>
            <a:spLocks noGrp="1"/>
          </p:cNvSpPr>
          <p:nvPr>
            <p:ph idx="1"/>
          </p:nvPr>
        </p:nvSpPr>
        <p:spPr/>
        <p:txBody>
          <a:bodyPr/>
          <a:lstStyle/>
          <a:p>
            <a:r>
              <a:rPr lang="en-US" dirty="0"/>
              <a:t>Efficient, valid index of the extent to which PBIS core features are in place within a school</a:t>
            </a:r>
          </a:p>
          <a:p>
            <a:pPr marL="0" indent="0">
              <a:buNone/>
            </a:pPr>
            <a:endParaRPr lang="en-US" sz="2000" dirty="0"/>
          </a:p>
        </p:txBody>
      </p:sp>
    </p:spTree>
    <p:extLst>
      <p:ext uri="{BB962C8B-B14F-4D97-AF65-F5344CB8AC3E}">
        <p14:creationId xmlns:p14="http://schemas.microsoft.com/office/powerpoint/2010/main" val="104295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48A90-2D7E-401E-80A5-AA295F3A4F8B}"/>
              </a:ext>
            </a:extLst>
          </p:cNvPr>
          <p:cNvSpPr>
            <a:spLocks noGrp="1"/>
          </p:cNvSpPr>
          <p:nvPr>
            <p:ph type="title"/>
          </p:nvPr>
        </p:nvSpPr>
        <p:spPr/>
        <p:txBody>
          <a:bodyPr/>
          <a:lstStyle/>
          <a:p>
            <a:r>
              <a:rPr lang="en-US" sz="5400" dirty="0">
                <a:latin typeface="+mn-lt"/>
              </a:rPr>
              <a:t>Purpose Of The TFI</a:t>
            </a:r>
          </a:p>
        </p:txBody>
      </p:sp>
      <p:sp>
        <p:nvSpPr>
          <p:cNvPr id="3" name="Content Placeholder 2">
            <a:extLst>
              <a:ext uri="{FF2B5EF4-FFF2-40B4-BE49-F238E27FC236}">
                <a16:creationId xmlns:a16="http://schemas.microsoft.com/office/drawing/2014/main" id="{FC2FF19E-0D1A-41A2-A32F-3C303112BAEC}"/>
              </a:ext>
            </a:extLst>
          </p:cNvPr>
          <p:cNvSpPr>
            <a:spLocks noGrp="1"/>
          </p:cNvSpPr>
          <p:nvPr>
            <p:ph idx="1"/>
          </p:nvPr>
        </p:nvSpPr>
        <p:spPr/>
        <p:txBody>
          <a:bodyPr>
            <a:normAutofit lnSpcReduction="10000"/>
          </a:bodyPr>
          <a:lstStyle/>
          <a:p>
            <a:r>
              <a:rPr lang="en-US" dirty="0"/>
              <a:t>Help teams improve implementation of PBIS</a:t>
            </a:r>
          </a:p>
          <a:p>
            <a:pPr lvl="1">
              <a:spcBef>
                <a:spcPts val="1000"/>
              </a:spcBef>
            </a:pPr>
            <a:r>
              <a:rPr lang="en-US" sz="2600" dirty="0"/>
              <a:t>Baseline</a:t>
            </a:r>
          </a:p>
          <a:p>
            <a:pPr lvl="1">
              <a:spcBef>
                <a:spcPts val="1000"/>
              </a:spcBef>
            </a:pPr>
            <a:r>
              <a:rPr lang="en-US" sz="2600" dirty="0"/>
              <a:t>Progress monitoring</a:t>
            </a:r>
          </a:p>
          <a:p>
            <a:pPr lvl="1">
              <a:spcBef>
                <a:spcPts val="1000"/>
              </a:spcBef>
            </a:pPr>
            <a:r>
              <a:rPr lang="en-US" sz="2600" dirty="0"/>
              <a:t>Annual self-assessment</a:t>
            </a:r>
          </a:p>
          <a:p>
            <a:r>
              <a:rPr lang="en-US" dirty="0">
                <a:cs typeface="Times New Roman" panose="02020603050405020304" pitchFamily="18" charset="0"/>
              </a:rPr>
              <a:t>Results of the TFI are for the team, faculty, families, and administrators of the school.</a:t>
            </a:r>
            <a:endParaRPr lang="en-US" dirty="0"/>
          </a:p>
          <a:p>
            <a:r>
              <a:rPr lang="en-US" dirty="0"/>
              <a:t>Addresses all three tiers of PBIS</a:t>
            </a:r>
          </a:p>
        </p:txBody>
      </p:sp>
    </p:spTree>
    <p:extLst>
      <p:ext uri="{BB962C8B-B14F-4D97-AF65-F5344CB8AC3E}">
        <p14:creationId xmlns:p14="http://schemas.microsoft.com/office/powerpoint/2010/main" val="290670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705C-83A6-47D5-9757-90E04B8813D4}"/>
              </a:ext>
            </a:extLst>
          </p:cNvPr>
          <p:cNvSpPr>
            <a:spLocks noGrp="1"/>
          </p:cNvSpPr>
          <p:nvPr>
            <p:ph type="title"/>
          </p:nvPr>
        </p:nvSpPr>
        <p:spPr/>
        <p:txBody>
          <a:bodyPr/>
          <a:lstStyle/>
          <a:p>
            <a:r>
              <a:rPr lang="en-US"/>
              <a:t>How is the TFI Administered?</a:t>
            </a:r>
            <a:endParaRPr lang="en-US" dirty="0"/>
          </a:p>
        </p:txBody>
      </p:sp>
    </p:spTree>
    <p:extLst>
      <p:ext uri="{BB962C8B-B14F-4D97-AF65-F5344CB8AC3E}">
        <p14:creationId xmlns:p14="http://schemas.microsoft.com/office/powerpoint/2010/main" val="390167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D3BB-6F38-4507-883E-93B1BFE83A9D}"/>
              </a:ext>
            </a:extLst>
          </p:cNvPr>
          <p:cNvSpPr>
            <a:spLocks noGrp="1"/>
          </p:cNvSpPr>
          <p:nvPr>
            <p:ph type="title"/>
          </p:nvPr>
        </p:nvSpPr>
        <p:spPr/>
        <p:txBody>
          <a:bodyPr/>
          <a:lstStyle/>
          <a:p>
            <a:r>
              <a:rPr lang="en-US" sz="5400" dirty="0">
                <a:latin typeface="+mn-lt"/>
              </a:rPr>
              <a:t>Who Administers The TFI?</a:t>
            </a:r>
          </a:p>
        </p:txBody>
      </p:sp>
      <p:sp>
        <p:nvSpPr>
          <p:cNvPr id="3" name="Content Placeholder 2">
            <a:extLst>
              <a:ext uri="{FF2B5EF4-FFF2-40B4-BE49-F238E27FC236}">
                <a16:creationId xmlns:a16="http://schemas.microsoft.com/office/drawing/2014/main" id="{386C488F-2F17-4596-A3E9-DBB21DDF430E}"/>
              </a:ext>
            </a:extLst>
          </p:cNvPr>
          <p:cNvSpPr>
            <a:spLocks noGrp="1"/>
          </p:cNvSpPr>
          <p:nvPr>
            <p:ph idx="1"/>
          </p:nvPr>
        </p:nvSpPr>
        <p:spPr/>
        <p:txBody>
          <a:bodyPr/>
          <a:lstStyle/>
          <a:p>
            <a:pPr marL="0" indent="0">
              <a:buNone/>
            </a:pPr>
            <a:r>
              <a:rPr lang="en-US" b="1" dirty="0"/>
              <a:t>School team </a:t>
            </a:r>
            <a:r>
              <a:rPr lang="en-US" dirty="0"/>
              <a:t>(e.g., RTI behavior/PBIS team)</a:t>
            </a:r>
          </a:p>
          <a:p>
            <a:pPr marL="0" indent="0">
              <a:buNone/>
            </a:pPr>
            <a:endParaRPr lang="en-US" dirty="0"/>
          </a:p>
          <a:p>
            <a:pPr lvl="1">
              <a:spcBef>
                <a:spcPts val="1000"/>
              </a:spcBef>
            </a:pPr>
            <a:r>
              <a:rPr lang="en-US" sz="2600" dirty="0"/>
              <a:t>With guidance from RTI behavior/PBIS coach or facilitator</a:t>
            </a:r>
          </a:p>
        </p:txBody>
      </p:sp>
    </p:spTree>
    <p:extLst>
      <p:ext uri="{BB962C8B-B14F-4D97-AF65-F5344CB8AC3E}">
        <p14:creationId xmlns:p14="http://schemas.microsoft.com/office/powerpoint/2010/main" val="398294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EA949-B67C-471E-A512-40F4431F6AE4}"/>
              </a:ext>
            </a:extLst>
          </p:cNvPr>
          <p:cNvSpPr>
            <a:spLocks noGrp="1"/>
          </p:cNvSpPr>
          <p:nvPr>
            <p:ph type="title"/>
          </p:nvPr>
        </p:nvSpPr>
        <p:spPr/>
        <p:txBody>
          <a:bodyPr/>
          <a:lstStyle/>
          <a:p>
            <a:r>
              <a:rPr lang="en-US" sz="5400" dirty="0">
                <a:latin typeface="+mn-lt"/>
              </a:rPr>
              <a:t>Before Assessment</a:t>
            </a:r>
          </a:p>
        </p:txBody>
      </p:sp>
      <p:sp>
        <p:nvSpPr>
          <p:cNvPr id="4" name="Content Placeholder 3">
            <a:extLst>
              <a:ext uri="{FF2B5EF4-FFF2-40B4-BE49-F238E27FC236}">
                <a16:creationId xmlns:a16="http://schemas.microsoft.com/office/drawing/2014/main" id="{110865E4-4B1B-4035-BB54-7B6E3B28C7D7}"/>
              </a:ext>
            </a:extLst>
          </p:cNvPr>
          <p:cNvSpPr>
            <a:spLocks noGrp="1"/>
          </p:cNvSpPr>
          <p:nvPr>
            <p:ph idx="1"/>
          </p:nvPr>
        </p:nvSpPr>
        <p:spPr/>
        <p:txBody>
          <a:bodyPr/>
          <a:lstStyle/>
          <a:p>
            <a:r>
              <a:rPr lang="en-US" dirty="0"/>
              <a:t>Schedule</a:t>
            </a:r>
          </a:p>
          <a:p>
            <a:r>
              <a:rPr lang="en-US" dirty="0"/>
              <a:t>Review existing data</a:t>
            </a:r>
          </a:p>
          <a:p>
            <a:r>
              <a:rPr lang="en-US" dirty="0"/>
              <a:t>Obtain relevant products</a:t>
            </a:r>
          </a:p>
          <a:p>
            <a:r>
              <a:rPr lang="en-US" dirty="0"/>
              <a:t>Conduct a building walkthrough</a:t>
            </a:r>
          </a:p>
        </p:txBody>
      </p:sp>
    </p:spTree>
    <p:extLst>
      <p:ext uri="{BB962C8B-B14F-4D97-AF65-F5344CB8AC3E}">
        <p14:creationId xmlns:p14="http://schemas.microsoft.com/office/powerpoint/2010/main" val="199017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9DDE7-5ECB-47B5-8513-0214074913D8}"/>
              </a:ext>
            </a:extLst>
          </p:cNvPr>
          <p:cNvSpPr>
            <a:spLocks noGrp="1"/>
          </p:cNvSpPr>
          <p:nvPr>
            <p:ph type="title"/>
          </p:nvPr>
        </p:nvSpPr>
        <p:spPr/>
        <p:txBody>
          <a:bodyPr/>
          <a:lstStyle/>
          <a:p>
            <a:r>
              <a:rPr lang="en-US" sz="5400" dirty="0">
                <a:latin typeface="+mn-lt"/>
              </a:rPr>
              <a:t>Possible Data Sources</a:t>
            </a:r>
            <a:endParaRPr lang="en-US" sz="3000" dirty="0">
              <a:latin typeface="+mn-lt"/>
            </a:endParaRPr>
          </a:p>
        </p:txBody>
      </p:sp>
      <p:sp>
        <p:nvSpPr>
          <p:cNvPr id="4" name="Content Placeholder 3">
            <a:extLst>
              <a:ext uri="{FF2B5EF4-FFF2-40B4-BE49-F238E27FC236}">
                <a16:creationId xmlns:a16="http://schemas.microsoft.com/office/drawing/2014/main" id="{DC262E15-FC13-4FEF-BBB5-D8BC427C8DEA}"/>
              </a:ext>
            </a:extLst>
          </p:cNvPr>
          <p:cNvSpPr>
            <a:spLocks noGrp="1"/>
          </p:cNvSpPr>
          <p:nvPr>
            <p:ph idx="1"/>
          </p:nvPr>
        </p:nvSpPr>
        <p:spPr/>
        <p:txBody>
          <a:bodyPr>
            <a:normAutofit fontScale="77500" lnSpcReduction="20000"/>
          </a:bodyPr>
          <a:lstStyle/>
          <a:p>
            <a:r>
              <a:rPr lang="en-US" dirty="0"/>
              <a:t>School/district behavior policies </a:t>
            </a:r>
          </a:p>
          <a:p>
            <a:r>
              <a:rPr lang="en-US" dirty="0"/>
              <a:t>Team meeting minutes </a:t>
            </a:r>
          </a:p>
          <a:p>
            <a:r>
              <a:rPr lang="en-US" dirty="0"/>
              <a:t>Student handbook</a:t>
            </a:r>
          </a:p>
          <a:p>
            <a:r>
              <a:rPr lang="en-US" dirty="0"/>
              <a:t>Current professional development plan</a:t>
            </a:r>
          </a:p>
          <a:p>
            <a:r>
              <a:rPr lang="en-US" dirty="0"/>
              <a:t>Prior PBIS fidelity measures </a:t>
            </a:r>
          </a:p>
          <a:p>
            <a:r>
              <a:rPr lang="en-US" dirty="0"/>
              <a:t>Student behavioral data</a:t>
            </a:r>
          </a:p>
          <a:p>
            <a:r>
              <a:rPr lang="en-US" dirty="0"/>
              <a:t>Any prior behavioral evaluation reports </a:t>
            </a:r>
          </a:p>
          <a:p>
            <a:r>
              <a:rPr lang="en-US" dirty="0"/>
              <a:t>Any behavior reports to school administration or board</a:t>
            </a:r>
          </a:p>
        </p:txBody>
      </p:sp>
    </p:spTree>
    <p:extLst>
      <p:ext uri="{BB962C8B-B14F-4D97-AF65-F5344CB8AC3E}">
        <p14:creationId xmlns:p14="http://schemas.microsoft.com/office/powerpoint/2010/main" val="1846635676"/>
      </p:ext>
    </p:extLst>
  </p:cSld>
  <p:clrMapOvr>
    <a:masterClrMapping/>
  </p:clrMapOvr>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2236</Words>
  <Application>Microsoft Office PowerPoint</Application>
  <PresentationFormat>Widescreen</PresentationFormat>
  <Paragraphs>220</Paragraphs>
  <Slides>29</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Black</vt:lpstr>
      <vt:lpstr>Calibri</vt:lpstr>
      <vt:lpstr>Georgia</vt:lpstr>
      <vt:lpstr>Symbol</vt:lpstr>
      <vt:lpstr>Times New Roman</vt:lpstr>
      <vt:lpstr>Univers Cond</vt:lpstr>
      <vt:lpstr>Wingdings</vt:lpstr>
      <vt:lpstr>Office Theme</vt:lpstr>
      <vt:lpstr>Tiered Fidelity Inventory (TFI)</vt:lpstr>
      <vt:lpstr>Context</vt:lpstr>
      <vt:lpstr>What is the TFI?</vt:lpstr>
      <vt:lpstr>What Is The TFI?</vt:lpstr>
      <vt:lpstr>Purpose Of The TFI</vt:lpstr>
      <vt:lpstr>How is the TFI Administered?</vt:lpstr>
      <vt:lpstr>Who Administers The TFI?</vt:lpstr>
      <vt:lpstr>Before Assessment</vt:lpstr>
      <vt:lpstr>Possible Data Sources</vt:lpstr>
      <vt:lpstr>TFI Walkthrough Tool</vt:lpstr>
      <vt:lpstr>TFI Walkthrough Tool</vt:lpstr>
      <vt:lpstr>During Assessment</vt:lpstr>
      <vt:lpstr>PowerPoint Presentation</vt:lpstr>
      <vt:lpstr>PowerPoint Presentation</vt:lpstr>
      <vt:lpstr>PowerPoint Presentation</vt:lpstr>
      <vt:lpstr>Data Reports</vt:lpstr>
      <vt:lpstr>Summary Reports</vt:lpstr>
      <vt:lpstr>Total Score (TFI)</vt:lpstr>
      <vt:lpstr>Subscale Reports</vt:lpstr>
      <vt:lpstr>Sub-subscale Reports</vt:lpstr>
      <vt:lpstr>Items Report</vt:lpstr>
      <vt:lpstr>Planning for the TFI</vt:lpstr>
      <vt:lpstr>Sequence</vt:lpstr>
      <vt:lpstr>After Assessment</vt:lpstr>
      <vt:lpstr>Action Planning</vt:lpstr>
      <vt:lpstr>PowerPoint Presentation</vt:lpstr>
      <vt:lpstr>Example Of Action Planning Using The TFI</vt:lpstr>
      <vt:lpstr>Summary</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41</cp:revision>
  <dcterms:created xsi:type="dcterms:W3CDTF">2023-03-03T14:48:10Z</dcterms:created>
  <dcterms:modified xsi:type="dcterms:W3CDTF">2024-07-16T21:42:41Z</dcterms:modified>
</cp:coreProperties>
</file>