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notesMasterIdLst>
    <p:notesMasterId r:id="rId39"/>
  </p:notesMasterIdLst>
  <p:sldIdLst>
    <p:sldId id="257" r:id="rId2"/>
    <p:sldId id="457" r:id="rId3"/>
    <p:sldId id="258" r:id="rId4"/>
    <p:sldId id="259" r:id="rId5"/>
    <p:sldId id="458" r:id="rId6"/>
    <p:sldId id="459" r:id="rId7"/>
    <p:sldId id="261" r:id="rId8"/>
    <p:sldId id="262" r:id="rId9"/>
    <p:sldId id="263" r:id="rId10"/>
    <p:sldId id="264" r:id="rId11"/>
    <p:sldId id="265" r:id="rId12"/>
    <p:sldId id="266" r:id="rId13"/>
    <p:sldId id="267" r:id="rId14"/>
    <p:sldId id="268" r:id="rId15"/>
    <p:sldId id="460" r:id="rId16"/>
    <p:sldId id="270" r:id="rId17"/>
    <p:sldId id="271" r:id="rId18"/>
    <p:sldId id="272" r:id="rId19"/>
    <p:sldId id="273" r:id="rId20"/>
    <p:sldId id="274" r:id="rId21"/>
    <p:sldId id="461" r:id="rId22"/>
    <p:sldId id="276" r:id="rId23"/>
    <p:sldId id="277" r:id="rId24"/>
    <p:sldId id="278" r:id="rId25"/>
    <p:sldId id="279" r:id="rId26"/>
    <p:sldId id="280" r:id="rId27"/>
    <p:sldId id="281" r:id="rId28"/>
    <p:sldId id="282" r:id="rId29"/>
    <p:sldId id="462" r:id="rId30"/>
    <p:sldId id="463" r:id="rId31"/>
    <p:sldId id="464" r:id="rId32"/>
    <p:sldId id="465" r:id="rId33"/>
    <p:sldId id="466" r:id="rId34"/>
    <p:sldId id="467" r:id="rId35"/>
    <p:sldId id="468" r:id="rId36"/>
    <p:sldId id="290" r:id="rId37"/>
    <p:sldId id="46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3"/>
    <a:srgbClr val="015C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4674"/>
  </p:normalViewPr>
  <p:slideViewPr>
    <p:cSldViewPr snapToGrid="0">
      <p:cViewPr varScale="1">
        <p:scale>
          <a:sx n="105" d="100"/>
          <a:sy n="105" d="100"/>
        </p:scale>
        <p:origin x="888"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019F4-689D-494F-A911-D19DA358D4AF}"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33544-F483-4819-9DEB-227F6FE77569}" type="slidenum">
              <a:rPr lang="en-US" smtClean="0"/>
              <a:t>‹#›</a:t>
            </a:fld>
            <a:endParaRPr lang="en-US"/>
          </a:p>
        </p:txBody>
      </p:sp>
    </p:spTree>
    <p:extLst>
      <p:ext uri="{BB962C8B-B14F-4D97-AF65-F5344CB8AC3E}">
        <p14:creationId xmlns:p14="http://schemas.microsoft.com/office/powerpoint/2010/main" val="179667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Images in this module were obtained at google.com/images unless otherwise specified.</a:t>
            </a:r>
          </a:p>
          <a:p>
            <a:pPr marL="0" marR="0" lvl="0" indent="0" algn="l" rtl="0">
              <a:spcBef>
                <a:spcPts val="0"/>
              </a:spcBef>
              <a:spcAft>
                <a:spcPts val="0"/>
              </a:spcAft>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Trainer Notes:</a:t>
            </a:r>
            <a:endParaRPr lang="en-US" dirty="0"/>
          </a:p>
          <a:p>
            <a:pPr marL="0" marR="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In this session, we will talk about ways to engage and involve families and others in the community. The main resource for the content in this presentation is the e-book </a:t>
            </a:r>
            <a:r>
              <a:rPr lang="en-US" sz="1200" b="0" i="1" u="none" strike="noStrike" cap="none" dirty="0">
                <a:solidFill>
                  <a:schemeClr val="dk1"/>
                </a:solidFill>
                <a:latin typeface="+mn-lt"/>
                <a:ea typeface="Calibri"/>
                <a:cs typeface="Calibri"/>
                <a:sym typeface="Calibri"/>
              </a:rPr>
              <a:t>Aligning and Integrating Family Engagement in Positive Behavioral Interventions and Supports (PBIS) - Concepts and Strategies for Families and Schools in Key Contexts</a:t>
            </a:r>
            <a:r>
              <a:rPr lang="en-US" sz="1200" b="0" i="0" u="none" strike="noStrike" cap="none" dirty="0">
                <a:solidFill>
                  <a:schemeClr val="dk1"/>
                </a:solidFill>
                <a:latin typeface="+mn-lt"/>
                <a:ea typeface="Calibri"/>
                <a:cs typeface="Calibri"/>
                <a:sym typeface="Calibri"/>
              </a:rPr>
              <a:t> (edited by Mark D. </a:t>
            </a:r>
            <a:r>
              <a:rPr lang="en-US" sz="1200" b="0" i="0" u="none" strike="noStrike" cap="none" dirty="0" err="1">
                <a:solidFill>
                  <a:schemeClr val="dk1"/>
                </a:solidFill>
                <a:latin typeface="+mn-lt"/>
                <a:ea typeface="Calibri"/>
                <a:cs typeface="Calibri"/>
                <a:sym typeface="Calibri"/>
              </a:rPr>
              <a:t>Weist</a:t>
            </a:r>
            <a:r>
              <a:rPr lang="en-US" sz="1200" b="0" i="0" u="none" strike="noStrike" cap="none" dirty="0">
                <a:solidFill>
                  <a:schemeClr val="dk1"/>
                </a:solidFill>
                <a:latin typeface="+mn-lt"/>
                <a:ea typeface="Calibri"/>
                <a:cs typeface="Calibri"/>
                <a:sym typeface="Calibri"/>
              </a:rPr>
              <a:t>, S. Andrew </a:t>
            </a:r>
            <a:r>
              <a:rPr lang="en-US" sz="1200" b="0" i="0" u="none" strike="noStrike" cap="none" dirty="0" err="1">
                <a:solidFill>
                  <a:schemeClr val="dk1"/>
                </a:solidFill>
                <a:latin typeface="+mn-lt"/>
                <a:ea typeface="Calibri"/>
                <a:cs typeface="Calibri"/>
                <a:sym typeface="Calibri"/>
              </a:rPr>
              <a:t>Garbacz</a:t>
            </a:r>
            <a:r>
              <a:rPr lang="en-US" sz="1200" b="0" i="0" u="none" strike="noStrike" cap="none" dirty="0">
                <a:solidFill>
                  <a:schemeClr val="dk1"/>
                </a:solidFill>
                <a:latin typeface="+mn-lt"/>
                <a:ea typeface="Calibri"/>
                <a:cs typeface="Calibri"/>
                <a:sym typeface="Calibri"/>
              </a:rPr>
              <a:t>, Kathleen Lynne Lane, and Don Kincaid and supported by the Technical Assistance Center for PBIS, funded by the Office of Special Education Programs).</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78507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PBIS logic applied to family engagement. According</a:t>
            </a:r>
            <a:r>
              <a:rPr lang="en-US" sz="1200" b="0" i="0" u="none" strike="noStrike" cap="none" baseline="0" dirty="0">
                <a:solidFill>
                  <a:schemeClr val="dk1"/>
                </a:solidFill>
                <a:latin typeface="Calibri"/>
                <a:ea typeface="Calibri"/>
                <a:cs typeface="Calibri"/>
                <a:sym typeface="Calibri"/>
              </a:rPr>
              <a:t> to</a:t>
            </a:r>
            <a:r>
              <a:rPr lang="en-US" sz="1200" b="0" i="0" u="none" strike="noStrike" cap="none" dirty="0">
                <a:solidFill>
                  <a:schemeClr val="dk1"/>
                </a:solidFill>
                <a:latin typeface="Calibri"/>
                <a:ea typeface="Calibri"/>
                <a:cs typeface="Calibri"/>
                <a:sym typeface="Calibri"/>
              </a:rPr>
              <a:t> www.pbis.org: “The primary focus on engaging families at the universal level is to build ‘awareness’ of the school’s behavioral expectations, teaching strategies and supports. A secondary focus on engaging families at the universal level is to ‘involve’ families in the PBIS (Positive Behavioral Interventions and Supports) development and implementation process. While less of an emphasis, family ‘supports’ are also addressed at the universal level of implementation.”</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Teach </a:t>
            </a:r>
            <a:r>
              <a:rPr lang="en-US" sz="1200" b="0" i="0" u="none" strike="noStrike" cap="none" baseline="0" dirty="0">
                <a:solidFill>
                  <a:schemeClr val="dk1"/>
                </a:solidFill>
                <a:latin typeface="Calibri"/>
                <a:ea typeface="Calibri"/>
                <a:cs typeface="Calibri"/>
                <a:sym typeface="Calibri"/>
              </a:rPr>
              <a:t>families what students are being taught so they can share common expected behaviors and/or outcomes. Sending home a behavioral matrix of school-wide expected behaviors helps families understand what is being taught.</a:t>
            </a:r>
            <a:endParaRPr sz="1200" b="0" i="0" u="none" strike="noStrike" cap="none" dirty="0">
              <a:solidFill>
                <a:schemeClr val="dk1"/>
              </a:solidFill>
              <a:latin typeface="Calibri"/>
              <a:ea typeface="Calibri"/>
              <a:cs typeface="Calibri"/>
              <a:sym typeface="Calibri"/>
            </a:endParaRPr>
          </a:p>
        </p:txBody>
      </p:sp>
      <p:sp>
        <p:nvSpPr>
          <p:cNvPr id="127" name="Google Shape;127;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428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(From Michigan Dept. of Ed Collaborating for Success Parent Engagement Toolkit.) Just like with PBIS, before starting something new, evaluate what you are already doing and see what can be used or adapted to fit within PBIS. From there, develop goals for family engagement, strategies for reaching those goals, and then specific action steps with responsibilities identified and assigned. </a:t>
            </a:r>
            <a:r>
              <a:rPr lang="en-US" sz="1200" b="0" i="0" u="none" strike="noStrike" cap="none" dirty="0">
                <a:solidFill>
                  <a:schemeClr val="dk1"/>
                </a:solidFill>
                <a:latin typeface="Calibri"/>
                <a:sym typeface="Calibri"/>
              </a:rPr>
              <a:t>It</a:t>
            </a:r>
            <a:r>
              <a:rPr lang="en-US" sz="1200" b="0" i="0" u="none" strike="noStrike" cap="none" baseline="0" dirty="0">
                <a:solidFill>
                  <a:schemeClr val="dk1"/>
                </a:solidFill>
                <a:latin typeface="Calibri"/>
                <a:sym typeface="Calibri"/>
              </a:rPr>
              <a:t> is important to include families throughout the development process. </a:t>
            </a:r>
            <a:r>
              <a:rPr lang="en-US" sz="1200" b="0" i="0" u="none" strike="noStrike" cap="none" dirty="0">
                <a:solidFill>
                  <a:schemeClr val="dk1"/>
                </a:solidFill>
                <a:latin typeface="Calibri"/>
                <a:ea typeface="Calibri"/>
                <a:cs typeface="Calibri"/>
                <a:sym typeface="Calibri"/>
              </a:rPr>
              <a:t>Again, with PBIS we always use data-based decision making. Monitor progress with your action steps and revise as needed. Then, do periodic evaluation to see if you are meeting or approaching your goals and consider revising or updating strategies and action steps.</a:t>
            </a:r>
          </a:p>
        </p:txBody>
      </p:sp>
      <p:sp>
        <p:nvSpPr>
          <p:cNvPr id="134" name="Google Shape;134;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303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Marion Community Unit School District 2 in Marion, IL went through the process of building capacity for family engagement in their district. Upon assessing their current status, they felt they needed to change their focus from family involvement to family engagement, so they started by defining family engagement. They also sent out a survey to assess needs of families.</a:t>
            </a:r>
            <a:endParaRPr dirty="0"/>
          </a:p>
        </p:txBody>
      </p:sp>
      <p:sp>
        <p:nvSpPr>
          <p:cNvPr id="141" name="Google Shape;141;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983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Marion CUSD2 then created this “triangle” during their process. It shows their plan/strategies for engaging families using the PBIS three</a:t>
            </a:r>
            <a:r>
              <a:rPr lang="en-US" sz="1200" b="0" i="0" u="none" strike="noStrike" cap="none" baseline="0" dirty="0">
                <a:solidFill>
                  <a:schemeClr val="dk1"/>
                </a:solidFill>
                <a:latin typeface="Calibri"/>
                <a:ea typeface="Calibri"/>
                <a:cs typeface="Calibri"/>
                <a:sym typeface="Calibri"/>
              </a:rPr>
              <a:t>-</a:t>
            </a:r>
            <a:r>
              <a:rPr lang="en-US" sz="1200" b="0" i="0" u="none" strike="noStrike" cap="none" dirty="0">
                <a:solidFill>
                  <a:schemeClr val="dk1"/>
                </a:solidFill>
                <a:latin typeface="Calibri"/>
                <a:ea typeface="Calibri"/>
                <a:cs typeface="Calibri"/>
                <a:sym typeface="Calibri"/>
              </a:rPr>
              <a:t>tiered model.</a:t>
            </a:r>
            <a:endParaRPr dirty="0"/>
          </a:p>
        </p:txBody>
      </p:sp>
      <p:sp>
        <p:nvSpPr>
          <p:cNvPr id="149" name="Google Shape;149;p1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53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examples of steps schools can take to engage families.</a:t>
            </a:r>
            <a:r>
              <a:rPr lang="en-US" sz="1200" b="0" i="0" u="none" strike="noStrike" cap="none" baseline="0" dirty="0">
                <a:solidFill>
                  <a:schemeClr val="dk1"/>
                </a:solidFill>
                <a:latin typeface="Calibri"/>
                <a:ea typeface="Calibri"/>
                <a:cs typeface="Calibri"/>
                <a:sym typeface="Calibri"/>
              </a:rPr>
              <a:t> The school can s</a:t>
            </a:r>
            <a:r>
              <a:rPr lang="en-US" sz="1200" b="0" i="0" u="none" strike="noStrike" cap="none" dirty="0">
                <a:solidFill>
                  <a:schemeClr val="dk1"/>
                </a:solidFill>
                <a:latin typeface="Calibri"/>
                <a:ea typeface="Calibri"/>
                <a:cs typeface="Calibri"/>
                <a:sym typeface="Calibri"/>
              </a:rPr>
              <a:t>chedule family events focused on introducing expectations, show progress on outcomes,</a:t>
            </a:r>
            <a:r>
              <a:rPr lang="en-US" sz="1200" b="0" i="0" u="none" strike="noStrike" cap="none" baseline="0" dirty="0">
                <a:solidFill>
                  <a:schemeClr val="dk1"/>
                </a:solidFill>
                <a:latin typeface="Calibri"/>
                <a:ea typeface="Calibri"/>
                <a:cs typeface="Calibri"/>
                <a:sym typeface="Calibri"/>
              </a:rPr>
              <a:t> and provide volunteer activities, such as</a:t>
            </a:r>
            <a:r>
              <a:rPr lang="en-US" sz="1200" b="0" i="0" u="none" strike="noStrike" cap="none" dirty="0">
                <a:solidFill>
                  <a:schemeClr val="dk1"/>
                </a:solidFill>
                <a:latin typeface="Calibri"/>
                <a:ea typeface="Calibri"/>
                <a:cs typeface="Calibri"/>
                <a:sym typeface="Calibri"/>
              </a:rPr>
              <a:t> writing form letters to request free samples from local businesses to reinforce students for positive behavior.</a:t>
            </a:r>
            <a:endParaRPr dirty="0"/>
          </a:p>
        </p:txBody>
      </p:sp>
      <p:sp>
        <p:nvSpPr>
          <p:cNvPr id="156" name="Google Shape;156;p1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2393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None/>
            </a:pPr>
            <a:r>
              <a:rPr lang="en-US" sz="1200" b="0" i="0" u="sng" strike="noStrike" cap="none" dirty="0">
                <a:solidFill>
                  <a:schemeClr val="dk1"/>
                </a:solidFill>
                <a:latin typeface="Calibri"/>
                <a:ea typeface="Calibri"/>
                <a:cs typeface="Calibri"/>
                <a:sym typeface="Calibri"/>
              </a:rPr>
              <a:t>Assist family</a:t>
            </a:r>
            <a:r>
              <a:rPr lang="en-US" sz="1200" b="0" i="0" u="sng" strike="noStrike" cap="none" baseline="0" dirty="0">
                <a:solidFill>
                  <a:schemeClr val="dk1"/>
                </a:solidFill>
                <a:latin typeface="Calibri"/>
                <a:ea typeface="Calibri"/>
                <a:cs typeface="Calibri"/>
                <a:sym typeface="Calibri"/>
              </a:rPr>
              <a:t> member</a:t>
            </a:r>
            <a:r>
              <a:rPr lang="en-US" sz="1200" b="0" i="0" u="sng" strike="noStrike" cap="none" dirty="0">
                <a:solidFill>
                  <a:schemeClr val="dk1"/>
                </a:solidFill>
                <a:latin typeface="Calibri"/>
                <a:ea typeface="Calibri"/>
                <a:cs typeface="Calibri"/>
                <a:sym typeface="Calibri"/>
              </a:rPr>
              <a:t>s </a:t>
            </a:r>
            <a:r>
              <a:rPr lang="en-US" sz="1200" b="0" i="0" u="none" strike="noStrike" cap="none" dirty="0">
                <a:solidFill>
                  <a:schemeClr val="dk1"/>
                </a:solidFill>
                <a:latin typeface="Calibri"/>
                <a:ea typeface="Calibri"/>
                <a:cs typeface="Calibri"/>
                <a:sym typeface="Calibri"/>
              </a:rPr>
              <a:t>in blending PBIS into daily routines.</a:t>
            </a:r>
            <a:r>
              <a:rPr lang="en-US" sz="1200" b="0" i="0" u="none" strike="noStrike" cap="none" baseline="0" dirty="0">
                <a:solidFill>
                  <a:schemeClr val="dk1"/>
                </a:solidFill>
                <a:latin typeface="Calibri"/>
                <a:ea typeface="Calibri"/>
                <a:cs typeface="Calibri"/>
                <a:sym typeface="Calibri"/>
              </a:rPr>
              <a:t> </a:t>
            </a:r>
            <a:r>
              <a:rPr lang="en-US" sz="1200" b="0" i="0" u="sng" strike="noStrike" cap="none" dirty="0">
                <a:solidFill>
                  <a:schemeClr val="dk1"/>
                </a:solidFill>
                <a:latin typeface="Calibri"/>
                <a:ea typeface="Calibri"/>
                <a:cs typeface="Calibri"/>
                <a:sym typeface="Calibri"/>
              </a:rPr>
              <a:t>Train family</a:t>
            </a:r>
            <a:r>
              <a:rPr lang="en-US" sz="1200" b="0" i="0" u="sng" strike="noStrike" cap="none" baseline="0" dirty="0">
                <a:solidFill>
                  <a:schemeClr val="dk1"/>
                </a:solidFill>
                <a:latin typeface="Calibri"/>
                <a:ea typeface="Calibri"/>
                <a:cs typeface="Calibri"/>
                <a:sym typeface="Calibri"/>
              </a:rPr>
              <a:t> member</a:t>
            </a:r>
            <a:r>
              <a:rPr lang="en-US" sz="1200" b="0" i="0" u="sng" strike="noStrike" cap="none" dirty="0">
                <a:solidFill>
                  <a:schemeClr val="dk1"/>
                </a:solidFill>
                <a:latin typeface="Calibri"/>
                <a:ea typeface="Calibri"/>
                <a:cs typeface="Calibri"/>
                <a:sym typeface="Calibri"/>
              </a:rPr>
              <a:t>s</a:t>
            </a:r>
            <a:r>
              <a:rPr lang="en-US" sz="1200" b="0" i="0" u="none" strike="noStrike" cap="none" dirty="0">
                <a:solidFill>
                  <a:schemeClr val="dk1"/>
                </a:solidFill>
                <a:latin typeface="Calibri"/>
                <a:ea typeface="Calibri"/>
                <a:cs typeface="Calibri"/>
                <a:sym typeface="Calibri"/>
              </a:rPr>
              <a:t> and ask them to wear “ask me about PBIS” buttons.</a:t>
            </a:r>
            <a:r>
              <a:rPr lang="en-US" sz="1200" b="0" i="0" u="none" strike="noStrike" cap="none" baseline="0" dirty="0">
                <a:solidFill>
                  <a:schemeClr val="dk1"/>
                </a:solidFill>
                <a:latin typeface="Calibri"/>
                <a:ea typeface="Calibri"/>
                <a:cs typeface="Calibri"/>
                <a:sym typeface="Calibri"/>
              </a:rPr>
              <a:t> </a:t>
            </a:r>
            <a:r>
              <a:rPr lang="en-US" sz="1200" b="0" i="0" u="sng" strike="noStrike" cap="none" dirty="0">
                <a:solidFill>
                  <a:schemeClr val="dk1"/>
                </a:solidFill>
                <a:latin typeface="Calibri"/>
                <a:ea typeface="Calibri"/>
                <a:cs typeface="Calibri"/>
                <a:sym typeface="Calibri"/>
              </a:rPr>
              <a:t>Work together with families </a:t>
            </a:r>
            <a:r>
              <a:rPr lang="en-US" sz="1200" b="0" i="0" u="none" strike="noStrike" cap="none" dirty="0">
                <a:solidFill>
                  <a:schemeClr val="dk1"/>
                </a:solidFill>
                <a:latin typeface="Calibri"/>
                <a:ea typeface="Calibri"/>
                <a:cs typeface="Calibri"/>
                <a:sym typeface="Calibri"/>
              </a:rPr>
              <a:t>to incorporate PBIS into the IEP.</a:t>
            </a:r>
            <a:endParaRPr dirty="0"/>
          </a:p>
        </p:txBody>
      </p:sp>
      <p:sp>
        <p:nvSpPr>
          <p:cNvPr id="164" name="Google Shape;164;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517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This is an example of a matrix that</a:t>
            </a:r>
            <a:r>
              <a:rPr lang="en-US" sz="1200" b="0" i="0" u="none" strike="noStrike" cap="none" baseline="0" dirty="0">
                <a:solidFill>
                  <a:schemeClr val="dk1"/>
                </a:solidFill>
                <a:latin typeface="Calibri"/>
                <a:ea typeface="Calibri"/>
                <a:cs typeface="Calibri"/>
                <a:sym typeface="Calibri"/>
              </a:rPr>
              <a:t> a</a:t>
            </a:r>
            <a:r>
              <a:rPr lang="en-US" sz="1200" b="0" i="0" u="none" strike="noStrike" cap="none" dirty="0">
                <a:solidFill>
                  <a:schemeClr val="dk1"/>
                </a:solidFill>
                <a:latin typeface="Calibri"/>
                <a:ea typeface="Calibri"/>
                <a:cs typeface="Calibri"/>
                <a:sym typeface="Calibri"/>
              </a:rPr>
              <a:t> Tennessee school developed for families to use at home with students. This is from the Tennessee Behavior Support Project’s July 2017 guide “Including Families and Communities in your School’s RTI2-B Framework”.</a:t>
            </a:r>
            <a:r>
              <a:rPr lang="en-US" sz="1200" b="0" i="0" u="none" strike="noStrike" cap="none" baseline="0" dirty="0">
                <a:solidFill>
                  <a:schemeClr val="dk1"/>
                </a:solidFill>
                <a:latin typeface="Calibri"/>
                <a:ea typeface="Calibri"/>
                <a:cs typeface="Calibri"/>
                <a:sym typeface="Calibri"/>
              </a:rPr>
              <a:t> It can be accessed at: </a:t>
            </a:r>
            <a:r>
              <a:rPr lang="en-US" u="none" dirty="0">
                <a:solidFill>
                  <a:schemeClr val="hlink"/>
                </a:solidFill>
                <a:sym typeface="Calibri"/>
              </a:rPr>
              <a:t>https://tennesseetsc.org/wp-content/uploads/2016/03/TBSP-July-2017-Newsletter.pdf.</a:t>
            </a:r>
            <a:endParaRPr u="none" dirty="0"/>
          </a:p>
        </p:txBody>
      </p:sp>
      <p:sp>
        <p:nvSpPr>
          <p:cNvPr id="172" name="Google Shape;172;p1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8741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Some families respond better to more personal outreach (e.g., phone calls, emails, even other families reaching out to them), as opposed to flyers sent home with students. Language barriers may be more extensive than you think. Some families are not very literate in their native language. Get to know families and their preferences,</a:t>
            </a:r>
            <a:r>
              <a:rPr lang="en-US" sz="1200" b="0" i="0" u="none" strike="noStrike" cap="none" baseline="0" dirty="0">
                <a:solidFill>
                  <a:schemeClr val="dk1"/>
                </a:solidFill>
                <a:latin typeface="Calibri"/>
                <a:ea typeface="Calibri"/>
                <a:cs typeface="Calibri"/>
                <a:sym typeface="Calibri"/>
              </a:rPr>
              <a:t> a</a:t>
            </a:r>
            <a:r>
              <a:rPr lang="en-US" sz="1200" b="0" i="0" u="none" strike="noStrike" cap="none" dirty="0">
                <a:solidFill>
                  <a:schemeClr val="dk1"/>
                </a:solidFill>
                <a:latin typeface="Calibri"/>
                <a:ea typeface="Calibri"/>
                <a:cs typeface="Calibri"/>
                <a:sym typeface="Calibri"/>
              </a:rPr>
              <a:t>nd don’t assume families know acronyms or understand terms that educational professionals use regularly. Families may not have had good past experiences with education or may not think they have anything to contribute. Invite them to offer input and help plan activities. This will also ensure that school activities more accurately reflect the community and its various cultures. Also, offer families educational opportunities</a:t>
            </a:r>
            <a:r>
              <a:rPr lang="en-US" sz="1200" b="0" i="0" u="none" strike="noStrike" cap="none" baseline="0" dirty="0">
                <a:solidFill>
                  <a:schemeClr val="dk1"/>
                </a:solidFill>
                <a:latin typeface="Calibri"/>
                <a:ea typeface="Calibri"/>
                <a:cs typeface="Calibri"/>
                <a:sym typeface="Calibri"/>
              </a:rPr>
              <a:t> on</a:t>
            </a:r>
            <a:r>
              <a:rPr lang="en-US" sz="1200" b="0" i="0" u="none" strike="noStrike" cap="none" dirty="0">
                <a:solidFill>
                  <a:schemeClr val="dk1"/>
                </a:solidFill>
                <a:latin typeface="Calibri"/>
                <a:ea typeface="Calibri"/>
                <a:cs typeface="Calibri"/>
                <a:sym typeface="Calibri"/>
              </a:rPr>
              <a:t> academic topics, child development, etc. and invite them to help in the classroom. It could be helpful to talk about cultural and linguistic responsivity.</a:t>
            </a:r>
            <a:endParaRPr sz="1200" b="0" i="0" u="none" strike="noStrike" cap="none" dirty="0">
              <a:solidFill>
                <a:schemeClr val="dk1"/>
              </a:solidFill>
              <a:latin typeface="Calibri"/>
              <a:ea typeface="Calibri"/>
              <a:cs typeface="Calibri"/>
              <a:sym typeface="Calibri"/>
            </a:endParaRPr>
          </a:p>
        </p:txBody>
      </p:sp>
      <p:sp>
        <p:nvSpPr>
          <p:cNvPr id="179" name="Google Shape;179;p1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5833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Follow up the annual parent-teacher conference with regular communications with families. Know how to get information translated into the languages of your students' families. Consider student-led</a:t>
            </a:r>
            <a:r>
              <a:rPr lang="en-US" sz="1200" b="0" i="0" u="none" strike="noStrike" cap="none" baseline="0" dirty="0">
                <a:solidFill>
                  <a:schemeClr val="dk1"/>
                </a:solidFill>
                <a:latin typeface="Calibri"/>
                <a:ea typeface="Calibri"/>
                <a:cs typeface="Calibri"/>
                <a:sym typeface="Calibri"/>
              </a:rPr>
              <a:t> conferences with families, especially at the secondary level. </a:t>
            </a:r>
            <a:r>
              <a:rPr lang="en-US" sz="1200" b="0" i="0" u="none" strike="noStrike" cap="none" dirty="0">
                <a:solidFill>
                  <a:schemeClr val="dk1"/>
                </a:solidFill>
                <a:latin typeface="Calibri"/>
                <a:ea typeface="Calibri"/>
                <a:cs typeface="Calibri"/>
                <a:sym typeface="Calibri"/>
              </a:rPr>
              <a:t>Consider families who do not read well and arrange for phone calls in their native language. Every week or every month, send home folders of student work for family’s review and comment. Have a regular schedule to send home useful notices, memos, or newsletters. Respect family’s perspective on their child's abilities and progress. They know their own child in a different setting than you do. Expect to disagree once in a while and embrace the opportunity to see things from a new point of view.</a:t>
            </a:r>
            <a:endParaRPr dirty="0"/>
          </a:p>
        </p:txBody>
      </p:sp>
      <p:sp>
        <p:nvSpPr>
          <p:cNvPr id="186" name="Google Shape;186;p1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3545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Help those who work with families take different perspectives on situations by discussing hypothetical cases from different family members’ points of view. Ask staff to evaluate their own assumptions and beliefs about the families with whom they work. Develop staff communication skills. Aid staff in understanding research on families and the theoretical rationale for the program. Provide staff time to process with others difficult conversations or situations.</a:t>
            </a:r>
            <a:endParaRPr dirty="0"/>
          </a:p>
        </p:txBody>
      </p:sp>
      <p:sp>
        <p:nvSpPr>
          <p:cNvPr id="194" name="Google Shape;194;p1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376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will discuss the benefits of involving families and ways to communicate with, and engage, families and other community members.</a:t>
            </a:r>
            <a:endParaRPr dirty="0"/>
          </a:p>
        </p:txBody>
      </p:sp>
      <p:sp>
        <p:nvSpPr>
          <p:cNvPr id="67" name="Google Shape;67;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2712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Get to know families. Remove as many barriers as possible for family meetings.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Recruit families through face-to-face visits. Hold meetings for families during nontraditional hours, including weekends and evenings. Visit families in community locations. Provide transportation, infant care, and meals at meetings.</a:t>
            </a:r>
            <a:endParaRPr dirty="0"/>
          </a:p>
        </p:txBody>
      </p:sp>
      <p:sp>
        <p:nvSpPr>
          <p:cNvPr id="203" name="Google Shape;203;p1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991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Get to know the community in which your school is located. Understand the culture of the community.</a:t>
            </a:r>
            <a:endParaRPr dirty="0"/>
          </a:p>
        </p:txBody>
      </p:sp>
      <p:sp>
        <p:nvSpPr>
          <p:cNvPr id="211" name="Google Shape;211;p2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0390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Make sure families know about and are involved with PBIS. Give information, but also collect information.</a:t>
            </a:r>
            <a:endParaRPr dirty="0"/>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 </a:t>
            </a:r>
            <a:endParaRPr dirty="0"/>
          </a:p>
        </p:txBody>
      </p:sp>
      <p:sp>
        <p:nvSpPr>
          <p:cNvPr id="219" name="Google Shape;219;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3237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Make families feel welcome and make things convenient for them.</a:t>
            </a:r>
            <a:endParaRPr dirty="0"/>
          </a:p>
        </p:txBody>
      </p:sp>
      <p:sp>
        <p:nvSpPr>
          <p:cNvPr id="227" name="Google Shape;227;p2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8805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These</a:t>
            </a:r>
            <a:r>
              <a:rPr lang="en-US" sz="1200" b="0" i="0" u="none" strike="noStrike" cap="none" baseline="0" dirty="0">
                <a:solidFill>
                  <a:schemeClr val="dk1"/>
                </a:solidFill>
                <a:latin typeface="Calibri"/>
                <a:ea typeface="Calibri"/>
                <a:cs typeface="Calibri"/>
                <a:sym typeface="Calibri"/>
              </a:rPr>
              <a:t> are s</a:t>
            </a:r>
            <a:r>
              <a:rPr lang="en-US" sz="1200" b="0" i="0" u="none" strike="noStrike" cap="none" dirty="0">
                <a:solidFill>
                  <a:schemeClr val="dk1"/>
                </a:solidFill>
                <a:latin typeface="Calibri"/>
                <a:ea typeface="Calibri"/>
                <a:cs typeface="Calibri"/>
                <a:sym typeface="Calibri"/>
              </a:rPr>
              <a:t>ome ideas for retaining family support and involvement with PBIS. Send regular notes home about PBIS developed by families for families. Send home thank you notes for supporting PBIS in schools. (These can be sent to families and/or staff and teachers.) Hold a PBIS day at your school that is planned and coordinated by families. Recruit families to develop displays around the school related to PBIS (e.g. PBIS student of the week, month, etc.).</a:t>
            </a:r>
            <a:endParaRPr sz="1200" b="0" i="0" u="none" strike="noStrike" cap="none" dirty="0">
              <a:solidFill>
                <a:schemeClr val="dk1"/>
              </a:solidFill>
              <a:latin typeface="Calibri"/>
              <a:ea typeface="Calibri"/>
              <a:cs typeface="Calibri"/>
              <a:sym typeface="Calibri"/>
            </a:endParaRPr>
          </a:p>
        </p:txBody>
      </p:sp>
      <p:sp>
        <p:nvSpPr>
          <p:cNvPr id="234" name="Google Shape;234;p2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7015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ideas for reaching out to families and communities about PBIS.</a:t>
            </a:r>
            <a:endParaRPr dirty="0"/>
          </a:p>
        </p:txBody>
      </p:sp>
      <p:sp>
        <p:nvSpPr>
          <p:cNvPr id="243" name="Google Shape;243;p2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8201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 </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These</a:t>
            </a:r>
            <a:r>
              <a:rPr lang="en-US" sz="1200" b="0" i="0" u="none" strike="noStrike" cap="none" baseline="0" dirty="0">
                <a:solidFill>
                  <a:schemeClr val="dk1"/>
                </a:solidFill>
                <a:latin typeface="Calibri"/>
                <a:ea typeface="Calibri"/>
                <a:cs typeface="Calibri"/>
                <a:sym typeface="Calibri"/>
              </a:rPr>
              <a:t> are s</a:t>
            </a:r>
            <a:r>
              <a:rPr lang="en-US" sz="1200" b="0" i="0" u="none" strike="noStrike" cap="none" dirty="0">
                <a:solidFill>
                  <a:schemeClr val="dk1"/>
                </a:solidFill>
                <a:latin typeface="Calibri"/>
                <a:ea typeface="Calibri"/>
                <a:cs typeface="Calibri"/>
                <a:sym typeface="Calibri"/>
              </a:rPr>
              <a:t>ome more ideas for including families in PBIS activities. Set up a PBIS table during parent-teacher conferences to give info on expectations, what you’re teaching, acknowledgements, events, etc. Create PBIS family resources. These could include things, such as a behavior management “Tip of the Month” or “Five Ways a Day” to reinforce good behavior in the home. Have PBIS</a:t>
            </a:r>
            <a:r>
              <a:rPr lang="en-US" sz="1200" b="0" i="0" u="none" strike="noStrike" cap="none" baseline="0" dirty="0">
                <a:solidFill>
                  <a:schemeClr val="dk1"/>
                </a:solidFill>
                <a:latin typeface="Calibri"/>
                <a:ea typeface="Calibri"/>
                <a:cs typeface="Calibri"/>
                <a:sym typeface="Calibri"/>
              </a:rPr>
              <a:t> celebrations and upcoming events posted in the office or near the entrance of the school. </a:t>
            </a:r>
            <a:r>
              <a:rPr lang="en-US" sz="1200" b="0" i="0" u="none" strike="noStrike" cap="none" dirty="0">
                <a:solidFill>
                  <a:schemeClr val="dk1"/>
                </a:solidFill>
                <a:latin typeface="Calibri"/>
                <a:ea typeface="Calibri"/>
                <a:cs typeface="Calibri"/>
                <a:sym typeface="Calibri"/>
              </a:rPr>
              <a:t>Develop a PBIS family calendar to keep families up to date about current events, goals, challenges, etc.</a:t>
            </a:r>
            <a:endParaRPr sz="1200" b="0" i="0" u="none" strike="noStrike" cap="none" dirty="0">
              <a:solidFill>
                <a:schemeClr val="dk1"/>
              </a:solidFill>
              <a:latin typeface="Calibri"/>
              <a:ea typeface="Calibri"/>
              <a:cs typeface="Calibri"/>
              <a:sym typeface="Calibri"/>
            </a:endParaRPr>
          </a:p>
        </p:txBody>
      </p:sp>
      <p:sp>
        <p:nvSpPr>
          <p:cNvPr id="255" name="Google Shape;255;p2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8208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Family engagement </a:t>
            </a:r>
            <a:r>
              <a:rPr lang="en-US" sz="1200" b="1" i="0" u="sng" strike="noStrike" cap="none" dirty="0">
                <a:solidFill>
                  <a:schemeClr val="dk1"/>
                </a:solidFill>
                <a:latin typeface="Calibri"/>
                <a:ea typeface="Calibri"/>
                <a:cs typeface="Calibri"/>
                <a:sym typeface="Calibri"/>
              </a:rPr>
              <a:t>clearly promotes academic success and graduation</a:t>
            </a:r>
            <a:r>
              <a:rPr lang="en-US" sz="1200" b="0" i="0" u="none" strike="noStrike" cap="none" dirty="0">
                <a:solidFill>
                  <a:schemeClr val="dk1"/>
                </a:solidFill>
                <a:latin typeface="Calibri"/>
                <a:ea typeface="Calibri"/>
                <a:cs typeface="Calibri"/>
                <a:sym typeface="Calibri"/>
              </a:rPr>
              <a:t>, yet typically declines in the high school years.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Family engagement efforts at the high school level will be more effective when there is a clear vision for and commitment to meaningful family engagement that is communicated by the district leadership team. Schools should provide a range of opportunities for families to participate, invite families to collaborate, and encourage families to contribute.</a:t>
            </a:r>
            <a:endParaRPr dirty="0"/>
          </a:p>
        </p:txBody>
      </p:sp>
      <p:sp>
        <p:nvSpPr>
          <p:cNvPr id="263" name="Google Shape;263;p2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0987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70" name="Google Shape;270;p2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9841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great way to inform potential partnerships is to distribute annual surveys to community members to identify interests, talents, and volunteer availability. A community member could give local insight to the team and take PBIS and school information back into the community.</a:t>
            </a:r>
            <a:endParaRPr dirty="0"/>
          </a:p>
        </p:txBody>
      </p:sp>
      <p:sp>
        <p:nvSpPr>
          <p:cNvPr id="277" name="Google Shape;277;p2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62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Through family engagement, schools and families work together towards better outcomes for students. Engagement is also required in IDEA.</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It’s important to involve families</a:t>
            </a:r>
            <a:r>
              <a:rPr lang="en-US" sz="1200" b="0" i="0" u="none" strike="noStrike" cap="none" baseline="0" dirty="0">
                <a:solidFill>
                  <a:schemeClr val="dk1"/>
                </a:solidFill>
                <a:latin typeface="Calibri"/>
                <a:ea typeface="Calibri"/>
                <a:cs typeface="Calibri"/>
                <a:sym typeface="Calibri"/>
              </a:rPr>
              <a:t> in the process of “how” school and family engagement can happen to ensure trust and open communication.</a:t>
            </a:r>
            <a:endParaRPr sz="1200" b="0" i="0" u="none" strike="noStrike" cap="none" dirty="0">
              <a:solidFill>
                <a:schemeClr val="dk1"/>
              </a:solidFill>
              <a:latin typeface="Calibri"/>
              <a:ea typeface="Calibri"/>
              <a:cs typeface="Calibri"/>
              <a:sym typeface="Calibri"/>
            </a:endParaRPr>
          </a:p>
        </p:txBody>
      </p:sp>
      <p:sp>
        <p:nvSpPr>
          <p:cNvPr id="74" name="Google Shape;74;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4632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283" name="Google Shape;283;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9218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0: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289" name="Google Shape;289;p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813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Be sure to show appreciation – acknowledgement</a:t>
            </a:r>
            <a:r>
              <a:rPr lang="en-US" sz="1200" b="0" i="0" u="none" strike="noStrike" cap="none" baseline="0" dirty="0">
                <a:solidFill>
                  <a:schemeClr val="dk1"/>
                </a:solidFill>
                <a:latin typeface="Calibri"/>
                <a:ea typeface="Calibri"/>
                <a:cs typeface="Calibri"/>
                <a:sym typeface="Calibri"/>
              </a:rPr>
              <a:t> and</a:t>
            </a:r>
            <a:r>
              <a:rPr lang="en-US" sz="1200" b="0" i="0" u="none" strike="noStrike" cap="none" dirty="0">
                <a:solidFill>
                  <a:schemeClr val="dk1"/>
                </a:solidFill>
                <a:latin typeface="Calibri"/>
                <a:ea typeface="Calibri"/>
                <a:cs typeface="Calibri"/>
                <a:sym typeface="Calibri"/>
              </a:rPr>
              <a:t> recognition – to families and community members that participate and donate time and resources. </a:t>
            </a:r>
            <a:r>
              <a:rPr lang="en-US" sz="1200" b="1" i="0" u="none" strike="noStrike" cap="none" dirty="0">
                <a:solidFill>
                  <a:schemeClr val="dk1"/>
                </a:solidFill>
                <a:latin typeface="Calibri"/>
                <a:ea typeface="Calibri"/>
                <a:cs typeface="Calibri"/>
                <a:sym typeface="Calibri"/>
              </a:rPr>
              <a:t>Examples:</a:t>
            </a:r>
            <a:r>
              <a:rPr lang="en-US" sz="1200" b="0" i="0" u="none" strike="noStrike" cap="none" dirty="0">
                <a:solidFill>
                  <a:schemeClr val="dk1"/>
                </a:solidFill>
                <a:latin typeface="Calibri"/>
                <a:ea typeface="Calibri"/>
                <a:cs typeface="Calibri"/>
                <a:sym typeface="Calibri"/>
              </a:rPr>
              <a:t> Family representative recognizes students, staff, and teachers for reinforcing behavioral expectations (at team meetings individuals can be identified who are exhibiting the behaviors that support PBIS in your school). Schools can show their appreciation by simply making sure that everyone feels welcome when walking into the building. Schools could create banners for businesses that help with fundraising, which is a great way to advertise the business and the school’s plan. They could also host a raffle at a family night or recognize involved family and community members in their school newsletter, on their websites, or on social media.</a:t>
            </a:r>
            <a:endParaRPr dirty="0"/>
          </a:p>
        </p:txBody>
      </p:sp>
      <p:sp>
        <p:nvSpPr>
          <p:cNvPr id="296" name="Google Shape;296;p3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3109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303" name="Google Shape;303;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113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ongoing manner to ensure all core features are in place. The TFI highlights each critical component of PBIS. Section 1.11 covers student, family and community involvement.</a:t>
            </a:r>
            <a:endParaRPr dirty="0"/>
          </a:p>
        </p:txBody>
      </p:sp>
      <p:sp>
        <p:nvSpPr>
          <p:cNvPr id="310" name="Google Shape;310;p3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4854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316" name="Google Shape;316;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9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6" name="Google Shape;326;p3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71577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3" name="Google Shape;333;p3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235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distinction between involvement and engagement is important. Involvement implies doing to, whereas engagement implies doing with. The term family engagement indicates a shared and continuous responsibility for student achievement and learning that occurs across multiple settings. Staff and leaders who serve youth are acknowledging that “experts” telling youth and families what they should be doing is not working. There is a paradigm shift emerging; research is showing that when equal partnerships are in place among children, youth, families, staff, and leaders that serve youth, positive educational, health, mental health, social and occupational outcomes for youth are promoted. Adapted from: https://www.michigan.gov/-/media/Project/Websites/mde/2018/08/17/what_does_it_mean_to_be_engaged_or_involved.pdf?rev=e0638e1b5b75418e875520a0bcb9f6c4</a:t>
            </a:r>
            <a:endParaRPr dirty="0"/>
          </a:p>
        </p:txBody>
      </p:sp>
      <p:sp>
        <p:nvSpPr>
          <p:cNvPr id="84" name="Google Shape;84;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067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Font typeface="Arial" panose="020B0604020202020204" pitchFamily="34" charset="0"/>
              <a:buNone/>
            </a:pPr>
            <a:r>
              <a:rPr lang="en-US" sz="1200" b="0" i="0" u="none" strike="noStrike" cap="none" dirty="0">
                <a:solidFill>
                  <a:schemeClr val="dk1"/>
                </a:solidFill>
                <a:latin typeface="Calibri"/>
                <a:ea typeface="Calibri"/>
                <a:cs typeface="Calibri"/>
                <a:sym typeface="Calibri"/>
              </a:rPr>
              <a:t>The distinction between involvement and engagement is important. Involvement implies doing to, whereas engagement implies doing with. The term family engagement indicates a shared and continuous responsibility for student achievement and learning that occurs across multiple settings.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Staff and leaders who serve youth are acknowledging that “experts” telling youth and families what they should be doing is not working. There is a paradigm shift emerging; research is showing that when equal partnerships are in place among children, youth, families, staff, and leaders that serve youth, positive educational, health, mental health, social and occupational outcomes for youth are promoted. Adapted from: https://www.michigan.gov/-/media/Project/Websites/mde/2018/08/17/what_does_it_mean_to_be_engaged_or_involved.pdf?rev=e0638e1b5b75418e875520a0bcb9f6c4</a:t>
            </a:r>
            <a:endParaRPr dirty="0"/>
          </a:p>
        </p:txBody>
      </p:sp>
      <p:sp>
        <p:nvSpPr>
          <p:cNvPr id="84" name="Google Shape;84;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488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School, family, and community partnerships should help families have a clear idea of what their children are learning and doing at school. They should help families feel more empowered to help their children be more successful. Book recommendation: </a:t>
            </a:r>
            <a:r>
              <a:rPr lang="en-US" sz="1200" dirty="0">
                <a:solidFill>
                  <a:schemeClr val="bg1"/>
                </a:solidFill>
                <a:latin typeface="Calibri"/>
                <a:ea typeface="Calibri"/>
                <a:cs typeface="Calibri"/>
                <a:sym typeface="Calibri"/>
              </a:rPr>
              <a:t>Henderson, </a:t>
            </a:r>
            <a:r>
              <a:rPr lang="en-US" sz="1200" dirty="0" err="1">
                <a:solidFill>
                  <a:schemeClr val="bg1"/>
                </a:solidFill>
                <a:latin typeface="Calibri"/>
                <a:ea typeface="Calibri"/>
                <a:cs typeface="Calibri"/>
                <a:sym typeface="Calibri"/>
              </a:rPr>
              <a:t>Mapp</a:t>
            </a:r>
            <a:r>
              <a:rPr lang="en-US" sz="1200" dirty="0">
                <a:solidFill>
                  <a:schemeClr val="bg1"/>
                </a:solidFill>
                <a:latin typeface="Calibri"/>
                <a:ea typeface="Calibri"/>
                <a:cs typeface="Calibri"/>
                <a:sym typeface="Calibri"/>
              </a:rPr>
              <a:t>, et al. </a:t>
            </a:r>
            <a:r>
              <a:rPr lang="en-US" sz="1200" i="1" dirty="0">
                <a:solidFill>
                  <a:schemeClr val="bg1"/>
                </a:solidFill>
                <a:latin typeface="Calibri"/>
                <a:ea typeface="Calibri"/>
                <a:cs typeface="Calibri"/>
                <a:sym typeface="Calibri"/>
              </a:rPr>
              <a:t>Beyond the Bake Sale: The Essential Guide to Family-School Partnerships</a:t>
            </a:r>
            <a:r>
              <a:rPr lang="en-US" sz="1200" dirty="0">
                <a:solidFill>
                  <a:schemeClr val="bg1"/>
                </a:solidFill>
                <a:latin typeface="Calibri"/>
                <a:ea typeface="Calibri"/>
                <a:cs typeface="Calibri"/>
                <a:sym typeface="Calibri"/>
              </a:rPr>
              <a:t>. The New Press, 2007.</a:t>
            </a:r>
            <a:endParaRPr lang="en-US" sz="1200" dirty="0">
              <a:solidFill>
                <a:schemeClr val="bg1"/>
              </a:solidFill>
            </a:endParaRPr>
          </a:p>
        </p:txBody>
      </p:sp>
      <p:sp>
        <p:nvSpPr>
          <p:cNvPr id="91" name="Google Shape;91;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052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(From the National PTA survey.) When families are involved, students exhibit more positive attitudes and behaviors. When students report feeling support from both home and school, they have more self-confidence, feel school is more important, and they tend to do better in school. Student at-risk behaviors, such as alcohol use, violence, and other anti-social behaviors decrease as family involvement increases.</a:t>
            </a:r>
            <a:endParaRPr dirty="0"/>
          </a:p>
        </p:txBody>
      </p:sp>
      <p:sp>
        <p:nvSpPr>
          <p:cNvPr id="101" name="Google Shape;101;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201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Teachers and schools benefit from family engagement</a:t>
            </a:r>
            <a:r>
              <a:rPr lang="en-US" sz="1200" b="0" i="0" u="none" strike="noStrike" cap="none" baseline="0" dirty="0">
                <a:solidFill>
                  <a:schemeClr val="dk1"/>
                </a:solidFill>
                <a:latin typeface="Calibri"/>
                <a:ea typeface="Calibri"/>
                <a:cs typeface="Calibri"/>
                <a:sym typeface="Calibri"/>
              </a:rPr>
              <a:t> through g</a:t>
            </a:r>
            <a:r>
              <a:rPr lang="en-US" sz="1200" b="0" i="0" u="none" strike="noStrike" cap="none" dirty="0">
                <a:solidFill>
                  <a:schemeClr val="dk1"/>
                </a:solidFill>
                <a:latin typeface="Calibri"/>
                <a:ea typeface="Calibri"/>
                <a:cs typeface="Calibri"/>
                <a:sym typeface="Calibri"/>
              </a:rPr>
              <a:t>reater job satisfaction, higher ratings of teaching skills from families </a:t>
            </a:r>
            <a:r>
              <a:rPr lang="en-US" sz="1200" b="0" i="0" u="sng" strike="noStrike" cap="none" dirty="0">
                <a:solidFill>
                  <a:schemeClr val="dk1"/>
                </a:solidFill>
                <a:latin typeface="Calibri"/>
                <a:ea typeface="Calibri"/>
                <a:cs typeface="Calibri"/>
                <a:sym typeface="Calibri"/>
              </a:rPr>
              <a:t>and</a:t>
            </a:r>
            <a:r>
              <a:rPr lang="en-US" sz="1200" b="0" i="0" u="none" strike="noStrike" cap="none" dirty="0">
                <a:solidFill>
                  <a:schemeClr val="dk1"/>
                </a:solidFill>
                <a:latin typeface="Calibri"/>
                <a:ea typeface="Calibri"/>
                <a:cs typeface="Calibri"/>
                <a:sym typeface="Calibri"/>
              </a:rPr>
              <a:t> principals, higher ratings of school effectiveness,</a:t>
            </a:r>
            <a:r>
              <a:rPr lang="en-US" sz="1200" b="0" i="0" u="none" strike="noStrike" cap="none" baseline="0" dirty="0">
                <a:solidFill>
                  <a:schemeClr val="dk1"/>
                </a:solidFill>
                <a:latin typeface="Calibri"/>
                <a:ea typeface="Calibri"/>
                <a:cs typeface="Calibri"/>
                <a:sym typeface="Calibri"/>
              </a:rPr>
              <a:t> and i</a:t>
            </a:r>
            <a:r>
              <a:rPr lang="en-US" sz="1200" b="0" i="0" u="none" strike="noStrike" cap="none" dirty="0">
                <a:solidFill>
                  <a:schemeClr val="dk1"/>
                </a:solidFill>
                <a:latin typeface="Calibri"/>
                <a:ea typeface="Calibri"/>
                <a:cs typeface="Calibri"/>
                <a:sym typeface="Calibri"/>
              </a:rPr>
              <a:t>mproved classroom behavior through increased knowledge of children’s family, cultural, and community contexts.</a:t>
            </a:r>
            <a:endParaRPr dirty="0"/>
          </a:p>
        </p:txBody>
      </p:sp>
      <p:sp>
        <p:nvSpPr>
          <p:cNvPr id="111" name="Google Shape;111;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8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Review – we’re leading into applying PBIS logic to family engagement.</a:t>
            </a:r>
            <a:endParaRPr dirty="0"/>
          </a:p>
        </p:txBody>
      </p:sp>
      <p:sp>
        <p:nvSpPr>
          <p:cNvPr id="120" name="Google Shape;120;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1869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235495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ck Basic Content">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2" name="Picture 11">
            <a:extLst>
              <a:ext uri="{FF2B5EF4-FFF2-40B4-BE49-F238E27FC236}">
                <a16:creationId xmlns:a16="http://schemas.microsoft.com/office/drawing/2014/main" id="{4ADDEC0C-1CFA-42EA-823F-45588FFAF3CD}"/>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1409927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113190"/>
      </p:ext>
    </p:extLst>
  </p:cSld>
  <p:clrMap bg1="dk1" tx1="lt1" bg2="dk2" tx2="lt2" accent1="accent1" accent2="accent2" accent3="accent3" accent4="accent4" accent5="accent5" accent6="accent6" hlink="hlink" folHlink="folHlink"/>
  <p:sldLayoutIdLst>
    <p:sldLayoutId id="2147483680" r:id="rId1"/>
    <p:sldLayoutId id="2147483681" r:id="rId2"/>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bis.org/topics/famil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d.gov/parents/family-engagement-learning-series-brief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tennesseetsc.org/wp-content/uploads/2016/03/TBSP-July-2017-Newsletter.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pbis.org/resource/family-resourc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4E6040-6323-4834-B632-1E254872E1E7}"/>
              </a:ext>
            </a:extLst>
          </p:cNvPr>
          <p:cNvSpPr>
            <a:spLocks noGrp="1"/>
          </p:cNvSpPr>
          <p:nvPr>
            <p:ph type="ctrTitle"/>
          </p:nvPr>
        </p:nvSpPr>
        <p:spPr/>
        <p:txBody>
          <a:bodyPr/>
          <a:lstStyle/>
          <a:p>
            <a:pPr algn="ctr"/>
            <a:r>
              <a:rPr lang="en-US" dirty="0">
                <a:latin typeface="+mn-lt"/>
              </a:rPr>
              <a:t>Family and Community Engagement</a:t>
            </a:r>
          </a:p>
        </p:txBody>
      </p:sp>
      <p:sp>
        <p:nvSpPr>
          <p:cNvPr id="2" name="Subtitle 1">
            <a:extLst>
              <a:ext uri="{FF2B5EF4-FFF2-40B4-BE49-F238E27FC236}">
                <a16:creationId xmlns:a16="http://schemas.microsoft.com/office/drawing/2014/main" id="{9DFBBEC5-2F80-4EEE-91B7-72FB958DBAA1}"/>
              </a:ext>
            </a:extLst>
          </p:cNvPr>
          <p:cNvSpPr>
            <a:spLocks noGrp="1"/>
          </p:cNvSpPr>
          <p:nvPr>
            <p:ph type="subTitle" idx="1"/>
          </p:nvPr>
        </p:nvSpPr>
        <p:spPr/>
        <p:txBody>
          <a:bodyPr/>
          <a:lstStyle/>
          <a:p>
            <a:r>
              <a:rPr lang="en-US" dirty="0"/>
              <a:t>Module 17</a:t>
            </a:r>
          </a:p>
        </p:txBody>
      </p:sp>
      <p:sp>
        <p:nvSpPr>
          <p:cNvPr id="6" name="Text Placeholder 5">
            <a:extLst>
              <a:ext uri="{FF2B5EF4-FFF2-40B4-BE49-F238E27FC236}">
                <a16:creationId xmlns:a16="http://schemas.microsoft.com/office/drawing/2014/main" id="{EB8BD6FF-68F7-462D-B0AF-D4CA4FAF92B1}"/>
              </a:ext>
            </a:extLst>
          </p:cNvPr>
          <p:cNvSpPr>
            <a:spLocks noGrp="1"/>
          </p:cNvSpPr>
          <p:nvPr>
            <p:ph type="body" sz="quarter" idx="17"/>
          </p:nvPr>
        </p:nvSpPr>
        <p:spPr/>
        <p:txBody>
          <a:bodyPr>
            <a:normAutofit/>
          </a:bodyPr>
          <a:lstStyle/>
          <a:p>
            <a:r>
              <a:rPr lang="en-US" dirty="0"/>
              <a:t>Anne </a:t>
            </a:r>
            <a:r>
              <a:rPr lang="en-US" dirty="0" err="1"/>
              <a:t>Merten</a:t>
            </a:r>
            <a:endParaRPr lang="en-US" dirty="0"/>
          </a:p>
        </p:txBody>
      </p:sp>
      <p:sp>
        <p:nvSpPr>
          <p:cNvPr id="7" name="Text Placeholder 6">
            <a:extLst>
              <a:ext uri="{FF2B5EF4-FFF2-40B4-BE49-F238E27FC236}">
                <a16:creationId xmlns:a16="http://schemas.microsoft.com/office/drawing/2014/main" id="{26943B89-4009-4A78-B202-A4AD863CE95C}"/>
              </a:ext>
            </a:extLst>
          </p:cNvPr>
          <p:cNvSpPr>
            <a:spLocks noGrp="1"/>
          </p:cNvSpPr>
          <p:nvPr>
            <p:ph type="body" sz="quarter" idx="19"/>
          </p:nvPr>
        </p:nvSpPr>
        <p:spPr/>
        <p:txBody>
          <a:bodyPr/>
          <a:lstStyle/>
          <a:p>
            <a:r>
              <a:rPr lang="en-US" dirty="0"/>
              <a:t>amerten@astate.edu</a:t>
            </a:r>
          </a:p>
        </p:txBody>
      </p:sp>
      <p:sp>
        <p:nvSpPr>
          <p:cNvPr id="9" name="Text Placeholder 8">
            <a:extLst>
              <a:ext uri="{FF2B5EF4-FFF2-40B4-BE49-F238E27FC236}">
                <a16:creationId xmlns:a16="http://schemas.microsoft.com/office/drawing/2014/main" id="{24CDE22C-3994-489C-8197-030E282A05FD}"/>
              </a:ext>
            </a:extLst>
          </p:cNvPr>
          <p:cNvSpPr>
            <a:spLocks noGrp="1"/>
          </p:cNvSpPr>
          <p:nvPr>
            <p:ph type="body" sz="quarter" idx="20"/>
          </p:nvPr>
        </p:nvSpPr>
        <p:spPr/>
        <p:txBody>
          <a:bodyPr/>
          <a:lstStyle/>
          <a:p>
            <a:r>
              <a:rPr lang="en-US" dirty="0"/>
              <a:t>Rebecca </a:t>
            </a:r>
            <a:r>
              <a:rPr lang="en-US" dirty="0" err="1"/>
              <a:t>Hegger</a:t>
            </a:r>
            <a:endParaRPr lang="en-US" dirty="0"/>
          </a:p>
        </p:txBody>
      </p:sp>
      <p:sp>
        <p:nvSpPr>
          <p:cNvPr id="10" name="Text Placeholder 9">
            <a:extLst>
              <a:ext uri="{FF2B5EF4-FFF2-40B4-BE49-F238E27FC236}">
                <a16:creationId xmlns:a16="http://schemas.microsoft.com/office/drawing/2014/main" id="{E5634066-107C-4F3C-AC9A-FAAA7481F89A}"/>
              </a:ext>
            </a:extLst>
          </p:cNvPr>
          <p:cNvSpPr>
            <a:spLocks noGrp="1"/>
          </p:cNvSpPr>
          <p:nvPr>
            <p:ph type="body" sz="quarter" idx="21"/>
          </p:nvPr>
        </p:nvSpPr>
        <p:spPr/>
        <p:txBody>
          <a:bodyPr/>
          <a:lstStyle/>
          <a:p>
            <a:r>
              <a:rPr lang="en-US" dirty="0"/>
              <a:t>rhegger@astate.edu</a:t>
            </a:r>
          </a:p>
        </p:txBody>
      </p:sp>
      <p:pic>
        <p:nvPicPr>
          <p:cNvPr id="17" name="Picture Placeholder 16">
            <a:extLst>
              <a:ext uri="{FF2B5EF4-FFF2-40B4-BE49-F238E27FC236}">
                <a16:creationId xmlns:a16="http://schemas.microsoft.com/office/drawing/2014/main" id="{24CD9329-B4C0-4984-B2F6-7204C2E9B29A}"/>
              </a:ext>
            </a:extLst>
          </p:cNvPr>
          <p:cNvPicPr>
            <a:picLocks noGrp="1" noChangeAspect="1"/>
          </p:cNvPicPr>
          <p:nvPr>
            <p:ph type="pic" sz="quarter" idx="18"/>
          </p:nvPr>
        </p:nvPicPr>
        <p:blipFill>
          <a:blip r:embed="rId3"/>
          <a:srcRect l="5442" r="5442"/>
          <a:stretch>
            <a:fillRect/>
          </a:stretch>
        </p:blipFill>
        <p:spPr/>
      </p:pic>
      <p:pic>
        <p:nvPicPr>
          <p:cNvPr id="19" name="Picture Placeholder 18">
            <a:extLst>
              <a:ext uri="{FF2B5EF4-FFF2-40B4-BE49-F238E27FC236}">
                <a16:creationId xmlns:a16="http://schemas.microsoft.com/office/drawing/2014/main" id="{6CEC9036-D266-4802-BDFE-95D94E677BAB}"/>
              </a:ext>
            </a:extLst>
          </p:cNvPr>
          <p:cNvPicPr>
            <a:picLocks noGrp="1" noChangeAspect="1"/>
          </p:cNvPicPr>
          <p:nvPr>
            <p:ph type="pic" sz="quarter" idx="22"/>
          </p:nvPr>
        </p:nvPicPr>
        <p:blipFill>
          <a:blip r:embed="rId4"/>
          <a:srcRect l="5442" r="5442"/>
          <a:stretch>
            <a:fillRect/>
          </a:stretch>
        </p:blipFill>
        <p:spPr/>
      </p:pic>
    </p:spTree>
    <p:extLst>
      <p:ext uri="{BB962C8B-B14F-4D97-AF65-F5344CB8AC3E}">
        <p14:creationId xmlns:p14="http://schemas.microsoft.com/office/powerpoint/2010/main" val="195927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5400"/>
              <a:buFont typeface="Calibri"/>
              <a:buNone/>
            </a:pPr>
            <a:r>
              <a:rPr lang="en-US" sz="5400" i="0" u="none" strike="noStrike" cap="none" dirty="0">
                <a:latin typeface="Calibri"/>
                <a:ea typeface="Calibri"/>
                <a:cs typeface="Calibri"/>
                <a:sym typeface="Calibri"/>
              </a:rPr>
              <a:t>How To Apply PBIS To Family Engagement</a:t>
            </a:r>
            <a:endParaRPr dirty="0"/>
          </a:p>
        </p:txBody>
      </p:sp>
      <p:sp>
        <p:nvSpPr>
          <p:cNvPr id="130" name="Google Shape;130;p1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None/>
            </a:pPr>
            <a:r>
              <a:rPr lang="en-US" sz="2800" b="1" u="sng" dirty="0">
                <a:solidFill>
                  <a:schemeClr val="tx1"/>
                </a:solidFill>
                <a:ea typeface="Calibri"/>
                <a:sym typeface="Calibri"/>
              </a:rPr>
              <a:t>Provide these for families:</a:t>
            </a:r>
          </a:p>
          <a:p>
            <a:pPr marR="0" lvl="0" algn="l" rtl="0">
              <a:lnSpc>
                <a:spcPct val="90000"/>
              </a:lnSpc>
              <a:spcBef>
                <a:spcPts val="1000"/>
              </a:spcBef>
              <a:spcAft>
                <a:spcPts val="0"/>
              </a:spcAft>
              <a:buSzPts val="2800"/>
            </a:pPr>
            <a:r>
              <a:rPr lang="en-US" sz="2800" dirty="0">
                <a:solidFill>
                  <a:schemeClr val="tx1"/>
                </a:solidFill>
                <a:ea typeface="Calibri"/>
                <a:sym typeface="Calibri"/>
              </a:rPr>
              <a:t>A continuum of positive behavior supports </a:t>
            </a:r>
            <a:r>
              <a:rPr lang="en-US" sz="2800" dirty="0">
                <a:solidFill>
                  <a:schemeClr val="tx1"/>
                </a:solidFill>
                <a:sym typeface="Calibri"/>
              </a:rPr>
              <a:t>for all families</a:t>
            </a:r>
            <a:endParaRPr dirty="0">
              <a:solidFill>
                <a:schemeClr val="tx1"/>
              </a:solidFill>
            </a:endParaRPr>
          </a:p>
          <a:p>
            <a:pPr marR="0" lvl="0" algn="l" rtl="0">
              <a:lnSpc>
                <a:spcPct val="90000"/>
              </a:lnSpc>
              <a:spcBef>
                <a:spcPts val="1000"/>
              </a:spcBef>
              <a:spcAft>
                <a:spcPts val="0"/>
              </a:spcAft>
              <a:buSzPts val="2800"/>
            </a:pPr>
            <a:r>
              <a:rPr lang="en-US" sz="2800" dirty="0">
                <a:solidFill>
                  <a:schemeClr val="tx1"/>
                </a:solidFill>
                <a:ea typeface="Calibri"/>
                <a:sym typeface="Calibri"/>
              </a:rPr>
              <a:t>Frequent, </a:t>
            </a:r>
            <a:r>
              <a:rPr lang="en-US" sz="2800" dirty="0">
                <a:solidFill>
                  <a:schemeClr val="tx1"/>
                </a:solidFill>
                <a:sym typeface="Calibri"/>
              </a:rPr>
              <a:t>regular, positive contacts &amp; acknowledgements</a:t>
            </a:r>
            <a:endParaRPr dirty="0">
              <a:solidFill>
                <a:schemeClr val="tx1"/>
              </a:solidFill>
            </a:endParaRPr>
          </a:p>
          <a:p>
            <a:pPr marR="0" lvl="0" algn="l" rtl="0">
              <a:lnSpc>
                <a:spcPct val="90000"/>
              </a:lnSpc>
              <a:spcBef>
                <a:spcPts val="1000"/>
              </a:spcBef>
              <a:spcAft>
                <a:spcPts val="0"/>
              </a:spcAft>
              <a:buSzPts val="2800"/>
            </a:pPr>
            <a:r>
              <a:rPr lang="en-US" sz="2800" dirty="0">
                <a:solidFill>
                  <a:schemeClr val="tx1"/>
                </a:solidFill>
                <a:ea typeface="Calibri"/>
                <a:sym typeface="Calibri"/>
              </a:rPr>
              <a:t>Formal, active participation &amp; involvement as equal partner</a:t>
            </a:r>
            <a:r>
              <a:rPr lang="en-US" sz="2800" dirty="0">
                <a:solidFill>
                  <a:schemeClr val="tx1"/>
                </a:solidFill>
                <a:sym typeface="Calibri"/>
              </a:rPr>
              <a:t>s</a:t>
            </a:r>
            <a:endParaRPr dirty="0">
              <a:solidFill>
                <a:schemeClr val="tx1"/>
              </a:solidFill>
            </a:endParaRPr>
          </a:p>
          <a:p>
            <a:pPr marR="0" lvl="0" algn="l" rtl="0">
              <a:lnSpc>
                <a:spcPct val="90000"/>
              </a:lnSpc>
              <a:spcBef>
                <a:spcPts val="1000"/>
              </a:spcBef>
              <a:spcAft>
                <a:spcPts val="0"/>
              </a:spcAft>
              <a:buSzPts val="2800"/>
            </a:pPr>
            <a:r>
              <a:rPr lang="en-US" sz="2800" dirty="0">
                <a:solidFill>
                  <a:schemeClr val="tx1"/>
                </a:solidFill>
                <a:ea typeface="Calibri"/>
                <a:sym typeface="Calibri"/>
              </a:rPr>
              <a:t>Access to a system of integrated school </a:t>
            </a:r>
            <a:r>
              <a:rPr lang="en-US" dirty="0">
                <a:solidFill>
                  <a:schemeClr val="tx1"/>
                </a:solidFill>
              </a:rPr>
              <a:t>&amp;</a:t>
            </a:r>
            <a:r>
              <a:rPr lang="en-US" sz="2800" dirty="0">
                <a:solidFill>
                  <a:schemeClr val="tx1"/>
                </a:solidFill>
                <a:ea typeface="Calibri"/>
                <a:sym typeface="Calibri"/>
              </a:rPr>
              <a:t> community resources</a:t>
            </a:r>
            <a:endParaRPr sz="2800" dirty="0">
              <a:solidFill>
                <a:schemeClr val="tx1"/>
              </a:solidFill>
              <a:ea typeface="Calibri"/>
              <a:sym typeface="Calibri"/>
            </a:endParaRPr>
          </a:p>
        </p:txBody>
      </p:sp>
    </p:spTree>
    <p:extLst>
      <p:ext uri="{BB962C8B-B14F-4D97-AF65-F5344CB8AC3E}">
        <p14:creationId xmlns:p14="http://schemas.microsoft.com/office/powerpoint/2010/main" val="374727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title"/>
          </p:nvPr>
        </p:nvSpPr>
        <p:spPr/>
        <p:txBody>
          <a:bodyPr/>
          <a:lstStyle/>
          <a:p>
            <a:pPr lvl="0"/>
            <a:r>
              <a:rPr lang="en-US">
                <a:sym typeface="Calibri"/>
              </a:rPr>
              <a:t>Developing Your Program</a:t>
            </a:r>
            <a:endParaRPr lang="en-US" dirty="0"/>
          </a:p>
        </p:txBody>
      </p:sp>
      <p:sp>
        <p:nvSpPr>
          <p:cNvPr id="137" name="Google Shape;137;p18"/>
          <p:cNvSpPr txBox="1">
            <a:spLocks noGrp="1"/>
          </p:cNvSpPr>
          <p:nvPr>
            <p:ph idx="1"/>
          </p:nvPr>
        </p:nvSpPr>
        <p:spPr/>
        <p:txBody>
          <a:bodyPr/>
          <a:lstStyle/>
          <a:p>
            <a:pPr lvl="0"/>
            <a:r>
              <a:rPr lang="en-US">
                <a:sym typeface="Calibri"/>
              </a:rPr>
              <a:t>Evaluate current status</a:t>
            </a:r>
            <a:endParaRPr lang="en-US"/>
          </a:p>
          <a:p>
            <a:pPr lvl="0"/>
            <a:r>
              <a:rPr lang="en-US">
                <a:sym typeface="Calibri"/>
              </a:rPr>
              <a:t>Formulate goals and strategies</a:t>
            </a:r>
            <a:endParaRPr lang="en-US"/>
          </a:p>
          <a:p>
            <a:pPr lvl="0"/>
            <a:r>
              <a:rPr lang="en-US">
                <a:sym typeface="Calibri"/>
              </a:rPr>
              <a:t>Form action steps and responsibilities</a:t>
            </a:r>
            <a:endParaRPr lang="en-US"/>
          </a:p>
          <a:p>
            <a:pPr lvl="0"/>
            <a:r>
              <a:rPr lang="en-US">
                <a:sym typeface="Calibri"/>
              </a:rPr>
              <a:t>Review performance</a:t>
            </a:r>
            <a:endParaRPr lang="en-US"/>
          </a:p>
          <a:p>
            <a:pPr lvl="0"/>
            <a:r>
              <a:rPr lang="en-US">
                <a:sym typeface="Calibri"/>
              </a:rPr>
              <a:t>Evaluate your plan</a:t>
            </a:r>
            <a:endParaRPr lang="en-US" dirty="0"/>
          </a:p>
        </p:txBody>
      </p:sp>
    </p:spTree>
    <p:extLst>
      <p:ext uri="{BB962C8B-B14F-4D97-AF65-F5344CB8AC3E}">
        <p14:creationId xmlns:p14="http://schemas.microsoft.com/office/powerpoint/2010/main" val="202164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5400"/>
              <a:buFont typeface="Calibri"/>
              <a:buNone/>
            </a:pPr>
            <a:r>
              <a:rPr lang="en-US" sz="5400" i="0" u="none" strike="noStrike" cap="none" dirty="0">
                <a:latin typeface="Calibri"/>
                <a:ea typeface="Calibri"/>
                <a:cs typeface="Calibri"/>
                <a:sym typeface="Calibri"/>
              </a:rPr>
              <a:t>District Family Engagement Plan Example</a:t>
            </a:r>
            <a:endParaRPr dirty="0"/>
          </a:p>
        </p:txBody>
      </p:sp>
      <p:sp>
        <p:nvSpPr>
          <p:cNvPr id="144" name="Google Shape;144;p19"/>
          <p:cNvSpPr txBox="1">
            <a:spLocks noGrp="1"/>
          </p:cNvSpPr>
          <p:nvPr>
            <p:ph idx="1"/>
          </p:nvPr>
        </p:nvSpPr>
        <p:spPr>
          <a:prstGeom prst="rect">
            <a:avLst/>
          </a:prstGeom>
          <a:noFill/>
          <a:ln>
            <a:noFill/>
          </a:ln>
        </p:spPr>
        <p:txBody>
          <a:bodyPr spcFirstLastPara="1" wrap="square" lIns="91425" tIns="45700" rIns="91425" bIns="45700" numCol="2" anchor="t" anchorCtr="0">
            <a:noAutofit/>
          </a:bodyPr>
          <a:lstStyle/>
          <a:p>
            <a:pPr lvl="0">
              <a:lnSpc>
                <a:spcPct val="114000"/>
              </a:lnSpc>
              <a:spcBef>
                <a:spcPts val="600"/>
              </a:spcBef>
              <a:buSzPts val="2800"/>
            </a:pPr>
            <a:r>
              <a:rPr lang="en-US" dirty="0">
                <a:ea typeface="Calibri"/>
                <a:sym typeface="Calibri"/>
              </a:rPr>
              <a:t>Involvement is:</a:t>
            </a:r>
            <a:endParaRPr lang="en-US" dirty="0"/>
          </a:p>
          <a:p>
            <a:pPr lvl="1">
              <a:lnSpc>
                <a:spcPct val="114000"/>
              </a:lnSpc>
              <a:spcBef>
                <a:spcPts val="600"/>
              </a:spcBef>
              <a:buSzPts val="2400"/>
            </a:pPr>
            <a:r>
              <a:rPr lang="en-US" dirty="0">
                <a:ea typeface="Calibri"/>
                <a:sym typeface="Calibri"/>
              </a:rPr>
              <a:t>Intermittent attendance or participation</a:t>
            </a:r>
            <a:endParaRPr lang="en-US" dirty="0"/>
          </a:p>
          <a:p>
            <a:pPr lvl="1">
              <a:lnSpc>
                <a:spcPct val="114000"/>
              </a:lnSpc>
              <a:spcBef>
                <a:spcPts val="600"/>
              </a:spcBef>
              <a:buSzPts val="2400"/>
            </a:pPr>
            <a:r>
              <a:rPr lang="en-US" dirty="0">
                <a:ea typeface="Calibri"/>
                <a:sym typeface="Calibri"/>
              </a:rPr>
              <a:t>One way, school-directed</a:t>
            </a:r>
            <a:endParaRPr lang="en-US" dirty="0"/>
          </a:p>
          <a:p>
            <a:pPr lvl="1">
              <a:lnSpc>
                <a:spcPct val="114000"/>
              </a:lnSpc>
              <a:spcBef>
                <a:spcPts val="600"/>
              </a:spcBef>
              <a:buSzPts val="2400"/>
            </a:pPr>
            <a:r>
              <a:rPr lang="en-US" dirty="0">
                <a:ea typeface="Calibri"/>
                <a:sym typeface="Calibri"/>
              </a:rPr>
              <a:t>School-driven decision making </a:t>
            </a:r>
            <a:endParaRPr lang="en-US" dirty="0"/>
          </a:p>
          <a:p>
            <a:pPr lvl="1">
              <a:lnSpc>
                <a:spcPct val="114000"/>
              </a:lnSpc>
              <a:spcBef>
                <a:spcPts val="600"/>
              </a:spcBef>
              <a:buSzPts val="2400"/>
            </a:pPr>
            <a:r>
              <a:rPr lang="en-US" dirty="0">
                <a:ea typeface="Calibri"/>
                <a:sym typeface="Calibri"/>
              </a:rPr>
              <a:t>Changes &amp; evolves as child matures</a:t>
            </a:r>
            <a:endParaRPr lang="en-US" sz="2800" dirty="0">
              <a:ea typeface="Calibri"/>
              <a:sym typeface="Calibri"/>
            </a:endParaRPr>
          </a:p>
          <a:p>
            <a:pPr marR="0" lvl="0" algn="l" rtl="0">
              <a:lnSpc>
                <a:spcPct val="114000"/>
              </a:lnSpc>
              <a:spcBef>
                <a:spcPts val="600"/>
              </a:spcBef>
              <a:spcAft>
                <a:spcPts val="0"/>
              </a:spcAft>
              <a:buSzPts val="2800"/>
            </a:pPr>
            <a:r>
              <a:rPr lang="en-US" sz="2800" dirty="0">
                <a:ea typeface="Calibri"/>
                <a:sym typeface="Calibri"/>
              </a:rPr>
              <a:t>Engagement is: </a:t>
            </a:r>
            <a:endParaRPr dirty="0"/>
          </a:p>
          <a:p>
            <a:pPr marR="0" lvl="1" algn="l" rtl="0">
              <a:lnSpc>
                <a:spcPct val="114000"/>
              </a:lnSpc>
              <a:spcBef>
                <a:spcPts val="600"/>
              </a:spcBef>
              <a:spcAft>
                <a:spcPts val="0"/>
              </a:spcAft>
              <a:buSzPts val="2400"/>
            </a:pPr>
            <a:r>
              <a:rPr lang="en-US" sz="2600" b="0" i="0" u="none" strike="noStrike" cap="none" dirty="0">
                <a:sym typeface="Calibri"/>
              </a:rPr>
              <a:t>Ongoing &amp; continuous </a:t>
            </a:r>
            <a:endParaRPr sz="2600" dirty="0"/>
          </a:p>
          <a:p>
            <a:pPr marR="0" lvl="1" algn="l" rtl="0">
              <a:lnSpc>
                <a:spcPct val="114000"/>
              </a:lnSpc>
              <a:spcBef>
                <a:spcPts val="600"/>
              </a:spcBef>
              <a:spcAft>
                <a:spcPts val="0"/>
              </a:spcAft>
              <a:buSzPts val="2400"/>
            </a:pPr>
            <a:r>
              <a:rPr lang="en-US" sz="2600" b="0" i="0" u="none" strike="noStrike" cap="none" dirty="0">
                <a:sym typeface="Calibri"/>
              </a:rPr>
              <a:t>Reciprocal</a:t>
            </a:r>
            <a:endParaRPr sz="2600" dirty="0"/>
          </a:p>
          <a:p>
            <a:pPr marR="0" lvl="1" algn="l" rtl="0">
              <a:lnSpc>
                <a:spcPct val="114000"/>
              </a:lnSpc>
              <a:spcBef>
                <a:spcPts val="600"/>
              </a:spcBef>
              <a:spcAft>
                <a:spcPts val="0"/>
              </a:spcAft>
              <a:buSzPts val="2400"/>
            </a:pPr>
            <a:r>
              <a:rPr lang="en-US" sz="2600" b="0" i="0" u="none" strike="noStrike" cap="none" dirty="0">
                <a:sym typeface="Calibri"/>
              </a:rPr>
              <a:t>Strengths-based partnership between families &amp; school </a:t>
            </a:r>
            <a:endParaRPr sz="2600" dirty="0"/>
          </a:p>
          <a:p>
            <a:pPr marR="0" lvl="1" algn="l" rtl="0">
              <a:lnSpc>
                <a:spcPct val="114000"/>
              </a:lnSpc>
              <a:spcBef>
                <a:spcPts val="600"/>
              </a:spcBef>
              <a:spcAft>
                <a:spcPts val="0"/>
              </a:spcAft>
              <a:buSzPts val="2400"/>
            </a:pPr>
            <a:r>
              <a:rPr lang="en-US" sz="2600" b="0" i="0" u="none" strike="noStrike" cap="none" dirty="0">
                <a:sym typeface="Calibri"/>
              </a:rPr>
              <a:t>Shared responsibility </a:t>
            </a:r>
            <a:endParaRPr sz="2600" dirty="0"/>
          </a:p>
          <a:p>
            <a:pPr marR="0" lvl="1" algn="l" rtl="0">
              <a:lnSpc>
                <a:spcPct val="114000"/>
              </a:lnSpc>
              <a:spcBef>
                <a:spcPts val="600"/>
              </a:spcBef>
              <a:spcAft>
                <a:spcPts val="0"/>
              </a:spcAft>
              <a:buSzPts val="2400"/>
            </a:pPr>
            <a:r>
              <a:rPr lang="en-US" sz="2600" b="0" i="0" u="none" strike="noStrike" cap="none" dirty="0">
                <a:sym typeface="Calibri"/>
              </a:rPr>
              <a:t>Changes &amp; evolves as child matures</a:t>
            </a:r>
            <a:endParaRPr sz="2600" dirty="0"/>
          </a:p>
        </p:txBody>
      </p:sp>
    </p:spTree>
    <p:extLst>
      <p:ext uri="{BB962C8B-B14F-4D97-AF65-F5344CB8AC3E}">
        <p14:creationId xmlns:p14="http://schemas.microsoft.com/office/powerpoint/2010/main" val="135663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0"/>
          <p:cNvPicPr preferRelativeResize="0"/>
          <p:nvPr/>
        </p:nvPicPr>
        <p:blipFill rotWithShape="1">
          <a:blip r:embed="rId3">
            <a:alphaModFix/>
          </a:blip>
          <a:srcRect l="45390" t="23370" r="12104" b="15892"/>
          <a:stretch/>
        </p:blipFill>
        <p:spPr>
          <a:xfrm>
            <a:off x="3216441" y="597876"/>
            <a:ext cx="7467602" cy="5662248"/>
          </a:xfrm>
          <a:prstGeom prst="rect">
            <a:avLst/>
          </a:prstGeom>
          <a:noFill/>
          <a:ln>
            <a:noFill/>
          </a:ln>
        </p:spPr>
      </p:pic>
      <p:sp>
        <p:nvSpPr>
          <p:cNvPr id="6" name="Content Placeholder 5">
            <a:extLst>
              <a:ext uri="{FF2B5EF4-FFF2-40B4-BE49-F238E27FC236}">
                <a16:creationId xmlns:a16="http://schemas.microsoft.com/office/drawing/2014/main" id="{5A4B9DD1-E976-4585-A27A-7F45D5E73841}"/>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latin typeface="Calibri" panose="020F0502020204030204" pitchFamily="34" charset="0"/>
                <a:cs typeface="Calibri" panose="020F0502020204030204" pitchFamily="34" charset="0"/>
              </a:rPr>
              <a:t>Marion Community Unit School District 2, Marion, IL</a:t>
            </a:r>
          </a:p>
        </p:txBody>
      </p:sp>
    </p:spTree>
    <p:extLst>
      <p:ext uri="{BB962C8B-B14F-4D97-AF65-F5344CB8AC3E}">
        <p14:creationId xmlns:p14="http://schemas.microsoft.com/office/powerpoint/2010/main" val="183433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60" name="Google Shape;160;p21" descr="Image result for engagement family"/>
          <p:cNvPicPr preferRelativeResize="0"/>
          <p:nvPr/>
        </p:nvPicPr>
        <p:blipFill rotWithShape="1">
          <a:blip r:embed="rId3">
            <a:alphaModFix/>
          </a:blip>
          <a:srcRect/>
          <a:stretch/>
        </p:blipFill>
        <p:spPr>
          <a:xfrm>
            <a:off x="5024558" y="4556498"/>
            <a:ext cx="3819284" cy="1936377"/>
          </a:xfrm>
          <a:prstGeom prst="ellipse">
            <a:avLst/>
          </a:prstGeom>
          <a:noFill/>
          <a:ln>
            <a:noFill/>
          </a:ln>
        </p:spPr>
      </p:pic>
      <p:sp>
        <p:nvSpPr>
          <p:cNvPr id="158" name="Google Shape;158;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6000"/>
              <a:buFont typeface="Calibri"/>
              <a:buNone/>
            </a:pPr>
            <a:r>
              <a:rPr lang="en-US" sz="5400" i="0" u="none" strike="noStrike" cap="none" dirty="0">
                <a:latin typeface="Calibri"/>
                <a:ea typeface="Calibri"/>
                <a:cs typeface="Calibri"/>
                <a:sym typeface="Calibri"/>
              </a:rPr>
              <a:t>Examples Of Actions &amp; Strategies</a:t>
            </a:r>
            <a:endParaRPr sz="5400" dirty="0"/>
          </a:p>
        </p:txBody>
      </p:sp>
      <p:sp>
        <p:nvSpPr>
          <p:cNvPr id="159" name="Google Shape;159;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R="0" lvl="0" algn="l" rtl="0">
              <a:spcAft>
                <a:spcPts val="0"/>
              </a:spcAft>
              <a:buSzPts val="2800"/>
            </a:pPr>
            <a:r>
              <a:rPr lang="en-US" sz="2800" dirty="0">
                <a:ea typeface="Calibri"/>
                <a:sym typeface="Calibri"/>
              </a:rPr>
              <a:t>Introduce behavioral expectations.</a:t>
            </a:r>
            <a:endParaRPr dirty="0"/>
          </a:p>
          <a:p>
            <a:pPr marR="0" lvl="0" algn="l" rtl="0">
              <a:spcAft>
                <a:spcPts val="0"/>
              </a:spcAft>
              <a:buSzPts val="2800"/>
            </a:pPr>
            <a:r>
              <a:rPr lang="en-US" sz="2800" dirty="0">
                <a:ea typeface="Calibri"/>
                <a:sym typeface="Calibri"/>
              </a:rPr>
              <a:t>Show progress on </a:t>
            </a:r>
            <a:r>
              <a:rPr lang="en-US" sz="2800" dirty="0">
                <a:sym typeface="Calibri"/>
              </a:rPr>
              <a:t>school-wide outcomes.</a:t>
            </a:r>
            <a:endParaRPr dirty="0"/>
          </a:p>
          <a:p>
            <a:pPr marR="0" lvl="0" algn="l" rtl="0">
              <a:spcAft>
                <a:spcPts val="0"/>
              </a:spcAft>
              <a:buSzPts val="2800"/>
            </a:pPr>
            <a:r>
              <a:rPr lang="en-US" sz="2800" dirty="0">
                <a:ea typeface="Calibri"/>
                <a:sym typeface="Calibri"/>
              </a:rPr>
              <a:t>Include family </a:t>
            </a:r>
            <a:r>
              <a:rPr lang="en-US" sz="2800" dirty="0">
                <a:sym typeface="Calibri"/>
              </a:rPr>
              <a:t>representatives on PBIS </a:t>
            </a:r>
            <a:r>
              <a:rPr lang="en-US" dirty="0"/>
              <a:t>t</a:t>
            </a:r>
            <a:r>
              <a:rPr lang="en-US" sz="2800" dirty="0">
                <a:sym typeface="Calibri"/>
              </a:rPr>
              <a:t>eam.</a:t>
            </a:r>
            <a:endParaRPr dirty="0"/>
          </a:p>
          <a:p>
            <a:pPr marR="0" lvl="0" algn="l" rtl="0">
              <a:spcAft>
                <a:spcPts val="0"/>
              </a:spcAft>
              <a:buSzPts val="2800"/>
            </a:pPr>
            <a:r>
              <a:rPr lang="en-US" sz="2800" dirty="0">
                <a:sym typeface="Calibri"/>
              </a:rPr>
              <a:t>Have a sign-up list of volunteer activities.</a:t>
            </a:r>
            <a:endParaRPr dirty="0"/>
          </a:p>
        </p:txBody>
      </p:sp>
    </p:spTree>
    <p:extLst>
      <p:ext uri="{BB962C8B-B14F-4D97-AF65-F5344CB8AC3E}">
        <p14:creationId xmlns:p14="http://schemas.microsoft.com/office/powerpoint/2010/main" val="158519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p:txBody>
          <a:bodyPr/>
          <a:lstStyle/>
          <a:p>
            <a:pPr lvl="0"/>
            <a:r>
              <a:rPr lang="en-US">
                <a:sym typeface="Calibri"/>
              </a:rPr>
              <a:t>More Examples</a:t>
            </a:r>
            <a:endParaRPr lang="en-US" dirty="0"/>
          </a:p>
        </p:txBody>
      </p:sp>
      <p:sp>
        <p:nvSpPr>
          <p:cNvPr id="167" name="Google Shape;167;p22"/>
          <p:cNvSpPr txBox="1">
            <a:spLocks noGrp="1"/>
          </p:cNvSpPr>
          <p:nvPr>
            <p:ph idx="1"/>
          </p:nvPr>
        </p:nvSpPr>
        <p:spPr/>
        <p:txBody>
          <a:bodyPr/>
          <a:lstStyle/>
          <a:p>
            <a:pPr lvl="0"/>
            <a:r>
              <a:rPr lang="en-US">
                <a:sym typeface="Calibri"/>
              </a:rPr>
              <a:t>Blend PBIS into the daily family routine.</a:t>
            </a:r>
          </a:p>
          <a:p>
            <a:pPr lvl="0"/>
            <a:r>
              <a:rPr lang="en-US">
                <a:sym typeface="Calibri"/>
              </a:rPr>
              <a:t>Have trained </a:t>
            </a:r>
            <a:r>
              <a:rPr lang="en-US"/>
              <a:t>family members</a:t>
            </a:r>
            <a:r>
              <a:rPr lang="en-US">
                <a:sym typeface="Calibri"/>
              </a:rPr>
              <a:t> wear “ask me about PBIS” buttons.</a:t>
            </a:r>
            <a:endParaRPr lang="en-US"/>
          </a:p>
          <a:p>
            <a:pPr lvl="0"/>
            <a:r>
              <a:rPr lang="en-US">
                <a:sym typeface="Calibri"/>
              </a:rPr>
              <a:t>Incorporate PBIS into Individualized Education Program (IEP).</a:t>
            </a:r>
          </a:p>
          <a:p>
            <a:pPr lvl="0"/>
            <a:r>
              <a:rPr lang="en-US">
                <a:sym typeface="Calibri"/>
              </a:rPr>
              <a:t>Provide information about community resources.</a:t>
            </a:r>
            <a:endParaRPr lang="en-US"/>
          </a:p>
          <a:p>
            <a:pPr lvl="0"/>
            <a:endParaRPr lang="en-US" dirty="0">
              <a:sym typeface="Calibri"/>
            </a:endParaRPr>
          </a:p>
        </p:txBody>
      </p:sp>
    </p:spTree>
    <p:extLst>
      <p:ext uri="{BB962C8B-B14F-4D97-AF65-F5344CB8AC3E}">
        <p14:creationId xmlns:p14="http://schemas.microsoft.com/office/powerpoint/2010/main" val="28103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5" name="Google Shape;175;p23"/>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l="19412" t="7842" r="20676" b="9960"/>
          <a:stretch/>
        </p:blipFill>
        <p:spPr>
          <a:xfrm>
            <a:off x="3536513" y="1659112"/>
            <a:ext cx="6795374" cy="4833763"/>
          </a:xfrm>
          <a:prstGeom prst="rect">
            <a:avLst/>
          </a:prstGeom>
          <a:noFill/>
          <a:ln>
            <a:noFill/>
          </a:ln>
        </p:spPr>
      </p:pic>
      <p:sp>
        <p:nvSpPr>
          <p:cNvPr id="174" name="Google Shape;174;p23"/>
          <p:cNvSpPr txBox="1">
            <a:spLocks noGrp="1"/>
          </p:cNvSpPr>
          <p:nvPr>
            <p:ph type="title"/>
          </p:nvPr>
        </p:nvSpPr>
        <p:spPr/>
        <p:txBody>
          <a:bodyPr/>
          <a:lstStyle/>
          <a:p>
            <a:pPr lvl="0"/>
            <a:r>
              <a:rPr lang="en-US">
                <a:sym typeface="Calibri"/>
              </a:rPr>
              <a:t>Example Of </a:t>
            </a:r>
            <a:r>
              <a:rPr lang="en-US"/>
              <a:t>A</a:t>
            </a:r>
            <a:r>
              <a:rPr lang="en-US">
                <a:sym typeface="Calibri"/>
              </a:rPr>
              <a:t> Home Matrix</a:t>
            </a:r>
            <a:endParaRPr lang="en-US" dirty="0"/>
          </a:p>
        </p:txBody>
      </p:sp>
    </p:spTree>
    <p:extLst>
      <p:ext uri="{BB962C8B-B14F-4D97-AF65-F5344CB8AC3E}">
        <p14:creationId xmlns:p14="http://schemas.microsoft.com/office/powerpoint/2010/main" val="171661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p:nvPr>
        </p:nvSpPr>
        <p:spPr/>
        <p:txBody>
          <a:bodyPr/>
          <a:lstStyle/>
          <a:p>
            <a:pPr lvl="0"/>
            <a:r>
              <a:rPr lang="en-US">
                <a:sym typeface="Calibri"/>
              </a:rPr>
              <a:t>Communicating With Families</a:t>
            </a:r>
            <a:endParaRPr lang="en-US" dirty="0"/>
          </a:p>
        </p:txBody>
      </p:sp>
      <p:sp>
        <p:nvSpPr>
          <p:cNvPr id="182" name="Google Shape;182;p24"/>
          <p:cNvSpPr txBox="1">
            <a:spLocks noGrp="1"/>
          </p:cNvSpPr>
          <p:nvPr>
            <p:ph idx="1"/>
          </p:nvPr>
        </p:nvSpPr>
        <p:spPr/>
        <p:txBody>
          <a:bodyPr/>
          <a:lstStyle/>
          <a:p>
            <a:pPr lvl="0"/>
            <a:r>
              <a:rPr lang="en-US">
                <a:sym typeface="Calibri"/>
              </a:rPr>
              <a:t>Make it more personal.</a:t>
            </a:r>
            <a:endParaRPr lang="en-US"/>
          </a:p>
          <a:p>
            <a:pPr lvl="0"/>
            <a:r>
              <a:rPr lang="en-US">
                <a:sym typeface="Calibri"/>
              </a:rPr>
              <a:t>Be culturally and linguistically responsive.</a:t>
            </a:r>
          </a:p>
          <a:p>
            <a:pPr lvl="0"/>
            <a:r>
              <a:rPr lang="en-US">
                <a:sym typeface="Calibri"/>
              </a:rPr>
              <a:t>Define technical terminology.</a:t>
            </a:r>
            <a:endParaRPr lang="en-US"/>
          </a:p>
          <a:p>
            <a:pPr lvl="0"/>
            <a:r>
              <a:rPr lang="en-US">
                <a:sym typeface="Calibri"/>
              </a:rPr>
              <a:t>Empower </a:t>
            </a:r>
            <a:r>
              <a:rPr lang="en-US"/>
              <a:t>family member</a:t>
            </a:r>
            <a:r>
              <a:rPr lang="en-US">
                <a:sym typeface="Calibri"/>
              </a:rPr>
              <a:t>s.</a:t>
            </a:r>
            <a:endParaRPr lang="en-US" dirty="0"/>
          </a:p>
        </p:txBody>
      </p:sp>
    </p:spTree>
    <p:extLst>
      <p:ext uri="{BB962C8B-B14F-4D97-AF65-F5344CB8AC3E}">
        <p14:creationId xmlns:p14="http://schemas.microsoft.com/office/powerpoint/2010/main" val="798204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p:nvPr>
        </p:nvSpPr>
        <p:spPr/>
        <p:txBody>
          <a:bodyPr/>
          <a:lstStyle/>
          <a:p>
            <a:pPr lvl="0"/>
            <a:r>
              <a:rPr lang="en-US">
                <a:sym typeface="Calibri"/>
              </a:rPr>
              <a:t>Communication Tips </a:t>
            </a:r>
            <a:endParaRPr lang="en-US" dirty="0"/>
          </a:p>
        </p:txBody>
      </p:sp>
      <p:sp>
        <p:nvSpPr>
          <p:cNvPr id="189" name="Google Shape;189;p25"/>
          <p:cNvSpPr txBox="1">
            <a:spLocks noGrp="1"/>
          </p:cNvSpPr>
          <p:nvPr>
            <p:ph idx="1"/>
          </p:nvPr>
        </p:nvSpPr>
        <p:spPr/>
        <p:txBody>
          <a:bodyPr>
            <a:normAutofit fontScale="92500" lnSpcReduction="10000"/>
          </a:bodyPr>
          <a:lstStyle/>
          <a:p>
            <a:pPr lvl="0"/>
            <a:r>
              <a:rPr lang="en-US">
                <a:sym typeface="Calibri"/>
              </a:rPr>
              <a:t>Follow up after parent-teacher conferences.</a:t>
            </a:r>
            <a:endParaRPr lang="en-US"/>
          </a:p>
          <a:p>
            <a:pPr lvl="0"/>
            <a:r>
              <a:rPr lang="en-US">
                <a:sym typeface="Calibri"/>
              </a:rPr>
              <a:t>Send home student work for review and comment.</a:t>
            </a:r>
            <a:endParaRPr lang="en-US"/>
          </a:p>
          <a:p>
            <a:pPr lvl="0"/>
            <a:r>
              <a:rPr lang="en-US">
                <a:sym typeface="Calibri"/>
              </a:rPr>
              <a:t>Send home useful notices, memos, and/or newsletters.</a:t>
            </a:r>
            <a:endParaRPr lang="en-US"/>
          </a:p>
          <a:p>
            <a:pPr lvl="0"/>
            <a:r>
              <a:rPr lang="en-US">
                <a:sym typeface="Calibri"/>
              </a:rPr>
              <a:t>Respect </a:t>
            </a:r>
            <a:r>
              <a:rPr lang="en-US"/>
              <a:t>family’s</a:t>
            </a:r>
            <a:r>
              <a:rPr lang="en-US">
                <a:sym typeface="Calibri"/>
              </a:rPr>
              <a:t> perspective on their child's abilities and progress.</a:t>
            </a:r>
            <a:endParaRPr lang="en-US"/>
          </a:p>
          <a:p>
            <a:pPr lvl="0"/>
            <a:r>
              <a:rPr lang="en-US">
                <a:sym typeface="Calibri"/>
              </a:rPr>
              <a:t>Use social media (e.g., Facebook, messenger).</a:t>
            </a:r>
            <a:endParaRPr lang="en-US"/>
          </a:p>
          <a:p>
            <a:pPr lvl="0"/>
            <a:r>
              <a:rPr lang="en-US">
                <a:sym typeface="Calibri"/>
              </a:rPr>
              <a:t>Text </a:t>
            </a:r>
            <a:r>
              <a:rPr lang="en-US"/>
              <a:t>family</a:t>
            </a:r>
            <a:r>
              <a:rPr lang="en-US">
                <a:sym typeface="Calibri"/>
              </a:rPr>
              <a:t>.</a:t>
            </a:r>
            <a:endParaRPr lang="en-US" dirty="0">
              <a:sym typeface="Calibri"/>
            </a:endParaRPr>
          </a:p>
        </p:txBody>
      </p:sp>
    </p:spTree>
    <p:extLst>
      <p:ext uri="{BB962C8B-B14F-4D97-AF65-F5344CB8AC3E}">
        <p14:creationId xmlns:p14="http://schemas.microsoft.com/office/powerpoint/2010/main" val="541281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p:txBody>
          <a:bodyPr>
            <a:normAutofit fontScale="90000"/>
          </a:bodyPr>
          <a:lstStyle/>
          <a:p>
            <a:pPr lvl="0"/>
            <a:r>
              <a:rPr lang="en-US">
                <a:sym typeface="Calibri"/>
              </a:rPr>
              <a:t>Prepare Staff To Work With Families </a:t>
            </a:r>
            <a:endParaRPr lang="en-US" dirty="0"/>
          </a:p>
        </p:txBody>
      </p:sp>
      <p:sp>
        <p:nvSpPr>
          <p:cNvPr id="197" name="Google Shape;197;p26"/>
          <p:cNvSpPr txBox="1">
            <a:spLocks noGrp="1"/>
          </p:cNvSpPr>
          <p:nvPr>
            <p:ph idx="1"/>
          </p:nvPr>
        </p:nvSpPr>
        <p:spPr/>
        <p:txBody>
          <a:bodyPr>
            <a:normAutofit lnSpcReduction="10000"/>
          </a:bodyPr>
          <a:lstStyle/>
          <a:p>
            <a:pPr lvl="0"/>
            <a:r>
              <a:rPr lang="en-US">
                <a:sym typeface="Calibri"/>
              </a:rPr>
              <a:t>Discuss hypothetical cases from family members’ points of view. </a:t>
            </a:r>
            <a:endParaRPr lang="en-US"/>
          </a:p>
          <a:p>
            <a:pPr lvl="0"/>
            <a:r>
              <a:rPr lang="en-US">
                <a:sym typeface="Calibri"/>
              </a:rPr>
              <a:t>Have staff evaluate their assumptions and beliefs about families.</a:t>
            </a:r>
            <a:endParaRPr lang="en-US"/>
          </a:p>
          <a:p>
            <a:pPr lvl="0"/>
            <a:r>
              <a:rPr lang="en-US">
                <a:sym typeface="Calibri"/>
              </a:rPr>
              <a:t>Develop staff communication skills.</a:t>
            </a:r>
            <a:endParaRPr lang="en-US"/>
          </a:p>
          <a:p>
            <a:pPr lvl="0"/>
            <a:r>
              <a:rPr lang="en-US">
                <a:sym typeface="Calibri"/>
              </a:rPr>
              <a:t>Help staff understand research and rationale. </a:t>
            </a:r>
            <a:endParaRPr lang="en-US"/>
          </a:p>
          <a:p>
            <a:pPr lvl="0"/>
            <a:r>
              <a:rPr lang="en-US">
                <a:sym typeface="Calibri"/>
              </a:rPr>
              <a:t>Provide staff time to process difficult situations.</a:t>
            </a:r>
            <a:endParaRPr lang="en-US" dirty="0">
              <a:sym typeface="Calibri"/>
            </a:endParaRPr>
          </a:p>
        </p:txBody>
      </p:sp>
      <p:sp>
        <p:nvSpPr>
          <p:cNvPr id="5" name="Content Placeholder 5">
            <a:extLst>
              <a:ext uri="{FF2B5EF4-FFF2-40B4-BE49-F238E27FC236}">
                <a16:creationId xmlns:a16="http://schemas.microsoft.com/office/drawing/2014/main" id="{0CE4CEEB-1782-416C-99F9-5C64FEE88676}"/>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ea typeface="Calibri"/>
                <a:cs typeface="Calibri"/>
                <a:sym typeface="Calibri"/>
              </a:rPr>
              <a:t>Harvard Family Research Project, October 2006</a:t>
            </a:r>
            <a:endParaRPr lang="en-US" sz="100" dirty="0"/>
          </a:p>
        </p:txBody>
      </p:sp>
    </p:spTree>
    <p:extLst>
      <p:ext uri="{BB962C8B-B14F-4D97-AF65-F5344CB8AC3E}">
        <p14:creationId xmlns:p14="http://schemas.microsoft.com/office/powerpoint/2010/main" val="276059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p:txBody>
          <a:bodyPr/>
          <a:lstStyle/>
          <a:p>
            <a:pPr lvl="0"/>
            <a:r>
              <a:rPr lang="en-US">
                <a:sym typeface="Calibri"/>
              </a:rPr>
              <a:t>Context</a:t>
            </a:r>
            <a:endParaRPr lang="en-US" dirty="0">
              <a:sym typeface="Calibri"/>
            </a:endParaRPr>
          </a:p>
        </p:txBody>
      </p:sp>
      <p:sp>
        <p:nvSpPr>
          <p:cNvPr id="70" name="Google Shape;70;p10"/>
          <p:cNvSpPr txBox="1">
            <a:spLocks noGrp="1"/>
          </p:cNvSpPr>
          <p:nvPr>
            <p:ph idx="1"/>
          </p:nvPr>
        </p:nvSpPr>
        <p:spPr/>
        <p:txBody>
          <a:bodyPr/>
          <a:lstStyle/>
          <a:p>
            <a:pPr lvl="0"/>
            <a:r>
              <a:rPr lang="en-US">
                <a:sym typeface="Calibri"/>
              </a:rPr>
              <a:t>What is family engagement?</a:t>
            </a:r>
            <a:endParaRPr lang="en-US"/>
          </a:p>
          <a:p>
            <a:pPr lvl="0"/>
            <a:r>
              <a:rPr lang="en-US">
                <a:sym typeface="Calibri"/>
              </a:rPr>
              <a:t>Benefits of family engagement</a:t>
            </a:r>
            <a:endParaRPr lang="en-US"/>
          </a:p>
          <a:p>
            <a:pPr lvl="0"/>
            <a:r>
              <a:rPr lang="en-US">
                <a:sym typeface="Calibri"/>
              </a:rPr>
              <a:t>Family engagement in PBIS</a:t>
            </a:r>
            <a:endParaRPr lang="en-US"/>
          </a:p>
          <a:p>
            <a:pPr lvl="0"/>
            <a:r>
              <a:rPr lang="en-US">
                <a:sym typeface="Calibri"/>
              </a:rPr>
              <a:t>Communicating with families</a:t>
            </a:r>
            <a:endParaRPr lang="en-US"/>
          </a:p>
          <a:p>
            <a:pPr lvl="0"/>
            <a:r>
              <a:rPr lang="en-US">
                <a:sym typeface="Calibri"/>
              </a:rPr>
              <a:t>High school considerations</a:t>
            </a:r>
            <a:endParaRPr lang="en-US"/>
          </a:p>
          <a:p>
            <a:pPr lvl="0"/>
            <a:r>
              <a:rPr lang="en-US">
                <a:sym typeface="Calibri"/>
              </a:rPr>
              <a:t>Community involvement</a:t>
            </a:r>
            <a:endParaRPr lang="en-US"/>
          </a:p>
          <a:p>
            <a:pPr lvl="0"/>
            <a:endParaRPr lang="en-US" dirty="0">
              <a:sym typeface="Calibri"/>
            </a:endParaRPr>
          </a:p>
        </p:txBody>
      </p:sp>
      <p:pic>
        <p:nvPicPr>
          <p:cNvPr id="4" name="Google Shape;63;p9" descr="Image result for parent school community partnership"/>
          <p:cNvPicPr preferRelativeResize="0"/>
          <p:nvPr/>
        </p:nvPicPr>
        <p:blipFill rotWithShape="1">
          <a:blip r:embed="rId3">
            <a:alphaModFix/>
          </a:blip>
          <a:srcRect/>
          <a:stretch/>
        </p:blipFill>
        <p:spPr>
          <a:xfrm>
            <a:off x="7871643" y="3429000"/>
            <a:ext cx="3482157" cy="1635583"/>
          </a:xfrm>
          <a:prstGeom prst="rect">
            <a:avLst/>
          </a:prstGeom>
          <a:noFill/>
          <a:ln>
            <a:noFill/>
          </a:ln>
        </p:spPr>
      </p:pic>
    </p:spTree>
    <p:extLst>
      <p:ext uri="{BB962C8B-B14F-4D97-AF65-F5344CB8AC3E}">
        <p14:creationId xmlns:p14="http://schemas.microsoft.com/office/powerpoint/2010/main" val="3131455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title"/>
          </p:nvPr>
        </p:nvSpPr>
        <p:spPr/>
        <p:txBody>
          <a:bodyPr/>
          <a:lstStyle/>
          <a:p>
            <a:pPr lvl="0"/>
            <a:r>
              <a:rPr lang="en-US">
                <a:sym typeface="Calibri"/>
              </a:rPr>
              <a:t>Remove Barriers</a:t>
            </a:r>
            <a:endParaRPr lang="en-US" dirty="0"/>
          </a:p>
        </p:txBody>
      </p:sp>
      <p:sp>
        <p:nvSpPr>
          <p:cNvPr id="206" name="Google Shape;206;p27"/>
          <p:cNvSpPr txBox="1">
            <a:spLocks noGrp="1"/>
          </p:cNvSpPr>
          <p:nvPr>
            <p:ph idx="1"/>
          </p:nvPr>
        </p:nvSpPr>
        <p:spPr/>
        <p:txBody>
          <a:bodyPr/>
          <a:lstStyle/>
          <a:p>
            <a:pPr lvl="0"/>
            <a:r>
              <a:rPr lang="en-US">
                <a:sym typeface="Calibri"/>
              </a:rPr>
              <a:t>Have face-to-face visits.</a:t>
            </a:r>
            <a:endParaRPr lang="en-US"/>
          </a:p>
          <a:p>
            <a:pPr lvl="0"/>
            <a:r>
              <a:rPr lang="en-US">
                <a:sym typeface="Calibri"/>
              </a:rPr>
              <a:t>Meet during nontraditional hours.</a:t>
            </a:r>
            <a:endParaRPr lang="en-US"/>
          </a:p>
          <a:p>
            <a:pPr lvl="0"/>
            <a:r>
              <a:rPr lang="en-US">
                <a:sym typeface="Calibri"/>
              </a:rPr>
              <a:t>Visit </a:t>
            </a:r>
            <a:r>
              <a:rPr lang="en-US"/>
              <a:t>familie</a:t>
            </a:r>
            <a:r>
              <a:rPr lang="en-US">
                <a:sym typeface="Calibri"/>
              </a:rPr>
              <a:t>s in the community.</a:t>
            </a:r>
            <a:endParaRPr lang="en-US"/>
          </a:p>
          <a:p>
            <a:pPr lvl="0"/>
            <a:r>
              <a:rPr lang="en-US">
                <a:sym typeface="Calibri"/>
              </a:rPr>
              <a:t>Provide transportation, infant care, and meals at meetings.</a:t>
            </a:r>
            <a:endParaRPr lang="en-US" dirty="0">
              <a:sym typeface="Calibri"/>
            </a:endParaRPr>
          </a:p>
        </p:txBody>
      </p:sp>
    </p:spTree>
    <p:extLst>
      <p:ext uri="{BB962C8B-B14F-4D97-AF65-F5344CB8AC3E}">
        <p14:creationId xmlns:p14="http://schemas.microsoft.com/office/powerpoint/2010/main" val="1214644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p:txBody>
          <a:bodyPr/>
          <a:lstStyle/>
          <a:p>
            <a:pPr lvl="0"/>
            <a:r>
              <a:rPr lang="en-US">
                <a:sym typeface="Calibri"/>
              </a:rPr>
              <a:t>Know The </a:t>
            </a:r>
            <a:r>
              <a:rPr lang="en-US"/>
              <a:t>C</a:t>
            </a:r>
            <a:r>
              <a:rPr lang="en-US">
                <a:sym typeface="Calibri"/>
              </a:rPr>
              <a:t>ommunity</a:t>
            </a:r>
            <a:endParaRPr lang="en-US" dirty="0"/>
          </a:p>
        </p:txBody>
      </p:sp>
      <p:sp>
        <p:nvSpPr>
          <p:cNvPr id="214" name="Google Shape;214;p28"/>
          <p:cNvSpPr txBox="1">
            <a:spLocks noGrp="1"/>
          </p:cNvSpPr>
          <p:nvPr>
            <p:ph idx="1"/>
          </p:nvPr>
        </p:nvSpPr>
        <p:spPr/>
        <p:txBody>
          <a:bodyPr/>
          <a:lstStyle/>
          <a:p>
            <a:pPr lvl="0"/>
            <a:r>
              <a:rPr lang="en-US">
                <a:sym typeface="Calibri"/>
              </a:rPr>
              <a:t>Understand community beliefs, values, and attitudes.</a:t>
            </a:r>
            <a:endParaRPr lang="en-US"/>
          </a:p>
          <a:p>
            <a:pPr lvl="0"/>
            <a:r>
              <a:rPr lang="en-US">
                <a:sym typeface="Calibri"/>
              </a:rPr>
              <a:t>Ensure staff are culturally sensitive.</a:t>
            </a:r>
            <a:endParaRPr lang="en-US"/>
          </a:p>
          <a:p>
            <a:pPr lvl="0"/>
            <a:r>
              <a:rPr lang="en-US">
                <a:sym typeface="Calibri"/>
              </a:rPr>
              <a:t>Have current and former </a:t>
            </a:r>
            <a:r>
              <a:rPr lang="en-US"/>
              <a:t>family</a:t>
            </a:r>
            <a:r>
              <a:rPr lang="en-US">
                <a:sym typeface="Calibri"/>
              </a:rPr>
              <a:t> volunteers help recruit.</a:t>
            </a:r>
            <a:endParaRPr lang="en-US"/>
          </a:p>
          <a:p>
            <a:pPr lvl="0"/>
            <a:r>
              <a:rPr lang="en-US">
                <a:sym typeface="Calibri"/>
              </a:rPr>
              <a:t>Think of recruitment and retention as routine.</a:t>
            </a:r>
            <a:endParaRPr lang="en-US" dirty="0"/>
          </a:p>
        </p:txBody>
      </p:sp>
    </p:spTree>
    <p:extLst>
      <p:ext uri="{BB962C8B-B14F-4D97-AF65-F5344CB8AC3E}">
        <p14:creationId xmlns:p14="http://schemas.microsoft.com/office/powerpoint/2010/main" val="540846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idx="1"/>
          </p:nvPr>
        </p:nvSpPr>
        <p:spPr>
          <a:xfrm>
            <a:off x="4617720" y="1825625"/>
            <a:ext cx="7574280" cy="4351338"/>
          </a:xfrm>
        </p:spPr>
        <p:txBody>
          <a:bodyPr>
            <a:normAutofit lnSpcReduction="10000"/>
          </a:bodyPr>
          <a:lstStyle/>
          <a:p>
            <a:r>
              <a:rPr lang="en-US" dirty="0">
                <a:sym typeface="Calibri"/>
              </a:rPr>
              <a:t>Surveys:</a:t>
            </a:r>
            <a:endParaRPr lang="en-US" dirty="0"/>
          </a:p>
          <a:p>
            <a:pPr lvl="1"/>
            <a:r>
              <a:rPr lang="en-US" dirty="0">
                <a:sym typeface="Calibri"/>
              </a:rPr>
              <a:t>Behavioral needs</a:t>
            </a:r>
            <a:endParaRPr lang="en-US" dirty="0"/>
          </a:p>
          <a:p>
            <a:pPr lvl="1"/>
            <a:r>
              <a:rPr lang="en-US" dirty="0">
                <a:sym typeface="Calibri"/>
              </a:rPr>
              <a:t>Behavioral expectations</a:t>
            </a:r>
            <a:endParaRPr lang="en-US" dirty="0"/>
          </a:p>
          <a:p>
            <a:pPr lvl="1"/>
            <a:r>
              <a:rPr lang="en-US" dirty="0">
                <a:sym typeface="Calibri"/>
              </a:rPr>
              <a:t>What families know about PBIS</a:t>
            </a:r>
            <a:endParaRPr lang="en-US" dirty="0"/>
          </a:p>
          <a:p>
            <a:pPr lvl="1"/>
            <a:r>
              <a:rPr lang="en-US" dirty="0">
                <a:sym typeface="Calibri"/>
              </a:rPr>
              <a:t>How families can support PBIS </a:t>
            </a:r>
          </a:p>
          <a:p>
            <a:pPr lvl="0"/>
            <a:r>
              <a:rPr lang="en-US" dirty="0">
                <a:sym typeface="Calibri"/>
              </a:rPr>
              <a:t>Develop information for families about PBIS.</a:t>
            </a:r>
          </a:p>
          <a:p>
            <a:r>
              <a:rPr lang="en-US" dirty="0">
                <a:sym typeface="Calibri"/>
              </a:rPr>
              <a:t>Evaluate “family friendliness” of the school.  </a:t>
            </a:r>
            <a:endParaRPr lang="en-US" dirty="0"/>
          </a:p>
        </p:txBody>
      </p:sp>
      <p:sp>
        <p:nvSpPr>
          <p:cNvPr id="222" name="Google Shape;222;p29"/>
          <p:cNvSpPr/>
          <p:nvPr/>
        </p:nvSpPr>
        <p:spPr>
          <a:xfrm>
            <a:off x="208915" y="1234440"/>
            <a:ext cx="4688371" cy="3672392"/>
          </a:xfrm>
          <a:prstGeom prst="irregularSeal2">
            <a:avLst/>
          </a:prstGeom>
          <a:solidFill>
            <a:srgbClr val="CC0033"/>
          </a:solidFill>
          <a:ln>
            <a:solidFill>
              <a:schemeClr val="tx1"/>
            </a:solid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dirty="0">
                <a:solidFill>
                  <a:schemeClr val="lt1"/>
                </a:solidFill>
                <a:latin typeface="Calibri"/>
                <a:ea typeface="Calibri"/>
                <a:cs typeface="Calibri"/>
                <a:sym typeface="Calibri"/>
              </a:rPr>
              <a:t>Some Ideas</a:t>
            </a:r>
            <a:endParaRPr sz="2400" dirty="0"/>
          </a:p>
        </p:txBody>
      </p:sp>
    </p:spTree>
    <p:extLst>
      <p:ext uri="{BB962C8B-B14F-4D97-AF65-F5344CB8AC3E}">
        <p14:creationId xmlns:p14="http://schemas.microsoft.com/office/powerpoint/2010/main" val="128297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0"/>
          <p:cNvPicPr preferRelativeResize="0"/>
          <p:nvPr/>
        </p:nvPicPr>
        <p:blipFill rotWithShape="1">
          <a:blip r:embed="rId3">
            <a:alphaModFix/>
          </a:blip>
          <a:srcRect/>
          <a:stretch/>
        </p:blipFill>
        <p:spPr>
          <a:xfrm>
            <a:off x="8574004" y="0"/>
            <a:ext cx="3617996" cy="2321656"/>
          </a:xfrm>
          <a:prstGeom prst="rect">
            <a:avLst/>
          </a:prstGeom>
          <a:noFill/>
          <a:ln>
            <a:noFill/>
          </a:ln>
        </p:spPr>
      </p:pic>
      <p:sp>
        <p:nvSpPr>
          <p:cNvPr id="230" name="Google Shape;230;p30"/>
          <p:cNvSpPr txBox="1">
            <a:spLocks noGrp="1"/>
          </p:cNvSpPr>
          <p:nvPr>
            <p:ph idx="1"/>
          </p:nvPr>
        </p:nvSpPr>
        <p:spPr/>
        <p:txBody>
          <a:bodyPr>
            <a:normAutofit fontScale="92500" lnSpcReduction="20000"/>
          </a:bodyPr>
          <a:lstStyle/>
          <a:p>
            <a:pPr lvl="0"/>
            <a:r>
              <a:rPr lang="en-US">
                <a:sym typeface="Calibri"/>
              </a:rPr>
              <a:t>Display photos of families.</a:t>
            </a:r>
            <a:endParaRPr lang="en-US"/>
          </a:p>
          <a:p>
            <a:pPr lvl="0"/>
            <a:r>
              <a:rPr lang="en-US">
                <a:sym typeface="Calibri"/>
              </a:rPr>
              <a:t>Display images of various cultures.</a:t>
            </a:r>
            <a:endParaRPr lang="en-US"/>
          </a:p>
          <a:p>
            <a:pPr lvl="0"/>
            <a:r>
              <a:rPr lang="en-US">
                <a:sym typeface="Calibri"/>
              </a:rPr>
              <a:t>Have an “open-door” policy for visits.</a:t>
            </a:r>
            <a:endParaRPr lang="en-US"/>
          </a:p>
          <a:p>
            <a:pPr lvl="0"/>
            <a:r>
              <a:rPr lang="en-US">
                <a:sym typeface="Calibri"/>
              </a:rPr>
              <a:t>Develop </a:t>
            </a:r>
            <a:r>
              <a:rPr lang="en-US"/>
              <a:t>family</a:t>
            </a:r>
            <a:r>
              <a:rPr lang="en-US">
                <a:sym typeface="Calibri"/>
              </a:rPr>
              <a:t> information centers.</a:t>
            </a:r>
            <a:endParaRPr lang="en-US"/>
          </a:p>
          <a:p>
            <a:pPr lvl="0"/>
            <a:r>
              <a:rPr lang="en-US">
                <a:sym typeface="Calibri"/>
              </a:rPr>
              <a:t>Have meetings with families in their homes and community settings.</a:t>
            </a:r>
            <a:endParaRPr lang="en-US"/>
          </a:p>
          <a:p>
            <a:pPr lvl="0"/>
            <a:r>
              <a:rPr lang="en-US">
                <a:sym typeface="Calibri"/>
              </a:rPr>
              <a:t>Consider the family’s native language and culture when communicating.</a:t>
            </a:r>
            <a:endParaRPr lang="en-US" dirty="0"/>
          </a:p>
        </p:txBody>
      </p:sp>
    </p:spTree>
    <p:extLst>
      <p:ext uri="{BB962C8B-B14F-4D97-AF65-F5344CB8AC3E}">
        <p14:creationId xmlns:p14="http://schemas.microsoft.com/office/powerpoint/2010/main" val="3852795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p:txBody>
          <a:bodyPr/>
          <a:lstStyle/>
          <a:p>
            <a:pPr lvl="0"/>
            <a:r>
              <a:rPr lang="en-US">
                <a:sym typeface="Calibri"/>
              </a:rPr>
              <a:t>Retention</a:t>
            </a:r>
            <a:endParaRPr lang="en-US" dirty="0"/>
          </a:p>
        </p:txBody>
      </p:sp>
      <p:sp>
        <p:nvSpPr>
          <p:cNvPr id="237" name="Google Shape;237;p31"/>
          <p:cNvSpPr txBox="1">
            <a:spLocks noGrp="1"/>
          </p:cNvSpPr>
          <p:nvPr>
            <p:ph idx="1"/>
          </p:nvPr>
        </p:nvSpPr>
        <p:spPr/>
        <p:txBody>
          <a:bodyPr/>
          <a:lstStyle/>
          <a:p>
            <a:pPr lvl="0"/>
            <a:r>
              <a:rPr lang="en-US">
                <a:sym typeface="Calibri"/>
              </a:rPr>
              <a:t>Send regular notes home about PBIS.   </a:t>
            </a:r>
            <a:endParaRPr lang="en-US"/>
          </a:p>
          <a:p>
            <a:pPr lvl="0"/>
            <a:r>
              <a:rPr lang="en-US">
                <a:sym typeface="Calibri"/>
              </a:rPr>
              <a:t>Send home thank you notes for supporting PBIS. </a:t>
            </a:r>
          </a:p>
          <a:p>
            <a:pPr lvl="0"/>
            <a:r>
              <a:rPr lang="en-US"/>
              <a:t>Increase use of technology as a form of communication with families.</a:t>
            </a:r>
          </a:p>
          <a:p>
            <a:pPr lvl="0"/>
            <a:r>
              <a:rPr lang="en-US"/>
              <a:t>Hold a PBIS day that families plan and coordinate.</a:t>
            </a:r>
          </a:p>
          <a:p>
            <a:pPr lvl="0"/>
            <a:r>
              <a:rPr lang="en-US"/>
              <a:t>Recruit families to develop displays related to PBIS.</a:t>
            </a:r>
            <a:endParaRPr lang="en-US" dirty="0"/>
          </a:p>
        </p:txBody>
      </p:sp>
      <p:pic>
        <p:nvPicPr>
          <p:cNvPr id="238" name="Google Shape;238;p31"/>
          <p:cNvPicPr preferRelativeResize="0"/>
          <p:nvPr/>
        </p:nvPicPr>
        <p:blipFill rotWithShape="1">
          <a:blip r:embed="rId3" cstate="screen">
            <a:alphaModFix/>
            <a:extLst>
              <a:ext uri="{BEBA8EAE-BF5A-486C-A8C5-ECC9F3942E4B}">
                <a14:imgProps xmlns:a14="http://schemas.microsoft.com/office/drawing/2010/main">
                  <a14:imgLayer r:embed="rId4">
                    <a14:imgEffect>
                      <a14:backgroundRemoval t="5051" b="95960" l="5137" r="95890">
                        <a14:foregroundMark x1="5137" y1="76094" x2="5137" y2="76094"/>
                        <a14:foregroundMark x1="92123" y1="72727" x2="92123" y2="72727"/>
                        <a14:foregroundMark x1="37842" y1="95286" x2="51712" y2="95960"/>
                        <a14:foregroundMark x1="51712" y1="95960" x2="58733" y2="89562"/>
                        <a14:foregroundMark x1="31678" y1="13805" x2="45548" y2="11111"/>
                        <a14:foregroundMark x1="45548" y1="11111" x2="58733" y2="16835"/>
                        <a14:foregroundMark x1="44692" y1="9091" x2="44692" y2="5387"/>
                        <a14:foregroundMark x1="91781" y1="64983" x2="95890" y2="60606"/>
                      </a14:backgroundRemoval>
                    </a14:imgEffect>
                  </a14:imgLayer>
                </a14:imgProps>
              </a:ext>
              <a:ext uri="{28A0092B-C50C-407E-A947-70E740481C1C}">
                <a14:useLocalDpi xmlns:a14="http://schemas.microsoft.com/office/drawing/2010/main"/>
              </a:ext>
            </a:extLst>
          </a:blip>
          <a:srcRect/>
          <a:stretch/>
        </p:blipFill>
        <p:spPr>
          <a:xfrm>
            <a:off x="8369962" y="365125"/>
            <a:ext cx="3526714" cy="1793551"/>
          </a:xfrm>
          <a:prstGeom prst="rect">
            <a:avLst/>
          </a:prstGeom>
          <a:noFill/>
          <a:ln>
            <a:noFill/>
          </a:ln>
        </p:spPr>
      </p:pic>
    </p:spTree>
    <p:extLst>
      <p:ext uri="{BB962C8B-B14F-4D97-AF65-F5344CB8AC3E}">
        <p14:creationId xmlns:p14="http://schemas.microsoft.com/office/powerpoint/2010/main" val="3618215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2"/>
          <p:cNvPicPr preferRelativeResize="0"/>
          <p:nvPr/>
        </p:nvPicPr>
        <p:blipFill rotWithShape="1">
          <a:blip r:embed="rId3">
            <a:alphaModFix/>
          </a:blip>
          <a:srcRect/>
          <a:stretch/>
        </p:blipFill>
        <p:spPr>
          <a:xfrm>
            <a:off x="4796395" y="1592883"/>
            <a:ext cx="3756828" cy="1589738"/>
          </a:xfrm>
          <a:prstGeom prst="rect">
            <a:avLst/>
          </a:prstGeom>
          <a:noFill/>
          <a:ln>
            <a:noFill/>
          </a:ln>
        </p:spPr>
      </p:pic>
      <p:sp>
        <p:nvSpPr>
          <p:cNvPr id="246" name="Google Shape;246;p32"/>
          <p:cNvSpPr/>
          <p:nvPr/>
        </p:nvSpPr>
        <p:spPr>
          <a:xfrm>
            <a:off x="1842731" y="1497902"/>
            <a:ext cx="2386405" cy="3090408"/>
          </a:xfrm>
          <a:prstGeom prst="flowChartInternalStorage">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dk1"/>
                </a:solidFill>
                <a:latin typeface="Arial" panose="020B0604020202020204" pitchFamily="34" charset="0"/>
                <a:ea typeface="Calibri"/>
                <a:cs typeface="Arial" panose="020B0604020202020204" pitchFamily="34" charset="0"/>
                <a:sym typeface="Calibri"/>
              </a:rPr>
              <a:t>Write a PBIS </a:t>
            </a:r>
            <a:endParaRPr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2800" b="1" dirty="0">
                <a:solidFill>
                  <a:schemeClr val="dk1"/>
                </a:solidFill>
                <a:latin typeface="Arial" panose="020B0604020202020204" pitchFamily="34" charset="0"/>
                <a:ea typeface="Calibri"/>
                <a:cs typeface="Arial" panose="020B0604020202020204" pitchFamily="34" charset="0"/>
                <a:sym typeface="Calibri"/>
              </a:rPr>
              <a:t>piece for </a:t>
            </a:r>
            <a:endParaRPr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2800" b="1" dirty="0">
                <a:solidFill>
                  <a:schemeClr val="dk1"/>
                </a:solidFill>
                <a:latin typeface="Arial" panose="020B0604020202020204" pitchFamily="34" charset="0"/>
                <a:ea typeface="Calibri"/>
                <a:cs typeface="Arial" panose="020B0604020202020204" pitchFamily="34" charset="0"/>
                <a:sym typeface="Calibri"/>
              </a:rPr>
              <a:t>school </a:t>
            </a:r>
            <a:endParaRPr dirty="0">
              <a:latin typeface="Arial" panose="020B0604020202020204" pitchFamily="34" charset="0"/>
              <a:cs typeface="Arial" panose="020B0604020202020204" pitchFamily="34" charset="0"/>
            </a:endParaRPr>
          </a:p>
          <a:p>
            <a:pPr marL="0" marR="0" lvl="0" indent="0" algn="ctr" rtl="0">
              <a:spcBef>
                <a:spcPts val="0"/>
              </a:spcBef>
              <a:spcAft>
                <a:spcPts val="0"/>
              </a:spcAft>
              <a:buNone/>
            </a:pPr>
            <a:r>
              <a:rPr lang="en-US" sz="2800" b="1" dirty="0">
                <a:solidFill>
                  <a:schemeClr val="dk1"/>
                </a:solidFill>
                <a:latin typeface="Arial" panose="020B0604020202020204" pitchFamily="34" charset="0"/>
                <a:ea typeface="Calibri"/>
                <a:cs typeface="Arial" panose="020B0604020202020204" pitchFamily="34" charset="0"/>
                <a:sym typeface="Calibri"/>
              </a:rPr>
              <a:t>newsletter.</a:t>
            </a:r>
            <a:endParaRPr dirty="0">
              <a:latin typeface="Arial" panose="020B0604020202020204" pitchFamily="34" charset="0"/>
              <a:cs typeface="Arial" panose="020B0604020202020204" pitchFamily="34" charset="0"/>
            </a:endParaRPr>
          </a:p>
        </p:txBody>
      </p:sp>
      <p:sp>
        <p:nvSpPr>
          <p:cNvPr id="247" name="Google Shape;247;p32"/>
          <p:cNvSpPr/>
          <p:nvPr/>
        </p:nvSpPr>
        <p:spPr>
          <a:xfrm>
            <a:off x="4676254" y="4287558"/>
            <a:ext cx="2839491" cy="2102574"/>
          </a:xfrm>
          <a:prstGeom prst="bevel">
            <a:avLst>
              <a:gd name="adj" fmla="val 125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tx1"/>
                </a:solidFill>
                <a:latin typeface="Arial" panose="020B0604020202020204" pitchFamily="34" charset="0"/>
                <a:ea typeface="Calibri"/>
                <a:cs typeface="Arial" panose="020B0604020202020204" pitchFamily="34" charset="0"/>
                <a:sym typeface="Calibri"/>
              </a:rPr>
              <a:t>Create a home PBIS contract with families.</a:t>
            </a:r>
            <a:endParaRPr dirty="0">
              <a:solidFill>
                <a:schemeClr val="tx1"/>
              </a:solidFill>
              <a:latin typeface="Arial" panose="020B0604020202020204" pitchFamily="34" charset="0"/>
              <a:cs typeface="Arial" panose="020B0604020202020204" pitchFamily="34" charset="0"/>
            </a:endParaRPr>
          </a:p>
        </p:txBody>
      </p:sp>
      <p:sp>
        <p:nvSpPr>
          <p:cNvPr id="248" name="Google Shape;248;p32"/>
          <p:cNvSpPr/>
          <p:nvPr/>
        </p:nvSpPr>
        <p:spPr>
          <a:xfrm>
            <a:off x="8579636" y="184976"/>
            <a:ext cx="3539266" cy="2815814"/>
          </a:xfrm>
          <a:prstGeom prst="star7">
            <a:avLst>
              <a:gd name="adj" fmla="val 34601"/>
              <a:gd name="hf" fmla="val 102572"/>
              <a:gd name="vf" fmla="val 105210"/>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dirty="0">
                <a:solidFill>
                  <a:schemeClr val="tx1"/>
                </a:solidFill>
                <a:latin typeface="Arial" panose="020B0604020202020204" pitchFamily="34" charset="0"/>
                <a:ea typeface="Calibri"/>
                <a:cs typeface="Arial" panose="020B0604020202020204" pitchFamily="34" charset="0"/>
                <a:sym typeface="Calibri"/>
              </a:rPr>
              <a:t>Help plan a PBIS family night.</a:t>
            </a:r>
            <a:endParaRPr sz="2600" dirty="0">
              <a:solidFill>
                <a:schemeClr val="tx1"/>
              </a:solidFill>
              <a:latin typeface="Arial" panose="020B0604020202020204" pitchFamily="34" charset="0"/>
              <a:cs typeface="Arial" panose="020B0604020202020204" pitchFamily="34" charset="0"/>
            </a:endParaRPr>
          </a:p>
        </p:txBody>
      </p:sp>
      <p:grpSp>
        <p:nvGrpSpPr>
          <p:cNvPr id="2" name="Group 1"/>
          <p:cNvGrpSpPr/>
          <p:nvPr/>
        </p:nvGrpSpPr>
        <p:grpSpPr>
          <a:xfrm>
            <a:off x="7811332" y="3392143"/>
            <a:ext cx="3542468" cy="3100732"/>
            <a:chOff x="6256683" y="3060604"/>
            <a:chExt cx="3542468" cy="3100732"/>
          </a:xfrm>
        </p:grpSpPr>
        <p:pic>
          <p:nvPicPr>
            <p:cNvPr id="249" name="Google Shape;249;p32" descr="Image result for twitter facebook"/>
            <p:cNvPicPr preferRelativeResize="0"/>
            <p:nvPr/>
          </p:nvPicPr>
          <p:blipFill rotWithShape="1">
            <a:blip r:embed="rId4">
              <a:alphaModFix/>
            </a:blip>
            <a:srcRect/>
            <a:stretch/>
          </p:blipFill>
          <p:spPr>
            <a:xfrm rot="-1025112">
              <a:off x="6256683" y="3060604"/>
              <a:ext cx="2285217" cy="1285435"/>
            </a:xfrm>
            <a:prstGeom prst="rect">
              <a:avLst/>
            </a:prstGeom>
            <a:noFill/>
            <a:ln>
              <a:noFill/>
            </a:ln>
          </p:spPr>
        </p:pic>
        <p:sp>
          <p:nvSpPr>
            <p:cNvPr id="250" name="Google Shape;250;p32"/>
            <p:cNvSpPr/>
            <p:nvPr/>
          </p:nvSpPr>
          <p:spPr>
            <a:xfrm>
              <a:off x="7370261" y="3956019"/>
              <a:ext cx="2428890" cy="2205317"/>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tx1"/>
                  </a:solidFill>
                  <a:latin typeface="Arial" panose="020B0604020202020204" pitchFamily="34" charset="0"/>
                  <a:ea typeface="Calibri"/>
                  <a:cs typeface="Arial" panose="020B0604020202020204" pitchFamily="34" charset="0"/>
                  <a:sym typeface="Calibri"/>
                </a:rPr>
                <a:t>Use social media to promote PBIS events.</a:t>
              </a:r>
              <a:endParaRPr b="1" dirty="0">
                <a:solidFill>
                  <a:schemeClr val="tx1"/>
                </a:solidFill>
                <a:latin typeface="Arial" panose="020B0604020202020204" pitchFamily="34" charset="0"/>
                <a:cs typeface="Arial" panose="020B0604020202020204" pitchFamily="34" charset="0"/>
              </a:endParaRPr>
            </a:p>
          </p:txBody>
        </p:sp>
      </p:grpSp>
      <p:sp>
        <p:nvSpPr>
          <p:cNvPr id="251" name="Google Shape;251;p32"/>
          <p:cNvSpPr txBox="1">
            <a:spLocks noGrp="1"/>
          </p:cNvSpPr>
          <p:nvPr>
            <p:ph type="title"/>
          </p:nvPr>
        </p:nvSpPr>
        <p:spPr/>
        <p:txBody>
          <a:bodyPr/>
          <a:lstStyle/>
          <a:p>
            <a:pPr lvl="0"/>
            <a:r>
              <a:rPr lang="en-US">
                <a:sym typeface="Calibri"/>
              </a:rPr>
              <a:t>Reaching Out</a:t>
            </a:r>
            <a:endParaRPr lang="en-US" dirty="0">
              <a:sym typeface="Calibri"/>
            </a:endParaRPr>
          </a:p>
        </p:txBody>
      </p:sp>
    </p:spTree>
    <p:extLst>
      <p:ext uri="{BB962C8B-B14F-4D97-AF65-F5344CB8AC3E}">
        <p14:creationId xmlns:p14="http://schemas.microsoft.com/office/powerpoint/2010/main" val="394759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fade">
                                      <p:cBhvr>
                                        <p:cTn id="17"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p:txBody>
          <a:bodyPr/>
          <a:lstStyle/>
          <a:p>
            <a:pPr lvl="0"/>
            <a:r>
              <a:rPr lang="en-US">
                <a:sym typeface="Calibri"/>
              </a:rPr>
              <a:t>Informing Families About PBIS</a:t>
            </a:r>
            <a:endParaRPr lang="en-US" dirty="0">
              <a:sym typeface="Calibri"/>
            </a:endParaRPr>
          </a:p>
        </p:txBody>
      </p:sp>
      <p:sp>
        <p:nvSpPr>
          <p:cNvPr id="258" name="Google Shape;258;p33"/>
          <p:cNvSpPr txBox="1">
            <a:spLocks noGrp="1"/>
          </p:cNvSpPr>
          <p:nvPr>
            <p:ph idx="1"/>
          </p:nvPr>
        </p:nvSpPr>
        <p:spPr/>
        <p:txBody>
          <a:bodyPr/>
          <a:lstStyle/>
          <a:p>
            <a:pPr lvl="0"/>
            <a:r>
              <a:rPr lang="en-US">
                <a:sym typeface="Calibri"/>
              </a:rPr>
              <a:t>Set up a PBIS table during parent-teacher conferences.</a:t>
            </a:r>
            <a:endParaRPr lang="en-US"/>
          </a:p>
          <a:p>
            <a:pPr lvl="0"/>
            <a:r>
              <a:rPr lang="en-US">
                <a:sym typeface="Calibri"/>
              </a:rPr>
              <a:t>Create PBIS </a:t>
            </a:r>
            <a:r>
              <a:rPr lang="en-US"/>
              <a:t>family</a:t>
            </a:r>
            <a:r>
              <a:rPr lang="en-US">
                <a:sym typeface="Calibri"/>
              </a:rPr>
              <a:t> resources.</a:t>
            </a:r>
            <a:endParaRPr lang="en-US"/>
          </a:p>
          <a:p>
            <a:pPr lvl="0"/>
            <a:r>
              <a:rPr lang="en-US">
                <a:sym typeface="Calibri"/>
              </a:rPr>
              <a:t>Develop a PBIS family calendar.</a:t>
            </a:r>
          </a:p>
          <a:p>
            <a:pPr lvl="0"/>
            <a:r>
              <a:rPr lang="en-US">
                <a:sym typeface="Calibri"/>
              </a:rPr>
              <a:t>Have skits at half-time of sporting events about PBIS.</a:t>
            </a:r>
            <a:endParaRPr lang="en-US" dirty="0">
              <a:sym typeface="Calibri"/>
            </a:endParaRPr>
          </a:p>
        </p:txBody>
      </p:sp>
      <p:pic>
        <p:nvPicPr>
          <p:cNvPr id="259" name="Google Shape;259;p33" descr="Image result for ideas"/>
          <p:cNvPicPr preferRelativeResize="0"/>
          <p:nvPr/>
        </p:nvPicPr>
        <p:blipFill rotWithShape="1">
          <a:blip r:embed="rId3">
            <a:alphaModFix/>
          </a:blip>
          <a:srcRect/>
          <a:stretch/>
        </p:blipFill>
        <p:spPr>
          <a:xfrm>
            <a:off x="9337040" y="4963650"/>
            <a:ext cx="2854960" cy="1894350"/>
          </a:xfrm>
          <a:prstGeom prst="rect">
            <a:avLst/>
          </a:prstGeom>
          <a:noFill/>
          <a:ln>
            <a:noFill/>
          </a:ln>
        </p:spPr>
      </p:pic>
    </p:spTree>
    <p:extLst>
      <p:ext uri="{BB962C8B-B14F-4D97-AF65-F5344CB8AC3E}">
        <p14:creationId xmlns:p14="http://schemas.microsoft.com/office/powerpoint/2010/main" val="6193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Effect transition="in" filter="fade">
                                      <p:cBhvr>
                                        <p:cTn id="7" dur="1000"/>
                                        <p:tgtEl>
                                          <p:spTgt spid="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xEl>
                                              <p:pRg st="1" end="1"/>
                                            </p:txEl>
                                          </p:spTgt>
                                        </p:tgtEl>
                                        <p:attrNameLst>
                                          <p:attrName>style.visibility</p:attrName>
                                        </p:attrNameLst>
                                      </p:cBhvr>
                                      <p:to>
                                        <p:strVal val="visible"/>
                                      </p:to>
                                    </p:set>
                                    <p:animEffect transition="in" filter="fade">
                                      <p:cBhvr>
                                        <p:cTn id="12" dur="1000"/>
                                        <p:tgtEl>
                                          <p:spTgt spid="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xEl>
                                              <p:pRg st="2" end="2"/>
                                            </p:txEl>
                                          </p:spTgt>
                                        </p:tgtEl>
                                        <p:attrNameLst>
                                          <p:attrName>style.visibility</p:attrName>
                                        </p:attrNameLst>
                                      </p:cBhvr>
                                      <p:to>
                                        <p:strVal val="visible"/>
                                      </p:to>
                                    </p:set>
                                    <p:animEffect transition="in" filter="fade">
                                      <p:cBhvr>
                                        <p:cTn id="17" dur="1000"/>
                                        <p:tgtEl>
                                          <p:spTgt spid="2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xEl>
                                              <p:pRg st="3" end="3"/>
                                            </p:txEl>
                                          </p:spTgt>
                                        </p:tgtEl>
                                        <p:attrNameLst>
                                          <p:attrName>style.visibility</p:attrName>
                                        </p:attrNameLst>
                                      </p:cBhvr>
                                      <p:to>
                                        <p:strVal val="visible"/>
                                      </p:to>
                                    </p:set>
                                    <p:animEffect transition="in" filter="fade">
                                      <p:cBhvr>
                                        <p:cTn id="22" dur="1000"/>
                                        <p:tgtEl>
                                          <p:spTgt spid="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p:txBody>
          <a:bodyPr/>
          <a:lstStyle/>
          <a:p>
            <a:pPr lvl="0"/>
            <a:r>
              <a:rPr lang="en-US">
                <a:sym typeface="Calibri"/>
              </a:rPr>
              <a:t>High School</a:t>
            </a:r>
            <a:endParaRPr lang="en-US" dirty="0"/>
          </a:p>
        </p:txBody>
      </p:sp>
      <p:sp>
        <p:nvSpPr>
          <p:cNvPr id="266" name="Google Shape;266;p34"/>
          <p:cNvSpPr txBox="1">
            <a:spLocks noGrp="1"/>
          </p:cNvSpPr>
          <p:nvPr>
            <p:ph idx="1"/>
          </p:nvPr>
        </p:nvSpPr>
        <p:spPr/>
        <p:txBody>
          <a:bodyPr>
            <a:normAutofit fontScale="92500" lnSpcReduction="20000"/>
          </a:bodyPr>
          <a:lstStyle/>
          <a:p>
            <a:pPr lvl="0"/>
            <a:r>
              <a:rPr lang="en-US">
                <a:sym typeface="Calibri"/>
              </a:rPr>
              <a:t>Family engagement is always important, but typically declines in the high school years.</a:t>
            </a:r>
            <a:endParaRPr lang="en-US"/>
          </a:p>
          <a:p>
            <a:pPr lvl="0"/>
            <a:endParaRPr lang="en-US">
              <a:sym typeface="Calibri"/>
            </a:endParaRPr>
          </a:p>
          <a:p>
            <a:pPr lvl="0"/>
            <a:r>
              <a:rPr lang="en-US">
                <a:sym typeface="Calibri"/>
              </a:rPr>
              <a:t>Challenges:</a:t>
            </a:r>
            <a:endParaRPr lang="en-US"/>
          </a:p>
          <a:p>
            <a:pPr lvl="1"/>
            <a:r>
              <a:rPr lang="en-US">
                <a:sym typeface="Calibri"/>
              </a:rPr>
              <a:t>Large sizes of schools</a:t>
            </a:r>
            <a:endParaRPr lang="en-US"/>
          </a:p>
          <a:p>
            <a:pPr lvl="1"/>
            <a:r>
              <a:rPr lang="en-US">
                <a:sym typeface="Calibri"/>
              </a:rPr>
              <a:t>Academic focus</a:t>
            </a:r>
          </a:p>
          <a:p>
            <a:pPr lvl="1"/>
            <a:r>
              <a:rPr lang="en-US">
                <a:sym typeface="Calibri"/>
              </a:rPr>
              <a:t>Structure characterized by different departments</a:t>
            </a:r>
            <a:endParaRPr lang="en-US"/>
          </a:p>
          <a:p>
            <a:pPr lvl="1"/>
            <a:r>
              <a:rPr lang="en-US">
                <a:sym typeface="Calibri"/>
              </a:rPr>
              <a:t>Developmental level of the students</a:t>
            </a:r>
            <a:endParaRPr lang="en-US" dirty="0">
              <a:sym typeface="Calibri"/>
            </a:endParaRPr>
          </a:p>
        </p:txBody>
      </p:sp>
    </p:spTree>
    <p:extLst>
      <p:ext uri="{BB962C8B-B14F-4D97-AF65-F5344CB8AC3E}">
        <p14:creationId xmlns:p14="http://schemas.microsoft.com/office/powerpoint/2010/main" val="2090052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title"/>
          </p:nvPr>
        </p:nvSpPr>
        <p:spPr/>
        <p:txBody>
          <a:bodyPr/>
          <a:lstStyle/>
          <a:p>
            <a:pPr lvl="0"/>
            <a:r>
              <a:rPr lang="en-US">
                <a:sym typeface="Calibri"/>
              </a:rPr>
              <a:t>High School Considerations</a:t>
            </a:r>
            <a:endParaRPr lang="en-US" dirty="0"/>
          </a:p>
        </p:txBody>
      </p:sp>
      <p:sp>
        <p:nvSpPr>
          <p:cNvPr id="273" name="Google Shape;273;p35"/>
          <p:cNvSpPr txBox="1">
            <a:spLocks noGrp="1"/>
          </p:cNvSpPr>
          <p:nvPr>
            <p:ph idx="1"/>
          </p:nvPr>
        </p:nvSpPr>
        <p:spPr/>
        <p:txBody>
          <a:bodyPr>
            <a:normAutofit fontScale="92500" lnSpcReduction="20000"/>
          </a:bodyPr>
          <a:lstStyle/>
          <a:p>
            <a:pPr lvl="0"/>
            <a:r>
              <a:rPr lang="en-US">
                <a:sym typeface="Calibri"/>
              </a:rPr>
              <a:t>To give family engagement a boost in high school, consider… </a:t>
            </a:r>
            <a:endParaRPr lang="en-US"/>
          </a:p>
          <a:p>
            <a:pPr lvl="0"/>
            <a:r>
              <a:rPr lang="en-US">
                <a:sym typeface="Calibri"/>
              </a:rPr>
              <a:t>Including family members and students in PBIS teams</a:t>
            </a:r>
            <a:endParaRPr lang="en-US"/>
          </a:p>
          <a:p>
            <a:pPr lvl="0"/>
            <a:r>
              <a:rPr lang="en-US">
                <a:sym typeface="Calibri"/>
              </a:rPr>
              <a:t>Creating multiple communication options  </a:t>
            </a:r>
            <a:endParaRPr lang="en-US"/>
          </a:p>
          <a:p>
            <a:pPr lvl="0"/>
            <a:r>
              <a:rPr lang="en-US">
                <a:sym typeface="Calibri"/>
              </a:rPr>
              <a:t>Giving clear guidance about who </a:t>
            </a:r>
            <a:r>
              <a:rPr lang="en-US"/>
              <a:t>familie</a:t>
            </a:r>
            <a:r>
              <a:rPr lang="en-US">
                <a:sym typeface="Calibri"/>
              </a:rPr>
              <a:t>s are to contact</a:t>
            </a:r>
            <a:endParaRPr lang="en-US"/>
          </a:p>
          <a:p>
            <a:pPr lvl="0"/>
            <a:r>
              <a:rPr lang="en-US">
                <a:sym typeface="Calibri"/>
              </a:rPr>
              <a:t>Removing barriers to promote </a:t>
            </a:r>
            <a:r>
              <a:rPr lang="en-US"/>
              <a:t>family</a:t>
            </a:r>
            <a:r>
              <a:rPr lang="en-US">
                <a:sym typeface="Calibri"/>
              </a:rPr>
              <a:t> participation in events</a:t>
            </a:r>
            <a:endParaRPr lang="en-US"/>
          </a:p>
          <a:p>
            <a:pPr lvl="0"/>
            <a:r>
              <a:rPr lang="en-US">
                <a:sym typeface="Calibri"/>
              </a:rPr>
              <a:t>Working with school counselors to engage </a:t>
            </a:r>
            <a:r>
              <a:rPr lang="en-US"/>
              <a:t>familie</a:t>
            </a:r>
            <a:r>
              <a:rPr lang="en-US">
                <a:sym typeface="Calibri"/>
              </a:rPr>
              <a:t>s</a:t>
            </a:r>
            <a:endParaRPr lang="en-US" dirty="0">
              <a:sym typeface="Calibri"/>
            </a:endParaRPr>
          </a:p>
        </p:txBody>
      </p:sp>
    </p:spTree>
    <p:extLst>
      <p:ext uri="{BB962C8B-B14F-4D97-AF65-F5344CB8AC3E}">
        <p14:creationId xmlns:p14="http://schemas.microsoft.com/office/powerpoint/2010/main" val="2241979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title"/>
          </p:nvPr>
        </p:nvSpPr>
        <p:spPr/>
        <p:txBody>
          <a:bodyPr/>
          <a:lstStyle/>
          <a:p>
            <a:pPr lvl="0"/>
            <a:r>
              <a:rPr lang="en-US">
                <a:sym typeface="Calibri"/>
              </a:rPr>
              <a:t>Community Engagement</a:t>
            </a:r>
            <a:endParaRPr lang="en-US" dirty="0"/>
          </a:p>
        </p:txBody>
      </p:sp>
      <p:sp>
        <p:nvSpPr>
          <p:cNvPr id="280" name="Google Shape;280;p36"/>
          <p:cNvSpPr txBox="1">
            <a:spLocks noGrp="1"/>
          </p:cNvSpPr>
          <p:nvPr>
            <p:ph idx="1"/>
          </p:nvPr>
        </p:nvSpPr>
        <p:spPr/>
        <p:txBody>
          <a:bodyPr>
            <a:normAutofit fontScale="85000" lnSpcReduction="10000"/>
          </a:bodyPr>
          <a:lstStyle/>
          <a:p>
            <a:pPr lvl="0"/>
            <a:r>
              <a:rPr lang="en-US">
                <a:sym typeface="Calibri"/>
              </a:rPr>
              <a:t>Give annual surveys to identify community interests, talents, and volunteers.</a:t>
            </a:r>
            <a:endParaRPr lang="en-US"/>
          </a:p>
          <a:p>
            <a:pPr lvl="0"/>
            <a:r>
              <a:rPr lang="en-US">
                <a:sym typeface="Calibri"/>
              </a:rPr>
              <a:t>Invite community member representatives on the PBIS team.</a:t>
            </a:r>
            <a:endParaRPr lang="en-US"/>
          </a:p>
          <a:p>
            <a:pPr lvl="0"/>
            <a:r>
              <a:rPr lang="en-US">
                <a:sym typeface="Calibri"/>
              </a:rPr>
              <a:t>Invite community members to school events and assemblies.</a:t>
            </a:r>
            <a:endParaRPr lang="en-US"/>
          </a:p>
          <a:p>
            <a:pPr lvl="0"/>
            <a:r>
              <a:rPr lang="en-US">
                <a:sym typeface="Calibri"/>
              </a:rPr>
              <a:t>Train local community centers that provide before and after care on Tier I practices.</a:t>
            </a:r>
            <a:endParaRPr lang="en-US"/>
          </a:p>
          <a:p>
            <a:pPr lvl="0"/>
            <a:r>
              <a:rPr lang="en-US">
                <a:sym typeface="Calibri"/>
              </a:rPr>
              <a:t>Train local church youth ministries on Tier I.</a:t>
            </a:r>
            <a:endParaRPr lang="en-US" dirty="0"/>
          </a:p>
        </p:txBody>
      </p:sp>
    </p:spTree>
    <p:extLst>
      <p:ext uri="{BB962C8B-B14F-4D97-AF65-F5344CB8AC3E}">
        <p14:creationId xmlns:p14="http://schemas.microsoft.com/office/powerpoint/2010/main" val="2967420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p:txBody>
          <a:bodyPr/>
          <a:lstStyle/>
          <a:p>
            <a:pPr lvl="0"/>
            <a:r>
              <a:rPr lang="en-US">
                <a:sym typeface="Calibri"/>
              </a:rPr>
              <a:t>Why Engage Families?</a:t>
            </a:r>
            <a:endParaRPr lang="en-US" dirty="0"/>
          </a:p>
        </p:txBody>
      </p:sp>
      <p:sp>
        <p:nvSpPr>
          <p:cNvPr id="77" name="Google Shape;77;p11"/>
          <p:cNvSpPr txBox="1">
            <a:spLocks noGrp="1"/>
          </p:cNvSpPr>
          <p:nvPr>
            <p:ph idx="1"/>
          </p:nvPr>
        </p:nvSpPr>
        <p:spPr/>
        <p:txBody>
          <a:bodyPr>
            <a:normAutofit fontScale="77500" lnSpcReduction="20000"/>
          </a:bodyPr>
          <a:lstStyle/>
          <a:p>
            <a:pPr lvl="0"/>
            <a:r>
              <a:rPr lang="en-US">
                <a:sym typeface="Calibri"/>
              </a:rPr>
              <a:t>Build positive relationships </a:t>
            </a:r>
            <a:endParaRPr lang="en-US"/>
          </a:p>
          <a:p>
            <a:pPr lvl="0"/>
            <a:r>
              <a:rPr lang="en-US">
                <a:sym typeface="Calibri"/>
              </a:rPr>
              <a:t>Encourage new behaviors </a:t>
            </a:r>
            <a:endParaRPr lang="en-US"/>
          </a:p>
          <a:p>
            <a:pPr lvl="0"/>
            <a:r>
              <a:rPr lang="en-US">
                <a:sym typeface="Calibri"/>
              </a:rPr>
              <a:t>Teach &amp; reinforce skills</a:t>
            </a:r>
            <a:endParaRPr lang="en-US"/>
          </a:p>
          <a:p>
            <a:pPr lvl="0"/>
            <a:r>
              <a:rPr lang="en-US">
                <a:sym typeface="Calibri"/>
              </a:rPr>
              <a:t>Increase optimism</a:t>
            </a:r>
            <a:endParaRPr lang="en-US"/>
          </a:p>
          <a:p>
            <a:pPr lvl="0"/>
            <a:r>
              <a:rPr lang="en-US">
                <a:sym typeface="Calibri"/>
              </a:rPr>
              <a:t>Expected in Individuals with Disabilities Education Act</a:t>
            </a:r>
            <a:endParaRPr lang="en-US"/>
          </a:p>
          <a:p>
            <a:pPr lvl="0"/>
            <a:endParaRPr lang="en-US">
              <a:sym typeface="Calibri"/>
            </a:endParaRPr>
          </a:p>
          <a:p>
            <a:pPr lvl="0"/>
            <a:r>
              <a:rPr lang="en-US">
                <a:sym typeface="Calibri"/>
              </a:rPr>
              <a:t>Congress reauthorized the IDEA in 2004 and most recently amended the IDEA through Public Law 114-95, the Every Student Succeeds Act, in December 2015</a:t>
            </a:r>
            <a:endParaRPr lang="en-US" dirty="0"/>
          </a:p>
        </p:txBody>
      </p:sp>
      <p:sp>
        <p:nvSpPr>
          <p:cNvPr id="5" name="Content Placeholder 5">
            <a:extLst>
              <a:ext uri="{FF2B5EF4-FFF2-40B4-BE49-F238E27FC236}">
                <a16:creationId xmlns:a16="http://schemas.microsoft.com/office/drawing/2014/main" id="{E607292F-0FFD-4C72-AC94-401177986727}"/>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3"/>
              </a:rPr>
              <a:t>https://www.pbis.org/topics/family</a:t>
            </a:r>
            <a:r>
              <a:rPr lang="en-US" sz="1000" dirty="0"/>
              <a:t> </a:t>
            </a:r>
          </a:p>
        </p:txBody>
      </p:sp>
    </p:spTree>
    <p:extLst>
      <p:ext uri="{BB962C8B-B14F-4D97-AF65-F5344CB8AC3E}">
        <p14:creationId xmlns:p14="http://schemas.microsoft.com/office/powerpoint/2010/main" val="54065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p:txBody>
          <a:bodyPr>
            <a:normAutofit fontScale="90000"/>
          </a:bodyPr>
          <a:lstStyle/>
          <a:p>
            <a:pPr lvl="0"/>
            <a:r>
              <a:rPr lang="en-US">
                <a:sym typeface="Calibri"/>
              </a:rPr>
              <a:t>Example Of Introducing PBIS In Youth Ministry</a:t>
            </a:r>
            <a:endParaRPr lang="en-US" dirty="0">
              <a:sym typeface="Calibri"/>
            </a:endParaRPr>
          </a:p>
        </p:txBody>
      </p:sp>
      <p:pic>
        <p:nvPicPr>
          <p:cNvPr id="286" name="Google Shape;286;p37"/>
          <p:cNvPicPr preferRelativeResize="0"/>
          <p:nvPr/>
        </p:nvPicPr>
        <p:blipFill rotWithShape="1">
          <a:blip r:embed="rId3">
            <a:alphaModFix/>
          </a:blip>
          <a:srcRect b="20887"/>
          <a:stretch/>
        </p:blipFill>
        <p:spPr>
          <a:xfrm>
            <a:off x="4328922" y="1727264"/>
            <a:ext cx="5210556" cy="5062154"/>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2067001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title"/>
          </p:nvPr>
        </p:nvSpPr>
        <p:spPr/>
        <p:txBody>
          <a:bodyPr/>
          <a:lstStyle/>
          <a:p>
            <a:pPr lvl="0"/>
            <a:r>
              <a:rPr lang="en-US">
                <a:sym typeface="Calibri"/>
              </a:rPr>
              <a:t>Partnerships</a:t>
            </a:r>
            <a:endParaRPr lang="en-US" dirty="0"/>
          </a:p>
        </p:txBody>
      </p:sp>
      <p:sp>
        <p:nvSpPr>
          <p:cNvPr id="292" name="Google Shape;292;p38"/>
          <p:cNvSpPr txBox="1">
            <a:spLocks noGrp="1"/>
          </p:cNvSpPr>
          <p:nvPr>
            <p:ph idx="1"/>
          </p:nvPr>
        </p:nvSpPr>
        <p:spPr/>
        <p:txBody>
          <a:bodyPr/>
          <a:lstStyle/>
          <a:p>
            <a:pPr lvl="0"/>
            <a:r>
              <a:rPr lang="en-US">
                <a:sym typeface="Calibri"/>
              </a:rPr>
              <a:t>Ask/invite </a:t>
            </a:r>
            <a:r>
              <a:rPr lang="en-US"/>
              <a:t>l</a:t>
            </a:r>
            <a:r>
              <a:rPr lang="en-US">
                <a:sym typeface="Calibri"/>
              </a:rPr>
              <a:t>ocal </a:t>
            </a:r>
            <a:r>
              <a:rPr lang="en-US"/>
              <a:t>b</a:t>
            </a:r>
            <a:r>
              <a:rPr lang="en-US">
                <a:sym typeface="Calibri"/>
              </a:rPr>
              <a:t>usinesses to:</a:t>
            </a:r>
            <a:endParaRPr lang="en-US"/>
          </a:p>
          <a:p>
            <a:pPr lvl="0"/>
            <a:r>
              <a:rPr lang="en-US">
                <a:sym typeface="Calibri"/>
              </a:rPr>
              <a:t>Donate resources; help with fundraising</a:t>
            </a:r>
            <a:endParaRPr lang="en-US"/>
          </a:p>
          <a:p>
            <a:pPr lvl="0"/>
            <a:r>
              <a:rPr lang="en-US">
                <a:sym typeface="Calibri"/>
              </a:rPr>
              <a:t>Help disseminate information on PBIS to a broader community</a:t>
            </a:r>
            <a:endParaRPr lang="en-US"/>
          </a:p>
          <a:p>
            <a:pPr lvl="0"/>
            <a:r>
              <a:rPr lang="en-US">
                <a:sym typeface="Calibri"/>
              </a:rPr>
              <a:t>Volunteer or help recruit volunteers</a:t>
            </a:r>
            <a:endParaRPr lang="en-US"/>
          </a:p>
          <a:p>
            <a:pPr lvl="0"/>
            <a:r>
              <a:rPr lang="en-US">
                <a:sym typeface="Calibri"/>
              </a:rPr>
              <a:t>Attend school activities</a:t>
            </a:r>
          </a:p>
          <a:p>
            <a:pPr lvl="0"/>
            <a:endParaRPr lang="en-US" dirty="0">
              <a:sym typeface="Calibri"/>
            </a:endParaRPr>
          </a:p>
        </p:txBody>
      </p:sp>
    </p:spTree>
    <p:extLst>
      <p:ext uri="{BB962C8B-B14F-4D97-AF65-F5344CB8AC3E}">
        <p14:creationId xmlns:p14="http://schemas.microsoft.com/office/powerpoint/2010/main" val="599796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9"/>
          <p:cNvSpPr txBox="1">
            <a:spLocks noGrp="1"/>
          </p:cNvSpPr>
          <p:nvPr>
            <p:ph type="title"/>
          </p:nvPr>
        </p:nvSpPr>
        <p:spPr/>
        <p:txBody>
          <a:bodyPr/>
          <a:lstStyle/>
          <a:p>
            <a:pPr lvl="0"/>
            <a:r>
              <a:rPr lang="en-US">
                <a:sym typeface="Calibri"/>
              </a:rPr>
              <a:t>Show Appreciation</a:t>
            </a:r>
            <a:endParaRPr lang="en-US" dirty="0"/>
          </a:p>
        </p:txBody>
      </p:sp>
      <p:sp>
        <p:nvSpPr>
          <p:cNvPr id="299" name="Google Shape;299;p39"/>
          <p:cNvSpPr txBox="1">
            <a:spLocks noGrp="1"/>
          </p:cNvSpPr>
          <p:nvPr>
            <p:ph idx="1"/>
          </p:nvPr>
        </p:nvSpPr>
        <p:spPr/>
        <p:txBody>
          <a:bodyPr>
            <a:normAutofit fontScale="92500" lnSpcReduction="20000"/>
          </a:bodyPr>
          <a:lstStyle/>
          <a:p>
            <a:pPr lvl="0"/>
            <a:r>
              <a:rPr lang="en-US">
                <a:sym typeface="Calibri"/>
              </a:rPr>
              <a:t>Family representatives recognize students, staff, and teachers.</a:t>
            </a:r>
            <a:endParaRPr lang="en-US"/>
          </a:p>
          <a:p>
            <a:pPr lvl="0"/>
            <a:r>
              <a:rPr lang="en-US">
                <a:sym typeface="Calibri"/>
              </a:rPr>
              <a:t>Make sure everyone feels welcomed in the building. </a:t>
            </a:r>
            <a:endParaRPr lang="en-US"/>
          </a:p>
          <a:p>
            <a:pPr lvl="0"/>
            <a:r>
              <a:rPr lang="en-US">
                <a:sym typeface="Calibri"/>
              </a:rPr>
              <a:t>Create banners for businesses that help with fundraising.</a:t>
            </a:r>
            <a:endParaRPr lang="en-US"/>
          </a:p>
          <a:p>
            <a:pPr lvl="0"/>
            <a:r>
              <a:rPr lang="en-US">
                <a:sym typeface="Calibri"/>
              </a:rPr>
              <a:t>Host a raffle at a family night event.  </a:t>
            </a:r>
            <a:endParaRPr lang="en-US"/>
          </a:p>
          <a:p>
            <a:pPr lvl="0"/>
            <a:r>
              <a:rPr lang="en-US">
                <a:sym typeface="Calibri"/>
              </a:rPr>
              <a:t>Recognize involved family and community members in the school newsletter, on websites, or on social media.</a:t>
            </a:r>
            <a:endParaRPr lang="en-US" dirty="0"/>
          </a:p>
        </p:txBody>
      </p:sp>
      <p:sp>
        <p:nvSpPr>
          <p:cNvPr id="5" name="Content Placeholder 5">
            <a:extLst>
              <a:ext uri="{FF2B5EF4-FFF2-40B4-BE49-F238E27FC236}">
                <a16:creationId xmlns:a16="http://schemas.microsoft.com/office/drawing/2014/main" id="{A9D2C7C3-9870-4748-A1CF-53A8C5FCFA24}"/>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ea typeface="Calibri"/>
                <a:cs typeface="Calibri"/>
                <a:sym typeface="Calibri"/>
              </a:rPr>
              <a:t>From TN Behavior Supports Project</a:t>
            </a:r>
            <a:endParaRPr lang="en-US" sz="100" dirty="0"/>
          </a:p>
        </p:txBody>
      </p:sp>
    </p:spTree>
    <p:extLst>
      <p:ext uri="{BB962C8B-B14F-4D97-AF65-F5344CB8AC3E}">
        <p14:creationId xmlns:p14="http://schemas.microsoft.com/office/powerpoint/2010/main" val="4104262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p:txBody>
          <a:bodyPr/>
          <a:lstStyle/>
          <a:p>
            <a:pPr lvl="0"/>
            <a:r>
              <a:rPr lang="en-US">
                <a:sym typeface="Calibri"/>
              </a:rPr>
              <a:t>Guiding Questions</a:t>
            </a:r>
            <a:endParaRPr lang="en-US" dirty="0"/>
          </a:p>
        </p:txBody>
      </p:sp>
      <p:sp>
        <p:nvSpPr>
          <p:cNvPr id="306" name="Google Shape;306;p40"/>
          <p:cNvSpPr txBox="1">
            <a:spLocks noGrp="1"/>
          </p:cNvSpPr>
          <p:nvPr>
            <p:ph idx="1"/>
          </p:nvPr>
        </p:nvSpPr>
        <p:spPr/>
        <p:txBody>
          <a:bodyPr>
            <a:normAutofit fontScale="85000" lnSpcReduction="20000"/>
          </a:bodyPr>
          <a:lstStyle/>
          <a:p>
            <a:pPr lvl="0"/>
            <a:r>
              <a:rPr lang="en-US">
                <a:sym typeface="Calibri"/>
              </a:rPr>
              <a:t>In what ways will you communicate with staff, </a:t>
            </a:r>
            <a:r>
              <a:rPr lang="en-US"/>
              <a:t>families</a:t>
            </a:r>
            <a:r>
              <a:rPr lang="en-US">
                <a:sym typeface="Calibri"/>
              </a:rPr>
              <a:t>, students, and the community about PBIS?</a:t>
            </a:r>
            <a:endParaRPr lang="en-US"/>
          </a:p>
          <a:p>
            <a:pPr lvl="0"/>
            <a:r>
              <a:rPr lang="en-US">
                <a:sym typeface="Calibri"/>
              </a:rPr>
              <a:t>In what ways would you like to see families involved and engaged?</a:t>
            </a:r>
            <a:endParaRPr lang="en-US"/>
          </a:p>
          <a:p>
            <a:pPr lvl="0"/>
            <a:r>
              <a:rPr lang="en-US">
                <a:sym typeface="Calibri"/>
              </a:rPr>
              <a:t>What actions will you take to encourage </a:t>
            </a:r>
            <a:r>
              <a:rPr lang="en-US"/>
              <a:t>familie</a:t>
            </a:r>
            <a:r>
              <a:rPr lang="en-US">
                <a:sym typeface="Calibri"/>
              </a:rPr>
              <a:t>s to become (more) involved?</a:t>
            </a:r>
            <a:endParaRPr lang="en-US"/>
          </a:p>
          <a:p>
            <a:pPr lvl="0"/>
            <a:r>
              <a:rPr lang="en-US">
                <a:sym typeface="Calibri"/>
              </a:rPr>
              <a:t>How will you prepare staff to work with families?</a:t>
            </a:r>
            <a:endParaRPr lang="en-US"/>
          </a:p>
          <a:p>
            <a:pPr lvl="0"/>
            <a:r>
              <a:rPr lang="en-US">
                <a:sym typeface="Calibri"/>
              </a:rPr>
              <a:t>How will you develop relationships/partnerships in the community?</a:t>
            </a:r>
            <a:endParaRPr lang="en-US"/>
          </a:p>
          <a:p>
            <a:pPr lvl="0"/>
            <a:endParaRPr lang="en-US" dirty="0">
              <a:sym typeface="Calibri"/>
            </a:endParaRPr>
          </a:p>
        </p:txBody>
      </p:sp>
    </p:spTree>
    <p:extLst>
      <p:ext uri="{BB962C8B-B14F-4D97-AF65-F5344CB8AC3E}">
        <p14:creationId xmlns:p14="http://schemas.microsoft.com/office/powerpoint/2010/main" val="201525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 calcmode="lin" valueType="num">
                                      <p:cBhvr additive="base">
                                        <p:cTn id="7" dur="500" fill="hold"/>
                                        <p:tgtEl>
                                          <p:spTgt spid="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6">
                                            <p:txEl>
                                              <p:pRg st="1" end="1"/>
                                            </p:txEl>
                                          </p:spTgt>
                                        </p:tgtEl>
                                        <p:attrNameLst>
                                          <p:attrName>style.visibility</p:attrName>
                                        </p:attrNameLst>
                                      </p:cBhvr>
                                      <p:to>
                                        <p:strVal val="visible"/>
                                      </p:to>
                                    </p:set>
                                    <p:anim calcmode="lin" valueType="num">
                                      <p:cBhvr additive="base">
                                        <p:cTn id="13" dur="500" fill="hold"/>
                                        <p:tgtEl>
                                          <p:spTgt spid="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6">
                                            <p:txEl>
                                              <p:pRg st="2" end="2"/>
                                            </p:txEl>
                                          </p:spTgt>
                                        </p:tgtEl>
                                        <p:attrNameLst>
                                          <p:attrName>style.visibility</p:attrName>
                                        </p:attrNameLst>
                                      </p:cBhvr>
                                      <p:to>
                                        <p:strVal val="visible"/>
                                      </p:to>
                                    </p:set>
                                    <p:anim calcmode="lin" valueType="num">
                                      <p:cBhvr additive="base">
                                        <p:cTn id="19" dur="500" fill="hold"/>
                                        <p:tgtEl>
                                          <p:spTgt spid="3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6">
                                            <p:txEl>
                                              <p:pRg st="3" end="3"/>
                                            </p:txEl>
                                          </p:spTgt>
                                        </p:tgtEl>
                                        <p:attrNameLst>
                                          <p:attrName>style.visibility</p:attrName>
                                        </p:attrNameLst>
                                      </p:cBhvr>
                                      <p:to>
                                        <p:strVal val="visible"/>
                                      </p:to>
                                    </p:set>
                                    <p:anim calcmode="lin" valueType="num">
                                      <p:cBhvr additive="base">
                                        <p:cTn id="25" dur="500" fill="hold"/>
                                        <p:tgtEl>
                                          <p:spTgt spid="3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6">
                                            <p:txEl>
                                              <p:pRg st="4" end="4"/>
                                            </p:txEl>
                                          </p:spTgt>
                                        </p:tgtEl>
                                        <p:attrNameLst>
                                          <p:attrName>style.visibility</p:attrName>
                                        </p:attrNameLst>
                                      </p:cBhvr>
                                      <p:to>
                                        <p:strVal val="visible"/>
                                      </p:to>
                                    </p:set>
                                    <p:anim calcmode="lin" valueType="num">
                                      <p:cBhvr additive="base">
                                        <p:cTn id="31" dur="500" fill="hold"/>
                                        <p:tgtEl>
                                          <p:spTgt spid="3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title"/>
          </p:nvPr>
        </p:nvSpPr>
        <p:spPr/>
        <p:txBody>
          <a:bodyPr/>
          <a:lstStyle/>
          <a:p>
            <a:pPr lvl="0"/>
            <a:r>
              <a:rPr lang="en-US">
                <a:sym typeface="Calibri"/>
              </a:rPr>
              <a:t>Do It </a:t>
            </a:r>
            <a:r>
              <a:rPr lang="en-US"/>
              <a:t>W</a:t>
            </a:r>
            <a:r>
              <a:rPr lang="en-US">
                <a:sym typeface="Calibri"/>
              </a:rPr>
              <a:t>ith Fidelity!</a:t>
            </a:r>
            <a:endParaRPr lang="en-US" dirty="0"/>
          </a:p>
        </p:txBody>
      </p:sp>
      <p:sp>
        <p:nvSpPr>
          <p:cNvPr id="313" name="Google Shape;313;p41"/>
          <p:cNvSpPr txBox="1">
            <a:spLocks noGrp="1"/>
          </p:cNvSpPr>
          <p:nvPr>
            <p:ph idx="1"/>
          </p:nvPr>
        </p:nvSpPr>
        <p:spPr/>
        <p:txBody>
          <a:bodyPr/>
          <a:lstStyle/>
          <a:p>
            <a:pPr marL="0" lvl="0" indent="0">
              <a:buNone/>
            </a:pPr>
            <a:r>
              <a:rPr lang="en-US" b="1" u="sng" dirty="0">
                <a:sym typeface="Calibri"/>
              </a:rPr>
              <a:t>Tiered Fidelity Inventory (TFI)</a:t>
            </a:r>
            <a:endParaRPr lang="en-US" b="1" u="sng" dirty="0"/>
          </a:p>
          <a:p>
            <a:pPr lvl="0"/>
            <a:endParaRPr lang="en-US" dirty="0">
              <a:sym typeface="Calibri"/>
            </a:endParaRPr>
          </a:p>
          <a:p>
            <a:pPr lvl="0"/>
            <a:r>
              <a:rPr lang="en-US" dirty="0">
                <a:sym typeface="Calibri"/>
              </a:rPr>
              <a:t>Efficient, valid index of extent to which PBIS core features are in place</a:t>
            </a:r>
            <a:endParaRPr lang="en-US" dirty="0"/>
          </a:p>
          <a:p>
            <a:pPr lvl="0"/>
            <a:r>
              <a:rPr lang="en-US" dirty="0">
                <a:sym typeface="Calibri"/>
              </a:rPr>
              <a:t>Section 1.11 Student/Family/Community Involvement</a:t>
            </a:r>
            <a:endParaRPr lang="en-US" dirty="0"/>
          </a:p>
        </p:txBody>
      </p:sp>
    </p:spTree>
    <p:extLst>
      <p:ext uri="{BB962C8B-B14F-4D97-AF65-F5344CB8AC3E}">
        <p14:creationId xmlns:p14="http://schemas.microsoft.com/office/powerpoint/2010/main" val="754400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title"/>
          </p:nvPr>
        </p:nvSpPr>
        <p:spPr/>
        <p:txBody>
          <a:bodyPr>
            <a:normAutofit fontScale="90000"/>
          </a:bodyPr>
          <a:lstStyle/>
          <a:p>
            <a:pPr lvl="0"/>
            <a:r>
              <a:rPr lang="en-US">
                <a:sym typeface="Calibri"/>
              </a:rPr>
              <a:t>1.11 Student/Family/ Community Involvement</a:t>
            </a:r>
            <a:endParaRPr lang="en-US" dirty="0">
              <a:sym typeface="Calibri"/>
            </a:endParaRPr>
          </a:p>
        </p:txBody>
      </p:sp>
      <p:graphicFrame>
        <p:nvGraphicFramePr>
          <p:cNvPr id="320" name="Google Shape;320;p42"/>
          <p:cNvGraphicFramePr/>
          <p:nvPr>
            <p:extLst>
              <p:ext uri="{D42A27DB-BD31-4B8C-83A1-F6EECF244321}">
                <p14:modId xmlns:p14="http://schemas.microsoft.com/office/powerpoint/2010/main" val="4061150952"/>
              </p:ext>
            </p:extLst>
          </p:nvPr>
        </p:nvGraphicFramePr>
        <p:xfrm>
          <a:off x="2164080" y="2953385"/>
          <a:ext cx="9999444" cy="3718560"/>
        </p:xfrm>
        <a:graphic>
          <a:graphicData uri="http://schemas.openxmlformats.org/drawingml/2006/table">
            <a:tbl>
              <a:tblPr>
                <a:noFill/>
              </a:tblPr>
              <a:tblGrid>
                <a:gridCol w="4054642">
                  <a:extLst>
                    <a:ext uri="{9D8B030D-6E8A-4147-A177-3AD203B41FA5}">
                      <a16:colId xmlns:a16="http://schemas.microsoft.com/office/drawing/2014/main" val="20000"/>
                    </a:ext>
                  </a:extLst>
                </a:gridCol>
                <a:gridCol w="2418347">
                  <a:extLst>
                    <a:ext uri="{9D8B030D-6E8A-4147-A177-3AD203B41FA5}">
                      <a16:colId xmlns:a16="http://schemas.microsoft.com/office/drawing/2014/main" val="20001"/>
                    </a:ext>
                  </a:extLst>
                </a:gridCol>
                <a:gridCol w="3526455">
                  <a:extLst>
                    <a:ext uri="{9D8B030D-6E8A-4147-A177-3AD203B41FA5}">
                      <a16:colId xmlns:a16="http://schemas.microsoft.com/office/drawing/2014/main" val="20002"/>
                    </a:ext>
                  </a:extLst>
                </a:gridCol>
              </a:tblGrid>
              <a:tr h="3491260">
                <a:tc>
                  <a:txBody>
                    <a:bodyPr/>
                    <a:lstStyle/>
                    <a:p>
                      <a:pPr marL="0" marR="0" lvl="0" indent="0" algn="l" rtl="0">
                        <a:spcBef>
                          <a:spcPts val="0"/>
                        </a:spcBef>
                        <a:spcAft>
                          <a:spcPts val="0"/>
                        </a:spcAft>
                        <a:buClr>
                          <a:schemeClr val="dk1"/>
                        </a:buClr>
                        <a:buSzPts val="2400"/>
                        <a:buFont typeface="Calibri"/>
                        <a:buNone/>
                      </a:pPr>
                      <a:r>
                        <a:rPr lang="en-US" sz="1600" b="1" u="none" strike="noStrike" cap="none" dirty="0">
                          <a:solidFill>
                            <a:schemeClr val="tx1"/>
                          </a:solidFill>
                          <a:latin typeface="Calibri"/>
                          <a:ea typeface="Calibri"/>
                          <a:cs typeface="Calibri"/>
                          <a:sym typeface="Calibri"/>
                        </a:rPr>
                        <a:t>1.11 Student/Family/ Community Involvement: </a:t>
                      </a:r>
                      <a:r>
                        <a:rPr lang="en-US" sz="1600" b="0" u="none" strike="noStrike" cap="none" dirty="0">
                          <a:solidFill>
                            <a:schemeClr val="tx1"/>
                          </a:solidFill>
                          <a:latin typeface="Calibri"/>
                          <a:ea typeface="Calibri"/>
                          <a:cs typeface="Calibri"/>
                          <a:sym typeface="Calibri"/>
                        </a:rPr>
                        <a:t>Stakeholders (students, families, and community members) provide input on universal foundations (e.g., expectations, consequences, acknowledgements) at least every 12 months. </a:t>
                      </a:r>
                      <a:endParaRPr sz="1600" dirty="0">
                        <a:solidFill>
                          <a:schemeClr val="tx1"/>
                        </a:solidFil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rtl="0">
                        <a:spcBef>
                          <a:spcPts val="0"/>
                        </a:spcBef>
                        <a:spcAft>
                          <a:spcPts val="0"/>
                        </a:spcAft>
                        <a:buClr>
                          <a:schemeClr val="tx1"/>
                        </a:buClr>
                        <a:buSzPts val="2400"/>
                        <a:buFont typeface="Arial" panose="020B0604020202020204" pitchFamily="34" charset="0"/>
                        <a:buChar char="•"/>
                      </a:pPr>
                      <a:r>
                        <a:rPr lang="en-US" sz="1600" u="none" strike="noStrike" cap="none" dirty="0">
                          <a:solidFill>
                            <a:schemeClr val="tx1"/>
                          </a:solidFill>
                          <a:latin typeface="Calibri"/>
                          <a:ea typeface="Calibri"/>
                          <a:cs typeface="Calibri"/>
                          <a:sym typeface="Calibri"/>
                        </a:rPr>
                        <a:t>Surveys</a:t>
                      </a:r>
                      <a:endParaRPr sz="1600" dirty="0">
                        <a:solidFill>
                          <a:schemeClr val="tx1"/>
                        </a:solidFill>
                      </a:endParaRPr>
                    </a:p>
                    <a:p>
                      <a:pPr marL="342900" marR="0" lvl="0" indent="-342900" algn="l" rtl="0">
                        <a:spcBef>
                          <a:spcPts val="0"/>
                        </a:spcBef>
                        <a:spcAft>
                          <a:spcPts val="0"/>
                        </a:spcAft>
                        <a:buClr>
                          <a:schemeClr val="tx1"/>
                        </a:buClr>
                        <a:buSzPts val="2400"/>
                        <a:buFont typeface="Arial" panose="020B0604020202020204" pitchFamily="34" charset="0"/>
                        <a:buChar char="•"/>
                      </a:pPr>
                      <a:r>
                        <a:rPr lang="en-US" sz="1600" u="none" strike="noStrike" cap="none" dirty="0">
                          <a:solidFill>
                            <a:schemeClr val="tx1"/>
                          </a:solidFill>
                          <a:latin typeface="Calibri"/>
                          <a:ea typeface="Calibri"/>
                          <a:cs typeface="Calibri"/>
                          <a:sym typeface="Calibri"/>
                        </a:rPr>
                        <a:t>Voting results from family meeting</a:t>
                      </a:r>
                      <a:endParaRPr sz="1600" dirty="0">
                        <a:solidFill>
                          <a:schemeClr val="tx1"/>
                        </a:solidFill>
                      </a:endParaRPr>
                    </a:p>
                    <a:p>
                      <a:pPr marL="342900" marR="0" lvl="0" indent="-342900" algn="l" rtl="0">
                        <a:spcBef>
                          <a:spcPts val="0"/>
                        </a:spcBef>
                        <a:spcAft>
                          <a:spcPts val="0"/>
                        </a:spcAft>
                        <a:buClr>
                          <a:schemeClr val="tx1"/>
                        </a:buClr>
                        <a:buSzPts val="2400"/>
                        <a:buFont typeface="Arial" panose="020B0604020202020204" pitchFamily="34" charset="0"/>
                        <a:buChar char="•"/>
                      </a:pPr>
                      <a:r>
                        <a:rPr lang="en-US" sz="1600" u="none" strike="noStrike" cap="none" dirty="0">
                          <a:solidFill>
                            <a:schemeClr val="tx1"/>
                          </a:solidFill>
                          <a:latin typeface="Calibri"/>
                          <a:ea typeface="Calibri"/>
                          <a:cs typeface="Calibri"/>
                          <a:sym typeface="Calibri"/>
                        </a:rPr>
                        <a:t>Team meeting minutes</a:t>
                      </a:r>
                      <a:endParaRPr sz="1600" dirty="0">
                        <a:solidFill>
                          <a:schemeClr val="tx1"/>
                        </a:solidFil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5270" marR="0" lvl="0" indent="-228600" algn="l" rtl="0">
                        <a:spcBef>
                          <a:spcPts val="0"/>
                        </a:spcBef>
                        <a:spcAft>
                          <a:spcPts val="0"/>
                        </a:spcAft>
                        <a:buNone/>
                      </a:pPr>
                      <a:r>
                        <a:rPr lang="en-US" sz="1600" u="none" strike="noStrike" cap="none" dirty="0">
                          <a:solidFill>
                            <a:schemeClr val="tx1"/>
                          </a:solidFill>
                          <a:latin typeface="Calibri"/>
                          <a:ea typeface="Calibri"/>
                          <a:cs typeface="Calibri"/>
                          <a:sym typeface="Calibri"/>
                        </a:rPr>
                        <a:t>0 = No documentation (or no opportunities) for stakeholder feedback on Tier I foundations.</a:t>
                      </a:r>
                      <a:endParaRPr sz="1600" dirty="0">
                        <a:solidFill>
                          <a:schemeClr val="tx1"/>
                        </a:solidFill>
                      </a:endParaRPr>
                    </a:p>
                    <a:p>
                      <a:pPr marL="255270" marR="0" lvl="0" indent="-228600" algn="l" rtl="0">
                        <a:spcBef>
                          <a:spcPts val="1200"/>
                        </a:spcBef>
                        <a:spcAft>
                          <a:spcPts val="0"/>
                        </a:spcAft>
                        <a:buNone/>
                      </a:pPr>
                      <a:r>
                        <a:rPr lang="en-US" sz="1600" u="none" strike="noStrike" cap="none" dirty="0">
                          <a:solidFill>
                            <a:schemeClr val="tx1"/>
                          </a:solidFill>
                          <a:latin typeface="Calibri"/>
                          <a:ea typeface="Calibri"/>
                          <a:cs typeface="Calibri"/>
                          <a:sym typeface="Calibri"/>
                        </a:rPr>
                        <a:t>1 = Documentation of input on Tier I foundations, but not  within the past 12 months or input not from all types of stakeholders.</a:t>
                      </a:r>
                      <a:endParaRPr sz="1600" dirty="0">
                        <a:solidFill>
                          <a:schemeClr val="tx1"/>
                        </a:solidFill>
                      </a:endParaRPr>
                    </a:p>
                    <a:p>
                      <a:pPr marL="255270" marR="0" lvl="0" indent="-228600" algn="l" rtl="0">
                        <a:spcBef>
                          <a:spcPts val="1200"/>
                        </a:spcBef>
                        <a:spcAft>
                          <a:spcPts val="0"/>
                        </a:spcAft>
                        <a:buNone/>
                      </a:pPr>
                      <a:r>
                        <a:rPr lang="en-US" sz="1600" u="none" strike="noStrike" cap="none" dirty="0">
                          <a:solidFill>
                            <a:schemeClr val="tx1"/>
                          </a:solidFill>
                          <a:latin typeface="Calibri"/>
                          <a:ea typeface="Calibri"/>
                          <a:cs typeface="Calibri"/>
                          <a:sym typeface="Calibri"/>
                        </a:rPr>
                        <a:t>2 = Documentation exists that students, families, and community members have provided feedback on Tier I practices (expectations, consequences and acknowledgements) within the past 12 months.</a:t>
                      </a:r>
                      <a:endParaRPr sz="1600" dirty="0">
                        <a:solidFill>
                          <a:schemeClr val="tx1"/>
                        </a:solidFill>
                      </a:endParaRPr>
                    </a:p>
                  </a:txBody>
                  <a:tcPr marL="68575" marR="6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321" name="Google Shape;321;p42"/>
          <p:cNvSpPr/>
          <p:nvPr/>
        </p:nvSpPr>
        <p:spPr>
          <a:xfrm>
            <a:off x="3693694" y="4900668"/>
            <a:ext cx="3724653" cy="821119"/>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dk1"/>
                </a:solidFill>
                <a:latin typeface="Calibri"/>
                <a:ea typeface="Calibri"/>
                <a:cs typeface="Calibri"/>
                <a:sym typeface="Calibri"/>
              </a:rPr>
              <a:t>Main Idea: </a:t>
            </a:r>
            <a:r>
              <a:rPr lang="en-US" sz="1600" dirty="0">
                <a:solidFill>
                  <a:schemeClr val="dk1"/>
                </a:solidFill>
                <a:latin typeface="Calibri"/>
                <a:ea typeface="Calibri"/>
                <a:cs typeface="Calibri"/>
                <a:sym typeface="Calibri"/>
              </a:rPr>
              <a:t>Schools need active engagement of students, families and the community to be successful.</a:t>
            </a:r>
            <a:endParaRPr sz="1400" dirty="0"/>
          </a:p>
        </p:txBody>
      </p:sp>
      <p:sp>
        <p:nvSpPr>
          <p:cNvPr id="322" name="Google Shape;322;p42"/>
          <p:cNvSpPr txBox="1"/>
          <p:nvPr/>
        </p:nvSpPr>
        <p:spPr>
          <a:xfrm>
            <a:off x="8443965" y="1422223"/>
            <a:ext cx="3648974"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dirty="0">
                <a:solidFill>
                  <a:schemeClr val="dk1"/>
                </a:solidFill>
                <a:latin typeface="Calibri"/>
                <a:ea typeface="Calibri"/>
                <a:cs typeface="Calibri"/>
                <a:sym typeface="Calibri"/>
              </a:rPr>
              <a:t>Subscale: Implementation</a:t>
            </a:r>
            <a:endParaRPr sz="1600" dirty="0">
              <a:solidFill>
                <a:schemeClr val="dk1"/>
              </a:solidFill>
              <a:latin typeface="Calibri"/>
              <a:ea typeface="Calibri"/>
              <a:cs typeface="Calibri"/>
              <a:sym typeface="Calibri"/>
            </a:endParaRPr>
          </a:p>
        </p:txBody>
      </p:sp>
      <p:graphicFrame>
        <p:nvGraphicFramePr>
          <p:cNvPr id="6" name="Table 5">
            <a:extLst>
              <a:ext uri="{FF2B5EF4-FFF2-40B4-BE49-F238E27FC236}">
                <a16:creationId xmlns:a16="http://schemas.microsoft.com/office/drawing/2014/main" id="{39287321-2415-4C8F-ADD2-410B28DBECA8}"/>
              </a:ext>
            </a:extLst>
          </p:cNvPr>
          <p:cNvGraphicFramePr>
            <a:graphicFrameLocks noGrp="1"/>
          </p:cNvGraphicFramePr>
          <p:nvPr>
            <p:extLst>
              <p:ext uri="{D42A27DB-BD31-4B8C-83A1-F6EECF244321}">
                <p14:modId xmlns:p14="http://schemas.microsoft.com/office/powerpoint/2010/main" val="1607783300"/>
              </p:ext>
            </p:extLst>
          </p:nvPr>
        </p:nvGraphicFramePr>
        <p:xfrm>
          <a:off x="2164080" y="1825625"/>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880439170"/>
                    </a:ext>
                  </a:extLst>
                </a:gridCol>
                <a:gridCol w="2443091">
                  <a:extLst>
                    <a:ext uri="{9D8B030D-6E8A-4147-A177-3AD203B41FA5}">
                      <a16:colId xmlns:a16="http://schemas.microsoft.com/office/drawing/2014/main" val="959094068"/>
                    </a:ext>
                  </a:extLst>
                </a:gridCol>
                <a:gridCol w="3508868">
                  <a:extLst>
                    <a:ext uri="{9D8B030D-6E8A-4147-A177-3AD203B41FA5}">
                      <a16:colId xmlns:a16="http://schemas.microsoft.com/office/drawing/2014/main" val="672507539"/>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284788096"/>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621423755"/>
                  </a:ext>
                </a:extLst>
              </a:tr>
            </a:tbl>
          </a:graphicData>
        </a:graphic>
      </p:graphicFrame>
    </p:spTree>
    <p:extLst>
      <p:ext uri="{BB962C8B-B14F-4D97-AF65-F5344CB8AC3E}">
        <p14:creationId xmlns:p14="http://schemas.microsoft.com/office/powerpoint/2010/main" val="146777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title"/>
          </p:nvPr>
        </p:nvSpPr>
        <p:spPr/>
        <p:txBody>
          <a:bodyPr/>
          <a:lstStyle/>
          <a:p>
            <a:pPr lvl="0"/>
            <a:r>
              <a:rPr lang="en-US">
                <a:sym typeface="Calibri"/>
              </a:rPr>
              <a:t>Summary </a:t>
            </a:r>
            <a:endParaRPr lang="en-US" dirty="0"/>
          </a:p>
        </p:txBody>
      </p:sp>
      <p:sp>
        <p:nvSpPr>
          <p:cNvPr id="329" name="Google Shape;329;p43"/>
          <p:cNvSpPr txBox="1">
            <a:spLocks noGrp="1"/>
          </p:cNvSpPr>
          <p:nvPr>
            <p:ph idx="1"/>
          </p:nvPr>
        </p:nvSpPr>
        <p:spPr/>
        <p:txBody>
          <a:bodyPr>
            <a:normAutofit fontScale="85000" lnSpcReduction="10000"/>
          </a:bodyPr>
          <a:lstStyle/>
          <a:p>
            <a:pPr lvl="0"/>
            <a:r>
              <a:rPr lang="en-US">
                <a:sym typeface="Calibri"/>
              </a:rPr>
              <a:t>Engage families with the goal that they become equal partners in helping students develop (e.g., socially, emotionally, educationally).</a:t>
            </a:r>
            <a:endParaRPr lang="en-US"/>
          </a:p>
          <a:p>
            <a:pPr lvl="0"/>
            <a:r>
              <a:rPr lang="en-US">
                <a:sym typeface="Calibri"/>
              </a:rPr>
              <a:t>Use PBIS logic for developing a family engagement plan.</a:t>
            </a:r>
            <a:endParaRPr lang="en-US"/>
          </a:p>
          <a:p>
            <a:pPr lvl="0"/>
            <a:r>
              <a:rPr lang="en-US">
                <a:sym typeface="Calibri"/>
              </a:rPr>
              <a:t>Communicate with families in ways that encourage and enable involvement with students and the school.</a:t>
            </a:r>
            <a:endParaRPr lang="en-US"/>
          </a:p>
          <a:p>
            <a:pPr lvl="0"/>
            <a:r>
              <a:rPr lang="en-US">
                <a:sym typeface="Calibri"/>
              </a:rPr>
              <a:t>Eliminate barriers as much as possible.</a:t>
            </a:r>
            <a:endParaRPr lang="en-US"/>
          </a:p>
          <a:p>
            <a:pPr lvl="0"/>
            <a:r>
              <a:rPr lang="en-US">
                <a:sym typeface="Calibri"/>
              </a:rPr>
              <a:t>Develop community partnerships.</a:t>
            </a:r>
            <a:endParaRPr lang="en-US"/>
          </a:p>
          <a:p>
            <a:pPr lvl="0"/>
            <a:endParaRPr lang="en-US" dirty="0">
              <a:sym typeface="Calibri"/>
            </a:endParaRPr>
          </a:p>
        </p:txBody>
      </p:sp>
    </p:spTree>
    <p:extLst>
      <p:ext uri="{BB962C8B-B14F-4D97-AF65-F5344CB8AC3E}">
        <p14:creationId xmlns:p14="http://schemas.microsoft.com/office/powerpoint/2010/main" val="787962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4"/>
          <p:cNvSpPr txBox="1">
            <a:spLocks noGrp="1"/>
          </p:cNvSpPr>
          <p:nvPr>
            <p:ph type="title"/>
          </p:nvPr>
        </p:nvSpPr>
        <p:spPr/>
        <p:txBody>
          <a:bodyPr/>
          <a:lstStyle/>
          <a:p>
            <a:pPr lvl="0"/>
            <a:r>
              <a:rPr lang="en-US">
                <a:sym typeface="Calibri"/>
              </a:rPr>
              <a:t>Resources</a:t>
            </a:r>
            <a:endParaRPr lang="en-US" dirty="0"/>
          </a:p>
        </p:txBody>
      </p:sp>
      <p:sp>
        <p:nvSpPr>
          <p:cNvPr id="336" name="Google Shape;336;p44"/>
          <p:cNvSpPr txBox="1">
            <a:spLocks noGrp="1"/>
          </p:cNvSpPr>
          <p:nvPr>
            <p:ph idx="1"/>
          </p:nvPr>
        </p:nvSpPr>
        <p:spPr/>
        <p:txBody>
          <a:bodyPr>
            <a:normAutofit fontScale="70000" lnSpcReduction="20000"/>
          </a:bodyPr>
          <a:lstStyle/>
          <a:p>
            <a:pPr lvl="0"/>
            <a:r>
              <a:rPr lang="en-US">
                <a:sym typeface="Calibri"/>
              </a:rPr>
              <a:t>PBIS/OPEC Technical Assistance Center</a:t>
            </a:r>
            <a:br>
              <a:rPr lang="en-US">
                <a:sym typeface="Calibri"/>
              </a:rPr>
            </a:br>
            <a:r>
              <a:rPr lang="en-US">
                <a:sym typeface="Calibri"/>
              </a:rPr>
              <a:t>https://www.pbis.org/resource/aligning-and-integrating-family-engagement-in-pbis</a:t>
            </a:r>
          </a:p>
          <a:p>
            <a:pPr lvl="0"/>
            <a:r>
              <a:rPr lang="en-US">
                <a:sym typeface="Calibri"/>
              </a:rPr>
              <a:t>US Department of Education</a:t>
            </a:r>
            <a:br>
              <a:rPr lang="en-US">
                <a:sym typeface="Calibri"/>
              </a:rPr>
            </a:br>
            <a:r>
              <a:rPr lang="en-US">
                <a:sym typeface="Calibri"/>
                <a:hlinkClick r:id="rId3"/>
              </a:rPr>
              <a:t>https://www.ed.gov/parents/family-engagement-learning-series-briefs</a:t>
            </a:r>
            <a:endParaRPr lang="en-US">
              <a:sym typeface="Calibri"/>
            </a:endParaRPr>
          </a:p>
          <a:p>
            <a:pPr lvl="0"/>
            <a:r>
              <a:rPr lang="en-US">
                <a:sym typeface="Calibri"/>
              </a:rPr>
              <a:t>Tennessee Behavior Supports Project</a:t>
            </a:r>
            <a:br>
              <a:rPr lang="en-US">
                <a:sym typeface="Calibri"/>
              </a:rPr>
            </a:br>
            <a:r>
              <a:rPr lang="en-US">
                <a:sym typeface="Calibri"/>
                <a:hlinkClick r:id="rId4"/>
              </a:rPr>
              <a:t>https://tennesseetsc.org/wp-content/uploads/2016/03/TBSP-July-2017-Newsletter.pdf</a:t>
            </a:r>
            <a:endParaRPr lang="en-US">
              <a:sym typeface="Calibri"/>
            </a:endParaRPr>
          </a:p>
          <a:p>
            <a:pPr lvl="0"/>
            <a:r>
              <a:rPr lang="en-US">
                <a:sym typeface="Calibri"/>
              </a:rPr>
              <a:t>Michigan Department of Education</a:t>
            </a:r>
            <a:br>
              <a:rPr lang="en-US">
                <a:sym typeface="Calibri"/>
              </a:rPr>
            </a:br>
            <a:r>
              <a:rPr lang="en-US">
                <a:sym typeface="Calibri"/>
              </a:rPr>
              <a:t>https://greatlakesacademy.org/wp-content/uploads/2020/06/Parent-Engagement-Toolkit.pdf</a:t>
            </a:r>
            <a:endParaRPr lang="en-US" dirty="0"/>
          </a:p>
        </p:txBody>
      </p:sp>
    </p:spTree>
    <p:extLst>
      <p:ext uri="{BB962C8B-B14F-4D97-AF65-F5344CB8AC3E}">
        <p14:creationId xmlns:p14="http://schemas.microsoft.com/office/powerpoint/2010/main" val="389319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p:txBody>
          <a:bodyPr/>
          <a:lstStyle/>
          <a:p>
            <a:pPr lvl="0"/>
            <a:r>
              <a:rPr lang="en-US">
                <a:sym typeface="Calibri"/>
              </a:rPr>
              <a:t>Involvement vs. Engagement </a:t>
            </a:r>
            <a:endParaRPr lang="en-US" dirty="0">
              <a:sym typeface="Calibri"/>
            </a:endParaRPr>
          </a:p>
        </p:txBody>
      </p:sp>
      <p:sp>
        <p:nvSpPr>
          <p:cNvPr id="87" name="Google Shape;87;p12"/>
          <p:cNvSpPr txBox="1">
            <a:spLocks noGrp="1"/>
          </p:cNvSpPr>
          <p:nvPr>
            <p:ph idx="1"/>
          </p:nvPr>
        </p:nvSpPr>
        <p:spPr/>
        <p:txBody>
          <a:bodyPr/>
          <a:lstStyle/>
          <a:p>
            <a:pPr marL="0" lvl="0" indent="0">
              <a:buNone/>
            </a:pPr>
            <a:r>
              <a:rPr lang="en-US" b="1" dirty="0"/>
              <a:t>Family</a:t>
            </a:r>
            <a:r>
              <a:rPr lang="en-US" b="1" dirty="0">
                <a:sym typeface="Calibri"/>
              </a:rPr>
              <a:t> </a:t>
            </a:r>
            <a:r>
              <a:rPr lang="en-US" b="1" i="1" dirty="0"/>
              <a:t>i</a:t>
            </a:r>
            <a:r>
              <a:rPr lang="en-US" b="1" i="1" dirty="0">
                <a:sym typeface="Calibri"/>
              </a:rPr>
              <a:t>nvolvement</a:t>
            </a:r>
            <a:r>
              <a:rPr lang="en-US" b="1" dirty="0">
                <a:sym typeface="Calibri"/>
              </a:rPr>
              <a:t>: </a:t>
            </a:r>
          </a:p>
          <a:p>
            <a:pPr lvl="0"/>
            <a:endParaRPr lang="en-US" dirty="0"/>
          </a:p>
          <a:p>
            <a:pPr lvl="0"/>
            <a:r>
              <a:rPr lang="en-US" dirty="0">
                <a:sym typeface="Calibri"/>
              </a:rPr>
              <a:t>Families do what educators ask or expect </a:t>
            </a:r>
            <a:r>
              <a:rPr lang="en-US" dirty="0"/>
              <a:t>families</a:t>
            </a:r>
            <a:r>
              <a:rPr lang="en-US" dirty="0">
                <a:sym typeface="Calibri"/>
              </a:rPr>
              <a:t> to do. </a:t>
            </a:r>
          </a:p>
          <a:p>
            <a:pPr lvl="0"/>
            <a:endParaRPr lang="en-US" dirty="0"/>
          </a:p>
          <a:p>
            <a:pPr lvl="0"/>
            <a:r>
              <a:rPr lang="en-US" dirty="0">
                <a:sym typeface="Calibri"/>
              </a:rPr>
              <a:t>The school/educator is driving the outcome.</a:t>
            </a:r>
            <a:endParaRPr lang="en-US" dirty="0"/>
          </a:p>
        </p:txBody>
      </p:sp>
      <p:sp>
        <p:nvSpPr>
          <p:cNvPr id="5" name="Content Placeholder 5">
            <a:extLst>
              <a:ext uri="{FF2B5EF4-FFF2-40B4-BE49-F238E27FC236}">
                <a16:creationId xmlns:a16="http://schemas.microsoft.com/office/drawing/2014/main" id="{0481F893-249F-42FE-A35F-1F341BAEA73E}"/>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"Collaborating For Success" Parent Engagement Toolkit – Christenson &amp; Sheridan, 2001; Sheridan, </a:t>
            </a:r>
            <a:r>
              <a:rPr lang="en-US" sz="1000" dirty="0" err="1"/>
              <a:t>Knoche</a:t>
            </a:r>
            <a:r>
              <a:rPr lang="en-US" sz="1000" dirty="0"/>
              <a:t>, </a:t>
            </a:r>
            <a:r>
              <a:rPr lang="en-US" sz="1000" dirty="0" err="1"/>
              <a:t>Kupzyk</a:t>
            </a:r>
            <a:r>
              <a:rPr lang="en-US" sz="1000" dirty="0"/>
              <a:t>, Edwards, &amp; Marvin, 2011</a:t>
            </a:r>
          </a:p>
        </p:txBody>
      </p:sp>
    </p:spTree>
    <p:extLst>
      <p:ext uri="{BB962C8B-B14F-4D97-AF65-F5344CB8AC3E}">
        <p14:creationId xmlns:p14="http://schemas.microsoft.com/office/powerpoint/2010/main" val="28688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0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2" end="2"/>
                                            </p:txEl>
                                          </p:spTgt>
                                        </p:tgtEl>
                                        <p:attrNameLst>
                                          <p:attrName>style.visibility</p:attrName>
                                        </p:attrNameLst>
                                      </p:cBhvr>
                                      <p:to>
                                        <p:strVal val="visible"/>
                                      </p:to>
                                    </p:set>
                                    <p:animEffect transition="in" filter="fade">
                                      <p:cBhvr>
                                        <p:cTn id="12" dur="1000"/>
                                        <p:tgtEl>
                                          <p:spTgt spid="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4" end="4"/>
                                            </p:txEl>
                                          </p:spTgt>
                                        </p:tgtEl>
                                        <p:attrNameLst>
                                          <p:attrName>style.visibility</p:attrName>
                                        </p:attrNameLst>
                                      </p:cBhvr>
                                      <p:to>
                                        <p:strVal val="visible"/>
                                      </p:to>
                                    </p:set>
                                    <p:animEffect transition="in" filter="fade">
                                      <p:cBhvr>
                                        <p:cTn id="17" dur="1000"/>
                                        <p:tgtEl>
                                          <p:spTgt spid="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7F6000"/>
              </a:buClr>
              <a:buSzPts val="6000"/>
              <a:buFont typeface="Calibri"/>
              <a:buNone/>
            </a:pPr>
            <a:r>
              <a:rPr lang="en-US" sz="5400" i="0" u="none" strike="noStrike" cap="none" dirty="0">
                <a:solidFill>
                  <a:schemeClr val="tx1"/>
                </a:solidFill>
                <a:latin typeface="Calibri"/>
                <a:ea typeface="Calibri"/>
                <a:cs typeface="Calibri"/>
                <a:sym typeface="Calibri"/>
              </a:rPr>
              <a:t>Involvement vs. Engagement </a:t>
            </a:r>
            <a:endParaRPr sz="5400" i="0" u="none" strike="noStrike" cap="none" dirty="0">
              <a:solidFill>
                <a:schemeClr val="tx1"/>
              </a:solidFill>
              <a:latin typeface="Calibri"/>
              <a:ea typeface="Calibri"/>
              <a:cs typeface="Calibri"/>
              <a:sym typeface="Calibri"/>
            </a:endParaRPr>
          </a:p>
        </p:txBody>
      </p:sp>
      <p:sp>
        <p:nvSpPr>
          <p:cNvPr id="87" name="Google Shape;87;p1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600"/>
              <a:buNone/>
            </a:pPr>
            <a:r>
              <a:rPr lang="en-US" sz="2000" b="1" dirty="0"/>
              <a:t>Family</a:t>
            </a:r>
            <a:r>
              <a:rPr lang="en-US" sz="2000" b="1" i="0" u="none" strike="noStrike" cap="none" dirty="0">
                <a:sym typeface="Calibri"/>
              </a:rPr>
              <a:t> </a:t>
            </a:r>
            <a:r>
              <a:rPr lang="en-US" sz="2000" b="1" i="1" dirty="0"/>
              <a:t>e</a:t>
            </a:r>
            <a:r>
              <a:rPr lang="en-US" sz="2000" b="1" i="1" u="none" strike="noStrike" cap="none" dirty="0">
                <a:sym typeface="Calibri"/>
              </a:rPr>
              <a:t>ngagement</a:t>
            </a:r>
            <a:r>
              <a:rPr lang="en-US" sz="2000" b="1" i="0" u="none" strike="noStrike" cap="none" dirty="0">
                <a:sym typeface="Calibri"/>
              </a:rPr>
              <a:t>: </a:t>
            </a:r>
            <a:endParaRPr lang="en-US" sz="2000" b="1" dirty="0"/>
          </a:p>
          <a:p>
            <a:pPr indent="-457200">
              <a:buSzPct val="100000"/>
            </a:pPr>
            <a:r>
              <a:rPr lang="en-US" sz="1800" dirty="0"/>
              <a:t>Familie</a:t>
            </a:r>
            <a:r>
              <a:rPr lang="en-US" sz="1800" b="0" i="0" u="none" strike="noStrike" cap="none" dirty="0">
                <a:sym typeface="Calibri"/>
              </a:rPr>
              <a:t>s are </a:t>
            </a:r>
            <a:r>
              <a:rPr lang="en-US" sz="1800" b="0" i="0" u="sng" strike="noStrike" cap="none" dirty="0">
                <a:sym typeface="Calibri"/>
              </a:rPr>
              <a:t>partners</a:t>
            </a:r>
            <a:r>
              <a:rPr lang="en-US" sz="1800" dirty="0"/>
              <a:t>.</a:t>
            </a:r>
            <a:endParaRPr lang="en-US" sz="1800" b="0" i="0" u="none" strike="noStrike" cap="none" dirty="0">
              <a:sym typeface="Calibri"/>
            </a:endParaRPr>
          </a:p>
          <a:p>
            <a:pPr indent="-457200">
              <a:buSzPct val="100000"/>
            </a:pPr>
            <a:r>
              <a:rPr lang="en-US" sz="1800" dirty="0"/>
              <a:t>Familie</a:t>
            </a:r>
            <a:r>
              <a:rPr lang="en-US" sz="1800" b="0" i="0" u="none" strike="noStrike" cap="none" dirty="0">
                <a:sym typeface="Calibri"/>
              </a:rPr>
              <a:t>s bring their own knowledge "together" with schools.</a:t>
            </a:r>
          </a:p>
          <a:p>
            <a:pPr indent="-457200">
              <a:buSzPct val="100000"/>
            </a:pPr>
            <a:r>
              <a:rPr lang="en-US" sz="1800" dirty="0"/>
              <a:t>Familie</a:t>
            </a:r>
            <a:r>
              <a:rPr lang="en-US" sz="1800" b="0" i="0" u="none" strike="noStrike" cap="none" dirty="0">
                <a:sym typeface="Calibri"/>
              </a:rPr>
              <a:t>s share decision making and determination of goals and outcomes, such as…</a:t>
            </a:r>
            <a:endParaRPr sz="1800" b="0" i="0" u="none" strike="noStrike" cap="none" dirty="0">
              <a:sym typeface="Calibri"/>
            </a:endParaRPr>
          </a:p>
          <a:p>
            <a:pPr marR="0" lvl="1" indent="-457200" algn="l" rtl="0">
              <a:spcBef>
                <a:spcPts val="1000"/>
              </a:spcBef>
              <a:spcAft>
                <a:spcPts val="0"/>
              </a:spcAft>
              <a:buClr>
                <a:schemeClr val="dk1"/>
              </a:buClr>
              <a:buSzPct val="100000"/>
              <a:buFont typeface="Arial" panose="020B0604020202020204" pitchFamily="34" charset="0"/>
              <a:buChar char="•"/>
            </a:pPr>
            <a:r>
              <a:rPr lang="en-US" sz="1800" b="0" i="0" u="none" strike="noStrike" cap="none" dirty="0">
                <a:sym typeface="Calibri"/>
              </a:rPr>
              <a:t>active, interactive, and dynamic processes and practices that family members use.</a:t>
            </a:r>
            <a:endParaRPr sz="1800" dirty="0"/>
          </a:p>
          <a:p>
            <a:pPr marR="0" lvl="1" indent="-457200" algn="l" rtl="0">
              <a:spcBef>
                <a:spcPts val="1000"/>
              </a:spcBef>
              <a:spcAft>
                <a:spcPts val="0"/>
              </a:spcAft>
              <a:buClr>
                <a:schemeClr val="dk1"/>
              </a:buClr>
              <a:buSzPct val="100000"/>
              <a:buFont typeface="Arial" panose="020B0604020202020204" pitchFamily="34" charset="0"/>
              <a:buChar char="•"/>
            </a:pPr>
            <a:r>
              <a:rPr lang="en-US" sz="1800" dirty="0"/>
              <a:t>engagement</a:t>
            </a:r>
            <a:r>
              <a:rPr lang="en-US" sz="1800" b="0" i="0" u="none" strike="noStrike" cap="none" dirty="0">
                <a:sym typeface="Calibri"/>
              </a:rPr>
              <a:t> as </a:t>
            </a:r>
            <a:r>
              <a:rPr lang="en-US" sz="1800" b="0" i="0" u="sng" strike="noStrike" cap="none" dirty="0">
                <a:sym typeface="Calibri"/>
              </a:rPr>
              <a:t>equal partners </a:t>
            </a:r>
            <a:r>
              <a:rPr lang="en-US" sz="1800" b="0" i="0" u="none" strike="noStrike" cap="none" dirty="0">
                <a:sym typeface="Calibri"/>
              </a:rPr>
              <a:t>with educators and other key stakeholders.</a:t>
            </a:r>
            <a:endParaRPr sz="1800" dirty="0"/>
          </a:p>
          <a:p>
            <a:pPr marR="0" lvl="1" indent="-457200" algn="l" rtl="0">
              <a:spcBef>
                <a:spcPts val="1000"/>
              </a:spcBef>
              <a:spcAft>
                <a:spcPts val="0"/>
              </a:spcAft>
              <a:buClr>
                <a:schemeClr val="dk1"/>
              </a:buClr>
              <a:buSzPct val="100000"/>
              <a:buFont typeface="Arial" panose="020B0604020202020204" pitchFamily="34" charset="0"/>
              <a:buChar char="•"/>
            </a:pPr>
            <a:r>
              <a:rPr lang="en-US" sz="1800" b="0" i="0" u="none" strike="noStrike" cap="none" dirty="0">
                <a:sym typeface="Calibri"/>
              </a:rPr>
              <a:t>supporting their children’s development.</a:t>
            </a:r>
            <a:endParaRPr sz="1800" dirty="0"/>
          </a:p>
        </p:txBody>
      </p:sp>
      <p:sp>
        <p:nvSpPr>
          <p:cNvPr id="5" name="Content Placeholder 5">
            <a:extLst>
              <a:ext uri="{FF2B5EF4-FFF2-40B4-BE49-F238E27FC236}">
                <a16:creationId xmlns:a16="http://schemas.microsoft.com/office/drawing/2014/main" id="{85396737-9904-4F9F-B4DE-ACD68A93F589}"/>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t>"Collaborating For Success" Parent Engagement Toolkit – Christenson &amp; Sheridan, 2001; Sheridan, </a:t>
            </a:r>
            <a:r>
              <a:rPr lang="en-US" sz="1000" dirty="0" err="1"/>
              <a:t>Knoche</a:t>
            </a:r>
            <a:r>
              <a:rPr lang="en-US" sz="1000" dirty="0"/>
              <a:t>, </a:t>
            </a:r>
            <a:r>
              <a:rPr lang="en-US" sz="1000" dirty="0" err="1"/>
              <a:t>Kupzyk</a:t>
            </a:r>
            <a:r>
              <a:rPr lang="en-US" sz="1000" dirty="0"/>
              <a:t>, Edwards, &amp; Marvin, 2011</a:t>
            </a:r>
          </a:p>
        </p:txBody>
      </p:sp>
    </p:spTree>
    <p:extLst>
      <p:ext uri="{BB962C8B-B14F-4D97-AF65-F5344CB8AC3E}">
        <p14:creationId xmlns:p14="http://schemas.microsoft.com/office/powerpoint/2010/main" val="1609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0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Effect transition="in" filter="fade">
                                      <p:cBhvr>
                                        <p:cTn id="12" dur="1000"/>
                                        <p:tgtEl>
                                          <p:spTgt spid="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Effect transition="in" filter="fade">
                                      <p:cBhvr>
                                        <p:cTn id="17" dur="1000"/>
                                        <p:tgtEl>
                                          <p:spTgt spid="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Effect transition="in" filter="fade">
                                      <p:cBhvr>
                                        <p:cTn id="22" dur="1000"/>
                                        <p:tgtEl>
                                          <p:spTgt spid="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
                                            <p:txEl>
                                              <p:pRg st="4" end="4"/>
                                            </p:txEl>
                                          </p:spTgt>
                                        </p:tgtEl>
                                        <p:attrNameLst>
                                          <p:attrName>style.visibility</p:attrName>
                                        </p:attrNameLst>
                                      </p:cBhvr>
                                      <p:to>
                                        <p:strVal val="visible"/>
                                      </p:to>
                                    </p:set>
                                    <p:animEffect transition="in" filter="fade">
                                      <p:cBhvr>
                                        <p:cTn id="27" dur="1000"/>
                                        <p:tgtEl>
                                          <p:spTgt spid="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xEl>
                                              <p:pRg st="5" end="5"/>
                                            </p:txEl>
                                          </p:spTgt>
                                        </p:tgtEl>
                                        <p:attrNameLst>
                                          <p:attrName>style.visibility</p:attrName>
                                        </p:attrNameLst>
                                      </p:cBhvr>
                                      <p:to>
                                        <p:strVal val="visible"/>
                                      </p:to>
                                    </p:set>
                                    <p:animEffect transition="in" filter="fade">
                                      <p:cBhvr>
                                        <p:cTn id="32" dur="1000"/>
                                        <p:tgtEl>
                                          <p:spTgt spid="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7">
                                            <p:txEl>
                                              <p:pRg st="6" end="6"/>
                                            </p:txEl>
                                          </p:spTgt>
                                        </p:tgtEl>
                                        <p:attrNameLst>
                                          <p:attrName>style.visibility</p:attrName>
                                        </p:attrNameLst>
                                      </p:cBhvr>
                                      <p:to>
                                        <p:strVal val="visible"/>
                                      </p:to>
                                    </p:set>
                                    <p:animEffect transition="in" filter="fade">
                                      <p:cBhvr>
                                        <p:cTn id="37" dur="1000"/>
                                        <p:tgtEl>
                                          <p:spTgt spid="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3" descr="http://www.pbis.org/Common/Cms/Images/family_pages/SFCP_UniversalManual_33009_img_0.png"/>
          <p:cNvPicPr preferRelativeResize="0"/>
          <p:nvPr/>
        </p:nvPicPr>
        <p:blipFill rotWithShape="1">
          <a:blip r:embed="rId3">
            <a:alphaModFix/>
          </a:blip>
          <a:srcRect/>
          <a:stretch/>
        </p:blipFill>
        <p:spPr>
          <a:xfrm>
            <a:off x="9565106" y="3087586"/>
            <a:ext cx="2475887" cy="2468261"/>
          </a:xfrm>
          <a:prstGeom prst="rect">
            <a:avLst/>
          </a:prstGeom>
          <a:noFill/>
          <a:ln>
            <a:noFill/>
          </a:ln>
        </p:spPr>
      </p:pic>
      <p:sp>
        <p:nvSpPr>
          <p:cNvPr id="2" name="Title 1">
            <a:extLst>
              <a:ext uri="{FF2B5EF4-FFF2-40B4-BE49-F238E27FC236}">
                <a16:creationId xmlns:a16="http://schemas.microsoft.com/office/drawing/2014/main" id="{9DB24B64-076F-487A-ABCC-3DF1177EE102}"/>
              </a:ext>
            </a:extLst>
          </p:cNvPr>
          <p:cNvSpPr>
            <a:spLocks noGrp="1"/>
          </p:cNvSpPr>
          <p:nvPr>
            <p:ph type="title"/>
          </p:nvPr>
        </p:nvSpPr>
        <p:spPr>
          <a:xfrm>
            <a:off x="2514600" y="365125"/>
            <a:ext cx="8839200" cy="1710563"/>
          </a:xfrm>
        </p:spPr>
        <p:txBody>
          <a:bodyPr>
            <a:noAutofit/>
          </a:bodyPr>
          <a:lstStyle/>
          <a:p>
            <a:r>
              <a:rPr lang="en-US" dirty="0"/>
              <a:t>School, Family, &amp; Community Partnership Efforts Should Help Families…</a:t>
            </a:r>
          </a:p>
        </p:txBody>
      </p:sp>
      <p:sp>
        <p:nvSpPr>
          <p:cNvPr id="3" name="Content Placeholder 2">
            <a:extLst>
              <a:ext uri="{FF2B5EF4-FFF2-40B4-BE49-F238E27FC236}">
                <a16:creationId xmlns:a16="http://schemas.microsoft.com/office/drawing/2014/main" id="{2C867053-B5F0-462F-B857-7DCC95098DAC}"/>
              </a:ext>
            </a:extLst>
          </p:cNvPr>
          <p:cNvSpPr>
            <a:spLocks noGrp="1"/>
          </p:cNvSpPr>
          <p:nvPr>
            <p:ph idx="1"/>
          </p:nvPr>
        </p:nvSpPr>
        <p:spPr>
          <a:xfrm>
            <a:off x="2514600" y="2414015"/>
            <a:ext cx="8839200" cy="3762947"/>
          </a:xfrm>
        </p:spPr>
        <p:txBody>
          <a:bodyPr/>
          <a:lstStyle/>
          <a:p>
            <a:pPr lvl="0"/>
            <a:r>
              <a:rPr lang="en-US" dirty="0">
                <a:sym typeface="Calibri"/>
              </a:rPr>
              <a:t>Know what children are doing at school</a:t>
            </a:r>
            <a:endParaRPr lang="en-US" dirty="0"/>
          </a:p>
          <a:p>
            <a:pPr lvl="0"/>
            <a:r>
              <a:rPr lang="en-US" dirty="0">
                <a:sym typeface="Calibri"/>
              </a:rPr>
              <a:t>Promote high standards for student work</a:t>
            </a:r>
            <a:endParaRPr lang="en-US" dirty="0"/>
          </a:p>
          <a:p>
            <a:pPr lvl="0"/>
            <a:r>
              <a:rPr lang="en-US" dirty="0">
                <a:sym typeface="Calibri"/>
              </a:rPr>
              <a:t>Gain skills to help children at home</a:t>
            </a:r>
            <a:endParaRPr lang="en-US" dirty="0"/>
          </a:p>
          <a:p>
            <a:pPr lvl="0"/>
            <a:r>
              <a:rPr lang="en-US" dirty="0">
                <a:sym typeface="Calibri"/>
              </a:rPr>
              <a:t>Understand what good teaching looks like</a:t>
            </a:r>
            <a:endParaRPr lang="en-US" dirty="0"/>
          </a:p>
          <a:p>
            <a:pPr lvl="0"/>
            <a:r>
              <a:rPr lang="en-US" dirty="0">
                <a:sym typeface="Calibri"/>
              </a:rPr>
              <a:t>Discuss how to improve student progress</a:t>
            </a:r>
            <a:endParaRPr lang="en-US" dirty="0"/>
          </a:p>
        </p:txBody>
      </p:sp>
      <p:sp>
        <p:nvSpPr>
          <p:cNvPr id="6" name="Content Placeholder 5">
            <a:extLst>
              <a:ext uri="{FF2B5EF4-FFF2-40B4-BE49-F238E27FC236}">
                <a16:creationId xmlns:a16="http://schemas.microsoft.com/office/drawing/2014/main" id="{2BA64F04-F855-4166-BE13-9B2F6A2D87A2}"/>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ea typeface="Calibri"/>
                <a:cs typeface="Calibri"/>
                <a:sym typeface="Calibri"/>
              </a:rPr>
              <a:t>Henderson, Mapp, et al. Beyond the Bake Sale: The Essential Guide to Family-School Partnerships. The New Press, 2007</a:t>
            </a:r>
            <a:endParaRPr lang="en-US" sz="1000" dirty="0"/>
          </a:p>
        </p:txBody>
      </p:sp>
    </p:spTree>
    <p:extLst>
      <p:ext uri="{BB962C8B-B14F-4D97-AF65-F5344CB8AC3E}">
        <p14:creationId xmlns:p14="http://schemas.microsoft.com/office/powerpoint/2010/main" val="69847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title"/>
          </p:nvPr>
        </p:nvSpPr>
        <p:spPr/>
        <p:txBody>
          <a:bodyPr>
            <a:normAutofit fontScale="90000"/>
          </a:bodyPr>
          <a:lstStyle/>
          <a:p>
            <a:pPr lvl="0"/>
            <a:r>
              <a:rPr lang="en-US">
                <a:sym typeface="Calibri"/>
              </a:rPr>
              <a:t>Positive Effect On Student Behavior </a:t>
            </a:r>
            <a:endParaRPr lang="en-US" dirty="0"/>
          </a:p>
        </p:txBody>
      </p:sp>
      <p:sp>
        <p:nvSpPr>
          <p:cNvPr id="104" name="Google Shape;104;p14"/>
          <p:cNvSpPr txBox="1">
            <a:spLocks noGrp="1"/>
          </p:cNvSpPr>
          <p:nvPr>
            <p:ph idx="1"/>
          </p:nvPr>
        </p:nvSpPr>
        <p:spPr/>
        <p:txBody>
          <a:bodyPr/>
          <a:lstStyle/>
          <a:p>
            <a:pPr lvl="0"/>
            <a:r>
              <a:rPr lang="en-US">
                <a:sym typeface="Calibri"/>
              </a:rPr>
              <a:t>More positive attitudes and behavior </a:t>
            </a:r>
            <a:endParaRPr lang="en-US"/>
          </a:p>
          <a:p>
            <a:pPr lvl="0"/>
            <a:r>
              <a:rPr lang="en-US">
                <a:sym typeface="Calibri"/>
              </a:rPr>
              <a:t>With support from home and school:</a:t>
            </a:r>
            <a:endParaRPr lang="en-US"/>
          </a:p>
          <a:p>
            <a:pPr lvl="1"/>
            <a:r>
              <a:rPr lang="en-US"/>
              <a:t>M</a:t>
            </a:r>
            <a:r>
              <a:rPr lang="en-US">
                <a:sym typeface="Calibri"/>
              </a:rPr>
              <a:t>ore self-confidence </a:t>
            </a:r>
            <a:endParaRPr lang="en-US"/>
          </a:p>
          <a:p>
            <a:pPr lvl="1"/>
            <a:r>
              <a:rPr lang="en-US"/>
              <a:t>F</a:t>
            </a:r>
            <a:r>
              <a:rPr lang="en-US">
                <a:sym typeface="Calibri"/>
              </a:rPr>
              <a:t>eel school is more important</a:t>
            </a:r>
            <a:endParaRPr lang="en-US"/>
          </a:p>
          <a:p>
            <a:pPr lvl="1"/>
            <a:r>
              <a:rPr lang="en-US"/>
              <a:t>T</a:t>
            </a:r>
            <a:r>
              <a:rPr lang="en-US">
                <a:sym typeface="Calibri"/>
              </a:rPr>
              <a:t>end to do better in school</a:t>
            </a:r>
            <a:endParaRPr lang="en-US"/>
          </a:p>
          <a:p>
            <a:pPr lvl="0"/>
            <a:r>
              <a:rPr lang="en-US">
                <a:sym typeface="Calibri"/>
              </a:rPr>
              <a:t>At-risk behaviors decrease</a:t>
            </a:r>
            <a:endParaRPr lang="en-US" dirty="0">
              <a:sym typeface="Calibri"/>
            </a:endParaRPr>
          </a:p>
        </p:txBody>
      </p:sp>
      <p:sp>
        <p:nvSpPr>
          <p:cNvPr id="5" name="Content Placeholder 5">
            <a:extLst>
              <a:ext uri="{FF2B5EF4-FFF2-40B4-BE49-F238E27FC236}">
                <a16:creationId xmlns:a16="http://schemas.microsoft.com/office/drawing/2014/main" id="{1DB6550D-6860-479E-AE21-01007BED216B}"/>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90000"/>
              </a:lnSpc>
              <a:spcBef>
                <a:spcPts val="0"/>
              </a:spcBef>
              <a:spcAft>
                <a:spcPts val="0"/>
              </a:spcAft>
              <a:buClr>
                <a:schemeClr val="dk1"/>
              </a:buClr>
              <a:buSzPts val="2400"/>
              <a:buNone/>
            </a:pPr>
            <a:r>
              <a:rPr lang="en-US" sz="1000" dirty="0">
                <a:latin typeface="Calibri"/>
                <a:ea typeface="Calibri"/>
                <a:cs typeface="Calibri"/>
                <a:sym typeface="Calibri"/>
              </a:rPr>
              <a:t>National PTA, October 28, </a:t>
            </a:r>
            <a:r>
              <a:rPr lang="en-US" sz="1000" dirty="0">
                <a:sym typeface="Calibri"/>
              </a:rPr>
              <a:t>2005 </a:t>
            </a:r>
            <a:endParaRPr lang="en-US" sz="1050" dirty="0"/>
          </a:p>
        </p:txBody>
      </p:sp>
    </p:spTree>
    <p:extLst>
      <p:ext uri="{BB962C8B-B14F-4D97-AF65-F5344CB8AC3E}">
        <p14:creationId xmlns:p14="http://schemas.microsoft.com/office/powerpoint/2010/main" val="188440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2514600" y="365125"/>
            <a:ext cx="9034272" cy="1756283"/>
          </a:xfrm>
        </p:spPr>
        <p:txBody>
          <a:bodyPr>
            <a:normAutofit fontScale="90000"/>
          </a:bodyPr>
          <a:lstStyle/>
          <a:p>
            <a:pPr lvl="0"/>
            <a:r>
              <a:rPr lang="en-US" dirty="0">
                <a:sym typeface="Calibri"/>
              </a:rPr>
              <a:t>Benefits Of Family Engagement To </a:t>
            </a:r>
            <a:br>
              <a:rPr lang="en-US" dirty="0">
                <a:sym typeface="Calibri"/>
              </a:rPr>
            </a:br>
            <a:r>
              <a:rPr lang="en-US" dirty="0">
                <a:sym typeface="Calibri"/>
              </a:rPr>
              <a:t>Teachers And Schools</a:t>
            </a:r>
            <a:endParaRPr lang="en-US" dirty="0"/>
          </a:p>
        </p:txBody>
      </p:sp>
      <p:sp>
        <p:nvSpPr>
          <p:cNvPr id="114" name="Google Shape;114;p15"/>
          <p:cNvSpPr txBox="1">
            <a:spLocks noGrp="1"/>
          </p:cNvSpPr>
          <p:nvPr>
            <p:ph idx="1"/>
          </p:nvPr>
        </p:nvSpPr>
        <p:spPr>
          <a:xfrm>
            <a:off x="2514600" y="2121409"/>
            <a:ext cx="8839200" cy="4055554"/>
          </a:xfrm>
        </p:spPr>
        <p:txBody>
          <a:bodyPr/>
          <a:lstStyle/>
          <a:p>
            <a:pPr lvl="0"/>
            <a:r>
              <a:rPr lang="en-US" dirty="0">
                <a:sym typeface="Calibri"/>
              </a:rPr>
              <a:t>Greater job satisfaction </a:t>
            </a:r>
            <a:endParaRPr lang="en-US" dirty="0"/>
          </a:p>
          <a:p>
            <a:pPr lvl="0"/>
            <a:r>
              <a:rPr lang="en-US" dirty="0">
                <a:sym typeface="Calibri"/>
              </a:rPr>
              <a:t>Higher ratings of teaching skills  </a:t>
            </a:r>
            <a:endParaRPr lang="en-US" dirty="0"/>
          </a:p>
          <a:p>
            <a:pPr lvl="0"/>
            <a:r>
              <a:rPr lang="en-US" dirty="0">
                <a:sym typeface="Calibri"/>
              </a:rPr>
              <a:t>Higher ratings of school effectiveness </a:t>
            </a:r>
            <a:endParaRPr lang="en-US" dirty="0"/>
          </a:p>
          <a:p>
            <a:pPr lvl="0"/>
            <a:r>
              <a:rPr lang="en-US" dirty="0">
                <a:sym typeface="Calibri"/>
              </a:rPr>
              <a:t>Improved classroom behavior</a:t>
            </a:r>
            <a:endParaRPr lang="en-US" dirty="0"/>
          </a:p>
        </p:txBody>
      </p:sp>
      <p:pic>
        <p:nvPicPr>
          <p:cNvPr id="116" name="Google Shape;116;p15" descr="Image result for benefits"/>
          <p:cNvPicPr preferRelativeResize="0"/>
          <p:nvPr/>
        </p:nvPicPr>
        <p:blipFill rotWithShape="1">
          <a:blip r:embed="rId3">
            <a:alphaModFix/>
          </a:blip>
          <a:srcRect/>
          <a:stretch/>
        </p:blipFill>
        <p:spPr>
          <a:xfrm rot="-1240702">
            <a:off x="8399084" y="3871534"/>
            <a:ext cx="3471731" cy="2452492"/>
          </a:xfrm>
          <a:prstGeom prst="rect">
            <a:avLst/>
          </a:prstGeom>
          <a:noFill/>
          <a:ln>
            <a:noFill/>
          </a:ln>
        </p:spPr>
      </p:pic>
      <p:sp>
        <p:nvSpPr>
          <p:cNvPr id="6" name="Content Placeholder 5">
            <a:extLst>
              <a:ext uri="{FF2B5EF4-FFF2-40B4-BE49-F238E27FC236}">
                <a16:creationId xmlns:a16="http://schemas.microsoft.com/office/drawing/2014/main" id="{D70AA23C-D918-41EF-A8AC-E4C7243D1A6E}"/>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4"/>
              </a:rPr>
              <a:t>https://www.pbis.org/resource/family-resources</a:t>
            </a:r>
            <a:r>
              <a:rPr lang="en-US" sz="1000" dirty="0"/>
              <a:t> </a:t>
            </a:r>
          </a:p>
        </p:txBody>
      </p:sp>
    </p:spTree>
    <p:extLst>
      <p:ext uri="{BB962C8B-B14F-4D97-AF65-F5344CB8AC3E}">
        <p14:creationId xmlns:p14="http://schemas.microsoft.com/office/powerpoint/2010/main" val="15725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p:txBody>
          <a:bodyPr>
            <a:normAutofit fontScale="90000"/>
          </a:bodyPr>
          <a:lstStyle/>
          <a:p>
            <a:pPr lvl="0"/>
            <a:r>
              <a:rPr lang="en-US">
                <a:sym typeface="Calibri"/>
              </a:rPr>
              <a:t>Universal Components Of PBIS</a:t>
            </a:r>
            <a:endParaRPr lang="en-US" dirty="0"/>
          </a:p>
        </p:txBody>
      </p:sp>
      <p:sp>
        <p:nvSpPr>
          <p:cNvPr id="123" name="Google Shape;123;p16"/>
          <p:cNvSpPr txBox="1">
            <a:spLocks noGrp="1"/>
          </p:cNvSpPr>
          <p:nvPr>
            <p:ph idx="1"/>
          </p:nvPr>
        </p:nvSpPr>
        <p:spPr/>
        <p:txBody>
          <a:bodyPr>
            <a:normAutofit fontScale="92500" lnSpcReduction="20000"/>
          </a:bodyPr>
          <a:lstStyle/>
          <a:p>
            <a:pPr marL="0" lvl="0" indent="0">
              <a:buNone/>
            </a:pPr>
            <a:r>
              <a:rPr lang="en-US" u="sng" dirty="0">
                <a:sym typeface="Calibri"/>
              </a:rPr>
              <a:t>School-wide</a:t>
            </a:r>
            <a:endParaRPr lang="en-US" u="sng" dirty="0"/>
          </a:p>
          <a:p>
            <a:pPr lvl="0"/>
            <a:r>
              <a:rPr lang="en-US" dirty="0"/>
              <a:t>C</a:t>
            </a:r>
            <a:r>
              <a:rPr lang="en-US" dirty="0">
                <a:sym typeface="Calibri"/>
              </a:rPr>
              <a:t>ommon purpose &amp; approach to discipline</a:t>
            </a:r>
            <a:endParaRPr lang="en-US" dirty="0"/>
          </a:p>
          <a:p>
            <a:pPr lvl="0"/>
            <a:r>
              <a:rPr lang="en-US" dirty="0">
                <a:sym typeface="Calibri"/>
              </a:rPr>
              <a:t>Behavioral expectations </a:t>
            </a:r>
            <a:endParaRPr lang="en-US" dirty="0"/>
          </a:p>
          <a:p>
            <a:pPr lvl="0"/>
            <a:r>
              <a:rPr lang="en-US" dirty="0">
                <a:sym typeface="Calibri"/>
              </a:rPr>
              <a:t>Teaching of expected behaviors</a:t>
            </a:r>
            <a:endParaRPr lang="en-US" dirty="0"/>
          </a:p>
          <a:p>
            <a:pPr lvl="0"/>
            <a:r>
              <a:rPr lang="en-US" dirty="0">
                <a:sym typeface="Calibri"/>
              </a:rPr>
              <a:t>Encouraging of expected behaviors</a:t>
            </a:r>
            <a:endParaRPr lang="en-US" dirty="0"/>
          </a:p>
          <a:p>
            <a:pPr lvl="0"/>
            <a:r>
              <a:rPr lang="en-US" dirty="0">
                <a:sym typeface="Calibri"/>
              </a:rPr>
              <a:t>Discouraging of inappropriate behavior</a:t>
            </a:r>
            <a:endParaRPr lang="en-US" dirty="0"/>
          </a:p>
          <a:p>
            <a:pPr lvl="0"/>
            <a:r>
              <a:rPr lang="en-US" dirty="0">
                <a:sym typeface="Calibri"/>
              </a:rPr>
              <a:t>Data-based monitoring &amp; evaluation</a:t>
            </a:r>
            <a:endParaRPr lang="en-US" dirty="0"/>
          </a:p>
          <a:p>
            <a:pPr lvl="0"/>
            <a:endParaRPr lang="en-US" dirty="0">
              <a:sym typeface="Calibri"/>
            </a:endParaRPr>
          </a:p>
        </p:txBody>
      </p:sp>
    </p:spTree>
    <p:extLst>
      <p:ext uri="{BB962C8B-B14F-4D97-AF65-F5344CB8AC3E}">
        <p14:creationId xmlns:p14="http://schemas.microsoft.com/office/powerpoint/2010/main" val="160782708"/>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3983</Words>
  <Application>Microsoft Office PowerPoint</Application>
  <PresentationFormat>Widescreen</PresentationFormat>
  <Paragraphs>332</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Black</vt:lpstr>
      <vt:lpstr>Calibri</vt:lpstr>
      <vt:lpstr>Georgia</vt:lpstr>
      <vt:lpstr>Univers Cond</vt:lpstr>
      <vt:lpstr>Wingdings</vt:lpstr>
      <vt:lpstr>Office Theme</vt:lpstr>
      <vt:lpstr>Family and Community Engagement</vt:lpstr>
      <vt:lpstr>Context</vt:lpstr>
      <vt:lpstr>Why Engage Families?</vt:lpstr>
      <vt:lpstr>Involvement vs. Engagement </vt:lpstr>
      <vt:lpstr>Involvement vs. Engagement </vt:lpstr>
      <vt:lpstr>School, Family, &amp; Community Partnership Efforts Should Help Families…</vt:lpstr>
      <vt:lpstr>Positive Effect On Student Behavior </vt:lpstr>
      <vt:lpstr>Benefits Of Family Engagement To  Teachers And Schools</vt:lpstr>
      <vt:lpstr>Universal Components Of PBIS</vt:lpstr>
      <vt:lpstr>How To Apply PBIS To Family Engagement</vt:lpstr>
      <vt:lpstr>Developing Your Program</vt:lpstr>
      <vt:lpstr>District Family Engagement Plan Example</vt:lpstr>
      <vt:lpstr>PowerPoint Presentation</vt:lpstr>
      <vt:lpstr>Examples Of Actions &amp; Strategies</vt:lpstr>
      <vt:lpstr>More Examples</vt:lpstr>
      <vt:lpstr>Example Of A Home Matrix</vt:lpstr>
      <vt:lpstr>Communicating With Families</vt:lpstr>
      <vt:lpstr>Communication Tips </vt:lpstr>
      <vt:lpstr>Prepare Staff To Work With Families </vt:lpstr>
      <vt:lpstr>Remove Barriers</vt:lpstr>
      <vt:lpstr>Know The Community</vt:lpstr>
      <vt:lpstr>PowerPoint Presentation</vt:lpstr>
      <vt:lpstr>PowerPoint Presentation</vt:lpstr>
      <vt:lpstr>Retention</vt:lpstr>
      <vt:lpstr>Reaching Out</vt:lpstr>
      <vt:lpstr>Informing Families About PBIS</vt:lpstr>
      <vt:lpstr>High School</vt:lpstr>
      <vt:lpstr>High School Considerations</vt:lpstr>
      <vt:lpstr>Community Engagement</vt:lpstr>
      <vt:lpstr>Example Of Introducing PBIS In Youth Ministry</vt:lpstr>
      <vt:lpstr>Partnerships</vt:lpstr>
      <vt:lpstr>Show Appreciation</vt:lpstr>
      <vt:lpstr>Guiding Questions</vt:lpstr>
      <vt:lpstr>Do It With Fidelity!</vt:lpstr>
      <vt:lpstr>1.11 Student/Family/ Community Involvement</vt:lpstr>
      <vt:lpstr>Summary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46</cp:revision>
  <dcterms:created xsi:type="dcterms:W3CDTF">2023-03-03T14:48:10Z</dcterms:created>
  <dcterms:modified xsi:type="dcterms:W3CDTF">2024-07-16T22:00:24Z</dcterms:modified>
</cp:coreProperties>
</file>