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56" r:id="rId3"/>
    <p:sldId id="258" r:id="rId4"/>
    <p:sldId id="306" r:id="rId5"/>
    <p:sldId id="309" r:id="rId6"/>
    <p:sldId id="310" r:id="rId7"/>
    <p:sldId id="304" r:id="rId8"/>
    <p:sldId id="344" r:id="rId9"/>
    <p:sldId id="346" r:id="rId10"/>
    <p:sldId id="347" r:id="rId11"/>
    <p:sldId id="348" r:id="rId12"/>
    <p:sldId id="307" r:id="rId13"/>
    <p:sldId id="299" r:id="rId14"/>
    <p:sldId id="311" r:id="rId15"/>
    <p:sldId id="312" r:id="rId16"/>
    <p:sldId id="305" r:id="rId17"/>
    <p:sldId id="337" r:id="rId18"/>
    <p:sldId id="338" r:id="rId19"/>
    <p:sldId id="349" r:id="rId20"/>
    <p:sldId id="320" r:id="rId21"/>
    <p:sldId id="341" r:id="rId22"/>
    <p:sldId id="328" r:id="rId23"/>
    <p:sldId id="329" r:id="rId24"/>
    <p:sldId id="330" r:id="rId25"/>
    <p:sldId id="331" r:id="rId26"/>
    <p:sldId id="339" r:id="rId27"/>
    <p:sldId id="342" r:id="rId28"/>
    <p:sldId id="340" r:id="rId29"/>
    <p:sldId id="322" r:id="rId30"/>
    <p:sldId id="323" r:id="rId31"/>
    <p:sldId id="350" r:id="rId32"/>
    <p:sldId id="351" r:id="rId33"/>
    <p:sldId id="324" r:id="rId34"/>
    <p:sldId id="352" r:id="rId35"/>
    <p:sldId id="333" r:id="rId36"/>
    <p:sldId id="353" r:id="rId37"/>
    <p:sldId id="335" r:id="rId38"/>
    <p:sldId id="3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093DD"/>
    <a:srgbClr val="015C89"/>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p:normalViewPr>
  <p:slideViewPr>
    <p:cSldViewPr snapToGrid="0">
      <p:cViewPr varScale="1">
        <p:scale>
          <a:sx n="105" d="100"/>
          <a:sy n="105" d="100"/>
        </p:scale>
        <p:origin x="750"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FED56-B315-454E-BB9F-C41224C74AF2}"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6D2D7053-0F89-487F-A3E9-78C19085D287}">
      <dgm:prSet phldrT="[Text]" custT="1"/>
      <dgm:spPr>
        <a:solidFill>
          <a:srgbClr val="FFC000"/>
        </a:solidFill>
      </dgm:spPr>
      <dgm:t>
        <a:bodyPr/>
        <a:lstStyle/>
        <a:p>
          <a:r>
            <a:rPr lang="en-US" sz="2400" b="1" baseline="0" dirty="0"/>
            <a:t>Safety</a:t>
          </a:r>
          <a:endParaRPr lang="en-US" sz="1400" b="1" baseline="0" dirty="0"/>
        </a:p>
      </dgm:t>
    </dgm:pt>
    <dgm:pt modelId="{1D270A35-605A-443C-A075-89F5B2AE839D}" type="parTrans" cxnId="{0E8F498D-F08F-4AC1-B18A-831FA4F118E4}">
      <dgm:prSet/>
      <dgm:spPr/>
      <dgm:t>
        <a:bodyPr/>
        <a:lstStyle/>
        <a:p>
          <a:endParaRPr lang="en-US"/>
        </a:p>
      </dgm:t>
    </dgm:pt>
    <dgm:pt modelId="{E1FBD3DC-9809-40CA-BB45-8139EEB6444A}" type="sibTrans" cxnId="{0E8F498D-F08F-4AC1-B18A-831FA4F118E4}">
      <dgm:prSet/>
      <dgm:spPr/>
      <dgm:t>
        <a:bodyPr/>
        <a:lstStyle/>
        <a:p>
          <a:endParaRPr lang="en-US"/>
        </a:p>
      </dgm:t>
    </dgm:pt>
    <dgm:pt modelId="{F997C1A8-01CE-4288-A582-8C1AEEA0D344}">
      <dgm:prSet phldrT="[Text]" custT="1"/>
      <dgm:spPr>
        <a:solidFill>
          <a:schemeClr val="accent4">
            <a:lumMod val="40000"/>
            <a:lumOff val="60000"/>
            <a:alpha val="90000"/>
          </a:schemeClr>
        </a:solidFill>
        <a:ln>
          <a:solidFill>
            <a:schemeClr val="accent4">
              <a:lumMod val="40000"/>
              <a:lumOff val="60000"/>
            </a:schemeClr>
          </a:solidFill>
        </a:ln>
      </dgm:spPr>
      <dgm:t>
        <a:bodyPr/>
        <a:lstStyle/>
        <a:p>
          <a:pPr algn="l"/>
          <a:r>
            <a:rPr lang="en-US" sz="1400" b="1" dirty="0"/>
            <a:t>Rules and Norms</a:t>
          </a:r>
        </a:p>
      </dgm:t>
    </dgm:pt>
    <dgm:pt modelId="{5C5931D9-6F21-44D8-9FE9-5685E983FFE8}" type="parTrans" cxnId="{C43078AB-EA56-4CFA-AE3F-710DFFF63384}">
      <dgm:prSet/>
      <dgm:spPr/>
      <dgm:t>
        <a:bodyPr/>
        <a:lstStyle/>
        <a:p>
          <a:endParaRPr lang="en-US"/>
        </a:p>
      </dgm:t>
    </dgm:pt>
    <dgm:pt modelId="{3449ACEA-9492-40D3-83C1-B9A2C07149FD}" type="sibTrans" cxnId="{C43078AB-EA56-4CFA-AE3F-710DFFF63384}">
      <dgm:prSet/>
      <dgm:spPr/>
      <dgm:t>
        <a:bodyPr/>
        <a:lstStyle/>
        <a:p>
          <a:endParaRPr lang="en-US"/>
        </a:p>
      </dgm:t>
    </dgm:pt>
    <dgm:pt modelId="{39CCAA6B-49E3-4239-8D3E-6E8032ADE7AD}">
      <dgm:prSet phldrT="[Text]" custT="1"/>
      <dgm:spPr>
        <a:solidFill>
          <a:schemeClr val="accent6">
            <a:lumMod val="75000"/>
          </a:schemeClr>
        </a:solidFill>
      </dgm:spPr>
      <dgm:t>
        <a:bodyPr/>
        <a:lstStyle/>
        <a:p>
          <a:r>
            <a:rPr lang="en-US" sz="1800" b="1" dirty="0"/>
            <a:t>Teaching &amp; Learning</a:t>
          </a:r>
        </a:p>
      </dgm:t>
    </dgm:pt>
    <dgm:pt modelId="{6BEF60CD-51D1-47DC-AF27-638DA01DB7A4}" type="parTrans" cxnId="{7E71D6F7-42E9-440F-AD41-0C6B612C434E}">
      <dgm:prSet/>
      <dgm:spPr/>
      <dgm:t>
        <a:bodyPr/>
        <a:lstStyle/>
        <a:p>
          <a:endParaRPr lang="en-US"/>
        </a:p>
      </dgm:t>
    </dgm:pt>
    <dgm:pt modelId="{85AF12C9-BA5C-4ADB-BC64-01CC6F256FB6}" type="sibTrans" cxnId="{7E71D6F7-42E9-440F-AD41-0C6B612C434E}">
      <dgm:prSet/>
      <dgm:spPr/>
      <dgm:t>
        <a:bodyPr/>
        <a:lstStyle/>
        <a:p>
          <a:endParaRPr lang="en-US"/>
        </a:p>
      </dgm:t>
    </dgm:pt>
    <dgm:pt modelId="{2FBD92A6-9BEB-4E89-928E-7F242B8D212D}">
      <dgm:prSet phldrT="[Text]" custT="1"/>
      <dgm:spPr>
        <a:solidFill>
          <a:schemeClr val="accent6">
            <a:lumMod val="40000"/>
            <a:lumOff val="60000"/>
            <a:alpha val="90000"/>
          </a:schemeClr>
        </a:solidFill>
        <a:ln>
          <a:solidFill>
            <a:schemeClr val="accent6">
              <a:lumMod val="40000"/>
              <a:lumOff val="60000"/>
            </a:schemeClr>
          </a:solidFill>
        </a:ln>
      </dgm:spPr>
      <dgm:t>
        <a:bodyPr/>
        <a:lstStyle/>
        <a:p>
          <a:pPr algn="r"/>
          <a:r>
            <a:rPr lang="en-US" sz="1400" b="1" dirty="0"/>
            <a:t>Support for Learning</a:t>
          </a:r>
        </a:p>
      </dgm:t>
    </dgm:pt>
    <dgm:pt modelId="{4DFE0F00-60E0-4599-929E-2B0A92C6746F}" type="parTrans" cxnId="{40D9E60F-1DED-4CDB-ABC7-9065BC124043}">
      <dgm:prSet/>
      <dgm:spPr/>
      <dgm:t>
        <a:bodyPr/>
        <a:lstStyle/>
        <a:p>
          <a:endParaRPr lang="en-US"/>
        </a:p>
      </dgm:t>
    </dgm:pt>
    <dgm:pt modelId="{DFE4BAA2-D298-4013-92B8-D6AF21130054}" type="sibTrans" cxnId="{40D9E60F-1DED-4CDB-ABC7-9065BC124043}">
      <dgm:prSet/>
      <dgm:spPr/>
      <dgm:t>
        <a:bodyPr/>
        <a:lstStyle/>
        <a:p>
          <a:endParaRPr lang="en-US"/>
        </a:p>
      </dgm:t>
    </dgm:pt>
    <dgm:pt modelId="{ADF31334-DE44-4F45-9A83-25C0544395EE}">
      <dgm:prSet phldrT="[Text]" custT="1"/>
      <dgm:spPr>
        <a:solidFill>
          <a:srgbClr val="C00000"/>
        </a:solidFill>
      </dgm:spPr>
      <dgm:t>
        <a:bodyPr/>
        <a:lstStyle/>
        <a:p>
          <a:r>
            <a:rPr lang="en-US" sz="1400" b="1" dirty="0"/>
            <a:t>Institutional Environment</a:t>
          </a:r>
        </a:p>
      </dgm:t>
    </dgm:pt>
    <dgm:pt modelId="{5B5B399F-9AD5-4B84-BB64-00A0B131B0A2}" type="parTrans" cxnId="{8E88F110-7ED1-4C7B-8D0D-EFBC22107656}">
      <dgm:prSet/>
      <dgm:spPr/>
      <dgm:t>
        <a:bodyPr/>
        <a:lstStyle/>
        <a:p>
          <a:endParaRPr lang="en-US"/>
        </a:p>
      </dgm:t>
    </dgm:pt>
    <dgm:pt modelId="{34FCCDD2-2DB9-4E1D-8998-20F18880DB8B}" type="sibTrans" cxnId="{8E88F110-7ED1-4C7B-8D0D-EFBC22107656}">
      <dgm:prSet/>
      <dgm:spPr/>
      <dgm:t>
        <a:bodyPr/>
        <a:lstStyle/>
        <a:p>
          <a:endParaRPr lang="en-US"/>
        </a:p>
      </dgm:t>
    </dgm:pt>
    <dgm:pt modelId="{F623A929-8B2D-46E3-A400-8943136FD99F}">
      <dgm:prSet phldrT="[Text]" custT="1"/>
      <dgm:spPr>
        <a:solidFill>
          <a:schemeClr val="accent2">
            <a:lumMod val="40000"/>
            <a:lumOff val="60000"/>
            <a:alpha val="90000"/>
          </a:schemeClr>
        </a:solidFill>
        <a:ln>
          <a:solidFill>
            <a:schemeClr val="accent2">
              <a:lumMod val="20000"/>
              <a:lumOff val="80000"/>
            </a:schemeClr>
          </a:solidFill>
        </a:ln>
      </dgm:spPr>
      <dgm:t>
        <a:bodyPr/>
        <a:lstStyle/>
        <a:p>
          <a:pPr algn="r"/>
          <a:r>
            <a:rPr lang="en-US" sz="1400" b="1" dirty="0"/>
            <a:t>Physical Surroundings</a:t>
          </a:r>
        </a:p>
      </dgm:t>
    </dgm:pt>
    <dgm:pt modelId="{04ED7805-C369-43D1-8B69-2FB1BC44B5A3}" type="parTrans" cxnId="{048C7761-D723-473E-BD38-EC5980AB5E08}">
      <dgm:prSet/>
      <dgm:spPr/>
      <dgm:t>
        <a:bodyPr/>
        <a:lstStyle/>
        <a:p>
          <a:endParaRPr lang="en-US"/>
        </a:p>
      </dgm:t>
    </dgm:pt>
    <dgm:pt modelId="{BADE43DE-37B4-4C0B-ABE8-17A69E914C39}" type="sibTrans" cxnId="{048C7761-D723-473E-BD38-EC5980AB5E08}">
      <dgm:prSet/>
      <dgm:spPr/>
      <dgm:t>
        <a:bodyPr/>
        <a:lstStyle/>
        <a:p>
          <a:endParaRPr lang="en-US"/>
        </a:p>
      </dgm:t>
    </dgm:pt>
    <dgm:pt modelId="{B2DD8A96-6234-4A4F-AC9F-97F006C6B0BD}">
      <dgm:prSet phldrT="[Text]" custT="1"/>
      <dgm:spPr>
        <a:solidFill>
          <a:schemeClr val="accent1">
            <a:lumMod val="75000"/>
          </a:schemeClr>
        </a:solidFill>
      </dgm:spPr>
      <dgm:t>
        <a:bodyPr/>
        <a:lstStyle/>
        <a:p>
          <a:r>
            <a:rPr lang="en-US" sz="1400" b="1" dirty="0"/>
            <a:t>Interpersonal Relationships</a:t>
          </a:r>
        </a:p>
      </dgm:t>
    </dgm:pt>
    <dgm:pt modelId="{2AA3E7B5-C1B1-485C-BEC0-10E4652E3288}" type="parTrans" cxnId="{95EA718F-F0A7-47CE-BCDD-CF90C75B1D60}">
      <dgm:prSet/>
      <dgm:spPr/>
      <dgm:t>
        <a:bodyPr/>
        <a:lstStyle/>
        <a:p>
          <a:endParaRPr lang="en-US"/>
        </a:p>
      </dgm:t>
    </dgm:pt>
    <dgm:pt modelId="{17687D86-6F00-4A65-91DA-16155AE589D2}" type="sibTrans" cxnId="{95EA718F-F0A7-47CE-BCDD-CF90C75B1D60}">
      <dgm:prSet/>
      <dgm:spPr/>
      <dgm:t>
        <a:bodyPr/>
        <a:lstStyle/>
        <a:p>
          <a:endParaRPr lang="en-US"/>
        </a:p>
      </dgm:t>
    </dgm:pt>
    <dgm:pt modelId="{1BBE519B-0322-48AE-9EED-06635DA6C519}">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r>
            <a:rPr lang="en-US" sz="1400" b="1" dirty="0"/>
            <a:t>Respect for Diversity</a:t>
          </a:r>
        </a:p>
      </dgm:t>
    </dgm:pt>
    <dgm:pt modelId="{A16460E9-62E2-4811-B18F-AB5B1C2866C5}" type="parTrans" cxnId="{EF06D885-1632-412B-8465-0050702504DE}">
      <dgm:prSet/>
      <dgm:spPr/>
      <dgm:t>
        <a:bodyPr/>
        <a:lstStyle/>
        <a:p>
          <a:endParaRPr lang="en-US"/>
        </a:p>
      </dgm:t>
    </dgm:pt>
    <dgm:pt modelId="{45BB41E1-8DAE-4BA4-8A64-C20E13B57020}" type="sibTrans" cxnId="{EF06D885-1632-412B-8465-0050702504DE}">
      <dgm:prSet/>
      <dgm:spPr/>
      <dgm:t>
        <a:bodyPr/>
        <a:lstStyle/>
        <a:p>
          <a:endParaRPr lang="en-US"/>
        </a:p>
      </dgm:t>
    </dgm:pt>
    <dgm:pt modelId="{EFFCEB28-6664-4783-8F75-1B25B7D78A33}">
      <dgm:prSet phldrT="[Text]" custT="1"/>
      <dgm:spPr>
        <a:solidFill>
          <a:schemeClr val="accent2">
            <a:lumMod val="40000"/>
            <a:lumOff val="60000"/>
            <a:alpha val="90000"/>
          </a:schemeClr>
        </a:solidFill>
        <a:ln>
          <a:solidFill>
            <a:schemeClr val="accent2">
              <a:lumMod val="20000"/>
              <a:lumOff val="80000"/>
            </a:schemeClr>
          </a:solidFill>
        </a:ln>
      </dgm:spPr>
      <dgm:t>
        <a:bodyPr/>
        <a:lstStyle/>
        <a:p>
          <a:pPr algn="r"/>
          <a:endParaRPr lang="en-US" sz="1400" b="1" dirty="0"/>
        </a:p>
      </dgm:t>
    </dgm:pt>
    <dgm:pt modelId="{459588A7-8B3F-4AC3-8D50-A00426F9D1BA}" type="parTrans" cxnId="{675D38C6-BC41-4DBF-AF11-CF495763D521}">
      <dgm:prSet/>
      <dgm:spPr/>
      <dgm:t>
        <a:bodyPr/>
        <a:lstStyle/>
        <a:p>
          <a:endParaRPr lang="en-US"/>
        </a:p>
      </dgm:t>
    </dgm:pt>
    <dgm:pt modelId="{03EFD473-5756-4776-8845-11C6AA0D4628}" type="sibTrans" cxnId="{675D38C6-BC41-4DBF-AF11-CF495763D521}">
      <dgm:prSet/>
      <dgm:spPr/>
      <dgm:t>
        <a:bodyPr/>
        <a:lstStyle/>
        <a:p>
          <a:endParaRPr lang="en-US"/>
        </a:p>
      </dgm:t>
    </dgm:pt>
    <dgm:pt modelId="{9C4B288F-2EA6-48E0-8685-F98A425AA420}">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endParaRPr lang="en-US" sz="900" b="1"/>
        </a:p>
      </dgm:t>
    </dgm:pt>
    <dgm:pt modelId="{31B43334-3769-48AE-97D5-D46EA8F12581}" type="parTrans" cxnId="{F2E92242-CF1D-4169-ABD0-696F68F536BE}">
      <dgm:prSet/>
      <dgm:spPr/>
      <dgm:t>
        <a:bodyPr/>
        <a:lstStyle/>
        <a:p>
          <a:endParaRPr lang="en-US"/>
        </a:p>
      </dgm:t>
    </dgm:pt>
    <dgm:pt modelId="{A04F8407-571C-424B-8739-9144FFBC3CAB}" type="sibTrans" cxnId="{F2E92242-CF1D-4169-ABD0-696F68F536BE}">
      <dgm:prSet/>
      <dgm:spPr/>
      <dgm:t>
        <a:bodyPr/>
        <a:lstStyle/>
        <a:p>
          <a:endParaRPr lang="en-US"/>
        </a:p>
      </dgm:t>
    </dgm:pt>
    <dgm:pt modelId="{43D8BE4E-F84D-4762-A894-D3EF0301ACE9}">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endParaRPr lang="en-US" sz="900" b="1" dirty="0"/>
        </a:p>
      </dgm:t>
    </dgm:pt>
    <dgm:pt modelId="{E5D328B2-15BD-4AD7-879F-18CE996C5FCE}" type="parTrans" cxnId="{AC834772-D79B-4F90-B5A6-88F09CA501A5}">
      <dgm:prSet/>
      <dgm:spPr/>
      <dgm:t>
        <a:bodyPr/>
        <a:lstStyle/>
        <a:p>
          <a:endParaRPr lang="en-US"/>
        </a:p>
      </dgm:t>
    </dgm:pt>
    <dgm:pt modelId="{C38F8998-8077-4F17-8C1B-1D008B6F41BD}" type="sibTrans" cxnId="{AC834772-D79B-4F90-B5A6-88F09CA501A5}">
      <dgm:prSet/>
      <dgm:spPr/>
      <dgm:t>
        <a:bodyPr/>
        <a:lstStyle/>
        <a:p>
          <a:endParaRPr lang="en-US"/>
        </a:p>
      </dgm:t>
    </dgm:pt>
    <dgm:pt modelId="{54E415C6-7D64-465B-BF31-D55E38DB32F8}">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endParaRPr lang="en-US" sz="1400" b="1" dirty="0"/>
        </a:p>
      </dgm:t>
    </dgm:pt>
    <dgm:pt modelId="{24842A71-FD4B-45FA-A9DC-4BF5B5C2A250}" type="parTrans" cxnId="{6D8206BA-C9E5-48AB-BF04-69BE230405FD}">
      <dgm:prSet/>
      <dgm:spPr/>
      <dgm:t>
        <a:bodyPr/>
        <a:lstStyle/>
        <a:p>
          <a:endParaRPr lang="en-US"/>
        </a:p>
      </dgm:t>
    </dgm:pt>
    <dgm:pt modelId="{98596066-1ABC-4932-B522-F673A2C55FDD}" type="sibTrans" cxnId="{6D8206BA-C9E5-48AB-BF04-69BE230405FD}">
      <dgm:prSet/>
      <dgm:spPr/>
      <dgm:t>
        <a:bodyPr/>
        <a:lstStyle/>
        <a:p>
          <a:endParaRPr lang="en-US"/>
        </a:p>
      </dgm:t>
    </dgm:pt>
    <dgm:pt modelId="{97B909E1-0BC3-4637-AEA5-D2BFD7E9EDC8}">
      <dgm:prSet phldrT="[Text]" custT="1"/>
      <dgm:spPr>
        <a:solidFill>
          <a:schemeClr val="accent2">
            <a:lumMod val="40000"/>
            <a:lumOff val="60000"/>
            <a:alpha val="90000"/>
          </a:schemeClr>
        </a:solidFill>
        <a:ln>
          <a:solidFill>
            <a:schemeClr val="accent2">
              <a:lumMod val="20000"/>
              <a:lumOff val="80000"/>
            </a:schemeClr>
          </a:solidFill>
        </a:ln>
      </dgm:spPr>
      <dgm:t>
        <a:bodyPr/>
        <a:lstStyle/>
        <a:p>
          <a:pPr algn="r"/>
          <a:endParaRPr lang="en-US" sz="1400" b="1" dirty="0"/>
        </a:p>
      </dgm:t>
    </dgm:pt>
    <dgm:pt modelId="{A8615879-F84A-4CE4-8BF4-3A494DD365B4}" type="sibTrans" cxnId="{BED2CA60-81FF-42E7-8F0A-80FD7C1BFBF6}">
      <dgm:prSet/>
      <dgm:spPr/>
      <dgm:t>
        <a:bodyPr/>
        <a:lstStyle/>
        <a:p>
          <a:endParaRPr lang="en-US"/>
        </a:p>
      </dgm:t>
    </dgm:pt>
    <dgm:pt modelId="{EEEC4CCC-733F-41C7-81E6-92CCA8551F79}" type="parTrans" cxnId="{BED2CA60-81FF-42E7-8F0A-80FD7C1BFBF6}">
      <dgm:prSet/>
      <dgm:spPr/>
      <dgm:t>
        <a:bodyPr/>
        <a:lstStyle/>
        <a:p>
          <a:endParaRPr lang="en-US"/>
        </a:p>
      </dgm:t>
    </dgm:pt>
    <dgm:pt modelId="{2D2B0268-0317-486A-9ED9-CB6F984BCE30}">
      <dgm:prSet phldrT="[Text]" custT="1"/>
      <dgm:spPr>
        <a:solidFill>
          <a:schemeClr val="accent6">
            <a:lumMod val="40000"/>
            <a:lumOff val="60000"/>
            <a:alpha val="90000"/>
          </a:schemeClr>
        </a:solidFill>
        <a:ln>
          <a:solidFill>
            <a:schemeClr val="accent6">
              <a:lumMod val="40000"/>
              <a:lumOff val="60000"/>
            </a:schemeClr>
          </a:solidFill>
        </a:ln>
      </dgm:spPr>
      <dgm:t>
        <a:bodyPr/>
        <a:lstStyle/>
        <a:p>
          <a:pPr algn="r"/>
          <a:r>
            <a:rPr lang="en-US" sz="1400" b="1" dirty="0"/>
            <a:t>Social and Civil Learning</a:t>
          </a:r>
        </a:p>
      </dgm:t>
    </dgm:pt>
    <dgm:pt modelId="{9BD92E4A-6360-463D-8FAD-56F93C5921F4}" type="sibTrans" cxnId="{B42A7DA1-B7C0-4D71-AFDC-9E6650CE697E}">
      <dgm:prSet/>
      <dgm:spPr/>
      <dgm:t>
        <a:bodyPr/>
        <a:lstStyle/>
        <a:p>
          <a:endParaRPr lang="en-US"/>
        </a:p>
      </dgm:t>
    </dgm:pt>
    <dgm:pt modelId="{C73DC7F6-8784-4DE5-A719-F0C904A9843C}" type="parTrans" cxnId="{B42A7DA1-B7C0-4D71-AFDC-9E6650CE697E}">
      <dgm:prSet/>
      <dgm:spPr/>
      <dgm:t>
        <a:bodyPr/>
        <a:lstStyle/>
        <a:p>
          <a:endParaRPr lang="en-US"/>
        </a:p>
      </dgm:t>
    </dgm:pt>
    <dgm:pt modelId="{472E1AD2-C6FF-446C-8F43-28683E87AF52}">
      <dgm:prSet phldrT="[Text]" custT="1"/>
      <dgm:spPr>
        <a:solidFill>
          <a:schemeClr val="accent2">
            <a:lumMod val="40000"/>
            <a:lumOff val="60000"/>
            <a:alpha val="90000"/>
          </a:schemeClr>
        </a:solidFill>
        <a:ln>
          <a:solidFill>
            <a:schemeClr val="accent2">
              <a:lumMod val="20000"/>
              <a:lumOff val="80000"/>
            </a:schemeClr>
          </a:solidFill>
        </a:ln>
      </dgm:spPr>
      <dgm:t>
        <a:bodyPr/>
        <a:lstStyle/>
        <a:p>
          <a:pPr algn="r"/>
          <a:r>
            <a:rPr lang="en-US" sz="1400" b="1" dirty="0"/>
            <a:t>School Connectedness/Engagement</a:t>
          </a:r>
        </a:p>
      </dgm:t>
    </dgm:pt>
    <dgm:pt modelId="{42528F93-50B9-4727-93F0-9656D0095972}" type="sibTrans" cxnId="{8491763F-6DED-4420-8DA8-A566BF9A8220}">
      <dgm:prSet/>
      <dgm:spPr/>
      <dgm:t>
        <a:bodyPr/>
        <a:lstStyle/>
        <a:p>
          <a:endParaRPr lang="en-US"/>
        </a:p>
      </dgm:t>
    </dgm:pt>
    <dgm:pt modelId="{5FD1F9E2-57A5-4098-A599-A3FE92858EF7}" type="parTrans" cxnId="{8491763F-6DED-4420-8DA8-A566BF9A8220}">
      <dgm:prSet/>
      <dgm:spPr/>
      <dgm:t>
        <a:bodyPr/>
        <a:lstStyle/>
        <a:p>
          <a:endParaRPr lang="en-US"/>
        </a:p>
      </dgm:t>
    </dgm:pt>
    <dgm:pt modelId="{80CF6956-A9DC-4709-A4C7-16A1818F2D47}">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r>
            <a:rPr lang="en-US" sz="1400" b="1" dirty="0"/>
            <a:t>Social Support - Students</a:t>
          </a:r>
        </a:p>
      </dgm:t>
    </dgm:pt>
    <dgm:pt modelId="{33E4CE11-BC67-482D-9AB0-33585CA591D6}" type="sibTrans" cxnId="{27316D7B-EDF1-4279-94AF-DAB837990C05}">
      <dgm:prSet/>
      <dgm:spPr/>
      <dgm:t>
        <a:bodyPr/>
        <a:lstStyle/>
        <a:p>
          <a:endParaRPr lang="en-US"/>
        </a:p>
      </dgm:t>
    </dgm:pt>
    <dgm:pt modelId="{8D57A903-2A15-45DD-A15D-C27B9E9B7D00}" type="parTrans" cxnId="{27316D7B-EDF1-4279-94AF-DAB837990C05}">
      <dgm:prSet/>
      <dgm:spPr/>
      <dgm:t>
        <a:bodyPr/>
        <a:lstStyle/>
        <a:p>
          <a:endParaRPr lang="en-US"/>
        </a:p>
      </dgm:t>
    </dgm:pt>
    <dgm:pt modelId="{0B5BC783-34B0-4631-A96D-C9183643993A}">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r>
            <a:rPr lang="en-US" sz="1400" b="1" dirty="0"/>
            <a:t>Social Support - Adults</a:t>
          </a:r>
        </a:p>
      </dgm:t>
    </dgm:pt>
    <dgm:pt modelId="{BDC90A41-18DD-4B01-A363-4CA6B0BC8957}" type="sibTrans" cxnId="{57A26CA5-9287-4144-B94B-9B92465F1FAE}">
      <dgm:prSet/>
      <dgm:spPr/>
      <dgm:t>
        <a:bodyPr/>
        <a:lstStyle/>
        <a:p>
          <a:endParaRPr lang="en-US"/>
        </a:p>
      </dgm:t>
    </dgm:pt>
    <dgm:pt modelId="{5BDB3E4A-706B-4741-B91E-AF83EDC0C151}" type="parTrans" cxnId="{57A26CA5-9287-4144-B94B-9B92465F1FAE}">
      <dgm:prSet/>
      <dgm:spPr/>
      <dgm:t>
        <a:bodyPr/>
        <a:lstStyle/>
        <a:p>
          <a:endParaRPr lang="en-US"/>
        </a:p>
      </dgm:t>
    </dgm:pt>
    <dgm:pt modelId="{5AAD2DF7-7E87-4D8A-B74D-1FF97204D43A}">
      <dgm:prSet phldrT="[Text]" custT="1"/>
      <dgm:spPr>
        <a:solidFill>
          <a:schemeClr val="accent4">
            <a:lumMod val="40000"/>
            <a:lumOff val="60000"/>
            <a:alpha val="90000"/>
          </a:schemeClr>
        </a:solidFill>
        <a:ln>
          <a:solidFill>
            <a:schemeClr val="accent4">
              <a:lumMod val="40000"/>
              <a:lumOff val="60000"/>
            </a:schemeClr>
          </a:solidFill>
        </a:ln>
      </dgm:spPr>
      <dgm:t>
        <a:bodyPr/>
        <a:lstStyle/>
        <a:p>
          <a:pPr algn="l"/>
          <a:r>
            <a:rPr lang="en-US" sz="1400" b="1" dirty="0"/>
            <a:t>Physical Safety</a:t>
          </a:r>
        </a:p>
      </dgm:t>
    </dgm:pt>
    <dgm:pt modelId="{DA5CD541-7621-4D76-8C40-814AFCF9DCDE}" type="sibTrans" cxnId="{5A3F6A51-4D03-47C6-AC53-AE1E15A16CC5}">
      <dgm:prSet/>
      <dgm:spPr/>
      <dgm:t>
        <a:bodyPr/>
        <a:lstStyle/>
        <a:p>
          <a:endParaRPr lang="en-US"/>
        </a:p>
      </dgm:t>
    </dgm:pt>
    <dgm:pt modelId="{5F3891F4-010E-48B0-B7A4-62879311E765}" type="parTrans" cxnId="{5A3F6A51-4D03-47C6-AC53-AE1E15A16CC5}">
      <dgm:prSet/>
      <dgm:spPr/>
      <dgm:t>
        <a:bodyPr/>
        <a:lstStyle/>
        <a:p>
          <a:endParaRPr lang="en-US"/>
        </a:p>
      </dgm:t>
    </dgm:pt>
    <dgm:pt modelId="{2C49B3E5-39F5-414E-BC4C-6EFEDE1DB54D}">
      <dgm:prSet phldrT="[Text]" custT="1"/>
      <dgm:spPr>
        <a:solidFill>
          <a:schemeClr val="accent4">
            <a:lumMod val="40000"/>
            <a:lumOff val="60000"/>
            <a:alpha val="90000"/>
          </a:schemeClr>
        </a:solidFill>
        <a:ln>
          <a:solidFill>
            <a:schemeClr val="accent4">
              <a:lumMod val="40000"/>
              <a:lumOff val="60000"/>
            </a:schemeClr>
          </a:solidFill>
        </a:ln>
      </dgm:spPr>
      <dgm:t>
        <a:bodyPr/>
        <a:lstStyle/>
        <a:p>
          <a:pPr algn="l"/>
          <a:r>
            <a:rPr lang="en-US" sz="1400" b="1" dirty="0"/>
            <a:t>Social and Emotional Security</a:t>
          </a:r>
        </a:p>
      </dgm:t>
    </dgm:pt>
    <dgm:pt modelId="{A3CF32F6-1C3D-4B7C-8960-974179A68EC3}" type="sibTrans" cxnId="{21325AAE-C693-421D-83B5-32ED49B1ABFB}">
      <dgm:prSet/>
      <dgm:spPr/>
      <dgm:t>
        <a:bodyPr/>
        <a:lstStyle/>
        <a:p>
          <a:endParaRPr lang="en-US"/>
        </a:p>
      </dgm:t>
    </dgm:pt>
    <dgm:pt modelId="{7AC32D01-6D18-45B6-AB66-53BD320E71AE}" type="parTrans" cxnId="{21325AAE-C693-421D-83B5-32ED49B1ABFB}">
      <dgm:prSet/>
      <dgm:spPr/>
      <dgm:t>
        <a:bodyPr/>
        <a:lstStyle/>
        <a:p>
          <a:endParaRPr lang="en-US"/>
        </a:p>
      </dgm:t>
    </dgm:pt>
    <dgm:pt modelId="{EAC16145-9F9A-4C76-966A-CD8857E9FA59}" type="pres">
      <dgm:prSet presAssocID="{112FED56-B315-454E-BB9F-C41224C74AF2}" presName="cycleMatrixDiagram" presStyleCnt="0">
        <dgm:presLayoutVars>
          <dgm:chMax val="1"/>
          <dgm:dir/>
          <dgm:animLvl val="lvl"/>
          <dgm:resizeHandles val="exact"/>
        </dgm:presLayoutVars>
      </dgm:prSet>
      <dgm:spPr/>
    </dgm:pt>
    <dgm:pt modelId="{0120DE9E-6EE9-46F7-89F8-87FBF28C5C54}" type="pres">
      <dgm:prSet presAssocID="{112FED56-B315-454E-BB9F-C41224C74AF2}" presName="children" presStyleCnt="0"/>
      <dgm:spPr/>
    </dgm:pt>
    <dgm:pt modelId="{64A20428-3FC9-4768-9358-6574F0FF2440}" type="pres">
      <dgm:prSet presAssocID="{112FED56-B315-454E-BB9F-C41224C74AF2}" presName="child1group" presStyleCnt="0"/>
      <dgm:spPr/>
    </dgm:pt>
    <dgm:pt modelId="{C37714A5-20B4-4659-95FC-0B261FE0E3BE}" type="pres">
      <dgm:prSet presAssocID="{112FED56-B315-454E-BB9F-C41224C74AF2}" presName="child1" presStyleLbl="bgAcc1" presStyleIdx="0" presStyleCnt="4" custScaleX="158760" custScaleY="133577" custLinFactNeighborX="-595" custLinFactNeighborY="34903"/>
      <dgm:spPr/>
    </dgm:pt>
    <dgm:pt modelId="{5972D53D-66E2-480F-9503-B2FDF8891FB1}" type="pres">
      <dgm:prSet presAssocID="{112FED56-B315-454E-BB9F-C41224C74AF2}" presName="child1Text" presStyleLbl="bgAcc1" presStyleIdx="0" presStyleCnt="4">
        <dgm:presLayoutVars>
          <dgm:bulletEnabled val="1"/>
        </dgm:presLayoutVars>
      </dgm:prSet>
      <dgm:spPr/>
    </dgm:pt>
    <dgm:pt modelId="{0C2FD107-68C6-47D4-A0E7-3D9FED9016E9}" type="pres">
      <dgm:prSet presAssocID="{112FED56-B315-454E-BB9F-C41224C74AF2}" presName="child2group" presStyleCnt="0"/>
      <dgm:spPr/>
    </dgm:pt>
    <dgm:pt modelId="{CFADC28D-0346-494B-80D1-A123A6C93337}" type="pres">
      <dgm:prSet presAssocID="{112FED56-B315-454E-BB9F-C41224C74AF2}" presName="child2" presStyleLbl="bgAcc1" presStyleIdx="1" presStyleCnt="4" custScaleX="169816" custScaleY="133794" custLinFactNeighborX="590" custLinFactNeighborY="33701"/>
      <dgm:spPr/>
    </dgm:pt>
    <dgm:pt modelId="{5704B848-2717-40A8-A189-02FC6D25E968}" type="pres">
      <dgm:prSet presAssocID="{112FED56-B315-454E-BB9F-C41224C74AF2}" presName="child2Text" presStyleLbl="bgAcc1" presStyleIdx="1" presStyleCnt="4">
        <dgm:presLayoutVars>
          <dgm:bulletEnabled val="1"/>
        </dgm:presLayoutVars>
      </dgm:prSet>
      <dgm:spPr/>
    </dgm:pt>
    <dgm:pt modelId="{ED3BD7CA-9562-4D59-A3FF-0076FCE8FE17}" type="pres">
      <dgm:prSet presAssocID="{112FED56-B315-454E-BB9F-C41224C74AF2}" presName="child3group" presStyleCnt="0"/>
      <dgm:spPr/>
    </dgm:pt>
    <dgm:pt modelId="{77C649D0-7097-4899-93C8-492EEEBDDEA6}" type="pres">
      <dgm:prSet presAssocID="{112FED56-B315-454E-BB9F-C41224C74AF2}" presName="child3" presStyleLbl="bgAcc1" presStyleIdx="2" presStyleCnt="4" custScaleX="173407" custScaleY="131830" custLinFactNeighborX="606" custLinFactNeighborY="-34757"/>
      <dgm:spPr/>
    </dgm:pt>
    <dgm:pt modelId="{69C2488B-9A55-4C2A-98F5-54AC811ECBCA}" type="pres">
      <dgm:prSet presAssocID="{112FED56-B315-454E-BB9F-C41224C74AF2}" presName="child3Text" presStyleLbl="bgAcc1" presStyleIdx="2" presStyleCnt="4">
        <dgm:presLayoutVars>
          <dgm:bulletEnabled val="1"/>
        </dgm:presLayoutVars>
      </dgm:prSet>
      <dgm:spPr/>
    </dgm:pt>
    <dgm:pt modelId="{CECAB3AA-3C56-48A5-A7FF-47F8ADDAB55C}" type="pres">
      <dgm:prSet presAssocID="{112FED56-B315-454E-BB9F-C41224C74AF2}" presName="child4group" presStyleCnt="0"/>
      <dgm:spPr/>
    </dgm:pt>
    <dgm:pt modelId="{74E956FE-9D9E-46E2-9A99-417FAEEEBB71}" type="pres">
      <dgm:prSet presAssocID="{112FED56-B315-454E-BB9F-C41224C74AF2}" presName="child4" presStyleLbl="bgAcc1" presStyleIdx="3" presStyleCnt="4" custScaleX="158329" custScaleY="130882" custLinFactNeighborX="-1" custLinFactNeighborY="-35711"/>
      <dgm:spPr/>
    </dgm:pt>
    <dgm:pt modelId="{B8B8215A-3C53-4100-A97E-94EDB446F867}" type="pres">
      <dgm:prSet presAssocID="{112FED56-B315-454E-BB9F-C41224C74AF2}" presName="child4Text" presStyleLbl="bgAcc1" presStyleIdx="3" presStyleCnt="4">
        <dgm:presLayoutVars>
          <dgm:bulletEnabled val="1"/>
        </dgm:presLayoutVars>
      </dgm:prSet>
      <dgm:spPr/>
    </dgm:pt>
    <dgm:pt modelId="{47CF5925-A76A-47F6-92C8-904592F6DCF3}" type="pres">
      <dgm:prSet presAssocID="{112FED56-B315-454E-BB9F-C41224C74AF2}" presName="childPlaceholder" presStyleCnt="0"/>
      <dgm:spPr/>
    </dgm:pt>
    <dgm:pt modelId="{5AC64B54-50CE-4207-B49A-6E9B66087120}" type="pres">
      <dgm:prSet presAssocID="{112FED56-B315-454E-BB9F-C41224C74AF2}" presName="circle" presStyleCnt="0"/>
      <dgm:spPr/>
    </dgm:pt>
    <dgm:pt modelId="{A961736C-FDB9-4CB5-A56B-438A4FB0E3AD}" type="pres">
      <dgm:prSet presAssocID="{112FED56-B315-454E-BB9F-C41224C74AF2}" presName="quadrant1" presStyleLbl="node1" presStyleIdx="0" presStyleCnt="4">
        <dgm:presLayoutVars>
          <dgm:chMax val="1"/>
          <dgm:bulletEnabled val="1"/>
        </dgm:presLayoutVars>
      </dgm:prSet>
      <dgm:spPr/>
    </dgm:pt>
    <dgm:pt modelId="{91D83156-ADB0-423B-85D9-E79F6F424C9C}" type="pres">
      <dgm:prSet presAssocID="{112FED56-B315-454E-BB9F-C41224C74AF2}" presName="quadrant2" presStyleLbl="node1" presStyleIdx="1" presStyleCnt="4">
        <dgm:presLayoutVars>
          <dgm:chMax val="1"/>
          <dgm:bulletEnabled val="1"/>
        </dgm:presLayoutVars>
      </dgm:prSet>
      <dgm:spPr/>
    </dgm:pt>
    <dgm:pt modelId="{6C9B5CD9-5048-4C1D-8011-32C06237C4B0}" type="pres">
      <dgm:prSet presAssocID="{112FED56-B315-454E-BB9F-C41224C74AF2}" presName="quadrant3" presStyleLbl="node1" presStyleIdx="2" presStyleCnt="4">
        <dgm:presLayoutVars>
          <dgm:chMax val="1"/>
          <dgm:bulletEnabled val="1"/>
        </dgm:presLayoutVars>
      </dgm:prSet>
      <dgm:spPr/>
    </dgm:pt>
    <dgm:pt modelId="{A11EF720-26F1-40E7-B3B5-0A4072C8B5C1}" type="pres">
      <dgm:prSet presAssocID="{112FED56-B315-454E-BB9F-C41224C74AF2}" presName="quadrant4" presStyleLbl="node1" presStyleIdx="3" presStyleCnt="4">
        <dgm:presLayoutVars>
          <dgm:chMax val="1"/>
          <dgm:bulletEnabled val="1"/>
        </dgm:presLayoutVars>
      </dgm:prSet>
      <dgm:spPr/>
    </dgm:pt>
    <dgm:pt modelId="{6FACA0DC-C21D-4244-8E1F-5A0FBB77E4BD}" type="pres">
      <dgm:prSet presAssocID="{112FED56-B315-454E-BB9F-C41224C74AF2}" presName="quadrantPlaceholder" presStyleCnt="0"/>
      <dgm:spPr/>
    </dgm:pt>
    <dgm:pt modelId="{F431B700-1D24-45A8-8CCE-7041BC94386B}" type="pres">
      <dgm:prSet presAssocID="{112FED56-B315-454E-BB9F-C41224C74AF2}" presName="center1" presStyleLbl="fgShp" presStyleIdx="0" presStyleCnt="2"/>
      <dgm:spPr>
        <a:solidFill>
          <a:schemeClr val="bg1"/>
        </a:solidFill>
      </dgm:spPr>
    </dgm:pt>
    <dgm:pt modelId="{87397C44-D23A-40C6-974E-2E46ACE887D4}" type="pres">
      <dgm:prSet presAssocID="{112FED56-B315-454E-BB9F-C41224C74AF2}" presName="center2" presStyleLbl="fgShp" presStyleIdx="1" presStyleCnt="2"/>
      <dgm:spPr>
        <a:solidFill>
          <a:schemeClr val="bg1"/>
        </a:solidFill>
      </dgm:spPr>
    </dgm:pt>
  </dgm:ptLst>
  <dgm:cxnLst>
    <dgm:cxn modelId="{40D9E60F-1DED-4CDB-ABC7-9065BC124043}" srcId="{39CCAA6B-49E3-4239-8D3E-6E8032ADE7AD}" destId="{2FBD92A6-9BEB-4E89-928E-7F242B8D212D}" srcOrd="0" destOrd="0" parTransId="{4DFE0F00-60E0-4599-929E-2B0A92C6746F}" sibTransId="{DFE4BAA2-D298-4013-92B8-D6AF21130054}"/>
    <dgm:cxn modelId="{8E88F110-7ED1-4C7B-8D0D-EFBC22107656}" srcId="{112FED56-B315-454E-BB9F-C41224C74AF2}" destId="{ADF31334-DE44-4F45-9A83-25C0544395EE}" srcOrd="2" destOrd="0" parTransId="{5B5B399F-9AD5-4B84-BB64-00A0B131B0A2}" sibTransId="{34FCCDD2-2DB9-4E1D-8998-20F18880DB8B}"/>
    <dgm:cxn modelId="{B299AC18-511B-49E3-B1F3-F9BB6D1251CE}" type="presOf" srcId="{F623A929-8B2D-46E3-A400-8943136FD99F}" destId="{77C649D0-7097-4899-93C8-492EEEBDDEA6}" srcOrd="0" destOrd="2" presId="urn:microsoft.com/office/officeart/2005/8/layout/cycle4"/>
    <dgm:cxn modelId="{F2AF151A-65BC-4346-B3F7-5B950959FE83}" type="presOf" srcId="{5AAD2DF7-7E87-4D8A-B74D-1FF97204D43A}" destId="{C37714A5-20B4-4659-95FC-0B261FE0E3BE}" srcOrd="0" destOrd="1" presId="urn:microsoft.com/office/officeart/2005/8/layout/cycle4"/>
    <dgm:cxn modelId="{BC53C81D-CE64-4CED-90FE-FF969D67F01C}" type="presOf" srcId="{0B5BC783-34B0-4631-A96D-C9183643993A}" destId="{74E956FE-9D9E-46E2-9A99-417FAEEEBB71}" srcOrd="0" destOrd="5" presId="urn:microsoft.com/office/officeart/2005/8/layout/cycle4"/>
    <dgm:cxn modelId="{FE231A22-89A3-4160-A1EF-56D2B6B1F6A4}" type="presOf" srcId="{1BBE519B-0322-48AE-9EED-06635DA6C519}" destId="{74E956FE-9D9E-46E2-9A99-417FAEEEBB71}" srcOrd="0" destOrd="3" presId="urn:microsoft.com/office/officeart/2005/8/layout/cycle4"/>
    <dgm:cxn modelId="{41BA7B28-3A99-4684-9840-49EC0E3C7304}" type="presOf" srcId="{80CF6956-A9DC-4709-A4C7-16A1818F2D47}" destId="{74E956FE-9D9E-46E2-9A99-417FAEEEBB71}" srcOrd="0" destOrd="4" presId="urn:microsoft.com/office/officeart/2005/8/layout/cycle4"/>
    <dgm:cxn modelId="{B56D072A-607A-47F7-9852-5100DC031777}" type="presOf" srcId="{97B909E1-0BC3-4637-AEA5-D2BFD7E9EDC8}" destId="{77C649D0-7097-4899-93C8-492EEEBDDEA6}" srcOrd="0" destOrd="1" presId="urn:microsoft.com/office/officeart/2005/8/layout/cycle4"/>
    <dgm:cxn modelId="{3E67EE2E-2B32-4737-ACCE-0AD071908C6D}" type="presOf" srcId="{EFFCEB28-6664-4783-8F75-1B25B7D78A33}" destId="{69C2488B-9A55-4C2A-98F5-54AC811ECBCA}" srcOrd="1" destOrd="0" presId="urn:microsoft.com/office/officeart/2005/8/layout/cycle4"/>
    <dgm:cxn modelId="{3E298E2F-C44E-46D7-AE79-2DF1A7EB457F}" type="presOf" srcId="{9C4B288F-2EA6-48E0-8685-F98A425AA420}" destId="{74E956FE-9D9E-46E2-9A99-417FAEEEBB71}" srcOrd="0" destOrd="0" presId="urn:microsoft.com/office/officeart/2005/8/layout/cycle4"/>
    <dgm:cxn modelId="{A9DDE934-35F3-469F-B6BE-FA8974261992}" type="presOf" srcId="{472E1AD2-C6FF-446C-8F43-28683E87AF52}" destId="{77C649D0-7097-4899-93C8-492EEEBDDEA6}" srcOrd="0" destOrd="3" presId="urn:microsoft.com/office/officeart/2005/8/layout/cycle4"/>
    <dgm:cxn modelId="{3475C137-3D1F-4A32-B359-9DDDB11F1B2B}" type="presOf" srcId="{2D2B0268-0317-486A-9ED9-CB6F984BCE30}" destId="{5704B848-2717-40A8-A189-02FC6D25E968}" srcOrd="1" destOrd="1" presId="urn:microsoft.com/office/officeart/2005/8/layout/cycle4"/>
    <dgm:cxn modelId="{8491763F-6DED-4420-8DA8-A566BF9A8220}" srcId="{ADF31334-DE44-4F45-9A83-25C0544395EE}" destId="{472E1AD2-C6FF-446C-8F43-28683E87AF52}" srcOrd="3" destOrd="0" parTransId="{5FD1F9E2-57A5-4098-A599-A3FE92858EF7}" sibTransId="{42528F93-50B9-4727-93F0-9656D0095972}"/>
    <dgm:cxn modelId="{E468B15B-7C0C-4887-BE4E-DB1444CA4D3C}" type="presOf" srcId="{54E415C6-7D64-465B-BF31-D55E38DB32F8}" destId="{B8B8215A-3C53-4100-A97E-94EDB446F867}" srcOrd="1" destOrd="2" presId="urn:microsoft.com/office/officeart/2005/8/layout/cycle4"/>
    <dgm:cxn modelId="{BED2CA60-81FF-42E7-8F0A-80FD7C1BFBF6}" srcId="{ADF31334-DE44-4F45-9A83-25C0544395EE}" destId="{97B909E1-0BC3-4637-AEA5-D2BFD7E9EDC8}" srcOrd="1" destOrd="0" parTransId="{EEEC4CCC-733F-41C7-81E6-92CCA8551F79}" sibTransId="{A8615879-F84A-4CE4-8BF4-3A494DD365B4}"/>
    <dgm:cxn modelId="{048C7761-D723-473E-BD38-EC5980AB5E08}" srcId="{ADF31334-DE44-4F45-9A83-25C0544395EE}" destId="{F623A929-8B2D-46E3-A400-8943136FD99F}" srcOrd="2" destOrd="0" parTransId="{04ED7805-C369-43D1-8B69-2FB1BC44B5A3}" sibTransId="{BADE43DE-37B4-4C0B-ABE8-17A69E914C39}"/>
    <dgm:cxn modelId="{F2E92242-CF1D-4169-ABD0-696F68F536BE}" srcId="{B2DD8A96-6234-4A4F-AC9F-97F006C6B0BD}" destId="{9C4B288F-2EA6-48E0-8685-F98A425AA420}" srcOrd="0" destOrd="0" parTransId="{31B43334-3769-48AE-97D5-D46EA8F12581}" sibTransId="{A04F8407-571C-424B-8739-9144FFBC3CAB}"/>
    <dgm:cxn modelId="{CB6BA342-563D-4211-B39A-A4ECCF96FD0A}" type="presOf" srcId="{9C4B288F-2EA6-48E0-8685-F98A425AA420}" destId="{B8B8215A-3C53-4100-A97E-94EDB446F867}" srcOrd="1" destOrd="0" presId="urn:microsoft.com/office/officeart/2005/8/layout/cycle4"/>
    <dgm:cxn modelId="{8F2C1C45-0B3F-47E2-B6E9-95546761BF05}" type="presOf" srcId="{39CCAA6B-49E3-4239-8D3E-6E8032ADE7AD}" destId="{91D83156-ADB0-423B-85D9-E79F6F424C9C}" srcOrd="0" destOrd="0" presId="urn:microsoft.com/office/officeart/2005/8/layout/cycle4"/>
    <dgm:cxn modelId="{C4CC4566-2D3B-4510-85E7-C27DE727BCEC}" type="presOf" srcId="{0B5BC783-34B0-4631-A96D-C9183643993A}" destId="{B8B8215A-3C53-4100-A97E-94EDB446F867}" srcOrd="1" destOrd="5" presId="urn:microsoft.com/office/officeart/2005/8/layout/cycle4"/>
    <dgm:cxn modelId="{DC0F4567-8FE3-43C4-BEC2-FDBDFAF09E25}" type="presOf" srcId="{1BBE519B-0322-48AE-9EED-06635DA6C519}" destId="{B8B8215A-3C53-4100-A97E-94EDB446F867}" srcOrd="1" destOrd="3" presId="urn:microsoft.com/office/officeart/2005/8/layout/cycle4"/>
    <dgm:cxn modelId="{A92E566C-EB77-429B-9984-A9D3B7D959D2}" type="presOf" srcId="{54E415C6-7D64-465B-BF31-D55E38DB32F8}" destId="{74E956FE-9D9E-46E2-9A99-417FAEEEBB71}" srcOrd="0" destOrd="2" presId="urn:microsoft.com/office/officeart/2005/8/layout/cycle4"/>
    <dgm:cxn modelId="{83EB224D-0108-440E-A430-17FEF5C18473}" type="presOf" srcId="{43D8BE4E-F84D-4762-A894-D3EF0301ACE9}" destId="{74E956FE-9D9E-46E2-9A99-417FAEEEBB71}" srcOrd="0" destOrd="1" presId="urn:microsoft.com/office/officeart/2005/8/layout/cycle4"/>
    <dgm:cxn modelId="{5A3F6A51-4D03-47C6-AC53-AE1E15A16CC5}" srcId="{6D2D7053-0F89-487F-A3E9-78C19085D287}" destId="{5AAD2DF7-7E87-4D8A-B74D-1FF97204D43A}" srcOrd="1" destOrd="0" parTransId="{5F3891F4-010E-48B0-B7A4-62879311E765}" sibTransId="{DA5CD541-7621-4D76-8C40-814AFCF9DCDE}"/>
    <dgm:cxn modelId="{AC834772-D79B-4F90-B5A6-88F09CA501A5}" srcId="{B2DD8A96-6234-4A4F-AC9F-97F006C6B0BD}" destId="{43D8BE4E-F84D-4762-A894-D3EF0301ACE9}" srcOrd="1" destOrd="0" parTransId="{E5D328B2-15BD-4AD7-879F-18CE996C5FCE}" sibTransId="{C38F8998-8077-4F17-8C1B-1D008B6F41BD}"/>
    <dgm:cxn modelId="{0787B352-0873-438B-9CC3-38FB3322EFC2}" type="presOf" srcId="{43D8BE4E-F84D-4762-A894-D3EF0301ACE9}" destId="{B8B8215A-3C53-4100-A97E-94EDB446F867}" srcOrd="1" destOrd="1" presId="urn:microsoft.com/office/officeart/2005/8/layout/cycle4"/>
    <dgm:cxn modelId="{D889175A-E02C-4CD3-AFBC-E51047092734}" type="presOf" srcId="{2C49B3E5-39F5-414E-BC4C-6EFEDE1DB54D}" destId="{5972D53D-66E2-480F-9503-B2FDF8891FB1}" srcOrd="1" destOrd="2" presId="urn:microsoft.com/office/officeart/2005/8/layout/cycle4"/>
    <dgm:cxn modelId="{27316D7B-EDF1-4279-94AF-DAB837990C05}" srcId="{B2DD8A96-6234-4A4F-AC9F-97F006C6B0BD}" destId="{80CF6956-A9DC-4709-A4C7-16A1818F2D47}" srcOrd="4" destOrd="0" parTransId="{8D57A903-2A15-45DD-A15D-C27B9E9B7D00}" sibTransId="{33E4CE11-BC67-482D-9AB0-33585CA591D6}"/>
    <dgm:cxn modelId="{077EFC7C-EDF8-410E-8A2C-AC0485318521}" type="presOf" srcId="{2C49B3E5-39F5-414E-BC4C-6EFEDE1DB54D}" destId="{C37714A5-20B4-4659-95FC-0B261FE0E3BE}" srcOrd="0" destOrd="2" presId="urn:microsoft.com/office/officeart/2005/8/layout/cycle4"/>
    <dgm:cxn modelId="{2A942782-0090-45B4-B45C-5D94470C386A}" type="presOf" srcId="{2FBD92A6-9BEB-4E89-928E-7F242B8D212D}" destId="{5704B848-2717-40A8-A189-02FC6D25E968}" srcOrd="1" destOrd="0" presId="urn:microsoft.com/office/officeart/2005/8/layout/cycle4"/>
    <dgm:cxn modelId="{EF06D885-1632-412B-8465-0050702504DE}" srcId="{B2DD8A96-6234-4A4F-AC9F-97F006C6B0BD}" destId="{1BBE519B-0322-48AE-9EED-06635DA6C519}" srcOrd="3" destOrd="0" parTransId="{A16460E9-62E2-4811-B18F-AB5B1C2866C5}" sibTransId="{45BB41E1-8DAE-4BA4-8A64-C20E13B57020}"/>
    <dgm:cxn modelId="{0E8F498D-F08F-4AC1-B18A-831FA4F118E4}" srcId="{112FED56-B315-454E-BB9F-C41224C74AF2}" destId="{6D2D7053-0F89-487F-A3E9-78C19085D287}" srcOrd="0" destOrd="0" parTransId="{1D270A35-605A-443C-A075-89F5B2AE839D}" sibTransId="{E1FBD3DC-9809-40CA-BB45-8139EEB6444A}"/>
    <dgm:cxn modelId="{A5C81B8E-D9F3-470F-818F-4926EAFBA16E}" type="presOf" srcId="{F997C1A8-01CE-4288-A582-8C1AEEA0D344}" destId="{5972D53D-66E2-480F-9503-B2FDF8891FB1}" srcOrd="1" destOrd="0" presId="urn:microsoft.com/office/officeart/2005/8/layout/cycle4"/>
    <dgm:cxn modelId="{95EA718F-F0A7-47CE-BCDD-CF90C75B1D60}" srcId="{112FED56-B315-454E-BB9F-C41224C74AF2}" destId="{B2DD8A96-6234-4A4F-AC9F-97F006C6B0BD}" srcOrd="3" destOrd="0" parTransId="{2AA3E7B5-C1B1-485C-BEC0-10E4652E3288}" sibTransId="{17687D86-6F00-4A65-91DA-16155AE589D2}"/>
    <dgm:cxn modelId="{2CE4B99D-4DC9-42D2-BEB6-22617737A9B9}" type="presOf" srcId="{472E1AD2-C6FF-446C-8F43-28683E87AF52}" destId="{69C2488B-9A55-4C2A-98F5-54AC811ECBCA}" srcOrd="1" destOrd="3" presId="urn:microsoft.com/office/officeart/2005/8/layout/cycle4"/>
    <dgm:cxn modelId="{57E3469F-9057-46BB-87D5-53D32E431AF9}" type="presOf" srcId="{EFFCEB28-6664-4783-8F75-1B25B7D78A33}" destId="{77C649D0-7097-4899-93C8-492EEEBDDEA6}" srcOrd="0" destOrd="0" presId="urn:microsoft.com/office/officeart/2005/8/layout/cycle4"/>
    <dgm:cxn modelId="{206BDB9F-4F61-4DF9-8D6E-EBFA440AF96F}" type="presOf" srcId="{97B909E1-0BC3-4637-AEA5-D2BFD7E9EDC8}" destId="{69C2488B-9A55-4C2A-98F5-54AC811ECBCA}" srcOrd="1" destOrd="1" presId="urn:microsoft.com/office/officeart/2005/8/layout/cycle4"/>
    <dgm:cxn modelId="{B42A7DA1-B7C0-4D71-AFDC-9E6650CE697E}" srcId="{39CCAA6B-49E3-4239-8D3E-6E8032ADE7AD}" destId="{2D2B0268-0317-486A-9ED9-CB6F984BCE30}" srcOrd="1" destOrd="0" parTransId="{C73DC7F6-8784-4DE5-A719-F0C904A9843C}" sibTransId="{9BD92E4A-6360-463D-8FAD-56F93C5921F4}"/>
    <dgm:cxn modelId="{57A26CA5-9287-4144-B94B-9B92465F1FAE}" srcId="{B2DD8A96-6234-4A4F-AC9F-97F006C6B0BD}" destId="{0B5BC783-34B0-4631-A96D-C9183643993A}" srcOrd="5" destOrd="0" parTransId="{5BDB3E4A-706B-4741-B91E-AF83EDC0C151}" sibTransId="{BDC90A41-18DD-4B01-A363-4CA6B0BC8957}"/>
    <dgm:cxn modelId="{5DD190A7-DEE8-4E24-821D-EFA6537C709F}" type="presOf" srcId="{5AAD2DF7-7E87-4D8A-B74D-1FF97204D43A}" destId="{5972D53D-66E2-480F-9503-B2FDF8891FB1}" srcOrd="1" destOrd="1" presId="urn:microsoft.com/office/officeart/2005/8/layout/cycle4"/>
    <dgm:cxn modelId="{2BBC77A9-44E5-4C8B-AF77-E8A40CBC3F5A}" type="presOf" srcId="{F997C1A8-01CE-4288-A582-8C1AEEA0D344}" destId="{C37714A5-20B4-4659-95FC-0B261FE0E3BE}" srcOrd="0" destOrd="0" presId="urn:microsoft.com/office/officeart/2005/8/layout/cycle4"/>
    <dgm:cxn modelId="{C43078AB-EA56-4CFA-AE3F-710DFFF63384}" srcId="{6D2D7053-0F89-487F-A3E9-78C19085D287}" destId="{F997C1A8-01CE-4288-A582-8C1AEEA0D344}" srcOrd="0" destOrd="0" parTransId="{5C5931D9-6F21-44D8-9FE9-5685E983FFE8}" sibTransId="{3449ACEA-9492-40D3-83C1-B9A2C07149FD}"/>
    <dgm:cxn modelId="{21325AAE-C693-421D-83B5-32ED49B1ABFB}" srcId="{6D2D7053-0F89-487F-A3E9-78C19085D287}" destId="{2C49B3E5-39F5-414E-BC4C-6EFEDE1DB54D}" srcOrd="2" destOrd="0" parTransId="{7AC32D01-6D18-45B6-AB66-53BD320E71AE}" sibTransId="{A3CF32F6-1C3D-4B7C-8960-974179A68EC3}"/>
    <dgm:cxn modelId="{6D8206BA-C9E5-48AB-BF04-69BE230405FD}" srcId="{B2DD8A96-6234-4A4F-AC9F-97F006C6B0BD}" destId="{54E415C6-7D64-465B-BF31-D55E38DB32F8}" srcOrd="2" destOrd="0" parTransId="{24842A71-FD4B-45FA-A9DC-4BF5B5C2A250}" sibTransId="{98596066-1ABC-4932-B522-F673A2C55FDD}"/>
    <dgm:cxn modelId="{1230CBBA-6E16-42D2-94F9-5C482A447971}" type="presOf" srcId="{2FBD92A6-9BEB-4E89-928E-7F242B8D212D}" destId="{CFADC28D-0346-494B-80D1-A123A6C93337}" srcOrd="0" destOrd="0" presId="urn:microsoft.com/office/officeart/2005/8/layout/cycle4"/>
    <dgm:cxn modelId="{BD23C5BD-DE7A-4AEF-B576-2FA2EF4C0CB1}" type="presOf" srcId="{6D2D7053-0F89-487F-A3E9-78C19085D287}" destId="{A961736C-FDB9-4CB5-A56B-438A4FB0E3AD}" srcOrd="0" destOrd="0" presId="urn:microsoft.com/office/officeart/2005/8/layout/cycle4"/>
    <dgm:cxn modelId="{DB5036BE-464A-4BBC-937E-867AE18003B2}" type="presOf" srcId="{ADF31334-DE44-4F45-9A83-25C0544395EE}" destId="{6C9B5CD9-5048-4C1D-8011-32C06237C4B0}" srcOrd="0" destOrd="0" presId="urn:microsoft.com/office/officeart/2005/8/layout/cycle4"/>
    <dgm:cxn modelId="{675D38C6-BC41-4DBF-AF11-CF495763D521}" srcId="{ADF31334-DE44-4F45-9A83-25C0544395EE}" destId="{EFFCEB28-6664-4783-8F75-1B25B7D78A33}" srcOrd="0" destOrd="0" parTransId="{459588A7-8B3F-4AC3-8D50-A00426F9D1BA}" sibTransId="{03EFD473-5756-4776-8845-11C6AA0D4628}"/>
    <dgm:cxn modelId="{1C125AC8-02B6-48C2-93A2-34854B99CE25}" type="presOf" srcId="{2D2B0268-0317-486A-9ED9-CB6F984BCE30}" destId="{CFADC28D-0346-494B-80D1-A123A6C93337}" srcOrd="0" destOrd="1" presId="urn:microsoft.com/office/officeart/2005/8/layout/cycle4"/>
    <dgm:cxn modelId="{DC1602D5-6AE4-4398-8141-52F051E3DB46}" type="presOf" srcId="{112FED56-B315-454E-BB9F-C41224C74AF2}" destId="{EAC16145-9F9A-4C76-966A-CD8857E9FA59}" srcOrd="0" destOrd="0" presId="urn:microsoft.com/office/officeart/2005/8/layout/cycle4"/>
    <dgm:cxn modelId="{0EC9EBE9-EC8C-47C5-9DB4-8D6992462913}" type="presOf" srcId="{B2DD8A96-6234-4A4F-AC9F-97F006C6B0BD}" destId="{A11EF720-26F1-40E7-B3B5-0A4072C8B5C1}" srcOrd="0" destOrd="0" presId="urn:microsoft.com/office/officeart/2005/8/layout/cycle4"/>
    <dgm:cxn modelId="{C35389EA-8279-4712-9E2C-B83D4A96292D}" type="presOf" srcId="{80CF6956-A9DC-4709-A4C7-16A1818F2D47}" destId="{B8B8215A-3C53-4100-A97E-94EDB446F867}" srcOrd="1" destOrd="4" presId="urn:microsoft.com/office/officeart/2005/8/layout/cycle4"/>
    <dgm:cxn modelId="{AD099CF4-696D-4195-81B4-76F5F3B5A169}" type="presOf" srcId="{F623A929-8B2D-46E3-A400-8943136FD99F}" destId="{69C2488B-9A55-4C2A-98F5-54AC811ECBCA}" srcOrd="1" destOrd="2" presId="urn:microsoft.com/office/officeart/2005/8/layout/cycle4"/>
    <dgm:cxn modelId="{7E71D6F7-42E9-440F-AD41-0C6B612C434E}" srcId="{112FED56-B315-454E-BB9F-C41224C74AF2}" destId="{39CCAA6B-49E3-4239-8D3E-6E8032ADE7AD}" srcOrd="1" destOrd="0" parTransId="{6BEF60CD-51D1-47DC-AF27-638DA01DB7A4}" sibTransId="{85AF12C9-BA5C-4ADB-BC64-01CC6F256FB6}"/>
    <dgm:cxn modelId="{18BED6C9-DE5A-44CB-8F3C-7236C8C27E04}" type="presParOf" srcId="{EAC16145-9F9A-4C76-966A-CD8857E9FA59}" destId="{0120DE9E-6EE9-46F7-89F8-87FBF28C5C54}" srcOrd="0" destOrd="0" presId="urn:microsoft.com/office/officeart/2005/8/layout/cycle4"/>
    <dgm:cxn modelId="{F9907032-CAFE-41B3-89B5-E27994AAA9FF}" type="presParOf" srcId="{0120DE9E-6EE9-46F7-89F8-87FBF28C5C54}" destId="{64A20428-3FC9-4768-9358-6574F0FF2440}" srcOrd="0" destOrd="0" presId="urn:microsoft.com/office/officeart/2005/8/layout/cycle4"/>
    <dgm:cxn modelId="{22D13EF0-FDCD-4B5D-8300-C12E75A7DB1E}" type="presParOf" srcId="{64A20428-3FC9-4768-9358-6574F0FF2440}" destId="{C37714A5-20B4-4659-95FC-0B261FE0E3BE}" srcOrd="0" destOrd="0" presId="urn:microsoft.com/office/officeart/2005/8/layout/cycle4"/>
    <dgm:cxn modelId="{9299FDA7-341B-4B79-B538-3EF329BB467C}" type="presParOf" srcId="{64A20428-3FC9-4768-9358-6574F0FF2440}" destId="{5972D53D-66E2-480F-9503-B2FDF8891FB1}" srcOrd="1" destOrd="0" presId="urn:microsoft.com/office/officeart/2005/8/layout/cycle4"/>
    <dgm:cxn modelId="{E9E773EE-37CA-4415-8C67-81D5C9F6A389}" type="presParOf" srcId="{0120DE9E-6EE9-46F7-89F8-87FBF28C5C54}" destId="{0C2FD107-68C6-47D4-A0E7-3D9FED9016E9}" srcOrd="1" destOrd="0" presId="urn:microsoft.com/office/officeart/2005/8/layout/cycle4"/>
    <dgm:cxn modelId="{94DB041B-DF38-436A-805C-4CED92FA55B4}" type="presParOf" srcId="{0C2FD107-68C6-47D4-A0E7-3D9FED9016E9}" destId="{CFADC28D-0346-494B-80D1-A123A6C93337}" srcOrd="0" destOrd="0" presId="urn:microsoft.com/office/officeart/2005/8/layout/cycle4"/>
    <dgm:cxn modelId="{255C3909-B0C2-46C7-B4AD-FC79E30717D5}" type="presParOf" srcId="{0C2FD107-68C6-47D4-A0E7-3D9FED9016E9}" destId="{5704B848-2717-40A8-A189-02FC6D25E968}" srcOrd="1" destOrd="0" presId="urn:microsoft.com/office/officeart/2005/8/layout/cycle4"/>
    <dgm:cxn modelId="{167FCB37-2B71-4AEE-B0CB-9AAE57B7088B}" type="presParOf" srcId="{0120DE9E-6EE9-46F7-89F8-87FBF28C5C54}" destId="{ED3BD7CA-9562-4D59-A3FF-0076FCE8FE17}" srcOrd="2" destOrd="0" presId="urn:microsoft.com/office/officeart/2005/8/layout/cycle4"/>
    <dgm:cxn modelId="{D4592C6A-2D87-46CF-A507-7B49689D8278}" type="presParOf" srcId="{ED3BD7CA-9562-4D59-A3FF-0076FCE8FE17}" destId="{77C649D0-7097-4899-93C8-492EEEBDDEA6}" srcOrd="0" destOrd="0" presId="urn:microsoft.com/office/officeart/2005/8/layout/cycle4"/>
    <dgm:cxn modelId="{B43AAE29-53E5-411F-883D-8FA768B28E12}" type="presParOf" srcId="{ED3BD7CA-9562-4D59-A3FF-0076FCE8FE17}" destId="{69C2488B-9A55-4C2A-98F5-54AC811ECBCA}" srcOrd="1" destOrd="0" presId="urn:microsoft.com/office/officeart/2005/8/layout/cycle4"/>
    <dgm:cxn modelId="{A3B55259-9F0D-490B-8F1B-7F7DB2F6032C}" type="presParOf" srcId="{0120DE9E-6EE9-46F7-89F8-87FBF28C5C54}" destId="{CECAB3AA-3C56-48A5-A7FF-47F8ADDAB55C}" srcOrd="3" destOrd="0" presId="urn:microsoft.com/office/officeart/2005/8/layout/cycle4"/>
    <dgm:cxn modelId="{944FABD8-5B19-42E0-B654-D533021A8A45}" type="presParOf" srcId="{CECAB3AA-3C56-48A5-A7FF-47F8ADDAB55C}" destId="{74E956FE-9D9E-46E2-9A99-417FAEEEBB71}" srcOrd="0" destOrd="0" presId="urn:microsoft.com/office/officeart/2005/8/layout/cycle4"/>
    <dgm:cxn modelId="{5EE1E137-4557-40BD-A235-8AD2C795BA4A}" type="presParOf" srcId="{CECAB3AA-3C56-48A5-A7FF-47F8ADDAB55C}" destId="{B8B8215A-3C53-4100-A97E-94EDB446F867}" srcOrd="1" destOrd="0" presId="urn:microsoft.com/office/officeart/2005/8/layout/cycle4"/>
    <dgm:cxn modelId="{D0FE5758-6E3B-4802-8205-8AF9E9EF41A8}" type="presParOf" srcId="{0120DE9E-6EE9-46F7-89F8-87FBF28C5C54}" destId="{47CF5925-A76A-47F6-92C8-904592F6DCF3}" srcOrd="4" destOrd="0" presId="urn:microsoft.com/office/officeart/2005/8/layout/cycle4"/>
    <dgm:cxn modelId="{9699223F-019E-428E-9862-5A6B5590B31E}" type="presParOf" srcId="{EAC16145-9F9A-4C76-966A-CD8857E9FA59}" destId="{5AC64B54-50CE-4207-B49A-6E9B66087120}" srcOrd="1" destOrd="0" presId="urn:microsoft.com/office/officeart/2005/8/layout/cycle4"/>
    <dgm:cxn modelId="{4824E2EE-4296-4CD8-B342-5B009E01C2BC}" type="presParOf" srcId="{5AC64B54-50CE-4207-B49A-6E9B66087120}" destId="{A961736C-FDB9-4CB5-A56B-438A4FB0E3AD}" srcOrd="0" destOrd="0" presId="urn:microsoft.com/office/officeart/2005/8/layout/cycle4"/>
    <dgm:cxn modelId="{A2360AF1-EB4A-41F3-80C6-B2DC7EC82ADD}" type="presParOf" srcId="{5AC64B54-50CE-4207-B49A-6E9B66087120}" destId="{91D83156-ADB0-423B-85D9-E79F6F424C9C}" srcOrd="1" destOrd="0" presId="urn:microsoft.com/office/officeart/2005/8/layout/cycle4"/>
    <dgm:cxn modelId="{3E2BDB3C-64CD-4BD0-80AD-81492ACD8C6C}" type="presParOf" srcId="{5AC64B54-50CE-4207-B49A-6E9B66087120}" destId="{6C9B5CD9-5048-4C1D-8011-32C06237C4B0}" srcOrd="2" destOrd="0" presId="urn:microsoft.com/office/officeart/2005/8/layout/cycle4"/>
    <dgm:cxn modelId="{E9980F5E-E3D1-40AB-B895-1E8A022FDE9C}" type="presParOf" srcId="{5AC64B54-50CE-4207-B49A-6E9B66087120}" destId="{A11EF720-26F1-40E7-B3B5-0A4072C8B5C1}" srcOrd="3" destOrd="0" presId="urn:microsoft.com/office/officeart/2005/8/layout/cycle4"/>
    <dgm:cxn modelId="{59AC1E08-EF76-4524-AA18-A13F08D0C80B}" type="presParOf" srcId="{5AC64B54-50CE-4207-B49A-6E9B66087120}" destId="{6FACA0DC-C21D-4244-8E1F-5A0FBB77E4BD}" srcOrd="4" destOrd="0" presId="urn:microsoft.com/office/officeart/2005/8/layout/cycle4"/>
    <dgm:cxn modelId="{4E63AB0E-84EA-4B59-9B25-F7D3EB1C1C15}" type="presParOf" srcId="{EAC16145-9F9A-4C76-966A-CD8857E9FA59}" destId="{F431B700-1D24-45A8-8CCE-7041BC94386B}" srcOrd="2" destOrd="0" presId="urn:microsoft.com/office/officeart/2005/8/layout/cycle4"/>
    <dgm:cxn modelId="{0FBF710C-C0D7-4392-8145-BA52B7662476}" type="presParOf" srcId="{EAC16145-9F9A-4C76-966A-CD8857E9FA59}" destId="{87397C44-D23A-40C6-974E-2E46ACE887D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649D0-7097-4899-93C8-492EEEBDDEA6}">
      <dsp:nvSpPr>
        <dsp:cNvPr id="0" name=""/>
        <dsp:cNvSpPr/>
      </dsp:nvSpPr>
      <dsp:spPr>
        <a:xfrm>
          <a:off x="4248829" y="2198329"/>
          <a:ext cx="3620018" cy="1782712"/>
        </a:xfrm>
        <a:prstGeom prst="roundRect">
          <a:avLst>
            <a:gd name="adj" fmla="val 10000"/>
          </a:avLst>
        </a:prstGeom>
        <a:solidFill>
          <a:schemeClr val="accent2">
            <a:lumMod val="40000"/>
            <a:lumOff val="60000"/>
            <a:alpha val="9000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endParaRPr lang="en-US" sz="1400" b="1" kern="1200" dirty="0"/>
        </a:p>
        <a:p>
          <a:pPr marL="114300" lvl="1" indent="-114300" algn="r" defTabSz="622300">
            <a:lnSpc>
              <a:spcPct val="90000"/>
            </a:lnSpc>
            <a:spcBef>
              <a:spcPct val="0"/>
            </a:spcBef>
            <a:spcAft>
              <a:spcPct val="15000"/>
            </a:spcAft>
            <a:buChar char="•"/>
          </a:pPr>
          <a:endParaRPr lang="en-US" sz="1400" b="1" kern="1200" dirty="0"/>
        </a:p>
        <a:p>
          <a:pPr marL="114300" lvl="1" indent="-114300" algn="r" defTabSz="622300">
            <a:lnSpc>
              <a:spcPct val="90000"/>
            </a:lnSpc>
            <a:spcBef>
              <a:spcPct val="0"/>
            </a:spcBef>
            <a:spcAft>
              <a:spcPct val="15000"/>
            </a:spcAft>
            <a:buChar char="•"/>
          </a:pPr>
          <a:r>
            <a:rPr lang="en-US" sz="1400" b="1" kern="1200" dirty="0"/>
            <a:t>Physical Surroundings</a:t>
          </a:r>
        </a:p>
        <a:p>
          <a:pPr marL="114300" lvl="1" indent="-114300" algn="r" defTabSz="622300">
            <a:lnSpc>
              <a:spcPct val="90000"/>
            </a:lnSpc>
            <a:spcBef>
              <a:spcPct val="0"/>
            </a:spcBef>
            <a:spcAft>
              <a:spcPct val="15000"/>
            </a:spcAft>
            <a:buChar char="•"/>
          </a:pPr>
          <a:r>
            <a:rPr lang="en-US" sz="1400" b="1" kern="1200" dirty="0"/>
            <a:t>School Connectedness/Engagement</a:t>
          </a:r>
        </a:p>
      </dsp:txBody>
      <dsp:txXfrm>
        <a:off x="5373994" y="2683168"/>
        <a:ext cx="2455692" cy="1258714"/>
      </dsp:txXfrm>
    </dsp:sp>
    <dsp:sp modelId="{74E956FE-9D9E-46E2-9A99-417FAEEEBB71}">
      <dsp:nvSpPr>
        <dsp:cNvPr id="0" name=""/>
        <dsp:cNvSpPr/>
      </dsp:nvSpPr>
      <dsp:spPr>
        <a:xfrm>
          <a:off x="987481" y="2191839"/>
          <a:ext cx="3305252" cy="1769893"/>
        </a:xfrm>
        <a:prstGeom prst="roundRect">
          <a:avLst>
            <a:gd name="adj" fmla="val 10000"/>
          </a:avLst>
        </a:prstGeom>
        <a:solidFill>
          <a:schemeClr val="accent1">
            <a:lumMod val="40000"/>
            <a:lumOff val="60000"/>
            <a:alpha val="9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endParaRPr lang="en-US" sz="900" b="1" kern="1200"/>
        </a:p>
        <a:p>
          <a:pPr marL="57150" lvl="1" indent="-57150" algn="l" defTabSz="400050">
            <a:lnSpc>
              <a:spcPct val="90000"/>
            </a:lnSpc>
            <a:spcBef>
              <a:spcPct val="0"/>
            </a:spcBef>
            <a:spcAft>
              <a:spcPct val="15000"/>
            </a:spcAft>
            <a:buChar char="•"/>
          </a:pPr>
          <a:endParaRPr lang="en-US" sz="900" b="1" kern="1200" dirty="0"/>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1" kern="1200" dirty="0"/>
            <a:t>Respect for Diversity</a:t>
          </a:r>
        </a:p>
        <a:p>
          <a:pPr marL="114300" lvl="1" indent="-114300" algn="l" defTabSz="622300">
            <a:lnSpc>
              <a:spcPct val="90000"/>
            </a:lnSpc>
            <a:spcBef>
              <a:spcPct val="0"/>
            </a:spcBef>
            <a:spcAft>
              <a:spcPct val="15000"/>
            </a:spcAft>
            <a:buChar char="•"/>
          </a:pPr>
          <a:r>
            <a:rPr lang="en-US" sz="1400" b="1" kern="1200" dirty="0"/>
            <a:t>Social Support - Students</a:t>
          </a:r>
        </a:p>
        <a:p>
          <a:pPr marL="114300" lvl="1" indent="-114300" algn="l" defTabSz="622300">
            <a:lnSpc>
              <a:spcPct val="90000"/>
            </a:lnSpc>
            <a:spcBef>
              <a:spcPct val="0"/>
            </a:spcBef>
            <a:spcAft>
              <a:spcPct val="15000"/>
            </a:spcAft>
            <a:buChar char="•"/>
          </a:pPr>
          <a:r>
            <a:rPr lang="en-US" sz="1400" b="1" kern="1200" dirty="0"/>
            <a:t>Social Support - Adults</a:t>
          </a:r>
        </a:p>
      </dsp:txBody>
      <dsp:txXfrm>
        <a:off x="1026360" y="2673191"/>
        <a:ext cx="2235918" cy="1249661"/>
      </dsp:txXfrm>
    </dsp:sp>
    <dsp:sp modelId="{CFADC28D-0346-494B-80D1-A123A6C93337}">
      <dsp:nvSpPr>
        <dsp:cNvPr id="0" name=""/>
        <dsp:cNvSpPr/>
      </dsp:nvSpPr>
      <dsp:spPr>
        <a:xfrm>
          <a:off x="4285977" y="237196"/>
          <a:ext cx="3545053" cy="1809271"/>
        </a:xfrm>
        <a:prstGeom prst="roundRect">
          <a:avLst>
            <a:gd name="adj" fmla="val 10000"/>
          </a:avLst>
        </a:prstGeom>
        <a:solidFill>
          <a:schemeClr val="accent6">
            <a:lumMod val="40000"/>
            <a:lumOff val="60000"/>
            <a:alpha val="9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en-US" sz="1400" b="1" kern="1200" dirty="0"/>
            <a:t>Support for Learning</a:t>
          </a:r>
        </a:p>
        <a:p>
          <a:pPr marL="114300" lvl="1" indent="-114300" algn="r" defTabSz="622300">
            <a:lnSpc>
              <a:spcPct val="90000"/>
            </a:lnSpc>
            <a:spcBef>
              <a:spcPct val="0"/>
            </a:spcBef>
            <a:spcAft>
              <a:spcPct val="15000"/>
            </a:spcAft>
            <a:buChar char="•"/>
          </a:pPr>
          <a:r>
            <a:rPr lang="en-US" sz="1400" b="1" kern="1200" dirty="0"/>
            <a:t>Social and Civil Learning</a:t>
          </a:r>
        </a:p>
      </dsp:txBody>
      <dsp:txXfrm>
        <a:off x="5389237" y="276940"/>
        <a:ext cx="2402049" cy="1277465"/>
      </dsp:txXfrm>
    </dsp:sp>
    <dsp:sp modelId="{C37714A5-20B4-4659-95FC-0B261FE0E3BE}">
      <dsp:nvSpPr>
        <dsp:cNvPr id="0" name=""/>
        <dsp:cNvSpPr/>
      </dsp:nvSpPr>
      <dsp:spPr>
        <a:xfrm>
          <a:off x="970582" y="254918"/>
          <a:ext cx="3314249" cy="1806337"/>
        </a:xfrm>
        <a:prstGeom prst="roundRect">
          <a:avLst>
            <a:gd name="adj" fmla="val 10000"/>
          </a:avLst>
        </a:prstGeom>
        <a:solidFill>
          <a:schemeClr val="accent4">
            <a:lumMod val="40000"/>
            <a:lumOff val="60000"/>
            <a:alpha val="90000"/>
          </a:schemeClr>
        </a:solid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Rules and Norms</a:t>
          </a:r>
        </a:p>
        <a:p>
          <a:pPr marL="114300" lvl="1" indent="-114300" algn="l" defTabSz="622300">
            <a:lnSpc>
              <a:spcPct val="90000"/>
            </a:lnSpc>
            <a:spcBef>
              <a:spcPct val="0"/>
            </a:spcBef>
            <a:spcAft>
              <a:spcPct val="15000"/>
            </a:spcAft>
            <a:buChar char="•"/>
          </a:pPr>
          <a:r>
            <a:rPr lang="en-US" sz="1400" b="1" kern="1200" dirty="0"/>
            <a:t>Physical Safety</a:t>
          </a:r>
        </a:p>
        <a:p>
          <a:pPr marL="114300" lvl="1" indent="-114300" algn="l" defTabSz="622300">
            <a:lnSpc>
              <a:spcPct val="90000"/>
            </a:lnSpc>
            <a:spcBef>
              <a:spcPct val="0"/>
            </a:spcBef>
            <a:spcAft>
              <a:spcPct val="15000"/>
            </a:spcAft>
            <a:buChar char="•"/>
          </a:pPr>
          <a:r>
            <a:rPr lang="en-US" sz="1400" b="1" kern="1200" dirty="0"/>
            <a:t>Social and Emotional Security</a:t>
          </a:r>
        </a:p>
      </dsp:txBody>
      <dsp:txXfrm>
        <a:off x="1010261" y="294597"/>
        <a:ext cx="2240616" cy="1275394"/>
      </dsp:txXfrm>
    </dsp:sp>
    <dsp:sp modelId="{A961736C-FDB9-4CB5-A56B-438A4FB0E3AD}">
      <dsp:nvSpPr>
        <dsp:cNvPr id="0" name=""/>
        <dsp:cNvSpPr/>
      </dsp:nvSpPr>
      <dsp:spPr>
        <a:xfrm>
          <a:off x="2547535" y="244195"/>
          <a:ext cx="1829806" cy="1829806"/>
        </a:xfrm>
        <a:prstGeom prst="pieWedg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Safety</a:t>
          </a:r>
          <a:endParaRPr lang="en-US" sz="1400" b="1" kern="1200" baseline="0" dirty="0"/>
        </a:p>
      </dsp:txBody>
      <dsp:txXfrm>
        <a:off x="3083473" y="780133"/>
        <a:ext cx="1293868" cy="1293868"/>
      </dsp:txXfrm>
    </dsp:sp>
    <dsp:sp modelId="{91D83156-ADB0-423B-85D9-E79F6F424C9C}">
      <dsp:nvSpPr>
        <dsp:cNvPr id="0" name=""/>
        <dsp:cNvSpPr/>
      </dsp:nvSpPr>
      <dsp:spPr>
        <a:xfrm rot="5400000">
          <a:off x="4461858" y="244195"/>
          <a:ext cx="1829806" cy="1829806"/>
        </a:xfrm>
        <a:prstGeom prst="pieWedg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Teaching &amp; Learning</a:t>
          </a:r>
        </a:p>
      </dsp:txBody>
      <dsp:txXfrm rot="-5400000">
        <a:off x="4461858" y="780133"/>
        <a:ext cx="1293868" cy="1293868"/>
      </dsp:txXfrm>
    </dsp:sp>
    <dsp:sp modelId="{6C9B5CD9-5048-4C1D-8011-32C06237C4B0}">
      <dsp:nvSpPr>
        <dsp:cNvPr id="0" name=""/>
        <dsp:cNvSpPr/>
      </dsp:nvSpPr>
      <dsp:spPr>
        <a:xfrm rot="10800000">
          <a:off x="4461858" y="2158518"/>
          <a:ext cx="1829806" cy="1829806"/>
        </a:xfrm>
        <a:prstGeom prst="pieWedg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Institutional Environment</a:t>
          </a:r>
        </a:p>
      </dsp:txBody>
      <dsp:txXfrm rot="10800000">
        <a:off x="4461858" y="2158518"/>
        <a:ext cx="1293868" cy="1293868"/>
      </dsp:txXfrm>
    </dsp:sp>
    <dsp:sp modelId="{A11EF720-26F1-40E7-B3B5-0A4072C8B5C1}">
      <dsp:nvSpPr>
        <dsp:cNvPr id="0" name=""/>
        <dsp:cNvSpPr/>
      </dsp:nvSpPr>
      <dsp:spPr>
        <a:xfrm rot="16200000">
          <a:off x="2547535" y="2158518"/>
          <a:ext cx="1829806" cy="1829806"/>
        </a:xfrm>
        <a:prstGeom prst="pieWedg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Interpersonal Relationships</a:t>
          </a:r>
        </a:p>
      </dsp:txBody>
      <dsp:txXfrm rot="5400000">
        <a:off x="3083473" y="2158518"/>
        <a:ext cx="1293868" cy="1293868"/>
      </dsp:txXfrm>
    </dsp:sp>
    <dsp:sp modelId="{F431B700-1D24-45A8-8CCE-7041BC94386B}">
      <dsp:nvSpPr>
        <dsp:cNvPr id="0" name=""/>
        <dsp:cNvSpPr/>
      </dsp:nvSpPr>
      <dsp:spPr>
        <a:xfrm>
          <a:off x="4103715" y="1735930"/>
          <a:ext cx="631769" cy="549364"/>
        </a:xfrm>
        <a:prstGeom prst="circular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397C44-D23A-40C6-974E-2E46ACE887D4}">
      <dsp:nvSpPr>
        <dsp:cNvPr id="0" name=""/>
        <dsp:cNvSpPr/>
      </dsp:nvSpPr>
      <dsp:spPr>
        <a:xfrm rot="10800000">
          <a:off x="4103715" y="1947224"/>
          <a:ext cx="631769" cy="549364"/>
        </a:xfrm>
        <a:prstGeom prst="circular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0DDB2-FD79-4885-A654-062B3CABF214}"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EA51-9894-4EFF-85CA-FC3F215EB3BF}" type="slidenum">
              <a:rPr lang="en-US" smtClean="0"/>
              <a:t>‹#›</a:t>
            </a:fld>
            <a:endParaRPr lang="en-US"/>
          </a:p>
        </p:txBody>
      </p:sp>
    </p:spTree>
    <p:extLst>
      <p:ext uri="{BB962C8B-B14F-4D97-AF65-F5344CB8AC3E}">
        <p14:creationId xmlns:p14="http://schemas.microsoft.com/office/powerpoint/2010/main" val="4924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Images in this module were obtained at google.com/images unless otherwise specified.</a:t>
            </a:r>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89006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a quote from John </a:t>
            </a:r>
            <a:r>
              <a:rPr lang="en-US" dirty="0" err="1"/>
              <a:t>Herner</a:t>
            </a:r>
            <a:r>
              <a:rPr lang="en-US" dirty="0"/>
              <a:t>, former President of NASDSE 1998. We can’t just expect students to know what behavior to use if we don’t teach them first. </a:t>
            </a:r>
          </a:p>
        </p:txBody>
      </p:sp>
      <p:sp>
        <p:nvSpPr>
          <p:cNvPr id="4" name="Slide Number Placeholder 3"/>
          <p:cNvSpPr>
            <a:spLocks noGrp="1"/>
          </p:cNvSpPr>
          <p:nvPr>
            <p:ph type="sldNum" sz="quarter" idx="10"/>
          </p:nvPr>
        </p:nvSpPr>
        <p:spPr/>
        <p:txBody>
          <a:bodyPr/>
          <a:lstStyle/>
          <a:p>
            <a:fld id="{0809061C-EE51-46B8-B04D-6724D3CFDB2F}" type="slidenum">
              <a:rPr lang="en-US" smtClean="0"/>
              <a:t>13</a:t>
            </a:fld>
            <a:endParaRPr lang="en-US"/>
          </a:p>
        </p:txBody>
      </p:sp>
    </p:spTree>
    <p:extLst>
      <p:ext uri="{BB962C8B-B14F-4D97-AF65-F5344CB8AC3E}">
        <p14:creationId xmlns:p14="http://schemas.microsoft.com/office/powerpoint/2010/main" val="96733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a:p>
        </p:txBody>
      </p:sp>
    </p:spTree>
    <p:extLst>
      <p:ext uri="{BB962C8B-B14F-4D97-AF65-F5344CB8AC3E}">
        <p14:creationId xmlns:p14="http://schemas.microsoft.com/office/powerpoint/2010/main" val="403741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PBIS is a proactive, preventive approach that supports all students, with increasing levels of prevention. Everyone receives “general education” in expected behavior, along with acknowledgments for following the expected behavior. Some students need more teaching, and a few students may need intensive support. Developing consistency in prevention and also response to misbehavior is a big part of PBIS. Data are used to make decisions about all aspects of PBIS (e.g., what, when,</a:t>
            </a:r>
            <a:r>
              <a:rPr lang="en-US" baseline="0" dirty="0"/>
              <a:t> and</a:t>
            </a:r>
            <a:r>
              <a:rPr lang="en-US" dirty="0"/>
              <a:t> how to teach and acknowledge; progress monitoring school-wide as well as in classrooms).</a:t>
            </a:r>
          </a:p>
        </p:txBody>
      </p:sp>
      <p:sp>
        <p:nvSpPr>
          <p:cNvPr id="4" name="Slide Number Placeholder 3"/>
          <p:cNvSpPr>
            <a:spLocks noGrp="1"/>
          </p:cNvSpPr>
          <p:nvPr>
            <p:ph type="sldNum" sz="quarter" idx="10"/>
          </p:nvPr>
        </p:nvSpPr>
        <p:spPr/>
        <p:txBody>
          <a:bodyPr/>
          <a:lstStyle/>
          <a:p>
            <a:fld id="{DF375BF7-40E4-4F89-B0A2-93977CFA6C4C}" type="slidenum">
              <a:rPr lang="en-US" smtClean="0"/>
              <a:t>16</a:t>
            </a:fld>
            <a:endParaRPr lang="en-US"/>
          </a:p>
        </p:txBody>
      </p:sp>
    </p:spTree>
    <p:extLst>
      <p:ext uri="{BB962C8B-B14F-4D97-AF65-F5344CB8AC3E}">
        <p14:creationId xmlns:p14="http://schemas.microsoft.com/office/powerpoint/2010/main" val="38763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This is a</a:t>
            </a:r>
            <a:r>
              <a:rPr lang="en-US" baseline="0" dirty="0"/>
              <a:t> </a:t>
            </a:r>
            <a:r>
              <a:rPr lang="en-US" dirty="0"/>
              <a:t>pyramid</a:t>
            </a:r>
            <a:r>
              <a:rPr lang="en-US" baseline="0" dirty="0"/>
              <a:t> graphic that describes the three tiers of intervention for PBIS (same for RTI, in general). This pyramid has become an iconic symbol in PBIS implementation</a:t>
            </a:r>
            <a:r>
              <a:rPr lang="en-US" baseline="0" dirty="0">
                <a:sym typeface="Wingdings" panose="05000000000000000000" pitchFamily="2" charset="2"/>
              </a:rPr>
              <a:t>. We call these levels of prevention because the goal is to prevent students from making more mistakes or escalating in behavior. Note how the tiers overlap – they are not separate. Students receiving Tier II or Tier III interventions are still receiving Tier I support.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06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Trainer Notes:</a:t>
            </a:r>
          </a:p>
          <a:p>
            <a:r>
              <a:rPr lang="en-US" dirty="0"/>
              <a:t>The PBIS Framework provides three levels</a:t>
            </a:r>
            <a:r>
              <a:rPr lang="en-US" baseline="0" dirty="0"/>
              <a:t> of interventions, which is ideal for giving students the best opportunity to succeed. Not all students that are making mistakes need individual or intensive interventions. PBIS provides a continuum of interventions matched to the needs of the students.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E4C59-6B4D-4257-B6C0-9595DADAD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233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Trainer Notes:</a:t>
            </a:r>
          </a:p>
          <a:p>
            <a:r>
              <a:rPr lang="en-US" dirty="0"/>
              <a:t>This illustration</a:t>
            </a:r>
            <a:r>
              <a:rPr lang="en-US" baseline="0" dirty="0"/>
              <a:t> shows how everything works together in the PBIS process. The combination of systems, practices, and data-based decision making works towards the desired outcomes of social and academic success for students. Systems (e.g., PBIS team) support the staff so that they can efficiently and effectively provide supports for students, and decisions about these systems and practices are guided by collecting and analyzing school data to make sure things are working and that practices support students.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E4C59-6B4D-4257-B6C0-9595DADAD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779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These are the components that will need to be developed to implement PBIS with fidelity. In order to prepare, to create your team and prepare for training, consider these components and think about personnel that have skills in these areas.</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167263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a:p>
        </p:txBody>
      </p:sp>
    </p:spTree>
    <p:extLst>
      <p:ext uri="{BB962C8B-B14F-4D97-AF65-F5344CB8AC3E}">
        <p14:creationId xmlns:p14="http://schemas.microsoft.com/office/powerpoint/2010/main" val="264267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PBIS is about</a:t>
            </a:r>
            <a:r>
              <a:rPr lang="en-US" baseline="0" dirty="0"/>
              <a:t> planning </a:t>
            </a:r>
            <a:r>
              <a:rPr lang="en-US" dirty="0"/>
              <a:t>— you must decide</a:t>
            </a:r>
            <a:r>
              <a:rPr lang="en-US" baseline="0" dirty="0"/>
              <a:t> what you want to see as outcomes before you start because you will be addressing behaviors related to those outcomes first. </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22</a:t>
            </a:fld>
            <a:endParaRPr lang="en-US"/>
          </a:p>
        </p:txBody>
      </p:sp>
    </p:spTree>
    <p:extLst>
      <p:ext uri="{BB962C8B-B14F-4D97-AF65-F5344CB8AC3E}">
        <p14:creationId xmlns:p14="http://schemas.microsoft.com/office/powerpoint/2010/main" val="53474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23</a:t>
            </a:fld>
            <a:endParaRPr lang="en-US"/>
          </a:p>
        </p:txBody>
      </p:sp>
    </p:spTree>
    <p:extLst>
      <p:ext uri="{BB962C8B-B14F-4D97-AF65-F5344CB8AC3E}">
        <p14:creationId xmlns:p14="http://schemas.microsoft.com/office/powerpoint/2010/main" val="238994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Some schools have more challenges than others, but all schools are under pressure</a:t>
            </a:r>
            <a:r>
              <a:rPr lang="en-US" baseline="0" dirty="0"/>
              <a:t> b</a:t>
            </a:r>
            <a:r>
              <a:rPr lang="en-US" dirty="0"/>
              <a:t>eing assessed and held accountable for student outcomes while dealing with increasing challenges like the ones above.</a:t>
            </a:r>
          </a:p>
        </p:txBody>
      </p:sp>
      <p:sp>
        <p:nvSpPr>
          <p:cNvPr id="4" name="Slide Number Placeholder 3"/>
          <p:cNvSpPr>
            <a:spLocks noGrp="1"/>
          </p:cNvSpPr>
          <p:nvPr>
            <p:ph type="sldNum" sz="quarter" idx="10"/>
          </p:nvPr>
        </p:nvSpPr>
        <p:spPr/>
        <p:txBody>
          <a:bodyPr/>
          <a:lstStyle/>
          <a:p>
            <a:fld id="{DF375BF7-40E4-4F89-B0A2-93977CFA6C4C}" type="slidenum">
              <a:rPr lang="en-US" smtClean="0"/>
              <a:t>4</a:t>
            </a:fld>
            <a:endParaRPr lang="en-US" dirty="0"/>
          </a:p>
        </p:txBody>
      </p:sp>
    </p:spTree>
    <p:extLst>
      <p:ext uri="{BB962C8B-B14F-4D97-AF65-F5344CB8AC3E}">
        <p14:creationId xmlns:p14="http://schemas.microsoft.com/office/powerpoint/2010/main" val="3041543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2940684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366371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26</a:t>
            </a:fld>
            <a:endParaRPr lang="en-US"/>
          </a:p>
        </p:txBody>
      </p:sp>
    </p:spTree>
    <p:extLst>
      <p:ext uri="{BB962C8B-B14F-4D97-AF65-F5344CB8AC3E}">
        <p14:creationId xmlns:p14="http://schemas.microsoft.com/office/powerpoint/2010/main" val="598537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leads into the </a:t>
            </a:r>
            <a:r>
              <a:rPr lang="en-US" baseline="0" dirty="0"/>
              <a:t>next slide to talk about phases of implementation (mentioned in second major bullet point).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28</a:t>
            </a:fld>
            <a:endParaRPr lang="en-US"/>
          </a:p>
        </p:txBody>
      </p:sp>
    </p:spTree>
    <p:extLst>
      <p:ext uri="{BB962C8B-B14F-4D97-AF65-F5344CB8AC3E}">
        <p14:creationId xmlns:p14="http://schemas.microsoft.com/office/powerpoint/2010/main" val="572594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rtl="0"/>
            <a:r>
              <a:rPr lang="en-US" sz="1200" b="0" i="0" u="none" strike="noStrike" kern="1200" dirty="0">
                <a:solidFill>
                  <a:schemeClr val="tx1"/>
                </a:solidFill>
                <a:effectLst/>
                <a:latin typeface="+mn-lt"/>
                <a:ea typeface="+mn-ea"/>
                <a:cs typeface="+mn-cs"/>
              </a:rPr>
              <a:t>From the Positive Behavioral Interventions and Supports Implementation Blueprint: Part 1 – Foundations and Supporting Information Technical Assistance Center on Positive Behavioral Interventions and Supports U. S. Department of Education, Office of Special Education Programs Version 18 October 2015:</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“Because implementation of any practice or system is dynamic and influenced by a range of organizational, political, procedural, and regulatory factors, TA for PBIS is guided by implementation status or phase. Although number and differentiation between phases may vary, the following represents how the PBIS Center operationalizes implementation phase (adapted from </a:t>
            </a:r>
            <a:r>
              <a:rPr lang="en-US" sz="1200" b="0" i="0" u="none" strike="noStrike" kern="1200" dirty="0" err="1">
                <a:solidFill>
                  <a:schemeClr val="tx1"/>
                </a:solidFill>
                <a:effectLst/>
                <a:latin typeface="+mn-lt"/>
                <a:ea typeface="+mn-ea"/>
                <a:cs typeface="+mn-cs"/>
              </a:rPr>
              <a:t>Fixsen</a:t>
            </a:r>
            <a:r>
              <a:rPr lang="en-US" sz="1200" b="0" i="0" u="none" strike="noStrike" kern="1200" dirty="0">
                <a:solidFill>
                  <a:schemeClr val="tx1"/>
                </a:solidFill>
                <a:effectLst/>
                <a:latin typeface="+mn-lt"/>
                <a:ea typeface="+mn-ea"/>
                <a:cs typeface="+mn-cs"/>
              </a:rPr>
              <a:t> &amp; </a:t>
            </a:r>
            <a:r>
              <a:rPr lang="en-US" sz="1200" b="0" i="0" u="none" strike="noStrike" kern="1200" dirty="0" err="1">
                <a:solidFill>
                  <a:schemeClr val="tx1"/>
                </a:solidFill>
                <a:effectLst/>
                <a:latin typeface="+mn-lt"/>
                <a:ea typeface="+mn-ea"/>
                <a:cs typeface="+mn-cs"/>
              </a:rPr>
              <a:t>Blase</a:t>
            </a:r>
            <a:r>
              <a:rPr lang="en-US" sz="1200" b="0" i="0" u="none" strike="noStrike" kern="1200" dirty="0">
                <a:solidFill>
                  <a:schemeClr val="tx1"/>
                </a:solidFill>
                <a:effectLst/>
                <a:latin typeface="+mn-lt"/>
                <a:ea typeface="+mn-ea"/>
                <a:cs typeface="+mn-cs"/>
              </a:rPr>
              <a:t>, 2006; Goodman 2013).”</a:t>
            </a:r>
            <a:endParaRPr lang="en-US" b="0" dirty="0">
              <a:effectLst/>
            </a:endParaRPr>
          </a:p>
        </p:txBody>
      </p:sp>
      <p:sp>
        <p:nvSpPr>
          <p:cNvPr id="4" name="Slide Number Placeholder 3"/>
          <p:cNvSpPr>
            <a:spLocks noGrp="1"/>
          </p:cNvSpPr>
          <p:nvPr>
            <p:ph type="sldNum" sz="quarter" idx="10"/>
          </p:nvPr>
        </p:nvSpPr>
        <p:spPr/>
        <p:txBody>
          <a:bodyPr/>
          <a:lstStyle/>
          <a:p>
            <a:fld id="{0809061C-EE51-46B8-B04D-6724D3CFDB2F}" type="slidenum">
              <a:rPr lang="en-US" smtClean="0"/>
              <a:t>29</a:t>
            </a:fld>
            <a:endParaRPr lang="en-US"/>
          </a:p>
        </p:txBody>
      </p:sp>
    </p:spTree>
    <p:extLst>
      <p:ext uri="{BB962C8B-B14F-4D97-AF65-F5344CB8AC3E}">
        <p14:creationId xmlns:p14="http://schemas.microsoft.com/office/powerpoint/2010/main" val="2092137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District Capacity Assessment (DCA) is a tool to determine whether a district can start something new. “</a:t>
            </a:r>
            <a:r>
              <a:rPr lang="en-US" sz="1200" b="0" i="0" kern="1200" dirty="0">
                <a:solidFill>
                  <a:schemeClr val="tx1"/>
                </a:solidFill>
                <a:effectLst/>
                <a:latin typeface="+mn-lt"/>
                <a:ea typeface="+mn-ea"/>
                <a:cs typeface="+mn-cs"/>
              </a:rPr>
              <a:t>The DCA is an action assessment designed to help educational district leaders and staff better align resources with intended outcomes and develop action plans to support the use of effective innovations. Both the training and tool are available online.” </a:t>
            </a:r>
            <a:r>
              <a:rPr lang="en-US" dirty="0"/>
              <a:t>This assessment can be found at AI Hub (The National Implementation Research Network’s Active Implementation Hub): https://implementation.fpg.unc.edu/resources/district-capacity-assessment-dca</a:t>
            </a:r>
          </a:p>
        </p:txBody>
      </p:sp>
      <p:sp>
        <p:nvSpPr>
          <p:cNvPr id="4" name="Slide Number Placeholder 3"/>
          <p:cNvSpPr>
            <a:spLocks noGrp="1"/>
          </p:cNvSpPr>
          <p:nvPr>
            <p:ph type="sldNum" sz="quarter" idx="10"/>
          </p:nvPr>
        </p:nvSpPr>
        <p:spPr/>
        <p:txBody>
          <a:bodyPr/>
          <a:lstStyle/>
          <a:p>
            <a:fld id="{DF375BF7-40E4-4F89-B0A2-93977CFA6C4C}" type="slidenum">
              <a:rPr lang="en-US" smtClean="0"/>
              <a:t>30</a:t>
            </a:fld>
            <a:endParaRPr lang="en-US"/>
          </a:p>
        </p:txBody>
      </p:sp>
    </p:spTree>
    <p:extLst>
      <p:ext uri="{BB962C8B-B14F-4D97-AF65-F5344CB8AC3E}">
        <p14:creationId xmlns:p14="http://schemas.microsoft.com/office/powerpoint/2010/main" val="3589600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This was adapted from Missouri SW-PBS Tier I Readiness Indicators – http://pbismissouri.org/tier-1-readiness/</a:t>
            </a:r>
          </a:p>
        </p:txBody>
      </p:sp>
      <p:sp>
        <p:nvSpPr>
          <p:cNvPr id="4" name="Slide Number Placeholder 3"/>
          <p:cNvSpPr>
            <a:spLocks noGrp="1"/>
          </p:cNvSpPr>
          <p:nvPr>
            <p:ph type="sldNum" sz="quarter" idx="10"/>
          </p:nvPr>
        </p:nvSpPr>
        <p:spPr/>
        <p:txBody>
          <a:bodyPr/>
          <a:lstStyle/>
          <a:p>
            <a:fld id="{DF375BF7-40E4-4F89-B0A2-93977CFA6C4C}" type="slidenum">
              <a:rPr lang="en-US" smtClean="0"/>
              <a:t>31</a:t>
            </a:fld>
            <a:endParaRPr lang="en-US"/>
          </a:p>
        </p:txBody>
      </p:sp>
    </p:spTree>
    <p:extLst>
      <p:ext uri="{BB962C8B-B14F-4D97-AF65-F5344CB8AC3E}">
        <p14:creationId xmlns:p14="http://schemas.microsoft.com/office/powerpoint/2010/main" val="3942347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For any organization to</a:t>
            </a:r>
            <a:r>
              <a:rPr lang="en-US" baseline="0" dirty="0"/>
              <a:t> be successful, the stakeholders have to be on board with the same goals. Schools need to have these conversations among all staff; decide what staff will be committed to achieving. This is the first step in beginning to develop the PBIS action plan. </a:t>
            </a:r>
            <a:r>
              <a:rPr lang="en-US" sz="1200" dirty="0">
                <a:solidFill>
                  <a:schemeClr val="tx1"/>
                </a:solidFill>
              </a:rPr>
              <a:t>Work as hard on what you want to see as on what you don’t want to see.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FC8A-EC72-4D16-8145-029D66DD4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341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last few slides highlighted the process and elements that are involved in implementing PBIS. Teams will need administrative support for the time and resources necessary to develop the core components of PBIS and provide training and communication to staff, students, parents, and the community. Most importantly, you will need broad support from staff to be successful in implementation. Staff are going to be highly involved in carrying out practices, and it will not work well if only a small percentage of staff are participating. Consistency is crucial to making an impactful change. Training</a:t>
            </a:r>
            <a:r>
              <a:rPr lang="en-US" baseline="0" dirty="0"/>
              <a:t> is critical for consistency.</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33</a:t>
            </a:fld>
            <a:endParaRPr lang="en-US"/>
          </a:p>
        </p:txBody>
      </p:sp>
    </p:spTree>
    <p:extLst>
      <p:ext uri="{BB962C8B-B14F-4D97-AF65-F5344CB8AC3E}">
        <p14:creationId xmlns:p14="http://schemas.microsoft.com/office/powerpoint/2010/main" val="2747914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LEADS Principal Rubric – Family and Community Engagement – “Regular two-way meaningful communication exists. Families are productively involved in learning (for their student and themselves). Family and community engagement is constantly monitored and adjusted as needed. School-family-community partnerships (include parents, extended family members and caregivers) have collaborative goals and are helped with specific strategies.”</a:t>
            </a:r>
          </a:p>
          <a:p>
            <a:r>
              <a:rPr lang="en-US" dirty="0"/>
              <a:t>Links to resources: TESS: http://www.esc4.net/Assets/rubric-overview.pdf, </a:t>
            </a:r>
          </a:p>
          <a:p>
            <a:r>
              <a:rPr lang="en-US" dirty="0"/>
              <a:t>LEADS Principal Rubric: https://dese.ade.arkansas.gov/Files/20201123105718_LEADS_2.0_Principal_Rubric.docx-3.pdf</a:t>
            </a:r>
          </a:p>
          <a:p>
            <a:r>
              <a:rPr lang="en-US" dirty="0"/>
              <a:t>Brown University study: https://www.sciencedaily.com/releases/2016/10/161026170323.htm</a:t>
            </a:r>
          </a:p>
        </p:txBody>
      </p:sp>
      <p:sp>
        <p:nvSpPr>
          <p:cNvPr id="4" name="Slide Number Placeholder 3"/>
          <p:cNvSpPr>
            <a:spLocks noGrp="1"/>
          </p:cNvSpPr>
          <p:nvPr>
            <p:ph type="sldNum" sz="quarter" idx="10"/>
          </p:nvPr>
        </p:nvSpPr>
        <p:spPr/>
        <p:txBody>
          <a:bodyPr/>
          <a:lstStyle/>
          <a:p>
            <a:fld id="{DF375BF7-40E4-4F89-B0A2-93977CFA6C4C}" type="slidenum">
              <a:rPr lang="en-US" smtClean="0"/>
              <a:t>34</a:t>
            </a:fld>
            <a:endParaRPr lang="en-US"/>
          </a:p>
        </p:txBody>
      </p:sp>
    </p:spTree>
    <p:extLst>
      <p:ext uri="{BB962C8B-B14F-4D97-AF65-F5344CB8AC3E}">
        <p14:creationId xmlns:p14="http://schemas.microsoft.com/office/powerpoint/2010/main" val="340124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comments on this slide were taken from a 2018 survey of staff members in an Arkansas school.</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375BF7-40E4-4F89-B0A2-93977CFA6C4C}" type="slidenum">
              <a:rPr lang="en-US" smtClean="0"/>
              <a:t>5</a:t>
            </a:fld>
            <a:endParaRPr lang="en-US" dirty="0"/>
          </a:p>
        </p:txBody>
      </p:sp>
    </p:spTree>
    <p:extLst>
      <p:ext uri="{BB962C8B-B14F-4D97-AF65-F5344CB8AC3E}">
        <p14:creationId xmlns:p14="http://schemas.microsoft.com/office/powerpoint/2010/main" val="1434049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35</a:t>
            </a:fld>
            <a:endParaRPr lang="en-US"/>
          </a:p>
        </p:txBody>
      </p:sp>
    </p:spTree>
    <p:extLst>
      <p:ext uri="{BB962C8B-B14F-4D97-AF65-F5344CB8AC3E}">
        <p14:creationId xmlns:p14="http://schemas.microsoft.com/office/powerpoint/2010/main" val="2433282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36</a:t>
            </a:fld>
            <a:endParaRPr lang="en-US"/>
          </a:p>
        </p:txBody>
      </p:sp>
    </p:spTree>
    <p:extLst>
      <p:ext uri="{BB962C8B-B14F-4D97-AF65-F5344CB8AC3E}">
        <p14:creationId xmlns:p14="http://schemas.microsoft.com/office/powerpoint/2010/main" val="1698967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75BF7-40E4-4F89-B0A2-93977CFA6C4C}" type="slidenum">
              <a:rPr lang="en-US" smtClean="0"/>
              <a:t>37</a:t>
            </a:fld>
            <a:endParaRPr lang="en-US"/>
          </a:p>
        </p:txBody>
      </p:sp>
    </p:spTree>
    <p:extLst>
      <p:ext uri="{BB962C8B-B14F-4D97-AF65-F5344CB8AC3E}">
        <p14:creationId xmlns:p14="http://schemas.microsoft.com/office/powerpoint/2010/main" val="1875082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https://www.youtube.com/watch?v=-vVzpHOM55s</a:t>
            </a:r>
          </a:p>
          <a:p>
            <a:r>
              <a:rPr lang="en-US" dirty="0"/>
              <a:t>https://www.youtube.com/watch?v=AkgX4tzWobo</a:t>
            </a:r>
          </a:p>
          <a:p>
            <a:r>
              <a:rPr lang="en-US" dirty="0"/>
              <a:t>https://www.youtube.com/watch?v=VxyxywShewI&amp;t=10s</a:t>
            </a:r>
          </a:p>
        </p:txBody>
      </p:sp>
      <p:sp>
        <p:nvSpPr>
          <p:cNvPr id="4" name="Slide Number Placeholder 3"/>
          <p:cNvSpPr>
            <a:spLocks noGrp="1"/>
          </p:cNvSpPr>
          <p:nvPr>
            <p:ph type="sldNum" sz="quarter" idx="5"/>
          </p:nvPr>
        </p:nvSpPr>
        <p:spPr/>
        <p:txBody>
          <a:bodyPr/>
          <a:lstStyle/>
          <a:p>
            <a:fld id="{DF375BF7-40E4-4F89-B0A2-93977CFA6C4C}" type="slidenum">
              <a:rPr lang="en-US" smtClean="0"/>
              <a:t>38</a:t>
            </a:fld>
            <a:endParaRPr lang="en-US"/>
          </a:p>
        </p:txBody>
      </p:sp>
    </p:spTree>
    <p:extLst>
      <p:ext uri="{BB962C8B-B14F-4D97-AF65-F5344CB8AC3E}">
        <p14:creationId xmlns:p14="http://schemas.microsoft.com/office/powerpoint/2010/main" val="143909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r>
              <a:rPr lang="en-US" sz="1200" b="0" i="0" kern="1200" dirty="0">
                <a:solidFill>
                  <a:schemeClr val="tx1"/>
                </a:solidFill>
                <a:effectLst/>
                <a:latin typeface="+mn-lt"/>
                <a:ea typeface="+mn-ea"/>
                <a:cs typeface="+mn-cs"/>
              </a:rPr>
              <a:t>A common assumption is that students who receive a suspension will be less likely to engage in problem behavior in the future. See </a:t>
            </a:r>
            <a:r>
              <a:rPr lang="en-US" sz="1200" b="0" i="1" kern="1200" dirty="0">
                <a:solidFill>
                  <a:schemeClr val="tx1"/>
                </a:solidFill>
                <a:effectLst/>
                <a:latin typeface="+mn-lt"/>
                <a:ea typeface="+mn-ea"/>
                <a:cs typeface="+mn-cs"/>
              </a:rPr>
              <a:t>Do Out-of-School Suspensions Prevent Future Exclusionary Discipline?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by Michelle M. </a:t>
            </a:r>
            <a:r>
              <a:rPr lang="en-US" sz="1200" b="0" i="0" kern="1200" dirty="0" err="1">
                <a:solidFill>
                  <a:schemeClr val="tx1"/>
                </a:solidFill>
                <a:effectLst/>
                <a:latin typeface="+mn-lt"/>
                <a:ea typeface="+mn-ea"/>
                <a:cs typeface="+mn-cs"/>
              </a:rPr>
              <a:t>Massar</a:t>
            </a:r>
            <a:r>
              <a:rPr lang="en-US" sz="1200" b="0" i="0" kern="1200" dirty="0">
                <a:solidFill>
                  <a:schemeClr val="tx1"/>
                </a:solidFill>
                <a:effectLst/>
                <a:latin typeface="+mn-lt"/>
                <a:ea typeface="+mn-ea"/>
                <a:cs typeface="+mn-cs"/>
              </a:rPr>
              <a:t>, Kent McIntosh and Bert M. Eliason; </a:t>
            </a:r>
            <a:r>
              <a:rPr lang="en-US" sz="1200" b="0" i="0" u="none" strike="noStrike" kern="1200" dirty="0">
                <a:solidFill>
                  <a:schemeClr val="tx1"/>
                </a:solidFill>
                <a:effectLst/>
                <a:latin typeface="+mn-lt"/>
                <a:ea typeface="+mn-ea"/>
                <a:cs typeface="+mn-cs"/>
              </a:rPr>
              <a:t>https://www.pbis.org/resource/do-out-of-school-suspensions-prevent-future-exclusionary-discipline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375BF7-40E4-4F89-B0A2-93977CFA6C4C}" type="slidenum">
              <a:rPr lang="en-US" smtClean="0"/>
              <a:t>6</a:t>
            </a:fld>
            <a:endParaRPr lang="en-US"/>
          </a:p>
        </p:txBody>
      </p:sp>
    </p:spTree>
    <p:extLst>
      <p:ext uri="{BB962C8B-B14F-4D97-AF65-F5344CB8AC3E}">
        <p14:creationId xmlns:p14="http://schemas.microsoft.com/office/powerpoint/2010/main" val="335594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Beginning in the 1990’s, zero tolerance was adopted by schools all over the country, but this led to students being suspended or expelled for behavior that didn’t require this extreme consequence</a:t>
            </a:r>
            <a:r>
              <a:rPr lang="en-US" baseline="0" dirty="0"/>
              <a:t>. Now, compare that to a student doing something wrong academically. Do we exclude the student?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FC8A-EC72-4D16-8145-029D66DD4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2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Researchers found that being disciplined was only a deterrent for about 20% of 3</a:t>
            </a:r>
            <a:r>
              <a:rPr lang="en-US" baseline="30000" dirty="0"/>
              <a:t>rd</a:t>
            </a:r>
            <a:r>
              <a:rPr lang="en-US" dirty="0"/>
              <a:t> through 8</a:t>
            </a:r>
            <a:r>
              <a:rPr lang="en-US" baseline="30000" dirty="0"/>
              <a:t>th</a:t>
            </a:r>
            <a:r>
              <a:rPr lang="en-US" dirty="0"/>
              <a:t> grade students, and for about 25% of students being disciplined led to increased disruptive behavior. https://www.psychiatrictimes.com/view/coercive-cycle-school-prison-pipeline</a:t>
            </a:r>
          </a:p>
        </p:txBody>
      </p:sp>
      <p:sp>
        <p:nvSpPr>
          <p:cNvPr id="4" name="Slide Number Placeholder 3"/>
          <p:cNvSpPr>
            <a:spLocks noGrp="1"/>
          </p:cNvSpPr>
          <p:nvPr>
            <p:ph type="sldNum" sz="quarter" idx="5"/>
          </p:nvPr>
        </p:nvSpPr>
        <p:spPr/>
        <p:txBody>
          <a:bodyPr/>
          <a:lstStyle/>
          <a:p>
            <a:fld id="{DF375BF7-40E4-4F89-B0A2-93977CFA6C4C}" type="slidenum">
              <a:rPr lang="en-US" smtClean="0"/>
              <a:t>8</a:t>
            </a:fld>
            <a:endParaRPr lang="en-US"/>
          </a:p>
        </p:txBody>
      </p:sp>
    </p:spTree>
    <p:extLst>
      <p:ext uri="{BB962C8B-B14F-4D97-AF65-F5344CB8AC3E}">
        <p14:creationId xmlns:p14="http://schemas.microsoft.com/office/powerpoint/2010/main" val="163663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a:p>
        </p:txBody>
      </p:sp>
    </p:spTree>
    <p:extLst>
      <p:ext uri="{BB962C8B-B14F-4D97-AF65-F5344CB8AC3E}">
        <p14:creationId xmlns:p14="http://schemas.microsoft.com/office/powerpoint/2010/main" val="77899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Trainer Notes:</a:t>
            </a:r>
          </a:p>
          <a:p>
            <a:r>
              <a:rPr lang="en-US" dirty="0"/>
              <a:t>PBIS</a:t>
            </a:r>
            <a:r>
              <a:rPr lang="en-US" baseline="0" dirty="0"/>
              <a:t> starts with a change in the way </a:t>
            </a:r>
            <a:r>
              <a:rPr lang="en-US" b="1" u="sng" baseline="0" dirty="0"/>
              <a:t>adults</a:t>
            </a:r>
            <a:r>
              <a:rPr lang="en-US" b="0" u="none" baseline="0" dirty="0"/>
              <a:t> approach discipline</a:t>
            </a:r>
            <a:r>
              <a:rPr lang="en-US" baseline="0" dirty="0"/>
              <a:t>. Instead of just giving students a handbook of rules and a list of things “not to do” and waiting for them to make mistakes, PBIS is about having expectations for behavior, teaching and modeling that behavior, and encouraging that behavior.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E4C59-6B4D-4257-B6C0-9595DADAD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36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word discipline is often used as a synonym for punishment, instead of the original idea that it is learning</a:t>
            </a:r>
            <a:r>
              <a:rPr lang="en-US" baseline="0" dirty="0"/>
              <a:t> and education</a:t>
            </a:r>
            <a:r>
              <a:rPr lang="en-US" dirty="0"/>
              <a:t>. PBIS adheres more truly to this definition through teaching, modeling,</a:t>
            </a:r>
            <a:r>
              <a:rPr lang="en-US" baseline="0" dirty="0"/>
              <a:t> and</a:t>
            </a:r>
            <a:r>
              <a:rPr lang="en-US" dirty="0"/>
              <a:t> encouraging appropriate behavior, and encouraging students to continue to do it. This process should lead to students developing and using the behavior without needing the extrinsic “rewards” that were used when first learning the behavior.</a:t>
            </a:r>
          </a:p>
        </p:txBody>
      </p:sp>
      <p:sp>
        <p:nvSpPr>
          <p:cNvPr id="4" name="Slide Number Placeholder 3"/>
          <p:cNvSpPr>
            <a:spLocks noGrp="1"/>
          </p:cNvSpPr>
          <p:nvPr>
            <p:ph type="sldNum" sz="quarter" idx="10"/>
          </p:nvPr>
        </p:nvSpPr>
        <p:spPr/>
        <p:txBody>
          <a:bodyPr/>
          <a:lstStyle/>
          <a:p>
            <a:fld id="{DF375BF7-40E4-4F89-B0A2-93977CFA6C4C}" type="slidenum">
              <a:rPr lang="en-US" smtClean="0"/>
              <a:t>12</a:t>
            </a:fld>
            <a:endParaRPr lang="en-US"/>
          </a:p>
        </p:txBody>
      </p:sp>
    </p:spTree>
    <p:extLst>
      <p:ext uri="{BB962C8B-B14F-4D97-AF65-F5344CB8AC3E}">
        <p14:creationId xmlns:p14="http://schemas.microsoft.com/office/powerpoint/2010/main" val="1387635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9" y="773477"/>
            <a:ext cx="5108714" cy="1480515"/>
          </a:xfrm>
        </p:spPr>
        <p:txBody>
          <a:bodyPr anchor="t">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1087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415B8-31F5-AE04-CA02-FC22F54286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8745" y="4710222"/>
            <a:ext cx="2147778" cy="2147778"/>
          </a:xfrm>
          <a:prstGeom prst="rect">
            <a:avLst/>
          </a:prstGeom>
        </p:spPr>
      </p:pic>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9776" y="383263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9776" y="436572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903369" y="383263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903369" y="436572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pic>
        <p:nvPicPr>
          <p:cNvPr id="10" name="Picture 9">
            <a:extLst>
              <a:ext uri="{FF2B5EF4-FFF2-40B4-BE49-F238E27FC236}">
                <a16:creationId xmlns:a16="http://schemas.microsoft.com/office/drawing/2014/main" id="{23E8E59A-247F-4295-B021-10F49D6D86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93694" y="2958025"/>
            <a:ext cx="2676834" cy="1682557"/>
          </a:xfrm>
          <a:prstGeom prst="rect">
            <a:avLst/>
          </a:prstGeom>
        </p:spPr>
      </p:pic>
    </p:spTree>
    <p:extLst>
      <p:ext uri="{BB962C8B-B14F-4D97-AF65-F5344CB8AC3E}">
        <p14:creationId xmlns:p14="http://schemas.microsoft.com/office/powerpoint/2010/main" val="37990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262342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Title Only">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0" name="Picture 9">
            <a:extLst>
              <a:ext uri="{FF2B5EF4-FFF2-40B4-BE49-F238E27FC236}">
                <a16:creationId xmlns:a16="http://schemas.microsoft.com/office/drawing/2014/main" id="{CE8E6232-4890-4547-8ED7-0E140CE0EB19}"/>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56466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Section Header">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6" name="Picture 5">
            <a:extLst>
              <a:ext uri="{FF2B5EF4-FFF2-40B4-BE49-F238E27FC236}">
                <a16:creationId xmlns:a16="http://schemas.microsoft.com/office/drawing/2014/main" id="{DBEA21FF-B0EE-4E1F-A46D-7E9A8F764FB2}"/>
              </a:ext>
            </a:extLst>
          </p:cNvPr>
          <p:cNvPicPr>
            <a:picLocks noChangeAspect="1"/>
          </p:cNvPicPr>
          <p:nvPr userDrawn="1"/>
        </p:nvPicPr>
        <p:blipFill rotWithShape="1">
          <a:blip r:embed="rId2"/>
          <a:srcRect b="16547"/>
          <a:stretch/>
        </p:blipFill>
        <p:spPr>
          <a:xfrm>
            <a:off x="10239458" y="5389187"/>
            <a:ext cx="1760037" cy="1468813"/>
          </a:xfrm>
          <a:prstGeom prst="rect">
            <a:avLst/>
          </a:prstGeom>
        </p:spPr>
      </p:pic>
    </p:spTree>
    <p:extLst>
      <p:ext uri="{BB962C8B-B14F-4D97-AF65-F5344CB8AC3E}">
        <p14:creationId xmlns:p14="http://schemas.microsoft.com/office/powerpoint/2010/main" val="119277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CK T&amp;C">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pic>
        <p:nvPicPr>
          <p:cNvPr id="12" name="Picture 11">
            <a:extLst>
              <a:ext uri="{FF2B5EF4-FFF2-40B4-BE49-F238E27FC236}">
                <a16:creationId xmlns:a16="http://schemas.microsoft.com/office/drawing/2014/main" id="{A8E4D8F7-CCB7-41CE-9164-BD1F5E815E1A}"/>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0327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Speaker">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6" name="Picture Placeholder 5">
            <a:extLst>
              <a:ext uri="{FF2B5EF4-FFF2-40B4-BE49-F238E27FC236}">
                <a16:creationId xmlns:a16="http://schemas.microsoft.com/office/drawing/2014/main" id="{DDC2FA0C-F2BE-4925-8072-4159CEDF486F}"/>
              </a:ext>
            </a:extLst>
          </p:cNvPr>
          <p:cNvSpPr>
            <a:spLocks noGrp="1"/>
          </p:cNvSpPr>
          <p:nvPr>
            <p:ph type="pic" sz="quarter" idx="18" hasCustomPrompt="1"/>
          </p:nvPr>
        </p:nvSpPr>
        <p:spPr>
          <a:xfrm>
            <a:off x="2895601" y="1837920"/>
            <a:ext cx="3200399" cy="3200398"/>
          </a:xfrm>
          <a:prstGeom prst="ellipse">
            <a:avLst/>
          </a:prstGeom>
          <a:solidFill>
            <a:schemeClr val="tx1">
              <a:lumMod val="9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338352" y="1837920"/>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683AA313-DDD9-45FB-A27A-E04A70CDDF00}"/>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146424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R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6" y="2197100"/>
            <a:ext cx="4484915" cy="46609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ext Placeholder 18">
            <a:extLst>
              <a:ext uri="{FF2B5EF4-FFF2-40B4-BE49-F238E27FC236}">
                <a16:creationId xmlns:a16="http://schemas.microsoft.com/office/drawing/2014/main" id="{8817344D-CC0F-EA2A-430B-0E3B5FE8584E}"/>
              </a:ext>
            </a:extLst>
          </p:cNvPr>
          <p:cNvSpPr>
            <a:spLocks noGrp="1"/>
          </p:cNvSpPr>
          <p:nvPr>
            <p:ph type="body" sz="quarter" idx="16" hasCustomPrompt="1"/>
          </p:nvPr>
        </p:nvSpPr>
        <p:spPr>
          <a:xfrm>
            <a:off x="2514600" y="5360936"/>
            <a:ext cx="4860561" cy="1285504"/>
          </a:xfrm>
        </p:spPr>
        <p:txBody>
          <a:bodyPr>
            <a:noAutofit/>
          </a:bodyPr>
          <a:lstStyle>
            <a:lvl1pPr marL="0" indent="0">
              <a:buNone/>
              <a:defRPr sz="1800" spc="100" baseline="0">
                <a:solidFill>
                  <a:schemeClr val="tx1">
                    <a:lumMod val="50000"/>
                    <a:lumOff val="50000"/>
                  </a:schemeClr>
                </a:solidFill>
              </a:defRPr>
            </a:lvl1pPr>
          </a:lstStyle>
          <a:p>
            <a:pPr>
              <a:defRPr>
                <a:solidFill>
                  <a:srgbClr val="5E5E5E"/>
                </a:solidFill>
                <a:latin typeface="Montserrat Light"/>
                <a:ea typeface="Montserrat Light"/>
                <a:cs typeface="Montserrat Light"/>
                <a:sym typeface="Montserrat Light"/>
              </a:defRPr>
            </a:pPr>
            <a:r>
              <a:rPr lang="en-US" spc="300" dirty="0">
                <a:latin typeface="Arial" charset="0"/>
                <a:ea typeface="Arial" charset="0"/>
                <a:cs typeface="Arial" charset="0"/>
              </a:rPr>
              <a:t>Lorem </a:t>
            </a:r>
            <a:r>
              <a:rPr lang="en-US" spc="300" dirty="0" err="1">
                <a:latin typeface="Arial" charset="0"/>
                <a:ea typeface="Arial" charset="0"/>
                <a:cs typeface="Arial" charset="0"/>
              </a:rPr>
              <a:t>eso</a:t>
            </a:r>
            <a:r>
              <a:rPr lang="en-US" spc="300" dirty="0">
                <a:latin typeface="Arial" charset="0"/>
                <a:ea typeface="Arial" charset="0"/>
                <a:cs typeface="Arial" charset="0"/>
              </a:rPr>
              <a:t> ipsum dolor sit </a:t>
            </a:r>
            <a:r>
              <a:rPr lang="en-US" spc="300" dirty="0" err="1">
                <a:latin typeface="Arial" charset="0"/>
                <a:ea typeface="Arial" charset="0"/>
                <a:cs typeface="Arial" charset="0"/>
              </a:rPr>
              <a:t>amet</a:t>
            </a:r>
            <a:r>
              <a:rPr lang="en-US" spc="300" dirty="0">
                <a:latin typeface="Arial" charset="0"/>
                <a:ea typeface="Arial" charset="0"/>
                <a:cs typeface="Arial" charset="0"/>
              </a:rPr>
              <a:t>, </a:t>
            </a:r>
            <a:r>
              <a:rPr lang="en-US" spc="300" dirty="0" err="1">
                <a:latin typeface="Arial" charset="0"/>
                <a:ea typeface="Arial" charset="0"/>
                <a:cs typeface="Arial" charset="0"/>
              </a:rPr>
              <a:t>deras</a:t>
            </a:r>
            <a:r>
              <a:rPr lang="en-US" spc="300" dirty="0">
                <a:latin typeface="Arial" charset="0"/>
                <a:ea typeface="Arial" charset="0"/>
                <a:cs typeface="Arial" charset="0"/>
              </a:rPr>
              <a:t> </a:t>
            </a:r>
            <a:r>
              <a:rPr lang="en-US" spc="300" dirty="0" err="1">
                <a:latin typeface="Arial" charset="0"/>
                <a:ea typeface="Arial" charset="0"/>
                <a:cs typeface="Arial" charset="0"/>
              </a:rPr>
              <a:t>consetetur</a:t>
            </a:r>
            <a:r>
              <a:rPr lang="en-US" spc="300" dirty="0">
                <a:latin typeface="Arial" charset="0"/>
                <a:ea typeface="Arial" charset="0"/>
                <a:cs typeface="Arial" charset="0"/>
              </a:rPr>
              <a:t> </a:t>
            </a:r>
            <a:r>
              <a:rPr lang="en-US" spc="300" dirty="0" err="1">
                <a:latin typeface="Arial" charset="0"/>
                <a:ea typeface="Arial" charset="0"/>
                <a:cs typeface="Arial" charset="0"/>
              </a:rPr>
              <a:t>sadipscing</a:t>
            </a:r>
            <a:r>
              <a:rPr lang="en-US" spc="300" dirty="0">
                <a:latin typeface="Arial" charset="0"/>
                <a:ea typeface="Arial" charset="0"/>
                <a:cs typeface="Arial" charset="0"/>
              </a:rPr>
              <a:t> </a:t>
            </a:r>
            <a:r>
              <a:rPr lang="en-US" spc="300" dirty="0" err="1">
                <a:latin typeface="Arial" charset="0"/>
                <a:ea typeface="Arial" charset="0"/>
                <a:cs typeface="Arial" charset="0"/>
              </a:rPr>
              <a:t>idas</a:t>
            </a:r>
            <a:r>
              <a:rPr lang="en-US" spc="300" dirty="0">
                <a:latin typeface="Arial" charset="0"/>
                <a:ea typeface="Arial" charset="0"/>
                <a:cs typeface="Arial" charset="0"/>
              </a:rPr>
              <a:t> </a:t>
            </a:r>
            <a:r>
              <a:rPr lang="en-US" spc="300" dirty="0" err="1">
                <a:latin typeface="Arial" charset="0"/>
                <a:ea typeface="Arial" charset="0"/>
                <a:cs typeface="Arial" charset="0"/>
              </a:rPr>
              <a:t>brotas</a:t>
            </a:r>
            <a:r>
              <a:rPr lang="en-US" spc="300" dirty="0">
                <a:latin typeface="Arial" charset="0"/>
                <a:ea typeface="Arial" charset="0"/>
                <a:cs typeface="Arial" charset="0"/>
              </a:rPr>
              <a:t> </a:t>
            </a:r>
            <a:r>
              <a:rPr lang="en-US" spc="300" dirty="0" err="1">
                <a:latin typeface="Arial" charset="0"/>
                <a:ea typeface="Arial" charset="0"/>
                <a:cs typeface="Arial" charset="0"/>
              </a:rPr>
              <a:t>geras</a:t>
            </a:r>
            <a:r>
              <a:rPr lang="en-US" spc="300" dirty="0">
                <a:latin typeface="Arial" charset="0"/>
                <a:ea typeface="Arial" charset="0"/>
                <a:cs typeface="Arial" charset="0"/>
              </a:rPr>
              <a:t> </a:t>
            </a:r>
            <a:r>
              <a:rPr lang="en-US" spc="300" dirty="0" err="1">
                <a:latin typeface="Arial" charset="0"/>
                <a:ea typeface="Arial" charset="0"/>
                <a:cs typeface="Arial" charset="0"/>
              </a:rPr>
              <a:t>elitromas</a:t>
            </a:r>
            <a:r>
              <a:rPr lang="en-US" spc="300" dirty="0">
                <a:latin typeface="Arial" charset="0"/>
                <a:ea typeface="Arial" charset="0"/>
                <a:cs typeface="Arial" charset="0"/>
              </a:rPr>
              <a:t>.</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pic>
        <p:nvPicPr>
          <p:cNvPr id="18" name="Picture 17">
            <a:extLst>
              <a:ext uri="{FF2B5EF4-FFF2-40B4-BE49-F238E27FC236}">
                <a16:creationId xmlns:a16="http://schemas.microsoft.com/office/drawing/2014/main" id="{96FE5600-E6B5-4276-94CF-7D8995DB4BB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7868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R 2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FCF99F69-ADCA-090A-4718-C1672EA9D02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814381" y="2051908"/>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5" name="Picture Placeholder 7">
            <a:extLst>
              <a:ext uri="{FF2B5EF4-FFF2-40B4-BE49-F238E27FC236}">
                <a16:creationId xmlns:a16="http://schemas.microsoft.com/office/drawing/2014/main" id="{5F4A1A99-F5BB-D5B6-FB7C-B4F110FB6C8B}"/>
              </a:ext>
            </a:extLst>
          </p:cNvPr>
          <p:cNvSpPr>
            <a:spLocks noGrp="1"/>
          </p:cNvSpPr>
          <p:nvPr>
            <p:ph type="pic" sz="quarter" idx="19"/>
          </p:nvPr>
        </p:nvSpPr>
        <p:spPr>
          <a:xfrm>
            <a:off x="7814381" y="4455535"/>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4" name="Text Placeholder 18">
            <a:extLst>
              <a:ext uri="{FF2B5EF4-FFF2-40B4-BE49-F238E27FC236}">
                <a16:creationId xmlns:a16="http://schemas.microsoft.com/office/drawing/2014/main" id="{315569C8-038E-0FC2-FE32-E0B40DE63AB0}"/>
              </a:ext>
            </a:extLst>
          </p:cNvPr>
          <p:cNvSpPr>
            <a:spLocks noGrp="1"/>
          </p:cNvSpPr>
          <p:nvPr>
            <p:ph type="body" sz="quarter" idx="20" hasCustomPrompt="1"/>
          </p:nvPr>
        </p:nvSpPr>
        <p:spPr>
          <a:xfrm>
            <a:off x="2514309"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itle 1">
            <a:extLst>
              <a:ext uri="{FF2B5EF4-FFF2-40B4-BE49-F238E27FC236}">
                <a16:creationId xmlns:a16="http://schemas.microsoft.com/office/drawing/2014/main" id="{DADFE78C-8EFE-4843-B71D-780A9B3DD85A}"/>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1" name="Picture 20">
            <a:extLst>
              <a:ext uri="{FF2B5EF4-FFF2-40B4-BE49-F238E27FC236}">
                <a16:creationId xmlns:a16="http://schemas.microsoft.com/office/drawing/2014/main" id="{CEFE6CE6-0DB4-4F7B-A4FD-07F0A9FF35C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3" name="Group 22">
            <a:extLst>
              <a:ext uri="{FF2B5EF4-FFF2-40B4-BE49-F238E27FC236}">
                <a16:creationId xmlns:a16="http://schemas.microsoft.com/office/drawing/2014/main" id="{33631F62-C15E-4AB7-87A5-437F7AFC65A8}"/>
              </a:ext>
            </a:extLst>
          </p:cNvPr>
          <p:cNvGrpSpPr/>
          <p:nvPr userDrawn="1"/>
        </p:nvGrpSpPr>
        <p:grpSpPr>
          <a:xfrm>
            <a:off x="718724" y="5877212"/>
            <a:ext cx="634537" cy="296212"/>
            <a:chOff x="293972" y="5858435"/>
            <a:chExt cx="634537" cy="296212"/>
          </a:xfrm>
        </p:grpSpPr>
        <p:pic>
          <p:nvPicPr>
            <p:cNvPr id="25" name="Picture 24">
              <a:extLst>
                <a:ext uri="{FF2B5EF4-FFF2-40B4-BE49-F238E27FC236}">
                  <a16:creationId xmlns:a16="http://schemas.microsoft.com/office/drawing/2014/main" id="{A3F35BED-EC68-4FF1-BAD0-EEF62CA90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6" name="Picture 25">
              <a:extLst>
                <a:ext uri="{FF2B5EF4-FFF2-40B4-BE49-F238E27FC236}">
                  <a16:creationId xmlns:a16="http://schemas.microsoft.com/office/drawing/2014/main" id="{968E3554-C915-495E-8B2F-37B1110B0AD4}"/>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7" name="TextBox 26">
            <a:extLst>
              <a:ext uri="{FF2B5EF4-FFF2-40B4-BE49-F238E27FC236}">
                <a16:creationId xmlns:a16="http://schemas.microsoft.com/office/drawing/2014/main" id="{3AE72191-4341-47AF-AC77-BA5EBCDF11AC}"/>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609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L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7582"/>
            <a:ext cx="4124120" cy="4910418"/>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6657446"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6657446"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6657446"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16" name="Text Placeholder 18">
            <a:extLst>
              <a:ext uri="{FF2B5EF4-FFF2-40B4-BE49-F238E27FC236}">
                <a16:creationId xmlns:a16="http://schemas.microsoft.com/office/drawing/2014/main" id="{8989E1A2-AC95-B4B7-E36D-A1945C9A0AA7}"/>
              </a:ext>
            </a:extLst>
          </p:cNvPr>
          <p:cNvSpPr>
            <a:spLocks noGrp="1"/>
          </p:cNvSpPr>
          <p:nvPr>
            <p:ph type="body" sz="quarter" idx="19" hasCustomPrompt="1"/>
          </p:nvPr>
        </p:nvSpPr>
        <p:spPr>
          <a:xfrm>
            <a:off x="6657446"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0" name="Picture 19">
            <a:extLst>
              <a:ext uri="{FF2B5EF4-FFF2-40B4-BE49-F238E27FC236}">
                <a16:creationId xmlns:a16="http://schemas.microsoft.com/office/drawing/2014/main" id="{118BD310-6CAF-4709-A799-AF3FA6DC0EB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20103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Main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8" name="Picture 17">
            <a:extLst>
              <a:ext uri="{FF2B5EF4-FFF2-40B4-BE49-F238E27FC236}">
                <a16:creationId xmlns:a16="http://schemas.microsoft.com/office/drawing/2014/main" id="{35A1F506-B59A-4E99-9B55-0017C4504D5C}"/>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3836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No Content">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7319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ection">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9780271" y="5608199"/>
            <a:ext cx="2411729" cy="1249802"/>
          </a:xfrm>
          <a:prstGeom prst="rect">
            <a:avLst/>
          </a:prstGeom>
        </p:spPr>
      </p:pic>
    </p:spTree>
    <p:extLst>
      <p:ext uri="{BB962C8B-B14F-4D97-AF65-F5344CB8AC3E}">
        <p14:creationId xmlns:p14="http://schemas.microsoft.com/office/powerpoint/2010/main" val="15437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527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2" r:id="rId6"/>
    <p:sldLayoutId id="2147483660" r:id="rId7"/>
    <p:sldLayoutId id="2147483661" r:id="rId8"/>
    <p:sldLayoutId id="2147483667" r:id="rId9"/>
    <p:sldLayoutId id="2147483668" r:id="rId10"/>
    <p:sldLayoutId id="2147483674" r:id="rId11"/>
    <p:sldLayoutId id="2147483676" r:id="rId12"/>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erten@astate.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rhegger@astate.edu"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rdictionary.com/disciplin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pbis.org/pbis/what-is-pb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pbis.org/resource/pbis-implementation-bluepr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implementation.fpg.unc.edu/resources/district-capacity-assessment-dc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pbismissouri.org/tier-1-readiness/"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sc4.net/Assets/rubric-overview.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ese.ade.arkansas.gov/Files/20201123105718_LEADS_2.0_Principal_Rubric.docx-3.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bis.astate.edu/about/what-is-pbi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pbismissouri.org/wp-content/uploads/2018/08/Tier-1-2018_Ch.-1.pdf?x30198" TargetMode="External"/><Relationship Id="rId4" Type="http://schemas.openxmlformats.org/officeDocument/2006/relationships/hyperlink" Target="https://www.pbis.org/pbis/what-is-pbi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vVzpHOM55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youtube.com/watch?v=AkgX4tzWobo" TargetMode="External"/><Relationship Id="rId4" Type="http://schemas.openxmlformats.org/officeDocument/2006/relationships/hyperlink" Target="https://www.youtube.com/watch?v=VxyxywShewI&amp;t=10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sychiatrictimes.com/view/coercive-cycle-school-prison-pipelin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Philosophy and Overview of PBIS</a:t>
            </a:r>
          </a:p>
        </p:txBody>
      </p:sp>
      <p:sp>
        <p:nvSpPr>
          <p:cNvPr id="3" name="Subtitle 2">
            <a:extLst>
              <a:ext uri="{FF2B5EF4-FFF2-40B4-BE49-F238E27FC236}">
                <a16:creationId xmlns:a16="http://schemas.microsoft.com/office/drawing/2014/main" id="{DE0F4E11-D1C9-4008-B13E-67A07CB68594}"/>
              </a:ext>
            </a:extLst>
          </p:cNvPr>
          <p:cNvSpPr>
            <a:spLocks noGrp="1"/>
          </p:cNvSpPr>
          <p:nvPr>
            <p:ph type="subTitle" idx="1"/>
          </p:nvPr>
        </p:nvSpPr>
        <p:spPr/>
        <p:txBody>
          <a:bodyPr/>
          <a:lstStyle/>
          <a:p>
            <a:r>
              <a:rPr lang="en-US" dirty="0"/>
              <a:t>Module 1</a:t>
            </a:r>
          </a:p>
        </p:txBody>
      </p:sp>
      <p:sp>
        <p:nvSpPr>
          <p:cNvPr id="5" name="Text Placeholder 4">
            <a:extLst>
              <a:ext uri="{FF2B5EF4-FFF2-40B4-BE49-F238E27FC236}">
                <a16:creationId xmlns:a16="http://schemas.microsoft.com/office/drawing/2014/main" id="{23CBB1A1-AB27-4308-A69D-8E458F2DC3E6}"/>
              </a:ext>
            </a:extLst>
          </p:cNvPr>
          <p:cNvSpPr>
            <a:spLocks noGrp="1"/>
          </p:cNvSpPr>
          <p:nvPr>
            <p:ph type="body" sz="quarter" idx="17"/>
          </p:nvPr>
        </p:nvSpPr>
        <p:spPr/>
        <p:txBody>
          <a:bodyPr/>
          <a:lstStyle/>
          <a:p>
            <a:r>
              <a:rPr lang="en-US" dirty="0"/>
              <a:t>Anne </a:t>
            </a:r>
            <a:r>
              <a:rPr lang="en-US" dirty="0" err="1"/>
              <a:t>Merten</a:t>
            </a:r>
            <a:endParaRPr lang="en-US" dirty="0"/>
          </a:p>
        </p:txBody>
      </p:sp>
      <p:sp>
        <p:nvSpPr>
          <p:cNvPr id="6" name="Text Placeholder 5">
            <a:extLst>
              <a:ext uri="{FF2B5EF4-FFF2-40B4-BE49-F238E27FC236}">
                <a16:creationId xmlns:a16="http://schemas.microsoft.com/office/drawing/2014/main" id="{914C5845-6EDD-4010-B747-D13E234EA3DD}"/>
              </a:ext>
            </a:extLst>
          </p:cNvPr>
          <p:cNvSpPr>
            <a:spLocks noGrp="1"/>
          </p:cNvSpPr>
          <p:nvPr>
            <p:ph type="body" sz="quarter" idx="19"/>
          </p:nvPr>
        </p:nvSpPr>
        <p:spPr/>
        <p:txBody>
          <a:bodyPr/>
          <a:lstStyle/>
          <a:p>
            <a:r>
              <a:rPr lang="en-US">
                <a:hlinkClick r:id="rId3"/>
              </a:rPr>
              <a:t>amerten@astate.edu</a:t>
            </a:r>
            <a:r>
              <a:rPr lang="en-US"/>
              <a:t> </a:t>
            </a:r>
            <a:endParaRPr lang="en-US" dirty="0"/>
          </a:p>
        </p:txBody>
      </p:sp>
      <p:sp>
        <p:nvSpPr>
          <p:cNvPr id="7" name="Text Placeholder 6">
            <a:extLst>
              <a:ext uri="{FF2B5EF4-FFF2-40B4-BE49-F238E27FC236}">
                <a16:creationId xmlns:a16="http://schemas.microsoft.com/office/drawing/2014/main" id="{02C20B8D-2416-49AE-BC79-4CE6AAF84732}"/>
              </a:ext>
            </a:extLst>
          </p:cNvPr>
          <p:cNvSpPr>
            <a:spLocks noGrp="1"/>
          </p:cNvSpPr>
          <p:nvPr>
            <p:ph type="body" sz="quarter" idx="20"/>
          </p:nvPr>
        </p:nvSpPr>
        <p:spPr/>
        <p:txBody>
          <a:bodyPr/>
          <a:lstStyle/>
          <a:p>
            <a:r>
              <a:rPr lang="en-US"/>
              <a:t>Rebecca Hegger</a:t>
            </a:r>
            <a:endParaRPr lang="en-US" dirty="0"/>
          </a:p>
        </p:txBody>
      </p:sp>
      <p:sp>
        <p:nvSpPr>
          <p:cNvPr id="9" name="Text Placeholder 8">
            <a:extLst>
              <a:ext uri="{FF2B5EF4-FFF2-40B4-BE49-F238E27FC236}">
                <a16:creationId xmlns:a16="http://schemas.microsoft.com/office/drawing/2014/main" id="{9CB92214-C4E7-41C4-B97B-697FAE3BAB12}"/>
              </a:ext>
            </a:extLst>
          </p:cNvPr>
          <p:cNvSpPr>
            <a:spLocks noGrp="1"/>
          </p:cNvSpPr>
          <p:nvPr>
            <p:ph type="body" sz="quarter" idx="21"/>
          </p:nvPr>
        </p:nvSpPr>
        <p:spPr/>
        <p:txBody>
          <a:bodyPr/>
          <a:lstStyle/>
          <a:p>
            <a:r>
              <a:rPr lang="en-US">
                <a:hlinkClick r:id="rId4"/>
              </a:rPr>
              <a:t>rhegger@astate.edu</a:t>
            </a:r>
            <a:r>
              <a:rPr lang="en-US"/>
              <a:t> </a:t>
            </a:r>
            <a:endParaRPr lang="en-US" dirty="0"/>
          </a:p>
        </p:txBody>
      </p:sp>
      <p:pic>
        <p:nvPicPr>
          <p:cNvPr id="13" name="Picture Placeholder 12">
            <a:extLst>
              <a:ext uri="{FF2B5EF4-FFF2-40B4-BE49-F238E27FC236}">
                <a16:creationId xmlns:a16="http://schemas.microsoft.com/office/drawing/2014/main" id="{D7956B70-13D8-4F10-AD53-B4E8451A2506}"/>
              </a:ext>
            </a:extLst>
          </p:cNvPr>
          <p:cNvPicPr>
            <a:picLocks noGrp="1" noChangeAspect="1"/>
          </p:cNvPicPr>
          <p:nvPr>
            <p:ph type="pic" sz="quarter" idx="18"/>
          </p:nvPr>
        </p:nvPicPr>
        <p:blipFill>
          <a:blip r:embed="rId5"/>
          <a:srcRect l="5442" r="5442"/>
          <a:stretch>
            <a:fillRect/>
          </a:stretch>
        </p:blipFill>
        <p:spPr/>
      </p:pic>
      <p:pic>
        <p:nvPicPr>
          <p:cNvPr id="15" name="Picture Placeholder 14">
            <a:extLst>
              <a:ext uri="{FF2B5EF4-FFF2-40B4-BE49-F238E27FC236}">
                <a16:creationId xmlns:a16="http://schemas.microsoft.com/office/drawing/2014/main" id="{F97E1B37-A0AB-4AE5-8D47-237247D22475}"/>
              </a:ext>
            </a:extLst>
          </p:cNvPr>
          <p:cNvPicPr>
            <a:picLocks noGrp="1" noChangeAspect="1"/>
          </p:cNvPicPr>
          <p:nvPr>
            <p:ph type="pic" sz="quarter" idx="22"/>
          </p:nvPr>
        </p:nvPicPr>
        <p:blipFill>
          <a:blip r:embed="rId6"/>
          <a:srcRect l="5442" r="5442"/>
          <a:stretch>
            <a:fillRect/>
          </a:stretch>
        </p:blipFill>
        <p:spPr/>
      </p:pic>
    </p:spTree>
    <p:extLst>
      <p:ext uri="{BB962C8B-B14F-4D97-AF65-F5344CB8AC3E}">
        <p14:creationId xmlns:p14="http://schemas.microsoft.com/office/powerpoint/2010/main" val="18869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7792F46C-098B-4DAB-9875-AF44B5B94AD1}"/>
              </a:ext>
            </a:extLst>
          </p:cNvPr>
          <p:cNvGraphicFramePr>
            <a:graphicFrameLocks/>
          </p:cNvGraphicFramePr>
          <p:nvPr>
            <p:extLst/>
          </p:nvPr>
        </p:nvGraphicFramePr>
        <p:xfrm>
          <a:off x="2514600" y="1690688"/>
          <a:ext cx="8839200" cy="423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E74C45C7-D06E-48E7-8D8F-82A2EEA9F0D7}"/>
              </a:ext>
            </a:extLst>
          </p:cNvPr>
          <p:cNvSpPr>
            <a:spLocks noGrp="1"/>
          </p:cNvSpPr>
          <p:nvPr>
            <p:ph type="title"/>
          </p:nvPr>
        </p:nvSpPr>
        <p:spPr/>
        <p:txBody>
          <a:bodyPr/>
          <a:lstStyle/>
          <a:p>
            <a:r>
              <a:rPr lang="en-US" dirty="0"/>
              <a:t>Basic School Climate Model</a:t>
            </a:r>
          </a:p>
        </p:txBody>
      </p:sp>
    </p:spTree>
    <p:extLst>
      <p:ext uri="{BB962C8B-B14F-4D97-AF65-F5344CB8AC3E}">
        <p14:creationId xmlns:p14="http://schemas.microsoft.com/office/powerpoint/2010/main" val="233476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65125"/>
            <a:ext cx="8839200" cy="1938128"/>
          </a:xfrm>
        </p:spPr>
        <p:txBody>
          <a:bodyPr>
            <a:noAutofit/>
          </a:bodyPr>
          <a:lstStyle/>
          <a:p>
            <a:r>
              <a:rPr lang="en-US" dirty="0"/>
              <a:t>Changing Climate And Culture Require A Different Philosophy</a:t>
            </a:r>
          </a:p>
        </p:txBody>
      </p:sp>
      <p:sp>
        <p:nvSpPr>
          <p:cNvPr id="3" name="Content Placeholder 2"/>
          <p:cNvSpPr>
            <a:spLocks noGrp="1"/>
          </p:cNvSpPr>
          <p:nvPr>
            <p:ph idx="1"/>
          </p:nvPr>
        </p:nvSpPr>
        <p:spPr/>
        <p:txBody>
          <a:bodyPr/>
          <a:lstStyle/>
          <a:p>
            <a:endParaRPr lang="en-US" dirty="0"/>
          </a:p>
          <a:p>
            <a:r>
              <a:rPr lang="en-US" dirty="0"/>
              <a:t>How about preventing problems before they happen?</a:t>
            </a:r>
          </a:p>
          <a:p>
            <a:r>
              <a:rPr lang="en-US" dirty="0"/>
              <a:t>How about a proactive and positive approach to discipline? </a:t>
            </a:r>
          </a:p>
          <a:p>
            <a:r>
              <a:rPr lang="en-US" dirty="0"/>
              <a:t>Remember what discipline is about…</a:t>
            </a:r>
          </a:p>
        </p:txBody>
      </p:sp>
    </p:spTree>
    <p:extLst>
      <p:ext uri="{BB962C8B-B14F-4D97-AF65-F5344CB8AC3E}">
        <p14:creationId xmlns:p14="http://schemas.microsoft.com/office/powerpoint/2010/main" val="411657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089F-9323-47E0-9447-35EB38ECA92C}"/>
              </a:ext>
            </a:extLst>
          </p:cNvPr>
          <p:cNvSpPr>
            <a:spLocks noGrp="1"/>
          </p:cNvSpPr>
          <p:nvPr>
            <p:ph type="title"/>
          </p:nvPr>
        </p:nvSpPr>
        <p:spPr/>
        <p:txBody>
          <a:bodyPr/>
          <a:lstStyle/>
          <a:p>
            <a:r>
              <a:rPr lang="en-US"/>
              <a:t>What Is Discipline?</a:t>
            </a:r>
            <a:endParaRPr lang="en-US" dirty="0"/>
          </a:p>
        </p:txBody>
      </p:sp>
      <p:sp>
        <p:nvSpPr>
          <p:cNvPr id="5" name="Content Placeholder 4">
            <a:extLst>
              <a:ext uri="{FF2B5EF4-FFF2-40B4-BE49-F238E27FC236}">
                <a16:creationId xmlns:a16="http://schemas.microsoft.com/office/drawing/2014/main" id="{8F633320-62F5-4D28-B0E7-0794A408D536}"/>
              </a:ext>
            </a:extLst>
          </p:cNvPr>
          <p:cNvSpPr>
            <a:spLocks noGrp="1"/>
          </p:cNvSpPr>
          <p:nvPr>
            <p:ph idx="1"/>
          </p:nvPr>
        </p:nvSpPr>
        <p:spPr/>
        <p:txBody>
          <a:bodyPr/>
          <a:lstStyle/>
          <a:p>
            <a:pPr marL="0" indent="0">
              <a:buNone/>
            </a:pPr>
            <a:r>
              <a:rPr lang="en-US" dirty="0" err="1">
                <a:hlinkClick r:id="rId3"/>
              </a:rPr>
              <a:t>Dis•ci•pline</a:t>
            </a:r>
            <a:r>
              <a:rPr lang="en-US" dirty="0"/>
              <a:t>: From Latin </a:t>
            </a:r>
            <a:r>
              <a:rPr lang="en-US" dirty="0" err="1"/>
              <a:t>disciplina</a:t>
            </a:r>
            <a:r>
              <a:rPr lang="en-US" dirty="0"/>
              <a:t> (“instruction”) and </a:t>
            </a:r>
            <a:r>
              <a:rPr lang="en-US" dirty="0" err="1"/>
              <a:t>discipulus</a:t>
            </a:r>
            <a:r>
              <a:rPr lang="en-US" dirty="0"/>
              <a:t> (“pupil”), from </a:t>
            </a:r>
            <a:r>
              <a:rPr lang="en-US" dirty="0" err="1"/>
              <a:t>discere</a:t>
            </a:r>
            <a:r>
              <a:rPr lang="en-US" dirty="0"/>
              <a:t> (“to learn”)* </a:t>
            </a:r>
          </a:p>
          <a:p>
            <a:endParaRPr lang="en-US" dirty="0"/>
          </a:p>
          <a:p>
            <a:r>
              <a:rPr lang="en-US" dirty="0"/>
              <a:t>It is a branch of knowledge or learning.**</a:t>
            </a:r>
          </a:p>
          <a:p>
            <a:r>
              <a:rPr lang="en-US" dirty="0"/>
              <a:t>It is training that develops self-control, character, or orderliness and efficiency.**</a:t>
            </a:r>
          </a:p>
        </p:txBody>
      </p:sp>
      <p:sp>
        <p:nvSpPr>
          <p:cNvPr id="9" name="Content Placeholder 5">
            <a:extLst>
              <a:ext uri="{FF2B5EF4-FFF2-40B4-BE49-F238E27FC236}">
                <a16:creationId xmlns:a16="http://schemas.microsoft.com/office/drawing/2014/main" id="{A3E5723E-F4E8-46CA-B6FA-DC5C932A609F}"/>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 </a:t>
            </a:r>
            <a:r>
              <a:rPr lang="en-US" sz="1000" dirty="0">
                <a:hlinkClick r:id="rId3"/>
              </a:rPr>
              <a:t>https://www.yourdictionary.com/discipline</a:t>
            </a:r>
            <a:r>
              <a:rPr lang="en-US" sz="1000" dirty="0"/>
              <a:t> </a:t>
            </a:r>
            <a:br>
              <a:rPr lang="en-US" sz="1000" dirty="0"/>
            </a:br>
            <a:r>
              <a:rPr lang="en-US" sz="1000" dirty="0"/>
              <a:t>** Webster's New World College Dictionary, Fifth Edition</a:t>
            </a:r>
            <a:endParaRPr lang="en-US" sz="1000" i="1" dirty="0"/>
          </a:p>
        </p:txBody>
      </p:sp>
    </p:spTree>
    <p:extLst>
      <p:ext uri="{BB962C8B-B14F-4D97-AF65-F5344CB8AC3E}">
        <p14:creationId xmlns:p14="http://schemas.microsoft.com/office/powerpoint/2010/main" val="392363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5B6-C2C7-45A6-8970-1808FA0250D7}"/>
              </a:ext>
            </a:extLst>
          </p:cNvPr>
          <p:cNvSpPr>
            <a:spLocks noGrp="1"/>
          </p:cNvSpPr>
          <p:nvPr>
            <p:ph type="title"/>
          </p:nvPr>
        </p:nvSpPr>
        <p:spPr/>
        <p:txBody>
          <a:bodyPr/>
          <a:lstStyle/>
          <a:p>
            <a:r>
              <a:rPr lang="en-US" sz="5400">
                <a:latin typeface="+mn-lt"/>
              </a:rPr>
              <a:t>Think About This…</a:t>
            </a:r>
            <a:endParaRPr lang="en-US" sz="5400" dirty="0">
              <a:latin typeface="+mn-lt"/>
            </a:endParaRPr>
          </a:p>
        </p:txBody>
      </p:sp>
      <p:sp>
        <p:nvSpPr>
          <p:cNvPr id="4" name="Content Placeholder 3">
            <a:extLst>
              <a:ext uri="{FF2B5EF4-FFF2-40B4-BE49-F238E27FC236}">
                <a16:creationId xmlns:a16="http://schemas.microsoft.com/office/drawing/2014/main" id="{02E43F29-F268-42E0-A5E1-A71FC8A2B386}"/>
              </a:ext>
            </a:extLst>
          </p:cNvPr>
          <p:cNvSpPr>
            <a:spLocks noGrp="1"/>
          </p:cNvSpPr>
          <p:nvPr>
            <p:ph idx="1"/>
          </p:nvPr>
        </p:nvSpPr>
        <p:spPr/>
        <p:txBody>
          <a:bodyPr>
            <a:normAutofit fontScale="92500" lnSpcReduction="10000"/>
          </a:bodyPr>
          <a:lstStyle/>
          <a:p>
            <a:pPr marL="0" indent="0" algn="ctr">
              <a:buNone/>
            </a:pPr>
            <a:r>
              <a:rPr lang="en-US">
                <a:ea typeface="Arial" panose="020B0604020202020204" pitchFamily="34" charset="0"/>
              </a:rPr>
              <a:t>“If a child doesn’t know how to read, </a:t>
            </a:r>
            <a:r>
              <a:rPr lang="en-US" i="1">
                <a:ea typeface="Arial" panose="020B0604020202020204" pitchFamily="34" charset="0"/>
              </a:rPr>
              <a:t>we teach</a:t>
            </a:r>
            <a:r>
              <a:rPr lang="en-US">
                <a:ea typeface="Arial" panose="020B0604020202020204" pitchFamily="34" charset="0"/>
              </a:rPr>
              <a:t>.”</a:t>
            </a:r>
            <a:endParaRPr lang="en-US">
              <a:ea typeface="Times New Roman" panose="02020603050405020304" pitchFamily="18" charset="0"/>
            </a:endParaRPr>
          </a:p>
          <a:p>
            <a:pPr marL="0" marR="0" indent="0" algn="ctr">
              <a:spcBef>
                <a:spcPts val="900"/>
              </a:spcBef>
              <a:spcAft>
                <a:spcPts val="0"/>
              </a:spcAft>
              <a:buNone/>
            </a:pPr>
            <a:r>
              <a:rPr lang="en-US">
                <a:ea typeface="Arial" panose="020B0604020202020204" pitchFamily="34" charset="0"/>
              </a:rPr>
              <a:t>“If a child doesn’t know how to swim, </a:t>
            </a:r>
            <a:r>
              <a:rPr lang="en-US" i="1">
                <a:ea typeface="Arial" panose="020B0604020202020204" pitchFamily="34" charset="0"/>
              </a:rPr>
              <a:t>we teach</a:t>
            </a:r>
            <a:r>
              <a:rPr lang="en-US">
                <a:ea typeface="Arial" panose="020B0604020202020204" pitchFamily="34" charset="0"/>
              </a:rPr>
              <a:t>.”</a:t>
            </a:r>
            <a:endParaRPr lang="en-US">
              <a:ea typeface="Times New Roman" panose="02020603050405020304" pitchFamily="18" charset="0"/>
            </a:endParaRPr>
          </a:p>
          <a:p>
            <a:pPr marL="0" marR="0" indent="0" algn="ctr">
              <a:spcBef>
                <a:spcPts val="900"/>
              </a:spcBef>
              <a:spcAft>
                <a:spcPts val="0"/>
              </a:spcAft>
              <a:buNone/>
            </a:pPr>
            <a:r>
              <a:rPr lang="en-US">
                <a:ea typeface="Arial" panose="020B0604020202020204" pitchFamily="34" charset="0"/>
              </a:rPr>
              <a:t>“If a child doesn’t know how to multiply, </a:t>
            </a:r>
            <a:r>
              <a:rPr lang="en-US" i="1">
                <a:ea typeface="Arial" panose="020B0604020202020204" pitchFamily="34" charset="0"/>
              </a:rPr>
              <a:t>we teach</a:t>
            </a:r>
            <a:r>
              <a:rPr lang="en-US">
                <a:ea typeface="Arial" panose="020B0604020202020204" pitchFamily="34" charset="0"/>
              </a:rPr>
              <a:t>.”</a:t>
            </a:r>
            <a:endParaRPr lang="en-US">
              <a:ea typeface="Times New Roman" panose="02020603050405020304" pitchFamily="18" charset="0"/>
            </a:endParaRPr>
          </a:p>
          <a:p>
            <a:pPr marL="0" marR="0" indent="0" algn="ctr">
              <a:spcBef>
                <a:spcPts val="900"/>
              </a:spcBef>
              <a:spcAft>
                <a:spcPts val="0"/>
              </a:spcAft>
              <a:buNone/>
            </a:pPr>
            <a:r>
              <a:rPr lang="en-US">
                <a:ea typeface="Arial" panose="020B0604020202020204" pitchFamily="34" charset="0"/>
              </a:rPr>
              <a:t>“If a child doesn’t know how to drive, </a:t>
            </a:r>
            <a:r>
              <a:rPr lang="en-US" i="1">
                <a:ea typeface="Arial" panose="020B0604020202020204" pitchFamily="34" charset="0"/>
              </a:rPr>
              <a:t>we teach.”</a:t>
            </a:r>
            <a:endParaRPr lang="en-US">
              <a:ea typeface="Times New Roman" panose="02020603050405020304" pitchFamily="18" charset="0"/>
            </a:endParaRPr>
          </a:p>
          <a:p>
            <a:pPr marL="0" marR="0" indent="0" algn="ctr">
              <a:spcBef>
                <a:spcPts val="900"/>
              </a:spcBef>
              <a:spcAft>
                <a:spcPts val="0"/>
              </a:spcAft>
              <a:buNone/>
            </a:pPr>
            <a:r>
              <a:rPr lang="en-US">
                <a:ea typeface="Arial" panose="020B0604020202020204" pitchFamily="34" charset="0"/>
              </a:rPr>
              <a:t>“If a child doesn’t know how to behave, </a:t>
            </a:r>
            <a:r>
              <a:rPr lang="en-US" i="1">
                <a:ea typeface="Arial" panose="020B0604020202020204" pitchFamily="34" charset="0"/>
              </a:rPr>
              <a:t>we…</a:t>
            </a:r>
            <a:br>
              <a:rPr lang="en-US" i="1">
                <a:ea typeface="Arial" panose="020B0604020202020204" pitchFamily="34" charset="0"/>
              </a:rPr>
            </a:br>
            <a:r>
              <a:rPr lang="en-US" i="1">
                <a:ea typeface="Arial" panose="020B0604020202020204" pitchFamily="34" charset="0"/>
              </a:rPr>
              <a:t>…teach?  	…punish?”</a:t>
            </a:r>
            <a:endParaRPr lang="en-US">
              <a:ea typeface="Times New Roman" panose="02020603050405020304" pitchFamily="18" charset="0"/>
            </a:endParaRPr>
          </a:p>
          <a:p>
            <a:pPr marL="0" marR="0" indent="0" algn="ctr">
              <a:spcBef>
                <a:spcPts val="900"/>
              </a:spcBef>
              <a:spcAft>
                <a:spcPts val="0"/>
              </a:spcAft>
              <a:buNone/>
            </a:pPr>
            <a:r>
              <a:rPr lang="en-US">
                <a:ea typeface="Arial" panose="020B0604020202020204" pitchFamily="34" charset="0"/>
              </a:rPr>
              <a:t> “Why can’t we finish the last sentence as automatically as we do the others?”</a:t>
            </a:r>
            <a:endParaRPr lang="en-US" dirty="0">
              <a:ea typeface="Arial" panose="020B0604020202020204" pitchFamily="34" charset="0"/>
            </a:endParaRPr>
          </a:p>
        </p:txBody>
      </p:sp>
      <p:sp>
        <p:nvSpPr>
          <p:cNvPr id="7" name="Content Placeholder 5">
            <a:extLst>
              <a:ext uri="{FF2B5EF4-FFF2-40B4-BE49-F238E27FC236}">
                <a16:creationId xmlns:a16="http://schemas.microsoft.com/office/drawing/2014/main" id="{DF572F47-40CA-4D13-AF87-00ABBA7EFF29}"/>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John </a:t>
            </a:r>
            <a:r>
              <a:rPr lang="en-US" sz="1000" dirty="0" err="1"/>
              <a:t>Herner</a:t>
            </a:r>
            <a:r>
              <a:rPr lang="en-US" sz="1000" dirty="0"/>
              <a:t> (Counterpoint 1998, p. 2)</a:t>
            </a:r>
          </a:p>
        </p:txBody>
      </p:sp>
    </p:spTree>
    <p:extLst>
      <p:ext uri="{BB962C8B-B14F-4D97-AF65-F5344CB8AC3E}">
        <p14:creationId xmlns:p14="http://schemas.microsoft.com/office/powerpoint/2010/main" val="240010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The PBIS Philosophy</a:t>
            </a:r>
            <a:endParaRPr lang="en-US" dirty="0"/>
          </a:p>
        </p:txBody>
      </p:sp>
      <p:sp>
        <p:nvSpPr>
          <p:cNvPr id="4" name="Content Placeholder 3"/>
          <p:cNvSpPr>
            <a:spLocks noGrp="1"/>
          </p:cNvSpPr>
          <p:nvPr>
            <p:ph idx="1"/>
          </p:nvPr>
        </p:nvSpPr>
        <p:spPr/>
        <p:txBody>
          <a:bodyPr>
            <a:normAutofit fontScale="77500" lnSpcReduction="20000"/>
          </a:bodyPr>
          <a:lstStyle/>
          <a:p>
            <a:r>
              <a:rPr lang="en-US" u="sng" dirty="0"/>
              <a:t>Adults must stop…</a:t>
            </a:r>
          </a:p>
          <a:p>
            <a:pPr lvl="1"/>
            <a:r>
              <a:rPr lang="en-US" dirty="0"/>
              <a:t>trying to get tougher; it will just anger and alienate children and leads to frustration.</a:t>
            </a:r>
          </a:p>
          <a:p>
            <a:pPr lvl="1"/>
            <a:r>
              <a:rPr lang="en-US" dirty="0"/>
              <a:t>being reactive; it just keeps you angry because it doesn’t work.</a:t>
            </a:r>
          </a:p>
          <a:p>
            <a:pPr lvl="1"/>
            <a:r>
              <a:rPr lang="en-US" dirty="0"/>
              <a:t>assuming children all know “how to behave”.</a:t>
            </a:r>
          </a:p>
          <a:p>
            <a:r>
              <a:rPr lang="en-US" u="sng" dirty="0"/>
              <a:t>Adults must start…</a:t>
            </a:r>
          </a:p>
          <a:p>
            <a:pPr lvl="1"/>
            <a:r>
              <a:rPr lang="en-US" dirty="0"/>
              <a:t>acknowledging children when they do well (just like grades in academics).</a:t>
            </a:r>
          </a:p>
          <a:p>
            <a:pPr lvl="1"/>
            <a:r>
              <a:rPr lang="en-US" dirty="0"/>
              <a:t>preventing problems by planning and being proactive.</a:t>
            </a:r>
          </a:p>
          <a:p>
            <a:pPr lvl="1"/>
            <a:r>
              <a:rPr lang="en-US" dirty="0"/>
              <a:t>teaching children what you want them to do.</a:t>
            </a:r>
          </a:p>
        </p:txBody>
      </p:sp>
    </p:spTree>
    <p:extLst>
      <p:ext uri="{BB962C8B-B14F-4D97-AF65-F5344CB8AC3E}">
        <p14:creationId xmlns:p14="http://schemas.microsoft.com/office/powerpoint/2010/main" val="25647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Really? Will That Work?</a:t>
            </a:r>
            <a:endParaRPr lang="en-US" dirty="0"/>
          </a:p>
        </p:txBody>
      </p:sp>
      <p:sp>
        <p:nvSpPr>
          <p:cNvPr id="4" name="Content Placeholder 3"/>
          <p:cNvSpPr>
            <a:spLocks noGrp="1"/>
          </p:cNvSpPr>
          <p:nvPr>
            <p:ph idx="1"/>
          </p:nvPr>
        </p:nvSpPr>
        <p:spPr/>
        <p:txBody>
          <a:bodyPr>
            <a:normAutofit fontScale="92500" lnSpcReduction="10000"/>
          </a:bodyPr>
          <a:lstStyle/>
          <a:p>
            <a:r>
              <a:rPr lang="en-US"/>
              <a:t>Don’t you like being acknowledged when you do “good”?</a:t>
            </a:r>
          </a:p>
          <a:p>
            <a:pPr lvl="1"/>
            <a:r>
              <a:rPr lang="en-US"/>
              <a:t>What is it when you say “thank you”?</a:t>
            </a:r>
          </a:p>
          <a:p>
            <a:pPr lvl="1"/>
            <a:r>
              <a:rPr lang="en-US"/>
              <a:t>Why do hotels, airlines, credit cards, etc. give “reward points”?</a:t>
            </a:r>
          </a:p>
          <a:p>
            <a:r>
              <a:rPr lang="en-US"/>
              <a:t>Students want respect just like you do, and they respond to it.</a:t>
            </a:r>
          </a:p>
          <a:p>
            <a:r>
              <a:rPr lang="en-US"/>
              <a:t>“Consequences” are not ignored, but teaching comes first.</a:t>
            </a:r>
            <a:endParaRPr lang="en-US" dirty="0"/>
          </a:p>
        </p:txBody>
      </p:sp>
    </p:spTree>
    <p:extLst>
      <p:ext uri="{BB962C8B-B14F-4D97-AF65-F5344CB8AC3E}">
        <p14:creationId xmlns:p14="http://schemas.microsoft.com/office/powerpoint/2010/main" val="219162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81F19B-2351-4566-B6A3-3E24AEB908ED}"/>
              </a:ext>
            </a:extLst>
          </p:cNvPr>
          <p:cNvSpPr>
            <a:spLocks noGrp="1"/>
          </p:cNvSpPr>
          <p:nvPr>
            <p:ph type="title"/>
          </p:nvPr>
        </p:nvSpPr>
        <p:spPr/>
        <p:txBody>
          <a:bodyPr/>
          <a:lstStyle/>
          <a:p>
            <a:r>
              <a:rPr lang="en-US" sz="5400">
                <a:latin typeface="+mn-lt"/>
              </a:rPr>
              <a:t>The PBIS Approach</a:t>
            </a:r>
            <a:endParaRPr lang="en-US" sz="5400" dirty="0">
              <a:latin typeface="+mn-lt"/>
            </a:endParaRPr>
          </a:p>
        </p:txBody>
      </p:sp>
      <p:sp>
        <p:nvSpPr>
          <p:cNvPr id="4" name="Content Placeholder 3">
            <a:extLst>
              <a:ext uri="{FF2B5EF4-FFF2-40B4-BE49-F238E27FC236}">
                <a16:creationId xmlns:a16="http://schemas.microsoft.com/office/drawing/2014/main" id="{376725D0-3F7F-4618-9A8A-CFEF4B61FEFB}"/>
              </a:ext>
            </a:extLst>
          </p:cNvPr>
          <p:cNvSpPr>
            <a:spLocks noGrp="1"/>
          </p:cNvSpPr>
          <p:nvPr>
            <p:ph idx="1"/>
          </p:nvPr>
        </p:nvSpPr>
        <p:spPr/>
        <p:txBody>
          <a:bodyPr>
            <a:normAutofit fontScale="92500"/>
          </a:bodyPr>
          <a:lstStyle/>
          <a:p>
            <a:pPr marL="0" indent="0">
              <a:buNone/>
            </a:pPr>
            <a:r>
              <a:rPr lang="en-US" b="1" u="sng"/>
              <a:t>What is the approach?</a:t>
            </a:r>
          </a:p>
          <a:p>
            <a:pPr>
              <a:buSzPct val="100000"/>
            </a:pPr>
            <a:r>
              <a:rPr lang="en-US"/>
              <a:t>Using a multi-tiered system of support model</a:t>
            </a:r>
          </a:p>
          <a:p>
            <a:pPr>
              <a:buSzPct val="100000"/>
            </a:pPr>
            <a:r>
              <a:rPr lang="en-US"/>
              <a:t>Developing consistency in defining, teaching, modeling, and encouraging expected appropriate behavior</a:t>
            </a:r>
          </a:p>
          <a:p>
            <a:pPr>
              <a:buSzPct val="100000"/>
            </a:pPr>
            <a:r>
              <a:rPr lang="en-US"/>
              <a:t>Developing consistency in responding to problem behavior</a:t>
            </a:r>
          </a:p>
          <a:p>
            <a:pPr>
              <a:buSzPct val="100000"/>
            </a:pPr>
            <a:r>
              <a:rPr lang="en-US"/>
              <a:t>Using data to guide implementation and progress</a:t>
            </a:r>
            <a:endParaRPr lang="en-US" dirty="0"/>
          </a:p>
        </p:txBody>
      </p:sp>
    </p:spTree>
    <p:extLst>
      <p:ext uri="{BB962C8B-B14F-4D97-AF65-F5344CB8AC3E}">
        <p14:creationId xmlns:p14="http://schemas.microsoft.com/office/powerpoint/2010/main" val="57413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F1D2154-24A7-41E2-8A90-5015827496CE}"/>
              </a:ext>
            </a:extLst>
          </p:cNvPr>
          <p:cNvSpPr>
            <a:spLocks noGrp="1"/>
          </p:cNvSpPr>
          <p:nvPr>
            <p:ph type="title"/>
          </p:nvPr>
        </p:nvSpPr>
        <p:spPr/>
        <p:txBody>
          <a:bodyPr>
            <a:noAutofit/>
          </a:bodyPr>
          <a:lstStyle/>
          <a:p>
            <a:pPr lvl="0">
              <a:lnSpc>
                <a:spcPct val="100000"/>
              </a:lnSpc>
              <a:spcBef>
                <a:spcPts val="0"/>
              </a:spcBef>
            </a:pPr>
            <a:r>
              <a:rPr lang="en-US" dirty="0">
                <a:solidFill>
                  <a:srgbClr val="FFFFFF"/>
                </a:solidFill>
                <a:ea typeface="+mn-ea"/>
                <a:cs typeface="+mn-cs"/>
              </a:rPr>
              <a:t>A Continuum Of Practices: </a:t>
            </a:r>
            <a:br>
              <a:rPr lang="en-US" dirty="0">
                <a:solidFill>
                  <a:srgbClr val="FFFFFF"/>
                </a:solidFill>
                <a:ea typeface="+mn-ea"/>
                <a:cs typeface="+mn-cs"/>
              </a:rPr>
            </a:br>
            <a:r>
              <a:rPr lang="en-US" dirty="0">
                <a:solidFill>
                  <a:srgbClr val="FFFFFF"/>
                </a:solidFill>
                <a:ea typeface="+mn-ea"/>
                <a:cs typeface="+mn-cs"/>
              </a:rPr>
              <a:t>3 Levels Of Prevention</a:t>
            </a:r>
            <a:endParaRPr lang="en-US" dirty="0"/>
          </a:p>
        </p:txBody>
      </p:sp>
      <p:sp>
        <p:nvSpPr>
          <p:cNvPr id="4" name="Content Placeholder 3"/>
          <p:cNvSpPr>
            <a:spLocks noGrp="1"/>
          </p:cNvSpPr>
          <p:nvPr>
            <p:ph idx="1"/>
          </p:nvPr>
        </p:nvSpPr>
        <p:spPr>
          <a:prstGeom prst="rect">
            <a:avLst/>
          </a:prstGeom>
        </p:spPr>
        <p:txBody>
          <a:bodyPr anchor="t">
            <a:noAutofit/>
          </a:bodyPr>
          <a:lstStyle/>
          <a:p>
            <a:r>
              <a:rPr lang="en-US" sz="2000" b="1" u="sng" dirty="0">
                <a:solidFill>
                  <a:srgbClr val="FF0000"/>
                </a:solidFill>
              </a:rPr>
              <a:t>Tier III</a:t>
            </a:r>
            <a:r>
              <a:rPr lang="en-US" sz="2000" b="1" dirty="0">
                <a:solidFill>
                  <a:srgbClr val="FF0000"/>
                </a:solidFill>
              </a:rPr>
              <a:t>: Individualized supports </a:t>
            </a:r>
            <a:br>
              <a:rPr lang="en-US" sz="2000" b="1" dirty="0">
                <a:solidFill>
                  <a:srgbClr val="FF0000"/>
                </a:solidFill>
              </a:rPr>
            </a:br>
            <a:r>
              <a:rPr lang="en-US" sz="2000" b="1" dirty="0">
                <a:solidFill>
                  <a:srgbClr val="FF0000"/>
                </a:solidFill>
              </a:rPr>
              <a:t>for a few students.</a:t>
            </a:r>
          </a:p>
          <a:p>
            <a:endParaRPr lang="en-US" sz="2000" b="1" dirty="0">
              <a:solidFill>
                <a:srgbClr val="FF0000"/>
              </a:solidFill>
            </a:endParaRPr>
          </a:p>
          <a:p>
            <a:r>
              <a:rPr lang="en-US" sz="2000" b="1" u="sng" dirty="0">
                <a:solidFill>
                  <a:srgbClr val="FFC000"/>
                </a:solidFill>
              </a:rPr>
              <a:t>Tier II</a:t>
            </a:r>
            <a:r>
              <a:rPr lang="en-US" sz="2000" b="1" dirty="0">
                <a:solidFill>
                  <a:srgbClr val="FFC000"/>
                </a:solidFill>
              </a:rPr>
              <a:t>: Targeted supports for </a:t>
            </a:r>
            <a:br>
              <a:rPr lang="en-US" sz="2000" b="1" dirty="0">
                <a:solidFill>
                  <a:srgbClr val="FFC000"/>
                </a:solidFill>
              </a:rPr>
            </a:br>
            <a:r>
              <a:rPr lang="en-US" sz="2000" b="1" dirty="0">
                <a:solidFill>
                  <a:srgbClr val="FFC000"/>
                </a:solidFill>
              </a:rPr>
              <a:t>small groups of students. </a:t>
            </a:r>
          </a:p>
          <a:p>
            <a:endParaRPr lang="en-US" sz="2000" b="1" dirty="0">
              <a:solidFill>
                <a:srgbClr val="FFC000"/>
              </a:solidFill>
            </a:endParaRPr>
          </a:p>
          <a:p>
            <a:r>
              <a:rPr lang="en-US" sz="2000" b="1" u="sng" dirty="0">
                <a:solidFill>
                  <a:schemeClr val="accent6"/>
                </a:solidFill>
              </a:rPr>
              <a:t>Tier 1</a:t>
            </a:r>
            <a:r>
              <a:rPr lang="en-US" sz="2000" b="1" dirty="0">
                <a:solidFill>
                  <a:schemeClr val="accent6"/>
                </a:solidFill>
              </a:rPr>
              <a:t>: Core instruction for </a:t>
            </a:r>
            <a:br>
              <a:rPr lang="en-US" sz="2000" b="1" dirty="0">
                <a:solidFill>
                  <a:schemeClr val="accent6"/>
                </a:solidFill>
              </a:rPr>
            </a:br>
            <a:r>
              <a:rPr lang="en-US" sz="2000" b="1" dirty="0">
                <a:solidFill>
                  <a:schemeClr val="accent6"/>
                </a:solidFill>
              </a:rPr>
              <a:t>all students. </a:t>
            </a:r>
          </a:p>
          <a:p>
            <a:endParaRPr lang="en-US" sz="2000" b="1" dirty="0">
              <a:effectLst>
                <a:outerShdw blurRad="38100" dist="38100" dir="2700000" algn="tl">
                  <a:srgbClr val="000000">
                    <a:alpha val="43137"/>
                  </a:srgbClr>
                </a:outerShdw>
              </a:effectLst>
            </a:endParaRPr>
          </a:p>
        </p:txBody>
      </p:sp>
      <p:pic>
        <p:nvPicPr>
          <p:cNvPr id="7" name="Shape 214">
            <a:extLst>
              <a:ext uri="{FF2B5EF4-FFF2-40B4-BE49-F238E27FC236}">
                <a16:creationId xmlns:a16="http://schemas.microsoft.com/office/drawing/2014/main" id="{A41483FC-2D31-4AB2-9380-8E3E30DCA2DC}"/>
              </a:ext>
            </a:extLst>
          </p:cNvPr>
          <p:cNvPicPr/>
          <p:nvPr/>
        </p:nvPicPr>
        <p:blipFill rotWithShape="1">
          <a:blip r:embed="rId3" cstate="print">
            <a:alphaModFix/>
            <a:extLst>
              <a:ext uri="{28A0092B-C50C-407E-A947-70E740481C1C}">
                <a14:useLocalDpi xmlns:a14="http://schemas.microsoft.com/office/drawing/2010/main" val="0"/>
              </a:ext>
            </a:extLst>
          </a:blip>
          <a:srcRect/>
          <a:stretch/>
        </p:blipFill>
        <p:spPr>
          <a:xfrm>
            <a:off x="6829018" y="1965212"/>
            <a:ext cx="5230937" cy="4527663"/>
          </a:xfrm>
          <a:prstGeom prst="rect">
            <a:avLst/>
          </a:prstGeom>
          <a:noFill/>
          <a:ln>
            <a:noFill/>
          </a:ln>
        </p:spPr>
      </p:pic>
    </p:spTree>
    <p:extLst>
      <p:ext uri="{BB962C8B-B14F-4D97-AF65-F5344CB8AC3E}">
        <p14:creationId xmlns:p14="http://schemas.microsoft.com/office/powerpoint/2010/main" val="302117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latin typeface="+mn-lt"/>
              </a:rPr>
              <a:t>Tiers Of Interventions</a:t>
            </a:r>
            <a:endParaRPr lang="en-US" sz="5400" dirty="0">
              <a:latin typeface="+mn-lt"/>
            </a:endParaRPr>
          </a:p>
        </p:txBody>
      </p:sp>
      <p:sp>
        <p:nvSpPr>
          <p:cNvPr id="3" name="Content Placeholder 2"/>
          <p:cNvSpPr>
            <a:spLocks noGrp="1"/>
          </p:cNvSpPr>
          <p:nvPr>
            <p:ph idx="1"/>
          </p:nvPr>
        </p:nvSpPr>
        <p:spPr/>
        <p:txBody>
          <a:bodyPr>
            <a:normAutofit/>
          </a:bodyPr>
          <a:lstStyle/>
          <a:p>
            <a:pPr marL="0" indent="0">
              <a:lnSpc>
                <a:spcPct val="100000"/>
              </a:lnSpc>
              <a:buNone/>
            </a:pPr>
            <a:r>
              <a:rPr lang="en-US"/>
              <a:t>PBIS is for </a:t>
            </a:r>
            <a:r>
              <a:rPr lang="en-US" b="1" u="sng" cap="all"/>
              <a:t>all</a:t>
            </a:r>
            <a:r>
              <a:rPr lang="en-US"/>
              <a:t> students (even those needing Tier 3 services).</a:t>
            </a:r>
          </a:p>
          <a:p>
            <a:pPr marL="0" indent="0">
              <a:lnSpc>
                <a:spcPct val="100000"/>
              </a:lnSpc>
              <a:buNone/>
            </a:pPr>
            <a:endParaRPr lang="en-US"/>
          </a:p>
          <a:p>
            <a:pPr>
              <a:lnSpc>
                <a:spcPct val="100000"/>
              </a:lnSpc>
            </a:pPr>
            <a:r>
              <a:rPr lang="en-US" cap="all"/>
              <a:t>Everyone</a:t>
            </a:r>
            <a:r>
              <a:rPr lang="en-US"/>
              <a:t> receives instruction in behavior.</a:t>
            </a:r>
          </a:p>
          <a:p>
            <a:pPr marL="0" indent="0">
              <a:lnSpc>
                <a:spcPct val="100000"/>
              </a:lnSpc>
              <a:buNone/>
            </a:pPr>
            <a:endParaRPr lang="en-US"/>
          </a:p>
          <a:p>
            <a:pPr>
              <a:lnSpc>
                <a:spcPct val="100000"/>
              </a:lnSpc>
            </a:pPr>
            <a:r>
              <a:rPr lang="en-US"/>
              <a:t>Some students may need more (Tiers 2 and 3), </a:t>
            </a:r>
            <a:r>
              <a:rPr lang="en-US" i="1"/>
              <a:t>but</a:t>
            </a:r>
            <a:r>
              <a:rPr lang="en-US"/>
              <a:t> they still get Tier 1 instruction and support.</a:t>
            </a:r>
            <a:endParaRPr lang="en-US" dirty="0"/>
          </a:p>
        </p:txBody>
      </p:sp>
    </p:spTree>
    <p:extLst>
      <p:ext uri="{BB962C8B-B14F-4D97-AF65-F5344CB8AC3E}">
        <p14:creationId xmlns:p14="http://schemas.microsoft.com/office/powerpoint/2010/main" val="5083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PBIS Model</a:t>
            </a:r>
            <a:endParaRPr lang="en-US" dirty="0"/>
          </a:p>
        </p:txBody>
      </p:sp>
      <p:pic>
        <p:nvPicPr>
          <p:cNvPr id="5" name="Picture 2" descr="Center on PBIS | Getting Started">
            <a:extLst>
              <a:ext uri="{FF2B5EF4-FFF2-40B4-BE49-F238E27FC236}">
                <a16:creationId xmlns:a16="http://schemas.microsoft.com/office/drawing/2014/main" id="{5731BEF9-02D5-4870-8FC9-8FCE9B263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664" y="1690688"/>
            <a:ext cx="5121069" cy="412367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A8C131ED-6139-485B-A7FF-B87C857D66C2}"/>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ea typeface="Times New Roman" panose="02020603050405020304" pitchFamily="18" charset="0"/>
                <a:hlinkClick r:id="rId4"/>
              </a:rPr>
              <a:t>https://www.pbis.org/pbis/what-is-pbis</a:t>
            </a:r>
            <a:r>
              <a:rPr lang="en-US" sz="1000" dirty="0">
                <a:ea typeface="Times New Roman" panose="02020603050405020304" pitchFamily="18" charset="0"/>
              </a:rPr>
              <a:t> </a:t>
            </a:r>
          </a:p>
        </p:txBody>
      </p:sp>
    </p:spTree>
    <p:extLst>
      <p:ext uri="{BB962C8B-B14F-4D97-AF65-F5344CB8AC3E}">
        <p14:creationId xmlns:p14="http://schemas.microsoft.com/office/powerpoint/2010/main" val="170404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a:t>
            </a:r>
            <a:endParaRPr lang="en-US" dirty="0"/>
          </a:p>
        </p:txBody>
      </p:sp>
      <p:sp>
        <p:nvSpPr>
          <p:cNvPr id="3" name="Content Placeholder 2"/>
          <p:cNvSpPr>
            <a:spLocks noGrp="1"/>
          </p:cNvSpPr>
          <p:nvPr>
            <p:ph idx="1"/>
          </p:nvPr>
        </p:nvSpPr>
        <p:spPr/>
        <p:txBody>
          <a:bodyPr/>
          <a:lstStyle/>
          <a:p>
            <a:r>
              <a:rPr lang="en-US"/>
              <a:t>Philosophy of PBIS  </a:t>
            </a:r>
          </a:p>
          <a:p>
            <a:r>
              <a:rPr lang="en-US"/>
              <a:t>Steps to implement PBIS</a:t>
            </a:r>
          </a:p>
          <a:p>
            <a:r>
              <a:rPr lang="en-US"/>
              <a:t>Before you begin training</a:t>
            </a:r>
            <a:endParaRPr lang="en-US" dirty="0"/>
          </a:p>
        </p:txBody>
      </p:sp>
    </p:spTree>
    <p:extLst>
      <p:ext uri="{BB962C8B-B14F-4D97-AF65-F5344CB8AC3E}">
        <p14:creationId xmlns:p14="http://schemas.microsoft.com/office/powerpoint/2010/main" val="10073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E80FF4-BB0B-43D5-BC56-40E409A6B191}"/>
              </a:ext>
            </a:extLst>
          </p:cNvPr>
          <p:cNvSpPr>
            <a:spLocks noGrp="1"/>
          </p:cNvSpPr>
          <p:nvPr>
            <p:ph type="title"/>
          </p:nvPr>
        </p:nvSpPr>
        <p:spPr/>
        <p:txBody>
          <a:bodyPr/>
          <a:lstStyle/>
          <a:p>
            <a:r>
              <a:rPr lang="en-US"/>
              <a:t>Tier I Components</a:t>
            </a:r>
            <a:endParaRPr lang="en-US" dirty="0"/>
          </a:p>
        </p:txBody>
      </p:sp>
      <p:sp>
        <p:nvSpPr>
          <p:cNvPr id="5" name="Content Placeholder 4">
            <a:extLst>
              <a:ext uri="{FF2B5EF4-FFF2-40B4-BE49-F238E27FC236}">
                <a16:creationId xmlns:a16="http://schemas.microsoft.com/office/drawing/2014/main" id="{F2EDE04A-9769-4C4B-BC22-6D289A20C2AC}"/>
              </a:ext>
            </a:extLst>
          </p:cNvPr>
          <p:cNvSpPr>
            <a:spLocks noGrp="1"/>
          </p:cNvSpPr>
          <p:nvPr>
            <p:ph idx="1"/>
          </p:nvPr>
        </p:nvSpPr>
        <p:spPr/>
        <p:txBody>
          <a:bodyPr>
            <a:normAutofit fontScale="92500" lnSpcReduction="10000"/>
          </a:bodyPr>
          <a:lstStyle/>
          <a:p>
            <a:r>
              <a:rPr lang="en-US"/>
              <a:t>Developing behavioral expectations</a:t>
            </a:r>
          </a:p>
          <a:p>
            <a:r>
              <a:rPr lang="en-US"/>
              <a:t>Teaching expected behaviors</a:t>
            </a:r>
          </a:p>
          <a:p>
            <a:r>
              <a:rPr lang="en-US"/>
              <a:t>Acknowledging appropriate behavior</a:t>
            </a:r>
          </a:p>
          <a:p>
            <a:r>
              <a:rPr lang="en-US"/>
              <a:t>Consistent responses to inappropriate behavior</a:t>
            </a:r>
          </a:p>
          <a:p>
            <a:r>
              <a:rPr lang="en-US"/>
              <a:t>Data-based decision making</a:t>
            </a:r>
          </a:p>
          <a:p>
            <a:r>
              <a:rPr lang="en-US"/>
              <a:t>Assessment</a:t>
            </a:r>
          </a:p>
          <a:p>
            <a:r>
              <a:rPr lang="en-US"/>
              <a:t>Classroom PBIS</a:t>
            </a:r>
            <a:endParaRPr lang="en-US" dirty="0"/>
          </a:p>
        </p:txBody>
      </p:sp>
    </p:spTree>
    <p:extLst>
      <p:ext uri="{BB962C8B-B14F-4D97-AF65-F5344CB8AC3E}">
        <p14:creationId xmlns:p14="http://schemas.microsoft.com/office/powerpoint/2010/main" val="1782116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Steps to Implement PBIS</a:t>
            </a:r>
            <a:endParaRPr lang="en-US" dirty="0"/>
          </a:p>
        </p:txBody>
      </p:sp>
    </p:spTree>
    <p:extLst>
      <p:ext uri="{BB962C8B-B14F-4D97-AF65-F5344CB8AC3E}">
        <p14:creationId xmlns:p14="http://schemas.microsoft.com/office/powerpoint/2010/main" val="120622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C142B7-8284-4995-A2D3-0CEFF883E0A8}"/>
              </a:ext>
            </a:extLst>
          </p:cNvPr>
          <p:cNvSpPr>
            <a:spLocks noGrp="1"/>
          </p:cNvSpPr>
          <p:nvPr>
            <p:ph type="title"/>
          </p:nvPr>
        </p:nvSpPr>
        <p:spPr/>
        <p:txBody>
          <a:bodyPr/>
          <a:lstStyle/>
          <a:p>
            <a:r>
              <a:rPr lang="en-US" sz="5400">
                <a:latin typeface="+mn-lt"/>
              </a:rPr>
              <a:t>Outcomes</a:t>
            </a:r>
            <a:endParaRPr lang="en-US" sz="5400" dirty="0">
              <a:latin typeface="+mn-lt"/>
            </a:endParaRPr>
          </a:p>
        </p:txBody>
      </p:sp>
      <p:sp>
        <p:nvSpPr>
          <p:cNvPr id="7" name="Content Placeholder 6">
            <a:extLst>
              <a:ext uri="{FF2B5EF4-FFF2-40B4-BE49-F238E27FC236}">
                <a16:creationId xmlns:a16="http://schemas.microsoft.com/office/drawing/2014/main" id="{9789FEB6-5F2A-426D-AEB2-2C67FA54D5B4}"/>
              </a:ext>
            </a:extLst>
          </p:cNvPr>
          <p:cNvSpPr>
            <a:spLocks noGrp="1"/>
          </p:cNvSpPr>
          <p:nvPr>
            <p:ph idx="1"/>
          </p:nvPr>
        </p:nvSpPr>
        <p:spPr/>
        <p:txBody>
          <a:bodyPr>
            <a:normAutofit fontScale="92500" lnSpcReduction="10000"/>
          </a:bodyPr>
          <a:lstStyle/>
          <a:p>
            <a:pPr marL="0" indent="0">
              <a:buNone/>
            </a:pPr>
            <a:r>
              <a:rPr lang="en-US" u="sng"/>
              <a:t>Step 1</a:t>
            </a:r>
            <a:r>
              <a:rPr lang="en-US"/>
              <a:t> is to decide on what outcomes you want to see.</a:t>
            </a:r>
          </a:p>
          <a:p>
            <a:pPr marL="0" indent="0">
              <a:buNone/>
            </a:pPr>
            <a:endParaRPr lang="en-US"/>
          </a:p>
          <a:p>
            <a:pPr>
              <a:buSzPct val="100000"/>
            </a:pPr>
            <a:r>
              <a:rPr lang="en-US"/>
              <a:t>What are your priority areas?</a:t>
            </a:r>
          </a:p>
          <a:p>
            <a:pPr lvl="1">
              <a:spcBef>
                <a:spcPts val="1000"/>
              </a:spcBef>
              <a:buSzPct val="100000"/>
            </a:pPr>
            <a:r>
              <a:rPr lang="en-US" sz="2600"/>
              <a:t>If behavior isn’t one, don’t continue.</a:t>
            </a:r>
          </a:p>
          <a:p>
            <a:pPr>
              <a:buSzPct val="100000"/>
            </a:pPr>
            <a:r>
              <a:rPr lang="en-US"/>
              <a:t>What are your behavior goals?</a:t>
            </a:r>
          </a:p>
          <a:p>
            <a:pPr lvl="1">
              <a:spcBef>
                <a:spcPts val="1000"/>
              </a:spcBef>
              <a:buSzPct val="100000"/>
            </a:pPr>
            <a:r>
              <a:rPr lang="en-US" sz="2600"/>
              <a:t>Use your school and district data to see what is needed.</a:t>
            </a:r>
          </a:p>
          <a:p>
            <a:pPr lvl="2">
              <a:spcBef>
                <a:spcPts val="1000"/>
              </a:spcBef>
              <a:buSzPct val="100000"/>
            </a:pPr>
            <a:r>
              <a:rPr lang="en-US" altLang="ja-JP" sz="2400"/>
              <a:t>Example: 25% reduction in out of school suspensions.</a:t>
            </a:r>
            <a:endParaRPr lang="en-US" altLang="ja-JP" sz="2400" dirty="0"/>
          </a:p>
        </p:txBody>
      </p:sp>
    </p:spTree>
    <p:extLst>
      <p:ext uri="{BB962C8B-B14F-4D97-AF65-F5344CB8AC3E}">
        <p14:creationId xmlns:p14="http://schemas.microsoft.com/office/powerpoint/2010/main" val="338149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a:latin typeface="+mn-lt"/>
              </a:rPr>
              <a:t>Systems</a:t>
            </a:r>
            <a:endParaRPr lang="en-US" sz="5400" dirty="0">
              <a:latin typeface="+mn-lt"/>
            </a:endParaRPr>
          </a:p>
        </p:txBody>
      </p:sp>
      <p:sp>
        <p:nvSpPr>
          <p:cNvPr id="4" name="Content Placeholder 3"/>
          <p:cNvSpPr>
            <a:spLocks noGrp="1"/>
          </p:cNvSpPr>
          <p:nvPr>
            <p:ph idx="1"/>
          </p:nvPr>
        </p:nvSpPr>
        <p:spPr/>
        <p:txBody>
          <a:bodyPr>
            <a:normAutofit fontScale="77500" lnSpcReduction="20000"/>
          </a:bodyPr>
          <a:lstStyle/>
          <a:p>
            <a:pPr marL="0" indent="0">
              <a:buNone/>
            </a:pPr>
            <a:r>
              <a:rPr lang="en-US" u="sng"/>
              <a:t>Step 2</a:t>
            </a:r>
            <a:r>
              <a:rPr lang="en-US"/>
              <a:t> in PBIS is to establish a team.</a:t>
            </a:r>
          </a:p>
          <a:p>
            <a:r>
              <a:rPr lang="en-US" sz="2600"/>
              <a:t>The team is the basis for a PBIS system to facilitate implementation.</a:t>
            </a:r>
          </a:p>
          <a:p>
            <a:pPr lvl="1">
              <a:spcBef>
                <a:spcPts val="1000"/>
              </a:spcBef>
            </a:pPr>
            <a:r>
              <a:rPr lang="en-US"/>
              <a:t>Team needs to represent school (e.g., teachers, staff)</a:t>
            </a:r>
          </a:p>
          <a:p>
            <a:pPr lvl="1">
              <a:spcBef>
                <a:spcPts val="1000"/>
              </a:spcBef>
            </a:pPr>
            <a:r>
              <a:rPr lang="en-US"/>
              <a:t>Team needs a coach (positive, active coordinator)</a:t>
            </a:r>
          </a:p>
          <a:p>
            <a:pPr marL="0" indent="0">
              <a:buNone/>
            </a:pPr>
            <a:endParaRPr lang="en-US"/>
          </a:p>
          <a:p>
            <a:r>
              <a:rPr lang="en-US" sz="2600"/>
              <a:t>The school also needs a data system to collect and collate behavioral information.</a:t>
            </a:r>
          </a:p>
          <a:p>
            <a:pPr lvl="1">
              <a:spcBef>
                <a:spcPts val="1000"/>
              </a:spcBef>
            </a:pPr>
            <a:r>
              <a:rPr lang="en-US"/>
              <a:t>Team needs a data person</a:t>
            </a:r>
          </a:p>
          <a:p>
            <a:pPr lvl="1">
              <a:spcBef>
                <a:spcPts val="1000"/>
              </a:spcBef>
            </a:pPr>
            <a:r>
              <a:rPr lang="en-US"/>
              <a:t>Team needs to present data to stakeholders</a:t>
            </a:r>
            <a:endParaRPr lang="en-US" dirty="0"/>
          </a:p>
        </p:txBody>
      </p:sp>
    </p:spTree>
    <p:extLst>
      <p:ext uri="{BB962C8B-B14F-4D97-AF65-F5344CB8AC3E}">
        <p14:creationId xmlns:p14="http://schemas.microsoft.com/office/powerpoint/2010/main" val="375989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a:latin typeface="+mn-lt"/>
              </a:rPr>
              <a:t>Practices</a:t>
            </a:r>
            <a:endParaRPr lang="en-US" sz="5400" dirty="0">
              <a:latin typeface="+mn-lt"/>
            </a:endParaRPr>
          </a:p>
        </p:txBody>
      </p:sp>
      <p:sp>
        <p:nvSpPr>
          <p:cNvPr id="4" name="Content Placeholder 3"/>
          <p:cNvSpPr>
            <a:spLocks noGrp="1"/>
          </p:cNvSpPr>
          <p:nvPr>
            <p:ph idx="1"/>
          </p:nvPr>
        </p:nvSpPr>
        <p:spPr/>
        <p:txBody>
          <a:bodyPr>
            <a:normAutofit fontScale="70000" lnSpcReduction="20000"/>
          </a:bodyPr>
          <a:lstStyle/>
          <a:p>
            <a:pPr marL="0" indent="0">
              <a:buNone/>
            </a:pPr>
            <a:r>
              <a:rPr lang="en-US" u="sng"/>
              <a:t>Step 3</a:t>
            </a:r>
            <a:r>
              <a:rPr lang="en-US"/>
              <a:t> is to identify expectations for student behavior.</a:t>
            </a:r>
          </a:p>
          <a:p>
            <a:pPr lvl="1">
              <a:spcBef>
                <a:spcPts val="1000"/>
              </a:spcBef>
            </a:pPr>
            <a:r>
              <a:rPr lang="en-US" sz="2800"/>
              <a:t>Expectations must be positively stated (e.g., respect), not a listing of violations.</a:t>
            </a:r>
          </a:p>
          <a:p>
            <a:pPr lvl="1">
              <a:spcBef>
                <a:spcPts val="1000"/>
              </a:spcBef>
            </a:pPr>
            <a:r>
              <a:rPr lang="en-US" sz="2800"/>
              <a:t>Expectations must encompass what the data say need changed in your school(s).</a:t>
            </a:r>
          </a:p>
          <a:p>
            <a:pPr lvl="1">
              <a:spcBef>
                <a:spcPts val="1000"/>
              </a:spcBef>
            </a:pPr>
            <a:r>
              <a:rPr lang="en-US" sz="2800"/>
              <a:t>Expectations need to be defined by specific behaviors.</a:t>
            </a:r>
          </a:p>
          <a:p>
            <a:pPr lvl="1">
              <a:spcBef>
                <a:spcPts val="1000"/>
              </a:spcBef>
            </a:pPr>
            <a:r>
              <a:rPr lang="en-US" sz="2800"/>
              <a:t>Expectations need to be defined for specific areas of school (e.g., cafeteria, hallway).</a:t>
            </a:r>
          </a:p>
          <a:p>
            <a:pPr lvl="1">
              <a:spcBef>
                <a:spcPts val="1000"/>
              </a:spcBef>
            </a:pPr>
            <a:r>
              <a:rPr lang="en-US" sz="2800"/>
              <a:t>Lesson plans need to be developed to teach the expectations in context.</a:t>
            </a:r>
            <a:endParaRPr lang="en-US" sz="2800" dirty="0"/>
          </a:p>
        </p:txBody>
      </p:sp>
    </p:spTree>
    <p:extLst>
      <p:ext uri="{BB962C8B-B14F-4D97-AF65-F5344CB8AC3E}">
        <p14:creationId xmlns:p14="http://schemas.microsoft.com/office/powerpoint/2010/main" val="1812549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a:latin typeface="+mn-lt"/>
              </a:rPr>
              <a:t>Practices</a:t>
            </a:r>
            <a:endParaRPr lang="en-US" sz="5400" dirty="0">
              <a:latin typeface="+mn-lt"/>
            </a:endParaRPr>
          </a:p>
        </p:txBody>
      </p:sp>
      <p:sp>
        <p:nvSpPr>
          <p:cNvPr id="15" name="Content Placeholder 3">
            <a:extLst>
              <a:ext uri="{FF2B5EF4-FFF2-40B4-BE49-F238E27FC236}">
                <a16:creationId xmlns:a16="http://schemas.microsoft.com/office/drawing/2014/main" id="{E9052E6A-0400-412F-A6E2-5DF034701B69}"/>
              </a:ext>
            </a:extLst>
          </p:cNvPr>
          <p:cNvSpPr>
            <a:spLocks noGrp="1"/>
          </p:cNvSpPr>
          <p:nvPr>
            <p:ph idx="1"/>
          </p:nvPr>
        </p:nvSpPr>
        <p:spPr/>
        <p:txBody>
          <a:bodyPr>
            <a:normAutofit fontScale="70000" lnSpcReduction="20000"/>
          </a:bodyPr>
          <a:lstStyle/>
          <a:p>
            <a:pPr marL="0" indent="0">
              <a:buNone/>
            </a:pPr>
            <a:r>
              <a:rPr lang="en-US" u="sng"/>
              <a:t>Step 4</a:t>
            </a:r>
            <a:r>
              <a:rPr lang="en-US"/>
              <a:t> is to make PBIS part of the culture.</a:t>
            </a:r>
          </a:p>
          <a:p>
            <a:pPr lvl="1">
              <a:spcBef>
                <a:spcPts val="1000"/>
              </a:spcBef>
            </a:pPr>
            <a:r>
              <a:rPr lang="en-US" sz="2800"/>
              <a:t>An acknowledgement process for students needs to be developed.</a:t>
            </a:r>
          </a:p>
          <a:p>
            <a:pPr lvl="1">
              <a:spcBef>
                <a:spcPts val="1000"/>
              </a:spcBef>
            </a:pPr>
            <a:r>
              <a:rPr lang="en-US" sz="2800"/>
              <a:t>Responses to inappropriate behavior need to be examined and made consistent.</a:t>
            </a:r>
          </a:p>
          <a:p>
            <a:pPr lvl="1">
              <a:spcBef>
                <a:spcPts val="1000"/>
              </a:spcBef>
            </a:pPr>
            <a:r>
              <a:rPr lang="en-US" sz="2800"/>
              <a:t>An acknowledgement process for TEACHERS needs to be developed.</a:t>
            </a:r>
          </a:p>
          <a:p>
            <a:pPr lvl="1">
              <a:spcBef>
                <a:spcPts val="1000"/>
              </a:spcBef>
            </a:pPr>
            <a:r>
              <a:rPr lang="en-US" sz="2800"/>
              <a:t>Roll-out and boosters for behavior need to be developed.</a:t>
            </a:r>
          </a:p>
          <a:p>
            <a:pPr lvl="1">
              <a:spcBef>
                <a:spcPts val="1000"/>
              </a:spcBef>
            </a:pPr>
            <a:r>
              <a:rPr lang="en-US" sz="2800"/>
              <a:t>Data distribution practices to stakeholders are needed.</a:t>
            </a:r>
          </a:p>
          <a:p>
            <a:pPr lvl="1">
              <a:spcBef>
                <a:spcPts val="1000"/>
              </a:spcBef>
            </a:pPr>
            <a:r>
              <a:rPr lang="en-US" sz="2800"/>
              <a:t>Plans to identify successes and revisit needs have to be developed.</a:t>
            </a:r>
            <a:endParaRPr lang="en-US" sz="2800" dirty="0"/>
          </a:p>
        </p:txBody>
      </p:sp>
    </p:spTree>
    <p:extLst>
      <p:ext uri="{BB962C8B-B14F-4D97-AF65-F5344CB8AC3E}">
        <p14:creationId xmlns:p14="http://schemas.microsoft.com/office/powerpoint/2010/main" val="275863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Tiers 2 And 3</a:t>
            </a:r>
            <a:endParaRPr lang="en-US" dirty="0"/>
          </a:p>
        </p:txBody>
      </p:sp>
      <p:sp>
        <p:nvSpPr>
          <p:cNvPr id="2" name="Content Placeholder 1">
            <a:extLst>
              <a:ext uri="{FF2B5EF4-FFF2-40B4-BE49-F238E27FC236}">
                <a16:creationId xmlns:a16="http://schemas.microsoft.com/office/drawing/2014/main" id="{C3EBB579-DB12-446E-BD13-5EB108E482D2}"/>
              </a:ext>
            </a:extLst>
          </p:cNvPr>
          <p:cNvSpPr>
            <a:spLocks noGrp="1"/>
          </p:cNvSpPr>
          <p:nvPr>
            <p:ph idx="1"/>
          </p:nvPr>
        </p:nvSpPr>
        <p:spPr/>
        <p:txBody>
          <a:bodyPr>
            <a:normAutofit fontScale="77500" lnSpcReduction="20000"/>
          </a:bodyPr>
          <a:lstStyle/>
          <a:p>
            <a:r>
              <a:rPr lang="en-US"/>
              <a:t>Where do Tiers 2 and 3 fit?</a:t>
            </a:r>
          </a:p>
          <a:p>
            <a:pPr lvl="1"/>
            <a:r>
              <a:rPr lang="en-US"/>
              <a:t>PBIS is about prevention first and foremost.</a:t>
            </a:r>
          </a:p>
          <a:p>
            <a:pPr lvl="1"/>
            <a:r>
              <a:rPr lang="en-US"/>
              <a:t>Tier 1 must be established and working effectively before even thinking about Tiers 2 or 3.</a:t>
            </a:r>
          </a:p>
          <a:p>
            <a:r>
              <a:rPr lang="en-US"/>
              <a:t>But what about the students needing more support now?</a:t>
            </a:r>
          </a:p>
          <a:p>
            <a:pPr lvl="1"/>
            <a:r>
              <a:rPr lang="en-US"/>
              <a:t>You already have processes in place that you will continue to use.</a:t>
            </a:r>
          </a:p>
          <a:p>
            <a:pPr lvl="1"/>
            <a:r>
              <a:rPr lang="en-US"/>
              <a:t>You must first reduce problem behaviors before attempting to institute greater supports.</a:t>
            </a:r>
          </a:p>
          <a:p>
            <a:pPr lvl="1"/>
            <a:r>
              <a:rPr lang="en-US"/>
              <a:t>You must develop the infrastructure for upper tiers before implementing them.</a:t>
            </a:r>
            <a:endParaRPr lang="en-US" dirty="0"/>
          </a:p>
        </p:txBody>
      </p:sp>
    </p:spTree>
    <p:extLst>
      <p:ext uri="{BB962C8B-B14F-4D97-AF65-F5344CB8AC3E}">
        <p14:creationId xmlns:p14="http://schemas.microsoft.com/office/powerpoint/2010/main" val="4260443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Before You Begin Training</a:t>
            </a:r>
            <a:endParaRPr lang="en-US" dirty="0"/>
          </a:p>
        </p:txBody>
      </p:sp>
    </p:spTree>
    <p:extLst>
      <p:ext uri="{BB962C8B-B14F-4D97-AF65-F5344CB8AC3E}">
        <p14:creationId xmlns:p14="http://schemas.microsoft.com/office/powerpoint/2010/main" val="249367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Where To Begin?</a:t>
            </a:r>
            <a:endParaRPr lang="en-US" dirty="0"/>
          </a:p>
        </p:txBody>
      </p:sp>
      <p:sp>
        <p:nvSpPr>
          <p:cNvPr id="4" name="Content Placeholder 3"/>
          <p:cNvSpPr>
            <a:spLocks noGrp="1"/>
          </p:cNvSpPr>
          <p:nvPr>
            <p:ph idx="1"/>
          </p:nvPr>
        </p:nvSpPr>
        <p:spPr/>
        <p:txBody>
          <a:bodyPr/>
          <a:lstStyle/>
          <a:p>
            <a:r>
              <a:rPr lang="en-US"/>
              <a:t>Implement systematically</a:t>
            </a:r>
          </a:p>
          <a:p>
            <a:pPr lvl="1"/>
            <a:r>
              <a:rPr lang="en-US"/>
              <a:t>Are you just starting? Do you need to explore first?</a:t>
            </a:r>
          </a:p>
          <a:p>
            <a:pPr lvl="1"/>
            <a:r>
              <a:rPr lang="en-US"/>
              <a:t>Do you already know you need to do this and you’re ready to install a new approach?</a:t>
            </a:r>
          </a:p>
          <a:p>
            <a:r>
              <a:rPr lang="en-US"/>
              <a:t>Determine how ready your district or school is to implement something new.</a:t>
            </a:r>
          </a:p>
          <a:p>
            <a:pPr lvl="1"/>
            <a:r>
              <a:rPr lang="en-US"/>
              <a:t>At what stage of readiness are you?</a:t>
            </a:r>
            <a:endParaRPr lang="en-US" dirty="0"/>
          </a:p>
        </p:txBody>
      </p:sp>
    </p:spTree>
    <p:extLst>
      <p:ext uri="{BB962C8B-B14F-4D97-AF65-F5344CB8AC3E}">
        <p14:creationId xmlns:p14="http://schemas.microsoft.com/office/powerpoint/2010/main" val="8937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4CD6-0087-4908-BB98-ED4B4E1F451D}"/>
              </a:ext>
            </a:extLst>
          </p:cNvPr>
          <p:cNvSpPr>
            <a:spLocks noGrp="1"/>
          </p:cNvSpPr>
          <p:nvPr>
            <p:ph type="title"/>
          </p:nvPr>
        </p:nvSpPr>
        <p:spPr/>
        <p:txBody>
          <a:bodyPr>
            <a:noAutofit/>
          </a:bodyPr>
          <a:lstStyle/>
          <a:p>
            <a:r>
              <a:rPr lang="en-US" sz="5400" dirty="0">
                <a:latin typeface="+mn-lt"/>
              </a:rPr>
              <a:t>Phases Of Implementation</a:t>
            </a:r>
          </a:p>
        </p:txBody>
      </p:sp>
      <p:pic>
        <p:nvPicPr>
          <p:cNvPr id="1026" name="Picture 2" descr="https://lh6.googleusercontent.com/A89c9HcrHrc0cXbtj2dcuRF3G4WPnv9ZM-fYaCeuaQFV-QYTDOuADNNFuJoQnlwz7zOsYwYuqBbIJWffDqonG8zM0YoiCcc6JHbPIQR6uRdMv-wAFhWsfJycYCJLZUdrg6svZ1TXfEGQ5GjLSdZNlg=s2048">
            <a:extLst>
              <a:ext uri="{FF2B5EF4-FFF2-40B4-BE49-F238E27FC236}">
                <a16:creationId xmlns:a16="http://schemas.microsoft.com/office/drawing/2014/main" id="{BF12F639-A5C8-48D8-A00B-E9418AEE14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05"/>
          <a:stretch/>
        </p:blipFill>
        <p:spPr bwMode="auto">
          <a:xfrm>
            <a:off x="3063451" y="1511409"/>
            <a:ext cx="7741497" cy="480295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a:extLst>
              <a:ext uri="{FF2B5EF4-FFF2-40B4-BE49-F238E27FC236}">
                <a16:creationId xmlns:a16="http://schemas.microsoft.com/office/drawing/2014/main" id="{51A7368F-DD5C-49F1-A142-EBEDDA6D3B55}"/>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dk1"/>
              </a:buClr>
              <a:buSzPts val="1400"/>
              <a:buNone/>
            </a:pPr>
            <a:r>
              <a:rPr lang="en-US" sz="1000" dirty="0">
                <a:cs typeface="Arial"/>
                <a:sym typeface="Arial"/>
              </a:rPr>
              <a:t>Based on the PBIS Implementation Blueprint; retrieved from </a:t>
            </a:r>
            <a:r>
              <a:rPr lang="en-US" sz="1000" dirty="0">
                <a:cs typeface="Arial"/>
                <a:sym typeface="Arial"/>
                <a:hlinkClick r:id="rId4"/>
              </a:rPr>
              <a:t>https://www.pbis.org/resource/pbis-implementation-blueprint</a:t>
            </a:r>
            <a:r>
              <a:rPr lang="en-US" sz="1000" dirty="0">
                <a:cs typeface="Arial"/>
                <a:sym typeface="Arial"/>
              </a:rPr>
              <a:t> </a:t>
            </a:r>
            <a:endParaRPr lang="en-US" sz="1000" dirty="0"/>
          </a:p>
        </p:txBody>
      </p:sp>
    </p:spTree>
    <p:extLst>
      <p:ext uri="{BB962C8B-B14F-4D97-AF65-F5344CB8AC3E}">
        <p14:creationId xmlns:p14="http://schemas.microsoft.com/office/powerpoint/2010/main" val="341967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Philosophy of PBIS</a:t>
            </a:r>
            <a:endParaRPr lang="en-US" dirty="0"/>
          </a:p>
        </p:txBody>
      </p:sp>
    </p:spTree>
    <p:extLst>
      <p:ext uri="{BB962C8B-B14F-4D97-AF65-F5344CB8AC3E}">
        <p14:creationId xmlns:p14="http://schemas.microsoft.com/office/powerpoint/2010/main" val="2126931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Exploration</a:t>
            </a:r>
            <a:endParaRPr lang="en-US" dirty="0"/>
          </a:p>
        </p:txBody>
      </p:sp>
      <p:sp>
        <p:nvSpPr>
          <p:cNvPr id="4" name="Content Placeholder 3"/>
          <p:cNvSpPr>
            <a:spLocks noGrp="1"/>
          </p:cNvSpPr>
          <p:nvPr>
            <p:ph idx="1"/>
          </p:nvPr>
        </p:nvSpPr>
        <p:spPr/>
        <p:txBody>
          <a:bodyPr>
            <a:normAutofit fontScale="92500" lnSpcReduction="20000"/>
          </a:bodyPr>
          <a:lstStyle/>
          <a:p>
            <a:r>
              <a:rPr lang="en-US"/>
              <a:t>What do you already have in place?</a:t>
            </a:r>
          </a:p>
          <a:p>
            <a:pPr lvl="1"/>
            <a:r>
              <a:rPr lang="en-US"/>
              <a:t>Initiatives</a:t>
            </a:r>
          </a:p>
          <a:p>
            <a:pPr lvl="1"/>
            <a:r>
              <a:rPr lang="en-US"/>
              <a:t>Committees, groups</a:t>
            </a:r>
          </a:p>
          <a:p>
            <a:pPr lvl="1"/>
            <a:r>
              <a:rPr lang="en-US"/>
              <a:t>Resources available</a:t>
            </a:r>
          </a:p>
          <a:p>
            <a:r>
              <a:rPr lang="en-US"/>
              <a:t>Do you have the capacity to begin?</a:t>
            </a:r>
          </a:p>
          <a:p>
            <a:pPr lvl="1"/>
            <a:r>
              <a:rPr lang="en-US"/>
              <a:t>e.g., use the District Capacity Assessment</a:t>
            </a:r>
          </a:p>
          <a:p>
            <a:r>
              <a:rPr lang="en-US"/>
              <a:t>Are you ready to begin?</a:t>
            </a:r>
          </a:p>
          <a:p>
            <a:pPr lvl="1"/>
            <a:r>
              <a:rPr lang="en-US"/>
              <a:t>Sample readiness questions on next page</a:t>
            </a:r>
            <a:endParaRPr lang="en-US" dirty="0"/>
          </a:p>
        </p:txBody>
      </p:sp>
      <p:sp>
        <p:nvSpPr>
          <p:cNvPr id="5" name="Content Placeholder 5">
            <a:extLst>
              <a:ext uri="{FF2B5EF4-FFF2-40B4-BE49-F238E27FC236}">
                <a16:creationId xmlns:a16="http://schemas.microsoft.com/office/drawing/2014/main" id="{6F3A8ABF-1B2F-4CA9-9A4E-975A65D7B80D}"/>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3"/>
              </a:rPr>
              <a:t>https://implementation.fpg.unc.edu/resources/district-capacity-assessment-dca</a:t>
            </a:r>
            <a:r>
              <a:rPr lang="en-US" sz="1000" dirty="0"/>
              <a:t> </a:t>
            </a:r>
          </a:p>
        </p:txBody>
      </p:sp>
    </p:spTree>
    <p:extLst>
      <p:ext uri="{BB962C8B-B14F-4D97-AF65-F5344CB8AC3E}">
        <p14:creationId xmlns:p14="http://schemas.microsoft.com/office/powerpoint/2010/main" val="2003826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Sample Readiness Form</a:t>
            </a:r>
            <a:endParaRPr lang="en-US" dirty="0"/>
          </a:p>
        </p:txBody>
      </p:sp>
      <p:graphicFrame>
        <p:nvGraphicFramePr>
          <p:cNvPr id="8" name="Content Placeholder 4">
            <a:extLst>
              <a:ext uri="{FF2B5EF4-FFF2-40B4-BE49-F238E27FC236}">
                <a16:creationId xmlns:a16="http://schemas.microsoft.com/office/drawing/2014/main" id="{EED9E77A-4E15-47EA-A3E9-B6682D4E781A}"/>
              </a:ext>
            </a:extLst>
          </p:cNvPr>
          <p:cNvGraphicFramePr>
            <a:graphicFrameLocks/>
          </p:cNvGraphicFramePr>
          <p:nvPr>
            <p:extLst/>
          </p:nvPr>
        </p:nvGraphicFramePr>
        <p:xfrm>
          <a:off x="2514600" y="1436066"/>
          <a:ext cx="8841527" cy="4910436"/>
        </p:xfrm>
        <a:graphic>
          <a:graphicData uri="http://schemas.openxmlformats.org/drawingml/2006/table">
            <a:tbl>
              <a:tblPr>
                <a:tableStyleId>{5C22544A-7EE6-4342-B048-85BDC9FD1C3A}</a:tableStyleId>
              </a:tblPr>
              <a:tblGrid>
                <a:gridCol w="933578">
                  <a:extLst>
                    <a:ext uri="{9D8B030D-6E8A-4147-A177-3AD203B41FA5}">
                      <a16:colId xmlns:a16="http://schemas.microsoft.com/office/drawing/2014/main" val="3892624969"/>
                    </a:ext>
                  </a:extLst>
                </a:gridCol>
                <a:gridCol w="4173639">
                  <a:extLst>
                    <a:ext uri="{9D8B030D-6E8A-4147-A177-3AD203B41FA5}">
                      <a16:colId xmlns:a16="http://schemas.microsoft.com/office/drawing/2014/main" val="318792347"/>
                    </a:ext>
                  </a:extLst>
                </a:gridCol>
                <a:gridCol w="3734310">
                  <a:extLst>
                    <a:ext uri="{9D8B030D-6E8A-4147-A177-3AD203B41FA5}">
                      <a16:colId xmlns:a16="http://schemas.microsoft.com/office/drawing/2014/main" val="2896446810"/>
                    </a:ext>
                  </a:extLst>
                </a:gridCol>
              </a:tblGrid>
              <a:tr h="582314">
                <a:tc>
                  <a:txBody>
                    <a:bodyPr/>
                    <a:lstStyle/>
                    <a:p>
                      <a:pPr marL="0" marR="0">
                        <a:spcBef>
                          <a:spcPts val="0"/>
                        </a:spcBef>
                        <a:spcAft>
                          <a:spcPts val="0"/>
                        </a:spcAft>
                        <a:tabLst>
                          <a:tab pos="285750" algn="l"/>
                        </a:tabLst>
                      </a:pPr>
                      <a:r>
                        <a:rPr lang="en-US" sz="1000" dirty="0">
                          <a:effectLst/>
                        </a:rPr>
                        <a:t>Documents / Evidence</a:t>
                      </a:r>
                      <a:r>
                        <a:rPr lang="en-US" sz="1000" baseline="0" dirty="0">
                          <a:effectLst/>
                        </a:rPr>
                        <a:t> </a:t>
                      </a:r>
                      <a:r>
                        <a:rPr lang="en-US" sz="1000" dirty="0">
                          <a:effectLst/>
                        </a:rPr>
                        <a:t>Complete?</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tc>
                <a:tc>
                  <a:txBody>
                    <a:bodyPr/>
                    <a:lstStyle/>
                    <a:p>
                      <a:pPr marL="45720" marR="0" algn="ctr">
                        <a:spcBef>
                          <a:spcPts val="0"/>
                        </a:spcBef>
                        <a:spcAft>
                          <a:spcPts val="0"/>
                        </a:spcAft>
                        <a:tabLst>
                          <a:tab pos="285750" algn="l"/>
                        </a:tabLst>
                      </a:pPr>
                      <a:r>
                        <a:rPr lang="en-US" sz="1000" dirty="0">
                          <a:effectLst/>
                        </a:rPr>
                        <a:t>Items to Complete Prior to PBIS Training</a:t>
                      </a:r>
                      <a:endParaRPr lang="en-US" sz="1000" dirty="0">
                        <a:effectLst/>
                        <a:latin typeface="Times New Roman" panose="02020603050405020304" pitchFamily="18" charset="0"/>
                        <a:ea typeface="Times New Roman" panose="02020603050405020304" pitchFamily="18" charset="0"/>
                      </a:endParaRPr>
                    </a:p>
                  </a:txBody>
                  <a:tcPr marL="52200" marR="52200" marT="0" marB="0" anchor="ctr"/>
                </a:tc>
                <a:tc>
                  <a:txBody>
                    <a:bodyPr/>
                    <a:lstStyle/>
                    <a:p>
                      <a:pPr marL="45720" marR="0" algn="ctr">
                        <a:spcBef>
                          <a:spcPts val="0"/>
                        </a:spcBef>
                        <a:spcAft>
                          <a:spcPts val="0"/>
                        </a:spcAft>
                        <a:tabLst>
                          <a:tab pos="285750" algn="l"/>
                        </a:tabLst>
                      </a:pPr>
                      <a:r>
                        <a:rPr lang="en-US" sz="1000" dirty="0">
                          <a:effectLst/>
                        </a:rPr>
                        <a:t>Notes</a:t>
                      </a:r>
                      <a:endParaRPr lang="en-US" sz="1000" dirty="0">
                        <a:effectLst/>
                        <a:latin typeface="Times New Roman" panose="02020603050405020304" pitchFamily="18" charset="0"/>
                        <a:ea typeface="Times New Roman" panose="02020603050405020304" pitchFamily="18" charset="0"/>
                      </a:endParaRPr>
                    </a:p>
                  </a:txBody>
                  <a:tcPr marL="52200" marR="52200" marT="0" marB="0" anchor="ctr"/>
                </a:tc>
                <a:extLst>
                  <a:ext uri="{0D108BD9-81ED-4DB2-BD59-A6C34878D82A}">
                    <a16:rowId xmlns:a16="http://schemas.microsoft.com/office/drawing/2014/main" val="2106791836"/>
                  </a:ext>
                </a:extLst>
              </a:tr>
              <a:tr h="565189">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dirty="0">
                          <a:effectLst/>
                        </a:rPr>
                        <a:t>1. A school improvement plan exists that includes improving behavior support systems (i.e., behavior, school safety, school climate) as one of the top school goals.  </a:t>
                      </a:r>
                      <a:endParaRPr lang="en-US" sz="1000" dirty="0">
                        <a:effectLst/>
                        <a:latin typeface="Times New Roman" panose="02020603050405020304" pitchFamily="18" charset="0"/>
                        <a:ea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a:effectLst/>
                        </a:rPr>
                        <a:t>Attach copy of goal(s). The entire plan is not needed, just the page indicating the goal(s) linked to improving school-wide behavior.</a:t>
                      </a:r>
                      <a:endParaRPr lang="en-US" sz="1000">
                        <a:effectLst/>
                        <a:latin typeface="Times New Roman" panose="02020603050405020304" pitchFamily="18" charset="0"/>
                        <a:ea typeface="Times New Roman" panose="02020603050405020304" pitchFamily="18" charset="0"/>
                      </a:endParaRPr>
                    </a:p>
                  </a:txBody>
                  <a:tcPr marL="52200" marR="52200" marT="0" marB="0" anchor="ctr"/>
                </a:tc>
                <a:extLst>
                  <a:ext uri="{0D108BD9-81ED-4DB2-BD59-A6C34878D82A}">
                    <a16:rowId xmlns:a16="http://schemas.microsoft.com/office/drawing/2014/main" val="1006497210"/>
                  </a:ext>
                </a:extLst>
              </a:tr>
              <a:tr h="565189">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dirty="0">
                          <a:effectLst/>
                        </a:rPr>
                        <a:t>2. A school-wide Positive Behavior Support (PBIS) Team is formed with broad representation (e.g., administrator, general and special education teachers, professional staff). </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dirty="0">
                          <a:effectLst/>
                        </a:rPr>
                        <a:t>Prior to your first training, your PBIS Consultant at A-State will request a list of your team members and contact information.</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val="2036450368"/>
                  </a:ext>
                </a:extLst>
              </a:tr>
              <a:tr h="565189">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dirty="0">
                          <a:effectLst/>
                        </a:rPr>
                        <a:t>3. Administrator(s) who is responsible for making discipline decisions is an active participant on PBIS Team and agrees to attend all days of PBIS Trainings. </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dirty="0">
                          <a:effectLst/>
                        </a:rPr>
                        <a:t>List primary Administrator:                                    </a:t>
                      </a:r>
                    </a:p>
                    <a:p>
                      <a:pPr marL="0" marR="0">
                        <a:spcBef>
                          <a:spcPts val="0"/>
                        </a:spcBef>
                        <a:spcAft>
                          <a:spcPts val="0"/>
                        </a:spcAft>
                        <a:tabLst>
                          <a:tab pos="285750" algn="l"/>
                        </a:tabLst>
                      </a:pPr>
                      <a:r>
                        <a:rPr lang="en-US" sz="1000" dirty="0">
                          <a:effectLst/>
                        </a:rPr>
                        <a:t>Phone number:                               </a:t>
                      </a:r>
                    </a:p>
                    <a:p>
                      <a:pPr marL="0" marR="0">
                        <a:spcBef>
                          <a:spcPts val="0"/>
                        </a:spcBef>
                        <a:spcAft>
                          <a:spcPts val="0"/>
                        </a:spcAft>
                        <a:tabLst>
                          <a:tab pos="285750" algn="l"/>
                        </a:tabLst>
                      </a:pPr>
                      <a:r>
                        <a:rPr lang="en-US" sz="1000" dirty="0">
                          <a:effectLst/>
                        </a:rPr>
                        <a:t>Email:   </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val="2561003233"/>
                  </a:ext>
                </a:extLst>
              </a:tr>
              <a:tr h="565189">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a:effectLst/>
                        </a:rPr>
                        <a:t>4. Principal commits to PBIS and is aware that PBIS is a 3 to 5 year process that may require ongoing training and/or revisions of school’s PBIS Plan.  </a:t>
                      </a:r>
                      <a:endParaRPr lang="en-US" sz="10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dirty="0">
                          <a:effectLst/>
                        </a:rPr>
                        <a:t>Please provide Principal signature(s) on School Commitment Sheet (Form D) and attach.</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val="357131604"/>
                  </a:ext>
                </a:extLst>
              </a:tr>
              <a:tr h="411047">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a:effectLst/>
                        </a:rPr>
                        <a:t>5. PBIS Team commits to meet at least once a month to analyze and problem-solve school-wide data.</a:t>
                      </a:r>
                      <a:endParaRPr lang="en-US" sz="10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dirty="0">
                          <a:effectLst/>
                        </a:rPr>
                        <a:t>During your first training, your PBIS Consultant at A-State will request the dates/times of your PBIS Team meetings.</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val="4078841548"/>
                  </a:ext>
                </a:extLst>
              </a:tr>
              <a:tr h="411047">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a:effectLst/>
                        </a:rPr>
                        <a:t>6. At least 80% of your faculty, staff, and administration are interested in implementing PBIS.</a:t>
                      </a:r>
                      <a:endParaRPr lang="en-US" sz="10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dirty="0">
                          <a:effectLst/>
                        </a:rPr>
                        <a:t>Attach recent procedure/assessment/survey disseminated and results (i.e., percentage or range of faculty committed).</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val="3822691298"/>
                  </a:ext>
                </a:extLst>
              </a:tr>
              <a:tr h="411047">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a:effectLst/>
                        </a:rPr>
                        <a:t>7. School has allocated or secured funding from their district to support their school-wide initiatives.</a:t>
                      </a:r>
                      <a:endParaRPr lang="en-US" sz="10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160020" marR="0" indent="-160020">
                        <a:spcBef>
                          <a:spcPts val="0"/>
                        </a:spcBef>
                        <a:spcAft>
                          <a:spcPts val="0"/>
                        </a:spcAft>
                        <a:tabLst>
                          <a:tab pos="285750" algn="l"/>
                        </a:tabLst>
                      </a:pPr>
                      <a:r>
                        <a:rPr lang="en-US" sz="1000" dirty="0">
                          <a:effectLst/>
                        </a:rPr>
                        <a:t>Identify funding source:</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val="157363931"/>
                  </a:ext>
                </a:extLst>
              </a:tr>
              <a:tr h="411047">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indent="0">
                        <a:spcBef>
                          <a:spcPts val="0"/>
                        </a:spcBef>
                        <a:spcAft>
                          <a:spcPts val="0"/>
                        </a:spcAft>
                        <a:tabLst>
                          <a:tab pos="45720" algn="l"/>
                        </a:tabLst>
                      </a:pPr>
                      <a:r>
                        <a:rPr lang="en-US" sz="1000">
                          <a:effectLst/>
                        </a:rPr>
                        <a:t>8. A PBIS Internal Coach has been identified to receive additional training and participate in the school-wide initiatives.</a:t>
                      </a:r>
                      <a:endParaRPr lang="en-US" sz="1000">
                        <a:effectLst/>
                        <a:latin typeface="Times New Roman" panose="02020603050405020304" pitchFamily="18" charset="0"/>
                        <a:ea typeface="Times New Roman" panose="02020603050405020304" pitchFamily="18" charset="0"/>
                      </a:endParaRPr>
                    </a:p>
                  </a:txBody>
                  <a:tcPr marL="52200" marR="52200" marT="0" marB="0" anchor="ctr"/>
                </a:tc>
                <a:tc>
                  <a:txBody>
                    <a:bodyPr/>
                    <a:lstStyle/>
                    <a:p>
                      <a:pPr marL="260985" indent="-260985">
                        <a:spcBef>
                          <a:spcPts val="0"/>
                        </a:spcBef>
                        <a:spcAft>
                          <a:spcPts val="0"/>
                        </a:spcAft>
                        <a:tabLst>
                          <a:tab pos="2857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2200" marR="52200" marT="0" marB="0" anchor="ctr"/>
                </a:tc>
                <a:extLst>
                  <a:ext uri="{0D108BD9-81ED-4DB2-BD59-A6C34878D82A}">
                    <a16:rowId xmlns:a16="http://schemas.microsoft.com/office/drawing/2014/main" val="1372646545"/>
                  </a:ext>
                </a:extLst>
              </a:tr>
              <a:tr h="423178">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dirty="0">
                          <a:effectLst/>
                        </a:rPr>
                        <a:t>9. The school is committed to use of a behavior data collection system.</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0" algn="l"/>
                        </a:tabLst>
                      </a:pPr>
                      <a:r>
                        <a:rPr lang="en-US" sz="1000" dirty="0">
                          <a:effectLst/>
                        </a:rPr>
                        <a:t>A final copy of a discipline referral developed during training (if none currently exists) is submitted to your PBIS Consultant.</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val="1996036786"/>
                  </a:ext>
                </a:extLst>
              </a:tr>
            </a:tbl>
          </a:graphicData>
        </a:graphic>
      </p:graphicFrame>
      <p:sp>
        <p:nvSpPr>
          <p:cNvPr id="5" name="Content Placeholder 5">
            <a:extLst>
              <a:ext uri="{FF2B5EF4-FFF2-40B4-BE49-F238E27FC236}">
                <a16:creationId xmlns:a16="http://schemas.microsoft.com/office/drawing/2014/main" id="{29D55C41-C946-443E-80AE-96EC92516CC3}"/>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Adapted from: </a:t>
            </a:r>
            <a:r>
              <a:rPr lang="en-US" sz="1000" dirty="0">
                <a:hlinkClick r:id="rId3"/>
              </a:rPr>
              <a:t>http://pbismissouri.org/tier-1-readiness/</a:t>
            </a:r>
            <a:r>
              <a:rPr lang="en-US" sz="1000" dirty="0"/>
              <a:t> </a:t>
            </a:r>
          </a:p>
        </p:txBody>
      </p:sp>
    </p:spTree>
    <p:extLst>
      <p:ext uri="{BB962C8B-B14F-4D97-AF65-F5344CB8AC3E}">
        <p14:creationId xmlns:p14="http://schemas.microsoft.com/office/powerpoint/2010/main" val="349896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Make A Commitment To…</a:t>
            </a:r>
            <a:endParaRPr lang="en-US" dirty="0"/>
          </a:p>
        </p:txBody>
      </p:sp>
      <p:sp>
        <p:nvSpPr>
          <p:cNvPr id="3" name="Content Placeholder 2"/>
          <p:cNvSpPr>
            <a:spLocks noGrp="1"/>
          </p:cNvSpPr>
          <p:nvPr>
            <p:ph idx="1"/>
          </p:nvPr>
        </p:nvSpPr>
        <p:spPr/>
        <p:txBody>
          <a:bodyPr>
            <a:normAutofit fontScale="92500" lnSpcReduction="10000"/>
          </a:bodyPr>
          <a:lstStyle/>
          <a:p>
            <a:r>
              <a:rPr lang="en-US"/>
              <a:t>A positive, inclusive, collaborative environment</a:t>
            </a:r>
          </a:p>
          <a:p>
            <a:pPr lvl="1"/>
            <a:r>
              <a:rPr lang="en-US"/>
              <a:t>Focus on expected outcomes.</a:t>
            </a:r>
          </a:p>
          <a:p>
            <a:r>
              <a:rPr lang="en-US"/>
              <a:t>Preventive, proactive discipline</a:t>
            </a:r>
          </a:p>
          <a:p>
            <a:pPr lvl="1"/>
            <a:r>
              <a:rPr lang="en-US"/>
              <a:t>Children respond to their environment—make it a predictable and positive one.</a:t>
            </a:r>
          </a:p>
          <a:p>
            <a:r>
              <a:rPr lang="en-US"/>
              <a:t>Consistency in procedures and practices</a:t>
            </a:r>
          </a:p>
          <a:p>
            <a:pPr lvl="1"/>
            <a:r>
              <a:rPr lang="en-US"/>
              <a:t>Teacher morale is improved by consistency in responses to children’s behavior.</a:t>
            </a:r>
            <a:endParaRPr lang="en-US" dirty="0"/>
          </a:p>
        </p:txBody>
      </p:sp>
    </p:spTree>
    <p:extLst>
      <p:ext uri="{BB962C8B-B14F-4D97-AF65-F5344CB8AC3E}">
        <p14:creationId xmlns:p14="http://schemas.microsoft.com/office/powerpoint/2010/main" val="21585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7316-3EA7-4D9B-9A9D-3FE94F370639}"/>
              </a:ext>
            </a:extLst>
          </p:cNvPr>
          <p:cNvSpPr>
            <a:spLocks noGrp="1"/>
          </p:cNvSpPr>
          <p:nvPr>
            <p:ph type="title"/>
          </p:nvPr>
        </p:nvSpPr>
        <p:spPr/>
        <p:txBody>
          <a:bodyPr/>
          <a:lstStyle/>
          <a:p>
            <a:r>
              <a:rPr lang="en-US"/>
              <a:t>What Is Needed?</a:t>
            </a:r>
            <a:endParaRPr lang="en-US" dirty="0"/>
          </a:p>
        </p:txBody>
      </p:sp>
      <p:sp>
        <p:nvSpPr>
          <p:cNvPr id="3" name="Content Placeholder 2">
            <a:extLst>
              <a:ext uri="{FF2B5EF4-FFF2-40B4-BE49-F238E27FC236}">
                <a16:creationId xmlns:a16="http://schemas.microsoft.com/office/drawing/2014/main" id="{3C4A6862-6585-4474-A387-B5B848BC4626}"/>
              </a:ext>
            </a:extLst>
          </p:cNvPr>
          <p:cNvSpPr>
            <a:spLocks noGrp="1"/>
          </p:cNvSpPr>
          <p:nvPr>
            <p:ph idx="1"/>
          </p:nvPr>
        </p:nvSpPr>
        <p:spPr/>
        <p:txBody>
          <a:bodyPr/>
          <a:lstStyle/>
          <a:p>
            <a:r>
              <a:rPr lang="en-US"/>
              <a:t>District approval and support</a:t>
            </a:r>
          </a:p>
          <a:p>
            <a:r>
              <a:rPr lang="en-US"/>
              <a:t>Administrative support in the school</a:t>
            </a:r>
          </a:p>
          <a:p>
            <a:r>
              <a:rPr lang="en-US"/>
              <a:t>A representative team to drive implementation</a:t>
            </a:r>
          </a:p>
          <a:p>
            <a:r>
              <a:rPr lang="en-US"/>
              <a:t>Majority of staff (80% recommended) agree/commit to implement PBIS.</a:t>
            </a:r>
          </a:p>
          <a:p>
            <a:r>
              <a:rPr lang="en-US"/>
              <a:t>With everything in place, training is needed.</a:t>
            </a:r>
            <a:endParaRPr lang="en-US" dirty="0"/>
          </a:p>
        </p:txBody>
      </p:sp>
    </p:spTree>
    <p:extLst>
      <p:ext uri="{BB962C8B-B14F-4D97-AF65-F5344CB8AC3E}">
        <p14:creationId xmlns:p14="http://schemas.microsoft.com/office/powerpoint/2010/main" val="3877144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1124-D3A4-48F9-911E-7FB6B4468765}"/>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5BB9FC28-3F69-4AF1-B3F5-2911AF9A65D5}"/>
              </a:ext>
            </a:extLst>
          </p:cNvPr>
          <p:cNvSpPr>
            <a:spLocks noGrp="1"/>
          </p:cNvSpPr>
          <p:nvPr>
            <p:ph idx="1"/>
          </p:nvPr>
        </p:nvSpPr>
        <p:spPr/>
        <p:txBody>
          <a:bodyPr>
            <a:normAutofit fontScale="77500" lnSpcReduction="20000"/>
          </a:bodyPr>
          <a:lstStyle/>
          <a:p>
            <a:r>
              <a:rPr lang="en-US"/>
              <a:t>PBIS is a preventive, proactive process that starts with a change in the adults’ approach to behavior.</a:t>
            </a:r>
          </a:p>
          <a:p>
            <a:r>
              <a:rPr lang="en-US"/>
              <a:t>Schools need to commit to this philosophy before implementation.</a:t>
            </a:r>
          </a:p>
          <a:p>
            <a:r>
              <a:rPr lang="en-US"/>
              <a:t>Administrative support and an implementation team are necessary to drive the implementation process.</a:t>
            </a:r>
          </a:p>
          <a:p>
            <a:r>
              <a:rPr lang="en-US"/>
              <a:t>A safe, positive climate is widely recommended for better student achievement. TESS says an excellent teacher “creates the best environment for student learning”; The LEADS Principal Rubric says that to be a Highly Effective principal, “Regular two-way meaningful communication [with families] exists”.</a:t>
            </a:r>
            <a:endParaRPr lang="en-US" dirty="0"/>
          </a:p>
        </p:txBody>
      </p:sp>
      <p:sp>
        <p:nvSpPr>
          <p:cNvPr id="6" name="Content Placeholder 5">
            <a:extLst>
              <a:ext uri="{FF2B5EF4-FFF2-40B4-BE49-F238E27FC236}">
                <a16:creationId xmlns:a16="http://schemas.microsoft.com/office/drawing/2014/main" id="{DAA2334E-1F22-410B-AEA6-5D99C1A9259F}"/>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0"/>
              </a:spcAft>
              <a:buNone/>
            </a:pPr>
            <a:r>
              <a:rPr lang="en-US" sz="1000" dirty="0">
                <a:hlinkClick r:id="rId3"/>
              </a:rPr>
              <a:t>http://www.esc4.net/Assets/rubric-overview.pdf</a:t>
            </a:r>
            <a:r>
              <a:rPr lang="en-US" sz="1000" dirty="0"/>
              <a:t> </a:t>
            </a:r>
          </a:p>
          <a:p>
            <a:pPr marL="0" indent="0" algn="ctr">
              <a:spcBef>
                <a:spcPts val="0"/>
              </a:spcBef>
              <a:spcAft>
                <a:spcPts val="0"/>
              </a:spcAft>
              <a:buNone/>
            </a:pPr>
            <a:r>
              <a:rPr lang="en-US" sz="1000" dirty="0">
                <a:hlinkClick r:id="rId4"/>
              </a:rPr>
              <a:t>https://dese.ade.arkansas.gov/Files/20201123105718_LEADS_2.0_Principal_Rubric.docx-3.pdf</a:t>
            </a:r>
            <a:r>
              <a:rPr lang="en-US" sz="1000" dirty="0"/>
              <a:t> </a:t>
            </a:r>
          </a:p>
        </p:txBody>
      </p:sp>
    </p:spTree>
    <p:extLst>
      <p:ext uri="{BB962C8B-B14F-4D97-AF65-F5344CB8AC3E}">
        <p14:creationId xmlns:p14="http://schemas.microsoft.com/office/powerpoint/2010/main" val="222883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AC8F-2C62-4AB5-8170-4DAC0FA566AD}"/>
              </a:ext>
            </a:extLst>
          </p:cNvPr>
          <p:cNvSpPr>
            <a:spLocks noGrp="1"/>
          </p:cNvSpPr>
          <p:nvPr>
            <p:ph type="title"/>
          </p:nvPr>
        </p:nvSpPr>
        <p:spPr/>
        <p:txBody>
          <a:bodyPr/>
          <a:lstStyle/>
          <a:p>
            <a:r>
              <a:rPr lang="en-US" sz="5400" dirty="0">
                <a:latin typeface="+mn-lt"/>
              </a:rPr>
              <a:t>Summary</a:t>
            </a:r>
          </a:p>
        </p:txBody>
      </p:sp>
      <p:sp>
        <p:nvSpPr>
          <p:cNvPr id="3" name="Content Placeholder 2">
            <a:extLst>
              <a:ext uri="{FF2B5EF4-FFF2-40B4-BE49-F238E27FC236}">
                <a16:creationId xmlns:a16="http://schemas.microsoft.com/office/drawing/2014/main" id="{637A2F6E-E963-426F-B6D1-6DE5213D4F22}"/>
              </a:ext>
            </a:extLst>
          </p:cNvPr>
          <p:cNvSpPr>
            <a:spLocks noGrp="1"/>
          </p:cNvSpPr>
          <p:nvPr>
            <p:ph idx="1"/>
          </p:nvPr>
        </p:nvSpPr>
        <p:spPr/>
        <p:txBody>
          <a:bodyPr>
            <a:normAutofit fontScale="92500" lnSpcReduction="10000"/>
          </a:bodyPr>
          <a:lstStyle/>
          <a:p>
            <a:pPr marL="0" indent="0">
              <a:buNone/>
            </a:pPr>
            <a:r>
              <a:rPr lang="en-US" dirty="0"/>
              <a:t>To start: </a:t>
            </a:r>
          </a:p>
          <a:p>
            <a:pPr lvl="1">
              <a:spcBef>
                <a:spcPts val="1000"/>
              </a:spcBef>
            </a:pPr>
            <a:r>
              <a:rPr lang="en-US" sz="2800" dirty="0"/>
              <a:t>Assess what you already have.</a:t>
            </a:r>
          </a:p>
          <a:p>
            <a:pPr lvl="1">
              <a:spcBef>
                <a:spcPts val="1000"/>
              </a:spcBef>
            </a:pPr>
            <a:r>
              <a:rPr lang="en-US" sz="2800" dirty="0"/>
              <a:t>Create a representative implementation team.</a:t>
            </a:r>
          </a:p>
          <a:p>
            <a:pPr lvl="1">
              <a:spcBef>
                <a:spcPts val="1000"/>
              </a:spcBef>
            </a:pPr>
            <a:r>
              <a:rPr lang="en-US" sz="2800" dirty="0"/>
              <a:t>Get input and feedback from staff.</a:t>
            </a:r>
          </a:p>
          <a:p>
            <a:pPr lvl="1">
              <a:spcBef>
                <a:spcPts val="1000"/>
              </a:spcBef>
            </a:pPr>
            <a:r>
              <a:rPr lang="en-US" sz="2800" dirty="0"/>
              <a:t>Get support from staff (80% recommended) before beginning the PBIS implementation process.</a:t>
            </a:r>
          </a:p>
          <a:p>
            <a:pPr lvl="1">
              <a:spcBef>
                <a:spcPts val="1000"/>
              </a:spcBef>
            </a:pPr>
            <a:r>
              <a:rPr lang="en-US" sz="2800" dirty="0"/>
              <a:t>Develop outcomes, systems, and practices.</a:t>
            </a:r>
          </a:p>
        </p:txBody>
      </p:sp>
    </p:spTree>
    <p:extLst>
      <p:ext uri="{BB962C8B-B14F-4D97-AF65-F5344CB8AC3E}">
        <p14:creationId xmlns:p14="http://schemas.microsoft.com/office/powerpoint/2010/main" val="2575131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AC8F-2C62-4AB5-8170-4DAC0FA566AD}"/>
              </a:ext>
            </a:extLst>
          </p:cNvPr>
          <p:cNvSpPr>
            <a:spLocks noGrp="1"/>
          </p:cNvSpPr>
          <p:nvPr>
            <p:ph type="title"/>
          </p:nvPr>
        </p:nvSpPr>
        <p:spPr/>
        <p:txBody>
          <a:bodyPr/>
          <a:lstStyle/>
          <a:p>
            <a:r>
              <a:rPr lang="en-US" sz="5400" dirty="0">
                <a:latin typeface="+mn-lt"/>
              </a:rPr>
              <a:t>Essential Primer</a:t>
            </a:r>
          </a:p>
        </p:txBody>
      </p:sp>
      <p:sp>
        <p:nvSpPr>
          <p:cNvPr id="3" name="Content Placeholder 2">
            <a:extLst>
              <a:ext uri="{FF2B5EF4-FFF2-40B4-BE49-F238E27FC236}">
                <a16:creationId xmlns:a16="http://schemas.microsoft.com/office/drawing/2014/main" id="{637A2F6E-E963-426F-B6D1-6DE5213D4F22}"/>
              </a:ext>
            </a:extLst>
          </p:cNvPr>
          <p:cNvSpPr>
            <a:spLocks noGrp="1"/>
          </p:cNvSpPr>
          <p:nvPr>
            <p:ph idx="1"/>
          </p:nvPr>
        </p:nvSpPr>
        <p:spPr/>
        <p:txBody>
          <a:bodyPr/>
          <a:lstStyle/>
          <a:p>
            <a:pPr marL="0" indent="0">
              <a:buNone/>
            </a:pPr>
            <a:r>
              <a:rPr lang="en-US" dirty="0"/>
              <a:t>Simonson, B., </a:t>
            </a:r>
            <a:r>
              <a:rPr lang="en-US" dirty="0" err="1"/>
              <a:t>Sugai</a:t>
            </a:r>
            <a:r>
              <a:rPr lang="en-US" dirty="0"/>
              <a:t>, G., &amp; Negron, M. (2008). Schoolwide positive behavior supports. </a:t>
            </a:r>
            <a:r>
              <a:rPr lang="en-US" i="1" dirty="0"/>
              <a:t>TEACHING Exceptional Children, Vol. 40, No. 6</a:t>
            </a:r>
            <a:r>
              <a:rPr lang="en-US" dirty="0"/>
              <a:t>, </a:t>
            </a:r>
            <a:r>
              <a:rPr lang="en-US" i="1" dirty="0"/>
              <a:t>32-40.</a:t>
            </a:r>
          </a:p>
        </p:txBody>
      </p:sp>
    </p:spTree>
    <p:extLst>
      <p:ext uri="{BB962C8B-B14F-4D97-AF65-F5344CB8AC3E}">
        <p14:creationId xmlns:p14="http://schemas.microsoft.com/office/powerpoint/2010/main" val="264036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878FE6-3CE0-45BC-9C83-BCA15F7E0DC0}"/>
              </a:ext>
            </a:extLst>
          </p:cNvPr>
          <p:cNvSpPr>
            <a:spLocks noGrp="1"/>
          </p:cNvSpPr>
          <p:nvPr>
            <p:ph type="title"/>
          </p:nvPr>
        </p:nvSpPr>
        <p:spPr/>
        <p:txBody>
          <a:bodyPr/>
          <a:lstStyle/>
          <a:p>
            <a:r>
              <a:rPr lang="en-US" sz="5400" dirty="0">
                <a:latin typeface="+mn-lt"/>
              </a:rPr>
              <a:t>Resources</a:t>
            </a:r>
          </a:p>
        </p:txBody>
      </p:sp>
      <p:sp>
        <p:nvSpPr>
          <p:cNvPr id="4" name="Content Placeholder 3">
            <a:extLst>
              <a:ext uri="{FF2B5EF4-FFF2-40B4-BE49-F238E27FC236}">
                <a16:creationId xmlns:a16="http://schemas.microsoft.com/office/drawing/2014/main" id="{D8D74FBC-2AA7-4B90-B820-1384971E5844}"/>
              </a:ext>
            </a:extLst>
          </p:cNvPr>
          <p:cNvSpPr>
            <a:spLocks noGrp="1"/>
          </p:cNvSpPr>
          <p:nvPr>
            <p:ph idx="1"/>
          </p:nvPr>
        </p:nvSpPr>
        <p:spPr/>
        <p:txBody>
          <a:bodyPr>
            <a:normAutofit lnSpcReduction="10000"/>
          </a:bodyPr>
          <a:lstStyle/>
          <a:p>
            <a:r>
              <a:rPr lang="en-US" dirty="0"/>
              <a:t>Some general resources from A-State </a:t>
            </a:r>
            <a:r>
              <a:rPr lang="en-US" dirty="0">
                <a:hlinkClick r:id="rId3"/>
              </a:rPr>
              <a:t>https://pbis.astate.edu/about/what-is-pbis/</a:t>
            </a:r>
            <a:endParaRPr lang="en-US" dirty="0"/>
          </a:p>
          <a:p>
            <a:r>
              <a:rPr lang="en-US" dirty="0"/>
              <a:t>PBIS Technical Assistance Center </a:t>
            </a:r>
            <a:br>
              <a:rPr lang="en-US" dirty="0"/>
            </a:br>
            <a:r>
              <a:rPr lang="en-US" dirty="0">
                <a:hlinkClick r:id="rId4"/>
              </a:rPr>
              <a:t>https://www.pbis.org/pbis/what-is-pbis</a:t>
            </a:r>
            <a:endParaRPr lang="en-US" dirty="0"/>
          </a:p>
          <a:p>
            <a:r>
              <a:rPr lang="en-US" dirty="0"/>
              <a:t>Missouri PBIS Website – Common Philosophy </a:t>
            </a:r>
            <a:r>
              <a:rPr lang="en-US" dirty="0">
                <a:hlinkClick r:id="rId5"/>
              </a:rPr>
              <a:t>http://pbismissouri.org/wp-content/uploads/2018/08/Tier-1-2018_Ch.-1.pdf?x30198</a:t>
            </a:r>
            <a:endParaRPr lang="en-US" dirty="0"/>
          </a:p>
        </p:txBody>
      </p:sp>
    </p:spTree>
    <p:extLst>
      <p:ext uri="{BB962C8B-B14F-4D97-AF65-F5344CB8AC3E}">
        <p14:creationId xmlns:p14="http://schemas.microsoft.com/office/powerpoint/2010/main" val="3301222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17DF-DC7D-4DA1-A4E1-5AB108B5850B}"/>
              </a:ext>
            </a:extLst>
          </p:cNvPr>
          <p:cNvSpPr>
            <a:spLocks noGrp="1"/>
          </p:cNvSpPr>
          <p:nvPr>
            <p:ph type="title"/>
          </p:nvPr>
        </p:nvSpPr>
        <p:spPr/>
        <p:txBody>
          <a:bodyPr/>
          <a:lstStyle/>
          <a:p>
            <a:r>
              <a:rPr lang="en-US" sz="5400" dirty="0">
                <a:latin typeface="+mn-lt"/>
              </a:rPr>
              <a:t>Resources: Videos</a:t>
            </a:r>
          </a:p>
        </p:txBody>
      </p:sp>
      <p:sp>
        <p:nvSpPr>
          <p:cNvPr id="3" name="Content Placeholder 2">
            <a:extLst>
              <a:ext uri="{FF2B5EF4-FFF2-40B4-BE49-F238E27FC236}">
                <a16:creationId xmlns:a16="http://schemas.microsoft.com/office/drawing/2014/main" id="{A11F54C2-D3F1-4745-A0FD-8E33F0C7B1FF}"/>
              </a:ext>
            </a:extLst>
          </p:cNvPr>
          <p:cNvSpPr>
            <a:spLocks noGrp="1"/>
          </p:cNvSpPr>
          <p:nvPr>
            <p:ph idx="1"/>
          </p:nvPr>
        </p:nvSpPr>
        <p:spPr/>
        <p:txBody>
          <a:bodyPr/>
          <a:lstStyle/>
          <a:p>
            <a:r>
              <a:rPr lang="en-US" dirty="0"/>
              <a:t>#</a:t>
            </a:r>
            <a:r>
              <a:rPr lang="en-US" dirty="0" err="1"/>
              <a:t>BecauseITMatters</a:t>
            </a:r>
            <a:br>
              <a:rPr lang="en-US" dirty="0"/>
            </a:br>
            <a:r>
              <a:rPr lang="en-US" dirty="0">
                <a:hlinkClick r:id="rId3"/>
              </a:rPr>
              <a:t>https://www.youtube.com/watch?v=-vVzpHOM55s</a:t>
            </a:r>
            <a:r>
              <a:rPr lang="en-US" dirty="0"/>
              <a:t> </a:t>
            </a:r>
            <a:endParaRPr lang="en-US" dirty="0">
              <a:hlinkClick r:id="rId4"/>
            </a:endParaRPr>
          </a:p>
          <a:p>
            <a:r>
              <a:rPr lang="en-US" dirty="0"/>
              <a:t>Sharing Your Heart Through PBIS</a:t>
            </a:r>
            <a:br>
              <a:rPr lang="en-US" dirty="0"/>
            </a:br>
            <a:r>
              <a:rPr lang="en-US" dirty="0">
                <a:hlinkClick r:id="rId5"/>
              </a:rPr>
              <a:t>https://www.youtube.com/watch?v=AkgX4tzWobo</a:t>
            </a:r>
            <a:r>
              <a:rPr lang="en-US" dirty="0"/>
              <a:t> </a:t>
            </a:r>
          </a:p>
          <a:p>
            <a:r>
              <a:rPr lang="en-US" dirty="0"/>
              <a:t>Improving school climate (Every Opportunity)</a:t>
            </a:r>
            <a:br>
              <a:rPr lang="en-US" dirty="0"/>
            </a:br>
            <a:r>
              <a:rPr lang="en-US" dirty="0">
                <a:hlinkClick r:id="rId4"/>
              </a:rPr>
              <a:t>https://www.youtube.com/watch?v=VxyxywShewI&amp;t=10s</a:t>
            </a:r>
            <a:r>
              <a:rPr lang="en-US" dirty="0"/>
              <a:t> </a:t>
            </a:r>
          </a:p>
        </p:txBody>
      </p:sp>
    </p:spTree>
    <p:extLst>
      <p:ext uri="{BB962C8B-B14F-4D97-AF65-F5344CB8AC3E}">
        <p14:creationId xmlns:p14="http://schemas.microsoft.com/office/powerpoint/2010/main" val="200017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861A81-F046-487B-B9BD-B9603D140236}"/>
              </a:ext>
            </a:extLst>
          </p:cNvPr>
          <p:cNvSpPr>
            <a:spLocks noGrp="1"/>
          </p:cNvSpPr>
          <p:nvPr>
            <p:ph type="title"/>
          </p:nvPr>
        </p:nvSpPr>
        <p:spPr/>
        <p:txBody>
          <a:bodyPr/>
          <a:lstStyle/>
          <a:p>
            <a:r>
              <a:rPr lang="en-US"/>
              <a:t>Challenges For Schools</a:t>
            </a:r>
            <a:endParaRPr lang="en-US" dirty="0"/>
          </a:p>
        </p:txBody>
      </p:sp>
      <p:sp>
        <p:nvSpPr>
          <p:cNvPr id="4" name="Content Placeholder 3">
            <a:extLst>
              <a:ext uri="{FF2B5EF4-FFF2-40B4-BE49-F238E27FC236}">
                <a16:creationId xmlns:a16="http://schemas.microsoft.com/office/drawing/2014/main" id="{5B776C93-BFF9-41AC-87F3-FD0A7234F179}"/>
              </a:ext>
            </a:extLst>
          </p:cNvPr>
          <p:cNvSpPr>
            <a:spLocks noGrp="1"/>
          </p:cNvSpPr>
          <p:nvPr>
            <p:ph idx="1"/>
          </p:nvPr>
        </p:nvSpPr>
        <p:spPr/>
        <p:txBody>
          <a:bodyPr/>
          <a:lstStyle/>
          <a:p>
            <a:r>
              <a:rPr lang="en-US"/>
              <a:t>Student mobility</a:t>
            </a:r>
          </a:p>
          <a:p>
            <a:r>
              <a:rPr lang="en-US"/>
              <a:t>Perceived incivility</a:t>
            </a:r>
          </a:p>
          <a:p>
            <a:r>
              <a:rPr lang="en-US"/>
              <a:t>Inappropriate behavior</a:t>
            </a:r>
          </a:p>
          <a:p>
            <a:r>
              <a:rPr lang="en-US"/>
              <a:t>Student failure &amp; dropouts</a:t>
            </a:r>
          </a:p>
          <a:p>
            <a:r>
              <a:rPr lang="en-US"/>
              <a:t>Changes at home &amp; in family</a:t>
            </a:r>
          </a:p>
          <a:p>
            <a:r>
              <a:rPr lang="en-US"/>
              <a:t>Ever-increasing accountability </a:t>
            </a:r>
            <a:endParaRPr lang="en-US" dirty="0"/>
          </a:p>
        </p:txBody>
      </p:sp>
    </p:spTree>
    <p:extLst>
      <p:ext uri="{BB962C8B-B14F-4D97-AF65-F5344CB8AC3E}">
        <p14:creationId xmlns:p14="http://schemas.microsoft.com/office/powerpoint/2010/main" val="398075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Some Teachers Say</a:t>
            </a:r>
            <a:endParaRPr lang="en-US" dirty="0"/>
          </a:p>
        </p:txBody>
      </p:sp>
      <p:sp>
        <p:nvSpPr>
          <p:cNvPr id="4" name="Content Placeholder 3"/>
          <p:cNvSpPr>
            <a:spLocks noGrp="1"/>
          </p:cNvSpPr>
          <p:nvPr>
            <p:ph idx="1"/>
          </p:nvPr>
        </p:nvSpPr>
        <p:spPr/>
        <p:txBody>
          <a:bodyPr/>
          <a:lstStyle/>
          <a:p>
            <a:r>
              <a:rPr lang="en-US"/>
              <a:t>“Students don’t really have any consequences. They do whatever they want. Teachers feel helpless. Teachers are made to feel small and disrespectful.”</a:t>
            </a:r>
          </a:p>
          <a:p>
            <a:r>
              <a:rPr lang="en-US"/>
              <a:t>“Children need IMMEDIATE consequences…They get more out of control every day.”</a:t>
            </a:r>
          </a:p>
          <a:p>
            <a:r>
              <a:rPr lang="en-US"/>
              <a:t>[We need to] “… revert back to real discipline and send them home!!”</a:t>
            </a:r>
            <a:endParaRPr lang="en-US" dirty="0"/>
          </a:p>
        </p:txBody>
      </p:sp>
    </p:spTree>
    <p:extLst>
      <p:ext uri="{BB962C8B-B14F-4D97-AF65-F5344CB8AC3E}">
        <p14:creationId xmlns:p14="http://schemas.microsoft.com/office/powerpoint/2010/main" val="231850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Should A School Do?</a:t>
            </a:r>
            <a:endParaRPr lang="en-US" dirty="0"/>
          </a:p>
        </p:txBody>
      </p:sp>
      <p:sp>
        <p:nvSpPr>
          <p:cNvPr id="4" name="Content Placeholder 3"/>
          <p:cNvSpPr>
            <a:spLocks noGrp="1"/>
          </p:cNvSpPr>
          <p:nvPr>
            <p:ph idx="1"/>
          </p:nvPr>
        </p:nvSpPr>
        <p:spPr/>
        <p:txBody>
          <a:bodyPr>
            <a:normAutofit fontScale="85000" lnSpcReduction="10000"/>
          </a:bodyPr>
          <a:lstStyle/>
          <a:p>
            <a:r>
              <a:rPr lang="en-US"/>
              <a:t>Should it increase in-school and out-of-school suspensions?</a:t>
            </a:r>
          </a:p>
          <a:p>
            <a:pPr lvl="1"/>
            <a:r>
              <a:rPr lang="en-US"/>
              <a:t>Is the goal to get rid of children, even temporarily?</a:t>
            </a:r>
          </a:p>
          <a:p>
            <a:pPr lvl="1"/>
            <a:r>
              <a:rPr lang="en-US"/>
              <a:t>What does that do to their learning?</a:t>
            </a:r>
          </a:p>
          <a:p>
            <a:pPr lvl="1"/>
            <a:r>
              <a:rPr lang="en-US"/>
              <a:t>What does that do for their behavior?</a:t>
            </a:r>
          </a:p>
          <a:p>
            <a:endParaRPr lang="en-US"/>
          </a:p>
          <a:p>
            <a:r>
              <a:rPr lang="en-US"/>
              <a:t>Should it increase expulsion?</a:t>
            </a:r>
          </a:p>
          <a:p>
            <a:pPr lvl="1"/>
            <a:r>
              <a:rPr lang="en-US"/>
              <a:t>How many can you expel?</a:t>
            </a:r>
          </a:p>
          <a:p>
            <a:pPr lvl="1"/>
            <a:r>
              <a:rPr lang="en-US"/>
              <a:t>How does that foster their achievement?</a:t>
            </a:r>
            <a:endParaRPr lang="en-US" dirty="0"/>
          </a:p>
        </p:txBody>
      </p:sp>
    </p:spTree>
    <p:extLst>
      <p:ext uri="{BB962C8B-B14F-4D97-AF65-F5344CB8AC3E}">
        <p14:creationId xmlns:p14="http://schemas.microsoft.com/office/powerpoint/2010/main" val="294082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Hasn’t Worked?</a:t>
            </a:r>
            <a:endParaRPr lang="en-US" dirty="0"/>
          </a:p>
        </p:txBody>
      </p:sp>
      <p:sp>
        <p:nvSpPr>
          <p:cNvPr id="3" name="Content Placeholder 2"/>
          <p:cNvSpPr>
            <a:spLocks noGrp="1"/>
          </p:cNvSpPr>
          <p:nvPr>
            <p:ph idx="1"/>
          </p:nvPr>
        </p:nvSpPr>
        <p:spPr/>
        <p:txBody>
          <a:bodyPr/>
          <a:lstStyle/>
          <a:p>
            <a:r>
              <a:rPr lang="en-US"/>
              <a:t> Zero tolerance policies &amp; exclusion…</a:t>
            </a:r>
          </a:p>
          <a:p>
            <a:pPr lvl="1"/>
            <a:r>
              <a:rPr lang="en-US"/>
              <a:t>often lead to worse behavior.</a:t>
            </a:r>
          </a:p>
          <a:p>
            <a:pPr lvl="1"/>
            <a:r>
              <a:rPr lang="en-US"/>
              <a:t>result in loss of learning time.</a:t>
            </a:r>
          </a:p>
          <a:p>
            <a:pPr lvl="1"/>
            <a:r>
              <a:rPr lang="en-US"/>
              <a:t>don’t help the student.</a:t>
            </a:r>
          </a:p>
          <a:p>
            <a:pPr lvl="1"/>
            <a:r>
              <a:rPr lang="en-US"/>
              <a:t>reward student with vacation.</a:t>
            </a:r>
          </a:p>
          <a:p>
            <a:pPr lvl="1"/>
            <a:endParaRPr lang="en-US"/>
          </a:p>
          <a:p>
            <a:r>
              <a:rPr lang="en-US"/>
              <a:t> How many things have schools tried?</a:t>
            </a:r>
            <a:endParaRPr lang="en-US" dirty="0"/>
          </a:p>
        </p:txBody>
      </p:sp>
      <p:pic>
        <p:nvPicPr>
          <p:cNvPr id="5" name="Picture 4">
            <a:extLst>
              <a:ext uri="{FF2B5EF4-FFF2-40B4-BE49-F238E27FC236}">
                <a16:creationId xmlns:a16="http://schemas.microsoft.com/office/drawing/2014/main" id="{10F6F5D5-5E06-4BDD-826A-7BF12FA86E43}"/>
              </a:ext>
            </a:extLst>
          </p:cNvPr>
          <p:cNvPicPr>
            <a:picLocks noChangeAspect="1"/>
          </p:cNvPicPr>
          <p:nvPr/>
        </p:nvPicPr>
        <p:blipFill>
          <a:blip r:embed="rId3"/>
          <a:stretch>
            <a:fillRect/>
          </a:stretch>
        </p:blipFill>
        <p:spPr>
          <a:xfrm>
            <a:off x="9677400" y="2269014"/>
            <a:ext cx="2319972" cy="2319972"/>
          </a:xfrm>
          <a:prstGeom prst="rect">
            <a:avLst/>
          </a:prstGeom>
        </p:spPr>
      </p:pic>
    </p:spTree>
    <p:extLst>
      <p:ext uri="{BB962C8B-B14F-4D97-AF65-F5344CB8AC3E}">
        <p14:creationId xmlns:p14="http://schemas.microsoft.com/office/powerpoint/2010/main" val="248585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0515124-22EC-4032-A722-F801402F121D}"/>
              </a:ext>
            </a:extLst>
          </p:cNvPr>
          <p:cNvSpPr>
            <a:spLocks noGrp="1"/>
          </p:cNvSpPr>
          <p:nvPr>
            <p:ph type="title"/>
          </p:nvPr>
        </p:nvSpPr>
        <p:spPr/>
        <p:txBody>
          <a:bodyPr/>
          <a:lstStyle/>
          <a:p>
            <a:r>
              <a:rPr lang="en-US"/>
              <a:t>Coercive Cycles Are A Problem</a:t>
            </a:r>
            <a:endParaRPr lang="en-US" dirty="0"/>
          </a:p>
        </p:txBody>
      </p:sp>
      <p:sp>
        <p:nvSpPr>
          <p:cNvPr id="14" name="Content Placeholder 5">
            <a:extLst>
              <a:ext uri="{FF2B5EF4-FFF2-40B4-BE49-F238E27FC236}">
                <a16:creationId xmlns:a16="http://schemas.microsoft.com/office/drawing/2014/main" id="{20F38FB1-8DF4-4AA5-840D-38AA95C0112E}"/>
              </a:ext>
            </a:extLst>
          </p:cNvPr>
          <p:cNvSpPr txBox="1">
            <a:spLocks/>
          </p:cNvSpPr>
          <p:nvPr/>
        </p:nvSpPr>
        <p:spPr>
          <a:xfrm>
            <a:off x="2514600" y="6311900"/>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0"/>
              </a:spcAft>
              <a:buNone/>
            </a:pPr>
            <a:r>
              <a:rPr lang="en-US" sz="1000" dirty="0">
                <a:hlinkClick r:id="rId3"/>
              </a:rPr>
              <a:t>https://www.psychiatrictimes.com/view/coercive-cycle-school-prison-pipeline</a:t>
            </a:r>
            <a:r>
              <a:rPr lang="en-US" sz="1000" dirty="0"/>
              <a:t> </a:t>
            </a:r>
            <a:endParaRPr lang="en-US" sz="1000" dirty="0">
              <a:ea typeface="Times New Roman" panose="02020603050405020304" pitchFamily="18" charset="0"/>
            </a:endParaRPr>
          </a:p>
        </p:txBody>
      </p:sp>
      <p:pic>
        <p:nvPicPr>
          <p:cNvPr id="1026" name="Picture 2" descr="mental health Coercive cycle of out-of-classroom discipline">
            <a:extLst>
              <a:ext uri="{FF2B5EF4-FFF2-40B4-BE49-F238E27FC236}">
                <a16:creationId xmlns:a16="http://schemas.microsoft.com/office/drawing/2014/main" id="{976DA179-154B-4B5E-9A2B-E3B9902A1F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934"/>
          <a:stretch/>
        </p:blipFill>
        <p:spPr bwMode="auto">
          <a:xfrm>
            <a:off x="2423588" y="1886344"/>
            <a:ext cx="9469795" cy="422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38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9DB3B0-D0D3-4AC9-A6C8-EF5C62368BFC}"/>
              </a:ext>
            </a:extLst>
          </p:cNvPr>
          <p:cNvSpPr>
            <a:spLocks noGrp="1"/>
          </p:cNvSpPr>
          <p:nvPr>
            <p:ph type="title"/>
          </p:nvPr>
        </p:nvSpPr>
        <p:spPr/>
        <p:txBody>
          <a:bodyPr>
            <a:noAutofit/>
          </a:bodyPr>
          <a:lstStyle/>
          <a:p>
            <a:r>
              <a:rPr lang="en-US" dirty="0"/>
              <a:t>So Now What? You Should Change The School Culture!</a:t>
            </a:r>
          </a:p>
        </p:txBody>
      </p:sp>
      <p:pic>
        <p:nvPicPr>
          <p:cNvPr id="4" name="Content Placeholder 3" descr="Image result for school climate"/>
          <p:cNvPicPr>
            <a:picLocks noGrp="1"/>
          </p:cNvPicPr>
          <p:nvPr>
            <p:ph type="pic" sz="quarter" idx="4294967295"/>
          </p:nvPr>
        </p:nvPicPr>
        <p:blipFill>
          <a:blip r:embed="rId3" cstate="print">
            <a:extLst>
              <a:ext uri="{28A0092B-C50C-407E-A947-70E740481C1C}">
                <a14:useLocalDpi xmlns:a14="http://schemas.microsoft.com/office/drawing/2010/main" val="0"/>
              </a:ext>
            </a:extLst>
          </a:blip>
          <a:srcRect t="21911" b="21911"/>
          <a:stretch>
            <a:fillRect/>
          </a:stretch>
        </p:blipFill>
        <p:spPr bwMode="auto">
          <a:xfrm>
            <a:off x="7675563" y="2638425"/>
            <a:ext cx="4516437" cy="2684463"/>
          </a:xfrm>
          <a:prstGeom prst="rect">
            <a:avLst/>
          </a:prstGeom>
          <a:noFill/>
          <a:ln>
            <a:noFill/>
          </a:ln>
        </p:spPr>
      </p:pic>
      <p:pic>
        <p:nvPicPr>
          <p:cNvPr id="5" name="Picture 4" descr="Image result for school climate"/>
          <p:cNvPicPr/>
          <p:nvPr/>
        </p:nvPicPr>
        <p:blipFill>
          <a:blip r:embed="rId4">
            <a:extLst>
              <a:ext uri="{28A0092B-C50C-407E-A947-70E740481C1C}">
                <a14:useLocalDpi xmlns:a14="http://schemas.microsoft.com/office/drawing/2010/main" val="0"/>
              </a:ext>
            </a:extLst>
          </a:blip>
          <a:srcRect/>
          <a:stretch>
            <a:fillRect/>
          </a:stretch>
        </p:blipFill>
        <p:spPr bwMode="auto">
          <a:xfrm>
            <a:off x="2262180" y="2638864"/>
            <a:ext cx="5222421" cy="2684526"/>
          </a:xfrm>
          <a:prstGeom prst="rect">
            <a:avLst/>
          </a:prstGeom>
          <a:noFill/>
          <a:ln>
            <a:noFill/>
          </a:ln>
        </p:spPr>
      </p:pic>
    </p:spTree>
    <p:extLst>
      <p:ext uri="{BB962C8B-B14F-4D97-AF65-F5344CB8AC3E}">
        <p14:creationId xmlns:p14="http://schemas.microsoft.com/office/powerpoint/2010/main" val="2827051142"/>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3794</TotalTime>
  <Words>3675</Words>
  <Application>Microsoft Office PowerPoint</Application>
  <PresentationFormat>Widescreen</PresentationFormat>
  <Paragraphs>340</Paragraphs>
  <Slides>38</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游ゴシック</vt:lpstr>
      <vt:lpstr>Arial</vt:lpstr>
      <vt:lpstr>Arial Black</vt:lpstr>
      <vt:lpstr>Calibri</vt:lpstr>
      <vt:lpstr>Cambria</vt:lpstr>
      <vt:lpstr>Georgia</vt:lpstr>
      <vt:lpstr>Montserrat Light</vt:lpstr>
      <vt:lpstr>Times New Roman</vt:lpstr>
      <vt:lpstr>Univers Cond</vt:lpstr>
      <vt:lpstr>Wingdings</vt:lpstr>
      <vt:lpstr>Office Theme</vt:lpstr>
      <vt:lpstr>Philosophy and Overview of PBIS</vt:lpstr>
      <vt:lpstr>Context</vt:lpstr>
      <vt:lpstr>Philosophy of PBIS</vt:lpstr>
      <vt:lpstr>Challenges For Schools</vt:lpstr>
      <vt:lpstr>What Some Teachers Say</vt:lpstr>
      <vt:lpstr>What Should A School Do?</vt:lpstr>
      <vt:lpstr>What Hasn’t Worked?</vt:lpstr>
      <vt:lpstr>Coercive Cycles Are A Problem</vt:lpstr>
      <vt:lpstr>So Now What? You Should Change The School Culture!</vt:lpstr>
      <vt:lpstr>Basic School Climate Model</vt:lpstr>
      <vt:lpstr>Changing Climate And Culture Require A Different Philosophy</vt:lpstr>
      <vt:lpstr>What Is Discipline?</vt:lpstr>
      <vt:lpstr>Think About This…</vt:lpstr>
      <vt:lpstr>The PBIS Philosophy</vt:lpstr>
      <vt:lpstr>Really? Will That Work?</vt:lpstr>
      <vt:lpstr>The PBIS Approach</vt:lpstr>
      <vt:lpstr>A Continuum Of Practices:  3 Levels Of Prevention</vt:lpstr>
      <vt:lpstr>Tiers Of Interventions</vt:lpstr>
      <vt:lpstr>PBIS Model</vt:lpstr>
      <vt:lpstr>Tier I Components</vt:lpstr>
      <vt:lpstr>Steps to Implement PBIS</vt:lpstr>
      <vt:lpstr>Outcomes</vt:lpstr>
      <vt:lpstr>Systems</vt:lpstr>
      <vt:lpstr>Practices</vt:lpstr>
      <vt:lpstr>Practices</vt:lpstr>
      <vt:lpstr>Tiers 2 And 3</vt:lpstr>
      <vt:lpstr>Before You Begin Training</vt:lpstr>
      <vt:lpstr>Where To Begin?</vt:lpstr>
      <vt:lpstr>Phases Of Implementation</vt:lpstr>
      <vt:lpstr>Exploration</vt:lpstr>
      <vt:lpstr>Sample Readiness Form</vt:lpstr>
      <vt:lpstr>Make A Commitment To…</vt:lpstr>
      <vt:lpstr>What Is Needed?</vt:lpstr>
      <vt:lpstr>Summary</vt:lpstr>
      <vt:lpstr>Summary</vt:lpstr>
      <vt:lpstr>Essential Primer</vt:lpstr>
      <vt:lpstr>Resources</vt:lpstr>
      <vt:lpstr>Resources: Videos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32</cp:revision>
  <dcterms:created xsi:type="dcterms:W3CDTF">2023-03-03T14:48:10Z</dcterms:created>
  <dcterms:modified xsi:type="dcterms:W3CDTF">2024-07-16T20:13:48Z</dcterms:modified>
</cp:coreProperties>
</file>