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60" r:id="rId3"/>
    <p:sldId id="283" r:id="rId4"/>
    <p:sldId id="284" r:id="rId5"/>
    <p:sldId id="285" r:id="rId6"/>
    <p:sldId id="286" r:id="rId7"/>
    <p:sldId id="287" r:id="rId8"/>
    <p:sldId id="288" r:id="rId9"/>
    <p:sldId id="289" r:id="rId10"/>
    <p:sldId id="290" r:id="rId11"/>
    <p:sldId id="269" r:id="rId12"/>
    <p:sldId id="291" r:id="rId13"/>
    <p:sldId id="292" r:id="rId14"/>
    <p:sldId id="293" r:id="rId15"/>
    <p:sldId id="294" r:id="rId16"/>
    <p:sldId id="295" r:id="rId17"/>
    <p:sldId id="275" r:id="rId18"/>
    <p:sldId id="296" r:id="rId19"/>
    <p:sldId id="297" r:id="rId20"/>
    <p:sldId id="298" r:id="rId21"/>
    <p:sldId id="355" r:id="rId22"/>
    <p:sldId id="300" r:id="rId23"/>
    <p:sldId id="301" r:id="rId24"/>
    <p:sldId id="30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F2E"/>
    <a:srgbClr val="0093DD"/>
    <a:srgbClr val="015C89"/>
    <a:srgbClr val="007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1"/>
  </p:normalViewPr>
  <p:slideViewPr>
    <p:cSldViewPr snapToGrid="0">
      <p:cViewPr varScale="1">
        <p:scale>
          <a:sx n="105" d="100"/>
          <a:sy n="105" d="100"/>
        </p:scale>
        <p:origin x="750" y="10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0DDB2-FD79-4885-A654-062B3CABF214}"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E5EA51-9894-4EFF-85CA-FC3F215EB3BF}" type="slidenum">
              <a:rPr lang="en-US" smtClean="0"/>
              <a:t>‹#›</a:t>
            </a:fld>
            <a:endParaRPr lang="en-US"/>
          </a:p>
        </p:txBody>
      </p:sp>
    </p:spTree>
    <p:extLst>
      <p:ext uri="{BB962C8B-B14F-4D97-AF65-F5344CB8AC3E}">
        <p14:creationId xmlns:p14="http://schemas.microsoft.com/office/powerpoint/2010/main" val="492415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Images in this module were obtained at google.com/images unless otherwise specified.</a:t>
            </a:r>
            <a:endParaRPr lang="en-US" dirty="0"/>
          </a:p>
          <a:p>
            <a:endParaRPr lang="en-US" dirty="0"/>
          </a:p>
          <a:p>
            <a:r>
              <a:rPr lang="en-US" dirty="0"/>
              <a:t>Trainer Notes:</a:t>
            </a:r>
          </a:p>
          <a:p>
            <a:r>
              <a:rPr lang="en-US" dirty="0"/>
              <a:t>In this module, we will take trainees through the roles and responsibilities of local school teams.</a:t>
            </a:r>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dirty="0"/>
          </a:p>
        </p:txBody>
      </p:sp>
    </p:spTree>
    <p:extLst>
      <p:ext uri="{BB962C8B-B14F-4D97-AF65-F5344CB8AC3E}">
        <p14:creationId xmlns:p14="http://schemas.microsoft.com/office/powerpoint/2010/main" val="1890060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baseline="0" dirty="0"/>
              <a:t>These are the </a:t>
            </a:r>
            <a:r>
              <a:rPr lang="en-US" b="1" u="sng" baseline="0" dirty="0"/>
              <a:t>critical</a:t>
            </a:r>
            <a:r>
              <a:rPr lang="en-US" baseline="0" dirty="0"/>
              <a:t> team roles. The following slides will detail the responsibilities of each role, but in general, the </a:t>
            </a:r>
            <a:r>
              <a:rPr lang="en-US" u="sng" baseline="0" dirty="0"/>
              <a:t>facilitator</a:t>
            </a:r>
            <a:r>
              <a:rPr lang="en-US" baseline="0" dirty="0"/>
              <a:t> keeps the meeting on track; the </a:t>
            </a:r>
            <a:r>
              <a:rPr lang="en-US" u="sng" baseline="0" dirty="0"/>
              <a:t>minute taker</a:t>
            </a:r>
            <a:r>
              <a:rPr lang="en-US" baseline="0" dirty="0"/>
              <a:t> records and communicates the minutes; the </a:t>
            </a:r>
            <a:r>
              <a:rPr lang="en-US" u="sng" baseline="0" dirty="0"/>
              <a:t>data analyst</a:t>
            </a:r>
            <a:r>
              <a:rPr lang="en-US" baseline="0" dirty="0"/>
              <a:t> looks at discipline and other data and brings their results to the meetings; and the other </a:t>
            </a:r>
            <a:r>
              <a:rPr lang="en-US" u="sng" baseline="0" dirty="0"/>
              <a:t>team members </a:t>
            </a:r>
            <a:r>
              <a:rPr lang="en-US" baseline="0" dirty="0"/>
              <a:t>will use the data to problem solve, monitor progress of action plans, and provide input and feedback. See the next slides for descriptions of each of these.</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87FA54-1F6F-4B61-B9C3-51ED627E5633}"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031753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is a team activity – teams should pause here to assign roles. The next four slides give detailed info on the four critical assigned team roles in previous slide.</a:t>
            </a:r>
          </a:p>
        </p:txBody>
      </p:sp>
      <p:sp>
        <p:nvSpPr>
          <p:cNvPr id="4" name="Slide Number Placeholder 3"/>
          <p:cNvSpPr>
            <a:spLocks noGrp="1"/>
          </p:cNvSpPr>
          <p:nvPr>
            <p:ph type="sldNum" sz="quarter" idx="10"/>
          </p:nvPr>
        </p:nvSpPr>
        <p:spPr/>
        <p:txBody>
          <a:bodyPr/>
          <a:lstStyle/>
          <a:p>
            <a:fld id="{142FA240-7FF4-459E-8CC2-CD8F7FCADD98}" type="slidenum">
              <a:rPr lang="en-US" smtClean="0"/>
              <a:t>11</a:t>
            </a:fld>
            <a:endParaRPr lang="en-US"/>
          </a:p>
        </p:txBody>
      </p:sp>
    </p:spTree>
    <p:extLst>
      <p:ext uri="{BB962C8B-B14F-4D97-AF65-F5344CB8AC3E}">
        <p14:creationId xmlns:p14="http://schemas.microsoft.com/office/powerpoint/2010/main" val="471290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These are the responsibilities of the facilitator. Arkansas uses the Judy Elliott’s four-step problem solving model for RTI. The four steps are: 1. Define the problem, 2. Problem analysis, 3. Implement Plan, 4. Evaluate. More information can be found here: http://sscc.dmschools.org/wp-content/uploads/2016/07/Judy-Elliott-Session4-MTSS.DIP_.SIP_.-HOs.pdf</a:t>
            </a:r>
          </a:p>
          <a:p>
            <a:r>
              <a:rPr lang="en-US" dirty="0"/>
              <a:t>PBIS also has a problem solving model called TIPS (Team-Initiated Problem Solving). This model can be found at https://www.pbis.org/resource/tips-meeting-minutes-template</a:t>
            </a:r>
          </a:p>
        </p:txBody>
      </p:sp>
      <p:sp>
        <p:nvSpPr>
          <p:cNvPr id="4" name="Slide Number Placeholder 3"/>
          <p:cNvSpPr>
            <a:spLocks noGrp="1"/>
          </p:cNvSpPr>
          <p:nvPr>
            <p:ph type="sldNum" sz="quarter" idx="10"/>
          </p:nvPr>
        </p:nvSpPr>
        <p:spPr/>
        <p:txBody>
          <a:bodyPr/>
          <a:lstStyle/>
          <a:p>
            <a:fld id="{142FA240-7FF4-459E-8CC2-CD8F7FCADD98}" type="slidenum">
              <a:rPr lang="en-US" smtClean="0"/>
              <a:t>12</a:t>
            </a:fld>
            <a:endParaRPr lang="en-US"/>
          </a:p>
        </p:txBody>
      </p:sp>
    </p:spTree>
    <p:extLst>
      <p:ext uri="{BB962C8B-B14F-4D97-AF65-F5344CB8AC3E}">
        <p14:creationId xmlns:p14="http://schemas.microsoft.com/office/powerpoint/2010/main" val="517577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minute taker has the responsibility for collecting and distributing accurate information from team meetings. </a:t>
            </a:r>
          </a:p>
        </p:txBody>
      </p:sp>
      <p:sp>
        <p:nvSpPr>
          <p:cNvPr id="4" name="Slide Number Placeholder 3"/>
          <p:cNvSpPr>
            <a:spLocks noGrp="1"/>
          </p:cNvSpPr>
          <p:nvPr>
            <p:ph type="sldNum" sz="quarter" idx="10"/>
          </p:nvPr>
        </p:nvSpPr>
        <p:spPr/>
        <p:txBody>
          <a:bodyPr/>
          <a:lstStyle/>
          <a:p>
            <a:fld id="{142FA240-7FF4-459E-8CC2-CD8F7FCADD98}" type="slidenum">
              <a:rPr lang="en-US" smtClean="0"/>
              <a:t>13</a:t>
            </a:fld>
            <a:endParaRPr lang="en-US"/>
          </a:p>
        </p:txBody>
      </p:sp>
    </p:spTree>
    <p:extLst>
      <p:ext uri="{BB962C8B-B14F-4D97-AF65-F5344CB8AC3E}">
        <p14:creationId xmlns:p14="http://schemas.microsoft.com/office/powerpoint/2010/main" val="1930934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data analyst is responsible for providing the team with current behavior data trends. </a:t>
            </a:r>
          </a:p>
        </p:txBody>
      </p:sp>
      <p:sp>
        <p:nvSpPr>
          <p:cNvPr id="4" name="Slide Number Placeholder 3"/>
          <p:cNvSpPr>
            <a:spLocks noGrp="1"/>
          </p:cNvSpPr>
          <p:nvPr>
            <p:ph type="sldNum" sz="quarter" idx="10"/>
          </p:nvPr>
        </p:nvSpPr>
        <p:spPr/>
        <p:txBody>
          <a:bodyPr/>
          <a:lstStyle/>
          <a:p>
            <a:fld id="{142FA240-7FF4-459E-8CC2-CD8F7FCADD98}" type="slidenum">
              <a:rPr lang="en-US" smtClean="0"/>
              <a:t>14</a:t>
            </a:fld>
            <a:endParaRPr lang="en-US"/>
          </a:p>
        </p:txBody>
      </p:sp>
    </p:spTree>
    <p:extLst>
      <p:ext uri="{BB962C8B-B14F-4D97-AF65-F5344CB8AC3E}">
        <p14:creationId xmlns:p14="http://schemas.microsoft.com/office/powerpoint/2010/main" val="47761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remaining team members are expected to be involved in the problem solving process, and may be tasked with providing updates on items from the action plan. </a:t>
            </a:r>
          </a:p>
        </p:txBody>
      </p:sp>
      <p:sp>
        <p:nvSpPr>
          <p:cNvPr id="4" name="Slide Number Placeholder 3"/>
          <p:cNvSpPr>
            <a:spLocks noGrp="1"/>
          </p:cNvSpPr>
          <p:nvPr>
            <p:ph type="sldNum" sz="quarter" idx="10"/>
          </p:nvPr>
        </p:nvSpPr>
        <p:spPr/>
        <p:txBody>
          <a:bodyPr/>
          <a:lstStyle/>
          <a:p>
            <a:fld id="{142FA240-7FF4-459E-8CC2-CD8F7FCADD98}" type="slidenum">
              <a:rPr lang="en-US" smtClean="0"/>
              <a:t>15</a:t>
            </a:fld>
            <a:endParaRPr lang="en-US"/>
          </a:p>
        </p:txBody>
      </p:sp>
    </p:spTree>
    <p:extLst>
      <p:ext uri="{BB962C8B-B14F-4D97-AF65-F5344CB8AC3E}">
        <p14:creationId xmlns:p14="http://schemas.microsoft.com/office/powerpoint/2010/main" val="1505099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itchFamily="34" charset="-128"/>
              </a:rPr>
              <a:t>Trainer Notes:</a:t>
            </a:r>
          </a:p>
          <a:p>
            <a:r>
              <a:rPr lang="en-US" altLang="en-US" dirty="0">
                <a:ea typeface="ＭＳ Ｐゴシック" pitchFamily="34" charset="-128"/>
              </a:rPr>
              <a:t>The administrator is the public</a:t>
            </a:r>
            <a:r>
              <a:rPr lang="en-US" altLang="en-US" baseline="0" dirty="0">
                <a:ea typeface="ＭＳ Ｐゴシック" pitchFamily="34" charset="-128"/>
              </a:rPr>
              <a:t> face of PBIS for the school. He or she is a cheerleader, a guide, and a communicator. If the administrator is not promoting PBIS, staff will not take it seriously. The administrator makes sure that the team and staff have proper support and recognition.</a:t>
            </a:r>
            <a:endParaRPr lang="en-US" altLang="en-US" dirty="0">
              <a:ea typeface="ＭＳ Ｐゴシック" pitchFamily="34"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1293" indent="-288958" eaLnBrk="0" hangingPunct="0">
              <a:spcBef>
                <a:spcPct val="30000"/>
              </a:spcBef>
              <a:defRPr sz="1200">
                <a:solidFill>
                  <a:schemeClr val="tx1"/>
                </a:solidFill>
                <a:latin typeface="Calibri" pitchFamily="34" charset="0"/>
                <a:ea typeface="ＭＳ Ｐゴシック" pitchFamily="34" charset="-128"/>
              </a:defRPr>
            </a:lvl2pPr>
            <a:lvl3pPr marL="1155836" indent="-231167" eaLnBrk="0" hangingPunct="0">
              <a:spcBef>
                <a:spcPct val="30000"/>
              </a:spcBef>
              <a:defRPr sz="1200">
                <a:solidFill>
                  <a:schemeClr val="tx1"/>
                </a:solidFill>
                <a:latin typeface="Calibri" pitchFamily="34" charset="0"/>
                <a:ea typeface="ＭＳ Ｐゴシック" pitchFamily="34" charset="-128"/>
              </a:defRPr>
            </a:lvl3pPr>
            <a:lvl4pPr marL="1618169" indent="-231167" eaLnBrk="0" hangingPunct="0">
              <a:spcBef>
                <a:spcPct val="30000"/>
              </a:spcBef>
              <a:defRPr sz="1200">
                <a:solidFill>
                  <a:schemeClr val="tx1"/>
                </a:solidFill>
                <a:latin typeface="Calibri" pitchFamily="34" charset="0"/>
                <a:ea typeface="ＭＳ Ｐゴシック" pitchFamily="34" charset="-128"/>
              </a:defRPr>
            </a:lvl4pPr>
            <a:lvl5pPr marL="2080504" indent="-231167" eaLnBrk="0" hangingPunct="0">
              <a:spcBef>
                <a:spcPct val="30000"/>
              </a:spcBef>
              <a:defRPr sz="1200">
                <a:solidFill>
                  <a:schemeClr val="tx1"/>
                </a:solidFill>
                <a:latin typeface="Calibri" pitchFamily="34" charset="0"/>
                <a:ea typeface="ＭＳ Ｐゴシック" pitchFamily="34" charset="-128"/>
              </a:defRPr>
            </a:lvl5pPr>
            <a:lvl6pPr marL="2542838" indent="-23116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05172" indent="-23116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7507" indent="-23116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29841" indent="-23116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09120F-9533-4823-A1CF-B60000E66074}" type="slidenum">
              <a:rPr kumimoji="0" lang="en-US" altLang="en-US" sz="1200" b="0" i="0" u="none" strike="noStrike" kern="1200" cap="none" spc="0" normalizeH="0" baseline="0" noProof="0">
                <a:ln>
                  <a:noFill/>
                </a:ln>
                <a:solidFill>
                  <a:srgbClr val="000000"/>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618556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Trainer Notes:</a:t>
            </a:r>
          </a:p>
          <a:p>
            <a:pPr marL="0" indent="0">
              <a:buNone/>
            </a:pPr>
            <a:r>
              <a:rPr lang="en-US" dirty="0"/>
              <a:t>The main focus of PBIS team meetings is </a:t>
            </a:r>
            <a:r>
              <a:rPr lang="en-US" u="sng" dirty="0"/>
              <a:t>problem solving</a:t>
            </a:r>
            <a:r>
              <a:rPr lang="en-US" dirty="0"/>
              <a:t>. </a:t>
            </a:r>
            <a:r>
              <a:rPr lang="en-US" sz="800" dirty="0"/>
              <a:t>(There will be a module specifically about the team meeting.)</a:t>
            </a:r>
            <a:r>
              <a:rPr lang="en-US" sz="800" baseline="0" dirty="0"/>
              <a:t> </a:t>
            </a:r>
            <a:r>
              <a:rPr lang="en-US" dirty="0"/>
              <a:t>Teams regularly and consistently collect and use data with the overarching goal of </a:t>
            </a:r>
            <a:r>
              <a:rPr lang="en-US" u="sng" dirty="0"/>
              <a:t>continually improving outcomes for students</a:t>
            </a:r>
            <a:r>
              <a:rPr lang="en-US" u="none" dirty="0"/>
              <a:t>.</a:t>
            </a:r>
            <a:r>
              <a:rPr lang="en-US" sz="800" u="none" baseline="0" dirty="0"/>
              <a:t> </a:t>
            </a:r>
            <a:r>
              <a:rPr lang="en-US" dirty="0"/>
              <a:t>(We will be exploring data-based decision making in a separate module.)</a:t>
            </a:r>
          </a:p>
        </p:txBody>
      </p:sp>
      <p:sp>
        <p:nvSpPr>
          <p:cNvPr id="4" name="Slide Number Placeholder 3"/>
          <p:cNvSpPr>
            <a:spLocks noGrp="1"/>
          </p:cNvSpPr>
          <p:nvPr>
            <p:ph type="sldNum" sz="quarter" idx="10"/>
          </p:nvPr>
        </p:nvSpPr>
        <p:spPr/>
        <p:txBody>
          <a:bodyPr/>
          <a:lstStyle/>
          <a:p>
            <a:fld id="{142FA240-7FF4-459E-8CC2-CD8F7FCADD98}" type="slidenum">
              <a:rPr lang="en-US" smtClean="0"/>
              <a:t>17</a:t>
            </a:fld>
            <a:endParaRPr lang="en-US"/>
          </a:p>
        </p:txBody>
      </p:sp>
    </p:spTree>
    <p:extLst>
      <p:ext uri="{BB962C8B-B14F-4D97-AF65-F5344CB8AC3E}">
        <p14:creationId xmlns:p14="http://schemas.microsoft.com/office/powerpoint/2010/main" val="4190333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It is important to have a detailed agenda for meetings in order to make them more efficient and effective. The</a:t>
            </a:r>
            <a:r>
              <a:rPr lang="en-US" baseline="0" dirty="0"/>
              <a:t> Arkansas Division of Elementary and Secondary Education (DESE) recommends using Judy Elliott’s four-step problem solving process model for RTI.  </a:t>
            </a:r>
            <a:r>
              <a:rPr lang="en-US" dirty="0"/>
              <a:t>The meetings will always be focused around using data to problem solve and progress monitor.</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951669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Notes:</a:t>
            </a:r>
          </a:p>
          <a:p>
            <a:r>
              <a:rPr lang="en-US" sz="1200" kern="1200" dirty="0">
                <a:solidFill>
                  <a:schemeClr val="tx1"/>
                </a:solidFill>
                <a:effectLst/>
                <a:latin typeface="+mn-lt"/>
                <a:ea typeface="+mn-ea"/>
                <a:cs typeface="+mn-cs"/>
              </a:rPr>
              <a:t>It’s important for the team to develop a communication plan. Staff often see a very narrow view of what is happening in the school, so show them data reflective of the whole school and show them the progress on action plans – let them see that their efforts are paying off. The school board is also more likely to be supportive when they see what the team has accomplished. Informed parents will be more likely to encourage their kids. Surveys can give you valuable input,</a:t>
            </a:r>
            <a:r>
              <a:rPr lang="en-US" sz="1200" kern="1200" baseline="0" dirty="0">
                <a:solidFill>
                  <a:schemeClr val="tx1"/>
                </a:solidFill>
                <a:effectLst/>
                <a:latin typeface="+mn-lt"/>
                <a:ea typeface="+mn-ea"/>
                <a:cs typeface="+mn-cs"/>
              </a:rPr>
              <a:t> such as</a:t>
            </a:r>
            <a:r>
              <a:rPr lang="en-US" sz="1200" kern="1200" dirty="0">
                <a:solidFill>
                  <a:schemeClr val="tx1"/>
                </a:solidFill>
                <a:effectLst/>
                <a:latin typeface="+mn-lt"/>
                <a:ea typeface="+mn-ea"/>
                <a:cs typeface="+mn-cs"/>
              </a:rPr>
              <a:t> perceived climate of the school, what motivates students and staff, how would parents like to be involved, etc.</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87FA54-1F6F-4B61-B9C3-51ED627E5633}"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81957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a:t>
            </a:fld>
            <a:endParaRPr lang="en-US"/>
          </a:p>
        </p:txBody>
      </p:sp>
    </p:spTree>
    <p:extLst>
      <p:ext uri="{BB962C8B-B14F-4D97-AF65-F5344CB8AC3E}">
        <p14:creationId xmlns:p14="http://schemas.microsoft.com/office/powerpoint/2010/main" val="1298075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sz="1200" kern="1200" dirty="0">
                <a:solidFill>
                  <a:schemeClr val="tx1"/>
                </a:solidFill>
                <a:effectLst/>
                <a:latin typeface="+mn-lt"/>
                <a:ea typeface="+mn-ea"/>
                <a:cs typeface="+mn-cs"/>
              </a:rPr>
              <a:t>Schools need an accurate reading on whether they are benefitting from PBIS. Evaluation will keep schools on the right path, make them more efficient and effective, and help them sustain PBIS. This is especially important for surviving a turnover in administrator – it provides documentation showing the commitment to PBIS, the progress made, and the plans for being even better.</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87FA54-1F6F-4B61-B9C3-51ED627E5633}"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922421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TFI is an important team tool in the PBIS implementation process. It can be used in the development stage, and then used in an ongoing manner to ensure all core features are in place. The TFI highlights each critical component of PBIS. Section 1.1 covers the composition of the team, and section 1.2 covers the operation of the team. See the next two slides.</a:t>
            </a:r>
          </a:p>
        </p:txBody>
      </p:sp>
      <p:sp>
        <p:nvSpPr>
          <p:cNvPr id="4" name="Slide Number Placeholder 3"/>
          <p:cNvSpPr>
            <a:spLocks noGrp="1"/>
          </p:cNvSpPr>
          <p:nvPr>
            <p:ph type="sldNum" sz="quarter" idx="10"/>
          </p:nvPr>
        </p:nvSpPr>
        <p:spPr/>
        <p:txBody>
          <a:bodyPr/>
          <a:lstStyle/>
          <a:p>
            <a:fld id="{B4815EE4-6152-4476-ABE1-770A9F61DB71}" type="slidenum">
              <a:rPr lang="en-US" smtClean="0"/>
              <a:t>21</a:t>
            </a:fld>
            <a:endParaRPr lang="en-US"/>
          </a:p>
        </p:txBody>
      </p:sp>
    </p:spTree>
    <p:extLst>
      <p:ext uri="{BB962C8B-B14F-4D97-AF65-F5344CB8AC3E}">
        <p14:creationId xmlns:p14="http://schemas.microsoft.com/office/powerpoint/2010/main" val="286191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23</a:t>
            </a:fld>
            <a:endParaRPr lang="en-US"/>
          </a:p>
        </p:txBody>
      </p:sp>
    </p:spTree>
    <p:extLst>
      <p:ext uri="{BB962C8B-B14F-4D97-AF65-F5344CB8AC3E}">
        <p14:creationId xmlns:p14="http://schemas.microsoft.com/office/powerpoint/2010/main" val="2547185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FA240-7FF4-459E-8CC2-CD8F7FCADD98}" type="slidenum">
              <a:rPr lang="en-US" smtClean="0"/>
              <a:t>24</a:t>
            </a:fld>
            <a:endParaRPr lang="en-US"/>
          </a:p>
        </p:txBody>
      </p:sp>
    </p:spTree>
    <p:extLst>
      <p:ext uri="{BB962C8B-B14F-4D97-AF65-F5344CB8AC3E}">
        <p14:creationId xmlns:p14="http://schemas.microsoft.com/office/powerpoint/2010/main" val="123099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PBIS team serves an important role in implementing PBIS in a way that meets the specific needs of the individual school. This will be an ongoing process and the team will be tasked with coordinating and managing implementation with fidelity. </a:t>
            </a:r>
          </a:p>
        </p:txBody>
      </p:sp>
      <p:sp>
        <p:nvSpPr>
          <p:cNvPr id="4" name="Slide Number Placeholder 3"/>
          <p:cNvSpPr>
            <a:spLocks noGrp="1"/>
          </p:cNvSpPr>
          <p:nvPr>
            <p:ph type="sldNum" sz="quarter" idx="10"/>
          </p:nvPr>
        </p:nvSpPr>
        <p:spPr/>
        <p:txBody>
          <a:bodyPr/>
          <a:lstStyle/>
          <a:p>
            <a:fld id="{142FA240-7FF4-459E-8CC2-CD8F7FCADD98}" type="slidenum">
              <a:rPr lang="en-US" smtClean="0"/>
              <a:t>3</a:t>
            </a:fld>
            <a:endParaRPr lang="en-US"/>
          </a:p>
        </p:txBody>
      </p:sp>
    </p:spTree>
    <p:extLst>
      <p:ext uri="{BB962C8B-B14F-4D97-AF65-F5344CB8AC3E}">
        <p14:creationId xmlns:p14="http://schemas.microsoft.com/office/powerpoint/2010/main" val="2648849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sz="1200" kern="1200" dirty="0">
                <a:solidFill>
                  <a:schemeClr val="tx1"/>
                </a:solidFill>
                <a:effectLst/>
                <a:latin typeface="+mn-lt"/>
                <a:ea typeface="+mn-ea"/>
                <a:cs typeface="+mn-cs"/>
              </a:rPr>
              <a:t>To ensure that the best decisions are made for ALL the students in the school, ALL the students need to be represented through the members of the team. This means you should represent all grade levels and physical areas of the school (e.g., for large high school, make sure someone on the team can represent the various departments and share information to staff in those departments, i.e., cafeteria, transportation, etc.). Important members include the following: administrator, someone with behavioral expertise, someone comfortable with data analysis, and someone skilled at communication. It is also advisable</a:t>
            </a:r>
            <a:r>
              <a:rPr lang="en-US" sz="1200" kern="1200" baseline="0" dirty="0">
                <a:solidFill>
                  <a:schemeClr val="tx1"/>
                </a:solidFill>
                <a:effectLst/>
                <a:latin typeface="+mn-lt"/>
                <a:ea typeface="+mn-ea"/>
                <a:cs typeface="+mn-cs"/>
              </a:rPr>
              <a:t> to have family representation on the team, and — at the secondary level — student representation as well. This will increase the likelihood of student buy-in.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B87FA54-1F6F-4B61-B9C3-51ED627E5633}"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648686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sz="1200" kern="1200" dirty="0">
                <a:solidFill>
                  <a:schemeClr val="tx1"/>
                </a:solidFill>
                <a:effectLst/>
                <a:latin typeface="+mn-lt"/>
                <a:ea typeface="+mn-ea"/>
                <a:cs typeface="+mn-cs"/>
              </a:rPr>
              <a:t>The most important role of the PBIS school team is to develop and continually monitor the progress of their PBIS Action Plan. They should meet at least monthly, keep staff informed of progress, and report progress and plans to stakeholders regularly (staff, parents, students, school board, district, community, etc.).</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54296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Before starting on something new, it is good practice to take inventory of what is already happening in your school. Schools need to look at teams or committees that are already addressing school climate or student behavior. Are there groups that overlap in their purpose or goal? How can you streamline things or build on what is already in place? </a:t>
            </a:r>
          </a:p>
        </p:txBody>
      </p:sp>
      <p:sp>
        <p:nvSpPr>
          <p:cNvPr id="4" name="Slide Number Placeholder 3"/>
          <p:cNvSpPr>
            <a:spLocks noGrp="1"/>
          </p:cNvSpPr>
          <p:nvPr>
            <p:ph type="sldNum" sz="quarter" idx="10"/>
          </p:nvPr>
        </p:nvSpPr>
        <p:spPr/>
        <p:txBody>
          <a:bodyPr/>
          <a:lstStyle/>
          <a:p>
            <a:fld id="{142FA240-7FF4-459E-8CC2-CD8F7FCADD98}" type="slidenum">
              <a:rPr lang="en-US" smtClean="0"/>
              <a:t>6</a:t>
            </a:fld>
            <a:endParaRPr lang="en-US"/>
          </a:p>
        </p:txBody>
      </p:sp>
    </p:spTree>
    <p:extLst>
      <p:ext uri="{BB962C8B-B14F-4D97-AF65-F5344CB8AC3E}">
        <p14:creationId xmlns:p14="http://schemas.microsoft.com/office/powerpoint/2010/main" val="3280334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template is a tool that can</a:t>
            </a:r>
            <a:r>
              <a:rPr lang="en-US" baseline="0" dirty="0"/>
              <a:t> be used</a:t>
            </a:r>
            <a:r>
              <a:rPr lang="en-US" dirty="0"/>
              <a:t> to collect information on the teams and committees that are currently meeting in the school. Schools can use this to create a big picture of what is already in place and which staff are involved. Look for opportunities to have the biggest impact without over-working. </a:t>
            </a:r>
          </a:p>
        </p:txBody>
      </p:sp>
      <p:sp>
        <p:nvSpPr>
          <p:cNvPr id="4" name="Slide Number Placeholder 3"/>
          <p:cNvSpPr>
            <a:spLocks noGrp="1"/>
          </p:cNvSpPr>
          <p:nvPr>
            <p:ph type="sldNum" sz="quarter" idx="10"/>
          </p:nvPr>
        </p:nvSpPr>
        <p:spPr/>
        <p:txBody>
          <a:bodyPr/>
          <a:lstStyle/>
          <a:p>
            <a:fld id="{142FA240-7FF4-459E-8CC2-CD8F7FCADD98}" type="slidenum">
              <a:rPr lang="en-US" smtClean="0"/>
              <a:t>7</a:t>
            </a:fld>
            <a:endParaRPr lang="en-US"/>
          </a:p>
        </p:txBody>
      </p:sp>
    </p:spTree>
    <p:extLst>
      <p:ext uri="{BB962C8B-B14F-4D97-AF65-F5344CB8AC3E}">
        <p14:creationId xmlns:p14="http://schemas.microsoft.com/office/powerpoint/2010/main" val="2696068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PBIS team will begin by creating a school-wide action plan that involves developing these major components. The PBIS framework is centered on teaching expected behaviors, reinforcing the practice of these behaviors, and consistently addressing inappropriate behavior.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438778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indent="0">
              <a:buNone/>
            </a:pPr>
            <a:r>
              <a:rPr lang="en-US" dirty="0"/>
              <a:t>Once the PBIS Action Plan is created and implemented, the function of the PBIS team is to collect and use data to engage in an ongoing improvement process.</a:t>
            </a:r>
            <a:r>
              <a:rPr lang="en-US" baseline="0" dirty="0"/>
              <a:t> </a:t>
            </a:r>
            <a:r>
              <a:rPr lang="en-US" dirty="0"/>
              <a:t>The team will be looking at both improvement in student outcomes and fidelity of implementation of PBIS.</a:t>
            </a:r>
          </a:p>
        </p:txBody>
      </p:sp>
      <p:sp>
        <p:nvSpPr>
          <p:cNvPr id="4" name="Slide Number Placeholder 3"/>
          <p:cNvSpPr>
            <a:spLocks noGrp="1"/>
          </p:cNvSpPr>
          <p:nvPr>
            <p:ph type="sldNum" sz="quarter" idx="10"/>
          </p:nvPr>
        </p:nvSpPr>
        <p:spPr/>
        <p:txBody>
          <a:bodyPr/>
          <a:lstStyle/>
          <a:p>
            <a:fld id="{142FA240-7FF4-459E-8CC2-CD8F7FCADD98}" type="slidenum">
              <a:rPr lang="en-US" smtClean="0"/>
              <a:t>9</a:t>
            </a:fld>
            <a:endParaRPr lang="en-US"/>
          </a:p>
        </p:txBody>
      </p:sp>
    </p:spTree>
    <p:extLst>
      <p:ext uri="{BB962C8B-B14F-4D97-AF65-F5344CB8AC3E}">
        <p14:creationId xmlns:p14="http://schemas.microsoft.com/office/powerpoint/2010/main" val="1560183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CK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9" y="773477"/>
            <a:ext cx="5108714" cy="1480515"/>
          </a:xfrm>
        </p:spPr>
        <p:txBody>
          <a:bodyPr anchor="t">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1087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60415B8-31F5-AE04-CA02-FC22F54286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8745" y="4710222"/>
            <a:ext cx="2147778" cy="2147778"/>
          </a:xfrm>
          <a:prstGeom prst="rect">
            <a:avLst/>
          </a:prstGeom>
        </p:spPr>
      </p:pic>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9776" y="383263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9776" y="436572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903369" y="383263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903369" y="436572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pic>
        <p:nvPicPr>
          <p:cNvPr id="10" name="Picture 9">
            <a:extLst>
              <a:ext uri="{FF2B5EF4-FFF2-40B4-BE49-F238E27FC236}">
                <a16:creationId xmlns:a16="http://schemas.microsoft.com/office/drawing/2014/main" id="{23E8E59A-247F-4295-B021-10F49D6D863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93694" y="2958025"/>
            <a:ext cx="2676834" cy="1682557"/>
          </a:xfrm>
          <a:prstGeom prst="rect">
            <a:avLst/>
          </a:prstGeom>
        </p:spPr>
      </p:pic>
    </p:spTree>
    <p:extLst>
      <p:ext uri="{BB962C8B-B14F-4D97-AF65-F5344CB8AC3E}">
        <p14:creationId xmlns:p14="http://schemas.microsoft.com/office/powerpoint/2010/main" val="379901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ck Presentation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8" y="773477"/>
            <a:ext cx="11291017" cy="1480515"/>
          </a:xfrm>
        </p:spPr>
        <p:txBody>
          <a:bodyPr anchor="ctr">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5064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0251" y="503278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0251" y="556587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893844" y="503278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893844" y="556587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4" name="Picture Placeholder 5">
            <a:extLst>
              <a:ext uri="{FF2B5EF4-FFF2-40B4-BE49-F238E27FC236}">
                <a16:creationId xmlns:a16="http://schemas.microsoft.com/office/drawing/2014/main" id="{2ADCC607-6942-411C-AFEF-19F61D9572DC}"/>
              </a:ext>
            </a:extLst>
          </p:cNvPr>
          <p:cNvSpPr>
            <a:spLocks noGrp="1"/>
          </p:cNvSpPr>
          <p:nvPr>
            <p:ph type="pic" sz="quarter" idx="18" hasCustomPrompt="1"/>
          </p:nvPr>
        </p:nvSpPr>
        <p:spPr>
          <a:xfrm>
            <a:off x="6676701"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15" name="Picture Placeholder 5">
            <a:extLst>
              <a:ext uri="{FF2B5EF4-FFF2-40B4-BE49-F238E27FC236}">
                <a16:creationId xmlns:a16="http://schemas.microsoft.com/office/drawing/2014/main" id="{CCF6573E-367F-4453-99AD-1C2E58BCD5EC}"/>
              </a:ext>
            </a:extLst>
          </p:cNvPr>
          <p:cNvSpPr>
            <a:spLocks noGrp="1"/>
          </p:cNvSpPr>
          <p:nvPr>
            <p:ph type="pic" sz="quarter" idx="22" hasCustomPrompt="1"/>
          </p:nvPr>
        </p:nvSpPr>
        <p:spPr>
          <a:xfrm>
            <a:off x="9230988"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pic>
        <p:nvPicPr>
          <p:cNvPr id="6" name="Picture 5">
            <a:extLst>
              <a:ext uri="{FF2B5EF4-FFF2-40B4-BE49-F238E27FC236}">
                <a16:creationId xmlns:a16="http://schemas.microsoft.com/office/drawing/2014/main" id="{F766FE19-6C40-4501-8A5F-7FE82C514225}"/>
              </a:ext>
            </a:extLst>
          </p:cNvPr>
          <p:cNvPicPr>
            <a:picLocks noChangeAspect="1"/>
          </p:cNvPicPr>
          <p:nvPr userDrawn="1"/>
        </p:nvPicPr>
        <p:blipFill rotWithShape="1">
          <a:blip r:embed="rId2"/>
          <a:srcRect b="16547"/>
          <a:stretch/>
        </p:blipFill>
        <p:spPr>
          <a:xfrm>
            <a:off x="3195327" y="4630709"/>
            <a:ext cx="2668898" cy="2227290"/>
          </a:xfrm>
          <a:prstGeom prst="rect">
            <a:avLst/>
          </a:prstGeom>
        </p:spPr>
      </p:pic>
    </p:spTree>
    <p:extLst>
      <p:ext uri="{BB962C8B-B14F-4D97-AF65-F5344CB8AC3E}">
        <p14:creationId xmlns:p14="http://schemas.microsoft.com/office/powerpoint/2010/main" val="1076296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ck Large Right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A4CEBA20-26FD-47F4-A15F-84EF96A10A67}"/>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7707087" y="2257425"/>
            <a:ext cx="3646714" cy="43815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2514600" y="2257425"/>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grpSp>
        <p:nvGrpSpPr>
          <p:cNvPr id="21" name="Group 20">
            <a:extLst>
              <a:ext uri="{FF2B5EF4-FFF2-40B4-BE49-F238E27FC236}">
                <a16:creationId xmlns:a16="http://schemas.microsoft.com/office/drawing/2014/main" id="{9F90E27B-5BDE-4E5C-A641-187AD5179353}"/>
              </a:ext>
            </a:extLst>
          </p:cNvPr>
          <p:cNvGrpSpPr/>
          <p:nvPr userDrawn="1"/>
        </p:nvGrpSpPr>
        <p:grpSpPr>
          <a:xfrm>
            <a:off x="718724" y="5877212"/>
            <a:ext cx="634537" cy="296212"/>
            <a:chOff x="293972" y="5858435"/>
            <a:chExt cx="634537" cy="296212"/>
          </a:xfrm>
        </p:grpSpPr>
        <p:pic>
          <p:nvPicPr>
            <p:cNvPr id="23" name="Picture 22">
              <a:extLst>
                <a:ext uri="{FF2B5EF4-FFF2-40B4-BE49-F238E27FC236}">
                  <a16:creationId xmlns:a16="http://schemas.microsoft.com/office/drawing/2014/main" id="{C8EB569C-DC93-45F7-9089-F069AAF62A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5" name="Picture 24">
              <a:extLst>
                <a:ext uri="{FF2B5EF4-FFF2-40B4-BE49-F238E27FC236}">
                  <a16:creationId xmlns:a16="http://schemas.microsoft.com/office/drawing/2014/main" id="{7515DAA5-1F9D-4D33-90BE-6A4FF5266F16}"/>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26" name="TextBox 25">
            <a:extLst>
              <a:ext uri="{FF2B5EF4-FFF2-40B4-BE49-F238E27FC236}">
                <a16:creationId xmlns:a16="http://schemas.microsoft.com/office/drawing/2014/main" id="{878D3CE4-E117-4638-AC18-A388C2E0AC54}"/>
              </a:ext>
            </a:extLst>
          </p:cNvPr>
          <p:cNvSpPr txBox="1"/>
          <p:nvPr userDrawn="1"/>
        </p:nvSpPr>
        <p:spPr>
          <a:xfrm>
            <a:off x="-37505" y="6106081"/>
            <a:ext cx="2178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Univers Cond"/>
                <a:ea typeface="+mn-ea"/>
                <a:cs typeface="+mn-cs"/>
              </a:rPr>
              <a:t>/</a:t>
            </a:r>
            <a:r>
              <a:rPr kumimoji="0" lang="en-US" sz="1800" b="1" i="1" u="none" strike="noStrike" kern="1200" cap="none" spc="0" normalizeH="0" baseline="0" noProof="0" dirty="0" err="1">
                <a:ln>
                  <a:noFill/>
                </a:ln>
                <a:solidFill>
                  <a:srgbClr val="FFFFFF"/>
                </a:solidFill>
                <a:effectLst/>
                <a:uLnTx/>
                <a:uFillTx/>
                <a:latin typeface="Univers Cond"/>
                <a:ea typeface="+mn-ea"/>
                <a:cs typeface="+mn-cs"/>
              </a:rPr>
              <a:t>PBISResourceCenter</a:t>
            </a:r>
            <a:endParaRPr kumimoji="0" lang="en-US" sz="1800" b="1" i="1" u="none" strike="noStrike" kern="1200" cap="none" spc="0" normalizeH="0" baseline="0" noProof="0" dirty="0">
              <a:ln>
                <a:noFill/>
              </a:ln>
              <a:solidFill>
                <a:srgbClr val="FFFFFF"/>
              </a:solidFill>
              <a:effectLst/>
              <a:uLnTx/>
              <a:uFillTx/>
              <a:latin typeface="Univers Cond"/>
              <a:ea typeface="+mn-ea"/>
              <a:cs typeface="+mn-cs"/>
            </a:endParaRPr>
          </a:p>
        </p:txBody>
      </p:sp>
      <p:sp>
        <p:nvSpPr>
          <p:cNvPr id="27" name="Title 1">
            <a:extLst>
              <a:ext uri="{FF2B5EF4-FFF2-40B4-BE49-F238E27FC236}">
                <a16:creationId xmlns:a16="http://schemas.microsoft.com/office/drawing/2014/main" id="{4A871E22-6A29-4A32-9BD9-39FA8205AF40}"/>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15" name="Picture 14">
            <a:extLst>
              <a:ext uri="{FF2B5EF4-FFF2-40B4-BE49-F238E27FC236}">
                <a16:creationId xmlns:a16="http://schemas.microsoft.com/office/drawing/2014/main" id="{11A3D040-DD01-449F-892E-5BAA66AEBA56}"/>
              </a:ext>
            </a:extLst>
          </p:cNvPr>
          <p:cNvPicPr>
            <a:picLocks noChangeAspect="1"/>
          </p:cNvPicPr>
          <p:nvPr userDrawn="1"/>
        </p:nvPicPr>
        <p:blipFill rotWithShape="1">
          <a:blip r:embed="rId4"/>
          <a:srcRect b="16547"/>
          <a:stretch/>
        </p:blipFill>
        <p:spPr>
          <a:xfrm>
            <a:off x="171887" y="0"/>
            <a:ext cx="1760037" cy="1468813"/>
          </a:xfrm>
          <a:prstGeom prst="rect">
            <a:avLst/>
          </a:prstGeom>
        </p:spPr>
      </p:pic>
      <p:sp>
        <p:nvSpPr>
          <p:cNvPr id="16" name="Text Placeholder 16">
            <a:extLst>
              <a:ext uri="{FF2B5EF4-FFF2-40B4-BE49-F238E27FC236}">
                <a16:creationId xmlns:a16="http://schemas.microsoft.com/office/drawing/2014/main" id="{D6A96320-2EED-4C8C-A319-C1F9621F2119}"/>
              </a:ext>
            </a:extLst>
          </p:cNvPr>
          <p:cNvSpPr>
            <a:spLocks noGrp="1"/>
          </p:cNvSpPr>
          <p:nvPr>
            <p:ph type="body" sz="quarter" idx="19"/>
          </p:nvPr>
        </p:nvSpPr>
        <p:spPr>
          <a:xfrm>
            <a:off x="2514600" y="2899146"/>
            <a:ext cx="4860561" cy="3739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336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CK T&amp;C">
    <p:spTree>
      <p:nvGrpSpPr>
        <p:cNvPr id="1" name=""/>
        <p:cNvGrpSpPr/>
        <p:nvPr/>
      </p:nvGrpSpPr>
      <p:grpSpPr>
        <a:xfrm>
          <a:off x="0" y="0"/>
          <a:ext cx="0" cy="0"/>
          <a:chOff x="0" y="0"/>
          <a:chExt cx="0" cy="0"/>
        </a:xfrm>
      </p:grpSpPr>
      <p:sp>
        <p:nvSpPr>
          <p:cNvPr id="4" name="Shape 262">
            <a:extLst>
              <a:ext uri="{FF2B5EF4-FFF2-40B4-BE49-F238E27FC236}">
                <a16:creationId xmlns:a16="http://schemas.microsoft.com/office/drawing/2014/main" id="{270AA5FA-307D-9C5D-81BC-850F2E253EC9}"/>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 name="Title 1">
            <a:extLst>
              <a:ext uri="{FF2B5EF4-FFF2-40B4-BE49-F238E27FC236}">
                <a16:creationId xmlns:a16="http://schemas.microsoft.com/office/drawing/2014/main" id="{C82866F6-9B37-C842-7474-C549CAB5B4E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
        <p:nvSpPr>
          <p:cNvPr id="3" name="Content Placeholder 2">
            <a:extLst>
              <a:ext uri="{FF2B5EF4-FFF2-40B4-BE49-F238E27FC236}">
                <a16:creationId xmlns:a16="http://schemas.microsoft.com/office/drawing/2014/main" id="{E7C7DF67-DBA1-3A98-2C38-2020F5E4CC1B}"/>
              </a:ext>
            </a:extLst>
          </p:cNvPr>
          <p:cNvSpPr>
            <a:spLocks noGrp="1"/>
          </p:cNvSpPr>
          <p:nvPr>
            <p:ph idx="1"/>
          </p:nvPr>
        </p:nvSpPr>
        <p:spPr>
          <a:xfrm>
            <a:off x="2514600" y="1825625"/>
            <a:ext cx="8839200" cy="4351338"/>
          </a:xfrm>
        </p:spPr>
        <p:txBody>
          <a:bodyPr/>
          <a:lstStyle>
            <a:lvl1pPr>
              <a:buClr>
                <a:srgbClr val="D31F2E"/>
              </a:buClr>
              <a:buSzPct val="100000"/>
              <a:defRPr/>
            </a:lvl1pPr>
            <a:lvl2pPr>
              <a:buClr>
                <a:srgbClr val="D31F2E"/>
              </a:buClr>
              <a:buSzPct val="100000"/>
              <a:defRPr/>
            </a:lvl2pPr>
            <a:lvl3pPr>
              <a:buClr>
                <a:srgbClr val="D31F2E"/>
              </a:buClr>
              <a:buSzPct val="100000"/>
              <a:defRPr/>
            </a:lvl3pPr>
            <a:lvl4pPr>
              <a:buClr>
                <a:srgbClr val="D31F2E"/>
              </a:buClr>
              <a:buSzPct val="100000"/>
              <a:defRPr/>
            </a:lvl4pPr>
            <a:lvl5pPr>
              <a:buClr>
                <a:srgbClr val="D31F2E"/>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grpSp>
        <p:nvGrpSpPr>
          <p:cNvPr id="9" name="Group 8">
            <a:extLst>
              <a:ext uri="{FF2B5EF4-FFF2-40B4-BE49-F238E27FC236}">
                <a16:creationId xmlns:a16="http://schemas.microsoft.com/office/drawing/2014/main" id="{D6AE47E6-B274-4522-8A44-110AB0ACDCD5}"/>
              </a:ext>
            </a:extLst>
          </p:cNvPr>
          <p:cNvGrpSpPr/>
          <p:nvPr userDrawn="1"/>
        </p:nvGrpSpPr>
        <p:grpSpPr>
          <a:xfrm>
            <a:off x="718724" y="5877212"/>
            <a:ext cx="634537" cy="296212"/>
            <a:chOff x="293972" y="5858435"/>
            <a:chExt cx="634537" cy="296212"/>
          </a:xfrm>
        </p:grpSpPr>
        <p:pic>
          <p:nvPicPr>
            <p:cNvPr id="11" name="Picture 10">
              <a:extLst>
                <a:ext uri="{FF2B5EF4-FFF2-40B4-BE49-F238E27FC236}">
                  <a16:creationId xmlns:a16="http://schemas.microsoft.com/office/drawing/2014/main" id="{84E44932-29A6-7A95-7DD3-0C8A93C87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16" name="Picture 15">
              <a:extLst>
                <a:ext uri="{FF2B5EF4-FFF2-40B4-BE49-F238E27FC236}">
                  <a16:creationId xmlns:a16="http://schemas.microsoft.com/office/drawing/2014/main" id="{6D4B2688-BB9D-42EB-90D6-843AE71877EB}"/>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17" name="TextBox 16">
            <a:extLst>
              <a:ext uri="{FF2B5EF4-FFF2-40B4-BE49-F238E27FC236}">
                <a16:creationId xmlns:a16="http://schemas.microsoft.com/office/drawing/2014/main" id="{083963CC-8FFB-46C8-BA2A-A6B55AA88E4D}"/>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pic>
        <p:nvPicPr>
          <p:cNvPr id="12" name="Picture 11">
            <a:extLst>
              <a:ext uri="{FF2B5EF4-FFF2-40B4-BE49-F238E27FC236}">
                <a16:creationId xmlns:a16="http://schemas.microsoft.com/office/drawing/2014/main" id="{CCC83CA9-1756-4F76-9FF6-F4042142E729}"/>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270327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CK Speaker">
    <p:spTree>
      <p:nvGrpSpPr>
        <p:cNvPr id="1" name=""/>
        <p:cNvGrpSpPr/>
        <p:nvPr/>
      </p:nvGrpSpPr>
      <p:grpSpPr>
        <a:xfrm>
          <a:off x="0" y="0"/>
          <a:ext cx="0" cy="0"/>
          <a:chOff x="0" y="0"/>
          <a:chExt cx="0" cy="0"/>
        </a:xfrm>
      </p:grpSpPr>
      <p:sp>
        <p:nvSpPr>
          <p:cNvPr id="2" name="Shape 262">
            <a:extLst>
              <a:ext uri="{FF2B5EF4-FFF2-40B4-BE49-F238E27FC236}">
                <a16:creationId xmlns:a16="http://schemas.microsoft.com/office/drawing/2014/main" id="{F8146E31-4943-D14C-F81F-F63CDE05FA7D}"/>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16" name="Picture Placeholder 5">
            <a:extLst>
              <a:ext uri="{FF2B5EF4-FFF2-40B4-BE49-F238E27FC236}">
                <a16:creationId xmlns:a16="http://schemas.microsoft.com/office/drawing/2014/main" id="{DDC2FA0C-F2BE-4925-8072-4159CEDF486F}"/>
              </a:ext>
            </a:extLst>
          </p:cNvPr>
          <p:cNvSpPr>
            <a:spLocks noGrp="1"/>
          </p:cNvSpPr>
          <p:nvPr>
            <p:ph type="pic" sz="quarter" idx="18" hasCustomPrompt="1"/>
          </p:nvPr>
        </p:nvSpPr>
        <p:spPr>
          <a:xfrm>
            <a:off x="2895601" y="1837920"/>
            <a:ext cx="3200399" cy="3200398"/>
          </a:xfrm>
          <a:prstGeom prst="ellipse">
            <a:avLst/>
          </a:prstGeom>
          <a:solidFill>
            <a:schemeClr val="tx1">
              <a:lumMod val="9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17" name="Text Placeholder 16">
            <a:extLst>
              <a:ext uri="{FF2B5EF4-FFF2-40B4-BE49-F238E27FC236}">
                <a16:creationId xmlns:a16="http://schemas.microsoft.com/office/drawing/2014/main" id="{FFC99773-0832-57B3-5789-E9EEB3CDE2FB}"/>
              </a:ext>
            </a:extLst>
          </p:cNvPr>
          <p:cNvSpPr>
            <a:spLocks noGrp="1"/>
          </p:cNvSpPr>
          <p:nvPr>
            <p:ph type="body" sz="quarter" idx="19"/>
          </p:nvPr>
        </p:nvSpPr>
        <p:spPr>
          <a:xfrm>
            <a:off x="7338352" y="1837920"/>
            <a:ext cx="4272255" cy="4441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a:extLst>
              <a:ext uri="{FF2B5EF4-FFF2-40B4-BE49-F238E27FC236}">
                <a16:creationId xmlns:a16="http://schemas.microsoft.com/office/drawing/2014/main" id="{683AA313-DDD9-45FB-A27A-E04A70CDDF00}"/>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19" name="Group 18">
            <a:extLst>
              <a:ext uri="{FF2B5EF4-FFF2-40B4-BE49-F238E27FC236}">
                <a16:creationId xmlns:a16="http://schemas.microsoft.com/office/drawing/2014/main" id="{CD55E4A2-DA74-4E0A-89AE-49C4865D514E}"/>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8094F6D0-77D2-4FFC-AF2D-556B2DA68F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C2962467-503C-4F4E-B4B9-F980DDE1F3C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2" name="TextBox 21">
            <a:extLst>
              <a:ext uri="{FF2B5EF4-FFF2-40B4-BE49-F238E27FC236}">
                <a16:creationId xmlns:a16="http://schemas.microsoft.com/office/drawing/2014/main" id="{A134635C-1E44-42B8-89A4-92AAB220F603}"/>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
        <p:nvSpPr>
          <p:cNvPr id="23" name="Title 1">
            <a:extLst>
              <a:ext uri="{FF2B5EF4-FFF2-40B4-BE49-F238E27FC236}">
                <a16:creationId xmlns:a16="http://schemas.microsoft.com/office/drawing/2014/main" id="{33101982-C0D1-411C-AD5E-5C7F9E22BB2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146424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CK R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A4CEBA20-26FD-47F4-A15F-84EF96A10A67}"/>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7707086" y="2197100"/>
            <a:ext cx="4484915" cy="46609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2514600"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0" name="Text Placeholder 18">
            <a:extLst>
              <a:ext uri="{FF2B5EF4-FFF2-40B4-BE49-F238E27FC236}">
                <a16:creationId xmlns:a16="http://schemas.microsoft.com/office/drawing/2014/main" id="{8817344D-CC0F-EA2A-430B-0E3B5FE8584E}"/>
              </a:ext>
            </a:extLst>
          </p:cNvPr>
          <p:cNvSpPr>
            <a:spLocks noGrp="1"/>
          </p:cNvSpPr>
          <p:nvPr>
            <p:ph type="body" sz="quarter" idx="16" hasCustomPrompt="1"/>
          </p:nvPr>
        </p:nvSpPr>
        <p:spPr>
          <a:xfrm>
            <a:off x="2514600" y="5360936"/>
            <a:ext cx="4860561" cy="1285504"/>
          </a:xfrm>
        </p:spPr>
        <p:txBody>
          <a:bodyPr>
            <a:noAutofit/>
          </a:bodyPr>
          <a:lstStyle>
            <a:lvl1pPr marL="0" indent="0">
              <a:buNone/>
              <a:defRPr sz="1800" spc="100" baseline="0">
                <a:solidFill>
                  <a:schemeClr val="tx1">
                    <a:lumMod val="50000"/>
                    <a:lumOff val="50000"/>
                  </a:schemeClr>
                </a:solidFill>
              </a:defRPr>
            </a:lvl1pPr>
          </a:lstStyle>
          <a:p>
            <a:pPr>
              <a:defRPr>
                <a:solidFill>
                  <a:srgbClr val="5E5E5E"/>
                </a:solidFill>
                <a:latin typeface="Montserrat Light"/>
                <a:ea typeface="Montserrat Light"/>
                <a:cs typeface="Montserrat Light"/>
                <a:sym typeface="Montserrat Light"/>
              </a:defRPr>
            </a:pPr>
            <a:r>
              <a:rPr lang="en-US" spc="300" dirty="0">
                <a:latin typeface="Arial" charset="0"/>
                <a:ea typeface="Arial" charset="0"/>
                <a:cs typeface="Arial" charset="0"/>
              </a:rPr>
              <a:t>Lorem </a:t>
            </a:r>
            <a:r>
              <a:rPr lang="en-US" spc="300" dirty="0" err="1">
                <a:latin typeface="Arial" charset="0"/>
                <a:ea typeface="Arial" charset="0"/>
                <a:cs typeface="Arial" charset="0"/>
              </a:rPr>
              <a:t>eso</a:t>
            </a:r>
            <a:r>
              <a:rPr lang="en-US" spc="300" dirty="0">
                <a:latin typeface="Arial" charset="0"/>
                <a:ea typeface="Arial" charset="0"/>
                <a:cs typeface="Arial" charset="0"/>
              </a:rPr>
              <a:t> ipsum dolor sit </a:t>
            </a:r>
            <a:r>
              <a:rPr lang="en-US" spc="300" dirty="0" err="1">
                <a:latin typeface="Arial" charset="0"/>
                <a:ea typeface="Arial" charset="0"/>
                <a:cs typeface="Arial" charset="0"/>
              </a:rPr>
              <a:t>amet</a:t>
            </a:r>
            <a:r>
              <a:rPr lang="en-US" spc="300" dirty="0">
                <a:latin typeface="Arial" charset="0"/>
                <a:ea typeface="Arial" charset="0"/>
                <a:cs typeface="Arial" charset="0"/>
              </a:rPr>
              <a:t>, </a:t>
            </a:r>
            <a:r>
              <a:rPr lang="en-US" spc="300" dirty="0" err="1">
                <a:latin typeface="Arial" charset="0"/>
                <a:ea typeface="Arial" charset="0"/>
                <a:cs typeface="Arial" charset="0"/>
              </a:rPr>
              <a:t>deras</a:t>
            </a:r>
            <a:r>
              <a:rPr lang="en-US" spc="300" dirty="0">
                <a:latin typeface="Arial" charset="0"/>
                <a:ea typeface="Arial" charset="0"/>
                <a:cs typeface="Arial" charset="0"/>
              </a:rPr>
              <a:t> </a:t>
            </a:r>
            <a:r>
              <a:rPr lang="en-US" spc="300" dirty="0" err="1">
                <a:latin typeface="Arial" charset="0"/>
                <a:ea typeface="Arial" charset="0"/>
                <a:cs typeface="Arial" charset="0"/>
              </a:rPr>
              <a:t>consetetur</a:t>
            </a:r>
            <a:r>
              <a:rPr lang="en-US" spc="300" dirty="0">
                <a:latin typeface="Arial" charset="0"/>
                <a:ea typeface="Arial" charset="0"/>
                <a:cs typeface="Arial" charset="0"/>
              </a:rPr>
              <a:t> </a:t>
            </a:r>
            <a:r>
              <a:rPr lang="en-US" spc="300" dirty="0" err="1">
                <a:latin typeface="Arial" charset="0"/>
                <a:ea typeface="Arial" charset="0"/>
                <a:cs typeface="Arial" charset="0"/>
              </a:rPr>
              <a:t>sadipscing</a:t>
            </a:r>
            <a:r>
              <a:rPr lang="en-US" spc="300" dirty="0">
                <a:latin typeface="Arial" charset="0"/>
                <a:ea typeface="Arial" charset="0"/>
                <a:cs typeface="Arial" charset="0"/>
              </a:rPr>
              <a:t> </a:t>
            </a:r>
            <a:r>
              <a:rPr lang="en-US" spc="300" dirty="0" err="1">
                <a:latin typeface="Arial" charset="0"/>
                <a:ea typeface="Arial" charset="0"/>
                <a:cs typeface="Arial" charset="0"/>
              </a:rPr>
              <a:t>idas</a:t>
            </a:r>
            <a:r>
              <a:rPr lang="en-US" spc="300" dirty="0">
                <a:latin typeface="Arial" charset="0"/>
                <a:ea typeface="Arial" charset="0"/>
                <a:cs typeface="Arial" charset="0"/>
              </a:rPr>
              <a:t> </a:t>
            </a:r>
            <a:r>
              <a:rPr lang="en-US" spc="300" dirty="0" err="1">
                <a:latin typeface="Arial" charset="0"/>
                <a:ea typeface="Arial" charset="0"/>
                <a:cs typeface="Arial" charset="0"/>
              </a:rPr>
              <a:t>brotas</a:t>
            </a:r>
            <a:r>
              <a:rPr lang="en-US" spc="300" dirty="0">
                <a:latin typeface="Arial" charset="0"/>
                <a:ea typeface="Arial" charset="0"/>
                <a:cs typeface="Arial" charset="0"/>
              </a:rPr>
              <a:t> </a:t>
            </a:r>
            <a:r>
              <a:rPr lang="en-US" spc="300" dirty="0" err="1">
                <a:latin typeface="Arial" charset="0"/>
                <a:ea typeface="Arial" charset="0"/>
                <a:cs typeface="Arial" charset="0"/>
              </a:rPr>
              <a:t>geras</a:t>
            </a:r>
            <a:r>
              <a:rPr lang="en-US" spc="300" dirty="0">
                <a:latin typeface="Arial" charset="0"/>
                <a:ea typeface="Arial" charset="0"/>
                <a:cs typeface="Arial" charset="0"/>
              </a:rPr>
              <a:t> </a:t>
            </a:r>
            <a:r>
              <a:rPr lang="en-US" spc="300" dirty="0" err="1">
                <a:latin typeface="Arial" charset="0"/>
                <a:ea typeface="Arial" charset="0"/>
                <a:cs typeface="Arial" charset="0"/>
              </a:rPr>
              <a:t>elitromas</a:t>
            </a:r>
            <a:r>
              <a:rPr lang="en-US" spc="300" dirty="0">
                <a:latin typeface="Arial" charset="0"/>
                <a:ea typeface="Arial" charset="0"/>
                <a:cs typeface="Arial" charset="0"/>
              </a:rPr>
              <a:t>.</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2514600"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2514600"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pic>
        <p:nvPicPr>
          <p:cNvPr id="18" name="Picture 17">
            <a:extLst>
              <a:ext uri="{FF2B5EF4-FFF2-40B4-BE49-F238E27FC236}">
                <a16:creationId xmlns:a16="http://schemas.microsoft.com/office/drawing/2014/main" id="{96FE5600-E6B5-4276-94CF-7D8995DB4BBF}"/>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1" name="Group 20">
            <a:extLst>
              <a:ext uri="{FF2B5EF4-FFF2-40B4-BE49-F238E27FC236}">
                <a16:creationId xmlns:a16="http://schemas.microsoft.com/office/drawing/2014/main" id="{9F90E27B-5BDE-4E5C-A641-187AD5179353}"/>
              </a:ext>
            </a:extLst>
          </p:cNvPr>
          <p:cNvGrpSpPr/>
          <p:nvPr userDrawn="1"/>
        </p:nvGrpSpPr>
        <p:grpSpPr>
          <a:xfrm>
            <a:off x="718724" y="5877212"/>
            <a:ext cx="634537" cy="296212"/>
            <a:chOff x="293972" y="5858435"/>
            <a:chExt cx="634537" cy="296212"/>
          </a:xfrm>
        </p:grpSpPr>
        <p:pic>
          <p:nvPicPr>
            <p:cNvPr id="23" name="Picture 22">
              <a:extLst>
                <a:ext uri="{FF2B5EF4-FFF2-40B4-BE49-F238E27FC236}">
                  <a16:creationId xmlns:a16="http://schemas.microsoft.com/office/drawing/2014/main" id="{C8EB569C-DC93-45F7-9089-F069AAF62A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5" name="Picture 24">
              <a:extLst>
                <a:ext uri="{FF2B5EF4-FFF2-40B4-BE49-F238E27FC236}">
                  <a16:creationId xmlns:a16="http://schemas.microsoft.com/office/drawing/2014/main" id="{7515DAA5-1F9D-4D33-90BE-6A4FF5266F1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6" name="TextBox 25">
            <a:extLst>
              <a:ext uri="{FF2B5EF4-FFF2-40B4-BE49-F238E27FC236}">
                <a16:creationId xmlns:a16="http://schemas.microsoft.com/office/drawing/2014/main" id="{878D3CE4-E117-4638-AC18-A388C2E0AC54}"/>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
        <p:nvSpPr>
          <p:cNvPr id="27" name="Title 1">
            <a:extLst>
              <a:ext uri="{FF2B5EF4-FFF2-40B4-BE49-F238E27FC236}">
                <a16:creationId xmlns:a16="http://schemas.microsoft.com/office/drawing/2014/main" id="{4A871E22-6A29-4A32-9BD9-39FA8205AF40}"/>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378680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CK R 2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FCF99F69-ADCA-090A-4718-C1672EA9D027}"/>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7814381" y="2051908"/>
            <a:ext cx="3922348" cy="21971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2514600"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2514600"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2514600"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sp>
        <p:nvSpPr>
          <p:cNvPr id="5" name="Picture Placeholder 7">
            <a:extLst>
              <a:ext uri="{FF2B5EF4-FFF2-40B4-BE49-F238E27FC236}">
                <a16:creationId xmlns:a16="http://schemas.microsoft.com/office/drawing/2014/main" id="{5F4A1A99-F5BB-D5B6-FB7C-B4F110FB6C8B}"/>
              </a:ext>
            </a:extLst>
          </p:cNvPr>
          <p:cNvSpPr>
            <a:spLocks noGrp="1"/>
          </p:cNvSpPr>
          <p:nvPr>
            <p:ph type="pic" sz="quarter" idx="19"/>
          </p:nvPr>
        </p:nvSpPr>
        <p:spPr>
          <a:xfrm>
            <a:off x="7814381" y="4455535"/>
            <a:ext cx="3922348" cy="21971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4" name="Text Placeholder 18">
            <a:extLst>
              <a:ext uri="{FF2B5EF4-FFF2-40B4-BE49-F238E27FC236}">
                <a16:creationId xmlns:a16="http://schemas.microsoft.com/office/drawing/2014/main" id="{315569C8-038E-0FC2-FE32-E0B40DE63AB0}"/>
              </a:ext>
            </a:extLst>
          </p:cNvPr>
          <p:cNvSpPr>
            <a:spLocks noGrp="1"/>
          </p:cNvSpPr>
          <p:nvPr>
            <p:ph type="body" sz="quarter" idx="20" hasCustomPrompt="1"/>
          </p:nvPr>
        </p:nvSpPr>
        <p:spPr>
          <a:xfrm>
            <a:off x="2514309" y="5367131"/>
            <a:ext cx="4860561" cy="1285504"/>
          </a:xfrm>
        </p:spPr>
        <p:txBody>
          <a:bodyPr>
            <a:noAutofit/>
          </a:bodyPr>
          <a:lstStyle>
            <a:lvl1pPr marL="0" indent="0">
              <a:buNone/>
              <a:defRPr sz="1800" spc="100" baseline="0">
                <a:solidFill>
                  <a:schemeClr val="tx2">
                    <a:lumMod val="9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0" name="Title 1">
            <a:extLst>
              <a:ext uri="{FF2B5EF4-FFF2-40B4-BE49-F238E27FC236}">
                <a16:creationId xmlns:a16="http://schemas.microsoft.com/office/drawing/2014/main" id="{DADFE78C-8EFE-4843-B71D-780A9B3DD85A}"/>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1" name="Picture 20">
            <a:extLst>
              <a:ext uri="{FF2B5EF4-FFF2-40B4-BE49-F238E27FC236}">
                <a16:creationId xmlns:a16="http://schemas.microsoft.com/office/drawing/2014/main" id="{CEFE6CE6-0DB4-4F7B-A4FD-07F0A9FF35CF}"/>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3" name="Group 22">
            <a:extLst>
              <a:ext uri="{FF2B5EF4-FFF2-40B4-BE49-F238E27FC236}">
                <a16:creationId xmlns:a16="http://schemas.microsoft.com/office/drawing/2014/main" id="{33631F62-C15E-4AB7-87A5-437F7AFC65A8}"/>
              </a:ext>
            </a:extLst>
          </p:cNvPr>
          <p:cNvGrpSpPr/>
          <p:nvPr userDrawn="1"/>
        </p:nvGrpSpPr>
        <p:grpSpPr>
          <a:xfrm>
            <a:off x="718724" y="5877212"/>
            <a:ext cx="634537" cy="296212"/>
            <a:chOff x="293972" y="5858435"/>
            <a:chExt cx="634537" cy="296212"/>
          </a:xfrm>
        </p:grpSpPr>
        <p:pic>
          <p:nvPicPr>
            <p:cNvPr id="25" name="Picture 24">
              <a:extLst>
                <a:ext uri="{FF2B5EF4-FFF2-40B4-BE49-F238E27FC236}">
                  <a16:creationId xmlns:a16="http://schemas.microsoft.com/office/drawing/2014/main" id="{A3F35BED-EC68-4FF1-BAD0-EEF62CA90D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6" name="Picture 25">
              <a:extLst>
                <a:ext uri="{FF2B5EF4-FFF2-40B4-BE49-F238E27FC236}">
                  <a16:creationId xmlns:a16="http://schemas.microsoft.com/office/drawing/2014/main" id="{968E3554-C915-495E-8B2F-37B1110B0AD4}"/>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7" name="TextBox 26">
            <a:extLst>
              <a:ext uri="{FF2B5EF4-FFF2-40B4-BE49-F238E27FC236}">
                <a16:creationId xmlns:a16="http://schemas.microsoft.com/office/drawing/2014/main" id="{3AE72191-4341-47AF-AC77-BA5EBCDF11AC}"/>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160948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CK L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667B2583-99B2-B4DF-E28C-45EB15B3FC3B}"/>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160746" y="1947582"/>
            <a:ext cx="4124120" cy="4910418"/>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6657446"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6657446"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6657446"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sp>
        <p:nvSpPr>
          <p:cNvPr id="16" name="Text Placeholder 18">
            <a:extLst>
              <a:ext uri="{FF2B5EF4-FFF2-40B4-BE49-F238E27FC236}">
                <a16:creationId xmlns:a16="http://schemas.microsoft.com/office/drawing/2014/main" id="{8989E1A2-AC95-B4B7-E36D-A1945C9A0AA7}"/>
              </a:ext>
            </a:extLst>
          </p:cNvPr>
          <p:cNvSpPr>
            <a:spLocks noGrp="1"/>
          </p:cNvSpPr>
          <p:nvPr>
            <p:ph type="body" sz="quarter" idx="19" hasCustomPrompt="1"/>
          </p:nvPr>
        </p:nvSpPr>
        <p:spPr>
          <a:xfrm>
            <a:off x="6657446" y="5367131"/>
            <a:ext cx="4860561" cy="1285504"/>
          </a:xfrm>
        </p:spPr>
        <p:txBody>
          <a:bodyPr>
            <a:noAutofit/>
          </a:bodyPr>
          <a:lstStyle>
            <a:lvl1pPr marL="0" indent="0">
              <a:buNone/>
              <a:defRPr sz="1800" spc="100" baseline="0">
                <a:solidFill>
                  <a:schemeClr val="tx2">
                    <a:lumMod val="9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18" name="Title 1">
            <a:extLst>
              <a:ext uri="{FF2B5EF4-FFF2-40B4-BE49-F238E27FC236}">
                <a16:creationId xmlns:a16="http://schemas.microsoft.com/office/drawing/2014/main" id="{4F7BDD4E-F393-4DC9-9820-63E96AD20B1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0" name="Picture 19">
            <a:extLst>
              <a:ext uri="{FF2B5EF4-FFF2-40B4-BE49-F238E27FC236}">
                <a16:creationId xmlns:a16="http://schemas.microsoft.com/office/drawing/2014/main" id="{118BD310-6CAF-4709-A799-AF3FA6DC0EB1}"/>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1" name="Group 20">
            <a:extLst>
              <a:ext uri="{FF2B5EF4-FFF2-40B4-BE49-F238E27FC236}">
                <a16:creationId xmlns:a16="http://schemas.microsoft.com/office/drawing/2014/main" id="{35ED3C7D-ADE4-4646-9426-6A2968A364A5}"/>
              </a:ext>
            </a:extLst>
          </p:cNvPr>
          <p:cNvGrpSpPr/>
          <p:nvPr userDrawn="1"/>
        </p:nvGrpSpPr>
        <p:grpSpPr>
          <a:xfrm>
            <a:off x="718724" y="5877212"/>
            <a:ext cx="634537" cy="296212"/>
            <a:chOff x="293972" y="5858435"/>
            <a:chExt cx="634537" cy="296212"/>
          </a:xfrm>
        </p:grpSpPr>
        <p:pic>
          <p:nvPicPr>
            <p:cNvPr id="23" name="Picture 22">
              <a:extLst>
                <a:ext uri="{FF2B5EF4-FFF2-40B4-BE49-F238E27FC236}">
                  <a16:creationId xmlns:a16="http://schemas.microsoft.com/office/drawing/2014/main" id="{43E7C648-2822-4C9C-A2A9-B63E162F2D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5" name="Picture 24">
              <a:extLst>
                <a:ext uri="{FF2B5EF4-FFF2-40B4-BE49-F238E27FC236}">
                  <a16:creationId xmlns:a16="http://schemas.microsoft.com/office/drawing/2014/main" id="{A1216233-E1C9-45C6-9918-C3EC12483E2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6" name="TextBox 25">
            <a:extLst>
              <a:ext uri="{FF2B5EF4-FFF2-40B4-BE49-F238E27FC236}">
                <a16:creationId xmlns:a16="http://schemas.microsoft.com/office/drawing/2014/main" id="{1F86A717-1F57-4D53-9B81-EEC010509F35}"/>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2010339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CK Main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14D4F30D-AB14-D808-B704-8902619577B5}"/>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514600" y="2136369"/>
            <a:ext cx="8839200" cy="4356506"/>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7" name="Title 1">
            <a:extLst>
              <a:ext uri="{FF2B5EF4-FFF2-40B4-BE49-F238E27FC236}">
                <a16:creationId xmlns:a16="http://schemas.microsoft.com/office/drawing/2014/main" id="{9C24DA76-19D7-4407-B385-B261A24BE29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18" name="Picture 17">
            <a:extLst>
              <a:ext uri="{FF2B5EF4-FFF2-40B4-BE49-F238E27FC236}">
                <a16:creationId xmlns:a16="http://schemas.microsoft.com/office/drawing/2014/main" id="{35A1F506-B59A-4E99-9B55-0017C4504D5C}"/>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19" name="Group 18">
            <a:extLst>
              <a:ext uri="{FF2B5EF4-FFF2-40B4-BE49-F238E27FC236}">
                <a16:creationId xmlns:a16="http://schemas.microsoft.com/office/drawing/2014/main" id="{521D78EB-8392-46B7-AB7B-A8AB53C20F1A}"/>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59707AD4-6107-434D-A17F-0291AD0A27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711ED4D0-2F53-4F44-93CB-77DC20FCA102}"/>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3" name="TextBox 22">
            <a:extLst>
              <a:ext uri="{FF2B5EF4-FFF2-40B4-BE49-F238E27FC236}">
                <a16:creationId xmlns:a16="http://schemas.microsoft.com/office/drawing/2014/main" id="{A2C95BB2-95F3-4E41-9159-F838592B02BD}"/>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138367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No Content">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9" name="Picture 28">
            <a:extLst>
              <a:ext uri="{FF2B5EF4-FFF2-40B4-BE49-F238E27FC236}">
                <a16:creationId xmlns:a16="http://schemas.microsoft.com/office/drawing/2014/main" id="{DF7E372C-4517-41DA-82B2-2A9875849711}"/>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30" name="Group 29">
            <a:extLst>
              <a:ext uri="{FF2B5EF4-FFF2-40B4-BE49-F238E27FC236}">
                <a16:creationId xmlns:a16="http://schemas.microsoft.com/office/drawing/2014/main" id="{46443F11-1E78-4395-B15D-46069DE36715}"/>
              </a:ext>
            </a:extLst>
          </p:cNvPr>
          <p:cNvGrpSpPr/>
          <p:nvPr userDrawn="1"/>
        </p:nvGrpSpPr>
        <p:grpSpPr>
          <a:xfrm>
            <a:off x="718724" y="5877212"/>
            <a:ext cx="634537" cy="296212"/>
            <a:chOff x="293972" y="5858435"/>
            <a:chExt cx="634537" cy="296212"/>
          </a:xfrm>
        </p:grpSpPr>
        <p:pic>
          <p:nvPicPr>
            <p:cNvPr id="31" name="Picture 30">
              <a:extLst>
                <a:ext uri="{FF2B5EF4-FFF2-40B4-BE49-F238E27FC236}">
                  <a16:creationId xmlns:a16="http://schemas.microsoft.com/office/drawing/2014/main" id="{0C7CB7BD-A945-4B25-93AB-75098233EC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32" name="Picture 31">
              <a:extLst>
                <a:ext uri="{FF2B5EF4-FFF2-40B4-BE49-F238E27FC236}">
                  <a16:creationId xmlns:a16="http://schemas.microsoft.com/office/drawing/2014/main" id="{687CA006-5F6F-462D-B086-8B43ABA60A52}"/>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33" name="TextBox 32">
            <a:extLst>
              <a:ext uri="{FF2B5EF4-FFF2-40B4-BE49-F238E27FC236}">
                <a16:creationId xmlns:a16="http://schemas.microsoft.com/office/drawing/2014/main" id="{90B31385-E424-4DA6-BCE9-1A9CA435CB5F}"/>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73199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Section">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10038324"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12002307"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332874" y="3188536"/>
            <a:ext cx="11249526" cy="1325563"/>
          </a:xfrm>
        </p:spPr>
        <p:txBody>
          <a:bodyPr>
            <a:normAutofit/>
          </a:bodyPr>
          <a:lstStyle>
            <a:lvl1pPr>
              <a:defRPr sz="6000" b="1" i="0">
                <a:latin typeface="+mn-lt"/>
                <a:cs typeface="Arial Black" panose="020B0604020202020204" pitchFamily="34" charset="0"/>
              </a:defRPr>
            </a:lvl1pPr>
          </a:lstStyle>
          <a:p>
            <a:r>
              <a:rPr lang="en-US" dirty="0"/>
              <a:t>Click To Edit Master Title</a:t>
            </a:r>
          </a:p>
        </p:txBody>
      </p:sp>
      <p:pic>
        <p:nvPicPr>
          <p:cNvPr id="29" name="Picture 28">
            <a:extLst>
              <a:ext uri="{FF2B5EF4-FFF2-40B4-BE49-F238E27FC236}">
                <a16:creationId xmlns:a16="http://schemas.microsoft.com/office/drawing/2014/main" id="{DF7E372C-4517-41DA-82B2-2A9875849711}"/>
              </a:ext>
            </a:extLst>
          </p:cNvPr>
          <p:cNvPicPr>
            <a:picLocks noChangeAspect="1"/>
          </p:cNvPicPr>
          <p:nvPr userDrawn="1"/>
        </p:nvPicPr>
        <p:blipFill rotWithShape="1">
          <a:blip r:embed="rId2"/>
          <a:srcRect l="27540" t="59436" r="2473" b="12538"/>
          <a:stretch/>
        </p:blipFill>
        <p:spPr>
          <a:xfrm>
            <a:off x="9780271" y="5608199"/>
            <a:ext cx="2411729" cy="1249802"/>
          </a:xfrm>
          <a:prstGeom prst="rect">
            <a:avLst/>
          </a:prstGeom>
        </p:spPr>
      </p:pic>
    </p:spTree>
    <p:extLst>
      <p:ext uri="{BB962C8B-B14F-4D97-AF65-F5344CB8AC3E}">
        <p14:creationId xmlns:p14="http://schemas.microsoft.com/office/powerpoint/2010/main" val="1543701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A82ED-9822-6300-4BAB-878E6FFE9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0E005D4-F79C-126D-B191-5C88C3483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852779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4" r:id="rId3"/>
    <p:sldLayoutId id="2147483666" r:id="rId4"/>
    <p:sldLayoutId id="2147483665" r:id="rId5"/>
    <p:sldLayoutId id="2147483662" r:id="rId6"/>
    <p:sldLayoutId id="2147483660" r:id="rId7"/>
    <p:sldLayoutId id="2147483661" r:id="rId8"/>
    <p:sldLayoutId id="2147483667" r:id="rId9"/>
    <p:sldLayoutId id="2147483668" r:id="rId10"/>
    <p:sldLayoutId id="2147483670" r:id="rId11"/>
  </p:sldLayoutIdLst>
  <p:txStyles>
    <p:titleStyle>
      <a:lvl1pPr algn="l" defTabSz="914400" rtl="0" eaLnBrk="1" latinLnBrk="0" hangingPunct="1">
        <a:lnSpc>
          <a:spcPct val="90000"/>
        </a:lnSpc>
        <a:spcBef>
          <a:spcPct val="0"/>
        </a:spcBef>
        <a:buNone/>
        <a:defRPr sz="5400" b="1" kern="1200">
          <a:solidFill>
            <a:schemeClr val="tx1"/>
          </a:solidFill>
          <a:latin typeface="+mn-lt"/>
          <a:ea typeface="+mj-ea"/>
          <a:cs typeface="Arial" panose="020B0604020202020204" pitchFamily="34" charset="0"/>
        </a:defRPr>
      </a:lvl1pPr>
    </p:titleStyle>
    <p:bodyStyle>
      <a:lvl1pPr marL="346075" indent="-346075" algn="l" defTabSz="914400" rtl="0" eaLnBrk="1" latinLnBrk="0" hangingPunct="1">
        <a:lnSpc>
          <a:spcPct val="120000"/>
        </a:lnSpc>
        <a:spcBef>
          <a:spcPts val="1000"/>
        </a:spcBef>
        <a:spcAft>
          <a:spcPts val="600"/>
        </a:spcAft>
        <a:buClr>
          <a:srgbClr val="D31F2E"/>
        </a:buClr>
        <a:buSzPct val="10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erten@astate.edu"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hyperlink" Target="mailto:rhegger@astate.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Creating a PBIS School Leadership Team</a:t>
            </a:r>
          </a:p>
        </p:txBody>
      </p:sp>
      <p:sp>
        <p:nvSpPr>
          <p:cNvPr id="3" name="Subtitle 2">
            <a:extLst>
              <a:ext uri="{FF2B5EF4-FFF2-40B4-BE49-F238E27FC236}">
                <a16:creationId xmlns:a16="http://schemas.microsoft.com/office/drawing/2014/main" id="{CC3A0BB9-816F-4D1F-8D06-612DA24AF8E5}"/>
              </a:ext>
            </a:extLst>
          </p:cNvPr>
          <p:cNvSpPr>
            <a:spLocks noGrp="1"/>
          </p:cNvSpPr>
          <p:nvPr>
            <p:ph type="subTitle" idx="1"/>
          </p:nvPr>
        </p:nvSpPr>
        <p:spPr/>
        <p:txBody>
          <a:bodyPr/>
          <a:lstStyle/>
          <a:p>
            <a:r>
              <a:rPr lang="en-US" dirty="0"/>
              <a:t>Module 3</a:t>
            </a:r>
          </a:p>
        </p:txBody>
      </p:sp>
      <p:sp>
        <p:nvSpPr>
          <p:cNvPr id="5" name="Text Placeholder 4">
            <a:extLst>
              <a:ext uri="{FF2B5EF4-FFF2-40B4-BE49-F238E27FC236}">
                <a16:creationId xmlns:a16="http://schemas.microsoft.com/office/drawing/2014/main" id="{23CBB1A1-AB27-4308-A69D-8E458F2DC3E6}"/>
              </a:ext>
            </a:extLst>
          </p:cNvPr>
          <p:cNvSpPr>
            <a:spLocks noGrp="1"/>
          </p:cNvSpPr>
          <p:nvPr>
            <p:ph type="body" sz="quarter" idx="17"/>
          </p:nvPr>
        </p:nvSpPr>
        <p:spPr/>
        <p:txBody>
          <a:bodyPr/>
          <a:lstStyle/>
          <a:p>
            <a:r>
              <a:rPr lang="en-US"/>
              <a:t>Anne Merten</a:t>
            </a:r>
            <a:endParaRPr lang="en-US" dirty="0"/>
          </a:p>
        </p:txBody>
      </p:sp>
      <p:sp>
        <p:nvSpPr>
          <p:cNvPr id="6" name="Text Placeholder 5">
            <a:extLst>
              <a:ext uri="{FF2B5EF4-FFF2-40B4-BE49-F238E27FC236}">
                <a16:creationId xmlns:a16="http://schemas.microsoft.com/office/drawing/2014/main" id="{914C5845-6EDD-4010-B747-D13E234EA3DD}"/>
              </a:ext>
            </a:extLst>
          </p:cNvPr>
          <p:cNvSpPr>
            <a:spLocks noGrp="1"/>
          </p:cNvSpPr>
          <p:nvPr>
            <p:ph type="body" sz="quarter" idx="19"/>
          </p:nvPr>
        </p:nvSpPr>
        <p:spPr/>
        <p:txBody>
          <a:bodyPr/>
          <a:lstStyle/>
          <a:p>
            <a:r>
              <a:rPr lang="en-US">
                <a:hlinkClick r:id="rId3"/>
              </a:rPr>
              <a:t>amerten@astate.edu</a:t>
            </a:r>
            <a:r>
              <a:rPr lang="en-US"/>
              <a:t> </a:t>
            </a:r>
            <a:endParaRPr lang="en-US" dirty="0"/>
          </a:p>
        </p:txBody>
      </p:sp>
      <p:sp>
        <p:nvSpPr>
          <p:cNvPr id="7" name="Text Placeholder 6">
            <a:extLst>
              <a:ext uri="{FF2B5EF4-FFF2-40B4-BE49-F238E27FC236}">
                <a16:creationId xmlns:a16="http://schemas.microsoft.com/office/drawing/2014/main" id="{02C20B8D-2416-49AE-BC79-4CE6AAF84732}"/>
              </a:ext>
            </a:extLst>
          </p:cNvPr>
          <p:cNvSpPr>
            <a:spLocks noGrp="1"/>
          </p:cNvSpPr>
          <p:nvPr>
            <p:ph type="body" sz="quarter" idx="20"/>
          </p:nvPr>
        </p:nvSpPr>
        <p:spPr/>
        <p:txBody>
          <a:bodyPr/>
          <a:lstStyle/>
          <a:p>
            <a:r>
              <a:rPr lang="en-US"/>
              <a:t>Rebecca Hegger</a:t>
            </a:r>
            <a:endParaRPr lang="en-US" dirty="0"/>
          </a:p>
        </p:txBody>
      </p:sp>
      <p:sp>
        <p:nvSpPr>
          <p:cNvPr id="9" name="Text Placeholder 8">
            <a:extLst>
              <a:ext uri="{FF2B5EF4-FFF2-40B4-BE49-F238E27FC236}">
                <a16:creationId xmlns:a16="http://schemas.microsoft.com/office/drawing/2014/main" id="{9CB92214-C4E7-41C4-B97B-697FAE3BAB12}"/>
              </a:ext>
            </a:extLst>
          </p:cNvPr>
          <p:cNvSpPr>
            <a:spLocks noGrp="1"/>
          </p:cNvSpPr>
          <p:nvPr>
            <p:ph type="body" sz="quarter" idx="21"/>
          </p:nvPr>
        </p:nvSpPr>
        <p:spPr/>
        <p:txBody>
          <a:bodyPr/>
          <a:lstStyle/>
          <a:p>
            <a:r>
              <a:rPr lang="en-US">
                <a:hlinkClick r:id="rId4"/>
              </a:rPr>
              <a:t>rhegger@astate.edu</a:t>
            </a:r>
            <a:r>
              <a:rPr lang="en-US"/>
              <a:t> </a:t>
            </a:r>
            <a:endParaRPr lang="en-US" dirty="0"/>
          </a:p>
        </p:txBody>
      </p:sp>
      <p:pic>
        <p:nvPicPr>
          <p:cNvPr id="13" name="Picture Placeholder 12">
            <a:extLst>
              <a:ext uri="{FF2B5EF4-FFF2-40B4-BE49-F238E27FC236}">
                <a16:creationId xmlns:a16="http://schemas.microsoft.com/office/drawing/2014/main" id="{DAEA7C4A-87B5-40C9-9BD1-4794336C0887}"/>
              </a:ext>
            </a:extLst>
          </p:cNvPr>
          <p:cNvPicPr>
            <a:picLocks noGrp="1" noChangeAspect="1"/>
          </p:cNvPicPr>
          <p:nvPr>
            <p:ph type="pic" sz="quarter" idx="18"/>
          </p:nvPr>
        </p:nvPicPr>
        <p:blipFill>
          <a:blip r:embed="rId5"/>
          <a:srcRect l="5442" r="5442"/>
          <a:stretch>
            <a:fillRect/>
          </a:stretch>
        </p:blipFill>
        <p:spPr/>
      </p:pic>
      <p:pic>
        <p:nvPicPr>
          <p:cNvPr id="15" name="Picture Placeholder 14">
            <a:extLst>
              <a:ext uri="{FF2B5EF4-FFF2-40B4-BE49-F238E27FC236}">
                <a16:creationId xmlns:a16="http://schemas.microsoft.com/office/drawing/2014/main" id="{B89D4D9B-7F7F-4A00-8078-D029BA7D4837}"/>
              </a:ext>
            </a:extLst>
          </p:cNvPr>
          <p:cNvPicPr>
            <a:picLocks noGrp="1" noChangeAspect="1"/>
          </p:cNvPicPr>
          <p:nvPr>
            <p:ph type="pic" sz="quarter" idx="22"/>
          </p:nvPr>
        </p:nvPicPr>
        <p:blipFill>
          <a:blip r:embed="rId6"/>
          <a:srcRect l="5442" r="5442"/>
          <a:stretch>
            <a:fillRect/>
          </a:stretch>
        </p:blipFill>
        <p:spPr/>
      </p:pic>
    </p:spTree>
    <p:extLst>
      <p:ext uri="{BB962C8B-B14F-4D97-AF65-F5344CB8AC3E}">
        <p14:creationId xmlns:p14="http://schemas.microsoft.com/office/powerpoint/2010/main" val="1886968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Assigned Team Roles </a:t>
            </a:r>
            <a:endParaRPr lang="en-US" dirty="0"/>
          </a:p>
        </p:txBody>
      </p:sp>
      <p:sp>
        <p:nvSpPr>
          <p:cNvPr id="3" name="Content Placeholder 2"/>
          <p:cNvSpPr>
            <a:spLocks noGrp="1"/>
          </p:cNvSpPr>
          <p:nvPr>
            <p:ph idx="1"/>
          </p:nvPr>
        </p:nvSpPr>
        <p:spPr/>
        <p:txBody>
          <a:bodyPr/>
          <a:lstStyle/>
          <a:p>
            <a:r>
              <a:rPr lang="en-US"/>
              <a:t>Facilitator</a:t>
            </a:r>
          </a:p>
          <a:p>
            <a:r>
              <a:rPr lang="en-US"/>
              <a:t>Minute taker</a:t>
            </a:r>
          </a:p>
          <a:p>
            <a:r>
              <a:rPr lang="en-US"/>
              <a:t>Data analyst</a:t>
            </a:r>
          </a:p>
          <a:p>
            <a:r>
              <a:rPr lang="en-US"/>
              <a:t>Active team members</a:t>
            </a:r>
            <a:endParaRPr lang="en-US" dirty="0"/>
          </a:p>
        </p:txBody>
      </p:sp>
    </p:spTree>
    <p:extLst>
      <p:ext uri="{BB962C8B-B14F-4D97-AF65-F5344CB8AC3E}">
        <p14:creationId xmlns:p14="http://schemas.microsoft.com/office/powerpoint/2010/main" val="3243511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AF5C-877B-4E02-A5D1-9475FEE3ACE6}"/>
              </a:ext>
            </a:extLst>
          </p:cNvPr>
          <p:cNvSpPr>
            <a:spLocks noGrp="1"/>
          </p:cNvSpPr>
          <p:nvPr>
            <p:ph type="title"/>
          </p:nvPr>
        </p:nvSpPr>
        <p:spPr/>
        <p:txBody>
          <a:bodyPr>
            <a:noAutofit/>
          </a:bodyPr>
          <a:lstStyle/>
          <a:p>
            <a:r>
              <a:rPr lang="en-US" dirty="0"/>
              <a:t>Team Roles and Responsibilities Template</a:t>
            </a:r>
          </a:p>
        </p:txBody>
      </p:sp>
      <p:graphicFrame>
        <p:nvGraphicFramePr>
          <p:cNvPr id="3" name="Table 2">
            <a:extLst>
              <a:ext uri="{FF2B5EF4-FFF2-40B4-BE49-F238E27FC236}">
                <a16:creationId xmlns:a16="http://schemas.microsoft.com/office/drawing/2014/main" id="{A3D3A036-B56B-412D-92C5-F32C2704D730}"/>
              </a:ext>
            </a:extLst>
          </p:cNvPr>
          <p:cNvGraphicFramePr>
            <a:graphicFrameLocks noGrp="1"/>
          </p:cNvGraphicFramePr>
          <p:nvPr>
            <p:extLst>
              <p:ext uri="{D42A27DB-BD31-4B8C-83A1-F6EECF244321}">
                <p14:modId xmlns:p14="http://schemas.microsoft.com/office/powerpoint/2010/main" val="1039353621"/>
              </p:ext>
            </p:extLst>
          </p:nvPr>
        </p:nvGraphicFramePr>
        <p:xfrm>
          <a:off x="2309493" y="1873885"/>
          <a:ext cx="9697157" cy="4618990"/>
        </p:xfrm>
        <a:graphic>
          <a:graphicData uri="http://schemas.openxmlformats.org/drawingml/2006/table">
            <a:tbl>
              <a:tblPr firstRow="1" firstCol="1" bandRow="1">
                <a:tableStyleId>{5940675A-B579-460E-94D1-54222C63F5DA}</a:tableStyleId>
              </a:tblPr>
              <a:tblGrid>
                <a:gridCol w="3614875">
                  <a:extLst>
                    <a:ext uri="{9D8B030D-6E8A-4147-A177-3AD203B41FA5}">
                      <a16:colId xmlns:a16="http://schemas.microsoft.com/office/drawing/2014/main" val="363002563"/>
                    </a:ext>
                  </a:extLst>
                </a:gridCol>
                <a:gridCol w="3156883">
                  <a:extLst>
                    <a:ext uri="{9D8B030D-6E8A-4147-A177-3AD203B41FA5}">
                      <a16:colId xmlns:a16="http://schemas.microsoft.com/office/drawing/2014/main" val="3854412745"/>
                    </a:ext>
                  </a:extLst>
                </a:gridCol>
                <a:gridCol w="2925399">
                  <a:extLst>
                    <a:ext uri="{9D8B030D-6E8A-4147-A177-3AD203B41FA5}">
                      <a16:colId xmlns:a16="http://schemas.microsoft.com/office/drawing/2014/main" val="1325534971"/>
                    </a:ext>
                  </a:extLst>
                </a:gridCol>
              </a:tblGrid>
              <a:tr h="452740">
                <a:tc>
                  <a:txBody>
                    <a:bodyPr/>
                    <a:lstStyle/>
                    <a:p>
                      <a:pPr marL="0" marR="0" algn="ctr">
                        <a:lnSpc>
                          <a:spcPct val="115000"/>
                        </a:lnSpc>
                        <a:spcBef>
                          <a:spcPts val="0"/>
                        </a:spcBef>
                        <a:spcAft>
                          <a:spcPts val="0"/>
                        </a:spcAft>
                      </a:pPr>
                      <a:r>
                        <a:rPr lang="en-US" sz="2800" dirty="0">
                          <a:effectLst/>
                        </a:rPr>
                        <a:t>Team Responsibility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tc>
                <a:tc>
                  <a:txBody>
                    <a:bodyPr/>
                    <a:lstStyle/>
                    <a:p>
                      <a:pPr marL="0" marR="0" algn="ctr">
                        <a:lnSpc>
                          <a:spcPct val="115000"/>
                        </a:lnSpc>
                        <a:spcBef>
                          <a:spcPts val="0"/>
                        </a:spcBef>
                        <a:spcAft>
                          <a:spcPts val="0"/>
                        </a:spcAft>
                      </a:pPr>
                      <a:r>
                        <a:rPr lang="en-US" sz="2800" dirty="0">
                          <a:effectLst/>
                        </a:rPr>
                        <a:t>Person Responsible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tc>
                <a:tc>
                  <a:txBody>
                    <a:bodyPr/>
                    <a:lstStyle/>
                    <a:p>
                      <a:pPr marL="0" marR="0" algn="ctr">
                        <a:lnSpc>
                          <a:spcPct val="115000"/>
                        </a:lnSpc>
                        <a:spcBef>
                          <a:spcPts val="0"/>
                        </a:spcBef>
                        <a:spcAft>
                          <a:spcPts val="0"/>
                        </a:spcAft>
                      </a:pPr>
                      <a:r>
                        <a:rPr lang="en-US" sz="2800" dirty="0">
                          <a:effectLst/>
                        </a:rPr>
                        <a:t>School Role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tc>
                <a:extLst>
                  <a:ext uri="{0D108BD9-81ED-4DB2-BD59-A6C34878D82A}">
                    <a16:rowId xmlns:a16="http://schemas.microsoft.com/office/drawing/2014/main" val="987241003"/>
                  </a:ext>
                </a:extLst>
              </a:tr>
              <a:tr h="452740">
                <a:tc>
                  <a:txBody>
                    <a:bodyPr/>
                    <a:lstStyle/>
                    <a:p>
                      <a:pPr marL="0" marR="0">
                        <a:lnSpc>
                          <a:spcPct val="115000"/>
                        </a:lnSpc>
                        <a:spcBef>
                          <a:spcPts val="0"/>
                        </a:spcBef>
                        <a:spcAft>
                          <a:spcPts val="0"/>
                        </a:spcAft>
                      </a:pPr>
                      <a:r>
                        <a:rPr lang="en-US" sz="2600" dirty="0">
                          <a:effectLst/>
                        </a:rPr>
                        <a:t>Administrator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tc>
                  <a:txBody>
                    <a:bodyPr/>
                    <a:lstStyle/>
                    <a:p>
                      <a:pPr marL="0" marR="0">
                        <a:lnSpc>
                          <a:spcPct val="115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tc>
                  <a:txBody>
                    <a:bodyPr/>
                    <a:lstStyle/>
                    <a:p>
                      <a:pPr marL="0" marR="0">
                        <a:lnSpc>
                          <a:spcPct val="115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extLst>
                  <a:ext uri="{0D108BD9-81ED-4DB2-BD59-A6C34878D82A}">
                    <a16:rowId xmlns:a16="http://schemas.microsoft.com/office/drawing/2014/main" val="2647470840"/>
                  </a:ext>
                </a:extLst>
              </a:tr>
              <a:tr h="452740">
                <a:tc>
                  <a:txBody>
                    <a:bodyPr/>
                    <a:lstStyle/>
                    <a:p>
                      <a:pPr marL="0" marR="0">
                        <a:lnSpc>
                          <a:spcPct val="115000"/>
                        </a:lnSpc>
                        <a:spcBef>
                          <a:spcPts val="0"/>
                        </a:spcBef>
                        <a:spcAft>
                          <a:spcPts val="0"/>
                        </a:spcAft>
                      </a:pPr>
                      <a:r>
                        <a:rPr lang="en-US" sz="2600" dirty="0">
                          <a:effectLst/>
                        </a:rPr>
                        <a:t>Building Coach</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tc>
                  <a:txBody>
                    <a:bodyPr/>
                    <a:lstStyle/>
                    <a:p>
                      <a:pPr marL="0" marR="0">
                        <a:lnSpc>
                          <a:spcPct val="115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tc>
                  <a:txBody>
                    <a:bodyPr/>
                    <a:lstStyle/>
                    <a:p>
                      <a:pPr marL="0" marR="0">
                        <a:lnSpc>
                          <a:spcPct val="115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extLst>
                  <a:ext uri="{0D108BD9-81ED-4DB2-BD59-A6C34878D82A}">
                    <a16:rowId xmlns:a16="http://schemas.microsoft.com/office/drawing/2014/main" val="4216387111"/>
                  </a:ext>
                </a:extLst>
              </a:tr>
              <a:tr h="452740">
                <a:tc>
                  <a:txBody>
                    <a:bodyPr/>
                    <a:lstStyle/>
                    <a:p>
                      <a:pPr marL="0" marR="0">
                        <a:lnSpc>
                          <a:spcPct val="115000"/>
                        </a:lnSpc>
                        <a:spcBef>
                          <a:spcPts val="0"/>
                        </a:spcBef>
                        <a:spcAft>
                          <a:spcPts val="0"/>
                        </a:spcAft>
                      </a:pPr>
                      <a:r>
                        <a:rPr lang="en-US" sz="2600" dirty="0">
                          <a:effectLst/>
                        </a:rPr>
                        <a:t>Facilitator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tc>
                  <a:txBody>
                    <a:bodyPr/>
                    <a:lstStyle/>
                    <a:p>
                      <a:pPr marL="0" marR="0">
                        <a:lnSpc>
                          <a:spcPct val="115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tc>
                  <a:txBody>
                    <a:bodyPr/>
                    <a:lstStyle/>
                    <a:p>
                      <a:pPr marL="0" marR="0">
                        <a:lnSpc>
                          <a:spcPct val="115000"/>
                        </a:lnSpc>
                        <a:spcBef>
                          <a:spcPts val="0"/>
                        </a:spcBef>
                        <a:spcAft>
                          <a:spcPts val="0"/>
                        </a:spcAft>
                      </a:pPr>
                      <a:r>
                        <a:rPr lang="en-US" sz="2800"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extLst>
                  <a:ext uri="{0D108BD9-81ED-4DB2-BD59-A6C34878D82A}">
                    <a16:rowId xmlns:a16="http://schemas.microsoft.com/office/drawing/2014/main" val="1581475670"/>
                  </a:ext>
                </a:extLst>
              </a:tr>
              <a:tr h="452740">
                <a:tc>
                  <a:txBody>
                    <a:bodyPr/>
                    <a:lstStyle/>
                    <a:p>
                      <a:pPr marL="0" marR="0">
                        <a:lnSpc>
                          <a:spcPct val="115000"/>
                        </a:lnSpc>
                        <a:spcBef>
                          <a:spcPts val="0"/>
                        </a:spcBef>
                        <a:spcAft>
                          <a:spcPts val="0"/>
                        </a:spcAft>
                      </a:pPr>
                      <a:r>
                        <a:rPr lang="en-US" sz="2600" dirty="0">
                          <a:effectLst/>
                        </a:rPr>
                        <a:t>Data Manager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tc>
                  <a:txBody>
                    <a:bodyPr/>
                    <a:lstStyle/>
                    <a:p>
                      <a:pPr marL="0" marR="0">
                        <a:lnSpc>
                          <a:spcPct val="115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tc>
                  <a:txBody>
                    <a:bodyPr/>
                    <a:lstStyle/>
                    <a:p>
                      <a:pPr marL="0" marR="0">
                        <a:lnSpc>
                          <a:spcPct val="115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extLst>
                  <a:ext uri="{0D108BD9-81ED-4DB2-BD59-A6C34878D82A}">
                    <a16:rowId xmlns:a16="http://schemas.microsoft.com/office/drawing/2014/main" val="571482918"/>
                  </a:ext>
                </a:extLst>
              </a:tr>
              <a:tr h="452740">
                <a:tc>
                  <a:txBody>
                    <a:bodyPr/>
                    <a:lstStyle/>
                    <a:p>
                      <a:pPr marL="0" marR="0">
                        <a:lnSpc>
                          <a:spcPct val="115000"/>
                        </a:lnSpc>
                        <a:spcBef>
                          <a:spcPts val="0"/>
                        </a:spcBef>
                        <a:spcAft>
                          <a:spcPts val="0"/>
                        </a:spcAft>
                      </a:pPr>
                      <a:r>
                        <a:rPr lang="en-US" sz="2600" dirty="0">
                          <a:effectLst/>
                        </a:rPr>
                        <a:t>Recorder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tc>
                  <a:txBody>
                    <a:bodyPr/>
                    <a:lstStyle/>
                    <a:p>
                      <a:pPr marL="0" marR="0">
                        <a:lnSpc>
                          <a:spcPct val="115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tc>
                  <a:txBody>
                    <a:bodyPr/>
                    <a:lstStyle/>
                    <a:p>
                      <a:pPr marL="0" marR="0">
                        <a:lnSpc>
                          <a:spcPct val="115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extLst>
                  <a:ext uri="{0D108BD9-81ED-4DB2-BD59-A6C34878D82A}">
                    <a16:rowId xmlns:a16="http://schemas.microsoft.com/office/drawing/2014/main" val="878231171"/>
                  </a:ext>
                </a:extLst>
              </a:tr>
              <a:tr h="452740">
                <a:tc>
                  <a:txBody>
                    <a:bodyPr/>
                    <a:lstStyle/>
                    <a:p>
                      <a:pPr marL="0" marR="0">
                        <a:lnSpc>
                          <a:spcPct val="115000"/>
                        </a:lnSpc>
                        <a:spcBef>
                          <a:spcPts val="0"/>
                        </a:spcBef>
                        <a:spcAft>
                          <a:spcPts val="0"/>
                        </a:spcAft>
                      </a:pPr>
                      <a:r>
                        <a:rPr lang="en-US" sz="2600" dirty="0">
                          <a:effectLst/>
                        </a:rPr>
                        <a:t>Communicator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tc>
                  <a:txBody>
                    <a:bodyPr/>
                    <a:lstStyle/>
                    <a:p>
                      <a:pPr marL="0" marR="0">
                        <a:lnSpc>
                          <a:spcPct val="115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tc>
                  <a:txBody>
                    <a:bodyPr/>
                    <a:lstStyle/>
                    <a:p>
                      <a:pPr marL="0" marR="0">
                        <a:lnSpc>
                          <a:spcPct val="115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extLst>
                  <a:ext uri="{0D108BD9-81ED-4DB2-BD59-A6C34878D82A}">
                    <a16:rowId xmlns:a16="http://schemas.microsoft.com/office/drawing/2014/main" val="1215464299"/>
                  </a:ext>
                </a:extLst>
              </a:tr>
              <a:tr h="452740">
                <a:tc>
                  <a:txBody>
                    <a:bodyPr/>
                    <a:lstStyle/>
                    <a:p>
                      <a:pPr marL="0" marR="0">
                        <a:lnSpc>
                          <a:spcPct val="115000"/>
                        </a:lnSpc>
                        <a:spcBef>
                          <a:spcPts val="0"/>
                        </a:spcBef>
                        <a:spcAft>
                          <a:spcPts val="0"/>
                        </a:spcAft>
                      </a:pPr>
                      <a:r>
                        <a:rPr lang="en-US" sz="2600" dirty="0">
                          <a:effectLst/>
                        </a:rPr>
                        <a:t>Active Team Members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tc>
                  <a:txBody>
                    <a:bodyPr/>
                    <a:lstStyle/>
                    <a:p>
                      <a:pPr marL="0" marR="0">
                        <a:lnSpc>
                          <a:spcPct val="115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tc>
                  <a:txBody>
                    <a:bodyPr/>
                    <a:lstStyle/>
                    <a:p>
                      <a:pPr marL="0" marR="0">
                        <a:lnSpc>
                          <a:spcPct val="115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extLst>
                  <a:ext uri="{0D108BD9-81ED-4DB2-BD59-A6C34878D82A}">
                    <a16:rowId xmlns:a16="http://schemas.microsoft.com/office/drawing/2014/main" val="2910676157"/>
                  </a:ext>
                </a:extLst>
              </a:tr>
              <a:tr h="452740">
                <a:tc>
                  <a:txBody>
                    <a:bodyPr/>
                    <a:lstStyle/>
                    <a:p>
                      <a:pPr marL="0" marR="0">
                        <a:lnSpc>
                          <a:spcPct val="115000"/>
                        </a:lnSpc>
                        <a:spcBef>
                          <a:spcPts val="0"/>
                        </a:spcBef>
                        <a:spcAft>
                          <a:spcPts val="0"/>
                        </a:spcAft>
                      </a:pPr>
                      <a:r>
                        <a:rPr lang="en-US" sz="2600" dirty="0">
                          <a:effectLst/>
                        </a:rPr>
                        <a:t>Family Member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tc>
                  <a:txBody>
                    <a:bodyPr/>
                    <a:lstStyle/>
                    <a:p>
                      <a:pPr marL="0" marR="0">
                        <a:lnSpc>
                          <a:spcPct val="115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tc>
                  <a:txBody>
                    <a:bodyPr/>
                    <a:lstStyle/>
                    <a:p>
                      <a:pPr marL="0" marR="0">
                        <a:lnSpc>
                          <a:spcPct val="115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extLst>
                  <a:ext uri="{0D108BD9-81ED-4DB2-BD59-A6C34878D82A}">
                    <a16:rowId xmlns:a16="http://schemas.microsoft.com/office/drawing/2014/main" val="644092290"/>
                  </a:ext>
                </a:extLst>
              </a:tr>
              <a:tr h="452740">
                <a:tc>
                  <a:txBody>
                    <a:bodyPr/>
                    <a:lstStyle/>
                    <a:p>
                      <a:pPr marL="0" marR="0">
                        <a:lnSpc>
                          <a:spcPct val="115000"/>
                        </a:lnSpc>
                        <a:spcBef>
                          <a:spcPts val="0"/>
                        </a:spcBef>
                        <a:spcAft>
                          <a:spcPts val="0"/>
                        </a:spcAft>
                      </a:pPr>
                      <a:r>
                        <a:rPr lang="en-US" sz="2600" dirty="0">
                          <a:effectLst/>
                        </a:rPr>
                        <a:t>Student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tc>
                  <a:txBody>
                    <a:bodyPr/>
                    <a:lstStyle/>
                    <a:p>
                      <a:pPr marL="0" marR="0">
                        <a:lnSpc>
                          <a:spcPct val="115000"/>
                        </a:lnSpc>
                        <a:spcBef>
                          <a:spcPts val="0"/>
                        </a:spcBef>
                        <a:spcAft>
                          <a:spcPts val="0"/>
                        </a:spcAft>
                      </a:pPr>
                      <a:r>
                        <a:rPr lang="en-US" sz="2800"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tc>
                  <a:txBody>
                    <a:bodyPr/>
                    <a:lstStyle/>
                    <a:p>
                      <a:pPr marL="0" marR="0">
                        <a:lnSpc>
                          <a:spcPct val="115000"/>
                        </a:lnSpc>
                        <a:spcBef>
                          <a:spcPts val="0"/>
                        </a:spcBef>
                        <a:spcAft>
                          <a:spcPts val="0"/>
                        </a:spcAft>
                      </a:pPr>
                      <a:r>
                        <a:rPr lang="en-US" sz="2800"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9098" marR="59098" marT="0" marB="0" anchor="ctr"/>
                </a:tc>
                <a:extLst>
                  <a:ext uri="{0D108BD9-81ED-4DB2-BD59-A6C34878D82A}">
                    <a16:rowId xmlns:a16="http://schemas.microsoft.com/office/drawing/2014/main" val="2250266303"/>
                  </a:ext>
                </a:extLst>
              </a:tr>
            </a:tbl>
          </a:graphicData>
        </a:graphic>
      </p:graphicFrame>
    </p:spTree>
    <p:extLst>
      <p:ext uri="{BB962C8B-B14F-4D97-AF65-F5344CB8AC3E}">
        <p14:creationId xmlns:p14="http://schemas.microsoft.com/office/powerpoint/2010/main" val="1991119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3A72EB-7A2D-4872-8648-E308D0268215}"/>
              </a:ext>
            </a:extLst>
          </p:cNvPr>
          <p:cNvSpPr>
            <a:spLocks noGrp="1"/>
          </p:cNvSpPr>
          <p:nvPr>
            <p:ph type="title"/>
          </p:nvPr>
        </p:nvSpPr>
        <p:spPr/>
        <p:txBody>
          <a:bodyPr/>
          <a:lstStyle/>
          <a:p>
            <a:r>
              <a:rPr lang="en-US"/>
              <a:t>Facilitator Responsibilities</a:t>
            </a:r>
            <a:endParaRPr lang="en-US" dirty="0"/>
          </a:p>
        </p:txBody>
      </p:sp>
      <p:sp>
        <p:nvSpPr>
          <p:cNvPr id="6" name="Content Placeholder 5">
            <a:extLst>
              <a:ext uri="{FF2B5EF4-FFF2-40B4-BE49-F238E27FC236}">
                <a16:creationId xmlns:a16="http://schemas.microsoft.com/office/drawing/2014/main" id="{F3487B16-5897-448F-BAFC-EE2461FA2209}"/>
              </a:ext>
            </a:extLst>
          </p:cNvPr>
          <p:cNvSpPr>
            <a:spLocks noGrp="1"/>
          </p:cNvSpPr>
          <p:nvPr>
            <p:ph idx="1"/>
          </p:nvPr>
        </p:nvSpPr>
        <p:spPr/>
        <p:txBody>
          <a:bodyPr>
            <a:normAutofit fontScale="92500" lnSpcReduction="20000"/>
          </a:bodyPr>
          <a:lstStyle/>
          <a:p>
            <a:pPr marL="514350" lvl="0" indent="-514350">
              <a:buFont typeface="+mj-lt"/>
              <a:buAutoNum type="arabicPeriod"/>
            </a:pPr>
            <a:r>
              <a:rPr lang="en-US" dirty="0"/>
              <a:t>Before meeting the facilitator provides agenda items to Minute Taker</a:t>
            </a:r>
          </a:p>
          <a:p>
            <a:pPr marL="514350" lvl="0" indent="-514350">
              <a:buFont typeface="+mj-lt"/>
              <a:buAutoNum type="arabicPeriod"/>
            </a:pPr>
            <a:r>
              <a:rPr lang="en-US" dirty="0"/>
              <a:t>Starts meeting on time</a:t>
            </a:r>
          </a:p>
          <a:p>
            <a:pPr marL="514350" lvl="0" indent="-514350">
              <a:buFont typeface="+mj-lt"/>
              <a:buAutoNum type="arabicPeriod"/>
            </a:pPr>
            <a:r>
              <a:rPr lang="en-US" dirty="0"/>
              <a:t>Determines date, time, and location of next meeting</a:t>
            </a:r>
          </a:p>
          <a:p>
            <a:pPr marL="514350" lvl="0" indent="-514350">
              <a:buFont typeface="+mj-lt"/>
              <a:buAutoNum type="arabicPeriod"/>
            </a:pPr>
            <a:r>
              <a:rPr lang="en-US" dirty="0"/>
              <a:t>At the meeting, manages the “flow” of meeting by adhering to the agenda</a:t>
            </a:r>
          </a:p>
          <a:p>
            <a:pPr marL="971550" lvl="1" indent="-514350">
              <a:buFont typeface="+mj-lt"/>
              <a:buAutoNum type="alphaLcParenR"/>
            </a:pPr>
            <a:r>
              <a:rPr lang="en-US" dirty="0"/>
              <a:t>Facilitates team members in problem solving</a:t>
            </a:r>
          </a:p>
          <a:p>
            <a:pPr marL="971550" lvl="1" indent="-514350">
              <a:buFont typeface="+mj-lt"/>
              <a:buAutoNum type="alphaLcParenR"/>
            </a:pPr>
            <a:r>
              <a:rPr lang="en-US" dirty="0"/>
              <a:t>Is active participant in meeting</a:t>
            </a:r>
          </a:p>
        </p:txBody>
      </p:sp>
    </p:spTree>
    <p:extLst>
      <p:ext uri="{BB962C8B-B14F-4D97-AF65-F5344CB8AC3E}">
        <p14:creationId xmlns:p14="http://schemas.microsoft.com/office/powerpoint/2010/main" val="620848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176854-6E9D-43E1-A5C0-D9A9C81F77C7}"/>
              </a:ext>
            </a:extLst>
          </p:cNvPr>
          <p:cNvSpPr>
            <a:spLocks noGrp="1"/>
          </p:cNvSpPr>
          <p:nvPr>
            <p:ph type="title"/>
          </p:nvPr>
        </p:nvSpPr>
        <p:spPr/>
        <p:txBody>
          <a:bodyPr/>
          <a:lstStyle/>
          <a:p>
            <a:r>
              <a:rPr lang="en-US"/>
              <a:t>Minute Taker Responsibilities</a:t>
            </a:r>
            <a:endParaRPr lang="en-US" dirty="0"/>
          </a:p>
        </p:txBody>
      </p:sp>
      <p:sp>
        <p:nvSpPr>
          <p:cNvPr id="6" name="Content Placeholder 5">
            <a:extLst>
              <a:ext uri="{FF2B5EF4-FFF2-40B4-BE49-F238E27FC236}">
                <a16:creationId xmlns:a16="http://schemas.microsoft.com/office/drawing/2014/main" id="{9BC45828-BD06-4836-901B-C29224B05DB4}"/>
              </a:ext>
            </a:extLst>
          </p:cNvPr>
          <p:cNvSpPr>
            <a:spLocks noGrp="1"/>
          </p:cNvSpPr>
          <p:nvPr>
            <p:ph idx="1"/>
          </p:nvPr>
        </p:nvSpPr>
        <p:spPr/>
        <p:txBody>
          <a:bodyPr>
            <a:normAutofit fontScale="92500" lnSpcReduction="10000"/>
          </a:bodyPr>
          <a:lstStyle/>
          <a:p>
            <a:pPr marL="342900" marR="0" lvl="0" indent="-342900">
              <a:lnSpc>
                <a:spcPct val="90000"/>
              </a:lnSpc>
              <a:spcBef>
                <a:spcPts val="600"/>
              </a:spcBef>
              <a:spcAft>
                <a:spcPts val="0"/>
              </a:spcAft>
              <a:buFont typeface="+mj-lt"/>
              <a:buAutoNum type="arabicParenR"/>
              <a:tabLst>
                <a:tab pos="228600" algn="l"/>
              </a:tabLst>
            </a:pPr>
            <a:r>
              <a:rPr lang="en-US" sz="2000" u="sng">
                <a:ea typeface="Calibri" panose="020F0502020204030204" pitchFamily="34" charset="0"/>
              </a:rPr>
              <a:t>Before</a:t>
            </a:r>
            <a:r>
              <a:rPr lang="en-US" sz="2000">
                <a:ea typeface="Calibri" panose="020F0502020204030204" pitchFamily="34" charset="0"/>
              </a:rPr>
              <a:t> meeting</a:t>
            </a:r>
          </a:p>
          <a:p>
            <a:pPr marL="742950" marR="0" lvl="1" indent="-285750">
              <a:lnSpc>
                <a:spcPct val="90000"/>
              </a:lnSpc>
              <a:spcBef>
                <a:spcPts val="600"/>
              </a:spcBef>
              <a:spcAft>
                <a:spcPts val="0"/>
              </a:spcAft>
              <a:buFont typeface="+mj-lt"/>
              <a:buAutoNum type="alphaLcParenR"/>
              <a:tabLst>
                <a:tab pos="457200" algn="l"/>
              </a:tabLst>
            </a:pPr>
            <a:r>
              <a:rPr lang="en-US" sz="1800">
                <a:ea typeface="Calibri" panose="020F0502020204030204" pitchFamily="34" charset="0"/>
              </a:rPr>
              <a:t>Collects agenda items from Facilitator</a:t>
            </a:r>
          </a:p>
          <a:p>
            <a:pPr marL="742950" marR="0" lvl="1" indent="-285750">
              <a:lnSpc>
                <a:spcPct val="90000"/>
              </a:lnSpc>
              <a:spcBef>
                <a:spcPts val="600"/>
              </a:spcBef>
              <a:spcAft>
                <a:spcPts val="0"/>
              </a:spcAft>
              <a:buFont typeface="+mj-lt"/>
              <a:buAutoNum type="alphaLcParenR"/>
              <a:tabLst>
                <a:tab pos="457200" algn="l"/>
              </a:tabLst>
            </a:pPr>
            <a:r>
              <a:rPr lang="en-US" sz="1800">
                <a:ea typeface="Calibri" panose="020F0502020204030204" pitchFamily="34" charset="0"/>
              </a:rPr>
              <a:t>Prepares meeting minutes form</a:t>
            </a:r>
          </a:p>
          <a:p>
            <a:pPr marL="742950" marR="0" lvl="1" indent="-285750">
              <a:lnSpc>
                <a:spcPct val="90000"/>
              </a:lnSpc>
              <a:spcBef>
                <a:spcPts val="600"/>
              </a:spcBef>
              <a:spcAft>
                <a:spcPts val="0"/>
              </a:spcAft>
              <a:buFont typeface="+mj-lt"/>
              <a:buAutoNum type="alphaLcParenR"/>
              <a:tabLst>
                <a:tab pos="457200" algn="l"/>
              </a:tabLst>
            </a:pPr>
            <a:r>
              <a:rPr lang="en-US" sz="1800">
                <a:ea typeface="Calibri" panose="020F0502020204030204" pitchFamily="34" charset="0"/>
              </a:rPr>
              <a:t>Prints copies of the meeting minutes and problem-solving action plan form for each team member, or is prepared to project form via LCD</a:t>
            </a:r>
          </a:p>
          <a:p>
            <a:pPr marL="742950" marR="0" lvl="1" indent="-285750">
              <a:lnSpc>
                <a:spcPct val="90000"/>
              </a:lnSpc>
              <a:spcBef>
                <a:spcPts val="600"/>
              </a:spcBef>
              <a:spcAft>
                <a:spcPts val="0"/>
              </a:spcAft>
              <a:buFont typeface="+mj-lt"/>
              <a:buAutoNum type="alphaLcParenR"/>
              <a:tabLst>
                <a:tab pos="457200" algn="l"/>
              </a:tabLst>
            </a:pPr>
            <a:r>
              <a:rPr lang="en-US" sz="1800">
                <a:ea typeface="Calibri" panose="020F0502020204030204" pitchFamily="34" charset="0"/>
              </a:rPr>
              <a:t>Set up room for meeting, table, chairs, internet connection, LCD/document camera connection</a:t>
            </a:r>
          </a:p>
          <a:p>
            <a:pPr marL="742950" marR="0" lvl="1" indent="-285750">
              <a:lnSpc>
                <a:spcPct val="90000"/>
              </a:lnSpc>
              <a:spcBef>
                <a:spcPts val="600"/>
              </a:spcBef>
              <a:spcAft>
                <a:spcPts val="0"/>
              </a:spcAft>
              <a:buFont typeface="+mj-lt"/>
              <a:buAutoNum type="alphaLcParenR"/>
              <a:tabLst>
                <a:tab pos="457200" algn="l"/>
              </a:tabLst>
            </a:pPr>
            <a:r>
              <a:rPr lang="en-US" sz="1800">
                <a:ea typeface="Calibri" panose="020F0502020204030204" pitchFamily="34" charset="0"/>
              </a:rPr>
              <a:t>Open documents needed for the meeting (previous meeting minutes and a saved copy with current meeting date, student GPS, and other data access as needed)</a:t>
            </a:r>
          </a:p>
          <a:p>
            <a:pPr marL="342900" marR="0" lvl="0" indent="-342900">
              <a:lnSpc>
                <a:spcPct val="90000"/>
              </a:lnSpc>
              <a:spcBef>
                <a:spcPts val="600"/>
              </a:spcBef>
              <a:spcAft>
                <a:spcPts val="0"/>
              </a:spcAft>
              <a:buFont typeface="+mj-lt"/>
              <a:buAutoNum type="arabicParenR"/>
              <a:tabLst>
                <a:tab pos="228600" algn="l"/>
              </a:tabLst>
            </a:pPr>
            <a:r>
              <a:rPr lang="en-US" sz="2000" u="sng">
                <a:ea typeface="Calibri" panose="020F0502020204030204" pitchFamily="34" charset="0"/>
              </a:rPr>
              <a:t>At</a:t>
            </a:r>
            <a:r>
              <a:rPr lang="en-US" sz="2000">
                <a:ea typeface="Calibri" panose="020F0502020204030204" pitchFamily="34" charset="0"/>
              </a:rPr>
              <a:t> meeting, asks for clarification of tasks/decisions to be recorded in meeting minutes, as necessary</a:t>
            </a:r>
          </a:p>
          <a:p>
            <a:pPr marL="742950" marR="0" lvl="1" indent="-285750">
              <a:lnSpc>
                <a:spcPct val="90000"/>
              </a:lnSpc>
              <a:spcBef>
                <a:spcPts val="600"/>
              </a:spcBef>
              <a:spcAft>
                <a:spcPts val="0"/>
              </a:spcAft>
              <a:buFont typeface="+mj-lt"/>
              <a:buAutoNum type="alphaLcParenR"/>
              <a:tabLst>
                <a:tab pos="457200" algn="l"/>
              </a:tabLst>
            </a:pPr>
            <a:r>
              <a:rPr lang="en-US" sz="1800">
                <a:ea typeface="Calibri" panose="020F0502020204030204" pitchFamily="34" charset="0"/>
              </a:rPr>
              <a:t>Is active participant in meeting</a:t>
            </a:r>
          </a:p>
          <a:p>
            <a:pPr marL="342900" marR="0" lvl="0" indent="-342900">
              <a:lnSpc>
                <a:spcPct val="90000"/>
              </a:lnSpc>
              <a:spcBef>
                <a:spcPts val="600"/>
              </a:spcBef>
              <a:spcAft>
                <a:spcPts val="0"/>
              </a:spcAft>
              <a:buFont typeface="+mj-lt"/>
              <a:buAutoNum type="arabicParenR"/>
              <a:tabLst>
                <a:tab pos="228600" algn="l"/>
              </a:tabLst>
            </a:pPr>
            <a:r>
              <a:rPr lang="en-US" sz="2000" u="sng">
                <a:ea typeface="Calibri" panose="020F0502020204030204" pitchFamily="34" charset="0"/>
              </a:rPr>
              <a:t>After</a:t>
            </a:r>
            <a:r>
              <a:rPr lang="en-US" sz="2000">
                <a:ea typeface="Calibri" panose="020F0502020204030204" pitchFamily="34" charset="0"/>
              </a:rPr>
              <a:t> meeting </a:t>
            </a:r>
          </a:p>
          <a:p>
            <a:pPr marL="742950" marR="0" lvl="1" indent="-285750">
              <a:lnSpc>
                <a:spcPct val="90000"/>
              </a:lnSpc>
              <a:spcBef>
                <a:spcPts val="600"/>
              </a:spcBef>
              <a:spcAft>
                <a:spcPts val="0"/>
              </a:spcAft>
              <a:buFont typeface="+mj-lt"/>
              <a:buAutoNum type="alphaLcParenR"/>
              <a:tabLst>
                <a:tab pos="457200" algn="l"/>
              </a:tabLst>
            </a:pPr>
            <a:r>
              <a:rPr lang="en-US" sz="1800">
                <a:ea typeface="Calibri" panose="020F0502020204030204" pitchFamily="34" charset="0"/>
              </a:rPr>
              <a:t>Disseminates copy of completed meeting minutes to all team members within 24 hours</a:t>
            </a:r>
          </a:p>
          <a:p>
            <a:pPr marL="742950" marR="0" lvl="1" indent="-285750">
              <a:lnSpc>
                <a:spcPct val="90000"/>
              </a:lnSpc>
              <a:spcBef>
                <a:spcPts val="600"/>
              </a:spcBef>
              <a:spcAft>
                <a:spcPts val="0"/>
              </a:spcAft>
              <a:buFont typeface="+mj-lt"/>
              <a:buAutoNum type="alphaLcParenR"/>
              <a:tabLst>
                <a:tab pos="457200" algn="l"/>
              </a:tabLst>
            </a:pPr>
            <a:r>
              <a:rPr lang="en-US" sz="1800">
                <a:ea typeface="Calibri" panose="020F0502020204030204" pitchFamily="34" charset="0"/>
              </a:rPr>
              <a:t>Maintains electronic file of team documents</a:t>
            </a:r>
            <a:endParaRPr lang="en-US" dirty="0"/>
          </a:p>
        </p:txBody>
      </p:sp>
    </p:spTree>
    <p:extLst>
      <p:ext uri="{BB962C8B-B14F-4D97-AF65-F5344CB8AC3E}">
        <p14:creationId xmlns:p14="http://schemas.microsoft.com/office/powerpoint/2010/main" val="3154448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E92893-3AAD-4FDA-A843-F66AA2AA2DCF}"/>
              </a:ext>
            </a:extLst>
          </p:cNvPr>
          <p:cNvSpPr>
            <a:spLocks noGrp="1"/>
          </p:cNvSpPr>
          <p:nvPr>
            <p:ph type="title"/>
          </p:nvPr>
        </p:nvSpPr>
        <p:spPr/>
        <p:txBody>
          <a:bodyPr/>
          <a:lstStyle/>
          <a:p>
            <a:r>
              <a:rPr lang="en-US" dirty="0"/>
              <a:t>Data Analyst Responsibilities</a:t>
            </a:r>
          </a:p>
        </p:txBody>
      </p:sp>
      <p:sp>
        <p:nvSpPr>
          <p:cNvPr id="6" name="Content Placeholder 5">
            <a:extLst>
              <a:ext uri="{FF2B5EF4-FFF2-40B4-BE49-F238E27FC236}">
                <a16:creationId xmlns:a16="http://schemas.microsoft.com/office/drawing/2014/main" id="{A98EC062-B4F7-4353-BD2B-D3540C8B68B4}"/>
              </a:ext>
            </a:extLst>
          </p:cNvPr>
          <p:cNvSpPr>
            <a:spLocks noGrp="1"/>
          </p:cNvSpPr>
          <p:nvPr>
            <p:ph idx="1"/>
          </p:nvPr>
        </p:nvSpPr>
        <p:spPr/>
        <p:txBody>
          <a:bodyPr>
            <a:normAutofit fontScale="92500"/>
          </a:bodyPr>
          <a:lstStyle/>
          <a:p>
            <a:pPr marL="342900" marR="0" lvl="0" indent="-342900">
              <a:lnSpc>
                <a:spcPct val="90000"/>
              </a:lnSpc>
              <a:spcBef>
                <a:spcPts val="600"/>
              </a:spcBef>
              <a:spcAft>
                <a:spcPts val="0"/>
              </a:spcAft>
              <a:buFont typeface="+mj-lt"/>
              <a:buAutoNum type="arabicParenR"/>
              <a:tabLst>
                <a:tab pos="228600" algn="l"/>
              </a:tabLst>
            </a:pPr>
            <a:r>
              <a:rPr lang="en-US" sz="2000" u="sng" dirty="0">
                <a:ea typeface="Calibri" panose="020F0502020204030204" pitchFamily="34" charset="0"/>
              </a:rPr>
              <a:t>Before</a:t>
            </a:r>
            <a:r>
              <a:rPr lang="en-US" sz="2000" dirty="0">
                <a:ea typeface="Calibri" panose="020F0502020204030204" pitchFamily="34" charset="0"/>
              </a:rPr>
              <a:t> meeting, reviews student discipline data</a:t>
            </a:r>
          </a:p>
          <a:p>
            <a:pPr marL="742950" marR="0" lvl="1" indent="-285750">
              <a:lnSpc>
                <a:spcPct val="90000"/>
              </a:lnSpc>
              <a:spcBef>
                <a:spcPts val="600"/>
              </a:spcBef>
              <a:spcAft>
                <a:spcPts val="0"/>
              </a:spcAft>
              <a:buFont typeface="+mj-lt"/>
              <a:buAutoNum type="alphaLcParenR"/>
              <a:tabLst>
                <a:tab pos="457200" algn="l"/>
              </a:tabLst>
            </a:pPr>
            <a:r>
              <a:rPr lang="en-US" sz="1800" dirty="0">
                <a:ea typeface="Calibri" panose="020F0502020204030204" pitchFamily="34" charset="0"/>
              </a:rPr>
              <a:t>Identifies potential new problems with precision (what, who, where, when, why)</a:t>
            </a:r>
          </a:p>
          <a:p>
            <a:pPr marL="742950" marR="0" lvl="1" indent="-285750">
              <a:lnSpc>
                <a:spcPct val="90000"/>
              </a:lnSpc>
              <a:spcBef>
                <a:spcPts val="600"/>
              </a:spcBef>
              <a:spcAft>
                <a:spcPts val="0"/>
              </a:spcAft>
              <a:buFont typeface="+mj-lt"/>
              <a:buAutoNum type="alphaLcParenR"/>
              <a:tabLst>
                <a:tab pos="457200" algn="l"/>
              </a:tabLst>
            </a:pPr>
            <a:r>
              <a:rPr lang="en-US" sz="1800" dirty="0">
                <a:ea typeface="Calibri" panose="020F0502020204030204" pitchFamily="34" charset="0"/>
              </a:rPr>
              <a:t>Asks Facilitator to add potential new problems to list of agenda items for upcoming meeting</a:t>
            </a:r>
          </a:p>
          <a:p>
            <a:pPr marL="342900" marR="0" lvl="0" indent="-342900">
              <a:lnSpc>
                <a:spcPct val="90000"/>
              </a:lnSpc>
              <a:spcBef>
                <a:spcPts val="600"/>
              </a:spcBef>
              <a:spcAft>
                <a:spcPts val="0"/>
              </a:spcAft>
              <a:buFont typeface="+mj-lt"/>
              <a:buAutoNum type="arabicParenR"/>
              <a:tabLst>
                <a:tab pos="228600" algn="l"/>
              </a:tabLst>
            </a:pPr>
            <a:r>
              <a:rPr lang="en-US" sz="2000" u="sng" dirty="0">
                <a:ea typeface="Calibri" panose="020F0502020204030204" pitchFamily="34" charset="0"/>
              </a:rPr>
              <a:t>At</a:t>
            </a:r>
            <a:r>
              <a:rPr lang="en-US" sz="2000" dirty="0">
                <a:ea typeface="Calibri" panose="020F0502020204030204" pitchFamily="34" charset="0"/>
              </a:rPr>
              <a:t> meeting, makes the following available, as appropriate</a:t>
            </a:r>
          </a:p>
          <a:p>
            <a:pPr marL="742950" marR="0" lvl="1" indent="-285750">
              <a:lnSpc>
                <a:spcPct val="90000"/>
              </a:lnSpc>
              <a:spcBef>
                <a:spcPts val="600"/>
              </a:spcBef>
              <a:spcAft>
                <a:spcPts val="0"/>
              </a:spcAft>
              <a:buFont typeface="+mj-lt"/>
              <a:buAutoNum type="alphaLcParenR"/>
              <a:tabLst>
                <a:tab pos="457200" algn="l"/>
              </a:tabLst>
            </a:pPr>
            <a:r>
              <a:rPr lang="en-US" sz="1800" dirty="0">
                <a:ea typeface="Calibri" panose="020F0502020204030204" pitchFamily="34" charset="0"/>
              </a:rPr>
              <a:t>Report on ODRs per day per month and core discipline reports (to identify/show potential new problems at broad/macro level)</a:t>
            </a:r>
          </a:p>
          <a:p>
            <a:pPr marL="742950" marR="0" lvl="1" indent="-285750">
              <a:lnSpc>
                <a:spcPct val="90000"/>
              </a:lnSpc>
              <a:spcBef>
                <a:spcPts val="600"/>
              </a:spcBef>
              <a:spcAft>
                <a:spcPts val="0"/>
              </a:spcAft>
              <a:buFont typeface="+mj-lt"/>
              <a:buAutoNum type="alphaLcParenR"/>
              <a:tabLst>
                <a:tab pos="457200" algn="l"/>
              </a:tabLst>
            </a:pPr>
            <a:r>
              <a:rPr lang="en-US" sz="1800" dirty="0">
                <a:ea typeface="Calibri" panose="020F0502020204030204" pitchFamily="34" charset="0"/>
              </a:rPr>
              <a:t>Other discipline data reports that</a:t>
            </a:r>
          </a:p>
          <a:p>
            <a:pPr marL="1143000" marR="0" lvl="2" indent="-228600">
              <a:lnSpc>
                <a:spcPct val="90000"/>
              </a:lnSpc>
              <a:spcBef>
                <a:spcPts val="600"/>
              </a:spcBef>
              <a:spcAft>
                <a:spcPts val="0"/>
              </a:spcAft>
              <a:buFont typeface="+mj-lt"/>
              <a:buAutoNum type="romanLcParenR"/>
              <a:tabLst>
                <a:tab pos="685800" algn="l"/>
              </a:tabLst>
            </a:pPr>
            <a:r>
              <a:rPr lang="en-US" sz="1700" dirty="0">
                <a:ea typeface="Calibri" panose="020F0502020204030204" pitchFamily="34" charset="0"/>
              </a:rPr>
              <a:t>Identify/show potential new problems at precise/micro level</a:t>
            </a:r>
          </a:p>
          <a:p>
            <a:pPr marL="1143000" marR="0" lvl="2" indent="-228600">
              <a:lnSpc>
                <a:spcPct val="90000"/>
              </a:lnSpc>
              <a:spcBef>
                <a:spcPts val="600"/>
              </a:spcBef>
              <a:spcAft>
                <a:spcPts val="0"/>
              </a:spcAft>
              <a:buFont typeface="+mj-lt"/>
              <a:buAutoNum type="romanLcParenR"/>
              <a:tabLst>
                <a:tab pos="685800" algn="l"/>
              </a:tabLst>
            </a:pPr>
            <a:r>
              <a:rPr lang="en-US" sz="1700" dirty="0">
                <a:ea typeface="Calibri" panose="020F0502020204030204" pitchFamily="34" charset="0"/>
              </a:rPr>
              <a:t>Confirm/disconfirm inferences regarding new problems</a:t>
            </a:r>
          </a:p>
          <a:p>
            <a:pPr marL="1143000" marR="0" lvl="2" indent="-228600">
              <a:lnSpc>
                <a:spcPct val="90000"/>
              </a:lnSpc>
              <a:spcBef>
                <a:spcPts val="600"/>
              </a:spcBef>
              <a:spcAft>
                <a:spcPts val="0"/>
              </a:spcAft>
              <a:buFont typeface="+mj-lt"/>
              <a:buAutoNum type="romanLcParenR"/>
              <a:tabLst>
                <a:tab pos="685800" algn="l"/>
              </a:tabLst>
            </a:pPr>
            <a:r>
              <a:rPr lang="en-US" sz="1700" dirty="0">
                <a:ea typeface="Calibri" panose="020F0502020204030204" pitchFamily="34" charset="0"/>
              </a:rPr>
              <a:t> Show “pre-solution” data for identified problems that do not currently have implemented solution actions</a:t>
            </a:r>
          </a:p>
          <a:p>
            <a:pPr marL="1143000" marR="0" lvl="2" indent="-228600">
              <a:lnSpc>
                <a:spcPct val="90000"/>
              </a:lnSpc>
              <a:spcBef>
                <a:spcPts val="600"/>
              </a:spcBef>
              <a:spcAft>
                <a:spcPts val="0"/>
              </a:spcAft>
              <a:buFont typeface="+mj-lt"/>
              <a:buAutoNum type="romanLcParenR"/>
              <a:tabLst>
                <a:tab pos="685800" algn="l"/>
              </a:tabLst>
            </a:pPr>
            <a:r>
              <a:rPr lang="en-US" sz="1700" dirty="0">
                <a:ea typeface="Calibri" panose="020F0502020204030204" pitchFamily="34" charset="0"/>
              </a:rPr>
              <a:t>Show "solution-in-process” data for problems that do have currently implemented solution actions</a:t>
            </a:r>
          </a:p>
          <a:p>
            <a:pPr marL="742950" marR="0" lvl="1" indent="-285750">
              <a:lnSpc>
                <a:spcPct val="90000"/>
              </a:lnSpc>
              <a:spcBef>
                <a:spcPts val="600"/>
              </a:spcBef>
              <a:spcAft>
                <a:spcPts val="0"/>
              </a:spcAft>
              <a:buFont typeface="+mj-lt"/>
              <a:buAutoNum type="alphaLcParenR"/>
              <a:tabLst>
                <a:tab pos="457200" algn="l"/>
              </a:tabLst>
            </a:pPr>
            <a:r>
              <a:rPr lang="en-US" sz="2000" dirty="0">
                <a:ea typeface="Calibri" panose="020F0502020204030204" pitchFamily="34" charset="0"/>
              </a:rPr>
              <a:t>Is active participant in meeting</a:t>
            </a:r>
            <a:endParaRPr lang="en-US" dirty="0"/>
          </a:p>
        </p:txBody>
      </p:sp>
    </p:spTree>
    <p:extLst>
      <p:ext uri="{BB962C8B-B14F-4D97-AF65-F5344CB8AC3E}">
        <p14:creationId xmlns:p14="http://schemas.microsoft.com/office/powerpoint/2010/main" val="2508295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842EAA-5C20-4DD1-BF4C-A21DB2492585}"/>
              </a:ext>
            </a:extLst>
          </p:cNvPr>
          <p:cNvSpPr>
            <a:spLocks noGrp="1"/>
          </p:cNvSpPr>
          <p:nvPr>
            <p:ph type="title"/>
          </p:nvPr>
        </p:nvSpPr>
        <p:spPr/>
        <p:txBody>
          <a:bodyPr>
            <a:noAutofit/>
          </a:bodyPr>
          <a:lstStyle/>
          <a:p>
            <a:r>
              <a:rPr lang="en-US" dirty="0"/>
              <a:t>Team Member Responsibilities</a:t>
            </a:r>
          </a:p>
        </p:txBody>
      </p:sp>
      <p:sp>
        <p:nvSpPr>
          <p:cNvPr id="6" name="Content Placeholder 5">
            <a:extLst>
              <a:ext uri="{FF2B5EF4-FFF2-40B4-BE49-F238E27FC236}">
                <a16:creationId xmlns:a16="http://schemas.microsoft.com/office/drawing/2014/main" id="{827A872E-BECB-4790-B5B5-F9412077D0E4}"/>
              </a:ext>
            </a:extLst>
          </p:cNvPr>
          <p:cNvSpPr>
            <a:spLocks noGrp="1"/>
          </p:cNvSpPr>
          <p:nvPr>
            <p:ph idx="1"/>
          </p:nvPr>
        </p:nvSpPr>
        <p:spPr/>
        <p:txBody>
          <a:bodyPr/>
          <a:lstStyle/>
          <a:p>
            <a:pPr marL="342900" marR="0" lvl="0" indent="-342900">
              <a:lnSpc>
                <a:spcPct val="90000"/>
              </a:lnSpc>
              <a:spcBef>
                <a:spcPts val="600"/>
              </a:spcBef>
              <a:spcAft>
                <a:spcPts val="0"/>
              </a:spcAft>
              <a:buFont typeface="+mj-lt"/>
              <a:buAutoNum type="arabicParenR"/>
            </a:pPr>
            <a:r>
              <a:rPr lang="en-US" sz="2000" u="sng" dirty="0">
                <a:ea typeface="Calibri" panose="020F0502020204030204" pitchFamily="34" charset="0"/>
              </a:rPr>
              <a:t>Before</a:t>
            </a:r>
            <a:r>
              <a:rPr lang="en-US" sz="2000" dirty="0">
                <a:ea typeface="Calibri" panose="020F0502020204030204" pitchFamily="34" charset="0"/>
              </a:rPr>
              <a:t> meeting, recommends agenda items to Facilitator</a:t>
            </a:r>
          </a:p>
          <a:p>
            <a:pPr marL="342900" marR="0" lvl="0" indent="-342900">
              <a:lnSpc>
                <a:spcPct val="90000"/>
              </a:lnSpc>
              <a:spcBef>
                <a:spcPts val="600"/>
              </a:spcBef>
              <a:spcAft>
                <a:spcPts val="0"/>
              </a:spcAft>
              <a:buFont typeface="+mj-lt"/>
              <a:buAutoNum type="arabicParenR"/>
            </a:pPr>
            <a:r>
              <a:rPr lang="en-US" sz="2000" u="sng" dirty="0">
                <a:ea typeface="Calibri" panose="020F0502020204030204" pitchFamily="34" charset="0"/>
              </a:rPr>
              <a:t>At</a:t>
            </a:r>
            <a:r>
              <a:rPr lang="en-US" sz="2000" dirty="0">
                <a:ea typeface="Calibri" panose="020F0502020204030204" pitchFamily="34" charset="0"/>
              </a:rPr>
              <a:t> meeting, responds to agenda items and </a:t>
            </a:r>
          </a:p>
          <a:p>
            <a:pPr marL="742950" marR="0" lvl="1" indent="-285750">
              <a:lnSpc>
                <a:spcPct val="90000"/>
              </a:lnSpc>
              <a:spcBef>
                <a:spcPts val="600"/>
              </a:spcBef>
              <a:spcAft>
                <a:spcPts val="0"/>
              </a:spcAft>
              <a:buFont typeface="+mj-lt"/>
              <a:buAutoNum type="alphaLcParenR"/>
            </a:pPr>
            <a:r>
              <a:rPr lang="en-US" sz="1800" dirty="0">
                <a:ea typeface="Calibri" panose="020F0502020204030204" pitchFamily="34" charset="0"/>
              </a:rPr>
              <a:t>Analyzes/interprets data; determines if a new problem exists</a:t>
            </a:r>
          </a:p>
          <a:p>
            <a:pPr marL="742950" marR="0" lvl="1" indent="-285750">
              <a:lnSpc>
                <a:spcPct val="90000"/>
              </a:lnSpc>
              <a:spcBef>
                <a:spcPts val="600"/>
              </a:spcBef>
              <a:spcAft>
                <a:spcPts val="0"/>
              </a:spcAft>
              <a:buFont typeface="+mj-lt"/>
              <a:buAutoNum type="alphaLcParenR"/>
            </a:pPr>
            <a:r>
              <a:rPr lang="en-US" sz="1800" dirty="0">
                <a:ea typeface="Calibri" panose="020F0502020204030204" pitchFamily="34" charset="0"/>
              </a:rPr>
              <a:t>Ensures new problems are defined with precision (what, who, where, when, why)</a:t>
            </a:r>
          </a:p>
          <a:p>
            <a:pPr marL="742950" marR="0" lvl="1" indent="-285750">
              <a:lnSpc>
                <a:spcPct val="90000"/>
              </a:lnSpc>
              <a:spcBef>
                <a:spcPts val="600"/>
              </a:spcBef>
              <a:spcAft>
                <a:spcPts val="0"/>
              </a:spcAft>
              <a:buFont typeface="+mj-lt"/>
              <a:buAutoNum type="alphaLcParenR"/>
            </a:pPr>
            <a:r>
              <a:rPr lang="en-US" sz="1800" dirty="0">
                <a:ea typeface="Calibri" panose="020F0502020204030204" pitchFamily="34" charset="0"/>
              </a:rPr>
              <a:t>Discusses/selects solutions for new problems</a:t>
            </a:r>
          </a:p>
          <a:p>
            <a:pPr marL="742950" marR="0" lvl="1" indent="-285750">
              <a:lnSpc>
                <a:spcPct val="90000"/>
              </a:lnSpc>
              <a:spcBef>
                <a:spcPts val="600"/>
              </a:spcBef>
              <a:spcAft>
                <a:spcPts val="0"/>
              </a:spcAft>
              <a:buFont typeface="+mj-lt"/>
              <a:buAutoNum type="alphaLcParenR"/>
            </a:pPr>
            <a:r>
              <a:rPr lang="en-US" sz="1800" dirty="0">
                <a:ea typeface="Calibri" panose="020F0502020204030204" pitchFamily="34" charset="0"/>
              </a:rPr>
              <a:t>For problems with existing solution actions</a:t>
            </a:r>
          </a:p>
          <a:p>
            <a:pPr marL="1143000" marR="0" lvl="2" indent="-228600">
              <a:lnSpc>
                <a:spcPct val="90000"/>
              </a:lnSpc>
              <a:spcBef>
                <a:spcPts val="600"/>
              </a:spcBef>
              <a:spcAft>
                <a:spcPts val="0"/>
              </a:spcAft>
              <a:buFont typeface="+mj-lt"/>
              <a:buAutoNum type="romanLcParenR"/>
              <a:tabLst>
                <a:tab pos="685800" algn="l"/>
              </a:tabLst>
            </a:pPr>
            <a:r>
              <a:rPr lang="en-US" sz="1700" dirty="0">
                <a:ea typeface="Calibri" panose="020F0502020204030204" pitchFamily="34" charset="0"/>
              </a:rPr>
              <a:t>Reports on implementation status (Not started? Partially implemented? Implemented with fidelity? Completed?)</a:t>
            </a:r>
          </a:p>
          <a:p>
            <a:pPr marL="1143000" marR="0" lvl="2" indent="-228600">
              <a:lnSpc>
                <a:spcPct val="90000"/>
              </a:lnSpc>
              <a:spcBef>
                <a:spcPts val="600"/>
              </a:spcBef>
              <a:spcAft>
                <a:spcPts val="0"/>
              </a:spcAft>
              <a:buFont typeface="+mj-lt"/>
              <a:buAutoNum type="romanLcParenR"/>
            </a:pPr>
            <a:r>
              <a:rPr lang="en-US" sz="1700" dirty="0">
                <a:ea typeface="Calibri" panose="020F0502020204030204" pitchFamily="34" charset="0"/>
              </a:rPr>
              <a:t>Suggests how implementation of solution actions could be improved</a:t>
            </a:r>
          </a:p>
          <a:p>
            <a:pPr marL="1143000" marR="0" lvl="2" indent="-228600">
              <a:lnSpc>
                <a:spcPct val="90000"/>
              </a:lnSpc>
              <a:spcBef>
                <a:spcPts val="600"/>
              </a:spcBef>
              <a:spcAft>
                <a:spcPts val="0"/>
              </a:spcAft>
              <a:buFont typeface="+mj-lt"/>
              <a:buAutoNum type="romanLcParenR"/>
            </a:pPr>
            <a:r>
              <a:rPr lang="en-US" sz="1700" dirty="0">
                <a:ea typeface="Calibri" panose="020F0502020204030204" pitchFamily="34" charset="0"/>
              </a:rPr>
              <a:t>Analyzes/interprets data to determine whether implemented solution actions are working (i.e., reducing the rate/frequency of the targeted problem to our Goal level)?</a:t>
            </a:r>
          </a:p>
          <a:p>
            <a:pPr marL="742950" marR="0" lvl="1" indent="-285750">
              <a:lnSpc>
                <a:spcPct val="90000"/>
              </a:lnSpc>
              <a:spcBef>
                <a:spcPts val="600"/>
              </a:spcBef>
              <a:spcAft>
                <a:spcPts val="0"/>
              </a:spcAft>
              <a:buFont typeface="+mj-lt"/>
              <a:buAutoNum type="alphaLcParenR"/>
            </a:pPr>
            <a:r>
              <a:rPr lang="en-US" sz="1800" dirty="0">
                <a:ea typeface="Calibri" panose="020F0502020204030204" pitchFamily="34" charset="0"/>
              </a:rPr>
              <a:t>Is active participant in meeting</a:t>
            </a:r>
          </a:p>
        </p:txBody>
      </p:sp>
    </p:spTree>
    <p:extLst>
      <p:ext uri="{BB962C8B-B14F-4D97-AF65-F5344CB8AC3E}">
        <p14:creationId xmlns:p14="http://schemas.microsoft.com/office/powerpoint/2010/main" val="2126512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Administrator’s Roles</a:t>
            </a:r>
            <a:endParaRPr lang="en-US" dirty="0"/>
          </a:p>
        </p:txBody>
      </p:sp>
      <p:sp>
        <p:nvSpPr>
          <p:cNvPr id="7" name="Content Placeholder 6"/>
          <p:cNvSpPr>
            <a:spLocks noGrp="1"/>
          </p:cNvSpPr>
          <p:nvPr>
            <p:ph idx="1"/>
          </p:nvPr>
        </p:nvSpPr>
        <p:spPr/>
        <p:txBody>
          <a:bodyPr numCol="2">
            <a:normAutofit/>
          </a:bodyPr>
          <a:lstStyle/>
          <a:p>
            <a:r>
              <a:rPr lang="en-US" dirty="0"/>
              <a:t>Maintain standards</a:t>
            </a:r>
          </a:p>
          <a:p>
            <a:r>
              <a:rPr lang="en-US" dirty="0"/>
              <a:t>Make statements of support</a:t>
            </a:r>
          </a:p>
          <a:p>
            <a:r>
              <a:rPr lang="en-US" dirty="0"/>
              <a:t>Establish and support PBIS team</a:t>
            </a:r>
          </a:p>
          <a:p>
            <a:r>
              <a:rPr lang="en-US" dirty="0"/>
              <a:t>Serve as spokesperson</a:t>
            </a:r>
          </a:p>
          <a:p>
            <a:r>
              <a:rPr lang="en-US" dirty="0"/>
              <a:t>Take leadership role in problem solving</a:t>
            </a:r>
          </a:p>
          <a:p>
            <a:r>
              <a:rPr lang="en-US" dirty="0"/>
              <a:t>Attend and participate in team meetings</a:t>
            </a:r>
          </a:p>
          <a:p>
            <a:r>
              <a:rPr lang="en-US" dirty="0"/>
              <a:t>Provide recognition to team &amp; faculty</a:t>
            </a:r>
          </a:p>
          <a:p>
            <a:r>
              <a:rPr lang="en-US" dirty="0"/>
              <a:t>Provide feedback to staff</a:t>
            </a:r>
          </a:p>
        </p:txBody>
      </p:sp>
      <p:sp>
        <p:nvSpPr>
          <p:cNvPr id="5" name="Content Placeholder 5">
            <a:extLst>
              <a:ext uri="{FF2B5EF4-FFF2-40B4-BE49-F238E27FC236}">
                <a16:creationId xmlns:a16="http://schemas.microsoft.com/office/drawing/2014/main" id="{A460D199-E114-417B-BD21-01E3168A67E5}"/>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1000" dirty="0"/>
              <a:t>Adapted from Colvin, G. (2007). 7 Steps for developing a proactive school-wide discipline plan, 17</a:t>
            </a:r>
          </a:p>
        </p:txBody>
      </p:sp>
    </p:spTree>
    <p:extLst>
      <p:ext uri="{BB962C8B-B14F-4D97-AF65-F5344CB8AC3E}">
        <p14:creationId xmlns:p14="http://schemas.microsoft.com/office/powerpoint/2010/main" val="13897010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Team Meeting</a:t>
            </a:r>
            <a:endParaRPr lang="en-US" dirty="0"/>
          </a:p>
        </p:txBody>
      </p:sp>
      <p:sp>
        <p:nvSpPr>
          <p:cNvPr id="3" name="Content Placeholder 2"/>
          <p:cNvSpPr>
            <a:spLocks noGrp="1"/>
          </p:cNvSpPr>
          <p:nvPr>
            <p:ph idx="1"/>
          </p:nvPr>
        </p:nvSpPr>
        <p:spPr/>
        <p:txBody>
          <a:bodyPr/>
          <a:lstStyle/>
          <a:p>
            <a:pPr marL="0" indent="0">
              <a:buNone/>
            </a:pPr>
            <a:r>
              <a:rPr lang="en-US" dirty="0"/>
              <a:t>Main focus: </a:t>
            </a:r>
            <a:r>
              <a:rPr lang="en-US" u="sng" dirty="0"/>
              <a:t>Problem Solving</a:t>
            </a:r>
          </a:p>
          <a:p>
            <a:endParaRPr lang="en-US" dirty="0"/>
          </a:p>
          <a:p>
            <a:pPr marL="0" indent="0">
              <a:buNone/>
            </a:pPr>
            <a:r>
              <a:rPr lang="en-US" dirty="0"/>
              <a:t>Use data to </a:t>
            </a:r>
            <a:r>
              <a:rPr lang="en-US" u="sng" dirty="0"/>
              <a:t>improve outcomes for students</a:t>
            </a:r>
            <a:r>
              <a:rPr lang="en-US" dirty="0"/>
              <a:t>.</a:t>
            </a:r>
          </a:p>
        </p:txBody>
      </p:sp>
    </p:spTree>
    <p:extLst>
      <p:ext uri="{BB962C8B-B14F-4D97-AF65-F5344CB8AC3E}">
        <p14:creationId xmlns:p14="http://schemas.microsoft.com/office/powerpoint/2010/main" val="1762483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Team Meeting Agenda Items</a:t>
            </a:r>
            <a:endParaRPr lang="en-US" dirty="0"/>
          </a:p>
        </p:txBody>
      </p:sp>
      <p:sp>
        <p:nvSpPr>
          <p:cNvPr id="3" name="Content Placeholder 2"/>
          <p:cNvSpPr>
            <a:spLocks noGrp="1"/>
          </p:cNvSpPr>
          <p:nvPr>
            <p:ph idx="1"/>
          </p:nvPr>
        </p:nvSpPr>
        <p:spPr/>
        <p:txBody>
          <a:bodyPr>
            <a:normAutofit fontScale="92500" lnSpcReduction="20000"/>
          </a:bodyPr>
          <a:lstStyle/>
          <a:p>
            <a:r>
              <a:rPr lang="en-US" dirty="0"/>
              <a:t>Progress monitoring </a:t>
            </a:r>
          </a:p>
          <a:p>
            <a:r>
              <a:rPr lang="en-US" dirty="0"/>
              <a:t>Identifying new problems </a:t>
            </a:r>
          </a:p>
          <a:p>
            <a:r>
              <a:rPr lang="en-US" dirty="0"/>
              <a:t>Problem solving</a:t>
            </a:r>
          </a:p>
          <a:p>
            <a:r>
              <a:rPr lang="en-US" dirty="0"/>
              <a:t>Action planning</a:t>
            </a:r>
          </a:p>
          <a:p>
            <a:r>
              <a:rPr lang="en-US" dirty="0"/>
              <a:t>Setting goals</a:t>
            </a:r>
          </a:p>
          <a:p>
            <a:r>
              <a:rPr lang="en-US" dirty="0"/>
              <a:t>Assigning tasks </a:t>
            </a:r>
          </a:p>
          <a:p>
            <a:r>
              <a:rPr lang="en-US" dirty="0"/>
              <a:t>Planning celebrations</a:t>
            </a:r>
          </a:p>
          <a:p>
            <a:endParaRPr lang="en-US" dirty="0"/>
          </a:p>
        </p:txBody>
      </p:sp>
    </p:spTree>
    <p:extLst>
      <p:ext uri="{BB962C8B-B14F-4D97-AF65-F5344CB8AC3E}">
        <p14:creationId xmlns:p14="http://schemas.microsoft.com/office/powerpoint/2010/main" val="172451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86488E0-D46C-4368-BDD5-DF0FBD29E1F7}"/>
              </a:ext>
            </a:extLst>
          </p:cNvPr>
          <p:cNvSpPr>
            <a:spLocks noGrp="1"/>
          </p:cNvSpPr>
          <p:nvPr>
            <p:ph type="pic" sz="quarter" idx="13"/>
          </p:nvPr>
        </p:nvSpPr>
        <p:spPr/>
      </p:sp>
      <p:sp>
        <p:nvSpPr>
          <p:cNvPr id="2" name="Title 1"/>
          <p:cNvSpPr>
            <a:spLocks noGrp="1"/>
          </p:cNvSpPr>
          <p:nvPr>
            <p:ph type="title"/>
          </p:nvPr>
        </p:nvSpPr>
        <p:spPr/>
        <p:txBody>
          <a:bodyPr/>
          <a:lstStyle/>
          <a:p>
            <a:r>
              <a:rPr lang="en-US"/>
              <a:t>Communication</a:t>
            </a:r>
            <a:endParaRPr lang="en-US" dirty="0"/>
          </a:p>
        </p:txBody>
      </p:sp>
      <p:sp>
        <p:nvSpPr>
          <p:cNvPr id="6" name="Text Placeholder 5">
            <a:extLst>
              <a:ext uri="{FF2B5EF4-FFF2-40B4-BE49-F238E27FC236}">
                <a16:creationId xmlns:a16="http://schemas.microsoft.com/office/drawing/2014/main" id="{9DE8262F-38CD-4F2A-853C-753FE615B690}"/>
              </a:ext>
            </a:extLst>
          </p:cNvPr>
          <p:cNvSpPr>
            <a:spLocks noGrp="1"/>
          </p:cNvSpPr>
          <p:nvPr>
            <p:ph type="body" sz="quarter" idx="19"/>
          </p:nvPr>
        </p:nvSpPr>
        <p:spPr>
          <a:xfrm>
            <a:off x="2514600" y="2515470"/>
            <a:ext cx="4860561" cy="4123455"/>
          </a:xfrm>
        </p:spPr>
        <p:txBody>
          <a:bodyPr>
            <a:normAutofit fontScale="92500"/>
          </a:bodyPr>
          <a:lstStyle/>
          <a:p>
            <a:pPr marL="285750" indent="-285750"/>
            <a:r>
              <a:rPr lang="en-US" dirty="0"/>
              <a:t>Share data </a:t>
            </a:r>
          </a:p>
          <a:p>
            <a:pPr marL="285750" indent="-285750"/>
            <a:r>
              <a:rPr lang="en-US" dirty="0"/>
              <a:t>Update school board annually</a:t>
            </a:r>
          </a:p>
          <a:p>
            <a:pPr marL="285750" indent="-285750"/>
            <a:r>
              <a:rPr lang="en-US" dirty="0"/>
              <a:t>Provide newsletters </a:t>
            </a:r>
          </a:p>
          <a:p>
            <a:pPr marL="285750" indent="-285750"/>
            <a:r>
              <a:rPr lang="en-US" dirty="0"/>
              <a:t>Conduct surveys  </a:t>
            </a:r>
          </a:p>
          <a:p>
            <a:pPr marL="285750" indent="-285750"/>
            <a:r>
              <a:rPr lang="en-US" dirty="0"/>
              <a:t>Provide info on website</a:t>
            </a:r>
          </a:p>
          <a:p>
            <a:pPr marL="285750" indent="-285750"/>
            <a:r>
              <a:rPr lang="en-US" dirty="0"/>
              <a:t>Involve local media</a:t>
            </a:r>
          </a:p>
        </p:txBody>
      </p:sp>
      <p:pic>
        <p:nvPicPr>
          <p:cNvPr id="5" name="Picture 4"/>
          <p:cNvPicPr>
            <a:picLocks noChangeAspect="1"/>
          </p:cNvPicPr>
          <p:nvPr/>
        </p:nvPicPr>
        <p:blipFill>
          <a:blip r:embed="rId3"/>
          <a:stretch>
            <a:fillRect/>
          </a:stretch>
        </p:blipFill>
        <p:spPr>
          <a:xfrm>
            <a:off x="7707087" y="3209952"/>
            <a:ext cx="3649499" cy="2476445"/>
          </a:xfrm>
          <a:prstGeom prst="rect">
            <a:avLst/>
          </a:prstGeom>
        </p:spPr>
      </p:pic>
      <p:sp>
        <p:nvSpPr>
          <p:cNvPr id="8" name="TextBox 7">
            <a:extLst>
              <a:ext uri="{FF2B5EF4-FFF2-40B4-BE49-F238E27FC236}">
                <a16:creationId xmlns:a16="http://schemas.microsoft.com/office/drawing/2014/main" id="{69A39249-05CB-42AB-8773-2FCE8B3E89C7}"/>
              </a:ext>
            </a:extLst>
          </p:cNvPr>
          <p:cNvSpPr txBox="1"/>
          <p:nvPr/>
        </p:nvSpPr>
        <p:spPr>
          <a:xfrm>
            <a:off x="2348089" y="1561363"/>
            <a:ext cx="9554798"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The PBIS Team must communicate with other staff regularly.</a:t>
            </a:r>
          </a:p>
        </p:txBody>
      </p:sp>
    </p:spTree>
    <p:extLst>
      <p:ext uri="{BB962C8B-B14F-4D97-AF65-F5344CB8AC3E}">
        <p14:creationId xmlns:p14="http://schemas.microsoft.com/office/powerpoint/2010/main" val="6034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Context</a:t>
            </a:r>
          </a:p>
        </p:txBody>
      </p:sp>
      <p:sp>
        <p:nvSpPr>
          <p:cNvPr id="4" name="Content Placeholder 3"/>
          <p:cNvSpPr>
            <a:spLocks noGrp="1"/>
          </p:cNvSpPr>
          <p:nvPr>
            <p:ph idx="1"/>
          </p:nvPr>
        </p:nvSpPr>
        <p:spPr/>
        <p:txBody>
          <a:bodyPr/>
          <a:lstStyle/>
          <a:p>
            <a:r>
              <a:rPr lang="en-US" dirty="0"/>
              <a:t>The school leadership team must oversee PBIS implementation.</a:t>
            </a:r>
          </a:p>
          <a:p>
            <a:pPr lvl="1"/>
            <a:r>
              <a:rPr lang="en-US" dirty="0"/>
              <a:t>Any initiative has to fit into the school context.</a:t>
            </a:r>
          </a:p>
          <a:p>
            <a:pPr lvl="1"/>
            <a:r>
              <a:rPr lang="en-US" dirty="0"/>
              <a:t>Any initiative has to have the support of school (and district) leadership.</a:t>
            </a:r>
          </a:p>
          <a:p>
            <a:r>
              <a:rPr lang="en-US" dirty="0"/>
              <a:t>A PBIS team will lead the implementation.</a:t>
            </a:r>
          </a:p>
        </p:txBody>
      </p:sp>
    </p:spTree>
    <p:extLst>
      <p:ext uri="{BB962C8B-B14F-4D97-AF65-F5344CB8AC3E}">
        <p14:creationId xmlns:p14="http://schemas.microsoft.com/office/powerpoint/2010/main" val="37000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Evaluation Is Valuable</a:t>
            </a:r>
            <a:endParaRPr lang="en-US" dirty="0"/>
          </a:p>
        </p:txBody>
      </p:sp>
      <p:sp>
        <p:nvSpPr>
          <p:cNvPr id="5" name="Content Placeholder 4"/>
          <p:cNvSpPr>
            <a:spLocks noGrp="1"/>
          </p:cNvSpPr>
          <p:nvPr>
            <p:ph idx="1"/>
          </p:nvPr>
        </p:nvSpPr>
        <p:spPr/>
        <p:txBody>
          <a:bodyPr/>
          <a:lstStyle/>
          <a:p>
            <a:pPr marL="0" indent="0">
              <a:buNone/>
            </a:pPr>
            <a:r>
              <a:rPr lang="en-US" dirty="0"/>
              <a:t>The PBIS Team is responsible for evaluating implementation and progress.</a:t>
            </a:r>
          </a:p>
          <a:p>
            <a:r>
              <a:rPr lang="en-US" dirty="0"/>
              <a:t>Improvement of outcomes</a:t>
            </a:r>
          </a:p>
          <a:p>
            <a:r>
              <a:rPr lang="en-US" dirty="0"/>
              <a:t>Sustainability</a:t>
            </a:r>
          </a:p>
        </p:txBody>
      </p:sp>
    </p:spTree>
    <p:extLst>
      <p:ext uri="{BB962C8B-B14F-4D97-AF65-F5344CB8AC3E}">
        <p14:creationId xmlns:p14="http://schemas.microsoft.com/office/powerpoint/2010/main" val="2054780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C40321-4DD8-429A-9979-21692EB51CB1}"/>
              </a:ext>
            </a:extLst>
          </p:cNvPr>
          <p:cNvSpPr>
            <a:spLocks noGrp="1"/>
          </p:cNvSpPr>
          <p:nvPr>
            <p:ph type="title"/>
          </p:nvPr>
        </p:nvSpPr>
        <p:spPr/>
        <p:txBody>
          <a:bodyPr/>
          <a:lstStyle/>
          <a:p>
            <a:r>
              <a:rPr lang="en-US"/>
              <a:t>Do It With Fidelity!</a:t>
            </a:r>
            <a:endParaRPr lang="en-US" dirty="0"/>
          </a:p>
        </p:txBody>
      </p:sp>
      <p:sp>
        <p:nvSpPr>
          <p:cNvPr id="4" name="Content Placeholder 3">
            <a:extLst>
              <a:ext uri="{FF2B5EF4-FFF2-40B4-BE49-F238E27FC236}">
                <a16:creationId xmlns:a16="http://schemas.microsoft.com/office/drawing/2014/main" id="{6BCAE4D3-3D87-4527-BFC6-47C033A41A4D}"/>
              </a:ext>
            </a:extLst>
          </p:cNvPr>
          <p:cNvSpPr>
            <a:spLocks noGrp="1"/>
          </p:cNvSpPr>
          <p:nvPr>
            <p:ph idx="1"/>
          </p:nvPr>
        </p:nvSpPr>
        <p:spPr/>
        <p:txBody>
          <a:bodyPr>
            <a:normAutofit lnSpcReduction="10000"/>
          </a:bodyPr>
          <a:lstStyle/>
          <a:p>
            <a:pPr marL="0" indent="0">
              <a:buNone/>
            </a:pPr>
            <a:r>
              <a:rPr lang="en-US" b="1" u="sng" dirty="0"/>
              <a:t>Tiered Fidelity Inventory (TFI) – team assessment</a:t>
            </a:r>
          </a:p>
          <a:p>
            <a:endParaRPr lang="en-US" dirty="0"/>
          </a:p>
          <a:p>
            <a:r>
              <a:rPr lang="en-US" dirty="0"/>
              <a:t>Efficient, valid index of extent to which PBIS core features are in place</a:t>
            </a:r>
          </a:p>
          <a:p>
            <a:r>
              <a:rPr lang="en-US" dirty="0"/>
              <a:t>For the PBIS Team assessment section…</a:t>
            </a:r>
          </a:p>
          <a:p>
            <a:pPr lvl="1"/>
            <a:r>
              <a:rPr lang="en-US" dirty="0"/>
              <a:t>Section 1.1 Team Composition</a:t>
            </a:r>
          </a:p>
          <a:p>
            <a:pPr lvl="1"/>
            <a:r>
              <a:rPr lang="en-US" dirty="0"/>
              <a:t>Section 1.2 Team Operating Procedures</a:t>
            </a:r>
          </a:p>
        </p:txBody>
      </p:sp>
    </p:spTree>
    <p:extLst>
      <p:ext uri="{BB962C8B-B14F-4D97-AF65-F5344CB8AC3E}">
        <p14:creationId xmlns:p14="http://schemas.microsoft.com/office/powerpoint/2010/main" val="3310235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10069126"/>
              </p:ext>
            </p:extLst>
          </p:nvPr>
        </p:nvGraphicFramePr>
        <p:xfrm>
          <a:off x="2175146" y="1689047"/>
          <a:ext cx="10004497" cy="1127760"/>
        </p:xfrm>
        <a:graphic>
          <a:graphicData uri="http://schemas.openxmlformats.org/drawingml/2006/table">
            <a:tbl>
              <a:tblPr firstRow="1" firstCol="1" bandRow="1">
                <a:tableStyleId>{5940675A-B579-460E-94D1-54222C63F5DA}</a:tableStyleId>
              </a:tblPr>
              <a:tblGrid>
                <a:gridCol w="4050027">
                  <a:extLst>
                    <a:ext uri="{9D8B030D-6E8A-4147-A177-3AD203B41FA5}">
                      <a16:colId xmlns:a16="http://schemas.microsoft.com/office/drawing/2014/main" val="20000"/>
                    </a:ext>
                  </a:extLst>
                </a:gridCol>
                <a:gridCol w="2443091">
                  <a:extLst>
                    <a:ext uri="{9D8B030D-6E8A-4147-A177-3AD203B41FA5}">
                      <a16:colId xmlns:a16="http://schemas.microsoft.com/office/drawing/2014/main" val="20001"/>
                    </a:ext>
                  </a:extLst>
                </a:gridCol>
                <a:gridCol w="3511379">
                  <a:extLst>
                    <a:ext uri="{9D8B030D-6E8A-4147-A177-3AD203B41FA5}">
                      <a16:colId xmlns:a16="http://schemas.microsoft.com/office/drawing/2014/main" val="20002"/>
                    </a:ext>
                  </a:extLst>
                </a:gridCol>
              </a:tblGrid>
              <a:tr h="252586">
                <a:tc rowSpan="2">
                  <a:txBody>
                    <a:bodyPr/>
                    <a:lstStyle/>
                    <a:p>
                      <a:pPr marL="328930" marR="0" indent="-283210" algn="ctr">
                        <a:spcBef>
                          <a:spcPts val="0"/>
                        </a:spcBef>
                        <a:spcAft>
                          <a:spcPts val="0"/>
                        </a:spcAft>
                      </a:pPr>
                      <a:r>
                        <a:rPr lang="en-US" sz="2000" dirty="0">
                          <a:effectLst/>
                        </a:rPr>
                        <a:t>Feature</a:t>
                      </a:r>
                      <a:endParaRPr lang="en-US" sz="2000" dirty="0">
                        <a:solidFill>
                          <a:schemeClr val="bg1"/>
                        </a:solidFill>
                        <a:effectLst/>
                        <a:latin typeface="+mn-lt"/>
                      </a:endParaRPr>
                    </a:p>
                  </a:txBody>
                  <a:tcPr marL="62255" marR="62255" marT="0" marB="0" anchor="ctr">
                    <a:solidFill>
                      <a:srgbClr val="D31F2E"/>
                    </a:solidFill>
                  </a:tcPr>
                </a:tc>
                <a:tc rowSpan="2">
                  <a:txBody>
                    <a:bodyPr/>
                    <a:lstStyle/>
                    <a:p>
                      <a:pPr marL="328930" marR="0" indent="-283210" algn="ctr">
                        <a:spcBef>
                          <a:spcPts val="0"/>
                        </a:spcBef>
                        <a:spcAft>
                          <a:spcPts val="0"/>
                        </a:spcAft>
                      </a:pPr>
                      <a:r>
                        <a:rPr lang="en-US" sz="2000" dirty="0">
                          <a:effectLst/>
                        </a:rPr>
                        <a:t>Data Sources</a:t>
                      </a:r>
                      <a:endParaRPr lang="en-US" sz="2000" dirty="0">
                        <a:solidFill>
                          <a:schemeClr val="bg1"/>
                        </a:solidFill>
                        <a:effectLst/>
                        <a:latin typeface="+mn-lt"/>
                      </a:endParaRPr>
                    </a:p>
                  </a:txBody>
                  <a:tcPr marL="62255" marR="62255" marT="0" marB="0" anchor="ctr">
                    <a:solidFill>
                      <a:srgbClr val="D31F2E"/>
                    </a:solidFill>
                  </a:tcPr>
                </a:tc>
                <a:tc>
                  <a:txBody>
                    <a:bodyPr/>
                    <a:lstStyle/>
                    <a:p>
                      <a:pPr marL="328930" marR="0" indent="-283210" algn="ctr">
                        <a:spcBef>
                          <a:spcPts val="0"/>
                        </a:spcBef>
                        <a:spcAft>
                          <a:spcPts val="0"/>
                        </a:spcAft>
                      </a:pPr>
                      <a:r>
                        <a:rPr lang="en-US" sz="2000" dirty="0">
                          <a:effectLst/>
                        </a:rPr>
                        <a:t>Scoring Criteria</a:t>
                      </a:r>
                      <a:endParaRPr lang="en-US" sz="2000" dirty="0">
                        <a:solidFill>
                          <a:schemeClr val="bg1"/>
                        </a:solidFill>
                        <a:effectLst/>
                        <a:latin typeface="+mn-lt"/>
                      </a:endParaRPr>
                    </a:p>
                  </a:txBody>
                  <a:tcPr marL="62255" marR="62255" marT="0" marB="0" anchor="ctr">
                    <a:solidFill>
                      <a:srgbClr val="D31F2E"/>
                    </a:solidFill>
                  </a:tcPr>
                </a:tc>
                <a:extLst>
                  <a:ext uri="{0D108BD9-81ED-4DB2-BD59-A6C34878D82A}">
                    <a16:rowId xmlns:a16="http://schemas.microsoft.com/office/drawing/2014/main" val="10000"/>
                  </a:ext>
                </a:extLst>
              </a:tr>
              <a:tr h="681982">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dirty="0">
                          <a:effectLst/>
                        </a:rPr>
                        <a:t>0 = Not implemented</a:t>
                      </a:r>
                    </a:p>
                    <a:p>
                      <a:pPr marL="328930" marR="0" indent="-283210" algn="l">
                        <a:spcBef>
                          <a:spcPts val="0"/>
                        </a:spcBef>
                        <a:spcAft>
                          <a:spcPts val="0"/>
                        </a:spcAft>
                      </a:pPr>
                      <a:r>
                        <a:rPr lang="en-US" sz="1800" dirty="0">
                          <a:effectLst/>
                        </a:rPr>
                        <a:t>1 = Partially implemented</a:t>
                      </a:r>
                    </a:p>
                    <a:p>
                      <a:pPr marL="328930" marR="0" indent="-283210" algn="l">
                        <a:spcBef>
                          <a:spcPts val="0"/>
                        </a:spcBef>
                        <a:spcAft>
                          <a:spcPts val="0"/>
                        </a:spcAft>
                      </a:pPr>
                      <a:r>
                        <a:rPr lang="en-US" sz="1800" dirty="0">
                          <a:effectLst/>
                        </a:rPr>
                        <a:t>2 = Fully implemented</a:t>
                      </a:r>
                      <a:endParaRPr lang="en-US" sz="1800" dirty="0">
                        <a:solidFill>
                          <a:schemeClr val="bg1"/>
                        </a:solidFill>
                        <a:effectLst/>
                        <a:latin typeface="+mn-lt"/>
                      </a:endParaRPr>
                    </a:p>
                  </a:txBody>
                  <a:tcPr marL="62255" marR="62255" marT="0" marB="0">
                    <a:solidFill>
                      <a:srgbClr val="D31F2E"/>
                    </a:solidFill>
                  </a:tcPr>
                </a:tc>
                <a:extLst>
                  <a:ext uri="{0D108BD9-81ED-4DB2-BD59-A6C34878D82A}">
                    <a16:rowId xmlns:a16="http://schemas.microsoft.com/office/drawing/2014/main" val="10001"/>
                  </a:ext>
                </a:extLst>
              </a:tr>
            </a:tbl>
          </a:graphicData>
        </a:graphic>
      </p:graphicFrame>
      <p:graphicFrame>
        <p:nvGraphicFramePr>
          <p:cNvPr id="6" name="Content Placeholder 3"/>
          <p:cNvGraphicFramePr>
            <a:graphicFrameLocks noGrp="1"/>
          </p:cNvGraphicFramePr>
          <p:nvPr>
            <p:ph idx="1"/>
            <p:extLst>
              <p:ext uri="{D42A27DB-BD31-4B8C-83A1-F6EECF244321}">
                <p14:modId xmlns:p14="http://schemas.microsoft.com/office/powerpoint/2010/main" val="10022277"/>
              </p:ext>
            </p:extLst>
          </p:nvPr>
        </p:nvGraphicFramePr>
        <p:xfrm>
          <a:off x="2175146" y="2816807"/>
          <a:ext cx="10004496" cy="3247401"/>
        </p:xfrm>
        <a:graphic>
          <a:graphicData uri="http://schemas.openxmlformats.org/drawingml/2006/table">
            <a:tbl>
              <a:tblPr firstRow="1" firstCol="1" bandRow="1">
                <a:tableStyleId>{5940675A-B579-460E-94D1-54222C63F5DA}</a:tableStyleId>
              </a:tblPr>
              <a:tblGrid>
                <a:gridCol w="4050929">
                  <a:extLst>
                    <a:ext uri="{9D8B030D-6E8A-4147-A177-3AD203B41FA5}">
                      <a16:colId xmlns:a16="http://schemas.microsoft.com/office/drawing/2014/main" val="20000"/>
                    </a:ext>
                  </a:extLst>
                </a:gridCol>
                <a:gridCol w="2448107">
                  <a:extLst>
                    <a:ext uri="{9D8B030D-6E8A-4147-A177-3AD203B41FA5}">
                      <a16:colId xmlns:a16="http://schemas.microsoft.com/office/drawing/2014/main" val="20001"/>
                    </a:ext>
                  </a:extLst>
                </a:gridCol>
                <a:gridCol w="3505460">
                  <a:extLst>
                    <a:ext uri="{9D8B030D-6E8A-4147-A177-3AD203B41FA5}">
                      <a16:colId xmlns:a16="http://schemas.microsoft.com/office/drawing/2014/main" val="20002"/>
                    </a:ext>
                  </a:extLst>
                </a:gridCol>
              </a:tblGrid>
              <a:tr h="3247401">
                <a:tc>
                  <a:txBody>
                    <a:bodyPr/>
                    <a:lstStyle/>
                    <a:p>
                      <a:pPr marL="0" marR="0" lvl="0" indent="0" algn="l">
                        <a:lnSpc>
                          <a:spcPct val="100000"/>
                        </a:lnSpc>
                        <a:spcBef>
                          <a:spcPts val="0"/>
                        </a:spcBef>
                        <a:spcAft>
                          <a:spcPts val="0"/>
                        </a:spcAft>
                        <a:buFont typeface="+mj-lt"/>
                        <a:buNone/>
                      </a:pPr>
                      <a:r>
                        <a:rPr lang="en-US" sz="1600" dirty="0">
                          <a:effectLst/>
                        </a:rPr>
                        <a:t>1.1</a:t>
                      </a:r>
                      <a:r>
                        <a:rPr lang="en-US" sz="1600" baseline="0" dirty="0">
                          <a:effectLst/>
                        </a:rPr>
                        <a:t> </a:t>
                      </a:r>
                      <a:r>
                        <a:rPr lang="en-US" sz="1600" dirty="0">
                          <a:effectLst/>
                        </a:rPr>
                        <a:t>Team Composition: Tier I team includes a Tier I systems coordinator, a school administrator, a family member, and individuals able to provide (a) applied behavioral expertise, (b) coaching expertise, (c) knowledge of student academic and behavior patterns, (d) knowledge about the operations of the school across grade levels and programs, and for high schools, and (e) student representation.</a:t>
                      </a:r>
                      <a:endParaRPr lang="en-US"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285750" marR="0" lvl="0" indent="-285750" algn="l">
                        <a:spcBef>
                          <a:spcPts val="0"/>
                        </a:spcBef>
                        <a:spcAft>
                          <a:spcPts val="0"/>
                        </a:spcAft>
                        <a:buClr>
                          <a:srgbClr val="D31F2E"/>
                        </a:buClr>
                        <a:buFont typeface="Wingdings" panose="05000000000000000000" pitchFamily="2" charset="2"/>
                        <a:buChar char="§"/>
                      </a:pPr>
                      <a:r>
                        <a:rPr lang="en-US" sz="1600" dirty="0">
                          <a:effectLst/>
                        </a:rPr>
                        <a:t>School organizational chart</a:t>
                      </a:r>
                    </a:p>
                    <a:p>
                      <a:pPr marL="285750" marR="0" lvl="0" indent="-285750" algn="l">
                        <a:spcBef>
                          <a:spcPts val="0"/>
                        </a:spcBef>
                        <a:spcAft>
                          <a:spcPts val="0"/>
                        </a:spcAft>
                        <a:buClr>
                          <a:srgbClr val="D31F2E"/>
                        </a:buClr>
                        <a:buFont typeface="Wingdings" panose="05000000000000000000" pitchFamily="2" charset="2"/>
                        <a:buChar char="§"/>
                      </a:pPr>
                      <a:r>
                        <a:rPr lang="en-US" sz="1600" dirty="0">
                          <a:effectLst/>
                        </a:rPr>
                        <a:t>Tier I team meeting minutes</a:t>
                      </a:r>
                    </a:p>
                    <a:p>
                      <a:pPr marL="160655" marR="0" indent="0" algn="l">
                        <a:spcBef>
                          <a:spcPts val="0"/>
                        </a:spcBef>
                        <a:spcAft>
                          <a:spcPts val="0"/>
                        </a:spcAft>
                      </a:pPr>
                      <a:r>
                        <a:rPr lang="en-US" sz="1600" dirty="0">
                          <a:effectLst/>
                        </a:rPr>
                        <a:t> </a:t>
                      </a:r>
                      <a:endParaRPr lang="en-US" sz="1600" dirty="0">
                        <a:effectLst/>
                        <a:latin typeface="Arial" panose="020B0604020202020204" pitchFamily="34" charset="0"/>
                        <a:cs typeface="Arial" panose="020B0604020202020204" pitchFamily="34" charset="0"/>
                      </a:endParaRPr>
                    </a:p>
                  </a:txBody>
                  <a:tcPr marL="68580" marR="68580" marT="0" marB="0"/>
                </a:tc>
                <a:tc>
                  <a:txBody>
                    <a:bodyPr/>
                    <a:lstStyle/>
                    <a:p>
                      <a:pPr marL="255270" marR="0" indent="-228600" algn="l">
                        <a:spcBef>
                          <a:spcPts val="0"/>
                        </a:spcBef>
                        <a:spcAft>
                          <a:spcPts val="600"/>
                        </a:spcAft>
                      </a:pPr>
                      <a:r>
                        <a:rPr lang="en-US" sz="1600" dirty="0">
                          <a:effectLst/>
                        </a:rPr>
                        <a:t>0 = Tier I team does not exist or does not include coordinator, school administrator, or individuals with applied behavioral expertise.</a:t>
                      </a:r>
                    </a:p>
                    <a:p>
                      <a:pPr marL="255270" marR="0" indent="-228600" algn="l">
                        <a:spcBef>
                          <a:spcPts val="0"/>
                        </a:spcBef>
                        <a:spcAft>
                          <a:spcPts val="600"/>
                        </a:spcAft>
                      </a:pPr>
                      <a:r>
                        <a:rPr lang="en-US" sz="1600" dirty="0">
                          <a:effectLst/>
                        </a:rPr>
                        <a:t>1 = Tier I team exists, but does not include all identified roles or attendance of these members is below 80%.</a:t>
                      </a:r>
                    </a:p>
                    <a:p>
                      <a:pPr marL="255270" marR="0" indent="-228600" algn="l">
                        <a:spcBef>
                          <a:spcPts val="0"/>
                        </a:spcBef>
                        <a:spcAft>
                          <a:spcPts val="600"/>
                        </a:spcAft>
                      </a:pPr>
                      <a:r>
                        <a:rPr lang="en-US" sz="1600" dirty="0">
                          <a:effectLst/>
                        </a:rPr>
                        <a:t>2 = Tier I team exists with coordinator, administrator, and all identified roles represented, AND attendance of all roles is at or above 80%.</a:t>
                      </a:r>
                      <a:endParaRPr lang="en-US" sz="16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bl>
          </a:graphicData>
        </a:graphic>
      </p:graphicFrame>
      <p:sp>
        <p:nvSpPr>
          <p:cNvPr id="3" name="Rectangle 2"/>
          <p:cNvSpPr/>
          <p:nvPr/>
        </p:nvSpPr>
        <p:spPr>
          <a:xfrm>
            <a:off x="6231924" y="4278068"/>
            <a:ext cx="2431412" cy="14038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a:latin typeface="Arial" panose="020B0604020202020204" pitchFamily="34" charset="0"/>
                <a:cs typeface="Arial" panose="020B0604020202020204" pitchFamily="34" charset="0"/>
              </a:rPr>
              <a:t>Main Idea: </a:t>
            </a:r>
            <a:r>
              <a:rPr lang="en-US" sz="1600" dirty="0">
                <a:latin typeface="Arial" panose="020B0604020202020204" pitchFamily="34" charset="0"/>
                <a:cs typeface="Arial" panose="020B0604020202020204" pitchFamily="34" charset="0"/>
              </a:rPr>
              <a:t>Teams need people with multiple skills and perspectives to implement PBIS well.</a:t>
            </a:r>
          </a:p>
        </p:txBody>
      </p:sp>
      <p:sp>
        <p:nvSpPr>
          <p:cNvPr id="7" name="TextBox 6"/>
          <p:cNvSpPr txBox="1"/>
          <p:nvPr/>
        </p:nvSpPr>
        <p:spPr>
          <a:xfrm>
            <a:off x="10109303" y="1350493"/>
            <a:ext cx="2070339"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Teams</a:t>
            </a:r>
          </a:p>
        </p:txBody>
      </p:sp>
      <p:sp>
        <p:nvSpPr>
          <p:cNvPr id="4" name="Title 3">
            <a:extLst>
              <a:ext uri="{FF2B5EF4-FFF2-40B4-BE49-F238E27FC236}">
                <a16:creationId xmlns:a16="http://schemas.microsoft.com/office/drawing/2014/main" id="{2F6555B6-E9C0-4818-B3FF-465F2BB01A6C}"/>
              </a:ext>
            </a:extLst>
          </p:cNvPr>
          <p:cNvSpPr>
            <a:spLocks noGrp="1"/>
          </p:cNvSpPr>
          <p:nvPr>
            <p:ph type="title"/>
          </p:nvPr>
        </p:nvSpPr>
        <p:spPr/>
        <p:txBody>
          <a:bodyPr>
            <a:normAutofit/>
          </a:bodyPr>
          <a:lstStyle/>
          <a:p>
            <a:r>
              <a:rPr lang="en-US" sz="5400" dirty="0">
                <a:latin typeface="+mn-lt"/>
              </a:rPr>
              <a:t>1.1 Team Composition</a:t>
            </a:r>
          </a:p>
        </p:txBody>
      </p:sp>
    </p:spTree>
    <p:extLst>
      <p:ext uri="{BB962C8B-B14F-4D97-AF65-F5344CB8AC3E}">
        <p14:creationId xmlns:p14="http://schemas.microsoft.com/office/powerpoint/2010/main" val="117023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1"/>
            <p:extLst>
              <p:ext uri="{D42A27DB-BD31-4B8C-83A1-F6EECF244321}">
                <p14:modId xmlns:p14="http://schemas.microsoft.com/office/powerpoint/2010/main" val="1325576301"/>
              </p:ext>
            </p:extLst>
          </p:nvPr>
        </p:nvGraphicFramePr>
        <p:xfrm>
          <a:off x="2175144" y="2816807"/>
          <a:ext cx="10004498" cy="2894476"/>
        </p:xfrm>
        <a:graphic>
          <a:graphicData uri="http://schemas.openxmlformats.org/drawingml/2006/table">
            <a:tbl>
              <a:tblPr firstRow="1" firstCol="1" bandRow="1">
                <a:tableStyleId>{5940675A-B579-460E-94D1-54222C63F5DA}</a:tableStyleId>
              </a:tblPr>
              <a:tblGrid>
                <a:gridCol w="4048329">
                  <a:extLst>
                    <a:ext uri="{9D8B030D-6E8A-4147-A177-3AD203B41FA5}">
                      <a16:colId xmlns:a16="http://schemas.microsoft.com/office/drawing/2014/main" val="20000"/>
                    </a:ext>
                  </a:extLst>
                </a:gridCol>
                <a:gridCol w="2441413">
                  <a:extLst>
                    <a:ext uri="{9D8B030D-6E8A-4147-A177-3AD203B41FA5}">
                      <a16:colId xmlns:a16="http://schemas.microsoft.com/office/drawing/2014/main" val="20001"/>
                    </a:ext>
                  </a:extLst>
                </a:gridCol>
                <a:gridCol w="3514756">
                  <a:extLst>
                    <a:ext uri="{9D8B030D-6E8A-4147-A177-3AD203B41FA5}">
                      <a16:colId xmlns:a16="http://schemas.microsoft.com/office/drawing/2014/main" val="20002"/>
                    </a:ext>
                  </a:extLst>
                </a:gridCol>
              </a:tblGrid>
              <a:tr h="2894476">
                <a:tc>
                  <a:txBody>
                    <a:bodyPr/>
                    <a:lstStyle/>
                    <a:p>
                      <a:pPr marL="0" marR="0" lvl="0" indent="0" algn="l">
                        <a:lnSpc>
                          <a:spcPct val="115000"/>
                        </a:lnSpc>
                        <a:spcBef>
                          <a:spcPts val="0"/>
                        </a:spcBef>
                        <a:spcAft>
                          <a:spcPts val="0"/>
                        </a:spcAft>
                        <a:buFont typeface="+mj-lt"/>
                        <a:buNone/>
                      </a:pPr>
                      <a:r>
                        <a:rPr lang="en-US" sz="1600" dirty="0">
                          <a:effectLst/>
                        </a:rPr>
                        <a:t>1.2 Team Operating Procedures: Tier I team meets at least monthly and has (a) regular meeting format/agenda, (b) minutes, (c) defined meeting roles, and (d) a current action plan.</a:t>
                      </a:r>
                      <a:endParaRPr lang="en-US"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marR="0" lvl="0" indent="-342900" algn="l">
                        <a:spcBef>
                          <a:spcPts val="0"/>
                        </a:spcBef>
                        <a:spcAft>
                          <a:spcPts val="0"/>
                        </a:spcAft>
                        <a:buClr>
                          <a:srgbClr val="D31F2E"/>
                        </a:buClr>
                        <a:buFont typeface="Wingdings" panose="05000000000000000000" pitchFamily="2" charset="2"/>
                        <a:buChar char="§"/>
                      </a:pPr>
                      <a:r>
                        <a:rPr lang="en-US" sz="1600" dirty="0">
                          <a:effectLst/>
                        </a:rPr>
                        <a:t>Tier I team meeting agendas and minutes</a:t>
                      </a:r>
                    </a:p>
                    <a:p>
                      <a:pPr marL="342900" marR="0" lvl="0" indent="-342900" algn="l">
                        <a:spcBef>
                          <a:spcPts val="0"/>
                        </a:spcBef>
                        <a:spcAft>
                          <a:spcPts val="0"/>
                        </a:spcAft>
                        <a:buClr>
                          <a:srgbClr val="D31F2E"/>
                        </a:buClr>
                        <a:buFont typeface="Wingdings" panose="05000000000000000000" pitchFamily="2" charset="2"/>
                        <a:buChar char="§"/>
                      </a:pPr>
                      <a:r>
                        <a:rPr lang="en-US" sz="1600" dirty="0">
                          <a:effectLst/>
                        </a:rPr>
                        <a:t>Tier I meeting roles descriptions</a:t>
                      </a:r>
                    </a:p>
                    <a:p>
                      <a:pPr marL="342900" marR="0" lvl="0" indent="-342900" algn="l">
                        <a:spcBef>
                          <a:spcPts val="0"/>
                        </a:spcBef>
                        <a:spcAft>
                          <a:spcPts val="0"/>
                        </a:spcAft>
                        <a:buClr>
                          <a:srgbClr val="D31F2E"/>
                        </a:buClr>
                        <a:buFont typeface="Wingdings" panose="05000000000000000000" pitchFamily="2" charset="2"/>
                        <a:buChar char="§"/>
                      </a:pPr>
                      <a:r>
                        <a:rPr lang="en-US" sz="1600" dirty="0">
                          <a:effectLst/>
                        </a:rPr>
                        <a:t>Tier I action plan</a:t>
                      </a:r>
                      <a:endParaRPr lang="en-US" sz="1600" dirty="0">
                        <a:effectLst/>
                        <a:latin typeface="Arial" panose="020B0604020202020204" pitchFamily="34" charset="0"/>
                        <a:cs typeface="Arial" panose="020B0604020202020204" pitchFamily="34" charset="0"/>
                      </a:endParaRPr>
                    </a:p>
                  </a:txBody>
                  <a:tcPr marL="68580" marR="68580" marT="0" marB="0"/>
                </a:tc>
                <a:tc>
                  <a:txBody>
                    <a:bodyPr/>
                    <a:lstStyle/>
                    <a:p>
                      <a:pPr marL="255270" marR="0" indent="-228600" algn="l">
                        <a:spcBef>
                          <a:spcPts val="0"/>
                        </a:spcBef>
                        <a:spcAft>
                          <a:spcPts val="1200"/>
                        </a:spcAft>
                      </a:pPr>
                      <a:r>
                        <a:rPr lang="en-US" sz="1600" dirty="0">
                          <a:effectLst/>
                        </a:rPr>
                        <a:t>0 = Tier I team does not use regular meeting format/agenda, minutes, defined roles, or a current action plan.</a:t>
                      </a:r>
                    </a:p>
                    <a:p>
                      <a:pPr marL="255270" marR="0" indent="-228600" algn="l">
                        <a:spcBef>
                          <a:spcPts val="0"/>
                        </a:spcBef>
                        <a:spcAft>
                          <a:spcPts val="1200"/>
                        </a:spcAft>
                      </a:pPr>
                      <a:r>
                        <a:rPr lang="en-US" sz="1600" dirty="0">
                          <a:effectLst/>
                        </a:rPr>
                        <a:t>1= Tier I team has at least two but not all four features.</a:t>
                      </a:r>
                    </a:p>
                    <a:p>
                      <a:pPr marL="255270" marR="0" indent="-228600" algn="l">
                        <a:spcBef>
                          <a:spcPts val="0"/>
                        </a:spcBef>
                        <a:spcAft>
                          <a:spcPts val="1200"/>
                        </a:spcAft>
                      </a:pPr>
                      <a:r>
                        <a:rPr lang="en-US" sz="1600" dirty="0">
                          <a:effectLst/>
                        </a:rPr>
                        <a:t>2 = Tier I team meets at least monthly and uses regular meeting format/agenda, minutes, defined roles, AND has a current action plan.</a:t>
                      </a:r>
                      <a:endParaRPr lang="en-US" sz="16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bl>
          </a:graphicData>
        </a:graphic>
      </p:graphicFrame>
      <p:sp>
        <p:nvSpPr>
          <p:cNvPr id="3" name="Rectangle 2"/>
          <p:cNvSpPr/>
          <p:nvPr/>
        </p:nvSpPr>
        <p:spPr>
          <a:xfrm>
            <a:off x="4633057" y="4134713"/>
            <a:ext cx="2556694" cy="148289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a:latin typeface="Arial" panose="020B0604020202020204" pitchFamily="34" charset="0"/>
                <a:cs typeface="Arial" panose="020B0604020202020204" pitchFamily="34" charset="0"/>
              </a:rPr>
              <a:t>Main Idea: </a:t>
            </a:r>
            <a:r>
              <a:rPr lang="en-US" sz="1600" dirty="0">
                <a:latin typeface="Arial" panose="020B0604020202020204" pitchFamily="34" charset="0"/>
                <a:cs typeface="Arial" panose="020B0604020202020204" pitchFamily="34" charset="0"/>
              </a:rPr>
              <a:t>Specific features are necessary to ensure meetings are effective for action planning and tracking progress.</a:t>
            </a:r>
          </a:p>
        </p:txBody>
      </p:sp>
      <p:sp>
        <p:nvSpPr>
          <p:cNvPr id="4" name="Title 3">
            <a:extLst>
              <a:ext uri="{FF2B5EF4-FFF2-40B4-BE49-F238E27FC236}">
                <a16:creationId xmlns:a16="http://schemas.microsoft.com/office/drawing/2014/main" id="{4324CA68-D3F9-43B7-873F-D5FF643B1671}"/>
              </a:ext>
            </a:extLst>
          </p:cNvPr>
          <p:cNvSpPr>
            <a:spLocks noGrp="1"/>
          </p:cNvSpPr>
          <p:nvPr>
            <p:ph type="title"/>
          </p:nvPr>
        </p:nvSpPr>
        <p:spPr/>
        <p:txBody>
          <a:bodyPr>
            <a:noAutofit/>
          </a:bodyPr>
          <a:lstStyle/>
          <a:p>
            <a:r>
              <a:rPr lang="en-US" sz="5400" dirty="0">
                <a:latin typeface="+mn-lt"/>
              </a:rPr>
              <a:t>1.2 Team Operating Procedures</a:t>
            </a:r>
          </a:p>
        </p:txBody>
      </p:sp>
      <p:graphicFrame>
        <p:nvGraphicFramePr>
          <p:cNvPr id="10" name="Table 9">
            <a:extLst>
              <a:ext uri="{FF2B5EF4-FFF2-40B4-BE49-F238E27FC236}">
                <a16:creationId xmlns:a16="http://schemas.microsoft.com/office/drawing/2014/main" id="{113B2199-7E5F-4686-9065-B3A815AA6151}"/>
              </a:ext>
            </a:extLst>
          </p:cNvPr>
          <p:cNvGraphicFramePr>
            <a:graphicFrameLocks noGrp="1"/>
          </p:cNvGraphicFramePr>
          <p:nvPr>
            <p:extLst>
              <p:ext uri="{D42A27DB-BD31-4B8C-83A1-F6EECF244321}">
                <p14:modId xmlns:p14="http://schemas.microsoft.com/office/powerpoint/2010/main" val="1725515391"/>
              </p:ext>
            </p:extLst>
          </p:nvPr>
        </p:nvGraphicFramePr>
        <p:xfrm>
          <a:off x="2175146" y="1689047"/>
          <a:ext cx="10004497" cy="1127760"/>
        </p:xfrm>
        <a:graphic>
          <a:graphicData uri="http://schemas.openxmlformats.org/drawingml/2006/table">
            <a:tbl>
              <a:tblPr firstRow="1" firstCol="1" bandRow="1">
                <a:tableStyleId>{5940675A-B579-460E-94D1-54222C63F5DA}</a:tableStyleId>
              </a:tblPr>
              <a:tblGrid>
                <a:gridCol w="4050027">
                  <a:extLst>
                    <a:ext uri="{9D8B030D-6E8A-4147-A177-3AD203B41FA5}">
                      <a16:colId xmlns:a16="http://schemas.microsoft.com/office/drawing/2014/main" val="20000"/>
                    </a:ext>
                  </a:extLst>
                </a:gridCol>
                <a:gridCol w="2443091">
                  <a:extLst>
                    <a:ext uri="{9D8B030D-6E8A-4147-A177-3AD203B41FA5}">
                      <a16:colId xmlns:a16="http://schemas.microsoft.com/office/drawing/2014/main" val="20001"/>
                    </a:ext>
                  </a:extLst>
                </a:gridCol>
                <a:gridCol w="3511379">
                  <a:extLst>
                    <a:ext uri="{9D8B030D-6E8A-4147-A177-3AD203B41FA5}">
                      <a16:colId xmlns:a16="http://schemas.microsoft.com/office/drawing/2014/main" val="20002"/>
                    </a:ext>
                  </a:extLst>
                </a:gridCol>
              </a:tblGrid>
              <a:tr h="252586">
                <a:tc rowSpan="2">
                  <a:txBody>
                    <a:bodyPr/>
                    <a:lstStyle/>
                    <a:p>
                      <a:pPr marL="328930" marR="0" indent="-283210" algn="ctr">
                        <a:spcBef>
                          <a:spcPts val="0"/>
                        </a:spcBef>
                        <a:spcAft>
                          <a:spcPts val="0"/>
                        </a:spcAft>
                      </a:pPr>
                      <a:r>
                        <a:rPr lang="en-US" sz="2000" dirty="0">
                          <a:effectLst/>
                        </a:rPr>
                        <a:t>Feature</a:t>
                      </a:r>
                      <a:endParaRPr lang="en-US" sz="2000" dirty="0">
                        <a:solidFill>
                          <a:schemeClr val="bg1"/>
                        </a:solidFill>
                        <a:effectLst/>
                        <a:latin typeface="+mn-lt"/>
                      </a:endParaRPr>
                    </a:p>
                  </a:txBody>
                  <a:tcPr marL="62255" marR="62255" marT="0" marB="0" anchor="ctr">
                    <a:solidFill>
                      <a:srgbClr val="D31F2E"/>
                    </a:solidFill>
                  </a:tcPr>
                </a:tc>
                <a:tc rowSpan="2">
                  <a:txBody>
                    <a:bodyPr/>
                    <a:lstStyle/>
                    <a:p>
                      <a:pPr marL="328930" marR="0" indent="-283210" algn="ctr">
                        <a:spcBef>
                          <a:spcPts val="0"/>
                        </a:spcBef>
                        <a:spcAft>
                          <a:spcPts val="0"/>
                        </a:spcAft>
                      </a:pPr>
                      <a:r>
                        <a:rPr lang="en-US" sz="2000" dirty="0">
                          <a:effectLst/>
                        </a:rPr>
                        <a:t>Data Sources</a:t>
                      </a:r>
                      <a:endParaRPr lang="en-US" sz="2000" dirty="0">
                        <a:solidFill>
                          <a:schemeClr val="bg1"/>
                        </a:solidFill>
                        <a:effectLst/>
                        <a:latin typeface="+mn-lt"/>
                      </a:endParaRPr>
                    </a:p>
                  </a:txBody>
                  <a:tcPr marL="62255" marR="62255" marT="0" marB="0" anchor="ctr">
                    <a:solidFill>
                      <a:srgbClr val="D31F2E"/>
                    </a:solidFill>
                  </a:tcPr>
                </a:tc>
                <a:tc>
                  <a:txBody>
                    <a:bodyPr/>
                    <a:lstStyle/>
                    <a:p>
                      <a:pPr marL="328930" marR="0" indent="-283210" algn="ctr">
                        <a:spcBef>
                          <a:spcPts val="0"/>
                        </a:spcBef>
                        <a:spcAft>
                          <a:spcPts val="0"/>
                        </a:spcAft>
                      </a:pPr>
                      <a:r>
                        <a:rPr lang="en-US" sz="2000" dirty="0">
                          <a:effectLst/>
                        </a:rPr>
                        <a:t>Scoring Criteria</a:t>
                      </a:r>
                      <a:endParaRPr lang="en-US" sz="2000" dirty="0">
                        <a:solidFill>
                          <a:schemeClr val="bg1"/>
                        </a:solidFill>
                        <a:effectLst/>
                        <a:latin typeface="+mn-lt"/>
                      </a:endParaRPr>
                    </a:p>
                  </a:txBody>
                  <a:tcPr marL="62255" marR="62255" marT="0" marB="0" anchor="ctr">
                    <a:solidFill>
                      <a:srgbClr val="D31F2E"/>
                    </a:solidFill>
                  </a:tcPr>
                </a:tc>
                <a:extLst>
                  <a:ext uri="{0D108BD9-81ED-4DB2-BD59-A6C34878D82A}">
                    <a16:rowId xmlns:a16="http://schemas.microsoft.com/office/drawing/2014/main" val="10000"/>
                  </a:ext>
                </a:extLst>
              </a:tr>
              <a:tr h="681982">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dirty="0">
                          <a:effectLst/>
                        </a:rPr>
                        <a:t>0 = Not implemented</a:t>
                      </a:r>
                    </a:p>
                    <a:p>
                      <a:pPr marL="328930" marR="0" indent="-283210" algn="l">
                        <a:spcBef>
                          <a:spcPts val="0"/>
                        </a:spcBef>
                        <a:spcAft>
                          <a:spcPts val="0"/>
                        </a:spcAft>
                      </a:pPr>
                      <a:r>
                        <a:rPr lang="en-US" sz="1800" dirty="0">
                          <a:effectLst/>
                        </a:rPr>
                        <a:t>1 = Partially implemented</a:t>
                      </a:r>
                    </a:p>
                    <a:p>
                      <a:pPr marL="328930" marR="0" indent="-283210" algn="l">
                        <a:spcBef>
                          <a:spcPts val="0"/>
                        </a:spcBef>
                        <a:spcAft>
                          <a:spcPts val="0"/>
                        </a:spcAft>
                      </a:pPr>
                      <a:r>
                        <a:rPr lang="en-US" sz="1800" dirty="0">
                          <a:effectLst/>
                        </a:rPr>
                        <a:t>2 = Fully implemented</a:t>
                      </a:r>
                      <a:endParaRPr lang="en-US" sz="1800" dirty="0">
                        <a:solidFill>
                          <a:schemeClr val="bg1"/>
                        </a:solidFill>
                        <a:effectLst/>
                        <a:latin typeface="+mn-lt"/>
                      </a:endParaRPr>
                    </a:p>
                  </a:txBody>
                  <a:tcPr marL="62255" marR="62255" marT="0" marB="0">
                    <a:solidFill>
                      <a:srgbClr val="D31F2E"/>
                    </a:solidFill>
                  </a:tcPr>
                </a:tc>
                <a:extLst>
                  <a:ext uri="{0D108BD9-81ED-4DB2-BD59-A6C34878D82A}">
                    <a16:rowId xmlns:a16="http://schemas.microsoft.com/office/drawing/2014/main" val="10001"/>
                  </a:ext>
                </a:extLst>
              </a:tr>
            </a:tbl>
          </a:graphicData>
        </a:graphic>
      </p:graphicFrame>
      <p:sp>
        <p:nvSpPr>
          <p:cNvPr id="11" name="TextBox 10">
            <a:extLst>
              <a:ext uri="{FF2B5EF4-FFF2-40B4-BE49-F238E27FC236}">
                <a16:creationId xmlns:a16="http://schemas.microsoft.com/office/drawing/2014/main" id="{D0BD8679-3F57-46F7-BD20-6650EF6319B6}"/>
              </a:ext>
            </a:extLst>
          </p:cNvPr>
          <p:cNvSpPr txBox="1"/>
          <p:nvPr/>
        </p:nvSpPr>
        <p:spPr>
          <a:xfrm>
            <a:off x="10109303" y="1350493"/>
            <a:ext cx="2070339"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Teams</a:t>
            </a:r>
          </a:p>
        </p:txBody>
      </p:sp>
    </p:spTree>
    <p:extLst>
      <p:ext uri="{BB962C8B-B14F-4D97-AF65-F5344CB8AC3E}">
        <p14:creationId xmlns:p14="http://schemas.microsoft.com/office/powerpoint/2010/main" val="217827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F1C2C8-33EF-4216-8DB9-FCD6267B3BA3}"/>
              </a:ext>
            </a:extLst>
          </p:cNvPr>
          <p:cNvSpPr>
            <a:spLocks noGrp="1"/>
          </p:cNvSpPr>
          <p:nvPr>
            <p:ph type="title"/>
          </p:nvPr>
        </p:nvSpPr>
        <p:spPr/>
        <p:txBody>
          <a:bodyPr/>
          <a:lstStyle/>
          <a:p>
            <a:r>
              <a:rPr lang="en-US"/>
              <a:t>Summary</a:t>
            </a:r>
            <a:endParaRPr lang="en-US" dirty="0"/>
          </a:p>
        </p:txBody>
      </p:sp>
      <p:sp>
        <p:nvSpPr>
          <p:cNvPr id="4" name="Content Placeholder 3">
            <a:extLst>
              <a:ext uri="{FF2B5EF4-FFF2-40B4-BE49-F238E27FC236}">
                <a16:creationId xmlns:a16="http://schemas.microsoft.com/office/drawing/2014/main" id="{8C14ED91-E481-458A-A358-A974FDF83B81}"/>
              </a:ext>
            </a:extLst>
          </p:cNvPr>
          <p:cNvSpPr>
            <a:spLocks noGrp="1"/>
          </p:cNvSpPr>
          <p:nvPr>
            <p:ph idx="1"/>
          </p:nvPr>
        </p:nvSpPr>
        <p:spPr/>
        <p:txBody>
          <a:bodyPr>
            <a:normAutofit fontScale="92500" lnSpcReduction="10000"/>
          </a:bodyPr>
          <a:lstStyle/>
          <a:p>
            <a:pPr marL="0" indent="0">
              <a:buNone/>
            </a:pPr>
            <a:r>
              <a:rPr lang="en-US" dirty="0"/>
              <a:t>The PBIS team</a:t>
            </a:r>
          </a:p>
          <a:p>
            <a:r>
              <a:rPr lang="en-US" dirty="0"/>
              <a:t>Customizes PBIS </a:t>
            </a:r>
          </a:p>
          <a:p>
            <a:r>
              <a:rPr lang="en-US" dirty="0"/>
              <a:t>Develops and updates action plan</a:t>
            </a:r>
          </a:p>
          <a:p>
            <a:r>
              <a:rPr lang="en-US" dirty="0"/>
              <a:t>Supports staff</a:t>
            </a:r>
          </a:p>
          <a:p>
            <a:r>
              <a:rPr lang="en-US" dirty="0"/>
              <a:t>Uses data for decision making</a:t>
            </a:r>
          </a:p>
          <a:p>
            <a:r>
              <a:rPr lang="en-US" dirty="0"/>
              <a:t>Does regular evaluation</a:t>
            </a:r>
          </a:p>
          <a:p>
            <a:r>
              <a:rPr lang="en-US" dirty="0"/>
              <a:t>Communicates with stakeholders</a:t>
            </a:r>
          </a:p>
        </p:txBody>
      </p:sp>
    </p:spTree>
    <p:extLst>
      <p:ext uri="{BB962C8B-B14F-4D97-AF65-F5344CB8AC3E}">
        <p14:creationId xmlns:p14="http://schemas.microsoft.com/office/powerpoint/2010/main" val="2416081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2D46F9E-25E6-4500-B30D-7B36DC6B905B}"/>
              </a:ext>
            </a:extLst>
          </p:cNvPr>
          <p:cNvSpPr>
            <a:spLocks noGrp="1"/>
          </p:cNvSpPr>
          <p:nvPr>
            <p:ph type="title"/>
          </p:nvPr>
        </p:nvSpPr>
        <p:spPr/>
        <p:txBody>
          <a:bodyPr/>
          <a:lstStyle/>
          <a:p>
            <a:r>
              <a:rPr lang="en-US"/>
              <a:t>Purpose Of The PBIS Team</a:t>
            </a:r>
            <a:endParaRPr lang="en-US" dirty="0"/>
          </a:p>
        </p:txBody>
      </p:sp>
      <p:sp>
        <p:nvSpPr>
          <p:cNvPr id="7" name="Content Placeholder 6">
            <a:extLst>
              <a:ext uri="{FF2B5EF4-FFF2-40B4-BE49-F238E27FC236}">
                <a16:creationId xmlns:a16="http://schemas.microsoft.com/office/drawing/2014/main" id="{6A089532-D8F5-4F0A-8071-6DB172E7E6C2}"/>
              </a:ext>
            </a:extLst>
          </p:cNvPr>
          <p:cNvSpPr>
            <a:spLocks noGrp="1"/>
          </p:cNvSpPr>
          <p:nvPr>
            <p:ph idx="1"/>
          </p:nvPr>
        </p:nvSpPr>
        <p:spPr/>
        <p:txBody>
          <a:bodyPr/>
          <a:lstStyle/>
          <a:p>
            <a:r>
              <a:rPr lang="en-US"/>
              <a:t>Customize PBIS implementation</a:t>
            </a:r>
          </a:p>
          <a:p>
            <a:pPr lvl="0"/>
            <a:r>
              <a:rPr lang="en-US"/>
              <a:t>Develop processes, procedures, &amp; tools </a:t>
            </a:r>
          </a:p>
          <a:p>
            <a:pPr lvl="0"/>
            <a:r>
              <a:rPr lang="en-US"/>
              <a:t>Create organizational structures </a:t>
            </a:r>
          </a:p>
          <a:p>
            <a:pPr lvl="0"/>
            <a:r>
              <a:rPr lang="en-US"/>
              <a:t>Collect and collate data</a:t>
            </a:r>
          </a:p>
          <a:p>
            <a:r>
              <a:rPr lang="en-US"/>
              <a:t>Develop and provide staff supports</a:t>
            </a:r>
            <a:endParaRPr lang="en-US" dirty="0"/>
          </a:p>
        </p:txBody>
      </p:sp>
    </p:spTree>
    <p:extLst>
      <p:ext uri="{BB962C8B-B14F-4D97-AF65-F5344CB8AC3E}">
        <p14:creationId xmlns:p14="http://schemas.microsoft.com/office/powerpoint/2010/main" val="2896300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Representative School Team </a:t>
            </a:r>
            <a:endParaRPr lang="en-US" dirty="0"/>
          </a:p>
        </p:txBody>
      </p:sp>
      <p:sp>
        <p:nvSpPr>
          <p:cNvPr id="3" name="Content Placeholder 2"/>
          <p:cNvSpPr>
            <a:spLocks noGrp="1"/>
          </p:cNvSpPr>
          <p:nvPr>
            <p:ph idx="1"/>
          </p:nvPr>
        </p:nvSpPr>
        <p:spPr/>
        <p:txBody>
          <a:bodyPr/>
          <a:lstStyle/>
          <a:p>
            <a:r>
              <a:rPr lang="en-US"/>
              <a:t>Grade levels </a:t>
            </a:r>
          </a:p>
          <a:p>
            <a:r>
              <a:rPr lang="en-US"/>
              <a:t>Areas of school</a:t>
            </a:r>
          </a:p>
          <a:p>
            <a:r>
              <a:rPr lang="en-US"/>
              <a:t>Various skills &amp; abilities </a:t>
            </a:r>
          </a:p>
          <a:p>
            <a:r>
              <a:rPr lang="en-US"/>
              <a:t>Various positions &amp; roles</a:t>
            </a:r>
          </a:p>
          <a:p>
            <a:r>
              <a:rPr lang="en-US"/>
              <a:t>Family &amp; student voice</a:t>
            </a:r>
            <a:endParaRPr lang="en-US" dirty="0"/>
          </a:p>
        </p:txBody>
      </p:sp>
    </p:spTree>
    <p:extLst>
      <p:ext uri="{BB962C8B-B14F-4D97-AF65-F5344CB8AC3E}">
        <p14:creationId xmlns:p14="http://schemas.microsoft.com/office/powerpoint/2010/main" val="2428090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PBIS Team Responsibilities</a:t>
            </a:r>
          </a:p>
        </p:txBody>
      </p:sp>
      <p:sp>
        <p:nvSpPr>
          <p:cNvPr id="2" name="Content Placeholder 1"/>
          <p:cNvSpPr>
            <a:spLocks noGrp="1"/>
          </p:cNvSpPr>
          <p:nvPr>
            <p:ph idx="1"/>
          </p:nvPr>
        </p:nvSpPr>
        <p:spPr/>
        <p:txBody>
          <a:bodyPr/>
          <a:lstStyle/>
          <a:p>
            <a:r>
              <a:rPr lang="en-US" dirty="0"/>
              <a:t>Develop and monitor PBIS action plan</a:t>
            </a:r>
          </a:p>
          <a:p>
            <a:r>
              <a:rPr lang="en-US" dirty="0"/>
              <a:t>Hold regular meetings</a:t>
            </a:r>
          </a:p>
          <a:p>
            <a:r>
              <a:rPr lang="en-US" dirty="0"/>
              <a:t>Communicate with stakeholders</a:t>
            </a:r>
          </a:p>
          <a:p>
            <a:r>
              <a:rPr lang="en-US" dirty="0"/>
              <a:t>Report outcomes </a:t>
            </a:r>
          </a:p>
        </p:txBody>
      </p:sp>
    </p:spTree>
    <p:extLst>
      <p:ext uri="{BB962C8B-B14F-4D97-AF65-F5344CB8AC3E}">
        <p14:creationId xmlns:p14="http://schemas.microsoft.com/office/powerpoint/2010/main" val="3444406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F14C-9056-46A0-BDC1-7C3A352791A5}"/>
              </a:ext>
            </a:extLst>
          </p:cNvPr>
          <p:cNvSpPr>
            <a:spLocks noGrp="1"/>
          </p:cNvSpPr>
          <p:nvPr>
            <p:ph type="title"/>
          </p:nvPr>
        </p:nvSpPr>
        <p:spPr/>
        <p:txBody>
          <a:bodyPr/>
          <a:lstStyle/>
          <a:p>
            <a:r>
              <a:rPr lang="en-US" dirty="0"/>
              <a:t>Take Stock First</a:t>
            </a:r>
          </a:p>
        </p:txBody>
      </p:sp>
      <p:sp>
        <p:nvSpPr>
          <p:cNvPr id="3" name="Content Placeholder 2">
            <a:extLst>
              <a:ext uri="{FF2B5EF4-FFF2-40B4-BE49-F238E27FC236}">
                <a16:creationId xmlns:a16="http://schemas.microsoft.com/office/drawing/2014/main" id="{294197CD-6685-4E89-AD57-AFF21E713C25}"/>
              </a:ext>
            </a:extLst>
          </p:cNvPr>
          <p:cNvSpPr>
            <a:spLocks noGrp="1"/>
          </p:cNvSpPr>
          <p:nvPr>
            <p:ph idx="1"/>
          </p:nvPr>
        </p:nvSpPr>
        <p:spPr/>
        <p:txBody>
          <a:bodyPr/>
          <a:lstStyle/>
          <a:p>
            <a:pPr marL="0" indent="0" algn="ctr">
              <a:buNone/>
            </a:pPr>
            <a:r>
              <a:rPr lang="en-US" b="1" dirty="0"/>
              <a:t>Start with the concept of “Work smarter, not harder!”</a:t>
            </a:r>
          </a:p>
          <a:p>
            <a:pPr algn="ctr"/>
            <a:endParaRPr lang="en-US" dirty="0"/>
          </a:p>
          <a:p>
            <a:pPr marL="0" indent="0" algn="ctr">
              <a:buNone/>
            </a:pPr>
            <a:r>
              <a:rPr lang="en-US" dirty="0"/>
              <a:t>Take inventory of what your school already has and streamline. </a:t>
            </a:r>
          </a:p>
        </p:txBody>
      </p:sp>
    </p:spTree>
    <p:extLst>
      <p:ext uri="{BB962C8B-B14F-4D97-AF65-F5344CB8AC3E}">
        <p14:creationId xmlns:p14="http://schemas.microsoft.com/office/powerpoint/2010/main" val="1005251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Committee Audit Worksheet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07422761"/>
              </p:ext>
            </p:extLst>
          </p:nvPr>
        </p:nvGraphicFramePr>
        <p:xfrm>
          <a:off x="2223910" y="1772355"/>
          <a:ext cx="9741529" cy="4149238"/>
        </p:xfrm>
        <a:graphic>
          <a:graphicData uri="http://schemas.openxmlformats.org/drawingml/2006/table">
            <a:tbl>
              <a:tblPr>
                <a:tableStyleId>{5940675A-B579-460E-94D1-54222C63F5DA}</a:tableStyleId>
              </a:tblPr>
              <a:tblGrid>
                <a:gridCol w="1558645">
                  <a:extLst>
                    <a:ext uri="{9D8B030D-6E8A-4147-A177-3AD203B41FA5}">
                      <a16:colId xmlns:a16="http://schemas.microsoft.com/office/drawing/2014/main" val="20000"/>
                    </a:ext>
                  </a:extLst>
                </a:gridCol>
                <a:gridCol w="1743734">
                  <a:extLst>
                    <a:ext uri="{9D8B030D-6E8A-4147-A177-3AD203B41FA5}">
                      <a16:colId xmlns:a16="http://schemas.microsoft.com/office/drawing/2014/main" val="20001"/>
                    </a:ext>
                  </a:extLst>
                </a:gridCol>
                <a:gridCol w="1541110">
                  <a:extLst>
                    <a:ext uri="{9D8B030D-6E8A-4147-A177-3AD203B41FA5}">
                      <a16:colId xmlns:a16="http://schemas.microsoft.com/office/drawing/2014/main" val="20002"/>
                    </a:ext>
                  </a:extLst>
                </a:gridCol>
                <a:gridCol w="1745682">
                  <a:extLst>
                    <a:ext uri="{9D8B030D-6E8A-4147-A177-3AD203B41FA5}">
                      <a16:colId xmlns:a16="http://schemas.microsoft.com/office/drawing/2014/main" val="20003"/>
                    </a:ext>
                  </a:extLst>
                </a:gridCol>
                <a:gridCol w="1745682">
                  <a:extLst>
                    <a:ext uri="{9D8B030D-6E8A-4147-A177-3AD203B41FA5}">
                      <a16:colId xmlns:a16="http://schemas.microsoft.com/office/drawing/2014/main" val="20004"/>
                    </a:ext>
                  </a:extLst>
                </a:gridCol>
                <a:gridCol w="1406676">
                  <a:extLst>
                    <a:ext uri="{9D8B030D-6E8A-4147-A177-3AD203B41FA5}">
                      <a16:colId xmlns:a16="http://schemas.microsoft.com/office/drawing/2014/main" val="20005"/>
                    </a:ext>
                  </a:extLst>
                </a:gridCol>
              </a:tblGrid>
              <a:tr h="683168">
                <a:tc>
                  <a:txBody>
                    <a:bodyPr/>
                    <a:lstStyle/>
                    <a:p>
                      <a:pPr marL="0" marR="0" algn="ctr">
                        <a:spcBef>
                          <a:spcPts val="600"/>
                        </a:spcBef>
                        <a:spcAft>
                          <a:spcPts val="600"/>
                        </a:spcAft>
                      </a:pPr>
                      <a:r>
                        <a:rPr lang="en-US" sz="1000" dirty="0">
                          <a:effectLst/>
                        </a:rPr>
                        <a:t>Committee </a:t>
                      </a:r>
                      <a:endParaRPr lang="en-US" sz="1200" dirty="0">
                        <a:solidFill>
                          <a:schemeClr val="tx1"/>
                        </a:solidFill>
                        <a:effectLst/>
                        <a:latin typeface="Times New Roman" panose="02020603050405020304" pitchFamily="18" charset="0"/>
                        <a:ea typeface="Cambria" panose="02040503050406030204" pitchFamily="18" charset="0"/>
                      </a:endParaRPr>
                    </a:p>
                  </a:txBody>
                  <a:tcPr marL="68580" marR="68580" marT="0" marB="0" anchor="ctr"/>
                </a:tc>
                <a:tc>
                  <a:txBody>
                    <a:bodyPr/>
                    <a:lstStyle/>
                    <a:p>
                      <a:pPr marL="0" marR="0" algn="ctr">
                        <a:spcBef>
                          <a:spcPts val="600"/>
                        </a:spcBef>
                        <a:spcAft>
                          <a:spcPts val="600"/>
                        </a:spcAft>
                      </a:pPr>
                      <a:r>
                        <a:rPr lang="en-US" sz="1000">
                          <a:effectLst/>
                        </a:rPr>
                        <a:t>Purpose</a:t>
                      </a:r>
                      <a:endParaRPr lang="en-US" sz="1200">
                        <a:solidFill>
                          <a:schemeClr val="tx1"/>
                        </a:solidFill>
                        <a:effectLst/>
                        <a:latin typeface="Times New Roman" panose="02020603050405020304" pitchFamily="18" charset="0"/>
                        <a:ea typeface="Cambria" panose="02040503050406030204" pitchFamily="18" charset="0"/>
                      </a:endParaRPr>
                    </a:p>
                  </a:txBody>
                  <a:tcPr marL="68580" marR="68580" marT="0" marB="0" anchor="ctr"/>
                </a:tc>
                <a:tc>
                  <a:txBody>
                    <a:bodyPr/>
                    <a:lstStyle/>
                    <a:p>
                      <a:pPr marL="0" marR="0" algn="ctr">
                        <a:spcBef>
                          <a:spcPts val="600"/>
                        </a:spcBef>
                        <a:spcAft>
                          <a:spcPts val="600"/>
                        </a:spcAft>
                      </a:pPr>
                      <a:r>
                        <a:rPr lang="en-US" sz="1000">
                          <a:effectLst/>
                        </a:rPr>
                        <a:t>Expected Outcome</a:t>
                      </a:r>
                      <a:endParaRPr lang="en-US" sz="1200">
                        <a:solidFill>
                          <a:schemeClr val="tx1"/>
                        </a:solidFill>
                        <a:effectLst/>
                        <a:latin typeface="Times New Roman" panose="02020603050405020304" pitchFamily="18" charset="0"/>
                        <a:ea typeface="Cambria" panose="02040503050406030204" pitchFamily="18" charset="0"/>
                      </a:endParaRPr>
                    </a:p>
                  </a:txBody>
                  <a:tcPr marL="68580" marR="68580" marT="0" marB="0" anchor="ctr"/>
                </a:tc>
                <a:tc>
                  <a:txBody>
                    <a:bodyPr/>
                    <a:lstStyle/>
                    <a:p>
                      <a:pPr marL="0" marR="0" algn="ctr">
                        <a:spcBef>
                          <a:spcPts val="600"/>
                        </a:spcBef>
                        <a:spcAft>
                          <a:spcPts val="600"/>
                        </a:spcAft>
                      </a:pPr>
                      <a:r>
                        <a:rPr lang="en-US" sz="1000">
                          <a:effectLst/>
                        </a:rPr>
                        <a:t>Staff Involved</a:t>
                      </a:r>
                      <a:endParaRPr lang="en-US" sz="1200">
                        <a:solidFill>
                          <a:schemeClr val="tx1"/>
                        </a:solidFill>
                        <a:effectLst/>
                        <a:latin typeface="Times New Roman" panose="02020603050405020304" pitchFamily="18" charset="0"/>
                        <a:ea typeface="Cambria" panose="02040503050406030204" pitchFamily="18" charset="0"/>
                      </a:endParaRPr>
                    </a:p>
                  </a:txBody>
                  <a:tcPr marL="68580" marR="68580" marT="0" marB="0" anchor="ctr"/>
                </a:tc>
                <a:tc>
                  <a:txBody>
                    <a:bodyPr/>
                    <a:lstStyle/>
                    <a:p>
                      <a:pPr marL="0" marR="0" algn="ctr">
                        <a:spcBef>
                          <a:spcPts val="0"/>
                        </a:spcBef>
                        <a:spcAft>
                          <a:spcPts val="600"/>
                        </a:spcAft>
                      </a:pPr>
                      <a:r>
                        <a:rPr lang="en-US" sz="1000">
                          <a:effectLst/>
                        </a:rPr>
                        <a:t>School Improvement</a:t>
                      </a:r>
                      <a:endParaRPr lang="en-US" sz="1200">
                        <a:effectLst/>
                      </a:endParaRPr>
                    </a:p>
                    <a:p>
                      <a:pPr marL="0" marR="0" algn="ctr">
                        <a:spcBef>
                          <a:spcPts val="0"/>
                        </a:spcBef>
                        <a:spcAft>
                          <a:spcPts val="600"/>
                        </a:spcAft>
                      </a:pPr>
                      <a:r>
                        <a:rPr lang="en-US" sz="1000">
                          <a:effectLst/>
                        </a:rPr>
                        <a:t>List related goal</a:t>
                      </a:r>
                      <a:endParaRPr lang="en-US" sz="1200">
                        <a:solidFill>
                          <a:schemeClr val="tx1"/>
                        </a:solidFill>
                        <a:effectLst/>
                        <a:latin typeface="Times New Roman" panose="02020603050405020304" pitchFamily="18" charset="0"/>
                        <a:ea typeface="Cambria" panose="02040503050406030204" pitchFamily="18" charset="0"/>
                      </a:endParaRPr>
                    </a:p>
                  </a:txBody>
                  <a:tcPr marL="68580" marR="68580" marT="0" marB="0" anchor="ctr"/>
                </a:tc>
                <a:tc>
                  <a:txBody>
                    <a:bodyPr/>
                    <a:lstStyle/>
                    <a:p>
                      <a:pPr marL="0" marR="0" algn="ctr">
                        <a:spcBef>
                          <a:spcPts val="600"/>
                        </a:spcBef>
                        <a:spcAft>
                          <a:spcPts val="600"/>
                        </a:spcAft>
                      </a:pPr>
                      <a:r>
                        <a:rPr lang="en-US" sz="1000">
                          <a:effectLst/>
                        </a:rPr>
                        <a:t>Priority</a:t>
                      </a:r>
                      <a:endParaRPr lang="en-US" sz="1200">
                        <a:effectLst/>
                      </a:endParaRPr>
                    </a:p>
                    <a:p>
                      <a:pPr marL="0" marR="0" algn="ctr">
                        <a:spcBef>
                          <a:spcPts val="600"/>
                        </a:spcBef>
                        <a:spcAft>
                          <a:spcPts val="600"/>
                        </a:spcAft>
                      </a:pPr>
                      <a:r>
                        <a:rPr lang="en-US" sz="1000">
                          <a:effectLst/>
                        </a:rPr>
                        <a:t>(1 = low, 5 = high)</a:t>
                      </a:r>
                      <a:endParaRPr lang="en-US" sz="1200">
                        <a:solidFill>
                          <a:schemeClr val="tx1"/>
                        </a:solidFill>
                        <a:effectLst/>
                        <a:latin typeface="Times New Roman" panose="02020603050405020304" pitchFamily="18" charset="0"/>
                        <a:ea typeface="Cambria" panose="02040503050406030204" pitchFamily="18" charset="0"/>
                      </a:endParaRPr>
                    </a:p>
                  </a:txBody>
                  <a:tcPr marL="68580" marR="68580" marT="0" marB="0" anchor="ctr"/>
                </a:tc>
                <a:extLst>
                  <a:ext uri="{0D108BD9-81ED-4DB2-BD59-A6C34878D82A}">
                    <a16:rowId xmlns:a16="http://schemas.microsoft.com/office/drawing/2014/main" val="10000"/>
                  </a:ext>
                </a:extLst>
              </a:tr>
              <a:tr h="462771">
                <a:tc>
                  <a:txBody>
                    <a:bodyPr/>
                    <a:lstStyle/>
                    <a:p>
                      <a:pPr marL="0" marR="0" algn="ctr">
                        <a:spcBef>
                          <a:spcPts val="600"/>
                        </a:spcBef>
                        <a:spcAft>
                          <a:spcPts val="600"/>
                        </a:spcAft>
                      </a:pPr>
                      <a:r>
                        <a:rPr lang="en-US" sz="1200" dirty="0">
                          <a:effectLst/>
                        </a:rPr>
                        <a:t> </a:t>
                      </a:r>
                      <a:endParaRPr lang="en-US" sz="1200" dirty="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600"/>
                        </a:spcBef>
                        <a:spcAft>
                          <a:spcPts val="600"/>
                        </a:spcAft>
                      </a:pPr>
                      <a:r>
                        <a:rPr lang="en-US" sz="1200" dirty="0">
                          <a:effectLst/>
                        </a:rPr>
                        <a:t> </a:t>
                      </a:r>
                      <a:endParaRPr lang="en-US" sz="1200" dirty="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600"/>
                        </a:spcBef>
                        <a:spcAft>
                          <a:spcPts val="600"/>
                        </a:spcAft>
                      </a:pPr>
                      <a:r>
                        <a:rPr lang="en-US" sz="1200">
                          <a:effectLst/>
                        </a:rPr>
                        <a:t> </a:t>
                      </a:r>
                      <a:endParaRPr lang="en-US" sz="120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600"/>
                        </a:spcBef>
                        <a:spcAft>
                          <a:spcPts val="600"/>
                        </a:spcAft>
                      </a:pPr>
                      <a:r>
                        <a:rPr lang="en-US" sz="1200">
                          <a:effectLst/>
                        </a:rPr>
                        <a:t> </a:t>
                      </a:r>
                      <a:endParaRPr lang="en-US" sz="120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1800"/>
                        </a:spcBef>
                        <a:spcAft>
                          <a:spcPts val="600"/>
                        </a:spcAft>
                      </a:pPr>
                      <a:r>
                        <a:rPr lang="en-US" sz="1200">
                          <a:effectLst/>
                        </a:rPr>
                        <a:t> </a:t>
                      </a:r>
                      <a:endParaRPr lang="en-US" sz="120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0"/>
                        </a:spcBef>
                        <a:spcAft>
                          <a:spcPts val="0"/>
                        </a:spcAft>
                      </a:pPr>
                      <a:endParaRPr lang="en-US" sz="1200" dirty="0">
                        <a:effectLst/>
                      </a:endParaRPr>
                    </a:p>
                    <a:p>
                      <a:pPr marL="0" marR="0" algn="ctr">
                        <a:spcBef>
                          <a:spcPts val="0"/>
                        </a:spcBef>
                        <a:spcAft>
                          <a:spcPts val="0"/>
                        </a:spcAft>
                      </a:pPr>
                      <a:r>
                        <a:rPr lang="en-US" sz="1200" dirty="0">
                          <a:effectLst/>
                        </a:rPr>
                        <a:t>1  2  3  4  5</a:t>
                      </a:r>
                      <a:endParaRPr lang="en-US" sz="1200" dirty="0">
                        <a:solidFill>
                          <a:schemeClr val="tx1"/>
                        </a:solidFill>
                        <a:effectLst/>
                        <a:latin typeface="Times New Roman" panose="02020603050405020304" pitchFamily="18" charset="0"/>
                        <a:ea typeface="Cambria" panose="02040503050406030204" pitchFamily="18" charset="0"/>
                      </a:endParaRPr>
                    </a:p>
                  </a:txBody>
                  <a:tcPr marL="68580" marR="68580" marT="0" marB="0"/>
                </a:tc>
                <a:extLst>
                  <a:ext uri="{0D108BD9-81ED-4DB2-BD59-A6C34878D82A}">
                    <a16:rowId xmlns:a16="http://schemas.microsoft.com/office/drawing/2014/main" val="10001"/>
                  </a:ext>
                </a:extLst>
              </a:tr>
              <a:tr h="615353">
                <a:tc>
                  <a:txBody>
                    <a:bodyPr/>
                    <a:lstStyle/>
                    <a:p>
                      <a:pPr marL="0" marR="0" algn="ctr">
                        <a:spcBef>
                          <a:spcPts val="600"/>
                        </a:spcBef>
                        <a:spcAft>
                          <a:spcPts val="600"/>
                        </a:spcAft>
                      </a:pPr>
                      <a:r>
                        <a:rPr lang="en-US" sz="1200" dirty="0">
                          <a:effectLst/>
                        </a:rPr>
                        <a:t> </a:t>
                      </a:r>
                      <a:endParaRPr lang="en-US" sz="1200" dirty="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600"/>
                        </a:spcBef>
                        <a:spcAft>
                          <a:spcPts val="600"/>
                        </a:spcAft>
                      </a:pPr>
                      <a:r>
                        <a:rPr lang="en-US" sz="1200" dirty="0">
                          <a:effectLst/>
                        </a:rPr>
                        <a:t> </a:t>
                      </a:r>
                      <a:endParaRPr lang="en-US" sz="1200" dirty="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600"/>
                        </a:spcBef>
                        <a:spcAft>
                          <a:spcPts val="600"/>
                        </a:spcAft>
                      </a:pPr>
                      <a:r>
                        <a:rPr lang="en-US" sz="1200">
                          <a:effectLst/>
                        </a:rPr>
                        <a:t> </a:t>
                      </a:r>
                      <a:endParaRPr lang="en-US" sz="120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600"/>
                        </a:spcBef>
                        <a:spcAft>
                          <a:spcPts val="600"/>
                        </a:spcAft>
                      </a:pPr>
                      <a:r>
                        <a:rPr lang="en-US" sz="1200">
                          <a:effectLst/>
                        </a:rPr>
                        <a:t> </a:t>
                      </a:r>
                      <a:endParaRPr lang="en-US" sz="120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1800"/>
                        </a:spcBef>
                        <a:spcAft>
                          <a:spcPts val="600"/>
                        </a:spcAft>
                      </a:pPr>
                      <a:r>
                        <a:rPr lang="en-US" sz="1200">
                          <a:effectLst/>
                        </a:rPr>
                        <a:t> </a:t>
                      </a:r>
                      <a:endParaRPr lang="en-US" sz="120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0"/>
                        </a:spcBef>
                        <a:spcAft>
                          <a:spcPts val="0"/>
                        </a:spcAft>
                      </a:pPr>
                      <a:endParaRPr lang="en-US" sz="1200" dirty="0">
                        <a:effectLst/>
                      </a:endParaRPr>
                    </a:p>
                    <a:p>
                      <a:pPr marL="0" marR="0" algn="ctr">
                        <a:spcBef>
                          <a:spcPts val="0"/>
                        </a:spcBef>
                        <a:spcAft>
                          <a:spcPts val="0"/>
                        </a:spcAft>
                      </a:pPr>
                      <a:r>
                        <a:rPr lang="en-US" sz="1200" dirty="0">
                          <a:effectLst/>
                        </a:rPr>
                        <a:t>1  2  3  4  5</a:t>
                      </a:r>
                      <a:endParaRPr lang="en-US" sz="1200" dirty="0">
                        <a:solidFill>
                          <a:schemeClr val="tx1"/>
                        </a:solidFill>
                        <a:effectLst/>
                        <a:latin typeface="Times New Roman" panose="02020603050405020304" pitchFamily="18" charset="0"/>
                        <a:ea typeface="Cambria" panose="02040503050406030204" pitchFamily="18" charset="0"/>
                      </a:endParaRPr>
                    </a:p>
                  </a:txBody>
                  <a:tcPr marL="68580" marR="68580" marT="0" marB="0"/>
                </a:tc>
                <a:extLst>
                  <a:ext uri="{0D108BD9-81ED-4DB2-BD59-A6C34878D82A}">
                    <a16:rowId xmlns:a16="http://schemas.microsoft.com/office/drawing/2014/main" val="10002"/>
                  </a:ext>
                </a:extLst>
              </a:tr>
              <a:tr h="598399">
                <a:tc>
                  <a:txBody>
                    <a:bodyPr/>
                    <a:lstStyle/>
                    <a:p>
                      <a:pPr marL="0" marR="0" algn="ctr">
                        <a:spcBef>
                          <a:spcPts val="600"/>
                        </a:spcBef>
                        <a:spcAft>
                          <a:spcPts val="600"/>
                        </a:spcAft>
                      </a:pPr>
                      <a:r>
                        <a:rPr lang="en-US" sz="1200">
                          <a:effectLst/>
                        </a:rPr>
                        <a:t> </a:t>
                      </a:r>
                      <a:endParaRPr lang="en-US" sz="120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600"/>
                        </a:spcBef>
                        <a:spcAft>
                          <a:spcPts val="600"/>
                        </a:spcAft>
                      </a:pPr>
                      <a:r>
                        <a:rPr lang="en-US" sz="1200" dirty="0">
                          <a:effectLst/>
                        </a:rPr>
                        <a:t> </a:t>
                      </a:r>
                      <a:endParaRPr lang="en-US" sz="1200" dirty="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600"/>
                        </a:spcBef>
                        <a:spcAft>
                          <a:spcPts val="600"/>
                        </a:spcAft>
                      </a:pPr>
                      <a:r>
                        <a:rPr lang="en-US" sz="1200">
                          <a:effectLst/>
                        </a:rPr>
                        <a:t> </a:t>
                      </a:r>
                      <a:endParaRPr lang="en-US" sz="120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600"/>
                        </a:spcBef>
                        <a:spcAft>
                          <a:spcPts val="600"/>
                        </a:spcAft>
                      </a:pPr>
                      <a:r>
                        <a:rPr lang="en-US" sz="1200">
                          <a:effectLst/>
                        </a:rPr>
                        <a:t> </a:t>
                      </a:r>
                      <a:endParaRPr lang="en-US" sz="120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1800"/>
                        </a:spcBef>
                        <a:spcAft>
                          <a:spcPts val="600"/>
                        </a:spcAft>
                      </a:pPr>
                      <a:r>
                        <a:rPr lang="en-US" sz="1200">
                          <a:effectLst/>
                        </a:rPr>
                        <a:t> </a:t>
                      </a:r>
                      <a:endParaRPr lang="en-US" sz="120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0"/>
                        </a:spcBef>
                        <a:spcAft>
                          <a:spcPts val="0"/>
                        </a:spcAft>
                      </a:pPr>
                      <a:endParaRPr lang="en-US" sz="1200" dirty="0">
                        <a:effectLst/>
                      </a:endParaRPr>
                    </a:p>
                    <a:p>
                      <a:pPr marL="0" marR="0" algn="ctr">
                        <a:spcBef>
                          <a:spcPts val="0"/>
                        </a:spcBef>
                        <a:spcAft>
                          <a:spcPts val="0"/>
                        </a:spcAft>
                      </a:pPr>
                      <a:r>
                        <a:rPr lang="en-US" sz="1200" dirty="0">
                          <a:effectLst/>
                        </a:rPr>
                        <a:t>1  2  3  4  5</a:t>
                      </a:r>
                      <a:endParaRPr lang="en-US" sz="1200" dirty="0">
                        <a:solidFill>
                          <a:schemeClr val="tx1"/>
                        </a:solidFill>
                        <a:effectLst/>
                        <a:latin typeface="Times New Roman" panose="02020603050405020304" pitchFamily="18" charset="0"/>
                        <a:ea typeface="Cambria" panose="02040503050406030204" pitchFamily="18" charset="0"/>
                      </a:endParaRPr>
                    </a:p>
                  </a:txBody>
                  <a:tcPr marL="68580" marR="68580" marT="0" marB="0"/>
                </a:tc>
                <a:extLst>
                  <a:ext uri="{0D108BD9-81ED-4DB2-BD59-A6C34878D82A}">
                    <a16:rowId xmlns:a16="http://schemas.microsoft.com/office/drawing/2014/main" val="10003"/>
                  </a:ext>
                </a:extLst>
              </a:tr>
              <a:tr h="575795">
                <a:tc>
                  <a:txBody>
                    <a:bodyPr/>
                    <a:lstStyle/>
                    <a:p>
                      <a:pPr marL="0" marR="0" algn="ctr">
                        <a:spcBef>
                          <a:spcPts val="600"/>
                        </a:spcBef>
                        <a:spcAft>
                          <a:spcPts val="600"/>
                        </a:spcAft>
                      </a:pPr>
                      <a:r>
                        <a:rPr lang="en-US" sz="1200">
                          <a:effectLst/>
                        </a:rPr>
                        <a:t> </a:t>
                      </a:r>
                      <a:endParaRPr lang="en-US" sz="120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600"/>
                        </a:spcBef>
                        <a:spcAft>
                          <a:spcPts val="600"/>
                        </a:spcAft>
                      </a:pPr>
                      <a:r>
                        <a:rPr lang="en-US" sz="1200">
                          <a:effectLst/>
                        </a:rPr>
                        <a:t> </a:t>
                      </a:r>
                      <a:endParaRPr lang="en-US" sz="120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600"/>
                        </a:spcBef>
                        <a:spcAft>
                          <a:spcPts val="600"/>
                        </a:spcAft>
                      </a:pPr>
                      <a:r>
                        <a:rPr lang="en-US" sz="1200" dirty="0">
                          <a:effectLst/>
                        </a:rPr>
                        <a:t> </a:t>
                      </a:r>
                      <a:endParaRPr lang="en-US" sz="1200" dirty="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600"/>
                        </a:spcBef>
                        <a:spcAft>
                          <a:spcPts val="600"/>
                        </a:spcAft>
                      </a:pPr>
                      <a:r>
                        <a:rPr lang="en-US" sz="1200" dirty="0">
                          <a:effectLst/>
                        </a:rPr>
                        <a:t> </a:t>
                      </a:r>
                      <a:endParaRPr lang="en-US" sz="1200" dirty="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1800"/>
                        </a:spcBef>
                        <a:spcAft>
                          <a:spcPts val="600"/>
                        </a:spcAft>
                      </a:pPr>
                      <a:r>
                        <a:rPr lang="en-US" sz="1200" dirty="0">
                          <a:effectLst/>
                        </a:rPr>
                        <a:t> </a:t>
                      </a:r>
                      <a:endParaRPr lang="en-US" sz="1200" dirty="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0"/>
                        </a:spcBef>
                        <a:spcAft>
                          <a:spcPts val="0"/>
                        </a:spcAft>
                      </a:pPr>
                      <a:endParaRPr lang="en-US" sz="1200" dirty="0">
                        <a:effectLst/>
                      </a:endParaRPr>
                    </a:p>
                    <a:p>
                      <a:pPr marL="0" marR="0" algn="ctr">
                        <a:spcBef>
                          <a:spcPts val="0"/>
                        </a:spcBef>
                        <a:spcAft>
                          <a:spcPts val="0"/>
                        </a:spcAft>
                      </a:pPr>
                      <a:r>
                        <a:rPr lang="en-US" sz="1200" dirty="0">
                          <a:effectLst/>
                        </a:rPr>
                        <a:t>1  2  3  4  5</a:t>
                      </a:r>
                      <a:endParaRPr lang="en-US" sz="1200" dirty="0">
                        <a:solidFill>
                          <a:schemeClr val="tx1"/>
                        </a:solidFill>
                        <a:effectLst/>
                        <a:latin typeface="Times New Roman" panose="02020603050405020304" pitchFamily="18" charset="0"/>
                        <a:ea typeface="Cambria" panose="02040503050406030204" pitchFamily="18" charset="0"/>
                      </a:endParaRPr>
                    </a:p>
                  </a:txBody>
                  <a:tcPr marL="68580" marR="68580" marT="0" marB="0"/>
                </a:tc>
                <a:extLst>
                  <a:ext uri="{0D108BD9-81ED-4DB2-BD59-A6C34878D82A}">
                    <a16:rowId xmlns:a16="http://schemas.microsoft.com/office/drawing/2014/main" val="10004"/>
                  </a:ext>
                </a:extLst>
              </a:tr>
              <a:tr h="615353">
                <a:tc>
                  <a:txBody>
                    <a:bodyPr/>
                    <a:lstStyle/>
                    <a:p>
                      <a:pPr marL="0" marR="0" algn="ctr">
                        <a:spcBef>
                          <a:spcPts val="600"/>
                        </a:spcBef>
                        <a:spcAft>
                          <a:spcPts val="600"/>
                        </a:spcAft>
                      </a:pPr>
                      <a:r>
                        <a:rPr lang="en-US" sz="1200">
                          <a:effectLst/>
                        </a:rPr>
                        <a:t> </a:t>
                      </a:r>
                      <a:endParaRPr lang="en-US" sz="120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600"/>
                        </a:spcBef>
                        <a:spcAft>
                          <a:spcPts val="600"/>
                        </a:spcAft>
                      </a:pPr>
                      <a:r>
                        <a:rPr lang="en-US" sz="1200">
                          <a:effectLst/>
                        </a:rPr>
                        <a:t> </a:t>
                      </a:r>
                      <a:endParaRPr lang="en-US" sz="120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600"/>
                        </a:spcBef>
                        <a:spcAft>
                          <a:spcPts val="600"/>
                        </a:spcAft>
                      </a:pPr>
                      <a:r>
                        <a:rPr lang="en-US" sz="1200" dirty="0">
                          <a:effectLst/>
                        </a:rPr>
                        <a:t> </a:t>
                      </a:r>
                      <a:endParaRPr lang="en-US" sz="1200" dirty="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600"/>
                        </a:spcBef>
                        <a:spcAft>
                          <a:spcPts val="600"/>
                        </a:spcAft>
                      </a:pPr>
                      <a:r>
                        <a:rPr lang="en-US" sz="1200">
                          <a:effectLst/>
                        </a:rPr>
                        <a:t> </a:t>
                      </a:r>
                      <a:endParaRPr lang="en-US" sz="120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1800"/>
                        </a:spcBef>
                        <a:spcAft>
                          <a:spcPts val="600"/>
                        </a:spcAft>
                      </a:pPr>
                      <a:r>
                        <a:rPr lang="en-US" sz="1200" dirty="0">
                          <a:effectLst/>
                        </a:rPr>
                        <a:t> </a:t>
                      </a:r>
                      <a:endParaRPr lang="en-US" sz="1200" dirty="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0"/>
                        </a:spcBef>
                        <a:spcAft>
                          <a:spcPts val="0"/>
                        </a:spcAft>
                      </a:pPr>
                      <a:endParaRPr lang="en-US" sz="1200" dirty="0">
                        <a:effectLst/>
                      </a:endParaRPr>
                    </a:p>
                    <a:p>
                      <a:pPr marL="0" marR="0" algn="ctr">
                        <a:spcBef>
                          <a:spcPts val="0"/>
                        </a:spcBef>
                        <a:spcAft>
                          <a:spcPts val="0"/>
                        </a:spcAft>
                      </a:pPr>
                      <a:r>
                        <a:rPr lang="en-US" sz="1200" dirty="0">
                          <a:effectLst/>
                        </a:rPr>
                        <a:t>1  2  3  4  5</a:t>
                      </a:r>
                      <a:endParaRPr lang="en-US" sz="1200" dirty="0">
                        <a:solidFill>
                          <a:schemeClr val="tx1"/>
                        </a:solidFill>
                        <a:effectLst/>
                        <a:latin typeface="Times New Roman" panose="02020603050405020304" pitchFamily="18" charset="0"/>
                        <a:ea typeface="Cambria" panose="02040503050406030204" pitchFamily="18" charset="0"/>
                      </a:endParaRPr>
                    </a:p>
                  </a:txBody>
                  <a:tcPr marL="68580" marR="68580" marT="0" marB="0"/>
                </a:tc>
                <a:extLst>
                  <a:ext uri="{0D108BD9-81ED-4DB2-BD59-A6C34878D82A}">
                    <a16:rowId xmlns:a16="http://schemas.microsoft.com/office/drawing/2014/main" val="10005"/>
                  </a:ext>
                </a:extLst>
              </a:tr>
              <a:tr h="598399">
                <a:tc>
                  <a:txBody>
                    <a:bodyPr/>
                    <a:lstStyle/>
                    <a:p>
                      <a:pPr marL="0" marR="0">
                        <a:spcBef>
                          <a:spcPts val="600"/>
                        </a:spcBef>
                        <a:spcAft>
                          <a:spcPts val="600"/>
                        </a:spcAft>
                      </a:pPr>
                      <a:r>
                        <a:rPr lang="en-US" sz="1200">
                          <a:effectLst/>
                        </a:rPr>
                        <a:t> </a:t>
                      </a:r>
                      <a:endParaRPr lang="en-US" sz="120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600"/>
                        </a:spcBef>
                        <a:spcAft>
                          <a:spcPts val="600"/>
                        </a:spcAft>
                      </a:pPr>
                      <a:r>
                        <a:rPr lang="en-US" sz="1200" dirty="0">
                          <a:effectLst/>
                        </a:rPr>
                        <a:t> </a:t>
                      </a:r>
                      <a:endParaRPr lang="en-US" sz="1200" dirty="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600"/>
                        </a:spcBef>
                        <a:spcAft>
                          <a:spcPts val="600"/>
                        </a:spcAft>
                      </a:pPr>
                      <a:r>
                        <a:rPr lang="en-US" sz="1200">
                          <a:effectLst/>
                        </a:rPr>
                        <a:t> </a:t>
                      </a:r>
                      <a:endParaRPr lang="en-US" sz="120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600"/>
                        </a:spcBef>
                        <a:spcAft>
                          <a:spcPts val="600"/>
                        </a:spcAft>
                      </a:pPr>
                      <a:r>
                        <a:rPr lang="en-US" sz="1200" dirty="0">
                          <a:effectLst/>
                        </a:rPr>
                        <a:t> </a:t>
                      </a:r>
                      <a:endParaRPr lang="en-US" sz="1200" dirty="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1800"/>
                        </a:spcBef>
                        <a:spcAft>
                          <a:spcPts val="600"/>
                        </a:spcAft>
                      </a:pPr>
                      <a:r>
                        <a:rPr lang="en-US" sz="1200" dirty="0">
                          <a:effectLst/>
                        </a:rPr>
                        <a:t> </a:t>
                      </a:r>
                      <a:endParaRPr lang="en-US" sz="1200" dirty="0">
                        <a:solidFill>
                          <a:schemeClr val="tx1"/>
                        </a:solidFill>
                        <a:effectLst/>
                        <a:latin typeface="Times New Roman" panose="02020603050405020304" pitchFamily="18" charset="0"/>
                        <a:ea typeface="Cambria" panose="02040503050406030204" pitchFamily="18" charset="0"/>
                      </a:endParaRPr>
                    </a:p>
                  </a:txBody>
                  <a:tcPr marL="68580" marR="68580" marT="0" marB="0"/>
                </a:tc>
                <a:tc>
                  <a:txBody>
                    <a:bodyPr/>
                    <a:lstStyle/>
                    <a:p>
                      <a:pPr marL="0" marR="0" algn="ctr">
                        <a:spcBef>
                          <a:spcPts val="0"/>
                        </a:spcBef>
                        <a:spcAft>
                          <a:spcPts val="0"/>
                        </a:spcAft>
                      </a:pPr>
                      <a:endParaRPr lang="en-US" sz="1200" dirty="0">
                        <a:effectLst/>
                      </a:endParaRPr>
                    </a:p>
                    <a:p>
                      <a:pPr marL="0" marR="0" algn="ctr">
                        <a:spcBef>
                          <a:spcPts val="0"/>
                        </a:spcBef>
                        <a:spcAft>
                          <a:spcPts val="0"/>
                        </a:spcAft>
                      </a:pPr>
                      <a:r>
                        <a:rPr lang="en-US" sz="1200" dirty="0">
                          <a:effectLst/>
                        </a:rPr>
                        <a:t>1  2  3  4  5</a:t>
                      </a:r>
                      <a:endParaRPr lang="en-US" sz="1200" dirty="0">
                        <a:solidFill>
                          <a:schemeClr val="tx1"/>
                        </a:solidFill>
                        <a:effectLst/>
                        <a:latin typeface="Times New Roman" panose="02020603050405020304" pitchFamily="18" charset="0"/>
                        <a:ea typeface="Cambria" panose="020405030504060302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6" name="Content Placeholder 5">
            <a:extLst>
              <a:ext uri="{FF2B5EF4-FFF2-40B4-BE49-F238E27FC236}">
                <a16:creationId xmlns:a16="http://schemas.microsoft.com/office/drawing/2014/main" id="{700AE0F9-148E-4357-BD64-3971A1A9934D}"/>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Adapted from </a:t>
            </a:r>
            <a:r>
              <a:rPr lang="en-US" sz="1000" dirty="0" err="1"/>
              <a:t>MiBLSi</a:t>
            </a:r>
            <a:r>
              <a:rPr lang="en-US" sz="1000" dirty="0"/>
              <a:t> Committee Audit Worksheet</a:t>
            </a:r>
          </a:p>
        </p:txBody>
      </p:sp>
    </p:spTree>
    <p:extLst>
      <p:ext uri="{BB962C8B-B14F-4D97-AF65-F5344CB8AC3E}">
        <p14:creationId xmlns:p14="http://schemas.microsoft.com/office/powerpoint/2010/main" val="822554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You Begin?</a:t>
            </a:r>
          </a:p>
        </p:txBody>
      </p:sp>
      <p:sp>
        <p:nvSpPr>
          <p:cNvPr id="3" name="Content Placeholder 2"/>
          <p:cNvSpPr>
            <a:spLocks noGrp="1"/>
          </p:cNvSpPr>
          <p:nvPr>
            <p:ph idx="1"/>
          </p:nvPr>
        </p:nvSpPr>
        <p:spPr/>
        <p:txBody>
          <a:bodyPr/>
          <a:lstStyle/>
          <a:p>
            <a:pPr marL="0" indent="0">
              <a:buNone/>
            </a:pPr>
            <a:r>
              <a:rPr lang="en-US" dirty="0"/>
              <a:t>Develop…</a:t>
            </a:r>
          </a:p>
          <a:p>
            <a:pPr lvl="1"/>
            <a:r>
              <a:rPr lang="en-US" dirty="0"/>
              <a:t>Behavioral expectations</a:t>
            </a:r>
          </a:p>
          <a:p>
            <a:pPr lvl="1"/>
            <a:r>
              <a:rPr lang="en-US" dirty="0"/>
              <a:t>System for teaching expectations</a:t>
            </a:r>
          </a:p>
          <a:p>
            <a:pPr lvl="1"/>
            <a:r>
              <a:rPr lang="en-US" dirty="0"/>
              <a:t>System for acknowledging appropriate behavior</a:t>
            </a:r>
          </a:p>
          <a:p>
            <a:pPr lvl="1"/>
            <a:r>
              <a:rPr lang="en-US" dirty="0"/>
              <a:t>System for addressing inappropriate behavior</a:t>
            </a:r>
          </a:p>
          <a:p>
            <a:pPr marL="0" indent="0">
              <a:buNone/>
            </a:pPr>
            <a:r>
              <a:rPr lang="en-US" dirty="0"/>
              <a:t>Get feedback from staff along the way!</a:t>
            </a:r>
          </a:p>
        </p:txBody>
      </p:sp>
    </p:spTree>
    <p:extLst>
      <p:ext uri="{BB962C8B-B14F-4D97-AF65-F5344CB8AC3E}">
        <p14:creationId xmlns:p14="http://schemas.microsoft.com/office/powerpoint/2010/main" val="72069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Ongoing Leadership</a:t>
            </a:r>
            <a:endParaRPr lang="en-US" dirty="0"/>
          </a:p>
        </p:txBody>
      </p:sp>
      <p:sp>
        <p:nvSpPr>
          <p:cNvPr id="3" name="Content Placeholder 2"/>
          <p:cNvSpPr>
            <a:spLocks noGrp="1"/>
          </p:cNvSpPr>
          <p:nvPr>
            <p:ph idx="1"/>
          </p:nvPr>
        </p:nvSpPr>
        <p:spPr/>
        <p:txBody>
          <a:bodyPr/>
          <a:lstStyle/>
          <a:p>
            <a:pPr marL="0" indent="0">
              <a:buNone/>
            </a:pPr>
            <a:r>
              <a:rPr lang="en-US" b="1" u="sng" dirty="0"/>
              <a:t>Continuous Improvement </a:t>
            </a:r>
          </a:p>
          <a:p>
            <a:pPr lvl="1"/>
            <a:endParaRPr lang="en-US" dirty="0"/>
          </a:p>
          <a:p>
            <a:pPr marL="0" indent="0">
              <a:buNone/>
            </a:pPr>
            <a:r>
              <a:rPr lang="en-US" dirty="0"/>
              <a:t>Collect and use data to monitor…</a:t>
            </a:r>
          </a:p>
          <a:p>
            <a:pPr lvl="1"/>
            <a:r>
              <a:rPr lang="en-US" dirty="0"/>
              <a:t>Student outcomes  </a:t>
            </a:r>
          </a:p>
          <a:p>
            <a:pPr lvl="1"/>
            <a:r>
              <a:rPr lang="en-US" dirty="0"/>
              <a:t>Fidelity of PBIS implementation </a:t>
            </a:r>
          </a:p>
        </p:txBody>
      </p:sp>
    </p:spTree>
    <p:extLst>
      <p:ext uri="{BB962C8B-B14F-4D97-AF65-F5344CB8AC3E}">
        <p14:creationId xmlns:p14="http://schemas.microsoft.com/office/powerpoint/2010/main" val="2708851118"/>
      </p:ext>
    </p:extLst>
  </p:cSld>
  <p:clrMapOvr>
    <a:masterClrMapping/>
  </p:clrMapOvr>
</p:sld>
</file>

<file path=ppt/theme/theme1.xml><?xml version="1.0" encoding="utf-8"?>
<a:theme xmlns:a="http://schemas.openxmlformats.org/drawingml/2006/main" name="Office Theme">
  <a:themeElements>
    <a:clrScheme name="A-State Dark">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92DC"/>
      </a:hlink>
      <a:folHlink>
        <a:srgbClr val="0092D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3832</TotalTime>
  <Words>2659</Words>
  <Application>Microsoft Office PowerPoint</Application>
  <PresentationFormat>Widescreen</PresentationFormat>
  <Paragraphs>322</Paragraphs>
  <Slides>24</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ＭＳ Ｐゴシック</vt:lpstr>
      <vt:lpstr>Arial</vt:lpstr>
      <vt:lpstr>Arial Black</vt:lpstr>
      <vt:lpstr>Calibri</vt:lpstr>
      <vt:lpstr>Cambria</vt:lpstr>
      <vt:lpstr>Georgia</vt:lpstr>
      <vt:lpstr>ITC Franklin Gothic Std Bk Cd</vt:lpstr>
      <vt:lpstr>Montserrat Light</vt:lpstr>
      <vt:lpstr>Times New Roman</vt:lpstr>
      <vt:lpstr>Univers Cond</vt:lpstr>
      <vt:lpstr>Wingdings</vt:lpstr>
      <vt:lpstr>Office Theme</vt:lpstr>
      <vt:lpstr>Creating a PBIS School Leadership Team</vt:lpstr>
      <vt:lpstr>Context</vt:lpstr>
      <vt:lpstr>Purpose Of The PBIS Team</vt:lpstr>
      <vt:lpstr>A Representative School Team </vt:lpstr>
      <vt:lpstr>PBIS Team Responsibilities</vt:lpstr>
      <vt:lpstr>Take Stock First</vt:lpstr>
      <vt:lpstr>Committee Audit Worksheet</vt:lpstr>
      <vt:lpstr>Where Do You Begin?</vt:lpstr>
      <vt:lpstr>Ongoing Leadership</vt:lpstr>
      <vt:lpstr>Assigned Team Roles </vt:lpstr>
      <vt:lpstr>Team Roles and Responsibilities Template</vt:lpstr>
      <vt:lpstr>Facilitator Responsibilities</vt:lpstr>
      <vt:lpstr>Minute Taker Responsibilities</vt:lpstr>
      <vt:lpstr>Data Analyst Responsibilities</vt:lpstr>
      <vt:lpstr>Team Member Responsibilities</vt:lpstr>
      <vt:lpstr>The Administrator’s Roles</vt:lpstr>
      <vt:lpstr>The Team Meeting</vt:lpstr>
      <vt:lpstr>Team Meeting Agenda Items</vt:lpstr>
      <vt:lpstr>Communication</vt:lpstr>
      <vt:lpstr>Evaluation Is Valuable</vt:lpstr>
      <vt:lpstr>Do It With Fidelity!</vt:lpstr>
      <vt:lpstr>1.1 Team Composition</vt:lpstr>
      <vt:lpstr>1.2 Team Operating Procedures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Clark</dc:creator>
  <cp:lastModifiedBy>Hannah L Fielder</cp:lastModifiedBy>
  <cp:revision>38</cp:revision>
  <dcterms:created xsi:type="dcterms:W3CDTF">2023-03-03T14:48:10Z</dcterms:created>
  <dcterms:modified xsi:type="dcterms:W3CDTF">2024-07-16T20:20:17Z</dcterms:modified>
</cp:coreProperties>
</file>