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7" r:id="rId2"/>
    <p:sldId id="357" r:id="rId3"/>
    <p:sldId id="358" r:id="rId4"/>
    <p:sldId id="261" r:id="rId5"/>
    <p:sldId id="262" r:id="rId6"/>
    <p:sldId id="263" r:id="rId7"/>
    <p:sldId id="264" r:id="rId8"/>
    <p:sldId id="265" r:id="rId9"/>
    <p:sldId id="266" r:id="rId10"/>
    <p:sldId id="267" r:id="rId11"/>
    <p:sldId id="268" r:id="rId12"/>
    <p:sldId id="359" r:id="rId13"/>
    <p:sldId id="270" r:id="rId14"/>
    <p:sldId id="271" r:id="rId15"/>
    <p:sldId id="272" r:id="rId16"/>
    <p:sldId id="273" r:id="rId17"/>
    <p:sldId id="274" r:id="rId18"/>
    <p:sldId id="360" r:id="rId19"/>
    <p:sldId id="276" r:id="rId20"/>
    <p:sldId id="277" r:id="rId21"/>
    <p:sldId id="278" r:id="rId22"/>
    <p:sldId id="279" r:id="rId23"/>
    <p:sldId id="280" r:id="rId24"/>
    <p:sldId id="281" r:id="rId25"/>
    <p:sldId id="282" r:id="rId26"/>
    <p:sldId id="361" r:id="rId27"/>
    <p:sldId id="362" r:id="rId28"/>
    <p:sldId id="363" r:id="rId29"/>
    <p:sldId id="364" r:id="rId30"/>
    <p:sldId id="365" r:id="rId31"/>
    <p:sldId id="366" r:id="rId32"/>
    <p:sldId id="367" r:id="rId33"/>
    <p:sldId id="36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1F2E"/>
    <a:srgbClr val="0093DD"/>
    <a:srgbClr val="015C89"/>
    <a:srgbClr val="0078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81"/>
  </p:normalViewPr>
  <p:slideViewPr>
    <p:cSldViewPr snapToGrid="0">
      <p:cViewPr varScale="1">
        <p:scale>
          <a:sx n="105" d="100"/>
          <a:sy n="105" d="100"/>
        </p:scale>
        <p:origin x="750" y="10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0DDB2-FD79-4885-A654-062B3CABF214}" type="datetimeFigureOut">
              <a:rPr lang="en-US" smtClean="0"/>
              <a:t>7/16/2024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E5EA51-9894-4EFF-85CA-FC3F215EB3BF}" type="slidenum">
              <a:rPr lang="en-US" smtClean="0"/>
              <a:t>‹#›</a:t>
            </a:fld>
            <a:endParaRPr lang="en-US"/>
          </a:p>
        </p:txBody>
      </p:sp>
    </p:spTree>
    <p:extLst>
      <p:ext uri="{BB962C8B-B14F-4D97-AF65-F5344CB8AC3E}">
        <p14:creationId xmlns:p14="http://schemas.microsoft.com/office/powerpoint/2010/main" val="492415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Images in this module were obtained at google.com/images unless otherwise specified.</a:t>
            </a:r>
          </a:p>
          <a:p>
            <a:pPr marL="0" marR="0" lvl="0" indent="0" algn="l" rtl="0">
              <a:spcBef>
                <a:spcPts val="0"/>
              </a:spcBef>
              <a:spcAft>
                <a:spcPts val="0"/>
              </a:spcAft>
              <a:buNone/>
            </a:pPr>
            <a:endParaRPr lang="en-US"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Trainer Notes:</a:t>
            </a:r>
            <a:endParaRPr lang="en-US" dirty="0"/>
          </a:p>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This module will give an overview of PBIS and the benefits that can be gained from implementing this framework. In subsequent modules, we will talk in more detail about each of the components.</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a:t>
            </a:fld>
            <a:endParaRPr lang="en-US" dirty="0"/>
          </a:p>
        </p:txBody>
      </p:sp>
    </p:spTree>
    <p:extLst>
      <p:ext uri="{BB962C8B-B14F-4D97-AF65-F5344CB8AC3E}">
        <p14:creationId xmlns:p14="http://schemas.microsoft.com/office/powerpoint/2010/main" val="1890060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409575" y="698500"/>
            <a:ext cx="6192838" cy="34845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Shape 9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process of organizing the school environment involves putting </a:t>
            </a:r>
            <a:r>
              <a:rPr lang="en-US" sz="1200" b="0" i="0" u="sng" strike="noStrike" cap="none" dirty="0">
                <a:solidFill>
                  <a:schemeClr val="dk1"/>
                </a:solidFill>
                <a:latin typeface="Calibri"/>
                <a:ea typeface="Calibri"/>
                <a:cs typeface="Calibri"/>
                <a:sym typeface="Calibri"/>
              </a:rPr>
              <a:t>systems</a:t>
            </a:r>
            <a:r>
              <a:rPr lang="en-US" sz="1200" b="0" i="0" u="none" strike="noStrike" cap="none" dirty="0">
                <a:solidFill>
                  <a:schemeClr val="dk1"/>
                </a:solidFill>
                <a:latin typeface="Calibri"/>
                <a:ea typeface="Calibri"/>
                <a:cs typeface="Calibri"/>
                <a:sym typeface="Calibri"/>
              </a:rPr>
              <a:t> in place to support staff as they put </a:t>
            </a:r>
            <a:r>
              <a:rPr lang="en-US" sz="1200" b="0" i="0" u="sng" strike="noStrike" cap="none" dirty="0">
                <a:solidFill>
                  <a:schemeClr val="dk1"/>
                </a:solidFill>
                <a:latin typeface="Calibri"/>
                <a:ea typeface="Calibri"/>
                <a:cs typeface="Calibri"/>
                <a:sym typeface="Calibri"/>
              </a:rPr>
              <a:t>practices</a:t>
            </a:r>
            <a:r>
              <a:rPr lang="en-US" sz="1200" b="0" i="0" u="none" strike="noStrike" cap="none" dirty="0">
                <a:solidFill>
                  <a:schemeClr val="dk1"/>
                </a:solidFill>
                <a:latin typeface="Calibri"/>
                <a:ea typeface="Calibri"/>
                <a:cs typeface="Calibri"/>
                <a:sym typeface="Calibri"/>
              </a:rPr>
              <a:t> into place to support the students.</a:t>
            </a:r>
            <a:endParaRPr dirty="0"/>
          </a:p>
        </p:txBody>
      </p:sp>
      <p:sp>
        <p:nvSpPr>
          <p:cNvPr id="100" name="Shape 10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18430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Shape 1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are some questions for schools to keep in mind as they go through the process of implementing PBIS. The critical one is the outcomes question — PBIS needs to start with goals</a:t>
            </a:r>
            <a:r>
              <a:rPr lang="en-US" sz="1200" b="0" i="0" u="none" strike="noStrike" cap="none" baseline="0" dirty="0">
                <a:solidFill>
                  <a:schemeClr val="dk1"/>
                </a:solidFill>
                <a:latin typeface="Calibri"/>
                <a:ea typeface="Calibri"/>
                <a:cs typeface="Calibri"/>
                <a:sym typeface="Calibri"/>
              </a:rPr>
              <a:t> and </a:t>
            </a:r>
            <a:r>
              <a:rPr lang="en-US" sz="1200" b="0" i="0" u="none" strike="noStrike" cap="none" dirty="0">
                <a:solidFill>
                  <a:schemeClr val="dk1"/>
                </a:solidFill>
                <a:latin typeface="Calibri"/>
                <a:ea typeface="Calibri"/>
                <a:cs typeface="Calibri"/>
                <a:sym typeface="Calibri"/>
              </a:rPr>
              <a:t>outcomes, not processes.</a:t>
            </a:r>
            <a:endParaRPr sz="1200" b="0" i="0" u="none" strike="noStrike" cap="none" dirty="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08995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Shape 11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This is an illustration of what we discussed in the last couple slides. It shows how everything works together.</a:t>
            </a:r>
            <a:endParaRPr sz="1200" b="0" i="0" u="none" strike="noStrike" cap="none" dirty="0">
              <a:solidFill>
                <a:schemeClr val="dk1"/>
              </a:solidFill>
              <a:latin typeface="Calibri"/>
              <a:ea typeface="Calibri"/>
              <a:cs typeface="Calibri"/>
              <a:sym typeface="Calibri"/>
            </a:endParaRPr>
          </a:p>
        </p:txBody>
      </p:sp>
      <p:sp>
        <p:nvSpPr>
          <p:cNvPr id="114" name="Shape 11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63614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409575" y="698500"/>
            <a:ext cx="6192838" cy="34845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Shape 13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PBIS framework provides three levels of interventions, which is optimal for giving students the best opportunity to succeed. Not all students that are making mistakes need individual interventions. PBIS provides a continuum of interventions matched to the needs of the students.</a:t>
            </a:r>
            <a:endParaRPr sz="1200" b="0" i="0" u="none" strike="noStrike" cap="none" dirty="0">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2758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Shape 13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 </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This illustration describes the three tiers of intervention for PBIS (same for RTI, in general). This pyramid has become an iconic symbol in PBIS implementation. We call these levels of prevention because the goal is to prevent students from making more mistakes or escalating in behavior. Note how the tiers overlap – they are not separate. Students receiving Tier II or Tier III interventions are still receiving Tier I support. </a:t>
            </a:r>
            <a:endParaRPr sz="1200" b="0" i="0" u="none" strike="noStrike" cap="none" dirty="0">
              <a:solidFill>
                <a:schemeClr val="dk1"/>
              </a:solidFill>
              <a:latin typeface="Calibri"/>
              <a:ea typeface="Calibri"/>
              <a:cs typeface="Calibri"/>
              <a:sym typeface="Calibri"/>
            </a:endParaRPr>
          </a:p>
        </p:txBody>
      </p:sp>
      <p:sp>
        <p:nvSpPr>
          <p:cNvPr id="139" name="Shape 13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75347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Shape 14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A universal tier for behavior will give the school predictability and consistency.</a:t>
            </a:r>
            <a:r>
              <a:rPr lang="en-US" sz="1200" b="0" i="0" u="none" strike="noStrike" cap="none" baseline="0" dirty="0">
                <a:solidFill>
                  <a:schemeClr val="tx1"/>
                </a:solidFill>
                <a:latin typeface="+mn-lt"/>
                <a:ea typeface="+mn-ea"/>
                <a:cs typeface="+mn-cs"/>
                <a:sym typeface="Calibri"/>
              </a:rPr>
              <a:t> </a:t>
            </a:r>
            <a:r>
              <a:rPr lang="en-US" sz="1200" b="0" i="0" u="none" strike="noStrike" cap="none" dirty="0">
                <a:solidFill>
                  <a:schemeClr val="dk1"/>
                </a:solidFill>
                <a:latin typeface="Calibri"/>
                <a:ea typeface="Calibri"/>
                <a:cs typeface="Calibri"/>
                <a:sym typeface="Calibri"/>
              </a:rPr>
              <a:t>It’s important to have consistency in how behavior is addressed with ALL students. Think of Tier I of PBIS as general instruction in behavior for all students. </a:t>
            </a:r>
            <a:endParaRPr dirty="0"/>
          </a:p>
        </p:txBody>
      </p:sp>
      <p:sp>
        <p:nvSpPr>
          <p:cNvPr id="147" name="Shape 14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36007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Shape 15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Calibri"/>
                <a:cs typeface="Calibri"/>
                <a:sym typeface="Calibri"/>
              </a:rPr>
              <a:t>Trainer Notes:</a:t>
            </a:r>
            <a:endParaRPr lang="en-US"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Sometimes we assume that students ought to know the behavioral expectations, especially at the secondary level; however, if expectations vary from location to location, and if they are vastly different from the expectations at home, then we can’t assume students know what the expectations are. This is why consistency and teaching the expectations are important.</a:t>
            </a:r>
          </a:p>
        </p:txBody>
      </p:sp>
      <p:sp>
        <p:nvSpPr>
          <p:cNvPr id="154" name="Shape 15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3648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Shape 16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This is a quote from Erin Green. We can’t just expect students to know what behavior to use if we don’t teach them first.</a:t>
            </a:r>
            <a:endParaRPr dirty="0"/>
          </a:p>
        </p:txBody>
      </p:sp>
      <p:sp>
        <p:nvSpPr>
          <p:cNvPr id="161" name="Shape 16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3471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Trainer Notes:</a:t>
            </a:r>
            <a:endParaRPr lang="en-US" dirty="0"/>
          </a:p>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Now we will look at the core elements that make up Tier I of the PBIS framework. We will go into more detail about all of these components in future modules.</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18</a:t>
            </a:fld>
            <a:endParaRPr lang="en-US"/>
          </a:p>
        </p:txBody>
      </p:sp>
    </p:spTree>
    <p:extLst>
      <p:ext uri="{BB962C8B-B14F-4D97-AF65-F5344CB8AC3E}">
        <p14:creationId xmlns:p14="http://schemas.microsoft.com/office/powerpoint/2010/main" val="2959756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Shape 17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School staff have to commit to change before they can expect students to change. The school will have a representative leadership team that will collaborate to determine what behavior is expected, how it will be taught to the students, and how student behavior will be addressed (both appropriate and inappropriate). The team will be using data to action plan and progress monitor.</a:t>
            </a:r>
            <a:endParaRPr sz="1200" b="0" i="0" u="none" strike="noStrike" cap="none" dirty="0">
              <a:solidFill>
                <a:schemeClr val="dk1"/>
              </a:solidFill>
              <a:latin typeface="Calibri"/>
              <a:ea typeface="Calibri"/>
              <a:cs typeface="Calibri"/>
              <a:sym typeface="Calibri"/>
            </a:endParaRPr>
          </a:p>
        </p:txBody>
      </p:sp>
      <p:sp>
        <p:nvSpPr>
          <p:cNvPr id="174" name="Shape 17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03814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Trainer Notes:</a:t>
            </a:r>
            <a:endParaRPr lang="en-US" dirty="0"/>
          </a:p>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Before diving in with a new initiative, it’s important to understand what the goals are and how it will improve outcomes at your school.</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2</a:t>
            </a:fld>
            <a:endParaRPr lang="en-US"/>
          </a:p>
        </p:txBody>
      </p:sp>
    </p:spTree>
    <p:extLst>
      <p:ext uri="{BB962C8B-B14F-4D97-AF65-F5344CB8AC3E}">
        <p14:creationId xmlns:p14="http://schemas.microsoft.com/office/powerpoint/2010/main" val="2973097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Shape 19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For any organization to be successful, everyone has to be on board with the same goals. Schools need to have these conversations among all staff and decide what EVERYONE will be committed to achieving. This is the first step in beginning to develop the PBIS action plan.</a:t>
            </a:r>
            <a:endParaRPr sz="1200" b="0" i="0" u="none" strike="noStrike" cap="none" dirty="0">
              <a:solidFill>
                <a:schemeClr val="dk1"/>
              </a:solidFill>
              <a:latin typeface="Calibri"/>
              <a:ea typeface="Calibri"/>
              <a:cs typeface="Calibri"/>
              <a:sym typeface="Calibri"/>
            </a:endParaRPr>
          </a:p>
        </p:txBody>
      </p:sp>
      <p:sp>
        <p:nvSpPr>
          <p:cNvPr id="198" name="Shape 19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60495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Shape 20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The key to successful, sustained implementation of any initiative is a great leadership team!!!</a:t>
            </a:r>
            <a:r>
              <a:rPr lang="en-US" sz="1200" b="0" i="0" u="none" strike="noStrike" cap="none" baseline="0" dirty="0">
                <a:solidFill>
                  <a:schemeClr val="tx1"/>
                </a:solidFill>
                <a:latin typeface="+mn-lt"/>
                <a:ea typeface="+mn-ea"/>
                <a:cs typeface="+mn-cs"/>
                <a:sym typeface="Calibri"/>
              </a:rPr>
              <a:t> </a:t>
            </a:r>
            <a:r>
              <a:rPr lang="en-US" sz="1200" b="0" i="0" u="none" strike="noStrike" cap="none" dirty="0">
                <a:solidFill>
                  <a:schemeClr val="dk1"/>
                </a:solidFill>
                <a:latin typeface="Calibri"/>
                <a:ea typeface="Calibri"/>
                <a:cs typeface="Calibri"/>
                <a:sym typeface="Calibri"/>
              </a:rPr>
              <a:t>It’s important to make sure that the team reflects the school’s makeup and includes people with diverse skills that will keep the efforts spread out instead of putting the burden on one or two people. </a:t>
            </a:r>
            <a:endParaRPr sz="1200" b="0" i="0" u="none" strike="noStrike" cap="none" dirty="0">
              <a:solidFill>
                <a:schemeClr val="dk1"/>
              </a:solidFill>
              <a:latin typeface="Calibri"/>
              <a:ea typeface="Calibri"/>
              <a:cs typeface="Calibri"/>
              <a:sym typeface="Calibri"/>
            </a:endParaRPr>
          </a:p>
        </p:txBody>
      </p:sp>
      <p:sp>
        <p:nvSpPr>
          <p:cNvPr id="205" name="Shape 20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30950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Shape 21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As with academics, schools need a universal tier where core education takes place. By educating and reinforcing all students, they will make fewer mistakes and teachers will spend less time on office referrals. </a:t>
            </a:r>
            <a:endParaRPr sz="1200" b="0" i="0" u="none" strike="noStrike" cap="none" dirty="0">
              <a:solidFill>
                <a:schemeClr val="dk1"/>
              </a:solidFill>
              <a:latin typeface="Calibri"/>
              <a:ea typeface="Calibri"/>
              <a:cs typeface="Calibri"/>
              <a:sym typeface="Calibri"/>
            </a:endParaRPr>
          </a:p>
        </p:txBody>
      </p:sp>
      <p:sp>
        <p:nvSpPr>
          <p:cNvPr id="213" name="Shape 21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16663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Shape 21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This is the heart of Tier I – the behavior education curriculum you will implement. The behavior education begins with deciding what behaviors you WANT to see from your students. You will be creating common language that describes how you want students to behave (tell students what TO DO) in all areas of the school, and you will teach and model this behavior. Don’t just give students a handbook and wait for them to make a mistake. Teach first!</a:t>
            </a:r>
            <a:endParaRPr sz="1200" b="0" i="0" u="none" strike="noStrike" cap="none" dirty="0">
              <a:solidFill>
                <a:schemeClr val="dk1"/>
              </a:solidFill>
              <a:latin typeface="Calibri"/>
              <a:ea typeface="Calibri"/>
              <a:cs typeface="Calibri"/>
              <a:sym typeface="Calibri"/>
            </a:endParaRPr>
          </a:p>
        </p:txBody>
      </p:sp>
      <p:sp>
        <p:nvSpPr>
          <p:cNvPr id="220" name="Shape 22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81675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Shape 22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Giving feedback is critical if you want students to continue to do something correctly or if you want them to know that they have made a mistake and need to make a correction.</a:t>
            </a:r>
            <a:endParaRPr dirty="0"/>
          </a:p>
        </p:txBody>
      </p:sp>
      <p:sp>
        <p:nvSpPr>
          <p:cNvPr id="228" name="Shape 22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55333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Shape 23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PBIS framework not only emphasizes teaching appropriate behavior, but also emphasizes using consistent responses to student behavior, both appropriate and inappropriate. Teams will be developing practices that encourage students to follow the expectations, as well as consistent consequences that will discourage them from not following the expectations.</a:t>
            </a:r>
            <a:endParaRPr dirty="0"/>
          </a:p>
        </p:txBody>
      </p:sp>
      <p:sp>
        <p:nvSpPr>
          <p:cNvPr id="235" name="Shape 23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18260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Shape 24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It is important to have accurate, regularly reported discipline data to make decisions about student behavior and how to address it. It is also important to know if your action plan is showing success and is being carried out the way you intended. Examples of ways to evaluate progress include</a:t>
            </a:r>
            <a:r>
              <a:rPr lang="en-US" sz="1200" b="0" i="0" u="none" strike="noStrike" cap="none" baseline="0" dirty="0">
                <a:solidFill>
                  <a:schemeClr val="dk1"/>
                </a:solidFill>
                <a:latin typeface="Calibri"/>
                <a:ea typeface="Calibri"/>
                <a:cs typeface="Calibri"/>
                <a:sym typeface="Calibri"/>
              </a:rPr>
              <a:t> the following:</a:t>
            </a:r>
            <a:r>
              <a:rPr lang="en-US" sz="1200" b="0" i="0" u="none" strike="noStrike" cap="none" dirty="0">
                <a:solidFill>
                  <a:schemeClr val="dk1"/>
                </a:solidFill>
                <a:latin typeface="Calibri"/>
                <a:ea typeface="Calibri"/>
                <a:cs typeface="Calibri"/>
                <a:sym typeface="Calibri"/>
              </a:rPr>
              <a:t> discipline data; surveys for staff, students, and parents; and student success indicators (grades, test scores, etc.).</a:t>
            </a:r>
            <a:endParaRPr sz="1200" b="0" i="0" u="none" strike="noStrike" cap="none" dirty="0">
              <a:solidFill>
                <a:schemeClr val="dk1"/>
              </a:solidFill>
              <a:latin typeface="Calibri"/>
              <a:ea typeface="Calibri"/>
              <a:cs typeface="Calibri"/>
              <a:sym typeface="Calibri"/>
            </a:endParaRPr>
          </a:p>
        </p:txBody>
      </p:sp>
      <p:sp>
        <p:nvSpPr>
          <p:cNvPr id="242" name="Shape 24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612475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Shape 24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Introduce teams to the TFI, as this is what will be used to guide implementation. The</a:t>
            </a:r>
            <a:r>
              <a:rPr lang="en-US" sz="1200" b="0" i="0" u="none" strike="noStrike" cap="none" baseline="0" dirty="0">
                <a:solidFill>
                  <a:schemeClr val="dk1"/>
                </a:solidFill>
                <a:latin typeface="Calibri"/>
                <a:ea typeface="Calibri"/>
                <a:cs typeface="Calibri"/>
                <a:sym typeface="Calibri"/>
              </a:rPr>
              <a:t> TFI is a v</a:t>
            </a:r>
            <a:r>
              <a:rPr lang="en-US" sz="1200" b="0" i="0" u="none" strike="noStrike" cap="none" dirty="0">
                <a:solidFill>
                  <a:schemeClr val="dk1"/>
                </a:solidFill>
                <a:latin typeface="Calibri"/>
                <a:ea typeface="Calibri"/>
                <a:cs typeface="Calibri"/>
                <a:sym typeface="Calibri"/>
              </a:rPr>
              <a:t>alid, reliable, efficient measure of PBIS implementation. Introduce the SAS as staff survey of how things are working in school. Remind them that there are data they already likely monitor.</a:t>
            </a:r>
            <a:endParaRPr sz="1200" b="0" i="0" u="none" strike="noStrike" cap="none" dirty="0">
              <a:solidFill>
                <a:schemeClr val="dk1"/>
              </a:solidFill>
              <a:latin typeface="Calibri"/>
              <a:ea typeface="Calibri"/>
              <a:cs typeface="Calibri"/>
              <a:sym typeface="Calibri"/>
            </a:endParaRPr>
          </a:p>
        </p:txBody>
      </p:sp>
      <p:sp>
        <p:nvSpPr>
          <p:cNvPr id="250" name="Shape 25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8979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Shape 25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Because students spend so much time in the classroom, it’s essential that the same philosophy used school-wide is used at the classroom level.</a:t>
            </a:r>
            <a:endParaRPr sz="1200" b="0" i="0" u="none" strike="noStrike" cap="none" dirty="0">
              <a:solidFill>
                <a:schemeClr val="dk1"/>
              </a:solidFill>
              <a:latin typeface="Calibri"/>
              <a:ea typeface="Calibri"/>
              <a:cs typeface="Calibri"/>
              <a:sym typeface="Calibri"/>
            </a:endParaRPr>
          </a:p>
        </p:txBody>
      </p:sp>
      <p:sp>
        <p:nvSpPr>
          <p:cNvPr id="257" name="Shape 25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298915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Shape 26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Begin to wrap up – give attendees encouragement and instructions for next steps.</a:t>
            </a:r>
            <a:endParaRPr dirty="0"/>
          </a:p>
        </p:txBody>
      </p:sp>
      <p:sp>
        <p:nvSpPr>
          <p:cNvPr id="264" name="Shape 26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1751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Shape 4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Have trainees think about what their purpose is in thinking about changing their school. If there is no goal, something new may not be helpful, and there is no clear way of developing and measuring objectives. If things are going well already, change may not be warranted. Educators undoubtedly have big goals and want to make a difference, but sometimes the environment and student behavior don’t make it easy. Unwanted behavior can be distracting for everyone and cuts into valuable teaching time. PBIS can help make the school environment more conducive to learning and helping students succeed.</a:t>
            </a:r>
            <a:endParaRPr dirty="0"/>
          </a:p>
        </p:txBody>
      </p:sp>
      <p:sp>
        <p:nvSpPr>
          <p:cNvPr id="48" name="Shape 4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42152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Schools/districts can spend the first</a:t>
            </a:r>
            <a:r>
              <a:rPr lang="en-US" baseline="0" dirty="0"/>
              <a:t> year planning for implementation of PBIS. Full implementation of Tier I practices can take between three to five years.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11771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Shape 18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PBIS implementation is done in phases. This is an ongoing process, so schools will always be looking for ways to improve to make things easier for staff. </a:t>
            </a:r>
            <a:endParaRPr dirty="0"/>
          </a:p>
        </p:txBody>
      </p:sp>
      <p:sp>
        <p:nvSpPr>
          <p:cNvPr id="181" name="Shape 18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62186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Shape 26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PBIS is a framework being implemented in schools across the country, and there are regional networks, state teams, and a national organization that support schools in this process. The national and regional organizations are always looking for ways to improve and will continue to offer strategies as they are developed. There are state, regional, and national conferences and forums offered yearly as well.</a:t>
            </a:r>
            <a:endParaRPr dirty="0"/>
          </a:p>
        </p:txBody>
      </p:sp>
      <p:sp>
        <p:nvSpPr>
          <p:cNvPr id="270" name="Shape 27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092011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Shape 27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 little inspiration now! There are additional modules that will give more in-depth information. </a:t>
            </a:r>
            <a:endParaRPr dirty="0"/>
          </a:p>
        </p:txBody>
      </p:sp>
      <p:sp>
        <p:nvSpPr>
          <p:cNvPr id="279" name="Shape 27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77948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Shape 5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Have attendees take a minute and see how they would answer these questions right now.</a:t>
            </a:r>
            <a:r>
              <a:rPr lang="en-US" sz="1200" b="0" i="0" u="none" strike="noStrike" cap="none" baseline="0" dirty="0">
                <a:solidFill>
                  <a:schemeClr val="tx1"/>
                </a:solidFill>
                <a:latin typeface="+mn-lt"/>
                <a:ea typeface="+mn-ea"/>
                <a:cs typeface="+mn-cs"/>
                <a:sym typeface="Calibri"/>
              </a:rPr>
              <a:t> </a:t>
            </a:r>
            <a:r>
              <a:rPr lang="en-US" sz="1200" b="0" i="0" u="none" strike="noStrike" cap="none" dirty="0">
                <a:solidFill>
                  <a:schemeClr val="dk1"/>
                </a:solidFill>
                <a:latin typeface="Calibri"/>
                <a:ea typeface="Calibri"/>
                <a:cs typeface="Calibri"/>
                <a:sym typeface="Calibri"/>
              </a:rPr>
              <a:t>(We can narrow this list – just want the audience to know that we understand they have barriers; we understand their current reality.)</a:t>
            </a:r>
            <a:endParaRPr sz="1200" b="0" i="0" u="none" strike="noStrike" cap="none" dirty="0">
              <a:solidFill>
                <a:schemeClr val="dk1"/>
              </a:solidFill>
              <a:latin typeface="Calibri"/>
              <a:ea typeface="Calibri"/>
              <a:cs typeface="Calibri"/>
              <a:sym typeface="Calibri"/>
            </a:endParaRPr>
          </a:p>
        </p:txBody>
      </p:sp>
      <p:sp>
        <p:nvSpPr>
          <p:cNvPr id="55" name="Shape 5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72454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Shape 6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Beginning in the 1990’s, zero tolerance was adopted by schools all over the country, but this led to students being suspended or expelled for behavior that didn’t require this extreme consequence. This takes the responsibility away from administrators and teacher in trying to work with the student on improving. Now compare that to a student doing something wrong academically. Do we exclude the student?</a:t>
            </a:r>
            <a:endParaRPr sz="1200" b="0" i="0" u="none" strike="noStrike" cap="none" dirty="0">
              <a:solidFill>
                <a:schemeClr val="dk1"/>
              </a:solidFill>
              <a:latin typeface="Calibri"/>
              <a:ea typeface="Calibri"/>
              <a:cs typeface="Calibri"/>
              <a:sym typeface="Calibri"/>
            </a:endParaRPr>
          </a:p>
        </p:txBody>
      </p:sp>
      <p:sp>
        <p:nvSpPr>
          <p:cNvPr id="62" name="Shape 6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89539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Shape 6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br>
              <a:rPr lang="en-US" sz="1200" b="0" i="0" u="none" strike="noStrike" cap="none" dirty="0">
                <a:solidFill>
                  <a:schemeClr val="dk1"/>
                </a:solidFill>
                <a:latin typeface="Calibri"/>
                <a:ea typeface="Calibri"/>
                <a:cs typeface="Calibri"/>
                <a:sym typeface="Calibri"/>
              </a:rPr>
            </a:br>
            <a:r>
              <a:rPr lang="en-US" sz="1200" b="0" i="0" u="none" strike="noStrike" cap="none" dirty="0">
                <a:solidFill>
                  <a:schemeClr val="dk1"/>
                </a:solidFill>
                <a:latin typeface="Calibri"/>
                <a:ea typeface="Calibri"/>
                <a:cs typeface="Calibri"/>
                <a:sym typeface="Calibri"/>
              </a:rPr>
              <a:t>The good news is that there are schools that are doing well! It’s not because they care more or because their students have more advantages, or more technology, or better facilities. It’s because they have the right tools to guide them through the process of creating a positive school environment.</a:t>
            </a:r>
            <a:endParaRPr dirty="0"/>
          </a:p>
        </p:txBody>
      </p:sp>
      <p:sp>
        <p:nvSpPr>
          <p:cNvPr id="70" name="Shape 7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34798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Shape 7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PBIS is a tool that will guide schools through the process of creating the environment that they want.</a:t>
            </a:r>
            <a:endParaRPr dirty="0"/>
          </a:p>
        </p:txBody>
      </p:sp>
      <p:sp>
        <p:nvSpPr>
          <p:cNvPr id="78" name="Shape 7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89263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Shape 8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br>
              <a:rPr lang="en-US" sz="1200" b="0" i="0" u="none" strike="noStrike" cap="none" dirty="0">
                <a:solidFill>
                  <a:schemeClr val="dk1"/>
                </a:solidFill>
                <a:latin typeface="Calibri"/>
                <a:ea typeface="Calibri"/>
                <a:cs typeface="Calibri"/>
                <a:sym typeface="Calibri"/>
              </a:rPr>
            </a:br>
            <a:r>
              <a:rPr lang="en-US" sz="1200" b="0" i="0" u="none" strike="noStrike" cap="none" dirty="0">
                <a:solidFill>
                  <a:schemeClr val="dk1"/>
                </a:solidFill>
                <a:latin typeface="Calibri"/>
                <a:ea typeface="Calibri"/>
                <a:cs typeface="Calibri"/>
                <a:sym typeface="Calibri"/>
              </a:rPr>
              <a:t>When the PBIS framework is fully implemented, schools will gain consistency in the way behavior is taught and how the students’ behavior – both appropriate and inappropriate behavior – is addressed by all staff. Data will be used to determine needs and develop appropriate supports. By addressing behavior in a more positive and proactive way, schools gain more time for teaching and working toward better grades and test scores.</a:t>
            </a:r>
            <a:endParaRPr dirty="0"/>
          </a:p>
        </p:txBody>
      </p:sp>
      <p:sp>
        <p:nvSpPr>
          <p:cNvPr id="86" name="Shape 8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46278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409575" y="698500"/>
            <a:ext cx="6192838" cy="34845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Shape 9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PBIS starts with a change in the way adults approach discipline. Instead of just giving students a handbook of rules and a list of things “not to do” and waiting for them to make mistakes, PBIS is about having expectations for behavior, teaching and modeling that behavior, and encouraging that behavior.</a:t>
            </a:r>
            <a:endParaRPr sz="1200" b="0" i="0" u="none" strike="noStrike" cap="none" dirty="0">
              <a:solidFill>
                <a:schemeClr val="dk1"/>
              </a:solidFill>
              <a:latin typeface="Calibri"/>
              <a:ea typeface="Calibri"/>
              <a:cs typeface="Calibri"/>
              <a:sym typeface="Calibri"/>
            </a:endParaRPr>
          </a:p>
        </p:txBody>
      </p:sp>
      <p:sp>
        <p:nvSpPr>
          <p:cNvPr id="93" name="Shape 9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41849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CK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2CDC9E-1B83-3F0B-9236-63D726622BAB}"/>
              </a:ext>
            </a:extLst>
          </p:cNvPr>
          <p:cNvSpPr/>
          <p:nvPr userDrawn="1"/>
        </p:nvSpPr>
        <p:spPr>
          <a:xfrm>
            <a:off x="-1" y="4630709"/>
            <a:ext cx="5864225" cy="214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377082-6100-2D68-8F7E-D173D780FEB2}"/>
              </a:ext>
            </a:extLst>
          </p:cNvPr>
          <p:cNvSpPr>
            <a:spLocks noGrp="1"/>
          </p:cNvSpPr>
          <p:nvPr>
            <p:ph type="ctrTitle" hasCustomPrompt="1"/>
          </p:nvPr>
        </p:nvSpPr>
        <p:spPr>
          <a:xfrm>
            <a:off x="357809" y="773477"/>
            <a:ext cx="5108714" cy="1480515"/>
          </a:xfrm>
        </p:spPr>
        <p:txBody>
          <a:bodyPr anchor="t">
            <a:noAutofit/>
          </a:bodyPr>
          <a:lstStyle>
            <a:lvl1pPr algn="ctr">
              <a:lnSpc>
                <a:spcPct val="80000"/>
              </a:lnSpc>
              <a:defRPr sz="6000" b="1" i="0" spc="-150">
                <a:latin typeface="+mn-lt"/>
                <a:cs typeface="Arial Black" panose="020B0604020202020204" pitchFamily="34" charset="0"/>
              </a:defRPr>
            </a:lvl1pPr>
          </a:lstStyle>
          <a:p>
            <a:r>
              <a:rPr lang="en-US" dirty="0"/>
              <a:t>The Title Goes Here</a:t>
            </a:r>
          </a:p>
        </p:txBody>
      </p:sp>
      <p:sp>
        <p:nvSpPr>
          <p:cNvPr id="3" name="Subtitle 2">
            <a:extLst>
              <a:ext uri="{FF2B5EF4-FFF2-40B4-BE49-F238E27FC236}">
                <a16:creationId xmlns:a16="http://schemas.microsoft.com/office/drawing/2014/main" id="{9EAF6376-1869-81C3-8966-4E0AF735115E}"/>
              </a:ext>
            </a:extLst>
          </p:cNvPr>
          <p:cNvSpPr>
            <a:spLocks noGrp="1"/>
          </p:cNvSpPr>
          <p:nvPr>
            <p:ph type="subTitle" idx="1" hasCustomPrompt="1"/>
          </p:nvPr>
        </p:nvSpPr>
        <p:spPr>
          <a:xfrm>
            <a:off x="357810" y="2275646"/>
            <a:ext cx="5108714" cy="586824"/>
          </a:xfrm>
        </p:spPr>
        <p:txBody>
          <a:bodyPr/>
          <a:lstStyle>
            <a:lvl1pPr marL="0" indent="0" algn="l">
              <a:buNone/>
              <a:defRPr sz="2400" b="1">
                <a:solidFill>
                  <a:srgbClr val="D31F2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Your Subtitle Here</a:t>
            </a:r>
          </a:p>
        </p:txBody>
      </p:sp>
      <p:sp>
        <p:nvSpPr>
          <p:cNvPr id="9" name="Rectangle 8">
            <a:extLst>
              <a:ext uri="{FF2B5EF4-FFF2-40B4-BE49-F238E27FC236}">
                <a16:creationId xmlns:a16="http://schemas.microsoft.com/office/drawing/2014/main" id="{2D138E24-DD9B-16CF-68D5-5988BA47D3E4}"/>
              </a:ext>
            </a:extLst>
          </p:cNvPr>
          <p:cNvSpPr/>
          <p:nvPr userDrawn="1"/>
        </p:nvSpPr>
        <p:spPr>
          <a:xfrm>
            <a:off x="0" y="4710222"/>
            <a:ext cx="5864225" cy="2147777"/>
          </a:xfrm>
          <a:prstGeom prst="rect">
            <a:avLst/>
          </a:prstGeom>
          <a:solidFill>
            <a:srgbClr val="D31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60415B8-31F5-AE04-CA02-FC22F54286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18745" y="4710222"/>
            <a:ext cx="2147778" cy="2147778"/>
          </a:xfrm>
          <a:prstGeom prst="rect">
            <a:avLst/>
          </a:prstGeom>
        </p:spPr>
      </p:pic>
      <p:sp>
        <p:nvSpPr>
          <p:cNvPr id="21" name="Text Placeholder 20">
            <a:extLst>
              <a:ext uri="{FF2B5EF4-FFF2-40B4-BE49-F238E27FC236}">
                <a16:creationId xmlns:a16="http://schemas.microsoft.com/office/drawing/2014/main" id="{11CBD32D-FB18-BE43-E2F3-C06B2691AF8D}"/>
              </a:ext>
            </a:extLst>
          </p:cNvPr>
          <p:cNvSpPr>
            <a:spLocks noGrp="1"/>
          </p:cNvSpPr>
          <p:nvPr>
            <p:ph type="body" sz="quarter" idx="17" hasCustomPrompt="1"/>
          </p:nvPr>
        </p:nvSpPr>
        <p:spPr>
          <a:xfrm>
            <a:off x="6549776" y="3832635"/>
            <a:ext cx="2353593"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23" name="Text Placeholder 20">
            <a:extLst>
              <a:ext uri="{FF2B5EF4-FFF2-40B4-BE49-F238E27FC236}">
                <a16:creationId xmlns:a16="http://schemas.microsoft.com/office/drawing/2014/main" id="{A06A30EA-9EDB-FC32-4D1D-7584602C6941}"/>
              </a:ext>
            </a:extLst>
          </p:cNvPr>
          <p:cNvSpPr>
            <a:spLocks noGrp="1"/>
          </p:cNvSpPr>
          <p:nvPr>
            <p:ph type="body" sz="quarter" idx="19" hasCustomPrompt="1"/>
          </p:nvPr>
        </p:nvSpPr>
        <p:spPr>
          <a:xfrm>
            <a:off x="6549776" y="4365721"/>
            <a:ext cx="2353593"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2" name="Text Placeholder 20">
            <a:extLst>
              <a:ext uri="{FF2B5EF4-FFF2-40B4-BE49-F238E27FC236}">
                <a16:creationId xmlns:a16="http://schemas.microsoft.com/office/drawing/2014/main" id="{C367328A-8B35-4FF8-BDAB-E0CF81B62DDD}"/>
              </a:ext>
            </a:extLst>
          </p:cNvPr>
          <p:cNvSpPr>
            <a:spLocks noGrp="1"/>
          </p:cNvSpPr>
          <p:nvPr>
            <p:ph type="body" sz="quarter" idx="20" hasCustomPrompt="1"/>
          </p:nvPr>
        </p:nvSpPr>
        <p:spPr>
          <a:xfrm>
            <a:off x="8903369" y="3832634"/>
            <a:ext cx="2754981"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13" name="Text Placeholder 20">
            <a:extLst>
              <a:ext uri="{FF2B5EF4-FFF2-40B4-BE49-F238E27FC236}">
                <a16:creationId xmlns:a16="http://schemas.microsoft.com/office/drawing/2014/main" id="{B1556ED9-E056-4A3A-8103-2F5527D0110A}"/>
              </a:ext>
            </a:extLst>
          </p:cNvPr>
          <p:cNvSpPr>
            <a:spLocks noGrp="1"/>
          </p:cNvSpPr>
          <p:nvPr>
            <p:ph type="body" sz="quarter" idx="21" hasCustomPrompt="1"/>
          </p:nvPr>
        </p:nvSpPr>
        <p:spPr>
          <a:xfrm>
            <a:off x="8903369" y="4365721"/>
            <a:ext cx="2754981"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pic>
        <p:nvPicPr>
          <p:cNvPr id="10" name="Picture 9">
            <a:extLst>
              <a:ext uri="{FF2B5EF4-FFF2-40B4-BE49-F238E27FC236}">
                <a16:creationId xmlns:a16="http://schemas.microsoft.com/office/drawing/2014/main" id="{23E8E59A-247F-4295-B021-10F49D6D863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593694" y="2958025"/>
            <a:ext cx="2676834" cy="1682557"/>
          </a:xfrm>
          <a:prstGeom prst="rect">
            <a:avLst/>
          </a:prstGeom>
        </p:spPr>
      </p:pic>
    </p:spTree>
    <p:extLst>
      <p:ext uri="{BB962C8B-B14F-4D97-AF65-F5344CB8AC3E}">
        <p14:creationId xmlns:p14="http://schemas.microsoft.com/office/powerpoint/2010/main" val="379901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ck Presentation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2CDC9E-1B83-3F0B-9236-63D726622BAB}"/>
              </a:ext>
            </a:extLst>
          </p:cNvPr>
          <p:cNvSpPr/>
          <p:nvPr userDrawn="1"/>
        </p:nvSpPr>
        <p:spPr>
          <a:xfrm>
            <a:off x="-1" y="4630709"/>
            <a:ext cx="5864225" cy="214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377082-6100-2D68-8F7E-D173D780FEB2}"/>
              </a:ext>
            </a:extLst>
          </p:cNvPr>
          <p:cNvSpPr>
            <a:spLocks noGrp="1"/>
          </p:cNvSpPr>
          <p:nvPr>
            <p:ph type="ctrTitle" hasCustomPrompt="1"/>
          </p:nvPr>
        </p:nvSpPr>
        <p:spPr>
          <a:xfrm>
            <a:off x="357808" y="773477"/>
            <a:ext cx="11291017" cy="1480515"/>
          </a:xfrm>
        </p:spPr>
        <p:txBody>
          <a:bodyPr anchor="ctr">
            <a:noAutofit/>
          </a:bodyPr>
          <a:lstStyle>
            <a:lvl1pPr algn="ctr">
              <a:lnSpc>
                <a:spcPct val="80000"/>
              </a:lnSpc>
              <a:defRPr sz="6000" b="1" i="0" spc="-150">
                <a:latin typeface="+mn-lt"/>
                <a:cs typeface="Arial Black" panose="020B0604020202020204" pitchFamily="34" charset="0"/>
              </a:defRPr>
            </a:lvl1pPr>
          </a:lstStyle>
          <a:p>
            <a:r>
              <a:rPr lang="en-US" dirty="0"/>
              <a:t>The Title Goes Here</a:t>
            </a:r>
          </a:p>
        </p:txBody>
      </p:sp>
      <p:sp>
        <p:nvSpPr>
          <p:cNvPr id="3" name="Subtitle 2">
            <a:extLst>
              <a:ext uri="{FF2B5EF4-FFF2-40B4-BE49-F238E27FC236}">
                <a16:creationId xmlns:a16="http://schemas.microsoft.com/office/drawing/2014/main" id="{9EAF6376-1869-81C3-8966-4E0AF735115E}"/>
              </a:ext>
            </a:extLst>
          </p:cNvPr>
          <p:cNvSpPr>
            <a:spLocks noGrp="1"/>
          </p:cNvSpPr>
          <p:nvPr>
            <p:ph type="subTitle" idx="1" hasCustomPrompt="1"/>
          </p:nvPr>
        </p:nvSpPr>
        <p:spPr>
          <a:xfrm>
            <a:off x="357810" y="2275646"/>
            <a:ext cx="5506414" cy="586824"/>
          </a:xfrm>
        </p:spPr>
        <p:txBody>
          <a:bodyPr/>
          <a:lstStyle>
            <a:lvl1pPr marL="0" indent="0" algn="l">
              <a:buNone/>
              <a:defRPr sz="2400" b="1">
                <a:solidFill>
                  <a:srgbClr val="D31F2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Your Subtitle Here</a:t>
            </a:r>
          </a:p>
        </p:txBody>
      </p:sp>
      <p:sp>
        <p:nvSpPr>
          <p:cNvPr id="9" name="Rectangle 8">
            <a:extLst>
              <a:ext uri="{FF2B5EF4-FFF2-40B4-BE49-F238E27FC236}">
                <a16:creationId xmlns:a16="http://schemas.microsoft.com/office/drawing/2014/main" id="{2D138E24-DD9B-16CF-68D5-5988BA47D3E4}"/>
              </a:ext>
            </a:extLst>
          </p:cNvPr>
          <p:cNvSpPr/>
          <p:nvPr userDrawn="1"/>
        </p:nvSpPr>
        <p:spPr>
          <a:xfrm>
            <a:off x="0" y="4710222"/>
            <a:ext cx="5864225" cy="2147777"/>
          </a:xfrm>
          <a:prstGeom prst="rect">
            <a:avLst/>
          </a:prstGeom>
          <a:solidFill>
            <a:srgbClr val="D31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Text Placeholder 20">
            <a:extLst>
              <a:ext uri="{FF2B5EF4-FFF2-40B4-BE49-F238E27FC236}">
                <a16:creationId xmlns:a16="http://schemas.microsoft.com/office/drawing/2014/main" id="{11CBD32D-FB18-BE43-E2F3-C06B2691AF8D}"/>
              </a:ext>
            </a:extLst>
          </p:cNvPr>
          <p:cNvSpPr>
            <a:spLocks noGrp="1"/>
          </p:cNvSpPr>
          <p:nvPr>
            <p:ph type="body" sz="quarter" idx="17" hasCustomPrompt="1"/>
          </p:nvPr>
        </p:nvSpPr>
        <p:spPr>
          <a:xfrm>
            <a:off x="6540251" y="5032785"/>
            <a:ext cx="2353593"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23" name="Text Placeholder 20">
            <a:extLst>
              <a:ext uri="{FF2B5EF4-FFF2-40B4-BE49-F238E27FC236}">
                <a16:creationId xmlns:a16="http://schemas.microsoft.com/office/drawing/2014/main" id="{A06A30EA-9EDB-FC32-4D1D-7584602C6941}"/>
              </a:ext>
            </a:extLst>
          </p:cNvPr>
          <p:cNvSpPr>
            <a:spLocks noGrp="1"/>
          </p:cNvSpPr>
          <p:nvPr>
            <p:ph type="body" sz="quarter" idx="19" hasCustomPrompt="1"/>
          </p:nvPr>
        </p:nvSpPr>
        <p:spPr>
          <a:xfrm>
            <a:off x="6540251" y="5565871"/>
            <a:ext cx="2353593"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2" name="Text Placeholder 20">
            <a:extLst>
              <a:ext uri="{FF2B5EF4-FFF2-40B4-BE49-F238E27FC236}">
                <a16:creationId xmlns:a16="http://schemas.microsoft.com/office/drawing/2014/main" id="{C367328A-8B35-4FF8-BDAB-E0CF81B62DDD}"/>
              </a:ext>
            </a:extLst>
          </p:cNvPr>
          <p:cNvSpPr>
            <a:spLocks noGrp="1"/>
          </p:cNvSpPr>
          <p:nvPr>
            <p:ph type="body" sz="quarter" idx="20" hasCustomPrompt="1"/>
          </p:nvPr>
        </p:nvSpPr>
        <p:spPr>
          <a:xfrm>
            <a:off x="8893844" y="5032784"/>
            <a:ext cx="2754981"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13" name="Text Placeholder 20">
            <a:extLst>
              <a:ext uri="{FF2B5EF4-FFF2-40B4-BE49-F238E27FC236}">
                <a16:creationId xmlns:a16="http://schemas.microsoft.com/office/drawing/2014/main" id="{B1556ED9-E056-4A3A-8103-2F5527D0110A}"/>
              </a:ext>
            </a:extLst>
          </p:cNvPr>
          <p:cNvSpPr>
            <a:spLocks noGrp="1"/>
          </p:cNvSpPr>
          <p:nvPr>
            <p:ph type="body" sz="quarter" idx="21" hasCustomPrompt="1"/>
          </p:nvPr>
        </p:nvSpPr>
        <p:spPr>
          <a:xfrm>
            <a:off x="8893844" y="5565871"/>
            <a:ext cx="2754981"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4" name="Picture Placeholder 5">
            <a:extLst>
              <a:ext uri="{FF2B5EF4-FFF2-40B4-BE49-F238E27FC236}">
                <a16:creationId xmlns:a16="http://schemas.microsoft.com/office/drawing/2014/main" id="{2ADCC607-6942-411C-AFEF-19F61D9572DC}"/>
              </a:ext>
            </a:extLst>
          </p:cNvPr>
          <p:cNvSpPr>
            <a:spLocks noGrp="1"/>
          </p:cNvSpPr>
          <p:nvPr>
            <p:ph type="pic" sz="quarter" idx="18" hasCustomPrompt="1"/>
          </p:nvPr>
        </p:nvSpPr>
        <p:spPr>
          <a:xfrm>
            <a:off x="6676701" y="2458865"/>
            <a:ext cx="2080691" cy="2333302"/>
          </a:xfrm>
          <a:prstGeom prst="ellipse">
            <a:avLst/>
          </a:prstGeom>
          <a:solidFill>
            <a:schemeClr val="bg1">
              <a:lumMod val="8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sp>
        <p:nvSpPr>
          <p:cNvPr id="15" name="Picture Placeholder 5">
            <a:extLst>
              <a:ext uri="{FF2B5EF4-FFF2-40B4-BE49-F238E27FC236}">
                <a16:creationId xmlns:a16="http://schemas.microsoft.com/office/drawing/2014/main" id="{CCF6573E-367F-4453-99AD-1C2E58BCD5EC}"/>
              </a:ext>
            </a:extLst>
          </p:cNvPr>
          <p:cNvSpPr>
            <a:spLocks noGrp="1"/>
          </p:cNvSpPr>
          <p:nvPr>
            <p:ph type="pic" sz="quarter" idx="22" hasCustomPrompt="1"/>
          </p:nvPr>
        </p:nvSpPr>
        <p:spPr>
          <a:xfrm>
            <a:off x="9230988" y="2458865"/>
            <a:ext cx="2080691" cy="2333302"/>
          </a:xfrm>
          <a:prstGeom prst="ellipse">
            <a:avLst/>
          </a:prstGeom>
          <a:solidFill>
            <a:schemeClr val="bg1">
              <a:lumMod val="8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pic>
        <p:nvPicPr>
          <p:cNvPr id="6" name="Picture 5">
            <a:extLst>
              <a:ext uri="{FF2B5EF4-FFF2-40B4-BE49-F238E27FC236}">
                <a16:creationId xmlns:a16="http://schemas.microsoft.com/office/drawing/2014/main" id="{F766FE19-6C40-4501-8A5F-7FE82C514225}"/>
              </a:ext>
            </a:extLst>
          </p:cNvPr>
          <p:cNvPicPr>
            <a:picLocks noChangeAspect="1"/>
          </p:cNvPicPr>
          <p:nvPr userDrawn="1"/>
        </p:nvPicPr>
        <p:blipFill rotWithShape="1">
          <a:blip r:embed="rId2"/>
          <a:srcRect b="16547"/>
          <a:stretch/>
        </p:blipFill>
        <p:spPr>
          <a:xfrm>
            <a:off x="3195327" y="4630709"/>
            <a:ext cx="2668898" cy="2227290"/>
          </a:xfrm>
          <a:prstGeom prst="rect">
            <a:avLst/>
          </a:prstGeom>
        </p:spPr>
      </p:pic>
    </p:spTree>
    <p:extLst>
      <p:ext uri="{BB962C8B-B14F-4D97-AF65-F5344CB8AC3E}">
        <p14:creationId xmlns:p14="http://schemas.microsoft.com/office/powerpoint/2010/main" val="2497440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ck Large Left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667B2583-99B2-B4DF-E28C-45EB15B3FC3B}"/>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2160746" y="1942695"/>
            <a:ext cx="4124120" cy="4441825"/>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8" name="Title 1">
            <a:extLst>
              <a:ext uri="{FF2B5EF4-FFF2-40B4-BE49-F238E27FC236}">
                <a16:creationId xmlns:a16="http://schemas.microsoft.com/office/drawing/2014/main" id="{4F7BDD4E-F393-4DC9-9820-63E96AD20B17}"/>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grpSp>
        <p:nvGrpSpPr>
          <p:cNvPr id="21" name="Group 20">
            <a:extLst>
              <a:ext uri="{FF2B5EF4-FFF2-40B4-BE49-F238E27FC236}">
                <a16:creationId xmlns:a16="http://schemas.microsoft.com/office/drawing/2014/main" id="{35ED3C7D-ADE4-4646-9426-6A2968A364A5}"/>
              </a:ext>
            </a:extLst>
          </p:cNvPr>
          <p:cNvGrpSpPr/>
          <p:nvPr userDrawn="1"/>
        </p:nvGrpSpPr>
        <p:grpSpPr>
          <a:xfrm>
            <a:off x="718724" y="5877212"/>
            <a:ext cx="634537" cy="296212"/>
            <a:chOff x="293972" y="5858435"/>
            <a:chExt cx="634537" cy="296212"/>
          </a:xfrm>
        </p:grpSpPr>
        <p:pic>
          <p:nvPicPr>
            <p:cNvPr id="23" name="Picture 22">
              <a:extLst>
                <a:ext uri="{FF2B5EF4-FFF2-40B4-BE49-F238E27FC236}">
                  <a16:creationId xmlns:a16="http://schemas.microsoft.com/office/drawing/2014/main" id="{43E7C648-2822-4C9C-A2A9-B63E162F2D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5" name="Picture 24">
              <a:extLst>
                <a:ext uri="{FF2B5EF4-FFF2-40B4-BE49-F238E27FC236}">
                  <a16:creationId xmlns:a16="http://schemas.microsoft.com/office/drawing/2014/main" id="{A1216233-E1C9-45C6-9918-C3EC12483E26}"/>
                </a:ext>
              </a:extLst>
            </p:cNvPr>
            <p:cNvPicPr>
              <a:picLocks noChangeAspect="1"/>
            </p:cNvPicPr>
            <p:nvPr userDrawn="1"/>
          </p:nvPicPr>
          <p:blipFill>
            <a:blip r:embed="rId3"/>
            <a:stretch>
              <a:fillRect/>
            </a:stretch>
          </p:blipFill>
          <p:spPr>
            <a:xfrm>
              <a:off x="690118" y="5884712"/>
              <a:ext cx="238391" cy="243658"/>
            </a:xfrm>
            <a:prstGeom prst="rect">
              <a:avLst/>
            </a:prstGeom>
          </p:spPr>
        </p:pic>
      </p:grpSp>
      <p:sp>
        <p:nvSpPr>
          <p:cNvPr id="26" name="TextBox 25">
            <a:extLst>
              <a:ext uri="{FF2B5EF4-FFF2-40B4-BE49-F238E27FC236}">
                <a16:creationId xmlns:a16="http://schemas.microsoft.com/office/drawing/2014/main" id="{1F86A717-1F57-4D53-9B81-EEC010509F35}"/>
              </a:ext>
            </a:extLst>
          </p:cNvPr>
          <p:cNvSpPr txBox="1"/>
          <p:nvPr userDrawn="1"/>
        </p:nvSpPr>
        <p:spPr>
          <a:xfrm>
            <a:off x="-37505" y="6106081"/>
            <a:ext cx="21788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Univers Cond"/>
                <a:ea typeface="+mn-ea"/>
                <a:cs typeface="+mn-cs"/>
              </a:rPr>
              <a:t>/</a:t>
            </a:r>
            <a:r>
              <a:rPr kumimoji="0" lang="en-US" sz="1800" b="1" i="1" u="none" strike="noStrike" kern="1200" cap="none" spc="0" normalizeH="0" baseline="0" noProof="0" dirty="0" err="1">
                <a:ln>
                  <a:noFill/>
                </a:ln>
                <a:solidFill>
                  <a:srgbClr val="FFFFFF"/>
                </a:solidFill>
                <a:effectLst/>
                <a:uLnTx/>
                <a:uFillTx/>
                <a:latin typeface="Univers Cond"/>
                <a:ea typeface="+mn-ea"/>
                <a:cs typeface="+mn-cs"/>
              </a:rPr>
              <a:t>PBISResourceCenter</a:t>
            </a:r>
            <a:endParaRPr kumimoji="0" lang="en-US" sz="1800" b="1" i="1" u="none" strike="noStrike" kern="1200" cap="none" spc="0" normalizeH="0" baseline="0" noProof="0" dirty="0">
              <a:ln>
                <a:noFill/>
              </a:ln>
              <a:solidFill>
                <a:srgbClr val="FFFFFF"/>
              </a:solidFill>
              <a:effectLst/>
              <a:uLnTx/>
              <a:uFillTx/>
              <a:latin typeface="Univers Cond"/>
              <a:ea typeface="+mn-ea"/>
              <a:cs typeface="+mn-cs"/>
            </a:endParaRPr>
          </a:p>
        </p:txBody>
      </p:sp>
      <p:pic>
        <p:nvPicPr>
          <p:cNvPr id="15" name="Picture 14">
            <a:extLst>
              <a:ext uri="{FF2B5EF4-FFF2-40B4-BE49-F238E27FC236}">
                <a16:creationId xmlns:a16="http://schemas.microsoft.com/office/drawing/2014/main" id="{4C7F89AA-594D-48E7-A28C-99837099AB1B}"/>
              </a:ext>
            </a:extLst>
          </p:cNvPr>
          <p:cNvPicPr>
            <a:picLocks noChangeAspect="1"/>
          </p:cNvPicPr>
          <p:nvPr userDrawn="1"/>
        </p:nvPicPr>
        <p:blipFill rotWithShape="1">
          <a:blip r:embed="rId4"/>
          <a:srcRect b="16547"/>
          <a:stretch/>
        </p:blipFill>
        <p:spPr>
          <a:xfrm>
            <a:off x="171887" y="0"/>
            <a:ext cx="1760037" cy="1468813"/>
          </a:xfrm>
          <a:prstGeom prst="rect">
            <a:avLst/>
          </a:prstGeom>
        </p:spPr>
      </p:pic>
      <p:sp>
        <p:nvSpPr>
          <p:cNvPr id="17" name="Text Placeholder 16">
            <a:extLst>
              <a:ext uri="{FF2B5EF4-FFF2-40B4-BE49-F238E27FC236}">
                <a16:creationId xmlns:a16="http://schemas.microsoft.com/office/drawing/2014/main" id="{9AC7F299-F240-49CC-9D74-7A7F6B897C61}"/>
              </a:ext>
            </a:extLst>
          </p:cNvPr>
          <p:cNvSpPr>
            <a:spLocks noGrp="1"/>
          </p:cNvSpPr>
          <p:nvPr>
            <p:ph type="body" sz="quarter" idx="19"/>
          </p:nvPr>
        </p:nvSpPr>
        <p:spPr>
          <a:xfrm>
            <a:off x="7081545" y="1942695"/>
            <a:ext cx="4272255" cy="44418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071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ck Title Only">
    <p:spTree>
      <p:nvGrpSpPr>
        <p:cNvPr id="1" name=""/>
        <p:cNvGrpSpPr/>
        <p:nvPr/>
      </p:nvGrpSpPr>
      <p:grpSpPr>
        <a:xfrm>
          <a:off x="0" y="0"/>
          <a:ext cx="0" cy="0"/>
          <a:chOff x="0" y="0"/>
          <a:chExt cx="0" cy="0"/>
        </a:xfrm>
      </p:grpSpPr>
      <p:sp>
        <p:nvSpPr>
          <p:cNvPr id="5" name="Shape 262">
            <a:extLst>
              <a:ext uri="{FF2B5EF4-FFF2-40B4-BE49-F238E27FC236}">
                <a16:creationId xmlns:a16="http://schemas.microsoft.com/office/drawing/2014/main" id="{2D15BCAD-93A7-8B33-BAEB-73BA04DF999F}"/>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35B3B756-05DB-4303-B26D-575057DFEA0D}"/>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grpSp>
        <p:nvGrpSpPr>
          <p:cNvPr id="30" name="Group 29">
            <a:extLst>
              <a:ext uri="{FF2B5EF4-FFF2-40B4-BE49-F238E27FC236}">
                <a16:creationId xmlns:a16="http://schemas.microsoft.com/office/drawing/2014/main" id="{46443F11-1E78-4395-B15D-46069DE36715}"/>
              </a:ext>
            </a:extLst>
          </p:cNvPr>
          <p:cNvGrpSpPr/>
          <p:nvPr userDrawn="1"/>
        </p:nvGrpSpPr>
        <p:grpSpPr>
          <a:xfrm>
            <a:off x="718724" y="5877212"/>
            <a:ext cx="634537" cy="296212"/>
            <a:chOff x="293972" y="5858435"/>
            <a:chExt cx="634537" cy="296212"/>
          </a:xfrm>
        </p:grpSpPr>
        <p:pic>
          <p:nvPicPr>
            <p:cNvPr id="31" name="Picture 30">
              <a:extLst>
                <a:ext uri="{FF2B5EF4-FFF2-40B4-BE49-F238E27FC236}">
                  <a16:creationId xmlns:a16="http://schemas.microsoft.com/office/drawing/2014/main" id="{0C7CB7BD-A945-4B25-93AB-75098233EC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32" name="Picture 31">
              <a:extLst>
                <a:ext uri="{FF2B5EF4-FFF2-40B4-BE49-F238E27FC236}">
                  <a16:creationId xmlns:a16="http://schemas.microsoft.com/office/drawing/2014/main" id="{687CA006-5F6F-462D-B086-8B43ABA60A52}"/>
                </a:ext>
              </a:extLst>
            </p:cNvPr>
            <p:cNvPicPr>
              <a:picLocks noChangeAspect="1"/>
            </p:cNvPicPr>
            <p:nvPr userDrawn="1"/>
          </p:nvPicPr>
          <p:blipFill>
            <a:blip r:embed="rId3"/>
            <a:stretch>
              <a:fillRect/>
            </a:stretch>
          </p:blipFill>
          <p:spPr>
            <a:xfrm>
              <a:off x="690118" y="5884712"/>
              <a:ext cx="238391" cy="243658"/>
            </a:xfrm>
            <a:prstGeom prst="rect">
              <a:avLst/>
            </a:prstGeom>
          </p:spPr>
        </p:pic>
      </p:grpSp>
      <p:sp>
        <p:nvSpPr>
          <p:cNvPr id="33" name="TextBox 32">
            <a:extLst>
              <a:ext uri="{FF2B5EF4-FFF2-40B4-BE49-F238E27FC236}">
                <a16:creationId xmlns:a16="http://schemas.microsoft.com/office/drawing/2014/main" id="{90B31385-E424-4DA6-BCE9-1A9CA435CB5F}"/>
              </a:ext>
            </a:extLst>
          </p:cNvPr>
          <p:cNvSpPr txBox="1"/>
          <p:nvPr userDrawn="1"/>
        </p:nvSpPr>
        <p:spPr>
          <a:xfrm>
            <a:off x="-37505" y="6106081"/>
            <a:ext cx="21788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Univers Cond"/>
                <a:ea typeface="+mn-ea"/>
                <a:cs typeface="+mn-cs"/>
              </a:rPr>
              <a:t>/</a:t>
            </a:r>
            <a:r>
              <a:rPr kumimoji="0" lang="en-US" sz="1800" b="1" i="1" u="none" strike="noStrike" kern="1200" cap="none" spc="0" normalizeH="0" baseline="0" noProof="0" dirty="0" err="1">
                <a:ln>
                  <a:noFill/>
                </a:ln>
                <a:solidFill>
                  <a:srgbClr val="FFFFFF"/>
                </a:solidFill>
                <a:effectLst/>
                <a:uLnTx/>
                <a:uFillTx/>
                <a:latin typeface="Univers Cond"/>
                <a:ea typeface="+mn-ea"/>
                <a:cs typeface="+mn-cs"/>
              </a:rPr>
              <a:t>PBISResourceCenter</a:t>
            </a:r>
            <a:endParaRPr kumimoji="0" lang="en-US" sz="1800" b="1" i="1" u="none" strike="noStrike" kern="1200" cap="none" spc="0" normalizeH="0" baseline="0" noProof="0" dirty="0">
              <a:ln>
                <a:noFill/>
              </a:ln>
              <a:solidFill>
                <a:srgbClr val="FFFFFF"/>
              </a:solidFill>
              <a:effectLst/>
              <a:uLnTx/>
              <a:uFillTx/>
              <a:latin typeface="Univers Cond"/>
              <a:ea typeface="+mn-ea"/>
              <a:cs typeface="+mn-cs"/>
            </a:endParaRPr>
          </a:p>
        </p:txBody>
      </p:sp>
      <p:pic>
        <p:nvPicPr>
          <p:cNvPr id="10" name="Picture 9">
            <a:extLst>
              <a:ext uri="{FF2B5EF4-FFF2-40B4-BE49-F238E27FC236}">
                <a16:creationId xmlns:a16="http://schemas.microsoft.com/office/drawing/2014/main" id="{CE8E6232-4890-4547-8ED7-0E140CE0EB19}"/>
              </a:ext>
            </a:extLst>
          </p:cNvPr>
          <p:cNvPicPr>
            <a:picLocks noChangeAspect="1"/>
          </p:cNvPicPr>
          <p:nvPr userDrawn="1"/>
        </p:nvPicPr>
        <p:blipFill rotWithShape="1">
          <a:blip r:embed="rId4"/>
          <a:srcRect b="16547"/>
          <a:stretch/>
        </p:blipFill>
        <p:spPr>
          <a:xfrm>
            <a:off x="171887" y="0"/>
            <a:ext cx="1760037" cy="1468813"/>
          </a:xfrm>
          <a:prstGeom prst="rect">
            <a:avLst/>
          </a:prstGeom>
        </p:spPr>
      </p:pic>
    </p:spTree>
    <p:extLst>
      <p:ext uri="{BB962C8B-B14F-4D97-AF65-F5344CB8AC3E}">
        <p14:creationId xmlns:p14="http://schemas.microsoft.com/office/powerpoint/2010/main" val="2337204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ck Section Header">
    <p:spTree>
      <p:nvGrpSpPr>
        <p:cNvPr id="1" name=""/>
        <p:cNvGrpSpPr/>
        <p:nvPr/>
      </p:nvGrpSpPr>
      <p:grpSpPr>
        <a:xfrm>
          <a:off x="0" y="0"/>
          <a:ext cx="0" cy="0"/>
          <a:chOff x="0" y="0"/>
          <a:chExt cx="0" cy="0"/>
        </a:xfrm>
      </p:grpSpPr>
      <p:sp>
        <p:nvSpPr>
          <p:cNvPr id="5" name="Shape 262">
            <a:extLst>
              <a:ext uri="{FF2B5EF4-FFF2-40B4-BE49-F238E27FC236}">
                <a16:creationId xmlns:a16="http://schemas.microsoft.com/office/drawing/2014/main" id="{2D15BCAD-93A7-8B33-BAEB-73BA04DF999F}"/>
              </a:ext>
            </a:extLst>
          </p:cNvPr>
          <p:cNvSpPr/>
          <p:nvPr userDrawn="1"/>
        </p:nvSpPr>
        <p:spPr>
          <a:xfrm>
            <a:off x="10038324"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12002307"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35B3B756-05DB-4303-B26D-575057DFEA0D}"/>
              </a:ext>
            </a:extLst>
          </p:cNvPr>
          <p:cNvSpPr>
            <a:spLocks noGrp="1"/>
          </p:cNvSpPr>
          <p:nvPr>
            <p:ph type="title" hasCustomPrompt="1"/>
          </p:nvPr>
        </p:nvSpPr>
        <p:spPr>
          <a:xfrm>
            <a:off x="332874" y="3188536"/>
            <a:ext cx="11249526" cy="1325563"/>
          </a:xfrm>
        </p:spPr>
        <p:txBody>
          <a:bodyPr>
            <a:normAutofit/>
          </a:bodyPr>
          <a:lstStyle>
            <a:lvl1pPr>
              <a:defRPr sz="6000" b="1" i="0">
                <a:latin typeface="+mn-lt"/>
                <a:cs typeface="Arial Black" panose="020B0604020202020204" pitchFamily="34" charset="0"/>
              </a:defRPr>
            </a:lvl1pPr>
          </a:lstStyle>
          <a:p>
            <a:r>
              <a:rPr lang="en-US" dirty="0"/>
              <a:t>Click To Edit Master Title</a:t>
            </a:r>
          </a:p>
        </p:txBody>
      </p:sp>
      <p:pic>
        <p:nvPicPr>
          <p:cNvPr id="6" name="Picture 5">
            <a:extLst>
              <a:ext uri="{FF2B5EF4-FFF2-40B4-BE49-F238E27FC236}">
                <a16:creationId xmlns:a16="http://schemas.microsoft.com/office/drawing/2014/main" id="{DBEA21FF-B0EE-4E1F-A46D-7E9A8F764FB2}"/>
              </a:ext>
            </a:extLst>
          </p:cNvPr>
          <p:cNvPicPr>
            <a:picLocks noChangeAspect="1"/>
          </p:cNvPicPr>
          <p:nvPr userDrawn="1"/>
        </p:nvPicPr>
        <p:blipFill rotWithShape="1">
          <a:blip r:embed="rId2"/>
          <a:srcRect b="16547"/>
          <a:stretch/>
        </p:blipFill>
        <p:spPr>
          <a:xfrm>
            <a:off x="10239458" y="5389187"/>
            <a:ext cx="1760037" cy="1468813"/>
          </a:xfrm>
          <a:prstGeom prst="rect">
            <a:avLst/>
          </a:prstGeom>
        </p:spPr>
      </p:pic>
    </p:spTree>
    <p:extLst>
      <p:ext uri="{BB962C8B-B14F-4D97-AF65-F5344CB8AC3E}">
        <p14:creationId xmlns:p14="http://schemas.microsoft.com/office/powerpoint/2010/main" val="69576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CK T&amp;C">
    <p:spTree>
      <p:nvGrpSpPr>
        <p:cNvPr id="1" name=""/>
        <p:cNvGrpSpPr/>
        <p:nvPr/>
      </p:nvGrpSpPr>
      <p:grpSpPr>
        <a:xfrm>
          <a:off x="0" y="0"/>
          <a:ext cx="0" cy="0"/>
          <a:chOff x="0" y="0"/>
          <a:chExt cx="0" cy="0"/>
        </a:xfrm>
      </p:grpSpPr>
      <p:sp>
        <p:nvSpPr>
          <p:cNvPr id="4" name="Shape 262">
            <a:extLst>
              <a:ext uri="{FF2B5EF4-FFF2-40B4-BE49-F238E27FC236}">
                <a16:creationId xmlns:a16="http://schemas.microsoft.com/office/drawing/2014/main" id="{270AA5FA-307D-9C5D-81BC-850F2E253EC9}"/>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2" name="Title 1">
            <a:extLst>
              <a:ext uri="{FF2B5EF4-FFF2-40B4-BE49-F238E27FC236}">
                <a16:creationId xmlns:a16="http://schemas.microsoft.com/office/drawing/2014/main" id="{C82866F6-9B37-C842-7474-C549CAB5B4E7}"/>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sp>
        <p:nvSpPr>
          <p:cNvPr id="3" name="Content Placeholder 2">
            <a:extLst>
              <a:ext uri="{FF2B5EF4-FFF2-40B4-BE49-F238E27FC236}">
                <a16:creationId xmlns:a16="http://schemas.microsoft.com/office/drawing/2014/main" id="{E7C7DF67-DBA1-3A98-2C38-2020F5E4CC1B}"/>
              </a:ext>
            </a:extLst>
          </p:cNvPr>
          <p:cNvSpPr>
            <a:spLocks noGrp="1"/>
          </p:cNvSpPr>
          <p:nvPr>
            <p:ph idx="1"/>
          </p:nvPr>
        </p:nvSpPr>
        <p:spPr>
          <a:xfrm>
            <a:off x="2514600" y="1825625"/>
            <a:ext cx="8839200" cy="4351338"/>
          </a:xfrm>
        </p:spPr>
        <p:txBody>
          <a:bodyPr/>
          <a:lstStyle>
            <a:lvl1pPr>
              <a:buClr>
                <a:srgbClr val="D31F2E"/>
              </a:buClr>
              <a:buSzPct val="100000"/>
              <a:defRPr/>
            </a:lvl1pPr>
            <a:lvl2pPr>
              <a:buClr>
                <a:srgbClr val="D31F2E"/>
              </a:buClr>
              <a:buSzPct val="100000"/>
              <a:defRPr/>
            </a:lvl2pPr>
            <a:lvl3pPr>
              <a:buClr>
                <a:srgbClr val="D31F2E"/>
              </a:buClr>
              <a:buSzPct val="100000"/>
              <a:defRPr/>
            </a:lvl3pPr>
            <a:lvl4pPr>
              <a:buClr>
                <a:srgbClr val="D31F2E"/>
              </a:buClr>
              <a:buSzPct val="100000"/>
              <a:defRPr/>
            </a:lvl4pPr>
            <a:lvl5pPr>
              <a:buClr>
                <a:srgbClr val="D31F2E"/>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grpSp>
        <p:nvGrpSpPr>
          <p:cNvPr id="9" name="Group 8">
            <a:extLst>
              <a:ext uri="{FF2B5EF4-FFF2-40B4-BE49-F238E27FC236}">
                <a16:creationId xmlns:a16="http://schemas.microsoft.com/office/drawing/2014/main" id="{D6AE47E6-B274-4522-8A44-110AB0ACDCD5}"/>
              </a:ext>
            </a:extLst>
          </p:cNvPr>
          <p:cNvGrpSpPr/>
          <p:nvPr userDrawn="1"/>
        </p:nvGrpSpPr>
        <p:grpSpPr>
          <a:xfrm>
            <a:off x="718724" y="5877212"/>
            <a:ext cx="634537" cy="296212"/>
            <a:chOff x="293972" y="5858435"/>
            <a:chExt cx="634537" cy="296212"/>
          </a:xfrm>
        </p:grpSpPr>
        <p:pic>
          <p:nvPicPr>
            <p:cNvPr id="11" name="Picture 10">
              <a:extLst>
                <a:ext uri="{FF2B5EF4-FFF2-40B4-BE49-F238E27FC236}">
                  <a16:creationId xmlns:a16="http://schemas.microsoft.com/office/drawing/2014/main" id="{84E44932-29A6-7A95-7DD3-0C8A93C871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16" name="Picture 15">
              <a:extLst>
                <a:ext uri="{FF2B5EF4-FFF2-40B4-BE49-F238E27FC236}">
                  <a16:creationId xmlns:a16="http://schemas.microsoft.com/office/drawing/2014/main" id="{6D4B2688-BB9D-42EB-90D6-843AE71877EB}"/>
                </a:ext>
              </a:extLst>
            </p:cNvPr>
            <p:cNvPicPr>
              <a:picLocks noChangeAspect="1"/>
            </p:cNvPicPr>
            <p:nvPr userDrawn="1"/>
          </p:nvPicPr>
          <p:blipFill>
            <a:blip r:embed="rId3"/>
            <a:stretch>
              <a:fillRect/>
            </a:stretch>
          </p:blipFill>
          <p:spPr>
            <a:xfrm>
              <a:off x="690118" y="5884712"/>
              <a:ext cx="238391" cy="243658"/>
            </a:xfrm>
            <a:prstGeom prst="rect">
              <a:avLst/>
            </a:prstGeom>
          </p:spPr>
        </p:pic>
      </p:grpSp>
      <p:sp>
        <p:nvSpPr>
          <p:cNvPr id="17" name="TextBox 16">
            <a:extLst>
              <a:ext uri="{FF2B5EF4-FFF2-40B4-BE49-F238E27FC236}">
                <a16:creationId xmlns:a16="http://schemas.microsoft.com/office/drawing/2014/main" id="{083963CC-8FFB-46C8-BA2A-A6B55AA88E4D}"/>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pic>
        <p:nvPicPr>
          <p:cNvPr id="12" name="Picture 11">
            <a:extLst>
              <a:ext uri="{FF2B5EF4-FFF2-40B4-BE49-F238E27FC236}">
                <a16:creationId xmlns:a16="http://schemas.microsoft.com/office/drawing/2014/main" id="{3439C30B-E1F2-44B0-97BD-6CCB835A5C72}"/>
              </a:ext>
            </a:extLst>
          </p:cNvPr>
          <p:cNvPicPr>
            <a:picLocks noChangeAspect="1"/>
          </p:cNvPicPr>
          <p:nvPr userDrawn="1"/>
        </p:nvPicPr>
        <p:blipFill rotWithShape="1">
          <a:blip r:embed="rId4"/>
          <a:srcRect b="16547"/>
          <a:stretch/>
        </p:blipFill>
        <p:spPr>
          <a:xfrm>
            <a:off x="171887" y="0"/>
            <a:ext cx="1760037" cy="1468813"/>
          </a:xfrm>
          <a:prstGeom prst="rect">
            <a:avLst/>
          </a:prstGeom>
        </p:spPr>
      </p:pic>
    </p:spTree>
    <p:extLst>
      <p:ext uri="{BB962C8B-B14F-4D97-AF65-F5344CB8AC3E}">
        <p14:creationId xmlns:p14="http://schemas.microsoft.com/office/powerpoint/2010/main" val="2703276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CK Speaker">
    <p:spTree>
      <p:nvGrpSpPr>
        <p:cNvPr id="1" name=""/>
        <p:cNvGrpSpPr/>
        <p:nvPr/>
      </p:nvGrpSpPr>
      <p:grpSpPr>
        <a:xfrm>
          <a:off x="0" y="0"/>
          <a:ext cx="0" cy="0"/>
          <a:chOff x="0" y="0"/>
          <a:chExt cx="0" cy="0"/>
        </a:xfrm>
      </p:grpSpPr>
      <p:sp>
        <p:nvSpPr>
          <p:cNvPr id="2" name="Shape 262">
            <a:extLst>
              <a:ext uri="{FF2B5EF4-FFF2-40B4-BE49-F238E27FC236}">
                <a16:creationId xmlns:a16="http://schemas.microsoft.com/office/drawing/2014/main" id="{F8146E31-4943-D14C-F81F-F63CDE05FA7D}"/>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16" name="Picture Placeholder 5">
            <a:extLst>
              <a:ext uri="{FF2B5EF4-FFF2-40B4-BE49-F238E27FC236}">
                <a16:creationId xmlns:a16="http://schemas.microsoft.com/office/drawing/2014/main" id="{DDC2FA0C-F2BE-4925-8072-4159CEDF486F}"/>
              </a:ext>
            </a:extLst>
          </p:cNvPr>
          <p:cNvSpPr>
            <a:spLocks noGrp="1"/>
          </p:cNvSpPr>
          <p:nvPr>
            <p:ph type="pic" sz="quarter" idx="18" hasCustomPrompt="1"/>
          </p:nvPr>
        </p:nvSpPr>
        <p:spPr>
          <a:xfrm>
            <a:off x="2895601" y="1837920"/>
            <a:ext cx="3200399" cy="3200398"/>
          </a:xfrm>
          <a:prstGeom prst="ellipse">
            <a:avLst/>
          </a:prstGeom>
          <a:solidFill>
            <a:schemeClr val="tx1">
              <a:lumMod val="9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17" name="Text Placeholder 16">
            <a:extLst>
              <a:ext uri="{FF2B5EF4-FFF2-40B4-BE49-F238E27FC236}">
                <a16:creationId xmlns:a16="http://schemas.microsoft.com/office/drawing/2014/main" id="{FFC99773-0832-57B3-5789-E9EEB3CDE2FB}"/>
              </a:ext>
            </a:extLst>
          </p:cNvPr>
          <p:cNvSpPr>
            <a:spLocks noGrp="1"/>
          </p:cNvSpPr>
          <p:nvPr>
            <p:ph type="body" sz="quarter" idx="19"/>
          </p:nvPr>
        </p:nvSpPr>
        <p:spPr>
          <a:xfrm>
            <a:off x="7338352" y="1837920"/>
            <a:ext cx="4272255" cy="44418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a:extLst>
              <a:ext uri="{FF2B5EF4-FFF2-40B4-BE49-F238E27FC236}">
                <a16:creationId xmlns:a16="http://schemas.microsoft.com/office/drawing/2014/main" id="{683AA313-DDD9-45FB-A27A-E04A70CDDF00}"/>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19" name="Group 18">
            <a:extLst>
              <a:ext uri="{FF2B5EF4-FFF2-40B4-BE49-F238E27FC236}">
                <a16:creationId xmlns:a16="http://schemas.microsoft.com/office/drawing/2014/main" id="{CD55E4A2-DA74-4E0A-89AE-49C4865D514E}"/>
              </a:ext>
            </a:extLst>
          </p:cNvPr>
          <p:cNvGrpSpPr/>
          <p:nvPr userDrawn="1"/>
        </p:nvGrpSpPr>
        <p:grpSpPr>
          <a:xfrm>
            <a:off x="718724" y="5877212"/>
            <a:ext cx="634537" cy="296212"/>
            <a:chOff x="293972" y="5858435"/>
            <a:chExt cx="634537" cy="296212"/>
          </a:xfrm>
        </p:grpSpPr>
        <p:pic>
          <p:nvPicPr>
            <p:cNvPr id="20" name="Picture 19">
              <a:extLst>
                <a:ext uri="{FF2B5EF4-FFF2-40B4-BE49-F238E27FC236}">
                  <a16:creationId xmlns:a16="http://schemas.microsoft.com/office/drawing/2014/main" id="{8094F6D0-77D2-4FFC-AF2D-556B2DA68F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1" name="Picture 20">
              <a:extLst>
                <a:ext uri="{FF2B5EF4-FFF2-40B4-BE49-F238E27FC236}">
                  <a16:creationId xmlns:a16="http://schemas.microsoft.com/office/drawing/2014/main" id="{C2962467-503C-4F4E-B4B9-F980DDE1F3C6}"/>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2" name="TextBox 21">
            <a:extLst>
              <a:ext uri="{FF2B5EF4-FFF2-40B4-BE49-F238E27FC236}">
                <a16:creationId xmlns:a16="http://schemas.microsoft.com/office/drawing/2014/main" id="{A134635C-1E44-42B8-89A4-92AAB220F603}"/>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
        <p:nvSpPr>
          <p:cNvPr id="23" name="Title 1">
            <a:extLst>
              <a:ext uri="{FF2B5EF4-FFF2-40B4-BE49-F238E27FC236}">
                <a16:creationId xmlns:a16="http://schemas.microsoft.com/office/drawing/2014/main" id="{33101982-C0D1-411C-AD5E-5C7F9E22BB29}"/>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spTree>
    <p:extLst>
      <p:ext uri="{BB962C8B-B14F-4D97-AF65-F5344CB8AC3E}">
        <p14:creationId xmlns:p14="http://schemas.microsoft.com/office/powerpoint/2010/main" val="1464249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CK R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A4CEBA20-26FD-47F4-A15F-84EF96A10A67}"/>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7707086" y="2197100"/>
            <a:ext cx="4484915" cy="4660900"/>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9" name="Text Placeholder 18">
            <a:extLst>
              <a:ext uri="{FF2B5EF4-FFF2-40B4-BE49-F238E27FC236}">
                <a16:creationId xmlns:a16="http://schemas.microsoft.com/office/drawing/2014/main" id="{6887EC71-E857-9E48-2272-738252AC844E}"/>
              </a:ext>
            </a:extLst>
          </p:cNvPr>
          <p:cNvSpPr>
            <a:spLocks noGrp="1"/>
          </p:cNvSpPr>
          <p:nvPr>
            <p:ph type="body" sz="quarter" idx="15" hasCustomPrompt="1"/>
          </p:nvPr>
        </p:nvSpPr>
        <p:spPr>
          <a:xfrm>
            <a:off x="2514600" y="3429000"/>
            <a:ext cx="4860561" cy="1285504"/>
          </a:xfrm>
        </p:spPr>
        <p:txBody>
          <a:bodyPr>
            <a:noAutofit/>
          </a:bodyPr>
          <a:lstStyle>
            <a:lvl1pPr marL="0" indent="0">
              <a:buNone/>
              <a:defRPr sz="1800" spc="100" baseline="0">
                <a:solidFill>
                  <a:schemeClr val="tx1">
                    <a:lumMod val="50000"/>
                    <a:lumOff val="5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20" name="Text Placeholder 18">
            <a:extLst>
              <a:ext uri="{FF2B5EF4-FFF2-40B4-BE49-F238E27FC236}">
                <a16:creationId xmlns:a16="http://schemas.microsoft.com/office/drawing/2014/main" id="{8817344D-CC0F-EA2A-430B-0E3B5FE8584E}"/>
              </a:ext>
            </a:extLst>
          </p:cNvPr>
          <p:cNvSpPr>
            <a:spLocks noGrp="1"/>
          </p:cNvSpPr>
          <p:nvPr>
            <p:ph type="body" sz="quarter" idx="16" hasCustomPrompt="1"/>
          </p:nvPr>
        </p:nvSpPr>
        <p:spPr>
          <a:xfrm>
            <a:off x="2514600" y="5360936"/>
            <a:ext cx="4860561" cy="1285504"/>
          </a:xfrm>
        </p:spPr>
        <p:txBody>
          <a:bodyPr>
            <a:noAutofit/>
          </a:bodyPr>
          <a:lstStyle>
            <a:lvl1pPr marL="0" indent="0">
              <a:buNone/>
              <a:defRPr sz="1800" spc="100" baseline="0">
                <a:solidFill>
                  <a:schemeClr val="tx1">
                    <a:lumMod val="50000"/>
                    <a:lumOff val="50000"/>
                  </a:schemeClr>
                </a:solidFill>
              </a:defRPr>
            </a:lvl1pPr>
          </a:lstStyle>
          <a:p>
            <a:pPr>
              <a:defRPr>
                <a:solidFill>
                  <a:srgbClr val="5E5E5E"/>
                </a:solidFill>
                <a:latin typeface="Montserrat Light"/>
                <a:ea typeface="Montserrat Light"/>
                <a:cs typeface="Montserrat Light"/>
                <a:sym typeface="Montserrat Light"/>
              </a:defRPr>
            </a:pPr>
            <a:r>
              <a:rPr lang="en-US" spc="300" dirty="0">
                <a:latin typeface="Arial" charset="0"/>
                <a:ea typeface="Arial" charset="0"/>
                <a:cs typeface="Arial" charset="0"/>
              </a:rPr>
              <a:t>Lorem </a:t>
            </a:r>
            <a:r>
              <a:rPr lang="en-US" spc="300" dirty="0" err="1">
                <a:latin typeface="Arial" charset="0"/>
                <a:ea typeface="Arial" charset="0"/>
                <a:cs typeface="Arial" charset="0"/>
              </a:rPr>
              <a:t>eso</a:t>
            </a:r>
            <a:r>
              <a:rPr lang="en-US" spc="300" dirty="0">
                <a:latin typeface="Arial" charset="0"/>
                <a:ea typeface="Arial" charset="0"/>
                <a:cs typeface="Arial" charset="0"/>
              </a:rPr>
              <a:t> ipsum dolor sit </a:t>
            </a:r>
            <a:r>
              <a:rPr lang="en-US" spc="300" dirty="0" err="1">
                <a:latin typeface="Arial" charset="0"/>
                <a:ea typeface="Arial" charset="0"/>
                <a:cs typeface="Arial" charset="0"/>
              </a:rPr>
              <a:t>amet</a:t>
            </a:r>
            <a:r>
              <a:rPr lang="en-US" spc="300" dirty="0">
                <a:latin typeface="Arial" charset="0"/>
                <a:ea typeface="Arial" charset="0"/>
                <a:cs typeface="Arial" charset="0"/>
              </a:rPr>
              <a:t>, </a:t>
            </a:r>
            <a:r>
              <a:rPr lang="en-US" spc="300" dirty="0" err="1">
                <a:latin typeface="Arial" charset="0"/>
                <a:ea typeface="Arial" charset="0"/>
                <a:cs typeface="Arial" charset="0"/>
              </a:rPr>
              <a:t>deras</a:t>
            </a:r>
            <a:r>
              <a:rPr lang="en-US" spc="300" dirty="0">
                <a:latin typeface="Arial" charset="0"/>
                <a:ea typeface="Arial" charset="0"/>
                <a:cs typeface="Arial" charset="0"/>
              </a:rPr>
              <a:t> </a:t>
            </a:r>
            <a:r>
              <a:rPr lang="en-US" spc="300" dirty="0" err="1">
                <a:latin typeface="Arial" charset="0"/>
                <a:ea typeface="Arial" charset="0"/>
                <a:cs typeface="Arial" charset="0"/>
              </a:rPr>
              <a:t>consetetur</a:t>
            </a:r>
            <a:r>
              <a:rPr lang="en-US" spc="300" dirty="0">
                <a:latin typeface="Arial" charset="0"/>
                <a:ea typeface="Arial" charset="0"/>
                <a:cs typeface="Arial" charset="0"/>
              </a:rPr>
              <a:t> </a:t>
            </a:r>
            <a:r>
              <a:rPr lang="en-US" spc="300" dirty="0" err="1">
                <a:latin typeface="Arial" charset="0"/>
                <a:ea typeface="Arial" charset="0"/>
                <a:cs typeface="Arial" charset="0"/>
              </a:rPr>
              <a:t>sadipscing</a:t>
            </a:r>
            <a:r>
              <a:rPr lang="en-US" spc="300" dirty="0">
                <a:latin typeface="Arial" charset="0"/>
                <a:ea typeface="Arial" charset="0"/>
                <a:cs typeface="Arial" charset="0"/>
              </a:rPr>
              <a:t> </a:t>
            </a:r>
            <a:r>
              <a:rPr lang="en-US" spc="300" dirty="0" err="1">
                <a:latin typeface="Arial" charset="0"/>
                <a:ea typeface="Arial" charset="0"/>
                <a:cs typeface="Arial" charset="0"/>
              </a:rPr>
              <a:t>idas</a:t>
            </a:r>
            <a:r>
              <a:rPr lang="en-US" spc="300" dirty="0">
                <a:latin typeface="Arial" charset="0"/>
                <a:ea typeface="Arial" charset="0"/>
                <a:cs typeface="Arial" charset="0"/>
              </a:rPr>
              <a:t> </a:t>
            </a:r>
            <a:r>
              <a:rPr lang="en-US" spc="300" dirty="0" err="1">
                <a:latin typeface="Arial" charset="0"/>
                <a:ea typeface="Arial" charset="0"/>
                <a:cs typeface="Arial" charset="0"/>
              </a:rPr>
              <a:t>brotas</a:t>
            </a:r>
            <a:r>
              <a:rPr lang="en-US" spc="300" dirty="0">
                <a:latin typeface="Arial" charset="0"/>
                <a:ea typeface="Arial" charset="0"/>
                <a:cs typeface="Arial" charset="0"/>
              </a:rPr>
              <a:t> </a:t>
            </a:r>
            <a:r>
              <a:rPr lang="en-US" spc="300" dirty="0" err="1">
                <a:latin typeface="Arial" charset="0"/>
                <a:ea typeface="Arial" charset="0"/>
                <a:cs typeface="Arial" charset="0"/>
              </a:rPr>
              <a:t>geras</a:t>
            </a:r>
            <a:r>
              <a:rPr lang="en-US" spc="300" dirty="0">
                <a:latin typeface="Arial" charset="0"/>
                <a:ea typeface="Arial" charset="0"/>
                <a:cs typeface="Arial" charset="0"/>
              </a:rPr>
              <a:t> </a:t>
            </a:r>
            <a:r>
              <a:rPr lang="en-US" spc="300" dirty="0" err="1">
                <a:latin typeface="Arial" charset="0"/>
                <a:ea typeface="Arial" charset="0"/>
                <a:cs typeface="Arial" charset="0"/>
              </a:rPr>
              <a:t>elitromas</a:t>
            </a:r>
            <a:r>
              <a:rPr lang="en-US" spc="300" dirty="0">
                <a:latin typeface="Arial" charset="0"/>
                <a:ea typeface="Arial" charset="0"/>
                <a:cs typeface="Arial" charset="0"/>
              </a:rPr>
              <a:t>.</a:t>
            </a:r>
          </a:p>
        </p:txBody>
      </p:sp>
      <p:sp>
        <p:nvSpPr>
          <p:cNvPr id="22" name="Text Placeholder 21">
            <a:extLst>
              <a:ext uri="{FF2B5EF4-FFF2-40B4-BE49-F238E27FC236}">
                <a16:creationId xmlns:a16="http://schemas.microsoft.com/office/drawing/2014/main" id="{42A1F819-547C-B37C-E5EE-03446080B686}"/>
              </a:ext>
            </a:extLst>
          </p:cNvPr>
          <p:cNvSpPr>
            <a:spLocks noGrp="1"/>
          </p:cNvSpPr>
          <p:nvPr>
            <p:ph type="body" sz="quarter" idx="17" hasCustomPrompt="1"/>
          </p:nvPr>
        </p:nvSpPr>
        <p:spPr>
          <a:xfrm>
            <a:off x="2514600" y="4714504"/>
            <a:ext cx="4860561" cy="641721"/>
          </a:xfrm>
        </p:spPr>
        <p:txBody>
          <a:bodyPr anchor="ctr">
            <a:normAutofit/>
          </a:bodyPr>
          <a:lstStyle>
            <a:lvl1pPr marL="0" indent="0">
              <a:buNone/>
              <a:defRPr sz="2000" b="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GOES HERE</a:t>
            </a:r>
          </a:p>
        </p:txBody>
      </p:sp>
      <p:sp>
        <p:nvSpPr>
          <p:cNvPr id="24" name="Text Placeholder 23">
            <a:extLst>
              <a:ext uri="{FF2B5EF4-FFF2-40B4-BE49-F238E27FC236}">
                <a16:creationId xmlns:a16="http://schemas.microsoft.com/office/drawing/2014/main" id="{7D485575-E59B-87D9-2B79-BED4DDF35AB7}"/>
              </a:ext>
            </a:extLst>
          </p:cNvPr>
          <p:cNvSpPr>
            <a:spLocks noGrp="1"/>
          </p:cNvSpPr>
          <p:nvPr>
            <p:ph type="body" sz="quarter" idx="18" hasCustomPrompt="1"/>
          </p:nvPr>
        </p:nvSpPr>
        <p:spPr>
          <a:xfrm>
            <a:off x="2514600" y="2197100"/>
            <a:ext cx="4860561" cy="938213"/>
          </a:xfrm>
        </p:spPr>
        <p:txBody>
          <a:bodyPr>
            <a:normAutofit/>
          </a:bodyPr>
          <a:lstStyle>
            <a:lvl1pPr marL="0" indent="0">
              <a:buNone/>
              <a:defRPr sz="2400"/>
            </a:lvl1pPr>
          </a:lstStyle>
          <a:p>
            <a:pPr lvl="0"/>
            <a:r>
              <a:rPr lang="en-US" dirty="0"/>
              <a:t>Mese </a:t>
            </a:r>
            <a:r>
              <a:rPr lang="en-US" dirty="0" err="1"/>
              <a:t>magmona</a:t>
            </a:r>
            <a:r>
              <a:rPr lang="en-US" dirty="0"/>
              <a:t> </a:t>
            </a:r>
            <a:r>
              <a:rPr lang="en-US" dirty="0" err="1"/>
              <a:t>dreso</a:t>
            </a:r>
            <a:r>
              <a:rPr lang="en-US" dirty="0"/>
              <a:t> </a:t>
            </a:r>
            <a:r>
              <a:rPr lang="en-US" dirty="0" err="1"/>
              <a:t>nade</a:t>
            </a:r>
            <a:r>
              <a:rPr lang="en-US" dirty="0"/>
              <a:t> </a:t>
            </a:r>
            <a:r>
              <a:rPr lang="en-US" dirty="0" err="1"/>
              <a:t>lesdiacw</a:t>
            </a:r>
            <a:r>
              <a:rPr lang="en-US" dirty="0"/>
              <a:t> </a:t>
            </a:r>
            <a:r>
              <a:rPr lang="en-US" dirty="0" err="1"/>
              <a:t>sids</a:t>
            </a:r>
            <a:r>
              <a:rPr lang="en-US" dirty="0"/>
              <a:t>.</a:t>
            </a:r>
          </a:p>
        </p:txBody>
      </p:sp>
      <p:pic>
        <p:nvPicPr>
          <p:cNvPr id="18" name="Picture 17">
            <a:extLst>
              <a:ext uri="{FF2B5EF4-FFF2-40B4-BE49-F238E27FC236}">
                <a16:creationId xmlns:a16="http://schemas.microsoft.com/office/drawing/2014/main" id="{96FE5600-E6B5-4276-94CF-7D8995DB4BBF}"/>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21" name="Group 20">
            <a:extLst>
              <a:ext uri="{FF2B5EF4-FFF2-40B4-BE49-F238E27FC236}">
                <a16:creationId xmlns:a16="http://schemas.microsoft.com/office/drawing/2014/main" id="{9F90E27B-5BDE-4E5C-A641-187AD5179353}"/>
              </a:ext>
            </a:extLst>
          </p:cNvPr>
          <p:cNvGrpSpPr/>
          <p:nvPr userDrawn="1"/>
        </p:nvGrpSpPr>
        <p:grpSpPr>
          <a:xfrm>
            <a:off x="718724" y="5877212"/>
            <a:ext cx="634537" cy="296212"/>
            <a:chOff x="293972" y="5858435"/>
            <a:chExt cx="634537" cy="296212"/>
          </a:xfrm>
        </p:grpSpPr>
        <p:pic>
          <p:nvPicPr>
            <p:cNvPr id="23" name="Picture 22">
              <a:extLst>
                <a:ext uri="{FF2B5EF4-FFF2-40B4-BE49-F238E27FC236}">
                  <a16:creationId xmlns:a16="http://schemas.microsoft.com/office/drawing/2014/main" id="{C8EB569C-DC93-45F7-9089-F069AAF62A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5" name="Picture 24">
              <a:extLst>
                <a:ext uri="{FF2B5EF4-FFF2-40B4-BE49-F238E27FC236}">
                  <a16:creationId xmlns:a16="http://schemas.microsoft.com/office/drawing/2014/main" id="{7515DAA5-1F9D-4D33-90BE-6A4FF5266F16}"/>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6" name="TextBox 25">
            <a:extLst>
              <a:ext uri="{FF2B5EF4-FFF2-40B4-BE49-F238E27FC236}">
                <a16:creationId xmlns:a16="http://schemas.microsoft.com/office/drawing/2014/main" id="{878D3CE4-E117-4638-AC18-A388C2E0AC54}"/>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
        <p:nvSpPr>
          <p:cNvPr id="27" name="Title 1">
            <a:extLst>
              <a:ext uri="{FF2B5EF4-FFF2-40B4-BE49-F238E27FC236}">
                <a16:creationId xmlns:a16="http://schemas.microsoft.com/office/drawing/2014/main" id="{4A871E22-6A29-4A32-9BD9-39FA8205AF40}"/>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spTree>
    <p:extLst>
      <p:ext uri="{BB962C8B-B14F-4D97-AF65-F5344CB8AC3E}">
        <p14:creationId xmlns:p14="http://schemas.microsoft.com/office/powerpoint/2010/main" val="3786806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CK R 2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FCF99F69-ADCA-090A-4718-C1672EA9D027}"/>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7814381" y="2051908"/>
            <a:ext cx="3922348" cy="2197100"/>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9" name="Text Placeholder 18">
            <a:extLst>
              <a:ext uri="{FF2B5EF4-FFF2-40B4-BE49-F238E27FC236}">
                <a16:creationId xmlns:a16="http://schemas.microsoft.com/office/drawing/2014/main" id="{6887EC71-E857-9E48-2272-738252AC844E}"/>
              </a:ext>
            </a:extLst>
          </p:cNvPr>
          <p:cNvSpPr>
            <a:spLocks noGrp="1"/>
          </p:cNvSpPr>
          <p:nvPr>
            <p:ph type="body" sz="quarter" idx="15" hasCustomPrompt="1"/>
          </p:nvPr>
        </p:nvSpPr>
        <p:spPr>
          <a:xfrm>
            <a:off x="2514600" y="3429000"/>
            <a:ext cx="4860561" cy="1285504"/>
          </a:xfrm>
        </p:spPr>
        <p:txBody>
          <a:bodyPr>
            <a:noAutofit/>
          </a:bodyPr>
          <a:lstStyle>
            <a:lvl1pPr marL="0" indent="0">
              <a:buNone/>
              <a:defRPr sz="1800" spc="100" baseline="0">
                <a:solidFill>
                  <a:schemeClr val="tx1">
                    <a:lumMod val="50000"/>
                    <a:lumOff val="5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22" name="Text Placeholder 21">
            <a:extLst>
              <a:ext uri="{FF2B5EF4-FFF2-40B4-BE49-F238E27FC236}">
                <a16:creationId xmlns:a16="http://schemas.microsoft.com/office/drawing/2014/main" id="{42A1F819-547C-B37C-E5EE-03446080B686}"/>
              </a:ext>
            </a:extLst>
          </p:cNvPr>
          <p:cNvSpPr>
            <a:spLocks noGrp="1"/>
          </p:cNvSpPr>
          <p:nvPr>
            <p:ph type="body" sz="quarter" idx="17" hasCustomPrompt="1"/>
          </p:nvPr>
        </p:nvSpPr>
        <p:spPr>
          <a:xfrm>
            <a:off x="2514600" y="4714504"/>
            <a:ext cx="4860561" cy="641721"/>
          </a:xfrm>
        </p:spPr>
        <p:txBody>
          <a:bodyPr anchor="ctr">
            <a:normAutofit/>
          </a:bodyPr>
          <a:lstStyle>
            <a:lvl1pPr marL="0" indent="0">
              <a:buNone/>
              <a:defRPr sz="2000" b="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GOES HERE</a:t>
            </a:r>
          </a:p>
        </p:txBody>
      </p:sp>
      <p:sp>
        <p:nvSpPr>
          <p:cNvPr id="24" name="Text Placeholder 23">
            <a:extLst>
              <a:ext uri="{FF2B5EF4-FFF2-40B4-BE49-F238E27FC236}">
                <a16:creationId xmlns:a16="http://schemas.microsoft.com/office/drawing/2014/main" id="{7D485575-E59B-87D9-2B79-BED4DDF35AB7}"/>
              </a:ext>
            </a:extLst>
          </p:cNvPr>
          <p:cNvSpPr>
            <a:spLocks noGrp="1"/>
          </p:cNvSpPr>
          <p:nvPr>
            <p:ph type="body" sz="quarter" idx="18" hasCustomPrompt="1"/>
          </p:nvPr>
        </p:nvSpPr>
        <p:spPr>
          <a:xfrm>
            <a:off x="2514600" y="2197100"/>
            <a:ext cx="4860561" cy="938213"/>
          </a:xfrm>
        </p:spPr>
        <p:txBody>
          <a:bodyPr>
            <a:normAutofit/>
          </a:bodyPr>
          <a:lstStyle>
            <a:lvl1pPr marL="0" indent="0">
              <a:buNone/>
              <a:defRPr sz="2400"/>
            </a:lvl1pPr>
          </a:lstStyle>
          <a:p>
            <a:pPr lvl="0"/>
            <a:r>
              <a:rPr lang="en-US" dirty="0"/>
              <a:t>Mese </a:t>
            </a:r>
            <a:r>
              <a:rPr lang="en-US" dirty="0" err="1"/>
              <a:t>magmona</a:t>
            </a:r>
            <a:r>
              <a:rPr lang="en-US" dirty="0"/>
              <a:t> </a:t>
            </a:r>
            <a:r>
              <a:rPr lang="en-US" dirty="0" err="1"/>
              <a:t>dreso</a:t>
            </a:r>
            <a:r>
              <a:rPr lang="en-US" dirty="0"/>
              <a:t> </a:t>
            </a:r>
            <a:r>
              <a:rPr lang="en-US" dirty="0" err="1"/>
              <a:t>nade</a:t>
            </a:r>
            <a:r>
              <a:rPr lang="en-US" dirty="0"/>
              <a:t> </a:t>
            </a:r>
            <a:r>
              <a:rPr lang="en-US" dirty="0" err="1"/>
              <a:t>lesdiacw</a:t>
            </a:r>
            <a:r>
              <a:rPr lang="en-US" dirty="0"/>
              <a:t> </a:t>
            </a:r>
            <a:r>
              <a:rPr lang="en-US" dirty="0" err="1"/>
              <a:t>sids</a:t>
            </a:r>
            <a:r>
              <a:rPr lang="en-US" dirty="0"/>
              <a:t>.</a:t>
            </a:r>
          </a:p>
        </p:txBody>
      </p:sp>
      <p:sp>
        <p:nvSpPr>
          <p:cNvPr id="5" name="Picture Placeholder 7">
            <a:extLst>
              <a:ext uri="{FF2B5EF4-FFF2-40B4-BE49-F238E27FC236}">
                <a16:creationId xmlns:a16="http://schemas.microsoft.com/office/drawing/2014/main" id="{5F4A1A99-F5BB-D5B6-FB7C-B4F110FB6C8B}"/>
              </a:ext>
            </a:extLst>
          </p:cNvPr>
          <p:cNvSpPr>
            <a:spLocks noGrp="1"/>
          </p:cNvSpPr>
          <p:nvPr>
            <p:ph type="pic" sz="quarter" idx="19"/>
          </p:nvPr>
        </p:nvSpPr>
        <p:spPr>
          <a:xfrm>
            <a:off x="7814381" y="4455535"/>
            <a:ext cx="3922348" cy="2197100"/>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4" name="Text Placeholder 18">
            <a:extLst>
              <a:ext uri="{FF2B5EF4-FFF2-40B4-BE49-F238E27FC236}">
                <a16:creationId xmlns:a16="http://schemas.microsoft.com/office/drawing/2014/main" id="{315569C8-038E-0FC2-FE32-E0B40DE63AB0}"/>
              </a:ext>
            </a:extLst>
          </p:cNvPr>
          <p:cNvSpPr>
            <a:spLocks noGrp="1"/>
          </p:cNvSpPr>
          <p:nvPr>
            <p:ph type="body" sz="quarter" idx="20" hasCustomPrompt="1"/>
          </p:nvPr>
        </p:nvSpPr>
        <p:spPr>
          <a:xfrm>
            <a:off x="2514309" y="5367131"/>
            <a:ext cx="4860561" cy="1285504"/>
          </a:xfrm>
        </p:spPr>
        <p:txBody>
          <a:bodyPr>
            <a:noAutofit/>
          </a:bodyPr>
          <a:lstStyle>
            <a:lvl1pPr marL="0" indent="0">
              <a:buNone/>
              <a:defRPr sz="1800" spc="100" baseline="0">
                <a:solidFill>
                  <a:schemeClr val="tx2">
                    <a:lumMod val="9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20" name="Title 1">
            <a:extLst>
              <a:ext uri="{FF2B5EF4-FFF2-40B4-BE49-F238E27FC236}">
                <a16:creationId xmlns:a16="http://schemas.microsoft.com/office/drawing/2014/main" id="{DADFE78C-8EFE-4843-B71D-780A9B3DD85A}"/>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21" name="Picture 20">
            <a:extLst>
              <a:ext uri="{FF2B5EF4-FFF2-40B4-BE49-F238E27FC236}">
                <a16:creationId xmlns:a16="http://schemas.microsoft.com/office/drawing/2014/main" id="{CEFE6CE6-0DB4-4F7B-A4FD-07F0A9FF35CF}"/>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23" name="Group 22">
            <a:extLst>
              <a:ext uri="{FF2B5EF4-FFF2-40B4-BE49-F238E27FC236}">
                <a16:creationId xmlns:a16="http://schemas.microsoft.com/office/drawing/2014/main" id="{33631F62-C15E-4AB7-87A5-437F7AFC65A8}"/>
              </a:ext>
            </a:extLst>
          </p:cNvPr>
          <p:cNvGrpSpPr/>
          <p:nvPr userDrawn="1"/>
        </p:nvGrpSpPr>
        <p:grpSpPr>
          <a:xfrm>
            <a:off x="718724" y="5877212"/>
            <a:ext cx="634537" cy="296212"/>
            <a:chOff x="293972" y="5858435"/>
            <a:chExt cx="634537" cy="296212"/>
          </a:xfrm>
        </p:grpSpPr>
        <p:pic>
          <p:nvPicPr>
            <p:cNvPr id="25" name="Picture 24">
              <a:extLst>
                <a:ext uri="{FF2B5EF4-FFF2-40B4-BE49-F238E27FC236}">
                  <a16:creationId xmlns:a16="http://schemas.microsoft.com/office/drawing/2014/main" id="{A3F35BED-EC68-4FF1-BAD0-EEF62CA90D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6" name="Picture 25">
              <a:extLst>
                <a:ext uri="{FF2B5EF4-FFF2-40B4-BE49-F238E27FC236}">
                  <a16:creationId xmlns:a16="http://schemas.microsoft.com/office/drawing/2014/main" id="{968E3554-C915-495E-8B2F-37B1110B0AD4}"/>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7" name="TextBox 26">
            <a:extLst>
              <a:ext uri="{FF2B5EF4-FFF2-40B4-BE49-F238E27FC236}">
                <a16:creationId xmlns:a16="http://schemas.microsoft.com/office/drawing/2014/main" id="{3AE72191-4341-47AF-AC77-BA5EBCDF11AC}"/>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Tree>
    <p:extLst>
      <p:ext uri="{BB962C8B-B14F-4D97-AF65-F5344CB8AC3E}">
        <p14:creationId xmlns:p14="http://schemas.microsoft.com/office/powerpoint/2010/main" val="160948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CK L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667B2583-99B2-B4DF-E28C-45EB15B3FC3B}"/>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2160746" y="1947582"/>
            <a:ext cx="4124120" cy="4910418"/>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9" name="Text Placeholder 18">
            <a:extLst>
              <a:ext uri="{FF2B5EF4-FFF2-40B4-BE49-F238E27FC236}">
                <a16:creationId xmlns:a16="http://schemas.microsoft.com/office/drawing/2014/main" id="{6887EC71-E857-9E48-2272-738252AC844E}"/>
              </a:ext>
            </a:extLst>
          </p:cNvPr>
          <p:cNvSpPr>
            <a:spLocks noGrp="1"/>
          </p:cNvSpPr>
          <p:nvPr>
            <p:ph type="body" sz="quarter" idx="15" hasCustomPrompt="1"/>
          </p:nvPr>
        </p:nvSpPr>
        <p:spPr>
          <a:xfrm>
            <a:off x="6657446" y="3429000"/>
            <a:ext cx="4860561" cy="1285504"/>
          </a:xfrm>
        </p:spPr>
        <p:txBody>
          <a:bodyPr>
            <a:noAutofit/>
          </a:bodyPr>
          <a:lstStyle>
            <a:lvl1pPr marL="0" indent="0">
              <a:buNone/>
              <a:defRPr sz="1800" spc="100" baseline="0">
                <a:solidFill>
                  <a:schemeClr val="tx1">
                    <a:lumMod val="50000"/>
                    <a:lumOff val="5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22" name="Text Placeholder 21">
            <a:extLst>
              <a:ext uri="{FF2B5EF4-FFF2-40B4-BE49-F238E27FC236}">
                <a16:creationId xmlns:a16="http://schemas.microsoft.com/office/drawing/2014/main" id="{42A1F819-547C-B37C-E5EE-03446080B686}"/>
              </a:ext>
            </a:extLst>
          </p:cNvPr>
          <p:cNvSpPr>
            <a:spLocks noGrp="1"/>
          </p:cNvSpPr>
          <p:nvPr>
            <p:ph type="body" sz="quarter" idx="17" hasCustomPrompt="1"/>
          </p:nvPr>
        </p:nvSpPr>
        <p:spPr>
          <a:xfrm>
            <a:off x="6657446" y="4714504"/>
            <a:ext cx="4860561" cy="641721"/>
          </a:xfrm>
        </p:spPr>
        <p:txBody>
          <a:bodyPr anchor="ctr">
            <a:normAutofit/>
          </a:bodyPr>
          <a:lstStyle>
            <a:lvl1pPr marL="0" indent="0">
              <a:buNone/>
              <a:defRPr sz="2000" b="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GOES HERE</a:t>
            </a:r>
          </a:p>
        </p:txBody>
      </p:sp>
      <p:sp>
        <p:nvSpPr>
          <p:cNvPr id="24" name="Text Placeholder 23">
            <a:extLst>
              <a:ext uri="{FF2B5EF4-FFF2-40B4-BE49-F238E27FC236}">
                <a16:creationId xmlns:a16="http://schemas.microsoft.com/office/drawing/2014/main" id="{7D485575-E59B-87D9-2B79-BED4DDF35AB7}"/>
              </a:ext>
            </a:extLst>
          </p:cNvPr>
          <p:cNvSpPr>
            <a:spLocks noGrp="1"/>
          </p:cNvSpPr>
          <p:nvPr>
            <p:ph type="body" sz="quarter" idx="18" hasCustomPrompt="1"/>
          </p:nvPr>
        </p:nvSpPr>
        <p:spPr>
          <a:xfrm>
            <a:off x="6657446" y="2197100"/>
            <a:ext cx="4860561" cy="938213"/>
          </a:xfrm>
        </p:spPr>
        <p:txBody>
          <a:bodyPr>
            <a:normAutofit/>
          </a:bodyPr>
          <a:lstStyle>
            <a:lvl1pPr marL="0" indent="0">
              <a:buNone/>
              <a:defRPr sz="2400"/>
            </a:lvl1pPr>
          </a:lstStyle>
          <a:p>
            <a:pPr lvl="0"/>
            <a:r>
              <a:rPr lang="en-US" dirty="0"/>
              <a:t>Mese </a:t>
            </a:r>
            <a:r>
              <a:rPr lang="en-US" dirty="0" err="1"/>
              <a:t>magmona</a:t>
            </a:r>
            <a:r>
              <a:rPr lang="en-US" dirty="0"/>
              <a:t> </a:t>
            </a:r>
            <a:r>
              <a:rPr lang="en-US" dirty="0" err="1"/>
              <a:t>dreso</a:t>
            </a:r>
            <a:r>
              <a:rPr lang="en-US" dirty="0"/>
              <a:t> </a:t>
            </a:r>
            <a:r>
              <a:rPr lang="en-US" dirty="0" err="1"/>
              <a:t>nade</a:t>
            </a:r>
            <a:r>
              <a:rPr lang="en-US" dirty="0"/>
              <a:t> </a:t>
            </a:r>
            <a:r>
              <a:rPr lang="en-US" dirty="0" err="1"/>
              <a:t>lesdiacw</a:t>
            </a:r>
            <a:r>
              <a:rPr lang="en-US" dirty="0"/>
              <a:t> </a:t>
            </a:r>
            <a:r>
              <a:rPr lang="en-US" dirty="0" err="1"/>
              <a:t>sids</a:t>
            </a:r>
            <a:r>
              <a:rPr lang="en-US" dirty="0"/>
              <a:t>.</a:t>
            </a:r>
          </a:p>
        </p:txBody>
      </p:sp>
      <p:sp>
        <p:nvSpPr>
          <p:cNvPr id="16" name="Text Placeholder 18">
            <a:extLst>
              <a:ext uri="{FF2B5EF4-FFF2-40B4-BE49-F238E27FC236}">
                <a16:creationId xmlns:a16="http://schemas.microsoft.com/office/drawing/2014/main" id="{8989E1A2-AC95-B4B7-E36D-A1945C9A0AA7}"/>
              </a:ext>
            </a:extLst>
          </p:cNvPr>
          <p:cNvSpPr>
            <a:spLocks noGrp="1"/>
          </p:cNvSpPr>
          <p:nvPr>
            <p:ph type="body" sz="quarter" idx="19" hasCustomPrompt="1"/>
          </p:nvPr>
        </p:nvSpPr>
        <p:spPr>
          <a:xfrm>
            <a:off x="6657446" y="5367131"/>
            <a:ext cx="4860561" cy="1285504"/>
          </a:xfrm>
        </p:spPr>
        <p:txBody>
          <a:bodyPr>
            <a:noAutofit/>
          </a:bodyPr>
          <a:lstStyle>
            <a:lvl1pPr marL="0" indent="0">
              <a:buNone/>
              <a:defRPr sz="1800" spc="100" baseline="0">
                <a:solidFill>
                  <a:schemeClr val="tx2">
                    <a:lumMod val="9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18" name="Title 1">
            <a:extLst>
              <a:ext uri="{FF2B5EF4-FFF2-40B4-BE49-F238E27FC236}">
                <a16:creationId xmlns:a16="http://schemas.microsoft.com/office/drawing/2014/main" id="{4F7BDD4E-F393-4DC9-9820-63E96AD20B17}"/>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20" name="Picture 19">
            <a:extLst>
              <a:ext uri="{FF2B5EF4-FFF2-40B4-BE49-F238E27FC236}">
                <a16:creationId xmlns:a16="http://schemas.microsoft.com/office/drawing/2014/main" id="{118BD310-6CAF-4709-A799-AF3FA6DC0EB1}"/>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21" name="Group 20">
            <a:extLst>
              <a:ext uri="{FF2B5EF4-FFF2-40B4-BE49-F238E27FC236}">
                <a16:creationId xmlns:a16="http://schemas.microsoft.com/office/drawing/2014/main" id="{35ED3C7D-ADE4-4646-9426-6A2968A364A5}"/>
              </a:ext>
            </a:extLst>
          </p:cNvPr>
          <p:cNvGrpSpPr/>
          <p:nvPr userDrawn="1"/>
        </p:nvGrpSpPr>
        <p:grpSpPr>
          <a:xfrm>
            <a:off x="718724" y="5877212"/>
            <a:ext cx="634537" cy="296212"/>
            <a:chOff x="293972" y="5858435"/>
            <a:chExt cx="634537" cy="296212"/>
          </a:xfrm>
        </p:grpSpPr>
        <p:pic>
          <p:nvPicPr>
            <p:cNvPr id="23" name="Picture 22">
              <a:extLst>
                <a:ext uri="{FF2B5EF4-FFF2-40B4-BE49-F238E27FC236}">
                  <a16:creationId xmlns:a16="http://schemas.microsoft.com/office/drawing/2014/main" id="{43E7C648-2822-4C9C-A2A9-B63E162F2D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5" name="Picture 24">
              <a:extLst>
                <a:ext uri="{FF2B5EF4-FFF2-40B4-BE49-F238E27FC236}">
                  <a16:creationId xmlns:a16="http://schemas.microsoft.com/office/drawing/2014/main" id="{A1216233-E1C9-45C6-9918-C3EC12483E26}"/>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6" name="TextBox 25">
            <a:extLst>
              <a:ext uri="{FF2B5EF4-FFF2-40B4-BE49-F238E27FC236}">
                <a16:creationId xmlns:a16="http://schemas.microsoft.com/office/drawing/2014/main" id="{1F86A717-1F57-4D53-9B81-EEC010509F35}"/>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Tree>
    <p:extLst>
      <p:ext uri="{BB962C8B-B14F-4D97-AF65-F5344CB8AC3E}">
        <p14:creationId xmlns:p14="http://schemas.microsoft.com/office/powerpoint/2010/main" val="2010339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CK Main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14D4F30D-AB14-D808-B704-8902619577B5}"/>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2514600" y="2136369"/>
            <a:ext cx="8839200" cy="4356506"/>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7" name="Title 1">
            <a:extLst>
              <a:ext uri="{FF2B5EF4-FFF2-40B4-BE49-F238E27FC236}">
                <a16:creationId xmlns:a16="http://schemas.microsoft.com/office/drawing/2014/main" id="{9C24DA76-19D7-4407-B385-B261A24BE299}"/>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18" name="Picture 17">
            <a:extLst>
              <a:ext uri="{FF2B5EF4-FFF2-40B4-BE49-F238E27FC236}">
                <a16:creationId xmlns:a16="http://schemas.microsoft.com/office/drawing/2014/main" id="{35A1F506-B59A-4E99-9B55-0017C4504D5C}"/>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19" name="Group 18">
            <a:extLst>
              <a:ext uri="{FF2B5EF4-FFF2-40B4-BE49-F238E27FC236}">
                <a16:creationId xmlns:a16="http://schemas.microsoft.com/office/drawing/2014/main" id="{521D78EB-8392-46B7-AB7B-A8AB53C20F1A}"/>
              </a:ext>
            </a:extLst>
          </p:cNvPr>
          <p:cNvGrpSpPr/>
          <p:nvPr userDrawn="1"/>
        </p:nvGrpSpPr>
        <p:grpSpPr>
          <a:xfrm>
            <a:off x="718724" y="5877212"/>
            <a:ext cx="634537" cy="296212"/>
            <a:chOff x="293972" y="5858435"/>
            <a:chExt cx="634537" cy="296212"/>
          </a:xfrm>
        </p:grpSpPr>
        <p:pic>
          <p:nvPicPr>
            <p:cNvPr id="20" name="Picture 19">
              <a:extLst>
                <a:ext uri="{FF2B5EF4-FFF2-40B4-BE49-F238E27FC236}">
                  <a16:creationId xmlns:a16="http://schemas.microsoft.com/office/drawing/2014/main" id="{59707AD4-6107-434D-A17F-0291AD0A27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1" name="Picture 20">
              <a:extLst>
                <a:ext uri="{FF2B5EF4-FFF2-40B4-BE49-F238E27FC236}">
                  <a16:creationId xmlns:a16="http://schemas.microsoft.com/office/drawing/2014/main" id="{711ED4D0-2F53-4F44-93CB-77DC20FCA102}"/>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3" name="TextBox 22">
            <a:extLst>
              <a:ext uri="{FF2B5EF4-FFF2-40B4-BE49-F238E27FC236}">
                <a16:creationId xmlns:a16="http://schemas.microsoft.com/office/drawing/2014/main" id="{A2C95BB2-95F3-4E41-9159-F838592B02BD}"/>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Tree>
    <p:extLst>
      <p:ext uri="{BB962C8B-B14F-4D97-AF65-F5344CB8AC3E}">
        <p14:creationId xmlns:p14="http://schemas.microsoft.com/office/powerpoint/2010/main" val="1383674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 No Content">
    <p:spTree>
      <p:nvGrpSpPr>
        <p:cNvPr id="1" name=""/>
        <p:cNvGrpSpPr/>
        <p:nvPr/>
      </p:nvGrpSpPr>
      <p:grpSpPr>
        <a:xfrm>
          <a:off x="0" y="0"/>
          <a:ext cx="0" cy="0"/>
          <a:chOff x="0" y="0"/>
          <a:chExt cx="0" cy="0"/>
        </a:xfrm>
      </p:grpSpPr>
      <p:sp>
        <p:nvSpPr>
          <p:cNvPr id="5" name="Shape 262">
            <a:extLst>
              <a:ext uri="{FF2B5EF4-FFF2-40B4-BE49-F238E27FC236}">
                <a16:creationId xmlns:a16="http://schemas.microsoft.com/office/drawing/2014/main" id="{2D15BCAD-93A7-8B33-BAEB-73BA04DF999F}"/>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28" name="Title 1">
            <a:extLst>
              <a:ext uri="{FF2B5EF4-FFF2-40B4-BE49-F238E27FC236}">
                <a16:creationId xmlns:a16="http://schemas.microsoft.com/office/drawing/2014/main" id="{35B3B756-05DB-4303-B26D-575057DFEA0D}"/>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29" name="Picture 28">
            <a:extLst>
              <a:ext uri="{FF2B5EF4-FFF2-40B4-BE49-F238E27FC236}">
                <a16:creationId xmlns:a16="http://schemas.microsoft.com/office/drawing/2014/main" id="{DF7E372C-4517-41DA-82B2-2A9875849711}"/>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30" name="Group 29">
            <a:extLst>
              <a:ext uri="{FF2B5EF4-FFF2-40B4-BE49-F238E27FC236}">
                <a16:creationId xmlns:a16="http://schemas.microsoft.com/office/drawing/2014/main" id="{46443F11-1E78-4395-B15D-46069DE36715}"/>
              </a:ext>
            </a:extLst>
          </p:cNvPr>
          <p:cNvGrpSpPr/>
          <p:nvPr userDrawn="1"/>
        </p:nvGrpSpPr>
        <p:grpSpPr>
          <a:xfrm>
            <a:off x="718724" y="5877212"/>
            <a:ext cx="634537" cy="296212"/>
            <a:chOff x="293972" y="5858435"/>
            <a:chExt cx="634537" cy="296212"/>
          </a:xfrm>
        </p:grpSpPr>
        <p:pic>
          <p:nvPicPr>
            <p:cNvPr id="31" name="Picture 30">
              <a:extLst>
                <a:ext uri="{FF2B5EF4-FFF2-40B4-BE49-F238E27FC236}">
                  <a16:creationId xmlns:a16="http://schemas.microsoft.com/office/drawing/2014/main" id="{0C7CB7BD-A945-4B25-93AB-75098233EC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32" name="Picture 31">
              <a:extLst>
                <a:ext uri="{FF2B5EF4-FFF2-40B4-BE49-F238E27FC236}">
                  <a16:creationId xmlns:a16="http://schemas.microsoft.com/office/drawing/2014/main" id="{687CA006-5F6F-462D-B086-8B43ABA60A52}"/>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33" name="TextBox 32">
            <a:extLst>
              <a:ext uri="{FF2B5EF4-FFF2-40B4-BE49-F238E27FC236}">
                <a16:creationId xmlns:a16="http://schemas.microsoft.com/office/drawing/2014/main" id="{90B31385-E424-4DA6-BCE9-1A9CA435CB5F}"/>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Tree>
    <p:extLst>
      <p:ext uri="{BB962C8B-B14F-4D97-AF65-F5344CB8AC3E}">
        <p14:creationId xmlns:p14="http://schemas.microsoft.com/office/powerpoint/2010/main" val="731991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Section">
    <p:spTree>
      <p:nvGrpSpPr>
        <p:cNvPr id="1" name=""/>
        <p:cNvGrpSpPr/>
        <p:nvPr/>
      </p:nvGrpSpPr>
      <p:grpSpPr>
        <a:xfrm>
          <a:off x="0" y="0"/>
          <a:ext cx="0" cy="0"/>
          <a:chOff x="0" y="0"/>
          <a:chExt cx="0" cy="0"/>
        </a:xfrm>
      </p:grpSpPr>
      <p:sp>
        <p:nvSpPr>
          <p:cNvPr id="5" name="Shape 262">
            <a:extLst>
              <a:ext uri="{FF2B5EF4-FFF2-40B4-BE49-F238E27FC236}">
                <a16:creationId xmlns:a16="http://schemas.microsoft.com/office/drawing/2014/main" id="{2D15BCAD-93A7-8B33-BAEB-73BA04DF999F}"/>
              </a:ext>
            </a:extLst>
          </p:cNvPr>
          <p:cNvSpPr/>
          <p:nvPr userDrawn="1"/>
        </p:nvSpPr>
        <p:spPr>
          <a:xfrm>
            <a:off x="10038324"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12002307"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28" name="Title 1">
            <a:extLst>
              <a:ext uri="{FF2B5EF4-FFF2-40B4-BE49-F238E27FC236}">
                <a16:creationId xmlns:a16="http://schemas.microsoft.com/office/drawing/2014/main" id="{35B3B756-05DB-4303-B26D-575057DFEA0D}"/>
              </a:ext>
            </a:extLst>
          </p:cNvPr>
          <p:cNvSpPr>
            <a:spLocks noGrp="1"/>
          </p:cNvSpPr>
          <p:nvPr>
            <p:ph type="title" hasCustomPrompt="1"/>
          </p:nvPr>
        </p:nvSpPr>
        <p:spPr>
          <a:xfrm>
            <a:off x="332874" y="3188536"/>
            <a:ext cx="11249526" cy="1325563"/>
          </a:xfrm>
        </p:spPr>
        <p:txBody>
          <a:bodyPr>
            <a:normAutofit/>
          </a:bodyPr>
          <a:lstStyle>
            <a:lvl1pPr>
              <a:defRPr sz="6000" b="1" i="0">
                <a:latin typeface="+mn-lt"/>
                <a:cs typeface="Arial Black" panose="020B0604020202020204" pitchFamily="34" charset="0"/>
              </a:defRPr>
            </a:lvl1pPr>
          </a:lstStyle>
          <a:p>
            <a:r>
              <a:rPr lang="en-US" dirty="0"/>
              <a:t>Click To Edit Master Title</a:t>
            </a:r>
          </a:p>
        </p:txBody>
      </p:sp>
      <p:pic>
        <p:nvPicPr>
          <p:cNvPr id="29" name="Picture 28">
            <a:extLst>
              <a:ext uri="{FF2B5EF4-FFF2-40B4-BE49-F238E27FC236}">
                <a16:creationId xmlns:a16="http://schemas.microsoft.com/office/drawing/2014/main" id="{DF7E372C-4517-41DA-82B2-2A9875849711}"/>
              </a:ext>
            </a:extLst>
          </p:cNvPr>
          <p:cNvPicPr>
            <a:picLocks noChangeAspect="1"/>
          </p:cNvPicPr>
          <p:nvPr userDrawn="1"/>
        </p:nvPicPr>
        <p:blipFill rotWithShape="1">
          <a:blip r:embed="rId2"/>
          <a:srcRect l="27540" t="59436" r="2473" b="12538"/>
          <a:stretch/>
        </p:blipFill>
        <p:spPr>
          <a:xfrm>
            <a:off x="9780271" y="5608199"/>
            <a:ext cx="2411729" cy="1249802"/>
          </a:xfrm>
          <a:prstGeom prst="rect">
            <a:avLst/>
          </a:prstGeom>
        </p:spPr>
      </p:pic>
    </p:spTree>
    <p:extLst>
      <p:ext uri="{BB962C8B-B14F-4D97-AF65-F5344CB8AC3E}">
        <p14:creationId xmlns:p14="http://schemas.microsoft.com/office/powerpoint/2010/main" val="1543701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A82ED-9822-6300-4BAB-878E6FFE94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0E005D4-F79C-126D-B191-5C88C3483D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852779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64" r:id="rId3"/>
    <p:sldLayoutId id="2147483666" r:id="rId4"/>
    <p:sldLayoutId id="2147483665" r:id="rId5"/>
    <p:sldLayoutId id="2147483662" r:id="rId6"/>
    <p:sldLayoutId id="2147483660" r:id="rId7"/>
    <p:sldLayoutId id="2147483661" r:id="rId8"/>
    <p:sldLayoutId id="2147483667" r:id="rId9"/>
    <p:sldLayoutId id="2147483668" r:id="rId10"/>
    <p:sldLayoutId id="2147483672" r:id="rId11"/>
    <p:sldLayoutId id="2147483674" r:id="rId12"/>
    <p:sldLayoutId id="2147483675" r:id="rId13"/>
  </p:sldLayoutIdLst>
  <p:txStyles>
    <p:titleStyle>
      <a:lvl1pPr algn="l" defTabSz="914400" rtl="0" eaLnBrk="1" latinLnBrk="0" hangingPunct="1">
        <a:lnSpc>
          <a:spcPct val="90000"/>
        </a:lnSpc>
        <a:spcBef>
          <a:spcPct val="0"/>
        </a:spcBef>
        <a:buNone/>
        <a:defRPr sz="5400" b="1" kern="1200">
          <a:solidFill>
            <a:schemeClr val="tx1"/>
          </a:solidFill>
          <a:latin typeface="+mn-lt"/>
          <a:ea typeface="+mj-ea"/>
          <a:cs typeface="Arial" panose="020B0604020202020204" pitchFamily="34" charset="0"/>
        </a:defRPr>
      </a:lvl1pPr>
    </p:titleStyle>
    <p:bodyStyle>
      <a:lvl1pPr marL="346075" indent="-346075" algn="l" defTabSz="914400" rtl="0" eaLnBrk="1" latinLnBrk="0" hangingPunct="1">
        <a:lnSpc>
          <a:spcPct val="120000"/>
        </a:lnSpc>
        <a:spcBef>
          <a:spcPts val="1000"/>
        </a:spcBef>
        <a:spcAft>
          <a:spcPts val="600"/>
        </a:spcAft>
        <a:buClr>
          <a:srgbClr val="D31F2E"/>
        </a:buClr>
        <a:buSzPct val="10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merten@astate.edu"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hyperlink" Target="mailto:rhegger@astate.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s://www.pbis.org/pbis/what-is-pbi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hyperlink" Target="https://www.pbis.org/resource/pbis-implementation-blueprint"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flpbis.cbcs.usf.edu/other/success.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 Introduction to PBIS</a:t>
            </a:r>
            <a:br>
              <a:rPr lang="en-US" dirty="0"/>
            </a:br>
            <a:r>
              <a:rPr lang="en-US" sz="2800" dirty="0"/>
              <a:t>Positive Behavioral Interventions and Supports</a:t>
            </a:r>
          </a:p>
        </p:txBody>
      </p:sp>
      <p:sp>
        <p:nvSpPr>
          <p:cNvPr id="14" name="Subtitle 13">
            <a:extLst>
              <a:ext uri="{FF2B5EF4-FFF2-40B4-BE49-F238E27FC236}">
                <a16:creationId xmlns:a16="http://schemas.microsoft.com/office/drawing/2014/main" id="{B8C674F1-FF2F-4585-BC74-B58563F91909}"/>
              </a:ext>
            </a:extLst>
          </p:cNvPr>
          <p:cNvSpPr>
            <a:spLocks noGrp="1"/>
          </p:cNvSpPr>
          <p:nvPr>
            <p:ph type="subTitle" idx="1"/>
          </p:nvPr>
        </p:nvSpPr>
        <p:spPr/>
        <p:txBody>
          <a:bodyPr>
            <a:normAutofit/>
          </a:bodyPr>
          <a:lstStyle/>
          <a:p>
            <a:r>
              <a:rPr lang="en-US" dirty="0"/>
              <a:t>Module 4</a:t>
            </a:r>
          </a:p>
        </p:txBody>
      </p:sp>
      <p:sp>
        <p:nvSpPr>
          <p:cNvPr id="5" name="Text Placeholder 4">
            <a:extLst>
              <a:ext uri="{FF2B5EF4-FFF2-40B4-BE49-F238E27FC236}">
                <a16:creationId xmlns:a16="http://schemas.microsoft.com/office/drawing/2014/main" id="{23CBB1A1-AB27-4308-A69D-8E458F2DC3E6}"/>
              </a:ext>
            </a:extLst>
          </p:cNvPr>
          <p:cNvSpPr>
            <a:spLocks noGrp="1"/>
          </p:cNvSpPr>
          <p:nvPr>
            <p:ph type="body" sz="quarter" idx="17"/>
          </p:nvPr>
        </p:nvSpPr>
        <p:spPr/>
        <p:txBody>
          <a:bodyPr/>
          <a:lstStyle/>
          <a:p>
            <a:r>
              <a:rPr lang="en-US"/>
              <a:t>Anne Merten</a:t>
            </a:r>
            <a:endParaRPr lang="en-US" dirty="0"/>
          </a:p>
        </p:txBody>
      </p:sp>
      <p:sp>
        <p:nvSpPr>
          <p:cNvPr id="6" name="Text Placeholder 5">
            <a:extLst>
              <a:ext uri="{FF2B5EF4-FFF2-40B4-BE49-F238E27FC236}">
                <a16:creationId xmlns:a16="http://schemas.microsoft.com/office/drawing/2014/main" id="{914C5845-6EDD-4010-B747-D13E234EA3DD}"/>
              </a:ext>
            </a:extLst>
          </p:cNvPr>
          <p:cNvSpPr>
            <a:spLocks noGrp="1"/>
          </p:cNvSpPr>
          <p:nvPr>
            <p:ph type="body" sz="quarter" idx="19"/>
          </p:nvPr>
        </p:nvSpPr>
        <p:spPr/>
        <p:txBody>
          <a:bodyPr/>
          <a:lstStyle/>
          <a:p>
            <a:r>
              <a:rPr lang="en-US">
                <a:hlinkClick r:id="rId3"/>
              </a:rPr>
              <a:t>amerten@astate.edu</a:t>
            </a:r>
            <a:r>
              <a:rPr lang="en-US"/>
              <a:t> </a:t>
            </a:r>
            <a:endParaRPr lang="en-US" dirty="0"/>
          </a:p>
        </p:txBody>
      </p:sp>
      <p:sp>
        <p:nvSpPr>
          <p:cNvPr id="7" name="Text Placeholder 6">
            <a:extLst>
              <a:ext uri="{FF2B5EF4-FFF2-40B4-BE49-F238E27FC236}">
                <a16:creationId xmlns:a16="http://schemas.microsoft.com/office/drawing/2014/main" id="{02C20B8D-2416-49AE-BC79-4CE6AAF84732}"/>
              </a:ext>
            </a:extLst>
          </p:cNvPr>
          <p:cNvSpPr>
            <a:spLocks noGrp="1"/>
          </p:cNvSpPr>
          <p:nvPr>
            <p:ph type="body" sz="quarter" idx="20"/>
          </p:nvPr>
        </p:nvSpPr>
        <p:spPr/>
        <p:txBody>
          <a:bodyPr/>
          <a:lstStyle/>
          <a:p>
            <a:r>
              <a:rPr lang="en-US"/>
              <a:t>Rebecca Hegger</a:t>
            </a:r>
            <a:endParaRPr lang="en-US" dirty="0"/>
          </a:p>
        </p:txBody>
      </p:sp>
      <p:sp>
        <p:nvSpPr>
          <p:cNvPr id="9" name="Text Placeholder 8">
            <a:extLst>
              <a:ext uri="{FF2B5EF4-FFF2-40B4-BE49-F238E27FC236}">
                <a16:creationId xmlns:a16="http://schemas.microsoft.com/office/drawing/2014/main" id="{9CB92214-C4E7-41C4-B97B-697FAE3BAB12}"/>
              </a:ext>
            </a:extLst>
          </p:cNvPr>
          <p:cNvSpPr>
            <a:spLocks noGrp="1"/>
          </p:cNvSpPr>
          <p:nvPr>
            <p:ph type="body" sz="quarter" idx="21"/>
          </p:nvPr>
        </p:nvSpPr>
        <p:spPr/>
        <p:txBody>
          <a:bodyPr/>
          <a:lstStyle/>
          <a:p>
            <a:r>
              <a:rPr lang="en-US">
                <a:hlinkClick r:id="rId4"/>
              </a:rPr>
              <a:t>rhegger@astate.edu</a:t>
            </a:r>
            <a:r>
              <a:rPr lang="en-US"/>
              <a:t> </a:t>
            </a:r>
            <a:endParaRPr lang="en-US" dirty="0"/>
          </a:p>
        </p:txBody>
      </p:sp>
      <p:pic>
        <p:nvPicPr>
          <p:cNvPr id="10" name="Picture Placeholder 9">
            <a:extLst>
              <a:ext uri="{FF2B5EF4-FFF2-40B4-BE49-F238E27FC236}">
                <a16:creationId xmlns:a16="http://schemas.microsoft.com/office/drawing/2014/main" id="{881A38F2-3853-44EB-BC71-3C7074C14D12}"/>
              </a:ext>
            </a:extLst>
          </p:cNvPr>
          <p:cNvPicPr>
            <a:picLocks noGrp="1" noChangeAspect="1"/>
          </p:cNvPicPr>
          <p:nvPr>
            <p:ph type="pic" sz="quarter" idx="18"/>
          </p:nvPr>
        </p:nvPicPr>
        <p:blipFill>
          <a:blip r:embed="rId5"/>
          <a:srcRect l="5442" r="5442"/>
          <a:stretch>
            <a:fillRect/>
          </a:stretch>
        </p:blipFill>
        <p:spPr/>
      </p:pic>
      <p:pic>
        <p:nvPicPr>
          <p:cNvPr id="15" name="Picture Placeholder 14">
            <a:extLst>
              <a:ext uri="{FF2B5EF4-FFF2-40B4-BE49-F238E27FC236}">
                <a16:creationId xmlns:a16="http://schemas.microsoft.com/office/drawing/2014/main" id="{803ED376-62E5-4377-97E7-0575BBFD67F4}"/>
              </a:ext>
            </a:extLst>
          </p:cNvPr>
          <p:cNvPicPr>
            <a:picLocks noGrp="1" noChangeAspect="1"/>
          </p:cNvPicPr>
          <p:nvPr>
            <p:ph type="pic" sz="quarter" idx="22"/>
          </p:nvPr>
        </p:nvPicPr>
        <p:blipFill>
          <a:blip r:embed="rId6"/>
          <a:srcRect l="5442" r="5442"/>
          <a:stretch>
            <a:fillRect/>
          </a:stretch>
        </p:blipFill>
        <p:spPr/>
      </p:pic>
    </p:spTree>
    <p:extLst>
      <p:ext uri="{BB962C8B-B14F-4D97-AF65-F5344CB8AC3E}">
        <p14:creationId xmlns:p14="http://schemas.microsoft.com/office/powerpoint/2010/main" val="1886968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p:txBody>
          <a:bodyPr/>
          <a:lstStyle/>
          <a:p>
            <a:pPr lvl="0"/>
            <a:r>
              <a:rPr lang="en-US" dirty="0">
                <a:sym typeface="Calibri"/>
              </a:rPr>
              <a:t>Organize Your </a:t>
            </a:r>
            <a:r>
              <a:rPr lang="en-US" dirty="0"/>
              <a:t>E</a:t>
            </a:r>
            <a:r>
              <a:rPr lang="en-US" dirty="0">
                <a:sym typeface="Calibri"/>
              </a:rPr>
              <a:t>nvironment</a:t>
            </a:r>
          </a:p>
        </p:txBody>
      </p:sp>
      <p:sp>
        <p:nvSpPr>
          <p:cNvPr id="103" name="Shape 103"/>
          <p:cNvSpPr txBox="1">
            <a:spLocks noGrp="1"/>
          </p:cNvSpPr>
          <p:nvPr>
            <p:ph idx="1"/>
          </p:nvPr>
        </p:nvSpPr>
        <p:spPr/>
        <p:txBody>
          <a:bodyPr/>
          <a:lstStyle/>
          <a:p>
            <a:pPr marL="0" lvl="0" indent="0" algn="ctr">
              <a:buNone/>
            </a:pPr>
            <a:r>
              <a:rPr lang="en-US" dirty="0">
                <a:sym typeface="Calibri"/>
              </a:rPr>
              <a:t>Put systems and practices into place to support all students.</a:t>
            </a:r>
          </a:p>
        </p:txBody>
      </p:sp>
    </p:spTree>
    <p:extLst>
      <p:ext uri="{BB962C8B-B14F-4D97-AF65-F5344CB8AC3E}">
        <p14:creationId xmlns:p14="http://schemas.microsoft.com/office/powerpoint/2010/main" val="4167509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p:txBody>
          <a:bodyPr/>
          <a:lstStyle/>
          <a:p>
            <a:pPr lvl="0"/>
            <a:r>
              <a:rPr lang="en-US" dirty="0">
                <a:sym typeface="Calibri"/>
              </a:rPr>
              <a:t>Guiding Questions</a:t>
            </a:r>
          </a:p>
        </p:txBody>
      </p:sp>
      <p:sp>
        <p:nvSpPr>
          <p:cNvPr id="110" name="Shape 110"/>
          <p:cNvSpPr txBox="1">
            <a:spLocks noGrp="1"/>
          </p:cNvSpPr>
          <p:nvPr>
            <p:ph idx="1"/>
          </p:nvPr>
        </p:nvSpPr>
        <p:spPr/>
        <p:txBody>
          <a:bodyPr>
            <a:normAutofit/>
          </a:bodyPr>
          <a:lstStyle/>
          <a:p>
            <a:pPr lvl="1"/>
            <a:r>
              <a:rPr lang="en-US" sz="2800" dirty="0">
                <a:sym typeface="Calibri"/>
              </a:rPr>
              <a:t>What student outcomes do we want?</a:t>
            </a:r>
          </a:p>
          <a:p>
            <a:pPr lvl="1"/>
            <a:r>
              <a:rPr lang="en-US" sz="2800" dirty="0"/>
              <a:t>What supports will help reach these outcomes?</a:t>
            </a:r>
          </a:p>
          <a:p>
            <a:pPr lvl="1"/>
            <a:r>
              <a:rPr lang="en-US" sz="2800" dirty="0"/>
              <a:t>How will we deliver supports?</a:t>
            </a:r>
          </a:p>
          <a:p>
            <a:pPr lvl="1"/>
            <a:r>
              <a:rPr lang="en-US" sz="2800" dirty="0"/>
              <a:t>How will we know if they are working?</a:t>
            </a:r>
          </a:p>
        </p:txBody>
      </p:sp>
    </p:spTree>
    <p:extLst>
      <p:ext uri="{BB962C8B-B14F-4D97-AF65-F5344CB8AC3E}">
        <p14:creationId xmlns:p14="http://schemas.microsoft.com/office/powerpoint/2010/main" val="2109714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Shape 117"/>
          <p:cNvSpPr txBox="1"/>
          <p:nvPr/>
        </p:nvSpPr>
        <p:spPr>
          <a:xfrm>
            <a:off x="2275521" y="3201850"/>
            <a:ext cx="2262532" cy="66554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Calibri"/>
              <a:buNone/>
            </a:pPr>
            <a:r>
              <a:rPr lang="en-US" sz="1800" b="0" i="1" u="none" strike="noStrike" cap="none" dirty="0">
                <a:latin typeface="Calibri"/>
                <a:ea typeface="Calibri"/>
                <a:cs typeface="Calibri"/>
                <a:sym typeface="Calibri"/>
              </a:rPr>
              <a:t>How will you know if </a:t>
            </a:r>
            <a:endParaRPr i="1" dirty="0"/>
          </a:p>
          <a:p>
            <a:pPr marL="0" marR="0" lvl="0" indent="0" algn="ctr" rtl="0">
              <a:lnSpc>
                <a:spcPct val="100000"/>
              </a:lnSpc>
              <a:spcBef>
                <a:spcPts val="0"/>
              </a:spcBef>
              <a:spcAft>
                <a:spcPts val="0"/>
              </a:spcAft>
              <a:buClr>
                <a:srgbClr val="000000"/>
              </a:buClr>
              <a:buSzPts val="1800"/>
              <a:buFont typeface="Calibri"/>
              <a:buNone/>
            </a:pPr>
            <a:r>
              <a:rPr lang="en-US" sz="1800" b="0" i="1" u="none" strike="noStrike" cap="none" dirty="0">
                <a:latin typeface="Calibri"/>
                <a:ea typeface="Calibri"/>
                <a:cs typeface="Calibri"/>
                <a:sym typeface="Calibri"/>
              </a:rPr>
              <a:t>things are working?</a:t>
            </a:r>
            <a:endParaRPr i="1" dirty="0"/>
          </a:p>
        </p:txBody>
      </p:sp>
      <p:sp>
        <p:nvSpPr>
          <p:cNvPr id="118" name="Shape 118"/>
          <p:cNvSpPr txBox="1"/>
          <p:nvPr/>
        </p:nvSpPr>
        <p:spPr>
          <a:xfrm>
            <a:off x="5215908" y="716962"/>
            <a:ext cx="3765357" cy="69267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Calibri"/>
              <a:buNone/>
            </a:pPr>
            <a:r>
              <a:rPr lang="en-US" sz="1800" b="0" i="1" u="none" strike="noStrike" cap="none" dirty="0">
                <a:latin typeface="Calibri"/>
                <a:ea typeface="Calibri"/>
                <a:cs typeface="Calibri"/>
                <a:sym typeface="Calibri"/>
              </a:rPr>
              <a:t>How will you support staff so they can </a:t>
            </a:r>
            <a:endParaRPr i="1" dirty="0"/>
          </a:p>
          <a:p>
            <a:pPr marL="0" marR="0" lvl="0" indent="0" algn="ctr" rtl="0">
              <a:lnSpc>
                <a:spcPct val="100000"/>
              </a:lnSpc>
              <a:spcBef>
                <a:spcPts val="0"/>
              </a:spcBef>
              <a:spcAft>
                <a:spcPts val="0"/>
              </a:spcAft>
              <a:buClr>
                <a:srgbClr val="000000"/>
              </a:buClr>
              <a:buSzPts val="1800"/>
              <a:buFont typeface="Calibri"/>
              <a:buNone/>
            </a:pPr>
            <a:r>
              <a:rPr lang="en-US" sz="1800" b="0" i="1" u="none" strike="noStrike" cap="none" dirty="0">
                <a:latin typeface="Calibri"/>
                <a:ea typeface="Calibri"/>
                <a:cs typeface="Calibri"/>
                <a:sym typeface="Calibri"/>
              </a:rPr>
              <a:t>support students?</a:t>
            </a:r>
            <a:endParaRPr i="1" dirty="0"/>
          </a:p>
        </p:txBody>
      </p:sp>
      <p:sp>
        <p:nvSpPr>
          <p:cNvPr id="119" name="Shape 119"/>
          <p:cNvSpPr txBox="1"/>
          <p:nvPr/>
        </p:nvSpPr>
        <p:spPr>
          <a:xfrm>
            <a:off x="9659122" y="3201850"/>
            <a:ext cx="2532878" cy="77209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Calibri"/>
              <a:buNone/>
            </a:pPr>
            <a:r>
              <a:rPr lang="en-US" sz="1800" b="0" i="1" u="none" strike="noStrike" cap="none" dirty="0">
                <a:latin typeface="Calibri"/>
                <a:ea typeface="Calibri"/>
                <a:cs typeface="Calibri"/>
                <a:sym typeface="Calibri"/>
              </a:rPr>
              <a:t>What practices will </a:t>
            </a:r>
            <a:endParaRPr i="1" dirty="0"/>
          </a:p>
          <a:p>
            <a:pPr marL="0" marR="0" lvl="0" indent="0" algn="ctr" rtl="0">
              <a:lnSpc>
                <a:spcPct val="100000"/>
              </a:lnSpc>
              <a:spcBef>
                <a:spcPts val="0"/>
              </a:spcBef>
              <a:spcAft>
                <a:spcPts val="0"/>
              </a:spcAft>
              <a:buClr>
                <a:srgbClr val="000000"/>
              </a:buClr>
              <a:buSzPts val="1800"/>
              <a:buFont typeface="Calibri"/>
              <a:buNone/>
            </a:pPr>
            <a:r>
              <a:rPr lang="en-US" sz="1800" b="0" i="1" u="none" strike="noStrike" cap="none" dirty="0">
                <a:latin typeface="Calibri"/>
                <a:ea typeface="Calibri"/>
                <a:cs typeface="Calibri"/>
                <a:sym typeface="Calibri"/>
              </a:rPr>
              <a:t>support students?</a:t>
            </a:r>
            <a:endParaRPr i="1" dirty="0"/>
          </a:p>
        </p:txBody>
      </p:sp>
      <p:pic>
        <p:nvPicPr>
          <p:cNvPr id="15" name="Picture 2" descr="Center on PBIS | Getting Started">
            <a:extLst>
              <a:ext uri="{FF2B5EF4-FFF2-40B4-BE49-F238E27FC236}">
                <a16:creationId xmlns:a16="http://schemas.microsoft.com/office/drawing/2014/main" id="{F3CF4642-5258-4031-BBE9-090D92E3C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8053" y="1526061"/>
            <a:ext cx="5121069" cy="412367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5">
            <a:extLst>
              <a:ext uri="{FF2B5EF4-FFF2-40B4-BE49-F238E27FC236}">
                <a16:creationId xmlns:a16="http://schemas.microsoft.com/office/drawing/2014/main" id="{3636B4A9-8889-42E5-B8FE-3C37B8C05658}"/>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hlinkClick r:id="rId4"/>
              </a:rPr>
              <a:t>https://www.pbis.org/pbis/what-is-pbis</a:t>
            </a:r>
            <a:endParaRPr lang="en-US" sz="1000" dirty="0"/>
          </a:p>
        </p:txBody>
      </p:sp>
    </p:spTree>
    <p:extLst>
      <p:ext uri="{BB962C8B-B14F-4D97-AF65-F5344CB8AC3E}">
        <p14:creationId xmlns:p14="http://schemas.microsoft.com/office/powerpoint/2010/main" val="3254783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p:txBody>
          <a:bodyPr/>
          <a:lstStyle/>
          <a:p>
            <a:pPr lvl="0"/>
            <a:r>
              <a:rPr lang="en-US" dirty="0"/>
              <a:t>Tiers</a:t>
            </a:r>
            <a:r>
              <a:rPr lang="en-US" dirty="0">
                <a:sym typeface="Calibri"/>
              </a:rPr>
              <a:t> Of Interventions</a:t>
            </a:r>
            <a:endParaRPr lang="en-US" dirty="0"/>
          </a:p>
        </p:txBody>
      </p:sp>
      <p:sp>
        <p:nvSpPr>
          <p:cNvPr id="135" name="Shape 135"/>
          <p:cNvSpPr txBox="1">
            <a:spLocks noGrp="1"/>
          </p:cNvSpPr>
          <p:nvPr>
            <p:ph idx="1"/>
          </p:nvPr>
        </p:nvSpPr>
        <p:spPr/>
        <p:txBody>
          <a:bodyPr/>
          <a:lstStyle/>
          <a:p>
            <a:pPr marL="0" lvl="0" indent="0">
              <a:buNone/>
            </a:pPr>
            <a:r>
              <a:rPr lang="en-US" dirty="0">
                <a:sym typeface="Calibri"/>
              </a:rPr>
              <a:t>PBIS is for </a:t>
            </a:r>
            <a:r>
              <a:rPr lang="en-US" b="1" u="sng" dirty="0">
                <a:sym typeface="Calibri"/>
              </a:rPr>
              <a:t>all</a:t>
            </a:r>
            <a:r>
              <a:rPr lang="en-US" dirty="0">
                <a:sym typeface="Calibri"/>
              </a:rPr>
              <a:t> students!</a:t>
            </a:r>
          </a:p>
          <a:p>
            <a:pPr lvl="0"/>
            <a:endParaRPr lang="en-US" dirty="0"/>
          </a:p>
          <a:p>
            <a:r>
              <a:rPr lang="en-US" dirty="0"/>
              <a:t>PBIS starts with </a:t>
            </a:r>
            <a:r>
              <a:rPr lang="en-US" b="1" dirty="0"/>
              <a:t>PREVENTION</a:t>
            </a:r>
            <a:r>
              <a:rPr lang="en-US" dirty="0"/>
              <a:t> for all students.</a:t>
            </a:r>
          </a:p>
          <a:p>
            <a:pPr lvl="5"/>
            <a:endParaRPr lang="en-US" dirty="0">
              <a:sym typeface="Calibri"/>
            </a:endParaRPr>
          </a:p>
          <a:p>
            <a:pPr lvl="1"/>
            <a:r>
              <a:rPr lang="en-US" dirty="0">
                <a:sym typeface="Calibri"/>
              </a:rPr>
              <a:t>Everyone receives instruction in appropriate behavioral expectations.</a:t>
            </a:r>
            <a:endParaRPr lang="en-US" dirty="0"/>
          </a:p>
          <a:p>
            <a:pPr lvl="1"/>
            <a:r>
              <a:rPr lang="en-US" dirty="0">
                <a:sym typeface="Calibri"/>
              </a:rPr>
              <a:t>Some students may need more support.</a:t>
            </a:r>
            <a:endParaRPr lang="en-US" dirty="0"/>
          </a:p>
        </p:txBody>
      </p:sp>
    </p:spTree>
    <p:extLst>
      <p:ext uri="{BB962C8B-B14F-4D97-AF65-F5344CB8AC3E}">
        <p14:creationId xmlns:p14="http://schemas.microsoft.com/office/powerpoint/2010/main" val="182408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
                                            <p:txEl>
                                              <p:pRg st="4" end="4"/>
                                            </p:txEl>
                                          </p:spTgt>
                                        </p:tgtEl>
                                        <p:attrNameLst>
                                          <p:attrName>style.visibility</p:attrName>
                                        </p:attrNameLst>
                                      </p:cBhvr>
                                      <p:to>
                                        <p:strVal val="visible"/>
                                      </p:to>
                                    </p:set>
                                    <p:anim calcmode="lin" valueType="num">
                                      <p:cBhvr additive="base">
                                        <p:cTn id="7" dur="500" fill="hold"/>
                                        <p:tgtEl>
                                          <p:spTgt spid="13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5">
                                            <p:txEl>
                                              <p:pRg st="5" end="5"/>
                                            </p:txEl>
                                          </p:spTgt>
                                        </p:tgtEl>
                                        <p:attrNameLst>
                                          <p:attrName>style.visibility</p:attrName>
                                        </p:attrNameLst>
                                      </p:cBhvr>
                                      <p:to>
                                        <p:strVal val="visible"/>
                                      </p:to>
                                    </p:set>
                                    <p:anim calcmode="lin" valueType="num">
                                      <p:cBhvr additive="base">
                                        <p:cTn id="11" dur="500" fill="hold"/>
                                        <p:tgtEl>
                                          <p:spTgt spid="135">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A018F16-1A13-43F2-80CF-6A6676BC4AB2}"/>
              </a:ext>
            </a:extLst>
          </p:cNvPr>
          <p:cNvSpPr>
            <a:spLocks noGrp="1"/>
          </p:cNvSpPr>
          <p:nvPr>
            <p:ph type="pic" sz="quarter" idx="13"/>
          </p:nvPr>
        </p:nvSpPr>
        <p:spPr/>
      </p:sp>
      <p:sp>
        <p:nvSpPr>
          <p:cNvPr id="3" name="Title 2">
            <a:extLst>
              <a:ext uri="{FF2B5EF4-FFF2-40B4-BE49-F238E27FC236}">
                <a16:creationId xmlns:a16="http://schemas.microsoft.com/office/drawing/2014/main" id="{4061DB69-072C-471D-85AE-059B4B3BB8D4}"/>
              </a:ext>
            </a:extLst>
          </p:cNvPr>
          <p:cNvSpPr>
            <a:spLocks noGrp="1"/>
          </p:cNvSpPr>
          <p:nvPr>
            <p:ph type="title"/>
          </p:nvPr>
        </p:nvSpPr>
        <p:spPr/>
        <p:txBody>
          <a:bodyPr>
            <a:noAutofit/>
          </a:bodyPr>
          <a:lstStyle/>
          <a:p>
            <a:r>
              <a:rPr lang="en-US"/>
              <a:t>A Continuum Of Practices: 3 Levels of Prevention</a:t>
            </a:r>
            <a:endParaRPr lang="en-US" dirty="0"/>
          </a:p>
        </p:txBody>
      </p:sp>
      <p:sp>
        <p:nvSpPr>
          <p:cNvPr id="142" name="Shape 142"/>
          <p:cNvSpPr txBox="1">
            <a:spLocks noGrp="1"/>
          </p:cNvSpPr>
          <p:nvPr>
            <p:ph type="body" sz="quarter" idx="19"/>
          </p:nvPr>
        </p:nvSpPr>
        <p:spPr/>
        <p:txBody>
          <a:bodyPr>
            <a:noAutofit/>
          </a:bodyPr>
          <a:lstStyle/>
          <a:p>
            <a:pPr lvl="0"/>
            <a:r>
              <a:rPr lang="en-US" sz="1800" b="1" u="sng" dirty="0">
                <a:sym typeface="Calibri"/>
              </a:rPr>
              <a:t>Tier III:</a:t>
            </a:r>
            <a:r>
              <a:rPr lang="en-US" sz="1800" dirty="0">
                <a:sym typeface="Calibri"/>
              </a:rPr>
              <a:t> Individualized supports for students engaging in dangerous or threatening behaviors.</a:t>
            </a:r>
          </a:p>
          <a:p>
            <a:pPr lvl="0"/>
            <a:endParaRPr lang="en-US" sz="1800" dirty="0"/>
          </a:p>
          <a:p>
            <a:pPr lvl="0"/>
            <a:r>
              <a:rPr lang="en-US" sz="1800" b="1" u="sng" dirty="0">
                <a:sym typeface="Calibri"/>
              </a:rPr>
              <a:t>Tier II:</a:t>
            </a:r>
            <a:r>
              <a:rPr lang="en-US" sz="1800" b="1" dirty="0">
                <a:sym typeface="Calibri"/>
              </a:rPr>
              <a:t> </a:t>
            </a:r>
            <a:r>
              <a:rPr lang="en-US" sz="1800" dirty="0">
                <a:sym typeface="Calibri"/>
              </a:rPr>
              <a:t>Targeted supports for students with non-serious repetitive behaviors.</a:t>
            </a:r>
          </a:p>
          <a:p>
            <a:pPr lvl="0"/>
            <a:endParaRPr lang="en-US" sz="1800" dirty="0"/>
          </a:p>
          <a:p>
            <a:pPr lvl="0"/>
            <a:r>
              <a:rPr lang="en-US" sz="1800" b="1" u="sng" dirty="0">
                <a:sym typeface="Calibri"/>
              </a:rPr>
              <a:t>Tier I:</a:t>
            </a:r>
            <a:r>
              <a:rPr lang="en-US" sz="1800" dirty="0">
                <a:sym typeface="Calibri"/>
              </a:rPr>
              <a:t> Universal tier. Core instruction (general education) for all students.</a:t>
            </a:r>
            <a:endParaRPr lang="en-US" sz="1800" dirty="0"/>
          </a:p>
        </p:txBody>
      </p:sp>
      <p:pic>
        <p:nvPicPr>
          <p:cNvPr id="143" name="Shape 143"/>
          <p:cNvPicPr preferRelativeResize="0"/>
          <p:nvPr/>
        </p:nvPicPr>
        <p:blipFill rotWithShape="1">
          <a:blip r:embed="rId3">
            <a:alphaModFix/>
          </a:blip>
          <a:srcRect/>
          <a:stretch/>
        </p:blipFill>
        <p:spPr>
          <a:xfrm>
            <a:off x="2160746" y="2046330"/>
            <a:ext cx="4619795" cy="4234554"/>
          </a:xfrm>
          <a:prstGeom prst="rect">
            <a:avLst/>
          </a:prstGeom>
          <a:noFill/>
          <a:ln>
            <a:noFill/>
          </a:ln>
        </p:spPr>
      </p:pic>
    </p:spTree>
    <p:extLst>
      <p:ext uri="{BB962C8B-B14F-4D97-AF65-F5344CB8AC3E}">
        <p14:creationId xmlns:p14="http://schemas.microsoft.com/office/powerpoint/2010/main" val="282479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2">
                                            <p:txEl>
                                              <p:pRg st="4" end="4"/>
                                            </p:txEl>
                                          </p:spTgt>
                                        </p:tgtEl>
                                        <p:attrNameLst>
                                          <p:attrName>style.visibility</p:attrName>
                                        </p:attrNameLst>
                                      </p:cBhvr>
                                      <p:to>
                                        <p:strVal val="visible"/>
                                      </p:to>
                                    </p:set>
                                    <p:anim calcmode="lin" valueType="num">
                                      <p:cBhvr additive="base">
                                        <p:cTn id="7" dur="500" fill="hold"/>
                                        <p:tgtEl>
                                          <p:spTgt spid="14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2">
                                            <p:txEl>
                                              <p:pRg st="2" end="2"/>
                                            </p:txEl>
                                          </p:spTgt>
                                        </p:tgtEl>
                                        <p:attrNameLst>
                                          <p:attrName>style.visibility</p:attrName>
                                        </p:attrNameLst>
                                      </p:cBhvr>
                                      <p:to>
                                        <p:strVal val="visible"/>
                                      </p:to>
                                    </p:set>
                                    <p:anim calcmode="lin" valueType="num">
                                      <p:cBhvr additive="base">
                                        <p:cTn id="13" dur="500" fill="hold"/>
                                        <p:tgtEl>
                                          <p:spTgt spid="14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2">
                                            <p:txEl>
                                              <p:pRg st="0" end="0"/>
                                            </p:txEl>
                                          </p:spTgt>
                                        </p:tgtEl>
                                        <p:attrNameLst>
                                          <p:attrName>style.visibility</p:attrName>
                                        </p:attrNameLst>
                                      </p:cBhvr>
                                      <p:to>
                                        <p:strVal val="visible"/>
                                      </p:to>
                                    </p:set>
                                    <p:anim calcmode="lin" valueType="num">
                                      <p:cBhvr additive="base">
                                        <p:cTn id="19" dur="500" fill="hold"/>
                                        <p:tgtEl>
                                          <p:spTgt spid="14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p:txBody>
          <a:bodyPr/>
          <a:lstStyle/>
          <a:p>
            <a:pPr lvl="0"/>
            <a:r>
              <a:rPr lang="en-US" dirty="0">
                <a:sym typeface="Calibri"/>
              </a:rPr>
              <a:t>Why Have </a:t>
            </a:r>
            <a:r>
              <a:rPr lang="en-US" dirty="0"/>
              <a:t>A</a:t>
            </a:r>
            <a:r>
              <a:rPr lang="en-US" dirty="0">
                <a:sym typeface="Calibri"/>
              </a:rPr>
              <a:t> Universal Tier I?</a:t>
            </a:r>
            <a:endParaRPr lang="en-US" dirty="0"/>
          </a:p>
        </p:txBody>
      </p:sp>
      <p:sp>
        <p:nvSpPr>
          <p:cNvPr id="150" name="Shape 150"/>
          <p:cNvSpPr txBox="1">
            <a:spLocks noGrp="1"/>
          </p:cNvSpPr>
          <p:nvPr>
            <p:ph idx="1"/>
          </p:nvPr>
        </p:nvSpPr>
        <p:spPr/>
        <p:txBody>
          <a:bodyPr/>
          <a:lstStyle/>
          <a:p>
            <a:pPr lvl="1"/>
            <a:r>
              <a:rPr lang="en-US" dirty="0">
                <a:sym typeface="Calibri"/>
              </a:rPr>
              <a:t>Do students know expected behavior?</a:t>
            </a:r>
          </a:p>
          <a:p>
            <a:pPr lvl="2"/>
            <a:r>
              <a:rPr lang="en-US" dirty="0"/>
              <a:t>O</a:t>
            </a:r>
            <a:r>
              <a:rPr lang="en-US" dirty="0">
                <a:sym typeface="Calibri"/>
              </a:rPr>
              <a:t>r do they just know what not to do?</a:t>
            </a:r>
          </a:p>
          <a:p>
            <a:pPr lvl="2"/>
            <a:endParaRPr lang="en-US" dirty="0"/>
          </a:p>
          <a:p>
            <a:pPr lvl="1"/>
            <a:r>
              <a:rPr lang="en-US" dirty="0">
                <a:sym typeface="Calibri"/>
              </a:rPr>
              <a:t>Is there planned behavioral instruction?</a:t>
            </a:r>
          </a:p>
          <a:p>
            <a:pPr lvl="1"/>
            <a:endParaRPr lang="en-US" dirty="0"/>
          </a:p>
          <a:p>
            <a:pPr lvl="1"/>
            <a:r>
              <a:rPr lang="en-US" dirty="0"/>
              <a:t>Is there consistency in procedures? </a:t>
            </a:r>
          </a:p>
          <a:p>
            <a:pPr lvl="2"/>
            <a:r>
              <a:rPr lang="en-US" dirty="0"/>
              <a:t>How do you know?</a:t>
            </a:r>
            <a:endParaRPr lang="en-US" dirty="0">
              <a:sym typeface="Calibri"/>
            </a:endParaRPr>
          </a:p>
        </p:txBody>
      </p:sp>
    </p:spTree>
    <p:extLst>
      <p:ext uri="{BB962C8B-B14F-4D97-AF65-F5344CB8AC3E}">
        <p14:creationId xmlns:p14="http://schemas.microsoft.com/office/powerpoint/2010/main" val="309520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p:txBody>
          <a:bodyPr/>
          <a:lstStyle/>
          <a:p>
            <a:pPr lvl="0"/>
            <a:r>
              <a:rPr lang="en-US" dirty="0">
                <a:sym typeface="Calibri"/>
              </a:rPr>
              <a:t>Consistency Matters</a:t>
            </a:r>
          </a:p>
        </p:txBody>
      </p:sp>
      <p:sp>
        <p:nvSpPr>
          <p:cNvPr id="157" name="Shape 157"/>
          <p:cNvSpPr txBox="1">
            <a:spLocks noGrp="1"/>
          </p:cNvSpPr>
          <p:nvPr>
            <p:ph idx="1"/>
          </p:nvPr>
        </p:nvSpPr>
        <p:spPr/>
        <p:txBody>
          <a:bodyPr/>
          <a:lstStyle/>
          <a:p>
            <a:pPr lvl="0"/>
            <a:r>
              <a:rPr lang="en-US" dirty="0">
                <a:sym typeface="Calibri"/>
              </a:rPr>
              <a:t>If different teachers have different expectations, how do students know what to do?</a:t>
            </a:r>
            <a:endParaRPr lang="en-US" dirty="0"/>
          </a:p>
          <a:p>
            <a:pPr lvl="0"/>
            <a:endParaRPr lang="en-US" dirty="0">
              <a:sym typeface="Calibri"/>
            </a:endParaRPr>
          </a:p>
          <a:p>
            <a:pPr lvl="0"/>
            <a:r>
              <a:rPr lang="en-US" dirty="0">
                <a:sym typeface="Calibri"/>
              </a:rPr>
              <a:t>If the expectations at home are different from school, how do students know what to do?</a:t>
            </a:r>
          </a:p>
        </p:txBody>
      </p:sp>
    </p:spTree>
    <p:extLst>
      <p:ext uri="{BB962C8B-B14F-4D97-AF65-F5344CB8AC3E}">
        <p14:creationId xmlns:p14="http://schemas.microsoft.com/office/powerpoint/2010/main" val="2964420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p:txBody>
          <a:bodyPr>
            <a:noAutofit/>
          </a:bodyPr>
          <a:lstStyle/>
          <a:p>
            <a:pPr lvl="0"/>
            <a:r>
              <a:rPr lang="en-US" dirty="0"/>
              <a:t>Why Teach Behavioral Expectations?</a:t>
            </a:r>
          </a:p>
        </p:txBody>
      </p:sp>
      <p:pic>
        <p:nvPicPr>
          <p:cNvPr id="3" name="Picture 2">
            <a:extLst>
              <a:ext uri="{FF2B5EF4-FFF2-40B4-BE49-F238E27FC236}">
                <a16:creationId xmlns:a16="http://schemas.microsoft.com/office/drawing/2014/main" id="{22DF500E-C43D-43AB-9C5D-6202A3B92C99}"/>
              </a:ext>
            </a:extLst>
          </p:cNvPr>
          <p:cNvPicPr>
            <a:picLocks noChangeAspect="1"/>
          </p:cNvPicPr>
          <p:nvPr/>
        </p:nvPicPr>
        <p:blipFill>
          <a:blip r:embed="rId3"/>
          <a:stretch>
            <a:fillRect/>
          </a:stretch>
        </p:blipFill>
        <p:spPr>
          <a:xfrm>
            <a:off x="4717480" y="1983644"/>
            <a:ext cx="4433439" cy="4433439"/>
          </a:xfrm>
          <a:prstGeom prst="rect">
            <a:avLst/>
          </a:prstGeom>
        </p:spPr>
      </p:pic>
    </p:spTree>
    <p:extLst>
      <p:ext uri="{BB962C8B-B14F-4D97-AF65-F5344CB8AC3E}">
        <p14:creationId xmlns:p14="http://schemas.microsoft.com/office/powerpoint/2010/main" val="2607431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70"/>
          <p:cNvSpPr txBox="1">
            <a:spLocks noGrp="1"/>
          </p:cNvSpPr>
          <p:nvPr>
            <p:ph type="title"/>
          </p:nvPr>
        </p:nvSpPr>
        <p:spPr/>
        <p:txBody>
          <a:bodyPr>
            <a:noAutofit/>
          </a:bodyPr>
          <a:lstStyle/>
          <a:p>
            <a:pPr lvl="0"/>
            <a:r>
              <a:rPr lang="en-US" dirty="0">
                <a:sym typeface="Calibri"/>
              </a:rPr>
              <a:t>Core Elements of the Universal Tier: Tier I</a:t>
            </a:r>
            <a:endParaRPr lang="en-US" dirty="0"/>
          </a:p>
        </p:txBody>
      </p:sp>
    </p:spTree>
    <p:extLst>
      <p:ext uri="{BB962C8B-B14F-4D97-AF65-F5344CB8AC3E}">
        <p14:creationId xmlns:p14="http://schemas.microsoft.com/office/powerpoint/2010/main" val="3580078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p:txBody>
          <a:bodyPr/>
          <a:lstStyle/>
          <a:p>
            <a:pPr lvl="0"/>
            <a:r>
              <a:rPr lang="en-US" dirty="0">
                <a:sym typeface="Calibri"/>
              </a:rPr>
              <a:t>What Is </a:t>
            </a:r>
            <a:r>
              <a:rPr lang="en-US" dirty="0"/>
              <a:t>R</a:t>
            </a:r>
            <a:r>
              <a:rPr lang="en-US" dirty="0">
                <a:sym typeface="Calibri"/>
              </a:rPr>
              <a:t>equired?</a:t>
            </a:r>
            <a:endParaRPr lang="en-US" dirty="0"/>
          </a:p>
        </p:txBody>
      </p:sp>
      <p:sp>
        <p:nvSpPr>
          <p:cNvPr id="177" name="Shape 177"/>
          <p:cNvSpPr txBox="1">
            <a:spLocks noGrp="1"/>
          </p:cNvSpPr>
          <p:nvPr>
            <p:ph idx="1"/>
          </p:nvPr>
        </p:nvSpPr>
        <p:spPr/>
        <p:txBody>
          <a:bodyPr>
            <a:normAutofit/>
          </a:bodyPr>
          <a:lstStyle/>
          <a:p>
            <a:pPr lvl="1"/>
            <a:r>
              <a:rPr lang="en-US" sz="2800" dirty="0">
                <a:sym typeface="Calibri"/>
              </a:rPr>
              <a:t>A common purpose/philosophy </a:t>
            </a:r>
            <a:endParaRPr lang="en-US" sz="2800" dirty="0"/>
          </a:p>
          <a:p>
            <a:pPr lvl="1"/>
            <a:r>
              <a:rPr lang="en-US" sz="2800" dirty="0">
                <a:sym typeface="Calibri"/>
              </a:rPr>
              <a:t>Leadership team</a:t>
            </a:r>
            <a:endParaRPr lang="en-US" sz="2800" dirty="0"/>
          </a:p>
          <a:p>
            <a:pPr lvl="1"/>
            <a:r>
              <a:rPr lang="en-US" sz="2800" dirty="0">
                <a:sym typeface="Calibri"/>
              </a:rPr>
              <a:t>Expected behaviors defined, modeled, taught, &amp; reinforced </a:t>
            </a:r>
          </a:p>
          <a:p>
            <a:pPr lvl="1"/>
            <a:r>
              <a:rPr lang="en-US" sz="2800" dirty="0">
                <a:sym typeface="Calibri"/>
              </a:rPr>
              <a:t>Students’ behavior addressed consistently</a:t>
            </a:r>
            <a:endParaRPr lang="en-US" sz="2800" dirty="0"/>
          </a:p>
          <a:p>
            <a:pPr lvl="1"/>
            <a:r>
              <a:rPr lang="en-US" sz="2800" dirty="0">
                <a:sym typeface="Calibri"/>
              </a:rPr>
              <a:t>Decisions/actions based on data</a:t>
            </a:r>
            <a:endParaRPr lang="en-US" sz="2800" dirty="0"/>
          </a:p>
        </p:txBody>
      </p:sp>
    </p:spTree>
    <p:extLst>
      <p:ext uri="{BB962C8B-B14F-4D97-AF65-F5344CB8AC3E}">
        <p14:creationId xmlns:p14="http://schemas.microsoft.com/office/powerpoint/2010/main" val="24701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animEffect transition="in" filter="fade">
                                      <p:cBhvr>
                                        <p:cTn id="7" dur="1000"/>
                                        <p:tgtEl>
                                          <p:spTgt spid="1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7">
                                            <p:txEl>
                                              <p:pRg st="1" end="1"/>
                                            </p:txEl>
                                          </p:spTgt>
                                        </p:tgtEl>
                                        <p:attrNameLst>
                                          <p:attrName>style.visibility</p:attrName>
                                        </p:attrNameLst>
                                      </p:cBhvr>
                                      <p:to>
                                        <p:strVal val="visible"/>
                                      </p:to>
                                    </p:set>
                                    <p:animEffect transition="in" filter="fade">
                                      <p:cBhvr>
                                        <p:cTn id="12" dur="1000"/>
                                        <p:tgtEl>
                                          <p:spTgt spid="1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7">
                                            <p:txEl>
                                              <p:pRg st="2" end="2"/>
                                            </p:txEl>
                                          </p:spTgt>
                                        </p:tgtEl>
                                        <p:attrNameLst>
                                          <p:attrName>style.visibility</p:attrName>
                                        </p:attrNameLst>
                                      </p:cBhvr>
                                      <p:to>
                                        <p:strVal val="visible"/>
                                      </p:to>
                                    </p:set>
                                    <p:animEffect transition="in" filter="fade">
                                      <p:cBhvr>
                                        <p:cTn id="17" dur="1000"/>
                                        <p:tgtEl>
                                          <p:spTgt spid="1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7">
                                            <p:txEl>
                                              <p:pRg st="3" end="3"/>
                                            </p:txEl>
                                          </p:spTgt>
                                        </p:tgtEl>
                                        <p:attrNameLst>
                                          <p:attrName>style.visibility</p:attrName>
                                        </p:attrNameLst>
                                      </p:cBhvr>
                                      <p:to>
                                        <p:strVal val="visible"/>
                                      </p:to>
                                    </p:set>
                                    <p:animEffect transition="in" filter="fade">
                                      <p:cBhvr>
                                        <p:cTn id="22" dur="1000"/>
                                        <p:tgtEl>
                                          <p:spTgt spid="17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7">
                                            <p:txEl>
                                              <p:pRg st="4" end="4"/>
                                            </p:txEl>
                                          </p:spTgt>
                                        </p:tgtEl>
                                        <p:attrNameLst>
                                          <p:attrName>style.visibility</p:attrName>
                                        </p:attrNameLst>
                                      </p:cBhvr>
                                      <p:to>
                                        <p:strVal val="visible"/>
                                      </p:to>
                                    </p:set>
                                    <p:animEffect transition="in" filter="fade">
                                      <p:cBhvr>
                                        <p:cTn id="27" dur="1000"/>
                                        <p:tgtEl>
                                          <p:spTgt spid="17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43"/>
          <p:cNvSpPr txBox="1">
            <a:spLocks noGrp="1"/>
          </p:cNvSpPr>
          <p:nvPr>
            <p:ph type="title"/>
          </p:nvPr>
        </p:nvSpPr>
        <p:spPr/>
        <p:txBody>
          <a:bodyPr/>
          <a:lstStyle/>
          <a:p>
            <a:pPr lvl="0"/>
            <a:r>
              <a:rPr lang="en-US" dirty="0">
                <a:sym typeface="Calibri"/>
              </a:rPr>
              <a:t>Why Implement PBIS?</a:t>
            </a:r>
            <a:endParaRPr lang="en-US" dirty="0"/>
          </a:p>
        </p:txBody>
      </p:sp>
    </p:spTree>
    <p:extLst>
      <p:ext uri="{BB962C8B-B14F-4D97-AF65-F5344CB8AC3E}">
        <p14:creationId xmlns:p14="http://schemas.microsoft.com/office/powerpoint/2010/main" val="1342722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p:txBody>
          <a:bodyPr/>
          <a:lstStyle/>
          <a:p>
            <a:pPr lvl="0"/>
            <a:r>
              <a:rPr lang="en-US" dirty="0">
                <a:sym typeface="Calibri"/>
              </a:rPr>
              <a:t>Make A Commitment</a:t>
            </a:r>
            <a:endParaRPr lang="en-US" dirty="0"/>
          </a:p>
        </p:txBody>
      </p:sp>
      <p:sp>
        <p:nvSpPr>
          <p:cNvPr id="201" name="Shape 201"/>
          <p:cNvSpPr txBox="1">
            <a:spLocks noGrp="1"/>
          </p:cNvSpPr>
          <p:nvPr>
            <p:ph idx="1"/>
          </p:nvPr>
        </p:nvSpPr>
        <p:spPr/>
        <p:txBody>
          <a:bodyPr/>
          <a:lstStyle/>
          <a:p>
            <a:pPr lvl="0"/>
            <a:r>
              <a:rPr lang="en-US" dirty="0">
                <a:sym typeface="Calibri"/>
              </a:rPr>
              <a:t>Positive, inclusive, collaborative environment</a:t>
            </a:r>
            <a:endParaRPr lang="en-US" dirty="0"/>
          </a:p>
          <a:p>
            <a:pPr lvl="0"/>
            <a:r>
              <a:rPr lang="en-US" dirty="0">
                <a:sym typeface="Calibri"/>
              </a:rPr>
              <a:t>Preventive, proactive discipline</a:t>
            </a:r>
            <a:endParaRPr lang="en-US" dirty="0"/>
          </a:p>
          <a:p>
            <a:pPr lvl="0"/>
            <a:r>
              <a:rPr lang="en-US" dirty="0">
                <a:sym typeface="Calibri"/>
              </a:rPr>
              <a:t>Consistency in procedures and practices</a:t>
            </a:r>
            <a:endParaRPr lang="en-US" dirty="0"/>
          </a:p>
        </p:txBody>
      </p:sp>
    </p:spTree>
    <p:extLst>
      <p:ext uri="{BB962C8B-B14F-4D97-AF65-F5344CB8AC3E}">
        <p14:creationId xmlns:p14="http://schemas.microsoft.com/office/powerpoint/2010/main" val="204441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p:txBody>
          <a:bodyPr/>
          <a:lstStyle/>
          <a:p>
            <a:pPr lvl="0"/>
            <a:r>
              <a:rPr lang="en-US" dirty="0">
                <a:sym typeface="Calibri"/>
              </a:rPr>
              <a:t>Leading The Process</a:t>
            </a:r>
            <a:endParaRPr lang="en-US" dirty="0"/>
          </a:p>
        </p:txBody>
      </p:sp>
      <p:sp>
        <p:nvSpPr>
          <p:cNvPr id="208" name="Shape 208"/>
          <p:cNvSpPr txBox="1">
            <a:spLocks noGrp="1"/>
          </p:cNvSpPr>
          <p:nvPr>
            <p:ph idx="1"/>
          </p:nvPr>
        </p:nvSpPr>
        <p:spPr/>
        <p:txBody>
          <a:bodyPr/>
          <a:lstStyle/>
          <a:p>
            <a:pPr lvl="0"/>
            <a:r>
              <a:rPr lang="en-US" dirty="0">
                <a:sym typeface="Calibri"/>
              </a:rPr>
              <a:t>The PBIS Team…</a:t>
            </a:r>
            <a:endParaRPr lang="en-US" dirty="0"/>
          </a:p>
          <a:p>
            <a:pPr lvl="0"/>
            <a:endParaRPr lang="en-US" dirty="0">
              <a:sym typeface="Calibri"/>
            </a:endParaRPr>
          </a:p>
          <a:p>
            <a:pPr lvl="1"/>
            <a:r>
              <a:rPr lang="en-US" dirty="0">
                <a:sym typeface="Calibri"/>
              </a:rPr>
              <a:t>Represents ALL </a:t>
            </a:r>
            <a:endParaRPr lang="en-US" dirty="0"/>
          </a:p>
          <a:p>
            <a:pPr lvl="1"/>
            <a:r>
              <a:rPr lang="en-US" dirty="0">
                <a:sym typeface="Calibri"/>
              </a:rPr>
              <a:t>Drives implementation process</a:t>
            </a:r>
            <a:endParaRPr lang="en-US" dirty="0"/>
          </a:p>
          <a:p>
            <a:pPr lvl="1"/>
            <a:r>
              <a:rPr lang="en-US" dirty="0">
                <a:sym typeface="Calibri"/>
              </a:rPr>
              <a:t>Uses data </a:t>
            </a:r>
            <a:endParaRPr lang="en-US" dirty="0"/>
          </a:p>
          <a:p>
            <a:pPr lvl="1"/>
            <a:r>
              <a:rPr lang="en-US" dirty="0">
                <a:sym typeface="Calibri"/>
              </a:rPr>
              <a:t>Does regular evaluation </a:t>
            </a:r>
            <a:endParaRPr lang="en-US" dirty="0"/>
          </a:p>
          <a:p>
            <a:pPr lvl="1"/>
            <a:r>
              <a:rPr lang="en-US" dirty="0">
                <a:sym typeface="Calibri"/>
              </a:rPr>
              <a:t>Provides staff support and </a:t>
            </a:r>
            <a:r>
              <a:rPr lang="en-US" dirty="0"/>
              <a:t>professional development</a:t>
            </a:r>
          </a:p>
        </p:txBody>
      </p:sp>
      <p:pic>
        <p:nvPicPr>
          <p:cNvPr id="209" name="Shape 209"/>
          <p:cNvPicPr preferRelativeResize="0"/>
          <p:nvPr/>
        </p:nvPicPr>
        <p:blipFill rotWithShape="1">
          <a:blip r:embed="rId3">
            <a:alphaModFix/>
          </a:blip>
          <a:srcRect b="9692"/>
          <a:stretch/>
        </p:blipFill>
        <p:spPr>
          <a:xfrm>
            <a:off x="9037856" y="2381695"/>
            <a:ext cx="2870645" cy="2094610"/>
          </a:xfrm>
          <a:prstGeom prst="rect">
            <a:avLst/>
          </a:prstGeom>
          <a:noFill/>
          <a:ln>
            <a:noFill/>
          </a:ln>
        </p:spPr>
      </p:pic>
    </p:spTree>
    <p:extLst>
      <p:ext uri="{BB962C8B-B14F-4D97-AF65-F5344CB8AC3E}">
        <p14:creationId xmlns:p14="http://schemas.microsoft.com/office/powerpoint/2010/main" val="3302289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p:txBody>
          <a:bodyPr/>
          <a:lstStyle/>
          <a:p>
            <a:pPr lvl="0"/>
            <a:r>
              <a:rPr lang="en-US" dirty="0">
                <a:sym typeface="Calibri"/>
              </a:rPr>
              <a:t>Tier I Focus</a:t>
            </a:r>
            <a:endParaRPr lang="en-US" dirty="0"/>
          </a:p>
        </p:txBody>
      </p:sp>
      <p:sp>
        <p:nvSpPr>
          <p:cNvPr id="216" name="Shape 216"/>
          <p:cNvSpPr txBox="1">
            <a:spLocks noGrp="1"/>
          </p:cNvSpPr>
          <p:nvPr>
            <p:ph idx="1"/>
          </p:nvPr>
        </p:nvSpPr>
        <p:spPr/>
        <p:txBody>
          <a:bodyPr>
            <a:normAutofit fontScale="92500" lnSpcReduction="10000"/>
          </a:bodyPr>
          <a:lstStyle/>
          <a:p>
            <a:pPr lvl="0"/>
            <a:r>
              <a:rPr lang="en-US" dirty="0">
                <a:sym typeface="Calibri"/>
              </a:rPr>
              <a:t>Be consistent and predictable</a:t>
            </a:r>
            <a:endParaRPr lang="en-US" dirty="0"/>
          </a:p>
          <a:p>
            <a:pPr lvl="2"/>
            <a:r>
              <a:rPr lang="en-US" sz="2600" dirty="0">
                <a:sym typeface="Calibri"/>
              </a:rPr>
              <a:t>Teach expected behaviors</a:t>
            </a:r>
            <a:endParaRPr lang="en-US" sz="2600" dirty="0"/>
          </a:p>
          <a:p>
            <a:pPr lvl="2"/>
            <a:r>
              <a:rPr lang="en-US" sz="2600" dirty="0">
                <a:sym typeface="Calibri"/>
              </a:rPr>
              <a:t>Prevent inappropriate behaviors</a:t>
            </a:r>
            <a:endParaRPr lang="en-US" sz="2600" dirty="0"/>
          </a:p>
          <a:p>
            <a:pPr lvl="2"/>
            <a:r>
              <a:rPr lang="en-US" sz="2600" dirty="0">
                <a:sym typeface="Calibri"/>
              </a:rPr>
              <a:t>Improve classroom strategies</a:t>
            </a:r>
            <a:endParaRPr lang="en-US" sz="2600" dirty="0"/>
          </a:p>
          <a:p>
            <a:pPr lvl="2"/>
            <a:r>
              <a:rPr lang="en-US" sz="2600" dirty="0">
                <a:sym typeface="Calibri"/>
              </a:rPr>
              <a:t>Maximize student achievement</a:t>
            </a:r>
            <a:endParaRPr lang="en-US" sz="2600" dirty="0"/>
          </a:p>
          <a:p>
            <a:pPr lvl="2"/>
            <a:endParaRPr lang="en-US" dirty="0">
              <a:sym typeface="Calibri"/>
            </a:endParaRPr>
          </a:p>
          <a:p>
            <a:pPr lvl="0"/>
            <a:r>
              <a:rPr lang="en-US" b="1" dirty="0">
                <a:sym typeface="Calibri"/>
              </a:rPr>
              <a:t>Focus on the entire school (and classrooms), NOT individual children.</a:t>
            </a:r>
          </a:p>
        </p:txBody>
      </p:sp>
    </p:spTree>
    <p:extLst>
      <p:ext uri="{BB962C8B-B14F-4D97-AF65-F5344CB8AC3E}">
        <p14:creationId xmlns:p14="http://schemas.microsoft.com/office/powerpoint/2010/main" val="3713691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p:txBody>
          <a:bodyPr/>
          <a:lstStyle/>
          <a:p>
            <a:pPr lvl="0"/>
            <a:r>
              <a:rPr lang="en-US" dirty="0">
                <a:sym typeface="Calibri"/>
              </a:rPr>
              <a:t>Teaching Behavior</a:t>
            </a:r>
            <a:endParaRPr lang="en-US" dirty="0"/>
          </a:p>
        </p:txBody>
      </p:sp>
      <p:sp>
        <p:nvSpPr>
          <p:cNvPr id="223" name="Shape 223"/>
          <p:cNvSpPr txBox="1">
            <a:spLocks noGrp="1"/>
          </p:cNvSpPr>
          <p:nvPr>
            <p:ph idx="1"/>
          </p:nvPr>
        </p:nvSpPr>
        <p:spPr/>
        <p:txBody>
          <a:bodyPr/>
          <a:lstStyle/>
          <a:p>
            <a:pPr lvl="0"/>
            <a:r>
              <a:rPr lang="en-US" b="1" u="sng" dirty="0">
                <a:sym typeface="Calibri"/>
              </a:rPr>
              <a:t>Make it clear and simple.</a:t>
            </a:r>
            <a:endParaRPr lang="en-US" b="1" u="sng" dirty="0"/>
          </a:p>
          <a:p>
            <a:pPr lvl="0"/>
            <a:r>
              <a:rPr lang="en-US" dirty="0">
                <a:sym typeface="Calibri"/>
              </a:rPr>
              <a:t>Define &amp; clarify behavior expectations</a:t>
            </a:r>
            <a:endParaRPr lang="en-US" dirty="0"/>
          </a:p>
          <a:p>
            <a:pPr lvl="0"/>
            <a:r>
              <a:rPr lang="en-US" dirty="0">
                <a:sym typeface="Calibri"/>
              </a:rPr>
              <a:t>Teach &amp; model expectations in all settings</a:t>
            </a:r>
            <a:endParaRPr lang="en-US" dirty="0"/>
          </a:p>
          <a:p>
            <a:pPr lvl="0"/>
            <a:r>
              <a:rPr lang="en-US" dirty="0">
                <a:sym typeface="Calibri"/>
              </a:rPr>
              <a:t>Let students practice &amp; give them feedback</a:t>
            </a:r>
            <a:endParaRPr lang="en-US" dirty="0"/>
          </a:p>
        </p:txBody>
      </p:sp>
      <p:pic>
        <p:nvPicPr>
          <p:cNvPr id="224" name="Shape 224"/>
          <p:cNvPicPr preferRelativeResize="0"/>
          <p:nvPr/>
        </p:nvPicPr>
        <p:blipFill rotWithShape="1">
          <a:blip r:embed="rId3">
            <a:alphaModFix/>
          </a:blip>
          <a:srcRect/>
          <a:stretch/>
        </p:blipFill>
        <p:spPr>
          <a:xfrm>
            <a:off x="8564137" y="4783873"/>
            <a:ext cx="3182546" cy="1809363"/>
          </a:xfrm>
          <a:prstGeom prst="rect">
            <a:avLst/>
          </a:prstGeom>
          <a:noFill/>
          <a:ln>
            <a:noFill/>
          </a:ln>
        </p:spPr>
      </p:pic>
    </p:spTree>
    <p:extLst>
      <p:ext uri="{BB962C8B-B14F-4D97-AF65-F5344CB8AC3E}">
        <p14:creationId xmlns:p14="http://schemas.microsoft.com/office/powerpoint/2010/main" val="2342003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p:txBody>
          <a:bodyPr>
            <a:noAutofit/>
          </a:bodyPr>
          <a:lstStyle/>
          <a:p>
            <a:pPr lvl="0"/>
            <a:r>
              <a:rPr lang="en-US" dirty="0">
                <a:sym typeface="Calibri"/>
              </a:rPr>
              <a:t>Addressing Students’ Behavior</a:t>
            </a:r>
            <a:endParaRPr lang="en-US" dirty="0"/>
          </a:p>
        </p:txBody>
      </p:sp>
      <p:sp>
        <p:nvSpPr>
          <p:cNvPr id="231" name="Shape 231"/>
          <p:cNvSpPr txBox="1">
            <a:spLocks noGrp="1"/>
          </p:cNvSpPr>
          <p:nvPr>
            <p:ph idx="1"/>
          </p:nvPr>
        </p:nvSpPr>
        <p:spPr/>
        <p:txBody>
          <a:bodyPr/>
          <a:lstStyle/>
          <a:p>
            <a:pPr lvl="0"/>
            <a:r>
              <a:rPr lang="en-US" b="1" dirty="0">
                <a:sym typeface="Calibri"/>
              </a:rPr>
              <a:t>How do you let students know…</a:t>
            </a:r>
            <a:endParaRPr lang="en-US" b="1" dirty="0"/>
          </a:p>
          <a:p>
            <a:pPr lvl="1"/>
            <a:r>
              <a:rPr lang="en-US" dirty="0">
                <a:sym typeface="Calibri"/>
              </a:rPr>
              <a:t>if they did understand their math lesson? </a:t>
            </a:r>
            <a:endParaRPr lang="en-US" dirty="0"/>
          </a:p>
          <a:p>
            <a:pPr lvl="1"/>
            <a:r>
              <a:rPr lang="en-US" dirty="0">
                <a:sym typeface="Calibri"/>
              </a:rPr>
              <a:t>if they didn’t understand their math lesson? </a:t>
            </a:r>
            <a:endParaRPr lang="en-US" dirty="0"/>
          </a:p>
          <a:p>
            <a:pPr lvl="1"/>
            <a:endParaRPr lang="en-US" dirty="0">
              <a:sym typeface="Calibri"/>
            </a:endParaRPr>
          </a:p>
          <a:p>
            <a:pPr lvl="1"/>
            <a:r>
              <a:rPr lang="en-US" dirty="0">
                <a:sym typeface="Calibri"/>
              </a:rPr>
              <a:t>if their behavior IS or ISN’T correct???</a:t>
            </a:r>
            <a:endParaRPr lang="en-US" dirty="0"/>
          </a:p>
        </p:txBody>
      </p:sp>
    </p:spTree>
    <p:extLst>
      <p:ext uri="{BB962C8B-B14F-4D97-AF65-F5344CB8AC3E}">
        <p14:creationId xmlns:p14="http://schemas.microsoft.com/office/powerpoint/2010/main" val="1182161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p:txBody>
          <a:bodyPr/>
          <a:lstStyle/>
          <a:p>
            <a:pPr lvl="0"/>
            <a:r>
              <a:rPr lang="en-US" dirty="0">
                <a:sym typeface="Calibri"/>
              </a:rPr>
              <a:t>Responding To Behavior</a:t>
            </a:r>
            <a:endParaRPr lang="en-US" dirty="0"/>
          </a:p>
        </p:txBody>
      </p:sp>
      <p:sp>
        <p:nvSpPr>
          <p:cNvPr id="238" name="Shape 238"/>
          <p:cNvSpPr txBox="1">
            <a:spLocks noGrp="1"/>
          </p:cNvSpPr>
          <p:nvPr>
            <p:ph idx="1"/>
          </p:nvPr>
        </p:nvSpPr>
        <p:spPr/>
        <p:txBody>
          <a:bodyPr/>
          <a:lstStyle/>
          <a:p>
            <a:pPr lvl="0"/>
            <a:r>
              <a:rPr lang="en-US" b="1" u="sng" dirty="0">
                <a:sym typeface="Calibri"/>
              </a:rPr>
              <a:t>Preventive, proactive practices:</a:t>
            </a:r>
            <a:endParaRPr lang="en-US" b="1" u="sng" dirty="0"/>
          </a:p>
          <a:p>
            <a:pPr lvl="0"/>
            <a:endParaRPr lang="en-US" dirty="0">
              <a:sym typeface="Calibri"/>
            </a:endParaRPr>
          </a:p>
          <a:p>
            <a:pPr lvl="0"/>
            <a:r>
              <a:rPr lang="en-US" dirty="0"/>
              <a:t>A</a:t>
            </a:r>
            <a:r>
              <a:rPr lang="en-US" dirty="0">
                <a:sym typeface="Calibri"/>
              </a:rPr>
              <a:t>cknowledge appropriate behavior</a:t>
            </a:r>
            <a:endParaRPr lang="en-US" dirty="0"/>
          </a:p>
          <a:p>
            <a:pPr lvl="0"/>
            <a:r>
              <a:rPr lang="en-US" dirty="0"/>
              <a:t>U</a:t>
            </a:r>
            <a:r>
              <a:rPr lang="en-US" dirty="0">
                <a:sym typeface="Calibri"/>
              </a:rPr>
              <a:t>se </a:t>
            </a:r>
            <a:r>
              <a:rPr lang="en-US" dirty="0"/>
              <a:t>“</a:t>
            </a:r>
            <a:r>
              <a:rPr lang="en-US" dirty="0">
                <a:sym typeface="Calibri"/>
              </a:rPr>
              <a:t>teaching moments” for misbehavior</a:t>
            </a:r>
            <a:endParaRPr lang="en-US" dirty="0"/>
          </a:p>
          <a:p>
            <a:pPr lvl="0"/>
            <a:r>
              <a:rPr lang="en-US" dirty="0"/>
              <a:t>U</a:t>
            </a:r>
            <a:r>
              <a:rPr lang="en-US" dirty="0">
                <a:sym typeface="Calibri"/>
              </a:rPr>
              <a:t>se consistent, appropriate consequences</a:t>
            </a:r>
          </a:p>
        </p:txBody>
      </p:sp>
    </p:spTree>
    <p:extLst>
      <p:ext uri="{BB962C8B-B14F-4D97-AF65-F5344CB8AC3E}">
        <p14:creationId xmlns:p14="http://schemas.microsoft.com/office/powerpoint/2010/main" val="1229585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p:txBody>
          <a:bodyPr/>
          <a:lstStyle/>
          <a:p>
            <a:pPr lvl="0"/>
            <a:r>
              <a:rPr lang="en-US" dirty="0">
                <a:sym typeface="Calibri"/>
              </a:rPr>
              <a:t>Data-Based </a:t>
            </a:r>
            <a:r>
              <a:rPr lang="en-US" dirty="0"/>
              <a:t>D</a:t>
            </a:r>
            <a:r>
              <a:rPr lang="en-US" dirty="0">
                <a:sym typeface="Calibri"/>
              </a:rPr>
              <a:t>ecision </a:t>
            </a:r>
            <a:r>
              <a:rPr lang="en-US" dirty="0"/>
              <a:t>M</a:t>
            </a:r>
            <a:r>
              <a:rPr lang="en-US" dirty="0">
                <a:sym typeface="Calibri"/>
              </a:rPr>
              <a:t>aking</a:t>
            </a:r>
            <a:endParaRPr lang="en-US" dirty="0"/>
          </a:p>
        </p:txBody>
      </p:sp>
      <p:sp>
        <p:nvSpPr>
          <p:cNvPr id="245" name="Shape 245"/>
          <p:cNvSpPr txBox="1">
            <a:spLocks noGrp="1"/>
          </p:cNvSpPr>
          <p:nvPr>
            <p:ph idx="1"/>
          </p:nvPr>
        </p:nvSpPr>
        <p:spPr/>
        <p:txBody>
          <a:bodyPr/>
          <a:lstStyle/>
          <a:p>
            <a:pPr lvl="0"/>
            <a:r>
              <a:rPr lang="en-US" dirty="0">
                <a:sym typeface="Calibri"/>
              </a:rPr>
              <a:t>Don’t guess or assume!</a:t>
            </a:r>
            <a:endParaRPr lang="en-US" dirty="0"/>
          </a:p>
          <a:p>
            <a:pPr lvl="0"/>
            <a:endParaRPr lang="en-US" dirty="0">
              <a:sym typeface="Calibri"/>
            </a:endParaRPr>
          </a:p>
          <a:p>
            <a:pPr lvl="1"/>
            <a:r>
              <a:rPr lang="en-US" dirty="0">
                <a:sym typeface="Calibri"/>
              </a:rPr>
              <a:t>Record &amp; analyze discipline data</a:t>
            </a:r>
            <a:endParaRPr lang="en-US" dirty="0"/>
          </a:p>
          <a:p>
            <a:pPr lvl="1"/>
            <a:r>
              <a:rPr lang="en-US" dirty="0">
                <a:sym typeface="Calibri"/>
              </a:rPr>
              <a:t>Define precise problems </a:t>
            </a:r>
            <a:endParaRPr lang="en-US" dirty="0"/>
          </a:p>
          <a:p>
            <a:pPr lvl="1"/>
            <a:r>
              <a:rPr lang="en-US" dirty="0">
                <a:sym typeface="Calibri"/>
              </a:rPr>
              <a:t>Set goals </a:t>
            </a:r>
            <a:endParaRPr lang="en-US" dirty="0"/>
          </a:p>
          <a:p>
            <a:pPr lvl="1"/>
            <a:r>
              <a:rPr lang="en-US" dirty="0">
                <a:sym typeface="Calibri"/>
              </a:rPr>
              <a:t>Evaluate progress</a:t>
            </a:r>
            <a:endParaRPr lang="en-US" dirty="0"/>
          </a:p>
        </p:txBody>
      </p:sp>
      <p:pic>
        <p:nvPicPr>
          <p:cNvPr id="246" name="Shape 246"/>
          <p:cNvPicPr preferRelativeResize="0"/>
          <p:nvPr/>
        </p:nvPicPr>
        <p:blipFill rotWithShape="1">
          <a:blip r:embed="rId3">
            <a:alphaModFix/>
          </a:blip>
          <a:srcRect/>
          <a:stretch/>
        </p:blipFill>
        <p:spPr>
          <a:xfrm>
            <a:off x="7398488" y="4472869"/>
            <a:ext cx="4245244" cy="1704094"/>
          </a:xfrm>
          <a:prstGeom prst="rect">
            <a:avLst/>
          </a:prstGeom>
          <a:noFill/>
          <a:ln>
            <a:noFill/>
          </a:ln>
        </p:spPr>
      </p:pic>
    </p:spTree>
    <p:extLst>
      <p:ext uri="{BB962C8B-B14F-4D97-AF65-F5344CB8AC3E}">
        <p14:creationId xmlns:p14="http://schemas.microsoft.com/office/powerpoint/2010/main" val="3997944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p:txBody>
          <a:bodyPr/>
          <a:lstStyle/>
          <a:p>
            <a:pPr lvl="0"/>
            <a:r>
              <a:rPr lang="en-US" dirty="0">
                <a:sym typeface="Calibri"/>
              </a:rPr>
              <a:t>Evaluation Is Key!</a:t>
            </a:r>
            <a:endParaRPr lang="en-US" dirty="0"/>
          </a:p>
        </p:txBody>
      </p:sp>
      <p:sp>
        <p:nvSpPr>
          <p:cNvPr id="253" name="Shape 253"/>
          <p:cNvSpPr txBox="1">
            <a:spLocks noGrp="1"/>
          </p:cNvSpPr>
          <p:nvPr>
            <p:ph idx="1"/>
          </p:nvPr>
        </p:nvSpPr>
        <p:spPr/>
        <p:txBody>
          <a:bodyPr/>
          <a:lstStyle/>
          <a:p>
            <a:pPr lvl="0"/>
            <a:r>
              <a:rPr lang="en-US" dirty="0">
                <a:sym typeface="Calibri"/>
              </a:rPr>
              <a:t>Tiered Fidelity Inventory (TFI)</a:t>
            </a:r>
            <a:endParaRPr lang="en-US" dirty="0"/>
          </a:p>
          <a:p>
            <a:pPr lvl="1"/>
            <a:r>
              <a:rPr lang="en-US" dirty="0">
                <a:sym typeface="Calibri"/>
              </a:rPr>
              <a:t>Used over time to guide implementation</a:t>
            </a:r>
            <a:endParaRPr lang="en-US" dirty="0"/>
          </a:p>
          <a:p>
            <a:pPr lvl="1"/>
            <a:r>
              <a:rPr lang="en-US" dirty="0">
                <a:sym typeface="Calibri"/>
              </a:rPr>
              <a:t>Improves sustainability</a:t>
            </a:r>
            <a:endParaRPr lang="en-US" dirty="0"/>
          </a:p>
          <a:p>
            <a:pPr lvl="0"/>
            <a:r>
              <a:rPr lang="en-US" dirty="0">
                <a:sym typeface="Calibri"/>
              </a:rPr>
              <a:t>Self Assessment </a:t>
            </a:r>
            <a:r>
              <a:rPr lang="en-US" dirty="0"/>
              <a:t>S</a:t>
            </a:r>
            <a:r>
              <a:rPr lang="en-US" dirty="0">
                <a:sym typeface="Calibri"/>
              </a:rPr>
              <a:t>urvey (SAS)</a:t>
            </a:r>
            <a:endParaRPr lang="en-US" dirty="0"/>
          </a:p>
          <a:p>
            <a:pPr lvl="0"/>
            <a:r>
              <a:rPr lang="en-US" dirty="0">
                <a:sym typeface="Calibri"/>
              </a:rPr>
              <a:t>Behavioral infractions</a:t>
            </a:r>
          </a:p>
        </p:txBody>
      </p:sp>
    </p:spTree>
    <p:extLst>
      <p:ext uri="{BB962C8B-B14F-4D97-AF65-F5344CB8AC3E}">
        <p14:creationId xmlns:p14="http://schemas.microsoft.com/office/powerpoint/2010/main" val="4075153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p:txBody>
          <a:bodyPr>
            <a:noAutofit/>
          </a:bodyPr>
          <a:lstStyle/>
          <a:p>
            <a:pPr lvl="0"/>
            <a:r>
              <a:rPr lang="en-US">
                <a:sym typeface="Calibri"/>
              </a:rPr>
              <a:t>PBIS Is School-wide AND Classroom</a:t>
            </a:r>
            <a:endParaRPr lang="en-US" dirty="0">
              <a:sym typeface="Calibri"/>
            </a:endParaRPr>
          </a:p>
        </p:txBody>
      </p:sp>
      <p:sp>
        <p:nvSpPr>
          <p:cNvPr id="260" name="Shape 260"/>
          <p:cNvSpPr txBox="1">
            <a:spLocks noGrp="1"/>
          </p:cNvSpPr>
          <p:nvPr>
            <p:ph idx="1"/>
          </p:nvPr>
        </p:nvSpPr>
        <p:spPr/>
        <p:txBody>
          <a:bodyPr>
            <a:normAutofit fontScale="92500" lnSpcReduction="20000"/>
          </a:bodyPr>
          <a:lstStyle/>
          <a:p>
            <a:pPr lvl="1"/>
            <a:r>
              <a:rPr lang="en-US" dirty="0">
                <a:sym typeface="Calibri"/>
              </a:rPr>
              <a:t>Focuses attention on all school areas</a:t>
            </a:r>
            <a:endParaRPr lang="en-US" dirty="0"/>
          </a:p>
          <a:p>
            <a:pPr lvl="1"/>
            <a:r>
              <a:rPr lang="en-US" dirty="0">
                <a:sym typeface="Calibri"/>
              </a:rPr>
              <a:t>Increases consistency across all areas of school</a:t>
            </a:r>
            <a:endParaRPr lang="en-US" dirty="0"/>
          </a:p>
          <a:p>
            <a:pPr lvl="1"/>
            <a:r>
              <a:rPr lang="en-US" dirty="0">
                <a:sym typeface="Calibri"/>
              </a:rPr>
              <a:t>Gives teachers tools to create classroom environments with…</a:t>
            </a:r>
            <a:endParaRPr lang="en-US" dirty="0"/>
          </a:p>
          <a:p>
            <a:pPr lvl="2"/>
            <a:r>
              <a:rPr lang="en-US" dirty="0"/>
              <a:t>C</a:t>
            </a:r>
            <a:r>
              <a:rPr lang="en-US" dirty="0">
                <a:sym typeface="Calibri"/>
              </a:rPr>
              <a:t>onsistent expectations</a:t>
            </a:r>
            <a:endParaRPr lang="en-US" dirty="0"/>
          </a:p>
          <a:p>
            <a:pPr lvl="2"/>
            <a:r>
              <a:rPr lang="en-US" dirty="0"/>
              <a:t>C</a:t>
            </a:r>
            <a:r>
              <a:rPr lang="en-US" dirty="0">
                <a:sym typeface="Calibri"/>
              </a:rPr>
              <a:t>onsistent rules &amp; procedures</a:t>
            </a:r>
            <a:endParaRPr lang="en-US" dirty="0"/>
          </a:p>
          <a:p>
            <a:pPr lvl="2"/>
            <a:r>
              <a:rPr lang="en-US" dirty="0"/>
              <a:t>L</a:t>
            </a:r>
            <a:r>
              <a:rPr lang="en-US" dirty="0">
                <a:sym typeface="Calibri"/>
              </a:rPr>
              <a:t>earning encouraged</a:t>
            </a:r>
            <a:endParaRPr lang="en-US" dirty="0"/>
          </a:p>
          <a:p>
            <a:pPr lvl="2"/>
            <a:r>
              <a:rPr lang="en-US" dirty="0"/>
              <a:t>D</a:t>
            </a:r>
            <a:r>
              <a:rPr lang="en-US" dirty="0">
                <a:sym typeface="Calibri"/>
              </a:rPr>
              <a:t>istractions minimized</a:t>
            </a:r>
            <a:endParaRPr lang="en-US" dirty="0"/>
          </a:p>
          <a:p>
            <a:pPr lvl="2"/>
            <a:r>
              <a:rPr lang="en-US" dirty="0"/>
              <a:t>I</a:t>
            </a:r>
            <a:r>
              <a:rPr lang="en-US" dirty="0">
                <a:sym typeface="Calibri"/>
              </a:rPr>
              <a:t>nappropriate behaviors minimized</a:t>
            </a:r>
            <a:endParaRPr lang="en-US" dirty="0"/>
          </a:p>
        </p:txBody>
      </p:sp>
    </p:spTree>
    <p:extLst>
      <p:ext uri="{BB962C8B-B14F-4D97-AF65-F5344CB8AC3E}">
        <p14:creationId xmlns:p14="http://schemas.microsoft.com/office/powerpoint/2010/main" val="768421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Shape 266" descr="Image result for now what"/>
          <p:cNvPicPr preferRelativeResize="0"/>
          <p:nvPr/>
        </p:nvPicPr>
        <p:blipFill rotWithShape="1">
          <a:blip r:embed="rId3">
            <a:alphaModFix/>
          </a:blip>
          <a:srcRect/>
          <a:stretch/>
        </p:blipFill>
        <p:spPr>
          <a:xfrm>
            <a:off x="3843175" y="1503339"/>
            <a:ext cx="6423659" cy="3851321"/>
          </a:xfrm>
          <a:prstGeom prst="rect">
            <a:avLst/>
          </a:prstGeom>
          <a:noFill/>
          <a:ln>
            <a:noFill/>
          </a:ln>
        </p:spPr>
      </p:pic>
    </p:spTree>
    <p:extLst>
      <p:ext uri="{BB962C8B-B14F-4D97-AF65-F5344CB8AC3E}">
        <p14:creationId xmlns:p14="http://schemas.microsoft.com/office/powerpoint/2010/main" val="3205835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p:txBody>
          <a:bodyPr/>
          <a:lstStyle/>
          <a:p>
            <a:pPr lvl="0"/>
            <a:r>
              <a:rPr lang="en-US">
                <a:sym typeface="Calibri"/>
              </a:rPr>
              <a:t>What Is </a:t>
            </a:r>
            <a:r>
              <a:rPr lang="en-US"/>
              <a:t>Y</a:t>
            </a:r>
            <a:r>
              <a:rPr lang="en-US">
                <a:sym typeface="Calibri"/>
              </a:rPr>
              <a:t>our </a:t>
            </a:r>
            <a:r>
              <a:rPr lang="en-US"/>
              <a:t>G</a:t>
            </a:r>
            <a:r>
              <a:rPr lang="en-US">
                <a:sym typeface="Calibri"/>
              </a:rPr>
              <a:t>oal?</a:t>
            </a:r>
            <a:endParaRPr lang="en-US" dirty="0">
              <a:sym typeface="Calibri"/>
            </a:endParaRPr>
          </a:p>
        </p:txBody>
      </p:sp>
      <p:sp>
        <p:nvSpPr>
          <p:cNvPr id="51" name="Shape 51"/>
          <p:cNvSpPr txBox="1">
            <a:spLocks noGrp="1"/>
          </p:cNvSpPr>
          <p:nvPr>
            <p:ph idx="1"/>
          </p:nvPr>
        </p:nvSpPr>
        <p:spPr/>
        <p:txBody>
          <a:bodyPr/>
          <a:lstStyle/>
          <a:p>
            <a:pPr marL="0" lvl="0" indent="0">
              <a:buNone/>
            </a:pPr>
            <a:r>
              <a:rPr lang="en-US" dirty="0">
                <a:sym typeface="Calibri"/>
              </a:rPr>
              <a:t>Do you want to…</a:t>
            </a:r>
          </a:p>
          <a:p>
            <a:r>
              <a:rPr lang="en-US" dirty="0"/>
              <a:t>c</a:t>
            </a:r>
            <a:r>
              <a:rPr lang="en-US" dirty="0">
                <a:sym typeface="Calibri"/>
              </a:rPr>
              <a:t>hange student behavior?</a:t>
            </a:r>
            <a:endParaRPr lang="en-US" dirty="0"/>
          </a:p>
          <a:p>
            <a:r>
              <a:rPr lang="en-US" dirty="0"/>
              <a:t>i</a:t>
            </a:r>
            <a:r>
              <a:rPr lang="en-US" dirty="0">
                <a:sym typeface="Calibri"/>
              </a:rPr>
              <a:t>mprove school climate?</a:t>
            </a:r>
            <a:endParaRPr lang="en-US" dirty="0"/>
          </a:p>
          <a:p>
            <a:r>
              <a:rPr lang="en-US" dirty="0"/>
              <a:t>i</a:t>
            </a:r>
            <a:r>
              <a:rPr lang="en-US" dirty="0">
                <a:sym typeface="Calibri"/>
              </a:rPr>
              <a:t>ncrease consistency among teachers?</a:t>
            </a:r>
            <a:endParaRPr lang="en-US" dirty="0"/>
          </a:p>
        </p:txBody>
      </p:sp>
    </p:spTree>
    <p:extLst>
      <p:ext uri="{BB962C8B-B14F-4D97-AF65-F5344CB8AC3E}">
        <p14:creationId xmlns:p14="http://schemas.microsoft.com/office/powerpoint/2010/main" val="309239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xEl>
                                              <p:pRg st="1" end="1"/>
                                            </p:txEl>
                                          </p:spTgt>
                                        </p:tgtEl>
                                        <p:attrNameLst>
                                          <p:attrName>style.visibility</p:attrName>
                                        </p:attrNameLst>
                                      </p:cBhvr>
                                      <p:to>
                                        <p:strVal val="visible"/>
                                      </p:to>
                                    </p:set>
                                    <p:animEffect transition="in" filter="fade">
                                      <p:cBhvr>
                                        <p:cTn id="7" dur="1000"/>
                                        <p:tgtEl>
                                          <p:spTgt spid="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
                                            <p:txEl>
                                              <p:pRg st="0" end="0"/>
                                            </p:txEl>
                                          </p:spTgt>
                                        </p:tgtEl>
                                        <p:attrNameLst>
                                          <p:attrName>style.visibility</p:attrName>
                                        </p:attrNameLst>
                                      </p:cBhvr>
                                      <p:to>
                                        <p:strVal val="visible"/>
                                      </p:to>
                                    </p:set>
                                    <p:animEffect transition="in" filter="fade">
                                      <p:cBhvr>
                                        <p:cTn id="12" dur="1000"/>
                                        <p:tgtEl>
                                          <p:spTgt spid="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
                                            <p:txEl>
                                              <p:pRg st="2" end="2"/>
                                            </p:txEl>
                                          </p:spTgt>
                                        </p:tgtEl>
                                        <p:attrNameLst>
                                          <p:attrName>style.visibility</p:attrName>
                                        </p:attrNameLst>
                                      </p:cBhvr>
                                      <p:to>
                                        <p:strVal val="visible"/>
                                      </p:to>
                                    </p:set>
                                    <p:animEffect transition="in" filter="fade">
                                      <p:cBhvr>
                                        <p:cTn id="17" dur="1000"/>
                                        <p:tgtEl>
                                          <p:spTgt spid="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
                                            <p:txEl>
                                              <p:pRg st="3" end="3"/>
                                            </p:txEl>
                                          </p:spTgt>
                                        </p:tgtEl>
                                        <p:attrNameLst>
                                          <p:attrName>style.visibility</p:attrName>
                                        </p:attrNameLst>
                                      </p:cBhvr>
                                      <p:to>
                                        <p:strVal val="visible"/>
                                      </p:to>
                                    </p:set>
                                    <p:animEffect transition="in" filter="fade">
                                      <p:cBhvr>
                                        <p:cTn id="22" dur="1000"/>
                                        <p:tgtEl>
                                          <p:spTgt spid="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PBIS Takes Time</a:t>
            </a:r>
          </a:p>
        </p:txBody>
      </p:sp>
      <p:sp>
        <p:nvSpPr>
          <p:cNvPr id="5" name="Text Placeholder 4"/>
          <p:cNvSpPr>
            <a:spLocks noGrp="1"/>
          </p:cNvSpPr>
          <p:nvPr>
            <p:ph idx="1"/>
          </p:nvPr>
        </p:nvSpPr>
        <p:spPr/>
        <p:txBody>
          <a:bodyPr/>
          <a:lstStyle/>
          <a:p>
            <a:r>
              <a:rPr lang="en-US" dirty="0"/>
              <a:t>Implementing Tier I PBIS can take up to three to five years.</a:t>
            </a:r>
          </a:p>
        </p:txBody>
      </p:sp>
      <p:pic>
        <p:nvPicPr>
          <p:cNvPr id="1026" name="Picture 2" descr="Image result for image of good things take 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922" y="3170407"/>
            <a:ext cx="3006555" cy="3006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607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4" name="Picture 2" descr="https://lh6.googleusercontent.com/A89c9HcrHrc0cXbtj2dcuRF3G4WPnv9ZM-fYaCeuaQFV-QYTDOuADNNFuJoQnlwz7zOsYwYuqBbIJWffDqonG8zM0YoiCcc6JHbPIQR6uRdMv-wAFhWsfJycYCJLZUdrg6svZ1TXfEGQ5GjLSdZNlg=s2048">
            <a:extLst>
              <a:ext uri="{FF2B5EF4-FFF2-40B4-BE49-F238E27FC236}">
                <a16:creationId xmlns:a16="http://schemas.microsoft.com/office/drawing/2014/main" id="{EE95E2E5-DB8F-4590-A03F-310668D1AE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605"/>
          <a:stretch/>
        </p:blipFill>
        <p:spPr bwMode="auto">
          <a:xfrm>
            <a:off x="2858345" y="1861950"/>
            <a:ext cx="8151709" cy="4630925"/>
          </a:xfrm>
          <a:prstGeom prst="rect">
            <a:avLst/>
          </a:prstGeom>
          <a:noFill/>
          <a:extLst>
            <a:ext uri="{909E8E84-426E-40DD-AFC4-6F175D3DCCD1}">
              <a14:hiddenFill xmlns:a14="http://schemas.microsoft.com/office/drawing/2010/main">
                <a:solidFill>
                  <a:srgbClr val="FFFFFF"/>
                </a:solidFill>
              </a14:hiddenFill>
            </a:ext>
          </a:extLst>
        </p:spPr>
      </p:pic>
      <p:sp>
        <p:nvSpPr>
          <p:cNvPr id="183" name="Shape 183"/>
          <p:cNvSpPr txBox="1">
            <a:spLocks noGrp="1"/>
          </p:cNvSpPr>
          <p:nvPr>
            <p:ph type="title"/>
          </p:nvPr>
        </p:nvSpPr>
        <p:spPr/>
        <p:txBody>
          <a:bodyPr>
            <a:noAutofit/>
          </a:bodyPr>
          <a:lstStyle/>
          <a:p>
            <a:pPr lvl="0"/>
            <a:r>
              <a:rPr lang="en-US">
                <a:sym typeface="Calibri"/>
              </a:rPr>
              <a:t>PBIS Takes </a:t>
            </a:r>
            <a:r>
              <a:rPr lang="en-US"/>
              <a:t>T</a:t>
            </a:r>
            <a:r>
              <a:rPr lang="en-US">
                <a:sym typeface="Calibri"/>
              </a:rPr>
              <a:t>ime: Implementation Phases</a:t>
            </a:r>
            <a:endParaRPr lang="en-US" dirty="0"/>
          </a:p>
        </p:txBody>
      </p:sp>
      <p:sp>
        <p:nvSpPr>
          <p:cNvPr id="5" name="Content Placeholder 5">
            <a:extLst>
              <a:ext uri="{FF2B5EF4-FFF2-40B4-BE49-F238E27FC236}">
                <a16:creationId xmlns:a16="http://schemas.microsoft.com/office/drawing/2014/main" id="{B16DDF1D-0D01-447A-A9DE-B2D639936D55}"/>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ea typeface="Calibri"/>
                <a:cs typeface="Calibri"/>
                <a:sym typeface="Calibri"/>
              </a:rPr>
              <a:t>For more information on implementation, see </a:t>
            </a:r>
            <a:r>
              <a:rPr lang="en-US" sz="1000" dirty="0">
                <a:ea typeface="Calibri"/>
                <a:cs typeface="Calibri"/>
                <a:sym typeface="Calibri"/>
                <a:hlinkClick r:id="rId4"/>
              </a:rPr>
              <a:t>https://www.pbis.org/resource/pbis-implementation-blueprint</a:t>
            </a:r>
            <a:r>
              <a:rPr lang="en-US" sz="1000" dirty="0">
                <a:ea typeface="Calibri"/>
                <a:cs typeface="Calibri"/>
                <a:sym typeface="Calibri"/>
              </a:rPr>
              <a:t> </a:t>
            </a:r>
            <a:endParaRPr lang="en-US" sz="1000" dirty="0"/>
          </a:p>
        </p:txBody>
      </p:sp>
    </p:spTree>
    <p:extLst>
      <p:ext uri="{BB962C8B-B14F-4D97-AF65-F5344CB8AC3E}">
        <p14:creationId xmlns:p14="http://schemas.microsoft.com/office/powerpoint/2010/main" val="815517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p:txBody>
          <a:bodyPr/>
          <a:lstStyle/>
          <a:p>
            <a:pPr lvl="0"/>
            <a:r>
              <a:rPr lang="en-US" dirty="0">
                <a:sym typeface="Calibri"/>
              </a:rPr>
              <a:t>1st </a:t>
            </a:r>
            <a:r>
              <a:rPr lang="en-US" dirty="0"/>
              <a:t>Step: </a:t>
            </a:r>
            <a:r>
              <a:rPr lang="en-US" dirty="0">
                <a:sym typeface="Calibri"/>
              </a:rPr>
              <a:t>Get Training</a:t>
            </a:r>
          </a:p>
        </p:txBody>
      </p:sp>
      <p:sp>
        <p:nvSpPr>
          <p:cNvPr id="273" name="Shape 273"/>
          <p:cNvSpPr txBox="1">
            <a:spLocks noGrp="1"/>
          </p:cNvSpPr>
          <p:nvPr>
            <p:ph idx="1"/>
          </p:nvPr>
        </p:nvSpPr>
        <p:spPr/>
        <p:txBody>
          <a:bodyPr/>
          <a:lstStyle/>
          <a:p>
            <a:pPr lvl="0"/>
            <a:r>
              <a:rPr lang="en-US" dirty="0">
                <a:sym typeface="Calibri"/>
              </a:rPr>
              <a:t>Arkansas has resources</a:t>
            </a:r>
            <a:endParaRPr lang="en-US" dirty="0"/>
          </a:p>
          <a:p>
            <a:pPr lvl="0"/>
            <a:r>
              <a:rPr lang="en-US" dirty="0">
                <a:sym typeface="Calibri"/>
              </a:rPr>
              <a:t>PBIS mentors, networks, National Center, etc.</a:t>
            </a:r>
          </a:p>
        </p:txBody>
      </p:sp>
      <p:pic>
        <p:nvPicPr>
          <p:cNvPr id="274" name="Shape 274" descr="Image result for we have your back"/>
          <p:cNvPicPr preferRelativeResize="0"/>
          <p:nvPr/>
        </p:nvPicPr>
        <p:blipFill rotWithShape="1">
          <a:blip r:embed="rId3">
            <a:alphaModFix/>
          </a:blip>
          <a:srcRect/>
          <a:stretch/>
        </p:blipFill>
        <p:spPr>
          <a:xfrm>
            <a:off x="7339496" y="3683560"/>
            <a:ext cx="3368849" cy="2381940"/>
          </a:xfrm>
          <a:prstGeom prst="rect">
            <a:avLst/>
          </a:prstGeom>
          <a:noFill/>
          <a:ln>
            <a:noFill/>
          </a:ln>
        </p:spPr>
      </p:pic>
      <p:pic>
        <p:nvPicPr>
          <p:cNvPr id="275" name="Shape 275" descr="Image result for we have your back"/>
          <p:cNvPicPr preferRelativeResize="0"/>
          <p:nvPr/>
        </p:nvPicPr>
        <p:blipFill rotWithShape="1">
          <a:blip r:embed="rId4">
            <a:alphaModFix/>
          </a:blip>
          <a:srcRect/>
          <a:stretch/>
        </p:blipFill>
        <p:spPr>
          <a:xfrm>
            <a:off x="3110342" y="3556280"/>
            <a:ext cx="3583700" cy="2636500"/>
          </a:xfrm>
          <a:prstGeom prst="rect">
            <a:avLst/>
          </a:prstGeom>
          <a:noFill/>
          <a:ln>
            <a:noFill/>
          </a:ln>
        </p:spPr>
      </p:pic>
    </p:spTree>
    <p:extLst>
      <p:ext uri="{BB962C8B-B14F-4D97-AF65-F5344CB8AC3E}">
        <p14:creationId xmlns:p14="http://schemas.microsoft.com/office/powerpoint/2010/main" val="829980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p:txBody>
          <a:bodyPr/>
          <a:lstStyle/>
          <a:p>
            <a:pPr lvl="0"/>
            <a:r>
              <a:rPr lang="en-US" dirty="0">
                <a:sym typeface="Calibri"/>
              </a:rPr>
              <a:t>A Little </a:t>
            </a:r>
            <a:r>
              <a:rPr lang="en-US" dirty="0"/>
              <a:t>I</a:t>
            </a:r>
            <a:r>
              <a:rPr lang="en-US" dirty="0">
                <a:sym typeface="Calibri"/>
              </a:rPr>
              <a:t>nspiration…</a:t>
            </a:r>
            <a:endParaRPr lang="en-US" dirty="0"/>
          </a:p>
        </p:txBody>
      </p:sp>
      <p:pic>
        <p:nvPicPr>
          <p:cNvPr id="282" name="Shape 282"/>
          <p:cNvPicPr preferRelativeResize="0">
            <a:picLocks noGrp="1"/>
          </p:cNvPicPr>
          <p:nvPr>
            <p:ph idx="4294967295"/>
          </p:nvPr>
        </p:nvPicPr>
        <p:blipFill rotWithShape="1">
          <a:blip r:embed="rId3">
            <a:alphaModFix/>
          </a:blip>
          <a:stretch/>
        </p:blipFill>
        <p:spPr>
          <a:xfrm>
            <a:off x="4757737" y="1852105"/>
            <a:ext cx="4352925" cy="4351337"/>
          </a:xfrm>
          <a:prstGeom prst="rect">
            <a:avLst/>
          </a:prstGeom>
          <a:noFill/>
          <a:ln>
            <a:noFill/>
          </a:ln>
          <a:effectLst>
            <a:outerShdw blurRad="292100" dist="139700" dir="2700000" algn="tl" rotWithShape="0">
              <a:srgbClr val="333333">
                <a:alpha val="64705"/>
              </a:srgbClr>
            </a:outerShdw>
          </a:effectLst>
        </p:spPr>
      </p:pic>
    </p:spTree>
    <p:extLst>
      <p:ext uri="{BB962C8B-B14F-4D97-AF65-F5344CB8AC3E}">
        <p14:creationId xmlns:p14="http://schemas.microsoft.com/office/powerpoint/2010/main" val="2150270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title"/>
          </p:nvPr>
        </p:nvSpPr>
        <p:spPr/>
        <p:txBody>
          <a:bodyPr/>
          <a:lstStyle/>
          <a:p>
            <a:pPr lvl="0"/>
            <a:r>
              <a:rPr lang="en-US" dirty="0">
                <a:sym typeface="Calibri"/>
              </a:rPr>
              <a:t>What Is </a:t>
            </a:r>
            <a:r>
              <a:rPr lang="en-US" dirty="0"/>
              <a:t>Y</a:t>
            </a:r>
            <a:r>
              <a:rPr lang="en-US" dirty="0">
                <a:sym typeface="Calibri"/>
              </a:rPr>
              <a:t>our </a:t>
            </a:r>
            <a:r>
              <a:rPr lang="en-US" dirty="0"/>
              <a:t>S</a:t>
            </a:r>
            <a:r>
              <a:rPr lang="en-US" dirty="0">
                <a:sym typeface="Calibri"/>
              </a:rPr>
              <a:t>tatus </a:t>
            </a:r>
            <a:r>
              <a:rPr lang="en-US" dirty="0"/>
              <a:t>Q</a:t>
            </a:r>
            <a:r>
              <a:rPr lang="en-US" dirty="0">
                <a:sym typeface="Calibri"/>
              </a:rPr>
              <a:t>uo?</a:t>
            </a:r>
            <a:endParaRPr lang="en-US" dirty="0"/>
          </a:p>
        </p:txBody>
      </p:sp>
      <p:sp>
        <p:nvSpPr>
          <p:cNvPr id="58" name="Shape 58"/>
          <p:cNvSpPr txBox="1">
            <a:spLocks noGrp="1"/>
          </p:cNvSpPr>
          <p:nvPr>
            <p:ph idx="1"/>
          </p:nvPr>
        </p:nvSpPr>
        <p:spPr/>
        <p:txBody>
          <a:bodyPr numCol="2">
            <a:normAutofit fontScale="77500" lnSpcReduction="20000"/>
          </a:bodyPr>
          <a:lstStyle/>
          <a:p>
            <a:pPr lvl="0"/>
            <a:r>
              <a:rPr lang="en-US">
                <a:sym typeface="Calibri"/>
              </a:rPr>
              <a:t>The behavior of students is (bad/average/good).</a:t>
            </a:r>
          </a:p>
          <a:p>
            <a:pPr lvl="0"/>
            <a:r>
              <a:rPr lang="en-US">
                <a:sym typeface="Calibri"/>
              </a:rPr>
              <a:t>Grades and test scores are (bad/average/good).</a:t>
            </a:r>
          </a:p>
          <a:p>
            <a:pPr lvl="0"/>
            <a:r>
              <a:rPr lang="en-US">
                <a:sym typeface="Calibri"/>
              </a:rPr>
              <a:t>Attendance is (bad/average/good).</a:t>
            </a:r>
          </a:p>
          <a:p>
            <a:pPr lvl="0"/>
            <a:r>
              <a:rPr lang="en-US">
                <a:sym typeface="Calibri"/>
              </a:rPr>
              <a:t>There (are/aren’t) common behavior expectations.</a:t>
            </a:r>
            <a:endParaRPr lang="en-US"/>
          </a:p>
          <a:p>
            <a:pPr lvl="0"/>
            <a:r>
              <a:rPr lang="en-US">
                <a:sym typeface="Calibri"/>
              </a:rPr>
              <a:t>Classroom management (is/isn’t) consistent.</a:t>
            </a:r>
            <a:endParaRPr lang="en-US"/>
          </a:p>
          <a:p>
            <a:pPr lvl="0"/>
            <a:r>
              <a:rPr lang="en-US">
                <a:sym typeface="Calibri"/>
              </a:rPr>
              <a:t>Staff response to student behavior is (consistent/inconsistent).</a:t>
            </a:r>
          </a:p>
          <a:p>
            <a:pPr lvl="0"/>
            <a:r>
              <a:rPr lang="en-US">
                <a:sym typeface="Calibri"/>
              </a:rPr>
              <a:t>(No/few/many) students are receiving interventions. </a:t>
            </a:r>
            <a:endParaRPr lang="en-US"/>
          </a:p>
          <a:p>
            <a:pPr lvl="0"/>
            <a:r>
              <a:rPr lang="en-US">
                <a:sym typeface="Calibri"/>
              </a:rPr>
              <a:t>Morale is (bad/average/good).</a:t>
            </a:r>
          </a:p>
          <a:p>
            <a:pPr lvl="0"/>
            <a:r>
              <a:rPr lang="en-US">
                <a:sym typeface="Calibri"/>
              </a:rPr>
              <a:t>School climate is (bad/average/good).</a:t>
            </a:r>
          </a:p>
          <a:p>
            <a:pPr lvl="0"/>
            <a:r>
              <a:rPr lang="en-US">
                <a:sym typeface="Calibri"/>
              </a:rPr>
              <a:t>There (is/isn’t) a common purpose or philosophy.</a:t>
            </a:r>
            <a:endParaRPr lang="en-US" dirty="0"/>
          </a:p>
        </p:txBody>
      </p:sp>
    </p:spTree>
    <p:extLst>
      <p:ext uri="{BB962C8B-B14F-4D97-AF65-F5344CB8AC3E}">
        <p14:creationId xmlns:p14="http://schemas.microsoft.com/office/powerpoint/2010/main" val="415303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p:txBody>
          <a:bodyPr/>
          <a:lstStyle/>
          <a:p>
            <a:pPr lvl="0"/>
            <a:r>
              <a:rPr lang="en-US" dirty="0">
                <a:sym typeface="Calibri"/>
              </a:rPr>
              <a:t>What Hasn’t </a:t>
            </a:r>
            <a:r>
              <a:rPr lang="en-US" dirty="0"/>
              <a:t>W</a:t>
            </a:r>
            <a:r>
              <a:rPr lang="en-US" dirty="0">
                <a:sym typeface="Calibri"/>
              </a:rPr>
              <a:t>orked?</a:t>
            </a:r>
            <a:endParaRPr lang="en-US" dirty="0"/>
          </a:p>
        </p:txBody>
      </p:sp>
      <p:sp>
        <p:nvSpPr>
          <p:cNvPr id="65" name="Shape 65"/>
          <p:cNvSpPr txBox="1">
            <a:spLocks noGrp="1"/>
          </p:cNvSpPr>
          <p:nvPr>
            <p:ph idx="1"/>
          </p:nvPr>
        </p:nvSpPr>
        <p:spPr/>
        <p:txBody>
          <a:bodyPr/>
          <a:lstStyle/>
          <a:p>
            <a:pPr lvl="0"/>
            <a:r>
              <a:rPr lang="en-US" dirty="0">
                <a:sym typeface="Calibri"/>
              </a:rPr>
              <a:t> Zero tolerance policies &amp; exclusion…</a:t>
            </a:r>
            <a:endParaRPr lang="en-US" dirty="0"/>
          </a:p>
          <a:p>
            <a:pPr lvl="1"/>
            <a:r>
              <a:rPr lang="en-US" dirty="0">
                <a:sym typeface="Calibri"/>
              </a:rPr>
              <a:t> </a:t>
            </a:r>
            <a:r>
              <a:rPr lang="en-US" dirty="0"/>
              <a:t>m</a:t>
            </a:r>
            <a:r>
              <a:rPr lang="en-US" dirty="0">
                <a:sym typeface="Calibri"/>
              </a:rPr>
              <a:t>ay lead to worse behavior.</a:t>
            </a:r>
            <a:endParaRPr lang="en-US" dirty="0"/>
          </a:p>
          <a:p>
            <a:pPr lvl="1"/>
            <a:r>
              <a:rPr lang="en-US" dirty="0">
                <a:sym typeface="Calibri"/>
              </a:rPr>
              <a:t> result in loss of learning time.</a:t>
            </a:r>
            <a:endParaRPr lang="en-US" dirty="0"/>
          </a:p>
          <a:p>
            <a:pPr lvl="1"/>
            <a:r>
              <a:rPr lang="en-US" dirty="0">
                <a:sym typeface="Calibri"/>
              </a:rPr>
              <a:t> </a:t>
            </a:r>
            <a:r>
              <a:rPr lang="en-US" dirty="0"/>
              <a:t>d</a:t>
            </a:r>
            <a:r>
              <a:rPr lang="en-US" dirty="0">
                <a:sym typeface="Calibri"/>
              </a:rPr>
              <a:t>on’t help the student.</a:t>
            </a:r>
            <a:endParaRPr lang="en-US" dirty="0"/>
          </a:p>
          <a:p>
            <a:pPr lvl="1"/>
            <a:endParaRPr lang="en-US" dirty="0">
              <a:sym typeface="Calibri"/>
            </a:endParaRPr>
          </a:p>
          <a:p>
            <a:pPr lvl="0"/>
            <a:r>
              <a:rPr lang="en-US" dirty="0">
                <a:sym typeface="Calibri"/>
              </a:rPr>
              <a:t> How many things have you tried?</a:t>
            </a:r>
            <a:endParaRPr lang="en-US" dirty="0"/>
          </a:p>
        </p:txBody>
      </p:sp>
      <p:pic>
        <p:nvPicPr>
          <p:cNvPr id="66" name="Shape 66"/>
          <p:cNvPicPr preferRelativeResize="0"/>
          <p:nvPr/>
        </p:nvPicPr>
        <p:blipFill rotWithShape="1">
          <a:blip r:embed="rId3">
            <a:alphaModFix/>
          </a:blip>
          <a:srcRect/>
          <a:stretch/>
        </p:blipFill>
        <p:spPr>
          <a:xfrm>
            <a:off x="9379965" y="2101425"/>
            <a:ext cx="2682565" cy="2655149"/>
          </a:xfrm>
          <a:prstGeom prst="rect">
            <a:avLst/>
          </a:prstGeom>
          <a:noFill/>
          <a:ln>
            <a:noFill/>
          </a:ln>
        </p:spPr>
      </p:pic>
    </p:spTree>
    <p:extLst>
      <p:ext uri="{BB962C8B-B14F-4D97-AF65-F5344CB8AC3E}">
        <p14:creationId xmlns:p14="http://schemas.microsoft.com/office/powerpoint/2010/main" val="281846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anim calcmode="lin" valueType="num">
                                      <p:cBhvr additive="base">
                                        <p:cTn id="7" dur="500" fill="hold"/>
                                        <p:tgtEl>
                                          <p:spTgt spid="6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5">
                                            <p:txEl>
                                              <p:pRg st="1" end="1"/>
                                            </p:txEl>
                                          </p:spTgt>
                                        </p:tgtEl>
                                        <p:attrNameLst>
                                          <p:attrName>style.visibility</p:attrName>
                                        </p:attrNameLst>
                                      </p:cBhvr>
                                      <p:to>
                                        <p:strVal val="visible"/>
                                      </p:to>
                                    </p:set>
                                    <p:anim calcmode="lin" valueType="num">
                                      <p:cBhvr additive="base">
                                        <p:cTn id="11" dur="500" fill="hold"/>
                                        <p:tgtEl>
                                          <p:spTgt spid="6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5">
                                            <p:txEl>
                                              <p:pRg st="2" end="2"/>
                                            </p:txEl>
                                          </p:spTgt>
                                        </p:tgtEl>
                                        <p:attrNameLst>
                                          <p:attrName>style.visibility</p:attrName>
                                        </p:attrNameLst>
                                      </p:cBhvr>
                                      <p:to>
                                        <p:strVal val="visible"/>
                                      </p:to>
                                    </p:set>
                                    <p:anim calcmode="lin" valueType="num">
                                      <p:cBhvr additive="base">
                                        <p:cTn id="15" dur="500" fill="hold"/>
                                        <p:tgtEl>
                                          <p:spTgt spid="6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5">
                                            <p:txEl>
                                              <p:pRg st="3" end="3"/>
                                            </p:txEl>
                                          </p:spTgt>
                                        </p:tgtEl>
                                        <p:attrNameLst>
                                          <p:attrName>style.visibility</p:attrName>
                                        </p:attrNameLst>
                                      </p:cBhvr>
                                      <p:to>
                                        <p:strVal val="visible"/>
                                      </p:to>
                                    </p:set>
                                    <p:anim calcmode="lin" valueType="num">
                                      <p:cBhvr additive="base">
                                        <p:cTn id="19" dur="500" fill="hold"/>
                                        <p:tgtEl>
                                          <p:spTgt spid="6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5">
                                            <p:txEl>
                                              <p:pRg st="5" end="5"/>
                                            </p:txEl>
                                          </p:spTgt>
                                        </p:tgtEl>
                                        <p:attrNameLst>
                                          <p:attrName>style.visibility</p:attrName>
                                        </p:attrNameLst>
                                      </p:cBhvr>
                                      <p:to>
                                        <p:strVal val="visible"/>
                                      </p:to>
                                    </p:set>
                                    <p:anim calcmode="lin" valueType="num">
                                      <p:cBhvr additive="base">
                                        <p:cTn id="25" dur="500" fill="hold"/>
                                        <p:tgtEl>
                                          <p:spTgt spid="6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9371661-F62C-479C-899E-7B55F571E06A}"/>
              </a:ext>
            </a:extLst>
          </p:cNvPr>
          <p:cNvSpPr>
            <a:spLocks noGrp="1"/>
          </p:cNvSpPr>
          <p:nvPr>
            <p:ph type="pic" sz="quarter" idx="13"/>
          </p:nvPr>
        </p:nvSpPr>
        <p:spPr/>
      </p:sp>
      <p:sp>
        <p:nvSpPr>
          <p:cNvPr id="3" name="Title 2">
            <a:extLst>
              <a:ext uri="{FF2B5EF4-FFF2-40B4-BE49-F238E27FC236}">
                <a16:creationId xmlns:a16="http://schemas.microsoft.com/office/drawing/2014/main" id="{BE91942E-3D1D-4438-8234-0996B08B2A39}"/>
              </a:ext>
            </a:extLst>
          </p:cNvPr>
          <p:cNvSpPr>
            <a:spLocks noGrp="1"/>
          </p:cNvSpPr>
          <p:nvPr>
            <p:ph type="title"/>
          </p:nvPr>
        </p:nvSpPr>
        <p:spPr/>
        <p:txBody>
          <a:bodyPr/>
          <a:lstStyle/>
          <a:p>
            <a:r>
              <a:rPr lang="en-US"/>
              <a:t>Schools That Are Doing Well…</a:t>
            </a:r>
            <a:endParaRPr lang="en-US" dirty="0"/>
          </a:p>
        </p:txBody>
      </p:sp>
      <p:sp>
        <p:nvSpPr>
          <p:cNvPr id="72" name="Shape 72"/>
          <p:cNvSpPr txBox="1">
            <a:spLocks noGrp="1"/>
          </p:cNvSpPr>
          <p:nvPr>
            <p:ph type="body" sz="quarter" idx="19"/>
          </p:nvPr>
        </p:nvSpPr>
        <p:spPr/>
        <p:txBody>
          <a:bodyPr/>
          <a:lstStyle/>
          <a:p>
            <a:pPr marL="285750" indent="-285750">
              <a:buFont typeface="Wingdings" panose="05000000000000000000" pitchFamily="2" charset="2"/>
              <a:buChar char="§"/>
            </a:pPr>
            <a:r>
              <a:rPr lang="en-US" sz="2800" dirty="0"/>
              <a:t>I</a:t>
            </a:r>
            <a:r>
              <a:rPr lang="en-US" sz="2800" dirty="0">
                <a:sym typeface="Calibri"/>
              </a:rPr>
              <a:t>t’s NOT because they care more….</a:t>
            </a:r>
            <a:endParaRPr lang="en-US" sz="2800" dirty="0"/>
          </a:p>
          <a:p>
            <a:pPr marL="285750" indent="-285750">
              <a:buFont typeface="Wingdings" panose="05000000000000000000" pitchFamily="2" charset="2"/>
              <a:buChar char="§"/>
            </a:pPr>
            <a:r>
              <a:rPr lang="en-US" sz="2800" dirty="0"/>
              <a:t>It’s </a:t>
            </a:r>
            <a:r>
              <a:rPr lang="en-US" sz="2800" dirty="0">
                <a:sym typeface="Calibri"/>
              </a:rPr>
              <a:t>NOT because they have more advantages…</a:t>
            </a:r>
          </a:p>
          <a:p>
            <a:pPr marL="285750" indent="-285750">
              <a:buFont typeface="Wingdings" panose="05000000000000000000" pitchFamily="2" charset="2"/>
              <a:buChar char="§"/>
            </a:pPr>
            <a:r>
              <a:rPr lang="en-US" sz="2800" dirty="0"/>
              <a:t>I</a:t>
            </a:r>
            <a:r>
              <a:rPr lang="en-US" sz="2800" dirty="0">
                <a:sym typeface="Calibri"/>
              </a:rPr>
              <a:t>t’s </a:t>
            </a:r>
            <a:r>
              <a:rPr lang="en-US" sz="2800" u="sng" dirty="0">
                <a:sym typeface="Calibri"/>
              </a:rPr>
              <a:t>BECAUSE</a:t>
            </a:r>
            <a:r>
              <a:rPr lang="en-US" sz="2800" dirty="0">
                <a:sym typeface="Calibri"/>
              </a:rPr>
              <a:t> they have the right tools!</a:t>
            </a:r>
          </a:p>
        </p:txBody>
      </p:sp>
      <p:sp>
        <p:nvSpPr>
          <p:cNvPr id="73" name="Shape 73"/>
          <p:cNvSpPr/>
          <p:nvPr/>
        </p:nvSpPr>
        <p:spPr>
          <a:xfrm>
            <a:off x="6590304" y="4799517"/>
            <a:ext cx="388500" cy="365700"/>
          </a:xfrm>
          <a:prstGeom prst="star5">
            <a:avLst>
              <a:gd name="adj" fmla="val 19098"/>
              <a:gd name="hf" fmla="val 105146"/>
              <a:gd name="vf" fmla="val 110557"/>
            </a:avLst>
          </a:prstGeom>
          <a:solidFill>
            <a:srgbClr val="C0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4" name="Shape 74" descr="Image result for good news"/>
          <p:cNvPicPr preferRelativeResize="0"/>
          <p:nvPr/>
        </p:nvPicPr>
        <p:blipFill rotWithShape="1">
          <a:blip r:embed="rId3">
            <a:alphaModFix/>
          </a:blip>
          <a:srcRect/>
          <a:stretch/>
        </p:blipFill>
        <p:spPr>
          <a:xfrm>
            <a:off x="2598155" y="3045632"/>
            <a:ext cx="3249301" cy="2714317"/>
          </a:xfrm>
          <a:prstGeom prst="rect">
            <a:avLst/>
          </a:prstGeom>
          <a:noFill/>
          <a:ln>
            <a:noFill/>
          </a:ln>
        </p:spPr>
      </p:pic>
    </p:spTree>
    <p:extLst>
      <p:ext uri="{BB962C8B-B14F-4D97-AF65-F5344CB8AC3E}">
        <p14:creationId xmlns:p14="http://schemas.microsoft.com/office/powerpoint/2010/main" val="899269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p:txBody>
          <a:bodyPr/>
          <a:lstStyle/>
          <a:p>
            <a:pPr lvl="0"/>
            <a:r>
              <a:rPr lang="en-US" dirty="0">
                <a:sym typeface="Calibri"/>
              </a:rPr>
              <a:t>PBIS Is </a:t>
            </a:r>
            <a:r>
              <a:rPr lang="en-US" dirty="0"/>
              <a:t>A</a:t>
            </a:r>
            <a:r>
              <a:rPr lang="en-US" dirty="0">
                <a:sym typeface="Calibri"/>
              </a:rPr>
              <a:t> Useful </a:t>
            </a:r>
            <a:r>
              <a:rPr lang="en-US" dirty="0"/>
              <a:t>T</a:t>
            </a:r>
            <a:r>
              <a:rPr lang="en-US" dirty="0">
                <a:sym typeface="Calibri"/>
              </a:rPr>
              <a:t>ool</a:t>
            </a:r>
            <a:endParaRPr lang="en-US" dirty="0"/>
          </a:p>
        </p:txBody>
      </p:sp>
      <p:pic>
        <p:nvPicPr>
          <p:cNvPr id="1028" name="Picture 4" descr="Bullseye">
            <a:extLst>
              <a:ext uri="{FF2B5EF4-FFF2-40B4-BE49-F238E27FC236}">
                <a16:creationId xmlns:a16="http://schemas.microsoft.com/office/drawing/2014/main" id="{4D8FF9C4-0D79-45E0-A689-DDDFC4CFC6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050" y="2257641"/>
            <a:ext cx="11549900" cy="300628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5">
            <a:extLst>
              <a:ext uri="{FF2B5EF4-FFF2-40B4-BE49-F238E27FC236}">
                <a16:creationId xmlns:a16="http://schemas.microsoft.com/office/drawing/2014/main" id="{DF07A354-27A6-4A26-8281-787952C5E5D6}"/>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hlinkClick r:id="rId4"/>
              </a:rPr>
              <a:t>https://flpbis.cbcs.usf.edu/other/success.html</a:t>
            </a:r>
            <a:r>
              <a:rPr lang="en-US" sz="1000" dirty="0"/>
              <a:t> </a:t>
            </a:r>
          </a:p>
        </p:txBody>
      </p:sp>
    </p:spTree>
    <p:extLst>
      <p:ext uri="{BB962C8B-B14F-4D97-AF65-F5344CB8AC3E}">
        <p14:creationId xmlns:p14="http://schemas.microsoft.com/office/powerpoint/2010/main" val="849008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p:txBody>
          <a:bodyPr/>
          <a:lstStyle/>
          <a:p>
            <a:pPr lvl="0"/>
            <a:r>
              <a:rPr lang="en-US" dirty="0">
                <a:sym typeface="Calibri"/>
              </a:rPr>
              <a:t>What Can </a:t>
            </a:r>
            <a:r>
              <a:rPr lang="en-US" dirty="0"/>
              <a:t>Y</a:t>
            </a:r>
            <a:r>
              <a:rPr lang="en-US" dirty="0">
                <a:sym typeface="Calibri"/>
              </a:rPr>
              <a:t>ou </a:t>
            </a:r>
            <a:r>
              <a:rPr lang="en-US" dirty="0"/>
              <a:t>G</a:t>
            </a:r>
            <a:r>
              <a:rPr lang="en-US" dirty="0">
                <a:sym typeface="Calibri"/>
              </a:rPr>
              <a:t>ain?</a:t>
            </a:r>
            <a:endParaRPr lang="en-US" dirty="0"/>
          </a:p>
        </p:txBody>
      </p:sp>
      <p:sp>
        <p:nvSpPr>
          <p:cNvPr id="89" name="Shape 89"/>
          <p:cNvSpPr txBox="1">
            <a:spLocks noGrp="1"/>
          </p:cNvSpPr>
          <p:nvPr>
            <p:ph idx="1"/>
          </p:nvPr>
        </p:nvSpPr>
        <p:spPr/>
        <p:txBody>
          <a:bodyPr>
            <a:normAutofit fontScale="92500" lnSpcReduction="10000"/>
          </a:bodyPr>
          <a:lstStyle/>
          <a:p>
            <a:pPr lvl="0"/>
            <a:r>
              <a:rPr lang="en-US" dirty="0">
                <a:sym typeface="Calibri"/>
              </a:rPr>
              <a:t>Clear, common behavioral expectations </a:t>
            </a:r>
            <a:endParaRPr lang="en-US" dirty="0"/>
          </a:p>
          <a:p>
            <a:pPr lvl="0"/>
            <a:r>
              <a:rPr lang="en-US" dirty="0">
                <a:sym typeface="Calibri"/>
              </a:rPr>
              <a:t>Clear, consistent responses to behavior</a:t>
            </a:r>
            <a:endParaRPr lang="en-US" dirty="0"/>
          </a:p>
          <a:p>
            <a:pPr lvl="0"/>
            <a:r>
              <a:rPr lang="en-US" dirty="0">
                <a:sym typeface="Calibri"/>
              </a:rPr>
              <a:t>Appropriate supports for all students</a:t>
            </a:r>
            <a:endParaRPr lang="en-US" dirty="0"/>
          </a:p>
          <a:p>
            <a:pPr lvl="0"/>
            <a:r>
              <a:rPr lang="en-US" dirty="0">
                <a:sym typeface="Calibri"/>
              </a:rPr>
              <a:t>Collaborative data-driven problem solving </a:t>
            </a:r>
            <a:endParaRPr lang="en-US" dirty="0"/>
          </a:p>
          <a:p>
            <a:pPr lvl="0"/>
            <a:r>
              <a:rPr lang="en-US" dirty="0">
                <a:sym typeface="Calibri"/>
              </a:rPr>
              <a:t>More time for teaching</a:t>
            </a:r>
            <a:endParaRPr lang="en-US" dirty="0"/>
          </a:p>
          <a:p>
            <a:pPr lvl="0"/>
            <a:r>
              <a:rPr lang="en-US" dirty="0">
                <a:sym typeface="Calibri"/>
              </a:rPr>
              <a:t>More positive environment</a:t>
            </a:r>
            <a:endParaRPr lang="en-US" dirty="0"/>
          </a:p>
          <a:p>
            <a:pPr lvl="0"/>
            <a:r>
              <a:rPr lang="en-US" dirty="0">
                <a:sym typeface="Calibri"/>
              </a:rPr>
              <a:t>Better grades, test scores</a:t>
            </a:r>
            <a:endParaRPr lang="en-US" dirty="0"/>
          </a:p>
        </p:txBody>
      </p:sp>
    </p:spTree>
    <p:extLst>
      <p:ext uri="{BB962C8B-B14F-4D97-AF65-F5344CB8AC3E}">
        <p14:creationId xmlns:p14="http://schemas.microsoft.com/office/powerpoint/2010/main" val="113210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p:txBody>
          <a:bodyPr/>
          <a:lstStyle/>
          <a:p>
            <a:pPr lvl="0"/>
            <a:r>
              <a:rPr lang="en-US" dirty="0">
                <a:sym typeface="Calibri"/>
              </a:rPr>
              <a:t>Try A New Philosophy</a:t>
            </a:r>
            <a:endParaRPr lang="en-US" dirty="0"/>
          </a:p>
        </p:txBody>
      </p:sp>
      <p:sp>
        <p:nvSpPr>
          <p:cNvPr id="96" name="Shape 96"/>
          <p:cNvSpPr txBox="1">
            <a:spLocks noGrp="1"/>
          </p:cNvSpPr>
          <p:nvPr>
            <p:ph idx="1"/>
          </p:nvPr>
        </p:nvSpPr>
        <p:spPr/>
        <p:txBody>
          <a:bodyPr/>
          <a:lstStyle/>
          <a:p>
            <a:pPr marL="0" indent="0" algn="ctr">
              <a:buNone/>
            </a:pPr>
            <a:r>
              <a:rPr lang="en-US" dirty="0">
                <a:sym typeface="Calibri"/>
              </a:rPr>
              <a:t>Implementing PBIS requires a </a:t>
            </a:r>
            <a:r>
              <a:rPr lang="en-US" i="1" u="sng" dirty="0">
                <a:sym typeface="Calibri"/>
              </a:rPr>
              <a:t>change in philosophy</a:t>
            </a:r>
            <a:r>
              <a:rPr lang="en-US" dirty="0"/>
              <a:t>;</a:t>
            </a:r>
          </a:p>
          <a:p>
            <a:pPr marL="0" indent="0" algn="ctr">
              <a:buNone/>
            </a:pPr>
            <a:r>
              <a:rPr lang="en-US" dirty="0">
                <a:sym typeface="Calibri"/>
              </a:rPr>
              <a:t>PBIS is a </a:t>
            </a:r>
            <a:r>
              <a:rPr lang="en-US" i="1" u="sng" dirty="0">
                <a:sym typeface="Calibri"/>
              </a:rPr>
              <a:t>proactive and positive approach to discipline</a:t>
            </a:r>
            <a:r>
              <a:rPr lang="en-US" dirty="0">
                <a:sym typeface="Calibri"/>
              </a:rPr>
              <a:t>.</a:t>
            </a:r>
          </a:p>
          <a:p>
            <a:endParaRPr lang="en-US" dirty="0">
              <a:sym typeface="Calibri"/>
            </a:endParaRPr>
          </a:p>
          <a:p>
            <a:r>
              <a:rPr lang="en-US" b="1" dirty="0">
                <a:sym typeface="Calibri"/>
              </a:rPr>
              <a:t>Where do you start?</a:t>
            </a:r>
            <a:endParaRPr lang="en-US" b="1" dirty="0"/>
          </a:p>
        </p:txBody>
      </p:sp>
    </p:spTree>
    <p:extLst>
      <p:ext uri="{BB962C8B-B14F-4D97-AF65-F5344CB8AC3E}">
        <p14:creationId xmlns:p14="http://schemas.microsoft.com/office/powerpoint/2010/main" val="1419183509"/>
      </p:ext>
    </p:extLst>
  </p:cSld>
  <p:clrMapOvr>
    <a:masterClrMapping/>
  </p:clrMapOvr>
</p:sld>
</file>

<file path=ppt/theme/theme1.xml><?xml version="1.0" encoding="utf-8"?>
<a:theme xmlns:a="http://schemas.openxmlformats.org/drawingml/2006/main" name="Office Theme">
  <a:themeElements>
    <a:clrScheme name="A-State Dark">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92DC"/>
      </a:hlink>
      <a:folHlink>
        <a:srgbClr val="0092D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3881</TotalTime>
  <Words>2624</Words>
  <Application>Microsoft Office PowerPoint</Application>
  <PresentationFormat>Widescreen</PresentationFormat>
  <Paragraphs>262</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Arial Black</vt:lpstr>
      <vt:lpstr>Calibri</vt:lpstr>
      <vt:lpstr>Georgia</vt:lpstr>
      <vt:lpstr>Montserrat Light</vt:lpstr>
      <vt:lpstr>Univers Cond</vt:lpstr>
      <vt:lpstr>Wingdings</vt:lpstr>
      <vt:lpstr>Office Theme</vt:lpstr>
      <vt:lpstr>An Introduction to PBIS Positive Behavioral Interventions and Supports</vt:lpstr>
      <vt:lpstr>Why Implement PBIS?</vt:lpstr>
      <vt:lpstr>What Is Your Goal?</vt:lpstr>
      <vt:lpstr>What Is Your Status Quo?</vt:lpstr>
      <vt:lpstr>What Hasn’t Worked?</vt:lpstr>
      <vt:lpstr>Schools That Are Doing Well…</vt:lpstr>
      <vt:lpstr>PBIS Is A Useful Tool</vt:lpstr>
      <vt:lpstr>What Can You Gain?</vt:lpstr>
      <vt:lpstr>Try A New Philosophy</vt:lpstr>
      <vt:lpstr>Organize Your Environment</vt:lpstr>
      <vt:lpstr>Guiding Questions</vt:lpstr>
      <vt:lpstr>PowerPoint Presentation</vt:lpstr>
      <vt:lpstr>Tiers Of Interventions</vt:lpstr>
      <vt:lpstr>A Continuum Of Practices: 3 Levels of Prevention</vt:lpstr>
      <vt:lpstr>Why Have A Universal Tier I?</vt:lpstr>
      <vt:lpstr>Consistency Matters</vt:lpstr>
      <vt:lpstr>Why Teach Behavioral Expectations?</vt:lpstr>
      <vt:lpstr>Core Elements of the Universal Tier: Tier I</vt:lpstr>
      <vt:lpstr>What Is Required?</vt:lpstr>
      <vt:lpstr>Make A Commitment</vt:lpstr>
      <vt:lpstr>Leading The Process</vt:lpstr>
      <vt:lpstr>Tier I Focus</vt:lpstr>
      <vt:lpstr>Teaching Behavior</vt:lpstr>
      <vt:lpstr>Addressing Students’ Behavior</vt:lpstr>
      <vt:lpstr>Responding To Behavior</vt:lpstr>
      <vt:lpstr>Data-Based Decision Making</vt:lpstr>
      <vt:lpstr>Evaluation Is Key!</vt:lpstr>
      <vt:lpstr>PBIS Is School-wide AND Classroom</vt:lpstr>
      <vt:lpstr>PowerPoint Presentation</vt:lpstr>
      <vt:lpstr>PBIS Takes Time</vt:lpstr>
      <vt:lpstr>PBIS Takes Time: Implementation Phases</vt:lpstr>
      <vt:lpstr>1st Step: Get Training</vt:lpstr>
      <vt:lpstr>A Little Inspiration…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Clark</dc:creator>
  <cp:lastModifiedBy>Hannah L Fielder</cp:lastModifiedBy>
  <cp:revision>42</cp:revision>
  <dcterms:created xsi:type="dcterms:W3CDTF">2023-03-03T14:48:10Z</dcterms:created>
  <dcterms:modified xsi:type="dcterms:W3CDTF">2024-07-16T20:27:58Z</dcterms:modified>
</cp:coreProperties>
</file>