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357"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Images in this module were obtained at google.com/images unless otherwise specified.</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 general, the purpose of PBIS is to provide systems of supports for improving social, emotional, and academic outcomes for ALL students. This module will go through the process of developing common behavioral expectations. These become the foundation for building systems for teaching and acknowledging the expected behaviors.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 are some good questions to get teams thinking about their current environment. PBIS starts with changing adult behavior by creating consistency in how adults interact with students and address student behavior.</a:t>
            </a:r>
            <a:endParaRPr dirty="0"/>
          </a:p>
        </p:txBody>
      </p:sp>
      <p:sp>
        <p:nvSpPr>
          <p:cNvPr id="84" name="Shape 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300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Another consideration in developing behavioral expectations is to think about what behaviors you would NOT like to see anymore, and work on teaching students a desirable replacement behavior (expected behavior). For instance, if students are often sent to the office for disruption, you might want to work to replace that behavior with “be respectful”. Have teams look at past data for things that stand out.</a:t>
            </a:r>
            <a:endParaRPr dirty="0"/>
          </a:p>
        </p:txBody>
      </p:sp>
      <p:sp>
        <p:nvSpPr>
          <p:cNvPr id="92" name="Shape 9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191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teams look at their list of values and behaviors that they would like to see in their school, using these guiding questions to refine the list.</a:t>
            </a:r>
            <a:endParaRPr dirty="0"/>
          </a:p>
        </p:txBody>
      </p:sp>
      <p:sp>
        <p:nvSpPr>
          <p:cNvPr id="99" name="Shape 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469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examples of overarching behavior goals. Share with teams to help them in framing their expectations. </a:t>
            </a:r>
            <a:endParaRPr dirty="0"/>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53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a set of expectations that a school chose and how they incorporated their school mascot. Teams can be creative! Encourage them to keep it simple and something that will be easy for everyone to remember,</a:t>
            </a:r>
            <a:r>
              <a:rPr lang="en-US" sz="1200" b="0" i="0" u="none" strike="noStrike" cap="none" baseline="0" dirty="0">
                <a:solidFill>
                  <a:schemeClr val="dk1"/>
                </a:solidFill>
                <a:latin typeface="Calibri"/>
                <a:ea typeface="Calibri"/>
                <a:cs typeface="Calibri"/>
                <a:sym typeface="Calibri"/>
              </a:rPr>
              <a:t> b</a:t>
            </a:r>
            <a:r>
              <a:rPr lang="en-US" sz="1200" b="0" i="0" u="none" strike="noStrike" cap="none" dirty="0">
                <a:solidFill>
                  <a:schemeClr val="dk1"/>
                </a:solidFill>
                <a:latin typeface="Calibri"/>
                <a:ea typeface="Calibri"/>
                <a:cs typeface="Calibri"/>
                <a:sym typeface="Calibri"/>
              </a:rPr>
              <a:t>ut also stay true to the school’s values and the behaviors that they want to see in their school.</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299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03" name="Shape 803"/>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b="0" dirty="0"/>
              <a:t>Trainer Notes:</a:t>
            </a:r>
          </a:p>
          <a:p>
            <a:pPr>
              <a:buSzPct val="25000"/>
              <a:buNone/>
            </a:pPr>
            <a:r>
              <a:rPr lang="en-US" dirty="0"/>
              <a:t>Here is an example of a high school building’s four school-wide expectations.  </a:t>
            </a:r>
            <a:endParaRPr dirty="0"/>
          </a:p>
        </p:txBody>
      </p:sp>
      <p:sp>
        <p:nvSpPr>
          <p:cNvPr id="804" name="Shape 804"/>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300">
                <a:latin typeface="Calibri"/>
                <a:ea typeface="Calibri"/>
                <a:cs typeface="Calibri"/>
                <a:sym typeface="Calibri"/>
              </a:rPr>
              <a:pPr algn="r">
                <a:buSzPct val="25000"/>
              </a:pPr>
              <a:t>15</a:t>
            </a:fld>
            <a:endParaRPr lang="en-US" sz="1300">
              <a:latin typeface="Calibri"/>
              <a:ea typeface="Calibri"/>
              <a:cs typeface="Calibri"/>
              <a:sym typeface="Calibri"/>
            </a:endParaRPr>
          </a:p>
        </p:txBody>
      </p:sp>
    </p:spTree>
    <p:extLst>
      <p:ext uri="{BB962C8B-B14F-4D97-AF65-F5344CB8AC3E}">
        <p14:creationId xmlns:p14="http://schemas.microsoft.com/office/powerpoint/2010/main" val="255372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Because the expectations will be reflecting the beliefs and values of the school community, it is important to include all staff in </a:t>
            </a:r>
            <a:r>
              <a:rPr lang="en-US" sz="1200" b="0" i="0" u="none" strike="noStrike" cap="none">
                <a:solidFill>
                  <a:schemeClr val="dk1"/>
                </a:solidFill>
                <a:latin typeface="Calibri"/>
                <a:ea typeface="Calibri"/>
                <a:cs typeface="Calibri"/>
                <a:sym typeface="Calibri"/>
              </a:rPr>
              <a:t>the decision-making </a:t>
            </a:r>
            <a:r>
              <a:rPr lang="en-US" sz="1200" b="0" i="0" u="none" strike="noStrike" cap="none" dirty="0">
                <a:solidFill>
                  <a:schemeClr val="dk1"/>
                </a:solidFill>
                <a:latin typeface="Calibri"/>
                <a:ea typeface="Calibri"/>
                <a:cs typeface="Calibri"/>
                <a:sym typeface="Calibri"/>
              </a:rPr>
              <a:t>process. Once the team has studied the school’s mission statement and discipline data, they should share these with the entire staff and give them an opportunity to vote</a:t>
            </a:r>
            <a:r>
              <a:rPr lang="en-US" sz="1200" b="0" i="0" u="none" strike="noStrike" cap="none" baseline="0" dirty="0">
                <a:solidFill>
                  <a:schemeClr val="dk1"/>
                </a:solidFill>
                <a:latin typeface="Calibri"/>
                <a:ea typeface="Calibri"/>
                <a:cs typeface="Calibri"/>
                <a:sym typeface="Calibri"/>
              </a:rPr>
              <a:t> which enhances </a:t>
            </a:r>
            <a:r>
              <a:rPr lang="en-US" sz="1200" b="0" i="0" u="none" strike="noStrike" cap="none" dirty="0">
                <a:solidFill>
                  <a:schemeClr val="dk1"/>
                </a:solidFill>
                <a:latin typeface="Calibri"/>
                <a:ea typeface="Calibri"/>
                <a:cs typeface="Calibri"/>
                <a:sym typeface="Calibri"/>
              </a:rPr>
              <a:t>buy-in. The team can use the results of the vote to make the final decision on what the three</a:t>
            </a:r>
            <a:r>
              <a:rPr lang="en-US" sz="1200" b="0" i="0" u="none" strike="noStrike" cap="none" baseline="0" dirty="0">
                <a:solidFill>
                  <a:schemeClr val="dk1"/>
                </a:solidFill>
                <a:latin typeface="Calibri"/>
                <a:ea typeface="Calibri"/>
                <a:cs typeface="Calibri"/>
                <a:sym typeface="Calibri"/>
              </a:rPr>
              <a:t> to five</a:t>
            </a:r>
            <a:r>
              <a:rPr lang="en-US" sz="1200" b="0" i="0" u="none" strike="noStrike" cap="none" dirty="0">
                <a:solidFill>
                  <a:schemeClr val="dk1"/>
                </a:solidFill>
                <a:latin typeface="Calibri"/>
                <a:ea typeface="Calibri"/>
                <a:cs typeface="Calibri"/>
                <a:sym typeface="Calibri"/>
              </a:rPr>
              <a:t> expectations will be.</a:t>
            </a:r>
            <a:endParaRPr dirty="0"/>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9204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02" name="Shape 100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next step is to define expectations so that students know what to do. The desired behaviors may look different in different settings. For example, being respectful on the playground will look very different than being respectful in the cafeteria. On the playground, it might involve sharing equipment, while in the cafeteria it may be things like throwing away trash. From classroom to classroom, teachers may have different behaviors that reflect the expectations (although some consistency is important). Classroom teachers will need to think about settings and transitions within the classroom that will require different behaviors.</a:t>
            </a:r>
            <a:endParaRPr lang="en-US" dirty="0"/>
          </a:p>
        </p:txBody>
      </p:sp>
      <p:sp>
        <p:nvSpPr>
          <p:cNvPr id="1003" name="Shape 100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17</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356049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r>
              <a:rPr lang="en-US" dirty="0"/>
              <a:t>Once you have your expectations, it’s time to define</a:t>
            </a:r>
            <a:r>
              <a:rPr lang="en-US" baseline="0" dirty="0"/>
              <a:t> what they look like in various settings by creating a behavior matrix that includes specific behavior rules for each setting. Behavior rules tell students specifically what to do in order to meet the behavior expectation in each setting. For instance, if the behavior expectation is “be responsible”, the behavior matrix may include “arrive on time” as a behavior rule for being responsible in the classroom.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2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Shape 101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12" name="Shape 101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dirty="0"/>
              <a:t>Trainer Notes:  </a:t>
            </a:r>
          </a:p>
          <a:p>
            <a:pPr>
              <a:spcBef>
                <a:spcPts val="0"/>
              </a:spcBef>
              <a:buSzPct val="25000"/>
              <a:buNone/>
            </a:pPr>
            <a:r>
              <a:rPr lang="en-US" dirty="0"/>
              <a:t>These are guidelines to remember when turning</a:t>
            </a:r>
            <a:r>
              <a:rPr lang="en-US" baseline="0" dirty="0"/>
              <a:t> your school-wide expectations into behaviors. The behavior rules need to be short, positively stated, observable, and measurable.</a:t>
            </a:r>
            <a:endParaRPr dirty="0"/>
          </a:p>
        </p:txBody>
      </p:sp>
      <p:sp>
        <p:nvSpPr>
          <p:cNvPr id="1013" name="Shape 101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19</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330061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Shape 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Cultural</a:t>
            </a:r>
            <a:r>
              <a:rPr lang="en-US" sz="1200" b="0" i="0" u="none" strike="noStrike" cap="none" baseline="0" dirty="0">
                <a:solidFill>
                  <a:schemeClr val="dk1"/>
                </a:solidFill>
                <a:latin typeface="Arial"/>
                <a:ea typeface="Arial"/>
                <a:cs typeface="Arial"/>
                <a:sym typeface="Arial"/>
              </a:rPr>
              <a:t> change has to be systematic, focusing on the critical values first. </a:t>
            </a:r>
            <a:r>
              <a:rPr lang="en-US" sz="1200" b="0" i="0" u="none" strike="noStrike" cap="none" dirty="0">
                <a:solidFill>
                  <a:schemeClr val="dk1"/>
                </a:solidFill>
                <a:latin typeface="Arial"/>
                <a:ea typeface="Arial"/>
                <a:cs typeface="Arial"/>
                <a:sym typeface="Arial"/>
              </a:rPr>
              <a:t>Behavioral expectations are three to five brief, positively stated values that exemplify the type of behavior schools want to see everyone displaying in the school.  They are generally broad statements that reflect the values or behavioral concepts that are held as important to a school and its community.  These expectations say, “This is what we value and strive to reach on a daily basis.”</a:t>
            </a:r>
            <a:endParaRPr sz="1200" b="0" i="0" u="none" strike="noStrike" cap="none" dirty="0">
              <a:solidFill>
                <a:schemeClr val="dk1"/>
              </a:solidFill>
              <a:latin typeface="Arial"/>
              <a:ea typeface="Arial"/>
              <a:cs typeface="Arial"/>
              <a:sym typeface="Arial"/>
            </a:endParaRPr>
          </a:p>
        </p:txBody>
      </p:sp>
      <p:sp>
        <p:nvSpPr>
          <p:cNvPr id="35" name="Shape 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589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Shape 18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guidelines to remember when turning</a:t>
            </a:r>
            <a:r>
              <a:rPr lang="en-US" baseline="0" dirty="0"/>
              <a:t> your school-wide expectations into behaviors. The behavior rules need to be short, positively stated, observable, and measurable.</a:t>
            </a:r>
            <a:endParaRPr lang="en-US" dirty="0"/>
          </a:p>
        </p:txBody>
      </p:sp>
      <p:sp>
        <p:nvSpPr>
          <p:cNvPr id="182" name="Shape 18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5363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Here is another school example with some different areas highlighted. Again, these are very brief, positive, and simple definitions of what behaviors are expected. It’s also important to note that each cell uses “I will</a:t>
            </a:r>
            <a:r>
              <a:rPr lang="en-US" sz="1200" b="0" i="0" u="none" strike="noStrike" cap="none">
                <a:solidFill>
                  <a:schemeClr val="dk1"/>
                </a:solidFill>
                <a:latin typeface="+mn-lt"/>
                <a:ea typeface="Calibri"/>
                <a:cs typeface="Calibri"/>
                <a:sym typeface="Calibri"/>
              </a:rPr>
              <a:t>” statements.</a:t>
            </a:r>
            <a:endParaRPr lang="en-US" sz="1200" b="0" i="0" u="none" strike="noStrike" cap="none" dirty="0">
              <a:solidFill>
                <a:schemeClr val="dk1"/>
              </a:solidFill>
              <a:latin typeface="+mn-lt"/>
              <a:ea typeface="Calibri"/>
              <a:cs typeface="Calibri"/>
              <a:sym typeface="Calibri"/>
            </a:endParaRPr>
          </a:p>
        </p:txBody>
      </p:sp>
      <p:sp>
        <p:nvSpPr>
          <p:cNvPr id="175" name="Shape 17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5177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r>
              <a:rPr lang="en-US" dirty="0"/>
              <a:t>This is</a:t>
            </a:r>
            <a:r>
              <a:rPr lang="en-US" baseline="0" dirty="0"/>
              <a:t> an example of what it looks like to be respectful, responsible, and safe in a cafeteria. Note how the behavior rules are short, positively stated, measurable, and observable.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6115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Shape 1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another example of how expectations are defined. This time they are specific to a setting instead of geographical part of the school. Students will know exactly what behavior is expected when they attend an assembly. Even here there could be greater positivity.</a:t>
            </a:r>
            <a:endParaRPr dirty="0"/>
          </a:p>
        </p:txBody>
      </p:sp>
      <p:sp>
        <p:nvSpPr>
          <p:cNvPr id="163" name="Shape 1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8317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Shape 1061"/>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62" name="Shape 1062"/>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pPr>
              <a:spcBef>
                <a:spcPts val="0"/>
              </a:spcBef>
              <a:buSzPct val="25000"/>
              <a:buNone/>
            </a:pPr>
            <a:r>
              <a:rPr lang="en-US" dirty="0"/>
              <a:t>This is an example of a high school behavior matrix. </a:t>
            </a:r>
            <a:endParaRPr dirty="0"/>
          </a:p>
        </p:txBody>
      </p:sp>
      <p:sp>
        <p:nvSpPr>
          <p:cNvPr id="1063" name="Shape 1063"/>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200">
                <a:solidFill>
                  <a:schemeClr val="dk1"/>
                </a:solidFill>
                <a:latin typeface="Franklin Gothic"/>
                <a:ea typeface="Franklin Gothic"/>
                <a:cs typeface="Franklin Gothic"/>
                <a:sym typeface="Franklin Gothic"/>
              </a:rPr>
              <a:pPr algn="r">
                <a:buSzPct val="25000"/>
              </a:pPr>
              <a:t>24</a:t>
            </a:fld>
            <a:endParaRPr lang="en-US" sz="1200">
              <a:solidFill>
                <a:schemeClr val="dk1"/>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1879506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 next few slides are some examples of visual displays at various schools around the country. Expectations need to be highly visible. The idea is to work towards having the expectations and behavior become an inherent part of the school.</a:t>
            </a:r>
            <a:endParaRPr dirty="0"/>
          </a:p>
        </p:txBody>
      </p:sp>
      <p:sp>
        <p:nvSpPr>
          <p:cNvPr id="189" name="Shape 18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0178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Shape 19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more examples. The photo on the left shows bus expectations displayed in the bus pick-up and drop-off area. The banners on the right are very powerful visuals that show what values are really important to the school. </a:t>
            </a:r>
            <a:endParaRPr dirty="0"/>
          </a:p>
        </p:txBody>
      </p:sp>
      <p:sp>
        <p:nvSpPr>
          <p:cNvPr id="196" name="Shape 1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1483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Shape 20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p>
          <a:p>
            <a:pPr marL="0" marR="0" lvl="0" indent="0" algn="l" rtl="0">
              <a:spcBef>
                <a:spcPts val="0"/>
              </a:spcBef>
              <a:spcAft>
                <a:spcPts val="0"/>
              </a:spcAft>
              <a:buNone/>
            </a:pPr>
            <a:r>
              <a:rPr lang="en-US" sz="1200" b="0" i="0" u="none" strike="noStrike" cap="none" dirty="0">
                <a:solidFill>
                  <a:schemeClr val="tx1"/>
                </a:solidFill>
                <a:latin typeface="+mn-lt"/>
                <a:ea typeface="+mn-ea"/>
                <a:cs typeface="+mn-cs"/>
                <a:sym typeface="Calibri"/>
              </a:rPr>
              <a:t>F</a:t>
            </a:r>
            <a:r>
              <a:rPr lang="en-US" sz="1200" b="0" i="0" u="none" strike="noStrike" cap="none" dirty="0">
                <a:solidFill>
                  <a:schemeClr val="dk1"/>
                </a:solidFill>
                <a:latin typeface="Calibri"/>
                <a:ea typeface="Calibri"/>
                <a:cs typeface="Calibri"/>
                <a:sym typeface="Calibri"/>
              </a:rPr>
              <a:t>inally, here are some hallway reminders. These displays are very creative and stand out well so that passers-by will notice them.</a:t>
            </a:r>
            <a:endParaRPr dirty="0"/>
          </a:p>
        </p:txBody>
      </p:sp>
      <p:sp>
        <p:nvSpPr>
          <p:cNvPr id="203" name="Shape 20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1425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Shape 20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1.3 of the TFI covers behavioral expectations. See next slide.</a:t>
            </a:r>
            <a:endParaRPr dirty="0"/>
          </a:p>
        </p:txBody>
      </p:sp>
      <p:sp>
        <p:nvSpPr>
          <p:cNvPr id="210" name="Shape 21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1029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Shape 21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the section of the TFI that measures the fidelity of implementation of behavioral expectations. At this stage, teams can use this as a guide to inform their implementation.</a:t>
            </a:r>
            <a:endParaRPr dirty="0"/>
          </a:p>
        </p:txBody>
      </p:sp>
      <p:sp>
        <p:nvSpPr>
          <p:cNvPr id="217" name="Shape 21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091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Shape 4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school’s mission statement typically outlines goals for student achievement and how the school will help students meet those goals. Behavioral expectations give schools a highly visual reminder of their common goals and the types of behavior that will be conducive to meeting those goals. They will guide schools in defining the specific behaviors they would like everyone in the school to use, and they will be the foundation for developing a plan for </a:t>
            </a:r>
            <a:r>
              <a:rPr lang="en-US" sz="1200" b="0" i="0" u="none" strike="noStrike" cap="none">
                <a:solidFill>
                  <a:schemeClr val="dk1"/>
                </a:solidFill>
                <a:latin typeface="Calibri"/>
                <a:ea typeface="Calibri"/>
                <a:cs typeface="Calibri"/>
                <a:sym typeface="Calibri"/>
              </a:rPr>
              <a:t>teaching students’ </a:t>
            </a:r>
            <a:r>
              <a:rPr lang="en-US" sz="1200" b="0" i="0" u="none" strike="noStrike" cap="none" dirty="0">
                <a:solidFill>
                  <a:schemeClr val="dk1"/>
                </a:solidFill>
                <a:latin typeface="Calibri"/>
                <a:ea typeface="Calibri"/>
                <a:cs typeface="Calibri"/>
                <a:sym typeface="Calibri"/>
              </a:rPr>
              <a:t>behavior.</a:t>
            </a:r>
            <a:endParaRPr dirty="0"/>
          </a:p>
        </p:txBody>
      </p:sp>
      <p:sp>
        <p:nvSpPr>
          <p:cNvPr id="42" name="Shape 4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228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Shape 22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 summary of what we highlighted. The main idea is to develop overarching behavior expectations that fit the school’s needs and values, and then define them in simple terms so that everyone in the school will know what behavior is expected from them. This is an important first step, as the expectations will be the foundation for teaching and reinforcing behavior.</a:t>
            </a:r>
            <a:endParaRPr sz="1200" b="0"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657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851" name="Shape 851"/>
          <p:cNvSpPr txBox="1">
            <a:spLocks noGrp="1"/>
          </p:cNvSpPr>
          <p:nvPr>
            <p:ph type="body" idx="1"/>
          </p:nvPr>
        </p:nvSpPr>
        <p:spPr>
          <a:xfrm>
            <a:off x="936739" y="4422466"/>
            <a:ext cx="5149637" cy="4188778"/>
          </a:xfrm>
          <a:prstGeom prst="rect">
            <a:avLst/>
          </a:prstGeom>
          <a:noFill/>
          <a:ln>
            <a:noFill/>
          </a:ln>
        </p:spPr>
        <p:txBody>
          <a:bodyPr wrap="square" lIns="93231" tIns="46615" rIns="93231" bIns="46615" anchor="t" anchorCtr="0">
            <a:noAutofit/>
          </a:bodyPr>
          <a:lstStyle/>
          <a:p>
            <a:pPr>
              <a:spcBef>
                <a:spcPts val="0"/>
              </a:spcBef>
              <a:buSzPct val="25000"/>
              <a:buNone/>
            </a:pPr>
            <a:r>
              <a:rPr lang="en-US" b="0" dirty="0"/>
              <a:t>Trainer Notes:</a:t>
            </a:r>
          </a:p>
          <a:p>
            <a:pPr>
              <a:buSzPct val="25000"/>
              <a:buNone/>
            </a:pPr>
            <a:r>
              <a:rPr lang="en-US" dirty="0"/>
              <a:t>Without a behavior curriculum or roadmap to follow, it is typically up to the individual teacher to determine what behavior is encouraged</a:t>
            </a:r>
            <a:r>
              <a:rPr lang="en-US" baseline="0" dirty="0"/>
              <a:t> and</a:t>
            </a:r>
            <a:r>
              <a:rPr lang="en-US" dirty="0"/>
              <a:t> allowed, and this determination is primarily made based upon personal levels of tolerance. As a result, there are wide variations of acceptable behavior throughout a building. Inconsistency in our response to student behavior is understandably very confusing for students. Establishing school-wide behavioral expectations in a school serves as a roadmap to follow for consistency and giving students a clear and consistent picture of which behavior is acceptable and which is not.</a:t>
            </a:r>
          </a:p>
        </p:txBody>
      </p:sp>
      <p:sp>
        <p:nvSpPr>
          <p:cNvPr id="852" name="Shape 852"/>
          <p:cNvSpPr txBox="1">
            <a:spLocks noGrp="1"/>
          </p:cNvSpPr>
          <p:nvPr>
            <p:ph type="sldNum" idx="12"/>
          </p:nvPr>
        </p:nvSpPr>
        <p:spPr>
          <a:xfrm>
            <a:off x="3979127" y="8843334"/>
            <a:ext cx="3043979" cy="465772"/>
          </a:xfrm>
          <a:prstGeom prst="rect">
            <a:avLst/>
          </a:prstGeom>
          <a:noFill/>
          <a:ln>
            <a:noFill/>
          </a:ln>
        </p:spPr>
        <p:txBody>
          <a:bodyPr wrap="square" lIns="93231" tIns="46615" rIns="93231" bIns="46615" anchor="b" anchorCtr="0">
            <a:noAutofit/>
          </a:bodyPr>
          <a:lstStyle/>
          <a:p>
            <a:pPr algn="r">
              <a:buSzPct val="25000"/>
            </a:pPr>
            <a:fld id="{00000000-1234-1234-1234-123412341234}" type="slidenum">
              <a:rPr lang="en-US" sz="1300">
                <a:latin typeface="Calibri"/>
                <a:ea typeface="Calibri"/>
                <a:cs typeface="Calibri"/>
                <a:sym typeface="Calibri"/>
              </a:rPr>
              <a:pPr algn="r">
                <a:buSzPct val="25000"/>
              </a:pPr>
              <a:t>4</a:t>
            </a:fld>
            <a:endParaRPr lang="en-US" sz="1300">
              <a:latin typeface="Calibri"/>
              <a:ea typeface="Calibri"/>
              <a:cs typeface="Calibri"/>
              <a:sym typeface="Calibri"/>
            </a:endParaRPr>
          </a:p>
        </p:txBody>
      </p:sp>
    </p:spTree>
    <p:extLst>
      <p:ext uri="{BB962C8B-B14F-4D97-AF65-F5344CB8AC3E}">
        <p14:creationId xmlns:p14="http://schemas.microsoft.com/office/powerpoint/2010/main" val="187582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519113" y="698500"/>
            <a:ext cx="6197600" cy="34877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Shape 4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begin developing the behavioral support systems that schools would like to see, it is important for everyone across the school, in all areas of the school, to be committed to a common discipline philosophy.</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Everyone needs to be on the same page. Once everyone is on board with a proactive, preventive philosophy, schools can create an environment where everyone understands the language and knows what to do. Before you can expect students to change their behavior, adults need to change the way they approach and respond to student behavior.</a:t>
            </a: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5535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It’s important to consider</a:t>
            </a:r>
            <a:r>
              <a:rPr lang="en-US" baseline="0" dirty="0"/>
              <a:t> several critical factors when determining what behaviors will be expected of your students and staff.  This has to be personal to your school or district.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884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Shape 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Ask teams to look at their mission statement or vision statement and highlight some key words that could define overarching goals for behavior. </a:t>
            </a:r>
            <a:endParaRPr dirty="0"/>
          </a:p>
        </p:txBody>
      </p:sp>
      <p:sp>
        <p:nvSpPr>
          <p:cNvPr id="56" name="Shape 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0683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Shape 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this example, we pulled out some values: working together, providing learning opportunities, creating responsible, independent individuals, and giving students skills to be life-long learners.</a:t>
            </a:r>
            <a:r>
              <a:rPr lang="en-US" sz="1200" b="0" i="0" u="none" strike="noStrike" cap="none" baseline="0" dirty="0">
                <a:solidFill>
                  <a:schemeClr val="dk1"/>
                </a:solidFill>
                <a:latin typeface="Calibri"/>
                <a:ea typeface="+mn-ea"/>
                <a:cs typeface="+mn-cs"/>
                <a:sym typeface="Calibri"/>
              </a:rPr>
              <a:t> </a:t>
            </a:r>
            <a:r>
              <a:rPr lang="en-US" sz="1200" b="0" i="0" u="none" strike="noStrike" cap="none" dirty="0">
                <a:solidFill>
                  <a:schemeClr val="dk1"/>
                </a:solidFill>
                <a:latin typeface="Calibri"/>
                <a:ea typeface="Calibri"/>
                <a:cs typeface="Calibri"/>
                <a:sym typeface="Calibri"/>
              </a:rPr>
              <a:t>Behavior expectations will be for EVERYONE at the school, not just students.</a:t>
            </a:r>
            <a:endParaRPr dirty="0"/>
          </a:p>
        </p:txBody>
      </p:sp>
      <p:sp>
        <p:nvSpPr>
          <p:cNvPr id="64" name="Shape 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9454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r>
              <a:rPr lang="en-US" dirty="0"/>
              <a:t>From these, a subset of values or behavioral</a:t>
            </a:r>
            <a:r>
              <a:rPr lang="en-US" baseline="0" dirty="0"/>
              <a:t> expectations can be selected.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7787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28130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375970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DF038141-22AE-48EC-93C7-7A058131E16E}"/>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4" r:id="rId11"/>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5FFB78B-3C57-4A05-83CE-A96BB27B6662}"/>
              </a:ext>
            </a:extLst>
          </p:cNvPr>
          <p:cNvSpPr>
            <a:spLocks noGrp="1"/>
          </p:cNvSpPr>
          <p:nvPr>
            <p:ph type="ctrTitle"/>
          </p:nvPr>
        </p:nvSpPr>
        <p:spPr/>
        <p:txBody>
          <a:bodyPr/>
          <a:lstStyle/>
          <a:p>
            <a:r>
              <a:rPr lang="en-US" dirty="0"/>
              <a:t>Developing PBIS Behavioral Expectations</a:t>
            </a:r>
          </a:p>
        </p:txBody>
      </p:sp>
      <p:sp>
        <p:nvSpPr>
          <p:cNvPr id="2" name="Subtitle 1">
            <a:extLst>
              <a:ext uri="{FF2B5EF4-FFF2-40B4-BE49-F238E27FC236}">
                <a16:creationId xmlns:a16="http://schemas.microsoft.com/office/drawing/2014/main" id="{E61EA8B5-D30B-49AE-B3B3-DD9B60F4B47A}"/>
              </a:ext>
            </a:extLst>
          </p:cNvPr>
          <p:cNvSpPr>
            <a:spLocks noGrp="1"/>
          </p:cNvSpPr>
          <p:nvPr>
            <p:ph type="subTitle" idx="1"/>
          </p:nvPr>
        </p:nvSpPr>
        <p:spPr/>
        <p:txBody>
          <a:bodyPr/>
          <a:lstStyle/>
          <a:p>
            <a:r>
              <a:rPr lang="en-US" dirty="0"/>
              <a:t>Module 5</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0" name="Picture Placeholder 9">
            <a:extLst>
              <a:ext uri="{FF2B5EF4-FFF2-40B4-BE49-F238E27FC236}">
                <a16:creationId xmlns:a16="http://schemas.microsoft.com/office/drawing/2014/main" id="{05B213F3-0843-4179-BA78-6B9E38458DE7}"/>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1773591A-2135-49DC-BA48-C9C88B9A060C}"/>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p:txBody>
          <a:bodyPr>
            <a:noAutofit/>
          </a:bodyPr>
          <a:lstStyle/>
          <a:p>
            <a:pPr lvl="0"/>
            <a:r>
              <a:rPr lang="en-US">
                <a:sym typeface="Calibri"/>
              </a:rPr>
              <a:t>Think About </a:t>
            </a:r>
            <a:r>
              <a:rPr lang="en-US"/>
              <a:t>Y</a:t>
            </a:r>
            <a:r>
              <a:rPr lang="en-US">
                <a:sym typeface="Calibri"/>
              </a:rPr>
              <a:t>our </a:t>
            </a:r>
            <a:r>
              <a:rPr lang="en-US"/>
              <a:t>S</a:t>
            </a:r>
            <a:r>
              <a:rPr lang="en-US">
                <a:sym typeface="Calibri"/>
              </a:rPr>
              <a:t>chool </a:t>
            </a:r>
            <a:r>
              <a:rPr lang="en-US"/>
              <a:t>E</a:t>
            </a:r>
            <a:r>
              <a:rPr lang="en-US">
                <a:sym typeface="Calibri"/>
              </a:rPr>
              <a:t>nvironment</a:t>
            </a:r>
            <a:endParaRPr lang="en-US" dirty="0"/>
          </a:p>
        </p:txBody>
      </p:sp>
      <p:sp>
        <p:nvSpPr>
          <p:cNvPr id="87" name="Shape 87"/>
          <p:cNvSpPr txBox="1">
            <a:spLocks noGrp="1"/>
          </p:cNvSpPr>
          <p:nvPr>
            <p:ph idx="1"/>
          </p:nvPr>
        </p:nvSpPr>
        <p:spPr/>
        <p:txBody>
          <a:bodyPr/>
          <a:lstStyle/>
          <a:p>
            <a:r>
              <a:rPr lang="en-US" dirty="0">
                <a:sym typeface="Calibri"/>
              </a:rPr>
              <a:t>Do students know what to do in every setting?</a:t>
            </a:r>
            <a:endParaRPr lang="en-US" dirty="0"/>
          </a:p>
          <a:p>
            <a:r>
              <a:rPr lang="en-US" dirty="0">
                <a:sym typeface="Calibri"/>
              </a:rPr>
              <a:t>Do physical or scheduling situations disrupt the flow?</a:t>
            </a:r>
            <a:endParaRPr lang="en-US" dirty="0"/>
          </a:p>
          <a:p>
            <a:r>
              <a:rPr lang="en-US" dirty="0">
                <a:sym typeface="Calibri"/>
              </a:rPr>
              <a:t>Do teachers consistently enforce rules and procedures? </a:t>
            </a:r>
            <a:endParaRPr lang="en-US" dirty="0"/>
          </a:p>
          <a:p>
            <a:r>
              <a:rPr lang="en-US" dirty="0">
                <a:sym typeface="Calibri"/>
              </a:rPr>
              <a:t>Are all children treated the same way?</a:t>
            </a:r>
            <a:endParaRPr lang="en-US" dirty="0"/>
          </a:p>
        </p:txBody>
      </p:sp>
    </p:spTree>
    <p:extLst>
      <p:ext uri="{BB962C8B-B14F-4D97-AF65-F5344CB8AC3E}">
        <p14:creationId xmlns:p14="http://schemas.microsoft.com/office/powerpoint/2010/main" val="39953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 calcmode="lin" valueType="num">
                                      <p:cBhvr additive="base">
                                        <p:cTn id="7" dur="500"/>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 calcmode="lin" valueType="num">
                                      <p:cBhvr additive="base">
                                        <p:cTn id="12" dur="500"/>
                                        <p:tgtEl>
                                          <p:spTgt spid="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 calcmode="lin" valueType="num">
                                      <p:cBhvr additive="base">
                                        <p:cTn id="17" dur="500"/>
                                        <p:tgtEl>
                                          <p:spTgt spid="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 calcmode="lin" valueType="num">
                                      <p:cBhvr additive="base">
                                        <p:cTn id="22" dur="500"/>
                                        <p:tgtEl>
                                          <p:spTgt spid="8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p:txBody>
          <a:bodyPr>
            <a:noAutofit/>
          </a:bodyPr>
          <a:lstStyle/>
          <a:p>
            <a:pPr lvl="0"/>
            <a:r>
              <a:rPr lang="en-US">
                <a:sym typeface="Calibri"/>
              </a:rPr>
              <a:t>How Is </a:t>
            </a:r>
            <a:r>
              <a:rPr lang="en-US"/>
              <a:t>B</a:t>
            </a:r>
            <a:r>
              <a:rPr lang="en-US">
                <a:sym typeface="Calibri"/>
              </a:rPr>
              <a:t>ehavior </a:t>
            </a:r>
            <a:r>
              <a:rPr lang="en-US"/>
              <a:t>I</a:t>
            </a:r>
            <a:r>
              <a:rPr lang="en-US">
                <a:sym typeface="Calibri"/>
              </a:rPr>
              <a:t>n </a:t>
            </a:r>
            <a:r>
              <a:rPr lang="en-US"/>
              <a:t>Y</a:t>
            </a:r>
            <a:r>
              <a:rPr lang="en-US">
                <a:sym typeface="Calibri"/>
              </a:rPr>
              <a:t>our </a:t>
            </a:r>
            <a:r>
              <a:rPr lang="en-US"/>
              <a:t>S</a:t>
            </a:r>
            <a:r>
              <a:rPr lang="en-US">
                <a:sym typeface="Calibri"/>
              </a:rPr>
              <a:t>chool?</a:t>
            </a:r>
            <a:endParaRPr lang="en-US" dirty="0"/>
          </a:p>
        </p:txBody>
      </p:sp>
      <p:sp>
        <p:nvSpPr>
          <p:cNvPr id="95" name="Shape 95"/>
          <p:cNvSpPr txBox="1">
            <a:spLocks noGrp="1"/>
          </p:cNvSpPr>
          <p:nvPr>
            <p:ph idx="1"/>
          </p:nvPr>
        </p:nvSpPr>
        <p:spPr/>
        <p:txBody>
          <a:bodyPr/>
          <a:lstStyle/>
          <a:p>
            <a:r>
              <a:rPr lang="en-US" altLang="ja-JP" dirty="0"/>
              <a:t>What are the most common classroom misbehaviors?</a:t>
            </a:r>
          </a:p>
          <a:p>
            <a:endParaRPr lang="en-US" dirty="0">
              <a:sym typeface="Calibri"/>
            </a:endParaRPr>
          </a:p>
          <a:p>
            <a:r>
              <a:rPr lang="en-US" dirty="0">
                <a:sym typeface="Calibri"/>
              </a:rPr>
              <a:t>What are the most common office referrals?</a:t>
            </a:r>
            <a:endParaRPr lang="en-US" dirty="0"/>
          </a:p>
        </p:txBody>
      </p:sp>
    </p:spTree>
    <p:extLst>
      <p:ext uri="{BB962C8B-B14F-4D97-AF65-F5344CB8AC3E}">
        <p14:creationId xmlns:p14="http://schemas.microsoft.com/office/powerpoint/2010/main" val="306053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p:txBody>
          <a:bodyPr/>
          <a:lstStyle/>
          <a:p>
            <a:pPr lvl="0"/>
            <a:r>
              <a:rPr lang="en-US" dirty="0"/>
              <a:t>Guiding Questions</a:t>
            </a:r>
          </a:p>
        </p:txBody>
      </p:sp>
      <p:sp>
        <p:nvSpPr>
          <p:cNvPr id="102" name="Shape 102"/>
          <p:cNvSpPr txBox="1">
            <a:spLocks noGrp="1"/>
          </p:cNvSpPr>
          <p:nvPr>
            <p:ph idx="1"/>
          </p:nvPr>
        </p:nvSpPr>
        <p:spPr/>
        <p:txBody>
          <a:bodyPr/>
          <a:lstStyle/>
          <a:p>
            <a:r>
              <a:rPr lang="en-US" dirty="0">
                <a:sym typeface="Calibri"/>
              </a:rPr>
              <a:t>On what </a:t>
            </a:r>
            <a:r>
              <a:rPr lang="en-US" dirty="0"/>
              <a:t>three to five</a:t>
            </a:r>
            <a:r>
              <a:rPr lang="en-US" dirty="0">
                <a:sym typeface="Calibri"/>
              </a:rPr>
              <a:t> general behavioral expectations do you want to focus?</a:t>
            </a:r>
            <a:endParaRPr lang="en-US" dirty="0"/>
          </a:p>
          <a:p>
            <a:r>
              <a:rPr lang="en-US" dirty="0">
                <a:sym typeface="Calibri"/>
              </a:rPr>
              <a:t>Do those expectations fit with your mission?</a:t>
            </a:r>
            <a:endParaRPr lang="en-US" dirty="0"/>
          </a:p>
          <a:p>
            <a:r>
              <a:rPr lang="en-US" dirty="0">
                <a:sym typeface="Calibri"/>
              </a:rPr>
              <a:t>Do they compete with unwanted behaviors?</a:t>
            </a:r>
            <a:endParaRPr lang="en-US" dirty="0"/>
          </a:p>
        </p:txBody>
      </p:sp>
    </p:spTree>
    <p:extLst>
      <p:ext uri="{BB962C8B-B14F-4D97-AF65-F5344CB8AC3E}">
        <p14:creationId xmlns:p14="http://schemas.microsoft.com/office/powerpoint/2010/main" val="32221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p:txBody>
          <a:bodyPr/>
          <a:lstStyle/>
          <a:p>
            <a:pPr lvl="0"/>
            <a:r>
              <a:rPr lang="en-US" dirty="0">
                <a:sym typeface="Calibri"/>
              </a:rPr>
              <a:t>Examples </a:t>
            </a:r>
            <a:r>
              <a:rPr lang="en-US" dirty="0"/>
              <a:t>O</a:t>
            </a:r>
            <a:r>
              <a:rPr lang="en-US" dirty="0">
                <a:sym typeface="Calibri"/>
              </a:rPr>
              <a:t>f Expectations</a:t>
            </a:r>
            <a:endParaRPr lang="en-US" dirty="0"/>
          </a:p>
        </p:txBody>
      </p:sp>
      <p:sp>
        <p:nvSpPr>
          <p:cNvPr id="109" name="Shape 109"/>
          <p:cNvSpPr txBox="1">
            <a:spLocks noGrp="1"/>
          </p:cNvSpPr>
          <p:nvPr>
            <p:ph idx="1"/>
          </p:nvPr>
        </p:nvSpPr>
        <p:spPr/>
        <p:txBody>
          <a:bodyPr numCol="2">
            <a:normAutofit fontScale="77500" lnSpcReduction="20000"/>
          </a:bodyPr>
          <a:lstStyle/>
          <a:p>
            <a:pPr lvl="0"/>
            <a:r>
              <a:rPr lang="en-US">
                <a:sym typeface="Calibri"/>
              </a:rPr>
              <a:t>Be responsible</a:t>
            </a:r>
            <a:endParaRPr lang="en-US"/>
          </a:p>
          <a:p>
            <a:pPr lvl="0"/>
            <a:r>
              <a:rPr lang="en-US">
                <a:sym typeface="Calibri"/>
              </a:rPr>
              <a:t>Be respectful</a:t>
            </a:r>
            <a:endParaRPr lang="en-US"/>
          </a:p>
          <a:p>
            <a:pPr lvl="0"/>
            <a:r>
              <a:rPr lang="en-US">
                <a:sym typeface="Calibri"/>
              </a:rPr>
              <a:t>Be prepared</a:t>
            </a:r>
            <a:endParaRPr lang="en-US"/>
          </a:p>
          <a:p>
            <a:pPr lvl="0"/>
            <a:r>
              <a:rPr lang="en-US">
                <a:sym typeface="Calibri"/>
              </a:rPr>
              <a:t>Be safe</a:t>
            </a:r>
            <a:endParaRPr lang="en-US"/>
          </a:p>
          <a:p>
            <a:pPr lvl="0"/>
            <a:r>
              <a:rPr lang="en-US">
                <a:sym typeface="Calibri"/>
              </a:rPr>
              <a:t>Be accountable</a:t>
            </a:r>
            <a:endParaRPr lang="en-US"/>
          </a:p>
          <a:p>
            <a:pPr lvl="0"/>
            <a:r>
              <a:rPr lang="en-US">
                <a:sym typeface="Calibri"/>
              </a:rPr>
              <a:t>Participate</a:t>
            </a:r>
            <a:endParaRPr lang="en-US"/>
          </a:p>
          <a:p>
            <a:pPr lvl="0"/>
            <a:r>
              <a:rPr lang="en-US">
                <a:sym typeface="Calibri"/>
              </a:rPr>
              <a:t>Cooperate </a:t>
            </a:r>
            <a:endParaRPr lang="en-US"/>
          </a:p>
          <a:p>
            <a:pPr lvl="0"/>
            <a:r>
              <a:rPr lang="en-US">
                <a:sym typeface="Calibri"/>
              </a:rPr>
              <a:t>Be productive</a:t>
            </a:r>
          </a:p>
          <a:p>
            <a:pPr lvl="0"/>
            <a:r>
              <a:rPr lang="en-US"/>
              <a:t>Have integrity</a:t>
            </a:r>
          </a:p>
          <a:p>
            <a:pPr lvl="0"/>
            <a:r>
              <a:rPr lang="en-US"/>
              <a:t>Be proud</a:t>
            </a:r>
          </a:p>
          <a:p>
            <a:pPr lvl="0"/>
            <a:r>
              <a:rPr lang="en-US"/>
              <a:t>Be kind</a:t>
            </a:r>
          </a:p>
          <a:p>
            <a:pPr lvl="0"/>
            <a:r>
              <a:rPr lang="en-US"/>
              <a:t>Be caring</a:t>
            </a:r>
          </a:p>
          <a:p>
            <a:pPr lvl="0"/>
            <a:r>
              <a:rPr lang="en-US"/>
              <a:t>Make wise choices</a:t>
            </a:r>
          </a:p>
          <a:p>
            <a:pPr lvl="0"/>
            <a:r>
              <a:rPr lang="en-US"/>
              <a:t>Be positive</a:t>
            </a:r>
          </a:p>
          <a:p>
            <a:pPr lvl="0"/>
            <a:r>
              <a:rPr lang="en-US"/>
              <a:t>Make an effort</a:t>
            </a:r>
          </a:p>
          <a:p>
            <a:pPr lvl="0"/>
            <a:r>
              <a:rPr lang="en-US"/>
              <a:t>Be dependable</a:t>
            </a:r>
            <a:endParaRPr lang="en-US" dirty="0"/>
          </a:p>
        </p:txBody>
      </p:sp>
    </p:spTree>
    <p:extLst>
      <p:ext uri="{BB962C8B-B14F-4D97-AF65-F5344CB8AC3E}">
        <p14:creationId xmlns:p14="http://schemas.microsoft.com/office/powerpoint/2010/main" val="318493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4" name="Shape 108">
            <a:extLst>
              <a:ext uri="{FF2B5EF4-FFF2-40B4-BE49-F238E27FC236}">
                <a16:creationId xmlns:a16="http://schemas.microsoft.com/office/drawing/2014/main" id="{8B169C6D-F3F3-4057-9621-CEC883077962}"/>
              </a:ext>
            </a:extLst>
          </p:cNvPr>
          <p:cNvSpPr txBox="1">
            <a:spLocks noGrp="1"/>
          </p:cNvSpPr>
          <p:nvPr>
            <p:ph type="title"/>
          </p:nvPr>
        </p:nvSpPr>
        <p:spPr/>
        <p:txBody>
          <a:bodyPr/>
          <a:lstStyle/>
          <a:p>
            <a:pPr lvl="0"/>
            <a:r>
              <a:rPr lang="en-US" dirty="0">
                <a:sym typeface="Calibri"/>
              </a:rPr>
              <a:t>Examples</a:t>
            </a:r>
            <a:endParaRPr lang="en-US" dirty="0"/>
          </a:p>
        </p:txBody>
      </p:sp>
      <p:sp>
        <p:nvSpPr>
          <p:cNvPr id="9" name="Content Placeholder 8">
            <a:extLst>
              <a:ext uri="{FF2B5EF4-FFF2-40B4-BE49-F238E27FC236}">
                <a16:creationId xmlns:a16="http://schemas.microsoft.com/office/drawing/2014/main" id="{F45EFE40-9B95-4EB0-899B-592087F03165}"/>
              </a:ext>
            </a:extLst>
          </p:cNvPr>
          <p:cNvSpPr>
            <a:spLocks noGrp="1"/>
          </p:cNvSpPr>
          <p:nvPr>
            <p:ph idx="1"/>
          </p:nvPr>
        </p:nvSpPr>
        <p:spPr/>
        <p:txBody>
          <a:bodyPr/>
          <a:lstStyle/>
          <a:p>
            <a:pPr marL="0" indent="0">
              <a:spcBef>
                <a:spcPts val="0"/>
              </a:spcBef>
              <a:spcAft>
                <a:spcPts val="0"/>
              </a:spcAft>
              <a:buSzPts val="2800"/>
              <a:buNone/>
            </a:pPr>
            <a:r>
              <a:rPr lang="en-US" dirty="0">
                <a:ea typeface="Calibri"/>
                <a:sym typeface="Calibri"/>
              </a:rPr>
              <a:t>Be creative!</a:t>
            </a:r>
          </a:p>
          <a:p>
            <a:pPr marL="0" indent="0">
              <a:spcBef>
                <a:spcPts val="0"/>
              </a:spcBef>
              <a:spcAft>
                <a:spcPts val="0"/>
              </a:spcAft>
              <a:buSzPts val="2800"/>
              <a:buNone/>
            </a:pPr>
            <a:endParaRPr lang="en-US" dirty="0">
              <a:ea typeface="Calibri"/>
              <a:sym typeface="Calibri"/>
            </a:endParaRPr>
          </a:p>
          <a:p>
            <a:pPr marL="0" indent="0">
              <a:spcBef>
                <a:spcPts val="0"/>
              </a:spcBef>
              <a:spcAft>
                <a:spcPts val="0"/>
              </a:spcAft>
              <a:buSzPts val="2800"/>
              <a:buNone/>
            </a:pPr>
            <a:r>
              <a:rPr lang="en-US" dirty="0">
                <a:ea typeface="Calibri"/>
                <a:sym typeface="Calibri"/>
              </a:rPr>
              <a:t>Use your school colors, </a:t>
            </a:r>
          </a:p>
          <a:p>
            <a:pPr marL="0" indent="0">
              <a:spcBef>
                <a:spcPts val="0"/>
              </a:spcBef>
              <a:spcAft>
                <a:spcPts val="0"/>
              </a:spcAft>
              <a:buSzPts val="2800"/>
              <a:buNone/>
            </a:pPr>
            <a:r>
              <a:rPr lang="en-US" dirty="0">
                <a:ea typeface="Calibri"/>
                <a:sym typeface="Calibri"/>
              </a:rPr>
              <a:t>school mascot, or some </a:t>
            </a:r>
          </a:p>
          <a:p>
            <a:pPr marL="0" indent="0">
              <a:spcBef>
                <a:spcPts val="0"/>
              </a:spcBef>
              <a:spcAft>
                <a:spcPts val="0"/>
              </a:spcAft>
              <a:buSzPts val="2800"/>
              <a:buNone/>
            </a:pPr>
            <a:r>
              <a:rPr lang="en-US" dirty="0">
                <a:ea typeface="Calibri"/>
                <a:sym typeface="Calibri"/>
              </a:rPr>
              <a:t>other easily identifiable </a:t>
            </a:r>
          </a:p>
          <a:p>
            <a:pPr marL="0" indent="0">
              <a:spcBef>
                <a:spcPts val="0"/>
              </a:spcBef>
              <a:spcAft>
                <a:spcPts val="0"/>
              </a:spcAft>
              <a:buSzPts val="2800"/>
              <a:buNone/>
            </a:pPr>
            <a:r>
              <a:rPr lang="en-US" dirty="0">
                <a:ea typeface="Calibri"/>
                <a:sym typeface="Calibri"/>
              </a:rPr>
              <a:t>theme.</a:t>
            </a:r>
            <a:endParaRPr lang="en-US" dirty="0"/>
          </a:p>
        </p:txBody>
      </p:sp>
      <p:pic>
        <p:nvPicPr>
          <p:cNvPr id="16" name="Shape 119">
            <a:extLst>
              <a:ext uri="{FF2B5EF4-FFF2-40B4-BE49-F238E27FC236}">
                <a16:creationId xmlns:a16="http://schemas.microsoft.com/office/drawing/2014/main" id="{9EF66E9C-F34B-4BB6-A407-80AB36D52575}"/>
              </a:ext>
            </a:extLst>
          </p:cNvPr>
          <p:cNvPicPr preferRelativeResize="0">
            <a:picLocks/>
          </p:cNvPicPr>
          <p:nvPr/>
        </p:nvPicPr>
        <p:blipFill rotWithShape="1">
          <a:blip r:embed="rId3">
            <a:alphaModFix/>
          </a:blip>
          <a:stretch/>
        </p:blipFill>
        <p:spPr>
          <a:xfrm>
            <a:off x="6934200" y="1825625"/>
            <a:ext cx="5000624" cy="3723079"/>
          </a:xfrm>
          <a:prstGeom prst="rect">
            <a:avLst/>
          </a:prstGeom>
          <a:noFill/>
          <a:ln>
            <a:noFill/>
          </a:ln>
        </p:spPr>
      </p:pic>
    </p:spTree>
    <p:extLst>
      <p:ext uri="{BB962C8B-B14F-4D97-AF65-F5344CB8AC3E}">
        <p14:creationId xmlns:p14="http://schemas.microsoft.com/office/powerpoint/2010/main" val="35816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2" name="Rectangle 1"/>
          <p:cNvSpPr/>
          <p:nvPr/>
        </p:nvSpPr>
        <p:spPr>
          <a:xfrm>
            <a:off x="2183220" y="1786271"/>
            <a:ext cx="8484781" cy="18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6" name="Shape 806"/>
          <p:cNvPicPr preferRelativeResize="0"/>
          <p:nvPr/>
        </p:nvPicPr>
        <p:blipFill rotWithShape="1">
          <a:blip r:embed="rId3">
            <a:alphaModFix/>
          </a:blip>
          <a:srcRect/>
          <a:stretch/>
        </p:blipFill>
        <p:spPr>
          <a:xfrm>
            <a:off x="3443517" y="641266"/>
            <a:ext cx="7445999" cy="5575467"/>
          </a:xfrm>
          <a:prstGeom prst="rect">
            <a:avLst/>
          </a:prstGeom>
          <a:noFill/>
          <a:ln>
            <a:noFill/>
          </a:ln>
        </p:spPr>
      </p:pic>
    </p:spTree>
    <p:extLst>
      <p:ext uri="{BB962C8B-B14F-4D97-AF65-F5344CB8AC3E}">
        <p14:creationId xmlns:p14="http://schemas.microsoft.com/office/powerpoint/2010/main" val="173866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p:txBody>
          <a:bodyPr/>
          <a:lstStyle/>
          <a:p>
            <a:pPr lvl="0"/>
            <a:r>
              <a:rPr lang="en-US" dirty="0">
                <a:sym typeface="Calibri"/>
              </a:rPr>
              <a:t>Collaborate! </a:t>
            </a:r>
            <a:endParaRPr lang="en-US" dirty="0"/>
          </a:p>
        </p:txBody>
      </p:sp>
      <p:sp>
        <p:nvSpPr>
          <p:cNvPr id="135" name="Shape 135"/>
          <p:cNvSpPr txBox="1">
            <a:spLocks noGrp="1"/>
          </p:cNvSpPr>
          <p:nvPr>
            <p:ph idx="1"/>
          </p:nvPr>
        </p:nvSpPr>
        <p:spPr/>
        <p:txBody>
          <a:bodyPr/>
          <a:lstStyle/>
          <a:p>
            <a:pPr marL="0" lvl="0" indent="0">
              <a:buNone/>
            </a:pPr>
            <a:r>
              <a:rPr lang="en-US" dirty="0">
                <a:sym typeface="Calibri"/>
              </a:rPr>
              <a:t>Include all staff in developing expectations</a:t>
            </a:r>
            <a:endParaRPr lang="en-US" dirty="0"/>
          </a:p>
          <a:p>
            <a:pPr lvl="0"/>
            <a:r>
              <a:rPr lang="en-US" dirty="0">
                <a:sym typeface="Calibri"/>
              </a:rPr>
              <a:t>Share data, discuss mission statement</a:t>
            </a:r>
            <a:endParaRPr lang="en-US" dirty="0"/>
          </a:p>
          <a:p>
            <a:pPr lvl="0"/>
            <a:r>
              <a:rPr lang="en-US" dirty="0">
                <a:sym typeface="Calibri"/>
              </a:rPr>
              <a:t>Offer a list of choices of </a:t>
            </a:r>
            <a:r>
              <a:rPr lang="en-US" dirty="0"/>
              <a:t>expectation</a:t>
            </a:r>
            <a:r>
              <a:rPr lang="en-US" dirty="0">
                <a:sym typeface="Calibri"/>
              </a:rPr>
              <a:t>s</a:t>
            </a:r>
            <a:endParaRPr lang="en-US" dirty="0"/>
          </a:p>
          <a:p>
            <a:pPr lvl="0"/>
            <a:r>
              <a:rPr lang="en-US" dirty="0">
                <a:sym typeface="Calibri"/>
              </a:rPr>
              <a:t>Take a vote!</a:t>
            </a:r>
            <a:endParaRPr lang="en-US" dirty="0"/>
          </a:p>
          <a:p>
            <a:pPr lvl="0"/>
            <a:endParaRPr lang="en-US" dirty="0">
              <a:sym typeface="Calibri"/>
            </a:endParaRPr>
          </a:p>
          <a:p>
            <a:pPr marL="0" lvl="0" indent="0">
              <a:buNone/>
            </a:pPr>
            <a:r>
              <a:rPr lang="en-US" i="1" dirty="0">
                <a:sym typeface="Calibri"/>
              </a:rPr>
              <a:t>Surveys are available on the web.</a:t>
            </a:r>
            <a:endParaRPr lang="en-US" i="1" dirty="0"/>
          </a:p>
        </p:txBody>
      </p:sp>
    </p:spTree>
    <p:extLst>
      <p:ext uri="{BB962C8B-B14F-4D97-AF65-F5344CB8AC3E}">
        <p14:creationId xmlns:p14="http://schemas.microsoft.com/office/powerpoint/2010/main" val="196801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p:txBody>
          <a:bodyPr>
            <a:noAutofit/>
          </a:bodyPr>
          <a:lstStyle/>
          <a:p>
            <a:r>
              <a:rPr lang="en-US"/>
              <a:t>Turning Expectations Into Behaviors</a:t>
            </a:r>
            <a:endParaRPr lang="en-US" dirty="0"/>
          </a:p>
        </p:txBody>
      </p:sp>
      <p:sp>
        <p:nvSpPr>
          <p:cNvPr id="1006" name="Shape 1006"/>
          <p:cNvSpPr txBox="1">
            <a:spLocks noGrp="1"/>
          </p:cNvSpPr>
          <p:nvPr>
            <p:ph idx="1"/>
          </p:nvPr>
        </p:nvSpPr>
        <p:spPr/>
        <p:txBody>
          <a:bodyPr>
            <a:normAutofit fontScale="92500"/>
          </a:bodyPr>
          <a:lstStyle/>
          <a:p>
            <a:r>
              <a:rPr lang="en-US" dirty="0"/>
              <a:t>What does it </a:t>
            </a:r>
            <a:r>
              <a:rPr lang="en-US" b="1" dirty="0"/>
              <a:t>look like </a:t>
            </a:r>
            <a:r>
              <a:rPr lang="en-US" dirty="0"/>
              <a:t>to “be responsible” or “be respectful”?</a:t>
            </a:r>
          </a:p>
          <a:p>
            <a:endParaRPr lang="en-US" dirty="0"/>
          </a:p>
          <a:p>
            <a:pPr lvl="1"/>
            <a:r>
              <a:rPr lang="en-US" dirty="0"/>
              <a:t>What does it look like to be responsible in the </a:t>
            </a:r>
            <a:r>
              <a:rPr lang="en-US" b="1" i="1" dirty="0"/>
              <a:t>hallway</a:t>
            </a:r>
            <a:r>
              <a:rPr lang="en-US" dirty="0"/>
              <a:t>?</a:t>
            </a:r>
          </a:p>
          <a:p>
            <a:pPr lvl="1"/>
            <a:r>
              <a:rPr lang="en-US" dirty="0"/>
              <a:t>What does it look like to be respectful in the </a:t>
            </a:r>
            <a:r>
              <a:rPr lang="en-US" b="1" i="1" dirty="0"/>
              <a:t>bathroom</a:t>
            </a:r>
            <a:r>
              <a:rPr lang="en-US" dirty="0"/>
              <a:t>?</a:t>
            </a:r>
          </a:p>
          <a:p>
            <a:pPr lvl="1"/>
            <a:r>
              <a:rPr lang="en-US" dirty="0"/>
              <a:t>What does it look like in </a:t>
            </a:r>
            <a:r>
              <a:rPr lang="en-US" b="1" i="1" dirty="0"/>
              <a:t>different classrooms </a:t>
            </a:r>
            <a:r>
              <a:rPr lang="en-US" dirty="0"/>
              <a:t>(e.g., band room vs. the science lab)?</a:t>
            </a:r>
          </a:p>
        </p:txBody>
      </p:sp>
    </p:spTree>
    <p:extLst>
      <p:ext uri="{BB962C8B-B14F-4D97-AF65-F5344CB8AC3E}">
        <p14:creationId xmlns:p14="http://schemas.microsoft.com/office/powerpoint/2010/main" val="202838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06">
                                            <p:txEl>
                                              <p:pRg st="2" end="2"/>
                                            </p:txEl>
                                          </p:spTgt>
                                        </p:tgtEl>
                                        <p:attrNameLst>
                                          <p:attrName>style.visibility</p:attrName>
                                        </p:attrNameLst>
                                      </p:cBhvr>
                                      <p:to>
                                        <p:strVal val="visible"/>
                                      </p:to>
                                    </p:set>
                                    <p:anim calcmode="lin" valueType="num">
                                      <p:cBhvr additive="base">
                                        <p:cTn id="11" dur="500" fill="hold"/>
                                        <p:tgtEl>
                                          <p:spTgt spid="100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06">
                                            <p:txEl>
                                              <p:pRg st="3" end="3"/>
                                            </p:txEl>
                                          </p:spTgt>
                                        </p:tgtEl>
                                        <p:attrNameLst>
                                          <p:attrName>style.visibility</p:attrName>
                                        </p:attrNameLst>
                                      </p:cBhvr>
                                      <p:to>
                                        <p:strVal val="visible"/>
                                      </p:to>
                                    </p:set>
                                    <p:anim calcmode="lin" valueType="num">
                                      <p:cBhvr additive="base">
                                        <p:cTn id="17" dur="500" fill="hold"/>
                                        <p:tgtEl>
                                          <p:spTgt spid="100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6">
                                            <p:txEl>
                                              <p:pRg st="4" end="4"/>
                                            </p:txEl>
                                          </p:spTgt>
                                        </p:tgtEl>
                                        <p:attrNameLst>
                                          <p:attrName>style.visibility</p:attrName>
                                        </p:attrNameLst>
                                      </p:cBhvr>
                                      <p:to>
                                        <p:strVal val="visible"/>
                                      </p:to>
                                    </p:set>
                                    <p:anim calcmode="lin" valueType="num">
                                      <p:cBhvr additive="base">
                                        <p:cTn id="23" dur="500" fill="hold"/>
                                        <p:tgtEl>
                                          <p:spTgt spid="100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Expectations vs. Behavior Rules</a:t>
            </a:r>
            <a:endParaRPr lang="en-US" dirty="0"/>
          </a:p>
        </p:txBody>
      </p:sp>
      <p:sp>
        <p:nvSpPr>
          <p:cNvPr id="3" name="Text Placeholder 2"/>
          <p:cNvSpPr>
            <a:spLocks noGrp="1"/>
          </p:cNvSpPr>
          <p:nvPr>
            <p:ph idx="1"/>
          </p:nvPr>
        </p:nvSpPr>
        <p:spPr/>
        <p:txBody>
          <a:bodyPr/>
          <a:lstStyle/>
          <a:p>
            <a:r>
              <a:rPr lang="en-US" b="1" u="sng" dirty="0"/>
              <a:t>Expectations</a:t>
            </a:r>
          </a:p>
          <a:p>
            <a:pPr lvl="2"/>
            <a:r>
              <a:rPr lang="en-US" sz="2600" dirty="0"/>
              <a:t>Three to five overarching school-wide expectations</a:t>
            </a:r>
          </a:p>
          <a:p>
            <a:r>
              <a:rPr lang="en-US" b="1" u="sng" dirty="0"/>
              <a:t>Behavior Rules     </a:t>
            </a:r>
          </a:p>
          <a:p>
            <a:pPr lvl="2"/>
            <a:r>
              <a:rPr lang="en-US" sz="2600" dirty="0"/>
              <a:t>Specific </a:t>
            </a:r>
            <a:r>
              <a:rPr lang="en-US" sz="2600" b="1" i="1" dirty="0"/>
              <a:t>tasks</a:t>
            </a:r>
            <a:r>
              <a:rPr lang="en-US" sz="2600" dirty="0"/>
              <a:t> students are to do to achieve school-wide expectations</a:t>
            </a:r>
          </a:p>
        </p:txBody>
      </p:sp>
    </p:spTree>
    <p:extLst>
      <p:ext uri="{BB962C8B-B14F-4D97-AF65-F5344CB8AC3E}">
        <p14:creationId xmlns:p14="http://schemas.microsoft.com/office/powerpoint/2010/main" val="18119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title"/>
          </p:nvPr>
        </p:nvSpPr>
        <p:spPr/>
        <p:txBody>
          <a:bodyPr>
            <a:noAutofit/>
          </a:bodyPr>
          <a:lstStyle/>
          <a:p>
            <a:r>
              <a:rPr lang="en-US"/>
              <a:t>Guidelines For Defining Behaviors</a:t>
            </a:r>
            <a:endParaRPr lang="en-US" dirty="0"/>
          </a:p>
        </p:txBody>
      </p:sp>
      <p:sp>
        <p:nvSpPr>
          <p:cNvPr id="1016" name="Shape 1016"/>
          <p:cNvSpPr txBox="1">
            <a:spLocks noGrp="1"/>
          </p:cNvSpPr>
          <p:nvPr>
            <p:ph idx="1"/>
          </p:nvPr>
        </p:nvSpPr>
        <p:spPr/>
        <p:txBody>
          <a:bodyPr>
            <a:normAutofit fontScale="92500" lnSpcReduction="10000"/>
          </a:bodyPr>
          <a:lstStyle/>
          <a:p>
            <a:r>
              <a:rPr lang="en-US" dirty="0"/>
              <a:t>Use POSITIVE language (what to do).</a:t>
            </a:r>
          </a:p>
          <a:p>
            <a:r>
              <a:rPr lang="en-US" dirty="0"/>
              <a:t>Be brief.</a:t>
            </a:r>
          </a:p>
          <a:p>
            <a:r>
              <a:rPr lang="en-US" dirty="0"/>
              <a:t>Use simple language.</a:t>
            </a:r>
          </a:p>
          <a:p>
            <a:r>
              <a:rPr lang="en-US" dirty="0"/>
              <a:t>Use pictures for very young children.</a:t>
            </a:r>
          </a:p>
          <a:p>
            <a:r>
              <a:rPr lang="en-US" dirty="0"/>
              <a:t>Use STUDENT VOICE (in secondary).</a:t>
            </a:r>
          </a:p>
          <a:p>
            <a:endParaRPr lang="en-US" dirty="0"/>
          </a:p>
          <a:p>
            <a:pPr lvl="1"/>
            <a:r>
              <a:rPr lang="en-US" b="1" dirty="0"/>
              <a:t>Definition needs to be observable and measurable.</a:t>
            </a:r>
          </a:p>
        </p:txBody>
      </p:sp>
    </p:spTree>
    <p:extLst>
      <p:ext uri="{BB962C8B-B14F-4D97-AF65-F5344CB8AC3E}">
        <p14:creationId xmlns:p14="http://schemas.microsoft.com/office/powerpoint/2010/main" val="385912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p:txBody>
          <a:bodyPr/>
          <a:lstStyle/>
          <a:p>
            <a:pPr lvl="0"/>
            <a:r>
              <a:rPr lang="en-US">
                <a:sym typeface="Calibri"/>
              </a:rPr>
              <a:t>Behavioral Expectations</a:t>
            </a:r>
            <a:endParaRPr lang="en-US" dirty="0"/>
          </a:p>
        </p:txBody>
      </p:sp>
      <p:sp>
        <p:nvSpPr>
          <p:cNvPr id="38" name="Shape 38"/>
          <p:cNvSpPr txBox="1">
            <a:spLocks noGrp="1"/>
          </p:cNvSpPr>
          <p:nvPr>
            <p:ph idx="1"/>
          </p:nvPr>
        </p:nvSpPr>
        <p:spPr/>
        <p:txBody>
          <a:bodyPr/>
          <a:lstStyle/>
          <a:p>
            <a:r>
              <a:rPr lang="en-US"/>
              <a:t>PBIS is about cultural change.</a:t>
            </a:r>
          </a:p>
          <a:p>
            <a:r>
              <a:rPr lang="en-US"/>
              <a:t>Cultural change occurs through behavior change.</a:t>
            </a:r>
          </a:p>
          <a:p>
            <a:pPr lvl="1"/>
            <a:r>
              <a:rPr lang="en-US"/>
              <a:t>Not random individual behaviors</a:t>
            </a:r>
          </a:p>
          <a:p>
            <a:pPr lvl="1"/>
            <a:r>
              <a:rPr lang="en-US"/>
              <a:t>Behaviors that reflect values</a:t>
            </a:r>
          </a:p>
          <a:p>
            <a:r>
              <a:rPr lang="en-US"/>
              <a:t>Values reflected in small number of behavioral expectations</a:t>
            </a:r>
            <a:endParaRPr lang="en-US" dirty="0"/>
          </a:p>
        </p:txBody>
      </p:sp>
    </p:spTree>
    <p:extLst>
      <p:ext uri="{BB962C8B-B14F-4D97-AF65-F5344CB8AC3E}">
        <p14:creationId xmlns:p14="http://schemas.microsoft.com/office/powerpoint/2010/main" val="301018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1" end="1"/>
                                            </p:txEl>
                                          </p:spTgt>
                                        </p:tgtEl>
                                        <p:attrNameLst>
                                          <p:attrName>style.visibility</p:attrName>
                                        </p:attrNameLst>
                                      </p:cBhvr>
                                      <p:to>
                                        <p:strVal val="visible"/>
                                      </p:to>
                                    </p:set>
                                    <p:anim calcmode="lin" valueType="num">
                                      <p:cBhvr additive="base">
                                        <p:cTn id="13" dur="5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xEl>
                                              <p:pRg st="2" end="2"/>
                                            </p:txEl>
                                          </p:spTgt>
                                        </p:tgtEl>
                                        <p:attrNameLst>
                                          <p:attrName>style.visibility</p:attrName>
                                        </p:attrNameLst>
                                      </p:cBhvr>
                                      <p:to>
                                        <p:strVal val="visible"/>
                                      </p:to>
                                    </p:set>
                                    <p:anim calcmode="lin" valueType="num">
                                      <p:cBhvr additive="base">
                                        <p:cTn id="19"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xEl>
                                              <p:pRg st="3" end="3"/>
                                            </p:txEl>
                                          </p:spTgt>
                                        </p:tgtEl>
                                        <p:attrNameLst>
                                          <p:attrName>style.visibility</p:attrName>
                                        </p:attrNameLst>
                                      </p:cBhvr>
                                      <p:to>
                                        <p:strVal val="visible"/>
                                      </p:to>
                                    </p:set>
                                    <p:anim calcmode="lin" valueType="num">
                                      <p:cBhvr additive="base">
                                        <p:cTn id="25"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xEl>
                                              <p:pRg st="4" end="4"/>
                                            </p:txEl>
                                          </p:spTgt>
                                        </p:tgtEl>
                                        <p:attrNameLst>
                                          <p:attrName>style.visibility</p:attrName>
                                        </p:attrNameLst>
                                      </p:cBhvr>
                                      <p:to>
                                        <p:strVal val="visible"/>
                                      </p:to>
                                    </p:set>
                                    <p:anim calcmode="lin" valueType="num">
                                      <p:cBhvr additive="base">
                                        <p:cTn id="31" dur="5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3" name="Shape 1015">
            <a:extLst>
              <a:ext uri="{FF2B5EF4-FFF2-40B4-BE49-F238E27FC236}">
                <a16:creationId xmlns:a16="http://schemas.microsoft.com/office/drawing/2014/main" id="{84BE03AD-CF9D-476D-99D2-C64224C34948}"/>
              </a:ext>
            </a:extLst>
          </p:cNvPr>
          <p:cNvSpPr txBox="1">
            <a:spLocks noGrp="1"/>
          </p:cNvSpPr>
          <p:nvPr>
            <p:ph type="title"/>
          </p:nvPr>
        </p:nvSpPr>
        <p:spPr/>
        <p:txBody>
          <a:bodyPr/>
          <a:lstStyle/>
          <a:p>
            <a:r>
              <a:rPr lang="en-US" dirty="0"/>
              <a:t>School-wide Matrix</a:t>
            </a:r>
          </a:p>
        </p:txBody>
      </p:sp>
      <p:pic>
        <p:nvPicPr>
          <p:cNvPr id="9" name="Picture 8">
            <a:extLst>
              <a:ext uri="{FF2B5EF4-FFF2-40B4-BE49-F238E27FC236}">
                <a16:creationId xmlns:a16="http://schemas.microsoft.com/office/drawing/2014/main" id="{1C173710-F9F0-4087-A3C2-B4519E74F558}"/>
              </a:ext>
            </a:extLst>
          </p:cNvPr>
          <p:cNvPicPr>
            <a:picLocks noChangeAspect="1"/>
          </p:cNvPicPr>
          <p:nvPr/>
        </p:nvPicPr>
        <p:blipFill>
          <a:blip r:embed="rId3"/>
          <a:stretch>
            <a:fillRect/>
          </a:stretch>
        </p:blipFill>
        <p:spPr>
          <a:xfrm>
            <a:off x="2907443" y="1690688"/>
            <a:ext cx="8053514" cy="4895512"/>
          </a:xfrm>
          <a:prstGeom prst="rect">
            <a:avLst/>
          </a:prstGeom>
        </p:spPr>
      </p:pic>
    </p:spTree>
    <p:extLst>
      <p:ext uri="{BB962C8B-B14F-4D97-AF65-F5344CB8AC3E}">
        <p14:creationId xmlns:p14="http://schemas.microsoft.com/office/powerpoint/2010/main" val="161295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2" name="Picture 1">
            <a:extLst>
              <a:ext uri="{FF2B5EF4-FFF2-40B4-BE49-F238E27FC236}">
                <a16:creationId xmlns:a16="http://schemas.microsoft.com/office/drawing/2014/main" id="{ED5EB7D8-1D60-4DED-A7BD-B295D71CFD87}"/>
              </a:ext>
            </a:extLst>
          </p:cNvPr>
          <p:cNvPicPr>
            <a:picLocks noChangeAspect="1"/>
          </p:cNvPicPr>
          <p:nvPr/>
        </p:nvPicPr>
        <p:blipFill rotWithShape="1">
          <a:blip r:embed="rId3"/>
          <a:srcRect t="7416"/>
          <a:stretch/>
        </p:blipFill>
        <p:spPr>
          <a:xfrm>
            <a:off x="3858891" y="908834"/>
            <a:ext cx="7902185" cy="5040332"/>
          </a:xfrm>
          <a:prstGeom prst="rect">
            <a:avLst/>
          </a:prstGeom>
        </p:spPr>
      </p:pic>
      <p:pic>
        <p:nvPicPr>
          <p:cNvPr id="5" name="Picture 4">
            <a:extLst>
              <a:ext uri="{FF2B5EF4-FFF2-40B4-BE49-F238E27FC236}">
                <a16:creationId xmlns:a16="http://schemas.microsoft.com/office/drawing/2014/main" id="{C76BC6BA-4989-4899-9522-1C73C3B1CC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5406" y="1945151"/>
            <a:ext cx="11458694" cy="2967698"/>
          </a:xfrm>
          <a:prstGeom prst="rect">
            <a:avLst/>
          </a:prstGeom>
        </p:spPr>
      </p:pic>
    </p:spTree>
    <p:extLst>
      <p:ext uri="{BB962C8B-B14F-4D97-AF65-F5344CB8AC3E}">
        <p14:creationId xmlns:p14="http://schemas.microsoft.com/office/powerpoint/2010/main" val="36966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98444986"/>
              </p:ext>
            </p:extLst>
          </p:nvPr>
        </p:nvGraphicFramePr>
        <p:xfrm>
          <a:off x="2520299" y="1538867"/>
          <a:ext cx="9438051" cy="5059339"/>
        </p:xfrm>
        <a:graphic>
          <a:graphicData uri="http://schemas.openxmlformats.org/drawingml/2006/table">
            <a:tbl>
              <a:tblPr firstRow="1" bandRow="1">
                <a:tableStyleId>{5940675A-B579-460E-94D1-54222C63F5DA}</a:tableStyleId>
              </a:tblPr>
              <a:tblGrid>
                <a:gridCol w="2908844">
                  <a:extLst>
                    <a:ext uri="{9D8B030D-6E8A-4147-A177-3AD203B41FA5}">
                      <a16:colId xmlns:a16="http://schemas.microsoft.com/office/drawing/2014/main" val="20000"/>
                    </a:ext>
                  </a:extLst>
                </a:gridCol>
                <a:gridCol w="3411204">
                  <a:extLst>
                    <a:ext uri="{9D8B030D-6E8A-4147-A177-3AD203B41FA5}">
                      <a16:colId xmlns:a16="http://schemas.microsoft.com/office/drawing/2014/main" val="20001"/>
                    </a:ext>
                  </a:extLst>
                </a:gridCol>
                <a:gridCol w="3118003">
                  <a:extLst>
                    <a:ext uri="{9D8B030D-6E8A-4147-A177-3AD203B41FA5}">
                      <a16:colId xmlns:a16="http://schemas.microsoft.com/office/drawing/2014/main" val="20002"/>
                    </a:ext>
                  </a:extLst>
                </a:gridCol>
              </a:tblGrid>
              <a:tr h="1218859">
                <a:tc>
                  <a:txBody>
                    <a:bodyPr/>
                    <a:lstStyle/>
                    <a:p>
                      <a:pPr algn="ctr"/>
                      <a:r>
                        <a:rPr lang="en-US" sz="2800" dirty="0">
                          <a:latin typeface="Arial" panose="020B0604020202020204" pitchFamily="34" charset="0"/>
                          <a:cs typeface="Arial" panose="020B0604020202020204" pitchFamily="34" charset="0"/>
                        </a:rPr>
                        <a:t>Be</a:t>
                      </a:r>
                    </a:p>
                    <a:p>
                      <a:pPr algn="ctr"/>
                      <a:r>
                        <a:rPr lang="en-US" sz="2800" dirty="0">
                          <a:latin typeface="Arial" panose="020B0604020202020204" pitchFamily="34" charset="0"/>
                          <a:cs typeface="Arial" panose="020B0604020202020204" pitchFamily="34" charset="0"/>
                        </a:rPr>
                        <a:t> Respectful</a:t>
                      </a:r>
                      <a:endParaRPr lang="en-US" sz="2800" b="1" dirty="0">
                        <a:latin typeface="Arial" panose="020B0604020202020204" pitchFamily="34" charset="0"/>
                        <a:cs typeface="Arial" panose="020B0604020202020204" pitchFamily="34" charset="0"/>
                      </a:endParaRPr>
                    </a:p>
                  </a:txBody>
                  <a:tcPr/>
                </a:tc>
                <a:tc>
                  <a:txBody>
                    <a:bodyPr/>
                    <a:lstStyle/>
                    <a:p>
                      <a:pPr algn="ctr"/>
                      <a:r>
                        <a:rPr lang="en-US" sz="2800" dirty="0">
                          <a:latin typeface="Arial" panose="020B0604020202020204" pitchFamily="34" charset="0"/>
                          <a:cs typeface="Arial" panose="020B0604020202020204" pitchFamily="34" charset="0"/>
                        </a:rPr>
                        <a:t>Be </a:t>
                      </a:r>
                    </a:p>
                    <a:p>
                      <a:pPr algn="ctr"/>
                      <a:r>
                        <a:rPr lang="en-US" sz="2800" dirty="0">
                          <a:latin typeface="Arial" panose="020B0604020202020204" pitchFamily="34" charset="0"/>
                          <a:cs typeface="Arial" panose="020B0604020202020204" pitchFamily="34" charset="0"/>
                        </a:rPr>
                        <a:t>Responsible</a:t>
                      </a:r>
                      <a:endParaRPr lang="en-US" sz="2800" b="1" dirty="0">
                        <a:latin typeface="Arial" panose="020B0604020202020204" pitchFamily="34" charset="0"/>
                        <a:cs typeface="Arial" panose="020B0604020202020204" pitchFamily="34" charset="0"/>
                      </a:endParaRPr>
                    </a:p>
                  </a:txBody>
                  <a:tcPr/>
                </a:tc>
                <a:tc>
                  <a:txBody>
                    <a:bodyPr/>
                    <a:lstStyle/>
                    <a:p>
                      <a:pPr algn="ctr"/>
                      <a:r>
                        <a:rPr lang="en-US" sz="2800" dirty="0">
                          <a:latin typeface="Arial" panose="020B0604020202020204" pitchFamily="34" charset="0"/>
                          <a:cs typeface="Arial" panose="020B0604020202020204" pitchFamily="34" charset="0"/>
                        </a:rPr>
                        <a:t>Be </a:t>
                      </a:r>
                    </a:p>
                    <a:p>
                      <a:pPr algn="ctr"/>
                      <a:r>
                        <a:rPr lang="en-US" sz="2800" dirty="0">
                          <a:latin typeface="Arial" panose="020B0604020202020204" pitchFamily="34" charset="0"/>
                          <a:cs typeface="Arial" panose="020B0604020202020204" pitchFamily="34" charset="0"/>
                        </a:rPr>
                        <a:t>Safe</a:t>
                      </a:r>
                      <a:endParaRPr lang="en-US"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260061">
                <a:tc>
                  <a:txBody>
                    <a:bodyPr/>
                    <a:lstStyle/>
                    <a:p>
                      <a:r>
                        <a:rPr lang="en-US" sz="2600" dirty="0">
                          <a:latin typeface="Arial" panose="020B0604020202020204" pitchFamily="34" charset="0"/>
                          <a:cs typeface="Arial" panose="020B0604020202020204" pitchFamily="34" charset="0"/>
                        </a:rPr>
                        <a:t>Only eat</a:t>
                      </a:r>
                      <a:r>
                        <a:rPr lang="en-US" sz="2600" baseline="0" dirty="0">
                          <a:latin typeface="Arial" panose="020B0604020202020204" pitchFamily="34" charset="0"/>
                          <a:cs typeface="Arial" panose="020B0604020202020204" pitchFamily="34" charset="0"/>
                        </a:rPr>
                        <a:t> the food on your plate</a:t>
                      </a:r>
                      <a:endParaRPr lang="en-US"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Wait</a:t>
                      </a:r>
                      <a:r>
                        <a:rPr lang="en-US" sz="2600" baseline="0" dirty="0">
                          <a:latin typeface="Arial" panose="020B0604020202020204" pitchFamily="34" charset="0"/>
                          <a:cs typeface="Arial" panose="020B0604020202020204" pitchFamily="34" charset="0"/>
                        </a:rPr>
                        <a:t> your turn in line</a:t>
                      </a:r>
                      <a:endParaRPr lang="en-US" sz="2600" dirty="0">
                        <a:latin typeface="Arial" panose="020B0604020202020204" pitchFamily="34" charset="0"/>
                        <a:cs typeface="Arial" panose="020B0604020202020204" pitchFamily="34" charset="0"/>
                      </a:endParaRPr>
                    </a:p>
                  </a:txBody>
                  <a:tcPr/>
                </a:tc>
                <a:tc>
                  <a:txBody>
                    <a:bodyPr/>
                    <a:lstStyle/>
                    <a:p>
                      <a:r>
                        <a:rPr lang="en-US" sz="2600" dirty="0">
                          <a:latin typeface="Arial" panose="020B0604020202020204" pitchFamily="34" charset="0"/>
                          <a:cs typeface="Arial" panose="020B0604020202020204" pitchFamily="34" charset="0"/>
                        </a:rPr>
                        <a:t>Leave space between you and others (in</a:t>
                      </a:r>
                      <a:r>
                        <a:rPr lang="en-US" sz="2600" baseline="0" dirty="0">
                          <a:latin typeface="Arial" panose="020B0604020202020204" pitchFamily="34" charset="0"/>
                          <a:cs typeface="Arial" panose="020B0604020202020204" pitchFamily="34" charset="0"/>
                        </a:rPr>
                        <a:t> line)</a:t>
                      </a:r>
                      <a:endParaRPr lang="en-US" sz="2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260061">
                <a:tc>
                  <a:txBody>
                    <a:bodyPr/>
                    <a:lstStyle/>
                    <a:p>
                      <a:r>
                        <a:rPr lang="en-US" sz="2600" dirty="0">
                          <a:latin typeface="Arial" panose="020B0604020202020204" pitchFamily="34" charset="0"/>
                          <a:cs typeface="Arial" panose="020B0604020202020204" pitchFamily="34" charset="0"/>
                        </a:rPr>
                        <a:t>Clean up your area table and floor</a:t>
                      </a:r>
                    </a:p>
                  </a:txBody>
                  <a:tcPr/>
                </a:tc>
                <a:tc>
                  <a:txBody>
                    <a:bodyPr/>
                    <a:lstStyle/>
                    <a:p>
                      <a:r>
                        <a:rPr lang="en-US" sz="2600" dirty="0">
                          <a:latin typeface="Arial" panose="020B0604020202020204" pitchFamily="34" charset="0"/>
                          <a:cs typeface="Arial" panose="020B0604020202020204" pitchFamily="34" charset="0"/>
                        </a:rPr>
                        <a:t>All food and drink stays in eating areas</a:t>
                      </a:r>
                    </a:p>
                  </a:txBody>
                  <a:tcPr/>
                </a:tc>
                <a:tc>
                  <a:txBody>
                    <a:bodyPr/>
                    <a:lstStyle/>
                    <a:p>
                      <a:r>
                        <a:rPr lang="en-US" sz="2600" dirty="0">
                          <a:latin typeface="Arial" panose="020B0604020202020204" pitchFamily="34" charset="0"/>
                          <a:cs typeface="Arial" panose="020B0604020202020204" pitchFamily="34" charset="0"/>
                        </a:rPr>
                        <a:t>Walk</a:t>
                      </a:r>
                      <a:r>
                        <a:rPr lang="en-US" sz="2600" baseline="0" dirty="0">
                          <a:latin typeface="Arial" panose="020B0604020202020204" pitchFamily="34" charset="0"/>
                          <a:cs typeface="Arial" panose="020B0604020202020204" pitchFamily="34" charset="0"/>
                        </a:rPr>
                        <a:t> at all times</a:t>
                      </a:r>
                      <a:endParaRPr lang="en-US" sz="2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260061">
                <a:tc>
                  <a:txBody>
                    <a:bodyPr/>
                    <a:lstStyle/>
                    <a:p>
                      <a:r>
                        <a:rPr lang="en-US" sz="2600" dirty="0">
                          <a:latin typeface="Arial" panose="020B0604020202020204" pitchFamily="34" charset="0"/>
                          <a:cs typeface="Arial" panose="020B0604020202020204" pitchFamily="34" charset="0"/>
                        </a:rPr>
                        <a:t>Listen to adults</a:t>
                      </a:r>
                    </a:p>
                  </a:txBody>
                  <a:tcPr/>
                </a:tc>
                <a:tc>
                  <a:txBody>
                    <a:bodyPr/>
                    <a:lstStyle/>
                    <a:p>
                      <a:r>
                        <a:rPr lang="en-US" sz="2600" dirty="0">
                          <a:latin typeface="Arial" panose="020B0604020202020204" pitchFamily="34" charset="0"/>
                          <a:cs typeface="Arial" panose="020B0604020202020204" pitchFamily="34" charset="0"/>
                        </a:rPr>
                        <a:t>Pick up trash around you – even if left by others</a:t>
                      </a:r>
                    </a:p>
                  </a:txBody>
                  <a:tcPr/>
                </a:tc>
                <a:tc>
                  <a:txBody>
                    <a:bodyPr/>
                    <a:lstStyle/>
                    <a:p>
                      <a:r>
                        <a:rPr lang="en-US" sz="2600" dirty="0">
                          <a:latin typeface="Arial" panose="020B0604020202020204" pitchFamily="34" charset="0"/>
                          <a:cs typeface="Arial" panose="020B0604020202020204" pitchFamily="34" charset="0"/>
                        </a:rPr>
                        <a:t>Keep all food off the floor</a:t>
                      </a:r>
                    </a:p>
                  </a:txBody>
                  <a:tcPr/>
                </a:tc>
                <a:extLst>
                  <a:ext uri="{0D108BD9-81ED-4DB2-BD59-A6C34878D82A}">
                    <a16:rowId xmlns:a16="http://schemas.microsoft.com/office/drawing/2014/main" val="10003"/>
                  </a:ext>
                </a:extLst>
              </a:tr>
            </a:tbl>
          </a:graphicData>
        </a:graphic>
      </p:graphicFrame>
      <p:pic>
        <p:nvPicPr>
          <p:cNvPr id="1026" name="Picture 2" descr="Image result for image of cartoon kid in cafe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309" y="0"/>
            <a:ext cx="1349261" cy="1349261"/>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5770765" y="259794"/>
            <a:ext cx="6187585" cy="842755"/>
          </a:xfrm>
          <a:prstGeom prst="wedgeEllipseCallout">
            <a:avLst>
              <a:gd name="adj1" fmla="val -22029"/>
              <a:gd name="adj2" fmla="val 9390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cs typeface="Arial" panose="020B0604020202020204" pitchFamily="34" charset="0"/>
              </a:rPr>
              <a:t>Cafeteria Expectations</a:t>
            </a:r>
          </a:p>
        </p:txBody>
      </p:sp>
    </p:spTree>
    <p:extLst>
      <p:ext uri="{BB962C8B-B14F-4D97-AF65-F5344CB8AC3E}">
        <p14:creationId xmlns:p14="http://schemas.microsoft.com/office/powerpoint/2010/main" val="118214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t="5069" b="7226"/>
          <a:stretch/>
        </p:blipFill>
        <p:spPr>
          <a:xfrm>
            <a:off x="3639294" y="1057299"/>
            <a:ext cx="7109713" cy="4743402"/>
          </a:xfrm>
          <a:prstGeom prst="rect">
            <a:avLst/>
          </a:prstGeom>
          <a:noFill/>
          <a:ln>
            <a:noFill/>
          </a:ln>
        </p:spPr>
      </p:pic>
    </p:spTree>
    <p:extLst>
      <p:ext uri="{BB962C8B-B14F-4D97-AF65-F5344CB8AC3E}">
        <p14:creationId xmlns:p14="http://schemas.microsoft.com/office/powerpoint/2010/main" val="299293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013" y="258660"/>
            <a:ext cx="8205584" cy="63406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068" y="1161732"/>
            <a:ext cx="8783276" cy="4534533"/>
          </a:xfrm>
          <a:prstGeom prst="rect">
            <a:avLst/>
          </a:prstGeom>
        </p:spPr>
      </p:pic>
    </p:spTree>
    <p:extLst>
      <p:ext uri="{BB962C8B-B14F-4D97-AF65-F5344CB8AC3E}">
        <p14:creationId xmlns:p14="http://schemas.microsoft.com/office/powerpoint/2010/main" val="185839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rotWithShape="1">
          <a:blip r:embed="rId3">
            <a:alphaModFix/>
          </a:blip>
          <a:srcRect/>
          <a:stretch/>
        </p:blipFill>
        <p:spPr>
          <a:xfrm>
            <a:off x="4020225" y="1729717"/>
            <a:ext cx="5827950" cy="4370948"/>
          </a:xfrm>
          <a:prstGeom prst="rect">
            <a:avLst/>
          </a:prstGeom>
          <a:noFill/>
          <a:ln>
            <a:noFill/>
          </a:ln>
          <a:effectLst>
            <a:outerShdw blurRad="292100" dist="139700" dir="2700000" algn="tl" rotWithShape="0">
              <a:srgbClr val="333333">
                <a:alpha val="64705"/>
              </a:srgbClr>
            </a:outerShdw>
          </a:effectLst>
        </p:spPr>
      </p:pic>
      <p:sp>
        <p:nvSpPr>
          <p:cNvPr id="192" name="Shape 192"/>
          <p:cNvSpPr txBox="1">
            <a:spLocks noGrp="1"/>
          </p:cNvSpPr>
          <p:nvPr>
            <p:ph type="title"/>
          </p:nvPr>
        </p:nvSpPr>
        <p:spPr/>
        <p:txBody>
          <a:bodyPr/>
          <a:lstStyle/>
          <a:p>
            <a:pPr lvl="0"/>
            <a:r>
              <a:rPr lang="en-US" dirty="0">
                <a:sym typeface="Calibri"/>
              </a:rPr>
              <a:t>Use Lots </a:t>
            </a:r>
            <a:r>
              <a:rPr lang="en-US" dirty="0"/>
              <a:t>O</a:t>
            </a:r>
            <a:r>
              <a:rPr lang="en-US" dirty="0">
                <a:sym typeface="Calibri"/>
              </a:rPr>
              <a:t>f </a:t>
            </a:r>
            <a:r>
              <a:rPr lang="en-US" dirty="0"/>
              <a:t>V</a:t>
            </a:r>
            <a:r>
              <a:rPr lang="en-US" dirty="0">
                <a:sym typeface="Calibri"/>
              </a:rPr>
              <a:t>isual </a:t>
            </a:r>
            <a:r>
              <a:rPr lang="en-US" dirty="0"/>
              <a:t>D</a:t>
            </a:r>
            <a:r>
              <a:rPr lang="en-US" dirty="0">
                <a:sym typeface="Calibri"/>
              </a:rPr>
              <a:t>isplays!</a:t>
            </a:r>
            <a:endParaRPr lang="en-US" dirty="0"/>
          </a:p>
        </p:txBody>
      </p:sp>
    </p:spTree>
    <p:extLst>
      <p:ext uri="{BB962C8B-B14F-4D97-AF65-F5344CB8AC3E}">
        <p14:creationId xmlns:p14="http://schemas.microsoft.com/office/powerpoint/2010/main" val="114206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7413571" y="719275"/>
            <a:ext cx="4064575" cy="54194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98" name="Shape 198"/>
          <p:cNvPicPr preferRelativeResize="0"/>
          <p:nvPr/>
        </p:nvPicPr>
        <p:blipFill rotWithShape="1">
          <a:blip r:embed="rId4">
            <a:alphaModFix/>
          </a:blip>
          <a:srcRect/>
          <a:stretch/>
        </p:blipFill>
        <p:spPr>
          <a:xfrm>
            <a:off x="2626398" y="719273"/>
            <a:ext cx="4064574" cy="541945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06451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6" name="Shape 206"/>
          <p:cNvPicPr preferRelativeResize="0"/>
          <p:nvPr/>
        </p:nvPicPr>
        <p:blipFill rotWithShape="1">
          <a:blip r:embed="rId3">
            <a:alphaModFix/>
          </a:blip>
          <a:srcRect/>
          <a:stretch/>
        </p:blipFill>
        <p:spPr>
          <a:xfrm>
            <a:off x="7209571" y="992869"/>
            <a:ext cx="4872262" cy="4872262"/>
          </a:xfrm>
          <a:prstGeom prst="rect">
            <a:avLst/>
          </a:prstGeom>
          <a:noFill/>
          <a:ln>
            <a:noFill/>
          </a:ln>
          <a:effectLst>
            <a:outerShdw blurRad="292100" dist="139700" dir="2700000" algn="tl" rotWithShape="0">
              <a:schemeClr val="bg1">
                <a:alpha val="65000"/>
              </a:schemeClr>
            </a:outerShdw>
          </a:effectLst>
        </p:spPr>
      </p:pic>
      <p:pic>
        <p:nvPicPr>
          <p:cNvPr id="205" name="Shape 205"/>
          <p:cNvPicPr preferRelativeResize="0"/>
          <p:nvPr/>
        </p:nvPicPr>
        <p:blipFill rotWithShape="1">
          <a:blip r:embed="rId4">
            <a:alphaModFix/>
          </a:blip>
          <a:srcRect/>
          <a:stretch/>
        </p:blipFill>
        <p:spPr>
          <a:xfrm>
            <a:off x="2250659" y="992869"/>
            <a:ext cx="4872262" cy="4872262"/>
          </a:xfrm>
          <a:prstGeom prst="rect">
            <a:avLst/>
          </a:prstGeom>
          <a:noFill/>
          <a:ln>
            <a:noFill/>
          </a:ln>
          <a:effectLst>
            <a:outerShdw blurRad="292100" dist="139700" dir="2700000" algn="tl" rotWithShape="0">
              <a:schemeClr val="bg1">
                <a:alpha val="65000"/>
              </a:schemeClr>
            </a:outerShdw>
          </a:effectLst>
        </p:spPr>
      </p:pic>
    </p:spTree>
    <p:extLst>
      <p:ext uri="{BB962C8B-B14F-4D97-AF65-F5344CB8AC3E}">
        <p14:creationId xmlns:p14="http://schemas.microsoft.com/office/powerpoint/2010/main" val="2231036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p:txBody>
          <a:bodyPr/>
          <a:lstStyle/>
          <a:p>
            <a:pPr lvl="0"/>
            <a:r>
              <a:rPr lang="en-US">
                <a:sym typeface="Calibri"/>
              </a:rPr>
              <a:t>Do It </a:t>
            </a:r>
            <a:r>
              <a:rPr lang="en-US"/>
              <a:t>W</a:t>
            </a:r>
            <a:r>
              <a:rPr lang="en-US">
                <a:sym typeface="Calibri"/>
              </a:rPr>
              <a:t>ith Fidelity!</a:t>
            </a:r>
            <a:endParaRPr lang="en-US" dirty="0"/>
          </a:p>
        </p:txBody>
      </p:sp>
      <p:sp>
        <p:nvSpPr>
          <p:cNvPr id="213" name="Shape 213"/>
          <p:cNvSpPr txBox="1">
            <a:spLocks noGrp="1"/>
          </p:cNvSpPr>
          <p:nvPr>
            <p:ph idx="1"/>
          </p:nvPr>
        </p:nvSpPr>
        <p:spPr/>
        <p:txBody>
          <a:bodyPr/>
          <a:lstStyle/>
          <a:p>
            <a:pPr marL="0" lvl="0" indent="0">
              <a:buNone/>
            </a:pPr>
            <a:r>
              <a:rPr lang="en-US" b="1" u="sng" dirty="0">
                <a:sym typeface="Calibri"/>
              </a:rPr>
              <a:t>Tiered Fidelity Inventory (TFI)</a:t>
            </a:r>
            <a:endParaRPr lang="en-US" b="1" u="sng" dirty="0"/>
          </a:p>
          <a:p>
            <a:pPr lvl="0"/>
            <a:endParaRPr lang="en-US" dirty="0">
              <a:sym typeface="Calibri"/>
            </a:endParaRPr>
          </a:p>
          <a:p>
            <a:pPr lvl="0"/>
            <a:r>
              <a:rPr lang="en-US" dirty="0">
                <a:sym typeface="Calibri"/>
              </a:rPr>
              <a:t>Efficient, valid index of extent to which PBIS core features are in place</a:t>
            </a:r>
            <a:endParaRPr lang="en-US" dirty="0"/>
          </a:p>
          <a:p>
            <a:pPr lvl="0"/>
            <a:r>
              <a:rPr lang="en-US" dirty="0">
                <a:sym typeface="Calibri"/>
              </a:rPr>
              <a:t>Section 1.3 Behavioral Expectations</a:t>
            </a:r>
            <a:endParaRPr lang="en-US" dirty="0"/>
          </a:p>
        </p:txBody>
      </p:sp>
    </p:spTree>
    <p:extLst>
      <p:ext uri="{BB962C8B-B14F-4D97-AF65-F5344CB8AC3E}">
        <p14:creationId xmlns:p14="http://schemas.microsoft.com/office/powerpoint/2010/main" val="16285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221" name="Shape 221"/>
          <p:cNvGraphicFramePr/>
          <p:nvPr>
            <p:extLst>
              <p:ext uri="{D42A27DB-BD31-4B8C-83A1-F6EECF244321}">
                <p14:modId xmlns:p14="http://schemas.microsoft.com/office/powerpoint/2010/main" val="1477567562"/>
              </p:ext>
            </p:extLst>
          </p:nvPr>
        </p:nvGraphicFramePr>
        <p:xfrm>
          <a:off x="2177047" y="2816807"/>
          <a:ext cx="10014953" cy="3230880"/>
        </p:xfrm>
        <a:graphic>
          <a:graphicData uri="http://schemas.openxmlformats.org/drawingml/2006/table">
            <a:tbl>
              <a:tblPr>
                <a:tableStyleId>{5940675A-B579-460E-94D1-54222C63F5DA}</a:tableStyleId>
              </a:tblPr>
              <a:tblGrid>
                <a:gridCol w="4046482">
                  <a:extLst>
                    <a:ext uri="{9D8B030D-6E8A-4147-A177-3AD203B41FA5}">
                      <a16:colId xmlns:a16="http://schemas.microsoft.com/office/drawing/2014/main" val="20000"/>
                    </a:ext>
                  </a:extLst>
                </a:gridCol>
                <a:gridCol w="2427890">
                  <a:extLst>
                    <a:ext uri="{9D8B030D-6E8A-4147-A177-3AD203B41FA5}">
                      <a16:colId xmlns:a16="http://schemas.microsoft.com/office/drawing/2014/main" val="20001"/>
                    </a:ext>
                  </a:extLst>
                </a:gridCol>
                <a:gridCol w="3540581">
                  <a:extLst>
                    <a:ext uri="{9D8B030D-6E8A-4147-A177-3AD203B41FA5}">
                      <a16:colId xmlns:a16="http://schemas.microsoft.com/office/drawing/2014/main" val="20002"/>
                    </a:ext>
                  </a:extLst>
                </a:gridCol>
              </a:tblGrid>
              <a:tr h="2955450">
                <a:tc>
                  <a:txBody>
                    <a:bodyPr/>
                    <a:lstStyle/>
                    <a:p>
                      <a:pPr marL="0" marR="0" lvl="0" indent="0" algn="l" rtl="0">
                        <a:spcBef>
                          <a:spcPts val="0"/>
                        </a:spcBef>
                        <a:spcAft>
                          <a:spcPts val="0"/>
                        </a:spcAft>
                        <a:buClr>
                          <a:schemeClr val="dk1"/>
                        </a:buClr>
                        <a:buSzPts val="2200"/>
                        <a:buFont typeface="Calibri"/>
                        <a:buNone/>
                      </a:pPr>
                      <a:r>
                        <a:rPr lang="en-US" sz="1600" u="none" strike="noStrike" cap="none" dirty="0">
                          <a:sym typeface="Calibri"/>
                        </a:rPr>
                        <a:t>1.3 Behavioral Expectations: School has five or fewer positively stated behavioral expectations and examples by setting/location for student and staff behaviors (i.e., school teaching matrix) defined and in place.</a:t>
                      </a:r>
                      <a:endParaRPr sz="1600" u="none" strike="noStrike" cap="none" dirty="0">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342900" marR="0" lvl="0" indent="-317500" algn="l" rtl="0">
                        <a:spcBef>
                          <a:spcPts val="0"/>
                        </a:spcBef>
                        <a:spcAft>
                          <a:spcPts val="0"/>
                        </a:spcAft>
                        <a:buClr>
                          <a:schemeClr val="dk1"/>
                        </a:buClr>
                        <a:buSzPts val="1800"/>
                        <a:buFont typeface="Noto Sans Symbols"/>
                        <a:buChar char="∙"/>
                      </a:pPr>
                      <a:r>
                        <a:rPr lang="en-US" sz="1600" u="none" strike="noStrike" cap="none" dirty="0">
                          <a:sym typeface="Calibri"/>
                        </a:rPr>
                        <a:t>TFI walkthrough tool</a:t>
                      </a:r>
                      <a:endParaRPr sz="1600" dirty="0"/>
                    </a:p>
                    <a:p>
                      <a:pPr marL="342900" marR="0" lvl="0" indent="-317500" algn="l" rtl="0">
                        <a:spcBef>
                          <a:spcPts val="0"/>
                        </a:spcBef>
                        <a:spcAft>
                          <a:spcPts val="0"/>
                        </a:spcAft>
                        <a:buClr>
                          <a:schemeClr val="dk1"/>
                        </a:buClr>
                        <a:buSzPts val="1800"/>
                        <a:buFont typeface="Noto Sans Symbols"/>
                        <a:buChar char="∙"/>
                      </a:pPr>
                      <a:r>
                        <a:rPr lang="en-US" sz="1600" u="none" strike="noStrike" cap="none" dirty="0">
                          <a:sym typeface="Calibri"/>
                        </a:rPr>
                        <a:t>Staff handbook</a:t>
                      </a:r>
                      <a:endParaRPr sz="1600" dirty="0"/>
                    </a:p>
                    <a:p>
                      <a:pPr marL="342900" marR="0" lvl="0" indent="-317500" algn="l" rtl="0">
                        <a:spcBef>
                          <a:spcPts val="0"/>
                        </a:spcBef>
                        <a:spcAft>
                          <a:spcPts val="0"/>
                        </a:spcAft>
                        <a:buClr>
                          <a:schemeClr val="dk1"/>
                        </a:buClr>
                        <a:buSzPts val="1800"/>
                        <a:buFont typeface="Noto Sans Symbols"/>
                        <a:buChar char="∙"/>
                      </a:pPr>
                      <a:r>
                        <a:rPr lang="en-US" sz="1600" u="none" strike="noStrike" cap="none" dirty="0">
                          <a:sym typeface="Calibri"/>
                        </a:rPr>
                        <a:t>Student handbook</a:t>
                      </a:r>
                      <a:endParaRPr sz="1600" dirty="0">
                        <a:latin typeface="Arial" panose="020B0604020202020204" pitchFamily="34" charset="0"/>
                        <a:cs typeface="Arial" panose="020B0604020202020204" pitchFamily="34" charset="0"/>
                      </a:endParaRPr>
                    </a:p>
                  </a:txBody>
                  <a:tcPr marL="68575" marR="68575" marT="0" marB="0"/>
                </a:tc>
                <a:tc>
                  <a:txBody>
                    <a:bodyPr/>
                    <a:lstStyle/>
                    <a:p>
                      <a:pPr marL="271145" marR="0" lvl="0" indent="-271145" algn="l" rtl="0">
                        <a:spcBef>
                          <a:spcPts val="0"/>
                        </a:spcBef>
                        <a:spcAft>
                          <a:spcPts val="0"/>
                        </a:spcAft>
                        <a:buNone/>
                      </a:pPr>
                      <a:r>
                        <a:rPr lang="en-US" sz="1600" u="none" strike="noStrike" cap="none" dirty="0">
                          <a:sym typeface="Calibri"/>
                        </a:rPr>
                        <a:t>0 = Behavioral expectations have not been identified, are not all positive, or are more than five in number.</a:t>
                      </a:r>
                      <a:endParaRPr sz="1600" dirty="0"/>
                    </a:p>
                    <a:p>
                      <a:pPr marL="255270" marR="0" lvl="0" indent="-228600" algn="l" rtl="0">
                        <a:spcBef>
                          <a:spcPts val="1200"/>
                        </a:spcBef>
                        <a:spcAft>
                          <a:spcPts val="0"/>
                        </a:spcAft>
                        <a:buNone/>
                      </a:pPr>
                      <a:r>
                        <a:rPr lang="en-US" sz="1600" u="none" strike="noStrike" cap="none" dirty="0">
                          <a:sym typeface="Calibri"/>
                        </a:rPr>
                        <a:t>1 = Behavioral expectations identified but may not include a matrix or be posted.</a:t>
                      </a:r>
                      <a:endParaRPr sz="1600" dirty="0"/>
                    </a:p>
                    <a:p>
                      <a:pPr marL="255270" marR="0" lvl="0" indent="-228600" algn="l" rtl="0">
                        <a:spcBef>
                          <a:spcPts val="1200"/>
                        </a:spcBef>
                        <a:spcAft>
                          <a:spcPts val="0"/>
                        </a:spcAft>
                        <a:buNone/>
                      </a:pPr>
                      <a:r>
                        <a:rPr lang="en-US" sz="1600" u="none" strike="noStrike" cap="none" dirty="0">
                          <a:sym typeface="Calibri"/>
                        </a:rPr>
                        <a:t>2 = Five or fewer behavioral expectations exist that are positive, posted, and identified for specific settings (i.e., matrix) AND at least 90% of staff can list at least 67% of the expectations.</a:t>
                      </a:r>
                      <a:endParaRPr sz="1600" dirty="0">
                        <a:latin typeface="Arial" panose="020B0604020202020204" pitchFamily="34" charset="0"/>
                        <a:cs typeface="Arial" panose="020B0604020202020204" pitchFamily="34" charset="0"/>
                      </a:endParaRPr>
                    </a:p>
                  </a:txBody>
                  <a:tcPr marL="68575" marR="68575" marT="0" marB="0"/>
                </a:tc>
                <a:extLst>
                  <a:ext uri="{0D108BD9-81ED-4DB2-BD59-A6C34878D82A}">
                    <a16:rowId xmlns:a16="http://schemas.microsoft.com/office/drawing/2014/main" val="10000"/>
                  </a:ext>
                </a:extLst>
              </a:tr>
            </a:tbl>
          </a:graphicData>
        </a:graphic>
      </p:graphicFrame>
      <p:sp>
        <p:nvSpPr>
          <p:cNvPr id="222" name="Shape 222"/>
          <p:cNvSpPr/>
          <p:nvPr/>
        </p:nvSpPr>
        <p:spPr>
          <a:xfrm>
            <a:off x="4881286" y="4397678"/>
            <a:ext cx="2801583" cy="1420200"/>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dirty="0">
                <a:solidFill>
                  <a:schemeClr val="dk1"/>
                </a:solidFill>
                <a:latin typeface="Arial" panose="020B0604020202020204" pitchFamily="34" charset="0"/>
                <a:ea typeface="Calibri"/>
                <a:cs typeface="Arial" panose="020B0604020202020204" pitchFamily="34" charset="0"/>
                <a:sym typeface="Calibri"/>
              </a:rPr>
              <a:t>Main Idea: </a:t>
            </a:r>
            <a:r>
              <a:rPr lang="en-US" sz="1600" b="0" i="0" u="none" strike="noStrike" cap="none" dirty="0">
                <a:solidFill>
                  <a:schemeClr val="dk1"/>
                </a:solidFill>
                <a:latin typeface="Arial" panose="020B0604020202020204" pitchFamily="34" charset="0"/>
                <a:ea typeface="Calibri"/>
                <a:cs typeface="Arial" panose="020B0604020202020204" pitchFamily="34" charset="0"/>
                <a:sym typeface="Calibri"/>
              </a:rPr>
              <a:t>Having school-wide, positive expectations is among the best ways to establish a positive social culture.</a:t>
            </a:r>
            <a:endParaRPr sz="1200" dirty="0">
              <a:latin typeface="Arial" panose="020B0604020202020204" pitchFamily="34" charset="0"/>
              <a:cs typeface="Arial" panose="020B0604020202020204" pitchFamily="34" charset="0"/>
            </a:endParaRPr>
          </a:p>
        </p:txBody>
      </p:sp>
      <p:sp>
        <p:nvSpPr>
          <p:cNvPr id="223" name="Shape 223"/>
          <p:cNvSpPr txBox="1"/>
          <p:nvPr/>
        </p:nvSpPr>
        <p:spPr>
          <a:xfrm>
            <a:off x="9278657" y="1350493"/>
            <a:ext cx="28984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0" i="0" u="none" strike="noStrike" cap="none" dirty="0">
                <a:solidFill>
                  <a:schemeClr val="dk2"/>
                </a:solidFill>
                <a:latin typeface="Calibri"/>
                <a:ea typeface="Calibri"/>
                <a:cs typeface="Calibri"/>
                <a:sym typeface="Calibri"/>
              </a:rPr>
              <a:t>Subscale: Implementation</a:t>
            </a:r>
            <a:endParaRPr dirty="0"/>
          </a:p>
        </p:txBody>
      </p:sp>
      <p:sp>
        <p:nvSpPr>
          <p:cNvPr id="3" name="Title 2">
            <a:extLst>
              <a:ext uri="{FF2B5EF4-FFF2-40B4-BE49-F238E27FC236}">
                <a16:creationId xmlns:a16="http://schemas.microsoft.com/office/drawing/2014/main" id="{BD9EB6F7-334E-4499-9633-975E76F0AAE7}"/>
              </a:ext>
            </a:extLst>
          </p:cNvPr>
          <p:cNvSpPr>
            <a:spLocks noGrp="1"/>
          </p:cNvSpPr>
          <p:nvPr>
            <p:ph type="title"/>
          </p:nvPr>
        </p:nvSpPr>
        <p:spPr/>
        <p:txBody>
          <a:bodyPr/>
          <a:lstStyle/>
          <a:p>
            <a:r>
              <a:rPr lang="en-US"/>
              <a:t>1.3 Behavioral Expectations</a:t>
            </a:r>
            <a:endParaRPr lang="en-US" dirty="0"/>
          </a:p>
        </p:txBody>
      </p:sp>
      <p:graphicFrame>
        <p:nvGraphicFramePr>
          <p:cNvPr id="8" name="Table 7">
            <a:extLst>
              <a:ext uri="{FF2B5EF4-FFF2-40B4-BE49-F238E27FC236}">
                <a16:creationId xmlns:a16="http://schemas.microsoft.com/office/drawing/2014/main" id="{744CC716-454B-43B8-98CE-521FBE055BA5}"/>
              </a:ext>
            </a:extLst>
          </p:cNvPr>
          <p:cNvGraphicFramePr>
            <a:graphicFrameLocks noGrp="1"/>
          </p:cNvGraphicFramePr>
          <p:nvPr>
            <p:extLst>
              <p:ext uri="{D42A27DB-BD31-4B8C-83A1-F6EECF244321}">
                <p14:modId xmlns:p14="http://schemas.microsoft.com/office/powerpoint/2010/main" val="2994295411"/>
              </p:ext>
            </p:extLst>
          </p:nvPr>
        </p:nvGraphicFramePr>
        <p:xfrm>
          <a:off x="2175146" y="1689047"/>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08868">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8607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p:txBody>
          <a:bodyPr/>
          <a:lstStyle/>
          <a:p>
            <a:pPr lvl="0"/>
            <a:r>
              <a:rPr lang="en-US" dirty="0">
                <a:sym typeface="Calibri"/>
              </a:rPr>
              <a:t>Purpose Of Expectations</a:t>
            </a:r>
            <a:endParaRPr lang="en-US" dirty="0"/>
          </a:p>
        </p:txBody>
      </p:sp>
      <p:sp>
        <p:nvSpPr>
          <p:cNvPr id="45" name="Shape 45"/>
          <p:cNvSpPr txBox="1">
            <a:spLocks noGrp="1"/>
          </p:cNvSpPr>
          <p:nvPr>
            <p:ph idx="1"/>
          </p:nvPr>
        </p:nvSpPr>
        <p:spPr/>
        <p:txBody>
          <a:bodyPr/>
          <a:lstStyle/>
          <a:p>
            <a:pPr lvl="0"/>
            <a:r>
              <a:rPr lang="en-US" dirty="0">
                <a:sym typeface="Calibri"/>
              </a:rPr>
              <a:t> Express beliefs/vision/mission of your school.</a:t>
            </a:r>
            <a:endParaRPr lang="en-US" dirty="0"/>
          </a:p>
          <a:p>
            <a:pPr lvl="0"/>
            <a:r>
              <a:rPr lang="en-US" dirty="0">
                <a:sym typeface="Calibri"/>
              </a:rPr>
              <a:t> Define how everyone should treat each other.</a:t>
            </a:r>
            <a:endParaRPr lang="en-US" dirty="0"/>
          </a:p>
          <a:p>
            <a:pPr lvl="0"/>
            <a:r>
              <a:rPr lang="en-US" dirty="0">
                <a:sym typeface="Calibri"/>
              </a:rPr>
              <a:t> Establish a basis for teaching behavior.</a:t>
            </a:r>
            <a:endParaRPr lang="en-US" dirty="0"/>
          </a:p>
          <a:p>
            <a:pPr lvl="0"/>
            <a:endParaRPr lang="en-US" dirty="0">
              <a:sym typeface="Calibri"/>
            </a:endParaRPr>
          </a:p>
        </p:txBody>
      </p:sp>
    </p:spTree>
    <p:extLst>
      <p:ext uri="{BB962C8B-B14F-4D97-AF65-F5344CB8AC3E}">
        <p14:creationId xmlns:p14="http://schemas.microsoft.com/office/powerpoint/2010/main" val="17109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p:txBody>
          <a:bodyPr/>
          <a:lstStyle/>
          <a:p>
            <a:pPr lvl="0"/>
            <a:r>
              <a:rPr lang="en-US" dirty="0"/>
              <a:t>S</a:t>
            </a:r>
            <a:r>
              <a:rPr lang="en-US" dirty="0">
                <a:sym typeface="Calibri"/>
              </a:rPr>
              <a:t>ummary</a:t>
            </a:r>
            <a:endParaRPr lang="en-US" dirty="0"/>
          </a:p>
        </p:txBody>
      </p:sp>
      <p:sp>
        <p:nvSpPr>
          <p:cNvPr id="230" name="Shape 230"/>
          <p:cNvSpPr txBox="1">
            <a:spLocks noGrp="1"/>
          </p:cNvSpPr>
          <p:nvPr>
            <p:ph idx="1"/>
          </p:nvPr>
        </p:nvSpPr>
        <p:spPr/>
        <p:txBody>
          <a:bodyPr>
            <a:normAutofit fontScale="77500" lnSpcReduction="20000"/>
          </a:bodyPr>
          <a:lstStyle/>
          <a:p>
            <a:pPr lvl="0"/>
            <a:r>
              <a:rPr lang="en-US">
                <a:sym typeface="Calibri"/>
              </a:rPr>
              <a:t>Make a commitment to proactive/preventive discipline.</a:t>
            </a:r>
            <a:endParaRPr lang="en-US"/>
          </a:p>
          <a:p>
            <a:pPr lvl="0"/>
            <a:r>
              <a:rPr lang="en-US">
                <a:sym typeface="Calibri"/>
              </a:rPr>
              <a:t>Assess your current situation.</a:t>
            </a:r>
            <a:endParaRPr lang="en-US"/>
          </a:p>
          <a:p>
            <a:pPr lvl="0"/>
            <a:r>
              <a:rPr lang="en-US">
                <a:sym typeface="Calibri"/>
              </a:rPr>
              <a:t>Assess student behavioral data.</a:t>
            </a:r>
            <a:endParaRPr lang="en-US"/>
          </a:p>
          <a:p>
            <a:pPr lvl="0"/>
            <a:r>
              <a:rPr lang="en-US">
                <a:sym typeface="Calibri"/>
              </a:rPr>
              <a:t>Collaborate to determine behavior goals.</a:t>
            </a:r>
            <a:endParaRPr lang="en-US"/>
          </a:p>
          <a:p>
            <a:pPr lvl="0"/>
            <a:r>
              <a:rPr lang="en-US">
                <a:sym typeface="Calibri"/>
              </a:rPr>
              <a:t>Choose three to five overarching behavioral expectations.</a:t>
            </a:r>
            <a:endParaRPr lang="en-US"/>
          </a:p>
          <a:p>
            <a:pPr lvl="0"/>
            <a:r>
              <a:rPr lang="en-US">
                <a:sym typeface="Calibri"/>
              </a:rPr>
              <a:t>Create </a:t>
            </a:r>
            <a:r>
              <a:rPr lang="en-US"/>
              <a:t>b</a:t>
            </a:r>
            <a:r>
              <a:rPr lang="en-US">
                <a:sym typeface="Calibri"/>
              </a:rPr>
              <a:t>ehavioral rules for all settings.</a:t>
            </a:r>
            <a:endParaRPr lang="en-US"/>
          </a:p>
          <a:p>
            <a:pPr lvl="0"/>
            <a:r>
              <a:rPr lang="en-US">
                <a:sym typeface="Calibri"/>
              </a:rPr>
              <a:t>Create visual displays throughout school.</a:t>
            </a:r>
            <a:endParaRPr lang="en-US"/>
          </a:p>
          <a:p>
            <a:pPr lvl="0"/>
            <a:r>
              <a:rPr lang="en-US">
                <a:sym typeface="Calibri"/>
              </a:rPr>
              <a:t>Use TFI to measure fidelity.</a:t>
            </a:r>
            <a:endParaRPr lang="en-US" dirty="0"/>
          </a:p>
        </p:txBody>
      </p:sp>
    </p:spTree>
    <p:extLst>
      <p:ext uri="{BB962C8B-B14F-4D97-AF65-F5344CB8AC3E}">
        <p14:creationId xmlns:p14="http://schemas.microsoft.com/office/powerpoint/2010/main" val="382472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p:txBody>
          <a:bodyPr>
            <a:noAutofit/>
          </a:bodyPr>
          <a:lstStyle/>
          <a:p>
            <a:r>
              <a:rPr lang="en-US"/>
              <a:t>Without Clear Behavioral Expectations…</a:t>
            </a:r>
            <a:endParaRPr lang="en-US" dirty="0"/>
          </a:p>
        </p:txBody>
      </p:sp>
      <p:sp>
        <p:nvSpPr>
          <p:cNvPr id="855" name="Shape 855"/>
          <p:cNvSpPr txBox="1">
            <a:spLocks noGrp="1"/>
          </p:cNvSpPr>
          <p:nvPr>
            <p:ph idx="1"/>
          </p:nvPr>
        </p:nvSpPr>
        <p:spPr/>
        <p:txBody>
          <a:bodyPr/>
          <a:lstStyle/>
          <a:p>
            <a:r>
              <a:rPr lang="en-US" dirty="0"/>
              <a:t>Teachers individually determine acceptable social behavior.</a:t>
            </a:r>
          </a:p>
          <a:p>
            <a:r>
              <a:rPr lang="en-US" dirty="0"/>
              <a:t>There is inconsistent teaching and monitoring.</a:t>
            </a:r>
          </a:p>
          <a:p>
            <a:endParaRPr lang="en-US" dirty="0"/>
          </a:p>
          <a:p>
            <a:pPr marL="0" indent="0">
              <a:buNone/>
            </a:pPr>
            <a:r>
              <a:rPr lang="en-US" dirty="0"/>
              <a:t>Cannot teach correct behavior without clear, consistent expectations</a:t>
            </a:r>
          </a:p>
        </p:txBody>
      </p:sp>
    </p:spTree>
    <p:extLst>
      <p:ext uri="{BB962C8B-B14F-4D97-AF65-F5344CB8AC3E}">
        <p14:creationId xmlns:p14="http://schemas.microsoft.com/office/powerpoint/2010/main" val="39392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5">
                                            <p:txEl>
                                              <p:pRg st="0" end="0"/>
                                            </p:txEl>
                                          </p:spTgt>
                                        </p:tgtEl>
                                        <p:attrNameLst>
                                          <p:attrName>style.visibility</p:attrName>
                                        </p:attrNameLst>
                                      </p:cBhvr>
                                      <p:to>
                                        <p:strVal val="visible"/>
                                      </p:to>
                                    </p:set>
                                    <p:anim calcmode="lin" valueType="num">
                                      <p:cBhvr additive="base">
                                        <p:cTn id="7" dur="500" fill="hold"/>
                                        <p:tgtEl>
                                          <p:spTgt spid="8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5">
                                            <p:txEl>
                                              <p:pRg st="1" end="1"/>
                                            </p:txEl>
                                          </p:spTgt>
                                        </p:tgtEl>
                                        <p:attrNameLst>
                                          <p:attrName>style.visibility</p:attrName>
                                        </p:attrNameLst>
                                      </p:cBhvr>
                                      <p:to>
                                        <p:strVal val="visible"/>
                                      </p:to>
                                    </p:set>
                                    <p:anim calcmode="lin" valueType="num">
                                      <p:cBhvr additive="base">
                                        <p:cTn id="13" dur="500" fill="hold"/>
                                        <p:tgtEl>
                                          <p:spTgt spid="8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55">
                                            <p:txEl>
                                              <p:pRg st="3" end="3"/>
                                            </p:txEl>
                                          </p:spTgt>
                                        </p:tgtEl>
                                        <p:attrNameLst>
                                          <p:attrName>style.visibility</p:attrName>
                                        </p:attrNameLst>
                                      </p:cBhvr>
                                      <p:to>
                                        <p:strVal val="visible"/>
                                      </p:to>
                                    </p:set>
                                    <p:anim calcmode="lin" valueType="num">
                                      <p:cBhvr additive="base">
                                        <p:cTn id="19" dur="500" fill="hold"/>
                                        <p:tgtEl>
                                          <p:spTgt spid="8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p:txBody>
          <a:bodyPr>
            <a:noAutofit/>
          </a:bodyPr>
          <a:lstStyle/>
          <a:p>
            <a:pPr lvl="0"/>
            <a:r>
              <a:rPr lang="en-US" dirty="0">
                <a:sym typeface="Calibri"/>
              </a:rPr>
              <a:t>Start By </a:t>
            </a:r>
            <a:r>
              <a:rPr lang="en-US" dirty="0"/>
              <a:t>M</a:t>
            </a:r>
            <a:r>
              <a:rPr lang="en-US" dirty="0">
                <a:sym typeface="Calibri"/>
              </a:rPr>
              <a:t>aking </a:t>
            </a:r>
            <a:r>
              <a:rPr lang="en-US" dirty="0"/>
              <a:t>A</a:t>
            </a:r>
            <a:r>
              <a:rPr lang="en-US" dirty="0">
                <a:sym typeface="Calibri"/>
              </a:rPr>
              <a:t> </a:t>
            </a:r>
            <a:r>
              <a:rPr lang="en-US" dirty="0"/>
              <a:t>C</a:t>
            </a:r>
            <a:r>
              <a:rPr lang="en-US" dirty="0">
                <a:sym typeface="Calibri"/>
              </a:rPr>
              <a:t>ommitment </a:t>
            </a:r>
            <a:r>
              <a:rPr lang="en-US" dirty="0"/>
              <a:t>T</a:t>
            </a:r>
            <a:r>
              <a:rPr lang="en-US" dirty="0">
                <a:sym typeface="Calibri"/>
              </a:rPr>
              <a:t>o:</a:t>
            </a:r>
            <a:endParaRPr lang="en-US" dirty="0"/>
          </a:p>
        </p:txBody>
      </p:sp>
      <p:sp>
        <p:nvSpPr>
          <p:cNvPr id="52" name="Shape 52"/>
          <p:cNvSpPr txBox="1">
            <a:spLocks noGrp="1"/>
          </p:cNvSpPr>
          <p:nvPr>
            <p:ph idx="1"/>
          </p:nvPr>
        </p:nvSpPr>
        <p:spPr/>
        <p:txBody>
          <a:bodyPr/>
          <a:lstStyle/>
          <a:p>
            <a:pPr lvl="0"/>
            <a:r>
              <a:rPr lang="en-US" dirty="0"/>
              <a:t>Address </a:t>
            </a:r>
            <a:r>
              <a:rPr lang="en-US" b="1" i="1" dirty="0"/>
              <a:t>school-wide issues</a:t>
            </a:r>
          </a:p>
          <a:p>
            <a:pPr lvl="0"/>
            <a:r>
              <a:rPr lang="en-US" dirty="0"/>
              <a:t>Develop specific, positively stated values </a:t>
            </a:r>
          </a:p>
          <a:p>
            <a:pPr lvl="1"/>
            <a:r>
              <a:rPr lang="en-US" dirty="0">
                <a:sym typeface="Calibri"/>
              </a:rPr>
              <a:t>Proactive/preventive discipline </a:t>
            </a:r>
            <a:endParaRPr lang="en-US" dirty="0"/>
          </a:p>
          <a:p>
            <a:pPr lvl="1"/>
            <a:r>
              <a:rPr lang="en-US" dirty="0">
                <a:sym typeface="Calibri"/>
              </a:rPr>
              <a:t>Common language</a:t>
            </a:r>
          </a:p>
          <a:p>
            <a:r>
              <a:rPr lang="en-US" dirty="0">
                <a:sym typeface="Calibri"/>
              </a:rPr>
              <a:t>Create predictable environment</a:t>
            </a:r>
          </a:p>
          <a:p>
            <a:r>
              <a:rPr lang="en-US" dirty="0">
                <a:sym typeface="Calibri"/>
              </a:rPr>
              <a:t>Ensure support from administration</a:t>
            </a:r>
            <a:endParaRPr lang="en-US" dirty="0"/>
          </a:p>
        </p:txBody>
      </p:sp>
    </p:spTree>
    <p:extLst>
      <p:ext uri="{BB962C8B-B14F-4D97-AF65-F5344CB8AC3E}">
        <p14:creationId xmlns:p14="http://schemas.microsoft.com/office/powerpoint/2010/main" val="159317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 calcmode="lin" valueType="num">
                                      <p:cBhvr additive="base">
                                        <p:cTn id="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anim calcmode="lin" valueType="num">
                                      <p:cBhvr additive="base">
                                        <p:cTn id="13" dur="500" fill="hold"/>
                                        <p:tgtEl>
                                          <p:spTgt spid="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 calcmode="lin" valueType="num">
                                      <p:cBhvr additive="base">
                                        <p:cTn id="17"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2">
                                            <p:txEl>
                                              <p:pRg st="3" end="3"/>
                                            </p:txEl>
                                          </p:spTgt>
                                        </p:tgtEl>
                                        <p:attrNameLst>
                                          <p:attrName>style.visibility</p:attrName>
                                        </p:attrNameLst>
                                      </p:cBhvr>
                                      <p:to>
                                        <p:strVal val="visible"/>
                                      </p:to>
                                    </p:set>
                                    <p:anim calcmode="lin" valueType="num">
                                      <p:cBhvr additive="base">
                                        <p:cTn id="21"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2">
                                            <p:txEl>
                                              <p:pRg st="4" end="4"/>
                                            </p:txEl>
                                          </p:spTgt>
                                        </p:tgtEl>
                                        <p:attrNameLst>
                                          <p:attrName>style.visibility</p:attrName>
                                        </p:attrNameLst>
                                      </p:cBhvr>
                                      <p:to>
                                        <p:strVal val="visible"/>
                                      </p:to>
                                    </p:set>
                                    <p:anim calcmode="lin" valueType="num">
                                      <p:cBhvr additive="base">
                                        <p:cTn id="25" dur="500" fill="hold"/>
                                        <p:tgtEl>
                                          <p:spTgt spid="5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 calcmode="lin" valueType="num">
                                      <p:cBhvr additive="base">
                                        <p:cTn id="29"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Considerations</a:t>
            </a:r>
          </a:p>
        </p:txBody>
      </p:sp>
      <p:sp>
        <p:nvSpPr>
          <p:cNvPr id="3" name="Text Placeholder 2"/>
          <p:cNvSpPr>
            <a:spLocks noGrp="1"/>
          </p:cNvSpPr>
          <p:nvPr>
            <p:ph idx="1"/>
          </p:nvPr>
        </p:nvSpPr>
        <p:spPr/>
        <p:txBody>
          <a:bodyPr/>
          <a:lstStyle/>
          <a:p>
            <a:r>
              <a:rPr lang="en-US" dirty="0"/>
              <a:t>Your school’s mission or vision </a:t>
            </a:r>
          </a:p>
          <a:p>
            <a:r>
              <a:rPr lang="en-US" dirty="0"/>
              <a:t>Your school’s values</a:t>
            </a:r>
          </a:p>
          <a:p>
            <a:r>
              <a:rPr lang="en-US" dirty="0"/>
              <a:t>Your school culture and climate</a:t>
            </a:r>
          </a:p>
          <a:p>
            <a:r>
              <a:rPr lang="en-US" dirty="0"/>
              <a:t>Your students’ behavior</a:t>
            </a:r>
          </a:p>
        </p:txBody>
      </p:sp>
    </p:spTree>
    <p:extLst>
      <p:ext uri="{BB962C8B-B14F-4D97-AF65-F5344CB8AC3E}">
        <p14:creationId xmlns:p14="http://schemas.microsoft.com/office/powerpoint/2010/main" val="229411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p:txBody>
          <a:bodyPr>
            <a:noAutofit/>
          </a:bodyPr>
          <a:lstStyle/>
          <a:p>
            <a:pPr lvl="0"/>
            <a:r>
              <a:rPr lang="en-US" dirty="0">
                <a:sym typeface="Calibri"/>
              </a:rPr>
              <a:t>What Are </a:t>
            </a:r>
            <a:r>
              <a:rPr lang="en-US" dirty="0"/>
              <a:t>Y</a:t>
            </a:r>
            <a:r>
              <a:rPr lang="en-US" dirty="0">
                <a:sym typeface="Calibri"/>
              </a:rPr>
              <a:t>our </a:t>
            </a:r>
            <a:r>
              <a:rPr lang="en-US" dirty="0"/>
              <a:t>S</a:t>
            </a:r>
            <a:r>
              <a:rPr lang="en-US" dirty="0">
                <a:sym typeface="Calibri"/>
              </a:rPr>
              <a:t>chool’s </a:t>
            </a:r>
            <a:r>
              <a:rPr lang="en-US" dirty="0"/>
              <a:t>V</a:t>
            </a:r>
            <a:r>
              <a:rPr lang="en-US" dirty="0">
                <a:sym typeface="Calibri"/>
              </a:rPr>
              <a:t>alues?</a:t>
            </a:r>
            <a:endParaRPr lang="en-US" dirty="0"/>
          </a:p>
        </p:txBody>
      </p:sp>
      <p:sp>
        <p:nvSpPr>
          <p:cNvPr id="59" name="Shape 59"/>
          <p:cNvSpPr txBox="1">
            <a:spLocks noGrp="1"/>
          </p:cNvSpPr>
          <p:nvPr>
            <p:ph idx="1"/>
          </p:nvPr>
        </p:nvSpPr>
        <p:spPr/>
        <p:txBody>
          <a:bodyPr/>
          <a:lstStyle/>
          <a:p>
            <a:pPr lvl="0"/>
            <a:r>
              <a:rPr lang="en-US" dirty="0">
                <a:sym typeface="Calibri"/>
              </a:rPr>
              <a:t>Based on your school’s mission or vision statement, what </a:t>
            </a:r>
            <a:r>
              <a:rPr lang="en-US" b="1" i="1" dirty="0">
                <a:sym typeface="Calibri"/>
              </a:rPr>
              <a:t>values</a:t>
            </a:r>
            <a:r>
              <a:rPr lang="en-US" dirty="0">
                <a:sym typeface="Calibri"/>
              </a:rPr>
              <a:t> are most important?</a:t>
            </a:r>
            <a:endParaRPr lang="en-US" dirty="0"/>
          </a:p>
          <a:p>
            <a:pPr lvl="0"/>
            <a:endParaRPr lang="en-US" dirty="0">
              <a:sym typeface="Calibri"/>
            </a:endParaRPr>
          </a:p>
          <a:p>
            <a:pPr lvl="0"/>
            <a:endParaRPr lang="en-US" dirty="0">
              <a:sym typeface="Calibri"/>
            </a:endParaRPr>
          </a:p>
        </p:txBody>
      </p:sp>
    </p:spTree>
    <p:extLst>
      <p:ext uri="{BB962C8B-B14F-4D97-AF65-F5344CB8AC3E}">
        <p14:creationId xmlns:p14="http://schemas.microsoft.com/office/powerpoint/2010/main" val="102118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0" name="Shape 58">
            <a:extLst>
              <a:ext uri="{FF2B5EF4-FFF2-40B4-BE49-F238E27FC236}">
                <a16:creationId xmlns:a16="http://schemas.microsoft.com/office/drawing/2014/main" id="{DBC0968D-6CC2-406E-9024-6C52C81C6BBB}"/>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00B050"/>
              </a:buClr>
              <a:buSzPts val="5400"/>
              <a:buFont typeface="Calibri"/>
              <a:buNone/>
            </a:pPr>
            <a:r>
              <a:rPr lang="en-US" sz="5400" i="0" u="none" strike="noStrike" cap="none" dirty="0">
                <a:solidFill>
                  <a:schemeClr val="tx1"/>
                </a:solidFill>
                <a:latin typeface="+mn-lt"/>
                <a:sym typeface="Calibri"/>
              </a:rPr>
              <a:t>Examples</a:t>
            </a:r>
            <a:endParaRPr sz="5400" dirty="0">
              <a:solidFill>
                <a:schemeClr val="tx1"/>
              </a:solidFill>
              <a:latin typeface="+mn-lt"/>
            </a:endParaRPr>
          </a:p>
        </p:txBody>
      </p:sp>
      <p:pic>
        <p:nvPicPr>
          <p:cNvPr id="21" name="Shape 69">
            <a:extLst>
              <a:ext uri="{FF2B5EF4-FFF2-40B4-BE49-F238E27FC236}">
                <a16:creationId xmlns:a16="http://schemas.microsoft.com/office/drawing/2014/main" id="{5CA440F9-F41F-41D8-A9AD-4C14E9026512}"/>
              </a:ext>
            </a:extLst>
          </p:cNvPr>
          <p:cNvPicPr preferRelativeResize="0">
            <a:picLocks/>
          </p:cNvPicPr>
          <p:nvPr/>
        </p:nvPicPr>
        <p:blipFill rotWithShape="1">
          <a:blip r:embed="rId3">
            <a:alphaModFix/>
          </a:blip>
          <a:stretch/>
        </p:blipFill>
        <p:spPr>
          <a:xfrm>
            <a:off x="3926243" y="1955452"/>
            <a:ext cx="6015914" cy="4030663"/>
          </a:xfrm>
          <a:prstGeom prst="rect">
            <a:avLst/>
          </a:prstGeom>
          <a:noFill/>
          <a:ln>
            <a:noFill/>
          </a:ln>
        </p:spPr>
      </p:pic>
    </p:spTree>
    <p:extLst>
      <p:ext uri="{BB962C8B-B14F-4D97-AF65-F5344CB8AC3E}">
        <p14:creationId xmlns:p14="http://schemas.microsoft.com/office/powerpoint/2010/main" val="8040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Example</a:t>
            </a:r>
          </a:p>
        </p:txBody>
      </p:sp>
      <p:sp>
        <p:nvSpPr>
          <p:cNvPr id="3" name="Text Placeholder 2"/>
          <p:cNvSpPr>
            <a:spLocks noGrp="1"/>
          </p:cNvSpPr>
          <p:nvPr>
            <p:ph idx="1"/>
          </p:nvPr>
        </p:nvSpPr>
        <p:spPr/>
        <p:txBody>
          <a:bodyPr/>
          <a:lstStyle/>
          <a:p>
            <a:r>
              <a:rPr lang="en-US" dirty="0"/>
              <a:t>Values are clear.</a:t>
            </a:r>
          </a:p>
          <a:p>
            <a:pPr marL="971550" lvl="1" indent="-514350">
              <a:buFont typeface="+mj-lt"/>
              <a:buAutoNum type="arabicPeriod"/>
            </a:pPr>
            <a:r>
              <a:rPr lang="en-US" dirty="0"/>
              <a:t>Responsible</a:t>
            </a:r>
          </a:p>
          <a:p>
            <a:pPr marL="971550" lvl="1" indent="-514350">
              <a:buFont typeface="+mj-lt"/>
              <a:buAutoNum type="arabicPeriod"/>
            </a:pPr>
            <a:r>
              <a:rPr lang="en-US" dirty="0"/>
              <a:t>Independent</a:t>
            </a:r>
          </a:p>
          <a:p>
            <a:pPr marL="971550" lvl="1" indent="-514350">
              <a:buFont typeface="+mj-lt"/>
              <a:buAutoNum type="arabicPeriod"/>
            </a:pPr>
            <a:r>
              <a:rPr lang="en-US" dirty="0"/>
              <a:t>Skillful</a:t>
            </a:r>
          </a:p>
          <a:p>
            <a:pPr marL="971550" lvl="1" indent="-514350">
              <a:buFont typeface="+mj-lt"/>
              <a:buAutoNum type="arabicPeriod"/>
            </a:pPr>
            <a:r>
              <a:rPr lang="en-US" dirty="0"/>
              <a:t>Growth Oriented</a:t>
            </a:r>
          </a:p>
          <a:p>
            <a:pPr marL="971550" lvl="1" indent="-514350">
              <a:buFont typeface="+mj-lt"/>
              <a:buAutoNum type="arabicPeriod"/>
            </a:pPr>
            <a:r>
              <a:rPr lang="en-US" dirty="0"/>
              <a:t>Learning Oriented</a:t>
            </a:r>
          </a:p>
        </p:txBody>
      </p:sp>
    </p:spTree>
    <p:extLst>
      <p:ext uri="{BB962C8B-B14F-4D97-AF65-F5344CB8AC3E}">
        <p14:creationId xmlns:p14="http://schemas.microsoft.com/office/powerpoint/2010/main" val="41195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3854</TotalTime>
  <Words>2479</Words>
  <Application>Microsoft Office PowerPoint</Application>
  <PresentationFormat>Widescreen</PresentationFormat>
  <Paragraphs>245</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游ゴシック</vt:lpstr>
      <vt:lpstr>Arial</vt:lpstr>
      <vt:lpstr>Arial Black</vt:lpstr>
      <vt:lpstr>Calibri</vt:lpstr>
      <vt:lpstr>Franklin Gothic</vt:lpstr>
      <vt:lpstr>Georgia</vt:lpstr>
      <vt:lpstr>Montserrat Light</vt:lpstr>
      <vt:lpstr>Noto Sans Symbols</vt:lpstr>
      <vt:lpstr>Univers Cond</vt:lpstr>
      <vt:lpstr>Wingdings</vt:lpstr>
      <vt:lpstr>Office Theme</vt:lpstr>
      <vt:lpstr>Developing PBIS Behavioral Expectations</vt:lpstr>
      <vt:lpstr>Behavioral Expectations</vt:lpstr>
      <vt:lpstr>Purpose Of Expectations</vt:lpstr>
      <vt:lpstr>Without Clear Behavioral Expectations…</vt:lpstr>
      <vt:lpstr>Start By Making A Commitment To:</vt:lpstr>
      <vt:lpstr>Critical Considerations</vt:lpstr>
      <vt:lpstr>What Are Your School’s Values?</vt:lpstr>
      <vt:lpstr>Examples</vt:lpstr>
      <vt:lpstr>From The Example</vt:lpstr>
      <vt:lpstr>Think About Your School Environment</vt:lpstr>
      <vt:lpstr>How Is Behavior In Your School?</vt:lpstr>
      <vt:lpstr>Guiding Questions</vt:lpstr>
      <vt:lpstr>Examples Of Expectations</vt:lpstr>
      <vt:lpstr>Examples</vt:lpstr>
      <vt:lpstr>PowerPoint Presentation</vt:lpstr>
      <vt:lpstr>Collaborate! </vt:lpstr>
      <vt:lpstr>Turning Expectations Into Behaviors</vt:lpstr>
      <vt:lpstr>Expectations vs. Behavior Rules</vt:lpstr>
      <vt:lpstr>Guidelines For Defining Behaviors</vt:lpstr>
      <vt:lpstr>School-wide Matrix</vt:lpstr>
      <vt:lpstr>PowerPoint Presentation</vt:lpstr>
      <vt:lpstr>PowerPoint Presentation</vt:lpstr>
      <vt:lpstr>PowerPoint Presentation</vt:lpstr>
      <vt:lpstr>PowerPoint Presentation</vt:lpstr>
      <vt:lpstr>Use Lots Of Visual Displays!</vt:lpstr>
      <vt:lpstr>PowerPoint Presentation</vt:lpstr>
      <vt:lpstr>PowerPoint Presentation</vt:lpstr>
      <vt:lpstr>Do It With Fidelity!</vt:lpstr>
      <vt:lpstr>1.3 Behavioral Expectations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41</cp:revision>
  <dcterms:created xsi:type="dcterms:W3CDTF">2023-03-03T14:48:10Z</dcterms:created>
  <dcterms:modified xsi:type="dcterms:W3CDTF">2024-07-16T20:30:44Z</dcterms:modified>
</cp:coreProperties>
</file>