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83" r:id="rId3"/>
    <p:sldId id="292" r:id="rId4"/>
    <p:sldId id="293" r:id="rId5"/>
    <p:sldId id="294" r:id="rId6"/>
    <p:sldId id="295" r:id="rId7"/>
    <p:sldId id="296" r:id="rId8"/>
    <p:sldId id="297" r:id="rId9"/>
    <p:sldId id="298" r:id="rId10"/>
    <p:sldId id="299" r:id="rId11"/>
    <p:sldId id="291" r:id="rId12"/>
    <p:sldId id="269" r:id="rId13"/>
    <p:sldId id="300" r:id="rId14"/>
    <p:sldId id="301" r:id="rId15"/>
    <p:sldId id="302" r:id="rId16"/>
    <p:sldId id="303" r:id="rId17"/>
    <p:sldId id="304" r:id="rId18"/>
    <p:sldId id="275" r:id="rId19"/>
    <p:sldId id="305" r:id="rId20"/>
    <p:sldId id="306" r:id="rId21"/>
    <p:sldId id="307" r:id="rId22"/>
    <p:sldId id="308" r:id="rId23"/>
    <p:sldId id="309" r:id="rId24"/>
    <p:sldId id="310" r:id="rId25"/>
    <p:sldId id="311" r:id="rId26"/>
    <p:sldId id="312" r:id="rId27"/>
    <p:sldId id="284" r:id="rId28"/>
    <p:sldId id="313"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3EAckekXfH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Images in this module were obtained at google.com/images unless otherwise specified.</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It is important that schools</a:t>
            </a:r>
            <a:r>
              <a:rPr lang="en-US" sz="1200" b="0" i="0" u="none" strike="noStrike" cap="none" baseline="0" dirty="0">
                <a:solidFill>
                  <a:schemeClr val="dk1"/>
                </a:solidFill>
                <a:latin typeface="+mn-lt"/>
                <a:ea typeface="Calibri"/>
                <a:cs typeface="Calibri"/>
                <a:sym typeface="Calibri"/>
              </a:rPr>
              <a:t> and </a:t>
            </a:r>
            <a:r>
              <a:rPr lang="en-US" sz="1200" b="0" i="0" u="none" strike="noStrike" cap="none" dirty="0">
                <a:solidFill>
                  <a:schemeClr val="dk1"/>
                </a:solidFill>
                <a:latin typeface="+mn-lt"/>
                <a:ea typeface="Calibri"/>
                <a:cs typeface="Calibri"/>
                <a:sym typeface="Calibri"/>
              </a:rPr>
              <a:t>teams have developed school-wide behavior expectations before implementing this component.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communities need an agreed upon set of expectations and procedures to make things function better. Taking the time to teach all the students these expectations and procedures will cut down on confusion, and most students will learn these quickly. In order to be effective, ALL students need to be taught consistently and systematically. Once the majority of students begin following the expectations and procedures, it becomes easier to identify the students that need additional support. This is what we would do in academic subjects, so why not behavior?</a:t>
            </a:r>
            <a:endParaRPr sz="1200" b="0" i="0" u="none" strike="noStrike" cap="none" dirty="0">
              <a:solidFill>
                <a:schemeClr val="dk1"/>
              </a:solidFill>
              <a:latin typeface="Calibri"/>
              <a:ea typeface="Calibri"/>
              <a:cs typeface="Calibri"/>
              <a:sym typeface="Calibri"/>
            </a:endParaRPr>
          </a:p>
        </p:txBody>
      </p:sp>
      <p:sp>
        <p:nvSpPr>
          <p:cNvPr id="91" name="Shape 9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2986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Shape 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dirty="0">
              <a:latin typeface="+mn-lt"/>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Arial"/>
                <a:cs typeface="Arial"/>
                <a:sym typeface="Arial"/>
              </a:rPr>
              <a:t>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Previously, teams developed and defined behavioral expectations for their school settings. This training will guide teams through the process of developing a plan for teaching the behavior expectations directly to students.</a:t>
            </a:r>
            <a:endParaRPr dirty="0">
              <a:latin typeface="+mn-lt"/>
            </a:endParaRPr>
          </a:p>
        </p:txBody>
      </p:sp>
      <p:sp>
        <p:nvSpPr>
          <p:cNvPr id="98" name="Shape 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072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we truly want students to model the behaviors we have decided are important and we want to see, we need to take the time to make sure they understand what we expect of them. The basic process is to give the students a simple definition of the behavior, model the behavior for them, give them a chance to practice, and then give them feedback on how they are doing.</a:t>
            </a:r>
            <a:endParaRPr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3321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506413" y="693738"/>
            <a:ext cx="6154737" cy="34623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graphic shows the teaching cycle, similar to the approach to academic subjects. The cycle is ongoing as we check for understanding and make adjustments as needed.</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519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Shape 1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There are two instructional components that should be embedded</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concepts and skills. Concept components involve broader understanding of the expectations, including defining expectations through examples and non-examples. Skill components include the teaching of specific, observable behaviors, put into context or setting, related to the concepts.</a:t>
            </a:r>
            <a:endParaRPr dirty="0"/>
          </a:p>
        </p:txBody>
      </p:sp>
      <p:sp>
        <p:nvSpPr>
          <p:cNvPr id="131" name="Shape 1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416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139" name="Shape 139"/>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914400" y="4344988"/>
            <a:ext cx="5029200" cy="4113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Notes:</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These are the steps to developing behavior lesson plans. The work to develop lesson plans can take some time, and it is recommended to have all staff involved in the creation of the plans. These behavior lesson plans will provide consistent language and teaching across the school. There are several examples of elementary, middle, and high school behavior lesson plans available online. Remind teams that their behavior matrix is generated to reflect the skills that are expected in their school or community, and they will want to personalize their lesson plans to reflect their school’s needs.</a:t>
            </a:r>
            <a:endParaRPr dirty="0">
              <a:latin typeface="+mn-lt"/>
            </a:endParaRPr>
          </a:p>
        </p:txBody>
      </p:sp>
    </p:spTree>
    <p:extLst>
      <p:ext uri="{BB962C8B-B14F-4D97-AF65-F5344CB8AC3E}">
        <p14:creationId xmlns:p14="http://schemas.microsoft.com/office/powerpoint/2010/main" val="230452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Earlier we talked about creating a teaching system. We’ve discussed: creating lesson plans, ongoing direct teaching, looking for ways to provide additional prompts and reminders throughout the day, and embedding behavior in other lessons. Now, it’s time to plan and get the system running. Teams need to make sure teachers have a lesson plan format so that there will be consistency in how behavior lessons are taught. Even if they create a large bank of standard lesson plans at the beginning of the year, there may be new situations that arise during the year that will require some new lessons.</a:t>
            </a:r>
            <a:endParaRPr dirty="0"/>
          </a:p>
        </p:txBody>
      </p:sp>
    </p:spTree>
    <p:extLst>
      <p:ext uri="{BB962C8B-B14F-4D97-AF65-F5344CB8AC3E}">
        <p14:creationId xmlns:p14="http://schemas.microsoft.com/office/powerpoint/2010/main" val="67741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sz="1200"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is an example of how you might develop a lesson plan. </a:t>
            </a:r>
            <a:r>
              <a:rPr lang="en-US" sz="1200" b="0" i="0" u="none" strike="noStrike" cap="none" dirty="0">
                <a:solidFill>
                  <a:srgbClr val="262626"/>
                </a:solidFill>
                <a:latin typeface="Calibri"/>
                <a:ea typeface="Calibri"/>
                <a:cs typeface="Calibri"/>
                <a:sym typeface="Calibri"/>
              </a:rPr>
              <a:t>It’s important to keep the lesson plan simple and focused on making sure the students understand the skill, and that they have time to practice and get feedback (refer to previous slides for the desired components of a lesson plan).</a:t>
            </a:r>
            <a:endParaRPr sz="1200" dirty="0"/>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97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 an example of training, an easy way to help students with knowing what voice level to use in different settings is to create a chart and have students practice changing their voice levels according to different situations throughout the school and the day.</a:t>
            </a:r>
            <a:endParaRPr dirty="0"/>
          </a:p>
        </p:txBody>
      </p:sp>
      <p:sp>
        <p:nvSpPr>
          <p:cNvPr id="159" name="Shape 15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1731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Teaching behavior needs to be an ongoing process, with students needing regular reminders and prompts. In the data-based decision making module, we will discuss looking at data to see what behaviors need to be addressed and teams will come up with a plan that will often involve some re-teaching. Teachers can also look for ways to embed behavior and character education in other subjects.</a:t>
            </a:r>
            <a:endParaRPr dirty="0"/>
          </a:p>
        </p:txBody>
      </p:sp>
    </p:spTree>
    <p:extLst>
      <p:ext uri="{BB962C8B-B14F-4D97-AF65-F5344CB8AC3E}">
        <p14:creationId xmlns:p14="http://schemas.microsoft.com/office/powerpoint/2010/main" val="33197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Shape 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PBIS has to fit into district plans, initiatives, systems, and structures. There has to be district oversight for how PBIS is initiated, implemented, and sustained,</a:t>
            </a:r>
            <a:r>
              <a:rPr lang="en-US" sz="1200" b="0" i="0" u="none" strike="noStrike" cap="none" baseline="0" dirty="0">
                <a:solidFill>
                  <a:schemeClr val="dk1"/>
                </a:solidFill>
                <a:latin typeface="Calibri"/>
                <a:ea typeface="Calibri"/>
                <a:cs typeface="Calibri"/>
                <a:sym typeface="Calibri"/>
              </a:rPr>
              <a:t> and there n</a:t>
            </a:r>
            <a:r>
              <a:rPr lang="en-US" sz="1200" b="0" i="0" u="none" strike="noStrike" cap="none" dirty="0">
                <a:solidFill>
                  <a:schemeClr val="dk1"/>
                </a:solidFill>
                <a:latin typeface="Calibri"/>
                <a:ea typeface="Calibri"/>
                <a:cs typeface="Calibri"/>
                <a:sym typeface="Calibri"/>
              </a:rPr>
              <a:t>eeds to </a:t>
            </a:r>
            <a:r>
              <a:rPr lang="en-US" sz="1200" b="0" i="0" u="none" strike="noStrike" cap="none">
                <a:solidFill>
                  <a:schemeClr val="dk1"/>
                </a:solidFill>
                <a:latin typeface="Calibri"/>
                <a:ea typeface="Calibri"/>
                <a:cs typeface="Calibri"/>
                <a:sym typeface="Calibri"/>
              </a:rPr>
              <a:t>be a team </a:t>
            </a:r>
            <a:r>
              <a:rPr lang="en-US" sz="1200" b="0" i="0" u="none" strike="noStrike" cap="none" dirty="0">
                <a:solidFill>
                  <a:schemeClr val="dk1"/>
                </a:solidFill>
                <a:latin typeface="Calibri"/>
                <a:ea typeface="Calibri"/>
                <a:cs typeface="Calibri"/>
                <a:sym typeface="Calibri"/>
              </a:rPr>
              <a:t>led by a champion with some authority and backing.</a:t>
            </a:r>
            <a:endParaRPr sz="1200" b="0" i="0" u="none" strike="noStrike" cap="none" dirty="0">
              <a:solidFill>
                <a:schemeClr val="dk1"/>
              </a:solidFill>
              <a:latin typeface="Calibri"/>
              <a:ea typeface="Calibri"/>
              <a:cs typeface="Calibri"/>
              <a:sym typeface="Calibri"/>
            </a:endParaRPr>
          </a:p>
        </p:txBody>
      </p:sp>
      <p:sp>
        <p:nvSpPr>
          <p:cNvPr id="41" name="Shape 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830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schools initially teach the behavior expectations to students at the beginning of the year, they should try to schedule it so that everyone in the school can participate. The kick-off event can involve an assembly, groups of students, or individual classroom teachers introducing the expectations. This will vary by grade level. The main idea is to make sure that students understand the behaviors in context. For example, in elementary schools, it is useful</a:t>
            </a:r>
            <a:r>
              <a:rPr lang="en-US" sz="1200" b="0" i="0" u="none" strike="noStrike" cap="none" baseline="0" dirty="0">
                <a:solidFill>
                  <a:schemeClr val="dk1"/>
                </a:solidFill>
                <a:latin typeface="Calibri"/>
                <a:ea typeface="Calibri"/>
                <a:cs typeface="Calibri"/>
                <a:sym typeface="Calibri"/>
              </a:rPr>
              <a:t> for students to be</a:t>
            </a:r>
            <a:r>
              <a:rPr lang="en-US" sz="1200" b="0" i="0" u="none" strike="noStrike" cap="none" dirty="0">
                <a:solidFill>
                  <a:schemeClr val="dk1"/>
                </a:solidFill>
                <a:latin typeface="Calibri"/>
                <a:ea typeface="Calibri"/>
                <a:cs typeface="Calibri"/>
                <a:sym typeface="Calibri"/>
              </a:rPr>
              <a:t> taken to all of the areas where they have defined expectations and given a chance to practice the newly learned skills. Classroom teachers will need to help students understand the expectations for different transition times and settings within the classroom, such as working in groups or transitioning to a new subject. </a:t>
            </a:r>
            <a:endParaRPr dirty="0"/>
          </a:p>
        </p:txBody>
      </p:sp>
    </p:spTree>
    <p:extLst>
      <p:ext uri="{BB962C8B-B14F-4D97-AF65-F5344CB8AC3E}">
        <p14:creationId xmlns:p14="http://schemas.microsoft.com/office/powerpoint/2010/main" val="173385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0" name="Shape 200"/>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It is suggested that there are school-wide “kick-offs” for staff and family, as well as students. Many schools have devoted time to creating teaching videos to share with students or families during the kick-off. Some schools have videotaped the kick-off at the beginning to have as a reference for any new students entering the school after the kick-off. Some schools have created a video to use as a welcome and to orient new students. Another consideration is having something for new or substitute teachers. We will go through kick-offs in more depth in a later module.</a:t>
            </a:r>
            <a:endParaRPr sz="1200" b="0" i="0" u="none" strike="noStrike"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138555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more students are exposed to expectations and being reminded of the expected behaviors, the more successful they will be. Encourage families to learn about PBIS so that they will be able to ask and remind the kids about the expectations, and maybe even use expectations at home.</a:t>
            </a:r>
            <a:endParaRPr dirty="0"/>
          </a:p>
        </p:txBody>
      </p:sp>
      <p:sp>
        <p:nvSpPr>
          <p:cNvPr id="209" name="Shape 20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534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Shape 21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of a yearly plan. The team can design a plan that works for their particular situation. This example emphasizes different expectations during different months. “Cool Tools” are what they call their lesson plans. As we get through the other modules in this series, teams will be creating a yearly plan for all systems. We will provide templates to help them plan their year.</a:t>
            </a:r>
            <a:endParaRPr dirty="0"/>
          </a:p>
        </p:txBody>
      </p:sp>
      <p:sp>
        <p:nvSpPr>
          <p:cNvPr id="216" name="Shape 21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3721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Shape 22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Teams may want to incorporate some of these into their teaching system.</a:t>
            </a:r>
            <a:endParaRPr dirty="0"/>
          </a:p>
        </p:txBody>
      </p:sp>
      <p:sp>
        <p:nvSpPr>
          <p:cNvPr id="224" name="Shape 22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54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Shape 23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pictures taken during a kick-off event for middle school students in </a:t>
            </a:r>
            <a:r>
              <a:rPr lang="en-US" sz="1200" b="0" i="0" u="none" strike="noStrike" cap="none" dirty="0" err="1">
                <a:solidFill>
                  <a:schemeClr val="dk1"/>
                </a:solidFill>
                <a:latin typeface="Calibri"/>
                <a:ea typeface="Calibri"/>
                <a:cs typeface="Calibri"/>
                <a:sym typeface="Calibri"/>
              </a:rPr>
              <a:t>Brookland</a:t>
            </a:r>
            <a:r>
              <a:rPr lang="en-US" sz="1200" b="0" i="0" u="none" strike="noStrike" cap="none" dirty="0">
                <a:solidFill>
                  <a:schemeClr val="dk1"/>
                </a:solidFill>
                <a:latin typeface="Calibri"/>
                <a:ea typeface="Calibri"/>
                <a:cs typeface="Calibri"/>
                <a:sym typeface="Calibri"/>
              </a:rPr>
              <a:t> School District. These are pictures of students learning the expectations for riding the buses. Some of the bus drivers taught the students the expected behavior.</a:t>
            </a:r>
            <a:endParaRPr dirty="0"/>
          </a:p>
        </p:txBody>
      </p:sp>
      <p:sp>
        <p:nvSpPr>
          <p:cNvPr id="231" name="Shape 23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9290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a:t>
            </a:r>
            <a:r>
              <a:rPr lang="en-US" baseline="0" dirty="0"/>
              <a:t> Notes:</a:t>
            </a:r>
            <a:endParaRPr lang="en-US" sz="1200" dirty="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https://www.youtube.com/watch?v=13gK7KNc8UI</a:t>
            </a:r>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217433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guiding questions to help team’s complete plans for teaching behavior. Remind them to answer </a:t>
            </a:r>
            <a:r>
              <a:rPr lang="en-US" sz="1200" b="0" i="0" u="none" strike="noStrike" cap="none">
                <a:solidFill>
                  <a:schemeClr val="dk1"/>
                </a:solidFill>
                <a:latin typeface="Calibri"/>
                <a:ea typeface="Calibri"/>
                <a:cs typeface="Calibri"/>
                <a:sym typeface="Calibri"/>
              </a:rPr>
              <a:t>the “who</a:t>
            </a:r>
            <a:r>
              <a:rPr lang="en-US" sz="1200" b="0" i="0" u="none" strike="noStrike" cap="none" dirty="0">
                <a:solidFill>
                  <a:schemeClr val="dk1"/>
                </a:solidFill>
                <a:latin typeface="Calibri"/>
                <a:ea typeface="Calibri"/>
                <a:cs typeface="Calibri"/>
                <a:sym typeface="Calibri"/>
              </a:rPr>
              <a:t>, what, where, </a:t>
            </a:r>
            <a:r>
              <a:rPr lang="en-US" sz="1200" b="0" i="0" u="none" strike="noStrike" cap="none">
                <a:solidFill>
                  <a:schemeClr val="dk1"/>
                </a:solidFill>
                <a:latin typeface="Calibri"/>
                <a:ea typeface="Calibri"/>
                <a:cs typeface="Calibri"/>
                <a:sym typeface="Calibri"/>
              </a:rPr>
              <a:t>and when” </a:t>
            </a:r>
            <a:r>
              <a:rPr lang="en-US" sz="1200" b="0" i="0" u="none" strike="noStrike" cap="none" dirty="0">
                <a:solidFill>
                  <a:schemeClr val="dk1"/>
                </a:solidFill>
                <a:latin typeface="Calibri"/>
                <a:ea typeface="Calibri"/>
                <a:cs typeface="Calibri"/>
                <a:sym typeface="Calibri"/>
              </a:rPr>
              <a:t>questions.</a:t>
            </a:r>
            <a:endParaRPr dirty="0"/>
          </a:p>
        </p:txBody>
      </p:sp>
      <p:sp>
        <p:nvSpPr>
          <p:cNvPr id="248" name="Shape 2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18363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Shape 2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1.4 covers teaching expectations. See next slide.</a:t>
            </a:r>
            <a:endParaRPr dirty="0"/>
          </a:p>
        </p:txBody>
      </p:sp>
      <p:sp>
        <p:nvSpPr>
          <p:cNvPr id="263" name="Shape 2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121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88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Shape 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Remember that each family has its own rules and expectations—functionally its own culture. That means students</a:t>
            </a:r>
            <a:r>
              <a:rPr lang="en-US" sz="1200" b="0" i="0" u="none" strike="noStrike" cap="none" baseline="0" dirty="0">
                <a:solidFill>
                  <a:schemeClr val="dk1"/>
                </a:solidFill>
                <a:latin typeface="Calibri"/>
                <a:ea typeface="Calibri"/>
                <a:cs typeface="Calibri"/>
                <a:sym typeface="Calibri"/>
              </a:rPr>
              <a:t> have varied knowledge and skills. </a:t>
            </a:r>
            <a:r>
              <a:rPr lang="en-US" sz="1200" b="0" i="0" u="none" strike="noStrike" cap="none" dirty="0">
                <a:solidFill>
                  <a:schemeClr val="dk1"/>
                </a:solidFill>
                <a:latin typeface="Calibri"/>
                <a:ea typeface="Calibri"/>
                <a:cs typeface="Calibri"/>
                <a:sym typeface="Calibri"/>
              </a:rPr>
              <a:t>For students to start adopting the desired behaviors, schools will need to invest time in teaching them the behaviors. By making this investment and creating a more structured environment, teachers will face less disruption and have more time for teaching academics.</a:t>
            </a:r>
            <a:endParaRPr dirty="0"/>
          </a:p>
        </p:txBody>
      </p:sp>
      <p:sp>
        <p:nvSpPr>
          <p:cNvPr id="53" name="Shape 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1219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
        <p:nvSpPr>
          <p:cNvPr id="278" name="Shape 2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summary,</a:t>
            </a:r>
            <a:r>
              <a:rPr lang="en-US" sz="1200" b="0" i="0" u="none" strike="noStrike" cap="none" baseline="0" dirty="0">
                <a:solidFill>
                  <a:schemeClr val="dk1"/>
                </a:solidFill>
                <a:latin typeface="Calibri"/>
                <a:ea typeface="Calibri"/>
                <a:cs typeface="Calibri"/>
                <a:sym typeface="Calibri"/>
              </a:rPr>
              <a:t> t</a:t>
            </a:r>
            <a:r>
              <a:rPr lang="en-US" sz="1200" b="0" i="0" u="none" strike="noStrike" cap="none" dirty="0">
                <a:solidFill>
                  <a:schemeClr val="dk1"/>
                </a:solidFill>
                <a:latin typeface="Calibri"/>
                <a:ea typeface="Calibri"/>
                <a:cs typeface="Calibri"/>
                <a:sym typeface="Calibri"/>
              </a:rPr>
              <a:t>he teaching system needs to fit each school’s needs. Have teams make sure that whatever means they use to teach is being delivered to ALL students, and that they check for understanding. Show students what to do – be their model. Give them lots of prompts and cues. Thank the staff for their hard work</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even include students, especially older students, in the process. They can help create videos, or maybe they can even help teach some of the lessons. Always be looking for ways to turn a situation into a teaching moment. </a:t>
            </a:r>
            <a:endParaRPr dirty="0"/>
          </a:p>
        </p:txBody>
      </p:sp>
    </p:spTree>
    <p:extLst>
      <p:ext uri="{BB962C8B-B14F-4D97-AF65-F5344CB8AC3E}">
        <p14:creationId xmlns:p14="http://schemas.microsoft.com/office/powerpoint/2010/main" val="432838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Trainer Notes:</a:t>
            </a:r>
          </a:p>
          <a:p>
            <a:pPr marL="0" marR="0" lvl="0" indent="0" algn="l" rtl="0">
              <a:spcBef>
                <a:spcPts val="0"/>
              </a:spcBef>
              <a:spcAft>
                <a:spcPts val="0"/>
              </a:spcAft>
              <a:buNone/>
            </a:pPr>
            <a:r>
              <a:rPr lang="en-US" dirty="0"/>
              <a:t>https://wisconsinrticenter.org/resources/</a:t>
            </a:r>
          </a:p>
          <a:p>
            <a:pPr marL="0" marR="0" lvl="0" indent="0" algn="l" rtl="0">
              <a:spcBef>
                <a:spcPts val="0"/>
              </a:spcBef>
              <a:spcAft>
                <a:spcPts val="0"/>
              </a:spcAft>
              <a:buNone/>
            </a:pPr>
            <a:r>
              <a:rPr lang="en-US" dirty="0"/>
              <a:t>http://pbismissouri.org/tier-1-workbook-resources</a:t>
            </a:r>
            <a:endParaRPr dirty="0"/>
          </a:p>
        </p:txBody>
      </p:sp>
      <p:sp>
        <p:nvSpPr>
          <p:cNvPr id="287" name="Shape 2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88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59" name="Shape 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and parents are often given a student handbook and must</a:t>
            </a:r>
            <a:r>
              <a:rPr lang="en-US" sz="1200" b="0" i="0" u="none" strike="noStrike" cap="none" baseline="0" dirty="0">
                <a:solidFill>
                  <a:schemeClr val="dk1"/>
                </a:solidFill>
                <a:latin typeface="Calibri"/>
                <a:ea typeface="Calibri"/>
                <a:cs typeface="Calibri"/>
                <a:sym typeface="Calibri"/>
              </a:rPr>
              <a:t> try</a:t>
            </a:r>
            <a:r>
              <a:rPr lang="en-US" sz="1200" b="0" i="0" u="none" strike="noStrike" cap="none" dirty="0">
                <a:solidFill>
                  <a:schemeClr val="dk1"/>
                </a:solidFill>
                <a:latin typeface="Calibri"/>
                <a:ea typeface="Calibri"/>
                <a:cs typeface="Calibri"/>
                <a:sym typeface="Calibri"/>
              </a:rPr>
              <a:t> to figure out what behavior is acceptable. They often tell students what NOT to do. This leaves a wide opening for students to make their own interpretations on what is acceptable behavior, and it also gives the adults in the building the ability to decide what they think is appropriate behavior. By creating consistency and teaching students what is expected in different areas of the school and different settings, they will be more likely to use these behaviors.</a:t>
            </a:r>
            <a:endParaRPr dirty="0"/>
          </a:p>
        </p:txBody>
      </p:sp>
    </p:spTree>
    <p:extLst>
      <p:ext uri="{BB962C8B-B14F-4D97-AF65-F5344CB8AC3E}">
        <p14:creationId xmlns:p14="http://schemas.microsoft.com/office/powerpoint/2010/main" val="338177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r>
              <a:rPr lang="en-US" dirty="0"/>
              <a:t>Some</a:t>
            </a:r>
            <a:r>
              <a:rPr lang="en-US" baseline="0" dirty="0"/>
              <a:t> staff may have resistance to “why” behavior must be taught and may think that “students should just know how to behave”. </a:t>
            </a:r>
            <a:r>
              <a:rPr lang="en-US" dirty="0"/>
              <a:t>When</a:t>
            </a:r>
            <a:r>
              <a:rPr lang="en-US" baseline="0" dirty="0"/>
              <a:t> children come to our schools without skills to read, multiply, etc., we teach. Teaching behavior skills is just as important.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7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Trainer Notes:</a:t>
            </a:r>
            <a:endParaRPr dirty="0">
              <a:latin typeface="+mn-lt"/>
            </a:endParaRPr>
          </a:p>
          <a:p>
            <a:pPr marL="0" marR="0" lvl="0" indent="0" algn="l" rtl="0">
              <a:spcBef>
                <a:spcPts val="0"/>
              </a:spcBef>
              <a:spcAft>
                <a:spcPts val="0"/>
              </a:spcAft>
              <a:buNone/>
            </a:pPr>
            <a:r>
              <a:rPr lang="en-US" sz="1200" b="0" i="0" u="none" strike="noStrike" cap="none" dirty="0">
                <a:solidFill>
                  <a:schemeClr val="dk1"/>
                </a:solidFill>
                <a:latin typeface="+mn-lt"/>
                <a:ea typeface="Arial"/>
                <a:cs typeface="Arial"/>
                <a:sym typeface="Arial"/>
              </a:rPr>
              <a:t>Have teams think about how their school approaches academic problems as opposed to how they approach social and behavioral problems. With academics, there is always a core, universal curriculum taught and if students don’t show understanding, we try to identify why and help them understand. We often have to re-teach in a different manner, give students feedback, and give them time to practice their new skills. What about with behavior? Are students explicitly taught behavior? Do we take the time to understand why the student did something we find inappropriate? This slide and the next two show the differences in how we often address academic versus social problems.</a:t>
            </a:r>
            <a:endParaRPr dirty="0">
              <a:latin typeface="+mn-lt"/>
            </a:endParaRPr>
          </a:p>
        </p:txBody>
      </p:sp>
    </p:spTree>
    <p:extLst>
      <p:ext uri="{BB962C8B-B14F-4D97-AF65-F5344CB8AC3E}">
        <p14:creationId xmlns:p14="http://schemas.microsoft.com/office/powerpoint/2010/main" val="180488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128514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9" name="Shape 69"/>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164372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our previous modules, we talked about committing to a new philosophy on discipline. Part of this new philosophy involves not making assumptions about student behavior. We need to make sure that students are taught behavior like they are taught any other subject.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129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195913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Large Right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7" y="2257425"/>
            <a:ext cx="3646714" cy="43815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2257425"/>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5" name="Picture 14">
            <a:extLst>
              <a:ext uri="{FF2B5EF4-FFF2-40B4-BE49-F238E27FC236}">
                <a16:creationId xmlns:a16="http://schemas.microsoft.com/office/drawing/2014/main" id="{11A3D040-DD01-449F-892E-5BAA66AEBA56}"/>
              </a:ext>
            </a:extLst>
          </p:cNvPr>
          <p:cNvPicPr>
            <a:picLocks noChangeAspect="1"/>
          </p:cNvPicPr>
          <p:nvPr userDrawn="1"/>
        </p:nvPicPr>
        <p:blipFill rotWithShape="1">
          <a:blip r:embed="rId4"/>
          <a:srcRect b="16547"/>
          <a:stretch/>
        </p:blipFill>
        <p:spPr>
          <a:xfrm>
            <a:off x="171887" y="0"/>
            <a:ext cx="1760037" cy="1468813"/>
          </a:xfrm>
          <a:prstGeom prst="rect">
            <a:avLst/>
          </a:prstGeom>
        </p:spPr>
      </p:pic>
      <p:sp>
        <p:nvSpPr>
          <p:cNvPr id="16" name="Text Placeholder 16">
            <a:extLst>
              <a:ext uri="{FF2B5EF4-FFF2-40B4-BE49-F238E27FC236}">
                <a16:creationId xmlns:a16="http://schemas.microsoft.com/office/drawing/2014/main" id="{D6A96320-2EED-4C8C-A319-C1F9621F2119}"/>
              </a:ext>
            </a:extLst>
          </p:cNvPr>
          <p:cNvSpPr>
            <a:spLocks noGrp="1"/>
          </p:cNvSpPr>
          <p:nvPr>
            <p:ph type="body" sz="quarter" idx="19"/>
          </p:nvPr>
        </p:nvSpPr>
        <p:spPr>
          <a:xfrm>
            <a:off x="2514600" y="2899146"/>
            <a:ext cx="4860561" cy="3739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10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Only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1" name="Picture 10">
            <a:extLst>
              <a:ext uri="{FF2B5EF4-FFF2-40B4-BE49-F238E27FC236}">
                <a16:creationId xmlns:a16="http://schemas.microsoft.com/office/drawing/2014/main" id="{19BC2DA9-4B5C-4C3C-A7F3-11E915BEAD1F}"/>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27570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57792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181980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A01F854F-F416-4A35-9E73-1553FC8B9B87}"/>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0"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ideo" Target="https://www.youtube.com/embed/13gK7KNc8UI" TargetMode="Externa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flpbis.cbcs.usf.edu/tiers/tier1.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pbismissouri.org/tier-1-workbook-resour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B71D9-9C8A-4971-ABB2-1F16E15DF3A4}"/>
              </a:ext>
            </a:extLst>
          </p:cNvPr>
          <p:cNvSpPr>
            <a:spLocks noGrp="1"/>
          </p:cNvSpPr>
          <p:nvPr>
            <p:ph type="ctrTitle"/>
          </p:nvPr>
        </p:nvSpPr>
        <p:spPr/>
        <p:txBody>
          <a:bodyPr/>
          <a:lstStyle/>
          <a:p>
            <a:r>
              <a:rPr lang="en-US" dirty="0"/>
              <a:t>Teaching Behavioral Expectations</a:t>
            </a:r>
          </a:p>
        </p:txBody>
      </p:sp>
      <p:sp>
        <p:nvSpPr>
          <p:cNvPr id="2" name="Subtitle 1">
            <a:extLst>
              <a:ext uri="{FF2B5EF4-FFF2-40B4-BE49-F238E27FC236}">
                <a16:creationId xmlns:a16="http://schemas.microsoft.com/office/drawing/2014/main" id="{9B470F47-A7C7-413F-81F9-EFA81E9DB65A}"/>
              </a:ext>
            </a:extLst>
          </p:cNvPr>
          <p:cNvSpPr>
            <a:spLocks noGrp="1"/>
          </p:cNvSpPr>
          <p:nvPr>
            <p:ph type="subTitle" idx="1"/>
          </p:nvPr>
        </p:nvSpPr>
        <p:spPr/>
        <p:txBody>
          <a:bodyPr/>
          <a:lstStyle/>
          <a:p>
            <a:r>
              <a:rPr lang="en-US" dirty="0"/>
              <a:t>Module 6</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0B93D026-390F-4EA3-99A3-BC1323B78AA0}"/>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E1CDED62-6E4E-4020-B4BC-75FA2BD22846}"/>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p:txBody>
          <a:bodyPr/>
          <a:lstStyle/>
          <a:p>
            <a:pPr lvl="0"/>
            <a:r>
              <a:rPr lang="en-US">
                <a:sym typeface="Calibri"/>
              </a:rPr>
              <a:t>Making Assumptions</a:t>
            </a:r>
            <a:endParaRPr lang="en-US" dirty="0"/>
          </a:p>
        </p:txBody>
      </p:sp>
      <p:sp>
        <p:nvSpPr>
          <p:cNvPr id="81" name="Shape 81"/>
          <p:cNvSpPr txBox="1">
            <a:spLocks noGrp="1"/>
          </p:cNvSpPr>
          <p:nvPr>
            <p:ph idx="1"/>
          </p:nvPr>
        </p:nvSpPr>
        <p:spPr/>
        <p:txBody>
          <a:bodyPr numCol="2">
            <a:normAutofit fontScale="77500" lnSpcReduction="20000"/>
          </a:bodyPr>
          <a:lstStyle/>
          <a:p>
            <a:pPr marL="0" lvl="0" indent="0">
              <a:buNone/>
            </a:pPr>
            <a:r>
              <a:rPr lang="en-US" b="1" dirty="0">
                <a:sym typeface="Calibri"/>
              </a:rPr>
              <a:t>We can </a:t>
            </a:r>
            <a:r>
              <a:rPr lang="en-US" b="1" u="sng" dirty="0">
                <a:sym typeface="Calibri"/>
              </a:rPr>
              <a:t>no longer assume</a:t>
            </a:r>
            <a:r>
              <a:rPr lang="en-US" b="1" dirty="0">
                <a:sym typeface="Calibri"/>
              </a:rPr>
              <a:t>:</a:t>
            </a:r>
            <a:endParaRPr lang="en-US" b="1" dirty="0"/>
          </a:p>
          <a:p>
            <a:pPr lvl="0"/>
            <a:r>
              <a:rPr lang="en-US" dirty="0">
                <a:sym typeface="Calibri"/>
              </a:rPr>
              <a:t>Students know appropriate behavior.</a:t>
            </a:r>
            <a:endParaRPr lang="en-US" dirty="0"/>
          </a:p>
          <a:p>
            <a:pPr lvl="0"/>
            <a:r>
              <a:rPr lang="en-US" dirty="0">
                <a:sym typeface="Calibri"/>
              </a:rPr>
              <a:t>Students will learn behavior quickly without consistent practice and modeling.</a:t>
            </a:r>
          </a:p>
          <a:p>
            <a:pPr lvl="0"/>
            <a:endParaRPr lang="en-US" dirty="0"/>
          </a:p>
          <a:p>
            <a:pPr lvl="0"/>
            <a:endParaRPr lang="en-US" dirty="0"/>
          </a:p>
          <a:p>
            <a:pPr marL="0" lvl="0" indent="0">
              <a:buNone/>
            </a:pPr>
            <a:r>
              <a:rPr lang="en-US" b="1" dirty="0"/>
              <a:t>We </a:t>
            </a:r>
            <a:r>
              <a:rPr lang="en-US" b="1" u="sng" dirty="0"/>
              <a:t>must assume</a:t>
            </a:r>
            <a:r>
              <a:rPr lang="en-US" b="1" dirty="0"/>
              <a:t>:</a:t>
            </a:r>
          </a:p>
          <a:p>
            <a:pPr lvl="0"/>
            <a:r>
              <a:rPr lang="en-US" dirty="0"/>
              <a:t>Students will require different curricula, instructional tools, etc. to learn appropriate behavior.</a:t>
            </a:r>
          </a:p>
          <a:p>
            <a:pPr lvl="0"/>
            <a:r>
              <a:rPr lang="en-US" dirty="0"/>
              <a:t>We need to teach expectations, rules, procedures, and appropriate behaviors as effectively as we teach academics.</a:t>
            </a:r>
          </a:p>
        </p:txBody>
      </p:sp>
    </p:spTree>
    <p:extLst>
      <p:ext uri="{BB962C8B-B14F-4D97-AF65-F5344CB8AC3E}">
        <p14:creationId xmlns:p14="http://schemas.microsoft.com/office/powerpoint/2010/main" val="111031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7"/>
          <p:cNvSpPr txBox="1">
            <a:spLocks noGrp="1"/>
          </p:cNvSpPr>
          <p:nvPr>
            <p:ph type="title"/>
          </p:nvPr>
        </p:nvSpPr>
        <p:spPr/>
        <p:txBody>
          <a:bodyPr/>
          <a:lstStyle/>
          <a:p>
            <a:pPr lvl="0"/>
            <a:r>
              <a:rPr lang="en-US">
                <a:sym typeface="Calibri"/>
              </a:rPr>
              <a:t>System for Teaching Behavior</a:t>
            </a:r>
            <a:endParaRPr lang="en-US" dirty="0"/>
          </a:p>
        </p:txBody>
      </p:sp>
    </p:spTree>
    <p:extLst>
      <p:ext uri="{BB962C8B-B14F-4D97-AF65-F5344CB8AC3E}">
        <p14:creationId xmlns:p14="http://schemas.microsoft.com/office/powerpoint/2010/main" val="159554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p:txBody>
          <a:bodyPr>
            <a:normAutofit fontScale="90000"/>
          </a:bodyPr>
          <a:lstStyle/>
          <a:p>
            <a:pPr lvl="0"/>
            <a:r>
              <a:rPr lang="en-US">
                <a:sym typeface="Calibri"/>
              </a:rPr>
              <a:t>Why </a:t>
            </a:r>
            <a:r>
              <a:rPr lang="en-US"/>
              <a:t>D</a:t>
            </a:r>
            <a:r>
              <a:rPr lang="en-US">
                <a:sym typeface="Calibri"/>
              </a:rPr>
              <a:t>evelop </a:t>
            </a:r>
            <a:r>
              <a:rPr lang="en-US"/>
              <a:t>A</a:t>
            </a:r>
            <a:r>
              <a:rPr lang="en-US">
                <a:sym typeface="Calibri"/>
              </a:rPr>
              <a:t> </a:t>
            </a:r>
            <a:r>
              <a:rPr lang="en-US"/>
              <a:t>S</a:t>
            </a:r>
            <a:r>
              <a:rPr lang="en-US">
                <a:sym typeface="Calibri"/>
              </a:rPr>
              <a:t>ystem </a:t>
            </a:r>
            <a:r>
              <a:rPr lang="en-US"/>
              <a:t>F</a:t>
            </a:r>
            <a:r>
              <a:rPr lang="en-US">
                <a:sym typeface="Calibri"/>
              </a:rPr>
              <a:t>or </a:t>
            </a:r>
            <a:r>
              <a:rPr lang="en-US"/>
              <a:t>T</a:t>
            </a:r>
            <a:r>
              <a:rPr lang="en-US">
                <a:sym typeface="Calibri"/>
              </a:rPr>
              <a:t>eaching </a:t>
            </a:r>
            <a:r>
              <a:rPr lang="en-US"/>
              <a:t>B</a:t>
            </a:r>
            <a:r>
              <a:rPr lang="en-US">
                <a:sym typeface="Calibri"/>
              </a:rPr>
              <a:t>ehavior?</a:t>
            </a:r>
            <a:endParaRPr lang="en-US" dirty="0"/>
          </a:p>
        </p:txBody>
      </p:sp>
      <p:sp>
        <p:nvSpPr>
          <p:cNvPr id="94" name="Shape 94"/>
          <p:cNvSpPr txBox="1">
            <a:spLocks noGrp="1"/>
          </p:cNvSpPr>
          <p:nvPr>
            <p:ph idx="1"/>
          </p:nvPr>
        </p:nvSpPr>
        <p:spPr/>
        <p:txBody>
          <a:bodyPr/>
          <a:lstStyle/>
          <a:p>
            <a:pPr lvl="0"/>
            <a:r>
              <a:rPr lang="en-US">
                <a:sym typeface="Calibri"/>
              </a:rPr>
              <a:t>Need common </a:t>
            </a:r>
            <a:r>
              <a:rPr lang="en-US"/>
              <a:t>“</a:t>
            </a:r>
            <a:r>
              <a:rPr lang="en-US">
                <a:sym typeface="Calibri"/>
              </a:rPr>
              <a:t>norms</a:t>
            </a:r>
            <a:r>
              <a:rPr lang="en-US"/>
              <a:t>”</a:t>
            </a:r>
            <a:r>
              <a:rPr lang="en-US">
                <a:sym typeface="Calibri"/>
              </a:rPr>
              <a:t> for behavior</a:t>
            </a:r>
            <a:endParaRPr lang="en-US"/>
          </a:p>
          <a:p>
            <a:pPr lvl="0"/>
            <a:r>
              <a:rPr lang="en-US">
                <a:sym typeface="Calibri"/>
              </a:rPr>
              <a:t>Teaching must be universal and consistent.</a:t>
            </a:r>
            <a:endParaRPr lang="en-US"/>
          </a:p>
          <a:p>
            <a:pPr lvl="0"/>
            <a:r>
              <a:rPr lang="en-US">
                <a:sym typeface="Calibri"/>
              </a:rPr>
              <a:t>Spend less time correcting!</a:t>
            </a:r>
            <a:endParaRPr lang="en-US" dirty="0"/>
          </a:p>
        </p:txBody>
      </p:sp>
    </p:spTree>
    <p:extLst>
      <p:ext uri="{BB962C8B-B14F-4D97-AF65-F5344CB8AC3E}">
        <p14:creationId xmlns:p14="http://schemas.microsoft.com/office/powerpoint/2010/main" val="419277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1" name="Shape 93">
            <a:extLst>
              <a:ext uri="{FF2B5EF4-FFF2-40B4-BE49-F238E27FC236}">
                <a16:creationId xmlns:a16="http://schemas.microsoft.com/office/drawing/2014/main" id="{B713FAD8-74FC-45D7-AA82-67D8AE495401}"/>
              </a:ext>
            </a:extLst>
          </p:cNvPr>
          <p:cNvSpPr txBox="1">
            <a:spLocks noGrp="1"/>
          </p:cNvSpPr>
          <p:nvPr>
            <p:ph type="title"/>
          </p:nvPr>
        </p:nvSpPr>
        <p:spPr/>
        <p:txBody>
          <a:bodyPr/>
          <a:lstStyle/>
          <a:p>
            <a:pPr lvl="0"/>
            <a:r>
              <a:rPr lang="en-US">
                <a:sym typeface="Calibri"/>
              </a:rPr>
              <a:t>Behavioral Expectations</a:t>
            </a:r>
            <a:endParaRPr lang="en-US" dirty="0"/>
          </a:p>
        </p:txBody>
      </p:sp>
      <p:sp>
        <p:nvSpPr>
          <p:cNvPr id="5" name="Text Placeholder 4">
            <a:extLst>
              <a:ext uri="{FF2B5EF4-FFF2-40B4-BE49-F238E27FC236}">
                <a16:creationId xmlns:a16="http://schemas.microsoft.com/office/drawing/2014/main" id="{4F527C8E-6CF6-4FBB-9515-54682C4F9499}"/>
              </a:ext>
            </a:extLst>
          </p:cNvPr>
          <p:cNvSpPr>
            <a:spLocks noGrp="1"/>
          </p:cNvSpPr>
          <p:nvPr>
            <p:ph idx="1"/>
          </p:nvPr>
        </p:nvSpPr>
        <p:spPr>
          <a:xfrm>
            <a:off x="2514600" y="1825625"/>
            <a:ext cx="8839200" cy="4667250"/>
          </a:xfrm>
        </p:spPr>
        <p:txBody>
          <a:bodyPr>
            <a:normAutofit/>
          </a:bodyPr>
          <a:lstStyle/>
          <a:p>
            <a:pPr lvl="0"/>
            <a:r>
              <a:rPr lang="en-US" dirty="0">
                <a:sym typeface="Calibri"/>
              </a:rPr>
              <a:t>Specific, positively stated values </a:t>
            </a:r>
            <a:endParaRPr lang="en-US" dirty="0"/>
          </a:p>
          <a:p>
            <a:pPr lvl="0"/>
            <a:r>
              <a:rPr lang="en-US" dirty="0">
                <a:sym typeface="Calibri"/>
              </a:rPr>
              <a:t>Address school-wide issues</a:t>
            </a:r>
            <a:endParaRPr lang="en-US" dirty="0"/>
          </a:p>
          <a:p>
            <a:pPr lvl="0"/>
            <a:r>
              <a:rPr lang="en-US" dirty="0">
                <a:sym typeface="Calibri"/>
              </a:rPr>
              <a:t>Defined in all settings</a:t>
            </a:r>
            <a:endParaRPr lang="en-US" dirty="0"/>
          </a:p>
          <a:p>
            <a:pPr lvl="0"/>
            <a:r>
              <a:rPr lang="en-US" dirty="0">
                <a:sym typeface="Calibri"/>
              </a:rPr>
              <a:t>Taught directly to students</a:t>
            </a:r>
            <a:endParaRPr lang="en-US" dirty="0"/>
          </a:p>
          <a:p>
            <a:pPr marL="0" indent="0">
              <a:buNone/>
            </a:pPr>
            <a:endParaRPr lang="en-US" dirty="0"/>
          </a:p>
          <a:p>
            <a:pPr marL="0" indent="0" algn="ctr">
              <a:buNone/>
            </a:pPr>
            <a:r>
              <a:rPr lang="en-US" dirty="0"/>
              <a:t>Western Hills Elementary </a:t>
            </a:r>
            <a:br>
              <a:rPr lang="en-US" dirty="0"/>
            </a:br>
            <a:r>
              <a:rPr lang="en-US" dirty="0"/>
              <a:t>Little Rock, AR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9498043" y="1825625"/>
            <a:ext cx="2218844" cy="4277711"/>
          </a:xfrm>
          <a:prstGeom prst="rect">
            <a:avLst/>
          </a:prstGeom>
        </p:spPr>
      </p:pic>
    </p:spTree>
    <p:extLst>
      <p:ext uri="{BB962C8B-B14F-4D97-AF65-F5344CB8AC3E}">
        <p14:creationId xmlns:p14="http://schemas.microsoft.com/office/powerpoint/2010/main" val="312883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p:txBody>
          <a:bodyPr>
            <a:normAutofit fontScale="90000"/>
          </a:bodyPr>
          <a:lstStyle/>
          <a:p>
            <a:pPr lvl="0"/>
            <a:r>
              <a:rPr lang="en-US"/>
              <a:t>Teaching Behaviors From Expectations</a:t>
            </a:r>
            <a:endParaRPr lang="en-US" dirty="0"/>
          </a:p>
        </p:txBody>
      </p:sp>
      <p:sp>
        <p:nvSpPr>
          <p:cNvPr id="109" name="Shape 109"/>
          <p:cNvSpPr txBox="1">
            <a:spLocks noGrp="1"/>
          </p:cNvSpPr>
          <p:nvPr>
            <p:ph idx="1"/>
          </p:nvPr>
        </p:nvSpPr>
        <p:spPr/>
        <p:txBody>
          <a:bodyPr/>
          <a:lstStyle/>
          <a:p>
            <a:pPr marL="0" lvl="0" indent="0">
              <a:buNone/>
            </a:pPr>
            <a:r>
              <a:rPr lang="en-US" b="1" u="sng" dirty="0">
                <a:sym typeface="Calibri"/>
              </a:rPr>
              <a:t>The process:</a:t>
            </a:r>
            <a:endParaRPr lang="en-US" b="1" u="sng" dirty="0"/>
          </a:p>
          <a:p>
            <a:pPr lvl="0"/>
            <a:r>
              <a:rPr lang="en-US" dirty="0">
                <a:sym typeface="Calibri"/>
              </a:rPr>
              <a:t>Define expectations simply</a:t>
            </a:r>
            <a:endParaRPr lang="en-US" dirty="0"/>
          </a:p>
          <a:p>
            <a:pPr lvl="0"/>
            <a:r>
              <a:rPr lang="en-US" dirty="0">
                <a:sym typeface="Calibri"/>
              </a:rPr>
              <a:t>Model the behavior</a:t>
            </a:r>
            <a:endParaRPr lang="en-US" dirty="0"/>
          </a:p>
          <a:p>
            <a:pPr lvl="0"/>
            <a:r>
              <a:rPr lang="en-US" dirty="0">
                <a:sym typeface="Calibri"/>
              </a:rPr>
              <a:t>Let students practice </a:t>
            </a:r>
            <a:endParaRPr lang="en-US" dirty="0"/>
          </a:p>
          <a:p>
            <a:pPr lvl="0"/>
            <a:r>
              <a:rPr lang="en-US" dirty="0">
                <a:sym typeface="Calibri"/>
              </a:rPr>
              <a:t>Give students feedback</a:t>
            </a:r>
            <a:endParaRPr lang="en-US" dirty="0"/>
          </a:p>
        </p:txBody>
      </p:sp>
      <p:pic>
        <p:nvPicPr>
          <p:cNvPr id="110" name="Shape 110" descr="Image result for behavior school"/>
          <p:cNvPicPr preferRelativeResize="0"/>
          <p:nvPr/>
        </p:nvPicPr>
        <p:blipFill rotWithShape="1">
          <a:blip r:embed="rId3">
            <a:alphaModFix/>
          </a:blip>
          <a:srcRect/>
          <a:stretch/>
        </p:blipFill>
        <p:spPr>
          <a:xfrm>
            <a:off x="7500164" y="2408664"/>
            <a:ext cx="4354471" cy="2820640"/>
          </a:xfrm>
          <a:prstGeom prst="rect">
            <a:avLst/>
          </a:prstGeom>
          <a:noFill/>
          <a:ln>
            <a:noFill/>
          </a:ln>
        </p:spPr>
      </p:pic>
    </p:spTree>
    <p:extLst>
      <p:ext uri="{BB962C8B-B14F-4D97-AF65-F5344CB8AC3E}">
        <p14:creationId xmlns:p14="http://schemas.microsoft.com/office/powerpoint/2010/main" val="314091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p:txBody>
          <a:bodyPr/>
          <a:lstStyle/>
          <a:p>
            <a:pPr lvl="0"/>
            <a:r>
              <a:rPr lang="en-US">
                <a:sym typeface="Calibri"/>
              </a:rPr>
              <a:t>Teaching Expected Behavior</a:t>
            </a:r>
            <a:endParaRPr lang="en-US" dirty="0"/>
          </a:p>
        </p:txBody>
      </p:sp>
      <p:grpSp>
        <p:nvGrpSpPr>
          <p:cNvPr id="117" name="Shape 117"/>
          <p:cNvGrpSpPr/>
          <p:nvPr/>
        </p:nvGrpSpPr>
        <p:grpSpPr>
          <a:xfrm>
            <a:off x="3864019" y="1897183"/>
            <a:ext cx="6140362" cy="4395133"/>
            <a:chOff x="2175157" y="1957341"/>
            <a:chExt cx="6993372" cy="4292174"/>
          </a:xfrm>
          <a:solidFill>
            <a:srgbClr val="C00000"/>
          </a:solidFill>
        </p:grpSpPr>
        <p:sp>
          <p:nvSpPr>
            <p:cNvPr id="118" name="Shape 118"/>
            <p:cNvSpPr/>
            <p:nvPr/>
          </p:nvSpPr>
          <p:spPr>
            <a:xfrm>
              <a:off x="3758567" y="4631376"/>
              <a:ext cx="2775873" cy="1618139"/>
            </a:xfrm>
            <a:prstGeom prst="rect">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Monitor and Acknowledge Continuously </a:t>
              </a:r>
              <a:endParaRPr sz="2800" dirty="0"/>
            </a:p>
          </p:txBody>
        </p:sp>
        <p:sp>
          <p:nvSpPr>
            <p:cNvPr id="119" name="Shape 119"/>
            <p:cNvSpPr/>
            <p:nvPr/>
          </p:nvSpPr>
          <p:spPr>
            <a:xfrm flipH="1">
              <a:off x="3014022" y="4479823"/>
              <a:ext cx="544800" cy="907800"/>
            </a:xfrm>
            <a:prstGeom prst="bentUpArrow">
              <a:avLst>
                <a:gd name="adj1" fmla="val 25000"/>
                <a:gd name="adj2" fmla="val 25000"/>
                <a:gd name="adj3" fmla="val 25000"/>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0" name="Shape 120"/>
            <p:cNvSpPr/>
            <p:nvPr/>
          </p:nvSpPr>
          <p:spPr>
            <a:xfrm>
              <a:off x="5041393" y="1957341"/>
              <a:ext cx="1681018" cy="1126836"/>
            </a:xfrm>
            <a:prstGeom prst="rect">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Define Simply</a:t>
              </a:r>
              <a:endParaRPr dirty="0"/>
            </a:p>
          </p:txBody>
        </p:sp>
        <p:sp>
          <p:nvSpPr>
            <p:cNvPr id="121" name="Shape 121"/>
            <p:cNvSpPr/>
            <p:nvPr/>
          </p:nvSpPr>
          <p:spPr>
            <a:xfrm>
              <a:off x="7348967" y="2616381"/>
              <a:ext cx="1819562" cy="1191490"/>
            </a:xfrm>
            <a:prstGeom prst="rect">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Model</a:t>
              </a:r>
              <a:endParaRPr dirty="0"/>
            </a:p>
          </p:txBody>
        </p:sp>
        <p:sp>
          <p:nvSpPr>
            <p:cNvPr id="122" name="Shape 122"/>
            <p:cNvSpPr/>
            <p:nvPr/>
          </p:nvSpPr>
          <p:spPr>
            <a:xfrm>
              <a:off x="2175157" y="3236040"/>
              <a:ext cx="2028225" cy="1213321"/>
            </a:xfrm>
            <a:prstGeom prst="rect">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Adjust for Efficiency</a:t>
              </a:r>
              <a:endParaRPr sz="2800" dirty="0"/>
            </a:p>
          </p:txBody>
        </p:sp>
        <p:sp>
          <p:nvSpPr>
            <p:cNvPr id="123" name="Shape 123"/>
            <p:cNvSpPr/>
            <p:nvPr/>
          </p:nvSpPr>
          <p:spPr>
            <a:xfrm>
              <a:off x="7228893" y="4437599"/>
              <a:ext cx="1939636" cy="1292772"/>
            </a:xfrm>
            <a:prstGeom prst="rect">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Practice in Setting</a:t>
              </a:r>
              <a:endParaRPr dirty="0"/>
            </a:p>
          </p:txBody>
        </p:sp>
        <p:sp>
          <p:nvSpPr>
            <p:cNvPr id="124" name="Shape 124"/>
            <p:cNvSpPr/>
            <p:nvPr/>
          </p:nvSpPr>
          <p:spPr>
            <a:xfrm rot="10800000" flipH="1">
              <a:off x="6824011" y="2099624"/>
              <a:ext cx="1374600" cy="470700"/>
            </a:xfrm>
            <a:prstGeom prst="bentUpArrow">
              <a:avLst>
                <a:gd name="adj1" fmla="val 23072"/>
                <a:gd name="adj2" fmla="val 25000"/>
                <a:gd name="adj3" fmla="val 25000"/>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5" name="Shape 125"/>
            <p:cNvSpPr/>
            <p:nvPr/>
          </p:nvSpPr>
          <p:spPr>
            <a:xfrm>
              <a:off x="7935474" y="3891826"/>
              <a:ext cx="263100" cy="461700"/>
            </a:xfrm>
            <a:prstGeom prst="downArrow">
              <a:avLst>
                <a:gd name="adj1" fmla="val 50000"/>
                <a:gd name="adj2" fmla="val 50000"/>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6" name="Shape 126"/>
            <p:cNvSpPr/>
            <p:nvPr/>
          </p:nvSpPr>
          <p:spPr>
            <a:xfrm rot="5400000" flipH="1">
              <a:off x="3864738" y="2090590"/>
              <a:ext cx="636900" cy="1440900"/>
            </a:xfrm>
            <a:prstGeom prst="bentUpArrow">
              <a:avLst>
                <a:gd name="adj1" fmla="val 19301"/>
                <a:gd name="adj2" fmla="val 18588"/>
                <a:gd name="adj3" fmla="val 15026"/>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sp>
          <p:nvSpPr>
            <p:cNvPr id="127" name="Shape 127"/>
            <p:cNvSpPr/>
            <p:nvPr/>
          </p:nvSpPr>
          <p:spPr>
            <a:xfrm rot="5400000">
              <a:off x="6746603" y="5056309"/>
              <a:ext cx="270300" cy="523200"/>
            </a:xfrm>
            <a:prstGeom prst="downArrow">
              <a:avLst>
                <a:gd name="adj1" fmla="val 50000"/>
                <a:gd name="adj2" fmla="val 50000"/>
              </a:avLst>
            </a:prstGeom>
            <a:gr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rgbClr val="FFFFFF"/>
                </a:solidFill>
                <a:latin typeface="Rockwell"/>
                <a:ea typeface="Rockwell"/>
                <a:cs typeface="Rockwell"/>
                <a:sym typeface="Rockwell"/>
              </a:endParaRPr>
            </a:p>
          </p:txBody>
        </p:sp>
      </p:grpSp>
    </p:spTree>
    <p:extLst>
      <p:ext uri="{BB962C8B-B14F-4D97-AF65-F5344CB8AC3E}">
        <p14:creationId xmlns:p14="http://schemas.microsoft.com/office/powerpoint/2010/main" val="206884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p:txBody>
          <a:bodyPr/>
          <a:lstStyle/>
          <a:p>
            <a:pPr lvl="0"/>
            <a:r>
              <a:rPr lang="en-US">
                <a:sym typeface="Calibri"/>
              </a:rPr>
              <a:t>Developing Lesson Plans</a:t>
            </a:r>
            <a:endParaRPr lang="en-US" dirty="0"/>
          </a:p>
        </p:txBody>
      </p:sp>
      <p:sp>
        <p:nvSpPr>
          <p:cNvPr id="134" name="Shape 134"/>
          <p:cNvSpPr txBox="1">
            <a:spLocks noGrp="1"/>
          </p:cNvSpPr>
          <p:nvPr>
            <p:ph idx="1"/>
          </p:nvPr>
        </p:nvSpPr>
        <p:spPr/>
        <p:txBody>
          <a:bodyPr numCol="2">
            <a:normAutofit/>
          </a:bodyPr>
          <a:lstStyle/>
          <a:p>
            <a:pPr marL="0" lvl="0" indent="0">
              <a:buNone/>
            </a:pPr>
            <a:r>
              <a:rPr lang="en-US" b="1" u="sng" dirty="0">
                <a:sym typeface="Calibri"/>
              </a:rPr>
              <a:t>Concepts</a:t>
            </a:r>
            <a:endParaRPr lang="en-US" b="1" u="sng" dirty="0"/>
          </a:p>
          <a:p>
            <a:pPr lvl="0"/>
            <a:r>
              <a:rPr lang="en-US" dirty="0">
                <a:sym typeface="Calibri"/>
              </a:rPr>
              <a:t>Understand expectations</a:t>
            </a:r>
            <a:endParaRPr lang="en-US" dirty="0"/>
          </a:p>
          <a:p>
            <a:pPr lvl="0"/>
            <a:r>
              <a:rPr lang="en-US" dirty="0">
                <a:sym typeface="Calibri"/>
              </a:rPr>
              <a:t>Applicable to all settings</a:t>
            </a:r>
            <a:endParaRPr lang="en-US" dirty="0"/>
          </a:p>
          <a:p>
            <a:pPr lvl="0"/>
            <a:endParaRPr lang="en-US" dirty="0">
              <a:sym typeface="Calibri"/>
            </a:endParaRPr>
          </a:p>
          <a:p>
            <a:pPr lvl="0"/>
            <a:endParaRPr lang="en-US" dirty="0">
              <a:sym typeface="Calibri"/>
            </a:endParaRPr>
          </a:p>
          <a:p>
            <a:pPr marL="0" lvl="0" indent="0">
              <a:buNone/>
            </a:pPr>
            <a:endParaRPr lang="en-US" dirty="0">
              <a:sym typeface="Calibri"/>
            </a:endParaRPr>
          </a:p>
          <a:p>
            <a:pPr marL="0" lvl="0" indent="0">
              <a:buNone/>
            </a:pPr>
            <a:r>
              <a:rPr lang="en-US" b="1" u="sng" dirty="0"/>
              <a:t>Skills</a:t>
            </a:r>
          </a:p>
          <a:p>
            <a:pPr lvl="0"/>
            <a:r>
              <a:rPr lang="en-US" dirty="0"/>
              <a:t>Observable behaviors</a:t>
            </a:r>
          </a:p>
          <a:p>
            <a:pPr lvl="0"/>
            <a:r>
              <a:rPr lang="en-US" dirty="0"/>
              <a:t>Rules for specific settings</a:t>
            </a:r>
          </a:p>
        </p:txBody>
      </p:sp>
      <p:sp>
        <p:nvSpPr>
          <p:cNvPr id="136" name="Shape 136"/>
          <p:cNvSpPr txBox="1"/>
          <p:nvPr/>
        </p:nvSpPr>
        <p:spPr>
          <a:xfrm>
            <a:off x="3969680" y="5899366"/>
            <a:ext cx="5929040" cy="555194"/>
          </a:xfrm>
          <a:prstGeom prst="rect">
            <a:avLst/>
          </a:prstGeom>
          <a:solidFill>
            <a:schemeClr val="tx1"/>
          </a:solidFill>
          <a:ln w="9525" cap="flat" cmpd="sng">
            <a:solidFill>
              <a:srgbClr val="CC0033"/>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1" dirty="0">
                <a:solidFill>
                  <a:schemeClr val="bg1"/>
                </a:solidFill>
                <a:latin typeface="Calibri"/>
                <a:ea typeface="Calibri"/>
                <a:cs typeface="Calibri"/>
                <a:sym typeface="Calibri"/>
              </a:rPr>
              <a:t>Teach lessons in each setting.</a:t>
            </a:r>
            <a:endParaRPr sz="28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637824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p:txBody>
          <a:bodyPr/>
          <a:lstStyle/>
          <a:p>
            <a:pPr lvl="0"/>
            <a:r>
              <a:rPr lang="en-US">
                <a:sym typeface="Calibri"/>
              </a:rPr>
              <a:t>The Behavior Lesson Plan</a:t>
            </a:r>
            <a:endParaRPr lang="en-US" dirty="0"/>
          </a:p>
        </p:txBody>
      </p:sp>
      <p:sp>
        <p:nvSpPr>
          <p:cNvPr id="3" name="Content Placeholder 2">
            <a:extLst>
              <a:ext uri="{FF2B5EF4-FFF2-40B4-BE49-F238E27FC236}">
                <a16:creationId xmlns:a16="http://schemas.microsoft.com/office/drawing/2014/main" id="{AADE2352-0775-4BD5-BB24-B096DAA4B76F}"/>
              </a:ext>
            </a:extLst>
          </p:cNvPr>
          <p:cNvSpPr>
            <a:spLocks noGrp="1"/>
          </p:cNvSpPr>
          <p:nvPr>
            <p:ph idx="1"/>
          </p:nvPr>
        </p:nvSpPr>
        <p:spPr/>
        <p:txBody>
          <a:bodyPr numCol="2">
            <a:noAutofit/>
          </a:bodyPr>
          <a:lstStyle/>
          <a:p>
            <a:pPr marL="0" lvl="0" indent="0">
              <a:buNone/>
            </a:pPr>
            <a:r>
              <a:rPr lang="en-US" sz="2000" b="1" dirty="0">
                <a:sym typeface="Calibri"/>
              </a:rPr>
              <a:t>Select the skill to teach</a:t>
            </a:r>
          </a:p>
          <a:p>
            <a:pPr lvl="0"/>
            <a:r>
              <a:rPr lang="en-US" sz="2000" dirty="0">
                <a:sym typeface="Calibri"/>
              </a:rPr>
              <a:t>Take directly from the behavioral matrix</a:t>
            </a:r>
          </a:p>
          <a:p>
            <a:pPr lvl="0"/>
            <a:r>
              <a:rPr lang="en-US" sz="2000" dirty="0">
                <a:sym typeface="Calibri"/>
              </a:rPr>
              <a:t>Use trends in your data</a:t>
            </a:r>
          </a:p>
          <a:p>
            <a:pPr lvl="0"/>
            <a:endParaRPr lang="en-US" sz="2000" dirty="0"/>
          </a:p>
          <a:p>
            <a:pPr marL="0" lvl="0" indent="0">
              <a:buNone/>
            </a:pPr>
            <a:endParaRPr lang="en-US" sz="2000" dirty="0"/>
          </a:p>
          <a:p>
            <a:pPr marL="0" lvl="0" indent="0">
              <a:buNone/>
            </a:pPr>
            <a:endParaRPr lang="en-US" sz="2000" dirty="0"/>
          </a:p>
          <a:p>
            <a:pPr marL="0" lvl="0" indent="0">
              <a:buNone/>
            </a:pPr>
            <a:endParaRPr lang="en-US" sz="2000" dirty="0"/>
          </a:p>
          <a:p>
            <a:pPr marL="0" lvl="0" indent="0">
              <a:buNone/>
            </a:pPr>
            <a:endParaRPr lang="en-US" sz="2000" dirty="0"/>
          </a:p>
          <a:p>
            <a:pPr marL="0" lvl="0" indent="0">
              <a:buNone/>
            </a:pPr>
            <a:endParaRPr lang="en-US" sz="2000" dirty="0"/>
          </a:p>
          <a:p>
            <a:pPr marL="0" lvl="0" indent="0">
              <a:buNone/>
            </a:pPr>
            <a:r>
              <a:rPr lang="en-US" sz="2000" b="1" dirty="0"/>
              <a:t>Write the lesson plan</a:t>
            </a:r>
          </a:p>
          <a:p>
            <a:pPr lvl="0"/>
            <a:r>
              <a:rPr lang="en-US" sz="1800" dirty="0"/>
              <a:t>Name the skill &amp; school-wide expectation</a:t>
            </a:r>
          </a:p>
          <a:p>
            <a:pPr lvl="1"/>
            <a:r>
              <a:rPr lang="en-US" sz="1800" dirty="0"/>
              <a:t>Explain why skill is important</a:t>
            </a:r>
          </a:p>
          <a:p>
            <a:pPr lvl="0"/>
            <a:r>
              <a:rPr lang="en-US" sz="1800" dirty="0"/>
              <a:t>Introduce the skill</a:t>
            </a:r>
          </a:p>
          <a:p>
            <a:pPr lvl="1"/>
            <a:r>
              <a:rPr lang="en-US" sz="1800" dirty="0"/>
              <a:t>Give examples &amp; non-examples</a:t>
            </a:r>
          </a:p>
          <a:p>
            <a:pPr lvl="0"/>
            <a:r>
              <a:rPr lang="en-US" sz="1800" dirty="0"/>
              <a:t>Demonstrate the skill</a:t>
            </a:r>
          </a:p>
          <a:p>
            <a:pPr lvl="1"/>
            <a:r>
              <a:rPr lang="en-US" sz="1800" dirty="0"/>
              <a:t>Role play, practice</a:t>
            </a:r>
          </a:p>
          <a:p>
            <a:pPr lvl="0"/>
            <a:r>
              <a:rPr lang="en-US" sz="1800" dirty="0"/>
              <a:t>Provide acknowledgment and feedback</a:t>
            </a:r>
          </a:p>
        </p:txBody>
      </p:sp>
    </p:spTree>
    <p:extLst>
      <p:ext uri="{BB962C8B-B14F-4D97-AF65-F5344CB8AC3E}">
        <p14:creationId xmlns:p14="http://schemas.microsoft.com/office/powerpoint/2010/main" val="302839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p:txBody>
          <a:bodyPr/>
          <a:lstStyle/>
          <a:p>
            <a:pPr lvl="0"/>
            <a:r>
              <a:rPr lang="en-US">
                <a:sym typeface="Calibri"/>
              </a:rPr>
              <a:t>Putting Your </a:t>
            </a:r>
            <a:r>
              <a:rPr lang="en-US"/>
              <a:t>P</a:t>
            </a:r>
            <a:r>
              <a:rPr lang="en-US">
                <a:sym typeface="Calibri"/>
              </a:rPr>
              <a:t>lan </a:t>
            </a:r>
            <a:r>
              <a:rPr lang="en-US"/>
              <a:t>I</a:t>
            </a:r>
            <a:r>
              <a:rPr lang="en-US">
                <a:sym typeface="Calibri"/>
              </a:rPr>
              <a:t>nto </a:t>
            </a:r>
            <a:r>
              <a:rPr lang="en-US"/>
              <a:t>A</a:t>
            </a:r>
            <a:r>
              <a:rPr lang="en-US">
                <a:sym typeface="Calibri"/>
              </a:rPr>
              <a:t>ction</a:t>
            </a:r>
            <a:endParaRPr lang="en-US" dirty="0"/>
          </a:p>
        </p:txBody>
      </p:sp>
      <p:sp>
        <p:nvSpPr>
          <p:cNvPr id="186" name="Shape 186"/>
          <p:cNvSpPr txBox="1">
            <a:spLocks noGrp="1"/>
          </p:cNvSpPr>
          <p:nvPr>
            <p:ph idx="1"/>
          </p:nvPr>
        </p:nvSpPr>
        <p:spPr/>
        <p:txBody>
          <a:bodyPr/>
          <a:lstStyle/>
          <a:p>
            <a:pPr lvl="0"/>
            <a:r>
              <a:rPr lang="en-US" dirty="0">
                <a:sym typeface="Calibri"/>
              </a:rPr>
              <a:t>Provide teachers with a </a:t>
            </a:r>
            <a:r>
              <a:rPr lang="en-US" u="sng" dirty="0">
                <a:sym typeface="Calibri"/>
              </a:rPr>
              <a:t>lesson format</a:t>
            </a:r>
            <a:r>
              <a:rPr lang="en-US" dirty="0"/>
              <a:t>.</a:t>
            </a:r>
          </a:p>
          <a:p>
            <a:pPr lvl="0"/>
            <a:r>
              <a:rPr lang="en-US" dirty="0">
                <a:sym typeface="Calibri"/>
              </a:rPr>
              <a:t>Expand lesson plan ideas throughout the year.</a:t>
            </a:r>
            <a:endParaRPr lang="en-US" dirty="0"/>
          </a:p>
          <a:p>
            <a:pPr lvl="0"/>
            <a:r>
              <a:rPr lang="en-US" dirty="0">
                <a:sym typeface="Calibri"/>
              </a:rPr>
              <a:t>Teach behaviors in settings where behaviors occur.</a:t>
            </a:r>
            <a:endParaRPr lang="en-US" dirty="0"/>
          </a:p>
          <a:p>
            <a:pPr lvl="0"/>
            <a:endParaRPr lang="en-US" dirty="0">
              <a:sym typeface="Calibri"/>
            </a:endParaRPr>
          </a:p>
        </p:txBody>
      </p:sp>
      <p:pic>
        <p:nvPicPr>
          <p:cNvPr id="188" name="Shape 188"/>
          <p:cNvPicPr preferRelativeResize="0"/>
          <p:nvPr/>
        </p:nvPicPr>
        <p:blipFill rotWithShape="1">
          <a:blip r:embed="rId3">
            <a:alphaModFix/>
            <a:extLst>
              <a:ext uri="{BEBA8EAE-BF5A-486C-A8C5-ECC9F3942E4B}">
                <a14:imgProps xmlns:a14="http://schemas.microsoft.com/office/drawing/2010/main">
                  <a14:imgLayer r:embed="rId4">
                    <a14:imgEffect>
                      <a14:backgroundRemoval t="1091" b="100000" l="0" r="99938">
                        <a14:foregroundMark x1="9688" y1="22182" x2="10563" y2="18061"/>
                        <a14:foregroundMark x1="16188" y1="25576" x2="17563" y2="23515"/>
                        <a14:foregroundMark x1="17750" y1="23515" x2="17712" y2="22473"/>
                        <a14:foregroundMark x1="13134" y1="19373" x2="10686" y2="16805"/>
                        <a14:foregroundMark x1="10000" y1="18788" x2="9070" y2="17321"/>
                        <a14:foregroundMark x1="30938" y1="50788" x2="29082" y2="44928"/>
                        <a14:foregroundMark x1="36855" y1="38086" x2="42189" y2="34405"/>
                        <a14:foregroundMark x1="29635" y1="43069" x2="32377" y2="41176"/>
                        <a14:foregroundMark x1="43117" y1="56410" x2="43356" y2="56524"/>
                        <a14:foregroundMark x1="40520" y1="55175" x2="43112" y2="56408"/>
                        <a14:foregroundMark x1="82543" y1="31925" x2="90063" y2="28364"/>
                        <a14:foregroundMark x1="78934" y1="33634" x2="81695" y2="32327"/>
                        <a14:foregroundMark x1="74054" y1="35945" x2="75836" y2="35101"/>
                        <a14:foregroundMark x1="68938" y1="38369" x2="72318" y2="36768"/>
                        <a14:foregroundMark x1="64767" y1="40344" x2="65024" y2="40222"/>
                        <a14:foregroundMark x1="61552" y1="41866" x2="64674" y2="40388"/>
                        <a14:foregroundMark x1="58938" y1="43104" x2="61185" y2="42040"/>
                        <a14:foregroundMark x1="56885" y1="44077" x2="58783" y2="43178"/>
                        <a14:foregroundMark x1="91003" y1="41973" x2="92563" y2="41576"/>
                        <a14:foregroundMark x1="88162" y1="42695" x2="90765" y2="42033"/>
                        <a14:foregroundMark x1="81317" y1="44437" x2="87039" y2="42981"/>
                        <a14:foregroundMark x1="74768" y1="46103" x2="76218" y2="45734"/>
                        <a14:foregroundMark x1="71125" y1="47030" x2="72741" y2="46619"/>
                        <a14:foregroundMark x1="94945" y1="21735" x2="97125" y2="20848"/>
                        <a14:foregroundMark x1="78406" y1="28463" x2="93788" y2="22205"/>
                        <a14:foregroundMark x1="73711" y1="30372" x2="75236" y2="29752"/>
                        <a14:foregroundMark x1="73174" y1="30591" x2="73494" y2="30461"/>
                        <a14:foregroundMark x1="61028" y1="35532" x2="73141" y2="30604"/>
                        <a14:foregroundMark x1="56560" y1="37349" x2="60292" y2="35831"/>
                        <a14:foregroundMark x1="31625" y1="47030" x2="42852" y2="42426"/>
                        <a14:foregroundMark x1="83994" y1="47799" x2="84625" y2="47758"/>
                        <a14:foregroundMark x1="78509" y1="48158" x2="78338" y2="48169"/>
                        <a14:foregroundMark x1="75451" y1="48358" x2="78072" y2="48186"/>
                        <a14:foregroundMark x1="69959" y1="48717" x2="72123" y2="48576"/>
                        <a14:foregroundMark x1="62359" y1="49215" x2="68303" y2="48826"/>
                        <a14:foregroundMark x1="58019" y1="49499" x2="62082" y2="49233"/>
                        <a14:foregroundMark x1="57150" y1="49555" x2="57919" y2="49505"/>
                        <a14:foregroundMark x1="10188" y1="22303" x2="12438" y2="24970"/>
                        <a14:foregroundMark x1="97688" y1="40242" x2="98188" y2="39758"/>
                        <a14:foregroundMark x1="47625" y1="33818" x2="48125" y2="32606"/>
                        <a14:foregroundMark x1="47375" y1="43636" x2="48813" y2="44242"/>
                        <a14:foregroundMark x1="46563" y1="55636" x2="47813" y2="55030"/>
                        <a14:foregroundMark x1="15563" y1="24606" x2="15750" y2="21818"/>
                        <a14:foregroundMark x1="15375" y1="22182" x2="16313" y2="21939"/>
                        <a14:foregroundMark x1="15250" y1="20606" x2="16625" y2="20970"/>
                        <a14:foregroundMark x1="15937" y1="21212" x2="15937" y2="20364"/>
                        <a14:foregroundMark x1="15937" y1="21818" x2="17000" y2="19758"/>
                        <a14:foregroundMark x1="15250" y1="17212" x2="16125" y2="16121"/>
                        <a14:foregroundMark x1="31063" y1="45212" x2="34125" y2="43030"/>
                        <a14:backgroundMark x1="10188" y1="14424" x2="10188" y2="14424"/>
                        <a14:backgroundMark x1="10188" y1="14424" x2="17688" y2="12848"/>
                        <a14:backgroundMark x1="5375" y1="12364" x2="9938" y2="14424"/>
                        <a14:backgroundMark x1="46229" y1="46042" x2="46250" y2="46061"/>
                        <a14:backgroundMark x1="54813" y1="53939" x2="46401" y2="46200"/>
                        <a14:backgroundMark x1="47563" y1="38667" x2="53312" y2="41333"/>
                        <a14:backgroundMark x1="67625" y1="42909" x2="69375" y2="46545"/>
                        <a14:backgroundMark x1="74625" y1="48242" x2="73875" y2="37697"/>
                        <a14:backgroundMark x1="81625" y1="52970" x2="78125" y2="42424"/>
                        <a14:backgroundMark x1="62313" y1="69818" x2="75188" y2="67758"/>
                        <a14:backgroundMark x1="75188" y1="67758" x2="90688" y2="70909"/>
                        <a14:backgroundMark x1="50813" y1="68242" x2="54563" y2="46182"/>
                        <a14:backgroundMark x1="54563" y1="46182" x2="54813" y2="26545"/>
                        <a14:backgroundMark x1="54813" y1="27152" x2="76000" y2="14667"/>
                        <a14:backgroundMark x1="76000" y1="14667" x2="84875" y2="1455"/>
                        <a14:backgroundMark x1="84875" y1="1455" x2="96438" y2="10788"/>
                        <a14:backgroundMark x1="63063" y1="20242" x2="83688" y2="7636"/>
                        <a14:backgroundMark x1="83688" y1="7636" x2="86125" y2="4364"/>
                        <a14:backgroundMark x1="52563" y1="60364" x2="84625" y2="75636"/>
                        <a14:backgroundMark x1="83875" y1="76121" x2="93500" y2="64485"/>
                        <a14:backgroundMark x1="93500" y1="64485" x2="99938" y2="46545"/>
                        <a14:backgroundMark x1="89938" y1="67152" x2="98625" y2="53091"/>
                        <a14:backgroundMark x1="98625" y1="53091" x2="99188" y2="48242"/>
                        <a14:backgroundMark x1="19188" y1="12848" x2="18688" y2="10788"/>
                        <a14:backgroundMark x1="17438" y1="12364" x2="19188" y2="12364"/>
                        <a14:backgroundMark x1="28500" y1="43394" x2="28500" y2="43394"/>
                        <a14:backgroundMark x1="27750" y1="46061" x2="28750" y2="44000"/>
                        <a14:backgroundMark x1="45250" y1="61939" x2="44750" y2="56121"/>
                        <a14:backgroundMark x1="98938" y1="13939" x2="99938" y2="38424"/>
                        <a14:backgroundMark x1="99938" y1="38424" x2="98938" y2="47152"/>
                        <a14:backgroundMark x1="28500" y1="44242" x2="28875" y2="43758"/>
                        <a14:backgroundMark x1="48572" y1="30466" x2="54500" y2="25939"/>
                        <a14:backgroundMark x1="44500" y1="33576" x2="48357" y2="30631"/>
                        <a14:backgroundMark x1="44125" y1="56000" x2="51375" y2="60000"/>
                        <a14:backgroundMark x1="45250" y1="51152" x2="55000" y2="46788"/>
                        <a14:backgroundMark x1="43375" y1="29212" x2="45188" y2="51152"/>
                        <a14:backgroundMark x1="55437" y1="54061" x2="54563" y2="35758"/>
                        <a14:backgroundMark x1="52688" y1="39636" x2="54813" y2="38182"/>
                        <a14:backgroundMark x1="54375" y1="25818" x2="55250" y2="25212"/>
                        <a14:backgroundMark x1="33063" y1="38788" x2="36313" y2="37333"/>
                        <a14:backgroundMark x1="35250" y1="38424" x2="37063" y2="37333"/>
                        <a14:backgroundMark x1="35813" y1="53455" x2="40188" y2="56000"/>
                        <a14:backgroundMark x1="65188" y1="39636" x2="67375" y2="38424"/>
                        <a14:backgroundMark x1="73625" y1="35758" x2="73625" y2="33333"/>
                        <a14:backgroundMark x1="76875" y1="29333" x2="77625" y2="33939"/>
                        <a14:backgroundMark x1="77813" y1="45576" x2="78000" y2="49212"/>
                        <a14:backgroundMark x1="78313" y1="48242" x2="82000" y2="48848"/>
                        <a14:backgroundMark x1="82313" y1="33212" x2="82563" y2="31394"/>
                        <a14:backgroundMark x1="81563" y1="32848" x2="82688" y2="31758"/>
                        <a14:backgroundMark x1="87625" y1="44606" x2="87625" y2="40970"/>
                        <a14:backgroundMark x1="86688" y1="44606" x2="87750" y2="42424"/>
                        <a14:backgroundMark x1="91438" y1="44242" x2="90375" y2="40000"/>
                        <a14:backgroundMark x1="62313" y1="50545" x2="60688" y2="35758"/>
                        <a14:backgroundMark x1="52375" y1="50182" x2="55563" y2="50182"/>
                        <a14:backgroundMark x1="51438" y1="63030" x2="52688" y2="62182"/>
                        <a14:backgroundMark x1="50688" y1="60242" x2="52500" y2="62061"/>
                        <a14:backgroundMark x1="42875" y1="58788" x2="43750" y2="56848"/>
                        <a14:backgroundMark x1="43000" y1="59636" x2="43438" y2="56606"/>
                        <a14:backgroundMark x1="36188" y1="54182" x2="35938" y2="52242"/>
                        <a14:backgroundMark x1="28188" y1="44606" x2="28875" y2="43030"/>
                        <a14:backgroundMark x1="28188" y1="43758" x2="28188" y2="43758"/>
                        <a14:backgroundMark x1="28188" y1="43758" x2="29000" y2="43394"/>
                        <a14:backgroundMark x1="28500" y1="44606" x2="29250" y2="44364"/>
                        <a14:backgroundMark x1="27938" y1="43030" x2="29000" y2="42545"/>
                        <a14:backgroundMark x1="7750" y1="15394" x2="9063" y2="17333"/>
                        <a14:backgroundMark x1="13250" y1="19030" x2="14438" y2="19152"/>
                        <a14:backgroundMark x1="16907" y1="20185" x2="18313" y2="20970"/>
                        <a14:backgroundMark x1="13750" y1="18424" x2="15653" y2="19485"/>
                        <a14:backgroundMark x1="97250" y1="9939" x2="99125" y2="12970"/>
                        <a14:backgroundMark x1="95625" y1="10182" x2="99875" y2="13576"/>
                        <a14:backgroundMark x1="97625" y1="50424" x2="99063" y2="47030"/>
                        <a14:backgroundMark x1="78875" y1="44970" x2="83313" y2="50545"/>
                        <a14:backgroundMark x1="78000" y1="52606" x2="78063" y2="48242"/>
                        <a14:backgroundMark x1="77625" y1="37939" x2="77438" y2="27636"/>
                        <a14:backgroundMark x1="76563" y1="27030" x2="77500" y2="35394"/>
                        <a14:backgroundMark x1="73875" y1="52000" x2="73688" y2="36000"/>
                        <a14:backgroundMark x1="73625" y1="51636" x2="73125" y2="36000"/>
                        <a14:backgroundMark x1="75063" y1="54424" x2="73438" y2="32000"/>
                        <a14:backgroundMark x1="73438" y1="32000" x2="73500" y2="30424"/>
                        <a14:backgroundMark x1="58375" y1="47394" x2="58500" y2="44848"/>
                        <a14:backgroundMark x1="62187" y1="51636" x2="60313" y2="35030"/>
                        <a14:backgroundMark x1="54875" y1="35636" x2="55625" y2="51152"/>
                        <a14:backgroundMark x1="43625" y1="59394" x2="43438" y2="56848"/>
                        <a14:backgroundMark x1="43313" y1="58667" x2="43313" y2="56606"/>
                        <a14:backgroundMark x1="36563" y1="55152" x2="35625" y2="52848"/>
                        <a14:backgroundMark x1="64688" y1="40970" x2="68750" y2="39030"/>
                        <a14:backgroundMark x1="68250" y1="48970" x2="69688" y2="49455"/>
                        <a14:backgroundMark x1="72875" y1="48970" x2="75063" y2="49455"/>
                        <a14:backgroundMark x1="72688" y1="46788" x2="74688" y2="46545"/>
                        <a14:backgroundMark x1="72188" y1="37212" x2="73875" y2="36606"/>
                        <a14:backgroundMark x1="93688" y1="22545" x2="94813" y2="22182"/>
                        <a14:backgroundMark x1="84063" y1="49212" x2="84938" y2="48364"/>
                        <a14:backgroundMark x1="87313" y1="44606" x2="88063" y2="43152"/>
                        <a14:backgroundMark x1="90563" y1="43394" x2="90563" y2="41818"/>
                        <a14:backgroundMark x1="64750" y1="40848" x2="64750" y2="40242"/>
                        <a14:backgroundMark x1="64875" y1="42424" x2="64938" y2="40364"/>
                        <a14:backgroundMark x1="60188" y1="36242" x2="61063" y2="35394"/>
                      </a14:backgroundRemoval>
                    </a14:imgEffect>
                  </a14:imgLayer>
                </a14:imgProps>
              </a:ext>
            </a:extLst>
          </a:blip>
          <a:srcRect/>
          <a:stretch/>
        </p:blipFill>
        <p:spPr>
          <a:xfrm>
            <a:off x="4711023" y="4378146"/>
            <a:ext cx="4446354" cy="2114729"/>
          </a:xfrm>
          <a:prstGeom prst="rect">
            <a:avLst/>
          </a:prstGeom>
          <a:noFill/>
          <a:ln>
            <a:noFill/>
          </a:ln>
        </p:spPr>
      </p:pic>
    </p:spTree>
    <p:extLst>
      <p:ext uri="{BB962C8B-B14F-4D97-AF65-F5344CB8AC3E}">
        <p14:creationId xmlns:p14="http://schemas.microsoft.com/office/powerpoint/2010/main" val="162735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36FF0EE-5265-4E6A-8743-926E345856C7}"/>
              </a:ext>
            </a:extLst>
          </p:cNvPr>
          <p:cNvSpPr>
            <a:spLocks noGrp="1"/>
          </p:cNvSpPr>
          <p:nvPr>
            <p:ph type="pic" sz="quarter" idx="13"/>
          </p:nvPr>
        </p:nvSpPr>
        <p:spPr/>
      </p:sp>
      <p:sp>
        <p:nvSpPr>
          <p:cNvPr id="15" name="Shape 185">
            <a:extLst>
              <a:ext uri="{FF2B5EF4-FFF2-40B4-BE49-F238E27FC236}">
                <a16:creationId xmlns:a16="http://schemas.microsoft.com/office/drawing/2014/main" id="{FD5B52E4-D367-458A-8486-A7AD36DBC5C0}"/>
              </a:ext>
            </a:extLst>
          </p:cNvPr>
          <p:cNvSpPr txBox="1">
            <a:spLocks noGrp="1"/>
          </p:cNvSpPr>
          <p:nvPr>
            <p:ph type="title"/>
          </p:nvPr>
        </p:nvSpPr>
        <p:spPr/>
        <p:txBody>
          <a:bodyPr>
            <a:noAutofit/>
          </a:bodyPr>
          <a:lstStyle/>
          <a:p>
            <a:pPr lvl="0"/>
            <a:r>
              <a:rPr lang="en-US">
                <a:sym typeface="Calibri"/>
              </a:rPr>
              <a:t>Example: Elementary Lesson Plan – Bus</a:t>
            </a:r>
            <a:endParaRPr lang="en-US" dirty="0"/>
          </a:p>
        </p:txBody>
      </p:sp>
      <p:pic>
        <p:nvPicPr>
          <p:cNvPr id="152" name="Shape 152"/>
          <p:cNvPicPr preferRelativeResize="0"/>
          <p:nvPr/>
        </p:nvPicPr>
        <p:blipFill rotWithShape="1">
          <a:blip r:embed="rId3">
            <a:alphaModFix/>
          </a:blip>
          <a:srcRect/>
          <a:stretch/>
        </p:blipFill>
        <p:spPr>
          <a:xfrm>
            <a:off x="6934200" y="1343281"/>
            <a:ext cx="5051250" cy="5316026"/>
          </a:xfrm>
          <a:prstGeom prst="rect">
            <a:avLst/>
          </a:prstGeom>
          <a:noFill/>
          <a:ln w="190500" cap="sq" cmpd="sng">
            <a:noFill/>
            <a:prstDash val="solid"/>
            <a:miter lim="800000"/>
            <a:headEnd type="none" w="sm" len="sm"/>
            <a:tailEnd type="none" w="sm" len="sm"/>
          </a:ln>
          <a:effectLst>
            <a:outerShdw sx="1000" sy="1000" algn="bl" rotWithShape="0">
              <a:srgbClr val="000000"/>
            </a:outerShdw>
          </a:effectLst>
        </p:spPr>
      </p:pic>
      <p:sp>
        <p:nvSpPr>
          <p:cNvPr id="154" name="Shape 154"/>
          <p:cNvSpPr/>
          <p:nvPr/>
        </p:nvSpPr>
        <p:spPr>
          <a:xfrm rot="-1719">
            <a:off x="3409693" y="3330135"/>
            <a:ext cx="3266200" cy="19773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55" name="Shape 155"/>
          <p:cNvSpPr/>
          <p:nvPr/>
        </p:nvSpPr>
        <p:spPr>
          <a:xfrm rot="-10195063" flipH="1">
            <a:off x="3564698" y="5390565"/>
            <a:ext cx="2956189" cy="245464"/>
          </a:xfrm>
          <a:prstGeom prst="rightArrow">
            <a:avLst>
              <a:gd name="adj1" fmla="val 39917"/>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16" name="Shape 186">
            <a:extLst>
              <a:ext uri="{FF2B5EF4-FFF2-40B4-BE49-F238E27FC236}">
                <a16:creationId xmlns:a16="http://schemas.microsoft.com/office/drawing/2014/main" id="{EF05FBB1-625A-4507-B735-ABF8DD2B5D62}"/>
              </a:ext>
            </a:extLst>
          </p:cNvPr>
          <p:cNvSpPr txBox="1">
            <a:spLocks/>
          </p:cNvSpPr>
          <p:nvPr/>
        </p:nvSpPr>
        <p:spPr>
          <a:xfrm>
            <a:off x="2514600" y="1825625"/>
            <a:ext cx="4124120" cy="4351338"/>
          </a:xfrm>
          <a:prstGeom prst="rect">
            <a:avLst/>
          </a:prstGeom>
          <a:noFill/>
          <a:ln>
            <a:noFill/>
          </a:ln>
        </p:spPr>
        <p:txBody>
          <a:bodyPr spcFirstLastPara="1" wrap="square" lIns="91425" tIns="45700" rIns="91425" bIns="45700" anchor="t" anchorCtr="0">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spcAft>
                <a:spcPts val="0"/>
              </a:spcAft>
              <a:buSzPts val="2800"/>
            </a:pPr>
            <a:r>
              <a:rPr lang="en-US" dirty="0">
                <a:ea typeface="Rockwell"/>
                <a:cs typeface="Rockwell"/>
                <a:sym typeface="Rockwell"/>
              </a:rPr>
              <a:t>Teacher checks for understanding in multiple ways</a:t>
            </a:r>
            <a:endParaRPr lang="en-US" dirty="0"/>
          </a:p>
          <a:p>
            <a:pPr marL="635000" lvl="0" indent="-457200">
              <a:lnSpc>
                <a:spcPct val="90000"/>
              </a:lnSpc>
              <a:spcAft>
                <a:spcPts val="0"/>
              </a:spcAft>
              <a:buSzPts val="2800"/>
            </a:pPr>
            <a:endParaRPr lang="en-US" dirty="0">
              <a:ea typeface="Rockwell"/>
              <a:cs typeface="Rockwell"/>
              <a:sym typeface="Rockwell"/>
            </a:endParaRPr>
          </a:p>
          <a:p>
            <a:pPr lvl="0">
              <a:lnSpc>
                <a:spcPct val="90000"/>
              </a:lnSpc>
              <a:spcAft>
                <a:spcPts val="0"/>
              </a:spcAft>
              <a:buSzPts val="2800"/>
            </a:pPr>
            <a:r>
              <a:rPr lang="en-US" dirty="0">
                <a:ea typeface="Rockwell"/>
                <a:cs typeface="Rockwell"/>
                <a:sym typeface="Rockwell"/>
              </a:rPr>
              <a:t>Students are given  opportunities to practice</a:t>
            </a:r>
            <a:endParaRPr lang="en-US" dirty="0"/>
          </a:p>
        </p:txBody>
      </p:sp>
    </p:spTree>
    <p:extLst>
      <p:ext uri="{BB962C8B-B14F-4D97-AF65-F5344CB8AC3E}">
        <p14:creationId xmlns:p14="http://schemas.microsoft.com/office/powerpoint/2010/main" val="200198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p:txBody>
          <a:bodyPr/>
          <a:lstStyle/>
          <a:p>
            <a:pPr lvl="0"/>
            <a:r>
              <a:rPr lang="en-US">
                <a:sym typeface="Calibri"/>
              </a:rPr>
              <a:t>Context</a:t>
            </a:r>
            <a:endParaRPr lang="en-US" dirty="0">
              <a:sym typeface="Calibri"/>
            </a:endParaRPr>
          </a:p>
        </p:txBody>
      </p:sp>
      <p:sp>
        <p:nvSpPr>
          <p:cNvPr id="44" name="Shape 44"/>
          <p:cNvSpPr txBox="1">
            <a:spLocks noGrp="1"/>
          </p:cNvSpPr>
          <p:nvPr>
            <p:ph idx="1"/>
          </p:nvPr>
        </p:nvSpPr>
        <p:spPr/>
        <p:txBody>
          <a:bodyPr/>
          <a:lstStyle/>
          <a:p>
            <a:pPr lvl="0"/>
            <a:r>
              <a:rPr lang="en-US">
                <a:sym typeface="Calibri"/>
              </a:rPr>
              <a:t>Logic for teaching </a:t>
            </a:r>
            <a:r>
              <a:rPr lang="en-US"/>
              <a:t>b</a:t>
            </a:r>
            <a:r>
              <a:rPr lang="en-US">
                <a:sym typeface="Calibri"/>
              </a:rPr>
              <a:t>ehavior</a:t>
            </a:r>
            <a:endParaRPr lang="en-US"/>
          </a:p>
          <a:p>
            <a:pPr lvl="0"/>
            <a:r>
              <a:rPr lang="en-US">
                <a:sym typeface="Calibri"/>
              </a:rPr>
              <a:t>System for teaching </a:t>
            </a:r>
            <a:r>
              <a:rPr lang="en-US"/>
              <a:t>b</a:t>
            </a:r>
            <a:r>
              <a:rPr lang="en-US">
                <a:sym typeface="Calibri"/>
              </a:rPr>
              <a:t>ehavior</a:t>
            </a:r>
            <a:endParaRPr lang="en-US"/>
          </a:p>
          <a:p>
            <a:pPr lvl="1"/>
            <a:r>
              <a:rPr lang="en-US">
                <a:sym typeface="Calibri"/>
              </a:rPr>
              <a:t>Developing lesson </a:t>
            </a:r>
            <a:r>
              <a:rPr lang="en-US"/>
              <a:t>p</a:t>
            </a:r>
            <a:r>
              <a:rPr lang="en-US">
                <a:sym typeface="Calibri"/>
              </a:rPr>
              <a:t>lans</a:t>
            </a:r>
            <a:endParaRPr lang="en-US"/>
          </a:p>
          <a:p>
            <a:pPr lvl="1"/>
            <a:r>
              <a:rPr lang="en-US">
                <a:sym typeface="Calibri"/>
              </a:rPr>
              <a:t>Kick-off planning</a:t>
            </a:r>
            <a:endParaRPr lang="en-US"/>
          </a:p>
          <a:p>
            <a:pPr lvl="1"/>
            <a:r>
              <a:rPr lang="en-US">
                <a:sym typeface="Calibri"/>
              </a:rPr>
              <a:t>Yearly planning</a:t>
            </a:r>
            <a:endParaRPr lang="en-US" dirty="0"/>
          </a:p>
        </p:txBody>
      </p:sp>
    </p:spTree>
    <p:extLst>
      <p:ext uri="{BB962C8B-B14F-4D97-AF65-F5344CB8AC3E}">
        <p14:creationId xmlns:p14="http://schemas.microsoft.com/office/powerpoint/2010/main" val="417016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p:txBody>
          <a:bodyPr/>
          <a:lstStyle/>
          <a:p>
            <a:pPr lvl="0"/>
            <a:r>
              <a:rPr lang="en-US">
                <a:sym typeface="Calibri"/>
              </a:rPr>
              <a:t>Example Of Voice Level Chart</a:t>
            </a:r>
            <a:endParaRPr lang="en-US" dirty="0"/>
          </a:p>
        </p:txBody>
      </p:sp>
      <p:pic>
        <p:nvPicPr>
          <p:cNvPr id="163" name="Shape 163"/>
          <p:cNvPicPr preferRelativeResize="0"/>
          <p:nvPr/>
        </p:nvPicPr>
        <p:blipFill rotWithShape="1">
          <a:blip r:embed="rId3">
            <a:alphaModFix/>
          </a:blip>
          <a:srcRect/>
          <a:stretch/>
        </p:blipFill>
        <p:spPr>
          <a:xfrm>
            <a:off x="5168487" y="1835654"/>
            <a:ext cx="3531426" cy="4373696"/>
          </a:xfrm>
          <a:prstGeom prst="rect">
            <a:avLst/>
          </a:prstGeom>
          <a:noFill/>
          <a:ln>
            <a:noFill/>
          </a:ln>
        </p:spPr>
      </p:pic>
    </p:spTree>
    <p:extLst>
      <p:ext uri="{BB962C8B-B14F-4D97-AF65-F5344CB8AC3E}">
        <p14:creationId xmlns:p14="http://schemas.microsoft.com/office/powerpoint/2010/main" val="392267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p:txBody>
          <a:bodyPr/>
          <a:lstStyle/>
          <a:p>
            <a:pPr lvl="0"/>
            <a:r>
              <a:rPr lang="en-US">
                <a:sym typeface="Calibri"/>
              </a:rPr>
              <a:t>Teaching Opportunities</a:t>
            </a:r>
            <a:endParaRPr lang="en-US" dirty="0"/>
          </a:p>
        </p:txBody>
      </p:sp>
      <p:sp>
        <p:nvSpPr>
          <p:cNvPr id="177" name="Shape 177"/>
          <p:cNvSpPr txBox="1">
            <a:spLocks noGrp="1"/>
          </p:cNvSpPr>
          <p:nvPr>
            <p:ph idx="1"/>
          </p:nvPr>
        </p:nvSpPr>
        <p:spPr/>
        <p:txBody>
          <a:bodyPr>
            <a:normAutofit fontScale="77500" lnSpcReduction="20000"/>
          </a:bodyPr>
          <a:lstStyle/>
          <a:p>
            <a:r>
              <a:rPr lang="en-US">
                <a:sym typeface="Calibri"/>
              </a:rPr>
              <a:t>Kick-off or roll-out at beginning of year</a:t>
            </a:r>
            <a:endParaRPr lang="en-US"/>
          </a:p>
          <a:p>
            <a:pPr lvl="2"/>
            <a:r>
              <a:rPr lang="en-US">
                <a:sym typeface="Calibri"/>
              </a:rPr>
              <a:t>Teach all school expectations and rules</a:t>
            </a:r>
            <a:endParaRPr lang="en-US"/>
          </a:p>
          <a:p>
            <a:r>
              <a:rPr lang="en-US">
                <a:sym typeface="Calibri"/>
              </a:rPr>
              <a:t>Ongoing direct </a:t>
            </a:r>
            <a:r>
              <a:rPr lang="en-US"/>
              <a:t>i</a:t>
            </a:r>
            <a:r>
              <a:rPr lang="en-US">
                <a:sym typeface="Calibri"/>
              </a:rPr>
              <a:t>nstruction</a:t>
            </a:r>
            <a:endParaRPr lang="en-US"/>
          </a:p>
          <a:p>
            <a:pPr lvl="2"/>
            <a:r>
              <a:rPr lang="en-US">
                <a:sym typeface="Calibri"/>
              </a:rPr>
              <a:t>Specially designed lessons</a:t>
            </a:r>
            <a:endParaRPr lang="en-US"/>
          </a:p>
          <a:p>
            <a:r>
              <a:rPr lang="en-US">
                <a:sym typeface="Calibri"/>
              </a:rPr>
              <a:t>Embed in other </a:t>
            </a:r>
            <a:r>
              <a:rPr lang="en-US"/>
              <a:t>c</a:t>
            </a:r>
            <a:r>
              <a:rPr lang="en-US">
                <a:sym typeface="Calibri"/>
              </a:rPr>
              <a:t>urriculum</a:t>
            </a:r>
            <a:endParaRPr lang="en-US"/>
          </a:p>
          <a:p>
            <a:r>
              <a:rPr lang="en-US">
                <a:sym typeface="Calibri"/>
              </a:rPr>
              <a:t>Booster trainings after long </a:t>
            </a:r>
            <a:r>
              <a:rPr lang="en-US"/>
              <a:t>b</a:t>
            </a:r>
            <a:r>
              <a:rPr lang="en-US">
                <a:sym typeface="Calibri"/>
              </a:rPr>
              <a:t>reaks</a:t>
            </a:r>
            <a:endParaRPr lang="en-US"/>
          </a:p>
          <a:p>
            <a:r>
              <a:rPr lang="en-US">
                <a:sym typeface="Calibri"/>
              </a:rPr>
              <a:t>Keep it out </a:t>
            </a:r>
            <a:r>
              <a:rPr lang="en-US"/>
              <a:t>t</a:t>
            </a:r>
            <a:r>
              <a:rPr lang="en-US">
                <a:sym typeface="Calibri"/>
              </a:rPr>
              <a:t>here!</a:t>
            </a:r>
            <a:endParaRPr lang="en-US"/>
          </a:p>
          <a:p>
            <a:pPr lvl="2"/>
            <a:r>
              <a:rPr lang="en-US">
                <a:sym typeface="Calibri"/>
              </a:rPr>
              <a:t>Visual displays – posters, agenda covers</a:t>
            </a:r>
            <a:endParaRPr lang="en-US"/>
          </a:p>
          <a:p>
            <a:pPr lvl="2"/>
            <a:r>
              <a:rPr lang="en-US">
                <a:sym typeface="Calibri"/>
              </a:rPr>
              <a:t>Daily announcements</a:t>
            </a:r>
            <a:endParaRPr lang="en-US" dirty="0"/>
          </a:p>
        </p:txBody>
      </p:sp>
      <p:pic>
        <p:nvPicPr>
          <p:cNvPr id="179" name="Shape 179"/>
          <p:cNvPicPr preferRelativeResize="0"/>
          <p:nvPr/>
        </p:nvPicPr>
        <p:blipFill rotWithShape="1">
          <a:blip r:embed="rId3">
            <a:alphaModFix/>
          </a:blip>
          <a:srcRect/>
          <a:stretch/>
        </p:blipFill>
        <p:spPr>
          <a:xfrm>
            <a:off x="9272303" y="2492092"/>
            <a:ext cx="2651471" cy="3018404"/>
          </a:xfrm>
          <a:prstGeom prst="rect">
            <a:avLst/>
          </a:prstGeom>
          <a:noFill/>
          <a:ln>
            <a:noFill/>
          </a:ln>
        </p:spPr>
      </p:pic>
    </p:spTree>
    <p:extLst>
      <p:ext uri="{BB962C8B-B14F-4D97-AF65-F5344CB8AC3E}">
        <p14:creationId xmlns:p14="http://schemas.microsoft.com/office/powerpoint/2010/main" val="3202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p:txBody>
          <a:bodyPr/>
          <a:lstStyle/>
          <a:p>
            <a:pPr lvl="0"/>
            <a:r>
              <a:rPr lang="en-US">
                <a:sym typeface="Calibri"/>
              </a:rPr>
              <a:t>Introductory Events</a:t>
            </a:r>
            <a:endParaRPr lang="en-US" dirty="0"/>
          </a:p>
        </p:txBody>
      </p:sp>
      <p:sp>
        <p:nvSpPr>
          <p:cNvPr id="195" name="Shape 195"/>
          <p:cNvSpPr txBox="1">
            <a:spLocks noGrp="1"/>
          </p:cNvSpPr>
          <p:nvPr>
            <p:ph idx="1"/>
          </p:nvPr>
        </p:nvSpPr>
        <p:spPr/>
        <p:txBody>
          <a:bodyPr/>
          <a:lstStyle/>
          <a:p>
            <a:pPr lvl="0"/>
            <a:r>
              <a:rPr lang="en-US">
                <a:sym typeface="Calibri"/>
              </a:rPr>
              <a:t>All faculty, staff, and students participate</a:t>
            </a:r>
            <a:endParaRPr lang="en-US"/>
          </a:p>
          <a:p>
            <a:pPr lvl="0"/>
            <a:r>
              <a:rPr lang="en-US">
                <a:sym typeface="Calibri"/>
              </a:rPr>
              <a:t>Decide on method that will be most effective for your school</a:t>
            </a:r>
            <a:endParaRPr lang="en-US"/>
          </a:p>
          <a:p>
            <a:pPr lvl="0"/>
            <a:r>
              <a:rPr lang="en-US">
                <a:sym typeface="Calibri"/>
              </a:rPr>
              <a:t>Activity/event should be given a high priority</a:t>
            </a:r>
            <a:endParaRPr lang="en-US" dirty="0"/>
          </a:p>
        </p:txBody>
      </p:sp>
      <p:pic>
        <p:nvPicPr>
          <p:cNvPr id="197" name="Shape 197"/>
          <p:cNvPicPr preferRelativeResize="0"/>
          <p:nvPr/>
        </p:nvPicPr>
        <p:blipFill rotWithShape="1">
          <a:blip r:embed="rId3">
            <a:alphaModFix/>
          </a:blip>
          <a:srcRect/>
          <a:stretch/>
        </p:blipFill>
        <p:spPr>
          <a:xfrm>
            <a:off x="4672724" y="4371278"/>
            <a:ext cx="4522951" cy="2391428"/>
          </a:xfrm>
          <a:prstGeom prst="rect">
            <a:avLst/>
          </a:prstGeom>
          <a:noFill/>
          <a:ln>
            <a:noFill/>
          </a:ln>
        </p:spPr>
      </p:pic>
    </p:spTree>
    <p:extLst>
      <p:ext uri="{BB962C8B-B14F-4D97-AF65-F5344CB8AC3E}">
        <p14:creationId xmlns:p14="http://schemas.microsoft.com/office/powerpoint/2010/main" val="2136285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p:txBody>
          <a:bodyPr/>
          <a:lstStyle/>
          <a:p>
            <a:pPr lvl="0"/>
            <a:r>
              <a:rPr lang="en-US">
                <a:sym typeface="Calibri"/>
              </a:rPr>
              <a:t>Kick-off</a:t>
            </a:r>
            <a:endParaRPr lang="en-US" dirty="0"/>
          </a:p>
        </p:txBody>
      </p:sp>
      <p:sp>
        <p:nvSpPr>
          <p:cNvPr id="205" name="Shape 205"/>
          <p:cNvSpPr txBox="1">
            <a:spLocks noGrp="1"/>
          </p:cNvSpPr>
          <p:nvPr>
            <p:ph idx="1"/>
          </p:nvPr>
        </p:nvSpPr>
        <p:spPr/>
        <p:txBody>
          <a:bodyPr>
            <a:normAutofit fontScale="92500" lnSpcReduction="20000"/>
          </a:bodyPr>
          <a:lstStyle/>
          <a:p>
            <a:pPr marL="0" lvl="0" indent="0">
              <a:buNone/>
            </a:pPr>
            <a:r>
              <a:rPr lang="en-US" b="1" u="sng" dirty="0">
                <a:sym typeface="Calibri"/>
              </a:rPr>
              <a:t>Staff kick-off</a:t>
            </a:r>
            <a:endParaRPr lang="en-US" b="1" u="sng" dirty="0"/>
          </a:p>
          <a:p>
            <a:pPr lvl="1"/>
            <a:r>
              <a:rPr lang="en-US" dirty="0">
                <a:sym typeface="Calibri"/>
              </a:rPr>
              <a:t>Conduct during staff in-service days</a:t>
            </a:r>
            <a:endParaRPr lang="en-US" dirty="0"/>
          </a:p>
          <a:p>
            <a:pPr lvl="1"/>
            <a:r>
              <a:rPr lang="en-US" dirty="0">
                <a:sym typeface="Calibri"/>
              </a:rPr>
              <a:t>Communicate implementation steps</a:t>
            </a:r>
            <a:endParaRPr lang="en-US" dirty="0"/>
          </a:p>
          <a:p>
            <a:pPr lvl="1"/>
            <a:r>
              <a:rPr lang="en-US" dirty="0">
                <a:sym typeface="Calibri"/>
              </a:rPr>
              <a:t>Demonstrate behavioral lesson plans to staff</a:t>
            </a:r>
          </a:p>
          <a:p>
            <a:pPr marL="0" lvl="0" indent="0">
              <a:buNone/>
            </a:pPr>
            <a:r>
              <a:rPr lang="en-US" b="1" u="sng" dirty="0">
                <a:sym typeface="Calibri"/>
              </a:rPr>
              <a:t>Student kick-off</a:t>
            </a:r>
            <a:endParaRPr lang="en-US" b="1" u="sng" dirty="0"/>
          </a:p>
          <a:p>
            <a:pPr lvl="1"/>
            <a:r>
              <a:rPr lang="en-US" dirty="0">
                <a:sym typeface="Calibri"/>
              </a:rPr>
              <a:t>Conduct at the beginning of school year</a:t>
            </a:r>
            <a:endParaRPr lang="en-US" dirty="0"/>
          </a:p>
          <a:p>
            <a:pPr lvl="1"/>
            <a:r>
              <a:rPr lang="en-US" dirty="0">
                <a:sym typeface="Calibri"/>
              </a:rPr>
              <a:t>Create “rotation </a:t>
            </a:r>
            <a:r>
              <a:rPr lang="en-US" dirty="0"/>
              <a:t>s</a:t>
            </a:r>
            <a:r>
              <a:rPr lang="en-US" dirty="0">
                <a:sym typeface="Calibri"/>
              </a:rPr>
              <a:t>tations”</a:t>
            </a:r>
          </a:p>
          <a:p>
            <a:pPr lvl="1"/>
            <a:r>
              <a:rPr lang="en-US" dirty="0">
                <a:sym typeface="Calibri"/>
              </a:rPr>
              <a:t>Have celebrations</a:t>
            </a:r>
            <a:endParaRPr lang="en-US" dirty="0"/>
          </a:p>
        </p:txBody>
      </p:sp>
    </p:spTree>
    <p:extLst>
      <p:ext uri="{BB962C8B-B14F-4D97-AF65-F5344CB8AC3E}">
        <p14:creationId xmlns:p14="http://schemas.microsoft.com/office/powerpoint/2010/main" val="21579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anim calcmode="lin" valueType="num">
                                      <p:cBhvr additive="base">
                                        <p:cTn id="7"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
                                            <p:txEl>
                                              <p:pRg st="2" end="2"/>
                                            </p:txEl>
                                          </p:spTgt>
                                        </p:tgtEl>
                                        <p:attrNameLst>
                                          <p:attrName>style.visibility</p:attrName>
                                        </p:attrNameLst>
                                      </p:cBhvr>
                                      <p:to>
                                        <p:strVal val="visible"/>
                                      </p:to>
                                    </p:set>
                                    <p:anim calcmode="lin" valueType="num">
                                      <p:cBhvr additive="base">
                                        <p:cTn id="11"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
                                            <p:txEl>
                                              <p:pRg st="3" end="3"/>
                                            </p:txEl>
                                          </p:spTgt>
                                        </p:tgtEl>
                                        <p:attrNameLst>
                                          <p:attrName>style.visibility</p:attrName>
                                        </p:attrNameLst>
                                      </p:cBhvr>
                                      <p:to>
                                        <p:strVal val="visible"/>
                                      </p:to>
                                    </p:set>
                                    <p:anim calcmode="lin" valueType="num">
                                      <p:cBhvr additive="base">
                                        <p:cTn id="15" dur="500" fill="hold"/>
                                        <p:tgtEl>
                                          <p:spTgt spid="20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
                                            <p:txEl>
                                              <p:pRg st="5" end="5"/>
                                            </p:txEl>
                                          </p:spTgt>
                                        </p:tgtEl>
                                        <p:attrNameLst>
                                          <p:attrName>style.visibility</p:attrName>
                                        </p:attrNameLst>
                                      </p:cBhvr>
                                      <p:to>
                                        <p:strVal val="visible"/>
                                      </p:to>
                                    </p:set>
                                    <p:anim calcmode="lin" valueType="num">
                                      <p:cBhvr additive="base">
                                        <p:cTn id="21" dur="500" fill="hold"/>
                                        <p:tgtEl>
                                          <p:spTgt spid="20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
                                            <p:txEl>
                                              <p:pRg st="6" end="6"/>
                                            </p:txEl>
                                          </p:spTgt>
                                        </p:tgtEl>
                                        <p:attrNameLst>
                                          <p:attrName>style.visibility</p:attrName>
                                        </p:attrNameLst>
                                      </p:cBhvr>
                                      <p:to>
                                        <p:strVal val="visible"/>
                                      </p:to>
                                    </p:set>
                                    <p:anim calcmode="lin" valueType="num">
                                      <p:cBhvr additive="base">
                                        <p:cTn id="25" dur="500" fill="hold"/>
                                        <p:tgtEl>
                                          <p:spTgt spid="20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
                                            <p:txEl>
                                              <p:pRg st="7" end="7"/>
                                            </p:txEl>
                                          </p:spTgt>
                                        </p:tgtEl>
                                        <p:attrNameLst>
                                          <p:attrName>style.visibility</p:attrName>
                                        </p:attrNameLst>
                                      </p:cBhvr>
                                      <p:to>
                                        <p:strVal val="visible"/>
                                      </p:to>
                                    </p:set>
                                    <p:anim calcmode="lin" valueType="num">
                                      <p:cBhvr additive="base">
                                        <p:cTn id="29" dur="500" fill="hold"/>
                                        <p:tgtEl>
                                          <p:spTgt spid="20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p:txBody>
          <a:bodyPr/>
          <a:lstStyle/>
          <a:p>
            <a:pPr lvl="0"/>
            <a:r>
              <a:rPr lang="en-US">
                <a:sym typeface="Calibri"/>
              </a:rPr>
              <a:t>Kick-off</a:t>
            </a:r>
            <a:endParaRPr lang="en-US" dirty="0"/>
          </a:p>
        </p:txBody>
      </p:sp>
      <p:sp>
        <p:nvSpPr>
          <p:cNvPr id="212" name="Shape 212"/>
          <p:cNvSpPr txBox="1">
            <a:spLocks noGrp="1"/>
          </p:cNvSpPr>
          <p:nvPr>
            <p:ph idx="1"/>
          </p:nvPr>
        </p:nvSpPr>
        <p:spPr/>
        <p:txBody>
          <a:bodyPr/>
          <a:lstStyle/>
          <a:p>
            <a:pPr marL="0" lvl="0" indent="0">
              <a:buNone/>
            </a:pPr>
            <a:r>
              <a:rPr lang="en-US" b="1" u="sng" dirty="0">
                <a:sym typeface="Calibri"/>
              </a:rPr>
              <a:t>Family/community </a:t>
            </a:r>
            <a:r>
              <a:rPr lang="en-US" b="1" u="sng" dirty="0"/>
              <a:t>k</a:t>
            </a:r>
            <a:r>
              <a:rPr lang="en-US" b="1" u="sng" dirty="0">
                <a:sym typeface="Calibri"/>
              </a:rPr>
              <a:t>ick-off</a:t>
            </a:r>
          </a:p>
          <a:p>
            <a:pPr lvl="1"/>
            <a:r>
              <a:rPr lang="en-US" dirty="0">
                <a:sym typeface="Calibri"/>
              </a:rPr>
              <a:t>Encourage participation of family/community members.</a:t>
            </a:r>
            <a:endParaRPr lang="en-US" dirty="0"/>
          </a:p>
          <a:p>
            <a:pPr lvl="1"/>
            <a:r>
              <a:rPr lang="en-US" dirty="0">
                <a:sym typeface="Calibri"/>
              </a:rPr>
              <a:t>Inform at the beginning of school</a:t>
            </a:r>
            <a:endParaRPr lang="en-US" dirty="0"/>
          </a:p>
          <a:p>
            <a:pPr lvl="1"/>
            <a:r>
              <a:rPr lang="en-US" dirty="0">
                <a:sym typeface="Calibri"/>
              </a:rPr>
              <a:t>Provide learning opportunities/courses on PBIS.</a:t>
            </a:r>
            <a:endParaRPr lang="en-US" dirty="0"/>
          </a:p>
          <a:p>
            <a:pPr lvl="2"/>
            <a:r>
              <a:rPr lang="en-US" i="1" dirty="0">
                <a:sym typeface="Calibri"/>
              </a:rPr>
              <a:t>Example: show how to adapt school-wide expectations to the home.</a:t>
            </a:r>
          </a:p>
        </p:txBody>
      </p:sp>
    </p:spTree>
    <p:extLst>
      <p:ext uri="{BB962C8B-B14F-4D97-AF65-F5344CB8AC3E}">
        <p14:creationId xmlns:p14="http://schemas.microsoft.com/office/powerpoint/2010/main" val="22913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1" end="1"/>
                                            </p:txEl>
                                          </p:spTgt>
                                        </p:tgtEl>
                                        <p:attrNameLst>
                                          <p:attrName>style.visibility</p:attrName>
                                        </p:attrNameLst>
                                      </p:cBhvr>
                                      <p:to>
                                        <p:strVal val="visible"/>
                                      </p:to>
                                    </p:set>
                                    <p:anim calcmode="lin" valueType="num">
                                      <p:cBhvr additive="base">
                                        <p:cTn id="7" dur="500" fill="hold"/>
                                        <p:tgtEl>
                                          <p:spTgt spid="2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2">
                                            <p:txEl>
                                              <p:pRg st="2" end="2"/>
                                            </p:txEl>
                                          </p:spTgt>
                                        </p:tgtEl>
                                        <p:attrNameLst>
                                          <p:attrName>style.visibility</p:attrName>
                                        </p:attrNameLst>
                                      </p:cBhvr>
                                      <p:to>
                                        <p:strVal val="visible"/>
                                      </p:to>
                                    </p:set>
                                    <p:anim calcmode="lin" valueType="num">
                                      <p:cBhvr additive="base">
                                        <p:cTn id="11" dur="500" fill="hold"/>
                                        <p:tgtEl>
                                          <p:spTgt spid="2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2">
                                            <p:txEl>
                                              <p:pRg st="3" end="3"/>
                                            </p:txEl>
                                          </p:spTgt>
                                        </p:tgtEl>
                                        <p:attrNameLst>
                                          <p:attrName>style.visibility</p:attrName>
                                        </p:attrNameLst>
                                      </p:cBhvr>
                                      <p:to>
                                        <p:strVal val="visible"/>
                                      </p:to>
                                    </p:set>
                                    <p:anim calcmode="lin" valueType="num">
                                      <p:cBhvr additive="base">
                                        <p:cTn id="15" dur="500" fill="hold"/>
                                        <p:tgtEl>
                                          <p:spTgt spid="2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2">
                                            <p:txEl>
                                              <p:pRg st="4" end="4"/>
                                            </p:txEl>
                                          </p:spTgt>
                                        </p:tgtEl>
                                        <p:attrNameLst>
                                          <p:attrName>style.visibility</p:attrName>
                                        </p:attrNameLst>
                                      </p:cBhvr>
                                      <p:to>
                                        <p:strVal val="visible"/>
                                      </p:to>
                                    </p:set>
                                    <p:anim calcmode="lin" valueType="num">
                                      <p:cBhvr additive="base">
                                        <p:cTn id="19" dur="500" fill="hold"/>
                                        <p:tgtEl>
                                          <p:spTgt spid="2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l="7526" r="7526" b="3157"/>
          <a:stretch/>
        </p:blipFill>
        <p:spPr>
          <a:xfrm>
            <a:off x="2787697" y="1507561"/>
            <a:ext cx="8296615" cy="5063374"/>
          </a:xfrm>
          <a:prstGeom prst="rect">
            <a:avLst/>
          </a:prstGeom>
          <a:noFill/>
          <a:ln>
            <a:noFill/>
          </a:ln>
        </p:spPr>
      </p:pic>
      <p:sp>
        <p:nvSpPr>
          <p:cNvPr id="3" name="Title 2">
            <a:extLst>
              <a:ext uri="{FF2B5EF4-FFF2-40B4-BE49-F238E27FC236}">
                <a16:creationId xmlns:a16="http://schemas.microsoft.com/office/drawing/2014/main" id="{7289D391-AA06-4106-B6D1-56B204785015}"/>
              </a:ext>
            </a:extLst>
          </p:cNvPr>
          <p:cNvSpPr>
            <a:spLocks noGrp="1"/>
          </p:cNvSpPr>
          <p:nvPr>
            <p:ph type="title"/>
          </p:nvPr>
        </p:nvSpPr>
        <p:spPr/>
        <p:txBody>
          <a:bodyPr/>
          <a:lstStyle/>
          <a:p>
            <a:r>
              <a:rPr lang="en-US" dirty="0"/>
              <a:t>Yearly Planning Example</a:t>
            </a:r>
          </a:p>
        </p:txBody>
      </p:sp>
    </p:spTree>
    <p:extLst>
      <p:ext uri="{BB962C8B-B14F-4D97-AF65-F5344CB8AC3E}">
        <p14:creationId xmlns:p14="http://schemas.microsoft.com/office/powerpoint/2010/main" val="910098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p:txBody>
          <a:bodyPr/>
          <a:lstStyle/>
          <a:p>
            <a:pPr lvl="0"/>
            <a:r>
              <a:rPr lang="en-US">
                <a:sym typeface="Calibri"/>
              </a:rPr>
              <a:t>Some Creative </a:t>
            </a:r>
            <a:r>
              <a:rPr lang="en-US"/>
              <a:t>I</a:t>
            </a:r>
            <a:r>
              <a:rPr lang="en-US">
                <a:sym typeface="Calibri"/>
              </a:rPr>
              <a:t>deas</a:t>
            </a:r>
            <a:endParaRPr lang="en-US" dirty="0">
              <a:sym typeface="Calibri"/>
            </a:endParaRPr>
          </a:p>
        </p:txBody>
      </p:sp>
      <p:sp>
        <p:nvSpPr>
          <p:cNvPr id="227" name="Shape 227"/>
          <p:cNvSpPr txBox="1">
            <a:spLocks noGrp="1"/>
          </p:cNvSpPr>
          <p:nvPr>
            <p:ph idx="1"/>
          </p:nvPr>
        </p:nvSpPr>
        <p:spPr/>
        <p:txBody>
          <a:bodyPr>
            <a:normAutofit lnSpcReduction="10000"/>
          </a:bodyPr>
          <a:lstStyle/>
          <a:p>
            <a:pPr lvl="0"/>
            <a:r>
              <a:rPr lang="en-US">
                <a:sym typeface="Calibri"/>
              </a:rPr>
              <a:t>Provide students with a script (actions and words).</a:t>
            </a:r>
            <a:endParaRPr lang="en-US"/>
          </a:p>
          <a:p>
            <a:pPr lvl="0"/>
            <a:r>
              <a:rPr lang="en-US">
                <a:sym typeface="Calibri"/>
              </a:rPr>
              <a:t>Classes compete to come up with unique ideas, such as student projects, bulletin boards, skits, songs, etc.</a:t>
            </a:r>
            <a:endParaRPr lang="en-US"/>
          </a:p>
          <a:p>
            <a:pPr lvl="0"/>
            <a:r>
              <a:rPr lang="en-US">
                <a:sym typeface="Calibri"/>
              </a:rPr>
              <a:t>Recognize staff for creative activities.</a:t>
            </a:r>
            <a:endParaRPr lang="en-US"/>
          </a:p>
          <a:p>
            <a:pPr lvl="0"/>
            <a:r>
              <a:rPr lang="en-US">
                <a:sym typeface="Calibri"/>
              </a:rPr>
              <a:t>Create videos of students role-playing to teach expectations and rules.</a:t>
            </a:r>
            <a:endParaRPr lang="en-US"/>
          </a:p>
          <a:p>
            <a:pPr lvl="0"/>
            <a:endParaRPr lang="en-US" dirty="0">
              <a:sym typeface="Calibri"/>
            </a:endParaRPr>
          </a:p>
        </p:txBody>
      </p:sp>
    </p:spTree>
    <p:extLst>
      <p:ext uri="{BB962C8B-B14F-4D97-AF65-F5344CB8AC3E}">
        <p14:creationId xmlns:p14="http://schemas.microsoft.com/office/powerpoint/2010/main" val="3998833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5" name="Shape 235" descr="E:\AAMLE\AAMLE 033.jpg"/>
          <p:cNvPicPr preferRelativeResize="0"/>
          <p:nvPr/>
        </p:nvPicPr>
        <p:blipFill rotWithShape="1">
          <a:blip r:embed="rId3">
            <a:alphaModFix/>
          </a:blip>
          <a:srcRect/>
          <a:stretch/>
        </p:blipFill>
        <p:spPr>
          <a:xfrm>
            <a:off x="2229194" y="253351"/>
            <a:ext cx="5223010" cy="3917224"/>
          </a:xfrm>
          <a:prstGeom prst="rect">
            <a:avLst/>
          </a:prstGeom>
          <a:noFill/>
          <a:ln>
            <a:noFill/>
          </a:ln>
        </p:spPr>
      </p:pic>
      <p:pic>
        <p:nvPicPr>
          <p:cNvPr id="236" name="Shape 236" descr="E:\AAMLE\AAMLE 029.jpg"/>
          <p:cNvPicPr preferRelativeResize="0"/>
          <p:nvPr/>
        </p:nvPicPr>
        <p:blipFill rotWithShape="1">
          <a:blip r:embed="rId4">
            <a:alphaModFix/>
          </a:blip>
          <a:srcRect/>
          <a:stretch/>
        </p:blipFill>
        <p:spPr>
          <a:xfrm>
            <a:off x="6700698" y="2687407"/>
            <a:ext cx="5223001" cy="3917242"/>
          </a:xfrm>
          <a:prstGeom prst="rect">
            <a:avLst/>
          </a:prstGeom>
          <a:noFill/>
          <a:ln>
            <a:noFill/>
          </a:ln>
        </p:spPr>
      </p:pic>
      <p:sp>
        <p:nvSpPr>
          <p:cNvPr id="14" name="Text Placeholder 4">
            <a:extLst>
              <a:ext uri="{FF2B5EF4-FFF2-40B4-BE49-F238E27FC236}">
                <a16:creationId xmlns:a16="http://schemas.microsoft.com/office/drawing/2014/main" id="{8B864BDA-3DB7-40F3-8C49-2CB822BC2BA9}"/>
              </a:ext>
            </a:extLst>
          </p:cNvPr>
          <p:cNvSpPr txBox="1">
            <a:spLocks/>
          </p:cNvSpPr>
          <p:nvPr/>
        </p:nvSpPr>
        <p:spPr>
          <a:xfrm>
            <a:off x="2598241" y="4187304"/>
            <a:ext cx="4484915" cy="641721"/>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spcAft>
                <a:spcPts val="600"/>
              </a:spcAft>
              <a:buClr>
                <a:srgbClr val="C00000"/>
              </a:buClr>
              <a:buSzPct val="110000"/>
              <a:buFont typeface="Wingdings" pitchFamily="2" charset="2"/>
              <a:buNone/>
              <a:tabLst/>
              <a:defRPr sz="2000" b="1" kern="1200">
                <a:solidFill>
                  <a:srgbClr val="C0000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spcAft>
                <a:spcPts val="600"/>
              </a:spcAft>
              <a:buClr>
                <a:srgbClr val="C00000"/>
              </a:buClr>
              <a:buSzPct val="110000"/>
              <a:buFont typeface="Wingdings" pitchFamily="2" charset="2"/>
              <a:buNone/>
              <a:tabLst/>
              <a:defRPr sz="26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spcAft>
                <a:spcPts val="600"/>
              </a:spcAft>
              <a:buClr>
                <a:srgbClr val="C00000"/>
              </a:buClr>
              <a:buSzPct val="110000"/>
              <a:buFont typeface="Wingdings" pitchFamily="2" charset="2"/>
              <a:buNone/>
              <a:tabLst/>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spcAft>
                <a:spcPts val="600"/>
              </a:spcAft>
              <a:buClr>
                <a:srgbClr val="C00000"/>
              </a:buClr>
              <a:buSzPct val="110000"/>
              <a:buFont typeface="Wingdings" pitchFamily="2" charset="2"/>
              <a:buNone/>
              <a:tabLst/>
              <a:defRPr sz="2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spcAft>
                <a:spcPts val="600"/>
              </a:spcAft>
              <a:buClr>
                <a:srgbClr val="C00000"/>
              </a:buClr>
              <a:buSzPct val="110000"/>
              <a:buFont typeface="Wingdings" pitchFamily="2" charset="2"/>
              <a:buNone/>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D31F2E"/>
                </a:solidFill>
              </a:rPr>
              <a:t>Brookland Middle School</a:t>
            </a:r>
          </a:p>
        </p:txBody>
      </p:sp>
    </p:spTree>
    <p:extLst>
      <p:ext uri="{BB962C8B-B14F-4D97-AF65-F5344CB8AC3E}">
        <p14:creationId xmlns:p14="http://schemas.microsoft.com/office/powerpoint/2010/main" val="323206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Bathroom Expectations | Goynes Elementary School">
            <a:hlinkClick r:id="" action="ppaction://media"/>
            <a:extLst>
              <a:ext uri="{FF2B5EF4-FFF2-40B4-BE49-F238E27FC236}">
                <a16:creationId xmlns:a16="http://schemas.microsoft.com/office/drawing/2014/main" id="{91D5469C-1702-48A9-9003-DE5BCF71EBA7}"/>
              </a:ext>
            </a:extLst>
          </p:cNvPr>
          <p:cNvPicPr>
            <a:picLocks noGrp="1" noRot="1" noChangeAspect="1"/>
          </p:cNvPicPr>
          <p:nvPr>
            <p:ph type="pic" sz="quarter" idx="13"/>
            <a:videoFile r:link="rId1"/>
          </p:nvPr>
        </p:nvPicPr>
        <p:blipFill>
          <a:blip r:embed="rId4"/>
          <a:srcRect t="17146" b="17146"/>
          <a:stretch>
            <a:fillRect/>
          </a:stretch>
        </p:blipFill>
        <p:spPr>
          <a:xfrm>
            <a:off x="3062288" y="2136775"/>
            <a:ext cx="7743825" cy="4356100"/>
          </a:xfrm>
          <a:prstGeom prst="rect">
            <a:avLst/>
          </a:prstGeom>
        </p:spPr>
      </p:pic>
      <p:sp>
        <p:nvSpPr>
          <p:cNvPr id="4" name="Title 3">
            <a:extLst>
              <a:ext uri="{FF2B5EF4-FFF2-40B4-BE49-F238E27FC236}">
                <a16:creationId xmlns:a16="http://schemas.microsoft.com/office/drawing/2014/main" id="{A52A2470-1EAF-4201-9C72-0F08BF635F44}"/>
              </a:ext>
            </a:extLst>
          </p:cNvPr>
          <p:cNvSpPr>
            <a:spLocks noGrp="1"/>
          </p:cNvSpPr>
          <p:nvPr>
            <p:ph type="title"/>
          </p:nvPr>
        </p:nvSpPr>
        <p:spPr/>
        <p:txBody>
          <a:bodyPr/>
          <a:lstStyle/>
          <a:p>
            <a:r>
              <a:rPr lang="en-US">
                <a:sym typeface="Calibri"/>
              </a:rPr>
              <a:t>PBIS Bathroom Expectations </a:t>
            </a:r>
            <a:endParaRPr lang="en-US" dirty="0"/>
          </a:p>
        </p:txBody>
      </p:sp>
    </p:spTree>
    <p:extLst>
      <p:ext uri="{BB962C8B-B14F-4D97-AF65-F5344CB8AC3E}">
        <p14:creationId xmlns:p14="http://schemas.microsoft.com/office/powerpoint/2010/main" val="136807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p:txBody>
          <a:bodyPr/>
          <a:lstStyle/>
          <a:p>
            <a:pPr lvl="0"/>
            <a:r>
              <a:rPr lang="en-US">
                <a:sym typeface="Calibri"/>
              </a:rPr>
              <a:t>Guiding Questions</a:t>
            </a:r>
            <a:endParaRPr lang="en-US" dirty="0"/>
          </a:p>
        </p:txBody>
      </p:sp>
      <p:sp>
        <p:nvSpPr>
          <p:cNvPr id="251" name="Shape 251"/>
          <p:cNvSpPr txBox="1">
            <a:spLocks noGrp="1"/>
          </p:cNvSpPr>
          <p:nvPr>
            <p:ph idx="1"/>
          </p:nvPr>
        </p:nvSpPr>
        <p:spPr/>
        <p:txBody>
          <a:bodyPr>
            <a:normAutofit fontScale="77500" lnSpcReduction="20000"/>
          </a:bodyPr>
          <a:lstStyle/>
          <a:p>
            <a:pPr lvl="0"/>
            <a:r>
              <a:rPr lang="en-US">
                <a:sym typeface="Calibri"/>
              </a:rPr>
              <a:t>Who can/will/should teach the expectations?</a:t>
            </a:r>
            <a:endParaRPr lang="en-US"/>
          </a:p>
          <a:p>
            <a:pPr lvl="1"/>
            <a:r>
              <a:rPr lang="en-US">
                <a:sym typeface="Calibri"/>
              </a:rPr>
              <a:t>Teachers, staff, bus drivers, cafeteria personnel…?</a:t>
            </a:r>
          </a:p>
          <a:p>
            <a:pPr lvl="1"/>
            <a:r>
              <a:rPr lang="en-US"/>
              <a:t>Ideally everyone teaches!</a:t>
            </a:r>
          </a:p>
          <a:p>
            <a:pPr lvl="0"/>
            <a:r>
              <a:rPr lang="en-US">
                <a:sym typeface="Calibri"/>
              </a:rPr>
              <a:t>What method or means will you use?</a:t>
            </a:r>
            <a:endParaRPr lang="en-US"/>
          </a:p>
          <a:p>
            <a:pPr lvl="1"/>
            <a:r>
              <a:rPr lang="en-US">
                <a:sym typeface="Calibri"/>
              </a:rPr>
              <a:t>Lesson plans, videos, announcements…?</a:t>
            </a:r>
            <a:endParaRPr lang="en-US"/>
          </a:p>
          <a:p>
            <a:pPr lvl="0"/>
            <a:r>
              <a:rPr lang="en-US">
                <a:sym typeface="Calibri"/>
              </a:rPr>
              <a:t>Where will you teach the expectations?</a:t>
            </a:r>
            <a:endParaRPr lang="en-US"/>
          </a:p>
          <a:p>
            <a:pPr lvl="1"/>
            <a:r>
              <a:rPr lang="en-US">
                <a:sym typeface="Calibri"/>
              </a:rPr>
              <a:t>In assemblies, in each area of school, in classrooms…?</a:t>
            </a:r>
            <a:endParaRPr lang="en-US"/>
          </a:p>
          <a:p>
            <a:pPr lvl="0"/>
            <a:r>
              <a:rPr lang="en-US">
                <a:sym typeface="Calibri"/>
              </a:rPr>
              <a:t>When will you teach expectations?</a:t>
            </a:r>
            <a:endParaRPr lang="en-US"/>
          </a:p>
          <a:p>
            <a:pPr lvl="1"/>
            <a:r>
              <a:rPr lang="en-US">
                <a:sym typeface="Calibri"/>
              </a:rPr>
              <a:t>Kick-off, beginning of day/week, every day, once a week…?</a:t>
            </a:r>
            <a:endParaRPr lang="en-US" dirty="0"/>
          </a:p>
        </p:txBody>
      </p:sp>
    </p:spTree>
    <p:extLst>
      <p:ext uri="{BB962C8B-B14F-4D97-AF65-F5344CB8AC3E}">
        <p14:creationId xmlns:p14="http://schemas.microsoft.com/office/powerpoint/2010/main" val="32312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9"/>
          <p:cNvSpPr txBox="1">
            <a:spLocks noGrp="1"/>
          </p:cNvSpPr>
          <p:nvPr>
            <p:ph type="title"/>
          </p:nvPr>
        </p:nvSpPr>
        <p:spPr/>
        <p:txBody>
          <a:bodyPr/>
          <a:lstStyle/>
          <a:p>
            <a:pPr lvl="0"/>
            <a:r>
              <a:rPr lang="en-US">
                <a:sym typeface="Calibri"/>
              </a:rPr>
              <a:t>Logic for Teaching Behavior</a:t>
            </a:r>
            <a:endParaRPr lang="en-US" dirty="0"/>
          </a:p>
        </p:txBody>
      </p:sp>
    </p:spTree>
    <p:extLst>
      <p:ext uri="{BB962C8B-B14F-4D97-AF65-F5344CB8AC3E}">
        <p14:creationId xmlns:p14="http://schemas.microsoft.com/office/powerpoint/2010/main" val="2156887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p:txBody>
          <a:bodyPr/>
          <a:lstStyle/>
          <a:p>
            <a:pPr lvl="0"/>
            <a:r>
              <a:rPr lang="en-US">
                <a:sym typeface="Calibri"/>
              </a:rPr>
              <a:t>Do </a:t>
            </a:r>
            <a:r>
              <a:rPr lang="en-US"/>
              <a:t>I</a:t>
            </a:r>
            <a:r>
              <a:rPr lang="en-US">
                <a:sym typeface="Calibri"/>
              </a:rPr>
              <a:t>t With Fidelity!</a:t>
            </a:r>
            <a:endParaRPr lang="en-US" dirty="0"/>
          </a:p>
        </p:txBody>
      </p:sp>
      <p:sp>
        <p:nvSpPr>
          <p:cNvPr id="266" name="Shape 266"/>
          <p:cNvSpPr txBox="1">
            <a:spLocks noGrp="1"/>
          </p:cNvSpPr>
          <p:nvPr>
            <p:ph idx="1"/>
          </p:nvPr>
        </p:nvSpPr>
        <p:spPr/>
        <p:txBody>
          <a:bodyPr/>
          <a:lstStyle/>
          <a:p>
            <a:pPr marL="0" lvl="0" indent="0">
              <a:buNone/>
            </a:pPr>
            <a:r>
              <a:rPr lang="en-US" b="1" u="sng" dirty="0">
                <a:sym typeface="Calibri"/>
              </a:rPr>
              <a:t>Tiered Fidelity Inventory (TFI)</a:t>
            </a:r>
            <a:endParaRPr lang="en-US" b="1" u="sng" dirty="0"/>
          </a:p>
          <a:p>
            <a:pPr lvl="0"/>
            <a:endParaRPr lang="en-US" dirty="0">
              <a:sym typeface="Calibri"/>
            </a:endParaRPr>
          </a:p>
          <a:p>
            <a:pPr lvl="0"/>
            <a:r>
              <a:rPr lang="en-US" dirty="0">
                <a:sym typeface="Calibri"/>
              </a:rPr>
              <a:t>Efficient, valid index of extent to which PBIS core features are in place</a:t>
            </a:r>
            <a:endParaRPr lang="en-US" dirty="0"/>
          </a:p>
          <a:p>
            <a:pPr lvl="0"/>
            <a:r>
              <a:rPr lang="en-US" dirty="0">
                <a:sym typeface="Calibri"/>
              </a:rPr>
              <a:t>Section 1.4 Teaching Expectations</a:t>
            </a:r>
            <a:endParaRPr lang="en-US" dirty="0"/>
          </a:p>
        </p:txBody>
      </p:sp>
    </p:spTree>
    <p:extLst>
      <p:ext uri="{BB962C8B-B14F-4D97-AF65-F5344CB8AC3E}">
        <p14:creationId xmlns:p14="http://schemas.microsoft.com/office/powerpoint/2010/main" val="147444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p:txBody>
          <a:bodyPr/>
          <a:lstStyle/>
          <a:p>
            <a:pPr lvl="0"/>
            <a:r>
              <a:rPr lang="en-US">
                <a:sym typeface="Calibri"/>
              </a:rPr>
              <a:t>1.4 Teaching Expectations</a:t>
            </a:r>
            <a:endParaRPr lang="en-US" dirty="0"/>
          </a:p>
        </p:txBody>
      </p:sp>
      <p:graphicFrame>
        <p:nvGraphicFramePr>
          <p:cNvPr id="273" name="Shape 273"/>
          <p:cNvGraphicFramePr/>
          <p:nvPr>
            <p:extLst>
              <p:ext uri="{D42A27DB-BD31-4B8C-83A1-F6EECF244321}">
                <p14:modId xmlns:p14="http://schemas.microsoft.com/office/powerpoint/2010/main" val="3246291835"/>
              </p:ext>
            </p:extLst>
          </p:nvPr>
        </p:nvGraphicFramePr>
        <p:xfrm>
          <a:off x="2172635" y="2816807"/>
          <a:ext cx="10004497" cy="3165422"/>
        </p:xfrm>
        <a:graphic>
          <a:graphicData uri="http://schemas.openxmlformats.org/drawingml/2006/table">
            <a:tbl>
              <a:tblPr>
                <a:tableStyleId>{5940675A-B579-460E-94D1-54222C63F5DA}</a:tableStyleId>
              </a:tblPr>
              <a:tblGrid>
                <a:gridCol w="4039090">
                  <a:extLst>
                    <a:ext uri="{9D8B030D-6E8A-4147-A177-3AD203B41FA5}">
                      <a16:colId xmlns:a16="http://schemas.microsoft.com/office/drawing/2014/main" val="20000"/>
                    </a:ext>
                  </a:extLst>
                </a:gridCol>
                <a:gridCol w="2450617">
                  <a:extLst>
                    <a:ext uri="{9D8B030D-6E8A-4147-A177-3AD203B41FA5}">
                      <a16:colId xmlns:a16="http://schemas.microsoft.com/office/drawing/2014/main" val="20001"/>
                    </a:ext>
                  </a:extLst>
                </a:gridCol>
                <a:gridCol w="3514790">
                  <a:extLst>
                    <a:ext uri="{9D8B030D-6E8A-4147-A177-3AD203B41FA5}">
                      <a16:colId xmlns:a16="http://schemas.microsoft.com/office/drawing/2014/main" val="20002"/>
                    </a:ext>
                  </a:extLst>
                </a:gridCol>
              </a:tblGrid>
              <a:tr h="3165422">
                <a:tc>
                  <a:txBody>
                    <a:bodyPr/>
                    <a:lstStyle/>
                    <a:p>
                      <a:pPr marL="0" marR="0" lvl="0" indent="0" algn="l" rtl="0">
                        <a:spcBef>
                          <a:spcPts val="0"/>
                        </a:spcBef>
                        <a:spcAft>
                          <a:spcPts val="0"/>
                        </a:spcAft>
                        <a:buClr>
                          <a:schemeClr val="dk1"/>
                        </a:buClr>
                        <a:buSzPts val="2200"/>
                        <a:buFont typeface="Calibri"/>
                        <a:buNone/>
                      </a:pPr>
                      <a:r>
                        <a:rPr lang="en-US" sz="1600" u="none" strike="noStrike" cap="none" dirty="0">
                          <a:sym typeface="Calibri"/>
                        </a:rPr>
                        <a:t>1.4 Teaching Expectations: Expected academic and social behaviors are taught directly to all students in classrooms and across other campus settings/locations.</a:t>
                      </a:r>
                      <a:endParaRPr sz="1600" u="none" strike="noStrike" cap="none" dirty="0">
                        <a:latin typeface="Arial" panose="020B0604020202020204" pitchFamily="34" charset="0"/>
                        <a:ea typeface="Calibri"/>
                        <a:cs typeface="Arial" panose="020B0604020202020204" pitchFamily="34" charset="0"/>
                        <a:sym typeface="Calibri"/>
                      </a:endParaRPr>
                    </a:p>
                  </a:txBody>
                  <a:tcPr marL="68575" marR="68575" marT="0" marB="0"/>
                </a:tc>
                <a:tc>
                  <a:txBody>
                    <a:bodyPr/>
                    <a:lstStyle/>
                    <a:p>
                      <a:pPr marL="342900" marR="0" lvl="0" indent="-330200" algn="l" rtl="0">
                        <a:spcBef>
                          <a:spcPts val="0"/>
                        </a:spcBef>
                        <a:spcAft>
                          <a:spcPts val="0"/>
                        </a:spcAft>
                        <a:buClr>
                          <a:schemeClr val="dk1"/>
                        </a:buClr>
                        <a:buSzPts val="2200"/>
                        <a:buFont typeface="Noto Sans Symbols"/>
                        <a:buChar char="∙"/>
                      </a:pPr>
                      <a:r>
                        <a:rPr lang="en-US" sz="1600" u="none" strike="noStrike" cap="none" dirty="0">
                          <a:sym typeface="Calibri"/>
                        </a:rPr>
                        <a:t>TFI walkthrough tool</a:t>
                      </a:r>
                      <a:endParaRPr sz="1600" dirty="0"/>
                    </a:p>
                    <a:p>
                      <a:pPr marL="342900" marR="0" lvl="0" indent="-330200" algn="l" rtl="0">
                        <a:spcBef>
                          <a:spcPts val="0"/>
                        </a:spcBef>
                        <a:spcAft>
                          <a:spcPts val="0"/>
                        </a:spcAft>
                        <a:buClr>
                          <a:schemeClr val="dk1"/>
                        </a:buClr>
                        <a:buSzPts val="2200"/>
                        <a:buFont typeface="Noto Sans Symbols"/>
                        <a:buChar char="∙"/>
                      </a:pPr>
                      <a:r>
                        <a:rPr lang="en-US" sz="1600" u="none" strike="noStrike" cap="none" dirty="0">
                          <a:sym typeface="Calibri"/>
                        </a:rPr>
                        <a:t>Professional development calendar</a:t>
                      </a:r>
                      <a:endParaRPr sz="1600" dirty="0"/>
                    </a:p>
                    <a:p>
                      <a:pPr marL="342900" marR="0" lvl="0" indent="-330200" algn="l" rtl="0">
                        <a:spcBef>
                          <a:spcPts val="0"/>
                        </a:spcBef>
                        <a:spcAft>
                          <a:spcPts val="0"/>
                        </a:spcAft>
                        <a:buClr>
                          <a:schemeClr val="dk1"/>
                        </a:buClr>
                        <a:buSzPts val="2200"/>
                        <a:buFont typeface="Noto Sans Symbols"/>
                        <a:buChar char="∙"/>
                      </a:pPr>
                      <a:r>
                        <a:rPr lang="en-US" sz="1600" u="none" strike="noStrike" cap="none" dirty="0">
                          <a:sym typeface="Calibri"/>
                        </a:rPr>
                        <a:t>Lesson plans</a:t>
                      </a:r>
                      <a:endParaRPr sz="1600" dirty="0"/>
                    </a:p>
                    <a:p>
                      <a:pPr marL="342900" marR="0" lvl="0" indent="-330200" algn="l" rtl="0">
                        <a:spcBef>
                          <a:spcPts val="0"/>
                        </a:spcBef>
                        <a:spcAft>
                          <a:spcPts val="0"/>
                        </a:spcAft>
                        <a:buClr>
                          <a:schemeClr val="dk1"/>
                        </a:buClr>
                        <a:buSzPts val="2200"/>
                        <a:buFont typeface="Noto Sans Symbols"/>
                        <a:buChar char="∙"/>
                      </a:pPr>
                      <a:r>
                        <a:rPr lang="en-US" sz="1600" u="none" strike="noStrike" cap="none" dirty="0">
                          <a:sym typeface="Calibri"/>
                        </a:rPr>
                        <a:t>Informal walkthroughs</a:t>
                      </a:r>
                      <a:endParaRPr sz="1600" dirty="0">
                        <a:latin typeface="Arial" panose="020B0604020202020204" pitchFamily="34" charset="0"/>
                        <a:cs typeface="Arial" panose="020B0604020202020204" pitchFamily="34" charset="0"/>
                      </a:endParaRPr>
                    </a:p>
                  </a:txBody>
                  <a:tcPr marL="68575" marR="68575" marT="0" marB="0"/>
                </a:tc>
                <a:tc>
                  <a:txBody>
                    <a:bodyPr/>
                    <a:lstStyle/>
                    <a:p>
                      <a:pPr marL="255270" marR="0" lvl="0" indent="-228600" algn="l" rtl="0">
                        <a:spcBef>
                          <a:spcPts val="0"/>
                        </a:spcBef>
                        <a:spcAft>
                          <a:spcPts val="0"/>
                        </a:spcAft>
                        <a:buNone/>
                      </a:pPr>
                      <a:r>
                        <a:rPr lang="en-US" sz="1600" u="none" strike="noStrike" cap="none" dirty="0">
                          <a:sym typeface="Calibri"/>
                        </a:rPr>
                        <a:t>0 = Expected behaviors are not taught.</a:t>
                      </a:r>
                      <a:endParaRPr sz="1600" dirty="0"/>
                    </a:p>
                    <a:p>
                      <a:pPr marL="255270" marR="0" lvl="0" indent="-228600" algn="l" rtl="0">
                        <a:spcBef>
                          <a:spcPts val="1200"/>
                        </a:spcBef>
                        <a:spcAft>
                          <a:spcPts val="0"/>
                        </a:spcAft>
                        <a:buNone/>
                      </a:pPr>
                      <a:r>
                        <a:rPr lang="en-US" sz="1600" u="none" strike="noStrike" cap="none" dirty="0">
                          <a:sym typeface="Calibri"/>
                        </a:rPr>
                        <a:t>1 = Expected behaviors are taught informally or inconsistently.</a:t>
                      </a:r>
                      <a:endParaRPr sz="1600" dirty="0"/>
                    </a:p>
                    <a:p>
                      <a:pPr marL="271145" marR="0" lvl="0" indent="-271145" algn="l" rtl="0">
                        <a:spcBef>
                          <a:spcPts val="1200"/>
                        </a:spcBef>
                        <a:spcAft>
                          <a:spcPts val="0"/>
                        </a:spcAft>
                        <a:buNone/>
                      </a:pPr>
                      <a:r>
                        <a:rPr lang="en-US" sz="1600" u="none" strike="noStrike" cap="none" dirty="0">
                          <a:sym typeface="Calibri"/>
                        </a:rPr>
                        <a:t>2 = Formal system with written schedules is used to teach expected behaviors directly to students across classroom and campus settings AND at least 70% of students can list at least 67% of the expectations.</a:t>
                      </a:r>
                      <a:endParaRPr sz="1600" dirty="0">
                        <a:latin typeface="Arial" panose="020B0604020202020204" pitchFamily="34" charset="0"/>
                        <a:cs typeface="Arial" panose="020B0604020202020204" pitchFamily="34" charset="0"/>
                      </a:endParaRPr>
                    </a:p>
                  </a:txBody>
                  <a:tcPr marL="68575" marR="68575" marT="0" marB="0"/>
                </a:tc>
                <a:extLst>
                  <a:ext uri="{0D108BD9-81ED-4DB2-BD59-A6C34878D82A}">
                    <a16:rowId xmlns:a16="http://schemas.microsoft.com/office/drawing/2014/main" val="10000"/>
                  </a:ext>
                </a:extLst>
              </a:tr>
            </a:tbl>
          </a:graphicData>
        </a:graphic>
      </p:graphicFrame>
      <p:sp>
        <p:nvSpPr>
          <p:cNvPr id="274" name="Shape 274"/>
          <p:cNvSpPr/>
          <p:nvPr/>
        </p:nvSpPr>
        <p:spPr>
          <a:xfrm>
            <a:off x="3377493" y="4313428"/>
            <a:ext cx="2718507" cy="115625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Arial" panose="020B0604020202020204" pitchFamily="34" charset="0"/>
                <a:ea typeface="Calibri"/>
                <a:cs typeface="Arial" panose="020B0604020202020204" pitchFamily="34" charset="0"/>
                <a:sym typeface="Calibri"/>
              </a:rPr>
              <a:t>Main Idea: </a:t>
            </a:r>
            <a:r>
              <a:rPr lang="en-US" sz="1600" dirty="0">
                <a:solidFill>
                  <a:schemeClr val="dk1"/>
                </a:solidFill>
                <a:latin typeface="Arial" panose="020B0604020202020204" pitchFamily="34" charset="0"/>
                <a:ea typeface="Calibri"/>
                <a:cs typeface="Arial" panose="020B0604020202020204" pitchFamily="34" charset="0"/>
                <a:sym typeface="Calibri"/>
              </a:rPr>
              <a:t>Behavioral expectations need to be taught to all students in order to be effective.</a:t>
            </a:r>
            <a:endParaRPr sz="1600" dirty="0">
              <a:latin typeface="Arial" panose="020B0604020202020204" pitchFamily="34" charset="0"/>
              <a:cs typeface="Arial" panose="020B0604020202020204" pitchFamily="34" charset="0"/>
            </a:endParaRPr>
          </a:p>
        </p:txBody>
      </p:sp>
      <p:sp>
        <p:nvSpPr>
          <p:cNvPr id="8" name="Shape 223">
            <a:extLst>
              <a:ext uri="{FF2B5EF4-FFF2-40B4-BE49-F238E27FC236}">
                <a16:creationId xmlns:a16="http://schemas.microsoft.com/office/drawing/2014/main" id="{5D72CDAA-91A8-49A7-8A37-A545F3E8FE35}"/>
              </a:ext>
            </a:extLst>
          </p:cNvPr>
          <p:cNvSpPr txBox="1"/>
          <p:nvPr/>
        </p:nvSpPr>
        <p:spPr>
          <a:xfrm>
            <a:off x="9278657" y="1350493"/>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graphicFrame>
        <p:nvGraphicFramePr>
          <p:cNvPr id="10" name="Table 9">
            <a:extLst>
              <a:ext uri="{FF2B5EF4-FFF2-40B4-BE49-F238E27FC236}">
                <a16:creationId xmlns:a16="http://schemas.microsoft.com/office/drawing/2014/main" id="{EDECB926-EF8A-4A0F-80DB-DDD99F9CE36F}"/>
              </a:ext>
            </a:extLst>
          </p:cNvPr>
          <p:cNvGraphicFramePr>
            <a:graphicFrameLocks noGrp="1"/>
          </p:cNvGraphicFramePr>
          <p:nvPr>
            <p:extLst>
              <p:ext uri="{D42A27DB-BD31-4B8C-83A1-F6EECF244321}">
                <p14:modId xmlns:p14="http://schemas.microsoft.com/office/powerpoint/2010/main" val="575491739"/>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07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p:txBody>
          <a:bodyPr/>
          <a:lstStyle/>
          <a:p>
            <a:pPr lvl="0"/>
            <a:r>
              <a:rPr lang="en-US">
                <a:sym typeface="Calibri"/>
              </a:rPr>
              <a:t>Summary</a:t>
            </a:r>
            <a:endParaRPr lang="en-US" dirty="0"/>
          </a:p>
        </p:txBody>
      </p:sp>
      <p:sp>
        <p:nvSpPr>
          <p:cNvPr id="282" name="Shape 282"/>
          <p:cNvSpPr txBox="1">
            <a:spLocks noGrp="1"/>
          </p:cNvSpPr>
          <p:nvPr>
            <p:ph idx="1"/>
          </p:nvPr>
        </p:nvSpPr>
        <p:spPr/>
        <p:txBody>
          <a:bodyPr/>
          <a:lstStyle/>
          <a:p>
            <a:pPr lvl="0"/>
            <a:r>
              <a:rPr lang="en-US">
                <a:sym typeface="Calibri"/>
              </a:rPr>
              <a:t>Describe observable behaviors for each expectation.</a:t>
            </a:r>
            <a:endParaRPr lang="en-US"/>
          </a:p>
          <a:p>
            <a:pPr lvl="0"/>
            <a:r>
              <a:rPr lang="en-US">
                <a:sym typeface="Calibri"/>
              </a:rPr>
              <a:t>Model the desired behaviors.</a:t>
            </a:r>
            <a:endParaRPr lang="en-US"/>
          </a:p>
          <a:p>
            <a:pPr lvl="0"/>
            <a:r>
              <a:rPr lang="en-US">
                <a:sym typeface="Calibri"/>
              </a:rPr>
              <a:t>Give students written and graphic cues in-setting.</a:t>
            </a:r>
            <a:endParaRPr lang="en-US"/>
          </a:p>
          <a:p>
            <a:pPr lvl="0"/>
            <a:r>
              <a:rPr lang="en-US">
                <a:sym typeface="Calibri"/>
              </a:rPr>
              <a:t>Plan to re-teach and restructure teaching.</a:t>
            </a:r>
            <a:endParaRPr lang="en-US"/>
          </a:p>
          <a:p>
            <a:pPr lvl="0"/>
            <a:r>
              <a:rPr lang="en-US">
                <a:sym typeface="Calibri"/>
              </a:rPr>
              <a:t>Ask students to participate in the process.</a:t>
            </a:r>
            <a:endParaRPr lang="en-US"/>
          </a:p>
          <a:p>
            <a:pPr lvl="0"/>
            <a:r>
              <a:rPr lang="en-US">
                <a:sym typeface="Calibri"/>
              </a:rPr>
              <a:t>Use “teachable” moments.</a:t>
            </a:r>
            <a:endParaRPr lang="en-US" dirty="0"/>
          </a:p>
        </p:txBody>
      </p:sp>
    </p:spTree>
    <p:extLst>
      <p:ext uri="{BB962C8B-B14F-4D97-AF65-F5344CB8AC3E}">
        <p14:creationId xmlns:p14="http://schemas.microsoft.com/office/powerpoint/2010/main" val="241355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p:txBody>
          <a:bodyPr/>
          <a:lstStyle/>
          <a:p>
            <a:pPr lvl="0"/>
            <a:r>
              <a:rPr lang="en-US">
                <a:sym typeface="Calibri"/>
              </a:rPr>
              <a:t>Resources </a:t>
            </a:r>
            <a:endParaRPr lang="en-US" dirty="0"/>
          </a:p>
        </p:txBody>
      </p:sp>
      <p:sp>
        <p:nvSpPr>
          <p:cNvPr id="290" name="Shape 290"/>
          <p:cNvSpPr txBox="1">
            <a:spLocks noGrp="1"/>
          </p:cNvSpPr>
          <p:nvPr>
            <p:ph idx="1"/>
          </p:nvPr>
        </p:nvSpPr>
        <p:spPr/>
        <p:txBody>
          <a:bodyPr/>
          <a:lstStyle/>
          <a:p>
            <a:pPr lvl="0"/>
            <a:r>
              <a:rPr lang="en-US" dirty="0"/>
              <a:t>Florida PBIS Project</a:t>
            </a:r>
            <a:br>
              <a:rPr lang="en-US" dirty="0"/>
            </a:br>
            <a:r>
              <a:rPr lang="en-US" dirty="0">
                <a:hlinkClick r:id="rId3"/>
              </a:rPr>
              <a:t>https://flpbis.cbcs.usf.edu/tiers/tier1.html</a:t>
            </a:r>
            <a:r>
              <a:rPr lang="en-US" dirty="0"/>
              <a:t> </a:t>
            </a:r>
          </a:p>
          <a:p>
            <a:r>
              <a:rPr lang="en-US" dirty="0"/>
              <a:t>Missouri School-wide PBIS </a:t>
            </a:r>
            <a:br>
              <a:rPr lang="en-US" dirty="0"/>
            </a:br>
            <a:r>
              <a:rPr lang="en-US" dirty="0">
                <a:hlinkClick r:id="rId4"/>
              </a:rPr>
              <a:t>http://pbismissouri.org/tier-1-workbook-resources</a:t>
            </a:r>
            <a:r>
              <a:rPr lang="en-US" dirty="0"/>
              <a:t> </a:t>
            </a:r>
          </a:p>
        </p:txBody>
      </p:sp>
    </p:spTree>
    <p:extLst>
      <p:ext uri="{BB962C8B-B14F-4D97-AF65-F5344CB8AC3E}">
        <p14:creationId xmlns:p14="http://schemas.microsoft.com/office/powerpoint/2010/main" val="349805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p:txBody>
          <a:bodyPr/>
          <a:lstStyle/>
          <a:p>
            <a:pPr lvl="0"/>
            <a:r>
              <a:rPr lang="en-US">
                <a:sym typeface="Calibri"/>
              </a:rPr>
              <a:t>Why </a:t>
            </a:r>
            <a:r>
              <a:rPr lang="en-US"/>
              <a:t>T</a:t>
            </a:r>
            <a:r>
              <a:rPr lang="en-US">
                <a:sym typeface="Calibri"/>
              </a:rPr>
              <a:t>each </a:t>
            </a:r>
            <a:r>
              <a:rPr lang="en-US"/>
              <a:t>B</a:t>
            </a:r>
            <a:r>
              <a:rPr lang="en-US">
                <a:sym typeface="Calibri"/>
              </a:rPr>
              <a:t>ehavior? </a:t>
            </a:r>
            <a:endParaRPr lang="en-US" dirty="0"/>
          </a:p>
        </p:txBody>
      </p:sp>
      <p:sp>
        <p:nvSpPr>
          <p:cNvPr id="56" name="Shape 56"/>
          <p:cNvSpPr txBox="1">
            <a:spLocks noGrp="1"/>
          </p:cNvSpPr>
          <p:nvPr>
            <p:ph idx="1"/>
          </p:nvPr>
        </p:nvSpPr>
        <p:spPr/>
        <p:txBody>
          <a:bodyPr/>
          <a:lstStyle/>
          <a:p>
            <a:pPr lvl="0"/>
            <a:r>
              <a:rPr lang="en-US">
                <a:sym typeface="Calibri"/>
              </a:rPr>
              <a:t>Not all students know the appropriate behavior.</a:t>
            </a:r>
          </a:p>
          <a:p>
            <a:pPr lvl="0"/>
            <a:r>
              <a:rPr lang="en-US">
                <a:sym typeface="Calibri"/>
              </a:rPr>
              <a:t>Behaviors are prerequisites for academics.</a:t>
            </a:r>
            <a:endParaRPr lang="en-US"/>
          </a:p>
          <a:p>
            <a:pPr lvl="0"/>
            <a:r>
              <a:rPr lang="en-US">
                <a:sym typeface="Calibri"/>
              </a:rPr>
              <a:t>Procedures and routines create structure.</a:t>
            </a:r>
            <a:endParaRPr lang="en-US"/>
          </a:p>
          <a:p>
            <a:pPr lvl="0"/>
            <a:r>
              <a:rPr lang="en-US">
                <a:sym typeface="Calibri"/>
              </a:rPr>
              <a:t>Repetition is key to learning new skills.</a:t>
            </a:r>
            <a:endParaRPr lang="en-US"/>
          </a:p>
          <a:p>
            <a:pPr lvl="0"/>
            <a:endParaRPr lang="en-US" dirty="0">
              <a:sym typeface="Calibri"/>
            </a:endParaRPr>
          </a:p>
        </p:txBody>
      </p:sp>
    </p:spTree>
    <p:extLst>
      <p:ext uri="{BB962C8B-B14F-4D97-AF65-F5344CB8AC3E}">
        <p14:creationId xmlns:p14="http://schemas.microsoft.com/office/powerpoint/2010/main" val="24324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p:txBody>
          <a:bodyPr>
            <a:normAutofit fontScale="90000"/>
          </a:bodyPr>
          <a:lstStyle/>
          <a:p>
            <a:pPr lvl="0"/>
            <a:r>
              <a:rPr lang="en-US">
                <a:sym typeface="Calibri"/>
              </a:rPr>
              <a:t>Misbehavior </a:t>
            </a:r>
            <a:r>
              <a:rPr lang="en-US"/>
              <a:t>O</a:t>
            </a:r>
            <a:r>
              <a:rPr lang="en-US">
                <a:sym typeface="Calibri"/>
              </a:rPr>
              <a:t>ften </a:t>
            </a:r>
            <a:r>
              <a:rPr lang="en-US"/>
              <a:t>O</a:t>
            </a:r>
            <a:r>
              <a:rPr lang="en-US">
                <a:sym typeface="Calibri"/>
              </a:rPr>
              <a:t>ccurs </a:t>
            </a:r>
            <a:r>
              <a:rPr lang="en-US"/>
              <a:t>B</a:t>
            </a:r>
            <a:r>
              <a:rPr lang="en-US">
                <a:sym typeface="Calibri"/>
              </a:rPr>
              <a:t>ecause </a:t>
            </a:r>
            <a:r>
              <a:rPr lang="en-US"/>
              <a:t>Students…</a:t>
            </a:r>
            <a:endParaRPr lang="en-US" dirty="0"/>
          </a:p>
        </p:txBody>
      </p:sp>
      <p:sp>
        <p:nvSpPr>
          <p:cNvPr id="63" name="Shape 63"/>
          <p:cNvSpPr txBox="1">
            <a:spLocks noGrp="1"/>
          </p:cNvSpPr>
          <p:nvPr>
            <p:ph idx="1"/>
          </p:nvPr>
        </p:nvSpPr>
        <p:spPr/>
        <p:txBody>
          <a:bodyPr/>
          <a:lstStyle/>
          <a:p>
            <a:pPr lvl="0"/>
            <a:r>
              <a:rPr lang="en-US" dirty="0">
                <a:sym typeface="Calibri"/>
              </a:rPr>
              <a:t>do not have appropriate skills.</a:t>
            </a:r>
            <a:endParaRPr lang="en-US" dirty="0"/>
          </a:p>
          <a:p>
            <a:pPr lvl="0"/>
            <a:r>
              <a:rPr lang="en-US" dirty="0">
                <a:sym typeface="Calibri"/>
              </a:rPr>
              <a:t>do not know when to use skills.</a:t>
            </a:r>
            <a:endParaRPr lang="en-US" dirty="0"/>
          </a:p>
          <a:p>
            <a:pPr lvl="0"/>
            <a:r>
              <a:rPr lang="en-US" dirty="0">
                <a:sym typeface="Calibri"/>
              </a:rPr>
              <a:t>have not been taught classroom procedures </a:t>
            </a:r>
            <a:r>
              <a:rPr lang="en-US" dirty="0"/>
              <a:t>and</a:t>
            </a:r>
            <a:r>
              <a:rPr lang="en-US" dirty="0">
                <a:sym typeface="Calibri"/>
              </a:rPr>
              <a:t> routines.</a:t>
            </a:r>
            <a:endParaRPr lang="en-US" dirty="0"/>
          </a:p>
          <a:p>
            <a:pPr lvl="0"/>
            <a:r>
              <a:rPr lang="en-US" i="1" dirty="0">
                <a:sym typeface="Calibri"/>
              </a:rPr>
              <a:t>are not taught skills </a:t>
            </a:r>
            <a:r>
              <a:rPr lang="en-US" i="1" u="sng" dirty="0">
                <a:sym typeface="Calibri"/>
              </a:rPr>
              <a:t>in context</a:t>
            </a:r>
            <a:r>
              <a:rPr lang="en-US" i="1" dirty="0">
                <a:sym typeface="Calibri"/>
              </a:rPr>
              <a:t>.</a:t>
            </a:r>
            <a:endParaRPr lang="en-US" i="1" dirty="0"/>
          </a:p>
        </p:txBody>
      </p:sp>
    </p:spTree>
    <p:extLst>
      <p:ext uri="{BB962C8B-B14F-4D97-AF65-F5344CB8AC3E}">
        <p14:creationId xmlns:p14="http://schemas.microsoft.com/office/powerpoint/2010/main" val="144204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65125"/>
            <a:ext cx="8839200" cy="1325563"/>
          </a:xfrm>
        </p:spPr>
        <p:txBody>
          <a:bodyPr>
            <a:noAutofit/>
          </a:bodyPr>
          <a:lstStyle/>
          <a:p>
            <a:r>
              <a:rPr lang="en-US"/>
              <a:t>How Behavioral Errors Are Different</a:t>
            </a:r>
            <a:endParaRPr lang="en-US" dirty="0"/>
          </a:p>
        </p:txBody>
      </p:sp>
      <p:sp>
        <p:nvSpPr>
          <p:cNvPr id="3" name="Text Placeholder 2"/>
          <p:cNvSpPr>
            <a:spLocks noGrp="1"/>
          </p:cNvSpPr>
          <p:nvPr>
            <p:ph idx="1"/>
          </p:nvPr>
        </p:nvSpPr>
        <p:spPr/>
        <p:txBody>
          <a:bodyPr>
            <a:normAutofit fontScale="92500" lnSpcReduction="20000"/>
          </a:bodyPr>
          <a:lstStyle/>
          <a:p>
            <a:pPr marL="0" indent="0" algn="ctr">
              <a:buNone/>
            </a:pPr>
            <a:r>
              <a:rPr lang="en-US" dirty="0"/>
              <a:t>“If a child doesn’t know how to read, we teach.”</a:t>
            </a:r>
          </a:p>
          <a:p>
            <a:pPr marL="0" indent="0" algn="ctr">
              <a:buNone/>
            </a:pPr>
            <a:r>
              <a:rPr lang="en-US" dirty="0"/>
              <a:t>“If a child doesn’t know how to swim, we teach.”</a:t>
            </a:r>
          </a:p>
          <a:p>
            <a:pPr marL="0" indent="0" algn="ctr">
              <a:buNone/>
            </a:pPr>
            <a:r>
              <a:rPr lang="en-US" dirty="0"/>
              <a:t>“If a child doesn’t know how to multiply, we teach.”</a:t>
            </a:r>
          </a:p>
          <a:p>
            <a:pPr marL="0" indent="0" algn="ctr">
              <a:buNone/>
            </a:pPr>
            <a:r>
              <a:rPr lang="en-US" dirty="0"/>
              <a:t>“If a child doesn’t know how to drive, we teach.”</a:t>
            </a:r>
          </a:p>
          <a:p>
            <a:pPr marL="0" indent="0" algn="ctr">
              <a:buNone/>
            </a:pPr>
            <a:r>
              <a:rPr lang="en-US" dirty="0"/>
              <a:t>“If a child doesn’t know how to behave, we…</a:t>
            </a:r>
            <a:br>
              <a:rPr lang="en-US" dirty="0"/>
            </a:br>
            <a:r>
              <a:rPr lang="en-US" dirty="0"/>
              <a:t>…teach?  	…punish?” </a:t>
            </a:r>
          </a:p>
          <a:p>
            <a:pPr marL="0" indent="0" algn="ctr">
              <a:buNone/>
            </a:pPr>
            <a:r>
              <a:rPr lang="en-US" dirty="0"/>
              <a:t>“Why can’t we finish the last sentence as automatically as we do the others?”</a:t>
            </a:r>
          </a:p>
        </p:txBody>
      </p:sp>
      <p:sp>
        <p:nvSpPr>
          <p:cNvPr id="6" name="Content Placeholder 5">
            <a:extLst>
              <a:ext uri="{FF2B5EF4-FFF2-40B4-BE49-F238E27FC236}">
                <a16:creationId xmlns:a16="http://schemas.microsoft.com/office/drawing/2014/main" id="{1DF151CF-CA8B-4A2E-9C3B-709C3DBA3B41}"/>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John </a:t>
            </a:r>
            <a:r>
              <a:rPr lang="en-US" sz="1000" dirty="0" err="1"/>
              <a:t>Herner</a:t>
            </a:r>
            <a:r>
              <a:rPr lang="en-US" sz="1000" dirty="0"/>
              <a:t> (Counterpoint 1998, p. 2)</a:t>
            </a:r>
          </a:p>
        </p:txBody>
      </p:sp>
    </p:spTree>
    <p:extLst>
      <p:ext uri="{BB962C8B-B14F-4D97-AF65-F5344CB8AC3E}">
        <p14:creationId xmlns:p14="http://schemas.microsoft.com/office/powerpoint/2010/main" val="276060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p:txBody>
          <a:bodyPr/>
          <a:lstStyle/>
          <a:p>
            <a:pPr lvl="0"/>
            <a:r>
              <a:rPr lang="en-US">
                <a:sym typeface="Calibri"/>
              </a:rPr>
              <a:t>A Comparison Of Approaches</a:t>
            </a:r>
            <a:endParaRPr lang="en-US" dirty="0">
              <a:sym typeface="Calibri"/>
            </a:endParaRPr>
          </a:p>
        </p:txBody>
      </p:sp>
      <p:sp>
        <p:nvSpPr>
          <p:cNvPr id="73" name="Shape 73"/>
          <p:cNvSpPr txBox="1">
            <a:spLocks noGrp="1"/>
          </p:cNvSpPr>
          <p:nvPr>
            <p:ph idx="1"/>
          </p:nvPr>
        </p:nvSpPr>
        <p:spPr/>
        <p:txBody>
          <a:bodyPr numCol="2">
            <a:normAutofit fontScale="92500" lnSpcReduction="20000"/>
          </a:bodyPr>
          <a:lstStyle/>
          <a:p>
            <a:pPr marL="0" lvl="0" indent="0">
              <a:buNone/>
            </a:pPr>
            <a:r>
              <a:rPr lang="en-US" dirty="0">
                <a:sym typeface="Calibri"/>
              </a:rPr>
              <a:t>ACADEMIC PROBLEMS</a:t>
            </a:r>
            <a:endParaRPr lang="en-US" dirty="0"/>
          </a:p>
          <a:p>
            <a:pPr marL="0" lvl="0" indent="0">
              <a:buNone/>
            </a:pPr>
            <a:r>
              <a:rPr lang="en-US" i="1" u="sng" dirty="0">
                <a:sym typeface="Calibri"/>
              </a:rPr>
              <a:t>We assume:</a:t>
            </a:r>
            <a:endParaRPr lang="en-US" i="1" u="sng" dirty="0"/>
          </a:p>
          <a:p>
            <a:pPr lvl="0"/>
            <a:r>
              <a:rPr lang="en-US" dirty="0">
                <a:sym typeface="Calibri"/>
              </a:rPr>
              <a:t>Student learned it wrong</a:t>
            </a:r>
            <a:endParaRPr lang="en-US" dirty="0"/>
          </a:p>
          <a:p>
            <a:pPr lvl="0"/>
            <a:r>
              <a:rPr lang="en-US" dirty="0">
                <a:sym typeface="Calibri"/>
              </a:rPr>
              <a:t>Student was (inadvertently) taught it the wrong way</a:t>
            </a:r>
          </a:p>
          <a:p>
            <a:pPr lvl="0"/>
            <a:endParaRPr lang="en-US" dirty="0"/>
          </a:p>
          <a:p>
            <a:pPr lvl="0"/>
            <a:endParaRPr lang="en-US" dirty="0"/>
          </a:p>
          <a:p>
            <a:pPr marL="0" lvl="0" indent="0">
              <a:buNone/>
            </a:pPr>
            <a:r>
              <a:rPr lang="en-US" dirty="0"/>
              <a:t>SOCIAL PROBLEMS</a:t>
            </a:r>
          </a:p>
          <a:p>
            <a:pPr marL="0" lvl="0" indent="0">
              <a:buNone/>
            </a:pPr>
            <a:r>
              <a:rPr lang="en-US" i="1" u="sng" dirty="0"/>
              <a:t>We assume:</a:t>
            </a:r>
          </a:p>
          <a:p>
            <a:pPr lvl="0"/>
            <a:r>
              <a:rPr lang="en-US" dirty="0"/>
              <a:t>Student refuses to cooperate</a:t>
            </a:r>
          </a:p>
          <a:p>
            <a:pPr lvl="0"/>
            <a:r>
              <a:rPr lang="en-US" dirty="0"/>
              <a:t>Student knows what is right and has been told often</a:t>
            </a:r>
          </a:p>
        </p:txBody>
      </p:sp>
      <p:sp>
        <p:nvSpPr>
          <p:cNvPr id="5" name="Content Placeholder 5">
            <a:extLst>
              <a:ext uri="{FF2B5EF4-FFF2-40B4-BE49-F238E27FC236}">
                <a16:creationId xmlns:a16="http://schemas.microsoft.com/office/drawing/2014/main" id="{6D89E6BA-86CC-4190-B370-079B3AA6B1D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Colvin, 1998</a:t>
            </a:r>
          </a:p>
        </p:txBody>
      </p:sp>
    </p:spTree>
    <p:extLst>
      <p:ext uri="{BB962C8B-B14F-4D97-AF65-F5344CB8AC3E}">
        <p14:creationId xmlns:p14="http://schemas.microsoft.com/office/powerpoint/2010/main" val="117052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 name="Shape 71"/>
          <p:cNvSpPr txBox="1">
            <a:spLocks noGrp="1"/>
          </p:cNvSpPr>
          <p:nvPr>
            <p:ph type="title"/>
          </p:nvPr>
        </p:nvSpPr>
        <p:spPr/>
        <p:txBody>
          <a:bodyPr/>
          <a:lstStyle/>
          <a:p>
            <a:pPr lvl="0"/>
            <a:r>
              <a:rPr lang="en-US">
                <a:sym typeface="Calibri"/>
              </a:rPr>
              <a:t>A Comparison Of Approaches</a:t>
            </a:r>
            <a:endParaRPr lang="en-US" dirty="0">
              <a:sym typeface="Calibri"/>
            </a:endParaRPr>
          </a:p>
        </p:txBody>
      </p:sp>
      <p:sp>
        <p:nvSpPr>
          <p:cNvPr id="73" name="Shape 73"/>
          <p:cNvSpPr txBox="1">
            <a:spLocks noGrp="1"/>
          </p:cNvSpPr>
          <p:nvPr>
            <p:ph idx="1"/>
          </p:nvPr>
        </p:nvSpPr>
        <p:spPr>
          <a:xfrm>
            <a:off x="2514600" y="1825625"/>
            <a:ext cx="8839200" cy="4351338"/>
          </a:xfrm>
        </p:spPr>
        <p:txBody>
          <a:bodyPr numCol="2">
            <a:normAutofit fontScale="92500" lnSpcReduction="10000"/>
          </a:bodyPr>
          <a:lstStyle/>
          <a:p>
            <a:pPr marL="0" lvl="0" indent="0">
              <a:buNone/>
            </a:pPr>
            <a:r>
              <a:rPr lang="en-US" dirty="0">
                <a:sym typeface="Calibri"/>
              </a:rPr>
              <a:t>ACADEMIC PROBLEMS</a:t>
            </a:r>
            <a:endParaRPr lang="en-US" dirty="0"/>
          </a:p>
          <a:p>
            <a:pPr marL="0" lvl="0" indent="0">
              <a:buNone/>
            </a:pPr>
            <a:r>
              <a:rPr lang="en-US" sz="2600" i="1" u="sng" dirty="0">
                <a:sym typeface="Calibri"/>
              </a:rPr>
              <a:t>Next we:</a:t>
            </a:r>
            <a:endParaRPr lang="en-US" sz="2600" i="1" u="sng" dirty="0"/>
          </a:p>
          <a:p>
            <a:pPr lvl="0"/>
            <a:r>
              <a:rPr lang="en-US" sz="2400" dirty="0">
                <a:sym typeface="Calibri"/>
              </a:rPr>
              <a:t>Diagnose the problem</a:t>
            </a:r>
            <a:endParaRPr lang="en-US" sz="2400" dirty="0"/>
          </a:p>
          <a:p>
            <a:pPr lvl="0"/>
            <a:r>
              <a:rPr lang="en-US" sz="2400" dirty="0">
                <a:sym typeface="Calibri"/>
              </a:rPr>
              <a:t>Identify the misrule and reteach</a:t>
            </a:r>
            <a:endParaRPr lang="en-US" sz="2400" dirty="0"/>
          </a:p>
          <a:p>
            <a:pPr lvl="0"/>
            <a:r>
              <a:rPr lang="en-US" sz="2400" dirty="0">
                <a:sym typeface="Calibri"/>
              </a:rPr>
              <a:t>Adjust presentation </a:t>
            </a:r>
          </a:p>
          <a:p>
            <a:pPr lvl="0"/>
            <a:r>
              <a:rPr lang="en-US" sz="2400" dirty="0">
                <a:sym typeface="Calibri"/>
              </a:rPr>
              <a:t>Focus on the rule </a:t>
            </a:r>
          </a:p>
          <a:p>
            <a:pPr lvl="0"/>
            <a:r>
              <a:rPr lang="en-US" sz="2400" dirty="0">
                <a:sym typeface="Calibri"/>
              </a:rPr>
              <a:t>Provide feedback </a:t>
            </a:r>
          </a:p>
          <a:p>
            <a:pPr lvl="0"/>
            <a:r>
              <a:rPr lang="en-US" sz="2400" dirty="0">
                <a:sym typeface="Calibri"/>
              </a:rPr>
              <a:t>Provide practice and review</a:t>
            </a:r>
            <a:endParaRPr lang="en-US" sz="2400" dirty="0"/>
          </a:p>
          <a:p>
            <a:pPr marL="0" lvl="0" indent="0">
              <a:buNone/>
            </a:pPr>
            <a:r>
              <a:rPr lang="en-US" dirty="0"/>
              <a:t>SOCIAL PROBLEMS</a:t>
            </a:r>
          </a:p>
          <a:p>
            <a:pPr marL="0" lvl="0" indent="0">
              <a:buNone/>
            </a:pPr>
            <a:r>
              <a:rPr lang="en-US" sz="2600" i="1" u="sng" dirty="0"/>
              <a:t>Next we:</a:t>
            </a:r>
          </a:p>
          <a:p>
            <a:pPr lvl="0"/>
            <a:r>
              <a:rPr lang="en-US" sz="2600" dirty="0"/>
              <a:t>Provide a “punishment”</a:t>
            </a:r>
          </a:p>
          <a:p>
            <a:pPr lvl="0"/>
            <a:r>
              <a:rPr lang="en-US" sz="2600" dirty="0"/>
              <a:t>Withdraw student from normal social context</a:t>
            </a:r>
          </a:p>
          <a:p>
            <a:pPr lvl="0"/>
            <a:r>
              <a:rPr lang="en-US" sz="2600" dirty="0"/>
              <a:t>Maintain student removal from normal context</a:t>
            </a:r>
          </a:p>
        </p:txBody>
      </p:sp>
      <p:sp>
        <p:nvSpPr>
          <p:cNvPr id="5" name="Content Placeholder 5">
            <a:extLst>
              <a:ext uri="{FF2B5EF4-FFF2-40B4-BE49-F238E27FC236}">
                <a16:creationId xmlns:a16="http://schemas.microsoft.com/office/drawing/2014/main" id="{E8925A78-4E51-4A36-9E53-DF9EEC274B7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Colvin, 1998</a:t>
            </a:r>
          </a:p>
        </p:txBody>
      </p:sp>
    </p:spTree>
    <p:extLst>
      <p:ext uri="{BB962C8B-B14F-4D97-AF65-F5344CB8AC3E}">
        <p14:creationId xmlns:p14="http://schemas.microsoft.com/office/powerpoint/2010/main" val="260123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 name="Shape 71"/>
          <p:cNvSpPr txBox="1">
            <a:spLocks noGrp="1"/>
          </p:cNvSpPr>
          <p:nvPr>
            <p:ph type="title"/>
          </p:nvPr>
        </p:nvSpPr>
        <p:spPr/>
        <p:txBody>
          <a:bodyPr/>
          <a:lstStyle/>
          <a:p>
            <a:pPr lvl="0"/>
            <a:r>
              <a:rPr lang="en-US">
                <a:sym typeface="Calibri"/>
              </a:rPr>
              <a:t>A Comparison Of Approaches</a:t>
            </a:r>
            <a:endParaRPr lang="en-US" dirty="0">
              <a:sym typeface="Calibri"/>
            </a:endParaRPr>
          </a:p>
        </p:txBody>
      </p:sp>
      <p:sp>
        <p:nvSpPr>
          <p:cNvPr id="73" name="Shape 73"/>
          <p:cNvSpPr txBox="1">
            <a:spLocks noGrp="1"/>
          </p:cNvSpPr>
          <p:nvPr>
            <p:ph idx="1"/>
          </p:nvPr>
        </p:nvSpPr>
        <p:spPr/>
        <p:txBody>
          <a:bodyPr numCol="2">
            <a:normAutofit lnSpcReduction="10000"/>
          </a:bodyPr>
          <a:lstStyle/>
          <a:p>
            <a:pPr marL="0" lvl="0" indent="0">
              <a:buNone/>
            </a:pPr>
            <a:r>
              <a:rPr lang="en-US" dirty="0">
                <a:sym typeface="Calibri"/>
              </a:rPr>
              <a:t>ACADEMIC PROBLEMS</a:t>
            </a:r>
            <a:endParaRPr lang="en-US" dirty="0"/>
          </a:p>
          <a:p>
            <a:pPr marL="0" lvl="0" indent="0">
              <a:buNone/>
            </a:pPr>
            <a:r>
              <a:rPr lang="en-US" i="1" u="sng" dirty="0">
                <a:sym typeface="Calibri"/>
              </a:rPr>
              <a:t>Finally we </a:t>
            </a:r>
            <a:r>
              <a:rPr lang="en-US" i="1" u="sng" dirty="0"/>
              <a:t>a</a:t>
            </a:r>
            <a:r>
              <a:rPr lang="en-US" i="1" u="sng" dirty="0">
                <a:sym typeface="Calibri"/>
              </a:rPr>
              <a:t>ssume:</a:t>
            </a:r>
            <a:endParaRPr lang="en-US" i="1" u="sng" dirty="0"/>
          </a:p>
          <a:p>
            <a:pPr lvl="0"/>
            <a:r>
              <a:rPr lang="en-US" dirty="0">
                <a:sym typeface="Calibri"/>
              </a:rPr>
              <a:t>Student has been taught skill </a:t>
            </a:r>
            <a:endParaRPr lang="en-US" dirty="0"/>
          </a:p>
          <a:p>
            <a:pPr lvl="0"/>
            <a:r>
              <a:rPr lang="en-US" dirty="0">
                <a:sym typeface="Calibri"/>
              </a:rPr>
              <a:t>Will perform correctly in future</a:t>
            </a:r>
          </a:p>
          <a:p>
            <a:pPr marL="0" lvl="0" indent="0">
              <a:buNone/>
            </a:pPr>
            <a:endParaRPr lang="en-US" dirty="0"/>
          </a:p>
          <a:p>
            <a:pPr marL="0" lvl="0" indent="0">
              <a:buNone/>
            </a:pPr>
            <a:r>
              <a:rPr lang="en-US" dirty="0"/>
              <a:t>SOCIAL PROBLEMS</a:t>
            </a:r>
          </a:p>
          <a:p>
            <a:pPr marL="0" lvl="0" indent="0">
              <a:buNone/>
            </a:pPr>
            <a:r>
              <a:rPr lang="en-US" i="1" u="sng" dirty="0"/>
              <a:t>Finally we assume:</a:t>
            </a:r>
          </a:p>
          <a:p>
            <a:pPr lvl="0"/>
            <a:r>
              <a:rPr lang="en-US" dirty="0"/>
              <a:t>Student has “learned” lesson and will behave in future</a:t>
            </a:r>
          </a:p>
          <a:p>
            <a:pPr lvl="0"/>
            <a:endParaRPr lang="en-US" dirty="0">
              <a:sym typeface="Calibri"/>
            </a:endParaRPr>
          </a:p>
        </p:txBody>
      </p:sp>
      <p:sp>
        <p:nvSpPr>
          <p:cNvPr id="5" name="Content Placeholder 5">
            <a:extLst>
              <a:ext uri="{FF2B5EF4-FFF2-40B4-BE49-F238E27FC236}">
                <a16:creationId xmlns:a16="http://schemas.microsoft.com/office/drawing/2014/main" id="{C17A0EE6-2CE4-41DF-8E5B-80E19E6CECFF}"/>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Colvin, 1998</a:t>
            </a:r>
          </a:p>
        </p:txBody>
      </p:sp>
    </p:spTree>
    <p:extLst>
      <p:ext uri="{BB962C8B-B14F-4D97-AF65-F5344CB8AC3E}">
        <p14:creationId xmlns:p14="http://schemas.microsoft.com/office/powerpoint/2010/main" val="71308929"/>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3901</TotalTime>
  <Words>3126</Words>
  <Application>Microsoft Office PowerPoint</Application>
  <PresentationFormat>Widescreen</PresentationFormat>
  <Paragraphs>307</Paragraphs>
  <Slides>33</Slides>
  <Notes>31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vt:lpstr>
      <vt:lpstr>Georgia</vt:lpstr>
      <vt:lpstr>Montserrat Light</vt:lpstr>
      <vt:lpstr>Noto Sans Symbols</vt:lpstr>
      <vt:lpstr>Rockwell</vt:lpstr>
      <vt:lpstr>Univers Cond</vt:lpstr>
      <vt:lpstr>Wingdings</vt:lpstr>
      <vt:lpstr>Office Theme</vt:lpstr>
      <vt:lpstr>Teaching Behavioral Expectations</vt:lpstr>
      <vt:lpstr>Context</vt:lpstr>
      <vt:lpstr>Logic for Teaching Behavior</vt:lpstr>
      <vt:lpstr>Why Teach Behavior? </vt:lpstr>
      <vt:lpstr>Misbehavior Often Occurs Because Students…</vt:lpstr>
      <vt:lpstr>How Behavioral Errors Are Different</vt:lpstr>
      <vt:lpstr>A Comparison Of Approaches</vt:lpstr>
      <vt:lpstr>A Comparison Of Approaches</vt:lpstr>
      <vt:lpstr>A Comparison Of Approaches</vt:lpstr>
      <vt:lpstr>Making Assumptions</vt:lpstr>
      <vt:lpstr>System for Teaching Behavior</vt:lpstr>
      <vt:lpstr>Why Develop A System For Teaching Behavior?</vt:lpstr>
      <vt:lpstr>Behavioral Expectations</vt:lpstr>
      <vt:lpstr>Teaching Behaviors From Expectations</vt:lpstr>
      <vt:lpstr>Teaching Expected Behavior</vt:lpstr>
      <vt:lpstr>Developing Lesson Plans</vt:lpstr>
      <vt:lpstr>The Behavior Lesson Plan</vt:lpstr>
      <vt:lpstr>Putting Your Plan Into Action</vt:lpstr>
      <vt:lpstr>Example: Elementary Lesson Plan – Bus</vt:lpstr>
      <vt:lpstr>Example Of Voice Level Chart</vt:lpstr>
      <vt:lpstr>Teaching Opportunities</vt:lpstr>
      <vt:lpstr>Introductory Events</vt:lpstr>
      <vt:lpstr>Kick-off</vt:lpstr>
      <vt:lpstr>Kick-off</vt:lpstr>
      <vt:lpstr>Yearly Planning Example</vt:lpstr>
      <vt:lpstr>Some Creative Ideas</vt:lpstr>
      <vt:lpstr>PowerPoint Presentation</vt:lpstr>
      <vt:lpstr>PBIS Bathroom Expectations </vt:lpstr>
      <vt:lpstr>Guiding Questions</vt:lpstr>
      <vt:lpstr>Do It With Fidelity!</vt:lpstr>
      <vt:lpstr>1.4 Teaching Expectations</vt:lpstr>
      <vt:lpstr>Summary</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47</cp:revision>
  <dcterms:created xsi:type="dcterms:W3CDTF">2023-03-03T14:48:10Z</dcterms:created>
  <dcterms:modified xsi:type="dcterms:W3CDTF">2024-07-16T20:39:57Z</dcterms:modified>
</cp:coreProperties>
</file>